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510" r:id="rId2"/>
    <p:sldId id="540" r:id="rId3"/>
    <p:sldId id="541" r:id="rId4"/>
    <p:sldId id="261" r:id="rId5"/>
    <p:sldId id="511" r:id="rId6"/>
    <p:sldId id="512" r:id="rId7"/>
    <p:sldId id="513" r:id="rId8"/>
    <p:sldId id="514" r:id="rId9"/>
    <p:sldId id="515" r:id="rId10"/>
    <p:sldId id="363" r:id="rId11"/>
    <p:sldId id="518" r:id="rId12"/>
    <p:sldId id="516" r:id="rId13"/>
    <p:sldId id="381" r:id="rId14"/>
    <p:sldId id="519" r:id="rId15"/>
    <p:sldId id="489" r:id="rId16"/>
    <p:sldId id="473" r:id="rId17"/>
    <p:sldId id="520" r:id="rId18"/>
    <p:sldId id="521" r:id="rId19"/>
    <p:sldId id="366" r:id="rId20"/>
    <p:sldId id="291" r:id="rId21"/>
    <p:sldId id="370" r:id="rId22"/>
    <p:sldId id="368" r:id="rId23"/>
    <p:sldId id="537" r:id="rId24"/>
    <p:sldId id="538" r:id="rId25"/>
    <p:sldId id="522" r:id="rId26"/>
    <p:sldId id="371" r:id="rId27"/>
    <p:sldId id="372" r:id="rId28"/>
    <p:sldId id="373" r:id="rId29"/>
    <p:sldId id="539" r:id="rId30"/>
    <p:sldId id="374" r:id="rId31"/>
    <p:sldId id="375" r:id="rId32"/>
    <p:sldId id="376" r:id="rId33"/>
    <p:sldId id="525" r:id="rId34"/>
    <p:sldId id="523" r:id="rId35"/>
    <p:sldId id="524" r:id="rId36"/>
    <p:sldId id="383" r:id="rId37"/>
    <p:sldId id="526" r:id="rId38"/>
    <p:sldId id="527" r:id="rId39"/>
    <p:sldId id="528" r:id="rId40"/>
    <p:sldId id="529" r:id="rId41"/>
    <p:sldId id="530" r:id="rId42"/>
    <p:sldId id="531" r:id="rId43"/>
    <p:sldId id="532" r:id="rId44"/>
    <p:sldId id="533" r:id="rId45"/>
    <p:sldId id="534" r:id="rId46"/>
    <p:sldId id="535" r:id="rId47"/>
    <p:sldId id="536" r:id="rId48"/>
    <p:sldId id="386" r:id="rId4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9900"/>
    <a:srgbClr val="336699"/>
    <a:srgbClr val="00A1DA"/>
    <a:srgbClr val="FF00FF"/>
    <a:srgbClr val="FF5353"/>
    <a:srgbClr val="CC00CC"/>
    <a:srgbClr val="83C937"/>
    <a:srgbClr val="CC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12" y="60"/>
      </p:cViewPr>
      <p:guideLst>
        <p:guide orient="horz" pos="403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08"/>
    </p:cViewPr>
  </p:sorterViewPr>
  <p:notesViewPr>
    <p:cSldViewPr>
      <p:cViewPr varScale="1">
        <p:scale>
          <a:sx n="70" d="100"/>
          <a:sy n="70" d="100"/>
        </p:scale>
        <p:origin x="-14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2C491F75-508F-0A4C-9A10-48E9F4F2686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326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dirty="0" smtClean="0"/>
              <a:t>Fare clic per modificare gli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646E05C7-9F1F-8A4C-954F-81332D032F0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1305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CA1F1B-7D46-FC48-B75D-D89407A946CB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0D8FC-2EF8-5E43-9CE7-65A9E0C0F48D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55BD5-A029-C045-9D96-4C968EC953F5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221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9F07B-6068-6C42-B11D-BFBECEA20C7B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9EBAC091-AA26-BC40-B69D-5E3E404604A3}" type="slidenum">
              <a:rPr lang="en-US" sz="1200">
                <a:latin typeface="Arial" charset="0"/>
              </a:rPr>
              <a:pPr algn="r"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19_04_mediate_M.jpg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631D5D-4BFE-E042-B375-5F2EEB7DAC17}" type="slidenum">
              <a:rPr lang="it-IT"/>
              <a:pPr>
                <a:defRPr/>
              </a:pPr>
              <a:t>26</a:t>
            </a:fld>
            <a:endParaRPr lang="it-IT"/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AB320ACA-FAA5-CF4C-839F-C59E35DBFAAF}" type="slidenum">
              <a:rPr lang="en-US" sz="1200">
                <a:latin typeface="Arial" charset="0"/>
              </a:rPr>
              <a:pPr algn="r"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19_06_sister_chromatid.jpg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AA6E5-29D6-1748-B65D-A3D0E4750E85}" type="slidenum">
              <a:rPr lang="it-IT"/>
              <a:pPr>
                <a:defRPr/>
              </a:pPr>
              <a:t>27</a:t>
            </a:fld>
            <a:endParaRPr lang="it-IT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3259C813-0686-BE4D-97B5-5908D38F42E2}" type="slidenum">
              <a:rPr lang="en-US" sz="1200">
                <a:latin typeface="Arial" charset="0"/>
              </a:rPr>
              <a:pPr algn="r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19_09_Kinetochores.jpg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E6CDC-9864-F549-9D2E-11AEA323A266}" type="slidenum">
              <a:rPr lang="it-IT"/>
              <a:pPr>
                <a:defRPr/>
              </a:pPr>
              <a:t>28</a:t>
            </a:fld>
            <a:endParaRPr lang="it-IT"/>
          </a:p>
        </p:txBody>
      </p:sp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29C86D8B-B8BB-364B-9DD6-75A33A0E2488}" type="slidenum">
              <a:rPr lang="en-US" sz="1200">
                <a:latin typeface="Arial" charset="0"/>
              </a:rPr>
              <a:pPr algn="r"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19_14_metaphase.jpg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E6CDC-9864-F549-9D2E-11AEA323A266}" type="slidenum">
              <a:rPr lang="it-IT"/>
              <a:pPr>
                <a:defRPr/>
              </a:pPr>
              <a:t>29</a:t>
            </a:fld>
            <a:endParaRPr lang="it-IT"/>
          </a:p>
        </p:txBody>
      </p:sp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29C86D8B-B8BB-364B-9DD6-75A33A0E2488}" type="slidenum">
              <a:rPr lang="en-US" sz="1200">
                <a:latin typeface="Arial" charset="0"/>
              </a:rPr>
              <a:pPr algn="r"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19_14_metaphase.jpg</a:t>
            </a:r>
          </a:p>
        </p:txBody>
      </p:sp>
    </p:spTree>
    <p:extLst>
      <p:ext uri="{BB962C8B-B14F-4D97-AF65-F5344CB8AC3E}">
        <p14:creationId xmlns:p14="http://schemas.microsoft.com/office/powerpoint/2010/main" val="507163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042A1F-BD57-3A4C-A9C7-4B95650ECD50}" type="slidenum">
              <a:rPr lang="it-IT"/>
              <a:pPr>
                <a:defRPr/>
              </a:pPr>
              <a:t>30</a:t>
            </a:fld>
            <a:endParaRPr lang="it-IT"/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7B0D62E7-CF9E-3C4C-9B95-356EE82AB87C}" type="slidenum">
              <a:rPr lang="en-US" sz="1200">
                <a:latin typeface="Arial" charset="0"/>
              </a:rPr>
              <a:pPr algn="r"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19_15_anaphase.jpg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F10E1-3CF6-A74A-8D58-E9B22DCAD3C0}" type="slidenum">
              <a:rPr lang="it-IT"/>
              <a:pPr>
                <a:defRPr/>
              </a:pPr>
              <a:t>31</a:t>
            </a:fld>
            <a:endParaRPr lang="it-IT"/>
          </a:p>
        </p:txBody>
      </p:sp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FC7D1D09-E47E-C145-B84B-594CC85E63A0}" type="slidenum">
              <a:rPr lang="en-US" sz="1200">
                <a:latin typeface="Arial" charset="0"/>
              </a:rPr>
              <a:pPr algn="r"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19_18_envelope breaks.jpg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1AA083-1F30-7945-8E5C-5EAA961F37E1}" type="slidenum">
              <a:rPr lang="it-IT"/>
              <a:pPr>
                <a:defRPr/>
              </a:pPr>
              <a:t>32</a:t>
            </a:fld>
            <a:endParaRPr lang="it-IT"/>
          </a:p>
        </p:txBody>
      </p:sp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6977D3C8-803D-D348-AFA7-7A3C8BB2E793}" type="slidenum">
              <a:rPr lang="en-US" sz="1200">
                <a:latin typeface="Arial" charset="0"/>
              </a:rPr>
              <a:pPr algn="r"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19_20_contractile_ring.jpg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A861A5-3E99-F74F-AD77-CB4957F61A58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204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643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F78242-E854-5744-8766-1299AEAA52D5}" type="slidenum">
              <a:rPr lang="it-IT"/>
              <a:pPr>
                <a:defRPr/>
              </a:pPr>
              <a:t>35</a:t>
            </a:fld>
            <a:endParaRPr lang="it-IT"/>
          </a:p>
        </p:txBody>
      </p:sp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2A4DBBD8-D98A-DF43-BD88-7A0BFA22EF6E}" type="slidenum">
              <a:rPr lang="it-IT" sz="1200">
                <a:latin typeface="Arial" charset="0"/>
              </a:rPr>
              <a:pPr algn="r"/>
              <a:t>35</a:t>
            </a:fld>
            <a:endParaRPr lang="it-IT" sz="1200">
              <a:latin typeface="Arial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758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D3B03-6D8B-A444-B33C-C1EAEA09F723}" type="slidenum">
              <a:rPr lang="it-IT"/>
              <a:pPr>
                <a:defRPr/>
              </a:pPr>
              <a:t>36</a:t>
            </a:fld>
            <a:endParaRPr lang="it-IT"/>
          </a:p>
        </p:txBody>
      </p:sp>
      <p:sp>
        <p:nvSpPr>
          <p:cNvPr id="247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295B34-8E4F-9A40-A355-485A367B8C08}" type="slidenum">
              <a:rPr lang="it-IT"/>
              <a:pPr>
                <a:defRPr/>
              </a:pPr>
              <a:t>37</a:t>
            </a:fld>
            <a:endParaRPr lang="it-IT"/>
          </a:p>
        </p:txBody>
      </p:sp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344F1117-F1A0-FB4A-9BD0-09A4EB77B5EC}" type="slidenum">
              <a:rPr lang="en-US" sz="1200">
                <a:latin typeface="Arial" charset="0"/>
              </a:rPr>
              <a:pPr algn="r"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18_05_ Cdks.jpg</a:t>
            </a:r>
          </a:p>
        </p:txBody>
      </p:sp>
    </p:spTree>
    <p:extLst>
      <p:ext uri="{BB962C8B-B14F-4D97-AF65-F5344CB8AC3E}">
        <p14:creationId xmlns:p14="http://schemas.microsoft.com/office/powerpoint/2010/main" val="2534538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D3B03-6D8B-A444-B33C-C1EAEA09F723}" type="slidenum">
              <a:rPr lang="it-IT"/>
              <a:pPr>
                <a:defRPr/>
              </a:pPr>
              <a:t>43</a:t>
            </a:fld>
            <a:endParaRPr lang="it-IT"/>
          </a:p>
        </p:txBody>
      </p:sp>
      <p:sp>
        <p:nvSpPr>
          <p:cNvPr id="247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935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CDADE2-82BE-1643-9DC7-8CC0A138DFCD}" type="slidenum">
              <a:rPr lang="it-IT"/>
              <a:pPr>
                <a:defRPr/>
              </a:pPr>
              <a:t>48</a:t>
            </a:fld>
            <a:endParaRPr lang="it-IT"/>
          </a:p>
        </p:txBody>
      </p:sp>
      <p:sp>
        <p:nvSpPr>
          <p:cNvPr id="253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A861A5-3E99-F74F-AD77-CB4957F61A58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204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46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E05A1-7BC5-AD43-A97E-C8ABEE1C057F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206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ACD64-5D1A-C946-AC78-0A60BEBD0018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208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04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B317E5-FA73-854C-B7F0-B168551630CE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210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910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6CB3F-C107-2749-AF3A-EAF44EA123A1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243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64330-4743-734F-A75B-F90746F55712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237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B105F5-5387-EF42-BED0-9D85CC9AFDB1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212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it-IT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22860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F863-9F76-FC4A-B457-3A529410E7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26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43E98-C898-1445-A206-A3F972C3682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127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2133600" cy="53340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248400" cy="53340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0167-F7F6-804E-A544-AF12DAFC8C5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233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BB1C7-D2DD-4ECE-9D3A-7BEF7E9D0D6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4580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B9117-F16D-FE40-8111-BDF87B4A839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296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EAC9-E3C3-8D4C-A44D-2320FDE3658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717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41529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362200"/>
            <a:ext cx="41529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79210-61D8-6844-B50B-AF596BDCFCB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067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0EA7-E6DA-1643-98EC-B9CC8C5B184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737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7E6FD-D919-804E-8859-C3A918302DF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380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F68A-69E3-EF4C-95DC-3BB65D71E29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574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0A77E-0A0E-7B48-8D16-8DA4AB8D371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552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BA121-7FDE-2E41-9B86-88B1A70FAF3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431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53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362200"/>
            <a:ext cx="8458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1722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  <a:cs typeface="+mn-cs"/>
              </a:defRPr>
            </a:lvl1pPr>
          </a:lstStyle>
          <a:p>
            <a:pPr>
              <a:defRPr/>
            </a:pPr>
            <a:fld id="{BD0A62D6-E7FE-7F45-B7AD-A0B1E4CCD9E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SoBIRSVv9SA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textart.ppts/1460.pp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isultati immagini per cell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6" y="228600"/>
            <a:ext cx="8899449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43200" y="2667000"/>
            <a:ext cx="6172200" cy="16002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IL CICLO</a:t>
            </a:r>
            <a:br>
              <a:rPr lang="it-IT" sz="4000" b="1" dirty="0" smtClean="0">
                <a:solidFill>
                  <a:srgbClr val="FF0000"/>
                </a:solidFill>
              </a:rPr>
            </a:br>
            <a:r>
              <a:rPr lang="it-IT" sz="4000" b="1" dirty="0" smtClean="0">
                <a:solidFill>
                  <a:srgbClr val="FF0000"/>
                </a:solidFill>
              </a:rPr>
              <a:t>CELLULARE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33600" y="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“Where a cell arises, there must be a previous </a:t>
            </a:r>
            <a:r>
              <a:rPr lang="en-US" dirty="0" smtClean="0"/>
              <a:t>cell”</a:t>
            </a:r>
          </a:p>
          <a:p>
            <a:pPr algn="r"/>
            <a:r>
              <a:rPr lang="it-IT" dirty="0"/>
              <a:t>Rudolf </a:t>
            </a:r>
            <a:r>
              <a:rPr lang="it-IT" dirty="0" err="1"/>
              <a:t>Virchow</a:t>
            </a:r>
            <a:r>
              <a:rPr lang="it-IT" dirty="0"/>
              <a:t> </a:t>
            </a:r>
            <a:r>
              <a:rPr lang="it-IT" dirty="0" smtClean="0"/>
              <a:t>1858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71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59752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1981200" y="4383088"/>
            <a:ext cx="7162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it-IT" sz="2000" b="1" dirty="0">
                <a:latin typeface="Arial" charset="0"/>
              </a:rPr>
              <a:t>Il ciclo cellulare è contraddistinto da due fasi principali</a:t>
            </a:r>
          </a:p>
          <a:p>
            <a:pPr algn="l"/>
            <a:endParaRPr lang="it-IT" sz="2000" b="1" dirty="0">
              <a:latin typeface="Arial" charset="0"/>
            </a:endParaRPr>
          </a:p>
          <a:p>
            <a:pPr algn="l"/>
            <a:r>
              <a:rPr lang="it-IT" sz="2000" b="1" dirty="0">
                <a:solidFill>
                  <a:srgbClr val="CC0000"/>
                </a:solidFill>
                <a:latin typeface="Arial" charset="0"/>
              </a:rPr>
              <a:t>Interfase</a:t>
            </a:r>
            <a:r>
              <a:rPr lang="it-IT" sz="2000" b="1" dirty="0">
                <a:latin typeface="Arial" charset="0"/>
              </a:rPr>
              <a:t> = distinta a sua volta in</a:t>
            </a:r>
          </a:p>
          <a:p>
            <a:pPr algn="l"/>
            <a:r>
              <a:rPr lang="it-IT" sz="2000" b="1" dirty="0">
                <a:latin typeface="Arial" charset="0"/>
              </a:rPr>
              <a:t>		</a:t>
            </a:r>
            <a:r>
              <a:rPr lang="it-IT" sz="2000" b="1" dirty="0">
                <a:solidFill>
                  <a:srgbClr val="00A1DA"/>
                </a:solidFill>
                <a:latin typeface="Arial" charset="0"/>
              </a:rPr>
              <a:t>G1 (primo gap)</a:t>
            </a:r>
          </a:p>
          <a:p>
            <a:pPr algn="l"/>
            <a:r>
              <a:rPr lang="it-IT" sz="2000" b="1" dirty="0">
                <a:latin typeface="Arial" charset="0"/>
              </a:rPr>
              <a:t>		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S (sintesi)</a:t>
            </a:r>
          </a:p>
          <a:p>
            <a:pPr algn="l"/>
            <a:r>
              <a:rPr lang="it-IT" sz="2000" b="1" dirty="0">
                <a:latin typeface="Arial" charset="0"/>
              </a:rPr>
              <a:t>		</a:t>
            </a:r>
            <a:r>
              <a:rPr lang="it-IT" sz="2000" b="1" dirty="0">
                <a:solidFill>
                  <a:srgbClr val="336699"/>
                </a:solidFill>
                <a:latin typeface="Arial" charset="0"/>
              </a:rPr>
              <a:t>G2 (secondo gap)</a:t>
            </a:r>
          </a:p>
          <a:p>
            <a:pPr algn="l"/>
            <a:r>
              <a:rPr lang="it-IT" sz="2000" b="1" dirty="0" smtClean="0">
                <a:solidFill>
                  <a:srgbClr val="CC0000"/>
                </a:solidFill>
                <a:latin typeface="Arial" charset="0"/>
              </a:rPr>
              <a:t>Fase </a:t>
            </a:r>
            <a:r>
              <a:rPr lang="it-IT" sz="2000" b="1" dirty="0">
                <a:solidFill>
                  <a:srgbClr val="CC0000"/>
                </a:solidFill>
                <a:latin typeface="Arial" charset="0"/>
              </a:rPr>
              <a:t>M</a:t>
            </a:r>
            <a:r>
              <a:rPr lang="it-IT" sz="2000" b="1" dirty="0">
                <a:latin typeface="Arial" charset="0"/>
              </a:rPr>
              <a:t> = </a:t>
            </a:r>
            <a:r>
              <a:rPr lang="it-IT" sz="2000" b="1" dirty="0">
                <a:solidFill>
                  <a:srgbClr val="009900"/>
                </a:solidFill>
                <a:latin typeface="Arial" charset="0"/>
              </a:rPr>
              <a:t>mitosi e citocinesi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228600" y="243513"/>
            <a:ext cx="86868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</a:rPr>
              <a:t>Il ciclo cellulare: </a:t>
            </a:r>
            <a:r>
              <a:rPr lang="it-IT" b="1" dirty="0">
                <a:solidFill>
                  <a:srgbClr val="FF0000"/>
                </a:solidFill>
                <a:latin typeface="Arial" charset="0"/>
              </a:rPr>
              <a:t>interfase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</a:rPr>
              <a:t>		</a:t>
            </a:r>
            <a:r>
              <a:rPr lang="it-IT" b="1" dirty="0">
                <a:solidFill>
                  <a:srgbClr val="00B0F0"/>
                </a:solidFill>
                <a:latin typeface="Arial" charset="0"/>
              </a:rPr>
              <a:t>G1</a:t>
            </a:r>
            <a:r>
              <a:rPr lang="it-IT" b="1" dirty="0">
                <a:latin typeface="Arial" charset="0"/>
              </a:rPr>
              <a:t> (</a:t>
            </a:r>
            <a:r>
              <a:rPr lang="it-IT" b="1" dirty="0" smtClean="0">
                <a:latin typeface="Arial" charset="0"/>
              </a:rPr>
              <a:t>G=gap1)</a:t>
            </a:r>
            <a:endParaRPr lang="it-IT" b="1" dirty="0"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</a:rPr>
              <a:t>		</a:t>
            </a:r>
            <a:r>
              <a:rPr lang="it-IT" b="1" dirty="0">
                <a:solidFill>
                  <a:srgbClr val="FF5353"/>
                </a:solidFill>
                <a:latin typeface="Arial" charset="0"/>
              </a:rPr>
              <a:t>S</a:t>
            </a:r>
            <a:r>
              <a:rPr lang="it-IT" b="1" dirty="0">
                <a:latin typeface="Arial" charset="0"/>
              </a:rPr>
              <a:t> (duplicazione del DNA)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</a:rPr>
              <a:t>		</a:t>
            </a:r>
            <a:r>
              <a:rPr lang="it-IT" b="1" dirty="0">
                <a:solidFill>
                  <a:srgbClr val="0070C0"/>
                </a:solidFill>
                <a:latin typeface="Arial" charset="0"/>
              </a:rPr>
              <a:t>G2 </a:t>
            </a:r>
            <a:r>
              <a:rPr lang="it-IT" b="1" dirty="0" smtClean="0">
                <a:latin typeface="Arial" charset="0"/>
              </a:rPr>
              <a:t>(gap2)</a:t>
            </a:r>
            <a:endParaRPr lang="it-IT" b="1" dirty="0"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it-IT" b="1" dirty="0"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b="1" dirty="0" smtClean="0">
                <a:latin typeface="Arial" charset="0"/>
              </a:rPr>
              <a:t>In interfase </a:t>
            </a:r>
            <a:r>
              <a:rPr lang="it-IT" b="1" dirty="0">
                <a:latin typeface="Arial" charset="0"/>
              </a:rPr>
              <a:t>la cellula </a:t>
            </a:r>
            <a:r>
              <a:rPr lang="it-IT" b="1" dirty="0">
                <a:solidFill>
                  <a:srgbClr val="C00000"/>
                </a:solidFill>
                <a:latin typeface="Arial" charset="0"/>
              </a:rPr>
              <a:t>cresce in volume </a:t>
            </a:r>
            <a:r>
              <a:rPr lang="it-IT" b="1" dirty="0">
                <a:latin typeface="Arial" charset="0"/>
              </a:rPr>
              <a:t>ed è attiva nelle sue funzioni metaboliche, come l’ossidazione del glucosio, la trascrizione, la </a:t>
            </a:r>
            <a:r>
              <a:rPr lang="it-IT" b="1" dirty="0" smtClean="0">
                <a:latin typeface="Arial" charset="0"/>
              </a:rPr>
              <a:t>traduzione e la replicazione.</a:t>
            </a:r>
            <a:endParaRPr lang="it-IT" b="1" dirty="0"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</a:rPr>
              <a:t>Nell’interfase avvengono gli eventi preparatori alla mitosi.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b="1" dirty="0" smtClean="0">
                <a:latin typeface="Arial" charset="0"/>
              </a:rPr>
              <a:t>La cellula </a:t>
            </a:r>
            <a:r>
              <a:rPr lang="it-IT" b="1" dirty="0" smtClean="0">
                <a:solidFill>
                  <a:srgbClr val="C00000"/>
                </a:solidFill>
                <a:latin typeface="Arial" charset="0"/>
              </a:rPr>
              <a:t>monitora l’ambiente </a:t>
            </a:r>
            <a:r>
              <a:rPr lang="it-IT" b="1" dirty="0" smtClean="0">
                <a:latin typeface="Arial" charset="0"/>
              </a:rPr>
              <a:t>per verificare che le condizioni siano favorevoli alla divisione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b="1" dirty="0" smtClean="0">
                <a:latin typeface="Arial" charset="0"/>
              </a:rPr>
              <a:t>La cellula </a:t>
            </a:r>
            <a:r>
              <a:rPr lang="it-IT" b="1" dirty="0" smtClean="0">
                <a:solidFill>
                  <a:srgbClr val="C00000"/>
                </a:solidFill>
                <a:latin typeface="Arial" charset="0"/>
              </a:rPr>
              <a:t>verifica</a:t>
            </a:r>
            <a:r>
              <a:rPr lang="it-IT" b="1" dirty="0" smtClean="0">
                <a:latin typeface="Arial" charset="0"/>
              </a:rPr>
              <a:t> che tutti i passaggi preparatori alla divisione siano completati correttamente.</a:t>
            </a:r>
            <a:endParaRPr lang="it-IT" b="1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6679"/>
            <a:ext cx="2971800" cy="21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6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533400" y="228600"/>
            <a:ext cx="8001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</a:rPr>
              <a:t>La durata del ciclo varia molto, soprattutto nella lunghezza della </a:t>
            </a:r>
            <a:r>
              <a:rPr lang="it-IT" b="1" dirty="0">
                <a:solidFill>
                  <a:srgbClr val="00B0F0"/>
                </a:solidFill>
                <a:latin typeface="Arial" charset="0"/>
              </a:rPr>
              <a:t>fase</a:t>
            </a:r>
            <a:r>
              <a:rPr lang="it-IT" b="1" dirty="0">
                <a:latin typeface="Arial" charset="0"/>
              </a:rPr>
              <a:t> </a:t>
            </a:r>
            <a:r>
              <a:rPr lang="it-IT" b="1" dirty="0" smtClean="0">
                <a:solidFill>
                  <a:srgbClr val="00B0F0"/>
                </a:solidFill>
                <a:latin typeface="Arial" charset="0"/>
              </a:rPr>
              <a:t>G1</a:t>
            </a:r>
            <a:r>
              <a:rPr lang="it-IT" b="1" dirty="0" smtClean="0">
                <a:latin typeface="Arial" charset="0"/>
              </a:rPr>
              <a:t>.</a:t>
            </a:r>
            <a:endParaRPr lang="it-IT" b="1" dirty="0"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</a:rPr>
              <a:t>La fase G1 può durare ore, giorni, settimane o più a lungo a seconda del tipo cellulare.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</a:rPr>
              <a:t>Quando la fase G1 si protrae </a:t>
            </a:r>
            <a:r>
              <a:rPr lang="it-IT" b="1" dirty="0" smtClean="0">
                <a:latin typeface="Arial" charset="0"/>
              </a:rPr>
              <a:t>molto a </a:t>
            </a:r>
            <a:r>
              <a:rPr lang="it-IT" b="1" dirty="0">
                <a:latin typeface="Arial" charset="0"/>
              </a:rPr>
              <a:t>lungo, si parla di </a:t>
            </a:r>
            <a:r>
              <a:rPr lang="it-IT" b="1" dirty="0" smtClean="0">
                <a:solidFill>
                  <a:srgbClr val="00B0F0"/>
                </a:solidFill>
                <a:latin typeface="Arial" charset="0"/>
              </a:rPr>
              <a:t>G0</a:t>
            </a:r>
            <a:r>
              <a:rPr lang="it-IT" b="1" dirty="0" smtClean="0">
                <a:latin typeface="Arial" charset="0"/>
              </a:rPr>
              <a:t>, </a:t>
            </a:r>
            <a:r>
              <a:rPr lang="it-IT" b="1" dirty="0">
                <a:latin typeface="Arial" charset="0"/>
              </a:rPr>
              <a:t>cioè una fase stazionaria di attesa.</a:t>
            </a:r>
          </a:p>
          <a:p>
            <a:pPr algn="just" defTabSz="447675" eaLnBrk="1" hangingPunct="1">
              <a:spcBef>
                <a:spcPct val="50000"/>
              </a:spcBef>
            </a:pPr>
            <a:r>
              <a:rPr lang="it-IT" b="1" dirty="0">
                <a:latin typeface="Arial" charset="0"/>
              </a:rPr>
              <a:t>L’ingresso da </a:t>
            </a:r>
            <a:r>
              <a:rPr lang="it-IT" b="1" dirty="0" smtClean="0">
                <a:latin typeface="Arial" charset="0"/>
              </a:rPr>
              <a:t>G0 </a:t>
            </a:r>
            <a:r>
              <a:rPr lang="it-IT" b="1" dirty="0">
                <a:latin typeface="Arial" charset="0"/>
              </a:rPr>
              <a:t>a G1 ed il passaggio da G1 a S richiede l’intervento di messaggi ambientali, chiamati </a:t>
            </a:r>
            <a:r>
              <a:rPr lang="it-IT" b="1" dirty="0" err="1">
                <a:solidFill>
                  <a:schemeClr val="accent2"/>
                </a:solidFill>
                <a:latin typeface="Arial" charset="0"/>
              </a:rPr>
              <a:t>mitogeni</a:t>
            </a:r>
            <a:r>
              <a:rPr lang="it-IT" b="1" dirty="0">
                <a:latin typeface="Arial" charset="0"/>
              </a:rPr>
              <a:t> o </a:t>
            </a:r>
            <a:r>
              <a:rPr lang="it-IT" b="1" dirty="0">
                <a:solidFill>
                  <a:schemeClr val="accent2"/>
                </a:solidFill>
                <a:latin typeface="Arial" charset="0"/>
              </a:rPr>
              <a:t>fattori di </a:t>
            </a:r>
            <a:r>
              <a:rPr lang="it-IT" b="1" dirty="0" smtClean="0">
                <a:solidFill>
                  <a:schemeClr val="accent2"/>
                </a:solidFill>
                <a:latin typeface="Arial" charset="0"/>
              </a:rPr>
              <a:t>crescita		</a:t>
            </a:r>
            <a:r>
              <a:rPr lang="it-IT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START</a:t>
            </a:r>
            <a:endParaRPr lang="it-IT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351318"/>
            <a:ext cx="7486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2 2"/>
          <p:cNvCxnSpPr/>
          <p:nvPr/>
        </p:nvCxnSpPr>
        <p:spPr bwMode="auto">
          <a:xfrm>
            <a:off x="4876800" y="3962400"/>
            <a:ext cx="533400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1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2"/>
          <p:cNvSpPr txBox="1">
            <a:spLocks noChangeArrowheads="1"/>
          </p:cNvSpPr>
          <p:nvPr/>
        </p:nvSpPr>
        <p:spPr bwMode="auto">
          <a:xfrm>
            <a:off x="2368550" y="436563"/>
            <a:ext cx="4033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sz="3600" b="1">
                <a:solidFill>
                  <a:srgbClr val="FF0000"/>
                </a:solidFill>
                <a:latin typeface="Arial" charset="0"/>
              </a:rPr>
              <a:t>Fattori di crescita</a:t>
            </a:r>
            <a:endParaRPr lang="it-IT" b="1">
              <a:latin typeface="Arial" charset="0"/>
            </a:endParaRPr>
          </a:p>
        </p:txBody>
      </p:sp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381000" y="1557338"/>
            <a:ext cx="8534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sz="2000" b="1">
                <a:latin typeface="Arial" charset="0"/>
              </a:rPr>
              <a:t>Molecole proteiche  che stimolano la divisione e la crescita cellulare</a:t>
            </a:r>
          </a:p>
          <a:p>
            <a:pPr algn="l">
              <a:spcBef>
                <a:spcPct val="50000"/>
              </a:spcBef>
            </a:pPr>
            <a:r>
              <a:rPr lang="it-IT" sz="2000" b="1">
                <a:latin typeface="Arial" charset="0"/>
              </a:rPr>
              <a:t>Agiscono attraverso l’interazione con recettori della membrana plasmatica, quindi agiscono solo su cellule bersaglio 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3316288"/>
            <a:ext cx="52752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 bwMode="auto">
          <a:xfrm>
            <a:off x="4435961" y="2436650"/>
            <a:ext cx="440972" cy="3021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1053660" y="5029200"/>
            <a:ext cx="2209800" cy="609600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Aumento sintesi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proteica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3530160" y="5029200"/>
            <a:ext cx="2209800" cy="609600"/>
          </a:xfrm>
          <a:prstGeom prst="rect">
            <a:avLst/>
          </a:prstGeom>
          <a:solidFill>
            <a:srgbClr val="CC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 smtClean="0">
                <a:solidFill>
                  <a:srgbClr val="000000"/>
                </a:solidFill>
              </a:rPr>
              <a:t>Utilizzo di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 smtClean="0">
                <a:solidFill>
                  <a:srgbClr val="000000"/>
                </a:solidFill>
              </a:rPr>
              <a:t>nutrienti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5939985" y="5029200"/>
            <a:ext cx="2209800" cy="609600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Stimolo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ciclo cellulare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Freccia in giù 9"/>
          <p:cNvSpPr/>
          <p:nvPr/>
        </p:nvSpPr>
        <p:spPr bwMode="auto">
          <a:xfrm>
            <a:off x="4621169" y="2783490"/>
            <a:ext cx="70556" cy="203201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12" name="Connettore 2 11"/>
          <p:cNvCxnSpPr>
            <a:endCxn id="5" idx="0"/>
          </p:cNvCxnSpPr>
          <p:nvPr/>
        </p:nvCxnSpPr>
        <p:spPr bwMode="auto">
          <a:xfrm flipH="1">
            <a:off x="2158560" y="4191000"/>
            <a:ext cx="2476500" cy="8382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 bwMode="auto">
          <a:xfrm>
            <a:off x="4635060" y="4191000"/>
            <a:ext cx="0" cy="8382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endCxn id="7" idx="0"/>
          </p:cNvCxnSpPr>
          <p:nvPr/>
        </p:nvCxnSpPr>
        <p:spPr bwMode="auto">
          <a:xfrm>
            <a:off x="4635060" y="4191000"/>
            <a:ext cx="2409825" cy="8382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uppo 13"/>
          <p:cNvGrpSpPr/>
          <p:nvPr/>
        </p:nvGrpSpPr>
        <p:grpSpPr>
          <a:xfrm>
            <a:off x="3788980" y="909146"/>
            <a:ext cx="1828800" cy="1219200"/>
            <a:chOff x="1295400" y="1786758"/>
            <a:chExt cx="1828800" cy="1219200"/>
          </a:xfrm>
        </p:grpSpPr>
        <p:grpSp>
          <p:nvGrpSpPr>
            <p:cNvPr id="11" name="Gruppo 10"/>
            <p:cNvGrpSpPr/>
            <p:nvPr/>
          </p:nvGrpSpPr>
          <p:grpSpPr>
            <a:xfrm>
              <a:off x="1295400" y="1786758"/>
              <a:ext cx="1828800" cy="1219200"/>
              <a:chOff x="1295400" y="1786758"/>
              <a:chExt cx="1828800" cy="1219200"/>
            </a:xfrm>
          </p:grpSpPr>
          <p:pic>
            <p:nvPicPr>
              <p:cNvPr id="13" name="Picture 2" descr="figure 15-0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32" r="57213" b="79995"/>
              <a:stretch/>
            </p:blipFill>
            <p:spPr bwMode="auto">
              <a:xfrm>
                <a:off x="1295400" y="1786758"/>
                <a:ext cx="16002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ttangolo 7"/>
              <p:cNvSpPr/>
              <p:nvPr/>
            </p:nvSpPr>
            <p:spPr bwMode="auto">
              <a:xfrm>
                <a:off x="2095500" y="1786758"/>
                <a:ext cx="1028700" cy="42304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16" name="Rettangolo 15"/>
            <p:cNvSpPr/>
            <p:nvPr/>
          </p:nvSpPr>
          <p:spPr bwMode="auto">
            <a:xfrm>
              <a:off x="2381250" y="2262351"/>
              <a:ext cx="666750" cy="2522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2" name="Ovale 1"/>
          <p:cNvSpPr/>
          <p:nvPr/>
        </p:nvSpPr>
        <p:spPr bwMode="auto">
          <a:xfrm>
            <a:off x="4484997" y="477892"/>
            <a:ext cx="342900" cy="314325"/>
          </a:xfrm>
          <a:prstGeom prst="ellips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Freccia in giù 8"/>
          <p:cNvSpPr/>
          <p:nvPr/>
        </p:nvSpPr>
        <p:spPr bwMode="auto">
          <a:xfrm>
            <a:off x="4580247" y="869729"/>
            <a:ext cx="152400" cy="304801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Freccia in giù 17"/>
          <p:cNvSpPr/>
          <p:nvPr/>
        </p:nvSpPr>
        <p:spPr bwMode="auto">
          <a:xfrm>
            <a:off x="4621169" y="2188780"/>
            <a:ext cx="70556" cy="203201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ttangolo arrotondato 18"/>
          <p:cNvSpPr/>
          <p:nvPr/>
        </p:nvSpPr>
        <p:spPr bwMode="auto">
          <a:xfrm>
            <a:off x="4435961" y="3719348"/>
            <a:ext cx="440972" cy="3021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ttangolo arrotondato 19"/>
          <p:cNvSpPr/>
          <p:nvPr/>
        </p:nvSpPr>
        <p:spPr bwMode="auto">
          <a:xfrm>
            <a:off x="4435961" y="3054568"/>
            <a:ext cx="440972" cy="3021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Freccia in giù 20"/>
          <p:cNvSpPr/>
          <p:nvPr/>
        </p:nvSpPr>
        <p:spPr bwMode="auto">
          <a:xfrm>
            <a:off x="4621169" y="3352800"/>
            <a:ext cx="70556" cy="203201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94788" y="173092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START</a:t>
            </a:r>
            <a:endParaRPr lang="it-IT" sz="48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Risultati immagini per chromatid dupl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569161" y="304800"/>
            <a:ext cx="20056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rgbClr val="CC0000"/>
                </a:solidFill>
                <a:latin typeface="Arial" charset="0"/>
              </a:rPr>
              <a:t>F</a:t>
            </a:r>
            <a:r>
              <a:rPr lang="it-IT" sz="4400" b="1" dirty="0" smtClean="0">
                <a:solidFill>
                  <a:srgbClr val="CC0000"/>
                </a:solidFill>
                <a:latin typeface="Arial" charset="0"/>
              </a:rPr>
              <a:t>ase S</a:t>
            </a:r>
            <a:endParaRPr lang="it-IT" sz="44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28725"/>
            <a:ext cx="72009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0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228600" y="196912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it-IT" sz="1800" b="1" dirty="0">
                <a:latin typeface="Arial" charset="0"/>
              </a:rPr>
              <a:t>Ciascun </a:t>
            </a:r>
            <a:r>
              <a:rPr lang="it-IT" sz="1800" b="1" dirty="0" err="1">
                <a:latin typeface="Arial" charset="0"/>
              </a:rPr>
              <a:t>cromatide</a:t>
            </a:r>
            <a:r>
              <a:rPr lang="it-IT" sz="1800" b="1" dirty="0">
                <a:latin typeface="Arial" charset="0"/>
              </a:rPr>
              <a:t> contiene una delle due molecole di DNA generate nella fase S di replicazione del DNA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28600" y="2286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it-IT" b="1" dirty="0">
                <a:latin typeface="Arial" charset="0"/>
              </a:rPr>
              <a:t>Durante la </a:t>
            </a:r>
            <a:r>
              <a:rPr lang="it-IT" b="1" dirty="0">
                <a:solidFill>
                  <a:srgbClr val="FF0000"/>
                </a:solidFill>
                <a:latin typeface="Arial" charset="0"/>
              </a:rPr>
              <a:t>fase S</a:t>
            </a:r>
            <a:r>
              <a:rPr lang="it-IT" b="1" dirty="0">
                <a:latin typeface="Arial" charset="0"/>
              </a:rPr>
              <a:t> ogni cromosoma (molecola di DNA) viene duplicato e ogni copia completa (</a:t>
            </a:r>
            <a:r>
              <a:rPr lang="it-IT" b="1" dirty="0" err="1">
                <a:solidFill>
                  <a:srgbClr val="FF0000"/>
                </a:solidFill>
                <a:latin typeface="Arial" charset="0"/>
              </a:rPr>
              <a:t>cromatide</a:t>
            </a:r>
            <a:r>
              <a:rPr lang="it-IT" b="1" dirty="0">
                <a:latin typeface="Arial" charset="0"/>
              </a:rPr>
              <a:t>) resta unita all’altra per la zona centrale del centromero sino alla fase M</a:t>
            </a:r>
            <a:r>
              <a:rPr lang="it-IT" b="1" dirty="0" smtClean="0">
                <a:latin typeface="Arial" charset="0"/>
              </a:rPr>
              <a:t>.</a:t>
            </a:r>
            <a:endParaRPr lang="it-IT" b="1" dirty="0">
              <a:latin typeface="Arial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/>
          <a:stretch/>
        </p:blipFill>
        <p:spPr bwMode="auto">
          <a:xfrm>
            <a:off x="1066800" y="3328827"/>
            <a:ext cx="6975186" cy="246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6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io1151.nicerweb.com/Locked/media/ch12/12_04ChromosomeDupli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355761"/>
            <a:ext cx="6299935" cy="466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8_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1" t="4475" r="36019" b="5449"/>
          <a:stretch/>
        </p:blipFill>
        <p:spPr bwMode="auto">
          <a:xfrm>
            <a:off x="37244" y="1576442"/>
            <a:ext cx="2096356" cy="422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31745" y="152400"/>
            <a:ext cx="6080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  <a:latin typeface="Arial" charset="0"/>
              </a:rPr>
              <a:t>duplicazione</a:t>
            </a:r>
            <a:r>
              <a:rPr lang="it-IT" sz="4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it-IT" sz="4000" dirty="0">
                <a:latin typeface="Arial" charset="0"/>
              </a:rPr>
              <a:t>e </a:t>
            </a:r>
            <a:r>
              <a:rPr lang="it-IT" sz="4000" b="1" dirty="0" smtClean="0">
                <a:solidFill>
                  <a:srgbClr val="C00000"/>
                </a:solidFill>
                <a:latin typeface="Arial" charset="0"/>
              </a:rPr>
              <a:t>divisione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9453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/>
          <p:cNvCxnSpPr/>
          <p:nvPr/>
        </p:nvCxnSpPr>
        <p:spPr bwMode="auto">
          <a:xfrm flipV="1">
            <a:off x="1397777" y="2971800"/>
            <a:ext cx="0" cy="263104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 bwMode="auto">
          <a:xfrm>
            <a:off x="1392491" y="5607828"/>
            <a:ext cx="7391400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 bwMode="auto">
          <a:xfrm>
            <a:off x="1397777" y="5867400"/>
            <a:ext cx="2133600" cy="457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G1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4563929" y="5867400"/>
            <a:ext cx="1021037" cy="4572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G2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6111903" y="5867400"/>
            <a:ext cx="2133600" cy="457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G1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12" name="Connettore 1 11"/>
          <p:cNvCxnSpPr/>
          <p:nvPr/>
        </p:nvCxnSpPr>
        <p:spPr bwMode="auto">
          <a:xfrm flipH="1">
            <a:off x="1321577" y="4536040"/>
            <a:ext cx="762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48625" y="4294635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DNA</a:t>
            </a:r>
            <a:endParaRPr lang="it-IT" dirty="0"/>
          </a:p>
        </p:txBody>
      </p:sp>
      <p:cxnSp>
        <p:nvCxnSpPr>
          <p:cNvPr id="15" name="Connettore 1 14"/>
          <p:cNvCxnSpPr/>
          <p:nvPr/>
        </p:nvCxnSpPr>
        <p:spPr bwMode="auto">
          <a:xfrm>
            <a:off x="1397777" y="4536040"/>
            <a:ext cx="2133600" cy="0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 bwMode="auto">
          <a:xfrm flipV="1">
            <a:off x="3521751" y="3481227"/>
            <a:ext cx="1054813" cy="1054814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 bwMode="auto">
          <a:xfrm>
            <a:off x="6106335" y="3470655"/>
            <a:ext cx="0" cy="1054813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 bwMode="auto">
          <a:xfrm>
            <a:off x="6099020" y="4530754"/>
            <a:ext cx="2133600" cy="0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3" name="Gruppo 52"/>
          <p:cNvGrpSpPr/>
          <p:nvPr/>
        </p:nvGrpSpPr>
        <p:grpSpPr>
          <a:xfrm>
            <a:off x="1778777" y="2038575"/>
            <a:ext cx="1371600" cy="1295400"/>
            <a:chOff x="1478272" y="2246938"/>
            <a:chExt cx="1371600" cy="1295400"/>
          </a:xfrm>
        </p:grpSpPr>
        <p:sp>
          <p:nvSpPr>
            <p:cNvPr id="27" name="Ovale 26"/>
            <p:cNvSpPr/>
            <p:nvPr/>
          </p:nvSpPr>
          <p:spPr bwMode="auto">
            <a:xfrm>
              <a:off x="1478272" y="2246938"/>
              <a:ext cx="1371600" cy="1295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33" name="Gruppo 32"/>
            <p:cNvGrpSpPr/>
            <p:nvPr/>
          </p:nvGrpSpPr>
          <p:grpSpPr>
            <a:xfrm>
              <a:off x="1928152" y="2426661"/>
              <a:ext cx="110836" cy="942109"/>
              <a:chOff x="2175164" y="882642"/>
              <a:chExt cx="110836" cy="942109"/>
            </a:xfrm>
          </p:grpSpPr>
          <p:sp>
            <p:nvSpPr>
              <p:cNvPr id="28" name="Rettangolo arrotondato 27"/>
              <p:cNvSpPr/>
              <p:nvPr/>
            </p:nvSpPr>
            <p:spPr bwMode="auto">
              <a:xfrm>
                <a:off x="2175164" y="882642"/>
                <a:ext cx="110836" cy="33250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9" name="Rettangolo arrotondato 28"/>
              <p:cNvSpPr/>
              <p:nvPr/>
            </p:nvSpPr>
            <p:spPr bwMode="auto">
              <a:xfrm>
                <a:off x="2175164" y="1215151"/>
                <a:ext cx="110836" cy="6096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32" name="Gruppo 31"/>
            <p:cNvGrpSpPr/>
            <p:nvPr/>
          </p:nvGrpSpPr>
          <p:grpSpPr>
            <a:xfrm>
              <a:off x="2324614" y="2426661"/>
              <a:ext cx="110836" cy="942109"/>
              <a:chOff x="2446542" y="865523"/>
              <a:chExt cx="110836" cy="942109"/>
            </a:xfrm>
          </p:grpSpPr>
          <p:sp>
            <p:nvSpPr>
              <p:cNvPr id="30" name="Rettangolo arrotondato 29"/>
              <p:cNvSpPr/>
              <p:nvPr/>
            </p:nvSpPr>
            <p:spPr bwMode="auto">
              <a:xfrm>
                <a:off x="2446542" y="865523"/>
                <a:ext cx="110836" cy="33250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31" name="Rettangolo arrotondato 30"/>
              <p:cNvSpPr/>
              <p:nvPr/>
            </p:nvSpPr>
            <p:spPr bwMode="auto">
              <a:xfrm>
                <a:off x="2446542" y="1198032"/>
                <a:ext cx="110836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</p:grpSp>
      <p:cxnSp>
        <p:nvCxnSpPr>
          <p:cNvPr id="21" name="Connettore 1 20"/>
          <p:cNvCxnSpPr/>
          <p:nvPr/>
        </p:nvCxnSpPr>
        <p:spPr bwMode="auto">
          <a:xfrm>
            <a:off x="4565992" y="3481227"/>
            <a:ext cx="1525713" cy="0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4" name="Gruppo 73"/>
          <p:cNvGrpSpPr/>
          <p:nvPr/>
        </p:nvGrpSpPr>
        <p:grpSpPr>
          <a:xfrm>
            <a:off x="4563929" y="2018748"/>
            <a:ext cx="1371600" cy="1295400"/>
            <a:chOff x="4263424" y="1533470"/>
            <a:chExt cx="1371600" cy="1295400"/>
          </a:xfrm>
        </p:grpSpPr>
        <p:sp>
          <p:nvSpPr>
            <p:cNvPr id="34" name="Ovale 33"/>
            <p:cNvSpPr/>
            <p:nvPr/>
          </p:nvSpPr>
          <p:spPr bwMode="auto">
            <a:xfrm>
              <a:off x="4263424" y="1533470"/>
              <a:ext cx="1371600" cy="1295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51" name="Gruppo 50"/>
            <p:cNvGrpSpPr/>
            <p:nvPr/>
          </p:nvGrpSpPr>
          <p:grpSpPr>
            <a:xfrm>
              <a:off x="4580289" y="1711654"/>
              <a:ext cx="235920" cy="942109"/>
              <a:chOff x="4713304" y="1711654"/>
              <a:chExt cx="235920" cy="942109"/>
            </a:xfrm>
          </p:grpSpPr>
          <p:grpSp>
            <p:nvGrpSpPr>
              <p:cNvPr id="50" name="Gruppo 49"/>
              <p:cNvGrpSpPr/>
              <p:nvPr/>
            </p:nvGrpSpPr>
            <p:grpSpPr>
              <a:xfrm>
                <a:off x="4713304" y="1711654"/>
                <a:ext cx="235920" cy="942109"/>
                <a:chOff x="4713304" y="1711654"/>
                <a:chExt cx="235920" cy="942109"/>
              </a:xfrm>
            </p:grpSpPr>
            <p:grpSp>
              <p:nvGrpSpPr>
                <p:cNvPr id="35" name="Gruppo 34"/>
                <p:cNvGrpSpPr/>
                <p:nvPr/>
              </p:nvGrpSpPr>
              <p:grpSpPr>
                <a:xfrm>
                  <a:off x="4713304" y="1711654"/>
                  <a:ext cx="110836" cy="942109"/>
                  <a:chOff x="2175164" y="882642"/>
                  <a:chExt cx="110836" cy="942109"/>
                </a:xfrm>
              </p:grpSpPr>
              <p:sp>
                <p:nvSpPr>
                  <p:cNvPr id="36" name="Rettangolo arrotondato 35"/>
                  <p:cNvSpPr/>
                  <p:nvPr/>
                </p:nvSpPr>
                <p:spPr bwMode="auto">
                  <a:xfrm>
                    <a:off x="2175164" y="882642"/>
                    <a:ext cx="110836" cy="332509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Rettangolo arrotondato 36"/>
                  <p:cNvSpPr/>
                  <p:nvPr/>
                </p:nvSpPr>
                <p:spPr bwMode="auto">
                  <a:xfrm>
                    <a:off x="2175164" y="1215151"/>
                    <a:ext cx="110836" cy="609600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41" name="Gruppo 40"/>
                <p:cNvGrpSpPr/>
                <p:nvPr/>
              </p:nvGrpSpPr>
              <p:grpSpPr>
                <a:xfrm>
                  <a:off x="4838388" y="1711654"/>
                  <a:ext cx="110836" cy="942109"/>
                  <a:chOff x="2175164" y="882642"/>
                  <a:chExt cx="110836" cy="942109"/>
                </a:xfrm>
              </p:grpSpPr>
              <p:sp>
                <p:nvSpPr>
                  <p:cNvPr id="42" name="Rettangolo arrotondato 41"/>
                  <p:cNvSpPr/>
                  <p:nvPr/>
                </p:nvSpPr>
                <p:spPr bwMode="auto">
                  <a:xfrm>
                    <a:off x="2175164" y="882642"/>
                    <a:ext cx="110836" cy="332509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3" name="Rettangolo arrotondato 42"/>
                  <p:cNvSpPr/>
                  <p:nvPr/>
                </p:nvSpPr>
                <p:spPr bwMode="auto">
                  <a:xfrm>
                    <a:off x="2175164" y="1215151"/>
                    <a:ext cx="110836" cy="609600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47" name="Ovale 46"/>
              <p:cNvSpPr/>
              <p:nvPr/>
            </p:nvSpPr>
            <p:spPr bwMode="auto">
              <a:xfrm>
                <a:off x="4808405" y="2020960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52" name="Gruppo 51"/>
            <p:cNvGrpSpPr/>
            <p:nvPr/>
          </p:nvGrpSpPr>
          <p:grpSpPr>
            <a:xfrm>
              <a:off x="5048541" y="1711654"/>
              <a:ext cx="235920" cy="942109"/>
              <a:chOff x="5109766" y="1711654"/>
              <a:chExt cx="235920" cy="942109"/>
            </a:xfrm>
          </p:grpSpPr>
          <p:grpSp>
            <p:nvGrpSpPr>
              <p:cNvPr id="49" name="Gruppo 48"/>
              <p:cNvGrpSpPr/>
              <p:nvPr/>
            </p:nvGrpSpPr>
            <p:grpSpPr>
              <a:xfrm>
                <a:off x="5109766" y="1711654"/>
                <a:ext cx="235920" cy="942109"/>
                <a:chOff x="5109766" y="1711654"/>
                <a:chExt cx="235920" cy="942109"/>
              </a:xfrm>
            </p:grpSpPr>
            <p:grpSp>
              <p:nvGrpSpPr>
                <p:cNvPr id="38" name="Gruppo 37"/>
                <p:cNvGrpSpPr/>
                <p:nvPr/>
              </p:nvGrpSpPr>
              <p:grpSpPr>
                <a:xfrm>
                  <a:off x="5109766" y="1711654"/>
                  <a:ext cx="110836" cy="942109"/>
                  <a:chOff x="2446542" y="865523"/>
                  <a:chExt cx="110836" cy="942109"/>
                </a:xfrm>
              </p:grpSpPr>
              <p:sp>
                <p:nvSpPr>
                  <p:cNvPr id="39" name="Rettangolo arrotondato 38"/>
                  <p:cNvSpPr/>
                  <p:nvPr/>
                </p:nvSpPr>
                <p:spPr bwMode="auto">
                  <a:xfrm>
                    <a:off x="2446542" y="865523"/>
                    <a:ext cx="110836" cy="332509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0" name="Rettangolo arrotondato 39"/>
                  <p:cNvSpPr/>
                  <p:nvPr/>
                </p:nvSpPr>
                <p:spPr bwMode="auto">
                  <a:xfrm>
                    <a:off x="2446542" y="1198032"/>
                    <a:ext cx="110836" cy="609600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44" name="Gruppo 43"/>
                <p:cNvGrpSpPr/>
                <p:nvPr/>
              </p:nvGrpSpPr>
              <p:grpSpPr>
                <a:xfrm>
                  <a:off x="5234850" y="1711654"/>
                  <a:ext cx="110836" cy="942109"/>
                  <a:chOff x="2446542" y="865523"/>
                  <a:chExt cx="110836" cy="942109"/>
                </a:xfrm>
              </p:grpSpPr>
              <p:sp>
                <p:nvSpPr>
                  <p:cNvPr id="45" name="Rettangolo arrotondato 44"/>
                  <p:cNvSpPr/>
                  <p:nvPr/>
                </p:nvSpPr>
                <p:spPr bwMode="auto">
                  <a:xfrm>
                    <a:off x="2446542" y="865523"/>
                    <a:ext cx="110836" cy="332509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" name="Rettangolo arrotondato 45"/>
                  <p:cNvSpPr/>
                  <p:nvPr/>
                </p:nvSpPr>
                <p:spPr bwMode="auto">
                  <a:xfrm>
                    <a:off x="2446542" y="1198032"/>
                    <a:ext cx="110836" cy="609600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48" name="Ovale 47"/>
              <p:cNvSpPr/>
              <p:nvPr/>
            </p:nvSpPr>
            <p:spPr bwMode="auto">
              <a:xfrm>
                <a:off x="5204867" y="2026595"/>
                <a:ext cx="45719" cy="4571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4" name="Gruppo 53"/>
          <p:cNvGrpSpPr/>
          <p:nvPr/>
        </p:nvGrpSpPr>
        <p:grpSpPr>
          <a:xfrm>
            <a:off x="7006105" y="841302"/>
            <a:ext cx="1371600" cy="1295400"/>
            <a:chOff x="1478272" y="2246938"/>
            <a:chExt cx="1371600" cy="1295400"/>
          </a:xfrm>
        </p:grpSpPr>
        <p:sp>
          <p:nvSpPr>
            <p:cNvPr id="55" name="Ovale 54"/>
            <p:cNvSpPr/>
            <p:nvPr/>
          </p:nvSpPr>
          <p:spPr bwMode="auto">
            <a:xfrm>
              <a:off x="1478272" y="2246938"/>
              <a:ext cx="1371600" cy="1295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56" name="Gruppo 55"/>
            <p:cNvGrpSpPr/>
            <p:nvPr/>
          </p:nvGrpSpPr>
          <p:grpSpPr>
            <a:xfrm>
              <a:off x="1928152" y="2426661"/>
              <a:ext cx="110836" cy="942109"/>
              <a:chOff x="2175164" y="882642"/>
              <a:chExt cx="110836" cy="942109"/>
            </a:xfrm>
          </p:grpSpPr>
          <p:sp>
            <p:nvSpPr>
              <p:cNvPr id="60" name="Rettangolo arrotondato 59"/>
              <p:cNvSpPr/>
              <p:nvPr/>
            </p:nvSpPr>
            <p:spPr bwMode="auto">
              <a:xfrm>
                <a:off x="2175164" y="882642"/>
                <a:ext cx="110836" cy="33250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" name="Rettangolo arrotondato 60"/>
              <p:cNvSpPr/>
              <p:nvPr/>
            </p:nvSpPr>
            <p:spPr bwMode="auto">
              <a:xfrm>
                <a:off x="2175164" y="1215151"/>
                <a:ext cx="110836" cy="6096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57" name="Gruppo 56"/>
            <p:cNvGrpSpPr/>
            <p:nvPr/>
          </p:nvGrpSpPr>
          <p:grpSpPr>
            <a:xfrm>
              <a:off x="2324614" y="2426661"/>
              <a:ext cx="110836" cy="942109"/>
              <a:chOff x="2446542" y="865523"/>
              <a:chExt cx="110836" cy="942109"/>
            </a:xfrm>
          </p:grpSpPr>
          <p:sp>
            <p:nvSpPr>
              <p:cNvPr id="58" name="Rettangolo arrotondato 57"/>
              <p:cNvSpPr/>
              <p:nvPr/>
            </p:nvSpPr>
            <p:spPr bwMode="auto">
              <a:xfrm>
                <a:off x="2446542" y="865523"/>
                <a:ext cx="110836" cy="33250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9" name="Rettangolo arrotondato 58"/>
              <p:cNvSpPr/>
              <p:nvPr/>
            </p:nvSpPr>
            <p:spPr bwMode="auto">
              <a:xfrm>
                <a:off x="2446542" y="1198032"/>
                <a:ext cx="110836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2" name="Gruppo 61"/>
          <p:cNvGrpSpPr/>
          <p:nvPr/>
        </p:nvGrpSpPr>
        <p:grpSpPr>
          <a:xfrm>
            <a:off x="7006105" y="2706103"/>
            <a:ext cx="1371600" cy="1295400"/>
            <a:chOff x="1478272" y="2246938"/>
            <a:chExt cx="1371600" cy="1295400"/>
          </a:xfrm>
        </p:grpSpPr>
        <p:sp>
          <p:nvSpPr>
            <p:cNvPr id="63" name="Ovale 62"/>
            <p:cNvSpPr/>
            <p:nvPr/>
          </p:nvSpPr>
          <p:spPr bwMode="auto">
            <a:xfrm>
              <a:off x="1478272" y="2246938"/>
              <a:ext cx="1371600" cy="1295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64" name="Gruppo 63"/>
            <p:cNvGrpSpPr/>
            <p:nvPr/>
          </p:nvGrpSpPr>
          <p:grpSpPr>
            <a:xfrm>
              <a:off x="1928152" y="2426661"/>
              <a:ext cx="110836" cy="942109"/>
              <a:chOff x="2175164" y="882642"/>
              <a:chExt cx="110836" cy="942109"/>
            </a:xfrm>
          </p:grpSpPr>
          <p:sp>
            <p:nvSpPr>
              <p:cNvPr id="68" name="Rettangolo arrotondato 67"/>
              <p:cNvSpPr/>
              <p:nvPr/>
            </p:nvSpPr>
            <p:spPr bwMode="auto">
              <a:xfrm>
                <a:off x="2175164" y="882642"/>
                <a:ext cx="110836" cy="33250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9" name="Rettangolo arrotondato 68"/>
              <p:cNvSpPr/>
              <p:nvPr/>
            </p:nvSpPr>
            <p:spPr bwMode="auto">
              <a:xfrm>
                <a:off x="2175164" y="1215151"/>
                <a:ext cx="110836" cy="6096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65" name="Gruppo 64"/>
            <p:cNvGrpSpPr/>
            <p:nvPr/>
          </p:nvGrpSpPr>
          <p:grpSpPr>
            <a:xfrm>
              <a:off x="2324614" y="2426661"/>
              <a:ext cx="110836" cy="942109"/>
              <a:chOff x="2446542" y="865523"/>
              <a:chExt cx="110836" cy="942109"/>
            </a:xfrm>
          </p:grpSpPr>
          <p:sp>
            <p:nvSpPr>
              <p:cNvPr id="66" name="Rettangolo arrotondato 65"/>
              <p:cNvSpPr/>
              <p:nvPr/>
            </p:nvSpPr>
            <p:spPr bwMode="auto">
              <a:xfrm>
                <a:off x="2446542" y="865523"/>
                <a:ext cx="110836" cy="33250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7" name="Rettangolo arrotondato 66"/>
              <p:cNvSpPr/>
              <p:nvPr/>
            </p:nvSpPr>
            <p:spPr bwMode="auto">
              <a:xfrm>
                <a:off x="2446542" y="1198032"/>
                <a:ext cx="110836" cy="6096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</p:grpSp>
      <p:sp>
        <p:nvSpPr>
          <p:cNvPr id="70" name="Freccia a destra 69"/>
          <p:cNvSpPr/>
          <p:nvPr/>
        </p:nvSpPr>
        <p:spPr bwMode="auto">
          <a:xfrm>
            <a:off x="3348505" y="2547951"/>
            <a:ext cx="914400" cy="276649"/>
          </a:xfrm>
          <a:prstGeom prst="rightArrow">
            <a:avLst/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2" name="Freccia a destra 71"/>
          <p:cNvSpPr/>
          <p:nvPr/>
        </p:nvSpPr>
        <p:spPr bwMode="auto">
          <a:xfrm rot="20063803">
            <a:off x="5966975" y="1824470"/>
            <a:ext cx="914400" cy="276649"/>
          </a:xfrm>
          <a:prstGeom prst="rightArrow">
            <a:avLst/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3" name="Freccia a destra 72"/>
          <p:cNvSpPr/>
          <p:nvPr/>
        </p:nvSpPr>
        <p:spPr bwMode="auto">
          <a:xfrm rot="1536197" flipV="1">
            <a:off x="5966975" y="2913755"/>
            <a:ext cx="914400" cy="276649"/>
          </a:xfrm>
          <a:prstGeom prst="rightArrow">
            <a:avLst/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82" name="Connettore 1 81"/>
          <p:cNvCxnSpPr/>
          <p:nvPr/>
        </p:nvCxnSpPr>
        <p:spPr bwMode="auto">
          <a:xfrm flipH="1">
            <a:off x="1321577" y="3481227"/>
            <a:ext cx="762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CasellaDiTesto 82"/>
          <p:cNvSpPr txBox="1"/>
          <p:nvPr/>
        </p:nvSpPr>
        <p:spPr>
          <a:xfrm>
            <a:off x="228600" y="322632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2xDNA</a:t>
            </a:r>
            <a:endParaRPr lang="it-IT" dirty="0"/>
          </a:p>
        </p:txBody>
      </p:sp>
      <p:sp>
        <p:nvSpPr>
          <p:cNvPr id="85" name="Rettangolo 84"/>
          <p:cNvSpPr/>
          <p:nvPr/>
        </p:nvSpPr>
        <p:spPr bwMode="auto">
          <a:xfrm>
            <a:off x="5585111" y="5867400"/>
            <a:ext cx="526792" cy="4572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M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87" name="Connettore 1 86"/>
          <p:cNvCxnSpPr/>
          <p:nvPr/>
        </p:nvCxnSpPr>
        <p:spPr bwMode="auto">
          <a:xfrm flipV="1">
            <a:off x="3531377" y="3314148"/>
            <a:ext cx="0" cy="25532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Connettore 1 87"/>
          <p:cNvCxnSpPr/>
          <p:nvPr/>
        </p:nvCxnSpPr>
        <p:spPr bwMode="auto">
          <a:xfrm flipV="1">
            <a:off x="4576564" y="3314148"/>
            <a:ext cx="0" cy="25532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Connettore 1 88"/>
          <p:cNvCxnSpPr/>
          <p:nvPr/>
        </p:nvCxnSpPr>
        <p:spPr bwMode="auto">
          <a:xfrm flipV="1">
            <a:off x="6111903" y="3353803"/>
            <a:ext cx="0" cy="25532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ttangolo 7"/>
          <p:cNvSpPr/>
          <p:nvPr/>
        </p:nvSpPr>
        <p:spPr bwMode="auto">
          <a:xfrm>
            <a:off x="3534020" y="5867400"/>
            <a:ext cx="1042544" cy="457200"/>
          </a:xfrm>
          <a:prstGeom prst="rect">
            <a:avLst/>
          </a:prstGeom>
          <a:solidFill>
            <a:srgbClr val="FF535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S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3" name="Connettore 1 2"/>
          <p:cNvCxnSpPr/>
          <p:nvPr/>
        </p:nvCxnSpPr>
        <p:spPr bwMode="auto">
          <a:xfrm>
            <a:off x="1397777" y="3481227"/>
            <a:ext cx="33985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Rettangolo 70"/>
          <p:cNvSpPr/>
          <p:nvPr/>
        </p:nvSpPr>
        <p:spPr>
          <a:xfrm>
            <a:off x="1536308" y="113836"/>
            <a:ext cx="6080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  <a:latin typeface="Arial" charset="0"/>
              </a:rPr>
              <a:t>duplicazione</a:t>
            </a:r>
            <a:r>
              <a:rPr lang="it-IT" sz="4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it-IT" sz="4000" dirty="0">
                <a:latin typeface="Arial" charset="0"/>
              </a:rPr>
              <a:t>e </a:t>
            </a:r>
            <a:r>
              <a:rPr lang="it-IT" sz="4000" b="1" dirty="0" smtClean="0">
                <a:solidFill>
                  <a:srgbClr val="C00000"/>
                </a:solidFill>
                <a:latin typeface="Arial" charset="0"/>
              </a:rPr>
              <a:t>divisione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7649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 bwMode="auto">
          <a:xfrm>
            <a:off x="4267200" y="2057401"/>
            <a:ext cx="4724400" cy="339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5178602" y="346912"/>
            <a:ext cx="26308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rgbClr val="CC0000"/>
                </a:solidFill>
                <a:latin typeface="Arial" charset="0"/>
              </a:rPr>
              <a:t>Fase M</a:t>
            </a:r>
            <a:endParaRPr lang="it-IT" sz="4400" dirty="0"/>
          </a:p>
          <a:p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La </a:t>
            </a:r>
            <a:r>
              <a:rPr lang="en-US" sz="4400" b="1" dirty="0" err="1" smtClean="0">
                <a:solidFill>
                  <a:srgbClr val="FF0000"/>
                </a:solidFill>
                <a:latin typeface="Arial" charset="0"/>
              </a:rPr>
              <a:t>Mitosi</a:t>
            </a:r>
            <a:endParaRPr lang="en-US" sz="44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698242"/>
            <a:ext cx="382342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19050" indent="-190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9900"/>
                </a:solidFill>
                <a:latin typeface="Arial" charset="0"/>
              </a:rPr>
              <a:t> Processo </a:t>
            </a:r>
            <a:r>
              <a:rPr lang="it-IT" sz="2000" b="1" dirty="0">
                <a:solidFill>
                  <a:srgbClr val="009900"/>
                </a:solidFill>
                <a:latin typeface="Arial" charset="0"/>
              </a:rPr>
              <a:t>di </a:t>
            </a:r>
            <a:r>
              <a:rPr lang="it-IT" sz="2000" b="1" dirty="0">
                <a:solidFill>
                  <a:srgbClr val="C00000"/>
                </a:solidFill>
                <a:latin typeface="Arial" charset="0"/>
              </a:rPr>
              <a:t>divisione </a:t>
            </a:r>
            <a:r>
              <a:rPr lang="it-IT" sz="2000" b="1" dirty="0">
                <a:solidFill>
                  <a:srgbClr val="009900"/>
                </a:solidFill>
                <a:latin typeface="Arial" charset="0"/>
              </a:rPr>
              <a:t>nucleare in cui i cromosomi duplicati vengono separati gli uni dagli altri fedelmente per dare origine a due nuclei ognuno con una copia di ciascun </a:t>
            </a:r>
            <a:r>
              <a:rPr lang="it-IT" sz="2000" b="1" dirty="0" smtClean="0">
                <a:solidFill>
                  <a:srgbClr val="009900"/>
                </a:solidFill>
                <a:latin typeface="Arial" charset="0"/>
              </a:rPr>
              <a:t>cromosoma</a:t>
            </a:r>
            <a:endParaRPr lang="it-IT" sz="2000" b="1" dirty="0">
              <a:solidFill>
                <a:srgbClr val="009900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it-IT" sz="2000" b="1" dirty="0" smtClean="0">
                <a:latin typeface="Arial" charset="0"/>
              </a:rPr>
              <a:t> Le </a:t>
            </a:r>
            <a:r>
              <a:rPr lang="it-IT" sz="2000" b="1" dirty="0">
                <a:latin typeface="Arial" charset="0"/>
              </a:rPr>
              <a:t>due cellule figlie generate sono </a:t>
            </a:r>
            <a:r>
              <a:rPr lang="it-IT" sz="2000" b="1" dirty="0">
                <a:solidFill>
                  <a:srgbClr val="C00000"/>
                </a:solidFill>
                <a:latin typeface="Arial" charset="0"/>
              </a:rPr>
              <a:t>geneticamente uguali </a:t>
            </a:r>
            <a:r>
              <a:rPr lang="it-IT" sz="2000" b="1" dirty="0">
                <a:latin typeface="Arial" charset="0"/>
              </a:rPr>
              <a:t>fra di loro e </a:t>
            </a:r>
            <a:r>
              <a:rPr lang="it-IT" sz="2000" b="1" dirty="0" smtClean="0">
                <a:latin typeface="Arial" charset="0"/>
              </a:rPr>
              <a:t>alla </a:t>
            </a:r>
            <a:r>
              <a:rPr lang="it-IT" sz="2000" b="1" dirty="0">
                <a:latin typeface="Arial" charset="0"/>
              </a:rPr>
              <a:t>cellula madre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it-IT" sz="2000" b="1" dirty="0" smtClean="0">
                <a:solidFill>
                  <a:srgbClr val="009900"/>
                </a:solidFill>
                <a:latin typeface="Arial" charset="0"/>
              </a:rPr>
              <a:t> Durante </a:t>
            </a:r>
            <a:r>
              <a:rPr lang="it-IT" sz="2000" b="1" dirty="0">
                <a:solidFill>
                  <a:srgbClr val="009900"/>
                </a:solidFill>
                <a:latin typeface="Arial" charset="0"/>
              </a:rPr>
              <a:t>la mitosi la maggior parte delle attività metaboliche sono </a:t>
            </a:r>
            <a:r>
              <a:rPr lang="it-IT" sz="2000" b="1" dirty="0">
                <a:solidFill>
                  <a:srgbClr val="C00000"/>
                </a:solidFill>
                <a:latin typeface="Arial" charset="0"/>
              </a:rPr>
              <a:t>ridotte</a:t>
            </a:r>
            <a:r>
              <a:rPr lang="it-IT" sz="2000" b="1" dirty="0">
                <a:solidFill>
                  <a:srgbClr val="009900"/>
                </a:solidFill>
                <a:latin typeface="Arial" charset="0"/>
              </a:rPr>
              <a:t>, le cellule non rispondono agli stimoli </a:t>
            </a:r>
            <a:r>
              <a:rPr lang="it-IT" sz="2000" b="1" dirty="0" smtClean="0">
                <a:solidFill>
                  <a:srgbClr val="009900"/>
                </a:solidFill>
                <a:latin typeface="Arial" charset="0"/>
              </a:rPr>
              <a:t>esterni</a:t>
            </a:r>
            <a:endParaRPr lang="it-IT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6200" y="1295400"/>
            <a:ext cx="899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CROMOSOMA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molecola di DNA</a:t>
            </a:r>
          </a:p>
          <a:p>
            <a:pPr algn="l"/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CROMATIDI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due copie identiche di un cromosoma derivate dalla duplicazione del DNA</a:t>
            </a:r>
          </a:p>
          <a:p>
            <a:pPr algn="l"/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CROMOSOMI OMOLOGHI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coppie di cromosomi di origine materna/paterna che portano varianti degli stessi geni 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95"/>
          <a:stretch/>
        </p:blipFill>
        <p:spPr bwMode="auto">
          <a:xfrm>
            <a:off x="457200" y="854036"/>
            <a:ext cx="8229600" cy="267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dirty="0">
                <a:solidFill>
                  <a:srgbClr val="CC0000"/>
                </a:solidFill>
                <a:latin typeface="Arial"/>
                <a:cs typeface="+mn-cs"/>
              </a:rPr>
              <a:t>LA MITOSI E’ SUDDIVISA IN </a:t>
            </a:r>
            <a:r>
              <a:rPr lang="it-IT" sz="3600" dirty="0" smtClean="0">
                <a:solidFill>
                  <a:srgbClr val="CC0000"/>
                </a:solidFill>
                <a:latin typeface="Arial"/>
                <a:cs typeface="+mn-cs"/>
              </a:rPr>
              <a:t>6 FASI</a:t>
            </a:r>
            <a:endParaRPr lang="it-IT" sz="3600" dirty="0">
              <a:latin typeface="Arial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411480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latin typeface="Arial" charset="0"/>
              </a:rPr>
              <a:t>1) </a:t>
            </a:r>
            <a:r>
              <a:rPr lang="en-US" sz="2000" b="1" i="1" dirty="0" err="1">
                <a:solidFill>
                  <a:srgbClr val="009900"/>
                </a:solidFill>
                <a:latin typeface="Arial" charset="0"/>
              </a:rPr>
              <a:t>Profase</a:t>
            </a:r>
            <a:r>
              <a:rPr lang="en-US" sz="20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-- la </a:t>
            </a:r>
            <a:r>
              <a:rPr lang="en-US" sz="2000" b="1" dirty="0" err="1">
                <a:latin typeface="Arial" charset="0"/>
              </a:rPr>
              <a:t>membrana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nucleare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comincia</a:t>
            </a:r>
            <a:r>
              <a:rPr lang="en-US" sz="2000" b="1" dirty="0">
                <a:latin typeface="Arial" charset="0"/>
              </a:rPr>
              <a:t> a </a:t>
            </a:r>
            <a:r>
              <a:rPr lang="en-US" sz="2000" b="1" dirty="0" err="1">
                <a:latin typeface="Arial" charset="0"/>
              </a:rPr>
              <a:t>frammentarsi</a:t>
            </a:r>
            <a:r>
              <a:rPr lang="en-US" sz="2000" b="1" dirty="0">
                <a:latin typeface="Arial" charset="0"/>
              </a:rPr>
              <a:t>; </a:t>
            </a:r>
            <a:r>
              <a:rPr lang="en-US" sz="2000" b="1" dirty="0" err="1">
                <a:latin typeface="Arial" charset="0"/>
              </a:rPr>
              <a:t>si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comincia</a:t>
            </a:r>
            <a:r>
              <a:rPr lang="en-US" sz="2000" b="1" dirty="0">
                <a:latin typeface="Arial" charset="0"/>
              </a:rPr>
              <a:t> a </a:t>
            </a:r>
            <a:r>
              <a:rPr lang="en-US" sz="2000" b="1" dirty="0" err="1">
                <a:latin typeface="Arial" charset="0"/>
              </a:rPr>
              <a:t>formare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il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fuso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mitotico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502920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charset="0"/>
              </a:rPr>
              <a:t>2) </a:t>
            </a:r>
            <a:r>
              <a:rPr lang="en-US" sz="2000" b="1" i="1" dirty="0" err="1">
                <a:solidFill>
                  <a:srgbClr val="009900"/>
                </a:solidFill>
                <a:latin typeface="Arial" charset="0"/>
              </a:rPr>
              <a:t>Prometafase</a:t>
            </a:r>
            <a:r>
              <a:rPr lang="en-US" sz="20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-- la </a:t>
            </a:r>
            <a:r>
              <a:rPr lang="en-US" sz="2000" b="1" dirty="0" err="1">
                <a:latin typeface="Arial" charset="0"/>
              </a:rPr>
              <a:t>membrana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nucleare</a:t>
            </a:r>
            <a:r>
              <a:rPr lang="en-US" sz="2000" b="1" dirty="0">
                <a:latin typeface="Arial" charset="0"/>
              </a:rPr>
              <a:t> è </a:t>
            </a:r>
            <a:r>
              <a:rPr lang="en-US" sz="2000" b="1" dirty="0" err="1">
                <a:latin typeface="Arial" charset="0"/>
              </a:rPr>
              <a:t>completamente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frammentata</a:t>
            </a:r>
            <a:r>
              <a:rPr lang="en-US" sz="2000" b="1" dirty="0">
                <a:latin typeface="Arial" charset="0"/>
              </a:rPr>
              <a:t>; </a:t>
            </a:r>
            <a:r>
              <a:rPr lang="en-US" sz="2000" b="1" dirty="0" err="1">
                <a:latin typeface="Arial" charset="0"/>
              </a:rPr>
              <a:t>il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fuso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cattura</a:t>
            </a:r>
            <a:r>
              <a:rPr lang="en-US" sz="2000" b="1" dirty="0">
                <a:latin typeface="Arial" charset="0"/>
              </a:rPr>
              <a:t> I </a:t>
            </a:r>
            <a:r>
              <a:rPr lang="en-US" sz="2000" b="1" dirty="0" err="1">
                <a:latin typeface="Arial" charset="0"/>
              </a:rPr>
              <a:t>cromosomi</a:t>
            </a:r>
            <a:endParaRPr lang="en-US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571500" y="4153905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charset="0"/>
              </a:rPr>
              <a:t>4) </a:t>
            </a:r>
            <a:r>
              <a:rPr lang="en-US" sz="2000" b="1" i="1" dirty="0" err="1">
                <a:solidFill>
                  <a:srgbClr val="009900"/>
                </a:solidFill>
                <a:latin typeface="Arial" charset="0"/>
              </a:rPr>
              <a:t>Anafase</a:t>
            </a:r>
            <a:r>
              <a:rPr lang="en-US" sz="20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-- </a:t>
            </a:r>
            <a:r>
              <a:rPr lang="en-US" sz="2000" b="1" dirty="0" err="1" smtClean="0">
                <a:latin typeface="Arial" charset="0"/>
              </a:rPr>
              <a:t>i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cromosomi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vengono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separati</a:t>
            </a:r>
            <a:r>
              <a:rPr lang="en-US" sz="2000" b="1" dirty="0">
                <a:latin typeface="Arial" charset="0"/>
              </a:rPr>
              <a:t> e </a:t>
            </a:r>
            <a:r>
              <a:rPr lang="en-US" sz="2000" b="1" dirty="0" err="1">
                <a:latin typeface="Arial" charset="0"/>
              </a:rPr>
              <a:t>tirati</a:t>
            </a:r>
            <a:r>
              <a:rPr lang="en-US" sz="2000" b="1" dirty="0">
                <a:latin typeface="Arial" charset="0"/>
              </a:rPr>
              <a:t> verso </a:t>
            </a:r>
            <a:r>
              <a:rPr lang="en-US" sz="2000" b="1" dirty="0" err="1" smtClean="0">
                <a:latin typeface="Arial" charset="0"/>
              </a:rPr>
              <a:t>i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poli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opposti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della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cellula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571500" y="510540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charset="0"/>
              </a:rPr>
              <a:t>5) </a:t>
            </a:r>
            <a:r>
              <a:rPr lang="en-US" sz="2000" b="1" i="1" dirty="0" err="1">
                <a:solidFill>
                  <a:srgbClr val="009900"/>
                </a:solidFill>
                <a:latin typeface="Arial" charset="0"/>
              </a:rPr>
              <a:t>Telofase</a:t>
            </a:r>
            <a:r>
              <a:rPr lang="en-US" sz="20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-- </a:t>
            </a:r>
            <a:r>
              <a:rPr lang="en-US" sz="2000" b="1" dirty="0" err="1" smtClean="0">
                <a:latin typeface="Arial" charset="0"/>
              </a:rPr>
              <a:t>si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riformano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le membrane </a:t>
            </a:r>
            <a:r>
              <a:rPr lang="en-US" sz="2000" b="1" dirty="0" err="1">
                <a:latin typeface="Arial" charset="0"/>
              </a:rPr>
              <a:t>nucleari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intorno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ai</a:t>
            </a:r>
            <a:r>
              <a:rPr lang="en-US" sz="2000" b="1" dirty="0">
                <a:latin typeface="Arial" charset="0"/>
              </a:rPr>
              <a:t> due </a:t>
            </a:r>
            <a:r>
              <a:rPr lang="en-US" sz="2000" b="1" dirty="0" err="1">
                <a:latin typeface="Arial" charset="0"/>
              </a:rPr>
              <a:t>nuovi</a:t>
            </a:r>
            <a:r>
              <a:rPr lang="en-US" sz="2000" b="1" dirty="0">
                <a:latin typeface="Arial" charset="0"/>
              </a:rPr>
              <a:t> nuclei</a:t>
            </a: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571500" y="6013048"/>
            <a:ext cx="58737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sz="2000" b="1" dirty="0">
                <a:latin typeface="Arial" charset="0"/>
              </a:rPr>
              <a:t>6) </a:t>
            </a:r>
            <a:r>
              <a:rPr lang="en-US" sz="2000" b="1" i="1" dirty="0" err="1">
                <a:solidFill>
                  <a:srgbClr val="009900"/>
                </a:solidFill>
                <a:latin typeface="Arial" charset="0"/>
              </a:rPr>
              <a:t>Citochinesi</a:t>
            </a:r>
            <a:r>
              <a:rPr lang="en-US" sz="20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-- le </a:t>
            </a:r>
            <a:r>
              <a:rPr lang="en-US" sz="2000" b="1" dirty="0">
                <a:latin typeface="Arial" charset="0"/>
              </a:rPr>
              <a:t>due cellule </a:t>
            </a:r>
            <a:r>
              <a:rPr lang="en-US" sz="2000" b="1" dirty="0" err="1">
                <a:latin typeface="Arial" charset="0"/>
              </a:rPr>
              <a:t>figlie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dividono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10" name="Picture 2" descr="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3" b="6932"/>
          <a:stretch/>
        </p:blipFill>
        <p:spPr bwMode="auto">
          <a:xfrm>
            <a:off x="457200" y="685800"/>
            <a:ext cx="8229600" cy="256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71500" y="3505200"/>
            <a:ext cx="792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charset="0"/>
              </a:rPr>
              <a:t>3) </a:t>
            </a:r>
            <a:r>
              <a:rPr lang="en-US" sz="2000" b="1" i="1" dirty="0" err="1">
                <a:solidFill>
                  <a:srgbClr val="009900"/>
                </a:solidFill>
                <a:latin typeface="Arial" charset="0"/>
              </a:rPr>
              <a:t>Metafase</a:t>
            </a:r>
            <a:r>
              <a:rPr lang="en-US" sz="20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-- </a:t>
            </a:r>
            <a:r>
              <a:rPr lang="en-US" sz="2000" b="1" dirty="0" err="1" smtClean="0">
                <a:latin typeface="Arial" charset="0"/>
              </a:rPr>
              <a:t>i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cromosomi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sono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allineati</a:t>
            </a:r>
            <a:r>
              <a:rPr lang="en-US" sz="2000" b="1" dirty="0" smtClean="0">
                <a:latin typeface="Arial" charset="0"/>
              </a:rPr>
              <a:t> al </a:t>
            </a:r>
            <a:r>
              <a:rPr lang="en-US" sz="2000" b="1" dirty="0">
                <a:latin typeface="Arial" charset="0"/>
              </a:rPr>
              <a:t>centro del </a:t>
            </a:r>
            <a:r>
              <a:rPr lang="en-US" sz="2000" b="1" dirty="0" err="1">
                <a:latin typeface="Arial" charset="0"/>
              </a:rPr>
              <a:t>fuso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dirty="0">
                <a:solidFill>
                  <a:srgbClr val="CC0000"/>
                </a:solidFill>
                <a:latin typeface="Arial"/>
                <a:cs typeface="+mn-cs"/>
              </a:rPr>
              <a:t>LA MITOSI E’ SUDDIVISA IN </a:t>
            </a:r>
            <a:r>
              <a:rPr lang="it-IT" sz="3600" dirty="0" smtClean="0">
                <a:solidFill>
                  <a:srgbClr val="CC0000"/>
                </a:solidFill>
                <a:latin typeface="Arial"/>
                <a:cs typeface="+mn-cs"/>
              </a:rPr>
              <a:t>6 FASI</a:t>
            </a:r>
            <a:endParaRPr lang="it-IT" sz="3600" dirty="0"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2285518" y="148679"/>
            <a:ext cx="452636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rgbClr val="00B050"/>
                </a:solidFill>
                <a:latin typeface="Arial" charset="0"/>
              </a:rPr>
              <a:t>Microtubuli</a:t>
            </a:r>
            <a:r>
              <a:rPr lang="en-US" sz="2200" b="1" dirty="0" smtClean="0">
                <a:solidFill>
                  <a:srgbClr val="00B050"/>
                </a:solidFill>
                <a:latin typeface="Arial" charset="0"/>
              </a:rPr>
              <a:t>       </a:t>
            </a:r>
            <a:r>
              <a:rPr lang="en-US" sz="2200" b="1" dirty="0" smtClean="0">
                <a:latin typeface="Arial" charset="0"/>
              </a:rPr>
              <a:t>e                </a:t>
            </a:r>
            <a:r>
              <a:rPr lang="en-US" sz="2200" b="1" dirty="0" err="1" smtClean="0">
                <a:solidFill>
                  <a:srgbClr val="FF00FF"/>
                </a:solidFill>
                <a:latin typeface="Arial" charset="0"/>
              </a:rPr>
              <a:t>A</a:t>
            </a:r>
            <a:r>
              <a:rPr lang="en-US" altLang="ja-JP" sz="2200" b="1" dirty="0" err="1" smtClean="0">
                <a:solidFill>
                  <a:srgbClr val="FF00FF"/>
                </a:solidFill>
                <a:latin typeface="Arial" charset="0"/>
              </a:rPr>
              <a:t>ctina</a:t>
            </a:r>
            <a:endParaRPr lang="en-US" altLang="ja-JP" sz="2200" b="1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200" b="1" dirty="0" err="1" smtClean="0">
                <a:latin typeface="Arial" charset="0"/>
              </a:rPr>
              <a:t>sono</a:t>
            </a:r>
            <a:r>
              <a:rPr lang="en-US" altLang="ja-JP" sz="2200" b="1" dirty="0" smtClean="0">
                <a:latin typeface="Arial" charset="0"/>
              </a:rPr>
              <a:t> </a:t>
            </a:r>
            <a:r>
              <a:rPr lang="en-US" altLang="ja-JP" sz="2200" b="1" dirty="0" err="1">
                <a:latin typeface="Arial" charset="0"/>
              </a:rPr>
              <a:t>importanti</a:t>
            </a:r>
            <a:r>
              <a:rPr lang="en-US" altLang="ja-JP" sz="2200" b="1" dirty="0">
                <a:latin typeface="Arial" charset="0"/>
              </a:rPr>
              <a:t> per la </a:t>
            </a:r>
            <a:r>
              <a:rPr lang="en-US" altLang="ja-JP" sz="2200" b="1" dirty="0" err="1">
                <a:latin typeface="Arial" charset="0"/>
              </a:rPr>
              <a:t>Mitosi</a:t>
            </a:r>
            <a:endParaRPr lang="en-US" sz="2200" b="1" dirty="0">
              <a:latin typeface="Arial" charset="0"/>
            </a:endParaRPr>
          </a:p>
        </p:txBody>
      </p:sp>
      <p:sp>
        <p:nvSpPr>
          <p:cNvPr id="29698" name="Line 3"/>
          <p:cNvSpPr>
            <a:spLocks noChangeShapeType="1"/>
          </p:cNvSpPr>
          <p:nvPr/>
        </p:nvSpPr>
        <p:spPr bwMode="auto">
          <a:xfrm flipH="1">
            <a:off x="2095500" y="635000"/>
            <a:ext cx="304800" cy="590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81000" y="1219200"/>
            <a:ext cx="3494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latin typeface="Arial" charset="0"/>
              </a:rPr>
              <a:t>Per la </a:t>
            </a:r>
            <a:r>
              <a:rPr lang="en-US" sz="2200" b="1" dirty="0" err="1">
                <a:solidFill>
                  <a:srgbClr val="00B050"/>
                </a:solidFill>
                <a:latin typeface="Arial" charset="0"/>
              </a:rPr>
              <a:t>divisione</a:t>
            </a:r>
            <a:r>
              <a:rPr lang="en-US" sz="2200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charset="0"/>
              </a:rPr>
              <a:t>nucleare</a:t>
            </a:r>
            <a:endParaRPr lang="en-US" sz="2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6629400" y="618038"/>
            <a:ext cx="342900" cy="52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4648200" y="1219200"/>
            <a:ext cx="441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solidFill>
                  <a:srgbClr val="FF00FF"/>
                </a:solidFill>
                <a:latin typeface="Arial" charset="0"/>
              </a:rPr>
              <a:t>Per la </a:t>
            </a:r>
            <a:r>
              <a:rPr lang="en-US" sz="2200" b="1" dirty="0" err="1">
                <a:solidFill>
                  <a:srgbClr val="FF00FF"/>
                </a:solidFill>
                <a:latin typeface="Arial" charset="0"/>
              </a:rPr>
              <a:t>divisione</a:t>
            </a:r>
            <a:r>
              <a:rPr lang="en-US" sz="2200" b="1" dirty="0">
                <a:solidFill>
                  <a:srgbClr val="FF00FF"/>
                </a:solidFill>
                <a:latin typeface="Arial" charset="0"/>
              </a:rPr>
              <a:t> del </a:t>
            </a:r>
            <a:r>
              <a:rPr lang="en-US" sz="2200" b="1" dirty="0" err="1" smtClean="0">
                <a:solidFill>
                  <a:srgbClr val="FF00FF"/>
                </a:solidFill>
                <a:latin typeface="Arial" charset="0"/>
              </a:rPr>
              <a:t>citoplasma</a:t>
            </a:r>
            <a:endParaRPr lang="en-US" sz="2200" b="1" dirty="0">
              <a:solidFill>
                <a:srgbClr val="FF00FF"/>
              </a:solidFill>
              <a:latin typeface="Arial" charset="0"/>
            </a:endParaRPr>
          </a:p>
          <a:p>
            <a:pPr algn="l"/>
            <a:r>
              <a:rPr lang="en-US" sz="2200" b="1" dirty="0" smtClean="0">
                <a:solidFill>
                  <a:srgbClr val="FF00FF"/>
                </a:solidFill>
                <a:latin typeface="Arial" charset="0"/>
              </a:rPr>
              <a:t>(</a:t>
            </a:r>
            <a:r>
              <a:rPr lang="en-US" sz="2200" b="1" dirty="0" err="1" smtClean="0">
                <a:latin typeface="Arial" charset="0"/>
              </a:rPr>
              <a:t>citochinesi</a:t>
            </a:r>
            <a:r>
              <a:rPr lang="en-US" sz="2200" b="1" dirty="0" smtClean="0">
                <a:solidFill>
                  <a:srgbClr val="FF00FF"/>
                </a:solidFill>
                <a:latin typeface="Arial" charset="0"/>
              </a:rPr>
              <a:t>)</a:t>
            </a:r>
            <a:endParaRPr lang="en-US" sz="2200" b="1" dirty="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304801" y="2067342"/>
            <a:ext cx="42439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formano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il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fuso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 smtClean="0">
                <a:latin typeface="Arial" charset="0"/>
              </a:rPr>
              <a:t>mitotitco</a:t>
            </a:r>
            <a:endParaRPr lang="en-US" sz="2200" b="1" dirty="0" smtClean="0">
              <a:latin typeface="Arial" charset="0"/>
            </a:endParaRPr>
          </a:p>
          <a:p>
            <a:pPr algn="l">
              <a:buFontTx/>
              <a:buChar char="•"/>
            </a:pPr>
            <a:endParaRPr lang="en-US" sz="2200" b="1" dirty="0" smtClean="0">
              <a:latin typeface="Arial" charset="0"/>
            </a:endParaRPr>
          </a:p>
          <a:p>
            <a:pPr algn="l">
              <a:buFontTx/>
              <a:buChar char="•"/>
            </a:pP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 smtClean="0">
                <a:latin typeface="Arial" charset="0"/>
              </a:rPr>
              <a:t>consentono</a:t>
            </a:r>
            <a:r>
              <a:rPr lang="en-US" sz="2200" b="1" dirty="0" smtClean="0">
                <a:latin typeface="Arial" charset="0"/>
              </a:rPr>
              <a:t> la </a:t>
            </a:r>
            <a:r>
              <a:rPr lang="en-US" sz="2200" b="1" dirty="0" err="1">
                <a:latin typeface="Arial" charset="0"/>
              </a:rPr>
              <a:t>segregazione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dei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cromosomi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duplicati</a:t>
            </a:r>
            <a:endParaRPr lang="en-US" sz="2200" b="1" dirty="0">
              <a:latin typeface="Arial" charset="0"/>
            </a:endParaRPr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4572000" y="11430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4648200" y="2067342"/>
            <a:ext cx="4419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ja-JP" sz="2200" b="1" dirty="0" smtClean="0">
                <a:latin typeface="Arial" charset="0"/>
              </a:rPr>
              <a:t>forma </a:t>
            </a:r>
            <a:r>
              <a:rPr lang="en-US" altLang="ja-JP" sz="2200" b="1" dirty="0" err="1">
                <a:latin typeface="Arial" charset="0"/>
              </a:rPr>
              <a:t>insieme</a:t>
            </a:r>
            <a:r>
              <a:rPr lang="en-US" altLang="ja-JP" sz="2200" b="1" dirty="0">
                <a:latin typeface="Arial" charset="0"/>
              </a:rPr>
              <a:t> </a:t>
            </a:r>
            <a:r>
              <a:rPr lang="en-US" altLang="ja-JP" sz="2200" b="1" dirty="0" err="1">
                <a:latin typeface="Arial" charset="0"/>
              </a:rPr>
              <a:t>alla</a:t>
            </a:r>
            <a:r>
              <a:rPr lang="en-US" altLang="ja-JP" sz="2200" b="1" dirty="0">
                <a:latin typeface="Arial" charset="0"/>
              </a:rPr>
              <a:t> </a:t>
            </a:r>
            <a:r>
              <a:rPr lang="en-US" altLang="ja-JP" sz="2200" b="1" dirty="0" err="1">
                <a:latin typeface="Arial" charset="0"/>
              </a:rPr>
              <a:t>miosina</a:t>
            </a:r>
            <a:r>
              <a:rPr lang="en-US" altLang="ja-JP" sz="2200" b="1" dirty="0">
                <a:latin typeface="Arial" charset="0"/>
              </a:rPr>
              <a:t> </a:t>
            </a:r>
            <a:r>
              <a:rPr lang="en-US" altLang="ja-JP" sz="2200" b="1" dirty="0" smtClean="0">
                <a:latin typeface="Arial" charset="0"/>
              </a:rPr>
              <a:t>l</a:t>
            </a:r>
            <a:r>
              <a:rPr lang="it-IT" altLang="ja-JP" sz="2200" b="1" dirty="0" smtClean="0">
                <a:latin typeface="Arial" charset="0"/>
              </a:rPr>
              <a:t>’</a:t>
            </a:r>
            <a:r>
              <a:rPr lang="en-US" altLang="ja-JP" sz="2200" b="1" dirty="0" err="1" smtClean="0">
                <a:latin typeface="Arial" charset="0"/>
              </a:rPr>
              <a:t>anello</a:t>
            </a:r>
            <a:r>
              <a:rPr lang="en-US" altLang="ja-JP" sz="2200" b="1" dirty="0" smtClean="0">
                <a:latin typeface="Arial" charset="0"/>
              </a:rPr>
              <a:t> </a:t>
            </a:r>
            <a:r>
              <a:rPr lang="en-US" altLang="ja-JP" sz="2200" b="1" dirty="0" err="1">
                <a:latin typeface="Arial" charset="0"/>
              </a:rPr>
              <a:t>contrattile</a:t>
            </a:r>
            <a:r>
              <a:rPr lang="en-US" altLang="ja-JP" sz="2200" b="1" dirty="0">
                <a:latin typeface="Arial" charset="0"/>
              </a:rPr>
              <a:t> sotto la </a:t>
            </a:r>
            <a:r>
              <a:rPr lang="en-US" altLang="ja-JP" sz="2200" b="1" dirty="0" err="1">
                <a:latin typeface="Arial" charset="0"/>
              </a:rPr>
              <a:t>membrana</a:t>
            </a:r>
            <a:r>
              <a:rPr lang="en-US" altLang="ja-JP" sz="2200" b="1" dirty="0">
                <a:latin typeface="Arial" charset="0"/>
              </a:rPr>
              <a:t> </a:t>
            </a:r>
            <a:r>
              <a:rPr lang="en-US" altLang="ja-JP" sz="2200" b="1" dirty="0" err="1">
                <a:latin typeface="Arial" charset="0"/>
              </a:rPr>
              <a:t>plasmatica</a:t>
            </a:r>
            <a:r>
              <a:rPr lang="en-US" altLang="ja-JP" sz="2200" b="1" dirty="0">
                <a:latin typeface="Arial" charset="0"/>
              </a:rPr>
              <a:t> </a:t>
            </a:r>
            <a:r>
              <a:rPr lang="en-US" altLang="ja-JP" sz="2200" b="1" dirty="0" smtClean="0">
                <a:latin typeface="Arial" charset="0"/>
              </a:rPr>
              <a:t>e </a:t>
            </a:r>
            <a:r>
              <a:rPr lang="en-US" altLang="ja-JP" sz="2200" b="1" dirty="0" err="1" smtClean="0">
                <a:latin typeface="Arial" charset="0"/>
              </a:rPr>
              <a:t>permette</a:t>
            </a:r>
            <a:r>
              <a:rPr lang="en-US" altLang="ja-JP" sz="2200" b="1" dirty="0" smtClean="0">
                <a:latin typeface="Arial" charset="0"/>
              </a:rPr>
              <a:t> </a:t>
            </a:r>
            <a:r>
              <a:rPr lang="en-US" altLang="ja-JP" sz="2200" b="1" dirty="0">
                <a:latin typeface="Arial" charset="0"/>
              </a:rPr>
              <a:t>la </a:t>
            </a:r>
            <a:r>
              <a:rPr lang="en-US" altLang="ja-JP" sz="2200" b="1" dirty="0" err="1" smtClean="0">
                <a:latin typeface="Arial" charset="0"/>
              </a:rPr>
              <a:t>divisione</a:t>
            </a:r>
            <a:r>
              <a:rPr lang="en-US" altLang="ja-JP" sz="2200" b="1" dirty="0" smtClean="0">
                <a:latin typeface="Arial" charset="0"/>
              </a:rPr>
              <a:t> in due cellule </a:t>
            </a:r>
            <a:r>
              <a:rPr lang="en-US" altLang="ja-JP" sz="2200" b="1" dirty="0" err="1" smtClean="0">
                <a:latin typeface="Arial" charset="0"/>
              </a:rPr>
              <a:t>figlie</a:t>
            </a:r>
            <a:endParaRPr lang="en-US" sz="2200" b="1" dirty="0">
              <a:latin typeface="Arial" charset="0"/>
            </a:endParaRPr>
          </a:p>
        </p:txBody>
      </p:sp>
      <p:pic>
        <p:nvPicPr>
          <p:cNvPr id="2970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6019800" cy="172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Risultati immagini per fuso mito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13" y="2333209"/>
            <a:ext cx="4689346" cy="288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23179" y="1195767"/>
            <a:ext cx="51748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300" dirty="0"/>
              <a:t>Formazione del fuso mitotico</a:t>
            </a:r>
          </a:p>
        </p:txBody>
      </p:sp>
    </p:spTree>
    <p:extLst>
      <p:ext uri="{BB962C8B-B14F-4D97-AF65-F5344CB8AC3E}">
        <p14:creationId xmlns:p14="http://schemas.microsoft.com/office/powerpoint/2010/main" val="38152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fuso mitot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32637" r="4841" b="14495"/>
          <a:stretch/>
        </p:blipFill>
        <p:spPr bwMode="auto">
          <a:xfrm>
            <a:off x="1387549" y="2563775"/>
            <a:ext cx="6132328" cy="27192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>
            <a:off x="1387549" y="2563775"/>
            <a:ext cx="6132328" cy="2719277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6" name="CasellaDiTesto 5"/>
          <p:cNvSpPr txBox="1"/>
          <p:nvPr/>
        </p:nvSpPr>
        <p:spPr>
          <a:xfrm>
            <a:off x="1923179" y="1195767"/>
            <a:ext cx="51748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300" dirty="0"/>
              <a:t>Formazione del fuso mitotico</a:t>
            </a:r>
          </a:p>
        </p:txBody>
      </p:sp>
    </p:spTree>
    <p:extLst>
      <p:ext uri="{BB962C8B-B14F-4D97-AF65-F5344CB8AC3E}">
        <p14:creationId xmlns:p14="http://schemas.microsoft.com/office/powerpoint/2010/main" val="37901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304800" y="252096"/>
            <a:ext cx="8458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Arial" charset="0"/>
                <a:cs typeface="Times New Roman" charset="0"/>
              </a:rPr>
              <a:t>I siti primari di nucleazione dei </a:t>
            </a:r>
            <a:r>
              <a:rPr lang="it-IT" b="1" dirty="0">
                <a:solidFill>
                  <a:srgbClr val="00B050"/>
                </a:solidFill>
                <a:latin typeface="Arial" charset="0"/>
              </a:rPr>
              <a:t>microtubuli</a:t>
            </a:r>
            <a:r>
              <a:rPr lang="it-IT" sz="2800" dirty="0">
                <a:latin typeface="Arial" charset="0"/>
                <a:cs typeface="Times New Roman" charset="0"/>
              </a:rPr>
              <a:t> </a:t>
            </a:r>
            <a:r>
              <a:rPr lang="it-IT" dirty="0" smtClean="0">
                <a:latin typeface="Arial" charset="0"/>
                <a:cs typeface="Times New Roman" charset="0"/>
              </a:rPr>
              <a:t>del fuso sono </a:t>
            </a:r>
            <a:r>
              <a:rPr lang="it-IT" dirty="0">
                <a:latin typeface="Arial" charset="0"/>
                <a:cs typeface="Times New Roman" charset="0"/>
              </a:rPr>
              <a:t>i </a:t>
            </a:r>
            <a:r>
              <a:rPr lang="it-IT" dirty="0" smtClean="0">
                <a:latin typeface="Arial" charset="0"/>
                <a:cs typeface="Times New Roman" charset="0"/>
              </a:rPr>
              <a:t>centrioli (centrosoma)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it-IT" dirty="0" smtClean="0">
              <a:latin typeface="Arial" charset="0"/>
              <a:cs typeface="Times New Roman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latin typeface="Arial" charset="0"/>
                <a:cs typeface="Times New Roman" charset="0"/>
              </a:rPr>
              <a:t>Il </a:t>
            </a:r>
            <a:r>
              <a:rPr lang="it-IT" dirty="0">
                <a:latin typeface="Arial" charset="0"/>
                <a:cs typeface="Times New Roman" charset="0"/>
              </a:rPr>
              <a:t>centrosoma si duplica in </a:t>
            </a:r>
            <a:r>
              <a:rPr lang="it-IT" dirty="0" smtClean="0">
                <a:latin typeface="Arial" charset="0"/>
                <a:cs typeface="Times New Roman" charset="0"/>
              </a:rPr>
              <a:t>fase S/G2</a:t>
            </a:r>
          </a:p>
        </p:txBody>
      </p:sp>
      <p:pic>
        <p:nvPicPr>
          <p:cNvPr id="33795" name="Picture 4" descr="Immagine4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0" b="8978"/>
          <a:stretch/>
        </p:blipFill>
        <p:spPr bwMode="auto">
          <a:xfrm>
            <a:off x="3752850" y="2527869"/>
            <a:ext cx="21431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Immagine correla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 r="31177"/>
          <a:stretch/>
        </p:blipFill>
        <p:spPr bwMode="auto">
          <a:xfrm>
            <a:off x="1219200" y="2704081"/>
            <a:ext cx="1862824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0"/>
          <a:stretch/>
        </p:blipFill>
        <p:spPr bwMode="auto">
          <a:xfrm>
            <a:off x="6781800" y="888550"/>
            <a:ext cx="1719819" cy="546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304800" y="152400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i="1" dirty="0">
                <a:solidFill>
                  <a:srgbClr val="009900"/>
                </a:solidFill>
                <a:latin typeface="Arial" charset="0"/>
              </a:rPr>
              <a:t>1) </a:t>
            </a:r>
            <a:r>
              <a:rPr lang="en-US" b="1" i="1" dirty="0" err="1">
                <a:solidFill>
                  <a:srgbClr val="009900"/>
                </a:solidFill>
                <a:latin typeface="Arial" charset="0"/>
              </a:rPr>
              <a:t>Formazione</a:t>
            </a:r>
            <a:r>
              <a:rPr lang="en-US" b="1" i="1" dirty="0">
                <a:solidFill>
                  <a:srgbClr val="009900"/>
                </a:solidFill>
                <a:latin typeface="Arial" charset="0"/>
              </a:rPr>
              <a:t> del </a:t>
            </a:r>
            <a:r>
              <a:rPr lang="en-US" b="1" i="1" dirty="0" err="1">
                <a:solidFill>
                  <a:srgbClr val="009900"/>
                </a:solidFill>
                <a:latin typeface="Arial" charset="0"/>
              </a:rPr>
              <a:t>fuso</a:t>
            </a:r>
            <a:r>
              <a:rPr lang="en-US" b="1" i="1" dirty="0">
                <a:solidFill>
                  <a:srgbClr val="009900"/>
                </a:solidFill>
                <a:latin typeface="Arial" charset="0"/>
              </a:rPr>
              <a:t> in </a:t>
            </a:r>
            <a:r>
              <a:rPr lang="en-US" b="1" i="1" dirty="0" err="1">
                <a:solidFill>
                  <a:schemeClr val="accent6"/>
                </a:solidFill>
                <a:latin typeface="Arial" charset="0"/>
              </a:rPr>
              <a:t>profase</a:t>
            </a:r>
            <a:endParaRPr lang="en-US" b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52400" y="1115992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200" b="1" dirty="0" err="1">
                <a:latin typeface="Arial" charset="0"/>
              </a:rPr>
              <a:t>Gli</a:t>
            </a:r>
            <a:r>
              <a:rPr lang="en-US" sz="2200" b="1" dirty="0">
                <a:latin typeface="Arial" charset="0"/>
              </a:rPr>
              <a:t> aster </a:t>
            </a:r>
            <a:r>
              <a:rPr lang="en-US" sz="2200" b="1" dirty="0" err="1">
                <a:latin typeface="Arial" charset="0"/>
              </a:rPr>
              <a:t>si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muovono</a:t>
            </a:r>
            <a:r>
              <a:rPr lang="en-US" sz="2200" b="1" dirty="0">
                <a:latin typeface="Arial" charset="0"/>
              </a:rPr>
              <a:t> verso I </a:t>
            </a:r>
            <a:r>
              <a:rPr lang="en-US" sz="2200" b="1" dirty="0" err="1">
                <a:latin typeface="Arial" charset="0"/>
              </a:rPr>
              <a:t>lati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opposti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della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cellula</a:t>
            </a:r>
            <a:endParaRPr lang="en-US" sz="2200" b="1" dirty="0">
              <a:latin typeface="Arial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52400" y="3352800"/>
            <a:ext cx="4648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200" b="1" dirty="0" err="1">
                <a:latin typeface="Arial" charset="0"/>
              </a:rPr>
              <a:t>Alcuni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microtubuli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che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si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formano</a:t>
            </a:r>
            <a:r>
              <a:rPr lang="en-US" sz="2200" b="1" dirty="0">
                <a:latin typeface="Arial" charset="0"/>
              </a:rPr>
              <a:t> da aster </a:t>
            </a:r>
            <a:r>
              <a:rPr lang="en-US" sz="2200" b="1" dirty="0" err="1">
                <a:latin typeface="Arial" charset="0"/>
              </a:rPr>
              <a:t>opposti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interagiscono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nel</a:t>
            </a:r>
            <a:r>
              <a:rPr lang="en-US" sz="2200" b="1" dirty="0">
                <a:latin typeface="Arial" charset="0"/>
              </a:rPr>
              <a:t> mezzo e </a:t>
            </a:r>
            <a:r>
              <a:rPr lang="en-US" sz="2200" b="1" dirty="0" err="1">
                <a:latin typeface="Arial" charset="0"/>
              </a:rPr>
              <a:t>vengono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stabilizzati</a:t>
            </a:r>
            <a:r>
              <a:rPr lang="en-US" sz="2200" b="1" dirty="0">
                <a:latin typeface="Arial" charset="0"/>
              </a:rPr>
              <a:t> da </a:t>
            </a:r>
            <a:r>
              <a:rPr lang="en-US" sz="2200" b="1" dirty="0" err="1">
                <a:latin typeface="Arial" charset="0"/>
              </a:rPr>
              <a:t>altre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proteine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u="sng" dirty="0">
                <a:latin typeface="Arial" charset="0"/>
              </a:rPr>
              <a:t>(</a:t>
            </a:r>
            <a:r>
              <a:rPr lang="en-US" sz="2200" b="1" u="sng" dirty="0" err="1">
                <a:latin typeface="Arial" charset="0"/>
              </a:rPr>
              <a:t>microtubuli</a:t>
            </a:r>
            <a:r>
              <a:rPr lang="en-US" sz="2200" b="1" u="sng" dirty="0">
                <a:latin typeface="Arial" charset="0"/>
              </a:rPr>
              <a:t> </a:t>
            </a:r>
            <a:r>
              <a:rPr lang="en-US" sz="2200" b="1" u="sng" dirty="0" err="1">
                <a:latin typeface="Arial" charset="0"/>
              </a:rPr>
              <a:t>interpolari</a:t>
            </a:r>
            <a:r>
              <a:rPr lang="en-US" sz="2200" b="1" u="sng" dirty="0">
                <a:latin typeface="Arial" charset="0"/>
              </a:rPr>
              <a:t>)                                                      </a:t>
            </a:r>
            <a:endParaRPr lang="en-US" sz="2200" b="1" dirty="0">
              <a:latin typeface="Arial" charset="0"/>
            </a:endParaRP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152400" y="2286000"/>
            <a:ext cx="41104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200" b="1" dirty="0">
                <a:latin typeface="Arial" charset="0"/>
              </a:rPr>
              <a:t>Si </a:t>
            </a:r>
            <a:r>
              <a:rPr lang="en-US" sz="2200" b="1" dirty="0" err="1">
                <a:latin typeface="Arial" charset="0"/>
              </a:rPr>
              <a:t>generano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 smtClean="0">
                <a:latin typeface="Arial" charset="0"/>
              </a:rPr>
              <a:t>altri</a:t>
            </a:r>
            <a:r>
              <a:rPr lang="en-US" sz="2200" b="1" dirty="0" smtClean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microtubuli</a:t>
            </a:r>
            <a:endParaRPr lang="en-US" sz="2200" b="1" dirty="0">
              <a:latin typeface="Arial" charset="0"/>
            </a:endParaRPr>
          </a:p>
        </p:txBody>
      </p:sp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33543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188913" y="122238"/>
            <a:ext cx="8868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 i="1" dirty="0">
                <a:solidFill>
                  <a:srgbClr val="009900"/>
                </a:solidFill>
                <a:latin typeface="Arial" charset="0"/>
              </a:rPr>
              <a:t>2) I </a:t>
            </a:r>
            <a:r>
              <a:rPr lang="en-US" b="1" i="1" dirty="0" err="1">
                <a:solidFill>
                  <a:srgbClr val="009900"/>
                </a:solidFill>
                <a:latin typeface="Arial" charset="0"/>
              </a:rPr>
              <a:t>cromosomi</a:t>
            </a:r>
            <a:r>
              <a:rPr lang="en-US" b="1" i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Arial" charset="0"/>
              </a:rPr>
              <a:t>si</a:t>
            </a:r>
            <a:r>
              <a:rPr lang="en-US" b="1" i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Arial" charset="0"/>
              </a:rPr>
              <a:t>attaccano</a:t>
            </a:r>
            <a:r>
              <a:rPr lang="en-US" b="1" i="1" dirty="0">
                <a:solidFill>
                  <a:srgbClr val="009900"/>
                </a:solidFill>
                <a:latin typeface="Arial" charset="0"/>
              </a:rPr>
              <a:t> al </a:t>
            </a:r>
            <a:r>
              <a:rPr lang="en-US" b="1" i="1" dirty="0" err="1">
                <a:solidFill>
                  <a:srgbClr val="009900"/>
                </a:solidFill>
                <a:latin typeface="Arial" charset="0"/>
              </a:rPr>
              <a:t>fuso</a:t>
            </a:r>
            <a:r>
              <a:rPr lang="en-US" b="1" i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Arial" charset="0"/>
              </a:rPr>
              <a:t>mitotico</a:t>
            </a:r>
            <a:r>
              <a:rPr lang="en-US" b="1" i="1" dirty="0">
                <a:solidFill>
                  <a:srgbClr val="009900"/>
                </a:solidFill>
                <a:latin typeface="Arial" charset="0"/>
              </a:rPr>
              <a:t> in </a:t>
            </a:r>
            <a:r>
              <a:rPr lang="en-US" b="1" i="1" dirty="0" err="1">
                <a:solidFill>
                  <a:schemeClr val="accent6"/>
                </a:solidFill>
                <a:latin typeface="Arial" charset="0"/>
              </a:rPr>
              <a:t>prometafase</a:t>
            </a:r>
            <a:endParaRPr lang="en-US" b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228600" y="903064"/>
            <a:ext cx="876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latin typeface="Arial" charset="0"/>
              </a:rPr>
              <a:t>La </a:t>
            </a:r>
            <a:r>
              <a:rPr lang="en-US" sz="2000" b="1" dirty="0" err="1">
                <a:latin typeface="Arial" charset="0"/>
              </a:rPr>
              <a:t>membrana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nucleare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frammenta</a:t>
            </a:r>
            <a:r>
              <a:rPr lang="en-US" sz="2000" b="1" dirty="0">
                <a:latin typeface="Arial" charset="0"/>
              </a:rPr>
              <a:t>: in </a:t>
            </a:r>
            <a:r>
              <a:rPr lang="en-US" sz="2000" b="1" dirty="0" err="1">
                <a:latin typeface="Arial" charset="0"/>
              </a:rPr>
              <a:t>seguito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alla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fosforilazione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dei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filamenti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intermedi</a:t>
            </a:r>
            <a:r>
              <a:rPr lang="en-US" sz="2000" b="1" dirty="0">
                <a:latin typeface="Arial" charset="0"/>
              </a:rPr>
              <a:t> (</a:t>
            </a:r>
            <a:r>
              <a:rPr lang="en-US" sz="2000" b="1" dirty="0" err="1">
                <a:solidFill>
                  <a:srgbClr val="CC0000"/>
                </a:solidFill>
                <a:latin typeface="Arial" charset="0"/>
              </a:rPr>
              <a:t>lamine</a:t>
            </a:r>
            <a:r>
              <a:rPr lang="en-US" sz="2000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Arial" charset="0"/>
              </a:rPr>
              <a:t>nucleari</a:t>
            </a:r>
            <a:r>
              <a:rPr lang="en-US" sz="2000" b="1" dirty="0">
                <a:latin typeface="Arial" charset="0"/>
              </a:rPr>
              <a:t>) </a:t>
            </a:r>
            <a:r>
              <a:rPr lang="en-US" sz="2000" b="1" dirty="0" err="1">
                <a:latin typeface="Arial" charset="0"/>
              </a:rPr>
              <a:t>che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sostengono</a:t>
            </a:r>
            <a:r>
              <a:rPr lang="en-US" sz="2000" b="1" dirty="0">
                <a:latin typeface="Arial" charset="0"/>
              </a:rPr>
              <a:t> la </a:t>
            </a:r>
            <a:r>
              <a:rPr lang="en-US" sz="2000" b="1" dirty="0" err="1">
                <a:latin typeface="Arial" charset="0"/>
              </a:rPr>
              <a:t>membrana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28600" y="1668925"/>
            <a:ext cx="876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Arial" charset="0"/>
              </a:rPr>
              <a:t>Microtubuli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e </a:t>
            </a:r>
            <a:r>
              <a:rPr lang="en-US" sz="2000" b="1" dirty="0" err="1">
                <a:latin typeface="Arial" charset="0"/>
              </a:rPr>
              <a:t>cromosomi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sono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legati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mediante</a:t>
            </a:r>
            <a:r>
              <a:rPr lang="en-US" sz="2000" b="1" dirty="0">
                <a:latin typeface="Arial" charset="0"/>
              </a:rPr>
              <a:t> un </a:t>
            </a:r>
            <a:r>
              <a:rPr lang="en-US" sz="2000" b="1" dirty="0" err="1">
                <a:latin typeface="Arial" charset="0"/>
              </a:rPr>
              <a:t>complesso</a:t>
            </a:r>
            <a:r>
              <a:rPr lang="en-US" sz="2000" b="1" dirty="0">
                <a:latin typeface="Arial" charset="0"/>
              </a:rPr>
              <a:t> di </a:t>
            </a:r>
            <a:r>
              <a:rPr lang="en-US" sz="2000" b="1" dirty="0" err="1">
                <a:latin typeface="Arial" charset="0"/>
              </a:rPr>
              <a:t>proteine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chiamato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charset="0"/>
              </a:rPr>
              <a:t>cinetocoro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nella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regione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centromerica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750"/>
            <a:ext cx="3327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833" r="37179" b="10280"/>
          <a:stretch/>
        </p:blipFill>
        <p:spPr bwMode="auto">
          <a:xfrm>
            <a:off x="4419600" y="3282622"/>
            <a:ext cx="373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04800" y="244475"/>
            <a:ext cx="8605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I </a:t>
            </a:r>
            <a:r>
              <a:rPr lang="en-US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cromosomi</a:t>
            </a:r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allineano</a:t>
            </a:r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centro del </a:t>
            </a:r>
            <a:r>
              <a:rPr lang="en-US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fuso</a:t>
            </a:r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mitotico</a:t>
            </a:r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equatore</a:t>
            </a:r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inizio</a:t>
            </a:r>
            <a:r>
              <a:rPr lang="en-US" altLang="ja-JP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altLang="ja-JP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metafase</a:t>
            </a:r>
            <a:r>
              <a:rPr lang="en-US" altLang="ja-JP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i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09600" y="2133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it-IT" b="1">
              <a:latin typeface="Arial" charset="0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457200" y="1219200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 dirty="0">
                <a:latin typeface="Arial" charset="0"/>
              </a:rPr>
              <a:t>I </a:t>
            </a:r>
            <a:r>
              <a:rPr lang="en-US" sz="2000" b="1" dirty="0" err="1">
                <a:latin typeface="Arial" charset="0"/>
              </a:rPr>
              <a:t>microtubuli</a:t>
            </a:r>
            <a:r>
              <a:rPr lang="en-US" sz="2000" b="1" dirty="0">
                <a:latin typeface="Arial" charset="0"/>
              </a:rPr>
              <a:t> del </a:t>
            </a:r>
            <a:r>
              <a:rPr lang="en-US" sz="2000" b="1" dirty="0" err="1" smtClean="0">
                <a:latin typeface="Arial" charset="0"/>
              </a:rPr>
              <a:t>cinetocoro</a:t>
            </a:r>
            <a:r>
              <a:rPr lang="en-US" sz="2000" b="1" dirty="0" smtClean="0">
                <a:latin typeface="Arial" charset="0"/>
              </a:rPr>
              <a:t>  </a:t>
            </a:r>
            <a:r>
              <a:rPr lang="en-US" sz="2000" b="1" dirty="0" err="1">
                <a:latin typeface="Arial" charset="0"/>
              </a:rPr>
              <a:t>appaiati</a:t>
            </a:r>
            <a:r>
              <a:rPr lang="en-US" sz="2000" b="1" dirty="0">
                <a:latin typeface="Arial" charset="0"/>
              </a:rPr>
              <a:t> a </a:t>
            </a:r>
            <a:r>
              <a:rPr lang="en-US" sz="2000" b="1" dirty="0" err="1">
                <a:latin typeface="Arial" charset="0"/>
              </a:rPr>
              <a:t>ciacun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cromosoma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attaccano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ai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poli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opposti</a:t>
            </a:r>
            <a:r>
              <a:rPr lang="en-US" sz="2000" b="1" dirty="0">
                <a:latin typeface="Arial" charset="0"/>
              </a:rPr>
              <a:t> del </a:t>
            </a:r>
            <a:r>
              <a:rPr lang="en-US" sz="2000" b="1" dirty="0" err="1">
                <a:latin typeface="Arial" charset="0"/>
              </a:rPr>
              <a:t>fuso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65" y="2743200"/>
            <a:ext cx="4408871" cy="293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04800" y="244475"/>
            <a:ext cx="8605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I </a:t>
            </a:r>
            <a:r>
              <a:rPr lang="en-US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cromosomi</a:t>
            </a:r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allineano</a:t>
            </a:r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centro del </a:t>
            </a:r>
            <a:r>
              <a:rPr lang="en-US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fuso</a:t>
            </a:r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mitotico</a:t>
            </a:r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equatore</a:t>
            </a:r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inizio</a:t>
            </a:r>
            <a:r>
              <a:rPr lang="en-US" altLang="ja-JP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altLang="ja-JP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i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metafase</a:t>
            </a:r>
            <a:r>
              <a:rPr lang="en-US" altLang="ja-JP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i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09600" y="2133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it-IT" b="1">
              <a:latin typeface="Arial" charset="0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457200" y="1219200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 dirty="0">
                <a:latin typeface="Arial" charset="0"/>
              </a:rPr>
              <a:t>I </a:t>
            </a:r>
            <a:r>
              <a:rPr lang="en-US" sz="2000" b="1" dirty="0" err="1">
                <a:latin typeface="Arial" charset="0"/>
              </a:rPr>
              <a:t>microtubuli</a:t>
            </a:r>
            <a:r>
              <a:rPr lang="en-US" sz="2000" b="1" dirty="0">
                <a:latin typeface="Arial" charset="0"/>
              </a:rPr>
              <a:t> del </a:t>
            </a:r>
            <a:r>
              <a:rPr lang="en-US" sz="2000" b="1" dirty="0" err="1" smtClean="0">
                <a:latin typeface="Arial" charset="0"/>
              </a:rPr>
              <a:t>cinetocoro</a:t>
            </a:r>
            <a:r>
              <a:rPr lang="en-US" sz="2000" b="1" dirty="0" smtClean="0">
                <a:latin typeface="Arial" charset="0"/>
              </a:rPr>
              <a:t>  </a:t>
            </a:r>
            <a:r>
              <a:rPr lang="en-US" sz="2000" b="1" dirty="0" err="1">
                <a:latin typeface="Arial" charset="0"/>
              </a:rPr>
              <a:t>appaiati</a:t>
            </a:r>
            <a:r>
              <a:rPr lang="en-US" sz="2000" b="1" dirty="0">
                <a:latin typeface="Arial" charset="0"/>
              </a:rPr>
              <a:t> a </a:t>
            </a:r>
            <a:r>
              <a:rPr lang="en-US" sz="2000" b="1" dirty="0" err="1">
                <a:latin typeface="Arial" charset="0"/>
              </a:rPr>
              <a:t>ciacun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cromosoma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attaccano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ai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poli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opposti</a:t>
            </a:r>
            <a:r>
              <a:rPr lang="en-US" sz="2000" b="1" dirty="0">
                <a:latin typeface="Arial" charset="0"/>
              </a:rPr>
              <a:t> del </a:t>
            </a:r>
            <a:r>
              <a:rPr lang="en-US" sz="2000" b="1" dirty="0" err="1">
                <a:latin typeface="Arial" charset="0"/>
              </a:rPr>
              <a:t>fuso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8" name="Picture 2" descr="Risultati immagini per fuso mito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046" y="2673745"/>
            <a:ext cx="4689346" cy="288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cromoso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763588" cy="449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arrotondato 3"/>
          <p:cNvSpPr/>
          <p:nvPr/>
        </p:nvSpPr>
        <p:spPr bwMode="auto">
          <a:xfrm>
            <a:off x="1066800" y="838200"/>
            <a:ext cx="457200" cy="1143000"/>
          </a:xfrm>
          <a:prstGeom prst="roundRect">
            <a:avLst/>
          </a:prstGeom>
          <a:noFill/>
          <a:ln w="57150"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1066800" y="838200"/>
            <a:ext cx="914400" cy="1143000"/>
          </a:xfrm>
          <a:prstGeom prst="roundRect">
            <a:avLst/>
          </a:prstGeom>
          <a:noFill/>
          <a:ln w="57150"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1261241" y="533400"/>
            <a:ext cx="152400" cy="381000"/>
            <a:chOff x="5257800" y="457200"/>
            <a:chExt cx="152400" cy="381000"/>
          </a:xfrm>
        </p:grpSpPr>
        <p:cxnSp>
          <p:nvCxnSpPr>
            <p:cNvPr id="7" name="Connettore 2 6"/>
            <p:cNvCxnSpPr/>
            <p:nvPr/>
          </p:nvCxnSpPr>
          <p:spPr bwMode="auto">
            <a:xfrm>
              <a:off x="5257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Connettore 2 8"/>
            <p:cNvCxnSpPr/>
            <p:nvPr/>
          </p:nvCxnSpPr>
          <p:spPr bwMode="auto">
            <a:xfrm>
              <a:off x="54102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CasellaDiTesto 9"/>
          <p:cNvSpPr txBox="1"/>
          <p:nvPr/>
        </p:nvSpPr>
        <p:spPr>
          <a:xfrm>
            <a:off x="535035" y="131802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CROMOSOMA</a:t>
            </a:r>
            <a:endParaRPr lang="it-IT" sz="18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7971" y="253250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CROMATIDI</a:t>
            </a:r>
            <a:endParaRPr lang="it-IT" sz="18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1981200" y="316468"/>
            <a:ext cx="3609312" cy="521732"/>
            <a:chOff x="1981200" y="316468"/>
            <a:chExt cx="3609312" cy="521732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2424261" y="316468"/>
              <a:ext cx="3166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b="1" dirty="0">
                  <a:solidFill>
                    <a:schemeClr val="accent1"/>
                  </a:solidFill>
                  <a:latin typeface="Comic Sans MS" panose="030F0702030302020204" pitchFamily="66" charset="0"/>
                </a:rPr>
                <a:t>CROMOSOMI OMOLOGHI</a:t>
              </a:r>
              <a:endParaRPr lang="it-IT" sz="1800" b="1" dirty="0">
                <a:solidFill>
                  <a:schemeClr val="accent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4" name="Connettore 2 13"/>
            <p:cNvCxnSpPr/>
            <p:nvPr/>
          </p:nvCxnSpPr>
          <p:spPr bwMode="auto">
            <a:xfrm flipH="1">
              <a:off x="1981200" y="621925"/>
              <a:ext cx="432551" cy="21627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459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838200" y="4465638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2000" b="1">
                <a:latin typeface="Arial" charset="0"/>
              </a:rPr>
              <a:t>metaphase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4643438" y="4465638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2000" b="1">
                <a:latin typeface="Arial" charset="0"/>
              </a:rPr>
              <a:t>anaphase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81000" y="8681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b="1" i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anafase</a:t>
            </a:r>
            <a:r>
              <a:rPr lang="en-US" altLang="ja-JP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inizia</a:t>
            </a:r>
            <a:r>
              <a:rPr lang="en-US" altLang="ja-JP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en-US" altLang="ja-JP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separazione</a:t>
            </a:r>
            <a:r>
              <a:rPr lang="en-US" altLang="ja-JP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altLang="ja-JP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i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cromatidi</a:t>
            </a:r>
            <a:r>
              <a:rPr lang="en-US" altLang="ja-JP" b="1" i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fratelli</a:t>
            </a:r>
            <a:r>
              <a:rPr lang="en-US" altLang="ja-JP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non </a:t>
            </a:r>
            <a:r>
              <a:rPr lang="en-US" altLang="ja-JP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en-US" altLang="ja-JP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altLang="ja-JP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legati</a:t>
            </a:r>
            <a:r>
              <a:rPr lang="en-US" altLang="ja-JP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i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insieme</a:t>
            </a:r>
            <a:endParaRPr lang="en-US" altLang="ja-JP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685800" y="1010572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 dirty="0">
                <a:latin typeface="Arial" charset="0"/>
              </a:rPr>
              <a:t>I </a:t>
            </a:r>
            <a:r>
              <a:rPr lang="en-US" sz="2000" b="1" dirty="0" err="1">
                <a:latin typeface="Arial" charset="0"/>
              </a:rPr>
              <a:t>singoli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cromatidi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sono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tirati</a:t>
            </a:r>
            <a:r>
              <a:rPr lang="en-US" sz="2000" b="1" dirty="0">
                <a:latin typeface="Arial" charset="0"/>
              </a:rPr>
              <a:t> verso </a:t>
            </a:r>
            <a:r>
              <a:rPr lang="en-US" sz="2000" b="1" dirty="0" err="1">
                <a:latin typeface="Arial" charset="0"/>
              </a:rPr>
              <a:t>il</a:t>
            </a:r>
            <a:r>
              <a:rPr lang="en-US" sz="2000" b="1" dirty="0">
                <a:latin typeface="Arial" charset="0"/>
              </a:rPr>
              <a:t> polo a cui </a:t>
            </a:r>
            <a:r>
              <a:rPr lang="en-US" sz="2000" b="1" dirty="0" err="1">
                <a:latin typeface="Arial" charset="0"/>
              </a:rPr>
              <a:t>sono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attaccati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685800" y="2055238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latin typeface="Arial" charset="0"/>
              </a:rPr>
              <a:t>I </a:t>
            </a:r>
            <a:r>
              <a:rPr lang="en-US" sz="2000" b="1" dirty="0" err="1">
                <a:latin typeface="Arial" charset="0"/>
              </a:rPr>
              <a:t>cromatidi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fratelli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ritrovano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ai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lati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opposti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della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cellula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4506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1534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85800" y="1524000"/>
            <a:ext cx="5322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>
                <a:latin typeface="Arial" charset="0"/>
              </a:rPr>
              <a:t>I </a:t>
            </a:r>
            <a:r>
              <a:rPr lang="en-US" sz="2000" b="1" dirty="0" err="1">
                <a:latin typeface="Arial" charset="0"/>
              </a:rPr>
              <a:t>microtubuli</a:t>
            </a:r>
            <a:r>
              <a:rPr lang="en-US" sz="2000" b="1" dirty="0">
                <a:latin typeface="Arial" charset="0"/>
              </a:rPr>
              <a:t> del </a:t>
            </a:r>
            <a:r>
              <a:rPr lang="en-US" sz="2000" b="1" dirty="0" err="1" smtClean="0">
                <a:latin typeface="Arial" charset="0"/>
              </a:rPr>
              <a:t>cinetocoro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si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accorciano</a:t>
            </a:r>
            <a:r>
              <a:rPr lang="en-US" sz="2000" b="1" dirty="0" smtClean="0">
                <a:latin typeface="Arial" charset="0"/>
              </a:rPr>
              <a:t> 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304800" y="115888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i="1" dirty="0">
                <a:solidFill>
                  <a:srgbClr val="009900"/>
                </a:solidFill>
                <a:latin typeface="Arial" charset="0"/>
              </a:rPr>
              <a:t>5) </a:t>
            </a:r>
            <a:r>
              <a:rPr lang="en-US" b="1" i="1" dirty="0" err="1">
                <a:solidFill>
                  <a:schemeClr val="accent6"/>
                </a:solidFill>
                <a:latin typeface="Arial" charset="0"/>
              </a:rPr>
              <a:t>Telofase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9900"/>
                </a:solidFill>
                <a:latin typeface="Arial" charset="0"/>
              </a:rPr>
              <a:t>-- </a:t>
            </a:r>
            <a:r>
              <a:rPr lang="en-US" b="1" dirty="0" err="1" smtClean="0">
                <a:solidFill>
                  <a:srgbClr val="009900"/>
                </a:solidFill>
                <a:latin typeface="Arial" charset="0"/>
              </a:rPr>
              <a:t>si</a:t>
            </a:r>
            <a:r>
              <a:rPr lang="en-US" b="1" dirty="0" smtClean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forma </a:t>
            </a:r>
            <a:r>
              <a:rPr lang="en-US" b="1" dirty="0" err="1">
                <a:solidFill>
                  <a:srgbClr val="009900"/>
                </a:solidFill>
                <a:latin typeface="Arial" charset="0"/>
              </a:rPr>
              <a:t>una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Arial" charset="0"/>
              </a:rPr>
              <a:t>nuova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Arial" charset="0"/>
              </a:rPr>
              <a:t>membrana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Arial" charset="0"/>
              </a:rPr>
              <a:t>nucleare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Arial" charset="0"/>
              </a:rPr>
              <a:t>intorno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Arial" charset="0"/>
              </a:rPr>
              <a:t>ai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Arial" charset="0"/>
              </a:rPr>
              <a:t>cromatidi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Arial" charset="0"/>
              </a:rPr>
              <a:t>separati</a:t>
            </a:r>
            <a:endParaRPr lang="en-US" b="1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04800" y="1147953"/>
            <a:ext cx="830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 dirty="0" err="1" smtClean="0">
                <a:latin typeface="Arial" charset="0"/>
              </a:rPr>
              <a:t>Riassemblamento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della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membrana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nucleare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304800" y="1654175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2000" b="1" dirty="0" smtClean="0">
                <a:latin typeface="Arial" charset="0"/>
              </a:rPr>
              <a:t>I </a:t>
            </a:r>
            <a:r>
              <a:rPr lang="en-US" sz="2000" b="1" dirty="0" err="1">
                <a:latin typeface="Arial" charset="0"/>
              </a:rPr>
              <a:t>cromosomi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decondensano</a:t>
            </a:r>
            <a:r>
              <a:rPr lang="en-US" sz="2000" b="1" dirty="0">
                <a:latin typeface="Arial" charset="0"/>
              </a:rPr>
              <a:t>: </a:t>
            </a:r>
            <a:r>
              <a:rPr lang="en-US" sz="2000" b="1" dirty="0" err="1">
                <a:latin typeface="Arial" charset="0"/>
              </a:rPr>
              <a:t>può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avvenire</a:t>
            </a:r>
            <a:r>
              <a:rPr lang="en-US" sz="2000" b="1" dirty="0">
                <a:latin typeface="Arial" charset="0"/>
              </a:rPr>
              <a:t> di </a:t>
            </a:r>
            <a:r>
              <a:rPr lang="en-US" sz="2000" b="1" dirty="0" err="1">
                <a:latin typeface="Arial" charset="0"/>
              </a:rPr>
              <a:t>nuovo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trascrizione</a:t>
            </a:r>
            <a:r>
              <a:rPr lang="en-US" sz="2000" b="1" dirty="0">
                <a:latin typeface="Arial" charset="0"/>
              </a:rPr>
              <a:t> di </a:t>
            </a:r>
            <a:r>
              <a:rPr lang="en-US" sz="2000" b="1" dirty="0" err="1">
                <a:latin typeface="Arial" charset="0"/>
              </a:rPr>
              <a:t>geni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51138"/>
            <a:ext cx="5387975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639620" y="193973"/>
            <a:ext cx="75472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 i="1" dirty="0">
                <a:solidFill>
                  <a:srgbClr val="009900"/>
                </a:solidFill>
                <a:latin typeface="Arial" charset="0"/>
              </a:rPr>
              <a:t>6) </a:t>
            </a:r>
            <a:r>
              <a:rPr lang="en-US" b="1" i="1" dirty="0" err="1">
                <a:solidFill>
                  <a:srgbClr val="009900"/>
                </a:solidFill>
                <a:latin typeface="Arial" charset="0"/>
              </a:rPr>
              <a:t>Citochinesi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: </a:t>
            </a:r>
            <a:r>
              <a:rPr lang="en-US" b="1" dirty="0" err="1">
                <a:solidFill>
                  <a:srgbClr val="009900"/>
                </a:solidFill>
                <a:latin typeface="Arial" charset="0"/>
              </a:rPr>
              <a:t>divisione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 in due </a:t>
            </a:r>
            <a:r>
              <a:rPr lang="en-US" b="1" dirty="0" err="1">
                <a:solidFill>
                  <a:srgbClr val="009900"/>
                </a:solidFill>
                <a:latin typeface="Arial" charset="0"/>
              </a:rPr>
              <a:t>della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Arial" charset="0"/>
              </a:rPr>
              <a:t>cellula</a:t>
            </a:r>
            <a:r>
              <a:rPr lang="en-US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Arial" charset="0"/>
              </a:rPr>
              <a:t>madre</a:t>
            </a:r>
            <a:endParaRPr lang="en-US" b="1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762000" y="855663"/>
            <a:ext cx="718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err="1" smtClean="0">
                <a:latin typeface="Arial" charset="0"/>
              </a:rPr>
              <a:t>inizia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in </a:t>
            </a:r>
            <a:r>
              <a:rPr lang="en-US" sz="2000" b="1" dirty="0" err="1">
                <a:latin typeface="Arial" charset="0"/>
              </a:rPr>
              <a:t>telofase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ed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smtClean="0">
                <a:latin typeface="Arial" charset="0"/>
              </a:rPr>
              <a:t>è </a:t>
            </a:r>
            <a:r>
              <a:rPr lang="en-US" sz="2000" b="1" dirty="0" err="1" smtClean="0">
                <a:latin typeface="Arial" charset="0"/>
              </a:rPr>
              <a:t>completa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alla</a:t>
            </a:r>
            <a:r>
              <a:rPr lang="en-US" sz="2000" b="1" dirty="0">
                <a:latin typeface="Arial" charset="0"/>
              </a:rPr>
              <a:t> fine </a:t>
            </a:r>
            <a:r>
              <a:rPr lang="en-US" sz="2000" b="1" dirty="0" err="1">
                <a:latin typeface="Arial" charset="0"/>
              </a:rPr>
              <a:t>della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citochinesi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677987"/>
            <a:ext cx="7150100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BIRSVv9S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3257" y="1501683"/>
            <a:ext cx="6935086" cy="39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800" y="762000"/>
            <a:ext cx="84833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Il ciclo progredisce come un </a:t>
            </a:r>
            <a:r>
              <a:rPr lang="it-IT" sz="2800" b="1" dirty="0" smtClean="0">
                <a:solidFill>
                  <a:srgbClr val="0070C0"/>
                </a:solidFill>
              </a:rPr>
              <a:t>timer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/>
              <a:t>che innesca una serie di eventi </a:t>
            </a:r>
            <a:r>
              <a:rPr lang="it-IT" sz="2800" dirty="0" err="1" smtClean="0"/>
              <a:t>pre</a:t>
            </a:r>
            <a:r>
              <a:rPr lang="it-IT" sz="2800" dirty="0" smtClean="0"/>
              <a:t>-ordinati:</a:t>
            </a:r>
          </a:p>
          <a:p>
            <a:pPr algn="just"/>
            <a:r>
              <a:rPr lang="it-IT" sz="2800" dirty="0" smtClean="0"/>
              <a:t>- attivazione </a:t>
            </a:r>
            <a:r>
              <a:rPr lang="it-IT" sz="2800" dirty="0"/>
              <a:t>di geni, produzione di </a:t>
            </a:r>
            <a:r>
              <a:rPr lang="it-IT" sz="2800" dirty="0" err="1"/>
              <a:t>cicline</a:t>
            </a:r>
            <a:r>
              <a:rPr lang="it-IT" sz="2800" dirty="0"/>
              <a:t>, </a:t>
            </a:r>
            <a:r>
              <a:rPr lang="it-IT" sz="2800" dirty="0" err="1"/>
              <a:t>ecc</a:t>
            </a:r>
            <a:r>
              <a:rPr lang="it-IT" sz="2800" dirty="0"/>
              <a:t>…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/>
              <a:t>Ma </a:t>
            </a:r>
            <a:r>
              <a:rPr lang="it-IT" sz="2800" dirty="0"/>
              <a:t>esistono anche dei controlli </a:t>
            </a:r>
            <a:r>
              <a:rPr lang="it-IT" sz="2800" b="1" dirty="0">
                <a:solidFill>
                  <a:srgbClr val="FF0000"/>
                </a:solidFill>
              </a:rPr>
              <a:t>negativi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del ciclo, che ne impediscono la progressione a meno che non siano inattivati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 smtClean="0"/>
              <a:t>Esistono vari livelli di </a:t>
            </a:r>
            <a:r>
              <a:rPr lang="it-IT" sz="2800" b="1" dirty="0" smtClean="0">
                <a:solidFill>
                  <a:srgbClr val="FF00FF"/>
                </a:solidFill>
              </a:rPr>
              <a:t>verifica</a:t>
            </a:r>
            <a:r>
              <a:rPr lang="it-IT" sz="2800" dirty="0" smtClean="0"/>
              <a:t> [CHECKPOINTS] che tutto proceda secondo i piani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968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&#10;C14060.JPG                                                     00006AAEData                           ABA78158: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43"/>
          <a:stretch/>
        </p:blipFill>
        <p:spPr bwMode="auto">
          <a:xfrm>
            <a:off x="1447800" y="2276475"/>
            <a:ext cx="66294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41"/>
          <p:cNvSpPr txBox="1">
            <a:spLocks noChangeArrowheads="1"/>
          </p:cNvSpPr>
          <p:nvPr/>
        </p:nvSpPr>
        <p:spPr bwMode="auto">
          <a:xfrm>
            <a:off x="1409700" y="152400"/>
            <a:ext cx="632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3600" b="1">
                <a:solidFill>
                  <a:srgbClr val="009900"/>
                </a:solidFill>
                <a:latin typeface="Arial" charset="0"/>
              </a:rPr>
              <a:t>Controllo del ciclo cellulare</a:t>
            </a:r>
            <a:endParaRPr lang="en-GB" sz="3600" b="1">
              <a:latin typeface="Arial" charset="0"/>
            </a:endParaRPr>
          </a:p>
        </p:txBody>
      </p:sp>
      <p:sp>
        <p:nvSpPr>
          <p:cNvPr id="2" name="Rettangolo arrotondato 1"/>
          <p:cNvSpPr/>
          <p:nvPr/>
        </p:nvSpPr>
        <p:spPr bwMode="auto">
          <a:xfrm>
            <a:off x="4800600" y="5695950"/>
            <a:ext cx="32766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L’ambiente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è favorevole?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aseline="0" dirty="0" smtClean="0">
                <a:solidFill>
                  <a:srgbClr val="000000"/>
                </a:solidFill>
              </a:rPr>
              <a:t>Sono</a:t>
            </a:r>
            <a:r>
              <a:rPr lang="it-IT" sz="1600" dirty="0" smtClean="0">
                <a:solidFill>
                  <a:srgbClr val="000000"/>
                </a:solidFill>
              </a:rPr>
              <a:t> disponibili fattori di crescita?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272143" y="1600200"/>
            <a:ext cx="32766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it-IT" sz="1600" dirty="0">
                <a:solidFill>
                  <a:srgbClr val="000000"/>
                </a:solidFill>
              </a:rPr>
              <a:t>L’ambiente è favorevole?</a:t>
            </a:r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2209800" y="2133600"/>
            <a:ext cx="1066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ttangolo arrotondato 8"/>
          <p:cNvSpPr/>
          <p:nvPr/>
        </p:nvSpPr>
        <p:spPr bwMode="auto">
          <a:xfrm>
            <a:off x="4114800" y="1371600"/>
            <a:ext cx="32766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Tutti i cromosomi sono correttamente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allineati sul fuso mitotico?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cxnSp>
        <p:nvCxnSpPr>
          <p:cNvPr id="7" name="Connettore 1 6"/>
          <p:cNvCxnSpPr/>
          <p:nvPr/>
        </p:nvCxnSpPr>
        <p:spPr bwMode="auto">
          <a:xfrm flipH="1">
            <a:off x="3810000" y="1905000"/>
            <a:ext cx="3810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ttangolo arrotondato 11"/>
          <p:cNvSpPr/>
          <p:nvPr/>
        </p:nvSpPr>
        <p:spPr bwMode="auto">
          <a:xfrm>
            <a:off x="4800600" y="6229350"/>
            <a:ext cx="32766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Ci sono danni al DNA?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272143" y="1066800"/>
            <a:ext cx="3276600" cy="5334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it-IT" sz="1600" dirty="0">
                <a:solidFill>
                  <a:srgbClr val="000000"/>
                </a:solidFill>
              </a:rPr>
              <a:t>E’ stato replicato tutto il DNA?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Ci sono danni al DNA?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640709" y="5329535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START</a:t>
            </a:r>
            <a:endParaRPr lang="it-IT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4735709" y="1921329"/>
            <a:ext cx="1905000" cy="3048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Completa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la Mitosi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5" name="Rettangolo arrotondato 14"/>
          <p:cNvSpPr/>
          <p:nvPr/>
        </p:nvSpPr>
        <p:spPr bwMode="auto">
          <a:xfrm>
            <a:off x="8077200" y="5993575"/>
            <a:ext cx="838200" cy="47154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Entra in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fase S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6" name="Rettangolo arrotondato 15"/>
          <p:cNvSpPr/>
          <p:nvPr/>
        </p:nvSpPr>
        <p:spPr bwMode="auto">
          <a:xfrm>
            <a:off x="272143" y="2133600"/>
            <a:ext cx="1905000" cy="3048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Entra in fase M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7" name="Rettangolo arrotondato 16"/>
          <p:cNvSpPr/>
          <p:nvPr/>
        </p:nvSpPr>
        <p:spPr bwMode="auto">
          <a:xfrm>
            <a:off x="7315200" y="4114800"/>
            <a:ext cx="838200" cy="47154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Entra in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fase G0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cxnSp>
        <p:nvCxnSpPr>
          <p:cNvPr id="11" name="Connettore 4 10"/>
          <p:cNvCxnSpPr>
            <a:stCxn id="2" idx="3"/>
            <a:endCxn id="17" idx="2"/>
          </p:cNvCxnSpPr>
          <p:nvPr/>
        </p:nvCxnSpPr>
        <p:spPr bwMode="auto">
          <a:xfrm flipH="1" flipV="1">
            <a:off x="7734300" y="4586349"/>
            <a:ext cx="342900" cy="1376301"/>
          </a:xfrm>
          <a:prstGeom prst="bentConnector4">
            <a:avLst>
              <a:gd name="adj1" fmla="val -66667"/>
              <a:gd name="adj2" fmla="val 59689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703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17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295400"/>
            <a:ext cx="82994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18886" y="381000"/>
            <a:ext cx="3070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Showcard Gothic" panose="04020904020102020604" pitchFamily="82" charset="0"/>
              </a:rPr>
              <a:t>CHECKPOINT</a:t>
            </a:r>
            <a:endParaRPr lang="it-IT" sz="3600" dirty="0">
              <a:latin typeface="Showcard Gothic" panose="04020904020102020604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1676400" y="198465"/>
            <a:ext cx="6434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u="sng" dirty="0">
                <a:latin typeface="Arial" charset="0"/>
              </a:rPr>
              <a:t>Come è </a:t>
            </a:r>
            <a:r>
              <a:rPr lang="en-US" sz="2800" b="1" u="sng" dirty="0" err="1">
                <a:latin typeface="Arial" charset="0"/>
              </a:rPr>
              <a:t>controllato</a:t>
            </a:r>
            <a:r>
              <a:rPr lang="en-US" sz="2800" b="1" u="sng" dirty="0">
                <a:latin typeface="Arial" charset="0"/>
              </a:rPr>
              <a:t> </a:t>
            </a:r>
            <a:r>
              <a:rPr lang="en-US" sz="2800" b="1" u="sng" dirty="0" err="1">
                <a:latin typeface="Arial" charset="0"/>
              </a:rPr>
              <a:t>il</a:t>
            </a:r>
            <a:r>
              <a:rPr lang="en-US" sz="2800" b="1" u="sng" dirty="0">
                <a:latin typeface="Arial" charset="0"/>
              </a:rPr>
              <a:t> </a:t>
            </a:r>
            <a:r>
              <a:rPr lang="en-US" sz="2800" b="1" u="sng" dirty="0" err="1">
                <a:latin typeface="Arial" charset="0"/>
              </a:rPr>
              <a:t>ciclo</a:t>
            </a:r>
            <a:r>
              <a:rPr lang="en-US" sz="2800" b="1" u="sng" dirty="0">
                <a:latin typeface="Arial" charset="0"/>
              </a:rPr>
              <a:t> </a:t>
            </a:r>
            <a:r>
              <a:rPr lang="en-US" sz="2800" b="1" u="sng" dirty="0" err="1">
                <a:latin typeface="Arial" charset="0"/>
              </a:rPr>
              <a:t>cellulare</a:t>
            </a:r>
            <a:r>
              <a:rPr lang="en-US" sz="2800" b="1" u="sng" dirty="0">
                <a:latin typeface="Arial" charset="0"/>
              </a:rPr>
              <a:t>?</a:t>
            </a:r>
          </a:p>
        </p:txBody>
      </p:sp>
      <p:pic>
        <p:nvPicPr>
          <p:cNvPr id="6350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01515"/>
            <a:ext cx="1916562" cy="29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1" name="Picture 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6818" y="3849499"/>
            <a:ext cx="4653564" cy="22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547066" y="914400"/>
            <a:ext cx="3215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it-IT" sz="1800" b="1" dirty="0">
                <a:latin typeface="Arial" charset="0"/>
              </a:rPr>
              <a:t>C’è </a:t>
            </a:r>
            <a:r>
              <a:rPr lang="en-US" altLang="ja-JP" sz="1800" b="1" dirty="0">
                <a:latin typeface="Arial" charset="0"/>
              </a:rPr>
              <a:t>un set di </a:t>
            </a:r>
            <a:r>
              <a:rPr lang="en-US" altLang="ja-JP" sz="1800" b="1" dirty="0" err="1">
                <a:latin typeface="Arial" charset="0"/>
              </a:rPr>
              <a:t>enzimi</a:t>
            </a:r>
            <a:r>
              <a:rPr lang="en-US" altLang="ja-JP" sz="1800" b="1" dirty="0">
                <a:latin typeface="Arial" charset="0"/>
              </a:rPr>
              <a:t> per </a:t>
            </a:r>
            <a:r>
              <a:rPr lang="en-US" altLang="ja-JP" sz="1800" b="1" dirty="0" err="1">
                <a:latin typeface="Arial" charset="0"/>
              </a:rPr>
              <a:t>ogni</a:t>
            </a:r>
            <a:r>
              <a:rPr lang="en-US" altLang="ja-JP" sz="1800" b="1" dirty="0">
                <a:latin typeface="Arial" charset="0"/>
              </a:rPr>
              <a:t> </a:t>
            </a:r>
            <a:r>
              <a:rPr lang="en-US" altLang="ja-JP" sz="1800" b="1" dirty="0" err="1">
                <a:latin typeface="Arial" charset="0"/>
              </a:rPr>
              <a:t>fase</a:t>
            </a:r>
            <a:r>
              <a:rPr lang="en-US" altLang="ja-JP" sz="1800" b="1" dirty="0">
                <a:latin typeface="Arial" charset="0"/>
              </a:rPr>
              <a:t> del </a:t>
            </a:r>
            <a:r>
              <a:rPr lang="en-US" altLang="ja-JP" sz="1800" b="1" dirty="0" err="1">
                <a:latin typeface="Arial" charset="0"/>
              </a:rPr>
              <a:t>ciclo</a:t>
            </a:r>
            <a:r>
              <a:rPr lang="en-US" altLang="ja-JP" sz="1800" b="1" dirty="0">
                <a:latin typeface="Arial" charset="0"/>
              </a:rPr>
              <a:t> </a:t>
            </a:r>
            <a:r>
              <a:rPr lang="en-US" altLang="ja-JP" sz="1800" b="1" dirty="0" err="1">
                <a:latin typeface="Arial" charset="0"/>
              </a:rPr>
              <a:t>cellulare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63491" name="Line 4"/>
          <p:cNvSpPr>
            <a:spLocks noChangeShapeType="1"/>
          </p:cNvSpPr>
          <p:nvPr/>
        </p:nvSpPr>
        <p:spPr bwMode="auto">
          <a:xfrm>
            <a:off x="3726157" y="1275215"/>
            <a:ext cx="693443" cy="0"/>
          </a:xfrm>
          <a:prstGeom prst="line">
            <a:avLst/>
          </a:prstGeom>
          <a:ln w="57150"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sz="1800"/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4357842" y="914400"/>
            <a:ext cx="41269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latin typeface="Arial" charset="0"/>
              </a:rPr>
              <a:t>L</a:t>
            </a:r>
            <a:r>
              <a:rPr lang="ja-JP" altLang="en-US" sz="1800" b="1" dirty="0">
                <a:latin typeface="Arial" charset="0"/>
              </a:rPr>
              <a:t>’</a:t>
            </a:r>
            <a:r>
              <a:rPr lang="en-US" altLang="ja-JP" sz="1800" b="1" dirty="0" err="1">
                <a:latin typeface="Arial" charset="0"/>
              </a:rPr>
              <a:t>attività</a:t>
            </a:r>
            <a:r>
              <a:rPr lang="en-US" altLang="ja-JP" sz="1800" b="1" dirty="0">
                <a:latin typeface="Arial" charset="0"/>
              </a:rPr>
              <a:t> di </a:t>
            </a:r>
            <a:r>
              <a:rPr lang="en-US" altLang="ja-JP" sz="1800" b="1" dirty="0" err="1">
                <a:latin typeface="Arial" charset="0"/>
              </a:rPr>
              <a:t>questi</a:t>
            </a:r>
            <a:r>
              <a:rPr lang="en-US" altLang="ja-JP" sz="1800" b="1" dirty="0">
                <a:latin typeface="Arial" charset="0"/>
              </a:rPr>
              <a:t> </a:t>
            </a:r>
            <a:r>
              <a:rPr lang="en-US" altLang="ja-JP" sz="1800" b="1" dirty="0" err="1">
                <a:latin typeface="Arial" charset="0"/>
              </a:rPr>
              <a:t>enzimi</a:t>
            </a:r>
            <a:r>
              <a:rPr lang="en-US" altLang="ja-JP" sz="1800" b="1" dirty="0">
                <a:latin typeface="Arial" charset="0"/>
              </a:rPr>
              <a:t> (</a:t>
            </a:r>
            <a:r>
              <a:rPr lang="en-US" altLang="ja-JP" sz="1800" b="1" dirty="0" err="1">
                <a:solidFill>
                  <a:srgbClr val="FF0000"/>
                </a:solidFill>
                <a:latin typeface="Arial" charset="0"/>
              </a:rPr>
              <a:t>chinasi</a:t>
            </a:r>
            <a:r>
              <a:rPr lang="en-US" altLang="ja-JP" sz="1800" b="1" dirty="0">
                <a:latin typeface="Arial" charset="0"/>
              </a:rPr>
              <a:t>) </a:t>
            </a:r>
            <a:r>
              <a:rPr lang="en-US" altLang="ja-JP" sz="1800" b="1" dirty="0" err="1">
                <a:latin typeface="Arial" charset="0"/>
              </a:rPr>
              <a:t>aumenta</a:t>
            </a:r>
            <a:r>
              <a:rPr lang="en-US" altLang="ja-JP" sz="1800" b="1" dirty="0">
                <a:latin typeface="Arial" charset="0"/>
              </a:rPr>
              <a:t> e </a:t>
            </a:r>
            <a:r>
              <a:rPr lang="en-US" altLang="ja-JP" sz="1800" b="1" dirty="0" err="1">
                <a:latin typeface="Arial" charset="0"/>
              </a:rPr>
              <a:t>diminuisce</a:t>
            </a:r>
            <a:r>
              <a:rPr lang="en-US" altLang="ja-JP" sz="1800" b="1" dirty="0">
                <a:latin typeface="Arial" charset="0"/>
              </a:rPr>
              <a:t> a </a:t>
            </a:r>
            <a:r>
              <a:rPr lang="en-US" altLang="ja-JP" sz="1800" b="1" dirty="0" err="1">
                <a:latin typeface="Arial" charset="0"/>
              </a:rPr>
              <a:t>seconda</a:t>
            </a:r>
            <a:r>
              <a:rPr lang="en-US" altLang="ja-JP" sz="1800" b="1" dirty="0">
                <a:latin typeface="Arial" charset="0"/>
              </a:rPr>
              <a:t> </a:t>
            </a:r>
            <a:r>
              <a:rPr lang="en-US" altLang="ja-JP" sz="1800" b="1" dirty="0" err="1">
                <a:latin typeface="Arial" charset="0"/>
              </a:rPr>
              <a:t>della</a:t>
            </a:r>
            <a:r>
              <a:rPr lang="en-US" altLang="ja-JP" sz="1800" b="1" dirty="0">
                <a:latin typeface="Arial" charset="0"/>
              </a:rPr>
              <a:t> </a:t>
            </a:r>
            <a:r>
              <a:rPr lang="en-US" altLang="ja-JP" sz="1800" b="1" dirty="0" err="1">
                <a:latin typeface="Arial" charset="0"/>
              </a:rPr>
              <a:t>fase</a:t>
            </a:r>
            <a:r>
              <a:rPr lang="en-US" altLang="ja-JP" sz="1800" b="1" dirty="0">
                <a:latin typeface="Arial" charset="0"/>
              </a:rPr>
              <a:t> del </a:t>
            </a:r>
            <a:r>
              <a:rPr lang="en-US" altLang="ja-JP" sz="1800" b="1" dirty="0" err="1">
                <a:latin typeface="Arial" charset="0"/>
              </a:rPr>
              <a:t>ciclo</a:t>
            </a:r>
            <a:r>
              <a:rPr lang="en-US" altLang="ja-JP" sz="1800" b="1" dirty="0">
                <a:latin typeface="Arial" charset="0"/>
              </a:rPr>
              <a:t> </a:t>
            </a:r>
            <a:r>
              <a:rPr lang="en-US" altLang="ja-JP" sz="1800" b="1" dirty="0" err="1">
                <a:latin typeface="Arial" charset="0"/>
              </a:rPr>
              <a:t>cellulare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533400" y="2184768"/>
            <a:ext cx="5994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latin typeface="Arial" charset="0"/>
              </a:rPr>
              <a:t>L</a:t>
            </a:r>
            <a:r>
              <a:rPr lang="it-IT" sz="1800" b="1" dirty="0">
                <a:latin typeface="Arial" charset="0"/>
              </a:rPr>
              <a:t>’</a:t>
            </a:r>
            <a:r>
              <a:rPr lang="en-US" altLang="ja-JP" sz="1800" b="1" dirty="0" err="1">
                <a:latin typeface="Arial" charset="0"/>
              </a:rPr>
              <a:t>attivazione</a:t>
            </a:r>
            <a:r>
              <a:rPr lang="en-US" altLang="ja-JP" sz="1800" b="1" dirty="0">
                <a:latin typeface="Arial" charset="0"/>
              </a:rPr>
              <a:t> di </a:t>
            </a:r>
            <a:r>
              <a:rPr lang="en-US" altLang="ja-JP" sz="1800" b="1" dirty="0" err="1">
                <a:latin typeface="Arial" charset="0"/>
              </a:rPr>
              <a:t>queste</a:t>
            </a:r>
            <a:r>
              <a:rPr lang="en-US" altLang="ja-JP" sz="1800" b="1" dirty="0">
                <a:latin typeface="Arial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Arial" charset="0"/>
              </a:rPr>
              <a:t>chinasi</a:t>
            </a:r>
            <a:r>
              <a:rPr lang="en-US" altLang="ja-JP" sz="1800" b="1" dirty="0">
                <a:latin typeface="Arial" charset="0"/>
              </a:rPr>
              <a:t> </a:t>
            </a:r>
            <a:r>
              <a:rPr lang="en-US" altLang="ja-JP" sz="1800" b="1" dirty="0" err="1">
                <a:latin typeface="Arial" charset="0"/>
              </a:rPr>
              <a:t>dipende</a:t>
            </a:r>
            <a:r>
              <a:rPr lang="en-US" altLang="ja-JP" sz="1800" b="1" dirty="0">
                <a:latin typeface="Arial" charset="0"/>
              </a:rPr>
              <a:t> </a:t>
            </a:r>
            <a:r>
              <a:rPr lang="en-US" altLang="ja-JP" sz="1800" b="1" dirty="0" err="1">
                <a:latin typeface="Arial" charset="0"/>
              </a:rPr>
              <a:t>dalle</a:t>
            </a:r>
            <a:r>
              <a:rPr lang="en-US" altLang="ja-JP" sz="1800" b="1" dirty="0">
                <a:latin typeface="Arial" charset="0"/>
              </a:rPr>
              <a:t> </a:t>
            </a:r>
            <a:r>
              <a:rPr lang="en-US" altLang="ja-JP" sz="2000" b="1" dirty="0" err="1">
                <a:solidFill>
                  <a:srgbClr val="83C937"/>
                </a:solidFill>
                <a:latin typeface="Arial" charset="0"/>
              </a:rPr>
              <a:t>cicline</a:t>
            </a:r>
            <a:endParaRPr lang="en-US" sz="1800" b="1" dirty="0">
              <a:solidFill>
                <a:srgbClr val="83C937"/>
              </a:solidFill>
              <a:latin typeface="Arial" charset="0"/>
            </a:endParaRPr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>
            <a:off x="4059853" y="1393920"/>
            <a:ext cx="0" cy="778757"/>
          </a:xfrm>
          <a:prstGeom prst="line">
            <a:avLst/>
          </a:prstGeom>
          <a:ln w="76200"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it-IT" sz="1800"/>
          </a:p>
        </p:txBody>
      </p:sp>
      <p:sp>
        <p:nvSpPr>
          <p:cNvPr id="63495" name="Line 8"/>
          <p:cNvSpPr>
            <a:spLocks noChangeShapeType="1"/>
          </p:cNvSpPr>
          <p:nvPr/>
        </p:nvSpPr>
        <p:spPr bwMode="auto">
          <a:xfrm flipH="1">
            <a:off x="3100639" y="2562627"/>
            <a:ext cx="252161" cy="2420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622186" y="2864163"/>
            <a:ext cx="34041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Si </a:t>
            </a:r>
            <a:r>
              <a:rPr lang="en-US" sz="1800" b="1" dirty="0" err="1">
                <a:solidFill>
                  <a:srgbClr val="FF0000"/>
                </a:solidFill>
                <a:latin typeface="Arial" charset="0"/>
              </a:rPr>
              <a:t>chiamano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 chinasi </a:t>
            </a:r>
            <a:r>
              <a:rPr lang="en-US" sz="1800" b="1" dirty="0" err="1">
                <a:solidFill>
                  <a:srgbClr val="FF0000"/>
                </a:solidFill>
                <a:latin typeface="Arial" charset="0"/>
              </a:rPr>
              <a:t>dipendenti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charset="0"/>
              </a:rPr>
              <a:t>dalle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" charset="0"/>
              </a:rPr>
              <a:t>cicline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 (</a:t>
            </a:r>
            <a:r>
              <a:rPr lang="en-US" sz="1800" b="1" dirty="0" err="1">
                <a:solidFill>
                  <a:srgbClr val="FF0000"/>
                </a:solidFill>
                <a:latin typeface="Arial" charset="0"/>
              </a:rPr>
              <a:t>cdk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4492199" y="2864163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b="1" dirty="0" err="1">
                <a:solidFill>
                  <a:srgbClr val="83C937"/>
                </a:solidFill>
                <a:latin typeface="Arial" charset="0"/>
              </a:rPr>
              <a:t>Piccole</a:t>
            </a:r>
            <a:r>
              <a:rPr lang="en-US" sz="1800" b="1" dirty="0">
                <a:solidFill>
                  <a:srgbClr val="83C937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83C937"/>
                </a:solidFill>
                <a:latin typeface="Arial" charset="0"/>
              </a:rPr>
              <a:t>proteine</a:t>
            </a:r>
            <a:r>
              <a:rPr lang="en-US" sz="1800" b="1" dirty="0">
                <a:solidFill>
                  <a:srgbClr val="83C937"/>
                </a:solidFill>
                <a:latin typeface="Arial" charset="0"/>
              </a:rPr>
              <a:t> la cui </a:t>
            </a:r>
            <a:r>
              <a:rPr lang="en-US" sz="1800" b="1" dirty="0" err="1">
                <a:solidFill>
                  <a:srgbClr val="83C937"/>
                </a:solidFill>
                <a:latin typeface="Arial" charset="0"/>
              </a:rPr>
              <a:t>concentrazione</a:t>
            </a:r>
            <a:r>
              <a:rPr lang="en-US" sz="1800" b="1" dirty="0">
                <a:solidFill>
                  <a:srgbClr val="83C937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83C937"/>
                </a:solidFill>
                <a:latin typeface="Arial" charset="0"/>
              </a:rPr>
              <a:t>varie</a:t>
            </a:r>
            <a:r>
              <a:rPr lang="en-US" sz="1800" b="1" dirty="0">
                <a:solidFill>
                  <a:srgbClr val="83C937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83C937"/>
                </a:solidFill>
                <a:latin typeface="Arial" charset="0"/>
              </a:rPr>
              <a:t>nelle</a:t>
            </a:r>
            <a:r>
              <a:rPr lang="en-US" sz="1800" b="1" dirty="0">
                <a:solidFill>
                  <a:srgbClr val="83C937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83C937"/>
                </a:solidFill>
                <a:latin typeface="Arial" charset="0"/>
              </a:rPr>
              <a:t>fasi</a:t>
            </a:r>
            <a:r>
              <a:rPr lang="en-US" sz="1800" b="1" dirty="0">
                <a:solidFill>
                  <a:srgbClr val="83C937"/>
                </a:solidFill>
                <a:latin typeface="Arial" charset="0"/>
              </a:rPr>
              <a:t> del </a:t>
            </a:r>
            <a:r>
              <a:rPr lang="en-US" sz="1800" b="1" dirty="0" err="1">
                <a:solidFill>
                  <a:srgbClr val="83C937"/>
                </a:solidFill>
                <a:latin typeface="Arial" charset="0"/>
              </a:rPr>
              <a:t>ciclo</a:t>
            </a:r>
            <a:endParaRPr lang="en-US" sz="1800" b="1" dirty="0">
              <a:solidFill>
                <a:srgbClr val="83C937"/>
              </a:solidFill>
              <a:latin typeface="Arial" charset="0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691439" y="2562627"/>
            <a:ext cx="252161" cy="242046"/>
          </a:xfrm>
          <a:prstGeom prst="line">
            <a:avLst/>
          </a:prstGeom>
          <a:noFill/>
          <a:ln w="28575">
            <a:solidFill>
              <a:srgbClr val="83C93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30782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cyclin cdk complexes in cell cycle reg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632700" cy="376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373125" y="533400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/>
              <a:t>cyclin</a:t>
            </a:r>
            <a:r>
              <a:rPr lang="it-IT" sz="3600" b="1" dirty="0"/>
              <a:t>/</a:t>
            </a:r>
            <a:r>
              <a:rPr lang="it-IT" sz="3600" b="1" dirty="0" err="1"/>
              <a:t>cdk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7926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3011" y="185866"/>
            <a:ext cx="8410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anose="030F0702030302020204" pitchFamily="66" charset="0"/>
              </a:rPr>
              <a:t>Esiste una coppia </a:t>
            </a:r>
            <a:r>
              <a:rPr lang="it-IT" sz="4000" dirty="0" err="1" smtClean="0">
                <a:latin typeface="Comic Sans MS" panose="030F0702030302020204" pitchFamily="66" charset="0"/>
              </a:rPr>
              <a:t>cyclin</a:t>
            </a:r>
            <a:r>
              <a:rPr lang="it-IT" sz="4000" dirty="0" smtClean="0">
                <a:latin typeface="Comic Sans MS" panose="030F0702030302020204" pitchFamily="66" charset="0"/>
              </a:rPr>
              <a:t>/CDK per ogni fase del ciclo</a:t>
            </a:r>
            <a:endParaRPr lang="it-IT" sz="4000" dirty="0">
              <a:latin typeface="Comic Sans MS" panose="030F0702030302020204" pitchFamily="66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97220" y="1608910"/>
            <a:ext cx="8943975" cy="4715690"/>
            <a:chOff x="95250" y="1523185"/>
            <a:chExt cx="8943975" cy="4715690"/>
          </a:xfrm>
        </p:grpSpPr>
        <p:pic>
          <p:nvPicPr>
            <p:cNvPr id="1026" name="Picture 2" descr="Risultati immagini per cyclin cdk complexes in cell cycle regul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89"/>
            <a:stretch/>
          </p:blipFill>
          <p:spPr bwMode="auto">
            <a:xfrm>
              <a:off x="276225" y="1609725"/>
              <a:ext cx="8564561" cy="462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tangolo 2"/>
            <p:cNvSpPr/>
            <p:nvPr/>
          </p:nvSpPr>
          <p:spPr bwMode="auto">
            <a:xfrm>
              <a:off x="5686425" y="1523185"/>
              <a:ext cx="1752600" cy="495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" name="Rettangolo 4"/>
            <p:cNvSpPr/>
            <p:nvPr/>
          </p:nvSpPr>
          <p:spPr bwMode="auto">
            <a:xfrm>
              <a:off x="7639050" y="2913835"/>
              <a:ext cx="1400175" cy="990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6" name="Rettangolo 5"/>
            <p:cNvSpPr/>
            <p:nvPr/>
          </p:nvSpPr>
          <p:spPr bwMode="auto">
            <a:xfrm>
              <a:off x="6596062" y="4818835"/>
              <a:ext cx="1400175" cy="990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7" name="Rettangolo 6"/>
            <p:cNvSpPr/>
            <p:nvPr/>
          </p:nvSpPr>
          <p:spPr bwMode="auto">
            <a:xfrm>
              <a:off x="95250" y="4895035"/>
              <a:ext cx="1400175" cy="990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" name="Rettangolo 7"/>
            <p:cNvSpPr/>
            <p:nvPr/>
          </p:nvSpPr>
          <p:spPr bwMode="auto">
            <a:xfrm>
              <a:off x="95250" y="2304235"/>
              <a:ext cx="1400175" cy="990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9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 rot="10800000" flipV="1">
            <a:off x="525463" y="633542"/>
            <a:ext cx="7848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it-IT" sz="2000" dirty="0">
                <a:latin typeface="Arial"/>
                <a:cs typeface="+mn-cs"/>
              </a:rPr>
              <a:t>Le cellule possono essere classificate in base alla loro capacità di crescere e di dividersi</a:t>
            </a:r>
            <a:r>
              <a:rPr lang="it-IT" sz="2000" dirty="0" smtClean="0">
                <a:latin typeface="Arial"/>
                <a:cs typeface="+mn-cs"/>
              </a:rPr>
              <a:t>:</a:t>
            </a:r>
          </a:p>
          <a:p>
            <a:pPr algn="just">
              <a:lnSpc>
                <a:spcPct val="110000"/>
              </a:lnSpc>
              <a:defRPr/>
            </a:pPr>
            <a:endParaRPr lang="it-IT" sz="2000" dirty="0">
              <a:solidFill>
                <a:srgbClr val="CC0000"/>
              </a:solidFill>
              <a:latin typeface="Arial"/>
              <a:cs typeface="+mn-cs"/>
            </a:endParaRPr>
          </a:p>
          <a:p>
            <a:pPr algn="just">
              <a:lnSpc>
                <a:spcPct val="110000"/>
              </a:lnSpc>
              <a:buFontTx/>
              <a:buChar char="•"/>
              <a:defRPr/>
            </a:pPr>
            <a:r>
              <a:rPr lang="it-IT" sz="2000" u="sng" dirty="0" smtClean="0">
                <a:solidFill>
                  <a:srgbClr val="CC0000"/>
                </a:solidFill>
                <a:latin typeface="Arial"/>
                <a:cs typeface="+mn-cs"/>
              </a:rPr>
              <a:t> Cellule </a:t>
            </a:r>
            <a:r>
              <a:rPr lang="it-IT" sz="2000" u="sng" dirty="0">
                <a:solidFill>
                  <a:srgbClr val="CC0000"/>
                </a:solidFill>
                <a:latin typeface="Arial"/>
                <a:cs typeface="+mn-cs"/>
              </a:rPr>
              <a:t>che hanno perso la capacità di dividersi</a:t>
            </a:r>
            <a:r>
              <a:rPr lang="it-IT" sz="2000" dirty="0">
                <a:solidFill>
                  <a:srgbClr val="CC0000"/>
                </a:solidFill>
                <a:latin typeface="Arial"/>
                <a:cs typeface="+mn-cs"/>
              </a:rPr>
              <a:t> </a:t>
            </a:r>
            <a:endParaRPr lang="it-IT" sz="2000" dirty="0" smtClean="0">
              <a:solidFill>
                <a:srgbClr val="CC0000"/>
              </a:solidFill>
              <a:latin typeface="Arial"/>
              <a:cs typeface="+mn-cs"/>
            </a:endParaRPr>
          </a:p>
          <a:p>
            <a:pPr algn="just">
              <a:lnSpc>
                <a:spcPct val="110000"/>
              </a:lnSpc>
              <a:defRPr/>
            </a:pPr>
            <a:r>
              <a:rPr lang="it-IT" sz="2000" dirty="0" smtClean="0">
                <a:solidFill>
                  <a:srgbClr val="336699"/>
                </a:solidFill>
                <a:latin typeface="Arial"/>
                <a:cs typeface="+mn-cs"/>
              </a:rPr>
              <a:t>(</a:t>
            </a:r>
            <a:r>
              <a:rPr lang="it-IT" sz="2000" dirty="0">
                <a:solidFill>
                  <a:srgbClr val="336699"/>
                </a:solidFill>
                <a:latin typeface="Arial"/>
                <a:cs typeface="+mn-cs"/>
              </a:rPr>
              <a:t>cellule neuronali, globuli rossi)</a:t>
            </a:r>
          </a:p>
          <a:p>
            <a:pPr algn="just">
              <a:lnSpc>
                <a:spcPct val="110000"/>
              </a:lnSpc>
              <a:defRPr/>
            </a:pPr>
            <a:endParaRPr lang="it-IT" sz="2000" dirty="0">
              <a:solidFill>
                <a:srgbClr val="CC0000"/>
              </a:solidFill>
              <a:latin typeface="Arial"/>
              <a:cs typeface="+mn-cs"/>
            </a:endParaRPr>
          </a:p>
          <a:p>
            <a:pPr algn="just">
              <a:lnSpc>
                <a:spcPct val="110000"/>
              </a:lnSpc>
              <a:buFontTx/>
              <a:buChar char="•"/>
              <a:defRPr/>
            </a:pPr>
            <a:r>
              <a:rPr lang="it-IT" sz="2000" u="sng" dirty="0" smtClean="0">
                <a:solidFill>
                  <a:srgbClr val="CC0000"/>
                </a:solidFill>
                <a:latin typeface="Arial"/>
                <a:cs typeface="+mn-cs"/>
              </a:rPr>
              <a:t> Cellule </a:t>
            </a:r>
            <a:r>
              <a:rPr lang="it-IT" sz="2000" u="sng" dirty="0">
                <a:solidFill>
                  <a:srgbClr val="CC0000"/>
                </a:solidFill>
                <a:latin typeface="Arial"/>
                <a:cs typeface="+mn-cs"/>
              </a:rPr>
              <a:t>che normalmente non si dividono ma che possono essere indotte a </a:t>
            </a:r>
            <a:r>
              <a:rPr lang="it-IT" sz="2000" u="sng" dirty="0" smtClean="0">
                <a:solidFill>
                  <a:srgbClr val="CC0000"/>
                </a:solidFill>
                <a:latin typeface="Arial"/>
                <a:cs typeface="+mn-cs"/>
              </a:rPr>
              <a:t>dividersi</a:t>
            </a:r>
            <a:endParaRPr lang="it-IT" sz="2000" dirty="0">
              <a:solidFill>
                <a:srgbClr val="CC0000"/>
              </a:solidFill>
              <a:latin typeface="Arial"/>
              <a:cs typeface="+mn-cs"/>
            </a:endParaRPr>
          </a:p>
          <a:p>
            <a:pPr algn="just">
              <a:lnSpc>
                <a:spcPct val="110000"/>
              </a:lnSpc>
              <a:defRPr/>
            </a:pPr>
            <a:r>
              <a:rPr lang="it-IT" sz="2000" dirty="0">
                <a:solidFill>
                  <a:srgbClr val="336699"/>
                </a:solidFill>
                <a:latin typeface="Arial"/>
                <a:cs typeface="+mn-cs"/>
              </a:rPr>
              <a:t>(cellule epatiche)</a:t>
            </a:r>
          </a:p>
          <a:p>
            <a:pPr algn="just">
              <a:lnSpc>
                <a:spcPct val="110000"/>
              </a:lnSpc>
              <a:defRPr/>
            </a:pPr>
            <a:r>
              <a:rPr lang="it-IT" sz="2000" dirty="0">
                <a:solidFill>
                  <a:srgbClr val="CC0000"/>
                </a:solidFill>
                <a:latin typeface="Arial"/>
                <a:cs typeface="+mn-cs"/>
              </a:rPr>
              <a:t> </a:t>
            </a:r>
          </a:p>
          <a:p>
            <a:pPr algn="just">
              <a:lnSpc>
                <a:spcPct val="110000"/>
              </a:lnSpc>
              <a:buFontTx/>
              <a:buChar char="•"/>
              <a:defRPr/>
            </a:pPr>
            <a:r>
              <a:rPr lang="it-IT" sz="2000" u="sng" dirty="0" smtClean="0">
                <a:solidFill>
                  <a:srgbClr val="CC0000"/>
                </a:solidFill>
                <a:latin typeface="Arial"/>
                <a:cs typeface="+mn-cs"/>
              </a:rPr>
              <a:t> Cellule </a:t>
            </a:r>
            <a:r>
              <a:rPr lang="it-IT" sz="2000" u="sng" dirty="0">
                <a:solidFill>
                  <a:srgbClr val="CC0000"/>
                </a:solidFill>
                <a:latin typeface="Arial"/>
                <a:cs typeface="+mn-cs"/>
              </a:rPr>
              <a:t>che continuano a </a:t>
            </a:r>
            <a:r>
              <a:rPr lang="it-IT" sz="2000" u="sng" dirty="0" smtClean="0">
                <a:solidFill>
                  <a:srgbClr val="CC0000"/>
                </a:solidFill>
                <a:latin typeface="Arial"/>
                <a:cs typeface="+mn-cs"/>
              </a:rPr>
              <a:t>dividersi</a:t>
            </a:r>
            <a:endParaRPr lang="it-IT" sz="2000" dirty="0">
              <a:solidFill>
                <a:srgbClr val="CC0000"/>
              </a:solidFill>
              <a:latin typeface="Arial"/>
              <a:cs typeface="+mn-cs"/>
            </a:endParaRPr>
          </a:p>
          <a:p>
            <a:pPr algn="just">
              <a:lnSpc>
                <a:spcPct val="110000"/>
              </a:lnSpc>
              <a:defRPr/>
            </a:pPr>
            <a:r>
              <a:rPr lang="it-IT" sz="2000" dirty="0">
                <a:solidFill>
                  <a:srgbClr val="336699"/>
                </a:solidFill>
                <a:latin typeface="Arial"/>
                <a:cs typeface="+mn-cs"/>
              </a:rPr>
              <a:t>(oogoni, spermatogoni, </a:t>
            </a:r>
            <a:r>
              <a:rPr lang="it-IT" sz="2000" dirty="0" err="1">
                <a:solidFill>
                  <a:srgbClr val="336699"/>
                </a:solidFill>
                <a:latin typeface="Arial"/>
                <a:cs typeface="+mn-cs"/>
              </a:rPr>
              <a:t>cell</a:t>
            </a:r>
            <a:r>
              <a:rPr lang="it-IT" sz="2000" dirty="0">
                <a:solidFill>
                  <a:srgbClr val="336699"/>
                </a:solidFill>
                <a:latin typeface="Arial"/>
                <a:cs typeface="+mn-cs"/>
              </a:rPr>
              <a:t>. epiteliali, </a:t>
            </a:r>
            <a:r>
              <a:rPr lang="it-IT" sz="2000" dirty="0" err="1">
                <a:solidFill>
                  <a:srgbClr val="336699"/>
                </a:solidFill>
                <a:latin typeface="Arial"/>
                <a:cs typeface="+mn-cs"/>
              </a:rPr>
              <a:t>cell</a:t>
            </a:r>
            <a:r>
              <a:rPr lang="it-IT" sz="2000" dirty="0">
                <a:solidFill>
                  <a:srgbClr val="336699"/>
                </a:solidFill>
                <a:latin typeface="Arial"/>
                <a:cs typeface="+mn-cs"/>
              </a:rPr>
              <a:t>. staminali)</a:t>
            </a:r>
          </a:p>
          <a:p>
            <a:pPr algn="just">
              <a:lnSpc>
                <a:spcPct val="110000"/>
              </a:lnSpc>
              <a:buFontTx/>
              <a:buChar char="•"/>
              <a:defRPr/>
            </a:pPr>
            <a:endParaRPr lang="it-IT" sz="2000" dirty="0">
              <a:solidFill>
                <a:srgbClr val="CC0000"/>
              </a:solidFill>
              <a:latin typeface="Arial"/>
              <a:cs typeface="+mn-cs"/>
            </a:endParaRPr>
          </a:p>
          <a:p>
            <a:pPr algn="just">
              <a:lnSpc>
                <a:spcPct val="110000"/>
              </a:lnSpc>
              <a:defRPr/>
            </a:pPr>
            <a:endParaRPr lang="it-IT" sz="2000" dirty="0">
              <a:solidFill>
                <a:srgbClr val="CC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cyclin cdk complexes in cell cycle reg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42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7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9" descr="Immagine correla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691246" y="609600"/>
            <a:ext cx="57615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/>
              <a:t>Espressione delle </a:t>
            </a:r>
            <a:r>
              <a:rPr lang="it-IT" sz="4400" dirty="0" err="1" smtClean="0"/>
              <a:t>cicline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4596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isultati immagini per BLOCCO DEL CICLO CELLULA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/>
          <a:stretch/>
        </p:blipFill>
        <p:spPr bwMode="auto">
          <a:xfrm>
            <a:off x="1905000" y="147637"/>
            <a:ext cx="5820191" cy="65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1600200" y="838200"/>
            <a:ext cx="1066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94188" y="304800"/>
            <a:ext cx="415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CKI = CDK </a:t>
            </a:r>
            <a:r>
              <a:rPr lang="it-IT" sz="3600" dirty="0" err="1"/>
              <a:t>inhibitor</a:t>
            </a:r>
            <a:endParaRPr lang="it-IT" sz="3600" dirty="0"/>
          </a:p>
        </p:txBody>
      </p:sp>
      <p:grpSp>
        <p:nvGrpSpPr>
          <p:cNvPr id="18" name="Gruppo 17"/>
          <p:cNvGrpSpPr/>
          <p:nvPr/>
        </p:nvGrpSpPr>
        <p:grpSpPr>
          <a:xfrm>
            <a:off x="1295400" y="1314450"/>
            <a:ext cx="6531714" cy="4533900"/>
            <a:chOff x="1295400" y="1600200"/>
            <a:chExt cx="6531714" cy="4533900"/>
          </a:xfrm>
        </p:grpSpPr>
        <p:grpSp>
          <p:nvGrpSpPr>
            <p:cNvPr id="5" name="Gruppo 4"/>
            <p:cNvGrpSpPr/>
            <p:nvPr/>
          </p:nvGrpSpPr>
          <p:grpSpPr>
            <a:xfrm>
              <a:off x="1295400" y="1600200"/>
              <a:ext cx="6531714" cy="4533900"/>
              <a:chOff x="1295400" y="1600200"/>
              <a:chExt cx="6531714" cy="4533900"/>
            </a:xfrm>
          </p:grpSpPr>
          <p:pic>
            <p:nvPicPr>
              <p:cNvPr id="10244" name="Picture 4" descr="Risultati immagini per ink4 complex cd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600200"/>
                <a:ext cx="6531714" cy="4533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ttangolo 2"/>
              <p:cNvSpPr/>
              <p:nvPr/>
            </p:nvSpPr>
            <p:spPr bwMode="auto">
              <a:xfrm>
                <a:off x="6096000" y="1905000"/>
                <a:ext cx="1731114" cy="196215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" name="Rettangolo 3"/>
              <p:cNvSpPr/>
              <p:nvPr/>
            </p:nvSpPr>
            <p:spPr bwMode="auto">
              <a:xfrm>
                <a:off x="4038600" y="1600200"/>
                <a:ext cx="1828800" cy="76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" name="Rettangolo 5"/>
              <p:cNvSpPr/>
              <p:nvPr/>
            </p:nvSpPr>
            <p:spPr bwMode="auto">
              <a:xfrm>
                <a:off x="1524000" y="2667000"/>
                <a:ext cx="1828800" cy="76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8" name="Rettangolo 7"/>
              <p:cNvSpPr/>
              <p:nvPr/>
            </p:nvSpPr>
            <p:spPr bwMode="auto">
              <a:xfrm>
                <a:off x="4219575" y="3914775"/>
                <a:ext cx="1828800" cy="76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7" name="Ovale 6"/>
            <p:cNvSpPr/>
            <p:nvPr/>
          </p:nvSpPr>
          <p:spPr bwMode="auto">
            <a:xfrm>
              <a:off x="3352800" y="2886075"/>
              <a:ext cx="609600" cy="542925"/>
            </a:xfrm>
            <a:prstGeom prst="ellipse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  <a:lumMod val="26000"/>
                    <a:lumOff val="74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INK4</a:t>
              </a:r>
              <a:endParaRPr kumimoji="0" 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0" name="Ovale 9"/>
            <p:cNvSpPr/>
            <p:nvPr/>
          </p:nvSpPr>
          <p:spPr bwMode="auto">
            <a:xfrm>
              <a:off x="3324225" y="4405312"/>
              <a:ext cx="609600" cy="542925"/>
            </a:xfrm>
            <a:prstGeom prst="ellipse">
              <a:avLst/>
            </a:prstGeom>
            <a:gradFill flip="none" rotWithShape="1">
              <a:gsLst>
                <a:gs pos="0">
                  <a:srgbClr val="CC6600">
                    <a:shade val="30000"/>
                    <a:satMod val="115000"/>
                    <a:lumMod val="26000"/>
                    <a:lumOff val="74000"/>
                  </a:srgbClr>
                </a:gs>
                <a:gs pos="50000">
                  <a:srgbClr val="CC6600">
                    <a:shade val="67500"/>
                    <a:satMod val="115000"/>
                  </a:srgbClr>
                </a:gs>
                <a:gs pos="100000">
                  <a:srgbClr val="CC66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CIP</a:t>
              </a:r>
              <a:endParaRPr kumimoji="0" 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" name="Rettangolo 8"/>
            <p:cNvSpPr/>
            <p:nvPr/>
          </p:nvSpPr>
          <p:spPr bwMode="auto">
            <a:xfrm>
              <a:off x="4561257" y="3352800"/>
              <a:ext cx="572718" cy="2286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CDK</a:t>
              </a:r>
              <a:endParaRPr kumimoji="0" 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" name="Rettangolo 11"/>
            <p:cNvSpPr/>
            <p:nvPr/>
          </p:nvSpPr>
          <p:spPr bwMode="auto">
            <a:xfrm>
              <a:off x="4551732" y="5829300"/>
              <a:ext cx="782268" cy="2286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CDK</a:t>
              </a:r>
              <a:endParaRPr kumimoji="0" 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" name="Rettangolo 12"/>
            <p:cNvSpPr/>
            <p:nvPr/>
          </p:nvSpPr>
          <p:spPr bwMode="auto">
            <a:xfrm>
              <a:off x="1941882" y="4405312"/>
              <a:ext cx="572718" cy="2286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CDK</a:t>
              </a:r>
              <a:endParaRPr kumimoji="0" 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5" name="Rettangolo 14"/>
            <p:cNvSpPr/>
            <p:nvPr/>
          </p:nvSpPr>
          <p:spPr bwMode="auto">
            <a:xfrm>
              <a:off x="5410200" y="3352800"/>
              <a:ext cx="572718" cy="2286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charset="0"/>
                  <a:ea typeface="ＭＳ Ｐゴシック" charset="0"/>
                </a:rPr>
                <a:t>cyclin</a:t>
              </a:r>
              <a:endPara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6" name="Rettangolo 15"/>
            <p:cNvSpPr/>
            <p:nvPr/>
          </p:nvSpPr>
          <p:spPr bwMode="auto">
            <a:xfrm>
              <a:off x="5384916" y="5829300"/>
              <a:ext cx="572718" cy="2286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charset="0"/>
                  <a:ea typeface="ＭＳ Ｐゴシック" charset="0"/>
                </a:rPr>
                <a:t>cyclin</a:t>
              </a:r>
              <a:endPara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7" name="Rettangolo 16"/>
            <p:cNvSpPr/>
            <p:nvPr/>
          </p:nvSpPr>
          <p:spPr bwMode="auto">
            <a:xfrm>
              <a:off x="2616084" y="4405312"/>
              <a:ext cx="572718" cy="2286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" charset="0"/>
                  <a:ea typeface="ＭＳ Ｐゴシック" charset="0"/>
                </a:rPr>
                <a:t>cyclin</a:t>
              </a:r>
              <a:endPara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" name="Ovale 13"/>
            <p:cNvSpPr/>
            <p:nvPr/>
          </p:nvSpPr>
          <p:spPr bwMode="auto">
            <a:xfrm>
              <a:off x="4200525" y="3333750"/>
              <a:ext cx="276225" cy="2286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8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17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295400"/>
            <a:ext cx="82994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18886" y="381000"/>
            <a:ext cx="3070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Showcard Gothic" panose="04020904020102020604" pitchFamily="82" charset="0"/>
              </a:rPr>
              <a:t>CHECKPOINT</a:t>
            </a:r>
            <a:endParaRPr lang="it-IT" sz="36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/>
          <p:nvPr/>
        </p:nvSpPr>
        <p:spPr bwMode="auto">
          <a:xfrm>
            <a:off x="1494110" y="4724400"/>
            <a:ext cx="437969" cy="329288"/>
          </a:xfrm>
          <a:custGeom>
            <a:avLst/>
            <a:gdLst>
              <a:gd name="connsiteX0" fmla="*/ 19557 w 374617"/>
              <a:gd name="connsiteY0" fmla="*/ 97277 h 286966"/>
              <a:gd name="connsiteX1" fmla="*/ 19557 w 374617"/>
              <a:gd name="connsiteY1" fmla="*/ 97277 h 286966"/>
              <a:gd name="connsiteX2" fmla="*/ 102 w 374617"/>
              <a:gd name="connsiteY2" fmla="*/ 204281 h 286966"/>
              <a:gd name="connsiteX3" fmla="*/ 4966 w 374617"/>
              <a:gd name="connsiteY3" fmla="*/ 218872 h 286966"/>
              <a:gd name="connsiteX4" fmla="*/ 24421 w 374617"/>
              <a:gd name="connsiteY4" fmla="*/ 233464 h 286966"/>
              <a:gd name="connsiteX5" fmla="*/ 39013 w 374617"/>
              <a:gd name="connsiteY5" fmla="*/ 243191 h 286966"/>
              <a:gd name="connsiteX6" fmla="*/ 58468 w 374617"/>
              <a:gd name="connsiteY6" fmla="*/ 248055 h 286966"/>
              <a:gd name="connsiteX7" fmla="*/ 73059 w 374617"/>
              <a:gd name="connsiteY7" fmla="*/ 257783 h 286966"/>
              <a:gd name="connsiteX8" fmla="*/ 121698 w 374617"/>
              <a:gd name="connsiteY8" fmla="*/ 272374 h 286966"/>
              <a:gd name="connsiteX9" fmla="*/ 146017 w 374617"/>
              <a:gd name="connsiteY9" fmla="*/ 277238 h 286966"/>
              <a:gd name="connsiteX10" fmla="*/ 175200 w 374617"/>
              <a:gd name="connsiteY10" fmla="*/ 286966 h 286966"/>
              <a:gd name="connsiteX11" fmla="*/ 277340 w 374617"/>
              <a:gd name="connsiteY11" fmla="*/ 282102 h 286966"/>
              <a:gd name="connsiteX12" fmla="*/ 291932 w 374617"/>
              <a:gd name="connsiteY12" fmla="*/ 277238 h 286966"/>
              <a:gd name="connsiteX13" fmla="*/ 311387 w 374617"/>
              <a:gd name="connsiteY13" fmla="*/ 272374 h 286966"/>
              <a:gd name="connsiteX14" fmla="*/ 321115 w 374617"/>
              <a:gd name="connsiteY14" fmla="*/ 257783 h 286966"/>
              <a:gd name="connsiteX15" fmla="*/ 335706 w 374617"/>
              <a:gd name="connsiteY15" fmla="*/ 252919 h 286966"/>
              <a:gd name="connsiteX16" fmla="*/ 340570 w 374617"/>
              <a:gd name="connsiteY16" fmla="*/ 238328 h 286966"/>
              <a:gd name="connsiteX17" fmla="*/ 355162 w 374617"/>
              <a:gd name="connsiteY17" fmla="*/ 223736 h 286966"/>
              <a:gd name="connsiteX18" fmla="*/ 360025 w 374617"/>
              <a:gd name="connsiteY18" fmla="*/ 209145 h 286966"/>
              <a:gd name="connsiteX19" fmla="*/ 369753 w 374617"/>
              <a:gd name="connsiteY19" fmla="*/ 194553 h 286966"/>
              <a:gd name="connsiteX20" fmla="*/ 374617 w 374617"/>
              <a:gd name="connsiteY20" fmla="*/ 175098 h 286966"/>
              <a:gd name="connsiteX21" fmla="*/ 369753 w 374617"/>
              <a:gd name="connsiteY21" fmla="*/ 131323 h 286966"/>
              <a:gd name="connsiteX22" fmla="*/ 360025 w 374617"/>
              <a:gd name="connsiteY22" fmla="*/ 107004 h 286966"/>
              <a:gd name="connsiteX23" fmla="*/ 316251 w 374617"/>
              <a:gd name="connsiteY23" fmla="*/ 68094 h 286966"/>
              <a:gd name="connsiteX24" fmla="*/ 306523 w 374617"/>
              <a:gd name="connsiteY24" fmla="*/ 53502 h 286966"/>
              <a:gd name="connsiteX25" fmla="*/ 272476 w 374617"/>
              <a:gd name="connsiteY25" fmla="*/ 29183 h 286966"/>
              <a:gd name="connsiteX26" fmla="*/ 253021 w 374617"/>
              <a:gd name="connsiteY26" fmla="*/ 14591 h 286966"/>
              <a:gd name="connsiteX27" fmla="*/ 223838 w 374617"/>
              <a:gd name="connsiteY27" fmla="*/ 4864 h 286966"/>
              <a:gd name="connsiteX28" fmla="*/ 209247 w 374617"/>
              <a:gd name="connsiteY28" fmla="*/ 0 h 286966"/>
              <a:gd name="connsiteX29" fmla="*/ 111970 w 374617"/>
              <a:gd name="connsiteY29" fmla="*/ 4864 h 286966"/>
              <a:gd name="connsiteX30" fmla="*/ 97379 w 374617"/>
              <a:gd name="connsiteY30" fmla="*/ 9728 h 286966"/>
              <a:gd name="connsiteX31" fmla="*/ 82787 w 374617"/>
              <a:gd name="connsiteY31" fmla="*/ 24319 h 286966"/>
              <a:gd name="connsiteX32" fmla="*/ 68196 w 374617"/>
              <a:gd name="connsiteY32" fmla="*/ 34047 h 286966"/>
              <a:gd name="connsiteX33" fmla="*/ 48740 w 374617"/>
              <a:gd name="connsiteY33" fmla="*/ 63230 h 286966"/>
              <a:gd name="connsiteX34" fmla="*/ 19557 w 374617"/>
              <a:gd name="connsiteY34" fmla="*/ 97277 h 28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74617" h="286966">
                <a:moveTo>
                  <a:pt x="19557" y="97277"/>
                </a:moveTo>
                <a:lnTo>
                  <a:pt x="19557" y="97277"/>
                </a:lnTo>
                <a:cubicBezTo>
                  <a:pt x="13072" y="132945"/>
                  <a:pt x="4421" y="168286"/>
                  <a:pt x="102" y="204281"/>
                </a:cubicBezTo>
                <a:cubicBezTo>
                  <a:pt x="-509" y="209371"/>
                  <a:pt x="1684" y="214933"/>
                  <a:pt x="4966" y="218872"/>
                </a:cubicBezTo>
                <a:cubicBezTo>
                  <a:pt x="10156" y="225100"/>
                  <a:pt x="17825" y="228752"/>
                  <a:pt x="24421" y="233464"/>
                </a:cubicBezTo>
                <a:cubicBezTo>
                  <a:pt x="29178" y="236862"/>
                  <a:pt x="33640" y="240888"/>
                  <a:pt x="39013" y="243191"/>
                </a:cubicBezTo>
                <a:cubicBezTo>
                  <a:pt x="45157" y="245824"/>
                  <a:pt x="51983" y="246434"/>
                  <a:pt x="58468" y="248055"/>
                </a:cubicBezTo>
                <a:cubicBezTo>
                  <a:pt x="63332" y="251298"/>
                  <a:pt x="67717" y="255409"/>
                  <a:pt x="73059" y="257783"/>
                </a:cubicBezTo>
                <a:cubicBezTo>
                  <a:pt x="85193" y="263176"/>
                  <a:pt x="107543" y="269229"/>
                  <a:pt x="121698" y="272374"/>
                </a:cubicBezTo>
                <a:cubicBezTo>
                  <a:pt x="129768" y="274167"/>
                  <a:pt x="138041" y="275063"/>
                  <a:pt x="146017" y="277238"/>
                </a:cubicBezTo>
                <a:cubicBezTo>
                  <a:pt x="155910" y="279936"/>
                  <a:pt x="175200" y="286966"/>
                  <a:pt x="175200" y="286966"/>
                </a:cubicBezTo>
                <a:cubicBezTo>
                  <a:pt x="209247" y="285345"/>
                  <a:pt x="243372" y="284933"/>
                  <a:pt x="277340" y="282102"/>
                </a:cubicBezTo>
                <a:cubicBezTo>
                  <a:pt x="282449" y="281676"/>
                  <a:pt x="287002" y="278647"/>
                  <a:pt x="291932" y="277238"/>
                </a:cubicBezTo>
                <a:cubicBezTo>
                  <a:pt x="298359" y="275402"/>
                  <a:pt x="304902" y="273995"/>
                  <a:pt x="311387" y="272374"/>
                </a:cubicBezTo>
                <a:cubicBezTo>
                  <a:pt x="314630" y="267510"/>
                  <a:pt x="316550" y="261435"/>
                  <a:pt x="321115" y="257783"/>
                </a:cubicBezTo>
                <a:cubicBezTo>
                  <a:pt x="325118" y="254580"/>
                  <a:pt x="332081" y="256544"/>
                  <a:pt x="335706" y="252919"/>
                </a:cubicBezTo>
                <a:cubicBezTo>
                  <a:pt x="339331" y="249294"/>
                  <a:pt x="337726" y="242594"/>
                  <a:pt x="340570" y="238328"/>
                </a:cubicBezTo>
                <a:cubicBezTo>
                  <a:pt x="344386" y="232605"/>
                  <a:pt x="350298" y="228600"/>
                  <a:pt x="355162" y="223736"/>
                </a:cubicBezTo>
                <a:cubicBezTo>
                  <a:pt x="356783" y="218872"/>
                  <a:pt x="357732" y="213730"/>
                  <a:pt x="360025" y="209145"/>
                </a:cubicBezTo>
                <a:cubicBezTo>
                  <a:pt x="362639" y="203916"/>
                  <a:pt x="367450" y="199926"/>
                  <a:pt x="369753" y="194553"/>
                </a:cubicBezTo>
                <a:cubicBezTo>
                  <a:pt x="372386" y="188409"/>
                  <a:pt x="372996" y="181583"/>
                  <a:pt x="374617" y="175098"/>
                </a:cubicBezTo>
                <a:cubicBezTo>
                  <a:pt x="372996" y="160506"/>
                  <a:pt x="372829" y="145679"/>
                  <a:pt x="369753" y="131323"/>
                </a:cubicBezTo>
                <a:cubicBezTo>
                  <a:pt x="367924" y="122786"/>
                  <a:pt x="365160" y="114065"/>
                  <a:pt x="360025" y="107004"/>
                </a:cubicBezTo>
                <a:cubicBezTo>
                  <a:pt x="344346" y="85445"/>
                  <a:pt x="334795" y="80456"/>
                  <a:pt x="316251" y="68094"/>
                </a:cubicBezTo>
                <a:cubicBezTo>
                  <a:pt x="313008" y="63230"/>
                  <a:pt x="310657" y="57636"/>
                  <a:pt x="306523" y="53502"/>
                </a:cubicBezTo>
                <a:cubicBezTo>
                  <a:pt x="298575" y="45554"/>
                  <a:pt x="282142" y="36087"/>
                  <a:pt x="272476" y="29183"/>
                </a:cubicBezTo>
                <a:cubicBezTo>
                  <a:pt x="265880" y="24471"/>
                  <a:pt x="260272" y="18216"/>
                  <a:pt x="253021" y="14591"/>
                </a:cubicBezTo>
                <a:cubicBezTo>
                  <a:pt x="243850" y="10005"/>
                  <a:pt x="233566" y="8106"/>
                  <a:pt x="223838" y="4864"/>
                </a:cubicBezTo>
                <a:lnTo>
                  <a:pt x="209247" y="0"/>
                </a:lnTo>
                <a:cubicBezTo>
                  <a:pt x="176821" y="1621"/>
                  <a:pt x="144314" y="2051"/>
                  <a:pt x="111970" y="4864"/>
                </a:cubicBezTo>
                <a:cubicBezTo>
                  <a:pt x="106862" y="5308"/>
                  <a:pt x="101645" y="6884"/>
                  <a:pt x="97379" y="9728"/>
                </a:cubicBezTo>
                <a:cubicBezTo>
                  <a:pt x="91656" y="13543"/>
                  <a:pt x="88071" y="19916"/>
                  <a:pt x="82787" y="24319"/>
                </a:cubicBezTo>
                <a:cubicBezTo>
                  <a:pt x="78296" y="28061"/>
                  <a:pt x="73060" y="30804"/>
                  <a:pt x="68196" y="34047"/>
                </a:cubicBezTo>
                <a:lnTo>
                  <a:pt x="48740" y="63230"/>
                </a:lnTo>
                <a:cubicBezTo>
                  <a:pt x="38113" y="79170"/>
                  <a:pt x="24421" y="91603"/>
                  <a:pt x="19557" y="9727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00A1DA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Figura a mano libera 7"/>
          <p:cNvSpPr/>
          <p:nvPr/>
        </p:nvSpPr>
        <p:spPr bwMode="auto">
          <a:xfrm>
            <a:off x="5486400" y="2999606"/>
            <a:ext cx="437969" cy="329288"/>
          </a:xfrm>
          <a:custGeom>
            <a:avLst/>
            <a:gdLst>
              <a:gd name="connsiteX0" fmla="*/ 19557 w 374617"/>
              <a:gd name="connsiteY0" fmla="*/ 97277 h 286966"/>
              <a:gd name="connsiteX1" fmla="*/ 19557 w 374617"/>
              <a:gd name="connsiteY1" fmla="*/ 97277 h 286966"/>
              <a:gd name="connsiteX2" fmla="*/ 102 w 374617"/>
              <a:gd name="connsiteY2" fmla="*/ 204281 h 286966"/>
              <a:gd name="connsiteX3" fmla="*/ 4966 w 374617"/>
              <a:gd name="connsiteY3" fmla="*/ 218872 h 286966"/>
              <a:gd name="connsiteX4" fmla="*/ 24421 w 374617"/>
              <a:gd name="connsiteY4" fmla="*/ 233464 h 286966"/>
              <a:gd name="connsiteX5" fmla="*/ 39013 w 374617"/>
              <a:gd name="connsiteY5" fmla="*/ 243191 h 286966"/>
              <a:gd name="connsiteX6" fmla="*/ 58468 w 374617"/>
              <a:gd name="connsiteY6" fmla="*/ 248055 h 286966"/>
              <a:gd name="connsiteX7" fmla="*/ 73059 w 374617"/>
              <a:gd name="connsiteY7" fmla="*/ 257783 h 286966"/>
              <a:gd name="connsiteX8" fmla="*/ 121698 w 374617"/>
              <a:gd name="connsiteY8" fmla="*/ 272374 h 286966"/>
              <a:gd name="connsiteX9" fmla="*/ 146017 w 374617"/>
              <a:gd name="connsiteY9" fmla="*/ 277238 h 286966"/>
              <a:gd name="connsiteX10" fmla="*/ 175200 w 374617"/>
              <a:gd name="connsiteY10" fmla="*/ 286966 h 286966"/>
              <a:gd name="connsiteX11" fmla="*/ 277340 w 374617"/>
              <a:gd name="connsiteY11" fmla="*/ 282102 h 286966"/>
              <a:gd name="connsiteX12" fmla="*/ 291932 w 374617"/>
              <a:gd name="connsiteY12" fmla="*/ 277238 h 286966"/>
              <a:gd name="connsiteX13" fmla="*/ 311387 w 374617"/>
              <a:gd name="connsiteY13" fmla="*/ 272374 h 286966"/>
              <a:gd name="connsiteX14" fmla="*/ 321115 w 374617"/>
              <a:gd name="connsiteY14" fmla="*/ 257783 h 286966"/>
              <a:gd name="connsiteX15" fmla="*/ 335706 w 374617"/>
              <a:gd name="connsiteY15" fmla="*/ 252919 h 286966"/>
              <a:gd name="connsiteX16" fmla="*/ 340570 w 374617"/>
              <a:gd name="connsiteY16" fmla="*/ 238328 h 286966"/>
              <a:gd name="connsiteX17" fmla="*/ 355162 w 374617"/>
              <a:gd name="connsiteY17" fmla="*/ 223736 h 286966"/>
              <a:gd name="connsiteX18" fmla="*/ 360025 w 374617"/>
              <a:gd name="connsiteY18" fmla="*/ 209145 h 286966"/>
              <a:gd name="connsiteX19" fmla="*/ 369753 w 374617"/>
              <a:gd name="connsiteY19" fmla="*/ 194553 h 286966"/>
              <a:gd name="connsiteX20" fmla="*/ 374617 w 374617"/>
              <a:gd name="connsiteY20" fmla="*/ 175098 h 286966"/>
              <a:gd name="connsiteX21" fmla="*/ 369753 w 374617"/>
              <a:gd name="connsiteY21" fmla="*/ 131323 h 286966"/>
              <a:gd name="connsiteX22" fmla="*/ 360025 w 374617"/>
              <a:gd name="connsiteY22" fmla="*/ 107004 h 286966"/>
              <a:gd name="connsiteX23" fmla="*/ 316251 w 374617"/>
              <a:gd name="connsiteY23" fmla="*/ 68094 h 286966"/>
              <a:gd name="connsiteX24" fmla="*/ 306523 w 374617"/>
              <a:gd name="connsiteY24" fmla="*/ 53502 h 286966"/>
              <a:gd name="connsiteX25" fmla="*/ 272476 w 374617"/>
              <a:gd name="connsiteY25" fmla="*/ 29183 h 286966"/>
              <a:gd name="connsiteX26" fmla="*/ 253021 w 374617"/>
              <a:gd name="connsiteY26" fmla="*/ 14591 h 286966"/>
              <a:gd name="connsiteX27" fmla="*/ 223838 w 374617"/>
              <a:gd name="connsiteY27" fmla="*/ 4864 h 286966"/>
              <a:gd name="connsiteX28" fmla="*/ 209247 w 374617"/>
              <a:gd name="connsiteY28" fmla="*/ 0 h 286966"/>
              <a:gd name="connsiteX29" fmla="*/ 111970 w 374617"/>
              <a:gd name="connsiteY29" fmla="*/ 4864 h 286966"/>
              <a:gd name="connsiteX30" fmla="*/ 97379 w 374617"/>
              <a:gd name="connsiteY30" fmla="*/ 9728 h 286966"/>
              <a:gd name="connsiteX31" fmla="*/ 82787 w 374617"/>
              <a:gd name="connsiteY31" fmla="*/ 24319 h 286966"/>
              <a:gd name="connsiteX32" fmla="*/ 68196 w 374617"/>
              <a:gd name="connsiteY32" fmla="*/ 34047 h 286966"/>
              <a:gd name="connsiteX33" fmla="*/ 48740 w 374617"/>
              <a:gd name="connsiteY33" fmla="*/ 63230 h 286966"/>
              <a:gd name="connsiteX34" fmla="*/ 19557 w 374617"/>
              <a:gd name="connsiteY34" fmla="*/ 97277 h 28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74617" h="286966">
                <a:moveTo>
                  <a:pt x="19557" y="97277"/>
                </a:moveTo>
                <a:lnTo>
                  <a:pt x="19557" y="97277"/>
                </a:lnTo>
                <a:cubicBezTo>
                  <a:pt x="13072" y="132945"/>
                  <a:pt x="4421" y="168286"/>
                  <a:pt x="102" y="204281"/>
                </a:cubicBezTo>
                <a:cubicBezTo>
                  <a:pt x="-509" y="209371"/>
                  <a:pt x="1684" y="214933"/>
                  <a:pt x="4966" y="218872"/>
                </a:cubicBezTo>
                <a:cubicBezTo>
                  <a:pt x="10156" y="225100"/>
                  <a:pt x="17825" y="228752"/>
                  <a:pt x="24421" y="233464"/>
                </a:cubicBezTo>
                <a:cubicBezTo>
                  <a:pt x="29178" y="236862"/>
                  <a:pt x="33640" y="240888"/>
                  <a:pt x="39013" y="243191"/>
                </a:cubicBezTo>
                <a:cubicBezTo>
                  <a:pt x="45157" y="245824"/>
                  <a:pt x="51983" y="246434"/>
                  <a:pt x="58468" y="248055"/>
                </a:cubicBezTo>
                <a:cubicBezTo>
                  <a:pt x="63332" y="251298"/>
                  <a:pt x="67717" y="255409"/>
                  <a:pt x="73059" y="257783"/>
                </a:cubicBezTo>
                <a:cubicBezTo>
                  <a:pt x="85193" y="263176"/>
                  <a:pt x="107543" y="269229"/>
                  <a:pt x="121698" y="272374"/>
                </a:cubicBezTo>
                <a:cubicBezTo>
                  <a:pt x="129768" y="274167"/>
                  <a:pt x="138041" y="275063"/>
                  <a:pt x="146017" y="277238"/>
                </a:cubicBezTo>
                <a:cubicBezTo>
                  <a:pt x="155910" y="279936"/>
                  <a:pt x="175200" y="286966"/>
                  <a:pt x="175200" y="286966"/>
                </a:cubicBezTo>
                <a:cubicBezTo>
                  <a:pt x="209247" y="285345"/>
                  <a:pt x="243372" y="284933"/>
                  <a:pt x="277340" y="282102"/>
                </a:cubicBezTo>
                <a:cubicBezTo>
                  <a:pt x="282449" y="281676"/>
                  <a:pt x="287002" y="278647"/>
                  <a:pt x="291932" y="277238"/>
                </a:cubicBezTo>
                <a:cubicBezTo>
                  <a:pt x="298359" y="275402"/>
                  <a:pt x="304902" y="273995"/>
                  <a:pt x="311387" y="272374"/>
                </a:cubicBezTo>
                <a:cubicBezTo>
                  <a:pt x="314630" y="267510"/>
                  <a:pt x="316550" y="261435"/>
                  <a:pt x="321115" y="257783"/>
                </a:cubicBezTo>
                <a:cubicBezTo>
                  <a:pt x="325118" y="254580"/>
                  <a:pt x="332081" y="256544"/>
                  <a:pt x="335706" y="252919"/>
                </a:cubicBezTo>
                <a:cubicBezTo>
                  <a:pt x="339331" y="249294"/>
                  <a:pt x="337726" y="242594"/>
                  <a:pt x="340570" y="238328"/>
                </a:cubicBezTo>
                <a:cubicBezTo>
                  <a:pt x="344386" y="232605"/>
                  <a:pt x="350298" y="228600"/>
                  <a:pt x="355162" y="223736"/>
                </a:cubicBezTo>
                <a:cubicBezTo>
                  <a:pt x="356783" y="218872"/>
                  <a:pt x="357732" y="213730"/>
                  <a:pt x="360025" y="209145"/>
                </a:cubicBezTo>
                <a:cubicBezTo>
                  <a:pt x="362639" y="203916"/>
                  <a:pt x="367450" y="199926"/>
                  <a:pt x="369753" y="194553"/>
                </a:cubicBezTo>
                <a:cubicBezTo>
                  <a:pt x="372386" y="188409"/>
                  <a:pt x="372996" y="181583"/>
                  <a:pt x="374617" y="175098"/>
                </a:cubicBezTo>
                <a:cubicBezTo>
                  <a:pt x="372996" y="160506"/>
                  <a:pt x="372829" y="145679"/>
                  <a:pt x="369753" y="131323"/>
                </a:cubicBezTo>
                <a:cubicBezTo>
                  <a:pt x="367924" y="122786"/>
                  <a:pt x="365160" y="114065"/>
                  <a:pt x="360025" y="107004"/>
                </a:cubicBezTo>
                <a:cubicBezTo>
                  <a:pt x="344346" y="85445"/>
                  <a:pt x="334795" y="80456"/>
                  <a:pt x="316251" y="68094"/>
                </a:cubicBezTo>
                <a:cubicBezTo>
                  <a:pt x="313008" y="63230"/>
                  <a:pt x="310657" y="57636"/>
                  <a:pt x="306523" y="53502"/>
                </a:cubicBezTo>
                <a:cubicBezTo>
                  <a:pt x="298575" y="45554"/>
                  <a:pt x="282142" y="36087"/>
                  <a:pt x="272476" y="29183"/>
                </a:cubicBezTo>
                <a:cubicBezTo>
                  <a:pt x="265880" y="24471"/>
                  <a:pt x="260272" y="18216"/>
                  <a:pt x="253021" y="14591"/>
                </a:cubicBezTo>
                <a:cubicBezTo>
                  <a:pt x="243850" y="10005"/>
                  <a:pt x="233566" y="8106"/>
                  <a:pt x="223838" y="4864"/>
                </a:cubicBezTo>
                <a:lnTo>
                  <a:pt x="209247" y="0"/>
                </a:lnTo>
                <a:cubicBezTo>
                  <a:pt x="176821" y="1621"/>
                  <a:pt x="144314" y="2051"/>
                  <a:pt x="111970" y="4864"/>
                </a:cubicBezTo>
                <a:cubicBezTo>
                  <a:pt x="106862" y="5308"/>
                  <a:pt x="101645" y="6884"/>
                  <a:pt x="97379" y="9728"/>
                </a:cubicBezTo>
                <a:cubicBezTo>
                  <a:pt x="91656" y="13543"/>
                  <a:pt x="88071" y="19916"/>
                  <a:pt x="82787" y="24319"/>
                </a:cubicBezTo>
                <a:cubicBezTo>
                  <a:pt x="78296" y="28061"/>
                  <a:pt x="73060" y="30804"/>
                  <a:pt x="68196" y="34047"/>
                </a:cubicBezTo>
                <a:lnTo>
                  <a:pt x="48740" y="63230"/>
                </a:lnTo>
                <a:cubicBezTo>
                  <a:pt x="38113" y="79170"/>
                  <a:pt x="24421" y="91603"/>
                  <a:pt x="19557" y="9727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00A1DA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2050" name="Picture 2" descr="Risultati immagini per cyclin cdk complexes in cell cycle regul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4904"/>
          <a:stretch/>
        </p:blipFill>
        <p:spPr bwMode="auto">
          <a:xfrm>
            <a:off x="453368" y="1733550"/>
            <a:ext cx="8338208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036964" y="457200"/>
            <a:ext cx="3070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Showcard Gothic" panose="04020904020102020604" pitchFamily="82" charset="0"/>
              </a:rPr>
              <a:t>CHECKPOINT</a:t>
            </a:r>
            <a:endParaRPr lang="it-IT" sz="3600" dirty="0">
              <a:latin typeface="Showcard Gothic" panose="04020904020102020604" pitchFamily="82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 rot="21266195">
            <a:off x="1585845" y="4784525"/>
            <a:ext cx="254497" cy="257434"/>
            <a:chOff x="2181225" y="5607042"/>
            <a:chExt cx="571500" cy="469908"/>
          </a:xfrm>
        </p:grpSpPr>
        <p:sp>
          <p:nvSpPr>
            <p:cNvPr id="4" name="Figura a mano libera 3"/>
            <p:cNvSpPr/>
            <p:nvPr/>
          </p:nvSpPr>
          <p:spPr bwMode="auto">
            <a:xfrm>
              <a:off x="2181225" y="5733652"/>
              <a:ext cx="126246" cy="343298"/>
            </a:xfrm>
            <a:custGeom>
              <a:avLst/>
              <a:gdLst>
                <a:gd name="connsiteX0" fmla="*/ 28575 w 126246"/>
                <a:gd name="connsiteY0" fmla="*/ 343298 h 343298"/>
                <a:gd name="connsiteX1" fmla="*/ 19050 w 126246"/>
                <a:gd name="connsiteY1" fmla="*/ 295673 h 343298"/>
                <a:gd name="connsiteX2" fmla="*/ 9525 w 126246"/>
                <a:gd name="connsiteY2" fmla="*/ 228998 h 343298"/>
                <a:gd name="connsiteX3" fmla="*/ 0 w 126246"/>
                <a:gd name="connsiteY3" fmla="*/ 200423 h 343298"/>
                <a:gd name="connsiteX4" fmla="*/ 9525 w 126246"/>
                <a:gd name="connsiteY4" fmla="*/ 28973 h 343298"/>
                <a:gd name="connsiteX5" fmla="*/ 19050 w 126246"/>
                <a:gd name="connsiteY5" fmla="*/ 398 h 343298"/>
                <a:gd name="connsiteX6" fmla="*/ 104775 w 126246"/>
                <a:gd name="connsiteY6" fmla="*/ 38498 h 343298"/>
                <a:gd name="connsiteX7" fmla="*/ 114300 w 126246"/>
                <a:gd name="connsiteY7" fmla="*/ 105173 h 343298"/>
                <a:gd name="connsiteX8" fmla="*/ 85725 w 126246"/>
                <a:gd name="connsiteY8" fmla="*/ 114698 h 343298"/>
                <a:gd name="connsiteX9" fmla="*/ 57150 w 126246"/>
                <a:gd name="connsiteY9" fmla="*/ 133748 h 343298"/>
                <a:gd name="connsiteX10" fmla="*/ 0 w 126246"/>
                <a:gd name="connsiteY10" fmla="*/ 152798 h 34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246" h="343298">
                  <a:moveTo>
                    <a:pt x="28575" y="343298"/>
                  </a:moveTo>
                  <a:cubicBezTo>
                    <a:pt x="25400" y="327423"/>
                    <a:pt x="21712" y="311642"/>
                    <a:pt x="19050" y="295673"/>
                  </a:cubicBezTo>
                  <a:cubicBezTo>
                    <a:pt x="15359" y="273528"/>
                    <a:pt x="13928" y="251013"/>
                    <a:pt x="9525" y="228998"/>
                  </a:cubicBezTo>
                  <a:cubicBezTo>
                    <a:pt x="7556" y="219153"/>
                    <a:pt x="3175" y="209948"/>
                    <a:pt x="0" y="200423"/>
                  </a:cubicBezTo>
                  <a:cubicBezTo>
                    <a:pt x="3175" y="143273"/>
                    <a:pt x="4098" y="85953"/>
                    <a:pt x="9525" y="28973"/>
                  </a:cubicBezTo>
                  <a:cubicBezTo>
                    <a:pt x="10477" y="18978"/>
                    <a:pt x="9111" y="1818"/>
                    <a:pt x="19050" y="398"/>
                  </a:cubicBezTo>
                  <a:cubicBezTo>
                    <a:pt x="47054" y="-3603"/>
                    <a:pt x="82299" y="23514"/>
                    <a:pt x="104775" y="38498"/>
                  </a:cubicBezTo>
                  <a:cubicBezTo>
                    <a:pt x="120329" y="61829"/>
                    <a:pt x="138903" y="74419"/>
                    <a:pt x="114300" y="105173"/>
                  </a:cubicBezTo>
                  <a:cubicBezTo>
                    <a:pt x="108028" y="113013"/>
                    <a:pt x="94705" y="110208"/>
                    <a:pt x="85725" y="114698"/>
                  </a:cubicBezTo>
                  <a:cubicBezTo>
                    <a:pt x="75486" y="119818"/>
                    <a:pt x="67611" y="129099"/>
                    <a:pt x="57150" y="133748"/>
                  </a:cubicBezTo>
                  <a:cubicBezTo>
                    <a:pt x="38800" y="141903"/>
                    <a:pt x="0" y="152798"/>
                    <a:pt x="0" y="152798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" name="Figura a mano libera 4"/>
            <p:cNvSpPr/>
            <p:nvPr/>
          </p:nvSpPr>
          <p:spPr bwMode="auto">
            <a:xfrm>
              <a:off x="2352675" y="5607042"/>
              <a:ext cx="190500" cy="264319"/>
            </a:xfrm>
            <a:custGeom>
              <a:avLst/>
              <a:gdLst>
                <a:gd name="connsiteX0" fmla="*/ 0 w 190500"/>
                <a:gd name="connsiteY0" fmla="*/ 12708 h 264319"/>
                <a:gd name="connsiteX1" fmla="*/ 133350 w 190500"/>
                <a:gd name="connsiteY1" fmla="*/ 12708 h 264319"/>
                <a:gd name="connsiteX2" fmla="*/ 152400 w 190500"/>
                <a:gd name="connsiteY2" fmla="*/ 69858 h 264319"/>
                <a:gd name="connsiteX3" fmla="*/ 142875 w 190500"/>
                <a:gd name="connsiteY3" fmla="*/ 127008 h 264319"/>
                <a:gd name="connsiteX4" fmla="*/ 85725 w 190500"/>
                <a:gd name="connsiteY4" fmla="*/ 155583 h 264319"/>
                <a:gd name="connsiteX5" fmla="*/ 28575 w 190500"/>
                <a:gd name="connsiteY5" fmla="*/ 193683 h 264319"/>
                <a:gd name="connsiteX6" fmla="*/ 9525 w 190500"/>
                <a:gd name="connsiteY6" fmla="*/ 231783 h 264319"/>
                <a:gd name="connsiteX7" fmla="*/ 19050 w 190500"/>
                <a:gd name="connsiteY7" fmla="*/ 260358 h 264319"/>
                <a:gd name="connsiteX8" fmla="*/ 190500 w 190500"/>
                <a:gd name="connsiteY8" fmla="*/ 260358 h 26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264319">
                  <a:moveTo>
                    <a:pt x="0" y="12708"/>
                  </a:moveTo>
                  <a:cubicBezTo>
                    <a:pt x="39812" y="4746"/>
                    <a:pt x="95477" y="-11393"/>
                    <a:pt x="133350" y="12708"/>
                  </a:cubicBezTo>
                  <a:cubicBezTo>
                    <a:pt x="150291" y="23489"/>
                    <a:pt x="152400" y="69858"/>
                    <a:pt x="152400" y="69858"/>
                  </a:cubicBezTo>
                  <a:cubicBezTo>
                    <a:pt x="149225" y="88908"/>
                    <a:pt x="151512" y="109734"/>
                    <a:pt x="142875" y="127008"/>
                  </a:cubicBezTo>
                  <a:cubicBezTo>
                    <a:pt x="133117" y="146524"/>
                    <a:pt x="101330" y="146914"/>
                    <a:pt x="85725" y="155583"/>
                  </a:cubicBezTo>
                  <a:cubicBezTo>
                    <a:pt x="65711" y="166702"/>
                    <a:pt x="28575" y="193683"/>
                    <a:pt x="28575" y="193683"/>
                  </a:cubicBezTo>
                  <a:cubicBezTo>
                    <a:pt x="22225" y="206383"/>
                    <a:pt x="11533" y="217727"/>
                    <a:pt x="9525" y="231783"/>
                  </a:cubicBezTo>
                  <a:cubicBezTo>
                    <a:pt x="8105" y="241722"/>
                    <a:pt x="9133" y="258792"/>
                    <a:pt x="19050" y="260358"/>
                  </a:cubicBezTo>
                  <a:cubicBezTo>
                    <a:pt x="75501" y="269271"/>
                    <a:pt x="133350" y="260358"/>
                    <a:pt x="190500" y="260358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6" name="Figura a mano libera 5"/>
            <p:cNvSpPr/>
            <p:nvPr/>
          </p:nvSpPr>
          <p:spPr bwMode="auto">
            <a:xfrm>
              <a:off x="2638425" y="5638800"/>
              <a:ext cx="114300" cy="276225"/>
            </a:xfrm>
            <a:custGeom>
              <a:avLst/>
              <a:gdLst>
                <a:gd name="connsiteX0" fmla="*/ 0 w 114300"/>
                <a:gd name="connsiteY0" fmla="*/ 76200 h 276225"/>
                <a:gd name="connsiteX1" fmla="*/ 47625 w 114300"/>
                <a:gd name="connsiteY1" fmla="*/ 57150 h 276225"/>
                <a:gd name="connsiteX2" fmla="*/ 66675 w 114300"/>
                <a:gd name="connsiteY2" fmla="*/ 28575 h 276225"/>
                <a:gd name="connsiteX3" fmla="*/ 95250 w 114300"/>
                <a:gd name="connsiteY3" fmla="*/ 0 h 276225"/>
                <a:gd name="connsiteX4" fmla="*/ 104775 w 114300"/>
                <a:gd name="connsiteY4" fmla="*/ 114300 h 276225"/>
                <a:gd name="connsiteX5" fmla="*/ 114300 w 114300"/>
                <a:gd name="connsiteY5" fmla="*/ 171450 h 276225"/>
                <a:gd name="connsiteX6" fmla="*/ 104775 w 114300"/>
                <a:gd name="connsiteY6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276225">
                  <a:moveTo>
                    <a:pt x="0" y="76200"/>
                  </a:moveTo>
                  <a:cubicBezTo>
                    <a:pt x="15875" y="69850"/>
                    <a:pt x="33712" y="67088"/>
                    <a:pt x="47625" y="57150"/>
                  </a:cubicBezTo>
                  <a:cubicBezTo>
                    <a:pt x="56940" y="50496"/>
                    <a:pt x="59346" y="37369"/>
                    <a:pt x="66675" y="28575"/>
                  </a:cubicBezTo>
                  <a:cubicBezTo>
                    <a:pt x="75299" y="18227"/>
                    <a:pt x="85725" y="9525"/>
                    <a:pt x="95250" y="0"/>
                  </a:cubicBezTo>
                  <a:cubicBezTo>
                    <a:pt x="98425" y="38100"/>
                    <a:pt x="100553" y="76302"/>
                    <a:pt x="104775" y="114300"/>
                  </a:cubicBezTo>
                  <a:cubicBezTo>
                    <a:pt x="106908" y="133495"/>
                    <a:pt x="114300" y="152137"/>
                    <a:pt x="114300" y="171450"/>
                  </a:cubicBezTo>
                  <a:cubicBezTo>
                    <a:pt x="114300" y="206519"/>
                    <a:pt x="104775" y="276225"/>
                    <a:pt x="104775" y="276225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 rot="21266195">
            <a:off x="5574480" y="3059729"/>
            <a:ext cx="254497" cy="257434"/>
            <a:chOff x="2181225" y="5607042"/>
            <a:chExt cx="571500" cy="469908"/>
          </a:xfrm>
        </p:grpSpPr>
        <p:sp>
          <p:nvSpPr>
            <p:cNvPr id="10" name="Figura a mano libera 9"/>
            <p:cNvSpPr/>
            <p:nvPr/>
          </p:nvSpPr>
          <p:spPr bwMode="auto">
            <a:xfrm>
              <a:off x="2181225" y="5733652"/>
              <a:ext cx="126246" cy="343298"/>
            </a:xfrm>
            <a:custGeom>
              <a:avLst/>
              <a:gdLst>
                <a:gd name="connsiteX0" fmla="*/ 28575 w 126246"/>
                <a:gd name="connsiteY0" fmla="*/ 343298 h 343298"/>
                <a:gd name="connsiteX1" fmla="*/ 19050 w 126246"/>
                <a:gd name="connsiteY1" fmla="*/ 295673 h 343298"/>
                <a:gd name="connsiteX2" fmla="*/ 9525 w 126246"/>
                <a:gd name="connsiteY2" fmla="*/ 228998 h 343298"/>
                <a:gd name="connsiteX3" fmla="*/ 0 w 126246"/>
                <a:gd name="connsiteY3" fmla="*/ 200423 h 343298"/>
                <a:gd name="connsiteX4" fmla="*/ 9525 w 126246"/>
                <a:gd name="connsiteY4" fmla="*/ 28973 h 343298"/>
                <a:gd name="connsiteX5" fmla="*/ 19050 w 126246"/>
                <a:gd name="connsiteY5" fmla="*/ 398 h 343298"/>
                <a:gd name="connsiteX6" fmla="*/ 104775 w 126246"/>
                <a:gd name="connsiteY6" fmla="*/ 38498 h 343298"/>
                <a:gd name="connsiteX7" fmla="*/ 114300 w 126246"/>
                <a:gd name="connsiteY7" fmla="*/ 105173 h 343298"/>
                <a:gd name="connsiteX8" fmla="*/ 85725 w 126246"/>
                <a:gd name="connsiteY8" fmla="*/ 114698 h 343298"/>
                <a:gd name="connsiteX9" fmla="*/ 57150 w 126246"/>
                <a:gd name="connsiteY9" fmla="*/ 133748 h 343298"/>
                <a:gd name="connsiteX10" fmla="*/ 0 w 126246"/>
                <a:gd name="connsiteY10" fmla="*/ 152798 h 34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246" h="343298">
                  <a:moveTo>
                    <a:pt x="28575" y="343298"/>
                  </a:moveTo>
                  <a:cubicBezTo>
                    <a:pt x="25400" y="327423"/>
                    <a:pt x="21712" y="311642"/>
                    <a:pt x="19050" y="295673"/>
                  </a:cubicBezTo>
                  <a:cubicBezTo>
                    <a:pt x="15359" y="273528"/>
                    <a:pt x="13928" y="251013"/>
                    <a:pt x="9525" y="228998"/>
                  </a:cubicBezTo>
                  <a:cubicBezTo>
                    <a:pt x="7556" y="219153"/>
                    <a:pt x="3175" y="209948"/>
                    <a:pt x="0" y="200423"/>
                  </a:cubicBezTo>
                  <a:cubicBezTo>
                    <a:pt x="3175" y="143273"/>
                    <a:pt x="4098" y="85953"/>
                    <a:pt x="9525" y="28973"/>
                  </a:cubicBezTo>
                  <a:cubicBezTo>
                    <a:pt x="10477" y="18978"/>
                    <a:pt x="9111" y="1818"/>
                    <a:pt x="19050" y="398"/>
                  </a:cubicBezTo>
                  <a:cubicBezTo>
                    <a:pt x="47054" y="-3603"/>
                    <a:pt x="82299" y="23514"/>
                    <a:pt x="104775" y="38498"/>
                  </a:cubicBezTo>
                  <a:cubicBezTo>
                    <a:pt x="120329" y="61829"/>
                    <a:pt x="138903" y="74419"/>
                    <a:pt x="114300" y="105173"/>
                  </a:cubicBezTo>
                  <a:cubicBezTo>
                    <a:pt x="108028" y="113013"/>
                    <a:pt x="94705" y="110208"/>
                    <a:pt x="85725" y="114698"/>
                  </a:cubicBezTo>
                  <a:cubicBezTo>
                    <a:pt x="75486" y="119818"/>
                    <a:pt x="67611" y="129099"/>
                    <a:pt x="57150" y="133748"/>
                  </a:cubicBezTo>
                  <a:cubicBezTo>
                    <a:pt x="38800" y="141903"/>
                    <a:pt x="0" y="152798"/>
                    <a:pt x="0" y="152798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1" name="Figura a mano libera 10"/>
            <p:cNvSpPr/>
            <p:nvPr/>
          </p:nvSpPr>
          <p:spPr bwMode="auto">
            <a:xfrm>
              <a:off x="2352675" y="5607042"/>
              <a:ext cx="190500" cy="264319"/>
            </a:xfrm>
            <a:custGeom>
              <a:avLst/>
              <a:gdLst>
                <a:gd name="connsiteX0" fmla="*/ 0 w 190500"/>
                <a:gd name="connsiteY0" fmla="*/ 12708 h 264319"/>
                <a:gd name="connsiteX1" fmla="*/ 133350 w 190500"/>
                <a:gd name="connsiteY1" fmla="*/ 12708 h 264319"/>
                <a:gd name="connsiteX2" fmla="*/ 152400 w 190500"/>
                <a:gd name="connsiteY2" fmla="*/ 69858 h 264319"/>
                <a:gd name="connsiteX3" fmla="*/ 142875 w 190500"/>
                <a:gd name="connsiteY3" fmla="*/ 127008 h 264319"/>
                <a:gd name="connsiteX4" fmla="*/ 85725 w 190500"/>
                <a:gd name="connsiteY4" fmla="*/ 155583 h 264319"/>
                <a:gd name="connsiteX5" fmla="*/ 28575 w 190500"/>
                <a:gd name="connsiteY5" fmla="*/ 193683 h 264319"/>
                <a:gd name="connsiteX6" fmla="*/ 9525 w 190500"/>
                <a:gd name="connsiteY6" fmla="*/ 231783 h 264319"/>
                <a:gd name="connsiteX7" fmla="*/ 19050 w 190500"/>
                <a:gd name="connsiteY7" fmla="*/ 260358 h 264319"/>
                <a:gd name="connsiteX8" fmla="*/ 190500 w 190500"/>
                <a:gd name="connsiteY8" fmla="*/ 260358 h 26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264319">
                  <a:moveTo>
                    <a:pt x="0" y="12708"/>
                  </a:moveTo>
                  <a:cubicBezTo>
                    <a:pt x="39812" y="4746"/>
                    <a:pt x="95477" y="-11393"/>
                    <a:pt x="133350" y="12708"/>
                  </a:cubicBezTo>
                  <a:cubicBezTo>
                    <a:pt x="150291" y="23489"/>
                    <a:pt x="152400" y="69858"/>
                    <a:pt x="152400" y="69858"/>
                  </a:cubicBezTo>
                  <a:cubicBezTo>
                    <a:pt x="149225" y="88908"/>
                    <a:pt x="151512" y="109734"/>
                    <a:pt x="142875" y="127008"/>
                  </a:cubicBezTo>
                  <a:cubicBezTo>
                    <a:pt x="133117" y="146524"/>
                    <a:pt x="101330" y="146914"/>
                    <a:pt x="85725" y="155583"/>
                  </a:cubicBezTo>
                  <a:cubicBezTo>
                    <a:pt x="65711" y="166702"/>
                    <a:pt x="28575" y="193683"/>
                    <a:pt x="28575" y="193683"/>
                  </a:cubicBezTo>
                  <a:cubicBezTo>
                    <a:pt x="22225" y="206383"/>
                    <a:pt x="11533" y="217727"/>
                    <a:pt x="9525" y="231783"/>
                  </a:cubicBezTo>
                  <a:cubicBezTo>
                    <a:pt x="8105" y="241722"/>
                    <a:pt x="9133" y="258792"/>
                    <a:pt x="19050" y="260358"/>
                  </a:cubicBezTo>
                  <a:cubicBezTo>
                    <a:pt x="75501" y="269271"/>
                    <a:pt x="133350" y="260358"/>
                    <a:pt x="190500" y="260358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" name="Figura a mano libera 11"/>
            <p:cNvSpPr/>
            <p:nvPr/>
          </p:nvSpPr>
          <p:spPr bwMode="auto">
            <a:xfrm>
              <a:off x="2638425" y="5638800"/>
              <a:ext cx="114300" cy="276225"/>
            </a:xfrm>
            <a:custGeom>
              <a:avLst/>
              <a:gdLst>
                <a:gd name="connsiteX0" fmla="*/ 0 w 114300"/>
                <a:gd name="connsiteY0" fmla="*/ 76200 h 276225"/>
                <a:gd name="connsiteX1" fmla="*/ 47625 w 114300"/>
                <a:gd name="connsiteY1" fmla="*/ 57150 h 276225"/>
                <a:gd name="connsiteX2" fmla="*/ 66675 w 114300"/>
                <a:gd name="connsiteY2" fmla="*/ 28575 h 276225"/>
                <a:gd name="connsiteX3" fmla="*/ 95250 w 114300"/>
                <a:gd name="connsiteY3" fmla="*/ 0 h 276225"/>
                <a:gd name="connsiteX4" fmla="*/ 104775 w 114300"/>
                <a:gd name="connsiteY4" fmla="*/ 114300 h 276225"/>
                <a:gd name="connsiteX5" fmla="*/ 114300 w 114300"/>
                <a:gd name="connsiteY5" fmla="*/ 171450 h 276225"/>
                <a:gd name="connsiteX6" fmla="*/ 104775 w 114300"/>
                <a:gd name="connsiteY6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276225">
                  <a:moveTo>
                    <a:pt x="0" y="76200"/>
                  </a:moveTo>
                  <a:cubicBezTo>
                    <a:pt x="15875" y="69850"/>
                    <a:pt x="33712" y="67088"/>
                    <a:pt x="47625" y="57150"/>
                  </a:cubicBezTo>
                  <a:cubicBezTo>
                    <a:pt x="56940" y="50496"/>
                    <a:pt x="59346" y="37369"/>
                    <a:pt x="66675" y="28575"/>
                  </a:cubicBezTo>
                  <a:cubicBezTo>
                    <a:pt x="75299" y="18227"/>
                    <a:pt x="85725" y="9525"/>
                    <a:pt x="95250" y="0"/>
                  </a:cubicBezTo>
                  <a:cubicBezTo>
                    <a:pt x="98425" y="38100"/>
                    <a:pt x="100553" y="76302"/>
                    <a:pt x="104775" y="114300"/>
                  </a:cubicBezTo>
                  <a:cubicBezTo>
                    <a:pt x="106908" y="133495"/>
                    <a:pt x="114300" y="152137"/>
                    <a:pt x="114300" y="171450"/>
                  </a:cubicBezTo>
                  <a:cubicBezTo>
                    <a:pt x="114300" y="206519"/>
                    <a:pt x="104775" y="276225"/>
                    <a:pt x="104775" y="276225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9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928813"/>
            <a:ext cx="66865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036964" y="457200"/>
            <a:ext cx="3070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Showcard Gothic" panose="04020904020102020604" pitchFamily="82" charset="0"/>
              </a:rPr>
              <a:t>CHECKPOINT</a:t>
            </a:r>
            <a:endParaRPr lang="it-IT" sz="36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694862" y="144244"/>
            <a:ext cx="8068138" cy="6309721"/>
            <a:chOff x="694862" y="144244"/>
            <a:chExt cx="8068138" cy="6309721"/>
          </a:xfrm>
        </p:grpSpPr>
        <p:pic>
          <p:nvPicPr>
            <p:cNvPr id="15366" name="Picture 6" descr="Risultati immagini per e2f induces cyclin 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609" y="1143000"/>
              <a:ext cx="7618644" cy="509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/>
            <p:cNvSpPr/>
            <p:nvPr/>
          </p:nvSpPr>
          <p:spPr>
            <a:xfrm>
              <a:off x="2297336" y="144244"/>
              <a:ext cx="46730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Rb</a:t>
              </a:r>
              <a:r>
                <a:rPr lang="it-IT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it-IT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Retinoblastoma</a:t>
              </a:r>
              <a:endParaRPr lang="it-IT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ttangolo 1"/>
            <p:cNvSpPr/>
            <p:nvPr/>
          </p:nvSpPr>
          <p:spPr bwMode="auto">
            <a:xfrm>
              <a:off x="4267200" y="2498500"/>
              <a:ext cx="3733800" cy="2514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" name="Rettangolo 2"/>
            <p:cNvSpPr/>
            <p:nvPr/>
          </p:nvSpPr>
          <p:spPr bwMode="auto">
            <a:xfrm>
              <a:off x="5334000" y="5013100"/>
              <a:ext cx="2819400" cy="854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" name="Rettangolo 3"/>
            <p:cNvSpPr/>
            <p:nvPr/>
          </p:nvSpPr>
          <p:spPr bwMode="auto">
            <a:xfrm>
              <a:off x="3668233" y="2438400"/>
              <a:ext cx="598967" cy="121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7" name="Rettangolo 6"/>
            <p:cNvSpPr/>
            <p:nvPr/>
          </p:nvSpPr>
          <p:spPr bwMode="auto">
            <a:xfrm>
              <a:off x="3524693" y="3505200"/>
              <a:ext cx="5238307" cy="2819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" name="Rettangolo 7"/>
            <p:cNvSpPr/>
            <p:nvPr/>
          </p:nvSpPr>
          <p:spPr bwMode="auto">
            <a:xfrm rot="5400000">
              <a:off x="2067247" y="4482613"/>
              <a:ext cx="598967" cy="33437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cxnSp>
        <p:nvCxnSpPr>
          <p:cNvPr id="10" name="Connettore 4 9"/>
          <p:cNvCxnSpPr/>
          <p:nvPr/>
        </p:nvCxnSpPr>
        <p:spPr bwMode="auto">
          <a:xfrm rot="5400000" flipH="1" flipV="1">
            <a:off x="2249596" y="3773597"/>
            <a:ext cx="3140300" cy="590107"/>
          </a:xfrm>
          <a:prstGeom prst="bentConnector3">
            <a:avLst>
              <a:gd name="adj1" fmla="val -449"/>
            </a:avLst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69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60481" y="228600"/>
            <a:ext cx="645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SENESCENZA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REPLICATIVA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43000" y="850551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Molte cellule umane hanno un numero limitato di divisioni cellulari programmate 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28800" y="2133600"/>
            <a:ext cx="505779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Progressivo accorciamento dei </a:t>
            </a:r>
            <a:r>
              <a:rPr lang="it-IT" dirty="0" err="1" smtClean="0"/>
              <a:t>telomeri</a:t>
            </a:r>
            <a:endParaRPr lang="it-IT" dirty="0"/>
          </a:p>
        </p:txBody>
      </p:sp>
      <p:sp>
        <p:nvSpPr>
          <p:cNvPr id="5" name="Freccia in giù 4"/>
          <p:cNvSpPr/>
          <p:nvPr/>
        </p:nvSpPr>
        <p:spPr bwMode="auto">
          <a:xfrm>
            <a:off x="4230406" y="2669233"/>
            <a:ext cx="254582" cy="685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40959" y="3355033"/>
            <a:ext cx="403347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Reazione tipo «danno al DNA»</a:t>
            </a:r>
            <a:endParaRPr lang="it-IT" dirty="0"/>
          </a:p>
        </p:txBody>
      </p:sp>
      <p:sp>
        <p:nvSpPr>
          <p:cNvPr id="7" name="Freccia in giù 6"/>
          <p:cNvSpPr/>
          <p:nvPr/>
        </p:nvSpPr>
        <p:spPr bwMode="auto">
          <a:xfrm>
            <a:off x="4230406" y="3886200"/>
            <a:ext cx="254582" cy="685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121621" y="4572000"/>
            <a:ext cx="247215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Attivazione di p53</a:t>
            </a:r>
            <a:endParaRPr lang="it-IT" dirty="0"/>
          </a:p>
        </p:txBody>
      </p:sp>
      <p:sp>
        <p:nvSpPr>
          <p:cNvPr id="9" name="Freccia in giù 8"/>
          <p:cNvSpPr/>
          <p:nvPr/>
        </p:nvSpPr>
        <p:spPr bwMode="auto">
          <a:xfrm>
            <a:off x="4230406" y="5105400"/>
            <a:ext cx="254582" cy="685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26857" y="5862935"/>
            <a:ext cx="286168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Blocco ciclo cellulare</a:t>
            </a:r>
            <a:endParaRPr lang="it-IT" dirty="0"/>
          </a:p>
        </p:txBody>
      </p:sp>
      <p:cxnSp>
        <p:nvCxnSpPr>
          <p:cNvPr id="12" name="Connettore 1 11"/>
          <p:cNvCxnSpPr/>
          <p:nvPr/>
        </p:nvCxnSpPr>
        <p:spPr bwMode="auto">
          <a:xfrm>
            <a:off x="1460481" y="850551"/>
            <a:ext cx="645163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96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457200" y="914400"/>
            <a:ext cx="8229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it-IT" sz="3200" dirty="0">
                <a:solidFill>
                  <a:srgbClr val="FF0000"/>
                </a:solidFill>
                <a:latin typeface="Arial" charset="0"/>
              </a:rPr>
              <a:t>proliferazione incontrollata </a:t>
            </a:r>
            <a:r>
              <a:rPr lang="it-IT" sz="3200" dirty="0">
                <a:solidFill>
                  <a:srgbClr val="FF0000"/>
                </a:solidFill>
                <a:latin typeface="Arial" charset="0"/>
                <a:sym typeface="Wingdings" charset="0"/>
              </a:rPr>
              <a:t>	</a:t>
            </a:r>
            <a:r>
              <a:rPr lang="it-IT" sz="3200" dirty="0" smtClean="0">
                <a:solidFill>
                  <a:srgbClr val="FF0000"/>
                </a:solidFill>
                <a:latin typeface="Arial" charset="0"/>
                <a:sym typeface="Wingdings" charset="0"/>
              </a:rPr>
              <a:t>	 </a:t>
            </a:r>
            <a:r>
              <a:rPr lang="it-IT" sz="3200" dirty="0">
                <a:solidFill>
                  <a:srgbClr val="FF0000"/>
                </a:solidFill>
                <a:latin typeface="Arial" charset="0"/>
                <a:sym typeface="Wingdings" charset="0"/>
              </a:rPr>
              <a:t>tumore</a:t>
            </a:r>
          </a:p>
          <a:p>
            <a:pPr algn="just" eaLnBrk="1" hangingPunct="1"/>
            <a:endParaRPr lang="it-IT" sz="1800" b="1" dirty="0">
              <a:latin typeface="Arial" charset="0"/>
            </a:endParaRPr>
          </a:p>
          <a:p>
            <a:pPr algn="just" eaLnBrk="1" hangingPunct="1"/>
            <a:endParaRPr lang="it-IT" sz="1800" b="1" dirty="0">
              <a:latin typeface="Arial" charset="0"/>
            </a:endParaRPr>
          </a:p>
          <a:p>
            <a:pPr algn="just" eaLnBrk="1" hangingPunct="1"/>
            <a:r>
              <a:rPr lang="it-IT" sz="1800" b="1" dirty="0">
                <a:latin typeface="Arial" charset="0"/>
              </a:rPr>
              <a:t>La crescita tumorale dipende da una de-regolazione dei meccanismi che controllano la crescita, il differenziamento e la morte cellulare.</a:t>
            </a:r>
          </a:p>
          <a:p>
            <a:pPr algn="just" eaLnBrk="1" hangingPunct="1"/>
            <a:endParaRPr lang="it-IT" sz="1800" b="1" dirty="0">
              <a:latin typeface="Arial" charset="0"/>
            </a:endParaRPr>
          </a:p>
          <a:p>
            <a:pPr algn="just" eaLnBrk="1" hangingPunct="1"/>
            <a:r>
              <a:rPr lang="it-IT" sz="1800" b="1" dirty="0">
                <a:latin typeface="Arial" charset="0"/>
              </a:rPr>
              <a:t>Iperattività di un gene capace di stimolare la proliferazione: mutazione con effetto dominante (basta che muti una copia del gene): il gene alterato è chiamato </a:t>
            </a: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oncogene</a:t>
            </a:r>
            <a:r>
              <a:rPr lang="it-IT" sz="1800" b="1" dirty="0">
                <a:latin typeface="Arial" charset="0"/>
              </a:rPr>
              <a:t> </a:t>
            </a:r>
            <a:r>
              <a:rPr lang="it-IT" sz="1800" b="1" dirty="0" smtClean="0">
                <a:latin typeface="Arial" charset="0"/>
              </a:rPr>
              <a:t>(il gene da cui deriva è </a:t>
            </a:r>
            <a:r>
              <a:rPr lang="it-IT" sz="1800" b="1" dirty="0">
                <a:latin typeface="Arial" charset="0"/>
              </a:rPr>
              <a:t>chiamato </a:t>
            </a:r>
            <a:r>
              <a:rPr lang="it-IT" sz="1800" b="1" dirty="0" smtClean="0">
                <a:latin typeface="Arial" charset="0"/>
              </a:rPr>
              <a:t>protooncogene</a:t>
            </a:r>
            <a:r>
              <a:rPr lang="it-IT" sz="1800" b="1" dirty="0">
                <a:latin typeface="Arial" charset="0"/>
              </a:rPr>
              <a:t>). </a:t>
            </a:r>
          </a:p>
          <a:p>
            <a:pPr algn="just" eaLnBrk="1" hangingPunct="1"/>
            <a:endParaRPr lang="it-IT" sz="1800" b="1" dirty="0">
              <a:latin typeface="Arial" charset="0"/>
            </a:endParaRPr>
          </a:p>
          <a:p>
            <a:pPr algn="just" eaLnBrk="1" hangingPunct="1"/>
            <a:r>
              <a:rPr lang="it-IT" sz="1800" b="1" dirty="0">
                <a:latin typeface="Arial" charset="0"/>
              </a:rPr>
              <a:t>Inattivazione di un gene inibitore: mutazione con effetto recessivo (devono essere </a:t>
            </a:r>
            <a:r>
              <a:rPr lang="it-IT" sz="1800" b="1" dirty="0" smtClean="0">
                <a:latin typeface="Arial" charset="0"/>
              </a:rPr>
              <a:t>eliminate entrambe </a:t>
            </a:r>
            <a:r>
              <a:rPr lang="it-IT" sz="1800" b="1" dirty="0">
                <a:latin typeface="Arial" charset="0"/>
              </a:rPr>
              <a:t>le copie del gene): il gene è chiamato </a:t>
            </a:r>
            <a:r>
              <a:rPr lang="it-IT" sz="1800" b="1" dirty="0" smtClean="0">
                <a:solidFill>
                  <a:srgbClr val="FF3300"/>
                </a:solidFill>
                <a:latin typeface="Arial" charset="0"/>
              </a:rPr>
              <a:t>soppressore tumorale</a:t>
            </a:r>
            <a:r>
              <a:rPr lang="it-IT" sz="1800" b="1" dirty="0">
                <a:latin typeface="Arial" charset="0"/>
              </a:rPr>
              <a:t>.</a:t>
            </a:r>
          </a:p>
          <a:p>
            <a:pPr algn="just" eaLnBrk="1" hangingPunct="1"/>
            <a:endParaRPr lang="it-IT" sz="1800" b="1" dirty="0">
              <a:latin typeface="Arial" charset="0"/>
            </a:endParaRPr>
          </a:p>
          <a:p>
            <a:pPr algn="just" eaLnBrk="1" hangingPunct="1"/>
            <a:endParaRPr lang="it-IT" sz="1800" b="1" dirty="0">
              <a:latin typeface="Arial" charset="0"/>
            </a:endParaRPr>
          </a:p>
          <a:p>
            <a:pPr algn="just" eaLnBrk="1" hangingPunct="1"/>
            <a:endParaRPr lang="it-IT" sz="1800" b="1" dirty="0">
              <a:latin typeface="Arial" charset="0"/>
            </a:endParaRPr>
          </a:p>
        </p:txBody>
      </p:sp>
      <p:sp>
        <p:nvSpPr>
          <p:cNvPr id="2" name="Freccia a destra 1"/>
          <p:cNvSpPr/>
          <p:nvPr/>
        </p:nvSpPr>
        <p:spPr bwMode="auto">
          <a:xfrm>
            <a:off x="5562600" y="1219200"/>
            <a:ext cx="1219200" cy="76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443706" y="76200"/>
            <a:ext cx="82565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sz="2800" b="1" dirty="0" smtClean="0">
                <a:solidFill>
                  <a:srgbClr val="FF0000"/>
                </a:solidFill>
                <a:latin typeface="Arial" charset="0"/>
              </a:rPr>
              <a:t>Le cellule si riproducono duplicando il proprio contenuto e dividendosi in due, in un processo chiamato </a:t>
            </a:r>
            <a:r>
              <a:rPr lang="it-IT" sz="2800" b="1" dirty="0" smtClean="0">
                <a:solidFill>
                  <a:srgbClr val="0070C0"/>
                </a:solidFill>
                <a:latin typeface="Arial" charset="0"/>
              </a:rPr>
              <a:t>ciclo cellulare</a:t>
            </a:r>
            <a:endParaRPr lang="it-IT" sz="1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43706" y="1700628"/>
            <a:ext cx="82565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it-IT" dirty="0" smtClean="0">
                <a:latin typeface="Arial" charset="0"/>
              </a:rPr>
              <a:t> Serie </a:t>
            </a:r>
            <a:r>
              <a:rPr lang="it-IT" dirty="0">
                <a:latin typeface="Arial" charset="0"/>
              </a:rPr>
              <a:t>ordinata di eventi che porta alla </a:t>
            </a:r>
            <a:r>
              <a:rPr lang="it-IT" b="1" dirty="0">
                <a:solidFill>
                  <a:srgbClr val="C00000"/>
                </a:solidFill>
                <a:latin typeface="Arial" charset="0"/>
              </a:rPr>
              <a:t>duplicazione</a:t>
            </a:r>
            <a:r>
              <a:rPr lang="it-IT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it-IT" dirty="0">
                <a:latin typeface="Arial" charset="0"/>
              </a:rPr>
              <a:t>e alla </a:t>
            </a:r>
            <a:r>
              <a:rPr lang="it-IT" b="1" dirty="0">
                <a:solidFill>
                  <a:srgbClr val="C00000"/>
                </a:solidFill>
                <a:latin typeface="Arial" charset="0"/>
              </a:rPr>
              <a:t>divisione</a:t>
            </a:r>
            <a:r>
              <a:rPr lang="it-IT" dirty="0">
                <a:latin typeface="Arial" charset="0"/>
              </a:rPr>
              <a:t> </a:t>
            </a:r>
            <a:r>
              <a:rPr lang="it-IT" dirty="0" smtClean="0">
                <a:latin typeface="Arial" charset="0"/>
              </a:rPr>
              <a:t>cellulare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it-IT" dirty="0" smtClean="0">
                <a:latin typeface="Arial" charset="0"/>
              </a:rPr>
              <a:t> Questo è il modo in cui tutti gli organismi viventi si riproducono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it-IT" dirty="0" smtClean="0">
                <a:latin typeface="Arial" charset="0"/>
              </a:rPr>
              <a:t> In </a:t>
            </a:r>
            <a:r>
              <a:rPr lang="it-IT" dirty="0">
                <a:latin typeface="Arial" charset="0"/>
              </a:rPr>
              <a:t>un organismo </a:t>
            </a:r>
            <a:r>
              <a:rPr lang="it-IT" b="1" dirty="0" smtClean="0">
                <a:solidFill>
                  <a:srgbClr val="0070C0"/>
                </a:solidFill>
                <a:latin typeface="Arial" charset="0"/>
              </a:rPr>
              <a:t>unicellulare</a:t>
            </a:r>
            <a:r>
              <a:rPr lang="it-IT" dirty="0" smtClean="0">
                <a:latin typeface="Arial" charset="0"/>
              </a:rPr>
              <a:t> ogni divisione produce un nuovo individuo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it-IT" dirty="0" smtClean="0">
                <a:latin typeface="Arial" charset="0"/>
              </a:rPr>
              <a:t> In un organismo </a:t>
            </a:r>
            <a:r>
              <a:rPr lang="it-IT" b="1" dirty="0">
                <a:solidFill>
                  <a:srgbClr val="0070C0"/>
                </a:solidFill>
                <a:latin typeface="Arial" charset="0"/>
              </a:rPr>
              <a:t>pluricellulare</a:t>
            </a:r>
            <a:r>
              <a:rPr lang="it-IT" dirty="0" smtClean="0">
                <a:latin typeface="Arial" charset="0"/>
              </a:rPr>
              <a:t> le cellule </a:t>
            </a:r>
            <a:r>
              <a:rPr lang="it-IT" dirty="0">
                <a:latin typeface="Arial" charset="0"/>
              </a:rPr>
              <a:t>si </a:t>
            </a:r>
            <a:r>
              <a:rPr lang="it-IT" dirty="0" smtClean="0">
                <a:latin typeface="Arial" charset="0"/>
              </a:rPr>
              <a:t>dividono per accrescere i tessuti o </a:t>
            </a:r>
            <a:r>
              <a:rPr lang="it-IT" dirty="0">
                <a:latin typeface="Arial" charset="0"/>
              </a:rPr>
              <a:t>per rimpiazzare altre </a:t>
            </a:r>
            <a:r>
              <a:rPr lang="it-IT" dirty="0" smtClean="0">
                <a:latin typeface="Arial" charset="0"/>
              </a:rPr>
              <a:t>cellule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it-IT" dirty="0" smtClean="0">
                <a:latin typeface="Arial" charset="0"/>
              </a:rPr>
              <a:t> La </a:t>
            </a:r>
            <a:r>
              <a:rPr lang="it-IT" dirty="0">
                <a:latin typeface="Arial" charset="0"/>
              </a:rPr>
              <a:t>durata del ciclo cellulare varia da cellula a cellula </a:t>
            </a:r>
          </a:p>
        </p:txBody>
      </p:sp>
    </p:spTree>
    <p:extLst>
      <p:ext uri="{BB962C8B-B14F-4D97-AF65-F5344CB8AC3E}">
        <p14:creationId xmlns:p14="http://schemas.microsoft.com/office/powerpoint/2010/main" val="21207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2057400" y="274638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sz="4000" b="1" dirty="0">
                <a:solidFill>
                  <a:srgbClr val="FF0000"/>
                </a:solidFill>
                <a:latin typeface="Arial" charset="0"/>
              </a:rPr>
              <a:t>CICLO CELLULARE</a:t>
            </a:r>
            <a:endParaRPr lang="it-IT" sz="2000" b="1" dirty="0">
              <a:latin typeface="Arial" charset="0"/>
            </a:endParaRP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43706" y="1592996"/>
            <a:ext cx="825658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it-IT" dirty="0" smtClean="0">
                <a:latin typeface="Arial" charset="0"/>
              </a:rPr>
              <a:t> Come minimo, la cellula deve eseguire un compito fondamentale: </a:t>
            </a:r>
            <a:r>
              <a:rPr lang="it-IT" b="1" dirty="0" smtClean="0">
                <a:solidFill>
                  <a:srgbClr val="0070C0"/>
                </a:solidFill>
                <a:latin typeface="Arial" charset="0"/>
              </a:rPr>
              <a:t>passare l’informazione genetica </a:t>
            </a:r>
            <a:r>
              <a:rPr lang="it-IT" dirty="0" smtClean="0">
                <a:latin typeface="Arial" charset="0"/>
              </a:rPr>
              <a:t>alle cellule figlie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it-IT" dirty="0">
                <a:latin typeface="Arial" charset="0"/>
              </a:rPr>
              <a:t> </a:t>
            </a:r>
            <a:r>
              <a:rPr lang="it-IT" dirty="0" smtClean="0">
                <a:latin typeface="Arial" charset="0"/>
              </a:rPr>
              <a:t>per farlo, dovrà duplicare l’intero corredo genetico e poi suddividerlo correttamente tra le </a:t>
            </a:r>
            <a:r>
              <a:rPr lang="it-IT" dirty="0">
                <a:latin typeface="Arial" charset="0"/>
              </a:rPr>
              <a:t>cellule figlie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it-IT" dirty="0" smtClean="0">
                <a:latin typeface="Arial" charset="0"/>
              </a:rPr>
              <a:t> la cellula madre deve anche duplicare i vari organelli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it-IT" dirty="0" smtClean="0">
                <a:latin typeface="Arial" charset="0"/>
              </a:rPr>
              <a:t> l’accrescimento della cellula e la divisione sono strettamente coordinati</a:t>
            </a:r>
            <a:endParaRPr lang="it-IT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fig 17-1 the cell cy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fig 17-1 the cell cyc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600200"/>
            <a:ext cx="4371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57400" y="274638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sz="4000" b="1" dirty="0">
                <a:solidFill>
                  <a:srgbClr val="FF0000"/>
                </a:solidFill>
                <a:latin typeface="Arial" charset="0"/>
              </a:rPr>
              <a:t>CICLO CELLULARE</a:t>
            </a:r>
            <a:endParaRPr lang="it-IT" sz="2000" b="1" dirty="0">
              <a:latin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930890" y="3581400"/>
            <a:ext cx="2460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Arial" charset="0"/>
              </a:rPr>
              <a:t>duplicazione</a:t>
            </a:r>
            <a:r>
              <a:rPr lang="it-IT" sz="2800" dirty="0">
                <a:solidFill>
                  <a:srgbClr val="C00000"/>
                </a:solidFill>
                <a:latin typeface="Arial" charset="0"/>
              </a:rPr>
              <a:t> 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635492" y="3429000"/>
            <a:ext cx="1842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Arial" charset="0"/>
              </a:rPr>
              <a:t>divisione</a:t>
            </a:r>
            <a:r>
              <a:rPr lang="it-IT" sz="2800" dirty="0">
                <a:latin typeface="Arial" charset="0"/>
              </a:rPr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8901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fig 17-1 the cell cy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fig 17-1 the cell cyc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57400" y="274638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sz="4000" b="1" dirty="0">
                <a:solidFill>
                  <a:srgbClr val="FF0000"/>
                </a:solidFill>
                <a:latin typeface="Arial" charset="0"/>
              </a:rPr>
              <a:t>CICLO CELLULARE</a:t>
            </a:r>
            <a:endParaRPr lang="it-IT" sz="2000" b="1" dirty="0">
              <a:latin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19800" y="3374395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Arial" charset="0"/>
              </a:rPr>
              <a:t>Duplicazione</a:t>
            </a:r>
            <a:r>
              <a:rPr lang="it-IT" sz="2800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990600" y="3374395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Arial" charset="0"/>
              </a:rPr>
              <a:t>D</a:t>
            </a:r>
            <a:r>
              <a:rPr lang="it-IT" sz="2800" b="1" dirty="0" smtClean="0">
                <a:solidFill>
                  <a:srgbClr val="C00000"/>
                </a:solidFill>
                <a:latin typeface="Arial" charset="0"/>
              </a:rPr>
              <a:t>ivisione</a:t>
            </a:r>
            <a:r>
              <a:rPr lang="it-IT" sz="2800" dirty="0" smtClean="0">
                <a:latin typeface="Arial" charset="0"/>
              </a:rPr>
              <a:t> </a:t>
            </a:r>
            <a:endParaRPr lang="it-IT" sz="2800" dirty="0"/>
          </a:p>
        </p:txBody>
      </p:sp>
      <p:grpSp>
        <p:nvGrpSpPr>
          <p:cNvPr id="8" name="Gruppo 7"/>
          <p:cNvGrpSpPr/>
          <p:nvPr/>
        </p:nvGrpSpPr>
        <p:grpSpPr>
          <a:xfrm rot="5400000">
            <a:off x="2743200" y="2185660"/>
            <a:ext cx="3276600" cy="3429000"/>
            <a:chOff x="2743200" y="2185660"/>
            <a:chExt cx="3276600" cy="3429000"/>
          </a:xfrm>
        </p:grpSpPr>
        <p:sp>
          <p:nvSpPr>
            <p:cNvPr id="7" name="Freccia ad arco 6"/>
            <p:cNvSpPr/>
            <p:nvPr/>
          </p:nvSpPr>
          <p:spPr bwMode="auto">
            <a:xfrm>
              <a:off x="2743200" y="2185660"/>
              <a:ext cx="3276600" cy="3429000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9" name="Freccia ad arco 8"/>
            <p:cNvSpPr/>
            <p:nvPr/>
          </p:nvSpPr>
          <p:spPr bwMode="auto">
            <a:xfrm flipH="1" flipV="1">
              <a:off x="2743200" y="2185660"/>
              <a:ext cx="3276600" cy="3429000"/>
            </a:xfrm>
            <a:prstGeom prst="circular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7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fig 17-1 the cell cy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fig 17-1 the cell cyc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57400" y="274638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sz="4000" b="1" dirty="0">
                <a:solidFill>
                  <a:srgbClr val="FF0000"/>
                </a:solidFill>
                <a:latin typeface="Arial" charset="0"/>
              </a:rPr>
              <a:t>CICLO CELLULARE</a:t>
            </a:r>
            <a:endParaRPr lang="it-IT" sz="2000" b="1" dirty="0">
              <a:latin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982656" y="5328910"/>
            <a:ext cx="24016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Arial" charset="0"/>
              </a:rPr>
              <a:t>Duplicazione</a:t>
            </a:r>
          </a:p>
          <a:p>
            <a:r>
              <a:rPr lang="it-IT" sz="2800" b="1" dirty="0" smtClean="0">
                <a:solidFill>
                  <a:srgbClr val="C00000"/>
                </a:solidFill>
                <a:latin typeface="Arial" charset="0"/>
              </a:rPr>
              <a:t>Fase S</a:t>
            </a:r>
            <a:r>
              <a:rPr lang="it-IT" sz="2800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1828799" y="1836866"/>
            <a:ext cx="17828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Arial" charset="0"/>
              </a:rPr>
              <a:t>Divisione</a:t>
            </a:r>
          </a:p>
          <a:p>
            <a:r>
              <a:rPr lang="it-IT" sz="2800" b="1" dirty="0" smtClean="0">
                <a:solidFill>
                  <a:srgbClr val="C00000"/>
                </a:solidFill>
                <a:latin typeface="Arial" charset="0"/>
              </a:rPr>
              <a:t>Fase M</a:t>
            </a:r>
            <a:r>
              <a:rPr lang="it-IT" sz="2800" dirty="0" smtClean="0">
                <a:latin typeface="Arial" charset="0"/>
              </a:rPr>
              <a:t> </a:t>
            </a:r>
            <a:endParaRPr lang="it-IT" sz="2800" dirty="0"/>
          </a:p>
        </p:txBody>
      </p:sp>
      <p:sp>
        <p:nvSpPr>
          <p:cNvPr id="7" name="Freccia ad arco 6"/>
          <p:cNvSpPr/>
          <p:nvPr/>
        </p:nvSpPr>
        <p:spPr bwMode="auto">
          <a:xfrm rot="5400000">
            <a:off x="2743200" y="2185660"/>
            <a:ext cx="3276600" cy="3429000"/>
          </a:xfrm>
          <a:prstGeom prst="circularArrow">
            <a:avLst>
              <a:gd name="adj1" fmla="val 11942"/>
              <a:gd name="adj2" fmla="val 1142319"/>
              <a:gd name="adj3" fmla="val 17637968"/>
              <a:gd name="adj4" fmla="val 10800000"/>
              <a:gd name="adj5" fmla="val 12500"/>
            </a:avLst>
          </a:prstGeom>
          <a:solidFill>
            <a:srgbClr val="00A1D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Freccia ad arco 8"/>
          <p:cNvSpPr/>
          <p:nvPr/>
        </p:nvSpPr>
        <p:spPr bwMode="auto">
          <a:xfrm rot="5400000" flipH="1" flipV="1">
            <a:off x="2743200" y="2185660"/>
            <a:ext cx="3276600" cy="3429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8486647"/>
              <a:gd name="adj5" fmla="val 1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Freccia ad arco 9"/>
          <p:cNvSpPr/>
          <p:nvPr/>
        </p:nvSpPr>
        <p:spPr bwMode="auto">
          <a:xfrm rot="5400000">
            <a:off x="2771775" y="2237720"/>
            <a:ext cx="3276600" cy="3429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8762208"/>
              <a:gd name="adj5" fmla="val 125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Freccia ad arco 10"/>
          <p:cNvSpPr/>
          <p:nvPr/>
        </p:nvSpPr>
        <p:spPr bwMode="auto">
          <a:xfrm rot="2831359" flipH="1" flipV="1">
            <a:off x="2561615" y="2328899"/>
            <a:ext cx="3276600" cy="3429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874042"/>
              <a:gd name="adj5" fmla="val 1250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798299" y="2590800"/>
            <a:ext cx="20826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Arial" charset="0"/>
              </a:rPr>
              <a:t>Intervallo 1</a:t>
            </a:r>
          </a:p>
          <a:p>
            <a:r>
              <a:rPr lang="it-IT" sz="2800" b="1" dirty="0" smtClean="0">
                <a:solidFill>
                  <a:srgbClr val="C00000"/>
                </a:solidFill>
                <a:latin typeface="Arial" charset="0"/>
              </a:rPr>
              <a:t>Fase G1</a:t>
            </a:r>
            <a:endParaRPr lang="it-IT" sz="2800" dirty="0"/>
          </a:p>
        </p:txBody>
      </p:sp>
      <p:sp>
        <p:nvSpPr>
          <p:cNvPr id="14" name="Rettangolo 13"/>
          <p:cNvSpPr/>
          <p:nvPr/>
        </p:nvSpPr>
        <p:spPr>
          <a:xfrm>
            <a:off x="787488" y="4547860"/>
            <a:ext cx="20826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Arial" charset="0"/>
              </a:rPr>
              <a:t>Intervallo 2</a:t>
            </a:r>
          </a:p>
          <a:p>
            <a:r>
              <a:rPr lang="it-IT" sz="2800" b="1" dirty="0" smtClean="0">
                <a:solidFill>
                  <a:srgbClr val="C00000"/>
                </a:solidFill>
                <a:latin typeface="Arial" charset="0"/>
              </a:rPr>
              <a:t>Fase G2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149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98:Modelli:Presentazione vuota</Template>
  <TotalTime>3216</TotalTime>
  <Words>1306</Words>
  <Application>Microsoft Office PowerPoint</Application>
  <PresentationFormat>Presentazione su schermo (4:3)</PresentationFormat>
  <Paragraphs>241</Paragraphs>
  <Slides>48</Slides>
  <Notes>24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6" baseType="lpstr">
      <vt:lpstr>MS PGothic</vt:lpstr>
      <vt:lpstr>Arial</vt:lpstr>
      <vt:lpstr>Comic Sans MS</vt:lpstr>
      <vt:lpstr>Showcard Gothic</vt:lpstr>
      <vt:lpstr>Times</vt:lpstr>
      <vt:lpstr>Times New Roman</vt:lpstr>
      <vt:lpstr>Wingdings</vt:lpstr>
      <vt:lpstr>Presentazione vuota</vt:lpstr>
      <vt:lpstr>IL CICLO CELLULARE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Biologia e Genetica  per le Scienze Mediche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Anna Marozzi</dc:creator>
  <cp:lastModifiedBy>HP Inc.</cp:lastModifiedBy>
  <cp:revision>128</cp:revision>
  <cp:lastPrinted>2040-02-06T06:04:11Z</cp:lastPrinted>
  <dcterms:created xsi:type="dcterms:W3CDTF">2001-11-06T09:37:29Z</dcterms:created>
  <dcterms:modified xsi:type="dcterms:W3CDTF">2019-11-27T22:42:40Z</dcterms:modified>
</cp:coreProperties>
</file>