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612" r:id="rId2"/>
    <p:sldId id="438" r:id="rId3"/>
    <p:sldId id="606" r:id="rId4"/>
    <p:sldId id="607" r:id="rId5"/>
    <p:sldId id="609" r:id="rId6"/>
    <p:sldId id="610" r:id="rId7"/>
    <p:sldId id="611" r:id="rId8"/>
    <p:sldId id="443" r:id="rId9"/>
    <p:sldId id="475" r:id="rId10"/>
    <p:sldId id="439" r:id="rId11"/>
    <p:sldId id="440" r:id="rId12"/>
    <p:sldId id="441" r:id="rId13"/>
    <p:sldId id="563" r:id="rId14"/>
    <p:sldId id="476" r:id="rId15"/>
    <p:sldId id="602" r:id="rId16"/>
    <p:sldId id="562" r:id="rId17"/>
    <p:sldId id="569" r:id="rId18"/>
    <p:sldId id="573" r:id="rId19"/>
    <p:sldId id="570" r:id="rId20"/>
    <p:sldId id="571" r:id="rId21"/>
    <p:sldId id="572" r:id="rId22"/>
    <p:sldId id="449" r:id="rId23"/>
    <p:sldId id="574" r:id="rId24"/>
    <p:sldId id="577" r:id="rId25"/>
    <p:sldId id="576" r:id="rId26"/>
    <p:sldId id="578" r:id="rId27"/>
    <p:sldId id="575" r:id="rId28"/>
    <p:sldId id="579" r:id="rId29"/>
    <p:sldId id="560" r:id="rId30"/>
    <p:sldId id="580" r:id="rId31"/>
    <p:sldId id="477" r:id="rId32"/>
    <p:sldId id="478" r:id="rId33"/>
    <p:sldId id="581" r:id="rId34"/>
    <p:sldId id="603" r:id="rId35"/>
    <p:sldId id="450" r:id="rId36"/>
    <p:sldId id="485" r:id="rId37"/>
    <p:sldId id="508" r:id="rId38"/>
    <p:sldId id="604" r:id="rId39"/>
    <p:sldId id="480" r:id="rId40"/>
    <p:sldId id="582" r:id="rId41"/>
    <p:sldId id="583" r:id="rId42"/>
    <p:sldId id="584" r:id="rId43"/>
    <p:sldId id="558" r:id="rId44"/>
    <p:sldId id="567" r:id="rId45"/>
    <p:sldId id="509" r:id="rId46"/>
    <p:sldId id="568" r:id="rId47"/>
    <p:sldId id="599" r:id="rId48"/>
    <p:sldId id="598" r:id="rId49"/>
    <p:sldId id="486" r:id="rId50"/>
    <p:sldId id="596" r:id="rId51"/>
    <p:sldId id="597" r:id="rId52"/>
    <p:sldId id="605" r:id="rId53"/>
    <p:sldId id="585" r:id="rId5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CC00CC"/>
    <a:srgbClr val="FFAB81"/>
    <a:srgbClr val="FF9966"/>
    <a:srgbClr val="83C937"/>
    <a:srgbClr val="FF99FF"/>
    <a:srgbClr val="009900"/>
    <a:srgbClr val="FF6600"/>
    <a:srgbClr val="33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08" y="-132"/>
      </p:cViewPr>
      <p:guideLst>
        <p:guide orient="horz" pos="4032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4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2C491F75-508F-0A4C-9A10-48E9F4F2686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26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646E05C7-9F1F-8A4C-954F-81332D032F0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1305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fld id="{5EC034A3-6970-CB4C-A275-BD8C9CD4E781}" type="slidenum">
              <a:rPr lang="en-US" sz="1200" b="0">
                <a:solidFill>
                  <a:srgbClr val="000000"/>
                </a:solidFill>
              </a:rPr>
              <a:pPr/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fld id="{3CF55DDB-1A7D-9542-8D36-5C9CE9AF87FF}" type="slidenum">
              <a:rPr lang="en-US" sz="1200" b="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2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endParaRPr lang="it-IT"/>
          </a:p>
        </p:txBody>
      </p:sp>
      <p:sp>
        <p:nvSpPr>
          <p:cNvPr id="11674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fld id="{3BCC5E7D-3386-974D-9384-684D1E1D1B68}" type="slidenum">
              <a:rPr lang="en-US" sz="1200" b="0">
                <a:solidFill>
                  <a:srgbClr val="000000"/>
                </a:solidFill>
              </a:rPr>
              <a:pPr/>
              <a:t>10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81438" y="8685213"/>
            <a:ext cx="29702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56C3D35-2E81-9144-8CBD-2CFA075298FB}" type="slidenum">
              <a:rPr lang="it-IT" b="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it-IT" b="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187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17098963" y="-12987338"/>
            <a:ext cx="41049576" cy="30787976"/>
          </a:xfrm>
          <a:solidFill>
            <a:srgbClr val="FFFFFF"/>
          </a:solidFill>
          <a:ln/>
        </p:spPr>
      </p:sp>
      <p:sp>
        <p:nvSpPr>
          <p:cNvPr id="1187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fld id="{FC3C40DC-7AA7-F747-9ED8-1C82D45D28B7}" type="slidenum">
              <a:rPr lang="en-US" sz="1200" b="0">
                <a:solidFill>
                  <a:srgbClr val="000000"/>
                </a:solidFill>
              </a:rPr>
              <a:pPr/>
              <a:t>11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81438" y="8685213"/>
            <a:ext cx="297021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54111A3C-73FC-6E46-92D6-F598475CBD8F}" type="slidenum">
              <a:rPr lang="it-IT" b="0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it-IT" b="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1208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17098963" y="-12987338"/>
            <a:ext cx="41049576" cy="30787976"/>
          </a:xfrm>
          <a:solidFill>
            <a:srgbClr val="FFFFFF"/>
          </a:solidFill>
          <a:ln/>
        </p:spPr>
      </p:sp>
      <p:sp>
        <p:nvSpPr>
          <p:cNvPr id="1208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E05C7-9F1F-8A4C-954F-81332D032F01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8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743ED05D-5DE0-694D-A164-E0AFFE48DA18}" type="slidenum">
              <a:rPr lang="it-IT" sz="1200" smtClean="0">
                <a:latin typeface="Arial"/>
              </a:rPr>
              <a:pPr>
                <a:defRPr/>
              </a:pPr>
              <a:t>45</a:t>
            </a:fld>
            <a:endParaRPr lang="it-IT" sz="1200" dirty="0" smtClean="0">
              <a:latin typeface="Arial"/>
            </a:endParaRPr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743ED05D-5DE0-694D-A164-E0AFFE48DA18}" type="slidenum">
              <a:rPr lang="it-IT" sz="1200" smtClean="0">
                <a:latin typeface="Arial"/>
              </a:rPr>
              <a:pPr>
                <a:defRPr/>
              </a:pPr>
              <a:t>49</a:t>
            </a:fld>
            <a:endParaRPr lang="it-IT" sz="1200" dirty="0" smtClean="0">
              <a:latin typeface="Arial"/>
            </a:endParaRPr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743ED05D-5DE0-694D-A164-E0AFFE48DA18}" type="slidenum">
              <a:rPr lang="it-IT" sz="1200" smtClean="0">
                <a:latin typeface="Arial"/>
              </a:rPr>
              <a:pPr>
                <a:defRPr/>
              </a:pPr>
              <a:t>50</a:t>
            </a:fld>
            <a:endParaRPr lang="it-IT" sz="1200" dirty="0" smtClean="0">
              <a:latin typeface="Arial"/>
            </a:endParaRPr>
          </a:p>
        </p:txBody>
      </p:sp>
      <p:sp>
        <p:nvSpPr>
          <p:cNvPr id="921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22860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F863-9F76-FC4A-B457-3A529410E7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26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43E98-C898-1445-A206-A3F972C3682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127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2133600" cy="53340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248400" cy="53340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0167-F7F6-804E-A544-AF12DAFC8C5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233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9117-F16D-FE40-8111-BDF87B4A839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296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EAC9-E3C3-8D4C-A44D-2320FDE3658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1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62200"/>
            <a:ext cx="4152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362200"/>
            <a:ext cx="41529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9210-61D8-6844-B50B-AF596BDCFCB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6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0EA7-E6DA-1643-98EC-B9CC8C5B184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37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7E6FD-D919-804E-8859-C3A918302DF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380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F68A-69E3-EF4C-95DC-3BB65D71E29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574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0A77E-0A0E-7B48-8D16-8DA4AB8D371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5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A121-7FDE-2E41-9B86-88B1A70FAF3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31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362200"/>
            <a:ext cx="8458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172200"/>
            <a:ext cx="228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  <a:cs typeface="+mn-cs"/>
              </a:defRPr>
            </a:lvl1pPr>
          </a:lstStyle>
          <a:p>
            <a:pPr>
              <a:defRPr/>
            </a:pPr>
            <a:fld id="{BD0A62D6-E7FE-7F45-B7AD-A0B1E4CCD9E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2590800" y="1066800"/>
            <a:ext cx="4484660" cy="5181600"/>
            <a:chOff x="1066800" y="-3352800"/>
            <a:chExt cx="4484660" cy="5181600"/>
          </a:xfrm>
        </p:grpSpPr>
        <p:pic>
          <p:nvPicPr>
            <p:cNvPr id="1026" name="Picture 2" descr="Risultati immagini per cellula carto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r="49415" b="20000"/>
            <a:stretch/>
          </p:blipFill>
          <p:spPr bwMode="auto">
            <a:xfrm>
              <a:off x="1066800" y="-3352800"/>
              <a:ext cx="3657600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Risultati immagini per cellula carto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83" t="48154" r="49415" b="38905"/>
            <a:stretch/>
          </p:blipFill>
          <p:spPr bwMode="auto">
            <a:xfrm rot="2028516" flipV="1">
              <a:off x="3897335" y="-1344408"/>
              <a:ext cx="1654125" cy="1516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/>
            <p:cNvSpPr/>
            <p:nvPr/>
          </p:nvSpPr>
          <p:spPr bwMode="auto">
            <a:xfrm>
              <a:off x="3810000" y="-31531"/>
              <a:ext cx="571500" cy="503869"/>
            </a:xfrm>
            <a:prstGeom prst="rect">
              <a:avLst/>
            </a:prstGeom>
            <a:solidFill>
              <a:srgbClr val="FFAB8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1028" name="Picture 4" descr="Risultati immagini per gu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4081">
              <a:off x="3330771" y="-2392386"/>
              <a:ext cx="1905000" cy="1761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ttangolo 4"/>
          <p:cNvSpPr/>
          <p:nvPr/>
        </p:nvSpPr>
        <p:spPr bwMode="auto">
          <a:xfrm>
            <a:off x="6324600" y="2971800"/>
            <a:ext cx="14478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2042" y="349052"/>
            <a:ext cx="8347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BREAKING NEWS: SUICIDIO DI UNA CELLULA</a:t>
            </a:r>
            <a:endParaRPr lang="it-IT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1"/>
          <p:cNvGrpSpPr>
            <a:grpSpLocks/>
          </p:cNvGrpSpPr>
          <p:nvPr/>
        </p:nvGrpSpPr>
        <p:grpSpPr bwMode="auto">
          <a:xfrm>
            <a:off x="2938463" y="2184400"/>
            <a:ext cx="3081337" cy="2552700"/>
            <a:chOff x="1851" y="1376"/>
            <a:chExt cx="1941" cy="1608"/>
          </a:xfrm>
        </p:grpSpPr>
        <p:sp>
          <p:nvSpPr>
            <p:cNvPr id="117767" name="Rectangle 2"/>
            <p:cNvSpPr>
              <a:spLocks noChangeArrowheads="1"/>
            </p:cNvSpPr>
            <p:nvPr/>
          </p:nvSpPr>
          <p:spPr bwMode="auto">
            <a:xfrm>
              <a:off x="1851" y="1376"/>
              <a:ext cx="1941" cy="16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7768" name="Group 3"/>
            <p:cNvGrpSpPr>
              <a:grpSpLocks/>
            </p:cNvGrpSpPr>
            <p:nvPr/>
          </p:nvGrpSpPr>
          <p:grpSpPr bwMode="auto">
            <a:xfrm>
              <a:off x="2146" y="1376"/>
              <a:ext cx="1362" cy="218"/>
              <a:chOff x="2146" y="1376"/>
              <a:chExt cx="1362" cy="218"/>
            </a:xfrm>
          </p:grpSpPr>
          <p:sp>
            <p:nvSpPr>
              <p:cNvPr id="117777" name="AutoShape 4"/>
              <p:cNvSpPr>
                <a:spLocks noChangeArrowheads="1"/>
              </p:cNvSpPr>
              <p:nvPr/>
            </p:nvSpPr>
            <p:spPr bwMode="auto">
              <a:xfrm>
                <a:off x="2146" y="1376"/>
                <a:ext cx="1362" cy="218"/>
              </a:xfrm>
              <a:custGeom>
                <a:avLst/>
                <a:gdLst>
                  <a:gd name="T0" fmla="*/ 0 w 1057"/>
                  <a:gd name="T1" fmla="*/ 1629 h 152"/>
                  <a:gd name="T2" fmla="*/ 5885 w 1057"/>
                  <a:gd name="T3" fmla="*/ 1629 h 152"/>
                  <a:gd name="T4" fmla="*/ 5885 w 1057"/>
                  <a:gd name="T5" fmla="*/ 1071 h 152"/>
                  <a:gd name="T6" fmla="*/ 3211 w 1057"/>
                  <a:gd name="T7" fmla="*/ 0 h 152"/>
                  <a:gd name="T8" fmla="*/ 2763 w 1057"/>
                  <a:gd name="T9" fmla="*/ 0 h 152"/>
                  <a:gd name="T10" fmla="*/ 0 w 1057"/>
                  <a:gd name="T11" fmla="*/ 984 h 152"/>
                  <a:gd name="T12" fmla="*/ 0 w 1057"/>
                  <a:gd name="T13" fmla="*/ 1629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7"/>
                  <a:gd name="T22" fmla="*/ 0 h 152"/>
                  <a:gd name="T23" fmla="*/ 1057 w 1057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7" h="152">
                    <a:moveTo>
                      <a:pt x="0" y="152"/>
                    </a:moveTo>
                    <a:lnTo>
                      <a:pt x="1057" y="152"/>
                    </a:lnTo>
                    <a:lnTo>
                      <a:pt x="1057" y="100"/>
                    </a:lnTo>
                    <a:lnTo>
                      <a:pt x="577" y="0"/>
                    </a:lnTo>
                    <a:lnTo>
                      <a:pt x="496" y="0"/>
                    </a:lnTo>
                    <a:lnTo>
                      <a:pt x="0" y="9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7778" name="Oval 5"/>
              <p:cNvSpPr>
                <a:spLocks noChangeArrowheads="1"/>
              </p:cNvSpPr>
              <p:nvPr/>
            </p:nvSpPr>
            <p:spPr bwMode="auto">
              <a:xfrm>
                <a:off x="2780" y="1440"/>
                <a:ext cx="92" cy="10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7769" name="AutoShape 6"/>
            <p:cNvSpPr>
              <a:spLocks noChangeArrowheads="1"/>
            </p:cNvSpPr>
            <p:nvPr/>
          </p:nvSpPr>
          <p:spPr bwMode="auto">
            <a:xfrm>
              <a:off x="2780" y="1440"/>
              <a:ext cx="92" cy="107"/>
            </a:xfrm>
            <a:custGeom>
              <a:avLst/>
              <a:gdLst>
                <a:gd name="T0" fmla="*/ 224 w 73"/>
                <a:gd name="T1" fmla="*/ 35 h 76"/>
                <a:gd name="T2" fmla="*/ 268 w 73"/>
                <a:gd name="T3" fmla="*/ 77 h 76"/>
                <a:gd name="T4" fmla="*/ 285 w 73"/>
                <a:gd name="T5" fmla="*/ 152 h 76"/>
                <a:gd name="T6" fmla="*/ 329 w 73"/>
                <a:gd name="T7" fmla="*/ 193 h 76"/>
                <a:gd name="T8" fmla="*/ 347 w 73"/>
                <a:gd name="T9" fmla="*/ 307 h 76"/>
                <a:gd name="T10" fmla="*/ 347 w 73"/>
                <a:gd name="T11" fmla="*/ 389 h 76"/>
                <a:gd name="T12" fmla="*/ 329 w 73"/>
                <a:gd name="T13" fmla="*/ 500 h 76"/>
                <a:gd name="T14" fmla="*/ 305 w 73"/>
                <a:gd name="T15" fmla="*/ 577 h 76"/>
                <a:gd name="T16" fmla="*/ 268 w 73"/>
                <a:gd name="T17" fmla="*/ 617 h 76"/>
                <a:gd name="T18" fmla="*/ 244 w 73"/>
                <a:gd name="T19" fmla="*/ 696 h 76"/>
                <a:gd name="T20" fmla="*/ 184 w 73"/>
                <a:gd name="T21" fmla="*/ 696 h 76"/>
                <a:gd name="T22" fmla="*/ 121 w 73"/>
                <a:gd name="T23" fmla="*/ 696 h 76"/>
                <a:gd name="T24" fmla="*/ 100 w 73"/>
                <a:gd name="T25" fmla="*/ 617 h 76"/>
                <a:gd name="T26" fmla="*/ 60 w 73"/>
                <a:gd name="T27" fmla="*/ 577 h 76"/>
                <a:gd name="T28" fmla="*/ 40 w 73"/>
                <a:gd name="T29" fmla="*/ 500 h 76"/>
                <a:gd name="T30" fmla="*/ 20 w 73"/>
                <a:gd name="T31" fmla="*/ 389 h 76"/>
                <a:gd name="T32" fmla="*/ 20 w 73"/>
                <a:gd name="T33" fmla="*/ 307 h 76"/>
                <a:gd name="T34" fmla="*/ 40 w 73"/>
                <a:gd name="T35" fmla="*/ 193 h 76"/>
                <a:gd name="T36" fmla="*/ 79 w 73"/>
                <a:gd name="T37" fmla="*/ 152 h 76"/>
                <a:gd name="T38" fmla="*/ 100 w 73"/>
                <a:gd name="T39" fmla="*/ 77 h 76"/>
                <a:gd name="T40" fmla="*/ 141 w 73"/>
                <a:gd name="T41" fmla="*/ 35 h 76"/>
                <a:gd name="T42" fmla="*/ 184 w 73"/>
                <a:gd name="T43" fmla="*/ 0 h 76"/>
                <a:gd name="T44" fmla="*/ 244 w 73"/>
                <a:gd name="T45" fmla="*/ 0 h 76"/>
                <a:gd name="T46" fmla="*/ 285 w 73"/>
                <a:gd name="T47" fmla="*/ 77 h 76"/>
                <a:gd name="T48" fmla="*/ 329 w 73"/>
                <a:gd name="T49" fmla="*/ 117 h 76"/>
                <a:gd name="T50" fmla="*/ 347 w 73"/>
                <a:gd name="T51" fmla="*/ 234 h 76"/>
                <a:gd name="T52" fmla="*/ 367 w 73"/>
                <a:gd name="T53" fmla="*/ 346 h 76"/>
                <a:gd name="T54" fmla="*/ 367 w 73"/>
                <a:gd name="T55" fmla="*/ 424 h 76"/>
                <a:gd name="T56" fmla="*/ 347 w 73"/>
                <a:gd name="T57" fmla="*/ 541 h 76"/>
                <a:gd name="T58" fmla="*/ 305 w 73"/>
                <a:gd name="T59" fmla="*/ 617 h 76"/>
                <a:gd name="T60" fmla="*/ 268 w 73"/>
                <a:gd name="T61" fmla="*/ 696 h 76"/>
                <a:gd name="T62" fmla="*/ 224 w 73"/>
                <a:gd name="T63" fmla="*/ 732 h 76"/>
                <a:gd name="T64" fmla="*/ 166 w 73"/>
                <a:gd name="T65" fmla="*/ 732 h 76"/>
                <a:gd name="T66" fmla="*/ 121 w 73"/>
                <a:gd name="T67" fmla="*/ 696 h 76"/>
                <a:gd name="T68" fmla="*/ 60 w 73"/>
                <a:gd name="T69" fmla="*/ 652 h 76"/>
                <a:gd name="T70" fmla="*/ 20 w 73"/>
                <a:gd name="T71" fmla="*/ 577 h 76"/>
                <a:gd name="T72" fmla="*/ 0 w 73"/>
                <a:gd name="T73" fmla="*/ 460 h 76"/>
                <a:gd name="T74" fmla="*/ 0 w 73"/>
                <a:gd name="T75" fmla="*/ 389 h 76"/>
                <a:gd name="T76" fmla="*/ 0 w 73"/>
                <a:gd name="T77" fmla="*/ 272 h 76"/>
                <a:gd name="T78" fmla="*/ 20 w 73"/>
                <a:gd name="T79" fmla="*/ 152 h 76"/>
                <a:gd name="T80" fmla="*/ 60 w 73"/>
                <a:gd name="T81" fmla="*/ 77 h 76"/>
                <a:gd name="T82" fmla="*/ 121 w 73"/>
                <a:gd name="T83" fmla="*/ 35 h 76"/>
                <a:gd name="T84" fmla="*/ 166 w 73"/>
                <a:gd name="T85" fmla="*/ 0 h 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76"/>
                <a:gd name="T131" fmla="*/ 73 w 73"/>
                <a:gd name="T132" fmla="*/ 76 h 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76">
                  <a:moveTo>
                    <a:pt x="37" y="4"/>
                  </a:moveTo>
                  <a:lnTo>
                    <a:pt x="41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9" y="28"/>
                  </a:lnTo>
                  <a:lnTo>
                    <a:pt x="69" y="32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65" y="52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57" y="60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72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12"/>
                  </a:lnTo>
                  <a:lnTo>
                    <a:pt x="65" y="12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9" y="24"/>
                  </a:lnTo>
                  <a:lnTo>
                    <a:pt x="73" y="28"/>
                  </a:lnTo>
                  <a:lnTo>
                    <a:pt x="73" y="32"/>
                  </a:lnTo>
                  <a:lnTo>
                    <a:pt x="73" y="36"/>
                  </a:lnTo>
                  <a:lnTo>
                    <a:pt x="73" y="40"/>
                  </a:lnTo>
                  <a:lnTo>
                    <a:pt x="73" y="44"/>
                  </a:lnTo>
                  <a:lnTo>
                    <a:pt x="73" y="48"/>
                  </a:lnTo>
                  <a:lnTo>
                    <a:pt x="69" y="52"/>
                  </a:lnTo>
                  <a:lnTo>
                    <a:pt x="69" y="56"/>
                  </a:lnTo>
                  <a:lnTo>
                    <a:pt x="69" y="60"/>
                  </a:lnTo>
                  <a:lnTo>
                    <a:pt x="65" y="64"/>
                  </a:lnTo>
                  <a:lnTo>
                    <a:pt x="61" y="64"/>
                  </a:lnTo>
                  <a:lnTo>
                    <a:pt x="61" y="68"/>
                  </a:lnTo>
                  <a:lnTo>
                    <a:pt x="57" y="68"/>
                  </a:lnTo>
                  <a:lnTo>
                    <a:pt x="53" y="72"/>
                  </a:lnTo>
                  <a:lnTo>
                    <a:pt x="49" y="72"/>
                  </a:lnTo>
                  <a:lnTo>
                    <a:pt x="49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770" name="AutoShape 7"/>
            <p:cNvSpPr>
              <a:spLocks noChangeArrowheads="1"/>
            </p:cNvSpPr>
            <p:nvPr/>
          </p:nvSpPr>
          <p:spPr bwMode="auto">
            <a:xfrm>
              <a:off x="2487" y="1573"/>
              <a:ext cx="675" cy="1394"/>
            </a:xfrm>
            <a:custGeom>
              <a:avLst/>
              <a:gdLst>
                <a:gd name="T0" fmla="*/ 1459 w 525"/>
                <a:gd name="T1" fmla="*/ 0 h 961"/>
                <a:gd name="T2" fmla="*/ 1876 w 525"/>
                <a:gd name="T3" fmla="*/ 4954 h 961"/>
                <a:gd name="T4" fmla="*/ 1876 w 525"/>
                <a:gd name="T5" fmla="*/ 9178 h 961"/>
                <a:gd name="T6" fmla="*/ 2164 w 525"/>
                <a:gd name="T7" fmla="*/ 9178 h 961"/>
                <a:gd name="T8" fmla="*/ 2888 w 525"/>
                <a:gd name="T9" fmla="*/ 9897 h 961"/>
                <a:gd name="T10" fmla="*/ 2888 w 525"/>
                <a:gd name="T11" fmla="*/ 10898 h 961"/>
                <a:gd name="T12" fmla="*/ 0 w 525"/>
                <a:gd name="T13" fmla="*/ 10898 h 961"/>
                <a:gd name="T14" fmla="*/ 0 w 525"/>
                <a:gd name="T15" fmla="*/ 9993 h 961"/>
                <a:gd name="T16" fmla="*/ 573 w 525"/>
                <a:gd name="T17" fmla="*/ 9266 h 961"/>
                <a:gd name="T18" fmla="*/ 924 w 525"/>
                <a:gd name="T19" fmla="*/ 9266 h 961"/>
                <a:gd name="T20" fmla="*/ 924 w 525"/>
                <a:gd name="T21" fmla="*/ 4954 h 961"/>
                <a:gd name="T22" fmla="*/ 1459 w 525"/>
                <a:gd name="T23" fmla="*/ 0 h 9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5"/>
                <a:gd name="T37" fmla="*/ 0 h 961"/>
                <a:gd name="T38" fmla="*/ 525 w 525"/>
                <a:gd name="T39" fmla="*/ 961 h 9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5" h="961">
                  <a:moveTo>
                    <a:pt x="265" y="0"/>
                  </a:moveTo>
                  <a:lnTo>
                    <a:pt x="341" y="437"/>
                  </a:lnTo>
                  <a:lnTo>
                    <a:pt x="341" y="809"/>
                  </a:lnTo>
                  <a:lnTo>
                    <a:pt x="393" y="809"/>
                  </a:lnTo>
                  <a:lnTo>
                    <a:pt x="525" y="873"/>
                  </a:lnTo>
                  <a:lnTo>
                    <a:pt x="525" y="961"/>
                  </a:lnTo>
                  <a:lnTo>
                    <a:pt x="0" y="961"/>
                  </a:lnTo>
                  <a:lnTo>
                    <a:pt x="0" y="881"/>
                  </a:lnTo>
                  <a:lnTo>
                    <a:pt x="104" y="817"/>
                  </a:lnTo>
                  <a:lnTo>
                    <a:pt x="168" y="817"/>
                  </a:lnTo>
                  <a:lnTo>
                    <a:pt x="168" y="437"/>
                  </a:lnTo>
                  <a:lnTo>
                    <a:pt x="265" y="0"/>
                  </a:lnTo>
                  <a:close/>
                </a:path>
              </a:pathLst>
            </a:custGeom>
            <a:gradFill rotWithShape="0">
              <a:gsLst>
                <a:gs pos="0">
                  <a:srgbClr val="2E2E2E"/>
                </a:gs>
                <a:gs pos="50000">
                  <a:srgbClr val="808080"/>
                </a:gs>
                <a:gs pos="100000">
                  <a:srgbClr val="2E2E2E"/>
                </a:gs>
              </a:gsLst>
              <a:lin ang="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771" name="AutoShape 8"/>
            <p:cNvSpPr>
              <a:spLocks noChangeArrowheads="1"/>
            </p:cNvSpPr>
            <p:nvPr/>
          </p:nvSpPr>
          <p:spPr bwMode="auto">
            <a:xfrm>
              <a:off x="2999" y="2527"/>
              <a:ext cx="782" cy="293"/>
            </a:xfrm>
            <a:custGeom>
              <a:avLst/>
              <a:gdLst>
                <a:gd name="T0" fmla="*/ 24 w 608"/>
                <a:gd name="T1" fmla="*/ 0 h 204"/>
                <a:gd name="T2" fmla="*/ 0 w 608"/>
                <a:gd name="T3" fmla="*/ 217 h 204"/>
                <a:gd name="T4" fmla="*/ 24 w 608"/>
                <a:gd name="T5" fmla="*/ 516 h 204"/>
                <a:gd name="T6" fmla="*/ 66 w 608"/>
                <a:gd name="T7" fmla="*/ 817 h 204"/>
                <a:gd name="T8" fmla="*/ 156 w 608"/>
                <a:gd name="T9" fmla="*/ 1115 h 204"/>
                <a:gd name="T10" fmla="*/ 306 w 608"/>
                <a:gd name="T11" fmla="*/ 1370 h 204"/>
                <a:gd name="T12" fmla="*/ 485 w 608"/>
                <a:gd name="T13" fmla="*/ 1630 h 204"/>
                <a:gd name="T14" fmla="*/ 660 w 608"/>
                <a:gd name="T15" fmla="*/ 1805 h 204"/>
                <a:gd name="T16" fmla="*/ 794 w 608"/>
                <a:gd name="T17" fmla="*/ 1894 h 204"/>
                <a:gd name="T18" fmla="*/ 972 w 608"/>
                <a:gd name="T19" fmla="*/ 2022 h 204"/>
                <a:gd name="T20" fmla="*/ 1128 w 608"/>
                <a:gd name="T21" fmla="*/ 2104 h 204"/>
                <a:gd name="T22" fmla="*/ 1278 w 608"/>
                <a:gd name="T23" fmla="*/ 2147 h 204"/>
                <a:gd name="T24" fmla="*/ 1434 w 608"/>
                <a:gd name="T25" fmla="*/ 2147 h 204"/>
                <a:gd name="T26" fmla="*/ 1632 w 608"/>
                <a:gd name="T27" fmla="*/ 2193 h 204"/>
                <a:gd name="T28" fmla="*/ 1808 w 608"/>
                <a:gd name="T29" fmla="*/ 2193 h 204"/>
                <a:gd name="T30" fmla="*/ 1983 w 608"/>
                <a:gd name="T31" fmla="*/ 2147 h 204"/>
                <a:gd name="T32" fmla="*/ 2184 w 608"/>
                <a:gd name="T33" fmla="*/ 2104 h 204"/>
                <a:gd name="T34" fmla="*/ 2336 w 608"/>
                <a:gd name="T35" fmla="*/ 2058 h 204"/>
                <a:gd name="T36" fmla="*/ 2513 w 608"/>
                <a:gd name="T37" fmla="*/ 1930 h 204"/>
                <a:gd name="T38" fmla="*/ 2669 w 608"/>
                <a:gd name="T39" fmla="*/ 1846 h 204"/>
                <a:gd name="T40" fmla="*/ 2776 w 608"/>
                <a:gd name="T41" fmla="*/ 1758 h 204"/>
                <a:gd name="T42" fmla="*/ 2890 w 608"/>
                <a:gd name="T43" fmla="*/ 1589 h 204"/>
                <a:gd name="T44" fmla="*/ 2975 w 608"/>
                <a:gd name="T45" fmla="*/ 1502 h 204"/>
                <a:gd name="T46" fmla="*/ 3087 w 608"/>
                <a:gd name="T47" fmla="*/ 1333 h 204"/>
                <a:gd name="T48" fmla="*/ 3176 w 608"/>
                <a:gd name="T49" fmla="*/ 1162 h 204"/>
                <a:gd name="T50" fmla="*/ 3242 w 608"/>
                <a:gd name="T51" fmla="*/ 987 h 204"/>
                <a:gd name="T52" fmla="*/ 3287 w 608"/>
                <a:gd name="T53" fmla="*/ 817 h 204"/>
                <a:gd name="T54" fmla="*/ 3329 w 608"/>
                <a:gd name="T55" fmla="*/ 602 h 204"/>
                <a:gd name="T56" fmla="*/ 3353 w 608"/>
                <a:gd name="T57" fmla="*/ 345 h 204"/>
                <a:gd name="T58" fmla="*/ 3329 w 608"/>
                <a:gd name="T59" fmla="*/ 0 h 204"/>
                <a:gd name="T60" fmla="*/ 24 w 608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8"/>
                <a:gd name="T94" fmla="*/ 0 h 204"/>
                <a:gd name="T95" fmla="*/ 608 w 608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8" h="204">
                  <a:moveTo>
                    <a:pt x="4" y="0"/>
                  </a:moveTo>
                  <a:lnTo>
                    <a:pt x="0" y="20"/>
                  </a:lnTo>
                  <a:lnTo>
                    <a:pt x="4" y="48"/>
                  </a:lnTo>
                  <a:lnTo>
                    <a:pt x="12" y="76"/>
                  </a:lnTo>
                  <a:lnTo>
                    <a:pt x="28" y="104"/>
                  </a:lnTo>
                  <a:lnTo>
                    <a:pt x="56" y="128"/>
                  </a:lnTo>
                  <a:lnTo>
                    <a:pt x="88" y="152"/>
                  </a:lnTo>
                  <a:lnTo>
                    <a:pt x="120" y="168"/>
                  </a:lnTo>
                  <a:lnTo>
                    <a:pt x="144" y="176"/>
                  </a:lnTo>
                  <a:lnTo>
                    <a:pt x="176" y="188"/>
                  </a:lnTo>
                  <a:lnTo>
                    <a:pt x="204" y="196"/>
                  </a:lnTo>
                  <a:lnTo>
                    <a:pt x="232" y="200"/>
                  </a:lnTo>
                  <a:lnTo>
                    <a:pt x="260" y="200"/>
                  </a:lnTo>
                  <a:lnTo>
                    <a:pt x="296" y="204"/>
                  </a:lnTo>
                  <a:lnTo>
                    <a:pt x="328" y="204"/>
                  </a:lnTo>
                  <a:lnTo>
                    <a:pt x="360" y="200"/>
                  </a:lnTo>
                  <a:lnTo>
                    <a:pt x="396" y="196"/>
                  </a:lnTo>
                  <a:lnTo>
                    <a:pt x="424" y="192"/>
                  </a:lnTo>
                  <a:lnTo>
                    <a:pt x="456" y="180"/>
                  </a:lnTo>
                  <a:lnTo>
                    <a:pt x="484" y="172"/>
                  </a:lnTo>
                  <a:lnTo>
                    <a:pt x="504" y="164"/>
                  </a:lnTo>
                  <a:lnTo>
                    <a:pt x="524" y="148"/>
                  </a:lnTo>
                  <a:lnTo>
                    <a:pt x="540" y="140"/>
                  </a:lnTo>
                  <a:lnTo>
                    <a:pt x="560" y="124"/>
                  </a:lnTo>
                  <a:lnTo>
                    <a:pt x="576" y="108"/>
                  </a:lnTo>
                  <a:lnTo>
                    <a:pt x="588" y="92"/>
                  </a:lnTo>
                  <a:lnTo>
                    <a:pt x="596" y="76"/>
                  </a:lnTo>
                  <a:lnTo>
                    <a:pt x="604" y="56"/>
                  </a:lnTo>
                  <a:lnTo>
                    <a:pt x="608" y="32"/>
                  </a:lnTo>
                  <a:lnTo>
                    <a:pt x="60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4848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7772" name="Line 9"/>
            <p:cNvSpPr>
              <a:spLocks noChangeShapeType="1"/>
            </p:cNvSpPr>
            <p:nvPr/>
          </p:nvSpPr>
          <p:spPr bwMode="auto">
            <a:xfrm>
              <a:off x="3402" y="1585"/>
              <a:ext cx="364" cy="957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73" name="Line 10"/>
            <p:cNvSpPr>
              <a:spLocks noChangeShapeType="1"/>
            </p:cNvSpPr>
            <p:nvPr/>
          </p:nvSpPr>
          <p:spPr bwMode="auto">
            <a:xfrm flipH="1">
              <a:off x="3028" y="1585"/>
              <a:ext cx="374" cy="939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74" name="Line 11"/>
            <p:cNvSpPr>
              <a:spLocks noChangeShapeType="1"/>
            </p:cNvSpPr>
            <p:nvPr/>
          </p:nvSpPr>
          <p:spPr bwMode="auto">
            <a:xfrm>
              <a:off x="2255" y="1585"/>
              <a:ext cx="363" cy="957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75" name="Line 12"/>
            <p:cNvSpPr>
              <a:spLocks noChangeShapeType="1"/>
            </p:cNvSpPr>
            <p:nvPr/>
          </p:nvSpPr>
          <p:spPr bwMode="auto">
            <a:xfrm flipH="1">
              <a:off x="1880" y="1585"/>
              <a:ext cx="375" cy="939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776" name="AutoShape 13"/>
            <p:cNvSpPr>
              <a:spLocks noChangeArrowheads="1"/>
            </p:cNvSpPr>
            <p:nvPr/>
          </p:nvSpPr>
          <p:spPr bwMode="auto">
            <a:xfrm>
              <a:off x="1858" y="2527"/>
              <a:ext cx="776" cy="293"/>
            </a:xfrm>
            <a:custGeom>
              <a:avLst/>
              <a:gdLst>
                <a:gd name="T0" fmla="*/ 0 w 604"/>
                <a:gd name="T1" fmla="*/ 0 h 204"/>
                <a:gd name="T2" fmla="*/ 0 w 604"/>
                <a:gd name="T3" fmla="*/ 217 h 204"/>
                <a:gd name="T4" fmla="*/ 0 w 604"/>
                <a:gd name="T5" fmla="*/ 516 h 204"/>
                <a:gd name="T6" fmla="*/ 66 w 604"/>
                <a:gd name="T7" fmla="*/ 817 h 204"/>
                <a:gd name="T8" fmla="*/ 155 w 604"/>
                <a:gd name="T9" fmla="*/ 1115 h 204"/>
                <a:gd name="T10" fmla="*/ 285 w 604"/>
                <a:gd name="T11" fmla="*/ 1370 h 204"/>
                <a:gd name="T12" fmla="*/ 460 w 604"/>
                <a:gd name="T13" fmla="*/ 1630 h 204"/>
                <a:gd name="T14" fmla="*/ 639 w 604"/>
                <a:gd name="T15" fmla="*/ 1805 h 204"/>
                <a:gd name="T16" fmla="*/ 788 w 604"/>
                <a:gd name="T17" fmla="*/ 1894 h 204"/>
                <a:gd name="T18" fmla="*/ 944 w 604"/>
                <a:gd name="T19" fmla="*/ 2022 h 204"/>
                <a:gd name="T20" fmla="*/ 1118 w 604"/>
                <a:gd name="T21" fmla="*/ 2104 h 204"/>
                <a:gd name="T22" fmla="*/ 1273 w 604"/>
                <a:gd name="T23" fmla="*/ 2147 h 204"/>
                <a:gd name="T24" fmla="*/ 1404 w 604"/>
                <a:gd name="T25" fmla="*/ 2147 h 204"/>
                <a:gd name="T26" fmla="*/ 1600 w 604"/>
                <a:gd name="T27" fmla="*/ 2193 h 204"/>
                <a:gd name="T28" fmla="*/ 1779 w 604"/>
                <a:gd name="T29" fmla="*/ 2193 h 204"/>
                <a:gd name="T30" fmla="*/ 1953 w 604"/>
                <a:gd name="T31" fmla="*/ 2147 h 204"/>
                <a:gd name="T32" fmla="*/ 2173 w 604"/>
                <a:gd name="T33" fmla="*/ 2104 h 204"/>
                <a:gd name="T34" fmla="*/ 2325 w 604"/>
                <a:gd name="T35" fmla="*/ 2058 h 204"/>
                <a:gd name="T36" fmla="*/ 2477 w 604"/>
                <a:gd name="T37" fmla="*/ 1930 h 204"/>
                <a:gd name="T38" fmla="*/ 2631 w 604"/>
                <a:gd name="T39" fmla="*/ 1846 h 204"/>
                <a:gd name="T40" fmla="*/ 2740 w 604"/>
                <a:gd name="T41" fmla="*/ 1758 h 204"/>
                <a:gd name="T42" fmla="*/ 2871 w 604"/>
                <a:gd name="T43" fmla="*/ 1589 h 204"/>
                <a:gd name="T44" fmla="*/ 2963 w 604"/>
                <a:gd name="T45" fmla="*/ 1502 h 204"/>
                <a:gd name="T46" fmla="*/ 3049 w 604"/>
                <a:gd name="T47" fmla="*/ 1333 h 204"/>
                <a:gd name="T48" fmla="*/ 3137 w 604"/>
                <a:gd name="T49" fmla="*/ 1162 h 204"/>
                <a:gd name="T50" fmla="*/ 3204 w 604"/>
                <a:gd name="T51" fmla="*/ 987 h 204"/>
                <a:gd name="T52" fmla="*/ 3270 w 604"/>
                <a:gd name="T53" fmla="*/ 817 h 204"/>
                <a:gd name="T54" fmla="*/ 3313 w 604"/>
                <a:gd name="T55" fmla="*/ 602 h 204"/>
                <a:gd name="T56" fmla="*/ 3313 w 604"/>
                <a:gd name="T57" fmla="*/ 345 h 204"/>
                <a:gd name="T58" fmla="*/ 3313 w 604"/>
                <a:gd name="T59" fmla="*/ 0 h 204"/>
                <a:gd name="T60" fmla="*/ 0 w 604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4"/>
                <a:gd name="T94" fmla="*/ 0 h 204"/>
                <a:gd name="T95" fmla="*/ 604 w 604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4" h="204">
                  <a:moveTo>
                    <a:pt x="0" y="0"/>
                  </a:moveTo>
                  <a:lnTo>
                    <a:pt x="0" y="20"/>
                  </a:lnTo>
                  <a:lnTo>
                    <a:pt x="0" y="48"/>
                  </a:lnTo>
                  <a:lnTo>
                    <a:pt x="12" y="76"/>
                  </a:lnTo>
                  <a:lnTo>
                    <a:pt x="28" y="104"/>
                  </a:lnTo>
                  <a:lnTo>
                    <a:pt x="52" y="128"/>
                  </a:lnTo>
                  <a:lnTo>
                    <a:pt x="84" y="152"/>
                  </a:lnTo>
                  <a:lnTo>
                    <a:pt x="116" y="168"/>
                  </a:lnTo>
                  <a:lnTo>
                    <a:pt x="144" y="176"/>
                  </a:lnTo>
                  <a:lnTo>
                    <a:pt x="172" y="188"/>
                  </a:lnTo>
                  <a:lnTo>
                    <a:pt x="204" y="196"/>
                  </a:lnTo>
                  <a:lnTo>
                    <a:pt x="232" y="200"/>
                  </a:lnTo>
                  <a:lnTo>
                    <a:pt x="256" y="200"/>
                  </a:lnTo>
                  <a:lnTo>
                    <a:pt x="292" y="204"/>
                  </a:lnTo>
                  <a:lnTo>
                    <a:pt x="324" y="204"/>
                  </a:lnTo>
                  <a:lnTo>
                    <a:pt x="356" y="200"/>
                  </a:lnTo>
                  <a:lnTo>
                    <a:pt x="396" y="196"/>
                  </a:lnTo>
                  <a:lnTo>
                    <a:pt x="424" y="192"/>
                  </a:lnTo>
                  <a:lnTo>
                    <a:pt x="452" y="180"/>
                  </a:lnTo>
                  <a:lnTo>
                    <a:pt x="480" y="172"/>
                  </a:lnTo>
                  <a:lnTo>
                    <a:pt x="500" y="164"/>
                  </a:lnTo>
                  <a:lnTo>
                    <a:pt x="524" y="148"/>
                  </a:lnTo>
                  <a:lnTo>
                    <a:pt x="540" y="140"/>
                  </a:lnTo>
                  <a:lnTo>
                    <a:pt x="556" y="124"/>
                  </a:lnTo>
                  <a:lnTo>
                    <a:pt x="572" y="108"/>
                  </a:lnTo>
                  <a:lnTo>
                    <a:pt x="584" y="92"/>
                  </a:lnTo>
                  <a:lnTo>
                    <a:pt x="596" y="76"/>
                  </a:lnTo>
                  <a:lnTo>
                    <a:pt x="604" y="56"/>
                  </a:lnTo>
                  <a:lnTo>
                    <a:pt x="604" y="32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4848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7763" name="Text Box 14"/>
          <p:cNvSpPr txBox="1">
            <a:spLocks noChangeArrowheads="1"/>
          </p:cNvSpPr>
          <p:nvPr/>
        </p:nvSpPr>
        <p:spPr bwMode="auto">
          <a:xfrm>
            <a:off x="7694613" y="836613"/>
            <a:ext cx="1525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0800" tIns="50400" rIns="100800" bIns="50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2400" b="0">
                <a:solidFill>
                  <a:srgbClr val="FFFFFF"/>
                </a:solidFill>
              </a:rPr>
              <a:t>wild-type</a:t>
            </a:r>
          </a:p>
        </p:txBody>
      </p:sp>
      <p:sp>
        <p:nvSpPr>
          <p:cNvPr id="117764" name="Text Box 15"/>
          <p:cNvSpPr txBox="1">
            <a:spLocks noChangeArrowheads="1"/>
          </p:cNvSpPr>
          <p:nvPr/>
        </p:nvSpPr>
        <p:spPr bwMode="auto">
          <a:xfrm>
            <a:off x="447675" y="3646488"/>
            <a:ext cx="23987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algn="r" eaLnBrk="1">
              <a:buClrTx/>
              <a:buFontTx/>
              <a:buNone/>
            </a:pPr>
            <a:r>
              <a:rPr lang="it-IT" sz="2400" b="0" dirty="0">
                <a:solidFill>
                  <a:srgbClr val="FF0000"/>
                </a:solidFill>
              </a:rPr>
              <a:t>Sopravvivenza </a:t>
            </a:r>
          </a:p>
          <a:p>
            <a:pPr algn="r" eaLnBrk="1">
              <a:buClrTx/>
              <a:buFontTx/>
              <a:buNone/>
            </a:pPr>
            <a:r>
              <a:rPr lang="it-IT" sz="2400" b="0" dirty="0">
                <a:solidFill>
                  <a:srgbClr val="FF0000"/>
                </a:solidFill>
              </a:rPr>
              <a:t>cellulare</a:t>
            </a:r>
          </a:p>
        </p:txBody>
      </p:sp>
      <p:sp>
        <p:nvSpPr>
          <p:cNvPr id="117765" name="Text Box 16"/>
          <p:cNvSpPr txBox="1">
            <a:spLocks noChangeArrowheads="1"/>
          </p:cNvSpPr>
          <p:nvPr/>
        </p:nvSpPr>
        <p:spPr bwMode="auto">
          <a:xfrm>
            <a:off x="6230938" y="3646488"/>
            <a:ext cx="2384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2400" b="0">
                <a:solidFill>
                  <a:srgbClr val="FF0000"/>
                </a:solidFill>
              </a:rPr>
              <a:t>Morte Cellulare</a:t>
            </a:r>
          </a:p>
          <a:p>
            <a:pPr eaLnBrk="1">
              <a:buClrTx/>
              <a:buFontTx/>
              <a:buNone/>
            </a:pPr>
            <a:r>
              <a:rPr lang="it-IT" sz="2400" b="0">
                <a:solidFill>
                  <a:srgbClr val="FF0000"/>
                </a:solidFill>
              </a:rPr>
              <a:t>Programmata</a:t>
            </a:r>
          </a:p>
          <a:p>
            <a:pPr eaLnBrk="1">
              <a:buClrTx/>
              <a:buFontTx/>
              <a:buNone/>
            </a:pPr>
            <a:r>
              <a:rPr lang="it-IT" sz="2400" b="0">
                <a:solidFill>
                  <a:srgbClr val="FF0000"/>
                </a:solidFill>
              </a:rPr>
              <a:t>(APOPTOSI)</a:t>
            </a:r>
          </a:p>
        </p:txBody>
      </p:sp>
      <p:sp>
        <p:nvSpPr>
          <p:cNvPr id="117766" name="Text Box 17"/>
          <p:cNvSpPr txBox="1">
            <a:spLocks noChangeArrowheads="1"/>
          </p:cNvSpPr>
          <p:nvPr/>
        </p:nvSpPr>
        <p:spPr bwMode="auto">
          <a:xfrm>
            <a:off x="207963" y="161925"/>
            <a:ext cx="871061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vita di una cellula prevede un fine bilanciamento di  segnali </a:t>
            </a:r>
            <a:endParaRPr lang="it-IT" sz="32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>
              <a:buClrTx/>
              <a:buFontTx/>
              <a:buNone/>
            </a:pPr>
            <a:r>
              <a:rPr lang="it-IT" sz="32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 </a:t>
            </a:r>
            <a:r>
              <a:rPr lang="it-IT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pro-</a:t>
            </a:r>
            <a:r>
              <a:rPr lang="it-IT" sz="32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apoptotici</a:t>
            </a:r>
            <a:endParaRPr lang="it-IT" sz="32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93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1"/>
          <p:cNvGrpSpPr>
            <a:grpSpLocks/>
          </p:cNvGrpSpPr>
          <p:nvPr/>
        </p:nvGrpSpPr>
        <p:grpSpPr bwMode="auto">
          <a:xfrm>
            <a:off x="165100" y="4254500"/>
            <a:ext cx="2114550" cy="2309813"/>
            <a:chOff x="104" y="2680"/>
            <a:chExt cx="1332" cy="1455"/>
          </a:xfrm>
        </p:grpSpPr>
        <p:sp>
          <p:nvSpPr>
            <p:cNvPr id="119827" name="Rectangle 2"/>
            <p:cNvSpPr>
              <a:spLocks noChangeArrowheads="1"/>
            </p:cNvSpPr>
            <p:nvPr/>
          </p:nvSpPr>
          <p:spPr bwMode="auto">
            <a:xfrm>
              <a:off x="104" y="3031"/>
              <a:ext cx="1332" cy="11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9828" name="Group 3"/>
            <p:cNvGrpSpPr>
              <a:grpSpLocks/>
            </p:cNvGrpSpPr>
            <p:nvPr/>
          </p:nvGrpSpPr>
          <p:grpSpPr bwMode="auto">
            <a:xfrm>
              <a:off x="207" y="2680"/>
              <a:ext cx="1133" cy="852"/>
              <a:chOff x="207" y="2680"/>
              <a:chExt cx="1133" cy="852"/>
            </a:xfrm>
          </p:grpSpPr>
          <p:sp>
            <p:nvSpPr>
              <p:cNvPr id="119837" name="AutoShape 4"/>
              <p:cNvSpPr>
                <a:spLocks noChangeArrowheads="1"/>
              </p:cNvSpPr>
              <p:nvPr/>
            </p:nvSpPr>
            <p:spPr bwMode="auto">
              <a:xfrm rot="-900000">
                <a:off x="268" y="2800"/>
                <a:ext cx="1009" cy="612"/>
              </a:xfrm>
              <a:custGeom>
                <a:avLst/>
                <a:gdLst>
                  <a:gd name="T0" fmla="*/ 0 w 1057"/>
                  <a:gd name="T1" fmla="*/ 306455 h 152"/>
                  <a:gd name="T2" fmla="*/ 851 w 1057"/>
                  <a:gd name="T3" fmla="*/ 306455 h 152"/>
                  <a:gd name="T4" fmla="*/ 851 w 1057"/>
                  <a:gd name="T5" fmla="*/ 201553 h 152"/>
                  <a:gd name="T6" fmla="*/ 465 w 1057"/>
                  <a:gd name="T7" fmla="*/ 0 h 152"/>
                  <a:gd name="T8" fmla="*/ 398 w 1057"/>
                  <a:gd name="T9" fmla="*/ 0 h 152"/>
                  <a:gd name="T10" fmla="*/ 0 w 1057"/>
                  <a:gd name="T11" fmla="*/ 185569 h 152"/>
                  <a:gd name="T12" fmla="*/ 0 w 1057"/>
                  <a:gd name="T13" fmla="*/ 306455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7"/>
                  <a:gd name="T22" fmla="*/ 0 h 152"/>
                  <a:gd name="T23" fmla="*/ 1057 w 1057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7" h="152">
                    <a:moveTo>
                      <a:pt x="0" y="152"/>
                    </a:moveTo>
                    <a:lnTo>
                      <a:pt x="1057" y="152"/>
                    </a:lnTo>
                    <a:lnTo>
                      <a:pt x="1057" y="100"/>
                    </a:lnTo>
                    <a:lnTo>
                      <a:pt x="577" y="0"/>
                    </a:lnTo>
                    <a:lnTo>
                      <a:pt x="496" y="0"/>
                    </a:lnTo>
                    <a:lnTo>
                      <a:pt x="0" y="9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9838" name="Oval 5"/>
              <p:cNvSpPr>
                <a:spLocks noChangeArrowheads="1"/>
              </p:cNvSpPr>
              <p:nvPr/>
            </p:nvSpPr>
            <p:spPr bwMode="auto">
              <a:xfrm rot="-900000">
                <a:off x="741" y="2977"/>
                <a:ext cx="67" cy="2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9829" name="AutoShape 6"/>
            <p:cNvSpPr>
              <a:spLocks noChangeArrowheads="1"/>
            </p:cNvSpPr>
            <p:nvPr/>
          </p:nvSpPr>
          <p:spPr bwMode="auto">
            <a:xfrm>
              <a:off x="743" y="3076"/>
              <a:ext cx="62" cy="72"/>
            </a:xfrm>
            <a:custGeom>
              <a:avLst/>
              <a:gdLst>
                <a:gd name="T0" fmla="*/ 21 w 73"/>
                <a:gd name="T1" fmla="*/ 4 h 76"/>
                <a:gd name="T2" fmla="*/ 26 w 73"/>
                <a:gd name="T3" fmla="*/ 9 h 76"/>
                <a:gd name="T4" fmla="*/ 27 w 73"/>
                <a:gd name="T5" fmla="*/ 14 h 76"/>
                <a:gd name="T6" fmla="*/ 31 w 73"/>
                <a:gd name="T7" fmla="*/ 18 h 76"/>
                <a:gd name="T8" fmla="*/ 33 w 73"/>
                <a:gd name="T9" fmla="*/ 28 h 76"/>
                <a:gd name="T10" fmla="*/ 33 w 73"/>
                <a:gd name="T11" fmla="*/ 38 h 76"/>
                <a:gd name="T12" fmla="*/ 31 w 73"/>
                <a:gd name="T13" fmla="*/ 47 h 76"/>
                <a:gd name="T14" fmla="*/ 30 w 73"/>
                <a:gd name="T15" fmla="*/ 55 h 76"/>
                <a:gd name="T16" fmla="*/ 26 w 73"/>
                <a:gd name="T17" fmla="*/ 58 h 76"/>
                <a:gd name="T18" fmla="*/ 23 w 73"/>
                <a:gd name="T19" fmla="*/ 66 h 76"/>
                <a:gd name="T20" fmla="*/ 18 w 73"/>
                <a:gd name="T21" fmla="*/ 66 h 76"/>
                <a:gd name="T22" fmla="*/ 12 w 73"/>
                <a:gd name="T23" fmla="*/ 66 h 76"/>
                <a:gd name="T24" fmla="*/ 9 w 73"/>
                <a:gd name="T25" fmla="*/ 58 h 76"/>
                <a:gd name="T26" fmla="*/ 6 w 73"/>
                <a:gd name="T27" fmla="*/ 55 h 76"/>
                <a:gd name="T28" fmla="*/ 4 w 73"/>
                <a:gd name="T29" fmla="*/ 47 h 76"/>
                <a:gd name="T30" fmla="*/ 3 w 73"/>
                <a:gd name="T31" fmla="*/ 38 h 76"/>
                <a:gd name="T32" fmla="*/ 3 w 73"/>
                <a:gd name="T33" fmla="*/ 28 h 76"/>
                <a:gd name="T34" fmla="*/ 4 w 73"/>
                <a:gd name="T35" fmla="*/ 18 h 76"/>
                <a:gd name="T36" fmla="*/ 7 w 73"/>
                <a:gd name="T37" fmla="*/ 14 h 76"/>
                <a:gd name="T38" fmla="*/ 9 w 73"/>
                <a:gd name="T39" fmla="*/ 9 h 76"/>
                <a:gd name="T40" fmla="*/ 14 w 73"/>
                <a:gd name="T41" fmla="*/ 4 h 76"/>
                <a:gd name="T42" fmla="*/ 18 w 73"/>
                <a:gd name="T43" fmla="*/ 0 h 76"/>
                <a:gd name="T44" fmla="*/ 23 w 73"/>
                <a:gd name="T45" fmla="*/ 0 h 76"/>
                <a:gd name="T46" fmla="*/ 27 w 73"/>
                <a:gd name="T47" fmla="*/ 9 h 76"/>
                <a:gd name="T48" fmla="*/ 31 w 73"/>
                <a:gd name="T49" fmla="*/ 10 h 76"/>
                <a:gd name="T50" fmla="*/ 33 w 73"/>
                <a:gd name="T51" fmla="*/ 24 h 76"/>
                <a:gd name="T52" fmla="*/ 35 w 73"/>
                <a:gd name="T53" fmla="*/ 33 h 76"/>
                <a:gd name="T54" fmla="*/ 35 w 73"/>
                <a:gd name="T55" fmla="*/ 41 h 76"/>
                <a:gd name="T56" fmla="*/ 33 w 73"/>
                <a:gd name="T57" fmla="*/ 52 h 76"/>
                <a:gd name="T58" fmla="*/ 30 w 73"/>
                <a:gd name="T59" fmla="*/ 58 h 76"/>
                <a:gd name="T60" fmla="*/ 26 w 73"/>
                <a:gd name="T61" fmla="*/ 66 h 76"/>
                <a:gd name="T62" fmla="*/ 21 w 73"/>
                <a:gd name="T63" fmla="*/ 69 h 76"/>
                <a:gd name="T64" fmla="*/ 16 w 73"/>
                <a:gd name="T65" fmla="*/ 69 h 76"/>
                <a:gd name="T66" fmla="*/ 12 w 73"/>
                <a:gd name="T67" fmla="*/ 66 h 76"/>
                <a:gd name="T68" fmla="*/ 6 w 73"/>
                <a:gd name="T69" fmla="*/ 62 h 76"/>
                <a:gd name="T70" fmla="*/ 3 w 73"/>
                <a:gd name="T71" fmla="*/ 55 h 76"/>
                <a:gd name="T72" fmla="*/ 0 w 73"/>
                <a:gd name="T73" fmla="*/ 43 h 76"/>
                <a:gd name="T74" fmla="*/ 0 w 73"/>
                <a:gd name="T75" fmla="*/ 38 h 76"/>
                <a:gd name="T76" fmla="*/ 0 w 73"/>
                <a:gd name="T77" fmla="*/ 26 h 76"/>
                <a:gd name="T78" fmla="*/ 3 w 73"/>
                <a:gd name="T79" fmla="*/ 14 h 76"/>
                <a:gd name="T80" fmla="*/ 6 w 73"/>
                <a:gd name="T81" fmla="*/ 9 h 76"/>
                <a:gd name="T82" fmla="*/ 12 w 73"/>
                <a:gd name="T83" fmla="*/ 4 h 76"/>
                <a:gd name="T84" fmla="*/ 16 w 73"/>
                <a:gd name="T85" fmla="*/ 0 h 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76"/>
                <a:gd name="T131" fmla="*/ 73 w 73"/>
                <a:gd name="T132" fmla="*/ 76 h 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76">
                  <a:moveTo>
                    <a:pt x="37" y="4"/>
                  </a:moveTo>
                  <a:lnTo>
                    <a:pt x="41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9" y="28"/>
                  </a:lnTo>
                  <a:lnTo>
                    <a:pt x="69" y="32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65" y="52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57" y="60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72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12"/>
                  </a:lnTo>
                  <a:lnTo>
                    <a:pt x="65" y="12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9" y="24"/>
                  </a:lnTo>
                  <a:lnTo>
                    <a:pt x="73" y="28"/>
                  </a:lnTo>
                  <a:lnTo>
                    <a:pt x="73" y="32"/>
                  </a:lnTo>
                  <a:lnTo>
                    <a:pt x="73" y="36"/>
                  </a:lnTo>
                  <a:lnTo>
                    <a:pt x="73" y="40"/>
                  </a:lnTo>
                  <a:lnTo>
                    <a:pt x="73" y="44"/>
                  </a:lnTo>
                  <a:lnTo>
                    <a:pt x="73" y="48"/>
                  </a:lnTo>
                  <a:lnTo>
                    <a:pt x="69" y="52"/>
                  </a:lnTo>
                  <a:lnTo>
                    <a:pt x="69" y="56"/>
                  </a:lnTo>
                  <a:lnTo>
                    <a:pt x="69" y="60"/>
                  </a:lnTo>
                  <a:lnTo>
                    <a:pt x="65" y="64"/>
                  </a:lnTo>
                  <a:lnTo>
                    <a:pt x="61" y="64"/>
                  </a:lnTo>
                  <a:lnTo>
                    <a:pt x="61" y="68"/>
                  </a:lnTo>
                  <a:lnTo>
                    <a:pt x="57" y="68"/>
                  </a:lnTo>
                  <a:lnTo>
                    <a:pt x="53" y="72"/>
                  </a:lnTo>
                  <a:lnTo>
                    <a:pt x="49" y="72"/>
                  </a:lnTo>
                  <a:lnTo>
                    <a:pt x="49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830" name="AutoShape 7"/>
            <p:cNvSpPr>
              <a:spLocks noChangeArrowheads="1"/>
            </p:cNvSpPr>
            <p:nvPr/>
          </p:nvSpPr>
          <p:spPr bwMode="auto">
            <a:xfrm flipH="1">
              <a:off x="541" y="3167"/>
              <a:ext cx="462" cy="957"/>
            </a:xfrm>
            <a:custGeom>
              <a:avLst/>
              <a:gdLst>
                <a:gd name="T0" fmla="*/ 150 w 525"/>
                <a:gd name="T1" fmla="*/ 0 h 961"/>
                <a:gd name="T2" fmla="*/ 194 w 525"/>
                <a:gd name="T3" fmla="*/ 519 h 961"/>
                <a:gd name="T4" fmla="*/ 194 w 525"/>
                <a:gd name="T5" fmla="*/ 961 h 961"/>
                <a:gd name="T6" fmla="*/ 224 w 525"/>
                <a:gd name="T7" fmla="*/ 961 h 961"/>
                <a:gd name="T8" fmla="*/ 298 w 525"/>
                <a:gd name="T9" fmla="*/ 1038 h 961"/>
                <a:gd name="T10" fmla="*/ 298 w 525"/>
                <a:gd name="T11" fmla="*/ 1140 h 961"/>
                <a:gd name="T12" fmla="*/ 0 w 525"/>
                <a:gd name="T13" fmla="*/ 1140 h 961"/>
                <a:gd name="T14" fmla="*/ 0 w 525"/>
                <a:gd name="T15" fmla="*/ 1048 h 961"/>
                <a:gd name="T16" fmla="*/ 59 w 525"/>
                <a:gd name="T17" fmla="*/ 971 h 961"/>
                <a:gd name="T18" fmla="*/ 96 w 525"/>
                <a:gd name="T19" fmla="*/ 971 h 961"/>
                <a:gd name="T20" fmla="*/ 96 w 525"/>
                <a:gd name="T21" fmla="*/ 519 h 961"/>
                <a:gd name="T22" fmla="*/ 150 w 525"/>
                <a:gd name="T23" fmla="*/ 0 h 9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5"/>
                <a:gd name="T37" fmla="*/ 0 h 961"/>
                <a:gd name="T38" fmla="*/ 525 w 525"/>
                <a:gd name="T39" fmla="*/ 961 h 9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5" h="961">
                  <a:moveTo>
                    <a:pt x="265" y="0"/>
                  </a:moveTo>
                  <a:lnTo>
                    <a:pt x="341" y="437"/>
                  </a:lnTo>
                  <a:lnTo>
                    <a:pt x="341" y="809"/>
                  </a:lnTo>
                  <a:lnTo>
                    <a:pt x="393" y="809"/>
                  </a:lnTo>
                  <a:lnTo>
                    <a:pt x="525" y="873"/>
                  </a:lnTo>
                  <a:lnTo>
                    <a:pt x="525" y="961"/>
                  </a:lnTo>
                  <a:lnTo>
                    <a:pt x="0" y="961"/>
                  </a:lnTo>
                  <a:lnTo>
                    <a:pt x="0" y="881"/>
                  </a:lnTo>
                  <a:lnTo>
                    <a:pt x="104" y="817"/>
                  </a:lnTo>
                  <a:lnTo>
                    <a:pt x="168" y="817"/>
                  </a:lnTo>
                  <a:lnTo>
                    <a:pt x="168" y="437"/>
                  </a:lnTo>
                  <a:lnTo>
                    <a:pt x="265" y="0"/>
                  </a:lnTo>
                  <a:close/>
                </a:path>
              </a:pathLst>
            </a:custGeom>
            <a:gradFill rotWithShape="0">
              <a:gsLst>
                <a:gs pos="0">
                  <a:srgbClr val="2E2E2E"/>
                </a:gs>
                <a:gs pos="50000">
                  <a:srgbClr val="808080"/>
                </a:gs>
                <a:gs pos="100000">
                  <a:srgbClr val="2E2E2E"/>
                </a:gs>
              </a:gsLst>
              <a:lin ang="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831" name="AutoShape 8"/>
            <p:cNvSpPr>
              <a:spLocks noChangeArrowheads="1"/>
            </p:cNvSpPr>
            <p:nvPr/>
          </p:nvSpPr>
          <p:spPr bwMode="auto">
            <a:xfrm>
              <a:off x="893" y="3735"/>
              <a:ext cx="536" cy="201"/>
            </a:xfrm>
            <a:custGeom>
              <a:avLst/>
              <a:gdLst>
                <a:gd name="T0" fmla="*/ 4 w 608"/>
                <a:gd name="T1" fmla="*/ 0 h 204"/>
                <a:gd name="T2" fmla="*/ 0 w 608"/>
                <a:gd name="T3" fmla="*/ 24 h 204"/>
                <a:gd name="T4" fmla="*/ 4 w 608"/>
                <a:gd name="T5" fmla="*/ 53 h 204"/>
                <a:gd name="T6" fmla="*/ 8 w 608"/>
                <a:gd name="T7" fmla="*/ 87 h 204"/>
                <a:gd name="T8" fmla="*/ 16 w 608"/>
                <a:gd name="T9" fmla="*/ 117 h 204"/>
                <a:gd name="T10" fmla="*/ 33 w 608"/>
                <a:gd name="T11" fmla="*/ 145 h 204"/>
                <a:gd name="T12" fmla="*/ 50 w 608"/>
                <a:gd name="T13" fmla="*/ 169 h 204"/>
                <a:gd name="T14" fmla="*/ 69 w 608"/>
                <a:gd name="T15" fmla="*/ 189 h 204"/>
                <a:gd name="T16" fmla="*/ 82 w 608"/>
                <a:gd name="T17" fmla="*/ 198 h 204"/>
                <a:gd name="T18" fmla="*/ 101 w 608"/>
                <a:gd name="T19" fmla="*/ 213 h 204"/>
                <a:gd name="T20" fmla="*/ 117 w 608"/>
                <a:gd name="T21" fmla="*/ 222 h 204"/>
                <a:gd name="T22" fmla="*/ 133 w 608"/>
                <a:gd name="T23" fmla="*/ 226 h 204"/>
                <a:gd name="T24" fmla="*/ 148 w 608"/>
                <a:gd name="T25" fmla="*/ 226 h 204"/>
                <a:gd name="T26" fmla="*/ 169 w 608"/>
                <a:gd name="T27" fmla="*/ 230 h 204"/>
                <a:gd name="T28" fmla="*/ 188 w 608"/>
                <a:gd name="T29" fmla="*/ 230 h 204"/>
                <a:gd name="T30" fmla="*/ 207 w 608"/>
                <a:gd name="T31" fmla="*/ 226 h 204"/>
                <a:gd name="T32" fmla="*/ 227 w 608"/>
                <a:gd name="T33" fmla="*/ 222 h 204"/>
                <a:gd name="T34" fmla="*/ 242 w 608"/>
                <a:gd name="T35" fmla="*/ 218 h 204"/>
                <a:gd name="T36" fmla="*/ 261 w 608"/>
                <a:gd name="T37" fmla="*/ 203 h 204"/>
                <a:gd name="T38" fmla="*/ 278 w 608"/>
                <a:gd name="T39" fmla="*/ 194 h 204"/>
                <a:gd name="T40" fmla="*/ 288 w 608"/>
                <a:gd name="T41" fmla="*/ 184 h 204"/>
                <a:gd name="T42" fmla="*/ 300 w 608"/>
                <a:gd name="T43" fmla="*/ 166 h 204"/>
                <a:gd name="T44" fmla="*/ 309 w 608"/>
                <a:gd name="T45" fmla="*/ 159 h 204"/>
                <a:gd name="T46" fmla="*/ 321 w 608"/>
                <a:gd name="T47" fmla="*/ 141 h 204"/>
                <a:gd name="T48" fmla="*/ 330 w 608"/>
                <a:gd name="T49" fmla="*/ 121 h 204"/>
                <a:gd name="T50" fmla="*/ 338 w 608"/>
                <a:gd name="T51" fmla="*/ 102 h 204"/>
                <a:gd name="T52" fmla="*/ 341 w 608"/>
                <a:gd name="T53" fmla="*/ 87 h 204"/>
                <a:gd name="T54" fmla="*/ 346 w 608"/>
                <a:gd name="T55" fmla="*/ 63 h 204"/>
                <a:gd name="T56" fmla="*/ 348 w 608"/>
                <a:gd name="T57" fmla="*/ 34 h 204"/>
                <a:gd name="T58" fmla="*/ 346 w 608"/>
                <a:gd name="T59" fmla="*/ 0 h 204"/>
                <a:gd name="T60" fmla="*/ 4 w 608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8"/>
                <a:gd name="T94" fmla="*/ 0 h 204"/>
                <a:gd name="T95" fmla="*/ 608 w 608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8" h="204">
                  <a:moveTo>
                    <a:pt x="4" y="0"/>
                  </a:moveTo>
                  <a:lnTo>
                    <a:pt x="0" y="20"/>
                  </a:lnTo>
                  <a:lnTo>
                    <a:pt x="4" y="48"/>
                  </a:lnTo>
                  <a:lnTo>
                    <a:pt x="12" y="76"/>
                  </a:lnTo>
                  <a:lnTo>
                    <a:pt x="28" y="104"/>
                  </a:lnTo>
                  <a:lnTo>
                    <a:pt x="56" y="128"/>
                  </a:lnTo>
                  <a:lnTo>
                    <a:pt x="88" y="152"/>
                  </a:lnTo>
                  <a:lnTo>
                    <a:pt x="120" y="168"/>
                  </a:lnTo>
                  <a:lnTo>
                    <a:pt x="144" y="176"/>
                  </a:lnTo>
                  <a:lnTo>
                    <a:pt x="176" y="188"/>
                  </a:lnTo>
                  <a:lnTo>
                    <a:pt x="204" y="196"/>
                  </a:lnTo>
                  <a:lnTo>
                    <a:pt x="232" y="200"/>
                  </a:lnTo>
                  <a:lnTo>
                    <a:pt x="260" y="200"/>
                  </a:lnTo>
                  <a:lnTo>
                    <a:pt x="296" y="204"/>
                  </a:lnTo>
                  <a:lnTo>
                    <a:pt x="328" y="204"/>
                  </a:lnTo>
                  <a:lnTo>
                    <a:pt x="360" y="200"/>
                  </a:lnTo>
                  <a:lnTo>
                    <a:pt x="396" y="196"/>
                  </a:lnTo>
                  <a:lnTo>
                    <a:pt x="424" y="192"/>
                  </a:lnTo>
                  <a:lnTo>
                    <a:pt x="456" y="180"/>
                  </a:lnTo>
                  <a:lnTo>
                    <a:pt x="484" y="172"/>
                  </a:lnTo>
                  <a:lnTo>
                    <a:pt x="504" y="164"/>
                  </a:lnTo>
                  <a:lnTo>
                    <a:pt x="524" y="148"/>
                  </a:lnTo>
                  <a:lnTo>
                    <a:pt x="540" y="140"/>
                  </a:lnTo>
                  <a:lnTo>
                    <a:pt x="560" y="124"/>
                  </a:lnTo>
                  <a:lnTo>
                    <a:pt x="576" y="108"/>
                  </a:lnTo>
                  <a:lnTo>
                    <a:pt x="588" y="92"/>
                  </a:lnTo>
                  <a:lnTo>
                    <a:pt x="596" y="76"/>
                  </a:lnTo>
                  <a:lnTo>
                    <a:pt x="604" y="56"/>
                  </a:lnTo>
                  <a:lnTo>
                    <a:pt x="608" y="32"/>
                  </a:lnTo>
                  <a:lnTo>
                    <a:pt x="60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4848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832" name="Line 9"/>
            <p:cNvSpPr>
              <a:spLocks noChangeShapeType="1"/>
            </p:cNvSpPr>
            <p:nvPr/>
          </p:nvSpPr>
          <p:spPr bwMode="auto">
            <a:xfrm>
              <a:off x="1170" y="3087"/>
              <a:ext cx="248" cy="657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33" name="Line 10"/>
            <p:cNvSpPr>
              <a:spLocks noChangeShapeType="1"/>
            </p:cNvSpPr>
            <p:nvPr/>
          </p:nvSpPr>
          <p:spPr bwMode="auto">
            <a:xfrm flipH="1">
              <a:off x="912" y="3087"/>
              <a:ext cx="258" cy="644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34" name="Line 11"/>
            <p:cNvSpPr>
              <a:spLocks noChangeShapeType="1"/>
            </p:cNvSpPr>
            <p:nvPr/>
          </p:nvSpPr>
          <p:spPr bwMode="auto">
            <a:xfrm>
              <a:off x="382" y="3274"/>
              <a:ext cx="248" cy="657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35" name="Line 12"/>
            <p:cNvSpPr>
              <a:spLocks noChangeShapeType="1"/>
            </p:cNvSpPr>
            <p:nvPr/>
          </p:nvSpPr>
          <p:spPr bwMode="auto">
            <a:xfrm flipH="1">
              <a:off x="123" y="3274"/>
              <a:ext cx="259" cy="645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36" name="AutoShape 13"/>
            <p:cNvSpPr>
              <a:spLocks noChangeArrowheads="1"/>
            </p:cNvSpPr>
            <p:nvPr/>
          </p:nvSpPr>
          <p:spPr bwMode="auto">
            <a:xfrm>
              <a:off x="109" y="3920"/>
              <a:ext cx="532" cy="200"/>
            </a:xfrm>
            <a:custGeom>
              <a:avLst/>
              <a:gdLst>
                <a:gd name="T0" fmla="*/ 0 w 604"/>
                <a:gd name="T1" fmla="*/ 0 h 204"/>
                <a:gd name="T2" fmla="*/ 0 w 604"/>
                <a:gd name="T3" fmla="*/ 24 h 204"/>
                <a:gd name="T4" fmla="*/ 0 w 604"/>
                <a:gd name="T5" fmla="*/ 53 h 204"/>
                <a:gd name="T6" fmla="*/ 8 w 604"/>
                <a:gd name="T7" fmla="*/ 82 h 204"/>
                <a:gd name="T8" fmla="*/ 16 w 604"/>
                <a:gd name="T9" fmla="*/ 115 h 204"/>
                <a:gd name="T10" fmla="*/ 30 w 604"/>
                <a:gd name="T11" fmla="*/ 139 h 204"/>
                <a:gd name="T12" fmla="*/ 48 w 604"/>
                <a:gd name="T13" fmla="*/ 167 h 204"/>
                <a:gd name="T14" fmla="*/ 66 w 604"/>
                <a:gd name="T15" fmla="*/ 183 h 204"/>
                <a:gd name="T16" fmla="*/ 82 w 604"/>
                <a:gd name="T17" fmla="*/ 193 h 204"/>
                <a:gd name="T18" fmla="*/ 99 w 604"/>
                <a:gd name="T19" fmla="*/ 207 h 204"/>
                <a:gd name="T20" fmla="*/ 117 w 604"/>
                <a:gd name="T21" fmla="*/ 215 h 204"/>
                <a:gd name="T22" fmla="*/ 133 w 604"/>
                <a:gd name="T23" fmla="*/ 219 h 204"/>
                <a:gd name="T24" fmla="*/ 146 w 604"/>
                <a:gd name="T25" fmla="*/ 219 h 204"/>
                <a:gd name="T26" fmla="*/ 166 w 604"/>
                <a:gd name="T27" fmla="*/ 223 h 204"/>
                <a:gd name="T28" fmla="*/ 185 w 604"/>
                <a:gd name="T29" fmla="*/ 223 h 204"/>
                <a:gd name="T30" fmla="*/ 203 w 604"/>
                <a:gd name="T31" fmla="*/ 219 h 204"/>
                <a:gd name="T32" fmla="*/ 226 w 604"/>
                <a:gd name="T33" fmla="*/ 215 h 204"/>
                <a:gd name="T34" fmla="*/ 242 w 604"/>
                <a:gd name="T35" fmla="*/ 211 h 204"/>
                <a:gd name="T36" fmla="*/ 257 w 604"/>
                <a:gd name="T37" fmla="*/ 197 h 204"/>
                <a:gd name="T38" fmla="*/ 274 w 604"/>
                <a:gd name="T39" fmla="*/ 187 h 204"/>
                <a:gd name="T40" fmla="*/ 284 w 604"/>
                <a:gd name="T41" fmla="*/ 178 h 204"/>
                <a:gd name="T42" fmla="*/ 299 w 604"/>
                <a:gd name="T43" fmla="*/ 163 h 204"/>
                <a:gd name="T44" fmla="*/ 308 w 604"/>
                <a:gd name="T45" fmla="*/ 153 h 204"/>
                <a:gd name="T46" fmla="*/ 317 w 604"/>
                <a:gd name="T47" fmla="*/ 135 h 204"/>
                <a:gd name="T48" fmla="*/ 326 w 604"/>
                <a:gd name="T49" fmla="*/ 119 h 204"/>
                <a:gd name="T50" fmla="*/ 334 w 604"/>
                <a:gd name="T51" fmla="*/ 101 h 204"/>
                <a:gd name="T52" fmla="*/ 341 w 604"/>
                <a:gd name="T53" fmla="*/ 82 h 204"/>
                <a:gd name="T54" fmla="*/ 344 w 604"/>
                <a:gd name="T55" fmla="*/ 62 h 204"/>
                <a:gd name="T56" fmla="*/ 344 w 604"/>
                <a:gd name="T57" fmla="*/ 34 h 204"/>
                <a:gd name="T58" fmla="*/ 344 w 604"/>
                <a:gd name="T59" fmla="*/ 0 h 204"/>
                <a:gd name="T60" fmla="*/ 0 w 604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4"/>
                <a:gd name="T94" fmla="*/ 0 h 204"/>
                <a:gd name="T95" fmla="*/ 604 w 604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4" h="204">
                  <a:moveTo>
                    <a:pt x="0" y="0"/>
                  </a:moveTo>
                  <a:lnTo>
                    <a:pt x="0" y="20"/>
                  </a:lnTo>
                  <a:lnTo>
                    <a:pt x="0" y="48"/>
                  </a:lnTo>
                  <a:lnTo>
                    <a:pt x="12" y="76"/>
                  </a:lnTo>
                  <a:lnTo>
                    <a:pt x="28" y="104"/>
                  </a:lnTo>
                  <a:lnTo>
                    <a:pt x="52" y="128"/>
                  </a:lnTo>
                  <a:lnTo>
                    <a:pt x="84" y="152"/>
                  </a:lnTo>
                  <a:lnTo>
                    <a:pt x="116" y="168"/>
                  </a:lnTo>
                  <a:lnTo>
                    <a:pt x="144" y="176"/>
                  </a:lnTo>
                  <a:lnTo>
                    <a:pt x="172" y="188"/>
                  </a:lnTo>
                  <a:lnTo>
                    <a:pt x="204" y="196"/>
                  </a:lnTo>
                  <a:lnTo>
                    <a:pt x="232" y="200"/>
                  </a:lnTo>
                  <a:lnTo>
                    <a:pt x="256" y="200"/>
                  </a:lnTo>
                  <a:lnTo>
                    <a:pt x="292" y="204"/>
                  </a:lnTo>
                  <a:lnTo>
                    <a:pt x="324" y="204"/>
                  </a:lnTo>
                  <a:lnTo>
                    <a:pt x="356" y="200"/>
                  </a:lnTo>
                  <a:lnTo>
                    <a:pt x="396" y="196"/>
                  </a:lnTo>
                  <a:lnTo>
                    <a:pt x="424" y="192"/>
                  </a:lnTo>
                  <a:lnTo>
                    <a:pt x="452" y="180"/>
                  </a:lnTo>
                  <a:lnTo>
                    <a:pt x="480" y="172"/>
                  </a:lnTo>
                  <a:lnTo>
                    <a:pt x="500" y="164"/>
                  </a:lnTo>
                  <a:lnTo>
                    <a:pt x="524" y="148"/>
                  </a:lnTo>
                  <a:lnTo>
                    <a:pt x="540" y="140"/>
                  </a:lnTo>
                  <a:lnTo>
                    <a:pt x="556" y="124"/>
                  </a:lnTo>
                  <a:lnTo>
                    <a:pt x="572" y="108"/>
                  </a:lnTo>
                  <a:lnTo>
                    <a:pt x="584" y="92"/>
                  </a:lnTo>
                  <a:lnTo>
                    <a:pt x="596" y="76"/>
                  </a:lnTo>
                  <a:lnTo>
                    <a:pt x="604" y="56"/>
                  </a:lnTo>
                  <a:lnTo>
                    <a:pt x="604" y="32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4848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9811" name="Text Box 14"/>
          <p:cNvSpPr txBox="1">
            <a:spLocks noChangeArrowheads="1"/>
          </p:cNvSpPr>
          <p:nvPr/>
        </p:nvSpPr>
        <p:spPr bwMode="auto">
          <a:xfrm>
            <a:off x="2628086" y="5391410"/>
            <a:ext cx="584997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Prevalenza di meccanismi anti-</a:t>
            </a:r>
            <a:r>
              <a:rPr lang="it-IT" sz="2400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apoptotici</a:t>
            </a:r>
            <a:r>
              <a:rPr lang="it-IT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>
              <a:buClrTx/>
              <a:buFontTx/>
              <a:buNone/>
            </a:pPr>
            <a:r>
              <a:rPr lang="it-IT" sz="24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Ipertrofie</a:t>
            </a:r>
            <a:r>
              <a:rPr lang="it-IT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malattie autoimmuni, cancro </a:t>
            </a:r>
          </a:p>
        </p:txBody>
      </p:sp>
      <p:sp>
        <p:nvSpPr>
          <p:cNvPr id="119812" name="Text Box 15"/>
          <p:cNvSpPr txBox="1">
            <a:spLocks noChangeArrowheads="1"/>
          </p:cNvSpPr>
          <p:nvPr/>
        </p:nvSpPr>
        <p:spPr bwMode="auto">
          <a:xfrm>
            <a:off x="593903" y="2419350"/>
            <a:ext cx="579868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Prevalenza di meccanismi pro-</a:t>
            </a:r>
            <a:r>
              <a:rPr lang="it-IT" sz="2400" b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apoptotici</a:t>
            </a:r>
            <a:r>
              <a:rPr lang="it-IT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>
              <a:buClrTx/>
              <a:buFontTx/>
              <a:buNone/>
            </a:pPr>
            <a:r>
              <a:rPr lang="it-IT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Perdita di cellule, malattie </a:t>
            </a:r>
            <a:r>
              <a:rPr lang="it-IT" sz="2400" b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degenerative</a:t>
            </a:r>
            <a:endParaRPr lang="it-IT" sz="24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813" name="Group 16"/>
          <p:cNvGrpSpPr>
            <a:grpSpLocks/>
          </p:cNvGrpSpPr>
          <p:nvPr/>
        </p:nvGrpSpPr>
        <p:grpSpPr bwMode="auto">
          <a:xfrm>
            <a:off x="6861175" y="1398588"/>
            <a:ext cx="2114550" cy="2308225"/>
            <a:chOff x="4322" y="881"/>
            <a:chExt cx="1332" cy="1454"/>
          </a:xfrm>
        </p:grpSpPr>
        <p:sp>
          <p:nvSpPr>
            <p:cNvPr id="119815" name="Rectangle 17"/>
            <p:cNvSpPr>
              <a:spLocks noChangeArrowheads="1"/>
            </p:cNvSpPr>
            <p:nvPr/>
          </p:nvSpPr>
          <p:spPr bwMode="auto">
            <a:xfrm flipH="1">
              <a:off x="4322" y="1232"/>
              <a:ext cx="1332" cy="1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19816" name="Group 18"/>
            <p:cNvGrpSpPr>
              <a:grpSpLocks/>
            </p:cNvGrpSpPr>
            <p:nvPr/>
          </p:nvGrpSpPr>
          <p:grpSpPr bwMode="auto">
            <a:xfrm>
              <a:off x="4417" y="881"/>
              <a:ext cx="1132" cy="851"/>
              <a:chOff x="4417" y="881"/>
              <a:chExt cx="1132" cy="851"/>
            </a:xfrm>
          </p:grpSpPr>
          <p:sp>
            <p:nvSpPr>
              <p:cNvPr id="119825" name="AutoShape 19"/>
              <p:cNvSpPr>
                <a:spLocks noChangeArrowheads="1"/>
              </p:cNvSpPr>
              <p:nvPr/>
            </p:nvSpPr>
            <p:spPr bwMode="auto">
              <a:xfrm rot="900000" flipH="1">
                <a:off x="4478" y="1001"/>
                <a:ext cx="1009" cy="611"/>
              </a:xfrm>
              <a:custGeom>
                <a:avLst/>
                <a:gdLst>
                  <a:gd name="T0" fmla="*/ 0 w 1057"/>
                  <a:gd name="T1" fmla="*/ 303128 h 152"/>
                  <a:gd name="T2" fmla="*/ 851 w 1057"/>
                  <a:gd name="T3" fmla="*/ 303128 h 152"/>
                  <a:gd name="T4" fmla="*/ 851 w 1057"/>
                  <a:gd name="T5" fmla="*/ 199214 h 152"/>
                  <a:gd name="T6" fmla="*/ 465 w 1057"/>
                  <a:gd name="T7" fmla="*/ 0 h 152"/>
                  <a:gd name="T8" fmla="*/ 398 w 1057"/>
                  <a:gd name="T9" fmla="*/ 0 h 152"/>
                  <a:gd name="T10" fmla="*/ 0 w 1057"/>
                  <a:gd name="T11" fmla="*/ 183300 h 152"/>
                  <a:gd name="T12" fmla="*/ 0 w 1057"/>
                  <a:gd name="T13" fmla="*/ 303128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7"/>
                  <a:gd name="T22" fmla="*/ 0 h 152"/>
                  <a:gd name="T23" fmla="*/ 1057 w 1057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7" h="152">
                    <a:moveTo>
                      <a:pt x="0" y="152"/>
                    </a:moveTo>
                    <a:lnTo>
                      <a:pt x="1057" y="152"/>
                    </a:lnTo>
                    <a:lnTo>
                      <a:pt x="1057" y="100"/>
                    </a:lnTo>
                    <a:lnTo>
                      <a:pt x="577" y="0"/>
                    </a:lnTo>
                    <a:lnTo>
                      <a:pt x="496" y="0"/>
                    </a:lnTo>
                    <a:lnTo>
                      <a:pt x="0" y="92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9826" name="Oval 20"/>
              <p:cNvSpPr>
                <a:spLocks noChangeArrowheads="1"/>
              </p:cNvSpPr>
              <p:nvPr/>
            </p:nvSpPr>
            <p:spPr bwMode="auto">
              <a:xfrm rot="900000" flipH="1">
                <a:off x="4948" y="1178"/>
                <a:ext cx="67" cy="3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19817" name="AutoShape 21"/>
            <p:cNvSpPr>
              <a:spLocks noChangeArrowheads="1"/>
            </p:cNvSpPr>
            <p:nvPr/>
          </p:nvSpPr>
          <p:spPr bwMode="auto">
            <a:xfrm flipH="1">
              <a:off x="4953" y="1277"/>
              <a:ext cx="62" cy="72"/>
            </a:xfrm>
            <a:custGeom>
              <a:avLst/>
              <a:gdLst>
                <a:gd name="T0" fmla="*/ 21 w 73"/>
                <a:gd name="T1" fmla="*/ 4 h 76"/>
                <a:gd name="T2" fmla="*/ 26 w 73"/>
                <a:gd name="T3" fmla="*/ 9 h 76"/>
                <a:gd name="T4" fmla="*/ 27 w 73"/>
                <a:gd name="T5" fmla="*/ 14 h 76"/>
                <a:gd name="T6" fmla="*/ 31 w 73"/>
                <a:gd name="T7" fmla="*/ 18 h 76"/>
                <a:gd name="T8" fmla="*/ 33 w 73"/>
                <a:gd name="T9" fmla="*/ 28 h 76"/>
                <a:gd name="T10" fmla="*/ 33 w 73"/>
                <a:gd name="T11" fmla="*/ 38 h 76"/>
                <a:gd name="T12" fmla="*/ 31 w 73"/>
                <a:gd name="T13" fmla="*/ 47 h 76"/>
                <a:gd name="T14" fmla="*/ 30 w 73"/>
                <a:gd name="T15" fmla="*/ 55 h 76"/>
                <a:gd name="T16" fmla="*/ 26 w 73"/>
                <a:gd name="T17" fmla="*/ 58 h 76"/>
                <a:gd name="T18" fmla="*/ 23 w 73"/>
                <a:gd name="T19" fmla="*/ 66 h 76"/>
                <a:gd name="T20" fmla="*/ 18 w 73"/>
                <a:gd name="T21" fmla="*/ 66 h 76"/>
                <a:gd name="T22" fmla="*/ 12 w 73"/>
                <a:gd name="T23" fmla="*/ 66 h 76"/>
                <a:gd name="T24" fmla="*/ 9 w 73"/>
                <a:gd name="T25" fmla="*/ 58 h 76"/>
                <a:gd name="T26" fmla="*/ 6 w 73"/>
                <a:gd name="T27" fmla="*/ 55 h 76"/>
                <a:gd name="T28" fmla="*/ 4 w 73"/>
                <a:gd name="T29" fmla="*/ 47 h 76"/>
                <a:gd name="T30" fmla="*/ 3 w 73"/>
                <a:gd name="T31" fmla="*/ 38 h 76"/>
                <a:gd name="T32" fmla="*/ 3 w 73"/>
                <a:gd name="T33" fmla="*/ 28 h 76"/>
                <a:gd name="T34" fmla="*/ 4 w 73"/>
                <a:gd name="T35" fmla="*/ 18 h 76"/>
                <a:gd name="T36" fmla="*/ 7 w 73"/>
                <a:gd name="T37" fmla="*/ 14 h 76"/>
                <a:gd name="T38" fmla="*/ 9 w 73"/>
                <a:gd name="T39" fmla="*/ 9 h 76"/>
                <a:gd name="T40" fmla="*/ 14 w 73"/>
                <a:gd name="T41" fmla="*/ 4 h 76"/>
                <a:gd name="T42" fmla="*/ 18 w 73"/>
                <a:gd name="T43" fmla="*/ 0 h 76"/>
                <a:gd name="T44" fmla="*/ 23 w 73"/>
                <a:gd name="T45" fmla="*/ 0 h 76"/>
                <a:gd name="T46" fmla="*/ 27 w 73"/>
                <a:gd name="T47" fmla="*/ 9 h 76"/>
                <a:gd name="T48" fmla="*/ 31 w 73"/>
                <a:gd name="T49" fmla="*/ 10 h 76"/>
                <a:gd name="T50" fmla="*/ 33 w 73"/>
                <a:gd name="T51" fmla="*/ 24 h 76"/>
                <a:gd name="T52" fmla="*/ 35 w 73"/>
                <a:gd name="T53" fmla="*/ 33 h 76"/>
                <a:gd name="T54" fmla="*/ 35 w 73"/>
                <a:gd name="T55" fmla="*/ 41 h 76"/>
                <a:gd name="T56" fmla="*/ 33 w 73"/>
                <a:gd name="T57" fmla="*/ 52 h 76"/>
                <a:gd name="T58" fmla="*/ 30 w 73"/>
                <a:gd name="T59" fmla="*/ 58 h 76"/>
                <a:gd name="T60" fmla="*/ 26 w 73"/>
                <a:gd name="T61" fmla="*/ 66 h 76"/>
                <a:gd name="T62" fmla="*/ 21 w 73"/>
                <a:gd name="T63" fmla="*/ 69 h 76"/>
                <a:gd name="T64" fmla="*/ 16 w 73"/>
                <a:gd name="T65" fmla="*/ 69 h 76"/>
                <a:gd name="T66" fmla="*/ 12 w 73"/>
                <a:gd name="T67" fmla="*/ 66 h 76"/>
                <a:gd name="T68" fmla="*/ 6 w 73"/>
                <a:gd name="T69" fmla="*/ 62 h 76"/>
                <a:gd name="T70" fmla="*/ 3 w 73"/>
                <a:gd name="T71" fmla="*/ 55 h 76"/>
                <a:gd name="T72" fmla="*/ 0 w 73"/>
                <a:gd name="T73" fmla="*/ 43 h 76"/>
                <a:gd name="T74" fmla="*/ 0 w 73"/>
                <a:gd name="T75" fmla="*/ 38 h 76"/>
                <a:gd name="T76" fmla="*/ 0 w 73"/>
                <a:gd name="T77" fmla="*/ 26 h 76"/>
                <a:gd name="T78" fmla="*/ 3 w 73"/>
                <a:gd name="T79" fmla="*/ 14 h 76"/>
                <a:gd name="T80" fmla="*/ 6 w 73"/>
                <a:gd name="T81" fmla="*/ 9 h 76"/>
                <a:gd name="T82" fmla="*/ 12 w 73"/>
                <a:gd name="T83" fmla="*/ 4 h 76"/>
                <a:gd name="T84" fmla="*/ 16 w 73"/>
                <a:gd name="T85" fmla="*/ 0 h 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3"/>
                <a:gd name="T130" fmla="*/ 0 h 76"/>
                <a:gd name="T131" fmla="*/ 73 w 73"/>
                <a:gd name="T132" fmla="*/ 76 h 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3" h="76">
                  <a:moveTo>
                    <a:pt x="37" y="4"/>
                  </a:moveTo>
                  <a:lnTo>
                    <a:pt x="41" y="4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61" y="16"/>
                  </a:lnTo>
                  <a:lnTo>
                    <a:pt x="65" y="20"/>
                  </a:lnTo>
                  <a:lnTo>
                    <a:pt x="65" y="24"/>
                  </a:lnTo>
                  <a:lnTo>
                    <a:pt x="69" y="28"/>
                  </a:lnTo>
                  <a:lnTo>
                    <a:pt x="69" y="32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9" y="44"/>
                  </a:lnTo>
                  <a:lnTo>
                    <a:pt x="69" y="48"/>
                  </a:lnTo>
                  <a:lnTo>
                    <a:pt x="65" y="52"/>
                  </a:lnTo>
                  <a:lnTo>
                    <a:pt x="65" y="56"/>
                  </a:lnTo>
                  <a:lnTo>
                    <a:pt x="61" y="60"/>
                  </a:lnTo>
                  <a:lnTo>
                    <a:pt x="57" y="60"/>
                  </a:lnTo>
                  <a:lnTo>
                    <a:pt x="57" y="64"/>
                  </a:lnTo>
                  <a:lnTo>
                    <a:pt x="53" y="64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72"/>
                  </a:lnTo>
                  <a:lnTo>
                    <a:pt x="45" y="72"/>
                  </a:lnTo>
                  <a:lnTo>
                    <a:pt x="41" y="72"/>
                  </a:lnTo>
                  <a:lnTo>
                    <a:pt x="37" y="72"/>
                  </a:lnTo>
                  <a:lnTo>
                    <a:pt x="33" y="72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24" y="68"/>
                  </a:lnTo>
                  <a:lnTo>
                    <a:pt x="20" y="68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49" y="4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12"/>
                  </a:lnTo>
                  <a:lnTo>
                    <a:pt x="65" y="12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9" y="24"/>
                  </a:lnTo>
                  <a:lnTo>
                    <a:pt x="73" y="28"/>
                  </a:lnTo>
                  <a:lnTo>
                    <a:pt x="73" y="32"/>
                  </a:lnTo>
                  <a:lnTo>
                    <a:pt x="73" y="36"/>
                  </a:lnTo>
                  <a:lnTo>
                    <a:pt x="73" y="40"/>
                  </a:lnTo>
                  <a:lnTo>
                    <a:pt x="73" y="44"/>
                  </a:lnTo>
                  <a:lnTo>
                    <a:pt x="73" y="48"/>
                  </a:lnTo>
                  <a:lnTo>
                    <a:pt x="69" y="52"/>
                  </a:lnTo>
                  <a:lnTo>
                    <a:pt x="69" y="56"/>
                  </a:lnTo>
                  <a:lnTo>
                    <a:pt x="69" y="60"/>
                  </a:lnTo>
                  <a:lnTo>
                    <a:pt x="65" y="64"/>
                  </a:lnTo>
                  <a:lnTo>
                    <a:pt x="61" y="64"/>
                  </a:lnTo>
                  <a:lnTo>
                    <a:pt x="61" y="68"/>
                  </a:lnTo>
                  <a:lnTo>
                    <a:pt x="57" y="68"/>
                  </a:lnTo>
                  <a:lnTo>
                    <a:pt x="53" y="72"/>
                  </a:lnTo>
                  <a:lnTo>
                    <a:pt x="49" y="72"/>
                  </a:lnTo>
                  <a:lnTo>
                    <a:pt x="49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37" y="76"/>
                  </a:lnTo>
                  <a:lnTo>
                    <a:pt x="33" y="76"/>
                  </a:lnTo>
                  <a:lnTo>
                    <a:pt x="28" y="76"/>
                  </a:lnTo>
                  <a:lnTo>
                    <a:pt x="24" y="76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8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818" name="AutoShape 22"/>
            <p:cNvSpPr>
              <a:spLocks noChangeArrowheads="1"/>
            </p:cNvSpPr>
            <p:nvPr/>
          </p:nvSpPr>
          <p:spPr bwMode="auto">
            <a:xfrm>
              <a:off x="4755" y="1367"/>
              <a:ext cx="463" cy="956"/>
            </a:xfrm>
            <a:custGeom>
              <a:avLst/>
              <a:gdLst>
                <a:gd name="T0" fmla="*/ 152 w 525"/>
                <a:gd name="T1" fmla="*/ 0 h 961"/>
                <a:gd name="T2" fmla="*/ 195 w 525"/>
                <a:gd name="T3" fmla="*/ 515 h 961"/>
                <a:gd name="T4" fmla="*/ 195 w 525"/>
                <a:gd name="T5" fmla="*/ 955 h 961"/>
                <a:gd name="T6" fmla="*/ 226 w 525"/>
                <a:gd name="T7" fmla="*/ 955 h 961"/>
                <a:gd name="T8" fmla="*/ 300 w 525"/>
                <a:gd name="T9" fmla="*/ 1032 h 961"/>
                <a:gd name="T10" fmla="*/ 300 w 525"/>
                <a:gd name="T11" fmla="*/ 1134 h 961"/>
                <a:gd name="T12" fmla="*/ 0 w 525"/>
                <a:gd name="T13" fmla="*/ 1134 h 961"/>
                <a:gd name="T14" fmla="*/ 0 w 525"/>
                <a:gd name="T15" fmla="*/ 1041 h 961"/>
                <a:gd name="T16" fmla="*/ 59 w 525"/>
                <a:gd name="T17" fmla="*/ 965 h 961"/>
                <a:gd name="T18" fmla="*/ 96 w 525"/>
                <a:gd name="T19" fmla="*/ 965 h 961"/>
                <a:gd name="T20" fmla="*/ 96 w 525"/>
                <a:gd name="T21" fmla="*/ 515 h 961"/>
                <a:gd name="T22" fmla="*/ 152 w 525"/>
                <a:gd name="T23" fmla="*/ 0 h 9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5"/>
                <a:gd name="T37" fmla="*/ 0 h 961"/>
                <a:gd name="T38" fmla="*/ 525 w 525"/>
                <a:gd name="T39" fmla="*/ 961 h 9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5" h="961">
                  <a:moveTo>
                    <a:pt x="265" y="0"/>
                  </a:moveTo>
                  <a:lnTo>
                    <a:pt x="341" y="437"/>
                  </a:lnTo>
                  <a:lnTo>
                    <a:pt x="341" y="809"/>
                  </a:lnTo>
                  <a:lnTo>
                    <a:pt x="393" y="809"/>
                  </a:lnTo>
                  <a:lnTo>
                    <a:pt x="525" y="873"/>
                  </a:lnTo>
                  <a:lnTo>
                    <a:pt x="525" y="961"/>
                  </a:lnTo>
                  <a:lnTo>
                    <a:pt x="0" y="961"/>
                  </a:lnTo>
                  <a:lnTo>
                    <a:pt x="0" y="881"/>
                  </a:lnTo>
                  <a:lnTo>
                    <a:pt x="104" y="817"/>
                  </a:lnTo>
                  <a:lnTo>
                    <a:pt x="168" y="817"/>
                  </a:lnTo>
                  <a:lnTo>
                    <a:pt x="168" y="437"/>
                  </a:lnTo>
                  <a:lnTo>
                    <a:pt x="265" y="0"/>
                  </a:lnTo>
                  <a:close/>
                </a:path>
              </a:pathLst>
            </a:custGeom>
            <a:gradFill rotWithShape="0">
              <a:gsLst>
                <a:gs pos="0">
                  <a:srgbClr val="2E2E2E"/>
                </a:gs>
                <a:gs pos="50000">
                  <a:srgbClr val="808080"/>
                </a:gs>
                <a:gs pos="100000">
                  <a:srgbClr val="2E2E2E"/>
                </a:gs>
              </a:gsLst>
              <a:lin ang="0" scaled="1"/>
            </a:gradFill>
            <a:ln w="648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819" name="AutoShape 23"/>
            <p:cNvSpPr>
              <a:spLocks noChangeArrowheads="1"/>
            </p:cNvSpPr>
            <p:nvPr/>
          </p:nvSpPr>
          <p:spPr bwMode="auto">
            <a:xfrm flipH="1">
              <a:off x="4329" y="1935"/>
              <a:ext cx="536" cy="200"/>
            </a:xfrm>
            <a:custGeom>
              <a:avLst/>
              <a:gdLst>
                <a:gd name="T0" fmla="*/ 4 w 608"/>
                <a:gd name="T1" fmla="*/ 0 h 204"/>
                <a:gd name="T2" fmla="*/ 0 w 608"/>
                <a:gd name="T3" fmla="*/ 24 h 204"/>
                <a:gd name="T4" fmla="*/ 4 w 608"/>
                <a:gd name="T5" fmla="*/ 53 h 204"/>
                <a:gd name="T6" fmla="*/ 8 w 608"/>
                <a:gd name="T7" fmla="*/ 82 h 204"/>
                <a:gd name="T8" fmla="*/ 16 w 608"/>
                <a:gd name="T9" fmla="*/ 115 h 204"/>
                <a:gd name="T10" fmla="*/ 33 w 608"/>
                <a:gd name="T11" fmla="*/ 139 h 204"/>
                <a:gd name="T12" fmla="*/ 50 w 608"/>
                <a:gd name="T13" fmla="*/ 167 h 204"/>
                <a:gd name="T14" fmla="*/ 69 w 608"/>
                <a:gd name="T15" fmla="*/ 183 h 204"/>
                <a:gd name="T16" fmla="*/ 82 w 608"/>
                <a:gd name="T17" fmla="*/ 193 h 204"/>
                <a:gd name="T18" fmla="*/ 101 w 608"/>
                <a:gd name="T19" fmla="*/ 207 h 204"/>
                <a:gd name="T20" fmla="*/ 117 w 608"/>
                <a:gd name="T21" fmla="*/ 215 h 204"/>
                <a:gd name="T22" fmla="*/ 133 w 608"/>
                <a:gd name="T23" fmla="*/ 219 h 204"/>
                <a:gd name="T24" fmla="*/ 148 w 608"/>
                <a:gd name="T25" fmla="*/ 219 h 204"/>
                <a:gd name="T26" fmla="*/ 169 w 608"/>
                <a:gd name="T27" fmla="*/ 223 h 204"/>
                <a:gd name="T28" fmla="*/ 188 w 608"/>
                <a:gd name="T29" fmla="*/ 223 h 204"/>
                <a:gd name="T30" fmla="*/ 207 w 608"/>
                <a:gd name="T31" fmla="*/ 219 h 204"/>
                <a:gd name="T32" fmla="*/ 227 w 608"/>
                <a:gd name="T33" fmla="*/ 215 h 204"/>
                <a:gd name="T34" fmla="*/ 242 w 608"/>
                <a:gd name="T35" fmla="*/ 211 h 204"/>
                <a:gd name="T36" fmla="*/ 261 w 608"/>
                <a:gd name="T37" fmla="*/ 197 h 204"/>
                <a:gd name="T38" fmla="*/ 278 w 608"/>
                <a:gd name="T39" fmla="*/ 187 h 204"/>
                <a:gd name="T40" fmla="*/ 288 w 608"/>
                <a:gd name="T41" fmla="*/ 178 h 204"/>
                <a:gd name="T42" fmla="*/ 300 w 608"/>
                <a:gd name="T43" fmla="*/ 163 h 204"/>
                <a:gd name="T44" fmla="*/ 309 w 608"/>
                <a:gd name="T45" fmla="*/ 153 h 204"/>
                <a:gd name="T46" fmla="*/ 321 w 608"/>
                <a:gd name="T47" fmla="*/ 135 h 204"/>
                <a:gd name="T48" fmla="*/ 330 w 608"/>
                <a:gd name="T49" fmla="*/ 119 h 204"/>
                <a:gd name="T50" fmla="*/ 338 w 608"/>
                <a:gd name="T51" fmla="*/ 101 h 204"/>
                <a:gd name="T52" fmla="*/ 341 w 608"/>
                <a:gd name="T53" fmla="*/ 82 h 204"/>
                <a:gd name="T54" fmla="*/ 346 w 608"/>
                <a:gd name="T55" fmla="*/ 62 h 204"/>
                <a:gd name="T56" fmla="*/ 348 w 608"/>
                <a:gd name="T57" fmla="*/ 34 h 204"/>
                <a:gd name="T58" fmla="*/ 346 w 608"/>
                <a:gd name="T59" fmla="*/ 0 h 204"/>
                <a:gd name="T60" fmla="*/ 4 w 608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8"/>
                <a:gd name="T94" fmla="*/ 0 h 204"/>
                <a:gd name="T95" fmla="*/ 608 w 608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8" h="204">
                  <a:moveTo>
                    <a:pt x="4" y="0"/>
                  </a:moveTo>
                  <a:lnTo>
                    <a:pt x="0" y="20"/>
                  </a:lnTo>
                  <a:lnTo>
                    <a:pt x="4" y="48"/>
                  </a:lnTo>
                  <a:lnTo>
                    <a:pt x="12" y="76"/>
                  </a:lnTo>
                  <a:lnTo>
                    <a:pt x="28" y="104"/>
                  </a:lnTo>
                  <a:lnTo>
                    <a:pt x="56" y="128"/>
                  </a:lnTo>
                  <a:lnTo>
                    <a:pt x="88" y="152"/>
                  </a:lnTo>
                  <a:lnTo>
                    <a:pt x="120" y="168"/>
                  </a:lnTo>
                  <a:lnTo>
                    <a:pt x="144" y="176"/>
                  </a:lnTo>
                  <a:lnTo>
                    <a:pt x="176" y="188"/>
                  </a:lnTo>
                  <a:lnTo>
                    <a:pt x="204" y="196"/>
                  </a:lnTo>
                  <a:lnTo>
                    <a:pt x="232" y="200"/>
                  </a:lnTo>
                  <a:lnTo>
                    <a:pt x="260" y="200"/>
                  </a:lnTo>
                  <a:lnTo>
                    <a:pt x="296" y="204"/>
                  </a:lnTo>
                  <a:lnTo>
                    <a:pt x="328" y="204"/>
                  </a:lnTo>
                  <a:lnTo>
                    <a:pt x="360" y="200"/>
                  </a:lnTo>
                  <a:lnTo>
                    <a:pt x="396" y="196"/>
                  </a:lnTo>
                  <a:lnTo>
                    <a:pt x="424" y="192"/>
                  </a:lnTo>
                  <a:lnTo>
                    <a:pt x="456" y="180"/>
                  </a:lnTo>
                  <a:lnTo>
                    <a:pt x="484" y="172"/>
                  </a:lnTo>
                  <a:lnTo>
                    <a:pt x="504" y="164"/>
                  </a:lnTo>
                  <a:lnTo>
                    <a:pt x="524" y="148"/>
                  </a:lnTo>
                  <a:lnTo>
                    <a:pt x="540" y="140"/>
                  </a:lnTo>
                  <a:lnTo>
                    <a:pt x="560" y="124"/>
                  </a:lnTo>
                  <a:lnTo>
                    <a:pt x="576" y="108"/>
                  </a:lnTo>
                  <a:lnTo>
                    <a:pt x="588" y="92"/>
                  </a:lnTo>
                  <a:lnTo>
                    <a:pt x="596" y="76"/>
                  </a:lnTo>
                  <a:lnTo>
                    <a:pt x="604" y="56"/>
                  </a:lnTo>
                  <a:lnTo>
                    <a:pt x="608" y="32"/>
                  </a:lnTo>
                  <a:lnTo>
                    <a:pt x="60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4848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9820" name="Line 24"/>
            <p:cNvSpPr>
              <a:spLocks noChangeShapeType="1"/>
            </p:cNvSpPr>
            <p:nvPr/>
          </p:nvSpPr>
          <p:spPr bwMode="auto">
            <a:xfrm flipH="1">
              <a:off x="4338" y="1289"/>
              <a:ext cx="254" cy="655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21" name="Line 25"/>
            <p:cNvSpPr>
              <a:spLocks noChangeShapeType="1"/>
            </p:cNvSpPr>
            <p:nvPr/>
          </p:nvSpPr>
          <p:spPr bwMode="auto">
            <a:xfrm>
              <a:off x="4592" y="1289"/>
              <a:ext cx="252" cy="643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22" name="Line 26"/>
            <p:cNvSpPr>
              <a:spLocks noChangeShapeType="1"/>
            </p:cNvSpPr>
            <p:nvPr/>
          </p:nvSpPr>
          <p:spPr bwMode="auto">
            <a:xfrm flipH="1">
              <a:off x="5125" y="1474"/>
              <a:ext cx="254" cy="656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23" name="Line 27"/>
            <p:cNvSpPr>
              <a:spLocks noChangeShapeType="1"/>
            </p:cNvSpPr>
            <p:nvPr/>
          </p:nvSpPr>
          <p:spPr bwMode="auto">
            <a:xfrm>
              <a:off x="5380" y="1474"/>
              <a:ext cx="253" cy="644"/>
            </a:xfrm>
            <a:prstGeom prst="line">
              <a:avLst/>
            </a:prstGeom>
            <a:noFill/>
            <a:ln w="648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824" name="AutoShape 28"/>
            <p:cNvSpPr>
              <a:spLocks noChangeArrowheads="1"/>
            </p:cNvSpPr>
            <p:nvPr/>
          </p:nvSpPr>
          <p:spPr bwMode="auto">
            <a:xfrm flipH="1">
              <a:off x="5118" y="2120"/>
              <a:ext cx="532" cy="200"/>
            </a:xfrm>
            <a:custGeom>
              <a:avLst/>
              <a:gdLst>
                <a:gd name="T0" fmla="*/ 0 w 604"/>
                <a:gd name="T1" fmla="*/ 0 h 204"/>
                <a:gd name="T2" fmla="*/ 0 w 604"/>
                <a:gd name="T3" fmla="*/ 24 h 204"/>
                <a:gd name="T4" fmla="*/ 0 w 604"/>
                <a:gd name="T5" fmla="*/ 53 h 204"/>
                <a:gd name="T6" fmla="*/ 8 w 604"/>
                <a:gd name="T7" fmla="*/ 82 h 204"/>
                <a:gd name="T8" fmla="*/ 16 w 604"/>
                <a:gd name="T9" fmla="*/ 115 h 204"/>
                <a:gd name="T10" fmla="*/ 30 w 604"/>
                <a:gd name="T11" fmla="*/ 139 h 204"/>
                <a:gd name="T12" fmla="*/ 48 w 604"/>
                <a:gd name="T13" fmla="*/ 167 h 204"/>
                <a:gd name="T14" fmla="*/ 66 w 604"/>
                <a:gd name="T15" fmla="*/ 183 h 204"/>
                <a:gd name="T16" fmla="*/ 82 w 604"/>
                <a:gd name="T17" fmla="*/ 193 h 204"/>
                <a:gd name="T18" fmla="*/ 99 w 604"/>
                <a:gd name="T19" fmla="*/ 207 h 204"/>
                <a:gd name="T20" fmla="*/ 117 w 604"/>
                <a:gd name="T21" fmla="*/ 215 h 204"/>
                <a:gd name="T22" fmla="*/ 133 w 604"/>
                <a:gd name="T23" fmla="*/ 219 h 204"/>
                <a:gd name="T24" fmla="*/ 146 w 604"/>
                <a:gd name="T25" fmla="*/ 219 h 204"/>
                <a:gd name="T26" fmla="*/ 166 w 604"/>
                <a:gd name="T27" fmla="*/ 223 h 204"/>
                <a:gd name="T28" fmla="*/ 185 w 604"/>
                <a:gd name="T29" fmla="*/ 223 h 204"/>
                <a:gd name="T30" fmla="*/ 203 w 604"/>
                <a:gd name="T31" fmla="*/ 219 h 204"/>
                <a:gd name="T32" fmla="*/ 226 w 604"/>
                <a:gd name="T33" fmla="*/ 215 h 204"/>
                <a:gd name="T34" fmla="*/ 242 w 604"/>
                <a:gd name="T35" fmla="*/ 211 h 204"/>
                <a:gd name="T36" fmla="*/ 257 w 604"/>
                <a:gd name="T37" fmla="*/ 197 h 204"/>
                <a:gd name="T38" fmla="*/ 274 w 604"/>
                <a:gd name="T39" fmla="*/ 187 h 204"/>
                <a:gd name="T40" fmla="*/ 284 w 604"/>
                <a:gd name="T41" fmla="*/ 178 h 204"/>
                <a:gd name="T42" fmla="*/ 299 w 604"/>
                <a:gd name="T43" fmla="*/ 163 h 204"/>
                <a:gd name="T44" fmla="*/ 308 w 604"/>
                <a:gd name="T45" fmla="*/ 153 h 204"/>
                <a:gd name="T46" fmla="*/ 317 w 604"/>
                <a:gd name="T47" fmla="*/ 135 h 204"/>
                <a:gd name="T48" fmla="*/ 326 w 604"/>
                <a:gd name="T49" fmla="*/ 119 h 204"/>
                <a:gd name="T50" fmla="*/ 334 w 604"/>
                <a:gd name="T51" fmla="*/ 101 h 204"/>
                <a:gd name="T52" fmla="*/ 341 w 604"/>
                <a:gd name="T53" fmla="*/ 82 h 204"/>
                <a:gd name="T54" fmla="*/ 344 w 604"/>
                <a:gd name="T55" fmla="*/ 62 h 204"/>
                <a:gd name="T56" fmla="*/ 344 w 604"/>
                <a:gd name="T57" fmla="*/ 34 h 204"/>
                <a:gd name="T58" fmla="*/ 344 w 604"/>
                <a:gd name="T59" fmla="*/ 0 h 204"/>
                <a:gd name="T60" fmla="*/ 0 w 604"/>
                <a:gd name="T61" fmla="*/ 0 h 2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4"/>
                <a:gd name="T94" fmla="*/ 0 h 204"/>
                <a:gd name="T95" fmla="*/ 604 w 604"/>
                <a:gd name="T96" fmla="*/ 204 h 2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4" h="204">
                  <a:moveTo>
                    <a:pt x="0" y="0"/>
                  </a:moveTo>
                  <a:lnTo>
                    <a:pt x="0" y="20"/>
                  </a:lnTo>
                  <a:lnTo>
                    <a:pt x="0" y="48"/>
                  </a:lnTo>
                  <a:lnTo>
                    <a:pt x="12" y="76"/>
                  </a:lnTo>
                  <a:lnTo>
                    <a:pt x="28" y="104"/>
                  </a:lnTo>
                  <a:lnTo>
                    <a:pt x="52" y="128"/>
                  </a:lnTo>
                  <a:lnTo>
                    <a:pt x="84" y="152"/>
                  </a:lnTo>
                  <a:lnTo>
                    <a:pt x="116" y="168"/>
                  </a:lnTo>
                  <a:lnTo>
                    <a:pt x="144" y="176"/>
                  </a:lnTo>
                  <a:lnTo>
                    <a:pt x="172" y="188"/>
                  </a:lnTo>
                  <a:lnTo>
                    <a:pt x="204" y="196"/>
                  </a:lnTo>
                  <a:lnTo>
                    <a:pt x="232" y="200"/>
                  </a:lnTo>
                  <a:lnTo>
                    <a:pt x="256" y="200"/>
                  </a:lnTo>
                  <a:lnTo>
                    <a:pt x="292" y="204"/>
                  </a:lnTo>
                  <a:lnTo>
                    <a:pt x="324" y="204"/>
                  </a:lnTo>
                  <a:lnTo>
                    <a:pt x="356" y="200"/>
                  </a:lnTo>
                  <a:lnTo>
                    <a:pt x="396" y="196"/>
                  </a:lnTo>
                  <a:lnTo>
                    <a:pt x="424" y="192"/>
                  </a:lnTo>
                  <a:lnTo>
                    <a:pt x="452" y="180"/>
                  </a:lnTo>
                  <a:lnTo>
                    <a:pt x="480" y="172"/>
                  </a:lnTo>
                  <a:lnTo>
                    <a:pt x="500" y="164"/>
                  </a:lnTo>
                  <a:lnTo>
                    <a:pt x="524" y="148"/>
                  </a:lnTo>
                  <a:lnTo>
                    <a:pt x="540" y="140"/>
                  </a:lnTo>
                  <a:lnTo>
                    <a:pt x="556" y="124"/>
                  </a:lnTo>
                  <a:lnTo>
                    <a:pt x="572" y="108"/>
                  </a:lnTo>
                  <a:lnTo>
                    <a:pt x="584" y="92"/>
                  </a:lnTo>
                  <a:lnTo>
                    <a:pt x="596" y="76"/>
                  </a:lnTo>
                  <a:lnTo>
                    <a:pt x="604" y="56"/>
                  </a:lnTo>
                  <a:lnTo>
                    <a:pt x="604" y="32"/>
                  </a:lnTo>
                  <a:lnTo>
                    <a:pt x="60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4848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9814" name="Text Box 29"/>
          <p:cNvSpPr txBox="1">
            <a:spLocks noChangeArrowheads="1"/>
          </p:cNvSpPr>
          <p:nvPr/>
        </p:nvSpPr>
        <p:spPr bwMode="auto">
          <a:xfrm>
            <a:off x="250718" y="276225"/>
            <a:ext cx="8658437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Alterazioni nei meccanismi di sopravvivenza e </a:t>
            </a:r>
            <a:r>
              <a:rPr lang="it-IT" sz="2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morte </a:t>
            </a:r>
            <a:r>
              <a:rPr lang="it-IT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cellulare </a:t>
            </a:r>
          </a:p>
          <a:p>
            <a:pPr algn="ctr" eaLnBrk="1">
              <a:buClrTx/>
              <a:buFontTx/>
              <a:buNone/>
            </a:pPr>
            <a:r>
              <a:rPr lang="it-IT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alla base di numerose malattie umane</a:t>
            </a:r>
          </a:p>
        </p:txBody>
      </p:sp>
    </p:spTree>
    <p:extLst>
      <p:ext uri="{BB962C8B-B14F-4D97-AF65-F5344CB8AC3E}">
        <p14:creationId xmlns:p14="http://schemas.microsoft.com/office/powerpoint/2010/main" val="36379322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 bwMode="auto">
          <a:xfrm>
            <a:off x="122238" y="3200400"/>
            <a:ext cx="1878012" cy="373063"/>
          </a:xfrm>
          <a:prstGeom prst="roundRect">
            <a:avLst/>
          </a:prstGeom>
          <a:noFill/>
          <a:ln w="28575">
            <a:solidFill>
              <a:srgbClr val="CC00CC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340D7"/>
          </a:solidFill>
        </p:spPr>
        <p:txBody>
          <a:bodyPr/>
          <a:lstStyle/>
          <a:p>
            <a:pPr eaLnBrk="1" hangingPunct="1"/>
            <a:r>
              <a:rPr lang="it-IT" sz="3600" b="1">
                <a:solidFill>
                  <a:schemeClr val="bg1"/>
                </a:solidFill>
                <a:latin typeface="Arial" charset="0"/>
              </a:rPr>
              <a:t>OMEOSTASI CELLULARE E APOPTOSI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97013"/>
            <a:ext cx="8785225" cy="4675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Arial" charset="0"/>
              </a:rPr>
              <a:t>L</a:t>
            </a:r>
            <a:r>
              <a:rPr lang="it-IT" sz="2000" dirty="0" smtClean="0">
                <a:latin typeface="Arial" charset="0"/>
              </a:rPr>
              <a:t>’</a:t>
            </a:r>
            <a:r>
              <a:rPr lang="it-IT" sz="2000" dirty="0" smtClean="0">
                <a:latin typeface="Arial" charset="0"/>
              </a:rPr>
              <a:t>omeostasi </a:t>
            </a:r>
            <a:r>
              <a:rPr lang="it-IT" sz="2000" dirty="0">
                <a:latin typeface="Arial" charset="0"/>
              </a:rPr>
              <a:t>cellulare è frutto di un sottile equilibrio, finemente regolato, </a:t>
            </a:r>
            <a:r>
              <a:rPr lang="it-IT" sz="2000" dirty="0" smtClean="0">
                <a:latin typeface="Arial" charset="0"/>
              </a:rPr>
              <a:t>tra proliferazione </a:t>
            </a:r>
            <a:r>
              <a:rPr lang="it-IT" sz="2000" dirty="0">
                <a:latin typeface="Arial" charset="0"/>
              </a:rPr>
              <a:t>e morte cellulare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1800" b="1" dirty="0">
                <a:latin typeface="Arial" charset="0"/>
              </a:rPr>
              <a:t>MOLTIPLICAZIONE            NUMERO (MASSA) CELLULARE                MORTE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latin typeface="Arial" charset="0"/>
              </a:rPr>
              <a:t>(</a:t>
            </a:r>
            <a:r>
              <a:rPr lang="it-IT" sz="2000" b="1" dirty="0">
                <a:solidFill>
                  <a:srgbClr val="009900"/>
                </a:solidFill>
                <a:latin typeface="Arial" charset="0"/>
              </a:rPr>
              <a:t>MITOSI</a:t>
            </a:r>
            <a:r>
              <a:rPr lang="it-IT" sz="2000" dirty="0">
                <a:latin typeface="Arial" charset="0"/>
              </a:rPr>
              <a:t>)		                                                             (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</a:rPr>
              <a:t>APOPTOSI</a:t>
            </a:r>
            <a:r>
              <a:rPr lang="it-IT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Arial" charset="0"/>
              </a:rPr>
              <a:t>- se </a:t>
            </a:r>
            <a:r>
              <a:rPr lang="it-IT" sz="2000" dirty="0">
                <a:latin typeface="Arial" charset="0"/>
              </a:rPr>
              <a:t>in eccesso				                   	 </a:t>
            </a:r>
            <a:r>
              <a:rPr lang="it-IT" sz="2000" dirty="0" smtClean="0">
                <a:latin typeface="Arial" charset="0"/>
              </a:rPr>
              <a:t>      - se </a:t>
            </a:r>
            <a:r>
              <a:rPr lang="it-IT" sz="2000" dirty="0">
                <a:latin typeface="Arial" charset="0"/>
              </a:rPr>
              <a:t>in eccesso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b="1" dirty="0">
                <a:latin typeface="Arial" charset="0"/>
              </a:rPr>
              <a:t>						              	</a:t>
            </a:r>
            <a:endParaRPr lang="it-IT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Arial" charset="0"/>
              </a:rPr>
              <a:t>  </a:t>
            </a:r>
            <a:r>
              <a:rPr lang="it-IT" sz="24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CANCRO</a:t>
            </a:r>
            <a:r>
              <a:rPr lang="it-IT" sz="2000" dirty="0">
                <a:latin typeface="Arial" charset="0"/>
              </a:rPr>
              <a:t>		       	         </a:t>
            </a:r>
            <a:r>
              <a:rPr lang="it-IT" sz="2000" dirty="0" smtClean="0">
                <a:latin typeface="Arial" charset="0"/>
              </a:rPr>
              <a:t>	        	</a:t>
            </a:r>
            <a:r>
              <a:rPr lang="it-IT" sz="24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DEGENERAZIONE</a:t>
            </a:r>
            <a:endParaRPr lang="it-IT" sz="2400" b="1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latin typeface="Arial" charset="0"/>
              </a:rPr>
              <a:t>	</a:t>
            </a:r>
            <a:r>
              <a:rPr lang="it-IT" sz="2000" dirty="0" smtClean="0">
                <a:latin typeface="Arial" charset="0"/>
              </a:rPr>
              <a:t>							</a:t>
            </a:r>
            <a:r>
              <a:rPr lang="it-IT" sz="24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APLASIA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 smtClean="0">
                <a:latin typeface="Arial" charset="0"/>
              </a:rPr>
              <a:t>- se </a:t>
            </a:r>
            <a:r>
              <a:rPr lang="it-IT" sz="2000" dirty="0">
                <a:latin typeface="Arial" charset="0"/>
              </a:rPr>
              <a:t>in difetto				                     </a:t>
            </a:r>
            <a:r>
              <a:rPr lang="it-IT" sz="2000" dirty="0" smtClean="0">
                <a:latin typeface="Arial" charset="0"/>
              </a:rPr>
              <a:t>	       - se </a:t>
            </a:r>
            <a:r>
              <a:rPr lang="it-IT" sz="2000" dirty="0">
                <a:latin typeface="Arial" charset="0"/>
              </a:rPr>
              <a:t>in difetto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latin typeface="Arial" charset="0"/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>
            <a:off x="2555875" y="2466975"/>
            <a:ext cx="431800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6858000" y="2466975"/>
            <a:ext cx="5762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2057400" y="4343399"/>
            <a:ext cx="4038600" cy="804067"/>
          </a:xfrm>
          <a:prstGeom prst="line">
            <a:avLst/>
          </a:prstGeom>
          <a:ln w="57150">
            <a:solidFill>
              <a:srgbClr val="FF9933"/>
            </a:solidFill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H="1" flipV="1">
            <a:off x="1828799" y="4343400"/>
            <a:ext cx="5171743" cy="969963"/>
          </a:xfrm>
          <a:prstGeom prst="line">
            <a:avLst/>
          </a:prstGeom>
          <a:ln w="57150">
            <a:solidFill>
              <a:srgbClr val="CC00CC"/>
            </a:solidFill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914400" y="3573463"/>
            <a:ext cx="0" cy="512762"/>
          </a:xfrm>
          <a:prstGeom prst="line">
            <a:avLst/>
          </a:prstGeom>
          <a:ln w="57150">
            <a:solidFill>
              <a:srgbClr val="CC00CC"/>
            </a:solidFill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001000" y="3573463"/>
            <a:ext cx="0" cy="512762"/>
          </a:xfrm>
          <a:prstGeom prst="line">
            <a:avLst/>
          </a:prstGeom>
          <a:ln w="57150">
            <a:solidFill>
              <a:srgbClr val="FF9933"/>
            </a:solidFill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1" name="Rettangolo arrotondato 10"/>
          <p:cNvSpPr/>
          <p:nvPr/>
        </p:nvSpPr>
        <p:spPr bwMode="auto">
          <a:xfrm>
            <a:off x="7000542" y="5147468"/>
            <a:ext cx="1878012" cy="373063"/>
          </a:xfrm>
          <a:prstGeom prst="roundRect">
            <a:avLst/>
          </a:prstGeom>
          <a:noFill/>
          <a:ln w="28575">
            <a:solidFill>
              <a:srgbClr val="CC00CC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7061994" y="3200399"/>
            <a:ext cx="1878012" cy="373063"/>
          </a:xfrm>
          <a:prstGeom prst="roundRect">
            <a:avLst/>
          </a:prstGeom>
          <a:noFill/>
          <a:ln w="28575">
            <a:solidFill>
              <a:srgbClr val="FF9933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122238" y="5147467"/>
            <a:ext cx="1878012" cy="373063"/>
          </a:xfrm>
          <a:prstGeom prst="roundRect">
            <a:avLst/>
          </a:prstGeom>
          <a:noFill/>
          <a:ln w="28575">
            <a:solidFill>
              <a:srgbClr val="FF9933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57721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14069" y="381000"/>
            <a:ext cx="4439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APOPTOSI </a:t>
            </a:r>
            <a:r>
              <a:rPr lang="it-IT" sz="3200" i="1" dirty="0" smtClean="0"/>
              <a:t>vs</a:t>
            </a:r>
            <a:r>
              <a:rPr lang="it-IT" sz="3200" dirty="0" smtClean="0"/>
              <a:t> NECROSI</a:t>
            </a:r>
            <a:endParaRPr lang="it-IT" sz="3200" dirty="0"/>
          </a:p>
        </p:txBody>
      </p:sp>
      <p:sp>
        <p:nvSpPr>
          <p:cNvPr id="5" name="Freccia a destra 4"/>
          <p:cNvSpPr/>
          <p:nvPr/>
        </p:nvSpPr>
        <p:spPr bwMode="auto">
          <a:xfrm>
            <a:off x="6457950" y="2057400"/>
            <a:ext cx="47625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934200" y="2052935"/>
            <a:ext cx="198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FAGOCITOSI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 bwMode="auto">
          <a:xfrm>
            <a:off x="6457950" y="4269432"/>
            <a:ext cx="47625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62606" y="4297977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INFIAMMAZIONE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7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260181" y="276909"/>
            <a:ext cx="8520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b="1" u="sng" dirty="0" err="1">
                <a:latin typeface="Arial" charset="0"/>
              </a:rPr>
              <a:t>Cambiamenti</a:t>
            </a:r>
            <a:r>
              <a:rPr lang="en-GB" sz="3600" b="1" u="sng" dirty="0">
                <a:latin typeface="Arial" charset="0"/>
              </a:rPr>
              <a:t> </a:t>
            </a:r>
            <a:r>
              <a:rPr lang="en-GB" sz="3600" b="1" u="sng" dirty="0" err="1">
                <a:latin typeface="Arial" charset="0"/>
              </a:rPr>
              <a:t>chiave</a:t>
            </a:r>
            <a:r>
              <a:rPr lang="en-GB" sz="3600" b="1" u="sng" dirty="0">
                <a:latin typeface="Arial" charset="0"/>
              </a:rPr>
              <a:t> </a:t>
            </a:r>
            <a:r>
              <a:rPr lang="en-GB" sz="3600" b="1" u="sng" dirty="0" err="1">
                <a:latin typeface="Arial" charset="0"/>
              </a:rPr>
              <a:t>durante</a:t>
            </a:r>
            <a:r>
              <a:rPr lang="en-GB" sz="3600" b="1" u="sng" dirty="0">
                <a:latin typeface="Arial" charset="0"/>
              </a:rPr>
              <a:t> </a:t>
            </a:r>
            <a:r>
              <a:rPr lang="en-GB" sz="3600" b="1" u="sng" dirty="0" err="1">
                <a:latin typeface="Arial" charset="0"/>
              </a:rPr>
              <a:t>apoptosi</a:t>
            </a:r>
            <a:endParaRPr lang="en-GB" sz="3600" b="1" u="sng" dirty="0">
              <a:latin typeface="Arial" charset="0"/>
            </a:endParaRPr>
          </a:p>
        </p:txBody>
      </p:sp>
      <p:pic>
        <p:nvPicPr>
          <p:cNvPr id="26628" name="Picture 4" descr="Risultati immagini per apoptosis morphology shrink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77" y="933760"/>
            <a:ext cx="6654090" cy="57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71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8483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0181" y="276909"/>
            <a:ext cx="8520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b="1" u="sng" dirty="0" err="1">
                <a:latin typeface="Arial" charset="0"/>
              </a:rPr>
              <a:t>Cambiamenti</a:t>
            </a:r>
            <a:r>
              <a:rPr lang="en-GB" sz="3600" b="1" u="sng" dirty="0">
                <a:latin typeface="Arial" charset="0"/>
              </a:rPr>
              <a:t> </a:t>
            </a:r>
            <a:r>
              <a:rPr lang="en-GB" sz="3600" b="1" u="sng" dirty="0" err="1">
                <a:latin typeface="Arial" charset="0"/>
              </a:rPr>
              <a:t>chiave</a:t>
            </a:r>
            <a:r>
              <a:rPr lang="en-GB" sz="3600" b="1" u="sng" dirty="0">
                <a:latin typeface="Arial" charset="0"/>
              </a:rPr>
              <a:t> </a:t>
            </a:r>
            <a:r>
              <a:rPr lang="en-GB" sz="3600" b="1" u="sng" dirty="0" err="1">
                <a:latin typeface="Arial" charset="0"/>
              </a:rPr>
              <a:t>durante</a:t>
            </a:r>
            <a:r>
              <a:rPr lang="en-GB" sz="3600" b="1" u="sng" dirty="0">
                <a:latin typeface="Arial" charset="0"/>
              </a:rPr>
              <a:t> </a:t>
            </a:r>
            <a:r>
              <a:rPr lang="en-GB" sz="3600" b="1" u="sng" dirty="0" err="1">
                <a:latin typeface="Arial" charset="0"/>
              </a:rPr>
              <a:t>apoptosi</a:t>
            </a:r>
            <a:endParaRPr lang="en-GB" sz="3600" b="1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7578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1" y="600075"/>
            <a:ext cx="8915400" cy="695325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Tx/>
              <a:buAutoNum type="arabicParenR"/>
              <a:defRPr/>
            </a:pPr>
            <a:r>
              <a:rPr lang="en-GB" sz="2800" b="1" dirty="0" smtClean="0">
                <a:latin typeface="+mj-lt"/>
              </a:rPr>
              <a:t>Il </a:t>
            </a:r>
            <a:r>
              <a:rPr lang="en-GB" sz="2800" b="1" dirty="0" err="1">
                <a:latin typeface="+mj-lt"/>
              </a:rPr>
              <a:t>nucleo</a:t>
            </a:r>
            <a:r>
              <a:rPr lang="en-GB" sz="2800" b="1" dirty="0">
                <a:latin typeface="+mj-lt"/>
              </a:rPr>
              <a:t> e </a:t>
            </a:r>
            <a:r>
              <a:rPr lang="en-GB" sz="2800" b="1" dirty="0" err="1">
                <a:latin typeface="+mj-lt"/>
              </a:rPr>
              <a:t>il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citoplasma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si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condensano</a:t>
            </a:r>
            <a:r>
              <a:rPr lang="en-GB" sz="2800" b="1" dirty="0" smtClean="0">
                <a:latin typeface="+mj-lt"/>
              </a:rPr>
              <a:t>.</a:t>
            </a:r>
          </a:p>
        </p:txBody>
      </p:sp>
      <p:pic>
        <p:nvPicPr>
          <p:cNvPr id="28676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6" b="69565"/>
          <a:stretch/>
        </p:blipFill>
        <p:spPr bwMode="auto">
          <a:xfrm>
            <a:off x="4479991" y="2333134"/>
            <a:ext cx="2266950" cy="196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1" b="69565"/>
          <a:stretch/>
        </p:blipFill>
        <p:spPr bwMode="auto">
          <a:xfrm>
            <a:off x="2177985" y="2333135"/>
            <a:ext cx="2302006" cy="19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12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isultati immagini per ion shrinkage apop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5791202" cy="41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7578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1" y="600075"/>
            <a:ext cx="8915400" cy="1685925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Tx/>
              <a:buAutoNum type="arabicParenR"/>
              <a:defRPr/>
            </a:pPr>
            <a:r>
              <a:rPr lang="en-GB" sz="2800" b="1" dirty="0" smtClean="0">
                <a:latin typeface="+mj-lt"/>
              </a:rPr>
              <a:t>Il </a:t>
            </a:r>
            <a:r>
              <a:rPr lang="en-GB" sz="2800" b="1" dirty="0" err="1">
                <a:latin typeface="+mj-lt"/>
              </a:rPr>
              <a:t>nucleo</a:t>
            </a:r>
            <a:r>
              <a:rPr lang="en-GB" sz="2800" b="1" dirty="0">
                <a:latin typeface="+mj-lt"/>
              </a:rPr>
              <a:t> e </a:t>
            </a:r>
            <a:r>
              <a:rPr lang="en-GB" sz="2800" b="1" dirty="0" err="1">
                <a:latin typeface="+mj-lt"/>
              </a:rPr>
              <a:t>il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citoplasma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si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condensano</a:t>
            </a:r>
            <a:r>
              <a:rPr lang="en-GB" sz="2800" b="1" dirty="0" smtClean="0">
                <a:latin typeface="+mj-lt"/>
              </a:rPr>
              <a:t>.</a:t>
            </a:r>
          </a:p>
          <a:p>
            <a:pPr marL="457200" indent="-457200" algn="just">
              <a:spcBef>
                <a:spcPct val="0"/>
              </a:spcBef>
              <a:buFontTx/>
              <a:buAutoNum type="arabicParenR"/>
              <a:defRPr/>
            </a:pPr>
            <a:endParaRPr lang="en-GB" sz="2400" b="1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GB" sz="2400" dirty="0" err="1">
                <a:latin typeface="+mj-lt"/>
              </a:rPr>
              <a:t>Apertura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dei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canali</a:t>
            </a:r>
            <a:r>
              <a:rPr lang="en-GB" sz="2400" dirty="0">
                <a:latin typeface="+mj-lt"/>
              </a:rPr>
              <a:t> del </a:t>
            </a:r>
            <a:r>
              <a:rPr lang="en-GB" sz="2400" dirty="0" smtClean="0">
                <a:latin typeface="+mj-lt"/>
              </a:rPr>
              <a:t>K</a:t>
            </a:r>
            <a:r>
              <a:rPr lang="en-GB" sz="2400" baseline="30000" dirty="0" smtClean="0">
                <a:latin typeface="+mj-lt"/>
              </a:rPr>
              <a:t>+</a:t>
            </a:r>
            <a:r>
              <a:rPr lang="en-GB" sz="2400" dirty="0" smtClean="0">
                <a:latin typeface="+mj-lt"/>
              </a:rPr>
              <a:t> e del Cl</a:t>
            </a:r>
            <a:r>
              <a:rPr lang="en-GB" sz="2400" baseline="30000" dirty="0">
                <a:latin typeface="+mj-lt"/>
              </a:rPr>
              <a:t>-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GB" sz="2400" dirty="0" smtClean="0">
                <a:latin typeface="+mj-lt"/>
              </a:rPr>
              <a:t>La </a:t>
            </a:r>
            <a:r>
              <a:rPr lang="en-GB" sz="2400" dirty="0" err="1" smtClean="0">
                <a:latin typeface="+mj-lt"/>
              </a:rPr>
              <a:t>cellula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perde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ioni</a:t>
            </a:r>
            <a:r>
              <a:rPr lang="en-GB" sz="2400" dirty="0" smtClean="0">
                <a:latin typeface="+mj-lt"/>
              </a:rPr>
              <a:t> e </a:t>
            </a:r>
            <a:r>
              <a:rPr lang="en-GB" sz="2400" dirty="0" err="1" smtClean="0">
                <a:latin typeface="+mj-lt"/>
              </a:rPr>
              <a:t>acqua</a:t>
            </a:r>
            <a:r>
              <a:rPr lang="en-GB" sz="2400" dirty="0" smtClean="0">
                <a:latin typeface="+mj-lt"/>
              </a:rPr>
              <a:t> per </a:t>
            </a:r>
            <a:r>
              <a:rPr lang="en-GB" sz="2400" dirty="0" err="1" smtClean="0">
                <a:latin typeface="+mj-lt"/>
              </a:rPr>
              <a:t>osmolarità</a:t>
            </a:r>
            <a:r>
              <a:rPr lang="en-GB" sz="2400" dirty="0" smtClean="0">
                <a:latin typeface="+mj-lt"/>
              </a:rPr>
              <a:t> </a:t>
            </a:r>
            <a:endParaRPr lang="en-GB" sz="2400" baseline="30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95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454955"/>
            <a:ext cx="19605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4189" r="16667" b="15445"/>
          <a:stretch>
            <a:fillRect/>
          </a:stretch>
        </p:blipFill>
        <p:spPr bwMode="auto">
          <a:xfrm>
            <a:off x="1538288" y="2441575"/>
            <a:ext cx="2057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1905" r="29167" b="7809"/>
          <a:stretch>
            <a:fillRect/>
          </a:stretch>
        </p:blipFill>
        <p:spPr bwMode="auto">
          <a:xfrm>
            <a:off x="3670300" y="2438400"/>
            <a:ext cx="20574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1"/>
          <p:cNvSpPr txBox="1">
            <a:spLocks noChangeArrowheads="1"/>
          </p:cNvSpPr>
          <p:nvPr/>
        </p:nvSpPr>
        <p:spPr bwMode="auto">
          <a:xfrm>
            <a:off x="1801813" y="2127250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Normal cell</a:t>
            </a:r>
          </a:p>
        </p:txBody>
      </p:sp>
      <p:sp>
        <p:nvSpPr>
          <p:cNvPr id="70665" name="Text Box 12"/>
          <p:cNvSpPr txBox="1">
            <a:spLocks noChangeArrowheads="1"/>
          </p:cNvSpPr>
          <p:nvPr/>
        </p:nvSpPr>
        <p:spPr bwMode="auto">
          <a:xfrm>
            <a:off x="4027488" y="2089150"/>
            <a:ext cx="152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Apoptotic cell</a:t>
            </a:r>
          </a:p>
        </p:txBody>
      </p:sp>
      <p:sp>
        <p:nvSpPr>
          <p:cNvPr id="70666" name="Rectangle 13"/>
          <p:cNvSpPr>
            <a:spLocks noChangeArrowheads="1"/>
          </p:cNvSpPr>
          <p:nvPr/>
        </p:nvSpPr>
        <p:spPr bwMode="auto">
          <a:xfrm>
            <a:off x="1997076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b="1"/>
          </a:p>
        </p:txBody>
      </p:sp>
      <p:sp>
        <p:nvSpPr>
          <p:cNvPr id="70667" name="Text Box 14"/>
          <p:cNvSpPr txBox="1">
            <a:spLocks noChangeArrowheads="1"/>
          </p:cNvSpPr>
          <p:nvPr/>
        </p:nvSpPr>
        <p:spPr bwMode="auto">
          <a:xfrm>
            <a:off x="6040438" y="2104118"/>
            <a:ext cx="1528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Apoptotic cell</a:t>
            </a:r>
          </a:p>
        </p:txBody>
      </p:sp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152401" y="600075"/>
            <a:ext cx="8915400" cy="1685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just">
              <a:spcBef>
                <a:spcPct val="0"/>
              </a:spcBef>
              <a:buFont typeface="+mj-lt"/>
              <a:buAutoNum type="arabicParenR" startAt="2"/>
              <a:defRPr/>
            </a:pPr>
            <a:r>
              <a:rPr lang="it-IT" sz="2800" b="1" kern="0" dirty="0" smtClean="0">
                <a:latin typeface="+mj-lt"/>
              </a:rPr>
              <a:t>La cromatina si addensa</a:t>
            </a:r>
            <a:r>
              <a:rPr lang="en-GB" sz="2800" b="1" kern="0" dirty="0" smtClean="0">
                <a:latin typeface="+mj-lt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GB" sz="2400" b="1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2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1" y="600075"/>
            <a:ext cx="8915400" cy="1685925"/>
          </a:xfrm>
        </p:spPr>
        <p:txBody>
          <a:bodyPr/>
          <a:lstStyle/>
          <a:p>
            <a:pPr marL="514350" indent="-514350" algn="just">
              <a:spcBef>
                <a:spcPct val="0"/>
              </a:spcBef>
              <a:buFont typeface="+mj-lt"/>
              <a:buAutoNum type="arabicParenR" startAt="2"/>
              <a:defRPr/>
            </a:pPr>
            <a:r>
              <a:rPr lang="it-IT" sz="2800" b="1" dirty="0">
                <a:latin typeface="+mj-lt"/>
              </a:rPr>
              <a:t>La cromatina si </a:t>
            </a:r>
            <a:r>
              <a:rPr lang="it-IT" sz="2800" b="1" dirty="0" smtClean="0">
                <a:latin typeface="+mj-lt"/>
              </a:rPr>
              <a:t>addensa</a:t>
            </a:r>
            <a:r>
              <a:rPr lang="en-GB" sz="2800" b="1" dirty="0" smtClean="0">
                <a:latin typeface="+mj-lt"/>
              </a:rPr>
              <a:t>.</a:t>
            </a:r>
          </a:p>
          <a:p>
            <a:pPr marL="457200" indent="-457200" algn="just">
              <a:spcBef>
                <a:spcPct val="0"/>
              </a:spcBef>
              <a:buFontTx/>
              <a:buAutoNum type="arabicParenR" startAt="2"/>
              <a:defRPr/>
            </a:pPr>
            <a:endParaRPr lang="en-GB" sz="2400" b="1" dirty="0">
              <a:latin typeface="+mj-lt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en-GB" sz="2400" dirty="0" err="1" smtClean="0">
                <a:latin typeface="+mj-lt"/>
              </a:rPr>
              <a:t>Fosforilazione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degli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istoni</a:t>
            </a:r>
            <a:r>
              <a:rPr lang="en-GB" sz="2400" dirty="0" smtClean="0">
                <a:latin typeface="+mj-lt"/>
              </a:rPr>
              <a:t> H2A, H2B</a:t>
            </a:r>
            <a:endParaRPr lang="en-GB" sz="2400" baseline="30000" dirty="0" smtClean="0">
              <a:latin typeface="+mj-lt"/>
            </a:endParaRPr>
          </a:p>
        </p:txBody>
      </p:sp>
      <p:pic>
        <p:nvPicPr>
          <p:cNvPr id="30722" name="Picture 2" descr="Risultati immagini per nuclear condensation H2B phosphoryl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41106" r="567" b="1666"/>
          <a:stretch/>
        </p:blipFill>
        <p:spPr bwMode="auto">
          <a:xfrm>
            <a:off x="149086" y="2892287"/>
            <a:ext cx="8925339" cy="30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7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3122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3480847" y="199213"/>
            <a:ext cx="218230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3600" dirty="0" smtClean="0">
                <a:solidFill>
                  <a:srgbClr val="000000"/>
                </a:solidFill>
                <a:latin typeface="Techno" charset="0"/>
              </a:rPr>
              <a:t>Apoptosi</a:t>
            </a:r>
            <a:endParaRPr lang="it-IT" sz="3600" dirty="0">
              <a:solidFill>
                <a:srgbClr val="000000"/>
              </a:solidFill>
              <a:latin typeface="Techno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2399" y="990600"/>
            <a:ext cx="868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mantenere l’equilibrio di un organismo multicellulare</a:t>
            </a:r>
          </a:p>
          <a:p>
            <a:r>
              <a:rPr lang="it-IT" dirty="0" smtClean="0"/>
              <a:t>le cellule devono non solo riprodursi ma anche suicidarsi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5932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pic>
        <p:nvPicPr>
          <p:cNvPr id="33794" name="Picture 2" descr="Risultati immagini per caspase-activated DN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5360"/>
            <a:ext cx="6637337" cy="497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4"/>
          <p:cNvSpPr txBox="1">
            <a:spLocks noChangeArrowheads="1"/>
          </p:cNvSpPr>
          <p:nvPr/>
        </p:nvSpPr>
        <p:spPr bwMode="auto">
          <a:xfrm>
            <a:off x="152401" y="600075"/>
            <a:ext cx="8915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just">
              <a:spcBef>
                <a:spcPct val="0"/>
              </a:spcBef>
              <a:buFont typeface="+mj-lt"/>
              <a:buAutoNum type="arabicParenR" startAt="3"/>
              <a:defRPr/>
            </a:pPr>
            <a:r>
              <a:rPr lang="it-IT" sz="2800" b="1" kern="0" smtClean="0">
                <a:latin typeface="+mj-lt"/>
              </a:rPr>
              <a:t>Il DNA si frammenta</a:t>
            </a:r>
            <a:r>
              <a:rPr lang="en-GB" sz="2800" b="1" kern="0" smtClean="0">
                <a:latin typeface="+mj-lt"/>
              </a:rPr>
              <a:t>.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GB" sz="2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195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7578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1" y="600075"/>
            <a:ext cx="8915400" cy="695325"/>
          </a:xfrm>
        </p:spPr>
        <p:txBody>
          <a:bodyPr/>
          <a:lstStyle/>
          <a:p>
            <a:pPr marL="514350" indent="-514350" algn="just">
              <a:spcBef>
                <a:spcPct val="0"/>
              </a:spcBef>
              <a:buFont typeface="+mj-lt"/>
              <a:buAutoNum type="arabicParenR" startAt="3"/>
              <a:defRPr/>
            </a:pPr>
            <a:r>
              <a:rPr lang="it-IT" sz="2800" b="1" dirty="0" smtClean="0">
                <a:latin typeface="+mj-lt"/>
              </a:rPr>
              <a:t>Il DNA si frammenta</a:t>
            </a:r>
            <a:r>
              <a:rPr lang="en-GB" sz="2800" b="1" dirty="0" smtClean="0">
                <a:latin typeface="+mj-lt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GB" sz="2400" b="1" dirty="0">
              <a:latin typeface="+mj-lt"/>
            </a:endParaRPr>
          </a:p>
        </p:txBody>
      </p:sp>
      <p:pic>
        <p:nvPicPr>
          <p:cNvPr id="35842" name="Picture 2" descr="Risultati immagini per dna fragment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9" t="34092" r="18631"/>
          <a:stretch/>
        </p:blipFill>
        <p:spPr bwMode="auto">
          <a:xfrm>
            <a:off x="2703512" y="2057400"/>
            <a:ext cx="3800475" cy="37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159416" y="1665758"/>
            <a:ext cx="119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normale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495800" y="1665758"/>
            <a:ext cx="1226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apoptosi</a:t>
            </a:r>
            <a:endParaRPr lang="it-IT" dirty="0"/>
          </a:p>
        </p:txBody>
      </p:sp>
      <p:sp>
        <p:nvSpPr>
          <p:cNvPr id="4" name="Freccia in su 3"/>
          <p:cNvSpPr/>
          <p:nvPr/>
        </p:nvSpPr>
        <p:spPr bwMode="auto">
          <a:xfrm>
            <a:off x="7080754" y="2377042"/>
            <a:ext cx="381000" cy="3200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5943103" y="3777187"/>
            <a:ext cx="343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Dimensioni del DNA genomico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35812" y="452214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200</a:t>
            </a:r>
            <a:endParaRPr lang="it-IT" sz="1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135812" y="401757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400</a:t>
            </a:r>
            <a:endParaRPr lang="it-IT" sz="1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135812" y="36258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500</a:t>
            </a:r>
            <a:endParaRPr lang="it-IT" sz="1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35812" y="34411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600</a:t>
            </a:r>
            <a:endParaRPr lang="it-IT" sz="18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135812" y="31329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1000</a:t>
            </a:r>
            <a:endParaRPr lang="it-IT" sz="1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35812" y="25336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smtClean="0"/>
              <a:t>10000</a:t>
            </a:r>
            <a:endParaRPr lang="it-IT" sz="1800" dirty="0"/>
          </a:p>
        </p:txBody>
      </p:sp>
      <p:cxnSp>
        <p:nvCxnSpPr>
          <p:cNvPr id="9" name="Connettore 1 8"/>
          <p:cNvCxnSpPr/>
          <p:nvPr/>
        </p:nvCxnSpPr>
        <p:spPr bwMode="auto">
          <a:xfrm flipV="1">
            <a:off x="4350769" y="152400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ccia in su 18"/>
          <p:cNvSpPr/>
          <p:nvPr/>
        </p:nvSpPr>
        <p:spPr bwMode="auto">
          <a:xfrm flipV="1">
            <a:off x="1979030" y="2377042"/>
            <a:ext cx="381000" cy="3200400"/>
          </a:xfrm>
          <a:prstGeom prst="upArrow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6200000">
            <a:off x="1322655" y="3777187"/>
            <a:ext cx="2363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Migrazione del DNA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0575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Risultati immagini per nuclear lam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86200" cy="29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36525" y="198211"/>
            <a:ext cx="87026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algn="l" eaLnBrk="0" hangingPunct="0">
              <a:buFont typeface="Times" charset="0"/>
              <a:buAutoNum type="arabicParenR" startAt="4"/>
            </a:pPr>
            <a:r>
              <a:rPr lang="en-US" sz="2800" b="1" dirty="0" smtClean="0"/>
              <a:t>Il </a:t>
            </a:r>
            <a:r>
              <a:rPr lang="en-US" sz="2800" b="1" dirty="0" err="1"/>
              <a:t>nucleo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 smtClean="0"/>
              <a:t>disgrega</a:t>
            </a:r>
            <a:endParaRPr lang="en-US" sz="2800" b="1" dirty="0" smtClean="0"/>
          </a:p>
          <a:p>
            <a:pPr algn="l" eaLnBrk="0" hangingPunct="0"/>
            <a:r>
              <a:rPr lang="en-US" sz="2800" dirty="0" smtClean="0"/>
              <a:t>La lamina </a:t>
            </a:r>
            <a:r>
              <a:rPr lang="en-US" sz="2800" dirty="0" err="1" smtClean="0"/>
              <a:t>nucleare</a:t>
            </a:r>
            <a:r>
              <a:rPr lang="en-US" sz="2800" dirty="0" smtClean="0"/>
              <a:t> </a:t>
            </a:r>
            <a:r>
              <a:rPr lang="en-US" sz="2800" dirty="0" err="1" smtClean="0"/>
              <a:t>viene</a:t>
            </a:r>
            <a:r>
              <a:rPr lang="en-US" sz="2800" dirty="0" smtClean="0"/>
              <a:t> </a:t>
            </a:r>
            <a:r>
              <a:rPr lang="en-US" sz="2800" dirty="0" err="1" smtClean="0"/>
              <a:t>tagliata</a:t>
            </a:r>
            <a:endParaRPr lang="en-US" sz="2800" dirty="0" smtClean="0"/>
          </a:p>
          <a:p>
            <a:pPr algn="l" eaLnBrk="0" hangingPunct="0"/>
            <a:r>
              <a:rPr lang="en-US" sz="2800" dirty="0" smtClean="0"/>
              <a:t>I </a:t>
            </a:r>
            <a:r>
              <a:rPr lang="en-US" sz="2800" dirty="0" err="1" smtClean="0"/>
              <a:t>pori</a:t>
            </a:r>
            <a:r>
              <a:rPr lang="en-US" sz="2800" dirty="0" smtClean="0"/>
              <a:t> </a:t>
            </a:r>
            <a:r>
              <a:rPr lang="en-US" sz="2800" dirty="0" err="1" smtClean="0"/>
              <a:t>nucleari</a:t>
            </a:r>
            <a:r>
              <a:rPr lang="en-US" sz="2800" dirty="0" smtClean="0"/>
              <a:t> </a:t>
            </a:r>
            <a:r>
              <a:rPr lang="en-US" sz="2800" dirty="0" err="1" smtClean="0"/>
              <a:t>vengono</a:t>
            </a:r>
            <a:r>
              <a:rPr lang="en-US" sz="2800" dirty="0" smtClean="0"/>
              <a:t> </a:t>
            </a:r>
            <a:r>
              <a:rPr lang="en-US" sz="2800" dirty="0" err="1" smtClean="0"/>
              <a:t>distrutti</a:t>
            </a:r>
            <a:endParaRPr lang="en-US" sz="2800" dirty="0" smtClean="0"/>
          </a:p>
          <a:p>
            <a:pPr algn="l" eaLnBrk="0" hangingPunct="0"/>
            <a:r>
              <a:rPr lang="en-US" sz="2800" dirty="0" smtClean="0"/>
              <a:t>La </a:t>
            </a:r>
            <a:r>
              <a:rPr lang="en-US" sz="2800" dirty="0" err="1" smtClean="0"/>
              <a:t>membrana</a:t>
            </a:r>
            <a:r>
              <a:rPr lang="en-US" sz="2800" dirty="0" smtClean="0"/>
              <a:t> </a:t>
            </a:r>
            <a:r>
              <a:rPr lang="en-US" sz="2800" dirty="0" err="1" smtClean="0"/>
              <a:t>nucleare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disgrega</a:t>
            </a:r>
            <a:endParaRPr lang="en-US" sz="28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9" b="11137"/>
          <a:stretch>
            <a:fillRect/>
          </a:stretch>
        </p:blipFill>
        <p:spPr bwMode="auto">
          <a:xfrm>
            <a:off x="4487862" y="4662982"/>
            <a:ext cx="1981637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4753" r="27010" b="9789"/>
          <a:stretch>
            <a:fillRect/>
          </a:stretch>
        </p:blipFill>
        <p:spPr bwMode="auto">
          <a:xfrm>
            <a:off x="6773862" y="4662982"/>
            <a:ext cx="2174875" cy="1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4784725" y="4351832"/>
            <a:ext cx="1281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Normal cell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7118350" y="4326432"/>
            <a:ext cx="1528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/>
              <a:t>Apoptotic cell</a:t>
            </a:r>
          </a:p>
        </p:txBody>
      </p:sp>
      <p:pic>
        <p:nvPicPr>
          <p:cNvPr id="46085" name="Picture 5" descr="C:\Users\HP\AppData\Local\Microsoft\Windows\INetCache\IE\XAPC3ZMM\scissors-16209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40696">
            <a:off x="2418040" y="3331367"/>
            <a:ext cx="381000" cy="20425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HP\AppData\Local\Microsoft\Windows\INetCache\IE\XAPC3ZMM\scissors-16209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9217">
            <a:off x="1415491" y="3324951"/>
            <a:ext cx="381000" cy="20425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HP\AppData\Local\Microsoft\Windows\INetCache\IE\XAPC3ZMM\scissors-16209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0736">
            <a:off x="2444432" y="4516040"/>
            <a:ext cx="381000" cy="204259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Risultati immagini per lamin stai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35942" r="11800" b="28117"/>
          <a:stretch>
            <a:fillRect/>
          </a:stretch>
        </p:blipFill>
        <p:spPr bwMode="auto">
          <a:xfrm>
            <a:off x="4861718" y="2142063"/>
            <a:ext cx="3824288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0"/>
          <p:cNvSpPr txBox="1">
            <a:spLocks noChangeArrowheads="1"/>
          </p:cNvSpPr>
          <p:nvPr/>
        </p:nvSpPr>
        <p:spPr bwMode="auto">
          <a:xfrm>
            <a:off x="6575664" y="1767413"/>
            <a:ext cx="574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400" b="1" dirty="0" smtClean="0">
                <a:solidFill>
                  <a:srgbClr val="0070C0"/>
                </a:solidFill>
              </a:rPr>
              <a:t>DNA</a:t>
            </a:r>
            <a:endParaRPr lang="it-IT" altLang="it-IT" sz="1400" b="1" dirty="0">
              <a:solidFill>
                <a:srgbClr val="0070C0"/>
              </a:solidFill>
            </a:endParaRPr>
          </a:p>
        </p:txBody>
      </p:sp>
      <p:sp>
        <p:nvSpPr>
          <p:cNvPr id="17" name="CasellaDiTesto 11"/>
          <p:cNvSpPr txBox="1">
            <a:spLocks noChangeArrowheads="1"/>
          </p:cNvSpPr>
          <p:nvPr/>
        </p:nvSpPr>
        <p:spPr bwMode="auto">
          <a:xfrm>
            <a:off x="5471318" y="1767413"/>
            <a:ext cx="811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400" b="1">
                <a:solidFill>
                  <a:srgbClr val="35DE00"/>
                </a:solidFill>
              </a:rPr>
              <a:t>Lamina</a:t>
            </a:r>
          </a:p>
        </p:txBody>
      </p:sp>
      <p:sp>
        <p:nvSpPr>
          <p:cNvPr id="18" name="CasellaDiTesto 13"/>
          <p:cNvSpPr txBox="1">
            <a:spLocks noChangeArrowheads="1"/>
          </p:cNvSpPr>
          <p:nvPr/>
        </p:nvSpPr>
        <p:spPr bwMode="auto">
          <a:xfrm>
            <a:off x="7528718" y="1767413"/>
            <a:ext cx="73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it-IT" altLang="it-IT" sz="1400" b="1">
                <a:solidFill>
                  <a:srgbClr val="FF0000"/>
                </a:solidFill>
              </a:rPr>
              <a:t>Actina</a:t>
            </a:r>
          </a:p>
        </p:txBody>
      </p:sp>
    </p:spTree>
    <p:extLst>
      <p:ext uri="{BB962C8B-B14F-4D97-AF65-F5344CB8AC3E}">
        <p14:creationId xmlns:p14="http://schemas.microsoft.com/office/powerpoint/2010/main" val="619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142874" y="261888"/>
            <a:ext cx="90011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 smtClean="0"/>
              <a:t>5) </a:t>
            </a:r>
            <a:r>
              <a:rPr lang="en-US" sz="2800" b="1" dirty="0" err="1" smtClean="0"/>
              <a:t>Blebbing</a:t>
            </a:r>
            <a:endParaRPr lang="en-US" sz="2800" b="1" dirty="0" smtClean="0"/>
          </a:p>
          <a:p>
            <a:pPr algn="l" eaLnBrk="0" hangingPunct="0"/>
            <a:endParaRPr lang="en-US" sz="2800" b="1" dirty="0"/>
          </a:p>
        </p:txBody>
      </p:sp>
      <p:pic>
        <p:nvPicPr>
          <p:cNvPr id="36866" name="Picture 2" descr="Risultati immagini per blebb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r="43820" b="42546"/>
          <a:stretch/>
        </p:blipFill>
        <p:spPr bwMode="auto">
          <a:xfrm>
            <a:off x="4953000" y="738941"/>
            <a:ext cx="3499945" cy="2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Risultati immagini per blebb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8" t="63640" r="30949" b="6705"/>
          <a:stretch/>
        </p:blipFill>
        <p:spPr bwMode="auto">
          <a:xfrm>
            <a:off x="990600" y="4067175"/>
            <a:ext cx="3048000" cy="20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Risultati immagini per blebb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8" t="54334" r="4286" b="24138"/>
          <a:stretch/>
        </p:blipFill>
        <p:spPr bwMode="auto">
          <a:xfrm flipH="1">
            <a:off x="495301" y="1789358"/>
            <a:ext cx="3247698" cy="14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An external file that holds a picture, illustration, etc.&#10;Object name is cdd201225f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" r="50000" b="60354"/>
          <a:stretch/>
        </p:blipFill>
        <p:spPr bwMode="auto">
          <a:xfrm>
            <a:off x="5410200" y="3953728"/>
            <a:ext cx="2324100" cy="22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542927" y="1209702"/>
            <a:ext cx="16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Cellula normale</a:t>
            </a:r>
            <a:endParaRPr lang="it-IT" sz="18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170667" y="1209702"/>
            <a:ext cx="157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Cellula </a:t>
            </a:r>
            <a:r>
              <a:rPr lang="it-IT" sz="1800" dirty="0" err="1" smtClean="0"/>
              <a:t>apoptotica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8663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142874" y="261888"/>
            <a:ext cx="90011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 smtClean="0"/>
              <a:t>5) </a:t>
            </a:r>
            <a:r>
              <a:rPr lang="en-US" sz="2800" b="1" dirty="0" err="1" smtClean="0"/>
              <a:t>Blebbing</a:t>
            </a:r>
            <a:endParaRPr lang="en-US" sz="2800" b="1" dirty="0" smtClean="0"/>
          </a:p>
          <a:p>
            <a:pPr algn="l" eaLnBrk="0" hangingPunct="0"/>
            <a:endParaRPr lang="en-US" sz="2800" b="1" dirty="0"/>
          </a:p>
        </p:txBody>
      </p:sp>
      <p:pic>
        <p:nvPicPr>
          <p:cNvPr id="39938" name="Picture 2" descr="Risultati immagini per apoptotic blebbing actin myos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/>
          <a:stretch/>
        </p:blipFill>
        <p:spPr bwMode="auto">
          <a:xfrm>
            <a:off x="3276600" y="2514600"/>
            <a:ext cx="3932585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s://ars.els-cdn.com/content/image/1-s2.0-S1873506118302678-ga1_lr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1" t="45298" b="44700"/>
          <a:stretch/>
        </p:blipFill>
        <p:spPr bwMode="auto">
          <a:xfrm>
            <a:off x="2819400" y="738941"/>
            <a:ext cx="4389785" cy="108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3124200" y="2438400"/>
            <a:ext cx="685800" cy="17335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63511" y="4267200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C00000"/>
                </a:solidFill>
              </a:rPr>
              <a:t>miosina</a:t>
            </a:r>
            <a:endParaRPr lang="it-IT" sz="28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24598" y="3303889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70C0"/>
                </a:solidFill>
              </a:rPr>
              <a:t>actina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91118" y="19878"/>
            <a:ext cx="90011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sz="2800" b="1" dirty="0" smtClean="0"/>
          </a:p>
          <a:p>
            <a:pPr algn="l"/>
            <a:r>
              <a:rPr lang="en-US" sz="2800" b="1" dirty="0" smtClean="0"/>
              <a:t>6) </a:t>
            </a:r>
            <a:r>
              <a:rPr lang="en-US" sz="2800" b="1" dirty="0" err="1" smtClean="0"/>
              <a:t>Esposizione</a:t>
            </a:r>
            <a:r>
              <a:rPr lang="en-US" sz="2800" b="1" dirty="0" smtClean="0"/>
              <a:t> della </a:t>
            </a:r>
            <a:r>
              <a:rPr lang="en-US" sz="2800" b="1" dirty="0" err="1" smtClean="0"/>
              <a:t>Fosfatidil-Serina</a:t>
            </a:r>
            <a:r>
              <a:rPr lang="en-US" sz="2800" b="1" dirty="0" smtClean="0"/>
              <a:t> (PS) </a:t>
            </a:r>
            <a:r>
              <a:rPr lang="en-US" sz="2800" b="1" dirty="0" err="1" smtClean="0"/>
              <a:t>sul</a:t>
            </a:r>
            <a:r>
              <a:rPr lang="en-US" sz="2800" b="1" dirty="0"/>
              <a:t> </a:t>
            </a:r>
            <a:r>
              <a:rPr lang="en-US" sz="2800" b="1" dirty="0" err="1"/>
              <a:t>lato</a:t>
            </a:r>
            <a:r>
              <a:rPr lang="en-US" sz="2800" b="1" dirty="0"/>
              <a:t> </a:t>
            </a:r>
            <a:r>
              <a:rPr lang="en-US" sz="2800" b="1" dirty="0" err="1"/>
              <a:t>esterno</a:t>
            </a:r>
            <a:r>
              <a:rPr lang="en-US" sz="2800" b="1" dirty="0"/>
              <a:t> della </a:t>
            </a:r>
            <a:r>
              <a:rPr lang="en-US" sz="2800" b="1" dirty="0" err="1"/>
              <a:t>membrana</a:t>
            </a:r>
            <a:r>
              <a:rPr lang="en-US" sz="2800" b="1" dirty="0"/>
              <a:t> </a:t>
            </a:r>
          </a:p>
          <a:p>
            <a:pPr algn="l" eaLnBrk="0" hangingPunct="0"/>
            <a:endParaRPr lang="en-US" sz="2800" b="1" dirty="0"/>
          </a:p>
        </p:txBody>
      </p:sp>
      <p:pic>
        <p:nvPicPr>
          <p:cNvPr id="38914" name="Picture 2" descr="Risultati immagini per Fosfatidil-Serina apopto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58388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76200" y="16890"/>
            <a:ext cx="90011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endParaRPr lang="en-US" sz="2800" b="1" dirty="0" smtClean="0"/>
          </a:p>
          <a:p>
            <a:pPr algn="l"/>
            <a:r>
              <a:rPr lang="en-US" sz="2800" b="1" dirty="0" smtClean="0"/>
              <a:t>6) </a:t>
            </a:r>
            <a:r>
              <a:rPr lang="en-US" sz="2800" b="1" dirty="0" err="1" smtClean="0"/>
              <a:t>Esposizione</a:t>
            </a:r>
            <a:r>
              <a:rPr lang="en-US" sz="2800" b="1" dirty="0" smtClean="0"/>
              <a:t> della </a:t>
            </a:r>
            <a:r>
              <a:rPr lang="en-US" sz="2800" b="1" dirty="0" err="1" smtClean="0"/>
              <a:t>Fosfatidil-Serina</a:t>
            </a:r>
            <a:r>
              <a:rPr lang="en-US" sz="2800" b="1" dirty="0" smtClean="0"/>
              <a:t> (PS) </a:t>
            </a:r>
            <a:r>
              <a:rPr lang="en-US" sz="2800" b="1" dirty="0" err="1" smtClean="0"/>
              <a:t>sul</a:t>
            </a:r>
            <a:r>
              <a:rPr lang="en-US" sz="2800" b="1" dirty="0"/>
              <a:t> </a:t>
            </a:r>
            <a:r>
              <a:rPr lang="en-US" sz="2800" b="1" dirty="0" err="1"/>
              <a:t>lato</a:t>
            </a:r>
            <a:r>
              <a:rPr lang="en-US" sz="2800" b="1" dirty="0"/>
              <a:t> </a:t>
            </a:r>
            <a:r>
              <a:rPr lang="en-US" sz="2800" b="1" dirty="0" err="1"/>
              <a:t>esterno</a:t>
            </a:r>
            <a:r>
              <a:rPr lang="en-US" sz="2800" b="1" dirty="0"/>
              <a:t> della </a:t>
            </a:r>
            <a:r>
              <a:rPr lang="en-US" sz="2800" b="1" dirty="0" err="1"/>
              <a:t>membrana</a:t>
            </a:r>
            <a:r>
              <a:rPr lang="en-US" sz="2800" b="1" dirty="0"/>
              <a:t> </a:t>
            </a:r>
          </a:p>
          <a:p>
            <a:pPr algn="l" eaLnBrk="0" hangingPunct="0"/>
            <a:endParaRPr lang="en-US" sz="2800" b="1" dirty="0"/>
          </a:p>
        </p:txBody>
      </p:sp>
      <p:pic>
        <p:nvPicPr>
          <p:cNvPr id="40962" name="Picture 2" descr="Risultati immagini per flippase phosphatidylserine APOP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r="64148" b="68481"/>
          <a:stretch/>
        </p:blipFill>
        <p:spPr bwMode="auto">
          <a:xfrm>
            <a:off x="363748" y="2438400"/>
            <a:ext cx="2297404" cy="1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flippase phosphatidylserine APOP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6" t="-611" b="69093"/>
          <a:stretch/>
        </p:blipFill>
        <p:spPr bwMode="auto">
          <a:xfrm>
            <a:off x="2438400" y="2403896"/>
            <a:ext cx="1859530" cy="1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flippase phosphatidylserine APOP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" r="64148" b="68481"/>
          <a:stretch/>
        </p:blipFill>
        <p:spPr bwMode="auto">
          <a:xfrm>
            <a:off x="4935748" y="2438400"/>
            <a:ext cx="2297404" cy="1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isultati immagini per flippase phosphatidylserine APOPTOS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6" t="-611" b="69093"/>
          <a:stretch/>
        </p:blipFill>
        <p:spPr bwMode="auto">
          <a:xfrm>
            <a:off x="7010400" y="2403896"/>
            <a:ext cx="1859530" cy="1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95400" y="4495800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Cellula normale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96767" y="4495800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Cellula </a:t>
            </a:r>
            <a:r>
              <a:rPr lang="it-IT" dirty="0" err="1" smtClean="0"/>
              <a:t>apoptotica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19400" y="2819400"/>
            <a:ext cx="92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smtClean="0">
                <a:latin typeface="Comic Sans MS" panose="030F0702030302020204" pitchFamily="66" charset="0"/>
              </a:rPr>
              <a:t>X</a:t>
            </a:r>
            <a:endParaRPr lang="it-IT" sz="8000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21021" y="2819400"/>
            <a:ext cx="92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 smtClean="0">
                <a:latin typeface="Comic Sans MS" panose="030F0702030302020204" pitchFamily="66" charset="0"/>
              </a:rPr>
              <a:t>X</a:t>
            </a:r>
            <a:endParaRPr lang="it-IT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895473" y="1752600"/>
            <a:ext cx="5267325" cy="4253809"/>
            <a:chOff x="3581400" y="1138687"/>
            <a:chExt cx="5267325" cy="4253809"/>
          </a:xfrm>
        </p:grpSpPr>
        <p:pic>
          <p:nvPicPr>
            <p:cNvPr id="41986" name="Picture 2" descr="Risultati immagini per APOPTOTIC BODI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8" t="4370"/>
            <a:stretch/>
          </p:blipFill>
          <p:spPr bwMode="auto">
            <a:xfrm>
              <a:off x="3735238" y="1138687"/>
              <a:ext cx="5113487" cy="4253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/>
            <p:cNvSpPr/>
            <p:nvPr/>
          </p:nvSpPr>
          <p:spPr bwMode="auto">
            <a:xfrm>
              <a:off x="3581400" y="1646883"/>
              <a:ext cx="457200" cy="20869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42874" y="261888"/>
            <a:ext cx="8772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 smtClean="0"/>
              <a:t>7) </a:t>
            </a:r>
            <a:r>
              <a:rPr lang="en-US" sz="2800" b="1" dirty="0"/>
              <a:t>La </a:t>
            </a:r>
            <a:r>
              <a:rPr lang="en-US" sz="2800" b="1" dirty="0" err="1" smtClean="0"/>
              <a:t>cellula</a:t>
            </a:r>
            <a:r>
              <a:rPr lang="en-US" sz="2800" b="1" dirty="0" smtClean="0"/>
              <a:t> produce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/>
              <a:t>serie</a:t>
            </a:r>
            <a:r>
              <a:rPr lang="en-US" sz="2800" b="1" dirty="0"/>
              <a:t> di </a:t>
            </a:r>
            <a:r>
              <a:rPr lang="en-US" sz="2800" b="1" dirty="0" err="1"/>
              <a:t>piccole</a:t>
            </a:r>
            <a:r>
              <a:rPr lang="en-US" sz="2800" b="1" dirty="0"/>
              <a:t> </a:t>
            </a:r>
            <a:r>
              <a:rPr lang="en-US" sz="2800" b="1" dirty="0" err="1"/>
              <a:t>vescicole</a:t>
            </a:r>
            <a:r>
              <a:rPr lang="en-US" sz="2800" b="1" dirty="0"/>
              <a:t> </a:t>
            </a:r>
            <a:r>
              <a:rPr lang="en-US" sz="2800" b="1" dirty="0" err="1"/>
              <a:t>chiamate</a:t>
            </a:r>
            <a:r>
              <a:rPr lang="en-US" sz="2800" b="1" dirty="0"/>
              <a:t> </a:t>
            </a:r>
            <a:r>
              <a:rPr lang="en-US" sz="2800" b="1" dirty="0" smtClean="0"/>
              <a:t> “</a:t>
            </a:r>
            <a:r>
              <a:rPr lang="en-US" sz="2800" b="1" dirty="0" err="1">
                <a:solidFill>
                  <a:srgbClr val="C00000"/>
                </a:solidFill>
              </a:rPr>
              <a:t>corpi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apoptotici</a:t>
            </a:r>
            <a:r>
              <a:rPr lang="en-US" sz="2800" b="1" dirty="0"/>
              <a:t>”</a:t>
            </a:r>
          </a:p>
          <a:p>
            <a:pPr algn="l" eaLnBrk="0" hangingPunct="0"/>
            <a:endParaRPr lang="en-US" sz="2800" b="1" dirty="0"/>
          </a:p>
        </p:txBody>
      </p:sp>
      <p:sp>
        <p:nvSpPr>
          <p:cNvPr id="4" name="Rettangolo 3"/>
          <p:cNvSpPr/>
          <p:nvPr/>
        </p:nvSpPr>
        <p:spPr bwMode="auto">
          <a:xfrm>
            <a:off x="5638800" y="5334000"/>
            <a:ext cx="16002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8" name="Rectangle 11"/>
          <p:cNvSpPr>
            <a:spLocks noChangeArrowheads="1"/>
          </p:cNvSpPr>
          <p:nvPr/>
        </p:nvSpPr>
        <p:spPr bwMode="auto">
          <a:xfrm>
            <a:off x="142874" y="261888"/>
            <a:ext cx="8772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 smtClean="0"/>
              <a:t>7) </a:t>
            </a:r>
            <a:r>
              <a:rPr lang="en-US" sz="2800" b="1" dirty="0"/>
              <a:t>La </a:t>
            </a:r>
            <a:r>
              <a:rPr lang="en-US" sz="2800" b="1" dirty="0" err="1" smtClean="0"/>
              <a:t>cellula</a:t>
            </a:r>
            <a:r>
              <a:rPr lang="en-US" sz="2800" b="1" dirty="0" smtClean="0"/>
              <a:t> produce </a:t>
            </a:r>
            <a:r>
              <a:rPr lang="en-US" sz="2800" b="1" dirty="0" err="1" smtClean="0"/>
              <a:t>una</a:t>
            </a:r>
            <a:r>
              <a:rPr lang="en-US" sz="2800" b="1" dirty="0" smtClean="0"/>
              <a:t> </a:t>
            </a:r>
            <a:r>
              <a:rPr lang="en-US" sz="2800" b="1" dirty="0" err="1"/>
              <a:t>serie</a:t>
            </a:r>
            <a:r>
              <a:rPr lang="en-US" sz="2800" b="1" dirty="0"/>
              <a:t> di </a:t>
            </a:r>
            <a:r>
              <a:rPr lang="en-US" sz="2800" b="1" dirty="0" err="1"/>
              <a:t>piccole</a:t>
            </a:r>
            <a:r>
              <a:rPr lang="en-US" sz="2800" b="1" dirty="0"/>
              <a:t> </a:t>
            </a:r>
            <a:r>
              <a:rPr lang="en-US" sz="2800" b="1" dirty="0" err="1"/>
              <a:t>vescicole</a:t>
            </a:r>
            <a:r>
              <a:rPr lang="en-US" sz="2800" b="1" dirty="0"/>
              <a:t> </a:t>
            </a:r>
            <a:r>
              <a:rPr lang="en-US" sz="2800" b="1" dirty="0" err="1"/>
              <a:t>chiamate</a:t>
            </a:r>
            <a:r>
              <a:rPr lang="en-US" sz="2800" b="1" dirty="0"/>
              <a:t> </a:t>
            </a:r>
            <a:r>
              <a:rPr lang="en-US" sz="2800" b="1" dirty="0" smtClean="0"/>
              <a:t> “</a:t>
            </a:r>
            <a:r>
              <a:rPr lang="en-US" sz="2800" b="1" dirty="0" err="1">
                <a:solidFill>
                  <a:srgbClr val="C00000"/>
                </a:solidFill>
              </a:rPr>
              <a:t>corpi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apoptotici</a:t>
            </a:r>
            <a:r>
              <a:rPr lang="en-US" sz="2800" b="1" dirty="0"/>
              <a:t>”</a:t>
            </a:r>
          </a:p>
          <a:p>
            <a:pPr algn="l" eaLnBrk="0" hangingPunct="0"/>
            <a:endParaRPr lang="en-US" sz="2800" b="1" dirty="0"/>
          </a:p>
        </p:txBody>
      </p:sp>
      <p:pic>
        <p:nvPicPr>
          <p:cNvPr id="43010" name="Picture 2" descr="https://www.researchgate.net/profile/Zheng_Hu12/publication/281623733/figure/fig7/AS:284574962733061@1444859366149/Nuclear-fragmentation-dissolution-and-apoptotic-bodies-were-observed-by-TEM-apoptotic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6998"/>
          <a:stretch/>
        </p:blipFill>
        <p:spPr bwMode="auto">
          <a:xfrm>
            <a:off x="3048000" y="2211238"/>
            <a:ext cx="32248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8600" y="381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8) </a:t>
            </a:r>
            <a:r>
              <a:rPr lang="it-IT" sz="2800" b="1" dirty="0"/>
              <a:t>Le cellule </a:t>
            </a:r>
            <a:r>
              <a:rPr lang="it-IT" sz="2800" b="1" dirty="0" err="1"/>
              <a:t>apoptotiche</a:t>
            </a:r>
            <a:r>
              <a:rPr lang="it-IT" sz="2800" b="1" dirty="0"/>
              <a:t> </a:t>
            </a:r>
            <a:r>
              <a:rPr lang="it-IT" sz="2800" b="1" dirty="0" smtClean="0"/>
              <a:t>sono fagocitate da </a:t>
            </a:r>
            <a:r>
              <a:rPr lang="it-IT" sz="2800" b="1" dirty="0"/>
              <a:t>cellule vicine</a:t>
            </a:r>
          </a:p>
          <a:p>
            <a:pPr algn="l"/>
            <a:endParaRPr lang="en-US" sz="2800" b="1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" b="8600"/>
          <a:stretch>
            <a:fillRect/>
          </a:stretch>
        </p:blipFill>
        <p:spPr bwMode="auto">
          <a:xfrm>
            <a:off x="2133600" y="1981200"/>
            <a:ext cx="5065713" cy="34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23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Risultati immagini per c. elegans apop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600200"/>
            <a:ext cx="549792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78655" y="457200"/>
            <a:ext cx="4480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/>
              <a:t>Caenorhabditis</a:t>
            </a:r>
            <a:r>
              <a:rPr lang="it-IT" sz="3600" dirty="0"/>
              <a:t> </a:t>
            </a:r>
            <a:r>
              <a:rPr lang="it-IT" sz="3600" dirty="0" err="1"/>
              <a:t>e</a:t>
            </a:r>
            <a:r>
              <a:rPr lang="it-IT" sz="3600" dirty="0" err="1" smtClean="0"/>
              <a:t>legans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13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8600" y="381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/>
              <a:t>8) </a:t>
            </a:r>
            <a:r>
              <a:rPr lang="it-IT" sz="2800" b="1" dirty="0"/>
              <a:t>Le cellule </a:t>
            </a:r>
            <a:r>
              <a:rPr lang="it-IT" sz="2800" b="1" dirty="0" err="1"/>
              <a:t>apoptotiche</a:t>
            </a:r>
            <a:r>
              <a:rPr lang="it-IT" sz="2800" b="1" dirty="0"/>
              <a:t> </a:t>
            </a:r>
            <a:r>
              <a:rPr lang="it-IT" sz="2800" b="1" dirty="0" smtClean="0"/>
              <a:t>sono fagocitate da </a:t>
            </a:r>
            <a:r>
              <a:rPr lang="it-IT" sz="2800" b="1" dirty="0"/>
              <a:t>cellule vicine</a:t>
            </a:r>
          </a:p>
          <a:p>
            <a:pPr algn="l"/>
            <a:endParaRPr lang="en-US" sz="2800" b="1" dirty="0"/>
          </a:p>
        </p:txBody>
      </p:sp>
      <p:pic>
        <p:nvPicPr>
          <p:cNvPr id="44034" name="Picture 2" descr="Risultati immagini per phagocytosis apoptotic bodies phosphatidylser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9" y="1306532"/>
            <a:ext cx="77845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726588" y="1200150"/>
            <a:ext cx="902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bodies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6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026"/>
          <p:cNvSpPr txBox="1">
            <a:spLocks noChangeArrowheads="1"/>
          </p:cNvSpPr>
          <p:nvPr/>
        </p:nvSpPr>
        <p:spPr bwMode="auto">
          <a:xfrm>
            <a:off x="1947457" y="125413"/>
            <a:ext cx="54681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b="1" u="sng">
                <a:solidFill>
                  <a:schemeClr val="accent6"/>
                </a:solidFill>
                <a:latin typeface="Arial" charset="0"/>
              </a:rPr>
              <a:t>Cosa causa l’apoptosi ?</a:t>
            </a:r>
          </a:p>
        </p:txBody>
      </p:sp>
      <p:sp>
        <p:nvSpPr>
          <p:cNvPr id="88066" name="Text Box 1027"/>
          <p:cNvSpPr txBox="1">
            <a:spLocks noChangeArrowheads="1"/>
          </p:cNvSpPr>
          <p:nvPr/>
        </p:nvSpPr>
        <p:spPr bwMode="auto">
          <a:xfrm>
            <a:off x="281781" y="914400"/>
            <a:ext cx="8610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/>
            <a:r>
              <a:rPr lang="en-GB" sz="2000" b="1" dirty="0" smtClean="0">
                <a:latin typeface="Arial" charset="0"/>
              </a:rPr>
              <a:t>1)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33CC33"/>
                </a:solidFill>
                <a:latin typeface="Arial" charset="0"/>
              </a:rPr>
              <a:t>RIMOZIONE DEI FATTORI DI SOPRAVVIVENZA </a:t>
            </a:r>
            <a:r>
              <a:rPr lang="en-GB" sz="2000" b="1" dirty="0" smtClean="0">
                <a:latin typeface="Arial" charset="0"/>
              </a:rPr>
              <a:t>-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-</a:t>
            </a:r>
            <a:r>
              <a:rPr lang="en-GB" sz="2000" b="1" dirty="0" err="1" smtClean="0">
                <a:latin typeface="Arial" charset="0"/>
              </a:rPr>
              <a:t>tutte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le cellule </a:t>
            </a:r>
            <a:r>
              <a:rPr lang="en-GB" sz="2000" b="1" dirty="0" err="1">
                <a:latin typeface="Arial" charset="0"/>
              </a:rPr>
              <a:t>necessitano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segnali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sopravvivenza</a:t>
            </a:r>
            <a:r>
              <a:rPr lang="en-GB" sz="2000" b="1" dirty="0">
                <a:latin typeface="Arial" charset="0"/>
              </a:rPr>
              <a:t>. </a:t>
            </a:r>
            <a:r>
              <a:rPr lang="en-GB" sz="2000" b="1" dirty="0" err="1">
                <a:latin typeface="Arial" charset="0"/>
              </a:rPr>
              <a:t>L’apoptosi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è un </a:t>
            </a:r>
            <a:r>
              <a:rPr lang="en-GB" sz="2000" b="1" dirty="0">
                <a:latin typeface="Arial" charset="0"/>
              </a:rPr>
              <a:t>pathway di default. </a:t>
            </a:r>
            <a:r>
              <a:rPr lang="en-GB" sz="2000" b="1" dirty="0" err="1">
                <a:latin typeface="Arial" charset="0"/>
              </a:rPr>
              <a:t>Fattori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solubili</a:t>
            </a:r>
            <a:r>
              <a:rPr lang="en-GB" sz="2000" b="1" dirty="0">
                <a:latin typeface="Arial" charset="0"/>
              </a:rPr>
              <a:t> o </a:t>
            </a:r>
            <a:r>
              <a:rPr lang="en-GB" sz="2000" b="1" dirty="0" err="1">
                <a:latin typeface="Arial" charset="0"/>
              </a:rPr>
              <a:t>l’adesione</a:t>
            </a:r>
            <a:r>
              <a:rPr lang="en-GB" sz="2000" b="1" dirty="0">
                <a:latin typeface="Arial" charset="0"/>
              </a:rPr>
              <a:t> al </a:t>
            </a:r>
            <a:r>
              <a:rPr lang="en-GB" sz="2000" b="1" dirty="0" err="1">
                <a:latin typeface="Arial" charset="0"/>
              </a:rPr>
              <a:t>substrato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promuovono</a:t>
            </a:r>
            <a:r>
              <a:rPr lang="en-GB" sz="2000" b="1" dirty="0">
                <a:latin typeface="Arial" charset="0"/>
              </a:rPr>
              <a:t> la </a:t>
            </a:r>
            <a:r>
              <a:rPr lang="en-GB" sz="2000" b="1" dirty="0" err="1">
                <a:latin typeface="Arial" charset="0"/>
              </a:rPr>
              <a:t>sopravvivenza</a:t>
            </a:r>
            <a:r>
              <a:rPr lang="en-GB" sz="2000" b="1" dirty="0">
                <a:latin typeface="Arial" charset="0"/>
              </a:rPr>
              <a:t>.</a:t>
            </a:r>
          </a:p>
          <a:p>
            <a:pPr algn="just"/>
            <a:r>
              <a:rPr lang="en-GB" sz="2000" b="1" dirty="0">
                <a:latin typeface="Arial" charset="0"/>
              </a:rPr>
              <a:t>     </a:t>
            </a:r>
          </a:p>
          <a:p>
            <a:pPr algn="just"/>
            <a:r>
              <a:rPr lang="en-GB" sz="2000" b="1" dirty="0" smtClean="0">
                <a:latin typeface="Arial" charset="0"/>
              </a:rPr>
              <a:t>2)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FF9933"/>
                </a:solidFill>
                <a:latin typeface="Arial" charset="0"/>
              </a:rPr>
              <a:t>FATTORI DI MORTE </a:t>
            </a:r>
            <a:r>
              <a:rPr lang="en-GB" sz="2000" b="1" dirty="0" smtClean="0">
                <a:solidFill>
                  <a:schemeClr val="accent6"/>
                </a:solidFill>
                <a:latin typeface="Arial" charset="0"/>
              </a:rPr>
              <a:t>-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en-GB" sz="2000" b="1" dirty="0" smtClean="0">
                <a:latin typeface="Arial" charset="0"/>
              </a:rPr>
              <a:t>per </a:t>
            </a:r>
            <a:r>
              <a:rPr lang="en-GB" sz="2000" b="1" dirty="0" err="1" smtClean="0">
                <a:latin typeface="Arial" charset="0"/>
              </a:rPr>
              <a:t>es</a:t>
            </a:r>
            <a:r>
              <a:rPr lang="en-GB" sz="2000" b="1" dirty="0">
                <a:latin typeface="Arial" charset="0"/>
              </a:rPr>
              <a:t>.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solidFill>
                  <a:srgbClr val="FF9933"/>
                </a:solidFill>
                <a:latin typeface="Arial" charset="0"/>
              </a:rPr>
              <a:t>FasL</a:t>
            </a:r>
            <a:r>
              <a:rPr lang="en-GB" sz="2000" b="1" dirty="0" smtClean="0">
                <a:latin typeface="Arial" charset="0"/>
              </a:rPr>
              <a:t>.  </a:t>
            </a:r>
            <a:r>
              <a:rPr lang="en-GB" sz="2000" b="1" dirty="0">
                <a:latin typeface="Arial" charset="0"/>
              </a:rPr>
              <a:t>Il </a:t>
            </a:r>
            <a:r>
              <a:rPr lang="en-GB" sz="2000" b="1" dirty="0" err="1">
                <a:latin typeface="Arial" charset="0"/>
              </a:rPr>
              <a:t>legame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di </a:t>
            </a:r>
            <a:r>
              <a:rPr lang="en-GB" sz="2000" b="1" dirty="0" err="1" smtClean="0">
                <a:latin typeface="Arial" charset="0"/>
              </a:rPr>
              <a:t>FasL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a </a:t>
            </a:r>
            <a:r>
              <a:rPr lang="en-GB" sz="2000" b="1" dirty="0" err="1">
                <a:latin typeface="Arial" charset="0"/>
              </a:rPr>
              <a:t>Fas</a:t>
            </a:r>
            <a:r>
              <a:rPr lang="en-GB" sz="2000" b="1" dirty="0">
                <a:latin typeface="Arial" charset="0"/>
              </a:rPr>
              <a:t> (</a:t>
            </a:r>
            <a:r>
              <a:rPr lang="en-GB" sz="2000" b="1" dirty="0" err="1">
                <a:latin typeface="Arial" charset="0"/>
              </a:rPr>
              <a:t>detto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recettore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morte</a:t>
            </a:r>
            <a:r>
              <a:rPr lang="en-GB" sz="2000" b="1" dirty="0">
                <a:latin typeface="Arial" charset="0"/>
              </a:rPr>
              <a:t>) </a:t>
            </a:r>
            <a:r>
              <a:rPr lang="en-GB" sz="2000" b="1" dirty="0" err="1">
                <a:latin typeface="Arial" charset="0"/>
              </a:rPr>
              <a:t>attiva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il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programma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morte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cellulare</a:t>
            </a:r>
            <a:r>
              <a:rPr lang="en-GB" sz="2000" b="1" dirty="0">
                <a:latin typeface="Arial" charset="0"/>
              </a:rPr>
              <a:t>.</a:t>
            </a:r>
            <a:r>
              <a:rPr lang="en-GB" sz="20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/>
            <a:endParaRPr lang="en-GB" sz="2000" b="1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en-GB" sz="2000" b="1" dirty="0" smtClean="0">
                <a:latin typeface="Arial" charset="0"/>
              </a:rPr>
              <a:t>3)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CC00CC"/>
                </a:solidFill>
                <a:latin typeface="Arial" charset="0"/>
              </a:rPr>
              <a:t>STRESS</a:t>
            </a:r>
            <a:r>
              <a:rPr lang="en-GB" sz="2000" b="1" dirty="0" smtClean="0">
                <a:latin typeface="Arial" charset="0"/>
              </a:rPr>
              <a:t> - </a:t>
            </a:r>
            <a:r>
              <a:rPr lang="en-GB" sz="2000" b="1" dirty="0">
                <a:latin typeface="Arial" charset="0"/>
              </a:rPr>
              <a:t>per </a:t>
            </a:r>
            <a:r>
              <a:rPr lang="en-GB" sz="2000" b="1" dirty="0" err="1">
                <a:latin typeface="Arial" charset="0"/>
              </a:rPr>
              <a:t>es</a:t>
            </a:r>
            <a:r>
              <a:rPr lang="en-GB" sz="2000" b="1" dirty="0">
                <a:latin typeface="Arial" charset="0"/>
              </a:rPr>
              <a:t>. </a:t>
            </a:r>
            <a:r>
              <a:rPr lang="en-GB" sz="2000" b="1" dirty="0" err="1" smtClean="0">
                <a:latin typeface="Arial" charset="0"/>
              </a:rPr>
              <a:t>danno</a:t>
            </a:r>
            <a:r>
              <a:rPr lang="en-GB" sz="2000" b="1" dirty="0" smtClean="0">
                <a:latin typeface="Arial" charset="0"/>
              </a:rPr>
              <a:t> al DNA.  </a:t>
            </a:r>
            <a:r>
              <a:rPr lang="en-GB" sz="2000" b="1" dirty="0" err="1">
                <a:latin typeface="Arial" charset="0"/>
              </a:rPr>
              <a:t>Quando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il</a:t>
            </a:r>
            <a:r>
              <a:rPr lang="en-GB" sz="2000" b="1" dirty="0">
                <a:latin typeface="Arial" charset="0"/>
              </a:rPr>
              <a:t> DNA è </a:t>
            </a:r>
            <a:r>
              <a:rPr lang="en-GB" sz="2000" b="1" dirty="0" err="1" smtClean="0">
                <a:latin typeface="Arial" charset="0"/>
              </a:rPr>
              <a:t>danneggiato</a:t>
            </a:r>
            <a:r>
              <a:rPr lang="en-GB" sz="2000" b="1" dirty="0" smtClean="0">
                <a:latin typeface="Arial" charset="0"/>
              </a:rPr>
              <a:t>, </a:t>
            </a:r>
            <a:r>
              <a:rPr lang="en-GB" sz="2000" b="1" dirty="0" err="1" smtClean="0">
                <a:latin typeface="Arial" charset="0"/>
              </a:rPr>
              <a:t>viene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attivato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il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programma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riparo</a:t>
            </a:r>
            <a:r>
              <a:rPr lang="en-GB" sz="2000" b="1" dirty="0">
                <a:latin typeface="Arial" charset="0"/>
              </a:rPr>
              <a:t>, se </a:t>
            </a:r>
            <a:r>
              <a:rPr lang="en-GB" sz="2000" b="1" dirty="0" err="1">
                <a:latin typeface="Arial" charset="0"/>
              </a:rPr>
              <a:t>il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danno</a:t>
            </a:r>
            <a:r>
              <a:rPr lang="en-GB" sz="2000" b="1" dirty="0">
                <a:latin typeface="Arial" charset="0"/>
              </a:rPr>
              <a:t> non </a:t>
            </a:r>
            <a:r>
              <a:rPr lang="en-GB" sz="2000" b="1" dirty="0" smtClean="0">
                <a:latin typeface="Arial" charset="0"/>
              </a:rPr>
              <a:t>è </a:t>
            </a:r>
            <a:r>
              <a:rPr lang="en-GB" sz="2000" b="1" dirty="0" err="1" smtClean="0">
                <a:latin typeface="Arial" charset="0"/>
              </a:rPr>
              <a:t>riparabile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viene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attivata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l’apoptosi</a:t>
            </a:r>
            <a:r>
              <a:rPr lang="en-GB" sz="2000" b="1" dirty="0">
                <a:latin typeface="Arial" charset="0"/>
              </a:rPr>
              <a:t>. Questa via </a:t>
            </a:r>
            <a:r>
              <a:rPr lang="en-GB" sz="2000" b="1" dirty="0" err="1">
                <a:latin typeface="Arial" charset="0"/>
              </a:rPr>
              <a:t>dipende</a:t>
            </a:r>
            <a:r>
              <a:rPr lang="en-GB" sz="2000" b="1" dirty="0">
                <a:latin typeface="Arial" charset="0"/>
              </a:rPr>
              <a:t> da </a:t>
            </a:r>
            <a:r>
              <a:rPr lang="en-GB" sz="2000" b="1" dirty="0">
                <a:solidFill>
                  <a:srgbClr val="CC00CC"/>
                </a:solidFill>
                <a:latin typeface="Arial" charset="0"/>
              </a:rPr>
              <a:t>p53</a:t>
            </a:r>
            <a:r>
              <a:rPr lang="en-GB" sz="2000" b="1" dirty="0">
                <a:latin typeface="Arial" charset="0"/>
              </a:rPr>
              <a:t>.</a:t>
            </a:r>
          </a:p>
          <a:p>
            <a:pPr algn="just"/>
            <a:endParaRPr lang="en-GB" sz="2000" b="1" dirty="0">
              <a:latin typeface="Arial" charset="0"/>
            </a:endParaRPr>
          </a:p>
          <a:p>
            <a:pPr algn="just"/>
            <a:r>
              <a:rPr lang="en-GB" sz="2000" b="1" dirty="0">
                <a:latin typeface="Arial" charset="0"/>
              </a:rPr>
              <a:t>4) </a:t>
            </a:r>
            <a:r>
              <a:rPr lang="en-GB" sz="2000" b="1" dirty="0" err="1" smtClean="0">
                <a:solidFill>
                  <a:srgbClr val="FF5353"/>
                </a:solidFill>
                <a:latin typeface="Arial" charset="0"/>
              </a:rPr>
              <a:t>Linfociti</a:t>
            </a:r>
            <a:r>
              <a:rPr lang="en-GB" sz="2000" b="1" dirty="0" smtClean="0">
                <a:solidFill>
                  <a:srgbClr val="FF5353"/>
                </a:solidFill>
                <a:latin typeface="Arial" charset="0"/>
              </a:rPr>
              <a:t> T </a:t>
            </a:r>
            <a:r>
              <a:rPr lang="en-GB" sz="2000" b="1" dirty="0" err="1" smtClean="0">
                <a:solidFill>
                  <a:srgbClr val="FF5353"/>
                </a:solidFill>
                <a:latin typeface="Arial" charset="0"/>
              </a:rPr>
              <a:t>citotossici</a:t>
            </a:r>
            <a:r>
              <a:rPr lang="en-GB" sz="2000" b="1" dirty="0" smtClean="0">
                <a:solidFill>
                  <a:srgbClr val="FF5353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- </a:t>
            </a:r>
            <a:r>
              <a:rPr lang="en-GB" sz="2000" b="1" dirty="0" err="1" smtClean="0">
                <a:latin typeface="Arial" charset="0"/>
              </a:rPr>
              <a:t>uccidono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i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loro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target </a:t>
            </a:r>
            <a:r>
              <a:rPr lang="en-GB" sz="2000" b="1" dirty="0" err="1">
                <a:latin typeface="Arial" charset="0"/>
              </a:rPr>
              <a:t>inducendo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apoptosi</a:t>
            </a:r>
            <a:r>
              <a:rPr lang="en-GB" sz="2000" b="1" dirty="0">
                <a:latin typeface="Arial" charset="0"/>
              </a:rPr>
              <a:t>; </a:t>
            </a:r>
            <a:r>
              <a:rPr lang="en-GB" sz="2000" b="1" dirty="0" err="1">
                <a:latin typeface="Arial" charset="0"/>
              </a:rPr>
              <a:t>producono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Granzima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B </a:t>
            </a:r>
            <a:r>
              <a:rPr lang="en-GB" sz="2000" b="1" dirty="0" err="1">
                <a:latin typeface="Arial" charset="0"/>
              </a:rPr>
              <a:t>che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attiva</a:t>
            </a:r>
            <a:r>
              <a:rPr lang="en-GB" sz="2000" b="1" dirty="0">
                <a:latin typeface="Arial" charset="0"/>
              </a:rPr>
              <a:t> le </a:t>
            </a:r>
            <a:r>
              <a:rPr lang="en-GB" sz="2000" b="1" dirty="0" err="1">
                <a:latin typeface="Arial" charset="0"/>
              </a:rPr>
              <a:t>caspasi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nelle</a:t>
            </a:r>
            <a:r>
              <a:rPr lang="en-GB" sz="2000" b="1" dirty="0">
                <a:latin typeface="Arial" charset="0"/>
              </a:rPr>
              <a:t> cellule target.</a:t>
            </a:r>
          </a:p>
          <a:p>
            <a:pPr algn="just"/>
            <a:endParaRPr lang="en-GB" sz="2000" b="1" dirty="0">
              <a:latin typeface="Arial" charset="0"/>
            </a:endParaRPr>
          </a:p>
          <a:p>
            <a:pPr algn="just"/>
            <a:r>
              <a:rPr lang="en-GB" sz="2000" b="1" dirty="0">
                <a:latin typeface="Arial" charset="0"/>
              </a:rPr>
              <a:t>5) </a:t>
            </a:r>
            <a:r>
              <a:rPr lang="en-GB" sz="2000" b="1" dirty="0" err="1" smtClean="0">
                <a:solidFill>
                  <a:srgbClr val="FF00FF"/>
                </a:solidFill>
                <a:latin typeface="Arial" charset="0"/>
              </a:rPr>
              <a:t>Infezioni</a:t>
            </a:r>
            <a:r>
              <a:rPr lang="en-GB" sz="2000" b="1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GB" sz="2000" b="1" dirty="0" err="1" smtClean="0">
                <a:solidFill>
                  <a:srgbClr val="FF00FF"/>
                </a:solidFill>
                <a:latin typeface="Arial" charset="0"/>
              </a:rPr>
              <a:t>virali</a:t>
            </a:r>
            <a:r>
              <a:rPr lang="en-GB" sz="2000" b="1" dirty="0" smtClean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- </a:t>
            </a:r>
            <a:r>
              <a:rPr lang="en-GB" sz="2000" b="1" dirty="0" err="1" smtClean="0">
                <a:latin typeface="Arial" charset="0"/>
              </a:rPr>
              <a:t>attenzione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però</a:t>
            </a:r>
            <a:r>
              <a:rPr lang="en-GB" sz="2000" b="1" dirty="0" smtClean="0">
                <a:latin typeface="Arial" charset="0"/>
              </a:rPr>
              <a:t>: </a:t>
            </a:r>
            <a:r>
              <a:rPr lang="en-GB" sz="2000" b="1" dirty="0" err="1">
                <a:latin typeface="Arial" charset="0"/>
              </a:rPr>
              <a:t>molti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virus </a:t>
            </a:r>
            <a:r>
              <a:rPr lang="en-GB" sz="2000" b="1" dirty="0" err="1" smtClean="0">
                <a:latin typeface="Arial" charset="0"/>
              </a:rPr>
              <a:t>codificano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proteine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che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bloccano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l’apoptosi</a:t>
            </a:r>
            <a:r>
              <a:rPr lang="en-GB" sz="2000" b="1" dirty="0" smtClean="0">
                <a:latin typeface="Arial" charset="0"/>
              </a:rPr>
              <a:t>. </a:t>
            </a:r>
            <a:r>
              <a:rPr lang="en-GB" sz="2000" b="1" dirty="0" err="1" smtClean="0">
                <a:latin typeface="Arial" charset="0"/>
              </a:rPr>
              <a:t>Es</a:t>
            </a:r>
            <a:r>
              <a:rPr lang="en-GB" sz="2000" b="1" dirty="0" smtClean="0">
                <a:latin typeface="Arial" charset="0"/>
              </a:rPr>
              <a:t>. </a:t>
            </a:r>
            <a:r>
              <a:rPr lang="en-GB" sz="2000" b="1" dirty="0">
                <a:latin typeface="Arial" charset="0"/>
              </a:rPr>
              <a:t>adenovirus </a:t>
            </a:r>
            <a:r>
              <a:rPr lang="en-GB" sz="2000" b="1" dirty="0" err="1">
                <a:latin typeface="Arial" charset="0"/>
              </a:rPr>
              <a:t>proteina</a:t>
            </a:r>
            <a:r>
              <a:rPr lang="en-GB" sz="2000" b="1" dirty="0">
                <a:latin typeface="Arial" charset="0"/>
              </a:rPr>
              <a:t> E1b</a:t>
            </a:r>
            <a:r>
              <a:rPr lang="en-GB" sz="2000" b="1" dirty="0" smtClean="0">
                <a:latin typeface="Arial" charset="0"/>
              </a:rPr>
              <a:t>; </a:t>
            </a:r>
            <a:r>
              <a:rPr lang="en-GB" sz="2000" b="1" dirty="0" err="1" smtClean="0">
                <a:latin typeface="Arial" charset="0"/>
              </a:rPr>
              <a:t>baculovirus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proteina</a:t>
            </a:r>
            <a:r>
              <a:rPr lang="en-GB" sz="2000" b="1" dirty="0" smtClean="0">
                <a:latin typeface="Arial" charset="0"/>
              </a:rPr>
              <a:t> IAP</a:t>
            </a:r>
            <a:r>
              <a:rPr lang="en-GB" sz="2000" b="1" dirty="0">
                <a:latin typeface="Arial" charset="0"/>
              </a:rPr>
              <a:t>.</a:t>
            </a:r>
            <a:endParaRPr lang="en-GB" sz="20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7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2318819" y="76200"/>
            <a:ext cx="450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6600"/>
                </a:solidFill>
                <a:latin typeface="Arial" charset="0"/>
              </a:rPr>
              <a:t>Funzioni</a:t>
            </a:r>
            <a:r>
              <a:rPr lang="en-GB" sz="3200" b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6600"/>
                </a:solidFill>
                <a:latin typeface="Arial" charset="0"/>
              </a:rPr>
              <a:t>dell’apoptosi</a:t>
            </a:r>
            <a:endParaRPr lang="en-GB" sz="3200" b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89090" name="Text Box 3"/>
          <p:cNvSpPr txBox="1">
            <a:spLocks noChangeArrowheads="1"/>
          </p:cNvSpPr>
          <p:nvPr/>
        </p:nvSpPr>
        <p:spPr bwMode="auto">
          <a:xfrm>
            <a:off x="1181100" y="954087"/>
            <a:ext cx="6781800" cy="70788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Omeostasi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" charset="0"/>
              </a:rPr>
              <a:t>tissutale</a:t>
            </a:r>
            <a:endParaRPr lang="en-GB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es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rimodellamento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di un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organo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181100" y="3544887"/>
            <a:ext cx="6781800" cy="40011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Eliminazione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di cellule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infettate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da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</a:rPr>
              <a:t>patogeni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9098" name="Text Box 6"/>
          <p:cNvSpPr txBox="1">
            <a:spLocks noChangeArrowheads="1"/>
          </p:cNvSpPr>
          <p:nvPr/>
        </p:nvSpPr>
        <p:spPr bwMode="auto">
          <a:xfrm>
            <a:off x="1181100" y="2662331"/>
            <a:ext cx="6781800" cy="70788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Eliminazione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di cellule </a:t>
            </a:r>
            <a:r>
              <a:rPr lang="en-GB" sz="2000" b="1" dirty="0" err="1" smtClean="0">
                <a:solidFill>
                  <a:schemeClr val="tx2"/>
                </a:solidFill>
                <a:latin typeface="Arial" charset="0"/>
              </a:rPr>
              <a:t>pericolose</a:t>
            </a:r>
            <a:endParaRPr lang="en-GB" sz="2000" b="1" dirty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es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</a:rPr>
              <a:t>linfociti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che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risonoscono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autoantigeni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9095" name="Text Box 14"/>
          <p:cNvSpPr txBox="1">
            <a:spLocks noChangeArrowheads="1"/>
          </p:cNvSpPr>
          <p:nvPr/>
        </p:nvSpPr>
        <p:spPr bwMode="auto">
          <a:xfrm>
            <a:off x="1181100" y="1792287"/>
            <a:ext cx="6781801" cy="70788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Eliminazione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di cellule </a:t>
            </a:r>
            <a:r>
              <a:rPr lang="en-GB" sz="2000" b="1" dirty="0" err="1" smtClean="0">
                <a:solidFill>
                  <a:schemeClr val="tx2"/>
                </a:solidFill>
                <a:latin typeface="Arial" charset="0"/>
              </a:rPr>
              <a:t>danneggiate</a:t>
            </a:r>
            <a:endParaRPr lang="en-GB" sz="2000" b="1" dirty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es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cellule con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danni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al DNA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81100" y="4113351"/>
            <a:ext cx="6781800" cy="70788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Eliminazione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di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strutture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non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più</a:t>
            </a:r>
            <a:r>
              <a:rPr lang="en-GB" sz="20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</a:rPr>
              <a:t>necessarie</a:t>
            </a:r>
            <a:endParaRPr lang="en-GB" sz="2000" b="1" dirty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es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</a:rPr>
              <a:t>regressione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</a:rPr>
              <a:t>della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 coda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</a:rPr>
              <a:t>nel</a:t>
            </a:r>
            <a:r>
              <a:rPr lang="en-GB" sz="20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</a:rPr>
              <a:t>girino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81100" y="5019744"/>
            <a:ext cx="67818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sz="2000" b="1" dirty="0" err="1" smtClean="0">
                <a:solidFill>
                  <a:schemeClr val="tx2"/>
                </a:solidFill>
                <a:latin typeface="Arial" charset="0"/>
              </a:rPr>
              <a:t>Morfogenesi</a:t>
            </a:r>
            <a:endParaRPr lang="en-GB" sz="2000" b="1" dirty="0" smtClean="0">
              <a:solidFill>
                <a:schemeClr val="tx2"/>
              </a:solidFill>
              <a:latin typeface="Arial" charset="0"/>
            </a:endParaRPr>
          </a:p>
          <a:p>
            <a:pPr algn="l"/>
            <a:r>
              <a:rPr lang="en-GB" sz="2000" dirty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es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formazione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delle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</a:rPr>
              <a:t>dita</a:t>
            </a:r>
            <a:endParaRPr lang="it-IT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81100" y="5907087"/>
            <a:ext cx="6781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GB" sz="20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Controllo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del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numero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di cellule </a:t>
            </a:r>
            <a:r>
              <a:rPr lang="en-GB" sz="2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in un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tessuto</a:t>
            </a:r>
            <a:endParaRPr lang="en-GB" sz="2000" dirty="0" smtClean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  <a:p>
            <a:pPr algn="l"/>
            <a:r>
              <a:rPr lang="en-GB" sz="20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	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es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nel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sistema</a:t>
            </a:r>
            <a:r>
              <a:rPr lang="en-GB" sz="20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nervoso</a:t>
            </a:r>
            <a:endParaRPr lang="en-GB" sz="20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14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2318819" y="76200"/>
            <a:ext cx="450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6600"/>
                </a:solidFill>
                <a:latin typeface="Arial" charset="0"/>
              </a:rPr>
              <a:t>Funzioni</a:t>
            </a:r>
            <a:r>
              <a:rPr lang="en-GB" sz="3200" b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6600"/>
                </a:solidFill>
                <a:latin typeface="Arial" charset="0"/>
              </a:rPr>
              <a:t>dell’apoptosi</a:t>
            </a:r>
            <a:endParaRPr lang="en-GB" sz="3200" b="1" dirty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45058" name="Picture 2" descr="Risultati immagini per finger morphogenesis amphib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23846"/>
            <a:ext cx="6400800" cy="59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11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2318819" y="76200"/>
            <a:ext cx="4506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6600"/>
                </a:solidFill>
                <a:latin typeface="Arial" charset="0"/>
              </a:rPr>
              <a:t>Funzioni</a:t>
            </a:r>
            <a:r>
              <a:rPr lang="en-GB" sz="3200" b="1" dirty="0" smtClean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6600"/>
                </a:solidFill>
                <a:latin typeface="Arial" charset="0"/>
              </a:rPr>
              <a:t>dell’apoptosi</a:t>
            </a:r>
            <a:endParaRPr lang="en-GB" sz="3200" b="1" dirty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5734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0975"/>
            <a:ext cx="8088075" cy="60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1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9001"/>
            <a:ext cx="9144000" cy="1066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Regolazione</a:t>
            </a:r>
            <a:r>
              <a:rPr lang="en-US" sz="3200" b="1" dirty="0">
                <a:solidFill>
                  <a:schemeClr val="bg1"/>
                </a:solidFill>
              </a:rPr>
              <a:t> Molecolare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dei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Pathways </a:t>
            </a:r>
            <a:r>
              <a:rPr lang="en-US" sz="3200" b="1" dirty="0" err="1">
                <a:solidFill>
                  <a:schemeClr val="bg1"/>
                </a:solidFill>
              </a:rPr>
              <a:t>Apoptotici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1730375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b="1" dirty="0" err="1"/>
              <a:t>Esistono</a:t>
            </a:r>
            <a:r>
              <a:rPr lang="en-US" sz="2800" b="1" dirty="0"/>
              <a:t> due vie </a:t>
            </a:r>
            <a:r>
              <a:rPr lang="en-US" sz="2800" b="1" dirty="0" err="1"/>
              <a:t>principali</a:t>
            </a:r>
            <a:r>
              <a:rPr lang="en-US" sz="2800" b="1" dirty="0"/>
              <a:t> </a:t>
            </a:r>
            <a:r>
              <a:rPr lang="en-US" sz="2800" b="1" dirty="0" err="1"/>
              <a:t>che</a:t>
            </a:r>
            <a:r>
              <a:rPr lang="en-US" sz="2800" b="1" dirty="0"/>
              <a:t> </a:t>
            </a:r>
            <a:r>
              <a:rPr lang="en-US" sz="2800" b="1" dirty="0" err="1"/>
              <a:t>conducono</a:t>
            </a:r>
            <a:r>
              <a:rPr lang="en-US" sz="2800" b="1" dirty="0"/>
              <a:t> </a:t>
            </a:r>
            <a:r>
              <a:rPr lang="en-US" sz="2800" b="1" dirty="0" err="1"/>
              <a:t>all’apoptosi</a:t>
            </a:r>
            <a:r>
              <a:rPr lang="en-US" sz="2800" b="1" dirty="0" smtClean="0"/>
              <a:t>:</a:t>
            </a:r>
          </a:p>
          <a:p>
            <a:pPr algn="just" eaLnBrk="0" hangingPunct="0"/>
            <a:endParaRPr lang="en-US" sz="2800" b="1" dirty="0"/>
          </a:p>
          <a:p>
            <a:pPr algn="just" eaLnBrk="0" hangingPunct="0"/>
            <a:r>
              <a:rPr lang="en-US" sz="2800" b="1" dirty="0" smtClean="0"/>
              <a:t>1</a:t>
            </a:r>
            <a:r>
              <a:rPr lang="en-US" sz="2800" b="1" dirty="0"/>
              <a:t>) </a:t>
            </a:r>
            <a:r>
              <a:rPr lang="en-US" sz="2800" b="1" dirty="0">
                <a:solidFill>
                  <a:srgbClr val="E200E2"/>
                </a:solidFill>
              </a:rPr>
              <a:t>Via </a:t>
            </a:r>
            <a:r>
              <a:rPr lang="en-US" sz="2800" b="1" dirty="0" err="1">
                <a:solidFill>
                  <a:srgbClr val="E200E2"/>
                </a:solidFill>
              </a:rPr>
              <a:t>intrinseca</a:t>
            </a:r>
            <a:r>
              <a:rPr lang="en-US" sz="2800" b="1" dirty="0"/>
              <a:t> </a:t>
            </a:r>
          </a:p>
          <a:p>
            <a:pPr algn="just" eaLnBrk="0" hangingPunct="0"/>
            <a:r>
              <a:rPr lang="en-US" sz="2800" b="1" dirty="0" smtClean="0"/>
              <a:t> </a:t>
            </a:r>
            <a:r>
              <a:rPr lang="en-US" sz="2800" b="1" dirty="0" err="1"/>
              <a:t>l’apoptosi</a:t>
            </a:r>
            <a:r>
              <a:rPr lang="en-US" sz="2800" b="1" dirty="0"/>
              <a:t> </a:t>
            </a:r>
            <a:r>
              <a:rPr lang="en-US" sz="2800" b="1" dirty="0" smtClean="0"/>
              <a:t>è </a:t>
            </a:r>
            <a:r>
              <a:rPr lang="en-US" sz="2800" b="1" dirty="0" err="1" smtClean="0"/>
              <a:t>attivata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perché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vengono</a:t>
            </a:r>
            <a:r>
              <a:rPr lang="en-US" sz="2800" b="1" dirty="0" smtClean="0"/>
              <a:t> </a:t>
            </a:r>
            <a:r>
              <a:rPr lang="en-US" sz="2800" b="1" dirty="0" err="1"/>
              <a:t>rilevate</a:t>
            </a:r>
            <a:r>
              <a:rPr lang="en-US" sz="2800" b="1" dirty="0"/>
              <a:t> </a:t>
            </a:r>
            <a:r>
              <a:rPr lang="en-US" sz="2800" b="1" dirty="0" err="1"/>
              <a:t>alterazioni</a:t>
            </a:r>
            <a:r>
              <a:rPr lang="en-US" sz="2800" b="1" dirty="0"/>
              <a:t> </a:t>
            </a:r>
            <a:r>
              <a:rPr lang="en-US" sz="2800" b="1" dirty="0" err="1"/>
              <a:t>cellulari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dirty="0" err="1"/>
              <a:t>danni</a:t>
            </a:r>
            <a:r>
              <a:rPr lang="en-US" sz="2800" b="1" dirty="0"/>
              <a:t> al DNA, stress </a:t>
            </a:r>
            <a:r>
              <a:rPr lang="en-US" sz="2800" b="1" dirty="0" err="1"/>
              <a:t>ossidativo</a:t>
            </a:r>
            <a:r>
              <a:rPr lang="en-US" sz="2800" b="1" dirty="0"/>
              <a:t>, </a:t>
            </a:r>
            <a:r>
              <a:rPr lang="en-US" sz="2800" b="1" dirty="0" err="1"/>
              <a:t>danno</a:t>
            </a:r>
            <a:r>
              <a:rPr lang="en-US" sz="2800" b="1" dirty="0"/>
              <a:t> </a:t>
            </a:r>
            <a:r>
              <a:rPr lang="en-US" sz="2800" b="1" dirty="0" err="1"/>
              <a:t>ai</a:t>
            </a:r>
            <a:r>
              <a:rPr lang="en-US" sz="2800" b="1" dirty="0"/>
              <a:t> </a:t>
            </a:r>
            <a:r>
              <a:rPr lang="en-US" sz="2800" b="1" dirty="0" err="1" smtClean="0"/>
              <a:t>mitocondri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assenza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fattori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crescita</a:t>
            </a:r>
            <a:r>
              <a:rPr lang="en-US" sz="2800" b="1" dirty="0" smtClean="0"/>
              <a:t>)</a:t>
            </a:r>
          </a:p>
          <a:p>
            <a:pPr algn="just" eaLnBrk="0" hangingPunct="0"/>
            <a:endParaRPr lang="en-US" sz="2800" b="1" dirty="0"/>
          </a:p>
          <a:p>
            <a:pPr algn="just" eaLnBrk="0" hangingPunct="0"/>
            <a:r>
              <a:rPr lang="en-US" sz="2800" b="1" dirty="0" smtClean="0"/>
              <a:t>2</a:t>
            </a:r>
            <a:r>
              <a:rPr lang="en-US" sz="2800" b="1" dirty="0"/>
              <a:t>) </a:t>
            </a:r>
            <a:r>
              <a:rPr lang="en-US" sz="2800" b="1" dirty="0">
                <a:solidFill>
                  <a:srgbClr val="E200E2"/>
                </a:solidFill>
              </a:rPr>
              <a:t>Via </a:t>
            </a:r>
            <a:r>
              <a:rPr lang="en-US" sz="2800" b="1" dirty="0" err="1">
                <a:solidFill>
                  <a:srgbClr val="E200E2"/>
                </a:solidFill>
              </a:rPr>
              <a:t>estrinseca</a:t>
            </a:r>
            <a:r>
              <a:rPr lang="en-US" sz="2800" b="1" dirty="0"/>
              <a:t> </a:t>
            </a:r>
          </a:p>
          <a:p>
            <a:pPr algn="just"/>
            <a:r>
              <a:rPr lang="en-US" sz="2800" b="1" dirty="0" smtClean="0"/>
              <a:t> </a:t>
            </a:r>
            <a:r>
              <a:rPr lang="en-US" sz="2800" b="1" dirty="0" err="1"/>
              <a:t>l’apoptosi</a:t>
            </a:r>
            <a:r>
              <a:rPr lang="en-US" sz="2800" b="1" dirty="0"/>
              <a:t> </a:t>
            </a:r>
            <a:r>
              <a:rPr lang="en-US" sz="2800" b="1" dirty="0" err="1"/>
              <a:t>viene</a:t>
            </a:r>
            <a:r>
              <a:rPr lang="en-US" sz="2800" b="1" dirty="0"/>
              <a:t> </a:t>
            </a:r>
            <a:r>
              <a:rPr lang="en-US" sz="2800" b="1" dirty="0" err="1"/>
              <a:t>attivata</a:t>
            </a:r>
            <a:r>
              <a:rPr lang="en-US" sz="2800" b="1" dirty="0"/>
              <a:t> </a:t>
            </a:r>
            <a:r>
              <a:rPr lang="en-US" sz="2800" b="1" dirty="0" err="1"/>
              <a:t>perché</a:t>
            </a:r>
            <a:r>
              <a:rPr lang="en-US" sz="2800" b="1" dirty="0"/>
              <a:t> </a:t>
            </a:r>
            <a:r>
              <a:rPr lang="en-US" sz="2800" b="1" dirty="0" smtClean="0"/>
              <a:t>la </a:t>
            </a:r>
            <a:r>
              <a:rPr lang="en-US" sz="2800" b="1" dirty="0"/>
              <a:t>	</a:t>
            </a:r>
            <a:r>
              <a:rPr lang="en-US" sz="2800" b="1" dirty="0" err="1" smtClean="0"/>
              <a:t>cellula</a:t>
            </a:r>
            <a:r>
              <a:rPr lang="en-US" sz="2800" b="1" dirty="0" smtClean="0"/>
              <a:t> </a:t>
            </a:r>
            <a:r>
              <a:rPr lang="en-US" sz="2800" b="1" dirty="0" err="1"/>
              <a:t>riceve</a:t>
            </a:r>
            <a:r>
              <a:rPr lang="en-US" sz="2800" b="1" dirty="0"/>
              <a:t> </a:t>
            </a:r>
            <a:r>
              <a:rPr lang="en-US" sz="2800" b="1" dirty="0" err="1"/>
              <a:t>segnali</a:t>
            </a:r>
            <a:r>
              <a:rPr lang="en-US" sz="2800" b="1" dirty="0"/>
              <a:t> </a:t>
            </a:r>
            <a:r>
              <a:rPr lang="en-US" sz="2800" b="1" dirty="0" err="1"/>
              <a:t>specifici</a:t>
            </a:r>
            <a:r>
              <a:rPr lang="en-US" sz="2800" b="1" dirty="0"/>
              <a:t> </a:t>
            </a:r>
            <a:r>
              <a:rPr lang="en-US" sz="2800" b="1" dirty="0" err="1" smtClean="0"/>
              <a:t>dall’esterno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fattori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morte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25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49338"/>
            <a:ext cx="8839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1270000" y="6507163"/>
            <a:ext cx="363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>
                <a:solidFill>
                  <a:srgbClr val="F8F8F8"/>
                </a:solidFill>
                <a:latin typeface="Times New Roman" charset="0"/>
              </a:rPr>
              <a:t>from Hengartner, 2000, Nature 407, 770-776.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70000" y="230832"/>
            <a:ext cx="228383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Estrinseca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34000" y="230832"/>
            <a:ext cx="217963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Intrinseca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0473" y="12631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FasL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47800" y="20742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52393" y="1735723"/>
            <a:ext cx="2217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UV, danni DNA, stress</a:t>
            </a:r>
          </a:p>
        </p:txBody>
      </p:sp>
      <p:sp>
        <p:nvSpPr>
          <p:cNvPr id="2" name="Parentesi quadra aperta 1"/>
          <p:cNvSpPr/>
          <p:nvPr/>
        </p:nvSpPr>
        <p:spPr bwMode="auto">
          <a:xfrm rot="20681140">
            <a:off x="1881217" y="2895601"/>
            <a:ext cx="284694" cy="990600"/>
          </a:xfrm>
          <a:prstGeom prst="leftBracke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3941" y="3352800"/>
            <a:ext cx="886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DISC</a:t>
            </a:r>
          </a:p>
          <a:p>
            <a:r>
              <a:rPr lang="it-IT" sz="1400" dirty="0" smtClean="0"/>
              <a:t>Death</a:t>
            </a:r>
          </a:p>
          <a:p>
            <a:r>
              <a:rPr lang="it-IT" sz="1400" dirty="0" err="1" smtClean="0"/>
              <a:t>Induced</a:t>
            </a:r>
            <a:endParaRPr lang="it-IT" sz="1400" dirty="0" smtClean="0"/>
          </a:p>
          <a:p>
            <a:r>
              <a:rPr lang="it-IT" sz="1400" dirty="0" err="1" smtClean="0"/>
              <a:t>Signaling</a:t>
            </a:r>
            <a:endParaRPr lang="it-IT" sz="1400" dirty="0" smtClean="0"/>
          </a:p>
          <a:p>
            <a:r>
              <a:rPr lang="it-IT" sz="1400" dirty="0" err="1" smtClean="0"/>
              <a:t>Complex</a:t>
            </a:r>
            <a:endParaRPr lang="it-IT" sz="1400" dirty="0"/>
          </a:p>
        </p:txBody>
      </p:sp>
      <p:cxnSp>
        <p:nvCxnSpPr>
          <p:cNvPr id="9" name="Connettore 2 8"/>
          <p:cNvCxnSpPr>
            <a:endCxn id="2" idx="1"/>
          </p:cNvCxnSpPr>
          <p:nvPr/>
        </p:nvCxnSpPr>
        <p:spPr bwMode="auto">
          <a:xfrm flipV="1">
            <a:off x="1700722" y="3428497"/>
            <a:ext cx="185550" cy="76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8848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00" y="1354562"/>
            <a:ext cx="647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19104" y="762000"/>
            <a:ext cx="180530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Caspasi-3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H="1">
            <a:off x="1541500" y="1989562"/>
            <a:ext cx="1143000" cy="736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 bwMode="auto">
          <a:xfrm flipH="1">
            <a:off x="3008349" y="2116562"/>
            <a:ext cx="1" cy="609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 bwMode="auto">
          <a:xfrm>
            <a:off x="3332200" y="1989562"/>
            <a:ext cx="1104900" cy="736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60696" y="2732523"/>
            <a:ext cx="1936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Citoscheletro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(lamina, actina)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074328" y="2732523"/>
            <a:ext cx="12266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Enzimi</a:t>
            </a:r>
          </a:p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PARP </a:t>
            </a:r>
          </a:p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DNA-PK </a:t>
            </a:r>
          </a:p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</a:p>
          <a:p>
            <a:pPr algn="l"/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Flippase</a:t>
            </a:r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Mst1</a:t>
            </a:r>
          </a:p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Rock1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490075" y="273252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Altre</a:t>
            </a:r>
          </a:p>
          <a:p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Caspasi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5181707" y="3828925"/>
            <a:ext cx="630459" cy="935231"/>
            <a:chOff x="5922741" y="4087219"/>
            <a:chExt cx="762000" cy="935231"/>
          </a:xfrm>
        </p:grpSpPr>
        <p:cxnSp>
          <p:nvCxnSpPr>
            <p:cNvPr id="6" name="Connettore 2 5"/>
            <p:cNvCxnSpPr/>
            <p:nvPr/>
          </p:nvCxnSpPr>
          <p:spPr bwMode="auto">
            <a:xfrm>
              <a:off x="5922741" y="4087219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ttore 2 13"/>
            <p:cNvCxnSpPr/>
            <p:nvPr/>
          </p:nvCxnSpPr>
          <p:spPr bwMode="auto">
            <a:xfrm>
              <a:off x="5922741" y="44196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ttore 2 14"/>
            <p:cNvCxnSpPr/>
            <p:nvPr/>
          </p:nvCxnSpPr>
          <p:spPr bwMode="auto">
            <a:xfrm>
              <a:off x="5922741" y="472440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Connettore 2 26"/>
            <p:cNvCxnSpPr/>
            <p:nvPr/>
          </p:nvCxnSpPr>
          <p:spPr bwMode="auto">
            <a:xfrm>
              <a:off x="5922741" y="5022450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CasellaDiTesto 7"/>
          <p:cNvSpPr txBox="1"/>
          <p:nvPr/>
        </p:nvSpPr>
        <p:spPr>
          <a:xfrm>
            <a:off x="5888380" y="3961251"/>
            <a:ext cx="19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Esposizione PS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888380" y="4266051"/>
            <a:ext cx="258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Condensazione DNA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888380" y="3628870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Frammentazione DNA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arentesi graffa aperta 19"/>
          <p:cNvSpPr/>
          <p:nvPr/>
        </p:nvSpPr>
        <p:spPr bwMode="auto">
          <a:xfrm>
            <a:off x="3924406" y="3086466"/>
            <a:ext cx="149922" cy="179033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24" name="Connettore 4 23"/>
          <p:cNvCxnSpPr>
            <a:stCxn id="11" idx="2"/>
            <a:endCxn id="20" idx="1"/>
          </p:cNvCxnSpPr>
          <p:nvPr/>
        </p:nvCxnSpPr>
        <p:spPr bwMode="auto">
          <a:xfrm rot="16200000" flipH="1">
            <a:off x="3228856" y="3286083"/>
            <a:ext cx="541224" cy="84987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CasellaDiTesto 27"/>
          <p:cNvSpPr txBox="1"/>
          <p:nvPr/>
        </p:nvSpPr>
        <p:spPr>
          <a:xfrm>
            <a:off x="5888380" y="4564101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Blebbing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97665" y="5661991"/>
            <a:ext cx="905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</a:t>
            </a:r>
            <a:r>
              <a:rPr lang="it-IT" dirty="0" err="1" smtClean="0"/>
              <a:t>Caspasi</a:t>
            </a:r>
            <a:r>
              <a:rPr lang="it-IT" dirty="0" smtClean="0"/>
              <a:t> </a:t>
            </a:r>
            <a:r>
              <a:rPr lang="it-IT" dirty="0"/>
              <a:t>tagliano </a:t>
            </a:r>
            <a:r>
              <a:rPr lang="it-IT" dirty="0" smtClean="0"/>
              <a:t>complessivamente </a:t>
            </a:r>
            <a:r>
              <a:rPr lang="it-IT" b="1" dirty="0" smtClean="0"/>
              <a:t>&gt;400 proteine </a:t>
            </a:r>
            <a:r>
              <a:rPr lang="it-IT" dirty="0" smtClean="0"/>
              <a:t>durante l’apoptosi</a:t>
            </a:r>
            <a:endParaRPr lang="it-IT" dirty="0"/>
          </a:p>
        </p:txBody>
      </p:sp>
      <p:cxnSp>
        <p:nvCxnSpPr>
          <p:cNvPr id="30" name="Connettore 4 29"/>
          <p:cNvCxnSpPr>
            <a:stCxn id="11" idx="2"/>
            <a:endCxn id="10" idx="2"/>
          </p:cNvCxnSpPr>
          <p:nvPr/>
        </p:nvCxnSpPr>
        <p:spPr bwMode="auto">
          <a:xfrm rot="5400000">
            <a:off x="2201801" y="2567680"/>
            <a:ext cx="12700" cy="1745459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ttore 2 31"/>
          <p:cNvCxnSpPr/>
          <p:nvPr/>
        </p:nvCxnSpPr>
        <p:spPr bwMode="auto">
          <a:xfrm flipH="1">
            <a:off x="3008348" y="141988"/>
            <a:ext cx="1" cy="6096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43075"/>
            <a:ext cx="60483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9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3"/>
          <p:cNvSpPr txBox="1">
            <a:spLocks noChangeArrowheads="1"/>
          </p:cNvSpPr>
          <p:nvPr/>
        </p:nvSpPr>
        <p:spPr bwMode="auto">
          <a:xfrm>
            <a:off x="228600" y="1785257"/>
            <a:ext cx="8763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2000" b="1" dirty="0" err="1">
                <a:latin typeface="Arial" charset="0"/>
              </a:rPr>
              <a:t>P</a:t>
            </a:r>
            <a:r>
              <a:rPr lang="en-GB" sz="2000" b="1" dirty="0" err="1" smtClean="0">
                <a:latin typeface="Arial" charset="0"/>
              </a:rPr>
              <a:t>roteine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esecutrici</a:t>
            </a:r>
            <a:r>
              <a:rPr lang="en-GB" sz="2000" b="1" dirty="0">
                <a:latin typeface="Arial" charset="0"/>
              </a:rPr>
              <a:t> del </a:t>
            </a:r>
            <a:r>
              <a:rPr lang="en-GB" sz="2000" b="1" dirty="0" err="1">
                <a:latin typeface="Arial" charset="0"/>
              </a:rPr>
              <a:t>programma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 smtClean="0">
                <a:latin typeface="Arial" charset="0"/>
              </a:rPr>
              <a:t>apoptosi</a:t>
            </a:r>
            <a:endParaRPr lang="en-GB" sz="2000" b="1" dirty="0">
              <a:latin typeface="Arial" charset="0"/>
            </a:endParaRPr>
          </a:p>
          <a:p>
            <a:pPr algn="l"/>
            <a:endParaRPr lang="en-GB" sz="2000" b="1" dirty="0">
              <a:latin typeface="Arial" charset="0"/>
            </a:endParaRPr>
          </a:p>
          <a:p>
            <a:pPr algn="l"/>
            <a:r>
              <a:rPr lang="en-GB" sz="2000" b="1" dirty="0" err="1" smtClean="0">
                <a:solidFill>
                  <a:srgbClr val="0070C0"/>
                </a:solidFill>
                <a:latin typeface="Arial" charset="0"/>
              </a:rPr>
              <a:t>Proteasi</a:t>
            </a:r>
            <a:r>
              <a:rPr lang="en-GB" sz="20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che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tagliano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proteine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substrato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>
                <a:latin typeface="Arial" charset="0"/>
              </a:rPr>
              <a:t>a </a:t>
            </a:r>
            <a:r>
              <a:rPr lang="en-GB" sz="2000" b="1" dirty="0" err="1">
                <a:latin typeface="Arial" charset="0"/>
              </a:rPr>
              <a:t>livello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legame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Arial" charset="0"/>
              </a:rPr>
              <a:t>Asp-Xxx </a:t>
            </a:r>
            <a:endParaRPr lang="en-GB" sz="2000" b="1" dirty="0">
              <a:solidFill>
                <a:srgbClr val="0070C0"/>
              </a:solidFill>
              <a:latin typeface="Arial" charset="0"/>
            </a:endParaRPr>
          </a:p>
          <a:p>
            <a:pPr algn="l"/>
            <a:endParaRPr lang="en-GB" sz="2000" b="1" dirty="0">
              <a:latin typeface="Arial" charset="0"/>
            </a:endParaRPr>
          </a:p>
          <a:p>
            <a:pPr algn="l"/>
            <a:r>
              <a:rPr lang="en-GB" sz="2000" b="1" dirty="0" err="1">
                <a:latin typeface="Arial" charset="0"/>
              </a:rPr>
              <a:t>Questi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tagli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proteolitici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portano</a:t>
            </a:r>
            <a:r>
              <a:rPr lang="en-GB" sz="2000" b="1" dirty="0">
                <a:latin typeface="Arial" charset="0"/>
              </a:rPr>
              <a:t> a </a:t>
            </a:r>
            <a:r>
              <a:rPr lang="en-GB" sz="2000" b="1" dirty="0" err="1">
                <a:latin typeface="Arial" charset="0"/>
              </a:rPr>
              <a:t>tutti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quei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cambiamenti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morfologici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che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si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osservano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nelle</a:t>
            </a:r>
            <a:r>
              <a:rPr lang="en-GB" sz="2000" b="1" dirty="0">
                <a:latin typeface="Arial" charset="0"/>
              </a:rPr>
              <a:t> cellule </a:t>
            </a:r>
            <a:r>
              <a:rPr lang="en-GB" sz="2000" b="1" dirty="0" err="1" smtClean="0">
                <a:latin typeface="Arial" charset="0"/>
              </a:rPr>
              <a:t>apoptotiche</a:t>
            </a:r>
            <a:endParaRPr lang="en-GB" sz="2000" b="1" dirty="0">
              <a:latin typeface="Arial" charset="0"/>
            </a:endParaRPr>
          </a:p>
          <a:p>
            <a:pPr algn="l"/>
            <a:endParaRPr lang="en-GB" sz="2000" b="1" dirty="0">
              <a:latin typeface="Arial" charset="0"/>
            </a:endParaRPr>
          </a:p>
          <a:p>
            <a:pPr algn="l"/>
            <a:r>
              <a:rPr lang="en-GB" sz="2000" b="1" dirty="0">
                <a:latin typeface="Arial" charset="0"/>
              </a:rPr>
              <a:t>La </a:t>
            </a:r>
            <a:r>
              <a:rPr lang="en-GB" sz="2000" b="1" dirty="0" err="1">
                <a:latin typeface="Arial" charset="0"/>
              </a:rPr>
              <a:t>specificità</a:t>
            </a:r>
            <a:r>
              <a:rPr lang="en-GB" sz="2000" b="1" dirty="0">
                <a:latin typeface="Arial" charset="0"/>
              </a:rPr>
              <a:t> del </a:t>
            </a:r>
            <a:r>
              <a:rPr lang="en-GB" sz="2000" b="1" dirty="0" err="1">
                <a:latin typeface="Arial" charset="0"/>
              </a:rPr>
              <a:t>substrato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dipende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dalla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err="1">
                <a:latin typeface="Arial" charset="0"/>
              </a:rPr>
              <a:t>presenza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>
                <a:solidFill>
                  <a:srgbClr val="0070C0"/>
                </a:solidFill>
                <a:latin typeface="Arial" charset="0"/>
              </a:rPr>
              <a:t>4 </a:t>
            </a:r>
            <a:r>
              <a:rPr lang="en-GB" sz="2000" b="1" dirty="0" err="1">
                <a:solidFill>
                  <a:srgbClr val="0070C0"/>
                </a:solidFill>
                <a:latin typeface="Arial" charset="0"/>
              </a:rPr>
              <a:t>residui</a:t>
            </a:r>
            <a:r>
              <a:rPr lang="en-GB" sz="2000" b="1" dirty="0">
                <a:solidFill>
                  <a:srgbClr val="0070C0"/>
                </a:solidFill>
                <a:latin typeface="Arial" charset="0"/>
              </a:rPr>
              <a:t> N-term </a:t>
            </a:r>
            <a:r>
              <a:rPr lang="en-GB" sz="2000" b="1" dirty="0">
                <a:latin typeface="Arial" charset="0"/>
              </a:rPr>
              <a:t>al </a:t>
            </a:r>
            <a:r>
              <a:rPr lang="en-GB" sz="2000" b="1" dirty="0" err="1">
                <a:latin typeface="Arial" charset="0"/>
              </a:rPr>
              <a:t>sito</a:t>
            </a:r>
            <a:r>
              <a:rPr lang="en-GB" sz="2000" b="1" dirty="0">
                <a:latin typeface="Arial" charset="0"/>
              </a:rPr>
              <a:t> di </a:t>
            </a:r>
            <a:r>
              <a:rPr lang="en-GB" sz="2000" b="1" dirty="0" err="1">
                <a:latin typeface="Arial" charset="0"/>
              </a:rPr>
              <a:t>taglio</a:t>
            </a:r>
            <a:r>
              <a:rPr lang="en-GB" sz="2000" b="1" dirty="0">
                <a:latin typeface="Arial" charset="0"/>
              </a:rPr>
              <a:t>: </a:t>
            </a:r>
            <a:r>
              <a:rPr lang="en-GB" sz="2000" b="1" dirty="0" err="1">
                <a:latin typeface="Arial" charset="0"/>
              </a:rPr>
              <a:t>es</a:t>
            </a:r>
            <a:r>
              <a:rPr lang="en-GB" sz="2000" b="1" dirty="0">
                <a:latin typeface="Arial" charset="0"/>
              </a:rPr>
              <a:t>. </a:t>
            </a:r>
            <a:r>
              <a:rPr lang="en-GB" sz="2000" b="1" dirty="0" smtClean="0">
                <a:latin typeface="Arial" charset="0"/>
              </a:rPr>
              <a:t>Caspasi-3 </a:t>
            </a:r>
            <a:r>
              <a:rPr lang="en-GB" sz="2000" b="1" dirty="0" err="1">
                <a:latin typeface="Arial" charset="0"/>
              </a:rPr>
              <a:t>preferisce</a:t>
            </a:r>
            <a:r>
              <a:rPr lang="en-GB" sz="2000" b="1" dirty="0">
                <a:latin typeface="Arial" charset="0"/>
              </a:rPr>
              <a:t> </a:t>
            </a:r>
            <a:r>
              <a:rPr lang="en-GB" sz="2000" b="1" dirty="0" smtClean="0">
                <a:latin typeface="Arial" charset="0"/>
              </a:rPr>
              <a:t>DEVD</a:t>
            </a:r>
            <a:endParaRPr lang="en-GB" sz="2000" b="1" dirty="0">
              <a:latin typeface="Arial" charset="0"/>
            </a:endParaRPr>
          </a:p>
          <a:p>
            <a:pPr algn="l"/>
            <a:endParaRPr lang="en-GB" sz="2000" b="1" dirty="0">
              <a:latin typeface="Arial" charset="0"/>
            </a:endParaRPr>
          </a:p>
          <a:p>
            <a:pPr algn="l"/>
            <a:r>
              <a:rPr lang="en-GB" sz="2000" b="1" dirty="0" smtClean="0">
                <a:latin typeface="Arial" charset="0"/>
              </a:rPr>
              <a:t>A </a:t>
            </a:r>
            <a:r>
              <a:rPr lang="en-GB" sz="2000" b="1" dirty="0" err="1" smtClean="0">
                <a:latin typeface="Arial" charset="0"/>
              </a:rPr>
              <a:t>loro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volta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sono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attivate</a:t>
            </a:r>
            <a:r>
              <a:rPr lang="en-GB" sz="2000" b="1" dirty="0" smtClean="0">
                <a:latin typeface="Arial" charset="0"/>
              </a:rPr>
              <a:t> da </a:t>
            </a:r>
            <a:r>
              <a:rPr lang="en-GB" sz="2000" b="1" dirty="0" err="1" smtClean="0">
                <a:latin typeface="Arial" charset="0"/>
              </a:rPr>
              <a:t>taglio</a:t>
            </a:r>
            <a:r>
              <a:rPr lang="en-GB" sz="2000" b="1" dirty="0" smtClean="0">
                <a:latin typeface="Arial" charset="0"/>
              </a:rPr>
              <a:t> </a:t>
            </a:r>
            <a:r>
              <a:rPr lang="en-GB" sz="2000" b="1" dirty="0" err="1" smtClean="0">
                <a:latin typeface="Arial" charset="0"/>
              </a:rPr>
              <a:t>proteolitico</a:t>
            </a:r>
            <a:endParaRPr lang="en-GB" sz="2000" b="1" dirty="0">
              <a:latin typeface="Arial" charset="0"/>
            </a:endParaRPr>
          </a:p>
          <a:p>
            <a:pPr algn="l"/>
            <a:endParaRPr lang="en-GB" sz="2000" b="1" dirty="0">
              <a:latin typeface="Arial" charset="0"/>
            </a:endParaRPr>
          </a:p>
          <a:p>
            <a:pPr algn="l"/>
            <a:endParaRPr lang="en-GB" sz="2000" b="1" dirty="0">
              <a:latin typeface="Arial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81627" y="188913"/>
            <a:ext cx="464422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b="1" dirty="0" err="1" smtClean="0">
                <a:solidFill>
                  <a:srgbClr val="0070C0"/>
                </a:solidFill>
                <a:latin typeface="Arial" charset="0"/>
              </a:rPr>
              <a:t>Caspasi</a:t>
            </a:r>
            <a:endParaRPr lang="en-GB" sz="3200" b="1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it-IT" sz="3200" b="1" dirty="0" err="1"/>
              <a:t>c</a:t>
            </a:r>
            <a:r>
              <a:rPr lang="it-IT" sz="3200" dirty="0" err="1"/>
              <a:t>ysteine-</a:t>
            </a:r>
            <a:r>
              <a:rPr lang="it-IT" sz="3200" b="1" dirty="0" err="1"/>
              <a:t>asp</a:t>
            </a:r>
            <a:r>
              <a:rPr lang="it-IT" sz="3200" dirty="0" err="1"/>
              <a:t>artic</a:t>
            </a:r>
            <a:r>
              <a:rPr lang="it-IT" sz="3200" dirty="0"/>
              <a:t> </a:t>
            </a:r>
            <a:r>
              <a:rPr lang="it-IT" sz="3200" dirty="0" err="1"/>
              <a:t>prote</a:t>
            </a:r>
            <a:r>
              <a:rPr lang="it-IT" sz="3200" b="1" dirty="0" err="1"/>
              <a:t>ases</a:t>
            </a:r>
            <a:endParaRPr lang="en-GB" sz="32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5976257" y="4343400"/>
            <a:ext cx="0" cy="3810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9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/>
          <p:cNvCxnSpPr/>
          <p:nvPr/>
        </p:nvCxnSpPr>
        <p:spPr bwMode="auto">
          <a:xfrm>
            <a:off x="1295400" y="2362200"/>
            <a:ext cx="2209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ttore diritto 4"/>
          <p:cNvCxnSpPr/>
          <p:nvPr/>
        </p:nvCxnSpPr>
        <p:spPr bwMode="auto">
          <a:xfrm>
            <a:off x="4038600" y="3200400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diritto 6"/>
          <p:cNvCxnSpPr/>
          <p:nvPr/>
        </p:nvCxnSpPr>
        <p:spPr bwMode="auto">
          <a:xfrm>
            <a:off x="3029607" y="4800600"/>
            <a:ext cx="1371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64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/>
          <p:cNvSpPr txBox="1">
            <a:spLocks noChangeArrowheads="1"/>
          </p:cNvSpPr>
          <p:nvPr/>
        </p:nvSpPr>
        <p:spPr bwMode="auto">
          <a:xfrm>
            <a:off x="2168044" y="39826"/>
            <a:ext cx="464422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600" b="1" dirty="0" err="1" smtClean="0">
                <a:solidFill>
                  <a:srgbClr val="0070C0"/>
                </a:solidFill>
                <a:latin typeface="Arial" charset="0"/>
              </a:rPr>
              <a:t>Caspasi</a:t>
            </a:r>
            <a:endParaRPr lang="en-GB" sz="3200" b="1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it-IT" sz="3200" b="1" dirty="0" err="1"/>
              <a:t>c</a:t>
            </a:r>
            <a:r>
              <a:rPr lang="it-IT" sz="3200" dirty="0" err="1"/>
              <a:t>ysteine-</a:t>
            </a:r>
            <a:r>
              <a:rPr lang="it-IT" sz="3200" b="1" dirty="0" err="1"/>
              <a:t>asp</a:t>
            </a:r>
            <a:r>
              <a:rPr lang="it-IT" sz="3200" dirty="0" err="1"/>
              <a:t>artic</a:t>
            </a:r>
            <a:r>
              <a:rPr lang="it-IT" sz="3200" dirty="0"/>
              <a:t> </a:t>
            </a:r>
            <a:r>
              <a:rPr lang="it-IT" sz="3200" dirty="0" err="1"/>
              <a:t>prote</a:t>
            </a:r>
            <a:r>
              <a:rPr lang="it-IT" sz="3200" b="1" dirty="0" err="1"/>
              <a:t>ases</a:t>
            </a:r>
            <a:endParaRPr lang="en-GB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92075" y="2094668"/>
            <a:ext cx="1709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Procaspasi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inattiva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97257" y="4582108"/>
            <a:ext cx="129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Caspasi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attivata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ccia in giù 3"/>
          <p:cNvSpPr/>
          <p:nvPr/>
        </p:nvSpPr>
        <p:spPr bwMode="auto">
          <a:xfrm>
            <a:off x="3951916" y="3276600"/>
            <a:ext cx="438941" cy="642478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2478398" y="1900567"/>
            <a:ext cx="1918012" cy="609600"/>
          </a:xfrm>
          <a:prstGeom prst="round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ttangolo arrotondato 19"/>
          <p:cNvSpPr/>
          <p:nvPr/>
        </p:nvSpPr>
        <p:spPr bwMode="auto">
          <a:xfrm>
            <a:off x="4396410" y="1900567"/>
            <a:ext cx="1129201" cy="6096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2866858" y="4038600"/>
            <a:ext cx="2438400" cy="1918013"/>
            <a:chOff x="3352800" y="4038600"/>
            <a:chExt cx="2438400" cy="1918013"/>
          </a:xfrm>
        </p:grpSpPr>
        <p:sp>
          <p:nvSpPr>
            <p:cNvPr id="19" name="Rettangolo arrotondato 18"/>
            <p:cNvSpPr/>
            <p:nvPr/>
          </p:nvSpPr>
          <p:spPr bwMode="auto">
            <a:xfrm rot="5400000">
              <a:off x="2698594" y="4692806"/>
              <a:ext cx="1918012" cy="609600"/>
            </a:xfrm>
            <a:prstGeom prst="roundRect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1" name="Rettangolo arrotondato 20"/>
            <p:cNvSpPr/>
            <p:nvPr/>
          </p:nvSpPr>
          <p:spPr bwMode="auto">
            <a:xfrm rot="5400000">
              <a:off x="3702599" y="4692806"/>
              <a:ext cx="1129201" cy="60960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grpSp>
          <p:nvGrpSpPr>
            <p:cNvPr id="15" name="Gruppo 14"/>
            <p:cNvGrpSpPr/>
            <p:nvPr/>
          </p:nvGrpSpPr>
          <p:grpSpPr>
            <a:xfrm flipH="1">
              <a:off x="4572000" y="4038601"/>
              <a:ext cx="1219200" cy="1918012"/>
              <a:chOff x="4800600" y="4038601"/>
              <a:chExt cx="1219200" cy="1918012"/>
            </a:xfrm>
          </p:grpSpPr>
          <p:sp>
            <p:nvSpPr>
              <p:cNvPr id="22" name="Rettangolo arrotondato 21"/>
              <p:cNvSpPr/>
              <p:nvPr/>
            </p:nvSpPr>
            <p:spPr bwMode="auto">
              <a:xfrm rot="5400000">
                <a:off x="4146394" y="4692807"/>
                <a:ext cx="1918012" cy="609600"/>
              </a:xfrm>
              <a:prstGeom prst="roundRect">
                <a:avLst/>
              </a:prstGeom>
              <a:solidFill>
                <a:srgbClr val="FF993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  <p:sp>
            <p:nvSpPr>
              <p:cNvPr id="23" name="Rettangolo arrotondato 22"/>
              <p:cNvSpPr/>
              <p:nvPr/>
            </p:nvSpPr>
            <p:spPr bwMode="auto">
              <a:xfrm rot="5400000">
                <a:off x="5150399" y="4692807"/>
                <a:ext cx="1129201" cy="60960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ea typeface="ＭＳ Ｐゴシック" charset="0"/>
                </a:endParaRPr>
              </a:p>
            </p:txBody>
          </p:sp>
        </p:grpSp>
      </p:grpSp>
      <p:sp>
        <p:nvSpPr>
          <p:cNvPr id="26" name="Rettangolo arrotondato 25"/>
          <p:cNvSpPr/>
          <p:nvPr/>
        </p:nvSpPr>
        <p:spPr bwMode="auto">
          <a:xfrm>
            <a:off x="2472846" y="2534478"/>
            <a:ext cx="1918012" cy="609600"/>
          </a:xfrm>
          <a:prstGeom prst="round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4390858" y="2534478"/>
            <a:ext cx="1129201" cy="6096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2472846" y="1900567"/>
            <a:ext cx="3047213" cy="60959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1" name="Rettangolo arrotondato 30"/>
          <p:cNvSpPr/>
          <p:nvPr/>
        </p:nvSpPr>
        <p:spPr bwMode="auto">
          <a:xfrm>
            <a:off x="2465692" y="2538912"/>
            <a:ext cx="3047213" cy="60959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8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33600" y="228600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70C0"/>
                </a:solidFill>
                <a:latin typeface="Arial" charset="0"/>
              </a:rPr>
              <a:t>Cascata</a:t>
            </a:r>
            <a:r>
              <a:rPr lang="en-GB" sz="3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Arial" charset="0"/>
              </a:rPr>
              <a:t>delle</a:t>
            </a:r>
            <a:r>
              <a:rPr lang="en-GB" sz="3600" b="1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Arial" charset="0"/>
              </a:rPr>
              <a:t>caspasi</a:t>
            </a:r>
            <a:endParaRPr lang="it-IT" sz="3600" dirty="0"/>
          </a:p>
        </p:txBody>
      </p:sp>
      <p:sp>
        <p:nvSpPr>
          <p:cNvPr id="3" name="Ovale 2"/>
          <p:cNvSpPr/>
          <p:nvPr/>
        </p:nvSpPr>
        <p:spPr bwMode="auto">
          <a:xfrm>
            <a:off x="4445937" y="1466021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Casp-9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3131322" y="2768048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Casp-3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1908809" y="3924300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Casp-6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Ovale 6"/>
          <p:cNvSpPr/>
          <p:nvPr/>
        </p:nvSpPr>
        <p:spPr bwMode="auto">
          <a:xfrm>
            <a:off x="5851877" y="2705100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Casp-7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4224071" y="3924300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Casp-2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2959938" y="5176630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Casp-10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946370" y="5176630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Casp-8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1746470" y="1466021"/>
            <a:ext cx="1752600" cy="838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Casp-8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13" name="Connettore 2 12"/>
          <p:cNvCxnSpPr>
            <a:stCxn id="12" idx="5"/>
            <a:endCxn id="5" idx="1"/>
          </p:cNvCxnSpPr>
          <p:nvPr/>
        </p:nvCxnSpPr>
        <p:spPr bwMode="auto">
          <a:xfrm>
            <a:off x="3242408" y="2181469"/>
            <a:ext cx="145576" cy="709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>
            <a:stCxn id="3" idx="3"/>
            <a:endCxn id="5" idx="7"/>
          </p:cNvCxnSpPr>
          <p:nvPr/>
        </p:nvCxnSpPr>
        <p:spPr bwMode="auto">
          <a:xfrm flipH="1">
            <a:off x="4627260" y="2181469"/>
            <a:ext cx="75339" cy="7093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ttore 2 20"/>
          <p:cNvCxnSpPr>
            <a:stCxn id="3" idx="5"/>
            <a:endCxn id="7" idx="1"/>
          </p:cNvCxnSpPr>
          <p:nvPr/>
        </p:nvCxnSpPr>
        <p:spPr bwMode="auto">
          <a:xfrm>
            <a:off x="5941875" y="2181469"/>
            <a:ext cx="166664" cy="6463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ttore 2 24"/>
          <p:cNvCxnSpPr>
            <a:stCxn id="5" idx="3"/>
            <a:endCxn id="6" idx="0"/>
          </p:cNvCxnSpPr>
          <p:nvPr/>
        </p:nvCxnSpPr>
        <p:spPr bwMode="auto">
          <a:xfrm flipH="1">
            <a:off x="2785109" y="3483496"/>
            <a:ext cx="602875" cy="440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ttore 2 26"/>
          <p:cNvCxnSpPr>
            <a:stCxn id="5" idx="5"/>
            <a:endCxn id="8" idx="0"/>
          </p:cNvCxnSpPr>
          <p:nvPr/>
        </p:nvCxnSpPr>
        <p:spPr bwMode="auto">
          <a:xfrm>
            <a:off x="4627260" y="3483496"/>
            <a:ext cx="473111" cy="4408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7" name="Connettore 2 47106"/>
          <p:cNvCxnSpPr>
            <a:stCxn id="6" idx="3"/>
            <a:endCxn id="11" idx="0"/>
          </p:cNvCxnSpPr>
          <p:nvPr/>
        </p:nvCxnSpPr>
        <p:spPr bwMode="auto">
          <a:xfrm flipH="1">
            <a:off x="1822670" y="4639748"/>
            <a:ext cx="342801" cy="536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0" name="Connettore 2 47109"/>
          <p:cNvCxnSpPr>
            <a:stCxn id="6" idx="5"/>
            <a:endCxn id="10" idx="0"/>
          </p:cNvCxnSpPr>
          <p:nvPr/>
        </p:nvCxnSpPr>
        <p:spPr bwMode="auto">
          <a:xfrm>
            <a:off x="3404747" y="4639748"/>
            <a:ext cx="431491" cy="536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13" name="Connettore 4 47112"/>
          <p:cNvCxnSpPr>
            <a:stCxn id="5" idx="6"/>
            <a:endCxn id="3" idx="4"/>
          </p:cNvCxnSpPr>
          <p:nvPr/>
        </p:nvCxnSpPr>
        <p:spPr bwMode="auto">
          <a:xfrm flipV="1">
            <a:off x="4883922" y="2304221"/>
            <a:ext cx="438315" cy="88292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09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isultati immagini per caspase casc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0" y="52256"/>
            <a:ext cx="8112100" cy="67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researchgate.net/publication/283956624/figure/fig1/AS:317008194359303@1452592052028/Modulation-of-mitochondrial-dependent-apoptosis-pathways-by-natural-compounds_W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8"/>
          <a:stretch/>
        </p:blipFill>
        <p:spPr bwMode="auto">
          <a:xfrm>
            <a:off x="4556963" y="1620078"/>
            <a:ext cx="4510837" cy="51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436563" y="600075"/>
            <a:ext cx="8334375" cy="59547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charset="0"/>
            </a:endParaRPr>
          </a:p>
        </p:txBody>
      </p:sp>
      <p:sp>
        <p:nvSpPr>
          <p:cNvPr id="7578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47244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- I </a:t>
            </a:r>
            <a:r>
              <a:rPr lang="en-GB" sz="2800" dirty="0" err="1">
                <a:latin typeface="+mj-lt"/>
              </a:rPr>
              <a:t>mitocondri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cambiano</a:t>
            </a:r>
            <a:r>
              <a:rPr lang="en-GB" sz="2800" dirty="0" smtClean="0">
                <a:latin typeface="+mj-lt"/>
              </a:rPr>
              <a:t> forma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000" dirty="0" smtClean="0">
              <a:latin typeface="+mj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sz="2800" dirty="0" smtClean="0">
                <a:latin typeface="+mj-lt"/>
              </a:rPr>
              <a:t>- </a:t>
            </a:r>
            <a:r>
              <a:rPr lang="en-GB" sz="2800" dirty="0" err="1" smtClean="0">
                <a:latin typeface="+mj-lt"/>
              </a:rPr>
              <a:t>Accumulo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>
                <a:latin typeface="+mj-lt"/>
              </a:rPr>
              <a:t>di Ca++ e </a:t>
            </a:r>
            <a:r>
              <a:rPr lang="en-GB" sz="2800" dirty="0" smtClean="0">
                <a:latin typeface="+mj-lt"/>
              </a:rPr>
              <a:t>ROS</a:t>
            </a:r>
          </a:p>
          <a:p>
            <a:pPr>
              <a:spcBef>
                <a:spcPct val="0"/>
              </a:spcBef>
              <a:buNone/>
              <a:defRPr/>
            </a:pPr>
            <a:endParaRPr lang="en-GB" sz="10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- Perdita del </a:t>
            </a:r>
            <a:r>
              <a:rPr lang="en-GB" sz="2800" dirty="0" err="1" smtClean="0">
                <a:latin typeface="+mj-lt"/>
              </a:rPr>
              <a:t>potenziale</a:t>
            </a:r>
            <a:r>
              <a:rPr lang="en-GB" sz="2800" dirty="0" smtClean="0">
                <a:latin typeface="+mj-lt"/>
              </a:rPr>
              <a:t> di </a:t>
            </a:r>
            <a:r>
              <a:rPr lang="en-GB" sz="2800" dirty="0" err="1" smtClean="0">
                <a:latin typeface="+mj-lt"/>
              </a:rPr>
              <a:t>membrana</a:t>
            </a:r>
            <a:endParaRPr lang="en-GB" sz="28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0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- </a:t>
            </a:r>
            <a:r>
              <a:rPr lang="en-GB" sz="2800" dirty="0" err="1" smtClean="0">
                <a:latin typeface="+mj-lt"/>
              </a:rPr>
              <a:t>Permeabilizzazione</a:t>
            </a:r>
            <a:r>
              <a:rPr lang="en-GB" sz="2800" dirty="0" smtClean="0">
                <a:latin typeface="+mj-lt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sz="1000" dirty="0" smtClean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sz="2800" dirty="0" smtClean="0">
                <a:latin typeface="+mj-lt"/>
              </a:rPr>
              <a:t>- </a:t>
            </a:r>
            <a:r>
              <a:rPr lang="en-GB" sz="2800" dirty="0" err="1" smtClean="0">
                <a:latin typeface="+mj-lt"/>
              </a:rPr>
              <a:t>Citocromo</a:t>
            </a:r>
            <a:r>
              <a:rPr lang="en-GB" sz="2800" dirty="0" smtClean="0">
                <a:latin typeface="+mj-lt"/>
              </a:rPr>
              <a:t> C e </a:t>
            </a:r>
            <a:r>
              <a:rPr lang="en-GB" sz="2800" dirty="0" err="1" smtClean="0">
                <a:latin typeface="+mj-lt"/>
              </a:rPr>
              <a:t>altre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proteine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si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riversano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nel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err="1" smtClean="0">
                <a:latin typeface="+mj-lt"/>
              </a:rPr>
              <a:t>citoplasma</a:t>
            </a:r>
            <a:endParaRPr lang="en-GB" sz="2800" dirty="0">
              <a:latin typeface="+mj-lt"/>
            </a:endParaRPr>
          </a:p>
        </p:txBody>
      </p:sp>
      <p:sp>
        <p:nvSpPr>
          <p:cNvPr id="2" name="Freccia in giù 1"/>
          <p:cNvSpPr/>
          <p:nvPr/>
        </p:nvSpPr>
        <p:spPr bwMode="auto">
          <a:xfrm>
            <a:off x="2057400" y="4114800"/>
            <a:ext cx="990600" cy="1447800"/>
          </a:xfrm>
          <a:prstGeom prst="downArrow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0819" y="5715000"/>
            <a:ext cx="4382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Attivazione</a:t>
            </a:r>
            <a:r>
              <a:rPr lang="en-GB" sz="3200" dirty="0" smtClean="0"/>
              <a:t> </a:t>
            </a:r>
            <a:r>
              <a:rPr lang="en-GB" sz="3200" dirty="0" err="1" smtClean="0"/>
              <a:t>delle</a:t>
            </a:r>
            <a:r>
              <a:rPr lang="en-GB" sz="3200" dirty="0" smtClean="0"/>
              <a:t> </a:t>
            </a:r>
            <a:r>
              <a:rPr lang="en-GB" sz="3200" dirty="0" err="1" smtClean="0"/>
              <a:t>Caspasi</a:t>
            </a:r>
            <a:endParaRPr lang="it-IT" sz="3200" dirty="0"/>
          </a:p>
        </p:txBody>
      </p:sp>
      <p:sp>
        <p:nvSpPr>
          <p:cNvPr id="8" name="Rettangolo 7"/>
          <p:cNvSpPr/>
          <p:nvPr/>
        </p:nvSpPr>
        <p:spPr>
          <a:xfrm>
            <a:off x="5391671" y="523219"/>
            <a:ext cx="284141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Intrinseca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1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isultati immagini per apaf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97488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815318" y="152400"/>
            <a:ext cx="3849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APOPTOSOMA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40304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502236" y="227013"/>
            <a:ext cx="82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Regolatori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dell’apoptosi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: la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famiglia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Bcl-2</a:t>
            </a:r>
            <a:endParaRPr lang="en-GB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28600" y="862013"/>
            <a:ext cx="8805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800" b="1" dirty="0" smtClean="0">
                <a:latin typeface="Arial" charset="0"/>
              </a:rPr>
              <a:t>Le </a:t>
            </a:r>
            <a:r>
              <a:rPr lang="en-GB" sz="1800" b="1" dirty="0" err="1" smtClean="0">
                <a:latin typeface="Arial" charset="0"/>
              </a:rPr>
              <a:t>proteine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della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famiglia</a:t>
            </a:r>
            <a:r>
              <a:rPr lang="en-GB" sz="1800" b="1" dirty="0" smtClean="0">
                <a:latin typeface="Arial" charset="0"/>
              </a:rPr>
              <a:t> Bcl-2 </a:t>
            </a:r>
            <a:r>
              <a:rPr lang="en-GB" sz="1800" b="1" dirty="0" err="1" smtClean="0">
                <a:latin typeface="Arial" charset="0"/>
              </a:rPr>
              <a:t>regolano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l’attività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delle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caspasi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controllando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il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rilascio</a:t>
            </a:r>
            <a:r>
              <a:rPr lang="en-GB" sz="1800" b="1" dirty="0" smtClean="0">
                <a:latin typeface="Arial" charset="0"/>
              </a:rPr>
              <a:t> del </a:t>
            </a:r>
            <a:r>
              <a:rPr lang="en-GB" sz="1800" b="1" dirty="0" err="1" smtClean="0">
                <a:latin typeface="Arial" charset="0"/>
              </a:rPr>
              <a:t>citocromo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>
                <a:latin typeface="Arial" charset="0"/>
              </a:rPr>
              <a:t>c </a:t>
            </a:r>
            <a:r>
              <a:rPr lang="en-GB" sz="1800" b="1" dirty="0" err="1" smtClean="0">
                <a:latin typeface="Arial" charset="0"/>
              </a:rPr>
              <a:t>dai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mitocondri</a:t>
            </a:r>
            <a:r>
              <a:rPr lang="en-GB" sz="1800" b="1" dirty="0" smtClean="0">
                <a:latin typeface="Arial" charset="0"/>
              </a:rPr>
              <a:t>. </a:t>
            </a:r>
            <a:endParaRPr lang="en-GB" sz="1800" b="1" dirty="0">
              <a:latin typeface="Arial" charset="0"/>
            </a:endParaRPr>
          </a:p>
        </p:txBody>
      </p:sp>
      <p:pic>
        <p:nvPicPr>
          <p:cNvPr id="19458" name="Picture 2" descr="Risultati immagini per bcl2 family cytochrome c 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25" y="1676400"/>
            <a:ext cx="645613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47800" y="5669607"/>
            <a:ext cx="569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Amplificazione del gene Bcl-2 causa tumori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948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www.researchgate.net/profile/Florian_Haun/publication/321481538/figure/fig24/AS:666672365051907@1535958486765/The-Bcl-2-family-interactions-A-Schematic-representation-of-the-Bcl2-family-member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9" y="3200400"/>
            <a:ext cx="71367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2236" y="227013"/>
            <a:ext cx="82189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Regolatori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dell’apoptosi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: la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famiglia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Bcl-2</a:t>
            </a:r>
            <a:endParaRPr lang="en-GB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862013"/>
            <a:ext cx="880588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l"/>
            <a:r>
              <a:rPr lang="en-GB" sz="1800" b="1" dirty="0" err="1" smtClean="0">
                <a:latin typeface="Arial" charset="0"/>
              </a:rPr>
              <a:t>Esistono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molte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proteine</a:t>
            </a:r>
            <a:r>
              <a:rPr lang="en-GB" sz="1800" b="1" dirty="0" smtClean="0">
                <a:latin typeface="Arial" charset="0"/>
              </a:rPr>
              <a:t> della </a:t>
            </a:r>
            <a:r>
              <a:rPr lang="en-GB" sz="1800" b="1" dirty="0" err="1" smtClean="0">
                <a:latin typeface="Arial" charset="0"/>
              </a:rPr>
              <a:t>famiglia</a:t>
            </a:r>
            <a:r>
              <a:rPr lang="en-GB" sz="1800" b="1" dirty="0" smtClean="0">
                <a:latin typeface="Arial" charset="0"/>
              </a:rPr>
              <a:t> Bcl-2</a:t>
            </a:r>
          </a:p>
          <a:p>
            <a:pPr algn="l"/>
            <a:endParaRPr lang="en-GB" sz="1100" b="1" dirty="0" smtClean="0">
              <a:latin typeface="Arial" charset="0"/>
            </a:endParaRPr>
          </a:p>
          <a:p>
            <a:pPr algn="l"/>
            <a:r>
              <a:rPr lang="en-GB" sz="1800" b="1" dirty="0" smtClean="0">
                <a:latin typeface="Arial" charset="0"/>
              </a:rPr>
              <a:t>Hanno </a:t>
            </a:r>
            <a:r>
              <a:rPr lang="en-GB" sz="1800" b="1" dirty="0" err="1" smtClean="0">
                <a:latin typeface="Arial" charset="0"/>
              </a:rPr>
              <a:t>funzioni</a:t>
            </a:r>
            <a:r>
              <a:rPr lang="en-GB" sz="1800" b="1" dirty="0" smtClean="0">
                <a:latin typeface="Arial" charset="0"/>
              </a:rPr>
              <a:t> diverse: </a:t>
            </a:r>
            <a:endParaRPr lang="en-GB" sz="1800" b="1" dirty="0"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40004" y="1324491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err="1">
                <a:solidFill>
                  <a:srgbClr val="FF0000"/>
                </a:solidFill>
                <a:latin typeface="Arial" charset="0"/>
              </a:rPr>
              <a:t>Effettori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40004" y="171216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err="1">
                <a:solidFill>
                  <a:srgbClr val="FF99FF"/>
                </a:solidFill>
                <a:latin typeface="Arial" charset="0"/>
              </a:rPr>
              <a:t>Attivatori</a:t>
            </a:r>
            <a:endParaRPr lang="it-IT" dirty="0">
              <a:solidFill>
                <a:srgbClr val="FF99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0004" y="212234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err="1">
                <a:solidFill>
                  <a:srgbClr val="83C937"/>
                </a:solidFill>
                <a:latin typeface="Arial" charset="0"/>
              </a:rPr>
              <a:t>Repressori</a:t>
            </a:r>
            <a:endParaRPr lang="it-IT" dirty="0">
              <a:solidFill>
                <a:srgbClr val="83C937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0004" y="249168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b="1" dirty="0" err="1">
                <a:solidFill>
                  <a:srgbClr val="FFC000"/>
                </a:solidFill>
                <a:latin typeface="Arial" charset="0"/>
              </a:rPr>
              <a:t>Derepressori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29200" y="1481336"/>
            <a:ext cx="175721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Pro-apoptosi</a:t>
            </a:r>
            <a:endParaRPr lang="it-IT" dirty="0"/>
          </a:p>
        </p:txBody>
      </p:sp>
      <p:cxnSp>
        <p:nvCxnSpPr>
          <p:cNvPr id="10" name="Connettore 2 9"/>
          <p:cNvCxnSpPr>
            <a:endCxn id="2" idx="3"/>
          </p:cNvCxnSpPr>
          <p:nvPr/>
        </p:nvCxnSpPr>
        <p:spPr bwMode="auto">
          <a:xfrm flipH="1" flipV="1">
            <a:off x="4109528" y="1509157"/>
            <a:ext cx="919672" cy="2030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2 12"/>
          <p:cNvCxnSpPr>
            <a:stCxn id="8" idx="1"/>
            <a:endCxn id="5" idx="3"/>
          </p:cNvCxnSpPr>
          <p:nvPr/>
        </p:nvCxnSpPr>
        <p:spPr bwMode="auto">
          <a:xfrm flipH="1">
            <a:off x="4237768" y="1712169"/>
            <a:ext cx="791432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2 14"/>
          <p:cNvCxnSpPr>
            <a:stCxn id="8" idx="1"/>
            <a:endCxn id="7" idx="3"/>
          </p:cNvCxnSpPr>
          <p:nvPr/>
        </p:nvCxnSpPr>
        <p:spPr bwMode="auto">
          <a:xfrm flipH="1">
            <a:off x="4648137" y="1712169"/>
            <a:ext cx="381063" cy="964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CasellaDiTesto 16"/>
          <p:cNvSpPr txBox="1"/>
          <p:nvPr/>
        </p:nvSpPr>
        <p:spPr>
          <a:xfrm>
            <a:off x="626489" y="2095401"/>
            <a:ext cx="1875835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Anti-apoptosi</a:t>
            </a:r>
            <a:endParaRPr lang="it-IT" dirty="0"/>
          </a:p>
        </p:txBody>
      </p:sp>
      <p:cxnSp>
        <p:nvCxnSpPr>
          <p:cNvPr id="18" name="Connettore 2 17"/>
          <p:cNvCxnSpPr>
            <a:stCxn id="17" idx="3"/>
            <a:endCxn id="6" idx="1"/>
          </p:cNvCxnSpPr>
          <p:nvPr/>
        </p:nvCxnSpPr>
        <p:spPr bwMode="auto">
          <a:xfrm flipV="1">
            <a:off x="2502324" y="2307014"/>
            <a:ext cx="537680" cy="192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5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28813"/>
            <a:ext cx="6686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036964" y="457200"/>
            <a:ext cx="307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Showcard Gothic" panose="04020904020102020604" pitchFamily="82" charset="0"/>
              </a:rPr>
              <a:t>CHECKPOINT</a:t>
            </a:r>
            <a:endParaRPr lang="it-IT" sz="36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isultati immagini per p53 induces puma n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4674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56510" y="152400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p53 induce la trascrizione di Puma, </a:t>
            </a:r>
            <a:r>
              <a:rPr lang="it-IT" dirty="0" err="1" smtClean="0"/>
              <a:t>Noxa</a:t>
            </a:r>
            <a:r>
              <a:rPr lang="it-IT" dirty="0" smtClean="0"/>
              <a:t> e </a:t>
            </a:r>
            <a:r>
              <a:rPr lang="it-IT" dirty="0" err="1" smtClean="0"/>
              <a:t>Bax</a:t>
            </a:r>
            <a:endParaRPr lang="it-IT" dirty="0" smtClean="0"/>
          </a:p>
          <a:p>
            <a:r>
              <a:rPr lang="it-IT" dirty="0" smtClean="0"/>
              <a:t>Stimola la formazione del canale </a:t>
            </a:r>
            <a:r>
              <a:rPr lang="it-IT" dirty="0" err="1" smtClean="0"/>
              <a:t>Bax-Bak</a:t>
            </a:r>
            <a:endParaRPr lang="it-IT" dirty="0" smtClean="0"/>
          </a:p>
          <a:p>
            <a:r>
              <a:rPr lang="it-IT" dirty="0" smtClean="0"/>
              <a:t>Inibisce Bcl2 e </a:t>
            </a:r>
            <a:r>
              <a:rPr lang="it-IT" dirty="0" err="1" smtClean="0"/>
              <a:t>BclXL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34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804884" y="862013"/>
            <a:ext cx="7653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800" b="1" dirty="0" smtClean="0">
                <a:latin typeface="Arial" charset="0"/>
              </a:rPr>
              <a:t>Le </a:t>
            </a:r>
            <a:r>
              <a:rPr lang="en-GB" sz="1800" b="1" dirty="0" err="1" smtClean="0">
                <a:latin typeface="Arial" charset="0"/>
              </a:rPr>
              <a:t>proteine</a:t>
            </a:r>
            <a:r>
              <a:rPr lang="en-GB" sz="1800" b="1" dirty="0" smtClean="0">
                <a:latin typeface="Arial" charset="0"/>
              </a:rPr>
              <a:t> della </a:t>
            </a:r>
            <a:r>
              <a:rPr lang="en-GB" sz="1800" b="1" dirty="0" err="1" smtClean="0">
                <a:latin typeface="Arial" charset="0"/>
              </a:rPr>
              <a:t>famiglia</a:t>
            </a:r>
            <a:r>
              <a:rPr lang="en-GB" sz="1800" b="1" dirty="0" smtClean="0">
                <a:latin typeface="Arial" charset="0"/>
              </a:rPr>
              <a:t> IAP (Inhibitor of Apoptosis Protein) </a:t>
            </a:r>
            <a:r>
              <a:rPr lang="en-GB" sz="1800" b="1" dirty="0" err="1" smtClean="0">
                <a:latin typeface="Arial" charset="0"/>
              </a:rPr>
              <a:t>controllano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direttamente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l’attività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proteolitica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delle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caspasi</a:t>
            </a:r>
            <a:r>
              <a:rPr lang="en-GB" sz="1800" b="1" dirty="0" smtClean="0">
                <a:latin typeface="Arial" charset="0"/>
              </a:rPr>
              <a:t>. </a:t>
            </a:r>
            <a:endParaRPr lang="en-GB" sz="1800" b="1" dirty="0"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60933" y="227013"/>
            <a:ext cx="79015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Regolatori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dell’apoptosi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: la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famiglia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IAP</a:t>
            </a:r>
            <a:endParaRPr lang="en-GB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038975" cy="43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agono 2"/>
          <p:cNvSpPr/>
          <p:nvPr/>
        </p:nvSpPr>
        <p:spPr bwMode="auto">
          <a:xfrm>
            <a:off x="4038600" y="3810000"/>
            <a:ext cx="762000" cy="4572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IAP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5" name="Connettore 1 4"/>
          <p:cNvCxnSpPr>
            <a:stCxn id="3" idx="2"/>
          </p:cNvCxnSpPr>
          <p:nvPr/>
        </p:nvCxnSpPr>
        <p:spPr bwMode="auto">
          <a:xfrm flipH="1">
            <a:off x="3276600" y="4267200"/>
            <a:ext cx="8763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1 6"/>
          <p:cNvCxnSpPr/>
          <p:nvPr/>
        </p:nvCxnSpPr>
        <p:spPr bwMode="auto">
          <a:xfrm flipH="1">
            <a:off x="4286250" y="4267200"/>
            <a:ext cx="5715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1 10"/>
          <p:cNvCxnSpPr/>
          <p:nvPr/>
        </p:nvCxnSpPr>
        <p:spPr bwMode="auto">
          <a:xfrm flipH="1" flipV="1">
            <a:off x="3200400" y="49530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>
            <a:off x="4152900" y="5181600"/>
            <a:ext cx="26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6623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09" y="262681"/>
            <a:ext cx="7184260" cy="2029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338651" y="815716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1977 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Risultati immagini per faccina pa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721496" cy="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049" y="2895600"/>
            <a:ext cx="558537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3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7978" y="227013"/>
            <a:ext cx="8927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Regolatori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dei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regolatori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: la </a:t>
            </a:r>
            <a:r>
              <a:rPr lang="en-GB" sz="3200" b="1" dirty="0" err="1" smtClean="0">
                <a:solidFill>
                  <a:srgbClr val="FF9933"/>
                </a:solidFill>
                <a:latin typeface="Arial" charset="0"/>
              </a:rPr>
              <a:t>proteina</a:t>
            </a:r>
            <a:r>
              <a:rPr lang="en-GB" sz="3200" b="1" dirty="0" smtClean="0">
                <a:solidFill>
                  <a:srgbClr val="FF9933"/>
                </a:solidFill>
                <a:latin typeface="Arial" charset="0"/>
              </a:rPr>
              <a:t> DIABLO</a:t>
            </a:r>
            <a:endParaRPr lang="en-GB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038975" cy="43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agono 2"/>
          <p:cNvSpPr/>
          <p:nvPr/>
        </p:nvSpPr>
        <p:spPr bwMode="auto">
          <a:xfrm>
            <a:off x="4038600" y="3810000"/>
            <a:ext cx="762000" cy="457200"/>
          </a:xfrm>
          <a:prstGeom prst="hex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IAP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5" name="Connettore 1 4"/>
          <p:cNvCxnSpPr>
            <a:stCxn id="3" idx="2"/>
          </p:cNvCxnSpPr>
          <p:nvPr/>
        </p:nvCxnSpPr>
        <p:spPr bwMode="auto">
          <a:xfrm flipH="1">
            <a:off x="3276600" y="4267200"/>
            <a:ext cx="8763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1 6"/>
          <p:cNvCxnSpPr/>
          <p:nvPr/>
        </p:nvCxnSpPr>
        <p:spPr bwMode="auto">
          <a:xfrm flipH="1">
            <a:off x="4286250" y="4267200"/>
            <a:ext cx="5715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ttore 1 10"/>
          <p:cNvCxnSpPr/>
          <p:nvPr/>
        </p:nvCxnSpPr>
        <p:spPr bwMode="auto">
          <a:xfrm flipH="1" flipV="1">
            <a:off x="3200400" y="4953000"/>
            <a:ext cx="15240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ttore 1 12"/>
          <p:cNvCxnSpPr/>
          <p:nvPr/>
        </p:nvCxnSpPr>
        <p:spPr bwMode="auto">
          <a:xfrm>
            <a:off x="4152900" y="5181600"/>
            <a:ext cx="266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ale 1"/>
          <p:cNvSpPr/>
          <p:nvPr/>
        </p:nvSpPr>
        <p:spPr bwMode="auto">
          <a:xfrm>
            <a:off x="3785408" y="2917768"/>
            <a:ext cx="1314450" cy="5334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charset="0"/>
                <a:ea typeface="ＭＳ Ｐゴシック" charset="0"/>
              </a:rPr>
              <a:t>DIABLO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4422718" y="3451168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11"/>
          <p:cNvCxnSpPr/>
          <p:nvPr/>
        </p:nvCxnSpPr>
        <p:spPr bwMode="auto">
          <a:xfrm>
            <a:off x="4251268" y="3679768"/>
            <a:ext cx="342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4884" y="862013"/>
            <a:ext cx="7653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GB" sz="1800" b="1" dirty="0" smtClean="0">
                <a:latin typeface="Arial" charset="0"/>
              </a:rPr>
              <a:t>Le </a:t>
            </a:r>
            <a:r>
              <a:rPr lang="en-GB" sz="1800" b="1" dirty="0" err="1" smtClean="0">
                <a:latin typeface="Arial" charset="0"/>
              </a:rPr>
              <a:t>proteine</a:t>
            </a:r>
            <a:r>
              <a:rPr lang="en-GB" sz="1800" b="1" dirty="0" smtClean="0">
                <a:latin typeface="Arial" charset="0"/>
              </a:rPr>
              <a:t> della </a:t>
            </a:r>
            <a:r>
              <a:rPr lang="en-GB" sz="1800" b="1" dirty="0" err="1" smtClean="0">
                <a:latin typeface="Arial" charset="0"/>
              </a:rPr>
              <a:t>famiglia</a:t>
            </a:r>
            <a:r>
              <a:rPr lang="en-GB" sz="1800" b="1" dirty="0" smtClean="0">
                <a:latin typeface="Arial" charset="0"/>
              </a:rPr>
              <a:t> DIABLO </a:t>
            </a:r>
            <a:r>
              <a:rPr lang="en-GB" sz="1800" b="1" dirty="0" err="1" smtClean="0">
                <a:latin typeface="Arial" charset="0"/>
              </a:rPr>
              <a:t>sono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rilasciate</a:t>
            </a:r>
            <a:r>
              <a:rPr lang="en-GB" sz="1800" b="1" dirty="0" smtClean="0">
                <a:latin typeface="Arial" charset="0"/>
              </a:rPr>
              <a:t> dal </a:t>
            </a:r>
            <a:r>
              <a:rPr lang="en-GB" sz="1800" b="1" dirty="0" err="1" smtClean="0">
                <a:latin typeface="Arial" charset="0"/>
              </a:rPr>
              <a:t>mitocondrio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insieme</a:t>
            </a:r>
            <a:r>
              <a:rPr lang="en-GB" sz="1800" b="1" dirty="0" smtClean="0">
                <a:latin typeface="Arial" charset="0"/>
              </a:rPr>
              <a:t> al </a:t>
            </a:r>
            <a:r>
              <a:rPr lang="en-GB" sz="1800" b="1" dirty="0" err="1" smtClean="0">
                <a:latin typeface="Arial" charset="0"/>
              </a:rPr>
              <a:t>cytC</a:t>
            </a:r>
            <a:r>
              <a:rPr lang="en-GB" sz="1800" b="1" dirty="0" smtClean="0">
                <a:latin typeface="Arial" charset="0"/>
              </a:rPr>
              <a:t> e </a:t>
            </a:r>
            <a:r>
              <a:rPr lang="en-GB" sz="1800" b="1" dirty="0" err="1" smtClean="0">
                <a:latin typeface="Arial" charset="0"/>
              </a:rPr>
              <a:t>bloccano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direttamente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l’attività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delle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proteine</a:t>
            </a:r>
            <a:r>
              <a:rPr lang="en-GB" sz="1800" b="1" dirty="0" smtClean="0">
                <a:latin typeface="Arial" charset="0"/>
              </a:rPr>
              <a:t> IAP </a:t>
            </a:r>
            <a:endParaRPr lang="en-GB" sz="1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8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1270000" y="6507163"/>
            <a:ext cx="3632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>
                <a:solidFill>
                  <a:srgbClr val="F8F8F8"/>
                </a:solidFill>
                <a:latin typeface="Times New Roman" charset="0"/>
              </a:rPr>
              <a:t>from Hengartner, 2000, Nature 407, 770-776.</a:t>
            </a:r>
          </a:p>
        </p:txBody>
      </p:sp>
      <p:pic>
        <p:nvPicPr>
          <p:cNvPr id="51202" name="Picture 2" descr="Risultati immagini per the extrinsinc pathway activated through f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7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22742" y="523219"/>
            <a:ext cx="297927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Estrinseca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6" name="Picture 4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6"/>
          <a:stretch/>
        </p:blipFill>
        <p:spPr bwMode="auto">
          <a:xfrm>
            <a:off x="0" y="1752600"/>
            <a:ext cx="9144000" cy="490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35" y="152400"/>
            <a:ext cx="8399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Bid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dirty="0" smtClean="0"/>
              <a:t>connette la via </a:t>
            </a:r>
            <a:r>
              <a:rPr lang="it-IT" sz="2800" b="1" dirty="0" smtClean="0"/>
              <a:t>estrinseca</a:t>
            </a:r>
            <a:r>
              <a:rPr lang="it-IT" sz="2800" dirty="0" smtClean="0"/>
              <a:t> con la via </a:t>
            </a:r>
            <a:r>
              <a:rPr lang="it-IT" sz="2800" b="1" dirty="0" smtClean="0"/>
              <a:t>intrinseca</a:t>
            </a:r>
          </a:p>
          <a:p>
            <a:r>
              <a:rPr lang="it-IT" sz="2800" dirty="0" smtClean="0"/>
              <a:t>E’ attivato da </a:t>
            </a:r>
            <a:r>
              <a:rPr lang="it-IT" sz="2800" dirty="0" err="1" smtClean="0"/>
              <a:t>Caspasi</a:t>
            </a:r>
            <a:r>
              <a:rPr lang="it-IT" sz="2800" dirty="0" smtClean="0"/>
              <a:t> 8 e va ad attivare  la </a:t>
            </a:r>
            <a:r>
              <a:rPr lang="it-IT" sz="2800" dirty="0" err="1" smtClean="0"/>
              <a:t>permeabilizzazione</a:t>
            </a:r>
            <a:r>
              <a:rPr lang="it-IT" sz="2800" dirty="0" smtClean="0"/>
              <a:t> del mitocondrio</a:t>
            </a:r>
            <a:endParaRPr lang="it-IT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38975" cy="434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agono 3"/>
          <p:cNvSpPr/>
          <p:nvPr/>
        </p:nvSpPr>
        <p:spPr bwMode="auto">
          <a:xfrm>
            <a:off x="4281487" y="3505200"/>
            <a:ext cx="609600" cy="533400"/>
          </a:xfrm>
          <a:prstGeom prst="hexagon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rPr>
              <a:t>BID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3340787" y="3810000"/>
            <a:ext cx="850213" cy="5334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 bwMode="auto">
          <a:xfrm>
            <a:off x="4953000" y="3810000"/>
            <a:ext cx="762000" cy="38100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-3026"/>
            <a:ext cx="4866937" cy="6861026"/>
          </a:xfrm>
          <a:prstGeom prst="rect">
            <a:avLst/>
          </a:prstGeom>
        </p:spPr>
      </p:pic>
      <p:pic>
        <p:nvPicPr>
          <p:cNvPr id="1026" name="Picture 2" descr="Risultati immagini per macchina fotografica 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717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faccina che suda fred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6442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1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researchgate.net/publication/307885280/figure/fig5/AS:403889196158980@1473306096668/Lineage-tracing-of-C-elegans-at-the-200-cell-stage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096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42764" y="609600"/>
            <a:ext cx="755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Ha tracciato la genealogia di tutte le 959 cellule del verme!!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0487" y="5181600"/>
            <a:ext cx="760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si è accorto che alcune (SEMPRE LE STESSE) morivano in maniera PROGRAMMATA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87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  <a:solidFill>
            <a:srgbClr val="0340D7"/>
          </a:solidFill>
        </p:spPr>
        <p:txBody>
          <a:bodyPr/>
          <a:lstStyle/>
          <a:p>
            <a:pPr eaLnBrk="1" hangingPunct="1"/>
            <a:r>
              <a:rPr lang="it-IT" sz="3600">
                <a:solidFill>
                  <a:schemeClr val="bg1"/>
                </a:solidFill>
                <a:latin typeface="Arial" charset="0"/>
              </a:rPr>
              <a:t>APOPTOSI: morte cellulare programmata o </a:t>
            </a:r>
            <a:r>
              <a:rPr lang="ja-JP" altLang="it-IT" sz="36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it-IT" sz="3600">
                <a:solidFill>
                  <a:schemeClr val="bg1"/>
                </a:solidFill>
                <a:latin typeface="Arial" charset="0"/>
              </a:rPr>
              <a:t>suicidio cellulare</a:t>
            </a:r>
            <a:r>
              <a:rPr lang="ja-JP" altLang="it-IT" sz="3600">
                <a:solidFill>
                  <a:schemeClr val="bg1"/>
                </a:solidFill>
                <a:latin typeface="Arial" charset="0"/>
              </a:rPr>
              <a:t>”</a:t>
            </a:r>
            <a:endParaRPr lang="it-IT" sz="36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77996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it-IT" sz="2400" dirty="0">
                <a:latin typeface="Arial" charset="0"/>
              </a:rPr>
              <a:t>È una modalità di morte cellulare </a:t>
            </a:r>
            <a:r>
              <a:rPr lang="ja-JP" altLang="it-IT" sz="2400" dirty="0">
                <a:latin typeface="Arial" charset="0"/>
              </a:rPr>
              <a:t>“</a:t>
            </a:r>
            <a:r>
              <a:rPr lang="it-IT" sz="2400" dirty="0">
                <a:latin typeface="Arial" charset="0"/>
              </a:rPr>
              <a:t>attiva</a:t>
            </a:r>
            <a:r>
              <a:rPr lang="ja-JP" altLang="it-IT" sz="2400" dirty="0">
                <a:latin typeface="Arial" charset="0"/>
              </a:rPr>
              <a:t>”</a:t>
            </a:r>
            <a:r>
              <a:rPr lang="it-IT" sz="2400" dirty="0">
                <a:latin typeface="Arial" charset="0"/>
              </a:rPr>
              <a:t>, tipica di cellule di organismi </a:t>
            </a:r>
            <a:r>
              <a:rPr lang="it-IT" sz="2400" dirty="0" smtClean="0">
                <a:latin typeface="Arial" charset="0"/>
              </a:rPr>
              <a:t>pluricellulari</a:t>
            </a:r>
          </a:p>
          <a:p>
            <a:pPr algn="just" eaLnBrk="1" hangingPunct="1"/>
            <a:endParaRPr lang="it-IT" sz="2400" dirty="0">
              <a:latin typeface="Arial" charset="0"/>
            </a:endParaRPr>
          </a:p>
          <a:p>
            <a:pPr algn="just" eaLnBrk="1" hangingPunct="1"/>
            <a:r>
              <a:rPr lang="it-IT" sz="2400" dirty="0">
                <a:latin typeface="Arial" charset="0"/>
              </a:rPr>
              <a:t>È una forma di </a:t>
            </a:r>
            <a:r>
              <a:rPr lang="ja-JP" altLang="it-IT" sz="2400" dirty="0">
                <a:latin typeface="Arial" charset="0"/>
              </a:rPr>
              <a:t>“</a:t>
            </a:r>
            <a:r>
              <a:rPr lang="it-IT" sz="2400" dirty="0">
                <a:latin typeface="Arial" charset="0"/>
              </a:rPr>
              <a:t>suicidio altruista</a:t>
            </a:r>
            <a:r>
              <a:rPr lang="ja-JP" altLang="it-IT" sz="2400" dirty="0">
                <a:latin typeface="Arial" charset="0"/>
              </a:rPr>
              <a:t>”</a:t>
            </a:r>
            <a:r>
              <a:rPr lang="it-IT" sz="2400" dirty="0">
                <a:latin typeface="Arial" charset="0"/>
              </a:rPr>
              <a:t>: </a:t>
            </a:r>
            <a:r>
              <a:rPr lang="it-IT" sz="2400" dirty="0" smtClean="0">
                <a:latin typeface="Arial" charset="0"/>
              </a:rPr>
              <a:t>la </a:t>
            </a:r>
            <a:r>
              <a:rPr lang="it-IT" sz="2400" dirty="0">
                <a:latin typeface="Arial" charset="0"/>
              </a:rPr>
              <a:t>cellula </a:t>
            </a:r>
            <a:r>
              <a:rPr lang="ja-JP" altLang="it-IT" sz="2400" dirty="0">
                <a:latin typeface="Arial" charset="0"/>
              </a:rPr>
              <a:t>“</a:t>
            </a:r>
            <a:r>
              <a:rPr lang="it-IT" sz="2400" dirty="0">
                <a:latin typeface="Arial" charset="0"/>
              </a:rPr>
              <a:t>si sacrifica</a:t>
            </a:r>
            <a:r>
              <a:rPr lang="ja-JP" altLang="it-IT" sz="2400" dirty="0">
                <a:latin typeface="Arial" charset="0"/>
              </a:rPr>
              <a:t>”</a:t>
            </a:r>
            <a:r>
              <a:rPr lang="it-IT" sz="2400" dirty="0">
                <a:latin typeface="Arial" charset="0"/>
              </a:rPr>
              <a:t> per il bene </a:t>
            </a:r>
            <a:r>
              <a:rPr lang="it-IT" sz="2400" dirty="0" smtClean="0">
                <a:latin typeface="Arial" charset="0"/>
              </a:rPr>
              <a:t>dell</a:t>
            </a:r>
            <a:r>
              <a:rPr lang="it-IT" sz="2400" dirty="0" smtClean="0">
                <a:latin typeface="Arial" charset="0"/>
              </a:rPr>
              <a:t>’</a:t>
            </a:r>
            <a:r>
              <a:rPr lang="it-IT" sz="2400" dirty="0" smtClean="0">
                <a:latin typeface="Arial" charset="0"/>
              </a:rPr>
              <a:t>intero organismo</a:t>
            </a:r>
          </a:p>
          <a:p>
            <a:pPr algn="just" eaLnBrk="1" hangingPunct="1"/>
            <a:endParaRPr lang="it-IT" sz="2400" dirty="0">
              <a:latin typeface="Arial" charset="0"/>
            </a:endParaRPr>
          </a:p>
          <a:p>
            <a:pPr algn="just" eaLnBrk="1" hangingPunct="1"/>
            <a:r>
              <a:rPr lang="it-IT" sz="2400" dirty="0">
                <a:latin typeface="Arial" charset="0"/>
              </a:rPr>
              <a:t>Le modalità della morte sono finalizzate a evitare </a:t>
            </a:r>
            <a:r>
              <a:rPr lang="it-IT" sz="2400" dirty="0" smtClean="0">
                <a:latin typeface="Arial" charset="0"/>
              </a:rPr>
              <a:t>l</a:t>
            </a:r>
            <a:r>
              <a:rPr lang="it-IT" sz="2400" dirty="0" smtClean="0">
                <a:latin typeface="Arial" charset="0"/>
              </a:rPr>
              <a:t>’</a:t>
            </a:r>
            <a:r>
              <a:rPr lang="it-IT" sz="2400" dirty="0" smtClean="0">
                <a:latin typeface="Arial" charset="0"/>
              </a:rPr>
              <a:t>instaurarsi </a:t>
            </a:r>
            <a:r>
              <a:rPr lang="it-IT" sz="2400" dirty="0">
                <a:latin typeface="Arial" charset="0"/>
              </a:rPr>
              <a:t>di fenomeni di INFIAMMAZIONE e di AUTOIMMUNIT</a:t>
            </a:r>
            <a:r>
              <a:rPr lang="en-US" sz="2400" dirty="0" smtClean="0">
                <a:latin typeface="Arial" charset="0"/>
                <a:cs typeface="Arial" charset="0"/>
              </a:rPr>
              <a:t>À</a:t>
            </a:r>
          </a:p>
          <a:p>
            <a:pPr algn="just" eaLnBrk="1" hangingPunct="1"/>
            <a:endParaRPr lang="en-US" sz="2400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it-IT" sz="2400" dirty="0">
                <a:latin typeface="Arial" charset="0"/>
              </a:rPr>
              <a:t>Il fatto che non dia luogo a fenomeni di infiammazione fa sì che la morte cellulare non sia avvertita </a:t>
            </a:r>
            <a:r>
              <a:rPr lang="it-IT" sz="2400" dirty="0" smtClean="0">
                <a:latin typeface="Arial" charset="0"/>
              </a:rPr>
              <a:t>dall</a:t>
            </a:r>
            <a:r>
              <a:rPr lang="it-IT" sz="2400" dirty="0" smtClean="0">
                <a:latin typeface="Arial" charset="0"/>
              </a:rPr>
              <a:t>’</a:t>
            </a:r>
            <a:r>
              <a:rPr lang="it-IT" sz="2400" dirty="0" smtClean="0">
                <a:latin typeface="Arial" charset="0"/>
              </a:rPr>
              <a:t>organismo </a:t>
            </a:r>
            <a:r>
              <a:rPr lang="it-IT" sz="2400" dirty="0">
                <a:latin typeface="Arial" charset="0"/>
              </a:rPr>
              <a:t>(morte indolore</a:t>
            </a:r>
            <a:r>
              <a:rPr lang="it-IT" sz="2400" dirty="0" smtClean="0">
                <a:latin typeface="Arial" charset="0"/>
              </a:rPr>
              <a:t>)</a:t>
            </a:r>
            <a:endParaRPr lang="it-IT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027"/>
          <p:cNvSpPr txBox="1">
            <a:spLocks noChangeArrowheads="1"/>
          </p:cNvSpPr>
          <p:nvPr/>
        </p:nvSpPr>
        <p:spPr bwMode="auto">
          <a:xfrm>
            <a:off x="76200" y="914400"/>
            <a:ext cx="8839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FF0000"/>
                </a:solidFill>
                <a:latin typeface="Arial" charset="0"/>
              </a:rPr>
              <a:t>Apoptosis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deriva</a:t>
            </a:r>
            <a:r>
              <a:rPr lang="en-GB" sz="1800" dirty="0">
                <a:latin typeface="Arial" charset="0"/>
              </a:rPr>
              <a:t> dal </a:t>
            </a:r>
            <a:r>
              <a:rPr lang="en-GB" sz="1800" dirty="0" err="1">
                <a:latin typeface="Arial" charset="0"/>
              </a:rPr>
              <a:t>greco</a:t>
            </a:r>
            <a:r>
              <a:rPr lang="en-GB" sz="1800" dirty="0">
                <a:latin typeface="Arial" charset="0"/>
              </a:rPr>
              <a:t> e </a:t>
            </a:r>
            <a:r>
              <a:rPr lang="en-GB" sz="1800" dirty="0" err="1">
                <a:latin typeface="Arial" charset="0"/>
              </a:rPr>
              <a:t>si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riferisce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alla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caduta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delle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foglie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smtClean="0">
                <a:latin typeface="Arial" charset="0"/>
              </a:rPr>
              <a:t>da </a:t>
            </a:r>
            <a:r>
              <a:rPr lang="en-GB" sz="1800" dirty="0">
                <a:latin typeface="Arial" charset="0"/>
              </a:rPr>
              <a:t>un </a:t>
            </a:r>
            <a:r>
              <a:rPr lang="en-GB" sz="1800" dirty="0" err="1" smtClean="0">
                <a:latin typeface="Arial" charset="0"/>
              </a:rPr>
              <a:t>albero</a:t>
            </a:r>
            <a:endParaRPr lang="en-GB" sz="1800" dirty="0" smtClean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Arial" charset="0"/>
              </a:rPr>
              <a:t>Il </a:t>
            </a:r>
            <a:r>
              <a:rPr lang="en-GB" sz="1800" dirty="0" err="1">
                <a:latin typeface="Arial" charset="0"/>
              </a:rPr>
              <a:t>termine</a:t>
            </a:r>
            <a:r>
              <a:rPr lang="en-GB" sz="1800" dirty="0">
                <a:latin typeface="Arial" charset="0"/>
              </a:rPr>
              <a:t> è </a:t>
            </a:r>
            <a:r>
              <a:rPr lang="en-GB" sz="1800" dirty="0" err="1">
                <a:latin typeface="Arial" charset="0"/>
              </a:rPr>
              <a:t>stato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coniato</a:t>
            </a:r>
            <a:r>
              <a:rPr lang="en-GB" sz="1800" dirty="0" smtClean="0">
                <a:latin typeface="Arial" charset="0"/>
              </a:rPr>
              <a:t> da </a:t>
            </a:r>
            <a:r>
              <a:rPr lang="en-GB" sz="1800" dirty="0">
                <a:latin typeface="Arial" charset="0"/>
              </a:rPr>
              <a:t>Kerr, Wyllie and Currie </a:t>
            </a:r>
            <a:r>
              <a:rPr lang="en-GB" sz="1800" dirty="0" err="1">
                <a:latin typeface="Arial" charset="0"/>
              </a:rPr>
              <a:t>nel</a:t>
            </a:r>
            <a:r>
              <a:rPr lang="en-GB" sz="1800" dirty="0">
                <a:latin typeface="Arial" charset="0"/>
              </a:rPr>
              <a:t> 1972 per </a:t>
            </a:r>
            <a:r>
              <a:rPr lang="en-GB" sz="1800" dirty="0" err="1" smtClean="0">
                <a:latin typeface="Arial" charset="0"/>
              </a:rPr>
              <a:t>descrivere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una</a:t>
            </a:r>
            <a:r>
              <a:rPr lang="en-GB" sz="1800" dirty="0">
                <a:latin typeface="Arial" charset="0"/>
              </a:rPr>
              <a:t> forma di </a:t>
            </a:r>
            <a:r>
              <a:rPr lang="en-GB" sz="1800" dirty="0" err="1">
                <a:latin typeface="Arial" charset="0"/>
              </a:rPr>
              <a:t>morte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cellulare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fisiologica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osservabile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in </a:t>
            </a:r>
            <a:r>
              <a:rPr lang="en-GB" sz="1800" dirty="0" err="1">
                <a:latin typeface="Arial" charset="0"/>
              </a:rPr>
              <a:t>diversi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tessuti</a:t>
            </a:r>
            <a:r>
              <a:rPr lang="en-GB" sz="1800" dirty="0">
                <a:latin typeface="Arial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Arial" charset="0"/>
              </a:rPr>
              <a:t>L’apoptosi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implica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cambiamenti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caratteristici</a:t>
            </a:r>
            <a:r>
              <a:rPr lang="en-GB" sz="1800" dirty="0">
                <a:latin typeface="Arial" charset="0"/>
              </a:rPr>
              <a:t>, </a:t>
            </a:r>
            <a:r>
              <a:rPr lang="en-GB" sz="1800" dirty="0" err="1">
                <a:latin typeface="Arial" charset="0"/>
              </a:rPr>
              <a:t>sia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morfologici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che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biochimici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che</a:t>
            </a:r>
            <a:r>
              <a:rPr lang="en-GB" sz="1800" dirty="0">
                <a:latin typeface="Arial" charset="0"/>
              </a:rPr>
              <a:t> la </a:t>
            </a:r>
            <a:r>
              <a:rPr lang="en-GB" sz="1800" dirty="0" err="1">
                <a:latin typeface="Arial" charset="0"/>
              </a:rPr>
              <a:t>distinguono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dalla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morte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patologica</a:t>
            </a:r>
            <a:r>
              <a:rPr lang="en-GB" sz="1800" dirty="0">
                <a:latin typeface="Arial" charset="0"/>
              </a:rPr>
              <a:t> per </a:t>
            </a:r>
            <a:r>
              <a:rPr lang="en-GB" sz="1800" b="1" dirty="0" err="1">
                <a:latin typeface="Arial" charset="0"/>
              </a:rPr>
              <a:t>necrosi</a:t>
            </a:r>
            <a:r>
              <a:rPr lang="en-GB" sz="1800" dirty="0" smtClean="0">
                <a:latin typeface="Arial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charset="0"/>
              </a:rPr>
              <a:t>E’ </a:t>
            </a:r>
            <a:r>
              <a:rPr lang="en-GB" sz="1800" dirty="0" err="1" smtClean="0">
                <a:latin typeface="Arial" charset="0"/>
              </a:rPr>
              <a:t>complementare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alla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mitosi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nel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controllo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fisiologico</a:t>
            </a:r>
            <a:r>
              <a:rPr lang="en-GB" sz="1800" b="1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delle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popolazioni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cellulari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all’interno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dei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tessuti</a:t>
            </a: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Arial" charset="0"/>
              </a:rPr>
              <a:t>Il </a:t>
            </a:r>
            <a:r>
              <a:rPr lang="en-GB" sz="1800" dirty="0" err="1">
                <a:latin typeface="Arial" charset="0"/>
              </a:rPr>
              <a:t>programma</a:t>
            </a:r>
            <a:r>
              <a:rPr lang="en-GB" sz="1800" dirty="0">
                <a:latin typeface="Arial" charset="0"/>
              </a:rPr>
              <a:t> di </a:t>
            </a:r>
            <a:r>
              <a:rPr lang="en-GB" sz="1800" dirty="0" err="1">
                <a:latin typeface="Arial" charset="0"/>
              </a:rPr>
              <a:t>apoptosi</a:t>
            </a:r>
            <a:r>
              <a:rPr lang="en-GB" sz="1800" dirty="0">
                <a:latin typeface="Arial" charset="0"/>
              </a:rPr>
              <a:t> porta </a:t>
            </a:r>
            <a:r>
              <a:rPr lang="en-GB" sz="1800" dirty="0" err="1">
                <a:latin typeface="Arial" charset="0"/>
              </a:rPr>
              <a:t>alla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morte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della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cellula</a:t>
            </a:r>
            <a:r>
              <a:rPr lang="en-GB" sz="1800" dirty="0">
                <a:latin typeface="Arial" charset="0"/>
              </a:rPr>
              <a:t>, ma la </a:t>
            </a:r>
            <a:r>
              <a:rPr lang="en-GB" sz="1800" dirty="0" err="1">
                <a:latin typeface="Arial" charset="0"/>
              </a:rPr>
              <a:t>cellula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rimane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b="1" dirty="0" err="1" smtClean="0">
                <a:latin typeface="Arial" charset="0"/>
              </a:rPr>
              <a:t>intatta</a:t>
            </a:r>
            <a:r>
              <a:rPr lang="en-GB" sz="1800" dirty="0" smtClean="0">
                <a:latin typeface="Arial" charset="0"/>
              </a:rPr>
              <a:t>, </a:t>
            </a:r>
            <a:r>
              <a:rPr lang="en-GB" sz="1800" dirty="0" smtClean="0">
                <a:latin typeface="Arial" charset="0"/>
              </a:rPr>
              <a:t>non </a:t>
            </a:r>
            <a:r>
              <a:rPr lang="en-GB" sz="1800" dirty="0" err="1">
                <a:latin typeface="Arial" charset="0"/>
              </a:rPr>
              <a:t>riversa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il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suo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contenuto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all’esterno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e </a:t>
            </a:r>
            <a:r>
              <a:rPr lang="en-GB" sz="1800" dirty="0" err="1">
                <a:latin typeface="Arial" charset="0"/>
              </a:rPr>
              <a:t>viene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immediatamente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fagocitata</a:t>
            </a:r>
            <a:r>
              <a:rPr lang="en-GB" sz="1800" dirty="0" smtClean="0">
                <a:latin typeface="Arial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latin typeface="Arial" charset="0"/>
              </a:rPr>
              <a:t>Il </a:t>
            </a:r>
            <a:r>
              <a:rPr lang="en-GB" sz="1800" dirty="0" err="1">
                <a:latin typeface="Arial" charset="0"/>
              </a:rPr>
              <a:t>programma</a:t>
            </a:r>
            <a:r>
              <a:rPr lang="en-GB" sz="1800" dirty="0">
                <a:latin typeface="Arial" charset="0"/>
              </a:rPr>
              <a:t> </a:t>
            </a:r>
            <a:r>
              <a:rPr lang="it-IT" sz="1800" dirty="0" smtClean="0">
                <a:latin typeface="Arial" charset="0"/>
              </a:rPr>
              <a:t>può </a:t>
            </a:r>
            <a:r>
              <a:rPr lang="it-IT" sz="1800" dirty="0">
                <a:latin typeface="Arial" charset="0"/>
              </a:rPr>
              <a:t>essere iniziato o inibito da una varietà di stimoli ambientali, sia fisiologici che patologici</a:t>
            </a:r>
            <a:r>
              <a:rPr lang="it-IT" sz="1800" dirty="0" smtClean="0">
                <a:latin typeface="Arial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latin typeface="Arial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Arial" charset="0"/>
              </a:rPr>
              <a:t>L’apoptosi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richiede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l’attivazione</a:t>
            </a:r>
            <a:r>
              <a:rPr lang="en-GB" sz="1800" dirty="0">
                <a:latin typeface="Arial" charset="0"/>
              </a:rPr>
              <a:t> di </a:t>
            </a:r>
            <a:r>
              <a:rPr lang="en-GB" sz="1800" dirty="0" err="1">
                <a:latin typeface="Arial" charset="0"/>
              </a:rPr>
              <a:t>specfici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geni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che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sono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conservati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nell’evoluzione</a:t>
            </a:r>
            <a:r>
              <a:rPr lang="en-GB" sz="1800" dirty="0" smtClean="0">
                <a:latin typeface="Arial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6863" y="152400"/>
            <a:ext cx="24902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chemeClr val="bg1"/>
                </a:solidFill>
                <a:latin typeface="Geneva" charset="0"/>
                <a:ea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3600" dirty="0">
                <a:solidFill>
                  <a:srgbClr val="000000"/>
                </a:solidFill>
                <a:latin typeface="Techno" charset="0"/>
              </a:rPr>
              <a:t>L’apoptosi</a:t>
            </a:r>
          </a:p>
        </p:txBody>
      </p:sp>
    </p:spTree>
    <p:extLst>
      <p:ext uri="{BB962C8B-B14F-4D97-AF65-F5344CB8AC3E}">
        <p14:creationId xmlns:p14="http://schemas.microsoft.com/office/powerpoint/2010/main" val="237533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98:Modelli:Presentazione vuota</Template>
  <TotalTime>7454</TotalTime>
  <Words>1174</Words>
  <Application>Microsoft Office PowerPoint</Application>
  <PresentationFormat>Presentazione su schermo (4:3)</PresentationFormat>
  <Paragraphs>254</Paragraphs>
  <Slides>53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4" baseType="lpstr">
      <vt:lpstr>ＭＳ Ｐゴシック</vt:lpstr>
      <vt:lpstr>Arial</vt:lpstr>
      <vt:lpstr>Comic Sans MS</vt:lpstr>
      <vt:lpstr>Courier New</vt:lpstr>
      <vt:lpstr>Geneva</vt:lpstr>
      <vt:lpstr>Lucida Sans Unicode</vt:lpstr>
      <vt:lpstr>Showcard Gothic</vt:lpstr>
      <vt:lpstr>Techno</vt:lpstr>
      <vt:lpstr>Times</vt:lpstr>
      <vt:lpstr>Times New Roman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APOPTOSI: morte cellulare programmata o “suicidio cellulare”</vt:lpstr>
      <vt:lpstr>Presentazione standard di PowerPoint</vt:lpstr>
      <vt:lpstr>Presentazione standard di PowerPoint</vt:lpstr>
      <vt:lpstr>Presentazione standard di PowerPoint</vt:lpstr>
      <vt:lpstr>OMEOSTASI CELLULARE E APOPTOSI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Biologia e Genetica  per le Scienze Mediche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Anna Marozzi</dc:creator>
  <cp:lastModifiedBy>HP Inc.</cp:lastModifiedBy>
  <cp:revision>271</cp:revision>
  <cp:lastPrinted>2040-02-06T06:04:11Z</cp:lastPrinted>
  <dcterms:created xsi:type="dcterms:W3CDTF">2001-11-06T09:37:29Z</dcterms:created>
  <dcterms:modified xsi:type="dcterms:W3CDTF">2019-12-04T09:59:24Z</dcterms:modified>
</cp:coreProperties>
</file>