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2546-5E52-4D5F-B59F-DA26A3B891A0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298D2-45B7-4189-AC46-8D3241EC4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3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CBBF2C-1560-4D73-8C09-191A51CF1841}" type="slidenum">
              <a:rPr lang="it-IT" altLang="en-US"/>
              <a:pPr>
                <a:spcBef>
                  <a:spcPct val="0"/>
                </a:spcBef>
              </a:pPr>
              <a:t>1</a:t>
            </a:fld>
            <a:endParaRPr lang="it-IT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D5D794-544F-4288-AAE5-329386EADDC3}" type="slidenum">
              <a:rPr lang="it-IT" altLang="en-US"/>
              <a:pPr>
                <a:spcBef>
                  <a:spcPct val="0"/>
                </a:spcBef>
              </a:pPr>
              <a:t>13</a:t>
            </a:fld>
            <a:endParaRPr lang="it-IT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05732A-C474-4372-8675-3906D68123CA}" type="slidenum">
              <a:rPr lang="it-IT" altLang="en-US"/>
              <a:pPr>
                <a:spcBef>
                  <a:spcPct val="0"/>
                </a:spcBef>
              </a:pPr>
              <a:t>14</a:t>
            </a:fld>
            <a:endParaRPr lang="it-IT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C54B76-5F87-4D6F-BA2C-3B63CE986D17}" type="slidenum">
              <a:rPr lang="it-IT" altLang="en-US"/>
              <a:pPr>
                <a:spcBef>
                  <a:spcPct val="0"/>
                </a:spcBef>
              </a:pPr>
              <a:t>15</a:t>
            </a:fld>
            <a:endParaRPr lang="it-IT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0E4B97-E643-4CE3-A1EF-7750B4E2D6B1}" type="slidenum">
              <a:rPr lang="it-IT" altLang="en-US"/>
              <a:pPr>
                <a:spcBef>
                  <a:spcPct val="0"/>
                </a:spcBef>
              </a:pPr>
              <a:t>16</a:t>
            </a:fld>
            <a:endParaRPr lang="it-IT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602C66-3300-43E7-8AA4-663645BA7ACD}" type="slidenum">
              <a:rPr lang="it-IT" altLang="en-US"/>
              <a:pPr>
                <a:spcBef>
                  <a:spcPct val="0"/>
                </a:spcBef>
              </a:pPr>
              <a:t>2</a:t>
            </a:fld>
            <a:endParaRPr lang="it-IT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0" y="609600"/>
            <a:ext cx="2235200" cy="1676400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6324600" cy="6096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B1A7CD-0001-4143-8751-EFF508E8D6E7}" type="slidenum">
              <a:rPr lang="it-IT" altLang="en-US"/>
              <a:pPr>
                <a:spcBef>
                  <a:spcPct val="0"/>
                </a:spcBef>
              </a:pPr>
              <a:t>3</a:t>
            </a:fld>
            <a:endParaRPr lang="it-IT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617845-1697-4B55-AF23-817EB3F71A08}" type="slidenum">
              <a:rPr lang="it-IT" altLang="en-US"/>
              <a:pPr>
                <a:spcBef>
                  <a:spcPct val="0"/>
                </a:spcBef>
              </a:pPr>
              <a:t>4</a:t>
            </a:fld>
            <a:endParaRPr lang="it-IT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0FC71C-7B5D-4CB1-91DD-D50C87BB00F5}" type="slidenum">
              <a:rPr lang="it-IT" altLang="en-US"/>
              <a:pPr>
                <a:spcBef>
                  <a:spcPct val="0"/>
                </a:spcBef>
              </a:pPr>
              <a:t>5</a:t>
            </a:fld>
            <a:endParaRPr lang="it-IT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C26EFA-2485-4916-BC0B-59DBC8D72F46}" type="slidenum">
              <a:rPr lang="it-IT" altLang="en-US"/>
              <a:pPr>
                <a:spcBef>
                  <a:spcPct val="0"/>
                </a:spcBef>
              </a:pPr>
              <a:t>6</a:t>
            </a:fld>
            <a:endParaRPr lang="it-IT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C6A4C1-9A2B-499D-8F0E-B6D7D4077968}" type="slidenum">
              <a:rPr lang="it-IT" altLang="en-US"/>
              <a:pPr>
                <a:spcBef>
                  <a:spcPct val="0"/>
                </a:spcBef>
              </a:pPr>
              <a:t>7</a:t>
            </a:fld>
            <a:endParaRPr lang="it-IT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91B539-753F-44F6-B2B5-A0CF1EA46C92}" type="slidenum">
              <a:rPr lang="it-IT" altLang="en-US"/>
              <a:pPr>
                <a:spcBef>
                  <a:spcPct val="0"/>
                </a:spcBef>
              </a:pPr>
              <a:t>8</a:t>
            </a:fld>
            <a:endParaRPr lang="it-IT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59C275-DC1B-49DE-8337-CA41F9786A02}" type="slidenum">
              <a:rPr lang="it-IT" altLang="en-US"/>
              <a:pPr>
                <a:spcBef>
                  <a:spcPct val="0"/>
                </a:spcBef>
              </a:pPr>
              <a:t>12</a:t>
            </a:fld>
            <a:endParaRPr lang="it-IT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71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1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73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4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10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24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07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81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30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17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B71A1-8762-457D-8EE8-8663FB461FE5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7BAF-0FB5-4EE2-A250-937A22A71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41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8382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CC3300"/>
                </a:solidFill>
              </a:rPr>
              <a:t>Virus: struttura e funzione</a:t>
            </a:r>
            <a:endParaRPr lang="en-US" altLang="it-IT" sz="3600" smtClean="0">
              <a:solidFill>
                <a:srgbClr val="CC3300"/>
              </a:solidFill>
              <a:latin typeface="Helvetica" pitchFamily="2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181600"/>
          </a:xfrm>
        </p:spPr>
        <p:txBody>
          <a:bodyPr/>
          <a:lstStyle/>
          <a:p>
            <a:r>
              <a:rPr lang="it-IT" altLang="en-US" sz="2400" smtClean="0"/>
              <a:t>I virus sono parassiti intracellulari obbligati, in quanto incapaci di riprodursi autonomamente</a:t>
            </a:r>
          </a:p>
          <a:p>
            <a:r>
              <a:rPr lang="it-IT" altLang="en-US" sz="2400" smtClean="0"/>
              <a:t>I virus infettano altre cellule e ne utilizzano l</a:t>
            </a:r>
            <a:r>
              <a:rPr lang="it-IT" altLang="it-IT" sz="2400" smtClean="0"/>
              <a:t>’</a:t>
            </a:r>
            <a:r>
              <a:rPr lang="it-IT" altLang="en-US" sz="2400" smtClean="0"/>
              <a:t>apparato di sintesi per produrre altri virus</a:t>
            </a:r>
          </a:p>
          <a:p>
            <a:r>
              <a:rPr lang="it-IT" altLang="en-US" sz="2400" smtClean="0"/>
              <a:t>La struttura comune a tutti i virus è costituita da un acido nucleico (RNA o DNA) circondato da un rivestimento proteico</a:t>
            </a:r>
          </a:p>
          <a:p>
            <a:r>
              <a:rPr lang="it-IT" altLang="en-US" sz="2400" smtClean="0"/>
              <a:t>I virus infettano cellule eucariotiche o procariotiche</a:t>
            </a:r>
          </a:p>
        </p:txBody>
      </p:sp>
    </p:spTree>
    <p:extLst>
      <p:ext uri="{BB962C8B-B14F-4D97-AF65-F5344CB8AC3E}">
        <p14:creationId xmlns:p14="http://schemas.microsoft.com/office/powerpoint/2010/main" val="12631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>
            <a:fillRect/>
          </a:stretch>
        </p:blipFill>
        <p:spPr bwMode="auto">
          <a:xfrm>
            <a:off x="0" y="1066800"/>
            <a:ext cx="91360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CasellaDiTesto 3"/>
          <p:cNvSpPr txBox="1">
            <a:spLocks noChangeArrowheads="1"/>
          </p:cNvSpPr>
          <p:nvPr/>
        </p:nvSpPr>
        <p:spPr bwMode="auto">
          <a:xfrm>
            <a:off x="2743200" y="228600"/>
            <a:ext cx="401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>
                <a:solidFill>
                  <a:srgbClr val="FF0000"/>
                </a:solidFill>
              </a:rPr>
              <a:t>Baltimore</a:t>
            </a:r>
            <a:r>
              <a:rPr lang="it-IT" altLang="it-IT" sz="2400">
                <a:solidFill>
                  <a:srgbClr val="FF0000"/>
                </a:solidFill>
              </a:rPr>
              <a:t>’</a:t>
            </a:r>
            <a:r>
              <a:rPr lang="it-IT" altLang="en-US" sz="2400">
                <a:solidFill>
                  <a:srgbClr val="FF0000"/>
                </a:solidFill>
              </a:rPr>
              <a:t>s classification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9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8663"/>
            <a:ext cx="786130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8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1905000"/>
            <a:ext cx="7542213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13.4</a:t>
            </a:r>
          </a:p>
        </p:txBody>
      </p:sp>
      <p:pic>
        <p:nvPicPr>
          <p:cNvPr id="72707" name="Picture 3" descr="figure 13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5963"/>
            <a:ext cx="85344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352800" y="3657600"/>
            <a:ext cx="4572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CICLO LITICO DEI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VIRUS CON MEMBRANA</a:t>
            </a:r>
            <a:endParaRPr lang="it-IT" altLang="it-IT" sz="2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10424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400800" y="1524000"/>
            <a:ext cx="2514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CICLO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LITICO DEI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VIRUS CON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MEMBRANA</a:t>
            </a:r>
            <a:endParaRPr lang="it-IT" altLang="it-IT" sz="2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800"/>
          </a:p>
        </p:txBody>
      </p:sp>
      <p:pic>
        <p:nvPicPr>
          <p:cNvPr id="73731" name="Picture 3" descr="figure 13-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38957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2514600"/>
            <a:ext cx="7542213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13.5</a:t>
            </a:r>
          </a:p>
        </p:txBody>
      </p:sp>
      <p:pic>
        <p:nvPicPr>
          <p:cNvPr id="74755" name="Picture 3" descr="figure 13-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362200" y="15240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4000">
                <a:solidFill>
                  <a:srgbClr val="FF0000"/>
                </a:solidFill>
              </a:rPr>
              <a:t>Retrovirus</a:t>
            </a:r>
            <a:endParaRPr lang="en-US" altLang="it-IT" sz="3600">
              <a:solidFill>
                <a:schemeClr val="tx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505200" cy="2590800"/>
          </a:xfrm>
        </p:spPr>
        <p:txBody>
          <a:bodyPr/>
          <a:lstStyle/>
          <a:p>
            <a:r>
              <a:rPr lang="en-US" altLang="it-IT" sz="4000" smtClean="0">
                <a:solidFill>
                  <a:srgbClr val="FF0000"/>
                </a:solidFill>
              </a:rPr>
              <a:t>Ciclo Litico dei Retrovirus</a:t>
            </a:r>
            <a:endParaRPr lang="en-US" altLang="it-IT" sz="3600" smtClean="0">
              <a:latin typeface="Helvetica" pitchFamily="2" charset="0"/>
            </a:endParaRPr>
          </a:p>
        </p:txBody>
      </p:sp>
      <p:pic>
        <p:nvPicPr>
          <p:cNvPr id="76803" name="Picture 3" descr="figure 13-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685800"/>
            <a:ext cx="39560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latin typeface="Helvetica" charset="0"/>
                <a:cs typeface="+mj-cs"/>
              </a:rPr>
              <a:t>6.3 The retroviral life cycle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670800" y="6019800"/>
            <a:ext cx="1268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>
                <a:latin typeface="Helvetica" pitchFamily="2" charset="0"/>
              </a:rPr>
              <a:t>Figure 6-22</a:t>
            </a:r>
          </a:p>
        </p:txBody>
      </p:sp>
      <p:pic>
        <p:nvPicPr>
          <p:cNvPr id="77828" name="Picture 4" descr="F06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657350"/>
            <a:ext cx="59896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extLst/>
        </p:spPr>
        <p:txBody>
          <a:bodyPr/>
          <a:lstStyle/>
          <a:p>
            <a:pPr>
              <a:defRPr/>
            </a:pPr>
            <a:r>
              <a:rPr lang="en-US" b="1" smtClean="0">
                <a:cs typeface="+mj-cs"/>
              </a:rPr>
              <a:t>Scheme of retroviral genome</a:t>
            </a:r>
          </a:p>
        </p:txBody>
      </p:sp>
      <p:pic>
        <p:nvPicPr>
          <p:cNvPr id="78851" name="Picture 3" descr="Retroviral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696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Line 4"/>
          <p:cNvSpPr>
            <a:spLocks noChangeShapeType="1"/>
          </p:cNvSpPr>
          <p:nvPr/>
        </p:nvSpPr>
        <p:spPr bwMode="auto">
          <a:xfrm flipH="1" flipV="1">
            <a:off x="3124200" y="2590800"/>
            <a:ext cx="12192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5148064" y="2590799"/>
            <a:ext cx="2776736" cy="3470367"/>
          </a:xfrm>
          <a:prstGeom prst="line">
            <a:avLst/>
          </a:prstGeom>
          <a:noFill/>
          <a:ln w="57150">
            <a:solidFill>
              <a:srgbClr val="9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H="1" flipV="1">
            <a:off x="1066800" y="2514599"/>
            <a:ext cx="3721224" cy="3546567"/>
          </a:xfrm>
          <a:prstGeom prst="line">
            <a:avLst/>
          </a:prstGeom>
          <a:noFill/>
          <a:ln w="57150">
            <a:solidFill>
              <a:srgbClr val="9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5181600" y="2590800"/>
            <a:ext cx="12192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V="1">
            <a:off x="4724400" y="25908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067944" y="4047478"/>
            <a:ext cx="18722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Genes for capsid, envelope, </a:t>
            </a:r>
            <a:r>
              <a:rPr lang="en-US" altLang="it-IT" sz="1600" b="1" dirty="0" err="1"/>
              <a:t>polimerase</a:t>
            </a:r>
            <a:r>
              <a:rPr lang="en-US" altLang="it-IT" sz="16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3881264" y="6061167"/>
            <a:ext cx="3819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rgbClr val="900000"/>
                </a:solidFill>
              </a:rPr>
              <a:t>Repeated sequences: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rgbClr val="900000"/>
                </a:solidFill>
              </a:rPr>
              <a:t>Contains enhancer + allow insertion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V="1">
            <a:off x="914400" y="2667000"/>
            <a:ext cx="1066800" cy="2362200"/>
          </a:xfrm>
          <a:prstGeom prst="line">
            <a:avLst/>
          </a:prstGeom>
          <a:noFill/>
          <a:ln w="76200">
            <a:solidFill>
              <a:srgbClr val="3366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502920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chemeClr val="accent3">
                    <a:lumMod val="50000"/>
                  </a:schemeClr>
                </a:solidFill>
              </a:rPr>
              <a:t>packaging signal;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chemeClr val="accent3">
                    <a:lumMod val="50000"/>
                  </a:schemeClr>
                </a:solidFill>
              </a:rPr>
              <a:t>Allow </a:t>
            </a:r>
            <a:r>
              <a:rPr lang="en-US" altLang="it-IT" sz="1600" b="1" dirty="0" err="1">
                <a:solidFill>
                  <a:schemeClr val="accent3">
                    <a:lumMod val="50000"/>
                  </a:schemeClr>
                </a:solidFill>
              </a:rPr>
              <a:t>encapsidation</a:t>
            </a:r>
            <a:r>
              <a:rPr lang="en-US" altLang="it-IT" sz="1600" b="1" dirty="0">
                <a:solidFill>
                  <a:schemeClr val="accent3">
                    <a:lumMod val="50000"/>
                  </a:schemeClr>
                </a:solidFill>
              </a:rPr>
              <a:t> of RNA</a:t>
            </a:r>
            <a:endParaRPr lang="en-US" altLang="it-IT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>
                <a:solidFill>
                  <a:srgbClr val="FF0000"/>
                </a:solidFill>
              </a:rPr>
              <a:t>La classificazione si può basare su:</a:t>
            </a:r>
            <a:endParaRPr lang="en-US" altLang="it-IT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667000"/>
            <a:ext cx="8458200" cy="3581400"/>
          </a:xfrm>
        </p:spPr>
        <p:txBody>
          <a:bodyPr/>
          <a:lstStyle/>
          <a:p>
            <a:r>
              <a:rPr lang="en-US" altLang="it-IT" sz="2800" smtClean="0"/>
              <a:t>Organismo ospite</a:t>
            </a:r>
          </a:p>
          <a:p>
            <a:r>
              <a:rPr lang="en-US" altLang="it-IT" sz="2800" smtClean="0"/>
              <a:t>Tipo di genoma  (RNA; DNA; SS, DS)</a:t>
            </a:r>
          </a:p>
          <a:p>
            <a:r>
              <a:rPr lang="en-US" altLang="it-IT" sz="2800" smtClean="0"/>
              <a:t>Morfologia del virione, presenza/assenza membrana</a:t>
            </a:r>
          </a:p>
          <a:p>
            <a:r>
              <a:rPr lang="en-US" altLang="it-IT" sz="2800" smtClean="0"/>
              <a:t>Strategie di replicazione </a:t>
            </a:r>
          </a:p>
          <a:p>
            <a:pPr>
              <a:buFontTx/>
              <a:buNone/>
            </a:pPr>
            <a:endParaRPr lang="en-US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27283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34131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 </a:t>
            </a:r>
            <a:r>
              <a:rPr lang="en-US" dirty="0" err="1" smtClean="0">
                <a:cs typeface="+mn-cs"/>
              </a:rPr>
              <a:t>batteriofagi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sono</a:t>
            </a:r>
            <a:r>
              <a:rPr lang="en-US" dirty="0" smtClean="0">
                <a:cs typeface="+mn-cs"/>
              </a:rPr>
              <a:t> virus </a:t>
            </a:r>
            <a:r>
              <a:rPr lang="en-US" dirty="0" err="1" smtClean="0">
                <a:cs typeface="+mn-cs"/>
              </a:rPr>
              <a:t>che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infettano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batteri</a:t>
            </a:r>
            <a:r>
              <a:rPr lang="en-US" dirty="0" smtClean="0">
                <a:cs typeface="+mn-cs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 smtClean="0">
                <a:cs typeface="+mn-cs"/>
              </a:rPr>
              <a:t>Sono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tutti</a:t>
            </a:r>
            <a:r>
              <a:rPr lang="en-US" dirty="0" smtClean="0">
                <a:cs typeface="+mn-cs"/>
              </a:rPr>
              <a:t> virus a DNA.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Si </a:t>
            </a:r>
            <a:r>
              <a:rPr lang="en-US" dirty="0" err="1" smtClean="0">
                <a:cs typeface="+mn-cs"/>
              </a:rPr>
              <a:t>possono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riprodurre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mediante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ciclo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litico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mantenersi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mediante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ciclo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lisogenico</a:t>
            </a:r>
            <a:r>
              <a:rPr lang="en-US" dirty="0" smtClean="0"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31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HTL11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3058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06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7275"/>
            <a:ext cx="77724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-76200" y="0"/>
            <a:ext cx="449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4000">
                <a:solidFill>
                  <a:srgbClr val="FF0000"/>
                </a:solidFill>
              </a:rPr>
              <a:t>CICLO LITICO </a:t>
            </a:r>
            <a:br>
              <a:rPr lang="en-US" altLang="it-IT" sz="4000">
                <a:solidFill>
                  <a:srgbClr val="FF0000"/>
                </a:solidFill>
              </a:rPr>
            </a:br>
            <a:r>
              <a:rPr lang="en-US" altLang="it-IT" sz="4000">
                <a:solidFill>
                  <a:srgbClr val="FF0000"/>
                </a:solidFill>
              </a:rPr>
              <a:t>batteriofago T4</a:t>
            </a:r>
            <a:endParaRPr lang="en-US" altLang="it-IT">
              <a:solidFill>
                <a:schemeClr val="tx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06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867400" y="101600"/>
            <a:ext cx="305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0000"/>
                </a:solidFill>
              </a:rPr>
              <a:t>CICLO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0000"/>
                </a:solidFill>
              </a:rPr>
              <a:t>LISOGENICO</a:t>
            </a:r>
            <a:endParaRPr lang="it-IT" altLang="it-IT" sz="360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igure 1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"/>
            <a:ext cx="8458200" cy="6781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100" dirty="0" smtClean="0">
                <a:cs typeface="+mn-cs"/>
              </a:rPr>
              <a:t>I virus </a:t>
            </a:r>
            <a:r>
              <a:rPr lang="en-US" sz="3100" dirty="0" err="1" smtClean="0">
                <a:cs typeface="+mn-cs"/>
              </a:rPr>
              <a:t>animali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possono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avere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genomi</a:t>
            </a:r>
            <a:r>
              <a:rPr lang="en-US" sz="3100" dirty="0" smtClean="0">
                <a:cs typeface="+mn-cs"/>
              </a:rPr>
              <a:t> a  RNA o a DNA, a </a:t>
            </a:r>
            <a:r>
              <a:rPr lang="en-US" sz="3100" dirty="0" err="1" smtClean="0">
                <a:cs typeface="+mn-cs"/>
              </a:rPr>
              <a:t>singolo</a:t>
            </a:r>
            <a:r>
              <a:rPr lang="en-US" sz="3100" dirty="0" smtClean="0">
                <a:cs typeface="+mn-cs"/>
              </a:rPr>
              <a:t> o a </a:t>
            </a:r>
            <a:r>
              <a:rPr lang="en-US" sz="3100" dirty="0" err="1" smtClean="0">
                <a:cs typeface="+mn-cs"/>
              </a:rPr>
              <a:t>doppio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filamento</a:t>
            </a:r>
            <a:r>
              <a:rPr lang="en-US" sz="3100" dirty="0" smtClean="0">
                <a:cs typeface="+mn-cs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sz="3100" dirty="0" err="1" smtClean="0">
                <a:cs typeface="+mn-cs"/>
              </a:rPr>
              <a:t>Alcuni</a:t>
            </a:r>
            <a:r>
              <a:rPr lang="en-US" sz="3100" dirty="0" smtClean="0">
                <a:cs typeface="+mn-cs"/>
              </a:rPr>
              <a:t> virus </a:t>
            </a:r>
            <a:r>
              <a:rPr lang="en-US" sz="3100" dirty="0" err="1" smtClean="0">
                <a:cs typeface="+mn-cs"/>
              </a:rPr>
              <a:t>animali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sono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circondati</a:t>
            </a:r>
            <a:r>
              <a:rPr lang="en-US" sz="3100" dirty="0" smtClean="0">
                <a:cs typeface="+mn-cs"/>
              </a:rPr>
              <a:t> da membrane derivate </a:t>
            </a:r>
            <a:r>
              <a:rPr lang="en-US" sz="3100" dirty="0" err="1" smtClean="0">
                <a:cs typeface="+mn-cs"/>
              </a:rPr>
              <a:t>dalla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membrana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della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cellula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ospite</a:t>
            </a:r>
            <a:r>
              <a:rPr lang="en-US" sz="3100" dirty="0" smtClean="0">
                <a:cs typeface="+mn-cs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sz="3100" dirty="0" smtClean="0">
                <a:cs typeface="+mn-cs"/>
              </a:rPr>
              <a:t>I retrovirus </a:t>
            </a:r>
            <a:r>
              <a:rPr lang="en-US" sz="3100" dirty="0" err="1" smtClean="0">
                <a:cs typeface="+mn-cs"/>
              </a:rPr>
              <a:t>hanno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genomi</a:t>
            </a:r>
            <a:r>
              <a:rPr lang="en-US" sz="3100" dirty="0" smtClean="0">
                <a:cs typeface="+mn-cs"/>
              </a:rPr>
              <a:t> ad RNA </a:t>
            </a:r>
            <a:r>
              <a:rPr lang="en-US" sz="3100" dirty="0" err="1" smtClean="0">
                <a:cs typeface="+mn-cs"/>
              </a:rPr>
              <a:t>che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riproducono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attraverso</a:t>
            </a:r>
            <a:r>
              <a:rPr lang="en-US" sz="3100" dirty="0" smtClean="0">
                <a:cs typeface="+mn-cs"/>
              </a:rPr>
              <a:t> un </a:t>
            </a:r>
            <a:r>
              <a:rPr lang="en-US" sz="3100" dirty="0" err="1" smtClean="0">
                <a:cs typeface="+mn-cs"/>
              </a:rPr>
              <a:t>intermedio</a:t>
            </a:r>
            <a:r>
              <a:rPr lang="en-US" sz="3100" dirty="0" smtClean="0">
                <a:cs typeface="+mn-cs"/>
              </a:rPr>
              <a:t> a DNA. </a:t>
            </a:r>
          </a:p>
          <a:p>
            <a:pPr>
              <a:lnSpc>
                <a:spcPct val="90000"/>
              </a:lnSpc>
              <a:defRPr/>
            </a:pPr>
            <a:r>
              <a:rPr lang="en-US" sz="3100" dirty="0" err="1" smtClean="0">
                <a:cs typeface="+mn-cs"/>
              </a:rPr>
              <a:t>Altri</a:t>
            </a:r>
            <a:r>
              <a:rPr lang="en-US" sz="3100" dirty="0" smtClean="0">
                <a:cs typeface="+mn-cs"/>
              </a:rPr>
              <a:t> virus </a:t>
            </a:r>
            <a:r>
              <a:rPr lang="en-US" sz="3100" dirty="0" err="1" smtClean="0">
                <a:cs typeface="+mn-cs"/>
              </a:rPr>
              <a:t>usano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il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loro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genoma</a:t>
            </a:r>
            <a:r>
              <a:rPr lang="en-US" sz="3100" dirty="0" smtClean="0">
                <a:cs typeface="+mn-cs"/>
              </a:rPr>
              <a:t> a RNA come un mRNA per </a:t>
            </a:r>
            <a:r>
              <a:rPr lang="en-US" sz="3100" dirty="0" err="1" smtClean="0">
                <a:cs typeface="+mn-cs"/>
              </a:rPr>
              <a:t>sintetizzare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gli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enzimi</a:t>
            </a:r>
            <a:r>
              <a:rPr lang="en-US" sz="3100" dirty="0" smtClean="0">
                <a:cs typeface="+mn-cs"/>
              </a:rPr>
              <a:t> e </a:t>
            </a:r>
            <a:r>
              <a:rPr lang="en-US" sz="3100" dirty="0" err="1" smtClean="0">
                <a:cs typeface="+mn-cs"/>
              </a:rPr>
              <a:t>replicare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i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loro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genomi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senza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passare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attraverso</a:t>
            </a:r>
            <a:r>
              <a:rPr lang="en-US" sz="3100" dirty="0" smtClean="0">
                <a:cs typeface="+mn-cs"/>
              </a:rPr>
              <a:t> </a:t>
            </a:r>
            <a:r>
              <a:rPr lang="en-US" sz="3100" dirty="0" err="1" smtClean="0">
                <a:cs typeface="+mn-cs"/>
              </a:rPr>
              <a:t>intermedi</a:t>
            </a:r>
            <a:r>
              <a:rPr lang="en-US" sz="3100" dirty="0" smtClean="0">
                <a:cs typeface="+mn-cs"/>
              </a:rPr>
              <a:t> di DNA. </a:t>
            </a:r>
          </a:p>
        </p:txBody>
      </p:sp>
    </p:spTree>
    <p:extLst>
      <p:ext uri="{BB962C8B-B14F-4D97-AF65-F5344CB8AC3E}">
        <p14:creationId xmlns:p14="http://schemas.microsoft.com/office/powerpoint/2010/main" val="41748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>
            <a:fillRect/>
          </a:stretch>
        </p:blipFill>
        <p:spPr bwMode="auto">
          <a:xfrm>
            <a:off x="0" y="1371600"/>
            <a:ext cx="91360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CasellaDiTesto 1"/>
          <p:cNvSpPr txBox="1">
            <a:spLocks noChangeArrowheads="1"/>
          </p:cNvSpPr>
          <p:nvPr/>
        </p:nvSpPr>
        <p:spPr bwMode="auto">
          <a:xfrm>
            <a:off x="2743200" y="228600"/>
            <a:ext cx="401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>
                <a:solidFill>
                  <a:srgbClr val="FF0000"/>
                </a:solidFill>
              </a:rPr>
              <a:t>Baltimore</a:t>
            </a:r>
            <a:r>
              <a:rPr lang="it-IT" altLang="it-IT" sz="2400">
                <a:solidFill>
                  <a:srgbClr val="FF0000"/>
                </a:solidFill>
              </a:rPr>
              <a:t>’</a:t>
            </a:r>
            <a:r>
              <a:rPr lang="it-IT" altLang="en-US" sz="2400">
                <a:solidFill>
                  <a:srgbClr val="FF0000"/>
                </a:solidFill>
              </a:rPr>
              <a:t>s classification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81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267</Words>
  <Application>Microsoft Office PowerPoint</Application>
  <PresentationFormat>Presentazione su schermo (4:3)</PresentationFormat>
  <Paragraphs>53</Paragraphs>
  <Slides>17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Virus: struttura e funzione</vt:lpstr>
      <vt:lpstr>La classificazione si può basare su: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13.4</vt:lpstr>
      <vt:lpstr>Presentazione standard di PowerPoint</vt:lpstr>
      <vt:lpstr>13.5</vt:lpstr>
      <vt:lpstr>Ciclo Litico dei Retrovirus</vt:lpstr>
      <vt:lpstr>6.3 The retroviral life cycle</vt:lpstr>
      <vt:lpstr>Scheme of retroviral genome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Virus: struttura e funzione</dc:title>
  <dc:creator>HP</dc:creator>
  <cp:lastModifiedBy>HP</cp:lastModifiedBy>
  <cp:revision>2</cp:revision>
  <dcterms:created xsi:type="dcterms:W3CDTF">2018-11-21T21:21:50Z</dcterms:created>
  <dcterms:modified xsi:type="dcterms:W3CDTF">2018-12-11T10:43:16Z</dcterms:modified>
</cp:coreProperties>
</file>