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95" r:id="rId2"/>
    <p:sldId id="363" r:id="rId3"/>
    <p:sldId id="364" r:id="rId4"/>
    <p:sldId id="348" r:id="rId5"/>
    <p:sldId id="468" r:id="rId6"/>
    <p:sldId id="347" r:id="rId7"/>
    <p:sldId id="361" r:id="rId8"/>
    <p:sldId id="549" r:id="rId9"/>
    <p:sldId id="399" r:id="rId10"/>
    <p:sldId id="401" r:id="rId11"/>
    <p:sldId id="402" r:id="rId12"/>
    <p:sldId id="446" r:id="rId13"/>
    <p:sldId id="299" r:id="rId14"/>
    <p:sldId id="300" r:id="rId15"/>
    <p:sldId id="362" r:id="rId16"/>
    <p:sldId id="444" r:id="rId17"/>
    <p:sldId id="447" r:id="rId18"/>
    <p:sldId id="449" r:id="rId19"/>
    <p:sldId id="431" r:id="rId20"/>
    <p:sldId id="284" r:id="rId21"/>
    <p:sldId id="552" r:id="rId22"/>
    <p:sldId id="553" r:id="rId23"/>
    <p:sldId id="571" r:id="rId24"/>
    <p:sldId id="355" r:id="rId25"/>
    <p:sldId id="572" r:id="rId26"/>
    <p:sldId id="329" r:id="rId27"/>
    <p:sldId id="461" r:id="rId28"/>
    <p:sldId id="296" r:id="rId29"/>
    <p:sldId id="297" r:id="rId30"/>
    <p:sldId id="452" r:id="rId31"/>
    <p:sldId id="352" r:id="rId32"/>
    <p:sldId id="450" r:id="rId33"/>
    <p:sldId id="353" r:id="rId34"/>
    <p:sldId id="453" r:id="rId35"/>
    <p:sldId id="451" r:id="rId36"/>
    <p:sldId id="303" r:id="rId37"/>
    <p:sldId id="454" r:id="rId38"/>
    <p:sldId id="455" r:id="rId39"/>
    <p:sldId id="356" r:id="rId40"/>
    <p:sldId id="456" r:id="rId41"/>
    <p:sldId id="457" r:id="rId42"/>
    <p:sldId id="358" r:id="rId43"/>
    <p:sldId id="359" r:id="rId44"/>
    <p:sldId id="458" r:id="rId45"/>
    <p:sldId id="305" r:id="rId46"/>
    <p:sldId id="623" r:id="rId47"/>
    <p:sldId id="403" r:id="rId48"/>
    <p:sldId id="406" r:id="rId49"/>
    <p:sldId id="407" r:id="rId50"/>
    <p:sldId id="416" r:id="rId51"/>
    <p:sldId id="410" r:id="rId52"/>
    <p:sldId id="670" r:id="rId53"/>
    <p:sldId id="467" r:id="rId54"/>
    <p:sldId id="561" r:id="rId55"/>
    <p:sldId id="419" r:id="rId56"/>
    <p:sldId id="464" r:id="rId57"/>
    <p:sldId id="421" r:id="rId58"/>
    <p:sldId id="465" r:id="rId59"/>
    <p:sldId id="420" r:id="rId60"/>
    <p:sldId id="466" r:id="rId61"/>
    <p:sldId id="425" r:id="rId62"/>
    <p:sldId id="428" r:id="rId63"/>
    <p:sldId id="429" r:id="rId64"/>
    <p:sldId id="430" r:id="rId65"/>
    <p:sldId id="663" r:id="rId66"/>
    <p:sldId id="564" r:id="rId67"/>
    <p:sldId id="566" r:id="rId68"/>
    <p:sldId id="565" r:id="rId69"/>
    <p:sldId id="396" r:id="rId70"/>
    <p:sldId id="313" r:id="rId71"/>
    <p:sldId id="666" r:id="rId72"/>
    <p:sldId id="669" r:id="rId73"/>
    <p:sldId id="668" r:id="rId74"/>
    <p:sldId id="671" r:id="rId7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763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5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CD61-2C46-B049-8120-13EFE3DEEA3A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F2550-E849-AA49-A25E-6AE1FB1F7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36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E5CF15-6A93-3E46-9887-2A46F73A0920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324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709B0FC-58DC-4272-81F4-066B4E655419}" type="slidenum">
              <a:rPr lang="en-US" altLang="en-US" sz="1000" b="0">
                <a:latin typeface="Times New Roman" pitchFamily="18" charset="0"/>
              </a:rPr>
              <a:pPr/>
              <a:t>19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2490ADD-3DEB-4412-B60D-C7574ED985E1}" type="slidenum">
              <a:rPr lang="en-US" altLang="en-US" sz="1000" b="0">
                <a:latin typeface="Times New Roman" pitchFamily="18" charset="0"/>
              </a:rPr>
              <a:pPr/>
              <a:t>21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1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EE28CC-F53D-4B39-8773-8FA4BAD00AF3}" type="slidenum">
              <a:rPr lang="en-US" altLang="en-US" sz="1000" b="0">
                <a:latin typeface="Times New Roman" pitchFamily="18" charset="0"/>
              </a:rPr>
              <a:pPr/>
              <a:t>22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7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73333C8-9285-4967-9C4D-FBA225BC9474}" type="slidenum">
              <a:rPr lang="en-US" altLang="en-US" sz="1000" b="0">
                <a:latin typeface="Times New Roman" pitchFamily="18" charset="0"/>
              </a:rPr>
              <a:pPr/>
              <a:t>27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F1CB-F2D4-6443-AEAE-98891FDD7F9C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2061D-5DBC-5A48-A0AF-85980D1F00E5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2061D-5DBC-5A48-A0AF-85980D1F00E5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1EEB2-5911-644D-A3A8-86FB2333421D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8675-3BFC-554B-BAAA-F672901EC1DD}" type="slidenum">
              <a:rPr lang="it-IT"/>
              <a:pPr>
                <a:defRPr/>
              </a:pPr>
              <a:t>32</a:t>
            </a:fld>
            <a:endParaRPr lang="it-IT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1EEB2-5911-644D-A3A8-86FB2333421D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B0B9B6-24E8-4F76-83F5-3D481E754D44}" type="slidenum">
              <a:rPr lang="en-US" altLang="en-US" sz="1000" b="0">
                <a:latin typeface="Times New Roman" pitchFamily="18" charset="0"/>
              </a:rPr>
              <a:pPr/>
              <a:t>5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85309-DC0A-2F4C-87E2-E0F8E4C05AC9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85309-DC0A-2F4C-87E2-E0F8E4C05AC9}" type="slidenum">
              <a:rPr lang="it-IT"/>
              <a:pPr>
                <a:defRPr/>
              </a:pPr>
              <a:t>37</a:t>
            </a:fld>
            <a:endParaRPr lang="it-IT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1EEB2-5911-644D-A3A8-86FB2333421D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43D2F-CC5A-EB42-B375-AD1A88B84EC3}" type="slidenum">
              <a:rPr lang="it-IT"/>
              <a:pPr>
                <a:defRPr/>
              </a:pPr>
              <a:t>45</a:t>
            </a:fld>
            <a:endParaRPr lang="it-IT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87D28D1-368B-4145-A5E2-CCA12F12E78C}" type="slidenum">
              <a:rPr lang="en-US" altLang="en-US" sz="1000" b="0">
                <a:latin typeface="Times New Roman" pitchFamily="18" charset="0"/>
              </a:rPr>
              <a:pPr/>
              <a:t>47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A38C5FF-59F7-49A2-B30E-E9D20E3E9132}" type="slidenum">
              <a:rPr lang="en-US" altLang="en-US" sz="1000" b="0">
                <a:latin typeface="Times New Roman" pitchFamily="18" charset="0"/>
              </a:rPr>
              <a:pPr/>
              <a:t>48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16D3B46-A133-4B2E-AD10-9133CDED9E13}" type="slidenum">
              <a:rPr lang="en-US" altLang="en-US" sz="1000" b="0">
                <a:latin typeface="Times New Roman" pitchFamily="18" charset="0"/>
              </a:rPr>
              <a:pPr/>
              <a:t>49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911E6CC-5107-43D9-A75F-901B1449549D}" type="slidenum">
              <a:rPr lang="en-US" altLang="en-US" sz="1000" b="0">
                <a:latin typeface="Times New Roman" pitchFamily="18" charset="0"/>
              </a:rPr>
              <a:pPr/>
              <a:t>50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5085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5C93350-B8F5-47D1-8EEF-438314868F8A}" type="slidenum">
              <a:rPr lang="en-US" altLang="en-US" sz="1000" b="0">
                <a:latin typeface="Times New Roman" pitchFamily="18" charset="0"/>
              </a:rPr>
              <a:pPr/>
              <a:t>51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709B0FC-58DC-4272-81F4-066B4E655419}" type="slidenum">
              <a:rPr lang="en-US" altLang="en-US" sz="1000" b="0">
                <a:latin typeface="Times New Roman" pitchFamily="18" charset="0"/>
              </a:rPr>
              <a:pPr/>
              <a:t>52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275944D-48FC-4415-B988-9643E5310E95}" type="slidenum">
              <a:rPr lang="en-US" altLang="en-US" sz="1000" b="0">
                <a:latin typeface="Times New Roman" pitchFamily="18" charset="0"/>
              </a:rPr>
              <a:pPr/>
              <a:t>9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7C0FE9A-2630-431F-86EF-4223005F0A0D}" type="slidenum">
              <a:rPr lang="en-US" altLang="en-US" sz="1000" b="0">
                <a:latin typeface="Times New Roman" pitchFamily="18" charset="0"/>
              </a:rPr>
              <a:pPr/>
              <a:t>53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7C0FE9A-2630-431F-86EF-4223005F0A0D}" type="slidenum">
              <a:rPr lang="en-US" altLang="en-US" sz="1000" b="0">
                <a:latin typeface="Times New Roman" pitchFamily="18" charset="0"/>
              </a:rPr>
              <a:pPr/>
              <a:t>55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7C0FE9A-2630-431F-86EF-4223005F0A0D}" type="slidenum">
              <a:rPr lang="en-US" altLang="en-US" sz="1000" b="0">
                <a:latin typeface="Times New Roman" pitchFamily="18" charset="0"/>
              </a:rPr>
              <a:pPr/>
              <a:t>56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4A5C03E-D137-478A-9794-666710877DA1}" type="slidenum">
              <a:rPr lang="en-US" altLang="en-US" sz="1000" b="0">
                <a:latin typeface="Times New Roman" pitchFamily="18" charset="0"/>
              </a:rPr>
              <a:pPr/>
              <a:t>57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4A5C03E-D137-478A-9794-666710877DA1}" type="slidenum">
              <a:rPr lang="en-US" altLang="en-US" sz="1000" b="0">
                <a:latin typeface="Times New Roman" pitchFamily="18" charset="0"/>
              </a:rPr>
              <a:pPr/>
              <a:t>58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3D16BDB-A6B6-4208-AD0F-12A77D380A12}" type="slidenum">
              <a:rPr lang="en-US" altLang="en-US" sz="1000" b="0">
                <a:latin typeface="Times New Roman" pitchFamily="18" charset="0"/>
              </a:rPr>
              <a:pPr/>
              <a:t>59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4EC5A5E-C7D5-491B-AC63-1D6D72DFF622}" type="slidenum">
              <a:rPr lang="en-US" altLang="en-US" sz="1000" b="0">
                <a:latin typeface="Times New Roman" pitchFamily="18" charset="0"/>
              </a:rPr>
              <a:pPr/>
              <a:t>61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5085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4A648B6-1592-4A6A-9EA8-C874ACADB09C}" type="slidenum">
              <a:rPr lang="en-US" altLang="en-US" sz="1000" b="0">
                <a:latin typeface="Times New Roman" pitchFamily="18" charset="0"/>
              </a:rPr>
              <a:pPr/>
              <a:t>62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02C0F6C-6A86-4FC3-B6CA-C44A982F8EF4}" type="slidenum">
              <a:rPr lang="en-US" altLang="en-US" sz="1000" b="0">
                <a:latin typeface="Times New Roman" pitchFamily="18" charset="0"/>
              </a:rPr>
              <a:pPr/>
              <a:t>63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3586B8C-5D65-4E1B-9EC5-F2CB4C45E78D}" type="slidenum">
              <a:rPr lang="en-US" altLang="en-US" sz="1000" b="0">
                <a:latin typeface="Times New Roman" pitchFamily="18" charset="0"/>
              </a:rPr>
              <a:pPr/>
              <a:t>64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505325" cy="3429000"/>
          </a:xfrm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9" tIns="45715" rIns="91429" bIns="45715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99D195C-957B-4D89-9C24-C3EB3F450BE4}" type="slidenum">
              <a:rPr lang="en-US" altLang="en-US" sz="1000" b="0">
                <a:latin typeface="Times New Roman" pitchFamily="18" charset="0"/>
              </a:rPr>
              <a:pPr/>
              <a:t>10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709B0FC-58DC-4272-81F4-066B4E655419}" type="slidenum">
              <a:rPr lang="en-US" altLang="en-US" sz="1000" b="0">
                <a:latin typeface="Times New Roman" pitchFamily="18" charset="0"/>
              </a:rPr>
              <a:pPr/>
              <a:t>65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6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84A1451-30FB-482B-B92E-9BAA52827C65}" type="slidenum">
              <a:rPr lang="en-US" altLang="en-US" sz="1000" b="0">
                <a:latin typeface="Times New Roman" pitchFamily="18" charset="0"/>
              </a:rPr>
              <a:pPr/>
              <a:t>11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508500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18675-3BFC-554B-BAAA-F672901EC1DD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166C3-2E49-7746-9E4F-DFDAF8D5FA8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166C3-2E49-7746-9E4F-DFDAF8D5FA8A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651" indent="-280635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2540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1556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0573" indent="-224508" defTabSz="919859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9589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8605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7621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6637" indent="-224508" defTabSz="9198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8081C6D-088B-4EA7-AF78-B81713EDB45B}" type="slidenum">
              <a:rPr lang="en-US" altLang="en-US" sz="1000" b="0">
                <a:latin typeface="Times New Roman" pitchFamily="18" charset="0"/>
              </a:rPr>
              <a:pPr/>
              <a:t>16</a:t>
            </a:fld>
            <a:endParaRPr lang="en-US" altLang="en-US" sz="1000" b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9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4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56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63A6-EF1C-4F95-8B48-73EC6B00D51C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F4E0-59BC-442C-8767-28B0D0A38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0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6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22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0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04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42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2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22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9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9EB3-AD81-6D4C-8237-1ABC6DB887D2}" type="datetimeFigureOut">
              <a:rPr lang="it-IT" smtClean="0"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601D-B5B2-524E-983F-FC83E3A24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0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5609"/>
            <a:ext cx="91440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4800" dirty="0">
                <a:solidFill>
                  <a:srgbClr val="FF0000"/>
                </a:solidFill>
                <a:latin typeface="Arial"/>
                <a:cs typeface="+mj-cs"/>
              </a:rPr>
              <a:t>Meccanismi di danno</a:t>
            </a:r>
            <a:br>
              <a:rPr lang="it-IT" sz="4800" dirty="0">
                <a:solidFill>
                  <a:srgbClr val="FF0000"/>
                </a:solidFill>
                <a:latin typeface="Arial"/>
                <a:cs typeface="+mj-cs"/>
              </a:rPr>
            </a:br>
            <a:r>
              <a:rPr lang="it-IT" sz="4800" dirty="0">
                <a:solidFill>
                  <a:srgbClr val="FF0000"/>
                </a:solidFill>
                <a:latin typeface="Arial"/>
                <a:cs typeface="+mj-cs"/>
              </a:rPr>
              <a:t>e</a:t>
            </a:r>
            <a:br>
              <a:rPr lang="it-IT" sz="4800" dirty="0">
                <a:solidFill>
                  <a:srgbClr val="FF0000"/>
                </a:solidFill>
                <a:latin typeface="Arial"/>
                <a:cs typeface="+mj-cs"/>
              </a:rPr>
            </a:br>
            <a:r>
              <a:rPr lang="it-IT" sz="4800" dirty="0">
                <a:solidFill>
                  <a:srgbClr val="FF0000"/>
                </a:solidFill>
                <a:latin typeface="Arial"/>
                <a:cs typeface="+mj-cs"/>
              </a:rPr>
              <a:t>riparo del DNA </a:t>
            </a:r>
            <a:endParaRPr lang="en-US" dirty="0">
              <a:latin typeface="Helvetica" charset="0"/>
              <a:cs typeface="+mj-cs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18123"/>
            <a:ext cx="9144001" cy="37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1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784875" y="362309"/>
            <a:ext cx="7664252" cy="5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altLang="en-US" sz="3200" b="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Inserzione/delezione di grandi regioni</a:t>
            </a:r>
          </a:p>
        </p:txBody>
      </p:sp>
      <p:grpSp>
        <p:nvGrpSpPr>
          <p:cNvPr id="81922" name="Group 65"/>
          <p:cNvGrpSpPr>
            <a:grpSpLocks/>
          </p:cNvGrpSpPr>
          <p:nvPr/>
        </p:nvGrpSpPr>
        <p:grpSpPr bwMode="auto">
          <a:xfrm>
            <a:off x="3165215" y="2602994"/>
            <a:ext cx="4264500" cy="3939985"/>
            <a:chOff x="488" y="1418"/>
            <a:chExt cx="2843" cy="2664"/>
          </a:xfrm>
        </p:grpSpPr>
        <p:sp>
          <p:nvSpPr>
            <p:cNvPr id="81924" name="Text Box 3"/>
            <p:cNvSpPr txBox="1">
              <a:spLocks noChangeArrowheads="1"/>
            </p:cNvSpPr>
            <p:nvPr/>
          </p:nvSpPr>
          <p:spPr bwMode="auto">
            <a:xfrm>
              <a:off x="1481" y="2895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2</a:t>
              </a:r>
            </a:p>
          </p:txBody>
        </p:sp>
        <p:sp>
          <p:nvSpPr>
            <p:cNvPr id="81925" name="Oval 4"/>
            <p:cNvSpPr>
              <a:spLocks noChangeAspect="1" noChangeArrowheads="1"/>
            </p:cNvSpPr>
            <p:nvPr/>
          </p:nvSpPr>
          <p:spPr bwMode="auto">
            <a:xfrm rot="10800000">
              <a:off x="1365" y="2347"/>
              <a:ext cx="434" cy="4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26" name="Line 5"/>
            <p:cNvSpPr>
              <a:spLocks noChangeAspect="1" noChangeShapeType="1"/>
            </p:cNvSpPr>
            <p:nvPr/>
          </p:nvSpPr>
          <p:spPr bwMode="auto">
            <a:xfrm rot="10800000">
              <a:off x="2197" y="2415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27" name="Rectangle 6"/>
            <p:cNvSpPr>
              <a:spLocks noChangeAspect="1" noChangeArrowheads="1"/>
            </p:cNvSpPr>
            <p:nvPr/>
          </p:nvSpPr>
          <p:spPr bwMode="auto">
            <a:xfrm rot="10800000">
              <a:off x="2865" y="2320"/>
              <a:ext cx="58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28" name="Rectangle 7"/>
            <p:cNvSpPr>
              <a:spLocks noChangeAspect="1" noChangeArrowheads="1"/>
            </p:cNvSpPr>
            <p:nvPr/>
          </p:nvSpPr>
          <p:spPr bwMode="auto">
            <a:xfrm rot="10800000">
              <a:off x="1881" y="2356"/>
              <a:ext cx="317" cy="93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29" name="Rectangle 8"/>
            <p:cNvSpPr>
              <a:spLocks noChangeAspect="1" noChangeArrowheads="1"/>
            </p:cNvSpPr>
            <p:nvPr/>
          </p:nvSpPr>
          <p:spPr bwMode="auto">
            <a:xfrm rot="10800000">
              <a:off x="1538" y="2743"/>
              <a:ext cx="58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0" name="Rectangle 9"/>
            <p:cNvSpPr>
              <a:spLocks noChangeAspect="1" noChangeArrowheads="1"/>
            </p:cNvSpPr>
            <p:nvPr/>
          </p:nvSpPr>
          <p:spPr bwMode="auto">
            <a:xfrm rot="-5400000">
              <a:off x="1760" y="2567"/>
              <a:ext cx="58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1" name="Rectangle 10"/>
            <p:cNvSpPr>
              <a:spLocks noChangeAspect="1" noChangeArrowheads="1"/>
            </p:cNvSpPr>
            <p:nvPr/>
          </p:nvSpPr>
          <p:spPr bwMode="auto">
            <a:xfrm rot="-5400000">
              <a:off x="1257" y="2567"/>
              <a:ext cx="234" cy="8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2" name="Line 11"/>
            <p:cNvSpPr>
              <a:spLocks noChangeAspect="1" noChangeShapeType="1"/>
            </p:cNvSpPr>
            <p:nvPr/>
          </p:nvSpPr>
          <p:spPr bwMode="auto">
            <a:xfrm rot="10800000">
              <a:off x="870" y="2415"/>
              <a:ext cx="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33" name="Rectangle 12"/>
            <p:cNvSpPr>
              <a:spLocks noChangeAspect="1" noChangeArrowheads="1"/>
            </p:cNvSpPr>
            <p:nvPr/>
          </p:nvSpPr>
          <p:spPr bwMode="auto">
            <a:xfrm rot="10800000">
              <a:off x="1149" y="2334"/>
              <a:ext cx="59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4" name="Rectangle 13"/>
            <p:cNvSpPr>
              <a:spLocks noChangeAspect="1" noChangeArrowheads="1"/>
            </p:cNvSpPr>
            <p:nvPr/>
          </p:nvSpPr>
          <p:spPr bwMode="auto">
            <a:xfrm rot="10800000">
              <a:off x="2866" y="2322"/>
              <a:ext cx="58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5" name="Line 14"/>
            <p:cNvSpPr>
              <a:spLocks noChangeAspect="1" noChangeShapeType="1"/>
            </p:cNvSpPr>
            <p:nvPr/>
          </p:nvSpPr>
          <p:spPr bwMode="auto">
            <a:xfrm>
              <a:off x="843" y="2147"/>
              <a:ext cx="13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36" name="Rectangle 15"/>
            <p:cNvSpPr>
              <a:spLocks noChangeAspect="1" noChangeArrowheads="1"/>
            </p:cNvSpPr>
            <p:nvPr/>
          </p:nvSpPr>
          <p:spPr bwMode="auto">
            <a:xfrm>
              <a:off x="1148" y="2087"/>
              <a:ext cx="59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7" name="Rectangle 16"/>
            <p:cNvSpPr>
              <a:spLocks noChangeAspect="1" noChangeArrowheads="1"/>
            </p:cNvSpPr>
            <p:nvPr/>
          </p:nvSpPr>
          <p:spPr bwMode="auto">
            <a:xfrm>
              <a:off x="1876" y="2099"/>
              <a:ext cx="317" cy="9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8" name="Oval 17"/>
            <p:cNvSpPr>
              <a:spLocks noChangeAspect="1" noChangeArrowheads="1"/>
            </p:cNvSpPr>
            <p:nvPr/>
          </p:nvSpPr>
          <p:spPr bwMode="auto">
            <a:xfrm>
              <a:off x="2190" y="1746"/>
              <a:ext cx="434" cy="46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9" name="Rectangle 18"/>
            <p:cNvSpPr>
              <a:spLocks noChangeAspect="1" noChangeArrowheads="1"/>
            </p:cNvSpPr>
            <p:nvPr/>
          </p:nvSpPr>
          <p:spPr bwMode="auto">
            <a:xfrm>
              <a:off x="2392" y="1654"/>
              <a:ext cx="58" cy="1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0" name="Rectangle 19"/>
            <p:cNvSpPr>
              <a:spLocks noChangeAspect="1" noChangeArrowheads="1"/>
            </p:cNvSpPr>
            <p:nvPr/>
          </p:nvSpPr>
          <p:spPr bwMode="auto">
            <a:xfrm rot="5400000">
              <a:off x="2170" y="1829"/>
              <a:ext cx="59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1" name="Rectangle 20"/>
            <p:cNvSpPr>
              <a:spLocks noChangeAspect="1" noChangeArrowheads="1"/>
            </p:cNvSpPr>
            <p:nvPr/>
          </p:nvSpPr>
          <p:spPr bwMode="auto">
            <a:xfrm rot="5400000">
              <a:off x="2502" y="1907"/>
              <a:ext cx="235" cy="82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2" name="Line 21"/>
            <p:cNvSpPr>
              <a:spLocks noChangeAspect="1" noChangeShapeType="1"/>
            </p:cNvSpPr>
            <p:nvPr/>
          </p:nvSpPr>
          <p:spPr bwMode="auto">
            <a:xfrm>
              <a:off x="2580" y="2147"/>
              <a:ext cx="6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43" name="Rectangle 22"/>
            <p:cNvSpPr>
              <a:spLocks noChangeAspect="1" noChangeArrowheads="1"/>
            </p:cNvSpPr>
            <p:nvPr/>
          </p:nvSpPr>
          <p:spPr bwMode="auto">
            <a:xfrm>
              <a:off x="2863" y="2075"/>
              <a:ext cx="58" cy="1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4" name="Rectangle 23"/>
            <p:cNvSpPr>
              <a:spLocks noChangeAspect="1" noChangeArrowheads="1"/>
            </p:cNvSpPr>
            <p:nvPr/>
          </p:nvSpPr>
          <p:spPr bwMode="auto">
            <a:xfrm>
              <a:off x="1431" y="2205"/>
              <a:ext cx="340" cy="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5" name="Rectangle 24"/>
            <p:cNvSpPr>
              <a:spLocks noChangeAspect="1" noChangeArrowheads="1"/>
            </p:cNvSpPr>
            <p:nvPr/>
          </p:nvSpPr>
          <p:spPr bwMode="auto">
            <a:xfrm>
              <a:off x="2263" y="2147"/>
              <a:ext cx="364" cy="1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6" name="Oval 25"/>
            <p:cNvSpPr>
              <a:spLocks noChangeAspect="1" noChangeArrowheads="1"/>
            </p:cNvSpPr>
            <p:nvPr/>
          </p:nvSpPr>
          <p:spPr bwMode="auto">
            <a:xfrm>
              <a:off x="773" y="2076"/>
              <a:ext cx="152" cy="1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7" name="Oval 26"/>
            <p:cNvSpPr>
              <a:spLocks noChangeAspect="1" noChangeArrowheads="1"/>
            </p:cNvSpPr>
            <p:nvPr/>
          </p:nvSpPr>
          <p:spPr bwMode="auto">
            <a:xfrm>
              <a:off x="774" y="2312"/>
              <a:ext cx="152" cy="1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48" name="Text Box 27"/>
            <p:cNvSpPr txBox="1">
              <a:spLocks noChangeAspect="1" noChangeArrowheads="1"/>
            </p:cNvSpPr>
            <p:nvPr/>
          </p:nvSpPr>
          <p:spPr bwMode="auto">
            <a:xfrm>
              <a:off x="1931" y="2143"/>
              <a:ext cx="23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/>
                <a:t>X</a:t>
              </a:r>
              <a:endParaRPr lang="it-IT" altLang="en-US" sz="1100" b="0"/>
            </a:p>
          </p:txBody>
        </p:sp>
        <p:sp>
          <p:nvSpPr>
            <p:cNvPr id="81949" name="Text Box 28"/>
            <p:cNvSpPr txBox="1">
              <a:spLocks noChangeAspect="1" noChangeArrowheads="1"/>
            </p:cNvSpPr>
            <p:nvPr/>
          </p:nvSpPr>
          <p:spPr bwMode="auto">
            <a:xfrm>
              <a:off x="1095" y="1864"/>
              <a:ext cx="185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1</a:t>
              </a:r>
            </a:p>
            <a:p>
              <a:endParaRPr lang="it-IT" altLang="en-US" sz="1300" b="0"/>
            </a:p>
            <a:p>
              <a:endParaRPr lang="it-IT" altLang="en-US" sz="1300" b="0"/>
            </a:p>
            <a:p>
              <a:endParaRPr lang="it-IT" altLang="en-US" sz="1300" b="0"/>
            </a:p>
            <a:p>
              <a:r>
                <a:rPr lang="it-IT" altLang="en-US" sz="1300" b="0"/>
                <a:t>1</a:t>
              </a:r>
              <a:endParaRPr lang="it-IT" altLang="en-US" sz="1100" b="0"/>
            </a:p>
          </p:txBody>
        </p:sp>
        <p:sp>
          <p:nvSpPr>
            <p:cNvPr id="81950" name="Text Box 29"/>
            <p:cNvSpPr txBox="1">
              <a:spLocks noChangeAspect="1" noChangeArrowheads="1"/>
            </p:cNvSpPr>
            <p:nvPr/>
          </p:nvSpPr>
          <p:spPr bwMode="auto">
            <a:xfrm>
              <a:off x="1859" y="2543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3</a:t>
              </a:r>
              <a:endParaRPr lang="it-IT" altLang="en-US" sz="1100" b="0"/>
            </a:p>
          </p:txBody>
        </p:sp>
        <p:sp>
          <p:nvSpPr>
            <p:cNvPr id="81951" name="Rectangle 30"/>
            <p:cNvSpPr>
              <a:spLocks noChangeAspect="1" noChangeArrowheads="1"/>
            </p:cNvSpPr>
            <p:nvPr/>
          </p:nvSpPr>
          <p:spPr bwMode="auto">
            <a:xfrm>
              <a:off x="2790" y="2461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4</a:t>
              </a:r>
            </a:p>
          </p:txBody>
        </p:sp>
        <p:sp>
          <p:nvSpPr>
            <p:cNvPr id="81952" name="Rectangle 31"/>
            <p:cNvSpPr>
              <a:spLocks noChangeAspect="1" noChangeArrowheads="1"/>
            </p:cNvSpPr>
            <p:nvPr/>
          </p:nvSpPr>
          <p:spPr bwMode="auto">
            <a:xfrm>
              <a:off x="1934" y="1781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2</a:t>
              </a:r>
            </a:p>
          </p:txBody>
        </p:sp>
        <p:sp>
          <p:nvSpPr>
            <p:cNvPr id="81953" name="Rectangle 32"/>
            <p:cNvSpPr>
              <a:spLocks noChangeAspect="1" noChangeArrowheads="1"/>
            </p:cNvSpPr>
            <p:nvPr/>
          </p:nvSpPr>
          <p:spPr bwMode="auto">
            <a:xfrm>
              <a:off x="2321" y="1418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3</a:t>
              </a:r>
            </a:p>
          </p:txBody>
        </p:sp>
        <p:sp>
          <p:nvSpPr>
            <p:cNvPr id="81954" name="Rectangle 33"/>
            <p:cNvSpPr>
              <a:spLocks noChangeAspect="1" noChangeArrowheads="1"/>
            </p:cNvSpPr>
            <p:nvPr/>
          </p:nvSpPr>
          <p:spPr bwMode="auto">
            <a:xfrm>
              <a:off x="2802" y="1865"/>
              <a:ext cx="18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it-IT" altLang="en-US" sz="1300" b="0"/>
                <a:t>4</a:t>
              </a:r>
            </a:p>
          </p:txBody>
        </p:sp>
        <p:grpSp>
          <p:nvGrpSpPr>
            <p:cNvPr id="81955" name="Group 34"/>
            <p:cNvGrpSpPr>
              <a:grpSpLocks noChangeAspect="1"/>
            </p:cNvGrpSpPr>
            <p:nvPr/>
          </p:nvGrpSpPr>
          <p:grpSpPr bwMode="auto">
            <a:xfrm>
              <a:off x="488" y="3277"/>
              <a:ext cx="2843" cy="805"/>
              <a:chOff x="246" y="3279"/>
              <a:chExt cx="2581" cy="731"/>
            </a:xfrm>
          </p:grpSpPr>
          <p:grpSp>
            <p:nvGrpSpPr>
              <p:cNvPr id="81957" name="Group 35"/>
              <p:cNvGrpSpPr>
                <a:grpSpLocks noChangeAspect="1"/>
              </p:cNvGrpSpPr>
              <p:nvPr/>
            </p:nvGrpSpPr>
            <p:grpSpPr bwMode="auto">
              <a:xfrm>
                <a:off x="246" y="3279"/>
                <a:ext cx="2581" cy="305"/>
                <a:chOff x="246" y="3279"/>
                <a:chExt cx="2581" cy="305"/>
              </a:xfrm>
            </p:grpSpPr>
            <p:sp>
              <p:nvSpPr>
                <p:cNvPr id="81968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331" y="3360"/>
                  <a:ext cx="24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196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46" y="3285"/>
                  <a:ext cx="138" cy="14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08" y="3279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3317"/>
                  <a:ext cx="288" cy="8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2" name="Rectangle 4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190" y="3279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3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30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2</a:t>
                  </a:r>
                </a:p>
              </p:txBody>
            </p:sp>
            <p:sp>
              <p:nvSpPr>
                <p:cNvPr id="81974" name="Rectangle 42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433" y="3279"/>
                  <a:ext cx="54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5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73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3</a:t>
                  </a:r>
                </a:p>
              </p:txBody>
            </p:sp>
            <p:grpSp>
              <p:nvGrpSpPr>
                <p:cNvPr id="81976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1600" y="3306"/>
                  <a:ext cx="288" cy="85"/>
                  <a:chOff x="1600" y="3306"/>
                  <a:chExt cx="355" cy="85"/>
                </a:xfrm>
              </p:grpSpPr>
              <p:sp>
                <p:nvSpPr>
                  <p:cNvPr id="81984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00" y="3306"/>
                    <a:ext cx="293" cy="84"/>
                  </a:xfrm>
                  <a:prstGeom prst="rect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1985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3306"/>
                    <a:ext cx="208" cy="84"/>
                  </a:xfrm>
                  <a:prstGeom prst="rect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81977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553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1</a:t>
                  </a:r>
                </a:p>
              </p:txBody>
            </p:sp>
            <p:sp>
              <p:nvSpPr>
                <p:cNvPr id="81978" name="Rectangle 48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078" y="3279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79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018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2</a:t>
                  </a:r>
                </a:p>
              </p:txBody>
            </p:sp>
            <p:sp>
              <p:nvSpPr>
                <p:cNvPr id="81980" name="Rectangle 50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321" y="3279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81" name="Text Box 5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261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3</a:t>
                  </a:r>
                </a:p>
              </p:txBody>
            </p:sp>
            <p:sp>
              <p:nvSpPr>
                <p:cNvPr id="81982" name="Rectangle 52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639" y="3279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83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570" y="3405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4</a:t>
                  </a:r>
                </a:p>
              </p:txBody>
            </p:sp>
          </p:grpSp>
          <p:grpSp>
            <p:nvGrpSpPr>
              <p:cNvPr id="81958" name="Group 54"/>
              <p:cNvGrpSpPr>
                <a:grpSpLocks noChangeAspect="1"/>
              </p:cNvGrpSpPr>
              <p:nvPr/>
            </p:nvGrpSpPr>
            <p:grpSpPr bwMode="auto">
              <a:xfrm>
                <a:off x="804" y="3694"/>
                <a:ext cx="1599" cy="316"/>
                <a:chOff x="210" y="3694"/>
                <a:chExt cx="1599" cy="316"/>
              </a:xfrm>
            </p:grpSpPr>
            <p:sp>
              <p:nvSpPr>
                <p:cNvPr id="81959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97" y="3786"/>
                  <a:ext cx="15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1960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10" y="3711"/>
                  <a:ext cx="138" cy="14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61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73" y="3705"/>
                  <a:ext cx="53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1962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827" y="3732"/>
                  <a:ext cx="288" cy="85"/>
                  <a:chOff x="1600" y="3306"/>
                  <a:chExt cx="355" cy="85"/>
                </a:xfrm>
              </p:grpSpPr>
              <p:sp>
                <p:nvSpPr>
                  <p:cNvPr id="81966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00" y="3306"/>
                    <a:ext cx="293" cy="85"/>
                  </a:xfrm>
                  <a:prstGeom prst="rect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1967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2" y="3306"/>
                    <a:ext cx="208" cy="85"/>
                  </a:xfrm>
                  <a:prstGeom prst="rect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81963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517" y="3831"/>
                  <a:ext cx="168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1</a:t>
                  </a:r>
                </a:p>
              </p:txBody>
            </p:sp>
            <p:sp>
              <p:nvSpPr>
                <p:cNvPr id="81964" name="Rectangle 62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1387" y="3694"/>
                  <a:ext cx="54" cy="1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1965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318" y="3820"/>
                  <a:ext cx="168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it-IT" altLang="en-US" sz="1300" b="0"/>
                    <a:t>4</a:t>
                  </a:r>
                </a:p>
              </p:txBody>
            </p:sp>
          </p:grpSp>
        </p:grpSp>
        <p:sp>
          <p:nvSpPr>
            <p:cNvPr id="81956" name="Rectangle 64"/>
            <p:cNvSpPr>
              <a:spLocks noChangeAspect="1" noChangeArrowheads="1"/>
            </p:cNvSpPr>
            <p:nvPr/>
          </p:nvSpPr>
          <p:spPr bwMode="auto">
            <a:xfrm rot="10800000">
              <a:off x="2780" y="3321"/>
              <a:ext cx="317" cy="93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23" name="Text Box 66"/>
          <p:cNvSpPr txBox="1">
            <a:spLocks noChangeArrowheads="1"/>
          </p:cNvSpPr>
          <p:nvPr/>
        </p:nvSpPr>
        <p:spPr bwMode="auto">
          <a:xfrm>
            <a:off x="216000" y="1419815"/>
            <a:ext cx="8424000" cy="10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en-US" b="0" dirty="0"/>
              <a:t>Inserzioni/delezioni estese sono causate da </a:t>
            </a:r>
            <a:r>
              <a:rPr lang="it-IT" altLang="en-US" b="0" dirty="0">
                <a:solidFill>
                  <a:schemeClr val="accent2"/>
                </a:solidFill>
              </a:rPr>
              <a:t>ricombinazione ineguale</a:t>
            </a:r>
            <a:r>
              <a:rPr lang="it-IT" altLang="en-US" b="0" dirty="0"/>
              <a:t> (sequenze omologhe non alleliche) o </a:t>
            </a:r>
            <a:r>
              <a:rPr lang="it-IT" altLang="en-US" b="0" dirty="0">
                <a:solidFill>
                  <a:schemeClr val="accent2"/>
                </a:solidFill>
              </a:rPr>
              <a:t>ricombinazione non omologa</a:t>
            </a:r>
            <a:r>
              <a:rPr lang="it-IT" altLang="en-US" b="0" dirty="0"/>
              <a:t> (sequenze non omologhe). </a:t>
            </a:r>
          </a:p>
        </p:txBody>
      </p:sp>
    </p:spTree>
    <p:extLst>
      <p:ext uri="{BB962C8B-B14F-4D97-AF65-F5344CB8AC3E}">
        <p14:creationId xmlns:p14="http://schemas.microsoft.com/office/powerpoint/2010/main" val="123362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864000" y="1135852"/>
            <a:ext cx="7128000" cy="6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 anchor="b"/>
          <a:lstStyle>
            <a:lvl1pPr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en-US" sz="2300">
                <a:solidFill>
                  <a:schemeClr val="hlink"/>
                </a:solidFill>
                <a:latin typeface="Arial" pitchFamily="34" charset="0"/>
              </a:rPr>
              <a:t>Le regioni genomiche dove sono presenti sequenze omologhe o parzialmente omologhe, non alleliche (famiglie geniche, sequenze ripetute), sono da ritenersi hot-spots mutazionali.</a:t>
            </a:r>
            <a:endParaRPr lang="it-IT" altLang="en-US" sz="4400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8397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0" y="2555666"/>
            <a:ext cx="8434500" cy="33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isultati immagini per DEPURIN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3" y="944123"/>
            <a:ext cx="7277960" cy="54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1143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Alcuni dei più comuni danni al DNA</a:t>
            </a: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3" b="6869"/>
          <a:stretch/>
        </p:blipFill>
        <p:spPr bwMode="auto">
          <a:xfrm>
            <a:off x="2255807" y="990600"/>
            <a:ext cx="2402457" cy="5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81000" y="1143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Alcuni dei più comuni danni al DNA</a:t>
            </a:r>
            <a:endParaRPr lang="it-IT" dirty="0"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6470" y="191586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/>
              </a:rPr>
              <a:t>DEPURINAZIONE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49063" y="305184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/>
              </a:rPr>
              <a:t>DEAMINAZIONE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27084" y="4365768"/>
            <a:ext cx="1185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"/>
              </a:rPr>
              <a:t>DIMERO DI TIMINE</a:t>
            </a:r>
            <a:endParaRPr lang="it-IT" dirty="0"/>
          </a:p>
        </p:txBody>
      </p:sp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2255807" y="990600"/>
            <a:ext cx="5811838" cy="52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4278702" y="2755163"/>
            <a:ext cx="3680603" cy="405442"/>
            <a:chOff x="4278702" y="2755163"/>
            <a:chExt cx="3680603" cy="405442"/>
          </a:xfrm>
        </p:grpSpPr>
        <p:sp>
          <p:nvSpPr>
            <p:cNvPr id="3" name="Ovale 2"/>
            <p:cNvSpPr/>
            <p:nvPr/>
          </p:nvSpPr>
          <p:spPr>
            <a:xfrm>
              <a:off x="4278702" y="2755163"/>
              <a:ext cx="379562" cy="4054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7579743" y="2755163"/>
              <a:ext cx="379562" cy="4054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302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rgbClr val="FF0000"/>
                </a:solidFill>
                <a:latin typeface="Arial"/>
                <a:cs typeface="+mj-cs"/>
              </a:rPr>
              <a:t>La </a:t>
            </a:r>
            <a:r>
              <a:rPr lang="it-IT" sz="3200" dirty="0" err="1">
                <a:solidFill>
                  <a:srgbClr val="FF0000"/>
                </a:solidFill>
                <a:latin typeface="Arial"/>
                <a:cs typeface="+mj-cs"/>
              </a:rPr>
              <a:t>deaminazione</a:t>
            </a:r>
            <a:r>
              <a:rPr lang="it-IT" sz="3200" dirty="0">
                <a:solidFill>
                  <a:srgbClr val="FF0000"/>
                </a:solidFill>
                <a:latin typeface="Arial"/>
                <a:cs typeface="+mj-cs"/>
              </a:rPr>
              <a:t> delle basi porta alla formazione di mutazioni puntiformi spontanee</a:t>
            </a:r>
            <a:endParaRPr lang="en-US" sz="3600" dirty="0">
              <a:latin typeface="Helvetica" charset="0"/>
              <a:cs typeface="+mj-cs"/>
            </a:endParaRPr>
          </a:p>
        </p:txBody>
      </p:sp>
      <p:pic>
        <p:nvPicPr>
          <p:cNvPr id="108546" name="Picture 3" descr="F12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674813"/>
            <a:ext cx="69850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12-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5" t="95504" r="27211" b="746"/>
          <a:stretch/>
        </p:blipFill>
        <p:spPr bwMode="auto">
          <a:xfrm>
            <a:off x="4677494" y="3356610"/>
            <a:ext cx="1001264" cy="1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22300" y="1552755"/>
            <a:ext cx="6973498" cy="2018581"/>
            <a:chOff x="622300" y="1552755"/>
            <a:chExt cx="6973498" cy="2018581"/>
          </a:xfrm>
        </p:grpSpPr>
        <p:sp>
          <p:nvSpPr>
            <p:cNvPr id="2" name="Rettangolo 1"/>
            <p:cNvSpPr/>
            <p:nvPr/>
          </p:nvSpPr>
          <p:spPr>
            <a:xfrm>
              <a:off x="622300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234023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497239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/>
          <p:cNvSpPr/>
          <p:nvPr/>
        </p:nvSpPr>
        <p:spPr>
          <a:xfrm>
            <a:off x="622300" y="4496696"/>
            <a:ext cx="3347272" cy="195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3490" name="Picture 2" descr="DesaminierungCto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03" y="4677355"/>
            <a:ext cx="2517289" cy="11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951891" y="5788276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citosina (C)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58448" y="5788276"/>
            <a:ext cx="115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uracile (U)</a:t>
            </a:r>
          </a:p>
        </p:txBody>
      </p:sp>
    </p:spTree>
    <p:extLst>
      <p:ext uri="{BB962C8B-B14F-4D97-AF65-F5344CB8AC3E}">
        <p14:creationId xmlns:p14="http://schemas.microsoft.com/office/powerpoint/2010/main" val="24730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rgbClr val="FF0000"/>
                </a:solidFill>
                <a:latin typeface="Arial"/>
                <a:cs typeface="+mj-cs"/>
              </a:rPr>
              <a:t>La </a:t>
            </a:r>
            <a:r>
              <a:rPr lang="it-IT" sz="3200" dirty="0" err="1">
                <a:solidFill>
                  <a:srgbClr val="FF0000"/>
                </a:solidFill>
                <a:latin typeface="Arial"/>
                <a:cs typeface="+mj-cs"/>
              </a:rPr>
              <a:t>deaminazione</a:t>
            </a:r>
            <a:r>
              <a:rPr lang="it-IT" sz="3200" dirty="0">
                <a:solidFill>
                  <a:srgbClr val="FF0000"/>
                </a:solidFill>
                <a:latin typeface="Arial"/>
                <a:cs typeface="+mj-cs"/>
              </a:rPr>
              <a:t> delle basi porta alla formazione di mutazioni puntiformi spontanee</a:t>
            </a:r>
            <a:endParaRPr lang="en-US" sz="3600" dirty="0">
              <a:latin typeface="Helvetica" charset="0"/>
              <a:cs typeface="+mj-cs"/>
            </a:endParaRPr>
          </a:p>
        </p:txBody>
      </p:sp>
      <p:pic>
        <p:nvPicPr>
          <p:cNvPr id="108546" name="Picture 3" descr="F12-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7"/>
          <a:stretch/>
        </p:blipFill>
        <p:spPr bwMode="auto">
          <a:xfrm>
            <a:off x="622300" y="1674813"/>
            <a:ext cx="6985000" cy="18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12-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5" t="95504" r="27211" b="746"/>
          <a:stretch/>
        </p:blipFill>
        <p:spPr bwMode="auto">
          <a:xfrm>
            <a:off x="4677494" y="3356610"/>
            <a:ext cx="1001264" cy="1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622300" y="1552755"/>
            <a:ext cx="6973498" cy="2018581"/>
            <a:chOff x="622300" y="1552755"/>
            <a:chExt cx="6973498" cy="2018581"/>
          </a:xfrm>
        </p:grpSpPr>
        <p:sp>
          <p:nvSpPr>
            <p:cNvPr id="2" name="Rettangolo 1"/>
            <p:cNvSpPr/>
            <p:nvPr/>
          </p:nvSpPr>
          <p:spPr>
            <a:xfrm>
              <a:off x="622300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234023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4497239" y="1552755"/>
              <a:ext cx="1361775" cy="20185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2468" name="Picture 4" descr="Risultati immagini per 5 methylcytosine deami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9" y="4616835"/>
            <a:ext cx="3201807" cy="11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79768" y="5788276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5-me-citosina (C)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986390" y="578827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Timina (T)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05440" y="2412257"/>
            <a:ext cx="198135" cy="1975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881865" y="2412256"/>
            <a:ext cx="198135" cy="1975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0772" y="3356610"/>
            <a:ext cx="1062803" cy="34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7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863545" y="824026"/>
            <a:ext cx="7374108" cy="30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3200" dirty="0" err="1">
                <a:solidFill>
                  <a:schemeClr val="accent2"/>
                </a:solidFill>
              </a:rPr>
              <a:t>Deaminazioni</a:t>
            </a:r>
            <a:r>
              <a:rPr lang="it-IT" altLang="en-US" sz="3200" dirty="0">
                <a:solidFill>
                  <a:schemeClr val="accent2"/>
                </a:solidFill>
              </a:rPr>
              <a:t> </a:t>
            </a:r>
            <a:endParaRPr lang="it-IT" altLang="en-US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en-US" dirty="0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it-IT" altLang="en-US" sz="1700" u="sng" dirty="0"/>
              <a:t>base </a:t>
            </a:r>
            <a:r>
              <a:rPr lang="it-IT" altLang="en-US" sz="1700" u="sng" dirty="0" err="1"/>
              <a:t>deaminata</a:t>
            </a:r>
            <a:r>
              <a:rPr lang="it-IT" altLang="en-US" sz="1700" dirty="0"/>
              <a:t>		</a:t>
            </a:r>
            <a:r>
              <a:rPr lang="it-IT" altLang="en-US" sz="1700" u="sng" dirty="0"/>
              <a:t>base formata</a:t>
            </a:r>
            <a:r>
              <a:rPr lang="it-IT" altLang="en-US" sz="1700" dirty="0"/>
              <a:t>		</a:t>
            </a:r>
            <a:r>
              <a:rPr lang="it-IT" altLang="en-US" sz="1700" u="sng" dirty="0"/>
              <a:t>sostituzione di coppia di basi</a:t>
            </a:r>
            <a:endParaRPr lang="it-IT" altLang="en-US" sz="1700" dirty="0"/>
          </a:p>
          <a:p>
            <a:pPr algn="just">
              <a:spcBef>
                <a:spcPct val="50000"/>
              </a:spcBef>
            </a:pPr>
            <a:r>
              <a:rPr lang="it-IT" altLang="en-US" sz="1700" b="0" dirty="0"/>
              <a:t>Citosina				Uracile				C-G --&gt;  (U-A) </a:t>
            </a:r>
            <a:r>
              <a:rPr lang="it-IT" altLang="en-US" sz="1700" b="0" dirty="0">
                <a:solidFill>
                  <a:schemeClr val="hlink"/>
                </a:solidFill>
              </a:rPr>
              <a:t>T-A</a:t>
            </a:r>
          </a:p>
          <a:p>
            <a:pPr algn="just">
              <a:spcBef>
                <a:spcPct val="50000"/>
              </a:spcBef>
            </a:pPr>
            <a:r>
              <a:rPr lang="it-IT" altLang="en-US" sz="1700" b="0" dirty="0"/>
              <a:t>5mCitosina			Timina				C-G --&gt;  </a:t>
            </a:r>
            <a:r>
              <a:rPr lang="it-IT" altLang="en-US" sz="1700" b="0" dirty="0">
                <a:solidFill>
                  <a:schemeClr val="hlink"/>
                </a:solidFill>
              </a:rPr>
              <a:t>T-A</a:t>
            </a:r>
            <a:endParaRPr lang="it-IT" altLang="en-US" sz="1700" b="0" dirty="0"/>
          </a:p>
          <a:p>
            <a:pPr algn="just">
              <a:spcBef>
                <a:spcPct val="50000"/>
              </a:spcBef>
            </a:pPr>
            <a:r>
              <a:rPr lang="it-IT" altLang="en-US" sz="1700" b="0" dirty="0"/>
              <a:t>Adenina				Ipoxantina			A-T --&gt; (I-C) </a:t>
            </a:r>
            <a:r>
              <a:rPr lang="it-IT" altLang="en-US" sz="1700" b="0" dirty="0">
                <a:solidFill>
                  <a:schemeClr val="hlink"/>
                </a:solidFill>
              </a:rPr>
              <a:t>G-C</a:t>
            </a:r>
            <a:endParaRPr lang="it-IT" altLang="en-US" sz="1700" b="0" dirty="0"/>
          </a:p>
          <a:p>
            <a:pPr algn="just">
              <a:spcBef>
                <a:spcPct val="50000"/>
              </a:spcBef>
            </a:pPr>
            <a:r>
              <a:rPr lang="it-IT" altLang="en-US" sz="1700" b="0" dirty="0"/>
              <a:t>Guanina				Xantina				G-C --&gt; (X-C) </a:t>
            </a:r>
            <a:r>
              <a:rPr lang="it-IT" altLang="en-US" sz="1700" b="0" dirty="0">
                <a:solidFill>
                  <a:schemeClr val="hlink"/>
                </a:solidFill>
              </a:rPr>
              <a:t>G-C</a:t>
            </a:r>
            <a:r>
              <a:rPr lang="it-IT" altLang="en-US" sz="17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2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isultati immagini per guanine to 8-oh-guanine 8-oxo-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6" y="1828800"/>
            <a:ext cx="5328331" cy="37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2070436" y="3906231"/>
            <a:ext cx="379562" cy="4054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697556" y="3855910"/>
            <a:ext cx="379562" cy="4054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3861995" y="2388198"/>
            <a:ext cx="462579" cy="161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342336" y="640984"/>
            <a:ext cx="2459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3600" b="1" dirty="0">
                <a:solidFill>
                  <a:schemeClr val="accent2"/>
                </a:solidFill>
              </a:rPr>
              <a:t>Ossidazioni </a:t>
            </a:r>
            <a:endParaRPr lang="it-IT" sz="3600" b="1" dirty="0"/>
          </a:p>
        </p:txBody>
      </p:sp>
      <p:sp>
        <p:nvSpPr>
          <p:cNvPr id="7" name="Rettangolo 6"/>
          <p:cNvSpPr/>
          <p:nvPr/>
        </p:nvSpPr>
        <p:spPr>
          <a:xfrm>
            <a:off x="4106865" y="5740108"/>
            <a:ext cx="125547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en-US" b="1" dirty="0"/>
              <a:t>C-G --&gt;  </a:t>
            </a:r>
            <a:r>
              <a:rPr lang="it-IT" altLang="en-US" b="1" dirty="0">
                <a:solidFill>
                  <a:schemeClr val="hlink"/>
                </a:solidFill>
              </a:rPr>
              <a:t>T-A</a:t>
            </a:r>
            <a:endParaRPr lang="it-IT" altLang="en-US" b="1" dirty="0"/>
          </a:p>
        </p:txBody>
      </p:sp>
    </p:spTree>
    <p:extLst>
      <p:ext uri="{BB962C8B-B14F-4D97-AF65-F5344CB8AC3E}">
        <p14:creationId xmlns:p14="http://schemas.microsoft.com/office/powerpoint/2010/main" val="248808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95222" y="2103240"/>
            <a:ext cx="2806928" cy="3157269"/>
            <a:chOff x="4684143" y="2432648"/>
            <a:chExt cx="2806928" cy="3157269"/>
          </a:xfrm>
        </p:grpSpPr>
        <p:pic>
          <p:nvPicPr>
            <p:cNvPr id="68610" name="Picture 2" descr="Risultati immagini per cross-linking dn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786" b="3163"/>
            <a:stretch/>
          </p:blipFill>
          <p:spPr bwMode="auto">
            <a:xfrm>
              <a:off x="5894864" y="2432648"/>
              <a:ext cx="1596207" cy="3157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4684143" y="3312544"/>
              <a:ext cx="1289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intra-</a:t>
              </a:r>
              <a:r>
                <a:rPr lang="it-IT" dirty="0" err="1">
                  <a:solidFill>
                    <a:srgbClr val="FF0000"/>
                  </a:solidFill>
                </a:rPr>
                <a:t>strand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4684143" y="3834276"/>
              <a:ext cx="1291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inter-</a:t>
              </a:r>
              <a:r>
                <a:rPr lang="it-IT" dirty="0" err="1">
                  <a:solidFill>
                    <a:srgbClr val="FF0000"/>
                  </a:solidFill>
                </a:rPr>
                <a:t>strand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2479837" y="354485"/>
            <a:ext cx="4230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/>
              </a:rPr>
              <a:t>CROSS-LINKING</a:t>
            </a:r>
            <a:endParaRPr lang="it-IT" sz="4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4796587" y="1805260"/>
            <a:ext cx="4028235" cy="3094418"/>
            <a:chOff x="4796587" y="1805260"/>
            <a:chExt cx="4028235" cy="3094418"/>
          </a:xfrm>
        </p:grpSpPr>
        <p:pic>
          <p:nvPicPr>
            <p:cNvPr id="68612" name="Picture 4" descr="Risultati immagini per cross-linking d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587" y="1805260"/>
              <a:ext cx="4028235" cy="309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nettore 1 6"/>
            <p:cNvCxnSpPr/>
            <p:nvPr/>
          </p:nvCxnSpPr>
          <p:spPr>
            <a:xfrm>
              <a:off x="5654694" y="2002704"/>
              <a:ext cx="168295" cy="280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5712661" y="2169128"/>
              <a:ext cx="168295" cy="280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V="1">
              <a:off x="5807094" y="3001378"/>
              <a:ext cx="168295" cy="280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V="1">
              <a:off x="5796808" y="3195851"/>
              <a:ext cx="168295" cy="280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ccia a destra 8"/>
          <p:cNvSpPr/>
          <p:nvPr/>
        </p:nvSpPr>
        <p:spPr>
          <a:xfrm>
            <a:off x="1101045" y="5991225"/>
            <a:ext cx="1571625" cy="4953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847974" y="6054209"/>
            <a:ext cx="3680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Delezioni/Inserzioni/Traslocazioni</a:t>
            </a:r>
          </a:p>
        </p:txBody>
      </p:sp>
    </p:spTree>
    <p:extLst>
      <p:ext uri="{BB962C8B-B14F-4D97-AF65-F5344CB8AC3E}">
        <p14:creationId xmlns:p14="http://schemas.microsoft.com/office/powerpoint/2010/main" val="2010655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900000" y="1628775"/>
            <a:ext cx="7344000" cy="6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 anchor="b"/>
          <a:lstStyle>
            <a:lvl1pPr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en-US" sz="3800" b="1" dirty="0">
                <a:solidFill>
                  <a:schemeClr val="hlink"/>
                </a:solidFill>
                <a:latin typeface="Arial" pitchFamily="34" charset="0"/>
              </a:rPr>
              <a:t>LE MUTAZIONI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34701" y="2381229"/>
            <a:ext cx="7982174" cy="129444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468" tIns="43234" rIns="86468" bIns="43234"/>
          <a:lstStyle>
            <a:lvl1pPr marL="363538" indent="-363538"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buFontTx/>
              <a:buNone/>
            </a:pPr>
            <a:r>
              <a:rPr lang="it-IT" altLang="en-US" b="0" dirty="0">
                <a:latin typeface="Arial" pitchFamily="34" charset="0"/>
              </a:rPr>
              <a:t>Basi molecolari della variabilità</a:t>
            </a:r>
          </a:p>
          <a:p>
            <a:pPr algn="ctr">
              <a:buFontTx/>
              <a:buNone/>
            </a:pPr>
            <a:r>
              <a:rPr lang="it-IT" altLang="en-US" dirty="0">
                <a:latin typeface="Arial" pitchFamily="34" charset="0"/>
              </a:rPr>
              <a:t>Motore dell’evoluzione</a:t>
            </a:r>
            <a:endParaRPr lang="it-IT" altLang="en-US" b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99" y="3856651"/>
            <a:ext cx="8117638" cy="22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71" tIns="42936" rIns="85871" bIns="42936"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300" b="0" dirty="0">
                <a:solidFill>
                  <a:srgbClr val="0236B8"/>
                </a:solidFill>
              </a:rPr>
              <a:t>le </a:t>
            </a:r>
            <a:r>
              <a:rPr lang="en-US" altLang="en-US" sz="2300" b="0" dirty="0" err="1">
                <a:solidFill>
                  <a:srgbClr val="0236B8"/>
                </a:solidFill>
              </a:rPr>
              <a:t>mutazioni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generano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u="sng" dirty="0" err="1">
                <a:solidFill>
                  <a:srgbClr val="0236B8"/>
                </a:solidFill>
              </a:rPr>
              <a:t>polimorfismo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nei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nostri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genomi</a:t>
            </a:r>
            <a:endParaRPr lang="en-US" altLang="en-US" sz="2300" b="0" dirty="0">
              <a:solidFill>
                <a:srgbClr val="0236B8"/>
              </a:solidFill>
            </a:endParaRPr>
          </a:p>
          <a:p>
            <a:pPr>
              <a:buFontTx/>
              <a:buChar char="•"/>
            </a:pPr>
            <a:endParaRPr lang="en-US" altLang="en-US" sz="2300" b="0" dirty="0">
              <a:solidFill>
                <a:srgbClr val="0236B8"/>
              </a:solidFill>
            </a:endParaRPr>
          </a:p>
          <a:p>
            <a:pPr>
              <a:buFontTx/>
              <a:buChar char="•"/>
            </a:pP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il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numero</a:t>
            </a:r>
            <a:r>
              <a:rPr lang="en-US" altLang="en-US" sz="2300" b="0" dirty="0">
                <a:solidFill>
                  <a:srgbClr val="0236B8"/>
                </a:solidFill>
              </a:rPr>
              <a:t> di </a:t>
            </a:r>
            <a:r>
              <a:rPr lang="en-US" altLang="en-US" sz="2300" b="0" dirty="0" err="1">
                <a:solidFill>
                  <a:srgbClr val="0236B8"/>
                </a:solidFill>
              </a:rPr>
              <a:t>polimorfismi</a:t>
            </a:r>
            <a:r>
              <a:rPr lang="en-US" altLang="en-US" sz="2300" b="0" dirty="0">
                <a:solidFill>
                  <a:srgbClr val="0236B8"/>
                </a:solidFill>
              </a:rPr>
              <a:t> è  ~1 </a:t>
            </a:r>
            <a:r>
              <a:rPr lang="en-US" altLang="en-US" sz="2300" b="0" dirty="0" err="1">
                <a:solidFill>
                  <a:srgbClr val="0236B8"/>
                </a:solidFill>
              </a:rPr>
              <a:t>bp</a:t>
            </a:r>
            <a:r>
              <a:rPr lang="en-US" altLang="en-US" sz="2300" b="0" dirty="0">
                <a:solidFill>
                  <a:srgbClr val="0236B8"/>
                </a:solidFill>
              </a:rPr>
              <a:t>/500-1000 </a:t>
            </a:r>
            <a:r>
              <a:rPr lang="en-US" altLang="en-US" sz="2300" b="0" dirty="0" err="1">
                <a:solidFill>
                  <a:srgbClr val="0236B8"/>
                </a:solidFill>
              </a:rPr>
              <a:t>bp</a:t>
            </a:r>
            <a:endParaRPr lang="en-US" altLang="en-US" sz="2300" b="0" dirty="0">
              <a:solidFill>
                <a:srgbClr val="0236B8"/>
              </a:solidFill>
            </a:endParaRPr>
          </a:p>
          <a:p>
            <a:pPr>
              <a:buFontTx/>
              <a:buChar char="•"/>
            </a:pPr>
            <a:endParaRPr lang="en-US" altLang="en-US" sz="2300" b="0" dirty="0">
              <a:solidFill>
                <a:srgbClr val="0236B8"/>
              </a:solidFill>
            </a:endParaRPr>
          </a:p>
          <a:p>
            <a:pPr>
              <a:buFontTx/>
              <a:buChar char="•"/>
            </a:pP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quindi</a:t>
            </a:r>
            <a:r>
              <a:rPr lang="en-US" altLang="en-US" sz="2300" b="0" dirty="0">
                <a:solidFill>
                  <a:srgbClr val="0236B8"/>
                </a:solidFill>
              </a:rPr>
              <a:t> ~3-6 x10</a:t>
            </a:r>
            <a:r>
              <a:rPr lang="en-US" altLang="en-US" sz="2300" b="0" baseline="30000" dirty="0">
                <a:solidFill>
                  <a:srgbClr val="0236B8"/>
                </a:solidFill>
              </a:rPr>
              <a:t>6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coppie</a:t>
            </a:r>
            <a:r>
              <a:rPr lang="en-US" altLang="en-US" sz="2300" b="0" dirty="0">
                <a:solidFill>
                  <a:srgbClr val="0236B8"/>
                </a:solidFill>
              </a:rPr>
              <a:t> di </a:t>
            </a:r>
            <a:r>
              <a:rPr lang="en-US" altLang="en-US" sz="2300" b="0" dirty="0" err="1">
                <a:solidFill>
                  <a:srgbClr val="0236B8"/>
                </a:solidFill>
              </a:rPr>
              <a:t>basi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sono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differenti</a:t>
            </a:r>
            <a:r>
              <a:rPr lang="en-US" altLang="en-US" sz="2300" b="0" dirty="0">
                <a:solidFill>
                  <a:srgbClr val="0236B8"/>
                </a:solidFill>
              </a:rPr>
              <a:t> in </a:t>
            </a:r>
            <a:r>
              <a:rPr lang="en-US" altLang="en-US" sz="2300" b="0" dirty="0" err="1">
                <a:solidFill>
                  <a:srgbClr val="0236B8"/>
                </a:solidFill>
              </a:rPr>
              <a:t>genomi</a:t>
            </a:r>
            <a:r>
              <a:rPr lang="en-US" altLang="en-US" sz="2300" b="0" dirty="0">
                <a:solidFill>
                  <a:srgbClr val="0236B8"/>
                </a:solidFill>
              </a:rPr>
              <a:t> di </a:t>
            </a:r>
            <a:r>
              <a:rPr lang="en-US" altLang="en-US" sz="2300" b="0" dirty="0" err="1">
                <a:solidFill>
                  <a:srgbClr val="0236B8"/>
                </a:solidFill>
              </a:rPr>
              <a:t>individui</a:t>
            </a:r>
            <a:r>
              <a:rPr lang="en-US" altLang="en-US" sz="2300" b="0" dirty="0">
                <a:solidFill>
                  <a:srgbClr val="0236B8"/>
                </a:solidFill>
              </a:rPr>
              <a:t> </a:t>
            </a:r>
            <a:r>
              <a:rPr lang="en-US" altLang="en-US" sz="2300" b="0" dirty="0" err="1">
                <a:solidFill>
                  <a:srgbClr val="0236B8"/>
                </a:solidFill>
              </a:rPr>
              <a:t>diversi</a:t>
            </a:r>
            <a:endParaRPr lang="en-US" altLang="en-US" sz="2300" b="0" dirty="0">
              <a:solidFill>
                <a:srgbClr val="0236B8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6663" y="208641"/>
            <a:ext cx="7982174" cy="66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/>
          <a:lstStyle>
            <a:lvl1pPr marL="363538" indent="-363538"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buFontTx/>
              <a:buNone/>
            </a:pPr>
            <a:r>
              <a:rPr lang="it-IT" altLang="en-US" b="0" dirty="0">
                <a:latin typeface="Arial" pitchFamily="34" charset="0"/>
              </a:rPr>
              <a:t>I danni al DNA e gli errori di duplicazione</a:t>
            </a:r>
          </a:p>
          <a:p>
            <a:pPr algn="ctr">
              <a:buFontTx/>
              <a:buNone/>
            </a:pPr>
            <a:r>
              <a:rPr lang="it-IT" altLang="en-US" dirty="0">
                <a:latin typeface="Arial" pitchFamily="34" charset="0"/>
              </a:rPr>
              <a:t>causano</a:t>
            </a:r>
            <a:endParaRPr lang="it-IT" altLang="en-US" b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6A1DE0-B0A0-473F-9694-74A3AACA7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3.bp.blogspot.com/-Dl2U-9YtTRc/VngYtIAouBI/AAAAAAAAAaI/J55KlevIfFM/s1600/Schermata%2B2015-12-21%2Balle%2B16.20.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68" y="1411940"/>
            <a:ext cx="3372933" cy="3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8740" y="51758"/>
            <a:ext cx="7746520" cy="8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  <a:latin typeface="Arial"/>
                <a:cs typeface="+mn-cs"/>
              </a:rPr>
              <a:t>Appaiamento delle basi</a:t>
            </a:r>
            <a:endParaRPr lang="en-GB" sz="3600" b="1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5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8286C3-76E2-40CD-8DBB-EBB1F8056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2C4168-3E70-4998-8471-BD50BD1375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566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4400" b="1" dirty="0">
                <a:latin typeface="Arial"/>
              </a:rPr>
              <a:t>Tipi di mutazione</a:t>
            </a:r>
            <a:endParaRPr lang="en-US" sz="4000" b="1" dirty="0">
              <a:latin typeface="Helvetic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5FAFB-C6F2-4349-A476-8824E7516ECF}"/>
              </a:ext>
            </a:extLst>
          </p:cNvPr>
          <p:cNvSpPr txBox="1">
            <a:spLocks noChangeArrowheads="1"/>
          </p:cNvSpPr>
          <p:nvPr/>
        </p:nvSpPr>
        <p:spPr>
          <a:xfrm>
            <a:off x="9526" y="1219200"/>
            <a:ext cx="9143980" cy="5181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l">
              <a:lnSpc>
                <a:spcPct val="100000"/>
              </a:lnSpc>
              <a:spcBef>
                <a:spcPct val="10000"/>
              </a:spcBef>
              <a:defRPr/>
            </a:pPr>
            <a:r>
              <a:rPr lang="it-IT" b="1" dirty="0">
                <a:solidFill>
                  <a:schemeClr val="accent6"/>
                </a:solidFill>
                <a:latin typeface="Arial"/>
              </a:rPr>
              <a:t>- SOSTITUZIONE</a:t>
            </a:r>
            <a:r>
              <a:rPr lang="it-IT" dirty="0">
                <a:solidFill>
                  <a:schemeClr val="tx2"/>
                </a:solidFill>
                <a:latin typeface="Arial"/>
              </a:rPr>
              <a:t> di basi nella sequenza del DNA</a:t>
            </a:r>
          </a:p>
          <a:p>
            <a:pPr marL="1704975" lvl="1" indent="361950" algn="l">
              <a:lnSpc>
                <a:spcPct val="10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MISSENSO</a:t>
            </a:r>
          </a:p>
          <a:p>
            <a:pPr marL="1704975" lvl="1" indent="361950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NONSENSO</a:t>
            </a: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it-IT" b="1" dirty="0">
                <a:solidFill>
                  <a:schemeClr val="accent6"/>
                </a:solidFill>
                <a:latin typeface="Arial"/>
              </a:rPr>
              <a:t>- INSERZIONE </a:t>
            </a:r>
            <a:r>
              <a:rPr lang="it-IT" dirty="0">
                <a:solidFill>
                  <a:schemeClr val="tx2"/>
                </a:solidFill>
                <a:latin typeface="Arial"/>
              </a:rPr>
              <a:t>di nucleotidi nella sequenza</a:t>
            </a: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it-IT" b="1" dirty="0">
                <a:solidFill>
                  <a:schemeClr val="accent6"/>
                </a:solidFill>
                <a:latin typeface="Arial"/>
              </a:rPr>
              <a:t>- DELEZIONE </a:t>
            </a:r>
            <a:r>
              <a:rPr lang="it-IT" dirty="0">
                <a:solidFill>
                  <a:schemeClr val="tx2"/>
                </a:solidFill>
                <a:latin typeface="Arial"/>
              </a:rPr>
              <a:t>di nucleotidi nella sequenza</a:t>
            </a:r>
            <a:endParaRPr lang="it-IT" b="1" dirty="0">
              <a:solidFill>
                <a:schemeClr val="accent6"/>
              </a:solidFill>
              <a:latin typeface="Arial"/>
            </a:endParaRP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it-IT" dirty="0">
                <a:solidFill>
                  <a:schemeClr val="tx2"/>
                </a:solidFill>
                <a:latin typeface="Arial"/>
              </a:rPr>
              <a:t>Può interessare uno (</a:t>
            </a:r>
            <a:r>
              <a:rPr lang="it-IT" b="1" dirty="0">
                <a:solidFill>
                  <a:srgbClr val="CC3300"/>
                </a:solidFill>
                <a:latin typeface="Arial"/>
              </a:rPr>
              <a:t>MUTAZIONE PUNTIFORME</a:t>
            </a:r>
            <a:r>
              <a:rPr lang="it-IT" dirty="0">
                <a:solidFill>
                  <a:schemeClr val="tx2"/>
                </a:solidFill>
                <a:latin typeface="Arial"/>
              </a:rPr>
              <a:t>) o più nucleotidi</a:t>
            </a: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it-IT" dirty="0">
                <a:solidFill>
                  <a:schemeClr val="tx2"/>
                </a:solidFill>
                <a:latin typeface="Arial"/>
              </a:rPr>
              <a:t>Inserzioni e Delezioni possono portare a </a:t>
            </a:r>
            <a:r>
              <a:rPr lang="it-IT" b="1" dirty="0">
                <a:solidFill>
                  <a:schemeClr val="tx2"/>
                </a:solidFill>
                <a:latin typeface="Arial"/>
              </a:rPr>
              <a:t>sfasamento del modulo di lettura </a:t>
            </a:r>
            <a:r>
              <a:rPr lang="it-IT" dirty="0">
                <a:solidFill>
                  <a:schemeClr val="tx2"/>
                </a:solidFill>
                <a:latin typeface="Arial"/>
              </a:rPr>
              <a:t>(</a:t>
            </a:r>
            <a:r>
              <a:rPr lang="it-IT" b="1" dirty="0">
                <a:solidFill>
                  <a:srgbClr val="C00000"/>
                </a:solidFill>
                <a:latin typeface="Arial"/>
              </a:rPr>
              <a:t>FRAMESHIFT</a:t>
            </a:r>
            <a:r>
              <a:rPr lang="it-IT" dirty="0">
                <a:solidFill>
                  <a:schemeClr val="tx2"/>
                </a:solidFill>
                <a:latin typeface="Arial"/>
              </a:rPr>
              <a:t>)</a:t>
            </a: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spcAft>
                <a:spcPts val="1200"/>
              </a:spcAft>
              <a:defRPr/>
            </a:pPr>
            <a:r>
              <a:rPr lang="it-IT" altLang="en-US" b="1" dirty="0">
                <a:solidFill>
                  <a:schemeClr val="accent6"/>
                </a:solidFill>
                <a:latin typeface="Arial"/>
              </a:rPr>
              <a:t>- ANEUPLOIDIA: </a:t>
            </a:r>
            <a:r>
              <a:rPr lang="it-IT" altLang="en-US" dirty="0">
                <a:solidFill>
                  <a:schemeClr val="tx2"/>
                </a:solidFill>
                <a:latin typeface="Arial"/>
              </a:rPr>
              <a:t>alterazione del numero di cromosomi</a:t>
            </a:r>
          </a:p>
          <a:p>
            <a:pPr marL="285750" lvl="1" algn="l">
              <a:lnSpc>
                <a:spcPct val="100000"/>
              </a:lnSpc>
              <a:spcBef>
                <a:spcPct val="10000"/>
              </a:spcBef>
              <a:defRPr/>
            </a:pPr>
            <a:r>
              <a:rPr lang="it-IT" altLang="en-US" b="1" dirty="0">
                <a:solidFill>
                  <a:schemeClr val="accent6"/>
                </a:solidFill>
                <a:latin typeface="Arial"/>
              </a:rPr>
              <a:t>- TRASLOCAZIONE</a:t>
            </a:r>
            <a:r>
              <a:rPr lang="it-IT" altLang="en-US" dirty="0">
                <a:solidFill>
                  <a:schemeClr val="tx2"/>
                </a:solidFill>
                <a:latin typeface="Arial"/>
              </a:rPr>
              <a:t>: scambi di </a:t>
            </a:r>
            <a:r>
              <a:rPr lang="it-IT" dirty="0">
                <a:solidFill>
                  <a:schemeClr val="tx2"/>
                </a:solidFill>
                <a:latin typeface="Arial"/>
              </a:rPr>
              <a:t>parti di cromosomi non omologhi </a:t>
            </a:r>
          </a:p>
        </p:txBody>
      </p:sp>
    </p:spTree>
    <p:extLst>
      <p:ext uri="{BB962C8B-B14F-4D97-AF65-F5344CB8AC3E}">
        <p14:creationId xmlns:p14="http://schemas.microsoft.com/office/powerpoint/2010/main" val="15456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6"/>
          <a:stretch/>
        </p:blipFill>
        <p:spPr bwMode="auto">
          <a:xfrm>
            <a:off x="1239027" y="990600"/>
            <a:ext cx="6665925" cy="399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CasellaDiTesto 1"/>
          <p:cNvSpPr txBox="1">
            <a:spLocks noChangeArrowheads="1"/>
          </p:cNvSpPr>
          <p:nvPr/>
        </p:nvSpPr>
        <p:spPr bwMode="auto">
          <a:xfrm>
            <a:off x="2481537" y="76200"/>
            <a:ext cx="4180926" cy="5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3200" dirty="0"/>
              <a:t>Sostituzione di BASI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02F4DA9-F499-4606-BF0A-21348E207546}"/>
              </a:ext>
            </a:extLst>
          </p:cNvPr>
          <p:cNvSpPr/>
          <p:nvPr/>
        </p:nvSpPr>
        <p:spPr>
          <a:xfrm>
            <a:off x="1808952" y="4029075"/>
            <a:ext cx="1114425" cy="752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WT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8A556F1-B912-4A4C-A53A-897C09C976FC}"/>
              </a:ext>
            </a:extLst>
          </p:cNvPr>
          <p:cNvSpPr/>
          <p:nvPr/>
        </p:nvSpPr>
        <p:spPr>
          <a:xfrm>
            <a:off x="3645702" y="4029075"/>
            <a:ext cx="1925625" cy="954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Ser &gt; Leu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968276-7BA1-40D5-B7E5-6B2000F101BE}"/>
              </a:ext>
            </a:extLst>
          </p:cNvPr>
          <p:cNvSpPr/>
          <p:nvPr/>
        </p:nvSpPr>
        <p:spPr>
          <a:xfrm>
            <a:off x="5904706" y="4029075"/>
            <a:ext cx="1925625" cy="954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Ser &gt; STOP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126A12-42F1-4F67-B865-E17725AF8430}"/>
              </a:ext>
            </a:extLst>
          </p:cNvPr>
          <p:cNvSpPr/>
          <p:nvPr/>
        </p:nvSpPr>
        <p:spPr>
          <a:xfrm>
            <a:off x="3907040" y="501129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MISSENSO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4EDD4E-9376-449E-8D0E-D077A4923D45}"/>
              </a:ext>
            </a:extLst>
          </p:cNvPr>
          <p:cNvSpPr/>
          <p:nvPr/>
        </p:nvSpPr>
        <p:spPr>
          <a:xfrm>
            <a:off x="6114748" y="501129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NONSENSO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0572CA-DB46-4147-9656-D1B8748F4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3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b="24454"/>
          <a:stretch/>
        </p:blipFill>
        <p:spPr bwMode="auto">
          <a:xfrm>
            <a:off x="497477" y="1418428"/>
            <a:ext cx="8124894" cy="47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687398" y="152400"/>
            <a:ext cx="7789287" cy="9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2873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2873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altLang="en-US" sz="2800" i="1" dirty="0"/>
              <a:t>INSERZIONE / DELEZIONE DI </a:t>
            </a:r>
          </a:p>
          <a:p>
            <a:pPr algn="ctr"/>
            <a:r>
              <a:rPr lang="it-IT" altLang="en-US" sz="2800" i="1" dirty="0"/>
              <a:t>POCHE BASI NELLE REGIONI CODIFICANTI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4954254" y="4953000"/>
            <a:ext cx="3619875" cy="548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1500" b="0" dirty="0"/>
              <a:t>Delezione di un solo nucleotide</a:t>
            </a:r>
          </a:p>
          <a:p>
            <a:r>
              <a:rPr lang="it-IT" altLang="en-US" sz="1500" b="0" dirty="0"/>
              <a:t>Slittamento completo del frame di lettura</a:t>
            </a:r>
            <a:endParaRPr lang="it-IT" altLang="en-US" dirty="0"/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105400" y="1295400"/>
            <a:ext cx="2265338" cy="5483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1500" b="0" dirty="0"/>
              <a:t>Delezione di 3 nucleotidi</a:t>
            </a:r>
          </a:p>
          <a:p>
            <a:r>
              <a:rPr lang="it-IT" altLang="en-US" sz="1500" b="0" dirty="0"/>
              <a:t>Perdita di un solo aa</a:t>
            </a:r>
            <a:endParaRPr lang="it-IT" altLang="en-US" dirty="0"/>
          </a:p>
        </p:txBody>
      </p:sp>
      <p:sp>
        <p:nvSpPr>
          <p:cNvPr id="3" name="Parentesi quadra aperta 2"/>
          <p:cNvSpPr/>
          <p:nvPr/>
        </p:nvSpPr>
        <p:spPr bwMode="auto">
          <a:xfrm rot="5400000">
            <a:off x="1997378" y="3489024"/>
            <a:ext cx="224957" cy="409713"/>
          </a:xfrm>
          <a:prstGeom prst="leftBracke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1828800" y="33528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1A8835-5AF4-4EC9-8244-61EFE6FDF804}"/>
              </a:ext>
            </a:extLst>
          </p:cNvPr>
          <p:cNvSpPr txBox="1"/>
          <p:nvPr/>
        </p:nvSpPr>
        <p:spPr>
          <a:xfrm>
            <a:off x="5334000" y="6295228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FRAMESHIFT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D42136-36F0-4F6D-A84F-A9E0361DF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0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63C6460-F920-40EB-8B38-836A0D67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93" y="250770"/>
            <a:ext cx="830261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err="1">
                <a:ln w="11430"/>
              </a:rPr>
              <a:t>Aneuploidie</a:t>
            </a:r>
            <a:r>
              <a:rPr lang="it-IT" altLang="en-US" sz="2400" dirty="0">
                <a:ln w="11430"/>
              </a:rPr>
              <a:t> causate da errata segregazione dei cromatidi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D27B69-EA7A-4210-8420-BDD38E39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807"/>
            <a:ext cx="9144000" cy="51503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26EBCA-9E13-4F6A-B62B-268FA276E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3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0406_Notch1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4" t="12202" b="25714"/>
          <a:stretch>
            <a:fillRect/>
          </a:stretch>
        </p:blipFill>
        <p:spPr bwMode="auto">
          <a:xfrm>
            <a:off x="3981450" y="1214438"/>
            <a:ext cx="1181100" cy="46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6EDD9AA-189E-4CA9-8833-A9556A8A6A43}"/>
              </a:ext>
            </a:extLst>
          </p:cNvPr>
          <p:cNvSpPr/>
          <p:nvPr/>
        </p:nvSpPr>
        <p:spPr>
          <a:xfrm>
            <a:off x="2387266" y="148709"/>
            <a:ext cx="4597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4000" b="1" dirty="0">
                <a:latin typeface="Arial"/>
              </a:rPr>
              <a:t>TRASLOCAZIONE</a:t>
            </a:r>
            <a:endParaRPr lang="it-IT" sz="4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F5414C3-D509-4CF4-8F1D-0541CC8D9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6EDD9AA-189E-4CA9-8833-A9556A8A6A43}"/>
              </a:ext>
            </a:extLst>
          </p:cNvPr>
          <p:cNvSpPr/>
          <p:nvPr/>
        </p:nvSpPr>
        <p:spPr>
          <a:xfrm>
            <a:off x="2387266" y="148709"/>
            <a:ext cx="4597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4000" b="1" dirty="0">
                <a:latin typeface="Arial"/>
              </a:rPr>
              <a:t>TRASLOCAZIONE</a:t>
            </a:r>
            <a:endParaRPr lang="it-IT" sz="40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F0DD08-29E1-4884-A1C6-339AB551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385335"/>
            <a:ext cx="3025775" cy="43338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Gene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F55D8B6-60E4-41E2-8A26-26F8418A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385335"/>
            <a:ext cx="3025775" cy="4333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>
                <a:solidFill>
                  <a:schemeClr val="bg1"/>
                </a:solidFill>
              </a:rPr>
              <a:t>Gene 2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8125954-9B38-4FDB-B22F-F98D12E5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693" y="1982879"/>
            <a:ext cx="736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Chr.1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47BC0A69-9D22-4F37-BE8B-35E24592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982879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Chr.2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AAAFEED8-7A31-451C-94DA-9339E9D8F24D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024972"/>
            <a:ext cx="1871662" cy="1152525"/>
            <a:chOff x="2245" y="1389"/>
            <a:chExt cx="1179" cy="726"/>
          </a:xfrm>
        </p:grpSpPr>
        <p:cxnSp>
          <p:nvCxnSpPr>
            <p:cNvPr id="9" name="AutoShape 20">
              <a:extLst>
                <a:ext uri="{FF2B5EF4-FFF2-40B4-BE49-F238E27FC236}">
                  <a16:creationId xmlns:a16="http://schemas.microsoft.com/office/drawing/2014/main" id="{89BB70E6-5858-484E-8344-9F42751CE4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928" y="1706"/>
              <a:ext cx="726" cy="91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3">
              <a:extLst>
                <a:ext uri="{FF2B5EF4-FFF2-40B4-BE49-F238E27FC236}">
                  <a16:creationId xmlns:a16="http://schemas.microsoft.com/office/drawing/2014/main" id="{5B69D0C0-547A-47A0-869A-F5CDB68E8C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14" y="1704"/>
              <a:ext cx="726" cy="95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2BF73AE-F012-4A5D-BC31-500E560A9F42}"/>
              </a:ext>
            </a:extLst>
          </p:cNvPr>
          <p:cNvGrpSpPr/>
          <p:nvPr/>
        </p:nvGrpSpPr>
        <p:grpSpPr>
          <a:xfrm>
            <a:off x="3419475" y="3025097"/>
            <a:ext cx="2305050" cy="2063810"/>
            <a:chOff x="3419475" y="3600450"/>
            <a:chExt cx="2305050" cy="2063810"/>
          </a:xfrm>
        </p:grpSpPr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2745F0D3-9049-47E3-BCB0-E84E44AC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4689475"/>
              <a:ext cx="1152525" cy="433388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B7950DB-C9E3-4463-8DD2-F6EFA706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689475"/>
              <a:ext cx="1152525" cy="4333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60F551F-0544-4E5F-9966-B02F484F6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600450"/>
              <a:ext cx="0" cy="8651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F48276-B5BF-476B-8937-97AE72288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012" y="5264150"/>
              <a:ext cx="17379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Gene1/gene2</a:t>
              </a:r>
              <a:endPara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B823FC7-7C9F-4FEB-8A48-9F5C06F88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805" y="4689555"/>
              <a:ext cx="144463" cy="2159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93B20E2-4B2F-4F68-BCEE-435AC2544416}"/>
                </a:ext>
              </a:extLst>
            </p:cNvPr>
            <p:cNvSpPr/>
            <p:nvPr/>
          </p:nvSpPr>
          <p:spPr>
            <a:xfrm>
              <a:off x="3419475" y="4689475"/>
              <a:ext cx="2305042" cy="433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D03DCE0C-1720-4CA3-BA22-A39C41CAE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1917C87C-58AB-48B0-AD56-53A45C8F0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512" y="1237362"/>
            <a:ext cx="1152525" cy="4333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6E7D211-8152-40A7-B8DF-50DB45F0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037" y="1237362"/>
            <a:ext cx="1152525" cy="433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2C3EAD3E-5CA1-40D2-A5CD-F7687A6C7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037" y="2305907"/>
            <a:ext cx="0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C7359DB4-F3F1-4E15-B8C5-CAC3A9CC2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813" y="1812037"/>
            <a:ext cx="50930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Gene1/gene2 (=ibrido/chimerico/di fusione)</a:t>
            </a: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8493E990-51E7-4703-8C02-A92CEC90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842" y="1237442"/>
            <a:ext cx="144463" cy="2159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3C13E87-DD40-472D-BF87-E1E6FC3B7EBF}"/>
              </a:ext>
            </a:extLst>
          </p:cNvPr>
          <p:cNvSpPr/>
          <p:nvPr/>
        </p:nvSpPr>
        <p:spPr>
          <a:xfrm>
            <a:off x="3358512" y="1237362"/>
            <a:ext cx="2305042" cy="433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6345752-F58D-429B-84D5-F8467E6899B2}"/>
              </a:ext>
            </a:extLst>
          </p:cNvPr>
          <p:cNvSpPr/>
          <p:nvPr/>
        </p:nvSpPr>
        <p:spPr>
          <a:xfrm>
            <a:off x="2326303" y="148709"/>
            <a:ext cx="4597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4000" b="1" dirty="0">
                <a:latin typeface="Arial"/>
              </a:rPr>
              <a:t>TRASLOCAZIONE</a:t>
            </a:r>
            <a:endParaRPr lang="it-IT" sz="4000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99EF46C-5918-4B4C-8C60-7032F28DD4B7}"/>
              </a:ext>
            </a:extLst>
          </p:cNvPr>
          <p:cNvCxnSpPr/>
          <p:nvPr/>
        </p:nvCxnSpPr>
        <p:spPr>
          <a:xfrm>
            <a:off x="3214049" y="3409253"/>
            <a:ext cx="1291793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1BB35A0-7228-48EC-B19D-A07D4D31B91F}"/>
              </a:ext>
            </a:extLst>
          </p:cNvPr>
          <p:cNvCxnSpPr/>
          <p:nvPr/>
        </p:nvCxnSpPr>
        <p:spPr>
          <a:xfrm>
            <a:off x="4505842" y="3409253"/>
            <a:ext cx="1291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4">
            <a:extLst>
              <a:ext uri="{FF2B5EF4-FFF2-40B4-BE49-F238E27FC236}">
                <a16:creationId xmlns:a16="http://schemas.microsoft.com/office/drawing/2014/main" id="{C41DA3FE-0CE9-489A-982E-2CB9CC0C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430" y="3550540"/>
            <a:ext cx="14128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ibrido</a:t>
            </a: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583EE67B-1E82-483D-AA27-281E467A0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841" y="4006000"/>
            <a:ext cx="0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EAF57A-4015-4B59-97AB-59763B3B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58"/>
          <a:stretch/>
        </p:blipFill>
        <p:spPr>
          <a:xfrm>
            <a:off x="3991470" y="5015380"/>
            <a:ext cx="1028741" cy="1193593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06341119-44DF-4F03-989A-581E29B71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114" y="6208973"/>
            <a:ext cx="1810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proteina ibrida</a:t>
            </a: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ABB381F8-DFA5-4B53-8602-93B70703C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F3F963-E81B-4A87-840F-B17C567E89D7}"/>
              </a:ext>
            </a:extLst>
          </p:cNvPr>
          <p:cNvSpPr txBox="1"/>
          <p:nvPr/>
        </p:nvSpPr>
        <p:spPr>
          <a:xfrm>
            <a:off x="5743895" y="4871188"/>
            <a:ext cx="3138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proteina di fusione acquisisce nuove funzioni oppure perde la regolazione dell’attività enzimatica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026" descr="11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9" y="408305"/>
            <a:ext cx="8124582" cy="60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1027"/>
          <p:cNvSpPr>
            <a:spLocks noChangeArrowheads="1"/>
          </p:cNvSpPr>
          <p:nvPr/>
        </p:nvSpPr>
        <p:spPr bwMode="auto">
          <a:xfrm>
            <a:off x="2173856" y="48807"/>
            <a:ext cx="6461185" cy="6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2" tIns="46032" rIns="92062" bIns="46032" anchor="b"/>
          <a:lstStyle>
            <a:lvl1pPr defTabSz="1033463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33463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33463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33463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33463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334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altLang="en-US" sz="3000" b="0" dirty="0">
                <a:solidFill>
                  <a:schemeClr val="hlink"/>
                </a:solidFill>
                <a:latin typeface="Comic Sans MS" pitchFamily="66" charset="0"/>
              </a:rPr>
              <a:t>Mutazioni nel sito di </a:t>
            </a:r>
            <a:r>
              <a:rPr lang="it-IT" altLang="en-US" sz="3000" b="0" dirty="0" err="1">
                <a:solidFill>
                  <a:schemeClr val="hlink"/>
                </a:solidFill>
                <a:latin typeface="Comic Sans MS" pitchFamily="66" charset="0"/>
              </a:rPr>
              <a:t>splicing</a:t>
            </a:r>
            <a:endParaRPr lang="it-IT" altLang="en-US" sz="4700" b="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F77455-F9A2-4F4C-B119-DB66C5CA73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9599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5240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SzPct val="75000"/>
              <a:buFont typeface="Wingdings 2" charset="0"/>
              <a:buNone/>
              <a:defRPr/>
            </a:pPr>
            <a:r>
              <a:rPr lang="it-IT" dirty="0" err="1">
                <a:solidFill>
                  <a:srgbClr val="FF0000"/>
                </a:solidFill>
                <a:latin typeface="Arial"/>
                <a:cs typeface="+mj-cs"/>
              </a:rPr>
              <a:t>Proofreading</a:t>
            </a:r>
            <a:r>
              <a:rPr lang="it-IT" dirty="0">
                <a:solidFill>
                  <a:srgbClr val="FF0000"/>
                </a:solidFill>
                <a:latin typeface="Arial"/>
                <a:cs typeface="+mj-cs"/>
              </a:rPr>
              <a:t> e Riparo del DNA</a:t>
            </a:r>
            <a:endParaRPr lang="en-US" dirty="0">
              <a:cs typeface="+mj-cs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36385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it-IT" dirty="0">
                <a:latin typeface="Arial"/>
                <a:cs typeface="Times New Roman" charset="0"/>
              </a:rPr>
              <a:t>Durante la replicazione del DNA viene commesso circa un errore ogni 10</a:t>
            </a:r>
            <a:r>
              <a:rPr lang="it-IT" baseline="30000" dirty="0">
                <a:latin typeface="Arial"/>
                <a:cs typeface="Times New Roman" charset="0"/>
              </a:rPr>
              <a:t>6</a:t>
            </a:r>
            <a:r>
              <a:rPr lang="it-IT" dirty="0">
                <a:latin typeface="Arial"/>
                <a:cs typeface="Times New Roman" charset="0"/>
              </a:rPr>
              <a:t> nucleotidi aggiunti. Alcuni di questi errori vengono riparati da meccanismi quali: </a:t>
            </a:r>
            <a:r>
              <a:rPr lang="it-IT" dirty="0" err="1">
                <a:solidFill>
                  <a:srgbClr val="FF0000"/>
                </a:solidFill>
                <a:latin typeface="Arial"/>
                <a:cs typeface="Times New Roman" charset="0"/>
              </a:rPr>
              <a:t>proofreading</a:t>
            </a:r>
            <a:r>
              <a:rPr lang="it-IT" dirty="0">
                <a:latin typeface="Arial"/>
                <a:cs typeface="Times New Roman" charset="0"/>
              </a:rPr>
              <a:t>, </a:t>
            </a:r>
            <a:r>
              <a:rPr lang="it-IT" dirty="0" err="1">
                <a:solidFill>
                  <a:srgbClr val="FF0000"/>
                </a:solidFill>
                <a:latin typeface="Arial"/>
                <a:cs typeface="Times New Roman" charset="0"/>
              </a:rPr>
              <a:t>mismatch</a:t>
            </a:r>
            <a:r>
              <a:rPr lang="it-IT" dirty="0">
                <a:solidFill>
                  <a:srgbClr val="FF0000"/>
                </a:solidFill>
                <a:latin typeface="Arial"/>
                <a:cs typeface="Times New Roman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Times New Roman" charset="0"/>
              </a:rPr>
              <a:t>repair</a:t>
            </a:r>
            <a:r>
              <a:rPr lang="it-IT" dirty="0">
                <a:solidFill>
                  <a:srgbClr val="FF0000"/>
                </a:solidFill>
                <a:latin typeface="Arial"/>
                <a:cs typeface="Times New Roman" charset="0"/>
              </a:rPr>
              <a:t> </a:t>
            </a:r>
            <a:r>
              <a:rPr lang="it-IT" dirty="0">
                <a:latin typeface="Arial"/>
                <a:cs typeface="Times New Roman" charset="0"/>
              </a:rPr>
              <a:t>ed </a:t>
            </a:r>
            <a:r>
              <a:rPr lang="it-IT" dirty="0" err="1">
                <a:solidFill>
                  <a:srgbClr val="FF0000"/>
                </a:solidFill>
                <a:latin typeface="Arial"/>
                <a:cs typeface="Times New Roman" charset="0"/>
              </a:rPr>
              <a:t>excision</a:t>
            </a:r>
            <a:r>
              <a:rPr lang="it-IT" dirty="0">
                <a:solidFill>
                  <a:srgbClr val="FF0000"/>
                </a:solidFill>
                <a:latin typeface="Arial"/>
                <a:cs typeface="Times New Roman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/>
                <a:cs typeface="Times New Roman" charset="0"/>
              </a:rPr>
              <a:t>repair</a:t>
            </a:r>
            <a:r>
              <a:rPr lang="it-IT" dirty="0">
                <a:latin typeface="Arial"/>
                <a:cs typeface="Times New Roman" charset="0"/>
              </a:rPr>
              <a:t>. In generale i meccanismi di riparo abbassano il tasso di errore a circa una base ogni 10</a:t>
            </a:r>
            <a:r>
              <a:rPr lang="it-IT" baseline="30000" dirty="0">
                <a:latin typeface="Arial"/>
                <a:cs typeface="Times New Roman" charset="0"/>
              </a:rPr>
              <a:t>9</a:t>
            </a:r>
            <a:endParaRPr lang="it-IT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06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5500"/>
            <a:ext cx="83010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105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Errori durante la replicazione:</a:t>
            </a:r>
          </a:p>
          <a:p>
            <a:pPr algn="ctr"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Correzione di bozze da parte della</a:t>
            </a:r>
          </a:p>
          <a:p>
            <a:pPr algn="ctr"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attività </a:t>
            </a:r>
            <a:r>
              <a:rPr lang="it-IT" sz="4000" dirty="0" err="1">
                <a:solidFill>
                  <a:srgbClr val="FF0000"/>
                </a:solidFill>
                <a:latin typeface="Arial"/>
                <a:cs typeface="+mn-cs"/>
              </a:rPr>
              <a:t>esonucleasica</a:t>
            </a: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 3</a:t>
            </a:r>
            <a:r>
              <a:rPr lang="it-IT" altLang="ja-JP" sz="4000" dirty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r>
              <a:rPr lang="it-IT" altLang="ja-JP" sz="40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5</a:t>
            </a:r>
            <a:r>
              <a:rPr lang="it-IT" altLang="ja-JP" sz="4000" dirty="0">
                <a:solidFill>
                  <a:srgbClr val="FF0000"/>
                </a:solidFill>
                <a:latin typeface="Arial"/>
                <a:cs typeface="+mn-cs"/>
              </a:rPr>
              <a:t>’</a:t>
            </a:r>
            <a:endParaRPr lang="it-IT" sz="4000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1227015"/>
            <a:ext cx="8801470" cy="38108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10000"/>
              </a:spcBef>
              <a:defRPr/>
            </a:pPr>
            <a:r>
              <a:rPr lang="it-IT" sz="2000" dirty="0">
                <a:latin typeface="Arial"/>
              </a:rPr>
              <a:t>Una sequenza di DNA può subire una modificazione per:</a:t>
            </a:r>
          </a:p>
          <a:p>
            <a:pPr lvl="1" algn="just">
              <a:spcBef>
                <a:spcPct val="10000"/>
              </a:spcBef>
              <a:defRPr/>
            </a:pPr>
            <a:r>
              <a:rPr lang="it-IT" sz="2000" dirty="0">
                <a:solidFill>
                  <a:srgbClr val="0070C0"/>
                </a:solidFill>
                <a:latin typeface="Arial"/>
              </a:rPr>
              <a:t>errori introdotti dalla DNA polimerasi durante la replicazione </a:t>
            </a:r>
          </a:p>
          <a:p>
            <a:pPr lvl="1" algn="just">
              <a:spcBef>
                <a:spcPct val="10000"/>
              </a:spcBef>
              <a:defRPr/>
            </a:pPr>
            <a:r>
              <a:rPr lang="it-IT" sz="2000" dirty="0">
                <a:solidFill>
                  <a:srgbClr val="0070C0"/>
                </a:solidFill>
                <a:latin typeface="Arial"/>
              </a:rPr>
              <a:t>per l’azione di agenti ambientali quali mutageni chimici o radiazioni</a:t>
            </a:r>
          </a:p>
          <a:p>
            <a:pPr lvl="1" algn="just">
              <a:spcBef>
                <a:spcPct val="10000"/>
              </a:spcBef>
              <a:defRPr/>
            </a:pPr>
            <a:endParaRPr lang="it-IT" sz="2000" dirty="0">
              <a:solidFill>
                <a:srgbClr val="0070C0"/>
              </a:solidFill>
              <a:latin typeface="Arial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it-IT" sz="2000" dirty="0">
                <a:latin typeface="Arial"/>
              </a:rPr>
              <a:t>Se non vengono corretti, questi cambiamenti possono interferire con le funzioni della cellula e/o portare a mutazioni nella progenie</a:t>
            </a:r>
          </a:p>
          <a:p>
            <a:pPr algn="just">
              <a:spcBef>
                <a:spcPct val="10000"/>
              </a:spcBef>
              <a:defRPr/>
            </a:pPr>
            <a:endParaRPr lang="it-IT" sz="2000" dirty="0">
              <a:latin typeface="Arial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it-IT" sz="2000" dirty="0">
                <a:latin typeface="Arial"/>
              </a:rPr>
              <a:t>I danni al DNA possono essere riparati da diversi meccanismi </a:t>
            </a:r>
          </a:p>
          <a:p>
            <a:pPr algn="just">
              <a:spcBef>
                <a:spcPct val="10000"/>
              </a:spcBef>
              <a:defRPr/>
            </a:pPr>
            <a:endParaRPr lang="it-IT" sz="2000" dirty="0">
              <a:latin typeface="Arial"/>
            </a:endParaRPr>
          </a:p>
          <a:p>
            <a:pPr algn="just">
              <a:spcBef>
                <a:spcPct val="10000"/>
              </a:spcBef>
              <a:defRPr/>
            </a:pPr>
            <a:r>
              <a:rPr lang="it-IT" sz="2000" dirty="0">
                <a:latin typeface="Arial"/>
              </a:rPr>
              <a:t>I sistemi di riparazione procariotici ed eucariotici sono analoghi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8740" y="51758"/>
            <a:ext cx="7746520" cy="8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rgbClr val="FF0000"/>
                </a:solidFill>
                <a:latin typeface="Arial"/>
              </a:rPr>
              <a:t>D</a:t>
            </a:r>
            <a:r>
              <a:rPr lang="it-IT" sz="3600" b="1" dirty="0">
                <a:solidFill>
                  <a:srgbClr val="FF0000"/>
                </a:solidFill>
                <a:latin typeface="Arial"/>
              </a:rPr>
              <a:t>anni al DNA </a:t>
            </a:r>
            <a:endParaRPr lang="en-GB" sz="3600" b="1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20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092069" y="304800"/>
            <a:ext cx="68884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dirty="0">
                <a:solidFill>
                  <a:srgbClr val="FF0000"/>
                </a:solidFill>
                <a:latin typeface="Arial"/>
                <a:cs typeface="+mn-cs"/>
              </a:rPr>
              <a:t>Errori durante la replicazione:</a:t>
            </a:r>
          </a:p>
          <a:p>
            <a:pPr algn="ctr">
              <a:defRPr/>
            </a:pPr>
            <a:r>
              <a:rPr lang="it-IT" sz="4000" dirty="0" err="1">
                <a:solidFill>
                  <a:srgbClr val="FF0000"/>
                </a:solidFill>
                <a:latin typeface="Arial"/>
                <a:cs typeface="Times New Roman" charset="0"/>
              </a:rPr>
              <a:t>mismatch</a:t>
            </a:r>
            <a:r>
              <a:rPr lang="it-IT" sz="4000" dirty="0">
                <a:solidFill>
                  <a:srgbClr val="FF0000"/>
                </a:solidFill>
                <a:latin typeface="Arial"/>
                <a:cs typeface="Times New Roman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Arial"/>
                <a:cs typeface="Times New Roman" charset="0"/>
              </a:rPr>
              <a:t>repair</a:t>
            </a:r>
            <a:endParaRPr lang="it-IT" sz="4000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70658" name="Picture 2" descr="Mismatch repair.&#10;&#10;1. A mismatch is detected in newly synthesized DNA. There is a G in the new strand paired with a T in the template (old) strand.&#10;&#10;2. The new DNA strand is cut, and a patch of DNA containing the mispaired nucleotide and its neighbors is removed.&#10;&#10;3. The missing patch is replaced with correct nucleotides by a DNA polymerase.&#10;&#10;4. A DNA ligase seals the remaining gap in the DNA backbon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0"/>
          <a:stretch/>
        </p:blipFill>
        <p:spPr bwMode="auto">
          <a:xfrm>
            <a:off x="1743075" y="1875915"/>
            <a:ext cx="3638550" cy="41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81625" y="1980301"/>
            <a:ext cx="250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 </a:t>
            </a:r>
            <a:r>
              <a:rPr lang="it-IT" sz="1600" dirty="0" err="1"/>
              <a:t>mismatch</a:t>
            </a:r>
            <a:r>
              <a:rPr lang="it-IT" sz="1600" dirty="0"/>
              <a:t> viene rilevato sul filamento appena sintetizzato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81625" y="2911233"/>
            <a:ext cx="288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nuovo filamento viene tagliato e la base sbagliata rimossa insieme alle vicine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81625" y="4099881"/>
            <a:ext cx="193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parte mancante viene sostituita da nucleotidi corretti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32133" y="5404211"/>
            <a:ext cx="2785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La DNA </a:t>
            </a:r>
            <a:r>
              <a:rPr lang="it-IT" sz="1600" dirty="0" err="1"/>
              <a:t>ligasi</a:t>
            </a:r>
            <a:r>
              <a:rPr lang="it-IT" sz="1600" dirty="0"/>
              <a:t> ricuce il filamento</a:t>
            </a:r>
          </a:p>
        </p:txBody>
      </p:sp>
    </p:spTree>
    <p:extLst>
      <p:ext uri="{BB962C8B-B14F-4D97-AF65-F5344CB8AC3E}">
        <p14:creationId xmlns:p14="http://schemas.microsoft.com/office/powerpoint/2010/main" val="344071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1125538" y="865188"/>
            <a:ext cx="185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528361" y="341968"/>
            <a:ext cx="8087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Vari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meccanismi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riparazione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dei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danni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155575" y="1695450"/>
            <a:ext cx="8731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Riparo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diretto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es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dimeri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timina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endParaRPr lang="en-US" sz="2800" b="1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  	2. Base excision repair (BER)</a:t>
            </a:r>
          </a:p>
          <a:p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 	3. Nucleotide excision repair (NER)</a:t>
            </a:r>
          </a:p>
          <a:p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 	4. Double-strand break repair / recombination</a:t>
            </a:r>
          </a:p>
          <a:p>
            <a:endParaRPr lang="en-US" sz="28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760538" y="9921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436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9" r="58663" b="6869"/>
          <a:stretch/>
        </p:blipFill>
        <p:spPr bwMode="auto">
          <a:xfrm>
            <a:off x="2255807" y="2325287"/>
            <a:ext cx="2402457" cy="253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3400" y="2966781"/>
            <a:ext cx="137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"/>
              </a:rPr>
              <a:t>DIMERO DI TIMINE</a:t>
            </a:r>
            <a:endParaRPr lang="it-IT" sz="2000" dirty="0"/>
          </a:p>
        </p:txBody>
      </p:sp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9" b="6869"/>
          <a:stretch/>
        </p:blipFill>
        <p:spPr bwMode="auto">
          <a:xfrm>
            <a:off x="2255807" y="2325287"/>
            <a:ext cx="5811838" cy="25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3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7650"/>
            <a:ext cx="8534400" cy="838200"/>
          </a:xfrm>
        </p:spPr>
        <p:txBody>
          <a:bodyPr/>
          <a:lstStyle/>
          <a:p>
            <a:pPr>
              <a:defRPr/>
            </a:pPr>
            <a:r>
              <a:rPr lang="it-IT" sz="4000" b="1" dirty="0" err="1">
                <a:solidFill>
                  <a:srgbClr val="FF0000"/>
                </a:solidFill>
                <a:latin typeface="Arial"/>
                <a:cs typeface="+mj-cs"/>
              </a:rPr>
              <a:t>Fotoriattivazione</a:t>
            </a:r>
            <a:r>
              <a:rPr lang="it-IT" sz="4000" b="1" dirty="0">
                <a:solidFill>
                  <a:srgbClr val="FF0000"/>
                </a:solidFill>
                <a:latin typeface="Arial"/>
                <a:cs typeface="+mj-cs"/>
              </a:rPr>
              <a:t> (DNA </a:t>
            </a:r>
            <a:r>
              <a:rPr lang="it-IT" sz="4000" b="1" dirty="0" err="1">
                <a:solidFill>
                  <a:srgbClr val="FF0000"/>
                </a:solidFill>
                <a:latin typeface="Arial"/>
                <a:cs typeface="+mj-cs"/>
              </a:rPr>
              <a:t>fotoliasi</a:t>
            </a:r>
            <a:r>
              <a:rPr lang="it-IT" sz="4000" b="1" dirty="0">
                <a:solidFill>
                  <a:srgbClr val="FF0000"/>
                </a:solidFill>
                <a:latin typeface="Arial"/>
                <a:cs typeface="+mj-cs"/>
              </a:rPr>
              <a:t>)</a:t>
            </a:r>
          </a:p>
        </p:txBody>
      </p:sp>
      <p:pic>
        <p:nvPicPr>
          <p:cNvPr id="69634" name="Picture 2" descr="Risultati immagini per fotol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531937"/>
            <a:ext cx="51720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72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ethylation of guanine&#10;&#10;A normal guanine base undergoes a reaction with a harmful chemical, causing a methyl ($-\text{CH}_3$) group to be added to the carbonyl O found on one of the rings of the base.&#10;&#10;The methyl group can be removed from the damaged, methylated base by an enzyme found in the c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619376"/>
            <a:ext cx="7823200" cy="23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88024" y="25299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/>
              </a:rPr>
              <a:t>ALCHILAZIONE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583339" y="4518362"/>
            <a:ext cx="166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metiltransferasi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47650"/>
            <a:ext cx="85344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4000" b="1" dirty="0">
                <a:solidFill>
                  <a:srgbClr val="FF0000"/>
                </a:solidFill>
                <a:latin typeface="Arial"/>
              </a:rPr>
              <a:t>Riparo diretto di O</a:t>
            </a:r>
            <a:r>
              <a:rPr lang="it-IT" sz="4000" b="1" baseline="30000" dirty="0">
                <a:solidFill>
                  <a:srgbClr val="FF0000"/>
                </a:solidFill>
                <a:latin typeface="Arial"/>
              </a:rPr>
              <a:t>6</a:t>
            </a:r>
            <a:r>
              <a:rPr lang="it-IT" sz="4000" b="1" dirty="0">
                <a:solidFill>
                  <a:srgbClr val="FF0000"/>
                </a:solidFill>
                <a:latin typeface="Arial"/>
              </a:rPr>
              <a:t>-metilguanina</a:t>
            </a:r>
          </a:p>
        </p:txBody>
      </p:sp>
    </p:spTree>
    <p:extLst>
      <p:ext uri="{BB962C8B-B14F-4D97-AF65-F5344CB8AC3E}">
        <p14:creationId xmlns:p14="http://schemas.microsoft.com/office/powerpoint/2010/main" val="284810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1125538" y="865188"/>
            <a:ext cx="185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528361" y="381000"/>
            <a:ext cx="8087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Vari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meccanismi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riparazione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dei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danni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155575" y="1665744"/>
            <a:ext cx="8731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Riparo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diretto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es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dimeri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 di </a:t>
            </a:r>
            <a:r>
              <a:rPr lang="en-US" sz="2800" b="1" dirty="0" err="1">
                <a:solidFill>
                  <a:srgbClr val="000090"/>
                </a:solidFill>
                <a:latin typeface="Arial" charset="0"/>
                <a:cs typeface="Arial" charset="0"/>
              </a:rPr>
              <a:t>timina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	2. Base excision repair (BER)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	3. Nucleotide excision repair (NER)</a:t>
            </a:r>
          </a:p>
          <a:p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 	4. Double-strand break repair / recombination</a:t>
            </a:r>
          </a:p>
          <a:p>
            <a:endParaRPr lang="en-US" sz="28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760538" y="9921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3973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Base excision repair of a deaminated cytosine.&#10;&#10;1. Deamination converts a cytosine base into a uracil. This results in a double helix in which a G in one strand is paired with a U in the other. The U was formerly a C, but was converted to U via deamination.&#10;&#10;2. The uracil is detected and removed, leaving a base-less nucleotide.&#10;&#10;3. The base-less nucleotide is removed, leaving a 1-nucleotide hole in the DNA backbone.&#10;&#10;4. The hole is filled with the right base by a DNA polymerase, and the gap is sealed by a ligas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r="46403"/>
          <a:stretch/>
        </p:blipFill>
        <p:spPr bwMode="auto">
          <a:xfrm>
            <a:off x="2057400" y="1223963"/>
            <a:ext cx="2981325" cy="5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38725" y="1385888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Deaminazione</a:t>
            </a:r>
            <a:r>
              <a:rPr lang="it-IT" sz="1600" dirty="0"/>
              <a:t> converte una citosina in un uracile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38725" y="2564012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Uracile viene rilevato e rimosso, lasciando un nucleotide senza base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38725" y="3868937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nucleotide senza base viene rimosso, lasciando un buco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038725" y="5402462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buco viene riempito e ricucito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60360" y="453509"/>
            <a:ext cx="5423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Base excision repair (BER)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3513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38725" y="1385888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 danno esteso a più basi viene rilevato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38725" y="2649737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DNA circostante si apre formando una bolla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38725" y="4030862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Enzimi tagliano la regione della bolla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038725" y="5402462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buco viene riempito e ricucito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03317" y="453509"/>
            <a:ext cx="6537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Nucleotide excision repair (NER)</a:t>
            </a:r>
            <a:endParaRPr lang="it-IT" sz="3200" dirty="0"/>
          </a:p>
        </p:txBody>
      </p:sp>
      <p:pic>
        <p:nvPicPr>
          <p:cNvPr id="73730" name="Picture 2" descr="https://ka-perseus-images.s3.amazonaws.com/21e69d99b721546902e8b2a9d72c0dc836c0e86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r="42288"/>
          <a:stretch/>
        </p:blipFill>
        <p:spPr bwMode="auto">
          <a:xfrm>
            <a:off x="1714500" y="1268612"/>
            <a:ext cx="3209925" cy="48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9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1125538" y="865188"/>
            <a:ext cx="185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528361" y="381000"/>
            <a:ext cx="8087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Vari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meccanismi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riparazione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dei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charset="0"/>
              </a:rPr>
              <a:t>danni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155575" y="1665744"/>
            <a:ext cx="87312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1. </a:t>
            </a:r>
            <a:r>
              <a:rPr lang="en-US" sz="2800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Riparo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diretto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es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. </a:t>
            </a:r>
            <a:r>
              <a:rPr lang="en-US" sz="2800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dimeri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di </a:t>
            </a:r>
            <a:r>
              <a:rPr lang="en-US" sz="2800" b="1" dirty="0" err="1">
                <a:solidFill>
                  <a:srgbClr val="333399"/>
                </a:solidFill>
                <a:latin typeface="Arial" charset="0"/>
                <a:cs typeface="Arial" charset="0"/>
              </a:rPr>
              <a:t>timina</a:t>
            </a:r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 	2. Base excision repair (BER)</a:t>
            </a:r>
          </a:p>
          <a:p>
            <a:r>
              <a:rPr lang="en-US" sz="2800" b="1" dirty="0">
                <a:solidFill>
                  <a:srgbClr val="333399"/>
                </a:solidFill>
                <a:latin typeface="Arial" charset="0"/>
                <a:cs typeface="Arial" charset="0"/>
              </a:rPr>
              <a:t>  	3. Nucleotide excision repair (NER)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	4. Double-strand break repair / recombination</a:t>
            </a:r>
          </a:p>
          <a:p>
            <a:endParaRPr lang="en-US" sz="28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1760538" y="992188"/>
            <a:ext cx="18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917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</a:rPr>
              <a:t>Non-Homologous End Joining</a:t>
            </a:r>
            <a:endParaRPr lang="en-GB" sz="3200" b="1" dirty="0">
              <a:solidFill>
                <a:srgbClr val="FF0000"/>
              </a:solidFill>
              <a:latin typeface="Arial"/>
              <a:cs typeface="+mj-cs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6826"/>
            <a:ext cx="8229600" cy="253365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Le due </a:t>
            </a:r>
            <a:r>
              <a:rPr lang="en-US" sz="2400" dirty="0" err="1"/>
              <a:t>estremità</a:t>
            </a:r>
            <a:r>
              <a:rPr lang="en-US" sz="2400" dirty="0"/>
              <a:t> </a:t>
            </a:r>
            <a:r>
              <a:rPr lang="en-US" sz="2400" dirty="0" err="1"/>
              <a:t>rotte</a:t>
            </a:r>
            <a:r>
              <a:rPr lang="en-US" sz="2400" dirty="0"/>
              <a:t> del </a:t>
            </a:r>
            <a:r>
              <a:rPr lang="en-US" sz="2400" dirty="0" err="1"/>
              <a:t>cromosoma</a:t>
            </a:r>
            <a:r>
              <a:rPr lang="en-US" sz="2400" dirty="0"/>
              <a:t> </a:t>
            </a:r>
            <a:r>
              <a:rPr lang="en-US" sz="2400" dirty="0" err="1"/>
              <a:t>vengono</a:t>
            </a:r>
            <a:r>
              <a:rPr lang="en-US" sz="2400" dirty="0"/>
              <a:t> “</a:t>
            </a:r>
            <a:r>
              <a:rPr lang="en-US" sz="2400" dirty="0" err="1"/>
              <a:t>incollate</a:t>
            </a:r>
            <a:r>
              <a:rPr lang="en-US" sz="2400" dirty="0"/>
              <a:t>” </a:t>
            </a:r>
            <a:r>
              <a:rPr lang="en-US" sz="2400" dirty="0" err="1"/>
              <a:t>insieme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 err="1"/>
              <a:t>Questo</a:t>
            </a:r>
            <a:r>
              <a:rPr lang="en-US" sz="2400" dirty="0"/>
              <a:t> </a:t>
            </a:r>
            <a:r>
              <a:rPr lang="en-US" sz="2400" dirty="0" err="1"/>
              <a:t>riparo</a:t>
            </a:r>
            <a:r>
              <a:rPr lang="en-US" sz="2400" dirty="0"/>
              <a:t> è “</a:t>
            </a:r>
            <a:r>
              <a:rPr lang="en-US" sz="2400" dirty="0" err="1"/>
              <a:t>grossolano</a:t>
            </a:r>
            <a:r>
              <a:rPr lang="en-US" sz="2400" dirty="0"/>
              <a:t>” e causa </a:t>
            </a:r>
            <a:r>
              <a:rPr lang="en-US" sz="2400" dirty="0" err="1"/>
              <a:t>tipicamente</a:t>
            </a:r>
            <a:r>
              <a:rPr lang="en-US" sz="2400" dirty="0"/>
              <a:t> la </a:t>
            </a:r>
            <a:r>
              <a:rPr lang="en-US" sz="2400" dirty="0" err="1"/>
              <a:t>perdita</a:t>
            </a:r>
            <a:r>
              <a:rPr lang="en-US" sz="2400" dirty="0"/>
              <a:t> o </a:t>
            </a:r>
            <a:r>
              <a:rPr lang="en-US" sz="2400" dirty="0" err="1"/>
              <a:t>aggiunta</a:t>
            </a:r>
            <a:r>
              <a:rPr lang="en-US" sz="2400" dirty="0"/>
              <a:t> di </a:t>
            </a:r>
            <a:r>
              <a:rPr lang="en-US" sz="2400" dirty="0" err="1"/>
              <a:t>alcuni</a:t>
            </a:r>
            <a:r>
              <a:rPr lang="en-US" sz="2400" dirty="0"/>
              <a:t> </a:t>
            </a:r>
            <a:r>
              <a:rPr lang="en-US" sz="2400" dirty="0" err="1"/>
              <a:t>nucleotidi</a:t>
            </a:r>
            <a:r>
              <a:rPr lang="en-US" sz="2400" dirty="0"/>
              <a:t>, </a:t>
            </a:r>
            <a:r>
              <a:rPr lang="en-US" sz="2400" dirty="0" err="1"/>
              <a:t>producendo</a:t>
            </a:r>
            <a:r>
              <a:rPr lang="en-US" sz="2400" dirty="0"/>
              <a:t> </a:t>
            </a:r>
            <a:r>
              <a:rPr lang="en-US" sz="2400" dirty="0" err="1"/>
              <a:t>mutazioni</a:t>
            </a:r>
            <a:endParaRPr lang="en-US" sz="2400" dirty="0"/>
          </a:p>
          <a:p>
            <a:pPr algn="just"/>
            <a:r>
              <a:rPr lang="en-US" sz="2400" dirty="0" err="1"/>
              <a:t>Questo</a:t>
            </a:r>
            <a:r>
              <a:rPr lang="en-US" sz="2400" dirty="0"/>
              <a:t> è </a:t>
            </a:r>
            <a:r>
              <a:rPr lang="en-US" sz="2400" dirty="0" err="1"/>
              <a:t>comunque</a:t>
            </a:r>
            <a:r>
              <a:rPr lang="en-US" sz="2400" dirty="0"/>
              <a:t> </a:t>
            </a:r>
            <a:r>
              <a:rPr lang="en-US" sz="2400" dirty="0" err="1"/>
              <a:t>meglio</a:t>
            </a:r>
            <a:r>
              <a:rPr lang="en-US" sz="2400" dirty="0"/>
              <a:t> </a:t>
            </a:r>
            <a:r>
              <a:rPr lang="en-US" sz="2400" dirty="0" err="1"/>
              <a:t>dell’alternativa</a:t>
            </a:r>
            <a:r>
              <a:rPr lang="en-US" sz="2400" dirty="0"/>
              <a:t> (</a:t>
            </a:r>
            <a:r>
              <a:rPr lang="en-US" sz="2400" dirty="0" err="1"/>
              <a:t>perdita</a:t>
            </a:r>
            <a:r>
              <a:rPr lang="en-US" sz="2400" dirty="0"/>
              <a:t> di un </a:t>
            </a:r>
            <a:r>
              <a:rPr lang="en-US" sz="2400" dirty="0" err="1"/>
              <a:t>intero</a:t>
            </a:r>
            <a:r>
              <a:rPr lang="en-US" sz="2400" dirty="0"/>
              <a:t> </a:t>
            </a:r>
            <a:r>
              <a:rPr lang="en-US" sz="2400" dirty="0" err="1"/>
              <a:t>cromosoma</a:t>
            </a:r>
            <a:r>
              <a:rPr lang="en-US" sz="2400" dirty="0"/>
              <a:t>, </a:t>
            </a:r>
            <a:r>
              <a:rPr lang="en-US" sz="2400" dirty="0" err="1"/>
              <a:t>morte</a:t>
            </a:r>
            <a:r>
              <a:rPr lang="en-US" sz="2400" dirty="0"/>
              <a:t>)</a:t>
            </a:r>
            <a:endParaRPr lang="it-IT" sz="2400" dirty="0"/>
          </a:p>
        </p:txBody>
      </p:sp>
      <p:pic>
        <p:nvPicPr>
          <p:cNvPr id="74754" name="Picture 2" descr="A double-stranded break may be repaired by non-homologous end joining. The chromosome is &quot;glued&quot; back together, usually with a small mutation at the break si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800476"/>
            <a:ext cx="4308475" cy="28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98740" y="51758"/>
            <a:ext cx="7746520" cy="8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600" b="1" dirty="0" err="1">
                <a:solidFill>
                  <a:srgbClr val="FF0000"/>
                </a:solidFill>
                <a:latin typeface="Arial"/>
                <a:cs typeface="+mn-cs"/>
              </a:rPr>
              <a:t>Conseguenze</a:t>
            </a:r>
            <a:r>
              <a:rPr lang="en-GB" sz="3600" b="1" dirty="0">
                <a:solidFill>
                  <a:srgbClr val="FF0000"/>
                </a:solidFill>
                <a:latin typeface="Arial"/>
                <a:cs typeface="+mn-cs"/>
              </a:rPr>
              <a:t> del </a:t>
            </a:r>
            <a:r>
              <a:rPr lang="it-IT" sz="3600" b="1" dirty="0">
                <a:solidFill>
                  <a:srgbClr val="FF0000"/>
                </a:solidFill>
                <a:latin typeface="Arial"/>
              </a:rPr>
              <a:t>danno al DNA </a:t>
            </a:r>
            <a:endParaRPr lang="en-GB" sz="3600" b="1" dirty="0">
              <a:solidFill>
                <a:srgbClr val="FF0000"/>
              </a:solidFill>
              <a:latin typeface="Arial"/>
              <a:cs typeface="+mn-cs"/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1900666" y="6097221"/>
            <a:ext cx="1636613" cy="276999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</a:rPr>
              <a:t>INVECCHIAMENTO</a:t>
            </a:r>
            <a:endParaRPr lang="en-US" sz="1200" b="1" dirty="0">
              <a:latin typeface="Arial" charset="0"/>
              <a:cs typeface="+mn-cs"/>
            </a:endParaRP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4010554" y="6090057"/>
            <a:ext cx="1038225" cy="284163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  <a:cs typeface="+mn-cs"/>
              </a:rPr>
              <a:t>CANCRO</a:t>
            </a: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5460207" y="6097221"/>
            <a:ext cx="1236422" cy="276999"/>
          </a:xfrm>
          <a:prstGeom prst="rect">
            <a:avLst/>
          </a:prstGeom>
          <a:solidFill>
            <a:srgbClr val="C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  <a:cs typeface="+mn-cs"/>
              </a:rPr>
              <a:t>PATOLOGIE</a:t>
            </a:r>
          </a:p>
        </p:txBody>
      </p:sp>
      <p:sp>
        <p:nvSpPr>
          <p:cNvPr id="195597" name="AutoShape 13"/>
          <p:cNvSpPr>
            <a:spLocks noChangeArrowheads="1"/>
          </p:cNvSpPr>
          <p:nvPr/>
        </p:nvSpPr>
        <p:spPr bwMode="auto">
          <a:xfrm rot="5400000">
            <a:off x="4407429" y="2024063"/>
            <a:ext cx="244475" cy="158750"/>
          </a:xfrm>
          <a:prstGeom prst="chevron">
            <a:avLst>
              <a:gd name="adj" fmla="val 38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195598" name="AutoShape 14"/>
          <p:cNvSpPr>
            <a:spLocks noChangeArrowheads="1"/>
          </p:cNvSpPr>
          <p:nvPr/>
        </p:nvSpPr>
        <p:spPr bwMode="auto">
          <a:xfrm rot="5400000">
            <a:off x="4407429" y="3970484"/>
            <a:ext cx="244475" cy="158750"/>
          </a:xfrm>
          <a:prstGeom prst="chevron">
            <a:avLst>
              <a:gd name="adj" fmla="val 38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2910416" y="2609805"/>
            <a:ext cx="3238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CONSEGUENZE A BREVE TERMINE</a:t>
            </a:r>
            <a:endParaRPr lang="en-US" sz="1400" b="1" dirty="0">
              <a:solidFill>
                <a:srgbClr val="006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5460207" y="3250551"/>
            <a:ext cx="1915318" cy="461665"/>
          </a:xfrm>
          <a:prstGeom prst="rect">
            <a:avLst/>
          </a:prstGeom>
          <a:solidFill>
            <a:srgbClr val="00A4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</a:rPr>
              <a:t>ESPRESSIONE GENICA ALTERATA</a:t>
            </a: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1905100" y="3250551"/>
            <a:ext cx="1636613" cy="461665"/>
          </a:xfrm>
          <a:prstGeom prst="rect">
            <a:avLst/>
          </a:prstGeom>
          <a:solidFill>
            <a:srgbClr val="00A4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i="1" dirty="0">
                <a:latin typeface="Arial" charset="0"/>
              </a:rPr>
              <a:t>PROLIFERAZIONE RALLENTATA</a:t>
            </a:r>
          </a:p>
        </p:txBody>
      </p:sp>
      <p:sp>
        <p:nvSpPr>
          <p:cNvPr id="195603" name="Text Box 19"/>
          <p:cNvSpPr txBox="1">
            <a:spLocks noChangeArrowheads="1"/>
          </p:cNvSpPr>
          <p:nvPr/>
        </p:nvSpPr>
        <p:spPr bwMode="auto">
          <a:xfrm>
            <a:off x="3809735" y="3250551"/>
            <a:ext cx="1439863" cy="461665"/>
          </a:xfrm>
          <a:prstGeom prst="rect">
            <a:avLst/>
          </a:prstGeom>
          <a:solidFill>
            <a:srgbClr val="00A4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  <a:cs typeface="+mn-cs"/>
              </a:rPr>
              <a:t>MORTE CELLULARE</a:t>
            </a:r>
          </a:p>
        </p:txBody>
      </p:sp>
      <p:sp>
        <p:nvSpPr>
          <p:cNvPr id="195608" name="AutoShape 24"/>
          <p:cNvSpPr>
            <a:spLocks noChangeArrowheads="1"/>
          </p:cNvSpPr>
          <p:nvPr/>
        </p:nvSpPr>
        <p:spPr bwMode="auto">
          <a:xfrm rot="5400000">
            <a:off x="4407429" y="4612807"/>
            <a:ext cx="244475" cy="158750"/>
          </a:xfrm>
          <a:prstGeom prst="chevron">
            <a:avLst>
              <a:gd name="adj" fmla="val 38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6507163" y="1360488"/>
            <a:ext cx="1519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atin typeface="Arial" charset="0"/>
              </a:rPr>
              <a:t>DANNI al </a:t>
            </a:r>
            <a:r>
              <a:rPr lang="en-US" sz="1400" b="1" dirty="0">
                <a:latin typeface="Arial" charset="0"/>
                <a:cs typeface="+mn-cs"/>
              </a:rPr>
              <a:t>DNA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783416" y="1122363"/>
            <a:ext cx="3492500" cy="787401"/>
            <a:chOff x="2901950" y="1122363"/>
            <a:chExt cx="3492500" cy="787401"/>
          </a:xfrm>
        </p:grpSpPr>
        <p:pic>
          <p:nvPicPr>
            <p:cNvPr id="117784" name="Picture 25" descr="d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1255713"/>
              <a:ext cx="3492500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11" name="AutoShape 27"/>
            <p:cNvSpPr>
              <a:spLocks noChangeArrowheads="1"/>
            </p:cNvSpPr>
            <p:nvPr/>
          </p:nvSpPr>
          <p:spPr bwMode="auto">
            <a:xfrm>
              <a:off x="5060950" y="1122363"/>
              <a:ext cx="158750" cy="163513"/>
            </a:xfrm>
            <a:prstGeom prst="star16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2" name="AutoShape 28"/>
            <p:cNvSpPr>
              <a:spLocks noChangeArrowheads="1"/>
            </p:cNvSpPr>
            <p:nvPr/>
          </p:nvSpPr>
          <p:spPr bwMode="auto">
            <a:xfrm>
              <a:off x="3700463" y="1746251"/>
              <a:ext cx="160338" cy="163513"/>
            </a:xfrm>
            <a:prstGeom prst="star16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3" name="AutoShape 29"/>
            <p:cNvSpPr>
              <a:spLocks noChangeArrowheads="1"/>
            </p:cNvSpPr>
            <p:nvPr/>
          </p:nvSpPr>
          <p:spPr bwMode="auto">
            <a:xfrm>
              <a:off x="5380038" y="1663701"/>
              <a:ext cx="160338" cy="163513"/>
            </a:xfrm>
            <a:prstGeom prst="star16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4" name="AutoShape 30"/>
            <p:cNvSpPr>
              <a:spLocks noChangeArrowheads="1"/>
            </p:cNvSpPr>
            <p:nvPr/>
          </p:nvSpPr>
          <p:spPr bwMode="auto">
            <a:xfrm>
              <a:off x="4421188" y="1143001"/>
              <a:ext cx="158750" cy="163513"/>
            </a:xfrm>
            <a:prstGeom prst="star16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5" name="Rectangle 31"/>
            <p:cNvSpPr>
              <a:spLocks noChangeArrowheads="1"/>
            </p:cNvSpPr>
            <p:nvPr/>
          </p:nvSpPr>
          <p:spPr bwMode="auto">
            <a:xfrm rot="2239467">
              <a:off x="3700463" y="1244601"/>
              <a:ext cx="80963" cy="1746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alpha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6" name="AutoShape 32"/>
            <p:cNvSpPr>
              <a:spLocks noChangeArrowheads="1"/>
            </p:cNvSpPr>
            <p:nvPr/>
          </p:nvSpPr>
          <p:spPr bwMode="auto">
            <a:xfrm>
              <a:off x="5540375" y="1746251"/>
              <a:ext cx="160338" cy="163513"/>
            </a:xfrm>
            <a:prstGeom prst="star16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  <p:sp>
          <p:nvSpPr>
            <p:cNvPr id="195617" name="Line 33"/>
            <p:cNvSpPr>
              <a:spLocks noChangeShapeType="1"/>
            </p:cNvSpPr>
            <p:nvPr/>
          </p:nvSpPr>
          <p:spPr bwMode="auto">
            <a:xfrm rot="20493903">
              <a:off x="5494338" y="1746251"/>
              <a:ext cx="80963" cy="80963"/>
            </a:xfrm>
            <a:prstGeom prst="line">
              <a:avLst/>
            </a:prstGeom>
            <a:noFill/>
            <a:ln w="8255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/>
                <a:cs typeface="+mn-cs"/>
              </a:endParaRPr>
            </a:p>
          </p:txBody>
        </p:sp>
      </p:grpSp>
      <p:sp>
        <p:nvSpPr>
          <p:cNvPr id="195618" name="AutoShape 34"/>
          <p:cNvSpPr>
            <a:spLocks noChangeArrowheads="1"/>
          </p:cNvSpPr>
          <p:nvPr/>
        </p:nvSpPr>
        <p:spPr bwMode="auto">
          <a:xfrm rot="5400000">
            <a:off x="4407429" y="4295290"/>
            <a:ext cx="244475" cy="158750"/>
          </a:xfrm>
          <a:prstGeom prst="chevron">
            <a:avLst>
              <a:gd name="adj" fmla="val 38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rot="5400000">
            <a:off x="4407429" y="2395095"/>
            <a:ext cx="244475" cy="158750"/>
          </a:xfrm>
          <a:prstGeom prst="chevron">
            <a:avLst>
              <a:gd name="adj" fmla="val 38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675776" y="4931236"/>
            <a:ext cx="37077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CONSEGUENZE A LUNGO TERMINE</a:t>
            </a:r>
            <a:endParaRPr lang="en-US" sz="1400" b="1" dirty="0">
              <a:solidFill>
                <a:srgbClr val="006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6708" y="5321300"/>
            <a:ext cx="4027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i="1" dirty="0"/>
              <a:t>INSTABILITA’ GENOMICA </a:t>
            </a:r>
            <a:r>
              <a:rPr lang="en-US" b="1" i="1" dirty="0">
                <a:sym typeface="Wingdings" panose="05000000000000000000" pitchFamily="2" charset="2"/>
              </a:rPr>
              <a:t>  MUTAZIONI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 rot="2025345">
            <a:off x="2653521" y="2879231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/>
          <p:cNvSpPr/>
          <p:nvPr/>
        </p:nvSpPr>
        <p:spPr>
          <a:xfrm rot="19574655" flipH="1">
            <a:off x="6220620" y="2879231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/>
          <p:cNvSpPr/>
          <p:nvPr/>
        </p:nvSpPr>
        <p:spPr>
          <a:xfrm flipH="1">
            <a:off x="4409810" y="2879231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in giù 43"/>
          <p:cNvSpPr/>
          <p:nvPr/>
        </p:nvSpPr>
        <p:spPr>
          <a:xfrm rot="2025345">
            <a:off x="3152894" y="5729180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in giù 44"/>
          <p:cNvSpPr/>
          <p:nvPr/>
        </p:nvSpPr>
        <p:spPr>
          <a:xfrm rot="19574655" flipH="1">
            <a:off x="5654425" y="5729180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in giù 45"/>
          <p:cNvSpPr/>
          <p:nvPr/>
        </p:nvSpPr>
        <p:spPr>
          <a:xfrm flipH="1">
            <a:off x="4410352" y="5729180"/>
            <a:ext cx="239713" cy="3327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30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</a:rPr>
              <a:t>Non-Homologous End Joining</a:t>
            </a:r>
            <a:endParaRPr lang="en-GB" sz="3200" b="1" dirty="0">
              <a:solidFill>
                <a:srgbClr val="FF0000"/>
              </a:solidFill>
              <a:latin typeface="Arial"/>
              <a:cs typeface="+mj-cs"/>
            </a:endParaRPr>
          </a:p>
        </p:txBody>
      </p:sp>
      <p:pic>
        <p:nvPicPr>
          <p:cNvPr id="214019" name="Picture 3" descr="figure-23-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066801"/>
            <a:ext cx="5406920" cy="5200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42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The double-stranded break may be repaired by homologous recombination. The broken chromosome pairs up with its homologue. The damaged region is replaced via recombination, using sequences copied from the homologu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85" y="1130300"/>
            <a:ext cx="5396065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59371" y="253484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</a:rPr>
              <a:t>Homologous recombination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46325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7" name="Picture 3" descr="figure-23-31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4" y="1495424"/>
            <a:ext cx="7006261" cy="4595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59371" y="253484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</a:rPr>
              <a:t>Homologous recombination</a:t>
            </a:r>
            <a:endParaRPr lang="it-IT" sz="3200" dirty="0"/>
          </a:p>
        </p:txBody>
      </p:sp>
      <p:sp>
        <p:nvSpPr>
          <p:cNvPr id="2" name="Rettangolo 1"/>
          <p:cNvSpPr/>
          <p:nvPr/>
        </p:nvSpPr>
        <p:spPr>
          <a:xfrm>
            <a:off x="7041729" y="1733550"/>
            <a:ext cx="323850" cy="238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36954" y="2047875"/>
            <a:ext cx="2126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Double </a:t>
            </a:r>
            <a:r>
              <a:rPr lang="it-IT" b="1" dirty="0" err="1"/>
              <a:t>strand</a:t>
            </a:r>
            <a:r>
              <a:rPr lang="it-IT" b="1" dirty="0"/>
              <a:t> break</a:t>
            </a:r>
          </a:p>
          <a:p>
            <a:r>
              <a:rPr lang="it-IT" b="1" dirty="0"/>
              <a:t>(UV light)</a:t>
            </a:r>
          </a:p>
        </p:txBody>
      </p:sp>
    </p:spTree>
    <p:extLst>
      <p:ext uri="{BB962C8B-B14F-4D97-AF65-F5344CB8AC3E}">
        <p14:creationId xmlns:p14="http://schemas.microsoft.com/office/powerpoint/2010/main" val="3055313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2" r="37388"/>
          <a:stretch/>
        </p:blipFill>
        <p:spPr>
          <a:xfrm>
            <a:off x="1343025" y="1762124"/>
            <a:ext cx="5343525" cy="3863975"/>
          </a:xfrm>
        </p:spPr>
      </p:pic>
      <p:sp>
        <p:nvSpPr>
          <p:cNvPr id="2" name="Rettangolo 1"/>
          <p:cNvSpPr/>
          <p:nvPr/>
        </p:nvSpPr>
        <p:spPr>
          <a:xfrm>
            <a:off x="6191250" y="1619250"/>
            <a:ext cx="647700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59371" y="253484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</a:rPr>
              <a:t>Homologous recombination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69594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7" t="15692" b="33352"/>
          <a:stretch/>
        </p:blipFill>
        <p:spPr>
          <a:xfrm>
            <a:off x="2146179" y="1954806"/>
            <a:ext cx="4375392" cy="34055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59371" y="253484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/>
              </a:rPr>
              <a:t>Homologous recombination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31186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3200" b="1" i="1" noProof="1">
                <a:solidFill>
                  <a:srgbClr val="FF0000"/>
                </a:solidFill>
                <a:latin typeface="Arial"/>
                <a:cs typeface="Times" charset="0"/>
              </a:rPr>
              <a:t>MALATTIE DELL'UOMO CAUSATE DA DIFETTI NELLA RIPARAZIONE DEL DNA</a:t>
            </a:r>
            <a:endParaRPr lang="it-IT" b="1" i="1" dirty="0">
              <a:solidFill>
                <a:srgbClr val="800000"/>
              </a:solidFill>
              <a:cs typeface="Times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9725"/>
            <a:ext cx="8458200" cy="480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sz="1800" u="sng" noProof="1">
                <a:cs typeface="Times" charset="0"/>
              </a:rPr>
              <a:t>Sindrome da tumore ereditario di mammella e ovaio </a:t>
            </a:r>
          </a:p>
          <a:p>
            <a:pPr marL="0" indent="0">
              <a:buNone/>
              <a:defRPr/>
            </a:pPr>
            <a:r>
              <a:rPr lang="it-IT" sz="1800" noProof="1">
                <a:cs typeface="Times" charset="0"/>
              </a:rPr>
              <a:t>       Elevato rischio di sviluppo di cancro alla mammella e ovaio    [</a:t>
            </a:r>
            <a:r>
              <a:rPr lang="it-IT" sz="1800" i="1" noProof="1">
                <a:solidFill>
                  <a:srgbClr val="FF0000"/>
                </a:solidFill>
                <a:cs typeface="Times" charset="0"/>
              </a:rPr>
              <a:t>BRCA1 / BRCA2</a:t>
            </a:r>
            <a:r>
              <a:rPr lang="it-IT" sz="1800" noProof="1">
                <a:cs typeface="Times" charset="0"/>
              </a:rPr>
              <a:t>] </a:t>
            </a:r>
            <a:endParaRPr sz="1800" u="sng" noProof="1">
              <a:cs typeface="Times" charset="0"/>
            </a:endParaRPr>
          </a:p>
          <a:p>
            <a:pPr eaLnBrk="1" hangingPunct="1">
              <a:defRPr/>
            </a:pPr>
            <a:endParaRPr sz="1800" u="sng" noProof="1">
              <a:cs typeface="Times" charset="0"/>
            </a:endParaRPr>
          </a:p>
          <a:p>
            <a:pPr eaLnBrk="1" hangingPunct="1">
              <a:defRPr/>
            </a:pPr>
            <a:r>
              <a:rPr sz="1800" u="sng" noProof="1">
                <a:cs typeface="Times" charset="0"/>
              </a:rPr>
              <a:t>Ataxia-telangiectasia</a:t>
            </a:r>
            <a:r>
              <a:rPr sz="1800" noProof="1">
                <a:cs typeface="Times" charset="0"/>
              </a:rPr>
              <a:t>	</a:t>
            </a:r>
            <a:endParaRPr lang="it-IT" sz="1800" noProof="1">
              <a:cs typeface="Times" charset="0"/>
            </a:endParaRPr>
          </a:p>
          <a:p>
            <a:pPr marL="0" indent="0" defTabSz="447675" eaLnBrk="1" hangingPunct="1">
              <a:buNone/>
              <a:tabLst>
                <a:tab pos="361950" algn="l"/>
              </a:tabLst>
              <a:defRPr/>
            </a:pPr>
            <a:r>
              <a:rPr lang="it-IT" sz="1800" noProof="1">
                <a:cs typeface="Times" charset="0"/>
              </a:rPr>
              <a:t>	</a:t>
            </a:r>
            <a:r>
              <a:rPr sz="1800" noProof="1">
                <a:cs typeface="Times" charset="0"/>
              </a:rPr>
              <a:t>Disordini neurologici; deficienze immunologiche;</a:t>
            </a:r>
            <a:r>
              <a:rPr lang="it-IT" sz="1800" noProof="1">
                <a:cs typeface="Times" charset="0"/>
              </a:rPr>
              <a:t> </a:t>
            </a:r>
            <a:r>
              <a:rPr sz="1800" noProof="1">
                <a:cs typeface="Times" charset="0"/>
              </a:rPr>
              <a:t>elevato rischio di linfomi</a:t>
            </a:r>
            <a:r>
              <a:rPr lang="it-IT" sz="1800" noProof="1">
                <a:cs typeface="Times" charset="0"/>
              </a:rPr>
              <a:t> [</a:t>
            </a:r>
            <a:r>
              <a:rPr lang="it-IT" sz="1800" i="1" noProof="1">
                <a:solidFill>
                  <a:srgbClr val="FF0000"/>
                </a:solidFill>
                <a:cs typeface="Times" charset="0"/>
              </a:rPr>
              <a:t>ATM</a:t>
            </a:r>
            <a:r>
              <a:rPr lang="it-IT" sz="1800" noProof="1">
                <a:cs typeface="Times" charset="0"/>
              </a:rPr>
              <a:t>]</a:t>
            </a:r>
            <a:endParaRPr sz="1800" noProof="1">
              <a:cs typeface="Times" charset="0"/>
            </a:endParaRPr>
          </a:p>
          <a:p>
            <a:pPr eaLnBrk="1" hangingPunct="1">
              <a:defRPr/>
            </a:pPr>
            <a:endParaRPr sz="1800" noProof="1">
              <a:cs typeface="Times" charset="0"/>
            </a:endParaRPr>
          </a:p>
          <a:p>
            <a:pPr eaLnBrk="1" hangingPunct="1">
              <a:defRPr/>
            </a:pPr>
            <a:r>
              <a:rPr sz="1800" u="sng" noProof="1">
                <a:cs typeface="Times" charset="0"/>
              </a:rPr>
              <a:t>Sindrome di Cockayne</a:t>
            </a:r>
            <a:r>
              <a:rPr sz="1800" noProof="1">
                <a:cs typeface="Times" charset="0"/>
              </a:rPr>
              <a:t>		</a:t>
            </a:r>
            <a:endParaRPr lang="it-IT" sz="1800" noProof="1">
              <a:cs typeface="Times" charset="0"/>
            </a:endParaRPr>
          </a:p>
          <a:p>
            <a:pPr marL="0" indent="0" eaLnBrk="1" hangingPunct="1">
              <a:buNone/>
              <a:tabLst>
                <a:tab pos="361950" algn="l"/>
              </a:tabLst>
              <a:defRPr/>
            </a:pPr>
            <a:r>
              <a:rPr lang="it-IT" sz="1800" noProof="1">
                <a:cs typeface="Times" charset="0"/>
              </a:rPr>
              <a:t>	</a:t>
            </a:r>
            <a:r>
              <a:rPr sz="1800" noProof="1">
                <a:cs typeface="Times" charset="0"/>
              </a:rPr>
              <a:t>Sensibilità della pelle alla luce solare; nanismo; ritardo mentale; invecchiamento </a:t>
            </a:r>
            <a:r>
              <a:rPr lang="it-IT" sz="1800" noProof="1">
                <a:cs typeface="Times" charset="0"/>
              </a:rPr>
              <a:t>	</a:t>
            </a:r>
            <a:r>
              <a:rPr sz="1800" noProof="1">
                <a:cs typeface="Times" charset="0"/>
              </a:rPr>
              <a:t>precoce</a:t>
            </a:r>
            <a:r>
              <a:rPr lang="it-IT" sz="1800" noProof="1">
                <a:cs typeface="Times" charset="0"/>
              </a:rPr>
              <a:t> [</a:t>
            </a:r>
            <a:r>
              <a:rPr lang="it-IT" sz="1800" i="1" dirty="0">
                <a:solidFill>
                  <a:srgbClr val="FF0000"/>
                </a:solidFill>
                <a:cs typeface="Times" charset="0"/>
              </a:rPr>
              <a:t>ERCC8</a:t>
            </a:r>
            <a:r>
              <a:rPr lang="it-IT" sz="1800" dirty="0"/>
              <a:t>]</a:t>
            </a:r>
            <a:endParaRPr sz="1800" noProof="1">
              <a:cs typeface="Times" charset="0"/>
            </a:endParaRPr>
          </a:p>
          <a:p>
            <a:pPr lvl="2" eaLnBrk="1" hangingPunct="1">
              <a:defRPr/>
            </a:pPr>
            <a:endParaRPr sz="1800" noProof="1">
              <a:cs typeface="Times" charset="0"/>
            </a:endParaRPr>
          </a:p>
          <a:p>
            <a:pPr algn="just">
              <a:defRPr/>
            </a:pPr>
            <a:r>
              <a:rPr lang="it-IT" sz="1800" u="sng" noProof="1">
                <a:cs typeface="Times" charset="0"/>
              </a:rPr>
              <a:t>Sindrome di Lynch </a:t>
            </a:r>
            <a:r>
              <a:rPr lang="it-IT" sz="1800" noProof="1">
                <a:cs typeface="Times" charset="0"/>
              </a:rPr>
              <a:t>			 </a:t>
            </a:r>
          </a:p>
          <a:p>
            <a:pPr marL="0" indent="0" algn="just">
              <a:buNone/>
              <a:tabLst>
                <a:tab pos="361950" algn="l"/>
              </a:tabLst>
              <a:defRPr/>
            </a:pPr>
            <a:r>
              <a:rPr lang="it-IT" sz="1800" noProof="1">
                <a:cs typeface="Times" charset="0"/>
              </a:rPr>
              <a:t>	Elevato rischio di sviluppo di cancro al colon [</a:t>
            </a:r>
            <a:r>
              <a:rPr lang="it-IT" sz="1800" i="1" noProof="1">
                <a:solidFill>
                  <a:srgbClr val="FF0000"/>
                </a:solidFill>
                <a:cs typeface="Times" charset="0"/>
              </a:rPr>
              <a:t>MSH2</a:t>
            </a:r>
            <a:r>
              <a:rPr lang="it-IT" sz="1800" noProof="1">
                <a:cs typeface="Times" charset="0"/>
              </a:rPr>
              <a:t>]</a:t>
            </a:r>
            <a:endParaRPr sz="1800" noProof="1">
              <a:cs typeface="Times" charset="0"/>
            </a:endParaRPr>
          </a:p>
          <a:p>
            <a:pPr lvl="2" algn="just" eaLnBrk="1" hangingPunct="1">
              <a:defRPr/>
            </a:pPr>
            <a:endParaRPr sz="1800" noProof="1">
              <a:cs typeface="Times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sz="1800" u="sng" noProof="1">
                <a:cs typeface="Times" charset="0"/>
              </a:rPr>
              <a:t>Xeroderma-pigmentosum</a:t>
            </a:r>
            <a:r>
              <a:rPr sz="1800" noProof="1">
                <a:cs typeface="Times" charset="0"/>
              </a:rPr>
              <a:t>	</a:t>
            </a:r>
            <a:endParaRPr lang="it-IT" sz="1800" noProof="1">
              <a:cs typeface="Times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  <a:tabLst>
                <a:tab pos="361950" algn="l"/>
              </a:tabLst>
              <a:defRPr/>
            </a:pPr>
            <a:r>
              <a:rPr lang="it-IT" sz="1800" noProof="1">
                <a:cs typeface="Times" charset="0"/>
              </a:rPr>
              <a:t>	</a:t>
            </a:r>
            <a:r>
              <a:rPr sz="1800" noProof="1">
                <a:cs typeface="Times" charset="0"/>
              </a:rPr>
              <a:t>Elevato rischio di cancro a pelle, occhi in seguito ad esposizione a luce solare</a:t>
            </a:r>
            <a:r>
              <a:rPr lang="it-IT" sz="1800" noProof="1">
                <a:cs typeface="Times" charset="0"/>
              </a:rPr>
              <a:t> [</a:t>
            </a:r>
            <a:r>
              <a:rPr lang="it-IT" sz="1800" i="1" noProof="1">
                <a:solidFill>
                  <a:srgbClr val="FF0000"/>
                </a:solidFill>
                <a:cs typeface="Times" charset="0"/>
              </a:rPr>
              <a:t>XPA</a:t>
            </a:r>
            <a:r>
              <a:rPr lang="it-IT" sz="1800" noProof="1">
                <a:cs typeface="Times" charset="0"/>
              </a:rPr>
              <a:t>]</a:t>
            </a:r>
          </a:p>
          <a:p>
            <a:pPr algn="just" eaLnBrk="1" hangingPunct="1">
              <a:buFontTx/>
              <a:buNone/>
              <a:defRPr/>
            </a:pPr>
            <a:endParaRPr lang="it-IT" sz="1800" noProof="1">
              <a:cs typeface="Times" charset="0"/>
            </a:endParaRPr>
          </a:p>
          <a:p>
            <a:pPr algn="just">
              <a:defRPr/>
            </a:pPr>
            <a:r>
              <a:rPr lang="it-IT" sz="1800" u="sng" noProof="1">
                <a:cs typeface="Times" charset="0"/>
              </a:rPr>
              <a:t>Anemia di Fanconi</a:t>
            </a:r>
            <a:r>
              <a:rPr lang="it-IT" sz="1800" noProof="1">
                <a:cs typeface="Times" charset="0"/>
              </a:rPr>
              <a:t>			</a:t>
            </a:r>
          </a:p>
          <a:p>
            <a:pPr marL="0" indent="0" algn="just">
              <a:buNone/>
              <a:tabLst>
                <a:tab pos="361950" algn="l"/>
              </a:tabLst>
              <a:defRPr/>
            </a:pPr>
            <a:r>
              <a:rPr lang="it-IT" sz="1800" noProof="1">
                <a:cs typeface="Times" charset="0"/>
              </a:rPr>
              <a:t>	Grave aplasia midollare  [</a:t>
            </a:r>
            <a:r>
              <a:rPr lang="it-IT" sz="1800" i="1" noProof="1">
                <a:solidFill>
                  <a:srgbClr val="FF0000"/>
                </a:solidFill>
                <a:cs typeface="Times" charset="0"/>
              </a:rPr>
              <a:t>FANCA</a:t>
            </a:r>
            <a:r>
              <a:rPr lang="it-IT" sz="1800" noProof="1">
                <a:cs typeface="Times" charset="0"/>
              </a:rPr>
              <a:t>]</a:t>
            </a:r>
            <a:endParaRPr sz="1800" noProof="1">
              <a:cs typeface="Times" charset="0"/>
            </a:endParaRPr>
          </a:p>
          <a:p>
            <a:pPr eaLnBrk="1" hangingPunct="1">
              <a:defRPr/>
            </a:pPr>
            <a:endParaRPr lang="it-IT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57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CARCINOMA DELLA MAMMELLA</a:t>
            </a:r>
            <a:br>
              <a:rPr lang="it-IT" dirty="0"/>
            </a:br>
            <a:r>
              <a:rPr lang="it-IT" dirty="0"/>
              <a:t>CARCINOMA DELL’OVAIO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4" y="2214695"/>
            <a:ext cx="4033314" cy="442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arrotondato 3"/>
          <p:cNvSpPr/>
          <p:nvPr/>
        </p:nvSpPr>
        <p:spPr>
          <a:xfrm>
            <a:off x="5134084" y="2930146"/>
            <a:ext cx="3497851" cy="349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134084" y="3296198"/>
            <a:ext cx="3497851" cy="13435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105989" y="3439435"/>
            <a:ext cx="3623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Classe: Riparo del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Tipo: TUMOR SUPPRESSOR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Mutazione: </a:t>
            </a:r>
            <a:r>
              <a:rPr lang="it-IT" dirty="0" err="1"/>
              <a:t>missense</a:t>
            </a:r>
            <a:r>
              <a:rPr lang="it-IT" dirty="0"/>
              <a:t>/nonsense/delezione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301760" y="2904616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BRCA1/2</a:t>
            </a:r>
            <a:endParaRPr lang="it-IT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16" y="274638"/>
            <a:ext cx="8953168" cy="1143000"/>
          </a:xfrm>
        </p:spPr>
        <p:txBody>
          <a:bodyPr>
            <a:normAutofit/>
          </a:bodyPr>
          <a:lstStyle/>
          <a:p>
            <a:r>
              <a:rPr lang="en-US" altLang="it-IT" i="1" dirty="0">
                <a:solidFill>
                  <a:srgbClr val="FF0066"/>
                </a:solidFill>
              </a:rPr>
              <a:t>Crossing over </a:t>
            </a:r>
            <a:r>
              <a:rPr lang="en-US" altLang="it-IT" i="1" dirty="0" err="1">
                <a:solidFill>
                  <a:srgbClr val="FF0066"/>
                </a:solidFill>
              </a:rPr>
              <a:t>ineguale</a:t>
            </a:r>
            <a:r>
              <a:rPr lang="en-US" altLang="it-IT" i="1" dirty="0">
                <a:solidFill>
                  <a:srgbClr val="FF0066"/>
                </a:solidFill>
              </a:rPr>
              <a:t> - </a:t>
            </a:r>
            <a:r>
              <a:rPr lang="en-US" altLang="it-IT" i="1" dirty="0">
                <a:solidFill>
                  <a:srgbClr val="FF0066"/>
                </a:solidFill>
                <a:latin typeface="Symbol" pitchFamily="18" charset="2"/>
              </a:rPr>
              <a:t>a</a:t>
            </a:r>
            <a:r>
              <a:rPr lang="en-US" altLang="it-IT" i="1" dirty="0">
                <a:solidFill>
                  <a:srgbClr val="FF0066"/>
                </a:solidFill>
              </a:rPr>
              <a:t>-</a:t>
            </a:r>
            <a:r>
              <a:rPr lang="en-US" altLang="it-IT" i="1" dirty="0" err="1">
                <a:solidFill>
                  <a:srgbClr val="FF0066"/>
                </a:solidFill>
              </a:rPr>
              <a:t>talassemia</a:t>
            </a:r>
            <a:endParaRPr lang="it-IT" altLang="it-IT" sz="5400" b="1" dirty="0">
              <a:latin typeface="Arial" pitchFamily="34" charset="0"/>
            </a:endParaRPr>
          </a:p>
        </p:txBody>
      </p:sp>
      <p:sp>
        <p:nvSpPr>
          <p:cNvPr id="86019" name="Text Box 28"/>
          <p:cNvSpPr txBox="1">
            <a:spLocks noChangeArrowheads="1"/>
          </p:cNvSpPr>
          <p:nvPr/>
        </p:nvSpPr>
        <p:spPr bwMode="auto">
          <a:xfrm>
            <a:off x="4965889" y="2719856"/>
            <a:ext cx="4114500" cy="7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1800" b="0">
                <a:solidFill>
                  <a:srgbClr val="0236B8"/>
                </a:solidFill>
                <a:latin typeface="Comic Sans MS" pitchFamily="66" charset="0"/>
              </a:rPr>
              <a:t>Ricombinazione ineguale nel cluster </a:t>
            </a:r>
          </a:p>
          <a:p>
            <a:pPr algn="ctr">
              <a:spcBef>
                <a:spcPct val="50000"/>
              </a:spcBef>
            </a:pPr>
            <a:r>
              <a:rPr lang="it-IT" altLang="en-US" sz="1800" b="0">
                <a:solidFill>
                  <a:srgbClr val="0236B8"/>
                </a:solidFill>
                <a:latin typeface="Comic Sans MS" pitchFamily="66" charset="0"/>
              </a:rPr>
              <a:t>dei geni dell</a:t>
            </a:r>
            <a:r>
              <a:rPr lang="it-IT" altLang="it-IT" sz="1800" b="0">
                <a:solidFill>
                  <a:srgbClr val="0236B8"/>
                </a:solidFill>
                <a:latin typeface="Comic Sans MS" pitchFamily="66" charset="0"/>
              </a:rPr>
              <a:t>’</a:t>
            </a:r>
            <a:r>
              <a:rPr lang="it-IT" altLang="ja-JP" sz="1800" b="0">
                <a:solidFill>
                  <a:srgbClr val="0236B8"/>
                </a:solidFill>
                <a:latin typeface="Symbol" pitchFamily="18" charset="2"/>
              </a:rPr>
              <a:t>a-</a:t>
            </a:r>
            <a:r>
              <a:rPr lang="it-IT" altLang="ja-JP" sz="1800" b="0">
                <a:solidFill>
                  <a:srgbClr val="0236B8"/>
                </a:solidFill>
                <a:latin typeface="Comic Sans MS" pitchFamily="66" charset="0"/>
              </a:rPr>
              <a:t>globina</a:t>
            </a:r>
            <a:endParaRPr lang="it-IT" altLang="en-US" sz="1600" b="0">
              <a:solidFill>
                <a:srgbClr val="0236B8"/>
              </a:solidFill>
              <a:latin typeface="Comic Sans MS" pitchFamily="66" charset="0"/>
            </a:endParaRPr>
          </a:p>
        </p:txBody>
      </p:sp>
      <p:sp>
        <p:nvSpPr>
          <p:cNvPr id="86020" name="Rectangle 29"/>
          <p:cNvSpPr>
            <a:spLocks noChangeArrowheads="1"/>
          </p:cNvSpPr>
          <p:nvPr/>
        </p:nvSpPr>
        <p:spPr bwMode="auto">
          <a:xfrm>
            <a:off x="159026" y="5402040"/>
            <a:ext cx="8825948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73138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Tx/>
              <a:buChar char="•"/>
            </a:pPr>
            <a:r>
              <a:rPr lang="it-IT" altLang="en-US" sz="1800" b="0" dirty="0">
                <a:latin typeface="+mj-lt"/>
              </a:rPr>
              <a:t> i due geni dell</a:t>
            </a:r>
            <a:r>
              <a:rPr lang="it-IT" altLang="it-IT" sz="1800" b="0" dirty="0">
                <a:latin typeface="+mj-lt"/>
              </a:rPr>
              <a:t>’</a:t>
            </a:r>
            <a:r>
              <a:rPr lang="el-GR" altLang="ja-JP" sz="1800" b="0" dirty="0">
                <a:latin typeface="+mj-lt"/>
              </a:rPr>
              <a:t>α</a:t>
            </a:r>
            <a:r>
              <a:rPr lang="it-IT" altLang="ja-JP" sz="1800" b="0" dirty="0">
                <a:latin typeface="+mj-lt"/>
              </a:rPr>
              <a:t>-globina derivano da un meccanismo di duplicazione genica: sono identici;</a:t>
            </a:r>
          </a:p>
          <a:p>
            <a:pPr>
              <a:buFontTx/>
              <a:buChar char="•"/>
            </a:pPr>
            <a:r>
              <a:rPr lang="it-IT" altLang="en-US" sz="1800" b="0" dirty="0">
                <a:latin typeface="+mj-lt"/>
              </a:rPr>
              <a:t> un </a:t>
            </a:r>
            <a:r>
              <a:rPr lang="it-IT" altLang="en-US" sz="1800" b="0" dirty="0" err="1">
                <a:latin typeface="+mj-lt"/>
              </a:rPr>
              <a:t>crossing</a:t>
            </a:r>
            <a:r>
              <a:rPr lang="it-IT" altLang="en-US" sz="1800" b="0" dirty="0">
                <a:latin typeface="+mj-lt"/>
              </a:rPr>
              <a:t> over ineguale origina la perdita di uno dei due geni;</a:t>
            </a:r>
          </a:p>
          <a:p>
            <a:pPr>
              <a:buFontTx/>
              <a:buChar char="•"/>
            </a:pPr>
            <a:r>
              <a:rPr lang="it-IT" altLang="en-US" sz="1800" b="0" dirty="0">
                <a:latin typeface="+mj-lt"/>
              </a:rPr>
              <a:t> la trasmissione del cromosoma deleto origina un individuo affetto da </a:t>
            </a:r>
            <a:r>
              <a:rPr lang="el-GR" altLang="en-US" sz="1800" b="0" dirty="0">
                <a:latin typeface="+mj-lt"/>
              </a:rPr>
              <a:t>α</a:t>
            </a:r>
            <a:r>
              <a:rPr lang="it-IT" altLang="en-US" sz="1800" b="0" dirty="0">
                <a:latin typeface="+mj-lt"/>
              </a:rPr>
              <a:t>-talassemia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527363" y="1928407"/>
            <a:ext cx="2714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967468" y="1854599"/>
            <a:ext cx="520757" cy="1546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2987805" y="1851081"/>
            <a:ext cx="520757" cy="154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2547700" y="2400567"/>
            <a:ext cx="2714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2987805" y="2326759"/>
            <a:ext cx="520757" cy="1546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4008142" y="2323241"/>
            <a:ext cx="520757" cy="154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8" name="Connettore 1 37"/>
          <p:cNvCxnSpPr/>
          <p:nvPr/>
        </p:nvCxnSpPr>
        <p:spPr>
          <a:xfrm>
            <a:off x="1527363" y="4003756"/>
            <a:ext cx="320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1967468" y="3929948"/>
            <a:ext cx="520757" cy="1546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2987806" y="3927226"/>
            <a:ext cx="260378" cy="154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3248184" y="3927226"/>
            <a:ext cx="260378" cy="1546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823017" y="3926431"/>
            <a:ext cx="520757" cy="154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1 43"/>
          <p:cNvCxnSpPr/>
          <p:nvPr/>
        </p:nvCxnSpPr>
        <p:spPr>
          <a:xfrm>
            <a:off x="1537964" y="4811903"/>
            <a:ext cx="32044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2998407" y="4735373"/>
            <a:ext cx="260378" cy="1546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2738029" y="4735373"/>
            <a:ext cx="260378" cy="1546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056467" y="1873277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X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140205" y="2994518"/>
            <a:ext cx="184513" cy="5101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83459" y="1471078"/>
            <a:ext cx="4898004" cy="138917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1189930" y="3656462"/>
            <a:ext cx="3856130" cy="6945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1201539" y="4464610"/>
            <a:ext cx="3856130" cy="6945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77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165000" y="175999"/>
            <a:ext cx="8883206" cy="338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600" b="0" dirty="0" err="1">
                <a:solidFill>
                  <a:schemeClr val="hlink"/>
                </a:solidFill>
              </a:rPr>
              <a:t>Patologie</a:t>
            </a:r>
            <a:r>
              <a:rPr lang="en-US" altLang="en-US" sz="2600" b="0" dirty="0">
                <a:solidFill>
                  <a:schemeClr val="hlink"/>
                </a:solidFill>
              </a:rPr>
              <a:t> </a:t>
            </a:r>
            <a:r>
              <a:rPr lang="en-US" altLang="en-US" sz="2600" b="0" dirty="0" err="1">
                <a:solidFill>
                  <a:schemeClr val="hlink"/>
                </a:solidFill>
              </a:rPr>
              <a:t>neuromuscolari</a:t>
            </a:r>
            <a:r>
              <a:rPr lang="en-US" altLang="en-US" sz="2600" b="0" dirty="0">
                <a:solidFill>
                  <a:schemeClr val="hlink"/>
                </a:solidFill>
              </a:rPr>
              <a:t> </a:t>
            </a:r>
            <a:r>
              <a:rPr lang="en-US" altLang="en-US" sz="2600" b="0" dirty="0" err="1">
                <a:solidFill>
                  <a:schemeClr val="hlink"/>
                </a:solidFill>
              </a:rPr>
              <a:t>causate</a:t>
            </a:r>
            <a:r>
              <a:rPr lang="en-US" altLang="en-US" sz="2600" b="0" dirty="0">
                <a:solidFill>
                  <a:schemeClr val="hlink"/>
                </a:solidFill>
              </a:rPr>
              <a:t> </a:t>
            </a:r>
            <a:r>
              <a:rPr lang="en-US" altLang="en-US" sz="2600" b="0" dirty="0" err="1">
                <a:solidFill>
                  <a:schemeClr val="hlink"/>
                </a:solidFill>
              </a:rPr>
              <a:t>dall</a:t>
            </a:r>
            <a:r>
              <a:rPr lang="it-IT" altLang="en-US" sz="2600" b="0" dirty="0">
                <a:solidFill>
                  <a:schemeClr val="hlink"/>
                </a:solidFill>
              </a:rPr>
              <a:t>’</a:t>
            </a:r>
            <a:r>
              <a:rPr lang="en-US" altLang="ja-JP" sz="2600" b="0" dirty="0" err="1">
                <a:solidFill>
                  <a:schemeClr val="hlink"/>
                </a:solidFill>
              </a:rPr>
              <a:t>espansione</a:t>
            </a:r>
            <a:endParaRPr lang="en-US" altLang="ja-JP" sz="2600" b="0" dirty="0">
              <a:solidFill>
                <a:schemeClr val="hlink"/>
              </a:solidFill>
            </a:endParaRPr>
          </a:p>
          <a:p>
            <a:r>
              <a:rPr lang="en-US" altLang="en-US" sz="2600" b="0" dirty="0">
                <a:solidFill>
                  <a:schemeClr val="hlink"/>
                </a:solidFill>
              </a:rPr>
              <a:t>		di </a:t>
            </a:r>
            <a:r>
              <a:rPr lang="en-US" altLang="en-US" sz="2600" b="0" dirty="0" err="1">
                <a:solidFill>
                  <a:schemeClr val="hlink"/>
                </a:solidFill>
              </a:rPr>
              <a:t>sequenze</a:t>
            </a:r>
            <a:r>
              <a:rPr lang="en-US" altLang="en-US" sz="2600" b="0" dirty="0">
                <a:solidFill>
                  <a:schemeClr val="hlink"/>
                </a:solidFill>
              </a:rPr>
              <a:t> </a:t>
            </a:r>
            <a:r>
              <a:rPr lang="en-US" altLang="en-US" sz="2600" b="0" dirty="0" err="1">
                <a:solidFill>
                  <a:schemeClr val="hlink"/>
                </a:solidFill>
              </a:rPr>
              <a:t>trinucleotidiche</a:t>
            </a:r>
            <a:r>
              <a:rPr lang="en-US" altLang="en-US" sz="2600" b="0" dirty="0">
                <a:solidFill>
                  <a:schemeClr val="hlink"/>
                </a:solidFill>
              </a:rPr>
              <a:t> </a:t>
            </a:r>
            <a:r>
              <a:rPr lang="en-US" altLang="en-US" sz="2600" b="0" dirty="0" err="1">
                <a:solidFill>
                  <a:schemeClr val="hlink"/>
                </a:solidFill>
              </a:rPr>
              <a:t>ripetute</a:t>
            </a:r>
            <a:endParaRPr lang="en-US" altLang="en-US" sz="2600" b="0" dirty="0">
              <a:solidFill>
                <a:schemeClr val="hlink"/>
              </a:solidFill>
            </a:endParaRPr>
          </a:p>
          <a:p>
            <a:endParaRPr lang="en-US" altLang="en-US" sz="2300" b="0" dirty="0"/>
          </a:p>
          <a:p>
            <a:pPr lvl="1">
              <a:buFontTx/>
              <a:buChar char="•"/>
            </a:pPr>
            <a:r>
              <a:rPr lang="en-US" altLang="en-US" sz="2300" b="0" dirty="0"/>
              <a:t> Myotonic dystrophy</a:t>
            </a:r>
          </a:p>
          <a:p>
            <a:pPr lvl="1">
              <a:buFontTx/>
              <a:buChar char="•"/>
            </a:pPr>
            <a:r>
              <a:rPr lang="en-US" altLang="en-US" sz="2300" b="0" dirty="0"/>
              <a:t> Fragile X syndrome</a:t>
            </a:r>
          </a:p>
          <a:p>
            <a:pPr lvl="1">
              <a:buFontTx/>
              <a:buChar char="•"/>
            </a:pPr>
            <a:r>
              <a:rPr lang="en-US" altLang="en-US" sz="2300" b="0" dirty="0"/>
              <a:t> </a:t>
            </a:r>
            <a:r>
              <a:rPr lang="en-US" altLang="en-US" sz="2300" b="0" dirty="0" err="1"/>
              <a:t>Facioscapulohumeral</a:t>
            </a:r>
            <a:r>
              <a:rPr lang="en-US" altLang="en-US" sz="2300" b="0" dirty="0"/>
              <a:t> muscular dystrophy</a:t>
            </a:r>
            <a:endParaRPr lang="en-US" altLang="ja-JP" sz="2300" b="0" dirty="0"/>
          </a:p>
          <a:p>
            <a:pPr lvl="1">
              <a:buFontTx/>
              <a:buChar char="•"/>
            </a:pPr>
            <a:r>
              <a:rPr lang="en-US" altLang="en-US" sz="2300" b="0" dirty="0"/>
              <a:t> Huntington</a:t>
            </a:r>
            <a:r>
              <a:rPr lang="it-IT" altLang="en-US" sz="2300" b="0" dirty="0"/>
              <a:t>’</a:t>
            </a:r>
            <a:r>
              <a:rPr lang="en-US" altLang="ja-JP" sz="2300" b="0" dirty="0"/>
              <a:t>s disease</a:t>
            </a:r>
          </a:p>
          <a:p>
            <a:pPr lvl="1">
              <a:buFontTx/>
              <a:buChar char="•"/>
            </a:pPr>
            <a:r>
              <a:rPr lang="it-IT" altLang="en-US" sz="2400" b="0" dirty="0"/>
              <a:t> </a:t>
            </a:r>
            <a:r>
              <a:rPr lang="it-IT" altLang="en-US" sz="2400" b="0" dirty="0" err="1"/>
              <a:t>Spinocerebellar</a:t>
            </a:r>
            <a:r>
              <a:rPr lang="it-IT" altLang="en-US" sz="2400" b="0" dirty="0"/>
              <a:t> </a:t>
            </a:r>
            <a:r>
              <a:rPr lang="it-IT" altLang="en-US" sz="2400" b="0" dirty="0" err="1"/>
              <a:t>ataxia</a:t>
            </a:r>
            <a:endParaRPr lang="it-IT" altLang="en-US" sz="2400" b="0" dirty="0"/>
          </a:p>
          <a:p>
            <a:pPr lvl="1">
              <a:buFontTx/>
              <a:buChar char="•"/>
            </a:pPr>
            <a:r>
              <a:rPr lang="it-IT" altLang="en-US" sz="2400" b="0" dirty="0"/>
              <a:t> </a:t>
            </a:r>
            <a:r>
              <a:rPr lang="it-IT" altLang="en-US" sz="2400" b="0" dirty="0" err="1"/>
              <a:t>Kennedy</a:t>
            </a:r>
            <a:r>
              <a:rPr lang="it-IT" altLang="it-IT" sz="2400" b="0" dirty="0" err="1"/>
              <a:t>’</a:t>
            </a:r>
            <a:r>
              <a:rPr lang="it-IT" altLang="en-US" sz="2400" b="0" dirty="0" err="1"/>
              <a:t>s</a:t>
            </a:r>
            <a:r>
              <a:rPr lang="it-IT" altLang="en-US" sz="2400" b="0" dirty="0"/>
              <a:t> </a:t>
            </a:r>
            <a:r>
              <a:rPr lang="it-IT" altLang="en-US" sz="2400" b="0" dirty="0" err="1"/>
              <a:t>disease</a:t>
            </a:r>
            <a:endParaRPr lang="en-US" alt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1350925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877501" y="141981"/>
            <a:ext cx="6487500" cy="5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000">
                <a:solidFill>
                  <a:srgbClr val="E30022"/>
                </a:solidFill>
              </a:rPr>
              <a:t>Polimorfismi in loci con ripetizioni</a:t>
            </a:r>
          </a:p>
        </p:txBody>
      </p:sp>
      <p:grpSp>
        <p:nvGrpSpPr>
          <p:cNvPr id="94210" name="Group 16"/>
          <p:cNvGrpSpPr>
            <a:grpSpLocks/>
          </p:cNvGrpSpPr>
          <p:nvPr/>
        </p:nvGrpSpPr>
        <p:grpSpPr bwMode="auto">
          <a:xfrm>
            <a:off x="882000" y="5353876"/>
            <a:ext cx="6480000" cy="359390"/>
            <a:chOff x="588" y="3620"/>
            <a:chExt cx="4320" cy="243"/>
          </a:xfrm>
        </p:grpSpPr>
        <p:sp>
          <p:nvSpPr>
            <p:cNvPr id="94247" name="Line 3"/>
            <p:cNvSpPr>
              <a:spLocks noChangeShapeType="1"/>
            </p:cNvSpPr>
            <p:nvPr/>
          </p:nvSpPr>
          <p:spPr bwMode="auto">
            <a:xfrm>
              <a:off x="3072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8" name="Line 4"/>
            <p:cNvSpPr>
              <a:spLocks noChangeShapeType="1"/>
            </p:cNvSpPr>
            <p:nvPr/>
          </p:nvSpPr>
          <p:spPr bwMode="auto">
            <a:xfrm>
              <a:off x="3468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9" name="Line 5"/>
            <p:cNvSpPr>
              <a:spLocks noChangeShapeType="1"/>
            </p:cNvSpPr>
            <p:nvPr/>
          </p:nvSpPr>
          <p:spPr bwMode="auto">
            <a:xfrm>
              <a:off x="3864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0" name="Line 6"/>
            <p:cNvSpPr>
              <a:spLocks noChangeShapeType="1"/>
            </p:cNvSpPr>
            <p:nvPr/>
          </p:nvSpPr>
          <p:spPr bwMode="auto">
            <a:xfrm>
              <a:off x="2640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1" name="Line 7"/>
            <p:cNvSpPr>
              <a:spLocks noChangeShapeType="1"/>
            </p:cNvSpPr>
            <p:nvPr/>
          </p:nvSpPr>
          <p:spPr bwMode="auto">
            <a:xfrm>
              <a:off x="1452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2" name="Line 8"/>
            <p:cNvSpPr>
              <a:spLocks noChangeShapeType="1"/>
            </p:cNvSpPr>
            <p:nvPr/>
          </p:nvSpPr>
          <p:spPr bwMode="auto">
            <a:xfrm>
              <a:off x="1848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3" name="Line 9"/>
            <p:cNvSpPr>
              <a:spLocks noChangeShapeType="1"/>
            </p:cNvSpPr>
            <p:nvPr/>
          </p:nvSpPr>
          <p:spPr bwMode="auto">
            <a:xfrm>
              <a:off x="2244" y="386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4" name="Line 10"/>
            <p:cNvSpPr>
              <a:spLocks noChangeShapeType="1"/>
            </p:cNvSpPr>
            <p:nvPr/>
          </p:nvSpPr>
          <p:spPr bwMode="auto">
            <a:xfrm>
              <a:off x="588" y="3863"/>
              <a:ext cx="828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5" name="Line 11"/>
            <p:cNvSpPr>
              <a:spLocks noChangeShapeType="1"/>
            </p:cNvSpPr>
            <p:nvPr/>
          </p:nvSpPr>
          <p:spPr bwMode="auto">
            <a:xfrm>
              <a:off x="4260" y="3863"/>
              <a:ext cx="648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59" name="Rectangle 15"/>
            <p:cNvSpPr>
              <a:spLocks noChangeArrowheads="1"/>
            </p:cNvSpPr>
            <p:nvPr/>
          </p:nvSpPr>
          <p:spPr bwMode="auto">
            <a:xfrm>
              <a:off x="1444" y="3620"/>
              <a:ext cx="275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4925" rIns="69850" bIns="34925">
              <a:spAutoFit/>
            </a:bodyPr>
            <a:lstStyle>
              <a:lvl1pPr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/>
                <a:t>CAG    CAG    CAG    CAG    CAG    CAG    CAG</a:t>
              </a:r>
            </a:p>
          </p:txBody>
        </p:sp>
      </p:grpSp>
      <p:grpSp>
        <p:nvGrpSpPr>
          <p:cNvPr id="94211" name="Group 28"/>
          <p:cNvGrpSpPr>
            <a:grpSpLocks/>
          </p:cNvGrpSpPr>
          <p:nvPr/>
        </p:nvGrpSpPr>
        <p:grpSpPr bwMode="auto">
          <a:xfrm>
            <a:off x="882000" y="1041196"/>
            <a:ext cx="6480000" cy="359390"/>
            <a:chOff x="588" y="704"/>
            <a:chExt cx="4320" cy="243"/>
          </a:xfrm>
        </p:grpSpPr>
        <p:sp>
          <p:nvSpPr>
            <p:cNvPr id="94236" name="Line 17"/>
            <p:cNvSpPr>
              <a:spLocks noChangeShapeType="1"/>
            </p:cNvSpPr>
            <p:nvPr/>
          </p:nvSpPr>
          <p:spPr bwMode="auto">
            <a:xfrm>
              <a:off x="2640" y="947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7" name="Line 18"/>
            <p:cNvSpPr>
              <a:spLocks noChangeShapeType="1"/>
            </p:cNvSpPr>
            <p:nvPr/>
          </p:nvSpPr>
          <p:spPr bwMode="auto">
            <a:xfrm>
              <a:off x="1452" y="947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8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9" name="Line 20"/>
            <p:cNvSpPr>
              <a:spLocks noChangeShapeType="1"/>
            </p:cNvSpPr>
            <p:nvPr/>
          </p:nvSpPr>
          <p:spPr bwMode="auto">
            <a:xfrm>
              <a:off x="2244" y="947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0" name="Line 21"/>
            <p:cNvSpPr>
              <a:spLocks noChangeShapeType="1"/>
            </p:cNvSpPr>
            <p:nvPr/>
          </p:nvSpPr>
          <p:spPr bwMode="auto">
            <a:xfrm>
              <a:off x="588" y="947"/>
              <a:ext cx="828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1" name="Line 22"/>
            <p:cNvSpPr>
              <a:spLocks noChangeShapeType="1"/>
            </p:cNvSpPr>
            <p:nvPr/>
          </p:nvSpPr>
          <p:spPr bwMode="auto">
            <a:xfrm>
              <a:off x="3036" y="947"/>
              <a:ext cx="1872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45" name="Rectangle 26"/>
            <p:cNvSpPr>
              <a:spLocks noChangeArrowheads="1"/>
            </p:cNvSpPr>
            <p:nvPr/>
          </p:nvSpPr>
          <p:spPr bwMode="auto">
            <a:xfrm>
              <a:off x="1444" y="704"/>
              <a:ext cx="155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4925" rIns="69850" bIns="34925">
              <a:spAutoFit/>
            </a:bodyPr>
            <a:lstStyle>
              <a:lvl1pPr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/>
                <a:t>CAG    CAG    CAG    CAG</a:t>
              </a:r>
            </a:p>
          </p:txBody>
        </p:sp>
      </p:grpSp>
      <p:sp>
        <p:nvSpPr>
          <p:cNvPr id="94212" name="Line 29"/>
          <p:cNvSpPr>
            <a:spLocks noChangeShapeType="1"/>
          </p:cNvSpPr>
          <p:nvPr/>
        </p:nvSpPr>
        <p:spPr bwMode="auto">
          <a:xfrm>
            <a:off x="3960000" y="2909141"/>
            <a:ext cx="540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13" name="Line 30"/>
          <p:cNvSpPr>
            <a:spLocks noChangeShapeType="1"/>
          </p:cNvSpPr>
          <p:nvPr/>
        </p:nvSpPr>
        <p:spPr bwMode="auto">
          <a:xfrm>
            <a:off x="2178000" y="2909141"/>
            <a:ext cx="540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14" name="Line 31"/>
          <p:cNvSpPr>
            <a:spLocks noChangeShapeType="1"/>
          </p:cNvSpPr>
          <p:nvPr/>
        </p:nvSpPr>
        <p:spPr bwMode="auto">
          <a:xfrm>
            <a:off x="2772000" y="2909141"/>
            <a:ext cx="540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15" name="Line 32"/>
          <p:cNvSpPr>
            <a:spLocks noChangeShapeType="1"/>
          </p:cNvSpPr>
          <p:nvPr/>
        </p:nvSpPr>
        <p:spPr bwMode="auto">
          <a:xfrm>
            <a:off x="3366000" y="2909141"/>
            <a:ext cx="540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16" name="Line 33"/>
          <p:cNvSpPr>
            <a:spLocks noChangeShapeType="1"/>
          </p:cNvSpPr>
          <p:nvPr/>
        </p:nvSpPr>
        <p:spPr bwMode="auto">
          <a:xfrm>
            <a:off x="882000" y="2909141"/>
            <a:ext cx="1242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19" name="Rectangle 36"/>
          <p:cNvSpPr>
            <a:spLocks noChangeArrowheads="1"/>
          </p:cNvSpPr>
          <p:nvPr/>
        </p:nvSpPr>
        <p:spPr bwMode="auto">
          <a:xfrm>
            <a:off x="2166001" y="2549750"/>
            <a:ext cx="2923302" cy="28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596" tIns="32798" rIns="65596" bIns="32798">
            <a:spAutoFit/>
          </a:bodyPr>
          <a:lstStyle>
            <a:lvl1pPr defTabSz="5143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5143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5143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5143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5143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/>
              <a:t>CAG    CAG    CAG    CAG    CAG</a:t>
            </a:r>
          </a:p>
        </p:txBody>
      </p:sp>
      <p:sp>
        <p:nvSpPr>
          <p:cNvPr id="94220" name="Line 37"/>
          <p:cNvSpPr>
            <a:spLocks noChangeShapeType="1"/>
          </p:cNvSpPr>
          <p:nvPr/>
        </p:nvSpPr>
        <p:spPr bwMode="auto">
          <a:xfrm>
            <a:off x="4608000" y="2909141"/>
            <a:ext cx="540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94221" name="Line 38"/>
          <p:cNvSpPr>
            <a:spLocks noChangeShapeType="1"/>
          </p:cNvSpPr>
          <p:nvPr/>
        </p:nvSpPr>
        <p:spPr bwMode="auto">
          <a:xfrm>
            <a:off x="5202000" y="2931325"/>
            <a:ext cx="2160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grpSp>
        <p:nvGrpSpPr>
          <p:cNvPr id="94223" name="Group 52"/>
          <p:cNvGrpSpPr>
            <a:grpSpLocks/>
          </p:cNvGrpSpPr>
          <p:nvPr/>
        </p:nvGrpSpPr>
        <p:grpSpPr bwMode="auto">
          <a:xfrm>
            <a:off x="882000" y="3934063"/>
            <a:ext cx="6498000" cy="359390"/>
            <a:chOff x="588" y="2660"/>
            <a:chExt cx="4332" cy="243"/>
          </a:xfrm>
        </p:grpSpPr>
        <p:sp>
          <p:nvSpPr>
            <p:cNvPr id="94224" name="Line 40"/>
            <p:cNvSpPr>
              <a:spLocks noChangeShapeType="1"/>
            </p:cNvSpPr>
            <p:nvPr/>
          </p:nvSpPr>
          <p:spPr bwMode="auto">
            <a:xfrm>
              <a:off x="3072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5" name="Line 41"/>
            <p:cNvSpPr>
              <a:spLocks noChangeShapeType="1"/>
            </p:cNvSpPr>
            <p:nvPr/>
          </p:nvSpPr>
          <p:spPr bwMode="auto">
            <a:xfrm>
              <a:off x="3468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6" name="Line 42"/>
            <p:cNvSpPr>
              <a:spLocks noChangeShapeType="1"/>
            </p:cNvSpPr>
            <p:nvPr/>
          </p:nvSpPr>
          <p:spPr bwMode="auto">
            <a:xfrm>
              <a:off x="2640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7" name="Line 43"/>
            <p:cNvSpPr>
              <a:spLocks noChangeShapeType="1"/>
            </p:cNvSpPr>
            <p:nvPr/>
          </p:nvSpPr>
          <p:spPr bwMode="auto">
            <a:xfrm>
              <a:off x="1452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8" name="Line 44"/>
            <p:cNvSpPr>
              <a:spLocks noChangeShapeType="1"/>
            </p:cNvSpPr>
            <p:nvPr/>
          </p:nvSpPr>
          <p:spPr bwMode="auto">
            <a:xfrm>
              <a:off x="1848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29" name="Line 45"/>
            <p:cNvSpPr>
              <a:spLocks noChangeShapeType="1"/>
            </p:cNvSpPr>
            <p:nvPr/>
          </p:nvSpPr>
          <p:spPr bwMode="auto">
            <a:xfrm>
              <a:off x="2244" y="2903"/>
              <a:ext cx="36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0" name="Line 46"/>
            <p:cNvSpPr>
              <a:spLocks noChangeShapeType="1"/>
            </p:cNvSpPr>
            <p:nvPr/>
          </p:nvSpPr>
          <p:spPr bwMode="auto">
            <a:xfrm>
              <a:off x="588" y="2903"/>
              <a:ext cx="828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234" name="Rectangle 50"/>
            <p:cNvSpPr>
              <a:spLocks noChangeArrowheads="1"/>
            </p:cNvSpPr>
            <p:nvPr/>
          </p:nvSpPr>
          <p:spPr bwMode="auto">
            <a:xfrm>
              <a:off x="1444" y="2660"/>
              <a:ext cx="235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850" tIns="34925" rIns="69850" bIns="34925">
              <a:spAutoFit/>
            </a:bodyPr>
            <a:lstStyle>
              <a:lvl1pPr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514350"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en-US" sz="1400"/>
                <a:t>CAG    CAG    CAG    CAG    CAG    CAG</a:t>
              </a:r>
            </a:p>
          </p:txBody>
        </p:sp>
        <p:sp>
          <p:nvSpPr>
            <p:cNvPr id="94235" name="Line 51"/>
            <p:cNvSpPr>
              <a:spLocks noChangeShapeType="1"/>
            </p:cNvSpPr>
            <p:nvPr/>
          </p:nvSpPr>
          <p:spPr bwMode="auto">
            <a:xfrm>
              <a:off x="3864" y="2894"/>
              <a:ext cx="1056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2634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68" y="1671424"/>
            <a:ext cx="5353664" cy="286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216000" y="4962220"/>
            <a:ext cx="8793000" cy="11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b="0" dirty="0"/>
              <a:t>Una mutazione nella </a:t>
            </a:r>
            <a:r>
              <a:rPr lang="it-IT" altLang="en-US" b="0" u="sng" dirty="0">
                <a:solidFill>
                  <a:srgbClr val="FF0000"/>
                </a:solidFill>
              </a:rPr>
              <a:t>linea germinale</a:t>
            </a:r>
            <a:r>
              <a:rPr lang="it-IT" altLang="en-US" b="0" dirty="0">
                <a:solidFill>
                  <a:srgbClr val="FF0000"/>
                </a:solidFill>
              </a:rPr>
              <a:t> </a:t>
            </a:r>
            <a:r>
              <a:rPr lang="it-IT" altLang="en-US" b="0" dirty="0"/>
              <a:t>viene trasmessa alla progenie.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b="0" dirty="0"/>
              <a:t>Una mutazione nelle </a:t>
            </a:r>
            <a:r>
              <a:rPr lang="it-IT" altLang="en-US" b="0" u="sng" dirty="0">
                <a:solidFill>
                  <a:srgbClr val="0070C0"/>
                </a:solidFill>
              </a:rPr>
              <a:t>cellule somatiche</a:t>
            </a:r>
            <a:r>
              <a:rPr lang="it-IT" altLang="en-US" b="0" dirty="0">
                <a:solidFill>
                  <a:srgbClr val="0070C0"/>
                </a:solidFill>
              </a:rPr>
              <a:t> </a:t>
            </a:r>
            <a:r>
              <a:rPr lang="it-IT" altLang="en-US" b="0" dirty="0"/>
              <a:t>avrà una conseguenza solo per la cellula che subisce la mutazione e la sua discendenza.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8740" y="51758"/>
            <a:ext cx="7746520" cy="86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3600" b="1" dirty="0" err="1">
                <a:solidFill>
                  <a:srgbClr val="FF0000"/>
                </a:solidFill>
                <a:latin typeface="Arial"/>
                <a:cs typeface="+mn-cs"/>
              </a:rPr>
              <a:t>Conseguenze</a:t>
            </a:r>
            <a:r>
              <a:rPr lang="en-GB" sz="3600" b="1" dirty="0">
                <a:solidFill>
                  <a:srgbClr val="FF0000"/>
                </a:solidFill>
                <a:latin typeface="Arial"/>
                <a:cs typeface="+mn-cs"/>
              </a:rPr>
              <a:t> del </a:t>
            </a:r>
            <a:r>
              <a:rPr lang="it-IT" sz="3600" b="1" dirty="0">
                <a:solidFill>
                  <a:srgbClr val="FF0000"/>
                </a:solidFill>
                <a:latin typeface="Arial"/>
              </a:rPr>
              <a:t>danno al DNA </a:t>
            </a:r>
            <a:endParaRPr lang="en-GB" sz="3600" b="1" dirty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39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gray">
          <a:xfrm>
            <a:off x="3487501" y="2573414"/>
            <a:ext cx="3499253" cy="3950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affected range: &gt;39 repeats</a:t>
            </a:r>
          </a:p>
        </p:txBody>
      </p:sp>
      <p:sp>
        <p:nvSpPr>
          <p:cNvPr id="112642" name="AutoShape 3"/>
          <p:cNvSpPr>
            <a:spLocks noChangeArrowheads="1"/>
          </p:cNvSpPr>
          <p:nvPr/>
        </p:nvSpPr>
        <p:spPr bwMode="auto">
          <a:xfrm rot="10800000" flipH="1">
            <a:off x="1468501" y="1730399"/>
            <a:ext cx="2091000" cy="3948859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5871" tIns="42936" rIns="85871" bIns="42936" anchor="ctr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3" name="AutoShape 4" descr="Wide upward diagonal"/>
          <p:cNvSpPr>
            <a:spLocks noChangeArrowheads="1"/>
          </p:cNvSpPr>
          <p:nvPr/>
        </p:nvSpPr>
        <p:spPr bwMode="auto">
          <a:xfrm rot="10800000" flipH="1">
            <a:off x="1953000" y="3576158"/>
            <a:ext cx="1122000" cy="2046899"/>
          </a:xfrm>
          <a:prstGeom prst="triangle">
            <a:avLst>
              <a:gd name="adj" fmla="val 49995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5871" tIns="42936" rIns="85871" bIns="42936" anchor="ctr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4" name="Line 5"/>
          <p:cNvSpPr>
            <a:spLocks noChangeShapeType="1"/>
          </p:cNvSpPr>
          <p:nvPr/>
        </p:nvSpPr>
        <p:spPr bwMode="auto">
          <a:xfrm>
            <a:off x="396000" y="5664468"/>
            <a:ext cx="813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5871" tIns="42936" rIns="85871" bIns="42936" anchor="ctr"/>
          <a:lstStyle/>
          <a:p>
            <a:endParaRPr lang="it-IT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1152000" y="425944"/>
            <a:ext cx="7065000" cy="54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3000">
                <a:solidFill>
                  <a:schemeClr val="hlink"/>
                </a:solidFill>
              </a:rPr>
              <a:t>CAG repeats in Huntington</a:t>
            </a:r>
            <a:r>
              <a:rPr lang="ja-JP" altLang="en-US" sz="3000">
                <a:solidFill>
                  <a:schemeClr val="hlink"/>
                </a:solidFill>
              </a:rPr>
              <a:t>’</a:t>
            </a:r>
            <a:r>
              <a:rPr lang="en-US" altLang="ja-JP" sz="3000">
                <a:solidFill>
                  <a:schemeClr val="hlink"/>
                </a:solidFill>
              </a:rPr>
              <a:t>s disease</a:t>
            </a:r>
            <a:endParaRPr lang="en-US" altLang="en-US" sz="3000"/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2925001" y="4685388"/>
            <a:ext cx="3578057" cy="3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normal range: 11-27 repeats</a:t>
            </a: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3240000" y="3536226"/>
            <a:ext cx="5528655" cy="3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may or may not have disease: 36-39 repeats</a:t>
            </a:r>
          </a:p>
        </p:txBody>
      </p:sp>
      <p:sp>
        <p:nvSpPr>
          <p:cNvPr id="112648" name="AutoShape 10" descr="Wide downward diagonal"/>
          <p:cNvSpPr>
            <a:spLocks noChangeArrowheads="1"/>
          </p:cNvSpPr>
          <p:nvPr/>
        </p:nvSpPr>
        <p:spPr bwMode="auto">
          <a:xfrm rot="10800000" flipH="1">
            <a:off x="2043000" y="3904490"/>
            <a:ext cx="943500" cy="1718567"/>
          </a:xfrm>
          <a:prstGeom prst="triangle">
            <a:avLst>
              <a:gd name="adj" fmla="val 49995"/>
            </a:avLst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5871" tIns="42936" rIns="85871" bIns="42936" anchor="ctr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9" name="AutoShape 11"/>
          <p:cNvSpPr>
            <a:spLocks noChangeArrowheads="1"/>
          </p:cNvSpPr>
          <p:nvPr/>
        </p:nvSpPr>
        <p:spPr bwMode="auto">
          <a:xfrm rot="10800000" flipH="1">
            <a:off x="2181000" y="4401425"/>
            <a:ext cx="666000" cy="1277833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5871" tIns="42936" rIns="85871" bIns="42936" anchor="ctr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2131500" y="5492907"/>
            <a:ext cx="2794500" cy="3431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5871" tIns="42936" rIns="85871" bIns="42936" anchor="ctr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3114000" y="4046471"/>
            <a:ext cx="4775243" cy="3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normal but can expand: 27-35 repeats</a:t>
            </a:r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1956728" y="5827155"/>
            <a:ext cx="1146045" cy="7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300"/>
              <a:t>(CAG)</a:t>
            </a:r>
            <a:r>
              <a:rPr lang="en-US" altLang="en-US" sz="2300" baseline="-25000"/>
              <a:t>n</a:t>
            </a:r>
          </a:p>
          <a:p>
            <a:pPr algn="ctr"/>
            <a:r>
              <a:rPr lang="en-US" altLang="en-US" sz="2300"/>
              <a:t>(Gln)</a:t>
            </a:r>
            <a:r>
              <a:rPr lang="en-US" altLang="en-US" sz="2300" baseline="-250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94356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232913" y="528006"/>
            <a:ext cx="8764438" cy="525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68" tIns="43234" rIns="86468" bIns="43234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dirty="0"/>
              <a:t>    </a:t>
            </a:r>
            <a:r>
              <a:rPr lang="it-IT" altLang="en-US" sz="2800" dirty="0">
                <a:solidFill>
                  <a:srgbClr val="E30022"/>
                </a:solidFill>
              </a:rPr>
              <a:t>Anticipazione</a:t>
            </a:r>
            <a:endParaRPr lang="it-IT" altLang="en-US" sz="2400" dirty="0">
              <a:solidFill>
                <a:srgbClr val="E30022"/>
              </a:solidFill>
            </a:endParaRPr>
          </a:p>
          <a:p>
            <a:pPr algn="just">
              <a:lnSpc>
                <a:spcPct val="150000"/>
              </a:lnSpc>
            </a:pPr>
            <a:endParaRPr lang="it-IT" altLang="en-US" sz="1800" dirty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la severità della patologia aumenta di  generazione in generazione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l’insorgenza della malattia è anticipata di  generazione in generazione</a:t>
            </a:r>
          </a:p>
          <a:p>
            <a:pPr marL="0" lvl="1"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è dovuta all</a:t>
            </a:r>
            <a:r>
              <a:rPr lang="it-IT" altLang="it-IT" sz="1800" dirty="0"/>
              <a:t>’</a:t>
            </a:r>
            <a:r>
              <a:rPr lang="it-IT" altLang="en-US" sz="1800" dirty="0"/>
              <a:t>espansione, a step successivi, delle triplette di nucleotidi</a:t>
            </a:r>
          </a:p>
          <a:p>
            <a:pPr marL="0" lvl="1"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nella popolazione normale, la lunghezza della ripetizione è polimorfica,</a:t>
            </a:r>
          </a:p>
          <a:p>
            <a:pPr marL="0" lvl="2" algn="just">
              <a:lnSpc>
                <a:spcPct val="150000"/>
              </a:lnSpc>
            </a:pPr>
            <a:r>
              <a:rPr lang="it-IT" altLang="en-US" sz="1800" dirty="0"/>
              <a:t>ma stabile</a:t>
            </a:r>
          </a:p>
          <a:p>
            <a:pPr marL="0" lvl="1"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il primo </a:t>
            </a:r>
            <a:r>
              <a:rPr lang="it-IT" altLang="en-US" sz="1800" dirty="0" err="1"/>
              <a:t>step</a:t>
            </a:r>
            <a:r>
              <a:rPr lang="it-IT" altLang="en-US" sz="1800" dirty="0"/>
              <a:t> è la formazione di una </a:t>
            </a:r>
            <a:r>
              <a:rPr lang="it-IT" altLang="it-IT" sz="1800" dirty="0">
                <a:solidFill>
                  <a:schemeClr val="hlink"/>
                </a:solidFill>
              </a:rPr>
              <a:t>“</a:t>
            </a:r>
            <a:r>
              <a:rPr lang="it-IT" altLang="ja-JP" sz="1800" u="sng" dirty="0" err="1">
                <a:solidFill>
                  <a:schemeClr val="hlink"/>
                </a:solidFill>
              </a:rPr>
              <a:t>premutazione</a:t>
            </a:r>
            <a:r>
              <a:rPr lang="it-IT" altLang="it-IT" sz="1800" dirty="0">
                <a:solidFill>
                  <a:schemeClr val="hlink"/>
                </a:solidFill>
              </a:rPr>
              <a:t>”</a:t>
            </a:r>
            <a:r>
              <a:rPr lang="it-IT" altLang="ja-JP" sz="1800" dirty="0"/>
              <a:t> con normale fenotipo</a:t>
            </a:r>
          </a:p>
          <a:p>
            <a:pPr marL="0" lvl="2" algn="just">
              <a:lnSpc>
                <a:spcPct val="150000"/>
              </a:lnSpc>
            </a:pPr>
            <a:r>
              <a:rPr lang="it-IT" altLang="en-US" sz="1800" dirty="0"/>
              <a:t>ma instabile</a:t>
            </a:r>
          </a:p>
          <a:p>
            <a:pPr marL="0" lvl="1" algn="just">
              <a:lnSpc>
                <a:spcPct val="150000"/>
              </a:lnSpc>
              <a:buFontTx/>
              <a:buChar char="•"/>
            </a:pPr>
            <a:r>
              <a:rPr lang="it-IT" altLang="en-US" sz="1800" dirty="0"/>
              <a:t> la </a:t>
            </a:r>
            <a:r>
              <a:rPr lang="it-IT" altLang="en-US" sz="1800" dirty="0" err="1"/>
              <a:t>premutazione</a:t>
            </a:r>
            <a:r>
              <a:rPr lang="it-IT" altLang="en-US" sz="1800" dirty="0"/>
              <a:t> quindi si espande nella successiva generazione a una</a:t>
            </a:r>
          </a:p>
          <a:p>
            <a:pPr marL="0" lvl="2" algn="just">
              <a:lnSpc>
                <a:spcPct val="150000"/>
              </a:lnSpc>
            </a:pPr>
            <a:r>
              <a:rPr lang="it-IT" altLang="en-US" sz="1800" dirty="0"/>
              <a:t>lunghezza molto maggiore e una ulteriore instabilità</a:t>
            </a:r>
          </a:p>
          <a:p>
            <a:pPr marL="0" lvl="1" algn="just">
              <a:lnSpc>
                <a:spcPct val="150000"/>
              </a:lnSpc>
              <a:buFontTx/>
              <a:buChar char="•"/>
            </a:pPr>
            <a:r>
              <a:rPr lang="it-IT" altLang="en-US" sz="1800" dirty="0">
                <a:solidFill>
                  <a:schemeClr val="hlink"/>
                </a:solidFill>
              </a:rPr>
              <a:t> l</a:t>
            </a:r>
            <a:r>
              <a:rPr lang="it-IT" altLang="it-IT" sz="1800" dirty="0">
                <a:solidFill>
                  <a:schemeClr val="hlink"/>
                </a:solidFill>
              </a:rPr>
              <a:t>’</a:t>
            </a:r>
            <a:r>
              <a:rPr lang="it-IT" altLang="en-US" sz="1800" dirty="0">
                <a:solidFill>
                  <a:schemeClr val="hlink"/>
                </a:solidFill>
              </a:rPr>
              <a:t>anticipazione è tipica dell</a:t>
            </a:r>
            <a:r>
              <a:rPr lang="it-IT" altLang="it-IT" sz="1800" dirty="0">
                <a:solidFill>
                  <a:schemeClr val="hlink"/>
                </a:solidFill>
              </a:rPr>
              <a:t>’</a:t>
            </a:r>
            <a:r>
              <a:rPr lang="it-IT" altLang="en-US" sz="1800" dirty="0">
                <a:solidFill>
                  <a:schemeClr val="hlink"/>
                </a:solidFill>
              </a:rPr>
              <a:t>espansione delle ripetizioni </a:t>
            </a:r>
            <a:r>
              <a:rPr lang="it-IT" altLang="en-US" sz="1800" dirty="0" err="1">
                <a:solidFill>
                  <a:schemeClr val="hlink"/>
                </a:solidFill>
              </a:rPr>
              <a:t>trinucleotidiche</a:t>
            </a:r>
            <a:r>
              <a:rPr lang="it-IT" altLang="en-US" sz="1800" dirty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515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998017" y="762000"/>
            <a:ext cx="7344000" cy="6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 anchor="b"/>
          <a:lstStyle>
            <a:lvl1pPr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en-US" sz="4800" b="1" dirty="0">
                <a:solidFill>
                  <a:schemeClr val="accent6"/>
                </a:solidFill>
                <a:latin typeface="Arial" pitchFamily="34" charset="0"/>
              </a:rPr>
              <a:t>LE MUTAZIONI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405968" y="2362200"/>
            <a:ext cx="6528099" cy="190500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468" tIns="43234" rIns="86468" bIns="43234"/>
          <a:lstStyle>
            <a:lvl1pPr marL="363538" indent="-363538"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en-US" b="0" dirty="0">
                <a:solidFill>
                  <a:srgbClr val="FF0000"/>
                </a:solidFill>
                <a:latin typeface="Arial" pitchFamily="34" charset="0"/>
              </a:rPr>
              <a:t>Basi molecolari della variabilità</a:t>
            </a:r>
          </a:p>
          <a:p>
            <a:pPr>
              <a:lnSpc>
                <a:spcPct val="150000"/>
              </a:lnSpc>
            </a:pPr>
            <a:r>
              <a:rPr lang="it-IT" altLang="en-US" dirty="0">
                <a:latin typeface="Arial" pitchFamily="34" charset="0"/>
              </a:rPr>
              <a:t>Motore dell’evoluzione</a:t>
            </a:r>
            <a:endParaRPr lang="it-IT" altLang="en-US" b="0" dirty="0"/>
          </a:p>
        </p:txBody>
      </p:sp>
    </p:spTree>
    <p:extLst>
      <p:ext uri="{BB962C8B-B14F-4D97-AF65-F5344CB8AC3E}">
        <p14:creationId xmlns:p14="http://schemas.microsoft.com/office/powerpoint/2010/main" val="316773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1732500" y="212973"/>
            <a:ext cx="5652000" cy="10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400" dirty="0">
                <a:solidFill>
                  <a:srgbClr val="CC0000"/>
                </a:solidFill>
              </a:rPr>
              <a:t>I POLIMORFISMI DEL DNA</a:t>
            </a:r>
          </a:p>
          <a:p>
            <a:pPr algn="ctr"/>
            <a:r>
              <a:rPr lang="en-US" altLang="en-US" sz="2600" b="0" noProof="1">
                <a:solidFill>
                  <a:schemeClr val="tx2"/>
                </a:solidFill>
              </a:rPr>
              <a:t>(Polimorfismo  Genotipico)</a:t>
            </a:r>
            <a:endParaRPr lang="it-IT" altLang="en-US" sz="3400" dirty="0">
              <a:latin typeface="Times New Roman" pitchFamily="18" charset="0"/>
            </a:endParaRPr>
          </a:p>
        </p:txBody>
      </p:sp>
      <p:pic>
        <p:nvPicPr>
          <p:cNvPr id="84994" name="Picture 2" descr="Risultati immagini per polymorphism genetics popu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28" y="1958353"/>
            <a:ext cx="5891542" cy="39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2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isultati immagini per homologous chromosomes maternal paterna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363" name="AutoShape 4" descr="Risultati immagini per homologous chromosomes maternal paternal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2286000" y="1981200"/>
            <a:ext cx="4657725" cy="21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3"/>
          <p:cNvSpPr txBox="1">
            <a:spLocks noChangeArrowheads="1"/>
          </p:cNvSpPr>
          <p:nvPr/>
        </p:nvSpPr>
        <p:spPr bwMode="auto">
          <a:xfrm>
            <a:off x="176213" y="4285054"/>
            <a:ext cx="894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coppia di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cromosomi omologhi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porta copie degli stessi geni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213" y="4894654"/>
            <a:ext cx="8867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en-US" altLang="it-IT" dirty="0">
                <a:latin typeface="Arial" pitchFamily="34" charset="0"/>
              </a:rPr>
              <a:t>Hanno </a:t>
            </a:r>
            <a:r>
              <a:rPr lang="en-US" altLang="it-IT" dirty="0" err="1">
                <a:latin typeface="Arial" pitchFamily="34" charset="0"/>
              </a:rPr>
              <a:t>gli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stessi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geni</a:t>
            </a:r>
            <a:r>
              <a:rPr lang="en-US" altLang="it-IT" dirty="0">
                <a:latin typeface="Arial" pitchFamily="34" charset="0"/>
              </a:rPr>
              <a:t> ma </a:t>
            </a:r>
            <a:r>
              <a:rPr lang="en-US" altLang="it-IT" dirty="0" err="1">
                <a:latin typeface="Arial" pitchFamily="34" charset="0"/>
              </a:rPr>
              <a:t>possono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esserci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variazioni</a:t>
            </a:r>
            <a:r>
              <a:rPr lang="en-US" altLang="it-IT" dirty="0">
                <a:latin typeface="Arial" pitchFamily="34" charset="0"/>
              </a:rPr>
              <a:t> </a:t>
            </a:r>
            <a:r>
              <a:rPr lang="en-US" altLang="it-IT" dirty="0" err="1">
                <a:latin typeface="Arial" pitchFamily="34" charset="0"/>
              </a:rPr>
              <a:t>perchè</a:t>
            </a:r>
            <a:r>
              <a:rPr lang="en-US" altLang="ja-JP" dirty="0">
                <a:latin typeface="Arial" pitchFamily="34" charset="0"/>
              </a:rPr>
              <a:t> un </a:t>
            </a:r>
            <a:r>
              <a:rPr lang="en-US" altLang="ja-JP" dirty="0" err="1">
                <a:latin typeface="Arial" pitchFamily="34" charset="0"/>
              </a:rPr>
              <a:t>cromosoma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deriva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dalla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madre</a:t>
            </a:r>
            <a:r>
              <a:rPr lang="en-US" altLang="ja-JP" dirty="0">
                <a:latin typeface="Arial" pitchFamily="34" charset="0"/>
              </a:rPr>
              <a:t> e </a:t>
            </a:r>
            <a:r>
              <a:rPr lang="en-US" altLang="ja-JP" dirty="0" err="1">
                <a:latin typeface="Arial" pitchFamily="34" charset="0"/>
              </a:rPr>
              <a:t>uno</a:t>
            </a:r>
            <a:r>
              <a:rPr lang="en-US" altLang="ja-JP" dirty="0">
                <a:latin typeface="Arial" pitchFamily="34" charset="0"/>
              </a:rPr>
              <a:t> dal padre: </a:t>
            </a:r>
            <a:r>
              <a:rPr lang="en-US" altLang="ja-JP" dirty="0" err="1">
                <a:latin typeface="Arial" pitchFamily="34" charset="0"/>
              </a:rPr>
              <a:t>possono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quindi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avere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alleli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</a:t>
            </a:r>
            <a:r>
              <a:rPr lang="en-US" altLang="ja-JP" dirty="0">
                <a:latin typeface="Arial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n-US" altLang="ja-JP" dirty="0">
                <a:latin typeface="Arial" pitchFamily="34" charset="0"/>
              </a:rPr>
              <a:t>Si </a:t>
            </a:r>
            <a:r>
              <a:rPr lang="en-US" altLang="ja-JP" dirty="0" err="1">
                <a:latin typeface="Arial" pitchFamily="34" charset="0"/>
              </a:rPr>
              <a:t>può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seguire</a:t>
            </a:r>
            <a:r>
              <a:rPr lang="en-US" altLang="ja-JP" dirty="0">
                <a:latin typeface="Arial" pitchFamily="34" charset="0"/>
              </a:rPr>
              <a:t> la </a:t>
            </a:r>
            <a:r>
              <a:rPr lang="en-US" altLang="ja-JP" dirty="0" err="1">
                <a:latin typeface="Arial" pitchFamily="34" charset="0"/>
              </a:rPr>
              <a:t>segregazione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degli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alleli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nella</a:t>
            </a:r>
            <a:r>
              <a:rPr lang="en-US" altLang="ja-JP" dirty="0">
                <a:latin typeface="Arial" pitchFamily="34" charset="0"/>
              </a:rPr>
              <a:t> </a:t>
            </a:r>
            <a:r>
              <a:rPr lang="en-US" altLang="ja-JP" dirty="0" err="1">
                <a:latin typeface="Arial" pitchFamily="34" charset="0"/>
              </a:rPr>
              <a:t>famiglia</a:t>
            </a:r>
            <a:endParaRPr lang="en-US" altLang="ja-JP" dirty="0">
              <a:latin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25783" y="212973"/>
            <a:ext cx="5665435" cy="6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400" dirty="0">
                <a:solidFill>
                  <a:srgbClr val="CC0000"/>
                </a:solidFill>
              </a:rPr>
              <a:t>I POLIMORFISMI DEL DNA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0E9FF9-CAF1-497E-8EE6-421869015152}"/>
              </a:ext>
            </a:extLst>
          </p:cNvPr>
          <p:cNvSpPr/>
          <p:nvPr/>
        </p:nvSpPr>
        <p:spPr>
          <a:xfrm>
            <a:off x="1537479" y="922606"/>
            <a:ext cx="60063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300" dirty="0">
                <a:solidFill>
                  <a:srgbClr val="0236B8"/>
                </a:solidFill>
                <a:latin typeface="Arial" pitchFamily="34" charset="0"/>
              </a:rPr>
              <a:t>Sono utili come marcatori per l’analisi degli alberi genealogici nelle famiglie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F289967A-CFE5-4FEF-AE5A-8AB354FF658D}"/>
              </a:ext>
            </a:extLst>
          </p:cNvPr>
          <p:cNvSpPr/>
          <p:nvPr/>
        </p:nvSpPr>
        <p:spPr bwMode="auto">
          <a:xfrm>
            <a:off x="2286000" y="3173241"/>
            <a:ext cx="1219200" cy="3810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1E25C32-2D41-47F6-A61D-770C3204DBD2}"/>
              </a:ext>
            </a:extLst>
          </p:cNvPr>
          <p:cNvSpPr/>
          <p:nvPr/>
        </p:nvSpPr>
        <p:spPr bwMode="auto">
          <a:xfrm>
            <a:off x="3962400" y="3173241"/>
            <a:ext cx="1219200" cy="3810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99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1732500" y="212973"/>
            <a:ext cx="5652000" cy="10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400" dirty="0">
                <a:solidFill>
                  <a:srgbClr val="CC0000"/>
                </a:solidFill>
              </a:rPr>
              <a:t>I POLIMORFISMI DEL DNA</a:t>
            </a:r>
          </a:p>
          <a:p>
            <a:pPr algn="ctr"/>
            <a:r>
              <a:rPr lang="en-US" altLang="en-US" sz="2600" b="0" noProof="1">
                <a:solidFill>
                  <a:schemeClr val="tx2"/>
                </a:solidFill>
              </a:rPr>
              <a:t>(Polimorfismo  Genotipico)</a:t>
            </a:r>
            <a:endParaRPr lang="it-IT" altLang="en-US" sz="3400" dirty="0"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066" y="1630393"/>
            <a:ext cx="8038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La presenza nella popolazione normale di varianti alleliche a frequenze </a:t>
            </a:r>
            <a:r>
              <a:rPr lang="it-IT" sz="2000" dirty="0">
                <a:solidFill>
                  <a:srgbClr val="0070C0"/>
                </a:solidFill>
              </a:rPr>
              <a:t>&gt;1%</a:t>
            </a:r>
          </a:p>
        </p:txBody>
      </p:sp>
      <p:pic>
        <p:nvPicPr>
          <p:cNvPr id="82946" name="Picture 2" descr="Risultati immagini per polymorphism ge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94" y="2260121"/>
            <a:ext cx="4667811" cy="36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1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2"/>
          <p:cNvSpPr txBox="1">
            <a:spLocks noChangeArrowheads="1"/>
          </p:cNvSpPr>
          <p:nvPr/>
        </p:nvSpPr>
        <p:spPr bwMode="auto">
          <a:xfrm>
            <a:off x="179999" y="2080916"/>
            <a:ext cx="8774219" cy="38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2600" b="0" u="sng" noProof="1"/>
              <a:t>Polimorfismi di sequenza</a:t>
            </a:r>
            <a:endParaRPr lang="it-IT" altLang="en-US" sz="2600" b="0" u="sng" noProof="1">
              <a:solidFill>
                <a:srgbClr val="CC0000"/>
              </a:solidFill>
            </a:endParaRPr>
          </a:p>
          <a:p>
            <a:r>
              <a:rPr lang="it-IT" altLang="en-US" sz="2600" b="0" noProof="1">
                <a:solidFill>
                  <a:srgbClr val="CC0000"/>
                </a:solidFill>
              </a:rPr>
              <a:t>Single Nucleotide Polymorphisms (SNP)</a:t>
            </a:r>
            <a:endParaRPr lang="it-IT" altLang="en-US" sz="2600" b="0" noProof="1"/>
          </a:p>
          <a:p>
            <a:endParaRPr lang="it-IT" altLang="en-US" sz="2600" b="0" noProof="1">
              <a:solidFill>
                <a:schemeClr val="tx2"/>
              </a:solidFill>
            </a:endParaRPr>
          </a:p>
          <a:p>
            <a:r>
              <a:rPr lang="it-IT" altLang="en-US" sz="2600" b="0" u="sng" noProof="1"/>
              <a:t>Polimorfismi di lunghezza</a:t>
            </a:r>
            <a:r>
              <a:rPr lang="it-IT" altLang="en-US" sz="2600" b="0" noProof="1">
                <a:solidFill>
                  <a:schemeClr val="tx2"/>
                </a:solidFill>
              </a:rPr>
              <a:t>	</a:t>
            </a:r>
          </a:p>
          <a:p>
            <a:r>
              <a:rPr lang="it-IT" altLang="en-US" sz="2600" b="0" noProof="1">
                <a:solidFill>
                  <a:srgbClr val="CC0000"/>
                </a:solidFill>
              </a:rPr>
              <a:t>Variable number tandem repeats (VNTR) / Minisatelliti</a:t>
            </a:r>
          </a:p>
          <a:p>
            <a:r>
              <a:rPr lang="it-IT" altLang="en-US" sz="2600" b="0" noProof="1">
                <a:solidFill>
                  <a:srgbClr val="CC0000"/>
                </a:solidFill>
              </a:rPr>
              <a:t>Short tandem repeats (STR) / Microsatelliti [&lt;6bp]</a:t>
            </a:r>
          </a:p>
          <a:p>
            <a:endParaRPr lang="it-IT" altLang="en-US" sz="2600" b="0" noProof="1">
              <a:solidFill>
                <a:srgbClr val="CC0000"/>
              </a:solidFill>
            </a:endParaRPr>
          </a:p>
          <a:p>
            <a:endParaRPr lang="it-IT" altLang="en-US" sz="2600" b="0" noProof="1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endParaRPr lang="it-IT" altLang="en-US" sz="1500" b="0" dirty="0">
              <a:solidFill>
                <a:srgbClr val="009900"/>
              </a:solidFill>
            </a:endParaRPr>
          </a:p>
          <a:p>
            <a:endParaRPr lang="it-IT" altLang="en-US" sz="1500" b="0" dirty="0"/>
          </a:p>
        </p:txBody>
      </p:sp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1732500" y="212973"/>
            <a:ext cx="5652000" cy="10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400" dirty="0">
                <a:solidFill>
                  <a:srgbClr val="CC0000"/>
                </a:solidFill>
              </a:rPr>
              <a:t>I POLIMORFISMI DEL DNA</a:t>
            </a:r>
          </a:p>
          <a:p>
            <a:pPr algn="ctr"/>
            <a:r>
              <a:rPr lang="en-US" altLang="en-US" sz="2600" b="0" noProof="1">
                <a:solidFill>
                  <a:schemeClr val="tx2"/>
                </a:solidFill>
              </a:rPr>
              <a:t>(Polimorfismo  Genotipico)</a:t>
            </a:r>
            <a:endParaRPr lang="it-IT" altLang="en-US" sz="3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237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2"/>
          <p:cNvSpPr txBox="1">
            <a:spLocks noChangeArrowheads="1"/>
          </p:cNvSpPr>
          <p:nvPr/>
        </p:nvSpPr>
        <p:spPr bwMode="auto">
          <a:xfrm>
            <a:off x="648000" y="212973"/>
            <a:ext cx="7704000" cy="4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2600" b="0" dirty="0">
                <a:solidFill>
                  <a:srgbClr val="CC0000"/>
                </a:solidFill>
              </a:rPr>
              <a:t>POLIMORFISMI DI SEQUENZA</a:t>
            </a:r>
          </a:p>
        </p:txBody>
      </p:sp>
      <p:pic>
        <p:nvPicPr>
          <p:cNvPr id="66581" name="Picture 21" descr="Risultati immagini per polymorphism genetics popu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30428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07421" y="1562184"/>
            <a:ext cx="7929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2000" dirty="0"/>
              <a:t>Variazioni di sequenza a livello di un singolo nucleotide tra diversi individui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937201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2"/>
          <p:cNvSpPr txBox="1">
            <a:spLocks noChangeArrowheads="1"/>
          </p:cNvSpPr>
          <p:nvPr/>
        </p:nvSpPr>
        <p:spPr bwMode="auto">
          <a:xfrm>
            <a:off x="648000" y="212973"/>
            <a:ext cx="7704000" cy="4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sz="2600" b="0" dirty="0">
                <a:solidFill>
                  <a:srgbClr val="CC0000"/>
                </a:solidFill>
              </a:rPr>
              <a:t>POLIMORFISMI DI LUNGHEZZA</a:t>
            </a:r>
          </a:p>
        </p:txBody>
      </p:sp>
      <p:sp>
        <p:nvSpPr>
          <p:cNvPr id="122882" name="Text Box 3"/>
          <p:cNvSpPr txBox="1">
            <a:spLocks noChangeArrowheads="1"/>
          </p:cNvSpPr>
          <p:nvPr/>
        </p:nvSpPr>
        <p:spPr bwMode="auto">
          <a:xfrm>
            <a:off x="474453" y="1666584"/>
            <a:ext cx="8195094" cy="11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b="0" dirty="0"/>
              <a:t>Unità di sequenza ripetute in tandem </a:t>
            </a:r>
          </a:p>
          <a:p>
            <a:pPr>
              <a:spcBef>
                <a:spcPct val="50000"/>
              </a:spcBef>
            </a:pPr>
            <a:r>
              <a:rPr lang="it-IT" altLang="en-US" b="0" dirty="0"/>
              <a:t>La variazione allelica è dovuta a differenze nel </a:t>
            </a:r>
            <a:r>
              <a:rPr lang="it-IT" altLang="en-US" b="0" dirty="0">
                <a:solidFill>
                  <a:srgbClr val="FF0000"/>
                </a:solidFill>
              </a:rPr>
              <a:t>numero delle ripetizioni </a:t>
            </a:r>
            <a:r>
              <a:rPr lang="it-IT" altLang="en-US" b="0" dirty="0"/>
              <a:t>contenenti la sequenza</a:t>
            </a:r>
          </a:p>
        </p:txBody>
      </p:sp>
      <p:graphicFrame>
        <p:nvGraphicFramePr>
          <p:cNvPr id="1228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00240"/>
              </p:ext>
            </p:extLst>
          </p:nvPr>
        </p:nvGraphicFramePr>
        <p:xfrm>
          <a:off x="1848000" y="3368471"/>
          <a:ext cx="5712000" cy="24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Document" r:id="rId4" imgW="4356100" imgH="2641600" progId="Word.Document.8">
                  <p:embed/>
                </p:oleObj>
              </mc:Choice>
              <mc:Fallback>
                <p:oleObj name="Document" r:id="rId4" imgW="4356100" imgH="264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000" y="3368471"/>
                        <a:ext cx="5712000" cy="24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912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845389" y="2118801"/>
            <a:ext cx="7453223" cy="22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en-US" b="0" dirty="0">
                <a:solidFill>
                  <a:srgbClr val="CC0000"/>
                </a:solidFill>
              </a:rPr>
              <a:t> Studi di genetica di popolazione</a:t>
            </a:r>
            <a:br>
              <a:rPr lang="it-IT" altLang="en-US" b="0" dirty="0">
                <a:sym typeface="Wingdings" panose="05000000000000000000" pitchFamily="2" charset="2"/>
              </a:rPr>
            </a:br>
            <a:r>
              <a:rPr lang="it-IT" altLang="en-US" b="0" dirty="0">
                <a:sym typeface="Wingdings" panose="05000000000000000000" pitchFamily="2" charset="2"/>
              </a:rPr>
              <a:t>	 </a:t>
            </a:r>
            <a:r>
              <a:rPr lang="it-IT" altLang="en-US" b="0" dirty="0"/>
              <a:t>definizione della variabilità genetica nella specie umana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en-US" b="0" dirty="0">
                <a:solidFill>
                  <a:srgbClr val="CC0000"/>
                </a:solidFill>
              </a:rPr>
              <a:t> Studi di associazione </a:t>
            </a:r>
            <a:r>
              <a:rPr lang="it-IT" altLang="en-US" b="0" dirty="0" err="1">
                <a:solidFill>
                  <a:srgbClr val="CC0000"/>
                </a:solidFill>
              </a:rPr>
              <a:t>SNPs</a:t>
            </a:r>
            <a:r>
              <a:rPr lang="it-IT" altLang="en-US" b="0" dirty="0">
                <a:solidFill>
                  <a:srgbClr val="CC0000"/>
                </a:solidFill>
              </a:rPr>
              <a:t>-malattia/farmacogenomica</a:t>
            </a:r>
            <a:br>
              <a:rPr lang="it-IT" altLang="en-US" b="0" dirty="0"/>
            </a:br>
            <a:r>
              <a:rPr lang="it-IT" altLang="en-US" b="0" dirty="0"/>
              <a:t>	</a:t>
            </a:r>
            <a:r>
              <a:rPr lang="it-IT" altLang="en-US" b="0" dirty="0">
                <a:sym typeface="Wingdings" panose="05000000000000000000" pitchFamily="2" charset="2"/>
              </a:rPr>
              <a:t> </a:t>
            </a:r>
            <a:r>
              <a:rPr lang="it-IT" altLang="en-US" b="0" dirty="0"/>
              <a:t>marcatori molecolari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en-US" b="0" dirty="0">
                <a:solidFill>
                  <a:srgbClr val="CC0000"/>
                </a:solidFill>
              </a:rPr>
              <a:t> Medicina Legale</a:t>
            </a:r>
            <a:br>
              <a:rPr lang="it-IT" altLang="en-US" b="0" dirty="0">
                <a:solidFill>
                  <a:srgbClr val="CC0000"/>
                </a:solidFill>
              </a:rPr>
            </a:br>
            <a:r>
              <a:rPr lang="it-IT" altLang="en-US" b="0" dirty="0">
                <a:solidFill>
                  <a:srgbClr val="CC0000"/>
                </a:solidFill>
              </a:rPr>
              <a:t>	</a:t>
            </a:r>
            <a:r>
              <a:rPr lang="it-IT" altLang="en-US" b="0" dirty="0">
                <a:sym typeface="Wingdings" panose="05000000000000000000" pitchFamily="2" charset="2"/>
              </a:rPr>
              <a:t>  </a:t>
            </a:r>
            <a:r>
              <a:rPr lang="it-IT" altLang="en-US" b="0" dirty="0"/>
              <a:t>identificazione / test paternità</a:t>
            </a: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3000281" y="399323"/>
            <a:ext cx="2904936" cy="9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</a:rPr>
              <a:t>POLIMORFISMI </a:t>
            </a:r>
          </a:p>
          <a:p>
            <a:pPr algn="ctr">
              <a:spcBef>
                <a:spcPct val="50000"/>
              </a:spcBef>
            </a:pPr>
            <a:r>
              <a:rPr lang="it-IT" altLang="en-US" b="0" dirty="0">
                <a:solidFill>
                  <a:srgbClr val="009900"/>
                </a:solidFill>
              </a:rPr>
              <a:t>Applicazioni</a:t>
            </a:r>
            <a:endParaRPr lang="it-IT" altLang="en-US" sz="1500" b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66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it-IT" sz="4000" b="1" dirty="0">
                <a:solidFill>
                  <a:srgbClr val="FF0000"/>
                </a:solidFill>
                <a:latin typeface="Arial"/>
                <a:cs typeface="+mj-cs"/>
              </a:rPr>
              <a:t>Tipi di danno al DNA</a:t>
            </a:r>
            <a:endParaRPr lang="en-US" sz="3600" b="1" dirty="0">
              <a:latin typeface="Helvetica" charset="0"/>
              <a:cs typeface="+mj-cs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6325" cy="4902740"/>
          </a:xfrm>
        </p:spPr>
        <p:txBody>
          <a:bodyPr>
            <a:noAutofit/>
          </a:bodyPr>
          <a:lstStyle/>
          <a:p>
            <a:pPr marL="19050" lvl="1" indent="-19050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b="1" dirty="0">
                <a:solidFill>
                  <a:schemeClr val="accent1"/>
                </a:solidFill>
                <a:latin typeface="Arial"/>
              </a:rPr>
              <a:t>BASE SINGOLA</a:t>
            </a:r>
            <a:r>
              <a:rPr lang="it-IT" sz="1600" dirty="0">
                <a:latin typeface="Arial"/>
              </a:rPr>
              <a:t> – Viene modificata la sequenza del DNA, ma non la sua struttura.</a:t>
            </a:r>
          </a:p>
          <a:p>
            <a:pPr marL="1882775" lvl="1" indent="-26988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dirty="0">
                <a:latin typeface="Arial"/>
              </a:rPr>
              <a:t>	Il danno si manifesta nelle generazioni future.</a:t>
            </a:r>
          </a:p>
          <a:p>
            <a:pPr marL="2235200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MISMATCH DA ERRORE DI REPLICAZIONE</a:t>
            </a:r>
          </a:p>
          <a:p>
            <a:pPr marL="2235200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DEPURINAZIONE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[spontanea/aflatossine]</a:t>
            </a:r>
          </a:p>
          <a:p>
            <a:pPr marL="2235200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DEAMINAZIONE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[spontanea]</a:t>
            </a:r>
            <a:endParaRPr lang="it-IT" sz="1600" dirty="0">
              <a:solidFill>
                <a:srgbClr val="FF0000"/>
              </a:solidFill>
              <a:latin typeface="Arial"/>
            </a:endParaRPr>
          </a:p>
          <a:p>
            <a:pPr marL="2235200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ALCHILAZIONE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 [farmaci chemioterapici]</a:t>
            </a:r>
            <a:endParaRPr lang="it-IT" sz="1600" dirty="0">
              <a:solidFill>
                <a:srgbClr val="FF0000"/>
              </a:solidFill>
              <a:latin typeface="Arial"/>
            </a:endParaRPr>
          </a:p>
          <a:p>
            <a:pPr marL="2235200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OSSIDAZIONE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[radicali liberi ossigeno]</a:t>
            </a:r>
            <a:endParaRPr lang="it-IT" sz="1600" dirty="0">
              <a:solidFill>
                <a:srgbClr val="FF0000"/>
              </a:solidFill>
              <a:latin typeface="Arial"/>
            </a:endParaRPr>
          </a:p>
          <a:p>
            <a:pPr lvl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dirty="0">
                <a:latin typeface="Arial"/>
              </a:rPr>
              <a:t>	</a:t>
            </a:r>
          </a:p>
          <a:p>
            <a:pPr marL="19050" lvl="1" indent="-19050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b="1" dirty="0">
                <a:solidFill>
                  <a:schemeClr val="accent1"/>
                </a:solidFill>
                <a:latin typeface="Arial"/>
              </a:rPr>
              <a:t>BASE DOPPIA     </a:t>
            </a:r>
            <a:r>
              <a:rPr lang="it-IT" sz="1600" dirty="0">
                <a:latin typeface="Arial"/>
              </a:rPr>
              <a:t>– Formazione di legami covalenti tra basi adiacenti.</a:t>
            </a:r>
          </a:p>
          <a:p>
            <a:pPr marL="1700213" lvl="1" indent="-19050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dirty="0">
                <a:latin typeface="Arial"/>
              </a:rPr>
              <a:t>	Causano impedimento fisico alla replicazione o trascrizione.</a:t>
            </a:r>
          </a:p>
          <a:p>
            <a:pPr marL="2244725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DIMERO DI PIRIMIDINE (T-T)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[raggi UV]</a:t>
            </a:r>
          </a:p>
          <a:p>
            <a:pPr marL="2244725" lvl="1">
              <a:lnSpc>
                <a:spcPct val="15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DIMERO DI PURINE (A-A)</a:t>
            </a:r>
          </a:p>
        </p:txBody>
      </p:sp>
    </p:spTree>
    <p:extLst>
      <p:ext uri="{BB962C8B-B14F-4D97-AF65-F5344CB8AC3E}">
        <p14:creationId xmlns:p14="http://schemas.microsoft.com/office/powerpoint/2010/main" val="10965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2266" y="466628"/>
            <a:ext cx="4143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3200" dirty="0">
                <a:solidFill>
                  <a:srgbClr val="CC0000"/>
                </a:solidFill>
              </a:rPr>
              <a:t>genetica di popolazioni</a:t>
            </a:r>
            <a:endParaRPr lang="it-IT" sz="3200" dirty="0"/>
          </a:p>
        </p:txBody>
      </p:sp>
      <p:grpSp>
        <p:nvGrpSpPr>
          <p:cNvPr id="4" name="Gruppo 3"/>
          <p:cNvGrpSpPr/>
          <p:nvPr/>
        </p:nvGrpSpPr>
        <p:grpSpPr>
          <a:xfrm>
            <a:off x="2372265" y="1206320"/>
            <a:ext cx="4123426" cy="4828969"/>
            <a:chOff x="2372265" y="1206320"/>
            <a:chExt cx="4123426" cy="4828969"/>
          </a:xfrm>
        </p:grpSpPr>
        <p:pic>
          <p:nvPicPr>
            <p:cNvPr id="86018" name="Picture 2" descr="Risultati immagini per polymorphism genetics populati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69"/>
            <a:stretch/>
          </p:blipFill>
          <p:spPr bwMode="auto">
            <a:xfrm>
              <a:off x="2372265" y="1206320"/>
              <a:ext cx="4123426" cy="4828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502266" y="1206320"/>
              <a:ext cx="698134" cy="2429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11073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54953"/>
            <a:ext cx="4308000" cy="62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00" y="354953"/>
            <a:ext cx="3432000" cy="61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3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145" tIns="45072" rIns="90145" bIns="45072">
            <a:normAutofit fontScale="90000"/>
          </a:bodyPr>
          <a:lstStyle/>
          <a:p>
            <a:pPr eaLnBrk="1" hangingPunct="1">
              <a:defRPr/>
            </a:pPr>
            <a:r>
              <a:rPr lang="en-US" altLang="x-none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Identificazione delle persone disperse nel World trade center in seguito ad attacco terroristico del 9/11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9501" y="1999573"/>
            <a:ext cx="4327500" cy="4056824"/>
          </a:xfrm>
        </p:spPr>
        <p:txBody>
          <a:bodyPr lIns="90145" tIns="45072" rIns="90145" bIns="45072"/>
          <a:lstStyle/>
          <a:p>
            <a:pPr marL="316054" indent="-316054" defTabSz="845296"/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progetto</a:t>
            </a:r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ha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generato</a:t>
            </a:r>
            <a:endParaRPr lang="en-US" altLang="it-IT" sz="27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687269" lvl="1" indent="-263876" defTabSz="845296"/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52,000 </a:t>
            </a:r>
            <a:r>
              <a:rPr lang="en-US" altLang="it-IT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profili</a:t>
            </a:r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STR </a:t>
            </a:r>
          </a:p>
          <a:p>
            <a:pPr marL="687269" lvl="1" indent="-263876" defTabSz="845296"/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44,000 </a:t>
            </a:r>
            <a:r>
              <a:rPr lang="en-US" altLang="it-IT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profili</a:t>
            </a:r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it-IT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mtDNA</a:t>
            </a:r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marL="687269" lvl="1" indent="-263876" defTabSz="845296"/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17,000 </a:t>
            </a:r>
            <a:r>
              <a:rPr lang="en-US" altLang="it-IT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profili</a:t>
            </a:r>
            <a:r>
              <a:rPr lang="en-US" altLang="it-IT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SNPs</a:t>
            </a:r>
          </a:p>
          <a:p>
            <a:pPr marL="316054" indent="-316054" defTabSz="845296"/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850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delle</a:t>
            </a:r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1594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vittime</a:t>
            </a:r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identificate</a:t>
            </a:r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it-IT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grazie</a:t>
            </a:r>
            <a:r>
              <a:rPr lang="en-US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all</a:t>
            </a:r>
            <a:r>
              <a:rPr lang="it-IT" altLang="it-IT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’</a:t>
            </a:r>
            <a:r>
              <a:rPr lang="en-US" altLang="ja-JP" sz="27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analisi</a:t>
            </a:r>
            <a:r>
              <a:rPr lang="en-US" altLang="ja-JP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del DNA</a:t>
            </a:r>
          </a:p>
          <a:p>
            <a:pPr marL="316054" indent="-316054" defTabSz="845296"/>
            <a:endParaRPr lang="en-US" altLang="it-IT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37219" name="Picture 4" descr="September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500" y="1776248"/>
            <a:ext cx="3064500" cy="4883570"/>
          </a:xfrm>
        </p:spPr>
      </p:pic>
    </p:spTree>
    <p:extLst>
      <p:ext uri="{BB962C8B-B14F-4D97-AF65-F5344CB8AC3E}">
        <p14:creationId xmlns:p14="http://schemas.microsoft.com/office/powerpoint/2010/main" val="39893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145" tIns="45072" rIns="90145" bIns="45072"/>
          <a:lstStyle/>
          <a:p>
            <a:pPr eaLnBrk="1" hangingPunct="1"/>
            <a:r>
              <a:rPr lang="en-US" altLang="it-IT" sz="27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 caso dell</a:t>
            </a:r>
            <a:r>
              <a:rPr lang="ja-JP" altLang="en-US" sz="27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’</a:t>
            </a:r>
            <a:r>
              <a:rPr lang="en-US" altLang="ja-JP" sz="27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albero testimone</a:t>
            </a:r>
            <a:endParaRPr lang="en-US" altLang="it-IT" sz="27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0999" y="2076479"/>
            <a:ext cx="5559001" cy="4056824"/>
          </a:xfrm>
        </p:spPr>
        <p:txBody>
          <a:bodyPr lIns="90145" tIns="45072" rIns="90145" bIns="45072"/>
          <a:lstStyle/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3 </a:t>
            </a:r>
            <a:r>
              <a:rPr lang="en-US" altLang="x-none" sz="1600" dirty="0" err="1">
                <a:latin typeface="Arial" charset="0"/>
              </a:rPr>
              <a:t>maggio</a:t>
            </a:r>
            <a:r>
              <a:rPr lang="en-US" altLang="x-none" sz="1600" dirty="0">
                <a:latin typeface="Arial" charset="0"/>
              </a:rPr>
              <a:t> 1992, Phoenix, AZ</a:t>
            </a: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Una donna </a:t>
            </a:r>
            <a:r>
              <a:rPr lang="en-US" altLang="x-none" sz="1600" dirty="0" err="1">
                <a:latin typeface="Arial" charset="0"/>
              </a:rPr>
              <a:t>viene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ritrovata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morta</a:t>
            </a:r>
            <a:r>
              <a:rPr lang="en-US" altLang="x-none" sz="1600" dirty="0">
                <a:latin typeface="Arial" charset="0"/>
              </a:rPr>
              <a:t> per </a:t>
            </a:r>
            <a:r>
              <a:rPr lang="en-US" altLang="x-none" sz="1600" dirty="0" err="1">
                <a:latin typeface="Arial" charset="0"/>
              </a:rPr>
              <a:t>strangolamento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nelle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vicinanze</a:t>
            </a:r>
            <a:r>
              <a:rPr lang="en-US" altLang="x-none" sz="1600" dirty="0">
                <a:latin typeface="Arial" charset="0"/>
              </a:rPr>
              <a:t> di </a:t>
            </a:r>
            <a:r>
              <a:rPr lang="en-US" altLang="x-none" sz="1600" dirty="0" err="1">
                <a:latin typeface="Arial" charset="0"/>
              </a:rPr>
              <a:t>alberi</a:t>
            </a:r>
            <a:r>
              <a:rPr lang="en-US" altLang="x-none" sz="1600" dirty="0">
                <a:latin typeface="Arial" charset="0"/>
              </a:rPr>
              <a:t> di </a:t>
            </a:r>
            <a:r>
              <a:rPr lang="en-US" altLang="x-none" sz="1600" b="1" i="1" dirty="0" err="1">
                <a:latin typeface="Arial" charset="0"/>
              </a:rPr>
              <a:t>Cercidium</a:t>
            </a:r>
            <a:r>
              <a:rPr lang="en-US" altLang="x-none" sz="1600" b="1" i="1" dirty="0">
                <a:latin typeface="Arial" charset="0"/>
              </a:rPr>
              <a:t> </a:t>
            </a:r>
            <a:r>
              <a:rPr lang="en-US" altLang="x-none" sz="1600" b="1" i="1" dirty="0" err="1">
                <a:latin typeface="Arial" charset="0"/>
              </a:rPr>
              <a:t>floridum</a:t>
            </a:r>
            <a:r>
              <a:rPr lang="en-US" altLang="x-none" sz="1600" dirty="0">
                <a:latin typeface="Arial" charset="0"/>
              </a:rPr>
              <a:t>.</a:t>
            </a: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Nel camion di un </a:t>
            </a:r>
            <a:r>
              <a:rPr lang="en-US" altLang="x-none" sz="1600" dirty="0" err="1">
                <a:latin typeface="Arial" charset="0"/>
              </a:rPr>
              <a:t>sospetto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vengono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rinvenuti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dei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frutti</a:t>
            </a:r>
            <a:r>
              <a:rPr lang="en-US" altLang="x-none" sz="1600" dirty="0">
                <a:latin typeface="Arial" charset="0"/>
              </a:rPr>
              <a:t> di </a:t>
            </a:r>
            <a:r>
              <a:rPr lang="en-US" altLang="x-none" sz="1600" i="1" dirty="0" err="1">
                <a:latin typeface="Arial" charset="0"/>
              </a:rPr>
              <a:t>Cercidium</a:t>
            </a:r>
            <a:r>
              <a:rPr lang="en-US" altLang="x-none" sz="1600" i="1" dirty="0">
                <a:latin typeface="Arial" charset="0"/>
              </a:rPr>
              <a:t> </a:t>
            </a:r>
            <a:r>
              <a:rPr lang="en-US" altLang="x-none" sz="1600" i="1" dirty="0" err="1">
                <a:latin typeface="Arial" charset="0"/>
              </a:rPr>
              <a:t>floridum</a:t>
            </a:r>
            <a:r>
              <a:rPr lang="en-US" altLang="x-none" sz="1600" dirty="0">
                <a:latin typeface="Arial" charset="0"/>
              </a:rPr>
              <a:t>. </a:t>
            </a: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La specie in </a:t>
            </a:r>
            <a:r>
              <a:rPr lang="en-US" altLang="x-none" sz="1600" dirty="0" err="1">
                <a:latin typeface="Arial" charset="0"/>
              </a:rPr>
              <a:t>questione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presenta</a:t>
            </a:r>
            <a:r>
              <a:rPr lang="en-US" altLang="x-none" sz="1600" dirty="0">
                <a:latin typeface="Arial" charset="0"/>
              </a:rPr>
              <a:t> una </a:t>
            </a:r>
            <a:r>
              <a:rPr lang="en-US" altLang="x-none" sz="1600" dirty="0" err="1">
                <a:latin typeface="Arial" charset="0"/>
              </a:rPr>
              <a:t>notevole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variabilità</a:t>
            </a:r>
            <a:r>
              <a:rPr lang="en-US" altLang="x-none" sz="1600" dirty="0">
                <a:latin typeface="Arial" charset="0"/>
              </a:rPr>
              <a:t> di </a:t>
            </a:r>
            <a:r>
              <a:rPr lang="en-US" altLang="x-none" sz="1600" dirty="0" err="1">
                <a:latin typeface="Arial" charset="0"/>
              </a:rPr>
              <a:t>sequenza</a:t>
            </a:r>
            <a:endParaRPr lang="en-US" altLang="x-none" sz="1600" dirty="0">
              <a:latin typeface="Arial" charset="0"/>
            </a:endParaRP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L</a:t>
            </a:r>
            <a:r>
              <a:rPr lang="ja-JP" altLang="en-US" sz="1600" dirty="0">
                <a:latin typeface="Arial" charset="0"/>
              </a:rPr>
              <a:t>’</a:t>
            </a:r>
            <a:r>
              <a:rPr lang="en-US" altLang="ja-JP" sz="1600" dirty="0" err="1">
                <a:latin typeface="Arial" charset="0"/>
              </a:rPr>
              <a:t>analisi</a:t>
            </a:r>
            <a:r>
              <a:rPr lang="en-US" altLang="ja-JP" sz="1600" dirty="0">
                <a:latin typeface="Arial" charset="0"/>
              </a:rPr>
              <a:t> del DNA </a:t>
            </a:r>
            <a:r>
              <a:rPr lang="en-US" altLang="ja-JP" sz="1600" dirty="0" err="1">
                <a:latin typeface="Arial" charset="0"/>
              </a:rPr>
              <a:t>permette</a:t>
            </a:r>
            <a:r>
              <a:rPr lang="en-US" altLang="ja-JP" sz="1600" dirty="0">
                <a:latin typeface="Arial" charset="0"/>
              </a:rPr>
              <a:t> di </a:t>
            </a:r>
            <a:r>
              <a:rPr lang="en-US" altLang="ja-JP" sz="1600" dirty="0" err="1">
                <a:latin typeface="Arial" charset="0"/>
              </a:rPr>
              <a:t>stabilire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che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i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frutti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appartengono</a:t>
            </a:r>
            <a:r>
              <a:rPr lang="en-US" altLang="ja-JP" sz="1600" dirty="0">
                <a:latin typeface="Arial" charset="0"/>
              </a:rPr>
              <a:t> ad </a:t>
            </a:r>
            <a:r>
              <a:rPr lang="en-US" altLang="ja-JP" sz="1600" dirty="0" err="1">
                <a:latin typeface="Arial" charset="0"/>
              </a:rPr>
              <a:t>uno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degli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alberi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che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si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trovano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sulla</a:t>
            </a:r>
            <a:r>
              <a:rPr lang="en-US" altLang="ja-JP" sz="1600" dirty="0">
                <a:latin typeface="Arial" charset="0"/>
              </a:rPr>
              <a:t> </a:t>
            </a:r>
            <a:r>
              <a:rPr lang="en-US" altLang="ja-JP" sz="1600" dirty="0" err="1">
                <a:latin typeface="Arial" charset="0"/>
              </a:rPr>
              <a:t>scena</a:t>
            </a:r>
            <a:r>
              <a:rPr lang="en-US" altLang="ja-JP" sz="1600" dirty="0">
                <a:latin typeface="Arial" charset="0"/>
              </a:rPr>
              <a:t> del </a:t>
            </a:r>
            <a:r>
              <a:rPr lang="en-US" altLang="ja-JP" sz="1600" dirty="0" err="1">
                <a:latin typeface="Arial" charset="0"/>
              </a:rPr>
              <a:t>delitto</a:t>
            </a:r>
            <a:endParaRPr lang="en-US" altLang="ja-JP" sz="1600" dirty="0">
              <a:latin typeface="Arial" charset="0"/>
            </a:endParaRP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Il </a:t>
            </a:r>
            <a:r>
              <a:rPr lang="en-US" altLang="x-none" sz="1600" dirty="0" err="1">
                <a:latin typeface="Arial" charset="0"/>
              </a:rPr>
              <a:t>profilo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dei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polimorfismi</a:t>
            </a:r>
            <a:r>
              <a:rPr lang="en-US" altLang="x-none" sz="1600" dirty="0">
                <a:latin typeface="Arial" charset="0"/>
              </a:rPr>
              <a:t> non </a:t>
            </a:r>
            <a:r>
              <a:rPr lang="en-US" altLang="x-none" sz="1600" dirty="0" err="1">
                <a:latin typeface="Arial" charset="0"/>
              </a:rPr>
              <a:t>corrisponde</a:t>
            </a:r>
            <a:r>
              <a:rPr lang="en-US" altLang="x-none" sz="1600" dirty="0">
                <a:latin typeface="Arial" charset="0"/>
              </a:rPr>
              <a:t> a </a:t>
            </a:r>
            <a:r>
              <a:rPr lang="en-US" altLang="x-none" sz="1600" dirty="0" err="1">
                <a:latin typeface="Arial" charset="0"/>
              </a:rPr>
              <a:t>nessuno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degli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altri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alberi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della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stessa</a:t>
            </a:r>
            <a:r>
              <a:rPr lang="en-US" altLang="x-none" sz="1600" dirty="0">
                <a:latin typeface="Arial" charset="0"/>
              </a:rPr>
              <a:t> specie </a:t>
            </a:r>
            <a:r>
              <a:rPr lang="en-US" altLang="x-none" sz="1600" dirty="0" err="1">
                <a:latin typeface="Arial" charset="0"/>
              </a:rPr>
              <a:t>analizzati</a:t>
            </a:r>
            <a:r>
              <a:rPr lang="en-US" altLang="x-none" sz="1600" dirty="0">
                <a:latin typeface="Arial" charset="0"/>
              </a:rPr>
              <a:t> per </a:t>
            </a:r>
            <a:r>
              <a:rPr lang="en-US" altLang="x-none" sz="1600" dirty="0" err="1">
                <a:latin typeface="Arial" charset="0"/>
              </a:rPr>
              <a:t>confronto</a:t>
            </a:r>
            <a:endParaRPr lang="en-US" altLang="x-none" sz="1600" dirty="0">
              <a:latin typeface="Arial" charset="0"/>
            </a:endParaRPr>
          </a:p>
          <a:p>
            <a:pPr marL="317482" indent="-317482" algn="just" defTabSz="846616">
              <a:lnSpc>
                <a:spcPct val="90000"/>
              </a:lnSpc>
              <a:defRPr/>
            </a:pPr>
            <a:r>
              <a:rPr lang="en-US" altLang="x-none" sz="1600" dirty="0">
                <a:latin typeface="Arial" charset="0"/>
              </a:rPr>
              <a:t>Il </a:t>
            </a:r>
            <a:r>
              <a:rPr lang="en-US" altLang="x-none" sz="1600" dirty="0" err="1">
                <a:latin typeface="Arial" charset="0"/>
              </a:rPr>
              <a:t>sospetto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viene</a:t>
            </a:r>
            <a:r>
              <a:rPr lang="en-US" altLang="x-none" sz="1600" dirty="0">
                <a:latin typeface="Arial" charset="0"/>
              </a:rPr>
              <a:t> </a:t>
            </a:r>
            <a:r>
              <a:rPr lang="en-US" altLang="x-none" sz="1600" dirty="0" err="1">
                <a:latin typeface="Arial" charset="0"/>
              </a:rPr>
              <a:t>incriminato</a:t>
            </a:r>
            <a:endParaRPr lang="en-US" altLang="x-none" sz="1600" dirty="0">
              <a:latin typeface="Arial" charset="0"/>
            </a:endParaRPr>
          </a:p>
        </p:txBody>
      </p:sp>
      <p:pic>
        <p:nvPicPr>
          <p:cNvPr id="13926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494197" y="3225355"/>
            <a:ext cx="4283107" cy="1834500"/>
          </a:xfrm>
        </p:spPr>
      </p:pic>
    </p:spTree>
    <p:extLst>
      <p:ext uri="{BB962C8B-B14F-4D97-AF65-F5344CB8AC3E}">
        <p14:creationId xmlns:p14="http://schemas.microsoft.com/office/powerpoint/2010/main" val="4038066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145" tIns="45072" rIns="90145" bIns="45072"/>
          <a:lstStyle/>
          <a:p>
            <a:pPr eaLnBrk="1" hangingPunct="1">
              <a:defRPr/>
            </a:pPr>
            <a:r>
              <a:rPr lang="en-US" altLang="x-none" sz="3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Il gatto palla di neve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9500" y="1999573"/>
            <a:ext cx="3760500" cy="4056824"/>
          </a:xfrm>
        </p:spPr>
        <p:txBody>
          <a:bodyPr lIns="90145" tIns="45072" rIns="90145" bIns="45072">
            <a:normAutofit lnSpcReduction="10000"/>
          </a:bodyPr>
          <a:lstStyle/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 ottobre 1994, Prince Edward Island, Canada</a:t>
            </a:r>
          </a:p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Scompare una donna di 32 anni, successivamente ritrovata morta.</a:t>
            </a:r>
          </a:p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Nella sua macchina abbandonata vengono ritrovate tracce del suo sangue assieme ai peli di un gatto</a:t>
            </a:r>
          </a:p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</a:t>
            </a:r>
            <a:r>
              <a:rPr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’</a:t>
            </a:r>
            <a:r>
              <a:rPr lang="en-US" altLang="ja-JP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 marito della vittima, tra i sospettati, vive con un gatto di nome palla di neve</a:t>
            </a:r>
          </a:p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Il DNA estratto dai peli di palla di neve presenta un profilo DNA uguale a quello ottenuto dai peli ritrovati nella macchina della vittima.</a:t>
            </a:r>
          </a:p>
          <a:p>
            <a:pPr marL="316054" indent="-316054" defTabSz="845296">
              <a:lnSpc>
                <a:spcPct val="80000"/>
              </a:lnSpc>
            </a:pPr>
            <a:r>
              <a:rPr lang="en-US" altLang="it-IT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</a:t>
            </a:r>
            <a:r>
              <a:rPr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’</a:t>
            </a:r>
            <a:r>
              <a:rPr lang="en-US" altLang="ja-JP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 marito viene incriminato</a:t>
            </a:r>
          </a:p>
          <a:p>
            <a:pPr marL="316054" indent="-316054" defTabSz="845296">
              <a:lnSpc>
                <a:spcPct val="80000"/>
              </a:lnSpc>
              <a:buNone/>
            </a:pPr>
            <a:endParaRPr lang="en-US" altLang="it-IT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41315" name="Picture 4" descr="white-cat-face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501" y="2548272"/>
            <a:ext cx="4177500" cy="3114718"/>
          </a:xfrm>
        </p:spPr>
      </p:pic>
    </p:spTree>
    <p:extLst>
      <p:ext uri="{BB962C8B-B14F-4D97-AF65-F5344CB8AC3E}">
        <p14:creationId xmlns:p14="http://schemas.microsoft.com/office/powerpoint/2010/main" val="26798015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998017" y="762000"/>
            <a:ext cx="7344000" cy="6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 anchor="b"/>
          <a:lstStyle>
            <a:lvl1pPr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en-US" sz="4800" b="1" dirty="0">
                <a:solidFill>
                  <a:schemeClr val="accent6"/>
                </a:solidFill>
                <a:latin typeface="Arial" pitchFamily="34" charset="0"/>
              </a:rPr>
              <a:t>LE MUTAZIONI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405968" y="2362200"/>
            <a:ext cx="6528099" cy="190500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6468" tIns="43234" rIns="86468" bIns="43234"/>
          <a:lstStyle>
            <a:lvl1pPr marL="363538" indent="-363538"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en-US" b="0" dirty="0">
                <a:latin typeface="Arial" pitchFamily="34" charset="0"/>
              </a:rPr>
              <a:t>Basi molecolari della variabilità</a:t>
            </a:r>
          </a:p>
          <a:p>
            <a:pPr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Arial" pitchFamily="34" charset="0"/>
              </a:rPr>
              <a:t>Motore dell’evoluzione</a:t>
            </a:r>
            <a:endParaRPr lang="it-IT" alt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22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500"/>
            <a:ext cx="8928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86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vola 13">
            <a:extLst>
              <a:ext uri="{FF2B5EF4-FFF2-40B4-BE49-F238E27FC236}">
                <a16:creationId xmlns:a16="http://schemas.microsoft.com/office/drawing/2014/main" id="{F45896DC-8AFB-44AB-91FD-1A661394F670}"/>
              </a:ext>
            </a:extLst>
          </p:cNvPr>
          <p:cNvSpPr/>
          <p:nvPr/>
        </p:nvSpPr>
        <p:spPr bwMode="auto">
          <a:xfrm>
            <a:off x="4769776" y="3860378"/>
            <a:ext cx="3907904" cy="183575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BEB275-E3CA-4F94-A50A-6E0BE0A26B59}"/>
              </a:ext>
            </a:extLst>
          </p:cNvPr>
          <p:cNvSpPr/>
          <p:nvPr/>
        </p:nvSpPr>
        <p:spPr>
          <a:xfrm>
            <a:off x="1186297" y="533400"/>
            <a:ext cx="6771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it-IT" altLang="en-US" sz="4000" dirty="0">
                <a:solidFill>
                  <a:srgbClr val="FF0000"/>
                </a:solidFill>
                <a:latin typeface="Arial" pitchFamily="34" charset="0"/>
              </a:rPr>
              <a:t>Fattori chiave dell’evoluzione</a:t>
            </a:r>
            <a:endParaRPr lang="it-IT" altLang="en-US" sz="4000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26F527-80E2-4D72-A433-8DC8813791C8}"/>
              </a:ext>
            </a:extLst>
          </p:cNvPr>
          <p:cNvSpPr txBox="1"/>
          <p:nvPr/>
        </p:nvSpPr>
        <p:spPr>
          <a:xfrm>
            <a:off x="1093708" y="2590800"/>
            <a:ext cx="7038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Insorgenza di mutazioni </a:t>
            </a:r>
            <a:r>
              <a:rPr lang="it-IT" sz="2400" dirty="0">
                <a:sym typeface="Wingdings" panose="05000000000000000000" pitchFamily="2" charset="2"/>
              </a:rPr>
              <a:t> casuale  crea diversità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Selezione dei caratteri </a:t>
            </a:r>
            <a:r>
              <a:rPr lang="it-IT" sz="2400" dirty="0">
                <a:sym typeface="Wingdings" panose="05000000000000000000" pitchFamily="2" charset="2"/>
              </a:rPr>
              <a:t> determinata dall’ambiente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Deriva genetica  casuale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Accoppiamenti non casuali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Migrazioni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F6AEAE3-4CFC-46B6-836A-CE8A6CF22DE2}"/>
              </a:ext>
            </a:extLst>
          </p:cNvPr>
          <p:cNvCxnSpPr>
            <a:cxnSpLocks/>
          </p:cNvCxnSpPr>
          <p:nvPr/>
        </p:nvCxnSpPr>
        <p:spPr bwMode="auto">
          <a:xfrm>
            <a:off x="7222611" y="3352800"/>
            <a:ext cx="0" cy="507578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788C0D-677F-4D0C-82ED-006DB9B4B740}"/>
              </a:ext>
            </a:extLst>
          </p:cNvPr>
          <p:cNvSpPr txBox="1"/>
          <p:nvPr/>
        </p:nvSpPr>
        <p:spPr>
          <a:xfrm>
            <a:off x="5159890" y="4191000"/>
            <a:ext cx="3222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Sopravvivenza/Riproduzione degli individui più adattati all’ambiente - </a:t>
            </a:r>
            <a:r>
              <a:rPr lang="it-IT" sz="2000" dirty="0">
                <a:solidFill>
                  <a:srgbClr val="FF0000"/>
                </a:solidFill>
              </a:rPr>
              <a:t>FITNESS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4CB4A7-180A-4E22-AE15-33A3C1A855F1}"/>
              </a:ext>
            </a:extLst>
          </p:cNvPr>
          <p:cNvSpPr txBox="1"/>
          <p:nvPr/>
        </p:nvSpPr>
        <p:spPr>
          <a:xfrm>
            <a:off x="1093708" y="1391840"/>
            <a:ext cx="6738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L’evoluzione è il mutamento nel tempo delle varie forme di vita</a:t>
            </a:r>
          </a:p>
          <a:p>
            <a:r>
              <a:rPr lang="it-IT" sz="2000" dirty="0"/>
              <a:t>E’ il prodotto della variazione dei caratteri ereditari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0E7DBA-0DD9-40FD-B4B6-8EA141A51F56}"/>
              </a:ext>
            </a:extLst>
          </p:cNvPr>
          <p:cNvSpPr txBox="1"/>
          <p:nvPr/>
        </p:nvSpPr>
        <p:spPr>
          <a:xfrm>
            <a:off x="914400" y="544592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Espansione degli alleli che determinano quei caratteri 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FB6AFA35-9A80-4942-AA20-CE61250CFBE2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 bwMode="auto">
          <a:xfrm rot="5400000">
            <a:off x="5328320" y="4404454"/>
            <a:ext cx="105689" cy="2685128"/>
          </a:xfrm>
          <a:prstGeom prst="bentConnector2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314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D6642A18-1D7D-4907-81EE-68F2DCE56D14}"/>
              </a:ext>
            </a:extLst>
          </p:cNvPr>
          <p:cNvGrpSpPr/>
          <p:nvPr/>
        </p:nvGrpSpPr>
        <p:grpSpPr>
          <a:xfrm>
            <a:off x="4274482" y="2133600"/>
            <a:ext cx="595035" cy="609600"/>
            <a:chOff x="4566303" y="3556000"/>
            <a:chExt cx="595035" cy="60960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C0C5F6C7-F824-4E36-A23F-C2EECF345052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21543E1-5CCE-43CA-BF8B-35A98D0DA4BE}"/>
                </a:ext>
              </a:extLst>
            </p:cNvPr>
            <p:cNvSpPr/>
            <p:nvPr/>
          </p:nvSpPr>
          <p:spPr>
            <a:xfrm>
              <a:off x="4566303" y="3629968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DF2361C6-A1C8-4F02-A2F6-C713924C169E}"/>
              </a:ext>
            </a:extLst>
          </p:cNvPr>
          <p:cNvSpPr/>
          <p:nvPr/>
        </p:nvSpPr>
        <p:spPr>
          <a:xfrm>
            <a:off x="1918740" y="312001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 pitchFamily="34" charset="0"/>
              </a:rPr>
              <a:t>Selezione dei caratteri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1167E0-E871-4A37-83B1-C436CBC7D09A}"/>
              </a:ext>
            </a:extLst>
          </p:cNvPr>
          <p:cNvSpPr txBox="1"/>
          <p:nvPr/>
        </p:nvSpPr>
        <p:spPr>
          <a:xfrm>
            <a:off x="845482" y="2123464"/>
            <a:ext cx="200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Locus monomorfico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4EE0478-6233-461A-BDE4-BE5662A5B739}"/>
              </a:ext>
            </a:extLst>
          </p:cNvPr>
          <p:cNvGrpSpPr/>
          <p:nvPr/>
        </p:nvGrpSpPr>
        <p:grpSpPr>
          <a:xfrm>
            <a:off x="2083889" y="2231185"/>
            <a:ext cx="304892" cy="307777"/>
            <a:chOff x="4419554" y="3275112"/>
            <a:chExt cx="304892" cy="307777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61FF83F1-B1DB-4A2C-936D-479F8C0207C8}"/>
                </a:ext>
              </a:extLst>
            </p:cNvPr>
            <p:cNvSpPr/>
            <p:nvPr/>
          </p:nvSpPr>
          <p:spPr bwMode="auto">
            <a:xfrm>
              <a:off x="4463032" y="3314700"/>
              <a:ext cx="217936" cy="228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244118F-A8C2-4507-A5AE-349B0A72795C}"/>
                </a:ext>
              </a:extLst>
            </p:cNvPr>
            <p:cNvSpPr/>
            <p:nvPr/>
          </p:nvSpPr>
          <p:spPr>
            <a:xfrm>
              <a:off x="4419554" y="3275112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it-IT" sz="1400" dirty="0"/>
            </a:p>
          </p:txBody>
        </p:sp>
      </p:grp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A15C71A-431C-4B67-9F9F-1685FF8D2A85}"/>
              </a:ext>
            </a:extLst>
          </p:cNvPr>
          <p:cNvSpPr/>
          <p:nvPr/>
        </p:nvSpPr>
        <p:spPr bwMode="auto">
          <a:xfrm>
            <a:off x="2896887" y="2270773"/>
            <a:ext cx="996595" cy="36784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6E96F52F-71DC-4113-8D5B-14839BEA0E7C}"/>
              </a:ext>
            </a:extLst>
          </p:cNvPr>
          <p:cNvGrpSpPr/>
          <p:nvPr/>
        </p:nvGrpSpPr>
        <p:grpSpPr>
          <a:xfrm>
            <a:off x="3447489" y="3830030"/>
            <a:ext cx="4220153" cy="609600"/>
            <a:chOff x="2906807" y="3782211"/>
            <a:chExt cx="4220153" cy="6096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E9E2882-A98E-4D69-B81C-7CCB5DDEDAAD}"/>
                </a:ext>
              </a:extLst>
            </p:cNvPr>
            <p:cNvGrpSpPr/>
            <p:nvPr/>
          </p:nvGrpSpPr>
          <p:grpSpPr>
            <a:xfrm>
              <a:off x="6545798" y="3782211"/>
              <a:ext cx="581162" cy="609600"/>
              <a:chOff x="7337032" y="2220962"/>
              <a:chExt cx="581162" cy="609600"/>
            </a:xfrm>
          </p:grpSpPr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D848C22D-A940-4E32-9FBD-E191EB521761}"/>
                  </a:ext>
                </a:extLst>
              </p:cNvPr>
              <p:cNvSpPr/>
              <p:nvPr/>
            </p:nvSpPr>
            <p:spPr bwMode="auto">
              <a:xfrm>
                <a:off x="7337032" y="2220962"/>
                <a:ext cx="581162" cy="609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EB16A66-8364-483C-8A18-F37A3F0ECD9D}"/>
                  </a:ext>
                </a:extLst>
              </p:cNvPr>
              <p:cNvSpPr/>
              <p:nvPr/>
            </p:nvSpPr>
            <p:spPr>
              <a:xfrm>
                <a:off x="7363759" y="2294930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endParaRPr lang="it-IT" dirty="0"/>
              </a:p>
            </p:txBody>
          </p:sp>
        </p:grpSp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E2735688-1887-4092-A968-40CCD179BCD4}"/>
                </a:ext>
              </a:extLst>
            </p:cNvPr>
            <p:cNvSpPr/>
            <p:nvPr/>
          </p:nvSpPr>
          <p:spPr bwMode="auto">
            <a:xfrm>
              <a:off x="2906807" y="3903088"/>
              <a:ext cx="996595" cy="36784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72AF3BE6-EC77-46F6-993B-C0AD00A71B2E}"/>
                </a:ext>
              </a:extLst>
            </p:cNvPr>
            <p:cNvGrpSpPr/>
            <p:nvPr/>
          </p:nvGrpSpPr>
          <p:grpSpPr>
            <a:xfrm>
              <a:off x="4080080" y="3782211"/>
              <a:ext cx="595035" cy="609600"/>
              <a:chOff x="4566303" y="3556000"/>
              <a:chExt cx="595035" cy="609600"/>
            </a:xfrm>
          </p:grpSpPr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23089E39-CE27-4462-9099-4A1DBF6250BC}"/>
                  </a:ext>
                </a:extLst>
              </p:cNvPr>
              <p:cNvSpPr/>
              <p:nvPr/>
            </p:nvSpPr>
            <p:spPr bwMode="auto">
              <a:xfrm>
                <a:off x="4573239" y="3556000"/>
                <a:ext cx="581162" cy="609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25A0D642-1174-48B6-BC08-2FC90D567A32}"/>
                  </a:ext>
                </a:extLst>
              </p:cNvPr>
              <p:cNvSpPr/>
              <p:nvPr/>
            </p:nvSpPr>
            <p:spPr>
              <a:xfrm>
                <a:off x="4566303" y="3629968"/>
                <a:ext cx="595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endParaRPr lang="it-IT" dirty="0"/>
              </a:p>
            </p:txBody>
          </p:sp>
        </p:grp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1FA3C109-A273-4F7F-ACD0-8078810E89D0}"/>
                </a:ext>
              </a:extLst>
            </p:cNvPr>
            <p:cNvSpPr/>
            <p:nvPr/>
          </p:nvSpPr>
          <p:spPr bwMode="auto">
            <a:xfrm>
              <a:off x="4906610" y="3782211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A21963D-4F4E-446E-928A-A3FFB6DA7FC7}"/>
                </a:ext>
              </a:extLst>
            </p:cNvPr>
            <p:cNvSpPr/>
            <p:nvPr/>
          </p:nvSpPr>
          <p:spPr>
            <a:xfrm>
              <a:off x="4916505" y="3856179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B43CF9AD-50AF-405A-B24D-B1CFD8ED2623}"/>
                </a:ext>
              </a:extLst>
            </p:cNvPr>
            <p:cNvSpPr/>
            <p:nvPr/>
          </p:nvSpPr>
          <p:spPr bwMode="auto">
            <a:xfrm>
              <a:off x="5726204" y="3782211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483B9BC9-196E-4275-B23A-5CBBB2DDBE0A}"/>
                </a:ext>
              </a:extLst>
            </p:cNvPr>
            <p:cNvSpPr/>
            <p:nvPr/>
          </p:nvSpPr>
          <p:spPr>
            <a:xfrm>
              <a:off x="5736099" y="3856179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5FBC63A-CE1D-431C-8630-717B5E192E59}"/>
              </a:ext>
            </a:extLst>
          </p:cNvPr>
          <p:cNvGrpSpPr/>
          <p:nvPr/>
        </p:nvGrpSpPr>
        <p:grpSpPr>
          <a:xfrm>
            <a:off x="845482" y="2954461"/>
            <a:ext cx="2514906" cy="1411202"/>
            <a:chOff x="304800" y="2906642"/>
            <a:chExt cx="2514906" cy="1411202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02B629B-DEAB-4B46-B745-41148FEFFE45}"/>
                </a:ext>
              </a:extLst>
            </p:cNvPr>
            <p:cNvGrpSpPr/>
            <p:nvPr/>
          </p:nvGrpSpPr>
          <p:grpSpPr>
            <a:xfrm>
              <a:off x="2196025" y="3933123"/>
              <a:ext cx="284052" cy="307777"/>
              <a:chOff x="4419554" y="3275112"/>
              <a:chExt cx="284052" cy="307777"/>
            </a:xfrm>
          </p:grpSpPr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B7B73962-9179-4D8E-AD0F-D4159FE0D1CD}"/>
                  </a:ext>
                </a:extLst>
              </p:cNvPr>
              <p:cNvSpPr/>
              <p:nvPr/>
            </p:nvSpPr>
            <p:spPr bwMode="auto">
              <a:xfrm>
                <a:off x="4463032" y="3314700"/>
                <a:ext cx="217936" cy="228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8C5FD527-D4EB-4D75-9FAB-854F722FEF4A}"/>
                  </a:ext>
                </a:extLst>
              </p:cNvPr>
              <p:cNvSpPr/>
              <p:nvPr/>
            </p:nvSpPr>
            <p:spPr>
              <a:xfrm>
                <a:off x="4419554" y="3275112"/>
                <a:ext cx="2840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it-IT" sz="1400" dirty="0"/>
              </a:p>
            </p:txBody>
          </p:sp>
        </p:grp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9BDF63F4-2654-4486-9381-2D3B528C2E0B}"/>
                </a:ext>
              </a:extLst>
            </p:cNvPr>
            <p:cNvSpPr/>
            <p:nvPr/>
          </p:nvSpPr>
          <p:spPr>
            <a:xfrm>
              <a:off x="304800" y="3856179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Allele mutato</a:t>
              </a:r>
              <a:endParaRPr lang="it-IT" dirty="0"/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A6940920-B72F-43CC-B483-A012F252B6FA}"/>
                </a:ext>
              </a:extLst>
            </p:cNvPr>
            <p:cNvGrpSpPr/>
            <p:nvPr/>
          </p:nvGrpSpPr>
          <p:grpSpPr>
            <a:xfrm>
              <a:off x="2514814" y="3933123"/>
              <a:ext cx="304892" cy="307777"/>
              <a:chOff x="4419554" y="3275112"/>
              <a:chExt cx="304892" cy="307777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06C4FF50-0723-41FC-931B-FFD03C938661}"/>
                  </a:ext>
                </a:extLst>
              </p:cNvPr>
              <p:cNvSpPr/>
              <p:nvPr/>
            </p:nvSpPr>
            <p:spPr bwMode="auto">
              <a:xfrm>
                <a:off x="4463032" y="3314700"/>
                <a:ext cx="217936" cy="228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4398369-5103-4A53-8CA0-28859BBCFBA6}"/>
                  </a:ext>
                </a:extLst>
              </p:cNvPr>
              <p:cNvSpPr/>
              <p:nvPr/>
            </p:nvSpPr>
            <p:spPr>
              <a:xfrm>
                <a:off x="4419554" y="3275112"/>
                <a:ext cx="3048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it-IT" sz="1400" dirty="0"/>
              </a:p>
            </p:txBody>
          </p:sp>
        </p:grpSp>
        <p:sp>
          <p:nvSpPr>
            <p:cNvPr id="33" name="Freccia in giù 32">
              <a:extLst>
                <a:ext uri="{FF2B5EF4-FFF2-40B4-BE49-F238E27FC236}">
                  <a16:creationId xmlns:a16="http://schemas.microsoft.com/office/drawing/2014/main" id="{C0045923-4F20-42BE-82A9-41A9B4A5119E}"/>
                </a:ext>
              </a:extLst>
            </p:cNvPr>
            <p:cNvSpPr/>
            <p:nvPr/>
          </p:nvSpPr>
          <p:spPr bwMode="auto">
            <a:xfrm>
              <a:off x="1066800" y="2906642"/>
              <a:ext cx="228600" cy="99644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98D56E6-4F1F-427B-AF83-2190863B582E}"/>
              </a:ext>
            </a:extLst>
          </p:cNvPr>
          <p:cNvSpPr txBox="1"/>
          <p:nvPr/>
        </p:nvSpPr>
        <p:spPr>
          <a:xfrm>
            <a:off x="4152899" y="184870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F328BE4-F0E2-498F-9A0E-BA90F60E9045}"/>
              </a:ext>
            </a:extLst>
          </p:cNvPr>
          <p:cNvSpPr txBox="1"/>
          <p:nvPr/>
        </p:nvSpPr>
        <p:spPr>
          <a:xfrm>
            <a:off x="4503082" y="3524444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D373294-FFB6-4D6D-ADDF-0772A9B75E52}"/>
              </a:ext>
            </a:extLst>
          </p:cNvPr>
          <p:cNvSpPr txBox="1"/>
          <p:nvPr/>
        </p:nvSpPr>
        <p:spPr>
          <a:xfrm>
            <a:off x="5331757" y="3524444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F5DD04A-1150-4F5C-A249-D65599A998E6}"/>
              </a:ext>
            </a:extLst>
          </p:cNvPr>
          <p:cNvSpPr txBox="1"/>
          <p:nvPr/>
        </p:nvSpPr>
        <p:spPr>
          <a:xfrm>
            <a:off x="6141382" y="3524444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692AE4-89A1-41C2-B988-2FD676CA00D7}"/>
              </a:ext>
            </a:extLst>
          </p:cNvPr>
          <p:cNvSpPr txBox="1"/>
          <p:nvPr/>
        </p:nvSpPr>
        <p:spPr>
          <a:xfrm>
            <a:off x="240920" y="5179090"/>
            <a:ext cx="8773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Il nuovo genotipo è più adatto</a:t>
            </a:r>
            <a:r>
              <a:rPr lang="it-IT" dirty="0"/>
              <a:t>: sopravvive alla catastrofe</a:t>
            </a:r>
          </a:p>
          <a:p>
            <a:r>
              <a:rPr lang="it-IT" dirty="0"/>
              <a:t>Oppure ha più probabilità di riprodursi e si espande nella popolazione</a:t>
            </a:r>
          </a:p>
        </p:txBody>
      </p:sp>
    </p:spTree>
    <p:extLst>
      <p:ext uri="{BB962C8B-B14F-4D97-AF65-F5344CB8AC3E}">
        <p14:creationId xmlns:p14="http://schemas.microsoft.com/office/powerpoint/2010/main" val="35226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93675"/>
            <a:ext cx="8747125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Popolazione</a:t>
            </a:r>
            <a:r>
              <a:rPr lang="en-US" sz="32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polimorfica</a:t>
            </a:r>
            <a:endParaRPr lang="en-US" sz="3200" b="1" dirty="0">
              <a:solidFill>
                <a:srgbClr val="00009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244408" y="2549424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eorgia" charset="0"/>
            </a:endParaRPr>
          </a:p>
        </p:txBody>
      </p:sp>
      <p:pic>
        <p:nvPicPr>
          <p:cNvPr id="7175" name="Picture 5" descr="patrin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08" y="1558824"/>
            <a:ext cx="6870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6243319" y="2435124"/>
            <a:ext cx="1881778" cy="6309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u="sng" dirty="0" err="1">
                <a:solidFill>
                  <a:schemeClr val="accent2"/>
                </a:solidFill>
              </a:rPr>
              <a:t>Variante</a:t>
            </a:r>
            <a:r>
              <a:rPr lang="en-US" sz="1400" u="sng" dirty="0">
                <a:solidFill>
                  <a:schemeClr val="accent2"/>
                </a:solidFill>
              </a:rPr>
              <a:t> 2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6058080" y="4644924"/>
            <a:ext cx="1881778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90"/>
                </a:solidFill>
              </a:rPr>
              <a:t>chemotherapy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1097279" y="2498624"/>
            <a:ext cx="17852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u="sng" dirty="0" err="1">
                <a:solidFill>
                  <a:srgbClr val="00A249"/>
                </a:solidFill>
              </a:rPr>
              <a:t>Variante</a:t>
            </a:r>
            <a:r>
              <a:rPr lang="en-US" sz="1400" u="sng" dirty="0">
                <a:solidFill>
                  <a:srgbClr val="00A249"/>
                </a:solidFill>
              </a:rPr>
              <a:t> 1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000090"/>
              </a:solidFill>
              <a:latin typeface="Verdana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488508" y="1749324"/>
            <a:ext cx="1892300" cy="48260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12008" y="4540541"/>
            <a:ext cx="2120900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u="sng" dirty="0" err="1">
                <a:solidFill>
                  <a:schemeClr val="accent6"/>
                </a:solidFill>
              </a:rPr>
              <a:t>Variante</a:t>
            </a:r>
            <a:r>
              <a:rPr lang="en-US" sz="1400" u="sng" dirty="0">
                <a:solidFill>
                  <a:schemeClr val="accent6"/>
                </a:solidFill>
              </a:rPr>
              <a:t> 3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000090"/>
              </a:solidFill>
              <a:latin typeface="Verdana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F29E0AA-D935-4B54-9E5F-87622ED40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819" y="4653666"/>
            <a:ext cx="1881778" cy="6309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u="sng" dirty="0" err="1">
                <a:solidFill>
                  <a:schemeClr val="accent1">
                    <a:lumMod val="75000"/>
                  </a:schemeClr>
                </a:solidFill>
              </a:rPr>
              <a:t>Variante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 4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4BA986-5310-4C50-9699-19CF731E52F9}"/>
              </a:ext>
            </a:extLst>
          </p:cNvPr>
          <p:cNvSpPr/>
          <p:nvPr/>
        </p:nvSpPr>
        <p:spPr>
          <a:xfrm>
            <a:off x="3344091" y="4026253"/>
            <a:ext cx="2471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4AA7E1-1F62-4AB9-AFF9-B7C5315353FF}"/>
              </a:ext>
            </a:extLst>
          </p:cNvPr>
          <p:cNvSpPr txBox="1"/>
          <p:nvPr/>
        </p:nvSpPr>
        <p:spPr>
          <a:xfrm>
            <a:off x="583474" y="5558961"/>
            <a:ext cx="803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mutazioni forniscono diversità genetica		si crea un pool di alleli selezionabili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9A86961-04D8-4293-AE05-46241DC8678A}"/>
              </a:ext>
            </a:extLst>
          </p:cNvPr>
          <p:cNvCxnSpPr/>
          <p:nvPr/>
        </p:nvCxnSpPr>
        <p:spPr>
          <a:xfrm>
            <a:off x="4659086" y="5759258"/>
            <a:ext cx="531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66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it-IT" sz="4000" b="1" dirty="0">
                <a:solidFill>
                  <a:srgbClr val="FF0000"/>
                </a:solidFill>
                <a:latin typeface="Arial"/>
                <a:cs typeface="+mj-cs"/>
              </a:rPr>
              <a:t>Tipi di danno al DNA</a:t>
            </a:r>
            <a:endParaRPr lang="en-US" sz="3600" b="1" dirty="0">
              <a:latin typeface="Helvetica" charset="0"/>
              <a:cs typeface="+mj-cs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599"/>
            <a:ext cx="8836325" cy="4036979"/>
          </a:xfrm>
        </p:spPr>
        <p:txBody>
          <a:bodyPr>
            <a:noAutofit/>
          </a:bodyPr>
          <a:lstStyle/>
          <a:p>
            <a:pPr marL="19050" lvl="1" indent="-19050">
              <a:lnSpc>
                <a:spcPct val="160000"/>
              </a:lnSpc>
              <a:spcBef>
                <a:spcPct val="10000"/>
              </a:spcBef>
              <a:buFontTx/>
              <a:buNone/>
              <a:defRPr/>
            </a:pPr>
            <a:r>
              <a:rPr lang="it-IT" sz="1600" b="1" dirty="0">
                <a:solidFill>
                  <a:schemeClr val="accent1"/>
                </a:solidFill>
                <a:latin typeface="Arial"/>
              </a:rPr>
              <a:t>BASI MULTIPLE   </a:t>
            </a:r>
            <a:r>
              <a:rPr lang="it-IT" sz="1600" dirty="0">
                <a:latin typeface="Arial"/>
              </a:rPr>
              <a:t>–   Allungamento dello spazio tra basi adiacenti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[agenti intercalanti]</a:t>
            </a:r>
            <a:endParaRPr lang="it-IT" sz="1600" dirty="0">
              <a:latin typeface="Arial"/>
            </a:endParaRPr>
          </a:p>
          <a:p>
            <a:pPr marL="2511425" lvl="1">
              <a:lnSpc>
                <a:spcPct val="16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DELEZIONI</a:t>
            </a:r>
            <a:endParaRPr lang="it-IT" sz="1600" dirty="0">
              <a:solidFill>
                <a:schemeClr val="tx2"/>
              </a:solidFill>
              <a:latin typeface="Arial"/>
            </a:endParaRPr>
          </a:p>
          <a:p>
            <a:pPr marL="2511425" lvl="1">
              <a:lnSpc>
                <a:spcPct val="16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INSERZIONI</a:t>
            </a:r>
          </a:p>
          <a:p>
            <a:pPr marL="26988" lvl="1" indent="-26988">
              <a:lnSpc>
                <a:spcPct val="160000"/>
              </a:lnSpc>
              <a:spcBef>
                <a:spcPct val="10000"/>
              </a:spcBef>
              <a:buFontTx/>
              <a:buNone/>
              <a:defRPr/>
            </a:pPr>
            <a:endParaRPr lang="it-IT" sz="1600" b="1" dirty="0">
              <a:solidFill>
                <a:schemeClr val="accent1"/>
              </a:solidFill>
              <a:latin typeface="Arial"/>
            </a:endParaRPr>
          </a:p>
          <a:p>
            <a:pPr marL="26988" lvl="1" indent="-26988">
              <a:lnSpc>
                <a:spcPct val="160000"/>
              </a:lnSpc>
              <a:spcBef>
                <a:spcPct val="10000"/>
              </a:spcBef>
              <a:buFontTx/>
              <a:buNone/>
              <a:defRPr/>
            </a:pPr>
            <a:endParaRPr lang="it-IT" sz="1600" b="1" dirty="0">
              <a:solidFill>
                <a:schemeClr val="accent1"/>
              </a:solidFill>
              <a:latin typeface="Arial"/>
            </a:endParaRPr>
          </a:p>
          <a:p>
            <a:pPr marL="2598738" lvl="1" indent="-2598738">
              <a:lnSpc>
                <a:spcPct val="160000"/>
              </a:lnSpc>
              <a:spcBef>
                <a:spcPct val="10000"/>
              </a:spcBef>
              <a:buNone/>
              <a:defRPr/>
            </a:pPr>
            <a:r>
              <a:rPr lang="it-IT" sz="1600" b="1" dirty="0">
                <a:solidFill>
                  <a:schemeClr val="accent1"/>
                </a:solidFill>
                <a:latin typeface="Arial"/>
              </a:rPr>
              <a:t>DANNI STRUTTURALI</a:t>
            </a:r>
            <a:r>
              <a:rPr lang="it-IT" sz="1600" dirty="0">
                <a:latin typeface="Arial"/>
              </a:rPr>
              <a:t>  – Blocco della replicazione e della trascrizione</a:t>
            </a:r>
          </a:p>
          <a:p>
            <a:pPr marL="2511425" lvl="1">
              <a:lnSpc>
                <a:spcPct val="16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ROTTURA DELLA SINGOLA ELICA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[radicali liberi ossigeno]</a:t>
            </a:r>
            <a:endParaRPr lang="it-IT" sz="1600" dirty="0">
              <a:solidFill>
                <a:srgbClr val="FF0000"/>
              </a:solidFill>
              <a:latin typeface="Arial"/>
            </a:endParaRPr>
          </a:p>
          <a:p>
            <a:pPr marL="2511425" lvl="1">
              <a:lnSpc>
                <a:spcPct val="16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ROTTURA DELLA DOPPIA ELICA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[raggi X]</a:t>
            </a:r>
            <a:endParaRPr lang="it-IT" sz="1600" dirty="0">
              <a:solidFill>
                <a:srgbClr val="FF0000"/>
              </a:solidFill>
              <a:latin typeface="Arial"/>
            </a:endParaRPr>
          </a:p>
          <a:p>
            <a:pPr marL="2511425" lvl="1">
              <a:lnSpc>
                <a:spcPct val="160000"/>
              </a:lnSpc>
              <a:spcBef>
                <a:spcPct val="1000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/>
              </a:rPr>
              <a:t>CROSS-LINKING </a:t>
            </a:r>
            <a:r>
              <a:rPr lang="it-IT" sz="1600" dirty="0">
                <a:solidFill>
                  <a:schemeClr val="tx2"/>
                </a:solidFill>
                <a:latin typeface="Arial"/>
              </a:rPr>
              <a:t>[farmaci chemioterapici]</a:t>
            </a:r>
          </a:p>
        </p:txBody>
      </p:sp>
    </p:spTree>
    <p:extLst>
      <p:ext uri="{BB962C8B-B14F-4D97-AF65-F5344CB8AC3E}">
        <p14:creationId xmlns:p14="http://schemas.microsoft.com/office/powerpoint/2010/main" val="40965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2635248"/>
            <a:ext cx="8194764" cy="7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5204" y="3931920"/>
            <a:ext cx="826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Successive mutazioni insorte casualmente in alcuni individui li rendono più adatti all’ambiente e danno un vantaggio selettivo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D4EABC3-AE9D-4CC9-B93C-A1E317462B2A}"/>
              </a:ext>
            </a:extLst>
          </p:cNvPr>
          <p:cNvSpPr/>
          <p:nvPr/>
        </p:nvSpPr>
        <p:spPr>
          <a:xfrm>
            <a:off x="1918740" y="312001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 pitchFamily="34" charset="0"/>
              </a:rPr>
              <a:t>Selezione dei caratteri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9973DC-80F5-4D7F-B319-1E02DBB39A89}"/>
              </a:ext>
            </a:extLst>
          </p:cNvPr>
          <p:cNvSpPr/>
          <p:nvPr/>
        </p:nvSpPr>
        <p:spPr>
          <a:xfrm>
            <a:off x="1375954" y="2635248"/>
            <a:ext cx="1105989" cy="74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009E85-DF72-42CC-BE16-0C361E0759DE}"/>
              </a:ext>
            </a:extLst>
          </p:cNvPr>
          <p:cNvSpPr/>
          <p:nvPr/>
        </p:nvSpPr>
        <p:spPr>
          <a:xfrm>
            <a:off x="3653681" y="2635248"/>
            <a:ext cx="1105989" cy="74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96AC989-F80F-4DCA-8E20-14405C0CA780}"/>
              </a:ext>
            </a:extLst>
          </p:cNvPr>
          <p:cNvSpPr/>
          <p:nvPr/>
        </p:nvSpPr>
        <p:spPr>
          <a:xfrm>
            <a:off x="6216794" y="2601266"/>
            <a:ext cx="1105989" cy="740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/>
          <p:cNvSpPr/>
          <p:nvPr/>
        </p:nvSpPr>
        <p:spPr>
          <a:xfrm>
            <a:off x="1375954" y="2879887"/>
            <a:ext cx="1170432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7E64EAF-EE39-43B2-A5D6-943E148819D2}"/>
              </a:ext>
            </a:extLst>
          </p:cNvPr>
          <p:cNvSpPr/>
          <p:nvPr/>
        </p:nvSpPr>
        <p:spPr>
          <a:xfrm>
            <a:off x="3653681" y="2881139"/>
            <a:ext cx="1170432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20BD63FB-611C-4A84-8360-4275B7184053}"/>
              </a:ext>
            </a:extLst>
          </p:cNvPr>
          <p:cNvSpPr/>
          <p:nvPr/>
        </p:nvSpPr>
        <p:spPr>
          <a:xfrm>
            <a:off x="6154708" y="2882391"/>
            <a:ext cx="1170432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870EC9-A0E6-45C8-848D-7AE082D19661}"/>
              </a:ext>
            </a:extLst>
          </p:cNvPr>
          <p:cNvSpPr txBox="1"/>
          <p:nvPr/>
        </p:nvSpPr>
        <p:spPr>
          <a:xfrm>
            <a:off x="1375954" y="256728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selezione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26B0EA-6D1B-4582-B46B-0E1D87EC3E72}"/>
              </a:ext>
            </a:extLst>
          </p:cNvPr>
          <p:cNvSpPr txBox="1"/>
          <p:nvPr/>
        </p:nvSpPr>
        <p:spPr>
          <a:xfrm>
            <a:off x="3677043" y="256728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selezione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833CCE-4C2A-496A-9838-C11DC8E0BDC7}"/>
              </a:ext>
            </a:extLst>
          </p:cNvPr>
          <p:cNvSpPr txBox="1"/>
          <p:nvPr/>
        </p:nvSpPr>
        <p:spPr>
          <a:xfrm>
            <a:off x="6193431" y="2567283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selezione</a:t>
            </a:r>
          </a:p>
        </p:txBody>
      </p:sp>
    </p:spTree>
    <p:extLst>
      <p:ext uri="{BB962C8B-B14F-4D97-AF65-F5344CB8AC3E}">
        <p14:creationId xmlns:p14="http://schemas.microsoft.com/office/powerpoint/2010/main" val="3237131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Darwinian Evolution">
            <a:extLst>
              <a:ext uri="{FF2B5EF4-FFF2-40B4-BE49-F238E27FC236}">
                <a16:creationId xmlns:a16="http://schemas.microsoft.com/office/drawing/2014/main" id="{0B0DF868-47C7-4E9D-BFCA-9AEFD5A1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00" y="1916832"/>
            <a:ext cx="601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EBF4B9-8F6A-431F-AFEA-617993215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4" t="21026" b="50000"/>
          <a:stretch/>
        </p:blipFill>
        <p:spPr>
          <a:xfrm rot="19801517">
            <a:off x="3038940" y="2652911"/>
            <a:ext cx="3300394" cy="13216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6DDACD-0508-4E63-A3AF-D8A6C21B69EB}"/>
              </a:ext>
            </a:extLst>
          </p:cNvPr>
          <p:cNvSpPr txBox="1"/>
          <p:nvPr/>
        </p:nvSpPr>
        <p:spPr>
          <a:xfrm>
            <a:off x="1621631" y="38100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DI EVOLUZIONE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024F58-6D32-4C7B-84CA-FEA0397B47B6}"/>
              </a:ext>
            </a:extLst>
          </p:cNvPr>
          <p:cNvSpPr txBox="1"/>
          <p:nvPr/>
        </p:nvSpPr>
        <p:spPr>
          <a:xfrm>
            <a:off x="2053640" y="1027331"/>
            <a:ext cx="52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EVOLUZIONE LINEARE?</a:t>
            </a:r>
          </a:p>
        </p:txBody>
      </p:sp>
    </p:spTree>
    <p:extLst>
      <p:ext uri="{BB962C8B-B14F-4D97-AF65-F5344CB8AC3E}">
        <p14:creationId xmlns:p14="http://schemas.microsoft.com/office/powerpoint/2010/main" val="9126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6DDACD-0508-4E63-A3AF-D8A6C21B69EB}"/>
              </a:ext>
            </a:extLst>
          </p:cNvPr>
          <p:cNvSpPr txBox="1"/>
          <p:nvPr/>
        </p:nvSpPr>
        <p:spPr>
          <a:xfrm>
            <a:off x="1676400" y="381000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DI EVOLUZIONE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EAFA908-B212-4E93-B376-0C45DC87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1111"/>
          <a:stretch/>
        </p:blipFill>
        <p:spPr>
          <a:xfrm>
            <a:off x="2419927" y="1936357"/>
            <a:ext cx="4647958" cy="38943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4275E0-4DA3-46B3-91B4-D0D09B02FAA6}"/>
              </a:ext>
            </a:extLst>
          </p:cNvPr>
          <p:cNvSpPr txBox="1"/>
          <p:nvPr/>
        </p:nvSpPr>
        <p:spPr>
          <a:xfrm>
            <a:off x="1774183" y="1027331"/>
            <a:ext cx="593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EVOLUZIONE RAMIFICATA</a:t>
            </a:r>
          </a:p>
        </p:txBody>
      </p:sp>
    </p:spTree>
    <p:extLst>
      <p:ext uri="{BB962C8B-B14F-4D97-AF65-F5344CB8AC3E}">
        <p14:creationId xmlns:p14="http://schemas.microsoft.com/office/powerpoint/2010/main" val="2944158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D6642A18-1D7D-4907-81EE-68F2DCE56D14}"/>
              </a:ext>
            </a:extLst>
          </p:cNvPr>
          <p:cNvGrpSpPr/>
          <p:nvPr/>
        </p:nvGrpSpPr>
        <p:grpSpPr>
          <a:xfrm>
            <a:off x="5052484" y="1853313"/>
            <a:ext cx="639410" cy="609600"/>
            <a:chOff x="4573239" y="3556000"/>
            <a:chExt cx="639410" cy="60960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C0C5F6C7-F824-4E36-A23F-C2EECF345052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21543E1-5CCE-43CA-BF8B-35A98D0DA4BE}"/>
                </a:ext>
              </a:extLst>
            </p:cNvPr>
            <p:cNvSpPr/>
            <p:nvPr/>
          </p:nvSpPr>
          <p:spPr>
            <a:xfrm>
              <a:off x="4617614" y="3664385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DF2361C6-A1C8-4F02-A2F6-C713924C169E}"/>
              </a:ext>
            </a:extLst>
          </p:cNvPr>
          <p:cNvSpPr/>
          <p:nvPr/>
        </p:nvSpPr>
        <p:spPr>
          <a:xfrm>
            <a:off x="3059994" y="312001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 pitchFamily="34" charset="0"/>
              </a:rPr>
              <a:t>Speciazione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2AF3BE6-EC77-46F6-993B-C0AD00A71B2E}"/>
              </a:ext>
            </a:extLst>
          </p:cNvPr>
          <p:cNvGrpSpPr/>
          <p:nvPr/>
        </p:nvGrpSpPr>
        <p:grpSpPr>
          <a:xfrm>
            <a:off x="5034113" y="3657601"/>
            <a:ext cx="595035" cy="609600"/>
            <a:chOff x="4566303" y="3556000"/>
            <a:chExt cx="595035" cy="609600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23089E39-CE27-4462-9099-4A1DBF6250BC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5A0D642-1174-48B6-BC08-2FC90D567A32}"/>
                </a:ext>
              </a:extLst>
            </p:cNvPr>
            <p:cNvSpPr/>
            <p:nvPr/>
          </p:nvSpPr>
          <p:spPr>
            <a:xfrm>
              <a:off x="4566303" y="3629968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F912FC0-AFA9-4965-BEA8-BDA8619528E5}"/>
              </a:ext>
            </a:extLst>
          </p:cNvPr>
          <p:cNvCxnSpPr>
            <a:cxnSpLocks/>
          </p:cNvCxnSpPr>
          <p:nvPr/>
        </p:nvCxnSpPr>
        <p:spPr bwMode="auto">
          <a:xfrm>
            <a:off x="2831036" y="2971800"/>
            <a:ext cx="55901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C8377D5-08F1-4233-8976-4978D1BA1DD6}"/>
              </a:ext>
            </a:extLst>
          </p:cNvPr>
          <p:cNvSpPr txBox="1"/>
          <p:nvPr/>
        </p:nvSpPr>
        <p:spPr>
          <a:xfrm>
            <a:off x="76200" y="485793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Una barriera fisica separa le due popolazioni e si creano due ambienti diversi</a:t>
            </a:r>
          </a:p>
          <a:p>
            <a:pPr algn="just"/>
            <a:r>
              <a:rPr lang="it-IT" dirty="0"/>
              <a:t>Le due popolazioni </a:t>
            </a:r>
            <a:r>
              <a:rPr lang="it-IT" b="1" dirty="0"/>
              <a:t>evolvono indipendentemente </a:t>
            </a:r>
            <a:r>
              <a:rPr lang="it-IT" dirty="0"/>
              <a:t>fino a diventare specie separate </a:t>
            </a:r>
          </a:p>
          <a:p>
            <a:pPr algn="just"/>
            <a:r>
              <a:rPr lang="it-IT" dirty="0"/>
              <a:t>= NON SI POSSONO PIU’ INCROCIARE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2C0FB9-00D8-40F3-A544-18D4D243B029}"/>
              </a:ext>
            </a:extLst>
          </p:cNvPr>
          <p:cNvSpPr txBox="1"/>
          <p:nvPr/>
        </p:nvSpPr>
        <p:spPr>
          <a:xfrm>
            <a:off x="2717074" y="1942011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Ambiente 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EC1506-B70A-4E17-89F3-5E61A3E00016}"/>
              </a:ext>
            </a:extLst>
          </p:cNvPr>
          <p:cNvSpPr txBox="1"/>
          <p:nvPr/>
        </p:nvSpPr>
        <p:spPr>
          <a:xfrm>
            <a:off x="2717074" y="373156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Ambiente 2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BAC805A-259F-44C5-B6B4-D2C7524728BD}"/>
              </a:ext>
            </a:extLst>
          </p:cNvPr>
          <p:cNvGrpSpPr/>
          <p:nvPr/>
        </p:nvGrpSpPr>
        <p:grpSpPr>
          <a:xfrm>
            <a:off x="5840343" y="1854966"/>
            <a:ext cx="2240650" cy="2412235"/>
            <a:chOff x="5840343" y="1854966"/>
            <a:chExt cx="2240650" cy="2412235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10068B96-A3FD-45F6-8F8E-B10E671DA37F}"/>
                </a:ext>
              </a:extLst>
            </p:cNvPr>
            <p:cNvGrpSpPr/>
            <p:nvPr/>
          </p:nvGrpSpPr>
          <p:grpSpPr>
            <a:xfrm>
              <a:off x="5860643" y="3657601"/>
              <a:ext cx="2220350" cy="609600"/>
              <a:chOff x="5860643" y="3657601"/>
              <a:chExt cx="2220350" cy="609600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BE9E2882-A98E-4D69-B81C-7CCB5DDEDAAD}"/>
                  </a:ext>
                </a:extLst>
              </p:cNvPr>
              <p:cNvGrpSpPr/>
              <p:nvPr/>
            </p:nvGrpSpPr>
            <p:grpSpPr>
              <a:xfrm>
                <a:off x="7499831" y="3657601"/>
                <a:ext cx="581162" cy="609600"/>
                <a:chOff x="7337032" y="2220962"/>
                <a:chExt cx="581162" cy="609600"/>
              </a:xfrm>
            </p:grpSpPr>
            <p:sp>
              <p:nvSpPr>
                <p:cNvPr id="7" name="Ovale 6">
                  <a:extLst>
                    <a:ext uri="{FF2B5EF4-FFF2-40B4-BE49-F238E27FC236}">
                      <a16:creationId xmlns:a16="http://schemas.microsoft.com/office/drawing/2014/main" id="{D848C22D-A940-4E32-9FBD-E191EB521761}"/>
                    </a:ext>
                  </a:extLst>
                </p:cNvPr>
                <p:cNvSpPr/>
                <p:nvPr/>
              </p:nvSpPr>
              <p:spPr bwMode="auto">
                <a:xfrm>
                  <a:off x="7337032" y="2220962"/>
                  <a:ext cx="581162" cy="6096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9EB16A66-8364-483C-8A18-F37A3F0ECD9D}"/>
                    </a:ext>
                  </a:extLst>
                </p:cNvPr>
                <p:cNvSpPr/>
                <p:nvPr/>
              </p:nvSpPr>
              <p:spPr>
                <a:xfrm>
                  <a:off x="7390485" y="2331266"/>
                  <a:ext cx="5277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aa</a:t>
                  </a:r>
                  <a:endParaRPr lang="it-IT" dirty="0"/>
                </a:p>
              </p:txBody>
            </p:sp>
          </p:grp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1FA3C109-A273-4F7F-ACD0-8078810E89D0}"/>
                  </a:ext>
                </a:extLst>
              </p:cNvPr>
              <p:cNvSpPr/>
              <p:nvPr/>
            </p:nvSpPr>
            <p:spPr bwMode="auto">
              <a:xfrm>
                <a:off x="5860643" y="3657601"/>
                <a:ext cx="581162" cy="609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4A21963D-4F4E-446E-928A-A3FFB6DA7FC7}"/>
                  </a:ext>
                </a:extLst>
              </p:cNvPr>
              <p:cNvSpPr/>
              <p:nvPr/>
            </p:nvSpPr>
            <p:spPr>
              <a:xfrm>
                <a:off x="5870538" y="3731569"/>
                <a:ext cx="5613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endParaRPr lang="it-IT" dirty="0"/>
              </a:p>
            </p:txBody>
          </p: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B43CF9AD-50AF-405A-B24D-B1CFD8ED2623}"/>
                  </a:ext>
                </a:extLst>
              </p:cNvPr>
              <p:cNvSpPr/>
              <p:nvPr/>
            </p:nvSpPr>
            <p:spPr bwMode="auto">
              <a:xfrm>
                <a:off x="6680237" y="3657601"/>
                <a:ext cx="581162" cy="6096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483B9BC9-196E-4275-B23A-5CBBB2DDBE0A}"/>
                  </a:ext>
                </a:extLst>
              </p:cNvPr>
              <p:cNvSpPr/>
              <p:nvPr/>
            </p:nvSpPr>
            <p:spPr>
              <a:xfrm>
                <a:off x="6690132" y="3731569"/>
                <a:ext cx="5613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endParaRPr lang="it-IT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573A136C-DEA7-4245-85A4-63CD05463999}"/>
                </a:ext>
              </a:extLst>
            </p:cNvPr>
            <p:cNvGrpSpPr/>
            <p:nvPr/>
          </p:nvGrpSpPr>
          <p:grpSpPr>
            <a:xfrm>
              <a:off x="5840343" y="1854966"/>
              <a:ext cx="2163816" cy="612906"/>
              <a:chOff x="5840343" y="1854966"/>
              <a:chExt cx="2163816" cy="612906"/>
            </a:xfrm>
          </p:grpSpPr>
          <p:grpSp>
            <p:nvGrpSpPr>
              <p:cNvPr id="24" name="Gruppo 23">
                <a:extLst>
                  <a:ext uri="{FF2B5EF4-FFF2-40B4-BE49-F238E27FC236}">
                    <a16:creationId xmlns:a16="http://schemas.microsoft.com/office/drawing/2014/main" id="{9AAEF79E-B15E-43DA-8399-80F38C7FF63D}"/>
                  </a:ext>
                </a:extLst>
              </p:cNvPr>
              <p:cNvGrpSpPr/>
              <p:nvPr/>
            </p:nvGrpSpPr>
            <p:grpSpPr>
              <a:xfrm>
                <a:off x="5840343" y="1854966"/>
                <a:ext cx="581162" cy="609600"/>
                <a:chOff x="4569771" y="3556000"/>
                <a:chExt cx="581162" cy="609600"/>
              </a:xfrm>
            </p:grpSpPr>
            <p:sp>
              <p:nvSpPr>
                <p:cNvPr id="30" name="Ovale 29">
                  <a:extLst>
                    <a:ext uri="{FF2B5EF4-FFF2-40B4-BE49-F238E27FC236}">
                      <a16:creationId xmlns:a16="http://schemas.microsoft.com/office/drawing/2014/main" id="{1E7B91AD-B5DC-476C-A1E0-6A801552EB54}"/>
                    </a:ext>
                  </a:extLst>
                </p:cNvPr>
                <p:cNvSpPr/>
                <p:nvPr/>
              </p:nvSpPr>
              <p:spPr bwMode="auto">
                <a:xfrm>
                  <a:off x="4569771" y="3556000"/>
                  <a:ext cx="581162" cy="6096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027EB4B3-73AD-4AC9-967F-CA8A19D814EE}"/>
                    </a:ext>
                  </a:extLst>
                </p:cNvPr>
                <p:cNvSpPr/>
                <p:nvPr/>
              </p:nvSpPr>
              <p:spPr>
                <a:xfrm>
                  <a:off x="4624550" y="3676134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l-G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</a:t>
                  </a:r>
                  <a:endParaRPr lang="it-IT" dirty="0"/>
                </a:p>
              </p:txBody>
            </p:sp>
          </p:grpSp>
          <p:grpSp>
            <p:nvGrpSpPr>
              <p:cNvPr id="32" name="Gruppo 31">
                <a:extLst>
                  <a:ext uri="{FF2B5EF4-FFF2-40B4-BE49-F238E27FC236}">
                    <a16:creationId xmlns:a16="http://schemas.microsoft.com/office/drawing/2014/main" id="{C77B3679-3F7A-4063-8CAB-FD461FE28D59}"/>
                  </a:ext>
                </a:extLst>
              </p:cNvPr>
              <p:cNvGrpSpPr/>
              <p:nvPr/>
            </p:nvGrpSpPr>
            <p:grpSpPr>
              <a:xfrm>
                <a:off x="6631670" y="1856619"/>
                <a:ext cx="581162" cy="609600"/>
                <a:chOff x="4569771" y="3556000"/>
                <a:chExt cx="581162" cy="609600"/>
              </a:xfrm>
            </p:grpSpPr>
            <p:sp>
              <p:nvSpPr>
                <p:cNvPr id="33" name="Ovale 32">
                  <a:extLst>
                    <a:ext uri="{FF2B5EF4-FFF2-40B4-BE49-F238E27FC236}">
                      <a16:creationId xmlns:a16="http://schemas.microsoft.com/office/drawing/2014/main" id="{7D0DB7CF-CA2F-4D02-964E-F597C8FDE864}"/>
                    </a:ext>
                  </a:extLst>
                </p:cNvPr>
                <p:cNvSpPr/>
                <p:nvPr/>
              </p:nvSpPr>
              <p:spPr bwMode="auto">
                <a:xfrm>
                  <a:off x="4569771" y="3556000"/>
                  <a:ext cx="581162" cy="6096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21A9FFCB-0C6B-4EC6-B41D-A0BF0D1C8C04}"/>
                    </a:ext>
                  </a:extLst>
                </p:cNvPr>
                <p:cNvSpPr/>
                <p:nvPr/>
              </p:nvSpPr>
              <p:spPr>
                <a:xfrm>
                  <a:off x="4624550" y="3676134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l-G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</a:t>
                  </a:r>
                  <a:endParaRPr lang="it-IT" dirty="0"/>
                </a:p>
              </p:txBody>
            </p:sp>
          </p:grp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AA3A80B0-D469-4D2A-B75A-A3407E98C452}"/>
                  </a:ext>
                </a:extLst>
              </p:cNvPr>
              <p:cNvGrpSpPr/>
              <p:nvPr/>
            </p:nvGrpSpPr>
            <p:grpSpPr>
              <a:xfrm>
                <a:off x="7422997" y="1858272"/>
                <a:ext cx="581162" cy="609600"/>
                <a:chOff x="4569771" y="3556000"/>
                <a:chExt cx="581162" cy="609600"/>
              </a:xfrm>
            </p:grpSpPr>
            <p:sp>
              <p:nvSpPr>
                <p:cNvPr id="41" name="Ovale 40">
                  <a:extLst>
                    <a:ext uri="{FF2B5EF4-FFF2-40B4-BE49-F238E27FC236}">
                      <a16:creationId xmlns:a16="http://schemas.microsoft.com/office/drawing/2014/main" id="{4D88CCFA-7EBF-4443-84E8-CCDF61D853C7}"/>
                    </a:ext>
                  </a:extLst>
                </p:cNvPr>
                <p:cNvSpPr/>
                <p:nvPr/>
              </p:nvSpPr>
              <p:spPr bwMode="auto">
                <a:xfrm>
                  <a:off x="4569771" y="3556000"/>
                  <a:ext cx="581162" cy="609600"/>
                </a:xfrm>
                <a:prstGeom prst="ellipse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2F5F9033-0D79-400D-BB55-EAFE73CA8113}"/>
                    </a:ext>
                  </a:extLst>
                </p:cNvPr>
                <p:cNvSpPr/>
                <p:nvPr/>
              </p:nvSpPr>
              <p:spPr>
                <a:xfrm>
                  <a:off x="4634970" y="3676134"/>
                  <a:ext cx="4507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αα</a:t>
                  </a:r>
                  <a:endParaRPr lang="it-IT" dirty="0"/>
                </a:p>
              </p:txBody>
            </p:sp>
          </p:grpSp>
        </p:grp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CFC467B3-D5C3-4DFD-B5B7-96EE08DD8E29}"/>
              </a:ext>
            </a:extLst>
          </p:cNvPr>
          <p:cNvGrpSpPr/>
          <p:nvPr/>
        </p:nvGrpSpPr>
        <p:grpSpPr>
          <a:xfrm>
            <a:off x="425294" y="2667000"/>
            <a:ext cx="595035" cy="609600"/>
            <a:chOff x="4566303" y="3556000"/>
            <a:chExt cx="595035" cy="609600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6897DD3E-7992-4581-9ADE-D6ED2F98B98A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D8B8D2FB-DC88-43F5-AFAE-7F50D1EE034C}"/>
                </a:ext>
              </a:extLst>
            </p:cNvPr>
            <p:cNvSpPr/>
            <p:nvPr/>
          </p:nvSpPr>
          <p:spPr>
            <a:xfrm>
              <a:off x="4566303" y="3629968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74A6F14-EE05-4441-B7ED-EFB3BC95579C}"/>
              </a:ext>
            </a:extLst>
          </p:cNvPr>
          <p:cNvCxnSpPr>
            <a:endCxn id="2" idx="1"/>
          </p:cNvCxnSpPr>
          <p:nvPr/>
        </p:nvCxnSpPr>
        <p:spPr>
          <a:xfrm flipV="1">
            <a:off x="1114697" y="2126677"/>
            <a:ext cx="1602377" cy="845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23FD38F-2575-4D66-8BA4-DD1BDC67F2E1}"/>
              </a:ext>
            </a:extLst>
          </p:cNvPr>
          <p:cNvCxnSpPr>
            <a:endCxn id="23" idx="1"/>
          </p:cNvCxnSpPr>
          <p:nvPr/>
        </p:nvCxnSpPr>
        <p:spPr>
          <a:xfrm>
            <a:off x="1114697" y="2971800"/>
            <a:ext cx="1602377" cy="94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3ED3A48-3840-450F-AC05-7EB388AB4245}"/>
              </a:ext>
            </a:extLst>
          </p:cNvPr>
          <p:cNvGrpSpPr/>
          <p:nvPr/>
        </p:nvGrpSpPr>
        <p:grpSpPr>
          <a:xfrm>
            <a:off x="4919129" y="3362236"/>
            <a:ext cx="2476500" cy="1200330"/>
            <a:chOff x="5041049" y="5657670"/>
            <a:chExt cx="2476500" cy="1200330"/>
          </a:xfrm>
        </p:grpSpPr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5408DD8B-AF39-4AC5-B048-601E0DCA762C}"/>
                </a:ext>
              </a:extLst>
            </p:cNvPr>
            <p:cNvSpPr txBox="1"/>
            <p:nvPr/>
          </p:nvSpPr>
          <p:spPr>
            <a:xfrm>
              <a:off x="5041049" y="5657671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DF7BB00-0815-4A75-9BC7-FE96045CFB99}"/>
                </a:ext>
              </a:extLst>
            </p:cNvPr>
            <p:cNvSpPr txBox="1"/>
            <p:nvPr/>
          </p:nvSpPr>
          <p:spPr>
            <a:xfrm>
              <a:off x="5869724" y="5657671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9237461A-F0E3-41B9-BE2C-45529BCB7A7C}"/>
                </a:ext>
              </a:extLst>
            </p:cNvPr>
            <p:cNvSpPr txBox="1"/>
            <p:nvPr/>
          </p:nvSpPr>
          <p:spPr>
            <a:xfrm>
              <a:off x="6679349" y="5657670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6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D6642A18-1D7D-4907-81EE-68F2DCE56D14}"/>
              </a:ext>
            </a:extLst>
          </p:cNvPr>
          <p:cNvGrpSpPr/>
          <p:nvPr/>
        </p:nvGrpSpPr>
        <p:grpSpPr>
          <a:xfrm>
            <a:off x="5024850" y="5341199"/>
            <a:ext cx="642063" cy="609600"/>
            <a:chOff x="4573239" y="3556000"/>
            <a:chExt cx="642063" cy="60960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C0C5F6C7-F824-4E36-A23F-C2EECF345052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21543E1-5CCE-43CA-BF8B-35A98D0DA4BE}"/>
                </a:ext>
              </a:extLst>
            </p:cNvPr>
            <p:cNvSpPr/>
            <p:nvPr/>
          </p:nvSpPr>
          <p:spPr>
            <a:xfrm>
              <a:off x="4620267" y="3663300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DF2361C6-A1C8-4F02-A2F6-C713924C169E}"/>
              </a:ext>
            </a:extLst>
          </p:cNvPr>
          <p:cNvSpPr/>
          <p:nvPr/>
        </p:nvSpPr>
        <p:spPr>
          <a:xfrm>
            <a:off x="3059994" y="312001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Arial" pitchFamily="34" charset="0"/>
              </a:rPr>
              <a:t>Speciazione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E9E2882-A98E-4D69-B81C-7CCB5DDEDAAD}"/>
              </a:ext>
            </a:extLst>
          </p:cNvPr>
          <p:cNvGrpSpPr/>
          <p:nvPr/>
        </p:nvGrpSpPr>
        <p:grpSpPr>
          <a:xfrm>
            <a:off x="5917752" y="2566481"/>
            <a:ext cx="581162" cy="609600"/>
            <a:chOff x="7337032" y="2220962"/>
            <a:chExt cx="581162" cy="6096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848C22D-A940-4E32-9FBD-E191EB521761}"/>
                </a:ext>
              </a:extLst>
            </p:cNvPr>
            <p:cNvSpPr/>
            <p:nvPr/>
          </p:nvSpPr>
          <p:spPr bwMode="auto">
            <a:xfrm>
              <a:off x="7337032" y="2220962"/>
              <a:ext cx="581162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EB16A66-8364-483C-8A18-F37A3F0ECD9D}"/>
                </a:ext>
              </a:extLst>
            </p:cNvPr>
            <p:cNvSpPr/>
            <p:nvPr/>
          </p:nvSpPr>
          <p:spPr>
            <a:xfrm>
              <a:off x="7389695" y="2323882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2C0FB9-00D8-40F3-A544-18D4D243B029}"/>
              </a:ext>
            </a:extLst>
          </p:cNvPr>
          <p:cNvSpPr txBox="1"/>
          <p:nvPr/>
        </p:nvSpPr>
        <p:spPr>
          <a:xfrm>
            <a:off x="731520" y="1942011"/>
            <a:ext cx="127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Ambiente 1</a:t>
            </a:r>
          </a:p>
          <a:p>
            <a:r>
              <a:rPr lang="it-IT" dirty="0"/>
              <a:t>Specie 1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EC1506-B70A-4E17-89F3-5E61A3E00016}"/>
              </a:ext>
            </a:extLst>
          </p:cNvPr>
          <p:cNvSpPr txBox="1"/>
          <p:nvPr/>
        </p:nvSpPr>
        <p:spPr>
          <a:xfrm>
            <a:off x="7428412" y="1894189"/>
            <a:ext cx="127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Ambiente 2</a:t>
            </a:r>
          </a:p>
          <a:p>
            <a:r>
              <a:rPr lang="it-IT" dirty="0"/>
              <a:t>Specie 2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04788FF-5F6E-4302-8269-B050028997E3}"/>
              </a:ext>
            </a:extLst>
          </p:cNvPr>
          <p:cNvGrpSpPr/>
          <p:nvPr/>
        </p:nvGrpSpPr>
        <p:grpSpPr>
          <a:xfrm>
            <a:off x="4106421" y="3237775"/>
            <a:ext cx="1458511" cy="1356920"/>
            <a:chOff x="3176923" y="2503307"/>
            <a:chExt cx="3125627" cy="2907914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8F912FC0-AFA9-4965-BEA8-BDA8619528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6923" y="3948555"/>
              <a:ext cx="3125627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72B553A-F351-4671-8D7D-DAB534DBCD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39736" y="3948555"/>
              <a:ext cx="0" cy="146266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BE59029-5409-4E04-B803-9205954AD0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67714" y="2503307"/>
              <a:ext cx="0" cy="146266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8EE98079-331C-4231-BDE4-9B3B83BE33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11759" y="2503307"/>
              <a:ext cx="0" cy="146266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6A6A0BE3-B475-418A-8FBA-3290507BAAAE}"/>
              </a:ext>
            </a:extLst>
          </p:cNvPr>
          <p:cNvGrpSpPr/>
          <p:nvPr/>
        </p:nvGrpSpPr>
        <p:grpSpPr>
          <a:xfrm>
            <a:off x="4332518" y="5341199"/>
            <a:ext cx="629811" cy="609600"/>
            <a:chOff x="4573239" y="3556000"/>
            <a:chExt cx="629811" cy="609600"/>
          </a:xfrm>
        </p:grpSpPr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FB5E9C9E-7C5B-46E9-8AEE-538B81C70AAD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1F9B5F13-9AC0-4841-A7E1-8DD00CCB0D3D}"/>
                </a:ext>
              </a:extLst>
            </p:cNvPr>
            <p:cNvSpPr/>
            <p:nvPr/>
          </p:nvSpPr>
          <p:spPr>
            <a:xfrm>
              <a:off x="4608015" y="3692323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9AD153B-58EA-49E6-8E3C-9626F7E7A05E}"/>
              </a:ext>
            </a:extLst>
          </p:cNvPr>
          <p:cNvGrpSpPr/>
          <p:nvPr/>
        </p:nvGrpSpPr>
        <p:grpSpPr>
          <a:xfrm>
            <a:off x="4160191" y="4657632"/>
            <a:ext cx="640553" cy="609600"/>
            <a:chOff x="4573239" y="3556000"/>
            <a:chExt cx="640553" cy="609600"/>
          </a:xfrm>
        </p:grpSpPr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CC69D37C-2B42-4DC5-AC2F-87BE79292C33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2E8E802-30D9-473D-9579-AC5CD544C117}"/>
                </a:ext>
              </a:extLst>
            </p:cNvPr>
            <p:cNvSpPr/>
            <p:nvPr/>
          </p:nvSpPr>
          <p:spPr>
            <a:xfrm>
              <a:off x="4618757" y="3664695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C769B1C7-9CD3-4271-A38D-6D3E807C2F46}"/>
              </a:ext>
            </a:extLst>
          </p:cNvPr>
          <p:cNvGrpSpPr/>
          <p:nvPr/>
        </p:nvGrpSpPr>
        <p:grpSpPr>
          <a:xfrm>
            <a:off x="4860135" y="4657632"/>
            <a:ext cx="631616" cy="609600"/>
            <a:chOff x="4573239" y="3556000"/>
            <a:chExt cx="631616" cy="609600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2192036B-338A-4E7B-AA47-9B73E6B5F942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EEE4A426-FA4F-45ED-A76E-4ED611417FF6}"/>
                </a:ext>
              </a:extLst>
            </p:cNvPr>
            <p:cNvSpPr/>
            <p:nvPr/>
          </p:nvSpPr>
          <p:spPr>
            <a:xfrm>
              <a:off x="4609820" y="3674910"/>
              <a:ext cx="595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7B1D0E9E-2B52-4CAA-B7EC-7C1B19F2BC5F}"/>
              </a:ext>
            </a:extLst>
          </p:cNvPr>
          <p:cNvGrpSpPr/>
          <p:nvPr/>
        </p:nvGrpSpPr>
        <p:grpSpPr>
          <a:xfrm>
            <a:off x="3719966" y="2440110"/>
            <a:ext cx="581162" cy="609600"/>
            <a:chOff x="7337032" y="2220962"/>
            <a:chExt cx="581162" cy="609600"/>
          </a:xfrm>
          <a:solidFill>
            <a:srgbClr val="92D050"/>
          </a:solidFill>
        </p:grpSpPr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92B1F523-0AB4-4E9E-B218-B224850C6594}"/>
                </a:ext>
              </a:extLst>
            </p:cNvPr>
            <p:cNvSpPr/>
            <p:nvPr/>
          </p:nvSpPr>
          <p:spPr bwMode="auto">
            <a:xfrm>
              <a:off x="7337032" y="2220962"/>
              <a:ext cx="581162" cy="6096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CF0A23C9-02FE-46E3-8EDE-10A970E3E8CE}"/>
                </a:ext>
              </a:extLst>
            </p:cNvPr>
            <p:cNvSpPr/>
            <p:nvPr/>
          </p:nvSpPr>
          <p:spPr>
            <a:xfrm>
              <a:off x="7403547" y="2341096"/>
              <a:ext cx="45076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αα</a:t>
              </a:r>
              <a:endParaRPr lang="it-IT" dirty="0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5D5D2CE4-72BB-4A44-B33B-7844F491E032}"/>
              </a:ext>
            </a:extLst>
          </p:cNvPr>
          <p:cNvGrpSpPr/>
          <p:nvPr/>
        </p:nvGrpSpPr>
        <p:grpSpPr>
          <a:xfrm>
            <a:off x="2841368" y="2440110"/>
            <a:ext cx="581162" cy="609600"/>
            <a:chOff x="4573239" y="3556000"/>
            <a:chExt cx="581162" cy="609600"/>
          </a:xfrm>
        </p:grpSpPr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3F849441-DE27-488C-99C6-58A1C8443C4C}"/>
                </a:ext>
              </a:extLst>
            </p:cNvPr>
            <p:cNvSpPr/>
            <p:nvPr/>
          </p:nvSpPr>
          <p:spPr bwMode="auto">
            <a:xfrm>
              <a:off x="4573239" y="3556000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F8DF4E0A-E53D-4093-A331-514818C2F34B}"/>
                </a:ext>
              </a:extLst>
            </p:cNvPr>
            <p:cNvSpPr/>
            <p:nvPr/>
          </p:nvSpPr>
          <p:spPr>
            <a:xfrm>
              <a:off x="4622045" y="3673693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it-IT" dirty="0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A90416B6-407B-4369-AF62-C18DB2C36A92}"/>
              </a:ext>
            </a:extLst>
          </p:cNvPr>
          <p:cNvGrpSpPr/>
          <p:nvPr/>
        </p:nvGrpSpPr>
        <p:grpSpPr>
          <a:xfrm>
            <a:off x="2889693" y="1771664"/>
            <a:ext cx="616219" cy="609600"/>
            <a:chOff x="4463187" y="4397829"/>
            <a:chExt cx="616219" cy="609600"/>
          </a:xfrm>
        </p:grpSpPr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E99A97D1-5134-4586-BF68-00AFD5787558}"/>
                </a:ext>
              </a:extLst>
            </p:cNvPr>
            <p:cNvSpPr/>
            <p:nvPr/>
          </p:nvSpPr>
          <p:spPr bwMode="auto">
            <a:xfrm>
              <a:off x="4463187" y="4397829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B9684A82-B8B9-49D0-A46F-6A79F2B33844}"/>
                </a:ext>
              </a:extLst>
            </p:cNvPr>
            <p:cNvSpPr/>
            <p:nvPr/>
          </p:nvSpPr>
          <p:spPr>
            <a:xfrm>
              <a:off x="4518034" y="4514719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B355E729-4E3A-4322-89B9-A37F2628D569}"/>
              </a:ext>
            </a:extLst>
          </p:cNvPr>
          <p:cNvGrpSpPr/>
          <p:nvPr/>
        </p:nvGrpSpPr>
        <p:grpSpPr>
          <a:xfrm>
            <a:off x="3583059" y="1739740"/>
            <a:ext cx="581162" cy="609600"/>
            <a:chOff x="5282781" y="4397829"/>
            <a:chExt cx="581162" cy="609600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041359C4-EC90-4141-89B5-3FAE1A1E574D}"/>
                </a:ext>
              </a:extLst>
            </p:cNvPr>
            <p:cNvSpPr/>
            <p:nvPr/>
          </p:nvSpPr>
          <p:spPr bwMode="auto">
            <a:xfrm>
              <a:off x="5282781" y="4397829"/>
              <a:ext cx="581162" cy="6096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2B49624B-FFEF-47C6-8F83-3CDFAB2851A9}"/>
                </a:ext>
              </a:extLst>
            </p:cNvPr>
            <p:cNvSpPr/>
            <p:nvPr/>
          </p:nvSpPr>
          <p:spPr>
            <a:xfrm>
              <a:off x="5315192" y="4514719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it-IT" dirty="0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D2BB1DB-5925-43C0-BF9B-80C421EFF7A9}"/>
              </a:ext>
            </a:extLst>
          </p:cNvPr>
          <p:cNvSpPr txBox="1"/>
          <p:nvPr/>
        </p:nvSpPr>
        <p:spPr>
          <a:xfrm>
            <a:off x="3813296" y="6090132"/>
            <a:ext cx="23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Popolazione ancestrale</a:t>
            </a:r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6A272864-B020-4E58-B086-0B21C814184D}"/>
              </a:ext>
            </a:extLst>
          </p:cNvPr>
          <p:cNvGrpSpPr/>
          <p:nvPr/>
        </p:nvGrpSpPr>
        <p:grpSpPr>
          <a:xfrm>
            <a:off x="5154448" y="2387524"/>
            <a:ext cx="581162" cy="609600"/>
            <a:chOff x="7337032" y="2220962"/>
            <a:chExt cx="581162" cy="609600"/>
          </a:xfrm>
        </p:grpSpPr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07A9342E-33EA-4175-AD11-1D49FECBBEF4}"/>
                </a:ext>
              </a:extLst>
            </p:cNvPr>
            <p:cNvSpPr/>
            <p:nvPr/>
          </p:nvSpPr>
          <p:spPr bwMode="auto">
            <a:xfrm>
              <a:off x="7337032" y="2220962"/>
              <a:ext cx="581162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9D5A7ADE-710F-4578-8D0A-C9C8AB426F72}"/>
                </a:ext>
              </a:extLst>
            </p:cNvPr>
            <p:cNvSpPr/>
            <p:nvPr/>
          </p:nvSpPr>
          <p:spPr>
            <a:xfrm>
              <a:off x="7389695" y="2323882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940C1A14-3A60-46DE-A09F-EF9A4C6EF11B}"/>
              </a:ext>
            </a:extLst>
          </p:cNvPr>
          <p:cNvGrpSpPr/>
          <p:nvPr/>
        </p:nvGrpSpPr>
        <p:grpSpPr>
          <a:xfrm>
            <a:off x="5133454" y="1667544"/>
            <a:ext cx="581162" cy="609600"/>
            <a:chOff x="7337032" y="2220962"/>
            <a:chExt cx="581162" cy="609600"/>
          </a:xfrm>
        </p:grpSpPr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790C95BD-ED8B-4E76-98FB-34FED5A01DFF}"/>
                </a:ext>
              </a:extLst>
            </p:cNvPr>
            <p:cNvSpPr/>
            <p:nvPr/>
          </p:nvSpPr>
          <p:spPr bwMode="auto">
            <a:xfrm>
              <a:off x="7337032" y="2220962"/>
              <a:ext cx="581162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3F7435A5-8D5D-4E7C-B90A-CB5D591A4C42}"/>
                </a:ext>
              </a:extLst>
            </p:cNvPr>
            <p:cNvSpPr/>
            <p:nvPr/>
          </p:nvSpPr>
          <p:spPr>
            <a:xfrm>
              <a:off x="7389695" y="2323882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1FAACC93-A7B8-4895-BD37-CA5AD9C1CB4F}"/>
              </a:ext>
            </a:extLst>
          </p:cNvPr>
          <p:cNvGrpSpPr/>
          <p:nvPr/>
        </p:nvGrpSpPr>
        <p:grpSpPr>
          <a:xfrm>
            <a:off x="5766489" y="1905421"/>
            <a:ext cx="581162" cy="609600"/>
            <a:chOff x="7337032" y="2220962"/>
            <a:chExt cx="581162" cy="609600"/>
          </a:xfrm>
        </p:grpSpPr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56A42195-92E7-4245-B93C-4841FCECCAEF}"/>
                </a:ext>
              </a:extLst>
            </p:cNvPr>
            <p:cNvSpPr/>
            <p:nvPr/>
          </p:nvSpPr>
          <p:spPr bwMode="auto">
            <a:xfrm>
              <a:off x="7337032" y="2220962"/>
              <a:ext cx="581162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84F261E0-6536-4839-9442-C697D7F40F86}"/>
                </a:ext>
              </a:extLst>
            </p:cNvPr>
            <p:cNvSpPr/>
            <p:nvPr/>
          </p:nvSpPr>
          <p:spPr>
            <a:xfrm>
              <a:off x="7389695" y="2323882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aa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72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32120" y="466783"/>
            <a:ext cx="56797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ERRORI DI REPLICAZIONE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MISMATCH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/>
          <a:stretch/>
        </p:blipFill>
        <p:spPr bwMode="auto">
          <a:xfrm>
            <a:off x="152400" y="1600200"/>
            <a:ext cx="8777076" cy="48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1589690" y="3214208"/>
            <a:ext cx="0" cy="655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18240000">
            <a:off x="3396420" y="3257493"/>
            <a:ext cx="0" cy="655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139614" y="2678377"/>
            <a:ext cx="0" cy="655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7153606" y="3643418"/>
            <a:ext cx="182071" cy="4318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7671785" y="3977096"/>
            <a:ext cx="5899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 bwMode="auto">
          <a:xfrm>
            <a:off x="2971800" y="1474596"/>
            <a:ext cx="1447800" cy="50141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4415714" y="1474597"/>
            <a:ext cx="2213686" cy="48885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6605752" y="1350650"/>
            <a:ext cx="2213686" cy="51171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0" y="1867944"/>
            <a:ext cx="4653000" cy="475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3924000" y="1582222"/>
            <a:ext cx="2556000" cy="2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en-US" sz="1300" b="0" dirty="0">
                <a:solidFill>
                  <a:schemeClr val="hlink"/>
                </a:solidFill>
              </a:rPr>
              <a:t>Replicazione normale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952000" y="3080749"/>
            <a:ext cx="2028000" cy="2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it-IT" altLang="en-US" sz="1300" b="0" dirty="0">
                <a:solidFill>
                  <a:schemeClr val="hlink"/>
                </a:solidFill>
              </a:rPr>
              <a:t>Slittamento indietro</a:t>
            </a:r>
            <a:endParaRPr lang="it-IT" altLang="en-US" sz="1300" b="0" dirty="0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6766500" y="4968129"/>
            <a:ext cx="1522500" cy="2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it-IT" altLang="en-US" sz="1300" b="0" dirty="0">
                <a:solidFill>
                  <a:schemeClr val="hlink"/>
                </a:solidFill>
              </a:rPr>
              <a:t>Slittamento avanti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219075" y="2626657"/>
            <a:ext cx="3219450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8" tIns="43234" rIns="86468" bIns="43234" anchor="b"/>
          <a:lstStyle>
            <a:lvl1pPr defTabSz="969963">
              <a:spcBef>
                <a:spcPct val="20000"/>
              </a:spcBef>
              <a:buSzPct val="100000"/>
              <a:buChar char="•"/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9963">
              <a:spcBef>
                <a:spcPct val="20000"/>
              </a:spcBef>
              <a:buSzPct val="100000"/>
              <a:buChar char="–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9963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9963">
              <a:spcBef>
                <a:spcPct val="20000"/>
              </a:spcBef>
              <a:buSzPct val="100000"/>
              <a:buChar char="–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9963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9963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en-US" sz="2300">
                <a:solidFill>
                  <a:schemeClr val="hlink"/>
                </a:solidFill>
                <a:latin typeface="Arial" pitchFamily="34" charset="0"/>
              </a:rPr>
              <a:t>Corte sequenze ripetute in tandem</a:t>
            </a:r>
            <a:endParaRPr lang="it-IT" altLang="en-US" sz="440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0" y="3521437"/>
            <a:ext cx="3816000" cy="11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71" tIns="42936" rIns="85871" bIns="42936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1700" b="0" dirty="0"/>
              <a:t>In questo caso si possono verificare inserzioni/delezioni per appaiamento errato causato da scivolamento di un filamento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E0D4AC9-0A2E-4300-8C8D-30ABFCACE48B}"/>
              </a:ext>
            </a:extLst>
          </p:cNvPr>
          <p:cNvSpPr/>
          <p:nvPr/>
        </p:nvSpPr>
        <p:spPr>
          <a:xfrm>
            <a:off x="1159046" y="466783"/>
            <a:ext cx="68259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ERRORI DI REPLICAZIONE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slittamento della forca replicativa </a:t>
            </a:r>
          </a:p>
        </p:txBody>
      </p:sp>
    </p:spTree>
    <p:extLst>
      <p:ext uri="{BB962C8B-B14F-4D97-AF65-F5344CB8AC3E}">
        <p14:creationId xmlns:p14="http://schemas.microsoft.com/office/powerpoint/2010/main" val="2938124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1891</Words>
  <Application>Microsoft Office PowerPoint</Application>
  <PresentationFormat>Presentazione su schermo (4:3)</PresentationFormat>
  <Paragraphs>448</Paragraphs>
  <Slides>74</Slides>
  <Notes>40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87" baseType="lpstr">
      <vt:lpstr>Arial</vt:lpstr>
      <vt:lpstr>Calibri</vt:lpstr>
      <vt:lpstr>Comic Sans MS</vt:lpstr>
      <vt:lpstr>Georgia</vt:lpstr>
      <vt:lpstr>Helvetica</vt:lpstr>
      <vt:lpstr>Symbol</vt:lpstr>
      <vt:lpstr>Times</vt:lpstr>
      <vt:lpstr>Times New Roman</vt:lpstr>
      <vt:lpstr>Verdana</vt:lpstr>
      <vt:lpstr>Wingdings</vt:lpstr>
      <vt:lpstr>Wingdings 2</vt:lpstr>
      <vt:lpstr>Tema di Office</vt:lpstr>
      <vt:lpstr>Document</vt:lpstr>
      <vt:lpstr>Meccanismi di danno e riparo del DNA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danno al DNA</vt:lpstr>
      <vt:lpstr>Tipi di danno al DNA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deaminazione delle basi porta alla formazione di mutazioni puntiformi spontanee</vt:lpstr>
      <vt:lpstr>La deaminazione delle basi porta alla formazione di mutazioni puntiformi spontanee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Proofreading e Riparo del DNA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Fotoriattivazione (DNA fotoliasi)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Non-Homologous End Joining</vt:lpstr>
      <vt:lpstr>Non-Homologous End Joining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MALATTIE DELL'UOMO CAUSATE DA DIFETTI NELLA RIPARAZIONE DEL DNA</vt:lpstr>
      <vt:lpstr>CARCINOMA DELLA MAMMELLA CARCINOMA DELL’OVAIO</vt:lpstr>
      <vt:lpstr>Crossing over ineguale - a-talassemia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Identificazione delle persone disperse nel World trade center in seguito ad attacco terroristico del 9/11</vt:lpstr>
      <vt:lpstr>Il caso dell’albero testimone</vt:lpstr>
      <vt:lpstr>Il gatto palla di neve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Popolazione polimorfica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Ospedale San Raffaele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del DNA e del Genoma</dc:title>
  <dc:creator>Silvia Brunelli</dc:creator>
  <cp:lastModifiedBy>Luca Mologni</cp:lastModifiedBy>
  <cp:revision>94</cp:revision>
  <dcterms:created xsi:type="dcterms:W3CDTF">2015-11-09T12:20:07Z</dcterms:created>
  <dcterms:modified xsi:type="dcterms:W3CDTF">2019-12-09T17:44:26Z</dcterms:modified>
</cp:coreProperties>
</file>