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sldIdLst>
    <p:sldId id="256" r:id="rId2"/>
    <p:sldId id="257" r:id="rId3"/>
    <p:sldId id="289" r:id="rId4"/>
    <p:sldId id="278" r:id="rId5"/>
    <p:sldId id="290" r:id="rId6"/>
    <p:sldId id="266" r:id="rId7"/>
    <p:sldId id="279" r:id="rId8"/>
    <p:sldId id="291" r:id="rId9"/>
    <p:sldId id="280" r:id="rId10"/>
    <p:sldId id="282" r:id="rId11"/>
    <p:sldId id="281" r:id="rId12"/>
    <p:sldId id="284" r:id="rId13"/>
    <p:sldId id="283" r:id="rId14"/>
    <p:sldId id="285" r:id="rId15"/>
    <p:sldId id="286" r:id="rId16"/>
    <p:sldId id="287"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288" r:id="rId30"/>
    <p:sldId id="265"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80" autoAdjust="0"/>
  </p:normalViewPr>
  <p:slideViewPr>
    <p:cSldViewPr snapToGrid="0">
      <p:cViewPr varScale="1">
        <p:scale>
          <a:sx n="53" d="100"/>
          <a:sy n="53" d="100"/>
        </p:scale>
        <p:origin x="10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6D333-06CE-4FE6-B4F2-3B289E733690}" type="datetimeFigureOut">
              <a:rPr lang="it-IT" smtClean="0"/>
              <a:pPr/>
              <a:t>16/01/2020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2E443-BF72-4D0D-A2D4-9FEFF39D594E}" type="slidenum">
              <a:rPr lang="it-IT" smtClean="0"/>
              <a:pPr/>
              <a:t>‹N›</a:t>
            </a:fld>
            <a:endParaRPr lang="it-IT"/>
          </a:p>
        </p:txBody>
      </p:sp>
    </p:spTree>
    <p:extLst>
      <p:ext uri="{BB962C8B-B14F-4D97-AF65-F5344CB8AC3E}">
        <p14:creationId xmlns:p14="http://schemas.microsoft.com/office/powerpoint/2010/main" val="26100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a:t>
            </a:fld>
            <a:endParaRPr lang="it-IT"/>
          </a:p>
        </p:txBody>
      </p:sp>
    </p:spTree>
    <p:extLst>
      <p:ext uri="{BB962C8B-B14F-4D97-AF65-F5344CB8AC3E}">
        <p14:creationId xmlns:p14="http://schemas.microsoft.com/office/powerpoint/2010/main" val="305582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10</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11</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12</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13</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14</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15</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16</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17</a:t>
            </a:fld>
            <a:endParaRPr lang="it-IT"/>
          </a:p>
        </p:txBody>
      </p:sp>
    </p:spTree>
    <p:extLst>
      <p:ext uri="{BB962C8B-B14F-4D97-AF65-F5344CB8AC3E}">
        <p14:creationId xmlns:p14="http://schemas.microsoft.com/office/powerpoint/2010/main" val="39059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18</a:t>
            </a:fld>
            <a:endParaRPr lang="it-IT"/>
          </a:p>
        </p:txBody>
      </p:sp>
    </p:spTree>
    <p:extLst>
      <p:ext uri="{BB962C8B-B14F-4D97-AF65-F5344CB8AC3E}">
        <p14:creationId xmlns:p14="http://schemas.microsoft.com/office/powerpoint/2010/main" val="563555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19</a:t>
            </a:fld>
            <a:endParaRPr lang="it-IT"/>
          </a:p>
        </p:txBody>
      </p:sp>
    </p:spTree>
    <p:extLst>
      <p:ext uri="{BB962C8B-B14F-4D97-AF65-F5344CB8AC3E}">
        <p14:creationId xmlns:p14="http://schemas.microsoft.com/office/powerpoint/2010/main" val="423817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20</a:t>
            </a:fld>
            <a:endParaRPr lang="it-IT"/>
          </a:p>
        </p:txBody>
      </p:sp>
    </p:spTree>
    <p:extLst>
      <p:ext uri="{BB962C8B-B14F-4D97-AF65-F5344CB8AC3E}">
        <p14:creationId xmlns:p14="http://schemas.microsoft.com/office/powerpoint/2010/main" val="1886318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21</a:t>
            </a:fld>
            <a:endParaRPr lang="it-IT"/>
          </a:p>
        </p:txBody>
      </p:sp>
    </p:spTree>
    <p:extLst>
      <p:ext uri="{BB962C8B-B14F-4D97-AF65-F5344CB8AC3E}">
        <p14:creationId xmlns:p14="http://schemas.microsoft.com/office/powerpoint/2010/main" val="394503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22</a:t>
            </a:fld>
            <a:endParaRPr lang="it-IT"/>
          </a:p>
        </p:txBody>
      </p:sp>
    </p:spTree>
    <p:extLst>
      <p:ext uri="{BB962C8B-B14F-4D97-AF65-F5344CB8AC3E}">
        <p14:creationId xmlns:p14="http://schemas.microsoft.com/office/powerpoint/2010/main" val="249419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23</a:t>
            </a:fld>
            <a:endParaRPr lang="it-IT"/>
          </a:p>
        </p:txBody>
      </p:sp>
    </p:spTree>
    <p:extLst>
      <p:ext uri="{BB962C8B-B14F-4D97-AF65-F5344CB8AC3E}">
        <p14:creationId xmlns:p14="http://schemas.microsoft.com/office/powerpoint/2010/main" val="2162949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24</a:t>
            </a:fld>
            <a:endParaRPr lang="it-IT"/>
          </a:p>
        </p:txBody>
      </p:sp>
    </p:spTree>
    <p:extLst>
      <p:ext uri="{BB962C8B-B14F-4D97-AF65-F5344CB8AC3E}">
        <p14:creationId xmlns:p14="http://schemas.microsoft.com/office/powerpoint/2010/main" val="86148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25</a:t>
            </a:fld>
            <a:endParaRPr lang="it-IT"/>
          </a:p>
        </p:txBody>
      </p:sp>
    </p:spTree>
    <p:extLst>
      <p:ext uri="{BB962C8B-B14F-4D97-AF65-F5344CB8AC3E}">
        <p14:creationId xmlns:p14="http://schemas.microsoft.com/office/powerpoint/2010/main" val="2309735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26</a:t>
            </a:fld>
            <a:endParaRPr lang="it-IT"/>
          </a:p>
        </p:txBody>
      </p:sp>
    </p:spTree>
    <p:extLst>
      <p:ext uri="{BB962C8B-B14F-4D97-AF65-F5344CB8AC3E}">
        <p14:creationId xmlns:p14="http://schemas.microsoft.com/office/powerpoint/2010/main" val="161582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27</a:t>
            </a:fld>
            <a:endParaRPr lang="it-IT"/>
          </a:p>
        </p:txBody>
      </p:sp>
    </p:spTree>
    <p:extLst>
      <p:ext uri="{BB962C8B-B14F-4D97-AF65-F5344CB8AC3E}">
        <p14:creationId xmlns:p14="http://schemas.microsoft.com/office/powerpoint/2010/main" val="627140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28</a:t>
            </a:fld>
            <a:endParaRPr lang="it-IT"/>
          </a:p>
        </p:txBody>
      </p:sp>
    </p:spTree>
    <p:extLst>
      <p:ext uri="{BB962C8B-B14F-4D97-AF65-F5344CB8AC3E}">
        <p14:creationId xmlns:p14="http://schemas.microsoft.com/office/powerpoint/2010/main" val="440386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E2E443-BF72-4D0D-A2D4-9FEFF39D594E}" type="slidenum">
              <a:rPr lang="it-IT" smtClean="0"/>
              <a:pPr/>
              <a:t>29</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3</a:t>
            </a:fld>
            <a:endParaRPr lang="it-IT"/>
          </a:p>
        </p:txBody>
      </p:sp>
    </p:spTree>
    <p:extLst>
      <p:ext uri="{BB962C8B-B14F-4D97-AF65-F5344CB8AC3E}">
        <p14:creationId xmlns:p14="http://schemas.microsoft.com/office/powerpoint/2010/main" val="406278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4</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5</a:t>
            </a:fld>
            <a:endParaRPr lang="it-IT"/>
          </a:p>
        </p:txBody>
      </p:sp>
    </p:spTree>
    <p:extLst>
      <p:ext uri="{BB962C8B-B14F-4D97-AF65-F5344CB8AC3E}">
        <p14:creationId xmlns:p14="http://schemas.microsoft.com/office/powerpoint/2010/main" val="183045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6</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7</a:t>
            </a:fld>
            <a:endParaRPr lang="it-IT"/>
          </a:p>
        </p:txBody>
      </p:sp>
    </p:spTree>
    <p:extLst>
      <p:ext uri="{BB962C8B-B14F-4D97-AF65-F5344CB8AC3E}">
        <p14:creationId xmlns:p14="http://schemas.microsoft.com/office/powerpoint/2010/main" val="195256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8</a:t>
            </a:fld>
            <a:endParaRPr lang="it-IT"/>
          </a:p>
        </p:txBody>
      </p:sp>
    </p:spTree>
    <p:extLst>
      <p:ext uri="{BB962C8B-B14F-4D97-AF65-F5344CB8AC3E}">
        <p14:creationId xmlns:p14="http://schemas.microsoft.com/office/powerpoint/2010/main" val="69358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E2E443-BF72-4D0D-A2D4-9FEFF39D594E}" type="slidenum">
              <a:rPr lang="it-IT" smtClean="0"/>
              <a:pPr/>
              <a:t>9</a:t>
            </a:fld>
            <a:endParaRPr lang="it-IT"/>
          </a:p>
        </p:txBody>
      </p:sp>
    </p:spTree>
    <p:extLst>
      <p:ext uri="{BB962C8B-B14F-4D97-AF65-F5344CB8AC3E}">
        <p14:creationId xmlns:p14="http://schemas.microsoft.com/office/powerpoint/2010/main" val="195256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EB89548-DB83-41F1-B66B-E64A4BE44181}" type="datetime1">
              <a:rPr lang="it-IT" smtClean="0"/>
              <a:pPr/>
              <a:t>16/01/2020</a:t>
            </a:fld>
            <a:endParaRPr lang="it-IT"/>
          </a:p>
        </p:txBody>
      </p:sp>
      <p:sp>
        <p:nvSpPr>
          <p:cNvPr id="5" name="Footer Placeholder 4"/>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6" name="Slide Number Placeholder 5"/>
          <p:cNvSpPr>
            <a:spLocks noGrp="1"/>
          </p:cNvSpPr>
          <p:nvPr>
            <p:ph type="sldNum" sz="quarter" idx="12"/>
          </p:nvPr>
        </p:nvSpPr>
        <p:spPr/>
        <p:txBody>
          <a:bodyPr/>
          <a:lstStyle/>
          <a:p>
            <a:fld id="{B232ECCF-D725-44E5-8693-1C3A8C5142BE}"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0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478275-78E2-4B55-B166-9FFD2A830019}" type="datetime1">
              <a:rPr lang="it-IT" smtClean="0"/>
              <a:pPr/>
              <a:t>16/01/2020</a:t>
            </a:fld>
            <a:endParaRPr lang="it-IT"/>
          </a:p>
        </p:txBody>
      </p:sp>
      <p:sp>
        <p:nvSpPr>
          <p:cNvPr id="5" name="Footer Placeholder 4"/>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6" name="Slide Number Placeholder 5"/>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284875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4BA5C51-9806-416A-919A-01DCBA186C6B}" type="datetime1">
              <a:rPr lang="it-IT" smtClean="0"/>
              <a:pPr/>
              <a:t>16/01/2020</a:t>
            </a:fld>
            <a:endParaRPr lang="it-IT"/>
          </a:p>
        </p:txBody>
      </p:sp>
      <p:sp>
        <p:nvSpPr>
          <p:cNvPr id="5" name="Footer Placeholder 4"/>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6" name="Slide Number Placeholder 5"/>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358753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EF0970E-BF02-421A-A06A-3E88A9F9596E}" type="datetime1">
              <a:rPr lang="it-IT" smtClean="0"/>
              <a:pPr/>
              <a:t>16/01/2020</a:t>
            </a:fld>
            <a:endParaRPr lang="it-IT"/>
          </a:p>
        </p:txBody>
      </p:sp>
      <p:sp>
        <p:nvSpPr>
          <p:cNvPr id="5" name="Footer Placeholder 4"/>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6" name="Slide Number Placeholder 5"/>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306447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80C8296-0838-4171-A2F5-48195522E8EB}" type="datetime1">
              <a:rPr lang="it-IT" smtClean="0"/>
              <a:pPr/>
              <a:t>16/01/2020</a:t>
            </a:fld>
            <a:endParaRPr lang="it-IT"/>
          </a:p>
        </p:txBody>
      </p:sp>
      <p:sp>
        <p:nvSpPr>
          <p:cNvPr id="5" name="Footer Placeholder 4"/>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6" name="Slide Number Placeholder 5"/>
          <p:cNvSpPr>
            <a:spLocks noGrp="1"/>
          </p:cNvSpPr>
          <p:nvPr>
            <p:ph type="sldNum" sz="quarter" idx="12"/>
          </p:nvPr>
        </p:nvSpPr>
        <p:spPr/>
        <p:txBody>
          <a:bodyPr/>
          <a:lstStyle/>
          <a:p>
            <a:fld id="{B232ECCF-D725-44E5-8693-1C3A8C5142BE}"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7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A32D137-1F35-4F45-A45B-6CDAF1F7D1BF}" type="datetime1">
              <a:rPr lang="it-IT" smtClean="0"/>
              <a:pPr/>
              <a:t>16/01/2020</a:t>
            </a:fld>
            <a:endParaRPr lang="it-IT"/>
          </a:p>
        </p:txBody>
      </p:sp>
      <p:sp>
        <p:nvSpPr>
          <p:cNvPr id="6" name="Footer Placeholder 5"/>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7" name="Slide Number Placeholder 6"/>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346594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1C88DF7-49E8-4007-A071-D85E955024F1}" type="datetime1">
              <a:rPr lang="it-IT" smtClean="0"/>
              <a:pPr/>
              <a:t>16/01/2020</a:t>
            </a:fld>
            <a:endParaRPr lang="it-IT"/>
          </a:p>
        </p:txBody>
      </p:sp>
      <p:sp>
        <p:nvSpPr>
          <p:cNvPr id="8" name="Footer Placeholder 7"/>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9" name="Slide Number Placeholder 8"/>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210201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F216C3E-EDBA-48A0-82DD-A41A338E713F}" type="datetime1">
              <a:rPr lang="it-IT" smtClean="0"/>
              <a:pPr/>
              <a:t>16/01/2020</a:t>
            </a:fld>
            <a:endParaRPr lang="it-IT"/>
          </a:p>
        </p:txBody>
      </p:sp>
      <p:sp>
        <p:nvSpPr>
          <p:cNvPr id="4" name="Footer Placeholder 3"/>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5" name="Slide Number Placeholder 4"/>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263030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D542EB-94AA-411A-BBB7-D0327BDA7601}" type="datetime1">
              <a:rPr lang="it-IT" smtClean="0"/>
              <a:pPr/>
              <a:t>16/01/2020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smtClean="0"/>
              <a:t>TRIBUNALI ESTERNI,TRIBUNALI INTERNI: DUE ALFABETI A CONFRONTO  Intervento Avvocato Luisa Francioli</a:t>
            </a:r>
            <a:endParaRPr lang="it-IT"/>
          </a:p>
        </p:txBody>
      </p:sp>
      <p:sp>
        <p:nvSpPr>
          <p:cNvPr id="9" name="Slide Number Placeholder 8"/>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33933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55EA462-C420-4C72-857B-803869809714}" type="datetime1">
              <a:rPr lang="it-IT" smtClean="0"/>
              <a:pPr/>
              <a:t>16/01/2020</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it-IT" smtClean="0"/>
              <a:t>TRIBUNALI ESTERNI,TRIBUNALI INTERNI: DUE ALFABETI A CONFRONTO  Intervento Avvocato Luisa Francioli</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32ECCF-D725-44E5-8693-1C3A8C5142BE}" type="slidenum">
              <a:rPr lang="it-IT" smtClean="0"/>
              <a:pPr/>
              <a:t>‹N›</a:t>
            </a:fld>
            <a:endParaRPr lang="it-IT"/>
          </a:p>
        </p:txBody>
      </p:sp>
    </p:spTree>
    <p:extLst>
      <p:ext uri="{BB962C8B-B14F-4D97-AF65-F5344CB8AC3E}">
        <p14:creationId xmlns:p14="http://schemas.microsoft.com/office/powerpoint/2010/main" val="265064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71382CA-3DF2-4FEA-84A3-A75BB592B216}" type="datetime1">
              <a:rPr lang="it-IT" smtClean="0"/>
              <a:pPr/>
              <a:t>16/01/2020</a:t>
            </a:fld>
            <a:endParaRPr lang="it-IT"/>
          </a:p>
        </p:txBody>
      </p:sp>
      <p:sp>
        <p:nvSpPr>
          <p:cNvPr id="6" name="Footer Placeholder 5"/>
          <p:cNvSpPr>
            <a:spLocks noGrp="1"/>
          </p:cNvSpPr>
          <p:nvPr>
            <p:ph type="ftr" sz="quarter" idx="11"/>
          </p:nvPr>
        </p:nvSpPr>
        <p:spPr/>
        <p:txBody>
          <a:bodyPr/>
          <a:lstStyle/>
          <a:p>
            <a:r>
              <a:rPr lang="it-IT" smtClean="0"/>
              <a:t>TRIBUNALI ESTERNI,TRIBUNALI INTERNI: DUE ALFABETI A CONFRONTO  Intervento Avvocato Luisa Francioli</a:t>
            </a:r>
            <a:endParaRPr lang="it-IT"/>
          </a:p>
        </p:txBody>
      </p:sp>
      <p:sp>
        <p:nvSpPr>
          <p:cNvPr id="7" name="Slide Number Placeholder 6"/>
          <p:cNvSpPr>
            <a:spLocks noGrp="1"/>
          </p:cNvSpPr>
          <p:nvPr>
            <p:ph type="sldNum" sz="quarter" idx="12"/>
          </p:nvPr>
        </p:nvSpPr>
        <p:spPr/>
        <p:txBody>
          <a:bodyPr/>
          <a:lstStyle/>
          <a:p>
            <a:fld id="{B232ECCF-D725-44E5-8693-1C3A8C5142BE}" type="slidenum">
              <a:rPr lang="it-IT" smtClean="0"/>
              <a:pPr/>
              <a:t>‹N›</a:t>
            </a:fld>
            <a:endParaRPr lang="it-IT"/>
          </a:p>
        </p:txBody>
      </p:sp>
    </p:spTree>
    <p:extLst>
      <p:ext uri="{BB962C8B-B14F-4D97-AF65-F5344CB8AC3E}">
        <p14:creationId xmlns:p14="http://schemas.microsoft.com/office/powerpoint/2010/main" val="306828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EA0396-D071-4F97-9BD0-9A1014BB8663}" type="datetime1">
              <a:rPr lang="it-IT" smtClean="0"/>
              <a:pPr/>
              <a:t>16/01/2020</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smtClean="0"/>
              <a:t>TRIBUNALI ESTERNI,TRIBUNALI INTERNI: DUE ALFABETI A CONFRONTO  Intervento Avvocato Luisa Francioli</a:t>
            </a: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232ECCF-D725-44E5-8693-1C3A8C5142BE}" type="slidenum">
              <a:rPr lang="it-IT" smtClean="0"/>
              <a:pPr/>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1318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6000" b="1" dirty="0" smtClean="0"/>
              <a:t>«</a:t>
            </a:r>
            <a:r>
              <a:rPr lang="it-IT" sz="6000" b="1" dirty="0" smtClean="0"/>
              <a:t>I provvedimenti</a:t>
            </a:r>
            <a:r>
              <a:rPr lang="it-IT" sz="6000" b="1" dirty="0" smtClean="0"/>
              <a:t> </a:t>
            </a:r>
            <a:r>
              <a:rPr lang="it-IT" sz="6000" b="1" dirty="0" smtClean="0"/>
              <a:t>sulla </a:t>
            </a:r>
            <a:r>
              <a:rPr lang="it-IT" sz="6000" b="1" dirty="0" err="1" smtClean="0"/>
              <a:t>responsabilit</a:t>
            </a:r>
            <a:r>
              <a:rPr lang="it-IT" sz="6000" b="1" dirty="0" err="1" smtClean="0"/>
              <a:t>a</a:t>
            </a:r>
            <a:r>
              <a:rPr lang="it-IT" sz="6000" b="1" dirty="0" err="1" smtClean="0"/>
              <a:t>’</a:t>
            </a:r>
            <a:r>
              <a:rPr lang="it-IT" sz="6000" b="1" dirty="0" smtClean="0"/>
              <a:t> genitoriale »</a:t>
            </a:r>
            <a:endParaRPr lang="it-IT" sz="6000" b="1" dirty="0"/>
          </a:p>
        </p:txBody>
      </p:sp>
      <p:sp>
        <p:nvSpPr>
          <p:cNvPr id="3" name="Sottotitolo 2"/>
          <p:cNvSpPr>
            <a:spLocks noGrp="1"/>
          </p:cNvSpPr>
          <p:nvPr>
            <p:ph type="subTitle" idx="1"/>
          </p:nvPr>
        </p:nvSpPr>
        <p:spPr>
          <a:xfrm>
            <a:off x="1097280" y="4496563"/>
            <a:ext cx="10058400" cy="1143000"/>
          </a:xfrm>
        </p:spPr>
        <p:txBody>
          <a:bodyPr>
            <a:normAutofit/>
          </a:bodyPr>
          <a:lstStyle/>
          <a:p>
            <a:r>
              <a:rPr lang="it-IT" sz="20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Avvocato Luisa </a:t>
            </a:r>
            <a:r>
              <a:rPr lang="it-IT" sz="20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Francioli</a:t>
            </a:r>
            <a:endParaRPr lang="it-IT" sz="20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endParaRPr lang="it-IT" dirty="0" smtClean="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a:t>
            </a:fld>
            <a:endParaRPr lang="it-IT"/>
          </a:p>
        </p:txBody>
      </p:sp>
      <p:sp>
        <p:nvSpPr>
          <p:cNvPr id="7" name="Sottotitolo 2"/>
          <p:cNvSpPr txBox="1">
            <a:spLocks/>
          </p:cNvSpPr>
          <p:nvPr/>
        </p:nvSpPr>
        <p:spPr>
          <a:xfrm>
            <a:off x="8508990" y="5503025"/>
            <a:ext cx="3787644" cy="631768"/>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it-IT" sz="1600" i="1" dirty="0" smtClean="0">
              <a:effectLst>
                <a:outerShdw blurRad="38100" dist="38100" dir="2700000" algn="tl">
                  <a:srgbClr val="000000">
                    <a:alpha val="43137"/>
                  </a:srgbClr>
                </a:outerShdw>
              </a:effectLst>
              <a:latin typeface="Arial" pitchFamily="34" charset="0"/>
              <a:cs typeface="Arial" pitchFamily="34" charset="0"/>
            </a:endParaRPr>
          </a:p>
          <a:p>
            <a:r>
              <a:rPr lang="it-IT" sz="6400" i="1" dirty="0" err="1" smtClean="0">
                <a:effectLst>
                  <a:outerShdw blurRad="38100" dist="38100" dir="2700000" algn="tl">
                    <a:srgbClr val="000000">
                      <a:alpha val="43137"/>
                    </a:srgbClr>
                  </a:outerShdw>
                </a:effectLst>
                <a:latin typeface="Arial" pitchFamily="34" charset="0"/>
                <a:cs typeface="Arial" pitchFamily="34" charset="0"/>
              </a:rPr>
              <a:t>Universita’</a:t>
            </a:r>
            <a:r>
              <a:rPr lang="it-IT" sz="6400" i="1" dirty="0" smtClean="0">
                <a:effectLst>
                  <a:outerShdw blurRad="38100" dist="38100" dir="2700000" algn="tl">
                    <a:srgbClr val="000000">
                      <a:alpha val="43137"/>
                    </a:srgbClr>
                  </a:outerShdw>
                </a:effectLst>
                <a:latin typeface="Arial" pitchFamily="34" charset="0"/>
                <a:cs typeface="Arial" pitchFamily="34" charset="0"/>
              </a:rPr>
              <a:t> bicocca</a:t>
            </a:r>
          </a:p>
          <a:p>
            <a:r>
              <a:rPr lang="it-IT" sz="6400" i="1" dirty="0" smtClean="0">
                <a:effectLst>
                  <a:outerShdw blurRad="38100" dist="38100" dir="2700000" algn="tl">
                    <a:srgbClr val="000000">
                      <a:alpha val="43137"/>
                    </a:srgbClr>
                  </a:outerShdw>
                </a:effectLst>
                <a:latin typeface="Arial" pitchFamily="34" charset="0"/>
                <a:cs typeface="Arial" pitchFamily="34" charset="0"/>
              </a:rPr>
              <a:t>Milano, </a:t>
            </a:r>
            <a:r>
              <a:rPr lang="it-IT" sz="6400" i="1" dirty="0" smtClean="0">
                <a:effectLst>
                  <a:outerShdw blurRad="38100" dist="38100" dir="2700000" algn="tl">
                    <a:srgbClr val="000000">
                      <a:alpha val="43137"/>
                    </a:srgbClr>
                  </a:outerShdw>
                </a:effectLst>
                <a:latin typeface="Arial" pitchFamily="34" charset="0"/>
                <a:cs typeface="Arial" pitchFamily="34" charset="0"/>
              </a:rPr>
              <a:t>17</a:t>
            </a:r>
            <a:r>
              <a:rPr lang="it-IT" sz="6400" i="1" dirty="0" smtClean="0">
                <a:effectLst>
                  <a:outerShdw blurRad="38100" dist="38100" dir="2700000" algn="tl">
                    <a:srgbClr val="000000">
                      <a:alpha val="43137"/>
                    </a:srgbClr>
                  </a:outerShdw>
                </a:effectLst>
                <a:latin typeface="Arial" pitchFamily="34" charset="0"/>
                <a:cs typeface="Arial" pitchFamily="34" charset="0"/>
              </a:rPr>
              <a:t>.01.2020</a:t>
            </a:r>
            <a:endParaRPr lang="it-IT" sz="6400" i="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9263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pPr algn="just"/>
            <a:endParaRPr lang="it-IT" sz="3200" b="1" dirty="0" smtClean="0">
              <a:latin typeface="Arial" pitchFamily="34" charset="0"/>
              <a:cs typeface="Arial" pitchFamily="34" charset="0"/>
            </a:endParaRPr>
          </a:p>
          <a:p>
            <a:pPr lvl="0">
              <a:buNone/>
            </a:pPr>
            <a:r>
              <a:rPr lang="it-IT" b="1" dirty="0" smtClean="0">
                <a:latin typeface="Arial" pitchFamily="34" charset="0"/>
                <a:cs typeface="Arial" pitchFamily="34" charset="0"/>
              </a:rPr>
              <a:t>Art 333</a:t>
            </a:r>
          </a:p>
          <a:p>
            <a:pPr lvl="0"/>
            <a:endParaRPr lang="it-IT" b="1" dirty="0" smtClean="0">
              <a:latin typeface="Arial" pitchFamily="34" charset="0"/>
              <a:cs typeface="Arial" pitchFamily="34" charset="0"/>
            </a:endParaRPr>
          </a:p>
          <a:p>
            <a:r>
              <a:rPr lang="it-IT" dirty="0" smtClean="0">
                <a:latin typeface="Arial" pitchFamily="34" charset="0"/>
                <a:cs typeface="Arial" pitchFamily="34" charset="0"/>
              </a:rPr>
              <a:t>Casi </a:t>
            </a:r>
            <a:r>
              <a:rPr lang="it-IT" dirty="0" smtClean="0">
                <a:latin typeface="Arial" pitchFamily="34" charset="0"/>
                <a:cs typeface="Arial" pitchFamily="34" charset="0"/>
              </a:rPr>
              <a:t>meno gravi di quelli della </a:t>
            </a:r>
            <a:r>
              <a:rPr lang="it-IT" dirty="0" smtClean="0">
                <a:latin typeface="Arial" pitchFamily="34" charset="0"/>
                <a:cs typeface="Arial" pitchFamily="34" charset="0"/>
              </a:rPr>
              <a:t>decadenza.</a:t>
            </a:r>
            <a:endParaRPr lang="es-ES" dirty="0" smtClean="0">
              <a:latin typeface="Arial" pitchFamily="34" charset="0"/>
              <a:cs typeface="Arial" pitchFamily="34" charset="0"/>
            </a:endParaRPr>
          </a:p>
          <a:p>
            <a:r>
              <a:rPr lang="it-IT" dirty="0" smtClean="0">
                <a:latin typeface="Arial" pitchFamily="34" charset="0"/>
                <a:cs typeface="Arial" pitchFamily="34" charset="0"/>
              </a:rPr>
              <a:t>Affidamento all’ente anche parziale, con limitazione della responsabilità genitoriale.</a:t>
            </a:r>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r>
              <a:rPr lang="it-IT" dirty="0" smtClean="0">
                <a:latin typeface="Arial" pitchFamily="34" charset="0"/>
                <a:cs typeface="Arial" pitchFamily="34" charset="0"/>
              </a:rPr>
              <a:t>Le decisioni relative al minore delegate ai Servizi territorialmente competenti verranno prese dai Servizi </a:t>
            </a:r>
            <a:r>
              <a:rPr lang="it-IT" dirty="0" smtClean="0">
                <a:latin typeface="Arial" pitchFamily="34" charset="0"/>
                <a:cs typeface="Arial" pitchFamily="34" charset="0"/>
              </a:rPr>
              <a:t>Sociali.</a:t>
            </a:r>
            <a:endParaRPr lang="es-ES" dirty="0" smtClean="0">
              <a:latin typeface="Arial" pitchFamily="34" charset="0"/>
              <a:cs typeface="Arial" pitchFamily="34" charset="0"/>
            </a:endParaRPr>
          </a:p>
          <a:p>
            <a:pPr>
              <a:buNone/>
            </a:pPr>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10</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135489"/>
            <a:ext cx="6116611" cy="830997"/>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fontAlgn="base">
              <a:spcBef>
                <a:spcPct val="0"/>
              </a:spcBef>
              <a:spcAft>
                <a:spcPct val="0"/>
              </a:spcAft>
            </a:pPr>
            <a:r>
              <a:rPr lang="it-IT" sz="2400" b="1" dirty="0" smtClean="0">
                <a:latin typeface="Arial" pitchFamily="34" charset="0"/>
                <a:cs typeface="Arial" pitchFamily="34" charset="0"/>
              </a:rPr>
              <a:t>CONDOTTA PREGIUDIZIEVOLE AI FIGLI </a:t>
            </a:r>
            <a:endParaRPr lang="es-ES" sz="2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pPr algn="just"/>
            <a:endParaRPr lang="it-IT" sz="3200" b="1" dirty="0" smtClean="0">
              <a:latin typeface="Arial" pitchFamily="34" charset="0"/>
              <a:cs typeface="Arial" pitchFamily="34" charset="0"/>
            </a:endParaRPr>
          </a:p>
          <a:p>
            <a:pPr lvl="0">
              <a:buNone/>
            </a:pPr>
            <a:r>
              <a:rPr lang="it-IT" b="1" dirty="0" smtClean="0">
                <a:latin typeface="Arial" pitchFamily="34" charset="0"/>
                <a:cs typeface="Arial" pitchFamily="34" charset="0"/>
              </a:rPr>
              <a:t>Art 332</a:t>
            </a:r>
          </a:p>
          <a:p>
            <a:pPr lvl="0"/>
            <a:endParaRPr lang="it-IT" b="1" dirty="0" smtClean="0">
              <a:latin typeface="Arial" pitchFamily="34" charset="0"/>
              <a:cs typeface="Arial" pitchFamily="34" charset="0"/>
            </a:endParaRPr>
          </a:p>
          <a:p>
            <a:pPr>
              <a:buFont typeface="Wingdings" pitchFamily="2" charset="2"/>
              <a:buChar char="ü"/>
            </a:pPr>
            <a:r>
              <a:rPr lang="it-IT" dirty="0" smtClean="0">
                <a:latin typeface="Arial" pitchFamily="34" charset="0"/>
                <a:cs typeface="Arial" pitchFamily="34" charset="0"/>
              </a:rPr>
              <a:t> </a:t>
            </a:r>
            <a:r>
              <a:rPr lang="it-IT" dirty="0" smtClean="0">
                <a:latin typeface="Arial" pitchFamily="34" charset="0"/>
                <a:cs typeface="Arial" pitchFamily="34" charset="0"/>
              </a:rPr>
              <a:t>Quando </a:t>
            </a:r>
            <a:r>
              <a:rPr lang="it-IT" dirty="0" smtClean="0">
                <a:latin typeface="Arial" pitchFamily="34" charset="0"/>
                <a:cs typeface="Arial" pitchFamily="34" charset="0"/>
              </a:rPr>
              <a:t>sono cessate in capo al genitore le ragioni che hanno portato alla </a:t>
            </a:r>
            <a:r>
              <a:rPr lang="it-IT" dirty="0" smtClean="0">
                <a:latin typeface="Arial" pitchFamily="34" charset="0"/>
                <a:cs typeface="Arial" pitchFamily="34" charset="0"/>
              </a:rPr>
              <a:t>pronu</a:t>
            </a:r>
            <a:r>
              <a:rPr lang="it-IT" dirty="0" smtClean="0">
                <a:latin typeface="Arial" pitchFamily="34" charset="0"/>
                <a:cs typeface="Arial" pitchFamily="34" charset="0"/>
              </a:rPr>
              <a:t>ncia </a:t>
            </a:r>
            <a:r>
              <a:rPr lang="it-IT" dirty="0" smtClean="0">
                <a:latin typeface="Arial" pitchFamily="34" charset="0"/>
                <a:cs typeface="Arial" pitchFamily="34" charset="0"/>
              </a:rPr>
              <a:t>della decadenza</a:t>
            </a:r>
            <a:r>
              <a:rPr lang="es-ES" dirty="0" smtClean="0">
                <a:latin typeface="Arial" pitchFamily="34" charset="0"/>
                <a:cs typeface="Arial" pitchFamily="34" charset="0"/>
              </a:rPr>
              <a:t> </a:t>
            </a:r>
            <a:r>
              <a:rPr lang="it-IT" dirty="0" smtClean="0">
                <a:latin typeface="Arial" pitchFamily="34" charset="0"/>
                <a:cs typeface="Arial" pitchFamily="34" charset="0"/>
              </a:rPr>
              <a:t>promossa </a:t>
            </a:r>
            <a:r>
              <a:rPr lang="it-IT" dirty="0" smtClean="0">
                <a:latin typeface="Arial" pitchFamily="34" charset="0"/>
                <a:cs typeface="Arial" pitchFamily="34" charset="0"/>
              </a:rPr>
              <a:t>dall’interessato.</a:t>
            </a:r>
          </a:p>
          <a:p>
            <a:pPr>
              <a:buFont typeface="Wingdings" pitchFamily="2" charset="2"/>
              <a:buChar char="ü"/>
            </a:pPr>
            <a:r>
              <a:rPr lang="it-IT" dirty="0" smtClean="0">
                <a:latin typeface="Arial" pitchFamily="34" charset="0"/>
                <a:cs typeface="Arial" pitchFamily="34" charset="0"/>
              </a:rPr>
              <a:t> Promossa dall’ interessato.</a:t>
            </a:r>
          </a:p>
          <a:p>
            <a:pPr>
              <a:buFont typeface="Wingdings" pitchFamily="2" charset="2"/>
              <a:buChar char="ü"/>
            </a:pPr>
            <a:r>
              <a:rPr lang="it-IT" dirty="0" smtClean="0">
                <a:latin typeface="Arial" pitchFamily="34" charset="0"/>
                <a:cs typeface="Arial" pitchFamily="34" charset="0"/>
              </a:rPr>
              <a:t> Pronunciata nell’ambito di un procedimento ancora aperto.</a:t>
            </a:r>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11</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320155"/>
            <a:ext cx="8819979" cy="461665"/>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2400" b="1" spc="-50" dirty="0" smtClean="0">
                <a:latin typeface="Arial" pitchFamily="34" charset="0"/>
                <a:ea typeface="Calibri" pitchFamily="34" charset="0"/>
                <a:cs typeface="Arial" pitchFamily="34" charset="0"/>
              </a:rPr>
              <a:t>REINTEGRAZIONE</a:t>
            </a:r>
            <a:r>
              <a:rPr kumimoji="0" lang="it-IT" sz="2400" b="1" i="0" u="none" strike="noStrike" kern="1200" cap="none" spc="-50" normalizeH="0" baseline="0" noProof="0" dirty="0" smtClean="0">
                <a:ln>
                  <a:noFill/>
                </a:ln>
                <a:solidFill>
                  <a:schemeClr val="tx1"/>
                </a:solidFill>
                <a:effectLst/>
                <a:uLnTx/>
                <a:uFillTx/>
                <a:latin typeface="Arial" pitchFamily="34" charset="0"/>
                <a:ea typeface="Calibri" pitchFamily="34" charset="0"/>
                <a:cs typeface="Arial" pitchFamily="34" charset="0"/>
              </a:rPr>
              <a:t> NELLA  RESPONSABILITA’ GENITORIALE</a:t>
            </a: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a:xfrm>
            <a:off x="1097280" y="1845733"/>
            <a:ext cx="10058400" cy="4199467"/>
          </a:xfrm>
        </p:spPr>
        <p:txBody>
          <a:bodyPr>
            <a:normAutofit fontScale="55000" lnSpcReduction="20000"/>
          </a:bodyPr>
          <a:lstStyle/>
          <a:p>
            <a:pPr lvl="0">
              <a:buNone/>
            </a:pPr>
            <a:endParaRPr lang="it-IT" b="1" dirty="0" smtClean="0">
              <a:latin typeface="Arial" pitchFamily="34" charset="0"/>
              <a:cs typeface="Arial" pitchFamily="34" charset="0"/>
            </a:endParaRPr>
          </a:p>
          <a:p>
            <a:pPr algn="just"/>
            <a:r>
              <a:rPr lang="it-IT" sz="2600" dirty="0" smtClean="0">
                <a:latin typeface="Arial" pitchFamily="34" charset="0"/>
                <a:cs typeface="Arial" pitchFamily="34" charset="0"/>
              </a:rPr>
              <a:t>“Dispone </a:t>
            </a:r>
            <a:r>
              <a:rPr lang="it-IT" sz="2600" u="sng" dirty="0" smtClean="0">
                <a:latin typeface="Arial" pitchFamily="34" charset="0"/>
                <a:cs typeface="Arial" pitchFamily="34" charset="0"/>
              </a:rPr>
              <a:t>l’affido dei minori all’Ente territorialmente competente</a:t>
            </a:r>
            <a:r>
              <a:rPr lang="it-IT" sz="2600" dirty="0" smtClean="0">
                <a:latin typeface="Arial" pitchFamily="34" charset="0"/>
                <a:cs typeface="Arial" pitchFamily="34" charset="0"/>
              </a:rPr>
              <a:t>, con limitazione della responsabilità genitoriale sotto il profilo del collocamento, sanitario, educativo e scolastico.</a:t>
            </a:r>
            <a:endParaRPr lang="es-ES" sz="2600" dirty="0" smtClean="0">
              <a:latin typeface="Arial" pitchFamily="34" charset="0"/>
              <a:cs typeface="Arial" pitchFamily="34" charset="0"/>
            </a:endParaRPr>
          </a:p>
          <a:p>
            <a:pPr algn="just"/>
            <a:r>
              <a:rPr lang="it-IT" sz="2600" dirty="0" smtClean="0">
                <a:latin typeface="Arial" pitchFamily="34" charset="0"/>
                <a:cs typeface="Arial" pitchFamily="34" charset="0"/>
              </a:rPr>
              <a:t>Dispone il collocamento della figlia XY presso una comunità educativa, con conferma dell’attuale collocamento per il fratello quasi maggiorenne XX. Incontri tra la minore XY e i genitori e gli altri familiari che ne facessero richiesta regolati da Servizi Sociali con modalità osservate e protette, se non pregiudizievoli per la minore, con facoltà di graduale successivo ampliamento.</a:t>
            </a:r>
            <a:endParaRPr lang="es-ES" sz="2600" dirty="0" smtClean="0">
              <a:latin typeface="Arial" pitchFamily="34" charset="0"/>
              <a:cs typeface="Arial" pitchFamily="34" charset="0"/>
            </a:endParaRPr>
          </a:p>
          <a:p>
            <a:pPr algn="just"/>
            <a:r>
              <a:rPr lang="it-IT" sz="2600" dirty="0" smtClean="0">
                <a:latin typeface="Arial" pitchFamily="34" charset="0"/>
                <a:cs typeface="Arial" pitchFamily="34" charset="0"/>
              </a:rPr>
              <a:t>Dispone un aggiornamento di indagine, a cura dei servizi sociali competenti, di carattere psicosociale </a:t>
            </a:r>
            <a:r>
              <a:rPr lang="it-IT" sz="2600" dirty="0" smtClean="0">
                <a:latin typeface="Arial" pitchFamily="34" charset="0"/>
                <a:cs typeface="Arial" pitchFamily="34" charset="0"/>
              </a:rPr>
              <a:t>su</a:t>
            </a:r>
            <a:r>
              <a:rPr lang="it-IT" sz="2600" dirty="0" smtClean="0">
                <a:latin typeface="Arial" pitchFamily="34" charset="0"/>
                <a:cs typeface="Arial" pitchFamily="34" charset="0"/>
              </a:rPr>
              <a:t>i </a:t>
            </a:r>
            <a:r>
              <a:rPr lang="it-IT" sz="2600" dirty="0" smtClean="0">
                <a:latin typeface="Arial" pitchFamily="34" charset="0"/>
                <a:cs typeface="Arial" pitchFamily="34" charset="0"/>
              </a:rPr>
              <a:t>genitori, con approfondimento psicodiagnostico sulle caratteristiche di personalità degli stessi, indagine sulle capacità genitoriali e sulla relazione con i minori.</a:t>
            </a:r>
            <a:endParaRPr lang="es-ES" sz="2600" dirty="0" smtClean="0">
              <a:latin typeface="Arial" pitchFamily="34" charset="0"/>
              <a:cs typeface="Arial" pitchFamily="34" charset="0"/>
            </a:endParaRPr>
          </a:p>
          <a:p>
            <a:pPr algn="just"/>
            <a:r>
              <a:rPr lang="it-IT" sz="2600" dirty="0" smtClean="0">
                <a:latin typeface="Arial" pitchFamily="34" charset="0"/>
                <a:cs typeface="Arial" pitchFamily="34" charset="0"/>
              </a:rPr>
              <a:t>Dispone la presa in carico dei due figli presso la UOMPIA territoriale, con attivazione a favore dei genitori di un sostegno presso i servizi specialistici.</a:t>
            </a:r>
            <a:endParaRPr lang="es-ES" sz="2600" dirty="0" smtClean="0">
              <a:latin typeface="Arial" pitchFamily="34" charset="0"/>
              <a:cs typeface="Arial" pitchFamily="34" charset="0"/>
            </a:endParaRPr>
          </a:p>
          <a:p>
            <a:pPr algn="just"/>
            <a:r>
              <a:rPr lang="it-IT" sz="2600" dirty="0" smtClean="0">
                <a:latin typeface="Arial" pitchFamily="34" charset="0"/>
                <a:cs typeface="Arial" pitchFamily="34" charset="0"/>
              </a:rPr>
              <a:t>Prescrive una valutazione tossicologica ed eventuale presa in carico presso il NOA per il padre.</a:t>
            </a:r>
            <a:endParaRPr lang="es-ES" sz="2600" dirty="0" smtClean="0">
              <a:latin typeface="Arial" pitchFamily="34" charset="0"/>
              <a:cs typeface="Arial" pitchFamily="34" charset="0"/>
            </a:endParaRPr>
          </a:p>
          <a:p>
            <a:pPr algn="just"/>
            <a:r>
              <a:rPr lang="it-IT" sz="2600" dirty="0" smtClean="0">
                <a:latin typeface="Arial" pitchFamily="34" charset="0"/>
                <a:cs typeface="Arial" pitchFamily="34" charset="0"/>
              </a:rPr>
              <a:t>Prescrive ad entrambi i genitori di attenersi alle disposizioni del presente decreto, avvisando che, </a:t>
            </a:r>
            <a:r>
              <a:rPr lang="it-IT" sz="2600" u="sng" dirty="0" smtClean="0">
                <a:latin typeface="Arial" pitchFamily="34" charset="0"/>
                <a:cs typeface="Arial" pitchFamily="34" charset="0"/>
              </a:rPr>
              <a:t>in caso di violazione delle disposizioni di cui al presente decreto, potranno essere adottate misure maggiormente limitative della responsabilità genitoriale.</a:t>
            </a:r>
            <a:endParaRPr lang="es-ES" sz="2600" u="sng" dirty="0" smtClean="0">
              <a:latin typeface="Arial" pitchFamily="34" charset="0"/>
              <a:cs typeface="Arial" pitchFamily="34" charset="0"/>
            </a:endParaRPr>
          </a:p>
          <a:p>
            <a:pPr algn="just"/>
            <a:r>
              <a:rPr lang="it-IT" sz="2600" dirty="0" smtClean="0">
                <a:latin typeface="Arial" pitchFamily="34" charset="0"/>
                <a:cs typeface="Arial" pitchFamily="34" charset="0"/>
              </a:rPr>
              <a:t>Dispone il mantenimento di una funzione di monitoraggio da parte dei servizi sociali sull’intero nucleo familiare</a:t>
            </a:r>
            <a:endParaRPr lang="es-ES" sz="2600" dirty="0" smtClean="0">
              <a:latin typeface="Arial" pitchFamily="34" charset="0"/>
              <a:cs typeface="Arial" pitchFamily="34" charset="0"/>
            </a:endParaRPr>
          </a:p>
          <a:p>
            <a:pPr algn="just"/>
            <a:r>
              <a:rPr lang="it-IT" sz="2600" dirty="0" smtClean="0">
                <a:latin typeface="Arial" pitchFamily="34" charset="0"/>
                <a:cs typeface="Arial" pitchFamily="34" charset="0"/>
              </a:rPr>
              <a:t>Prescrive ai servizi di  depositare una relazione entro il…”</a:t>
            </a:r>
            <a:endParaRPr lang="es-ES" sz="2600" dirty="0" smtClean="0">
              <a:latin typeface="Arial" pitchFamily="34" charset="0"/>
              <a:cs typeface="Arial" pitchFamily="34" charset="0"/>
            </a:endParaRPr>
          </a:p>
          <a:p>
            <a:pPr algn="just">
              <a:buNone/>
            </a:pPr>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12</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135489"/>
            <a:ext cx="6116611" cy="830997"/>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fontAlgn="base">
              <a:spcBef>
                <a:spcPct val="0"/>
              </a:spcBef>
              <a:spcAft>
                <a:spcPct val="0"/>
              </a:spcAft>
            </a:pPr>
            <a:r>
              <a:rPr lang="it-IT" sz="2400" b="1" dirty="0" smtClean="0">
                <a:latin typeface="Arial" pitchFamily="34" charset="0"/>
                <a:cs typeface="Arial" pitchFamily="34" charset="0"/>
              </a:rPr>
              <a:t>CONDOTTA PREGIUDIZIEVOLE AI FIGLI </a:t>
            </a:r>
            <a:endParaRPr lang="es-ES" sz="2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a:xfrm>
            <a:off x="1097280" y="1845733"/>
            <a:ext cx="10058400" cy="4199467"/>
          </a:xfrm>
        </p:spPr>
        <p:txBody>
          <a:bodyPr>
            <a:normAutofit fontScale="47500" lnSpcReduction="20000"/>
          </a:bodyPr>
          <a:lstStyle/>
          <a:p>
            <a:pPr lvl="0">
              <a:buNone/>
            </a:pPr>
            <a:endParaRPr lang="it-IT" b="1" dirty="0" smtClean="0">
              <a:latin typeface="Arial" pitchFamily="34" charset="0"/>
              <a:cs typeface="Arial" pitchFamily="34" charset="0"/>
            </a:endParaRPr>
          </a:p>
          <a:p>
            <a:pPr algn="just">
              <a:buNone/>
            </a:pPr>
            <a:r>
              <a:rPr lang="it-IT" sz="3400" dirty="0" smtClean="0">
                <a:latin typeface="Arial" pitchFamily="34" charset="0"/>
                <a:cs typeface="Arial" pitchFamily="34" charset="0"/>
              </a:rPr>
              <a:t>  “Affida i figli minori  XY al Comune di Milano, </a:t>
            </a:r>
            <a:r>
              <a:rPr lang="it-IT" sz="3400" u="sng" dirty="0" smtClean="0">
                <a:latin typeface="Arial" pitchFamily="34" charset="0"/>
                <a:cs typeface="Arial" pitchFamily="34" charset="0"/>
              </a:rPr>
              <a:t>con limitazione della responsabilità genitoriale, quanto alle questioni educative, scolastiche, sanitarie e quanto alla regolamentazione dei rapporti e dei contatti (anche telefonici) tra il padre e i figli, e con collocamento presso la madre.</a:t>
            </a:r>
            <a:endParaRPr lang="es-ES" sz="3400" u="sng" dirty="0" smtClean="0">
              <a:latin typeface="Arial" pitchFamily="34" charset="0"/>
              <a:cs typeface="Arial" pitchFamily="34" charset="0"/>
            </a:endParaRPr>
          </a:p>
          <a:p>
            <a:pPr algn="just"/>
            <a:r>
              <a:rPr lang="it-IT" sz="3400" dirty="0" smtClean="0">
                <a:latin typeface="Arial" pitchFamily="34" charset="0"/>
                <a:cs typeface="Arial" pitchFamily="34" charset="0"/>
              </a:rPr>
              <a:t>Dispone che i Servizi Sociali dell’ente affidatario e il Servizio specialistico territorialmente competente provvedano: a prendere in carico con urgenza il nucleo familiare, ad avviare con la massima urgenza un percorso di sostegno psicologico in favore dei minori, ad offrire ai due genitori ogni opportuno percorso di sostegno psicologico e alla genitorialità, a monitorare strettamente la situazione del nucleo familiare e i rapporti tra il padre e i figli minori, segnalando eventuali violazioni delle prescrizioni date dal Tribunale, ad avviare con urgenza un percorso di incontri in spazio neutro o comunque di incontri osservati alla presenza di un educatore tra il padre e i figli, a regolamentare anche i contatti telefonici tra il padre e i figli, contatti che avverranno, allo stato, con il monitoraggio dei Servizi; </a:t>
            </a:r>
            <a:endParaRPr lang="es-ES" sz="3400" dirty="0" smtClean="0">
              <a:latin typeface="Arial" pitchFamily="34" charset="0"/>
              <a:cs typeface="Arial" pitchFamily="34" charset="0"/>
            </a:endParaRPr>
          </a:p>
          <a:p>
            <a:pPr algn="just"/>
            <a:r>
              <a:rPr lang="it-IT" sz="3400" dirty="0" smtClean="0">
                <a:latin typeface="Arial" pitchFamily="34" charset="0"/>
                <a:cs typeface="Arial" pitchFamily="34" charset="0"/>
              </a:rPr>
              <a:t>Dispone che i Servizi Sociali dell’ente affidatario provvedano a trasmettere a questo Ufficio, entro e non oltre il, approfondita relazione conclusiva dell’indagine psico-sociale già avviata e di aggiornamento sulla situazione del nucleo familiare, sugli interventi avviati in favore dei minori e dei genitori, sul rapporto genitori-figli, sull’andamento del percorso di incontri e contatti osservati tra il padre e i figli minori, segnalando eventuali situazioni di pregiudizio per i minori”. </a:t>
            </a:r>
            <a:endParaRPr lang="es-ES" sz="3400" dirty="0" smtClean="0">
              <a:latin typeface="Arial" pitchFamily="34" charset="0"/>
              <a:cs typeface="Arial" pitchFamily="34" charset="0"/>
            </a:endParaRPr>
          </a:p>
          <a:p>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13</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135489"/>
            <a:ext cx="6116611" cy="830997"/>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fontAlgn="base">
              <a:spcBef>
                <a:spcPct val="0"/>
              </a:spcBef>
              <a:spcAft>
                <a:spcPct val="0"/>
              </a:spcAft>
            </a:pPr>
            <a:r>
              <a:rPr lang="it-IT" sz="2400" b="1" dirty="0" smtClean="0">
                <a:latin typeface="Arial" pitchFamily="34" charset="0"/>
                <a:cs typeface="Arial" pitchFamily="34" charset="0"/>
              </a:rPr>
              <a:t>CONDOTTA PREGIUDIZIEVOLE AI FIGLI </a:t>
            </a:r>
            <a:endParaRPr lang="es-ES" sz="2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a:xfrm>
            <a:off x="1097280" y="1845733"/>
            <a:ext cx="10058400" cy="4199467"/>
          </a:xfrm>
        </p:spPr>
        <p:txBody>
          <a:bodyPr>
            <a:normAutofit/>
          </a:bodyPr>
          <a:lstStyle/>
          <a:p>
            <a:pPr lvl="0">
              <a:buNone/>
            </a:pPr>
            <a:endParaRPr lang="it-IT" b="1" dirty="0" smtClean="0">
              <a:latin typeface="Arial" pitchFamily="34" charset="0"/>
              <a:cs typeface="Arial" pitchFamily="34" charset="0"/>
            </a:endParaRPr>
          </a:p>
          <a:p>
            <a:r>
              <a:rPr lang="it-IT" dirty="0" smtClean="0">
                <a:latin typeface="Arial" pitchFamily="34" charset="0"/>
                <a:cs typeface="Arial" pitchFamily="34" charset="0"/>
              </a:rPr>
              <a:t>“Affida la minore ai nonni materni, attribuendo ai medesimi il potere di prendere le decisioni nell’interesse della minore in relazione alle scelte sanitarie, educative scolastiche ed extrascolastiche, sia in via ordinaria che straordinaria.</a:t>
            </a:r>
            <a:endParaRPr lang="es-ES" dirty="0" smtClean="0">
              <a:latin typeface="Arial" pitchFamily="34" charset="0"/>
              <a:cs typeface="Arial" pitchFamily="34" charset="0"/>
            </a:endParaRPr>
          </a:p>
          <a:p>
            <a:r>
              <a:rPr lang="it-IT" dirty="0" smtClean="0">
                <a:latin typeface="Arial" pitchFamily="34" charset="0"/>
                <a:cs typeface="Arial" pitchFamily="34" charset="0"/>
              </a:rPr>
              <a:t>Limita la potestà genitoriale materna in relazione ai poteri conferiti ai nonni .</a:t>
            </a:r>
            <a:endParaRPr lang="es-ES" dirty="0" smtClean="0">
              <a:latin typeface="Arial" pitchFamily="34" charset="0"/>
              <a:cs typeface="Arial" pitchFamily="34" charset="0"/>
            </a:endParaRPr>
          </a:p>
          <a:p>
            <a:r>
              <a:rPr lang="it-IT" dirty="0" smtClean="0">
                <a:latin typeface="Arial" pitchFamily="34" charset="0"/>
                <a:cs typeface="Arial" pitchFamily="34" charset="0"/>
              </a:rPr>
              <a:t>Prescrive alla madre di proseguire il proprio percorso terapeutico presso il cps e di mantenere regolari rapporti con la figlia.</a:t>
            </a:r>
            <a:endParaRPr lang="es-ES" dirty="0" smtClean="0">
              <a:latin typeface="Arial" pitchFamily="34" charset="0"/>
              <a:cs typeface="Arial" pitchFamily="34" charset="0"/>
            </a:endParaRPr>
          </a:p>
          <a:p>
            <a:r>
              <a:rPr lang="it-IT" dirty="0" smtClean="0">
                <a:latin typeface="Arial" pitchFamily="34" charset="0"/>
                <a:cs typeface="Arial" pitchFamily="34" charset="0"/>
              </a:rPr>
              <a:t>Incarica i Servizi di monitorare periodicamente lo stato di benessere della minore, avviare a favore dei nonni i supporti necessari, assicurare che la piccola mantenga regolari rapporti con la madre, proseguire la presa in carico terapeutica della madre presso il cps. Provvedere ad inviare nuova comunicazione alla competente procura Minorile ave ravvisassero elementi di pregiudizio ai danni della minore”</a:t>
            </a:r>
            <a:endParaRPr lang="es-ES" dirty="0" smtClean="0">
              <a:latin typeface="Arial" pitchFamily="34" charset="0"/>
              <a:cs typeface="Arial" pitchFamily="34" charset="0"/>
            </a:endParaRPr>
          </a:p>
          <a:p>
            <a:pPr algn="just"/>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14</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135489"/>
            <a:ext cx="6116611" cy="830997"/>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fontAlgn="base">
              <a:spcBef>
                <a:spcPct val="0"/>
              </a:spcBef>
              <a:spcAft>
                <a:spcPct val="0"/>
              </a:spcAft>
            </a:pPr>
            <a:r>
              <a:rPr lang="it-IT" sz="2400" b="1" dirty="0" smtClean="0">
                <a:latin typeface="Arial" pitchFamily="34" charset="0"/>
                <a:cs typeface="Arial" pitchFamily="34" charset="0"/>
              </a:rPr>
              <a:t>CONDOTTA PREGIUDIZIEVOLE AI FIGLI </a:t>
            </a:r>
            <a:endParaRPr lang="es-ES" sz="2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a:xfrm>
            <a:off x="1097280" y="1845733"/>
            <a:ext cx="10058400" cy="4199467"/>
          </a:xfrm>
        </p:spPr>
        <p:txBody>
          <a:bodyPr numCol="1">
            <a:normAutofit/>
          </a:bodyPr>
          <a:lstStyle/>
          <a:p>
            <a:pPr lvl="0">
              <a:buNone/>
            </a:pPr>
            <a:endParaRPr lang="it-IT" b="1" dirty="0" smtClean="0">
              <a:latin typeface="Arial" pitchFamily="34" charset="0"/>
              <a:cs typeface="Arial" pitchFamily="34" charset="0"/>
            </a:endParaRPr>
          </a:p>
          <a:p>
            <a:endParaRPr lang="it-IT" dirty="0" smtClean="0">
              <a:latin typeface="Arial" pitchFamily="34" charset="0"/>
              <a:cs typeface="Arial" pitchFamily="34" charset="0"/>
            </a:endParaRPr>
          </a:p>
          <a:p>
            <a:endParaRPr lang="it-IT" dirty="0" smtClean="0">
              <a:latin typeface="Arial" pitchFamily="34" charset="0"/>
              <a:cs typeface="Arial" pitchFamily="34" charset="0"/>
            </a:endParaRPr>
          </a:p>
          <a:p>
            <a:pPr algn="ctr"/>
            <a:r>
              <a:rPr lang="it-IT" sz="2400" dirty="0" smtClean="0">
                <a:latin typeface="Arial" pitchFamily="34" charset="0"/>
                <a:cs typeface="Arial" pitchFamily="34" charset="0"/>
              </a:rPr>
              <a:t>I PROVVEDIMENTI LIMITATIVI DELLA RESPONSABILITÀ GENITORIALE SONO SEMPRE MODIFICABILI NEL CORSO DEL MEDESIMO PROCEDIMENTO CHE LI HA STABILITI O IN UN PROCEDIMENTO </a:t>
            </a:r>
            <a:r>
              <a:rPr lang="it-IT" sz="2400" dirty="0" smtClean="0">
                <a:latin typeface="Arial" pitchFamily="34" charset="0"/>
                <a:cs typeface="Arial" pitchFamily="34" charset="0"/>
              </a:rPr>
              <a:t>SUCCESSIVO.</a:t>
            </a:r>
            <a:endParaRPr lang="es-ES" sz="2400" dirty="0" smtClean="0">
              <a:latin typeface="Arial" pitchFamily="34" charset="0"/>
              <a:cs typeface="Arial" pitchFamily="34" charset="0"/>
            </a:endParaRPr>
          </a:p>
          <a:p>
            <a:pPr algn="just"/>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15</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a:xfrm>
            <a:off x="1097280" y="1845733"/>
            <a:ext cx="10058400" cy="4199467"/>
          </a:xfrm>
        </p:spPr>
        <p:txBody>
          <a:bodyPr>
            <a:normAutofit/>
          </a:bodyPr>
          <a:lstStyle/>
          <a:p>
            <a:pPr>
              <a:buNone/>
            </a:pPr>
            <a:r>
              <a:rPr lang="it-IT" b="1" dirty="0" smtClean="0">
                <a:latin typeface="Arial" pitchFamily="34" charset="0"/>
                <a:cs typeface="Arial" pitchFamily="34" charset="0"/>
              </a:rPr>
              <a:t>Art 609 </a:t>
            </a:r>
            <a:r>
              <a:rPr lang="it-IT" b="1" dirty="0" err="1" smtClean="0">
                <a:latin typeface="Arial" pitchFamily="34" charset="0"/>
                <a:cs typeface="Arial" pitchFamily="34" charset="0"/>
              </a:rPr>
              <a:t>nonies</a:t>
            </a:r>
            <a:r>
              <a:rPr lang="it-IT" b="1" dirty="0" smtClean="0">
                <a:latin typeface="Arial" pitchFamily="34" charset="0"/>
                <a:cs typeface="Arial" pitchFamily="34" charset="0"/>
              </a:rPr>
              <a:t> c.p.</a:t>
            </a:r>
            <a:endParaRPr lang="it-IT" b="1" dirty="0" smtClean="0">
              <a:latin typeface="Arial" pitchFamily="34" charset="0"/>
              <a:cs typeface="Arial" pitchFamily="34" charset="0"/>
            </a:endParaRPr>
          </a:p>
          <a:p>
            <a:pPr algn="just">
              <a:buNone/>
            </a:pPr>
            <a:r>
              <a:rPr lang="it-IT" b="1" dirty="0" smtClean="0">
                <a:latin typeface="Arial" pitchFamily="34" charset="0"/>
                <a:cs typeface="Arial" pitchFamily="34" charset="0"/>
              </a:rPr>
              <a:t> </a:t>
            </a:r>
            <a:r>
              <a:rPr lang="it-IT" dirty="0" smtClean="0">
                <a:latin typeface="Arial" pitchFamily="34" charset="0"/>
                <a:cs typeface="Arial" pitchFamily="34" charset="0"/>
              </a:rPr>
              <a:t>La perdita della responsabilità genitoriale come sanzione penale accessoria  è stabilita dall’art.609 novies c.p. nel caso di condanna o patteggiamento per i reati previsti agli articoli  609 bis, ter, quater, </a:t>
            </a:r>
            <a:r>
              <a:rPr lang="it-IT" dirty="0" err="1" smtClean="0">
                <a:latin typeface="Arial" pitchFamily="34" charset="0"/>
                <a:cs typeface="Arial" pitchFamily="34" charset="0"/>
              </a:rPr>
              <a:t>quinquies</a:t>
            </a:r>
            <a:r>
              <a:rPr lang="it-IT" dirty="0" smtClean="0">
                <a:latin typeface="Arial" pitchFamily="34" charset="0"/>
                <a:cs typeface="Arial" pitchFamily="34" charset="0"/>
              </a:rPr>
              <a:t>, ostie</a:t>
            </a:r>
            <a:r>
              <a:rPr lang="it-IT" dirty="0" smtClean="0">
                <a:latin typeface="Arial" pitchFamily="34" charset="0"/>
                <a:cs typeface="Arial" pitchFamily="34" charset="0"/>
              </a:rPr>
              <a:t>, undecies c.p. </a:t>
            </a:r>
            <a:endParaRPr lang="es-ES" dirty="0" smtClean="0">
              <a:latin typeface="Arial" pitchFamily="34" charset="0"/>
              <a:cs typeface="Arial" pitchFamily="34" charset="0"/>
            </a:endParaRPr>
          </a:p>
          <a:p>
            <a:pPr algn="just">
              <a:buNone/>
            </a:pPr>
            <a:r>
              <a:rPr lang="it-IT" dirty="0" smtClean="0">
                <a:latin typeface="Arial" pitchFamily="34" charset="0"/>
                <a:cs typeface="Arial" pitchFamily="34" charset="0"/>
              </a:rPr>
              <a:t>“Quando </a:t>
            </a:r>
            <a:r>
              <a:rPr lang="it-IT" dirty="0" smtClean="0">
                <a:latin typeface="Arial" pitchFamily="34" charset="0"/>
                <a:cs typeface="Arial" pitchFamily="34" charset="0"/>
              </a:rPr>
              <a:t>la qualità di genitore è elemento costitutivo o circostanza aggravante del reato”</a:t>
            </a:r>
            <a:endParaRPr lang="es-ES" dirty="0" smtClean="0">
              <a:latin typeface="Arial" pitchFamily="34" charset="0"/>
              <a:cs typeface="Arial" pitchFamily="34" charset="0"/>
            </a:endParaRPr>
          </a:p>
          <a:p>
            <a:pPr algn="just">
              <a:buNone/>
            </a:pPr>
            <a:r>
              <a:rPr lang="it-IT" dirty="0" smtClean="0">
                <a:latin typeface="Arial" pitchFamily="34" charset="0"/>
                <a:cs typeface="Arial" pitchFamily="34" charset="0"/>
              </a:rPr>
              <a:t>In questi casi il </a:t>
            </a:r>
            <a:r>
              <a:rPr lang="it-IT" dirty="0" smtClean="0">
                <a:latin typeface="Arial" pitchFamily="34" charset="0"/>
                <a:cs typeface="Arial" pitchFamily="34" charset="0"/>
              </a:rPr>
              <a:t>Procuratore </a:t>
            </a:r>
            <a:r>
              <a:rPr lang="it-IT" dirty="0" smtClean="0">
                <a:latin typeface="Arial" pitchFamily="34" charset="0"/>
                <a:cs typeface="Arial" pitchFamily="34" charset="0"/>
              </a:rPr>
              <a:t>della </a:t>
            </a:r>
            <a:r>
              <a:rPr lang="it-IT" dirty="0" smtClean="0">
                <a:latin typeface="Arial" pitchFamily="34" charset="0"/>
                <a:cs typeface="Arial" pitchFamily="34" charset="0"/>
              </a:rPr>
              <a:t>Repubblica ne </a:t>
            </a:r>
            <a:r>
              <a:rPr lang="it-IT" dirty="0" smtClean="0">
                <a:latin typeface="Arial" pitchFamily="34" charset="0"/>
                <a:cs typeface="Arial" pitchFamily="34" charset="0"/>
              </a:rPr>
              <a:t>da notizia al Tribunale per i </a:t>
            </a:r>
            <a:r>
              <a:rPr lang="it-IT" dirty="0" smtClean="0">
                <a:latin typeface="Arial" pitchFamily="34" charset="0"/>
                <a:cs typeface="Arial" pitchFamily="34" charset="0"/>
              </a:rPr>
              <a:t>minorenni</a:t>
            </a:r>
          </a:p>
          <a:p>
            <a:pPr algn="just">
              <a:buNone/>
            </a:pPr>
            <a:endParaRPr lang="es-ES" dirty="0" smtClean="0">
              <a:latin typeface="Arial" pitchFamily="34" charset="0"/>
              <a:cs typeface="Arial" pitchFamily="34" charset="0"/>
            </a:endParaRPr>
          </a:p>
          <a:p>
            <a:pPr lvl="1" algn="just">
              <a:buFont typeface="Wingdings" pitchFamily="2" charset="2"/>
              <a:buChar char="Ø"/>
            </a:pPr>
            <a:r>
              <a:rPr lang="it-IT" dirty="0" smtClean="0">
                <a:latin typeface="Arial" pitchFamily="34" charset="0"/>
                <a:cs typeface="Arial" pitchFamily="34" charset="0"/>
              </a:rPr>
              <a:t> </a:t>
            </a:r>
            <a:r>
              <a:rPr lang="it-IT" sz="2000" dirty="0" smtClean="0">
                <a:latin typeface="Arial" pitchFamily="34" charset="0"/>
                <a:cs typeface="Arial" pitchFamily="34" charset="0"/>
              </a:rPr>
              <a:t>dall’art. 564 c.p. relativo all’incesto, quando la condanna è pronunciata nei confronti del </a:t>
            </a:r>
            <a:r>
              <a:rPr lang="it-IT" sz="2000" dirty="0" smtClean="0">
                <a:latin typeface="Arial" pitchFamily="34" charset="0"/>
                <a:cs typeface="Arial" pitchFamily="34" charset="0"/>
              </a:rPr>
              <a:t>genitore;</a:t>
            </a:r>
          </a:p>
          <a:p>
            <a:pPr marL="201168" lvl="1" indent="0" algn="just">
              <a:buNone/>
            </a:pPr>
            <a:endParaRPr lang="es-ES" sz="2000" dirty="0" smtClean="0">
              <a:latin typeface="Arial" pitchFamily="34" charset="0"/>
              <a:cs typeface="Arial" pitchFamily="34" charset="0"/>
            </a:endParaRPr>
          </a:p>
          <a:p>
            <a:pPr lvl="1" algn="just">
              <a:buFont typeface="Wingdings" pitchFamily="2" charset="2"/>
              <a:buChar char="Ø"/>
            </a:pPr>
            <a:r>
              <a:rPr lang="it-IT" sz="2000" dirty="0" smtClean="0">
                <a:latin typeface="Arial" pitchFamily="34" charset="0"/>
                <a:cs typeface="Arial" pitchFamily="34" charset="0"/>
              </a:rPr>
              <a:t> dall’art.569 c.p. per i reati di soppressione, alterazione o occultamento di </a:t>
            </a:r>
            <a:r>
              <a:rPr lang="it-IT" sz="2000" dirty="0" smtClean="0">
                <a:latin typeface="Arial" pitchFamily="34" charset="0"/>
                <a:cs typeface="Arial" pitchFamily="34" charset="0"/>
              </a:rPr>
              <a:t>stato.</a:t>
            </a:r>
            <a:endParaRPr lang="es-ES" sz="2000" dirty="0" smtClean="0">
              <a:latin typeface="Arial" pitchFamily="34" charset="0"/>
              <a:cs typeface="Arial" pitchFamily="34" charset="0"/>
            </a:endParaRPr>
          </a:p>
          <a:p>
            <a:pPr>
              <a:buNone/>
            </a:pPr>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16</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118556"/>
            <a:ext cx="6599435" cy="830997"/>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fontAlgn="base">
              <a:spcBef>
                <a:spcPct val="0"/>
              </a:spcBef>
              <a:spcAft>
                <a:spcPct val="0"/>
              </a:spcAft>
            </a:pPr>
            <a:r>
              <a:rPr lang="it-IT" sz="2400" b="1" dirty="0" smtClean="0">
                <a:latin typeface="Arial" pitchFamily="34" charset="0"/>
                <a:cs typeface="Arial" pitchFamily="34" charset="0"/>
              </a:rPr>
              <a:t>PERDITA RESPONSABILITA’ GENITORIALE </a:t>
            </a:r>
            <a:endParaRPr lang="es-ES" sz="2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17</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r>
              <a:rPr lang="it-IT" b="1" dirty="0">
                <a:latin typeface="Arial" panose="020B0604020202020204" pitchFamily="34" charset="0"/>
                <a:cs typeface="Arial" panose="020B0604020202020204" pitchFamily="34" charset="0"/>
              </a:rPr>
              <a:t>Art. 8 legge n. 184/1983</a:t>
            </a:r>
          </a:p>
          <a:p>
            <a:r>
              <a:rPr lang="it-IT" dirty="0">
                <a:latin typeface="Arial" panose="020B0604020202020204" pitchFamily="34" charset="0"/>
                <a:cs typeface="Arial" panose="020B0604020202020204" pitchFamily="34" charset="0"/>
              </a:rPr>
              <a:t>S</a:t>
            </a:r>
            <a:r>
              <a:rPr lang="it-IT" dirty="0" smtClean="0">
                <a:latin typeface="Arial" panose="020B0604020202020204" pitchFamily="34" charset="0"/>
                <a:cs typeface="Arial" panose="020B0604020202020204" pitchFamily="34" charset="0"/>
              </a:rPr>
              <a:t>ono </a:t>
            </a:r>
            <a:r>
              <a:rPr lang="it-IT" dirty="0">
                <a:latin typeface="Arial" panose="020B0604020202020204" pitchFamily="34" charset="0"/>
                <a:cs typeface="Arial" panose="020B0604020202020204" pitchFamily="34" charset="0"/>
              </a:rPr>
              <a:t>dichiarati in stato di adottabilità dal Tribunale per i Minorenni i minori di cui sia accertata la situazione di abbandono perché privi di assistenza morale e materiale da parte dei genitori o dei parenti tenuti a provvedervi, purché la mancanza di assistenza non sia dovuta a causa di forza maggiore di carattere non transitorio.</a:t>
            </a:r>
          </a:p>
          <a:p>
            <a:r>
              <a:rPr lang="it-IT" dirty="0">
                <a:latin typeface="Arial" panose="020B0604020202020204" pitchFamily="34" charset="0"/>
                <a:cs typeface="Arial" panose="020B0604020202020204" pitchFamily="34" charset="0"/>
              </a:rPr>
              <a:t>Non sussiste causa di forza maggiore quando i genitori rifiutano le misure di sostegno offerte dai Servizi Sociali e tale rifiuto viene ritenuto ingiustificato dal </a:t>
            </a:r>
            <a:r>
              <a:rPr lang="it-IT" dirty="0" smtClean="0">
                <a:latin typeface="Arial" panose="020B0604020202020204" pitchFamily="34" charset="0"/>
                <a:cs typeface="Arial" panose="020B0604020202020204" pitchFamily="34" charset="0"/>
              </a:rPr>
              <a:t>giudice.</a:t>
            </a:r>
            <a:endParaRPr lang="it-IT" dirty="0">
              <a:latin typeface="Arial" panose="020B0604020202020204" pitchFamily="34" charset="0"/>
              <a:cs typeface="Arial" panose="020B0604020202020204" pitchFamily="34" charset="0"/>
            </a:endParaRPr>
          </a:p>
          <a:p>
            <a:endParaRPr lang="it-IT" dirty="0"/>
          </a:p>
        </p:txBody>
      </p:sp>
      <p:sp>
        <p:nvSpPr>
          <p:cNvPr id="4" name="Titolo 3"/>
          <p:cNvSpPr>
            <a:spLocks noGrp="1"/>
          </p:cNvSpPr>
          <p:nvPr>
            <p:ph type="title"/>
          </p:nvPr>
        </p:nvSpPr>
        <p:spPr>
          <a:xfrm>
            <a:off x="1097280" y="825010"/>
            <a:ext cx="10058400" cy="1450757"/>
          </a:xfrm>
        </p:spPr>
        <p:txBody>
          <a:bodyPr/>
          <a:lstStyle/>
          <a:p>
            <a:r>
              <a:rPr lang="it-IT" sz="2400" b="1" dirty="0">
                <a:latin typeface="Arial" panose="020B0604020202020204" pitchFamily="34" charset="0"/>
                <a:cs typeface="Arial" panose="020B0604020202020204" pitchFamily="34" charset="0"/>
              </a:rPr>
              <a:t>STATO DI ADOTTABILITA’ DI UN MINORE</a:t>
            </a:r>
            <a:r>
              <a:rPr lang="it-IT" dirty="0"/>
              <a:t/>
            </a:r>
            <a:br>
              <a:rPr lang="it-IT" dirty="0"/>
            </a:br>
            <a:endParaRPr lang="it-IT" dirty="0"/>
          </a:p>
        </p:txBody>
      </p:sp>
    </p:spTree>
    <p:extLst>
      <p:ext uri="{BB962C8B-B14F-4D97-AF65-F5344CB8AC3E}">
        <p14:creationId xmlns:p14="http://schemas.microsoft.com/office/powerpoint/2010/main" val="2219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18</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a:xfrm>
            <a:off x="1097280" y="1845734"/>
            <a:ext cx="10115203" cy="4023360"/>
          </a:xfrm>
        </p:spPr>
        <p:txBody>
          <a:bodyPr>
            <a:normAutofit fontScale="77500" lnSpcReduction="20000"/>
          </a:bodyPr>
          <a:lstStyle/>
          <a:p>
            <a:pPr algn="just"/>
            <a:r>
              <a:rPr lang="it-IT" sz="2400" dirty="0">
                <a:latin typeface="Arial" panose="020B0604020202020204" pitchFamily="34" charset="0"/>
                <a:cs typeface="Arial" panose="020B0604020202020204" pitchFamily="34" charset="0"/>
              </a:rPr>
              <a:t>Diritto del minore a crescere ed essere educato nell’ambito della propria famiglia </a:t>
            </a:r>
            <a:r>
              <a:rPr lang="it-IT" sz="2400" dirty="0" smtClean="0">
                <a:latin typeface="Arial" panose="020B0604020202020204" pitchFamily="34" charset="0"/>
                <a:cs typeface="Arial" panose="020B0604020202020204" pitchFamily="34" charset="0"/>
              </a:rPr>
              <a:t>(</a:t>
            </a:r>
            <a:r>
              <a:rPr lang="it-IT" sz="2400" b="1" dirty="0">
                <a:latin typeface="Arial" panose="020B0604020202020204" pitchFamily="34" charset="0"/>
                <a:cs typeface="Arial" panose="020B0604020202020204" pitchFamily="34" charset="0"/>
              </a:rPr>
              <a:t>art. 1 L. 184/1983</a:t>
            </a:r>
            <a:r>
              <a:rPr lang="it-IT" sz="2400" dirty="0">
                <a:latin typeface="Arial" panose="020B0604020202020204" pitchFamily="34" charset="0"/>
                <a:cs typeface="Arial" panose="020B0604020202020204" pitchFamily="34" charset="0"/>
              </a:rPr>
              <a:t>)</a:t>
            </a:r>
          </a:p>
          <a:p>
            <a:pPr algn="just"/>
            <a:r>
              <a:rPr lang="it-IT" sz="2400" dirty="0" smtClean="0">
                <a:latin typeface="Arial" panose="020B0604020202020204" pitchFamily="34" charset="0"/>
                <a:cs typeface="Arial" panose="020B0604020202020204" pitchFamily="34" charset="0"/>
              </a:rPr>
              <a:t>« Lo stato </a:t>
            </a:r>
            <a:r>
              <a:rPr lang="it-IT" sz="2400" dirty="0">
                <a:latin typeface="Arial" panose="020B0604020202020204" pitchFamily="34" charset="0"/>
                <a:cs typeface="Arial" panose="020B0604020202020204" pitchFamily="34" charset="0"/>
              </a:rPr>
              <a:t>di abbandono che giustifica la dichiarazione di adottabilità di un minore, presuppone l'individuazione, </a:t>
            </a:r>
            <a:r>
              <a:rPr lang="it-IT" sz="2400" b="1" dirty="0">
                <a:latin typeface="Arial" panose="020B0604020202020204" pitchFamily="34" charset="0"/>
                <a:cs typeface="Arial" panose="020B0604020202020204" pitchFamily="34" charset="0"/>
              </a:rPr>
              <a:t>all'esito di un rigoroso accertamento</a:t>
            </a:r>
            <a:r>
              <a:rPr lang="it-IT" sz="2400" dirty="0">
                <a:latin typeface="Arial" panose="020B0604020202020204" pitchFamily="34" charset="0"/>
                <a:cs typeface="Arial" panose="020B0604020202020204" pitchFamily="34" charset="0"/>
              </a:rPr>
              <a:t>, di </a:t>
            </a:r>
            <a:r>
              <a:rPr lang="it-IT" sz="2400" b="1" dirty="0">
                <a:latin typeface="Arial" panose="020B0604020202020204" pitchFamily="34" charset="0"/>
                <a:cs typeface="Arial" panose="020B0604020202020204" pitchFamily="34" charset="0"/>
              </a:rPr>
              <a:t>carenze materiali ed affettive di tale rilevanza da integrare di per sé una situazione di pregiudizio per il minore, </a:t>
            </a:r>
            <a:r>
              <a:rPr lang="it-IT" sz="2400" dirty="0">
                <a:latin typeface="Arial" panose="020B0604020202020204" pitchFamily="34" charset="0"/>
                <a:cs typeface="Arial" panose="020B0604020202020204" pitchFamily="34" charset="0"/>
              </a:rPr>
              <a:t>tenuto anche conto dell'esigenza primaria che questi cresca nella famiglia di origine, esigenza che non può essere sacrificata per la semplice inadeguatezza dell'assistenza o degli atteggiamenti psicologici e/o educativi dei </a:t>
            </a:r>
            <a:r>
              <a:rPr lang="it-IT" sz="2400" dirty="0" smtClean="0">
                <a:latin typeface="Arial" panose="020B0604020202020204" pitchFamily="34" charset="0"/>
                <a:cs typeface="Arial" panose="020B0604020202020204" pitchFamily="34" charset="0"/>
              </a:rPr>
              <a:t>genitori».</a:t>
            </a:r>
          </a:p>
          <a:p>
            <a:pPr algn="just"/>
            <a:r>
              <a:rPr lang="it-IT" sz="2400" b="1" dirty="0" err="1" smtClean="0">
                <a:latin typeface="Arial" panose="020B0604020202020204" pitchFamily="34" charset="0"/>
                <a:cs typeface="Arial" panose="020B0604020202020204" pitchFamily="34" charset="0"/>
              </a:rPr>
              <a:t>Cass</a:t>
            </a:r>
            <a:r>
              <a:rPr lang="it-IT" sz="2400" b="1" dirty="0">
                <a:latin typeface="Arial" panose="020B0604020202020204" pitchFamily="34" charset="0"/>
                <a:cs typeface="Arial" panose="020B0604020202020204" pitchFamily="34" charset="0"/>
              </a:rPr>
              <a:t>. 22933/2017</a:t>
            </a:r>
          </a:p>
          <a:p>
            <a:pPr algn="just"/>
            <a:r>
              <a:rPr lang="it-IT" sz="2400" dirty="0" smtClean="0">
                <a:latin typeface="Arial" panose="020B0604020202020204" pitchFamily="34" charset="0"/>
                <a:cs typeface="Arial" panose="020B0604020202020204" pitchFamily="34" charset="0"/>
              </a:rPr>
              <a:t>« La </a:t>
            </a:r>
            <a:r>
              <a:rPr lang="it-IT" sz="2400" dirty="0">
                <a:latin typeface="Arial" panose="020B0604020202020204" pitchFamily="34" charset="0"/>
                <a:cs typeface="Arial" panose="020B0604020202020204" pitchFamily="34" charset="0"/>
              </a:rPr>
              <a:t>dichiarazione di abbandono, quale presupposto necessario per la dichiarazione dello stato di adottabilità, è configurabile quando si accerti che la vita offerta al minore dai congiunti sia inadeguata al normale sviluppo psico-fisico, così da far considerare la rescissione del legame familiare come strumento necessario per evitare un più grave </a:t>
            </a:r>
            <a:r>
              <a:rPr lang="it-IT" sz="2400" dirty="0" smtClean="0">
                <a:latin typeface="Arial" panose="020B0604020202020204" pitchFamily="34" charset="0"/>
                <a:cs typeface="Arial" panose="020B0604020202020204" pitchFamily="34" charset="0"/>
              </a:rPr>
              <a:t>pregiudizio.»</a:t>
            </a:r>
            <a:endParaRPr lang="it-IT" sz="2400" dirty="0">
              <a:latin typeface="Arial" panose="020B0604020202020204" pitchFamily="34" charset="0"/>
              <a:cs typeface="Arial" panose="020B0604020202020204" pitchFamily="34" charset="0"/>
            </a:endParaRPr>
          </a:p>
          <a:p>
            <a:pPr algn="just"/>
            <a:r>
              <a:rPr lang="it-IT" sz="2400" b="1" dirty="0" err="1">
                <a:latin typeface="Arial" panose="020B0604020202020204" pitchFamily="34" charset="0"/>
                <a:cs typeface="Arial" panose="020B0604020202020204" pitchFamily="34" charset="0"/>
              </a:rPr>
              <a:t>Cass</a:t>
            </a:r>
            <a:r>
              <a:rPr lang="it-IT" sz="2400" b="1" dirty="0">
                <a:latin typeface="Arial" panose="020B0604020202020204" pitchFamily="34" charset="0"/>
                <a:cs typeface="Arial" panose="020B0604020202020204" pitchFamily="34" charset="0"/>
              </a:rPr>
              <a:t>. 18168/2019</a:t>
            </a:r>
          </a:p>
          <a:p>
            <a:endParaRPr lang="it-IT" dirty="0"/>
          </a:p>
        </p:txBody>
      </p:sp>
      <p:sp>
        <p:nvSpPr>
          <p:cNvPr id="4" name="Titolo 3"/>
          <p:cNvSpPr>
            <a:spLocks noGrp="1"/>
          </p:cNvSpPr>
          <p:nvPr>
            <p:ph type="title"/>
          </p:nvPr>
        </p:nvSpPr>
        <p:spPr>
          <a:xfrm>
            <a:off x="1097280" y="1255043"/>
            <a:ext cx="10144096" cy="839198"/>
          </a:xfrm>
        </p:spPr>
        <p:txBody>
          <a:bodyPr>
            <a:normAutofit fontScale="90000"/>
          </a:bodyPr>
          <a:lstStyle/>
          <a:p>
            <a:r>
              <a:rPr lang="it-IT" sz="2700" b="1" dirty="0" smtClean="0">
                <a:latin typeface="Arial" panose="020B0604020202020204" pitchFamily="34" charset="0"/>
                <a:cs typeface="Arial" panose="020B0604020202020204" pitchFamily="34" charset="0"/>
              </a:rPr>
              <a:t>Dichiarazione dello stato di adottabilità come soluzione estrema</a:t>
            </a:r>
            <a:r>
              <a:rPr lang="it-IT" sz="2400" b="1" dirty="0" smtClean="0">
                <a:latin typeface="Arial" panose="020B0604020202020204" pitchFamily="34" charset="0"/>
                <a:cs typeface="Arial" panose="020B0604020202020204" pitchFamily="34" charset="0"/>
              </a:rPr>
              <a:t> </a:t>
            </a:r>
            <a:r>
              <a:rPr lang="it-IT" dirty="0" smtClean="0"/>
              <a:t/>
            </a:r>
            <a:br>
              <a:rPr lang="it-IT" dirty="0" smtClean="0"/>
            </a:br>
            <a:endParaRPr lang="it-IT" dirty="0"/>
          </a:p>
        </p:txBody>
      </p:sp>
    </p:spTree>
    <p:extLst>
      <p:ext uri="{BB962C8B-B14F-4D97-AF65-F5344CB8AC3E}">
        <p14:creationId xmlns:p14="http://schemas.microsoft.com/office/powerpoint/2010/main" val="6889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19</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pPr algn="just">
              <a:buFont typeface="Wingdings" panose="05000000000000000000" pitchFamily="2" charset="2"/>
              <a:buChar char="Ø"/>
            </a:pPr>
            <a:r>
              <a:rPr lang="it-IT" dirty="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Tutti </a:t>
            </a:r>
            <a:r>
              <a:rPr lang="it-IT" dirty="0">
                <a:latin typeface="Arial" panose="020B0604020202020204" pitchFamily="34" charset="0"/>
                <a:cs typeface="Arial" panose="020B0604020202020204" pitchFamily="34" charset="0"/>
              </a:rPr>
              <a:t>i cittadini possono segnalare situazioni di privazione di assistenza morale e materiale di minori alla Procura della Repubblica presso il Tribunale per i minorenni. </a:t>
            </a:r>
          </a:p>
          <a:p>
            <a:pPr algn="just">
              <a:buFont typeface="Wingdings" panose="05000000000000000000" pitchFamily="2" charset="2"/>
              <a:buChar char="Ø"/>
            </a:pPr>
            <a:r>
              <a:rPr lang="it-IT" dirty="0" smtClean="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Segnalazione obbligatoria</a:t>
            </a:r>
            <a:r>
              <a:rPr lang="it-IT" dirty="0">
                <a:latin typeface="Arial" panose="020B0604020202020204" pitchFamily="34" charset="0"/>
                <a:cs typeface="Arial" panose="020B0604020202020204" pitchFamily="34" charset="0"/>
              </a:rPr>
              <a:t>: ai sensi dell’ art. 9 della legge n. 184/1983, è previsto l’</a:t>
            </a:r>
            <a:r>
              <a:rPr lang="it-IT" b="1" dirty="0">
                <a:latin typeface="Arial" panose="020B0604020202020204" pitchFamily="34" charset="0"/>
                <a:cs typeface="Arial" panose="020B0604020202020204" pitchFamily="34" charset="0"/>
              </a:rPr>
              <a:t>obbligo</a:t>
            </a:r>
            <a:r>
              <a:rPr lang="it-IT" dirty="0">
                <a:latin typeface="Arial" panose="020B0604020202020204" pitchFamily="34" charset="0"/>
                <a:cs typeface="Arial" panose="020B0604020202020204" pitchFamily="34" charset="0"/>
              </a:rPr>
              <a:t> di segnalazione per «</a:t>
            </a:r>
            <a:r>
              <a:rPr lang="it-IT" b="1" dirty="0">
                <a:latin typeface="Arial" panose="020B0604020202020204" pitchFamily="34" charset="0"/>
                <a:cs typeface="Arial" panose="020B0604020202020204" pitchFamily="34" charset="0"/>
              </a:rPr>
              <a:t>i pubblici ufficiali, gli incaricati di un pubblico servizio, gli esercenti un servizio di pubblica necessità</a:t>
            </a:r>
            <a:r>
              <a:rPr lang="it-IT" dirty="0">
                <a:latin typeface="Arial" panose="020B0604020202020204" pitchFamily="34" charset="0"/>
                <a:cs typeface="Arial" panose="020B0604020202020204" pitchFamily="34" charset="0"/>
              </a:rPr>
              <a:t> che debbono riferire al più presto al Procuratore della Repubblica presso il Tribunale per i minorenni del luogo in cui il minore si trova sulle condizioni di ogni minore in situazione di abbandono di cui vengano a conoscenza in ragione del proprio ufficio</a:t>
            </a:r>
            <a:r>
              <a:rPr lang="it-IT" dirty="0" smtClean="0">
                <a:latin typeface="Arial" panose="020B0604020202020204" pitchFamily="34" charset="0"/>
                <a:cs typeface="Arial" panose="020B0604020202020204" pitchFamily="34" charset="0"/>
              </a:rPr>
              <a:t>».</a:t>
            </a:r>
          </a:p>
          <a:p>
            <a:pPr algn="just"/>
            <a:r>
              <a:rPr lang="it-IT" u="sng" dirty="0" smtClean="0">
                <a:latin typeface="Arial" panose="020B0604020202020204" pitchFamily="34" charset="0"/>
                <a:cs typeface="Arial" panose="020B0604020202020204" pitchFamily="34" charset="0"/>
              </a:rPr>
              <a:t>Tale </a:t>
            </a:r>
            <a:r>
              <a:rPr lang="it-IT" u="sng" dirty="0">
                <a:latin typeface="Arial" panose="020B0604020202020204" pitchFamily="34" charset="0"/>
                <a:cs typeface="Arial" panose="020B0604020202020204" pitchFamily="34" charset="0"/>
              </a:rPr>
              <a:t>obbligo riguarda quindi, fra gli altri, gli operatori dei servizi socio-sanitari, i medici, i </a:t>
            </a:r>
            <a:r>
              <a:rPr lang="it-IT" u="sng" dirty="0" smtClean="0">
                <a:latin typeface="Arial" panose="020B0604020202020204" pitchFamily="34" charset="0"/>
                <a:cs typeface="Arial" panose="020B0604020202020204" pitchFamily="34" charset="0"/>
              </a:rPr>
              <a:t>     capi </a:t>
            </a:r>
            <a:r>
              <a:rPr lang="it-IT" u="sng" dirty="0">
                <a:latin typeface="Arial" panose="020B0604020202020204" pitchFamily="34" charset="0"/>
                <a:cs typeface="Arial" panose="020B0604020202020204" pitchFamily="34" charset="0"/>
              </a:rPr>
              <a:t>istituto e i docenti delle scuole di ogni ordine e grado</a:t>
            </a:r>
            <a:r>
              <a:rPr lang="it-IT" dirty="0">
                <a:latin typeface="Arial" panose="020B0604020202020204" pitchFamily="34" charset="0"/>
                <a:cs typeface="Arial" panose="020B0604020202020204" pitchFamily="34" charset="0"/>
              </a:rPr>
              <a:t>.</a:t>
            </a:r>
          </a:p>
          <a:p>
            <a:pPr algn="just"/>
            <a:r>
              <a:rPr lang="it-IT" b="1" dirty="0">
                <a:latin typeface="Arial" panose="020B0604020202020204" pitchFamily="34" charset="0"/>
                <a:cs typeface="Arial" panose="020B0604020202020204" pitchFamily="34" charset="0"/>
              </a:rPr>
              <a:t>Art. 9 L.184/1983</a:t>
            </a:r>
          </a:p>
          <a:p>
            <a:endParaRPr lang="it-IT" dirty="0"/>
          </a:p>
        </p:txBody>
      </p:sp>
      <p:sp>
        <p:nvSpPr>
          <p:cNvPr id="7" name="Titolo 3"/>
          <p:cNvSpPr>
            <a:spLocks noGrp="1"/>
          </p:cNvSpPr>
          <p:nvPr>
            <p:ph type="title"/>
          </p:nvPr>
        </p:nvSpPr>
        <p:spPr>
          <a:xfrm>
            <a:off x="1097280" y="1255043"/>
            <a:ext cx="10144096" cy="839198"/>
          </a:xfrm>
        </p:spPr>
        <p:txBody>
          <a:bodyPr>
            <a:normAutofit fontScale="90000"/>
          </a:bodyPr>
          <a:lstStyle/>
          <a:p>
            <a:r>
              <a:rPr lang="it-IT" sz="2700" b="1" dirty="0" smtClean="0">
                <a:latin typeface="Arial" panose="020B0604020202020204" pitchFamily="34" charset="0"/>
                <a:cs typeface="Arial" panose="020B0604020202020204" pitchFamily="34" charset="0"/>
              </a:rPr>
              <a:t>Dichiarazione dello stato di adottabilità come soluzione estrema</a:t>
            </a:r>
            <a:r>
              <a:rPr lang="it-IT" sz="2400" b="1" dirty="0" smtClean="0">
                <a:latin typeface="Arial" panose="020B0604020202020204" pitchFamily="34" charset="0"/>
                <a:cs typeface="Arial" panose="020B0604020202020204" pitchFamily="34" charset="0"/>
              </a:rPr>
              <a:t> </a:t>
            </a:r>
            <a:r>
              <a:rPr lang="it-IT" dirty="0" smtClean="0"/>
              <a:t/>
            </a:r>
            <a:br>
              <a:rPr lang="it-IT" dirty="0" smtClean="0"/>
            </a:br>
            <a:endParaRPr lang="it-IT" dirty="0"/>
          </a:p>
        </p:txBody>
      </p:sp>
    </p:spTree>
    <p:extLst>
      <p:ext uri="{BB962C8B-B14F-4D97-AF65-F5344CB8AC3E}">
        <p14:creationId xmlns:p14="http://schemas.microsoft.com/office/powerpoint/2010/main" val="387667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1"/>
          </p:nvPr>
        </p:nvSpPr>
        <p:spPr/>
        <p:txBody>
          <a:bodyPr/>
          <a:lstStyle/>
          <a:p>
            <a:r>
              <a:rPr lang="it-IT" smtClean="0"/>
              <a:t>PROFILI TEORICI E PRATICI DELLE PENE E DELLE MISURE DI SICUREZZA</a:t>
            </a:r>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2</a:t>
            </a:fld>
            <a:endParaRPr lang="it-IT"/>
          </a:p>
        </p:txBody>
      </p:sp>
      <p:sp>
        <p:nvSpPr>
          <p:cNvPr id="13" name="Titolo 12"/>
          <p:cNvSpPr>
            <a:spLocks noGrp="1"/>
          </p:cNvSpPr>
          <p:nvPr>
            <p:ph type="title" idx="4294967295"/>
          </p:nvPr>
        </p:nvSpPr>
        <p:spPr>
          <a:xfrm>
            <a:off x="2461433" y="360269"/>
            <a:ext cx="7439025" cy="844550"/>
          </a:xfrm>
          <a:solidFill>
            <a:schemeClr val="accent1">
              <a:lumMod val="20000"/>
              <a:lumOff val="80000"/>
            </a:schemeClr>
          </a:solidFill>
          <a:ln w="12700">
            <a:solidFill>
              <a:schemeClr val="accent2"/>
            </a:solid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p:spPr>
        <p:txBody>
          <a:bodyPr anchor="ctr">
            <a:normAutofit/>
          </a:bodyPr>
          <a:lstStyle/>
          <a:p>
            <a:pPr algn="ctr"/>
            <a:r>
              <a:rPr lang="it-IT" sz="2400" dirty="0" smtClean="0">
                <a:latin typeface="Arial" panose="020B0604020202020204" pitchFamily="34" charset="0"/>
                <a:cs typeface="Arial" panose="020B0604020202020204" pitchFamily="34" charset="0"/>
              </a:rPr>
              <a:t>PATRIA POTESTA’</a:t>
            </a:r>
            <a:endParaRPr lang="it-IT" sz="2400" dirty="0">
              <a:latin typeface="Arial" panose="020B0604020202020204" pitchFamily="34" charset="0"/>
              <a:cs typeface="Arial" panose="020B0604020202020204" pitchFamily="34" charset="0"/>
            </a:endParaRPr>
          </a:p>
        </p:txBody>
      </p:sp>
      <p:sp>
        <p:nvSpPr>
          <p:cNvPr id="17" name="Titolo 12"/>
          <p:cNvSpPr txBox="1">
            <a:spLocks/>
          </p:cNvSpPr>
          <p:nvPr/>
        </p:nvSpPr>
        <p:spPr>
          <a:xfrm>
            <a:off x="2461433" y="2560978"/>
            <a:ext cx="7439025" cy="844550"/>
          </a:xfrm>
          <a:prstGeom prst="rect">
            <a:avLst/>
          </a:prstGeom>
          <a:solidFill>
            <a:schemeClr val="accent1">
              <a:lumMod val="20000"/>
              <a:lumOff val="80000"/>
            </a:schemeClr>
          </a:solidFill>
          <a:ln w="12700">
            <a:solidFill>
              <a:schemeClr val="accent2"/>
            </a:solid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2400" dirty="0" smtClean="0">
                <a:latin typeface="Arial" panose="020B0604020202020204" pitchFamily="34" charset="0"/>
                <a:cs typeface="Arial" panose="020B0604020202020204" pitchFamily="34" charset="0"/>
              </a:rPr>
              <a:t> POTESTA’ GENITORIALE</a:t>
            </a:r>
            <a:endParaRPr lang="it-IT" sz="2400" dirty="0">
              <a:latin typeface="Arial" panose="020B0604020202020204" pitchFamily="34" charset="0"/>
              <a:cs typeface="Arial" panose="020B0604020202020204" pitchFamily="34" charset="0"/>
            </a:endParaRPr>
          </a:p>
        </p:txBody>
      </p:sp>
      <p:sp>
        <p:nvSpPr>
          <p:cNvPr id="18" name="Titolo 12"/>
          <p:cNvSpPr txBox="1">
            <a:spLocks/>
          </p:cNvSpPr>
          <p:nvPr/>
        </p:nvSpPr>
        <p:spPr>
          <a:xfrm>
            <a:off x="2461433" y="4761688"/>
            <a:ext cx="7439025" cy="844550"/>
          </a:xfrm>
          <a:prstGeom prst="rect">
            <a:avLst/>
          </a:prstGeom>
          <a:solidFill>
            <a:schemeClr val="accent1">
              <a:lumMod val="20000"/>
              <a:lumOff val="80000"/>
            </a:schemeClr>
          </a:solidFill>
          <a:ln w="12700">
            <a:solidFill>
              <a:schemeClr val="accent2"/>
            </a:solid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2400" dirty="0" smtClean="0">
                <a:latin typeface="Arial" panose="020B0604020202020204" pitchFamily="34" charset="0"/>
                <a:cs typeface="Arial" panose="020B0604020202020204" pitchFamily="34" charset="0"/>
              </a:rPr>
              <a:t>RESPONSABILITA’ GENITORIALE</a:t>
            </a:r>
          </a:p>
          <a:p>
            <a:pPr algn="ctr"/>
            <a:r>
              <a:rPr lang="it-IT" sz="1600" dirty="0" smtClean="0">
                <a:latin typeface="Arial" panose="020B0604020202020204" pitchFamily="34" charset="0"/>
                <a:cs typeface="Arial" panose="020B0604020202020204" pitchFamily="34" charset="0"/>
              </a:rPr>
              <a:t>(</a:t>
            </a:r>
            <a:r>
              <a:rPr lang="it-IT" sz="1600" dirty="0" err="1" smtClean="0">
                <a:latin typeface="Arial" panose="020B0604020202020204" pitchFamily="34" charset="0"/>
                <a:cs typeface="Arial" panose="020B0604020202020204" pitchFamily="34" charset="0"/>
              </a:rPr>
              <a:t>d.lgs</a:t>
            </a:r>
            <a:r>
              <a:rPr lang="it-IT" sz="1600" dirty="0" smtClean="0">
                <a:latin typeface="Arial" panose="020B0604020202020204" pitchFamily="34" charset="0"/>
                <a:cs typeface="Arial" panose="020B0604020202020204" pitchFamily="34" charset="0"/>
              </a:rPr>
              <a:t> 154/2013)</a:t>
            </a:r>
            <a:endParaRPr lang="it-IT" sz="1600" dirty="0">
              <a:latin typeface="Arial" panose="020B0604020202020204" pitchFamily="34" charset="0"/>
              <a:cs typeface="Arial" panose="020B0604020202020204" pitchFamily="34" charset="0"/>
            </a:endParaRPr>
          </a:p>
        </p:txBody>
      </p:sp>
      <p:sp>
        <p:nvSpPr>
          <p:cNvPr id="15" name="Freccia in giù 14"/>
          <p:cNvSpPr/>
          <p:nvPr/>
        </p:nvSpPr>
        <p:spPr>
          <a:xfrm>
            <a:off x="5684756" y="1620641"/>
            <a:ext cx="483045" cy="740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in giù 21"/>
          <p:cNvSpPr/>
          <p:nvPr/>
        </p:nvSpPr>
        <p:spPr>
          <a:xfrm>
            <a:off x="5717415" y="3804460"/>
            <a:ext cx="483045" cy="740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20</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r>
              <a:rPr lang="it-IT" dirty="0">
                <a:latin typeface="Arial" panose="020B0604020202020204" pitchFamily="34" charset="0"/>
                <a:cs typeface="Arial" panose="020B0604020202020204" pitchFamily="34" charset="0"/>
              </a:rPr>
              <a:t>Il </a:t>
            </a:r>
            <a:r>
              <a:rPr lang="it-IT" dirty="0" smtClean="0">
                <a:latin typeface="Arial" panose="020B0604020202020204" pitchFamily="34" charset="0"/>
                <a:cs typeface="Arial" panose="020B0604020202020204" pitchFamily="34" charset="0"/>
              </a:rPr>
              <a:t>Pubblico Ministero </a:t>
            </a:r>
            <a:r>
              <a:rPr lang="it-IT" dirty="0">
                <a:latin typeface="Arial" panose="020B0604020202020204" pitchFamily="34" charset="0"/>
                <a:cs typeface="Arial" panose="020B0604020202020204" pitchFamily="34" charset="0"/>
              </a:rPr>
              <a:t>valuta la segnalazione ed eventualmente dispone indagini sul minore segnalato e sulla famiglia.</a:t>
            </a:r>
          </a:p>
          <a:p>
            <a:r>
              <a:rPr lang="it-IT" dirty="0">
                <a:latin typeface="Arial" panose="020B0604020202020204" pitchFamily="34" charset="0"/>
                <a:cs typeface="Arial" panose="020B0604020202020204" pitchFamily="34" charset="0"/>
              </a:rPr>
              <a:t>Se lo ritiene opportuno può chiedere, con ricorso, l’apertura di un procedimento </a:t>
            </a:r>
            <a:r>
              <a:rPr lang="it-IT" dirty="0" smtClean="0">
                <a:latin typeface="Arial" panose="020B0604020202020204" pitchFamily="34" charset="0"/>
                <a:cs typeface="Arial" panose="020B0604020202020204" pitchFamily="34" charset="0"/>
              </a:rPr>
              <a:t>civile:</a:t>
            </a:r>
          </a:p>
          <a:p>
            <a:endParaRPr lang="it-IT" dirty="0">
              <a:latin typeface="Arial" panose="020B0604020202020204" pitchFamily="34" charset="0"/>
              <a:cs typeface="Arial" panose="020B0604020202020204" pitchFamily="34" charset="0"/>
            </a:endParaRPr>
          </a:p>
          <a:p>
            <a:pPr lvl="2">
              <a:buFont typeface="Wingdings" panose="05000000000000000000" pitchFamily="2" charset="2"/>
              <a:buChar char="§"/>
            </a:pPr>
            <a:r>
              <a:rPr lang="it-IT" sz="2000" dirty="0">
                <a:latin typeface="Arial" panose="020B0604020202020204" pitchFamily="34" charset="0"/>
                <a:cs typeface="Arial" panose="020B0604020202020204" pitchFamily="34" charset="0"/>
              </a:rPr>
              <a:t>per il controllo della responsabilità genitoriale (</a:t>
            </a:r>
            <a:r>
              <a:rPr lang="it-IT" sz="2000" b="1" dirty="0">
                <a:latin typeface="Arial" panose="020B0604020202020204" pitchFamily="34" charset="0"/>
                <a:cs typeface="Arial" panose="020B0604020202020204" pitchFamily="34" charset="0"/>
              </a:rPr>
              <a:t>art. 330/333 c.c</a:t>
            </a:r>
            <a:r>
              <a:rPr lang="it-IT" sz="2000" b="1" dirty="0" smtClean="0">
                <a:latin typeface="Arial" panose="020B0604020202020204" pitchFamily="34" charset="0"/>
                <a:cs typeface="Arial" panose="020B0604020202020204" pitchFamily="34" charset="0"/>
              </a:rPr>
              <a:t>.)</a:t>
            </a:r>
          </a:p>
          <a:p>
            <a:pPr marL="384048" lvl="2" indent="0">
              <a:buNone/>
            </a:pPr>
            <a:endParaRPr lang="it-IT" sz="2000" b="1" dirty="0">
              <a:latin typeface="Arial" panose="020B0604020202020204" pitchFamily="34" charset="0"/>
              <a:cs typeface="Arial" panose="020B0604020202020204" pitchFamily="34" charset="0"/>
            </a:endParaRPr>
          </a:p>
          <a:p>
            <a:pPr lvl="2">
              <a:buFont typeface="Wingdings" panose="05000000000000000000" pitchFamily="2" charset="2"/>
              <a:buChar char="§"/>
            </a:pPr>
            <a:r>
              <a:rPr lang="it-IT" sz="2000" dirty="0">
                <a:latin typeface="Arial" panose="020B0604020202020204" pitchFamily="34" charset="0"/>
                <a:cs typeface="Arial" panose="020B0604020202020204" pitchFamily="34" charset="0"/>
              </a:rPr>
              <a:t>per l’eventuale dichiarazione dello stato di adottabilità (</a:t>
            </a:r>
            <a:r>
              <a:rPr lang="it-IT" sz="2000" b="1" dirty="0">
                <a:latin typeface="Arial" panose="020B0604020202020204" pitchFamily="34" charset="0"/>
                <a:cs typeface="Arial" panose="020B0604020202020204" pitchFamily="34" charset="0"/>
              </a:rPr>
              <a:t>art. 11 L.184/1983</a:t>
            </a:r>
            <a:r>
              <a:rPr lang="it-IT" sz="2000" dirty="0">
                <a:latin typeface="Arial" panose="020B0604020202020204" pitchFamily="34" charset="0"/>
                <a:cs typeface="Arial" panose="020B0604020202020204" pitchFamily="34" charset="0"/>
              </a:rPr>
              <a:t>)</a:t>
            </a:r>
          </a:p>
          <a:p>
            <a:endParaRPr lang="it-IT" dirty="0"/>
          </a:p>
        </p:txBody>
      </p:sp>
      <p:sp>
        <p:nvSpPr>
          <p:cNvPr id="7" name="Titolo 3"/>
          <p:cNvSpPr>
            <a:spLocks noGrp="1"/>
          </p:cNvSpPr>
          <p:nvPr>
            <p:ph type="title"/>
          </p:nvPr>
        </p:nvSpPr>
        <p:spPr>
          <a:xfrm>
            <a:off x="1097280" y="825010"/>
            <a:ext cx="10058400" cy="1450757"/>
          </a:xfrm>
        </p:spPr>
        <p:txBody>
          <a:bodyPr>
            <a:normAutofit/>
          </a:bodyPr>
          <a:lstStyle/>
          <a:p>
            <a:r>
              <a:rPr lang="it-IT" sz="2400" b="1" dirty="0" smtClean="0">
                <a:latin typeface="Arial" panose="020B0604020202020204" pitchFamily="34" charset="0"/>
                <a:cs typeface="Arial" panose="020B0604020202020204" pitchFamily="34" charset="0"/>
              </a:rPr>
              <a:t>Dichiarazione dello stato di adottabilità come soluzione estrema </a:t>
            </a:r>
            <a:r>
              <a:rPr lang="it-IT" dirty="0" smtClean="0"/>
              <a:t/>
            </a:r>
            <a:br>
              <a:rPr lang="it-IT" dirty="0" smtClean="0"/>
            </a:br>
            <a:endParaRPr lang="it-IT" dirty="0"/>
          </a:p>
        </p:txBody>
      </p:sp>
    </p:spTree>
    <p:extLst>
      <p:ext uri="{BB962C8B-B14F-4D97-AF65-F5344CB8AC3E}">
        <p14:creationId xmlns:p14="http://schemas.microsoft.com/office/powerpoint/2010/main" val="41538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p:cNvPicPr>
            <a:picLocks noGrp="1" noChangeAspect="1"/>
          </p:cNvPicPr>
          <p:nvPr>
            <p:ph idx="4294967295"/>
          </p:nvPr>
        </p:nvPicPr>
        <p:blipFill rotWithShape="1">
          <a:blip r:embed="rId3"/>
          <a:srcRect t="2138" r="-249" b="15061"/>
          <a:stretch/>
        </p:blipFill>
        <p:spPr>
          <a:xfrm>
            <a:off x="2888794" y="0"/>
            <a:ext cx="6072326" cy="6254496"/>
          </a:xfrm>
        </p:spPr>
      </p:pic>
      <p:sp>
        <p:nvSpPr>
          <p:cNvPr id="6" name="Segnaposto piè di pagina 3"/>
          <p:cNvSpPr>
            <a:spLocks noGrp="1"/>
          </p:cNvSpPr>
          <p:nvPr>
            <p:ph type="ftr" sz="quarter" idx="11"/>
          </p:nvPr>
        </p:nvSpPr>
        <p:spPr/>
        <p:txBody>
          <a:bodyPr/>
          <a:lstStyle/>
          <a:p>
            <a:r>
              <a:rPr lang="it-IT" smtClean="0"/>
              <a:t>PROFILI TEORICI E PRATICI DELLE PENE E DELLE MISURE DI SICUREZZA</a:t>
            </a:r>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21</a:t>
            </a:fld>
            <a:endParaRPr lang="it-IT"/>
          </a:p>
        </p:txBody>
      </p:sp>
    </p:spTree>
    <p:extLst>
      <p:ext uri="{BB962C8B-B14F-4D97-AF65-F5344CB8AC3E}">
        <p14:creationId xmlns:p14="http://schemas.microsoft.com/office/powerpoint/2010/main" val="346537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22</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r>
              <a:rPr lang="it-IT" dirty="0">
                <a:latin typeface="Arial" panose="020B0604020202020204" pitchFamily="34" charset="0"/>
                <a:cs typeface="Arial" panose="020B0604020202020204" pitchFamily="34" charset="0"/>
              </a:rPr>
              <a:t>Apertura procedimento </a:t>
            </a:r>
            <a:r>
              <a:rPr lang="it-IT" dirty="0" smtClean="0">
                <a:latin typeface="Arial" panose="020B0604020202020204" pitchFamily="34" charset="0"/>
                <a:cs typeface="Arial" panose="020B0604020202020204" pitchFamily="34" charset="0"/>
              </a:rPr>
              <a:t>– designazione </a:t>
            </a:r>
            <a:r>
              <a:rPr lang="it-IT" dirty="0">
                <a:latin typeface="Arial" panose="020B0604020202020204" pitchFamily="34" charset="0"/>
                <a:cs typeface="Arial" panose="020B0604020202020204" pitchFamily="34" charset="0"/>
              </a:rPr>
              <a:t>Giudice Delegato – R.G. ADS – </a:t>
            </a:r>
          </a:p>
          <a:p>
            <a:pPr lvl="0"/>
            <a:r>
              <a:rPr lang="it-IT" dirty="0">
                <a:latin typeface="Arial" panose="020B0604020202020204" pitchFamily="34" charset="0"/>
                <a:cs typeface="Arial" panose="020B0604020202020204" pitchFamily="34" charset="0"/>
              </a:rPr>
              <a:t>I</a:t>
            </a:r>
            <a:r>
              <a:rPr lang="it-IT" dirty="0" smtClean="0">
                <a:latin typeface="Arial" panose="020B0604020202020204" pitchFamily="34" charset="0"/>
                <a:cs typeface="Arial" panose="020B0604020202020204" pitchFamily="34" charset="0"/>
              </a:rPr>
              <a:t>l </a:t>
            </a:r>
            <a:r>
              <a:rPr lang="it-IT" dirty="0">
                <a:latin typeface="Arial" panose="020B0604020202020204" pitchFamily="34" charset="0"/>
                <a:cs typeface="Arial" panose="020B0604020202020204" pitchFamily="34" charset="0"/>
              </a:rPr>
              <a:t>Presidente del Tribunale per i Minorenni - o un Giudice da lui delegato - ricevuto il ricorso del Pubblico Ministero provvede con decreto all'apertura immediata di un procedimento per l’eventuale dichiarazione dello stato di adottabilità di un minore.</a:t>
            </a:r>
          </a:p>
          <a:p>
            <a:pPr lvl="0"/>
            <a:r>
              <a:rPr lang="it-IT" dirty="0">
                <a:latin typeface="Arial" panose="020B0604020202020204" pitchFamily="34" charset="0"/>
                <a:cs typeface="Arial" panose="020B0604020202020204" pitchFamily="34" charset="0"/>
              </a:rPr>
              <a:t>A</a:t>
            </a:r>
            <a:r>
              <a:rPr lang="it-IT" dirty="0" smtClean="0">
                <a:latin typeface="Arial" panose="020B0604020202020204" pitchFamily="34" charset="0"/>
                <a:cs typeface="Arial" panose="020B0604020202020204" pitchFamily="34" charset="0"/>
              </a:rPr>
              <a:t>ll'atto </a:t>
            </a:r>
            <a:r>
              <a:rPr lang="it-IT" dirty="0">
                <a:latin typeface="Arial" panose="020B0604020202020204" pitchFamily="34" charset="0"/>
                <a:cs typeface="Arial" panose="020B0604020202020204" pitchFamily="34" charset="0"/>
              </a:rPr>
              <a:t>dell'apertura del procedimento vengono avvertiti i genitori o i parenti entro il quarto grado che abbiano rapporti con il minore</a:t>
            </a:r>
            <a:r>
              <a:rPr lang="it-IT" dirty="0" smtClean="0">
                <a:latin typeface="Arial" panose="020B0604020202020204" pitchFamily="34" charset="0"/>
                <a:cs typeface="Arial" panose="020B0604020202020204" pitchFamily="34" charset="0"/>
              </a:rPr>
              <a:t>.</a:t>
            </a:r>
          </a:p>
          <a:p>
            <a:pPr lvl="0"/>
            <a:r>
              <a:rPr lang="it-IT" dirty="0">
                <a:latin typeface="Arial" panose="020B0604020202020204" pitchFamily="34" charset="0"/>
                <a:cs typeface="Arial" panose="020B0604020202020204" pitchFamily="34" charset="0"/>
              </a:rPr>
              <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Con il medesimo atto il Presidente del Tribunale per i Minorenni invita i genitori a nominare un difensore e informa loro </a:t>
            </a:r>
            <a:r>
              <a:rPr lang="it-IT" dirty="0" smtClean="0">
                <a:latin typeface="Arial" panose="020B0604020202020204" pitchFamily="34" charset="0"/>
                <a:cs typeface="Arial" panose="020B0604020202020204" pitchFamily="34" charset="0"/>
              </a:rPr>
              <a:t>della:</a:t>
            </a:r>
          </a:p>
          <a:p>
            <a:pPr lvl="5">
              <a:buFont typeface="Wingdings" panose="05000000000000000000" pitchFamily="2" charset="2"/>
              <a:buChar char="q"/>
            </a:pPr>
            <a:r>
              <a:rPr lang="it-IT" dirty="0" smtClean="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nomina </a:t>
            </a:r>
            <a:r>
              <a:rPr lang="it-IT" sz="2000" dirty="0">
                <a:latin typeface="Arial" panose="020B0604020202020204" pitchFamily="34" charset="0"/>
                <a:cs typeface="Arial" panose="020B0604020202020204" pitchFamily="34" charset="0"/>
              </a:rPr>
              <a:t>di un difensore d' </a:t>
            </a:r>
            <a:r>
              <a:rPr lang="it-IT" sz="2000" dirty="0" smtClean="0">
                <a:latin typeface="Arial" panose="020B0604020202020204" pitchFamily="34" charset="0"/>
                <a:cs typeface="Arial" panose="020B0604020202020204" pitchFamily="34" charset="0"/>
              </a:rPr>
              <a:t>ufficio; </a:t>
            </a:r>
            <a:endParaRPr lang="it-IT" sz="2000" dirty="0">
              <a:latin typeface="Arial" panose="020B0604020202020204" pitchFamily="34" charset="0"/>
              <a:cs typeface="Arial" panose="020B0604020202020204" pitchFamily="34" charset="0"/>
            </a:endParaRPr>
          </a:p>
          <a:p>
            <a:pPr lvl="5">
              <a:buFont typeface="Wingdings" panose="05000000000000000000" pitchFamily="2" charset="2"/>
              <a:buChar char="q"/>
            </a:pPr>
            <a:r>
              <a:rPr lang="it-IT" sz="2000" dirty="0">
                <a:latin typeface="Arial" panose="020B0604020202020204" pitchFamily="34" charset="0"/>
                <a:cs typeface="Arial" panose="020B0604020202020204" pitchFamily="34" charset="0"/>
              </a:rPr>
              <a:t> nomina di un Tutore o di un Curatore speciale per il </a:t>
            </a:r>
            <a:r>
              <a:rPr lang="it-IT" sz="2000" dirty="0" smtClean="0">
                <a:latin typeface="Arial" panose="020B0604020202020204" pitchFamily="34" charset="0"/>
                <a:cs typeface="Arial" panose="020B0604020202020204" pitchFamily="34" charset="0"/>
              </a:rPr>
              <a:t>minore.</a:t>
            </a:r>
            <a:endParaRPr lang="it-IT" sz="2000"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166296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23</a:t>
            </a:fld>
            <a:endParaRPr lang="it-IT"/>
          </a:p>
        </p:txBody>
      </p:sp>
      <p:sp>
        <p:nvSpPr>
          <p:cNvPr id="3" name="Rettangolo 2"/>
          <p:cNvSpPr/>
          <p:nvPr/>
        </p:nvSpPr>
        <p:spPr>
          <a:xfrm>
            <a:off x="309435" y="0"/>
            <a:ext cx="11576304" cy="5988755"/>
          </a:xfrm>
          <a:prstGeom prst="rect">
            <a:avLst/>
          </a:prstGeom>
        </p:spPr>
        <p:txBody>
          <a:bodyPr wrap="square">
            <a:spAutoFit/>
          </a:bodyPr>
          <a:lstStyle/>
          <a:p>
            <a:pPr algn="ctr">
              <a:lnSpc>
                <a:spcPct val="115000"/>
              </a:lnSpc>
              <a:spcAft>
                <a:spcPts val="1000"/>
              </a:spcAft>
            </a:pPr>
            <a:r>
              <a:rPr lang="it-IT" sz="1200" dirty="0">
                <a:latin typeface="Arial" panose="020B0604020202020204" pitchFamily="34" charset="0"/>
                <a:ea typeface="Calibri" panose="020F0502020204030204" pitchFamily="34" charset="0"/>
                <a:cs typeface="Arial" panose="020B0604020202020204" pitchFamily="34" charset="0"/>
              </a:rPr>
              <a:t>P.Q.M.</a:t>
            </a:r>
          </a:p>
          <a:p>
            <a:pPr algn="just">
              <a:lnSpc>
                <a:spcPct val="115000"/>
              </a:lnSpc>
              <a:spcAft>
                <a:spcPts val="1000"/>
              </a:spcAft>
            </a:pPr>
            <a:r>
              <a:rPr lang="it-IT" sz="1200" dirty="0">
                <a:latin typeface="Arial" panose="020B0604020202020204" pitchFamily="34" charset="0"/>
                <a:ea typeface="Calibri" panose="020F0502020204030204" pitchFamily="34" charset="0"/>
                <a:cs typeface="Arial" panose="020B0604020202020204" pitchFamily="34" charset="0"/>
              </a:rPr>
              <a:t>Deliberando in via d’urgenza e con efficacia immediata</a:t>
            </a:r>
          </a:p>
          <a:p>
            <a:pPr algn="ctr">
              <a:lnSpc>
                <a:spcPct val="115000"/>
              </a:lnSpc>
              <a:spcAft>
                <a:spcPts val="1000"/>
              </a:spcAft>
            </a:pPr>
            <a:r>
              <a:rPr lang="it-IT" sz="1200" b="1" dirty="0" smtClean="0">
                <a:latin typeface="Arial" panose="020B0604020202020204" pitchFamily="34" charset="0"/>
                <a:ea typeface="Calibri" panose="020F0502020204030204" pitchFamily="34" charset="0"/>
                <a:cs typeface="Arial" panose="020B0604020202020204" pitchFamily="34" charset="0"/>
              </a:rPr>
              <a:t>limita</a:t>
            </a:r>
            <a:endParaRPr lang="it-IT" sz="12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1200" dirty="0" smtClean="0">
                <a:latin typeface="Arial" panose="020B0604020202020204" pitchFamily="34" charset="0"/>
                <a:ea typeface="Calibri" panose="020F0502020204030204" pitchFamily="34" charset="0"/>
                <a:cs typeface="Arial" panose="020B0604020202020204" pitchFamily="34" charset="0"/>
              </a:rPr>
              <a:t>l’esercizio </a:t>
            </a:r>
            <a:r>
              <a:rPr lang="it-IT" sz="1200" dirty="0">
                <a:latin typeface="Arial" panose="020B0604020202020204" pitchFamily="34" charset="0"/>
                <a:ea typeface="Calibri" panose="020F0502020204030204" pitchFamily="34" charset="0"/>
                <a:cs typeface="Arial" panose="020B0604020202020204" pitchFamily="34" charset="0"/>
              </a:rPr>
              <a:t>della responsabilità genitoriale della madre con riferimento a tutti gli aspetti della vita della </a:t>
            </a:r>
            <a:r>
              <a:rPr lang="it-IT" sz="1200" dirty="0" smtClean="0">
                <a:latin typeface="Arial" panose="020B0604020202020204" pitchFamily="34" charset="0"/>
                <a:ea typeface="Calibri" panose="020F0502020204030204" pitchFamily="34" charset="0"/>
                <a:cs typeface="Arial" panose="020B0604020202020204" pitchFamily="34" charset="0"/>
              </a:rPr>
              <a:t>figlia </a:t>
            </a:r>
            <a:endParaRPr lang="it-IT" sz="12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it-IT" sz="1200" b="1" dirty="0" smtClean="0">
                <a:latin typeface="Arial" panose="020B0604020202020204" pitchFamily="34" charset="0"/>
                <a:ea typeface="Calibri" panose="020F0502020204030204" pitchFamily="34" charset="0"/>
                <a:cs typeface="Arial" panose="020B0604020202020204" pitchFamily="34" charset="0"/>
              </a:rPr>
              <a:t>affida</a:t>
            </a:r>
            <a:endParaRPr lang="it-IT" sz="12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1200" dirty="0" smtClean="0">
                <a:latin typeface="Arial" panose="020B0604020202020204" pitchFamily="34" charset="0"/>
                <a:ea typeface="Calibri" panose="020F0502020204030204" pitchFamily="34" charset="0"/>
                <a:cs typeface="Arial" panose="020B0604020202020204" pitchFamily="34" charset="0"/>
              </a:rPr>
              <a:t>la </a:t>
            </a:r>
            <a:r>
              <a:rPr lang="it-IT" sz="1200" dirty="0">
                <a:latin typeface="Arial" panose="020B0604020202020204" pitchFamily="34" charset="0"/>
                <a:ea typeface="Calibri" panose="020F0502020204030204" pitchFamily="34" charset="0"/>
                <a:cs typeface="Arial" panose="020B0604020202020204" pitchFamily="34" charset="0"/>
              </a:rPr>
              <a:t>minore al Comune di residenza e dispone che la stessa all’atto delle dimissioni dall’ospedale sia collocata insieme alla madre in idonea struttura terapeutica individuata dall’Ente di concerto con il Ser.t, disponendone il collocamento in ambito per soli infanti in caso di rifiuto della madre all’inserimento comunitario o di suo eventuale abbandono del percorso, assicurandole un sostegno alla genitorialità, svolgendo un’osservazione valutativa della relazione madre-figlia, regolamentando in modo protetto ed osservato i rapporti con eventuali parenti che en facessero richiesta (nonché con la madre in caso di suo allontanamento dalla struttura), riferendo entro due mesi sul </a:t>
            </a:r>
            <a:r>
              <a:rPr lang="it-IT" sz="1200" dirty="0" smtClean="0">
                <a:latin typeface="Arial" panose="020B0604020202020204" pitchFamily="34" charset="0"/>
                <a:ea typeface="Calibri" panose="020F0502020204030204" pitchFamily="34" charset="0"/>
                <a:cs typeface="Arial" panose="020B0604020202020204" pitchFamily="34" charset="0"/>
              </a:rPr>
              <a:t>punto.</a:t>
            </a:r>
            <a:endParaRPr lang="it-IT" sz="1200" b="1"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it-IT" sz="1200" b="1" dirty="0">
                <a:latin typeface="Arial" panose="020B0604020202020204" pitchFamily="34" charset="0"/>
                <a:ea typeface="Calibri" panose="020F0502020204030204" pitchFamily="34" charset="0"/>
                <a:cs typeface="Arial" panose="020B0604020202020204" pitchFamily="34" charset="0"/>
              </a:rPr>
              <a:t>incarica l’Ente Affidatario </a:t>
            </a:r>
          </a:p>
          <a:p>
            <a:pPr algn="just">
              <a:lnSpc>
                <a:spcPct val="115000"/>
              </a:lnSpc>
              <a:spcAft>
                <a:spcPts val="1000"/>
              </a:spcAft>
            </a:pPr>
            <a:r>
              <a:rPr lang="it-IT" sz="1200" dirty="0">
                <a:latin typeface="Arial" panose="020B0604020202020204" pitchFamily="34" charset="0"/>
                <a:ea typeface="Calibri" panose="020F0502020204030204" pitchFamily="34" charset="0"/>
                <a:cs typeface="Arial" panose="020B0604020202020204" pitchFamily="34" charset="0"/>
              </a:rPr>
              <a:t>di sottoporre la madre della minore ad esame psicodiagnostico al fine di accertarne il quadro personologico complessivo e le risorse di cui dispone in relazione al compito genitoriale, estendendo l’esame ad un’osservazione valutativa del rapporto madre-figlia, riferendo entro tre </a:t>
            </a:r>
            <a:r>
              <a:rPr lang="it-IT" sz="1200" dirty="0" smtClean="0">
                <a:latin typeface="Arial" panose="020B0604020202020204" pitchFamily="34" charset="0"/>
                <a:ea typeface="Calibri" panose="020F0502020204030204" pitchFamily="34" charset="0"/>
                <a:cs typeface="Arial" panose="020B0604020202020204" pitchFamily="34" charset="0"/>
              </a:rPr>
              <a:t>mesi;</a:t>
            </a:r>
            <a:endParaRPr lang="it-IT"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1200" dirty="0">
                <a:latin typeface="Arial" panose="020B0604020202020204" pitchFamily="34" charset="0"/>
                <a:ea typeface="Calibri" panose="020F0502020204030204" pitchFamily="34" charset="0"/>
                <a:cs typeface="Arial" panose="020B0604020202020204" pitchFamily="34" charset="0"/>
              </a:rPr>
              <a:t>di svolgere indagine psicosociale sul nucleo familiare della minore, avuto riguardo anche alla parentela allargata, riferendo al più </a:t>
            </a:r>
            <a:r>
              <a:rPr lang="it-IT" sz="1200" dirty="0" smtClean="0">
                <a:latin typeface="Arial" panose="020B0604020202020204" pitchFamily="34" charset="0"/>
                <a:ea typeface="Calibri" panose="020F0502020204030204" pitchFamily="34" charset="0"/>
                <a:cs typeface="Arial" panose="020B0604020202020204" pitchFamily="34" charset="0"/>
              </a:rPr>
              <a:t>presto.</a:t>
            </a:r>
            <a:endParaRPr lang="it-IT" sz="12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it-IT" sz="1200" b="1" dirty="0" smtClean="0">
                <a:latin typeface="Arial" panose="020B0604020202020204" pitchFamily="34" charset="0"/>
                <a:ea typeface="Calibri" panose="020F0502020204030204" pitchFamily="34" charset="0"/>
                <a:cs typeface="Arial" panose="020B0604020202020204" pitchFamily="34" charset="0"/>
              </a:rPr>
              <a:t>Prescrive</a:t>
            </a:r>
            <a:endParaRPr lang="it-IT" sz="12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1200" dirty="0">
                <a:latin typeface="Arial" panose="020B0604020202020204" pitchFamily="34" charset="0"/>
                <a:ea typeface="Calibri" panose="020F0502020204030204" pitchFamily="34" charset="0"/>
                <a:cs typeface="Arial" panose="020B0604020202020204" pitchFamily="34" charset="0"/>
              </a:rPr>
              <a:t>alla madre della minore di collaborare attivamente per l’utile e tempestiva attuazione degli interventi disposti in favore della figlia e per il sollecito svolgimento delle indagini promosse dal Tribunale, attenendosi rigorosamente alle indicazioni degli Operatori nel rapporto con la </a:t>
            </a:r>
            <a:r>
              <a:rPr lang="it-IT" sz="1200" dirty="0" smtClean="0">
                <a:latin typeface="Arial" panose="020B0604020202020204" pitchFamily="34" charset="0"/>
                <a:ea typeface="Calibri" panose="020F0502020204030204" pitchFamily="34" charset="0"/>
                <a:cs typeface="Arial" panose="020B0604020202020204" pitchFamily="34" charset="0"/>
              </a:rPr>
              <a:t>medesima.</a:t>
            </a:r>
            <a:endParaRPr lang="it-IT" sz="12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it-IT" sz="1200" b="1" dirty="0" smtClean="0">
                <a:latin typeface="Arial" panose="020B0604020202020204" pitchFamily="34" charset="0"/>
                <a:ea typeface="Calibri" panose="020F0502020204030204" pitchFamily="34" charset="0"/>
                <a:cs typeface="Arial" panose="020B0604020202020204" pitchFamily="34" charset="0"/>
              </a:rPr>
              <a:t>Nomina</a:t>
            </a:r>
            <a:r>
              <a:rPr lang="it-IT" sz="1200" dirty="0" smtClean="0">
                <a:latin typeface="Arial" panose="020B0604020202020204" pitchFamily="34" charset="0"/>
                <a:ea typeface="Calibri" panose="020F0502020204030204" pitchFamily="34" charset="0"/>
                <a:cs typeface="Arial" panose="020B0604020202020204" pitchFamily="34" charset="0"/>
              </a:rPr>
              <a:t> </a:t>
            </a:r>
            <a:endParaRPr lang="it-IT"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1200" dirty="0">
                <a:latin typeface="Arial" panose="020B0604020202020204" pitchFamily="34" charset="0"/>
                <a:ea typeface="Calibri" panose="020F0502020204030204" pitchFamily="34" charset="0"/>
                <a:cs typeface="Arial" panose="020B0604020202020204" pitchFamily="34" charset="0"/>
              </a:rPr>
              <a:t>Curatore Speciale della </a:t>
            </a:r>
            <a:r>
              <a:rPr lang="it-IT" sz="1200" dirty="0" smtClean="0">
                <a:latin typeface="Arial" panose="020B0604020202020204" pitchFamily="34" charset="0"/>
                <a:ea typeface="Calibri" panose="020F0502020204030204" pitchFamily="34" charset="0"/>
                <a:cs typeface="Arial" panose="020B0604020202020204" pitchFamily="34" charset="0"/>
              </a:rPr>
              <a:t>minore     _________________</a:t>
            </a:r>
            <a:endParaRPr lang="it-IT"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1200" dirty="0">
                <a:latin typeface="Arial" panose="020B0604020202020204" pitchFamily="34" charset="0"/>
                <a:ea typeface="Calibri" panose="020F0502020204030204" pitchFamily="34" charset="0"/>
                <a:cs typeface="Arial" panose="020B0604020202020204" pitchFamily="34" charset="0"/>
              </a:rPr>
              <a:t>Difensore della madre </a:t>
            </a:r>
            <a:r>
              <a:rPr lang="it-IT" sz="1200" dirty="0" smtClean="0">
                <a:latin typeface="Arial" panose="020B0604020202020204" pitchFamily="34" charset="0"/>
                <a:ea typeface="Calibri" panose="020F0502020204030204" pitchFamily="34" charset="0"/>
                <a:cs typeface="Arial" panose="020B0604020202020204" pitchFamily="34" charset="0"/>
              </a:rPr>
              <a:t>l’</a:t>
            </a:r>
            <a:r>
              <a:rPr lang="it-IT" sz="1200" dirty="0" err="1" smtClean="0">
                <a:latin typeface="Arial" panose="020B0604020202020204" pitchFamily="34" charset="0"/>
                <a:ea typeface="Calibri" panose="020F0502020204030204" pitchFamily="34" charset="0"/>
                <a:cs typeface="Arial" panose="020B0604020202020204" pitchFamily="34" charset="0"/>
              </a:rPr>
              <a:t>avvvocato</a:t>
            </a:r>
            <a:r>
              <a:rPr lang="it-IT" sz="1200" dirty="0" smtClean="0">
                <a:latin typeface="Arial" panose="020B0604020202020204" pitchFamily="34" charset="0"/>
                <a:ea typeface="Calibri" panose="020F0502020204030204" pitchFamily="34" charset="0"/>
                <a:cs typeface="Arial" panose="020B0604020202020204" pitchFamily="34" charset="0"/>
              </a:rPr>
              <a:t> _________________</a:t>
            </a:r>
            <a:endParaRPr lang="it-IT"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2710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24</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pPr>
              <a:buFont typeface="Courier New" panose="02070309020205020404" pitchFamily="49" charset="0"/>
              <a:buChar char="o"/>
            </a:pPr>
            <a:endParaRPr lang="it-IT" dirty="0" smtClean="0">
              <a:latin typeface="Arial" panose="020B0604020202020204" pitchFamily="34" charset="0"/>
              <a:cs typeface="Arial" panose="020B0604020202020204" pitchFamily="34" charset="0"/>
            </a:endParaRPr>
          </a:p>
          <a:p>
            <a:pPr>
              <a:buFont typeface="Courier New" panose="02070309020205020404" pitchFamily="49" charset="0"/>
              <a:buChar char="o"/>
            </a:pPr>
            <a:endParaRPr lang="it-IT" dirty="0">
              <a:latin typeface="Arial" panose="020B0604020202020204" pitchFamily="34" charset="0"/>
              <a:cs typeface="Arial" panose="020B0604020202020204" pitchFamily="34" charset="0"/>
            </a:endParaRPr>
          </a:p>
          <a:p>
            <a:pPr>
              <a:buFont typeface="Courier New" panose="02070309020205020404" pitchFamily="49" charset="0"/>
              <a:buChar char="o"/>
            </a:pPr>
            <a:r>
              <a:rPr lang="it-IT" dirty="0" smtClean="0">
                <a:latin typeface="Arial" panose="020B0604020202020204" pitchFamily="34" charset="0"/>
                <a:cs typeface="Arial" panose="020B0604020202020204" pitchFamily="34" charset="0"/>
              </a:rPr>
              <a:t>Costituzione </a:t>
            </a:r>
            <a:r>
              <a:rPr lang="it-IT" dirty="0">
                <a:latin typeface="Arial" panose="020B0604020202020204" pitchFamily="34" charset="0"/>
                <a:cs typeface="Arial" panose="020B0604020202020204" pitchFamily="34" charset="0"/>
              </a:rPr>
              <a:t>del Curatore Speciale del minore – patrocinio a spese dello </a:t>
            </a:r>
            <a:r>
              <a:rPr lang="it-IT" dirty="0" smtClean="0">
                <a:latin typeface="Arial" panose="020B0604020202020204" pitchFamily="34" charset="0"/>
                <a:cs typeface="Arial" panose="020B0604020202020204" pitchFamily="34" charset="0"/>
              </a:rPr>
              <a:t>Stato.</a:t>
            </a:r>
            <a:endParaRPr lang="it-IT" dirty="0">
              <a:latin typeface="Arial" panose="020B0604020202020204" pitchFamily="34" charset="0"/>
              <a:cs typeface="Arial" panose="020B0604020202020204" pitchFamily="34" charset="0"/>
            </a:endParaRPr>
          </a:p>
          <a:p>
            <a:pPr>
              <a:buFont typeface="Courier New" panose="02070309020205020404" pitchFamily="49" charset="0"/>
              <a:buChar char="o"/>
            </a:pPr>
            <a:r>
              <a:rPr lang="it-IT" dirty="0" smtClean="0">
                <a:latin typeface="Arial" panose="020B0604020202020204" pitchFamily="34" charset="0"/>
                <a:cs typeface="Arial" panose="020B0604020202020204" pitchFamily="34" charset="0"/>
              </a:rPr>
              <a:t> Costituzione </a:t>
            </a:r>
            <a:r>
              <a:rPr lang="it-IT" dirty="0">
                <a:latin typeface="Arial" panose="020B0604020202020204" pitchFamily="34" charset="0"/>
                <a:cs typeface="Arial" panose="020B0604020202020204" pitchFamily="34" charset="0"/>
              </a:rPr>
              <a:t>dei </a:t>
            </a:r>
            <a:r>
              <a:rPr lang="it-IT" dirty="0" smtClean="0">
                <a:latin typeface="Arial" panose="020B0604020202020204" pitchFamily="34" charset="0"/>
                <a:cs typeface="Arial" panose="020B0604020202020204" pitchFamily="34" charset="0"/>
              </a:rPr>
              <a:t>genitori.</a:t>
            </a:r>
            <a:endParaRPr lang="it-IT" dirty="0">
              <a:latin typeface="Arial" panose="020B0604020202020204" pitchFamily="34" charset="0"/>
              <a:cs typeface="Arial" panose="020B0604020202020204" pitchFamily="34" charset="0"/>
            </a:endParaRPr>
          </a:p>
          <a:p>
            <a:pPr>
              <a:buFont typeface="Courier New" panose="02070309020205020404" pitchFamily="49" charset="0"/>
              <a:buChar char="o"/>
            </a:pPr>
            <a:r>
              <a:rPr lang="it-IT" dirty="0" smtClean="0">
                <a:latin typeface="Arial" panose="020B0604020202020204" pitchFamily="34" charset="0"/>
                <a:cs typeface="Arial" panose="020B0604020202020204" pitchFamily="34" charset="0"/>
              </a:rPr>
              <a:t> Costituzione </a:t>
            </a:r>
            <a:r>
              <a:rPr lang="it-IT" dirty="0">
                <a:latin typeface="Arial" panose="020B0604020202020204" pitchFamily="34" charset="0"/>
                <a:cs typeface="Arial" panose="020B0604020202020204" pitchFamily="34" charset="0"/>
              </a:rPr>
              <a:t>eventuale dei </a:t>
            </a:r>
            <a:r>
              <a:rPr lang="it-IT" dirty="0" smtClean="0">
                <a:latin typeface="Arial" panose="020B0604020202020204" pitchFamily="34" charset="0"/>
                <a:cs typeface="Arial" panose="020B0604020202020204" pitchFamily="34" charset="0"/>
              </a:rPr>
              <a:t>parenti.</a:t>
            </a:r>
            <a:endParaRPr lang="it-IT" dirty="0">
              <a:latin typeface="Arial" panose="020B0604020202020204" pitchFamily="34" charset="0"/>
              <a:cs typeface="Arial" panose="020B0604020202020204" pitchFamily="34" charset="0"/>
            </a:endParaRPr>
          </a:p>
          <a:p>
            <a:pPr>
              <a:buFont typeface="Courier New" panose="02070309020205020404" pitchFamily="49" charset="0"/>
              <a:buChar char="o"/>
            </a:pPr>
            <a:r>
              <a:rPr lang="it-IT" dirty="0" smtClean="0">
                <a:latin typeface="Arial" panose="020B0604020202020204" pitchFamily="34" charset="0"/>
                <a:cs typeface="Arial" panose="020B0604020202020204" pitchFamily="34" charset="0"/>
              </a:rPr>
              <a:t> Udienza </a:t>
            </a:r>
            <a:r>
              <a:rPr lang="it-IT" dirty="0">
                <a:latin typeface="Arial" panose="020B0604020202020204" pitchFamily="34" charset="0"/>
                <a:cs typeface="Arial" panose="020B0604020202020204" pitchFamily="34" charset="0"/>
              </a:rPr>
              <a:t>di comparizione dei genitori ex </a:t>
            </a:r>
            <a:r>
              <a:rPr lang="it-IT" b="1" dirty="0">
                <a:latin typeface="Arial" panose="020B0604020202020204" pitchFamily="34" charset="0"/>
                <a:cs typeface="Arial" panose="020B0604020202020204" pitchFamily="34" charset="0"/>
              </a:rPr>
              <a:t>art. 12 </a:t>
            </a:r>
            <a:r>
              <a:rPr lang="it-IT" b="1" dirty="0" smtClean="0">
                <a:latin typeface="Arial" panose="020B0604020202020204" pitchFamily="34" charset="0"/>
                <a:cs typeface="Arial" panose="020B0604020202020204" pitchFamily="34" charset="0"/>
              </a:rPr>
              <a:t>L.184/1983.</a:t>
            </a:r>
            <a:endParaRPr lang="it-IT" b="1"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34133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25</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endParaRPr lang="it-IT" dirty="0">
              <a:latin typeface="Arial" panose="020B0604020202020204" pitchFamily="34" charset="0"/>
              <a:cs typeface="Arial" panose="020B0604020202020204" pitchFamily="34" charset="0"/>
            </a:endParaRPr>
          </a:p>
        </p:txBody>
      </p:sp>
      <p:sp>
        <p:nvSpPr>
          <p:cNvPr id="4" name="Titolo 3"/>
          <p:cNvSpPr>
            <a:spLocks noGrp="1"/>
          </p:cNvSpPr>
          <p:nvPr>
            <p:ph type="title"/>
          </p:nvPr>
        </p:nvSpPr>
        <p:spPr/>
        <p:txBody>
          <a:bodyPr/>
          <a:lstStyle/>
          <a:p>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506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26</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endParaRPr lang="it-IT" dirty="0">
              <a:latin typeface="Arial" panose="020B0604020202020204" pitchFamily="34" charset="0"/>
              <a:cs typeface="Arial" panose="020B0604020202020204" pitchFamily="34" charset="0"/>
            </a:endParaRPr>
          </a:p>
        </p:txBody>
      </p:sp>
      <p:sp>
        <p:nvSpPr>
          <p:cNvPr id="4" name="Titolo 3"/>
          <p:cNvSpPr>
            <a:spLocks noGrp="1"/>
          </p:cNvSpPr>
          <p:nvPr>
            <p:ph type="title"/>
          </p:nvPr>
        </p:nvSpPr>
        <p:spPr/>
        <p:txBody>
          <a:bodyPr/>
          <a:lstStyle/>
          <a:p>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144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27</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endParaRPr lang="it-IT"/>
          </a:p>
        </p:txBody>
      </p:sp>
      <p:sp>
        <p:nvSpPr>
          <p:cNvPr id="4" name="Titolo 3"/>
          <p:cNvSpPr>
            <a:spLocks noGrp="1"/>
          </p:cNvSpPr>
          <p:nvPr>
            <p:ph type="title"/>
          </p:nvPr>
        </p:nvSpPr>
        <p:spPr/>
        <p:txBody>
          <a:bodyPr/>
          <a:lstStyle/>
          <a:p>
            <a:endParaRPr lang="it-IT"/>
          </a:p>
        </p:txBody>
      </p:sp>
    </p:spTree>
    <p:extLst>
      <p:ext uri="{BB962C8B-B14F-4D97-AF65-F5344CB8AC3E}">
        <p14:creationId xmlns:p14="http://schemas.microsoft.com/office/powerpoint/2010/main" val="1758339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28</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endParaRPr lang="it-IT"/>
          </a:p>
        </p:txBody>
      </p:sp>
      <p:sp>
        <p:nvSpPr>
          <p:cNvPr id="4" name="Titolo 3"/>
          <p:cNvSpPr>
            <a:spLocks noGrp="1"/>
          </p:cNvSpPr>
          <p:nvPr>
            <p:ph type="title"/>
          </p:nvPr>
        </p:nvSpPr>
        <p:spPr/>
        <p:txBody>
          <a:bodyPr/>
          <a:lstStyle/>
          <a:p>
            <a:endParaRPr lang="it-IT"/>
          </a:p>
        </p:txBody>
      </p:sp>
    </p:spTree>
    <p:extLst>
      <p:ext uri="{BB962C8B-B14F-4D97-AF65-F5344CB8AC3E}">
        <p14:creationId xmlns:p14="http://schemas.microsoft.com/office/powerpoint/2010/main" val="4061888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a:xfrm>
            <a:off x="1097280" y="1845733"/>
            <a:ext cx="10058400" cy="4199467"/>
          </a:xfrm>
        </p:spPr>
        <p:txBody>
          <a:bodyPr>
            <a:normAutofit/>
          </a:bodyPr>
          <a:lstStyle/>
          <a:p>
            <a:pPr>
              <a:buNone/>
            </a:pPr>
            <a:endParaRPr lang="it-IT" b="1" dirty="0" smtClean="0">
              <a:latin typeface="Arial" pitchFamily="34" charset="0"/>
              <a:cs typeface="Arial" pitchFamily="34" charset="0"/>
            </a:endParaRPr>
          </a:p>
          <a:p>
            <a:pPr algn="just"/>
            <a:r>
              <a:rPr lang="it-IT" dirty="0" smtClean="0">
                <a:latin typeface="Arial" pitchFamily="34" charset="0"/>
                <a:cs typeface="Arial" pitchFamily="34" charset="0"/>
              </a:rPr>
              <a:t>“ L’ avvocato </a:t>
            </a:r>
            <a:r>
              <a:rPr lang="it-IT" dirty="0" smtClean="0">
                <a:latin typeface="Arial" pitchFamily="34" charset="0"/>
                <a:cs typeface="Arial" pitchFamily="34" charset="0"/>
              </a:rPr>
              <a:t>del padre o della madre, nei procedimenti minorili, ha comunque l’obbligo di assumere un comportamento ‘protettivo’dei minori </a:t>
            </a:r>
            <a:r>
              <a:rPr lang="it-IT" dirty="0" smtClean="0">
                <a:latin typeface="Arial" pitchFamily="34" charset="0"/>
                <a:cs typeface="Arial" pitchFamily="34" charset="0"/>
              </a:rPr>
              <a:t>coinvolti .”</a:t>
            </a:r>
            <a:endParaRPr lang="es-ES" dirty="0" smtClean="0">
              <a:latin typeface="Arial" pitchFamily="34" charset="0"/>
              <a:cs typeface="Arial" pitchFamily="34" charset="0"/>
            </a:endParaRPr>
          </a:p>
          <a:p>
            <a:pPr algn="just"/>
            <a:r>
              <a:rPr lang="it-IT" dirty="0" smtClean="0">
                <a:latin typeface="Arial" pitchFamily="34" charset="0"/>
                <a:cs typeface="Arial" pitchFamily="34" charset="0"/>
              </a:rPr>
              <a:t> </a:t>
            </a:r>
            <a:endParaRPr lang="es-ES" dirty="0" smtClean="0">
              <a:latin typeface="Arial" pitchFamily="34" charset="0"/>
              <a:cs typeface="Arial" pitchFamily="34" charset="0"/>
            </a:endParaRPr>
          </a:p>
          <a:p>
            <a:pPr algn="just"/>
            <a:r>
              <a:rPr lang="it-IT" dirty="0" smtClean="0">
                <a:latin typeface="Arial" pitchFamily="34" charset="0"/>
                <a:cs typeface="Arial" pitchFamily="34" charset="0"/>
              </a:rPr>
              <a:t>“I  </a:t>
            </a:r>
            <a:r>
              <a:rPr lang="it-IT" dirty="0" smtClean="0">
                <a:latin typeface="Arial" pitchFamily="34" charset="0"/>
                <a:cs typeface="Arial" pitchFamily="34" charset="0"/>
              </a:rPr>
              <a:t>figli sono in posizione ‘neutrale e gli avvocati, assumendo la difesa dei genitori, si impegnano a proteggerli e ad operare anche nel loro interesse. Nel processo di famiglia, dunque, l’avvocato è difensore del padre o della madre, </a:t>
            </a:r>
            <a:r>
              <a:rPr lang="it-IT" u="sng" dirty="0" smtClean="0">
                <a:latin typeface="Arial" pitchFamily="34" charset="0"/>
                <a:cs typeface="Arial" pitchFamily="34" charset="0"/>
              </a:rPr>
              <a:t>ma è certamente anche difensore del </a:t>
            </a:r>
            <a:r>
              <a:rPr lang="it-IT" u="sng" dirty="0" smtClean="0">
                <a:latin typeface="Arial" pitchFamily="34" charset="0"/>
                <a:cs typeface="Arial" pitchFamily="34" charset="0"/>
              </a:rPr>
              <a:t>minore. </a:t>
            </a:r>
            <a:r>
              <a:rPr lang="it-IT" dirty="0" smtClean="0">
                <a:latin typeface="Arial" pitchFamily="34" charset="0"/>
                <a:cs typeface="Arial" pitchFamily="34" charset="0"/>
              </a:rPr>
              <a:t>”</a:t>
            </a:r>
            <a:endParaRPr lang="es-ES" dirty="0" smtClean="0">
              <a:latin typeface="Arial" pitchFamily="34" charset="0"/>
              <a:cs typeface="Arial" pitchFamily="34" charset="0"/>
            </a:endParaRPr>
          </a:p>
          <a:p>
            <a:pPr algn="just"/>
            <a:r>
              <a:rPr lang="it-IT" dirty="0" smtClean="0">
                <a:latin typeface="Arial" pitchFamily="34" charset="0"/>
                <a:cs typeface="Arial" pitchFamily="34" charset="0"/>
              </a:rPr>
              <a:t> </a:t>
            </a:r>
            <a:endParaRPr lang="es-ES" dirty="0" smtClean="0">
              <a:latin typeface="Arial" pitchFamily="34" charset="0"/>
              <a:cs typeface="Arial" pitchFamily="34" charset="0"/>
            </a:endParaRPr>
          </a:p>
          <a:p>
            <a:pPr algn="just"/>
            <a:r>
              <a:rPr lang="it-IT" dirty="0" smtClean="0">
                <a:latin typeface="Arial" pitchFamily="34" charset="0"/>
                <a:cs typeface="Arial" pitchFamily="34" charset="0"/>
              </a:rPr>
              <a:t>( Tribunale Milano, ordinanza 23 marzo 2016 est G. Buffone)</a:t>
            </a:r>
            <a:endParaRPr lang="es-ES" dirty="0" smtClean="0">
              <a:latin typeface="Arial" pitchFamily="34" charset="0"/>
              <a:cs typeface="Arial" pitchFamily="34" charset="0"/>
            </a:endParaRPr>
          </a:p>
          <a:p>
            <a:pPr>
              <a:buNone/>
            </a:pPr>
            <a:endParaRPr lang="it-IT"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B232ECCF-D725-44E5-8693-1C3A8C5142BE}" type="slidenum">
              <a:rPr lang="it-IT" smtClean="0"/>
              <a:pPr/>
              <a:t>29</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118556"/>
            <a:ext cx="4085927" cy="830997"/>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fontAlgn="base">
              <a:spcBef>
                <a:spcPct val="0"/>
              </a:spcBef>
              <a:spcAft>
                <a:spcPct val="0"/>
              </a:spcAft>
            </a:pPr>
            <a:r>
              <a:rPr lang="it-IT" sz="2400" b="1" dirty="0" smtClean="0">
                <a:latin typeface="Arial" pitchFamily="34" charset="0"/>
                <a:cs typeface="Arial" pitchFamily="34" charset="0"/>
              </a:rPr>
              <a:t>RUOLO DELL’ AVVOCATO </a:t>
            </a:r>
            <a:endParaRPr lang="es-ES" sz="2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noFill/>
        </p:spPr>
        <p:txBody>
          <a:bodyPr/>
          <a:lstStyle/>
          <a:p>
            <a:pPr algn="just"/>
            <a:endParaRPr lang="it-IT" b="1" dirty="0" smtClean="0"/>
          </a:p>
          <a:p>
            <a:pPr algn="just"/>
            <a:endParaRPr lang="it-IT" b="1" dirty="0"/>
          </a:p>
          <a:p>
            <a:endParaRPr lang="it-IT" b="1" dirty="0" smtClean="0"/>
          </a:p>
          <a:p>
            <a:pPr algn="just"/>
            <a:r>
              <a:rPr lang="it-IT" dirty="0" smtClean="0">
                <a:latin typeface="Arial" pitchFamily="34" charset="0"/>
                <a:cs typeface="Arial" pitchFamily="34" charset="0"/>
              </a:rPr>
              <a:t>(5) Per garantire parità di condizioni a tutti i minori, il presente regolamento disciplina tutte le decisioni in materia di </a:t>
            </a:r>
            <a:r>
              <a:rPr lang="it-IT" u="sng" dirty="0" smtClean="0">
                <a:latin typeface="Arial" pitchFamily="34" charset="0"/>
                <a:cs typeface="Arial" pitchFamily="34" charset="0"/>
              </a:rPr>
              <a:t>responsabilità genitoriale</a:t>
            </a:r>
            <a:r>
              <a:rPr lang="it-IT" dirty="0" smtClean="0">
                <a:latin typeface="Arial" pitchFamily="34" charset="0"/>
                <a:cs typeface="Arial" pitchFamily="34" charset="0"/>
              </a:rPr>
              <a:t>, incluse le misure di protezione del minore, indipendentemente da qualsiasi nesso con un procedimento matrimoniale.</a:t>
            </a:r>
            <a:endParaRPr lang="es-ES" dirty="0" smtClean="0">
              <a:latin typeface="Arial" pitchFamily="34" charset="0"/>
              <a:cs typeface="Arial" pitchFamily="34" charset="0"/>
            </a:endParaRPr>
          </a:p>
          <a:p>
            <a:pPr algn="just"/>
            <a:r>
              <a:rPr lang="it-IT" dirty="0" smtClean="0">
                <a:latin typeface="Arial" pitchFamily="34" charset="0"/>
                <a:cs typeface="Arial" pitchFamily="34" charset="0"/>
              </a:rPr>
              <a:t>(6) Dato che l'applicazione delle norme sulla responsabilità genitoriale ricorre spesso nei procedimenti matrimoniali, è più opportuno disporre di uno </a:t>
            </a:r>
            <a:r>
              <a:rPr lang="it-IT" u="sng" dirty="0" smtClean="0">
                <a:latin typeface="Arial" pitchFamily="34" charset="0"/>
                <a:cs typeface="Arial" pitchFamily="34" charset="0"/>
              </a:rPr>
              <a:t>strumento unico in materia matrimoniale e in materia di responsabilità dei genitori.</a:t>
            </a:r>
            <a:endParaRPr lang="es-ES" u="sng" dirty="0" smtClean="0">
              <a:latin typeface="Arial" pitchFamily="34" charset="0"/>
              <a:cs typeface="Arial" pitchFamily="34" charset="0"/>
            </a:endParaRPr>
          </a:p>
          <a:p>
            <a:pPr algn="just"/>
            <a:endParaRPr lang="it-IT" dirty="0"/>
          </a:p>
          <a:p>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3</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7650" name="Rectangle 2"/>
          <p:cNvSpPr>
            <a:spLocks noChangeArrowheads="1"/>
          </p:cNvSpPr>
          <p:nvPr/>
        </p:nvSpPr>
        <p:spPr bwMode="auto">
          <a:xfrm>
            <a:off x="1127760" y="1702763"/>
            <a:ext cx="100279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Regolamento (CE) n. 2201/2003 relativo alla competenza, al riconoscimento e all'esecuzione delle decisioni in materia matrimoniale e in materia di responsabilità genitoriale (Bruxelles II bis)</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Rectangle 3"/>
          <p:cNvSpPr>
            <a:spLocks noGrp="1" noChangeArrowheads="1"/>
          </p:cNvSpPr>
          <p:nvPr>
            <p:ph type="title"/>
          </p:nvPr>
        </p:nvSpPr>
        <p:spPr bwMode="auto">
          <a:xfrm>
            <a:off x="1096963" y="1320155"/>
            <a:ext cx="493930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RESPONSABILITA’ GENITORIALE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9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solidFill>
                  <a:schemeClr val="tx1"/>
                </a:solidFill>
                <a:latin typeface="Arial" panose="020B0604020202020204" pitchFamily="34" charset="0"/>
                <a:cs typeface="Arial" panose="020B0604020202020204" pitchFamily="34" charset="0"/>
              </a:rPr>
              <a:t>Grazie per l’attenzione</a:t>
            </a:r>
            <a:endParaRPr lang="it-IT" i="1" dirty="0">
              <a:solidFill>
                <a:schemeClr val="tx1"/>
              </a:solidFill>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658368" y="2009100"/>
            <a:ext cx="11155679" cy="4023360"/>
          </a:xfrm>
        </p:spPr>
        <p:txBody>
          <a:bodyPr>
            <a:normAutofit/>
          </a:bodyPr>
          <a:lstStyle/>
          <a:p>
            <a:pPr marL="0" indent="0">
              <a:buNone/>
            </a:pPr>
            <a:endParaRPr lang="it-IT" dirty="0"/>
          </a:p>
          <a:p>
            <a:pPr marL="0" indent="0">
              <a:buNone/>
            </a:pPr>
            <a:r>
              <a:rPr lang="it-IT" b="1" dirty="0" smtClean="0">
                <a:solidFill>
                  <a:srgbClr val="C00000"/>
                </a:solidFill>
              </a:rPr>
              <a:t>     </a:t>
            </a:r>
            <a:r>
              <a:rPr lang="it-IT" b="1" dirty="0" smtClean="0">
                <a:solidFill>
                  <a:srgbClr val="C00000"/>
                </a:solidFill>
                <a:latin typeface="Arial" pitchFamily="34" charset="0"/>
                <a:cs typeface="Arial" pitchFamily="34" charset="0"/>
              </a:rPr>
              <a:t>      </a:t>
            </a:r>
            <a:r>
              <a:rPr lang="it-IT" b="1" dirty="0" smtClean="0">
                <a:solidFill>
                  <a:srgbClr val="C00000"/>
                </a:solidFill>
                <a:latin typeface="Arial" pitchFamily="34" charset="0"/>
                <a:cs typeface="Arial" pitchFamily="34" charset="0"/>
              </a:rPr>
              <a:t>								Avvocato </a:t>
            </a:r>
            <a:r>
              <a:rPr lang="it-IT" b="1" dirty="0" smtClean="0">
                <a:solidFill>
                  <a:srgbClr val="C00000"/>
                </a:solidFill>
                <a:latin typeface="Arial" pitchFamily="34" charset="0"/>
                <a:cs typeface="Arial" pitchFamily="34" charset="0"/>
              </a:rPr>
              <a:t>Luisa </a:t>
            </a:r>
            <a:r>
              <a:rPr lang="it-IT" b="1" dirty="0" err="1" smtClean="0">
                <a:solidFill>
                  <a:srgbClr val="C00000"/>
                </a:solidFill>
                <a:latin typeface="Arial" pitchFamily="34" charset="0"/>
                <a:cs typeface="Arial" pitchFamily="34" charset="0"/>
              </a:rPr>
              <a:t>Francioli</a:t>
            </a:r>
            <a:r>
              <a:rPr lang="it-IT" sz="2000" b="1" dirty="0" smtClean="0">
                <a:solidFill>
                  <a:srgbClr val="C00000"/>
                </a:solidFill>
                <a:latin typeface="Arial" pitchFamily="34" charset="0"/>
                <a:cs typeface="Arial" pitchFamily="34" charset="0"/>
              </a:rPr>
              <a:t>     </a:t>
            </a:r>
          </a:p>
          <a:p>
            <a:pPr lvl="1">
              <a:buNone/>
            </a:pPr>
            <a:endParaRPr lang="it-IT" sz="2000" b="1" dirty="0">
              <a:solidFill>
                <a:srgbClr val="C00000"/>
              </a:solidFill>
              <a:latin typeface="Arial" pitchFamily="34" charset="0"/>
              <a:cs typeface="Arial" pitchFamily="34" charset="0"/>
            </a:endParaRPr>
          </a:p>
          <a:p>
            <a:pPr lvl="1">
              <a:buNone/>
            </a:pPr>
            <a:endParaRPr lang="it-IT" sz="2000" b="1" dirty="0" smtClean="0">
              <a:solidFill>
                <a:srgbClr val="C00000"/>
              </a:solidFill>
              <a:latin typeface="Arial" pitchFamily="34" charset="0"/>
              <a:cs typeface="Arial" pitchFamily="34" charset="0"/>
            </a:endParaRPr>
          </a:p>
          <a:p>
            <a:pPr lvl="1">
              <a:buNone/>
            </a:pPr>
            <a:endParaRPr lang="it-IT" sz="2000" b="1" dirty="0" smtClean="0">
              <a:solidFill>
                <a:srgbClr val="C00000"/>
              </a:solidFill>
              <a:latin typeface="Arial" pitchFamily="34" charset="0"/>
              <a:cs typeface="Arial" pitchFamily="34" charset="0"/>
            </a:endParaRPr>
          </a:p>
          <a:p>
            <a:pPr lvl="1">
              <a:buNone/>
            </a:pPr>
            <a:endParaRPr lang="it-IT" sz="2000" b="1" dirty="0">
              <a:solidFill>
                <a:srgbClr val="C00000"/>
              </a:solidFill>
              <a:latin typeface="Arial" pitchFamily="34" charset="0"/>
              <a:cs typeface="Arial" pitchFamily="34" charset="0"/>
            </a:endParaRPr>
          </a:p>
          <a:p>
            <a:pPr lvl="1">
              <a:buNone/>
            </a:pPr>
            <a:endParaRPr lang="it-IT" sz="2000" b="1" dirty="0" smtClean="0">
              <a:solidFill>
                <a:srgbClr val="C00000"/>
              </a:solidFill>
              <a:latin typeface="Arial" pitchFamily="34" charset="0"/>
              <a:cs typeface="Arial" pitchFamily="34" charset="0"/>
            </a:endParaRPr>
          </a:p>
          <a:p>
            <a:pPr lvl="1">
              <a:buNone/>
            </a:pPr>
            <a:endParaRPr lang="it-IT" sz="2000" b="1" dirty="0">
              <a:solidFill>
                <a:srgbClr val="C00000"/>
              </a:solidFill>
              <a:latin typeface="Arial" pitchFamily="34" charset="0"/>
              <a:cs typeface="Arial" pitchFamily="34" charset="0"/>
            </a:endParaRPr>
          </a:p>
          <a:p>
            <a:pPr lvl="1">
              <a:buNone/>
            </a:pPr>
            <a:endParaRPr lang="it-IT" sz="2000" b="1" dirty="0" smtClean="0">
              <a:solidFill>
                <a:srgbClr val="C00000"/>
              </a:solidFill>
              <a:latin typeface="Arial" pitchFamily="34" charset="0"/>
              <a:cs typeface="Arial" pitchFamily="34" charset="0"/>
            </a:endParaRPr>
          </a:p>
          <a:p>
            <a:pPr lvl="1">
              <a:buNone/>
            </a:pPr>
            <a:r>
              <a:rPr lang="it-IT" sz="2000" b="1" dirty="0" smtClean="0">
                <a:solidFill>
                  <a:srgbClr val="C00000"/>
                </a:solidFill>
                <a:latin typeface="Arial" pitchFamily="34" charset="0"/>
                <a:cs typeface="Arial" pitchFamily="34" charset="0"/>
              </a:rPr>
              <a:t> luisa.francioli@studiofrancioli.com</a:t>
            </a:r>
            <a:endParaRPr lang="it-IT" sz="2000" b="1" dirty="0" smtClean="0">
              <a:solidFill>
                <a:srgbClr val="C00000"/>
              </a:solidFill>
              <a:latin typeface="Arial" pitchFamily="34" charset="0"/>
              <a:cs typeface="Arial" pitchFamily="34" charset="0"/>
            </a:endParaRPr>
          </a:p>
          <a:p>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30</a:t>
            </a:fld>
            <a:endParaRPr lang="it-IT"/>
          </a:p>
        </p:txBody>
      </p:sp>
      <p:sp>
        <p:nvSpPr>
          <p:cNvPr id="6" name="Segnaposto contenuto 2"/>
          <p:cNvSpPr txBox="1">
            <a:spLocks/>
          </p:cNvSpPr>
          <p:nvPr/>
        </p:nvSpPr>
        <p:spPr>
          <a:xfrm>
            <a:off x="1826590" y="2009100"/>
            <a:ext cx="400698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it-IT" dirty="0" smtClean="0"/>
          </a:p>
          <a:p>
            <a:endParaRPr lang="it-IT" dirty="0" smtClean="0"/>
          </a:p>
          <a:p>
            <a:endParaRPr lang="it-IT" dirty="0"/>
          </a:p>
        </p:txBody>
      </p:sp>
      <p:sp>
        <p:nvSpPr>
          <p:cNvPr id="8" name="Fumetto 4 7"/>
          <p:cNvSpPr/>
          <p:nvPr/>
        </p:nvSpPr>
        <p:spPr>
          <a:xfrm>
            <a:off x="2210937" y="2797790"/>
            <a:ext cx="1856096" cy="1678675"/>
          </a:xfrm>
          <a:prstGeom prst="cloudCallout">
            <a:avLst/>
          </a:prstGeom>
          <a:solidFill>
            <a:srgbClr val="DAD6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smtClean="0">
                <a:solidFill>
                  <a:schemeClr val="tx1"/>
                </a:solidFill>
              </a:rPr>
              <a:t>?</a:t>
            </a:r>
            <a:endParaRPr lang="it-IT" sz="5400" b="1" dirty="0">
              <a:solidFill>
                <a:schemeClr val="tx1"/>
              </a:solidFill>
            </a:endParaRPr>
          </a:p>
        </p:txBody>
      </p:sp>
      <p:sp>
        <p:nvSpPr>
          <p:cNvPr id="9"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Tree>
    <p:extLst>
      <p:ext uri="{BB962C8B-B14F-4D97-AF65-F5344CB8AC3E}">
        <p14:creationId xmlns:p14="http://schemas.microsoft.com/office/powerpoint/2010/main" val="5648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endParaRPr lang="it-IT" b="1" dirty="0" smtClean="0"/>
          </a:p>
          <a:p>
            <a:pPr algn="just"/>
            <a:endParaRPr lang="it-IT" b="1" dirty="0"/>
          </a:p>
          <a:p>
            <a:endParaRPr lang="it-IT" b="1" dirty="0" smtClean="0"/>
          </a:p>
          <a:p>
            <a:pPr algn="just"/>
            <a:endParaRPr lang="it-IT" dirty="0"/>
          </a:p>
          <a:p>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4</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7650" name="Rectangle 2"/>
          <p:cNvSpPr>
            <a:spLocks noChangeArrowheads="1"/>
          </p:cNvSpPr>
          <p:nvPr/>
        </p:nvSpPr>
        <p:spPr bwMode="auto">
          <a:xfrm>
            <a:off x="1127760" y="2259963"/>
            <a:ext cx="100279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2000" b="1" dirty="0" smtClean="0">
                <a:latin typeface="Arial" pitchFamily="34" charset="0"/>
                <a:cs typeface="Arial" pitchFamily="34" charset="0"/>
              </a:rPr>
              <a:t> Cass. 10102/2004 per la prima vota nomina la responsabilità genitoriale </a:t>
            </a:r>
            <a:endParaRPr lang="es-ES" sz="20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Rectangle 3"/>
          <p:cNvSpPr>
            <a:spLocks noGrp="1" noChangeArrowheads="1"/>
          </p:cNvSpPr>
          <p:nvPr>
            <p:ph type="title"/>
          </p:nvPr>
        </p:nvSpPr>
        <p:spPr bwMode="auto">
          <a:xfrm>
            <a:off x="1096963" y="1320155"/>
            <a:ext cx="513473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RESPONSABILITA’ GENITORIALE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egnaposto contenuto 2"/>
          <p:cNvSpPr txBox="1">
            <a:spLocks/>
          </p:cNvSpPr>
          <p:nvPr/>
        </p:nvSpPr>
        <p:spPr>
          <a:xfrm>
            <a:off x="1249680" y="1998134"/>
            <a:ext cx="10058400" cy="4023360"/>
          </a:xfrm>
          <a:prstGeom prst="rect">
            <a:avLst/>
          </a:prstGeom>
        </p:spPr>
        <p:txBody>
          <a:bodyPr vert="horz" lIns="0" tIns="45720" rIns="0" bIns="45720" rtlCol="0">
            <a:normAutofit/>
          </a:bodyPr>
          <a:lstStyle/>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it-IT"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it-IT"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it-IT"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lvl="0" fontAlgn="base">
              <a:spcBef>
                <a:spcPct val="0"/>
              </a:spcBef>
              <a:spcAft>
                <a:spcPct val="0"/>
              </a:spcAft>
            </a:pPr>
            <a:r>
              <a:rPr lang="it-IT" sz="2000" dirty="0" smtClean="0">
                <a:latin typeface="Arial" pitchFamily="34" charset="0"/>
                <a:ea typeface="Calibri" pitchFamily="34" charset="0"/>
                <a:cs typeface="Arial" pitchFamily="34" charset="0"/>
              </a:rPr>
              <a:t>Legge 10 dicembre 2012 n 219 </a:t>
            </a:r>
            <a:r>
              <a:rPr lang="it-IT" sz="2000" dirty="0" smtClean="0">
                <a:latin typeface="Arial" pitchFamily="34" charset="0"/>
                <a:ea typeface="Calibri" pitchFamily="34" charset="0"/>
                <a:cs typeface="Arial" pitchFamily="34" charset="0"/>
              </a:rPr>
              <a:t>d. </a:t>
            </a:r>
            <a:r>
              <a:rPr lang="it-IT" sz="2000" dirty="0" err="1" smtClean="0">
                <a:latin typeface="Arial" pitchFamily="34" charset="0"/>
                <a:ea typeface="Calibri" pitchFamily="34" charset="0"/>
                <a:cs typeface="Arial" pitchFamily="34" charset="0"/>
              </a:rPr>
              <a:t>lgs</a:t>
            </a:r>
            <a:r>
              <a:rPr lang="it-IT" sz="2000" dirty="0" smtClean="0">
                <a:latin typeface="Arial" pitchFamily="34" charset="0"/>
                <a:ea typeface="Calibri" pitchFamily="34" charset="0"/>
                <a:cs typeface="Arial" pitchFamily="34" charset="0"/>
              </a:rPr>
              <a:t> 154/2013</a:t>
            </a:r>
            <a:endParaRPr lang="it-IT" sz="2000" dirty="0" smtClean="0">
              <a:latin typeface="Arial" pitchFamily="34" charset="0"/>
              <a:ea typeface="Calibri" pitchFamily="34" charset="0"/>
              <a:cs typeface="Arial" pitchFamily="34" charset="0"/>
            </a:endParaRPr>
          </a:p>
          <a:p>
            <a:pPr lvl="0" fontAlgn="base">
              <a:spcBef>
                <a:spcPct val="0"/>
              </a:spcBef>
              <a:spcAft>
                <a:spcPct val="0"/>
              </a:spcAft>
            </a:pPr>
            <a:r>
              <a:rPr lang="it-IT" sz="2000" dirty="0" smtClean="0">
                <a:latin typeface="Arial" pitchFamily="34" charset="0"/>
                <a:ea typeface="Calibri" pitchFamily="34" charset="0"/>
                <a:cs typeface="Arial" pitchFamily="34" charset="0"/>
              </a:rPr>
              <a:t>“disposizioni in materia di riconoscimento dei figli naturali”</a:t>
            </a:r>
          </a:p>
          <a:p>
            <a:pPr lvl="0" fontAlgn="base">
              <a:spcBef>
                <a:spcPct val="0"/>
              </a:spcBef>
              <a:spcAft>
                <a:spcPct val="0"/>
              </a:spcAft>
            </a:pPr>
            <a:endParaRPr lang="es-ES" sz="2000" dirty="0" smtClean="0">
              <a:latin typeface="Arial" pitchFamily="34" charset="0"/>
              <a:cs typeface="Arial" pitchFamily="34" charset="0"/>
            </a:endParaRPr>
          </a:p>
          <a:p>
            <a:pPr lvl="0" eaLnBrk="0" fontAlgn="base" hangingPunct="0">
              <a:spcBef>
                <a:spcPct val="0"/>
              </a:spcBef>
              <a:spcAft>
                <a:spcPct val="0"/>
              </a:spcAft>
            </a:pPr>
            <a:r>
              <a:rPr lang="it-IT" sz="2000" dirty="0" smtClean="0">
                <a:latin typeface="Arial" pitchFamily="34" charset="0"/>
                <a:ea typeface="Calibri" pitchFamily="34" charset="0"/>
                <a:cs typeface="Arial" pitchFamily="34" charset="0"/>
              </a:rPr>
              <a:t>Potestà genitoriale  </a:t>
            </a:r>
            <a:endParaRPr lang="es-ES" sz="2000" dirty="0" smtClean="0">
              <a:latin typeface="Arial" pitchFamily="34" charset="0"/>
              <a:cs typeface="Arial" pitchFamily="34" charset="0"/>
            </a:endParaRPr>
          </a:p>
          <a:p>
            <a:pPr lvl="0" eaLnBrk="0" fontAlgn="base" hangingPunct="0">
              <a:spcBef>
                <a:spcPct val="0"/>
              </a:spcBef>
              <a:spcAft>
                <a:spcPct val="0"/>
              </a:spcAft>
            </a:pPr>
            <a:endParaRPr lang="it-IT" sz="2000"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it-IT" sz="2000" dirty="0" smtClean="0">
                <a:latin typeface="Arial" pitchFamily="34" charset="0"/>
                <a:ea typeface="Calibri" pitchFamily="34" charset="0"/>
                <a:cs typeface="Arial" pitchFamily="34" charset="0"/>
              </a:rPr>
              <a:t>RESPONSABILITA’ GENITORIALE</a:t>
            </a:r>
            <a:endParaRPr lang="es-ES" sz="2000" dirty="0" smtClean="0">
              <a:latin typeface="Arial" pitchFamily="34" charset="0"/>
              <a:cs typeface="Arial" pitchFamily="34" charset="0"/>
            </a:endParaRPr>
          </a:p>
          <a:p>
            <a:pPr lvl="0" eaLnBrk="0" fontAlgn="base" hangingPunct="0">
              <a:spcBef>
                <a:spcPct val="0"/>
              </a:spcBef>
              <a:spcAft>
                <a:spcPct val="0"/>
              </a:spcAft>
            </a:pPr>
            <a:endParaRPr lang="es-ES" sz="2000" dirty="0" smtClean="0">
              <a:latin typeface="Arial" pitchFamily="34" charset="0"/>
              <a:cs typeface="Arial" pitchFamily="34" charset="0"/>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it-IT" sz="2000" b="1"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rPr>
              <a:t> .</a:t>
            </a:r>
            <a:endParaRPr kumimoji="0" lang="es-ES" sz="20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it-IT"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it-IT"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9" name="8 Multiplicar"/>
          <p:cNvSpPr/>
          <p:nvPr/>
        </p:nvSpPr>
        <p:spPr>
          <a:xfrm>
            <a:off x="1645920" y="390144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 calcmode="lin" valueType="num">
                                      <p:cBhvr additive="base">
                                        <p:cTn id="1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 calcmode="lin" valueType="num">
                                      <p:cBhvr additive="base">
                                        <p:cTn id="2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5</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normAutofit/>
          </a:bodyPr>
          <a:lstStyle/>
          <a:p>
            <a:r>
              <a:rPr lang="it-IT" b="1" dirty="0">
                <a:latin typeface="Arial" panose="020B0604020202020204" pitchFamily="34" charset="0"/>
                <a:cs typeface="Arial" panose="020B0604020202020204" pitchFamily="34" charset="0"/>
              </a:rPr>
              <a:t>Art. 337 ter c.c.</a:t>
            </a:r>
          </a:p>
          <a:p>
            <a:r>
              <a:rPr lang="it-IT" dirty="0">
                <a:latin typeface="Arial" panose="020B0604020202020204" pitchFamily="34" charset="0"/>
                <a:cs typeface="Arial" panose="020B0604020202020204" pitchFamily="34" charset="0"/>
              </a:rPr>
              <a:t>Diritto del figlio minore di mantenere un rapporto equilibrato e continuativo con ciascuno dei genitori e di ricevere cura, educazione, istruzione ed assistenza </a:t>
            </a:r>
            <a:r>
              <a:rPr lang="it-IT" dirty="0" smtClean="0">
                <a:latin typeface="Arial" panose="020B0604020202020204" pitchFamily="34" charset="0"/>
                <a:cs typeface="Arial" panose="020B0604020202020204" pitchFamily="34" charset="0"/>
              </a:rPr>
              <a:t>morale.</a:t>
            </a:r>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La responsabilità genitoriale è esercitata dai genitori relativamente </a:t>
            </a:r>
            <a:r>
              <a:rPr lang="it-IT" dirty="0" smtClean="0">
                <a:latin typeface="Arial" panose="020B0604020202020204" pitchFamily="34" charset="0"/>
                <a:cs typeface="Arial" panose="020B0604020202020204" pitchFamily="34" charset="0"/>
              </a:rPr>
              <a:t>a :</a:t>
            </a:r>
            <a:endParaRPr lang="it-IT" dirty="0">
              <a:latin typeface="Arial" panose="020B0604020202020204" pitchFamily="34" charset="0"/>
              <a:cs typeface="Arial" panose="020B0604020202020204" pitchFamily="34" charset="0"/>
            </a:endParaRPr>
          </a:p>
          <a:p>
            <a:pPr lvl="6">
              <a:buFont typeface="Wingdings" panose="05000000000000000000" pitchFamily="2" charset="2"/>
              <a:buChar char="§"/>
            </a:pPr>
            <a:r>
              <a:rPr lang="it-IT" sz="2000" dirty="0">
                <a:latin typeface="Arial" panose="020B0604020202020204" pitchFamily="34" charset="0"/>
                <a:cs typeface="Arial" panose="020B0604020202020204" pitchFamily="34" charset="0"/>
              </a:rPr>
              <a:t>Istruzione</a:t>
            </a:r>
          </a:p>
          <a:p>
            <a:pPr lvl="6">
              <a:buFont typeface="Wingdings" panose="05000000000000000000" pitchFamily="2" charset="2"/>
              <a:buChar char="§"/>
            </a:pPr>
            <a:r>
              <a:rPr lang="it-IT" sz="2000" dirty="0">
                <a:latin typeface="Arial" panose="020B0604020202020204" pitchFamily="34" charset="0"/>
                <a:cs typeface="Arial" panose="020B0604020202020204" pitchFamily="34" charset="0"/>
              </a:rPr>
              <a:t>Educazione</a:t>
            </a:r>
          </a:p>
          <a:p>
            <a:pPr lvl="6">
              <a:buFont typeface="Wingdings" panose="05000000000000000000" pitchFamily="2" charset="2"/>
              <a:buChar char="§"/>
            </a:pPr>
            <a:r>
              <a:rPr lang="it-IT" sz="2000" dirty="0">
                <a:latin typeface="Arial" panose="020B0604020202020204" pitchFamily="34" charset="0"/>
                <a:cs typeface="Arial" panose="020B0604020202020204" pitchFamily="34" charset="0"/>
              </a:rPr>
              <a:t>Salute</a:t>
            </a:r>
          </a:p>
          <a:p>
            <a:pPr lvl="6">
              <a:buFont typeface="Wingdings" panose="05000000000000000000" pitchFamily="2" charset="2"/>
              <a:buChar char="§"/>
            </a:pPr>
            <a:r>
              <a:rPr lang="it-IT" sz="2000" dirty="0">
                <a:latin typeface="Arial" panose="020B0604020202020204" pitchFamily="34" charset="0"/>
                <a:cs typeface="Arial" panose="020B0604020202020204" pitchFamily="34" charset="0"/>
              </a:rPr>
              <a:t>Residenza</a:t>
            </a:r>
          </a:p>
          <a:p>
            <a:r>
              <a:rPr lang="it-IT" dirty="0">
                <a:latin typeface="Arial" panose="020B0604020202020204" pitchFamily="34" charset="0"/>
                <a:cs typeface="Arial" panose="020B0604020202020204" pitchFamily="34" charset="0"/>
              </a:rPr>
              <a:t>Tenendo conto delle capacità, dell’inclinazione naturale e delle aspirazioni dei </a:t>
            </a:r>
            <a:r>
              <a:rPr lang="it-IT" dirty="0" smtClean="0">
                <a:latin typeface="Arial" panose="020B0604020202020204" pitchFamily="34" charset="0"/>
                <a:cs typeface="Arial" panose="020B0604020202020204" pitchFamily="34" charset="0"/>
              </a:rPr>
              <a:t>figli.</a:t>
            </a:r>
            <a:endParaRPr lang="it-IT" dirty="0">
              <a:latin typeface="Arial" panose="020B0604020202020204" pitchFamily="34" charset="0"/>
              <a:cs typeface="Arial" panose="020B0604020202020204" pitchFamily="34" charset="0"/>
            </a:endParaRPr>
          </a:p>
          <a:p>
            <a:endParaRPr lang="it-IT" dirty="0"/>
          </a:p>
        </p:txBody>
      </p:sp>
      <p:sp>
        <p:nvSpPr>
          <p:cNvPr id="7" name="Rectangle 3"/>
          <p:cNvSpPr>
            <a:spLocks noGrp="1" noChangeArrowheads="1"/>
          </p:cNvSpPr>
          <p:nvPr>
            <p:ph type="title"/>
          </p:nvPr>
        </p:nvSpPr>
        <p:spPr bwMode="auto">
          <a:xfrm>
            <a:off x="1097280" y="1088723"/>
            <a:ext cx="493930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RESPONSABILITA’ GENITORIALE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796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lstStyle/>
          <a:p>
            <a:pPr algn="just"/>
            <a:endParaRPr lang="it-IT" b="1" dirty="0" smtClean="0"/>
          </a:p>
          <a:p>
            <a:pPr lvl="0">
              <a:buNone/>
            </a:pPr>
            <a:r>
              <a:rPr lang="it-IT" b="1" dirty="0" smtClean="0">
                <a:latin typeface="Arial" pitchFamily="34" charset="0"/>
                <a:cs typeface="Arial" pitchFamily="34" charset="0"/>
              </a:rPr>
              <a:t>Art 316</a:t>
            </a:r>
          </a:p>
          <a:p>
            <a:pPr lvl="0"/>
            <a:endParaRPr lang="it-IT" b="1" dirty="0" smtClean="0"/>
          </a:p>
          <a:p>
            <a:pPr lvl="0">
              <a:buFont typeface="Wingdings" pitchFamily="2" charset="2"/>
              <a:buChar char="Ø"/>
            </a:pPr>
            <a:r>
              <a:rPr lang="it-IT" dirty="0" smtClean="0"/>
              <a:t>  </a:t>
            </a:r>
            <a:r>
              <a:rPr lang="it-IT" dirty="0" smtClean="0">
                <a:latin typeface="Arial" pitchFamily="34" charset="0"/>
                <a:cs typeface="Arial" pitchFamily="34" charset="0"/>
              </a:rPr>
              <a:t>esercitata </a:t>
            </a:r>
            <a:r>
              <a:rPr lang="it-IT" dirty="0" smtClean="0">
                <a:latin typeface="Arial" pitchFamily="34" charset="0"/>
                <a:cs typeface="Arial" pitchFamily="34" charset="0"/>
              </a:rPr>
              <a:t>di comune accordo tra genitori</a:t>
            </a:r>
            <a:endParaRPr lang="es-ES" dirty="0" smtClean="0">
              <a:latin typeface="Arial" pitchFamily="34" charset="0"/>
              <a:cs typeface="Arial" pitchFamily="34" charset="0"/>
            </a:endParaRPr>
          </a:p>
          <a:p>
            <a:pPr lvl="0">
              <a:buFont typeface="Wingdings" pitchFamily="2" charset="2"/>
              <a:buChar char="Ø"/>
            </a:pPr>
            <a:r>
              <a:rPr lang="it-IT" dirty="0" smtClean="0">
                <a:latin typeface="Arial" pitchFamily="34" charset="0"/>
                <a:cs typeface="Arial" pitchFamily="34" charset="0"/>
              </a:rPr>
              <a:t> </a:t>
            </a:r>
            <a:r>
              <a:rPr lang="it-IT" dirty="0" smtClean="0">
                <a:latin typeface="Arial" pitchFamily="34" charset="0"/>
                <a:cs typeface="Arial" pitchFamily="34" charset="0"/>
              </a:rPr>
              <a:t> prescinde </a:t>
            </a:r>
            <a:r>
              <a:rPr lang="it-IT" dirty="0" smtClean="0">
                <a:latin typeface="Arial" pitchFamily="34" charset="0"/>
                <a:cs typeface="Arial" pitchFamily="34" charset="0"/>
              </a:rPr>
              <a:t>dalla convivenza tra genitori</a:t>
            </a:r>
            <a:endParaRPr lang="es-ES" dirty="0" smtClean="0">
              <a:latin typeface="Arial" pitchFamily="34" charset="0"/>
              <a:cs typeface="Arial" pitchFamily="34" charset="0"/>
            </a:endParaRPr>
          </a:p>
          <a:p>
            <a:pPr lvl="0">
              <a:buFont typeface="Wingdings" pitchFamily="2" charset="2"/>
              <a:buChar char="Ø"/>
            </a:pPr>
            <a:r>
              <a:rPr lang="it-IT" dirty="0" smtClean="0">
                <a:latin typeface="Arial" pitchFamily="34" charset="0"/>
                <a:cs typeface="Arial" pitchFamily="34" charset="0"/>
              </a:rPr>
              <a:t> </a:t>
            </a:r>
            <a:r>
              <a:rPr lang="it-IT" dirty="0" smtClean="0">
                <a:latin typeface="Arial" pitchFamily="34" charset="0"/>
                <a:cs typeface="Arial" pitchFamily="34" charset="0"/>
              </a:rPr>
              <a:t> deve </a:t>
            </a:r>
            <a:r>
              <a:rPr lang="it-IT" dirty="0" smtClean="0">
                <a:latin typeface="Arial" pitchFamily="34" charset="0"/>
                <a:cs typeface="Arial" pitchFamily="34" charset="0"/>
              </a:rPr>
              <a:t>tener conto delle </a:t>
            </a:r>
            <a:r>
              <a:rPr lang="it-IT" dirty="0" smtClean="0">
                <a:latin typeface="Arial" pitchFamily="34" charset="0"/>
                <a:cs typeface="Arial" pitchFamily="34" charset="0"/>
              </a:rPr>
              <a:t>capacità, delle </a:t>
            </a:r>
            <a:r>
              <a:rPr lang="it-IT" dirty="0" smtClean="0">
                <a:latin typeface="Arial" pitchFamily="34" charset="0"/>
                <a:cs typeface="Arial" pitchFamily="34" charset="0"/>
              </a:rPr>
              <a:t>inclinazioni naturali </a:t>
            </a:r>
            <a:r>
              <a:rPr lang="it-IT" dirty="0" smtClean="0">
                <a:latin typeface="Arial" pitchFamily="34" charset="0"/>
                <a:cs typeface="Arial" pitchFamily="34" charset="0"/>
              </a:rPr>
              <a:t>e aspirazioni dei </a:t>
            </a:r>
            <a:r>
              <a:rPr lang="it-IT" dirty="0" smtClean="0">
                <a:latin typeface="Arial" pitchFamily="34" charset="0"/>
                <a:cs typeface="Arial" pitchFamily="34" charset="0"/>
              </a:rPr>
              <a:t>figli</a:t>
            </a:r>
            <a:endParaRPr lang="es-ES" dirty="0" smtClean="0">
              <a:latin typeface="Arial" pitchFamily="34" charset="0"/>
              <a:cs typeface="Arial" pitchFamily="34" charset="0"/>
            </a:endParaRPr>
          </a:p>
          <a:p>
            <a:pPr marL="0" lvl="0" indent="0">
              <a:buNone/>
            </a:pPr>
            <a:endParaRPr lang="es-ES" dirty="0" smtClean="0">
              <a:latin typeface="Arial" pitchFamily="34" charset="0"/>
              <a:cs typeface="Arial" pitchFamily="34" charset="0"/>
            </a:endParaRPr>
          </a:p>
          <a:p>
            <a:pPr algn="just">
              <a:buFont typeface="Wingdings" pitchFamily="2" charset="2"/>
              <a:buChar char="Ø"/>
            </a:pPr>
            <a:endParaRPr lang="it-IT" dirty="0">
              <a:latin typeface="Arial" pitchFamily="34" charset="0"/>
              <a:cs typeface="Arial" pitchFamily="34" charset="0"/>
            </a:endParaRPr>
          </a:p>
          <a:p>
            <a:endParaRPr lang="it-IT" dirty="0" smtClean="0"/>
          </a:p>
          <a:p>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6</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320155"/>
            <a:ext cx="5134739" cy="461665"/>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50" normalizeH="0" baseline="0" noProof="0" smtClean="0">
                <a:ln>
                  <a:noFill/>
                </a:ln>
                <a:solidFill>
                  <a:schemeClr val="tx1"/>
                </a:solidFill>
                <a:effectLst/>
                <a:uLnTx/>
                <a:uFillTx/>
                <a:latin typeface="Arial" pitchFamily="34" charset="0"/>
                <a:ea typeface="Calibri" pitchFamily="34" charset="0"/>
                <a:cs typeface="Arial" pitchFamily="34" charset="0"/>
              </a:rPr>
              <a:t>RESPONSABILITA’ GENITORIALE</a:t>
            </a: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55000" lnSpcReduction="20000"/>
          </a:bodyPr>
          <a:lstStyle/>
          <a:p>
            <a:pPr algn="just"/>
            <a:endParaRPr lang="it-IT" sz="3200" b="1" dirty="0" smtClean="0">
              <a:latin typeface="Arial" pitchFamily="34" charset="0"/>
              <a:cs typeface="Arial" pitchFamily="34" charset="0"/>
            </a:endParaRPr>
          </a:p>
          <a:p>
            <a:pPr lvl="0">
              <a:buNone/>
            </a:pPr>
            <a:r>
              <a:rPr lang="it-IT" sz="3200" b="1" dirty="0" smtClean="0">
                <a:latin typeface="Arial" pitchFamily="34" charset="0"/>
                <a:cs typeface="Arial" pitchFamily="34" charset="0"/>
              </a:rPr>
              <a:t>Art 317</a:t>
            </a:r>
          </a:p>
          <a:p>
            <a:pPr lvl="0"/>
            <a:endParaRPr lang="it-IT" sz="3200" b="1" dirty="0" smtClean="0">
              <a:latin typeface="Arial" pitchFamily="34" charset="0"/>
              <a:cs typeface="Arial" pitchFamily="34" charset="0"/>
            </a:endParaRPr>
          </a:p>
          <a:p>
            <a:pPr>
              <a:buNone/>
            </a:pPr>
            <a:r>
              <a:rPr lang="it-IT" sz="3600" dirty="0" smtClean="0">
                <a:latin typeface="Arial" pitchFamily="34" charset="0"/>
                <a:cs typeface="Arial" pitchFamily="34" charset="0"/>
              </a:rPr>
              <a:t>Impedimento di uno dei genitori ad esercitare la responsabilità genitoriale </a:t>
            </a:r>
            <a:endParaRPr lang="it-IT" sz="3600" dirty="0" smtClean="0">
              <a:latin typeface="Arial" pitchFamily="34" charset="0"/>
              <a:cs typeface="Arial" pitchFamily="34" charset="0"/>
            </a:endParaRPr>
          </a:p>
          <a:p>
            <a:pPr>
              <a:buNone/>
            </a:pPr>
            <a:endParaRPr lang="es-ES" sz="3600" dirty="0" smtClean="0">
              <a:latin typeface="Arial" pitchFamily="34" charset="0"/>
              <a:cs typeface="Arial" pitchFamily="34" charset="0"/>
            </a:endParaRPr>
          </a:p>
          <a:p>
            <a:pPr lvl="2">
              <a:buFont typeface="Wingdings" pitchFamily="2" charset="2"/>
              <a:buChar char="§"/>
            </a:pPr>
            <a:r>
              <a:rPr lang="it-IT" sz="3600" dirty="0" smtClean="0">
                <a:latin typeface="Arial" pitchFamily="34" charset="0"/>
                <a:cs typeface="Arial" pitchFamily="34" charset="0"/>
              </a:rPr>
              <a:t> lontananza; </a:t>
            </a:r>
            <a:endParaRPr lang="es-ES" sz="3600" dirty="0" smtClean="0">
              <a:latin typeface="Arial" pitchFamily="34" charset="0"/>
              <a:cs typeface="Arial" pitchFamily="34" charset="0"/>
            </a:endParaRPr>
          </a:p>
          <a:p>
            <a:pPr lvl="2">
              <a:buFont typeface="Wingdings" pitchFamily="2" charset="2"/>
              <a:buChar char="§"/>
            </a:pPr>
            <a:r>
              <a:rPr lang="it-IT" sz="3600" dirty="0" smtClean="0">
                <a:latin typeface="Arial" pitchFamily="34" charset="0"/>
                <a:cs typeface="Arial" pitchFamily="34" charset="0"/>
              </a:rPr>
              <a:t> </a:t>
            </a:r>
            <a:r>
              <a:rPr lang="it-IT" sz="3600" dirty="0" err="1" smtClean="0">
                <a:latin typeface="Arial" pitchFamily="34" charset="0"/>
                <a:cs typeface="Arial" pitchFamily="34" charset="0"/>
              </a:rPr>
              <a:t>Incapacita</a:t>
            </a:r>
            <a:r>
              <a:rPr lang="it-IT" sz="3600" dirty="0" err="1" smtClean="0">
                <a:latin typeface="Arial" pitchFamily="34" charset="0"/>
                <a:cs typeface="Arial" pitchFamily="34" charset="0"/>
              </a:rPr>
              <a:t>’</a:t>
            </a:r>
            <a:r>
              <a:rPr lang="it-IT" sz="3600" dirty="0" smtClean="0">
                <a:latin typeface="Arial" pitchFamily="34" charset="0"/>
                <a:cs typeface="Arial" pitchFamily="34" charset="0"/>
              </a:rPr>
              <a:t>.</a:t>
            </a:r>
            <a:endParaRPr lang="es-ES" sz="3600" dirty="0" smtClean="0">
              <a:latin typeface="Arial" pitchFamily="34" charset="0"/>
              <a:cs typeface="Arial" pitchFamily="34" charset="0"/>
            </a:endParaRPr>
          </a:p>
          <a:p>
            <a:pPr>
              <a:buNone/>
            </a:pPr>
            <a:endParaRPr lang="it-IT" sz="3600" dirty="0" smtClean="0">
              <a:latin typeface="Arial" pitchFamily="34" charset="0"/>
              <a:cs typeface="Arial" pitchFamily="34" charset="0"/>
            </a:endParaRPr>
          </a:p>
          <a:p>
            <a:pPr>
              <a:buNone/>
            </a:pPr>
            <a:r>
              <a:rPr lang="it-IT" sz="3600" dirty="0" smtClean="0">
                <a:latin typeface="Arial" pitchFamily="34" charset="0"/>
                <a:cs typeface="Arial" pitchFamily="34" charset="0"/>
              </a:rPr>
              <a:t>è  esercitata in modo esclusivo dall’altro</a:t>
            </a:r>
            <a:endParaRPr lang="es-ES" sz="3600" dirty="0" smtClean="0">
              <a:latin typeface="Arial" pitchFamily="34" charset="0"/>
              <a:cs typeface="Arial" pitchFamily="34" charset="0"/>
            </a:endParaRPr>
          </a:p>
          <a:p>
            <a:pPr lvl="0">
              <a:buNone/>
            </a:pPr>
            <a:endParaRPr lang="es-ES" sz="3600" dirty="0" smtClean="0">
              <a:latin typeface="Arial" pitchFamily="34" charset="0"/>
              <a:cs typeface="Arial" pitchFamily="34" charset="0"/>
            </a:endParaRPr>
          </a:p>
          <a:p>
            <a:pPr lvl="0">
              <a:buFont typeface="Wingdings" pitchFamily="2" charset="2"/>
              <a:buChar char="Ø"/>
            </a:pPr>
            <a:r>
              <a:rPr lang="it-IT" sz="3600" dirty="0" smtClean="0">
                <a:latin typeface="Arial" pitchFamily="34" charset="0"/>
                <a:cs typeface="Arial" pitchFamily="34" charset="0"/>
              </a:rPr>
              <a:t> “affido superesclusivo”</a:t>
            </a:r>
            <a:endParaRPr lang="es-ES" sz="3600" dirty="0" smtClean="0">
              <a:latin typeface="Arial" pitchFamily="34" charset="0"/>
              <a:cs typeface="Arial" pitchFamily="34" charset="0"/>
            </a:endParaRPr>
          </a:p>
          <a:p>
            <a:pPr algn="just">
              <a:buFont typeface="Wingdings" pitchFamily="2" charset="2"/>
              <a:buChar char="Ø"/>
            </a:pPr>
            <a:endParaRPr lang="it-IT" dirty="0">
              <a:latin typeface="Arial" pitchFamily="34" charset="0"/>
              <a:cs typeface="Arial" pitchFamily="34" charset="0"/>
            </a:endParaRPr>
          </a:p>
          <a:p>
            <a:endParaRPr lang="it-IT" dirty="0" smtClean="0"/>
          </a:p>
          <a:p>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7</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320155"/>
            <a:ext cx="5134739" cy="461665"/>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50" normalizeH="0" baseline="0" noProof="0" dirty="0" smtClean="0">
                <a:ln>
                  <a:noFill/>
                </a:ln>
                <a:solidFill>
                  <a:schemeClr val="tx1"/>
                </a:solidFill>
                <a:effectLst/>
                <a:uLnTx/>
                <a:uFillTx/>
                <a:latin typeface="Arial" pitchFamily="34" charset="0"/>
                <a:ea typeface="Calibri" pitchFamily="34" charset="0"/>
                <a:cs typeface="Arial" pitchFamily="34" charset="0"/>
              </a:rPr>
              <a:t>RESPONSABILITA’ GENITORIALE</a:t>
            </a: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 calcmode="lin" valueType="num">
                                      <p:cBhvr additive="base">
                                        <p:cTn id="1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50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232ECCF-D725-44E5-8693-1C3A8C5142BE}" type="slidenum">
              <a:rPr lang="it-IT" smtClean="0"/>
              <a:pPr/>
              <a:t>8</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2" name="Segnaposto contenuto 1"/>
          <p:cNvSpPr>
            <a:spLocks noGrp="1"/>
          </p:cNvSpPr>
          <p:nvPr>
            <p:ph idx="1"/>
          </p:nvPr>
        </p:nvSpPr>
        <p:spPr/>
        <p:txBody>
          <a:bodyPr/>
          <a:lstStyle/>
          <a:p>
            <a:r>
              <a:rPr lang="it-IT" b="1" dirty="0"/>
              <a:t>Art. 320 c.c.</a:t>
            </a:r>
          </a:p>
          <a:p>
            <a:r>
              <a:rPr lang="it-IT" dirty="0">
                <a:latin typeface="Arial" panose="020B0604020202020204" pitchFamily="34" charset="0"/>
                <a:cs typeface="Arial" panose="020B0604020202020204" pitchFamily="34" charset="0"/>
              </a:rPr>
              <a:t>I genitori congiuntamente o quello di essi che esercita in via esclusiva la responsabilità genitoriale rappresentano i figli nati e nascituri fino alla maggiore età o all’emancipazione in tutti gli atti civili e ne amministrano i </a:t>
            </a:r>
            <a:r>
              <a:rPr lang="it-IT" dirty="0" smtClean="0">
                <a:latin typeface="Arial" panose="020B0604020202020204" pitchFamily="34" charset="0"/>
                <a:cs typeface="Arial" panose="020B0604020202020204" pitchFamily="34" charset="0"/>
              </a:rPr>
              <a:t>beni.</a:t>
            </a:r>
            <a:endParaRPr lang="it-IT" dirty="0">
              <a:latin typeface="Arial" panose="020B0604020202020204" pitchFamily="34" charset="0"/>
              <a:cs typeface="Arial" panose="020B0604020202020204" pitchFamily="34" charset="0"/>
            </a:endParaRPr>
          </a:p>
          <a:p>
            <a:endParaRPr lang="it-IT" dirty="0"/>
          </a:p>
        </p:txBody>
      </p:sp>
      <p:sp>
        <p:nvSpPr>
          <p:cNvPr id="7" name="Rectangle 3"/>
          <p:cNvSpPr txBox="1">
            <a:spLocks noGrp="1" noChangeArrowheads="1"/>
          </p:cNvSpPr>
          <p:nvPr>
            <p:ph type="title"/>
          </p:nvPr>
        </p:nvSpPr>
        <p:spPr bwMode="auto">
          <a:xfrm>
            <a:off x="1097280" y="1255043"/>
            <a:ext cx="9959277"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50" normalizeH="0" baseline="0" noProof="0" dirty="0" smtClean="0">
                <a:ln>
                  <a:noFill/>
                </a:ln>
                <a:solidFill>
                  <a:schemeClr val="tx1"/>
                </a:solidFill>
                <a:effectLst/>
                <a:uLnTx/>
                <a:uFillTx/>
                <a:latin typeface="Arial" pitchFamily="34" charset="0"/>
                <a:ea typeface="Calibri" pitchFamily="34" charset="0"/>
                <a:cs typeface="Arial" pitchFamily="34" charset="0"/>
              </a:rPr>
              <a:t>RESPONSABILITA’ GENITORIALE</a:t>
            </a: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69855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825010"/>
            <a:ext cx="10058400" cy="1450757"/>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47500" lnSpcReduction="20000"/>
          </a:bodyPr>
          <a:lstStyle/>
          <a:p>
            <a:pPr algn="just"/>
            <a:endParaRPr lang="it-IT" sz="3200" b="1" dirty="0" smtClean="0">
              <a:latin typeface="Arial" pitchFamily="34" charset="0"/>
              <a:cs typeface="Arial" pitchFamily="34" charset="0"/>
            </a:endParaRPr>
          </a:p>
          <a:p>
            <a:pPr lvl="0">
              <a:buNone/>
            </a:pPr>
            <a:r>
              <a:rPr lang="it-IT" sz="5000" b="1" dirty="0" smtClean="0">
                <a:latin typeface="Arial" pitchFamily="34" charset="0"/>
                <a:cs typeface="Arial" pitchFamily="34" charset="0"/>
              </a:rPr>
              <a:t>Art 330</a:t>
            </a:r>
          </a:p>
          <a:p>
            <a:pPr lvl="0"/>
            <a:endParaRPr lang="it-IT" sz="5000" b="1" dirty="0" smtClean="0">
              <a:latin typeface="Arial" pitchFamily="34" charset="0"/>
              <a:cs typeface="Arial" pitchFamily="34" charset="0"/>
            </a:endParaRPr>
          </a:p>
          <a:p>
            <a:pPr algn="just">
              <a:buFont typeface="Wingdings" pitchFamily="2" charset="2"/>
              <a:buChar char="ü"/>
            </a:pPr>
            <a:r>
              <a:rPr lang="it-IT" sz="5000" dirty="0" smtClean="0">
                <a:latin typeface="Arial" pitchFamily="34" charset="0"/>
                <a:cs typeface="Arial" pitchFamily="34" charset="0"/>
              </a:rPr>
              <a:t> quando il genitore viola o trascura i doveri interenti la responsabilità genitoriale con conseguente grave pregiudizio sul figlio</a:t>
            </a:r>
            <a:endParaRPr lang="es-ES" sz="5000" dirty="0" smtClean="0">
              <a:latin typeface="Arial" pitchFamily="34" charset="0"/>
              <a:cs typeface="Arial" pitchFamily="34" charset="0"/>
            </a:endParaRPr>
          </a:p>
          <a:p>
            <a:pPr algn="just">
              <a:buFont typeface="Wingdings" pitchFamily="2" charset="2"/>
              <a:buChar char="ü"/>
            </a:pPr>
            <a:r>
              <a:rPr lang="it-IT" sz="5000" dirty="0" smtClean="0">
                <a:latin typeface="Arial" pitchFamily="34" charset="0"/>
                <a:cs typeface="Arial" pitchFamily="34" charset="0"/>
              </a:rPr>
              <a:t>  dichiarata dal giudice  del Tribunale per i Minorenni o dal Tribunale ordinario nell’ambito di separazione, divorzio, fine famiglia di fatto</a:t>
            </a:r>
            <a:endParaRPr lang="es-ES" sz="5000" dirty="0" smtClean="0">
              <a:latin typeface="Arial" pitchFamily="34" charset="0"/>
              <a:cs typeface="Arial" pitchFamily="34" charset="0"/>
            </a:endParaRPr>
          </a:p>
          <a:p>
            <a:pPr algn="just">
              <a:buFont typeface="Wingdings" pitchFamily="2" charset="2"/>
              <a:buChar char="ü"/>
            </a:pPr>
            <a:r>
              <a:rPr lang="it-IT" sz="5000" dirty="0" smtClean="0">
                <a:latin typeface="Arial" pitchFamily="34" charset="0"/>
                <a:cs typeface="Arial" pitchFamily="34" charset="0"/>
              </a:rPr>
              <a:t>promossa dall’altro genitore, dai parenti, dal Pubblico </a:t>
            </a:r>
            <a:r>
              <a:rPr lang="it-IT" sz="5000" dirty="0" smtClean="0">
                <a:latin typeface="Arial" pitchFamily="34" charset="0"/>
                <a:cs typeface="Arial" pitchFamily="34" charset="0"/>
              </a:rPr>
              <a:t>ministero su segnalazione di chiunque ne abbia interesse.</a:t>
            </a:r>
            <a:endParaRPr lang="es-ES" sz="5000" dirty="0" smtClean="0">
              <a:latin typeface="Arial" pitchFamily="34" charset="0"/>
              <a:cs typeface="Arial" pitchFamily="34" charset="0"/>
            </a:endParaRPr>
          </a:p>
          <a:p>
            <a:pPr algn="just"/>
            <a:r>
              <a:rPr lang="it-IT" sz="5000" dirty="0" smtClean="0">
                <a:latin typeface="Arial" pitchFamily="34" charset="0"/>
                <a:cs typeface="Arial" pitchFamily="34" charset="0"/>
              </a:rPr>
              <a:t> </a:t>
            </a:r>
            <a:endParaRPr lang="es-ES" sz="5000" dirty="0" smtClean="0">
              <a:latin typeface="Arial" pitchFamily="34" charset="0"/>
              <a:cs typeface="Arial" pitchFamily="34" charset="0"/>
            </a:endParaRPr>
          </a:p>
          <a:p>
            <a:endParaRPr lang="it-IT" dirty="0"/>
          </a:p>
        </p:txBody>
      </p:sp>
      <p:sp>
        <p:nvSpPr>
          <p:cNvPr id="5" name="Segnaposto numero diapositiva 4"/>
          <p:cNvSpPr>
            <a:spLocks noGrp="1"/>
          </p:cNvSpPr>
          <p:nvPr>
            <p:ph type="sldNum" sz="quarter" idx="12"/>
          </p:nvPr>
        </p:nvSpPr>
        <p:spPr/>
        <p:txBody>
          <a:bodyPr/>
          <a:lstStyle/>
          <a:p>
            <a:fld id="{B232ECCF-D725-44E5-8693-1C3A8C5142BE}" type="slidenum">
              <a:rPr lang="it-IT" smtClean="0"/>
              <a:pPr/>
              <a:t>9</a:t>
            </a:fld>
            <a:endParaRPr lang="it-IT"/>
          </a:p>
        </p:txBody>
      </p:sp>
      <p:sp>
        <p:nvSpPr>
          <p:cNvPr id="6" name="Segnaposto piè di pagina 3"/>
          <p:cNvSpPr>
            <a:spLocks noGrp="1"/>
          </p:cNvSpPr>
          <p:nvPr>
            <p:ph type="ftr" sz="quarter" idx="11"/>
          </p:nvPr>
        </p:nvSpPr>
        <p:spPr/>
        <p:txBody>
          <a:bodyPr/>
          <a:lstStyle/>
          <a:p>
            <a:r>
              <a:rPr lang="it-IT" b="1" dirty="0" smtClean="0"/>
              <a:t>PROFILI TEORICI E PRATICI DELLE PENE E DELLE MISURE DI SICUREZZA</a:t>
            </a:r>
            <a:endParaRPr lang="it-IT" b="1" dirty="0"/>
          </a:p>
        </p:txBody>
      </p:sp>
      <p:sp>
        <p:nvSpPr>
          <p:cNvPr id="7" name="Rectangle 3"/>
          <p:cNvSpPr txBox="1">
            <a:spLocks noChangeArrowheads="1"/>
          </p:cNvSpPr>
          <p:nvPr/>
        </p:nvSpPr>
        <p:spPr bwMode="auto">
          <a:xfrm>
            <a:off x="1096963" y="1320155"/>
            <a:ext cx="8023094" cy="461665"/>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50" normalizeH="0" baseline="0" noProof="0" dirty="0" smtClean="0">
                <a:ln>
                  <a:noFill/>
                </a:ln>
                <a:solidFill>
                  <a:schemeClr val="tx1"/>
                </a:solidFill>
                <a:effectLst/>
                <a:uLnTx/>
                <a:uFillTx/>
                <a:latin typeface="Arial" pitchFamily="34" charset="0"/>
                <a:ea typeface="Calibri" pitchFamily="34" charset="0"/>
                <a:cs typeface="Arial" pitchFamily="34" charset="0"/>
              </a:rPr>
              <a:t>DECADENZA DELLA  RESPONSABILITA’ GENITORIALE</a:t>
            </a:r>
            <a:endParaRPr kumimoji="0" lang="it-IT" sz="2400" b="0" i="0" u="none" strike="noStrike" kern="1200" cap="none" spc="-5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89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325</TotalTime>
  <Words>2548</Words>
  <Application>Microsoft Office PowerPoint</Application>
  <PresentationFormat>Widescreen</PresentationFormat>
  <Paragraphs>293</Paragraphs>
  <Slides>30</Slides>
  <Notes>29</Notes>
  <HiddenSlides>2</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30</vt:i4>
      </vt:variant>
    </vt:vector>
  </HeadingPairs>
  <TitlesOfParts>
    <vt:vector size="36" baseType="lpstr">
      <vt:lpstr>Arial</vt:lpstr>
      <vt:lpstr>Calibri</vt:lpstr>
      <vt:lpstr>Calibri Light</vt:lpstr>
      <vt:lpstr>Courier New</vt:lpstr>
      <vt:lpstr>Wingdings</vt:lpstr>
      <vt:lpstr>Retrospettivo</vt:lpstr>
      <vt:lpstr>«I provvedimenti sulla responsabilita’ genitoriale »</vt:lpstr>
      <vt:lpstr>PATRIA POTESTA’</vt:lpstr>
      <vt:lpstr>RESPONSABILITA’ GENITORIALE</vt:lpstr>
      <vt:lpstr>RESPONSABILITA’ GENITORIALE</vt:lpstr>
      <vt:lpstr>RESPONSABILITA’ GENITORIALE</vt:lpstr>
      <vt:lpstr>   </vt:lpstr>
      <vt:lpstr>   </vt:lpstr>
      <vt:lpstr>RESPONSABILITA’ GENITORIALE</vt:lpstr>
      <vt:lpstr>   </vt:lpstr>
      <vt:lpstr>   </vt:lpstr>
      <vt:lpstr>   </vt:lpstr>
      <vt:lpstr>   </vt:lpstr>
      <vt:lpstr>   </vt:lpstr>
      <vt:lpstr>   </vt:lpstr>
      <vt:lpstr>   </vt:lpstr>
      <vt:lpstr>   </vt:lpstr>
      <vt:lpstr>STATO DI ADOTTABILITA’ DI UN MINORE </vt:lpstr>
      <vt:lpstr>Dichiarazione dello stato di adottabilità come soluzione estrema  </vt:lpstr>
      <vt:lpstr>Dichiarazione dello stato di adottabilità come soluzione estrema  </vt:lpstr>
      <vt:lpstr>Dichiarazione dello stato di adottabilità come soluzione estrema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figura del curatore speciale per i minori</dc:title>
  <dc:creator>Pierluigi Decio</dc:creator>
  <cp:lastModifiedBy>Pierluigi Decio</cp:lastModifiedBy>
  <cp:revision>98</cp:revision>
  <dcterms:created xsi:type="dcterms:W3CDTF">2017-06-16T11:29:29Z</dcterms:created>
  <dcterms:modified xsi:type="dcterms:W3CDTF">2020-01-16T17:21:16Z</dcterms:modified>
</cp:coreProperties>
</file>