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media/image21.jpg" ContentType="image/pn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723" r:id="rId2"/>
    <p:sldMasterId id="2147483752" r:id="rId3"/>
    <p:sldMasterId id="2147483786" r:id="rId4"/>
  </p:sldMasterIdLst>
  <p:sldIdLst>
    <p:sldId id="257" r:id="rId5"/>
    <p:sldId id="258" r:id="rId6"/>
    <p:sldId id="259" r:id="rId7"/>
    <p:sldId id="260" r:id="rId8"/>
    <p:sldId id="281" r:id="rId9"/>
    <p:sldId id="270" r:id="rId10"/>
    <p:sldId id="271" r:id="rId11"/>
    <p:sldId id="261" r:id="rId12"/>
    <p:sldId id="278" r:id="rId13"/>
    <p:sldId id="279" r:id="rId14"/>
    <p:sldId id="280" r:id="rId15"/>
    <p:sldId id="263" r:id="rId16"/>
    <p:sldId id="283" r:id="rId17"/>
    <p:sldId id="285" r:id="rId18"/>
    <p:sldId id="286" r:id="rId19"/>
    <p:sldId id="287" r:id="rId20"/>
    <p:sldId id="272" r:id="rId21"/>
    <p:sldId id="264" r:id="rId22"/>
    <p:sldId id="266" r:id="rId23"/>
    <p:sldId id="267" r:id="rId24"/>
    <p:sldId id="277" r:id="rId25"/>
    <p:sldId id="273" r:id="rId26"/>
    <p:sldId id="268" r:id="rId27"/>
    <p:sldId id="274" r:id="rId28"/>
    <p:sldId id="288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udia.pecorella@unimib.it" initials="c" lastIdx="3" clrIdx="0">
    <p:extLst>
      <p:ext uri="{19B8F6BF-5375-455C-9EA6-DF929625EA0E}">
        <p15:presenceInfo xmlns:p15="http://schemas.microsoft.com/office/powerpoint/2012/main" userId="S::claudia.pecorella@unimib.it::9ec36ec2-3713-4c45-91ec-ddf2757b684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Stile chiaro 3 - Color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8" autoAdjust="0"/>
    <p:restoredTop sz="94660"/>
  </p:normalViewPr>
  <p:slideViewPr>
    <p:cSldViewPr snapToGrid="0">
      <p:cViewPr varScale="1">
        <p:scale>
          <a:sx n="91" d="100"/>
          <a:sy n="91" d="100"/>
        </p:scale>
        <p:origin x="208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Claudia\Dropbox\LA%20TRIADE%20MGF\Bollate\claudia%20aggiornamento%20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>
        <c:manualLayout>
          <c:layoutTarget val="inner"/>
          <c:xMode val="edge"/>
          <c:yMode val="edge"/>
          <c:x val="9.5543152564235873E-2"/>
          <c:y val="6.5026962822362047E-2"/>
          <c:w val="0.90445684743576416"/>
          <c:h val="0.877573404483631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Foglio2!$A$1:$A$4</c:f>
              <c:strCache>
                <c:ptCount val="4"/>
                <c:pt idx="0">
                  <c:v>persona</c:v>
                </c:pt>
                <c:pt idx="1">
                  <c:v>patrimonio</c:v>
                </c:pt>
                <c:pt idx="2">
                  <c:v>omicidio</c:v>
                </c:pt>
                <c:pt idx="3">
                  <c:v>stupefacenti</c:v>
                </c:pt>
              </c:strCache>
            </c:strRef>
          </c:cat>
          <c:val>
            <c:numRef>
              <c:f>Foglio2!$B$1:$B$4</c:f>
              <c:numCache>
                <c:formatCode>General</c:formatCode>
                <c:ptCount val="4"/>
                <c:pt idx="0">
                  <c:v>11</c:v>
                </c:pt>
                <c:pt idx="1">
                  <c:v>20</c:v>
                </c:pt>
                <c:pt idx="2">
                  <c:v>14</c:v>
                </c:pt>
                <c:pt idx="3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1C-434A-BC03-05F66E66CD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1118208"/>
        <c:axId val="71128576"/>
      </c:barChart>
      <c:catAx>
        <c:axId val="711182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1128576"/>
        <c:crosses val="autoZero"/>
        <c:auto val="1"/>
        <c:lblAlgn val="ctr"/>
        <c:lblOffset val="100"/>
        <c:noMultiLvlLbl val="0"/>
      </c:catAx>
      <c:valAx>
        <c:axId val="71128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1118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BBFF-77C1-4BF1-A3B2-2505841100BA}" type="datetimeFigureOut">
              <a:rPr lang="en-US" dirty="0"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93879-1153-42D3-8EC7-7A3CC94658D3}" type="datetimeFigureOut">
              <a:rPr lang="en-US" dirty="0"/>
              <a:t>1/9/20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E1496-D8B1-4FDC-98A5-AD2561A2EE12}" type="datetimeFigureOut">
              <a:rPr lang="en-US" dirty="0"/>
              <a:t>1/9/20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D3855-5B08-4570-810C-DE4498675D2C}" type="datetimeFigureOut">
              <a:rPr lang="en-US" dirty="0"/>
              <a:t>1/9/20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C1B1A-3400-4A09-B018-5620D6ADA4AF}" type="datetimeFigureOut">
              <a:rPr lang="en-US" dirty="0"/>
              <a:t>1/9/20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E65E-8B04-4250-B4A9-5C65F355F1A2}" type="datetimeFigureOut">
              <a:rPr lang="en-US" dirty="0"/>
              <a:t>1/9/20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5881F-8E44-4F15-AB98-80B7869E49CA}" type="datetimeFigureOut">
              <a:rPr lang="en-US" dirty="0"/>
              <a:t>1/9/20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2069-43FA-49C5-9F0E-58E1EB237AEF}" type="datetimeFigureOut">
              <a:rPr lang="en-US" dirty="0"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C05854CA-19F4-4771-B6A2-DA5C0742B220}" type="datetimeFigureOut">
              <a:rPr lang="en-US" dirty="0"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5196F0-2651-CB46-8804-0ABFC2A8F1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5A247D9-8BAB-8C4E-9710-5AAF465ADA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30AA8A-C32A-A542-99FF-184CA916E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BBFF-77C1-4BF1-A3B2-2505841100BA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2ACEBC-E49B-6B40-B09A-566C201DD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F0A2A2-D231-1549-901F-FC2326301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4509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59A05C-69C4-AC4E-914F-417B93C7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69D709-B784-A84D-BABC-8AE7B16EB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339685-2823-E242-86CE-22CB09A55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D2BB1-BB31-4EB8-A961-18800A74EAA8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CC98A6-8D32-FE44-92FC-1814BE138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116B3D-249C-D047-89EB-3B2711AEB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004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D2BB1-BB31-4EB8-A961-18800A74EAA8}" type="datetimeFigureOut">
              <a:rPr lang="en-US" dirty="0"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1792A3-47BF-4A45-B1F9-423C1B48D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D7BF97-7CAB-D342-9468-6F83A2915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3ECD4D9-EC5A-CB4E-8E37-507F9BB64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B886-74BB-4D5E-9EA9-584482FE40E6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F41A85D-E9A6-8842-8481-AA33E5EBF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C99330-54E5-F74A-821D-DE3EA56FD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7780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230BA2-C3C7-4441-BA33-89844DAEB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DE2FE8-94C9-D94A-BB75-95758FE0B4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44ED60D-779C-AE40-BB29-C1C9745BE6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2F8ABA2-6CDE-C44F-A57D-4DF21119D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CCD1-3502-4C30-947C-75FC88992007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FD499BB-205D-954E-B773-8A7703E8B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80727A8-CAE7-FB49-B992-4036CE49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02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4BB14A-A30D-4742-B6A0-5FC926364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4D1E11B-CABC-944B-936C-90BB7AE48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ED17D23-8C31-6F4A-8C58-02ABAB1D0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CD6A052-0144-8D41-8497-47B27AC927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FBB0923-40F4-7A43-A144-1D680A1BA8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D7AC3FC-523A-684F-9B6D-3DA80418C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B797A-E8AF-4231-9C64-308C5BB9ED3E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0EB19E4-42D9-3345-B6C1-93B87AA58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BBEE675-AD57-724E-BA33-784D9FBC6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171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D25C13-2BF4-144C-906F-7AC7D47E9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7E53AF4-CFCC-C545-AE94-93A35B134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24146-07E2-48CA-8629-5887ED47FCDB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EEC8D3-0A2E-2E47-89C5-010EA174F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ACFE369-941F-A14B-8818-D5A8B940A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9326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5B69C1F-A67B-704C-A130-A7F0AAB29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E718-B4F0-433E-A285-0013249184C0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410E649-55BB-F146-B525-36DC8608F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77B3CDE-3A2B-E94D-9BB2-B8C72086E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6166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B392CA-AC8F-D944-A81F-22DB335E0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1FB076-B22D-6B49-9068-0063DBA81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DEB76DC-6CBF-5B4F-B5AF-D2929E8F5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2378A4F-680E-D045-A9B5-6968E7B96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E44C4-3D72-4D6E-86A4-F5491DC49E6D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E6034D0-AF7F-234B-9035-7FE88EA2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9D6D6A5-FB69-C240-836E-2E1C1AF03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0499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B09BA5-CD25-694B-A173-9A5CA9FA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D3250B2-8D24-8D4A-A8CC-BB825F2885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3096AB1-78D6-6D4E-AF35-BCC2F88CC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24A8C04-DA32-3B42-BE64-A46CC6CA0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EA14-E6AC-4B59-973C-7A06B0EDE3E3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CF64346-82BC-1B4F-B8F5-CFF275CA2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3F2F243-B25D-834D-A7C8-4F64D17F6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2911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7580C8-DD48-0A47-BF94-82EFA8660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3A5A163-1BC5-E749-871B-F78A56555B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F37701-002D-034E-8163-F1271C891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2069-43FA-49C5-9F0E-58E1EB237AEF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F29934-F4B7-9C41-BF95-ADE136B17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71DBB5-4B98-BE49-8677-408922413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184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14042EB-C385-4B40-8461-FFD00DD9AF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BAF1FBF-A1AE-C741-9B5E-18471467F5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B6899F-3E97-5741-A72C-A770A958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B3B3F-C0CE-47CB-BCED-F49A710726FF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5EE46F2-CBE1-9244-8ABF-ECCF89C1C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04C39A2-16C4-F142-B931-0DCDE516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153772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BBFF-77C1-4BF1-A3B2-2505841100BA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68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B886-74BB-4D5E-9EA9-584482FE40E6}" type="datetimeFigureOut">
              <a:rPr lang="en-US" dirty="0"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D2BB1-BB31-4EB8-A961-18800A74EAA8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033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B886-74BB-4D5E-9EA9-584482FE40E6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090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CCD1-3502-4C30-947C-75FC88992007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4008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B797A-E8AF-4231-9C64-308C5BB9ED3E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140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24146-07E2-48CA-8629-5887ED47FCDB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5158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E718-B4F0-433E-A285-0013249184C0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6434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E44C4-3D72-4D6E-86A4-F5491DC49E6D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3306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EA14-E6AC-4B59-973C-7A06B0EDE3E3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4453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B3B3F-C0CE-47CB-BCED-F49A710726FF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527864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B3B3F-C0CE-47CB-BCED-F49A710726FF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37408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CCD1-3502-4C30-947C-75FC88992007}" type="datetimeFigureOut">
              <a:rPr lang="en-US" dirty="0"/>
              <a:t>1/9/20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B3B3F-C0CE-47CB-BCED-F49A710726FF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8284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B3B3F-C0CE-47CB-BCED-F49A710726FF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0123103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B3B3F-C0CE-47CB-BCED-F49A710726FF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366811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2069-43FA-49C5-9F0E-58E1EB237AEF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4743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B3B3F-C0CE-47CB-BCED-F49A710726FF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751984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3663BBFF-77C1-4BF1-A3B2-2505841100BA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136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D2BB1-BB31-4EB8-A961-18800A74EAA8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6358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B886-74BB-4D5E-9EA9-584482FE40E6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2407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4CCD1-3502-4C30-947C-75FC88992007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516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B797A-E8AF-4231-9C64-308C5BB9ED3E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42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B797A-E8AF-4231-9C64-308C5BB9ED3E}" type="datetimeFigureOut">
              <a:rPr lang="en-US" dirty="0"/>
              <a:t>1/9/20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24146-07E2-48CA-8629-5887ED47FCDB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2283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E718-B4F0-433E-A285-0013249184C0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4167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E44C4-3D72-4D6E-86A4-F5491DC49E6D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6679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EA14-E6AC-4B59-973C-7A06B0EDE3E3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8547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B3B3F-C0CE-47CB-BCED-F49A710726FF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885079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B3B3F-C0CE-47CB-BCED-F49A710726FF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560392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B3B3F-C0CE-47CB-BCED-F49A710726FF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375258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B3B3F-C0CE-47CB-BCED-F49A710726FF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733321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B3B3F-C0CE-47CB-BCED-F49A710726FF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060891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B3B3F-C0CE-47CB-BCED-F49A710726FF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68635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24146-07E2-48CA-8629-5887ED47FCDB}" type="datetimeFigureOut">
              <a:rPr lang="en-US" dirty="0"/>
              <a:t>1/9/20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2069-43FA-49C5-9F0E-58E1EB237AEF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4539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B3B3F-C0CE-47CB-BCED-F49A710726FF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15818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7E718-B4F0-433E-A285-0013249184C0}" type="datetimeFigureOut">
              <a:rPr lang="en-US" dirty="0"/>
              <a:t>1/9/20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E44C4-3D72-4D6E-86A4-F5491DC49E6D}" type="datetimeFigureOut">
              <a:rPr lang="en-US" dirty="0"/>
              <a:t>1/9/20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EA14-E6AC-4B59-973C-7A06B0EDE3E3}" type="datetimeFigureOut">
              <a:rPr lang="en-US" dirty="0"/>
              <a:t>1/9/20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B3B3F-C0CE-47CB-BCED-F49A710726FF}" type="datetimeFigureOut">
              <a:rPr lang="en-US" dirty="0"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D7412DB-E6D6-B649-A93D-B37953C3F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19865C8-19E4-9F41-8061-C1322E2DD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1B660BD-BFD7-034B-8AF3-64FEA7EA65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B3B3F-C0CE-47CB-BCED-F49A710726FF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DBDB9FE-3154-5142-907E-C662DAAF85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7A33994-8050-3440-AADD-B52E107138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14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B3B3F-C0CE-47CB-BCED-F49A710726FF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2541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3BB3B3F-C0CE-47CB-BCED-F49A710726FF}" type="datetimeFigureOut">
              <a:rPr lang="en-US" smtClean="0"/>
              <a:t>1/9/20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8498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4400" dirty="0"/>
              <a:t>La peculiarità della </a:t>
            </a:r>
            <a:br>
              <a:rPr lang="it-IT" sz="4400" dirty="0"/>
            </a:br>
            <a:r>
              <a:rPr lang="it-IT" sz="4400" dirty="0"/>
              <a:t>detenzione femminile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Milano, 10 gennaio 2019</a:t>
            </a:r>
          </a:p>
        </p:txBody>
      </p:sp>
    </p:spTree>
    <p:extLst>
      <p:ext uri="{BB962C8B-B14F-4D97-AF65-F5344CB8AC3E}">
        <p14:creationId xmlns:p14="http://schemas.microsoft.com/office/powerpoint/2010/main" val="359494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AF43216-230D-4305-A1C8-B62D812B5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47675"/>
            <a:ext cx="11237976" cy="5930265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3F061CB-1093-BE45-853C-B68BB91544B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77011" y="1184616"/>
            <a:ext cx="6472701" cy="48545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FE1D33-74D4-49A6-BE38-4E9E88ED9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B596859-88E8-4EB6-B800-82A454647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8065AD2-D449-FA4B-BF9A-3FD5502575EC}"/>
              </a:ext>
            </a:extLst>
          </p:cNvPr>
          <p:cNvSpPr txBox="1"/>
          <p:nvPr/>
        </p:nvSpPr>
        <p:spPr>
          <a:xfrm>
            <a:off x="3506302" y="816645"/>
            <a:ext cx="68868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</a:rPr>
              <a:t>le donne straniere rappresentano il 36,2%</a:t>
            </a:r>
          </a:p>
          <a:p>
            <a:r>
              <a:rPr lang="it-IT" sz="2800" dirty="0">
                <a:solidFill>
                  <a:schemeClr val="bg1"/>
                </a:solidFill>
              </a:rPr>
              <a:t>tra gli uomini gli stranieri sono il 33,5%</a:t>
            </a:r>
          </a:p>
        </p:txBody>
      </p:sp>
      <p:pic>
        <p:nvPicPr>
          <p:cNvPr id="8" name="Elemento grafico 7" descr="Uomo">
            <a:extLst>
              <a:ext uri="{FF2B5EF4-FFF2-40B4-BE49-F238E27FC236}">
                <a16:creationId xmlns:a16="http://schemas.microsoft.com/office/drawing/2014/main" id="{018D8083-19E4-9749-BDA0-A59A8DA7F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32" y="2120693"/>
            <a:ext cx="914400" cy="914400"/>
          </a:xfrm>
          <a:prstGeom prst="rect">
            <a:avLst/>
          </a:prstGeom>
        </p:spPr>
      </p:pic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3C9AB5C2-23B7-844D-89FE-DE515CCA28E1}"/>
              </a:ext>
            </a:extLst>
          </p:cNvPr>
          <p:cNvCxnSpPr>
            <a:cxnSpLocks/>
          </p:cNvCxnSpPr>
          <p:nvPr/>
        </p:nvCxnSpPr>
        <p:spPr>
          <a:xfrm flipH="1" flipV="1">
            <a:off x="3854496" y="3154679"/>
            <a:ext cx="520007" cy="1409694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328E4591-666D-9D42-B9F3-210D33E2A2D0}"/>
              </a:ext>
            </a:extLst>
          </p:cNvPr>
          <p:cNvCxnSpPr>
            <a:cxnSpLocks/>
          </p:cNvCxnSpPr>
          <p:nvPr/>
        </p:nvCxnSpPr>
        <p:spPr>
          <a:xfrm flipH="1" flipV="1">
            <a:off x="4451651" y="3035093"/>
            <a:ext cx="2102673" cy="1649449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64DA01FE-74FC-5447-96D7-A1AF36693873}"/>
              </a:ext>
            </a:extLst>
          </p:cNvPr>
          <p:cNvCxnSpPr>
            <a:cxnSpLocks/>
          </p:cNvCxnSpPr>
          <p:nvPr/>
        </p:nvCxnSpPr>
        <p:spPr>
          <a:xfrm flipH="1" flipV="1">
            <a:off x="3737032" y="3151103"/>
            <a:ext cx="117464" cy="1410883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9343469A-F8F4-9C47-A749-0A5B87F4610C}"/>
              </a:ext>
            </a:extLst>
          </p:cNvPr>
          <p:cNvCxnSpPr>
            <a:cxnSpLocks/>
          </p:cNvCxnSpPr>
          <p:nvPr/>
        </p:nvCxnSpPr>
        <p:spPr>
          <a:xfrm flipH="1" flipV="1">
            <a:off x="4114499" y="3035093"/>
            <a:ext cx="1401263" cy="1529281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Connettore 1 36">
            <a:extLst>
              <a:ext uri="{FF2B5EF4-FFF2-40B4-BE49-F238E27FC236}">
                <a16:creationId xmlns:a16="http://schemas.microsoft.com/office/drawing/2014/main" id="{D2EF12A9-DF94-6B44-8AA5-35B74F0D27EE}"/>
              </a:ext>
            </a:extLst>
          </p:cNvPr>
          <p:cNvCxnSpPr>
            <a:cxnSpLocks/>
          </p:cNvCxnSpPr>
          <p:nvPr/>
        </p:nvCxnSpPr>
        <p:spPr>
          <a:xfrm flipV="1">
            <a:off x="2243391" y="3154678"/>
            <a:ext cx="917983" cy="118611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864EB20-3222-9F44-88FE-985D9750162C}"/>
              </a:ext>
            </a:extLst>
          </p:cNvPr>
          <p:cNvSpPr txBox="1"/>
          <p:nvPr/>
        </p:nvSpPr>
        <p:spPr>
          <a:xfrm>
            <a:off x="4143861" y="2175419"/>
            <a:ext cx="3490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solo in misura prossima </a:t>
            </a:r>
          </a:p>
          <a:p>
            <a:r>
              <a:rPr lang="it-IT" sz="2400" dirty="0">
                <a:solidFill>
                  <a:schemeClr val="bg1"/>
                </a:solidFill>
              </a:rPr>
              <a:t>o inferiore all’1%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762AFB22-43B3-EE40-8D51-E95C30B7CC7F}"/>
              </a:ext>
            </a:extLst>
          </p:cNvPr>
          <p:cNvSpPr txBox="1"/>
          <p:nvPr/>
        </p:nvSpPr>
        <p:spPr>
          <a:xfrm>
            <a:off x="2487219" y="4564373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19,5%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C9A8285A-1963-E64C-B460-4A2B6F0F156C}"/>
              </a:ext>
            </a:extLst>
          </p:cNvPr>
          <p:cNvSpPr txBox="1"/>
          <p:nvPr/>
        </p:nvSpPr>
        <p:spPr>
          <a:xfrm>
            <a:off x="4650784" y="4655208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13,3%</a:t>
            </a:r>
            <a:endParaRPr lang="it-IT" dirty="0"/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D342B4FD-35DB-724D-8603-D1DFA2F02C03}"/>
              </a:ext>
            </a:extLst>
          </p:cNvPr>
          <p:cNvSpPr txBox="1"/>
          <p:nvPr/>
        </p:nvSpPr>
        <p:spPr>
          <a:xfrm>
            <a:off x="1008014" y="4561986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13%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B4783B0C-60CC-7844-9806-B7F32EB90F24}"/>
              </a:ext>
            </a:extLst>
          </p:cNvPr>
          <p:cNvSpPr txBox="1"/>
          <p:nvPr/>
        </p:nvSpPr>
        <p:spPr>
          <a:xfrm>
            <a:off x="7099747" y="4683941"/>
            <a:ext cx="166802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Tunisia 10,53%</a:t>
            </a:r>
          </a:p>
        </p:txBody>
      </p:sp>
    </p:spTree>
    <p:extLst>
      <p:ext uri="{BB962C8B-B14F-4D97-AF65-F5344CB8AC3E}">
        <p14:creationId xmlns:p14="http://schemas.microsoft.com/office/powerpoint/2010/main" val="2719099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7" grpId="0"/>
      <p:bldP spid="48" grpId="0"/>
      <p:bldP spid="49" grpId="0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08DB5C9-43FC-CD4D-90BD-82BCC98191A9}"/>
              </a:ext>
            </a:extLst>
          </p:cNvPr>
          <p:cNvSpPr txBox="1"/>
          <p:nvPr/>
        </p:nvSpPr>
        <p:spPr>
          <a:xfrm>
            <a:off x="-340031" y="617804"/>
            <a:ext cx="10060806" cy="133185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Tipologie</a:t>
            </a:r>
            <a:r>
              <a:rPr lang="en-US" sz="4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sz="46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reato</a:t>
            </a:r>
            <a:r>
              <a:rPr lang="en-US" sz="4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maggiormente</a:t>
            </a:r>
            <a:r>
              <a:rPr lang="en-US" sz="4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frequenti</a:t>
            </a:r>
            <a:endParaRPr lang="en-US" sz="46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F96828A-CDE5-FD4D-913A-6BFCA0B12376}"/>
              </a:ext>
            </a:extLst>
          </p:cNvPr>
          <p:cNvSpPr txBox="1"/>
          <p:nvPr/>
        </p:nvSpPr>
        <p:spPr>
          <a:xfrm>
            <a:off x="8848578" y="40655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16" name="Elemento grafico 15" descr="Sicurezza">
            <a:extLst>
              <a:ext uri="{FF2B5EF4-FFF2-40B4-BE49-F238E27FC236}">
                <a16:creationId xmlns:a16="http://schemas.microsoft.com/office/drawing/2014/main" id="{C01B68B8-EE54-CB4D-8693-05F280BC2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165" y="2522086"/>
            <a:ext cx="1613725" cy="1613725"/>
          </a:xfrm>
          <a:prstGeom prst="rect">
            <a:avLst/>
          </a:prstGeom>
        </p:spPr>
      </p:pic>
      <p:pic>
        <p:nvPicPr>
          <p:cNvPr id="40" name="Elemento grafico 39" descr="Uomo e donna">
            <a:extLst>
              <a:ext uri="{FF2B5EF4-FFF2-40B4-BE49-F238E27FC236}">
                <a16:creationId xmlns:a16="http://schemas.microsoft.com/office/drawing/2014/main" id="{6D4AC0DF-B0F4-C84C-B810-FC8761CFB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35902" y="2615821"/>
            <a:ext cx="1401453" cy="1401453"/>
          </a:xfrm>
          <a:prstGeom prst="rect">
            <a:avLst/>
          </a:prstGeom>
        </p:spPr>
      </p:pic>
      <p:pic>
        <p:nvPicPr>
          <p:cNvPr id="42" name="Elemento grafico 41" descr="Ago">
            <a:extLst>
              <a:ext uri="{FF2B5EF4-FFF2-40B4-BE49-F238E27FC236}">
                <a16:creationId xmlns:a16="http://schemas.microsoft.com/office/drawing/2014/main" id="{5A23C44E-6098-A047-A24E-50B5D5729F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4901" y="2692197"/>
            <a:ext cx="1325077" cy="1325077"/>
          </a:xfrm>
          <a:prstGeom prst="rect">
            <a:avLst/>
          </a:prstGeom>
        </p:spPr>
      </p:pic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A34055D8-D492-064F-AFEC-AEBB87294532}"/>
              </a:ext>
            </a:extLst>
          </p:cNvPr>
          <p:cNvSpPr txBox="1"/>
          <p:nvPr/>
        </p:nvSpPr>
        <p:spPr>
          <a:xfrm>
            <a:off x="2348674" y="3073883"/>
            <a:ext cx="93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1307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797F4821-A0F9-BD48-A686-ABFAC6431ABA}"/>
              </a:ext>
            </a:extLst>
          </p:cNvPr>
          <p:cNvSpPr txBox="1"/>
          <p:nvPr/>
        </p:nvSpPr>
        <p:spPr>
          <a:xfrm>
            <a:off x="5537355" y="2977205"/>
            <a:ext cx="74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832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AC7D0D77-7D62-C24C-B0EA-03896968EAE6}"/>
              </a:ext>
            </a:extLst>
          </p:cNvPr>
          <p:cNvSpPr txBox="1"/>
          <p:nvPr/>
        </p:nvSpPr>
        <p:spPr>
          <a:xfrm>
            <a:off x="8848578" y="3073883"/>
            <a:ext cx="74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820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5442A59A-C4DF-E949-97E7-9E5D8E9C2BCD}"/>
              </a:ext>
            </a:extLst>
          </p:cNvPr>
          <p:cNvSpPr txBox="1"/>
          <p:nvPr/>
        </p:nvSpPr>
        <p:spPr>
          <a:xfrm>
            <a:off x="646431" y="4712206"/>
            <a:ext cx="108991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Tra le straniere in quarta posizione ci sono </a:t>
            </a:r>
          </a:p>
          <a:p>
            <a:r>
              <a:rPr lang="it-IT" sz="2800" dirty="0"/>
              <a:t>i reati in materia di prostituzione (96 su 110); </a:t>
            </a:r>
          </a:p>
          <a:p>
            <a:r>
              <a:rPr lang="it-IT" sz="2800" dirty="0"/>
              <a:t>per le italiane quelli contro l’amministrazione della giustizia (239)</a:t>
            </a:r>
          </a:p>
        </p:txBody>
      </p:sp>
    </p:spTree>
    <p:extLst>
      <p:ext uri="{BB962C8B-B14F-4D97-AF65-F5344CB8AC3E}">
        <p14:creationId xmlns:p14="http://schemas.microsoft.com/office/powerpoint/2010/main" val="3453881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825" y="366926"/>
            <a:ext cx="4140505" cy="6124148"/>
          </a:xfrm>
        </p:spPr>
      </p:pic>
      <p:sp>
        <p:nvSpPr>
          <p:cNvPr id="8" name="CasellaDiTesto 7"/>
          <p:cNvSpPr txBox="1"/>
          <p:nvPr/>
        </p:nvSpPr>
        <p:spPr>
          <a:xfrm>
            <a:off x="866449" y="1197620"/>
            <a:ext cx="566106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In media i 2/3 delle donne detenute hanno figli minori</a:t>
            </a:r>
          </a:p>
          <a:p>
            <a:endParaRPr lang="it-IT" sz="3200" dirty="0"/>
          </a:p>
          <a:p>
            <a:r>
              <a:rPr lang="it-IT" sz="3200" dirty="0"/>
              <a:t>Solo una piccola parte rimane accanto ai figli (in una sezione-nido del carcere o negli ICAM o in una casa-famiglia protetta)</a:t>
            </a:r>
          </a:p>
          <a:p>
            <a:pPr marL="457200" indent="-457200">
              <a:buFontTx/>
              <a:buChar char="-"/>
            </a:pP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56396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E949B79A-0D95-4B47-8432-FBD5F502C0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0138520"/>
              </p:ext>
            </p:extLst>
          </p:nvPr>
        </p:nvGraphicFramePr>
        <p:xfrm>
          <a:off x="643467" y="802702"/>
          <a:ext cx="10905069" cy="52526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8928">
                  <a:extLst>
                    <a:ext uri="{9D8B030D-6E8A-4147-A177-3AD203B41FA5}">
                      <a16:colId xmlns:a16="http://schemas.microsoft.com/office/drawing/2014/main" val="3143160427"/>
                    </a:ext>
                  </a:extLst>
                </a:gridCol>
                <a:gridCol w="1467081">
                  <a:extLst>
                    <a:ext uri="{9D8B030D-6E8A-4147-A177-3AD203B41FA5}">
                      <a16:colId xmlns:a16="http://schemas.microsoft.com/office/drawing/2014/main" val="2745603737"/>
                    </a:ext>
                  </a:extLst>
                </a:gridCol>
                <a:gridCol w="2063559">
                  <a:extLst>
                    <a:ext uri="{9D8B030D-6E8A-4147-A177-3AD203B41FA5}">
                      <a16:colId xmlns:a16="http://schemas.microsoft.com/office/drawing/2014/main" val="747414995"/>
                    </a:ext>
                  </a:extLst>
                </a:gridCol>
                <a:gridCol w="1586376">
                  <a:extLst>
                    <a:ext uri="{9D8B030D-6E8A-4147-A177-3AD203B41FA5}">
                      <a16:colId xmlns:a16="http://schemas.microsoft.com/office/drawing/2014/main" val="2889369834"/>
                    </a:ext>
                  </a:extLst>
                </a:gridCol>
                <a:gridCol w="2304281">
                  <a:extLst>
                    <a:ext uri="{9D8B030D-6E8A-4147-A177-3AD203B41FA5}">
                      <a16:colId xmlns:a16="http://schemas.microsoft.com/office/drawing/2014/main" val="4253650940"/>
                    </a:ext>
                  </a:extLst>
                </a:gridCol>
                <a:gridCol w="1724844">
                  <a:extLst>
                    <a:ext uri="{9D8B030D-6E8A-4147-A177-3AD203B41FA5}">
                      <a16:colId xmlns:a16="http://schemas.microsoft.com/office/drawing/2014/main" val="340231426"/>
                    </a:ext>
                  </a:extLst>
                </a:gridCol>
              </a:tblGrid>
              <a:tr h="8797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Data di rilevazione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Asili nido</a:t>
                      </a:r>
                      <a:br>
                        <a:rPr lang="it-IT" sz="2400">
                          <a:effectLst/>
                        </a:rPr>
                      </a:br>
                      <a:r>
                        <a:rPr lang="it-IT" sz="2400">
                          <a:effectLst/>
                        </a:rPr>
                        <a:t>e ICAM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Asili nido non funzionanti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madri con figli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minori di 3 anni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donne in gravidanza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extLst>
                  <a:ext uri="{0D108BD9-81ED-4DB2-BD59-A6C34878D82A}">
                    <a16:rowId xmlns:a16="http://schemas.microsoft.com/office/drawing/2014/main" val="2123129760"/>
                  </a:ext>
                </a:extLst>
              </a:tr>
              <a:tr h="4858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31/12/2011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17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3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51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54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13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extLst>
                  <a:ext uri="{0D108BD9-81ED-4DB2-BD59-A6C34878D82A}">
                    <a16:rowId xmlns:a16="http://schemas.microsoft.com/office/drawing/2014/main" val="949725198"/>
                  </a:ext>
                </a:extLst>
              </a:tr>
              <a:tr h="4858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31/12/2012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16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2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40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41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5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extLst>
                  <a:ext uri="{0D108BD9-81ED-4DB2-BD59-A6C34878D82A}">
                    <a16:rowId xmlns:a16="http://schemas.microsoft.com/office/drawing/2014/main" val="1455248667"/>
                  </a:ext>
                </a:extLst>
              </a:tr>
              <a:tr h="4858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31/12/2013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17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6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40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40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17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extLst>
                  <a:ext uri="{0D108BD9-81ED-4DB2-BD59-A6C34878D82A}">
                    <a16:rowId xmlns:a16="http://schemas.microsoft.com/office/drawing/2014/main" val="3016598150"/>
                  </a:ext>
                </a:extLst>
              </a:tr>
              <a:tr h="4858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31/12/2014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15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5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27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28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9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extLst>
                  <a:ext uri="{0D108BD9-81ED-4DB2-BD59-A6C34878D82A}">
                    <a16:rowId xmlns:a16="http://schemas.microsoft.com/office/drawing/2014/main" val="2671719196"/>
                  </a:ext>
                </a:extLst>
              </a:tr>
              <a:tr h="4858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31/12/2015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18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7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49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50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12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extLst>
                  <a:ext uri="{0D108BD9-81ED-4DB2-BD59-A6C34878D82A}">
                    <a16:rowId xmlns:a16="http://schemas.microsoft.com/office/drawing/2014/main" val="203826324"/>
                  </a:ext>
                </a:extLst>
              </a:tr>
              <a:tr h="4858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31/12/2016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17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5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34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37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9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extLst>
                  <a:ext uri="{0D108BD9-81ED-4DB2-BD59-A6C34878D82A}">
                    <a16:rowId xmlns:a16="http://schemas.microsoft.com/office/drawing/2014/main" val="925186506"/>
                  </a:ext>
                </a:extLst>
              </a:tr>
              <a:tr h="4858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31/12/2017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18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1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50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56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7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extLst>
                  <a:ext uri="{0D108BD9-81ED-4DB2-BD59-A6C34878D82A}">
                    <a16:rowId xmlns:a16="http://schemas.microsoft.com/office/drawing/2014/main" val="766893032"/>
                  </a:ext>
                </a:extLst>
              </a:tr>
              <a:tr h="4858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31/12/2018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17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2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47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52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3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extLst>
                  <a:ext uri="{0D108BD9-81ED-4DB2-BD59-A6C34878D82A}">
                    <a16:rowId xmlns:a16="http://schemas.microsoft.com/office/drawing/2014/main" val="3499105686"/>
                  </a:ext>
                </a:extLst>
              </a:tr>
              <a:tr h="4858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30/06/2019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14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0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50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54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6</a:t>
                      </a:r>
                      <a:endParaRPr lang="it-IT" sz="2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401" marR="31401" marT="31401" marB="31401" anchor="ctr"/>
                </a:tc>
                <a:extLst>
                  <a:ext uri="{0D108BD9-81ED-4DB2-BD59-A6C34878D82A}">
                    <a16:rowId xmlns:a16="http://schemas.microsoft.com/office/drawing/2014/main" val="17012456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4478856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71D30E-F128-B544-AD1A-4B3EEF3B4A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5588" y="678730"/>
            <a:ext cx="9613900" cy="742107"/>
          </a:xfrm>
        </p:spPr>
        <p:txBody>
          <a:bodyPr/>
          <a:lstStyle/>
          <a:p>
            <a:r>
              <a:rPr lang="it-IT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Esecuzione della pena per la donna madre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8E2552-CBB3-2A49-BC80-26CD4D3A19F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7032" y="1726989"/>
            <a:ext cx="6645275" cy="3041650"/>
          </a:xfrm>
        </p:spPr>
        <p:txBody>
          <a:bodyPr/>
          <a:lstStyle/>
          <a:p>
            <a:pPr marL="0" indent="0">
              <a:buNone/>
            </a:pPr>
            <a:endParaRPr lang="it-IT" dirty="0"/>
          </a:p>
          <a:p>
            <a:r>
              <a:rPr lang="it-IT" sz="2800" dirty="0"/>
              <a:t>Rinvio </a:t>
            </a:r>
            <a:r>
              <a:rPr lang="it-IT" sz="2800" b="1" dirty="0"/>
              <a:t>obbligatorio</a:t>
            </a:r>
            <a:r>
              <a:rPr lang="it-IT" sz="2800" dirty="0"/>
              <a:t> (art. 146 c.p.)</a:t>
            </a:r>
          </a:p>
          <a:p>
            <a:pPr marL="0" indent="0">
              <a:buNone/>
            </a:pPr>
            <a:r>
              <a:rPr lang="it-IT" sz="2800" dirty="0"/>
              <a:t>(donna incinta; figlio minore di 1 anno)</a:t>
            </a:r>
          </a:p>
          <a:p>
            <a:endParaRPr lang="it-IT" sz="2800" dirty="0"/>
          </a:p>
          <a:p>
            <a:r>
              <a:rPr lang="it-IT" sz="2800" dirty="0"/>
              <a:t>Rinvio </a:t>
            </a:r>
            <a:r>
              <a:rPr lang="it-IT" sz="2800" b="1" dirty="0"/>
              <a:t>facoltativo</a:t>
            </a:r>
            <a:r>
              <a:rPr lang="it-IT" sz="2800" dirty="0"/>
              <a:t> (art. 147 c.p.)</a:t>
            </a:r>
          </a:p>
          <a:p>
            <a:pPr marL="0" indent="0">
              <a:buNone/>
            </a:pPr>
            <a:r>
              <a:rPr lang="it-IT" sz="2800" dirty="0"/>
              <a:t>(figlio tra 1 e 3 anni)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18A30E1-5D7A-9440-9E19-4EB5C4065A09}"/>
              </a:ext>
            </a:extLst>
          </p:cNvPr>
          <p:cNvSpPr txBox="1"/>
          <p:nvPr/>
        </p:nvSpPr>
        <p:spPr>
          <a:xfrm>
            <a:off x="387032" y="4837818"/>
            <a:ext cx="7512149" cy="83114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NO se: decadenza genitorialità, affidamento ad altri,</a:t>
            </a:r>
          </a:p>
          <a:p>
            <a:r>
              <a:rPr lang="it-IT" sz="2400" dirty="0">
                <a:solidFill>
                  <a:schemeClr val="bg1"/>
                </a:solidFill>
              </a:rPr>
              <a:t>oppure pericolo di recidiva (l. 40/2001)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41C4B00-27B2-F641-B81C-B51C9F996ED1}"/>
              </a:ext>
            </a:extLst>
          </p:cNvPr>
          <p:cNvSpPr txBox="1"/>
          <p:nvPr/>
        </p:nvSpPr>
        <p:spPr>
          <a:xfrm>
            <a:off x="7728916" y="2151603"/>
            <a:ext cx="407605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detenzione domiciliare</a:t>
            </a:r>
          </a:p>
          <a:p>
            <a:r>
              <a:rPr lang="it-IT" sz="2800" dirty="0"/>
              <a:t>senza limiti di pena,</a:t>
            </a:r>
          </a:p>
          <a:p>
            <a:r>
              <a:rPr lang="it-IT" sz="2800" dirty="0"/>
              <a:t>prorogabile </a:t>
            </a:r>
          </a:p>
          <a:p>
            <a:r>
              <a:rPr lang="it-IT" sz="2800" dirty="0"/>
              <a:t>art. 47-</a:t>
            </a:r>
            <a:r>
              <a:rPr lang="it-IT" sz="2800" i="1" dirty="0"/>
              <a:t>ter</a:t>
            </a:r>
            <a:r>
              <a:rPr lang="it-IT" sz="2800" dirty="0"/>
              <a:t>, c. 1</a:t>
            </a:r>
            <a:r>
              <a:rPr lang="it-IT" sz="2800" i="1" dirty="0"/>
              <a:t>ter,</a:t>
            </a:r>
            <a:r>
              <a:rPr lang="it-IT" sz="2800" dirty="0"/>
              <a:t> </a:t>
            </a:r>
            <a:r>
              <a:rPr lang="it-IT" sz="2800" dirty="0" err="1"/>
              <a:t>o.p.</a:t>
            </a:r>
            <a:endParaRPr lang="it-IT" sz="2800" dirty="0"/>
          </a:p>
          <a:p>
            <a:r>
              <a:rPr lang="it-IT" sz="2800" dirty="0"/>
              <a:t>(l. 65/1998)</a:t>
            </a:r>
          </a:p>
        </p:txBody>
      </p:sp>
      <p:sp>
        <p:nvSpPr>
          <p:cNvPr id="8" name="Parentesi graffa chiusa 7">
            <a:extLst>
              <a:ext uri="{FF2B5EF4-FFF2-40B4-BE49-F238E27FC236}">
                <a16:creationId xmlns:a16="http://schemas.microsoft.com/office/drawing/2014/main" id="{D1CC02D3-617C-8744-A6AF-F3821B3C4137}"/>
              </a:ext>
            </a:extLst>
          </p:cNvPr>
          <p:cNvSpPr/>
          <p:nvPr/>
        </p:nvSpPr>
        <p:spPr>
          <a:xfrm>
            <a:off x="6639952" y="2020181"/>
            <a:ext cx="914400" cy="2509615"/>
          </a:xfrm>
          <a:prstGeom prst="rightBrac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3432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8E2552-CBB3-2A49-BC80-26CD4D3A19F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7032" y="387349"/>
            <a:ext cx="5043097" cy="37766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800" u="sng" dirty="0"/>
              <a:t>Pena non superiore a 4 anni</a:t>
            </a:r>
          </a:p>
          <a:p>
            <a:pPr marL="0" indent="0">
              <a:buNone/>
            </a:pPr>
            <a:r>
              <a:rPr lang="it-IT" sz="2800" u="sng" dirty="0"/>
              <a:t>(anche residua)</a:t>
            </a:r>
          </a:p>
          <a:p>
            <a:pPr marL="0" indent="0">
              <a:buNone/>
            </a:pPr>
            <a:endParaRPr lang="it-IT" sz="800" dirty="0"/>
          </a:p>
          <a:p>
            <a:pPr marL="0" indent="0">
              <a:buNone/>
            </a:pPr>
            <a:r>
              <a:rPr lang="it-IT" b="1" dirty="0"/>
              <a:t>Detenzione domiciliare                (art. 47-ter, c. 1, </a:t>
            </a:r>
            <a:r>
              <a:rPr lang="it-IT" b="1" dirty="0" err="1"/>
              <a:t>o.p.</a:t>
            </a:r>
            <a:r>
              <a:rPr lang="it-IT" b="1" dirty="0"/>
              <a:t>)</a:t>
            </a:r>
          </a:p>
          <a:p>
            <a:pPr>
              <a:buFontTx/>
              <a:buChar char="-"/>
            </a:pPr>
            <a:r>
              <a:rPr lang="it-IT" b="1" dirty="0"/>
              <a:t>se donna incinta</a:t>
            </a:r>
          </a:p>
          <a:p>
            <a:pPr>
              <a:buFontTx/>
              <a:buChar char="-"/>
            </a:pPr>
            <a:r>
              <a:rPr lang="it-IT" b="1" dirty="0"/>
              <a:t>se figlio inferiore a 10 anni convivente</a:t>
            </a:r>
          </a:p>
          <a:p>
            <a:pPr>
              <a:buFontTx/>
              <a:buChar char="-"/>
            </a:pPr>
            <a:r>
              <a:rPr lang="it-IT" b="1" dirty="0"/>
              <a:t>anche per il padre se madre impossibilitata</a:t>
            </a:r>
          </a:p>
          <a:p>
            <a:pPr>
              <a:buFontTx/>
              <a:buChar char="-"/>
            </a:pPr>
            <a:endParaRPr lang="it-IT" b="1" dirty="0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C589891D-4660-8D46-90FF-BE3FFA0193DE}"/>
              </a:ext>
            </a:extLst>
          </p:cNvPr>
          <p:cNvSpPr txBox="1">
            <a:spLocks/>
          </p:cNvSpPr>
          <p:nvPr/>
        </p:nvSpPr>
        <p:spPr>
          <a:xfrm>
            <a:off x="5518161" y="1688123"/>
            <a:ext cx="6673839" cy="4097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800" u="sng" dirty="0"/>
              <a:t>Pena superiore a 4 anni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sz="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b="1" dirty="0"/>
              <a:t>Detenzione domiciliare speciale                 (art. 47-</a:t>
            </a:r>
            <a:r>
              <a:rPr lang="it-IT" b="1" i="1" dirty="0"/>
              <a:t>quinquies</a:t>
            </a:r>
            <a:r>
              <a:rPr lang="it-IT" b="1" dirty="0"/>
              <a:t>, c. </a:t>
            </a:r>
            <a:r>
              <a:rPr lang="it-IT" b="1" dirty="0" err="1"/>
              <a:t>o.p.</a:t>
            </a:r>
            <a:r>
              <a:rPr lang="it-IT" b="1" dirty="0"/>
              <a:t>)</a:t>
            </a:r>
          </a:p>
          <a:p>
            <a:pPr>
              <a:buFontTx/>
              <a:buChar char="-"/>
            </a:pPr>
            <a:r>
              <a:rPr lang="it-IT" b="1" dirty="0"/>
              <a:t>se figlio inferiore a 10 anni</a:t>
            </a:r>
          </a:p>
          <a:p>
            <a:pPr>
              <a:buFontTx/>
              <a:buChar char="-"/>
            </a:pPr>
            <a:r>
              <a:rPr lang="it-IT" b="1" dirty="0"/>
              <a:t>se possibile ristabilire la convivenza</a:t>
            </a:r>
          </a:p>
          <a:p>
            <a:pPr>
              <a:buFontTx/>
              <a:buChar char="-"/>
            </a:pPr>
            <a:r>
              <a:rPr lang="it-IT" b="1" dirty="0"/>
              <a:t>anche per il padre se madre impossibilitata</a:t>
            </a:r>
          </a:p>
          <a:p>
            <a:pPr>
              <a:buFontTx/>
              <a:buChar char="-"/>
            </a:pPr>
            <a:r>
              <a:rPr lang="it-IT" b="1" dirty="0"/>
              <a:t>prorogabile dopo i 10 anni del figlio se espiata almeno metà della pena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D85CD01-0C02-3347-9A8E-6162B064B553}"/>
              </a:ext>
            </a:extLst>
          </p:cNvPr>
          <p:cNvSpPr txBox="1"/>
          <p:nvPr/>
        </p:nvSpPr>
        <p:spPr>
          <a:xfrm>
            <a:off x="387032" y="5432767"/>
            <a:ext cx="9080525" cy="120032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Sin dall’inizio dell’esecuzione della pena</a:t>
            </a:r>
          </a:p>
          <a:p>
            <a:r>
              <a:rPr lang="it-IT" sz="2400" dirty="0">
                <a:solidFill>
                  <a:schemeClr val="bg1"/>
                </a:solidFill>
              </a:rPr>
              <a:t>(anche se 4-bis </a:t>
            </a:r>
            <a:r>
              <a:rPr lang="it-IT" sz="2400" dirty="0" err="1">
                <a:solidFill>
                  <a:schemeClr val="bg1"/>
                </a:solidFill>
              </a:rPr>
              <a:t>o.p.</a:t>
            </a:r>
            <a:r>
              <a:rPr lang="it-IT" sz="2400" dirty="0">
                <a:solidFill>
                  <a:schemeClr val="bg1"/>
                </a:solidFill>
              </a:rPr>
              <a:t>: C. </a:t>
            </a:r>
            <a:r>
              <a:rPr lang="it-IT" sz="2400" dirty="0" err="1">
                <a:solidFill>
                  <a:schemeClr val="bg1"/>
                </a:solidFill>
              </a:rPr>
              <a:t>cost</a:t>
            </a:r>
            <a:r>
              <a:rPr lang="it-IT" sz="2400" dirty="0">
                <a:solidFill>
                  <a:schemeClr val="bg1"/>
                </a:solidFill>
              </a:rPr>
              <a:t>. 76/2017),</a:t>
            </a:r>
          </a:p>
          <a:p>
            <a:r>
              <a:rPr lang="it-IT" sz="2400" dirty="0">
                <a:solidFill>
                  <a:schemeClr val="bg1"/>
                </a:solidFill>
              </a:rPr>
              <a:t>eventualmente in </a:t>
            </a:r>
            <a:r>
              <a:rPr lang="it-IT" sz="2400" dirty="0">
                <a:solidFill>
                  <a:schemeClr val="bg1"/>
                </a:solidFill>
                <a:highlight>
                  <a:srgbClr val="FFFF00"/>
                </a:highlight>
              </a:rPr>
              <a:t>ICAM</a:t>
            </a:r>
            <a:r>
              <a:rPr lang="it-IT" sz="2400" dirty="0">
                <a:solidFill>
                  <a:schemeClr val="bg1"/>
                </a:solidFill>
              </a:rPr>
              <a:t> o </a:t>
            </a:r>
            <a:r>
              <a:rPr lang="it-IT" sz="2400" dirty="0">
                <a:solidFill>
                  <a:schemeClr val="bg1"/>
                </a:solidFill>
                <a:highlight>
                  <a:srgbClr val="FFFF00"/>
                </a:highlight>
              </a:rPr>
              <a:t>case famiglia protette </a:t>
            </a:r>
            <a:r>
              <a:rPr lang="it-IT" sz="2400" dirty="0">
                <a:solidFill>
                  <a:schemeClr val="bg1"/>
                </a:solidFill>
              </a:rPr>
              <a:t>(l.62/2011) </a:t>
            </a: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FD4C8D51-97D5-5A42-AE34-DD7391FB1C51}"/>
              </a:ext>
            </a:extLst>
          </p:cNvPr>
          <p:cNvCxnSpPr>
            <a:cxnSpLocks/>
          </p:cNvCxnSpPr>
          <p:nvPr/>
        </p:nvCxnSpPr>
        <p:spPr>
          <a:xfrm flipH="1">
            <a:off x="4811151" y="3736866"/>
            <a:ext cx="618978" cy="1538519"/>
          </a:xfrm>
          <a:prstGeom prst="line">
            <a:avLst/>
          </a:prstGeom>
          <a:ln w="57150">
            <a:headEnd type="oval" w="med" len="med"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57F63970-9BB2-7D46-9686-2C4EF8275A8D}"/>
              </a:ext>
            </a:extLst>
          </p:cNvPr>
          <p:cNvCxnSpPr/>
          <p:nvPr/>
        </p:nvCxnSpPr>
        <p:spPr>
          <a:xfrm>
            <a:off x="3488788" y="3967089"/>
            <a:ext cx="1069144" cy="213828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8706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B3DB26-ACBE-F044-82EF-A4B006CC6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Assistenza all’esterno dei figli minori</a:t>
            </a:r>
            <a:br>
              <a:rPr lang="it-IT" dirty="0"/>
            </a:br>
            <a:r>
              <a:rPr lang="it-IT" dirty="0"/>
              <a:t> (art. 21-</a:t>
            </a:r>
            <a:r>
              <a:rPr lang="it-IT" i="1" dirty="0"/>
              <a:t>bis </a:t>
            </a:r>
            <a:r>
              <a:rPr lang="it-IT" dirty="0" err="1"/>
              <a:t>o.p.</a:t>
            </a:r>
            <a:r>
              <a:rPr lang="it-IT" dirty="0"/>
              <a:t>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3BE18C-F1D8-5F44-B37A-5A66E7CE1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it-IT" sz="2800" dirty="0"/>
              <a:t>Per figli di età non superiore a 10 anni</a:t>
            </a:r>
          </a:p>
          <a:p>
            <a:pPr>
              <a:spcBef>
                <a:spcPts val="1200"/>
              </a:spcBef>
            </a:pPr>
            <a:r>
              <a:rPr lang="it-IT" sz="2800" dirty="0"/>
              <a:t>Anche per il padre se la madre impossibilitata</a:t>
            </a:r>
          </a:p>
          <a:p>
            <a:pPr>
              <a:spcBef>
                <a:spcPts val="1200"/>
              </a:spcBef>
            </a:pPr>
            <a:r>
              <a:rPr lang="it-IT" sz="2800" dirty="0"/>
              <a:t>Stesse condizioni dell’art. 21 </a:t>
            </a:r>
            <a:r>
              <a:rPr lang="it-IT" sz="2800" dirty="0" err="1"/>
              <a:t>o.p.</a:t>
            </a:r>
            <a:endParaRPr lang="it-IT" sz="2800" dirty="0"/>
          </a:p>
          <a:p>
            <a:pPr lvl="1">
              <a:spcBef>
                <a:spcPts val="1200"/>
              </a:spcBef>
            </a:pPr>
            <a:r>
              <a:rPr lang="it-IT" sz="2800" dirty="0"/>
              <a:t>Se reati del 4-bis </a:t>
            </a:r>
            <a:r>
              <a:rPr lang="it-IT" sz="2800" dirty="0" err="1"/>
              <a:t>o.p.</a:t>
            </a:r>
            <a:r>
              <a:rPr lang="it-IT" sz="2800" dirty="0"/>
              <a:t>: dopo 1/3 di pena espiata                      o comunque 5 anni</a:t>
            </a:r>
          </a:p>
          <a:p>
            <a:pPr lvl="1">
              <a:spcBef>
                <a:spcPts val="1200"/>
              </a:spcBef>
            </a:pPr>
            <a:r>
              <a:rPr lang="it-IT" sz="2800" dirty="0"/>
              <a:t>Se ergastolo dopo almeno 10 anni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89948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b="1" dirty="0"/>
              <a:t>Le donne detenute nel carcere di Bollate </a:t>
            </a:r>
            <a:br>
              <a:rPr lang="it-IT" sz="3200" b="1" dirty="0"/>
            </a:br>
            <a:r>
              <a:rPr lang="it-IT" sz="3200" b="1" dirty="0"/>
              <a:t>(al 31 dicembre 2015)  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790" y="2342340"/>
            <a:ext cx="5486227" cy="3650835"/>
          </a:xfrm>
        </p:spPr>
      </p:pic>
      <p:sp>
        <p:nvSpPr>
          <p:cNvPr id="5" name="CasellaDiTesto 4"/>
          <p:cNvSpPr txBox="1"/>
          <p:nvPr/>
        </p:nvSpPr>
        <p:spPr>
          <a:xfrm>
            <a:off x="680321" y="2512173"/>
            <a:ext cx="507320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inaugurato nel dicembre 2000</a:t>
            </a:r>
          </a:p>
          <a:p>
            <a:endParaRPr lang="it-IT" sz="2800" dirty="0"/>
          </a:p>
          <a:p>
            <a:r>
              <a:rPr lang="it-IT" sz="2800" dirty="0"/>
              <a:t>dal 2008 ospita anche le donne in un edificio separato</a:t>
            </a:r>
          </a:p>
          <a:p>
            <a:endParaRPr lang="it-IT" sz="2800" dirty="0"/>
          </a:p>
          <a:p>
            <a:r>
              <a:rPr lang="it-IT" sz="2800" dirty="0"/>
              <a:t>il rapporto è circa di 1 donna ogni 120 uomini</a:t>
            </a:r>
          </a:p>
        </p:txBody>
      </p:sp>
    </p:spTree>
    <p:extLst>
      <p:ext uri="{BB962C8B-B14F-4D97-AF65-F5344CB8AC3E}">
        <p14:creationId xmlns:p14="http://schemas.microsoft.com/office/powerpoint/2010/main" val="2591629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/>
              <a:t>Le donne del campione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680321" y="2266535"/>
            <a:ext cx="9715704" cy="2938511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it-IT" sz="2600" b="1" dirty="0"/>
              <a:t>69</a:t>
            </a:r>
            <a:r>
              <a:rPr lang="it-IT" sz="2600" dirty="0"/>
              <a:t> donne tra i 23 e i 68 anni </a:t>
            </a:r>
            <a:r>
              <a:rPr lang="it-IT" sz="2600" dirty="0">
                <a:solidFill>
                  <a:schemeClr val="bg1"/>
                </a:solidFill>
              </a:rPr>
              <a:t>(</a:t>
            </a:r>
            <a:r>
              <a:rPr lang="it-IT" sz="2600" b="1" dirty="0">
                <a:solidFill>
                  <a:schemeClr val="bg1"/>
                </a:solidFill>
              </a:rPr>
              <a:t>età</a:t>
            </a:r>
            <a:r>
              <a:rPr lang="it-IT" sz="2600" dirty="0">
                <a:solidFill>
                  <a:schemeClr val="bg1"/>
                </a:solidFill>
              </a:rPr>
              <a:t> </a:t>
            </a:r>
            <a:r>
              <a:rPr lang="it-IT" sz="2600" b="1" dirty="0">
                <a:solidFill>
                  <a:schemeClr val="bg1"/>
                </a:solidFill>
              </a:rPr>
              <a:t>media di 43 anni)</a:t>
            </a:r>
            <a:endParaRPr lang="it-IT" sz="2600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it-IT" sz="2600" dirty="0"/>
              <a:t>in maggioranza italiane (58%)</a:t>
            </a:r>
            <a:endParaRPr lang="it-IT" sz="2600" b="1" dirty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it-IT" sz="2600" b="1" dirty="0"/>
              <a:t>21</a:t>
            </a:r>
            <a:r>
              <a:rPr lang="it-IT" sz="2600" dirty="0"/>
              <a:t> donne con </a:t>
            </a:r>
            <a:r>
              <a:rPr lang="it-IT" sz="2600" b="1" dirty="0">
                <a:solidFill>
                  <a:schemeClr val="bg1"/>
                </a:solidFill>
              </a:rPr>
              <a:t>disturbi psichici </a:t>
            </a:r>
            <a:r>
              <a:rPr lang="it-IT" sz="2600" b="1" dirty="0">
                <a:solidFill>
                  <a:schemeClr val="tx1"/>
                </a:solidFill>
              </a:rPr>
              <a:t>/ </a:t>
            </a:r>
            <a:r>
              <a:rPr lang="it-IT" sz="2600" b="1" dirty="0"/>
              <a:t>5</a:t>
            </a:r>
            <a:r>
              <a:rPr lang="it-IT" sz="2600" dirty="0"/>
              <a:t> con patologie fisiche</a:t>
            </a:r>
            <a:endParaRPr lang="it-IT" sz="2600" b="1" dirty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it-IT" sz="2600" b="1" dirty="0"/>
              <a:t>8</a:t>
            </a:r>
            <a:r>
              <a:rPr lang="it-IT" sz="2600" b="1" dirty="0">
                <a:solidFill>
                  <a:schemeClr val="bg1"/>
                </a:solidFill>
              </a:rPr>
              <a:t> </a:t>
            </a:r>
            <a:r>
              <a:rPr lang="it-IT" sz="2600" dirty="0"/>
              <a:t>con problemi di tossicodipendenza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0079BB5-CD72-964C-ABF1-1423F8A565E8}"/>
              </a:ext>
            </a:extLst>
          </p:cNvPr>
          <p:cNvSpPr txBox="1"/>
          <p:nvPr/>
        </p:nvSpPr>
        <p:spPr>
          <a:xfrm>
            <a:off x="787790" y="5273775"/>
            <a:ext cx="8032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22 hanno subito violenza nell’infanzia o da familiari</a:t>
            </a:r>
          </a:p>
          <a:p>
            <a:r>
              <a:rPr lang="it-IT" sz="2400" dirty="0"/>
              <a:t>14 hanno subito violenza dal partner</a:t>
            </a:r>
          </a:p>
        </p:txBody>
      </p:sp>
    </p:spTree>
    <p:extLst>
      <p:ext uri="{BB962C8B-B14F-4D97-AF65-F5344CB8AC3E}">
        <p14:creationId xmlns:p14="http://schemas.microsoft.com/office/powerpoint/2010/main" val="3933474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idx="4294967295"/>
          </p:nvPr>
        </p:nvSpPr>
        <p:spPr>
          <a:xfrm>
            <a:off x="900332" y="705535"/>
            <a:ext cx="9172136" cy="1650803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it-IT" sz="2800" dirty="0"/>
              <a:t>il </a:t>
            </a:r>
            <a:r>
              <a:rPr lang="it-IT" sz="2800" b="1" dirty="0"/>
              <a:t>62,5% </a:t>
            </a:r>
            <a:r>
              <a:rPr lang="it-IT" sz="2800" dirty="0"/>
              <a:t>ha almeno un figlio (10 hanno più di 4 figli)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it-IT" sz="2800" dirty="0"/>
              <a:t>il </a:t>
            </a:r>
            <a:r>
              <a:rPr lang="it-IT" sz="2800" b="1" dirty="0"/>
              <a:t>43,5% </a:t>
            </a:r>
            <a:r>
              <a:rPr lang="it-IT" sz="2800" dirty="0"/>
              <a:t>ha </a:t>
            </a:r>
            <a:r>
              <a:rPr lang="it-IT" sz="2800" b="1" dirty="0"/>
              <a:t>1 o più figli </a:t>
            </a:r>
            <a:r>
              <a:rPr lang="it-IT" sz="2800" b="1" u="sng" dirty="0"/>
              <a:t>minorenni</a:t>
            </a:r>
            <a:r>
              <a:rPr lang="it-IT" sz="2800" b="1" dirty="0"/>
              <a:t> </a:t>
            </a:r>
            <a:r>
              <a:rPr lang="it-IT" sz="2800" dirty="0">
                <a:solidFill>
                  <a:schemeClr val="tx1"/>
                </a:solidFill>
              </a:rPr>
              <a:t>fuori</a:t>
            </a:r>
            <a:r>
              <a:rPr lang="it-IT" sz="2800" b="1" dirty="0">
                <a:solidFill>
                  <a:srgbClr val="C00000"/>
                </a:solidFill>
              </a:rPr>
              <a:t> </a:t>
            </a:r>
            <a:r>
              <a:rPr lang="it-IT" sz="2800" dirty="0"/>
              <a:t>dal carcere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it-IT" sz="2800" dirty="0"/>
              <a:t>		</a:t>
            </a:r>
            <a:endParaRPr lang="it-IT" sz="2800" dirty="0">
              <a:solidFill>
                <a:schemeClr val="tx1"/>
              </a:solidFill>
            </a:endParaRPr>
          </a:p>
        </p:txBody>
      </p:sp>
      <p:cxnSp>
        <p:nvCxnSpPr>
          <p:cNvPr id="8" name="Connettore 2 7"/>
          <p:cNvCxnSpPr>
            <a:cxnSpLocks/>
          </p:cNvCxnSpPr>
          <p:nvPr/>
        </p:nvCxnSpPr>
        <p:spPr>
          <a:xfrm>
            <a:off x="2611507" y="2193912"/>
            <a:ext cx="1636936" cy="92552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99DD7F4-7F7C-6849-A60E-6B2532007FC2}"/>
              </a:ext>
            </a:extLst>
          </p:cNvPr>
          <p:cNvSpPr txBox="1"/>
          <p:nvPr/>
        </p:nvSpPr>
        <p:spPr>
          <a:xfrm>
            <a:off x="1181092" y="4853354"/>
            <a:ext cx="10264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Solo 23 donne hanno avuto colloqui regolari con il loro partner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723E393-948A-7044-94BE-4944161E9DBE}"/>
              </a:ext>
            </a:extLst>
          </p:cNvPr>
          <p:cNvSpPr txBox="1"/>
          <p:nvPr/>
        </p:nvSpPr>
        <p:spPr>
          <a:xfrm>
            <a:off x="4529798" y="2222047"/>
            <a:ext cx="6302326" cy="186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lnSpc>
                <a:spcPct val="110000"/>
              </a:lnSpc>
              <a:spcBef>
                <a:spcPts val="600"/>
              </a:spcBef>
            </a:pPr>
            <a:r>
              <a:rPr lang="it-IT" sz="2800" dirty="0">
                <a:solidFill>
                  <a:prstClr val="white"/>
                </a:solidFill>
              </a:rPr>
              <a:t>il </a:t>
            </a:r>
            <a:r>
              <a:rPr lang="it-IT" sz="2800" b="1" dirty="0">
                <a:solidFill>
                  <a:prstClr val="white"/>
                </a:solidFill>
              </a:rPr>
              <a:t>66,6% </a:t>
            </a:r>
            <a:r>
              <a:rPr lang="it-IT" sz="2800" dirty="0">
                <a:solidFill>
                  <a:prstClr val="white"/>
                </a:solidFill>
              </a:rPr>
              <a:t>delle donne </a:t>
            </a:r>
            <a:r>
              <a:rPr lang="it-IT" sz="2800" b="1" dirty="0">
                <a:solidFill>
                  <a:prstClr val="white"/>
                </a:solidFill>
              </a:rPr>
              <a:t>non ha avuto  colloqui con i figli</a:t>
            </a:r>
            <a:r>
              <a:rPr lang="it-IT" sz="2800" b="1" dirty="0">
                <a:solidFill>
                  <a:srgbClr val="C00000"/>
                </a:solidFill>
              </a:rPr>
              <a:t> </a:t>
            </a:r>
          </a:p>
          <a:p>
            <a:pPr lvl="0" defTabSz="914400">
              <a:lnSpc>
                <a:spcPct val="110000"/>
              </a:lnSpc>
              <a:spcBef>
                <a:spcPts val="600"/>
              </a:spcBef>
            </a:pPr>
            <a:r>
              <a:rPr lang="it-IT" sz="2800" dirty="0">
                <a:solidFill>
                  <a:prstClr val="white"/>
                </a:solidFill>
              </a:rPr>
              <a:t>il 5,8% li ha avuti saltuariamente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1419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una minoranza silenziosa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88625" y="2668086"/>
            <a:ext cx="9601196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dirty="0"/>
              <a:t>  In Italia al 30 aprile 2019</a:t>
            </a:r>
          </a:p>
          <a:p>
            <a:pPr marL="0" indent="0">
              <a:buNone/>
            </a:pPr>
            <a:r>
              <a:rPr lang="it-IT" sz="2800" dirty="0"/>
              <a:t>  erano </a:t>
            </a:r>
            <a:r>
              <a:rPr lang="it-IT" sz="2800" b="1" dirty="0"/>
              <a:t>2659 </a:t>
            </a:r>
            <a:r>
              <a:rPr lang="it-IT" sz="2800" dirty="0"/>
              <a:t>le donne </a:t>
            </a:r>
          </a:p>
          <a:p>
            <a:pPr marL="0" indent="0">
              <a:buNone/>
            </a:pPr>
            <a:r>
              <a:rPr lang="it-IT" sz="2800" dirty="0"/>
              <a:t>  su 60.439 persone detenute</a:t>
            </a:r>
          </a:p>
          <a:p>
            <a:pPr marL="0" indent="0">
              <a:buNone/>
            </a:pPr>
            <a:r>
              <a:rPr lang="it-IT" sz="2800" dirty="0"/>
              <a:t>  pari al </a:t>
            </a:r>
            <a:r>
              <a:rPr lang="it-IT" sz="2800" b="1" dirty="0"/>
              <a:t>4,4%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588" y="2407292"/>
            <a:ext cx="5379375" cy="357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598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/>
              <a:t>I reati all’origine della detenzione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529651" y="2336872"/>
            <a:ext cx="5566349" cy="3949229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-IT" sz="2800" b="1" dirty="0">
                <a:solidFill>
                  <a:schemeClr val="bg1"/>
                </a:solidFill>
              </a:rPr>
              <a:t>44</a:t>
            </a:r>
            <a:r>
              <a:rPr lang="it-IT" sz="2800" b="1" dirty="0">
                <a:solidFill>
                  <a:srgbClr val="C00000"/>
                </a:solidFill>
              </a:rPr>
              <a:t> </a:t>
            </a:r>
            <a:r>
              <a:rPr lang="it-IT" sz="2800" dirty="0">
                <a:solidFill>
                  <a:schemeClr val="tx1"/>
                </a:solidFill>
              </a:rPr>
              <a:t>donne su 69 sono state condannate                                             per una pluralità di reati                                                                      in concorso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it-IT" sz="2600" dirty="0">
              <a:solidFill>
                <a:schemeClr val="tx1"/>
              </a:solidFill>
            </a:endParaRPr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CF107EEC-E25D-46DB-9067-C6151C5EAC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600863"/>
              </p:ext>
            </p:extLst>
          </p:nvPr>
        </p:nvGraphicFramePr>
        <p:xfrm>
          <a:off x="6597747" y="2193615"/>
          <a:ext cx="5191211" cy="441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33C52422-0505-4E28-AC4F-54FF7537C30D}"/>
              </a:ext>
            </a:extLst>
          </p:cNvPr>
          <p:cNvSpPr txBox="1"/>
          <p:nvPr/>
        </p:nvSpPr>
        <p:spPr>
          <a:xfrm>
            <a:off x="2048489" y="5412969"/>
            <a:ext cx="3438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     i reati caratterizzanti</a:t>
            </a:r>
          </a:p>
        </p:txBody>
      </p:sp>
    </p:spTree>
    <p:extLst>
      <p:ext uri="{BB962C8B-B14F-4D97-AF65-F5344CB8AC3E}">
        <p14:creationId xmlns:p14="http://schemas.microsoft.com/office/powerpoint/2010/main" val="41003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/>
              <a:t>Età al momento della commissione del reato</a:t>
            </a:r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2670"/>
              </p:ext>
            </p:extLst>
          </p:nvPr>
        </p:nvGraphicFramePr>
        <p:xfrm>
          <a:off x="1980931" y="2176230"/>
          <a:ext cx="6873074" cy="4194424"/>
        </p:xfrm>
        <a:graphic>
          <a:graphicData uri="http://schemas.openxmlformats.org/drawingml/2006/table">
            <a:tbl>
              <a:tblPr/>
              <a:tblGrid>
                <a:gridCol w="1533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5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2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66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46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69689">
                <a:tc>
                  <a:txBody>
                    <a:bodyPr/>
                    <a:lstStyle/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r>
                        <a:rPr lang="it-IT" sz="1000" dirty="0">
                          <a:effectLst/>
                          <a:latin typeface="Garamond  (simoncini)"/>
                          <a:ea typeface="Garamond  (simoncini)"/>
                          <a:cs typeface="Garamond  (simoncini)"/>
                        </a:rPr>
                        <a:t> </a:t>
                      </a:r>
                    </a:p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endParaRPr lang="it-IT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endParaRPr lang="it-IT" sz="1000" dirty="0">
                        <a:effectLst/>
                        <a:latin typeface="Garamond  (simoncini)"/>
                        <a:ea typeface="Garamond  (simoncini)"/>
                        <a:cs typeface="Garamond  (simoncini)"/>
                      </a:endParaRPr>
                    </a:p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r>
                        <a:rPr lang="it-IT" sz="1800" b="1" dirty="0">
                          <a:effectLst/>
                          <a:latin typeface="Garamond  (simoncini)"/>
                          <a:ea typeface="Garamond  (simoncini)"/>
                          <a:cs typeface="Garamond  (simoncini)"/>
                        </a:rPr>
                        <a:t>&gt; 35 anni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endParaRPr lang="it-IT" sz="1000" dirty="0">
                        <a:effectLst/>
                        <a:latin typeface="Garamond  (simoncini)"/>
                        <a:ea typeface="Garamond  (simoncini)"/>
                        <a:cs typeface="Garamond  (simoncini)"/>
                      </a:endParaRPr>
                    </a:p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r>
                        <a:rPr lang="it-IT" sz="1800" b="1" dirty="0">
                          <a:effectLst/>
                          <a:latin typeface="Garamond  (simoncini)"/>
                          <a:ea typeface="Garamond  (simoncini)"/>
                          <a:cs typeface="Garamond  (simoncini)"/>
                        </a:rPr>
                        <a:t>36-49 anni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endParaRPr lang="it-IT" sz="1000" dirty="0">
                        <a:effectLst/>
                        <a:latin typeface="Garamond  (simoncini)"/>
                        <a:ea typeface="Garamond  (simoncini)"/>
                        <a:cs typeface="Garamond  (simoncini)"/>
                      </a:endParaRPr>
                    </a:p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r>
                        <a:rPr lang="it-IT" sz="1800" b="1" dirty="0">
                          <a:effectLst/>
                          <a:latin typeface="Garamond  (simoncini)"/>
                          <a:ea typeface="Garamond  (simoncini)"/>
                          <a:cs typeface="Garamond  (simoncini)"/>
                        </a:rPr>
                        <a:t>50 anni</a:t>
                      </a:r>
                    </a:p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r>
                        <a:rPr lang="it-IT" sz="1800" b="1" dirty="0">
                          <a:effectLst/>
                          <a:latin typeface="Garamond  (simoncini)"/>
                          <a:ea typeface="Garamond  (simoncini)"/>
                          <a:cs typeface="Garamond  (simoncini)"/>
                        </a:rPr>
                        <a:t> e più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endParaRPr lang="it-IT" sz="1100" dirty="0">
                        <a:effectLst/>
                        <a:latin typeface="Calibri" panose="020F0502020204030204" pitchFamily="34" charset="0"/>
                        <a:ea typeface="Garamond  (simoncini)"/>
                        <a:cs typeface="Times New Roman" panose="02020603050405020304" pitchFamily="18" charset="0"/>
                      </a:endParaRPr>
                    </a:p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r>
                        <a:rPr lang="it-IT" sz="1800" b="1" dirty="0">
                          <a:effectLst/>
                          <a:latin typeface="Calibri" panose="020F0502020204030204" pitchFamily="34" charset="0"/>
                          <a:ea typeface="Garamond  (simoncini)"/>
                          <a:cs typeface="Times New Roman" panose="02020603050405020304" pitchFamily="18" charset="0"/>
                        </a:rPr>
                        <a:t>TOTALE</a:t>
                      </a:r>
                      <a:endParaRPr lang="it-IT" sz="1800" b="1" dirty="0">
                        <a:effectLst/>
                        <a:latin typeface="Garamond  (simoncini)"/>
                        <a:ea typeface="Garamond  (simoncini)"/>
                        <a:cs typeface="Garamond  (simoncini)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947">
                <a:tc>
                  <a:txBody>
                    <a:bodyPr/>
                    <a:lstStyle/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endParaRPr lang="it-IT" sz="1000" dirty="0">
                        <a:effectLst/>
                        <a:latin typeface="Garamond  (simoncini)"/>
                        <a:ea typeface="Garamond  (simoncini)"/>
                        <a:cs typeface="Garamond  (simoncini)"/>
                      </a:endParaRPr>
                    </a:p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r>
                        <a:rPr lang="it-IT" sz="1800" dirty="0">
                          <a:effectLst/>
                          <a:latin typeface="Garamond  (simoncini)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PERSONA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endParaRPr lang="it-IT" sz="1800" b="1" dirty="0">
                        <a:effectLst/>
                        <a:latin typeface="Garamond  (simoncini)"/>
                        <a:ea typeface="Garamond  (simoncini)"/>
                        <a:cs typeface="Garamond  (simoncini)"/>
                      </a:endParaRPr>
                    </a:p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r>
                        <a:rPr lang="it-IT" sz="1800" b="1" dirty="0">
                          <a:effectLst/>
                          <a:latin typeface="Garamond  (simoncini)"/>
                          <a:ea typeface="Garamond  (simoncini)"/>
                          <a:cs typeface="Garamond  (simoncini)"/>
                        </a:rPr>
                        <a:t>81,8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endParaRPr lang="it-IT" sz="1000" dirty="0">
                        <a:effectLst/>
                        <a:latin typeface="Garamond  (simoncini)"/>
                        <a:ea typeface="Garamond  (simoncini)"/>
                        <a:cs typeface="Garamond  (simoncini)"/>
                      </a:endParaRPr>
                    </a:p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r>
                        <a:rPr lang="it-IT" sz="1800" b="1" dirty="0">
                          <a:effectLst/>
                          <a:latin typeface="Garamond  (simoncini)"/>
                          <a:ea typeface="Garamond  (simoncini)"/>
                          <a:cs typeface="Garamond  (simoncini)"/>
                        </a:rPr>
                        <a:t>18,2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endParaRPr lang="it-IT" sz="1800" b="1" dirty="0">
                        <a:effectLst/>
                        <a:latin typeface="Garamond  (simoncini)"/>
                        <a:ea typeface="Garamond  (simoncini)"/>
                        <a:cs typeface="Garamond  (simoncini)"/>
                      </a:endParaRPr>
                    </a:p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r>
                        <a:rPr lang="it-IT" sz="1800" b="1" dirty="0">
                          <a:effectLst/>
                          <a:latin typeface="Garamond  (simoncini)"/>
                          <a:ea typeface="Garamond  (simoncini)"/>
                          <a:cs typeface="Garamond  (simoncini)"/>
                        </a:rPr>
                        <a:t>0,0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endParaRPr lang="it-IT" sz="1800" b="1" dirty="0">
                        <a:effectLst/>
                        <a:latin typeface="Garamond  (simoncini)"/>
                        <a:ea typeface="Garamond  (simoncini)"/>
                        <a:cs typeface="Garamond  (simoncini)"/>
                      </a:endParaRPr>
                    </a:p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r>
                        <a:rPr lang="it-IT" sz="1800" b="1" dirty="0">
                          <a:effectLst/>
                          <a:latin typeface="Garamond  (simoncini)"/>
                          <a:ea typeface="Garamond  (simoncini)"/>
                          <a:cs typeface="Garamond  (simoncini)"/>
                        </a:rPr>
                        <a:t>100,0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4947">
                <a:tc>
                  <a:txBody>
                    <a:bodyPr/>
                    <a:lstStyle/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endParaRPr lang="it-IT" sz="1000" dirty="0">
                        <a:effectLst/>
                        <a:latin typeface="Garamond  (simoncini)"/>
                        <a:ea typeface="Garamond  (simoncini)"/>
                        <a:cs typeface="Garamond  (simoncini)"/>
                      </a:endParaRPr>
                    </a:p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r>
                        <a:rPr lang="it-IT" sz="1800" dirty="0">
                          <a:effectLst/>
                          <a:latin typeface="Garamond  (simoncini)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PATRIMONIO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endParaRPr lang="it-IT" sz="1800" b="1" dirty="0">
                        <a:effectLst/>
                        <a:latin typeface="Garamond  (simoncini)"/>
                        <a:ea typeface="Garamond  (simoncini)"/>
                        <a:cs typeface="Garamond  (simoncini)"/>
                      </a:endParaRPr>
                    </a:p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r>
                        <a:rPr lang="it-IT" sz="1800" b="1" dirty="0">
                          <a:effectLst/>
                          <a:latin typeface="Garamond  (simoncini)"/>
                          <a:ea typeface="Garamond  (simoncini)"/>
                          <a:cs typeface="Garamond  (simoncini)"/>
                        </a:rPr>
                        <a:t>60,0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endParaRPr lang="it-IT" sz="1800" b="1" dirty="0">
                        <a:effectLst/>
                        <a:latin typeface="Garamond  (simoncini)"/>
                        <a:ea typeface="Garamond  (simoncini)"/>
                        <a:cs typeface="Garamond  (simoncini)"/>
                      </a:endParaRPr>
                    </a:p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r>
                        <a:rPr lang="it-IT" sz="1800" b="1" dirty="0">
                          <a:effectLst/>
                          <a:latin typeface="Garamond  (simoncini)"/>
                          <a:ea typeface="Garamond  (simoncini)"/>
                          <a:cs typeface="Garamond  (simoncini)"/>
                        </a:rPr>
                        <a:t>35,0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endParaRPr lang="it-IT" sz="1800" b="1" dirty="0">
                        <a:effectLst/>
                        <a:latin typeface="Garamond  (simoncini)"/>
                        <a:ea typeface="Garamond  (simoncini)"/>
                        <a:cs typeface="Garamond  (simoncini)"/>
                      </a:endParaRPr>
                    </a:p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r>
                        <a:rPr lang="it-IT" sz="1800" b="1" dirty="0">
                          <a:effectLst/>
                          <a:latin typeface="Garamond  (simoncini)"/>
                          <a:ea typeface="Garamond  (simoncini)"/>
                          <a:cs typeface="Garamond  (simoncini)"/>
                        </a:rPr>
                        <a:t>5,0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endParaRPr lang="it-IT" sz="1800" b="1" dirty="0">
                        <a:effectLst/>
                        <a:latin typeface="Garamond  (simoncini)"/>
                        <a:ea typeface="Garamond  (simoncini)"/>
                        <a:cs typeface="Garamond  (simoncini)"/>
                      </a:endParaRPr>
                    </a:p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r>
                        <a:rPr lang="it-IT" sz="1800" b="1" dirty="0">
                          <a:effectLst/>
                          <a:latin typeface="Garamond  (simoncini)"/>
                          <a:ea typeface="Garamond  (simoncini)"/>
                          <a:cs typeface="Garamond  (simoncini)"/>
                        </a:rPr>
                        <a:t>100,0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4947">
                <a:tc>
                  <a:txBody>
                    <a:bodyPr/>
                    <a:lstStyle/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endParaRPr lang="it-IT" sz="1000" dirty="0">
                        <a:effectLst/>
                        <a:latin typeface="Garamond  (simoncini)"/>
                        <a:ea typeface="Garamond  (simoncini)"/>
                        <a:cs typeface="Garamond  (simoncini)"/>
                      </a:endParaRPr>
                    </a:p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r>
                        <a:rPr lang="it-IT" sz="1800" dirty="0">
                          <a:effectLst/>
                          <a:latin typeface="Garamond  (simoncini)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OMICIDIO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endParaRPr lang="it-IT" sz="1800" b="1" dirty="0">
                        <a:effectLst/>
                        <a:latin typeface="Garamond  (simoncini)"/>
                        <a:ea typeface="Garamond  (simoncini)"/>
                        <a:cs typeface="Garamond  (simoncini)"/>
                      </a:endParaRPr>
                    </a:p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r>
                        <a:rPr lang="it-IT" sz="1800" b="1" dirty="0">
                          <a:effectLst/>
                          <a:latin typeface="Garamond  (simoncini)"/>
                          <a:ea typeface="Garamond  (simoncini)"/>
                          <a:cs typeface="Garamond  (simoncini)"/>
                        </a:rPr>
                        <a:t>57,1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endParaRPr lang="it-IT" sz="1800" b="1" dirty="0">
                        <a:effectLst/>
                        <a:latin typeface="Garamond  (simoncini)"/>
                        <a:ea typeface="Garamond  (simoncini)"/>
                        <a:cs typeface="Garamond  (simoncini)"/>
                      </a:endParaRPr>
                    </a:p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r>
                        <a:rPr lang="it-IT" sz="1800" b="1" dirty="0">
                          <a:effectLst/>
                          <a:latin typeface="Garamond  (simoncini)"/>
                          <a:ea typeface="Garamond  (simoncini)"/>
                          <a:cs typeface="Garamond  (simoncini)"/>
                        </a:rPr>
                        <a:t>21,4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endParaRPr lang="it-IT" sz="1800" b="1" dirty="0">
                        <a:effectLst/>
                        <a:latin typeface="Garamond  (simoncini)"/>
                        <a:ea typeface="Garamond  (simoncini)"/>
                        <a:cs typeface="Garamond  (simoncini)"/>
                      </a:endParaRPr>
                    </a:p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r>
                        <a:rPr lang="it-IT" sz="1800" b="1" dirty="0">
                          <a:effectLst/>
                          <a:latin typeface="Garamond  (simoncini)"/>
                          <a:ea typeface="Garamond  (simoncini)"/>
                          <a:cs typeface="Garamond  (simoncini)"/>
                        </a:rPr>
                        <a:t>21,4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endParaRPr lang="it-IT" sz="1800" b="1" dirty="0">
                        <a:effectLst/>
                        <a:latin typeface="Garamond  (simoncini)"/>
                        <a:ea typeface="Garamond  (simoncini)"/>
                        <a:cs typeface="Garamond  (simoncini)"/>
                      </a:endParaRPr>
                    </a:p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r>
                        <a:rPr lang="it-IT" sz="1800" b="1" dirty="0">
                          <a:effectLst/>
                          <a:latin typeface="Garamond  (simoncini)"/>
                          <a:ea typeface="Garamond  (simoncini)"/>
                          <a:cs typeface="Garamond  (simoncini)"/>
                        </a:rPr>
                        <a:t>100,0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4947">
                <a:tc>
                  <a:txBody>
                    <a:bodyPr/>
                    <a:lstStyle/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endParaRPr lang="it-IT" sz="1000" dirty="0">
                        <a:effectLst/>
                        <a:latin typeface="Garamond  (simoncini)"/>
                        <a:ea typeface="Garamond  (simoncini)"/>
                        <a:cs typeface="Garamond  (simoncini)"/>
                      </a:endParaRPr>
                    </a:p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r>
                        <a:rPr lang="it-IT" sz="1800" dirty="0">
                          <a:effectLst/>
                          <a:latin typeface="Garamond  (simoncini)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DROGA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endParaRPr lang="it-IT" sz="1800" b="1" dirty="0">
                        <a:effectLst/>
                        <a:latin typeface="Garamond  (simoncini)"/>
                        <a:ea typeface="Garamond  (simoncini)"/>
                        <a:cs typeface="Garamond  (simoncini)"/>
                      </a:endParaRPr>
                    </a:p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r>
                        <a:rPr lang="it-IT" sz="1800" b="1" dirty="0">
                          <a:effectLst/>
                          <a:latin typeface="Garamond  (simoncini)"/>
                          <a:ea typeface="Garamond  (simoncini)"/>
                          <a:cs typeface="Garamond  (simoncini)"/>
                        </a:rPr>
                        <a:t>62,5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endParaRPr lang="it-IT" sz="1800" b="1" dirty="0">
                        <a:effectLst/>
                        <a:latin typeface="Garamond  (simoncini)"/>
                        <a:ea typeface="Garamond  (simoncini)"/>
                        <a:cs typeface="Garamond  (simoncini)"/>
                      </a:endParaRPr>
                    </a:p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r>
                        <a:rPr lang="it-IT" sz="1800" b="1" dirty="0">
                          <a:effectLst/>
                          <a:latin typeface="Garamond  (simoncini)"/>
                          <a:ea typeface="Garamond  (simoncini)"/>
                          <a:cs typeface="Garamond  (simoncini)"/>
                        </a:rPr>
                        <a:t>25,0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endParaRPr lang="it-IT" sz="1800" b="1" dirty="0">
                        <a:effectLst/>
                        <a:latin typeface="Garamond  (simoncini)"/>
                        <a:ea typeface="Garamond  (simoncini)"/>
                        <a:cs typeface="Garamond  (simoncini)"/>
                      </a:endParaRPr>
                    </a:p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r>
                        <a:rPr lang="it-IT" sz="1800" b="1" dirty="0">
                          <a:effectLst/>
                          <a:latin typeface="Garamond  (simoncini)"/>
                          <a:ea typeface="Garamond  (simoncini)"/>
                          <a:cs typeface="Garamond  (simoncini)"/>
                        </a:rPr>
                        <a:t>12,5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endParaRPr lang="it-IT" sz="1800" b="1" dirty="0">
                        <a:effectLst/>
                        <a:latin typeface="Garamond  (simoncini)"/>
                        <a:ea typeface="Garamond  (simoncini)"/>
                        <a:cs typeface="Garamond  (simoncini)"/>
                      </a:endParaRPr>
                    </a:p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r>
                        <a:rPr lang="it-IT" sz="1800" b="1" dirty="0">
                          <a:effectLst/>
                          <a:latin typeface="Garamond  (simoncini)"/>
                          <a:ea typeface="Garamond  (simoncini)"/>
                          <a:cs typeface="Garamond  (simoncini)"/>
                        </a:rPr>
                        <a:t>100,0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4947">
                <a:tc>
                  <a:txBody>
                    <a:bodyPr/>
                    <a:lstStyle/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endParaRPr lang="it-IT" sz="1000" dirty="0">
                        <a:effectLst/>
                        <a:latin typeface="Garamond  (simoncini)"/>
                        <a:ea typeface="Garamond  (simoncini)"/>
                        <a:cs typeface="Garamond  (simoncini)"/>
                      </a:endParaRPr>
                    </a:p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r>
                        <a:rPr lang="it-IT" sz="1800" dirty="0">
                          <a:effectLst/>
                          <a:latin typeface="Garamond  (simoncini)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TOTALE</a:t>
                      </a:r>
                      <a:endParaRPr lang="it-IT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endParaRPr lang="it-IT" sz="1800" b="1" dirty="0">
                        <a:effectLst/>
                        <a:latin typeface="Garamond  (simoncini)"/>
                        <a:ea typeface="Garamond  (simoncini)"/>
                        <a:cs typeface="Garamond  (simoncini)"/>
                      </a:endParaRPr>
                    </a:p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r>
                        <a:rPr lang="it-IT" sz="1800" b="1" dirty="0">
                          <a:effectLst/>
                          <a:latin typeface="Garamond  (simoncini)"/>
                          <a:ea typeface="Garamond  (simoncini)"/>
                          <a:cs typeface="Garamond  (simoncini)"/>
                        </a:rPr>
                        <a:t>63,8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endParaRPr lang="it-IT" sz="1800" b="1" dirty="0">
                        <a:effectLst/>
                        <a:latin typeface="Garamond  (simoncini)"/>
                        <a:ea typeface="Garamond  (simoncini)"/>
                        <a:cs typeface="Garamond  (simoncini)"/>
                      </a:endParaRPr>
                    </a:p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r>
                        <a:rPr lang="it-IT" sz="1800" b="1" dirty="0">
                          <a:effectLst/>
                          <a:latin typeface="Garamond  (simoncini)"/>
                          <a:ea typeface="Garamond  (simoncini)"/>
                          <a:cs typeface="Garamond  (simoncini)"/>
                        </a:rPr>
                        <a:t>26,1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endParaRPr lang="it-IT" sz="1800" b="1" dirty="0">
                        <a:effectLst/>
                        <a:latin typeface="Garamond  (simoncini)"/>
                        <a:ea typeface="Garamond  (simoncini)"/>
                        <a:cs typeface="Garamond  (simoncini)"/>
                      </a:endParaRPr>
                    </a:p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r>
                        <a:rPr lang="it-IT" sz="1800" b="1" dirty="0">
                          <a:effectLst/>
                          <a:latin typeface="Garamond  (simoncini)"/>
                          <a:ea typeface="Garamond  (simoncini)"/>
                          <a:cs typeface="Garamond  (simoncini)"/>
                        </a:rPr>
                        <a:t>10,1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endParaRPr lang="it-IT" sz="1800" b="1" dirty="0">
                        <a:effectLst/>
                        <a:latin typeface="Garamond  (simoncini)"/>
                        <a:ea typeface="Garamond  (simoncini)"/>
                        <a:cs typeface="Garamond  (simoncini)"/>
                      </a:endParaRPr>
                    </a:p>
                    <a:p>
                      <a:pPr marL="40640" marR="40640" algn="ctr">
                        <a:lnSpc>
                          <a:spcPts val="1070"/>
                        </a:lnSpc>
                        <a:spcBef>
                          <a:spcPts val="320"/>
                        </a:spcBef>
                        <a:spcAft>
                          <a:spcPts val="320"/>
                        </a:spcAft>
                      </a:pPr>
                      <a:r>
                        <a:rPr lang="it-IT" sz="1800" b="1" dirty="0">
                          <a:effectLst/>
                          <a:latin typeface="Garamond  (simoncini)"/>
                          <a:ea typeface="Garamond  (simoncini)"/>
                          <a:cs typeface="Garamond  (simoncini)"/>
                        </a:rPr>
                        <a:t>100,0</a:t>
                      </a:r>
                      <a:endParaRPr lang="it-IT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Ovale 7"/>
          <p:cNvSpPr/>
          <p:nvPr/>
        </p:nvSpPr>
        <p:spPr>
          <a:xfrm>
            <a:off x="1899138" y="4454347"/>
            <a:ext cx="1756663" cy="526029"/>
          </a:xfrm>
          <a:prstGeom prst="ellipse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57150"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9" name="Ovale 8"/>
          <p:cNvSpPr/>
          <p:nvPr/>
        </p:nvSpPr>
        <p:spPr>
          <a:xfrm>
            <a:off x="6236677" y="4510410"/>
            <a:ext cx="1033707" cy="469966"/>
          </a:xfrm>
          <a:prstGeom prst="ellipse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57150"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534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3D3CD2-CB1C-4D63-8977-F531F2942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Elena (CT 1951)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BDFE59-D3D0-4AB0-A29E-474030B48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dirty="0"/>
              <a:t>Condannata a 30 anni, in concorso con una vicina di casa, per l’omicidio del convivente, commesso quando aveva 51 anni;</a:t>
            </a:r>
          </a:p>
          <a:p>
            <a:pPr marL="0" indent="0">
              <a:buNone/>
            </a:pPr>
            <a:r>
              <a:rPr lang="it-IT" sz="3200" dirty="0"/>
              <a:t>dal marito, costretta a sposarlo dal padre a 18 anni, si era separata dopo 27 anni per i maltrattamenti subiti</a:t>
            </a:r>
          </a:p>
        </p:txBody>
      </p:sp>
    </p:spTree>
    <p:extLst>
      <p:ext uri="{BB962C8B-B14F-4D97-AF65-F5344CB8AC3E}">
        <p14:creationId xmlns:p14="http://schemas.microsoft.com/office/powerpoint/2010/main" val="2327939568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3D3CD2-CB1C-4D63-8977-F531F2942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Joanna</a:t>
            </a:r>
            <a:r>
              <a:rPr lang="it-IT" dirty="0"/>
              <a:t> (Polonia 1949)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BDFE59-D3D0-4AB0-A29E-474030B48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dirty="0"/>
              <a:t>Condannata a 30 anni per l’omicidio del compagno, commesso quando aveva 59 anni;</a:t>
            </a:r>
          </a:p>
          <a:p>
            <a:pPr marL="0" indent="0">
              <a:buNone/>
            </a:pPr>
            <a:r>
              <a:rPr lang="it-IT" sz="3200" dirty="0"/>
              <a:t>In appello la pena viene ridotta a 18 anni in considerazione della situazione di «disagio morale» sopportata per 20 anni</a:t>
            </a:r>
          </a:p>
        </p:txBody>
      </p:sp>
    </p:spTree>
    <p:extLst>
      <p:ext uri="{BB962C8B-B14F-4D97-AF65-F5344CB8AC3E}">
        <p14:creationId xmlns:p14="http://schemas.microsoft.com/office/powerpoint/2010/main" val="1315488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3D3CD2-CB1C-4D63-8977-F531F2942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Rosalia </a:t>
            </a:r>
            <a:r>
              <a:rPr lang="it-IT" dirty="0"/>
              <a:t>(Palermo 1953)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BDFE59-D3D0-4AB0-A29E-474030B48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dirty="0"/>
              <a:t>Condannata all’ergastolo per l’omicidio della figlia di 17 anni commesso quando aveva 40 anni;</a:t>
            </a:r>
          </a:p>
          <a:p>
            <a:pPr marL="0" indent="0">
              <a:buNone/>
            </a:pPr>
            <a:r>
              <a:rPr lang="it-IT" sz="3200" dirty="0"/>
              <a:t>Il fratello maggiore abusò di lei quando era adolescente; si sposa a 17 anni, ha 3 figlie e a 20 anni si separa dal marito alcolista che la maltratta; il nuovo compagno la tormenta e lei sospetta che abusi delle figlie</a:t>
            </a:r>
          </a:p>
        </p:txBody>
      </p:sp>
    </p:spTree>
    <p:extLst>
      <p:ext uri="{BB962C8B-B14F-4D97-AF65-F5344CB8AC3E}">
        <p14:creationId xmlns:p14="http://schemas.microsoft.com/office/powerpoint/2010/main" val="67107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BDF6F4F3-F220-D44C-AE26-6D285EBA0E5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275349" y="645967"/>
            <a:ext cx="9355137" cy="5262562"/>
          </a:xfrm>
        </p:spPr>
      </p:pic>
    </p:spTree>
    <p:extLst>
      <p:ext uri="{BB962C8B-B14F-4D97-AF65-F5344CB8AC3E}">
        <p14:creationId xmlns:p14="http://schemas.microsoft.com/office/powerpoint/2010/main" val="23766521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/>
          <p:cNvSpPr/>
          <p:nvPr/>
        </p:nvSpPr>
        <p:spPr>
          <a:xfrm>
            <a:off x="5475249" y="1784195"/>
            <a:ext cx="1918010" cy="9701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22225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" t="3581" r="-1" b="5963"/>
          <a:stretch/>
        </p:blipFill>
        <p:spPr>
          <a:xfrm>
            <a:off x="1308861" y="268338"/>
            <a:ext cx="9300133" cy="6321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Ovale 4"/>
          <p:cNvSpPr/>
          <p:nvPr/>
        </p:nvSpPr>
        <p:spPr>
          <a:xfrm>
            <a:off x="5789111" y="1515292"/>
            <a:ext cx="1918010" cy="114761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1083339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" t="8420" b="17864"/>
          <a:stretch/>
        </p:blipFill>
        <p:spPr>
          <a:xfrm>
            <a:off x="1125261" y="669875"/>
            <a:ext cx="9740200" cy="5518249"/>
          </a:xfrm>
          <a:prstGeom prst="rect">
            <a:avLst/>
          </a:prstGeom>
        </p:spPr>
      </p:pic>
      <p:sp>
        <p:nvSpPr>
          <p:cNvPr id="3" name="Ovale 2"/>
          <p:cNvSpPr/>
          <p:nvPr/>
        </p:nvSpPr>
        <p:spPr>
          <a:xfrm>
            <a:off x="6910251" y="1559909"/>
            <a:ext cx="1596751" cy="103959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238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chemeClr val="bg2">
                <a:tint val="96000"/>
                <a:shade val="100000"/>
                <a:hueMod val="106000"/>
                <a:satMod val="220000"/>
                <a:lumMod val="140000"/>
              </a:schemeClr>
            </a:gs>
            <a:gs pos="38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3E6C53-102E-4ACA-BCBB-3CC973B99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655D52-F2FA-4137-8A31-499A4FE62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19FA1D-01C2-425F-B9AA-D69B4DD0A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0D803F-BF83-4194-8691-90B027BDF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16132F-CC4B-4C96-9C75-95DC7CD48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B0FA309-807F-4C17-98EF-A3BA7388E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642A87B-CAE9-4F8F-B293-28388E45D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8FA1749-B91A-40E7-AD01-0B9C9C6AF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B7A934F-FFF7-4353-83D3-4EF66E93E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00676C8-6DE8-47DD-9A23-D42063A12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A16276B-3707-4546-9343-F83DA242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700" b="1">
                <a:solidFill>
                  <a:srgbClr val="FFFFFF"/>
                </a:solidFill>
              </a:rPr>
              <a:t>esperienze di vittimizzazione nell’infanzia e da adulte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09C1EA0-9EF7-4D94-9731-81FB4D4E802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87995" y="661106"/>
            <a:ext cx="6257362" cy="55031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b="1" dirty="0">
                <a:solidFill>
                  <a:schemeClr val="bg1"/>
                </a:solidFill>
              </a:rPr>
              <a:t>Secondo </a:t>
            </a:r>
            <a:r>
              <a:rPr lang="en-US" sz="2800" b="1" dirty="0" err="1">
                <a:solidFill>
                  <a:schemeClr val="bg1"/>
                </a:solidFill>
              </a:rPr>
              <a:t>l’Organizzazione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Mondiale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della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Sanità</a:t>
            </a:r>
            <a:r>
              <a:rPr lang="en-US" sz="2800" b="1" dirty="0">
                <a:solidFill>
                  <a:schemeClr val="bg1"/>
                </a:solidFill>
              </a:rPr>
              <a:t> (OMS) circa l’80% </a:t>
            </a:r>
            <a:r>
              <a:rPr lang="en-US" sz="2800" b="1" dirty="0" err="1">
                <a:solidFill>
                  <a:schemeClr val="bg1"/>
                </a:solidFill>
              </a:rPr>
              <a:t>delle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donne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detenute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soffre</a:t>
            </a:r>
            <a:r>
              <a:rPr lang="en-US" sz="2800" b="1" dirty="0">
                <a:solidFill>
                  <a:schemeClr val="bg1"/>
                </a:solidFill>
              </a:rPr>
              <a:t> di un </a:t>
            </a:r>
            <a:r>
              <a:rPr lang="en-US" sz="2800" b="1" dirty="0" err="1">
                <a:solidFill>
                  <a:schemeClr val="bg1"/>
                </a:solidFill>
              </a:rPr>
              <a:t>disturbo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psichico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identificabile</a:t>
            </a:r>
            <a:r>
              <a:rPr lang="en-US" sz="2800" b="1" dirty="0">
                <a:solidFill>
                  <a:schemeClr val="bg1"/>
                </a:solidFill>
              </a:rPr>
              <a:t> e </a:t>
            </a:r>
            <a:r>
              <a:rPr lang="en-US" sz="2800" b="1" dirty="0" err="1">
                <a:solidFill>
                  <a:schemeClr val="bg1"/>
                </a:solidFill>
              </a:rPr>
              <a:t>i</a:t>
            </a:r>
            <a:r>
              <a:rPr lang="en-US" sz="2800" b="1" dirty="0">
                <a:solidFill>
                  <a:schemeClr val="bg1"/>
                </a:solidFill>
              </a:rPr>
              <a:t> 2/3 di </a:t>
            </a:r>
            <a:r>
              <a:rPr lang="en-US" sz="2800" b="1" dirty="0" err="1">
                <a:solidFill>
                  <a:schemeClr val="bg1"/>
                </a:solidFill>
              </a:rPr>
              <a:t>esse</a:t>
            </a:r>
            <a:r>
              <a:rPr lang="en-US" sz="2800" b="1" dirty="0">
                <a:solidFill>
                  <a:schemeClr val="bg1"/>
                </a:solidFill>
              </a:rPr>
              <a:t> di un </a:t>
            </a:r>
            <a:r>
              <a:rPr lang="en-US" sz="2800" b="1" dirty="0" err="1">
                <a:solidFill>
                  <a:schemeClr val="bg1"/>
                </a:solidFill>
              </a:rPr>
              <a:t>disturbo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collegato</a:t>
            </a:r>
            <a:r>
              <a:rPr lang="en-US" sz="2800" b="1" dirty="0">
                <a:solidFill>
                  <a:schemeClr val="bg1"/>
                </a:solidFill>
              </a:rPr>
              <a:t> con </a:t>
            </a:r>
            <a:r>
              <a:rPr lang="en-US" sz="2800" b="1" dirty="0" err="1">
                <a:solidFill>
                  <a:schemeClr val="bg1"/>
                </a:solidFill>
              </a:rPr>
              <a:t>l’abuso</a:t>
            </a:r>
            <a:r>
              <a:rPr lang="en-US" sz="2800" b="1" dirty="0">
                <a:solidFill>
                  <a:schemeClr val="bg1"/>
                </a:solidFill>
              </a:rPr>
              <a:t> di </a:t>
            </a:r>
            <a:r>
              <a:rPr lang="en-US" sz="2800" b="1" dirty="0" err="1">
                <a:solidFill>
                  <a:schemeClr val="bg1"/>
                </a:solidFill>
              </a:rPr>
              <a:t>sostanze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alcoliche</a:t>
            </a:r>
            <a:r>
              <a:rPr lang="en-US" sz="2800" b="1" dirty="0">
                <a:solidFill>
                  <a:schemeClr val="bg1"/>
                </a:solidFill>
              </a:rPr>
              <a:t> o </a:t>
            </a:r>
            <a:r>
              <a:rPr lang="en-US" sz="2800" b="1" dirty="0" err="1">
                <a:solidFill>
                  <a:schemeClr val="bg1"/>
                </a:solidFill>
              </a:rPr>
              <a:t>stupefacenti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232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7B1250-EE7C-4E9E-BB21-0A5B5FC33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193" y="500611"/>
            <a:ext cx="9601196" cy="1186302"/>
          </a:xfrm>
        </p:spPr>
        <p:txBody>
          <a:bodyPr>
            <a:noAutofit/>
          </a:bodyPr>
          <a:lstStyle/>
          <a:p>
            <a:r>
              <a:rPr lang="it-IT" sz="3600" dirty="0"/>
              <a:t>Parlamento europeo</a:t>
            </a:r>
            <a:br>
              <a:rPr lang="it-IT" sz="3600" dirty="0"/>
            </a:br>
            <a:r>
              <a:rPr lang="it-IT" sz="3600" dirty="0"/>
              <a:t>Risoluzione del 13 marzo 2008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1A657F-3A81-4CAC-9335-151949E3F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7440" y="2133599"/>
            <a:ext cx="9127172" cy="384516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it-IT" sz="2800" dirty="0"/>
              <a:t>Si prende atto che «gran parte delle donne detenute è stata vittima di episodi di violenza, abusi sessuali, maltrattamenti nell’ambito della famiglia e della coppia» e del «rapporto diretto di tali episodi con la loro fedina penale»</a:t>
            </a:r>
          </a:p>
        </p:txBody>
      </p:sp>
    </p:spTree>
    <p:extLst>
      <p:ext uri="{BB962C8B-B14F-4D97-AF65-F5344CB8AC3E}">
        <p14:creationId xmlns:p14="http://schemas.microsoft.com/office/powerpoint/2010/main" val="3102615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7B1250-EE7C-4E9E-BB21-0A5B5FC33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181" y="454409"/>
            <a:ext cx="9411287" cy="1670493"/>
          </a:xfrm>
        </p:spPr>
        <p:txBody>
          <a:bodyPr>
            <a:noAutofit/>
          </a:bodyPr>
          <a:lstStyle/>
          <a:p>
            <a:r>
              <a:rPr lang="it-IT" sz="2800" dirty="0"/>
              <a:t>Assemblea Generale dell’ONU</a:t>
            </a:r>
            <a:br>
              <a:rPr lang="it-IT" sz="2800" dirty="0"/>
            </a:br>
            <a:r>
              <a:rPr lang="it-IT" sz="2800" dirty="0"/>
              <a:t>Regole per il trattamento delle donne detenute o sottoposte a misure non detentive (16 marzo 2011)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1A657F-3A81-4CAC-9335-151949E3F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3153" y="2414954"/>
            <a:ext cx="9579342" cy="377762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it-IT" sz="2800" dirty="0"/>
              <a:t>si sottolinea la necessità di tener conto, assumendo le relative informazioni, del vissuto delle donne rispetto alle violenze subite, ai disturbi mentali o a forme di dipendenza, nonché del ruolo genitoriale eventualmente interrotto con la carcerazione</a:t>
            </a:r>
          </a:p>
        </p:txBody>
      </p:sp>
    </p:spTree>
    <p:extLst>
      <p:ext uri="{BB962C8B-B14F-4D97-AF65-F5344CB8AC3E}">
        <p14:creationId xmlns:p14="http://schemas.microsoft.com/office/powerpoint/2010/main" val="3597121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61" y="833436"/>
            <a:ext cx="4495028" cy="5137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sellaDiTesto 4"/>
          <p:cNvSpPr txBox="1"/>
          <p:nvPr/>
        </p:nvSpPr>
        <p:spPr>
          <a:xfrm>
            <a:off x="3876027" y="1520659"/>
            <a:ext cx="256697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Casa di Reclusione</a:t>
            </a:r>
          </a:p>
          <a:p>
            <a:r>
              <a:rPr lang="it-IT" dirty="0"/>
              <a:t>per Donne - Giudecca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36494" y="3105834"/>
            <a:ext cx="257693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Casa Circondariale</a:t>
            </a:r>
          </a:p>
          <a:p>
            <a:r>
              <a:rPr lang="it-IT" dirty="0"/>
              <a:t>Femminile di Rebibbia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311008" y="4329959"/>
            <a:ext cx="236697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Casa Circondariale</a:t>
            </a:r>
          </a:p>
          <a:p>
            <a:r>
              <a:rPr lang="it-IT" dirty="0"/>
              <a:t>Femminile - Pozzuoli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937095" y="2755693"/>
            <a:ext cx="2156446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Casa di Reclusione </a:t>
            </a:r>
          </a:p>
          <a:p>
            <a:r>
              <a:rPr lang="it-IT" dirty="0"/>
              <a:t>Femminile –Trani</a:t>
            </a:r>
          </a:p>
        </p:txBody>
      </p:sp>
      <p:cxnSp>
        <p:nvCxnSpPr>
          <p:cNvPr id="12" name="Connettore 2 11"/>
          <p:cNvCxnSpPr/>
          <p:nvPr/>
        </p:nvCxnSpPr>
        <p:spPr>
          <a:xfrm flipH="1" flipV="1">
            <a:off x="3231222" y="1818526"/>
            <a:ext cx="611663" cy="1382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>
            <a:off x="4503933" y="3138237"/>
            <a:ext cx="478112" cy="4602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nettore 2 14"/>
          <p:cNvCxnSpPr>
            <a:cxnSpLocks/>
            <a:stCxn id="6" idx="3"/>
          </p:cNvCxnSpPr>
          <p:nvPr/>
        </p:nvCxnSpPr>
        <p:spPr>
          <a:xfrm flipH="1" flipV="1">
            <a:off x="2694444" y="3299500"/>
            <a:ext cx="18984" cy="1295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V="1">
            <a:off x="3113275" y="3887221"/>
            <a:ext cx="564702" cy="4192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7364036" y="4068349"/>
            <a:ext cx="4495028" cy="181588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800" dirty="0"/>
              <a:t>Circa 50 sezioni femminili</a:t>
            </a:r>
          </a:p>
          <a:p>
            <a:r>
              <a:rPr lang="it-IT" sz="2800" dirty="0"/>
              <a:t>in Istituti maschili di diverse regioni d’Italia</a:t>
            </a:r>
          </a:p>
          <a:p>
            <a:r>
              <a:rPr lang="it-IT" sz="2800" dirty="0"/>
              <a:t>(no Valle d’Aosta e Molise)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6214591" y="639568"/>
            <a:ext cx="5471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La situazione italiana</a:t>
            </a:r>
          </a:p>
        </p:txBody>
      </p:sp>
    </p:spTree>
    <p:extLst>
      <p:ext uri="{BB962C8B-B14F-4D97-AF65-F5344CB8AC3E}">
        <p14:creationId xmlns:p14="http://schemas.microsoft.com/office/powerpoint/2010/main" val="4267187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1A68CBF-97B8-8F40-A0AB-CF35DC065A7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985497" y="545905"/>
            <a:ext cx="6693715" cy="5766190"/>
          </a:xfrm>
          <a:ln>
            <a:solidFill>
              <a:schemeClr val="accent1"/>
            </a:solidFill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CEBCA40-EFE2-A94D-89DF-DF3B90A56BB4}"/>
              </a:ext>
            </a:extLst>
          </p:cNvPr>
          <p:cNvSpPr txBox="1"/>
          <p:nvPr/>
        </p:nvSpPr>
        <p:spPr>
          <a:xfrm>
            <a:off x="928468" y="9988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49E7F94-5A2C-8049-AC94-5A10F10D4937}"/>
              </a:ext>
            </a:extLst>
          </p:cNvPr>
          <p:cNvSpPr txBox="1"/>
          <p:nvPr/>
        </p:nvSpPr>
        <p:spPr>
          <a:xfrm>
            <a:off x="633047" y="1500077"/>
            <a:ext cx="44031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Rebibbia femminile</a:t>
            </a:r>
            <a:r>
              <a:rPr lang="it-IT" sz="2800" dirty="0"/>
              <a:t>:</a:t>
            </a:r>
          </a:p>
          <a:p>
            <a:r>
              <a:rPr lang="it-IT" sz="2800" dirty="0"/>
              <a:t>369 donne </a:t>
            </a:r>
          </a:p>
          <a:p>
            <a:r>
              <a:rPr lang="it-IT" sz="2800" dirty="0"/>
              <a:t>(il più grande d’Europa)</a:t>
            </a:r>
          </a:p>
          <a:p>
            <a:endParaRPr lang="it-IT" sz="2800" dirty="0"/>
          </a:p>
          <a:p>
            <a:r>
              <a:rPr lang="it-IT" sz="2800" b="1" dirty="0"/>
              <a:t>Bollate –sez. femminile</a:t>
            </a:r>
            <a:r>
              <a:rPr lang="it-IT" sz="2800" dirty="0"/>
              <a:t>:</a:t>
            </a:r>
          </a:p>
          <a:p>
            <a:r>
              <a:rPr lang="it-IT" sz="2800" dirty="0"/>
              <a:t>150 donne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BC0AD5F-B95A-6C4F-9CDA-B52E0100DFC3}"/>
              </a:ext>
            </a:extLst>
          </p:cNvPr>
          <p:cNvSpPr txBox="1"/>
          <p:nvPr/>
        </p:nvSpPr>
        <p:spPr>
          <a:xfrm>
            <a:off x="5515568" y="2522300"/>
            <a:ext cx="819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Torino</a:t>
            </a:r>
          </a:p>
        </p:txBody>
      </p: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346C4491-3498-0F49-835B-B3102EFC2C62}"/>
              </a:ext>
            </a:extLst>
          </p:cNvPr>
          <p:cNvCxnSpPr>
            <a:cxnSpLocks/>
          </p:cNvCxnSpPr>
          <p:nvPr/>
        </p:nvCxnSpPr>
        <p:spPr>
          <a:xfrm flipH="1">
            <a:off x="6096001" y="2405575"/>
            <a:ext cx="347002" cy="3013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95A1A54-0C7A-2149-BC04-7CBF456EF665}"/>
              </a:ext>
            </a:extLst>
          </p:cNvPr>
          <p:cNvSpPr txBox="1"/>
          <p:nvPr/>
        </p:nvSpPr>
        <p:spPr>
          <a:xfrm>
            <a:off x="9805181" y="3538450"/>
            <a:ext cx="768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Trani</a:t>
            </a:r>
          </a:p>
        </p:txBody>
      </p: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9DA5E7B9-8F4F-EF42-AE88-FA2D864C4B0E}"/>
              </a:ext>
            </a:extLst>
          </p:cNvPr>
          <p:cNvCxnSpPr>
            <a:cxnSpLocks/>
          </p:cNvCxnSpPr>
          <p:nvPr/>
        </p:nvCxnSpPr>
        <p:spPr>
          <a:xfrm flipV="1">
            <a:off x="9650436" y="3818553"/>
            <a:ext cx="309490" cy="3591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C95D4C1-6001-A642-8C44-377367FC0059}"/>
              </a:ext>
            </a:extLst>
          </p:cNvPr>
          <p:cNvSpPr txBox="1"/>
          <p:nvPr/>
        </p:nvSpPr>
        <p:spPr>
          <a:xfrm>
            <a:off x="7512148" y="4459458"/>
            <a:ext cx="1016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Latina</a:t>
            </a:r>
          </a:p>
          <a:p>
            <a:r>
              <a:rPr lang="it-IT" dirty="0">
                <a:solidFill>
                  <a:schemeClr val="bg1"/>
                </a:solidFill>
              </a:rPr>
              <a:t>solo AS3</a:t>
            </a:r>
          </a:p>
        </p:txBody>
      </p:sp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FD283A18-CD9E-8943-8053-58E1476C015B}"/>
              </a:ext>
            </a:extLst>
          </p:cNvPr>
          <p:cNvCxnSpPr/>
          <p:nvPr/>
        </p:nvCxnSpPr>
        <p:spPr>
          <a:xfrm flipH="1">
            <a:off x="7877908" y="4045794"/>
            <a:ext cx="492369" cy="441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796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Berlino">
  <a:themeElements>
    <a:clrScheme name="Berlin">
      <a:dk1>
        <a:sysClr val="windowText" lastClr="000000"/>
      </a:dk1>
      <a:lt1>
        <a:sysClr val="window" lastClr="FFFFFF"/>
      </a:lt1>
      <a:dk2>
        <a:srgbClr val="8D4585"/>
      </a:dk2>
      <a:lt2>
        <a:srgbClr val="E7E6E6"/>
      </a:lt2>
      <a:accent1>
        <a:srgbClr val="F35AE6"/>
      </a:accent1>
      <a:accent2>
        <a:srgbClr val="FC5283"/>
      </a:accent2>
      <a:accent3>
        <a:srgbClr val="F67C64"/>
      </a:accent3>
      <a:accent4>
        <a:srgbClr val="F89F65"/>
      </a:accent4>
      <a:accent5>
        <a:srgbClr val="55C6BA"/>
      </a:accent5>
      <a:accent6>
        <a:srgbClr val="84A3FD"/>
      </a:accent6>
      <a:hlink>
        <a:srgbClr val="6ED4F6"/>
      </a:hlink>
      <a:folHlink>
        <a:srgbClr val="9FECFC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7D30EEFE-7128-4DE5-8A0D-8D4EF32CB0A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ilo">
  <a:themeElements>
    <a:clrScheme name="Filo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Fil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il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ppt/theme/theme4.xml><?xml version="1.0" encoding="utf-8"?>
<a:theme xmlns:a="http://schemas.openxmlformats.org/drawingml/2006/main" name="Celestiale">
  <a:themeElements>
    <a:clrScheme name="Celestiale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1092</Words>
  <Application>Microsoft Macintosh PowerPoint</Application>
  <PresentationFormat>Widescreen</PresentationFormat>
  <Paragraphs>242</Paragraphs>
  <Slides>25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25</vt:i4>
      </vt:variant>
    </vt:vector>
  </HeadingPairs>
  <TitlesOfParts>
    <vt:vector size="36" baseType="lpstr">
      <vt:lpstr>Arial</vt:lpstr>
      <vt:lpstr>Calibri</vt:lpstr>
      <vt:lpstr>Calibri Light</vt:lpstr>
      <vt:lpstr>Century Gothic</vt:lpstr>
      <vt:lpstr>Garamond  (simoncini)</vt:lpstr>
      <vt:lpstr>Trebuchet MS</vt:lpstr>
      <vt:lpstr>Wingdings 3</vt:lpstr>
      <vt:lpstr>Berlino</vt:lpstr>
      <vt:lpstr>Tema di Office</vt:lpstr>
      <vt:lpstr>Filo</vt:lpstr>
      <vt:lpstr>Celestiale</vt:lpstr>
      <vt:lpstr>La peculiarità della  detenzione femminile</vt:lpstr>
      <vt:lpstr>una minoranza silenziosa</vt:lpstr>
      <vt:lpstr>Presentazione standard di PowerPoint</vt:lpstr>
      <vt:lpstr>Presentazione standard di PowerPoint</vt:lpstr>
      <vt:lpstr>esperienze di vittimizzazione nell’infanzia e da adulte</vt:lpstr>
      <vt:lpstr>Parlamento europeo Risoluzione del 13 marzo 2008</vt:lpstr>
      <vt:lpstr>Assemblea Generale dell’ONU Regole per il trattamento delle donne detenute o sottoposte a misure non detentive (16 marzo 2011)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Esecuzione della pena per la donna madre</vt:lpstr>
      <vt:lpstr>Presentazione standard di PowerPoint</vt:lpstr>
      <vt:lpstr>Assistenza all’esterno dei figli minori  (art. 21-bis o.p.)</vt:lpstr>
      <vt:lpstr>Le donne detenute nel carcere di Bollate  (al 31 dicembre 2015)  </vt:lpstr>
      <vt:lpstr>Le donne del campione</vt:lpstr>
      <vt:lpstr>Presentazione standard di PowerPoint</vt:lpstr>
      <vt:lpstr>I reati all’origine della detenzione</vt:lpstr>
      <vt:lpstr>Età al momento della commissione del reato</vt:lpstr>
      <vt:lpstr>Elena (CT 1951)</vt:lpstr>
      <vt:lpstr>Joanna (Polonia 1949)</vt:lpstr>
      <vt:lpstr>Rosalia (Palermo 1953)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peculiarità della  detenzione femminile</dc:title>
  <dc:creator>claudia.pecorella@unimib.it</dc:creator>
  <cp:lastModifiedBy>claudia.pecorella@unimib.it</cp:lastModifiedBy>
  <cp:revision>16</cp:revision>
  <dcterms:created xsi:type="dcterms:W3CDTF">2020-01-09T17:04:46Z</dcterms:created>
  <dcterms:modified xsi:type="dcterms:W3CDTF">2020-01-09T20:53:45Z</dcterms:modified>
</cp:coreProperties>
</file>