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5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2" r:id="rId1"/>
  </p:sldMasterIdLst>
  <p:notesMasterIdLst>
    <p:notesMasterId r:id="rId55"/>
  </p:notesMasterIdLst>
  <p:sldIdLst>
    <p:sldId id="287" r:id="rId2"/>
    <p:sldId id="316" r:id="rId3"/>
    <p:sldId id="317" r:id="rId4"/>
    <p:sldId id="315" r:id="rId5"/>
    <p:sldId id="301" r:id="rId6"/>
    <p:sldId id="289" r:id="rId7"/>
    <p:sldId id="290" r:id="rId8"/>
    <p:sldId id="291" r:id="rId9"/>
    <p:sldId id="292" r:id="rId10"/>
    <p:sldId id="293" r:id="rId11"/>
    <p:sldId id="258" r:id="rId12"/>
    <p:sldId id="294" r:id="rId13"/>
    <p:sldId id="312" r:id="rId14"/>
    <p:sldId id="310" r:id="rId15"/>
    <p:sldId id="267" r:id="rId16"/>
    <p:sldId id="311" r:id="rId17"/>
    <p:sldId id="295" r:id="rId18"/>
    <p:sldId id="259" r:id="rId19"/>
    <p:sldId id="260" r:id="rId20"/>
    <p:sldId id="261" r:id="rId21"/>
    <p:sldId id="264" r:id="rId22"/>
    <p:sldId id="262" r:id="rId23"/>
    <p:sldId id="263" r:id="rId24"/>
    <p:sldId id="313" r:id="rId25"/>
    <p:sldId id="266" r:id="rId26"/>
    <p:sldId id="268" r:id="rId27"/>
    <p:sldId id="269" r:id="rId28"/>
    <p:sldId id="281" r:id="rId29"/>
    <p:sldId id="282" r:id="rId30"/>
    <p:sldId id="276" r:id="rId31"/>
    <p:sldId id="296" r:id="rId32"/>
    <p:sldId id="297" r:id="rId33"/>
    <p:sldId id="298" r:id="rId34"/>
    <p:sldId id="270" r:id="rId35"/>
    <p:sldId id="271" r:id="rId36"/>
    <p:sldId id="272" r:id="rId37"/>
    <p:sldId id="275" r:id="rId38"/>
    <p:sldId id="299" r:id="rId39"/>
    <p:sldId id="277" r:id="rId40"/>
    <p:sldId id="278" r:id="rId41"/>
    <p:sldId id="256" r:id="rId42"/>
    <p:sldId id="302" r:id="rId43"/>
    <p:sldId id="306" r:id="rId44"/>
    <p:sldId id="304" r:id="rId45"/>
    <p:sldId id="305" r:id="rId46"/>
    <p:sldId id="307" r:id="rId47"/>
    <p:sldId id="308" r:id="rId48"/>
    <p:sldId id="303" r:id="rId49"/>
    <p:sldId id="309" r:id="rId50"/>
    <p:sldId id="300" r:id="rId51"/>
    <p:sldId id="286" r:id="rId52"/>
    <p:sldId id="285" r:id="rId53"/>
    <p:sldId id="314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71A5"/>
    <a:srgbClr val="BD9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781"/>
    <p:restoredTop sz="90328" autoAdjust="0"/>
  </p:normalViewPr>
  <p:slideViewPr>
    <p:cSldViewPr snapToGrid="0" snapToObjects="1">
      <p:cViewPr varScale="1">
        <p:scale>
          <a:sx n="37" d="100"/>
          <a:sy n="37" d="100"/>
        </p:scale>
        <p:origin x="208" y="680"/>
      </p:cViewPr>
      <p:guideLst>
        <p:guide orient="horz" pos="213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30CD5-64CA-4D42-B911-7AD7F778B7C7}" type="datetimeFigureOut">
              <a:rPr lang="en-US" smtClean="0"/>
              <a:t>1/20/20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B3183-8DD5-CC48-AC82-3CD5970A5A4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8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Jennings, N.R., </a:t>
            </a:r>
            <a:r>
              <a:rPr lang="en-US" dirty="0" err="1"/>
              <a:t>Sycara</a:t>
            </a:r>
            <a:r>
              <a:rPr lang="en-US" dirty="0"/>
              <a:t>, K.P., Wooldridge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3183-8DD5-CC48-AC82-3CD5970A5A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3183-8DD5-CC48-AC82-3CD5970A5A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08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3183-8DD5-CC48-AC82-3CD5970A5A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6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B3183-8DD5-CC48-AC82-3CD5970A5A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05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3183-8DD5-CC48-AC82-3CD5970A5A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4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tassonomia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B3183-8DD5-CC48-AC82-3CD5970A5A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70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02C84E3-93C9-7E4D-8F59-63B5F3E016A8}" type="datetimeFigureOut">
              <a:rPr lang="en-US" smtClean="0"/>
              <a:t>1/20/20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664CCDC-50B7-F147-9329-ACECBE63962A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jade.tilab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jade.tilab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g"/><Relationship Id="rId7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46.jpg"/><Relationship Id="rId10" Type="http://schemas.openxmlformats.org/officeDocument/2006/relationships/image" Target="../media/image60.png"/><Relationship Id="rId4" Type="http://schemas.openxmlformats.org/officeDocument/2006/relationships/image" Target="../media/image55.gif"/><Relationship Id="rId9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C9A39-6B81-4044-87F6-444D07B3E9A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7700" y="844969"/>
            <a:ext cx="7848600" cy="3733519"/>
          </a:xfrm>
        </p:spPr>
        <p:txBody>
          <a:bodyPr>
            <a:normAutofit/>
          </a:bodyPr>
          <a:lstStyle/>
          <a:p>
            <a:pPr algn="ctr"/>
            <a:r>
              <a:rPr lang="en-GB" sz="5000" dirty="0"/>
              <a:t>Ph.D. course:</a:t>
            </a:r>
            <a:br>
              <a:rPr lang="en-GB" sz="5000" dirty="0"/>
            </a:br>
            <a:r>
              <a:rPr lang="it-IT" sz="5000" dirty="0"/>
              <a:t>Advanced Distributed Systems Development with </a:t>
            </a:r>
            <a:r>
              <a:rPr lang="it-IT" sz="5000" dirty="0" err="1"/>
              <a:t>Multiagent</a:t>
            </a:r>
            <a:r>
              <a:rPr lang="it-IT" sz="5000" dirty="0"/>
              <a:t> Systems</a:t>
            </a:r>
            <a:r>
              <a:rPr lang="en-GB" sz="5000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6B6DBF-2F9E-E44D-AE28-AECF082BBB2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79397" y="4396198"/>
            <a:ext cx="64008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err="1">
                <a:solidFill>
                  <a:schemeClr val="accent1"/>
                </a:solidFill>
              </a:rPr>
              <a:t>Dott</a:t>
            </a:r>
            <a:r>
              <a:rPr lang="en-GB" dirty="0">
                <a:solidFill>
                  <a:schemeClr val="accent1"/>
                </a:solidFill>
              </a:rPr>
              <a:t>. Daniela Briola</a:t>
            </a:r>
          </a:p>
          <a:p>
            <a:pPr marL="0" indent="0" algn="ctr">
              <a:buNone/>
            </a:pPr>
            <a:r>
              <a:rPr lang="en-GB" dirty="0" err="1">
                <a:solidFill>
                  <a:schemeClr val="accent1"/>
                </a:solidFill>
              </a:rPr>
              <a:t>Prof.ssa</a:t>
            </a:r>
            <a:r>
              <a:rPr lang="en-GB" dirty="0">
                <a:solidFill>
                  <a:schemeClr val="accent1"/>
                </a:solidFill>
              </a:rPr>
              <a:t> Viviana </a:t>
            </a:r>
            <a:r>
              <a:rPr lang="en-GB" dirty="0" err="1">
                <a:solidFill>
                  <a:schemeClr val="accent1"/>
                </a:solidFill>
              </a:rPr>
              <a:t>Mascardi</a:t>
            </a:r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GB" dirty="0" err="1">
                <a:solidFill>
                  <a:schemeClr val="accent1"/>
                </a:solidFill>
              </a:rPr>
              <a:t>Prof.</a:t>
            </a:r>
            <a:r>
              <a:rPr lang="en-GB" dirty="0">
                <a:solidFill>
                  <a:schemeClr val="accent1"/>
                </a:solidFill>
              </a:rPr>
              <a:t> Rafael </a:t>
            </a:r>
            <a:r>
              <a:rPr lang="en-GB" dirty="0" err="1">
                <a:solidFill>
                  <a:schemeClr val="accent1"/>
                </a:solidFill>
              </a:rPr>
              <a:t>Bordini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146" name="Picture 2" descr="Risultati immagini per disco department bicocca logo">
            <a:extLst>
              <a:ext uri="{FF2B5EF4-FFF2-40B4-BE49-F238E27FC236}">
                <a16:creationId xmlns:a16="http://schemas.microsoft.com/office/drawing/2014/main" id="{49A12274-A0D1-A54D-84D7-12FB12405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568" y="375126"/>
            <a:ext cx="1170432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sultati immagini per disco department bicocca logo">
            <a:extLst>
              <a:ext uri="{FF2B5EF4-FFF2-40B4-BE49-F238E27FC236}">
                <a16:creationId xmlns:a16="http://schemas.microsoft.com/office/drawing/2014/main" id="{6BE5E36C-1482-9A4B-8B10-CABBD719B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126"/>
            <a:ext cx="1152144" cy="121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0A98A1-E3A5-0149-8C6C-13B34AF7542E}"/>
              </a:ext>
            </a:extLst>
          </p:cNvPr>
          <p:cNvSpPr txBox="1"/>
          <p:nvPr/>
        </p:nvSpPr>
        <p:spPr>
          <a:xfrm>
            <a:off x="681922" y="6302211"/>
            <a:ext cx="783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 err="1">
                <a:solidFill>
                  <a:schemeClr val="accent1"/>
                </a:solidFill>
              </a:rPr>
              <a:t>Ph.D</a:t>
            </a:r>
            <a:r>
              <a:rPr lang="it-IT" sz="1600" dirty="0">
                <a:solidFill>
                  <a:schemeClr val="accent1"/>
                </a:solidFill>
              </a:rPr>
              <a:t>. Course: </a:t>
            </a:r>
            <a:r>
              <a:rPr lang="it-IT" sz="1600" dirty="0"/>
              <a:t>Advanced Distributed Systems Development with </a:t>
            </a:r>
            <a:r>
              <a:rPr lang="it-IT" sz="1600" dirty="0" err="1"/>
              <a:t>Multiagent</a:t>
            </a:r>
            <a:r>
              <a:rPr lang="it-IT" sz="1600" dirty="0"/>
              <a:t> Systems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0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D64B77-8AD7-2446-B312-3B9CB9E0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Which language do they speak, how do they communicate?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B12E6-FF70-1D49-A4A6-AA9405B31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597"/>
            <a:ext cx="8229600" cy="4876800"/>
          </a:xfrm>
        </p:spPr>
        <p:txBody>
          <a:bodyPr/>
          <a:lstStyle/>
          <a:p>
            <a:r>
              <a:rPr lang="en-GB" dirty="0"/>
              <a:t>Message exchange, or direct access to mental state?</a:t>
            </a:r>
          </a:p>
          <a:p>
            <a:r>
              <a:rPr lang="en-GB" dirty="0"/>
              <a:t>Message with performative or other solutions?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Open MAS VS Close MAS</a:t>
            </a:r>
          </a:p>
          <a:p>
            <a:r>
              <a:rPr lang="en-GB" dirty="0"/>
              <a:t>Open MAS problems:</a:t>
            </a:r>
          </a:p>
          <a:p>
            <a:pPr lvl="1"/>
            <a:r>
              <a:rPr lang="en-GB" dirty="0"/>
              <a:t>Semantic Interoperability (ontologies!)</a:t>
            </a:r>
          </a:p>
          <a:p>
            <a:pPr lvl="1"/>
            <a:r>
              <a:rPr lang="en-GB" dirty="0"/>
              <a:t>Agent as Black box</a:t>
            </a:r>
          </a:p>
          <a:p>
            <a:pPr lvl="1"/>
            <a:r>
              <a:rPr lang="en-GB" dirty="0"/>
              <a:t>Trust and reputation</a:t>
            </a:r>
          </a:p>
        </p:txBody>
      </p:sp>
    </p:spTree>
    <p:extLst>
      <p:ext uri="{BB962C8B-B14F-4D97-AF65-F5344CB8AC3E}">
        <p14:creationId xmlns:p14="http://schemas.microsoft.com/office/powerpoint/2010/main" val="3960015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lternate Process 26"/>
          <p:cNvSpPr/>
          <p:nvPr/>
        </p:nvSpPr>
        <p:spPr>
          <a:xfrm>
            <a:off x="492429" y="1417638"/>
            <a:ext cx="8254707" cy="50743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485508" y="1710450"/>
            <a:ext cx="3058259" cy="4613034"/>
            <a:chOff x="5468574" y="1710450"/>
            <a:chExt cx="3058259" cy="4613034"/>
          </a:xfrm>
        </p:grpSpPr>
        <p:sp>
          <p:nvSpPr>
            <p:cNvPr id="37" name="Oval 36"/>
            <p:cNvSpPr/>
            <p:nvPr/>
          </p:nvSpPr>
          <p:spPr>
            <a:xfrm>
              <a:off x="5468574" y="2066913"/>
              <a:ext cx="3058259" cy="425657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10122" y="1710450"/>
              <a:ext cx="2034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905"/>
                  <a:solidFill>
                    <a:srgbClr val="3366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Ontology </a:t>
              </a:r>
              <a:r>
                <a:rPr lang="en-US" sz="1200" b="1" dirty="0">
                  <a:ln w="1905"/>
                  <a:solidFill>
                    <a:srgbClr val="3366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[GR93]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89936" cy="990600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Ontology and MAS: Semantic based interactions</a:t>
            </a:r>
            <a:endParaRPr lang="en-US" sz="22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1652763" y="3616417"/>
            <a:ext cx="1900821" cy="1506648"/>
            <a:chOff x="1652763" y="3616417"/>
            <a:chExt cx="1900821" cy="1506648"/>
          </a:xfrm>
        </p:grpSpPr>
        <p:sp>
          <p:nvSpPr>
            <p:cNvPr id="6" name="Smiley Face 5"/>
            <p:cNvSpPr/>
            <p:nvPr/>
          </p:nvSpPr>
          <p:spPr>
            <a:xfrm>
              <a:off x="1652763" y="4603575"/>
              <a:ext cx="533956" cy="519490"/>
            </a:xfrm>
            <a:prstGeom prst="smileyFac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loud Callout 12"/>
            <p:cNvSpPr/>
            <p:nvPr/>
          </p:nvSpPr>
          <p:spPr>
            <a:xfrm>
              <a:off x="1726620" y="3616417"/>
              <a:ext cx="1826964" cy="959574"/>
            </a:xfrm>
            <a:prstGeom prst="cloud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Voglio</a:t>
              </a:r>
              <a:r>
                <a:rPr lang="en-US" dirty="0"/>
                <a:t> </a:t>
              </a:r>
              <a:r>
                <a:rPr lang="en-US" dirty="0" err="1"/>
                <a:t>imparare</a:t>
              </a:r>
              <a:r>
                <a:rPr lang="en-US" dirty="0"/>
                <a:t> </a:t>
              </a:r>
              <a:r>
                <a:rPr lang="en-US" dirty="0" err="1"/>
                <a:t>il</a:t>
              </a:r>
              <a:r>
                <a:rPr lang="en-US" dirty="0"/>
                <a:t> </a:t>
              </a:r>
              <a:r>
                <a:rPr lang="en-US" dirty="0" err="1"/>
                <a:t>calcio</a:t>
              </a:r>
              <a:r>
                <a:rPr lang="en-US" dirty="0"/>
                <a:t>!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553584" y="2144661"/>
            <a:ext cx="1808552" cy="1471756"/>
            <a:chOff x="3553584" y="2144661"/>
            <a:chExt cx="1808552" cy="1471756"/>
          </a:xfrm>
        </p:grpSpPr>
        <p:sp>
          <p:nvSpPr>
            <p:cNvPr id="8" name="Smiley Face 7"/>
            <p:cNvSpPr/>
            <p:nvPr/>
          </p:nvSpPr>
          <p:spPr>
            <a:xfrm>
              <a:off x="3715231" y="3096927"/>
              <a:ext cx="533956" cy="51949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Callout 13"/>
            <p:cNvSpPr/>
            <p:nvPr/>
          </p:nvSpPr>
          <p:spPr>
            <a:xfrm>
              <a:off x="3553584" y="2144661"/>
              <a:ext cx="1808552" cy="798996"/>
            </a:xfrm>
            <a:prstGeom prst="wedgeEllipse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I’m a </a:t>
              </a:r>
              <a:r>
                <a:rPr lang="en-US" dirty="0">
                  <a:solidFill>
                    <a:srgbClr val="FF0000"/>
                  </a:solidFill>
                </a:rPr>
                <a:t>football </a:t>
              </a:r>
              <a:r>
                <a:rPr lang="en-US" dirty="0"/>
                <a:t>teacher!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186719" y="3540339"/>
            <a:ext cx="2363785" cy="1976489"/>
            <a:chOff x="2186719" y="3540339"/>
            <a:chExt cx="2363785" cy="1976489"/>
          </a:xfrm>
        </p:grpSpPr>
        <p:cxnSp>
          <p:nvCxnSpPr>
            <p:cNvPr id="17" name="Curved Connector 16"/>
            <p:cNvCxnSpPr>
              <a:stCxn id="6" idx="6"/>
              <a:endCxn id="8" idx="5"/>
            </p:cNvCxnSpPr>
            <p:nvPr/>
          </p:nvCxnSpPr>
          <p:spPr>
            <a:xfrm flipV="1">
              <a:off x="2186719" y="3540339"/>
              <a:ext cx="1984272" cy="1322981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olded Corner 18"/>
            <p:cNvSpPr/>
            <p:nvPr/>
          </p:nvSpPr>
          <p:spPr>
            <a:xfrm>
              <a:off x="3291489" y="4660075"/>
              <a:ext cx="1259015" cy="856753"/>
            </a:xfrm>
            <a:prstGeom prst="foldedCorne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Mi</a:t>
              </a:r>
              <a:r>
                <a:rPr lang="en-US" dirty="0"/>
                <a:t> </a:t>
              </a:r>
              <a:r>
                <a:rPr lang="en-US" dirty="0" err="1"/>
                <a:t>insegni</a:t>
              </a:r>
              <a:r>
                <a:rPr lang="en-US" dirty="0"/>
                <a:t> </a:t>
              </a:r>
              <a:r>
                <a:rPr lang="en-US" dirty="0" err="1"/>
                <a:t>il</a:t>
              </a:r>
              <a:r>
                <a:rPr lang="en-US" dirty="0"/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calcio</a:t>
              </a:r>
              <a:r>
                <a:rPr lang="en-US" dirty="0"/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06322" y="2247544"/>
            <a:ext cx="2208909" cy="2615776"/>
            <a:chOff x="1506322" y="2247544"/>
            <a:chExt cx="2208909" cy="2615776"/>
          </a:xfrm>
        </p:grpSpPr>
        <p:cxnSp>
          <p:nvCxnSpPr>
            <p:cNvPr id="22" name="Curved Connector 21"/>
            <p:cNvCxnSpPr>
              <a:stCxn id="8" idx="2"/>
              <a:endCxn id="6" idx="2"/>
            </p:cNvCxnSpPr>
            <p:nvPr/>
          </p:nvCxnSpPr>
          <p:spPr>
            <a:xfrm rot="10800000" flipV="1">
              <a:off x="1652763" y="3356672"/>
              <a:ext cx="2062468" cy="1506648"/>
            </a:xfrm>
            <a:prstGeom prst="curvedConnector3">
              <a:avLst>
                <a:gd name="adj1" fmla="val 111084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olded Corner 24"/>
            <p:cNvSpPr/>
            <p:nvPr/>
          </p:nvSpPr>
          <p:spPr>
            <a:xfrm>
              <a:off x="1506322" y="2247544"/>
              <a:ext cx="1555046" cy="1144944"/>
            </a:xfrm>
            <a:prstGeom prst="foldedCorne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OK! (Calcio = Soccer subclass Football)</a:t>
              </a:r>
            </a:p>
          </p:txBody>
        </p:sp>
      </p:grpSp>
      <p:cxnSp>
        <p:nvCxnSpPr>
          <p:cNvPr id="35" name="Straight Arrow Connector 34"/>
          <p:cNvCxnSpPr>
            <a:endCxn id="37" idx="2"/>
          </p:cNvCxnSpPr>
          <p:nvPr/>
        </p:nvCxnSpPr>
        <p:spPr>
          <a:xfrm>
            <a:off x="4266121" y="3356672"/>
            <a:ext cx="1219387" cy="8385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 rot="2012689">
            <a:off x="3839716" y="3364932"/>
            <a:ext cx="2199037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5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Calcio?</a:t>
            </a:r>
          </a:p>
        </p:txBody>
      </p:sp>
      <p:sp>
        <p:nvSpPr>
          <p:cNvPr id="41" name="Rectangle 40"/>
          <p:cNvSpPr/>
          <p:nvPr/>
        </p:nvSpPr>
        <p:spPr>
          <a:xfrm rot="2012689">
            <a:off x="3745895" y="3711702"/>
            <a:ext cx="2199037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Soccer!</a:t>
            </a:r>
            <a:endParaRPr lang="it-IT" sz="2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Cloud Callout 47"/>
          <p:cNvSpPr/>
          <p:nvPr/>
        </p:nvSpPr>
        <p:spPr>
          <a:xfrm>
            <a:off x="3558475" y="1799588"/>
            <a:ext cx="2178388" cy="1274888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“</a:t>
            </a:r>
            <a:r>
              <a:rPr lang="en-US" sz="2000" dirty="0" err="1"/>
              <a:t>Calcio</a:t>
            </a:r>
            <a:r>
              <a:rPr lang="en-US" sz="2000" dirty="0"/>
              <a:t>” ??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83179" y="2819928"/>
            <a:ext cx="770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Subclass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583312" y="2218509"/>
            <a:ext cx="2790640" cy="2530396"/>
            <a:chOff x="5649628" y="2375265"/>
            <a:chExt cx="2656902" cy="2530396"/>
          </a:xfrm>
        </p:grpSpPr>
        <p:sp>
          <p:nvSpPr>
            <p:cNvPr id="3" name="Oval 2"/>
            <p:cNvSpPr/>
            <p:nvPr/>
          </p:nvSpPr>
          <p:spPr>
            <a:xfrm>
              <a:off x="6492311" y="2375265"/>
              <a:ext cx="1153326" cy="53013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Sport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5662952" y="3407800"/>
              <a:ext cx="1406022" cy="53013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/>
                <a:t>Football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5649628" y="4375529"/>
              <a:ext cx="1153326" cy="53013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Soccer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7153204" y="3407800"/>
              <a:ext cx="1153326" cy="53013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/>
                <a:t>Tennis</a:t>
              </a:r>
            </a:p>
          </p:txBody>
        </p:sp>
        <p:cxnSp>
          <p:nvCxnSpPr>
            <p:cNvPr id="9" name="Straight Arrow Connector 8"/>
            <p:cNvCxnSpPr>
              <a:endCxn id="3" idx="4"/>
            </p:cNvCxnSpPr>
            <p:nvPr/>
          </p:nvCxnSpPr>
          <p:spPr>
            <a:xfrm flipV="1">
              <a:off x="6365963" y="2905397"/>
              <a:ext cx="703011" cy="5024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4" idx="0"/>
              <a:endCxn id="3" idx="4"/>
            </p:cNvCxnSpPr>
            <p:nvPr/>
          </p:nvCxnSpPr>
          <p:spPr>
            <a:xfrm flipH="1" flipV="1">
              <a:off x="7068974" y="2905397"/>
              <a:ext cx="660893" cy="5024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21" idx="4"/>
            </p:cNvCxnSpPr>
            <p:nvPr/>
          </p:nvCxnSpPr>
          <p:spPr>
            <a:xfrm flipV="1">
              <a:off x="6198362" y="3937932"/>
              <a:ext cx="167602" cy="4653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6159667" y="3781176"/>
            <a:ext cx="2301093" cy="2203291"/>
            <a:chOff x="6159667" y="3781176"/>
            <a:chExt cx="2301093" cy="2203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537467" y="4748905"/>
              <a:ext cx="100400" cy="55122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Vertical Scroll 35"/>
            <p:cNvSpPr/>
            <p:nvPr/>
          </p:nvSpPr>
          <p:spPr>
            <a:xfrm>
              <a:off x="6159667" y="5300133"/>
              <a:ext cx="1805698" cy="684334"/>
            </a:xfrm>
            <a:prstGeom prst="verticalScroll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Calcio</a:t>
              </a:r>
              <a:r>
                <a:rPr lang="en-US" sz="1400" dirty="0"/>
                <a:t> (IT)</a:t>
              </a:r>
            </a:p>
            <a:p>
              <a:pPr algn="ctr"/>
              <a:r>
                <a:rPr lang="en-US" sz="1400" dirty="0" err="1"/>
                <a:t>Futbol</a:t>
              </a:r>
              <a:r>
                <a:rPr lang="en-US" sz="1400" dirty="0"/>
                <a:t> (SP)</a:t>
              </a:r>
            </a:p>
          </p:txBody>
        </p:sp>
        <p:cxnSp>
          <p:nvCxnSpPr>
            <p:cNvPr id="38" name="Straight Arrow Connector 37"/>
            <p:cNvCxnSpPr>
              <a:stCxn id="49" idx="0"/>
              <a:endCxn id="21" idx="4"/>
            </p:cNvCxnSpPr>
            <p:nvPr/>
          </p:nvCxnSpPr>
          <p:spPr>
            <a:xfrm flipH="1" flipV="1">
              <a:off x="6335705" y="3781176"/>
              <a:ext cx="1144903" cy="4653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6874918" y="4246546"/>
              <a:ext cx="1211380" cy="53013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Rugby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61664" y="5030786"/>
              <a:ext cx="1550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90"/>
                  </a:solidFill>
                </a:rPr>
                <a:t>Properties or Labels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8007470" y="4059884"/>
              <a:ext cx="453290" cy="34995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…</a:t>
              </a:r>
            </a:p>
          </p:txBody>
        </p:sp>
        <p:cxnSp>
          <p:nvCxnSpPr>
            <p:cNvPr id="53" name="Straight Arrow Connector 52"/>
            <p:cNvCxnSpPr>
              <a:stCxn id="52" idx="2"/>
              <a:endCxn id="21" idx="4"/>
            </p:cNvCxnSpPr>
            <p:nvPr/>
          </p:nvCxnSpPr>
          <p:spPr>
            <a:xfrm flipH="1" flipV="1">
              <a:off x="6335705" y="3781176"/>
              <a:ext cx="1671765" cy="4536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92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8" grpId="0" animBg="1"/>
      <p:bldP spid="48" grpId="1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3800F8-50B4-F540-853C-A750A7813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Private goals vs Global goals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06AF55-A1E0-BF46-867E-5063F2AE4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Me or us...?</a:t>
            </a:r>
          </a:p>
          <a:p>
            <a:pPr lvl="1"/>
            <a:r>
              <a:rPr lang="en-GB" dirty="0"/>
              <a:t>Cooperative agents /Non cooperative/ Competitive agents</a:t>
            </a:r>
          </a:p>
          <a:p>
            <a:pPr lvl="1"/>
            <a:r>
              <a:rPr lang="en-GB" dirty="0"/>
              <a:t>Super-Power agents </a:t>
            </a:r>
          </a:p>
          <a:p>
            <a:pPr lvl="1"/>
            <a:r>
              <a:rPr lang="en-GB" dirty="0"/>
              <a:t>Cheating agents</a:t>
            </a:r>
          </a:p>
          <a:p>
            <a:r>
              <a:rPr lang="en-GB" dirty="0"/>
              <a:t>Do WE have a goal/task?</a:t>
            </a:r>
          </a:p>
          <a:p>
            <a:r>
              <a:rPr lang="en-GB" dirty="0"/>
              <a:t>Do we only coexist or do we share resources?</a:t>
            </a:r>
          </a:p>
          <a:p>
            <a:r>
              <a:rPr lang="en-GB" dirty="0"/>
              <a:t>“Inner” goals and Global goals to manage</a:t>
            </a:r>
          </a:p>
        </p:txBody>
      </p:sp>
    </p:spTree>
    <p:extLst>
      <p:ext uri="{BB962C8B-B14F-4D97-AF65-F5344CB8AC3E}">
        <p14:creationId xmlns:p14="http://schemas.microsoft.com/office/powerpoint/2010/main" val="3413738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2C56AC-7F4F-3649-A800-81C0387D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problems and questions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6DDDF4-2F7C-6141-84B1-ACA00CA09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GB" dirty="0"/>
              <a:t>Sentences you should NEVER say to a MAS designer:</a:t>
            </a:r>
          </a:p>
          <a:p>
            <a:pPr lvl="1"/>
            <a:r>
              <a:rPr lang="en-GB" dirty="0"/>
              <a:t>I do not trust AI and intelligent agents...  -__-</a:t>
            </a:r>
          </a:p>
          <a:p>
            <a:pPr lvl="1"/>
            <a:r>
              <a:rPr lang="en-GB" dirty="0"/>
              <a:t>An Agent is an object/component</a:t>
            </a:r>
          </a:p>
          <a:p>
            <a:pPr lvl="1"/>
            <a:r>
              <a:rPr lang="en-GB" dirty="0"/>
              <a:t>A MAS is a set of components</a:t>
            </a:r>
          </a:p>
          <a:p>
            <a:pPr lvl="1"/>
            <a:r>
              <a:rPr lang="en-GB" dirty="0"/>
              <a:t>A MAS architecture is like a SO architecture</a:t>
            </a:r>
          </a:p>
          <a:p>
            <a:pPr marL="27432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Problems you may have </a:t>
            </a:r>
          </a:p>
          <a:p>
            <a:pPr marL="0" indent="0">
              <a:buNone/>
            </a:pPr>
            <a:r>
              <a:rPr lang="en-GB" dirty="0"/>
              <a:t>when dealing with a MAS: </a:t>
            </a:r>
          </a:p>
          <a:p>
            <a:r>
              <a:rPr lang="en-GB" dirty="0"/>
              <a:t>Development Platform</a:t>
            </a:r>
          </a:p>
          <a:p>
            <a:r>
              <a:rPr lang="en-GB" dirty="0"/>
              <a:t>Testing!</a:t>
            </a:r>
          </a:p>
          <a:p>
            <a:r>
              <a:rPr lang="en-GB" dirty="0"/>
              <a:t>Open it to the world</a:t>
            </a:r>
          </a:p>
          <a:p>
            <a:r>
              <a:rPr lang="en-GB" dirty="0"/>
              <a:t>Methodology</a:t>
            </a:r>
          </a:p>
          <a:p>
            <a:pPr lvl="1"/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09E290-6354-4643-B109-BEE2CB645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34"/>
          <a:stretch/>
        </p:blipFill>
        <p:spPr>
          <a:xfrm>
            <a:off x="4560172" y="1711280"/>
            <a:ext cx="3884385" cy="487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CBE17-6B36-F44A-9755-D006E039A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Platforms (Main)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21EF2D-06AD-3640-B764-F78195BE0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JADE [Jade]</a:t>
            </a:r>
          </a:p>
          <a:p>
            <a:r>
              <a:rPr lang="en-GB" dirty="0"/>
              <a:t>Jason (for BDI agents)</a:t>
            </a:r>
          </a:p>
          <a:p>
            <a:pPr lvl="1"/>
            <a:r>
              <a:rPr lang="en-GB" dirty="0" err="1"/>
              <a:t>JaCaMo</a:t>
            </a:r>
            <a:r>
              <a:rPr lang="en-GB" dirty="0"/>
              <a:t> (Jason + Cartago + </a:t>
            </a:r>
            <a:r>
              <a:rPr lang="en-GB" dirty="0" err="1"/>
              <a:t>Moise</a:t>
            </a:r>
            <a:r>
              <a:rPr lang="en-GB" dirty="0"/>
              <a:t>) [</a:t>
            </a:r>
            <a:r>
              <a:rPr lang="en-GB" dirty="0" err="1"/>
              <a:t>JaCaMo</a:t>
            </a:r>
            <a:r>
              <a:rPr lang="en-GB" dirty="0"/>
              <a:t>]</a:t>
            </a:r>
          </a:p>
          <a:p>
            <a:r>
              <a:rPr lang="en-GB" dirty="0" err="1"/>
              <a:t>NetLogo</a:t>
            </a:r>
            <a:r>
              <a:rPr lang="en-GB" dirty="0"/>
              <a:t> (for simulations of groups) [</a:t>
            </a:r>
            <a:r>
              <a:rPr lang="en-GB" dirty="0" err="1"/>
              <a:t>NetLogo</a:t>
            </a:r>
            <a:r>
              <a:rPr lang="en-GB" dirty="0"/>
              <a:t>]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38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FBAD4-2A31-5340-A828-514E87341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Jade (</a:t>
            </a:r>
            <a:r>
              <a:rPr lang="it-IT" sz="3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Java Agent DEvelopment Framework</a:t>
            </a:r>
            <a:r>
              <a:rPr lang="it-IT" sz="3400" dirty="0"/>
              <a:t>)</a:t>
            </a:r>
            <a:endParaRPr lang="en-GB" sz="3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30256F-2DBA-3948-A187-4B87FE9B3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It does not specify an agent architecture</a:t>
            </a:r>
            <a:endParaRPr lang="en-GB" dirty="0"/>
          </a:p>
          <a:p>
            <a:r>
              <a:rPr lang="en-GB" dirty="0"/>
              <a:t>It follows the FIPA standard</a:t>
            </a:r>
          </a:p>
          <a:p>
            <a:r>
              <a:rPr lang="en-GB" dirty="0"/>
              <a:t>Widely adopted in academia and industry</a:t>
            </a:r>
          </a:p>
          <a:p>
            <a:r>
              <a:rPr lang="en-GB" dirty="0"/>
              <a:t>Jade Plugins</a:t>
            </a:r>
          </a:p>
          <a:p>
            <a:pPr lvl="1"/>
            <a:r>
              <a:rPr lang="en-GB" dirty="0"/>
              <a:t>[</a:t>
            </a:r>
            <a:r>
              <a:rPr lang="en-GB" dirty="0" err="1"/>
              <a:t>Protegè</a:t>
            </a:r>
            <a:r>
              <a:rPr lang="en-GB" dirty="0"/>
              <a:t> +] Ontology </a:t>
            </a:r>
            <a:r>
              <a:rPr lang="en-GB" dirty="0" err="1"/>
              <a:t>BeanGenerator</a:t>
            </a:r>
            <a:r>
              <a:rPr lang="en-GB" dirty="0"/>
              <a:t> (OWL ontologies into Java Classes) [</a:t>
            </a:r>
            <a:r>
              <a:rPr lang="en-US" dirty="0" err="1"/>
              <a:t>OntoBeanBriola</a:t>
            </a:r>
            <a:r>
              <a:rPr lang="en-US" dirty="0"/>
              <a:t>]</a:t>
            </a:r>
            <a:endParaRPr lang="en-GB" dirty="0"/>
          </a:p>
          <a:p>
            <a:pPr lvl="1"/>
            <a:r>
              <a:rPr lang="en-GB" dirty="0"/>
              <a:t>Sniffer (GUI for real time visualization)</a:t>
            </a:r>
          </a:p>
          <a:p>
            <a:pPr lvl="1"/>
            <a:r>
              <a:rPr lang="en-GB" dirty="0"/>
              <a:t>WSIG Gateway (Interface with Web Services)</a:t>
            </a:r>
          </a:p>
          <a:p>
            <a:pPr lvl="1"/>
            <a:r>
              <a:rPr lang="en-GB" dirty="0"/>
              <a:t>Jess or </a:t>
            </a:r>
            <a:r>
              <a:rPr lang="en-GB" dirty="0" err="1"/>
              <a:t>Prolog</a:t>
            </a:r>
            <a:r>
              <a:rPr lang="en-GB" dirty="0"/>
              <a:t> support</a:t>
            </a:r>
          </a:p>
          <a:p>
            <a:pPr lvl="1"/>
            <a:r>
              <a:rPr lang="en-GB" dirty="0"/>
              <a:t>JADEX (BDI agents)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470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EE331-04F1-4E43-AFD7-F89EC28E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Jade Architecture</a:t>
            </a:r>
          </a:p>
        </p:txBody>
      </p:sp>
      <p:pic>
        <p:nvPicPr>
          <p:cNvPr id="2050" name="Picture 2" descr="Risultati immagini per jade agent architecture">
            <a:extLst>
              <a:ext uri="{FF2B5EF4-FFF2-40B4-BE49-F238E27FC236}">
                <a16:creationId xmlns:a16="http://schemas.microsoft.com/office/drawing/2014/main" id="{07E53BCF-C378-4D45-A156-5BD97E0C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93" y="1392890"/>
            <a:ext cx="6478814" cy="53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979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8C91E6-7380-9847-874D-7EDE25F4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5833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Jade (</a:t>
            </a:r>
            <a:r>
              <a:rPr lang="it-IT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Java Agent DEvelopment Framework</a:t>
            </a:r>
            <a:r>
              <a:rPr lang="it-IT" sz="3600" dirty="0"/>
              <a:t>)</a:t>
            </a:r>
            <a:endParaRPr lang="en-GB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6E48C4-1441-F647-9173-254BAE966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2814"/>
            <a:ext cx="8229600" cy="20443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dirty="0"/>
              <a:t>Jade it provides:</a:t>
            </a:r>
          </a:p>
          <a:p>
            <a:pPr lvl="1">
              <a:lnSpc>
                <a:spcPct val="80000"/>
              </a:lnSpc>
            </a:pPr>
            <a:r>
              <a:rPr lang="en-GB" altLang="en-US" dirty="0"/>
              <a:t>a basic Agent class with a specific life cycle</a:t>
            </a:r>
          </a:p>
          <a:p>
            <a:pPr lvl="1">
              <a:lnSpc>
                <a:spcPct val="80000"/>
              </a:lnSpc>
            </a:pPr>
            <a:r>
              <a:rPr lang="en-GB" altLang="en-US" dirty="0"/>
              <a:t>Behaviours</a:t>
            </a:r>
          </a:p>
          <a:p>
            <a:pPr lvl="1">
              <a:lnSpc>
                <a:spcPct val="80000"/>
              </a:lnSpc>
            </a:pPr>
            <a:r>
              <a:rPr lang="en-GB" altLang="en-US" dirty="0"/>
              <a:t>FIPA ACL message, ontologies</a:t>
            </a:r>
          </a:p>
          <a:p>
            <a:pPr lvl="1">
              <a:lnSpc>
                <a:spcPct val="80000"/>
              </a:lnSpc>
            </a:pPr>
            <a:r>
              <a:rPr lang="en-GB" altLang="en-US" dirty="0"/>
              <a:t>Platform Agents (DF and AMS)</a:t>
            </a:r>
          </a:p>
        </p:txBody>
      </p:sp>
      <p:pic>
        <p:nvPicPr>
          <p:cNvPr id="1026" name="Picture 2" descr="http://www.fipa.org/specs/fipa00023/XC00023H_image004.gif">
            <a:extLst>
              <a:ext uri="{FF2B5EF4-FFF2-40B4-BE49-F238E27FC236}">
                <a16:creationId xmlns:a16="http://schemas.microsoft.com/office/drawing/2014/main" id="{2CD51745-C7C8-0046-B4F0-3B853DF6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92" y="2716618"/>
            <a:ext cx="5528854" cy="404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12B617CE-6BF9-AC43-BAFE-C46B614247DB}"/>
              </a:ext>
            </a:extLst>
          </p:cNvPr>
          <p:cNvGrpSpPr/>
          <p:nvPr/>
        </p:nvGrpSpPr>
        <p:grpSpPr>
          <a:xfrm>
            <a:off x="91525" y="3274921"/>
            <a:ext cx="8928738" cy="3446913"/>
            <a:chOff x="91525" y="3274921"/>
            <a:chExt cx="8928738" cy="3446913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BE416BD-781C-DC42-A1EC-84F471D83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1120" y="3277405"/>
              <a:ext cx="4559143" cy="3444429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1BA7C4F-5A06-D84F-BEBA-888D17025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25" y="3274921"/>
              <a:ext cx="4246687" cy="3446913"/>
            </a:xfrm>
            <a:prstGeom prst="rect">
              <a:avLst/>
            </a:prstGeom>
          </p:spPr>
        </p:pic>
      </p:grpSp>
      <p:pic>
        <p:nvPicPr>
          <p:cNvPr id="1028" name="Picture 4" descr="http://jmvidal.cse.sc.edu/talks/jade/behavior.png">
            <a:extLst>
              <a:ext uri="{FF2B5EF4-FFF2-40B4-BE49-F238E27FC236}">
                <a16:creationId xmlns:a16="http://schemas.microsoft.com/office/drawing/2014/main" id="{271E0609-B6D4-9E41-B001-EBF9F100E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770" y="2718795"/>
            <a:ext cx="5682027" cy="403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4284F3-5C27-3F41-9341-15EB84C4215F}"/>
              </a:ext>
            </a:extLst>
          </p:cNvPr>
          <p:cNvSpPr txBox="1"/>
          <p:nvPr/>
        </p:nvSpPr>
        <p:spPr>
          <a:xfrm>
            <a:off x="9000309" y="6139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38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real and running 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626" y="1864800"/>
            <a:ext cx="8229600" cy="4525963"/>
          </a:xfrm>
        </p:spPr>
        <p:txBody>
          <a:bodyPr>
            <a:normAutofit/>
          </a:bodyPr>
          <a:lstStyle/>
          <a:p>
            <a:endParaRPr lang="en-US" sz="3000" dirty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</a:pPr>
            <a:r>
              <a:rPr lang="en-US" sz="3000" dirty="0">
                <a:solidFill>
                  <a:srgbClr val="000090"/>
                </a:solidFill>
              </a:rPr>
              <a:t>The FYPA System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3000" dirty="0">
                <a:solidFill>
                  <a:srgbClr val="000090"/>
                </a:solidFill>
              </a:rPr>
              <a:t> </a:t>
            </a:r>
            <a:endParaRPr lang="en-US" sz="2000" dirty="0">
              <a:solidFill>
                <a:srgbClr val="000090"/>
              </a:solidFill>
            </a:endParaRP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</a:pPr>
            <a:r>
              <a:rPr lang="en-US" sz="3000" dirty="0" err="1">
                <a:solidFill>
                  <a:srgbClr val="000090"/>
                </a:solidFill>
              </a:rPr>
              <a:t>IndianaMas</a:t>
            </a:r>
            <a:endParaRPr lang="en-US" sz="3000" dirty="0">
              <a:solidFill>
                <a:srgbClr val="00009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>
                <a:solidFill>
                  <a:srgbClr val="000090"/>
                </a:solidFill>
              </a:rPr>
              <a:t>  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13" y="4398877"/>
            <a:ext cx="4498162" cy="1680196"/>
          </a:xfrm>
          <a:prstGeom prst="rect">
            <a:avLst/>
          </a:prstGeom>
        </p:spPr>
      </p:pic>
      <p:pic>
        <p:nvPicPr>
          <p:cNvPr id="5" name="Picture 4" descr="TrainStation-logo-Facebo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42" y="2029812"/>
            <a:ext cx="2354893" cy="1402201"/>
          </a:xfrm>
          <a:prstGeom prst="rect">
            <a:avLst/>
          </a:prstGeom>
        </p:spPr>
      </p:pic>
      <p:pic>
        <p:nvPicPr>
          <p:cNvPr id="6" name="Picture 5" descr="ansald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3" y="2238918"/>
            <a:ext cx="2209111" cy="1017244"/>
          </a:xfrm>
          <a:prstGeom prst="rect">
            <a:avLst/>
          </a:prstGeom>
        </p:spPr>
      </p:pic>
      <p:pic>
        <p:nvPicPr>
          <p:cNvPr id="4098" name="Picture 2" descr="Risultati immagini per unige logo">
            <a:extLst>
              <a:ext uri="{FF2B5EF4-FFF2-40B4-BE49-F238E27FC236}">
                <a16:creationId xmlns:a16="http://schemas.microsoft.com/office/drawing/2014/main" id="{7439B6D0-1115-424D-92BF-9FDF7CE33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586" y="356900"/>
            <a:ext cx="881743" cy="116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762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457200" y="170974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The FYPA System</a:t>
            </a:r>
          </a:p>
        </p:txBody>
      </p:sp>
      <p:pic>
        <p:nvPicPr>
          <p:cNvPr id="29700" name="Picture 5" descr="pis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57" y="1294487"/>
            <a:ext cx="7861017" cy="537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4350" y="1127341"/>
            <a:ext cx="8661431" cy="5002253"/>
            <a:chOff x="364350" y="1127341"/>
            <a:chExt cx="8661431" cy="5002253"/>
          </a:xfrm>
        </p:grpSpPr>
        <p:pic>
          <p:nvPicPr>
            <p:cNvPr id="3" name="Picture 2" descr="tr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386" y="1127341"/>
              <a:ext cx="800414" cy="719359"/>
            </a:xfrm>
            <a:prstGeom prst="rect">
              <a:avLst/>
            </a:prstGeom>
          </p:spPr>
        </p:pic>
        <p:pic>
          <p:nvPicPr>
            <p:cNvPr id="7" name="Picture 6" descr="tr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5367" y="3067939"/>
              <a:ext cx="800414" cy="719359"/>
            </a:xfrm>
            <a:prstGeom prst="rect">
              <a:avLst/>
            </a:prstGeom>
          </p:spPr>
        </p:pic>
        <p:pic>
          <p:nvPicPr>
            <p:cNvPr id="8" name="Picture 7" descr="tr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4953" y="5410235"/>
              <a:ext cx="800414" cy="719359"/>
            </a:xfrm>
            <a:prstGeom prst="rect">
              <a:avLst/>
            </a:prstGeom>
          </p:spPr>
        </p:pic>
        <p:pic>
          <p:nvPicPr>
            <p:cNvPr id="9" name="Picture 8" descr="tr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345" y="5410235"/>
              <a:ext cx="800414" cy="719359"/>
            </a:xfrm>
            <a:prstGeom prst="rect">
              <a:avLst/>
            </a:prstGeom>
          </p:spPr>
        </p:pic>
        <p:pic>
          <p:nvPicPr>
            <p:cNvPr id="10" name="Picture 9" descr="tr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4350" y="2708259"/>
              <a:ext cx="800414" cy="719359"/>
            </a:xfrm>
            <a:prstGeom prst="rect">
              <a:avLst/>
            </a:prstGeom>
          </p:spPr>
        </p:pic>
        <p:pic>
          <p:nvPicPr>
            <p:cNvPr id="11" name="Picture 10" descr="tr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7164" y="4169412"/>
              <a:ext cx="800414" cy="719359"/>
            </a:xfrm>
            <a:prstGeom prst="rect">
              <a:avLst/>
            </a:prstGeom>
          </p:spPr>
        </p:pic>
        <p:pic>
          <p:nvPicPr>
            <p:cNvPr id="12" name="Picture 11" descr="tr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6750" y="4298992"/>
              <a:ext cx="800414" cy="71935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302000" y="1846700"/>
            <a:ext cx="2540000" cy="3761239"/>
            <a:chOff x="3302000" y="1846700"/>
            <a:chExt cx="2540000" cy="3761239"/>
          </a:xfrm>
        </p:grpSpPr>
        <p:pic>
          <p:nvPicPr>
            <p:cNvPr id="4" name="Picture 3" descr="emoticon_paura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000" y="3067939"/>
              <a:ext cx="2540000" cy="2540000"/>
            </a:xfrm>
            <a:prstGeom prst="rect">
              <a:avLst/>
            </a:prstGeom>
          </p:spPr>
        </p:pic>
        <p:pic>
          <p:nvPicPr>
            <p:cNvPr id="14" name="Picture 13" descr="tr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81836" y="1988900"/>
              <a:ext cx="800414" cy="719359"/>
            </a:xfrm>
            <a:prstGeom prst="rect">
              <a:avLst/>
            </a:prstGeom>
          </p:spPr>
        </p:pic>
        <p:pic>
          <p:nvPicPr>
            <p:cNvPr id="15" name="Picture 14" descr="tr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3187" y="1999100"/>
              <a:ext cx="800414" cy="719359"/>
            </a:xfrm>
            <a:prstGeom prst="rect">
              <a:avLst/>
            </a:prstGeom>
          </p:spPr>
        </p:pic>
        <p:sp>
          <p:nvSpPr>
            <p:cNvPr id="6" name="Explosion 1 5"/>
            <p:cNvSpPr/>
            <p:nvPr/>
          </p:nvSpPr>
          <p:spPr>
            <a:xfrm>
              <a:off x="4265622" y="1846700"/>
              <a:ext cx="658694" cy="1004051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ansald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5" y="5312152"/>
            <a:ext cx="2209111" cy="10172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27822" y="1075447"/>
            <a:ext cx="256788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5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Mestre station</a:t>
            </a:r>
          </a:p>
        </p:txBody>
      </p:sp>
    </p:spTree>
    <p:extLst>
      <p:ext uri="{BB962C8B-B14F-4D97-AF65-F5344CB8AC3E}">
        <p14:creationId xmlns:p14="http://schemas.microsoft.com/office/powerpoint/2010/main" val="61264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634F04-6D0C-5F49-9BA5-423CA389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B79D04-8CCB-7A48-8FA1-DE01F1516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/>
              <a:t>Modeling</a:t>
            </a:r>
            <a:r>
              <a:rPr lang="en-GB" dirty="0"/>
              <a:t> a complex system as a MAS: main approaches, problems and solutions (with real examples presented) </a:t>
            </a:r>
            <a:r>
              <a:rPr lang="en-GB" dirty="0">
                <a:sym typeface="Wingdings" pitchFamily="2" charset="2"/>
              </a:rPr>
              <a:t> “designing a MAS” skill</a:t>
            </a:r>
          </a:p>
          <a:p>
            <a:r>
              <a:rPr lang="en-GB" dirty="0"/>
              <a:t>Main aspects of designing an OWL ontology, and implementation with </a:t>
            </a:r>
            <a:r>
              <a:rPr lang="en-GB" dirty="0" err="1"/>
              <a:t>Protegè</a:t>
            </a:r>
            <a:endParaRPr lang="en-GB" dirty="0"/>
          </a:p>
          <a:p>
            <a:r>
              <a:rPr lang="en-GB" dirty="0"/>
              <a:t>BDI paradigm (main features)</a:t>
            </a:r>
          </a:p>
          <a:p>
            <a:r>
              <a:rPr lang="en-GB" dirty="0"/>
              <a:t>JASON modelling and programming skills</a:t>
            </a:r>
          </a:p>
          <a:p>
            <a:r>
              <a:rPr lang="en-GB" dirty="0"/>
              <a:t>Introduction to MAS modelling using a formal approach (MOISE) </a:t>
            </a:r>
          </a:p>
          <a:p>
            <a:r>
              <a:rPr lang="en-GB" dirty="0"/>
              <a:t>The </a:t>
            </a:r>
            <a:r>
              <a:rPr lang="en-GB" dirty="0" err="1"/>
              <a:t>JaCaMo</a:t>
            </a:r>
            <a:r>
              <a:rPr lang="en-GB" dirty="0"/>
              <a:t> platform</a:t>
            </a:r>
          </a:p>
          <a:p>
            <a:r>
              <a:rPr lang="en-GB" dirty="0"/>
              <a:t>JADE modelling and programming skills, basic and advances aspects</a:t>
            </a:r>
          </a:p>
          <a:p>
            <a:r>
              <a:rPr lang="en-GB" dirty="0"/>
              <a:t>JADE extensions:</a:t>
            </a:r>
          </a:p>
          <a:p>
            <a:pPr lvl="1"/>
            <a:r>
              <a:rPr lang="en-GB" dirty="0" err="1"/>
              <a:t>OntologyBeanGenerator</a:t>
            </a:r>
            <a:r>
              <a:rPr lang="en-GB" dirty="0"/>
              <a:t> (to integrate OWL ontologies)</a:t>
            </a:r>
          </a:p>
          <a:p>
            <a:pPr lvl="1"/>
            <a:r>
              <a:rPr lang="en-GB" dirty="0"/>
              <a:t>P2P platform (LEARN platform)</a:t>
            </a:r>
          </a:p>
        </p:txBody>
      </p:sp>
    </p:spTree>
    <p:extLst>
      <p:ext uri="{BB962C8B-B14F-4D97-AF65-F5344CB8AC3E}">
        <p14:creationId xmlns:p14="http://schemas.microsoft.com/office/powerpoint/2010/main" val="1957010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20"/>
          <p:cNvGrpSpPr>
            <a:grpSpLocks/>
          </p:cNvGrpSpPr>
          <p:nvPr/>
        </p:nvGrpSpPr>
        <p:grpSpPr bwMode="auto">
          <a:xfrm>
            <a:off x="1061779" y="1984375"/>
            <a:ext cx="1800225" cy="3957638"/>
            <a:chOff x="851" y="1209"/>
            <a:chExt cx="1134" cy="2493"/>
          </a:xfrm>
        </p:grpSpPr>
        <p:sp>
          <p:nvSpPr>
            <p:cNvPr id="41" name="Oval 126"/>
            <p:cNvSpPr>
              <a:spLocks noChangeArrowheads="1"/>
            </p:cNvSpPr>
            <p:nvPr/>
          </p:nvSpPr>
          <p:spPr bwMode="auto">
            <a:xfrm>
              <a:off x="1758" y="2841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charset="0"/>
                </a:rPr>
                <a:t>E</a:t>
              </a:r>
            </a:p>
          </p:txBody>
        </p:sp>
        <p:sp>
          <p:nvSpPr>
            <p:cNvPr id="36" name="Oval 121"/>
            <p:cNvSpPr>
              <a:spLocks noChangeArrowheads="1"/>
            </p:cNvSpPr>
            <p:nvPr/>
          </p:nvSpPr>
          <p:spPr bwMode="auto">
            <a:xfrm>
              <a:off x="851" y="1798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D</a:t>
              </a:r>
            </a:p>
          </p:txBody>
        </p:sp>
        <p:sp>
          <p:nvSpPr>
            <p:cNvPr id="37" name="Oval 122"/>
            <p:cNvSpPr>
              <a:spLocks noChangeArrowheads="1"/>
            </p:cNvSpPr>
            <p:nvPr/>
          </p:nvSpPr>
          <p:spPr bwMode="auto">
            <a:xfrm>
              <a:off x="851" y="2297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C</a:t>
              </a:r>
            </a:p>
          </p:txBody>
        </p:sp>
        <p:sp>
          <p:nvSpPr>
            <p:cNvPr id="38" name="Oval 123"/>
            <p:cNvSpPr>
              <a:spLocks noChangeArrowheads="1"/>
            </p:cNvSpPr>
            <p:nvPr/>
          </p:nvSpPr>
          <p:spPr bwMode="auto">
            <a:xfrm>
              <a:off x="851" y="2841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B</a:t>
              </a:r>
            </a:p>
          </p:txBody>
        </p:sp>
        <p:sp>
          <p:nvSpPr>
            <p:cNvPr id="39" name="Oval 124"/>
            <p:cNvSpPr>
              <a:spLocks noChangeArrowheads="1"/>
            </p:cNvSpPr>
            <p:nvPr/>
          </p:nvSpPr>
          <p:spPr bwMode="auto">
            <a:xfrm>
              <a:off x="1758" y="1798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G</a:t>
              </a:r>
            </a:p>
          </p:txBody>
        </p:sp>
        <p:sp>
          <p:nvSpPr>
            <p:cNvPr id="40" name="Oval 125"/>
            <p:cNvSpPr>
              <a:spLocks noChangeArrowheads="1"/>
            </p:cNvSpPr>
            <p:nvPr/>
          </p:nvSpPr>
          <p:spPr bwMode="auto">
            <a:xfrm>
              <a:off x="1758" y="2297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F</a:t>
              </a:r>
            </a:p>
          </p:txBody>
        </p:sp>
        <p:sp>
          <p:nvSpPr>
            <p:cNvPr id="42" name="Oval 127"/>
            <p:cNvSpPr>
              <a:spLocks noChangeArrowheads="1"/>
            </p:cNvSpPr>
            <p:nvPr/>
          </p:nvSpPr>
          <p:spPr bwMode="auto">
            <a:xfrm>
              <a:off x="1758" y="3476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charset="0"/>
                </a:rPr>
                <a:t>A</a:t>
              </a:r>
            </a:p>
          </p:txBody>
        </p:sp>
        <p:sp>
          <p:nvSpPr>
            <p:cNvPr id="43" name="Oval 128"/>
            <p:cNvSpPr>
              <a:spLocks noChangeArrowheads="1"/>
            </p:cNvSpPr>
            <p:nvPr/>
          </p:nvSpPr>
          <p:spPr bwMode="auto">
            <a:xfrm>
              <a:off x="1758" y="1209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L</a:t>
              </a:r>
            </a:p>
          </p:txBody>
        </p:sp>
        <p:cxnSp>
          <p:nvCxnSpPr>
            <p:cNvPr id="44" name="AutoShape 129"/>
            <p:cNvCxnSpPr>
              <a:cxnSpLocks noChangeShapeType="1"/>
              <a:stCxn id="38" idx="0"/>
              <a:endCxn id="37" idx="4"/>
            </p:cNvCxnSpPr>
            <p:nvPr/>
          </p:nvCxnSpPr>
          <p:spPr bwMode="auto">
            <a:xfrm flipV="1">
              <a:off x="965" y="2523"/>
              <a:ext cx="0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130"/>
            <p:cNvCxnSpPr>
              <a:cxnSpLocks noChangeShapeType="1"/>
              <a:stCxn id="42" idx="0"/>
              <a:endCxn id="41" idx="4"/>
            </p:cNvCxnSpPr>
            <p:nvPr/>
          </p:nvCxnSpPr>
          <p:spPr bwMode="auto">
            <a:xfrm flipV="1">
              <a:off x="1872" y="3067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131"/>
            <p:cNvCxnSpPr>
              <a:cxnSpLocks noChangeShapeType="1"/>
              <a:stCxn id="41" idx="0"/>
              <a:endCxn id="40" idx="4"/>
            </p:cNvCxnSpPr>
            <p:nvPr/>
          </p:nvCxnSpPr>
          <p:spPr bwMode="auto">
            <a:xfrm flipV="1">
              <a:off x="1872" y="2523"/>
              <a:ext cx="0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132"/>
            <p:cNvCxnSpPr>
              <a:cxnSpLocks noChangeShapeType="1"/>
              <a:stCxn id="39" idx="0"/>
              <a:endCxn id="43" idx="4"/>
            </p:cNvCxnSpPr>
            <p:nvPr/>
          </p:nvCxnSpPr>
          <p:spPr bwMode="auto">
            <a:xfrm flipV="1">
              <a:off x="1872" y="1435"/>
              <a:ext cx="0" cy="3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133"/>
            <p:cNvCxnSpPr>
              <a:cxnSpLocks noChangeShapeType="1"/>
              <a:stCxn id="36" idx="7"/>
              <a:endCxn id="43" idx="2"/>
            </p:cNvCxnSpPr>
            <p:nvPr/>
          </p:nvCxnSpPr>
          <p:spPr bwMode="auto">
            <a:xfrm flipV="1">
              <a:off x="1045" y="1322"/>
              <a:ext cx="713" cy="50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134"/>
            <p:cNvCxnSpPr>
              <a:cxnSpLocks noChangeShapeType="1"/>
              <a:stCxn id="38" idx="6"/>
              <a:endCxn id="40" idx="3"/>
            </p:cNvCxnSpPr>
            <p:nvPr/>
          </p:nvCxnSpPr>
          <p:spPr bwMode="auto">
            <a:xfrm flipV="1">
              <a:off x="1078" y="2490"/>
              <a:ext cx="713" cy="4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AutoShape 135"/>
            <p:cNvCxnSpPr>
              <a:cxnSpLocks noChangeShapeType="1"/>
              <a:stCxn id="42" idx="2"/>
              <a:endCxn id="38" idx="4"/>
            </p:cNvCxnSpPr>
            <p:nvPr/>
          </p:nvCxnSpPr>
          <p:spPr bwMode="auto">
            <a:xfrm flipH="1" flipV="1">
              <a:off x="965" y="3067"/>
              <a:ext cx="793" cy="5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AutoShape 136"/>
            <p:cNvCxnSpPr>
              <a:cxnSpLocks noChangeShapeType="1"/>
              <a:stCxn id="37" idx="6"/>
              <a:endCxn id="36" idx="6"/>
            </p:cNvCxnSpPr>
            <p:nvPr/>
          </p:nvCxnSpPr>
          <p:spPr bwMode="auto">
            <a:xfrm flipV="1">
              <a:off x="1078" y="1911"/>
              <a:ext cx="1" cy="499"/>
            </a:xfrm>
            <a:prstGeom prst="bentConnector3">
              <a:avLst>
                <a:gd name="adj1" fmla="val 37300000"/>
              </a:avLst>
            </a:prstGeom>
            <a:noFill/>
            <a:ln w="9525">
              <a:solidFill>
                <a:schemeClr val="tx1"/>
              </a:solidFill>
              <a:prstDash val="lgDash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2" name="AutoShape 137"/>
            <p:cNvCxnSpPr>
              <a:cxnSpLocks noChangeShapeType="1"/>
              <a:stCxn id="40" idx="2"/>
              <a:endCxn id="39" idx="2"/>
            </p:cNvCxnSpPr>
            <p:nvPr/>
          </p:nvCxnSpPr>
          <p:spPr bwMode="auto">
            <a:xfrm rot="10800000" flipH="1">
              <a:off x="1758" y="1911"/>
              <a:ext cx="1" cy="499"/>
            </a:xfrm>
            <a:prstGeom prst="bentConnector3">
              <a:avLst>
                <a:gd name="adj1" fmla="val -307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248188"/>
            <a:ext cx="8534400" cy="758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The model and the protocol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67021" y="6273008"/>
            <a:ext cx="1191808" cy="320733"/>
            <a:chOff x="1667021" y="6273008"/>
            <a:chExt cx="1191808" cy="320733"/>
          </a:xfrm>
        </p:grpSpPr>
        <p:sp>
          <p:nvSpPr>
            <p:cNvPr id="30" name="AutoShape 113"/>
            <p:cNvSpPr>
              <a:spLocks noChangeArrowheads="1"/>
            </p:cNvSpPr>
            <p:nvPr/>
          </p:nvSpPr>
          <p:spPr bwMode="auto">
            <a:xfrm>
              <a:off x="2571491" y="6304816"/>
              <a:ext cx="287338" cy="288925"/>
            </a:xfrm>
            <a:prstGeom prst="smileyFace">
              <a:avLst>
                <a:gd name="adj" fmla="val 4653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1" name="Text Box 114"/>
            <p:cNvSpPr txBox="1">
              <a:spLocks noChangeArrowheads="1"/>
            </p:cNvSpPr>
            <p:nvPr/>
          </p:nvSpPr>
          <p:spPr bwMode="auto">
            <a:xfrm>
              <a:off x="1667021" y="6273008"/>
              <a:ext cx="78516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 charset="0"/>
                </a:rPr>
                <a:t>UA1 (IC)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59612" y="5963604"/>
            <a:ext cx="1192867" cy="314383"/>
            <a:chOff x="1659612" y="5963604"/>
            <a:chExt cx="1192867" cy="314383"/>
          </a:xfrm>
        </p:grpSpPr>
        <p:sp>
          <p:nvSpPr>
            <p:cNvPr id="33" name="AutoShape 112"/>
            <p:cNvSpPr>
              <a:spLocks noChangeArrowheads="1"/>
            </p:cNvSpPr>
            <p:nvPr/>
          </p:nvSpPr>
          <p:spPr bwMode="auto">
            <a:xfrm>
              <a:off x="2554030" y="5989062"/>
              <a:ext cx="298449" cy="288925"/>
            </a:xfrm>
            <a:prstGeom prst="smileyFace">
              <a:avLst>
                <a:gd name="adj" fmla="val 4653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4" name="Text Box 115"/>
            <p:cNvSpPr txBox="1">
              <a:spLocks noChangeArrowheads="1"/>
            </p:cNvSpPr>
            <p:nvPr/>
          </p:nvSpPr>
          <p:spPr bwMode="auto">
            <a:xfrm>
              <a:off x="1659612" y="5963604"/>
              <a:ext cx="94261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 charset="0"/>
                </a:rPr>
                <a:t>UA2 (REG)</a:t>
              </a:r>
            </a:p>
          </p:txBody>
        </p:sp>
      </p:grpSp>
      <p:sp>
        <p:nvSpPr>
          <p:cNvPr id="5" name="Freeform 4"/>
          <p:cNvSpPr/>
          <p:nvPr/>
        </p:nvSpPr>
        <p:spPr>
          <a:xfrm>
            <a:off x="785595" y="1898635"/>
            <a:ext cx="1780682" cy="3980586"/>
          </a:xfrm>
          <a:custGeom>
            <a:avLst/>
            <a:gdLst>
              <a:gd name="connsiteX0" fmla="*/ 1636657 w 1780682"/>
              <a:gd name="connsiteY0" fmla="*/ 3980586 h 3980586"/>
              <a:gd name="connsiteX1" fmla="*/ 52373 w 1780682"/>
              <a:gd name="connsiteY1" fmla="*/ 2946157 h 3980586"/>
              <a:gd name="connsiteX2" fmla="*/ 52373 w 1780682"/>
              <a:gd name="connsiteY2" fmla="*/ 1911729 h 3980586"/>
              <a:gd name="connsiteX3" fmla="*/ 1152206 w 1780682"/>
              <a:gd name="connsiteY3" fmla="*/ 1885541 h 3980586"/>
              <a:gd name="connsiteX4" fmla="*/ 1152206 w 1780682"/>
              <a:gd name="connsiteY4" fmla="*/ 1309403 h 3980586"/>
              <a:gd name="connsiteX5" fmla="*/ 0 w 1780682"/>
              <a:gd name="connsiteY5" fmla="*/ 1309403 h 3980586"/>
              <a:gd name="connsiteX6" fmla="*/ 1780682 w 1780682"/>
              <a:gd name="connsiteY6" fmla="*/ 0 h 398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0682" h="3980586">
                <a:moveTo>
                  <a:pt x="1636657" y="3980586"/>
                </a:moveTo>
                <a:lnTo>
                  <a:pt x="52373" y="2946157"/>
                </a:lnTo>
                <a:lnTo>
                  <a:pt x="52373" y="1911729"/>
                </a:lnTo>
                <a:lnTo>
                  <a:pt x="1152206" y="1885541"/>
                </a:lnTo>
                <a:lnTo>
                  <a:pt x="1152206" y="1309403"/>
                </a:lnTo>
                <a:lnTo>
                  <a:pt x="0" y="1309403"/>
                </a:lnTo>
                <a:lnTo>
                  <a:pt x="1780682" y="0"/>
                </a:lnTo>
              </a:path>
            </a:pathLst>
          </a:custGeom>
          <a:ln>
            <a:solidFill>
              <a:srgbClr val="BD9C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08014" y="1898635"/>
            <a:ext cx="824874" cy="4543629"/>
          </a:xfrm>
          <a:custGeom>
            <a:avLst/>
            <a:gdLst>
              <a:gd name="connsiteX0" fmla="*/ 824874 w 824874"/>
              <a:gd name="connsiteY0" fmla="*/ 4543629 h 4543629"/>
              <a:gd name="connsiteX1" fmla="*/ 811781 w 824874"/>
              <a:gd name="connsiteY1" fmla="*/ 3797270 h 4543629"/>
              <a:gd name="connsiteX2" fmla="*/ 798688 w 824874"/>
              <a:gd name="connsiteY2" fmla="*/ 2789029 h 4543629"/>
              <a:gd name="connsiteX3" fmla="*/ 798688 w 824874"/>
              <a:gd name="connsiteY3" fmla="*/ 1885541 h 4543629"/>
              <a:gd name="connsiteX4" fmla="*/ 0 w 824874"/>
              <a:gd name="connsiteY4" fmla="*/ 1885541 h 4543629"/>
              <a:gd name="connsiteX5" fmla="*/ 0 w 824874"/>
              <a:gd name="connsiteY5" fmla="*/ 1322497 h 4543629"/>
              <a:gd name="connsiteX6" fmla="*/ 811781 w 824874"/>
              <a:gd name="connsiteY6" fmla="*/ 1322497 h 4543629"/>
              <a:gd name="connsiteX7" fmla="*/ 811781 w 824874"/>
              <a:gd name="connsiteY7" fmla="*/ 0 h 454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874" h="4543629">
                <a:moveTo>
                  <a:pt x="824874" y="4543629"/>
                </a:moveTo>
                <a:lnTo>
                  <a:pt x="811781" y="3797270"/>
                </a:lnTo>
                <a:lnTo>
                  <a:pt x="798688" y="2789029"/>
                </a:lnTo>
                <a:lnTo>
                  <a:pt x="798688" y="1885541"/>
                </a:lnTo>
                <a:lnTo>
                  <a:pt x="0" y="1885541"/>
                </a:lnTo>
                <a:lnTo>
                  <a:pt x="0" y="1322497"/>
                </a:lnTo>
                <a:lnTo>
                  <a:pt x="811781" y="1322497"/>
                </a:lnTo>
                <a:lnTo>
                  <a:pt x="811781" y="0"/>
                </a:lnTo>
              </a:path>
            </a:pathLst>
          </a:custGeom>
          <a:ln>
            <a:solidFill>
              <a:srgbClr val="BD71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YPA-protocol-ve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48" y="970139"/>
            <a:ext cx="4871035" cy="574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969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20"/>
          <p:cNvGrpSpPr>
            <a:grpSpLocks/>
          </p:cNvGrpSpPr>
          <p:nvPr/>
        </p:nvGrpSpPr>
        <p:grpSpPr bwMode="auto">
          <a:xfrm>
            <a:off x="1061779" y="1984375"/>
            <a:ext cx="1800225" cy="3957638"/>
            <a:chOff x="851" y="1209"/>
            <a:chExt cx="1134" cy="2493"/>
          </a:xfrm>
        </p:grpSpPr>
        <p:sp>
          <p:nvSpPr>
            <p:cNvPr id="41" name="Oval 126"/>
            <p:cNvSpPr>
              <a:spLocks noChangeArrowheads="1"/>
            </p:cNvSpPr>
            <p:nvPr/>
          </p:nvSpPr>
          <p:spPr bwMode="auto">
            <a:xfrm>
              <a:off x="1758" y="2841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charset="0"/>
                </a:rPr>
                <a:t>E</a:t>
              </a:r>
            </a:p>
          </p:txBody>
        </p:sp>
        <p:sp>
          <p:nvSpPr>
            <p:cNvPr id="36" name="Oval 121"/>
            <p:cNvSpPr>
              <a:spLocks noChangeArrowheads="1"/>
            </p:cNvSpPr>
            <p:nvPr/>
          </p:nvSpPr>
          <p:spPr bwMode="auto">
            <a:xfrm>
              <a:off x="851" y="1798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D</a:t>
              </a:r>
            </a:p>
          </p:txBody>
        </p:sp>
        <p:sp>
          <p:nvSpPr>
            <p:cNvPr id="37" name="Oval 122"/>
            <p:cNvSpPr>
              <a:spLocks noChangeArrowheads="1"/>
            </p:cNvSpPr>
            <p:nvPr/>
          </p:nvSpPr>
          <p:spPr bwMode="auto">
            <a:xfrm>
              <a:off x="851" y="2297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C</a:t>
              </a:r>
            </a:p>
          </p:txBody>
        </p:sp>
        <p:sp>
          <p:nvSpPr>
            <p:cNvPr id="38" name="Oval 123"/>
            <p:cNvSpPr>
              <a:spLocks noChangeArrowheads="1"/>
            </p:cNvSpPr>
            <p:nvPr/>
          </p:nvSpPr>
          <p:spPr bwMode="auto">
            <a:xfrm>
              <a:off x="851" y="2841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B</a:t>
              </a:r>
            </a:p>
          </p:txBody>
        </p:sp>
        <p:sp>
          <p:nvSpPr>
            <p:cNvPr id="39" name="Oval 124"/>
            <p:cNvSpPr>
              <a:spLocks noChangeArrowheads="1"/>
            </p:cNvSpPr>
            <p:nvPr/>
          </p:nvSpPr>
          <p:spPr bwMode="auto">
            <a:xfrm>
              <a:off x="1758" y="1798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G</a:t>
              </a:r>
            </a:p>
          </p:txBody>
        </p:sp>
        <p:sp>
          <p:nvSpPr>
            <p:cNvPr id="40" name="Oval 125"/>
            <p:cNvSpPr>
              <a:spLocks noChangeArrowheads="1"/>
            </p:cNvSpPr>
            <p:nvPr/>
          </p:nvSpPr>
          <p:spPr bwMode="auto">
            <a:xfrm>
              <a:off x="1758" y="2297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F</a:t>
              </a:r>
            </a:p>
          </p:txBody>
        </p:sp>
        <p:sp>
          <p:nvSpPr>
            <p:cNvPr id="42" name="Oval 127"/>
            <p:cNvSpPr>
              <a:spLocks noChangeArrowheads="1"/>
            </p:cNvSpPr>
            <p:nvPr/>
          </p:nvSpPr>
          <p:spPr bwMode="auto">
            <a:xfrm>
              <a:off x="1758" y="3476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charset="0"/>
                </a:rPr>
                <a:t>A</a:t>
              </a:r>
            </a:p>
          </p:txBody>
        </p:sp>
        <p:sp>
          <p:nvSpPr>
            <p:cNvPr id="43" name="Oval 128"/>
            <p:cNvSpPr>
              <a:spLocks noChangeArrowheads="1"/>
            </p:cNvSpPr>
            <p:nvPr/>
          </p:nvSpPr>
          <p:spPr bwMode="auto">
            <a:xfrm>
              <a:off x="1758" y="1209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L</a:t>
              </a:r>
            </a:p>
          </p:txBody>
        </p:sp>
        <p:cxnSp>
          <p:nvCxnSpPr>
            <p:cNvPr id="44" name="AutoShape 129"/>
            <p:cNvCxnSpPr>
              <a:cxnSpLocks noChangeShapeType="1"/>
              <a:stCxn id="38" idx="0"/>
              <a:endCxn id="37" idx="4"/>
            </p:cNvCxnSpPr>
            <p:nvPr/>
          </p:nvCxnSpPr>
          <p:spPr bwMode="auto">
            <a:xfrm flipV="1">
              <a:off x="965" y="2523"/>
              <a:ext cx="0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130"/>
            <p:cNvCxnSpPr>
              <a:cxnSpLocks noChangeShapeType="1"/>
              <a:stCxn id="42" idx="0"/>
              <a:endCxn id="41" idx="4"/>
            </p:cNvCxnSpPr>
            <p:nvPr/>
          </p:nvCxnSpPr>
          <p:spPr bwMode="auto">
            <a:xfrm flipV="1">
              <a:off x="1872" y="3067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131"/>
            <p:cNvCxnSpPr>
              <a:cxnSpLocks noChangeShapeType="1"/>
              <a:stCxn id="41" idx="0"/>
              <a:endCxn id="40" idx="4"/>
            </p:cNvCxnSpPr>
            <p:nvPr/>
          </p:nvCxnSpPr>
          <p:spPr bwMode="auto">
            <a:xfrm flipV="1">
              <a:off x="1872" y="2523"/>
              <a:ext cx="0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132"/>
            <p:cNvCxnSpPr>
              <a:cxnSpLocks noChangeShapeType="1"/>
              <a:stCxn id="39" idx="0"/>
              <a:endCxn id="43" idx="4"/>
            </p:cNvCxnSpPr>
            <p:nvPr/>
          </p:nvCxnSpPr>
          <p:spPr bwMode="auto">
            <a:xfrm flipV="1">
              <a:off x="1872" y="1435"/>
              <a:ext cx="0" cy="3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133"/>
            <p:cNvCxnSpPr>
              <a:cxnSpLocks noChangeShapeType="1"/>
              <a:stCxn id="36" idx="7"/>
              <a:endCxn id="43" idx="2"/>
            </p:cNvCxnSpPr>
            <p:nvPr/>
          </p:nvCxnSpPr>
          <p:spPr bwMode="auto">
            <a:xfrm flipV="1">
              <a:off x="1045" y="1322"/>
              <a:ext cx="713" cy="50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134"/>
            <p:cNvCxnSpPr>
              <a:cxnSpLocks noChangeShapeType="1"/>
              <a:stCxn id="38" idx="6"/>
              <a:endCxn id="40" idx="3"/>
            </p:cNvCxnSpPr>
            <p:nvPr/>
          </p:nvCxnSpPr>
          <p:spPr bwMode="auto">
            <a:xfrm flipV="1">
              <a:off x="1078" y="2490"/>
              <a:ext cx="713" cy="4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AutoShape 135"/>
            <p:cNvCxnSpPr>
              <a:cxnSpLocks noChangeShapeType="1"/>
              <a:stCxn id="42" idx="2"/>
              <a:endCxn id="38" idx="4"/>
            </p:cNvCxnSpPr>
            <p:nvPr/>
          </p:nvCxnSpPr>
          <p:spPr bwMode="auto">
            <a:xfrm flipH="1" flipV="1">
              <a:off x="965" y="3067"/>
              <a:ext cx="793" cy="5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AutoShape 136"/>
            <p:cNvCxnSpPr>
              <a:cxnSpLocks noChangeShapeType="1"/>
              <a:stCxn id="37" idx="6"/>
              <a:endCxn id="36" idx="6"/>
            </p:cNvCxnSpPr>
            <p:nvPr/>
          </p:nvCxnSpPr>
          <p:spPr bwMode="auto">
            <a:xfrm flipV="1">
              <a:off x="1078" y="1911"/>
              <a:ext cx="1" cy="499"/>
            </a:xfrm>
            <a:prstGeom prst="bentConnector3">
              <a:avLst>
                <a:gd name="adj1" fmla="val 37300000"/>
              </a:avLst>
            </a:prstGeom>
            <a:noFill/>
            <a:ln w="9525">
              <a:solidFill>
                <a:schemeClr val="tx1"/>
              </a:solidFill>
              <a:prstDash val="lgDash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2" name="AutoShape 137"/>
            <p:cNvCxnSpPr>
              <a:cxnSpLocks noChangeShapeType="1"/>
              <a:stCxn id="40" idx="2"/>
              <a:endCxn id="39" idx="2"/>
            </p:cNvCxnSpPr>
            <p:nvPr/>
          </p:nvCxnSpPr>
          <p:spPr bwMode="auto">
            <a:xfrm rot="10800000" flipH="1">
              <a:off x="1758" y="1911"/>
              <a:ext cx="1" cy="499"/>
            </a:xfrm>
            <a:prstGeom prst="bentConnector3">
              <a:avLst>
                <a:gd name="adj1" fmla="val -307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340798"/>
            <a:ext cx="8534400" cy="7588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Example: incompatible arcs</a:t>
            </a:r>
          </a:p>
        </p:txBody>
      </p:sp>
      <p:graphicFrame>
        <p:nvGraphicFramePr>
          <p:cNvPr id="28" name="Group 15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4285324"/>
              </p:ext>
            </p:extLst>
          </p:nvPr>
        </p:nvGraphicFramePr>
        <p:xfrm>
          <a:off x="3376061" y="1700213"/>
          <a:ext cx="5353053" cy="4413253"/>
        </p:xfrm>
        <a:graphic>
          <a:graphicData uri="http://schemas.openxmlformats.org/drawingml/2006/table">
            <a:tbl>
              <a:tblPr/>
              <a:tblGrid>
                <a:gridCol w="37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5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5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11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7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T3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T4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T5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T6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T7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T8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T9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</a:rPr>
                        <a:t>UA1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667021" y="6273008"/>
            <a:ext cx="1191808" cy="320733"/>
            <a:chOff x="1667021" y="6273008"/>
            <a:chExt cx="1191808" cy="320733"/>
          </a:xfrm>
        </p:grpSpPr>
        <p:sp>
          <p:nvSpPr>
            <p:cNvPr id="30" name="AutoShape 113"/>
            <p:cNvSpPr>
              <a:spLocks noChangeArrowheads="1"/>
            </p:cNvSpPr>
            <p:nvPr/>
          </p:nvSpPr>
          <p:spPr bwMode="auto">
            <a:xfrm>
              <a:off x="2571491" y="6304816"/>
              <a:ext cx="287338" cy="288925"/>
            </a:xfrm>
            <a:prstGeom prst="smileyFace">
              <a:avLst>
                <a:gd name="adj" fmla="val 4653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1" name="Text Box 114"/>
            <p:cNvSpPr txBox="1">
              <a:spLocks noChangeArrowheads="1"/>
            </p:cNvSpPr>
            <p:nvPr/>
          </p:nvSpPr>
          <p:spPr bwMode="auto">
            <a:xfrm>
              <a:off x="1667021" y="6273008"/>
              <a:ext cx="78516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 charset="0"/>
                </a:rPr>
                <a:t>UA1 (IC)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33156" y="5963604"/>
            <a:ext cx="1219323" cy="314383"/>
            <a:chOff x="1633156" y="5963604"/>
            <a:chExt cx="1219323" cy="314383"/>
          </a:xfrm>
        </p:grpSpPr>
        <p:sp>
          <p:nvSpPr>
            <p:cNvPr id="33" name="AutoShape 112"/>
            <p:cNvSpPr>
              <a:spLocks noChangeArrowheads="1"/>
            </p:cNvSpPr>
            <p:nvPr/>
          </p:nvSpPr>
          <p:spPr bwMode="auto">
            <a:xfrm>
              <a:off x="2554030" y="5989062"/>
              <a:ext cx="298449" cy="288925"/>
            </a:xfrm>
            <a:prstGeom prst="smileyFace">
              <a:avLst>
                <a:gd name="adj" fmla="val 4653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4" name="Text Box 115"/>
            <p:cNvSpPr txBox="1">
              <a:spLocks noChangeArrowheads="1"/>
            </p:cNvSpPr>
            <p:nvPr/>
          </p:nvSpPr>
          <p:spPr bwMode="auto">
            <a:xfrm>
              <a:off x="1633156" y="5963604"/>
              <a:ext cx="94261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latin typeface="Calibri" charset="0"/>
                </a:rPr>
                <a:t>UA2 (REG)</a:t>
              </a:r>
            </a:p>
          </p:txBody>
        </p:sp>
      </p:grpSp>
      <p:sp>
        <p:nvSpPr>
          <p:cNvPr id="5" name="Freeform 4"/>
          <p:cNvSpPr/>
          <p:nvPr/>
        </p:nvSpPr>
        <p:spPr>
          <a:xfrm>
            <a:off x="785595" y="1898635"/>
            <a:ext cx="1780682" cy="3980586"/>
          </a:xfrm>
          <a:custGeom>
            <a:avLst/>
            <a:gdLst>
              <a:gd name="connsiteX0" fmla="*/ 1636657 w 1780682"/>
              <a:gd name="connsiteY0" fmla="*/ 3980586 h 3980586"/>
              <a:gd name="connsiteX1" fmla="*/ 52373 w 1780682"/>
              <a:gd name="connsiteY1" fmla="*/ 2946157 h 3980586"/>
              <a:gd name="connsiteX2" fmla="*/ 52373 w 1780682"/>
              <a:gd name="connsiteY2" fmla="*/ 1911729 h 3980586"/>
              <a:gd name="connsiteX3" fmla="*/ 1152206 w 1780682"/>
              <a:gd name="connsiteY3" fmla="*/ 1885541 h 3980586"/>
              <a:gd name="connsiteX4" fmla="*/ 1152206 w 1780682"/>
              <a:gd name="connsiteY4" fmla="*/ 1309403 h 3980586"/>
              <a:gd name="connsiteX5" fmla="*/ 0 w 1780682"/>
              <a:gd name="connsiteY5" fmla="*/ 1309403 h 3980586"/>
              <a:gd name="connsiteX6" fmla="*/ 1780682 w 1780682"/>
              <a:gd name="connsiteY6" fmla="*/ 0 h 398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0682" h="3980586">
                <a:moveTo>
                  <a:pt x="1636657" y="3980586"/>
                </a:moveTo>
                <a:lnTo>
                  <a:pt x="52373" y="2946157"/>
                </a:lnTo>
                <a:lnTo>
                  <a:pt x="52373" y="1911729"/>
                </a:lnTo>
                <a:lnTo>
                  <a:pt x="1152206" y="1885541"/>
                </a:lnTo>
                <a:lnTo>
                  <a:pt x="1152206" y="1309403"/>
                </a:lnTo>
                <a:lnTo>
                  <a:pt x="0" y="1309403"/>
                </a:lnTo>
                <a:lnTo>
                  <a:pt x="1780682" y="0"/>
                </a:lnTo>
              </a:path>
            </a:pathLst>
          </a:custGeom>
          <a:ln>
            <a:solidFill>
              <a:srgbClr val="BD9C0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08014" y="1898635"/>
            <a:ext cx="824874" cy="4543629"/>
          </a:xfrm>
          <a:custGeom>
            <a:avLst/>
            <a:gdLst>
              <a:gd name="connsiteX0" fmla="*/ 824874 w 824874"/>
              <a:gd name="connsiteY0" fmla="*/ 4543629 h 4543629"/>
              <a:gd name="connsiteX1" fmla="*/ 811781 w 824874"/>
              <a:gd name="connsiteY1" fmla="*/ 3797270 h 4543629"/>
              <a:gd name="connsiteX2" fmla="*/ 798688 w 824874"/>
              <a:gd name="connsiteY2" fmla="*/ 2789029 h 4543629"/>
              <a:gd name="connsiteX3" fmla="*/ 798688 w 824874"/>
              <a:gd name="connsiteY3" fmla="*/ 1885541 h 4543629"/>
              <a:gd name="connsiteX4" fmla="*/ 0 w 824874"/>
              <a:gd name="connsiteY4" fmla="*/ 1885541 h 4543629"/>
              <a:gd name="connsiteX5" fmla="*/ 0 w 824874"/>
              <a:gd name="connsiteY5" fmla="*/ 1322497 h 4543629"/>
              <a:gd name="connsiteX6" fmla="*/ 811781 w 824874"/>
              <a:gd name="connsiteY6" fmla="*/ 1322497 h 4543629"/>
              <a:gd name="connsiteX7" fmla="*/ 811781 w 824874"/>
              <a:gd name="connsiteY7" fmla="*/ 0 h 454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4874" h="4543629">
                <a:moveTo>
                  <a:pt x="824874" y="4543629"/>
                </a:moveTo>
                <a:lnTo>
                  <a:pt x="811781" y="3797270"/>
                </a:lnTo>
                <a:lnTo>
                  <a:pt x="798688" y="2789029"/>
                </a:lnTo>
                <a:lnTo>
                  <a:pt x="798688" y="1885541"/>
                </a:lnTo>
                <a:lnTo>
                  <a:pt x="0" y="1885541"/>
                </a:lnTo>
                <a:lnTo>
                  <a:pt x="0" y="1322497"/>
                </a:lnTo>
                <a:lnTo>
                  <a:pt x="811781" y="1322497"/>
                </a:lnTo>
                <a:lnTo>
                  <a:pt x="811781" y="0"/>
                </a:lnTo>
              </a:path>
            </a:pathLst>
          </a:custGeom>
          <a:ln>
            <a:solidFill>
              <a:srgbClr val="BD71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10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Group 1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260736"/>
              </p:ext>
            </p:extLst>
          </p:nvPr>
        </p:nvGraphicFramePr>
        <p:xfrm>
          <a:off x="3376061" y="1700213"/>
          <a:ext cx="5353053" cy="4413253"/>
        </p:xfrm>
        <a:graphic>
          <a:graphicData uri="http://schemas.openxmlformats.org/drawingml/2006/table">
            <a:tbl>
              <a:tblPr/>
              <a:tblGrid>
                <a:gridCol w="37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5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5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11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7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T3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T4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T5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T6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T7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T8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T9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UA2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</a:rPr>
                        <a:t>UA1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2030"/>
            <a:ext cx="82296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Wrong reservations</a:t>
            </a:r>
          </a:p>
        </p:txBody>
      </p:sp>
      <p:grpSp>
        <p:nvGrpSpPr>
          <p:cNvPr id="74868" name="Group 116"/>
          <p:cNvGrpSpPr>
            <a:grpSpLocks/>
          </p:cNvGrpSpPr>
          <p:nvPr/>
        </p:nvGrpSpPr>
        <p:grpSpPr bwMode="auto">
          <a:xfrm>
            <a:off x="2822057" y="4292600"/>
            <a:ext cx="492125" cy="582613"/>
            <a:chOff x="1901" y="2746"/>
            <a:chExt cx="310" cy="367"/>
          </a:xfrm>
        </p:grpSpPr>
        <p:sp>
          <p:nvSpPr>
            <p:cNvPr id="35967" name="AutoShape 113"/>
            <p:cNvSpPr>
              <a:spLocks noChangeArrowheads="1"/>
            </p:cNvSpPr>
            <p:nvPr/>
          </p:nvSpPr>
          <p:spPr bwMode="auto">
            <a:xfrm>
              <a:off x="1973" y="2931"/>
              <a:ext cx="181" cy="182"/>
            </a:xfrm>
            <a:prstGeom prst="smileyFace">
              <a:avLst>
                <a:gd name="adj" fmla="val 4653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5968" name="Text Box 114"/>
            <p:cNvSpPr txBox="1">
              <a:spLocks noChangeArrowheads="1"/>
            </p:cNvSpPr>
            <p:nvPr/>
          </p:nvSpPr>
          <p:spPr bwMode="auto">
            <a:xfrm>
              <a:off x="1901" y="2746"/>
              <a:ext cx="31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Calibri" charset="0"/>
                </a:rPr>
                <a:t>UA1</a:t>
              </a:r>
            </a:p>
          </p:txBody>
        </p:sp>
      </p:grpSp>
      <p:grpSp>
        <p:nvGrpSpPr>
          <p:cNvPr id="74869" name="Group 117"/>
          <p:cNvGrpSpPr>
            <a:grpSpLocks/>
          </p:cNvGrpSpPr>
          <p:nvPr/>
        </p:nvGrpSpPr>
        <p:grpSpPr bwMode="auto">
          <a:xfrm>
            <a:off x="598229" y="4305558"/>
            <a:ext cx="492125" cy="576263"/>
            <a:chOff x="531" y="2750"/>
            <a:chExt cx="310" cy="363"/>
          </a:xfrm>
        </p:grpSpPr>
        <p:sp>
          <p:nvSpPr>
            <p:cNvPr id="35965" name="AutoShape 112"/>
            <p:cNvSpPr>
              <a:spLocks noChangeArrowheads="1"/>
            </p:cNvSpPr>
            <p:nvPr/>
          </p:nvSpPr>
          <p:spPr bwMode="auto">
            <a:xfrm>
              <a:off x="611" y="2931"/>
              <a:ext cx="182" cy="182"/>
            </a:xfrm>
            <a:prstGeom prst="smileyFace">
              <a:avLst>
                <a:gd name="adj" fmla="val 4653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5966" name="Text Box 115"/>
            <p:cNvSpPr txBox="1">
              <a:spLocks noChangeArrowheads="1"/>
            </p:cNvSpPr>
            <p:nvPr/>
          </p:nvSpPr>
          <p:spPr bwMode="auto">
            <a:xfrm>
              <a:off x="531" y="2750"/>
              <a:ext cx="31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Calibri" charset="0"/>
                </a:rPr>
                <a:t>UA2</a:t>
              </a:r>
            </a:p>
          </p:txBody>
        </p:sp>
      </p:grpSp>
      <p:grpSp>
        <p:nvGrpSpPr>
          <p:cNvPr id="35845" name="Group 120"/>
          <p:cNvGrpSpPr>
            <a:grpSpLocks/>
          </p:cNvGrpSpPr>
          <p:nvPr/>
        </p:nvGrpSpPr>
        <p:grpSpPr bwMode="auto">
          <a:xfrm>
            <a:off x="1061779" y="1984375"/>
            <a:ext cx="1800225" cy="3957638"/>
            <a:chOff x="851" y="1209"/>
            <a:chExt cx="1134" cy="2493"/>
          </a:xfrm>
        </p:grpSpPr>
        <p:sp>
          <p:nvSpPr>
            <p:cNvPr id="35948" name="Oval 121"/>
            <p:cNvSpPr>
              <a:spLocks noChangeArrowheads="1"/>
            </p:cNvSpPr>
            <p:nvPr/>
          </p:nvSpPr>
          <p:spPr bwMode="auto">
            <a:xfrm>
              <a:off x="851" y="1798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D</a:t>
              </a:r>
            </a:p>
          </p:txBody>
        </p:sp>
        <p:sp>
          <p:nvSpPr>
            <p:cNvPr id="35949" name="Oval 122"/>
            <p:cNvSpPr>
              <a:spLocks noChangeArrowheads="1"/>
            </p:cNvSpPr>
            <p:nvPr/>
          </p:nvSpPr>
          <p:spPr bwMode="auto">
            <a:xfrm>
              <a:off x="851" y="2297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C</a:t>
              </a:r>
            </a:p>
          </p:txBody>
        </p:sp>
        <p:sp>
          <p:nvSpPr>
            <p:cNvPr id="35950" name="Oval 123"/>
            <p:cNvSpPr>
              <a:spLocks noChangeArrowheads="1"/>
            </p:cNvSpPr>
            <p:nvPr/>
          </p:nvSpPr>
          <p:spPr bwMode="auto">
            <a:xfrm>
              <a:off x="851" y="2841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B</a:t>
              </a:r>
            </a:p>
          </p:txBody>
        </p:sp>
        <p:sp>
          <p:nvSpPr>
            <p:cNvPr id="35951" name="Oval 124"/>
            <p:cNvSpPr>
              <a:spLocks noChangeArrowheads="1"/>
            </p:cNvSpPr>
            <p:nvPr/>
          </p:nvSpPr>
          <p:spPr bwMode="auto">
            <a:xfrm>
              <a:off x="1758" y="1798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G</a:t>
              </a:r>
            </a:p>
          </p:txBody>
        </p:sp>
        <p:sp>
          <p:nvSpPr>
            <p:cNvPr id="35952" name="Oval 125"/>
            <p:cNvSpPr>
              <a:spLocks noChangeArrowheads="1"/>
            </p:cNvSpPr>
            <p:nvPr/>
          </p:nvSpPr>
          <p:spPr bwMode="auto">
            <a:xfrm>
              <a:off x="1758" y="2297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F</a:t>
              </a:r>
            </a:p>
          </p:txBody>
        </p:sp>
        <p:sp>
          <p:nvSpPr>
            <p:cNvPr id="35953" name="Oval 126"/>
            <p:cNvSpPr>
              <a:spLocks noChangeArrowheads="1"/>
            </p:cNvSpPr>
            <p:nvPr/>
          </p:nvSpPr>
          <p:spPr bwMode="auto">
            <a:xfrm>
              <a:off x="1758" y="2841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E</a:t>
              </a:r>
            </a:p>
          </p:txBody>
        </p:sp>
        <p:sp>
          <p:nvSpPr>
            <p:cNvPr id="35954" name="Oval 127"/>
            <p:cNvSpPr>
              <a:spLocks noChangeArrowheads="1"/>
            </p:cNvSpPr>
            <p:nvPr/>
          </p:nvSpPr>
          <p:spPr bwMode="auto">
            <a:xfrm>
              <a:off x="1758" y="3476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A</a:t>
              </a:r>
            </a:p>
          </p:txBody>
        </p:sp>
        <p:sp>
          <p:nvSpPr>
            <p:cNvPr id="35955" name="Oval 128"/>
            <p:cNvSpPr>
              <a:spLocks noChangeArrowheads="1"/>
            </p:cNvSpPr>
            <p:nvPr/>
          </p:nvSpPr>
          <p:spPr bwMode="auto">
            <a:xfrm>
              <a:off x="1758" y="1209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L</a:t>
              </a:r>
            </a:p>
          </p:txBody>
        </p:sp>
        <p:cxnSp>
          <p:nvCxnSpPr>
            <p:cNvPr id="35956" name="AutoShape 129"/>
            <p:cNvCxnSpPr>
              <a:cxnSpLocks noChangeShapeType="1"/>
              <a:stCxn id="35950" idx="0"/>
              <a:endCxn id="35949" idx="4"/>
            </p:cNvCxnSpPr>
            <p:nvPr/>
          </p:nvCxnSpPr>
          <p:spPr bwMode="auto">
            <a:xfrm flipV="1">
              <a:off x="965" y="2523"/>
              <a:ext cx="0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957" name="AutoShape 130"/>
            <p:cNvCxnSpPr>
              <a:cxnSpLocks noChangeShapeType="1"/>
              <a:stCxn id="35954" idx="0"/>
              <a:endCxn id="35953" idx="4"/>
            </p:cNvCxnSpPr>
            <p:nvPr/>
          </p:nvCxnSpPr>
          <p:spPr bwMode="auto">
            <a:xfrm flipV="1">
              <a:off x="1872" y="3067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958" name="AutoShape 131"/>
            <p:cNvCxnSpPr>
              <a:cxnSpLocks noChangeShapeType="1"/>
              <a:stCxn id="35953" idx="0"/>
              <a:endCxn id="35952" idx="4"/>
            </p:cNvCxnSpPr>
            <p:nvPr/>
          </p:nvCxnSpPr>
          <p:spPr bwMode="auto">
            <a:xfrm flipV="1">
              <a:off x="1872" y="2523"/>
              <a:ext cx="0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959" name="AutoShape 132"/>
            <p:cNvCxnSpPr>
              <a:cxnSpLocks noChangeShapeType="1"/>
              <a:stCxn id="35951" idx="0"/>
              <a:endCxn id="35955" idx="4"/>
            </p:cNvCxnSpPr>
            <p:nvPr/>
          </p:nvCxnSpPr>
          <p:spPr bwMode="auto">
            <a:xfrm flipV="1">
              <a:off x="1872" y="1435"/>
              <a:ext cx="0" cy="3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960" name="AutoShape 133"/>
            <p:cNvCxnSpPr>
              <a:cxnSpLocks noChangeShapeType="1"/>
              <a:stCxn id="35948" idx="7"/>
              <a:endCxn id="35955" idx="2"/>
            </p:cNvCxnSpPr>
            <p:nvPr/>
          </p:nvCxnSpPr>
          <p:spPr bwMode="auto">
            <a:xfrm flipV="1">
              <a:off x="1045" y="1322"/>
              <a:ext cx="713" cy="50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961" name="AutoShape 134"/>
            <p:cNvCxnSpPr>
              <a:cxnSpLocks noChangeShapeType="1"/>
              <a:stCxn id="35950" idx="6"/>
              <a:endCxn id="35952" idx="3"/>
            </p:cNvCxnSpPr>
            <p:nvPr/>
          </p:nvCxnSpPr>
          <p:spPr bwMode="auto">
            <a:xfrm flipV="1">
              <a:off x="1078" y="2490"/>
              <a:ext cx="713" cy="4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962" name="AutoShape 135"/>
            <p:cNvCxnSpPr>
              <a:cxnSpLocks noChangeShapeType="1"/>
              <a:stCxn id="35954" idx="2"/>
              <a:endCxn id="35950" idx="4"/>
            </p:cNvCxnSpPr>
            <p:nvPr/>
          </p:nvCxnSpPr>
          <p:spPr bwMode="auto">
            <a:xfrm flipH="1" flipV="1">
              <a:off x="965" y="3067"/>
              <a:ext cx="793" cy="5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963" name="AutoShape 136"/>
            <p:cNvCxnSpPr>
              <a:cxnSpLocks noChangeShapeType="1"/>
              <a:stCxn id="35949" idx="6"/>
              <a:endCxn id="35948" idx="6"/>
            </p:cNvCxnSpPr>
            <p:nvPr/>
          </p:nvCxnSpPr>
          <p:spPr bwMode="auto">
            <a:xfrm flipV="1">
              <a:off x="1078" y="1911"/>
              <a:ext cx="1" cy="499"/>
            </a:xfrm>
            <a:prstGeom prst="bentConnector3">
              <a:avLst>
                <a:gd name="adj1" fmla="val 37300000"/>
              </a:avLst>
            </a:prstGeom>
            <a:noFill/>
            <a:ln w="9525">
              <a:solidFill>
                <a:schemeClr val="tx1"/>
              </a:solidFill>
              <a:prstDash val="lgDash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964" name="AutoShape 137"/>
            <p:cNvCxnSpPr>
              <a:cxnSpLocks noChangeShapeType="1"/>
              <a:stCxn id="35952" idx="2"/>
              <a:endCxn id="35951" idx="2"/>
            </p:cNvCxnSpPr>
            <p:nvPr/>
          </p:nvCxnSpPr>
          <p:spPr bwMode="auto">
            <a:xfrm rot="10800000" flipH="1">
              <a:off x="1758" y="1911"/>
              <a:ext cx="1" cy="499"/>
            </a:xfrm>
            <a:prstGeom prst="bentConnector3">
              <a:avLst>
                <a:gd name="adj1" fmla="val -307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" name="Oval 1"/>
          <p:cNvSpPr/>
          <p:nvPr/>
        </p:nvSpPr>
        <p:spPr>
          <a:xfrm>
            <a:off x="5256054" y="3098800"/>
            <a:ext cx="1322418" cy="1193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258769" y="4157663"/>
            <a:ext cx="1322418" cy="1193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573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3.88889E-6 -0.13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4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5.55556E-7 -0.125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4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13634 C -0.04114 -0.13171 -0.08211 -0.12685 -0.09791 -0.13634 C -0.11319 -0.1456 -0.11197 -0.17292 -0.09479 -0.19213 C -0.07777 -0.21134 -0.01666 -0.23935 0.00417 -0.25162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74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-5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12593 C 0.04809 -0.12431 0.09653 -0.12222 0.11476 -0.1338 C 0.13316 -0.14491 0.12882 -0.17523 0.10973 -0.19329 C 0.09046 -0.21135 0.02171 -0.23148 -0.00104 -0.24121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74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7870"/>
            <a:ext cx="82296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Final reservations</a:t>
            </a:r>
          </a:p>
        </p:txBody>
      </p:sp>
      <p:graphicFrame>
        <p:nvGraphicFramePr>
          <p:cNvPr id="29" name="Group 15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4370244"/>
              </p:ext>
            </p:extLst>
          </p:nvPr>
        </p:nvGraphicFramePr>
        <p:xfrm>
          <a:off x="3376061" y="1700213"/>
          <a:ext cx="5353053" cy="4413253"/>
        </p:xfrm>
        <a:graphic>
          <a:graphicData uri="http://schemas.openxmlformats.org/drawingml/2006/table">
            <a:tbl>
              <a:tblPr/>
              <a:tblGrid>
                <a:gridCol w="37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5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5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11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27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7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T3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T4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T5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T6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T7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T8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T9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</a:rPr>
                        <a:t>UA1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</a:rPr>
                        <a:t>UA1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92D05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UA1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/>
                          <a:latin typeface="Arial" charset="0"/>
                        </a:rPr>
                        <a:t>UA1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</a:rPr>
                        <a:t>UA2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99CC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Arial" charset="0"/>
                      </a:endParaRPr>
                    </a:p>
                  </a:txBody>
                  <a:tcPr marL="91443" marR="91443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76921" name="Group 121"/>
          <p:cNvGrpSpPr>
            <a:grpSpLocks/>
          </p:cNvGrpSpPr>
          <p:nvPr/>
        </p:nvGrpSpPr>
        <p:grpSpPr bwMode="auto">
          <a:xfrm>
            <a:off x="2819007" y="4284663"/>
            <a:ext cx="492125" cy="582612"/>
            <a:chOff x="1901" y="2746"/>
            <a:chExt cx="310" cy="367"/>
          </a:xfrm>
        </p:grpSpPr>
        <p:sp>
          <p:nvSpPr>
            <p:cNvPr id="37001" name="AutoShape 122"/>
            <p:cNvSpPr>
              <a:spLocks noChangeArrowheads="1"/>
            </p:cNvSpPr>
            <p:nvPr/>
          </p:nvSpPr>
          <p:spPr bwMode="auto">
            <a:xfrm>
              <a:off x="1973" y="2931"/>
              <a:ext cx="181" cy="182"/>
            </a:xfrm>
            <a:prstGeom prst="smileyFace">
              <a:avLst>
                <a:gd name="adj" fmla="val 4653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7002" name="Text Box 123"/>
            <p:cNvSpPr txBox="1">
              <a:spLocks noChangeArrowheads="1"/>
            </p:cNvSpPr>
            <p:nvPr/>
          </p:nvSpPr>
          <p:spPr bwMode="auto">
            <a:xfrm>
              <a:off x="1901" y="2746"/>
              <a:ext cx="31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Calibri" charset="0"/>
                </a:rPr>
                <a:t>UA1</a:t>
              </a:r>
            </a:p>
          </p:txBody>
        </p:sp>
      </p:grpSp>
      <p:grpSp>
        <p:nvGrpSpPr>
          <p:cNvPr id="76924" name="Group 124"/>
          <p:cNvGrpSpPr>
            <a:grpSpLocks/>
          </p:cNvGrpSpPr>
          <p:nvPr/>
        </p:nvGrpSpPr>
        <p:grpSpPr bwMode="auto">
          <a:xfrm>
            <a:off x="586982" y="4308475"/>
            <a:ext cx="492125" cy="576263"/>
            <a:chOff x="531" y="2750"/>
            <a:chExt cx="310" cy="363"/>
          </a:xfrm>
        </p:grpSpPr>
        <p:sp>
          <p:nvSpPr>
            <p:cNvPr id="36999" name="AutoShape 125"/>
            <p:cNvSpPr>
              <a:spLocks noChangeArrowheads="1"/>
            </p:cNvSpPr>
            <p:nvPr/>
          </p:nvSpPr>
          <p:spPr bwMode="auto">
            <a:xfrm>
              <a:off x="611" y="2931"/>
              <a:ext cx="182" cy="182"/>
            </a:xfrm>
            <a:prstGeom prst="smileyFace">
              <a:avLst>
                <a:gd name="adj" fmla="val 4653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37000" name="Text Box 126"/>
            <p:cNvSpPr txBox="1">
              <a:spLocks noChangeArrowheads="1"/>
            </p:cNvSpPr>
            <p:nvPr/>
          </p:nvSpPr>
          <p:spPr bwMode="auto">
            <a:xfrm>
              <a:off x="531" y="2750"/>
              <a:ext cx="31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7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1pPr>
              <a:lvl2pPr marL="742950" indent="-285750">
                <a:defRPr sz="22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2pPr>
              <a:lvl3pPr marL="1143000">
                <a:defRPr sz="2000"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3pPr>
              <a:lvl4pPr marL="1600200">
                <a:defRPr sz="2000">
                  <a:solidFill>
                    <a:schemeClr val="tx2"/>
                  </a:solidFill>
                  <a:latin typeface="Georgia" charset="0"/>
                  <a:ea typeface="ＭＳ Ｐゴシック" charset="0"/>
                </a:defRPr>
              </a:lvl4pPr>
              <a:lvl5pPr marL="2057400"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8FB08C"/>
                </a:buClr>
                <a:buChar char="•"/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8FB08C"/>
                </a:buClr>
                <a:defRPr>
                  <a:solidFill>
                    <a:schemeClr val="tx1"/>
                  </a:solidFill>
                  <a:latin typeface="Georgia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Calibri" charset="0"/>
                </a:rPr>
                <a:t>UA2</a:t>
              </a:r>
            </a:p>
          </p:txBody>
        </p:sp>
      </p:grpSp>
      <p:grpSp>
        <p:nvGrpSpPr>
          <p:cNvPr id="36869" name="Group 130"/>
          <p:cNvGrpSpPr>
            <a:grpSpLocks/>
          </p:cNvGrpSpPr>
          <p:nvPr/>
        </p:nvGrpSpPr>
        <p:grpSpPr bwMode="auto">
          <a:xfrm>
            <a:off x="1050532" y="1979613"/>
            <a:ext cx="1800225" cy="3957637"/>
            <a:chOff x="851" y="1209"/>
            <a:chExt cx="1134" cy="2493"/>
          </a:xfrm>
        </p:grpSpPr>
        <p:sp>
          <p:nvSpPr>
            <p:cNvPr id="36982" name="Oval 131"/>
            <p:cNvSpPr>
              <a:spLocks noChangeArrowheads="1"/>
            </p:cNvSpPr>
            <p:nvPr/>
          </p:nvSpPr>
          <p:spPr bwMode="auto">
            <a:xfrm>
              <a:off x="851" y="1798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D</a:t>
              </a:r>
            </a:p>
          </p:txBody>
        </p:sp>
        <p:sp>
          <p:nvSpPr>
            <p:cNvPr id="36983" name="Oval 132"/>
            <p:cNvSpPr>
              <a:spLocks noChangeArrowheads="1"/>
            </p:cNvSpPr>
            <p:nvPr/>
          </p:nvSpPr>
          <p:spPr bwMode="auto">
            <a:xfrm>
              <a:off x="851" y="2297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C</a:t>
              </a:r>
            </a:p>
          </p:txBody>
        </p:sp>
        <p:sp>
          <p:nvSpPr>
            <p:cNvPr id="36984" name="Oval 133"/>
            <p:cNvSpPr>
              <a:spLocks noChangeArrowheads="1"/>
            </p:cNvSpPr>
            <p:nvPr/>
          </p:nvSpPr>
          <p:spPr bwMode="auto">
            <a:xfrm>
              <a:off x="851" y="2841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B</a:t>
              </a:r>
            </a:p>
          </p:txBody>
        </p:sp>
        <p:sp>
          <p:nvSpPr>
            <p:cNvPr id="36985" name="Oval 134"/>
            <p:cNvSpPr>
              <a:spLocks noChangeArrowheads="1"/>
            </p:cNvSpPr>
            <p:nvPr/>
          </p:nvSpPr>
          <p:spPr bwMode="auto">
            <a:xfrm>
              <a:off x="1758" y="1798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G</a:t>
              </a:r>
            </a:p>
          </p:txBody>
        </p:sp>
        <p:sp>
          <p:nvSpPr>
            <p:cNvPr id="36986" name="Oval 135"/>
            <p:cNvSpPr>
              <a:spLocks noChangeArrowheads="1"/>
            </p:cNvSpPr>
            <p:nvPr/>
          </p:nvSpPr>
          <p:spPr bwMode="auto">
            <a:xfrm>
              <a:off x="1758" y="2297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F</a:t>
              </a:r>
            </a:p>
          </p:txBody>
        </p:sp>
        <p:sp>
          <p:nvSpPr>
            <p:cNvPr id="36987" name="Oval 136"/>
            <p:cNvSpPr>
              <a:spLocks noChangeArrowheads="1"/>
            </p:cNvSpPr>
            <p:nvPr/>
          </p:nvSpPr>
          <p:spPr bwMode="auto">
            <a:xfrm>
              <a:off x="1758" y="2841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E</a:t>
              </a:r>
            </a:p>
          </p:txBody>
        </p:sp>
        <p:sp>
          <p:nvSpPr>
            <p:cNvPr id="36988" name="Oval 137"/>
            <p:cNvSpPr>
              <a:spLocks noChangeArrowheads="1"/>
            </p:cNvSpPr>
            <p:nvPr/>
          </p:nvSpPr>
          <p:spPr bwMode="auto">
            <a:xfrm>
              <a:off x="1758" y="3476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A</a:t>
              </a:r>
            </a:p>
          </p:txBody>
        </p:sp>
        <p:sp>
          <p:nvSpPr>
            <p:cNvPr id="36989" name="Oval 138"/>
            <p:cNvSpPr>
              <a:spLocks noChangeArrowheads="1"/>
            </p:cNvSpPr>
            <p:nvPr/>
          </p:nvSpPr>
          <p:spPr bwMode="auto">
            <a:xfrm>
              <a:off x="1758" y="1209"/>
              <a:ext cx="227" cy="22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latin typeface="Calibri" charset="0"/>
                </a:rPr>
                <a:t>L</a:t>
              </a:r>
            </a:p>
          </p:txBody>
        </p:sp>
        <p:cxnSp>
          <p:nvCxnSpPr>
            <p:cNvPr id="36990" name="AutoShape 139"/>
            <p:cNvCxnSpPr>
              <a:cxnSpLocks noChangeShapeType="1"/>
              <a:stCxn id="36984" idx="0"/>
              <a:endCxn id="36983" idx="4"/>
            </p:cNvCxnSpPr>
            <p:nvPr/>
          </p:nvCxnSpPr>
          <p:spPr bwMode="auto">
            <a:xfrm flipV="1">
              <a:off x="965" y="2523"/>
              <a:ext cx="0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991" name="AutoShape 140"/>
            <p:cNvCxnSpPr>
              <a:cxnSpLocks noChangeShapeType="1"/>
              <a:stCxn id="36988" idx="0"/>
              <a:endCxn id="36987" idx="4"/>
            </p:cNvCxnSpPr>
            <p:nvPr/>
          </p:nvCxnSpPr>
          <p:spPr bwMode="auto">
            <a:xfrm flipV="1">
              <a:off x="1872" y="3067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992" name="AutoShape 141"/>
            <p:cNvCxnSpPr>
              <a:cxnSpLocks noChangeShapeType="1"/>
              <a:stCxn id="36987" idx="0"/>
              <a:endCxn id="36986" idx="4"/>
            </p:cNvCxnSpPr>
            <p:nvPr/>
          </p:nvCxnSpPr>
          <p:spPr bwMode="auto">
            <a:xfrm flipV="1">
              <a:off x="1872" y="2523"/>
              <a:ext cx="0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993" name="AutoShape 142"/>
            <p:cNvCxnSpPr>
              <a:cxnSpLocks noChangeShapeType="1"/>
              <a:stCxn id="36985" idx="0"/>
              <a:endCxn id="36989" idx="4"/>
            </p:cNvCxnSpPr>
            <p:nvPr/>
          </p:nvCxnSpPr>
          <p:spPr bwMode="auto">
            <a:xfrm flipV="1">
              <a:off x="1872" y="1435"/>
              <a:ext cx="0" cy="3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994" name="AutoShape 143"/>
            <p:cNvCxnSpPr>
              <a:cxnSpLocks noChangeShapeType="1"/>
              <a:stCxn id="36982" idx="7"/>
              <a:endCxn id="36989" idx="2"/>
            </p:cNvCxnSpPr>
            <p:nvPr/>
          </p:nvCxnSpPr>
          <p:spPr bwMode="auto">
            <a:xfrm flipV="1">
              <a:off x="1045" y="1322"/>
              <a:ext cx="713" cy="50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995" name="AutoShape 144"/>
            <p:cNvCxnSpPr>
              <a:cxnSpLocks noChangeShapeType="1"/>
              <a:stCxn id="36984" idx="6"/>
              <a:endCxn id="36986" idx="3"/>
            </p:cNvCxnSpPr>
            <p:nvPr/>
          </p:nvCxnSpPr>
          <p:spPr bwMode="auto">
            <a:xfrm flipV="1">
              <a:off x="1078" y="2490"/>
              <a:ext cx="713" cy="4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996" name="AutoShape 145"/>
            <p:cNvCxnSpPr>
              <a:cxnSpLocks noChangeShapeType="1"/>
              <a:stCxn id="36988" idx="2"/>
              <a:endCxn id="36984" idx="4"/>
            </p:cNvCxnSpPr>
            <p:nvPr/>
          </p:nvCxnSpPr>
          <p:spPr bwMode="auto">
            <a:xfrm flipH="1" flipV="1">
              <a:off x="965" y="3067"/>
              <a:ext cx="793" cy="5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997" name="AutoShape 146"/>
            <p:cNvCxnSpPr>
              <a:cxnSpLocks noChangeShapeType="1"/>
              <a:stCxn id="36983" idx="6"/>
              <a:endCxn id="36982" idx="6"/>
            </p:cNvCxnSpPr>
            <p:nvPr/>
          </p:nvCxnSpPr>
          <p:spPr bwMode="auto">
            <a:xfrm flipV="1">
              <a:off x="1078" y="1911"/>
              <a:ext cx="1" cy="499"/>
            </a:xfrm>
            <a:prstGeom prst="bentConnector3">
              <a:avLst>
                <a:gd name="adj1" fmla="val 37300000"/>
              </a:avLst>
            </a:prstGeom>
            <a:noFill/>
            <a:ln w="9525">
              <a:solidFill>
                <a:schemeClr val="tx1"/>
              </a:solidFill>
              <a:prstDash val="lgDash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998" name="AutoShape 147"/>
            <p:cNvCxnSpPr>
              <a:cxnSpLocks noChangeShapeType="1"/>
              <a:stCxn id="36986" idx="2"/>
              <a:endCxn id="36985" idx="2"/>
            </p:cNvCxnSpPr>
            <p:nvPr/>
          </p:nvCxnSpPr>
          <p:spPr bwMode="auto">
            <a:xfrm rot="10800000" flipH="1">
              <a:off x="1758" y="1911"/>
              <a:ext cx="1" cy="499"/>
            </a:xfrm>
            <a:prstGeom prst="bentConnector3">
              <a:avLst>
                <a:gd name="adj1" fmla="val -307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8" name="Oval 27"/>
          <p:cNvSpPr/>
          <p:nvPr/>
        </p:nvSpPr>
        <p:spPr>
          <a:xfrm>
            <a:off x="5242826" y="3098800"/>
            <a:ext cx="2548590" cy="1193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002177" y="5406500"/>
            <a:ext cx="1322418" cy="943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178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2.22222E-6 -0.125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6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5.55556E-7 -0.125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6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12546 C -0.04566 -0.1206 -0.09132 -0.11528 -0.10886 -0.12546 C -0.12604 -0.13542 -0.12396 -0.16667 -0.10556 -0.18403 C -0.08715 -0.20139 -0.02118 -0.21968 0.00104 -0.22917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76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12592 C 0.04826 -0.1243 0.0967 -0.12222 0.11493 -0.13403 C 0.13316 -0.14583 0.12951 -0.18032 0.1099 -0.19583 C 0.09028 -0.21134 0.02066 -0.22083 -0.00278 -0.22731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76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22917 L 0.00104 -0.366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6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6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-0.22731 L 0.24671 -0.378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6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76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4643B0-41C6-8E48-B990-A850A31F5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770"/>
            <a:ext cx="8229600" cy="990600"/>
          </a:xfrm>
        </p:spPr>
        <p:txBody>
          <a:bodyPr/>
          <a:lstStyle/>
          <a:p>
            <a:r>
              <a:rPr lang="en-GB" dirty="0"/>
              <a:t>Sniffer view of exchanged messages</a:t>
            </a:r>
          </a:p>
        </p:txBody>
      </p:sp>
      <p:pic>
        <p:nvPicPr>
          <p:cNvPr id="3078" name="Picture 6" descr="Figure 9. Example 3: JADE sniffer view">
            <a:extLst>
              <a:ext uri="{FF2B5EF4-FFF2-40B4-BE49-F238E27FC236}">
                <a16:creationId xmlns:a16="http://schemas.microsoft.com/office/drawing/2014/main" id="{973A8119-8DE6-4446-953E-5FB53790E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68" y="1363742"/>
            <a:ext cx="5296581" cy="53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02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809625" y="2005013"/>
            <a:ext cx="7464425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>
              <a:spcBef>
                <a:spcPts val="400"/>
              </a:spcBef>
              <a:defRPr/>
            </a:pPr>
            <a:endParaRPr lang="it-IT" sz="2400" b="1" dirty="0">
              <a:solidFill>
                <a:srgbClr val="646B86"/>
              </a:solidFill>
              <a:latin typeface="Georgia" pitchFamily="16" charset="0"/>
              <a:ea typeface="+mn-ea"/>
              <a:cs typeface="DejaVu Sans" charset="0"/>
            </a:endParaRPr>
          </a:p>
          <a:p>
            <a:pPr algn="ctr">
              <a:spcBef>
                <a:spcPts val="400"/>
              </a:spcBef>
              <a:buSzPct val="85000"/>
              <a:defRPr/>
            </a:pPr>
            <a:endParaRPr lang="it-IT" sz="2400" b="1" dirty="0">
              <a:solidFill>
                <a:srgbClr val="646B86"/>
              </a:solidFill>
              <a:latin typeface="Georgia" pitchFamily="16" charset="0"/>
              <a:ea typeface="+mn-ea"/>
              <a:cs typeface="DejaVu Sans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200" b="1" i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IndianaMas</a:t>
            </a:r>
            <a:r>
              <a:rPr lang="en-US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System</a:t>
            </a:r>
            <a:endParaRPr lang="it-IT" sz="1600" b="1" dirty="0">
              <a:solidFill>
                <a:srgbClr val="646B86"/>
              </a:solidFill>
              <a:latin typeface="Georgia" pitchFamily="16" charset="0"/>
              <a:ea typeface="+mn-ea"/>
              <a:cs typeface="DejaVu Sans" charset="0"/>
            </a:endParaRPr>
          </a:p>
          <a:p>
            <a:pPr algn="ctr">
              <a:spcBef>
                <a:spcPts val="400"/>
              </a:spcBef>
              <a:buSzPct val="85000"/>
              <a:defRPr/>
            </a:pPr>
            <a:endParaRPr lang="it-IT" sz="1600" b="1" dirty="0">
              <a:solidFill>
                <a:srgbClr val="646B86"/>
              </a:solidFill>
              <a:latin typeface="Georgia" pitchFamily="16" charset="0"/>
              <a:ea typeface="+mn-ea"/>
              <a:cs typeface="DejaVu Sans" charset="0"/>
            </a:endParaRP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817576"/>
            <a:ext cx="4021137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733" y="34120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1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>
          <a:xfrm>
            <a:off x="457200" y="304791"/>
            <a:ext cx="8229600" cy="990600"/>
          </a:xfrm>
        </p:spPr>
        <p:txBody>
          <a:bodyPr/>
          <a:lstStyle/>
          <a:p>
            <a:pPr algn="ctr"/>
            <a:r>
              <a:rPr lang="it-IT" dirty="0">
                <a:latin typeface="Georgia" charset="0"/>
              </a:rPr>
              <a:t>The </a:t>
            </a:r>
            <a:r>
              <a:rPr lang="it-IT" dirty="0" err="1">
                <a:latin typeface="Georgia" charset="0"/>
              </a:rPr>
              <a:t>IndianaMas</a:t>
            </a:r>
            <a:r>
              <a:rPr lang="it-IT" dirty="0">
                <a:latin typeface="Georgia" charset="0"/>
              </a:rPr>
              <a:t> System</a:t>
            </a:r>
            <a:endParaRPr lang="en-US" dirty="0">
              <a:latin typeface="Georgia" charset="0"/>
            </a:endParaRPr>
          </a:p>
        </p:txBody>
      </p:sp>
      <p:pic>
        <p:nvPicPr>
          <p:cNvPr id="16387" name="Picture 2" descr="D:\conferenze\IDC2015\CRC_Briola_paper12\img\IndianaMAS_Arch_Rev_Del2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813" y="1412875"/>
            <a:ext cx="6092825" cy="4572000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Ovale 3"/>
          <p:cNvSpPr/>
          <p:nvPr/>
        </p:nvSpPr>
        <p:spPr>
          <a:xfrm>
            <a:off x="1062043" y="1854200"/>
            <a:ext cx="1368425" cy="1230313"/>
          </a:xfrm>
          <a:prstGeom prst="ellipse">
            <a:avLst/>
          </a:prstGeom>
          <a:noFill/>
          <a:ln w="15875">
            <a:solidFill>
              <a:srgbClr val="00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839793" y="1484313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>
              <a:defRPr sz="20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4pPr>
            <a:lvl5pPr marL="20574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it-IT" sz="1800">
                <a:solidFill>
                  <a:srgbClr val="0099FF"/>
                </a:solidFill>
                <a:latin typeface="Calibri" charset="0"/>
              </a:rPr>
              <a:t>Images</a:t>
            </a:r>
            <a:endParaRPr lang="en-US" sz="1800">
              <a:solidFill>
                <a:srgbClr val="0099FF"/>
              </a:solidFill>
              <a:latin typeface="Calibri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1101730" y="4087813"/>
            <a:ext cx="1368425" cy="1281112"/>
          </a:xfrm>
          <a:prstGeom prst="ellipse">
            <a:avLst/>
          </a:prstGeom>
          <a:noFill/>
          <a:ln w="15875">
            <a:solidFill>
              <a:srgbClr val="00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2067380" y="5315313"/>
            <a:ext cx="1079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>
              <a:defRPr sz="20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4pPr>
            <a:lvl5pPr marL="20574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it-IT" sz="1800" dirty="0">
                <a:solidFill>
                  <a:srgbClr val="0099FF"/>
                </a:solidFill>
                <a:latin typeface="Calibri" charset="0"/>
              </a:rPr>
              <a:t>Digital Libraries</a:t>
            </a:r>
            <a:endParaRPr lang="en-US" sz="1800" dirty="0">
              <a:solidFill>
                <a:srgbClr val="0099FF"/>
              </a:solidFill>
              <a:latin typeface="Calibri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2705105" y="3843338"/>
            <a:ext cx="1368425" cy="1279525"/>
          </a:xfrm>
          <a:prstGeom prst="ellipse">
            <a:avLst/>
          </a:prstGeom>
          <a:noFill/>
          <a:ln w="15875">
            <a:solidFill>
              <a:srgbClr val="00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2799970" y="5040043"/>
            <a:ext cx="1023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>
              <a:defRPr sz="20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4pPr>
            <a:lvl5pPr marL="20574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it-IT" sz="1800" dirty="0" err="1">
                <a:solidFill>
                  <a:srgbClr val="0099FF"/>
                </a:solidFill>
                <a:latin typeface="Calibri" charset="0"/>
              </a:rPr>
              <a:t>Sketches</a:t>
            </a:r>
            <a:endParaRPr lang="en-US" sz="1800" dirty="0">
              <a:solidFill>
                <a:srgbClr val="0099FF"/>
              </a:solidFill>
              <a:latin typeface="Calibri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2235205" y="3197225"/>
            <a:ext cx="315913" cy="298450"/>
          </a:xfrm>
          <a:prstGeom prst="ellipse">
            <a:avLst/>
          </a:prstGeom>
          <a:noFill/>
          <a:ln w="15875">
            <a:solidFill>
              <a:srgbClr val="0099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c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541343" y="3273425"/>
            <a:ext cx="1282700" cy="700088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2262231" y="3513215"/>
            <a:ext cx="655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7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>
              <a:defRPr sz="20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4pPr>
            <a:lvl5pPr marL="20574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it-IT" sz="1800" dirty="0" err="1">
                <a:solidFill>
                  <a:srgbClr val="0099FF"/>
                </a:solidFill>
                <a:latin typeface="Calibri" charset="0"/>
              </a:rPr>
              <a:t>Texts</a:t>
            </a:r>
            <a:endParaRPr lang="en-US" sz="1800" dirty="0">
              <a:solidFill>
                <a:srgbClr val="0099FF"/>
              </a:solidFill>
              <a:latin typeface="Calibri" charset="0"/>
            </a:endParaRPr>
          </a:p>
        </p:txBody>
      </p:sp>
      <p:sp>
        <p:nvSpPr>
          <p:cNvPr id="16397" name="Segnaposto contenuto 2"/>
          <p:cNvSpPr txBox="1">
            <a:spLocks/>
          </p:cNvSpPr>
          <p:nvPr/>
        </p:nvSpPr>
        <p:spPr bwMode="auto">
          <a:xfrm>
            <a:off x="6421979" y="1412875"/>
            <a:ext cx="26543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184150">
              <a:defRPr sz="27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1pPr>
            <a:lvl2pPr>
              <a:defRPr sz="22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>
              <a:defRPr sz="20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1828800" indent="-228600" eaLnBrk="0" fontAlgn="base" hangingPunct="0"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2860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27432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2004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marL="2730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Wingdings 2" charset="0"/>
              <a:buChar char=""/>
            </a:pPr>
            <a:r>
              <a:rPr lang="en-US" sz="2000" dirty="0"/>
              <a:t>A </a:t>
            </a:r>
            <a:r>
              <a:rPr lang="en-US" sz="2000" dirty="0" err="1"/>
              <a:t>subMas</a:t>
            </a:r>
            <a:r>
              <a:rPr lang="en-US" sz="2000" dirty="0"/>
              <a:t> for each data type</a:t>
            </a:r>
          </a:p>
          <a:p>
            <a:pPr marL="2730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Wingdings 2" charset="0"/>
              <a:buChar char=""/>
            </a:pPr>
            <a:r>
              <a:rPr lang="en-US" sz="2000" dirty="0"/>
              <a:t>Specific agents coordinate the </a:t>
            </a:r>
            <a:r>
              <a:rPr lang="en-US" sz="2000" dirty="0" err="1"/>
              <a:t>subMass</a:t>
            </a:r>
            <a:endParaRPr lang="en-US" sz="2000" dirty="0"/>
          </a:p>
          <a:p>
            <a:pPr marL="2730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Wingdings 2" charset="0"/>
              <a:buChar char=""/>
            </a:pPr>
            <a:r>
              <a:rPr lang="en-US" sz="2000" i="1" dirty="0"/>
              <a:t>Indiana Ontology: </a:t>
            </a:r>
            <a:r>
              <a:rPr lang="en-US" sz="2000" dirty="0"/>
              <a:t>the core of the system</a:t>
            </a:r>
          </a:p>
          <a:p>
            <a:pPr marL="273050" eaLnBrk="0" hangingPunct="0">
              <a:spcBef>
                <a:spcPct val="20000"/>
              </a:spcBef>
              <a:buClr>
                <a:schemeClr val="tx1"/>
              </a:buClr>
              <a:buSzPct val="85000"/>
              <a:buFont typeface="Wingdings 2" charset="0"/>
              <a:buChar char=""/>
            </a:pPr>
            <a:r>
              <a:rPr lang="en-US" sz="2000" dirty="0"/>
              <a:t>Data are stored as a Digital Library (DL)</a:t>
            </a:r>
            <a:endParaRPr lang="en-US" sz="2000" i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0826" y="6170092"/>
            <a:ext cx="87153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+mn-ea"/>
              </a:rPr>
              <a:t>It manages Images, Manual Sketches and </a:t>
            </a:r>
            <a:r>
              <a:rPr lang="en-US" sz="2000" dirty="0" err="1">
                <a:ea typeface="+mn-ea"/>
              </a:rPr>
              <a:t>multilanguage</a:t>
            </a:r>
            <a:r>
              <a:rPr lang="en-US" sz="2000" dirty="0">
                <a:ea typeface="+mn-ea"/>
              </a:rPr>
              <a:t> Texts</a:t>
            </a:r>
            <a:endParaRPr lang="en-US" sz="2000" i="1" dirty="0">
              <a:ea typeface="+mn-ea"/>
            </a:endParaRPr>
          </a:p>
          <a:p>
            <a:pPr>
              <a:defRPr/>
            </a:pPr>
            <a:endParaRPr lang="en-US" sz="2000" dirty="0">
              <a:latin typeface="Calibri" pitchFamily="34" charset="0"/>
              <a:ea typeface="+mn-ea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779438" y="4330700"/>
            <a:ext cx="1163638" cy="1368425"/>
          </a:xfrm>
          <a:prstGeom prst="rect">
            <a:avLst/>
          </a:prstGeom>
          <a:noFill/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5245105" y="2347913"/>
            <a:ext cx="1057275" cy="1081087"/>
          </a:xfrm>
          <a:prstGeom prst="rect">
            <a:avLst/>
          </a:prstGeom>
          <a:noFill/>
          <a:ln w="254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e 18"/>
          <p:cNvSpPr/>
          <p:nvPr/>
        </p:nvSpPr>
        <p:spPr>
          <a:xfrm>
            <a:off x="868368" y="5291138"/>
            <a:ext cx="314325" cy="296862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e 19"/>
          <p:cNvSpPr/>
          <p:nvPr/>
        </p:nvSpPr>
        <p:spPr>
          <a:xfrm>
            <a:off x="1280060" y="5443539"/>
            <a:ext cx="314325" cy="296862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e 20"/>
          <p:cNvSpPr/>
          <p:nvPr/>
        </p:nvSpPr>
        <p:spPr>
          <a:xfrm>
            <a:off x="1766364" y="5626100"/>
            <a:ext cx="314325" cy="296863"/>
          </a:xfrm>
          <a:prstGeom prst="ellipse">
            <a:avLst/>
          </a:prstGeom>
          <a:noFill/>
          <a:ln w="254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ttangolo 21"/>
          <p:cNvSpPr/>
          <p:nvPr/>
        </p:nvSpPr>
        <p:spPr>
          <a:xfrm>
            <a:off x="4122743" y="1628775"/>
            <a:ext cx="1368425" cy="936625"/>
          </a:xfrm>
          <a:prstGeom prst="rect">
            <a:avLst/>
          </a:prstGeom>
          <a:noFill/>
          <a:ln w="254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2705105" y="2027238"/>
            <a:ext cx="1778000" cy="1538287"/>
          </a:xfrm>
          <a:prstGeom prst="rect">
            <a:avLst/>
          </a:prstGeom>
          <a:noFill/>
          <a:ln w="254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4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/>
      <p:bldP spid="11" grpId="0" animBg="1"/>
      <p:bldP spid="6" grpId="0" animBg="1"/>
      <p:bldP spid="12" grpId="0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Georgia" charset="0"/>
              </a:rPr>
              <a:t>The </a:t>
            </a:r>
            <a:r>
              <a:rPr lang="it-IT" i="1">
                <a:latin typeface="Georgia" charset="0"/>
              </a:rPr>
              <a:t>Indiana Ontology</a:t>
            </a:r>
            <a:endParaRPr lang="en-US" i="1">
              <a:latin typeface="Georgia" charset="0"/>
            </a:endParaRPr>
          </a:p>
        </p:txBody>
      </p:sp>
      <p:sp>
        <p:nvSpPr>
          <p:cNvPr id="17411" name="Segnaposto contenuto 2"/>
          <p:cNvSpPr>
            <a:spLocks noGrp="1"/>
          </p:cNvSpPr>
          <p:nvPr>
            <p:ph sz="quarter" idx="1"/>
          </p:nvPr>
        </p:nvSpPr>
        <p:spPr>
          <a:xfrm>
            <a:off x="301625" y="1460500"/>
            <a:ext cx="8504238" cy="157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90"/>
                </a:solidFill>
                <a:latin typeface="Georgia" charset="0"/>
              </a:rPr>
              <a:t>Tassonomy</a:t>
            </a:r>
            <a:r>
              <a:rPr lang="en-US" dirty="0">
                <a:solidFill>
                  <a:srgbClr val="000090"/>
                </a:solidFill>
                <a:latin typeface="Georgia" charset="0"/>
              </a:rPr>
              <a:t>. Describes the Mont </a:t>
            </a:r>
            <a:r>
              <a:rPr lang="en-US" dirty="0" err="1">
                <a:solidFill>
                  <a:srgbClr val="000090"/>
                </a:solidFill>
                <a:latin typeface="Georgia" charset="0"/>
              </a:rPr>
              <a:t>Bego</a:t>
            </a:r>
            <a:r>
              <a:rPr lang="en-US" dirty="0">
                <a:solidFill>
                  <a:srgbClr val="000090"/>
                </a:solidFill>
                <a:latin typeface="Georgia" charset="0"/>
              </a:rPr>
              <a:t> rock art: carvings classifications (shapes) and interpretations (meaning).</a:t>
            </a:r>
          </a:p>
          <a:p>
            <a:pPr lvl="1"/>
            <a:r>
              <a:rPr lang="en-US" dirty="0">
                <a:solidFill>
                  <a:srgbClr val="000090"/>
                </a:solidFill>
                <a:latin typeface="Georgia" charset="0"/>
              </a:rPr>
              <a:t>The classes are used as “controlled vocabulary” when classifying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2844800"/>
            <a:ext cx="9144000" cy="4013200"/>
            <a:chOff x="0" y="3098800"/>
            <a:chExt cx="9144000" cy="3759200"/>
          </a:xfrm>
        </p:grpSpPr>
        <p:pic>
          <p:nvPicPr>
            <p:cNvPr id="4" name="Picture 3" descr="antropomorfi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98800"/>
              <a:ext cx="9144000" cy="1955800"/>
            </a:xfrm>
            <a:prstGeom prst="rect">
              <a:avLst/>
            </a:prstGeom>
          </p:spPr>
        </p:pic>
        <p:pic>
          <p:nvPicPr>
            <p:cNvPr id="5" name="Picture 4" descr="armi-corniformi-strumentiagricol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900" y="5219700"/>
              <a:ext cx="6819900" cy="16383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498600" y="3011510"/>
            <a:ext cx="6451600" cy="3425779"/>
            <a:chOff x="1108121" y="1316425"/>
            <a:chExt cx="7197679" cy="5144654"/>
          </a:xfrm>
        </p:grpSpPr>
        <p:pic>
          <p:nvPicPr>
            <p:cNvPr id="3" name="Picture 2" descr="Rotolo_8_037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6554" y="2451100"/>
              <a:ext cx="5144654" cy="2875303"/>
            </a:xfrm>
            <a:prstGeom prst="rect">
              <a:avLst/>
            </a:prstGeom>
          </p:spPr>
        </p:pic>
        <p:pic>
          <p:nvPicPr>
            <p:cNvPr id="6" name="Picture 5" descr="Rotolo_19_086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3952" y="2095189"/>
              <a:ext cx="4101848" cy="3624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0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5892800" y="533400"/>
            <a:ext cx="27940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Georgia" charset="0"/>
              </a:rPr>
              <a:t>The </a:t>
            </a:r>
            <a:r>
              <a:rPr lang="it-IT" i="1" dirty="0">
                <a:latin typeface="Georgia" charset="0"/>
              </a:rPr>
              <a:t>Indiana </a:t>
            </a:r>
            <a:r>
              <a:rPr lang="it-IT" i="1" dirty="0" err="1">
                <a:latin typeface="Georgia" charset="0"/>
              </a:rPr>
              <a:t>Ontology</a:t>
            </a:r>
            <a:endParaRPr lang="en-US" i="1" dirty="0">
              <a:latin typeface="Georgia" charset="0"/>
            </a:endParaRPr>
          </a:p>
        </p:txBody>
      </p:sp>
      <p:sp>
        <p:nvSpPr>
          <p:cNvPr id="17411" name="Segnaposto contenuto 2"/>
          <p:cNvSpPr>
            <a:spLocks noGrp="1"/>
          </p:cNvSpPr>
          <p:nvPr>
            <p:ph sz="quarter" idx="1"/>
          </p:nvPr>
        </p:nvSpPr>
        <p:spPr>
          <a:xfrm>
            <a:off x="4572000" y="1861455"/>
            <a:ext cx="4492978" cy="2098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90"/>
                </a:solidFill>
                <a:latin typeface="Georgia" charset="0"/>
              </a:rPr>
              <a:t>Models: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0090"/>
                </a:solidFill>
                <a:latin typeface="Georgia" charset="0"/>
              </a:rPr>
              <a:t>types of Digital objects managed by the </a:t>
            </a:r>
            <a:r>
              <a:rPr lang="en-US" i="1" dirty="0" err="1">
                <a:solidFill>
                  <a:srgbClr val="000090"/>
                </a:solidFill>
                <a:latin typeface="Georgia" charset="0"/>
              </a:rPr>
              <a:t>IndianaMas</a:t>
            </a:r>
            <a:endParaRPr lang="en-US" i="1" dirty="0">
              <a:solidFill>
                <a:srgbClr val="000090"/>
              </a:solidFill>
              <a:latin typeface="Georgia" charset="0"/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rgbClr val="000090"/>
                </a:solidFill>
                <a:latin typeface="Georgia" charset="0"/>
              </a:rPr>
              <a:t>actions that the agents can perform</a:t>
            </a:r>
          </a:p>
        </p:txBody>
      </p:sp>
      <p:pic>
        <p:nvPicPr>
          <p:cNvPr id="2" name="Picture 1" descr="outpu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8" y="533400"/>
            <a:ext cx="3601155" cy="4421177"/>
          </a:xfrm>
          <a:prstGeom prst="rect">
            <a:avLst/>
          </a:prstGeom>
        </p:spPr>
      </p:pic>
      <p:pic>
        <p:nvPicPr>
          <p:cNvPr id="5" name="Picture 1" descr="agentactions.jpg">
            <a:extLst>
              <a:ext uri="{FF2B5EF4-FFF2-40B4-BE49-F238E27FC236}">
                <a16:creationId xmlns:a16="http://schemas.microsoft.com/office/drawing/2014/main" id="{A6E6B607-7785-A14D-A149-395F16EB8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8" y="3928533"/>
            <a:ext cx="6412089" cy="29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70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Georgia" charset="0"/>
              </a:rPr>
              <a:t>The </a:t>
            </a:r>
            <a:r>
              <a:rPr lang="it-IT" i="1">
                <a:latin typeface="Georgia" charset="0"/>
              </a:rPr>
              <a:t>Indiana Ontology</a:t>
            </a:r>
            <a:endParaRPr lang="en-US" i="1">
              <a:latin typeface="Georgia" charset="0"/>
            </a:endParaRPr>
          </a:p>
        </p:txBody>
      </p:sp>
      <p:sp>
        <p:nvSpPr>
          <p:cNvPr id="17411" name="Segnaposto contenuto 2"/>
          <p:cNvSpPr>
            <a:spLocks noGrp="1"/>
          </p:cNvSpPr>
          <p:nvPr>
            <p:ph sz="quarter" idx="1"/>
          </p:nvPr>
        </p:nvSpPr>
        <p:spPr>
          <a:xfrm>
            <a:off x="457199" y="1460500"/>
            <a:ext cx="8348663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90"/>
                </a:solidFill>
                <a:latin typeface="Georgia" charset="0"/>
              </a:rPr>
              <a:t>Models the actions that the agents can perform.</a:t>
            </a:r>
          </a:p>
        </p:txBody>
      </p:sp>
      <p:pic>
        <p:nvPicPr>
          <p:cNvPr id="2" name="Picture 1" descr="agentac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100"/>
            <a:ext cx="9144000" cy="418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8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9C6D3C-843E-B848-8E62-8D3974A5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err="1"/>
              <a:t>Assessment</a:t>
            </a:r>
            <a:r>
              <a:rPr lang="it-IT" b="1" dirty="0"/>
              <a:t> </a:t>
            </a:r>
            <a:r>
              <a:rPr lang="it-IT" b="1" dirty="0" err="1"/>
              <a:t>method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37A200-DBB8-5040-BAAD-B95FCBFA6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Students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asked</a:t>
            </a:r>
            <a:r>
              <a:rPr lang="it-IT" dirty="0"/>
              <a:t> to </a:t>
            </a:r>
            <a:r>
              <a:rPr lang="it-IT" dirty="0" err="1"/>
              <a:t>perform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of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assessment</a:t>
            </a:r>
            <a:r>
              <a:rPr lang="it-IT" dirty="0"/>
              <a:t> (to be </a:t>
            </a:r>
            <a:r>
              <a:rPr lang="it-IT" dirty="0" err="1"/>
              <a:t>decided</a:t>
            </a:r>
            <a:r>
              <a:rPr lang="it-IT" dirty="0"/>
              <a:t> with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students</a:t>
            </a:r>
            <a:r>
              <a:rPr lang="it-IT" dirty="0"/>
              <a:t>):</a:t>
            </a:r>
          </a:p>
          <a:p>
            <a:r>
              <a:rPr lang="it-IT" dirty="0" err="1"/>
              <a:t>producing</a:t>
            </a:r>
            <a:r>
              <a:rPr lang="it-IT" dirty="0"/>
              <a:t> a </a:t>
            </a:r>
            <a:r>
              <a:rPr lang="it-IT" dirty="0" err="1"/>
              <a:t>detailed</a:t>
            </a:r>
            <a:r>
              <a:rPr lang="it-IT" dirty="0"/>
              <a:t> (and </a:t>
            </a:r>
            <a:r>
              <a:rPr lang="it-IT" dirty="0" err="1"/>
              <a:t>formal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) design of a MAS, </a:t>
            </a:r>
            <a:r>
              <a:rPr lang="it-IT" dirty="0" err="1"/>
              <a:t>starting</a:t>
            </a:r>
            <a:r>
              <a:rPr lang="it-IT" dirty="0"/>
              <a:t> from a </a:t>
            </a:r>
            <a:r>
              <a:rPr lang="it-IT" dirty="0" err="1"/>
              <a:t>natural</a:t>
            </a:r>
            <a:r>
              <a:rPr lang="it-IT" dirty="0"/>
              <a:t> </a:t>
            </a:r>
            <a:r>
              <a:rPr lang="it-IT" dirty="0" err="1"/>
              <a:t>language</a:t>
            </a:r>
            <a:r>
              <a:rPr lang="it-IT" dirty="0"/>
              <a:t> </a:t>
            </a:r>
            <a:r>
              <a:rPr lang="it-IT" dirty="0" err="1"/>
              <a:t>description</a:t>
            </a:r>
            <a:r>
              <a:rPr lang="it-IT" dirty="0"/>
              <a:t> of a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problem</a:t>
            </a:r>
            <a:endParaRPr lang="it-IT" dirty="0"/>
          </a:p>
          <a:p>
            <a:r>
              <a:rPr lang="it-IT" dirty="0" err="1"/>
              <a:t>producing</a:t>
            </a:r>
            <a:r>
              <a:rPr lang="it-IT" dirty="0"/>
              <a:t> a </a:t>
            </a:r>
            <a:r>
              <a:rPr lang="it-IT" dirty="0" err="1"/>
              <a:t>running</a:t>
            </a:r>
            <a:r>
              <a:rPr lang="it-IT" dirty="0"/>
              <a:t> MAS (in JADE or </a:t>
            </a:r>
            <a:r>
              <a:rPr lang="it-IT" dirty="0" err="1"/>
              <a:t>JaCaMo</a:t>
            </a:r>
            <a:r>
              <a:rPr lang="it-IT" dirty="0"/>
              <a:t>) </a:t>
            </a:r>
            <a:r>
              <a:rPr lang="it-IT" dirty="0" err="1"/>
              <a:t>starting</a:t>
            </a:r>
            <a:r>
              <a:rPr lang="it-IT" dirty="0"/>
              <a:t> from a </a:t>
            </a:r>
            <a:r>
              <a:rPr lang="it-IT" dirty="0" err="1"/>
              <a:t>simple</a:t>
            </a:r>
            <a:r>
              <a:rPr lang="it-IT" dirty="0"/>
              <a:t> </a:t>
            </a:r>
            <a:r>
              <a:rPr lang="it-IT" dirty="0" err="1"/>
              <a:t>specification</a:t>
            </a:r>
            <a:r>
              <a:rPr lang="it-IT" dirty="0"/>
              <a:t> of a </a:t>
            </a:r>
            <a:r>
              <a:rPr lang="it-IT" dirty="0" err="1"/>
              <a:t>problem</a:t>
            </a:r>
            <a:endParaRPr lang="it-I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462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 charset="0"/>
              </a:rPr>
              <a:t>Find Similar Images action</a:t>
            </a:r>
          </a:p>
        </p:txBody>
      </p:sp>
      <p:pic>
        <p:nvPicPr>
          <p:cNvPr id="24579" name="Picture 2" descr="D:\conferenze\IDC2015\CRC_Briola_paper12\img\Find_Similar_Images_stretto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100" y="1398588"/>
            <a:ext cx="7986713" cy="5054600"/>
          </a:xfrm>
          <a:noFill/>
        </p:spPr>
      </p:pic>
      <p:sp>
        <p:nvSpPr>
          <p:cNvPr id="5" name="CasellaDiTesto 4"/>
          <p:cNvSpPr txBox="1"/>
          <p:nvPr/>
        </p:nvSpPr>
        <p:spPr>
          <a:xfrm>
            <a:off x="3725863" y="1701800"/>
            <a:ext cx="339566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0070C0"/>
                </a:solidFill>
                <a:latin typeface="+mj-lt"/>
                <a:ea typeface="+mn-ea"/>
              </a:rPr>
              <a:t>A new </a:t>
            </a:r>
            <a:r>
              <a:rPr lang="it-IT" i="1" dirty="0" err="1">
                <a:solidFill>
                  <a:srgbClr val="0070C0"/>
                </a:solidFill>
                <a:latin typeface="+mj-lt"/>
                <a:ea typeface="+mn-ea"/>
              </a:rPr>
              <a:t>QueryManager</a:t>
            </a:r>
            <a:r>
              <a:rPr lang="it-IT" dirty="0">
                <a:solidFill>
                  <a:srgbClr val="0070C0"/>
                </a:solidFill>
                <a:latin typeface="+mj-lt"/>
                <a:ea typeface="+mn-ea"/>
              </a:rPr>
              <a:t>  </a:t>
            </a:r>
            <a:r>
              <a:rPr lang="it-IT" dirty="0" err="1">
                <a:solidFill>
                  <a:srgbClr val="0070C0"/>
                </a:solidFill>
                <a:latin typeface="+mj-lt"/>
                <a:ea typeface="+mn-ea"/>
              </a:rPr>
              <a:t>is</a:t>
            </a:r>
            <a:r>
              <a:rPr lang="it-IT" dirty="0">
                <a:solidFill>
                  <a:srgbClr val="0070C0"/>
                </a:solidFill>
                <a:latin typeface="+mj-lt"/>
                <a:ea typeface="+mn-ea"/>
              </a:rPr>
              <a:t> </a:t>
            </a:r>
          </a:p>
          <a:p>
            <a:pPr>
              <a:defRPr/>
            </a:pPr>
            <a:r>
              <a:rPr lang="it-IT" dirty="0" err="1">
                <a:solidFill>
                  <a:srgbClr val="0070C0"/>
                </a:solidFill>
                <a:latin typeface="+mj-lt"/>
                <a:ea typeface="+mn-ea"/>
              </a:rPr>
              <a:t>created</a:t>
            </a:r>
            <a:r>
              <a:rPr lang="it-IT" dirty="0">
                <a:solidFill>
                  <a:srgbClr val="0070C0"/>
                </a:solidFill>
                <a:latin typeface="+mj-lt"/>
                <a:ea typeface="+mn-ea"/>
              </a:rPr>
              <a:t> for </a:t>
            </a:r>
            <a:r>
              <a:rPr lang="it-IT" dirty="0" err="1">
                <a:solidFill>
                  <a:srgbClr val="0070C0"/>
                </a:solidFill>
                <a:latin typeface="+mj-lt"/>
                <a:ea typeface="+mn-ea"/>
              </a:rPr>
              <a:t>each</a:t>
            </a:r>
            <a:r>
              <a:rPr lang="it-IT" dirty="0">
                <a:solidFill>
                  <a:srgbClr val="0070C0"/>
                </a:solidFill>
                <a:latin typeface="+mj-lt"/>
                <a:ea typeface="+mn-ea"/>
              </a:rPr>
              <a:t> new </a:t>
            </a:r>
            <a:r>
              <a:rPr lang="it-IT" dirty="0" err="1">
                <a:solidFill>
                  <a:srgbClr val="0070C0"/>
                </a:solidFill>
                <a:latin typeface="+mj-lt"/>
                <a:ea typeface="+mn-ea"/>
              </a:rPr>
              <a:t>operation</a:t>
            </a:r>
            <a:endParaRPr lang="en-US" dirty="0">
              <a:solidFill>
                <a:srgbClr val="0070C0"/>
              </a:solidFill>
              <a:latin typeface="+mj-lt"/>
              <a:ea typeface="+mn-e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508625" y="2636838"/>
            <a:ext cx="268763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+mj-lt"/>
                <a:ea typeface="+mn-ea"/>
              </a:rPr>
              <a:t>It will create the </a:t>
            </a:r>
            <a:r>
              <a:rPr lang="en-US" dirty="0" err="1">
                <a:solidFill>
                  <a:srgbClr val="0070C0"/>
                </a:solidFill>
                <a:latin typeface="+mj-lt"/>
                <a:ea typeface="+mn-ea"/>
              </a:rPr>
              <a:t>subMas</a:t>
            </a:r>
            <a:endParaRPr lang="en-US" dirty="0">
              <a:solidFill>
                <a:srgbClr val="0070C0"/>
              </a:solidFill>
              <a:latin typeface="+mj-lt"/>
              <a:ea typeface="+mn-ea"/>
            </a:endParaRPr>
          </a:p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+mj-lt"/>
              </a:rPr>
              <a:t>f</a:t>
            </a:r>
            <a:r>
              <a:rPr lang="en-US" dirty="0">
                <a:solidFill>
                  <a:srgbClr val="0070C0"/>
                </a:solidFill>
                <a:latin typeface="+mj-lt"/>
                <a:ea typeface="+mn-ea"/>
              </a:rPr>
              <a:t>or analyzing images</a:t>
            </a:r>
          </a:p>
        </p:txBody>
      </p:sp>
    </p:spTree>
    <p:extLst>
      <p:ext uri="{BB962C8B-B14F-4D97-AF65-F5344CB8AC3E}">
        <p14:creationId xmlns:p14="http://schemas.microsoft.com/office/powerpoint/2010/main" val="2386232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MAS Monitoring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F1F5C4D6-5AC7-B649-BEC3-F979E66F1F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108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latin typeface="Georgia" charset="0"/>
              </a:rPr>
              <a:t>Monitoring </a:t>
            </a:r>
            <a:r>
              <a:rPr lang="en-US" dirty="0" err="1">
                <a:latin typeface="Georgia" charset="0"/>
              </a:rPr>
              <a:t>MultiAgent</a:t>
            </a:r>
            <a:r>
              <a:rPr lang="en-US" dirty="0">
                <a:latin typeface="Georgia" charset="0"/>
              </a:rPr>
              <a:t> Systems: Why?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49474" y="3492500"/>
            <a:ext cx="2739775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262" y="4914900"/>
            <a:ext cx="2739775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524000"/>
            <a:ext cx="2739775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02200" y="2006600"/>
            <a:ext cx="2739775" cy="1219200"/>
          </a:xfrm>
          <a:prstGeom prst="rect">
            <a:avLst/>
          </a:prstGeom>
        </p:spPr>
      </p:pic>
      <p:pic>
        <p:nvPicPr>
          <p:cNvPr id="9" name="Picture 8" descr="c3a38517c0bafef877c6e1f04d1a8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0" y="2971800"/>
            <a:ext cx="2997200" cy="3683000"/>
          </a:xfrm>
          <a:prstGeom prst="rect">
            <a:avLst/>
          </a:prstGeom>
        </p:spPr>
      </p:pic>
      <p:pic>
        <p:nvPicPr>
          <p:cNvPr id="3" name="Picture 2" descr="air-traffic-control-tower-69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273300"/>
            <a:ext cx="74930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457200" y="482600"/>
            <a:ext cx="8229600" cy="990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latin typeface="Georgia" charset="0"/>
              </a:rPr>
              <a:t>Monitoring </a:t>
            </a:r>
            <a:r>
              <a:rPr lang="en-US" dirty="0" err="1">
                <a:latin typeface="Georgia" charset="0"/>
              </a:rPr>
              <a:t>MultiAgent</a:t>
            </a:r>
            <a:r>
              <a:rPr lang="en-US" dirty="0">
                <a:latin typeface="Georgia" charset="0"/>
              </a:rPr>
              <a:t> Systems:</a:t>
            </a:r>
            <a:br>
              <a:rPr lang="en-US" dirty="0">
                <a:latin typeface="Georgia" charset="0"/>
              </a:rPr>
            </a:br>
            <a:r>
              <a:rPr lang="en-US" dirty="0">
                <a:latin typeface="Georgia" charset="0"/>
              </a:rPr>
              <a:t>two of our approaches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60400" y="2374900"/>
            <a:ext cx="3225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Protocol compliance verification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27600" y="2387600"/>
            <a:ext cx="3225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Protocol Driven MAS</a:t>
            </a:r>
          </a:p>
        </p:txBody>
      </p:sp>
      <p:sp>
        <p:nvSpPr>
          <p:cNvPr id="5" name="Oval 4"/>
          <p:cNvSpPr/>
          <p:nvPr/>
        </p:nvSpPr>
        <p:spPr>
          <a:xfrm>
            <a:off x="254000" y="1866900"/>
            <a:ext cx="4102100" cy="21336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13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Protocol compliance verification </a:t>
            </a:r>
            <a:r>
              <a:rPr lang="en-US" sz="2200" dirty="0"/>
              <a:t>[</a:t>
            </a:r>
            <a:r>
              <a:rPr lang="it-IT" sz="2200" dirty="0"/>
              <a:t>EMAS14, IDC14</a:t>
            </a:r>
            <a:r>
              <a:rPr lang="en-US" sz="2200" dirty="0"/>
              <a:t>]</a:t>
            </a:r>
          </a:p>
        </p:txBody>
      </p:sp>
      <p:sp>
        <p:nvSpPr>
          <p:cNvPr id="14341" name="CasellaDiTesto 1"/>
          <p:cNvSpPr txBox="1">
            <a:spLocks noChangeArrowheads="1"/>
          </p:cNvSpPr>
          <p:nvPr/>
        </p:nvSpPr>
        <p:spPr bwMode="auto">
          <a:xfrm>
            <a:off x="827089" y="1550988"/>
            <a:ext cx="31353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>
              <a:defRPr sz="20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4pPr>
            <a:lvl5pPr marL="20574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/>
            <a:r>
              <a:rPr lang="en-US" sz="2200" dirty="0">
                <a:solidFill>
                  <a:srgbClr val="000090"/>
                </a:solidFill>
              </a:rPr>
              <a:t>Generic  Framework</a:t>
            </a:r>
          </a:p>
          <a:p>
            <a:endParaRPr lang="en-US" sz="2200" dirty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2500" y="2184400"/>
            <a:ext cx="3009900" cy="6985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Protocol Representation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2500" y="2921000"/>
            <a:ext cx="3009900" cy="990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RT compliance Verification between interactions and</a:t>
            </a:r>
          </a:p>
          <a:p>
            <a:pPr algn="ctr"/>
            <a:r>
              <a:rPr lang="en-US" dirty="0"/>
              <a:t>protocol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52500" y="4508500"/>
            <a:ext cx="3009900" cy="6985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Interface towards S</a:t>
            </a:r>
          </a:p>
        </p:txBody>
      </p:sp>
      <p:sp>
        <p:nvSpPr>
          <p:cNvPr id="4" name="Oval 3"/>
          <p:cNvSpPr/>
          <p:nvPr/>
        </p:nvSpPr>
        <p:spPr>
          <a:xfrm>
            <a:off x="1143000" y="5676900"/>
            <a:ext cx="2628900" cy="10033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System under Monitoring (S)</a:t>
            </a:r>
          </a:p>
        </p:txBody>
      </p:sp>
      <p:cxnSp>
        <p:nvCxnSpPr>
          <p:cNvPr id="7" name="Straight Arrow Connector 6"/>
          <p:cNvCxnSpPr>
            <a:stCxn id="11" idx="2"/>
            <a:endCxn id="12" idx="0"/>
          </p:cNvCxnSpPr>
          <p:nvPr/>
        </p:nvCxnSpPr>
        <p:spPr>
          <a:xfrm>
            <a:off x="2457450" y="3911600"/>
            <a:ext cx="0" cy="596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4" idx="0"/>
          </p:cNvCxnSpPr>
          <p:nvPr/>
        </p:nvCxnSpPr>
        <p:spPr>
          <a:xfrm>
            <a:off x="2457450" y="5207000"/>
            <a:ext cx="0" cy="469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"/>
          <p:cNvSpPr txBox="1">
            <a:spLocks noChangeArrowheads="1"/>
          </p:cNvSpPr>
          <p:nvPr/>
        </p:nvSpPr>
        <p:spPr bwMode="auto">
          <a:xfrm>
            <a:off x="4865689" y="1550988"/>
            <a:ext cx="31353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>
              <a:defRPr sz="2000">
                <a:solidFill>
                  <a:schemeClr val="tx2"/>
                </a:solidFill>
                <a:latin typeface="Georgia" charset="0"/>
                <a:ea typeface="ＭＳ Ｐゴシック" charset="0"/>
              </a:defRPr>
            </a:lvl4pPr>
            <a:lvl5pPr marL="2057400"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8FB08C"/>
              </a:buClr>
              <a:defRPr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/>
            <a:r>
              <a:rPr lang="en-US" sz="2200" dirty="0">
                <a:solidFill>
                  <a:srgbClr val="000090"/>
                </a:solidFill>
              </a:rPr>
              <a:t>Our Framework</a:t>
            </a:r>
          </a:p>
          <a:p>
            <a:endParaRPr lang="en-US" sz="2200" dirty="0">
              <a:solidFill>
                <a:srgbClr val="00009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0000" y="2184400"/>
            <a:ext cx="2921000" cy="6985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Trace Expression (TE)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80000" y="3543300"/>
            <a:ext cx="2921000" cy="6223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Prolog Engine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80000" y="2924464"/>
            <a:ext cx="2921000" cy="5772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Protocol projection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080000" y="4165600"/>
            <a:ext cx="2921000" cy="2514600"/>
            <a:chOff x="5080000" y="4165600"/>
            <a:chExt cx="2921000" cy="2514600"/>
          </a:xfrm>
        </p:grpSpPr>
        <p:sp>
          <p:nvSpPr>
            <p:cNvPr id="23" name="Rectangle 22"/>
            <p:cNvSpPr/>
            <p:nvPr/>
          </p:nvSpPr>
          <p:spPr>
            <a:xfrm>
              <a:off x="5080000" y="4508500"/>
              <a:ext cx="1371600" cy="6985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Jade Interface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5194300" y="5676900"/>
              <a:ext cx="1143000" cy="10033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JADE MAS</a:t>
              </a:r>
            </a:p>
          </p:txBody>
        </p:sp>
        <p:cxnSp>
          <p:nvCxnSpPr>
            <p:cNvPr id="25" name="Straight Arrow Connector 24"/>
            <p:cNvCxnSpPr>
              <a:stCxn id="22" idx="2"/>
              <a:endCxn id="23" idx="0"/>
            </p:cNvCxnSpPr>
            <p:nvPr/>
          </p:nvCxnSpPr>
          <p:spPr>
            <a:xfrm flipH="1">
              <a:off x="5765800" y="4165600"/>
              <a:ext cx="774700" cy="3429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3" idx="2"/>
              <a:endCxn id="24" idx="0"/>
            </p:cNvCxnSpPr>
            <p:nvPr/>
          </p:nvCxnSpPr>
          <p:spPr>
            <a:xfrm>
              <a:off x="5765800" y="5207000"/>
              <a:ext cx="0" cy="4699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6832600" y="5676900"/>
              <a:ext cx="1143000" cy="10033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Jason MAS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642099" y="4508500"/>
              <a:ext cx="1358901" cy="6985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Jason Interface</a:t>
              </a:r>
            </a:p>
          </p:txBody>
        </p:sp>
        <p:cxnSp>
          <p:nvCxnSpPr>
            <p:cNvPr id="36" name="Straight Arrow Connector 35"/>
            <p:cNvCxnSpPr>
              <a:endCxn id="34" idx="0"/>
            </p:cNvCxnSpPr>
            <p:nvPr/>
          </p:nvCxnSpPr>
          <p:spPr>
            <a:xfrm>
              <a:off x="6540500" y="4165600"/>
              <a:ext cx="781050" cy="3429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32" idx="0"/>
            </p:cNvCxnSpPr>
            <p:nvPr/>
          </p:nvCxnSpPr>
          <p:spPr>
            <a:xfrm>
              <a:off x="7404100" y="5207000"/>
              <a:ext cx="0" cy="4699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ight Arrow 50"/>
          <p:cNvSpPr/>
          <p:nvPr/>
        </p:nvSpPr>
        <p:spPr>
          <a:xfrm>
            <a:off x="4013202" y="3441700"/>
            <a:ext cx="623888" cy="101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2" name="TextBox 14351"/>
          <p:cNvSpPr txBox="1"/>
          <p:nvPr/>
        </p:nvSpPr>
        <p:spPr>
          <a:xfrm>
            <a:off x="4637089" y="2924464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0090"/>
                </a:solidFill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30626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2" grpId="0" animBg="1"/>
      <p:bldP spid="11" grpId="0" animBg="1"/>
      <p:bldP spid="12" grpId="0" animBg="1"/>
      <p:bldP spid="4" grpId="0" animBg="1"/>
      <p:bldP spid="20" grpId="0"/>
      <p:bldP spid="21" grpId="0" animBg="1"/>
      <p:bldP spid="22" grpId="0" animBg="1"/>
      <p:bldP spid="30" grpId="0" animBg="1"/>
      <p:bldP spid="51" grpId="0" animBg="1"/>
      <p:bldP spid="1435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7861300" cy="46990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0090"/>
                </a:solidFill>
              </a:rPr>
              <a:t>Based on sending actions or perceivable events</a:t>
            </a:r>
          </a:p>
          <a:p>
            <a:r>
              <a:rPr lang="en-US" dirty="0">
                <a:solidFill>
                  <a:srgbClr val="000090"/>
                </a:solidFill>
              </a:rPr>
              <a:t>Expressed as a (Cyclic) Prolog term</a:t>
            </a: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90"/>
                </a:solidFill>
              </a:rPr>
              <a:t>Main constructors:</a:t>
            </a:r>
          </a:p>
          <a:p>
            <a:r>
              <a:rPr lang="en-US" dirty="0" err="1">
                <a:solidFill>
                  <a:srgbClr val="000090"/>
                </a:solidFill>
              </a:rPr>
              <a:t>λ</a:t>
            </a:r>
            <a:r>
              <a:rPr lang="en-US" dirty="0">
                <a:solidFill>
                  <a:srgbClr val="000090"/>
                </a:solidFill>
              </a:rPr>
              <a:t> empty sequence</a:t>
            </a:r>
          </a:p>
          <a:p>
            <a:r>
              <a:rPr lang="en-US" dirty="0">
                <a:solidFill>
                  <a:srgbClr val="000090"/>
                </a:solidFill>
              </a:rPr>
              <a:t>α:</a:t>
            </a:r>
            <a:r>
              <a:rPr lang="en-US" dirty="0" err="1">
                <a:solidFill>
                  <a:srgbClr val="000090"/>
                </a:solidFill>
              </a:rPr>
              <a:t>τ</a:t>
            </a:r>
            <a:r>
              <a:rPr lang="en-US" dirty="0">
                <a:solidFill>
                  <a:srgbClr val="000090"/>
                </a:solidFill>
              </a:rPr>
              <a:t>  sequence</a:t>
            </a:r>
          </a:p>
          <a:p>
            <a:r>
              <a:rPr lang="en-US" dirty="0">
                <a:solidFill>
                  <a:srgbClr val="000090"/>
                </a:solidFill>
              </a:rPr>
              <a:t>τ1 + τ2 choice (union of the sequences of 1 and 2) </a:t>
            </a:r>
          </a:p>
          <a:p>
            <a:r>
              <a:rPr lang="el-GR" dirty="0">
                <a:solidFill>
                  <a:srgbClr val="000090"/>
                </a:solidFill>
              </a:rPr>
              <a:t>τ1</a:t>
            </a:r>
            <a:r>
              <a:rPr lang="en-US" dirty="0">
                <a:solidFill>
                  <a:srgbClr val="000090"/>
                </a:solidFill>
              </a:rPr>
              <a:t> | τ2 fork (the set obtained by shuffling the sequences in 1 with the sequences in 2)</a:t>
            </a:r>
          </a:p>
          <a:p>
            <a:r>
              <a:rPr lang="en-US" dirty="0">
                <a:solidFill>
                  <a:srgbClr val="000090"/>
                </a:solidFill>
              </a:rPr>
              <a:t>τ1 . τ2 concatenation (set of sequences obtained by concatenating the sequences of 1 with those of 2)</a:t>
            </a:r>
          </a:p>
          <a:p>
            <a:r>
              <a:rPr lang="en-US" dirty="0">
                <a:solidFill>
                  <a:srgbClr val="000090"/>
                </a:solidFill>
              </a:rPr>
              <a:t>Constraints over message contents, message order etc…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00199"/>
            <a:ext cx="8420100" cy="498598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90"/>
                </a:solidFill>
              </a:rPr>
              <a:t>type(socks, SOCKS) :-</a:t>
            </a:r>
          </a:p>
          <a:p>
            <a:endParaRPr lang="en-US" sz="2200" dirty="0">
              <a:solidFill>
                <a:srgbClr val="000090"/>
              </a:solidFill>
            </a:endParaRPr>
          </a:p>
          <a:p>
            <a:r>
              <a:rPr lang="en-US" sz="2200" dirty="0">
                <a:solidFill>
                  <a:srgbClr val="000090"/>
                </a:solidFill>
              </a:rPr>
              <a:t>RIGHT =</a:t>
            </a:r>
          </a:p>
          <a:p>
            <a:r>
              <a:rPr lang="en-US" sz="2200" dirty="0">
                <a:solidFill>
                  <a:srgbClr val="000090"/>
                </a:solidFill>
              </a:rPr>
              <a:t>((</a:t>
            </a:r>
            <a:r>
              <a:rPr lang="en-US" sz="2200" dirty="0" err="1">
                <a:solidFill>
                  <a:srgbClr val="000090"/>
                </a:solidFill>
              </a:rPr>
              <a:t>put_right_sock</a:t>
            </a:r>
            <a:r>
              <a:rPr lang="en-US" sz="2200" dirty="0">
                <a:solidFill>
                  <a:srgbClr val="000090"/>
                </a:solidFill>
              </a:rPr>
              <a:t>):(</a:t>
            </a:r>
            <a:r>
              <a:rPr lang="en-US" sz="2200" dirty="0" err="1">
                <a:solidFill>
                  <a:srgbClr val="000090"/>
                </a:solidFill>
              </a:rPr>
              <a:t>put_right_shoe</a:t>
            </a:r>
            <a:r>
              <a:rPr lang="en-US" sz="2200" dirty="0">
                <a:solidFill>
                  <a:srgbClr val="000090"/>
                </a:solidFill>
              </a:rPr>
              <a:t>):(</a:t>
            </a:r>
            <a:r>
              <a:rPr lang="en-US" sz="2200" dirty="0" err="1">
                <a:solidFill>
                  <a:srgbClr val="000090"/>
                </a:solidFill>
              </a:rPr>
              <a:t>ok_right</a:t>
            </a:r>
            <a:r>
              <a:rPr lang="en-US" sz="2200" dirty="0">
                <a:solidFill>
                  <a:srgbClr val="000090"/>
                </a:solidFill>
              </a:rPr>
              <a:t>):lambda) +</a:t>
            </a:r>
          </a:p>
          <a:p>
            <a:r>
              <a:rPr lang="en-US" sz="2200" dirty="0">
                <a:solidFill>
                  <a:srgbClr val="000090"/>
                </a:solidFill>
              </a:rPr>
              <a:t>((</a:t>
            </a:r>
            <a:r>
              <a:rPr lang="en-US" sz="2200" dirty="0" err="1">
                <a:solidFill>
                  <a:srgbClr val="000090"/>
                </a:solidFill>
              </a:rPr>
              <a:t>put_right_shoe</a:t>
            </a:r>
            <a:r>
              <a:rPr lang="en-US" sz="2200" dirty="0">
                <a:solidFill>
                  <a:srgbClr val="000090"/>
                </a:solidFill>
              </a:rPr>
              <a:t>):(</a:t>
            </a:r>
            <a:r>
              <a:rPr lang="en-US" sz="2200" dirty="0" err="1">
                <a:solidFill>
                  <a:srgbClr val="000090"/>
                </a:solidFill>
              </a:rPr>
              <a:t>oblige_remove_right_shoe</a:t>
            </a:r>
            <a:r>
              <a:rPr lang="en-US" sz="2200" dirty="0">
                <a:solidFill>
                  <a:srgbClr val="000090"/>
                </a:solidFill>
              </a:rPr>
              <a:t>):</a:t>
            </a:r>
          </a:p>
          <a:p>
            <a:r>
              <a:rPr lang="en-US" sz="2200" dirty="0">
                <a:solidFill>
                  <a:srgbClr val="000090"/>
                </a:solidFill>
              </a:rPr>
              <a:t>(</a:t>
            </a:r>
            <a:r>
              <a:rPr lang="en-US" sz="2200" dirty="0" err="1">
                <a:solidFill>
                  <a:srgbClr val="000090"/>
                </a:solidFill>
              </a:rPr>
              <a:t>removed_right_shoe</a:t>
            </a:r>
            <a:r>
              <a:rPr lang="en-US" sz="2200" dirty="0">
                <a:solidFill>
                  <a:srgbClr val="000090"/>
                </a:solidFill>
              </a:rPr>
              <a:t>):RIGHT),</a:t>
            </a:r>
          </a:p>
          <a:p>
            <a:endParaRPr lang="en-US" sz="2200" dirty="0">
              <a:solidFill>
                <a:srgbClr val="000090"/>
              </a:solidFill>
            </a:endParaRPr>
          </a:p>
          <a:p>
            <a:r>
              <a:rPr lang="en-US" sz="2200" dirty="0">
                <a:solidFill>
                  <a:srgbClr val="000090"/>
                </a:solidFill>
              </a:rPr>
              <a:t>LEFT = ((</a:t>
            </a:r>
            <a:r>
              <a:rPr lang="en-US" sz="2200" dirty="0" err="1">
                <a:solidFill>
                  <a:srgbClr val="000090"/>
                </a:solidFill>
              </a:rPr>
              <a:t>put_left_sock</a:t>
            </a:r>
            <a:r>
              <a:rPr lang="en-US" sz="2200" dirty="0">
                <a:solidFill>
                  <a:srgbClr val="000090"/>
                </a:solidFill>
              </a:rPr>
              <a:t>):(</a:t>
            </a:r>
            <a:r>
              <a:rPr lang="en-US" sz="2200" dirty="0" err="1">
                <a:solidFill>
                  <a:srgbClr val="000090"/>
                </a:solidFill>
              </a:rPr>
              <a:t>put_left_shoe</a:t>
            </a:r>
            <a:r>
              <a:rPr lang="en-US" sz="2200" dirty="0">
                <a:solidFill>
                  <a:srgbClr val="000090"/>
                </a:solidFill>
              </a:rPr>
              <a:t>):(</a:t>
            </a:r>
            <a:r>
              <a:rPr lang="en-US" sz="2200" dirty="0" err="1">
                <a:solidFill>
                  <a:srgbClr val="000090"/>
                </a:solidFill>
              </a:rPr>
              <a:t>ok_left</a:t>
            </a:r>
            <a:r>
              <a:rPr lang="en-US" sz="2200" dirty="0">
                <a:solidFill>
                  <a:srgbClr val="000090"/>
                </a:solidFill>
              </a:rPr>
              <a:t>):lambda) +</a:t>
            </a:r>
          </a:p>
          <a:p>
            <a:r>
              <a:rPr lang="en-US" sz="2200" dirty="0">
                <a:solidFill>
                  <a:srgbClr val="000090"/>
                </a:solidFill>
              </a:rPr>
              <a:t>((</a:t>
            </a:r>
            <a:r>
              <a:rPr lang="en-US" sz="2200" dirty="0" err="1">
                <a:solidFill>
                  <a:srgbClr val="000090"/>
                </a:solidFill>
              </a:rPr>
              <a:t>put_left_shoe</a:t>
            </a:r>
            <a:r>
              <a:rPr lang="en-US" sz="2200" dirty="0">
                <a:solidFill>
                  <a:srgbClr val="000090"/>
                </a:solidFill>
              </a:rPr>
              <a:t>):(</a:t>
            </a:r>
            <a:r>
              <a:rPr lang="en-US" sz="2200" dirty="0" err="1">
                <a:solidFill>
                  <a:srgbClr val="000090"/>
                </a:solidFill>
              </a:rPr>
              <a:t>oblige_remove_left_shoe</a:t>
            </a:r>
            <a:r>
              <a:rPr lang="en-US" sz="2200" dirty="0">
                <a:solidFill>
                  <a:srgbClr val="000090"/>
                </a:solidFill>
              </a:rPr>
              <a:t>):</a:t>
            </a:r>
          </a:p>
          <a:p>
            <a:r>
              <a:rPr lang="en-US" sz="2200" dirty="0">
                <a:solidFill>
                  <a:srgbClr val="000090"/>
                </a:solidFill>
              </a:rPr>
              <a:t>(</a:t>
            </a:r>
            <a:r>
              <a:rPr lang="en-US" sz="2200" dirty="0" err="1">
                <a:solidFill>
                  <a:srgbClr val="000090"/>
                </a:solidFill>
              </a:rPr>
              <a:t>removed_left_shoe</a:t>
            </a:r>
            <a:r>
              <a:rPr lang="en-US" sz="2200" dirty="0">
                <a:solidFill>
                  <a:srgbClr val="000090"/>
                </a:solidFill>
              </a:rPr>
              <a:t>):LEFT),</a:t>
            </a:r>
          </a:p>
          <a:p>
            <a:endParaRPr lang="en-US" sz="2200" dirty="0">
              <a:solidFill>
                <a:srgbClr val="000090"/>
              </a:solidFill>
            </a:endParaRPr>
          </a:p>
          <a:p>
            <a:r>
              <a:rPr lang="en-US" sz="2200" dirty="0">
                <a:solidFill>
                  <a:srgbClr val="000090"/>
                </a:solidFill>
              </a:rPr>
              <a:t>SOCKS = (RIGHT | LEFT).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Trace Expression </a:t>
            </a:r>
            <a:r>
              <a:rPr lang="en-US" sz="2000" dirty="0"/>
              <a:t>[Ferr15]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879DB31-C2B6-3A42-886C-3854AD977BF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92298" y="1491018"/>
            <a:ext cx="7640322" cy="4808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3" grpId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/>
              <a:t>The concrete steps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949637" y="2171700"/>
            <a:ext cx="1905000" cy="539750"/>
            <a:chOff x="5949637" y="2171700"/>
            <a:chExt cx="1905000" cy="539750"/>
          </a:xfrm>
        </p:grpSpPr>
        <p:cxnSp>
          <p:nvCxnSpPr>
            <p:cNvPr id="10" name="Straight Arrow Connector 9"/>
            <p:cNvCxnSpPr>
              <a:stCxn id="7" idx="6"/>
              <a:endCxn id="8" idx="2"/>
            </p:cNvCxnSpPr>
            <p:nvPr/>
          </p:nvCxnSpPr>
          <p:spPr>
            <a:xfrm>
              <a:off x="5949637" y="2711450"/>
              <a:ext cx="1905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icona_letter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7637" y="2171700"/>
              <a:ext cx="609600" cy="40640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723900" y="1841500"/>
            <a:ext cx="2870200" cy="3467100"/>
            <a:chOff x="723900" y="1841500"/>
            <a:chExt cx="2870200" cy="3467100"/>
          </a:xfrm>
        </p:grpSpPr>
        <p:sp>
          <p:nvSpPr>
            <p:cNvPr id="16" name="Oval 15"/>
            <p:cNvSpPr/>
            <p:nvPr/>
          </p:nvSpPr>
          <p:spPr>
            <a:xfrm>
              <a:off x="723900" y="1841500"/>
              <a:ext cx="2870200" cy="346710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Vertical Scroll 4"/>
            <p:cNvSpPr/>
            <p:nvPr/>
          </p:nvSpPr>
          <p:spPr>
            <a:xfrm>
              <a:off x="1168400" y="2349500"/>
              <a:ext cx="1930400" cy="990600"/>
            </a:xfrm>
            <a:prstGeom prst="verticalScroll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TE Protocol Specification</a:t>
              </a:r>
            </a:p>
          </p:txBody>
        </p:sp>
        <p:sp>
          <p:nvSpPr>
            <p:cNvPr id="15" name="Vertical Scroll 14"/>
            <p:cNvSpPr/>
            <p:nvPr/>
          </p:nvSpPr>
          <p:spPr>
            <a:xfrm>
              <a:off x="1155700" y="3733800"/>
              <a:ext cx="1930400" cy="990600"/>
            </a:xfrm>
            <a:prstGeom prst="verticalScroll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Prolog Engine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038600" y="2501900"/>
            <a:ext cx="4222437" cy="1104900"/>
            <a:chOff x="4038600" y="2501900"/>
            <a:chExt cx="4222437" cy="1104900"/>
          </a:xfrm>
        </p:grpSpPr>
        <p:sp>
          <p:nvSpPr>
            <p:cNvPr id="7" name="Smiley Face 6"/>
            <p:cNvSpPr/>
            <p:nvPr/>
          </p:nvSpPr>
          <p:spPr>
            <a:xfrm>
              <a:off x="5543237" y="2501900"/>
              <a:ext cx="406400" cy="419100"/>
            </a:xfrm>
            <a:prstGeom prst="smileyFac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7854637" y="2501900"/>
              <a:ext cx="406400" cy="419100"/>
            </a:xfrm>
            <a:prstGeom prst="smileyFac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7420063-Cartoon-illustration-of-a-spy-wearing-a-hat-and-trenchcoat-Stock-Vecto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38600" y="2527300"/>
              <a:ext cx="1079500" cy="1079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Group 40"/>
          <p:cNvGrpSpPr/>
          <p:nvPr/>
        </p:nvGrpSpPr>
        <p:grpSpPr>
          <a:xfrm>
            <a:off x="3822700" y="1358900"/>
            <a:ext cx="4635500" cy="2768600"/>
            <a:chOff x="3822700" y="1358900"/>
            <a:chExt cx="4635500" cy="2768600"/>
          </a:xfrm>
        </p:grpSpPr>
        <p:sp>
          <p:nvSpPr>
            <p:cNvPr id="12" name="Rounded Rectangle 11"/>
            <p:cNvSpPr/>
            <p:nvPr/>
          </p:nvSpPr>
          <p:spPr>
            <a:xfrm>
              <a:off x="3822700" y="1752600"/>
              <a:ext cx="4635500" cy="237490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77000" y="1358900"/>
              <a:ext cx="1784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MAS + Monitor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159000" y="3606800"/>
            <a:ext cx="2419350" cy="1701800"/>
            <a:chOff x="2159000" y="3606800"/>
            <a:chExt cx="2419350" cy="1701800"/>
          </a:xfrm>
        </p:grpSpPr>
        <p:pic>
          <p:nvPicPr>
            <p:cNvPr id="28" name="Picture 27" descr="icona_letter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4521200"/>
              <a:ext cx="609600" cy="406400"/>
            </a:xfrm>
            <a:prstGeom prst="rect">
              <a:avLst/>
            </a:prstGeom>
          </p:spPr>
        </p:pic>
        <p:cxnSp>
          <p:nvCxnSpPr>
            <p:cNvPr id="30" name="Curved Connector 29"/>
            <p:cNvCxnSpPr>
              <a:stCxn id="22" idx="2"/>
              <a:endCxn id="16" idx="4"/>
            </p:cNvCxnSpPr>
            <p:nvPr/>
          </p:nvCxnSpPr>
          <p:spPr>
            <a:xfrm rot="5400000">
              <a:off x="2517775" y="3248025"/>
              <a:ext cx="1701800" cy="2419350"/>
            </a:xfrm>
            <a:prstGeom prst="curvedConnector3">
              <a:avLst>
                <a:gd name="adj1" fmla="val 113433"/>
              </a:avLst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165600" y="4965699"/>
            <a:ext cx="136106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YES/NO</a:t>
            </a:r>
          </a:p>
        </p:txBody>
      </p:sp>
      <p:pic>
        <p:nvPicPr>
          <p:cNvPr id="34" name="Picture 33" descr="iconFor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74" y="4610100"/>
            <a:ext cx="844347" cy="1105166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2" idx="1"/>
            <a:endCxn id="34" idx="0"/>
          </p:cNvCxnSpPr>
          <p:nvPr/>
        </p:nvCxnSpPr>
        <p:spPr>
          <a:xfrm>
            <a:off x="5118100" y="3067050"/>
            <a:ext cx="1424848" cy="1543050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larm_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3067050"/>
            <a:ext cx="1574800" cy="946342"/>
          </a:xfrm>
          <a:prstGeom prst="rect">
            <a:avLst/>
          </a:prstGeom>
        </p:spPr>
      </p:pic>
      <p:cxnSp>
        <p:nvCxnSpPr>
          <p:cNvPr id="40" name="Straight Arrow Connector 39"/>
          <p:cNvCxnSpPr>
            <a:stCxn id="22" idx="1"/>
            <a:endCxn id="38" idx="1"/>
          </p:cNvCxnSpPr>
          <p:nvPr/>
        </p:nvCxnSpPr>
        <p:spPr>
          <a:xfrm>
            <a:off x="5118100" y="3067050"/>
            <a:ext cx="1765300" cy="4731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5118100" y="2921000"/>
            <a:ext cx="1473166" cy="415992"/>
            <a:chOff x="5118100" y="2921000"/>
            <a:chExt cx="1473166" cy="415992"/>
          </a:xfrm>
        </p:grpSpPr>
        <p:cxnSp>
          <p:nvCxnSpPr>
            <p:cNvPr id="48" name="Curved Connector 47"/>
            <p:cNvCxnSpPr>
              <a:stCxn id="22" idx="1"/>
              <a:endCxn id="7" idx="4"/>
            </p:cNvCxnSpPr>
            <p:nvPr/>
          </p:nvCxnSpPr>
          <p:spPr>
            <a:xfrm flipV="1">
              <a:off x="5118100" y="2921000"/>
              <a:ext cx="628337" cy="146050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5745324" y="2967660"/>
              <a:ext cx="845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STOP!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263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457200" y="482600"/>
            <a:ext cx="8229600" cy="990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latin typeface="Georgia" charset="0"/>
              </a:rPr>
              <a:t>Monitoring </a:t>
            </a:r>
            <a:r>
              <a:rPr lang="en-US" dirty="0" err="1">
                <a:latin typeface="Georgia" charset="0"/>
              </a:rPr>
              <a:t>MultiAgent</a:t>
            </a:r>
            <a:r>
              <a:rPr lang="en-US" dirty="0">
                <a:latin typeface="Georgia" charset="0"/>
              </a:rPr>
              <a:t> Systems:</a:t>
            </a:r>
            <a:br>
              <a:rPr lang="en-US" dirty="0">
                <a:latin typeface="Georgia" charset="0"/>
              </a:rPr>
            </a:br>
            <a:r>
              <a:rPr lang="en-US" dirty="0">
                <a:latin typeface="Georgia" charset="0"/>
              </a:rPr>
              <a:t>approaches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60400" y="2374900"/>
            <a:ext cx="3225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Protocol compliance verification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27600" y="2387600"/>
            <a:ext cx="3225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Protocol Driven MAS</a:t>
            </a:r>
          </a:p>
        </p:txBody>
      </p:sp>
      <p:sp>
        <p:nvSpPr>
          <p:cNvPr id="6" name="Oval 5"/>
          <p:cNvSpPr/>
          <p:nvPr/>
        </p:nvSpPr>
        <p:spPr>
          <a:xfrm>
            <a:off x="4457700" y="1866900"/>
            <a:ext cx="4102100" cy="21336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68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Protocol Driven MAS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06363" y="1981200"/>
            <a:ext cx="7108937" cy="3132836"/>
            <a:chOff x="1054100" y="1727200"/>
            <a:chExt cx="7108937" cy="3132836"/>
          </a:xfrm>
        </p:grpSpPr>
        <p:pic>
          <p:nvPicPr>
            <p:cNvPr id="7" name="Picture 6" descr="c5fc3e6b66932458e3aaaed09fd2c4d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700" y="2768600"/>
              <a:ext cx="3530600" cy="2091436"/>
            </a:xfrm>
            <a:prstGeom prst="rect">
              <a:avLst/>
            </a:prstGeom>
          </p:spPr>
        </p:pic>
        <p:pic>
          <p:nvPicPr>
            <p:cNvPr id="8" name="Picture 7" descr="00077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4100" y="2768600"/>
              <a:ext cx="3313069" cy="209143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054100" y="1727200"/>
              <a:ext cx="710893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Why</a:t>
              </a:r>
              <a:r>
                <a:rPr lang="it-IT" sz="54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54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monitoring</a:t>
              </a:r>
              <a:r>
                <a:rPr lang="it-IT" sz="54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…?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22348" y="1498600"/>
            <a:ext cx="6499308" cy="4806950"/>
            <a:chOff x="1322348" y="1714500"/>
            <a:chExt cx="6499308" cy="4806950"/>
          </a:xfrm>
        </p:grpSpPr>
        <p:sp>
          <p:nvSpPr>
            <p:cNvPr id="13" name="Rectangle 12"/>
            <p:cNvSpPr/>
            <p:nvPr/>
          </p:nvSpPr>
          <p:spPr>
            <a:xfrm>
              <a:off x="1322348" y="1714500"/>
              <a:ext cx="649930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… </a:t>
              </a:r>
              <a:r>
                <a:rPr lang="it-IT" sz="54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if</a:t>
              </a:r>
              <a:r>
                <a:rPr lang="it-IT" sz="5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54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you</a:t>
              </a:r>
              <a:r>
                <a:rPr lang="it-IT" sz="5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can </a:t>
              </a:r>
              <a:r>
                <a:rPr lang="it-IT" sz="5400" b="1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lead</a:t>
              </a:r>
              <a:r>
                <a:rPr lang="it-IT" sz="5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  <a:endParaRPr lang="it-IT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14" name="Picture 13" descr="20130727-10243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799" y="2800350"/>
              <a:ext cx="5724769" cy="3721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19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Protocol Driven MAS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0028" y="1498600"/>
            <a:ext cx="8001610" cy="5054600"/>
            <a:chOff x="560028" y="1498600"/>
            <a:chExt cx="8001610" cy="5054600"/>
          </a:xfrm>
        </p:grpSpPr>
        <p:sp>
          <p:nvSpPr>
            <p:cNvPr id="9" name="Rectangle 8"/>
            <p:cNvSpPr/>
            <p:nvPr/>
          </p:nvSpPr>
          <p:spPr>
            <a:xfrm>
              <a:off x="560028" y="1498600"/>
              <a:ext cx="80016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Why</a:t>
              </a:r>
              <a:r>
                <a:rPr lang="it-IT" sz="54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54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programming</a:t>
              </a:r>
              <a:r>
                <a:rPr lang="it-IT" sz="54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…?</a:t>
              </a:r>
            </a:p>
          </p:txBody>
        </p:sp>
        <p:pic>
          <p:nvPicPr>
            <p:cNvPr id="3" name="Picture 2" descr="need-cofe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93"/>
            <a:stretch/>
          </p:blipFill>
          <p:spPr>
            <a:xfrm>
              <a:off x="1854200" y="2476500"/>
              <a:ext cx="5435600" cy="40767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28678" y="1498600"/>
            <a:ext cx="8569123" cy="4864100"/>
            <a:chOff x="428678" y="1498600"/>
            <a:chExt cx="8569123" cy="4864100"/>
          </a:xfrm>
        </p:grpSpPr>
        <p:sp>
          <p:nvSpPr>
            <p:cNvPr id="17" name="Rectangle 16"/>
            <p:cNvSpPr/>
            <p:nvPr/>
          </p:nvSpPr>
          <p:spPr>
            <a:xfrm>
              <a:off x="428678" y="1498600"/>
              <a:ext cx="856912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40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If</a:t>
              </a:r>
              <a:r>
                <a:rPr lang="it-IT" sz="40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40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you</a:t>
              </a:r>
              <a:r>
                <a:rPr lang="it-IT" sz="40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40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have</a:t>
              </a:r>
              <a:r>
                <a:rPr lang="it-IT" sz="40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a </a:t>
              </a:r>
              <a:r>
                <a:rPr lang="it-IT" sz="40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formal</a:t>
              </a:r>
              <a:r>
                <a:rPr lang="it-IT" sz="40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40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protocol</a:t>
              </a:r>
              <a:r>
                <a:rPr lang="it-IT" sz="40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…?</a:t>
              </a:r>
              <a:br>
                <a:rPr lang="it-IT" sz="40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</a:br>
              <a:r>
                <a:rPr lang="it-IT" sz="40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(or a banana…)</a:t>
              </a:r>
            </a:p>
          </p:txBody>
        </p:sp>
        <p:pic>
          <p:nvPicPr>
            <p:cNvPr id="5" name="Picture 4" descr="Chiquita-DM2-minion-banana-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6" t="14345" r="18246" b="8006"/>
            <a:stretch/>
          </p:blipFill>
          <p:spPr>
            <a:xfrm>
              <a:off x="1943100" y="3200400"/>
              <a:ext cx="5321300" cy="316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33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C9A39-6B81-4044-87F6-444D07B3E9A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7700" y="1173584"/>
            <a:ext cx="7848600" cy="3733519"/>
          </a:xfrm>
        </p:spPr>
        <p:txBody>
          <a:bodyPr>
            <a:normAutofit/>
          </a:bodyPr>
          <a:lstStyle/>
          <a:p>
            <a:pPr algn="ctr"/>
            <a:r>
              <a:rPr lang="en-GB" sz="5000" dirty="0"/>
              <a:t>Lesson 1 </a:t>
            </a:r>
            <a:br>
              <a:rPr lang="en-GB" sz="5000" dirty="0"/>
            </a:br>
            <a:r>
              <a:rPr lang="en-GB" sz="5000" dirty="0"/>
              <a:t>MAS: an architectural view</a:t>
            </a:r>
            <a:br>
              <a:rPr lang="en-GB" sz="5000" dirty="0"/>
            </a:br>
            <a:r>
              <a:rPr lang="en-GB" sz="5000" dirty="0"/>
              <a:t>and</a:t>
            </a:r>
            <a:br>
              <a:rPr lang="en-GB" sz="5000" dirty="0"/>
            </a:br>
            <a:r>
              <a:rPr lang="en-GB" sz="5000" dirty="0"/>
              <a:t>some real examples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6B6DBF-2F9E-E44D-AE28-AECF082BBB2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79397" y="4724813"/>
            <a:ext cx="64008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chemeClr val="accent1"/>
                </a:solidFill>
              </a:rPr>
              <a:t>Daniela Briola</a:t>
            </a:r>
          </a:p>
          <a:p>
            <a:pPr marL="0" indent="0" algn="ctr">
              <a:buNone/>
            </a:pPr>
            <a:r>
              <a:rPr lang="en-GB" sz="2000" dirty="0" err="1">
                <a:solidFill>
                  <a:schemeClr val="accent1"/>
                </a:solidFill>
              </a:rPr>
              <a:t>Daniela.briola@unimib.it</a:t>
            </a:r>
            <a:endParaRPr lang="en-GB" sz="2000" dirty="0">
              <a:solidFill>
                <a:schemeClr val="accent1"/>
              </a:solidFill>
            </a:endParaRPr>
          </a:p>
        </p:txBody>
      </p:sp>
      <p:pic>
        <p:nvPicPr>
          <p:cNvPr id="6146" name="Picture 2" descr="Risultati immagini per disco department bicocca logo">
            <a:extLst>
              <a:ext uri="{FF2B5EF4-FFF2-40B4-BE49-F238E27FC236}">
                <a16:creationId xmlns:a16="http://schemas.microsoft.com/office/drawing/2014/main" id="{49A12274-A0D1-A54D-84D7-12FB12405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568" y="375126"/>
            <a:ext cx="1170432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sultati immagini per disco department bicocca logo">
            <a:extLst>
              <a:ext uri="{FF2B5EF4-FFF2-40B4-BE49-F238E27FC236}">
                <a16:creationId xmlns:a16="http://schemas.microsoft.com/office/drawing/2014/main" id="{6BE5E36C-1482-9A4B-8B10-CABBD719B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126"/>
            <a:ext cx="1152144" cy="121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73CA03-FEAE-9B41-B832-3DD99609B46E}"/>
              </a:ext>
            </a:extLst>
          </p:cNvPr>
          <p:cNvSpPr txBox="1"/>
          <p:nvPr/>
        </p:nvSpPr>
        <p:spPr>
          <a:xfrm>
            <a:off x="681922" y="6302211"/>
            <a:ext cx="783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 err="1">
                <a:solidFill>
                  <a:schemeClr val="accent1"/>
                </a:solidFill>
              </a:rPr>
              <a:t>Ph.D</a:t>
            </a:r>
            <a:r>
              <a:rPr lang="it-IT" sz="1600" dirty="0">
                <a:solidFill>
                  <a:schemeClr val="accent1"/>
                </a:solidFill>
              </a:rPr>
              <a:t>. Course: </a:t>
            </a:r>
            <a:r>
              <a:rPr lang="it-IT" sz="1600" dirty="0"/>
              <a:t>Advanced Distributed Systems Development with </a:t>
            </a:r>
            <a:r>
              <a:rPr lang="it-IT" sz="1600" dirty="0" err="1"/>
              <a:t>Multiagent</a:t>
            </a:r>
            <a:r>
              <a:rPr lang="it-IT" sz="1600" dirty="0"/>
              <a:t> Systems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82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218" y="254000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Protocol based agents </a:t>
            </a:r>
            <a:r>
              <a:rPr lang="en-US" sz="2000" dirty="0"/>
              <a:t>[AAMAS15]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022850" y="1816100"/>
            <a:ext cx="3861542" cy="844550"/>
            <a:chOff x="5124450" y="1816100"/>
            <a:chExt cx="3861542" cy="844550"/>
          </a:xfrm>
        </p:grpSpPr>
        <p:sp>
          <p:nvSpPr>
            <p:cNvPr id="5" name="Smiley Face 4"/>
            <p:cNvSpPr/>
            <p:nvPr/>
          </p:nvSpPr>
          <p:spPr>
            <a:xfrm>
              <a:off x="5124450" y="1816100"/>
              <a:ext cx="857250" cy="844550"/>
            </a:xfrm>
            <a:prstGeom prst="smileyFac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85664" y="2014319"/>
              <a:ext cx="29003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Agents: Implement the </a:t>
              </a:r>
            </a:p>
            <a:p>
              <a:r>
                <a:rPr lang="en-US" dirty="0">
                  <a:solidFill>
                    <a:srgbClr val="000090"/>
                  </a:solidFill>
                </a:rPr>
                <a:t>protocol, adding the “why”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5000" y="1816100"/>
            <a:ext cx="3998018" cy="990600"/>
            <a:chOff x="635000" y="1816100"/>
            <a:chExt cx="3998018" cy="990600"/>
          </a:xfrm>
        </p:grpSpPr>
        <p:sp>
          <p:nvSpPr>
            <p:cNvPr id="4" name="Vertical Scroll 3"/>
            <p:cNvSpPr/>
            <p:nvPr/>
          </p:nvSpPr>
          <p:spPr>
            <a:xfrm>
              <a:off x="635000" y="1816100"/>
              <a:ext cx="2171700" cy="990600"/>
            </a:xfrm>
            <a:prstGeom prst="verticalScroll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Protocol Specification (in any language)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59100" y="1836866"/>
              <a:ext cx="16739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What can I do, </a:t>
              </a:r>
            </a:p>
            <a:p>
              <a:r>
                <a:rPr lang="en-US" dirty="0">
                  <a:solidFill>
                    <a:srgbClr val="000090"/>
                  </a:solidFill>
                </a:rPr>
                <a:t>and when. </a:t>
              </a:r>
              <a:br>
                <a:rPr lang="en-US" dirty="0">
                  <a:solidFill>
                    <a:srgbClr val="000090"/>
                  </a:solidFill>
                </a:rPr>
              </a:br>
              <a:r>
                <a:rPr lang="en-US" dirty="0">
                  <a:solidFill>
                    <a:srgbClr val="000090"/>
                  </a:solidFill>
                </a:rPr>
                <a:t>Not </a:t>
              </a:r>
              <a:r>
                <a:rPr lang="en-US" u="sng" dirty="0">
                  <a:solidFill>
                    <a:srgbClr val="000090"/>
                  </a:solidFill>
                </a:rPr>
                <a:t>Why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3200" y="1206500"/>
            <a:ext cx="8782792" cy="2444750"/>
            <a:chOff x="203200" y="1206500"/>
            <a:chExt cx="8782792" cy="2444750"/>
          </a:xfrm>
        </p:grpSpPr>
        <p:sp>
          <p:nvSpPr>
            <p:cNvPr id="35" name="Rounded Rectangle 34"/>
            <p:cNvSpPr/>
            <p:nvPr/>
          </p:nvSpPr>
          <p:spPr>
            <a:xfrm>
              <a:off x="203200" y="1206500"/>
              <a:ext cx="8782792" cy="24447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34368" y="1272773"/>
              <a:ext cx="3797300" cy="4770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25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Standard MAS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57200" y="4056618"/>
            <a:ext cx="3815355" cy="2280682"/>
            <a:chOff x="457200" y="4056618"/>
            <a:chExt cx="3815355" cy="2280682"/>
          </a:xfrm>
        </p:grpSpPr>
        <p:sp>
          <p:nvSpPr>
            <p:cNvPr id="9" name="Vertical Scroll 8"/>
            <p:cNvSpPr/>
            <p:nvPr/>
          </p:nvSpPr>
          <p:spPr>
            <a:xfrm>
              <a:off x="2342155" y="5346700"/>
              <a:ext cx="1930400" cy="990600"/>
            </a:xfrm>
            <a:prstGeom prst="verticalScroll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TE Protocol Specification</a:t>
              </a:r>
            </a:p>
          </p:txBody>
        </p:sp>
        <p:sp>
          <p:nvSpPr>
            <p:cNvPr id="10" name="Smiley Face 9"/>
            <p:cNvSpPr/>
            <p:nvPr/>
          </p:nvSpPr>
          <p:spPr>
            <a:xfrm>
              <a:off x="1091006" y="4420116"/>
              <a:ext cx="857250" cy="844550"/>
            </a:xfrm>
            <a:prstGeom prst="smileyFace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200" y="4056618"/>
              <a:ext cx="2943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One unique agent template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7200" y="5264666"/>
            <a:ext cx="1884955" cy="900499"/>
            <a:chOff x="457200" y="5264666"/>
            <a:chExt cx="1884955" cy="900499"/>
          </a:xfrm>
        </p:grpSpPr>
        <p:cxnSp>
          <p:nvCxnSpPr>
            <p:cNvPr id="13" name="Curved Connector 12"/>
            <p:cNvCxnSpPr>
              <a:stCxn id="10" idx="4"/>
            </p:cNvCxnSpPr>
            <p:nvPr/>
          </p:nvCxnSpPr>
          <p:spPr>
            <a:xfrm rot="16200000" flipH="1">
              <a:off x="1642226" y="5142071"/>
              <a:ext cx="577334" cy="822524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57200" y="5518834"/>
              <a:ext cx="14162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Interpret</a:t>
              </a:r>
              <a:br>
                <a:rPr lang="en-US" dirty="0">
                  <a:solidFill>
                    <a:srgbClr val="000090"/>
                  </a:solidFill>
                </a:rPr>
              </a:br>
              <a:r>
                <a:rPr lang="en-US" dirty="0">
                  <a:solidFill>
                    <a:srgbClr val="000090"/>
                  </a:solidFill>
                </a:rPr>
                <a:t>the protocol</a:t>
              </a:r>
            </a:p>
          </p:txBody>
        </p:sp>
      </p:grpSp>
      <p:sp>
        <p:nvSpPr>
          <p:cNvPr id="20" name="Folded Corner 19"/>
          <p:cNvSpPr/>
          <p:nvPr/>
        </p:nvSpPr>
        <p:spPr>
          <a:xfrm>
            <a:off x="5372100" y="5302766"/>
            <a:ext cx="1193800" cy="1072634"/>
          </a:xfrm>
          <a:prstGeom prst="folded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“Why part”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565900" y="4895334"/>
            <a:ext cx="2263863" cy="1359416"/>
            <a:chOff x="6565900" y="4895334"/>
            <a:chExt cx="2263863" cy="1359416"/>
          </a:xfrm>
        </p:grpSpPr>
        <p:sp>
          <p:nvSpPr>
            <p:cNvPr id="15" name="Smiley Face 14"/>
            <p:cNvSpPr/>
            <p:nvPr/>
          </p:nvSpPr>
          <p:spPr>
            <a:xfrm>
              <a:off x="7288356" y="5410200"/>
              <a:ext cx="857250" cy="844550"/>
            </a:xfrm>
            <a:prstGeom prst="smileyFac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18300" y="4895334"/>
              <a:ext cx="2111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Instantiated Agent</a:t>
              </a:r>
            </a:p>
          </p:txBody>
        </p:sp>
        <p:cxnSp>
          <p:nvCxnSpPr>
            <p:cNvPr id="27" name="Straight Arrow Connector 26"/>
            <p:cNvCxnSpPr>
              <a:stCxn id="20" idx="3"/>
              <a:endCxn id="15" idx="2"/>
            </p:cNvCxnSpPr>
            <p:nvPr/>
          </p:nvCxnSpPr>
          <p:spPr>
            <a:xfrm flipV="1">
              <a:off x="6565900" y="5832475"/>
              <a:ext cx="722456" cy="66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35000" y="2954119"/>
            <a:ext cx="783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Hard coded behavior. For each new protocol, or change, the agent </a:t>
            </a:r>
          </a:p>
          <a:p>
            <a:pPr algn="ctr"/>
            <a:r>
              <a:rPr lang="en-US" dirty="0">
                <a:solidFill>
                  <a:srgbClr val="000090"/>
                </a:solidFill>
              </a:rPr>
              <a:t>must be reprogrammed, hopefully in a correct way…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132218" y="5429766"/>
            <a:ext cx="1239882" cy="412234"/>
            <a:chOff x="4132218" y="5429766"/>
            <a:chExt cx="1239882" cy="412234"/>
          </a:xfrm>
        </p:grpSpPr>
        <p:cxnSp>
          <p:nvCxnSpPr>
            <p:cNvPr id="31" name="Straight Arrow Connector 30"/>
            <p:cNvCxnSpPr>
              <a:stCxn id="9" idx="3"/>
              <a:endCxn id="20" idx="1"/>
            </p:cNvCxnSpPr>
            <p:nvPr/>
          </p:nvCxnSpPr>
          <p:spPr>
            <a:xfrm flipV="1">
              <a:off x="4148730" y="5839083"/>
              <a:ext cx="1223370" cy="29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132218" y="5429766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Load logic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03200" y="4060825"/>
            <a:ext cx="8782792" cy="2444750"/>
            <a:chOff x="203200" y="1206500"/>
            <a:chExt cx="8782792" cy="2444750"/>
          </a:xfrm>
        </p:grpSpPr>
        <p:sp>
          <p:nvSpPr>
            <p:cNvPr id="40" name="Rounded Rectangle 39"/>
            <p:cNvSpPr/>
            <p:nvPr/>
          </p:nvSpPr>
          <p:spPr>
            <a:xfrm>
              <a:off x="203200" y="1206500"/>
              <a:ext cx="8782792" cy="24447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400584" y="1251352"/>
              <a:ext cx="3797300" cy="4770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25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Protocol</a:t>
              </a:r>
              <a:r>
                <a:rPr lang="it-IT" sz="25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it-IT" sz="25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driven</a:t>
              </a:r>
              <a:r>
                <a:rPr lang="it-IT" sz="25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MAS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139872" y="2564080"/>
            <a:ext cx="6670627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cap="none" spc="0" dirty="0" err="1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Change</a:t>
            </a:r>
            <a:r>
              <a:rPr lang="it-IT" sz="40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000" b="1" cap="none" spc="0" dirty="0" err="1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simply</a:t>
            </a:r>
            <a:r>
              <a:rPr lang="it-IT" sz="40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000" b="1" cap="none" spc="0" dirty="0" err="1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</a:t>
            </a:r>
            <a:r>
              <a:rPr lang="it-IT" sz="40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000" b="1" cap="none" spc="0" dirty="0" err="1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runtime</a:t>
            </a:r>
            <a:r>
              <a:rPr lang="it-IT" sz="40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4000" b="1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it-IT" sz="40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 agent </a:t>
            </a:r>
            <a:r>
              <a:rPr lang="it-IT" sz="4000" b="1" cap="none" spc="0" dirty="0" err="1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protocol</a:t>
            </a:r>
            <a:endParaRPr lang="it-IT" sz="4000" b="1" cap="none" spc="0" dirty="0">
              <a:ln w="12700">
                <a:noFill/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047002" y="2909669"/>
            <a:ext cx="5522198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New </a:t>
            </a:r>
            <a:r>
              <a:rPr lang="it-IT" sz="4000" b="1" cap="none" spc="0" dirty="0" err="1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protocols</a:t>
            </a:r>
            <a:r>
              <a:rPr lang="it-IT" sz="40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000" b="1" cap="none" spc="0" dirty="0" err="1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need</a:t>
            </a:r>
            <a:r>
              <a:rPr lang="it-IT" sz="40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it-IT" sz="40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40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 agent </a:t>
            </a:r>
            <a:r>
              <a:rPr lang="it-IT" sz="4000" b="1" cap="none" spc="0" dirty="0" err="1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refactory</a:t>
            </a:r>
            <a:r>
              <a:rPr lang="it-IT" sz="40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6755" y="3189585"/>
            <a:ext cx="8479417" cy="9233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Sound by </a:t>
            </a:r>
            <a:r>
              <a:rPr lang="it-IT" sz="5400" b="1" cap="none" spc="0" dirty="0" err="1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construction</a:t>
            </a:r>
            <a:r>
              <a:rPr lang="it-IT" sz="5400" b="1" cap="none" spc="0" dirty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22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/>
      <p:bldP spid="34" grpId="0" animBg="1"/>
      <p:bldP spid="33" grpId="0" animBg="1"/>
      <p:bldP spid="33" grpId="1" animBg="1"/>
      <p:bldP spid="28" grpId="0" animBg="1"/>
      <p:bldP spid="2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759963" y="617668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 platforms and services</a:t>
            </a:r>
          </a:p>
        </p:txBody>
      </p:sp>
      <p:pic>
        <p:nvPicPr>
          <p:cNvPr id="47" name="Picture 46" descr="Storage_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94" y="1627909"/>
            <a:ext cx="443602" cy="436209"/>
          </a:xfrm>
          <a:prstGeom prst="rect">
            <a:avLst/>
          </a:prstGeom>
        </p:spPr>
      </p:pic>
      <p:grpSp>
        <p:nvGrpSpPr>
          <p:cNvPr id="111" name="Gruppo 110">
            <a:extLst>
              <a:ext uri="{FF2B5EF4-FFF2-40B4-BE49-F238E27FC236}">
                <a16:creationId xmlns:a16="http://schemas.microsoft.com/office/drawing/2014/main" id="{44A25848-8F7C-534D-86DE-5CF8660B074A}"/>
              </a:ext>
            </a:extLst>
          </p:cNvPr>
          <p:cNvGrpSpPr/>
          <p:nvPr/>
        </p:nvGrpSpPr>
        <p:grpSpPr>
          <a:xfrm>
            <a:off x="394435" y="1038017"/>
            <a:ext cx="8170652" cy="5724438"/>
            <a:chOff x="394435" y="1038017"/>
            <a:chExt cx="8170652" cy="5724438"/>
          </a:xfrm>
        </p:grpSpPr>
        <p:grpSp>
          <p:nvGrpSpPr>
            <p:cNvPr id="110" name="Gruppo 109">
              <a:extLst>
                <a:ext uri="{FF2B5EF4-FFF2-40B4-BE49-F238E27FC236}">
                  <a16:creationId xmlns:a16="http://schemas.microsoft.com/office/drawing/2014/main" id="{D0717AE4-AE25-B54F-8B69-69BD4653B88F}"/>
                </a:ext>
              </a:extLst>
            </p:cNvPr>
            <p:cNvGrpSpPr/>
            <p:nvPr/>
          </p:nvGrpSpPr>
          <p:grpSpPr>
            <a:xfrm>
              <a:off x="394435" y="1038017"/>
              <a:ext cx="8082134" cy="5724438"/>
              <a:chOff x="394435" y="1038017"/>
              <a:chExt cx="8082134" cy="5724438"/>
            </a:xfrm>
          </p:grpSpPr>
          <p:grpSp>
            <p:nvGrpSpPr>
              <p:cNvPr id="93" name="Gruppo 92">
                <a:extLst>
                  <a:ext uri="{FF2B5EF4-FFF2-40B4-BE49-F238E27FC236}">
                    <a16:creationId xmlns:a16="http://schemas.microsoft.com/office/drawing/2014/main" id="{AE7054D9-ECD5-3A4D-9DB7-6DEC4ADD5913}"/>
                  </a:ext>
                </a:extLst>
              </p:cNvPr>
              <p:cNvGrpSpPr/>
              <p:nvPr/>
            </p:nvGrpSpPr>
            <p:grpSpPr>
              <a:xfrm>
                <a:off x="394435" y="1038017"/>
                <a:ext cx="8082134" cy="5724438"/>
                <a:chOff x="394435" y="695108"/>
                <a:chExt cx="8082134" cy="5724438"/>
              </a:xfrm>
            </p:grpSpPr>
            <p:pic>
              <p:nvPicPr>
                <p:cNvPr id="12" name="Immagine 11">
                  <a:extLst>
                    <a:ext uri="{FF2B5EF4-FFF2-40B4-BE49-F238E27FC236}">
                      <a16:creationId xmlns:a16="http://schemas.microsoft.com/office/drawing/2014/main" id="{71A035BC-EEFC-B449-AF70-0653138AD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4073" y="695108"/>
                  <a:ext cx="1604368" cy="1300839"/>
                </a:xfrm>
                <a:prstGeom prst="rect">
                  <a:avLst/>
                </a:prstGeom>
              </p:spPr>
            </p:pic>
            <p:pic>
              <p:nvPicPr>
                <p:cNvPr id="3" name="Immagine 2">
                  <a:extLst>
                    <a:ext uri="{FF2B5EF4-FFF2-40B4-BE49-F238E27FC236}">
                      <a16:creationId xmlns:a16="http://schemas.microsoft.com/office/drawing/2014/main" id="{35E9FE6D-0917-EF45-A00A-129E6B349E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13361" y="3074893"/>
                  <a:ext cx="2041806" cy="1950506"/>
                </a:xfrm>
                <a:prstGeom prst="rect">
                  <a:avLst/>
                </a:prstGeom>
              </p:spPr>
            </p:pic>
            <p:pic>
              <p:nvPicPr>
                <p:cNvPr id="43" name="Picture 42" descr="iconForm.jp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3361" y="4351728"/>
                  <a:ext cx="514685" cy="673671"/>
                </a:xfrm>
                <a:prstGeom prst="rect">
                  <a:avLst/>
                </a:prstGeom>
              </p:spPr>
            </p:pic>
            <p:pic>
              <p:nvPicPr>
                <p:cNvPr id="61" name="Picture 60" descr="iconForm.jp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07155" y="1667605"/>
                  <a:ext cx="457192" cy="598418"/>
                </a:xfrm>
                <a:prstGeom prst="rect">
                  <a:avLst/>
                </a:prstGeom>
              </p:spPr>
            </p:pic>
            <p:pic>
              <p:nvPicPr>
                <p:cNvPr id="63" name="Picture 62" descr="iconForm.jp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9377" y="5066319"/>
                  <a:ext cx="457192" cy="598418"/>
                </a:xfrm>
                <a:prstGeom prst="rect">
                  <a:avLst/>
                </a:prstGeom>
              </p:spPr>
            </p:pic>
            <p:pic>
              <p:nvPicPr>
                <p:cNvPr id="6" name="Immagine 5">
                  <a:extLst>
                    <a:ext uri="{FF2B5EF4-FFF2-40B4-BE49-F238E27FC236}">
                      <a16:creationId xmlns:a16="http://schemas.microsoft.com/office/drawing/2014/main" id="{B2C56D4A-9EB0-9345-A6CD-C95ECFD922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60794" y="4710402"/>
                  <a:ext cx="1658695" cy="1444908"/>
                </a:xfrm>
                <a:prstGeom prst="rect">
                  <a:avLst/>
                </a:prstGeom>
              </p:spPr>
            </p:pic>
            <p:pic>
              <p:nvPicPr>
                <p:cNvPr id="1026" name="Picture 2" descr="Risultati immagini per crash application">
                  <a:extLst>
                    <a:ext uri="{FF2B5EF4-FFF2-40B4-BE49-F238E27FC236}">
                      <a16:creationId xmlns:a16="http://schemas.microsoft.com/office/drawing/2014/main" id="{7FF2BE04-3E38-F94C-86ED-4CF58BF27B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3146" y="1626804"/>
                  <a:ext cx="1450316" cy="19496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Risultati immagini per crash application">
                  <a:extLst>
                    <a:ext uri="{FF2B5EF4-FFF2-40B4-BE49-F238E27FC236}">
                      <a16:creationId xmlns:a16="http://schemas.microsoft.com/office/drawing/2014/main" id="{53727CA3-1F41-EF4B-B07E-AE91216A11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7778" y="4537698"/>
                  <a:ext cx="2117290" cy="15181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42" descr="iconForm.jpg">
                  <a:extLst>
                    <a:ext uri="{FF2B5EF4-FFF2-40B4-BE49-F238E27FC236}">
                      <a16:creationId xmlns:a16="http://schemas.microsoft.com/office/drawing/2014/main" id="{D18A58CB-F92F-6742-9868-CAF7527F40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31958" y="5745875"/>
                  <a:ext cx="514685" cy="673671"/>
                </a:xfrm>
                <a:prstGeom prst="rect">
                  <a:avLst/>
                </a:prstGeom>
              </p:spPr>
            </p:pic>
            <p:pic>
              <p:nvPicPr>
                <p:cNvPr id="73" name="Immagine 72">
                  <a:extLst>
                    <a:ext uri="{FF2B5EF4-FFF2-40B4-BE49-F238E27FC236}">
                      <a16:creationId xmlns:a16="http://schemas.microsoft.com/office/drawing/2014/main" id="{A25F8430-6187-4D4D-82F7-9B4F5DDC07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4072" y="2266022"/>
                  <a:ext cx="1604368" cy="1300839"/>
                </a:xfrm>
                <a:prstGeom prst="rect">
                  <a:avLst/>
                </a:prstGeom>
              </p:spPr>
            </p:pic>
            <p:pic>
              <p:nvPicPr>
                <p:cNvPr id="86" name="Picture 42" descr="iconForm.jpg">
                  <a:extLst>
                    <a:ext uri="{FF2B5EF4-FFF2-40B4-BE49-F238E27FC236}">
                      <a16:creationId xmlns:a16="http://schemas.microsoft.com/office/drawing/2014/main" id="{000B1559-E571-5B4C-845B-FEEE256C4C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435" y="2304793"/>
                  <a:ext cx="428907" cy="561396"/>
                </a:xfrm>
                <a:prstGeom prst="rect">
                  <a:avLst/>
                </a:prstGeom>
              </p:spPr>
            </p:pic>
            <p:pic>
              <p:nvPicPr>
                <p:cNvPr id="87" name="Picture 42" descr="iconForm.jpg">
                  <a:extLst>
                    <a:ext uri="{FF2B5EF4-FFF2-40B4-BE49-F238E27FC236}">
                      <a16:creationId xmlns:a16="http://schemas.microsoft.com/office/drawing/2014/main" id="{7854F25C-0048-1A48-80B9-6D4B8BD777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435" y="754396"/>
                  <a:ext cx="422882" cy="553510"/>
                </a:xfrm>
                <a:prstGeom prst="rect">
                  <a:avLst/>
                </a:prstGeom>
              </p:spPr>
            </p:pic>
          </p:grpSp>
          <p:pic>
            <p:nvPicPr>
              <p:cNvPr id="45" name="Picture 44" descr="iconForm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3137" y="1076483"/>
                <a:ext cx="384308" cy="503020"/>
              </a:xfrm>
              <a:prstGeom prst="rect">
                <a:avLst/>
              </a:prstGeom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5325097" y="1062794"/>
              <a:ext cx="3239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Application under monitoring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330449" y="1576130"/>
            <a:ext cx="2039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collected data</a:t>
            </a:r>
          </a:p>
        </p:txBody>
      </p: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C6FE940D-4951-DE40-9E51-F36E05FD24D2}"/>
              </a:ext>
            </a:extLst>
          </p:cNvPr>
          <p:cNvGrpSpPr/>
          <p:nvPr/>
        </p:nvGrpSpPr>
        <p:grpSpPr>
          <a:xfrm>
            <a:off x="3130451" y="2868486"/>
            <a:ext cx="5346118" cy="3167942"/>
            <a:chOff x="3130451" y="2525577"/>
            <a:chExt cx="5346118" cy="3167942"/>
          </a:xfrm>
        </p:grpSpPr>
        <p:pic>
          <p:nvPicPr>
            <p:cNvPr id="62" name="Picture 61" descr="Storage_ico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745" y="2525577"/>
              <a:ext cx="443602" cy="436209"/>
            </a:xfrm>
            <a:prstGeom prst="rect">
              <a:avLst/>
            </a:prstGeom>
          </p:spPr>
        </p:pic>
        <p:pic>
          <p:nvPicPr>
            <p:cNvPr id="64" name="Picture 63" descr="Storage_ico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2967" y="4554316"/>
              <a:ext cx="443602" cy="436209"/>
            </a:xfrm>
            <a:prstGeom prst="rect">
              <a:avLst/>
            </a:prstGeom>
          </p:spPr>
        </p:pic>
        <p:pic>
          <p:nvPicPr>
            <p:cNvPr id="71" name="Picture 63" descr="Storage_icon.png">
              <a:extLst>
                <a:ext uri="{FF2B5EF4-FFF2-40B4-BE49-F238E27FC236}">
                  <a16:creationId xmlns:a16="http://schemas.microsoft.com/office/drawing/2014/main" id="{BCEBE754-42EF-894C-85E0-86C0C7BB3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370" y="3915519"/>
              <a:ext cx="443602" cy="436209"/>
            </a:xfrm>
            <a:prstGeom prst="rect">
              <a:avLst/>
            </a:prstGeom>
          </p:spPr>
        </p:pic>
        <p:pic>
          <p:nvPicPr>
            <p:cNvPr id="72" name="Picture 63" descr="Storage_icon.png">
              <a:extLst>
                <a:ext uri="{FF2B5EF4-FFF2-40B4-BE49-F238E27FC236}">
                  <a16:creationId xmlns:a16="http://schemas.microsoft.com/office/drawing/2014/main" id="{96249ED2-FB99-8F4A-AE3D-10CD0373B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451" y="5274128"/>
              <a:ext cx="426499" cy="419391"/>
            </a:xfrm>
            <a:prstGeom prst="rect">
              <a:avLst/>
            </a:prstGeom>
          </p:spPr>
        </p:pic>
      </p:grp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7DB51D6E-0254-0940-8D58-0CC9617FF2B9}"/>
              </a:ext>
            </a:extLst>
          </p:cNvPr>
          <p:cNvGrpSpPr/>
          <p:nvPr/>
        </p:nvGrpSpPr>
        <p:grpSpPr>
          <a:xfrm>
            <a:off x="1030148" y="1443660"/>
            <a:ext cx="7001784" cy="3399470"/>
            <a:chOff x="1030148" y="1282889"/>
            <a:chExt cx="7001784" cy="3399470"/>
          </a:xfrm>
        </p:grpSpPr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C7A8D66C-F4FE-9544-97C9-E9149C6498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0148" y="2148952"/>
              <a:ext cx="1" cy="29920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2 73">
              <a:extLst>
                <a:ext uri="{FF2B5EF4-FFF2-40B4-BE49-F238E27FC236}">
                  <a16:creationId xmlns:a16="http://schemas.microsoft.com/office/drawing/2014/main" id="{E1BCF51E-8E66-0B49-86FA-8BA85450C5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4951" y="1602553"/>
              <a:ext cx="1539921" cy="227025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2 74">
              <a:extLst>
                <a:ext uri="{FF2B5EF4-FFF2-40B4-BE49-F238E27FC236}">
                  <a16:creationId xmlns:a16="http://schemas.microsoft.com/office/drawing/2014/main" id="{E6C5E96A-D66D-E849-BF50-9544D3AC07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1361" y="1755786"/>
              <a:ext cx="478965" cy="292657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2 75">
              <a:extLst>
                <a:ext uri="{FF2B5EF4-FFF2-40B4-BE49-F238E27FC236}">
                  <a16:creationId xmlns:a16="http://schemas.microsoft.com/office/drawing/2014/main" id="{50EFDC3E-2F3C-A749-83B4-71B8A3D17A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1327" y="1282889"/>
              <a:ext cx="3748054" cy="146124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2 76">
              <a:extLst>
                <a:ext uri="{FF2B5EF4-FFF2-40B4-BE49-F238E27FC236}">
                  <a16:creationId xmlns:a16="http://schemas.microsoft.com/office/drawing/2014/main" id="{E586A769-6BB3-2A4C-8F26-1E5754D975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32539" y="1527666"/>
              <a:ext cx="5699393" cy="282406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uppo 93">
            <a:extLst>
              <a:ext uri="{FF2B5EF4-FFF2-40B4-BE49-F238E27FC236}">
                <a16:creationId xmlns:a16="http://schemas.microsoft.com/office/drawing/2014/main" id="{BD904843-15A5-A04E-AE03-940037BB0E99}"/>
              </a:ext>
            </a:extLst>
          </p:cNvPr>
          <p:cNvGrpSpPr/>
          <p:nvPr/>
        </p:nvGrpSpPr>
        <p:grpSpPr>
          <a:xfrm>
            <a:off x="1446256" y="621827"/>
            <a:ext cx="6974065" cy="5791526"/>
            <a:chOff x="1446256" y="278918"/>
            <a:chExt cx="6974065" cy="5791526"/>
          </a:xfrm>
        </p:grpSpPr>
        <p:sp>
          <p:nvSpPr>
            <p:cNvPr id="27" name="Smiley Face 26"/>
            <p:cNvSpPr/>
            <p:nvPr/>
          </p:nvSpPr>
          <p:spPr>
            <a:xfrm>
              <a:off x="7897444" y="3090522"/>
              <a:ext cx="334210" cy="320842"/>
            </a:xfrm>
            <a:prstGeom prst="smileyFac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1135F4C0-B9AB-5B45-9287-4FB63383E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4825" y="3697871"/>
              <a:ext cx="439294" cy="426374"/>
            </a:xfrm>
            <a:prstGeom prst="rect">
              <a:avLst/>
            </a:prstGeom>
          </p:spPr>
        </p:pic>
        <p:sp>
          <p:nvSpPr>
            <p:cNvPr id="81" name="Smiley Face 26">
              <a:extLst>
                <a:ext uri="{FF2B5EF4-FFF2-40B4-BE49-F238E27FC236}">
                  <a16:creationId xmlns:a16="http://schemas.microsoft.com/office/drawing/2014/main" id="{93528785-90BF-1B4A-AB5F-3E1086C80A4E}"/>
                </a:ext>
              </a:extLst>
            </p:cNvPr>
            <p:cNvSpPr/>
            <p:nvPr/>
          </p:nvSpPr>
          <p:spPr>
            <a:xfrm>
              <a:off x="3154739" y="4821851"/>
              <a:ext cx="334210" cy="320842"/>
            </a:xfrm>
            <a:prstGeom prst="smileyFac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iley Face 26">
              <a:extLst>
                <a:ext uri="{FF2B5EF4-FFF2-40B4-BE49-F238E27FC236}">
                  <a16:creationId xmlns:a16="http://schemas.microsoft.com/office/drawing/2014/main" id="{7A843002-222A-1C4D-88F3-7C4FFCA8C955}"/>
                </a:ext>
              </a:extLst>
            </p:cNvPr>
            <p:cNvSpPr/>
            <p:nvPr/>
          </p:nvSpPr>
          <p:spPr>
            <a:xfrm>
              <a:off x="8086111" y="5749602"/>
              <a:ext cx="334210" cy="320842"/>
            </a:xfrm>
            <a:prstGeom prst="smileyFac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iley Face 26">
              <a:extLst>
                <a:ext uri="{FF2B5EF4-FFF2-40B4-BE49-F238E27FC236}">
                  <a16:creationId xmlns:a16="http://schemas.microsoft.com/office/drawing/2014/main" id="{7CF367C6-739E-CD47-A697-3FADACEDA05F}"/>
                </a:ext>
              </a:extLst>
            </p:cNvPr>
            <p:cNvSpPr/>
            <p:nvPr/>
          </p:nvSpPr>
          <p:spPr>
            <a:xfrm>
              <a:off x="1446256" y="695108"/>
              <a:ext cx="334210" cy="320842"/>
            </a:xfrm>
            <a:prstGeom prst="smileyFac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iley Face 26">
              <a:extLst>
                <a:ext uri="{FF2B5EF4-FFF2-40B4-BE49-F238E27FC236}">
                  <a16:creationId xmlns:a16="http://schemas.microsoft.com/office/drawing/2014/main" id="{B831B440-A4E5-8B4F-828B-1197FBB8D62C}"/>
                </a:ext>
              </a:extLst>
            </p:cNvPr>
            <p:cNvSpPr/>
            <p:nvPr/>
          </p:nvSpPr>
          <p:spPr>
            <a:xfrm>
              <a:off x="4883234" y="278918"/>
              <a:ext cx="334210" cy="320842"/>
            </a:xfrm>
            <a:prstGeom prst="smileyFac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Smiley Face 26">
              <a:extLst>
                <a:ext uri="{FF2B5EF4-FFF2-40B4-BE49-F238E27FC236}">
                  <a16:creationId xmlns:a16="http://schemas.microsoft.com/office/drawing/2014/main" id="{52113EFB-D945-6346-A37A-49BA302F7ED5}"/>
                </a:ext>
              </a:extLst>
            </p:cNvPr>
            <p:cNvSpPr/>
            <p:nvPr/>
          </p:nvSpPr>
          <p:spPr>
            <a:xfrm>
              <a:off x="1522252" y="2295329"/>
              <a:ext cx="334210" cy="320842"/>
            </a:xfrm>
            <a:prstGeom prst="smileyFac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Smiley Face 26">
            <a:extLst>
              <a:ext uri="{FF2B5EF4-FFF2-40B4-BE49-F238E27FC236}">
                <a16:creationId xmlns:a16="http://schemas.microsoft.com/office/drawing/2014/main" id="{7DA2A096-424D-BD4A-9EC7-C2F35A40F435}"/>
              </a:ext>
            </a:extLst>
          </p:cNvPr>
          <p:cNvSpPr/>
          <p:nvPr/>
        </p:nvSpPr>
        <p:spPr>
          <a:xfrm>
            <a:off x="1862859" y="1054346"/>
            <a:ext cx="334210" cy="320842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Smiley Face 26">
            <a:extLst>
              <a:ext uri="{FF2B5EF4-FFF2-40B4-BE49-F238E27FC236}">
                <a16:creationId xmlns:a16="http://schemas.microsoft.com/office/drawing/2014/main" id="{814C44FB-65A3-FD42-9B97-17FE9C3767DC}"/>
              </a:ext>
            </a:extLst>
          </p:cNvPr>
          <p:cNvSpPr/>
          <p:nvPr/>
        </p:nvSpPr>
        <p:spPr>
          <a:xfrm>
            <a:off x="1933019" y="2659404"/>
            <a:ext cx="334210" cy="320842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Immagine 89">
            <a:extLst>
              <a:ext uri="{FF2B5EF4-FFF2-40B4-BE49-F238E27FC236}">
                <a16:creationId xmlns:a16="http://schemas.microsoft.com/office/drawing/2014/main" id="{33B591B0-547E-124F-BFCE-E0819762B1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4192" y="1797409"/>
            <a:ext cx="686711" cy="591920"/>
          </a:xfrm>
          <a:prstGeom prst="rect">
            <a:avLst/>
          </a:prstGeom>
        </p:spPr>
      </p:pic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3FB6B587-C881-3D48-90A1-AE2C1CCF5AE3}"/>
              </a:ext>
            </a:extLst>
          </p:cNvPr>
          <p:cNvGrpSpPr/>
          <p:nvPr/>
        </p:nvGrpSpPr>
        <p:grpSpPr>
          <a:xfrm>
            <a:off x="3549489" y="2089466"/>
            <a:ext cx="5450263" cy="4565046"/>
            <a:chOff x="3549466" y="1770474"/>
            <a:chExt cx="5450263" cy="4565046"/>
          </a:xfrm>
        </p:grpSpPr>
        <p:pic>
          <p:nvPicPr>
            <p:cNvPr id="95" name="Immagine 94">
              <a:extLst>
                <a:ext uri="{FF2B5EF4-FFF2-40B4-BE49-F238E27FC236}">
                  <a16:creationId xmlns:a16="http://schemas.microsoft.com/office/drawing/2014/main" id="{38B7AD1B-1786-754D-A7E0-53BA67C4A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64347" y="1770474"/>
              <a:ext cx="523160" cy="450945"/>
            </a:xfrm>
            <a:prstGeom prst="rect">
              <a:avLst/>
            </a:prstGeom>
          </p:spPr>
        </p:pic>
        <p:pic>
          <p:nvPicPr>
            <p:cNvPr id="96" name="Immagine 95">
              <a:extLst>
                <a:ext uri="{FF2B5EF4-FFF2-40B4-BE49-F238E27FC236}">
                  <a16:creationId xmlns:a16="http://schemas.microsoft.com/office/drawing/2014/main" id="{04C09E10-1704-0E44-9230-60A943707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6569" y="5172127"/>
              <a:ext cx="523160" cy="450945"/>
            </a:xfrm>
            <a:prstGeom prst="rect">
              <a:avLst/>
            </a:prstGeom>
          </p:spPr>
        </p:pic>
        <p:pic>
          <p:nvPicPr>
            <p:cNvPr id="97" name="Immagine 96">
              <a:extLst>
                <a:ext uri="{FF2B5EF4-FFF2-40B4-BE49-F238E27FC236}">
                  <a16:creationId xmlns:a16="http://schemas.microsoft.com/office/drawing/2014/main" id="{706813E0-CB7D-5247-8649-AD7EB8E2D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25742" y="5010663"/>
              <a:ext cx="523160" cy="450945"/>
            </a:xfrm>
            <a:prstGeom prst="rect">
              <a:avLst/>
            </a:prstGeom>
          </p:spPr>
        </p:pic>
        <p:pic>
          <p:nvPicPr>
            <p:cNvPr id="98" name="Immagine 97">
              <a:extLst>
                <a:ext uri="{FF2B5EF4-FFF2-40B4-BE49-F238E27FC236}">
                  <a16:creationId xmlns:a16="http://schemas.microsoft.com/office/drawing/2014/main" id="{ACA96E7B-35AB-884E-A468-B23B57488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49466" y="5884575"/>
              <a:ext cx="523160" cy="450945"/>
            </a:xfrm>
            <a:prstGeom prst="rect">
              <a:avLst/>
            </a:prstGeom>
          </p:spPr>
        </p:pic>
      </p:grpSp>
      <p:sp>
        <p:nvSpPr>
          <p:cNvPr id="105" name="Smiley Face 26">
            <a:extLst>
              <a:ext uri="{FF2B5EF4-FFF2-40B4-BE49-F238E27FC236}">
                <a16:creationId xmlns:a16="http://schemas.microsoft.com/office/drawing/2014/main" id="{2EE6832D-51CF-7A43-8850-7128041266ED}"/>
              </a:ext>
            </a:extLst>
          </p:cNvPr>
          <p:cNvSpPr/>
          <p:nvPr/>
        </p:nvSpPr>
        <p:spPr>
          <a:xfrm>
            <a:off x="5330449" y="617023"/>
            <a:ext cx="334210" cy="320842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itolo 1">
            <a:extLst>
              <a:ext uri="{FF2B5EF4-FFF2-40B4-BE49-F238E27FC236}">
                <a16:creationId xmlns:a16="http://schemas.microsoft.com/office/drawing/2014/main" id="{9EFB7295-E31E-FE44-A7D8-5E9E4447EE3E}"/>
              </a:ext>
            </a:extLst>
          </p:cNvPr>
          <p:cNvSpPr txBox="1">
            <a:spLocks/>
          </p:cNvSpPr>
          <p:nvPr/>
        </p:nvSpPr>
        <p:spPr>
          <a:xfrm>
            <a:off x="273016" y="7434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/>
              <a:t>LEARN Project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1316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9" grpId="0"/>
      <p:bldP spid="88" grpId="0" animBg="1"/>
      <p:bldP spid="92" grpId="0" animBg="1"/>
      <p:bldP spid="10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519EF-349C-574C-8F6C-95F2AEE0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 Project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82CC87-C37B-9641-8AC9-1D8640FCA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Foreseen Solution</a:t>
            </a:r>
          </a:p>
          <a:p>
            <a:pPr lvl="1"/>
            <a:r>
              <a:rPr lang="en-GB" dirty="0"/>
              <a:t>Decentralized LEARN platform</a:t>
            </a:r>
          </a:p>
          <a:p>
            <a:pPr lvl="1"/>
            <a:r>
              <a:rPr lang="en-GB" dirty="0"/>
              <a:t>Autonomous entities monitoring applications under analysis</a:t>
            </a:r>
          </a:p>
          <a:p>
            <a:pPr lvl="1"/>
            <a:r>
              <a:rPr lang="en-GB" dirty="0"/>
              <a:t>Collective sharing of collected data</a:t>
            </a:r>
          </a:p>
          <a:p>
            <a:pPr lvl="1"/>
            <a:r>
              <a:rPr lang="en-GB" dirty="0"/>
              <a:t>Collective analysis of collected data</a:t>
            </a:r>
          </a:p>
          <a:p>
            <a:pPr lvl="1"/>
            <a:r>
              <a:rPr lang="en-GB" dirty="0"/>
              <a:t>Specific nodes able to create the fixes</a:t>
            </a:r>
          </a:p>
          <a:p>
            <a:pPr lvl="1"/>
            <a:r>
              <a:rPr lang="en-GB" dirty="0"/>
              <a:t>Sharing of the fixes</a:t>
            </a:r>
          </a:p>
          <a:p>
            <a:pPr lvl="1"/>
            <a:r>
              <a:rPr lang="en-GB" dirty="0"/>
              <a:t>On the field testing</a:t>
            </a:r>
          </a:p>
          <a:p>
            <a:pPr lvl="1"/>
            <a:endParaRPr lang="en-GB" dirty="0"/>
          </a:p>
        </p:txBody>
      </p:sp>
      <p:pic>
        <p:nvPicPr>
          <p:cNvPr id="5122" name="Picture 2" descr="Risultati immagini per disco department bicocca logo">
            <a:extLst>
              <a:ext uri="{FF2B5EF4-FFF2-40B4-BE49-F238E27FC236}">
                <a16:creationId xmlns:a16="http://schemas.microsoft.com/office/drawing/2014/main" id="{A3C2C93B-8B1C-F448-8C41-E8D6CF09B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17" y="377146"/>
            <a:ext cx="1217612" cy="12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isultati immagini per lta disco bicocca">
            <a:extLst>
              <a:ext uri="{FF2B5EF4-FFF2-40B4-BE49-F238E27FC236}">
                <a16:creationId xmlns:a16="http://schemas.microsoft.com/office/drawing/2014/main" id="{F685A022-4B94-E24A-AC58-A74965621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71" y="5879190"/>
            <a:ext cx="3291840" cy="95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377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76292-A632-C649-955F-C491E18A7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 MAS </a:t>
            </a:r>
            <a:r>
              <a:rPr lang="en-GB" sz="2000" dirty="0"/>
              <a:t>[</a:t>
            </a:r>
            <a:r>
              <a:rPr lang="en-US" sz="2000" dirty="0"/>
              <a:t>SPELEARN</a:t>
            </a:r>
            <a:r>
              <a:rPr lang="en-GB" sz="2000" dirty="0"/>
              <a:t>]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406AF7-ABAF-344F-98B1-19A021751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P2P style service invocation and data sharing</a:t>
            </a:r>
          </a:p>
          <a:p>
            <a:pPr lvl="1"/>
            <a:r>
              <a:rPr lang="en-GB" dirty="0"/>
              <a:t>JADE Extension needed!</a:t>
            </a:r>
          </a:p>
          <a:p>
            <a:r>
              <a:rPr lang="en-GB" dirty="0"/>
              <a:t>Ontology formalization</a:t>
            </a:r>
          </a:p>
          <a:p>
            <a:pPr lvl="1"/>
            <a:r>
              <a:rPr lang="en-GB" dirty="0"/>
              <a:t>Application under monitoring</a:t>
            </a:r>
          </a:p>
          <a:p>
            <a:pPr lvl="1"/>
            <a:r>
              <a:rPr lang="en-GB" dirty="0"/>
              <a:t>Available Services</a:t>
            </a:r>
          </a:p>
          <a:p>
            <a:r>
              <a:rPr lang="en-GB" dirty="0"/>
              <a:t>Services development</a:t>
            </a:r>
          </a:p>
          <a:p>
            <a:r>
              <a:rPr lang="en-GB" dirty="0"/>
              <a:t>Testing and Simulation (</a:t>
            </a:r>
            <a:r>
              <a:rPr lang="en-GB" dirty="0" err="1"/>
              <a:t>SimJade</a:t>
            </a:r>
            <a:r>
              <a:rPr lang="en-GB" dirty="0"/>
              <a:t> Platform)</a:t>
            </a:r>
          </a:p>
        </p:txBody>
      </p:sp>
    </p:spTree>
    <p:extLst>
      <p:ext uri="{BB962C8B-B14F-4D97-AF65-F5344CB8AC3E}">
        <p14:creationId xmlns:p14="http://schemas.microsoft.com/office/powerpoint/2010/main" val="2318121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8">
            <a:extLst>
              <a:ext uri="{FF2B5EF4-FFF2-40B4-BE49-F238E27FC236}">
                <a16:creationId xmlns:a16="http://schemas.microsoft.com/office/drawing/2014/main" id="{C11C3F27-673D-4944-9F7B-5C3AC6C8BBCF}"/>
              </a:ext>
            </a:extLst>
          </p:cNvPr>
          <p:cNvSpPr/>
          <p:nvPr/>
        </p:nvSpPr>
        <p:spPr>
          <a:xfrm>
            <a:off x="433807" y="5049920"/>
            <a:ext cx="8529441" cy="16118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376FC36A-06B6-0948-8351-67E9B1AAB5AF}"/>
              </a:ext>
            </a:extLst>
          </p:cNvPr>
          <p:cNvSpPr/>
          <p:nvPr/>
        </p:nvSpPr>
        <p:spPr>
          <a:xfrm>
            <a:off x="502831" y="2992731"/>
            <a:ext cx="5289312" cy="184406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Online-Video-Hosting.png">
            <a:extLst>
              <a:ext uri="{FF2B5EF4-FFF2-40B4-BE49-F238E27FC236}">
                <a16:creationId xmlns:a16="http://schemas.microsoft.com/office/drawing/2014/main" id="{DA0672A8-00A0-8C45-AFEE-FD7205E59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9" y="2992731"/>
            <a:ext cx="3735936" cy="1844061"/>
          </a:xfrm>
          <a:prstGeom prst="rect">
            <a:avLst/>
          </a:prstGeom>
        </p:spPr>
      </p:pic>
      <p:pic>
        <p:nvPicPr>
          <p:cNvPr id="35" name="Picture 8" descr="network.jpg">
            <a:extLst>
              <a:ext uri="{FF2B5EF4-FFF2-40B4-BE49-F238E27FC236}">
                <a16:creationId xmlns:a16="http://schemas.microsoft.com/office/drawing/2014/main" id="{120AEC6A-DAFD-9549-9D3F-0D2F078E8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91" y="5091114"/>
            <a:ext cx="3238453" cy="1570626"/>
          </a:xfrm>
          <a:prstGeom prst="rect">
            <a:avLst/>
          </a:prstGeom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1DA43D19-9539-1D42-8614-12CBFEC9B90C}"/>
              </a:ext>
            </a:extLst>
          </p:cNvPr>
          <p:cNvSpPr txBox="1"/>
          <p:nvPr/>
        </p:nvSpPr>
        <p:spPr>
          <a:xfrm>
            <a:off x="5015921" y="5282172"/>
            <a:ext cx="3399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Physical Network (devices connected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Internet with TCP/IP, or HTTP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320CEF8E-FD91-034C-9C0F-EF020E54A75F}"/>
              </a:ext>
            </a:extLst>
          </p:cNvPr>
          <p:cNvSpPr txBox="1"/>
          <p:nvPr/>
        </p:nvSpPr>
        <p:spPr>
          <a:xfrm>
            <a:off x="4370437" y="3121660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Logical </a:t>
            </a:r>
          </a:p>
          <a:p>
            <a:r>
              <a:rPr lang="en-US" b="1" dirty="0">
                <a:solidFill>
                  <a:schemeClr val="bg1"/>
                </a:solidFill>
              </a:rPr>
              <a:t>network</a:t>
            </a:r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id="{0497F6F5-1684-6048-9AE8-6BD44F1E7803}"/>
              </a:ext>
            </a:extLst>
          </p:cNvPr>
          <p:cNvSpPr/>
          <p:nvPr/>
        </p:nvSpPr>
        <p:spPr>
          <a:xfrm>
            <a:off x="502831" y="1529454"/>
            <a:ext cx="5289312" cy="127012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 Services Layer (Middle Layer)</a:t>
            </a:r>
          </a:p>
        </p:txBody>
      </p:sp>
      <p:pic>
        <p:nvPicPr>
          <p:cNvPr id="39" name="Picture 20" descr="my_computer.png">
            <a:extLst>
              <a:ext uri="{FF2B5EF4-FFF2-40B4-BE49-F238E27FC236}">
                <a16:creationId xmlns:a16="http://schemas.microsoft.com/office/drawing/2014/main" id="{0DED3D00-EE99-1440-A57A-A92D46300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30" y="3201252"/>
            <a:ext cx="796407" cy="796407"/>
          </a:xfrm>
          <a:prstGeom prst="rect">
            <a:avLst/>
          </a:prstGeom>
        </p:spPr>
      </p:pic>
      <p:pic>
        <p:nvPicPr>
          <p:cNvPr id="40" name="Picture 21" descr="my_computer.png">
            <a:extLst>
              <a:ext uri="{FF2B5EF4-FFF2-40B4-BE49-F238E27FC236}">
                <a16:creationId xmlns:a16="http://schemas.microsoft.com/office/drawing/2014/main" id="{E9FD9860-3336-AB41-B544-2E15D1EFB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16" y="3702974"/>
            <a:ext cx="796407" cy="796407"/>
          </a:xfrm>
          <a:prstGeom prst="rect">
            <a:avLst/>
          </a:prstGeom>
        </p:spPr>
      </p:pic>
      <p:pic>
        <p:nvPicPr>
          <p:cNvPr id="41" name="Picture 22" descr="my_computer.png">
            <a:extLst>
              <a:ext uri="{FF2B5EF4-FFF2-40B4-BE49-F238E27FC236}">
                <a16:creationId xmlns:a16="http://schemas.microsoft.com/office/drawing/2014/main" id="{AC33AEB3-AAC8-7E40-A15D-23A03E03A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83" y="3997285"/>
            <a:ext cx="796407" cy="796407"/>
          </a:xfrm>
          <a:prstGeom prst="rect">
            <a:avLst/>
          </a:prstGeom>
        </p:spPr>
      </p:pic>
      <p:pic>
        <p:nvPicPr>
          <p:cNvPr id="42" name="Picture 23" descr="my_computer.png">
            <a:extLst>
              <a:ext uri="{FF2B5EF4-FFF2-40B4-BE49-F238E27FC236}">
                <a16:creationId xmlns:a16="http://schemas.microsoft.com/office/drawing/2014/main" id="{F0B3702B-9506-0043-9D9E-8AFF7EC70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25" y="3164521"/>
            <a:ext cx="796407" cy="796407"/>
          </a:xfrm>
          <a:prstGeom prst="rect">
            <a:avLst/>
          </a:prstGeom>
        </p:spPr>
      </p:pic>
      <p:sp>
        <p:nvSpPr>
          <p:cNvPr id="43" name="Rectangle 24">
            <a:extLst>
              <a:ext uri="{FF2B5EF4-FFF2-40B4-BE49-F238E27FC236}">
                <a16:creationId xmlns:a16="http://schemas.microsoft.com/office/drawing/2014/main" id="{BEF6BBA4-B94C-244D-B974-05736204E1DB}"/>
              </a:ext>
            </a:extLst>
          </p:cNvPr>
          <p:cNvSpPr/>
          <p:nvPr/>
        </p:nvSpPr>
        <p:spPr>
          <a:xfrm>
            <a:off x="502831" y="397384"/>
            <a:ext cx="5289312" cy="93879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 Layer (Distributed Application)</a:t>
            </a:r>
          </a:p>
        </p:txBody>
      </p:sp>
      <p:pic>
        <p:nvPicPr>
          <p:cNvPr id="44" name="Picture 25" descr="data_model.jpg">
            <a:extLst>
              <a:ext uri="{FF2B5EF4-FFF2-40B4-BE49-F238E27FC236}">
                <a16:creationId xmlns:a16="http://schemas.microsoft.com/office/drawing/2014/main" id="{8319B939-E0EE-AF41-837C-756FB816A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"/>
          <a:stretch/>
        </p:blipFill>
        <p:spPr>
          <a:xfrm>
            <a:off x="5846172" y="754236"/>
            <a:ext cx="1669024" cy="3001336"/>
          </a:xfrm>
          <a:prstGeom prst="rect">
            <a:avLst/>
          </a:prstGeom>
        </p:spPr>
      </p:pic>
      <p:sp>
        <p:nvSpPr>
          <p:cNvPr id="45" name="Rectangle 26">
            <a:extLst>
              <a:ext uri="{FF2B5EF4-FFF2-40B4-BE49-F238E27FC236}">
                <a16:creationId xmlns:a16="http://schemas.microsoft.com/office/drawing/2014/main" id="{7DAEF7EF-1FE6-824F-8F8D-AB27F25BA622}"/>
              </a:ext>
            </a:extLst>
          </p:cNvPr>
          <p:cNvSpPr/>
          <p:nvPr/>
        </p:nvSpPr>
        <p:spPr>
          <a:xfrm>
            <a:off x="433807" y="328354"/>
            <a:ext cx="7081389" cy="462222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Curved Connector 28">
            <a:extLst>
              <a:ext uri="{FF2B5EF4-FFF2-40B4-BE49-F238E27FC236}">
                <a16:creationId xmlns:a16="http://schemas.microsoft.com/office/drawing/2014/main" id="{53BFA5B6-A967-4F40-A13D-66BE9F254563}"/>
              </a:ext>
            </a:extLst>
          </p:cNvPr>
          <p:cNvCxnSpPr>
            <a:stCxn id="44" idx="1"/>
            <a:endCxn id="33" idx="3"/>
          </p:cNvCxnSpPr>
          <p:nvPr/>
        </p:nvCxnSpPr>
        <p:spPr>
          <a:xfrm rot="10800000" flipV="1">
            <a:off x="5792144" y="2254904"/>
            <a:ext cx="54029" cy="1659858"/>
          </a:xfrm>
          <a:prstGeom prst="curvedConnector3">
            <a:avLst>
              <a:gd name="adj1" fmla="val -373105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27">
            <a:extLst>
              <a:ext uri="{FF2B5EF4-FFF2-40B4-BE49-F238E27FC236}">
                <a16:creationId xmlns:a16="http://schemas.microsoft.com/office/drawing/2014/main" id="{DAB5843A-A97C-934B-BB81-F40BD150F433}"/>
              </a:ext>
            </a:extLst>
          </p:cNvPr>
          <p:cNvCxnSpPr>
            <a:stCxn id="43" idx="3"/>
            <a:endCxn id="44" idx="1"/>
          </p:cNvCxnSpPr>
          <p:nvPr/>
        </p:nvCxnSpPr>
        <p:spPr>
          <a:xfrm>
            <a:off x="5792143" y="866779"/>
            <a:ext cx="54029" cy="1388125"/>
          </a:xfrm>
          <a:prstGeom prst="curvedConnector3">
            <a:avLst>
              <a:gd name="adj1" fmla="val 442886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29">
            <a:extLst>
              <a:ext uri="{FF2B5EF4-FFF2-40B4-BE49-F238E27FC236}">
                <a16:creationId xmlns:a16="http://schemas.microsoft.com/office/drawing/2014/main" id="{71ECECD9-611C-064D-8967-767F4BF461AC}"/>
              </a:ext>
            </a:extLst>
          </p:cNvPr>
          <p:cNvCxnSpPr>
            <a:stCxn id="33" idx="3"/>
          </p:cNvCxnSpPr>
          <p:nvPr/>
        </p:nvCxnSpPr>
        <p:spPr>
          <a:xfrm>
            <a:off x="5792143" y="3914762"/>
            <a:ext cx="553237" cy="1135158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075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9">
            <a:extLst>
              <a:ext uri="{FF2B5EF4-FFF2-40B4-BE49-F238E27FC236}">
                <a16:creationId xmlns:a16="http://schemas.microsoft.com/office/drawing/2014/main" id="{D36ADFEC-CB7D-8844-9180-E58C98300AA9}"/>
              </a:ext>
            </a:extLst>
          </p:cNvPr>
          <p:cNvSpPr/>
          <p:nvPr/>
        </p:nvSpPr>
        <p:spPr>
          <a:xfrm>
            <a:off x="7648003" y="328354"/>
            <a:ext cx="1315245" cy="46222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JADE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LEARN agents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SM &amp;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Assistants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P2P AMS</a:t>
            </a:r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73D51474-B342-9546-B3E1-F4E3FD29276D}"/>
              </a:ext>
            </a:extLst>
          </p:cNvPr>
          <p:cNvSpPr/>
          <p:nvPr/>
        </p:nvSpPr>
        <p:spPr>
          <a:xfrm>
            <a:off x="433807" y="5049920"/>
            <a:ext cx="8529441" cy="16118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A0C6D87C-2221-5F47-AA16-F4ACE7FB1F17}"/>
              </a:ext>
            </a:extLst>
          </p:cNvPr>
          <p:cNvSpPr/>
          <p:nvPr/>
        </p:nvSpPr>
        <p:spPr>
          <a:xfrm>
            <a:off x="502831" y="2992731"/>
            <a:ext cx="5289312" cy="184406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" descr="Online-Video-Hosting.png">
            <a:extLst>
              <a:ext uri="{FF2B5EF4-FFF2-40B4-BE49-F238E27FC236}">
                <a16:creationId xmlns:a16="http://schemas.microsoft.com/office/drawing/2014/main" id="{C2A36BAE-19D2-FF46-A9A9-CE02AD3C3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9" y="2992731"/>
            <a:ext cx="3735936" cy="1844061"/>
          </a:xfrm>
          <a:prstGeom prst="rect">
            <a:avLst/>
          </a:prstGeom>
        </p:spPr>
      </p:pic>
      <p:pic>
        <p:nvPicPr>
          <p:cNvPr id="35" name="Picture 8" descr="network.jpg">
            <a:extLst>
              <a:ext uri="{FF2B5EF4-FFF2-40B4-BE49-F238E27FC236}">
                <a16:creationId xmlns:a16="http://schemas.microsoft.com/office/drawing/2014/main" id="{17E3922E-3E0C-B049-8293-2666160EA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91" y="5123964"/>
            <a:ext cx="3170720" cy="1537776"/>
          </a:xfrm>
          <a:prstGeom prst="rect">
            <a:avLst/>
          </a:prstGeom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E5853B50-CFB5-6249-89D8-2A09AC030EE8}"/>
              </a:ext>
            </a:extLst>
          </p:cNvPr>
          <p:cNvSpPr txBox="1"/>
          <p:nvPr/>
        </p:nvSpPr>
        <p:spPr>
          <a:xfrm>
            <a:off x="5015921" y="5282172"/>
            <a:ext cx="3399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Physical Network (devices connected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Internet with TCP/IP, or HTTP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7A0E90D-F99E-114C-9355-1A290D99508C}"/>
              </a:ext>
            </a:extLst>
          </p:cNvPr>
          <p:cNvSpPr txBox="1"/>
          <p:nvPr/>
        </p:nvSpPr>
        <p:spPr>
          <a:xfrm>
            <a:off x="4370437" y="3121660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Logical </a:t>
            </a:r>
          </a:p>
          <a:p>
            <a:r>
              <a:rPr lang="en-US" b="1" dirty="0"/>
              <a:t>network</a:t>
            </a:r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id="{3875534D-C886-1E4D-BB3E-F14D15D21888}"/>
              </a:ext>
            </a:extLst>
          </p:cNvPr>
          <p:cNvSpPr/>
          <p:nvPr/>
        </p:nvSpPr>
        <p:spPr>
          <a:xfrm>
            <a:off x="502831" y="1529454"/>
            <a:ext cx="5289312" cy="12701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Services Layer (Middle Layer)</a:t>
            </a:r>
          </a:p>
        </p:txBody>
      </p:sp>
      <p:pic>
        <p:nvPicPr>
          <p:cNvPr id="39" name="Picture 20" descr="my_computer.png">
            <a:extLst>
              <a:ext uri="{FF2B5EF4-FFF2-40B4-BE49-F238E27FC236}">
                <a16:creationId xmlns:a16="http://schemas.microsoft.com/office/drawing/2014/main" id="{A944AD02-2364-F248-B0C6-11FBCA72D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30" y="3201252"/>
            <a:ext cx="796407" cy="796407"/>
          </a:xfrm>
          <a:prstGeom prst="rect">
            <a:avLst/>
          </a:prstGeom>
        </p:spPr>
      </p:pic>
      <p:pic>
        <p:nvPicPr>
          <p:cNvPr id="40" name="Picture 21" descr="my_computer.png">
            <a:extLst>
              <a:ext uri="{FF2B5EF4-FFF2-40B4-BE49-F238E27FC236}">
                <a16:creationId xmlns:a16="http://schemas.microsoft.com/office/drawing/2014/main" id="{05BE2325-ADF2-2141-8CD7-02502E545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16" y="3702974"/>
            <a:ext cx="796407" cy="796407"/>
          </a:xfrm>
          <a:prstGeom prst="rect">
            <a:avLst/>
          </a:prstGeom>
        </p:spPr>
      </p:pic>
      <p:pic>
        <p:nvPicPr>
          <p:cNvPr id="41" name="Picture 22" descr="my_computer.png">
            <a:extLst>
              <a:ext uri="{FF2B5EF4-FFF2-40B4-BE49-F238E27FC236}">
                <a16:creationId xmlns:a16="http://schemas.microsoft.com/office/drawing/2014/main" id="{874465E7-C200-E946-A285-B78214697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83" y="3997285"/>
            <a:ext cx="796407" cy="796407"/>
          </a:xfrm>
          <a:prstGeom prst="rect">
            <a:avLst/>
          </a:prstGeom>
        </p:spPr>
      </p:pic>
      <p:pic>
        <p:nvPicPr>
          <p:cNvPr id="42" name="Picture 23" descr="my_computer.png">
            <a:extLst>
              <a:ext uri="{FF2B5EF4-FFF2-40B4-BE49-F238E27FC236}">
                <a16:creationId xmlns:a16="http://schemas.microsoft.com/office/drawing/2014/main" id="{F3E19D67-9AE7-6A43-A8DD-8691AE5D9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25" y="3164521"/>
            <a:ext cx="796407" cy="796407"/>
          </a:xfrm>
          <a:prstGeom prst="rect">
            <a:avLst/>
          </a:prstGeom>
        </p:spPr>
      </p:pic>
      <p:sp>
        <p:nvSpPr>
          <p:cNvPr id="43" name="Rectangle 24">
            <a:extLst>
              <a:ext uri="{FF2B5EF4-FFF2-40B4-BE49-F238E27FC236}">
                <a16:creationId xmlns:a16="http://schemas.microsoft.com/office/drawing/2014/main" id="{CE04C3AD-2E72-8744-BE41-EEFDCCF45650}"/>
              </a:ext>
            </a:extLst>
          </p:cNvPr>
          <p:cNvSpPr/>
          <p:nvPr/>
        </p:nvSpPr>
        <p:spPr>
          <a:xfrm>
            <a:off x="502831" y="397384"/>
            <a:ext cx="5289312" cy="93879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 Layer (Distributed Application)</a:t>
            </a:r>
          </a:p>
        </p:txBody>
      </p:sp>
      <p:pic>
        <p:nvPicPr>
          <p:cNvPr id="44" name="Picture 25" descr="data_model.jpg">
            <a:extLst>
              <a:ext uri="{FF2B5EF4-FFF2-40B4-BE49-F238E27FC236}">
                <a16:creationId xmlns:a16="http://schemas.microsoft.com/office/drawing/2014/main" id="{B7B32012-1014-7B4B-9468-5AA617635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1"/>
          <a:stretch/>
        </p:blipFill>
        <p:spPr>
          <a:xfrm>
            <a:off x="5846172" y="754239"/>
            <a:ext cx="1669024" cy="2985008"/>
          </a:xfrm>
          <a:prstGeom prst="rect">
            <a:avLst/>
          </a:prstGeom>
        </p:spPr>
      </p:pic>
      <p:sp>
        <p:nvSpPr>
          <p:cNvPr id="45" name="Rectangle 26">
            <a:extLst>
              <a:ext uri="{FF2B5EF4-FFF2-40B4-BE49-F238E27FC236}">
                <a16:creationId xmlns:a16="http://schemas.microsoft.com/office/drawing/2014/main" id="{7B0A1DF3-CEE7-1E42-B1B6-16EF4C1125AC}"/>
              </a:ext>
            </a:extLst>
          </p:cNvPr>
          <p:cNvSpPr/>
          <p:nvPr/>
        </p:nvSpPr>
        <p:spPr>
          <a:xfrm>
            <a:off x="433807" y="328354"/>
            <a:ext cx="7081389" cy="462222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Curved Connector 28">
            <a:extLst>
              <a:ext uri="{FF2B5EF4-FFF2-40B4-BE49-F238E27FC236}">
                <a16:creationId xmlns:a16="http://schemas.microsoft.com/office/drawing/2014/main" id="{B40CA02A-389F-DB4E-AE64-E313D0DCEDFB}"/>
              </a:ext>
            </a:extLst>
          </p:cNvPr>
          <p:cNvCxnSpPr>
            <a:stCxn id="44" idx="1"/>
            <a:endCxn id="33" idx="3"/>
          </p:cNvCxnSpPr>
          <p:nvPr/>
        </p:nvCxnSpPr>
        <p:spPr>
          <a:xfrm rot="10800000" flipV="1">
            <a:off x="5792144" y="2246742"/>
            <a:ext cx="54029" cy="1668019"/>
          </a:xfrm>
          <a:prstGeom prst="curvedConnector3">
            <a:avLst>
              <a:gd name="adj1" fmla="val -342884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27">
            <a:extLst>
              <a:ext uri="{FF2B5EF4-FFF2-40B4-BE49-F238E27FC236}">
                <a16:creationId xmlns:a16="http://schemas.microsoft.com/office/drawing/2014/main" id="{6BFD3B0B-3D66-6E49-A72D-D267B45F28B6}"/>
              </a:ext>
            </a:extLst>
          </p:cNvPr>
          <p:cNvCxnSpPr>
            <a:stCxn id="43" idx="3"/>
            <a:endCxn id="44" idx="1"/>
          </p:cNvCxnSpPr>
          <p:nvPr/>
        </p:nvCxnSpPr>
        <p:spPr>
          <a:xfrm>
            <a:off x="5792143" y="866779"/>
            <a:ext cx="54029" cy="1379964"/>
          </a:xfrm>
          <a:prstGeom prst="curvedConnector3">
            <a:avLst>
              <a:gd name="adj1" fmla="val 35222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29">
            <a:extLst>
              <a:ext uri="{FF2B5EF4-FFF2-40B4-BE49-F238E27FC236}">
                <a16:creationId xmlns:a16="http://schemas.microsoft.com/office/drawing/2014/main" id="{AD2A1DC2-9E83-4541-882D-02DEC0529C4A}"/>
              </a:ext>
            </a:extLst>
          </p:cNvPr>
          <p:cNvCxnSpPr>
            <a:stCxn id="33" idx="3"/>
          </p:cNvCxnSpPr>
          <p:nvPr/>
        </p:nvCxnSpPr>
        <p:spPr>
          <a:xfrm>
            <a:off x="5792143" y="3914762"/>
            <a:ext cx="553237" cy="1135158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074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668569F-3BDE-AF41-BA85-9D659E9FB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1" y="15629"/>
            <a:ext cx="7070271" cy="687436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8FBD39F-9E82-A444-8ADF-FCB3E39F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911" y="48377"/>
            <a:ext cx="2726267" cy="1873955"/>
          </a:xfrm>
        </p:spPr>
        <p:txBody>
          <a:bodyPr>
            <a:normAutofit fontScale="90000"/>
          </a:bodyPr>
          <a:lstStyle/>
          <a:p>
            <a:r>
              <a:rPr lang="en-GB" dirty="0"/>
              <a:t>P2P network creation in LEARN</a:t>
            </a:r>
          </a:p>
        </p:txBody>
      </p:sp>
    </p:spTree>
    <p:extLst>
      <p:ext uri="{BB962C8B-B14F-4D97-AF65-F5344CB8AC3E}">
        <p14:creationId xmlns:p14="http://schemas.microsoft.com/office/powerpoint/2010/main" val="21847240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9C4C4C-1036-A74F-A728-E7E5BD95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Distributed Service Invocation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FCA44D3-9EE7-2546-9DE1-F5EB5D494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01156"/>
            <a:ext cx="8229600" cy="297515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0FE29A-0E49-294C-995F-53FA72751624}"/>
              </a:ext>
            </a:extLst>
          </p:cNvPr>
          <p:cNvSpPr txBox="1"/>
          <p:nvPr/>
        </p:nvSpPr>
        <p:spPr>
          <a:xfrm>
            <a:off x="609600" y="4594578"/>
            <a:ext cx="7834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P2PAMS creates and maintains the P2P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Service Manager Agent exploits the underlying P2P network to search for, and invoke, the requested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P2PAMS, Service Manager and Assistant are new agents, cooperating with the standard JADE platform agents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JADE is unaltered, we only add new agents to offer P2P services</a:t>
            </a:r>
          </a:p>
        </p:txBody>
      </p:sp>
    </p:spTree>
    <p:extLst>
      <p:ext uri="{BB962C8B-B14F-4D97-AF65-F5344CB8AC3E}">
        <p14:creationId xmlns:p14="http://schemas.microsoft.com/office/powerpoint/2010/main" val="3861082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34FDCE49-E75F-8C4A-9EC4-560E3AF1BEEA}"/>
              </a:ext>
            </a:extLst>
          </p:cNvPr>
          <p:cNvGrpSpPr/>
          <p:nvPr/>
        </p:nvGrpSpPr>
        <p:grpSpPr>
          <a:xfrm>
            <a:off x="1133275" y="4064603"/>
            <a:ext cx="753694" cy="755956"/>
            <a:chOff x="1100393" y="3217114"/>
            <a:chExt cx="753694" cy="751278"/>
          </a:xfrm>
        </p:grpSpPr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5E7F43EA-C254-E241-831F-1F8DE16B6570}"/>
                </a:ext>
              </a:extLst>
            </p:cNvPr>
            <p:cNvGrpSpPr/>
            <p:nvPr/>
          </p:nvGrpSpPr>
          <p:grpSpPr>
            <a:xfrm>
              <a:off x="1100393" y="3217114"/>
              <a:ext cx="752129" cy="751278"/>
              <a:chOff x="723546" y="1769827"/>
              <a:chExt cx="752129" cy="751278"/>
            </a:xfrm>
          </p:grpSpPr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7F069DE7-0A49-E244-9854-9BF2FBAFBFF3}"/>
                  </a:ext>
                </a:extLst>
              </p:cNvPr>
              <p:cNvSpPr txBox="1"/>
              <p:nvPr/>
            </p:nvSpPr>
            <p:spPr>
              <a:xfrm>
                <a:off x="723546" y="2215233"/>
                <a:ext cx="752129" cy="305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Agent1</a:t>
                </a:r>
              </a:p>
            </p:txBody>
          </p:sp>
          <p:sp>
            <p:nvSpPr>
              <p:cNvPr id="10" name="Smiley Face 9">
                <a:extLst>
                  <a:ext uri="{FF2B5EF4-FFF2-40B4-BE49-F238E27FC236}">
                    <a16:creationId xmlns:a16="http://schemas.microsoft.com/office/drawing/2014/main" id="{9E9C8B05-8DE6-DB40-B2A2-5F0FAA940994}"/>
                  </a:ext>
                </a:extLst>
              </p:cNvPr>
              <p:cNvSpPr/>
              <p:nvPr/>
            </p:nvSpPr>
            <p:spPr>
              <a:xfrm>
                <a:off x="826909" y="1769827"/>
                <a:ext cx="428221" cy="445406"/>
              </a:xfrm>
              <a:prstGeom prst="smileyFac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  <a:scene3d>
                <a:camera prst="obliqueTopRight"/>
                <a:lightRig rig="threePt" dir="tl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A3D527F1-7E9A-D445-A580-6A4C2361D1D9}"/>
                </a:ext>
              </a:extLst>
            </p:cNvPr>
            <p:cNvSpPr/>
            <p:nvPr/>
          </p:nvSpPr>
          <p:spPr>
            <a:xfrm>
              <a:off x="1631976" y="3411463"/>
              <a:ext cx="222111" cy="251057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</a:rPr>
                <a:t>S</a:t>
              </a:r>
            </a:p>
          </p:txBody>
        </p:sp>
      </p:grpSp>
      <p:sp>
        <p:nvSpPr>
          <p:cNvPr id="11" name="Rounded Rectangle 134">
            <a:extLst>
              <a:ext uri="{FF2B5EF4-FFF2-40B4-BE49-F238E27FC236}">
                <a16:creationId xmlns:a16="http://schemas.microsoft.com/office/drawing/2014/main" id="{421947E5-8571-2C45-A83E-20EE93148AF3}"/>
              </a:ext>
            </a:extLst>
          </p:cNvPr>
          <p:cNvSpPr/>
          <p:nvPr/>
        </p:nvSpPr>
        <p:spPr>
          <a:xfrm>
            <a:off x="584504" y="176240"/>
            <a:ext cx="3662030" cy="513352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A56B9106-496B-844D-83EF-36F3DCDE837D}"/>
              </a:ext>
            </a:extLst>
          </p:cNvPr>
          <p:cNvGrpSpPr/>
          <p:nvPr/>
        </p:nvGrpSpPr>
        <p:grpSpPr>
          <a:xfrm>
            <a:off x="2383649" y="4064603"/>
            <a:ext cx="753694" cy="755956"/>
            <a:chOff x="1100393" y="3217114"/>
            <a:chExt cx="753694" cy="751278"/>
          </a:xfrm>
        </p:grpSpPr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18FB1586-0E6C-D042-BC27-907732D1361E}"/>
                </a:ext>
              </a:extLst>
            </p:cNvPr>
            <p:cNvGrpSpPr/>
            <p:nvPr/>
          </p:nvGrpSpPr>
          <p:grpSpPr>
            <a:xfrm>
              <a:off x="1100393" y="3217114"/>
              <a:ext cx="752129" cy="751278"/>
              <a:chOff x="723546" y="1769827"/>
              <a:chExt cx="752129" cy="751278"/>
            </a:xfrm>
          </p:grpSpPr>
          <p:sp>
            <p:nvSpPr>
              <p:cNvPr id="15" name="TextBox 17">
                <a:extLst>
                  <a:ext uri="{FF2B5EF4-FFF2-40B4-BE49-F238E27FC236}">
                    <a16:creationId xmlns:a16="http://schemas.microsoft.com/office/drawing/2014/main" id="{E2AF0C12-09A7-384B-9993-78D97869030A}"/>
                  </a:ext>
                </a:extLst>
              </p:cNvPr>
              <p:cNvSpPr txBox="1"/>
              <p:nvPr/>
            </p:nvSpPr>
            <p:spPr>
              <a:xfrm>
                <a:off x="723546" y="2215233"/>
                <a:ext cx="752129" cy="305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Agent2</a:t>
                </a:r>
              </a:p>
            </p:txBody>
          </p:sp>
          <p:sp>
            <p:nvSpPr>
              <p:cNvPr id="16" name="Smiley Face 18">
                <a:extLst>
                  <a:ext uri="{FF2B5EF4-FFF2-40B4-BE49-F238E27FC236}">
                    <a16:creationId xmlns:a16="http://schemas.microsoft.com/office/drawing/2014/main" id="{D4A91D36-36AB-3D42-9CEF-3F84C1DB8149}"/>
                  </a:ext>
                </a:extLst>
              </p:cNvPr>
              <p:cNvSpPr/>
              <p:nvPr/>
            </p:nvSpPr>
            <p:spPr>
              <a:xfrm>
                <a:off x="826909" y="1769827"/>
                <a:ext cx="428221" cy="445406"/>
              </a:xfrm>
              <a:prstGeom prst="smileyFac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  <a:scene3d>
                <a:camera prst="obliqueTopRight"/>
                <a:lightRig rig="threePt" dir="tl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099CDAFE-2C65-CB43-A339-B7C68AEB7633}"/>
                </a:ext>
              </a:extLst>
            </p:cNvPr>
            <p:cNvSpPr/>
            <p:nvPr/>
          </p:nvSpPr>
          <p:spPr>
            <a:xfrm>
              <a:off x="1631976" y="3411463"/>
              <a:ext cx="222111" cy="251057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</a:rPr>
                <a:t>S</a:t>
              </a:r>
            </a:p>
          </p:txBody>
        </p:sp>
      </p:grpSp>
      <p:grpSp>
        <p:nvGrpSpPr>
          <p:cNvPr id="17" name="Group 20">
            <a:extLst>
              <a:ext uri="{FF2B5EF4-FFF2-40B4-BE49-F238E27FC236}">
                <a16:creationId xmlns:a16="http://schemas.microsoft.com/office/drawing/2014/main" id="{BB9017BA-E6F9-9E44-B1E5-BED91EED2EEE}"/>
              </a:ext>
            </a:extLst>
          </p:cNvPr>
          <p:cNvGrpSpPr/>
          <p:nvPr/>
        </p:nvGrpSpPr>
        <p:grpSpPr>
          <a:xfrm>
            <a:off x="3473228" y="4064597"/>
            <a:ext cx="752129" cy="755956"/>
            <a:chOff x="723546" y="1769827"/>
            <a:chExt cx="752129" cy="751278"/>
          </a:xfrm>
        </p:grpSpPr>
        <p:sp>
          <p:nvSpPr>
            <p:cNvPr id="18" name="TextBox 22">
              <a:extLst>
                <a:ext uri="{FF2B5EF4-FFF2-40B4-BE49-F238E27FC236}">
                  <a16:creationId xmlns:a16="http://schemas.microsoft.com/office/drawing/2014/main" id="{4A70812D-B909-6F4E-BA0B-ACB3BD37A551}"/>
                </a:ext>
              </a:extLst>
            </p:cNvPr>
            <p:cNvSpPr txBox="1"/>
            <p:nvPr/>
          </p:nvSpPr>
          <p:spPr>
            <a:xfrm>
              <a:off x="723546" y="2215233"/>
              <a:ext cx="752129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Agent3</a:t>
              </a:r>
            </a:p>
          </p:txBody>
        </p:sp>
        <p:sp>
          <p:nvSpPr>
            <p:cNvPr id="19" name="Smiley Face 23">
              <a:extLst>
                <a:ext uri="{FF2B5EF4-FFF2-40B4-BE49-F238E27FC236}">
                  <a16:creationId xmlns:a16="http://schemas.microsoft.com/office/drawing/2014/main" id="{00A752E9-A42C-E14B-9F7F-A6A9A7BDD45B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D8D41468-95C0-A042-B5F1-85D8F39AE7D3}"/>
              </a:ext>
            </a:extLst>
          </p:cNvPr>
          <p:cNvGrpSpPr/>
          <p:nvPr/>
        </p:nvGrpSpPr>
        <p:grpSpPr>
          <a:xfrm>
            <a:off x="6110311" y="388558"/>
            <a:ext cx="753694" cy="755956"/>
            <a:chOff x="1100393" y="3217114"/>
            <a:chExt cx="753694" cy="751278"/>
          </a:xfrm>
        </p:grpSpPr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id="{EDF20E08-D65D-2B4F-89D2-4D734D753E36}"/>
                </a:ext>
              </a:extLst>
            </p:cNvPr>
            <p:cNvGrpSpPr/>
            <p:nvPr/>
          </p:nvGrpSpPr>
          <p:grpSpPr>
            <a:xfrm>
              <a:off x="1100393" y="3217114"/>
              <a:ext cx="752129" cy="751278"/>
              <a:chOff x="723546" y="1769827"/>
              <a:chExt cx="752129" cy="751278"/>
            </a:xfrm>
          </p:grpSpPr>
          <p:sp>
            <p:nvSpPr>
              <p:cNvPr id="23" name="TextBox 27">
                <a:extLst>
                  <a:ext uri="{FF2B5EF4-FFF2-40B4-BE49-F238E27FC236}">
                    <a16:creationId xmlns:a16="http://schemas.microsoft.com/office/drawing/2014/main" id="{44DD74C6-4D5B-9446-AF4B-45419021E04B}"/>
                  </a:ext>
                </a:extLst>
              </p:cNvPr>
              <p:cNvSpPr txBox="1"/>
              <p:nvPr/>
            </p:nvSpPr>
            <p:spPr>
              <a:xfrm>
                <a:off x="723546" y="2215233"/>
                <a:ext cx="752129" cy="305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Agent7</a:t>
                </a:r>
              </a:p>
            </p:txBody>
          </p:sp>
          <p:sp>
            <p:nvSpPr>
              <p:cNvPr id="24" name="Smiley Face 28">
                <a:extLst>
                  <a:ext uri="{FF2B5EF4-FFF2-40B4-BE49-F238E27FC236}">
                    <a16:creationId xmlns:a16="http://schemas.microsoft.com/office/drawing/2014/main" id="{52FB83F7-48C2-C540-A1ED-11E67718E3A5}"/>
                  </a:ext>
                </a:extLst>
              </p:cNvPr>
              <p:cNvSpPr/>
              <p:nvPr/>
            </p:nvSpPr>
            <p:spPr>
              <a:xfrm>
                <a:off x="826909" y="1769827"/>
                <a:ext cx="428221" cy="445406"/>
              </a:xfrm>
              <a:prstGeom prst="smileyFac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  <a:scene3d>
                <a:camera prst="obliqueTopRight"/>
                <a:lightRig rig="threePt" dir="tl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849E16F4-B315-1D47-8F82-DFB2553143FF}"/>
                </a:ext>
              </a:extLst>
            </p:cNvPr>
            <p:cNvSpPr/>
            <p:nvPr/>
          </p:nvSpPr>
          <p:spPr>
            <a:xfrm>
              <a:off x="1631976" y="3411463"/>
              <a:ext cx="222111" cy="251057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</a:rPr>
                <a:t>S</a:t>
              </a:r>
            </a:p>
          </p:txBody>
        </p:sp>
      </p:grpSp>
      <p:grpSp>
        <p:nvGrpSpPr>
          <p:cNvPr id="25" name="Group 34">
            <a:extLst>
              <a:ext uri="{FF2B5EF4-FFF2-40B4-BE49-F238E27FC236}">
                <a16:creationId xmlns:a16="http://schemas.microsoft.com/office/drawing/2014/main" id="{CB635578-5F76-014B-81DD-D57721815E8B}"/>
              </a:ext>
            </a:extLst>
          </p:cNvPr>
          <p:cNvGrpSpPr/>
          <p:nvPr/>
        </p:nvGrpSpPr>
        <p:grpSpPr>
          <a:xfrm>
            <a:off x="7071500" y="655628"/>
            <a:ext cx="752129" cy="755956"/>
            <a:chOff x="723546" y="1769827"/>
            <a:chExt cx="752129" cy="751278"/>
          </a:xfrm>
        </p:grpSpPr>
        <p:sp>
          <p:nvSpPr>
            <p:cNvPr id="26" name="TextBox 35">
              <a:extLst>
                <a:ext uri="{FF2B5EF4-FFF2-40B4-BE49-F238E27FC236}">
                  <a16:creationId xmlns:a16="http://schemas.microsoft.com/office/drawing/2014/main" id="{5F0DE89F-B024-D34E-90BB-BDA4FAE46692}"/>
                </a:ext>
              </a:extLst>
            </p:cNvPr>
            <p:cNvSpPr txBox="1"/>
            <p:nvPr/>
          </p:nvSpPr>
          <p:spPr>
            <a:xfrm>
              <a:off x="723546" y="2215233"/>
              <a:ext cx="752129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Agent5</a:t>
              </a:r>
            </a:p>
          </p:txBody>
        </p:sp>
        <p:sp>
          <p:nvSpPr>
            <p:cNvPr id="27" name="Smiley Face 36">
              <a:extLst>
                <a:ext uri="{FF2B5EF4-FFF2-40B4-BE49-F238E27FC236}">
                  <a16:creationId xmlns:a16="http://schemas.microsoft.com/office/drawing/2014/main" id="{02D32C82-6A64-E84E-8767-4A8B16000BFF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38">
            <a:extLst>
              <a:ext uri="{FF2B5EF4-FFF2-40B4-BE49-F238E27FC236}">
                <a16:creationId xmlns:a16="http://schemas.microsoft.com/office/drawing/2014/main" id="{9AE2F03A-CAFC-0644-BC89-E54FCD2EE7A2}"/>
              </a:ext>
            </a:extLst>
          </p:cNvPr>
          <p:cNvGrpSpPr/>
          <p:nvPr/>
        </p:nvGrpSpPr>
        <p:grpSpPr>
          <a:xfrm>
            <a:off x="5380610" y="4461757"/>
            <a:ext cx="753694" cy="755956"/>
            <a:chOff x="1100393" y="3217114"/>
            <a:chExt cx="753694" cy="751278"/>
          </a:xfrm>
        </p:grpSpPr>
        <p:grpSp>
          <p:nvGrpSpPr>
            <p:cNvPr id="29" name="Group 39">
              <a:extLst>
                <a:ext uri="{FF2B5EF4-FFF2-40B4-BE49-F238E27FC236}">
                  <a16:creationId xmlns:a16="http://schemas.microsoft.com/office/drawing/2014/main" id="{6B104072-E8F9-1444-91C3-3B79B8BE3ED9}"/>
                </a:ext>
              </a:extLst>
            </p:cNvPr>
            <p:cNvGrpSpPr/>
            <p:nvPr/>
          </p:nvGrpSpPr>
          <p:grpSpPr>
            <a:xfrm>
              <a:off x="1100393" y="3217114"/>
              <a:ext cx="752129" cy="751278"/>
              <a:chOff x="723546" y="1769827"/>
              <a:chExt cx="752129" cy="751278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EBF55503-872A-8B42-85B7-1B79DFA4BDB1}"/>
                  </a:ext>
                </a:extLst>
              </p:cNvPr>
              <p:cNvSpPr txBox="1"/>
              <p:nvPr/>
            </p:nvSpPr>
            <p:spPr>
              <a:xfrm>
                <a:off x="723546" y="2215233"/>
                <a:ext cx="752129" cy="305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Agent6</a:t>
                </a:r>
              </a:p>
            </p:txBody>
          </p:sp>
          <p:sp>
            <p:nvSpPr>
              <p:cNvPr id="32" name="Smiley Face 42">
                <a:extLst>
                  <a:ext uri="{FF2B5EF4-FFF2-40B4-BE49-F238E27FC236}">
                    <a16:creationId xmlns:a16="http://schemas.microsoft.com/office/drawing/2014/main" id="{BB47356B-4A76-9A4D-A0BF-9ED5998B490E}"/>
                  </a:ext>
                </a:extLst>
              </p:cNvPr>
              <p:cNvSpPr/>
              <p:nvPr/>
            </p:nvSpPr>
            <p:spPr>
              <a:xfrm>
                <a:off x="826909" y="1769827"/>
                <a:ext cx="428221" cy="445406"/>
              </a:xfrm>
              <a:prstGeom prst="smileyFac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  <a:scene3d>
                <a:camera prst="obliqueTopRight"/>
                <a:lightRig rig="threePt" dir="tl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0" name="Rectangle 40">
              <a:extLst>
                <a:ext uri="{FF2B5EF4-FFF2-40B4-BE49-F238E27FC236}">
                  <a16:creationId xmlns:a16="http://schemas.microsoft.com/office/drawing/2014/main" id="{73B4E6A4-56D6-344E-8680-DA7FC49FEEC4}"/>
                </a:ext>
              </a:extLst>
            </p:cNvPr>
            <p:cNvSpPr/>
            <p:nvPr/>
          </p:nvSpPr>
          <p:spPr>
            <a:xfrm>
              <a:off x="1631976" y="3411463"/>
              <a:ext cx="222111" cy="251057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</a:rPr>
                <a:t>S</a:t>
              </a:r>
            </a:p>
          </p:txBody>
        </p:sp>
      </p:grpSp>
      <p:grpSp>
        <p:nvGrpSpPr>
          <p:cNvPr id="33" name="Group 43">
            <a:extLst>
              <a:ext uri="{FF2B5EF4-FFF2-40B4-BE49-F238E27FC236}">
                <a16:creationId xmlns:a16="http://schemas.microsoft.com/office/drawing/2014/main" id="{46E542E6-3744-0145-ACF2-7B50D201BC59}"/>
              </a:ext>
            </a:extLst>
          </p:cNvPr>
          <p:cNvGrpSpPr/>
          <p:nvPr/>
        </p:nvGrpSpPr>
        <p:grpSpPr>
          <a:xfrm>
            <a:off x="6372531" y="4462241"/>
            <a:ext cx="753694" cy="755956"/>
            <a:chOff x="1100393" y="3217114"/>
            <a:chExt cx="753694" cy="751278"/>
          </a:xfrm>
        </p:grpSpPr>
        <p:grpSp>
          <p:nvGrpSpPr>
            <p:cNvPr id="34" name="Group 44">
              <a:extLst>
                <a:ext uri="{FF2B5EF4-FFF2-40B4-BE49-F238E27FC236}">
                  <a16:creationId xmlns:a16="http://schemas.microsoft.com/office/drawing/2014/main" id="{781B67F4-C456-3643-A360-75F17F6431A0}"/>
                </a:ext>
              </a:extLst>
            </p:cNvPr>
            <p:cNvGrpSpPr/>
            <p:nvPr/>
          </p:nvGrpSpPr>
          <p:grpSpPr>
            <a:xfrm>
              <a:off x="1100393" y="3217114"/>
              <a:ext cx="752129" cy="751278"/>
              <a:chOff x="723546" y="1769827"/>
              <a:chExt cx="752129" cy="751278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C45BA672-8E15-5C43-80D4-4EAE719A0C57}"/>
                  </a:ext>
                </a:extLst>
              </p:cNvPr>
              <p:cNvSpPr txBox="1"/>
              <p:nvPr/>
            </p:nvSpPr>
            <p:spPr>
              <a:xfrm>
                <a:off x="723546" y="2215233"/>
                <a:ext cx="752129" cy="305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Agent4</a:t>
                </a:r>
              </a:p>
            </p:txBody>
          </p:sp>
          <p:sp>
            <p:nvSpPr>
              <p:cNvPr id="37" name="Smiley Face 47">
                <a:extLst>
                  <a:ext uri="{FF2B5EF4-FFF2-40B4-BE49-F238E27FC236}">
                    <a16:creationId xmlns:a16="http://schemas.microsoft.com/office/drawing/2014/main" id="{336D6D02-D001-5749-9802-681E8035CB06}"/>
                  </a:ext>
                </a:extLst>
              </p:cNvPr>
              <p:cNvSpPr/>
              <p:nvPr/>
            </p:nvSpPr>
            <p:spPr>
              <a:xfrm>
                <a:off x="826909" y="1769827"/>
                <a:ext cx="428221" cy="445406"/>
              </a:xfrm>
              <a:prstGeom prst="smileyFac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  <a:scene3d>
                <a:camera prst="obliqueTopRight"/>
                <a:lightRig rig="threePt" dir="tl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5" name="Rectangle 45">
              <a:extLst>
                <a:ext uri="{FF2B5EF4-FFF2-40B4-BE49-F238E27FC236}">
                  <a16:creationId xmlns:a16="http://schemas.microsoft.com/office/drawing/2014/main" id="{95B2C1B7-05E0-1F43-946E-4D3ECC9C9BFF}"/>
                </a:ext>
              </a:extLst>
            </p:cNvPr>
            <p:cNvSpPr/>
            <p:nvPr/>
          </p:nvSpPr>
          <p:spPr>
            <a:xfrm>
              <a:off x="1631976" y="3411463"/>
              <a:ext cx="222111" cy="251057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</a:rPr>
                <a:t>S</a:t>
              </a:r>
            </a:p>
          </p:txBody>
        </p:sp>
      </p:grpSp>
      <p:grpSp>
        <p:nvGrpSpPr>
          <p:cNvPr id="38" name="Group 48">
            <a:extLst>
              <a:ext uri="{FF2B5EF4-FFF2-40B4-BE49-F238E27FC236}">
                <a16:creationId xmlns:a16="http://schemas.microsoft.com/office/drawing/2014/main" id="{AC75D7DB-5824-414C-B16D-12F2FE807616}"/>
              </a:ext>
            </a:extLst>
          </p:cNvPr>
          <p:cNvGrpSpPr/>
          <p:nvPr/>
        </p:nvGrpSpPr>
        <p:grpSpPr>
          <a:xfrm>
            <a:off x="7529994" y="3126231"/>
            <a:ext cx="752129" cy="755956"/>
            <a:chOff x="723546" y="1769827"/>
            <a:chExt cx="752129" cy="751278"/>
          </a:xfrm>
        </p:grpSpPr>
        <p:sp>
          <p:nvSpPr>
            <p:cNvPr id="39" name="TextBox 49">
              <a:extLst>
                <a:ext uri="{FF2B5EF4-FFF2-40B4-BE49-F238E27FC236}">
                  <a16:creationId xmlns:a16="http://schemas.microsoft.com/office/drawing/2014/main" id="{E25F9B29-C24E-324C-92FC-57CC374A1FC2}"/>
                </a:ext>
              </a:extLst>
            </p:cNvPr>
            <p:cNvSpPr txBox="1"/>
            <p:nvPr/>
          </p:nvSpPr>
          <p:spPr>
            <a:xfrm>
              <a:off x="723546" y="2215233"/>
              <a:ext cx="752129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Agent9</a:t>
              </a:r>
            </a:p>
          </p:txBody>
        </p:sp>
        <p:sp>
          <p:nvSpPr>
            <p:cNvPr id="40" name="Smiley Face 50">
              <a:extLst>
                <a:ext uri="{FF2B5EF4-FFF2-40B4-BE49-F238E27FC236}">
                  <a16:creationId xmlns:a16="http://schemas.microsoft.com/office/drawing/2014/main" id="{5142E304-1C82-8848-850F-4F5473D467FF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41" name="Group 51">
            <a:extLst>
              <a:ext uri="{FF2B5EF4-FFF2-40B4-BE49-F238E27FC236}">
                <a16:creationId xmlns:a16="http://schemas.microsoft.com/office/drawing/2014/main" id="{D25CD0BF-33E1-D747-AEF5-653F9CA2ED24}"/>
              </a:ext>
            </a:extLst>
          </p:cNvPr>
          <p:cNvGrpSpPr/>
          <p:nvPr/>
        </p:nvGrpSpPr>
        <p:grpSpPr>
          <a:xfrm>
            <a:off x="733352" y="409170"/>
            <a:ext cx="1180131" cy="755956"/>
            <a:chOff x="473291" y="1769827"/>
            <a:chExt cx="1180131" cy="751278"/>
          </a:xfrm>
        </p:grpSpPr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4908DCED-ED41-9C4B-B7A0-DE7D1EE93C2D}"/>
                </a:ext>
              </a:extLst>
            </p:cNvPr>
            <p:cNvSpPr txBox="1"/>
            <p:nvPr/>
          </p:nvSpPr>
          <p:spPr>
            <a:xfrm>
              <a:off x="473291" y="2215233"/>
              <a:ext cx="1180131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Arial"/>
                  <a:cs typeface="Arial"/>
                </a:rPr>
                <a:t>SourceNode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" name="Smiley Face 53">
              <a:extLst>
                <a:ext uri="{FF2B5EF4-FFF2-40B4-BE49-F238E27FC236}">
                  <a16:creationId xmlns:a16="http://schemas.microsoft.com/office/drawing/2014/main" id="{39C8CC8D-C9EF-2645-B887-9CECA83396CC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44" name="Group 54">
            <a:extLst>
              <a:ext uri="{FF2B5EF4-FFF2-40B4-BE49-F238E27FC236}">
                <a16:creationId xmlns:a16="http://schemas.microsoft.com/office/drawing/2014/main" id="{CF67488A-C47D-E541-9116-E6B65AC4C5B5}"/>
              </a:ext>
            </a:extLst>
          </p:cNvPr>
          <p:cNvGrpSpPr/>
          <p:nvPr/>
        </p:nvGrpSpPr>
        <p:grpSpPr>
          <a:xfrm>
            <a:off x="1088755" y="1976099"/>
            <a:ext cx="453970" cy="755956"/>
            <a:chOff x="801160" y="1769827"/>
            <a:chExt cx="453970" cy="751278"/>
          </a:xfrm>
        </p:grpSpPr>
        <p:sp>
          <p:nvSpPr>
            <p:cNvPr id="45" name="TextBox 55">
              <a:extLst>
                <a:ext uri="{FF2B5EF4-FFF2-40B4-BE49-F238E27FC236}">
                  <a16:creationId xmlns:a16="http://schemas.microsoft.com/office/drawing/2014/main" id="{D77E1B88-F086-E54F-B47D-D6A72A567215}"/>
                </a:ext>
              </a:extLst>
            </p:cNvPr>
            <p:cNvSpPr txBox="1"/>
            <p:nvPr/>
          </p:nvSpPr>
          <p:spPr>
            <a:xfrm>
              <a:off x="801160" y="2215233"/>
              <a:ext cx="453970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SM</a:t>
              </a:r>
            </a:p>
          </p:txBody>
        </p:sp>
        <p:sp>
          <p:nvSpPr>
            <p:cNvPr id="46" name="Smiley Face 56">
              <a:extLst>
                <a:ext uri="{FF2B5EF4-FFF2-40B4-BE49-F238E27FC236}">
                  <a16:creationId xmlns:a16="http://schemas.microsoft.com/office/drawing/2014/main" id="{C230EB81-5BE8-934E-9448-BA537AF44753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47" name="Group 57">
            <a:extLst>
              <a:ext uri="{FF2B5EF4-FFF2-40B4-BE49-F238E27FC236}">
                <a16:creationId xmlns:a16="http://schemas.microsoft.com/office/drawing/2014/main" id="{B3A9560E-C956-8D40-A3C1-4FC37E31E59A}"/>
              </a:ext>
            </a:extLst>
          </p:cNvPr>
          <p:cNvGrpSpPr/>
          <p:nvPr/>
        </p:nvGrpSpPr>
        <p:grpSpPr>
          <a:xfrm>
            <a:off x="5475148" y="3126634"/>
            <a:ext cx="453970" cy="755956"/>
            <a:chOff x="801160" y="1769827"/>
            <a:chExt cx="453970" cy="751278"/>
          </a:xfrm>
        </p:grpSpPr>
        <p:sp>
          <p:nvSpPr>
            <p:cNvPr id="48" name="TextBox 58">
              <a:extLst>
                <a:ext uri="{FF2B5EF4-FFF2-40B4-BE49-F238E27FC236}">
                  <a16:creationId xmlns:a16="http://schemas.microsoft.com/office/drawing/2014/main" id="{8B6D70A5-8925-6F4E-9145-3E1508D5A2A1}"/>
                </a:ext>
              </a:extLst>
            </p:cNvPr>
            <p:cNvSpPr txBox="1"/>
            <p:nvPr/>
          </p:nvSpPr>
          <p:spPr>
            <a:xfrm>
              <a:off x="801160" y="2215233"/>
              <a:ext cx="453970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SM</a:t>
              </a:r>
            </a:p>
          </p:txBody>
        </p:sp>
        <p:sp>
          <p:nvSpPr>
            <p:cNvPr id="49" name="Smiley Face 59">
              <a:extLst>
                <a:ext uri="{FF2B5EF4-FFF2-40B4-BE49-F238E27FC236}">
                  <a16:creationId xmlns:a16="http://schemas.microsoft.com/office/drawing/2014/main" id="{E5AB5DCF-E5B1-CC43-B557-886602249F43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50" name="Group 60">
            <a:extLst>
              <a:ext uri="{FF2B5EF4-FFF2-40B4-BE49-F238E27FC236}">
                <a16:creationId xmlns:a16="http://schemas.microsoft.com/office/drawing/2014/main" id="{F54DCCF9-8A04-DF48-A3C8-4E900828F71C}"/>
              </a:ext>
            </a:extLst>
          </p:cNvPr>
          <p:cNvGrpSpPr/>
          <p:nvPr/>
        </p:nvGrpSpPr>
        <p:grpSpPr>
          <a:xfrm>
            <a:off x="2289296" y="1968019"/>
            <a:ext cx="1011815" cy="748651"/>
            <a:chOff x="603439" y="1769827"/>
            <a:chExt cx="1011815" cy="744019"/>
          </a:xfrm>
        </p:grpSpPr>
        <p:sp>
          <p:nvSpPr>
            <p:cNvPr id="51" name="TextBox 61">
              <a:extLst>
                <a:ext uri="{FF2B5EF4-FFF2-40B4-BE49-F238E27FC236}">
                  <a16:creationId xmlns:a16="http://schemas.microsoft.com/office/drawing/2014/main" id="{21093673-E007-0D42-92FD-B4DFFC7149B8}"/>
                </a:ext>
              </a:extLst>
            </p:cNvPr>
            <p:cNvSpPr txBox="1"/>
            <p:nvPr/>
          </p:nvSpPr>
          <p:spPr>
            <a:xfrm>
              <a:off x="603439" y="2207973"/>
              <a:ext cx="1011815" cy="305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Assistant1</a:t>
              </a:r>
            </a:p>
          </p:txBody>
        </p:sp>
        <p:sp>
          <p:nvSpPr>
            <p:cNvPr id="52" name="Smiley Face 62">
              <a:extLst>
                <a:ext uri="{FF2B5EF4-FFF2-40B4-BE49-F238E27FC236}">
                  <a16:creationId xmlns:a16="http://schemas.microsoft.com/office/drawing/2014/main" id="{9318317C-C811-164F-BE13-AFDD72300BCA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rgbClr val="CCFFCC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53" name="Group 63">
            <a:extLst>
              <a:ext uri="{FF2B5EF4-FFF2-40B4-BE49-F238E27FC236}">
                <a16:creationId xmlns:a16="http://schemas.microsoft.com/office/drawing/2014/main" id="{61BFAD44-6E73-9F47-913C-3A8F538AAE20}"/>
              </a:ext>
            </a:extLst>
          </p:cNvPr>
          <p:cNvGrpSpPr/>
          <p:nvPr/>
        </p:nvGrpSpPr>
        <p:grpSpPr>
          <a:xfrm>
            <a:off x="6260173" y="1977012"/>
            <a:ext cx="453970" cy="755956"/>
            <a:chOff x="801160" y="1769827"/>
            <a:chExt cx="453970" cy="751278"/>
          </a:xfrm>
        </p:grpSpPr>
        <p:sp>
          <p:nvSpPr>
            <p:cNvPr id="54" name="TextBox 64">
              <a:extLst>
                <a:ext uri="{FF2B5EF4-FFF2-40B4-BE49-F238E27FC236}">
                  <a16:creationId xmlns:a16="http://schemas.microsoft.com/office/drawing/2014/main" id="{3C060A8F-912E-014C-BF57-9E2D63EAB2CC}"/>
                </a:ext>
              </a:extLst>
            </p:cNvPr>
            <p:cNvSpPr txBox="1"/>
            <p:nvPr/>
          </p:nvSpPr>
          <p:spPr>
            <a:xfrm>
              <a:off x="801160" y="2215233"/>
              <a:ext cx="453970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SM</a:t>
              </a:r>
            </a:p>
          </p:txBody>
        </p:sp>
        <p:sp>
          <p:nvSpPr>
            <p:cNvPr id="55" name="Smiley Face 65">
              <a:extLst>
                <a:ext uri="{FF2B5EF4-FFF2-40B4-BE49-F238E27FC236}">
                  <a16:creationId xmlns:a16="http://schemas.microsoft.com/office/drawing/2014/main" id="{CA464AAA-AD07-864B-AB64-AA7557722EFB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cxnSp>
        <p:nvCxnSpPr>
          <p:cNvPr id="56" name="Straight Arrow Connector 67">
            <a:extLst>
              <a:ext uri="{FF2B5EF4-FFF2-40B4-BE49-F238E27FC236}">
                <a16:creationId xmlns:a16="http://schemas.microsoft.com/office/drawing/2014/main" id="{D58677C3-4C12-B24D-BDD3-8F87B6CE87F7}"/>
              </a:ext>
            </a:extLst>
          </p:cNvPr>
          <p:cNvCxnSpPr>
            <a:cxnSpLocks/>
            <a:stCxn id="42" idx="2"/>
            <a:endCxn id="46" idx="0"/>
          </p:cNvCxnSpPr>
          <p:nvPr/>
        </p:nvCxnSpPr>
        <p:spPr>
          <a:xfrm>
            <a:off x="1323418" y="1165126"/>
            <a:ext cx="5197" cy="8109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71">
            <a:extLst>
              <a:ext uri="{FF2B5EF4-FFF2-40B4-BE49-F238E27FC236}">
                <a16:creationId xmlns:a16="http://schemas.microsoft.com/office/drawing/2014/main" id="{C34FE53B-02E3-7B46-B2A0-E0968D687B5F}"/>
              </a:ext>
            </a:extLst>
          </p:cNvPr>
          <p:cNvCxnSpPr>
            <a:stCxn id="46" idx="6"/>
            <a:endCxn id="52" idx="2"/>
          </p:cNvCxnSpPr>
          <p:nvPr/>
        </p:nvCxnSpPr>
        <p:spPr>
          <a:xfrm flipV="1">
            <a:off x="1542727" y="2192107"/>
            <a:ext cx="970039" cy="8082"/>
          </a:xfrm>
          <a:prstGeom prst="straightConnector1">
            <a:avLst/>
          </a:prstGeom>
          <a:ln>
            <a:solidFill>
              <a:schemeClr val="accent5"/>
            </a:solidFill>
            <a:prstDash val="lgDash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72">
            <a:extLst>
              <a:ext uri="{FF2B5EF4-FFF2-40B4-BE49-F238E27FC236}">
                <a16:creationId xmlns:a16="http://schemas.microsoft.com/office/drawing/2014/main" id="{A0C0CEB7-BF8C-C64B-B8B4-050C4ECF7A18}"/>
              </a:ext>
            </a:extLst>
          </p:cNvPr>
          <p:cNvGrpSpPr/>
          <p:nvPr/>
        </p:nvGrpSpPr>
        <p:grpSpPr>
          <a:xfrm>
            <a:off x="2487011" y="253823"/>
            <a:ext cx="453970" cy="755956"/>
            <a:chOff x="801160" y="1769827"/>
            <a:chExt cx="453970" cy="751278"/>
          </a:xfrm>
        </p:grpSpPr>
        <p:sp>
          <p:nvSpPr>
            <p:cNvPr id="59" name="TextBox 73">
              <a:extLst>
                <a:ext uri="{FF2B5EF4-FFF2-40B4-BE49-F238E27FC236}">
                  <a16:creationId xmlns:a16="http://schemas.microsoft.com/office/drawing/2014/main" id="{A6687AB9-1BEE-164C-9BDE-7FD30650A88F}"/>
                </a:ext>
              </a:extLst>
            </p:cNvPr>
            <p:cNvSpPr txBox="1"/>
            <p:nvPr/>
          </p:nvSpPr>
          <p:spPr>
            <a:xfrm>
              <a:off x="801160" y="2215233"/>
              <a:ext cx="423514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DF</a:t>
              </a:r>
            </a:p>
          </p:txBody>
        </p:sp>
        <p:sp>
          <p:nvSpPr>
            <p:cNvPr id="60" name="Smiley Face 74">
              <a:extLst>
                <a:ext uri="{FF2B5EF4-FFF2-40B4-BE49-F238E27FC236}">
                  <a16:creationId xmlns:a16="http://schemas.microsoft.com/office/drawing/2014/main" id="{58724267-C3C1-1545-A428-F9C3B5943662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chemeClr val="bg1">
                <a:lumMod val="50000"/>
              </a:schemeClr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cxnSp>
        <p:nvCxnSpPr>
          <p:cNvPr id="61" name="Straight Arrow Connector 77">
            <a:extLst>
              <a:ext uri="{FF2B5EF4-FFF2-40B4-BE49-F238E27FC236}">
                <a16:creationId xmlns:a16="http://schemas.microsoft.com/office/drawing/2014/main" id="{18256A5D-A051-F647-B424-FFFC9DFB3F5A}"/>
              </a:ext>
            </a:extLst>
          </p:cNvPr>
          <p:cNvCxnSpPr>
            <a:stCxn id="52" idx="0"/>
            <a:endCxn id="59" idx="2"/>
          </p:cNvCxnSpPr>
          <p:nvPr/>
        </p:nvCxnSpPr>
        <p:spPr>
          <a:xfrm flipH="1" flipV="1">
            <a:off x="2698770" y="1009779"/>
            <a:ext cx="28107" cy="9582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81">
            <a:extLst>
              <a:ext uri="{FF2B5EF4-FFF2-40B4-BE49-F238E27FC236}">
                <a16:creationId xmlns:a16="http://schemas.microsoft.com/office/drawing/2014/main" id="{D2BB1927-8EDE-EA4E-9A0C-AAC6FCEA43EA}"/>
              </a:ext>
            </a:extLst>
          </p:cNvPr>
          <p:cNvCxnSpPr>
            <a:stCxn id="51" idx="1"/>
            <a:endCxn id="10" idx="0"/>
          </p:cNvCxnSpPr>
          <p:nvPr/>
        </p:nvCxnSpPr>
        <p:spPr>
          <a:xfrm flipH="1">
            <a:off x="1450751" y="2562782"/>
            <a:ext cx="838545" cy="1501823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82">
            <a:extLst>
              <a:ext uri="{FF2B5EF4-FFF2-40B4-BE49-F238E27FC236}">
                <a16:creationId xmlns:a16="http://schemas.microsoft.com/office/drawing/2014/main" id="{8EA95D56-E282-0446-BC3F-3812E670E011}"/>
              </a:ext>
            </a:extLst>
          </p:cNvPr>
          <p:cNvCxnSpPr>
            <a:stCxn id="51" idx="2"/>
            <a:endCxn id="16" idx="0"/>
          </p:cNvCxnSpPr>
          <p:nvPr/>
        </p:nvCxnSpPr>
        <p:spPr>
          <a:xfrm flipH="1">
            <a:off x="2701125" y="2716670"/>
            <a:ext cx="94079" cy="1347935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85">
            <a:extLst>
              <a:ext uri="{FF2B5EF4-FFF2-40B4-BE49-F238E27FC236}">
                <a16:creationId xmlns:a16="http://schemas.microsoft.com/office/drawing/2014/main" id="{8CE1A931-44CA-E648-BA3C-9131ECA823C4}"/>
              </a:ext>
            </a:extLst>
          </p:cNvPr>
          <p:cNvCxnSpPr>
            <a:endCxn id="49" idx="2"/>
          </p:cNvCxnSpPr>
          <p:nvPr/>
        </p:nvCxnSpPr>
        <p:spPr>
          <a:xfrm>
            <a:off x="3137343" y="2222321"/>
            <a:ext cx="2363554" cy="1128405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89">
            <a:extLst>
              <a:ext uri="{FF2B5EF4-FFF2-40B4-BE49-F238E27FC236}">
                <a16:creationId xmlns:a16="http://schemas.microsoft.com/office/drawing/2014/main" id="{58FCF162-DC27-1D48-BD10-16E322B7D6E3}"/>
              </a:ext>
            </a:extLst>
          </p:cNvPr>
          <p:cNvCxnSpPr>
            <a:stCxn id="48" idx="2"/>
          </p:cNvCxnSpPr>
          <p:nvPr/>
        </p:nvCxnSpPr>
        <p:spPr>
          <a:xfrm flipH="1">
            <a:off x="5698085" y="3882592"/>
            <a:ext cx="4048" cy="5412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90">
            <a:extLst>
              <a:ext uri="{FF2B5EF4-FFF2-40B4-BE49-F238E27FC236}">
                <a16:creationId xmlns:a16="http://schemas.microsoft.com/office/drawing/2014/main" id="{E5E4744F-6269-984A-8B9D-C61306F69E19}"/>
              </a:ext>
            </a:extLst>
          </p:cNvPr>
          <p:cNvCxnSpPr>
            <a:stCxn id="55" idx="0"/>
            <a:endCxn id="23" idx="2"/>
          </p:cNvCxnSpPr>
          <p:nvPr/>
        </p:nvCxnSpPr>
        <p:spPr>
          <a:xfrm flipH="1" flipV="1">
            <a:off x="6486378" y="1144514"/>
            <a:ext cx="13657" cy="8324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95">
            <a:extLst>
              <a:ext uri="{FF2B5EF4-FFF2-40B4-BE49-F238E27FC236}">
                <a16:creationId xmlns:a16="http://schemas.microsoft.com/office/drawing/2014/main" id="{CE1D5340-1BC7-B74F-9F9E-EA47D317DBC0}"/>
              </a:ext>
            </a:extLst>
          </p:cNvPr>
          <p:cNvCxnSpPr>
            <a:endCxn id="55" idx="2"/>
          </p:cNvCxnSpPr>
          <p:nvPr/>
        </p:nvCxnSpPr>
        <p:spPr>
          <a:xfrm>
            <a:off x="3137345" y="2186912"/>
            <a:ext cx="3148579" cy="14190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101">
            <a:extLst>
              <a:ext uri="{FF2B5EF4-FFF2-40B4-BE49-F238E27FC236}">
                <a16:creationId xmlns:a16="http://schemas.microsoft.com/office/drawing/2014/main" id="{8388B52B-DBC9-EF46-8D8D-1DD986999B57}"/>
              </a:ext>
            </a:extLst>
          </p:cNvPr>
          <p:cNvCxnSpPr>
            <a:stCxn id="24" idx="2"/>
          </p:cNvCxnSpPr>
          <p:nvPr/>
        </p:nvCxnSpPr>
        <p:spPr>
          <a:xfrm flipH="1">
            <a:off x="3070818" y="612648"/>
            <a:ext cx="3142856" cy="1421003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102">
            <a:extLst>
              <a:ext uri="{FF2B5EF4-FFF2-40B4-BE49-F238E27FC236}">
                <a16:creationId xmlns:a16="http://schemas.microsoft.com/office/drawing/2014/main" id="{C064994B-AC15-AD4F-B606-3E157CE46E09}"/>
              </a:ext>
            </a:extLst>
          </p:cNvPr>
          <p:cNvCxnSpPr>
            <a:stCxn id="32" idx="2"/>
          </p:cNvCxnSpPr>
          <p:nvPr/>
        </p:nvCxnSpPr>
        <p:spPr>
          <a:xfrm flipH="1" flipV="1">
            <a:off x="3137343" y="2279874"/>
            <a:ext cx="2346630" cy="2405975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105">
            <a:extLst>
              <a:ext uri="{FF2B5EF4-FFF2-40B4-BE49-F238E27FC236}">
                <a16:creationId xmlns:a16="http://schemas.microsoft.com/office/drawing/2014/main" id="{EAACB2E5-270A-F24F-9E17-3A2066BA43A5}"/>
              </a:ext>
            </a:extLst>
          </p:cNvPr>
          <p:cNvGrpSpPr/>
          <p:nvPr/>
        </p:nvGrpSpPr>
        <p:grpSpPr>
          <a:xfrm>
            <a:off x="7733163" y="1968856"/>
            <a:ext cx="453970" cy="755956"/>
            <a:chOff x="801160" y="1769827"/>
            <a:chExt cx="453970" cy="751278"/>
          </a:xfrm>
        </p:grpSpPr>
        <p:sp>
          <p:nvSpPr>
            <p:cNvPr id="71" name="TextBox 106">
              <a:extLst>
                <a:ext uri="{FF2B5EF4-FFF2-40B4-BE49-F238E27FC236}">
                  <a16:creationId xmlns:a16="http://schemas.microsoft.com/office/drawing/2014/main" id="{D3F25E2D-A76A-6540-91C3-27F7E049B876}"/>
                </a:ext>
              </a:extLst>
            </p:cNvPr>
            <p:cNvSpPr txBox="1"/>
            <p:nvPr/>
          </p:nvSpPr>
          <p:spPr>
            <a:xfrm>
              <a:off x="801160" y="2215233"/>
              <a:ext cx="423514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DF</a:t>
              </a:r>
            </a:p>
          </p:txBody>
        </p:sp>
        <p:sp>
          <p:nvSpPr>
            <p:cNvPr id="72" name="Smiley Face 107">
              <a:extLst>
                <a:ext uri="{FF2B5EF4-FFF2-40B4-BE49-F238E27FC236}">
                  <a16:creationId xmlns:a16="http://schemas.microsoft.com/office/drawing/2014/main" id="{72B537DE-F405-D44B-8456-C259CD6D7934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chemeClr val="bg1">
                <a:lumMod val="50000"/>
              </a:schemeClr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cxnSp>
        <p:nvCxnSpPr>
          <p:cNvPr id="73" name="Straight Arrow Connector 108">
            <a:extLst>
              <a:ext uri="{FF2B5EF4-FFF2-40B4-BE49-F238E27FC236}">
                <a16:creationId xmlns:a16="http://schemas.microsoft.com/office/drawing/2014/main" id="{3009D93C-B1DB-AC4A-8EED-12823E3585E2}"/>
              </a:ext>
            </a:extLst>
          </p:cNvPr>
          <p:cNvCxnSpPr>
            <a:stCxn id="72" idx="2"/>
            <a:endCxn id="55" idx="6"/>
          </p:cNvCxnSpPr>
          <p:nvPr/>
        </p:nvCxnSpPr>
        <p:spPr>
          <a:xfrm flipH="1">
            <a:off x="6714145" y="2192946"/>
            <a:ext cx="1044769" cy="815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111">
            <a:extLst>
              <a:ext uri="{FF2B5EF4-FFF2-40B4-BE49-F238E27FC236}">
                <a16:creationId xmlns:a16="http://schemas.microsoft.com/office/drawing/2014/main" id="{7AEABE6B-B6B2-8E47-B80A-8A8E2DCE1B9B}"/>
              </a:ext>
            </a:extLst>
          </p:cNvPr>
          <p:cNvGrpSpPr/>
          <p:nvPr/>
        </p:nvGrpSpPr>
        <p:grpSpPr>
          <a:xfrm>
            <a:off x="6970602" y="3125003"/>
            <a:ext cx="453970" cy="755956"/>
            <a:chOff x="801160" y="1769827"/>
            <a:chExt cx="453970" cy="751278"/>
          </a:xfrm>
        </p:grpSpPr>
        <p:sp>
          <p:nvSpPr>
            <p:cNvPr id="75" name="TextBox 112">
              <a:extLst>
                <a:ext uri="{FF2B5EF4-FFF2-40B4-BE49-F238E27FC236}">
                  <a16:creationId xmlns:a16="http://schemas.microsoft.com/office/drawing/2014/main" id="{C60CFA0D-E944-FC48-A5E3-2E34E649558F}"/>
                </a:ext>
              </a:extLst>
            </p:cNvPr>
            <p:cNvSpPr txBox="1"/>
            <p:nvPr/>
          </p:nvSpPr>
          <p:spPr>
            <a:xfrm>
              <a:off x="801160" y="2215233"/>
              <a:ext cx="423514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DF</a:t>
              </a:r>
            </a:p>
          </p:txBody>
        </p:sp>
        <p:sp>
          <p:nvSpPr>
            <p:cNvPr id="76" name="Smiley Face 113">
              <a:extLst>
                <a:ext uri="{FF2B5EF4-FFF2-40B4-BE49-F238E27FC236}">
                  <a16:creationId xmlns:a16="http://schemas.microsoft.com/office/drawing/2014/main" id="{8C2DBC42-B399-5648-BC36-5D1C60F969A7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chemeClr val="bg1">
                <a:lumMod val="50000"/>
              </a:schemeClr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cxnSp>
        <p:nvCxnSpPr>
          <p:cNvPr id="77" name="Straight Arrow Connector 114">
            <a:extLst>
              <a:ext uri="{FF2B5EF4-FFF2-40B4-BE49-F238E27FC236}">
                <a16:creationId xmlns:a16="http://schemas.microsoft.com/office/drawing/2014/main" id="{C56F78D3-F2BB-E84B-B45A-788418FAC759}"/>
              </a:ext>
            </a:extLst>
          </p:cNvPr>
          <p:cNvCxnSpPr>
            <a:stCxn id="76" idx="2"/>
            <a:endCxn id="49" idx="6"/>
          </p:cNvCxnSpPr>
          <p:nvPr/>
        </p:nvCxnSpPr>
        <p:spPr>
          <a:xfrm flipH="1">
            <a:off x="5929120" y="3349095"/>
            <a:ext cx="1067233" cy="16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127">
            <a:extLst>
              <a:ext uri="{FF2B5EF4-FFF2-40B4-BE49-F238E27FC236}">
                <a16:creationId xmlns:a16="http://schemas.microsoft.com/office/drawing/2014/main" id="{9A15217A-E8EE-4341-AB87-030D8C968B3E}"/>
              </a:ext>
            </a:extLst>
          </p:cNvPr>
          <p:cNvGrpSpPr/>
          <p:nvPr/>
        </p:nvGrpSpPr>
        <p:grpSpPr>
          <a:xfrm>
            <a:off x="3280143" y="281452"/>
            <a:ext cx="900696" cy="755956"/>
            <a:chOff x="609198" y="1769827"/>
            <a:chExt cx="900696" cy="751278"/>
          </a:xfrm>
        </p:grpSpPr>
        <p:sp>
          <p:nvSpPr>
            <p:cNvPr id="79" name="TextBox 128">
              <a:extLst>
                <a:ext uri="{FF2B5EF4-FFF2-40B4-BE49-F238E27FC236}">
                  <a16:creationId xmlns:a16="http://schemas.microsoft.com/office/drawing/2014/main" id="{F3F3F1C6-D7CD-C944-B793-00E752091571}"/>
                </a:ext>
              </a:extLst>
            </p:cNvPr>
            <p:cNvSpPr txBox="1"/>
            <p:nvPr/>
          </p:nvSpPr>
          <p:spPr>
            <a:xfrm>
              <a:off x="609198" y="2215233"/>
              <a:ext cx="900696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P2PAMS</a:t>
              </a:r>
            </a:p>
          </p:txBody>
        </p:sp>
        <p:sp>
          <p:nvSpPr>
            <p:cNvPr id="80" name="Smiley Face 129">
              <a:extLst>
                <a:ext uri="{FF2B5EF4-FFF2-40B4-BE49-F238E27FC236}">
                  <a16:creationId xmlns:a16="http://schemas.microsoft.com/office/drawing/2014/main" id="{6A0B1665-6392-E840-8C6A-CFD0A3DE8702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rgbClr val="660066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cxnSp>
        <p:nvCxnSpPr>
          <p:cNvPr id="81" name="Straight Arrow Connector 131">
            <a:extLst>
              <a:ext uri="{FF2B5EF4-FFF2-40B4-BE49-F238E27FC236}">
                <a16:creationId xmlns:a16="http://schemas.microsoft.com/office/drawing/2014/main" id="{01FEC762-F20F-1248-8EFD-79821602C511}"/>
              </a:ext>
            </a:extLst>
          </p:cNvPr>
          <p:cNvCxnSpPr>
            <a:stCxn id="79" idx="2"/>
            <a:endCxn id="52" idx="7"/>
          </p:cNvCxnSpPr>
          <p:nvPr/>
        </p:nvCxnSpPr>
        <p:spPr>
          <a:xfrm flipH="1">
            <a:off x="2878273" y="1037410"/>
            <a:ext cx="852218" cy="99624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133">
            <a:extLst>
              <a:ext uri="{FF2B5EF4-FFF2-40B4-BE49-F238E27FC236}">
                <a16:creationId xmlns:a16="http://schemas.microsoft.com/office/drawing/2014/main" id="{5C98140C-4C92-D046-9B57-521BAB6207DA}"/>
              </a:ext>
            </a:extLst>
          </p:cNvPr>
          <p:cNvCxnSpPr>
            <a:stCxn id="52" idx="1"/>
            <a:endCxn id="42" idx="3"/>
          </p:cNvCxnSpPr>
          <p:nvPr/>
        </p:nvCxnSpPr>
        <p:spPr>
          <a:xfrm flipH="1" flipV="1">
            <a:off x="1913483" y="1011238"/>
            <a:ext cx="661995" cy="1022415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140">
            <a:extLst>
              <a:ext uri="{FF2B5EF4-FFF2-40B4-BE49-F238E27FC236}">
                <a16:creationId xmlns:a16="http://schemas.microsoft.com/office/drawing/2014/main" id="{BCC62DA5-0B10-AA4C-BB12-2661F1CBD9C6}"/>
              </a:ext>
            </a:extLst>
          </p:cNvPr>
          <p:cNvSpPr txBox="1"/>
          <p:nvPr/>
        </p:nvSpPr>
        <p:spPr>
          <a:xfrm>
            <a:off x="895091" y="4844317"/>
            <a:ext cx="117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Platform1</a:t>
            </a:r>
          </a:p>
        </p:txBody>
      </p:sp>
      <p:sp>
        <p:nvSpPr>
          <p:cNvPr id="84" name="Rounded Rectangle 141">
            <a:extLst>
              <a:ext uri="{FF2B5EF4-FFF2-40B4-BE49-F238E27FC236}">
                <a16:creationId xmlns:a16="http://schemas.microsoft.com/office/drawing/2014/main" id="{3B3E4A5E-4F5B-B942-99B2-0A89A2B7B19C}"/>
              </a:ext>
            </a:extLst>
          </p:cNvPr>
          <p:cNvSpPr/>
          <p:nvPr/>
        </p:nvSpPr>
        <p:spPr>
          <a:xfrm>
            <a:off x="5143738" y="2932447"/>
            <a:ext cx="3453350" cy="237732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147">
            <a:extLst>
              <a:ext uri="{FF2B5EF4-FFF2-40B4-BE49-F238E27FC236}">
                <a16:creationId xmlns:a16="http://schemas.microsoft.com/office/drawing/2014/main" id="{5475CA2F-BFB1-B14F-B0F5-F09917EA80FD}"/>
              </a:ext>
            </a:extLst>
          </p:cNvPr>
          <p:cNvSpPr txBox="1"/>
          <p:nvPr/>
        </p:nvSpPr>
        <p:spPr>
          <a:xfrm>
            <a:off x="7386324" y="4776645"/>
            <a:ext cx="119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PlatformB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6" name="Rounded Rectangle 149">
            <a:extLst>
              <a:ext uri="{FF2B5EF4-FFF2-40B4-BE49-F238E27FC236}">
                <a16:creationId xmlns:a16="http://schemas.microsoft.com/office/drawing/2014/main" id="{BC72F5DB-F8DD-9B44-8063-DB19F5223B08}"/>
              </a:ext>
            </a:extLst>
          </p:cNvPr>
          <p:cNvSpPr/>
          <p:nvPr/>
        </p:nvSpPr>
        <p:spPr>
          <a:xfrm>
            <a:off x="5882318" y="220843"/>
            <a:ext cx="2714770" cy="253217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150">
            <a:extLst>
              <a:ext uri="{FF2B5EF4-FFF2-40B4-BE49-F238E27FC236}">
                <a16:creationId xmlns:a16="http://schemas.microsoft.com/office/drawing/2014/main" id="{82B27BE8-A08F-F340-8E9D-DCB5E5F2943D}"/>
              </a:ext>
            </a:extLst>
          </p:cNvPr>
          <p:cNvSpPr txBox="1"/>
          <p:nvPr/>
        </p:nvSpPr>
        <p:spPr>
          <a:xfrm>
            <a:off x="7288439" y="183532"/>
            <a:ext cx="119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PlatformA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8" name="TextBox 151">
            <a:extLst>
              <a:ext uri="{FF2B5EF4-FFF2-40B4-BE49-F238E27FC236}">
                <a16:creationId xmlns:a16="http://schemas.microsoft.com/office/drawing/2014/main" id="{34B72749-3CC0-F745-A35C-C559F29BF393}"/>
              </a:ext>
            </a:extLst>
          </p:cNvPr>
          <p:cNvSpPr txBox="1"/>
          <p:nvPr/>
        </p:nvSpPr>
        <p:spPr>
          <a:xfrm>
            <a:off x="744845" y="1435142"/>
            <a:ext cx="1396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/>
                <a:cs typeface="Arial"/>
              </a:rPr>
              <a:t>1 </a:t>
            </a:r>
            <a:r>
              <a:rPr lang="en-US" sz="1000" b="1" dirty="0" err="1">
                <a:latin typeface="Arial"/>
                <a:cs typeface="Arial"/>
              </a:rPr>
              <a:t>InvokeGroup</a:t>
            </a:r>
            <a:r>
              <a:rPr lang="en-US" sz="1000" b="1" dirty="0">
                <a:latin typeface="Arial"/>
                <a:cs typeface="Arial"/>
              </a:rPr>
              <a:t> (S,4)</a:t>
            </a:r>
          </a:p>
        </p:txBody>
      </p:sp>
      <p:sp>
        <p:nvSpPr>
          <p:cNvPr id="89" name="TextBox 152">
            <a:extLst>
              <a:ext uri="{FF2B5EF4-FFF2-40B4-BE49-F238E27FC236}">
                <a16:creationId xmlns:a16="http://schemas.microsoft.com/office/drawing/2014/main" id="{25710253-2896-D045-9317-04ED8488D74B}"/>
              </a:ext>
            </a:extLst>
          </p:cNvPr>
          <p:cNvSpPr txBox="1"/>
          <p:nvPr/>
        </p:nvSpPr>
        <p:spPr>
          <a:xfrm>
            <a:off x="1641257" y="1976100"/>
            <a:ext cx="648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2 create</a:t>
            </a:r>
          </a:p>
        </p:txBody>
      </p:sp>
      <p:sp>
        <p:nvSpPr>
          <p:cNvPr id="90" name="TextBox 153">
            <a:extLst>
              <a:ext uri="{FF2B5EF4-FFF2-40B4-BE49-F238E27FC236}">
                <a16:creationId xmlns:a16="http://schemas.microsoft.com/office/drawing/2014/main" id="{495777DC-F7EC-CE43-A116-6815B4480647}"/>
              </a:ext>
            </a:extLst>
          </p:cNvPr>
          <p:cNvSpPr txBox="1"/>
          <p:nvPr/>
        </p:nvSpPr>
        <p:spPr>
          <a:xfrm>
            <a:off x="2383654" y="1340304"/>
            <a:ext cx="9284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3 Who do S?</a:t>
            </a:r>
          </a:p>
        </p:txBody>
      </p:sp>
      <p:sp>
        <p:nvSpPr>
          <p:cNvPr id="91" name="TextBox 154">
            <a:extLst>
              <a:ext uri="{FF2B5EF4-FFF2-40B4-BE49-F238E27FC236}">
                <a16:creationId xmlns:a16="http://schemas.microsoft.com/office/drawing/2014/main" id="{3531C68D-B3EA-F745-A8D3-D969B0DED0EA}"/>
              </a:ext>
            </a:extLst>
          </p:cNvPr>
          <p:cNvSpPr txBox="1"/>
          <p:nvPr/>
        </p:nvSpPr>
        <p:spPr>
          <a:xfrm>
            <a:off x="1217502" y="3281456"/>
            <a:ext cx="640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4  DO S</a:t>
            </a:r>
          </a:p>
        </p:txBody>
      </p:sp>
      <p:sp>
        <p:nvSpPr>
          <p:cNvPr id="92" name="TextBox 155">
            <a:extLst>
              <a:ext uri="{FF2B5EF4-FFF2-40B4-BE49-F238E27FC236}">
                <a16:creationId xmlns:a16="http://schemas.microsoft.com/office/drawing/2014/main" id="{34F8620A-2661-744C-AB97-23CC431B3F96}"/>
              </a:ext>
            </a:extLst>
          </p:cNvPr>
          <p:cNvSpPr txBox="1"/>
          <p:nvPr/>
        </p:nvSpPr>
        <p:spPr>
          <a:xfrm>
            <a:off x="2177610" y="3174576"/>
            <a:ext cx="640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4  DO S</a:t>
            </a:r>
          </a:p>
        </p:txBody>
      </p:sp>
      <p:sp>
        <p:nvSpPr>
          <p:cNvPr id="93" name="TextBox 157">
            <a:extLst>
              <a:ext uri="{FF2B5EF4-FFF2-40B4-BE49-F238E27FC236}">
                <a16:creationId xmlns:a16="http://schemas.microsoft.com/office/drawing/2014/main" id="{9255D746-82BE-4243-BAEE-132AF0D570DC}"/>
              </a:ext>
            </a:extLst>
          </p:cNvPr>
          <p:cNvSpPr txBox="1"/>
          <p:nvPr/>
        </p:nvSpPr>
        <p:spPr>
          <a:xfrm>
            <a:off x="3336935" y="1088780"/>
            <a:ext cx="889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5 Neighbor?</a:t>
            </a:r>
          </a:p>
        </p:txBody>
      </p:sp>
      <p:sp>
        <p:nvSpPr>
          <p:cNvPr id="94" name="TextBox 158">
            <a:extLst>
              <a:ext uri="{FF2B5EF4-FFF2-40B4-BE49-F238E27FC236}">
                <a16:creationId xmlns:a16="http://schemas.microsoft.com/office/drawing/2014/main" id="{D51ECC3D-10AB-3C4A-84CF-858914E17E33}"/>
              </a:ext>
            </a:extLst>
          </p:cNvPr>
          <p:cNvSpPr txBox="1"/>
          <p:nvPr/>
        </p:nvSpPr>
        <p:spPr>
          <a:xfrm>
            <a:off x="4397670" y="1965919"/>
            <a:ext cx="10615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6A Look for 1 S</a:t>
            </a:r>
          </a:p>
        </p:txBody>
      </p:sp>
      <p:sp>
        <p:nvSpPr>
          <p:cNvPr id="95" name="TextBox 160">
            <a:extLst>
              <a:ext uri="{FF2B5EF4-FFF2-40B4-BE49-F238E27FC236}">
                <a16:creationId xmlns:a16="http://schemas.microsoft.com/office/drawing/2014/main" id="{FAFAE5A1-1945-0849-AD17-2FEF8B911346}"/>
              </a:ext>
            </a:extLst>
          </p:cNvPr>
          <p:cNvSpPr txBox="1"/>
          <p:nvPr/>
        </p:nvSpPr>
        <p:spPr>
          <a:xfrm>
            <a:off x="6693926" y="1940693"/>
            <a:ext cx="1005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7A Who do S?</a:t>
            </a:r>
          </a:p>
        </p:txBody>
      </p:sp>
      <p:sp>
        <p:nvSpPr>
          <p:cNvPr id="96" name="TextBox 161">
            <a:extLst>
              <a:ext uri="{FF2B5EF4-FFF2-40B4-BE49-F238E27FC236}">
                <a16:creationId xmlns:a16="http://schemas.microsoft.com/office/drawing/2014/main" id="{54DE468E-D0CA-A64B-AF46-054F71C6AFCA}"/>
              </a:ext>
            </a:extLst>
          </p:cNvPr>
          <p:cNvSpPr txBox="1"/>
          <p:nvPr/>
        </p:nvSpPr>
        <p:spPr>
          <a:xfrm>
            <a:off x="6022933" y="3100742"/>
            <a:ext cx="10182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7B Who do S?</a:t>
            </a:r>
          </a:p>
        </p:txBody>
      </p:sp>
      <p:sp>
        <p:nvSpPr>
          <p:cNvPr id="97" name="TextBox 163">
            <a:extLst>
              <a:ext uri="{FF2B5EF4-FFF2-40B4-BE49-F238E27FC236}">
                <a16:creationId xmlns:a16="http://schemas.microsoft.com/office/drawing/2014/main" id="{B6136487-3B0C-E442-8AEB-0B9882C2A9D4}"/>
              </a:ext>
            </a:extLst>
          </p:cNvPr>
          <p:cNvSpPr txBox="1"/>
          <p:nvPr/>
        </p:nvSpPr>
        <p:spPr>
          <a:xfrm>
            <a:off x="5420628" y="4013950"/>
            <a:ext cx="24171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8B  DO S (FOR Assistant1@Platform1)</a:t>
            </a:r>
          </a:p>
        </p:txBody>
      </p:sp>
      <p:sp>
        <p:nvSpPr>
          <p:cNvPr id="98" name="TextBox 164">
            <a:extLst>
              <a:ext uri="{FF2B5EF4-FFF2-40B4-BE49-F238E27FC236}">
                <a16:creationId xmlns:a16="http://schemas.microsoft.com/office/drawing/2014/main" id="{4C73E067-0EC3-D740-8CEF-FA0A753AC357}"/>
              </a:ext>
            </a:extLst>
          </p:cNvPr>
          <p:cNvSpPr txBox="1"/>
          <p:nvPr/>
        </p:nvSpPr>
        <p:spPr>
          <a:xfrm>
            <a:off x="6214747" y="1495117"/>
            <a:ext cx="2410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8A  DO S (FOR Assistant1@Platform1)</a:t>
            </a:r>
          </a:p>
        </p:txBody>
      </p:sp>
      <p:sp>
        <p:nvSpPr>
          <p:cNvPr id="99" name="TextBox 165">
            <a:extLst>
              <a:ext uri="{FF2B5EF4-FFF2-40B4-BE49-F238E27FC236}">
                <a16:creationId xmlns:a16="http://schemas.microsoft.com/office/drawing/2014/main" id="{5FC3FD12-B535-4046-9C6F-519EB4ECBB1A}"/>
              </a:ext>
            </a:extLst>
          </p:cNvPr>
          <p:cNvSpPr txBox="1"/>
          <p:nvPr/>
        </p:nvSpPr>
        <p:spPr>
          <a:xfrm>
            <a:off x="4309235" y="3346963"/>
            <a:ext cx="748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9B Result</a:t>
            </a:r>
          </a:p>
        </p:txBody>
      </p:sp>
      <p:sp>
        <p:nvSpPr>
          <p:cNvPr id="100" name="TextBox 166">
            <a:extLst>
              <a:ext uri="{FF2B5EF4-FFF2-40B4-BE49-F238E27FC236}">
                <a16:creationId xmlns:a16="http://schemas.microsoft.com/office/drawing/2014/main" id="{2E3F6E52-7DD9-BD44-8867-7B27F36AD80A}"/>
              </a:ext>
            </a:extLst>
          </p:cNvPr>
          <p:cNvSpPr txBox="1"/>
          <p:nvPr/>
        </p:nvSpPr>
        <p:spPr>
          <a:xfrm>
            <a:off x="4704289" y="718979"/>
            <a:ext cx="736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9A Result</a:t>
            </a:r>
          </a:p>
        </p:txBody>
      </p:sp>
      <p:sp>
        <p:nvSpPr>
          <p:cNvPr id="101" name="TextBox 167">
            <a:extLst>
              <a:ext uri="{FF2B5EF4-FFF2-40B4-BE49-F238E27FC236}">
                <a16:creationId xmlns:a16="http://schemas.microsoft.com/office/drawing/2014/main" id="{313D46E0-E127-914C-B046-84EA248D7E1B}"/>
              </a:ext>
            </a:extLst>
          </p:cNvPr>
          <p:cNvSpPr txBox="1"/>
          <p:nvPr/>
        </p:nvSpPr>
        <p:spPr>
          <a:xfrm>
            <a:off x="1752885" y="3722174"/>
            <a:ext cx="684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4’ Result</a:t>
            </a:r>
          </a:p>
        </p:txBody>
      </p:sp>
      <p:sp>
        <p:nvSpPr>
          <p:cNvPr id="102" name="TextBox 168">
            <a:extLst>
              <a:ext uri="{FF2B5EF4-FFF2-40B4-BE49-F238E27FC236}">
                <a16:creationId xmlns:a16="http://schemas.microsoft.com/office/drawing/2014/main" id="{6550F139-1E3F-D144-B6D0-5608396940B1}"/>
              </a:ext>
            </a:extLst>
          </p:cNvPr>
          <p:cNvSpPr txBox="1"/>
          <p:nvPr/>
        </p:nvSpPr>
        <p:spPr>
          <a:xfrm>
            <a:off x="2876103" y="3741550"/>
            <a:ext cx="684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4’ Result</a:t>
            </a:r>
          </a:p>
        </p:txBody>
      </p:sp>
      <p:sp>
        <p:nvSpPr>
          <p:cNvPr id="103" name="TextBox 169">
            <a:extLst>
              <a:ext uri="{FF2B5EF4-FFF2-40B4-BE49-F238E27FC236}">
                <a16:creationId xmlns:a16="http://schemas.microsoft.com/office/drawing/2014/main" id="{14844CE5-E1DF-1C42-B192-B8CD9284B9E7}"/>
              </a:ext>
            </a:extLst>
          </p:cNvPr>
          <p:cNvSpPr txBox="1"/>
          <p:nvPr/>
        </p:nvSpPr>
        <p:spPr>
          <a:xfrm>
            <a:off x="1701351" y="772988"/>
            <a:ext cx="790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10 Results</a:t>
            </a:r>
          </a:p>
        </p:txBody>
      </p:sp>
      <p:sp>
        <p:nvSpPr>
          <p:cNvPr id="104" name="TextBox 176">
            <a:extLst>
              <a:ext uri="{FF2B5EF4-FFF2-40B4-BE49-F238E27FC236}">
                <a16:creationId xmlns:a16="http://schemas.microsoft.com/office/drawing/2014/main" id="{6D5297EE-EC0C-7546-8F6C-7EF5DCC59797}"/>
              </a:ext>
            </a:extLst>
          </p:cNvPr>
          <p:cNvSpPr txBox="1"/>
          <p:nvPr/>
        </p:nvSpPr>
        <p:spPr>
          <a:xfrm>
            <a:off x="6991209" y="6083121"/>
            <a:ext cx="1663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An Agent (offering </a:t>
            </a:r>
          </a:p>
          <a:p>
            <a:r>
              <a:rPr lang="en-US" sz="1400" dirty="0">
                <a:latin typeface="Arial"/>
                <a:cs typeface="Arial"/>
              </a:rPr>
              <a:t>the S service)</a:t>
            </a:r>
          </a:p>
        </p:txBody>
      </p:sp>
      <p:sp>
        <p:nvSpPr>
          <p:cNvPr id="105" name="TextBox 177">
            <a:extLst>
              <a:ext uri="{FF2B5EF4-FFF2-40B4-BE49-F238E27FC236}">
                <a16:creationId xmlns:a16="http://schemas.microsoft.com/office/drawing/2014/main" id="{EBF5C7A1-8FB9-6149-B5C6-4BE98173CF9E}"/>
              </a:ext>
            </a:extLst>
          </p:cNvPr>
          <p:cNvSpPr txBox="1"/>
          <p:nvPr/>
        </p:nvSpPr>
        <p:spPr>
          <a:xfrm>
            <a:off x="4432263" y="2482362"/>
            <a:ext cx="1068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6B Look for 1 S</a:t>
            </a:r>
          </a:p>
        </p:txBody>
      </p:sp>
      <p:cxnSp>
        <p:nvCxnSpPr>
          <p:cNvPr id="106" name="Straight Arrow Connector 19">
            <a:extLst>
              <a:ext uri="{FF2B5EF4-FFF2-40B4-BE49-F238E27FC236}">
                <a16:creationId xmlns:a16="http://schemas.microsoft.com/office/drawing/2014/main" id="{DBE5CA47-F905-A149-B68C-360F57913601}"/>
              </a:ext>
            </a:extLst>
          </p:cNvPr>
          <p:cNvCxnSpPr>
            <a:cxnSpLocks/>
          </p:cNvCxnSpPr>
          <p:nvPr/>
        </p:nvCxnSpPr>
        <p:spPr>
          <a:xfrm flipV="1">
            <a:off x="1641262" y="2666588"/>
            <a:ext cx="739883" cy="1398011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18">
            <a:extLst>
              <a:ext uri="{FF2B5EF4-FFF2-40B4-BE49-F238E27FC236}">
                <a16:creationId xmlns:a16="http://schemas.microsoft.com/office/drawing/2014/main" id="{70DAB2DA-C553-2E48-A230-0251D1D07230}"/>
              </a:ext>
            </a:extLst>
          </p:cNvPr>
          <p:cNvCxnSpPr>
            <a:cxnSpLocks/>
          </p:cNvCxnSpPr>
          <p:nvPr/>
        </p:nvCxnSpPr>
        <p:spPr>
          <a:xfrm flipV="1">
            <a:off x="2911003" y="2666588"/>
            <a:ext cx="4230" cy="1378635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8" name="Group 148">
            <a:extLst>
              <a:ext uri="{FF2B5EF4-FFF2-40B4-BE49-F238E27FC236}">
                <a16:creationId xmlns:a16="http://schemas.microsoft.com/office/drawing/2014/main" id="{822AAF52-5166-0241-B0B6-344487B4B888}"/>
              </a:ext>
            </a:extLst>
          </p:cNvPr>
          <p:cNvGrpSpPr/>
          <p:nvPr/>
        </p:nvGrpSpPr>
        <p:grpSpPr>
          <a:xfrm>
            <a:off x="6281994" y="6120642"/>
            <a:ext cx="753694" cy="755956"/>
            <a:chOff x="1100393" y="3217114"/>
            <a:chExt cx="753694" cy="751278"/>
          </a:xfrm>
        </p:grpSpPr>
        <p:grpSp>
          <p:nvGrpSpPr>
            <p:cNvPr id="109" name="Group 156">
              <a:extLst>
                <a:ext uri="{FF2B5EF4-FFF2-40B4-BE49-F238E27FC236}">
                  <a16:creationId xmlns:a16="http://schemas.microsoft.com/office/drawing/2014/main" id="{F4E6827F-7B0F-294A-9FAF-1ED067AF3A4B}"/>
                </a:ext>
              </a:extLst>
            </p:cNvPr>
            <p:cNvGrpSpPr/>
            <p:nvPr/>
          </p:nvGrpSpPr>
          <p:grpSpPr>
            <a:xfrm>
              <a:off x="1100393" y="3217114"/>
              <a:ext cx="531584" cy="751278"/>
              <a:chOff x="723546" y="1769827"/>
              <a:chExt cx="531584" cy="751278"/>
            </a:xfrm>
          </p:grpSpPr>
          <p:sp>
            <p:nvSpPr>
              <p:cNvPr id="111" name="TextBox 162">
                <a:extLst>
                  <a:ext uri="{FF2B5EF4-FFF2-40B4-BE49-F238E27FC236}">
                    <a16:creationId xmlns:a16="http://schemas.microsoft.com/office/drawing/2014/main" id="{8D52354E-CF85-9E4A-B374-0F87C4BED3F2}"/>
                  </a:ext>
                </a:extLst>
              </p:cNvPr>
              <p:cNvSpPr txBox="1"/>
              <p:nvPr/>
            </p:nvSpPr>
            <p:spPr>
              <a:xfrm>
                <a:off x="723546" y="2215233"/>
                <a:ext cx="184666" cy="305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2" name="Smiley Face 170">
                <a:extLst>
                  <a:ext uri="{FF2B5EF4-FFF2-40B4-BE49-F238E27FC236}">
                    <a16:creationId xmlns:a16="http://schemas.microsoft.com/office/drawing/2014/main" id="{0AD76A81-0CCA-B248-B36F-B9434810F158}"/>
                  </a:ext>
                </a:extLst>
              </p:cNvPr>
              <p:cNvSpPr/>
              <p:nvPr/>
            </p:nvSpPr>
            <p:spPr>
              <a:xfrm>
                <a:off x="826909" y="1769827"/>
                <a:ext cx="428221" cy="445406"/>
              </a:xfrm>
              <a:prstGeom prst="smileyFace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  <a:effectLst/>
              <a:scene3d>
                <a:camera prst="obliqueTopRight"/>
                <a:lightRig rig="threePt" dir="tl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10" name="Rectangle 159">
              <a:extLst>
                <a:ext uri="{FF2B5EF4-FFF2-40B4-BE49-F238E27FC236}">
                  <a16:creationId xmlns:a16="http://schemas.microsoft.com/office/drawing/2014/main" id="{449EDA8B-DC7E-6E4C-9876-AD171BE320A0}"/>
                </a:ext>
              </a:extLst>
            </p:cNvPr>
            <p:cNvSpPr/>
            <p:nvPr/>
          </p:nvSpPr>
          <p:spPr>
            <a:xfrm>
              <a:off x="1631976" y="3411463"/>
              <a:ext cx="222111" cy="251057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rgbClr val="000000"/>
                  </a:solidFill>
                </a:rPr>
                <a:t>S</a:t>
              </a:r>
            </a:p>
          </p:txBody>
        </p:sp>
      </p:grpSp>
      <p:grpSp>
        <p:nvGrpSpPr>
          <p:cNvPr id="113" name="Group 181">
            <a:extLst>
              <a:ext uri="{FF2B5EF4-FFF2-40B4-BE49-F238E27FC236}">
                <a16:creationId xmlns:a16="http://schemas.microsoft.com/office/drawing/2014/main" id="{3917CEA3-A9DA-794D-BDDB-0270850590E6}"/>
              </a:ext>
            </a:extLst>
          </p:cNvPr>
          <p:cNvGrpSpPr/>
          <p:nvPr/>
        </p:nvGrpSpPr>
        <p:grpSpPr>
          <a:xfrm>
            <a:off x="4766059" y="5569052"/>
            <a:ext cx="2531564" cy="448179"/>
            <a:chOff x="826909" y="1769827"/>
            <a:chExt cx="2531564" cy="445406"/>
          </a:xfrm>
        </p:grpSpPr>
        <p:sp>
          <p:nvSpPr>
            <p:cNvPr id="114" name="TextBox 182">
              <a:extLst>
                <a:ext uri="{FF2B5EF4-FFF2-40B4-BE49-F238E27FC236}">
                  <a16:creationId xmlns:a16="http://schemas.microsoft.com/office/drawing/2014/main" id="{466D2C64-797C-A04F-ABB1-F53A54A60850}"/>
                </a:ext>
              </a:extLst>
            </p:cNvPr>
            <p:cNvSpPr txBox="1"/>
            <p:nvPr/>
          </p:nvSpPr>
          <p:spPr>
            <a:xfrm>
              <a:off x="1359289" y="1795505"/>
              <a:ext cx="1999184" cy="305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SM (Service Manager)</a:t>
              </a:r>
            </a:p>
          </p:txBody>
        </p:sp>
        <p:sp>
          <p:nvSpPr>
            <p:cNvPr id="115" name="Smiley Face 183">
              <a:extLst>
                <a:ext uri="{FF2B5EF4-FFF2-40B4-BE49-F238E27FC236}">
                  <a16:creationId xmlns:a16="http://schemas.microsoft.com/office/drawing/2014/main" id="{B8034CA4-FBB8-2448-BEFA-60C5B8AD484E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chemeClr val="accent4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16" name="Group 185">
            <a:extLst>
              <a:ext uri="{FF2B5EF4-FFF2-40B4-BE49-F238E27FC236}">
                <a16:creationId xmlns:a16="http://schemas.microsoft.com/office/drawing/2014/main" id="{C42A5C5F-52E2-AA41-80B8-86153B522AC7}"/>
              </a:ext>
            </a:extLst>
          </p:cNvPr>
          <p:cNvGrpSpPr/>
          <p:nvPr/>
        </p:nvGrpSpPr>
        <p:grpSpPr>
          <a:xfrm>
            <a:off x="940388" y="6100588"/>
            <a:ext cx="3176784" cy="448179"/>
            <a:chOff x="826909" y="1769827"/>
            <a:chExt cx="3176784" cy="445406"/>
          </a:xfrm>
        </p:grpSpPr>
        <p:sp>
          <p:nvSpPr>
            <p:cNvPr id="117" name="TextBox 186">
              <a:extLst>
                <a:ext uri="{FF2B5EF4-FFF2-40B4-BE49-F238E27FC236}">
                  <a16:creationId xmlns:a16="http://schemas.microsoft.com/office/drawing/2014/main" id="{630BB2F4-063F-2447-86D7-821171DD8129}"/>
                </a:ext>
              </a:extLst>
            </p:cNvPr>
            <p:cNvSpPr txBox="1"/>
            <p:nvPr/>
          </p:nvSpPr>
          <p:spPr>
            <a:xfrm>
              <a:off x="1355136" y="1839282"/>
              <a:ext cx="2648557" cy="305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DF (JADE Directory Facilitator)</a:t>
              </a:r>
            </a:p>
          </p:txBody>
        </p:sp>
        <p:sp>
          <p:nvSpPr>
            <p:cNvPr id="118" name="Smiley Face 187">
              <a:extLst>
                <a:ext uri="{FF2B5EF4-FFF2-40B4-BE49-F238E27FC236}">
                  <a16:creationId xmlns:a16="http://schemas.microsoft.com/office/drawing/2014/main" id="{89799910-A51D-2A48-92B4-219844AFFA01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chemeClr val="bg1">
                <a:lumMod val="50000"/>
              </a:schemeClr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19" name="Rounded Rectangle 189">
            <a:extLst>
              <a:ext uri="{FF2B5EF4-FFF2-40B4-BE49-F238E27FC236}">
                <a16:creationId xmlns:a16="http://schemas.microsoft.com/office/drawing/2014/main" id="{74F938E9-AE38-F64E-9F1A-AE1962B4A61C}"/>
              </a:ext>
            </a:extLst>
          </p:cNvPr>
          <p:cNvSpPr/>
          <p:nvPr/>
        </p:nvSpPr>
        <p:spPr>
          <a:xfrm>
            <a:off x="584504" y="5433848"/>
            <a:ext cx="8012584" cy="12515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90">
            <a:extLst>
              <a:ext uri="{FF2B5EF4-FFF2-40B4-BE49-F238E27FC236}">
                <a16:creationId xmlns:a16="http://schemas.microsoft.com/office/drawing/2014/main" id="{31536F9F-9F1E-AF43-9F60-DFE620326F31}"/>
              </a:ext>
            </a:extLst>
          </p:cNvPr>
          <p:cNvSpPr txBox="1"/>
          <p:nvPr/>
        </p:nvSpPr>
        <p:spPr>
          <a:xfrm>
            <a:off x="2575476" y="5412538"/>
            <a:ext cx="191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Agents’s</a:t>
            </a:r>
            <a:r>
              <a:rPr lang="en-US" dirty="0">
                <a:latin typeface="Arial"/>
                <a:cs typeface="Arial"/>
              </a:rPr>
              <a:t> Legend</a:t>
            </a:r>
          </a:p>
        </p:txBody>
      </p:sp>
      <p:grpSp>
        <p:nvGrpSpPr>
          <p:cNvPr id="121" name="Group 193">
            <a:extLst>
              <a:ext uri="{FF2B5EF4-FFF2-40B4-BE49-F238E27FC236}">
                <a16:creationId xmlns:a16="http://schemas.microsoft.com/office/drawing/2014/main" id="{46515252-D727-CF4E-97CF-4E06DDBFCCDD}"/>
              </a:ext>
            </a:extLst>
          </p:cNvPr>
          <p:cNvGrpSpPr/>
          <p:nvPr/>
        </p:nvGrpSpPr>
        <p:grpSpPr>
          <a:xfrm>
            <a:off x="4763207" y="6120642"/>
            <a:ext cx="1455573" cy="448179"/>
            <a:chOff x="826909" y="1769827"/>
            <a:chExt cx="1455573" cy="445406"/>
          </a:xfrm>
        </p:grpSpPr>
        <p:sp>
          <p:nvSpPr>
            <p:cNvPr id="122" name="TextBox 194">
              <a:extLst>
                <a:ext uri="{FF2B5EF4-FFF2-40B4-BE49-F238E27FC236}">
                  <a16:creationId xmlns:a16="http://schemas.microsoft.com/office/drawing/2014/main" id="{0AE080E0-CFED-1C45-93CC-1FB1DF090901}"/>
                </a:ext>
              </a:extLst>
            </p:cNvPr>
            <p:cNvSpPr txBox="1"/>
            <p:nvPr/>
          </p:nvSpPr>
          <p:spPr>
            <a:xfrm>
              <a:off x="1366847" y="1828788"/>
              <a:ext cx="915635" cy="305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Assistant</a:t>
              </a:r>
            </a:p>
          </p:txBody>
        </p:sp>
        <p:sp>
          <p:nvSpPr>
            <p:cNvPr id="123" name="Smiley Face 195">
              <a:extLst>
                <a:ext uri="{FF2B5EF4-FFF2-40B4-BE49-F238E27FC236}">
                  <a16:creationId xmlns:a16="http://schemas.microsoft.com/office/drawing/2014/main" id="{7F94D23A-9DA7-4248-80E8-D028DDE511F2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rgbClr val="CCFFCC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24" name="Group 196">
            <a:extLst>
              <a:ext uri="{FF2B5EF4-FFF2-40B4-BE49-F238E27FC236}">
                <a16:creationId xmlns:a16="http://schemas.microsoft.com/office/drawing/2014/main" id="{489DD1F7-0477-6A45-BDA3-7098C526A5E7}"/>
              </a:ext>
            </a:extLst>
          </p:cNvPr>
          <p:cNvGrpSpPr/>
          <p:nvPr/>
        </p:nvGrpSpPr>
        <p:grpSpPr>
          <a:xfrm>
            <a:off x="940390" y="5527369"/>
            <a:ext cx="1404501" cy="448179"/>
            <a:chOff x="826909" y="1769827"/>
            <a:chExt cx="1404501" cy="445406"/>
          </a:xfrm>
        </p:grpSpPr>
        <p:sp>
          <p:nvSpPr>
            <p:cNvPr id="125" name="TextBox 197">
              <a:extLst>
                <a:ext uri="{FF2B5EF4-FFF2-40B4-BE49-F238E27FC236}">
                  <a16:creationId xmlns:a16="http://schemas.microsoft.com/office/drawing/2014/main" id="{BE51B114-FBB9-EF42-858C-92327FB8D1BA}"/>
                </a:ext>
              </a:extLst>
            </p:cNvPr>
            <p:cNvSpPr txBox="1"/>
            <p:nvPr/>
          </p:nvSpPr>
          <p:spPr>
            <a:xfrm>
              <a:off x="1330714" y="1831518"/>
              <a:ext cx="900696" cy="305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P2PAMS</a:t>
              </a:r>
            </a:p>
          </p:txBody>
        </p:sp>
        <p:sp>
          <p:nvSpPr>
            <p:cNvPr id="126" name="Smiley Face 198">
              <a:extLst>
                <a:ext uri="{FF2B5EF4-FFF2-40B4-BE49-F238E27FC236}">
                  <a16:creationId xmlns:a16="http://schemas.microsoft.com/office/drawing/2014/main" id="{A8DBE2B1-15E1-2741-A262-B3984A4E181C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rgbClr val="660066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37" name="Group 127">
            <a:extLst>
              <a:ext uri="{FF2B5EF4-FFF2-40B4-BE49-F238E27FC236}">
                <a16:creationId xmlns:a16="http://schemas.microsoft.com/office/drawing/2014/main" id="{856A1F34-AC44-0B4F-9754-9564DF23B67A}"/>
              </a:ext>
            </a:extLst>
          </p:cNvPr>
          <p:cNvGrpSpPr/>
          <p:nvPr/>
        </p:nvGrpSpPr>
        <p:grpSpPr>
          <a:xfrm>
            <a:off x="7737261" y="662364"/>
            <a:ext cx="900696" cy="755956"/>
            <a:chOff x="609198" y="1769827"/>
            <a:chExt cx="900696" cy="751278"/>
          </a:xfrm>
        </p:grpSpPr>
        <p:sp>
          <p:nvSpPr>
            <p:cNvPr id="138" name="TextBox 128">
              <a:extLst>
                <a:ext uri="{FF2B5EF4-FFF2-40B4-BE49-F238E27FC236}">
                  <a16:creationId xmlns:a16="http://schemas.microsoft.com/office/drawing/2014/main" id="{0F7E1F15-89FD-B74A-BC85-875B86AE392D}"/>
                </a:ext>
              </a:extLst>
            </p:cNvPr>
            <p:cNvSpPr txBox="1"/>
            <p:nvPr/>
          </p:nvSpPr>
          <p:spPr>
            <a:xfrm>
              <a:off x="609198" y="2215233"/>
              <a:ext cx="900696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P2PAMS</a:t>
              </a:r>
            </a:p>
          </p:txBody>
        </p:sp>
        <p:sp>
          <p:nvSpPr>
            <p:cNvPr id="139" name="Smiley Face 129">
              <a:extLst>
                <a:ext uri="{FF2B5EF4-FFF2-40B4-BE49-F238E27FC236}">
                  <a16:creationId xmlns:a16="http://schemas.microsoft.com/office/drawing/2014/main" id="{2315BE0C-1F07-604D-95EA-A2C2019DEA47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rgbClr val="660066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40" name="Group 127">
            <a:extLst>
              <a:ext uri="{FF2B5EF4-FFF2-40B4-BE49-F238E27FC236}">
                <a16:creationId xmlns:a16="http://schemas.microsoft.com/office/drawing/2014/main" id="{A553D595-62E2-8A42-ABF1-2B9B7143C9E6}"/>
              </a:ext>
            </a:extLst>
          </p:cNvPr>
          <p:cNvGrpSpPr/>
          <p:nvPr/>
        </p:nvGrpSpPr>
        <p:grpSpPr>
          <a:xfrm>
            <a:off x="7739916" y="4010191"/>
            <a:ext cx="900696" cy="755956"/>
            <a:chOff x="609198" y="1769827"/>
            <a:chExt cx="900696" cy="751278"/>
          </a:xfrm>
        </p:grpSpPr>
        <p:sp>
          <p:nvSpPr>
            <p:cNvPr id="141" name="TextBox 128">
              <a:extLst>
                <a:ext uri="{FF2B5EF4-FFF2-40B4-BE49-F238E27FC236}">
                  <a16:creationId xmlns:a16="http://schemas.microsoft.com/office/drawing/2014/main" id="{7114BC23-412E-6A45-B558-A92C36E569FD}"/>
                </a:ext>
              </a:extLst>
            </p:cNvPr>
            <p:cNvSpPr txBox="1"/>
            <p:nvPr/>
          </p:nvSpPr>
          <p:spPr>
            <a:xfrm>
              <a:off x="609198" y="2215233"/>
              <a:ext cx="900696" cy="305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P2PAMS</a:t>
              </a:r>
            </a:p>
          </p:txBody>
        </p:sp>
        <p:sp>
          <p:nvSpPr>
            <p:cNvPr id="142" name="Smiley Face 129">
              <a:extLst>
                <a:ext uri="{FF2B5EF4-FFF2-40B4-BE49-F238E27FC236}">
                  <a16:creationId xmlns:a16="http://schemas.microsoft.com/office/drawing/2014/main" id="{1961A14A-74C7-BB4D-BD32-75EE398948AC}"/>
                </a:ext>
              </a:extLst>
            </p:cNvPr>
            <p:cNvSpPr/>
            <p:nvPr/>
          </p:nvSpPr>
          <p:spPr>
            <a:xfrm>
              <a:off x="826909" y="1769827"/>
              <a:ext cx="428221" cy="445406"/>
            </a:xfrm>
            <a:prstGeom prst="smileyFace">
              <a:avLst/>
            </a:prstGeom>
            <a:solidFill>
              <a:srgbClr val="660066"/>
            </a:solidFill>
            <a:ln w="28575" cmpd="sng">
              <a:solidFill>
                <a:schemeClr val="tx1"/>
              </a:solidFill>
            </a:ln>
            <a:effectLst/>
            <a:scene3d>
              <a:camera prst="obliqueTopRight"/>
              <a:lightRig rig="threePt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451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73C60-00FC-B548-A1B8-0DE302A1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2457"/>
            <a:ext cx="8229600" cy="990600"/>
          </a:xfrm>
        </p:spPr>
        <p:txBody>
          <a:bodyPr/>
          <a:lstStyle/>
          <a:p>
            <a:r>
              <a:rPr lang="en-GB" dirty="0"/>
              <a:t>Ongoing parts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03F92C-62BA-414A-9A71-76F6A00A1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9257"/>
            <a:ext cx="8229600" cy="4876800"/>
          </a:xfrm>
        </p:spPr>
        <p:txBody>
          <a:bodyPr>
            <a:normAutofit/>
          </a:bodyPr>
          <a:lstStyle/>
          <a:p>
            <a:r>
              <a:rPr lang="en-GB" dirty="0"/>
              <a:t>Testing of the P2P network creation protocol</a:t>
            </a:r>
          </a:p>
          <a:p>
            <a:r>
              <a:rPr lang="en-GB" dirty="0"/>
              <a:t>Service Manager + Application Agents Development</a:t>
            </a:r>
          </a:p>
          <a:p>
            <a:r>
              <a:rPr lang="en-GB" dirty="0"/>
              <a:t>A new Platform for simulating generic JADE MASs</a:t>
            </a:r>
          </a:p>
          <a:p>
            <a:pPr lvl="1"/>
            <a:r>
              <a:rPr lang="en-GB" dirty="0"/>
              <a:t>Based on a P2P simulator</a:t>
            </a:r>
          </a:p>
          <a:p>
            <a:pPr lvl="1"/>
            <a:r>
              <a:rPr lang="en-GB" dirty="0"/>
              <a:t>Able to simulate thousand of </a:t>
            </a:r>
          </a:p>
          <a:p>
            <a:pPr marL="274320" lvl="1" indent="0">
              <a:buNone/>
            </a:pPr>
            <a:r>
              <a:rPr lang="en-GB" dirty="0"/>
              <a:t>  JADE Platforms</a:t>
            </a:r>
          </a:p>
          <a:p>
            <a:pPr lvl="1"/>
            <a:r>
              <a:rPr lang="en-GB" dirty="0"/>
              <a:t>No need to modify the </a:t>
            </a:r>
          </a:p>
          <a:p>
            <a:pPr marL="274320" lvl="1" indent="0">
              <a:buNone/>
            </a:pPr>
            <a:r>
              <a:rPr lang="en-GB" dirty="0"/>
              <a:t> original MAS we are simulating</a:t>
            </a:r>
            <a:br>
              <a:rPr lang="en-GB" dirty="0"/>
            </a:br>
            <a:endParaRPr lang="en-GB" dirty="0"/>
          </a:p>
          <a:p>
            <a:pPr marL="274320" lvl="1" indent="0">
              <a:buNone/>
            </a:pPr>
            <a:br>
              <a:rPr lang="en-GB" dirty="0"/>
            </a:br>
            <a:r>
              <a:rPr lang="en-GB" dirty="0"/>
              <a:t>Research Collaborations and </a:t>
            </a:r>
          </a:p>
          <a:p>
            <a:pPr marL="274320" lvl="1" indent="0">
              <a:buNone/>
            </a:pPr>
            <a:r>
              <a:rPr lang="en-GB" dirty="0"/>
              <a:t>support (thesis) are welcome!! </a:t>
            </a:r>
            <a:r>
              <a:rPr lang="en-GB" dirty="0">
                <a:sym typeface="Wingdings" pitchFamily="2" charset="2"/>
              </a:rPr>
              <a:t></a:t>
            </a:r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F7D8CC-9363-2242-ADB3-49FA95FD9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614" y="2585472"/>
            <a:ext cx="4212129" cy="37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lternate Process 26"/>
          <p:cNvSpPr/>
          <p:nvPr/>
        </p:nvSpPr>
        <p:spPr>
          <a:xfrm>
            <a:off x="448394" y="1417638"/>
            <a:ext cx="8254707" cy="50743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What is a </a:t>
            </a:r>
            <a:r>
              <a:rPr lang="en-US" dirty="0" err="1"/>
              <a:t>MultiAgent</a:t>
            </a:r>
            <a:r>
              <a:rPr lang="en-US" dirty="0"/>
              <a:t> System?</a:t>
            </a:r>
            <a:endParaRPr lang="en-US" sz="22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6463654" y="2943780"/>
            <a:ext cx="2049521" cy="1415933"/>
            <a:chOff x="6637279" y="2943780"/>
            <a:chExt cx="2049521" cy="1415933"/>
          </a:xfrm>
        </p:grpSpPr>
        <p:sp>
          <p:nvSpPr>
            <p:cNvPr id="7" name="Smiley Face 6"/>
            <p:cNvSpPr/>
            <p:nvPr/>
          </p:nvSpPr>
          <p:spPr>
            <a:xfrm>
              <a:off x="6637279" y="3840223"/>
              <a:ext cx="533956" cy="519490"/>
            </a:xfrm>
            <a:prstGeom prst="smileyFac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loud Callout 10"/>
            <p:cNvSpPr/>
            <p:nvPr/>
          </p:nvSpPr>
          <p:spPr>
            <a:xfrm>
              <a:off x="6658036" y="2943780"/>
              <a:ext cx="2028764" cy="869105"/>
            </a:xfrm>
            <a:prstGeom prst="cloud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Cogito, ergo sum!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75038" y="3059223"/>
            <a:ext cx="1900821" cy="1506648"/>
            <a:chOff x="2948663" y="3059223"/>
            <a:chExt cx="1900821" cy="1506648"/>
          </a:xfrm>
        </p:grpSpPr>
        <p:sp>
          <p:nvSpPr>
            <p:cNvPr id="6" name="Smiley Face 5"/>
            <p:cNvSpPr/>
            <p:nvPr/>
          </p:nvSpPr>
          <p:spPr>
            <a:xfrm>
              <a:off x="2948663" y="4046381"/>
              <a:ext cx="533956" cy="519490"/>
            </a:xfrm>
            <a:prstGeom prst="smileyFac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loud Callout 12"/>
            <p:cNvSpPr/>
            <p:nvPr/>
          </p:nvSpPr>
          <p:spPr>
            <a:xfrm>
              <a:off x="3022520" y="3059223"/>
              <a:ext cx="1826964" cy="959574"/>
            </a:xfrm>
            <a:prstGeom prst="cloud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 want to learn tennis!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75859" y="1587467"/>
            <a:ext cx="1808552" cy="1471756"/>
            <a:chOff x="4849484" y="1587467"/>
            <a:chExt cx="1808552" cy="1471756"/>
          </a:xfrm>
        </p:grpSpPr>
        <p:sp>
          <p:nvSpPr>
            <p:cNvPr id="8" name="Smiley Face 7"/>
            <p:cNvSpPr/>
            <p:nvPr/>
          </p:nvSpPr>
          <p:spPr>
            <a:xfrm>
              <a:off x="5011131" y="2539733"/>
              <a:ext cx="533956" cy="51949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Callout 13"/>
            <p:cNvSpPr/>
            <p:nvPr/>
          </p:nvSpPr>
          <p:spPr>
            <a:xfrm>
              <a:off x="4849484" y="1587467"/>
              <a:ext cx="1808552" cy="798996"/>
            </a:xfrm>
            <a:prstGeom prst="wedgeEllipse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I’m a tennis teacher!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308994" y="2983145"/>
            <a:ext cx="2833441" cy="2045858"/>
            <a:chOff x="3308994" y="2983145"/>
            <a:chExt cx="2833441" cy="2045858"/>
          </a:xfrm>
        </p:grpSpPr>
        <p:cxnSp>
          <p:nvCxnSpPr>
            <p:cNvPr id="17" name="Curved Connector 16"/>
            <p:cNvCxnSpPr>
              <a:stCxn id="6" idx="6"/>
              <a:endCxn id="8" idx="5"/>
            </p:cNvCxnSpPr>
            <p:nvPr/>
          </p:nvCxnSpPr>
          <p:spPr>
            <a:xfrm flipV="1">
              <a:off x="3308994" y="2983145"/>
              <a:ext cx="1984272" cy="1322981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olded Corner 18"/>
            <p:cNvSpPr/>
            <p:nvPr/>
          </p:nvSpPr>
          <p:spPr>
            <a:xfrm>
              <a:off x="4587389" y="4102882"/>
              <a:ext cx="1555046" cy="926121"/>
            </a:xfrm>
            <a:prstGeom prst="foldedCorne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Can you teach me, please?</a:t>
              </a:r>
            </a:p>
          </p:txBody>
        </p:sp>
      </p:grpSp>
      <p:pic>
        <p:nvPicPr>
          <p:cNvPr id="20" name="Picture 19" descr="campo-di-tennis-3d-19747476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5" b="24050"/>
          <a:stretch/>
        </p:blipFill>
        <p:spPr>
          <a:xfrm>
            <a:off x="3252088" y="5301120"/>
            <a:ext cx="2323351" cy="119081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628597" y="1866994"/>
            <a:ext cx="2197334" cy="2439132"/>
            <a:chOff x="2802222" y="1866994"/>
            <a:chExt cx="2197334" cy="2439132"/>
          </a:xfrm>
        </p:grpSpPr>
        <p:cxnSp>
          <p:nvCxnSpPr>
            <p:cNvPr id="22" name="Curved Connector 21"/>
            <p:cNvCxnSpPr>
              <a:stCxn id="8" idx="2"/>
              <a:endCxn id="6" idx="2"/>
            </p:cNvCxnSpPr>
            <p:nvPr/>
          </p:nvCxnSpPr>
          <p:spPr>
            <a:xfrm rot="10800000" flipV="1">
              <a:off x="2937088" y="2799478"/>
              <a:ext cx="2062468" cy="1506648"/>
            </a:xfrm>
            <a:prstGeom prst="curvedConnector3">
              <a:avLst>
                <a:gd name="adj1" fmla="val 111084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olded Corner 24"/>
            <p:cNvSpPr/>
            <p:nvPr/>
          </p:nvSpPr>
          <p:spPr>
            <a:xfrm>
              <a:off x="2802222" y="1866994"/>
              <a:ext cx="1555046" cy="926121"/>
            </a:xfrm>
            <a:prstGeom prst="foldedCorne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Sure! Let’s find a tennis court!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938647" y="4565871"/>
            <a:ext cx="1549884" cy="980136"/>
            <a:chOff x="2112272" y="4565871"/>
            <a:chExt cx="1549884" cy="980136"/>
          </a:xfrm>
        </p:grpSpPr>
        <p:cxnSp>
          <p:nvCxnSpPr>
            <p:cNvPr id="29" name="Curved Connector 28"/>
            <p:cNvCxnSpPr>
              <a:stCxn id="6" idx="4"/>
            </p:cNvCxnSpPr>
            <p:nvPr/>
          </p:nvCxnSpPr>
          <p:spPr>
            <a:xfrm rot="16200000" flipH="1">
              <a:off x="2862018" y="4745868"/>
              <a:ext cx="980136" cy="620141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olded Corner 29"/>
            <p:cNvSpPr/>
            <p:nvPr/>
          </p:nvSpPr>
          <p:spPr>
            <a:xfrm>
              <a:off x="2112272" y="4718343"/>
              <a:ext cx="1041990" cy="582778"/>
            </a:xfrm>
            <a:prstGeom prst="foldedCorner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Reserve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99833" y="1963247"/>
            <a:ext cx="1662782" cy="1615466"/>
            <a:chOff x="773458" y="1963247"/>
            <a:chExt cx="1662782" cy="1615466"/>
          </a:xfrm>
        </p:grpSpPr>
        <p:sp>
          <p:nvSpPr>
            <p:cNvPr id="4" name="Smiley Face 3"/>
            <p:cNvSpPr/>
            <p:nvPr/>
          </p:nvSpPr>
          <p:spPr>
            <a:xfrm>
              <a:off x="1065260" y="3059223"/>
              <a:ext cx="533956" cy="519490"/>
            </a:xfrm>
            <a:prstGeom prst="smileyFac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loud Callout 31"/>
            <p:cNvSpPr/>
            <p:nvPr/>
          </p:nvSpPr>
          <p:spPr>
            <a:xfrm>
              <a:off x="773458" y="1963247"/>
              <a:ext cx="1662782" cy="869105"/>
            </a:xfrm>
            <a:prstGeom prst="cloud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 am free!!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324756" y="4452125"/>
            <a:ext cx="20495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Intelligent Agents [AAMAS98]: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Autonomous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Proactive &amp; Reactive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Social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Situated</a:t>
            </a:r>
          </a:p>
        </p:txBody>
      </p:sp>
    </p:spTree>
    <p:extLst>
      <p:ext uri="{BB962C8B-B14F-4D97-AF65-F5344CB8AC3E}">
        <p14:creationId xmlns:p14="http://schemas.microsoft.com/office/powerpoint/2010/main" val="406073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4"/>
          <a:stretch/>
        </p:blipFill>
        <p:spPr>
          <a:xfrm>
            <a:off x="1293949" y="2273300"/>
            <a:ext cx="2967581" cy="3577624"/>
          </a:xfrm>
          <a:prstGeom prst="rect">
            <a:avLst/>
          </a:prstGeom>
        </p:spPr>
      </p:pic>
      <p:pic>
        <p:nvPicPr>
          <p:cNvPr id="2" name="Picture 1" descr="minio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22" y="2197100"/>
            <a:ext cx="2878513" cy="3441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3921" y="1557635"/>
            <a:ext cx="31181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</a:t>
            </a:r>
            <a:r>
              <a:rPr lang="it-IT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5211476" y="1552714"/>
            <a:ext cx="31660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Ask</a:t>
            </a: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please</a:t>
            </a: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it-IT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9940" y="478135"/>
            <a:ext cx="31527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</a:t>
            </a:r>
            <a:r>
              <a:rPr lang="it-IT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4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</a:t>
            </a:r>
            <a:r>
              <a:rPr lang="it-IT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E5B7DD90-D943-F040-8F92-3ABD392E2CFE}"/>
              </a:ext>
            </a:extLst>
          </p:cNvPr>
          <p:cNvSpPr txBox="1">
            <a:spLocks/>
          </p:cNvSpPr>
          <p:nvPr/>
        </p:nvSpPr>
        <p:spPr>
          <a:xfrm>
            <a:off x="1371600" y="5850924"/>
            <a:ext cx="6400800" cy="864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>
                <a:solidFill>
                  <a:schemeClr val="accent1"/>
                </a:solidFill>
              </a:rPr>
              <a:t>Daniela Briola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2000">
                <a:solidFill>
                  <a:schemeClr val="accent1"/>
                </a:solidFill>
              </a:rPr>
              <a:t>Daniela.briola@disco.unimib.it</a:t>
            </a:r>
            <a:endParaRPr lang="en-GB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48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[AAMAS98] Jennings, N.R., </a:t>
            </a:r>
            <a:r>
              <a:rPr lang="en-US" dirty="0" err="1"/>
              <a:t>Sycara</a:t>
            </a:r>
            <a:r>
              <a:rPr lang="en-US" dirty="0"/>
              <a:t>, K.P., Wooldridge, M.: A roadmap of agent research and development. AAMAS Journal 1(1) (1998), pp. 7-38.</a:t>
            </a:r>
          </a:p>
          <a:p>
            <a:r>
              <a:rPr lang="en-US" dirty="0"/>
              <a:t>[GR93] Gruber, T.R.: A translation approach to portable ontology specifications. Knowledge Acquisition 5 (1993), pp. 199-220</a:t>
            </a:r>
            <a:r>
              <a:rPr lang="it-IT" dirty="0"/>
              <a:t>.</a:t>
            </a:r>
          </a:p>
          <a:p>
            <a:r>
              <a:rPr lang="en-US" dirty="0"/>
              <a:t>[Omicini2008] </a:t>
            </a:r>
            <a:r>
              <a:rPr lang="it-IT" dirty="0"/>
              <a:t>A. Omicini, A. Ricci, M. Viroli. </a:t>
            </a:r>
            <a:r>
              <a:rPr lang="it-IT" dirty="0" err="1"/>
              <a:t>Artifacts</a:t>
            </a:r>
            <a:r>
              <a:rPr lang="it-IT" dirty="0"/>
              <a:t> in the A&amp;A meta-model for multi-agent </a:t>
            </a:r>
            <a:r>
              <a:rPr lang="it-IT" dirty="0" err="1"/>
              <a:t>systems</a:t>
            </a:r>
            <a:r>
              <a:rPr lang="it-IT" dirty="0"/>
              <a:t>. AAMAS 2008</a:t>
            </a:r>
            <a:endParaRPr lang="en-US" dirty="0"/>
          </a:p>
          <a:p>
            <a:r>
              <a:rPr lang="en-US" dirty="0"/>
              <a:t>[JADE] http://</a:t>
            </a:r>
            <a:r>
              <a:rPr lang="en-US" dirty="0" err="1"/>
              <a:t>jade.tilab.com</a:t>
            </a:r>
            <a:r>
              <a:rPr lang="en-US" dirty="0"/>
              <a:t>/</a:t>
            </a:r>
          </a:p>
          <a:p>
            <a:r>
              <a:rPr lang="en-US" dirty="0"/>
              <a:t>[</a:t>
            </a:r>
            <a:r>
              <a:rPr lang="en-US" dirty="0" err="1"/>
              <a:t>OntoBeanBriola</a:t>
            </a:r>
            <a:r>
              <a:rPr lang="en-US" dirty="0"/>
              <a:t>] </a:t>
            </a:r>
            <a:r>
              <a:rPr lang="it-IT" dirty="0"/>
              <a:t>Briola, D., Mascardi, V., </a:t>
            </a:r>
            <a:r>
              <a:rPr lang="it-IT" dirty="0" err="1"/>
              <a:t>Gioseffi</a:t>
            </a:r>
            <a:r>
              <a:rPr lang="it-IT" dirty="0"/>
              <a:t>, M. </a:t>
            </a:r>
            <a:r>
              <a:rPr lang="it-IT" dirty="0" err="1"/>
              <a:t>OntologyBeanGenerator</a:t>
            </a:r>
            <a:r>
              <a:rPr lang="it-IT" dirty="0"/>
              <a:t> 5.0: </a:t>
            </a:r>
            <a:r>
              <a:rPr lang="it-IT" dirty="0" err="1"/>
              <a:t>Extending</a:t>
            </a:r>
            <a:r>
              <a:rPr lang="it-IT" dirty="0"/>
              <a:t> </a:t>
            </a:r>
            <a:r>
              <a:rPr lang="it-IT" dirty="0" err="1"/>
              <a:t>ontology</a:t>
            </a:r>
            <a:r>
              <a:rPr lang="it-IT" dirty="0"/>
              <a:t> </a:t>
            </a:r>
            <a:r>
              <a:rPr lang="it-IT" dirty="0" err="1"/>
              <a:t>concepts</a:t>
            </a:r>
            <a:r>
              <a:rPr lang="it-IT" dirty="0"/>
              <a:t> with </a:t>
            </a:r>
            <a:r>
              <a:rPr lang="it-IT" dirty="0" err="1"/>
              <a:t>methods</a:t>
            </a:r>
            <a:r>
              <a:rPr lang="it-IT" dirty="0"/>
              <a:t> and </a:t>
            </a:r>
            <a:r>
              <a:rPr lang="it-IT" dirty="0" err="1"/>
              <a:t>exceptions</a:t>
            </a:r>
            <a:r>
              <a:rPr lang="it-IT" dirty="0"/>
              <a:t>. (2018) WOA 2018 </a:t>
            </a:r>
            <a:r>
              <a:rPr lang="it-IT" dirty="0" err="1"/>
              <a:t>Proceedings</a:t>
            </a:r>
            <a:r>
              <a:rPr lang="it-IT" dirty="0"/>
              <a:t>, 2215, pp. 116-123.</a:t>
            </a:r>
            <a:endParaRPr lang="en-US" dirty="0"/>
          </a:p>
          <a:p>
            <a:r>
              <a:rPr lang="en-US" dirty="0"/>
              <a:t>[</a:t>
            </a:r>
            <a:r>
              <a:rPr lang="en-US" dirty="0" err="1"/>
              <a:t>NetLogo</a:t>
            </a:r>
            <a:r>
              <a:rPr lang="en-US" dirty="0"/>
              <a:t>] https://</a:t>
            </a:r>
            <a:r>
              <a:rPr lang="en-US" dirty="0" err="1"/>
              <a:t>ccl.northwestern.edu</a:t>
            </a:r>
            <a:r>
              <a:rPr lang="en-US" dirty="0"/>
              <a:t>/</a:t>
            </a:r>
            <a:r>
              <a:rPr lang="en-US" dirty="0" err="1"/>
              <a:t>netlogo</a:t>
            </a:r>
            <a:r>
              <a:rPr lang="en-US" dirty="0"/>
              <a:t>/</a:t>
            </a:r>
          </a:p>
          <a:p>
            <a:r>
              <a:rPr lang="en-US" dirty="0"/>
              <a:t>[</a:t>
            </a:r>
            <a:r>
              <a:rPr lang="en-US" dirty="0" err="1"/>
              <a:t>JaCaMo</a:t>
            </a:r>
            <a:r>
              <a:rPr lang="en-US" dirty="0"/>
              <a:t>] http://</a:t>
            </a:r>
            <a:r>
              <a:rPr lang="en-US" dirty="0" err="1"/>
              <a:t>jacamo.sourceforge.net</a:t>
            </a:r>
            <a:r>
              <a:rPr lang="en-US" dirty="0"/>
              <a:t>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326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8229600" cy="990600"/>
          </a:xfrm>
        </p:spPr>
        <p:txBody>
          <a:bodyPr/>
          <a:lstStyle/>
          <a:p>
            <a:r>
              <a:rPr lang="en-US" dirty="0"/>
              <a:t>References for </a:t>
            </a:r>
            <a:r>
              <a:rPr lang="en-US" dirty="0" err="1"/>
              <a:t>IndianaMas</a:t>
            </a:r>
            <a:r>
              <a:rPr lang="en-US" dirty="0"/>
              <a:t> &amp; FYPA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702"/>
            <a:ext cx="8407400" cy="4876800"/>
          </a:xfrm>
        </p:spPr>
        <p:txBody>
          <a:bodyPr>
            <a:noAutofit/>
          </a:bodyPr>
          <a:lstStyle/>
          <a:p>
            <a:r>
              <a:rPr lang="it-IT" sz="1800" dirty="0"/>
              <a:t>[SPE2017] D Briola, V </a:t>
            </a:r>
            <a:r>
              <a:rPr lang="it-IT" sz="1800" dirty="0" err="1"/>
              <a:t>Deufemia</a:t>
            </a:r>
            <a:r>
              <a:rPr lang="it-IT" sz="1800" dirty="0"/>
              <a:t>, V Mascardi, L Paolino. </a:t>
            </a:r>
            <a:r>
              <a:rPr lang="it-IT" sz="1800" i="1" dirty="0"/>
              <a:t>Agent‐oriented and ontology‐driven digital libraries: the IndianaMAS experience</a:t>
            </a:r>
            <a:r>
              <a:rPr lang="it-IT" sz="1800" dirty="0"/>
              <a:t>. Software: </a:t>
            </a:r>
            <a:r>
              <a:rPr lang="it-IT" sz="1800" dirty="0" err="1"/>
              <a:t>Practice</a:t>
            </a:r>
            <a:r>
              <a:rPr lang="it-IT" sz="1800" dirty="0"/>
              <a:t> and Experience, 2017, </a:t>
            </a:r>
            <a:r>
              <a:rPr lang="it-IT" sz="1800" dirty="0" err="1"/>
              <a:t>vol</a:t>
            </a:r>
            <a:r>
              <a:rPr lang="it-IT" sz="1800" dirty="0"/>
              <a:t> 47(11), pp. 1773-1799</a:t>
            </a:r>
          </a:p>
          <a:p>
            <a:pPr lvl="0"/>
            <a:r>
              <a:rPr lang="en-US" sz="1800" dirty="0"/>
              <a:t>[IDC15] D. Briola. </a:t>
            </a:r>
            <a:r>
              <a:rPr lang="en-US" sz="1800" i="1" dirty="0"/>
              <a:t>Agents and Ontologies for a Smart Management of Heterogeneous Data: The </a:t>
            </a:r>
            <a:r>
              <a:rPr lang="en-US" sz="1800" i="1" dirty="0" err="1"/>
              <a:t>IndianaMas</a:t>
            </a:r>
            <a:r>
              <a:rPr lang="en-US" sz="1800" i="1" dirty="0"/>
              <a:t> System</a:t>
            </a:r>
            <a:r>
              <a:rPr lang="en-US" sz="1800" dirty="0"/>
              <a:t>. In “9th International Symposium on Intelligent Distributed Computing, IDC’2015”, P. </a:t>
            </a:r>
            <a:r>
              <a:rPr lang="en-US" sz="1800" dirty="0" err="1"/>
              <a:t>Novais</a:t>
            </a:r>
            <a:r>
              <a:rPr lang="en-US" sz="1800" dirty="0"/>
              <a:t>, D. Camacho, C. </a:t>
            </a:r>
            <a:r>
              <a:rPr lang="en-US" sz="1800" dirty="0" err="1"/>
              <a:t>Analide</a:t>
            </a:r>
            <a:r>
              <a:rPr lang="en-US" sz="1800" dirty="0"/>
              <a:t>, A. El </a:t>
            </a:r>
            <a:r>
              <a:rPr lang="en-US" sz="1800" dirty="0" err="1"/>
              <a:t>Fallah</a:t>
            </a:r>
            <a:r>
              <a:rPr lang="en-US" sz="1800" dirty="0"/>
              <a:t> </a:t>
            </a:r>
            <a:r>
              <a:rPr lang="en-US" sz="1800" dirty="0" err="1"/>
              <a:t>Seghrouchni</a:t>
            </a:r>
            <a:r>
              <a:rPr lang="en-US" sz="1800" dirty="0"/>
              <a:t>, C. </a:t>
            </a:r>
            <a:r>
              <a:rPr lang="en-US" sz="1800" dirty="0" err="1"/>
              <a:t>Badica</a:t>
            </a:r>
            <a:r>
              <a:rPr lang="en-US" sz="1800" dirty="0"/>
              <a:t> editors, Studies in Computational Intelligence, </a:t>
            </a:r>
            <a:r>
              <a:rPr lang="en-US" sz="1800" dirty="0" err="1"/>
              <a:t>vol</a:t>
            </a:r>
            <a:r>
              <a:rPr lang="en-US" sz="1800" dirty="0"/>
              <a:t> 616, pp 25-36</a:t>
            </a:r>
            <a:r>
              <a:rPr lang="it-IT" sz="1800" dirty="0"/>
              <a:t>.</a:t>
            </a:r>
          </a:p>
          <a:p>
            <a:pPr marL="0" lvl="0" indent="0">
              <a:buNone/>
            </a:pPr>
            <a:endParaRPr lang="it-IT" sz="1800" dirty="0"/>
          </a:p>
          <a:p>
            <a:r>
              <a:rPr lang="it-IT" sz="1800" dirty="0"/>
              <a:t>[JIAS09] D. Briola, V. Mascardi and M. Martelli. </a:t>
            </a:r>
            <a:r>
              <a:rPr lang="en-US" sz="1800" i="1" dirty="0"/>
              <a:t>Intelligent Agents that Monitor, Diagnose and Solve Problems: Two Success Stories of Industry-University Collaboration.</a:t>
            </a:r>
            <a:r>
              <a:rPr lang="en-US" sz="1800" dirty="0"/>
              <a:t> Journal of Information Assurance and Security, Volume 4, Issue 2 (2009), pp. 106-116, Dynamic Publishers Inc., USA.</a:t>
            </a:r>
          </a:p>
          <a:p>
            <a:pPr lvl="0"/>
            <a:r>
              <a:rPr lang="it-IT" sz="1800" dirty="0"/>
              <a:t>[AIIA13] V. Mascardi, D. Briola, D. Ancona. </a:t>
            </a:r>
            <a:r>
              <a:rPr lang="en-US" sz="1800" i="1" dirty="0"/>
              <a:t>On the Expressiveness of Attribute Global Types: The Formalization of a Real </a:t>
            </a:r>
            <a:r>
              <a:rPr lang="en-US" sz="1800" i="1" dirty="0" err="1"/>
              <a:t>Multiagent</a:t>
            </a:r>
            <a:r>
              <a:rPr lang="en-US" sz="1800" i="1" dirty="0"/>
              <a:t> System Protocol</a:t>
            </a:r>
            <a:r>
              <a:rPr lang="en-US" sz="1800" dirty="0"/>
              <a:t>. </a:t>
            </a:r>
            <a:r>
              <a:rPr lang="it-IT" sz="1800" dirty="0"/>
              <a:t>In “AI*IA 2013”, </a:t>
            </a:r>
            <a:r>
              <a:rPr lang="it-IT" sz="1800" dirty="0" err="1"/>
              <a:t>Proc</a:t>
            </a:r>
            <a:r>
              <a:rPr lang="it-IT" sz="1800" dirty="0"/>
              <a:t>., LNCS 8249, pp. 300-311, 2013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018091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11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 for Monitoring and 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016617"/>
            <a:ext cx="8636000" cy="4876800"/>
          </a:xfrm>
        </p:spPr>
        <p:txBody>
          <a:bodyPr>
            <a:noAutofit/>
          </a:bodyPr>
          <a:lstStyle/>
          <a:p>
            <a:r>
              <a:rPr lang="it-IT" sz="1600" dirty="0"/>
              <a:t>[IA15] D. Ancona, D. Briola, A. Ferrando, V. Mascardi. </a:t>
            </a:r>
            <a:r>
              <a:rPr lang="it-IT" sz="1600" i="1" dirty="0"/>
              <a:t>Runtime </a:t>
            </a:r>
            <a:r>
              <a:rPr lang="it-IT" sz="1600" i="1" dirty="0" err="1"/>
              <a:t>verification</a:t>
            </a:r>
            <a:r>
              <a:rPr lang="it-IT" sz="1600" i="1" dirty="0"/>
              <a:t> of </a:t>
            </a:r>
            <a:r>
              <a:rPr lang="it-IT" sz="1600" i="1" dirty="0" err="1"/>
              <a:t>fail-uncontrolled</a:t>
            </a:r>
            <a:r>
              <a:rPr lang="it-IT" sz="1600" i="1" dirty="0"/>
              <a:t> and ambient intelligence </a:t>
            </a:r>
            <a:r>
              <a:rPr lang="it-IT" sz="1600" i="1" dirty="0" err="1"/>
              <a:t>systems</a:t>
            </a:r>
            <a:r>
              <a:rPr lang="it-IT" sz="1600" i="1" dirty="0"/>
              <a:t>: A </a:t>
            </a:r>
            <a:r>
              <a:rPr lang="it-IT" sz="1600" i="1" dirty="0" err="1"/>
              <a:t>uniform</a:t>
            </a:r>
            <a:r>
              <a:rPr lang="it-IT" sz="1600" i="1" dirty="0"/>
              <a:t> </a:t>
            </a:r>
            <a:r>
              <a:rPr lang="it-IT" sz="1600" i="1" dirty="0" err="1"/>
              <a:t>approach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000000"/>
                </a:solidFill>
              </a:rPr>
              <a:t>Intelligenza Artificiale</a:t>
            </a:r>
            <a:r>
              <a:rPr lang="it-IT" sz="1600" dirty="0"/>
              <a:t>, vol. 9, no. 2, pp. 131-148, IOS Press, 2015.</a:t>
            </a:r>
          </a:p>
          <a:p>
            <a:r>
              <a:rPr lang="it-IT" sz="1600" dirty="0"/>
              <a:t>[AAMAS15] D. Ancona, D. Briola, A. Ferrando, V. Mascardi. </a:t>
            </a:r>
            <a:r>
              <a:rPr lang="en-US" sz="1600" i="1" dirty="0"/>
              <a:t>Global Protocols as First Class Entities for Self-Adaptive Agents</a:t>
            </a:r>
            <a:r>
              <a:rPr lang="en-US" sz="1600" dirty="0"/>
              <a:t>. In “Proceedings of the 14th International Conference on Autonomous Agents and Multiagent Systems (AAMAS 2015)”, </a:t>
            </a:r>
            <a:r>
              <a:rPr lang="en-US" sz="1600" dirty="0" err="1"/>
              <a:t>Bordini</a:t>
            </a:r>
            <a:r>
              <a:rPr lang="en-US" sz="1600" dirty="0"/>
              <a:t>, Elkind, Weiss, </a:t>
            </a:r>
            <a:r>
              <a:rPr lang="en-US" sz="1600" dirty="0" err="1"/>
              <a:t>Yolum</a:t>
            </a:r>
            <a:r>
              <a:rPr lang="en-US" sz="1600" dirty="0"/>
              <a:t> (eds.), 2015, pp 1019-1029</a:t>
            </a:r>
            <a:r>
              <a:rPr lang="en-US" sz="1600" b="1" dirty="0"/>
              <a:t>.</a:t>
            </a:r>
          </a:p>
          <a:p>
            <a:pPr lvl="0"/>
            <a:r>
              <a:rPr lang="it-IT" sz="1600" dirty="0"/>
              <a:t>[EMAS14] D. Ancona, D. Briola, A. </a:t>
            </a:r>
            <a:r>
              <a:rPr lang="it-IT" sz="1600" dirty="0" err="1"/>
              <a:t>El</a:t>
            </a:r>
            <a:r>
              <a:rPr lang="it-IT" sz="1600" dirty="0"/>
              <a:t> </a:t>
            </a:r>
            <a:r>
              <a:rPr lang="it-IT" sz="1600" dirty="0" err="1"/>
              <a:t>Fallah</a:t>
            </a:r>
            <a:r>
              <a:rPr lang="it-IT" sz="1600" dirty="0"/>
              <a:t> </a:t>
            </a:r>
            <a:r>
              <a:rPr lang="it-IT" sz="1600" dirty="0" err="1"/>
              <a:t>Seghrouchni</a:t>
            </a:r>
            <a:r>
              <a:rPr lang="it-IT" sz="1600" dirty="0"/>
              <a:t>, V. Mascardi, and P. </a:t>
            </a:r>
            <a:r>
              <a:rPr lang="it-IT" sz="1600" dirty="0" err="1"/>
              <a:t>Taillibert</a:t>
            </a:r>
            <a:r>
              <a:rPr lang="it-IT" sz="1600" dirty="0"/>
              <a:t>. </a:t>
            </a:r>
            <a:r>
              <a:rPr lang="it-IT" sz="1600" i="1" dirty="0" err="1"/>
              <a:t>Efficient</a:t>
            </a:r>
            <a:r>
              <a:rPr lang="it-IT" sz="1600" i="1" dirty="0"/>
              <a:t> </a:t>
            </a:r>
            <a:r>
              <a:rPr lang="it-IT" sz="1600" i="1" dirty="0" err="1"/>
              <a:t>Verification</a:t>
            </a:r>
            <a:r>
              <a:rPr lang="it-IT" sz="1600" i="1" dirty="0"/>
              <a:t> of </a:t>
            </a:r>
            <a:r>
              <a:rPr lang="it-IT" sz="1600" i="1" dirty="0" err="1"/>
              <a:t>MASs</a:t>
            </a:r>
            <a:r>
              <a:rPr lang="it-IT" sz="1600" i="1" dirty="0"/>
              <a:t> with </a:t>
            </a:r>
            <a:r>
              <a:rPr lang="it-IT" sz="1600" i="1" dirty="0" err="1"/>
              <a:t>P</a:t>
            </a:r>
            <a:r>
              <a:rPr lang="en-US" sz="1600" i="1" dirty="0" err="1"/>
              <a:t>rojections</a:t>
            </a:r>
            <a:r>
              <a:rPr lang="en-US" sz="1600" dirty="0"/>
              <a:t>. In F. </a:t>
            </a:r>
            <a:r>
              <a:rPr lang="en-US" sz="1600" dirty="0" err="1"/>
              <a:t>Dalpiaz</a:t>
            </a:r>
            <a:r>
              <a:rPr lang="en-US" sz="1600" dirty="0"/>
              <a:t>, J. Dix, B. van </a:t>
            </a:r>
            <a:r>
              <a:rPr lang="en-US" sz="1600" dirty="0" err="1"/>
              <a:t>Riemsdijk</a:t>
            </a:r>
            <a:r>
              <a:rPr lang="en-US" sz="1600" dirty="0"/>
              <a:t>, M. </a:t>
            </a:r>
            <a:r>
              <a:rPr lang="en-US" sz="1600" dirty="0" err="1"/>
              <a:t>Birna</a:t>
            </a:r>
            <a:r>
              <a:rPr lang="en-US" sz="1600" dirty="0"/>
              <a:t> editors, “Second International Workshop on Engineering Multi-Agent Systems (EMAS 2014)”, Selected and Revised Papers, LNCS 8758, 2014.</a:t>
            </a:r>
          </a:p>
          <a:p>
            <a:pPr lvl="0"/>
            <a:r>
              <a:rPr lang="it-IT" sz="1600" dirty="0"/>
              <a:t>[IDC14] D. Briola, V. Mascardi, and D. Ancona. </a:t>
            </a:r>
            <a:r>
              <a:rPr lang="en-US" sz="1600" i="1" dirty="0"/>
              <a:t>Distributed Runtime Verification of JADE Multiagent Systems</a:t>
            </a:r>
            <a:r>
              <a:rPr lang="en-US" sz="1600" dirty="0"/>
              <a:t>. In D. Camacho, L. </a:t>
            </a:r>
            <a:r>
              <a:rPr lang="en-US" sz="1600" dirty="0" err="1"/>
              <a:t>Braubach</a:t>
            </a:r>
            <a:r>
              <a:rPr lang="en-US" sz="1600" dirty="0"/>
              <a:t>, S. </a:t>
            </a:r>
            <a:r>
              <a:rPr lang="en-US" sz="1600" dirty="0" err="1"/>
              <a:t>Venticinque</a:t>
            </a:r>
            <a:r>
              <a:rPr lang="en-US" sz="1600" dirty="0"/>
              <a:t>, and C. </a:t>
            </a:r>
            <a:r>
              <a:rPr lang="en-US" sz="1600" dirty="0" err="1"/>
              <a:t>Badica</a:t>
            </a:r>
            <a:r>
              <a:rPr lang="en-US" sz="1600" dirty="0"/>
              <a:t>, editors, “8th International Symposium on Intelligent Distributed Computing, IDC’2014”, volume 570 of Studies in Computational Intelligence, pages 81–91. Springer, 2014.</a:t>
            </a:r>
          </a:p>
          <a:p>
            <a:r>
              <a:rPr lang="en-US" sz="1600" dirty="0"/>
              <a:t>[Ferr15] A. </a:t>
            </a:r>
            <a:r>
              <a:rPr lang="en-US" sz="1600" dirty="0" err="1"/>
              <a:t>Ferrando</a:t>
            </a:r>
            <a:r>
              <a:rPr lang="en-US" sz="1600" dirty="0"/>
              <a:t> (Master Degree Thesis, Genoa University). </a:t>
            </a:r>
            <a:r>
              <a:rPr lang="en-US" sz="1600" i="1" dirty="0"/>
              <a:t>Trace expressions for runtime verification and protocol-driven </a:t>
            </a:r>
            <a:r>
              <a:rPr lang="en-US" sz="1600" i="1" dirty="0" err="1"/>
              <a:t>behaviour</a:t>
            </a:r>
            <a:r>
              <a:rPr lang="en-US" sz="1600" i="1" dirty="0"/>
              <a:t>. Relators:</a:t>
            </a:r>
            <a:r>
              <a:rPr lang="en-US" sz="1600" dirty="0"/>
              <a:t> V. </a:t>
            </a:r>
            <a:r>
              <a:rPr lang="en-US" sz="1600" dirty="0" err="1"/>
              <a:t>Mascardi</a:t>
            </a:r>
            <a:r>
              <a:rPr lang="en-US" sz="1600" dirty="0"/>
              <a:t> and D. Ancona. 2015</a:t>
            </a:r>
          </a:p>
          <a:p>
            <a:endParaRPr lang="en-US" sz="1600" i="1" dirty="0"/>
          </a:p>
          <a:p>
            <a:r>
              <a:rPr lang="en-US" sz="1600" dirty="0"/>
              <a:t>[SPELEARN] </a:t>
            </a:r>
            <a:r>
              <a:rPr lang="it-IT" sz="1600" dirty="0"/>
              <a:t>Briola, D., Micucci, D., Mariani, L.</a:t>
            </a:r>
            <a:r>
              <a:rPr lang="it-IT" sz="1600" i="1" dirty="0"/>
              <a:t> A </a:t>
            </a:r>
            <a:r>
              <a:rPr lang="it-IT" sz="1600" i="1" dirty="0" err="1"/>
              <a:t>platform</a:t>
            </a:r>
            <a:r>
              <a:rPr lang="it-IT" sz="1600" i="1" dirty="0"/>
              <a:t> for P2P agent-</a:t>
            </a:r>
            <a:r>
              <a:rPr lang="it-IT" sz="1600" i="1" dirty="0" err="1"/>
              <a:t>based</a:t>
            </a:r>
            <a:r>
              <a:rPr lang="it-IT" sz="1600" i="1" dirty="0"/>
              <a:t> collaborative </a:t>
            </a:r>
            <a:r>
              <a:rPr lang="it-IT" sz="1600" i="1" dirty="0" err="1"/>
              <a:t>applications</a:t>
            </a:r>
            <a:r>
              <a:rPr lang="it-IT" sz="1600" dirty="0"/>
              <a:t> (2018) Software - </a:t>
            </a:r>
            <a:r>
              <a:rPr lang="it-IT" sz="1600" dirty="0" err="1"/>
              <a:t>Practice</a:t>
            </a:r>
            <a:r>
              <a:rPr lang="it-IT" sz="1600" dirty="0"/>
              <a:t> and Experience, 49(3), 549-558. 2019</a:t>
            </a:r>
          </a:p>
          <a:p>
            <a:endParaRPr lang="en-US" sz="1600" dirty="0"/>
          </a:p>
          <a:p>
            <a:endParaRPr lang="it-IT" sz="1600" dirty="0"/>
          </a:p>
          <a:p>
            <a:pPr lvl="0"/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32920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DFF52C-4863-D043-AF9C-369B4E208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a MAS is a good solution?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F6C005-FE69-DC49-9EF8-F127D6408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Multiagent paradigm as an Architecture problem/approach for complex systems (cognitive and rationale agents)</a:t>
            </a:r>
          </a:p>
          <a:p>
            <a:r>
              <a:rPr lang="en-GB" dirty="0"/>
              <a:t>Emergent behaviour from reactive agents (simulations with MAS, not seen in this course)</a:t>
            </a:r>
          </a:p>
          <a:p>
            <a:endParaRPr lang="en-GB" dirty="0"/>
          </a:p>
          <a:p>
            <a:r>
              <a:rPr lang="en-GB" dirty="0"/>
              <a:t>Typical Features/requirements of systems to be implemented as a MAS</a:t>
            </a:r>
          </a:p>
          <a:p>
            <a:pPr lvl="1"/>
            <a:r>
              <a:rPr lang="en-GB" u="sng" dirty="0"/>
              <a:t>Distribution</a:t>
            </a:r>
            <a:r>
              <a:rPr lang="en-GB" dirty="0"/>
              <a:t> (logical and/or physical)</a:t>
            </a:r>
          </a:p>
          <a:p>
            <a:pPr lvl="1"/>
            <a:r>
              <a:rPr lang="en-GB" u="sng" dirty="0"/>
              <a:t>Autonomous</a:t>
            </a:r>
            <a:r>
              <a:rPr lang="en-GB" dirty="0"/>
              <a:t> entities with partial view/abilities</a:t>
            </a:r>
          </a:p>
          <a:p>
            <a:pPr lvl="1"/>
            <a:r>
              <a:rPr lang="en-GB" dirty="0"/>
              <a:t>[</a:t>
            </a:r>
            <a:r>
              <a:rPr lang="en-GB" u="sng" dirty="0"/>
              <a:t>Asynchronous</a:t>
            </a:r>
            <a:r>
              <a:rPr lang="en-GB" dirty="0"/>
              <a:t>] interactions between entities</a:t>
            </a:r>
          </a:p>
          <a:p>
            <a:pPr lvl="1"/>
            <a:r>
              <a:rPr lang="en-GB" dirty="0"/>
              <a:t>Parallel multitasking</a:t>
            </a:r>
          </a:p>
          <a:p>
            <a:pPr lvl="1"/>
            <a:r>
              <a:rPr lang="en-GB" dirty="0"/>
              <a:t>Encapsulation</a:t>
            </a:r>
          </a:p>
          <a:p>
            <a:pPr lvl="1"/>
            <a:r>
              <a:rPr lang="en-GB" dirty="0"/>
              <a:t>Semantic interoperability</a:t>
            </a:r>
          </a:p>
          <a:p>
            <a:pPr lvl="1"/>
            <a:r>
              <a:rPr lang="en-GB" dirty="0"/>
              <a:t>Responsive/interactive Environment</a:t>
            </a:r>
          </a:p>
          <a:p>
            <a:pPr lvl="1"/>
            <a:r>
              <a:rPr lang="en-GB" dirty="0"/>
              <a:t>Dynamic creation of entities</a:t>
            </a:r>
          </a:p>
        </p:txBody>
      </p:sp>
    </p:spTree>
    <p:extLst>
      <p:ext uri="{BB962C8B-B14F-4D97-AF65-F5344CB8AC3E}">
        <p14:creationId xmlns:p14="http://schemas.microsoft.com/office/powerpoint/2010/main" val="476259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BAED72-640C-C546-83B4-1FC888F5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dirty="0"/>
              <a:t>Multiagent Systems architectures: Main concerns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C8A518-FC52-4D4A-9329-767F18C03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898" y="2537650"/>
            <a:ext cx="6849925" cy="391815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676B21A-61D8-9B45-B06B-E657CBCD5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679" y="2523945"/>
            <a:ext cx="4768641" cy="423879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3C1A965-88AE-D742-91F7-C633D4AA9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50" y="2524361"/>
            <a:ext cx="7271657" cy="315913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05DBB5-094D-ED4D-B619-7AEEFF07BC5F}"/>
              </a:ext>
            </a:extLst>
          </p:cNvPr>
          <p:cNvSpPr txBox="1"/>
          <p:nvPr/>
        </p:nvSpPr>
        <p:spPr>
          <a:xfrm>
            <a:off x="589844" y="1504199"/>
            <a:ext cx="796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Which language do they speak, how they communicate?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A4BABDDF-9871-5240-A865-8957EF44FC36}"/>
              </a:ext>
            </a:extLst>
          </p:cNvPr>
          <p:cNvSpPr txBox="1">
            <a:spLocks/>
          </p:cNvSpPr>
          <p:nvPr/>
        </p:nvSpPr>
        <p:spPr>
          <a:xfrm>
            <a:off x="1206886" y="1509162"/>
            <a:ext cx="6764723" cy="4453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How do they perceive/modify the environment?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086874-FB2A-CB46-9A11-4BD1BB9AD828}"/>
              </a:ext>
            </a:extLst>
          </p:cNvPr>
          <p:cNvSpPr txBox="1"/>
          <p:nvPr/>
        </p:nvSpPr>
        <p:spPr>
          <a:xfrm>
            <a:off x="2092806" y="1473317"/>
            <a:ext cx="50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Have they Private or Shared goals?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B25BC2F-AD24-F34F-B882-6E74FF048AD3}"/>
              </a:ext>
            </a:extLst>
          </p:cNvPr>
          <p:cNvGrpSpPr/>
          <p:nvPr/>
        </p:nvGrpSpPr>
        <p:grpSpPr>
          <a:xfrm>
            <a:off x="536266" y="2522991"/>
            <a:ext cx="8071467" cy="3341914"/>
            <a:chOff x="536266" y="2522991"/>
            <a:chExt cx="8071467" cy="3341914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2089D7E-8C1B-F64E-8236-1513D40942E8}"/>
                </a:ext>
              </a:extLst>
            </p:cNvPr>
            <p:cNvGrpSpPr/>
            <p:nvPr/>
          </p:nvGrpSpPr>
          <p:grpSpPr>
            <a:xfrm>
              <a:off x="536266" y="2522991"/>
              <a:ext cx="8071467" cy="3341914"/>
              <a:chOff x="-111422" y="2805322"/>
              <a:chExt cx="8071467" cy="3341914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46DFD93F-E52E-FF46-BC03-85BD42839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11422" y="3404353"/>
                <a:ext cx="3462179" cy="1993375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50A2FEE1-934B-1048-972A-284093C769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27409"/>
              <a:stretch/>
            </p:blipFill>
            <p:spPr>
              <a:xfrm>
                <a:off x="3647253" y="2805322"/>
                <a:ext cx="4312792" cy="3341914"/>
              </a:xfrm>
              <a:prstGeom prst="rect">
                <a:avLst/>
              </a:prstGeom>
            </p:spPr>
          </p:pic>
        </p:grp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C523CD9F-9BC7-1949-84A4-AFA6DB544FA5}"/>
                </a:ext>
              </a:extLst>
            </p:cNvPr>
            <p:cNvSpPr txBox="1"/>
            <p:nvPr/>
          </p:nvSpPr>
          <p:spPr>
            <a:xfrm>
              <a:off x="3909510" y="3903871"/>
              <a:ext cx="5898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VS</a:t>
              </a:r>
            </a:p>
          </p:txBody>
        </p:sp>
      </p:grp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C953444-0C65-FF46-997A-99D5F53863A8}"/>
              </a:ext>
            </a:extLst>
          </p:cNvPr>
          <p:cNvSpPr txBox="1">
            <a:spLocks/>
          </p:cNvSpPr>
          <p:nvPr/>
        </p:nvSpPr>
        <p:spPr>
          <a:xfrm>
            <a:off x="2102107" y="1543485"/>
            <a:ext cx="4955814" cy="445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How do the agents relate each others?</a:t>
            </a:r>
          </a:p>
        </p:txBody>
      </p:sp>
    </p:spTree>
    <p:extLst>
      <p:ext uri="{BB962C8B-B14F-4D97-AF65-F5344CB8AC3E}">
        <p14:creationId xmlns:p14="http://schemas.microsoft.com/office/powerpoint/2010/main" val="279414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4" grpId="1"/>
      <p:bldP spid="14" grpId="2"/>
      <p:bldP spid="7" grpId="0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02DC98-E29B-2F4E-8563-BD2F922D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the agents relate each others?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24BCBA-1766-754F-840A-76268A79E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313583" cy="4876800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Orchestration </a:t>
            </a:r>
          </a:p>
          <a:p>
            <a:r>
              <a:rPr lang="en-GB" dirty="0"/>
              <a:t>Coordination</a:t>
            </a:r>
          </a:p>
          <a:p>
            <a:r>
              <a:rPr lang="en-GB" dirty="0"/>
              <a:t>Negotiation</a:t>
            </a:r>
          </a:p>
          <a:p>
            <a:r>
              <a:rPr lang="en-GB" dirty="0"/>
              <a:t>Auctions</a:t>
            </a:r>
          </a:p>
          <a:p>
            <a:r>
              <a:rPr lang="en-GB" dirty="0"/>
              <a:t>Bio inspired </a:t>
            </a:r>
          </a:p>
          <a:p>
            <a:pPr marL="0" indent="0">
              <a:buNone/>
            </a:pPr>
            <a:r>
              <a:rPr lang="en-GB" dirty="0"/>
              <a:t>   behaviours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Social structure and MAS control</a:t>
            </a:r>
          </a:p>
          <a:p>
            <a:pPr lvl="1"/>
            <a:r>
              <a:rPr lang="en-GB" dirty="0"/>
              <a:t>Normative Multiagent Systems</a:t>
            </a:r>
          </a:p>
          <a:p>
            <a:pPr lvl="1"/>
            <a:r>
              <a:rPr lang="en-GB" dirty="0"/>
              <a:t>Commitments</a:t>
            </a:r>
          </a:p>
          <a:p>
            <a:pPr lvl="1"/>
            <a:r>
              <a:rPr lang="en-GB" dirty="0"/>
              <a:t>Monitor/Sentinel agents</a:t>
            </a:r>
          </a:p>
          <a:p>
            <a:pPr lvl="1"/>
            <a:r>
              <a:rPr lang="en-GB" dirty="0"/>
              <a:t>Protocol Enforcer/Verification</a:t>
            </a:r>
          </a:p>
          <a:p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17E260-6468-D943-B350-3D882ED04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696" y="1848397"/>
            <a:ext cx="5347252" cy="32551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2109941-15E5-714D-9C78-9D2317999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361" y="1822271"/>
            <a:ext cx="5183554" cy="34540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074B6AE-CBC7-E342-91B7-5F14CF255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132" y="1820785"/>
            <a:ext cx="5764696" cy="360293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A4C4EEF-7F18-1C45-9616-283EAF69F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132" y="2016198"/>
            <a:ext cx="5708380" cy="321211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69E0EA2-AEC9-3044-80F6-FD3003089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982" y="1852211"/>
            <a:ext cx="5322702" cy="35484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B780B6-2D27-2542-8E0C-FC6D5C693C7F}"/>
              </a:ext>
            </a:extLst>
          </p:cNvPr>
          <p:cNvSpPr txBox="1"/>
          <p:nvPr/>
        </p:nvSpPr>
        <p:spPr>
          <a:xfrm>
            <a:off x="0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3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D99B95-E45A-CB4B-AB7C-A7C234468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29339"/>
            <a:ext cx="8527773" cy="990600"/>
          </a:xfrm>
        </p:spPr>
        <p:txBody>
          <a:bodyPr>
            <a:noAutofit/>
          </a:bodyPr>
          <a:lstStyle/>
          <a:p>
            <a:r>
              <a:rPr lang="en-GB" sz="3200" dirty="0"/>
              <a:t>How do they perceive/modify the environment?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88BA33-0783-1543-8844-971F68723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96139"/>
            <a:ext cx="8229600" cy="2994522"/>
          </a:xfrm>
        </p:spPr>
        <p:txBody>
          <a:bodyPr/>
          <a:lstStyle/>
          <a:p>
            <a:r>
              <a:rPr lang="en-GB" dirty="0"/>
              <a:t>Is the environment physical or software?</a:t>
            </a:r>
          </a:p>
          <a:p>
            <a:r>
              <a:rPr lang="en-GB" dirty="0"/>
              <a:t>Can I perceive it directly?</a:t>
            </a:r>
          </a:p>
          <a:p>
            <a:r>
              <a:rPr lang="en-GB" dirty="0"/>
              <a:t>Can I modify it directly?</a:t>
            </a:r>
          </a:p>
          <a:p>
            <a:r>
              <a:rPr lang="en-GB" dirty="0"/>
              <a:t>Does it change?</a:t>
            </a:r>
          </a:p>
          <a:p>
            <a:r>
              <a:rPr lang="en-GB" dirty="0"/>
              <a:t>Which tools can I use to interact with it?</a:t>
            </a:r>
          </a:p>
          <a:p>
            <a:r>
              <a:rPr lang="en-GB" dirty="0"/>
              <a:t>Which services does it offer?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358E8FF-0464-3044-9BD1-E4117F1E1F54}"/>
              </a:ext>
            </a:extLst>
          </p:cNvPr>
          <p:cNvGrpSpPr/>
          <p:nvPr/>
        </p:nvGrpSpPr>
        <p:grpSpPr>
          <a:xfrm>
            <a:off x="596348" y="2604052"/>
            <a:ext cx="8388625" cy="3807026"/>
            <a:chOff x="596348" y="2604052"/>
            <a:chExt cx="8388625" cy="3807026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8BF7204-65E3-E241-BB96-4BA59DC39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9092" y="2604052"/>
              <a:ext cx="5955881" cy="3807026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747B2CBA-DA6F-8A4B-B34C-31D605E0DCE6}"/>
                </a:ext>
              </a:extLst>
            </p:cNvPr>
            <p:cNvSpPr txBox="1"/>
            <p:nvPr/>
          </p:nvSpPr>
          <p:spPr>
            <a:xfrm>
              <a:off x="596348" y="4929809"/>
              <a:ext cx="228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400" dirty="0"/>
            </a:p>
            <a:p>
              <a:r>
                <a:rPr lang="en-GB" sz="2400" dirty="0"/>
                <a:t>A&amp;A paradigm</a:t>
              </a:r>
              <a:br>
                <a:rPr lang="en-GB" sz="2400" dirty="0"/>
              </a:br>
              <a:r>
                <a:rPr lang="en-GB" sz="2400" dirty="0"/>
                <a:t>[Omicini2008]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11802</TotalTime>
  <Words>2686</Words>
  <Application>Microsoft Macintosh PowerPoint</Application>
  <PresentationFormat>Presentazione su schermo (4:3)</PresentationFormat>
  <Paragraphs>552</Paragraphs>
  <Slides>53</Slides>
  <Notes>7</Notes>
  <HiddenSlides>4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1" baseType="lpstr">
      <vt:lpstr>ＭＳ Ｐゴシック</vt:lpstr>
      <vt:lpstr>Arial</vt:lpstr>
      <vt:lpstr>Calibri</vt:lpstr>
      <vt:lpstr>DejaVu Sans</vt:lpstr>
      <vt:lpstr>Georgia</vt:lpstr>
      <vt:lpstr>Wingdings</vt:lpstr>
      <vt:lpstr>Wingdings 2</vt:lpstr>
      <vt:lpstr>Clarity</vt:lpstr>
      <vt:lpstr>Ph.D. course: Advanced Distributed Systems Development with Multiagent Systems </vt:lpstr>
      <vt:lpstr>Overview</vt:lpstr>
      <vt:lpstr>Assessment method</vt:lpstr>
      <vt:lpstr>Lesson 1  MAS: an architectural view and some real examples</vt:lpstr>
      <vt:lpstr>What is a MultiAgent System?</vt:lpstr>
      <vt:lpstr>When a MAS is a good solution?</vt:lpstr>
      <vt:lpstr>Multiagent Systems architectures: Main concerns</vt:lpstr>
      <vt:lpstr>How do the agents relate each others?</vt:lpstr>
      <vt:lpstr>How do they perceive/modify the environment? </vt:lpstr>
      <vt:lpstr>Which language do they speak, how do they communicate?</vt:lpstr>
      <vt:lpstr>Ontology and MAS: Semantic based interactions</vt:lpstr>
      <vt:lpstr>Private goals vs Global goals</vt:lpstr>
      <vt:lpstr>Open problems and questions</vt:lpstr>
      <vt:lpstr>Platforms (Main)</vt:lpstr>
      <vt:lpstr>Jade (Java Agent DEvelopment Framework)</vt:lpstr>
      <vt:lpstr>Jade Architecture</vt:lpstr>
      <vt:lpstr>Jade (Java Agent DEvelopment Framework)</vt:lpstr>
      <vt:lpstr>Some real and running MASs</vt:lpstr>
      <vt:lpstr>The FYPA System</vt:lpstr>
      <vt:lpstr>The model and the protocol</vt:lpstr>
      <vt:lpstr>Example: incompatible arcs</vt:lpstr>
      <vt:lpstr>Wrong reservations</vt:lpstr>
      <vt:lpstr>Final reservations</vt:lpstr>
      <vt:lpstr>Sniffer view of exchanged messages</vt:lpstr>
      <vt:lpstr>Presentazione standard di PowerPoint</vt:lpstr>
      <vt:lpstr>The IndianaMas System</vt:lpstr>
      <vt:lpstr>The Indiana Ontology</vt:lpstr>
      <vt:lpstr>The Indiana Ontology</vt:lpstr>
      <vt:lpstr>The Indiana Ontology</vt:lpstr>
      <vt:lpstr>Find Similar Images action</vt:lpstr>
      <vt:lpstr>MAS Monitoring</vt:lpstr>
      <vt:lpstr>Monitoring MultiAgent Systems: Why?</vt:lpstr>
      <vt:lpstr>Monitoring MultiAgent Systems: two of our approaches</vt:lpstr>
      <vt:lpstr>Protocol compliance verification [EMAS14, IDC14]</vt:lpstr>
      <vt:lpstr>Trace Expression [Ferr15]</vt:lpstr>
      <vt:lpstr>The concrete steps</vt:lpstr>
      <vt:lpstr>Monitoring MultiAgent Systems: approaches</vt:lpstr>
      <vt:lpstr>Protocol Driven MAS</vt:lpstr>
      <vt:lpstr>Protocol Driven MAS</vt:lpstr>
      <vt:lpstr>Protocol based agents [AAMAS15]</vt:lpstr>
      <vt:lpstr>Presentazione standard di PowerPoint</vt:lpstr>
      <vt:lpstr>LEARN Project</vt:lpstr>
      <vt:lpstr>LEARN MAS [SPELEARN]</vt:lpstr>
      <vt:lpstr>Presentazione standard di PowerPoint</vt:lpstr>
      <vt:lpstr>Presentazione standard di PowerPoint</vt:lpstr>
      <vt:lpstr>P2P network creation in LEARN</vt:lpstr>
      <vt:lpstr>Distributed Service Invocation</vt:lpstr>
      <vt:lpstr>Presentazione standard di PowerPoint</vt:lpstr>
      <vt:lpstr>Ongoing parts</vt:lpstr>
      <vt:lpstr>Presentazione standard di PowerPoint</vt:lpstr>
      <vt:lpstr>General References</vt:lpstr>
      <vt:lpstr>References for IndianaMas &amp; FYPA</vt:lpstr>
      <vt:lpstr>References for Monitoring and LEARN</vt:lpstr>
    </vt:vector>
  </TitlesOfParts>
  <Company>DISCO, UNIMIB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MultiAgents Systems &amp; Ontologies</dc:title>
  <dc:creator>daniela briola</dc:creator>
  <cp:lastModifiedBy>daniela.briola@unimib.it</cp:lastModifiedBy>
  <cp:revision>253</cp:revision>
  <dcterms:created xsi:type="dcterms:W3CDTF">2016-01-26T16:08:19Z</dcterms:created>
  <dcterms:modified xsi:type="dcterms:W3CDTF">2020-01-22T15:24:57Z</dcterms:modified>
</cp:coreProperties>
</file>