
<file path=[Content_Types].xml><?xml version="1.0" encoding="utf-8"?>
<Types xmlns="http://schemas.openxmlformats.org/package/2006/content-types">
  <Default Extension="docx" ContentType="application/vnd.openxmlformats-officedocument.wordprocessingml.documen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4"/>
  </p:notesMasterIdLst>
  <p:sldIdLst>
    <p:sldId id="257" r:id="rId2"/>
    <p:sldId id="262" r:id="rId3"/>
    <p:sldId id="263" r:id="rId4"/>
    <p:sldId id="283" r:id="rId5"/>
    <p:sldId id="284" r:id="rId6"/>
    <p:sldId id="285" r:id="rId7"/>
    <p:sldId id="286" r:id="rId8"/>
    <p:sldId id="287" r:id="rId9"/>
    <p:sldId id="288" r:id="rId10"/>
    <p:sldId id="289" r:id="rId11"/>
    <p:sldId id="290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  <p:sldId id="280" r:id="rId29"/>
    <p:sldId id="281" r:id="rId30"/>
    <p:sldId id="282" r:id="rId31"/>
    <p:sldId id="291" r:id="rId32"/>
    <p:sldId id="292" r:id="rId33"/>
  </p:sldIdLst>
  <p:sldSz cx="9144000" cy="6858000" type="screen4x3"/>
  <p:notesSz cx="6858000" cy="9144000"/>
  <p:defaultTextStyle>
    <a:defPPr>
      <a:defRPr lang="it-IT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90"/>
  </p:normalViewPr>
  <p:slideViewPr>
    <p:cSldViewPr snapToGrid="0" snapToObjects="1">
      <p:cViewPr varScale="1">
        <p:scale>
          <a:sx n="99" d="100"/>
          <a:sy n="99" d="100"/>
        </p:scale>
        <p:origin x="1464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Macintosh%20HD:Users:francescoscopelliti:Desktop:dati%20convegno%20Mancin.xlsx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francescoscopelliti:Desktop:PER%20TRENTO:trib%202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francescoscopelliti:Desktop:PER%20TRENTO:trib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francescoscopelliti:Desktop:PER%20TRENTO:trib%203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francescoscopelliti:Desktop:PER%20TRENTO:trib%202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it-IT" dirty="0"/>
              <a:t>Nazionalità</a:t>
            </a:r>
            <a:r>
              <a:rPr lang="it-IT" baseline="0" dirty="0"/>
              <a:t> utenti del territorio</a:t>
            </a:r>
            <a:endParaRPr lang="it-IT" dirty="0"/>
          </a:p>
        </c:rich>
      </c:tx>
      <c:overlay val="0"/>
    </c:title>
    <c:autoTitleDeleted val="0"/>
    <c:plotArea>
      <c:layout/>
      <c:pieChart>
        <c:varyColors val="1"/>
        <c:ser>
          <c:idx val="0"/>
          <c:order val="0"/>
          <c:explosion val="25"/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Foglio2!$J$69:$J$70</c:f>
              <c:strCache>
                <c:ptCount val="2"/>
                <c:pt idx="0">
                  <c:v>italia</c:v>
                </c:pt>
                <c:pt idx="1">
                  <c:v>stranieri</c:v>
                </c:pt>
              </c:strCache>
            </c:strRef>
          </c:cat>
          <c:val>
            <c:numRef>
              <c:f>Foglio2!$K$69:$K$70</c:f>
              <c:numCache>
                <c:formatCode>0%</c:formatCode>
                <c:ptCount val="2"/>
                <c:pt idx="0">
                  <c:v>0.91</c:v>
                </c:pt>
                <c:pt idx="1">
                  <c:v>0.09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6B5-8949-B620-B4CD52231ED7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 algn="ctr">
              <a:defRPr/>
            </a:pPr>
            <a:r>
              <a:rPr lang="it-IT" sz="1800" b="1" i="0" baseline="0" dirty="0">
                <a:effectLst/>
              </a:rPr>
              <a:t>Tribunale di Milano utenti divisi per </a:t>
            </a:r>
            <a:r>
              <a:rPr lang="it-IT" sz="1800" b="1" i="0" u="sng" baseline="0" dirty="0">
                <a:solidFill>
                  <a:srgbClr val="FF0000"/>
                </a:solidFill>
                <a:effectLst/>
              </a:rPr>
              <a:t>sostanza di utilizzo e fascia di età</a:t>
            </a:r>
            <a:endParaRPr lang="it-IT" dirty="0">
              <a:solidFill>
                <a:srgbClr val="FF0000"/>
              </a:solidFill>
              <a:effectLst/>
            </a:endParaRPr>
          </a:p>
        </c:rich>
      </c:tx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5603182629694201"/>
          <c:y val="9.3150505159457803E-2"/>
          <c:w val="0.82693016583936196"/>
          <c:h val="0.52676823787437499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Foglio1!$B$223</c:f>
              <c:strCache>
                <c:ptCount val="1"/>
                <c:pt idx="0">
                  <c:v>Alcol</c:v>
                </c:pt>
              </c:strCache>
            </c:strRef>
          </c:tx>
          <c:spPr>
            <a:solidFill>
              <a:schemeClr val="tx1"/>
            </a:solidFill>
          </c:spPr>
          <c:invertIfNegative val="0"/>
          <c:cat>
            <c:strRef>
              <c:f>Foglio1!$A$224:$A$230</c:f>
              <c:strCache>
                <c:ptCount val="7"/>
                <c:pt idx="0">
                  <c:v>da 18 a 25</c:v>
                </c:pt>
                <c:pt idx="1">
                  <c:v>da 26 a 33</c:v>
                </c:pt>
                <c:pt idx="2">
                  <c:v>da 34 a 41</c:v>
                </c:pt>
                <c:pt idx="3">
                  <c:v>da 42 a 49</c:v>
                </c:pt>
                <c:pt idx="4">
                  <c:v>da 50 a 57</c:v>
                </c:pt>
                <c:pt idx="5">
                  <c:v>da 58 a 65</c:v>
                </c:pt>
                <c:pt idx="6">
                  <c:v>da 66 in poi</c:v>
                </c:pt>
              </c:strCache>
            </c:strRef>
          </c:cat>
          <c:val>
            <c:numRef>
              <c:f>Foglio1!$B$224:$B$230</c:f>
              <c:numCache>
                <c:formatCode>0%</c:formatCode>
                <c:ptCount val="7"/>
                <c:pt idx="0">
                  <c:v>3.6671368124118503E-2</c:v>
                </c:pt>
                <c:pt idx="1">
                  <c:v>6.5170940170940203E-2</c:v>
                </c:pt>
                <c:pt idx="2">
                  <c:v>8.5416666666666696E-2</c:v>
                </c:pt>
                <c:pt idx="3">
                  <c:v>0.114427860696517</c:v>
                </c:pt>
                <c:pt idx="4">
                  <c:v>0.107142857142857</c:v>
                </c:pt>
                <c:pt idx="5">
                  <c:v>0.10344827586206901</c:v>
                </c:pt>
                <c:pt idx="6">
                  <c:v>6.25E-2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380-ED4D-8094-88F0907ACED5}"/>
            </c:ext>
          </c:extLst>
        </c:ser>
        <c:ser>
          <c:idx val="1"/>
          <c:order val="1"/>
          <c:tx>
            <c:strRef>
              <c:f>Foglio1!$C$223</c:f>
              <c:strCache>
                <c:ptCount val="1"/>
                <c:pt idx="0">
                  <c:v>Altro</c:v>
                </c:pt>
              </c:strCache>
            </c:strRef>
          </c:tx>
          <c:invertIfNegative val="0"/>
          <c:cat>
            <c:strRef>
              <c:f>Foglio1!$A$224:$A$230</c:f>
              <c:strCache>
                <c:ptCount val="7"/>
                <c:pt idx="0">
                  <c:v>da 18 a 25</c:v>
                </c:pt>
                <c:pt idx="1">
                  <c:v>da 26 a 33</c:v>
                </c:pt>
                <c:pt idx="2">
                  <c:v>da 34 a 41</c:v>
                </c:pt>
                <c:pt idx="3">
                  <c:v>da 42 a 49</c:v>
                </c:pt>
                <c:pt idx="4">
                  <c:v>da 50 a 57</c:v>
                </c:pt>
                <c:pt idx="5">
                  <c:v>da 58 a 65</c:v>
                </c:pt>
                <c:pt idx="6">
                  <c:v>da 66 in poi</c:v>
                </c:pt>
              </c:strCache>
            </c:strRef>
          </c:cat>
          <c:val>
            <c:numRef>
              <c:f>Foglio1!$C$224:$C$230</c:f>
              <c:numCache>
                <c:formatCode>0%</c:formatCode>
                <c:ptCount val="7"/>
                <c:pt idx="0">
                  <c:v>7.0521861777150903E-3</c:v>
                </c:pt>
                <c:pt idx="1">
                  <c:v>6.41025641025641E-3</c:v>
                </c:pt>
                <c:pt idx="2">
                  <c:v>1.35416666666667E-2</c:v>
                </c:pt>
                <c:pt idx="3">
                  <c:v>8.2918739635157498E-3</c:v>
                </c:pt>
                <c:pt idx="4">
                  <c:v>1.7857142857142901E-2</c:v>
                </c:pt>
                <c:pt idx="5">
                  <c:v>1.72413793103448E-2</c:v>
                </c:pt>
                <c:pt idx="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380-ED4D-8094-88F0907ACED5}"/>
            </c:ext>
          </c:extLst>
        </c:ser>
        <c:ser>
          <c:idx val="2"/>
          <c:order val="2"/>
          <c:tx>
            <c:strRef>
              <c:f>Foglio1!$D$223</c:f>
              <c:strCache>
                <c:ptCount val="1"/>
                <c:pt idx="0">
                  <c:v>Cannabinoidi</c:v>
                </c:pt>
              </c:strCache>
            </c:strRef>
          </c:tx>
          <c:invertIfNegative val="0"/>
          <c:cat>
            <c:strRef>
              <c:f>Foglio1!$A$224:$A$230</c:f>
              <c:strCache>
                <c:ptCount val="7"/>
                <c:pt idx="0">
                  <c:v>da 18 a 25</c:v>
                </c:pt>
                <c:pt idx="1">
                  <c:v>da 26 a 33</c:v>
                </c:pt>
                <c:pt idx="2">
                  <c:v>da 34 a 41</c:v>
                </c:pt>
                <c:pt idx="3">
                  <c:v>da 42 a 49</c:v>
                </c:pt>
                <c:pt idx="4">
                  <c:v>da 50 a 57</c:v>
                </c:pt>
                <c:pt idx="5">
                  <c:v>da 58 a 65</c:v>
                </c:pt>
                <c:pt idx="6">
                  <c:v>da 66 in poi</c:v>
                </c:pt>
              </c:strCache>
            </c:strRef>
          </c:cat>
          <c:val>
            <c:numRef>
              <c:f>Foglio1!$D$224:$D$230</c:f>
              <c:numCache>
                <c:formatCode>0%</c:formatCode>
                <c:ptCount val="7"/>
                <c:pt idx="0">
                  <c:v>0.47249647390691102</c:v>
                </c:pt>
                <c:pt idx="1">
                  <c:v>0.16987179487179499</c:v>
                </c:pt>
                <c:pt idx="2">
                  <c:v>0.11874999999999999</c:v>
                </c:pt>
                <c:pt idx="3">
                  <c:v>8.2918739635157501E-2</c:v>
                </c:pt>
                <c:pt idx="4">
                  <c:v>6.25E-2</c:v>
                </c:pt>
                <c:pt idx="5">
                  <c:v>0.17241379310344801</c:v>
                </c:pt>
                <c:pt idx="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380-ED4D-8094-88F0907ACED5}"/>
            </c:ext>
          </c:extLst>
        </c:ser>
        <c:ser>
          <c:idx val="3"/>
          <c:order val="3"/>
          <c:tx>
            <c:strRef>
              <c:f>Foglio1!$E$223</c:f>
              <c:strCache>
                <c:ptCount val="1"/>
                <c:pt idx="0">
                  <c:v>Cocaina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cat>
            <c:strRef>
              <c:f>Foglio1!$A$224:$A$230</c:f>
              <c:strCache>
                <c:ptCount val="7"/>
                <c:pt idx="0">
                  <c:v>da 18 a 25</c:v>
                </c:pt>
                <c:pt idx="1">
                  <c:v>da 26 a 33</c:v>
                </c:pt>
                <c:pt idx="2">
                  <c:v>da 34 a 41</c:v>
                </c:pt>
                <c:pt idx="3">
                  <c:v>da 42 a 49</c:v>
                </c:pt>
                <c:pt idx="4">
                  <c:v>da 50 a 57</c:v>
                </c:pt>
                <c:pt idx="5">
                  <c:v>da 58 a 65</c:v>
                </c:pt>
                <c:pt idx="6">
                  <c:v>da 66 in poi</c:v>
                </c:pt>
              </c:strCache>
            </c:strRef>
          </c:cat>
          <c:val>
            <c:numRef>
              <c:f>Foglio1!$E$224:$E$230</c:f>
              <c:numCache>
                <c:formatCode>0%</c:formatCode>
                <c:ptCount val="7"/>
                <c:pt idx="0">
                  <c:v>0.29337094499294802</c:v>
                </c:pt>
                <c:pt idx="1">
                  <c:v>0.487179487179487</c:v>
                </c:pt>
                <c:pt idx="2">
                  <c:v>0.41875000000000001</c:v>
                </c:pt>
                <c:pt idx="3">
                  <c:v>0.35489220563847401</c:v>
                </c:pt>
                <c:pt idx="4">
                  <c:v>0.44642857142857101</c:v>
                </c:pt>
                <c:pt idx="5">
                  <c:v>0.55172413793103403</c:v>
                </c:pt>
                <c:pt idx="6">
                  <c:v>0.875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7380-ED4D-8094-88F0907ACED5}"/>
            </c:ext>
          </c:extLst>
        </c:ser>
        <c:ser>
          <c:idx val="4"/>
          <c:order val="4"/>
          <c:tx>
            <c:strRef>
              <c:f>Foglio1!$F$223</c:f>
              <c:strCache>
                <c:ptCount val="1"/>
                <c:pt idx="0">
                  <c:v>Eroina</c:v>
                </c:pt>
              </c:strCache>
            </c:strRef>
          </c:tx>
          <c:spPr>
            <a:solidFill>
              <a:srgbClr val="0000FF"/>
            </a:solidFill>
          </c:spPr>
          <c:invertIfNegative val="0"/>
          <c:cat>
            <c:strRef>
              <c:f>Foglio1!$A$224:$A$230</c:f>
              <c:strCache>
                <c:ptCount val="7"/>
                <c:pt idx="0">
                  <c:v>da 18 a 25</c:v>
                </c:pt>
                <c:pt idx="1">
                  <c:v>da 26 a 33</c:v>
                </c:pt>
                <c:pt idx="2">
                  <c:v>da 34 a 41</c:v>
                </c:pt>
                <c:pt idx="3">
                  <c:v>da 42 a 49</c:v>
                </c:pt>
                <c:pt idx="4">
                  <c:v>da 50 a 57</c:v>
                </c:pt>
                <c:pt idx="5">
                  <c:v>da 58 a 65</c:v>
                </c:pt>
                <c:pt idx="6">
                  <c:v>da 66 in poi</c:v>
                </c:pt>
              </c:strCache>
            </c:strRef>
          </c:cat>
          <c:val>
            <c:numRef>
              <c:f>Foglio1!$F$224:$F$230</c:f>
              <c:numCache>
                <c:formatCode>0%</c:formatCode>
                <c:ptCount val="7"/>
                <c:pt idx="0">
                  <c:v>0.150916784203103</c:v>
                </c:pt>
                <c:pt idx="1">
                  <c:v>0.21474358974359001</c:v>
                </c:pt>
                <c:pt idx="2">
                  <c:v>0.26041666666666702</c:v>
                </c:pt>
                <c:pt idx="3">
                  <c:v>0.379767827529021</c:v>
                </c:pt>
                <c:pt idx="4">
                  <c:v>0.32589285714285698</c:v>
                </c:pt>
                <c:pt idx="5">
                  <c:v>0.12068965517241401</c:v>
                </c:pt>
                <c:pt idx="6">
                  <c:v>6.25E-2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7380-ED4D-8094-88F0907ACED5}"/>
            </c:ext>
          </c:extLst>
        </c:ser>
        <c:ser>
          <c:idx val="5"/>
          <c:order val="5"/>
          <c:tx>
            <c:strRef>
              <c:f>Foglio1!$G$223</c:f>
              <c:strCache>
                <c:ptCount val="1"/>
                <c:pt idx="0">
                  <c:v>Poli</c:v>
                </c:pt>
              </c:strCache>
            </c:strRef>
          </c:tx>
          <c:invertIfNegative val="0"/>
          <c:cat>
            <c:strRef>
              <c:f>Foglio1!$A$224:$A$230</c:f>
              <c:strCache>
                <c:ptCount val="7"/>
                <c:pt idx="0">
                  <c:v>da 18 a 25</c:v>
                </c:pt>
                <c:pt idx="1">
                  <c:v>da 26 a 33</c:v>
                </c:pt>
                <c:pt idx="2">
                  <c:v>da 34 a 41</c:v>
                </c:pt>
                <c:pt idx="3">
                  <c:v>da 42 a 49</c:v>
                </c:pt>
                <c:pt idx="4">
                  <c:v>da 50 a 57</c:v>
                </c:pt>
                <c:pt idx="5">
                  <c:v>da 58 a 65</c:v>
                </c:pt>
                <c:pt idx="6">
                  <c:v>da 66 in poi</c:v>
                </c:pt>
              </c:strCache>
            </c:strRef>
          </c:cat>
          <c:val>
            <c:numRef>
              <c:f>Foglio1!$G$224:$G$230</c:f>
              <c:numCache>
                <c:formatCode>0%</c:formatCode>
                <c:ptCount val="7"/>
                <c:pt idx="0">
                  <c:v>3.9492242595204501E-2</c:v>
                </c:pt>
                <c:pt idx="1">
                  <c:v>5.6623931623931603E-2</c:v>
                </c:pt>
                <c:pt idx="2">
                  <c:v>0.10312499999999999</c:v>
                </c:pt>
                <c:pt idx="3">
                  <c:v>5.9701492537313397E-2</c:v>
                </c:pt>
                <c:pt idx="4">
                  <c:v>4.0178571428571397E-2</c:v>
                </c:pt>
                <c:pt idx="5">
                  <c:v>3.4482758620689599E-2</c:v>
                </c:pt>
                <c:pt idx="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7380-ED4D-8094-88F0907ACED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2081226312"/>
        <c:axId val="2081229320"/>
        <c:axId val="0"/>
      </c:bar3DChart>
      <c:catAx>
        <c:axId val="208122631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600"/>
            </a:pPr>
            <a:endParaRPr lang="it-IT"/>
          </a:p>
        </c:txPr>
        <c:crossAx val="2081229320"/>
        <c:crosses val="autoZero"/>
        <c:auto val="1"/>
        <c:lblAlgn val="ctr"/>
        <c:lblOffset val="100"/>
        <c:noMultiLvlLbl val="0"/>
      </c:catAx>
      <c:valAx>
        <c:axId val="2081229320"/>
        <c:scaling>
          <c:orientation val="minMax"/>
        </c:scaling>
        <c:delete val="0"/>
        <c:axPos val="l"/>
        <c:majorGridlines/>
        <c:numFmt formatCode="0%" sourceLinked="1"/>
        <c:majorTickMark val="none"/>
        <c:minorTickMark val="none"/>
        <c:tickLblPos val="nextTo"/>
        <c:txPr>
          <a:bodyPr/>
          <a:lstStyle/>
          <a:p>
            <a:pPr>
              <a:defRPr sz="1400"/>
            </a:pPr>
            <a:endParaRPr lang="it-IT"/>
          </a:p>
        </c:txPr>
        <c:crossAx val="2081226312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1400"/>
            </a:pPr>
            <a:endParaRPr lang="it-IT"/>
          </a:p>
        </c:txPr>
      </c:dTable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1588729449593103E-2"/>
          <c:y val="0.105356935654316"/>
          <c:w val="0.62802357752444504"/>
          <c:h val="0.78928612869136705"/>
        </c:manualLayout>
      </c:layout>
      <c:pie3DChart>
        <c:varyColors val="1"/>
        <c:ser>
          <c:idx val="0"/>
          <c:order val="0"/>
          <c:explosion val="25"/>
          <c:dPt>
            <c:idx val="2"/>
            <c:bubble3D val="0"/>
            <c:spPr>
              <a:solidFill>
                <a:schemeClr val="bg1">
                  <a:lumMod val="5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1-3398-7B49-896A-C14D793534F5}"/>
              </c:ext>
            </c:extLst>
          </c:dPt>
          <c:dPt>
            <c:idx val="3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03-3398-7B49-896A-C14D793534F5}"/>
              </c:ext>
            </c:extLst>
          </c:dPt>
          <c:dPt>
            <c:idx val="4"/>
            <c:bubble3D val="0"/>
            <c:spPr>
              <a:solidFill>
                <a:srgbClr val="FFFF00"/>
              </a:solidFill>
            </c:spPr>
            <c:extLst>
              <c:ext xmlns:c16="http://schemas.microsoft.com/office/drawing/2014/chart" uri="{C3380CC4-5D6E-409C-BE32-E72D297353CC}">
                <c16:uniqueId val="{00000005-3398-7B49-896A-C14D793534F5}"/>
              </c:ext>
            </c:extLst>
          </c:dPt>
          <c:dPt>
            <c:idx val="5"/>
            <c:bubble3D val="0"/>
            <c:spPr>
              <a:solidFill>
                <a:schemeClr val="bg2"/>
              </a:solidFill>
            </c:spPr>
            <c:extLst>
              <c:ext xmlns:c16="http://schemas.microsoft.com/office/drawing/2014/chart" uri="{C3380CC4-5D6E-409C-BE32-E72D297353CC}">
                <c16:uniqueId val="{00000007-3398-7B49-896A-C14D793534F5}"/>
              </c:ext>
            </c:extLst>
          </c:dPt>
          <c:dLbls>
            <c:dLbl>
              <c:idx val="0"/>
              <c:layout>
                <c:manualLayout>
                  <c:x val="-1.7519524206381702E-2"/>
                  <c:y val="-4.9126594196296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3398-7B49-896A-C14D793534F5}"/>
                </c:ext>
              </c:extLst>
            </c:dLbl>
            <c:dLbl>
              <c:idx val="2"/>
              <c:layout>
                <c:manualLayout>
                  <c:x val="-3.3878807572312701E-2"/>
                  <c:y val="6.5156991005063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398-7B49-896A-C14D793534F5}"/>
                </c:ext>
              </c:extLst>
            </c:dLbl>
            <c:dLbl>
              <c:idx val="3"/>
              <c:layout>
                <c:manualLayout>
                  <c:x val="3.4368704626668502E-2"/>
                  <c:y val="-9.404071007076110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398-7B49-896A-C14D793534F5}"/>
                </c:ext>
              </c:extLst>
            </c:dLbl>
            <c:dLbl>
              <c:idx val="4"/>
              <c:layout>
                <c:manualLayout>
                  <c:x val="3.21192777709296E-2"/>
                  <c:y val="-6.79284475147916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3398-7B49-896A-C14D793534F5}"/>
                </c:ext>
              </c:extLst>
            </c:dLbl>
            <c:dLbl>
              <c:idx val="5"/>
              <c:layout>
                <c:manualLayout>
                  <c:x val="1.8115559466917602E-2"/>
                  <c:y val="-3.593977986845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3398-7B49-896A-C14D793534F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Foglio1!$A$24:$A$30</c:f>
              <c:strCache>
                <c:ptCount val="7"/>
                <c:pt idx="0">
                  <c:v>da 18 a 25</c:v>
                </c:pt>
                <c:pt idx="1">
                  <c:v>da 26 a 33</c:v>
                </c:pt>
                <c:pt idx="2">
                  <c:v>da 34 a 41</c:v>
                </c:pt>
                <c:pt idx="3">
                  <c:v>da 42 a 49</c:v>
                </c:pt>
                <c:pt idx="4">
                  <c:v>da 50 a 57</c:v>
                </c:pt>
                <c:pt idx="5">
                  <c:v>da 58 a 65</c:v>
                </c:pt>
                <c:pt idx="6">
                  <c:v>da 66 in poi</c:v>
                </c:pt>
              </c:strCache>
            </c:strRef>
          </c:cat>
          <c:val>
            <c:numRef>
              <c:f>Foglio1!$B$24:$B$30</c:f>
              <c:numCache>
                <c:formatCode>0%</c:formatCode>
                <c:ptCount val="7"/>
                <c:pt idx="0">
                  <c:v>0.202224757558471</c:v>
                </c:pt>
                <c:pt idx="1">
                  <c:v>0.26697090701654302</c:v>
                </c:pt>
                <c:pt idx="2">
                  <c:v>0.27381631488876201</c:v>
                </c:pt>
                <c:pt idx="3">
                  <c:v>0.17199087278950401</c:v>
                </c:pt>
                <c:pt idx="4">
                  <c:v>6.3890473474044501E-2</c:v>
                </c:pt>
                <c:pt idx="5">
                  <c:v>1.65430690245294E-2</c:v>
                </c:pt>
                <c:pt idx="6">
                  <c:v>4.5636052481460299E-3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3398-7B49-896A-C14D793534F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egendEntry>
        <c:idx val="0"/>
        <c:txPr>
          <a:bodyPr/>
          <a:lstStyle/>
          <a:p>
            <a:pPr>
              <a:defRPr sz="1400"/>
            </a:pPr>
            <a:endParaRPr lang="it-IT"/>
          </a:p>
        </c:txPr>
      </c:legendEntry>
      <c:legendEntry>
        <c:idx val="1"/>
        <c:txPr>
          <a:bodyPr/>
          <a:lstStyle/>
          <a:p>
            <a:pPr>
              <a:defRPr sz="1400"/>
            </a:pPr>
            <a:endParaRPr lang="it-IT"/>
          </a:p>
        </c:txPr>
      </c:legendEntry>
      <c:legendEntry>
        <c:idx val="2"/>
        <c:txPr>
          <a:bodyPr/>
          <a:lstStyle/>
          <a:p>
            <a:pPr>
              <a:defRPr sz="1400"/>
            </a:pPr>
            <a:endParaRPr lang="it-IT"/>
          </a:p>
        </c:txPr>
      </c:legendEntry>
      <c:legendEntry>
        <c:idx val="3"/>
        <c:txPr>
          <a:bodyPr/>
          <a:lstStyle/>
          <a:p>
            <a:pPr>
              <a:defRPr sz="1400"/>
            </a:pPr>
            <a:endParaRPr lang="it-IT"/>
          </a:p>
        </c:txPr>
      </c:legendEntry>
      <c:legendEntry>
        <c:idx val="4"/>
        <c:txPr>
          <a:bodyPr/>
          <a:lstStyle/>
          <a:p>
            <a:pPr>
              <a:defRPr sz="1400"/>
            </a:pPr>
            <a:endParaRPr lang="it-IT"/>
          </a:p>
        </c:txPr>
      </c:legendEntry>
      <c:legendEntry>
        <c:idx val="5"/>
        <c:txPr>
          <a:bodyPr/>
          <a:lstStyle/>
          <a:p>
            <a:pPr>
              <a:defRPr sz="1400"/>
            </a:pPr>
            <a:endParaRPr lang="it-IT"/>
          </a:p>
        </c:txPr>
      </c:legendEntry>
      <c:legendEntry>
        <c:idx val="6"/>
        <c:txPr>
          <a:bodyPr/>
          <a:lstStyle/>
          <a:p>
            <a:pPr>
              <a:defRPr sz="1400"/>
            </a:pPr>
            <a:endParaRPr lang="it-IT"/>
          </a:p>
        </c:txPr>
      </c:legendEntry>
      <c:layout>
        <c:manualLayout>
          <c:xMode val="edge"/>
          <c:yMode val="edge"/>
          <c:x val="0.77951704610097805"/>
          <c:y val="0.108540980231979"/>
          <c:w val="0.20385093454432801"/>
          <c:h val="0.49280786474066501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 algn="ctr">
              <a:defRPr/>
            </a:pPr>
            <a:r>
              <a:rPr lang="it-IT" sz="1800" b="1" i="0" baseline="0" dirty="0">
                <a:effectLst/>
              </a:rPr>
              <a:t>Tribunale di Milano utenti </a:t>
            </a:r>
            <a:r>
              <a:rPr lang="it-IT" sz="1800" b="1" i="0" u="sng" baseline="0" dirty="0">
                <a:solidFill>
                  <a:srgbClr val="FF0000"/>
                </a:solidFill>
                <a:effectLst/>
              </a:rPr>
              <a:t>divisi per tipo di reato e fascia di età</a:t>
            </a:r>
            <a:br>
              <a:rPr lang="it-IT" sz="1800" b="1" i="0" baseline="0" dirty="0">
                <a:solidFill>
                  <a:srgbClr val="FF0000"/>
                </a:solidFill>
                <a:effectLst/>
              </a:rPr>
            </a:br>
            <a:endParaRPr lang="it-IT" dirty="0">
              <a:effectLst/>
            </a:endParaRPr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Foglio1!$B$49</c:f>
              <c:strCache>
                <c:ptCount val="1"/>
                <c:pt idx="0">
                  <c:v>337- resistenza p.u.</c:v>
                </c:pt>
              </c:strCache>
            </c:strRef>
          </c:tx>
          <c:invertIfNegative val="0"/>
          <c:dPt>
            <c:idx val="2"/>
            <c:invertIfNegative val="0"/>
            <c:bubble3D val="0"/>
            <c:spPr>
              <a:solidFill>
                <a:srgbClr val="0000FF"/>
              </a:solidFill>
            </c:spPr>
            <c:extLst>
              <c:ext xmlns:c16="http://schemas.microsoft.com/office/drawing/2014/chart" uri="{C3380CC4-5D6E-409C-BE32-E72D297353CC}">
                <c16:uniqueId val="{00000001-BDD2-C845-97B4-5234A2DF8E9F}"/>
              </c:ext>
            </c:extLst>
          </c:dPt>
          <c:dPt>
            <c:idx val="3"/>
            <c:invertIfNegative val="0"/>
            <c:bubble3D val="0"/>
            <c:spPr>
              <a:solidFill>
                <a:srgbClr val="FFFF00"/>
              </a:solidFill>
            </c:spPr>
            <c:extLst>
              <c:ext xmlns:c16="http://schemas.microsoft.com/office/drawing/2014/chart" uri="{C3380CC4-5D6E-409C-BE32-E72D297353CC}">
                <c16:uniqueId val="{00000003-BDD2-C845-97B4-5234A2DF8E9F}"/>
              </c:ext>
            </c:extLst>
          </c:dPt>
          <c:dPt>
            <c:idx val="4"/>
            <c:invertIfNegative val="0"/>
            <c:bubble3D val="0"/>
            <c:spPr>
              <a:solidFill>
                <a:schemeClr val="bg1">
                  <a:lumMod val="5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5-BDD2-C845-97B4-5234A2DF8E9F}"/>
              </c:ext>
            </c:extLst>
          </c:dPt>
          <c:cat>
            <c:strRef>
              <c:f>Foglio1!$A$50:$A$56</c:f>
              <c:strCache>
                <c:ptCount val="7"/>
                <c:pt idx="0">
                  <c:v>da 18 a 25</c:v>
                </c:pt>
                <c:pt idx="1">
                  <c:v>da 26 a 33</c:v>
                </c:pt>
                <c:pt idx="2">
                  <c:v>da 34 a 41</c:v>
                </c:pt>
                <c:pt idx="3">
                  <c:v>da 42 a 49</c:v>
                </c:pt>
                <c:pt idx="4">
                  <c:v>da 50 a 57</c:v>
                </c:pt>
                <c:pt idx="5">
                  <c:v>da 58 a 65</c:v>
                </c:pt>
                <c:pt idx="6">
                  <c:v>da 66 in poi</c:v>
                </c:pt>
              </c:strCache>
            </c:strRef>
          </c:cat>
          <c:val>
            <c:numRef>
              <c:f>Foglio1!$B$50:$B$56</c:f>
              <c:numCache>
                <c:formatCode>0%</c:formatCode>
                <c:ptCount val="7"/>
                <c:pt idx="0">
                  <c:v>4.0902679830747503E-2</c:v>
                </c:pt>
                <c:pt idx="1">
                  <c:v>4.80769230769231E-2</c:v>
                </c:pt>
                <c:pt idx="2">
                  <c:v>6.0416666666666702E-2</c:v>
                </c:pt>
                <c:pt idx="3">
                  <c:v>5.6384742951907103E-2</c:v>
                </c:pt>
                <c:pt idx="4">
                  <c:v>3.5714285714285698E-2</c:v>
                </c:pt>
                <c:pt idx="5">
                  <c:v>3.4482758620689599E-2</c:v>
                </c:pt>
                <c:pt idx="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BDD2-C845-97B4-5234A2DF8E9F}"/>
            </c:ext>
          </c:extLst>
        </c:ser>
        <c:ser>
          <c:idx val="1"/>
          <c:order val="1"/>
          <c:tx>
            <c:strRef>
              <c:f>Foglio1!$C$49</c:f>
              <c:strCache>
                <c:ptCount val="1"/>
                <c:pt idx="0">
                  <c:v>385 - evasione</c:v>
                </c:pt>
              </c:strCache>
            </c:strRef>
          </c:tx>
          <c:invertIfNegative val="0"/>
          <c:cat>
            <c:strRef>
              <c:f>Foglio1!$A$50:$A$56</c:f>
              <c:strCache>
                <c:ptCount val="7"/>
                <c:pt idx="0">
                  <c:v>da 18 a 25</c:v>
                </c:pt>
                <c:pt idx="1">
                  <c:v>da 26 a 33</c:v>
                </c:pt>
                <c:pt idx="2">
                  <c:v>da 34 a 41</c:v>
                </c:pt>
                <c:pt idx="3">
                  <c:v>da 42 a 49</c:v>
                </c:pt>
                <c:pt idx="4">
                  <c:v>da 50 a 57</c:v>
                </c:pt>
                <c:pt idx="5">
                  <c:v>da 58 a 65</c:v>
                </c:pt>
                <c:pt idx="6">
                  <c:v>da 66 in poi</c:v>
                </c:pt>
              </c:strCache>
            </c:strRef>
          </c:cat>
          <c:val>
            <c:numRef>
              <c:f>Foglio1!$C$50:$C$56</c:f>
              <c:numCache>
                <c:formatCode>0%</c:formatCode>
                <c:ptCount val="7"/>
                <c:pt idx="0">
                  <c:v>3.6671368124118503E-2</c:v>
                </c:pt>
                <c:pt idx="1">
                  <c:v>6.5170940170940203E-2</c:v>
                </c:pt>
                <c:pt idx="2">
                  <c:v>5.6250000000000001E-2</c:v>
                </c:pt>
                <c:pt idx="3">
                  <c:v>6.3018242122719698E-2</c:v>
                </c:pt>
                <c:pt idx="4">
                  <c:v>6.25E-2</c:v>
                </c:pt>
                <c:pt idx="5">
                  <c:v>6.8965517241379296E-2</c:v>
                </c:pt>
                <c:pt idx="6">
                  <c:v>6.25E-2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BDD2-C845-97B4-5234A2DF8E9F}"/>
            </c:ext>
          </c:extLst>
        </c:ser>
        <c:ser>
          <c:idx val="2"/>
          <c:order val="2"/>
          <c:tx>
            <c:strRef>
              <c:f>Foglio1!$D$49</c:f>
              <c:strCache>
                <c:ptCount val="1"/>
                <c:pt idx="0">
                  <c:v>624/625 - furto</c:v>
                </c:pt>
              </c:strCache>
            </c:strRef>
          </c:tx>
          <c:spPr>
            <a:solidFill>
              <a:srgbClr val="0000FF"/>
            </a:solidFill>
          </c:spPr>
          <c:invertIfNegative val="0"/>
          <c:cat>
            <c:strRef>
              <c:f>Foglio1!$A$50:$A$56</c:f>
              <c:strCache>
                <c:ptCount val="7"/>
                <c:pt idx="0">
                  <c:v>da 18 a 25</c:v>
                </c:pt>
                <c:pt idx="1">
                  <c:v>da 26 a 33</c:v>
                </c:pt>
                <c:pt idx="2">
                  <c:v>da 34 a 41</c:v>
                </c:pt>
                <c:pt idx="3">
                  <c:v>da 42 a 49</c:v>
                </c:pt>
                <c:pt idx="4">
                  <c:v>da 50 a 57</c:v>
                </c:pt>
                <c:pt idx="5">
                  <c:v>da 58 a 65</c:v>
                </c:pt>
                <c:pt idx="6">
                  <c:v>da 66 in poi</c:v>
                </c:pt>
              </c:strCache>
            </c:strRef>
          </c:cat>
          <c:val>
            <c:numRef>
              <c:f>Foglio1!$D$50:$D$56</c:f>
              <c:numCache>
                <c:formatCode>0%</c:formatCode>
                <c:ptCount val="7"/>
                <c:pt idx="0">
                  <c:v>0.12693935119887201</c:v>
                </c:pt>
                <c:pt idx="1">
                  <c:v>0.19871794871794901</c:v>
                </c:pt>
                <c:pt idx="2">
                  <c:v>0.24583333333333299</c:v>
                </c:pt>
                <c:pt idx="3">
                  <c:v>0.31177446102819201</c:v>
                </c:pt>
                <c:pt idx="4">
                  <c:v>0.25892857142857101</c:v>
                </c:pt>
                <c:pt idx="5">
                  <c:v>0.31034482758620702</c:v>
                </c:pt>
                <c:pt idx="6">
                  <c:v>0.125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BDD2-C845-97B4-5234A2DF8E9F}"/>
            </c:ext>
          </c:extLst>
        </c:ser>
        <c:ser>
          <c:idx val="3"/>
          <c:order val="3"/>
          <c:tx>
            <c:strRef>
              <c:f>Foglio1!$E$49</c:f>
              <c:strCache>
                <c:ptCount val="1"/>
                <c:pt idx="0">
                  <c:v>73 - spaccio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cat>
            <c:strRef>
              <c:f>Foglio1!$A$50:$A$56</c:f>
              <c:strCache>
                <c:ptCount val="7"/>
                <c:pt idx="0">
                  <c:v>da 18 a 25</c:v>
                </c:pt>
                <c:pt idx="1">
                  <c:v>da 26 a 33</c:v>
                </c:pt>
                <c:pt idx="2">
                  <c:v>da 34 a 41</c:v>
                </c:pt>
                <c:pt idx="3">
                  <c:v>da 42 a 49</c:v>
                </c:pt>
                <c:pt idx="4">
                  <c:v>da 50 a 57</c:v>
                </c:pt>
                <c:pt idx="5">
                  <c:v>da 58 a 65</c:v>
                </c:pt>
                <c:pt idx="6">
                  <c:v>da 66 in poi</c:v>
                </c:pt>
              </c:strCache>
            </c:strRef>
          </c:cat>
          <c:val>
            <c:numRef>
              <c:f>Foglio1!$E$50:$E$56</c:f>
              <c:numCache>
                <c:formatCode>0%</c:formatCode>
                <c:ptCount val="7"/>
                <c:pt idx="0">
                  <c:v>0.70098730606488002</c:v>
                </c:pt>
                <c:pt idx="1">
                  <c:v>0.52136752136752096</c:v>
                </c:pt>
                <c:pt idx="2">
                  <c:v>0.47187499999999999</c:v>
                </c:pt>
                <c:pt idx="3">
                  <c:v>0.40961857379767802</c:v>
                </c:pt>
                <c:pt idx="4">
                  <c:v>0.47767857142857101</c:v>
                </c:pt>
                <c:pt idx="5">
                  <c:v>0.431034482758621</c:v>
                </c:pt>
                <c:pt idx="6">
                  <c:v>0.75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BDD2-C845-97B4-5234A2DF8E9F}"/>
            </c:ext>
          </c:extLst>
        </c:ser>
        <c:ser>
          <c:idx val="4"/>
          <c:order val="4"/>
          <c:tx>
            <c:strRef>
              <c:f>Foglio1!$F$49</c:f>
              <c:strCache>
                <c:ptCount val="1"/>
                <c:pt idx="0">
                  <c:v>altro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</c:spPr>
          <c:invertIfNegative val="0"/>
          <c:cat>
            <c:strRef>
              <c:f>Foglio1!$A$50:$A$56</c:f>
              <c:strCache>
                <c:ptCount val="7"/>
                <c:pt idx="0">
                  <c:v>da 18 a 25</c:v>
                </c:pt>
                <c:pt idx="1">
                  <c:v>da 26 a 33</c:v>
                </c:pt>
                <c:pt idx="2">
                  <c:v>da 34 a 41</c:v>
                </c:pt>
                <c:pt idx="3">
                  <c:v>da 42 a 49</c:v>
                </c:pt>
                <c:pt idx="4">
                  <c:v>da 50 a 57</c:v>
                </c:pt>
                <c:pt idx="5">
                  <c:v>da 58 a 65</c:v>
                </c:pt>
                <c:pt idx="6">
                  <c:v>da 66 in poi</c:v>
                </c:pt>
              </c:strCache>
            </c:strRef>
          </c:cat>
          <c:val>
            <c:numRef>
              <c:f>Foglio1!$F$50:$F$56</c:f>
              <c:numCache>
                <c:formatCode>0%</c:formatCode>
                <c:ptCount val="7"/>
                <c:pt idx="0">
                  <c:v>9.4499294781382207E-2</c:v>
                </c:pt>
                <c:pt idx="1">
                  <c:v>0.16666666666666699</c:v>
                </c:pt>
                <c:pt idx="2">
                  <c:v>0.16562499999999999</c:v>
                </c:pt>
                <c:pt idx="3">
                  <c:v>0.15920398009950201</c:v>
                </c:pt>
                <c:pt idx="4">
                  <c:v>0.16517857142857101</c:v>
                </c:pt>
                <c:pt idx="5">
                  <c:v>0.15517241379310301</c:v>
                </c:pt>
                <c:pt idx="6">
                  <c:v>6.25E-2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BDD2-C845-97B4-5234A2DF8E9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080475496"/>
        <c:axId val="2080472600"/>
      </c:barChart>
      <c:catAx>
        <c:axId val="208047549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2080472600"/>
        <c:crosses val="autoZero"/>
        <c:auto val="1"/>
        <c:lblAlgn val="ctr"/>
        <c:lblOffset val="100"/>
        <c:noMultiLvlLbl val="0"/>
      </c:catAx>
      <c:valAx>
        <c:axId val="2080472600"/>
        <c:scaling>
          <c:orientation val="minMax"/>
        </c:scaling>
        <c:delete val="0"/>
        <c:axPos val="l"/>
        <c:majorGridlines/>
        <c:title>
          <c:overlay val="0"/>
        </c:title>
        <c:numFmt formatCode="0%" sourceLinked="1"/>
        <c:majorTickMark val="none"/>
        <c:minorTickMark val="none"/>
        <c:tickLblPos val="nextTo"/>
        <c:txPr>
          <a:bodyPr/>
          <a:lstStyle/>
          <a:p>
            <a:pPr>
              <a:defRPr sz="1400"/>
            </a:pPr>
            <a:endParaRPr lang="it-IT"/>
          </a:p>
        </c:txPr>
        <c:crossAx val="2080475496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1400"/>
            </a:pPr>
            <a:endParaRPr lang="it-IT"/>
          </a:p>
        </c:txPr>
      </c:dTable>
    </c:plotArea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33"/>
    </mc:Choice>
    <mc:Fallback>
      <c:style val="33"/>
    </mc:Fallback>
  </mc:AlternateContent>
  <c:chart>
    <c:title>
      <c:tx>
        <c:rich>
          <a:bodyPr/>
          <a:lstStyle/>
          <a:p>
            <a:pPr>
              <a:defRPr sz="1100" b="0" i="1">
                <a:latin typeface="Times New Roman"/>
                <a:cs typeface="Times New Roman"/>
              </a:defRPr>
            </a:pPr>
            <a:r>
              <a:rPr lang="it-IT" sz="1100" b="0" i="1" dirty="0">
                <a:latin typeface="Times New Roman"/>
                <a:cs typeface="Times New Roman"/>
              </a:rPr>
              <a:t>Tribunale di Milano utenti divisi per esito del processo e fascia di età</a:t>
            </a:r>
          </a:p>
          <a:p>
            <a:pPr>
              <a:defRPr sz="1100" b="0" i="1">
                <a:latin typeface="Times New Roman"/>
                <a:cs typeface="Times New Roman"/>
              </a:defRPr>
            </a:pPr>
            <a:endParaRPr lang="it-IT" sz="1100" b="0" i="1" dirty="0">
              <a:latin typeface="Times New Roman"/>
              <a:cs typeface="Times New Roman"/>
            </a:endParaRPr>
          </a:p>
          <a:p>
            <a:pPr>
              <a:defRPr sz="1100" b="0" i="1">
                <a:latin typeface="Times New Roman"/>
                <a:cs typeface="Times New Roman"/>
              </a:defRPr>
            </a:pPr>
            <a:r>
              <a:rPr lang="it-IT" sz="1100" b="0" i="1" dirty="0">
                <a:latin typeface="Times New Roman"/>
                <a:cs typeface="Times New Roman"/>
              </a:rPr>
              <a:t> 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0.16963970981577201"/>
          <c:y val="0.10820492630728799"/>
          <c:w val="0.81486565371223696"/>
          <c:h val="0.52117343024429597"/>
        </c:manualLayout>
      </c:layout>
      <c:lineChart>
        <c:grouping val="standard"/>
        <c:varyColors val="0"/>
        <c:ser>
          <c:idx val="0"/>
          <c:order val="0"/>
          <c:tx>
            <c:strRef>
              <c:f>Foglio1!$B$250</c:f>
              <c:strCache>
                <c:ptCount val="1"/>
                <c:pt idx="0">
                  <c:v>altro</c:v>
                </c:pt>
              </c:strCache>
            </c:strRef>
          </c:tx>
          <c:cat>
            <c:strRef>
              <c:f>Foglio1!$A$251:$A$257</c:f>
              <c:strCache>
                <c:ptCount val="7"/>
                <c:pt idx="0">
                  <c:v>da 18 a 25</c:v>
                </c:pt>
                <c:pt idx="1">
                  <c:v>da 26 a 33</c:v>
                </c:pt>
                <c:pt idx="2">
                  <c:v>da 34 a 41</c:v>
                </c:pt>
                <c:pt idx="3">
                  <c:v>da 42 a 49</c:v>
                </c:pt>
                <c:pt idx="4">
                  <c:v>da 50 a 57</c:v>
                </c:pt>
                <c:pt idx="5">
                  <c:v>da 58 a 65</c:v>
                </c:pt>
                <c:pt idx="6">
                  <c:v>da 66 in poi</c:v>
                </c:pt>
              </c:strCache>
            </c:strRef>
          </c:cat>
          <c:val>
            <c:numRef>
              <c:f>Foglio1!$B$251:$B$257</c:f>
              <c:numCache>
                <c:formatCode>0%</c:formatCode>
                <c:ptCount val="7"/>
                <c:pt idx="0">
                  <c:v>5.7827926657263697E-2</c:v>
                </c:pt>
                <c:pt idx="1">
                  <c:v>4.80769230769231E-2</c:v>
                </c:pt>
                <c:pt idx="2">
                  <c:v>4.7916666666666698E-2</c:v>
                </c:pt>
                <c:pt idx="3">
                  <c:v>3.1509121061359897E-2</c:v>
                </c:pt>
                <c:pt idx="4">
                  <c:v>4.4642857142857102E-2</c:v>
                </c:pt>
                <c:pt idx="5">
                  <c:v>3.4482758620689599E-2</c:v>
                </c:pt>
                <c:pt idx="6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FC4F-BD44-B1AB-62D454B10241}"/>
            </c:ext>
          </c:extLst>
        </c:ser>
        <c:ser>
          <c:idx val="1"/>
          <c:order val="1"/>
          <c:tx>
            <c:strRef>
              <c:f>Foglio1!$C$250</c:f>
              <c:strCache>
                <c:ptCount val="1"/>
                <c:pt idx="0">
                  <c:v>arresti domiciliari</c:v>
                </c:pt>
              </c:strCache>
            </c:strRef>
          </c:tx>
          <c:cat>
            <c:strRef>
              <c:f>Foglio1!$A$251:$A$257</c:f>
              <c:strCache>
                <c:ptCount val="7"/>
                <c:pt idx="0">
                  <c:v>da 18 a 25</c:v>
                </c:pt>
                <c:pt idx="1">
                  <c:v>da 26 a 33</c:v>
                </c:pt>
                <c:pt idx="2">
                  <c:v>da 34 a 41</c:v>
                </c:pt>
                <c:pt idx="3">
                  <c:v>da 42 a 49</c:v>
                </c:pt>
                <c:pt idx="4">
                  <c:v>da 50 a 57</c:v>
                </c:pt>
                <c:pt idx="5">
                  <c:v>da 58 a 65</c:v>
                </c:pt>
                <c:pt idx="6">
                  <c:v>da 66 in poi</c:v>
                </c:pt>
              </c:strCache>
            </c:strRef>
          </c:cat>
          <c:val>
            <c:numRef>
              <c:f>Foglio1!$C$251:$C$257</c:f>
              <c:numCache>
                <c:formatCode>0%</c:formatCode>
                <c:ptCount val="7"/>
                <c:pt idx="0">
                  <c:v>0.15373765867418901</c:v>
                </c:pt>
                <c:pt idx="1">
                  <c:v>0.194444444444444</c:v>
                </c:pt>
                <c:pt idx="2">
                  <c:v>0.180208333333333</c:v>
                </c:pt>
                <c:pt idx="3">
                  <c:v>0.18905472636815901</c:v>
                </c:pt>
                <c:pt idx="4">
                  <c:v>0.16964285714285701</c:v>
                </c:pt>
                <c:pt idx="5">
                  <c:v>0.17241379310344801</c:v>
                </c:pt>
                <c:pt idx="6">
                  <c:v>0.1875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FC4F-BD44-B1AB-62D454B10241}"/>
            </c:ext>
          </c:extLst>
        </c:ser>
        <c:ser>
          <c:idx val="2"/>
          <c:order val="2"/>
          <c:tx>
            <c:strRef>
              <c:f>Foglio1!$D$250</c:f>
              <c:strCache>
                <c:ptCount val="1"/>
                <c:pt idx="0">
                  <c:v>carcerazione</c:v>
                </c:pt>
              </c:strCache>
            </c:strRef>
          </c:tx>
          <c:cat>
            <c:strRef>
              <c:f>Foglio1!$A$251:$A$257</c:f>
              <c:strCache>
                <c:ptCount val="7"/>
                <c:pt idx="0">
                  <c:v>da 18 a 25</c:v>
                </c:pt>
                <c:pt idx="1">
                  <c:v>da 26 a 33</c:v>
                </c:pt>
                <c:pt idx="2">
                  <c:v>da 34 a 41</c:v>
                </c:pt>
                <c:pt idx="3">
                  <c:v>da 42 a 49</c:v>
                </c:pt>
                <c:pt idx="4">
                  <c:v>da 50 a 57</c:v>
                </c:pt>
                <c:pt idx="5">
                  <c:v>da 58 a 65</c:v>
                </c:pt>
                <c:pt idx="6">
                  <c:v>da 66 in poi</c:v>
                </c:pt>
              </c:strCache>
            </c:strRef>
          </c:cat>
          <c:val>
            <c:numRef>
              <c:f>Foglio1!$D$251:$D$257</c:f>
              <c:numCache>
                <c:formatCode>0%</c:formatCode>
                <c:ptCount val="7"/>
                <c:pt idx="0">
                  <c:v>0.22002820874471099</c:v>
                </c:pt>
                <c:pt idx="1">
                  <c:v>0.41773504273504303</c:v>
                </c:pt>
                <c:pt idx="2">
                  <c:v>0.47395833333333298</c:v>
                </c:pt>
                <c:pt idx="3">
                  <c:v>0.49087893864013299</c:v>
                </c:pt>
                <c:pt idx="4">
                  <c:v>0.52232142857142905</c:v>
                </c:pt>
                <c:pt idx="5">
                  <c:v>0.51724137931034497</c:v>
                </c:pt>
                <c:pt idx="6">
                  <c:v>0.625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FC4F-BD44-B1AB-62D454B10241}"/>
            </c:ext>
          </c:extLst>
        </c:ser>
        <c:ser>
          <c:idx val="3"/>
          <c:order val="3"/>
          <c:tx>
            <c:strRef>
              <c:f>Foglio1!$E$250</c:f>
              <c:strCache>
                <c:ptCount val="1"/>
                <c:pt idx="0">
                  <c:v>Libero</c:v>
                </c:pt>
              </c:strCache>
            </c:strRef>
          </c:tx>
          <c:cat>
            <c:strRef>
              <c:f>Foglio1!$A$251:$A$257</c:f>
              <c:strCache>
                <c:ptCount val="7"/>
                <c:pt idx="0">
                  <c:v>da 18 a 25</c:v>
                </c:pt>
                <c:pt idx="1">
                  <c:v>da 26 a 33</c:v>
                </c:pt>
                <c:pt idx="2">
                  <c:v>da 34 a 41</c:v>
                </c:pt>
                <c:pt idx="3">
                  <c:v>da 42 a 49</c:v>
                </c:pt>
                <c:pt idx="4">
                  <c:v>da 50 a 57</c:v>
                </c:pt>
                <c:pt idx="5">
                  <c:v>da 58 a 65</c:v>
                </c:pt>
                <c:pt idx="6">
                  <c:v>da 66 in poi</c:v>
                </c:pt>
              </c:strCache>
            </c:strRef>
          </c:cat>
          <c:val>
            <c:numRef>
              <c:f>Foglio1!$E$251:$E$257</c:f>
              <c:numCache>
                <c:formatCode>0%</c:formatCode>
                <c:ptCount val="7"/>
                <c:pt idx="0">
                  <c:v>0.184767277856135</c:v>
                </c:pt>
                <c:pt idx="1">
                  <c:v>0.14636752136752099</c:v>
                </c:pt>
                <c:pt idx="2">
                  <c:v>0.133333333333333</c:v>
                </c:pt>
                <c:pt idx="3">
                  <c:v>0.13598673300165801</c:v>
                </c:pt>
                <c:pt idx="4">
                  <c:v>0.160714285714286</c:v>
                </c:pt>
                <c:pt idx="5">
                  <c:v>0.10344827586206901</c:v>
                </c:pt>
                <c:pt idx="6">
                  <c:v>6.25E-2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FC4F-BD44-B1AB-62D454B10241}"/>
            </c:ext>
          </c:extLst>
        </c:ser>
        <c:ser>
          <c:idx val="4"/>
          <c:order val="4"/>
          <c:tx>
            <c:strRef>
              <c:f>Foglio1!$F$250</c:f>
              <c:strCache>
                <c:ptCount val="1"/>
                <c:pt idx="0">
                  <c:v>sospensione pena</c:v>
                </c:pt>
              </c:strCache>
            </c:strRef>
          </c:tx>
          <c:cat>
            <c:strRef>
              <c:f>Foglio1!$A$251:$A$257</c:f>
              <c:strCache>
                <c:ptCount val="7"/>
                <c:pt idx="0">
                  <c:v>da 18 a 25</c:v>
                </c:pt>
                <c:pt idx="1">
                  <c:v>da 26 a 33</c:v>
                </c:pt>
                <c:pt idx="2">
                  <c:v>da 34 a 41</c:v>
                </c:pt>
                <c:pt idx="3">
                  <c:v>da 42 a 49</c:v>
                </c:pt>
                <c:pt idx="4">
                  <c:v>da 50 a 57</c:v>
                </c:pt>
                <c:pt idx="5">
                  <c:v>da 58 a 65</c:v>
                </c:pt>
                <c:pt idx="6">
                  <c:v>da 66 in poi</c:v>
                </c:pt>
              </c:strCache>
            </c:strRef>
          </c:cat>
          <c:val>
            <c:numRef>
              <c:f>Foglio1!$F$251:$F$257</c:f>
              <c:numCache>
                <c:formatCode>0%</c:formatCode>
                <c:ptCount val="7"/>
                <c:pt idx="0">
                  <c:v>0.383638928067701</c:v>
                </c:pt>
                <c:pt idx="1">
                  <c:v>0.19337606837606799</c:v>
                </c:pt>
                <c:pt idx="2">
                  <c:v>0.164583333333333</c:v>
                </c:pt>
                <c:pt idx="3">
                  <c:v>0.15257048092868999</c:v>
                </c:pt>
                <c:pt idx="4">
                  <c:v>0.10267857142857099</c:v>
                </c:pt>
                <c:pt idx="5">
                  <c:v>0.17241379310344801</c:v>
                </c:pt>
                <c:pt idx="6">
                  <c:v>0.125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FC4F-BD44-B1AB-62D454B1024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82959992"/>
        <c:axId val="2082963048"/>
      </c:lineChart>
      <c:catAx>
        <c:axId val="208295999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2082963048"/>
        <c:crosses val="autoZero"/>
        <c:auto val="1"/>
        <c:lblAlgn val="ctr"/>
        <c:lblOffset val="100"/>
        <c:noMultiLvlLbl val="0"/>
      </c:catAx>
      <c:valAx>
        <c:axId val="2082963048"/>
        <c:scaling>
          <c:orientation val="minMax"/>
        </c:scaling>
        <c:delete val="0"/>
        <c:axPos val="l"/>
        <c:majorGridlines/>
        <c:numFmt formatCode="0%" sourceLinked="1"/>
        <c:majorTickMark val="none"/>
        <c:minorTickMark val="none"/>
        <c:tickLblPos val="nextTo"/>
        <c:crossAx val="2082959992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txPr>
    <a:bodyPr/>
    <a:lstStyle/>
    <a:p>
      <a:pPr>
        <a:defRPr sz="1800"/>
      </a:pPr>
      <a:endParaRPr lang="it-IT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808DF4-3948-FF4B-8F68-FE6BBD16B45C}" type="datetimeFigureOut">
              <a:rPr lang="it-IT" smtClean="0"/>
              <a:t>20/01/20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93F374-5470-7348-B33C-4E112500F47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639707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861BD40-B59D-5448-BFA1-98F5D65F25FD}" type="slidenum">
              <a:rPr lang="it-IT" smtClean="0"/>
              <a:pPr>
                <a:defRPr/>
              </a:pPr>
              <a:t>17</a:t>
            </a:fld>
            <a:endParaRPr lang="it-IT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3F9D8C-4723-B448-A774-6EF2AFF40E0E}" type="slidenum">
              <a:rPr lang="it-IT" smtClean="0"/>
              <a:t>18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432297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7A735-EF63-5C40-BDAF-F1BFBB1EFF2F}" type="datetimeFigureOut">
              <a:rPr lang="it-IT" smtClean="0"/>
              <a:t>20/01/20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7E11A-5D3F-C047-8185-22843E53FA8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631247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7A735-EF63-5C40-BDAF-F1BFBB1EFF2F}" type="datetimeFigureOut">
              <a:rPr lang="it-IT" smtClean="0"/>
              <a:t>20/01/20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7E11A-5D3F-C047-8185-22843E53FA8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00492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7A735-EF63-5C40-BDAF-F1BFBB1EFF2F}" type="datetimeFigureOut">
              <a:rPr lang="it-IT" smtClean="0"/>
              <a:t>20/01/20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7E11A-5D3F-C047-8185-22843E53FA8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932318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7A735-EF63-5C40-BDAF-F1BFBB1EFF2F}" type="datetimeFigureOut">
              <a:rPr lang="it-IT" smtClean="0"/>
              <a:t>20/01/20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7E11A-5D3F-C047-8185-22843E53FA8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125698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7A735-EF63-5C40-BDAF-F1BFBB1EFF2F}" type="datetimeFigureOut">
              <a:rPr lang="it-IT" smtClean="0"/>
              <a:t>20/01/20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7E11A-5D3F-C047-8185-22843E53FA8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37801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7A735-EF63-5C40-BDAF-F1BFBB1EFF2F}" type="datetimeFigureOut">
              <a:rPr lang="it-IT" smtClean="0"/>
              <a:t>20/01/20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7E11A-5D3F-C047-8185-22843E53FA8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550802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7A735-EF63-5C40-BDAF-F1BFBB1EFF2F}" type="datetimeFigureOut">
              <a:rPr lang="it-IT" smtClean="0"/>
              <a:t>20/01/20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7E11A-5D3F-C047-8185-22843E53FA8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92288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7A735-EF63-5C40-BDAF-F1BFBB1EFF2F}" type="datetimeFigureOut">
              <a:rPr lang="it-IT" smtClean="0"/>
              <a:t>20/01/20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7E11A-5D3F-C047-8185-22843E53FA8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838554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7A735-EF63-5C40-BDAF-F1BFBB1EFF2F}" type="datetimeFigureOut">
              <a:rPr lang="it-IT" smtClean="0"/>
              <a:t>20/01/20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7E11A-5D3F-C047-8185-22843E53FA8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06072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7A735-EF63-5C40-BDAF-F1BFBB1EFF2F}" type="datetimeFigureOut">
              <a:rPr lang="it-IT" smtClean="0"/>
              <a:t>20/01/20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7E11A-5D3F-C047-8185-22843E53FA8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749708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7A735-EF63-5C40-BDAF-F1BFBB1EFF2F}" type="datetimeFigureOut">
              <a:rPr lang="it-IT" smtClean="0"/>
              <a:t>20/01/20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7E11A-5D3F-C047-8185-22843E53FA8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06110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F7A735-EF63-5C40-BDAF-F1BFBB1EFF2F}" type="datetimeFigureOut">
              <a:rPr lang="it-IT" smtClean="0"/>
              <a:t>20/01/20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07E11A-5D3F-C047-8185-22843E53FA8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044872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Documento_di_Microsoft_Word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jpeg"/><Relationship Id="rId5" Type="http://schemas.openxmlformats.org/officeDocument/2006/relationships/image" Target="../media/image1.jpeg"/><Relationship Id="rId4" Type="http://schemas.openxmlformats.org/officeDocument/2006/relationships/image" Target="../media/image5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1.xml"/><Relationship Id="rId4" Type="http://schemas.openxmlformats.org/officeDocument/2006/relationships/image" Target="../media/image6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3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33" name="Line 9"/>
          <p:cNvSpPr>
            <a:spLocks noChangeShapeType="1"/>
          </p:cNvSpPr>
          <p:nvPr/>
        </p:nvSpPr>
        <p:spPr bwMode="auto">
          <a:xfrm>
            <a:off x="1835150" y="5949950"/>
            <a:ext cx="7308850" cy="28575"/>
          </a:xfrm>
          <a:prstGeom prst="line">
            <a:avLst/>
          </a:prstGeom>
          <a:noFill/>
          <a:ln w="9525">
            <a:solidFill>
              <a:srgbClr val="00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>
              <a:latin typeface="+mn-lt"/>
              <a:ea typeface="+mn-ea"/>
              <a:cs typeface="+mn-cs"/>
            </a:endParaRPr>
          </a:p>
        </p:txBody>
      </p:sp>
      <p:pic>
        <p:nvPicPr>
          <p:cNvPr id="13314" name="Picture 17" descr="LOGOR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91475" y="0"/>
            <a:ext cx="1152525" cy="108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8" name="Immagin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6021388"/>
            <a:ext cx="1790700" cy="66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ttangolo 1"/>
          <p:cNvSpPr/>
          <p:nvPr/>
        </p:nvSpPr>
        <p:spPr>
          <a:xfrm>
            <a:off x="2447925" y="664400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it-IT" b="1" dirty="0"/>
              <a:t>CORSO DI ALTA FORMAZIONE</a:t>
            </a:r>
            <a:endParaRPr lang="it-IT" dirty="0"/>
          </a:p>
          <a:p>
            <a:pPr algn="ctr"/>
            <a:r>
              <a:rPr lang="it-IT" b="1" dirty="0"/>
              <a:t>PROFILI TEORICI E PRATICI DELL’ESECUZIONE DELLE PENE E DELLE MISURE DI SICUREZZA</a:t>
            </a:r>
            <a:endParaRPr lang="it-IT" dirty="0"/>
          </a:p>
        </p:txBody>
      </p:sp>
      <p:sp>
        <p:nvSpPr>
          <p:cNvPr id="3" name="Rettangolo 2"/>
          <p:cNvSpPr/>
          <p:nvPr/>
        </p:nvSpPr>
        <p:spPr>
          <a:xfrm>
            <a:off x="1835150" y="2294466"/>
            <a:ext cx="5531476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it-IT" dirty="0"/>
              <a:t>L’intervento sulla tossicodipendenza </a:t>
            </a:r>
          </a:p>
          <a:p>
            <a:pPr lvl="0" algn="ctr"/>
            <a:endParaRPr lang="it-IT" dirty="0"/>
          </a:p>
          <a:p>
            <a:pPr lvl="0" algn="ctr"/>
            <a:endParaRPr lang="it-IT" dirty="0"/>
          </a:p>
          <a:p>
            <a:pPr lvl="0" algn="ctr"/>
            <a:r>
              <a:rPr lang="it-IT" b="1" dirty="0"/>
              <a:t>Francesco Scopelliti</a:t>
            </a:r>
            <a:endParaRPr lang="it-IT" dirty="0"/>
          </a:p>
          <a:p>
            <a:pPr lvl="0" algn="ctr"/>
            <a:endParaRPr lang="it-IT" dirty="0"/>
          </a:p>
          <a:p>
            <a:pPr lvl="0" algn="ctr"/>
            <a:r>
              <a:rPr lang="it-IT" dirty="0"/>
              <a:t>Direttore </a:t>
            </a:r>
            <a:r>
              <a:rPr lang="it-IT" dirty="0" err="1"/>
              <a:t>Ser.D</a:t>
            </a:r>
            <a:r>
              <a:rPr lang="it-IT" dirty="0"/>
              <a:t> Area Penale e Penitenziaria</a:t>
            </a:r>
          </a:p>
          <a:p>
            <a:pPr lvl="0" algn="ctr"/>
            <a:r>
              <a:rPr lang="it-IT" dirty="0"/>
              <a:t>ASST Santi Paolo e Carlo</a:t>
            </a:r>
          </a:p>
          <a:p>
            <a:pPr lvl="0" algn="ctr"/>
            <a:endParaRPr lang="it-IT" dirty="0"/>
          </a:p>
          <a:p>
            <a:pPr lvl="0" algn="ctr"/>
            <a:r>
              <a:rPr lang="it-IT" dirty="0"/>
              <a:t>Professore a Contratto Università Cattolica Milano</a:t>
            </a:r>
          </a:p>
          <a:p>
            <a:pPr lvl="0" algn="ctr"/>
            <a:endParaRPr lang="it-IT" dirty="0"/>
          </a:p>
          <a:p>
            <a:pPr lvl="0" algn="ctr"/>
            <a:r>
              <a:rPr lang="it-IT" dirty="0" err="1"/>
              <a:t>francesco@scopelliti.eu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0013741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Line 2"/>
          <p:cNvSpPr>
            <a:spLocks noChangeShapeType="1"/>
          </p:cNvSpPr>
          <p:nvPr/>
        </p:nvSpPr>
        <p:spPr bwMode="auto">
          <a:xfrm>
            <a:off x="1835150" y="5949950"/>
            <a:ext cx="7308850" cy="28575"/>
          </a:xfrm>
          <a:prstGeom prst="line">
            <a:avLst/>
          </a:prstGeom>
          <a:noFill/>
          <a:ln w="9525">
            <a:solidFill>
              <a:srgbClr val="00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750" y="6022975"/>
            <a:ext cx="1408113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0" name="Picture 6" descr="LOGORE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91475" y="0"/>
            <a:ext cx="1152525" cy="108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olo 1"/>
          <p:cNvSpPr txBox="1">
            <a:spLocks/>
          </p:cNvSpPr>
          <p:nvPr/>
        </p:nvSpPr>
        <p:spPr>
          <a:xfrm>
            <a:off x="395288" y="188913"/>
            <a:ext cx="8229600" cy="1143000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it-IT" sz="4400" dirty="0">
                <a:latin typeface="+mj-lt"/>
                <a:ea typeface="+mj-ea"/>
                <a:cs typeface="+mj-cs"/>
              </a:rPr>
              <a:t>Definizione diagnostica</a:t>
            </a:r>
          </a:p>
        </p:txBody>
      </p:sp>
      <p:sp>
        <p:nvSpPr>
          <p:cNvPr id="8" name="Rettangolo 7"/>
          <p:cNvSpPr/>
          <p:nvPr/>
        </p:nvSpPr>
        <p:spPr>
          <a:xfrm>
            <a:off x="703263" y="1085850"/>
            <a:ext cx="8064500" cy="4679950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 sz="2000" dirty="0">
              <a:solidFill>
                <a:schemeClr val="tx1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 sz="2000" dirty="0">
              <a:solidFill>
                <a:schemeClr val="tx1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 sz="2000" dirty="0">
              <a:solidFill>
                <a:schemeClr val="tx1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000" dirty="0">
                <a:solidFill>
                  <a:schemeClr val="tx1"/>
                </a:solidFill>
              </a:rPr>
              <a:t>11 classi di sostanze: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000" i="1" dirty="0">
                <a:solidFill>
                  <a:schemeClr val="tx1"/>
                </a:solidFill>
              </a:rPr>
              <a:t>•	</a:t>
            </a:r>
            <a:r>
              <a:rPr lang="it-IT" sz="2000" i="1" u="sng" dirty="0">
                <a:solidFill>
                  <a:schemeClr val="tx1"/>
                </a:solidFill>
              </a:rPr>
              <a:t>Alcool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000" i="1" dirty="0">
                <a:solidFill>
                  <a:schemeClr val="tx1"/>
                </a:solidFill>
              </a:rPr>
              <a:t>•	</a:t>
            </a:r>
            <a:r>
              <a:rPr lang="it-IT" sz="2000" i="1" u="sng" dirty="0">
                <a:solidFill>
                  <a:schemeClr val="tx1"/>
                </a:solidFill>
              </a:rPr>
              <a:t>Cocaina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000" i="1" dirty="0">
                <a:solidFill>
                  <a:schemeClr val="tx1"/>
                </a:solidFill>
              </a:rPr>
              <a:t>•	</a:t>
            </a:r>
            <a:r>
              <a:rPr lang="it-IT" sz="2000" i="1" u="sng" dirty="0">
                <a:solidFill>
                  <a:schemeClr val="tx1"/>
                </a:solidFill>
              </a:rPr>
              <a:t>Oppiacei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000" i="1" dirty="0">
                <a:solidFill>
                  <a:schemeClr val="tx1"/>
                </a:solidFill>
              </a:rPr>
              <a:t>•	Cannabis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000" i="1" dirty="0">
                <a:solidFill>
                  <a:schemeClr val="tx1"/>
                </a:solidFill>
              </a:rPr>
              <a:t>•	</a:t>
            </a:r>
            <a:r>
              <a:rPr lang="it-IT" sz="2000" i="1" dirty="0" err="1">
                <a:solidFill>
                  <a:schemeClr val="tx1"/>
                </a:solidFill>
              </a:rPr>
              <a:t>Fenciclidina</a:t>
            </a:r>
            <a:endParaRPr lang="it-IT" sz="2000" i="1" u="sng" dirty="0">
              <a:solidFill>
                <a:schemeClr val="tx1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000" i="1" dirty="0">
                <a:solidFill>
                  <a:schemeClr val="tx1"/>
                </a:solidFill>
              </a:rPr>
              <a:t>•	Amfetamine (o a sostanze con struttura simile)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000" i="1" dirty="0">
                <a:solidFill>
                  <a:schemeClr val="tx1"/>
                </a:solidFill>
              </a:rPr>
              <a:t>•	Allucinogeni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000" i="1" dirty="0">
                <a:solidFill>
                  <a:schemeClr val="tx1"/>
                </a:solidFill>
              </a:rPr>
              <a:t>•	Inalanti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000" i="1" dirty="0">
                <a:solidFill>
                  <a:schemeClr val="tx1"/>
                </a:solidFill>
              </a:rPr>
              <a:t>•	Sedativi, Ipnotici o Ansiolitici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000" i="1" dirty="0">
                <a:solidFill>
                  <a:schemeClr val="tx1"/>
                </a:solidFill>
              </a:rPr>
              <a:t>•	Nicotina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000" i="1" dirty="0">
                <a:solidFill>
                  <a:schemeClr val="tx1"/>
                </a:solidFill>
              </a:rPr>
              <a:t>+	(Caffeina)</a:t>
            </a:r>
            <a:endParaRPr lang="it-IT" sz="1600" i="1" dirty="0">
              <a:solidFill>
                <a:schemeClr val="tx1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 sz="1600" dirty="0">
              <a:solidFill>
                <a:schemeClr val="tx1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600" i="1" dirty="0">
                <a:solidFill>
                  <a:schemeClr val="tx1"/>
                </a:solidFill>
              </a:rPr>
              <a:t>N.B. </a:t>
            </a:r>
            <a:r>
              <a:rPr lang="it-IT" sz="1600" i="1" dirty="0" err="1">
                <a:solidFill>
                  <a:schemeClr val="tx1"/>
                </a:solidFill>
              </a:rPr>
              <a:t>comorbilità</a:t>
            </a:r>
            <a:endParaRPr lang="it-IT" sz="1600" i="1" dirty="0">
              <a:solidFill>
                <a:schemeClr val="tx1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 sz="1600" dirty="0">
              <a:solidFill>
                <a:schemeClr val="tx1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 sz="32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89667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16013" y="620713"/>
            <a:ext cx="6769100" cy="719137"/>
          </a:xfrm>
        </p:spPr>
        <p:txBody>
          <a:bodyPr/>
          <a:lstStyle/>
          <a:p>
            <a:pPr eaLnBrk="1" hangingPunct="1">
              <a:defRPr/>
            </a:pPr>
            <a:r>
              <a:rPr lang="it-IT" sz="2800" dirty="0">
                <a:solidFill>
                  <a:schemeClr val="tx1"/>
                </a:solidFill>
                <a:cs typeface="+mj-cs"/>
              </a:rPr>
              <a:t>- il mandato istituzionale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16013" y="1557338"/>
            <a:ext cx="7561262" cy="4319587"/>
          </a:xfrm>
        </p:spPr>
        <p:txBody>
          <a:bodyPr/>
          <a:lstStyle/>
          <a:p>
            <a:pPr algn="just" eaLnBrk="1" hangingPunct="1">
              <a:lnSpc>
                <a:spcPct val="110000"/>
              </a:lnSpc>
              <a:defRPr/>
            </a:pPr>
            <a:r>
              <a:rPr lang="it-IT" sz="2000" dirty="0">
                <a:solidFill>
                  <a:schemeClr val="tx1"/>
                </a:solidFill>
                <a:latin typeface="Tahoma" charset="0"/>
                <a:cs typeface="+mn-cs"/>
              </a:rPr>
              <a:t>Il Sert opera all’interno dei servizi per adempiere ad un preciso mandato istituzionale. </a:t>
            </a:r>
          </a:p>
          <a:p>
            <a:pPr algn="just" eaLnBrk="1" hangingPunct="1">
              <a:lnSpc>
                <a:spcPct val="110000"/>
              </a:lnSpc>
              <a:defRPr/>
            </a:pPr>
            <a:r>
              <a:rPr lang="it-IT" sz="2000" dirty="0">
                <a:solidFill>
                  <a:schemeClr val="tx1"/>
                </a:solidFill>
                <a:latin typeface="Tahoma" charset="0"/>
                <a:cs typeface="+mn-cs"/>
              </a:rPr>
              <a:t>La cura della patologie delle dipendenze non è una scelta di alcune persone ma bensì è un dovere istituzionale.</a:t>
            </a:r>
          </a:p>
          <a:p>
            <a:pPr algn="just" eaLnBrk="1" hangingPunct="1">
              <a:lnSpc>
                <a:spcPct val="110000"/>
              </a:lnSpc>
              <a:defRPr/>
            </a:pPr>
            <a:r>
              <a:rPr lang="it-IT" sz="2000" dirty="0">
                <a:solidFill>
                  <a:schemeClr val="tx1"/>
                </a:solidFill>
                <a:latin typeface="Tahoma" charset="0"/>
                <a:cs typeface="+mn-cs"/>
              </a:rPr>
              <a:t>Tutte le persone libere o ristrette hanno il diritto di poter accedere liberamente alla cura.</a:t>
            </a:r>
          </a:p>
          <a:p>
            <a:pPr algn="just" eaLnBrk="1" hangingPunct="1">
              <a:lnSpc>
                <a:spcPct val="110000"/>
              </a:lnSpc>
              <a:defRPr/>
            </a:pPr>
            <a:r>
              <a:rPr lang="it-IT" sz="2000" dirty="0">
                <a:solidFill>
                  <a:schemeClr val="tx1"/>
                </a:solidFill>
                <a:latin typeface="Tahoma" charset="0"/>
                <a:cs typeface="+mn-cs"/>
              </a:rPr>
              <a:t>Le persone hanno il diritto di continuare o intraprendere la cura anche durante la carcerazione.</a:t>
            </a:r>
          </a:p>
          <a:p>
            <a:pPr algn="just" eaLnBrk="1" hangingPunct="1">
              <a:lnSpc>
                <a:spcPct val="110000"/>
              </a:lnSpc>
              <a:defRPr/>
            </a:pPr>
            <a:r>
              <a:rPr lang="it-IT" sz="2000" dirty="0">
                <a:solidFill>
                  <a:schemeClr val="tx1"/>
                </a:solidFill>
                <a:latin typeface="Tahoma" charset="0"/>
                <a:cs typeface="+mn-cs"/>
              </a:rPr>
              <a:t>Esiste uno specifico contesto legislativo che regolamenta le diverse possibilità di accesso alla cura durante l’espiazione della condanna.</a:t>
            </a:r>
          </a:p>
        </p:txBody>
      </p:sp>
      <p:sp>
        <p:nvSpPr>
          <p:cNvPr id="26633" name="Line 9"/>
          <p:cNvSpPr>
            <a:spLocks noChangeShapeType="1"/>
          </p:cNvSpPr>
          <p:nvPr/>
        </p:nvSpPr>
        <p:spPr bwMode="auto">
          <a:xfrm>
            <a:off x="1835150" y="5949950"/>
            <a:ext cx="7308850" cy="28575"/>
          </a:xfrm>
          <a:prstGeom prst="line">
            <a:avLst/>
          </a:prstGeom>
          <a:noFill/>
          <a:ln w="9525">
            <a:solidFill>
              <a:srgbClr val="00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it-IT">
              <a:cs typeface="+mn-cs"/>
            </a:endParaRPr>
          </a:p>
        </p:txBody>
      </p:sp>
      <p:pic>
        <p:nvPicPr>
          <p:cNvPr id="26634" name="Picture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750" y="6022975"/>
            <a:ext cx="1408113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5125" name="Picture 17" descr="LOGORE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91475" y="0"/>
            <a:ext cx="1152525" cy="108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176754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750" y="6022975"/>
            <a:ext cx="1408113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4" name="Picture 6" descr="LOGORE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91475" y="0"/>
            <a:ext cx="1152525" cy="108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Ovale 8"/>
          <p:cNvSpPr/>
          <p:nvPr/>
        </p:nvSpPr>
        <p:spPr>
          <a:xfrm>
            <a:off x="342900" y="765810"/>
            <a:ext cx="8423910" cy="518414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" name="Ovale 10"/>
          <p:cNvSpPr/>
          <p:nvPr/>
        </p:nvSpPr>
        <p:spPr>
          <a:xfrm>
            <a:off x="3909060" y="1245870"/>
            <a:ext cx="4823460" cy="4223385"/>
          </a:xfrm>
          <a:prstGeom prst="ellips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" name="Rettangolo 11"/>
          <p:cNvSpPr/>
          <p:nvPr/>
        </p:nvSpPr>
        <p:spPr>
          <a:xfrm>
            <a:off x="377190" y="645795"/>
            <a:ext cx="1657350" cy="5200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1200" dirty="0"/>
              <a:t>Detenuti</a:t>
            </a:r>
          </a:p>
          <a:p>
            <a:pPr algn="ctr"/>
            <a:r>
              <a:rPr lang="it-IT" sz="1200" dirty="0"/>
              <a:t>Ordinari</a:t>
            </a:r>
          </a:p>
          <a:p>
            <a:pPr algn="ctr"/>
            <a:endParaRPr lang="it-IT" sz="1200" dirty="0"/>
          </a:p>
        </p:txBody>
      </p:sp>
      <p:sp>
        <p:nvSpPr>
          <p:cNvPr id="13" name="Rettangolo 12"/>
          <p:cNvSpPr/>
          <p:nvPr/>
        </p:nvSpPr>
        <p:spPr>
          <a:xfrm>
            <a:off x="7162800" y="571500"/>
            <a:ext cx="1657350" cy="56007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1200" dirty="0"/>
              <a:t>Detenuti</a:t>
            </a:r>
          </a:p>
          <a:p>
            <a:pPr algn="ctr"/>
            <a:r>
              <a:rPr lang="it-IT" sz="1200" dirty="0"/>
              <a:t> Dipendenti Patologici 460 (40%)</a:t>
            </a:r>
          </a:p>
        </p:txBody>
      </p:sp>
      <p:cxnSp>
        <p:nvCxnSpPr>
          <p:cNvPr id="15" name="Connettore 2 14"/>
          <p:cNvCxnSpPr/>
          <p:nvPr/>
        </p:nvCxnSpPr>
        <p:spPr>
          <a:xfrm>
            <a:off x="705692" y="1085850"/>
            <a:ext cx="1328848" cy="199203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Rettangolo 17"/>
          <p:cNvSpPr/>
          <p:nvPr/>
        </p:nvSpPr>
        <p:spPr>
          <a:xfrm>
            <a:off x="3037988" y="1023022"/>
            <a:ext cx="2823210" cy="192531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171450" indent="-171450">
              <a:buFont typeface="Arial"/>
              <a:buChar char="•"/>
            </a:pPr>
            <a:r>
              <a:rPr lang="it-IT" sz="1200" dirty="0"/>
              <a:t>Apertura del periodo di osservazione e trattamento ministeriale</a:t>
            </a:r>
          </a:p>
          <a:p>
            <a:pPr marL="171450" indent="-171450">
              <a:buFont typeface="Arial"/>
              <a:buChar char="•"/>
            </a:pPr>
            <a:r>
              <a:rPr lang="it-IT" sz="1200" dirty="0"/>
              <a:t>Inizio delle attività di trattamento con gruppi,  lavorativo, scolastico ed altre</a:t>
            </a:r>
          </a:p>
          <a:p>
            <a:pPr marL="171450" indent="-171450">
              <a:buFont typeface="Arial"/>
              <a:buChar char="•"/>
            </a:pPr>
            <a:r>
              <a:rPr lang="it-IT" sz="1200" dirty="0"/>
              <a:t>Formulazione di Programmi Ordinari alternativi al carcere</a:t>
            </a:r>
          </a:p>
          <a:p>
            <a:pPr marL="171450" indent="-171450">
              <a:buFont typeface="Arial"/>
              <a:buChar char="•"/>
            </a:pPr>
            <a:r>
              <a:rPr lang="it-IT" sz="1200" dirty="0"/>
              <a:t>Supporto Psicologico</a:t>
            </a:r>
          </a:p>
          <a:p>
            <a:pPr marL="171450" indent="-171450">
              <a:buFont typeface="Arial"/>
              <a:buChar char="•"/>
            </a:pPr>
            <a:r>
              <a:rPr lang="it-IT" sz="1200" dirty="0"/>
              <a:t>Prevenzione autolesionismo</a:t>
            </a:r>
          </a:p>
          <a:p>
            <a:pPr marL="171450" indent="-171450">
              <a:buFont typeface="Arial"/>
              <a:buChar char="•"/>
            </a:pPr>
            <a:r>
              <a:rPr lang="it-IT" sz="1200" dirty="0"/>
              <a:t>Interventi di medicina di base e specialistica</a:t>
            </a:r>
          </a:p>
        </p:txBody>
      </p:sp>
      <p:sp>
        <p:nvSpPr>
          <p:cNvPr id="4" name="Rettangolo 3"/>
          <p:cNvSpPr/>
          <p:nvPr/>
        </p:nvSpPr>
        <p:spPr>
          <a:xfrm>
            <a:off x="1702235" y="3077887"/>
            <a:ext cx="767329" cy="291048"/>
          </a:xfrm>
          <a:prstGeom prst="rect">
            <a:avLst/>
          </a:prstGeom>
          <a:solidFill>
            <a:schemeClr val="lt1">
              <a:alpha val="53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dirty="0"/>
              <a:t>750</a:t>
            </a:r>
          </a:p>
        </p:txBody>
      </p:sp>
      <p:sp>
        <p:nvSpPr>
          <p:cNvPr id="16" name="Rettangolo 15"/>
          <p:cNvSpPr/>
          <p:nvPr/>
        </p:nvSpPr>
        <p:spPr>
          <a:xfrm>
            <a:off x="6315658" y="2023073"/>
            <a:ext cx="767329" cy="291048"/>
          </a:xfrm>
          <a:prstGeom prst="rect">
            <a:avLst/>
          </a:prstGeom>
          <a:solidFill>
            <a:schemeClr val="lt1">
              <a:alpha val="53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dirty="0"/>
              <a:t>460</a:t>
            </a:r>
          </a:p>
        </p:txBody>
      </p:sp>
      <p:sp>
        <p:nvSpPr>
          <p:cNvPr id="19" name="Rettangolo 18"/>
          <p:cNvSpPr/>
          <p:nvPr/>
        </p:nvSpPr>
        <p:spPr>
          <a:xfrm>
            <a:off x="4357465" y="3081542"/>
            <a:ext cx="1789454" cy="149193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1200" dirty="0"/>
              <a:t>TRATTAMENTO:</a:t>
            </a:r>
          </a:p>
          <a:p>
            <a:pPr marL="171450" indent="-171450">
              <a:buFont typeface="Arial"/>
              <a:buChar char="•"/>
            </a:pPr>
            <a:r>
              <a:rPr lang="it-IT" sz="1200" dirty="0"/>
              <a:t>Gruppi </a:t>
            </a:r>
            <a:r>
              <a:rPr lang="it-IT" sz="1200" dirty="0" err="1"/>
              <a:t>trattamentali</a:t>
            </a:r>
            <a:endParaRPr lang="it-IT" sz="1200" dirty="0"/>
          </a:p>
          <a:p>
            <a:pPr marL="171450" indent="-171450">
              <a:buFont typeface="Arial"/>
              <a:buChar char="•"/>
            </a:pPr>
            <a:r>
              <a:rPr lang="it-IT" sz="1200" dirty="0"/>
              <a:t>Colloqui socio educativi</a:t>
            </a:r>
          </a:p>
          <a:p>
            <a:pPr marL="171450" indent="-171450">
              <a:buFont typeface="Arial"/>
              <a:buChar char="•"/>
            </a:pPr>
            <a:r>
              <a:rPr lang="it-IT" sz="1200" dirty="0"/>
              <a:t>Colloqui di sostegno psicologico</a:t>
            </a:r>
          </a:p>
        </p:txBody>
      </p:sp>
      <p:sp>
        <p:nvSpPr>
          <p:cNvPr id="2" name="CasellaDiTesto 1"/>
          <p:cNvSpPr txBox="1"/>
          <p:nvPr/>
        </p:nvSpPr>
        <p:spPr>
          <a:xfrm>
            <a:off x="2178508" y="133360"/>
            <a:ext cx="45863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/>
              <a:t>Interventi sulle persone detenute: </a:t>
            </a:r>
          </a:p>
          <a:p>
            <a:pPr algn="ctr"/>
            <a:r>
              <a:rPr lang="it-IT" dirty="0"/>
              <a:t>Azioni di intervento</a:t>
            </a:r>
          </a:p>
        </p:txBody>
      </p:sp>
      <p:cxnSp>
        <p:nvCxnSpPr>
          <p:cNvPr id="17" name="Connettore 2 16"/>
          <p:cNvCxnSpPr/>
          <p:nvPr/>
        </p:nvCxnSpPr>
        <p:spPr>
          <a:xfrm flipH="1">
            <a:off x="6764840" y="1131570"/>
            <a:ext cx="826050" cy="915453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Rettangolo 19"/>
          <p:cNvSpPr/>
          <p:nvPr/>
        </p:nvSpPr>
        <p:spPr>
          <a:xfrm>
            <a:off x="6315658" y="2442907"/>
            <a:ext cx="1789454" cy="246803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1200" dirty="0"/>
              <a:t>PROGRAMMA:</a:t>
            </a:r>
          </a:p>
          <a:p>
            <a:pPr marL="171450" indent="-171450">
              <a:buFont typeface="Arial"/>
              <a:buChar char="•"/>
            </a:pPr>
            <a:r>
              <a:rPr lang="it-IT" sz="1200" dirty="0"/>
              <a:t>Gruppi </a:t>
            </a:r>
            <a:r>
              <a:rPr lang="it-IT" sz="1200" dirty="0" err="1"/>
              <a:t>trattamentali</a:t>
            </a:r>
            <a:endParaRPr lang="it-IT" sz="1200" dirty="0"/>
          </a:p>
          <a:p>
            <a:pPr marL="171450" indent="-171450">
              <a:buFont typeface="Arial"/>
              <a:buChar char="•"/>
            </a:pPr>
            <a:r>
              <a:rPr lang="it-IT" sz="1200" dirty="0"/>
              <a:t>Colloqui socio educativi</a:t>
            </a:r>
          </a:p>
          <a:p>
            <a:pPr marL="171450" indent="-171450">
              <a:buFont typeface="Arial"/>
              <a:buChar char="•"/>
            </a:pPr>
            <a:r>
              <a:rPr lang="it-IT" sz="1200" dirty="0"/>
              <a:t>Colloqui di sostegno psicologico</a:t>
            </a:r>
          </a:p>
          <a:p>
            <a:pPr marL="171450" indent="-171450">
              <a:buFont typeface="Arial"/>
              <a:buChar char="•"/>
            </a:pPr>
            <a:r>
              <a:rPr lang="it-IT" sz="1200" dirty="0"/>
              <a:t>Formulazione di programma alternativo al carcere</a:t>
            </a:r>
          </a:p>
          <a:p>
            <a:pPr marL="171450" indent="-171450">
              <a:buFont typeface="Arial"/>
              <a:buChar char="•"/>
            </a:pPr>
            <a:r>
              <a:rPr lang="it-IT" sz="1200" dirty="0"/>
              <a:t>Accordi con i Sert esterni</a:t>
            </a:r>
          </a:p>
          <a:p>
            <a:pPr marL="171450" indent="-171450">
              <a:buFont typeface="Arial"/>
              <a:buChar char="•"/>
            </a:pPr>
            <a:r>
              <a:rPr lang="it-IT" sz="1200" dirty="0"/>
              <a:t>Relazioni con familiari</a:t>
            </a:r>
          </a:p>
        </p:txBody>
      </p:sp>
    </p:spTree>
    <p:extLst>
      <p:ext uri="{BB962C8B-B14F-4D97-AF65-F5344CB8AC3E}">
        <p14:creationId xmlns:p14="http://schemas.microsoft.com/office/powerpoint/2010/main" val="40002557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87450" y="188913"/>
            <a:ext cx="6769100" cy="719137"/>
          </a:xfrm>
        </p:spPr>
        <p:txBody>
          <a:bodyPr/>
          <a:lstStyle/>
          <a:p>
            <a:pPr eaLnBrk="1" hangingPunct="1">
              <a:defRPr/>
            </a:pPr>
            <a:r>
              <a:rPr lang="it-IT" sz="2800" dirty="0">
                <a:solidFill>
                  <a:srgbClr val="0000FF"/>
                </a:solidFill>
                <a:cs typeface="+mj-cs"/>
              </a:rPr>
              <a:t>- la struttura del servizio in Carcere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65125" y="981075"/>
            <a:ext cx="8785225" cy="4967288"/>
          </a:xfrm>
        </p:spPr>
        <p:txBody>
          <a:bodyPr/>
          <a:lstStyle/>
          <a:p>
            <a:pPr algn="just" eaLnBrk="1" hangingPunct="1">
              <a:lnSpc>
                <a:spcPct val="110000"/>
              </a:lnSpc>
              <a:defRPr/>
            </a:pPr>
            <a:r>
              <a:rPr lang="it-IT" sz="2000" dirty="0">
                <a:solidFill>
                  <a:srgbClr val="0000FF"/>
                </a:solidFill>
                <a:latin typeface="Tahoma" charset="0"/>
                <a:cs typeface="+mn-cs"/>
              </a:rPr>
              <a:t>L’intervento sull’utenza segue una modalità strutturata:</a:t>
            </a:r>
          </a:p>
          <a:p>
            <a:pPr algn="just" eaLnBrk="1" hangingPunct="1">
              <a:lnSpc>
                <a:spcPct val="110000"/>
              </a:lnSpc>
              <a:defRPr/>
            </a:pPr>
            <a:endParaRPr lang="it-IT" sz="2000" dirty="0">
              <a:solidFill>
                <a:srgbClr val="0000FF"/>
              </a:solidFill>
              <a:latin typeface="Tahoma" charset="0"/>
              <a:cs typeface="+mn-cs"/>
            </a:endParaRPr>
          </a:p>
        </p:txBody>
      </p:sp>
      <p:sp>
        <p:nvSpPr>
          <p:cNvPr id="26633" name="Line 9"/>
          <p:cNvSpPr>
            <a:spLocks noChangeShapeType="1"/>
          </p:cNvSpPr>
          <p:nvPr/>
        </p:nvSpPr>
        <p:spPr bwMode="auto">
          <a:xfrm>
            <a:off x="1835150" y="5949950"/>
            <a:ext cx="7308850" cy="28575"/>
          </a:xfrm>
          <a:prstGeom prst="line">
            <a:avLst/>
          </a:prstGeom>
          <a:noFill/>
          <a:ln w="9525">
            <a:solidFill>
              <a:srgbClr val="00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it-IT">
              <a:cs typeface="+mn-cs"/>
            </a:endParaRPr>
          </a:p>
        </p:txBody>
      </p:sp>
      <p:pic>
        <p:nvPicPr>
          <p:cNvPr id="26634" name="Picture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750" y="6022975"/>
            <a:ext cx="1408113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9221" name="Picture 17" descr="LOGORE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91475" y="0"/>
            <a:ext cx="1152525" cy="108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ttangolo 1"/>
          <p:cNvSpPr/>
          <p:nvPr/>
        </p:nvSpPr>
        <p:spPr>
          <a:xfrm>
            <a:off x="323528" y="1628800"/>
            <a:ext cx="2160240" cy="504056"/>
          </a:xfrm>
          <a:prstGeom prst="rect">
            <a:avLst/>
          </a:prstGeom>
          <a:solidFill>
            <a:schemeClr val="accent2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t-IT" dirty="0"/>
              <a:t>Gruppo nuovi giunti</a:t>
            </a:r>
          </a:p>
        </p:txBody>
      </p:sp>
      <p:sp>
        <p:nvSpPr>
          <p:cNvPr id="8" name="Rettangolo 7"/>
          <p:cNvSpPr/>
          <p:nvPr/>
        </p:nvSpPr>
        <p:spPr>
          <a:xfrm>
            <a:off x="1691680" y="3284984"/>
            <a:ext cx="2160240" cy="504056"/>
          </a:xfrm>
          <a:prstGeom prst="rect">
            <a:avLst/>
          </a:prstGeom>
          <a:solidFill>
            <a:schemeClr val="accent2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t-IT" dirty="0"/>
              <a:t>Area Trattamento</a:t>
            </a:r>
          </a:p>
        </p:txBody>
      </p:sp>
      <p:sp>
        <p:nvSpPr>
          <p:cNvPr id="9" name="Rettangolo 8"/>
          <p:cNvSpPr/>
          <p:nvPr/>
        </p:nvSpPr>
        <p:spPr>
          <a:xfrm>
            <a:off x="3635896" y="1628800"/>
            <a:ext cx="2160240" cy="504056"/>
          </a:xfrm>
          <a:prstGeom prst="rect">
            <a:avLst/>
          </a:prstGeom>
          <a:solidFill>
            <a:schemeClr val="accent2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t-IT" dirty="0"/>
              <a:t>Area Diagnosi</a:t>
            </a:r>
          </a:p>
          <a:p>
            <a:pPr algn="ctr">
              <a:defRPr/>
            </a:pPr>
            <a:r>
              <a:rPr lang="it-IT" dirty="0"/>
              <a:t>Valutazione</a:t>
            </a:r>
          </a:p>
        </p:txBody>
      </p:sp>
      <p:sp>
        <p:nvSpPr>
          <p:cNvPr id="10" name="Rettangolo 9"/>
          <p:cNvSpPr/>
          <p:nvPr/>
        </p:nvSpPr>
        <p:spPr>
          <a:xfrm>
            <a:off x="5652120" y="3284984"/>
            <a:ext cx="2160240" cy="504056"/>
          </a:xfrm>
          <a:prstGeom prst="rect">
            <a:avLst/>
          </a:prstGeom>
          <a:solidFill>
            <a:schemeClr val="accent2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t-IT" dirty="0"/>
              <a:t>Area Programma</a:t>
            </a:r>
          </a:p>
        </p:txBody>
      </p:sp>
      <p:sp>
        <p:nvSpPr>
          <p:cNvPr id="3" name="Freccia destra con strisce 2"/>
          <p:cNvSpPr/>
          <p:nvPr/>
        </p:nvSpPr>
        <p:spPr>
          <a:xfrm>
            <a:off x="2771775" y="1773238"/>
            <a:ext cx="647700" cy="215900"/>
          </a:xfrm>
          <a:prstGeom prst="stripedRightArrow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/>
          </a:p>
        </p:txBody>
      </p:sp>
      <p:sp>
        <p:nvSpPr>
          <p:cNvPr id="13" name="Freccia destra con strisce 12"/>
          <p:cNvSpPr/>
          <p:nvPr/>
        </p:nvSpPr>
        <p:spPr>
          <a:xfrm>
            <a:off x="6011863" y="1773238"/>
            <a:ext cx="647700" cy="215900"/>
          </a:xfrm>
          <a:prstGeom prst="stripedRightArrow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/>
          </a:p>
        </p:txBody>
      </p:sp>
      <p:sp>
        <p:nvSpPr>
          <p:cNvPr id="14" name="Rettangolo 13"/>
          <p:cNvSpPr/>
          <p:nvPr/>
        </p:nvSpPr>
        <p:spPr>
          <a:xfrm>
            <a:off x="6804025" y="1628775"/>
            <a:ext cx="2160588" cy="50482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it-IT" dirty="0"/>
              <a:t>Dimissione</a:t>
            </a:r>
          </a:p>
        </p:txBody>
      </p:sp>
      <p:sp>
        <p:nvSpPr>
          <p:cNvPr id="15" name="Freccia destra con strisce 14"/>
          <p:cNvSpPr/>
          <p:nvPr/>
        </p:nvSpPr>
        <p:spPr>
          <a:xfrm rot="5400000">
            <a:off x="3492500" y="2565400"/>
            <a:ext cx="647700" cy="215900"/>
          </a:xfrm>
          <a:prstGeom prst="stripedRightArrow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/>
          </a:p>
        </p:txBody>
      </p:sp>
      <p:sp>
        <p:nvSpPr>
          <p:cNvPr id="16" name="Freccia destra con strisce 15"/>
          <p:cNvSpPr/>
          <p:nvPr/>
        </p:nvSpPr>
        <p:spPr>
          <a:xfrm rot="5400000">
            <a:off x="5219700" y="2565400"/>
            <a:ext cx="647700" cy="215900"/>
          </a:xfrm>
          <a:prstGeom prst="stripedRightArrow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/>
          </a:p>
        </p:txBody>
      </p:sp>
      <p:sp>
        <p:nvSpPr>
          <p:cNvPr id="17" name="Freccia destra con strisce 16"/>
          <p:cNvSpPr/>
          <p:nvPr/>
        </p:nvSpPr>
        <p:spPr>
          <a:xfrm>
            <a:off x="4356100" y="3429000"/>
            <a:ext cx="647700" cy="215900"/>
          </a:xfrm>
          <a:prstGeom prst="stripedRightArrow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/>
          </a:p>
        </p:txBody>
      </p:sp>
      <p:sp>
        <p:nvSpPr>
          <p:cNvPr id="18" name="Rettangolo 17"/>
          <p:cNvSpPr/>
          <p:nvPr/>
        </p:nvSpPr>
        <p:spPr>
          <a:xfrm>
            <a:off x="3708400" y="4797425"/>
            <a:ext cx="2159000" cy="50323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it-IT" dirty="0"/>
              <a:t>Gruppi </a:t>
            </a:r>
            <a:r>
              <a:rPr lang="it-IT" dirty="0" err="1"/>
              <a:t>tratt</a:t>
            </a:r>
            <a:r>
              <a:rPr lang="it-IT" dirty="0"/>
              <a:t>.</a:t>
            </a:r>
          </a:p>
        </p:txBody>
      </p:sp>
      <p:sp>
        <p:nvSpPr>
          <p:cNvPr id="19" name="Freccia destra con strisce 18"/>
          <p:cNvSpPr/>
          <p:nvPr/>
        </p:nvSpPr>
        <p:spPr>
          <a:xfrm rot="5400000">
            <a:off x="3492500" y="4221163"/>
            <a:ext cx="647700" cy="215900"/>
          </a:xfrm>
          <a:prstGeom prst="stripedRightArrow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/>
          </a:p>
        </p:txBody>
      </p:sp>
      <p:sp>
        <p:nvSpPr>
          <p:cNvPr id="20" name="Freccia destra con strisce 19"/>
          <p:cNvSpPr/>
          <p:nvPr/>
        </p:nvSpPr>
        <p:spPr>
          <a:xfrm rot="5400000">
            <a:off x="5364163" y="4221163"/>
            <a:ext cx="647700" cy="215900"/>
          </a:xfrm>
          <a:prstGeom prst="stripedRightArrow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/>
          </a:p>
        </p:txBody>
      </p:sp>
      <p:sp>
        <p:nvSpPr>
          <p:cNvPr id="21" name="Freccia destra con strisce 20"/>
          <p:cNvSpPr/>
          <p:nvPr/>
        </p:nvSpPr>
        <p:spPr>
          <a:xfrm rot="16200000">
            <a:off x="7308850" y="2565400"/>
            <a:ext cx="647700" cy="215900"/>
          </a:xfrm>
          <a:prstGeom prst="stripedRightArrow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755950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33" name="Line 9"/>
          <p:cNvSpPr>
            <a:spLocks noChangeShapeType="1"/>
          </p:cNvSpPr>
          <p:nvPr/>
        </p:nvSpPr>
        <p:spPr bwMode="auto">
          <a:xfrm>
            <a:off x="1835150" y="5949950"/>
            <a:ext cx="7308850" cy="28575"/>
          </a:xfrm>
          <a:prstGeom prst="line">
            <a:avLst/>
          </a:prstGeom>
          <a:noFill/>
          <a:ln w="9525">
            <a:solidFill>
              <a:srgbClr val="00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endParaRPr lang="it-IT" sz="2000">
              <a:solidFill>
                <a:srgbClr val="000000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13314" name="Picture 17" descr="LOGOR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91475" y="0"/>
            <a:ext cx="1152525" cy="108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8" name="Immagin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6021388"/>
            <a:ext cx="1790700" cy="66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egnaposto contenuto 2"/>
          <p:cNvSpPr txBox="1">
            <a:spLocks/>
          </p:cNvSpPr>
          <p:nvPr/>
        </p:nvSpPr>
        <p:spPr>
          <a:xfrm>
            <a:off x="457200" y="609600"/>
            <a:ext cx="8229600" cy="55165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it-IT" sz="2000" dirty="0">
              <a:solidFill>
                <a:srgbClr val="000000"/>
              </a:solidFill>
            </a:endParaRPr>
          </a:p>
          <a:p>
            <a:pPr algn="l"/>
            <a:r>
              <a:rPr lang="it-IT" sz="2000" u="sng" dirty="0">
                <a:solidFill>
                  <a:srgbClr val="FF0000"/>
                </a:solidFill>
              </a:rPr>
              <a:t>La diagnosi di dipendenza patologica in Area Penale</a:t>
            </a:r>
          </a:p>
          <a:p>
            <a:pPr marL="285750" indent="-285750" algn="l">
              <a:buFont typeface="Arial"/>
              <a:buChar char="•"/>
            </a:pPr>
            <a:endParaRPr lang="it-IT" sz="2000" dirty="0">
              <a:solidFill>
                <a:srgbClr val="000000"/>
              </a:solidFill>
            </a:endParaRPr>
          </a:p>
          <a:p>
            <a:pPr marL="285750" indent="-285750" algn="l">
              <a:buFont typeface="Arial"/>
              <a:buChar char="•"/>
            </a:pPr>
            <a:r>
              <a:rPr lang="it-IT" sz="2000" u="sng" dirty="0">
                <a:solidFill>
                  <a:srgbClr val="0000FF"/>
                </a:solidFill>
              </a:rPr>
              <a:t>La certificazione: </a:t>
            </a:r>
            <a:r>
              <a:rPr lang="it-IT" sz="2000" dirty="0">
                <a:solidFill>
                  <a:srgbClr val="0000FF"/>
                </a:solidFill>
              </a:rPr>
              <a:t>chi certifica, strumenti, tempi, rinnovi, problematiche</a:t>
            </a:r>
          </a:p>
          <a:p>
            <a:pPr algn="l"/>
            <a:endParaRPr lang="it-IT" sz="2000" dirty="0">
              <a:solidFill>
                <a:srgbClr val="0000FF"/>
              </a:solidFill>
            </a:endParaRPr>
          </a:p>
          <a:p>
            <a:pPr marL="285750" indent="-285750" algn="l">
              <a:buFont typeface="Arial"/>
              <a:buChar char="•"/>
            </a:pPr>
            <a:r>
              <a:rPr lang="it-IT" sz="2000" dirty="0">
                <a:solidFill>
                  <a:srgbClr val="0000FF"/>
                </a:solidFill>
              </a:rPr>
              <a:t>Luoghi di cura in Area Penale</a:t>
            </a:r>
          </a:p>
          <a:p>
            <a:pPr algn="l"/>
            <a:endParaRPr lang="it-IT" sz="2000" dirty="0">
              <a:solidFill>
                <a:srgbClr val="0000FF"/>
              </a:solidFill>
            </a:endParaRPr>
          </a:p>
          <a:p>
            <a:pPr marL="285750" indent="-285750" algn="l">
              <a:buFont typeface="Arial"/>
              <a:buChar char="•"/>
            </a:pPr>
            <a:r>
              <a:rPr lang="it-IT" sz="2000" dirty="0">
                <a:solidFill>
                  <a:srgbClr val="0000FF"/>
                </a:solidFill>
              </a:rPr>
              <a:t>La “condivisione” dei Programmi terapeutici e dei Programmi Ordinari</a:t>
            </a:r>
          </a:p>
          <a:p>
            <a:pPr marL="285750" indent="-285750" algn="l">
              <a:buFont typeface="Arial"/>
              <a:buChar char="•"/>
            </a:pPr>
            <a:endParaRPr lang="it-IT" sz="2000" dirty="0">
              <a:solidFill>
                <a:srgbClr val="0000FF"/>
              </a:solidFill>
            </a:endParaRPr>
          </a:p>
          <a:p>
            <a:pPr marL="285750" indent="-285750" algn="l">
              <a:buFont typeface="Arial"/>
              <a:buChar char="•"/>
            </a:pPr>
            <a:r>
              <a:rPr lang="it-IT" sz="2000" dirty="0">
                <a:solidFill>
                  <a:srgbClr val="0000FF"/>
                </a:solidFill>
              </a:rPr>
              <a:t>DPR 309/90 : i programmi terapeutici  (art. 89 e art 94)</a:t>
            </a:r>
          </a:p>
          <a:p>
            <a:pPr marL="285750" indent="-285750" algn="l">
              <a:buFont typeface="Arial"/>
              <a:buChar char="•"/>
            </a:pPr>
            <a:endParaRPr lang="it-IT" sz="2000" dirty="0">
              <a:solidFill>
                <a:srgbClr val="0000FF"/>
              </a:solidFill>
            </a:endParaRPr>
          </a:p>
          <a:p>
            <a:pPr marL="285750" indent="-285750" algn="l">
              <a:buFont typeface="Arial"/>
              <a:buChar char="•"/>
            </a:pPr>
            <a:r>
              <a:rPr lang="it-IT" sz="2000" dirty="0">
                <a:solidFill>
                  <a:srgbClr val="0000FF"/>
                </a:solidFill>
              </a:rPr>
              <a:t>La “formula del provvisorio” terapeutico: grave pregiudizio (sovraffollamento, pericolo di fuga)</a:t>
            </a:r>
          </a:p>
          <a:p>
            <a:pPr marL="285750" indent="-285750" algn="l">
              <a:buFont typeface="Arial"/>
              <a:buChar char="•"/>
            </a:pPr>
            <a:endParaRPr lang="it-IT" sz="2000" dirty="0">
              <a:solidFill>
                <a:srgbClr val="000000"/>
              </a:solidFill>
            </a:endParaRPr>
          </a:p>
          <a:p>
            <a:pPr marL="285750" indent="-285750" algn="l">
              <a:buFont typeface="Arial"/>
              <a:buChar char="•"/>
            </a:pPr>
            <a:endParaRPr lang="it-IT" sz="2000" dirty="0">
              <a:solidFill>
                <a:srgbClr val="000000"/>
              </a:solidFill>
            </a:endParaRPr>
          </a:p>
          <a:p>
            <a:pPr marL="457200" indent="-457200" algn="l">
              <a:buFont typeface="Arial"/>
              <a:buChar char="•"/>
            </a:pPr>
            <a:endParaRPr lang="it-IT" sz="2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43080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ggetto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29914988"/>
              </p:ext>
            </p:extLst>
          </p:nvPr>
        </p:nvGraphicFramePr>
        <p:xfrm>
          <a:off x="846605" y="1001748"/>
          <a:ext cx="8940747" cy="4767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name="Documento" r:id="rId3" imgW="6121400" imgH="3263900" progId="Word.Document.12">
                  <p:embed/>
                </p:oleObj>
              </mc:Choice>
              <mc:Fallback>
                <p:oleObj name="Documento" r:id="rId3" imgW="6121400" imgH="326390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46605" y="1001748"/>
                        <a:ext cx="8940747" cy="47671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" name="Picture 33" descr="LOGORE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91475" y="0"/>
            <a:ext cx="1152525" cy="108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5825" y="6094413"/>
            <a:ext cx="1408113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8" name="Line 26"/>
          <p:cNvSpPr>
            <a:spLocks noChangeShapeType="1"/>
          </p:cNvSpPr>
          <p:nvPr/>
        </p:nvSpPr>
        <p:spPr bwMode="auto">
          <a:xfrm>
            <a:off x="1547813" y="6094413"/>
            <a:ext cx="7596187" cy="0"/>
          </a:xfrm>
          <a:prstGeom prst="line">
            <a:avLst/>
          </a:prstGeom>
          <a:noFill/>
          <a:ln w="9525">
            <a:solidFill>
              <a:srgbClr val="00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it-IT">
              <a:cs typeface="+mn-cs"/>
            </a:endParaRPr>
          </a:p>
        </p:txBody>
      </p:sp>
      <p:sp>
        <p:nvSpPr>
          <p:cNvPr id="9" name="Segnaposto data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CA70E8-73E6-F74F-BB19-02E14BACFDB1}" type="datetime1">
              <a:rPr lang="it-IT" smtClean="0"/>
              <a:t>20/01/20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7154396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33" name="Line 9"/>
          <p:cNvSpPr>
            <a:spLocks noChangeShapeType="1"/>
          </p:cNvSpPr>
          <p:nvPr/>
        </p:nvSpPr>
        <p:spPr bwMode="auto">
          <a:xfrm>
            <a:off x="1835150" y="5949950"/>
            <a:ext cx="7308850" cy="28575"/>
          </a:xfrm>
          <a:prstGeom prst="line">
            <a:avLst/>
          </a:prstGeom>
          <a:noFill/>
          <a:ln w="9525">
            <a:solidFill>
              <a:srgbClr val="00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>
              <a:latin typeface="+mn-lt"/>
              <a:ea typeface="+mn-ea"/>
              <a:cs typeface="+mn-cs"/>
            </a:endParaRPr>
          </a:p>
        </p:txBody>
      </p:sp>
      <p:pic>
        <p:nvPicPr>
          <p:cNvPr id="13314" name="Picture 17" descr="LOGOR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91475" y="0"/>
            <a:ext cx="1152525" cy="108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8" name="Immagin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6021388"/>
            <a:ext cx="1790700" cy="66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Immagine 4" descr="clip_image00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143" y="500533"/>
            <a:ext cx="5653961" cy="34110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6" name="Gra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75974588"/>
              </p:ext>
            </p:extLst>
          </p:nvPr>
        </p:nvGraphicFramePr>
        <p:xfrm>
          <a:off x="5250830" y="2622302"/>
          <a:ext cx="3893170" cy="27817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7" name="CasellaDiTesto 6"/>
          <p:cNvSpPr txBox="1"/>
          <p:nvPr/>
        </p:nvSpPr>
        <p:spPr>
          <a:xfrm>
            <a:off x="2440545" y="958850"/>
            <a:ext cx="32977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kern="1200" dirty="0"/>
              <a:t>utenti Carceri</a:t>
            </a:r>
          </a:p>
          <a:p>
            <a:endParaRPr lang="it-IT" kern="1200" dirty="0"/>
          </a:p>
        </p:txBody>
      </p:sp>
    </p:spTree>
    <p:extLst>
      <p:ext uri="{BB962C8B-B14F-4D97-AF65-F5344CB8AC3E}">
        <p14:creationId xmlns:p14="http://schemas.microsoft.com/office/powerpoint/2010/main" val="398444695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33" name="Line 9"/>
          <p:cNvSpPr>
            <a:spLocks noChangeShapeType="1"/>
          </p:cNvSpPr>
          <p:nvPr/>
        </p:nvSpPr>
        <p:spPr bwMode="auto">
          <a:xfrm>
            <a:off x="1835150" y="5949950"/>
            <a:ext cx="7308850" cy="28575"/>
          </a:xfrm>
          <a:prstGeom prst="line">
            <a:avLst/>
          </a:prstGeom>
          <a:noFill/>
          <a:ln w="9525">
            <a:solidFill>
              <a:srgbClr val="00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it-IT">
              <a:cs typeface="+mn-cs"/>
            </a:endParaRPr>
          </a:p>
        </p:txBody>
      </p:sp>
      <p:pic>
        <p:nvPicPr>
          <p:cNvPr id="26634" name="Picture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750" y="6022975"/>
            <a:ext cx="1408113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15365" name="Picture 17" descr="LOGORE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91475" y="0"/>
            <a:ext cx="1152525" cy="108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asellaDiTesto 1"/>
          <p:cNvSpPr txBox="1"/>
          <p:nvPr/>
        </p:nvSpPr>
        <p:spPr>
          <a:xfrm>
            <a:off x="4185224" y="49730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it-IT" dirty="0"/>
          </a:p>
        </p:txBody>
      </p:sp>
      <p:sp>
        <p:nvSpPr>
          <p:cNvPr id="7" name="Rettangolo 6"/>
          <p:cNvSpPr/>
          <p:nvPr/>
        </p:nvSpPr>
        <p:spPr>
          <a:xfrm>
            <a:off x="3147862" y="292733"/>
            <a:ext cx="382751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b="1" u="sng" dirty="0">
                <a:solidFill>
                  <a:srgbClr val="0000FF"/>
                </a:solidFill>
              </a:rPr>
              <a:t>Articolo 94 </a:t>
            </a:r>
            <a:r>
              <a:rPr lang="de-DE" b="1" u="sng" dirty="0" err="1">
                <a:solidFill>
                  <a:srgbClr val="0000FF"/>
                </a:solidFill>
              </a:rPr>
              <a:t>dpr</a:t>
            </a:r>
            <a:r>
              <a:rPr lang="de-DE" b="1" u="sng" dirty="0">
                <a:solidFill>
                  <a:srgbClr val="0000FF"/>
                </a:solidFill>
              </a:rPr>
              <a:t> 309/90</a:t>
            </a:r>
          </a:p>
          <a:p>
            <a:r>
              <a:rPr lang="de-DE" i="1" dirty="0" err="1">
                <a:solidFill>
                  <a:srgbClr val="0000FF"/>
                </a:solidFill>
              </a:rPr>
              <a:t>Affidamento</a:t>
            </a:r>
            <a:r>
              <a:rPr lang="de-DE" i="1" dirty="0">
                <a:solidFill>
                  <a:srgbClr val="0000FF"/>
                </a:solidFill>
              </a:rPr>
              <a:t> in </a:t>
            </a:r>
            <a:r>
              <a:rPr lang="de-DE" i="1" dirty="0" err="1">
                <a:solidFill>
                  <a:srgbClr val="0000FF"/>
                </a:solidFill>
              </a:rPr>
              <a:t>prova</a:t>
            </a:r>
            <a:r>
              <a:rPr lang="de-DE" i="1" dirty="0">
                <a:solidFill>
                  <a:srgbClr val="0000FF"/>
                </a:solidFill>
              </a:rPr>
              <a:t> in </a:t>
            </a:r>
            <a:r>
              <a:rPr lang="de-DE" i="1" dirty="0" err="1">
                <a:solidFill>
                  <a:srgbClr val="0000FF"/>
                </a:solidFill>
              </a:rPr>
              <a:t>casi</a:t>
            </a:r>
            <a:r>
              <a:rPr lang="de-DE" i="1" dirty="0">
                <a:solidFill>
                  <a:srgbClr val="0000FF"/>
                </a:solidFill>
              </a:rPr>
              <a:t> </a:t>
            </a:r>
            <a:r>
              <a:rPr lang="de-DE" i="1" u="sng" dirty="0" err="1">
                <a:solidFill>
                  <a:srgbClr val="0000FF"/>
                </a:solidFill>
              </a:rPr>
              <a:t>particolari</a:t>
            </a:r>
            <a:endParaRPr lang="de-DE" i="1" u="sng" dirty="0">
              <a:solidFill>
                <a:srgbClr val="0000FF"/>
              </a:solidFill>
            </a:endParaRPr>
          </a:p>
        </p:txBody>
      </p:sp>
      <p:sp>
        <p:nvSpPr>
          <p:cNvPr id="8" name="Rettangolo 7"/>
          <p:cNvSpPr/>
          <p:nvPr/>
        </p:nvSpPr>
        <p:spPr>
          <a:xfrm>
            <a:off x="357712" y="2182504"/>
            <a:ext cx="8575151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dirty="0">
                <a:solidFill>
                  <a:srgbClr val="000090"/>
                </a:solidFill>
              </a:rPr>
              <a:t>1. Se la pena detentiva, inflitta nel limite di sei anni o ancora da scontare nella stessa misura deve essere eseguita nei confronti di persona tossicodipendente o </a:t>
            </a:r>
            <a:r>
              <a:rPr lang="it-IT" dirty="0" err="1">
                <a:solidFill>
                  <a:srgbClr val="000090"/>
                </a:solidFill>
              </a:rPr>
              <a:t>alcooldipendente</a:t>
            </a:r>
            <a:r>
              <a:rPr lang="it-IT" dirty="0">
                <a:solidFill>
                  <a:srgbClr val="000090"/>
                </a:solidFill>
              </a:rPr>
              <a:t> che abbia in corso un programma di recupero o che ad esso intenda sottoporsi, l'interessato può chiedere in ogni momento di essere affidato in prova al servizio sociale per proseguire o intraprendere l'attività terapeutica sulla base di un programma da lui concordato con una unità sanitaria locale o con uno degli enti previsti dall'art. 115 o privati. Alla domanda deve essere allegata certificazione rilasciata da una struttura sanitaria pubblica attestante lo stato di tossicodipendenza o di </a:t>
            </a:r>
            <a:r>
              <a:rPr lang="it-IT" dirty="0" err="1">
                <a:solidFill>
                  <a:srgbClr val="000090"/>
                </a:solidFill>
              </a:rPr>
              <a:t>alcooldipendenza</a:t>
            </a:r>
            <a:r>
              <a:rPr lang="it-IT" dirty="0">
                <a:solidFill>
                  <a:srgbClr val="000090"/>
                </a:solidFill>
              </a:rPr>
              <a:t> e la idoneità, ai fini del recupero del condannato, del programma concordato.</a:t>
            </a:r>
          </a:p>
        </p:txBody>
      </p:sp>
    </p:spTree>
    <p:extLst>
      <p:ext uri="{BB962C8B-B14F-4D97-AF65-F5344CB8AC3E}">
        <p14:creationId xmlns:p14="http://schemas.microsoft.com/office/powerpoint/2010/main" val="199556113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679041"/>
            <a:ext cx="8229600" cy="5308987"/>
          </a:xfrm>
        </p:spPr>
        <p:txBody>
          <a:bodyPr>
            <a:normAutofit lnSpcReduction="10000"/>
          </a:bodyPr>
          <a:lstStyle/>
          <a:p>
            <a:endParaRPr lang="it-IT" sz="1800" dirty="0"/>
          </a:p>
          <a:p>
            <a:endParaRPr lang="it-IT" sz="1800" dirty="0"/>
          </a:p>
          <a:p>
            <a:r>
              <a:rPr lang="it-IT" sz="1800" dirty="0"/>
              <a:t>Il perché del passaggio delle competenze: il diritto alla salute</a:t>
            </a:r>
          </a:p>
          <a:p>
            <a:endParaRPr lang="it-IT" sz="1800" dirty="0">
              <a:solidFill>
                <a:srgbClr val="FF0000"/>
              </a:solidFill>
            </a:endParaRPr>
          </a:p>
          <a:p>
            <a:r>
              <a:rPr lang="it-IT" sz="1800" dirty="0">
                <a:solidFill>
                  <a:srgbClr val="FF0000"/>
                </a:solidFill>
              </a:rPr>
              <a:t>Le “fisiologiche” difficoltà </a:t>
            </a:r>
            <a:r>
              <a:rPr lang="it-IT" sz="1800" dirty="0"/>
              <a:t>nel passaggio delle competenze dal Ministero della Giustizia al Ministero della Salute, come era prima e la situazione attuale</a:t>
            </a:r>
          </a:p>
          <a:p>
            <a:endParaRPr lang="it-IT" sz="1800" dirty="0"/>
          </a:p>
          <a:p>
            <a:r>
              <a:rPr lang="it-IT" sz="1800" dirty="0"/>
              <a:t>I dati sensibili e la riservatezza, l’accesso alla cartella clinica (area </a:t>
            </a:r>
            <a:r>
              <a:rPr lang="it-IT" sz="1800" dirty="0" err="1"/>
              <a:t>trattamentale</a:t>
            </a:r>
            <a:r>
              <a:rPr lang="it-IT" sz="1800" dirty="0"/>
              <a:t> del ministero ?)</a:t>
            </a:r>
          </a:p>
          <a:p>
            <a:endParaRPr lang="it-IT" sz="1800" dirty="0"/>
          </a:p>
          <a:p>
            <a:r>
              <a:rPr lang="it-IT" sz="1800" dirty="0"/>
              <a:t>L’utilizzo delle  sostanze da parte dei detenuti; il controllo del fenomeno;  </a:t>
            </a:r>
          </a:p>
          <a:p>
            <a:endParaRPr lang="it-IT" sz="1800" dirty="0"/>
          </a:p>
          <a:p>
            <a:r>
              <a:rPr lang="it-IT" sz="1800" dirty="0"/>
              <a:t>La situazione in Europa</a:t>
            </a:r>
          </a:p>
          <a:p>
            <a:endParaRPr lang="it-IT" sz="1800" dirty="0"/>
          </a:p>
          <a:p>
            <a:r>
              <a:rPr lang="it-IT" sz="1800" dirty="0"/>
              <a:t>I rapporti con la Magistratura</a:t>
            </a:r>
          </a:p>
          <a:p>
            <a:endParaRPr lang="it-IT" sz="1800" dirty="0"/>
          </a:p>
          <a:p>
            <a:r>
              <a:rPr lang="it-IT" sz="1800" dirty="0"/>
              <a:t>I controlli dei detenuti Art. 21 e permessi</a:t>
            </a:r>
          </a:p>
          <a:p>
            <a:endParaRPr lang="it-IT" sz="1800" dirty="0"/>
          </a:p>
          <a:p>
            <a:endParaRPr lang="it-IT" sz="1800" dirty="0"/>
          </a:p>
          <a:p>
            <a:endParaRPr lang="it-IT" sz="1800" dirty="0"/>
          </a:p>
        </p:txBody>
      </p:sp>
      <p:pic>
        <p:nvPicPr>
          <p:cNvPr id="4" name="Picture 33" descr="LOGORE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91475" y="0"/>
            <a:ext cx="1152525" cy="108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5825" y="6094413"/>
            <a:ext cx="1408113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6" name="Line 26"/>
          <p:cNvSpPr>
            <a:spLocks noChangeShapeType="1"/>
          </p:cNvSpPr>
          <p:nvPr/>
        </p:nvSpPr>
        <p:spPr bwMode="auto">
          <a:xfrm>
            <a:off x="1547813" y="6094413"/>
            <a:ext cx="7596187" cy="0"/>
          </a:xfrm>
          <a:prstGeom prst="line">
            <a:avLst/>
          </a:prstGeom>
          <a:noFill/>
          <a:ln w="9525">
            <a:solidFill>
              <a:srgbClr val="00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it-IT">
              <a:cs typeface="+mn-cs"/>
            </a:endParaRP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C0C548-370A-304B-8C66-745698656466}" type="datetime1">
              <a:rPr lang="it-IT" smtClean="0"/>
              <a:t>20/01/20</a:t>
            </a:fld>
            <a:endParaRPr lang="it-IT"/>
          </a:p>
        </p:txBody>
      </p:sp>
      <p:sp>
        <p:nvSpPr>
          <p:cNvPr id="2" name="CasellaDiTesto 1"/>
          <p:cNvSpPr txBox="1"/>
          <p:nvPr/>
        </p:nvSpPr>
        <p:spPr>
          <a:xfrm>
            <a:off x="3684004" y="276646"/>
            <a:ext cx="2071601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3200" u="sng" dirty="0"/>
              <a:t>Alcuni temi</a:t>
            </a:r>
          </a:p>
        </p:txBody>
      </p:sp>
    </p:spTree>
    <p:extLst>
      <p:ext uri="{BB962C8B-B14F-4D97-AF65-F5344CB8AC3E}">
        <p14:creationId xmlns:p14="http://schemas.microsoft.com/office/powerpoint/2010/main" val="303385935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993412"/>
            <a:ext cx="8229600" cy="5132752"/>
          </a:xfrm>
        </p:spPr>
        <p:txBody>
          <a:bodyPr/>
          <a:lstStyle/>
          <a:p>
            <a:r>
              <a:rPr lang="it-IT" sz="1800" dirty="0"/>
              <a:t>La “condivisione” dei Programmi terapeutici e dei Programmi Ordinari</a:t>
            </a:r>
          </a:p>
          <a:p>
            <a:endParaRPr lang="it-IT" sz="1800" dirty="0"/>
          </a:p>
          <a:p>
            <a:r>
              <a:rPr lang="it-IT" sz="1800" dirty="0"/>
              <a:t>DPR 309/90 : i programmi terapeutici  (art. 89 e art 94)</a:t>
            </a:r>
          </a:p>
          <a:p>
            <a:endParaRPr lang="it-IT" sz="1800" dirty="0"/>
          </a:p>
          <a:p>
            <a:r>
              <a:rPr lang="it-IT" sz="1800" dirty="0"/>
              <a:t>La “formula del provvisorio” terapeutico: grave pregiudizio (sovraffollamento, pericolo di fuga)</a:t>
            </a:r>
          </a:p>
          <a:p>
            <a:endParaRPr lang="it-IT" sz="1800" dirty="0"/>
          </a:p>
          <a:p>
            <a:r>
              <a:rPr lang="it-IT" sz="1800" dirty="0"/>
              <a:t>309/90 art 89 in Tribunale</a:t>
            </a:r>
          </a:p>
          <a:p>
            <a:endParaRPr lang="it-IT" sz="1800" dirty="0"/>
          </a:p>
          <a:p>
            <a:endParaRPr lang="it-IT" sz="1800" dirty="0"/>
          </a:p>
          <a:p>
            <a:endParaRPr lang="it-IT" dirty="0"/>
          </a:p>
        </p:txBody>
      </p:sp>
      <p:pic>
        <p:nvPicPr>
          <p:cNvPr id="4" name="Picture 33" descr="LOGOR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91475" y="0"/>
            <a:ext cx="1152525" cy="108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5825" y="6094413"/>
            <a:ext cx="1408113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6" name="Line 26"/>
          <p:cNvSpPr>
            <a:spLocks noChangeShapeType="1"/>
          </p:cNvSpPr>
          <p:nvPr/>
        </p:nvSpPr>
        <p:spPr bwMode="auto">
          <a:xfrm>
            <a:off x="1547813" y="6094413"/>
            <a:ext cx="7596187" cy="0"/>
          </a:xfrm>
          <a:prstGeom prst="line">
            <a:avLst/>
          </a:prstGeom>
          <a:noFill/>
          <a:ln w="9525">
            <a:solidFill>
              <a:srgbClr val="00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it-IT">
              <a:cs typeface="+mn-cs"/>
            </a:endParaRP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64D35-3342-2D4C-9E44-CFDE10F76791}" type="datetime1">
              <a:rPr lang="it-IT" smtClean="0"/>
              <a:t>20/01/20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370609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Freccia destra 19"/>
          <p:cNvSpPr/>
          <p:nvPr/>
        </p:nvSpPr>
        <p:spPr>
          <a:xfrm rot="20911272">
            <a:off x="3749875" y="4247121"/>
            <a:ext cx="2812929" cy="112394"/>
          </a:xfrm>
          <a:prstGeom prst="rightArrow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6633" name="Line 9"/>
          <p:cNvSpPr>
            <a:spLocks noChangeShapeType="1"/>
          </p:cNvSpPr>
          <p:nvPr/>
        </p:nvSpPr>
        <p:spPr bwMode="auto">
          <a:xfrm>
            <a:off x="1835150" y="5949950"/>
            <a:ext cx="7308850" cy="28575"/>
          </a:xfrm>
          <a:prstGeom prst="line">
            <a:avLst/>
          </a:prstGeom>
          <a:noFill/>
          <a:ln w="9525">
            <a:solidFill>
              <a:srgbClr val="00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>
              <a:latin typeface="+mn-lt"/>
              <a:ea typeface="+mn-ea"/>
              <a:cs typeface="+mn-cs"/>
            </a:endParaRPr>
          </a:p>
        </p:txBody>
      </p:sp>
      <p:pic>
        <p:nvPicPr>
          <p:cNvPr id="13314" name="Picture 17" descr="LOGOR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91475" y="0"/>
            <a:ext cx="1152525" cy="108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8" name="Immagin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6021388"/>
            <a:ext cx="1790700" cy="66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asellaDiTesto 2"/>
          <p:cNvSpPr txBox="1"/>
          <p:nvPr/>
        </p:nvSpPr>
        <p:spPr>
          <a:xfrm>
            <a:off x="2247900" y="297934"/>
            <a:ext cx="5079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>
                <a:solidFill>
                  <a:srgbClr val="0000FF"/>
                </a:solidFill>
              </a:rPr>
              <a:t>Il Sistema Sanitario all’interno delle Carceri a Milano</a:t>
            </a:r>
          </a:p>
        </p:txBody>
      </p:sp>
      <p:sp>
        <p:nvSpPr>
          <p:cNvPr id="4" name="Rettangolo 3"/>
          <p:cNvSpPr/>
          <p:nvPr/>
        </p:nvSpPr>
        <p:spPr>
          <a:xfrm>
            <a:off x="2400300" y="936625"/>
            <a:ext cx="4203700" cy="615950"/>
          </a:xfrm>
          <a:prstGeom prst="rect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ASST Santi Carlo e Paolo</a:t>
            </a:r>
          </a:p>
          <a:p>
            <a:pPr algn="ctr"/>
            <a:r>
              <a:rPr lang="it-IT" sz="1400" dirty="0"/>
              <a:t>Azienda Ospedaliera</a:t>
            </a:r>
          </a:p>
        </p:txBody>
      </p:sp>
      <p:sp>
        <p:nvSpPr>
          <p:cNvPr id="8" name="Rettangolo 7"/>
          <p:cNvSpPr/>
          <p:nvPr/>
        </p:nvSpPr>
        <p:spPr>
          <a:xfrm>
            <a:off x="498475" y="4495800"/>
            <a:ext cx="2574925" cy="1358900"/>
          </a:xfrm>
          <a:prstGeom prst="rect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Medicina Penitenziaria:</a:t>
            </a:r>
          </a:p>
          <a:p>
            <a:pPr algn="ctr"/>
            <a:r>
              <a:rPr lang="it-IT" sz="1400" dirty="0"/>
              <a:t>Medicina di base</a:t>
            </a:r>
          </a:p>
          <a:p>
            <a:pPr algn="ctr"/>
            <a:r>
              <a:rPr lang="it-IT" sz="1400" dirty="0"/>
              <a:t>specialistica</a:t>
            </a:r>
          </a:p>
        </p:txBody>
      </p:sp>
      <p:sp>
        <p:nvSpPr>
          <p:cNvPr id="9" name="Rettangolo 8"/>
          <p:cNvSpPr/>
          <p:nvPr/>
        </p:nvSpPr>
        <p:spPr>
          <a:xfrm>
            <a:off x="5821362" y="4495800"/>
            <a:ext cx="2574925" cy="1358900"/>
          </a:xfrm>
          <a:prstGeom prst="rect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Dipendenze Patologiche:</a:t>
            </a:r>
          </a:p>
          <a:p>
            <a:pPr algn="ctr"/>
            <a:r>
              <a:rPr lang="it-IT" sz="1400" dirty="0"/>
              <a:t>Carcere Milano Bollate</a:t>
            </a:r>
          </a:p>
          <a:p>
            <a:pPr algn="ctr"/>
            <a:r>
              <a:rPr lang="it-IT" sz="1400" dirty="0"/>
              <a:t>Carcere San Vittore</a:t>
            </a:r>
          </a:p>
          <a:p>
            <a:pPr algn="ctr"/>
            <a:r>
              <a:rPr lang="it-IT" sz="1400" dirty="0"/>
              <a:t>Carcere Milano Opera</a:t>
            </a:r>
          </a:p>
          <a:p>
            <a:pPr algn="ctr"/>
            <a:r>
              <a:rPr lang="it-IT" sz="1400" dirty="0"/>
              <a:t>Carcere Minorile Beccaria</a:t>
            </a:r>
          </a:p>
          <a:p>
            <a:pPr algn="ctr"/>
            <a:r>
              <a:rPr lang="it-IT" sz="1400" dirty="0"/>
              <a:t>SERT Tribunale Milano</a:t>
            </a:r>
          </a:p>
        </p:txBody>
      </p:sp>
      <p:sp>
        <p:nvSpPr>
          <p:cNvPr id="10" name="Rettangolo 9"/>
          <p:cNvSpPr/>
          <p:nvPr/>
        </p:nvSpPr>
        <p:spPr>
          <a:xfrm>
            <a:off x="911225" y="1708149"/>
            <a:ext cx="2673350" cy="1200152"/>
          </a:xfrm>
          <a:prstGeom prst="rect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Direzione Sanitaria Ospedaliera</a:t>
            </a:r>
            <a:endParaRPr lang="it-IT" sz="1400" dirty="0"/>
          </a:p>
        </p:txBody>
      </p:sp>
      <p:sp>
        <p:nvSpPr>
          <p:cNvPr id="11" name="Rettangolo 10"/>
          <p:cNvSpPr/>
          <p:nvPr/>
        </p:nvSpPr>
        <p:spPr>
          <a:xfrm>
            <a:off x="5111750" y="1708149"/>
            <a:ext cx="2673350" cy="1200152"/>
          </a:xfrm>
          <a:prstGeom prst="rect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Direzione Socio Sanitaria Ospedaliera</a:t>
            </a:r>
            <a:endParaRPr lang="it-IT" sz="1400" dirty="0"/>
          </a:p>
        </p:txBody>
      </p:sp>
      <p:sp>
        <p:nvSpPr>
          <p:cNvPr id="14" name="Freccia destra 13"/>
          <p:cNvSpPr/>
          <p:nvPr/>
        </p:nvSpPr>
        <p:spPr>
          <a:xfrm rot="16200000">
            <a:off x="1118207" y="3625244"/>
            <a:ext cx="1553060" cy="119173"/>
          </a:xfrm>
          <a:prstGeom prst="rightArrow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5" name="Freccia destra 14"/>
          <p:cNvSpPr/>
          <p:nvPr/>
        </p:nvSpPr>
        <p:spPr>
          <a:xfrm rot="16200000">
            <a:off x="6571852" y="4184311"/>
            <a:ext cx="505487" cy="92090"/>
          </a:xfrm>
          <a:prstGeom prst="rightArrow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6" name="Freccia destra 15"/>
          <p:cNvSpPr/>
          <p:nvPr/>
        </p:nvSpPr>
        <p:spPr>
          <a:xfrm rot="10120190">
            <a:off x="2508432" y="4641561"/>
            <a:ext cx="1398444" cy="123815"/>
          </a:xfrm>
          <a:prstGeom prst="rightArrow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7" name="Rettangolo 16"/>
          <p:cNvSpPr/>
          <p:nvPr/>
        </p:nvSpPr>
        <p:spPr>
          <a:xfrm>
            <a:off x="5824263" y="3369985"/>
            <a:ext cx="2574925" cy="520701"/>
          </a:xfrm>
          <a:prstGeom prst="rect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Dipartimento Salute Mentale</a:t>
            </a:r>
            <a:endParaRPr lang="it-IT" sz="1400" dirty="0"/>
          </a:p>
        </p:txBody>
      </p:sp>
      <p:sp>
        <p:nvSpPr>
          <p:cNvPr id="18" name="Freccia destra 17"/>
          <p:cNvSpPr/>
          <p:nvPr/>
        </p:nvSpPr>
        <p:spPr>
          <a:xfrm rot="16200000">
            <a:off x="6604312" y="3082538"/>
            <a:ext cx="440564" cy="92087"/>
          </a:xfrm>
          <a:prstGeom prst="rightArrow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9" name="Rettangolo 18"/>
          <p:cNvSpPr/>
          <p:nvPr/>
        </p:nvSpPr>
        <p:spPr>
          <a:xfrm rot="20909482">
            <a:off x="2899196" y="4431440"/>
            <a:ext cx="2062135" cy="247305"/>
          </a:xfrm>
          <a:prstGeom prst="rect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dirty="0"/>
              <a:t>Psichiatria penitenziaria</a:t>
            </a:r>
          </a:p>
        </p:txBody>
      </p:sp>
      <p:sp>
        <p:nvSpPr>
          <p:cNvPr id="21" name="Freccia destra 20"/>
          <p:cNvSpPr/>
          <p:nvPr/>
        </p:nvSpPr>
        <p:spPr>
          <a:xfrm rot="20192280">
            <a:off x="1827476" y="3647194"/>
            <a:ext cx="3551116" cy="100200"/>
          </a:xfrm>
          <a:prstGeom prst="rightArrow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6738371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11212"/>
          </a:xfrm>
        </p:spPr>
        <p:txBody>
          <a:bodyPr>
            <a:normAutofit/>
          </a:bodyPr>
          <a:lstStyle/>
          <a:p>
            <a:r>
              <a:rPr lang="it-IT" sz="2400" dirty="0"/>
              <a:t>I protocolli operativi</a:t>
            </a:r>
          </a:p>
        </p:txBody>
      </p:sp>
      <p:pic>
        <p:nvPicPr>
          <p:cNvPr id="4" name="Picture 33" descr="LOGOR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91475" y="0"/>
            <a:ext cx="1152525" cy="108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5825" y="6094413"/>
            <a:ext cx="1408113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6" name="Line 26"/>
          <p:cNvSpPr>
            <a:spLocks noChangeShapeType="1"/>
          </p:cNvSpPr>
          <p:nvPr/>
        </p:nvSpPr>
        <p:spPr bwMode="auto">
          <a:xfrm>
            <a:off x="1547813" y="6094413"/>
            <a:ext cx="7596187" cy="0"/>
          </a:xfrm>
          <a:prstGeom prst="line">
            <a:avLst/>
          </a:prstGeom>
          <a:noFill/>
          <a:ln w="9525">
            <a:solidFill>
              <a:srgbClr val="00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it-IT">
              <a:cs typeface="+mn-cs"/>
            </a:endParaRP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8CAB2-BE60-774E-B531-1DE48F8CF8E0}" type="datetime1">
              <a:rPr lang="it-IT" smtClean="0"/>
              <a:t>20/01/20</a:t>
            </a:fld>
            <a:endParaRPr lang="it-IT"/>
          </a:p>
        </p:txBody>
      </p:sp>
      <p:sp>
        <p:nvSpPr>
          <p:cNvPr id="9" name="Segnaposto contenuto 8"/>
          <p:cNvSpPr>
            <a:spLocks noGrp="1"/>
          </p:cNvSpPr>
          <p:nvPr>
            <p:ph idx="1"/>
          </p:nvPr>
        </p:nvSpPr>
        <p:spPr>
          <a:xfrm>
            <a:off x="457200" y="1995558"/>
            <a:ext cx="8229600" cy="2815936"/>
          </a:xfrm>
        </p:spPr>
        <p:txBody>
          <a:bodyPr>
            <a:normAutofit/>
          </a:bodyPr>
          <a:lstStyle/>
          <a:p>
            <a:r>
              <a:rPr lang="it-IT" sz="1800" dirty="0"/>
              <a:t>In tutte le Carceri del territorio di competenza della ASL sono attivi dei </a:t>
            </a:r>
            <a:r>
              <a:rPr lang="it-IT" sz="1800" dirty="0">
                <a:solidFill>
                  <a:srgbClr val="FF0000"/>
                </a:solidFill>
              </a:rPr>
              <a:t>Protocolli operativi</a:t>
            </a:r>
            <a:r>
              <a:rPr lang="it-IT" sz="1800" dirty="0"/>
              <a:t> che definiscono le reciproche competenze sugli interventi di cura delle persone recluse.</a:t>
            </a:r>
          </a:p>
          <a:p>
            <a:r>
              <a:rPr lang="it-IT" sz="1800" dirty="0"/>
              <a:t>I Protocolli operativi sono stati firmati dal Provveditorato Regionale dell’Amministrazione Penitenziaria, dalle Direzioni degli Istituti di reclusione e della ASL Milano</a:t>
            </a:r>
          </a:p>
          <a:p>
            <a:r>
              <a:rPr lang="it-IT" sz="1800" dirty="0"/>
              <a:t>Attualmente sono stati istituiti dei tavoli di lavoro per un aggiornamento</a:t>
            </a:r>
          </a:p>
          <a:p>
            <a:endParaRPr lang="it-IT" sz="1800" dirty="0"/>
          </a:p>
        </p:txBody>
      </p:sp>
    </p:spTree>
    <p:extLst>
      <p:ext uri="{BB962C8B-B14F-4D97-AF65-F5344CB8AC3E}">
        <p14:creationId xmlns:p14="http://schemas.microsoft.com/office/powerpoint/2010/main" val="25222981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1800" dirty="0"/>
              <a:t>Il Tavolo di lavoro territoriale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sz="1800" dirty="0"/>
              <a:t>Nel 2006 è stato istituito un Tavolo di lavoro che aveva come obiettivo primario la condivisione di procedure relative alla applicazione del DPR 309/90 relativo alle persone affette da dipendenza patologica in Area Penale.</a:t>
            </a:r>
          </a:p>
          <a:p>
            <a:pPr marL="0" indent="0">
              <a:buNone/>
            </a:pPr>
            <a:r>
              <a:rPr lang="it-IT" sz="1800" dirty="0"/>
              <a:t>A questo tavolo hanno partecipato:</a:t>
            </a:r>
          </a:p>
          <a:p>
            <a:r>
              <a:rPr lang="it-IT" sz="1800" dirty="0"/>
              <a:t>Magistratura di Sorveglianza della Corte d’Appello della Lombardia</a:t>
            </a:r>
          </a:p>
          <a:p>
            <a:r>
              <a:rPr lang="it-IT" sz="1800" dirty="0"/>
              <a:t>Asl della Regione Lombardia</a:t>
            </a:r>
          </a:p>
          <a:p>
            <a:r>
              <a:rPr lang="it-IT" sz="1800" dirty="0"/>
              <a:t>Servizi Sociali per esecuzione penale esterna</a:t>
            </a:r>
          </a:p>
          <a:p>
            <a:r>
              <a:rPr lang="it-IT" sz="1800" dirty="0"/>
              <a:t>Provveditorato dell’Amministrazione Penitenziaria Regionale</a:t>
            </a:r>
          </a:p>
          <a:p>
            <a:r>
              <a:rPr lang="it-IT" sz="1800" dirty="0"/>
              <a:t>Associazioni del Privato sociale, comunità terapeutiche e altri</a:t>
            </a:r>
          </a:p>
          <a:p>
            <a:pPr marL="0" indent="0">
              <a:buNone/>
            </a:pPr>
            <a:r>
              <a:rPr lang="it-IT" sz="1800" dirty="0"/>
              <a:t>Da questo tavolo sono derivati accordi operativi comprese le adeguate modulistiche per le certificazioni secondo il DPR 309/90 e per la  formulazione di programmi terapeutici.</a:t>
            </a:r>
          </a:p>
          <a:p>
            <a:pPr marL="0" indent="0">
              <a:buNone/>
            </a:pPr>
            <a:endParaRPr lang="it-IT" sz="1800" dirty="0"/>
          </a:p>
          <a:p>
            <a:pPr marL="0" indent="0">
              <a:buNone/>
            </a:pPr>
            <a:r>
              <a:rPr lang="it-IT" sz="1800" dirty="0"/>
              <a:t>Da alcuni mesi è stato riconvocato il tavolo di lavoro per un aggiornamento degli accordi.</a:t>
            </a:r>
          </a:p>
          <a:p>
            <a:pPr marL="0" indent="0">
              <a:buNone/>
            </a:pPr>
            <a:endParaRPr lang="it-IT" sz="1800" dirty="0"/>
          </a:p>
        </p:txBody>
      </p:sp>
      <p:pic>
        <p:nvPicPr>
          <p:cNvPr id="4" name="Picture 33" descr="LOGOR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91475" y="0"/>
            <a:ext cx="1152525" cy="108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5825" y="6094413"/>
            <a:ext cx="1408113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6" name="Line 26"/>
          <p:cNvSpPr>
            <a:spLocks noChangeShapeType="1"/>
          </p:cNvSpPr>
          <p:nvPr/>
        </p:nvSpPr>
        <p:spPr bwMode="auto">
          <a:xfrm>
            <a:off x="1547813" y="6094413"/>
            <a:ext cx="7596187" cy="0"/>
          </a:xfrm>
          <a:prstGeom prst="line">
            <a:avLst/>
          </a:prstGeom>
          <a:noFill/>
          <a:ln w="9525">
            <a:solidFill>
              <a:srgbClr val="00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it-IT">
              <a:cs typeface="+mn-cs"/>
            </a:endParaRP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DCA57-46C6-D143-BE13-8EC001F15ECD}" type="datetime1">
              <a:rPr lang="it-IT" smtClean="0"/>
              <a:t>20/01/20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8570535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egnaposto contenuto 3" descr="copertina dipendenze.jpe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098" b="8098"/>
          <a:stretch>
            <a:fillRect/>
          </a:stretch>
        </p:blipFill>
        <p:spPr>
          <a:xfrm>
            <a:off x="128933" y="1155334"/>
            <a:ext cx="8986420" cy="4942185"/>
          </a:xfrm>
        </p:spPr>
      </p:pic>
    </p:spTree>
    <p:extLst>
      <p:ext uri="{BB962C8B-B14F-4D97-AF65-F5344CB8AC3E}">
        <p14:creationId xmlns:p14="http://schemas.microsoft.com/office/powerpoint/2010/main" val="316542149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/>
        </p:nvSpPr>
        <p:spPr bwMode="auto">
          <a:xfrm>
            <a:off x="641541" y="126773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ＭＳ Ｐゴシック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  <a:ea typeface="ＭＳ Ｐゴシック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  <a:ea typeface="ＭＳ Ｐゴシック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  <a:ea typeface="ＭＳ Ｐゴシック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it-IT" sz="2000" dirty="0">
                <a:solidFill>
                  <a:srgbClr val="0000FF"/>
                </a:solidFill>
                <a:latin typeface="Times New Roman" charset="0"/>
                <a:ea typeface="ＭＳ Ｐゴシック" charset="0"/>
              </a:rPr>
              <a:t>Il Servizio per le tossicodipendenze in Tribunale:</a:t>
            </a:r>
            <a:br>
              <a:rPr lang="it-IT" sz="2000" dirty="0">
                <a:solidFill>
                  <a:srgbClr val="0000FF"/>
                </a:solidFill>
                <a:latin typeface="Times New Roman" charset="0"/>
                <a:ea typeface="ＭＳ Ｐゴシック" charset="0"/>
              </a:rPr>
            </a:br>
            <a:r>
              <a:rPr lang="it-IT" sz="1800" i="1" dirty="0">
                <a:solidFill>
                  <a:srgbClr val="0000FF"/>
                </a:solidFill>
                <a:latin typeface="Times New Roman" charset="0"/>
                <a:ea typeface="ＭＳ Ｐゴシック" charset="0"/>
              </a:rPr>
              <a:t>Interventi riabilitativi nella fase di giudizio</a:t>
            </a:r>
            <a:br>
              <a:rPr lang="it-IT" sz="1800" i="1" dirty="0">
                <a:solidFill>
                  <a:srgbClr val="0000FF"/>
                </a:solidFill>
                <a:latin typeface="Times New Roman" charset="0"/>
                <a:ea typeface="ＭＳ Ｐゴシック" charset="0"/>
              </a:rPr>
            </a:br>
            <a:br>
              <a:rPr lang="it-IT" sz="800" i="1" dirty="0">
                <a:solidFill>
                  <a:srgbClr val="0000FF"/>
                </a:solidFill>
                <a:latin typeface="Times New Roman" charset="0"/>
                <a:ea typeface="ＭＳ Ｐゴシック" charset="0"/>
              </a:rPr>
            </a:br>
            <a:r>
              <a:rPr lang="it-IT" sz="1800" i="1" dirty="0">
                <a:solidFill>
                  <a:srgbClr val="0000FF"/>
                </a:solidFill>
                <a:latin typeface="Times New Roman" charset="0"/>
                <a:ea typeface="ＭＳ Ｐゴシック" charset="0"/>
              </a:rPr>
              <a:t> </a:t>
            </a:r>
            <a:r>
              <a:rPr lang="it-IT" sz="2800" b="1" dirty="0">
                <a:solidFill>
                  <a:srgbClr val="0000FF"/>
                </a:solidFill>
                <a:latin typeface="Times New Roman" charset="0"/>
                <a:ea typeface="ＭＳ Ｐゴシック" charset="0"/>
              </a:rPr>
              <a:t>GLI ATTORI DEL SISTEMA</a:t>
            </a:r>
          </a:p>
        </p:txBody>
      </p:sp>
      <p:sp>
        <p:nvSpPr>
          <p:cNvPr id="3" name="Oval 6"/>
          <p:cNvSpPr>
            <a:spLocks noChangeArrowheads="1"/>
          </p:cNvSpPr>
          <p:nvPr/>
        </p:nvSpPr>
        <p:spPr bwMode="auto">
          <a:xfrm>
            <a:off x="1032066" y="1690382"/>
            <a:ext cx="7381875" cy="4968875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it-IT" kern="1200">
              <a:cs typeface="+mn-cs"/>
            </a:endParaRPr>
          </a:p>
        </p:txBody>
      </p:sp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2928388" y="2299826"/>
            <a:ext cx="3455987" cy="103412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it-IT" kern="1200" dirty="0">
                <a:solidFill>
                  <a:srgbClr val="0000FF"/>
                </a:solidFill>
                <a:latin typeface="TimesTen Bold" charset="0"/>
                <a:cs typeface="+mn-cs"/>
              </a:rPr>
              <a:t> </a:t>
            </a:r>
            <a:r>
              <a:rPr lang="it-IT" sz="1800" kern="1200" dirty="0">
                <a:solidFill>
                  <a:srgbClr val="0000FF"/>
                </a:solidFill>
                <a:latin typeface="TimesTen Bold" charset="0"/>
                <a:cs typeface="+mn-cs"/>
              </a:rPr>
              <a:t>il Tribunale di Milano</a:t>
            </a:r>
          </a:p>
          <a:p>
            <a:pPr algn="ctr" eaLnBrk="1" hangingPunct="1">
              <a:spcBef>
                <a:spcPct val="20000"/>
              </a:spcBef>
              <a:defRPr/>
            </a:pPr>
            <a:r>
              <a:rPr lang="it-IT" sz="1800" kern="1200" dirty="0">
                <a:solidFill>
                  <a:srgbClr val="0000FF"/>
                </a:solidFill>
                <a:latin typeface="TimesTen Bold" charset="0"/>
                <a:cs typeface="+mn-cs"/>
              </a:rPr>
              <a:t>Giudice Unico</a:t>
            </a:r>
          </a:p>
          <a:p>
            <a:pPr algn="ctr" eaLnBrk="1" hangingPunct="1">
              <a:spcBef>
                <a:spcPct val="20000"/>
              </a:spcBef>
              <a:defRPr/>
            </a:pPr>
            <a:r>
              <a:rPr lang="it-IT" sz="1800" kern="1200" dirty="0">
                <a:solidFill>
                  <a:srgbClr val="0000FF"/>
                </a:solidFill>
                <a:latin typeface="TimesTen Bold" charset="0"/>
                <a:cs typeface="+mn-cs"/>
              </a:rPr>
              <a:t>Rito Direttissima</a:t>
            </a:r>
          </a:p>
        </p:txBody>
      </p:sp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1890344" y="3695589"/>
            <a:ext cx="3095625" cy="376238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it-IT" sz="1800" kern="1200" dirty="0">
                <a:solidFill>
                  <a:srgbClr val="0000FF"/>
                </a:solidFill>
                <a:latin typeface="TimesTen Bold" charset="0"/>
                <a:cs typeface="+mn-cs"/>
              </a:rPr>
              <a:t>Forze </a:t>
            </a:r>
            <a:r>
              <a:rPr lang="it-IT" sz="1800" kern="1200" dirty="0" err="1">
                <a:solidFill>
                  <a:srgbClr val="0000FF"/>
                </a:solidFill>
                <a:latin typeface="TimesTen Bold" charset="0"/>
                <a:cs typeface="+mn-cs"/>
              </a:rPr>
              <a:t>dell</a:t>
            </a:r>
            <a:r>
              <a:rPr lang="ja-JP" altLang="it-IT" sz="1800" kern="1200" dirty="0">
                <a:solidFill>
                  <a:srgbClr val="0000FF"/>
                </a:solidFill>
                <a:latin typeface="Arial"/>
                <a:cs typeface="+mn-cs"/>
              </a:rPr>
              <a:t>’</a:t>
            </a:r>
            <a:r>
              <a:rPr lang="it-IT" sz="1800" kern="1200" dirty="0">
                <a:solidFill>
                  <a:srgbClr val="0000FF"/>
                </a:solidFill>
                <a:latin typeface="TimesTen Bold" charset="0"/>
                <a:cs typeface="+mn-cs"/>
              </a:rPr>
              <a:t>Ordine</a:t>
            </a:r>
          </a:p>
        </p:txBody>
      </p:sp>
      <p:sp>
        <p:nvSpPr>
          <p:cNvPr id="6" name="Text Box 10"/>
          <p:cNvSpPr txBox="1">
            <a:spLocks noChangeArrowheads="1"/>
          </p:cNvSpPr>
          <p:nvPr/>
        </p:nvSpPr>
        <p:spPr bwMode="auto">
          <a:xfrm>
            <a:off x="5490794" y="3734288"/>
            <a:ext cx="2663825" cy="650875"/>
          </a:xfrm>
          <a:prstGeom prst="rect">
            <a:avLst/>
          </a:prstGeom>
          <a:solidFill>
            <a:srgbClr val="FFFFFF"/>
          </a:solidFill>
          <a:ln w="9525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it-IT" sz="1800" kern="1200" dirty="0">
                <a:solidFill>
                  <a:srgbClr val="0000FF"/>
                </a:solidFill>
                <a:latin typeface="TimesTen Bold" charset="0"/>
                <a:cs typeface="+mn-cs"/>
              </a:rPr>
              <a:t>Servizio Area Penale e Carceri</a:t>
            </a:r>
          </a:p>
        </p:txBody>
      </p:sp>
      <p:sp>
        <p:nvSpPr>
          <p:cNvPr id="7" name="Oval 9"/>
          <p:cNvSpPr>
            <a:spLocks noChangeArrowheads="1"/>
          </p:cNvSpPr>
          <p:nvPr/>
        </p:nvSpPr>
        <p:spPr bwMode="auto">
          <a:xfrm>
            <a:off x="2755532" y="4597888"/>
            <a:ext cx="3600450" cy="1203325"/>
          </a:xfrm>
          <a:prstGeom prst="ellipse">
            <a:avLst/>
          </a:prstGeom>
          <a:solidFill>
            <a:srgbClr val="FFFF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r>
              <a:rPr lang="it-IT" sz="1800" kern="1200" dirty="0">
                <a:solidFill>
                  <a:srgbClr val="0000FF"/>
                </a:solidFill>
                <a:latin typeface="TimesTen Bold" charset="0"/>
                <a:cs typeface="+mn-cs"/>
              </a:rPr>
              <a:t>ENTI AUSILIARI</a:t>
            </a:r>
          </a:p>
        </p:txBody>
      </p:sp>
    </p:spTree>
    <p:extLst>
      <p:ext uri="{BB962C8B-B14F-4D97-AF65-F5344CB8AC3E}">
        <p14:creationId xmlns:p14="http://schemas.microsoft.com/office/powerpoint/2010/main" val="383892719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33" name="Line 9"/>
          <p:cNvSpPr>
            <a:spLocks noChangeShapeType="1"/>
          </p:cNvSpPr>
          <p:nvPr/>
        </p:nvSpPr>
        <p:spPr bwMode="auto">
          <a:xfrm>
            <a:off x="1835150" y="5949950"/>
            <a:ext cx="7308850" cy="28575"/>
          </a:xfrm>
          <a:prstGeom prst="line">
            <a:avLst/>
          </a:prstGeom>
          <a:noFill/>
          <a:ln w="9525">
            <a:solidFill>
              <a:srgbClr val="00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>
              <a:latin typeface="+mn-lt"/>
              <a:ea typeface="+mn-ea"/>
              <a:cs typeface="+mn-cs"/>
            </a:endParaRPr>
          </a:p>
        </p:txBody>
      </p:sp>
      <p:pic>
        <p:nvPicPr>
          <p:cNvPr id="13314" name="Picture 17" descr="LOGOR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91475" y="0"/>
            <a:ext cx="1152525" cy="108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8" name="Immagin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6021388"/>
            <a:ext cx="1790700" cy="66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ottotitolo 2"/>
          <p:cNvSpPr txBox="1">
            <a:spLocks/>
          </p:cNvSpPr>
          <p:nvPr/>
        </p:nvSpPr>
        <p:spPr bwMode="auto">
          <a:xfrm>
            <a:off x="558800" y="355600"/>
            <a:ext cx="8128000" cy="5234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3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lnSpc>
                <a:spcPct val="80000"/>
              </a:lnSpc>
              <a:buFont typeface="Wingdings" pitchFamily="2" charset="2"/>
              <a:buNone/>
            </a:pPr>
            <a:r>
              <a:rPr lang="it-IT" sz="2400" b="1" u="sng" dirty="0">
                <a:solidFill>
                  <a:srgbClr val="0000FF"/>
                </a:solidFill>
                <a:ea typeface="ＭＳ Ｐゴシック" charset="-128"/>
              </a:rPr>
              <a:t>Programma terapeutico</a:t>
            </a:r>
          </a:p>
          <a:p>
            <a:pPr marL="0" indent="0" algn="ctr">
              <a:lnSpc>
                <a:spcPct val="80000"/>
              </a:lnSpc>
              <a:buFont typeface="Wingdings" pitchFamily="2" charset="2"/>
              <a:buNone/>
            </a:pPr>
            <a:endParaRPr lang="it-IT" sz="1800" b="1" u="sng" dirty="0">
              <a:solidFill>
                <a:srgbClr val="0000FF"/>
              </a:solidFill>
              <a:ea typeface="ＭＳ Ｐゴシック" charset="-128"/>
            </a:endParaRPr>
          </a:p>
          <a:p>
            <a:pPr marL="0" indent="0" algn="just">
              <a:lnSpc>
                <a:spcPct val="80000"/>
              </a:lnSpc>
              <a:buFont typeface="Wingdings" pitchFamily="2" charset="2"/>
              <a:buNone/>
            </a:pPr>
            <a:r>
              <a:rPr lang="it-IT" sz="1800" b="1" dirty="0">
                <a:solidFill>
                  <a:srgbClr val="0000FF"/>
                </a:solidFill>
                <a:ea typeface="ＭＳ Ｐゴシック" charset="-128"/>
              </a:rPr>
              <a:t>Articolo 89.  - D.P.R. 309/90</a:t>
            </a:r>
          </a:p>
          <a:p>
            <a:pPr marL="0" indent="0" algn="just">
              <a:lnSpc>
                <a:spcPct val="80000"/>
              </a:lnSpc>
              <a:buFont typeface="Wingdings" pitchFamily="2" charset="2"/>
              <a:buNone/>
            </a:pPr>
            <a:r>
              <a:rPr lang="it-IT" sz="1800" b="1" dirty="0">
                <a:solidFill>
                  <a:srgbClr val="0000FF"/>
                </a:solidFill>
                <a:ea typeface="ＭＳ Ｐゴシック" charset="-128"/>
              </a:rPr>
              <a:t>Provvedimenti restrittivi nei confronti dei tossicodipendenti o </a:t>
            </a:r>
            <a:r>
              <a:rPr lang="it-IT" sz="1800" b="1" dirty="0" err="1">
                <a:solidFill>
                  <a:srgbClr val="0000FF"/>
                </a:solidFill>
                <a:ea typeface="ＭＳ Ｐゴシック" charset="-128"/>
              </a:rPr>
              <a:t>alcooldipendenti</a:t>
            </a:r>
            <a:r>
              <a:rPr lang="it-IT" sz="1800" b="1" dirty="0">
                <a:solidFill>
                  <a:srgbClr val="0000FF"/>
                </a:solidFill>
                <a:ea typeface="ＭＳ Ｐゴシック" charset="-128"/>
              </a:rPr>
              <a:t> che abbiano in corso programmi terapeutici. </a:t>
            </a:r>
          </a:p>
          <a:p>
            <a:pPr marL="0" indent="0" algn="just">
              <a:lnSpc>
                <a:spcPct val="80000"/>
              </a:lnSpc>
              <a:buFont typeface="Wingdings" pitchFamily="2" charset="2"/>
              <a:buNone/>
            </a:pPr>
            <a:r>
              <a:rPr lang="it-IT" sz="1800" i="1" dirty="0">
                <a:solidFill>
                  <a:srgbClr val="0000FF"/>
                </a:solidFill>
                <a:ea typeface="ＭＳ Ｐゴシック" charset="-128"/>
              </a:rPr>
              <a:t>Il servizio pubblico </a:t>
            </a:r>
            <a:r>
              <a:rPr lang="it-IT" sz="1800" i="1" dirty="0" err="1">
                <a:solidFill>
                  <a:srgbClr val="0000FF"/>
                </a:solidFill>
                <a:ea typeface="ＭＳ Ｐゴシック" charset="-128"/>
              </a:rPr>
              <a:t>e'</a:t>
            </a:r>
            <a:r>
              <a:rPr lang="it-IT" sz="1800" i="1" dirty="0">
                <a:solidFill>
                  <a:srgbClr val="0000FF"/>
                </a:solidFill>
                <a:ea typeface="ＭＳ Ｐゴシック" charset="-128"/>
              </a:rPr>
              <a:t> comunque tenuto ad accogliere la richiesta dell'interessato di sottoporsi a programma terapeutico.</a:t>
            </a:r>
          </a:p>
          <a:p>
            <a:pPr marL="0" indent="0" algn="just">
              <a:lnSpc>
                <a:spcPct val="80000"/>
              </a:lnSpc>
              <a:buFont typeface="Wingdings" pitchFamily="2" charset="2"/>
              <a:buNone/>
            </a:pPr>
            <a:r>
              <a:rPr lang="it-IT" sz="1800" i="1" dirty="0">
                <a:solidFill>
                  <a:srgbClr val="0000FF"/>
                </a:solidFill>
                <a:ea typeface="ＭＳ Ｐゴシック" charset="-128"/>
              </a:rPr>
              <a:t>L'interessato </a:t>
            </a:r>
            <a:r>
              <a:rPr lang="it-IT" sz="1800" i="1" dirty="0" err="1">
                <a:solidFill>
                  <a:srgbClr val="0000FF"/>
                </a:solidFill>
                <a:ea typeface="ＭＳ Ｐゴシック" charset="-128"/>
              </a:rPr>
              <a:t>puo'</a:t>
            </a:r>
            <a:r>
              <a:rPr lang="it-IT" sz="1800" i="1" dirty="0">
                <a:solidFill>
                  <a:srgbClr val="0000FF"/>
                </a:solidFill>
                <a:ea typeface="ＭＳ Ｐゴシック" charset="-128"/>
              </a:rPr>
              <a:t> chiedere in </a:t>
            </a:r>
            <a:r>
              <a:rPr lang="it-IT" sz="1800" b="1" i="1" dirty="0">
                <a:solidFill>
                  <a:srgbClr val="0000FF"/>
                </a:solidFill>
                <a:ea typeface="ＭＳ Ｐゴシック" charset="-128"/>
              </a:rPr>
              <a:t>ogni momento</a:t>
            </a:r>
            <a:r>
              <a:rPr lang="it-IT" sz="1800" i="1" dirty="0">
                <a:solidFill>
                  <a:srgbClr val="0000FF"/>
                </a:solidFill>
                <a:ea typeface="ＭＳ Ｐゴシック" charset="-128"/>
              </a:rPr>
              <a:t> di essere affidato in prova al servizio sociale per </a:t>
            </a:r>
            <a:r>
              <a:rPr lang="it-IT" sz="1800" b="1" i="1" dirty="0">
                <a:solidFill>
                  <a:srgbClr val="0000FF"/>
                </a:solidFill>
                <a:ea typeface="ＭＳ Ｐゴシック" charset="-128"/>
              </a:rPr>
              <a:t>proseguire</a:t>
            </a:r>
            <a:r>
              <a:rPr lang="it-IT" sz="1800" i="1" dirty="0">
                <a:solidFill>
                  <a:srgbClr val="0000FF"/>
                </a:solidFill>
                <a:ea typeface="ＭＳ Ｐゴシック" charset="-128"/>
              </a:rPr>
              <a:t> o </a:t>
            </a:r>
            <a:r>
              <a:rPr lang="it-IT" sz="1800" b="1" i="1" dirty="0">
                <a:solidFill>
                  <a:srgbClr val="0000FF"/>
                </a:solidFill>
                <a:ea typeface="ＭＳ Ｐゴシック" charset="-128"/>
              </a:rPr>
              <a:t>intraprendere</a:t>
            </a:r>
            <a:r>
              <a:rPr lang="it-IT" sz="1800" i="1" dirty="0">
                <a:solidFill>
                  <a:srgbClr val="0000FF"/>
                </a:solidFill>
                <a:ea typeface="ＭＳ Ｐゴシック" charset="-128"/>
              </a:rPr>
              <a:t> </a:t>
            </a:r>
            <a:r>
              <a:rPr lang="it-IT" sz="1800" i="1" dirty="0" err="1">
                <a:solidFill>
                  <a:srgbClr val="0000FF"/>
                </a:solidFill>
                <a:ea typeface="ＭＳ Ｐゴシック" charset="-128"/>
              </a:rPr>
              <a:t>l'attivita'</a:t>
            </a:r>
            <a:r>
              <a:rPr lang="it-IT" sz="1800" i="1" dirty="0">
                <a:solidFill>
                  <a:srgbClr val="0000FF"/>
                </a:solidFill>
                <a:ea typeface="ＭＳ Ｐゴシック" charset="-128"/>
              </a:rPr>
              <a:t> terapeutica sulla base di un programma da lui concordato con una azienda </a:t>
            </a:r>
            <a:r>
              <a:rPr lang="it-IT" sz="1800" i="1" dirty="0" err="1">
                <a:solidFill>
                  <a:srgbClr val="0000FF"/>
                </a:solidFill>
                <a:ea typeface="ＭＳ Ｐゴシック" charset="-128"/>
              </a:rPr>
              <a:t>unita'</a:t>
            </a:r>
            <a:r>
              <a:rPr lang="it-IT" sz="1800" i="1" dirty="0">
                <a:solidFill>
                  <a:srgbClr val="0000FF"/>
                </a:solidFill>
                <a:ea typeface="ＭＳ Ｐゴシック" charset="-128"/>
              </a:rPr>
              <a:t> sanitaria locale o con una struttura privata autorizzata</a:t>
            </a:r>
          </a:p>
          <a:p>
            <a:pPr marL="0" indent="0" algn="just">
              <a:lnSpc>
                <a:spcPct val="80000"/>
              </a:lnSpc>
              <a:buFont typeface="Wingdings" pitchFamily="2" charset="2"/>
              <a:buNone/>
            </a:pPr>
            <a:endParaRPr lang="it-IT" sz="1800" i="1" dirty="0">
              <a:solidFill>
                <a:srgbClr val="0000FF"/>
              </a:solidFill>
              <a:ea typeface="ＭＳ Ｐゴシック" charset="-128"/>
            </a:endParaRPr>
          </a:p>
          <a:p>
            <a:pPr marL="0" indent="0" algn="just">
              <a:lnSpc>
                <a:spcPct val="80000"/>
              </a:lnSpc>
              <a:buFont typeface="Wingdings" pitchFamily="2" charset="2"/>
              <a:buNone/>
            </a:pPr>
            <a:r>
              <a:rPr lang="it-IT" sz="1800" b="1" dirty="0">
                <a:solidFill>
                  <a:srgbClr val="0000FF"/>
                </a:solidFill>
                <a:ea typeface="ＭＳ Ｐゴシック" charset="-128"/>
              </a:rPr>
              <a:t>Lavoro di rete</a:t>
            </a:r>
            <a:r>
              <a:rPr lang="it-IT" sz="1800" dirty="0">
                <a:solidFill>
                  <a:srgbClr val="0000FF"/>
                </a:solidFill>
                <a:ea typeface="ＭＳ Ｐゴシック" charset="-128"/>
              </a:rPr>
              <a:t> con i servizi presenti sul territorio al fine di strutturare un programma idoneo alle caratteristiche socio-sanitarie del soggetto e rispondente alle esigenze cautelari e detentive.</a:t>
            </a:r>
          </a:p>
          <a:p>
            <a:pPr marL="0" indent="0" algn="just">
              <a:lnSpc>
                <a:spcPct val="80000"/>
              </a:lnSpc>
              <a:buFont typeface="Wingdings" pitchFamily="2" charset="2"/>
              <a:buNone/>
            </a:pPr>
            <a:endParaRPr lang="it-IT" sz="1800" dirty="0">
              <a:solidFill>
                <a:srgbClr val="0000FF"/>
              </a:solidFill>
              <a:ea typeface="ＭＳ Ｐゴシック" charset="-128"/>
            </a:endParaRPr>
          </a:p>
          <a:p>
            <a:pPr marL="0" indent="0" algn="just">
              <a:lnSpc>
                <a:spcPct val="80000"/>
              </a:lnSpc>
              <a:buFont typeface="Wingdings" pitchFamily="2" charset="2"/>
              <a:buNone/>
            </a:pPr>
            <a:r>
              <a:rPr lang="it-IT" sz="1800" b="1" dirty="0">
                <a:solidFill>
                  <a:srgbClr val="0000FF"/>
                </a:solidFill>
                <a:ea typeface="ＭＳ Ｐゴシック" charset="-128"/>
              </a:rPr>
              <a:t>Programma:</a:t>
            </a:r>
            <a:r>
              <a:rPr lang="it-IT" sz="1800" dirty="0">
                <a:solidFill>
                  <a:srgbClr val="0000FF"/>
                </a:solidFill>
                <a:ea typeface="ＭＳ Ｐゴシック" charset="-128"/>
              </a:rPr>
              <a:t> </a:t>
            </a:r>
          </a:p>
          <a:p>
            <a:pPr marL="0" indent="0" algn="just">
              <a:lnSpc>
                <a:spcPct val="80000"/>
              </a:lnSpc>
              <a:buFont typeface="Arial" pitchFamily="34" charset="0"/>
              <a:buChar char="•"/>
            </a:pPr>
            <a:r>
              <a:rPr lang="it-IT" sz="1800" b="1" dirty="0">
                <a:solidFill>
                  <a:srgbClr val="0000FF"/>
                </a:solidFill>
                <a:ea typeface="ＭＳ Ｐゴシック" charset="-128"/>
              </a:rPr>
              <a:t>Territoriale </a:t>
            </a:r>
            <a:r>
              <a:rPr lang="it-IT" sz="1800" dirty="0">
                <a:solidFill>
                  <a:srgbClr val="0000FF"/>
                </a:solidFill>
                <a:ea typeface="ＭＳ Ｐゴシック" charset="-128"/>
              </a:rPr>
              <a:t>- controlli medico sanitari periodici al </a:t>
            </a:r>
            <a:r>
              <a:rPr lang="it-IT" sz="1800" dirty="0" err="1">
                <a:solidFill>
                  <a:srgbClr val="0000FF"/>
                </a:solidFill>
                <a:ea typeface="ＭＳ Ｐゴシック" charset="-128"/>
              </a:rPr>
              <a:t>sert</a:t>
            </a:r>
            <a:r>
              <a:rPr lang="it-IT" sz="1800" dirty="0">
                <a:solidFill>
                  <a:srgbClr val="0000FF"/>
                </a:solidFill>
                <a:ea typeface="ＭＳ Ｐゴシック" charset="-128"/>
              </a:rPr>
              <a:t>, colloqui.</a:t>
            </a:r>
          </a:p>
          <a:p>
            <a:pPr marL="0" indent="0" algn="just">
              <a:lnSpc>
                <a:spcPct val="80000"/>
              </a:lnSpc>
              <a:buFont typeface="Arial" pitchFamily="34" charset="0"/>
              <a:buChar char="•"/>
            </a:pPr>
            <a:r>
              <a:rPr lang="it-IT" sz="1800" b="1" dirty="0">
                <a:solidFill>
                  <a:srgbClr val="0000FF"/>
                </a:solidFill>
                <a:ea typeface="ＭＳ Ｐゴシック" charset="-128"/>
              </a:rPr>
              <a:t>Semi-residenziale</a:t>
            </a:r>
            <a:r>
              <a:rPr lang="it-IT" sz="1800" dirty="0">
                <a:solidFill>
                  <a:srgbClr val="0000FF"/>
                </a:solidFill>
                <a:ea typeface="ＭＳ Ｐゴシック" charset="-128"/>
              </a:rPr>
              <a:t>/Centro diurno</a:t>
            </a:r>
          </a:p>
          <a:p>
            <a:pPr marL="0" indent="0" algn="just">
              <a:lnSpc>
                <a:spcPct val="80000"/>
              </a:lnSpc>
              <a:buFont typeface="Arial" pitchFamily="34" charset="0"/>
              <a:buChar char="•"/>
            </a:pPr>
            <a:r>
              <a:rPr lang="it-IT" sz="1800" b="1" dirty="0">
                <a:solidFill>
                  <a:srgbClr val="0000FF"/>
                </a:solidFill>
                <a:ea typeface="ＭＳ Ｐゴシック" charset="-128"/>
              </a:rPr>
              <a:t>Residenziale</a:t>
            </a:r>
            <a:r>
              <a:rPr lang="it-IT" sz="1800" dirty="0">
                <a:solidFill>
                  <a:srgbClr val="0000FF"/>
                </a:solidFill>
                <a:ea typeface="ＭＳ Ｐゴシック" charset="-128"/>
              </a:rPr>
              <a:t> – Comunità Terapeutica</a:t>
            </a:r>
          </a:p>
          <a:p>
            <a:pPr marL="0" indent="0" algn="just">
              <a:lnSpc>
                <a:spcPct val="80000"/>
              </a:lnSpc>
              <a:buFont typeface="Wingdings" pitchFamily="2" charset="2"/>
              <a:buNone/>
            </a:pPr>
            <a:endParaRPr lang="it-IT" sz="1600" dirty="0">
              <a:solidFill>
                <a:srgbClr val="0000FF"/>
              </a:solidFill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9995536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33" name="Line 9"/>
          <p:cNvSpPr>
            <a:spLocks noChangeShapeType="1"/>
          </p:cNvSpPr>
          <p:nvPr/>
        </p:nvSpPr>
        <p:spPr bwMode="auto">
          <a:xfrm>
            <a:off x="1835150" y="5949950"/>
            <a:ext cx="7308850" cy="28575"/>
          </a:xfrm>
          <a:prstGeom prst="line">
            <a:avLst/>
          </a:prstGeom>
          <a:noFill/>
          <a:ln w="9525">
            <a:solidFill>
              <a:srgbClr val="00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>
              <a:latin typeface="+mn-lt"/>
              <a:ea typeface="+mn-ea"/>
              <a:cs typeface="+mn-cs"/>
            </a:endParaRPr>
          </a:p>
        </p:txBody>
      </p:sp>
      <p:pic>
        <p:nvPicPr>
          <p:cNvPr id="13314" name="Picture 17" descr="LOGOR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91475" y="0"/>
            <a:ext cx="1152525" cy="108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8" name="Immagin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6021388"/>
            <a:ext cx="1790700" cy="66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ttangolo 4"/>
          <p:cNvSpPr/>
          <p:nvPr/>
        </p:nvSpPr>
        <p:spPr>
          <a:xfrm>
            <a:off x="539552" y="548680"/>
            <a:ext cx="7992888" cy="540025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 sz="2000" dirty="0">
              <a:solidFill>
                <a:srgbClr val="0000FF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000" i="1" u="sng" dirty="0">
                <a:solidFill>
                  <a:srgbClr val="0000FF"/>
                </a:solidFill>
              </a:rPr>
              <a:t>L’intervento in Tribunale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t-IT" sz="2000" dirty="0">
              <a:solidFill>
                <a:srgbClr val="0000FF"/>
              </a:solidFill>
            </a:endParaRPr>
          </a:p>
          <a:p>
            <a:pPr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sz="2000" dirty="0">
                <a:solidFill>
                  <a:srgbClr val="0000FF"/>
                </a:solidFill>
              </a:rPr>
              <a:t>Colloquio con soggetti che si dichiarano assuntori di sostanze e sottoposti a giudizio per direttissima</a:t>
            </a:r>
          </a:p>
          <a:p>
            <a:pPr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it-IT" sz="2000" dirty="0">
              <a:solidFill>
                <a:srgbClr val="0000FF"/>
              </a:solidFill>
            </a:endParaRPr>
          </a:p>
          <a:p>
            <a:pPr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sz="2000" dirty="0">
                <a:solidFill>
                  <a:srgbClr val="0000FF"/>
                </a:solidFill>
              </a:rPr>
              <a:t>Contatto con Servizi territoriali di riferimento  e con i familiari</a:t>
            </a:r>
          </a:p>
          <a:p>
            <a:pPr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it-IT" sz="2000" dirty="0">
              <a:solidFill>
                <a:srgbClr val="0000FF"/>
              </a:solidFill>
            </a:endParaRPr>
          </a:p>
          <a:p>
            <a:pPr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sz="2000" dirty="0">
                <a:solidFill>
                  <a:srgbClr val="0000FF"/>
                </a:solidFill>
              </a:rPr>
              <a:t>Avvio/prosecuzione del programma terapeutico</a:t>
            </a:r>
          </a:p>
          <a:p>
            <a:pPr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it-IT" sz="2000" dirty="0">
              <a:solidFill>
                <a:srgbClr val="0000FF"/>
              </a:solidFill>
            </a:endParaRPr>
          </a:p>
          <a:p>
            <a:pPr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sz="2000" dirty="0">
                <a:solidFill>
                  <a:srgbClr val="0000FF"/>
                </a:solidFill>
              </a:rPr>
              <a:t>Stesura di report per il Giudice ai fine dell’applicazione dell’articolo 89 dpr 309/90</a:t>
            </a:r>
          </a:p>
          <a:p>
            <a:pPr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it-IT" sz="2000" dirty="0">
              <a:solidFill>
                <a:srgbClr val="0000FF"/>
              </a:solidFill>
            </a:endParaRPr>
          </a:p>
          <a:p>
            <a:pPr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sz="2000" dirty="0">
                <a:solidFill>
                  <a:srgbClr val="0000FF"/>
                </a:solidFill>
              </a:rPr>
              <a:t>Monitoraggio  iniziale dell’andamento del programma </a:t>
            </a:r>
          </a:p>
          <a:p>
            <a:pPr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it-IT" sz="2000" dirty="0">
              <a:solidFill>
                <a:srgbClr val="0000FF"/>
              </a:solidFill>
            </a:endParaRPr>
          </a:p>
          <a:p>
            <a:pPr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sz="2000" dirty="0">
                <a:solidFill>
                  <a:srgbClr val="0000FF"/>
                </a:solidFill>
              </a:rPr>
              <a:t>Nel servizio presso il Tribunale di Milano ogni anno vengono viste circa 500 persone che si dichiarano </a:t>
            </a:r>
            <a:r>
              <a:rPr lang="it-IT" sz="2000" dirty="0" err="1">
                <a:solidFill>
                  <a:srgbClr val="0000FF"/>
                </a:solidFill>
              </a:rPr>
              <a:t>abusatori</a:t>
            </a:r>
            <a:r>
              <a:rPr lang="it-IT" sz="2000" dirty="0">
                <a:solidFill>
                  <a:srgbClr val="0000FF"/>
                </a:solidFill>
              </a:rPr>
              <a:t> di sostanze stupefacenti o alcol.</a:t>
            </a:r>
          </a:p>
          <a:p>
            <a:pPr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it-IT" sz="2000" dirty="0">
              <a:solidFill>
                <a:srgbClr val="0000FF"/>
              </a:solidFill>
            </a:endParaRPr>
          </a:p>
          <a:p>
            <a:pPr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it-IT" sz="2000" dirty="0">
              <a:solidFill>
                <a:srgbClr val="0000FF"/>
              </a:solidFill>
            </a:endParaRPr>
          </a:p>
          <a:p>
            <a:pPr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it-IT" sz="2000" dirty="0">
              <a:solidFill>
                <a:srgbClr val="0000FF"/>
              </a:solidFill>
            </a:endParaRPr>
          </a:p>
          <a:p>
            <a:pPr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it-IT" sz="2000" dirty="0">
              <a:solidFill>
                <a:srgbClr val="0000FF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000" dirty="0" err="1">
                <a:solidFill>
                  <a:srgbClr val="0000FF"/>
                </a:solidFill>
              </a:rPr>
              <a:t>å</a:t>
            </a:r>
            <a:endParaRPr lang="it-IT" sz="20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999253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33" name="Line 9"/>
          <p:cNvSpPr>
            <a:spLocks noChangeShapeType="1"/>
          </p:cNvSpPr>
          <p:nvPr/>
        </p:nvSpPr>
        <p:spPr bwMode="auto">
          <a:xfrm>
            <a:off x="1835150" y="5949950"/>
            <a:ext cx="7308850" cy="28575"/>
          </a:xfrm>
          <a:prstGeom prst="line">
            <a:avLst/>
          </a:prstGeom>
          <a:noFill/>
          <a:ln w="9525">
            <a:solidFill>
              <a:srgbClr val="00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>
              <a:latin typeface="+mn-lt"/>
              <a:ea typeface="+mn-ea"/>
              <a:cs typeface="+mn-cs"/>
            </a:endParaRPr>
          </a:p>
        </p:txBody>
      </p:sp>
      <p:pic>
        <p:nvPicPr>
          <p:cNvPr id="13314" name="Picture 17" descr="LOGOR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91475" y="0"/>
            <a:ext cx="1152525" cy="108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8" name="Immagin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6021388"/>
            <a:ext cx="1790700" cy="66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827584" y="431800"/>
            <a:ext cx="7921625" cy="5157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Font typeface="Wingdings" pitchFamily="2" charset="2"/>
              <a:buChar char="§"/>
              <a:defRPr sz="2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  <a:defRPr/>
            </a:pPr>
            <a:r>
              <a:rPr lang="it-IT" sz="2400" u="sng" dirty="0">
                <a:solidFill>
                  <a:srgbClr val="0000FF"/>
                </a:solidFill>
                <a:latin typeface="Tahoma" charset="0"/>
              </a:rPr>
              <a:t>Intervenire nella </a:t>
            </a:r>
            <a:r>
              <a:rPr lang="it-IT" sz="2400" b="1" u="sng" dirty="0">
                <a:solidFill>
                  <a:srgbClr val="0000FF"/>
                </a:solidFill>
                <a:latin typeface="Tahoma" charset="0"/>
              </a:rPr>
              <a:t>fase di giudizio </a:t>
            </a:r>
            <a:r>
              <a:rPr lang="it-IT" sz="2400" u="sng" dirty="0">
                <a:solidFill>
                  <a:srgbClr val="0000FF"/>
                </a:solidFill>
                <a:latin typeface="Tahoma" charset="0"/>
              </a:rPr>
              <a:t>può voler dire:</a:t>
            </a:r>
            <a:endParaRPr lang="it-IT" sz="2400" u="sng" dirty="0">
              <a:solidFill>
                <a:srgbClr val="0000FF"/>
              </a:solidFill>
            </a:endParaRPr>
          </a:p>
          <a:p>
            <a:pPr marL="0" indent="0">
              <a:buNone/>
              <a:defRPr/>
            </a:pPr>
            <a:endParaRPr lang="it-IT" sz="2000" dirty="0">
              <a:solidFill>
                <a:srgbClr val="0000FF"/>
              </a:solidFill>
            </a:endParaRPr>
          </a:p>
          <a:p>
            <a:pPr>
              <a:buFont typeface="Arial"/>
              <a:buChar char="•"/>
              <a:defRPr/>
            </a:pPr>
            <a:r>
              <a:rPr lang="it-IT" sz="2000" dirty="0">
                <a:solidFill>
                  <a:srgbClr val="0000FF"/>
                </a:solidFill>
                <a:latin typeface="Tahoma" charset="0"/>
              </a:rPr>
              <a:t>dare la possibilità a persone malate di </a:t>
            </a:r>
            <a:r>
              <a:rPr lang="it-IT" sz="2000" b="1" dirty="0">
                <a:solidFill>
                  <a:srgbClr val="0000FF"/>
                </a:solidFill>
                <a:latin typeface="Tahoma" charset="0"/>
              </a:rPr>
              <a:t>intraprendere/continuare </a:t>
            </a:r>
            <a:r>
              <a:rPr lang="it-IT" sz="2000" dirty="0">
                <a:solidFill>
                  <a:srgbClr val="0000FF"/>
                </a:solidFill>
                <a:latin typeface="Tahoma" charset="0"/>
              </a:rPr>
              <a:t>un percorso di cura il prima possibile</a:t>
            </a:r>
          </a:p>
          <a:p>
            <a:pPr>
              <a:buFont typeface="Arial"/>
              <a:buChar char="•"/>
              <a:defRPr/>
            </a:pPr>
            <a:r>
              <a:rPr lang="it-IT" sz="2000" dirty="0">
                <a:solidFill>
                  <a:srgbClr val="0000FF"/>
                </a:solidFill>
                <a:latin typeface="Tahoma" charset="0"/>
              </a:rPr>
              <a:t>in </a:t>
            </a:r>
            <a:r>
              <a:rPr lang="it-IT" sz="2000" dirty="0" err="1">
                <a:solidFill>
                  <a:srgbClr val="0000FF"/>
                </a:solidFill>
                <a:latin typeface="Tahoma" charset="0"/>
              </a:rPr>
              <a:t>Ser.T</a:t>
            </a:r>
            <a:r>
              <a:rPr lang="it-IT" sz="2000" dirty="0">
                <a:solidFill>
                  <a:srgbClr val="0000FF"/>
                </a:solidFill>
                <a:latin typeface="Tahoma" charset="0"/>
              </a:rPr>
              <a:t> può intercettare   persone tossicodipendenti che non saranno condannate e che non sono </a:t>
            </a:r>
            <a:r>
              <a:rPr lang="it-IT" sz="2000" b="1" dirty="0">
                <a:solidFill>
                  <a:srgbClr val="0000FF"/>
                </a:solidFill>
                <a:latin typeface="Tahoma" charset="0"/>
              </a:rPr>
              <a:t>mai state in contatto </a:t>
            </a:r>
            <a:r>
              <a:rPr lang="it-IT" sz="2000" dirty="0">
                <a:solidFill>
                  <a:srgbClr val="0000FF"/>
                </a:solidFill>
                <a:latin typeface="Tahoma" charset="0"/>
              </a:rPr>
              <a:t>o non conoscono luoghi di cura del territorio</a:t>
            </a:r>
          </a:p>
          <a:p>
            <a:pPr>
              <a:buFont typeface="Arial"/>
              <a:buChar char="•"/>
              <a:defRPr/>
            </a:pPr>
            <a:r>
              <a:rPr lang="it-IT" sz="2000" dirty="0">
                <a:solidFill>
                  <a:srgbClr val="0000FF"/>
                </a:solidFill>
                <a:latin typeface="Tahoma" charset="0"/>
              </a:rPr>
              <a:t>fornire al Magistrato una </a:t>
            </a:r>
            <a:r>
              <a:rPr lang="it-IT" sz="2000" b="1" dirty="0">
                <a:solidFill>
                  <a:srgbClr val="0000FF"/>
                </a:solidFill>
                <a:latin typeface="Tahoma" charset="0"/>
              </a:rPr>
              <a:t>ulteriore possibilità </a:t>
            </a:r>
            <a:r>
              <a:rPr lang="it-IT" sz="2000" dirty="0">
                <a:solidFill>
                  <a:srgbClr val="0000FF"/>
                </a:solidFill>
                <a:latin typeface="Tahoma" charset="0"/>
              </a:rPr>
              <a:t>di scelta nella fase di giudizio del reo tossicodipendente</a:t>
            </a:r>
          </a:p>
          <a:p>
            <a:pPr>
              <a:buFont typeface="Arial"/>
              <a:buChar char="•"/>
              <a:defRPr/>
            </a:pPr>
            <a:r>
              <a:rPr lang="it-IT" sz="2000" b="1" dirty="0">
                <a:solidFill>
                  <a:srgbClr val="0000FF"/>
                </a:solidFill>
                <a:latin typeface="Tahoma" charset="0"/>
              </a:rPr>
              <a:t>meno persone malate in Carcere</a:t>
            </a:r>
            <a:r>
              <a:rPr lang="it-IT" sz="2000" dirty="0">
                <a:solidFill>
                  <a:srgbClr val="0000FF"/>
                </a:solidFill>
                <a:latin typeface="Tahoma" charset="0"/>
              </a:rPr>
              <a:t>, meno persone in Carcere</a:t>
            </a:r>
          </a:p>
          <a:p>
            <a:pPr>
              <a:buFont typeface="Arial"/>
              <a:buChar char="•"/>
              <a:defRPr/>
            </a:pPr>
            <a:r>
              <a:rPr lang="it-IT" sz="2000" dirty="0">
                <a:solidFill>
                  <a:srgbClr val="0000FF"/>
                </a:solidFill>
                <a:latin typeface="Tahoma" charset="0"/>
              </a:rPr>
              <a:t>maggiore </a:t>
            </a:r>
            <a:r>
              <a:rPr lang="it-IT" sz="2000" b="1" dirty="0">
                <a:solidFill>
                  <a:srgbClr val="0000FF"/>
                </a:solidFill>
                <a:latin typeface="Tahoma" charset="0"/>
              </a:rPr>
              <a:t>possibilità di curare </a:t>
            </a:r>
          </a:p>
          <a:p>
            <a:pPr>
              <a:buFont typeface="Arial"/>
              <a:buChar char="•"/>
              <a:defRPr/>
            </a:pPr>
            <a:r>
              <a:rPr lang="it-IT" sz="2000" dirty="0">
                <a:solidFill>
                  <a:srgbClr val="0000FF"/>
                </a:solidFill>
                <a:latin typeface="Tahoma" charset="0"/>
              </a:rPr>
              <a:t>possibilità di </a:t>
            </a:r>
            <a:r>
              <a:rPr lang="it-IT" sz="2000" b="1" dirty="0">
                <a:solidFill>
                  <a:srgbClr val="0000FF"/>
                </a:solidFill>
                <a:latin typeface="Tahoma" charset="0"/>
              </a:rPr>
              <a:t>riduzione della recidiva</a:t>
            </a:r>
          </a:p>
          <a:p>
            <a:pPr>
              <a:buFont typeface="Arial"/>
              <a:buChar char="•"/>
              <a:defRPr/>
            </a:pPr>
            <a:r>
              <a:rPr lang="it-IT" sz="2000" dirty="0">
                <a:solidFill>
                  <a:srgbClr val="0000FF"/>
                </a:solidFill>
                <a:latin typeface="Tahoma" charset="0"/>
              </a:rPr>
              <a:t>riduzione </a:t>
            </a:r>
            <a:r>
              <a:rPr lang="it-IT" sz="2000" b="1" dirty="0">
                <a:solidFill>
                  <a:srgbClr val="0000FF"/>
                </a:solidFill>
                <a:latin typeface="Tahoma" charset="0"/>
              </a:rPr>
              <a:t>dei costi</a:t>
            </a:r>
            <a:r>
              <a:rPr lang="it-IT" sz="2000" dirty="0">
                <a:solidFill>
                  <a:srgbClr val="0000FF"/>
                </a:solidFill>
                <a:latin typeface="Tahoma" charset="0"/>
              </a:rPr>
              <a:t>………</a:t>
            </a:r>
          </a:p>
          <a:p>
            <a:pPr>
              <a:buFont typeface="Arial"/>
              <a:buChar char="•"/>
              <a:defRPr/>
            </a:pPr>
            <a:endParaRPr lang="it-IT" sz="2000" dirty="0">
              <a:solidFill>
                <a:srgbClr val="0000FF"/>
              </a:solidFill>
            </a:endParaRPr>
          </a:p>
          <a:p>
            <a:pPr algn="just">
              <a:lnSpc>
                <a:spcPct val="110000"/>
              </a:lnSpc>
              <a:defRPr/>
            </a:pPr>
            <a:endParaRPr lang="it-IT" sz="2000" dirty="0">
              <a:solidFill>
                <a:srgbClr val="0000FF"/>
              </a:solidFill>
              <a:latin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89265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3" name="Rectangle 25"/>
          <p:cNvSpPr>
            <a:spLocks noChangeArrowheads="1"/>
          </p:cNvSpPr>
          <p:nvPr/>
        </p:nvSpPr>
        <p:spPr bwMode="auto">
          <a:xfrm>
            <a:off x="3419475" y="5445125"/>
            <a:ext cx="5472113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algn="r">
              <a:lnSpc>
                <a:spcPct val="120000"/>
              </a:lnSpc>
              <a:spcBef>
                <a:spcPct val="20000"/>
              </a:spcBef>
              <a:defRPr/>
            </a:pPr>
            <a:endParaRPr lang="it-IT" sz="2000" b="1" i="1" dirty="0">
              <a:solidFill>
                <a:schemeClr val="bg2"/>
              </a:solidFill>
              <a:latin typeface="Tahoma" charset="0"/>
              <a:cs typeface="+mn-cs"/>
            </a:endParaRPr>
          </a:p>
        </p:txBody>
      </p:sp>
      <p:graphicFrame>
        <p:nvGraphicFramePr>
          <p:cNvPr id="12" name="Grafico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31910026"/>
              </p:ext>
            </p:extLst>
          </p:nvPr>
        </p:nvGraphicFramePr>
        <p:xfrm>
          <a:off x="-166780" y="0"/>
          <a:ext cx="9583829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4001929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33" name="Line 9"/>
          <p:cNvSpPr>
            <a:spLocks noChangeShapeType="1"/>
          </p:cNvSpPr>
          <p:nvPr/>
        </p:nvSpPr>
        <p:spPr bwMode="auto">
          <a:xfrm>
            <a:off x="1835150" y="5949950"/>
            <a:ext cx="7308850" cy="28575"/>
          </a:xfrm>
          <a:prstGeom prst="line">
            <a:avLst/>
          </a:prstGeom>
          <a:noFill/>
          <a:ln w="9525">
            <a:solidFill>
              <a:srgbClr val="00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>
              <a:latin typeface="+mn-lt"/>
              <a:ea typeface="+mn-ea"/>
              <a:cs typeface="+mn-cs"/>
            </a:endParaRPr>
          </a:p>
        </p:txBody>
      </p:sp>
      <p:pic>
        <p:nvPicPr>
          <p:cNvPr id="13314" name="Picture 17" descr="LOGOR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91475" y="0"/>
            <a:ext cx="1152525" cy="108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8" name="Immagin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6021388"/>
            <a:ext cx="1790700" cy="66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6" name="Gra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37860442"/>
              </p:ext>
            </p:extLst>
          </p:nvPr>
        </p:nvGraphicFramePr>
        <p:xfrm>
          <a:off x="0" y="1269315"/>
          <a:ext cx="9144000" cy="54824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" name="CasellaDiTesto 6"/>
          <p:cNvSpPr txBox="1"/>
          <p:nvPr/>
        </p:nvSpPr>
        <p:spPr>
          <a:xfrm>
            <a:off x="2784684" y="90269"/>
            <a:ext cx="3103935" cy="584776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pPr algn="ctr"/>
            <a:r>
              <a:rPr lang="it-IT" sz="1600" u="sng" dirty="0"/>
              <a:t>DATI 2011 - 2017 </a:t>
            </a:r>
          </a:p>
          <a:p>
            <a:pPr algn="ctr"/>
            <a:r>
              <a:rPr lang="it-IT" sz="1600" dirty="0"/>
              <a:t>UTENTI TRIBUNALE DIVISI PER ETA’</a:t>
            </a:r>
          </a:p>
        </p:txBody>
      </p:sp>
    </p:spTree>
    <p:extLst>
      <p:ext uri="{BB962C8B-B14F-4D97-AF65-F5344CB8AC3E}">
        <p14:creationId xmlns:p14="http://schemas.microsoft.com/office/powerpoint/2010/main" val="286712735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17" descr="LOGOR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91475" y="0"/>
            <a:ext cx="1152525" cy="108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" name="Gra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93359334"/>
              </p:ext>
            </p:extLst>
          </p:nvPr>
        </p:nvGraphicFramePr>
        <p:xfrm>
          <a:off x="-1" y="0"/>
          <a:ext cx="9144001" cy="68580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1409922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vale 11"/>
          <p:cNvSpPr/>
          <p:nvPr/>
        </p:nvSpPr>
        <p:spPr>
          <a:xfrm>
            <a:off x="80889" y="5062460"/>
            <a:ext cx="8883609" cy="1617045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8" name="Ovale 7"/>
          <p:cNvSpPr/>
          <p:nvPr/>
        </p:nvSpPr>
        <p:spPr>
          <a:xfrm>
            <a:off x="7200900" y="2476500"/>
            <a:ext cx="718479" cy="2921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6" name="Ovale 5"/>
          <p:cNvSpPr/>
          <p:nvPr/>
        </p:nvSpPr>
        <p:spPr>
          <a:xfrm>
            <a:off x="8071738" y="1930401"/>
            <a:ext cx="1008721" cy="2286000"/>
          </a:xfrm>
          <a:prstGeom prst="ellipse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901698" y="0"/>
            <a:ext cx="713193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ctr">
              <a:buFont typeface="Arial"/>
              <a:buChar char="•"/>
            </a:pPr>
            <a:r>
              <a:rPr lang="it-IT" dirty="0">
                <a:solidFill>
                  <a:srgbClr val="0000FF"/>
                </a:solidFill>
              </a:rPr>
              <a:t>NEL </a:t>
            </a:r>
            <a:r>
              <a:rPr lang="it-IT" b="1" u="sng" dirty="0">
                <a:solidFill>
                  <a:srgbClr val="0000FF"/>
                </a:solidFill>
              </a:rPr>
              <a:t>2017</a:t>
            </a:r>
            <a:r>
              <a:rPr lang="it-IT" dirty="0">
                <a:solidFill>
                  <a:srgbClr val="0000FF"/>
                </a:solidFill>
              </a:rPr>
              <a:t> I DETENUTI </a:t>
            </a:r>
            <a:r>
              <a:rPr lang="it-IT" b="1" dirty="0">
                <a:solidFill>
                  <a:srgbClr val="0000FF"/>
                </a:solidFill>
              </a:rPr>
              <a:t>DIPENDENTI PATOLOGICI </a:t>
            </a:r>
            <a:r>
              <a:rPr lang="it-IT" dirty="0">
                <a:solidFill>
                  <a:srgbClr val="0000FF"/>
                </a:solidFill>
              </a:rPr>
              <a:t>PRESI IN CARICO NELLE  4 CARCERI IN CUI OPERA LA </a:t>
            </a:r>
            <a:r>
              <a:rPr lang="it-IT" b="1" dirty="0">
                <a:solidFill>
                  <a:srgbClr val="0000FF"/>
                </a:solidFill>
              </a:rPr>
              <a:t>ASST</a:t>
            </a:r>
            <a:r>
              <a:rPr lang="it-IT" dirty="0">
                <a:solidFill>
                  <a:srgbClr val="0000FF"/>
                </a:solidFill>
              </a:rPr>
              <a:t> SANTI PAOLO E CARLO SONO STATI     CIRCA </a:t>
            </a:r>
            <a:r>
              <a:rPr lang="it-IT" sz="2400" b="1" u="sng" dirty="0">
                <a:solidFill>
                  <a:srgbClr val="0000FF"/>
                </a:solidFill>
              </a:rPr>
              <a:t>3300</a:t>
            </a:r>
          </a:p>
        </p:txBody>
      </p:sp>
      <p:sp>
        <p:nvSpPr>
          <p:cNvPr id="7" name="Rettangolo 6"/>
          <p:cNvSpPr/>
          <p:nvPr/>
        </p:nvSpPr>
        <p:spPr>
          <a:xfrm>
            <a:off x="1023238" y="1287586"/>
            <a:ext cx="70485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b="1" u="sng" dirty="0"/>
              <a:t>DETENUTI DIPENDENTI PATOLOGICI IN CARICO MESE DI APRILE 2018 </a:t>
            </a:r>
          </a:p>
        </p:txBody>
      </p:sp>
      <p:sp>
        <p:nvSpPr>
          <p:cNvPr id="10" name="CasellaDiTesto 9"/>
          <p:cNvSpPr txBox="1"/>
          <p:nvPr/>
        </p:nvSpPr>
        <p:spPr>
          <a:xfrm>
            <a:off x="80889" y="4115457"/>
            <a:ext cx="9043085" cy="646331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pPr algn="ctr"/>
            <a:r>
              <a:rPr lang="it-IT" dirty="0"/>
              <a:t>DETENUTI NEI TERMINI PER POTER OTTENERE UN AFFIDAMENTO TERAPEUTICO TERRITORIALE</a:t>
            </a:r>
          </a:p>
          <a:p>
            <a:r>
              <a:rPr lang="it-IT" dirty="0"/>
              <a:t> art. 94 DPR 309/90</a:t>
            </a:r>
          </a:p>
        </p:txBody>
      </p:sp>
      <p:sp>
        <p:nvSpPr>
          <p:cNvPr id="11" name="CasellaDiTesto 10"/>
          <p:cNvSpPr txBox="1"/>
          <p:nvPr/>
        </p:nvSpPr>
        <p:spPr>
          <a:xfrm>
            <a:off x="431798" y="5396110"/>
            <a:ext cx="831850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/>
              <a:t>LE PERSONE DETENUTE E IN ATTESA DI GIUDIZIO POTREBBERO ESSERE PROPOSTE PER </a:t>
            </a:r>
          </a:p>
          <a:p>
            <a:pPr algn="ctr"/>
            <a:r>
              <a:rPr lang="it-IT" dirty="0"/>
              <a:t>UN AFFIDAMENTO TERAPEUTICO (art 89 DPR 309/90) e corrispondono alle persone detenute presso il Carcere di San Vittore</a:t>
            </a:r>
          </a:p>
        </p:txBody>
      </p:sp>
      <p:graphicFrame>
        <p:nvGraphicFramePr>
          <p:cNvPr id="2" name="Tabel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6069526"/>
              </p:ext>
            </p:extLst>
          </p:nvPr>
        </p:nvGraphicFramePr>
        <p:xfrm>
          <a:off x="196850" y="1659732"/>
          <a:ext cx="8731250" cy="2048667"/>
        </p:xfrm>
        <a:graphic>
          <a:graphicData uri="http://schemas.openxmlformats.org/drawingml/2006/table">
            <a:tbl>
              <a:tblPr/>
              <a:tblGrid>
                <a:gridCol w="29889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570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5705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5705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5705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5705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5705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72201"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apr-18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ITALIA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STRANIERI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Totale 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2201"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SEDE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0853"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Carcere di OPERA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255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97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352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235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0853"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Casa Circondariale SAN  VITTORE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316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301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652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58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0853"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Carcere di BOLLATE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337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161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529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257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0853"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Carcere di LODI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0853">
                <a:tc>
                  <a:txBody>
                    <a:bodyPr/>
                    <a:lstStyle/>
                    <a:p>
                      <a:pPr algn="l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TOTALE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49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933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584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1.583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552</a:t>
                      </a:r>
                    </a:p>
                  </a:txBody>
                  <a:tcPr marL="12700" marR="12700" marT="1270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cxnSp>
        <p:nvCxnSpPr>
          <p:cNvPr id="14" name="Connettore 7 13"/>
          <p:cNvCxnSpPr/>
          <p:nvPr/>
        </p:nvCxnSpPr>
        <p:spPr>
          <a:xfrm rot="5400000">
            <a:off x="6134100" y="3619500"/>
            <a:ext cx="2552700" cy="622300"/>
          </a:xfrm>
          <a:prstGeom prst="curvedConnector3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7" name="Immagin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8324" y="6184900"/>
            <a:ext cx="1790700" cy="66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Picture 17" descr="LOGORE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91475" y="0"/>
            <a:ext cx="1152525" cy="108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0569703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Gra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17707472"/>
              </p:ext>
            </p:extLst>
          </p:nvPr>
        </p:nvGraphicFramePr>
        <p:xfrm>
          <a:off x="-160129" y="0"/>
          <a:ext cx="9596229" cy="66832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8070822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/>
        </p:nvSpPr>
        <p:spPr bwMode="auto">
          <a:xfrm>
            <a:off x="446177" y="258088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ＭＳ Ｐゴシック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  <a:ea typeface="ＭＳ Ｐゴシック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  <a:ea typeface="ＭＳ Ｐゴシック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  <a:ea typeface="ＭＳ Ｐゴシック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it-IT">
                <a:latin typeface="Times New Roman" charset="0"/>
                <a:ea typeface="ＭＳ Ｐゴシック" charset="0"/>
              </a:rPr>
              <a:t>DAP Prima</a:t>
            </a:r>
            <a:br>
              <a:rPr lang="it-IT">
                <a:latin typeface="Times New Roman" charset="0"/>
                <a:ea typeface="ＭＳ Ｐゴシック" charset="0"/>
              </a:rPr>
            </a:br>
            <a:r>
              <a:rPr lang="it-IT" sz="2800">
                <a:latin typeface="Times New Roman" charset="0"/>
                <a:ea typeface="ＭＳ Ｐゴシック" charset="0"/>
              </a:rPr>
              <a:t>strutture del progetto</a:t>
            </a:r>
            <a:endParaRPr lang="it-IT">
              <a:latin typeface="Times New Roman" charset="0"/>
              <a:ea typeface="ＭＳ Ｐゴシック" charset="0"/>
            </a:endParaRPr>
          </a:p>
        </p:txBody>
      </p:sp>
      <p:sp>
        <p:nvSpPr>
          <p:cNvPr id="3" name="Rectangle 4"/>
          <p:cNvSpPr>
            <a:spLocks noGrp="1" noChangeArrowheads="1"/>
          </p:cNvSpPr>
          <p:nvPr/>
        </p:nvSpPr>
        <p:spPr bwMode="auto">
          <a:xfrm>
            <a:off x="446177" y="1858288"/>
            <a:ext cx="2514600" cy="1828800"/>
          </a:xfrm>
          <a:prstGeom prst="rect">
            <a:avLst/>
          </a:prstGeom>
          <a:noFill/>
          <a:ln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r>
              <a:rPr kumimoji="1" lang="it-IT" sz="2000" b="1">
                <a:solidFill>
                  <a:schemeClr val="folHlink"/>
                </a:solidFill>
                <a:latin typeface="Arial" charset="0"/>
                <a:cs typeface="+mn-cs"/>
              </a:rPr>
              <a:t>Sedi del progetto: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endParaRPr kumimoji="1" lang="it-IT" sz="2000" b="1">
              <a:solidFill>
                <a:schemeClr val="folHlink"/>
              </a:solidFill>
              <a:latin typeface="Arial" charset="0"/>
              <a:cs typeface="+mn-cs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r>
              <a:rPr kumimoji="1" lang="it-IT" sz="2000" b="1">
                <a:latin typeface="Arial" charset="0"/>
                <a:cs typeface="+mn-cs"/>
              </a:rPr>
              <a:t>Roma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r>
              <a:rPr kumimoji="1" lang="it-IT" sz="2000" b="1">
                <a:latin typeface="Arial" charset="0"/>
                <a:cs typeface="+mn-cs"/>
              </a:rPr>
              <a:t>Catania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r>
              <a:rPr kumimoji="1" lang="it-IT" sz="2000" b="1">
                <a:latin typeface="Arial" charset="0"/>
                <a:cs typeface="+mn-cs"/>
              </a:rPr>
              <a:t>Padova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r>
              <a:rPr kumimoji="1" lang="it-IT" sz="2000" b="1">
                <a:latin typeface="Arial" charset="0"/>
                <a:cs typeface="+mn-cs"/>
              </a:rPr>
              <a:t>Reggio Calabria</a:t>
            </a:r>
          </a:p>
          <a:p>
            <a:pPr eaLnBrk="1" hangingPunct="1">
              <a:lnSpc>
                <a:spcPct val="90000"/>
              </a:lnSpc>
              <a:defRPr/>
            </a:pPr>
            <a:endParaRPr lang="it-IT" sz="3200">
              <a:cs typeface="+mn-cs"/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/>
        </p:nvSpPr>
        <p:spPr bwMode="auto">
          <a:xfrm>
            <a:off x="3875177" y="1858288"/>
            <a:ext cx="4648200" cy="6858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8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18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50000"/>
              </a:spcBef>
              <a:buFontTx/>
              <a:buNone/>
              <a:defRPr/>
            </a:pPr>
            <a:r>
              <a:rPr lang="it-IT" sz="2000" b="1">
                <a:latin typeface="Arial" charset="0"/>
                <a:cs typeface="+mn-cs"/>
              </a:rPr>
              <a:t>Provveditorato Centrale e Regionale – PRAP</a:t>
            </a:r>
          </a:p>
          <a:p>
            <a:pPr eaLnBrk="1" hangingPunct="1">
              <a:lnSpc>
                <a:spcPct val="90000"/>
              </a:lnSpc>
              <a:defRPr/>
            </a:pPr>
            <a:endParaRPr lang="it-IT" sz="3200">
              <a:cs typeface="+mn-cs"/>
            </a:endParaRPr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3875177" y="2925088"/>
            <a:ext cx="4648200" cy="685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ctr" eaLnBrk="1" hangingPunct="1">
              <a:defRPr/>
            </a:pPr>
            <a:r>
              <a:rPr kumimoji="1" lang="it-IT" sz="1800" b="1" kern="1200">
                <a:latin typeface="Arial" charset="0"/>
                <a:cs typeface="+mn-cs"/>
              </a:rPr>
              <a:t>Servizi Tossicodipendenze</a:t>
            </a:r>
          </a:p>
          <a:p>
            <a:pPr marL="342900" indent="-342900" algn="ctr" eaLnBrk="1" hangingPunct="1">
              <a:defRPr/>
            </a:pPr>
            <a:r>
              <a:rPr kumimoji="1" lang="it-IT" sz="1800" b="1" kern="1200">
                <a:latin typeface="Arial" charset="0"/>
                <a:cs typeface="+mn-cs"/>
              </a:rPr>
              <a:t>(Ser.T.)</a:t>
            </a:r>
            <a:endParaRPr lang="it-IT" sz="3200" kern="1200">
              <a:latin typeface="Times New Roman" charset="0"/>
              <a:cs typeface="+mn-cs"/>
            </a:endParaRPr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3900577" y="3882351"/>
            <a:ext cx="4572000" cy="915987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it-IT" sz="1800" b="1" kern="1200">
                <a:latin typeface="Arial" charset="0"/>
                <a:cs typeface="+mn-cs"/>
              </a:rPr>
              <a:t>Tribunale </a:t>
            </a:r>
          </a:p>
          <a:p>
            <a:pPr eaLnBrk="1" hangingPunct="1">
              <a:defRPr/>
            </a:pPr>
            <a:r>
              <a:rPr lang="it-IT" sz="1800" b="1" kern="1200">
                <a:latin typeface="Arial" charset="0"/>
                <a:cs typeface="+mn-cs"/>
              </a:rPr>
              <a:t>Giudice Unico Direttissime</a:t>
            </a:r>
          </a:p>
          <a:p>
            <a:pPr eaLnBrk="1" hangingPunct="1">
              <a:defRPr/>
            </a:pPr>
            <a:r>
              <a:rPr lang="it-IT" sz="1800" b="1" kern="1200">
                <a:latin typeface="Arial" charset="0"/>
                <a:cs typeface="+mn-cs"/>
              </a:rPr>
              <a:t>Procura della Repubblica</a:t>
            </a:r>
          </a:p>
        </p:txBody>
      </p:sp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3900577" y="5099963"/>
            <a:ext cx="4535488" cy="366713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it-IT" sz="1800" b="1" kern="1200">
                <a:solidFill>
                  <a:schemeClr val="accent2"/>
                </a:solidFill>
                <a:latin typeface="Arial" charset="0"/>
                <a:cs typeface="+mn-cs"/>
              </a:rPr>
              <a:t>Forze dell</a:t>
            </a:r>
            <a:r>
              <a:rPr lang="ja-JP" altLang="it-IT" sz="1800" b="1" kern="1200">
                <a:solidFill>
                  <a:schemeClr val="accent2"/>
                </a:solidFill>
                <a:latin typeface="Arial"/>
                <a:cs typeface="+mn-cs"/>
              </a:rPr>
              <a:t>’</a:t>
            </a:r>
            <a:r>
              <a:rPr lang="it-IT" sz="1800" b="1" kern="1200">
                <a:solidFill>
                  <a:schemeClr val="accent2"/>
                </a:solidFill>
                <a:latin typeface="Arial" charset="0"/>
                <a:cs typeface="+mn-cs"/>
              </a:rPr>
              <a:t>Ordine</a:t>
            </a:r>
          </a:p>
        </p:txBody>
      </p:sp>
      <p:sp>
        <p:nvSpPr>
          <p:cNvPr id="8" name="Text Box 9"/>
          <p:cNvSpPr txBox="1">
            <a:spLocks noChangeArrowheads="1"/>
          </p:cNvSpPr>
          <p:nvPr/>
        </p:nvSpPr>
        <p:spPr bwMode="auto">
          <a:xfrm>
            <a:off x="3910102" y="5668288"/>
            <a:ext cx="4537075" cy="366713"/>
          </a:xfrm>
          <a:prstGeom prst="rect">
            <a:avLst/>
          </a:prstGeom>
          <a:solidFill>
            <a:srgbClr val="0099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12700">
                <a:solidFill>
                  <a:schemeClr val="bg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kumimoji="1" lang="it-IT" sz="1800" b="1" kern="1200">
                <a:latin typeface="Arial" charset="0"/>
                <a:cs typeface="+mn-cs"/>
              </a:rPr>
              <a:t>Ass. – Comunità terapeutiche</a:t>
            </a:r>
          </a:p>
        </p:txBody>
      </p:sp>
    </p:spTree>
    <p:extLst>
      <p:ext uri="{BB962C8B-B14F-4D97-AF65-F5344CB8AC3E}">
        <p14:creationId xmlns:p14="http://schemas.microsoft.com/office/powerpoint/2010/main" val="338444102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33" name="Line 9"/>
          <p:cNvSpPr>
            <a:spLocks noChangeShapeType="1"/>
          </p:cNvSpPr>
          <p:nvPr/>
        </p:nvSpPr>
        <p:spPr bwMode="auto">
          <a:xfrm>
            <a:off x="1835150" y="5949950"/>
            <a:ext cx="7308850" cy="28575"/>
          </a:xfrm>
          <a:prstGeom prst="line">
            <a:avLst/>
          </a:prstGeom>
          <a:noFill/>
          <a:ln w="9525">
            <a:solidFill>
              <a:srgbClr val="00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>
              <a:latin typeface="+mn-lt"/>
              <a:ea typeface="+mn-ea"/>
              <a:cs typeface="+mn-cs"/>
            </a:endParaRPr>
          </a:p>
        </p:txBody>
      </p:sp>
      <p:pic>
        <p:nvPicPr>
          <p:cNvPr id="13314" name="Picture 17" descr="LOGOR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91475" y="0"/>
            <a:ext cx="1152525" cy="108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8" name="Immagin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6021388"/>
            <a:ext cx="1790700" cy="66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asellaDiTesto 1"/>
          <p:cNvSpPr txBox="1"/>
          <p:nvPr/>
        </p:nvSpPr>
        <p:spPr>
          <a:xfrm>
            <a:off x="469900" y="1092536"/>
            <a:ext cx="8204200" cy="37240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u="sng" dirty="0"/>
              <a:t>Dalla sperimentazione al Servizio</a:t>
            </a:r>
          </a:p>
          <a:p>
            <a:endParaRPr lang="it-IT" sz="2000" u="sng" dirty="0"/>
          </a:p>
          <a:p>
            <a:endParaRPr lang="it-IT" sz="2000" u="sng" dirty="0"/>
          </a:p>
          <a:p>
            <a:endParaRPr lang="it-IT" sz="2000" dirty="0"/>
          </a:p>
          <a:p>
            <a:r>
              <a:rPr lang="it-IT" sz="2000" u="sng" dirty="0"/>
              <a:t>Il progetto DAP Prima:</a:t>
            </a:r>
            <a:r>
              <a:rPr lang="it-IT" sz="2000" dirty="0"/>
              <a:t>	 </a:t>
            </a:r>
          </a:p>
          <a:p>
            <a:r>
              <a:rPr lang="it-IT" sz="2000" dirty="0"/>
              <a:t>Milano, Roma, Padova, Catania, Reggio Calabria</a:t>
            </a:r>
          </a:p>
          <a:p>
            <a:endParaRPr lang="it-IT" sz="2000" u="sng" dirty="0"/>
          </a:p>
          <a:p>
            <a:endParaRPr lang="it-IT" sz="2000" u="sng" dirty="0"/>
          </a:p>
          <a:p>
            <a:r>
              <a:rPr lang="it-IT" sz="2000" u="sng" dirty="0"/>
              <a:t>I progetti Europei:</a:t>
            </a:r>
            <a:r>
              <a:rPr lang="it-IT" sz="2000" dirty="0"/>
              <a:t> 	</a:t>
            </a:r>
          </a:p>
          <a:p>
            <a:r>
              <a:rPr lang="it-IT" sz="2000" dirty="0"/>
              <a:t>Polonia, Romania, Bulgaria, Inghilterra, Spagna, Ucraina, Germania </a:t>
            </a:r>
          </a:p>
          <a:p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3806001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 idx="4294967295"/>
          </p:nvPr>
        </p:nvSpPr>
        <p:spPr>
          <a:xfrm>
            <a:off x="685800" y="500063"/>
            <a:ext cx="7772400" cy="1857375"/>
          </a:xfrm>
        </p:spPr>
        <p:txBody>
          <a:bodyPr anchor="t">
            <a:normAutofit/>
          </a:bodyPr>
          <a:lstStyle/>
          <a:p>
            <a:pPr eaLnBrk="1" hangingPunct="1"/>
            <a:r>
              <a:rPr lang="it-IT">
                <a:solidFill>
                  <a:schemeClr val="tx1"/>
                </a:solidFill>
                <a:ea typeface="ＭＳ Ｐゴシック" charset="-128"/>
              </a:rPr>
              <a:t>O.M.S.  </a:t>
            </a:r>
            <a:br>
              <a:rPr lang="it-IT">
                <a:solidFill>
                  <a:schemeClr val="tx1"/>
                </a:solidFill>
                <a:ea typeface="ＭＳ Ｐゴシック" charset="-128"/>
              </a:rPr>
            </a:br>
            <a:r>
              <a:rPr lang="it-IT">
                <a:solidFill>
                  <a:schemeClr val="tx1"/>
                </a:solidFill>
                <a:ea typeface="ＭＳ Ｐゴシック" charset="-128"/>
              </a:rPr>
              <a:t>La tossicodipendenza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4294967295"/>
          </p:nvPr>
        </p:nvSpPr>
        <p:spPr>
          <a:xfrm>
            <a:off x="1371600" y="2565400"/>
            <a:ext cx="6513513" cy="4032250"/>
          </a:xfrm>
        </p:spPr>
        <p:txBody>
          <a:bodyPr>
            <a:normAutofit fontScale="92500" lnSpcReduction="20000"/>
          </a:bodyPr>
          <a:lstStyle/>
          <a:p>
            <a:pPr marL="0" indent="0" algn="ctr" eaLnBrk="1" hangingPunct="1">
              <a:lnSpc>
                <a:spcPct val="115000"/>
              </a:lnSpc>
              <a:buFont typeface="Wingdings" pitchFamily="2" charset="2"/>
              <a:buNone/>
            </a:pPr>
            <a:r>
              <a:rPr lang="it-IT" i="1" dirty="0">
                <a:ea typeface="ＭＳ Ｐゴシック" charset="-128"/>
              </a:rPr>
              <a:t>Condizione che spinge l'individuo, in maniera più o meno coatta, ad assumere sostanze (droghe) a dosi crescenti o costanti per avere temporanei effetti benefici soggettivi, la cui persistenza è indissolubilmente legata alla continua assunzione della sostanza, con conseguenze nocive per l'individuo e la società</a:t>
            </a:r>
            <a:endParaRPr lang="it-IT" dirty="0"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660800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16013" y="620713"/>
            <a:ext cx="6769100" cy="719137"/>
          </a:xfrm>
        </p:spPr>
        <p:txBody>
          <a:bodyPr/>
          <a:lstStyle/>
          <a:p>
            <a:pPr eaLnBrk="1" hangingPunct="1">
              <a:defRPr/>
            </a:pPr>
            <a:r>
              <a:rPr lang="it-IT" sz="2800" dirty="0">
                <a:solidFill>
                  <a:schemeClr val="tx1"/>
                </a:solidFill>
                <a:cs typeface="+mj-cs"/>
              </a:rPr>
              <a:t>- la definizione del contesto patologico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50825" y="1412875"/>
            <a:ext cx="8426450" cy="4464050"/>
          </a:xfrm>
        </p:spPr>
        <p:txBody>
          <a:bodyPr/>
          <a:lstStyle/>
          <a:p>
            <a:pPr algn="just" eaLnBrk="1" hangingPunct="1">
              <a:lnSpc>
                <a:spcPct val="110000"/>
              </a:lnSpc>
              <a:defRPr/>
            </a:pPr>
            <a:r>
              <a:rPr lang="it-IT" sz="2000" dirty="0">
                <a:solidFill>
                  <a:srgbClr val="000000"/>
                </a:solidFill>
                <a:latin typeface="Tahoma" charset="0"/>
                <a:cs typeface="+mn-cs"/>
              </a:rPr>
              <a:t>L’abuso di sostanze è riconosciuto dall’organizzazione mondiale della sanità  come una malattia.</a:t>
            </a:r>
          </a:p>
          <a:p>
            <a:pPr algn="just" eaLnBrk="1" hangingPunct="1">
              <a:lnSpc>
                <a:spcPct val="110000"/>
              </a:lnSpc>
              <a:defRPr/>
            </a:pPr>
            <a:r>
              <a:rPr lang="it-IT" sz="2000" dirty="0">
                <a:solidFill>
                  <a:srgbClr val="000000"/>
                </a:solidFill>
                <a:latin typeface="Tahoma" charset="0"/>
                <a:cs typeface="+mn-cs"/>
              </a:rPr>
              <a:t>Pertanto ogni persona che assume sostanze o alcol è da considerarsi persona malata con il diritto di poter accedere alla cura anche nelle fasi di esecuzione penale.</a:t>
            </a:r>
          </a:p>
          <a:p>
            <a:pPr algn="just" eaLnBrk="1" hangingPunct="1">
              <a:lnSpc>
                <a:spcPct val="110000"/>
              </a:lnSpc>
              <a:defRPr/>
            </a:pPr>
            <a:r>
              <a:rPr lang="it-IT" sz="2000" dirty="0">
                <a:solidFill>
                  <a:srgbClr val="000000"/>
                </a:solidFill>
                <a:latin typeface="Tahoma" charset="0"/>
                <a:cs typeface="+mn-cs"/>
              </a:rPr>
              <a:t>Si può </a:t>
            </a:r>
            <a:r>
              <a:rPr lang="it-IT" sz="2000" dirty="0" err="1">
                <a:solidFill>
                  <a:srgbClr val="000000"/>
                </a:solidFill>
                <a:latin typeface="Tahoma" charset="0"/>
                <a:cs typeface="+mn-cs"/>
              </a:rPr>
              <a:t>iniziara</a:t>
            </a:r>
            <a:r>
              <a:rPr lang="it-IT" sz="2000" dirty="0">
                <a:solidFill>
                  <a:srgbClr val="000000"/>
                </a:solidFill>
                <a:latin typeface="Tahoma" charset="0"/>
                <a:cs typeface="+mn-cs"/>
              </a:rPr>
              <a:t> ad assumere sostanze per vari motivi, anche per gioco, la cosa certa è che un uso prolungato porta alla dipendenza.</a:t>
            </a:r>
          </a:p>
          <a:p>
            <a:pPr algn="just" eaLnBrk="1" hangingPunct="1">
              <a:lnSpc>
                <a:spcPct val="110000"/>
              </a:lnSpc>
              <a:defRPr/>
            </a:pPr>
            <a:r>
              <a:rPr lang="it-IT" sz="2000" dirty="0">
                <a:solidFill>
                  <a:srgbClr val="000000"/>
                </a:solidFill>
                <a:latin typeface="Tahoma" charset="0"/>
                <a:cs typeface="+mn-cs"/>
              </a:rPr>
              <a:t>La dipendenza è quando una persona non riesce più a gestire la separazione dalla sostanza.</a:t>
            </a:r>
          </a:p>
          <a:p>
            <a:pPr algn="just" eaLnBrk="1" hangingPunct="1">
              <a:lnSpc>
                <a:spcPct val="110000"/>
              </a:lnSpc>
              <a:defRPr/>
            </a:pPr>
            <a:r>
              <a:rPr lang="it-IT" sz="2000" dirty="0">
                <a:solidFill>
                  <a:srgbClr val="000000"/>
                </a:solidFill>
                <a:latin typeface="Tahoma" charset="0"/>
                <a:cs typeface="+mn-cs"/>
              </a:rPr>
              <a:t>Questa circostanza può determinare o aumentare comportamenti antisociali……..</a:t>
            </a:r>
          </a:p>
        </p:txBody>
      </p:sp>
      <p:sp>
        <p:nvSpPr>
          <p:cNvPr id="26633" name="Line 9"/>
          <p:cNvSpPr>
            <a:spLocks noChangeShapeType="1"/>
          </p:cNvSpPr>
          <p:nvPr/>
        </p:nvSpPr>
        <p:spPr bwMode="auto">
          <a:xfrm>
            <a:off x="1835150" y="5949950"/>
            <a:ext cx="7308850" cy="28575"/>
          </a:xfrm>
          <a:prstGeom prst="line">
            <a:avLst/>
          </a:prstGeom>
          <a:noFill/>
          <a:ln w="9525">
            <a:solidFill>
              <a:srgbClr val="00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it-IT">
              <a:cs typeface="+mn-cs"/>
            </a:endParaRPr>
          </a:p>
        </p:txBody>
      </p:sp>
      <p:pic>
        <p:nvPicPr>
          <p:cNvPr id="26634" name="Picture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750" y="6022975"/>
            <a:ext cx="1408113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11269" name="Picture 17" descr="LOGORE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91475" y="0"/>
            <a:ext cx="1152525" cy="108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857717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 idx="4294967295"/>
          </p:nvPr>
        </p:nvSpPr>
        <p:spPr>
          <a:xfrm>
            <a:off x="685800" y="571500"/>
            <a:ext cx="7772400" cy="1714500"/>
          </a:xfrm>
        </p:spPr>
        <p:txBody>
          <a:bodyPr anchor="t">
            <a:normAutofit/>
          </a:bodyPr>
          <a:lstStyle/>
          <a:p>
            <a:pPr eaLnBrk="1" hangingPunct="1"/>
            <a:r>
              <a:rPr lang="it-IT">
                <a:ea typeface="ＭＳ Ｐゴシック" charset="-128"/>
              </a:rPr>
              <a:t>D.S.M. IV </a:t>
            </a:r>
            <a:br>
              <a:rPr lang="it-IT">
                <a:ea typeface="ＭＳ Ｐゴシック" charset="-128"/>
              </a:rPr>
            </a:br>
            <a:r>
              <a:rPr lang="it-IT">
                <a:ea typeface="ＭＳ Ｐゴシック" charset="-128"/>
              </a:rPr>
              <a:t>Tossicodipendenza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4294967295"/>
          </p:nvPr>
        </p:nvSpPr>
        <p:spPr>
          <a:xfrm>
            <a:off x="1371600" y="2428875"/>
            <a:ext cx="6400800" cy="3879850"/>
          </a:xfrm>
        </p:spPr>
        <p:txBody>
          <a:bodyPr>
            <a:normAutofit/>
          </a:bodyPr>
          <a:lstStyle/>
          <a:p>
            <a:pPr marL="0" indent="0" algn="ctr" eaLnBrk="1" hangingPunct="1">
              <a:lnSpc>
                <a:spcPct val="125000"/>
              </a:lnSpc>
              <a:buFont typeface="Wingdings" pitchFamily="2" charset="2"/>
              <a:buNone/>
            </a:pPr>
            <a:r>
              <a:rPr lang="it-IT">
                <a:ea typeface="ＭＳ Ｐゴシック" charset="-128"/>
              </a:rPr>
              <a:t>Un insieme di sintomi cognitivi, comportamentali e fisici indicativi del fatto che il soggetto continui a fare uso della sostanza nonostante la presenza di problemi significativi ad essa correlati</a:t>
            </a:r>
          </a:p>
        </p:txBody>
      </p:sp>
    </p:spTree>
    <p:extLst>
      <p:ext uri="{BB962C8B-B14F-4D97-AF65-F5344CB8AC3E}">
        <p14:creationId xmlns:p14="http://schemas.microsoft.com/office/powerpoint/2010/main" val="38628497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 idx="4294967295"/>
          </p:nvPr>
        </p:nvSpPr>
        <p:spPr>
          <a:xfrm>
            <a:off x="611188" y="404813"/>
            <a:ext cx="7772400" cy="1571625"/>
          </a:xfrm>
        </p:spPr>
        <p:txBody>
          <a:bodyPr anchor="t">
            <a:normAutofit/>
          </a:bodyPr>
          <a:lstStyle/>
          <a:p>
            <a:pPr eaLnBrk="1" hangingPunct="1"/>
            <a:r>
              <a:rPr lang="it-IT">
                <a:ea typeface="ＭＳ Ｐゴシック" charset="-128"/>
              </a:rPr>
              <a:t>Tossicodipendenza- Caratteristiche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4294967295"/>
          </p:nvPr>
        </p:nvSpPr>
        <p:spPr>
          <a:xfrm>
            <a:off x="1214438" y="2143125"/>
            <a:ext cx="6553200" cy="4464050"/>
          </a:xfrm>
        </p:spPr>
        <p:txBody>
          <a:bodyPr>
            <a:normAutofit/>
          </a:bodyPr>
          <a:lstStyle/>
          <a:p>
            <a:pPr marL="0" indent="0" algn="just" eaLnBrk="1" hangingPunct="1">
              <a:lnSpc>
                <a:spcPct val="70000"/>
              </a:lnSpc>
              <a:buFont typeface="Arial" pitchFamily="34" charset="0"/>
              <a:buChar char="•"/>
            </a:pPr>
            <a:r>
              <a:rPr lang="it-IT" sz="1800">
                <a:solidFill>
                  <a:srgbClr val="898989"/>
                </a:solidFill>
                <a:effectLst/>
                <a:ea typeface="ＭＳ Ｐゴシック" charset="-128"/>
              </a:rPr>
              <a:t> </a:t>
            </a:r>
            <a:r>
              <a:rPr lang="it-IT" sz="1800">
                <a:ea typeface="ＭＳ Ｐゴシック" charset="-128"/>
              </a:rPr>
              <a:t>Il desiderio invincibile di continuare ad assumere la droga; esso è legato al desiderio di provare nuovamente i suoi effetti piacevoli. </a:t>
            </a:r>
          </a:p>
          <a:p>
            <a:pPr marL="0" indent="0" algn="just" eaLnBrk="1" hangingPunct="1">
              <a:lnSpc>
                <a:spcPct val="70000"/>
              </a:lnSpc>
              <a:buFont typeface="Arial" pitchFamily="34" charset="0"/>
              <a:buChar char="•"/>
            </a:pPr>
            <a:r>
              <a:rPr lang="it-IT" sz="1800">
                <a:ea typeface="ＭＳ Ｐゴシック" charset="-128"/>
              </a:rPr>
              <a:t> Una </a:t>
            </a:r>
            <a:r>
              <a:rPr lang="it-IT" sz="1800" b="1">
                <a:ea typeface="ＭＳ Ｐゴシック" charset="-128"/>
              </a:rPr>
              <a:t>dipendenza psichica</a:t>
            </a:r>
            <a:r>
              <a:rPr lang="it-IT" sz="1800">
                <a:ea typeface="ＭＳ Ｐゴシック" charset="-128"/>
              </a:rPr>
              <a:t> dalla droga; la dipendenza psichica si riferisce al desiderio di sperimentare gli effetti benefici legati all'assunzione della droga, la fuga dall'ansia e dal conflitto, l'evasione dalla noia. </a:t>
            </a:r>
          </a:p>
          <a:p>
            <a:pPr marL="0" indent="0" algn="just" eaLnBrk="1" hangingPunct="1">
              <a:lnSpc>
                <a:spcPct val="70000"/>
              </a:lnSpc>
              <a:buFont typeface="Arial" pitchFamily="34" charset="0"/>
              <a:buChar char="•"/>
            </a:pPr>
            <a:r>
              <a:rPr lang="it-IT" sz="1800">
                <a:ea typeface="ＭＳ Ｐゴシック" charset="-128"/>
              </a:rPr>
              <a:t> Una </a:t>
            </a:r>
            <a:r>
              <a:rPr lang="it-IT" sz="1800" b="1">
                <a:ea typeface="ＭＳ Ｐゴシック" charset="-128"/>
              </a:rPr>
              <a:t>dipendenza fisica</a:t>
            </a:r>
            <a:r>
              <a:rPr lang="it-IT" sz="1800">
                <a:ea typeface="ＭＳ Ｐゴシック" charset="-128"/>
              </a:rPr>
              <a:t> dalla droga; la dipendenza fisica si riferisce alle modificazioni chimico-fisiche che la droga produce nell'organismo, per cui esso non può più farne a meno, nel senso che la droga si inserisce nel metabolismo in maniera di divenire essenziale per il funzionamento dell'organismo. La scomparsa della droga dall'organismo provoca segni e sintomi di squilibrio, di sofferenza, di alterazione funzionale: </a:t>
            </a:r>
            <a:r>
              <a:rPr lang="it-IT" sz="1800" b="1">
                <a:ea typeface="ＭＳ Ｐゴシック" charset="-128"/>
              </a:rPr>
              <a:t>la sindrome di astinenza dalla droga</a:t>
            </a:r>
            <a:r>
              <a:rPr lang="it-IT" sz="1800">
                <a:ea typeface="ＭＳ Ｐゴシック" charset="-128"/>
              </a:rPr>
              <a:t>. </a:t>
            </a:r>
          </a:p>
          <a:p>
            <a:pPr marL="0" indent="0" algn="just" eaLnBrk="1" hangingPunct="1">
              <a:lnSpc>
                <a:spcPct val="70000"/>
              </a:lnSpc>
              <a:buFont typeface="Arial" pitchFamily="34" charset="0"/>
              <a:buChar char="•"/>
            </a:pPr>
            <a:r>
              <a:rPr lang="it-IT" sz="1800">
                <a:ea typeface="ＭＳ Ｐゴシック" charset="-128"/>
              </a:rPr>
              <a:t> La tendenza ad aumentare le dosi; è legata al fenomeno dell' </a:t>
            </a:r>
            <a:r>
              <a:rPr lang="it-IT" sz="1800" b="1">
                <a:ea typeface="ＭＳ Ｐゴシック" charset="-128"/>
              </a:rPr>
              <a:t>assuefazione</a:t>
            </a:r>
            <a:r>
              <a:rPr lang="it-IT" sz="1800">
                <a:ea typeface="ＭＳ Ｐゴシック" charset="-128"/>
              </a:rPr>
              <a:t> o </a:t>
            </a:r>
            <a:r>
              <a:rPr lang="it-IT" sz="1800" b="1">
                <a:ea typeface="ＭＳ Ｐゴシック" charset="-128"/>
              </a:rPr>
              <a:t>tolleranza</a:t>
            </a:r>
            <a:r>
              <a:rPr lang="it-IT" sz="1800">
                <a:ea typeface="ＭＳ Ｐゴシック" charset="-128"/>
              </a:rPr>
              <a:t>, condizione per cui l'uso protratto di una sostanze determina nell'organismo che l'assume, effetti soggettivi sempre più scarsi, per cui per ottenere sempre lo stesso effetto iniziale bisogna aumentare le dosi. </a:t>
            </a:r>
          </a:p>
          <a:p>
            <a:pPr marL="0" indent="0" algn="just" eaLnBrk="1" hangingPunct="1">
              <a:lnSpc>
                <a:spcPct val="70000"/>
              </a:lnSpc>
              <a:buFont typeface="Arial" pitchFamily="34" charset="0"/>
              <a:buChar char="•"/>
            </a:pPr>
            <a:r>
              <a:rPr lang="it-IT" sz="1800">
                <a:ea typeface="ＭＳ Ｐゴシック" charset="-128"/>
              </a:rPr>
              <a:t> Effetti nocivi per l'individuo e la società.</a:t>
            </a:r>
          </a:p>
        </p:txBody>
      </p:sp>
    </p:spTree>
    <p:extLst>
      <p:ext uri="{BB962C8B-B14F-4D97-AF65-F5344CB8AC3E}">
        <p14:creationId xmlns:p14="http://schemas.microsoft.com/office/powerpoint/2010/main" val="13438412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 idx="4294967295"/>
          </p:nvPr>
        </p:nvSpPr>
        <p:spPr>
          <a:xfrm>
            <a:off x="642938" y="357188"/>
            <a:ext cx="7772400" cy="1919287"/>
          </a:xfrm>
        </p:spPr>
        <p:txBody>
          <a:bodyPr anchor="t">
            <a:normAutofit/>
          </a:bodyPr>
          <a:lstStyle/>
          <a:p>
            <a:pPr eaLnBrk="1" hangingPunct="1">
              <a:lnSpc>
                <a:spcPct val="85000"/>
              </a:lnSpc>
            </a:pPr>
            <a:r>
              <a:rPr lang="it-IT">
                <a:ea typeface="ＭＳ Ｐゴシック" charset="-128"/>
              </a:rPr>
              <a:t>DIAGNOSI</a:t>
            </a:r>
            <a:br>
              <a:rPr lang="it-IT">
                <a:ea typeface="ＭＳ Ｐゴシック" charset="-128"/>
              </a:rPr>
            </a:br>
            <a:r>
              <a:rPr lang="it-IT" sz="3600">
                <a:ea typeface="ＭＳ Ｐゴシック" charset="-128"/>
              </a:rPr>
              <a:t>Presenza da almeno un mese di tre dei seguenti sintomi:</a:t>
            </a:r>
            <a:r>
              <a:rPr lang="it-IT" sz="5400">
                <a:ea typeface="ＭＳ Ｐゴシック" charset="-128"/>
              </a:rPr>
              <a:t> 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4294967295"/>
          </p:nvPr>
        </p:nvSpPr>
        <p:spPr>
          <a:xfrm>
            <a:off x="1371600" y="2420938"/>
            <a:ext cx="6369050" cy="4032250"/>
          </a:xfrm>
        </p:spPr>
        <p:txBody>
          <a:bodyPr>
            <a:normAutofit lnSpcReduction="10000"/>
          </a:bodyPr>
          <a:lstStyle/>
          <a:p>
            <a:pPr marL="514350" indent="-514350" eaLnBrk="1" hangingPunct="1">
              <a:lnSpc>
                <a:spcPct val="80000"/>
              </a:lnSpc>
              <a:buFont typeface="Wingdings" pitchFamily="2" charset="2"/>
              <a:buNone/>
            </a:pPr>
            <a:endParaRPr lang="it-IT" sz="900">
              <a:solidFill>
                <a:srgbClr val="898989"/>
              </a:solidFill>
              <a:ea typeface="ＭＳ Ｐゴシック" charset="-128"/>
            </a:endParaRPr>
          </a:p>
          <a:p>
            <a:pPr marL="514350" indent="-514350" eaLnBrk="1" hangingPunct="1">
              <a:lnSpc>
                <a:spcPct val="80000"/>
              </a:lnSpc>
              <a:buFont typeface="Wingdings" pitchFamily="2" charset="2"/>
              <a:buNone/>
            </a:pPr>
            <a:endParaRPr lang="it-IT" sz="900">
              <a:solidFill>
                <a:srgbClr val="898989"/>
              </a:solidFill>
              <a:ea typeface="ＭＳ Ｐゴシック" charset="-128"/>
            </a:endParaRPr>
          </a:p>
          <a:p>
            <a:pPr marL="514350" indent="-514350" eaLnBrk="1" hangingPunct="1">
              <a:lnSpc>
                <a:spcPct val="65000"/>
              </a:lnSpc>
              <a:buFont typeface="Arial" pitchFamily="34" charset="0"/>
              <a:buChar char="•"/>
            </a:pPr>
            <a:r>
              <a:rPr lang="it-IT" sz="1600" b="1">
                <a:ea typeface="ＭＳ Ｐゴシック" charset="-128"/>
              </a:rPr>
              <a:t>Tolleranza</a:t>
            </a:r>
            <a:r>
              <a:rPr lang="it-IT" sz="1600">
                <a:ea typeface="ＭＳ Ｐゴシック" charset="-128"/>
              </a:rPr>
              <a:t>, intesa come bisogno di aumentare la dose per ottenere i medesimi effetti auspicati oppure come mancato raggiungimento di questi stessi effetti a parità di dose.</a:t>
            </a:r>
            <a:br>
              <a:rPr lang="it-IT" sz="1600">
                <a:ea typeface="ＭＳ Ｐゴシック" charset="-128"/>
              </a:rPr>
            </a:br>
            <a:endParaRPr lang="it-IT" sz="1600">
              <a:ea typeface="ＭＳ Ｐゴシック" charset="-128"/>
            </a:endParaRPr>
          </a:p>
          <a:p>
            <a:pPr marL="514350" indent="-514350" eaLnBrk="1" hangingPunct="1">
              <a:lnSpc>
                <a:spcPct val="65000"/>
              </a:lnSpc>
              <a:buFont typeface="Arial" pitchFamily="34" charset="0"/>
              <a:buChar char="•"/>
            </a:pPr>
            <a:r>
              <a:rPr lang="it-IT" sz="1600" b="1">
                <a:ea typeface="ＭＳ Ｐゴシック" charset="-128"/>
              </a:rPr>
              <a:t>Astinenza</a:t>
            </a:r>
            <a:r>
              <a:rPr lang="it-IT" sz="1600">
                <a:ea typeface="ＭＳ Ｐゴシック" charset="-128"/>
              </a:rPr>
              <a:t>, intesa come la sindrome sostanza-specifica conseguente alla cessazione o riduzione di una sostanza assunta in modo pesante e prolungato. Questa sindrome causa disagio significativo nella vita dell</a:t>
            </a:r>
            <a:r>
              <a:rPr lang="ja-JP" altLang="it-IT" sz="1600">
                <a:ea typeface="ＭＳ Ｐゴシック" charset="-128"/>
              </a:rPr>
              <a:t>’</a:t>
            </a:r>
            <a:r>
              <a:rPr lang="it-IT" altLang="ja-JP" sz="1600">
                <a:ea typeface="ＭＳ Ｐゴシック" charset="-128"/>
              </a:rPr>
              <a:t>individuo e viene risolta con l</a:t>
            </a:r>
            <a:r>
              <a:rPr lang="ja-JP" altLang="it-IT" sz="1600">
                <a:ea typeface="ＭＳ Ｐゴシック" charset="-128"/>
              </a:rPr>
              <a:t>’</a:t>
            </a:r>
            <a:r>
              <a:rPr lang="it-IT" altLang="ja-JP" sz="1600">
                <a:ea typeface="ＭＳ Ｐゴシック" charset="-128"/>
              </a:rPr>
              <a:t>assunzione della sostanza.</a:t>
            </a:r>
            <a:br>
              <a:rPr lang="it-IT" altLang="ja-JP" sz="1600">
                <a:ea typeface="ＭＳ Ｐゴシック" charset="-128"/>
              </a:rPr>
            </a:br>
            <a:endParaRPr lang="it-IT" altLang="ja-JP" sz="1600">
              <a:ea typeface="ＭＳ Ｐゴシック" charset="-128"/>
            </a:endParaRPr>
          </a:p>
          <a:p>
            <a:pPr marL="514350" indent="-514350" eaLnBrk="1" hangingPunct="1">
              <a:lnSpc>
                <a:spcPct val="65000"/>
              </a:lnSpc>
              <a:buFont typeface="Arial" pitchFamily="34" charset="0"/>
              <a:buChar char="•"/>
            </a:pPr>
            <a:r>
              <a:rPr lang="it-IT" sz="1600">
                <a:ea typeface="ＭＳ Ｐゴシック" charset="-128"/>
              </a:rPr>
              <a:t>La sostanza viene assunta in dosi e periodi maggiori rispetto a quanto previsto dal soggetto.</a:t>
            </a:r>
            <a:br>
              <a:rPr lang="it-IT" sz="1600">
                <a:ea typeface="ＭＳ Ｐゴシック" charset="-128"/>
              </a:rPr>
            </a:br>
            <a:endParaRPr lang="it-IT" sz="1600">
              <a:ea typeface="ＭＳ Ｐゴシック" charset="-128"/>
            </a:endParaRPr>
          </a:p>
          <a:p>
            <a:pPr marL="514350" indent="-514350" eaLnBrk="1" hangingPunct="1">
              <a:lnSpc>
                <a:spcPct val="65000"/>
              </a:lnSpc>
              <a:buFont typeface="Arial" pitchFamily="34" charset="0"/>
              <a:buChar char="•"/>
            </a:pPr>
            <a:r>
              <a:rPr lang="it-IT" sz="1600">
                <a:ea typeface="ＭＳ Ｐゴシック" charset="-128"/>
              </a:rPr>
              <a:t>Il </a:t>
            </a:r>
            <a:r>
              <a:rPr lang="it-IT" sz="1600" b="1">
                <a:ea typeface="ＭＳ Ｐゴシック" charset="-128"/>
              </a:rPr>
              <a:t>desiderio</a:t>
            </a:r>
            <a:r>
              <a:rPr lang="it-IT" sz="1600">
                <a:ea typeface="ＭＳ Ｐゴシック" charset="-128"/>
              </a:rPr>
              <a:t> di smettere e ridurre l</a:t>
            </a:r>
            <a:r>
              <a:rPr lang="ja-JP" altLang="it-IT" sz="1600">
                <a:ea typeface="ＭＳ Ｐゴシック" charset="-128"/>
              </a:rPr>
              <a:t>’</a:t>
            </a:r>
            <a:r>
              <a:rPr lang="it-IT" altLang="ja-JP" sz="1600">
                <a:ea typeface="ＭＳ Ｐゴシック" charset="-128"/>
              </a:rPr>
              <a:t>assunzione è frustrato da insuccessi.</a:t>
            </a:r>
            <a:br>
              <a:rPr lang="it-IT" altLang="ja-JP" sz="1600">
                <a:ea typeface="ＭＳ Ｐゴシック" charset="-128"/>
              </a:rPr>
            </a:br>
            <a:endParaRPr lang="it-IT" altLang="ja-JP" sz="1600">
              <a:ea typeface="ＭＳ Ｐゴシック" charset="-128"/>
            </a:endParaRPr>
          </a:p>
          <a:p>
            <a:pPr marL="514350" indent="-514350" eaLnBrk="1" hangingPunct="1">
              <a:lnSpc>
                <a:spcPct val="65000"/>
              </a:lnSpc>
              <a:buFont typeface="Arial" pitchFamily="34" charset="0"/>
              <a:buChar char="•"/>
            </a:pPr>
            <a:r>
              <a:rPr lang="it-IT" sz="1600">
                <a:ea typeface="ＭＳ Ｐゴシック" charset="-128"/>
              </a:rPr>
              <a:t>Molto </a:t>
            </a:r>
            <a:r>
              <a:rPr lang="it-IT" sz="1600" b="1">
                <a:ea typeface="ＭＳ Ｐゴシック" charset="-128"/>
              </a:rPr>
              <a:t>tempo</a:t>
            </a:r>
            <a:r>
              <a:rPr lang="it-IT" sz="1600">
                <a:ea typeface="ＭＳ Ｐゴシック" charset="-128"/>
              </a:rPr>
              <a:t> viene speso nel procurarsi la sostanza, nell</a:t>
            </a:r>
            <a:r>
              <a:rPr lang="ja-JP" altLang="it-IT" sz="1600">
                <a:ea typeface="ＭＳ Ｐゴシック" charset="-128"/>
              </a:rPr>
              <a:t>’</a:t>
            </a:r>
            <a:r>
              <a:rPr lang="it-IT" altLang="ja-JP" sz="1600">
                <a:ea typeface="ＭＳ Ｐゴシック" charset="-128"/>
              </a:rPr>
              <a:t>assumerla e nel cercare di riprendersi.</a:t>
            </a:r>
            <a:br>
              <a:rPr lang="it-IT" altLang="ja-JP" sz="1600">
                <a:ea typeface="ＭＳ Ｐゴシック" charset="-128"/>
              </a:rPr>
            </a:br>
            <a:endParaRPr lang="it-IT" altLang="ja-JP" sz="1600">
              <a:ea typeface="ＭＳ Ｐゴシック" charset="-128"/>
            </a:endParaRPr>
          </a:p>
          <a:p>
            <a:pPr marL="514350" indent="-514350" eaLnBrk="1" hangingPunct="1">
              <a:lnSpc>
                <a:spcPct val="65000"/>
              </a:lnSpc>
              <a:buFont typeface="Arial" pitchFamily="34" charset="0"/>
              <a:buChar char="•"/>
            </a:pPr>
            <a:r>
              <a:rPr lang="it-IT" sz="1600">
                <a:ea typeface="ＭＳ Ｐゴシック" charset="-128"/>
              </a:rPr>
              <a:t>Riduzione o interruzione di importanti aree di vita.</a:t>
            </a:r>
            <a:br>
              <a:rPr lang="it-IT" sz="1600">
                <a:ea typeface="ＭＳ Ｐゴシック" charset="-128"/>
              </a:rPr>
            </a:br>
            <a:endParaRPr lang="it-IT" sz="1600">
              <a:ea typeface="ＭＳ Ｐゴシック" charset="-128"/>
            </a:endParaRPr>
          </a:p>
          <a:p>
            <a:pPr marL="514350" indent="-514350" eaLnBrk="1" hangingPunct="1">
              <a:lnSpc>
                <a:spcPct val="65000"/>
              </a:lnSpc>
              <a:buFont typeface="Arial" pitchFamily="34" charset="0"/>
              <a:buChar char="•"/>
            </a:pPr>
            <a:r>
              <a:rPr lang="it-IT" sz="1600" b="1">
                <a:ea typeface="ＭＳ Ｐゴシック" charset="-128"/>
              </a:rPr>
              <a:t>Uso continuativo </a:t>
            </a:r>
            <a:r>
              <a:rPr lang="it-IT" sz="1600">
                <a:ea typeface="ＭＳ Ｐゴシック" charset="-128"/>
              </a:rPr>
              <a:t>della sostanza nonostante la consapevolezza dei problemi.</a:t>
            </a:r>
          </a:p>
        </p:txBody>
      </p:sp>
    </p:spTree>
    <p:extLst>
      <p:ext uri="{BB962C8B-B14F-4D97-AF65-F5344CB8AC3E}">
        <p14:creationId xmlns:p14="http://schemas.microsoft.com/office/powerpoint/2010/main" val="1413217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Line 2"/>
          <p:cNvSpPr>
            <a:spLocks noChangeShapeType="1"/>
          </p:cNvSpPr>
          <p:nvPr/>
        </p:nvSpPr>
        <p:spPr bwMode="auto">
          <a:xfrm>
            <a:off x="1835150" y="5949950"/>
            <a:ext cx="7308850" cy="28575"/>
          </a:xfrm>
          <a:prstGeom prst="line">
            <a:avLst/>
          </a:prstGeom>
          <a:noFill/>
          <a:ln w="9525">
            <a:solidFill>
              <a:srgbClr val="00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750" y="6022975"/>
            <a:ext cx="1408113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6" name="Picture 6" descr="LOGORE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91475" y="0"/>
            <a:ext cx="1152525" cy="108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olo 1"/>
          <p:cNvSpPr txBox="1">
            <a:spLocks/>
          </p:cNvSpPr>
          <p:nvPr/>
        </p:nvSpPr>
        <p:spPr>
          <a:xfrm>
            <a:off x="395288" y="188913"/>
            <a:ext cx="8229600" cy="1143000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it-IT" sz="4400" dirty="0">
                <a:latin typeface="+mj-lt"/>
                <a:ea typeface="+mj-ea"/>
                <a:cs typeface="+mj-cs"/>
              </a:rPr>
              <a:t>Definizione diagnostica</a:t>
            </a:r>
          </a:p>
        </p:txBody>
      </p:sp>
      <p:sp>
        <p:nvSpPr>
          <p:cNvPr id="8" name="Rettangolo 7"/>
          <p:cNvSpPr/>
          <p:nvPr/>
        </p:nvSpPr>
        <p:spPr>
          <a:xfrm>
            <a:off x="684213" y="1125538"/>
            <a:ext cx="8064500" cy="4679950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800" dirty="0">
                <a:solidFill>
                  <a:schemeClr val="tx1"/>
                </a:solidFill>
              </a:rPr>
              <a:t>American </a:t>
            </a:r>
            <a:r>
              <a:rPr lang="it-IT" sz="2800" dirty="0" err="1">
                <a:solidFill>
                  <a:schemeClr val="tx1"/>
                </a:solidFill>
              </a:rPr>
              <a:t>Medical</a:t>
            </a:r>
            <a:r>
              <a:rPr lang="it-IT" sz="2800" dirty="0">
                <a:solidFill>
                  <a:schemeClr val="tx1"/>
                </a:solidFill>
              </a:rPr>
              <a:t> </a:t>
            </a:r>
            <a:r>
              <a:rPr lang="it-IT" sz="2800" dirty="0" err="1">
                <a:solidFill>
                  <a:schemeClr val="tx1"/>
                </a:solidFill>
              </a:rPr>
              <a:t>Association</a:t>
            </a:r>
            <a:r>
              <a:rPr lang="it-IT" sz="2800" dirty="0">
                <a:solidFill>
                  <a:schemeClr val="tx1"/>
                </a:solidFill>
              </a:rPr>
              <a:t>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 sz="2800" dirty="0">
              <a:solidFill>
                <a:schemeClr val="tx1"/>
              </a:solidFill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800" i="1" dirty="0">
                <a:solidFill>
                  <a:schemeClr val="tx1"/>
                </a:solidFill>
              </a:rPr>
              <a:t>«la tossicodipendenza è una malattia cronica del sistema nervoso con andamento recidivante, caratterizzata dalla ricerca e dall’utilizzo di droga con modalità compulsive, nonostante i danni conseguenti. E’ il risultato di una complessa interazione tra fattori di vulnerabilità biologica, esposizione ambientale e sviluppo neuronale.»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 sz="32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858927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Struttura predefinita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  <a:fontScheme name="Struttura predefinita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383</TotalTime>
  <Words>1890</Words>
  <Application>Microsoft Macintosh PowerPoint</Application>
  <PresentationFormat>Presentazione su schermo (4:3)</PresentationFormat>
  <Paragraphs>314</Paragraphs>
  <Slides>32</Slides>
  <Notes>2</Notes>
  <HiddenSlides>0</HiddenSlides>
  <MMClips>0</MMClips>
  <ScaleCrop>false</ScaleCrop>
  <HeadingPairs>
    <vt:vector size="8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1</vt:i4>
      </vt:variant>
      <vt:variant>
        <vt:lpstr>Server OLE incorporati</vt:lpstr>
      </vt:variant>
      <vt:variant>
        <vt:i4>1</vt:i4>
      </vt:variant>
      <vt:variant>
        <vt:lpstr>Titoli diapositive</vt:lpstr>
      </vt:variant>
      <vt:variant>
        <vt:i4>32</vt:i4>
      </vt:variant>
    </vt:vector>
  </HeadingPairs>
  <TitlesOfParts>
    <vt:vector size="40" baseType="lpstr">
      <vt:lpstr>Arial</vt:lpstr>
      <vt:lpstr>Calibri</vt:lpstr>
      <vt:lpstr>Tahoma</vt:lpstr>
      <vt:lpstr>Times New Roman</vt:lpstr>
      <vt:lpstr>TimesTen Bold</vt:lpstr>
      <vt:lpstr>Wingdings</vt:lpstr>
      <vt:lpstr>Tema di Office</vt:lpstr>
      <vt:lpstr>Documento</vt:lpstr>
      <vt:lpstr>Presentazione standard di PowerPoint</vt:lpstr>
      <vt:lpstr>Presentazione standard di PowerPoint</vt:lpstr>
      <vt:lpstr>Presentazione standard di PowerPoint</vt:lpstr>
      <vt:lpstr>O.M.S.   La tossicodipendenza</vt:lpstr>
      <vt:lpstr>- la definizione del contesto patologico</vt:lpstr>
      <vt:lpstr>D.S.M. IV  Tossicodipendenza</vt:lpstr>
      <vt:lpstr>Tossicodipendenza- Caratteristiche</vt:lpstr>
      <vt:lpstr>DIAGNOSI Presenza da almeno un mese di tre dei seguenti sintomi: </vt:lpstr>
      <vt:lpstr>Presentazione standard di PowerPoint</vt:lpstr>
      <vt:lpstr>Presentazione standard di PowerPoint</vt:lpstr>
      <vt:lpstr>- il mandato istituzionale</vt:lpstr>
      <vt:lpstr>Presentazione standard di PowerPoint</vt:lpstr>
      <vt:lpstr>- la struttura del servizio in Carcere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I protocolli operativi</vt:lpstr>
      <vt:lpstr>Il Tavolo di lavoro territoriale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>francesco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francesco</dc:creator>
  <cp:lastModifiedBy>Matteo Scopelliti</cp:lastModifiedBy>
  <cp:revision>12</cp:revision>
  <dcterms:created xsi:type="dcterms:W3CDTF">2018-11-03T09:12:45Z</dcterms:created>
  <dcterms:modified xsi:type="dcterms:W3CDTF">2020-01-20T08:43:26Z</dcterms:modified>
</cp:coreProperties>
</file>