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9" r:id="rId4"/>
    <p:sldId id="270" r:id="rId5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6" d="100"/>
          <a:sy n="96" d="100"/>
        </p:scale>
        <p:origin x="549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587D9FE-CC46-4FA7-A4C5-1A99B7437B4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B317B173-DE4D-4050-8473-AD43E2B53A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3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53EC-CA4B-4F1A-959A-D2ADD5262B51}" type="datetime1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AC36-4611-4B6A-84BE-F58F1038CB4D}" type="datetime1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0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CF89-D8C7-46BF-A143-C9BE5E264A74}" type="datetime1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4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65126"/>
            <a:ext cx="8771283" cy="589031"/>
          </a:xfrm>
        </p:spPr>
        <p:txBody>
          <a:bodyPr>
            <a:no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73" y="1038639"/>
            <a:ext cx="8577469" cy="513832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D55A-F4D6-41AD-BAEB-812B68549221}" type="datetime1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9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1376-C533-43D2-9A1C-9FE69BEB0429}" type="datetime1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42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64DF-1A72-4834-BA62-09010FCBA087}" type="datetime1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87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447D-4799-4CF7-A0A4-86FB003F8E63}" type="datetime1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1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B999-1043-4331-AB3A-026322AEE201}" type="datetime1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64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6A-BB13-4812-994F-061A18C8D658}" type="datetime1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2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D366-6755-4595-B439-A03D3583F774}" type="datetime1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57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A92F-25DE-492D-9956-ED3B56E82DD4}" type="datetime1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3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81D6A-4260-4635-A264-5BF65ECA7E05}" type="datetime1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BB469-ABAD-4866-AC90-48FE8290B7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2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+mn-lt"/>
              </a:rPr>
              <a:t>A.A. 2019-20</a:t>
            </a:r>
            <a:br>
              <a:rPr lang="en-GB" sz="4400" dirty="0" smtClean="0">
                <a:latin typeface="+mn-lt"/>
              </a:rPr>
            </a:br>
            <a:r>
              <a:rPr lang="en-GB" sz="4400" dirty="0" err="1" smtClean="0">
                <a:latin typeface="+mn-lt"/>
              </a:rPr>
              <a:t>Esercizio</a:t>
            </a:r>
            <a:r>
              <a:rPr lang="en-GB" sz="4400" smtClean="0">
                <a:latin typeface="+mn-lt"/>
              </a:rPr>
              <a:t> 3 </a:t>
            </a:r>
            <a:r>
              <a:rPr lang="en-GB" sz="4400" dirty="0" smtClean="0">
                <a:latin typeface="+mn-lt"/>
              </a:rPr>
              <a:t>Parte 3</a:t>
            </a:r>
            <a:endParaRPr lang="en-GB" sz="4400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598" y="201131"/>
            <a:ext cx="8771283" cy="454574"/>
          </a:xfrm>
        </p:spPr>
        <p:txBody>
          <a:bodyPr/>
          <a:lstStyle/>
          <a:p>
            <a:r>
              <a:rPr lang="en-GB" dirty="0" err="1" smtClean="0"/>
              <a:t>Testo</a:t>
            </a:r>
            <a:r>
              <a:rPr lang="en-GB" dirty="0" smtClean="0"/>
              <a:t> </a:t>
            </a:r>
            <a:r>
              <a:rPr lang="en-GB" dirty="0" err="1" smtClean="0"/>
              <a:t>dell’esercizio</a:t>
            </a:r>
            <a:r>
              <a:rPr lang="en-GB" smtClean="0"/>
              <a:t> 3 Parte 3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270" y="874643"/>
            <a:ext cx="8880611" cy="5426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/>
              <a:t>Si consideri il seguente schema di basi di dati che descrive la gestione di una catena di negozi in un dato anno solare.  Ogni negozio ha un responsabile e più commessi alle casse, la stessa persona può essere responsabile per più negozi. I numeri degli scontrini delle vendite assumono per ogni negozio valori progressivi nel corso dell’anno solare (negozio 1 – scontrino 1, negozio 1 – scontrino 2, ecc</a:t>
            </a:r>
            <a:r>
              <a:rPr lang="it-IT" dirty="0" smtClean="0"/>
              <a:t>.).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NEGOZIO (</a:t>
            </a:r>
            <a:r>
              <a:rPr lang="it-IT" dirty="0" err="1"/>
              <a:t>id_negozio</a:t>
            </a:r>
            <a:r>
              <a:rPr lang="it-IT" dirty="0"/>
              <a:t>, indirizzo, citta, telefono, </a:t>
            </a:r>
            <a:r>
              <a:rPr lang="it-IT" dirty="0" err="1"/>
              <a:t>id_responsabile</a:t>
            </a:r>
            <a:r>
              <a:rPr lang="it-IT" dirty="0" smtClean="0"/>
              <a:t>)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DIPENDENTE (</a:t>
            </a:r>
            <a:r>
              <a:rPr lang="it-IT" dirty="0" err="1"/>
              <a:t>id_persona</a:t>
            </a:r>
            <a:r>
              <a:rPr lang="it-IT" dirty="0"/>
              <a:t>, CF, nome, cognome, telefono, </a:t>
            </a:r>
            <a:r>
              <a:rPr lang="it-IT" dirty="0" err="1"/>
              <a:t>id_negozio</a:t>
            </a:r>
            <a:r>
              <a:rPr lang="it-IT" dirty="0"/>
              <a:t>) 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FORNITORE (</a:t>
            </a:r>
            <a:r>
              <a:rPr lang="it-IT" dirty="0" err="1"/>
              <a:t>PartitaIVA</a:t>
            </a:r>
            <a:r>
              <a:rPr lang="it-IT" dirty="0"/>
              <a:t>, nome, indirizzo, telefono</a:t>
            </a:r>
            <a:r>
              <a:rPr lang="it-IT" dirty="0" smtClean="0"/>
              <a:t>)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PRODOTTO (</a:t>
            </a:r>
            <a:r>
              <a:rPr lang="it-IT" dirty="0" err="1"/>
              <a:t>codice_prodotto</a:t>
            </a:r>
            <a:r>
              <a:rPr lang="it-IT" dirty="0"/>
              <a:t>, </a:t>
            </a:r>
            <a:r>
              <a:rPr lang="it-IT" dirty="0" err="1"/>
              <a:t>prezzo_unitario</a:t>
            </a:r>
            <a:r>
              <a:rPr lang="it-IT" dirty="0"/>
              <a:t>, </a:t>
            </a:r>
            <a:r>
              <a:rPr lang="it-IT" dirty="0" err="1"/>
              <a:t>tipo_prodotto</a:t>
            </a:r>
            <a:r>
              <a:rPr lang="it-IT" dirty="0" smtClean="0"/>
              <a:t>)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RIFORNIMENTO (</a:t>
            </a:r>
            <a:r>
              <a:rPr lang="it-IT" dirty="0" err="1"/>
              <a:t>id_negozio</a:t>
            </a:r>
            <a:r>
              <a:rPr lang="it-IT" dirty="0"/>
              <a:t>, </a:t>
            </a:r>
            <a:r>
              <a:rPr lang="it-IT" dirty="0" err="1"/>
              <a:t>codice_prodotto</a:t>
            </a:r>
            <a:r>
              <a:rPr lang="it-IT" dirty="0"/>
              <a:t>, data, </a:t>
            </a:r>
            <a:r>
              <a:rPr lang="it-IT" dirty="0" err="1"/>
              <a:t>numero_pezzi</a:t>
            </a:r>
            <a:r>
              <a:rPr lang="it-IT" dirty="0"/>
              <a:t>, </a:t>
            </a:r>
            <a:r>
              <a:rPr lang="it-IT" dirty="0" err="1"/>
              <a:t>PIVAfornitore</a:t>
            </a:r>
            <a:r>
              <a:rPr lang="it-IT" dirty="0" smtClean="0"/>
              <a:t>)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VENDITA (</a:t>
            </a:r>
            <a:r>
              <a:rPr lang="it-IT" dirty="0" err="1"/>
              <a:t>numero_scontrino</a:t>
            </a:r>
            <a:r>
              <a:rPr lang="it-IT" dirty="0"/>
              <a:t>, </a:t>
            </a:r>
            <a:r>
              <a:rPr lang="it-IT" dirty="0" err="1"/>
              <a:t>id_negozio</a:t>
            </a:r>
            <a:r>
              <a:rPr lang="it-IT" dirty="0"/>
              <a:t>, </a:t>
            </a:r>
            <a:r>
              <a:rPr lang="it-IT" dirty="0" err="1"/>
              <a:t>id_commesso</a:t>
            </a:r>
            <a:r>
              <a:rPr lang="it-IT" dirty="0"/>
              <a:t>, data, </a:t>
            </a:r>
            <a:r>
              <a:rPr lang="it-IT" dirty="0" err="1"/>
              <a:t>prezzotot</a:t>
            </a:r>
            <a:r>
              <a:rPr lang="it-IT" dirty="0"/>
              <a:t>, IVA</a:t>
            </a:r>
            <a:r>
              <a:rPr lang="it-IT" dirty="0" smtClean="0"/>
              <a:t>)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DETTAGLIOSCONTRINO (</a:t>
            </a:r>
            <a:r>
              <a:rPr lang="it-IT" dirty="0" err="1"/>
              <a:t>numero_scontrino</a:t>
            </a:r>
            <a:r>
              <a:rPr lang="it-IT" dirty="0"/>
              <a:t>, </a:t>
            </a:r>
            <a:r>
              <a:rPr lang="it-IT" dirty="0" err="1"/>
              <a:t>id_negozio</a:t>
            </a:r>
            <a:r>
              <a:rPr lang="it-IT" dirty="0"/>
              <a:t>, </a:t>
            </a:r>
            <a:r>
              <a:rPr lang="it-IT" dirty="0" err="1"/>
              <a:t>codice_prodotto</a:t>
            </a:r>
            <a:r>
              <a:rPr lang="it-IT" dirty="0"/>
              <a:t>, </a:t>
            </a:r>
            <a:r>
              <a:rPr lang="it-IT" dirty="0" err="1"/>
              <a:t>numero_capi_del</a:t>
            </a:r>
            <a:r>
              <a:rPr lang="it-IT" dirty="0"/>
              <a:t> prodotto, </a:t>
            </a:r>
            <a:r>
              <a:rPr lang="it-IT" dirty="0" err="1"/>
              <a:t>prezzo_unitario</a:t>
            </a:r>
            <a:r>
              <a:rPr lang="it-IT" dirty="0"/>
              <a:t>, </a:t>
            </a:r>
            <a:r>
              <a:rPr lang="it-IT" dirty="0" err="1"/>
              <a:t>prezzo_totale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Definire </a:t>
            </a:r>
            <a:r>
              <a:rPr lang="it-IT" dirty="0"/>
              <a:t>tutte le chiavi primarie e fornire un vincolo di </a:t>
            </a:r>
            <a:r>
              <a:rPr lang="it-IT" dirty="0" err="1"/>
              <a:t>tupla</a:t>
            </a:r>
            <a:r>
              <a:rPr lang="it-IT" dirty="0"/>
              <a:t>.</a:t>
            </a: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6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598" y="201131"/>
            <a:ext cx="8771283" cy="454574"/>
          </a:xfrm>
        </p:spPr>
        <p:txBody>
          <a:bodyPr/>
          <a:lstStyle/>
          <a:p>
            <a:r>
              <a:rPr lang="en-GB" dirty="0" err="1" smtClean="0"/>
              <a:t>Soluzione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270" y="1237422"/>
            <a:ext cx="8880611" cy="522301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t-IT" sz="1800" dirty="0" smtClean="0"/>
              <a:t>NEGOZIO </a:t>
            </a:r>
            <a:r>
              <a:rPr lang="it-IT" sz="1800" dirty="0"/>
              <a:t>(</a:t>
            </a:r>
            <a:r>
              <a:rPr lang="it-IT" sz="1800" u="sng" dirty="0" err="1"/>
              <a:t>id_negozio</a:t>
            </a:r>
            <a:r>
              <a:rPr lang="it-IT" sz="1800" dirty="0"/>
              <a:t>, indirizzo, citta, telefono, </a:t>
            </a:r>
            <a:r>
              <a:rPr lang="it-IT" sz="1800" dirty="0" err="1"/>
              <a:t>id_responsabile</a:t>
            </a:r>
            <a:r>
              <a:rPr lang="it-IT" sz="1800" dirty="0" smtClean="0"/>
              <a:t>)</a:t>
            </a:r>
          </a:p>
          <a:p>
            <a:pPr marL="457200" lvl="0" indent="-457200">
              <a:buFont typeface="+mj-lt"/>
              <a:buAutoNum type="arabicPeriod"/>
            </a:pPr>
            <a:endParaRPr lang="en-GB" sz="1800" dirty="0"/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DIPENDENTE (</a:t>
            </a:r>
            <a:r>
              <a:rPr lang="it-IT" sz="1800" u="sng" dirty="0" err="1"/>
              <a:t>id_persona</a:t>
            </a:r>
            <a:r>
              <a:rPr lang="it-IT" sz="1800" dirty="0"/>
              <a:t>, CF, nome, cognome, telefono, </a:t>
            </a:r>
            <a:r>
              <a:rPr lang="it-IT" sz="1800" dirty="0" err="1"/>
              <a:t>id_negozio</a:t>
            </a:r>
            <a:r>
              <a:rPr lang="it-IT" sz="1800" dirty="0"/>
              <a:t>) </a:t>
            </a:r>
            <a:endParaRPr lang="it-IT" sz="1800" dirty="0" smtClean="0"/>
          </a:p>
          <a:p>
            <a:pPr marL="457200" lvl="0" indent="-457200">
              <a:buFont typeface="+mj-lt"/>
              <a:buAutoNum type="arabicPeriod"/>
            </a:pPr>
            <a:endParaRPr lang="en-GB" sz="1800" dirty="0"/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FORNITORE (</a:t>
            </a:r>
            <a:r>
              <a:rPr lang="it-IT" sz="1800" u="sng" dirty="0" err="1"/>
              <a:t>PartitaIVA</a:t>
            </a:r>
            <a:r>
              <a:rPr lang="it-IT" sz="1800" dirty="0"/>
              <a:t>, nome, indirizzo, telefono</a:t>
            </a:r>
            <a:r>
              <a:rPr lang="it-IT" sz="1800" dirty="0" smtClean="0"/>
              <a:t>)</a:t>
            </a:r>
          </a:p>
          <a:p>
            <a:pPr marL="457200" lvl="0" indent="-457200">
              <a:buFont typeface="+mj-lt"/>
              <a:buAutoNum type="arabicPeriod"/>
            </a:pPr>
            <a:endParaRPr lang="en-GB" sz="1800" dirty="0"/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PRODOTTO (</a:t>
            </a:r>
            <a:r>
              <a:rPr lang="it-IT" sz="1800" u="sng" dirty="0" err="1"/>
              <a:t>codice_prodotto</a:t>
            </a:r>
            <a:r>
              <a:rPr lang="it-IT" sz="1800" dirty="0"/>
              <a:t>, </a:t>
            </a:r>
            <a:r>
              <a:rPr lang="it-IT" sz="1800" dirty="0" err="1"/>
              <a:t>prezzo_unitario</a:t>
            </a:r>
            <a:r>
              <a:rPr lang="it-IT" sz="1800" dirty="0"/>
              <a:t>, </a:t>
            </a:r>
            <a:r>
              <a:rPr lang="it-IT" sz="1800" dirty="0" err="1"/>
              <a:t>tipo_prodotto</a:t>
            </a:r>
            <a:r>
              <a:rPr lang="it-IT" sz="1800" dirty="0" smtClean="0"/>
              <a:t>)</a:t>
            </a:r>
          </a:p>
          <a:p>
            <a:pPr marL="457200" lvl="0" indent="-457200">
              <a:buFont typeface="+mj-lt"/>
              <a:buAutoNum type="arabicPeriod"/>
            </a:pPr>
            <a:endParaRPr lang="en-GB" sz="1800" dirty="0"/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RIFORNIMENTO (</a:t>
            </a:r>
            <a:r>
              <a:rPr lang="it-IT" sz="1800" u="sng" dirty="0" err="1"/>
              <a:t>id_negozio</a:t>
            </a:r>
            <a:r>
              <a:rPr lang="it-IT" sz="1800" u="sng" dirty="0"/>
              <a:t>, </a:t>
            </a:r>
            <a:r>
              <a:rPr lang="it-IT" sz="1800" u="sng" dirty="0" err="1"/>
              <a:t>codice_prodotto</a:t>
            </a:r>
            <a:r>
              <a:rPr lang="it-IT" sz="1800" u="sng" dirty="0"/>
              <a:t>, </a:t>
            </a:r>
            <a:r>
              <a:rPr lang="it-IT" sz="1800" u="sng" dirty="0" err="1" smtClean="0"/>
              <a:t>PIVAfornitore</a:t>
            </a:r>
            <a:r>
              <a:rPr lang="it-IT" sz="1800" u="sng" dirty="0" smtClean="0"/>
              <a:t>, </a:t>
            </a:r>
            <a:r>
              <a:rPr lang="it-IT" sz="1800" u="sng" dirty="0"/>
              <a:t>data</a:t>
            </a:r>
            <a:r>
              <a:rPr lang="it-IT" sz="1800" dirty="0"/>
              <a:t>, </a:t>
            </a:r>
            <a:r>
              <a:rPr lang="it-IT" sz="1800" dirty="0" err="1" smtClean="0"/>
              <a:t>numero_pezzi</a:t>
            </a:r>
            <a:r>
              <a:rPr lang="it-IT" sz="1800" dirty="0" smtClean="0"/>
              <a:t>)</a:t>
            </a:r>
          </a:p>
          <a:p>
            <a:pPr marL="457200" lvl="0" indent="-457200">
              <a:buFont typeface="+mj-lt"/>
              <a:buAutoNum type="arabicPeriod"/>
            </a:pPr>
            <a:endParaRPr lang="en-GB" sz="1800" dirty="0"/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VENDITA (</a:t>
            </a:r>
            <a:r>
              <a:rPr lang="it-IT" sz="1800" u="sng" dirty="0" err="1"/>
              <a:t>numero_scontrino</a:t>
            </a:r>
            <a:r>
              <a:rPr lang="it-IT" sz="1800" u="sng" dirty="0"/>
              <a:t>, </a:t>
            </a:r>
            <a:r>
              <a:rPr lang="it-IT" sz="1800" u="sng" dirty="0" err="1"/>
              <a:t>id_negozio</a:t>
            </a:r>
            <a:r>
              <a:rPr lang="it-IT" sz="1800" dirty="0"/>
              <a:t>, </a:t>
            </a:r>
            <a:r>
              <a:rPr lang="it-IT" sz="1800" dirty="0" err="1"/>
              <a:t>id_commesso</a:t>
            </a:r>
            <a:r>
              <a:rPr lang="it-IT" sz="1800" dirty="0"/>
              <a:t>, data, </a:t>
            </a:r>
            <a:r>
              <a:rPr lang="it-IT" sz="1800" dirty="0" err="1"/>
              <a:t>prezzotot</a:t>
            </a:r>
            <a:r>
              <a:rPr lang="it-IT" sz="1800" dirty="0"/>
              <a:t>, IVA</a:t>
            </a:r>
            <a:r>
              <a:rPr lang="it-IT" sz="1800" dirty="0" smtClean="0"/>
              <a:t>)</a:t>
            </a:r>
          </a:p>
          <a:p>
            <a:pPr marL="457200" lvl="0" indent="-457200">
              <a:buFont typeface="+mj-lt"/>
              <a:buAutoNum type="arabicPeriod"/>
            </a:pPr>
            <a:endParaRPr lang="en-GB" sz="1800" dirty="0"/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DETTAGLIOSCONTRINO (</a:t>
            </a:r>
            <a:r>
              <a:rPr lang="it-IT" sz="1800" u="sng" dirty="0" err="1"/>
              <a:t>numero_scontrino</a:t>
            </a:r>
            <a:r>
              <a:rPr lang="it-IT" sz="1800" u="sng" dirty="0"/>
              <a:t>, </a:t>
            </a:r>
            <a:r>
              <a:rPr lang="it-IT" sz="1800" u="sng" dirty="0" err="1"/>
              <a:t>id_negozio</a:t>
            </a:r>
            <a:r>
              <a:rPr lang="it-IT" sz="1800" u="sng" dirty="0"/>
              <a:t>, </a:t>
            </a:r>
            <a:r>
              <a:rPr lang="it-IT" sz="1800" u="sng" dirty="0" err="1"/>
              <a:t>codice_prodotto</a:t>
            </a:r>
            <a:r>
              <a:rPr lang="it-IT" sz="1800" dirty="0"/>
              <a:t>, </a:t>
            </a:r>
            <a:r>
              <a:rPr lang="it-IT" sz="1800" dirty="0" err="1"/>
              <a:t>numero_capi_del</a:t>
            </a:r>
            <a:r>
              <a:rPr lang="it-IT" sz="1800" dirty="0"/>
              <a:t> prodotto, </a:t>
            </a:r>
            <a:r>
              <a:rPr lang="it-IT" sz="1800" dirty="0" err="1"/>
              <a:t>prezzo_unitario</a:t>
            </a:r>
            <a:r>
              <a:rPr lang="it-IT" sz="1800" dirty="0"/>
              <a:t>, </a:t>
            </a:r>
            <a:r>
              <a:rPr lang="it-IT" sz="1800" dirty="0" err="1"/>
              <a:t>prezzo_totale</a:t>
            </a:r>
            <a:r>
              <a:rPr lang="it-IT" sz="1800" dirty="0" smtClean="0"/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57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Esercizio</a:t>
            </a:r>
            <a:r>
              <a:rPr lang="en-GB" dirty="0" smtClean="0"/>
              <a:t> 3 Parte 3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8173" y="1297057"/>
            <a:ext cx="8577469" cy="4879905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Trovare</a:t>
            </a:r>
            <a:r>
              <a:rPr lang="en-GB" sz="2400" dirty="0" smtClean="0"/>
              <a:t> e </a:t>
            </a:r>
            <a:r>
              <a:rPr lang="en-GB" sz="2400" dirty="0" err="1" smtClean="0"/>
              <a:t>rappresentare</a:t>
            </a:r>
            <a:r>
              <a:rPr lang="en-GB" sz="2400" dirty="0" smtClean="0"/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graficamente</a:t>
            </a:r>
            <a:r>
              <a:rPr lang="en-GB" sz="2400" dirty="0" smtClean="0"/>
              <a:t> (</a:t>
            </a:r>
            <a:r>
              <a:rPr lang="en-GB" sz="2400" b="1" dirty="0" smtClean="0"/>
              <a:t>non </a:t>
            </a:r>
            <a:r>
              <a:rPr lang="en-GB" sz="2400" b="1" dirty="0" err="1" smtClean="0"/>
              <a:t>quindi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mediante</a:t>
            </a:r>
            <a:r>
              <a:rPr lang="en-GB" sz="2400" b="1" dirty="0" smtClean="0"/>
              <a:t> la </a:t>
            </a:r>
            <a:r>
              <a:rPr lang="en-GB" sz="2400" b="1" dirty="0" err="1" smtClean="0"/>
              <a:t>notazione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testuale</a:t>
            </a:r>
            <a:r>
              <a:rPr lang="en-GB" sz="2400" dirty="0" smtClean="0"/>
              <a:t>) I </a:t>
            </a:r>
            <a:r>
              <a:rPr lang="en-GB" sz="2400" dirty="0" err="1" smtClean="0"/>
              <a:t>vincoli</a:t>
            </a:r>
            <a:r>
              <a:rPr lang="en-GB" sz="2400" dirty="0" smtClean="0"/>
              <a:t> di </a:t>
            </a:r>
            <a:r>
              <a:rPr lang="en-GB" sz="2400" dirty="0" err="1" smtClean="0"/>
              <a:t>integrità</a:t>
            </a:r>
            <a:r>
              <a:rPr lang="en-GB" sz="2400" dirty="0" smtClean="0"/>
              <a:t> </a:t>
            </a:r>
            <a:r>
              <a:rPr lang="en-GB" sz="2400" dirty="0" err="1" smtClean="0"/>
              <a:t>referenziale</a:t>
            </a:r>
            <a:r>
              <a:rPr lang="en-GB" sz="2400" dirty="0" smtClean="0"/>
              <a:t>, </a:t>
            </a:r>
            <a:r>
              <a:rPr lang="en-GB" sz="2400" dirty="0" err="1" smtClean="0"/>
              <a:t>rappresentandoli</a:t>
            </a:r>
            <a:r>
              <a:rPr lang="en-GB" sz="2400" dirty="0" smtClean="0"/>
              <a:t> in </a:t>
            </a:r>
            <a:r>
              <a:rPr lang="en-GB" sz="2400" dirty="0" err="1" smtClean="0"/>
              <a:t>modo</a:t>
            </a:r>
            <a:r>
              <a:rPr lang="en-GB" sz="2400" dirty="0" smtClean="0"/>
              <a:t> tale da </a:t>
            </a:r>
            <a:r>
              <a:rPr lang="en-GB" sz="2400" dirty="0" err="1" smtClean="0"/>
              <a:t>rendere</a:t>
            </a:r>
            <a:r>
              <a:rPr lang="en-GB" sz="2400" dirty="0" smtClean="0"/>
              <a:t> </a:t>
            </a:r>
            <a:r>
              <a:rPr lang="en-GB" sz="2400" dirty="0" err="1" smtClean="0"/>
              <a:t>comprensibile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tutto</a:t>
            </a:r>
            <a:r>
              <a:rPr lang="en-GB" sz="2400" smtClean="0"/>
              <a:t>. </a:t>
            </a:r>
            <a:endParaRPr lang="en-GB" sz="2400" dirty="0" smtClean="0"/>
          </a:p>
          <a:p>
            <a:r>
              <a:rPr lang="en-GB" sz="2400" b="1" dirty="0" err="1" smtClean="0"/>
              <a:t>Nel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testo</a:t>
            </a:r>
            <a:r>
              <a:rPr lang="en-GB" sz="2400" b="1" dirty="0" smtClean="0"/>
              <a:t> </a:t>
            </a:r>
            <a:r>
              <a:rPr lang="en-GB" sz="2400" b="1" dirty="0"/>
              <a:t>di </a:t>
            </a:r>
            <a:r>
              <a:rPr lang="en-GB" sz="2400" b="1" dirty="0" err="1"/>
              <a:t>invio</a:t>
            </a:r>
            <a:r>
              <a:rPr lang="en-GB" sz="2400" b="1" dirty="0"/>
              <a:t> del </a:t>
            </a:r>
            <a:r>
              <a:rPr lang="en-GB" sz="2400" b="1" dirty="0" err="1" smtClean="0"/>
              <a:t>messaggio</a:t>
            </a:r>
            <a:r>
              <a:rPr lang="en-GB" sz="2400" b="1" dirty="0" smtClean="0"/>
              <a:t> di </a:t>
            </a:r>
            <a:r>
              <a:rPr lang="en-GB" sz="2400" b="1" dirty="0" err="1" smtClean="0"/>
              <a:t>posta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elettronica</a:t>
            </a:r>
            <a:r>
              <a:rPr lang="en-GB" sz="2400" b="1" dirty="0" smtClean="0"/>
              <a:t> </a:t>
            </a:r>
            <a:r>
              <a:rPr lang="en-GB" sz="2400" dirty="0" smtClean="0"/>
              <a:t>(</a:t>
            </a:r>
            <a:r>
              <a:rPr lang="en-GB" sz="2400" dirty="0" smtClean="0"/>
              <a:t>non </a:t>
            </a:r>
            <a:r>
              <a:rPr lang="en-GB" sz="2400" dirty="0" err="1" smtClean="0"/>
              <a:t>quindi</a:t>
            </a:r>
            <a:r>
              <a:rPr lang="en-GB" sz="2400" dirty="0" smtClean="0"/>
              <a:t> </a:t>
            </a:r>
            <a:r>
              <a:rPr lang="en-GB" sz="2400" dirty="0" err="1" smtClean="0"/>
              <a:t>nel</a:t>
            </a:r>
            <a:r>
              <a:rPr lang="en-GB" sz="2400" dirty="0" smtClean="0"/>
              <a:t> </a:t>
            </a:r>
            <a:r>
              <a:rPr lang="en-GB" sz="2400" dirty="0" err="1" smtClean="0"/>
              <a:t>testo</a:t>
            </a:r>
            <a:r>
              <a:rPr lang="en-GB" sz="2400" dirty="0" smtClean="0"/>
              <a:t> </a:t>
            </a:r>
            <a:r>
              <a:rPr lang="en-GB" sz="2400" dirty="0" err="1" smtClean="0"/>
              <a:t>della</a:t>
            </a:r>
            <a:r>
              <a:rPr lang="en-GB" sz="2400" dirty="0" smtClean="0"/>
              <a:t> </a:t>
            </a:r>
            <a:r>
              <a:rPr lang="en-GB" sz="2400" dirty="0" err="1" smtClean="0"/>
              <a:t>soluzione</a:t>
            </a:r>
            <a:r>
              <a:rPr lang="en-GB" sz="2400" dirty="0" smtClean="0"/>
              <a:t>) </a:t>
            </a:r>
            <a:r>
              <a:rPr lang="en-GB" sz="2400" dirty="0" err="1" smtClean="0"/>
              <a:t>indicare</a:t>
            </a:r>
            <a:r>
              <a:rPr lang="en-GB" sz="2400" dirty="0" smtClean="0"/>
              <a:t> </a:t>
            </a:r>
            <a:r>
              <a:rPr lang="en-GB" sz="2400" dirty="0" err="1" smtClean="0"/>
              <a:t>quanti</a:t>
            </a:r>
            <a:r>
              <a:rPr lang="en-GB" sz="2400" dirty="0" smtClean="0"/>
              <a:t> </a:t>
            </a:r>
            <a:r>
              <a:rPr lang="en-GB" sz="2400" dirty="0" err="1" smtClean="0"/>
              <a:t>sono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VIR-1, </a:t>
            </a:r>
            <a:r>
              <a:rPr lang="en-GB" sz="2400" dirty="0" err="1"/>
              <a:t>i</a:t>
            </a:r>
            <a:r>
              <a:rPr lang="en-GB" sz="2400" dirty="0" smtClean="0"/>
              <a:t> VIR-2 e </a:t>
            </a:r>
            <a:r>
              <a:rPr lang="en-GB" sz="2400" dirty="0" err="1" smtClean="0"/>
              <a:t>i</a:t>
            </a:r>
            <a:r>
              <a:rPr lang="en-GB" sz="2400" dirty="0" smtClean="0"/>
              <a:t> VIR-3, con la </a:t>
            </a:r>
            <a:r>
              <a:rPr lang="en-GB" sz="2400" dirty="0" err="1" smtClean="0"/>
              <a:t>seguente</a:t>
            </a:r>
            <a:r>
              <a:rPr lang="en-GB" sz="2400" dirty="0" smtClean="0"/>
              <a:t> </a:t>
            </a:r>
            <a:r>
              <a:rPr lang="en-GB" sz="2400" dirty="0" err="1" smtClean="0"/>
              <a:t>notazione</a:t>
            </a:r>
            <a:r>
              <a:rPr lang="en-GB" sz="2400" dirty="0"/>
              <a:t>:</a:t>
            </a:r>
            <a:endParaRPr lang="en-GB" sz="2400" dirty="0" smtClean="0"/>
          </a:p>
          <a:p>
            <a:r>
              <a:rPr lang="en-GB" sz="2400" dirty="0" smtClean="0"/>
              <a:t>VIR-1 = …</a:t>
            </a:r>
          </a:p>
          <a:p>
            <a:r>
              <a:rPr lang="en-GB" sz="2400" dirty="0" smtClean="0"/>
              <a:t>VIR-2 = …</a:t>
            </a:r>
          </a:p>
          <a:p>
            <a:r>
              <a:rPr lang="en-GB" sz="2400" dirty="0" smtClean="0"/>
              <a:t>VIR-3 = …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469-ABAD-4866-AC90-48FE8290B7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915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351</Words>
  <Application>Microsoft Office PowerPoint</Application>
  <PresentationFormat>Presentazione su schermo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A.A. 2019-20 Esercizio 3 Parte 3</vt:lpstr>
      <vt:lpstr>Testo dell’esercizio 3 Parte 3</vt:lpstr>
      <vt:lpstr>Soluzione </vt:lpstr>
      <vt:lpstr>Esercizio 3 Parte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Domanda modello relazionale – esonero 2017-18</dc:title>
  <dc:creator>carlo batini</dc:creator>
  <cp:lastModifiedBy>carlo batini</cp:lastModifiedBy>
  <cp:revision>67</cp:revision>
  <cp:lastPrinted>2020-03-19T09:20:32Z</cp:lastPrinted>
  <dcterms:created xsi:type="dcterms:W3CDTF">2020-03-17T06:14:01Z</dcterms:created>
  <dcterms:modified xsi:type="dcterms:W3CDTF">2020-03-24T13:40:50Z</dcterms:modified>
</cp:coreProperties>
</file>