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1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96" d="100"/>
          <a:sy n="96" d="100"/>
        </p:scale>
        <p:origin x="549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7D9FE-CC46-4FA7-A4C5-1A99B7437B48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7B173-DE4D-4050-8473-AD43E2B53A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137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53EC-CA4B-4F1A-959A-D2ADD5262B51}" type="datetime1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FAC36-4611-4B6A-84BE-F58F1038CB4D}" type="datetime1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0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CF89-D8C7-46BF-A143-C9BE5E264A74}" type="datetime1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4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365126"/>
            <a:ext cx="8771283" cy="589031"/>
          </a:xfrm>
        </p:spPr>
        <p:txBody>
          <a:bodyPr>
            <a:noAutofit/>
          </a:bodyPr>
          <a:lstStyle>
            <a:lvl1pPr algn="ctr">
              <a:defRPr sz="2400">
                <a:latin typeface="+mn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173" y="1038639"/>
            <a:ext cx="8577469" cy="5138324"/>
          </a:xfrm>
        </p:spPr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D55A-F4D6-41AD-BAEB-812B68549221}" type="datetime1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19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1376-C533-43D2-9A1C-9FE69BEB0429}" type="datetime1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42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C64DF-1A72-4834-BA62-09010FCBA087}" type="datetime1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87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447D-4799-4CF7-A0A4-86FB003F8E63}" type="datetime1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1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B999-1043-4331-AB3A-026322AEE201}" type="datetime1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4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F36A-BB13-4812-994F-061A18C8D658}" type="datetime1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2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D366-6755-4595-B439-A03D3583F774}" type="datetime1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5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4A92F-25DE-492D-9956-ED3B56E82DD4}" type="datetime1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73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81D6A-4260-4635-A264-5BF65ECA7E05}" type="datetime1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B469-ABAD-4866-AC90-48FE8290B79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22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latin typeface="+mn-lt"/>
              </a:rPr>
              <a:t>A.A. 2019-20</a:t>
            </a:r>
            <a:br>
              <a:rPr lang="en-GB" sz="4400" dirty="0" smtClean="0">
                <a:latin typeface="+mn-lt"/>
              </a:rPr>
            </a:br>
            <a:r>
              <a:rPr lang="en-GB" sz="4400" dirty="0" err="1" smtClean="0">
                <a:latin typeface="+mn-lt"/>
              </a:rPr>
              <a:t>Esercizio</a:t>
            </a:r>
            <a:r>
              <a:rPr lang="en-GB" sz="4400" dirty="0" smtClean="0">
                <a:latin typeface="+mn-lt"/>
              </a:rPr>
              <a:t> 4 </a:t>
            </a:r>
            <a:r>
              <a:rPr lang="en-GB" sz="4400" dirty="0" err="1" smtClean="0">
                <a:latin typeface="+mn-lt"/>
              </a:rPr>
              <a:t>su</a:t>
            </a:r>
            <a:r>
              <a:rPr lang="en-GB" sz="4400" dirty="0" smtClean="0">
                <a:latin typeface="+mn-lt"/>
              </a:rPr>
              <a:t> Parte 3 e Parte 2</a:t>
            </a:r>
            <a:endParaRPr lang="en-GB" sz="4400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0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err="1" smtClean="0"/>
              <a:t>Testo</a:t>
            </a:r>
            <a:r>
              <a:rPr lang="en-GB" sz="3200" dirty="0" smtClean="0"/>
              <a:t> - 1 </a:t>
            </a:r>
            <a:endParaRPr lang="en-GB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421" y="1038639"/>
            <a:ext cx="8822461" cy="5138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Si consideri il seguente schema di basi di dati che descrive un campionato provinciale di pallavolo. Le squadre si incontrano due volte, nel girone di andata e in quello di ritorno. Si tenga presente che il risultato di una partita di pallavolo è al meglio dei tre set, che l’insieme delle palestre di allenamento coincide con l’insieme delle palestre dove sono giocate le partite, e che vi possono essere palestre con lo stesso nome in </a:t>
            </a:r>
            <a:r>
              <a:rPr lang="it-IT" sz="2000" dirty="0" err="1"/>
              <a:t>citta’</a:t>
            </a:r>
            <a:r>
              <a:rPr lang="it-IT" sz="2000" dirty="0"/>
              <a:t> diverse, ma non vi possono essere palestre diverse con stesso nome e </a:t>
            </a:r>
            <a:r>
              <a:rPr lang="it-IT" sz="2000" dirty="0" err="1"/>
              <a:t>citta’</a:t>
            </a:r>
            <a:r>
              <a:rPr lang="it-IT" sz="2000" dirty="0"/>
              <a:t>.</a:t>
            </a:r>
            <a:endParaRPr lang="en-GB" sz="2000" dirty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Squadra(</a:t>
            </a:r>
            <a:r>
              <a:rPr lang="it-IT" sz="2000" dirty="0" err="1"/>
              <a:t>NomeSquadra</a:t>
            </a:r>
            <a:r>
              <a:rPr lang="it-IT" sz="2000" dirty="0"/>
              <a:t>, </a:t>
            </a:r>
            <a:r>
              <a:rPr lang="it-IT" sz="2000" dirty="0" err="1"/>
              <a:t>Tesserino_Capitano</a:t>
            </a:r>
            <a:r>
              <a:rPr lang="it-IT" sz="2000" dirty="0"/>
              <a:t>, Sede, </a:t>
            </a:r>
            <a:r>
              <a:rPr lang="it-IT" sz="2000" dirty="0" err="1"/>
              <a:t>PalestraAllenamento</a:t>
            </a:r>
            <a:r>
              <a:rPr lang="it-IT" sz="2000" dirty="0"/>
              <a:t>, Città, Sponsor)</a:t>
            </a:r>
            <a:endParaRPr lang="en-GB" sz="2000" dirty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Palestra(Nome, Città, Indirizzo, Posti)</a:t>
            </a:r>
            <a:endParaRPr lang="en-GB" sz="2000" dirty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Atleta(</a:t>
            </a:r>
            <a:r>
              <a:rPr lang="it-IT" sz="2000" dirty="0" err="1"/>
              <a:t>NumTesserino</a:t>
            </a:r>
            <a:r>
              <a:rPr lang="it-IT" sz="2000" dirty="0"/>
              <a:t>, Nome, Cognome, </a:t>
            </a:r>
            <a:r>
              <a:rPr lang="it-IT" sz="2000" dirty="0" err="1"/>
              <a:t>DataNascita</a:t>
            </a:r>
            <a:r>
              <a:rPr lang="it-IT" sz="2000" dirty="0"/>
              <a:t>, Squadra, </a:t>
            </a:r>
            <a:r>
              <a:rPr lang="it-IT" sz="2000" dirty="0" err="1"/>
              <a:t>NumMaglia</a:t>
            </a:r>
            <a:r>
              <a:rPr lang="it-IT" sz="2000" dirty="0"/>
              <a:t>)</a:t>
            </a:r>
            <a:endParaRPr lang="en-GB" sz="2000" dirty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Arbitro(CF, Nome, Cognome, </a:t>
            </a:r>
            <a:r>
              <a:rPr lang="it-IT" sz="2000" dirty="0" err="1"/>
              <a:t>DataNascita</a:t>
            </a:r>
            <a:r>
              <a:rPr lang="it-IT" sz="2000" dirty="0"/>
              <a:t>)</a:t>
            </a:r>
            <a:endParaRPr lang="en-GB" sz="2000" dirty="0"/>
          </a:p>
          <a:p>
            <a:pPr marL="514350" indent="-514350">
              <a:buFont typeface="+mj-lt"/>
              <a:buAutoNum type="arabicPeriod"/>
            </a:pPr>
            <a:r>
              <a:rPr lang="it-IT" sz="2000" dirty="0" err="1"/>
              <a:t>RisultatoPartita</a:t>
            </a:r>
            <a:r>
              <a:rPr lang="it-IT" sz="2000" dirty="0"/>
              <a:t>(Ospitante, Ospite, Palestra, Città, </a:t>
            </a:r>
            <a:r>
              <a:rPr lang="it-IT" sz="2000" dirty="0" err="1"/>
              <a:t>CF_Arbitro</a:t>
            </a:r>
            <a:r>
              <a:rPr lang="it-IT" sz="2000" dirty="0"/>
              <a:t>, </a:t>
            </a:r>
            <a:r>
              <a:rPr lang="it-IT" sz="2000" dirty="0" err="1"/>
              <a:t>SetVintiOspitante</a:t>
            </a:r>
            <a:r>
              <a:rPr lang="it-IT" sz="2000" dirty="0"/>
              <a:t>, </a:t>
            </a:r>
            <a:r>
              <a:rPr lang="it-IT" sz="2000" dirty="0" err="1"/>
              <a:t>SetVintiOspite</a:t>
            </a:r>
            <a:r>
              <a:rPr lang="it-IT" sz="2000" dirty="0"/>
              <a:t>, Data, </a:t>
            </a:r>
            <a:r>
              <a:rPr lang="it-IT" sz="2000" dirty="0" err="1"/>
              <a:t>OraInizio</a:t>
            </a:r>
            <a:r>
              <a:rPr lang="it-IT" sz="2000" dirty="0"/>
              <a:t>, </a:t>
            </a:r>
            <a:r>
              <a:rPr lang="it-IT" sz="2000" dirty="0" err="1"/>
              <a:t>OraFine</a:t>
            </a:r>
            <a:r>
              <a:rPr lang="it-IT" sz="2000" dirty="0"/>
              <a:t>)</a:t>
            </a:r>
            <a:endParaRPr lang="en-GB" sz="2000" dirty="0"/>
          </a:p>
          <a:p>
            <a:pPr marL="514350" indent="-514350">
              <a:buFont typeface="+mj-lt"/>
              <a:buAutoNum type="arabicPeriod"/>
            </a:pPr>
            <a:r>
              <a:rPr lang="it-IT" sz="2000" dirty="0"/>
              <a:t>Sponsor(</a:t>
            </a:r>
            <a:r>
              <a:rPr lang="it-IT" sz="2000" dirty="0" err="1"/>
              <a:t>PartitaIVA</a:t>
            </a:r>
            <a:r>
              <a:rPr lang="it-IT" sz="2000" dirty="0"/>
              <a:t>, </a:t>
            </a:r>
            <a:r>
              <a:rPr lang="it-IT" sz="2000" dirty="0" err="1"/>
              <a:t>NomeSocietà</a:t>
            </a:r>
            <a:r>
              <a:rPr lang="it-IT" sz="2000" dirty="0"/>
              <a:t>, Telefono, </a:t>
            </a:r>
            <a:r>
              <a:rPr lang="it-IT" sz="2000" dirty="0" err="1"/>
              <a:t>RagioneSociale</a:t>
            </a:r>
            <a:r>
              <a:rPr lang="it-IT" sz="2000" dirty="0"/>
              <a:t>) 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61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265" y="170776"/>
            <a:ext cx="8771283" cy="589031"/>
          </a:xfrm>
        </p:spPr>
        <p:txBody>
          <a:bodyPr/>
          <a:lstStyle/>
          <a:p>
            <a:r>
              <a:rPr lang="en-GB" sz="3200" dirty="0" err="1" smtClean="0"/>
              <a:t>Testo</a:t>
            </a:r>
            <a:r>
              <a:rPr lang="en-GB" sz="3200" dirty="0" smtClean="0"/>
              <a:t> -  2</a:t>
            </a:r>
            <a:endParaRPr lang="en-GB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BB469-ABAD-4866-AC90-48FE8290B794}" type="slidenum">
              <a:rPr lang="en-GB" smtClean="0"/>
              <a:t>3</a:t>
            </a:fld>
            <a:endParaRPr lang="en-GB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201265" y="830417"/>
            <a:ext cx="8771283" cy="55259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 smtClean="0"/>
              <a:t>1. Definire </a:t>
            </a:r>
            <a:r>
              <a:rPr lang="it-IT" sz="2200" dirty="0"/>
              <a:t>le chiavi primarie </a:t>
            </a:r>
            <a:r>
              <a:rPr lang="it-IT" sz="2200" dirty="0" smtClean="0"/>
              <a:t>e gli </a:t>
            </a:r>
            <a:r>
              <a:rPr lang="it-IT" sz="2200" dirty="0"/>
              <a:t>eventuali vincoli di integrità: </a:t>
            </a:r>
            <a:r>
              <a:rPr lang="it-IT" sz="2200" dirty="0" err="1"/>
              <a:t>intrarelazionali</a:t>
            </a:r>
            <a:r>
              <a:rPr lang="it-IT" sz="2200" dirty="0"/>
              <a:t> (vincoli su valori/dominio, vincoli di ennupla, vincoli di chiave) e </a:t>
            </a:r>
            <a:r>
              <a:rPr lang="it-IT" sz="2200" dirty="0" err="1"/>
              <a:t>interrelazionali</a:t>
            </a:r>
            <a:r>
              <a:rPr lang="it-IT" sz="2200" dirty="0"/>
              <a:t> (vincoli di integrità referenziale). </a:t>
            </a:r>
            <a:r>
              <a:rPr lang="it-IT" sz="2200" dirty="0" smtClean="0"/>
              <a:t>In </a:t>
            </a:r>
            <a:r>
              <a:rPr lang="it-IT" sz="2200" dirty="0"/>
              <a:t>particolare si richiede di indicare:</a:t>
            </a:r>
            <a:endParaRPr lang="en-GB" sz="22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Almeno un vincolo di dominio</a:t>
            </a:r>
            <a:endParaRPr lang="en-GB" sz="2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Almeno un vincolo di ennupla</a:t>
            </a:r>
            <a:endParaRPr lang="en-GB" sz="2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Una </a:t>
            </a:r>
            <a:r>
              <a:rPr lang="it-IT" sz="2400" dirty="0" err="1"/>
              <a:t>superchiave</a:t>
            </a:r>
            <a:r>
              <a:rPr lang="it-IT" sz="2400" dirty="0"/>
              <a:t> non minimale</a:t>
            </a:r>
            <a:endParaRPr lang="en-GB" sz="2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it-IT" sz="2400" dirty="0"/>
              <a:t>Una chiave che non sia stata scelta come chiave primaria</a:t>
            </a:r>
            <a:r>
              <a:rPr lang="it-IT" sz="2400" dirty="0" smtClean="0"/>
              <a:t>.</a:t>
            </a:r>
            <a:endParaRPr lang="en-GB" sz="2400" dirty="0"/>
          </a:p>
          <a:p>
            <a:pPr marL="0" indent="0">
              <a:buNone/>
            </a:pPr>
            <a:r>
              <a:rPr lang="it-IT" sz="2200" u="sng" dirty="0"/>
              <a:t>I vincoli di </a:t>
            </a:r>
            <a:r>
              <a:rPr lang="it-IT" sz="2200" u="sng" dirty="0" err="1"/>
              <a:t>integrita’</a:t>
            </a:r>
            <a:r>
              <a:rPr lang="it-IT" sz="2200" u="sng" dirty="0"/>
              <a:t> referenziale devono essere espressi in  modo </a:t>
            </a:r>
            <a:r>
              <a:rPr lang="it-IT" sz="2200" u="sng" dirty="0" smtClean="0"/>
              <a:t>grafico e non devono essere espressi in modo testuale, e senza colori. Deve inoltre essere riportato nel messaggio di email di invio  il numero dei VIR-1 e dei VIR-2 </a:t>
            </a:r>
          </a:p>
          <a:p>
            <a:pPr marL="0" indent="0">
              <a:buNone/>
            </a:pPr>
            <a:r>
              <a:rPr lang="it-IT" sz="2200" dirty="0" smtClean="0"/>
              <a:t>2. Produrre a parte  anche lo schema </a:t>
            </a:r>
            <a:r>
              <a:rPr lang="it-IT" sz="2200" dirty="0" err="1" smtClean="0"/>
              <a:t>Entity</a:t>
            </a:r>
            <a:r>
              <a:rPr lang="it-IT" sz="2200" dirty="0" smtClean="0"/>
              <a:t> </a:t>
            </a:r>
            <a:r>
              <a:rPr lang="it-IT" sz="2200" dirty="0" err="1" smtClean="0"/>
              <a:t>Relationship</a:t>
            </a:r>
            <a:r>
              <a:rPr lang="it-IT" sz="2200" dirty="0" smtClean="0"/>
              <a:t> corrispondente allo schema relazionale, in cui si chiede di mettere esplicitamente in evidenza i capitani delle squadre rispetto ai giocatori normali, rappresentando per essi </a:t>
            </a:r>
            <a:r>
              <a:rPr lang="it-IT" sz="2200" strike="dblStrike" dirty="0" smtClean="0"/>
              <a:t>la data di </a:t>
            </a:r>
            <a:r>
              <a:rPr lang="it-IT" sz="2200" strike="dblStrike" dirty="0" smtClean="0"/>
              <a:t>nascita</a:t>
            </a:r>
            <a:r>
              <a:rPr lang="it-IT" sz="2200" strike="dblStrike" dirty="0" smtClean="0"/>
              <a:t>  </a:t>
            </a:r>
            <a:r>
              <a:rPr lang="it-IT" sz="2200" dirty="0" smtClean="0"/>
              <a:t>il comune di nascita.</a:t>
            </a:r>
            <a:r>
              <a:rPr lang="it-IT" sz="2200" strike="dblStrike" dirty="0" smtClean="0"/>
              <a:t> </a:t>
            </a:r>
            <a:r>
              <a:rPr lang="it-IT" sz="2200" dirty="0" smtClean="0"/>
              <a:t>Rappresentare </a:t>
            </a:r>
            <a:r>
              <a:rPr lang="it-IT" sz="2200" dirty="0" smtClean="0"/>
              <a:t>anche cardinalità minime e massime e identificatori.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28909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</TotalTime>
  <Words>350</Words>
  <Application>Microsoft Office PowerPoint</Application>
  <PresentationFormat>Presentazione su schermo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A.A. 2019-20 Esercizio 4 su Parte 3 e Parte 2</vt:lpstr>
      <vt:lpstr>Testo - 1 </vt:lpstr>
      <vt:lpstr>Testo - 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Domanda modello relazionale – esonero 2017-18</dc:title>
  <dc:creator>carlo batini</dc:creator>
  <cp:lastModifiedBy>carlo batini</cp:lastModifiedBy>
  <cp:revision>44</cp:revision>
  <dcterms:created xsi:type="dcterms:W3CDTF">2020-03-17T06:14:01Z</dcterms:created>
  <dcterms:modified xsi:type="dcterms:W3CDTF">2020-03-25T20:17:55Z</dcterms:modified>
</cp:coreProperties>
</file>