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95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83D69-1EBD-4150-8C71-6C85E3A95A99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5B1CD-14D3-40F9-BF8A-AAE62EDB1F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202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it-IT" sz="3200" dirty="0" smtClean="0"/>
              <a:t>Esercizio Parte </a:t>
            </a:r>
            <a:r>
              <a:rPr lang="it-IT" sz="3200" smtClean="0"/>
              <a:t>4 - 3  (Esonero 2013)</a:t>
            </a:r>
            <a:endParaRPr lang="it-IT" sz="32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1800" dirty="0" smtClean="0"/>
              <a:t>In Lombardia tra due anni </a:t>
            </a:r>
            <a:r>
              <a:rPr lang="it-IT" sz="1800" dirty="0" err="1" smtClean="0"/>
              <a:t>verra’</a:t>
            </a:r>
            <a:r>
              <a:rPr lang="it-IT" sz="1800" dirty="0" smtClean="0"/>
              <a:t> tenuto l’EXPO. La Regione Lombardia vuole organizzare al meglio l’evento. In particolare vuole fornire ai </a:t>
            </a:r>
            <a:r>
              <a:rPr lang="it-IT" sz="1800" dirty="0" err="1" smtClean="0"/>
              <a:t>vistatori</a:t>
            </a:r>
            <a:r>
              <a:rPr lang="it-IT" sz="1800" dirty="0" smtClean="0"/>
              <a:t> un ricco insieme di informazioni sui ristoranti e sui cibi offerti, attraverso la creazione di una base di dati. Anzitutto vuole rappresentare i ristoranti della regione, con nome, indirizzo nel comune, </a:t>
            </a:r>
            <a:r>
              <a:rPr lang="it-IT" sz="1800" dirty="0" err="1" smtClean="0"/>
              <a:t>comune</a:t>
            </a:r>
            <a:r>
              <a:rPr lang="it-IT" sz="1800" dirty="0" smtClean="0"/>
              <a:t>, con codice e  nome del comune e provincia. Tra i ristoranti, per quelli etnici rappresentare la etnia di riferimento (</a:t>
            </a:r>
            <a:r>
              <a:rPr lang="it-IT" sz="1800" dirty="0" err="1" smtClean="0"/>
              <a:t>es</a:t>
            </a:r>
            <a:r>
              <a:rPr lang="it-IT" sz="1800" dirty="0" smtClean="0"/>
              <a:t> Somalia).  Per contrastare infiltrazioni della </a:t>
            </a:r>
            <a:r>
              <a:rPr lang="it-IT" sz="1800" dirty="0" err="1" smtClean="0"/>
              <a:t>criminalita’</a:t>
            </a:r>
            <a:r>
              <a:rPr lang="it-IT" sz="1800" dirty="0" smtClean="0"/>
              <a:t> organizzata, si vuole anche rappresentare i proprietari dei ristoranti, con codice fiscale, nome, cognome, data di nascita, quota di possesso del ristorante (ad es. “Mario Rossi” </a:t>
            </a:r>
            <a:r>
              <a:rPr lang="it-IT" sz="1800" dirty="0" err="1" smtClean="0"/>
              <a:t>puo’</a:t>
            </a:r>
            <a:r>
              <a:rPr lang="it-IT" sz="1800" dirty="0" smtClean="0"/>
              <a:t> possedere il 30% del ristorante “Vesuvio”) e parentele eventualmente esistenti tra proprietari, con tipo di parentela (ad es. “Mario Rossi” e’ cugino di “Aldo Verdi” e marito di “Anna Pini”). Tra i proprietari, rappresentare quelli non nati in Lombardia, con regione di nascita, o paese estero di nascita per quelli nati all’estero. </a:t>
            </a:r>
          </a:p>
          <a:p>
            <a:pPr>
              <a:buNone/>
            </a:pPr>
            <a:r>
              <a:rPr lang="it-IT" sz="1800" dirty="0" smtClean="0"/>
              <a:t>I ristoranti espongono menu, composti, come sappiamo, da un insieme di piatti offerti. Per ogni ristorante si vuole rappresentare i piatti offerti (ad es. “spaghetti alla carbonara”, “agnello al forno”). I piatti offerti sono caratterizzati da un codice (unico per piatto per tutti i ristoranti) un nome e un costo. Il costo dipende dal ristorante, mentre il nome del piatto e’ identico per tutti i ristoranti. </a:t>
            </a:r>
          </a:p>
          <a:p>
            <a:pPr>
              <a:buNone/>
            </a:pPr>
            <a:r>
              <a:rPr lang="it-IT" sz="1800" dirty="0" smtClean="0"/>
              <a:t>Ogni piatto ha un insieme di ingredienti, che sono descritti ciascuno da un codice (unico per tutti i ristoranti) e un nome. La </a:t>
            </a:r>
            <a:r>
              <a:rPr lang="it-IT" sz="1800" dirty="0" err="1" smtClean="0"/>
              <a:t>quantita’</a:t>
            </a:r>
            <a:r>
              <a:rPr lang="it-IT" sz="1800" dirty="0" smtClean="0"/>
              <a:t> del singolo ingrediente nel piatto dipende dal singolo ristorante. Si suggerisce, se possibile, di non utilizzare nessuna relazione ternaria per rappresentare le precedenti specifiche, </a:t>
            </a:r>
            <a:r>
              <a:rPr lang="it-IT" sz="1800" dirty="0" err="1" smtClean="0"/>
              <a:t>perche’</a:t>
            </a:r>
            <a:r>
              <a:rPr lang="it-IT" sz="1800" dirty="0" smtClean="0"/>
              <a:t> </a:t>
            </a:r>
            <a:r>
              <a:rPr lang="it-IT" sz="1800" dirty="0" err="1" smtClean="0"/>
              <a:t>cio’</a:t>
            </a:r>
            <a:r>
              <a:rPr lang="it-IT" sz="1800" dirty="0" smtClean="0"/>
              <a:t> darebbe luogo ad uno schema troppo complicato.</a:t>
            </a:r>
          </a:p>
          <a:p>
            <a:pPr>
              <a:buNone/>
            </a:pPr>
            <a:r>
              <a:rPr lang="it-IT" sz="1800" dirty="0" smtClean="0"/>
              <a:t>Alcuni ingredienti possono presentare intolleranze; questi ingredienti vanno associati alla patologia o alle patologie che presentano la intolleranza (ad esempio la celiachia e’ una patologia che deriva da una intolleranza all’ingrediente “glutine”), patologie che vanno descritte con codice e nome, e con la stima della popolazione mondiale che ha quella patologia (acquisita dall’ IMS, Istituto Mondiale della </a:t>
            </a:r>
            <a:r>
              <a:rPr lang="it-IT" sz="1800" dirty="0" err="1" smtClean="0"/>
              <a:t>Sanita’</a:t>
            </a:r>
            <a:r>
              <a:rPr lang="it-IT" sz="1800" dirty="0" smtClean="0"/>
              <a:t>). Inoltre vi sono ingredienti che non sono ammessi in una o </a:t>
            </a:r>
            <a:r>
              <a:rPr lang="it-IT" sz="1800" dirty="0" err="1" smtClean="0"/>
              <a:t>piu’</a:t>
            </a:r>
            <a:r>
              <a:rPr lang="it-IT" sz="1800" dirty="0" smtClean="0"/>
              <a:t> diete religiose, e per essi vanno segnalate la o le religioni che non li ammettono, con nome e codice, e con la stima della popolazione mondiale che afferisce a quella religione, acquisita dall’ONU, </a:t>
            </a:r>
            <a:r>
              <a:rPr lang="it-IT" sz="1800" dirty="0" err="1" smtClean="0"/>
              <a:t>Organzizzazione</a:t>
            </a:r>
            <a:r>
              <a:rPr lang="it-IT" sz="1800" dirty="0" smtClean="0"/>
              <a:t> delle Nazioni Unite. IMS e ONU non vanno rappresentati nello schema, ovviamente.</a:t>
            </a:r>
          </a:p>
          <a:p>
            <a:pPr>
              <a:buNone/>
            </a:pPr>
            <a:r>
              <a:rPr lang="it-IT" sz="1800" dirty="0" smtClean="0"/>
              <a:t>1. Rappresentare </a:t>
            </a:r>
            <a:r>
              <a:rPr lang="it-IT" sz="1800" dirty="0" smtClean="0"/>
              <a:t>le precedenti specifiche con uno schema ER, con identificatori, interni ed eventualmente esterni</a:t>
            </a:r>
          </a:p>
          <a:p>
            <a:pPr>
              <a:buNone/>
            </a:pPr>
            <a:r>
              <a:rPr lang="it-IT" sz="1800" dirty="0" smtClean="0"/>
              <a:t>2. Calcolare </a:t>
            </a:r>
            <a:r>
              <a:rPr lang="it-IT" sz="1800" dirty="0" smtClean="0"/>
              <a:t>la complessità strutturale del diagramma </a:t>
            </a:r>
            <a:r>
              <a:rPr lang="it-IT" sz="1800" dirty="0" err="1" smtClean="0"/>
              <a:t>er</a:t>
            </a:r>
            <a:r>
              <a:rPr lang="it-IT" sz="1800" dirty="0" smtClean="0"/>
              <a:t> come da metodo fornito nell’esercizio 4 – 2 precedente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888" y="84138"/>
            <a:ext cx="8610600" cy="54451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Rappresentazione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41425" y="847725"/>
          <a:ext cx="6615113" cy="568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91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Costrutto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Rappresentazione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diagrammatica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2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relationship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s-a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eneralizzazione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Identificatore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Cardinalità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minima e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massima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(1,n)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(0,n) o (1,1) o (0,1)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312372676"/>
                  </a:ext>
                </a:extLst>
              </a:tr>
            </a:tbl>
          </a:graphicData>
        </a:graphic>
      </p:graphicFrame>
      <p:sp>
        <p:nvSpPr>
          <p:cNvPr id="10275" name="Rectangle 1"/>
          <p:cNvSpPr>
            <a:spLocks noChangeArrowheads="1"/>
          </p:cNvSpPr>
          <p:nvPr/>
        </p:nvSpPr>
        <p:spPr bwMode="auto">
          <a:xfrm>
            <a:off x="5538567" y="154964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76" name="Group 3"/>
          <p:cNvGrpSpPr>
            <a:grpSpLocks/>
          </p:cNvGrpSpPr>
          <p:nvPr/>
        </p:nvGrpSpPr>
        <p:grpSpPr bwMode="auto">
          <a:xfrm>
            <a:off x="6411846" y="2217984"/>
            <a:ext cx="512828" cy="134938"/>
            <a:chOff x="5472113" y="2528900"/>
            <a:chExt cx="541337" cy="134937"/>
          </a:xfrm>
        </p:grpSpPr>
        <p:cxnSp>
          <p:nvCxnSpPr>
            <p:cNvPr id="1029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7" name="Diamond 7"/>
          <p:cNvSpPr>
            <a:spLocks noChangeArrowheads="1"/>
          </p:cNvSpPr>
          <p:nvPr/>
        </p:nvSpPr>
        <p:spPr bwMode="auto">
          <a:xfrm>
            <a:off x="5518272" y="279742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0278" name="Straight Arrow Connector 13"/>
          <p:cNvCxnSpPr>
            <a:cxnSpLocks noChangeShapeType="1"/>
          </p:cNvCxnSpPr>
          <p:nvPr/>
        </p:nvCxnSpPr>
        <p:spPr bwMode="auto">
          <a:xfrm flipV="1">
            <a:off x="6016624" y="3889622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279" name="Gruppo 1"/>
          <p:cNvGrpSpPr>
            <a:grpSpLocks/>
          </p:cNvGrpSpPr>
          <p:nvPr/>
        </p:nvGrpSpPr>
        <p:grpSpPr bwMode="auto">
          <a:xfrm>
            <a:off x="5409405" y="4489220"/>
            <a:ext cx="1214438" cy="539750"/>
            <a:chOff x="4930775" y="5229225"/>
            <a:chExt cx="1214438" cy="539750"/>
          </a:xfrm>
        </p:grpSpPr>
        <p:cxnSp>
          <p:nvCxnSpPr>
            <p:cNvPr id="10287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Straight Connector 16"/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80" name="Straight Connector 26"/>
          <p:cNvCxnSpPr>
            <a:cxnSpLocks noChangeShapeType="1"/>
          </p:cNvCxnSpPr>
          <p:nvPr/>
        </p:nvCxnSpPr>
        <p:spPr bwMode="auto">
          <a:xfrm>
            <a:off x="4548981" y="540543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1" name="Oval 27"/>
          <p:cNvSpPr>
            <a:spLocks noChangeArrowheads="1"/>
          </p:cNvSpPr>
          <p:nvPr/>
        </p:nvSpPr>
        <p:spPr bwMode="auto">
          <a:xfrm>
            <a:off x="5134768" y="531494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2" name="Rectangle 1"/>
          <p:cNvSpPr>
            <a:spLocks noChangeArrowheads="1"/>
          </p:cNvSpPr>
          <p:nvPr/>
        </p:nvSpPr>
        <p:spPr bwMode="auto">
          <a:xfrm>
            <a:off x="5538567" y="2170359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3" name="Diamond 7"/>
          <p:cNvSpPr>
            <a:spLocks noChangeArrowheads="1"/>
          </p:cNvSpPr>
          <p:nvPr/>
        </p:nvSpPr>
        <p:spPr bwMode="auto">
          <a:xfrm>
            <a:off x="5551610" y="3387972"/>
            <a:ext cx="1087314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84" name="Group 24"/>
          <p:cNvGrpSpPr>
            <a:grpSpLocks/>
          </p:cNvGrpSpPr>
          <p:nvPr/>
        </p:nvGrpSpPr>
        <p:grpSpPr bwMode="auto">
          <a:xfrm>
            <a:off x="6337234" y="3546722"/>
            <a:ext cx="512827" cy="134937"/>
            <a:chOff x="5472113" y="2528900"/>
            <a:chExt cx="541337" cy="134937"/>
          </a:xfrm>
        </p:grpSpPr>
        <p:cxnSp>
          <p:nvCxnSpPr>
            <p:cNvPr id="1028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6338887" y="544988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924674" y="5359399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6338887" y="5652594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24674" y="5562106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6614318" y="5314949"/>
            <a:ext cx="0" cy="39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60483" y="517195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 err="1" smtClean="0">
                <a:latin typeface="+mn-lt"/>
              </a:rPr>
              <a:t>Cerca</a:t>
            </a:r>
            <a:r>
              <a:rPr lang="en-GB" altLang="en-US" sz="3200" dirty="0" smtClean="0">
                <a:latin typeface="+mn-lt"/>
              </a:rPr>
              <a:t> di </a:t>
            </a:r>
            <a:r>
              <a:rPr lang="en-GB" altLang="en-US" sz="3200" dirty="0" err="1" smtClean="0">
                <a:latin typeface="+mn-lt"/>
              </a:rPr>
              <a:t>usare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questa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smtClean="0">
                <a:latin typeface="+mn-lt"/>
              </a:rPr>
              <a:t>griglia</a:t>
            </a:r>
            <a:endParaRPr lang="en-GB" altLang="en-US" sz="3200" dirty="0" smtClean="0">
              <a:latin typeface="+mn-lt"/>
            </a:endParaRP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 smtClean="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296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582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Esercizio Parte 4 - 3  (Esonero 2013)</vt:lpstr>
      <vt:lpstr>Rappresentazione grafica del modello ER</vt:lpstr>
      <vt:lpstr>Cerca di usare questa griglia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</dc:title>
  <dc:creator>Batini Carlo</dc:creator>
  <cp:lastModifiedBy>carlo batini</cp:lastModifiedBy>
  <cp:revision>18</cp:revision>
  <cp:lastPrinted>2019-03-25T13:38:14Z</cp:lastPrinted>
  <dcterms:created xsi:type="dcterms:W3CDTF">2013-04-16T09:55:49Z</dcterms:created>
  <dcterms:modified xsi:type="dcterms:W3CDTF">2020-05-21T05:24:30Z</dcterms:modified>
</cp:coreProperties>
</file>