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59" r:id="rId13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E587D9FE-CC46-4FA7-A4C5-1A99B7437B48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317B173-DE4D-4050-8473-AD43E2B53A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13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53EC-CA4B-4F1A-959A-D2ADD5262B51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AC36-4611-4B6A-84BE-F58F1038CB4D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CF89-D8C7-46BF-A143-C9BE5E264A74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4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365126"/>
            <a:ext cx="8771283" cy="589031"/>
          </a:xfrm>
        </p:spPr>
        <p:txBody>
          <a:bodyPr>
            <a:no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73" y="1038639"/>
            <a:ext cx="8577469" cy="513832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D55A-F4D6-41AD-BAEB-812B68549221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9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1376-C533-43D2-9A1C-9FE69BEB0429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42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64DF-1A72-4834-BA62-09010FCBA087}" type="datetime1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7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447D-4799-4CF7-A0A4-86FB003F8E63}" type="datetime1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1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B999-1043-4331-AB3A-026322AEE201}" type="datetime1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6A-BB13-4812-994F-061A18C8D658}" type="datetime1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2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D366-6755-4595-B439-A03D3583F774}" type="datetime1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92F-25DE-492D-9956-ED3B56E82DD4}" type="datetime1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3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81D6A-4260-4635-A264-5BF65ECA7E05}" type="datetime1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2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latin typeface="+mn-lt"/>
              </a:rPr>
              <a:t>A.A. 2019-20</a:t>
            </a:r>
            <a:br>
              <a:rPr lang="en-GB" sz="4400" dirty="0" smtClean="0">
                <a:latin typeface="+mn-lt"/>
              </a:rPr>
            </a:br>
            <a:r>
              <a:rPr lang="en-GB" sz="4400" dirty="0" err="1" smtClean="0">
                <a:latin typeface="+mn-lt"/>
              </a:rPr>
              <a:t>Esercizio</a:t>
            </a:r>
            <a:r>
              <a:rPr lang="en-GB" sz="4400" dirty="0" smtClean="0">
                <a:latin typeface="+mn-lt"/>
              </a:rPr>
              <a:t> 2 Parte 3</a:t>
            </a:r>
            <a:endParaRPr lang="en-GB" sz="44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Vincolo</a:t>
            </a:r>
            <a:r>
              <a:rPr lang="en-GB" dirty="0" smtClean="0"/>
              <a:t> di </a:t>
            </a:r>
            <a:r>
              <a:rPr lang="en-GB" dirty="0" err="1" smtClean="0"/>
              <a:t>tupla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Ce ne era </a:t>
            </a:r>
            <a:r>
              <a:rPr lang="en-GB" dirty="0" err="1" smtClean="0"/>
              <a:t>uno</a:t>
            </a:r>
            <a:r>
              <a:rPr lang="en-GB" dirty="0" smtClean="0"/>
              <a:t> solo e un solo </a:t>
            </a:r>
            <a:r>
              <a:rPr lang="en-GB" dirty="0" err="1" smtClean="0"/>
              <a:t>modo</a:t>
            </a:r>
            <a:r>
              <a:rPr lang="en-GB" dirty="0" smtClean="0"/>
              <a:t> di </a:t>
            </a:r>
            <a:r>
              <a:rPr lang="en-GB" dirty="0" err="1" smtClean="0"/>
              <a:t>scriverlo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it-IT" dirty="0" err="1"/>
              <a:t>numero_capi_del</a:t>
            </a:r>
            <a:r>
              <a:rPr lang="it-IT" dirty="0"/>
              <a:t> </a:t>
            </a:r>
            <a:r>
              <a:rPr lang="it-IT" dirty="0" smtClean="0"/>
              <a:t>prodotto x </a:t>
            </a:r>
            <a:r>
              <a:rPr lang="it-IT" dirty="0" err="1" smtClean="0"/>
              <a:t>prezzo_unitario</a:t>
            </a:r>
            <a:r>
              <a:rPr lang="it-IT" dirty="0" smtClean="0"/>
              <a:t> = </a:t>
            </a:r>
            <a:r>
              <a:rPr lang="it-IT" dirty="0" err="1" smtClean="0"/>
              <a:t>prezzo_totale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99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7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smtClean="0"/>
              <a:t>DETTAGLIOSCONTRINO </a:t>
            </a:r>
            <a:r>
              <a:rPr lang="it-IT" dirty="0"/>
              <a:t>(</a:t>
            </a:r>
            <a:r>
              <a:rPr lang="it-IT" dirty="0" err="1"/>
              <a:t>numero_scontrino</a:t>
            </a:r>
            <a:r>
              <a:rPr lang="it-IT" dirty="0"/>
              <a:t>, </a:t>
            </a:r>
            <a:r>
              <a:rPr lang="it-IT" dirty="0" err="1"/>
              <a:t>id_negozio</a:t>
            </a:r>
            <a:r>
              <a:rPr lang="it-IT" dirty="0"/>
              <a:t>, </a:t>
            </a:r>
            <a:r>
              <a:rPr lang="it-IT" dirty="0" err="1"/>
              <a:t>codice_prodotto</a:t>
            </a:r>
            <a:r>
              <a:rPr lang="it-IT" dirty="0"/>
              <a:t>, </a:t>
            </a:r>
            <a:r>
              <a:rPr lang="it-IT" dirty="0" err="1"/>
              <a:t>numero_capi_del</a:t>
            </a:r>
            <a:r>
              <a:rPr lang="it-IT" dirty="0"/>
              <a:t> prodotto, </a:t>
            </a:r>
            <a:r>
              <a:rPr lang="it-IT" dirty="0" err="1"/>
              <a:t>prezzo_unitario</a:t>
            </a:r>
            <a:r>
              <a:rPr lang="it-IT" dirty="0"/>
              <a:t>, </a:t>
            </a:r>
            <a:r>
              <a:rPr lang="it-IT" dirty="0" err="1"/>
              <a:t>prezzo_totale</a:t>
            </a:r>
            <a:r>
              <a:rPr lang="it-IT" dirty="0"/>
              <a:t>)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4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Soluzione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15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598" y="201131"/>
            <a:ext cx="8771283" cy="454574"/>
          </a:xfrm>
        </p:spPr>
        <p:txBody>
          <a:bodyPr/>
          <a:lstStyle/>
          <a:p>
            <a:r>
              <a:rPr lang="en-GB" dirty="0" err="1" smtClean="0"/>
              <a:t>Testo</a:t>
            </a:r>
            <a:r>
              <a:rPr lang="en-GB" dirty="0" smtClean="0"/>
              <a:t> </a:t>
            </a:r>
            <a:r>
              <a:rPr lang="en-GB" dirty="0" err="1" smtClean="0"/>
              <a:t>dell’esercizio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270" y="874643"/>
            <a:ext cx="8880611" cy="5426765"/>
          </a:xfrm>
        </p:spPr>
        <p:txBody>
          <a:bodyPr>
            <a:noAutofit/>
          </a:bodyPr>
          <a:lstStyle/>
          <a:p>
            <a:r>
              <a:rPr lang="it-IT" dirty="0"/>
              <a:t>Si consideri il seguente schema di basi di dati che descrive la gestione di una catena di negozi in un dato anno solare.  Ogni negozio ha un responsabile e più commessi alle casse, la stessa persona può essere responsabile per più negozi. I numeri degli scontrini delle vendite assumono per ogni negozio valori progressivi nel corso dell’anno solare (negozio 1 – scontrino 1, negozio 1 – scontrino 2, ecc</a:t>
            </a:r>
            <a:r>
              <a:rPr lang="it-IT" dirty="0" smtClean="0"/>
              <a:t>.).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NEGOZIO (</a:t>
            </a:r>
            <a:r>
              <a:rPr lang="it-IT" dirty="0" err="1"/>
              <a:t>id_negozio</a:t>
            </a:r>
            <a:r>
              <a:rPr lang="it-IT" dirty="0"/>
              <a:t>, indirizzo, citta, telefono, </a:t>
            </a:r>
            <a:r>
              <a:rPr lang="it-IT" dirty="0" err="1"/>
              <a:t>id_responsabile</a:t>
            </a:r>
            <a:r>
              <a:rPr lang="it-IT" dirty="0" smtClean="0"/>
              <a:t>)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DIPENDENTE (</a:t>
            </a:r>
            <a:r>
              <a:rPr lang="it-IT" dirty="0" err="1"/>
              <a:t>id_persona</a:t>
            </a:r>
            <a:r>
              <a:rPr lang="it-IT" dirty="0"/>
              <a:t>, CF, nome, cognome, telefono, </a:t>
            </a:r>
            <a:r>
              <a:rPr lang="it-IT" dirty="0" err="1"/>
              <a:t>id_negozio</a:t>
            </a:r>
            <a:r>
              <a:rPr lang="it-IT" dirty="0"/>
              <a:t>) 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FORNITORE (</a:t>
            </a:r>
            <a:r>
              <a:rPr lang="it-IT" dirty="0" err="1"/>
              <a:t>PartitaIVA</a:t>
            </a:r>
            <a:r>
              <a:rPr lang="it-IT" dirty="0"/>
              <a:t>, nome, indirizzo, telefono</a:t>
            </a:r>
            <a:r>
              <a:rPr lang="it-IT" dirty="0" smtClean="0"/>
              <a:t>)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PRODOTTO (</a:t>
            </a:r>
            <a:r>
              <a:rPr lang="it-IT" dirty="0" err="1"/>
              <a:t>codice_prodotto</a:t>
            </a:r>
            <a:r>
              <a:rPr lang="it-IT" dirty="0"/>
              <a:t>, </a:t>
            </a:r>
            <a:r>
              <a:rPr lang="it-IT" dirty="0" err="1"/>
              <a:t>prezzo_unitario</a:t>
            </a:r>
            <a:r>
              <a:rPr lang="it-IT" dirty="0"/>
              <a:t>, </a:t>
            </a:r>
            <a:r>
              <a:rPr lang="it-IT" dirty="0" err="1"/>
              <a:t>tipo_prodotto</a:t>
            </a:r>
            <a:r>
              <a:rPr lang="it-IT" dirty="0" smtClean="0"/>
              <a:t>)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RIFORNIMENTO (</a:t>
            </a:r>
            <a:r>
              <a:rPr lang="it-IT" dirty="0" err="1"/>
              <a:t>id_negozio</a:t>
            </a:r>
            <a:r>
              <a:rPr lang="it-IT" dirty="0"/>
              <a:t>, </a:t>
            </a:r>
            <a:r>
              <a:rPr lang="it-IT" dirty="0" err="1"/>
              <a:t>codice_prodotto</a:t>
            </a:r>
            <a:r>
              <a:rPr lang="it-IT" dirty="0"/>
              <a:t>, data, </a:t>
            </a:r>
            <a:r>
              <a:rPr lang="it-IT" dirty="0" err="1"/>
              <a:t>numero_pezzi</a:t>
            </a:r>
            <a:r>
              <a:rPr lang="it-IT" dirty="0"/>
              <a:t>, </a:t>
            </a:r>
            <a:r>
              <a:rPr lang="it-IT" dirty="0" err="1"/>
              <a:t>PIVAfornitore</a:t>
            </a:r>
            <a:r>
              <a:rPr lang="it-IT" dirty="0" smtClean="0"/>
              <a:t>)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VENDITA (</a:t>
            </a:r>
            <a:r>
              <a:rPr lang="it-IT" dirty="0" err="1"/>
              <a:t>numero_scontrino</a:t>
            </a:r>
            <a:r>
              <a:rPr lang="it-IT" dirty="0"/>
              <a:t>, </a:t>
            </a:r>
            <a:r>
              <a:rPr lang="it-IT" dirty="0" err="1"/>
              <a:t>id_negozio</a:t>
            </a:r>
            <a:r>
              <a:rPr lang="it-IT" dirty="0"/>
              <a:t>, </a:t>
            </a:r>
            <a:r>
              <a:rPr lang="it-IT" dirty="0" err="1"/>
              <a:t>id_commesso</a:t>
            </a:r>
            <a:r>
              <a:rPr lang="it-IT" dirty="0"/>
              <a:t>, data, </a:t>
            </a:r>
            <a:r>
              <a:rPr lang="it-IT" dirty="0" err="1"/>
              <a:t>prezzotot</a:t>
            </a:r>
            <a:r>
              <a:rPr lang="it-IT" dirty="0"/>
              <a:t>, IVA</a:t>
            </a:r>
            <a:r>
              <a:rPr lang="it-IT" dirty="0" smtClean="0"/>
              <a:t>)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DETTAGLIOSCONTRINO (</a:t>
            </a:r>
            <a:r>
              <a:rPr lang="it-IT" dirty="0" err="1"/>
              <a:t>numero_scontrino</a:t>
            </a:r>
            <a:r>
              <a:rPr lang="it-IT" dirty="0"/>
              <a:t>, </a:t>
            </a:r>
            <a:r>
              <a:rPr lang="it-IT" dirty="0" err="1"/>
              <a:t>id_negozio</a:t>
            </a:r>
            <a:r>
              <a:rPr lang="it-IT" dirty="0"/>
              <a:t>, </a:t>
            </a:r>
            <a:r>
              <a:rPr lang="it-IT" dirty="0" err="1"/>
              <a:t>codice_prodotto</a:t>
            </a:r>
            <a:r>
              <a:rPr lang="it-IT" dirty="0"/>
              <a:t>, </a:t>
            </a:r>
            <a:r>
              <a:rPr lang="it-IT" dirty="0" err="1"/>
              <a:t>numero_capi_del</a:t>
            </a:r>
            <a:r>
              <a:rPr lang="it-IT" dirty="0"/>
              <a:t> prodotto, </a:t>
            </a:r>
            <a:r>
              <a:rPr lang="it-IT" dirty="0" err="1"/>
              <a:t>prezzo_unitario</a:t>
            </a:r>
            <a:r>
              <a:rPr lang="it-IT" dirty="0"/>
              <a:t>, </a:t>
            </a:r>
            <a:r>
              <a:rPr lang="it-IT" dirty="0" err="1"/>
              <a:t>prezzo_totale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Definire </a:t>
            </a:r>
            <a:r>
              <a:rPr lang="it-IT" dirty="0"/>
              <a:t>tutte le chiavi primarie e fornire un vincolo di </a:t>
            </a:r>
            <a:r>
              <a:rPr lang="it-IT" dirty="0" err="1"/>
              <a:t>tupla</a:t>
            </a:r>
            <a:r>
              <a:rPr lang="it-IT" dirty="0"/>
              <a:t>.</a:t>
            </a: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6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smtClean="0"/>
              <a:t>Siccome ogni negozio ha un solo responsabile, la chiave è univocamente quella </a:t>
            </a:r>
            <a:r>
              <a:rPr lang="it-IT" dirty="0" err="1" smtClean="0"/>
              <a:t>sottom</a:t>
            </a:r>
            <a:r>
              <a:rPr lang="it-IT" dirty="0" smtClean="0"/>
              <a:t> indicata</a:t>
            </a: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NEGOZIO </a:t>
            </a:r>
            <a:r>
              <a:rPr lang="it-IT" dirty="0"/>
              <a:t>(</a:t>
            </a:r>
            <a:r>
              <a:rPr lang="it-IT" u="sng" dirty="0" err="1"/>
              <a:t>id_negozio</a:t>
            </a:r>
            <a:r>
              <a:rPr lang="it-IT" dirty="0"/>
              <a:t>, indirizzo, citta, telefono, </a:t>
            </a:r>
            <a:r>
              <a:rPr lang="it-IT" dirty="0" err="1"/>
              <a:t>id_responsabile</a:t>
            </a:r>
            <a:r>
              <a:rPr lang="it-IT" dirty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7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173" y="1038639"/>
            <a:ext cx="8701709" cy="513832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dirty="0" smtClean="0"/>
              <a:t>Siccome si dice che ogni </a:t>
            </a:r>
            <a:r>
              <a:rPr lang="it-IT" dirty="0"/>
              <a:t>negozio ha un responsabile e più commessi alle casse, la stessa persona può essere responsabile per più </a:t>
            </a:r>
            <a:r>
              <a:rPr lang="it-IT" dirty="0" smtClean="0"/>
              <a:t>negozi,</a:t>
            </a:r>
          </a:p>
          <a:p>
            <a:pPr marL="0" lvl="0" indent="0">
              <a:buNone/>
            </a:pPr>
            <a:r>
              <a:rPr lang="it-IT" dirty="0" smtClean="0"/>
              <a:t>Allora poiché persona è un termine che in maniera non ambigua indica sia responsabili che commessi, la soluzione più coerente con i requisiti è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DIPENDENTE </a:t>
            </a:r>
            <a:r>
              <a:rPr lang="it-IT" dirty="0"/>
              <a:t>(</a:t>
            </a:r>
            <a:r>
              <a:rPr lang="it-IT" u="sng" dirty="0" err="1"/>
              <a:t>id_persona</a:t>
            </a:r>
            <a:r>
              <a:rPr lang="it-IT" dirty="0"/>
              <a:t>, CF, nome, cognome, telefono, </a:t>
            </a:r>
            <a:r>
              <a:rPr lang="it-IT" u="sng" dirty="0" err="1"/>
              <a:t>id_negozio</a:t>
            </a:r>
            <a:r>
              <a:rPr lang="it-IT" dirty="0"/>
              <a:t>) </a:t>
            </a:r>
            <a:r>
              <a:rPr lang="it-IT" dirty="0" smtClean="0"/>
              <a:t> (15 studenti)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Se però guardate la soluzione (non ho verificato che ci sia) sul sito, essa è</a:t>
            </a:r>
          </a:p>
          <a:p>
            <a:pPr marL="0" indent="0">
              <a:buNone/>
            </a:pPr>
            <a:r>
              <a:rPr lang="it-IT" dirty="0"/>
              <a:t>DIPENDENTE (</a:t>
            </a:r>
            <a:r>
              <a:rPr lang="it-IT" u="sng" dirty="0" err="1"/>
              <a:t>id_persona</a:t>
            </a:r>
            <a:r>
              <a:rPr lang="it-IT" dirty="0"/>
              <a:t>, CF, nome, cognome, telefono, </a:t>
            </a:r>
            <a:r>
              <a:rPr lang="it-IT" dirty="0" err="1"/>
              <a:t>id_negozio</a:t>
            </a:r>
            <a:r>
              <a:rPr lang="it-IT" dirty="0"/>
              <a:t>) </a:t>
            </a:r>
            <a:r>
              <a:rPr lang="it-IT" dirty="0" smtClean="0"/>
              <a:t> (6 studenti)</a:t>
            </a:r>
          </a:p>
          <a:p>
            <a:pPr marL="0" indent="0">
              <a:buNone/>
            </a:pPr>
            <a:r>
              <a:rPr lang="it-IT" dirty="0"/>
              <a:t>c</a:t>
            </a:r>
            <a:r>
              <a:rPr lang="it-IT" dirty="0" smtClean="0"/>
              <a:t>he regge se uno dice, per i responsabili li indico una sola volta, tanto </a:t>
            </a:r>
            <a:r>
              <a:rPr lang="it-IT" dirty="0" err="1" smtClean="0"/>
              <a:t>e’</a:t>
            </a:r>
            <a:r>
              <a:rPr lang="it-IT" dirty="0" smtClean="0"/>
              <a:t> nella prima che ho messo per ogni negozio il responsabile. Questa soluzione è un po’ tirata ma regge  ed è considerata valida. Terza possibilità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DIPENDENTE (</a:t>
            </a:r>
            <a:r>
              <a:rPr lang="it-IT" dirty="0" err="1"/>
              <a:t>id_persona</a:t>
            </a:r>
            <a:r>
              <a:rPr lang="it-IT" dirty="0"/>
              <a:t>, </a:t>
            </a:r>
            <a:r>
              <a:rPr lang="it-IT" u="sng" dirty="0"/>
              <a:t>CF, </a:t>
            </a:r>
            <a:r>
              <a:rPr lang="it-IT" dirty="0"/>
              <a:t>nome, cognome, telefono, </a:t>
            </a:r>
            <a:r>
              <a:rPr lang="it-IT" dirty="0" err="1"/>
              <a:t>id_negozio</a:t>
            </a:r>
            <a:r>
              <a:rPr lang="it-IT" dirty="0"/>
              <a:t>) </a:t>
            </a:r>
            <a:r>
              <a:rPr lang="it-IT" dirty="0" smtClean="0"/>
              <a:t> (3 studenti)</a:t>
            </a:r>
          </a:p>
          <a:p>
            <a:pPr marL="0" indent="0">
              <a:buNone/>
            </a:pPr>
            <a:r>
              <a:rPr lang="it-IT" dirty="0"/>
              <a:t>c</a:t>
            </a:r>
            <a:r>
              <a:rPr lang="it-IT" dirty="0" smtClean="0"/>
              <a:t>he taglia la testa al toro, e va bene, solo che non è perfetta </a:t>
            </a:r>
            <a:r>
              <a:rPr lang="it-IT" dirty="0" err="1" smtClean="0"/>
              <a:t>perche</a:t>
            </a:r>
            <a:r>
              <a:rPr lang="it-IT" dirty="0" smtClean="0"/>
              <a:t>’ in realtà solo id-persona HAQ LA CARATTERISTICA DI dover essere specificata e quindi è chiave primaria.</a:t>
            </a:r>
            <a:endParaRPr lang="it-IT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4</a:t>
            </a:fld>
            <a:endParaRPr lang="en-GB"/>
          </a:p>
        </p:txBody>
      </p:sp>
      <p:sp>
        <p:nvSpPr>
          <p:cNvPr id="5" name="Figura a mano libera 4"/>
          <p:cNvSpPr/>
          <p:nvPr/>
        </p:nvSpPr>
        <p:spPr>
          <a:xfrm>
            <a:off x="3028948" y="2932043"/>
            <a:ext cx="3240157" cy="157511"/>
          </a:xfrm>
          <a:custGeom>
            <a:avLst/>
            <a:gdLst>
              <a:gd name="connsiteX0" fmla="*/ 0 w 3240157"/>
              <a:gd name="connsiteY0" fmla="*/ 29818 h 157511"/>
              <a:gd name="connsiteX1" fmla="*/ 740466 w 3240157"/>
              <a:gd name="connsiteY1" fmla="*/ 144118 h 157511"/>
              <a:gd name="connsiteX2" fmla="*/ 2758109 w 3240157"/>
              <a:gd name="connsiteY2" fmla="*/ 139148 h 157511"/>
              <a:gd name="connsiteX3" fmla="*/ 3240157 w 3240157"/>
              <a:gd name="connsiteY3" fmla="*/ 0 h 15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157" h="157511">
                <a:moveTo>
                  <a:pt x="0" y="29818"/>
                </a:moveTo>
                <a:cubicBezTo>
                  <a:pt x="140390" y="77857"/>
                  <a:pt x="280781" y="125896"/>
                  <a:pt x="740466" y="144118"/>
                </a:cubicBezTo>
                <a:cubicBezTo>
                  <a:pt x="1200151" y="162340"/>
                  <a:pt x="2341494" y="163168"/>
                  <a:pt x="2758109" y="139148"/>
                </a:cubicBezTo>
                <a:cubicBezTo>
                  <a:pt x="3174724" y="115128"/>
                  <a:pt x="3207440" y="57564"/>
                  <a:pt x="3240157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80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smtClean="0"/>
              <a:t>Qui </a:t>
            </a:r>
            <a:r>
              <a:rPr lang="it-IT" dirty="0" err="1" smtClean="0"/>
              <a:t>e’</a:t>
            </a:r>
            <a:r>
              <a:rPr lang="it-IT" dirty="0" smtClean="0"/>
              <a:t> chiara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FORNITORE </a:t>
            </a:r>
            <a:r>
              <a:rPr lang="it-IT" dirty="0"/>
              <a:t>(</a:t>
            </a:r>
            <a:r>
              <a:rPr lang="it-IT" u="sng" dirty="0" err="1"/>
              <a:t>PartitaIVA</a:t>
            </a:r>
            <a:r>
              <a:rPr lang="it-IT" dirty="0"/>
              <a:t>, nome, indirizzo, telefono)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69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smtClean="0"/>
              <a:t>Anche qui è chiara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PRODOTTO </a:t>
            </a:r>
            <a:r>
              <a:rPr lang="it-IT" dirty="0"/>
              <a:t>(</a:t>
            </a:r>
            <a:r>
              <a:rPr lang="it-IT" u="sng" dirty="0" err="1"/>
              <a:t>codice_prodotto</a:t>
            </a:r>
            <a:r>
              <a:rPr lang="it-IT" dirty="0"/>
              <a:t>, </a:t>
            </a:r>
            <a:r>
              <a:rPr lang="it-IT" dirty="0" err="1"/>
              <a:t>prezzo_unitario</a:t>
            </a:r>
            <a:r>
              <a:rPr lang="it-IT" dirty="0"/>
              <a:t>, </a:t>
            </a:r>
            <a:r>
              <a:rPr lang="it-IT" dirty="0" err="1"/>
              <a:t>tipo_prodotto</a:t>
            </a:r>
            <a:r>
              <a:rPr lang="it-IT" dirty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3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3874" y="1038639"/>
            <a:ext cx="8816007" cy="513832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dirty="0" smtClean="0"/>
              <a:t>Cosa è un rifornimento non ce lo dicono i requisiti, lo dobbiamo capire da qui. </a:t>
            </a:r>
          </a:p>
          <a:p>
            <a:pPr marL="0" lvl="0" indent="0">
              <a:buNone/>
            </a:pPr>
            <a:r>
              <a:rPr lang="it-IT" dirty="0" smtClean="0"/>
              <a:t>Guardando la relazione</a:t>
            </a:r>
            <a:endParaRPr lang="it-IT" dirty="0"/>
          </a:p>
          <a:p>
            <a:pPr marL="0" lvl="0" indent="0">
              <a:buNone/>
            </a:pPr>
            <a:r>
              <a:rPr lang="it-IT" dirty="0" smtClean="0"/>
              <a:t>RIFORNIMENTO </a:t>
            </a:r>
            <a:r>
              <a:rPr lang="it-IT" dirty="0"/>
              <a:t>(</a:t>
            </a:r>
            <a:r>
              <a:rPr lang="it-IT" dirty="0" err="1"/>
              <a:t>id_negozio</a:t>
            </a:r>
            <a:r>
              <a:rPr lang="it-IT" dirty="0"/>
              <a:t>, </a:t>
            </a:r>
            <a:r>
              <a:rPr lang="it-IT" dirty="0" err="1"/>
              <a:t>codice_prodotto</a:t>
            </a:r>
            <a:r>
              <a:rPr lang="it-IT" dirty="0"/>
              <a:t>, data, </a:t>
            </a:r>
            <a:r>
              <a:rPr lang="it-IT" dirty="0" err="1"/>
              <a:t>numero_pezzi</a:t>
            </a:r>
            <a:r>
              <a:rPr lang="it-IT" dirty="0"/>
              <a:t>, </a:t>
            </a:r>
            <a:r>
              <a:rPr lang="it-IT" dirty="0" err="1"/>
              <a:t>PIVAfornitore</a:t>
            </a:r>
            <a:r>
              <a:rPr lang="it-IT" dirty="0" smtClean="0"/>
              <a:t>)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Un rifornimento appare essere associato a un negozio, un fornitore, un prodotto, una data. Quindi nel caso più generale per identificare un rifornimento devo avere come chiave</a:t>
            </a:r>
          </a:p>
          <a:p>
            <a:pPr marL="0" indent="0">
              <a:buNone/>
            </a:pPr>
            <a:r>
              <a:rPr lang="it-IT" dirty="0"/>
              <a:t>RIFORNIMENTO (</a:t>
            </a:r>
            <a:r>
              <a:rPr lang="it-IT" u="sng" dirty="0" err="1"/>
              <a:t>id_negozio</a:t>
            </a:r>
            <a:r>
              <a:rPr lang="it-IT" u="sng" dirty="0"/>
              <a:t>, </a:t>
            </a:r>
            <a:r>
              <a:rPr lang="it-IT" u="sng" dirty="0" err="1"/>
              <a:t>codice_prodotto</a:t>
            </a:r>
            <a:r>
              <a:rPr lang="it-IT" u="sng" dirty="0"/>
              <a:t>, data, </a:t>
            </a:r>
            <a:r>
              <a:rPr lang="it-IT" u="sng" dirty="0" err="1" smtClean="0"/>
              <a:t>PIVAfornitore</a:t>
            </a:r>
            <a:r>
              <a:rPr lang="it-IT" u="sng" dirty="0" smtClean="0"/>
              <a:t>, </a:t>
            </a:r>
            <a:r>
              <a:rPr lang="it-IT" dirty="0" err="1" smtClean="0"/>
              <a:t>numero_pezzi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Questa è la relazione  in cui sono stati fatti più errori, perché è la più complessa.</a:t>
            </a:r>
          </a:p>
          <a:p>
            <a:pPr marL="0" indent="0">
              <a:buNone/>
            </a:pPr>
            <a:r>
              <a:rPr lang="it-IT" dirty="0" smtClean="0"/>
              <a:t>Ad esempio la </a:t>
            </a:r>
          </a:p>
          <a:p>
            <a:pPr marL="0" indent="0">
              <a:buNone/>
            </a:pPr>
            <a:r>
              <a:rPr lang="it-IT" dirty="0"/>
              <a:t>RIFORNIMENTO (</a:t>
            </a:r>
            <a:r>
              <a:rPr lang="it-IT" u="sng" dirty="0" err="1"/>
              <a:t>id_negozio</a:t>
            </a:r>
            <a:r>
              <a:rPr lang="it-IT" u="sng" dirty="0"/>
              <a:t>, </a:t>
            </a:r>
            <a:r>
              <a:rPr lang="it-IT" u="sng" dirty="0" err="1"/>
              <a:t>codice_prodotto</a:t>
            </a:r>
            <a:r>
              <a:rPr lang="it-IT" u="sng" dirty="0"/>
              <a:t>, data,</a:t>
            </a:r>
            <a:r>
              <a:rPr lang="it-IT" dirty="0"/>
              <a:t> </a:t>
            </a:r>
            <a:r>
              <a:rPr lang="it-IT" dirty="0" err="1"/>
              <a:t>PIVAfornitore</a:t>
            </a:r>
            <a:r>
              <a:rPr lang="it-IT" u="sng" dirty="0"/>
              <a:t>, </a:t>
            </a:r>
            <a:r>
              <a:rPr lang="it-IT" dirty="0" err="1"/>
              <a:t>numero_pezzi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Non va bene perché un prodotto in un negozio in </a:t>
            </a:r>
            <a:r>
              <a:rPr lang="it-IT" dirty="0" err="1" smtClean="0"/>
              <a:t>unadata</a:t>
            </a:r>
            <a:r>
              <a:rPr lang="it-IT" dirty="0" smtClean="0"/>
              <a:t> sarebbe fornito da un solo fornitore, che è </a:t>
            </a:r>
            <a:r>
              <a:rPr lang="it-IT" smtClean="0"/>
              <a:t>troppo limitativo.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7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</a:t>
            </a:r>
            <a:r>
              <a:rPr lang="en-GB" dirty="0"/>
              <a:t>6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err="1" smtClean="0"/>
              <a:t>Quio</a:t>
            </a:r>
            <a:r>
              <a:rPr lang="it-IT" dirty="0" smtClean="0"/>
              <a:t> siamo aiutati dai requisiti sugli scontrini, che, è chiaro, hanno numeri progressivi nei diversi negozi non un numero unico per la catena. D’altra parte questi numeri progressivi non dipendono dalle casse, sono unici nel negozio. Quindi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VENDITA </a:t>
            </a:r>
            <a:r>
              <a:rPr lang="it-IT" dirty="0"/>
              <a:t>(</a:t>
            </a:r>
            <a:r>
              <a:rPr lang="it-IT" u="sng" dirty="0" err="1"/>
              <a:t>numero_scontrino</a:t>
            </a:r>
            <a:r>
              <a:rPr lang="it-IT" u="sng" dirty="0"/>
              <a:t>, </a:t>
            </a:r>
            <a:r>
              <a:rPr lang="it-IT" u="sng" dirty="0" err="1"/>
              <a:t>id_negozio</a:t>
            </a:r>
            <a:r>
              <a:rPr lang="it-IT" dirty="0"/>
              <a:t>, </a:t>
            </a:r>
            <a:r>
              <a:rPr lang="it-IT" dirty="0" err="1"/>
              <a:t>id_commesso</a:t>
            </a:r>
            <a:r>
              <a:rPr lang="it-IT" dirty="0"/>
              <a:t>, data, </a:t>
            </a:r>
            <a:r>
              <a:rPr lang="it-IT" dirty="0" err="1"/>
              <a:t>prezzotot</a:t>
            </a:r>
            <a:r>
              <a:rPr lang="it-IT" dirty="0"/>
              <a:t>, IVA)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2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Relazione</a:t>
            </a:r>
            <a:r>
              <a:rPr lang="en-GB" dirty="0" smtClean="0"/>
              <a:t> 7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 smtClean="0"/>
              <a:t>Vendita descrive tutta la struttura dello scontrino con i vari prodotti, il numero capi ecc. Ogni «riga» dello scontrino è associata a un prodotto. Quindi la chiave è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DETTAGLIO SCONTRINO </a:t>
            </a:r>
            <a:r>
              <a:rPr lang="it-IT" dirty="0"/>
              <a:t>(</a:t>
            </a:r>
            <a:r>
              <a:rPr lang="it-IT" u="sng" dirty="0" err="1"/>
              <a:t>numero_scontrino</a:t>
            </a:r>
            <a:r>
              <a:rPr lang="it-IT" u="sng" dirty="0"/>
              <a:t>, </a:t>
            </a:r>
            <a:r>
              <a:rPr lang="it-IT" u="sng" dirty="0" err="1" smtClean="0"/>
              <a:t>id_negozio</a:t>
            </a:r>
            <a:r>
              <a:rPr lang="it-IT" u="sng" dirty="0" smtClean="0"/>
              <a:t>, </a:t>
            </a:r>
            <a:r>
              <a:rPr lang="it-IT" u="sng" dirty="0" err="1" smtClean="0"/>
              <a:t>codice_prodotto</a:t>
            </a:r>
            <a:r>
              <a:rPr lang="it-IT" dirty="0"/>
              <a:t>, </a:t>
            </a:r>
            <a:r>
              <a:rPr lang="it-IT" dirty="0" err="1"/>
              <a:t>numero_capi_del</a:t>
            </a:r>
            <a:r>
              <a:rPr lang="it-IT" dirty="0"/>
              <a:t> prodotto, </a:t>
            </a:r>
            <a:r>
              <a:rPr lang="it-IT" dirty="0" err="1"/>
              <a:t>prezzo_unitario</a:t>
            </a:r>
            <a:r>
              <a:rPr lang="it-IT" dirty="0"/>
              <a:t>, </a:t>
            </a:r>
            <a:r>
              <a:rPr lang="it-IT" dirty="0" err="1"/>
              <a:t>prezzo_totale</a:t>
            </a:r>
            <a:r>
              <a:rPr lang="it-IT" dirty="0" smtClean="0"/>
              <a:t>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76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</TotalTime>
  <Words>739</Words>
  <Application>Microsoft Office PowerPoint</Application>
  <PresentationFormat>Presentazione su schermo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A.A. 2019-20 Esercizio 2 Parte 3</vt:lpstr>
      <vt:lpstr>Testo dell’esercizio</vt:lpstr>
      <vt:lpstr>Relazione 1</vt:lpstr>
      <vt:lpstr>Relazione 2</vt:lpstr>
      <vt:lpstr>Relazione 3</vt:lpstr>
      <vt:lpstr>Relazione 4</vt:lpstr>
      <vt:lpstr>Relazione 5</vt:lpstr>
      <vt:lpstr>Relazione 6</vt:lpstr>
      <vt:lpstr>Relazione 7</vt:lpstr>
      <vt:lpstr>Vincolo di tupla</vt:lpstr>
      <vt:lpstr>Relazione 7</vt:lpstr>
      <vt:lpstr>Soluzione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Domanda modello relazionale – esonero 2017-18</dc:title>
  <dc:creator>carlo batini</dc:creator>
  <cp:lastModifiedBy>carlo batini</cp:lastModifiedBy>
  <cp:revision>62</cp:revision>
  <cp:lastPrinted>2020-03-19T09:20:32Z</cp:lastPrinted>
  <dcterms:created xsi:type="dcterms:W3CDTF">2020-03-17T06:14:01Z</dcterms:created>
  <dcterms:modified xsi:type="dcterms:W3CDTF">2020-03-20T16:21:35Z</dcterms:modified>
</cp:coreProperties>
</file>