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25"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783F1-5E2F-4F17-B0F6-F3E0C2A81D92}" type="datetimeFigureOut">
              <a:rPr lang="en-GB" smtClean="0"/>
              <a:t>11/03/2020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B8482-4AE0-4CF2-B724-67099E40CBA0}" type="slidenum">
              <a:rPr lang="en-GB" smtClean="0"/>
              <a:t>‹N›</a:t>
            </a:fld>
            <a:endParaRPr lang="en-GB"/>
          </a:p>
        </p:txBody>
      </p:sp>
    </p:spTree>
    <p:extLst>
      <p:ext uri="{BB962C8B-B14F-4D97-AF65-F5344CB8AC3E}">
        <p14:creationId xmlns:p14="http://schemas.microsoft.com/office/powerpoint/2010/main" val="117438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DB4DD1C-1910-4BA5-BBD7-E96A252194A7}"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90293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92C9D95-3F1C-4A44-9223-A6F67BAACA6B}"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314617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B69DE5B-F38A-464D-AFB6-06016454B26D}"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3176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8782" y="184373"/>
            <a:ext cx="8686800" cy="735344"/>
          </a:xfrm>
        </p:spPr>
        <p:txBody>
          <a:bodyPr>
            <a:normAutofit/>
          </a:bodyPr>
          <a:lstStyle>
            <a:lvl1pPr algn="ctr">
              <a:defRPr sz="1600">
                <a:latin typeface="+mn-lt"/>
              </a:defRPr>
            </a:lvl1pPr>
          </a:lstStyle>
          <a:p>
            <a:r>
              <a:rPr lang="it-IT" dirty="0" smtClean="0"/>
              <a:t>Fare clic per modificare lo stile del titolo</a:t>
            </a:r>
            <a:endParaRPr lang="en-US" dirty="0"/>
          </a:p>
        </p:txBody>
      </p:sp>
      <p:sp>
        <p:nvSpPr>
          <p:cNvPr id="3" name="Content Placeholder 2"/>
          <p:cNvSpPr>
            <a:spLocks noGrp="1"/>
          </p:cNvSpPr>
          <p:nvPr>
            <p:ph idx="1"/>
          </p:nvPr>
        </p:nvSpPr>
        <p:spPr>
          <a:xfrm>
            <a:off x="293203" y="1515717"/>
            <a:ext cx="8592379" cy="4661246"/>
          </a:xfrm>
        </p:spPr>
        <p:txBody>
          <a:bodyPr>
            <a:normAutofit/>
          </a:bodyPr>
          <a:lstStyle>
            <a:lvl1pPr>
              <a:defRPr sz="2400"/>
            </a:lvl1pPr>
            <a:lvl2pPr>
              <a:defRPr sz="2000"/>
            </a:lvl2pPr>
            <a:lvl3pPr>
              <a:defRPr sz="1800"/>
            </a:lvl3pPr>
            <a:lvl4pPr>
              <a:defRPr sz="1600"/>
            </a:lvl4pPr>
            <a:lvl5pPr>
              <a:defRPr sz="1600"/>
            </a:lvl5pPr>
          </a:lstStyle>
          <a:p>
            <a:pPr lvl="0"/>
            <a:r>
              <a:rPr lang="it-IT" dirty="0" smtClean="0"/>
              <a:t>Modifica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10"/>
          </p:nvPr>
        </p:nvSpPr>
        <p:spPr/>
        <p:txBody>
          <a:bodyPr/>
          <a:lstStyle/>
          <a:p>
            <a:fld id="{E701FC4E-264C-4B3E-83C8-158B77E60822}"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411542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8A06934F-EB91-48A3-9210-3FF1C863EE5B}"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85854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03D32FB-FBB8-4AE9-ACB7-235DA15FDE29}"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72979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8779BBD-45F1-4310-8B09-0C4A79B27107}" type="datetime1">
              <a:rPr lang="en-GB" smtClean="0"/>
              <a:t>11/03/2020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30992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0CD4839-1666-4F4F-8B90-C97B69632291}" type="datetime1">
              <a:rPr lang="en-GB" smtClean="0"/>
              <a:t>11/03/2020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27258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27A44-6046-4109-99E4-368A79D44F0E}" type="datetime1">
              <a:rPr lang="en-GB" smtClean="0"/>
              <a:t>11/03/2020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43544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ECF6BC9-754D-4405-8649-14C205940CA9}"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12883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C6957B5-BA97-4F27-90B6-170F394D242D}"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8D3A0-3059-49F2-993D-5C013B8E1C8D}" type="slidenum">
              <a:rPr lang="en-GB" smtClean="0"/>
              <a:t>‹N›</a:t>
            </a:fld>
            <a:endParaRPr lang="en-GB"/>
          </a:p>
        </p:txBody>
      </p:sp>
    </p:spTree>
    <p:extLst>
      <p:ext uri="{BB962C8B-B14F-4D97-AF65-F5344CB8AC3E}">
        <p14:creationId xmlns:p14="http://schemas.microsoft.com/office/powerpoint/2010/main" val="273366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36B1B-C7C5-4370-86CB-5B407D048544}" type="datetime1">
              <a:rPr lang="en-GB" smtClean="0"/>
              <a:t>11/03/2020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8D3A0-3059-49F2-993D-5C013B8E1C8D}" type="slidenum">
              <a:rPr lang="en-GB" smtClean="0"/>
              <a:t>‹N›</a:t>
            </a:fld>
            <a:endParaRPr lang="en-GB"/>
          </a:p>
        </p:txBody>
      </p:sp>
    </p:spTree>
    <p:extLst>
      <p:ext uri="{BB962C8B-B14F-4D97-AF65-F5344CB8AC3E}">
        <p14:creationId xmlns:p14="http://schemas.microsoft.com/office/powerpoint/2010/main" val="319248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err="1" smtClean="0"/>
              <a:t>Soluzioni</a:t>
            </a:r>
            <a:r>
              <a:rPr lang="en-GB" dirty="0" smtClean="0"/>
              <a:t> parte 2 </a:t>
            </a:r>
            <a:r>
              <a:rPr lang="en-GB" dirty="0" err="1" smtClean="0"/>
              <a:t>esercizio</a:t>
            </a:r>
            <a:r>
              <a:rPr lang="en-GB" dirty="0" smtClean="0"/>
              <a:t> 1</a:t>
            </a:r>
            <a:endParaRPr lang="en-GB" dirty="0"/>
          </a:p>
        </p:txBody>
      </p:sp>
      <p:sp>
        <p:nvSpPr>
          <p:cNvPr id="3" name="Sottotitolo 2"/>
          <p:cNvSpPr>
            <a:spLocks noGrp="1"/>
          </p:cNvSpPr>
          <p:nvPr>
            <p:ph type="subTitle" idx="1"/>
          </p:nvPr>
        </p:nvSpPr>
        <p:spPr/>
        <p:txBody>
          <a:bodyPr/>
          <a:lstStyle/>
          <a:p>
            <a:endParaRPr lang="en-GB"/>
          </a:p>
        </p:txBody>
      </p:sp>
      <p:sp>
        <p:nvSpPr>
          <p:cNvPr id="4" name="Segnaposto numero diapositiva 3"/>
          <p:cNvSpPr>
            <a:spLocks noGrp="1"/>
          </p:cNvSpPr>
          <p:nvPr>
            <p:ph type="sldNum" sz="quarter" idx="12"/>
          </p:nvPr>
        </p:nvSpPr>
        <p:spPr/>
        <p:txBody>
          <a:bodyPr/>
          <a:lstStyle/>
          <a:p>
            <a:fld id="{0038D3A0-3059-49F2-993D-5C013B8E1C8D}" type="slidenum">
              <a:rPr lang="en-GB" smtClean="0"/>
              <a:t>1</a:t>
            </a:fld>
            <a:endParaRPr lang="en-GB"/>
          </a:p>
        </p:txBody>
      </p:sp>
    </p:spTree>
    <p:extLst>
      <p:ext uri="{BB962C8B-B14F-4D97-AF65-F5344CB8AC3E}">
        <p14:creationId xmlns:p14="http://schemas.microsoft.com/office/powerpoint/2010/main" val="371041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229262" y="470961"/>
            <a:ext cx="8686800" cy="735344"/>
          </a:xfrm>
        </p:spPr>
        <p:txBody>
          <a:bodyPr>
            <a:noAutofit/>
          </a:bodyPr>
          <a:lstStyle/>
          <a:p>
            <a:r>
              <a:rPr lang="en-GB" altLang="en-US" sz="1200" dirty="0" smtClean="0"/>
              <a:t>Non </a:t>
            </a:r>
            <a:r>
              <a:rPr lang="en-GB" altLang="en-US" sz="1200" dirty="0" err="1" smtClean="0"/>
              <a:t>va</a:t>
            </a:r>
            <a:r>
              <a:rPr lang="en-GB" altLang="en-US" sz="1200" dirty="0" smtClean="0"/>
              <a:t> bene la </a:t>
            </a:r>
            <a:r>
              <a:rPr lang="en-GB" altLang="en-US" sz="1200" dirty="0" err="1" smtClean="0"/>
              <a:t>entità</a:t>
            </a:r>
            <a:r>
              <a:rPr lang="en-GB" altLang="en-US" sz="1200" dirty="0" smtClean="0"/>
              <a:t> </a:t>
            </a:r>
            <a:r>
              <a:rPr lang="en-GB" altLang="en-US" sz="1200" dirty="0" err="1" smtClean="0"/>
              <a:t>paese</a:t>
            </a:r>
            <a:r>
              <a:rPr lang="en-GB" altLang="en-US" sz="1200" dirty="0" smtClean="0"/>
              <a:t>, </a:t>
            </a:r>
            <a:r>
              <a:rPr lang="en-GB" altLang="en-US" sz="1200" dirty="0" err="1" smtClean="0"/>
              <a:t>perchè</a:t>
            </a:r>
            <a:r>
              <a:rPr lang="en-GB" altLang="en-US" sz="1200" dirty="0" smtClean="0"/>
              <a:t> non </a:t>
            </a:r>
            <a:r>
              <a:rPr lang="en-GB" altLang="en-US" sz="1200" dirty="0" err="1" smtClean="0"/>
              <a:t>c’e</a:t>
            </a:r>
            <a:r>
              <a:rPr lang="en-GB" altLang="en-US" sz="1200" dirty="0" smtClean="0"/>
              <a:t>’ </a:t>
            </a:r>
            <a:r>
              <a:rPr lang="en-GB" altLang="en-US" sz="1200" dirty="0" err="1" smtClean="0"/>
              <a:t>nulla</a:t>
            </a:r>
            <a:r>
              <a:rPr lang="en-GB" altLang="en-US" sz="1200" dirty="0" smtClean="0"/>
              <a:t> </a:t>
            </a:r>
            <a:r>
              <a:rPr lang="en-GB" altLang="en-US" sz="1200" dirty="0" err="1" smtClean="0"/>
              <a:t>nelle</a:t>
            </a:r>
            <a:r>
              <a:rPr lang="en-GB" altLang="en-US" sz="1200" dirty="0" smtClean="0"/>
              <a:t> </a:t>
            </a:r>
            <a:r>
              <a:rPr lang="en-GB" altLang="en-US" sz="1200" dirty="0" err="1" smtClean="0"/>
              <a:t>specifiche</a:t>
            </a:r>
            <a:r>
              <a:rPr lang="en-GB" altLang="en-US" sz="1200" dirty="0" smtClean="0"/>
              <a:t> </a:t>
            </a:r>
            <a:r>
              <a:rPr lang="en-GB" altLang="en-US" sz="1200" dirty="0" err="1" smtClean="0"/>
              <a:t>che</a:t>
            </a:r>
            <a:r>
              <a:rPr lang="en-GB" altLang="en-US" sz="1200" dirty="0" smtClean="0"/>
              <a:t> </a:t>
            </a:r>
            <a:r>
              <a:rPr lang="en-GB" altLang="en-US" sz="1200" dirty="0" err="1" smtClean="0"/>
              <a:t>porti</a:t>
            </a:r>
            <a:r>
              <a:rPr lang="en-GB" altLang="en-US" sz="1200" dirty="0" smtClean="0"/>
              <a:t> a </a:t>
            </a:r>
            <a:r>
              <a:rPr lang="en-GB" altLang="en-US" sz="1200" dirty="0" err="1" smtClean="0"/>
              <a:t>rappresentarlo</a:t>
            </a:r>
            <a:r>
              <a:rPr lang="en-GB" altLang="en-US" sz="1200" dirty="0" smtClean="0"/>
              <a:t> come </a:t>
            </a:r>
            <a:r>
              <a:rPr lang="en-GB" altLang="en-US" sz="1200" dirty="0" err="1" smtClean="0"/>
              <a:t>entità</a:t>
            </a:r>
            <a:r>
              <a:rPr lang="en-GB" altLang="en-US" sz="1200" dirty="0" smtClean="0"/>
              <a:t>. E </a:t>
            </a:r>
            <a:r>
              <a:rPr lang="en-GB" altLang="en-US" sz="1200" dirty="0" err="1" smtClean="0"/>
              <a:t>infatti</a:t>
            </a:r>
            <a:r>
              <a:rPr lang="en-GB" altLang="en-US" sz="1200" dirty="0" smtClean="0"/>
              <a:t> non ha </a:t>
            </a:r>
            <a:r>
              <a:rPr lang="en-GB" altLang="en-US" sz="1200" dirty="0" err="1" smtClean="0"/>
              <a:t>attributi</a:t>
            </a:r>
            <a:r>
              <a:rPr lang="en-GB" altLang="en-US" sz="1200" dirty="0" smtClean="0"/>
              <a:t>. </a:t>
            </a:r>
            <a:r>
              <a:rPr lang="en-GB" altLang="en-US" sz="1200" dirty="0" err="1" smtClean="0"/>
              <a:t>Paese</a:t>
            </a:r>
            <a:r>
              <a:rPr lang="en-GB" altLang="en-US" sz="1200" dirty="0" smtClean="0"/>
              <a:t> </a:t>
            </a:r>
            <a:r>
              <a:rPr lang="en-GB" altLang="en-US" sz="1200" dirty="0" err="1" smtClean="0"/>
              <a:t>estero</a:t>
            </a:r>
            <a:r>
              <a:rPr lang="en-GB" altLang="en-US" sz="1200" dirty="0" smtClean="0"/>
              <a:t> è </a:t>
            </a:r>
            <a:r>
              <a:rPr lang="en-GB" altLang="en-US" sz="1200" dirty="0" err="1" smtClean="0"/>
              <a:t>attributo</a:t>
            </a:r>
            <a:r>
              <a:rPr lang="en-GB" altLang="en-US" sz="1200" dirty="0" smtClean="0"/>
              <a:t> di student, </a:t>
            </a:r>
            <a:r>
              <a:rPr lang="en-GB" altLang="en-US" sz="1200" dirty="0" err="1" smtClean="0"/>
              <a:t>magari</a:t>
            </a:r>
            <a:r>
              <a:rPr lang="en-GB" altLang="en-US" sz="1200" dirty="0" smtClean="0"/>
              <a:t> con un </a:t>
            </a:r>
            <a:r>
              <a:rPr lang="en-GB" altLang="en-US" sz="1200" dirty="0" err="1" smtClean="0"/>
              <a:t>punto</a:t>
            </a:r>
            <a:r>
              <a:rPr lang="en-GB" altLang="en-US" sz="1200" dirty="0" smtClean="0"/>
              <a:t> interrogative, e </a:t>
            </a:r>
            <a:r>
              <a:rPr lang="en-GB" altLang="en-US" sz="1200" dirty="0" err="1" smtClean="0"/>
              <a:t>può</a:t>
            </a:r>
            <a:r>
              <a:rPr lang="en-GB" altLang="en-US" sz="1200" dirty="0" smtClean="0"/>
              <a:t> </a:t>
            </a:r>
            <a:r>
              <a:rPr lang="en-GB" altLang="en-US" sz="1200" dirty="0" err="1" smtClean="0"/>
              <a:t>avere</a:t>
            </a:r>
            <a:r>
              <a:rPr lang="en-GB" altLang="en-US" sz="1200" dirty="0" smtClean="0"/>
              <a:t> come </a:t>
            </a:r>
            <a:r>
              <a:rPr lang="en-GB" altLang="en-US" sz="1200" dirty="0" err="1" smtClean="0"/>
              <a:t>valori</a:t>
            </a:r>
            <a:r>
              <a:rPr lang="en-GB" altLang="en-US" sz="1200" dirty="0" smtClean="0"/>
              <a:t> o un </a:t>
            </a:r>
            <a:r>
              <a:rPr lang="en-GB" altLang="en-US" sz="1200" dirty="0" err="1" smtClean="0"/>
              <a:t>valore</a:t>
            </a:r>
            <a:r>
              <a:rPr lang="en-GB" altLang="en-US" sz="1200" dirty="0" smtClean="0"/>
              <a:t> </a:t>
            </a:r>
            <a:r>
              <a:rPr lang="en-GB" altLang="en-US" sz="1200" dirty="0" err="1" smtClean="0"/>
              <a:t>nullo</a:t>
            </a:r>
            <a:r>
              <a:rPr lang="en-GB" altLang="en-US" sz="1200" dirty="0" smtClean="0"/>
              <a:t>, per </a:t>
            </a:r>
            <a:r>
              <a:rPr lang="en-GB" altLang="en-US" sz="1200" dirty="0" err="1" smtClean="0"/>
              <a:t>gli</a:t>
            </a:r>
            <a:r>
              <a:rPr lang="en-GB" altLang="en-US" sz="1200" dirty="0" smtClean="0"/>
              <a:t> </a:t>
            </a:r>
            <a:r>
              <a:rPr lang="en-GB" altLang="en-US" sz="1200" dirty="0" err="1" smtClean="0"/>
              <a:t>italiani</a:t>
            </a:r>
            <a:r>
              <a:rPr lang="en-GB" altLang="en-US" sz="1200" dirty="0" smtClean="0"/>
              <a:t> o un </a:t>
            </a:r>
            <a:r>
              <a:rPr lang="en-GB" altLang="en-US" sz="1200" dirty="0" err="1" smtClean="0"/>
              <a:t>nome</a:t>
            </a:r>
            <a:r>
              <a:rPr lang="en-GB" altLang="en-US" sz="1200" dirty="0" smtClean="0"/>
              <a:t> di </a:t>
            </a:r>
            <a:r>
              <a:rPr lang="en-GB" altLang="en-US" sz="1200" dirty="0" err="1" smtClean="0"/>
              <a:t>paese</a:t>
            </a:r>
            <a:r>
              <a:rPr lang="en-GB" altLang="en-US" sz="1200" dirty="0" smtClean="0"/>
              <a:t>. In alternative </a:t>
            </a:r>
            <a:r>
              <a:rPr lang="en-GB" altLang="en-US" sz="1200" dirty="0" err="1" smtClean="0"/>
              <a:t>si</a:t>
            </a:r>
            <a:r>
              <a:rPr lang="en-GB" altLang="en-US" sz="1200" dirty="0" smtClean="0"/>
              <a:t> </a:t>
            </a:r>
            <a:r>
              <a:rPr lang="en-GB" altLang="en-US" sz="1200" dirty="0" err="1" smtClean="0"/>
              <a:t>possono</a:t>
            </a:r>
            <a:r>
              <a:rPr lang="en-GB" altLang="en-US" sz="1200" dirty="0" smtClean="0"/>
              <a:t> </a:t>
            </a:r>
            <a:r>
              <a:rPr lang="en-GB" altLang="en-US" sz="1200" dirty="0" err="1" smtClean="0"/>
              <a:t>suare</a:t>
            </a:r>
            <a:r>
              <a:rPr lang="en-GB" altLang="en-US" sz="1200" dirty="0" smtClean="0"/>
              <a:t> due attribute, </a:t>
            </a:r>
            <a:r>
              <a:rPr lang="en-GB" altLang="en-US" sz="1200" dirty="0" err="1" smtClean="0"/>
              <a:t>Straniero</a:t>
            </a:r>
            <a:r>
              <a:rPr lang="en-GB" altLang="en-US" sz="1200" dirty="0" smtClean="0"/>
              <a:t>? Con </a:t>
            </a:r>
            <a:r>
              <a:rPr lang="en-GB" altLang="en-US" sz="1200" dirty="0" err="1" smtClean="0"/>
              <a:t>valore</a:t>
            </a:r>
            <a:r>
              <a:rPr lang="en-GB" altLang="en-US" sz="1200" dirty="0" smtClean="0"/>
              <a:t> </a:t>
            </a:r>
            <a:r>
              <a:rPr lang="en-GB" altLang="en-US" sz="1200" dirty="0" err="1" smtClean="0"/>
              <a:t>si</a:t>
            </a:r>
            <a:r>
              <a:rPr lang="en-GB" altLang="en-US" sz="1200" dirty="0" smtClean="0"/>
              <a:t> o no, e </a:t>
            </a:r>
            <a:r>
              <a:rPr lang="en-GB" altLang="en-US" sz="1200" dirty="0" err="1" smtClean="0"/>
              <a:t>Paese</a:t>
            </a:r>
            <a:r>
              <a:rPr lang="en-GB" altLang="en-US" sz="1200" dirty="0" smtClean="0"/>
              <a:t>, con </a:t>
            </a:r>
            <a:r>
              <a:rPr lang="en-GB" altLang="en-US" sz="1200" dirty="0" err="1" smtClean="0"/>
              <a:t>valore</a:t>
            </a:r>
            <a:r>
              <a:rPr lang="en-GB" altLang="en-US" sz="1200" dirty="0" smtClean="0"/>
              <a:t> </a:t>
            </a:r>
            <a:r>
              <a:rPr lang="en-GB" altLang="en-US" sz="1200" dirty="0" err="1" smtClean="0"/>
              <a:t>nullo</a:t>
            </a:r>
            <a:r>
              <a:rPr lang="en-GB" altLang="en-US" sz="1200" dirty="0" smtClean="0"/>
              <a:t> se </a:t>
            </a:r>
            <a:r>
              <a:rPr lang="en-GB" altLang="en-US" sz="1200" dirty="0" err="1" smtClean="0"/>
              <a:t>Straniero</a:t>
            </a:r>
            <a:r>
              <a:rPr lang="en-GB" altLang="en-US" sz="1200" dirty="0" smtClean="0"/>
              <a:t>  ha </a:t>
            </a:r>
            <a:r>
              <a:rPr lang="en-GB" altLang="en-US" sz="1200" dirty="0" err="1" smtClean="0"/>
              <a:t>valore</a:t>
            </a:r>
            <a:r>
              <a:rPr lang="en-GB" altLang="en-US" sz="1200" dirty="0" smtClean="0"/>
              <a:t> no, o </a:t>
            </a:r>
            <a:r>
              <a:rPr lang="en-GB" altLang="en-US" sz="1200" dirty="0" err="1" smtClean="0"/>
              <a:t>nome</a:t>
            </a:r>
            <a:r>
              <a:rPr lang="en-GB" altLang="en-US" sz="1200" dirty="0" smtClean="0"/>
              <a:t> di </a:t>
            </a:r>
            <a:r>
              <a:rPr lang="en-GB" altLang="en-US" sz="1200" dirty="0" err="1" smtClean="0"/>
              <a:t>paese</a:t>
            </a:r>
            <a:r>
              <a:rPr lang="en-GB" altLang="en-US" sz="1200" dirty="0" smtClean="0"/>
              <a:t>. Non </a:t>
            </a:r>
            <a:r>
              <a:rPr lang="en-GB" altLang="en-US" sz="1200" dirty="0" err="1" smtClean="0"/>
              <a:t>va</a:t>
            </a:r>
            <a:r>
              <a:rPr lang="en-GB" altLang="en-US" sz="1200" dirty="0" smtClean="0"/>
              <a:t> bene Corso di </a:t>
            </a:r>
            <a:r>
              <a:rPr lang="en-GB" altLang="en-US" sz="1200" dirty="0" err="1" smtClean="0"/>
              <a:t>Laurea</a:t>
            </a:r>
            <a:r>
              <a:rPr lang="en-GB" altLang="en-US" sz="1200" dirty="0" smtClean="0"/>
              <a:t> </a:t>
            </a:r>
            <a:r>
              <a:rPr lang="en-GB" altLang="en-US" sz="1200" dirty="0" err="1" smtClean="0"/>
              <a:t>entità</a:t>
            </a:r>
            <a:r>
              <a:rPr lang="en-GB" altLang="en-US" sz="1200" dirty="0" smtClean="0"/>
              <a:t> per </a:t>
            </a:r>
            <a:r>
              <a:rPr lang="en-GB" altLang="en-US" sz="1200" dirty="0" err="1" smtClean="0"/>
              <a:t>ragioni</a:t>
            </a:r>
            <a:r>
              <a:rPr lang="en-GB" altLang="en-US" sz="1200" dirty="0" smtClean="0"/>
              <a:t> </a:t>
            </a:r>
            <a:r>
              <a:rPr lang="en-GB" altLang="en-US" sz="1200" dirty="0" err="1" smtClean="0"/>
              <a:t>simili</a:t>
            </a:r>
            <a:r>
              <a:rPr lang="en-GB" altLang="en-US" sz="1200" dirty="0" smtClean="0"/>
              <a:t> </a:t>
            </a:r>
            <a:r>
              <a:rPr lang="en-GB" altLang="en-US" sz="1200" dirty="0" err="1" smtClean="0"/>
              <a:t>alle</a:t>
            </a:r>
            <a:r>
              <a:rPr lang="en-GB" altLang="en-US" sz="1200" dirty="0" smtClean="0"/>
              <a:t> </a:t>
            </a:r>
            <a:r>
              <a:rPr lang="en-GB" altLang="en-US" sz="1200" dirty="0" err="1" smtClean="0"/>
              <a:t>precedenti</a:t>
            </a:r>
            <a:r>
              <a:rPr lang="en-GB" altLang="en-US" sz="1200" dirty="0" smtClean="0"/>
              <a:t>, </a:t>
            </a:r>
            <a:r>
              <a:rPr lang="en-GB" altLang="en-US" sz="1200" dirty="0"/>
              <a:t>C</a:t>
            </a:r>
            <a:r>
              <a:rPr lang="en-GB" altLang="en-US" sz="1200" dirty="0" smtClean="0"/>
              <a:t>orso di </a:t>
            </a:r>
            <a:r>
              <a:rPr lang="en-GB" altLang="en-US" sz="1200" dirty="0" err="1" smtClean="0"/>
              <a:t>laurea</a:t>
            </a:r>
            <a:r>
              <a:rPr lang="en-GB" altLang="en-US" sz="1200" dirty="0" smtClean="0"/>
              <a:t> è </a:t>
            </a:r>
            <a:r>
              <a:rPr lang="en-GB" altLang="en-US" sz="1200" dirty="0" err="1" smtClean="0"/>
              <a:t>attributo</a:t>
            </a:r>
            <a:r>
              <a:rPr lang="en-GB" altLang="en-US" sz="1200" dirty="0" smtClean="0"/>
              <a:t> di </a:t>
            </a:r>
            <a:r>
              <a:rPr lang="en-GB" altLang="en-US" sz="1200" dirty="0" err="1" smtClean="0"/>
              <a:t>corso</a:t>
            </a:r>
            <a:r>
              <a:rPr lang="en-GB" altLang="en-US" sz="1200" dirty="0" smtClean="0"/>
              <a:t>. </a:t>
            </a:r>
            <a:r>
              <a:rPr lang="en-GB" altLang="en-US" sz="1200" dirty="0" err="1" smtClean="0"/>
              <a:t>Sbagliato</a:t>
            </a:r>
            <a:r>
              <a:rPr lang="en-GB" altLang="en-US" sz="1200" dirty="0" smtClean="0"/>
              <a:t>, </a:t>
            </a:r>
            <a:r>
              <a:rPr lang="en-GB" altLang="en-US" sz="1200" dirty="0" err="1" smtClean="0"/>
              <a:t>molto</a:t>
            </a:r>
            <a:r>
              <a:rPr lang="en-GB" altLang="en-US" sz="1200" dirty="0" smtClean="0"/>
              <a:t> </a:t>
            </a:r>
            <a:r>
              <a:rPr lang="en-GB" altLang="en-US" sz="1200" dirty="0" err="1" smtClean="0"/>
              <a:t>sbagliato</a:t>
            </a:r>
            <a:r>
              <a:rPr lang="en-GB" altLang="en-US" sz="1200" dirty="0" smtClean="0"/>
              <a:t>! </a:t>
            </a:r>
            <a:r>
              <a:rPr lang="en-GB" altLang="en-US" sz="1200" dirty="0" err="1" smtClean="0"/>
              <a:t>L’attributo</a:t>
            </a:r>
            <a:r>
              <a:rPr lang="en-GB" altLang="en-US" sz="1200" dirty="0" smtClean="0"/>
              <a:t> </a:t>
            </a:r>
            <a:r>
              <a:rPr lang="en-GB" altLang="en-US" sz="1200" dirty="0" err="1" smtClean="0"/>
              <a:t>Laurea</a:t>
            </a:r>
            <a:r>
              <a:rPr lang="en-GB" altLang="en-US" sz="1200" dirty="0" smtClean="0"/>
              <a:t>, con due </a:t>
            </a:r>
            <a:r>
              <a:rPr lang="en-GB" altLang="en-US" sz="1200" dirty="0" err="1" smtClean="0"/>
              <a:t>sottoattributi</a:t>
            </a:r>
            <a:r>
              <a:rPr lang="en-GB" altLang="en-US" sz="1200" dirty="0" smtClean="0"/>
              <a:t>. No, </a:t>
            </a:r>
            <a:r>
              <a:rPr lang="en-GB" altLang="en-US" sz="1200" dirty="0" err="1" smtClean="0"/>
              <a:t>Triennale</a:t>
            </a:r>
            <a:r>
              <a:rPr lang="en-GB" altLang="en-US" sz="1200" dirty="0" smtClean="0"/>
              <a:t> e </a:t>
            </a:r>
            <a:r>
              <a:rPr lang="en-GB" altLang="en-US" sz="1200" dirty="0" err="1" smtClean="0"/>
              <a:t>Magistrale</a:t>
            </a:r>
            <a:r>
              <a:rPr lang="en-GB" altLang="en-US" sz="1200" dirty="0" smtClean="0"/>
              <a:t> </a:t>
            </a:r>
            <a:r>
              <a:rPr lang="en-GB" altLang="en-US" sz="1200" dirty="0" err="1" smtClean="0"/>
              <a:t>sono</a:t>
            </a:r>
            <a:r>
              <a:rPr lang="en-GB" altLang="en-US" sz="1200" dirty="0" smtClean="0"/>
              <a:t> I </a:t>
            </a:r>
            <a:r>
              <a:rPr lang="en-GB" altLang="en-US" sz="1200" dirty="0" err="1" smtClean="0"/>
              <a:t>valori</a:t>
            </a:r>
            <a:r>
              <a:rPr lang="en-GB" altLang="en-US" sz="1200" dirty="0" smtClean="0"/>
              <a:t>, non </a:t>
            </a:r>
            <a:r>
              <a:rPr lang="en-GB" altLang="en-US" sz="1200" dirty="0" err="1" smtClean="0"/>
              <a:t>attributii</a:t>
            </a:r>
            <a:r>
              <a:rPr lang="en-GB" altLang="en-US" sz="1200" dirty="0" smtClean="0"/>
              <a:t>! </a:t>
            </a:r>
            <a:r>
              <a:rPr lang="en-GB" altLang="en-US" sz="1200" dirty="0" err="1" smtClean="0"/>
              <a:t>Sbagliato</a:t>
            </a:r>
            <a:r>
              <a:rPr lang="en-GB" altLang="en-US" sz="1200" dirty="0" smtClean="0"/>
              <a:t>, </a:t>
            </a:r>
            <a:r>
              <a:rPr lang="en-GB" altLang="en-US" sz="1200" dirty="0" err="1" smtClean="0"/>
              <a:t>molto</a:t>
            </a:r>
            <a:r>
              <a:rPr lang="en-GB" altLang="en-US" sz="1200" dirty="0" smtClean="0"/>
              <a:t> </a:t>
            </a:r>
            <a:r>
              <a:rPr lang="en-GB" altLang="en-US" sz="1200" dirty="0" err="1" smtClean="0"/>
              <a:t>sbagliato</a:t>
            </a:r>
            <a:r>
              <a:rPr lang="en-GB" altLang="en-US" sz="1200" dirty="0" smtClean="0"/>
              <a:t> </a:t>
            </a:r>
            <a:r>
              <a:rPr lang="en-GB" altLang="en-US" sz="1200" dirty="0" err="1" smtClean="0"/>
              <a:t>l’attributo</a:t>
            </a:r>
            <a:r>
              <a:rPr lang="en-GB" altLang="en-US" sz="1200" dirty="0" smtClean="0"/>
              <a:t> </a:t>
            </a:r>
            <a:r>
              <a:rPr lang="en-GB" altLang="en-US" sz="1200" dirty="0" err="1" smtClean="0"/>
              <a:t>esame</a:t>
            </a:r>
            <a:r>
              <a:rPr lang="en-GB" altLang="en-US" sz="1200" dirty="0" smtClean="0"/>
              <a:t> di </a:t>
            </a:r>
            <a:r>
              <a:rPr lang="en-GB" altLang="en-US" sz="1200" dirty="0" err="1" smtClean="0"/>
              <a:t>esame</a:t>
            </a:r>
            <a:r>
              <a:rPr lang="en-GB" altLang="en-US" sz="1200" dirty="0" smtClean="0"/>
              <a:t>, </a:t>
            </a:r>
            <a:r>
              <a:rPr lang="en-GB" altLang="en-US" sz="1200" dirty="0" err="1" smtClean="0"/>
              <a:t>forse</a:t>
            </a:r>
            <a:r>
              <a:rPr lang="en-GB" altLang="en-US" sz="1200" dirty="0" smtClean="0"/>
              <a:t> </a:t>
            </a:r>
            <a:r>
              <a:rPr lang="en-GB" altLang="en-US" sz="1200" dirty="0" err="1" smtClean="0"/>
              <a:t>una</a:t>
            </a:r>
            <a:r>
              <a:rPr lang="en-GB" altLang="en-US" sz="1200" dirty="0" smtClean="0"/>
              <a:t> </a:t>
            </a:r>
            <a:r>
              <a:rPr lang="en-GB" altLang="en-US" sz="1200" dirty="0" err="1" smtClean="0"/>
              <a:t>distrazione</a:t>
            </a:r>
            <a:r>
              <a:rPr lang="en-GB" altLang="en-US" sz="1200" dirty="0" smtClean="0"/>
              <a:t>, è </a:t>
            </a:r>
            <a:r>
              <a:rPr lang="en-GB" altLang="en-US" sz="1200" dirty="0" err="1" smtClean="0"/>
              <a:t>voto</a:t>
            </a:r>
            <a:r>
              <a:rPr lang="en-GB" altLang="en-US" sz="1200" dirty="0" smtClean="0"/>
              <a:t> Il resto </a:t>
            </a:r>
            <a:r>
              <a:rPr lang="en-GB" altLang="en-US" sz="1200" dirty="0" err="1" smtClean="0"/>
              <a:t>va</a:t>
            </a:r>
            <a:r>
              <a:rPr lang="en-GB" altLang="en-US" sz="1200" dirty="0" smtClean="0"/>
              <a:t> bene, </a:t>
            </a:r>
            <a:r>
              <a:rPr lang="en-GB" altLang="en-US" sz="1200" dirty="0" err="1" smtClean="0"/>
              <a:t>ottimi</a:t>
            </a:r>
            <a:r>
              <a:rPr lang="en-GB" altLang="en-US" sz="1200" dirty="0" smtClean="0"/>
              <a:t> I </a:t>
            </a:r>
            <a:r>
              <a:rPr lang="en-GB" altLang="en-US" sz="1200" dirty="0" err="1" smtClean="0"/>
              <a:t>nomi</a:t>
            </a:r>
            <a:r>
              <a:rPr lang="en-GB" altLang="en-US" sz="1200" dirty="0" smtClean="0"/>
              <a:t> di </a:t>
            </a:r>
            <a:r>
              <a:rPr lang="en-GB" altLang="en-US" sz="1200" dirty="0" err="1" smtClean="0"/>
              <a:t>entità</a:t>
            </a:r>
            <a:r>
              <a:rPr lang="en-GB" altLang="en-US" sz="1200" dirty="0" smtClean="0"/>
              <a:t> e relationship, </a:t>
            </a:r>
            <a:r>
              <a:rPr lang="en-GB" altLang="en-US" sz="1200" dirty="0" err="1" smtClean="0"/>
              <a:t>graficamente</a:t>
            </a:r>
            <a:r>
              <a:rPr lang="en-GB" altLang="en-US" sz="1200" dirty="0" smtClean="0"/>
              <a:t> </a:t>
            </a:r>
            <a:r>
              <a:rPr lang="en-GB" altLang="en-US" sz="1200" dirty="0" err="1" smtClean="0"/>
              <a:t>io</a:t>
            </a:r>
            <a:r>
              <a:rPr lang="en-GB" altLang="en-US" sz="1200" dirty="0" smtClean="0"/>
              <a:t> </a:t>
            </a:r>
            <a:r>
              <a:rPr lang="en-GB" altLang="en-US" sz="1200" dirty="0" err="1" smtClean="0"/>
              <a:t>preferisco</a:t>
            </a:r>
            <a:r>
              <a:rPr lang="en-GB" altLang="en-US" sz="1200" dirty="0" smtClean="0"/>
              <a:t> </a:t>
            </a:r>
            <a:r>
              <a:rPr lang="en-GB" altLang="en-US" sz="1200" dirty="0" err="1" smtClean="0"/>
              <a:t>che</a:t>
            </a:r>
            <a:r>
              <a:rPr lang="en-GB" altLang="en-US" sz="1200" dirty="0" smtClean="0"/>
              <a:t> I </a:t>
            </a:r>
            <a:r>
              <a:rPr lang="en-GB" altLang="en-US" sz="1200" dirty="0" err="1" smtClean="0"/>
              <a:t>segmenti</a:t>
            </a:r>
            <a:r>
              <a:rPr lang="en-GB" altLang="en-US" sz="1200" dirty="0" smtClean="0"/>
              <a:t> </a:t>
            </a:r>
            <a:r>
              <a:rPr lang="en-GB" altLang="en-US" sz="1200" dirty="0" err="1" smtClean="0"/>
              <a:t>che</a:t>
            </a:r>
            <a:r>
              <a:rPr lang="en-GB" altLang="en-US" sz="1200" dirty="0" smtClean="0"/>
              <a:t> </a:t>
            </a:r>
            <a:r>
              <a:rPr lang="en-GB" altLang="en-US" sz="1200" dirty="0" err="1" smtClean="0"/>
              <a:t>connettono</a:t>
            </a:r>
            <a:r>
              <a:rPr lang="en-GB" altLang="en-US" sz="1200" dirty="0" smtClean="0"/>
              <a:t> </a:t>
            </a:r>
            <a:r>
              <a:rPr lang="en-GB" altLang="en-US" sz="1200" dirty="0" err="1" smtClean="0"/>
              <a:t>ent</a:t>
            </a:r>
            <a:r>
              <a:rPr lang="en-GB" altLang="en-US" sz="1200" dirty="0" smtClean="0"/>
              <a:t> e </a:t>
            </a:r>
            <a:r>
              <a:rPr lang="en-GB" altLang="en-US" sz="1200" dirty="0" err="1" smtClean="0"/>
              <a:t>rel</a:t>
            </a:r>
            <a:r>
              <a:rPr lang="en-GB" altLang="en-US" sz="1200" dirty="0" smtClean="0"/>
              <a:t> </a:t>
            </a:r>
            <a:r>
              <a:rPr lang="en-GB" altLang="en-US" sz="1200" dirty="0" err="1" smtClean="0"/>
              <a:t>vadano</a:t>
            </a:r>
            <a:r>
              <a:rPr lang="en-GB" altLang="en-US" sz="1200" dirty="0" smtClean="0"/>
              <a:t> </a:t>
            </a:r>
            <a:r>
              <a:rPr lang="en-GB" altLang="en-US" sz="1200" dirty="0" err="1" smtClean="0"/>
              <a:t>negli</a:t>
            </a:r>
            <a:r>
              <a:rPr lang="en-GB" altLang="en-US" sz="1200" dirty="0" smtClean="0"/>
              <a:t> </a:t>
            </a:r>
            <a:r>
              <a:rPr lang="en-GB" altLang="en-US" sz="1200" dirty="0" err="1" smtClean="0"/>
              <a:t>angoli</a:t>
            </a:r>
            <a:r>
              <a:rPr lang="en-GB" altLang="en-US" sz="1200" dirty="0" smtClean="0"/>
              <a:t> </a:t>
            </a:r>
            <a:r>
              <a:rPr lang="en-GB" altLang="en-US" sz="1200" dirty="0" err="1" smtClean="0"/>
              <a:t>dei</a:t>
            </a:r>
            <a:r>
              <a:rPr lang="en-GB" altLang="en-US" sz="1200" dirty="0" smtClean="0"/>
              <a:t> </a:t>
            </a:r>
            <a:r>
              <a:rPr lang="en-GB" altLang="en-US" sz="1200" dirty="0" err="1" smtClean="0"/>
              <a:t>rombi</a:t>
            </a:r>
            <a:r>
              <a:rPr lang="en-GB" altLang="en-US" sz="1200" dirty="0" smtClean="0"/>
              <a:t>, in </a:t>
            </a:r>
            <a:r>
              <a:rPr lang="en-GB" altLang="en-US" sz="1200" dirty="0" err="1" smtClean="0"/>
              <a:t>questo</a:t>
            </a:r>
            <a:r>
              <a:rPr lang="en-GB" altLang="en-US" sz="1200" dirty="0" smtClean="0"/>
              <a:t> </a:t>
            </a:r>
            <a:r>
              <a:rPr lang="en-GB" altLang="en-US" sz="1200" dirty="0" err="1" smtClean="0"/>
              <a:t>modo</a:t>
            </a:r>
            <a:r>
              <a:rPr lang="en-GB" altLang="en-US" sz="1200" dirty="0" smtClean="0"/>
              <a:t> è </a:t>
            </a:r>
            <a:r>
              <a:rPr lang="en-GB" altLang="en-US" sz="1200" dirty="0" err="1" smtClean="0"/>
              <a:t>più</a:t>
            </a:r>
            <a:r>
              <a:rPr lang="en-GB" altLang="en-US" sz="1200" dirty="0" smtClean="0"/>
              <a:t> </a:t>
            </a:r>
            <a:r>
              <a:rPr lang="en-GB" altLang="en-US" sz="1200" dirty="0" err="1" smtClean="0"/>
              <a:t>strutturato</a:t>
            </a:r>
            <a:r>
              <a:rPr lang="en-GB" altLang="en-US" sz="1200" dirty="0" smtClean="0"/>
              <a:t> e </a:t>
            </a:r>
            <a:r>
              <a:rPr lang="en-GB" altLang="en-US" sz="1200" dirty="0" err="1" smtClean="0"/>
              <a:t>pulito</a:t>
            </a:r>
            <a:endParaRPr lang="en-GB" altLang="en-US" sz="1200" dirty="0" smtClean="0"/>
          </a:p>
        </p:txBody>
      </p:sp>
      <p:cxnSp>
        <p:nvCxnSpPr>
          <p:cNvPr id="4100" name="Connettore diritto 6"/>
          <p:cNvCxnSpPr>
            <a:cxnSpLocks noChangeShapeType="1"/>
          </p:cNvCxnSpPr>
          <p:nvPr/>
        </p:nvCxnSpPr>
        <p:spPr bwMode="auto">
          <a:xfrm>
            <a:off x="198782" y="1897764"/>
            <a:ext cx="84232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101" name="Gruppo 37"/>
          <p:cNvGrpSpPr>
            <a:grpSpLocks/>
          </p:cNvGrpSpPr>
          <p:nvPr/>
        </p:nvGrpSpPr>
        <p:grpSpPr bwMode="auto">
          <a:xfrm>
            <a:off x="198782" y="1899352"/>
            <a:ext cx="8475663" cy="4049712"/>
            <a:chOff x="243336" y="2078850"/>
            <a:chExt cx="8235334" cy="4050451"/>
          </a:xfrm>
        </p:grpSpPr>
        <p:cxnSp>
          <p:nvCxnSpPr>
            <p:cNvPr id="4219" name="Connettore diritto 8"/>
            <p:cNvCxnSpPr>
              <a:cxnSpLocks noChangeShapeType="1"/>
            </p:cNvCxnSpPr>
            <p:nvPr/>
          </p:nvCxnSpPr>
          <p:spPr bwMode="auto">
            <a:xfrm>
              <a:off x="287760" y="2078850"/>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0" name="Connettore diritto 9"/>
            <p:cNvCxnSpPr>
              <a:cxnSpLocks noChangeShapeType="1"/>
            </p:cNvCxnSpPr>
            <p:nvPr/>
          </p:nvCxnSpPr>
          <p:spPr bwMode="auto">
            <a:xfrm>
              <a:off x="280356" y="2753925"/>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1" name="Connettore diritto 10"/>
            <p:cNvCxnSpPr>
              <a:cxnSpLocks noChangeShapeType="1"/>
            </p:cNvCxnSpPr>
            <p:nvPr/>
          </p:nvCxnSpPr>
          <p:spPr bwMode="auto">
            <a:xfrm>
              <a:off x="272952" y="3429000"/>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2" name="Connettore diritto 11"/>
            <p:cNvCxnSpPr>
              <a:cxnSpLocks noChangeShapeType="1"/>
            </p:cNvCxnSpPr>
            <p:nvPr/>
          </p:nvCxnSpPr>
          <p:spPr bwMode="auto">
            <a:xfrm>
              <a:off x="265548" y="4104075"/>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3" name="Connettore diritto 12"/>
            <p:cNvCxnSpPr>
              <a:cxnSpLocks noChangeShapeType="1"/>
            </p:cNvCxnSpPr>
            <p:nvPr/>
          </p:nvCxnSpPr>
          <p:spPr bwMode="auto">
            <a:xfrm>
              <a:off x="258144" y="4779150"/>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4" name="Connettore diritto 13"/>
            <p:cNvCxnSpPr>
              <a:cxnSpLocks noChangeShapeType="1"/>
            </p:cNvCxnSpPr>
            <p:nvPr/>
          </p:nvCxnSpPr>
          <p:spPr bwMode="auto">
            <a:xfrm>
              <a:off x="250740" y="5454225"/>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225" name="Connettore diritto 14"/>
            <p:cNvCxnSpPr>
              <a:cxnSpLocks noChangeShapeType="1"/>
            </p:cNvCxnSpPr>
            <p:nvPr/>
          </p:nvCxnSpPr>
          <p:spPr bwMode="auto">
            <a:xfrm>
              <a:off x="243336" y="6129300"/>
              <a:ext cx="8190910"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cxnSp>
        <p:nvCxnSpPr>
          <p:cNvPr id="4102" name="Connettore diritto 16"/>
          <p:cNvCxnSpPr>
            <a:cxnSpLocks noChangeShapeType="1"/>
          </p:cNvCxnSpPr>
          <p:nvPr/>
        </p:nvCxnSpPr>
        <p:spPr bwMode="auto">
          <a:xfrm>
            <a:off x="313082"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3" name="Connettore diritto 20"/>
          <p:cNvCxnSpPr>
            <a:cxnSpLocks noChangeShapeType="1"/>
          </p:cNvCxnSpPr>
          <p:nvPr/>
        </p:nvCxnSpPr>
        <p:spPr bwMode="auto">
          <a:xfrm>
            <a:off x="1235420"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4" name="Connettore diritto 21"/>
          <p:cNvCxnSpPr>
            <a:cxnSpLocks noChangeShapeType="1"/>
          </p:cNvCxnSpPr>
          <p:nvPr/>
        </p:nvCxnSpPr>
        <p:spPr bwMode="auto">
          <a:xfrm>
            <a:off x="2156170"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5" name="Connettore diritto 22"/>
          <p:cNvCxnSpPr>
            <a:cxnSpLocks noChangeShapeType="1"/>
          </p:cNvCxnSpPr>
          <p:nvPr/>
        </p:nvCxnSpPr>
        <p:spPr bwMode="auto">
          <a:xfrm>
            <a:off x="3078507"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6" name="Connettore diritto 24"/>
          <p:cNvCxnSpPr>
            <a:cxnSpLocks noChangeShapeType="1"/>
          </p:cNvCxnSpPr>
          <p:nvPr/>
        </p:nvCxnSpPr>
        <p:spPr bwMode="auto">
          <a:xfrm>
            <a:off x="4920007"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7" name="Connettore diritto 26"/>
          <p:cNvCxnSpPr>
            <a:cxnSpLocks noChangeShapeType="1"/>
          </p:cNvCxnSpPr>
          <p:nvPr/>
        </p:nvCxnSpPr>
        <p:spPr bwMode="auto">
          <a:xfrm>
            <a:off x="6763095"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8" name="Connettore diritto 27"/>
          <p:cNvCxnSpPr>
            <a:cxnSpLocks noChangeShapeType="1"/>
          </p:cNvCxnSpPr>
          <p:nvPr/>
        </p:nvCxnSpPr>
        <p:spPr bwMode="auto">
          <a:xfrm>
            <a:off x="7683845"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09" name="Connettore diritto 28"/>
          <p:cNvCxnSpPr>
            <a:cxnSpLocks noChangeShapeType="1"/>
          </p:cNvCxnSpPr>
          <p:nvPr/>
        </p:nvCxnSpPr>
        <p:spPr bwMode="auto">
          <a:xfrm>
            <a:off x="8606182" y="1696152"/>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10" name="Connettore 1 35"/>
          <p:cNvCxnSpPr>
            <a:cxnSpLocks noChangeShapeType="1"/>
          </p:cNvCxnSpPr>
          <p:nvPr/>
        </p:nvCxnSpPr>
        <p:spPr bwMode="auto">
          <a:xfrm flipH="1">
            <a:off x="7714007" y="4410777"/>
            <a:ext cx="53975" cy="263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4111" name="Connettore 1 38"/>
          <p:cNvCxnSpPr>
            <a:cxnSpLocks noChangeShapeType="1"/>
          </p:cNvCxnSpPr>
          <p:nvPr/>
        </p:nvCxnSpPr>
        <p:spPr bwMode="auto">
          <a:xfrm>
            <a:off x="7683845" y="4410777"/>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4112" name="Diamond 7"/>
          <p:cNvSpPr>
            <a:spLocks noGrp="1" noChangeArrowheads="1"/>
          </p:cNvSpPr>
          <p:nvPr>
            <p:ph idx="1"/>
          </p:nvPr>
        </p:nvSpPr>
        <p:spPr>
          <a:xfrm>
            <a:off x="6571007" y="4050414"/>
            <a:ext cx="992188" cy="823913"/>
          </a:xfrm>
          <a:prstGeom prst="diamond">
            <a:avLst/>
          </a:prstGeom>
          <a:ln algn="ctr">
            <a:solidFill>
              <a:schemeClr val="tx1"/>
            </a:solidFill>
            <a:round/>
            <a:headEnd/>
            <a:tailEnd/>
          </a:ln>
        </p:spPr>
        <p:txBody>
          <a:bodyPr/>
          <a:lstStyle/>
          <a:p>
            <a:pPr>
              <a:buFontTx/>
              <a:buNone/>
            </a:pPr>
            <a:r>
              <a:rPr lang="it-IT" altLang="en-US" sz="1200" smtClean="0"/>
              <a:t> </a:t>
            </a:r>
          </a:p>
        </p:txBody>
      </p:sp>
      <p:sp>
        <p:nvSpPr>
          <p:cNvPr id="4113" name="CasellaDiTesto 72"/>
          <p:cNvSpPr txBox="1">
            <a:spLocks noChangeArrowheads="1"/>
          </p:cNvSpPr>
          <p:nvPr/>
        </p:nvSpPr>
        <p:spPr bwMode="auto">
          <a:xfrm>
            <a:off x="6613870" y="4321877"/>
            <a:ext cx="854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Afferenza</a:t>
            </a:r>
          </a:p>
        </p:txBody>
      </p:sp>
      <p:cxnSp>
        <p:nvCxnSpPr>
          <p:cNvPr id="4114" name="Connettore diritto 23"/>
          <p:cNvCxnSpPr>
            <a:cxnSpLocks noChangeShapeType="1"/>
          </p:cNvCxnSpPr>
          <p:nvPr/>
        </p:nvCxnSpPr>
        <p:spPr bwMode="auto">
          <a:xfrm>
            <a:off x="3999257" y="1743777"/>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115" name="Connettore 1 142"/>
          <p:cNvCxnSpPr>
            <a:cxnSpLocks noChangeShapeType="1"/>
          </p:cNvCxnSpPr>
          <p:nvPr/>
        </p:nvCxnSpPr>
        <p:spPr bwMode="auto">
          <a:xfrm flipH="1">
            <a:off x="2803870" y="2802639"/>
            <a:ext cx="901700" cy="3365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4116" name="Straight Connector 4"/>
          <p:cNvCxnSpPr>
            <a:cxnSpLocks noChangeShapeType="1"/>
          </p:cNvCxnSpPr>
          <p:nvPr/>
        </p:nvCxnSpPr>
        <p:spPr bwMode="auto">
          <a:xfrm>
            <a:off x="6912320" y="3370964"/>
            <a:ext cx="0" cy="8064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4117" name="Gruppo 184"/>
          <p:cNvGrpSpPr>
            <a:grpSpLocks/>
          </p:cNvGrpSpPr>
          <p:nvPr/>
        </p:nvGrpSpPr>
        <p:grpSpPr bwMode="auto">
          <a:xfrm>
            <a:off x="6928195" y="4874327"/>
            <a:ext cx="1123950" cy="1433512"/>
            <a:chOff x="7025183" y="4380458"/>
            <a:chExt cx="1124146" cy="1433646"/>
          </a:xfrm>
        </p:grpSpPr>
        <p:grpSp>
          <p:nvGrpSpPr>
            <p:cNvPr id="4215" name="Gruppo 81"/>
            <p:cNvGrpSpPr>
              <a:grpSpLocks/>
            </p:cNvGrpSpPr>
            <p:nvPr/>
          </p:nvGrpSpPr>
          <p:grpSpPr bwMode="auto">
            <a:xfrm>
              <a:off x="7025183" y="5274205"/>
              <a:ext cx="1124146" cy="539899"/>
              <a:chOff x="7137285" y="5454386"/>
              <a:chExt cx="1124146" cy="539899"/>
            </a:xfrm>
          </p:grpSpPr>
          <p:sp>
            <p:nvSpPr>
              <p:cNvPr id="4217" name="Rectangle 1"/>
              <p:cNvSpPr>
                <a:spLocks noChangeArrowheads="1"/>
              </p:cNvSpPr>
              <p:nvPr/>
            </p:nvSpPr>
            <p:spPr bwMode="auto">
              <a:xfrm>
                <a:off x="7137285" y="5454386"/>
                <a:ext cx="1124146" cy="539899"/>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sp>
            <p:nvSpPr>
              <p:cNvPr id="4218" name="CasellaDiTesto 53"/>
              <p:cNvSpPr txBox="1">
                <a:spLocks noChangeArrowheads="1"/>
              </p:cNvSpPr>
              <p:nvPr/>
            </p:nvSpPr>
            <p:spPr bwMode="auto">
              <a:xfrm>
                <a:off x="7272300" y="5454386"/>
                <a:ext cx="90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Corso di laurea</a:t>
                </a:r>
              </a:p>
            </p:txBody>
          </p:sp>
        </p:grpSp>
        <p:cxnSp>
          <p:nvCxnSpPr>
            <p:cNvPr id="4216" name="Straight Connector 4"/>
            <p:cNvCxnSpPr>
              <a:cxnSpLocks noChangeShapeType="1"/>
            </p:cNvCxnSpPr>
            <p:nvPr/>
          </p:nvCxnSpPr>
          <p:spPr bwMode="auto">
            <a:xfrm>
              <a:off x="7165370" y="4380458"/>
              <a:ext cx="0" cy="89374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4118" name="Gruppo 189"/>
          <p:cNvGrpSpPr>
            <a:grpSpLocks/>
          </p:cNvGrpSpPr>
          <p:nvPr/>
        </p:nvGrpSpPr>
        <p:grpSpPr bwMode="auto">
          <a:xfrm>
            <a:off x="4615207" y="2437514"/>
            <a:ext cx="904875" cy="1220788"/>
            <a:chOff x="4712360" y="1989503"/>
            <a:chExt cx="904955" cy="1220813"/>
          </a:xfrm>
        </p:grpSpPr>
        <p:cxnSp>
          <p:nvCxnSpPr>
            <p:cNvPr id="4213" name="Straight Connector 4"/>
            <p:cNvCxnSpPr>
              <a:cxnSpLocks noChangeShapeType="1"/>
            </p:cNvCxnSpPr>
            <p:nvPr/>
          </p:nvCxnSpPr>
          <p:spPr bwMode="auto">
            <a:xfrm>
              <a:off x="4732935" y="2392342"/>
              <a:ext cx="884380" cy="8179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14" name="Straight Connector 4"/>
            <p:cNvCxnSpPr>
              <a:cxnSpLocks noChangeShapeType="1"/>
            </p:cNvCxnSpPr>
            <p:nvPr/>
          </p:nvCxnSpPr>
          <p:spPr bwMode="auto">
            <a:xfrm flipV="1">
              <a:off x="4712360" y="1989503"/>
              <a:ext cx="604150" cy="21445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4119" name="Straight Connector 4"/>
          <p:cNvCxnSpPr>
            <a:cxnSpLocks noChangeShapeType="1"/>
          </p:cNvCxnSpPr>
          <p:nvPr/>
        </p:nvCxnSpPr>
        <p:spPr bwMode="auto">
          <a:xfrm flipV="1">
            <a:off x="6099520" y="3280477"/>
            <a:ext cx="549275" cy="3190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4120" name="Gruppo 187"/>
          <p:cNvGrpSpPr>
            <a:grpSpLocks/>
          </p:cNvGrpSpPr>
          <p:nvPr/>
        </p:nvGrpSpPr>
        <p:grpSpPr bwMode="auto">
          <a:xfrm>
            <a:off x="513107" y="1610427"/>
            <a:ext cx="8247063" cy="5056187"/>
            <a:chOff x="614518" y="1201738"/>
            <a:chExt cx="8246301" cy="5056187"/>
          </a:xfrm>
        </p:grpSpPr>
        <p:grpSp>
          <p:nvGrpSpPr>
            <p:cNvPr id="4127" name="Gruppo 145"/>
            <p:cNvGrpSpPr>
              <a:grpSpLocks/>
            </p:cNvGrpSpPr>
            <p:nvPr/>
          </p:nvGrpSpPr>
          <p:grpSpPr bwMode="auto">
            <a:xfrm>
              <a:off x="614518" y="1378954"/>
              <a:ext cx="4967360" cy="2580774"/>
              <a:chOff x="614518" y="1378954"/>
              <a:chExt cx="4967360" cy="2580774"/>
            </a:xfrm>
          </p:grpSpPr>
          <p:grpSp>
            <p:nvGrpSpPr>
              <p:cNvPr id="4164" name="Group 3"/>
              <p:cNvGrpSpPr>
                <a:grpSpLocks/>
              </p:cNvGrpSpPr>
              <p:nvPr/>
            </p:nvGrpSpPr>
            <p:grpSpPr bwMode="auto">
              <a:xfrm rot="-5400000">
                <a:off x="1264599" y="1970474"/>
                <a:ext cx="541338" cy="134938"/>
                <a:chOff x="5472113" y="2528900"/>
                <a:chExt cx="541337" cy="134937"/>
              </a:xfrm>
            </p:grpSpPr>
            <p:cxnSp>
              <p:nvCxnSpPr>
                <p:cNvPr id="421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1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grpSp>
            <p:nvGrpSpPr>
              <p:cNvPr id="4165" name="Group 3"/>
              <p:cNvGrpSpPr>
                <a:grpSpLocks/>
              </p:cNvGrpSpPr>
              <p:nvPr/>
            </p:nvGrpSpPr>
            <p:grpSpPr bwMode="auto">
              <a:xfrm rot="5400000">
                <a:off x="818131" y="2872176"/>
                <a:ext cx="541338" cy="134938"/>
                <a:chOff x="5472113" y="2528900"/>
                <a:chExt cx="541337" cy="134937"/>
              </a:xfrm>
            </p:grpSpPr>
            <p:cxnSp>
              <p:nvCxnSpPr>
                <p:cNvPr id="420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1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66" name="Rectangle 1"/>
              <p:cNvSpPr>
                <a:spLocks noChangeArrowheads="1"/>
              </p:cNvSpPr>
              <p:nvPr/>
            </p:nvSpPr>
            <p:spPr bwMode="auto">
              <a:xfrm>
                <a:off x="886393" y="2308613"/>
                <a:ext cx="900113" cy="36036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nvGrpSpPr>
              <p:cNvPr id="4167" name="Group 3"/>
              <p:cNvGrpSpPr>
                <a:grpSpLocks/>
              </p:cNvGrpSpPr>
              <p:nvPr/>
            </p:nvGrpSpPr>
            <p:grpSpPr bwMode="auto">
              <a:xfrm rot="-5400000">
                <a:off x="683193" y="1970475"/>
                <a:ext cx="541338" cy="134938"/>
                <a:chOff x="5472113" y="2528900"/>
                <a:chExt cx="541337" cy="134937"/>
              </a:xfrm>
            </p:grpSpPr>
            <p:cxnSp>
              <p:nvCxnSpPr>
                <p:cNvPr id="420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68" name="CasellaDiTesto 85"/>
              <p:cNvSpPr txBox="1">
                <a:spLocks noChangeArrowheads="1"/>
              </p:cNvSpPr>
              <p:nvPr/>
            </p:nvSpPr>
            <p:spPr bwMode="auto">
              <a:xfrm>
                <a:off x="1040712" y="2337287"/>
                <a:ext cx="56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400"/>
                  <a:t>Città</a:t>
                </a:r>
              </a:p>
            </p:txBody>
          </p:sp>
          <p:sp>
            <p:nvSpPr>
              <p:cNvPr id="4169" name="CasellaDiTesto 86"/>
              <p:cNvSpPr txBox="1">
                <a:spLocks noChangeArrowheads="1"/>
              </p:cNvSpPr>
              <p:nvPr/>
            </p:nvSpPr>
            <p:spPr bwMode="auto">
              <a:xfrm>
                <a:off x="614518" y="1490275"/>
                <a:ext cx="674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Codice</a:t>
                </a:r>
              </a:p>
            </p:txBody>
          </p:sp>
          <p:sp>
            <p:nvSpPr>
              <p:cNvPr id="4170" name="CasellaDiTesto 87"/>
              <p:cNvSpPr txBox="1">
                <a:spLocks noChangeArrowheads="1"/>
              </p:cNvSpPr>
              <p:nvPr/>
            </p:nvSpPr>
            <p:spPr bwMode="auto">
              <a:xfrm>
                <a:off x="1284671" y="1527838"/>
                <a:ext cx="9000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Provincia</a:t>
                </a:r>
              </a:p>
            </p:txBody>
          </p:sp>
          <p:sp>
            <p:nvSpPr>
              <p:cNvPr id="4171" name="CasellaDiTesto 88"/>
              <p:cNvSpPr txBox="1">
                <a:spLocks noChangeArrowheads="1"/>
              </p:cNvSpPr>
              <p:nvPr/>
            </p:nvSpPr>
            <p:spPr bwMode="auto">
              <a:xfrm>
                <a:off x="747643" y="3152532"/>
                <a:ext cx="855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Regione</a:t>
                </a:r>
              </a:p>
            </p:txBody>
          </p:sp>
          <p:grpSp>
            <p:nvGrpSpPr>
              <p:cNvPr id="4172" name="Gruppo 119"/>
              <p:cNvGrpSpPr>
                <a:grpSpLocks/>
              </p:cNvGrpSpPr>
              <p:nvPr/>
            </p:nvGrpSpPr>
            <p:grpSpPr bwMode="auto">
              <a:xfrm>
                <a:off x="3331978" y="1378954"/>
                <a:ext cx="2249900" cy="2580774"/>
                <a:chOff x="1331913" y="2746328"/>
                <a:chExt cx="2249900" cy="2580774"/>
              </a:xfrm>
            </p:grpSpPr>
            <p:grpSp>
              <p:nvGrpSpPr>
                <p:cNvPr id="4182" name="Group 3"/>
                <p:cNvGrpSpPr>
                  <a:grpSpLocks/>
                </p:cNvGrpSpPr>
                <p:nvPr/>
              </p:nvGrpSpPr>
              <p:grpSpPr bwMode="auto">
                <a:xfrm rot="-5400000">
                  <a:off x="1599406" y="3140887"/>
                  <a:ext cx="541338" cy="134938"/>
                  <a:chOff x="5472113" y="2528900"/>
                  <a:chExt cx="541337" cy="134937"/>
                </a:xfrm>
              </p:grpSpPr>
              <p:cxnSp>
                <p:nvCxnSpPr>
                  <p:cNvPr id="420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83" name="Rectangle 1"/>
                <p:cNvSpPr>
                  <a:spLocks noChangeArrowheads="1"/>
                </p:cNvSpPr>
                <p:nvPr/>
              </p:nvSpPr>
              <p:spPr bwMode="auto">
                <a:xfrm>
                  <a:off x="1802606" y="3479025"/>
                  <a:ext cx="900113" cy="36036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sp>
              <p:nvSpPr>
                <p:cNvPr id="4184" name="CasellaDiTesto 94"/>
                <p:cNvSpPr txBox="1">
                  <a:spLocks noChangeArrowheads="1"/>
                </p:cNvSpPr>
                <p:nvPr/>
              </p:nvSpPr>
              <p:spPr bwMode="auto">
                <a:xfrm>
                  <a:off x="1802606" y="3514461"/>
                  <a:ext cx="105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400"/>
                    <a:t>Studente</a:t>
                  </a:r>
                </a:p>
              </p:txBody>
            </p:sp>
            <p:grpSp>
              <p:nvGrpSpPr>
                <p:cNvPr id="4185" name="Group 3"/>
                <p:cNvGrpSpPr>
                  <a:grpSpLocks/>
                </p:cNvGrpSpPr>
                <p:nvPr/>
              </p:nvGrpSpPr>
              <p:grpSpPr bwMode="auto">
                <a:xfrm rot="-5400000">
                  <a:off x="2103210" y="3140886"/>
                  <a:ext cx="541338" cy="134938"/>
                  <a:chOff x="5472113" y="2528900"/>
                  <a:chExt cx="541337" cy="134937"/>
                </a:xfrm>
              </p:grpSpPr>
              <p:cxnSp>
                <p:nvCxnSpPr>
                  <p:cNvPr id="4203"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4"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grpSp>
              <p:nvGrpSpPr>
                <p:cNvPr id="4186" name="Group 3"/>
                <p:cNvGrpSpPr>
                  <a:grpSpLocks/>
                </p:cNvGrpSpPr>
                <p:nvPr/>
              </p:nvGrpSpPr>
              <p:grpSpPr bwMode="auto">
                <a:xfrm rot="5400000">
                  <a:off x="1698908" y="4037012"/>
                  <a:ext cx="541338" cy="134938"/>
                  <a:chOff x="5472113" y="2528900"/>
                  <a:chExt cx="541337" cy="134937"/>
                </a:xfrm>
              </p:grpSpPr>
              <p:cxnSp>
                <p:nvCxnSpPr>
                  <p:cNvPr id="420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grpSp>
              <p:nvGrpSpPr>
                <p:cNvPr id="4187" name="Group 3"/>
                <p:cNvGrpSpPr>
                  <a:grpSpLocks/>
                </p:cNvGrpSpPr>
                <p:nvPr/>
              </p:nvGrpSpPr>
              <p:grpSpPr bwMode="auto">
                <a:xfrm rot="5400000">
                  <a:off x="2206896" y="4711965"/>
                  <a:ext cx="541338" cy="134938"/>
                  <a:chOff x="5472113" y="2528900"/>
                  <a:chExt cx="541337" cy="134937"/>
                </a:xfrm>
              </p:grpSpPr>
              <p:cxnSp>
                <p:nvCxnSpPr>
                  <p:cNvPr id="419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cxnSp>
              <p:nvCxnSpPr>
                <p:cNvPr id="4188" name="Straight Connector 4"/>
                <p:cNvCxnSpPr>
                  <a:cxnSpLocks noChangeShapeType="1"/>
                </p:cNvCxnSpPr>
                <p:nvPr/>
              </p:nvCxnSpPr>
              <p:spPr bwMode="auto">
                <a:xfrm flipV="1">
                  <a:off x="2509598" y="3833813"/>
                  <a:ext cx="0" cy="34631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89" name="Oval 5"/>
                <p:cNvSpPr>
                  <a:spLocks noChangeArrowheads="1"/>
                </p:cNvSpPr>
                <p:nvPr/>
              </p:nvSpPr>
              <p:spPr bwMode="auto">
                <a:xfrm rot="-5400000">
                  <a:off x="2386222" y="3929382"/>
                  <a:ext cx="336888" cy="83837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sp>
              <p:nvSpPr>
                <p:cNvPr id="4190" name="CasellaDiTesto 107"/>
                <p:cNvSpPr txBox="1">
                  <a:spLocks noChangeArrowheads="1"/>
                </p:cNvSpPr>
                <p:nvPr/>
              </p:nvSpPr>
              <p:spPr bwMode="auto">
                <a:xfrm>
                  <a:off x="1385660" y="2746328"/>
                  <a:ext cx="920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Matricola</a:t>
                  </a:r>
                </a:p>
              </p:txBody>
            </p:sp>
            <p:sp>
              <p:nvSpPr>
                <p:cNvPr id="4191" name="CasellaDiTesto 108"/>
                <p:cNvSpPr txBox="1">
                  <a:spLocks noChangeArrowheads="1"/>
                </p:cNvSpPr>
                <p:nvPr/>
              </p:nvSpPr>
              <p:spPr bwMode="auto">
                <a:xfrm>
                  <a:off x="2135475" y="2746328"/>
                  <a:ext cx="7231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Nome</a:t>
                  </a:r>
                </a:p>
              </p:txBody>
            </p:sp>
            <p:sp>
              <p:nvSpPr>
                <p:cNvPr id="4192" name="CasellaDiTesto 109"/>
                <p:cNvSpPr txBox="1">
                  <a:spLocks noChangeArrowheads="1"/>
                </p:cNvSpPr>
                <p:nvPr/>
              </p:nvSpPr>
              <p:spPr bwMode="auto">
                <a:xfrm>
                  <a:off x="1331913" y="4318626"/>
                  <a:ext cx="876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Cognome</a:t>
                  </a:r>
                </a:p>
              </p:txBody>
            </p:sp>
            <p:sp>
              <p:nvSpPr>
                <p:cNvPr id="4193" name="CasellaDiTesto 113"/>
                <p:cNvSpPr txBox="1">
                  <a:spLocks noChangeArrowheads="1"/>
                </p:cNvSpPr>
                <p:nvPr/>
              </p:nvSpPr>
              <p:spPr bwMode="auto">
                <a:xfrm>
                  <a:off x="2252663" y="4180127"/>
                  <a:ext cx="765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Laurea</a:t>
                  </a:r>
                </a:p>
              </p:txBody>
            </p:sp>
            <p:grpSp>
              <p:nvGrpSpPr>
                <p:cNvPr id="4194" name="Group 3"/>
                <p:cNvGrpSpPr>
                  <a:grpSpLocks/>
                </p:cNvGrpSpPr>
                <p:nvPr/>
              </p:nvGrpSpPr>
              <p:grpSpPr bwMode="auto">
                <a:xfrm rot="5400000">
                  <a:off x="2494234" y="4720215"/>
                  <a:ext cx="541338" cy="134938"/>
                  <a:chOff x="5472113" y="2528900"/>
                  <a:chExt cx="541337" cy="134937"/>
                </a:xfrm>
              </p:grpSpPr>
              <p:cxnSp>
                <p:nvCxnSpPr>
                  <p:cNvPr id="419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9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95" name="CasellaDiTesto 117"/>
                <p:cNvSpPr txBox="1">
                  <a:spLocks noChangeArrowheads="1"/>
                </p:cNvSpPr>
                <p:nvPr/>
              </p:nvSpPr>
              <p:spPr bwMode="auto">
                <a:xfrm>
                  <a:off x="1909763" y="5050103"/>
                  <a:ext cx="823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Triennale</a:t>
                  </a:r>
                </a:p>
              </p:txBody>
            </p:sp>
            <p:sp>
              <p:nvSpPr>
                <p:cNvPr id="4196" name="CasellaDiTesto 118"/>
                <p:cNvSpPr txBox="1">
                  <a:spLocks noChangeArrowheads="1"/>
                </p:cNvSpPr>
                <p:nvPr/>
              </p:nvSpPr>
              <p:spPr bwMode="auto">
                <a:xfrm>
                  <a:off x="2598407" y="5050103"/>
                  <a:ext cx="983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Magistrale</a:t>
                  </a:r>
                </a:p>
              </p:txBody>
            </p:sp>
          </p:grpSp>
          <p:grpSp>
            <p:nvGrpSpPr>
              <p:cNvPr id="4173" name="Gruppo 127"/>
              <p:cNvGrpSpPr>
                <a:grpSpLocks/>
              </p:cNvGrpSpPr>
              <p:nvPr/>
            </p:nvGrpSpPr>
            <p:grpSpPr bwMode="auto">
              <a:xfrm>
                <a:off x="2051720" y="1404675"/>
                <a:ext cx="993457" cy="824615"/>
                <a:chOff x="2051720" y="1404675"/>
                <a:chExt cx="993457" cy="824615"/>
              </a:xfrm>
            </p:grpSpPr>
            <p:sp>
              <p:nvSpPr>
                <p:cNvPr id="122" name="Diamond 7"/>
                <p:cNvSpPr txBox="1">
                  <a:spLocks noChangeArrowheads="1"/>
                </p:cNvSpPr>
                <p:nvPr/>
              </p:nvSpPr>
              <p:spPr bwMode="auto">
                <a:xfrm>
                  <a:off x="2051073" y="1404938"/>
                  <a:ext cx="993683" cy="823912"/>
                </a:xfrm>
                <a:prstGeom prst="diamond">
                  <a:avLst/>
                </a:prstGeom>
                <a:noFill/>
                <a:ln w="9525" algn="ctr">
                  <a:solidFill>
                    <a:schemeClr val="tx1"/>
                  </a:solidFill>
                  <a:round/>
                  <a:headEnd/>
                  <a:tailEnd/>
                </a:ln>
              </p:spPr>
              <p:txBody>
                <a:bodyPr/>
                <a:lstStyle/>
                <a:p>
                  <a:pPr marL="342900" indent="-342900">
                    <a:spcBef>
                      <a:spcPct val="20000"/>
                    </a:spcBef>
                    <a:defRPr/>
                  </a:pPr>
                  <a:r>
                    <a:rPr lang="it-IT" sz="1200" kern="0">
                      <a:latin typeface="Calibri" panose="020F0502020204030204" pitchFamily="34" charset="0"/>
                      <a:cs typeface="Calibri" panose="020F0502020204030204" pitchFamily="34" charset="0"/>
                    </a:rPr>
                    <a:t> </a:t>
                  </a:r>
                  <a:endParaRPr lang="it-IT" sz="1200" kern="0" dirty="0">
                    <a:latin typeface="Calibri" panose="020F0502020204030204" pitchFamily="34" charset="0"/>
                    <a:cs typeface="Calibri" panose="020F0502020204030204" pitchFamily="34" charset="0"/>
                  </a:endParaRPr>
                </a:p>
              </p:txBody>
            </p:sp>
            <p:sp>
              <p:nvSpPr>
                <p:cNvPr id="4181" name="CasellaDiTesto 125"/>
                <p:cNvSpPr txBox="1">
                  <a:spLocks noChangeArrowheads="1"/>
                </p:cNvSpPr>
                <p:nvPr/>
              </p:nvSpPr>
              <p:spPr bwMode="auto">
                <a:xfrm>
                  <a:off x="2184770" y="1666337"/>
                  <a:ext cx="7163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Nascita</a:t>
                  </a:r>
                </a:p>
              </p:txBody>
            </p:sp>
          </p:grpSp>
          <p:grpSp>
            <p:nvGrpSpPr>
              <p:cNvPr id="4174" name="Gruppo 128"/>
              <p:cNvGrpSpPr>
                <a:grpSpLocks/>
              </p:cNvGrpSpPr>
              <p:nvPr/>
            </p:nvGrpSpPr>
            <p:grpSpPr bwMode="auto">
              <a:xfrm>
                <a:off x="2107691" y="2426311"/>
                <a:ext cx="993457" cy="824615"/>
                <a:chOff x="2051720" y="2426311"/>
                <a:chExt cx="993457" cy="824615"/>
              </a:xfrm>
            </p:grpSpPr>
            <p:sp>
              <p:nvSpPr>
                <p:cNvPr id="121" name="Diamond 7"/>
                <p:cNvSpPr txBox="1">
                  <a:spLocks noChangeArrowheads="1"/>
                </p:cNvSpPr>
                <p:nvPr/>
              </p:nvSpPr>
              <p:spPr bwMode="auto">
                <a:xfrm>
                  <a:off x="2052247" y="2425700"/>
                  <a:ext cx="992095" cy="825500"/>
                </a:xfrm>
                <a:prstGeom prst="diamond">
                  <a:avLst/>
                </a:prstGeom>
                <a:noFill/>
                <a:ln w="9525" algn="ctr">
                  <a:solidFill>
                    <a:schemeClr val="tx1"/>
                  </a:solidFill>
                  <a:round/>
                  <a:headEnd/>
                  <a:tailEnd/>
                </a:ln>
              </p:spPr>
              <p:txBody>
                <a:bodyPr/>
                <a:lstStyle/>
                <a:p>
                  <a:pPr marL="342900" indent="-342900">
                    <a:spcBef>
                      <a:spcPct val="20000"/>
                    </a:spcBef>
                    <a:defRPr/>
                  </a:pPr>
                  <a:r>
                    <a:rPr lang="it-IT" sz="1200" kern="0">
                      <a:latin typeface="Calibri" panose="020F0502020204030204" pitchFamily="34" charset="0"/>
                      <a:cs typeface="Calibri" panose="020F0502020204030204" pitchFamily="34" charset="0"/>
                    </a:rPr>
                    <a:t> </a:t>
                  </a:r>
                  <a:endParaRPr lang="it-IT" sz="1200" kern="0" dirty="0">
                    <a:latin typeface="Calibri" panose="020F0502020204030204" pitchFamily="34" charset="0"/>
                    <a:cs typeface="Calibri" panose="020F0502020204030204" pitchFamily="34" charset="0"/>
                  </a:endParaRPr>
                </a:p>
              </p:txBody>
            </p:sp>
            <p:sp>
              <p:nvSpPr>
                <p:cNvPr id="4179" name="CasellaDiTesto 126"/>
                <p:cNvSpPr txBox="1">
                  <a:spLocks noChangeArrowheads="1"/>
                </p:cNvSpPr>
                <p:nvPr/>
              </p:nvSpPr>
              <p:spPr bwMode="auto">
                <a:xfrm>
                  <a:off x="2107691" y="2730777"/>
                  <a:ext cx="937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Residenza</a:t>
                  </a:r>
                </a:p>
              </p:txBody>
            </p:sp>
          </p:grpSp>
          <p:cxnSp>
            <p:nvCxnSpPr>
              <p:cNvPr id="4175" name="Connettore 1 130"/>
              <p:cNvCxnSpPr>
                <a:cxnSpLocks noChangeShapeType="1"/>
                <a:endCxn id="4166" idx="3"/>
              </p:cNvCxnSpPr>
              <p:nvPr/>
            </p:nvCxnSpPr>
            <p:spPr bwMode="auto">
              <a:xfrm flipH="1">
                <a:off x="1786506" y="1943336"/>
                <a:ext cx="398264" cy="54545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4176" name="Connettore 1 131"/>
              <p:cNvCxnSpPr>
                <a:cxnSpLocks noChangeShapeType="1"/>
                <a:stCxn id="4184" idx="1"/>
              </p:cNvCxnSpPr>
              <p:nvPr/>
            </p:nvCxnSpPr>
            <p:spPr bwMode="auto">
              <a:xfrm flipH="1" flipV="1">
                <a:off x="2901113" y="1972637"/>
                <a:ext cx="901558" cy="32833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4177" name="Connettore 1 139"/>
              <p:cNvCxnSpPr>
                <a:cxnSpLocks noChangeShapeType="1"/>
                <a:endCxn id="4166" idx="3"/>
              </p:cNvCxnSpPr>
              <p:nvPr/>
            </p:nvCxnSpPr>
            <p:spPr bwMode="auto">
              <a:xfrm flipH="1" flipV="1">
                <a:off x="1786506" y="2488795"/>
                <a:ext cx="550664" cy="11011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grpSp>
          <p:nvGrpSpPr>
            <p:cNvPr id="4128" name="Gruppo 186"/>
            <p:cNvGrpSpPr>
              <a:grpSpLocks/>
            </p:cNvGrpSpPr>
            <p:nvPr/>
          </p:nvGrpSpPr>
          <p:grpSpPr bwMode="auto">
            <a:xfrm>
              <a:off x="5202070" y="1201738"/>
              <a:ext cx="3658749" cy="5056187"/>
              <a:chOff x="5202070" y="1201738"/>
              <a:chExt cx="3658749" cy="5056187"/>
            </a:xfrm>
          </p:grpSpPr>
          <p:cxnSp>
            <p:nvCxnSpPr>
              <p:cNvPr id="4129" name="Connettore diritto 25"/>
              <p:cNvCxnSpPr>
                <a:cxnSpLocks noChangeShapeType="1"/>
              </p:cNvCxnSpPr>
              <p:nvPr/>
            </p:nvCxnSpPr>
            <p:spPr bwMode="auto">
              <a:xfrm>
                <a:off x="5938838" y="1201738"/>
                <a:ext cx="0" cy="5056187"/>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nvGrpSpPr>
              <p:cNvPr id="4130" name="Gruppo 185"/>
              <p:cNvGrpSpPr>
                <a:grpSpLocks/>
              </p:cNvGrpSpPr>
              <p:nvPr/>
            </p:nvGrpSpPr>
            <p:grpSpPr bwMode="auto">
              <a:xfrm>
                <a:off x="5202070" y="1469466"/>
                <a:ext cx="3658749" cy="1406439"/>
                <a:chOff x="5202070" y="1469466"/>
                <a:chExt cx="3658749" cy="1406439"/>
              </a:xfrm>
            </p:grpSpPr>
            <p:grpSp>
              <p:nvGrpSpPr>
                <p:cNvPr id="4141" name="Gruppo 80"/>
                <p:cNvGrpSpPr>
                  <a:grpSpLocks/>
                </p:cNvGrpSpPr>
                <p:nvPr/>
              </p:nvGrpSpPr>
              <p:grpSpPr bwMode="auto">
                <a:xfrm>
                  <a:off x="6579367" y="1527838"/>
                  <a:ext cx="2281452" cy="1348067"/>
                  <a:chOff x="6656033" y="2443393"/>
                  <a:chExt cx="2281452" cy="1348067"/>
                </a:xfrm>
              </p:grpSpPr>
              <p:grpSp>
                <p:nvGrpSpPr>
                  <p:cNvPr id="4146" name="Group 3"/>
                  <p:cNvGrpSpPr>
                    <a:grpSpLocks/>
                  </p:cNvGrpSpPr>
                  <p:nvPr/>
                </p:nvGrpSpPr>
                <p:grpSpPr bwMode="auto">
                  <a:xfrm rot="-5400000">
                    <a:off x="6799147" y="3091392"/>
                    <a:ext cx="541338" cy="134938"/>
                    <a:chOff x="5472113" y="2528900"/>
                    <a:chExt cx="541337" cy="134937"/>
                  </a:xfrm>
                </p:grpSpPr>
                <p:cxnSp>
                  <p:nvCxnSpPr>
                    <p:cNvPr id="4162"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63"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47" name="Rectangle 1"/>
                  <p:cNvSpPr>
                    <a:spLocks noChangeArrowheads="1"/>
                  </p:cNvSpPr>
                  <p:nvPr/>
                </p:nvSpPr>
                <p:spPr bwMode="auto">
                  <a:xfrm>
                    <a:off x="6822243" y="3429529"/>
                    <a:ext cx="900113" cy="36036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nvGrpSpPr>
                  <p:cNvPr id="4148" name="Group 3"/>
                  <p:cNvGrpSpPr>
                    <a:grpSpLocks/>
                  </p:cNvGrpSpPr>
                  <p:nvPr/>
                </p:nvGrpSpPr>
                <p:grpSpPr bwMode="auto">
                  <a:xfrm rot="-5400000">
                    <a:off x="7204115" y="3108259"/>
                    <a:ext cx="541338" cy="134938"/>
                    <a:chOff x="5472113" y="2528900"/>
                    <a:chExt cx="541337" cy="134937"/>
                  </a:xfrm>
                </p:grpSpPr>
                <p:cxnSp>
                  <p:nvCxnSpPr>
                    <p:cNvPr id="4160"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61"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grpSp>
                <p:nvGrpSpPr>
                  <p:cNvPr id="4149" name="Group 3"/>
                  <p:cNvGrpSpPr>
                    <a:grpSpLocks/>
                  </p:cNvGrpSpPr>
                  <p:nvPr/>
                </p:nvGrpSpPr>
                <p:grpSpPr bwMode="auto">
                  <a:xfrm>
                    <a:off x="7720093" y="3613963"/>
                    <a:ext cx="541338" cy="134938"/>
                    <a:chOff x="5472113" y="2528900"/>
                    <a:chExt cx="541337" cy="134937"/>
                  </a:xfrm>
                </p:grpSpPr>
                <p:cxnSp>
                  <p:nvCxnSpPr>
                    <p:cNvPr id="4158"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59"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grpSp>
                <p:nvGrpSpPr>
                  <p:cNvPr id="4150" name="Group 3"/>
                  <p:cNvGrpSpPr>
                    <a:grpSpLocks/>
                  </p:cNvGrpSpPr>
                  <p:nvPr/>
                </p:nvGrpSpPr>
                <p:grpSpPr bwMode="auto">
                  <a:xfrm>
                    <a:off x="7720093" y="3379523"/>
                    <a:ext cx="541338" cy="134938"/>
                    <a:chOff x="5472113" y="2528900"/>
                    <a:chExt cx="541337" cy="134937"/>
                  </a:xfrm>
                </p:grpSpPr>
                <p:cxnSp>
                  <p:nvCxnSpPr>
                    <p:cNvPr id="4156"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57"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51" name="CasellaDiTesto 67"/>
                  <p:cNvSpPr txBox="1">
                    <a:spLocks noChangeArrowheads="1"/>
                  </p:cNvSpPr>
                  <p:nvPr/>
                </p:nvSpPr>
                <p:spPr bwMode="auto">
                  <a:xfrm>
                    <a:off x="8191896" y="3307897"/>
                    <a:ext cx="723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Codice</a:t>
                    </a:r>
                  </a:p>
                </p:txBody>
              </p:sp>
              <p:sp>
                <p:nvSpPr>
                  <p:cNvPr id="4152" name="CasellaDiTesto 68"/>
                  <p:cNvSpPr txBox="1">
                    <a:spLocks noChangeArrowheads="1"/>
                  </p:cNvSpPr>
                  <p:nvPr/>
                </p:nvSpPr>
                <p:spPr bwMode="auto">
                  <a:xfrm>
                    <a:off x="8172400" y="3514461"/>
                    <a:ext cx="7650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Nome</a:t>
                    </a:r>
                  </a:p>
                </p:txBody>
              </p:sp>
              <p:sp>
                <p:nvSpPr>
                  <p:cNvPr id="4153" name="CasellaDiTesto 69"/>
                  <p:cNvSpPr txBox="1">
                    <a:spLocks noChangeArrowheads="1"/>
                  </p:cNvSpPr>
                  <p:nvPr/>
                </p:nvSpPr>
                <p:spPr bwMode="auto">
                  <a:xfrm>
                    <a:off x="6656033" y="2443393"/>
                    <a:ext cx="692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Crediti </a:t>
                    </a:r>
                  </a:p>
                  <a:p>
                    <a:r>
                      <a:rPr lang="it-IT" altLang="en-US" sz="1200"/>
                      <a:t>lezione</a:t>
                    </a:r>
                  </a:p>
                </p:txBody>
              </p:sp>
              <p:sp>
                <p:nvSpPr>
                  <p:cNvPr id="4154" name="CasellaDiTesto 70"/>
                  <p:cNvSpPr txBox="1">
                    <a:spLocks noChangeArrowheads="1"/>
                  </p:cNvSpPr>
                  <p:nvPr/>
                </p:nvSpPr>
                <p:spPr bwMode="auto">
                  <a:xfrm>
                    <a:off x="7240278" y="2443393"/>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Crediti</a:t>
                    </a:r>
                  </a:p>
                  <a:p>
                    <a:r>
                      <a:rPr lang="it-IT" altLang="en-US" sz="1200"/>
                      <a:t>esercitazione</a:t>
                    </a:r>
                  </a:p>
                </p:txBody>
              </p:sp>
              <p:sp>
                <p:nvSpPr>
                  <p:cNvPr id="4155" name="CasellaDiTesto 71"/>
                  <p:cNvSpPr txBox="1">
                    <a:spLocks noChangeArrowheads="1"/>
                  </p:cNvSpPr>
                  <p:nvPr/>
                </p:nvSpPr>
                <p:spPr bwMode="auto">
                  <a:xfrm>
                    <a:off x="6892279" y="3446397"/>
                    <a:ext cx="69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400"/>
                      <a:t>Corso</a:t>
                    </a:r>
                  </a:p>
                </p:txBody>
              </p:sp>
            </p:grpSp>
            <p:grpSp>
              <p:nvGrpSpPr>
                <p:cNvPr id="4142" name="Gruppo 147"/>
                <p:cNvGrpSpPr>
                  <a:grpSpLocks/>
                </p:cNvGrpSpPr>
                <p:nvPr/>
              </p:nvGrpSpPr>
              <p:grpSpPr bwMode="auto">
                <a:xfrm>
                  <a:off x="5202070" y="1469466"/>
                  <a:ext cx="993457" cy="824615"/>
                  <a:chOff x="5202070" y="1469466"/>
                  <a:chExt cx="993457" cy="824615"/>
                </a:xfrm>
              </p:grpSpPr>
              <p:sp>
                <p:nvSpPr>
                  <p:cNvPr id="123" name="Diamond 7"/>
                  <p:cNvSpPr txBox="1">
                    <a:spLocks noChangeArrowheads="1"/>
                  </p:cNvSpPr>
                  <p:nvPr/>
                </p:nvSpPr>
                <p:spPr bwMode="auto">
                  <a:xfrm>
                    <a:off x="5201969" y="1470025"/>
                    <a:ext cx="993683" cy="823913"/>
                  </a:xfrm>
                  <a:prstGeom prst="diamond">
                    <a:avLst/>
                  </a:prstGeom>
                  <a:noFill/>
                  <a:ln w="9525" algn="ctr">
                    <a:solidFill>
                      <a:schemeClr val="tx1"/>
                    </a:solidFill>
                    <a:round/>
                    <a:headEnd/>
                    <a:tailEnd/>
                  </a:ln>
                </p:spPr>
                <p:txBody>
                  <a:bodyPr/>
                  <a:lstStyle/>
                  <a:p>
                    <a:pPr marL="342900" indent="-342900">
                      <a:spcBef>
                        <a:spcPct val="20000"/>
                      </a:spcBef>
                      <a:defRPr/>
                    </a:pPr>
                    <a:r>
                      <a:rPr lang="it-IT" sz="1200" kern="0">
                        <a:latin typeface="Calibri" panose="020F0502020204030204" pitchFamily="34" charset="0"/>
                        <a:cs typeface="Calibri" panose="020F0502020204030204" pitchFamily="34" charset="0"/>
                      </a:rPr>
                      <a:t> </a:t>
                    </a:r>
                    <a:endParaRPr lang="it-IT" sz="1200" kern="0" dirty="0">
                      <a:latin typeface="Calibri" panose="020F0502020204030204" pitchFamily="34" charset="0"/>
                      <a:cs typeface="Calibri" panose="020F0502020204030204" pitchFamily="34" charset="0"/>
                    </a:endParaRPr>
                  </a:p>
                </p:txBody>
              </p:sp>
              <p:sp>
                <p:nvSpPr>
                  <p:cNvPr id="4145" name="CasellaDiTesto 146"/>
                  <p:cNvSpPr txBox="1">
                    <a:spLocks noChangeArrowheads="1"/>
                  </p:cNvSpPr>
                  <p:nvPr/>
                </p:nvSpPr>
                <p:spPr bwMode="auto">
                  <a:xfrm>
                    <a:off x="5337085" y="1570312"/>
                    <a:ext cx="729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it-IT" altLang="en-US" sz="1200"/>
                      <a:t>Piano di </a:t>
                    </a:r>
                  </a:p>
                  <a:p>
                    <a:pPr algn="ctr"/>
                    <a:r>
                      <a:rPr lang="it-IT" altLang="en-US" sz="1200"/>
                      <a:t>studi</a:t>
                    </a:r>
                  </a:p>
                </p:txBody>
              </p:sp>
            </p:grpSp>
            <p:cxnSp>
              <p:nvCxnSpPr>
                <p:cNvPr id="4143" name="Straight Connector 4"/>
                <p:cNvCxnSpPr>
                  <a:cxnSpLocks noChangeShapeType="1"/>
                  <a:endCxn id="4147" idx="1"/>
                </p:cNvCxnSpPr>
                <p:nvPr/>
              </p:nvCxnSpPr>
              <p:spPr bwMode="auto">
                <a:xfrm>
                  <a:off x="5931233" y="2079626"/>
                  <a:ext cx="814344" cy="61453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4131" name="Gruppo 183"/>
              <p:cNvGrpSpPr>
                <a:grpSpLocks/>
              </p:cNvGrpSpPr>
              <p:nvPr/>
            </p:nvGrpSpPr>
            <p:grpSpPr bwMode="auto">
              <a:xfrm>
                <a:off x="5316510" y="2951252"/>
                <a:ext cx="1262857" cy="1367374"/>
                <a:chOff x="5316510" y="2951252"/>
                <a:chExt cx="1262857" cy="1367374"/>
              </a:xfrm>
            </p:grpSpPr>
            <p:sp>
              <p:nvSpPr>
                <p:cNvPr id="124" name="Diamond 7"/>
                <p:cNvSpPr txBox="1">
                  <a:spLocks noChangeArrowheads="1"/>
                </p:cNvSpPr>
                <p:nvPr/>
              </p:nvSpPr>
              <p:spPr bwMode="auto">
                <a:xfrm>
                  <a:off x="5441659" y="2951163"/>
                  <a:ext cx="993683" cy="823912"/>
                </a:xfrm>
                <a:prstGeom prst="diamond">
                  <a:avLst/>
                </a:prstGeom>
                <a:noFill/>
                <a:ln w="9525" algn="ctr">
                  <a:solidFill>
                    <a:schemeClr val="tx1"/>
                  </a:solidFill>
                  <a:round/>
                  <a:headEnd/>
                  <a:tailEnd/>
                </a:ln>
              </p:spPr>
              <p:txBody>
                <a:bodyPr/>
                <a:lstStyle/>
                <a:p>
                  <a:pPr marL="342900" indent="-342900">
                    <a:spcBef>
                      <a:spcPct val="20000"/>
                    </a:spcBef>
                    <a:defRPr/>
                  </a:pPr>
                  <a:r>
                    <a:rPr lang="it-IT" sz="1200" kern="0">
                      <a:latin typeface="Calibri" panose="020F0502020204030204" pitchFamily="34" charset="0"/>
                      <a:cs typeface="Calibri" panose="020F0502020204030204" pitchFamily="34" charset="0"/>
                    </a:rPr>
                    <a:t> </a:t>
                  </a:r>
                  <a:endParaRPr lang="it-IT" sz="1200" kern="0" dirty="0">
                    <a:latin typeface="Calibri" panose="020F0502020204030204" pitchFamily="34" charset="0"/>
                    <a:cs typeface="Calibri" panose="020F0502020204030204" pitchFamily="34" charset="0"/>
                  </a:endParaRPr>
                </a:p>
              </p:txBody>
            </p:sp>
            <p:cxnSp>
              <p:nvCxnSpPr>
                <p:cNvPr id="4133" name="Straight Connector 4"/>
                <p:cNvCxnSpPr>
                  <a:cxnSpLocks noChangeShapeType="1"/>
                </p:cNvCxnSpPr>
                <p:nvPr/>
              </p:nvCxnSpPr>
              <p:spPr bwMode="auto">
                <a:xfrm rot="5400000">
                  <a:off x="6053551" y="3713697"/>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34" name="Oval 5"/>
                <p:cNvSpPr>
                  <a:spLocks noChangeArrowheads="1"/>
                </p:cNvSpPr>
                <p:nvPr/>
              </p:nvSpPr>
              <p:spPr bwMode="auto">
                <a:xfrm rot="5400000">
                  <a:off x="6221115" y="3916898"/>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nvGrpSpPr>
                <p:cNvPr id="4135" name="Group 24"/>
                <p:cNvGrpSpPr>
                  <a:grpSpLocks/>
                </p:cNvGrpSpPr>
                <p:nvPr/>
              </p:nvGrpSpPr>
              <p:grpSpPr bwMode="auto">
                <a:xfrm rot="5400000">
                  <a:off x="5378678" y="3708398"/>
                  <a:ext cx="541337" cy="134937"/>
                  <a:chOff x="5472113" y="2528900"/>
                  <a:chExt cx="541337" cy="134937"/>
                </a:xfrm>
              </p:grpSpPr>
              <p:cxnSp>
                <p:nvCxnSpPr>
                  <p:cNvPr id="413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14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grpSp>
            <p:sp>
              <p:nvSpPr>
                <p:cNvPr id="4136" name="CasellaDiTesto 168"/>
                <p:cNvSpPr txBox="1">
                  <a:spLocks noChangeArrowheads="1"/>
                </p:cNvSpPr>
                <p:nvPr/>
              </p:nvSpPr>
              <p:spPr bwMode="auto">
                <a:xfrm>
                  <a:off x="5578760" y="3210314"/>
                  <a:ext cx="7201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Esame</a:t>
                  </a:r>
                </a:p>
              </p:txBody>
            </p:sp>
            <p:sp>
              <p:nvSpPr>
                <p:cNvPr id="4137" name="CasellaDiTesto 181"/>
                <p:cNvSpPr txBox="1">
                  <a:spLocks noChangeArrowheads="1"/>
                </p:cNvSpPr>
                <p:nvPr/>
              </p:nvSpPr>
              <p:spPr bwMode="auto">
                <a:xfrm>
                  <a:off x="5989575" y="4041627"/>
                  <a:ext cx="5897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Data</a:t>
                  </a:r>
                </a:p>
              </p:txBody>
            </p:sp>
            <p:sp>
              <p:nvSpPr>
                <p:cNvPr id="4138" name="CasellaDiTesto 182"/>
                <p:cNvSpPr txBox="1">
                  <a:spLocks noChangeArrowheads="1"/>
                </p:cNvSpPr>
                <p:nvPr/>
              </p:nvSpPr>
              <p:spPr bwMode="auto">
                <a:xfrm>
                  <a:off x="5316510" y="4041627"/>
                  <a:ext cx="800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Esame</a:t>
                  </a:r>
                </a:p>
              </p:txBody>
            </p:sp>
          </p:grpSp>
        </p:grpSp>
      </p:grpSp>
      <p:sp>
        <p:nvSpPr>
          <p:cNvPr id="4121" name="Diamond 7"/>
          <p:cNvSpPr>
            <a:spLocks noChangeArrowheads="1"/>
          </p:cNvSpPr>
          <p:nvPr/>
        </p:nvSpPr>
        <p:spPr bwMode="auto">
          <a:xfrm>
            <a:off x="2062507" y="4410777"/>
            <a:ext cx="1147763" cy="638175"/>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sp>
        <p:nvSpPr>
          <p:cNvPr id="4122" name="CasellaDiTesto 193"/>
          <p:cNvSpPr txBox="1">
            <a:spLocks noChangeArrowheads="1"/>
          </p:cNvSpPr>
          <p:nvPr/>
        </p:nvSpPr>
        <p:spPr bwMode="auto">
          <a:xfrm>
            <a:off x="2083145" y="4588577"/>
            <a:ext cx="1039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200"/>
              <a:t>Provenienza</a:t>
            </a:r>
          </a:p>
        </p:txBody>
      </p:sp>
      <p:sp>
        <p:nvSpPr>
          <p:cNvPr id="4123" name="Rectangle 1"/>
          <p:cNvSpPr>
            <a:spLocks noChangeArrowheads="1"/>
          </p:cNvSpPr>
          <p:nvPr/>
        </p:nvSpPr>
        <p:spPr bwMode="auto">
          <a:xfrm>
            <a:off x="2156170" y="5768089"/>
            <a:ext cx="900112" cy="36036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FontTx/>
              <a:buChar char="•"/>
            </a:pPr>
            <a:endParaRPr lang="en-US" altLang="en-US"/>
          </a:p>
        </p:txBody>
      </p:sp>
      <p:sp>
        <p:nvSpPr>
          <p:cNvPr id="4124" name="CasellaDiTesto 195"/>
          <p:cNvSpPr txBox="1">
            <a:spLocks noChangeArrowheads="1"/>
          </p:cNvSpPr>
          <p:nvPr/>
        </p:nvSpPr>
        <p:spPr bwMode="auto">
          <a:xfrm>
            <a:off x="2235545" y="5795077"/>
            <a:ext cx="80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400"/>
              <a:t>Paese</a:t>
            </a:r>
          </a:p>
        </p:txBody>
      </p:sp>
      <p:cxnSp>
        <p:nvCxnSpPr>
          <p:cNvPr id="4125" name="Connettore 1 197"/>
          <p:cNvCxnSpPr>
            <a:cxnSpLocks noChangeShapeType="1"/>
          </p:cNvCxnSpPr>
          <p:nvPr/>
        </p:nvCxnSpPr>
        <p:spPr bwMode="auto">
          <a:xfrm flipH="1">
            <a:off x="2799107" y="2897889"/>
            <a:ext cx="906463" cy="1562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4126" name="Connettore 1 199"/>
          <p:cNvCxnSpPr>
            <a:cxnSpLocks noChangeShapeType="1"/>
            <a:stCxn id="4121" idx="2"/>
            <a:endCxn id="4124" idx="0"/>
          </p:cNvCxnSpPr>
          <p:nvPr/>
        </p:nvCxnSpPr>
        <p:spPr bwMode="auto">
          <a:xfrm>
            <a:off x="2635595" y="5048952"/>
            <a:ext cx="4762" cy="7461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 name="Segnaposto numero diapositiva 1"/>
          <p:cNvSpPr>
            <a:spLocks noGrp="1"/>
          </p:cNvSpPr>
          <p:nvPr>
            <p:ph type="sldNum" sz="quarter" idx="12"/>
          </p:nvPr>
        </p:nvSpPr>
        <p:spPr/>
        <p:txBody>
          <a:bodyPr/>
          <a:lstStyle/>
          <a:p>
            <a:fld id="{0038D3A0-3059-49F2-993D-5C013B8E1C8D}" type="slidenum">
              <a:rPr lang="en-GB" smtClean="0"/>
              <a:t>2</a:t>
            </a:fld>
            <a:endParaRPr lang="en-GB"/>
          </a:p>
        </p:txBody>
      </p:sp>
    </p:spTree>
    <p:extLst>
      <p:ext uri="{BB962C8B-B14F-4D97-AF65-F5344CB8AC3E}">
        <p14:creationId xmlns:p14="http://schemas.microsoft.com/office/powerpoint/2010/main" val="37053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Questo</a:t>
            </a:r>
            <a:r>
              <a:rPr lang="en-GB" dirty="0" smtClean="0"/>
              <a:t> </a:t>
            </a:r>
            <a:r>
              <a:rPr lang="en-GB" dirty="0" err="1" smtClean="0"/>
              <a:t>va</a:t>
            </a:r>
            <a:r>
              <a:rPr lang="en-GB" dirty="0" smtClean="0"/>
              <a:t> </a:t>
            </a:r>
            <a:r>
              <a:rPr lang="en-GB" dirty="0" err="1" smtClean="0"/>
              <a:t>molto</a:t>
            </a:r>
            <a:r>
              <a:rPr lang="en-GB" dirty="0" smtClean="0"/>
              <a:t> bene</a:t>
            </a:r>
            <a:endParaRPr lang="en-GB" dirty="0"/>
          </a:p>
        </p:txBody>
      </p:sp>
      <p:pic>
        <p:nvPicPr>
          <p:cNvPr id="4" name="Immagine 3"/>
          <p:cNvPicPr>
            <a:picLocks noChangeAspect="1"/>
          </p:cNvPicPr>
          <p:nvPr/>
        </p:nvPicPr>
        <p:blipFill>
          <a:blip r:embed="rId2"/>
          <a:stretch>
            <a:fillRect/>
          </a:stretch>
        </p:blipFill>
        <p:spPr>
          <a:xfrm>
            <a:off x="275497" y="1020725"/>
            <a:ext cx="8730279" cy="5582861"/>
          </a:xfrm>
          <a:prstGeom prst="rect">
            <a:avLst/>
          </a:prstGeom>
        </p:spPr>
      </p:pic>
      <p:sp>
        <p:nvSpPr>
          <p:cNvPr id="3" name="Segnaposto numero diapositiva 2"/>
          <p:cNvSpPr>
            <a:spLocks noGrp="1"/>
          </p:cNvSpPr>
          <p:nvPr>
            <p:ph type="sldNum" sz="quarter" idx="12"/>
          </p:nvPr>
        </p:nvSpPr>
        <p:spPr/>
        <p:txBody>
          <a:bodyPr/>
          <a:lstStyle/>
          <a:p>
            <a:fld id="{0038D3A0-3059-49F2-993D-5C013B8E1C8D}" type="slidenum">
              <a:rPr lang="en-GB" smtClean="0"/>
              <a:t>3</a:t>
            </a:fld>
            <a:endParaRPr lang="en-GB"/>
          </a:p>
        </p:txBody>
      </p:sp>
    </p:spTree>
    <p:extLst>
      <p:ext uri="{BB962C8B-B14F-4D97-AF65-F5344CB8AC3E}">
        <p14:creationId xmlns:p14="http://schemas.microsoft.com/office/powerpoint/2010/main" val="74495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Hai </a:t>
            </a:r>
            <a:r>
              <a:rPr lang="en-GB" dirty="0" err="1" smtClean="0"/>
              <a:t>hai</a:t>
            </a:r>
            <a:r>
              <a:rPr lang="en-GB" dirty="0" smtClean="0"/>
              <a:t>! </a:t>
            </a:r>
            <a:r>
              <a:rPr lang="en-GB" dirty="0" err="1" smtClean="0"/>
              <a:t>Avevo</a:t>
            </a:r>
            <a:r>
              <a:rPr lang="en-GB" dirty="0" smtClean="0"/>
              <a:t> </a:t>
            </a:r>
            <a:r>
              <a:rPr lang="en-GB" dirty="0" err="1" smtClean="0"/>
              <a:t>detto</a:t>
            </a:r>
            <a:r>
              <a:rPr lang="en-GB" dirty="0" smtClean="0"/>
              <a:t> di non </a:t>
            </a:r>
            <a:r>
              <a:rPr lang="en-GB" dirty="0" err="1" smtClean="0"/>
              <a:t>usare</a:t>
            </a:r>
            <a:r>
              <a:rPr lang="en-GB" dirty="0" smtClean="0"/>
              <a:t> is-a, e lo student </a:t>
            </a:r>
            <a:r>
              <a:rPr lang="en-GB" dirty="0" err="1" smtClean="0"/>
              <a:t>l’ha</a:t>
            </a:r>
            <a:r>
              <a:rPr lang="en-GB" dirty="0" smtClean="0"/>
              <a:t> </a:t>
            </a:r>
            <a:r>
              <a:rPr lang="en-GB" dirty="0" err="1" smtClean="0"/>
              <a:t>usata</a:t>
            </a:r>
            <a:r>
              <a:rPr lang="en-GB" dirty="0" smtClean="0"/>
              <a:t>. </a:t>
            </a:r>
            <a:r>
              <a:rPr lang="en-GB" dirty="0" err="1" smtClean="0"/>
              <a:t>Cari</a:t>
            </a:r>
            <a:r>
              <a:rPr lang="en-GB" dirty="0" smtClean="0"/>
              <a:t> </a:t>
            </a:r>
            <a:r>
              <a:rPr lang="en-GB" dirty="0" err="1" smtClean="0"/>
              <a:t>studenti</a:t>
            </a:r>
            <a:r>
              <a:rPr lang="en-GB" dirty="0" smtClean="0"/>
              <a:t>, </a:t>
            </a:r>
            <a:r>
              <a:rPr lang="en-GB" dirty="0" err="1" smtClean="0"/>
              <a:t>gli</a:t>
            </a:r>
            <a:r>
              <a:rPr lang="en-GB" dirty="0" smtClean="0"/>
              <a:t> </a:t>
            </a:r>
            <a:r>
              <a:rPr lang="en-GB" dirty="0" err="1" smtClean="0"/>
              <a:t>esami</a:t>
            </a:r>
            <a:r>
              <a:rPr lang="en-GB" dirty="0" smtClean="0"/>
              <a:t> </a:t>
            </a:r>
            <a:r>
              <a:rPr lang="en-GB" dirty="0" err="1" smtClean="0"/>
              <a:t>sono</a:t>
            </a:r>
            <a:r>
              <a:rPr lang="en-GB" dirty="0" smtClean="0"/>
              <a:t> </a:t>
            </a:r>
            <a:r>
              <a:rPr lang="en-GB" dirty="0" err="1" smtClean="0"/>
              <a:t>asimmetrici</a:t>
            </a:r>
            <a:r>
              <a:rPr lang="en-GB" dirty="0" smtClean="0"/>
              <a:t>, </a:t>
            </a:r>
            <a:r>
              <a:rPr lang="en-GB" dirty="0" err="1" smtClean="0"/>
              <a:t>noi</a:t>
            </a:r>
            <a:r>
              <a:rPr lang="en-GB" dirty="0" smtClean="0"/>
              <a:t> docent </a:t>
            </a:r>
            <a:r>
              <a:rPr lang="en-GB" dirty="0" err="1" smtClean="0"/>
              <a:t>decidiamo</a:t>
            </a:r>
            <a:r>
              <a:rPr lang="en-GB" dirty="0" smtClean="0"/>
              <a:t> e </a:t>
            </a:r>
            <a:r>
              <a:rPr lang="en-GB" dirty="0" err="1" smtClean="0"/>
              <a:t>voi</a:t>
            </a:r>
            <a:r>
              <a:rPr lang="en-GB" dirty="0" smtClean="0"/>
              <a:t> </a:t>
            </a:r>
            <a:r>
              <a:rPr lang="en-GB" dirty="0" err="1" smtClean="0"/>
              <a:t>eseguite</a:t>
            </a:r>
            <a:r>
              <a:rPr lang="en-GB" dirty="0" smtClean="0"/>
              <a:t>. E’ </a:t>
            </a:r>
            <a:r>
              <a:rPr lang="en-GB" dirty="0" err="1" smtClean="0"/>
              <a:t>così</a:t>
            </a:r>
            <a:r>
              <a:rPr lang="en-GB" dirty="0" smtClean="0"/>
              <a:t>, </a:t>
            </a:r>
            <a:r>
              <a:rPr lang="en-GB" dirty="0" err="1" smtClean="0"/>
              <a:t>nei</a:t>
            </a:r>
            <a:r>
              <a:rPr lang="en-GB" dirty="0" smtClean="0"/>
              <a:t> </a:t>
            </a:r>
            <a:r>
              <a:rPr lang="en-GB" dirty="0" err="1" smtClean="0"/>
              <a:t>corsi</a:t>
            </a:r>
            <a:r>
              <a:rPr lang="en-GB" dirty="0" smtClean="0"/>
              <a:t> </a:t>
            </a:r>
            <a:r>
              <a:rPr lang="en-GB" dirty="0" err="1" smtClean="0"/>
              <a:t>si</a:t>
            </a:r>
            <a:r>
              <a:rPr lang="en-GB" dirty="0" smtClean="0"/>
              <a:t> </a:t>
            </a:r>
            <a:r>
              <a:rPr lang="en-GB" dirty="0" err="1" smtClean="0"/>
              <a:t>può</a:t>
            </a:r>
            <a:r>
              <a:rPr lang="en-GB" dirty="0" smtClean="0"/>
              <a:t> </a:t>
            </a:r>
            <a:r>
              <a:rPr lang="en-GB" dirty="0" err="1" smtClean="0"/>
              <a:t>introdurre</a:t>
            </a:r>
            <a:r>
              <a:rPr lang="en-GB" dirty="0" smtClean="0"/>
              <a:t> </a:t>
            </a:r>
            <a:r>
              <a:rPr lang="en-GB" dirty="0" err="1" smtClean="0"/>
              <a:t>simmetria</a:t>
            </a:r>
            <a:r>
              <a:rPr lang="en-GB" dirty="0" smtClean="0"/>
              <a:t>, </a:t>
            </a:r>
            <a:r>
              <a:rPr lang="en-GB" dirty="0" err="1" smtClean="0"/>
              <a:t>negli</a:t>
            </a:r>
            <a:r>
              <a:rPr lang="en-GB" dirty="0" smtClean="0"/>
              <a:t> </a:t>
            </a:r>
            <a:r>
              <a:rPr lang="en-GB" dirty="0" err="1" smtClean="0"/>
              <a:t>esami</a:t>
            </a:r>
            <a:r>
              <a:rPr lang="en-GB" dirty="0" smtClean="0"/>
              <a:t> no. </a:t>
            </a:r>
            <a:r>
              <a:rPr lang="en-GB" dirty="0" err="1" smtClean="0"/>
              <a:t>Quind</a:t>
            </a:r>
            <a:r>
              <a:rPr lang="en-GB" dirty="0" smtClean="0"/>
              <a:t> </a:t>
            </a:r>
            <a:r>
              <a:rPr lang="en-GB" dirty="0" err="1" smtClean="0"/>
              <a:t>ise</a:t>
            </a:r>
            <a:r>
              <a:rPr lang="en-GB" dirty="0" smtClean="0"/>
              <a:t> </a:t>
            </a:r>
            <a:r>
              <a:rPr lang="en-GB" dirty="0" err="1" smtClean="0"/>
              <a:t>dico</a:t>
            </a:r>
            <a:r>
              <a:rPr lang="en-GB" dirty="0" smtClean="0"/>
              <a:t> </a:t>
            </a:r>
            <a:r>
              <a:rPr lang="en-GB" dirty="0" err="1" smtClean="0"/>
              <a:t>che</a:t>
            </a:r>
            <a:r>
              <a:rPr lang="en-GB" dirty="0" smtClean="0"/>
              <a:t> non </a:t>
            </a:r>
            <a:r>
              <a:rPr lang="en-GB" dirty="0" err="1" smtClean="0"/>
              <a:t>si</a:t>
            </a:r>
            <a:r>
              <a:rPr lang="en-GB" dirty="0" smtClean="0"/>
              <a:t> </a:t>
            </a:r>
            <a:r>
              <a:rPr lang="en-GB" dirty="0" err="1" smtClean="0"/>
              <a:t>possono</a:t>
            </a:r>
            <a:r>
              <a:rPr lang="en-GB" dirty="0" smtClean="0"/>
              <a:t> </a:t>
            </a:r>
            <a:r>
              <a:rPr lang="en-GB" dirty="0" err="1" smtClean="0"/>
              <a:t>usare</a:t>
            </a:r>
            <a:r>
              <a:rPr lang="en-GB" dirty="0" smtClean="0"/>
              <a:t> is-a, </a:t>
            </a:r>
            <a:r>
              <a:rPr lang="en-GB" dirty="0" err="1" smtClean="0"/>
              <a:t>una</a:t>
            </a:r>
            <a:r>
              <a:rPr lang="en-GB" dirty="0" smtClean="0"/>
              <a:t> </a:t>
            </a:r>
            <a:r>
              <a:rPr lang="en-GB" dirty="0" err="1" smtClean="0"/>
              <a:t>ragione</a:t>
            </a:r>
            <a:r>
              <a:rPr lang="en-GB" dirty="0" smtClean="0"/>
              <a:t> ci </a:t>
            </a:r>
            <a:r>
              <a:rPr lang="en-GB" dirty="0" err="1" smtClean="0"/>
              <a:t>sarà</a:t>
            </a:r>
            <a:r>
              <a:rPr lang="en-GB" dirty="0" smtClean="0"/>
              <a:t>. E non </a:t>
            </a:r>
            <a:r>
              <a:rPr lang="en-GB" dirty="0" err="1" smtClean="0"/>
              <a:t>usatele</a:t>
            </a:r>
            <a:r>
              <a:rPr lang="en-GB" dirty="0" smtClean="0"/>
              <a:t>. </a:t>
            </a:r>
            <a:r>
              <a:rPr lang="en-GB" dirty="0"/>
              <a:t>! Non </a:t>
            </a:r>
            <a:r>
              <a:rPr lang="en-GB" dirty="0" err="1"/>
              <a:t>va</a:t>
            </a:r>
            <a:r>
              <a:rPr lang="en-GB" dirty="0"/>
              <a:t> bene </a:t>
            </a:r>
            <a:r>
              <a:rPr lang="en-GB" dirty="0" err="1"/>
              <a:t>corso</a:t>
            </a:r>
            <a:r>
              <a:rPr lang="en-GB" dirty="0"/>
              <a:t> di </a:t>
            </a:r>
            <a:r>
              <a:rPr lang="en-GB" dirty="0" err="1"/>
              <a:t>laurea</a:t>
            </a:r>
            <a:r>
              <a:rPr lang="en-GB" dirty="0"/>
              <a:t> </a:t>
            </a:r>
            <a:r>
              <a:rPr lang="en-GB" dirty="0" err="1"/>
              <a:t>entità</a:t>
            </a:r>
            <a:r>
              <a:rPr lang="en-GB" dirty="0"/>
              <a:t>, e’ solo un </a:t>
            </a:r>
            <a:r>
              <a:rPr lang="en-GB" dirty="0" err="1"/>
              <a:t>attributo</a:t>
            </a:r>
            <a:r>
              <a:rPr lang="en-GB" dirty="0"/>
              <a:t> di </a:t>
            </a:r>
            <a:r>
              <a:rPr lang="en-GB" dirty="0" err="1"/>
              <a:t>corso</a:t>
            </a:r>
            <a:r>
              <a:rPr lang="en-GB" dirty="0"/>
              <a:t>. </a:t>
            </a:r>
            <a:r>
              <a:rPr lang="en-GB" dirty="0" smtClean="0"/>
              <a:t>Il resto </a:t>
            </a:r>
            <a:r>
              <a:rPr lang="en-GB" dirty="0" err="1" smtClean="0"/>
              <a:t>va</a:t>
            </a:r>
            <a:r>
              <a:rPr lang="en-GB" dirty="0" smtClean="0"/>
              <a:t> bene</a:t>
            </a:r>
            <a:endParaRPr lang="en-GB" dirty="0"/>
          </a:p>
        </p:txBody>
      </p:sp>
      <p:pic>
        <p:nvPicPr>
          <p:cNvPr id="4" name="Immagine 3"/>
          <p:cNvPicPr>
            <a:picLocks noChangeAspect="1"/>
          </p:cNvPicPr>
          <p:nvPr/>
        </p:nvPicPr>
        <p:blipFill>
          <a:blip r:embed="rId2"/>
          <a:stretch>
            <a:fillRect/>
          </a:stretch>
        </p:blipFill>
        <p:spPr>
          <a:xfrm>
            <a:off x="372141" y="1758602"/>
            <a:ext cx="8524142" cy="4057413"/>
          </a:xfrm>
          <a:prstGeom prst="rect">
            <a:avLst/>
          </a:prstGeom>
        </p:spPr>
      </p:pic>
      <p:sp>
        <p:nvSpPr>
          <p:cNvPr id="3" name="Segnaposto numero diapositiva 2"/>
          <p:cNvSpPr>
            <a:spLocks noGrp="1"/>
          </p:cNvSpPr>
          <p:nvPr>
            <p:ph type="sldNum" sz="quarter" idx="12"/>
          </p:nvPr>
        </p:nvSpPr>
        <p:spPr/>
        <p:txBody>
          <a:bodyPr/>
          <a:lstStyle/>
          <a:p>
            <a:fld id="{0038D3A0-3059-49F2-993D-5C013B8E1C8D}" type="slidenum">
              <a:rPr lang="en-GB" smtClean="0"/>
              <a:t>4</a:t>
            </a:fld>
            <a:endParaRPr lang="en-GB"/>
          </a:p>
        </p:txBody>
      </p:sp>
    </p:spTree>
    <p:extLst>
      <p:ext uri="{BB962C8B-B14F-4D97-AF65-F5344CB8AC3E}">
        <p14:creationId xmlns:p14="http://schemas.microsoft.com/office/powerpoint/2010/main" val="199753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noChangeArrowheads="1"/>
          </p:cNvSpPr>
          <p:nvPr>
            <p:ph type="title"/>
          </p:nvPr>
        </p:nvSpPr>
        <p:spPr/>
        <p:txBody>
          <a:bodyPr>
            <a:normAutofit fontScale="90000"/>
          </a:bodyPr>
          <a:lstStyle/>
          <a:p>
            <a:r>
              <a:rPr lang="en-GB" altLang="en-US" dirty="0" smtClean="0"/>
              <a:t>Non </a:t>
            </a:r>
            <a:r>
              <a:rPr lang="en-GB" altLang="en-US" dirty="0" err="1" smtClean="0"/>
              <a:t>vanno</a:t>
            </a:r>
            <a:r>
              <a:rPr lang="en-GB" altLang="en-US" dirty="0" smtClean="0"/>
              <a:t> bene </a:t>
            </a:r>
            <a:r>
              <a:rPr lang="en-GB" altLang="en-US" dirty="0" err="1" smtClean="0"/>
              <a:t>gli</a:t>
            </a:r>
            <a:r>
              <a:rPr lang="en-GB" altLang="en-US" dirty="0" smtClean="0"/>
              <a:t> </a:t>
            </a:r>
            <a:r>
              <a:rPr lang="en-GB" altLang="en-US" dirty="0" err="1" smtClean="0"/>
              <a:t>attributi</a:t>
            </a:r>
            <a:r>
              <a:rPr lang="en-GB" altLang="en-US" dirty="0" smtClean="0"/>
              <a:t> </a:t>
            </a:r>
            <a:r>
              <a:rPr lang="en-GB" altLang="en-US" dirty="0" err="1" smtClean="0"/>
              <a:t>cittànascita</a:t>
            </a:r>
            <a:r>
              <a:rPr lang="en-GB" altLang="en-US" dirty="0" smtClean="0"/>
              <a:t>, </a:t>
            </a:r>
            <a:r>
              <a:rPr lang="en-GB" altLang="en-US" dirty="0" err="1" smtClean="0"/>
              <a:t>ecc</a:t>
            </a:r>
            <a:r>
              <a:rPr lang="en-GB" altLang="en-US" dirty="0" smtClean="0"/>
              <a:t>. </a:t>
            </a:r>
            <a:r>
              <a:rPr lang="en-GB" altLang="en-US" dirty="0" err="1" smtClean="0"/>
              <a:t>Chiaramente</a:t>
            </a:r>
            <a:r>
              <a:rPr lang="en-GB" altLang="en-US" dirty="0" smtClean="0"/>
              <a:t>, </a:t>
            </a:r>
            <a:r>
              <a:rPr lang="en-GB" altLang="en-US" dirty="0" err="1" smtClean="0"/>
              <a:t>Città</a:t>
            </a:r>
            <a:r>
              <a:rPr lang="en-GB" altLang="en-US" dirty="0" smtClean="0"/>
              <a:t> è </a:t>
            </a:r>
            <a:r>
              <a:rPr lang="en-GB" altLang="en-US" dirty="0" err="1" smtClean="0"/>
              <a:t>una</a:t>
            </a:r>
            <a:r>
              <a:rPr lang="en-GB" altLang="en-US" dirty="0" smtClean="0"/>
              <a:t> </a:t>
            </a:r>
            <a:r>
              <a:rPr lang="en-GB" altLang="en-US" dirty="0" err="1" smtClean="0"/>
              <a:t>entità</a:t>
            </a:r>
            <a:r>
              <a:rPr lang="en-GB" altLang="en-US" dirty="0" smtClean="0"/>
              <a:t> </a:t>
            </a:r>
            <a:r>
              <a:rPr lang="en-GB" altLang="en-US" dirty="0" err="1" smtClean="0"/>
              <a:t>perche</a:t>
            </a:r>
            <a:r>
              <a:rPr lang="en-GB" altLang="en-US" dirty="0" smtClean="0"/>
              <a:t>’ ad </a:t>
            </a:r>
            <a:r>
              <a:rPr lang="en-GB" altLang="en-US" dirty="0" err="1" smtClean="0"/>
              <a:t>essa</a:t>
            </a:r>
            <a:r>
              <a:rPr lang="en-GB" altLang="en-US" dirty="0" smtClean="0"/>
              <a:t> </a:t>
            </a:r>
            <a:r>
              <a:rPr lang="en-GB" altLang="en-US" dirty="0" err="1" smtClean="0"/>
              <a:t>possiamo</a:t>
            </a:r>
            <a:r>
              <a:rPr lang="en-GB" altLang="en-US" dirty="0" smtClean="0"/>
              <a:t> </a:t>
            </a:r>
            <a:r>
              <a:rPr lang="en-GB" altLang="en-US" dirty="0" err="1" smtClean="0"/>
              <a:t>associare</a:t>
            </a:r>
            <a:r>
              <a:rPr lang="en-GB" altLang="en-US" dirty="0" smtClean="0"/>
              <a:t> </a:t>
            </a:r>
            <a:r>
              <a:rPr lang="en-GB" altLang="en-US" dirty="0" err="1" smtClean="0"/>
              <a:t>proprietà</a:t>
            </a:r>
            <a:r>
              <a:rPr lang="en-GB" altLang="en-US" dirty="0" smtClean="0"/>
              <a:t> (</a:t>
            </a:r>
            <a:r>
              <a:rPr lang="en-GB" altLang="en-US" dirty="0" err="1" smtClean="0"/>
              <a:t>andate</a:t>
            </a:r>
            <a:r>
              <a:rPr lang="en-GB" altLang="en-US" dirty="0" smtClean="0"/>
              <a:t> a </a:t>
            </a:r>
            <a:r>
              <a:rPr lang="en-GB" altLang="en-US" dirty="0" err="1" smtClean="0"/>
              <a:t>riguardarvi</a:t>
            </a:r>
            <a:r>
              <a:rPr lang="en-GB" altLang="en-US" dirty="0" smtClean="0"/>
              <a:t> la </a:t>
            </a:r>
            <a:r>
              <a:rPr lang="en-GB" altLang="en-US" dirty="0" err="1" smtClean="0"/>
              <a:t>definizione</a:t>
            </a:r>
            <a:r>
              <a:rPr lang="en-GB" altLang="en-US" dirty="0" smtClean="0"/>
              <a:t> di </a:t>
            </a:r>
            <a:r>
              <a:rPr lang="en-GB" altLang="en-US" dirty="0" err="1" smtClean="0"/>
              <a:t>entità</a:t>
            </a:r>
            <a:r>
              <a:rPr lang="en-GB" altLang="en-US" dirty="0" smtClean="0"/>
              <a:t>, e </a:t>
            </a:r>
            <a:r>
              <a:rPr lang="en-GB" altLang="en-US" dirty="0" err="1" smtClean="0"/>
              <a:t>fissatela</a:t>
            </a:r>
            <a:r>
              <a:rPr lang="en-GB" altLang="en-US" dirty="0" smtClean="0"/>
              <a:t> </a:t>
            </a:r>
            <a:r>
              <a:rPr lang="en-GB" altLang="en-US" dirty="0" err="1" smtClean="0"/>
              <a:t>nella</a:t>
            </a:r>
            <a:r>
              <a:rPr lang="en-GB" altLang="en-US" dirty="0" smtClean="0"/>
              <a:t> </a:t>
            </a:r>
            <a:r>
              <a:rPr lang="en-GB" altLang="en-US" dirty="0" err="1" smtClean="0"/>
              <a:t>vostra</a:t>
            </a:r>
            <a:r>
              <a:rPr lang="en-GB" altLang="en-US" dirty="0" smtClean="0"/>
              <a:t> </a:t>
            </a:r>
            <a:r>
              <a:rPr lang="en-GB" altLang="en-US" dirty="0" err="1" smtClean="0"/>
              <a:t>testa</a:t>
            </a:r>
            <a:r>
              <a:rPr lang="en-GB" altLang="en-US" dirty="0" smtClean="0"/>
              <a:t>). Come </a:t>
            </a:r>
            <a:r>
              <a:rPr lang="en-GB" altLang="en-US" dirty="0" err="1" smtClean="0"/>
              <a:t>conseguenza</a:t>
            </a:r>
            <a:r>
              <a:rPr lang="en-GB" altLang="en-US" dirty="0" smtClean="0"/>
              <a:t> </a:t>
            </a:r>
            <a:r>
              <a:rPr lang="en-GB" altLang="en-US" dirty="0" err="1" smtClean="0"/>
              <a:t>città</a:t>
            </a:r>
            <a:r>
              <a:rPr lang="en-GB" altLang="en-US" dirty="0" smtClean="0"/>
              <a:t> è </a:t>
            </a:r>
            <a:r>
              <a:rPr lang="en-GB" altLang="en-US" dirty="0" err="1" smtClean="0"/>
              <a:t>entità</a:t>
            </a:r>
            <a:r>
              <a:rPr lang="en-GB" altLang="en-US" dirty="0" smtClean="0"/>
              <a:t> e ad </a:t>
            </a:r>
            <a:r>
              <a:rPr lang="en-GB" altLang="en-US" dirty="0" err="1" smtClean="0"/>
              <a:t>essa</a:t>
            </a:r>
            <a:r>
              <a:rPr lang="en-GB" altLang="en-US" dirty="0" smtClean="0"/>
              <a:t> </a:t>
            </a:r>
            <a:r>
              <a:rPr lang="en-GB" altLang="en-US" dirty="0" err="1" smtClean="0"/>
              <a:t>venno</a:t>
            </a:r>
            <a:r>
              <a:rPr lang="en-GB" altLang="en-US" dirty="0" smtClean="0"/>
              <a:t> </a:t>
            </a:r>
            <a:r>
              <a:rPr lang="en-GB" altLang="en-US" dirty="0" err="1" smtClean="0"/>
              <a:t>attribuiti</a:t>
            </a:r>
            <a:r>
              <a:rPr lang="en-GB" altLang="en-US" dirty="0" smtClean="0"/>
              <a:t> solo </a:t>
            </a:r>
            <a:r>
              <a:rPr lang="en-GB" altLang="en-US" dirty="0" err="1" smtClean="0"/>
              <a:t>tre</a:t>
            </a:r>
            <a:r>
              <a:rPr lang="en-GB" altLang="en-US" dirty="0" smtClean="0"/>
              <a:t> </a:t>
            </a:r>
            <a:r>
              <a:rPr lang="en-GB" altLang="en-US" dirty="0" err="1" smtClean="0"/>
              <a:t>attributi</a:t>
            </a:r>
            <a:r>
              <a:rPr lang="en-GB" altLang="en-US" dirty="0" smtClean="0"/>
              <a:t> non </a:t>
            </a:r>
            <a:r>
              <a:rPr lang="en-GB" altLang="en-US" dirty="0" err="1" smtClean="0"/>
              <a:t>sei</a:t>
            </a:r>
            <a:r>
              <a:rPr lang="en-GB" altLang="en-US" dirty="0" smtClean="0"/>
              <a:t>. E </a:t>
            </a:r>
            <a:r>
              <a:rPr lang="en-GB" altLang="en-US" dirty="0" err="1" smtClean="0"/>
              <a:t>va</a:t>
            </a:r>
            <a:r>
              <a:rPr lang="en-GB" altLang="en-US" dirty="0" smtClean="0"/>
              <a:t> </a:t>
            </a:r>
            <a:r>
              <a:rPr lang="en-GB" altLang="en-US" dirty="0" err="1" smtClean="0"/>
              <a:t>messa</a:t>
            </a:r>
            <a:r>
              <a:rPr lang="en-GB" altLang="en-US" dirty="0" smtClean="0"/>
              <a:t> in relationship con </a:t>
            </a:r>
            <a:r>
              <a:rPr lang="en-GB" altLang="en-US" dirty="0" err="1" smtClean="0"/>
              <a:t>studente</a:t>
            </a:r>
            <a:endParaRPr lang="en-GB" altLang="en-US" dirty="0" smtClean="0"/>
          </a:p>
        </p:txBody>
      </p:sp>
      <p:sp>
        <p:nvSpPr>
          <p:cNvPr id="31746" name="Segnaposto numero diapositiva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1434B677-7F7D-40C2-8F14-4F86C001BA63}" type="slidenum">
              <a:rPr lang="it-IT" altLang="it-IT" sz="1400">
                <a:latin typeface="Times New Roman" panose="02020603050405020304" pitchFamily="18" charset="0"/>
              </a:rPr>
              <a:pPr>
                <a:spcBef>
                  <a:spcPct val="0"/>
                </a:spcBef>
                <a:buFontTx/>
                <a:buNone/>
              </a:pPr>
              <a:t>5</a:t>
            </a:fld>
            <a:endParaRPr lang="it-IT" altLang="it-IT" sz="1400">
              <a:latin typeface="Times New Roman" panose="02020603050405020304" pitchFamily="18" charset="0"/>
            </a:endParaRPr>
          </a:p>
        </p:txBody>
      </p:sp>
      <p:cxnSp>
        <p:nvCxnSpPr>
          <p:cNvPr id="31747" name="Connettore diritto 6"/>
          <p:cNvCxnSpPr>
            <a:cxnSpLocks noChangeShapeType="1"/>
          </p:cNvCxnSpPr>
          <p:nvPr/>
        </p:nvCxnSpPr>
        <p:spPr bwMode="auto">
          <a:xfrm>
            <a:off x="295275" y="1403350"/>
            <a:ext cx="8423275"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748" name="Gruppo 37"/>
          <p:cNvGrpSpPr>
            <a:grpSpLocks/>
          </p:cNvGrpSpPr>
          <p:nvPr/>
        </p:nvGrpSpPr>
        <p:grpSpPr bwMode="auto">
          <a:xfrm>
            <a:off x="242888" y="2079625"/>
            <a:ext cx="8475662" cy="4049713"/>
            <a:chOff x="243336" y="2078850"/>
            <a:chExt cx="8235334" cy="4050451"/>
          </a:xfrm>
        </p:grpSpPr>
        <p:cxnSp>
          <p:nvCxnSpPr>
            <p:cNvPr id="31839" name="Connettore diritto 8"/>
            <p:cNvCxnSpPr>
              <a:cxnSpLocks noChangeShapeType="1"/>
            </p:cNvCxnSpPr>
            <p:nvPr/>
          </p:nvCxnSpPr>
          <p:spPr bwMode="auto">
            <a:xfrm>
              <a:off x="287760" y="207885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0" name="Connettore diritto 9"/>
            <p:cNvCxnSpPr>
              <a:cxnSpLocks noChangeShapeType="1"/>
            </p:cNvCxnSpPr>
            <p:nvPr/>
          </p:nvCxnSpPr>
          <p:spPr bwMode="auto">
            <a:xfrm>
              <a:off x="280356" y="275392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1" name="Connettore diritto 10"/>
            <p:cNvCxnSpPr>
              <a:cxnSpLocks noChangeShapeType="1"/>
            </p:cNvCxnSpPr>
            <p:nvPr/>
          </p:nvCxnSpPr>
          <p:spPr bwMode="auto">
            <a:xfrm>
              <a:off x="272952" y="342900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2" name="Connettore diritto 11"/>
            <p:cNvCxnSpPr>
              <a:cxnSpLocks noChangeShapeType="1"/>
            </p:cNvCxnSpPr>
            <p:nvPr/>
          </p:nvCxnSpPr>
          <p:spPr bwMode="auto">
            <a:xfrm>
              <a:off x="265548" y="410407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3" name="Connettore diritto 12"/>
            <p:cNvCxnSpPr>
              <a:cxnSpLocks noChangeShapeType="1"/>
            </p:cNvCxnSpPr>
            <p:nvPr/>
          </p:nvCxnSpPr>
          <p:spPr bwMode="auto">
            <a:xfrm>
              <a:off x="258144" y="477915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4" name="Connettore diritto 13"/>
            <p:cNvCxnSpPr>
              <a:cxnSpLocks noChangeShapeType="1"/>
            </p:cNvCxnSpPr>
            <p:nvPr/>
          </p:nvCxnSpPr>
          <p:spPr bwMode="auto">
            <a:xfrm>
              <a:off x="250740" y="545422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845" name="Connettore diritto 14"/>
            <p:cNvCxnSpPr>
              <a:cxnSpLocks noChangeShapeType="1"/>
            </p:cNvCxnSpPr>
            <p:nvPr/>
          </p:nvCxnSpPr>
          <p:spPr bwMode="auto">
            <a:xfrm>
              <a:off x="243336" y="612930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749" name="Connettore diritto 16"/>
          <p:cNvCxnSpPr>
            <a:cxnSpLocks noChangeShapeType="1"/>
          </p:cNvCxnSpPr>
          <p:nvPr/>
        </p:nvCxnSpPr>
        <p:spPr bwMode="auto">
          <a:xfrm>
            <a:off x="409575"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0" name="Connettore diritto 20"/>
          <p:cNvCxnSpPr>
            <a:cxnSpLocks noChangeShapeType="1"/>
          </p:cNvCxnSpPr>
          <p:nvPr/>
        </p:nvCxnSpPr>
        <p:spPr bwMode="auto">
          <a:xfrm>
            <a:off x="1331913"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1" name="Connettore diritto 21"/>
          <p:cNvCxnSpPr>
            <a:cxnSpLocks noChangeShapeType="1"/>
          </p:cNvCxnSpPr>
          <p:nvPr/>
        </p:nvCxnSpPr>
        <p:spPr bwMode="auto">
          <a:xfrm>
            <a:off x="2252663"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2" name="Connettore diritto 22"/>
          <p:cNvCxnSpPr>
            <a:cxnSpLocks noChangeShapeType="1"/>
          </p:cNvCxnSpPr>
          <p:nvPr/>
        </p:nvCxnSpPr>
        <p:spPr bwMode="auto">
          <a:xfrm>
            <a:off x="317500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3" name="Connettore diritto 23"/>
          <p:cNvCxnSpPr>
            <a:cxnSpLocks noChangeShapeType="1"/>
          </p:cNvCxnSpPr>
          <p:nvPr/>
        </p:nvCxnSpPr>
        <p:spPr bwMode="auto">
          <a:xfrm>
            <a:off x="409575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4" name="Connettore diritto 24"/>
          <p:cNvCxnSpPr>
            <a:cxnSpLocks noChangeShapeType="1"/>
          </p:cNvCxnSpPr>
          <p:nvPr/>
        </p:nvCxnSpPr>
        <p:spPr bwMode="auto">
          <a:xfrm>
            <a:off x="501650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5" name="Connettore diritto 25"/>
          <p:cNvCxnSpPr>
            <a:cxnSpLocks noChangeShapeType="1"/>
          </p:cNvCxnSpPr>
          <p:nvPr/>
        </p:nvCxnSpPr>
        <p:spPr bwMode="auto">
          <a:xfrm>
            <a:off x="593883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6" name="Connettore diritto 26"/>
          <p:cNvCxnSpPr>
            <a:cxnSpLocks noChangeShapeType="1"/>
          </p:cNvCxnSpPr>
          <p:nvPr/>
        </p:nvCxnSpPr>
        <p:spPr bwMode="auto">
          <a:xfrm>
            <a:off x="685958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7" name="Connettore diritto 27"/>
          <p:cNvCxnSpPr>
            <a:cxnSpLocks noChangeShapeType="1"/>
          </p:cNvCxnSpPr>
          <p:nvPr/>
        </p:nvCxnSpPr>
        <p:spPr bwMode="auto">
          <a:xfrm>
            <a:off x="778033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8" name="Connettore diritto 28"/>
          <p:cNvCxnSpPr>
            <a:cxnSpLocks noChangeShapeType="1"/>
          </p:cNvCxnSpPr>
          <p:nvPr/>
        </p:nvCxnSpPr>
        <p:spPr bwMode="auto">
          <a:xfrm>
            <a:off x="8702675"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9" name="Rectangle 1"/>
          <p:cNvSpPr>
            <a:spLocks noChangeArrowheads="1"/>
          </p:cNvSpPr>
          <p:nvPr/>
        </p:nvSpPr>
        <p:spPr bwMode="auto">
          <a:xfrm>
            <a:off x="1387475" y="2262188"/>
            <a:ext cx="900113" cy="4905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31760" name="CasellaDiTesto 3"/>
          <p:cNvSpPr txBox="1">
            <a:spLocks noChangeArrowheads="1"/>
          </p:cNvSpPr>
          <p:nvPr/>
        </p:nvSpPr>
        <p:spPr bwMode="auto">
          <a:xfrm>
            <a:off x="1441450" y="2368550"/>
            <a:ext cx="7762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it-IT" altLang="it-IT" sz="1100">
                <a:latin typeface="Arial" panose="020B0604020202020204" pitchFamily="34" charset="0"/>
              </a:rPr>
              <a:t>Studente</a:t>
            </a:r>
          </a:p>
        </p:txBody>
      </p:sp>
      <p:sp>
        <p:nvSpPr>
          <p:cNvPr id="31761" name="CasellaDiTesto 7"/>
          <p:cNvSpPr txBox="1">
            <a:spLocks noChangeArrowheads="1"/>
          </p:cNvSpPr>
          <p:nvPr/>
        </p:nvSpPr>
        <p:spPr bwMode="auto">
          <a:xfrm>
            <a:off x="5184775" y="2368550"/>
            <a:ext cx="561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it-IT" altLang="it-IT" sz="1100">
                <a:latin typeface="Arial" panose="020B0604020202020204" pitchFamily="34" charset="0"/>
              </a:rPr>
              <a:t>Corso</a:t>
            </a:r>
          </a:p>
        </p:txBody>
      </p:sp>
      <p:sp>
        <p:nvSpPr>
          <p:cNvPr id="31762" name="Diamond 7"/>
          <p:cNvSpPr>
            <a:spLocks noChangeArrowheads="1"/>
          </p:cNvSpPr>
          <p:nvPr/>
        </p:nvSpPr>
        <p:spPr bwMode="auto">
          <a:xfrm>
            <a:off x="3082925" y="2105025"/>
            <a:ext cx="1147763" cy="314325"/>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31763" name="Diamond 7"/>
          <p:cNvSpPr>
            <a:spLocks noChangeArrowheads="1"/>
          </p:cNvSpPr>
          <p:nvPr/>
        </p:nvSpPr>
        <p:spPr bwMode="auto">
          <a:xfrm>
            <a:off x="3101975" y="2590800"/>
            <a:ext cx="1147763" cy="314325"/>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31764" name="Rectangle 1"/>
          <p:cNvSpPr>
            <a:spLocks noChangeArrowheads="1"/>
          </p:cNvSpPr>
          <p:nvPr/>
        </p:nvSpPr>
        <p:spPr bwMode="auto">
          <a:xfrm>
            <a:off x="5016500" y="2262188"/>
            <a:ext cx="900113" cy="492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nvGrpSpPr>
          <p:cNvPr id="31765" name="Group 3"/>
          <p:cNvGrpSpPr>
            <a:grpSpLocks/>
          </p:cNvGrpSpPr>
          <p:nvPr/>
        </p:nvGrpSpPr>
        <p:grpSpPr bwMode="auto">
          <a:xfrm rot="5400000">
            <a:off x="1230313" y="2959100"/>
            <a:ext cx="541338" cy="134937"/>
            <a:chOff x="5472113" y="2528900"/>
            <a:chExt cx="541337" cy="134937"/>
          </a:xfrm>
        </p:grpSpPr>
        <p:cxnSp>
          <p:nvCxnSpPr>
            <p:cNvPr id="3183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3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cxnSp>
        <p:nvCxnSpPr>
          <p:cNvPr id="31766" name="Straight Connector 4"/>
          <p:cNvCxnSpPr>
            <a:cxnSpLocks noChangeShapeType="1"/>
            <a:endCxn id="31763" idx="1"/>
          </p:cNvCxnSpPr>
          <p:nvPr/>
        </p:nvCxnSpPr>
        <p:spPr bwMode="auto">
          <a:xfrm flipV="1">
            <a:off x="2287588" y="2747963"/>
            <a:ext cx="814387"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767" name="Straight Connector 4"/>
          <p:cNvCxnSpPr>
            <a:cxnSpLocks noChangeShapeType="1"/>
            <a:endCxn id="31762" idx="1"/>
          </p:cNvCxnSpPr>
          <p:nvPr/>
        </p:nvCxnSpPr>
        <p:spPr bwMode="auto">
          <a:xfrm>
            <a:off x="2287588" y="2262188"/>
            <a:ext cx="79533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768" name="Straight Connector 4"/>
          <p:cNvCxnSpPr>
            <a:cxnSpLocks noChangeShapeType="1"/>
          </p:cNvCxnSpPr>
          <p:nvPr/>
        </p:nvCxnSpPr>
        <p:spPr bwMode="auto">
          <a:xfrm flipV="1">
            <a:off x="4230688" y="2271713"/>
            <a:ext cx="7858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769" name="Straight Connector 4"/>
          <p:cNvCxnSpPr>
            <a:cxnSpLocks noChangeShapeType="1"/>
          </p:cNvCxnSpPr>
          <p:nvPr/>
        </p:nvCxnSpPr>
        <p:spPr bwMode="auto">
          <a:xfrm flipV="1">
            <a:off x="4240213" y="2746375"/>
            <a:ext cx="766762" cy="6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nvGrpSpPr>
          <p:cNvPr id="31770" name="Group 3"/>
          <p:cNvGrpSpPr>
            <a:grpSpLocks/>
          </p:cNvGrpSpPr>
          <p:nvPr/>
        </p:nvGrpSpPr>
        <p:grpSpPr bwMode="auto">
          <a:xfrm rot="5400000">
            <a:off x="1597025" y="2960688"/>
            <a:ext cx="541337" cy="134938"/>
            <a:chOff x="5472113" y="2528900"/>
            <a:chExt cx="541337" cy="134937"/>
          </a:xfrm>
        </p:grpSpPr>
        <p:cxnSp>
          <p:nvCxnSpPr>
            <p:cNvPr id="3183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3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sp>
        <p:nvSpPr>
          <p:cNvPr id="31771" name="CasellaDiTesto 19"/>
          <p:cNvSpPr txBox="1">
            <a:spLocks noChangeArrowheads="1"/>
          </p:cNvSpPr>
          <p:nvPr/>
        </p:nvSpPr>
        <p:spPr bwMode="auto">
          <a:xfrm>
            <a:off x="3113088" y="2138363"/>
            <a:ext cx="1065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it-IT" altLang="it-IT" sz="1100">
                <a:latin typeface="Arial" panose="020B0604020202020204" pitchFamily="34" charset="0"/>
              </a:rPr>
              <a:t>Piani di studio</a:t>
            </a:r>
          </a:p>
        </p:txBody>
      </p:sp>
      <p:sp>
        <p:nvSpPr>
          <p:cNvPr id="31772" name="CasellaDiTesto 20"/>
          <p:cNvSpPr txBox="1">
            <a:spLocks noChangeArrowheads="1"/>
          </p:cNvSpPr>
          <p:nvPr/>
        </p:nvSpPr>
        <p:spPr bwMode="auto">
          <a:xfrm>
            <a:off x="3349625" y="2609850"/>
            <a:ext cx="5762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it-IT" altLang="it-IT" sz="1100">
                <a:latin typeface="Arial" panose="020B0604020202020204" pitchFamily="34" charset="0"/>
              </a:rPr>
              <a:t>Esami</a:t>
            </a:r>
          </a:p>
        </p:txBody>
      </p:sp>
      <p:grpSp>
        <p:nvGrpSpPr>
          <p:cNvPr id="31773" name="Group 3"/>
          <p:cNvGrpSpPr>
            <a:grpSpLocks/>
          </p:cNvGrpSpPr>
          <p:nvPr/>
        </p:nvGrpSpPr>
        <p:grpSpPr bwMode="auto">
          <a:xfrm rot="5400000">
            <a:off x="1939925" y="2955925"/>
            <a:ext cx="541338" cy="134938"/>
            <a:chOff x="5472113" y="2528900"/>
            <a:chExt cx="541337" cy="134937"/>
          </a:xfrm>
        </p:grpSpPr>
        <p:cxnSp>
          <p:nvCxnSpPr>
            <p:cNvPr id="31833"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34"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4" name="Group 3"/>
          <p:cNvGrpSpPr>
            <a:grpSpLocks/>
          </p:cNvGrpSpPr>
          <p:nvPr/>
        </p:nvGrpSpPr>
        <p:grpSpPr bwMode="auto">
          <a:xfrm rot="-5400000">
            <a:off x="1582738" y="1941513"/>
            <a:ext cx="541337" cy="134937"/>
            <a:chOff x="5472113" y="2528900"/>
            <a:chExt cx="541337" cy="134937"/>
          </a:xfrm>
        </p:grpSpPr>
        <p:cxnSp>
          <p:nvCxnSpPr>
            <p:cNvPr id="3183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3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5" name="Group 3"/>
          <p:cNvGrpSpPr>
            <a:grpSpLocks/>
          </p:cNvGrpSpPr>
          <p:nvPr/>
        </p:nvGrpSpPr>
        <p:grpSpPr bwMode="auto">
          <a:xfrm rot="-5400000">
            <a:off x="1112044" y="1939132"/>
            <a:ext cx="542925" cy="134937"/>
            <a:chOff x="5472113" y="2528900"/>
            <a:chExt cx="541337" cy="134937"/>
          </a:xfrm>
        </p:grpSpPr>
        <p:cxnSp>
          <p:nvCxnSpPr>
            <p:cNvPr id="3182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3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6" name="Group 3"/>
          <p:cNvGrpSpPr>
            <a:grpSpLocks/>
          </p:cNvGrpSpPr>
          <p:nvPr/>
        </p:nvGrpSpPr>
        <p:grpSpPr bwMode="auto">
          <a:xfrm rot="-5400000">
            <a:off x="1951038" y="1925638"/>
            <a:ext cx="541337" cy="134937"/>
            <a:chOff x="5472113" y="2528900"/>
            <a:chExt cx="541337" cy="134937"/>
          </a:xfrm>
        </p:grpSpPr>
        <p:cxnSp>
          <p:nvCxnSpPr>
            <p:cNvPr id="3182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2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7" name="Group 3"/>
          <p:cNvGrpSpPr>
            <a:grpSpLocks/>
          </p:cNvGrpSpPr>
          <p:nvPr/>
        </p:nvGrpSpPr>
        <p:grpSpPr bwMode="auto">
          <a:xfrm rot="10800000">
            <a:off x="836613" y="2371725"/>
            <a:ext cx="541337" cy="134938"/>
            <a:chOff x="5472113" y="2528900"/>
            <a:chExt cx="541337" cy="134937"/>
          </a:xfrm>
        </p:grpSpPr>
        <p:cxnSp>
          <p:nvCxnSpPr>
            <p:cNvPr id="3182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2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8" name="Group 3"/>
          <p:cNvGrpSpPr>
            <a:grpSpLocks/>
          </p:cNvGrpSpPr>
          <p:nvPr/>
        </p:nvGrpSpPr>
        <p:grpSpPr bwMode="auto">
          <a:xfrm rot="10800000">
            <a:off x="830263" y="2505075"/>
            <a:ext cx="541337" cy="134938"/>
            <a:chOff x="5472113" y="2528900"/>
            <a:chExt cx="541337" cy="134937"/>
          </a:xfrm>
        </p:grpSpPr>
        <p:cxnSp>
          <p:nvCxnSpPr>
            <p:cNvPr id="31823"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24"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79" name="Group 3"/>
          <p:cNvGrpSpPr>
            <a:grpSpLocks/>
          </p:cNvGrpSpPr>
          <p:nvPr/>
        </p:nvGrpSpPr>
        <p:grpSpPr bwMode="auto">
          <a:xfrm rot="10800000">
            <a:off x="836613" y="2662238"/>
            <a:ext cx="541337" cy="134937"/>
            <a:chOff x="5472113" y="2528900"/>
            <a:chExt cx="541337" cy="134937"/>
          </a:xfrm>
        </p:grpSpPr>
        <p:cxnSp>
          <p:nvCxnSpPr>
            <p:cNvPr id="3182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2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0" name="Group 3"/>
          <p:cNvGrpSpPr>
            <a:grpSpLocks/>
          </p:cNvGrpSpPr>
          <p:nvPr/>
        </p:nvGrpSpPr>
        <p:grpSpPr bwMode="auto">
          <a:xfrm rot="5400000">
            <a:off x="4835525" y="2949575"/>
            <a:ext cx="541338" cy="134938"/>
            <a:chOff x="5472113" y="2528900"/>
            <a:chExt cx="541337" cy="134937"/>
          </a:xfrm>
        </p:grpSpPr>
        <p:cxnSp>
          <p:nvCxnSpPr>
            <p:cNvPr id="3181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2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1" name="Group 3"/>
          <p:cNvGrpSpPr>
            <a:grpSpLocks/>
          </p:cNvGrpSpPr>
          <p:nvPr/>
        </p:nvGrpSpPr>
        <p:grpSpPr bwMode="auto">
          <a:xfrm rot="5400000">
            <a:off x="5210175" y="2959100"/>
            <a:ext cx="541338" cy="134938"/>
            <a:chOff x="5472113" y="2528900"/>
            <a:chExt cx="541337" cy="134937"/>
          </a:xfrm>
        </p:grpSpPr>
        <p:cxnSp>
          <p:nvCxnSpPr>
            <p:cNvPr id="3181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1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2" name="Group 3"/>
          <p:cNvGrpSpPr>
            <a:grpSpLocks/>
          </p:cNvGrpSpPr>
          <p:nvPr/>
        </p:nvGrpSpPr>
        <p:grpSpPr bwMode="auto">
          <a:xfrm rot="5400000">
            <a:off x="5626100" y="2963863"/>
            <a:ext cx="541337" cy="134938"/>
            <a:chOff x="5472113" y="2528900"/>
            <a:chExt cx="541337" cy="134937"/>
          </a:xfrm>
        </p:grpSpPr>
        <p:cxnSp>
          <p:nvCxnSpPr>
            <p:cNvPr id="3181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1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3" name="Group 3"/>
          <p:cNvGrpSpPr>
            <a:grpSpLocks/>
          </p:cNvGrpSpPr>
          <p:nvPr/>
        </p:nvGrpSpPr>
        <p:grpSpPr bwMode="auto">
          <a:xfrm>
            <a:off x="5918200" y="2565400"/>
            <a:ext cx="541338" cy="134938"/>
            <a:chOff x="5472113" y="2528900"/>
            <a:chExt cx="541337" cy="134937"/>
          </a:xfrm>
        </p:grpSpPr>
        <p:cxnSp>
          <p:nvCxnSpPr>
            <p:cNvPr id="31813"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14"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4" name="Group 3"/>
          <p:cNvGrpSpPr>
            <a:grpSpLocks/>
          </p:cNvGrpSpPr>
          <p:nvPr/>
        </p:nvGrpSpPr>
        <p:grpSpPr bwMode="auto">
          <a:xfrm>
            <a:off x="5911850" y="2319338"/>
            <a:ext cx="541338" cy="134937"/>
            <a:chOff x="5472113" y="2528900"/>
            <a:chExt cx="541337" cy="134937"/>
          </a:xfrm>
        </p:grpSpPr>
        <p:cxnSp>
          <p:nvCxnSpPr>
            <p:cNvPr id="3181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1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5" name="Group 3"/>
          <p:cNvGrpSpPr>
            <a:grpSpLocks/>
          </p:cNvGrpSpPr>
          <p:nvPr/>
        </p:nvGrpSpPr>
        <p:grpSpPr bwMode="auto">
          <a:xfrm rot="8154861">
            <a:off x="2887663" y="2954338"/>
            <a:ext cx="541337" cy="134937"/>
            <a:chOff x="5472113" y="2528900"/>
            <a:chExt cx="541337" cy="134937"/>
          </a:xfrm>
        </p:grpSpPr>
        <p:cxnSp>
          <p:nvCxnSpPr>
            <p:cNvPr id="31809"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10"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6" name="Group 3"/>
          <p:cNvGrpSpPr>
            <a:grpSpLocks/>
          </p:cNvGrpSpPr>
          <p:nvPr/>
        </p:nvGrpSpPr>
        <p:grpSpPr bwMode="auto">
          <a:xfrm rot="8154861">
            <a:off x="3070225" y="3008313"/>
            <a:ext cx="541338" cy="134937"/>
            <a:chOff x="5472113" y="2528900"/>
            <a:chExt cx="541337" cy="134937"/>
          </a:xfrm>
        </p:grpSpPr>
        <p:cxnSp>
          <p:nvCxnSpPr>
            <p:cNvPr id="31807"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08"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grpSp>
        <p:nvGrpSpPr>
          <p:cNvPr id="31787" name="Group 3"/>
          <p:cNvGrpSpPr>
            <a:grpSpLocks/>
          </p:cNvGrpSpPr>
          <p:nvPr/>
        </p:nvGrpSpPr>
        <p:grpSpPr bwMode="auto">
          <a:xfrm rot="10800000">
            <a:off x="836613" y="2228850"/>
            <a:ext cx="541337" cy="134938"/>
            <a:chOff x="5472113" y="2528900"/>
            <a:chExt cx="541337" cy="134937"/>
          </a:xfrm>
        </p:grpSpPr>
        <p:cxnSp>
          <p:nvCxnSpPr>
            <p:cNvPr id="3180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80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sp>
        <p:nvSpPr>
          <p:cNvPr id="31788" name="CasellaDiTesto 1"/>
          <p:cNvSpPr txBox="1">
            <a:spLocks noChangeArrowheads="1"/>
          </p:cNvSpPr>
          <p:nvPr/>
        </p:nvSpPr>
        <p:spPr bwMode="auto">
          <a:xfrm>
            <a:off x="138113" y="2157413"/>
            <a:ext cx="7572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matricola</a:t>
            </a:r>
          </a:p>
        </p:txBody>
      </p:sp>
      <p:sp>
        <p:nvSpPr>
          <p:cNvPr id="31789" name="CasellaDiTesto 3"/>
          <p:cNvSpPr txBox="1">
            <a:spLocks noChangeArrowheads="1"/>
          </p:cNvSpPr>
          <p:nvPr/>
        </p:nvSpPr>
        <p:spPr bwMode="auto">
          <a:xfrm>
            <a:off x="219075" y="2305050"/>
            <a:ext cx="536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nome</a:t>
            </a:r>
          </a:p>
        </p:txBody>
      </p:sp>
      <p:sp>
        <p:nvSpPr>
          <p:cNvPr id="31790" name="CasellaDiTesto 5"/>
          <p:cNvSpPr txBox="1">
            <a:spLocks noChangeArrowheads="1"/>
          </p:cNvSpPr>
          <p:nvPr/>
        </p:nvSpPr>
        <p:spPr bwMode="auto">
          <a:xfrm>
            <a:off x="-9525" y="2425700"/>
            <a:ext cx="7635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cognome</a:t>
            </a:r>
          </a:p>
        </p:txBody>
      </p:sp>
      <p:sp>
        <p:nvSpPr>
          <p:cNvPr id="31791" name="CasellaDiTesto 6"/>
          <p:cNvSpPr txBox="1">
            <a:spLocks noChangeArrowheads="1"/>
          </p:cNvSpPr>
          <p:nvPr/>
        </p:nvSpPr>
        <p:spPr bwMode="auto">
          <a:xfrm>
            <a:off x="39688" y="2563813"/>
            <a:ext cx="850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tipoLaurea</a:t>
            </a:r>
          </a:p>
        </p:txBody>
      </p:sp>
      <p:sp>
        <p:nvSpPr>
          <p:cNvPr id="31792" name="CasellaDiTesto 7"/>
          <p:cNvSpPr txBox="1">
            <a:spLocks noChangeArrowheads="1"/>
          </p:cNvSpPr>
          <p:nvPr/>
        </p:nvSpPr>
        <p:spPr bwMode="auto">
          <a:xfrm>
            <a:off x="2524125" y="3082925"/>
            <a:ext cx="4587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data</a:t>
            </a:r>
          </a:p>
        </p:txBody>
      </p:sp>
      <p:sp>
        <p:nvSpPr>
          <p:cNvPr id="31793" name="CasellaDiTesto 8"/>
          <p:cNvSpPr txBox="1">
            <a:spLocks noChangeArrowheads="1"/>
          </p:cNvSpPr>
          <p:nvPr/>
        </p:nvSpPr>
        <p:spPr bwMode="auto">
          <a:xfrm>
            <a:off x="2805113" y="3175000"/>
            <a:ext cx="450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voto</a:t>
            </a:r>
          </a:p>
        </p:txBody>
      </p:sp>
      <p:sp>
        <p:nvSpPr>
          <p:cNvPr id="31794" name="CasellaDiTesto 9"/>
          <p:cNvSpPr txBox="1">
            <a:spLocks noChangeArrowheads="1"/>
          </p:cNvSpPr>
          <p:nvPr/>
        </p:nvSpPr>
        <p:spPr bwMode="auto">
          <a:xfrm>
            <a:off x="4694238" y="3251200"/>
            <a:ext cx="593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codice</a:t>
            </a:r>
          </a:p>
        </p:txBody>
      </p:sp>
      <p:sp>
        <p:nvSpPr>
          <p:cNvPr id="31795" name="CasellaDiTesto 10"/>
          <p:cNvSpPr txBox="1">
            <a:spLocks noChangeArrowheads="1"/>
          </p:cNvSpPr>
          <p:nvPr/>
        </p:nvSpPr>
        <p:spPr bwMode="auto">
          <a:xfrm>
            <a:off x="5187950" y="3260725"/>
            <a:ext cx="538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nome</a:t>
            </a:r>
          </a:p>
        </p:txBody>
      </p:sp>
      <p:sp>
        <p:nvSpPr>
          <p:cNvPr id="31796" name="CasellaDiTesto 11"/>
          <p:cNvSpPr txBox="1">
            <a:spLocks noChangeArrowheads="1"/>
          </p:cNvSpPr>
          <p:nvPr/>
        </p:nvSpPr>
        <p:spPr bwMode="auto">
          <a:xfrm>
            <a:off x="5594350" y="3260725"/>
            <a:ext cx="968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corsoLaurea</a:t>
            </a:r>
          </a:p>
        </p:txBody>
      </p:sp>
      <p:sp>
        <p:nvSpPr>
          <p:cNvPr id="31797" name="CasellaDiTesto 12"/>
          <p:cNvSpPr txBox="1">
            <a:spLocks noChangeArrowheads="1"/>
          </p:cNvSpPr>
          <p:nvPr/>
        </p:nvSpPr>
        <p:spPr bwMode="auto">
          <a:xfrm>
            <a:off x="6430963" y="2514600"/>
            <a:ext cx="13160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numCreditiLezioni</a:t>
            </a:r>
          </a:p>
        </p:txBody>
      </p:sp>
      <p:sp>
        <p:nvSpPr>
          <p:cNvPr id="31798" name="CasellaDiTesto 13"/>
          <p:cNvSpPr txBox="1">
            <a:spLocks noChangeArrowheads="1"/>
          </p:cNvSpPr>
          <p:nvPr/>
        </p:nvSpPr>
        <p:spPr bwMode="auto">
          <a:xfrm>
            <a:off x="6453188" y="2236788"/>
            <a:ext cx="1668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numCreditiEsercitazioni</a:t>
            </a:r>
          </a:p>
        </p:txBody>
      </p:sp>
      <p:sp>
        <p:nvSpPr>
          <p:cNvPr id="31799" name="CasellaDiTesto 14"/>
          <p:cNvSpPr txBox="1">
            <a:spLocks noChangeArrowheads="1"/>
          </p:cNvSpPr>
          <p:nvPr/>
        </p:nvSpPr>
        <p:spPr bwMode="auto">
          <a:xfrm>
            <a:off x="766763" y="3230563"/>
            <a:ext cx="9128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cittàNascita</a:t>
            </a:r>
          </a:p>
        </p:txBody>
      </p:sp>
      <p:sp>
        <p:nvSpPr>
          <p:cNvPr id="31800" name="CasellaDiTesto 15"/>
          <p:cNvSpPr txBox="1">
            <a:spLocks noChangeArrowheads="1"/>
          </p:cNvSpPr>
          <p:nvPr/>
        </p:nvSpPr>
        <p:spPr bwMode="auto">
          <a:xfrm>
            <a:off x="2047875" y="1481138"/>
            <a:ext cx="1111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cittàResidenza</a:t>
            </a:r>
          </a:p>
        </p:txBody>
      </p:sp>
      <p:sp>
        <p:nvSpPr>
          <p:cNvPr id="31801" name="CasellaDiTesto 16"/>
          <p:cNvSpPr txBox="1">
            <a:spLocks noChangeArrowheads="1"/>
          </p:cNvSpPr>
          <p:nvPr/>
        </p:nvSpPr>
        <p:spPr bwMode="auto">
          <a:xfrm>
            <a:off x="2047875" y="3251200"/>
            <a:ext cx="882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codiceCittà</a:t>
            </a:r>
          </a:p>
        </p:txBody>
      </p:sp>
      <p:sp>
        <p:nvSpPr>
          <p:cNvPr id="31802" name="CasellaDiTesto 17"/>
          <p:cNvSpPr txBox="1">
            <a:spLocks noChangeArrowheads="1"/>
          </p:cNvSpPr>
          <p:nvPr/>
        </p:nvSpPr>
        <p:spPr bwMode="auto">
          <a:xfrm>
            <a:off x="1457325" y="1492250"/>
            <a:ext cx="750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provincia</a:t>
            </a:r>
          </a:p>
        </p:txBody>
      </p:sp>
      <p:sp>
        <p:nvSpPr>
          <p:cNvPr id="31803" name="CasellaDiTesto 18"/>
          <p:cNvSpPr txBox="1">
            <a:spLocks noChangeArrowheads="1"/>
          </p:cNvSpPr>
          <p:nvPr/>
        </p:nvSpPr>
        <p:spPr bwMode="auto">
          <a:xfrm>
            <a:off x="1539875" y="3240088"/>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regione</a:t>
            </a:r>
          </a:p>
        </p:txBody>
      </p:sp>
      <p:sp>
        <p:nvSpPr>
          <p:cNvPr id="31804" name="CasellaDiTesto 19"/>
          <p:cNvSpPr txBox="1">
            <a:spLocks noChangeArrowheads="1"/>
          </p:cNvSpPr>
          <p:nvPr/>
        </p:nvSpPr>
        <p:spPr bwMode="auto">
          <a:xfrm>
            <a:off x="247650" y="1489075"/>
            <a:ext cx="1354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it-IT" altLang="en-US" sz="1100"/>
              <a:t>paeseProvenienza</a:t>
            </a:r>
          </a:p>
        </p:txBody>
      </p:sp>
    </p:spTree>
    <p:extLst>
      <p:ext uri="{BB962C8B-B14F-4D97-AF65-F5344CB8AC3E}">
        <p14:creationId xmlns:p14="http://schemas.microsoft.com/office/powerpoint/2010/main" val="3418907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Non </a:t>
            </a:r>
            <a:r>
              <a:rPr lang="en-GB" dirty="0" err="1" smtClean="0"/>
              <a:t>si</a:t>
            </a:r>
            <a:r>
              <a:rPr lang="en-GB" dirty="0" smtClean="0"/>
              <a:t> </a:t>
            </a:r>
            <a:r>
              <a:rPr lang="en-GB" dirty="0" err="1" smtClean="0"/>
              <a:t>vede</a:t>
            </a:r>
            <a:r>
              <a:rPr lang="en-GB" dirty="0" smtClean="0"/>
              <a:t> </a:t>
            </a:r>
            <a:r>
              <a:rPr lang="en-GB" dirty="0" err="1" smtClean="0"/>
              <a:t>molto</a:t>
            </a:r>
            <a:r>
              <a:rPr lang="en-GB" dirty="0" smtClean="0"/>
              <a:t> bene, ma è </a:t>
            </a:r>
            <a:r>
              <a:rPr lang="en-GB" dirty="0" err="1" smtClean="0"/>
              <a:t>ottimo</a:t>
            </a:r>
            <a:r>
              <a:rPr lang="en-GB" dirty="0" smtClean="0"/>
              <a:t>. </a:t>
            </a:r>
            <a:r>
              <a:rPr lang="en-GB" dirty="0" err="1" smtClean="0"/>
              <a:t>L’estetica</a:t>
            </a:r>
            <a:r>
              <a:rPr lang="en-GB" dirty="0" smtClean="0"/>
              <a:t> </a:t>
            </a:r>
            <a:r>
              <a:rPr lang="en-GB" dirty="0" err="1" smtClean="0"/>
              <a:t>vuole</a:t>
            </a:r>
            <a:r>
              <a:rPr lang="en-GB" dirty="0" smtClean="0"/>
              <a:t> la </a:t>
            </a:r>
            <a:r>
              <a:rPr lang="en-GB" dirty="0" err="1" smtClean="0"/>
              <a:t>sua</a:t>
            </a:r>
            <a:r>
              <a:rPr lang="en-GB" dirty="0" smtClean="0"/>
              <a:t> parte…..</a:t>
            </a:r>
            <a:endParaRPr lang="en-GB" dirty="0"/>
          </a:p>
        </p:txBody>
      </p:sp>
      <p:pic>
        <p:nvPicPr>
          <p:cNvPr id="4" name="Immagine 3"/>
          <p:cNvPicPr>
            <a:picLocks noChangeAspect="1"/>
          </p:cNvPicPr>
          <p:nvPr/>
        </p:nvPicPr>
        <p:blipFill>
          <a:blip r:embed="rId2"/>
          <a:stretch>
            <a:fillRect/>
          </a:stretch>
        </p:blipFill>
        <p:spPr>
          <a:xfrm>
            <a:off x="281661" y="2695074"/>
            <a:ext cx="8603922" cy="2567488"/>
          </a:xfrm>
          <a:prstGeom prst="rect">
            <a:avLst/>
          </a:prstGeom>
        </p:spPr>
      </p:pic>
      <p:sp>
        <p:nvSpPr>
          <p:cNvPr id="3" name="Segnaposto numero diapositiva 2"/>
          <p:cNvSpPr>
            <a:spLocks noGrp="1"/>
          </p:cNvSpPr>
          <p:nvPr>
            <p:ph type="sldNum" sz="quarter" idx="12"/>
          </p:nvPr>
        </p:nvSpPr>
        <p:spPr/>
        <p:txBody>
          <a:bodyPr/>
          <a:lstStyle/>
          <a:p>
            <a:fld id="{0038D3A0-3059-49F2-993D-5C013B8E1C8D}" type="slidenum">
              <a:rPr lang="en-GB" smtClean="0"/>
              <a:t>6</a:t>
            </a:fld>
            <a:endParaRPr lang="en-GB"/>
          </a:p>
        </p:txBody>
      </p:sp>
    </p:spTree>
    <p:extLst>
      <p:ext uri="{BB962C8B-B14F-4D97-AF65-F5344CB8AC3E}">
        <p14:creationId xmlns:p14="http://schemas.microsoft.com/office/powerpoint/2010/main" val="38142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782" y="493936"/>
            <a:ext cx="8686800" cy="735344"/>
          </a:xfrm>
        </p:spPr>
        <p:txBody>
          <a:bodyPr>
            <a:normAutofit fontScale="90000"/>
          </a:bodyPr>
          <a:lstStyle/>
          <a:p>
            <a:r>
              <a:rPr lang="en-GB" dirty="0" smtClean="0"/>
              <a:t>Non </a:t>
            </a:r>
            <a:r>
              <a:rPr lang="en-GB" dirty="0" err="1" smtClean="0"/>
              <a:t>va</a:t>
            </a:r>
            <a:r>
              <a:rPr lang="en-GB" dirty="0" smtClean="0"/>
              <a:t> bene, non </a:t>
            </a:r>
            <a:r>
              <a:rPr lang="en-GB" dirty="0" err="1" smtClean="0"/>
              <a:t>si</a:t>
            </a:r>
            <a:r>
              <a:rPr lang="en-GB" dirty="0" smtClean="0"/>
              <a:t> </a:t>
            </a:r>
            <a:r>
              <a:rPr lang="en-GB" dirty="0" err="1" smtClean="0"/>
              <a:t>potevano</a:t>
            </a:r>
            <a:r>
              <a:rPr lang="en-GB" dirty="0" smtClean="0"/>
              <a:t> </a:t>
            </a:r>
            <a:r>
              <a:rPr lang="en-GB" dirty="0" err="1" smtClean="0"/>
              <a:t>infatti</a:t>
            </a:r>
            <a:r>
              <a:rPr lang="en-GB" dirty="0" smtClean="0"/>
              <a:t> </a:t>
            </a:r>
            <a:r>
              <a:rPr lang="en-GB" dirty="0" err="1" smtClean="0"/>
              <a:t>usare</a:t>
            </a:r>
            <a:r>
              <a:rPr lang="en-GB" dirty="0" smtClean="0"/>
              <a:t> </a:t>
            </a:r>
            <a:r>
              <a:rPr lang="en-GB" dirty="0" err="1" smtClean="0"/>
              <a:t>generalizzazioni</a:t>
            </a:r>
            <a:r>
              <a:rPr lang="en-GB" dirty="0" smtClean="0"/>
              <a:t>. La gen </a:t>
            </a:r>
            <a:r>
              <a:rPr lang="en-GB" dirty="0" err="1" smtClean="0"/>
              <a:t>su</a:t>
            </a:r>
            <a:r>
              <a:rPr lang="en-GB" dirty="0" smtClean="0"/>
              <a:t> </a:t>
            </a:r>
            <a:r>
              <a:rPr lang="en-GB" dirty="0" err="1" smtClean="0"/>
              <a:t>laurea</a:t>
            </a:r>
            <a:r>
              <a:rPr lang="en-GB" dirty="0" smtClean="0"/>
              <a:t> è </a:t>
            </a:r>
            <a:r>
              <a:rPr lang="en-GB" dirty="0" err="1" smtClean="0"/>
              <a:t>molto</a:t>
            </a:r>
            <a:r>
              <a:rPr lang="en-GB" dirty="0" smtClean="0"/>
              <a:t> </a:t>
            </a:r>
            <a:r>
              <a:rPr lang="en-GB" dirty="0" err="1" smtClean="0"/>
              <a:t>molto</a:t>
            </a:r>
            <a:r>
              <a:rPr lang="en-GB" dirty="0" smtClean="0"/>
              <a:t> </a:t>
            </a:r>
            <a:r>
              <a:rPr lang="en-GB" dirty="0" err="1" smtClean="0"/>
              <a:t>sbagliata</a:t>
            </a:r>
            <a:r>
              <a:rPr lang="en-GB" dirty="0" smtClean="0"/>
              <a:t> </a:t>
            </a:r>
            <a:r>
              <a:rPr lang="en-GB" dirty="0" err="1" smtClean="0"/>
              <a:t>perchè</a:t>
            </a:r>
            <a:r>
              <a:rPr lang="en-GB" dirty="0" smtClean="0"/>
              <a:t>, </a:t>
            </a:r>
            <a:r>
              <a:rPr lang="en-GB" dirty="0" err="1" smtClean="0"/>
              <a:t>guardando</a:t>
            </a:r>
            <a:r>
              <a:rPr lang="en-GB" dirty="0" smtClean="0"/>
              <a:t> la </a:t>
            </a:r>
            <a:r>
              <a:rPr lang="en-GB" dirty="0" err="1" smtClean="0"/>
              <a:t>definizione</a:t>
            </a:r>
            <a:r>
              <a:rPr lang="en-GB" dirty="0" smtClean="0"/>
              <a:t> di </a:t>
            </a:r>
            <a:r>
              <a:rPr lang="en-GB" dirty="0" err="1" smtClean="0"/>
              <a:t>entità</a:t>
            </a:r>
            <a:r>
              <a:rPr lang="en-GB" dirty="0" smtClean="0"/>
              <a:t> non </a:t>
            </a:r>
            <a:r>
              <a:rPr lang="en-GB" dirty="0" err="1" smtClean="0"/>
              <a:t>c’e’ra</a:t>
            </a:r>
            <a:r>
              <a:rPr lang="en-GB" dirty="0" smtClean="0"/>
              <a:t> </a:t>
            </a:r>
            <a:r>
              <a:rPr lang="en-GB" dirty="0" err="1" smtClean="0"/>
              <a:t>nessuna</a:t>
            </a:r>
            <a:r>
              <a:rPr lang="en-GB" dirty="0" smtClean="0"/>
              <a:t> </a:t>
            </a:r>
            <a:r>
              <a:rPr lang="en-GB" dirty="0" err="1" smtClean="0"/>
              <a:t>ragione</a:t>
            </a:r>
            <a:r>
              <a:rPr lang="en-GB" dirty="0" smtClean="0"/>
              <a:t> di </a:t>
            </a:r>
            <a:r>
              <a:rPr lang="en-GB" dirty="0" err="1" smtClean="0"/>
              <a:t>elegere</a:t>
            </a:r>
            <a:r>
              <a:rPr lang="en-GB" dirty="0" smtClean="0"/>
              <a:t> </a:t>
            </a:r>
            <a:r>
              <a:rPr lang="en-GB" dirty="0" err="1" smtClean="0"/>
              <a:t>laurea</a:t>
            </a:r>
            <a:r>
              <a:rPr lang="en-GB" dirty="0" smtClean="0"/>
              <a:t> a </a:t>
            </a:r>
            <a:r>
              <a:rPr lang="en-GB" dirty="0" err="1" smtClean="0"/>
              <a:t>entità</a:t>
            </a:r>
            <a:r>
              <a:rPr lang="en-GB" dirty="0" smtClean="0"/>
              <a:t> , </a:t>
            </a:r>
            <a:r>
              <a:rPr lang="en-GB" dirty="0" err="1" smtClean="0"/>
              <a:t>figuriamoci</a:t>
            </a:r>
            <a:r>
              <a:rPr lang="en-GB" dirty="0" smtClean="0"/>
              <a:t> </a:t>
            </a:r>
            <a:r>
              <a:rPr lang="en-GB" dirty="0" err="1" smtClean="0"/>
              <a:t>tre</a:t>
            </a:r>
            <a:r>
              <a:rPr lang="en-GB" dirty="0"/>
              <a:t> </a:t>
            </a:r>
            <a:r>
              <a:rPr lang="en-GB" dirty="0" err="1" smtClean="0"/>
              <a:t>entità</a:t>
            </a:r>
            <a:r>
              <a:rPr lang="en-GB" dirty="0" smtClean="0"/>
              <a:t>!</a:t>
            </a:r>
            <a:br>
              <a:rPr lang="en-GB" dirty="0" smtClean="0"/>
            </a:br>
            <a:r>
              <a:rPr lang="en-GB" dirty="0" smtClean="0"/>
              <a:t>Il resto </a:t>
            </a:r>
            <a:r>
              <a:rPr lang="en-GB" dirty="0" err="1" smtClean="0"/>
              <a:t>va</a:t>
            </a:r>
            <a:r>
              <a:rPr lang="en-GB" dirty="0" smtClean="0"/>
              <a:t> bene. La genus </a:t>
            </a:r>
            <a:r>
              <a:rPr lang="en-GB" dirty="0" err="1" smtClean="0"/>
              <a:t>città</a:t>
            </a:r>
            <a:r>
              <a:rPr lang="en-GB" dirty="0" smtClean="0"/>
              <a:t> è </a:t>
            </a:r>
            <a:r>
              <a:rPr lang="en-GB" dirty="0" err="1" smtClean="0"/>
              <a:t>sturtturalmente</a:t>
            </a:r>
            <a:r>
              <a:rPr lang="en-GB" dirty="0" smtClean="0"/>
              <a:t> </a:t>
            </a:r>
            <a:r>
              <a:rPr lang="en-GB" dirty="0" err="1" smtClean="0"/>
              <a:t>sbagliata</a:t>
            </a:r>
            <a:r>
              <a:rPr lang="en-GB" dirty="0" smtClean="0"/>
              <a:t>, </a:t>
            </a:r>
            <a:r>
              <a:rPr lang="en-GB" dirty="0" err="1" smtClean="0"/>
              <a:t>perchè</a:t>
            </a:r>
            <a:r>
              <a:rPr lang="en-GB" dirty="0" smtClean="0"/>
              <a:t> non </a:t>
            </a:r>
            <a:r>
              <a:rPr lang="en-GB" dirty="0" err="1" smtClean="0"/>
              <a:t>c’era</a:t>
            </a:r>
            <a:r>
              <a:rPr lang="en-GB" dirty="0" smtClean="0"/>
              <a:t> </a:t>
            </a:r>
            <a:r>
              <a:rPr lang="en-GB" dirty="0" err="1" smtClean="0"/>
              <a:t>scritto</a:t>
            </a:r>
            <a:r>
              <a:rPr lang="en-GB" dirty="0" smtClean="0"/>
              <a:t> di </a:t>
            </a:r>
            <a:r>
              <a:rPr lang="en-GB" dirty="0" err="1" smtClean="0"/>
              <a:t>città</a:t>
            </a:r>
            <a:r>
              <a:rPr lang="en-GB" dirty="0" smtClean="0"/>
              <a:t> </a:t>
            </a:r>
            <a:r>
              <a:rPr lang="en-GB" dirty="0" err="1" smtClean="0"/>
              <a:t>italiane</a:t>
            </a:r>
            <a:r>
              <a:rPr lang="en-GB" dirty="0" smtClean="0"/>
              <a:t> o </a:t>
            </a:r>
            <a:r>
              <a:rPr lang="en-GB" dirty="0" err="1" smtClean="0"/>
              <a:t>straniere</a:t>
            </a:r>
            <a:r>
              <a:rPr lang="en-GB" dirty="0" smtClean="0"/>
              <a:t>, solo di </a:t>
            </a:r>
            <a:r>
              <a:rPr lang="en-GB" dirty="0" err="1" smtClean="0"/>
              <a:t>paesi</a:t>
            </a:r>
            <a:r>
              <a:rPr lang="en-GB" dirty="0" smtClean="0"/>
              <a:t> </a:t>
            </a:r>
            <a:r>
              <a:rPr lang="en-GB" dirty="0" err="1" smtClean="0"/>
              <a:t>esteri</a:t>
            </a:r>
            <a:r>
              <a:rPr lang="en-GB" dirty="0" smtClean="0"/>
              <a:t>. </a:t>
            </a:r>
            <a:r>
              <a:rPr lang="en-GB" dirty="0" err="1" smtClean="0"/>
              <a:t>Viene</a:t>
            </a:r>
            <a:r>
              <a:rPr lang="en-GB" dirty="0" smtClean="0"/>
              <a:t> </a:t>
            </a:r>
            <a:r>
              <a:rPr lang="en-GB" dirty="0" err="1" smtClean="0"/>
              <a:t>inoltre</a:t>
            </a:r>
            <a:r>
              <a:rPr lang="en-GB" dirty="0" smtClean="0"/>
              <a:t> </a:t>
            </a:r>
            <a:r>
              <a:rPr lang="en-GB" dirty="0" err="1" smtClean="0"/>
              <a:t>fatta</a:t>
            </a:r>
            <a:r>
              <a:rPr lang="en-GB" dirty="0" smtClean="0"/>
              <a:t> confusion </a:t>
            </a:r>
            <a:r>
              <a:rPr lang="en-GB" dirty="0" err="1" smtClean="0"/>
              <a:t>tra</a:t>
            </a:r>
            <a:r>
              <a:rPr lang="en-GB" dirty="0" smtClean="0"/>
              <a:t> province e </a:t>
            </a:r>
            <a:r>
              <a:rPr lang="en-GB" dirty="0" err="1" smtClean="0"/>
              <a:t>regioni</a:t>
            </a:r>
            <a:r>
              <a:rPr lang="en-GB" dirty="0" smtClean="0"/>
              <a:t> </a:t>
            </a:r>
            <a:r>
              <a:rPr lang="en-GB" dirty="0" err="1" smtClean="0"/>
              <a:t>che</a:t>
            </a:r>
            <a:r>
              <a:rPr lang="en-GB" dirty="0" smtClean="0"/>
              <a:t> </a:t>
            </a:r>
            <a:r>
              <a:rPr lang="en-GB" dirty="0" err="1" smtClean="0"/>
              <a:t>sono</a:t>
            </a:r>
            <a:r>
              <a:rPr lang="en-GB" dirty="0" smtClean="0"/>
              <a:t> solo di </a:t>
            </a:r>
            <a:r>
              <a:rPr lang="en-GB" dirty="0" err="1" smtClean="0"/>
              <a:t>città</a:t>
            </a:r>
            <a:r>
              <a:rPr lang="en-GB" dirty="0" smtClean="0"/>
              <a:t> </a:t>
            </a:r>
            <a:r>
              <a:rPr lang="en-GB" dirty="0" err="1" smtClean="0"/>
              <a:t>italiane</a:t>
            </a:r>
            <a:r>
              <a:rPr lang="en-GB" dirty="0" smtClean="0"/>
              <a:t>, e no </a:t>
            </a:r>
            <a:r>
              <a:rPr lang="en-GB" dirty="0" err="1" smtClean="0"/>
              <a:t>nd</a:t>
            </a:r>
            <a:r>
              <a:rPr lang="en-GB" dirty="0" smtClean="0"/>
              <a:t> </a:t>
            </a:r>
            <a:r>
              <a:rPr lang="en-GB" dirty="0" err="1" smtClean="0"/>
              <a:t>iestere</a:t>
            </a:r>
            <a:r>
              <a:rPr lang="en-GB" dirty="0" smtClean="0"/>
              <a:t>. E’ </a:t>
            </a:r>
            <a:r>
              <a:rPr lang="en-GB" dirty="0" err="1" smtClean="0"/>
              <a:t>il</a:t>
            </a:r>
            <a:r>
              <a:rPr lang="en-GB" dirty="0" smtClean="0"/>
              <a:t> classic </a:t>
            </a:r>
            <a:r>
              <a:rPr lang="en-GB" dirty="0" err="1" smtClean="0"/>
              <a:t>cas</a:t>
            </a:r>
            <a:r>
              <a:rPr lang="en-GB" dirty="0" smtClean="0"/>
              <a:t> od </a:t>
            </a:r>
            <a:r>
              <a:rPr lang="en-GB" dirty="0" err="1" smtClean="0"/>
              <a:t>ierrore</a:t>
            </a:r>
            <a:r>
              <a:rPr lang="en-GB" dirty="0" smtClean="0"/>
              <a:t> </a:t>
            </a:r>
            <a:r>
              <a:rPr lang="en-GB" dirty="0" err="1" smtClean="0"/>
              <a:t>multiplo</a:t>
            </a:r>
            <a:r>
              <a:rPr lang="en-GB" dirty="0" smtClean="0"/>
              <a:t> </a:t>
            </a:r>
            <a:r>
              <a:rPr lang="en-GB" dirty="0" err="1" smtClean="0"/>
              <a:t>che</a:t>
            </a:r>
            <a:r>
              <a:rPr lang="en-GB" dirty="0" smtClean="0"/>
              <a:t> </a:t>
            </a:r>
            <a:r>
              <a:rPr lang="en-GB" dirty="0" err="1" smtClean="0"/>
              <a:t>abbassa</a:t>
            </a:r>
            <a:r>
              <a:rPr lang="en-GB" dirty="0" smtClean="0"/>
              <a:t> </a:t>
            </a:r>
            <a:r>
              <a:rPr lang="en-GB" dirty="0" err="1" smtClean="0"/>
              <a:t>molto</a:t>
            </a:r>
            <a:r>
              <a:rPr lang="en-GB" dirty="0" smtClean="0"/>
              <a:t> </a:t>
            </a:r>
            <a:r>
              <a:rPr lang="en-GB" dirty="0" err="1" smtClean="0"/>
              <a:t>il</a:t>
            </a:r>
            <a:r>
              <a:rPr lang="en-GB" dirty="0" smtClean="0"/>
              <a:t> </a:t>
            </a:r>
            <a:r>
              <a:rPr lang="en-GB" dirty="0" err="1" smtClean="0"/>
              <a:t>voto</a:t>
            </a:r>
            <a:r>
              <a:rPr lang="en-GB" dirty="0" smtClean="0"/>
              <a:t>. </a:t>
            </a:r>
            <a:r>
              <a:rPr lang="en-GB" dirty="0" err="1" smtClean="0"/>
              <a:t>Tanto</a:t>
            </a:r>
            <a:r>
              <a:rPr lang="en-GB" dirty="0" smtClean="0"/>
              <a:t> per </a:t>
            </a:r>
            <a:r>
              <a:rPr lang="en-GB" dirty="0" err="1" smtClean="0"/>
              <a:t>darwe</a:t>
            </a:r>
            <a:r>
              <a:rPr lang="en-GB" dirty="0" smtClean="0"/>
              <a:t> </a:t>
            </a:r>
            <a:r>
              <a:rPr lang="en-GB" dirty="0" err="1" smtClean="0"/>
              <a:t>una</a:t>
            </a:r>
            <a:r>
              <a:rPr lang="en-GB" dirty="0" smtClean="0"/>
              <a:t> idea, </a:t>
            </a:r>
            <a:r>
              <a:rPr lang="en-GB" dirty="0" err="1" smtClean="0"/>
              <a:t>su</a:t>
            </a:r>
            <a:r>
              <a:rPr lang="en-GB" dirty="0" smtClean="0"/>
              <a:t> un </a:t>
            </a:r>
            <a:r>
              <a:rPr lang="en-GB" dirty="0" err="1" smtClean="0"/>
              <a:t>voto</a:t>
            </a:r>
            <a:r>
              <a:rPr lang="en-GB" dirty="0" smtClean="0"/>
              <a:t> da zero a </a:t>
            </a:r>
            <a:r>
              <a:rPr lang="en-GB" dirty="0" err="1" smtClean="0"/>
              <a:t>trenta</a:t>
            </a:r>
            <a:r>
              <a:rPr lang="en-GB" dirty="0" smtClean="0"/>
              <a:t>, </a:t>
            </a:r>
            <a:r>
              <a:rPr lang="en-GB" dirty="0" err="1" smtClean="0"/>
              <a:t>questa</a:t>
            </a:r>
            <a:r>
              <a:rPr lang="en-GB" dirty="0" smtClean="0"/>
              <a:t> </a:t>
            </a:r>
            <a:r>
              <a:rPr lang="en-GB" dirty="0" err="1" smtClean="0"/>
              <a:t>risposta</a:t>
            </a:r>
            <a:r>
              <a:rPr lang="en-GB" dirty="0" smtClean="0"/>
              <a:t> ha come </a:t>
            </a:r>
            <a:r>
              <a:rPr lang="en-GB" dirty="0" err="1" smtClean="0"/>
              <a:t>voto</a:t>
            </a:r>
            <a:r>
              <a:rPr lang="en-GB" dirty="0" smtClean="0"/>
              <a:t> 17, </a:t>
            </a:r>
            <a:r>
              <a:rPr lang="en-GB" dirty="0" err="1" smtClean="0"/>
              <a:t>perchè</a:t>
            </a:r>
            <a:r>
              <a:rPr lang="en-GB" dirty="0" smtClean="0"/>
              <a:t> </a:t>
            </a:r>
            <a:r>
              <a:rPr lang="en-GB" dirty="0" err="1" smtClean="0"/>
              <a:t>nonostante</a:t>
            </a:r>
            <a:r>
              <a:rPr lang="en-GB" dirty="0" smtClean="0"/>
              <a:t> </a:t>
            </a:r>
            <a:r>
              <a:rPr lang="en-GB" dirty="0" err="1" smtClean="0"/>
              <a:t>che</a:t>
            </a:r>
            <a:r>
              <a:rPr lang="en-GB" dirty="0" smtClean="0"/>
              <a:t> </a:t>
            </a:r>
            <a:r>
              <a:rPr lang="en-GB" dirty="0" err="1" smtClean="0"/>
              <a:t>il</a:t>
            </a:r>
            <a:r>
              <a:rPr lang="en-GB" dirty="0" smtClean="0"/>
              <a:t> resto </a:t>
            </a:r>
            <a:r>
              <a:rPr lang="en-GB" dirty="0" err="1" smtClean="0"/>
              <a:t>vada</a:t>
            </a:r>
            <a:r>
              <a:rPr lang="en-GB" dirty="0" smtClean="0"/>
              <a:t> bene, in quell </a:t>
            </a:r>
            <a:r>
              <a:rPr lang="en-GB" dirty="0" err="1" smtClean="0"/>
              <a:t>città</a:t>
            </a:r>
            <a:r>
              <a:rPr lang="en-GB" dirty="0" smtClean="0"/>
              <a:t> ci son </a:t>
            </a:r>
            <a:r>
              <a:rPr lang="en-GB" dirty="0" err="1" smtClean="0"/>
              <a:t>oerrori</a:t>
            </a:r>
            <a:r>
              <a:rPr lang="en-GB" dirty="0" smtClean="0"/>
              <a:t> </a:t>
            </a:r>
            <a:r>
              <a:rPr lang="en-GB" dirty="0" err="1" smtClean="0"/>
              <a:t>basici</a:t>
            </a:r>
            <a:r>
              <a:rPr lang="en-GB" dirty="0" smtClean="0"/>
              <a:t> </a:t>
            </a:r>
            <a:r>
              <a:rPr lang="en-GB" dirty="0" err="1" smtClean="0"/>
              <a:t>che</a:t>
            </a:r>
            <a:r>
              <a:rPr lang="en-GB" dirty="0" smtClean="0"/>
              <a:t> non </a:t>
            </a:r>
            <a:r>
              <a:rPr lang="en-GB" dirty="0" err="1" smtClean="0"/>
              <a:t>fann</a:t>
            </a:r>
            <a:r>
              <a:rPr lang="en-GB" dirty="0" smtClean="0"/>
              <a:t> </a:t>
            </a:r>
            <a:r>
              <a:rPr lang="en-GB" dirty="0" err="1" smtClean="0"/>
              <a:t>odare</a:t>
            </a:r>
            <a:r>
              <a:rPr lang="en-GB" dirty="0" smtClean="0"/>
              <a:t> la </a:t>
            </a:r>
            <a:r>
              <a:rPr lang="en-GB" dirty="0" err="1" smtClean="0"/>
              <a:t>sufficienza</a:t>
            </a:r>
            <a:r>
              <a:rPr lang="en-GB" dirty="0" smtClean="0"/>
              <a:t>.  </a:t>
            </a:r>
            <a:r>
              <a:rPr lang="en-GB" dirty="0" err="1" smtClean="0"/>
              <a:t>Perfavore</a:t>
            </a:r>
            <a:r>
              <a:rPr lang="en-GB" dirty="0" smtClean="0"/>
              <a:t> non </a:t>
            </a:r>
            <a:r>
              <a:rPr lang="en-GB" dirty="0" err="1" smtClean="0"/>
              <a:t>usate</a:t>
            </a:r>
            <a:r>
              <a:rPr lang="en-GB" dirty="0" smtClean="0"/>
              <a:t> la fantasia, </a:t>
            </a:r>
            <a:r>
              <a:rPr lang="en-GB" dirty="0" err="1" smtClean="0"/>
              <a:t>attenetevi</a:t>
            </a:r>
            <a:r>
              <a:rPr lang="en-GB" dirty="0" smtClean="0"/>
              <a:t> a </a:t>
            </a:r>
            <a:r>
              <a:rPr lang="en-GB" dirty="0" err="1" smtClean="0"/>
              <a:t>quanto</a:t>
            </a:r>
            <a:r>
              <a:rPr lang="en-GB" dirty="0" smtClean="0"/>
              <a:t> vi </a:t>
            </a:r>
            <a:r>
              <a:rPr lang="en-GB" dirty="0" err="1" smtClean="0"/>
              <a:t>dico</a:t>
            </a:r>
            <a:r>
              <a:rPr lang="en-GB" dirty="0" smtClean="0"/>
              <a:t>. </a:t>
            </a:r>
            <a:endParaRPr lang="en-GB" dirty="0"/>
          </a:p>
        </p:txBody>
      </p:sp>
      <p:pic>
        <p:nvPicPr>
          <p:cNvPr id="4" name="Immagine 3"/>
          <p:cNvPicPr>
            <a:picLocks noChangeAspect="1"/>
          </p:cNvPicPr>
          <p:nvPr/>
        </p:nvPicPr>
        <p:blipFill>
          <a:blip r:embed="rId2"/>
          <a:stretch>
            <a:fillRect/>
          </a:stretch>
        </p:blipFill>
        <p:spPr>
          <a:xfrm>
            <a:off x="276564" y="1582681"/>
            <a:ext cx="8531236" cy="4322859"/>
          </a:xfrm>
          <a:prstGeom prst="rect">
            <a:avLst/>
          </a:prstGeom>
        </p:spPr>
      </p:pic>
      <p:sp>
        <p:nvSpPr>
          <p:cNvPr id="5" name="Segnaposto numero diapositiva 4"/>
          <p:cNvSpPr>
            <a:spLocks noGrp="1"/>
          </p:cNvSpPr>
          <p:nvPr>
            <p:ph type="sldNum" sz="quarter" idx="12"/>
          </p:nvPr>
        </p:nvSpPr>
        <p:spPr/>
        <p:txBody>
          <a:bodyPr/>
          <a:lstStyle/>
          <a:p>
            <a:fld id="{0038D3A0-3059-49F2-993D-5C013B8E1C8D}" type="slidenum">
              <a:rPr lang="en-GB" smtClean="0"/>
              <a:t>7</a:t>
            </a:fld>
            <a:endParaRPr lang="en-GB"/>
          </a:p>
        </p:txBody>
      </p:sp>
    </p:spTree>
    <p:extLst>
      <p:ext uri="{BB962C8B-B14F-4D97-AF65-F5344CB8AC3E}">
        <p14:creationId xmlns:p14="http://schemas.microsoft.com/office/powerpoint/2010/main" val="253688726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585</Words>
  <Application>Microsoft Office PowerPoint</Application>
  <PresentationFormat>Presentazione su schermo (4:3)</PresentationFormat>
  <Paragraphs>69</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Arial</vt:lpstr>
      <vt:lpstr>Calibri</vt:lpstr>
      <vt:lpstr>Calibri Light</vt:lpstr>
      <vt:lpstr>Times New Roman</vt:lpstr>
      <vt:lpstr>Tema di Office</vt:lpstr>
      <vt:lpstr>Soluzioni parte 2 esercizio 1</vt:lpstr>
      <vt:lpstr>Non va bene la entità paese, perchè non c’e’ nulla nelle specifiche che porti a rappresentarlo come entità. E infatti non ha attributi. Paese estero è attributo di student, magari con un punto interrogative, e può avere come valori o un valore nullo, per gli italiani o un nome di paese. In alternative si possono suare due attribute, Straniero? Con valore si o no, e Paese, con valore nullo se Straniero  ha valore no, o nome di paese. Non va bene Corso di Laurea entità per ragioni simili alle precedenti, Corso di laurea è attributo di corso. Sbagliato, molto sbagliato! L’attributo Laurea, con due sottoattributi. No, Triennale e Magistrale sono I valori, non attributii! Sbagliato, molto sbagliato l’attributo esame di esame, forse una distrazione, è voto Il resto va bene, ottimi I nomi di entità e relationship, graficamente io preferisco che I segmenti che connettono ent e rel vadano negli angoli dei rombi, in questo modo è più strutturato e pulito</vt:lpstr>
      <vt:lpstr>Questo va molto bene</vt:lpstr>
      <vt:lpstr>Hai hai! Avevo detto di non usare is-a, e lo student l’ha usata. Cari studenti, gli esami sono asimmetrici, noi docent decidiamo e voi eseguite. E’ così, nei corsi si può introdurre simmetria, negli esami no. Quind ise dico che non si possono usare is-a, una ragione ci sarà. E non usatele. ! Non va bene corso di laurea entità, e’ solo un attributo di corso. Il resto va bene</vt:lpstr>
      <vt:lpstr>Non vanno bene gli attributi cittànascita, ecc. Chiaramente, Città è una entità perche’ ad essa possiamo associare proprietà (andate a riguardarvi la definizione di entità, e fissatela nella vostra testa). Come conseguenza città è entità e ad essa venno attribuiti solo tre attributi non sei. E va messa in relationship con studente</vt:lpstr>
      <vt:lpstr>Non si vede molto bene, ma è ottimo. L’estetica vuole la sua parte…..</vt:lpstr>
      <vt:lpstr>Non va bene, non si potevano infatti usare generalizzazioni. La gen su laurea è molto molto sbagliata perchè, guardando la definizione di entità non c’e’ra nessuna ragione di elegere laurea a entità , figuriamoci tre entità! Il resto va bene. La genus città è sturtturalmente sbagliata, perchè non c’era scritto di città italiane o straniere, solo di paesi esteri. Viene inoltre fatta confusion tra province e regioni che sono solo di città italiane, e no nd iestere. E’ il classic cas od ierrore multiplo che abbassa molto il voto. Tanto per darwe una idea, su un voto da zero a trenta, questa risposta ha come voto 17, perchè nonostante che il resto vada bene, in quell città ci son oerrori basici che non fann odare la sufficienza.  Perfavore non usate la fantasia, attenetevi a quanto vi dico.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Soluzioni parte 2 esercizio 1</dc:title>
  <dc:creator>carlo batini</dc:creator>
  <cp:lastModifiedBy>carlo batini</cp:lastModifiedBy>
  <cp:revision>5</cp:revision>
  <dcterms:created xsi:type="dcterms:W3CDTF">2020-03-11T06:30:36Z</dcterms:created>
  <dcterms:modified xsi:type="dcterms:W3CDTF">2020-03-11T07:50:37Z</dcterms:modified>
</cp:coreProperties>
</file>