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9"/>
  </p:notesMasterIdLst>
  <p:sldIdLst>
    <p:sldId id="256" r:id="rId2"/>
    <p:sldId id="257" r:id="rId3"/>
    <p:sldId id="274" r:id="rId4"/>
    <p:sldId id="258" r:id="rId5"/>
    <p:sldId id="312" r:id="rId6"/>
    <p:sldId id="259" r:id="rId7"/>
    <p:sldId id="260" r:id="rId8"/>
    <p:sldId id="263" r:id="rId9"/>
    <p:sldId id="329" r:id="rId10"/>
    <p:sldId id="266" r:id="rId11"/>
    <p:sldId id="268" r:id="rId12"/>
    <p:sldId id="269" r:id="rId13"/>
    <p:sldId id="270" r:id="rId14"/>
    <p:sldId id="307" r:id="rId15"/>
    <p:sldId id="308" r:id="rId16"/>
    <p:sldId id="326" r:id="rId17"/>
    <p:sldId id="282" r:id="rId18"/>
    <p:sldId id="306" r:id="rId19"/>
    <p:sldId id="271" r:id="rId20"/>
    <p:sldId id="275" r:id="rId21"/>
    <p:sldId id="276" r:id="rId22"/>
    <p:sldId id="330" r:id="rId23"/>
    <p:sldId id="272" r:id="rId24"/>
    <p:sldId id="309" r:id="rId25"/>
    <p:sldId id="278" r:id="rId26"/>
    <p:sldId id="279" r:id="rId27"/>
    <p:sldId id="280" r:id="rId28"/>
    <p:sldId id="311" r:id="rId29"/>
    <p:sldId id="281" r:id="rId30"/>
    <p:sldId id="289" r:id="rId31"/>
    <p:sldId id="324" r:id="rId32"/>
    <p:sldId id="290" r:id="rId33"/>
    <p:sldId id="291" r:id="rId34"/>
    <p:sldId id="292" r:id="rId35"/>
    <p:sldId id="293" r:id="rId36"/>
    <p:sldId id="297" r:id="rId37"/>
    <p:sldId id="294" r:id="rId38"/>
    <p:sldId id="298" r:id="rId39"/>
    <p:sldId id="299" r:id="rId40"/>
    <p:sldId id="301" r:id="rId41"/>
    <p:sldId id="302" r:id="rId42"/>
    <p:sldId id="331" r:id="rId43"/>
    <p:sldId id="304" r:id="rId44"/>
    <p:sldId id="305" r:id="rId45"/>
    <p:sldId id="313" r:id="rId46"/>
    <p:sldId id="314" r:id="rId47"/>
    <p:sldId id="315" r:id="rId48"/>
    <p:sldId id="316" r:id="rId49"/>
    <p:sldId id="317" r:id="rId50"/>
    <p:sldId id="318" r:id="rId51"/>
    <p:sldId id="319" r:id="rId52"/>
    <p:sldId id="320" r:id="rId53"/>
    <p:sldId id="321" r:id="rId54"/>
    <p:sldId id="322" r:id="rId55"/>
    <p:sldId id="323" r:id="rId56"/>
    <p:sldId id="327" r:id="rId57"/>
    <p:sldId id="328" r:id="rId5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5" autoAdjust="0"/>
    <p:restoredTop sz="94660"/>
  </p:normalViewPr>
  <p:slideViewPr>
    <p:cSldViewPr snapToGrid="0">
      <p:cViewPr varScale="1">
        <p:scale>
          <a:sx n="96" d="100"/>
          <a:sy n="96" d="100"/>
        </p:scale>
        <p:origin x="549" y="42"/>
      </p:cViewPr>
      <p:guideLst/>
    </p:cSldViewPr>
  </p:slideViewPr>
  <p:notesTextViewPr>
    <p:cViewPr>
      <p:scale>
        <a:sx n="1" d="1"/>
        <a:sy n="1" d="1"/>
      </p:scale>
      <p:origin x="0" y="0"/>
    </p:cViewPr>
  </p:notesTextViewPr>
  <p:sorterViewPr>
    <p:cViewPr varScale="1">
      <p:scale>
        <a:sx n="100" d="100"/>
        <a:sy n="100" d="100"/>
      </p:scale>
      <p:origin x="0" y="-11244"/>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587D9FE-CC46-4FA7-A4C5-1A99B7437B48}" type="datetimeFigureOut">
              <a:rPr lang="en-GB" smtClean="0"/>
              <a:t>19/03/2020</a:t>
            </a:fld>
            <a:endParaRPr lang="en-GB"/>
          </a:p>
        </p:txBody>
      </p:sp>
      <p:sp>
        <p:nvSpPr>
          <p:cNvPr id="4" name="Segnaposto immagin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317B173-DE4D-4050-8473-AD43E2B53A27}" type="slidenum">
              <a:rPr lang="en-GB" smtClean="0"/>
              <a:t>‹N›</a:t>
            </a:fld>
            <a:endParaRPr lang="en-GB"/>
          </a:p>
        </p:txBody>
      </p:sp>
    </p:spTree>
    <p:extLst>
      <p:ext uri="{BB962C8B-B14F-4D97-AF65-F5344CB8AC3E}">
        <p14:creationId xmlns:p14="http://schemas.microsoft.com/office/powerpoint/2010/main" val="38801374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it-IT" smtClean="0"/>
              <a:t>Fare clic per modificare lo stile del titolo</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6C3453EC-CA4B-4F1A-959A-D2ADD5262B51}" type="datetime1">
              <a:rPr lang="en-GB" smtClean="0"/>
              <a:t>19/03/2020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31BB469-ABAD-4866-AC90-48FE8290B794}" type="slidenum">
              <a:rPr lang="en-GB" smtClean="0"/>
              <a:t>‹N›</a:t>
            </a:fld>
            <a:endParaRPr lang="en-GB"/>
          </a:p>
        </p:txBody>
      </p:sp>
    </p:spTree>
    <p:extLst>
      <p:ext uri="{BB962C8B-B14F-4D97-AF65-F5344CB8AC3E}">
        <p14:creationId xmlns:p14="http://schemas.microsoft.com/office/powerpoint/2010/main" val="39806293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E20FAC36-4611-4B6A-84BE-F58F1038CB4D}" type="datetime1">
              <a:rPr lang="en-GB" smtClean="0"/>
              <a:t>19/03/2020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31BB469-ABAD-4866-AC90-48FE8290B794}" type="slidenum">
              <a:rPr lang="en-GB" smtClean="0"/>
              <a:t>‹N›</a:t>
            </a:fld>
            <a:endParaRPr lang="en-GB"/>
          </a:p>
        </p:txBody>
      </p:sp>
    </p:spTree>
    <p:extLst>
      <p:ext uri="{BB962C8B-B14F-4D97-AF65-F5344CB8AC3E}">
        <p14:creationId xmlns:p14="http://schemas.microsoft.com/office/powerpoint/2010/main" val="25649094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383ECF89-D8C7-46BF-A143-C9BE5E264A74}" type="datetime1">
              <a:rPr lang="en-GB" smtClean="0"/>
              <a:t>19/03/2020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31BB469-ABAD-4866-AC90-48FE8290B794}" type="slidenum">
              <a:rPr lang="en-GB" smtClean="0"/>
              <a:t>‹N›</a:t>
            </a:fld>
            <a:endParaRPr lang="en-GB"/>
          </a:p>
        </p:txBody>
      </p:sp>
    </p:spTree>
    <p:extLst>
      <p:ext uri="{BB962C8B-B14F-4D97-AF65-F5344CB8AC3E}">
        <p14:creationId xmlns:p14="http://schemas.microsoft.com/office/powerpoint/2010/main" val="24527439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228599" y="365126"/>
            <a:ext cx="8771283" cy="589031"/>
          </a:xfrm>
        </p:spPr>
        <p:txBody>
          <a:bodyPr>
            <a:noAutofit/>
          </a:bodyPr>
          <a:lstStyle>
            <a:lvl1pPr algn="ctr">
              <a:defRPr sz="2400">
                <a:latin typeface="+mn-lt"/>
              </a:defRPr>
            </a:lvl1pPr>
          </a:lstStyle>
          <a:p>
            <a:r>
              <a:rPr lang="it-IT" dirty="0" smtClean="0"/>
              <a:t>Fare clic per modificare lo stile del titolo</a:t>
            </a:r>
            <a:endParaRPr lang="en-US" dirty="0"/>
          </a:p>
        </p:txBody>
      </p:sp>
      <p:sp>
        <p:nvSpPr>
          <p:cNvPr id="3" name="Content Placeholder 2"/>
          <p:cNvSpPr>
            <a:spLocks noGrp="1"/>
          </p:cNvSpPr>
          <p:nvPr>
            <p:ph idx="1"/>
          </p:nvPr>
        </p:nvSpPr>
        <p:spPr>
          <a:xfrm>
            <a:off x="298173" y="1038639"/>
            <a:ext cx="8577469" cy="5138324"/>
          </a:xfrm>
        </p:spPr>
        <p:txBody>
          <a:bodyPr/>
          <a:lstStyle/>
          <a:p>
            <a:pPr lvl="0"/>
            <a:r>
              <a:rPr lang="it-IT" dirty="0" smtClean="0"/>
              <a:t>Modifica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en-US" dirty="0"/>
          </a:p>
        </p:txBody>
      </p:sp>
      <p:sp>
        <p:nvSpPr>
          <p:cNvPr id="4" name="Date Placeholder 3"/>
          <p:cNvSpPr>
            <a:spLocks noGrp="1"/>
          </p:cNvSpPr>
          <p:nvPr>
            <p:ph type="dt" sz="half" idx="10"/>
          </p:nvPr>
        </p:nvSpPr>
        <p:spPr/>
        <p:txBody>
          <a:bodyPr/>
          <a:lstStyle/>
          <a:p>
            <a:fld id="{CE54D55A-F4D6-41AD-BAEB-812B68549221}" type="datetime1">
              <a:rPr lang="en-GB" smtClean="0"/>
              <a:t>19/03/2020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31BB469-ABAD-4866-AC90-48FE8290B794}" type="slidenum">
              <a:rPr lang="en-GB" smtClean="0"/>
              <a:t>‹N›</a:t>
            </a:fld>
            <a:endParaRPr lang="en-GB"/>
          </a:p>
        </p:txBody>
      </p:sp>
    </p:spTree>
    <p:extLst>
      <p:ext uri="{BB962C8B-B14F-4D97-AF65-F5344CB8AC3E}">
        <p14:creationId xmlns:p14="http://schemas.microsoft.com/office/powerpoint/2010/main" val="35051910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Modifica gli stili del testo dello schema</a:t>
            </a:r>
          </a:p>
        </p:txBody>
      </p:sp>
      <p:sp>
        <p:nvSpPr>
          <p:cNvPr id="4" name="Date Placeholder 3"/>
          <p:cNvSpPr>
            <a:spLocks noGrp="1"/>
          </p:cNvSpPr>
          <p:nvPr>
            <p:ph type="dt" sz="half" idx="10"/>
          </p:nvPr>
        </p:nvSpPr>
        <p:spPr/>
        <p:txBody>
          <a:bodyPr/>
          <a:lstStyle/>
          <a:p>
            <a:fld id="{07E61376-C533-43D2-9A1C-9FE69BEB0429}" type="datetime1">
              <a:rPr lang="en-GB" smtClean="0"/>
              <a:t>19/03/2020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31BB469-ABAD-4866-AC90-48FE8290B794}" type="slidenum">
              <a:rPr lang="en-GB" smtClean="0"/>
              <a:t>‹N›</a:t>
            </a:fld>
            <a:endParaRPr lang="en-GB"/>
          </a:p>
        </p:txBody>
      </p:sp>
    </p:spTree>
    <p:extLst>
      <p:ext uri="{BB962C8B-B14F-4D97-AF65-F5344CB8AC3E}">
        <p14:creationId xmlns:p14="http://schemas.microsoft.com/office/powerpoint/2010/main" val="18044218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6C0C64DF-1A72-4834-BA62-09010FCBA087}" type="datetime1">
              <a:rPr lang="en-GB" smtClean="0"/>
              <a:t>19/03/2020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31BB469-ABAD-4866-AC90-48FE8290B794}" type="slidenum">
              <a:rPr lang="en-GB" smtClean="0"/>
              <a:t>‹N›</a:t>
            </a:fld>
            <a:endParaRPr lang="en-GB"/>
          </a:p>
        </p:txBody>
      </p:sp>
    </p:spTree>
    <p:extLst>
      <p:ext uri="{BB962C8B-B14F-4D97-AF65-F5344CB8AC3E}">
        <p14:creationId xmlns:p14="http://schemas.microsoft.com/office/powerpoint/2010/main" val="20058774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4" name="Content Placeholder 3"/>
          <p:cNvSpPr>
            <a:spLocks noGrp="1"/>
          </p:cNvSpPr>
          <p:nvPr>
            <p:ph sz="half" idx="2"/>
          </p:nvPr>
        </p:nvSpPr>
        <p:spPr>
          <a:xfrm>
            <a:off x="629842" y="2505075"/>
            <a:ext cx="3868340"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6" name="Content Placeholder 5"/>
          <p:cNvSpPr>
            <a:spLocks noGrp="1"/>
          </p:cNvSpPr>
          <p:nvPr>
            <p:ph sz="quarter" idx="4"/>
          </p:nvPr>
        </p:nvSpPr>
        <p:spPr>
          <a:xfrm>
            <a:off x="4629150" y="2505075"/>
            <a:ext cx="3887391"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FDB2447D-4799-4CF7-A0A4-86FB003F8E63}" type="datetime1">
              <a:rPr lang="en-GB" smtClean="0"/>
              <a:t>19/03/2020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31BB469-ABAD-4866-AC90-48FE8290B794}" type="slidenum">
              <a:rPr lang="en-GB" smtClean="0"/>
              <a:t>‹N›</a:t>
            </a:fld>
            <a:endParaRPr lang="en-GB"/>
          </a:p>
        </p:txBody>
      </p:sp>
    </p:spTree>
    <p:extLst>
      <p:ext uri="{BB962C8B-B14F-4D97-AF65-F5344CB8AC3E}">
        <p14:creationId xmlns:p14="http://schemas.microsoft.com/office/powerpoint/2010/main" val="6013143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Date Placeholder 2"/>
          <p:cNvSpPr>
            <a:spLocks noGrp="1"/>
          </p:cNvSpPr>
          <p:nvPr>
            <p:ph type="dt" sz="half" idx="10"/>
          </p:nvPr>
        </p:nvSpPr>
        <p:spPr/>
        <p:txBody>
          <a:bodyPr/>
          <a:lstStyle/>
          <a:p>
            <a:fld id="{F1D6B999-1043-4331-AB3A-026322AEE201}" type="datetime1">
              <a:rPr lang="en-GB" smtClean="0"/>
              <a:t>19/03/2020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31BB469-ABAD-4866-AC90-48FE8290B794}" type="slidenum">
              <a:rPr lang="en-GB" smtClean="0"/>
              <a:t>‹N›</a:t>
            </a:fld>
            <a:endParaRPr lang="en-GB"/>
          </a:p>
        </p:txBody>
      </p:sp>
    </p:spTree>
    <p:extLst>
      <p:ext uri="{BB962C8B-B14F-4D97-AF65-F5344CB8AC3E}">
        <p14:creationId xmlns:p14="http://schemas.microsoft.com/office/powerpoint/2010/main" val="33856421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E8F36A-BB13-4812-994F-061A18C8D658}" type="datetime1">
              <a:rPr lang="en-GB" smtClean="0"/>
              <a:t>19/03/2020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31BB469-ABAD-4866-AC90-48FE8290B794}" type="slidenum">
              <a:rPr lang="en-GB" smtClean="0"/>
              <a:t>‹N›</a:t>
            </a:fld>
            <a:endParaRPr lang="en-GB"/>
          </a:p>
        </p:txBody>
      </p:sp>
    </p:spTree>
    <p:extLst>
      <p:ext uri="{BB962C8B-B14F-4D97-AF65-F5344CB8AC3E}">
        <p14:creationId xmlns:p14="http://schemas.microsoft.com/office/powerpoint/2010/main" val="41290216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it-IT" smtClean="0"/>
              <a:t>Fare clic per modificare lo stile del titolo</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Date Placeholder 4"/>
          <p:cNvSpPr>
            <a:spLocks noGrp="1"/>
          </p:cNvSpPr>
          <p:nvPr>
            <p:ph type="dt" sz="half" idx="10"/>
          </p:nvPr>
        </p:nvSpPr>
        <p:spPr/>
        <p:txBody>
          <a:bodyPr/>
          <a:lstStyle/>
          <a:p>
            <a:fld id="{708BD366-6755-4595-B439-A03D3583F774}" type="datetime1">
              <a:rPr lang="en-GB" smtClean="0"/>
              <a:t>19/03/2020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31BB469-ABAD-4866-AC90-48FE8290B794}" type="slidenum">
              <a:rPr lang="en-GB" smtClean="0"/>
              <a:t>‹N›</a:t>
            </a:fld>
            <a:endParaRPr lang="en-GB"/>
          </a:p>
        </p:txBody>
      </p:sp>
    </p:spTree>
    <p:extLst>
      <p:ext uri="{BB962C8B-B14F-4D97-AF65-F5344CB8AC3E}">
        <p14:creationId xmlns:p14="http://schemas.microsoft.com/office/powerpoint/2010/main" val="16155796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it-IT" smtClean="0"/>
              <a:t>Fare clic per modificare lo stile del titolo</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Date Placeholder 4"/>
          <p:cNvSpPr>
            <a:spLocks noGrp="1"/>
          </p:cNvSpPr>
          <p:nvPr>
            <p:ph type="dt" sz="half" idx="10"/>
          </p:nvPr>
        </p:nvSpPr>
        <p:spPr/>
        <p:txBody>
          <a:bodyPr/>
          <a:lstStyle/>
          <a:p>
            <a:fld id="{07A4A92F-25DE-492D-9956-ED3B56E82DD4}" type="datetime1">
              <a:rPr lang="en-GB" smtClean="0"/>
              <a:t>19/03/2020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31BB469-ABAD-4866-AC90-48FE8290B794}" type="slidenum">
              <a:rPr lang="en-GB" smtClean="0"/>
              <a:t>‹N›</a:t>
            </a:fld>
            <a:endParaRPr lang="en-GB"/>
          </a:p>
        </p:txBody>
      </p:sp>
    </p:spTree>
    <p:extLst>
      <p:ext uri="{BB962C8B-B14F-4D97-AF65-F5344CB8AC3E}">
        <p14:creationId xmlns:p14="http://schemas.microsoft.com/office/powerpoint/2010/main" val="21607359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681D6A-4260-4635-A264-5BF65ECA7E05}" type="datetime1">
              <a:rPr lang="en-GB" smtClean="0"/>
              <a:t>19/03/2020</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1BB469-ABAD-4866-AC90-48FE8290B794}" type="slidenum">
              <a:rPr lang="en-GB" smtClean="0"/>
              <a:t>‹N›</a:t>
            </a:fld>
            <a:endParaRPr lang="en-GB"/>
          </a:p>
        </p:txBody>
      </p:sp>
    </p:spTree>
    <p:extLst>
      <p:ext uri="{BB962C8B-B14F-4D97-AF65-F5344CB8AC3E}">
        <p14:creationId xmlns:p14="http://schemas.microsoft.com/office/powerpoint/2010/main" val="217522495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a:bodyPr>
          <a:lstStyle/>
          <a:p>
            <a:r>
              <a:rPr lang="en-GB" sz="4400" dirty="0" smtClean="0">
                <a:latin typeface="+mn-lt"/>
              </a:rPr>
              <a:t>A.A. 2019-20</a:t>
            </a:r>
            <a:br>
              <a:rPr lang="en-GB" sz="4400" dirty="0" smtClean="0">
                <a:latin typeface="+mn-lt"/>
              </a:rPr>
            </a:br>
            <a:r>
              <a:rPr lang="en-GB" sz="4400" dirty="0" err="1" smtClean="0">
                <a:latin typeface="+mn-lt"/>
              </a:rPr>
              <a:t>Domanda</a:t>
            </a:r>
            <a:r>
              <a:rPr lang="en-GB" sz="4400" dirty="0" smtClean="0">
                <a:latin typeface="+mn-lt"/>
              </a:rPr>
              <a:t> </a:t>
            </a:r>
            <a:r>
              <a:rPr lang="en-GB" sz="4400" dirty="0" err="1" smtClean="0">
                <a:latin typeface="+mn-lt"/>
              </a:rPr>
              <a:t>sul</a:t>
            </a:r>
            <a:r>
              <a:rPr lang="en-GB" sz="4400" dirty="0" smtClean="0">
                <a:latin typeface="+mn-lt"/>
              </a:rPr>
              <a:t> </a:t>
            </a:r>
            <a:r>
              <a:rPr lang="en-GB" sz="4400" dirty="0" err="1" smtClean="0">
                <a:latin typeface="+mn-lt"/>
              </a:rPr>
              <a:t>modello</a:t>
            </a:r>
            <a:r>
              <a:rPr lang="en-GB" sz="4400" dirty="0" smtClean="0">
                <a:latin typeface="+mn-lt"/>
              </a:rPr>
              <a:t> </a:t>
            </a:r>
            <a:r>
              <a:rPr lang="en-GB" sz="4400" dirty="0" err="1" smtClean="0">
                <a:latin typeface="+mn-lt"/>
              </a:rPr>
              <a:t>relazionale</a:t>
            </a:r>
            <a:r>
              <a:rPr lang="en-GB" sz="4400" dirty="0" smtClean="0">
                <a:latin typeface="+mn-lt"/>
              </a:rPr>
              <a:t>  </a:t>
            </a:r>
            <a:r>
              <a:rPr lang="en-GB" sz="4400" dirty="0" err="1">
                <a:latin typeface="+mn-lt"/>
              </a:rPr>
              <a:t>E</a:t>
            </a:r>
            <a:r>
              <a:rPr lang="en-GB" sz="4400" dirty="0" err="1" smtClean="0">
                <a:latin typeface="+mn-lt"/>
              </a:rPr>
              <a:t>sonero</a:t>
            </a:r>
            <a:r>
              <a:rPr lang="en-GB" sz="4400" dirty="0" smtClean="0">
                <a:latin typeface="+mn-lt"/>
              </a:rPr>
              <a:t> 2017-18</a:t>
            </a:r>
            <a:endParaRPr lang="en-GB" sz="4400" dirty="0">
              <a:latin typeface="+mn-lt"/>
            </a:endParaRPr>
          </a:p>
        </p:txBody>
      </p:sp>
      <p:sp>
        <p:nvSpPr>
          <p:cNvPr id="3" name="Sottotitolo 2"/>
          <p:cNvSpPr>
            <a:spLocks noGrp="1"/>
          </p:cNvSpPr>
          <p:nvPr>
            <p:ph type="subTitle" idx="1"/>
          </p:nvPr>
        </p:nvSpPr>
        <p:spPr/>
        <p:txBody>
          <a:bodyPr/>
          <a:lstStyle/>
          <a:p>
            <a:endParaRPr lang="en-GB"/>
          </a:p>
        </p:txBody>
      </p:sp>
      <p:sp>
        <p:nvSpPr>
          <p:cNvPr id="4" name="Segnaposto numero diapositiva 3"/>
          <p:cNvSpPr>
            <a:spLocks noGrp="1"/>
          </p:cNvSpPr>
          <p:nvPr>
            <p:ph type="sldNum" sz="quarter" idx="12"/>
          </p:nvPr>
        </p:nvSpPr>
        <p:spPr/>
        <p:txBody>
          <a:bodyPr/>
          <a:lstStyle/>
          <a:p>
            <a:fld id="{631BB469-ABAD-4866-AC90-48FE8290B794}" type="slidenum">
              <a:rPr lang="en-GB" smtClean="0"/>
              <a:t>1</a:t>
            </a:fld>
            <a:endParaRPr lang="en-GB"/>
          </a:p>
        </p:txBody>
      </p:sp>
    </p:spTree>
    <p:extLst>
      <p:ext uri="{BB962C8B-B14F-4D97-AF65-F5344CB8AC3E}">
        <p14:creationId xmlns:p14="http://schemas.microsoft.com/office/powerpoint/2010/main" val="19823028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GB" sz="2800" dirty="0" smtClean="0"/>
              <a:t>Vostro </a:t>
            </a:r>
            <a:r>
              <a:rPr lang="en-GB" sz="2800" dirty="0" err="1" smtClean="0"/>
              <a:t>obiettivo</a:t>
            </a:r>
            <a:r>
              <a:rPr lang="en-GB" sz="2800" dirty="0" smtClean="0"/>
              <a:t> </a:t>
            </a:r>
            <a:r>
              <a:rPr lang="en-GB" sz="2800" dirty="0" err="1" smtClean="0"/>
              <a:t>nel</a:t>
            </a:r>
            <a:r>
              <a:rPr lang="en-GB" sz="2800" dirty="0" smtClean="0"/>
              <a:t> </a:t>
            </a:r>
            <a:r>
              <a:rPr lang="en-GB" sz="2800" dirty="0" err="1" smtClean="0"/>
              <a:t>rispondere</a:t>
            </a:r>
            <a:r>
              <a:rPr lang="en-GB" sz="2800" dirty="0" smtClean="0"/>
              <a:t> </a:t>
            </a:r>
            <a:r>
              <a:rPr lang="en-GB" sz="2800" dirty="0" err="1" smtClean="0"/>
              <a:t>alla</a:t>
            </a:r>
            <a:r>
              <a:rPr lang="en-GB" sz="2800" dirty="0" smtClean="0"/>
              <a:t> </a:t>
            </a:r>
            <a:r>
              <a:rPr lang="en-GB" sz="2800" dirty="0" err="1" smtClean="0"/>
              <a:t>domanda</a:t>
            </a:r>
            <a:endParaRPr lang="en-GB" sz="2800" dirty="0"/>
          </a:p>
        </p:txBody>
      </p:sp>
      <p:sp>
        <p:nvSpPr>
          <p:cNvPr id="3" name="Segnaposto contenuto 2"/>
          <p:cNvSpPr>
            <a:spLocks noGrp="1"/>
          </p:cNvSpPr>
          <p:nvPr>
            <p:ph idx="1"/>
          </p:nvPr>
        </p:nvSpPr>
        <p:spPr>
          <a:xfrm>
            <a:off x="298173" y="1138029"/>
            <a:ext cx="8577469" cy="5038933"/>
          </a:xfrm>
        </p:spPr>
        <p:txBody>
          <a:bodyPr>
            <a:normAutofit fontScale="77500" lnSpcReduction="20000"/>
          </a:bodyPr>
          <a:lstStyle/>
          <a:p>
            <a:r>
              <a:rPr lang="en-GB" dirty="0" smtClean="0"/>
              <a:t>Il Vostro </a:t>
            </a:r>
            <a:r>
              <a:rPr lang="en-GB" dirty="0" err="1" smtClean="0"/>
              <a:t>obiettivo</a:t>
            </a:r>
            <a:r>
              <a:rPr lang="en-GB" dirty="0" smtClean="0"/>
              <a:t> </a:t>
            </a:r>
            <a:r>
              <a:rPr lang="en-GB" dirty="0" err="1" smtClean="0"/>
              <a:t>nel</a:t>
            </a:r>
            <a:r>
              <a:rPr lang="en-GB" dirty="0" smtClean="0"/>
              <a:t> </a:t>
            </a:r>
            <a:r>
              <a:rPr lang="en-GB" dirty="0" err="1" smtClean="0"/>
              <a:t>rispondere</a:t>
            </a:r>
            <a:r>
              <a:rPr lang="en-GB" dirty="0" smtClean="0"/>
              <a:t> </a:t>
            </a:r>
            <a:r>
              <a:rPr lang="en-GB" dirty="0" err="1" smtClean="0"/>
              <a:t>alla</a:t>
            </a:r>
            <a:r>
              <a:rPr lang="en-GB" dirty="0" smtClean="0"/>
              <a:t> </a:t>
            </a:r>
            <a:r>
              <a:rPr lang="en-GB" dirty="0" err="1" smtClean="0"/>
              <a:t>domanda</a:t>
            </a:r>
            <a:r>
              <a:rPr lang="en-GB" dirty="0" smtClean="0"/>
              <a:t> è </a:t>
            </a:r>
            <a:r>
              <a:rPr lang="en-GB" dirty="0" err="1" smtClean="0"/>
              <a:t>quello</a:t>
            </a:r>
            <a:r>
              <a:rPr lang="en-GB" dirty="0" smtClean="0"/>
              <a:t>, </a:t>
            </a:r>
            <a:r>
              <a:rPr lang="en-GB" dirty="0" err="1" smtClean="0"/>
              <a:t>fatto</a:t>
            </a:r>
            <a:r>
              <a:rPr lang="en-GB" dirty="0" smtClean="0"/>
              <a:t> 30 </a:t>
            </a:r>
            <a:r>
              <a:rPr lang="en-GB" dirty="0" err="1" smtClean="0"/>
              <a:t>il</a:t>
            </a:r>
            <a:r>
              <a:rPr lang="en-GB" dirty="0" smtClean="0"/>
              <a:t> </a:t>
            </a:r>
            <a:r>
              <a:rPr lang="en-GB" dirty="0" err="1" smtClean="0"/>
              <a:t>voto</a:t>
            </a:r>
            <a:r>
              <a:rPr lang="en-GB" dirty="0" smtClean="0"/>
              <a:t> </a:t>
            </a:r>
            <a:r>
              <a:rPr lang="en-GB" dirty="0" err="1" smtClean="0"/>
              <a:t>totale</a:t>
            </a:r>
            <a:r>
              <a:rPr lang="en-GB" dirty="0" smtClean="0"/>
              <a:t> </a:t>
            </a:r>
            <a:r>
              <a:rPr lang="en-GB" dirty="0" err="1" smtClean="0"/>
              <a:t>massimo</a:t>
            </a:r>
            <a:r>
              <a:rPr lang="en-GB" dirty="0" smtClean="0"/>
              <a:t> </a:t>
            </a:r>
            <a:r>
              <a:rPr lang="en-GB" dirty="0" err="1" smtClean="0"/>
              <a:t>alla</a:t>
            </a:r>
            <a:r>
              <a:rPr lang="en-GB" dirty="0" smtClean="0"/>
              <a:t> </a:t>
            </a:r>
            <a:r>
              <a:rPr lang="en-GB" dirty="0" err="1" smtClean="0"/>
              <a:t>vostra</a:t>
            </a:r>
            <a:r>
              <a:rPr lang="en-GB" dirty="0" smtClean="0"/>
              <a:t> </a:t>
            </a:r>
            <a:r>
              <a:rPr lang="en-GB" dirty="0" err="1" smtClean="0"/>
              <a:t>risposta</a:t>
            </a:r>
            <a:r>
              <a:rPr lang="en-GB" dirty="0" smtClean="0"/>
              <a:t>, di </a:t>
            </a:r>
            <a:r>
              <a:rPr lang="en-GB" dirty="0" err="1" smtClean="0"/>
              <a:t>prendere</a:t>
            </a:r>
            <a:r>
              <a:rPr lang="en-GB" dirty="0" smtClean="0"/>
              <a:t> 30. O, </a:t>
            </a:r>
            <a:r>
              <a:rPr lang="en-GB" dirty="0" err="1" smtClean="0"/>
              <a:t>certe</a:t>
            </a:r>
            <a:r>
              <a:rPr lang="en-GB" dirty="0" smtClean="0"/>
              <a:t> </a:t>
            </a:r>
            <a:r>
              <a:rPr lang="en-GB" dirty="0" err="1" smtClean="0"/>
              <a:t>rarissime</a:t>
            </a:r>
            <a:r>
              <a:rPr lang="en-GB" dirty="0" smtClean="0"/>
              <a:t> volte, 31, o </a:t>
            </a:r>
            <a:r>
              <a:rPr lang="en-GB" dirty="0" err="1" smtClean="0"/>
              <a:t>anche</a:t>
            </a:r>
            <a:r>
              <a:rPr lang="en-GB" dirty="0" smtClean="0"/>
              <a:t> 32. O di </a:t>
            </a:r>
            <a:r>
              <a:rPr lang="en-GB" dirty="0" err="1" smtClean="0"/>
              <a:t>avvicinare</a:t>
            </a:r>
            <a:r>
              <a:rPr lang="en-GB" dirty="0" smtClean="0"/>
              <a:t> </a:t>
            </a:r>
            <a:r>
              <a:rPr lang="en-GB" dirty="0" err="1" smtClean="0"/>
              <a:t>il</a:t>
            </a:r>
            <a:r>
              <a:rPr lang="en-GB" dirty="0" smtClean="0"/>
              <a:t> </a:t>
            </a:r>
            <a:r>
              <a:rPr lang="en-GB" dirty="0" err="1" smtClean="0"/>
              <a:t>più</a:t>
            </a:r>
            <a:r>
              <a:rPr lang="en-GB" dirty="0" smtClean="0"/>
              <a:t> </a:t>
            </a:r>
            <a:r>
              <a:rPr lang="en-GB" dirty="0" err="1" smtClean="0"/>
              <a:t>possibile</a:t>
            </a:r>
            <a:r>
              <a:rPr lang="en-GB" dirty="0" smtClean="0"/>
              <a:t> 30, </a:t>
            </a:r>
            <a:r>
              <a:rPr lang="en-GB" dirty="0" err="1" smtClean="0"/>
              <a:t>minimizzando</a:t>
            </a:r>
            <a:r>
              <a:rPr lang="en-GB" dirty="0" smtClean="0"/>
              <a:t> </a:t>
            </a:r>
            <a:r>
              <a:rPr lang="en-GB" dirty="0" err="1" smtClean="0"/>
              <a:t>gli</a:t>
            </a:r>
            <a:r>
              <a:rPr lang="en-GB" dirty="0" smtClean="0"/>
              <a:t> </a:t>
            </a:r>
            <a:r>
              <a:rPr lang="en-GB" dirty="0" err="1" smtClean="0"/>
              <a:t>errori</a:t>
            </a:r>
            <a:r>
              <a:rPr lang="en-GB" dirty="0" smtClean="0"/>
              <a:t>. </a:t>
            </a:r>
          </a:p>
          <a:p>
            <a:r>
              <a:rPr lang="en-GB" dirty="0" smtClean="0"/>
              <a:t>Ci </a:t>
            </a:r>
            <a:r>
              <a:rPr lang="en-GB" dirty="0" err="1" smtClean="0"/>
              <a:t>sono</a:t>
            </a:r>
            <a:r>
              <a:rPr lang="en-GB" dirty="0" smtClean="0"/>
              <a:t> </a:t>
            </a:r>
            <a:r>
              <a:rPr lang="en-GB" dirty="0" err="1" smtClean="0"/>
              <a:t>punteggi</a:t>
            </a:r>
            <a:r>
              <a:rPr lang="en-GB" dirty="0" smtClean="0"/>
              <a:t> </a:t>
            </a:r>
            <a:r>
              <a:rPr lang="en-GB" dirty="0" err="1" smtClean="0"/>
              <a:t>parziali</a:t>
            </a:r>
            <a:r>
              <a:rPr lang="en-GB" dirty="0" smtClean="0"/>
              <a:t> </a:t>
            </a:r>
            <a:r>
              <a:rPr lang="en-GB" dirty="0" err="1" smtClean="0"/>
              <a:t>alle</a:t>
            </a:r>
            <a:r>
              <a:rPr lang="en-GB" dirty="0" smtClean="0"/>
              <a:t> </a:t>
            </a:r>
            <a:r>
              <a:rPr lang="en-GB" dirty="0" err="1" smtClean="0"/>
              <a:t>varie</a:t>
            </a:r>
            <a:r>
              <a:rPr lang="en-GB" dirty="0" smtClean="0"/>
              <a:t> sotto-</a:t>
            </a:r>
            <a:r>
              <a:rPr lang="en-GB" dirty="0" err="1" smtClean="0"/>
              <a:t>domande</a:t>
            </a:r>
            <a:r>
              <a:rPr lang="en-GB" dirty="0" smtClean="0"/>
              <a:t>?</a:t>
            </a:r>
          </a:p>
          <a:p>
            <a:r>
              <a:rPr lang="en-GB" dirty="0" smtClean="0"/>
              <a:t>La </a:t>
            </a:r>
            <a:r>
              <a:rPr lang="en-GB" dirty="0" err="1" smtClean="0"/>
              <a:t>risposta</a:t>
            </a:r>
            <a:r>
              <a:rPr lang="en-GB" dirty="0" smtClean="0"/>
              <a:t> è </a:t>
            </a:r>
            <a:r>
              <a:rPr lang="en-GB" dirty="0" err="1" smtClean="0"/>
              <a:t>sì</a:t>
            </a:r>
            <a:r>
              <a:rPr lang="en-GB" dirty="0" smtClean="0"/>
              <a:t>, e </a:t>
            </a:r>
            <a:r>
              <a:rPr lang="en-GB" dirty="0" err="1" smtClean="0"/>
              <a:t>orientativamente</a:t>
            </a:r>
            <a:r>
              <a:rPr lang="en-GB" dirty="0" smtClean="0"/>
              <a:t> I </a:t>
            </a:r>
            <a:r>
              <a:rPr lang="en-GB" dirty="0" err="1" smtClean="0"/>
              <a:t>punteggi</a:t>
            </a:r>
            <a:r>
              <a:rPr lang="en-GB" dirty="0" smtClean="0"/>
              <a:t> </a:t>
            </a:r>
            <a:r>
              <a:rPr lang="en-GB" dirty="0" err="1" smtClean="0"/>
              <a:t>sono</a:t>
            </a:r>
            <a:endParaRPr lang="en-GB" dirty="0" smtClean="0"/>
          </a:p>
          <a:p>
            <a:endParaRPr lang="en-GB" dirty="0" smtClean="0"/>
          </a:p>
          <a:p>
            <a:pPr marL="0" indent="0">
              <a:lnSpc>
                <a:spcPct val="120000"/>
              </a:lnSpc>
              <a:spcBef>
                <a:spcPts val="0"/>
              </a:spcBef>
              <a:buNone/>
            </a:pPr>
            <a:r>
              <a:rPr lang="it-IT" dirty="0"/>
              <a:t>Definire </a:t>
            </a:r>
            <a:endParaRPr lang="it-IT" dirty="0" smtClean="0"/>
          </a:p>
          <a:p>
            <a:pPr marL="514350" indent="-514350">
              <a:lnSpc>
                <a:spcPct val="120000"/>
              </a:lnSpc>
              <a:spcBef>
                <a:spcPts val="0"/>
              </a:spcBef>
              <a:buFont typeface="+mj-lt"/>
              <a:buAutoNum type="arabicPeriod"/>
            </a:pPr>
            <a:r>
              <a:rPr lang="it-IT" dirty="0" smtClean="0"/>
              <a:t>tutte </a:t>
            </a:r>
            <a:r>
              <a:rPr lang="it-IT" dirty="0"/>
              <a:t>le chiavi primarie </a:t>
            </a:r>
            <a:r>
              <a:rPr lang="it-IT" dirty="0" smtClean="0"/>
              <a:t> </a:t>
            </a:r>
            <a:r>
              <a:rPr lang="it-IT" dirty="0" smtClean="0">
                <a:sym typeface="Wingdings" panose="05000000000000000000" pitchFamily="2" charset="2"/>
              </a:rPr>
              <a:t> 10-12 punti</a:t>
            </a:r>
            <a:endParaRPr lang="it-IT" dirty="0" smtClean="0"/>
          </a:p>
          <a:p>
            <a:pPr marL="514350" indent="-514350">
              <a:lnSpc>
                <a:spcPct val="120000"/>
              </a:lnSpc>
              <a:spcBef>
                <a:spcPts val="0"/>
              </a:spcBef>
              <a:buFont typeface="+mj-lt"/>
              <a:buAutoNum type="arabicPeriod"/>
            </a:pPr>
            <a:r>
              <a:rPr lang="it-IT" dirty="0" smtClean="0"/>
              <a:t>e </a:t>
            </a:r>
            <a:r>
              <a:rPr lang="it-IT" dirty="0"/>
              <a:t>i tutti i vincoli di integrità </a:t>
            </a:r>
            <a:r>
              <a:rPr lang="it-IT" dirty="0" smtClean="0"/>
              <a:t>referenziale </a:t>
            </a:r>
            <a:r>
              <a:rPr lang="it-IT" dirty="0">
                <a:sym typeface="Wingdings" panose="05000000000000000000" pitchFamily="2" charset="2"/>
              </a:rPr>
              <a:t> </a:t>
            </a:r>
            <a:r>
              <a:rPr lang="it-IT" dirty="0" smtClean="0">
                <a:sym typeface="Wingdings" panose="05000000000000000000" pitchFamily="2" charset="2"/>
              </a:rPr>
              <a:t>10-12 </a:t>
            </a:r>
            <a:r>
              <a:rPr lang="it-IT" dirty="0">
                <a:sym typeface="Wingdings" panose="05000000000000000000" pitchFamily="2" charset="2"/>
              </a:rPr>
              <a:t>punti</a:t>
            </a:r>
            <a:endParaRPr lang="it-IT" dirty="0" smtClean="0"/>
          </a:p>
          <a:p>
            <a:pPr marL="514350" indent="-514350">
              <a:lnSpc>
                <a:spcPct val="120000"/>
              </a:lnSpc>
              <a:spcBef>
                <a:spcPts val="0"/>
              </a:spcBef>
              <a:buFont typeface="+mj-lt"/>
              <a:buAutoNum type="arabicPeriod"/>
            </a:pPr>
            <a:r>
              <a:rPr lang="en-GB" dirty="0" smtClean="0"/>
              <a:t> </a:t>
            </a:r>
            <a:r>
              <a:rPr lang="it-IT" dirty="0"/>
              <a:t>In particolare si richiede di indicare:</a:t>
            </a:r>
            <a:r>
              <a:rPr lang="en-GB" dirty="0"/>
              <a:t> </a:t>
            </a:r>
          </a:p>
          <a:p>
            <a:pPr>
              <a:lnSpc>
                <a:spcPct val="120000"/>
              </a:lnSpc>
              <a:spcBef>
                <a:spcPts val="0"/>
              </a:spcBef>
            </a:pPr>
            <a:r>
              <a:rPr lang="it-IT" dirty="0"/>
              <a:t>Almeno un vincolo di </a:t>
            </a:r>
            <a:r>
              <a:rPr lang="it-IT" dirty="0" smtClean="0"/>
              <a:t>dominio </a:t>
            </a:r>
            <a:r>
              <a:rPr lang="it-IT" dirty="0" smtClean="0">
                <a:sym typeface="Wingdings" panose="05000000000000000000" pitchFamily="2" charset="2"/>
              </a:rPr>
              <a:t> 2 punti</a:t>
            </a:r>
            <a:endParaRPr lang="en-GB" dirty="0"/>
          </a:p>
          <a:p>
            <a:pPr lvl="0">
              <a:lnSpc>
                <a:spcPct val="120000"/>
              </a:lnSpc>
              <a:spcBef>
                <a:spcPts val="0"/>
              </a:spcBef>
            </a:pPr>
            <a:r>
              <a:rPr lang="it-IT" dirty="0"/>
              <a:t>Almeno un vincolo di </a:t>
            </a:r>
            <a:r>
              <a:rPr lang="it-IT" dirty="0" smtClean="0"/>
              <a:t>ennupla </a:t>
            </a:r>
            <a:r>
              <a:rPr lang="it-IT" dirty="0" smtClean="0">
                <a:sym typeface="Wingdings" panose="05000000000000000000" pitchFamily="2" charset="2"/>
              </a:rPr>
              <a:t> 2 punti</a:t>
            </a:r>
            <a:endParaRPr lang="en-GB" dirty="0"/>
          </a:p>
          <a:p>
            <a:pPr lvl="0">
              <a:lnSpc>
                <a:spcPct val="120000"/>
              </a:lnSpc>
              <a:spcBef>
                <a:spcPts val="0"/>
              </a:spcBef>
            </a:pPr>
            <a:r>
              <a:rPr lang="it-IT" dirty="0"/>
              <a:t>Una </a:t>
            </a:r>
            <a:r>
              <a:rPr lang="it-IT" dirty="0" err="1"/>
              <a:t>superchiave</a:t>
            </a:r>
            <a:r>
              <a:rPr lang="it-IT" dirty="0"/>
              <a:t> non </a:t>
            </a:r>
            <a:r>
              <a:rPr lang="it-IT" dirty="0" smtClean="0"/>
              <a:t>minimale </a:t>
            </a:r>
            <a:r>
              <a:rPr lang="it-IT" dirty="0" smtClean="0">
                <a:sym typeface="Wingdings" panose="05000000000000000000" pitchFamily="2" charset="2"/>
              </a:rPr>
              <a:t> 2 punti</a:t>
            </a:r>
            <a:endParaRPr lang="en-GB" dirty="0"/>
          </a:p>
          <a:p>
            <a:pPr lvl="0">
              <a:lnSpc>
                <a:spcPct val="120000"/>
              </a:lnSpc>
              <a:spcBef>
                <a:spcPts val="0"/>
              </a:spcBef>
            </a:pPr>
            <a:r>
              <a:rPr lang="it-IT" dirty="0"/>
              <a:t>Una chiave che non sia stata scelta come chiave primaria</a:t>
            </a:r>
            <a:r>
              <a:rPr lang="it-IT" dirty="0" smtClean="0"/>
              <a:t>. </a:t>
            </a:r>
            <a:r>
              <a:rPr lang="it-IT" dirty="0" smtClean="0">
                <a:sym typeface="Wingdings" panose="05000000000000000000" pitchFamily="2" charset="2"/>
              </a:rPr>
              <a:t> 2 punti</a:t>
            </a:r>
            <a:endParaRPr lang="en-GB" dirty="0"/>
          </a:p>
          <a:p>
            <a:endParaRPr lang="en-GB" dirty="0" smtClean="0"/>
          </a:p>
          <a:p>
            <a:endParaRPr lang="en-GB" dirty="0" smtClean="0"/>
          </a:p>
        </p:txBody>
      </p:sp>
      <p:sp>
        <p:nvSpPr>
          <p:cNvPr id="4" name="Segnaposto numero diapositiva 3"/>
          <p:cNvSpPr>
            <a:spLocks noGrp="1"/>
          </p:cNvSpPr>
          <p:nvPr>
            <p:ph type="sldNum" sz="quarter" idx="12"/>
          </p:nvPr>
        </p:nvSpPr>
        <p:spPr/>
        <p:txBody>
          <a:bodyPr/>
          <a:lstStyle/>
          <a:p>
            <a:fld id="{631BB469-ABAD-4866-AC90-48FE8290B794}" type="slidenum">
              <a:rPr lang="en-GB" smtClean="0"/>
              <a:t>10</a:t>
            </a:fld>
            <a:endParaRPr lang="en-GB"/>
          </a:p>
        </p:txBody>
      </p:sp>
    </p:spTree>
    <p:extLst>
      <p:ext uri="{BB962C8B-B14F-4D97-AF65-F5344CB8AC3E}">
        <p14:creationId xmlns:p14="http://schemas.microsoft.com/office/powerpoint/2010/main" val="33079094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GB" sz="3200" dirty="0" err="1" smtClean="0"/>
              <a:t>Punteggio</a:t>
            </a:r>
            <a:r>
              <a:rPr lang="en-GB" sz="3200" dirty="0" smtClean="0"/>
              <a:t> a </a:t>
            </a:r>
            <a:r>
              <a:rPr lang="en-GB" sz="3200" dirty="0" err="1" smtClean="0"/>
              <a:t>chiavi</a:t>
            </a:r>
            <a:r>
              <a:rPr lang="en-GB" sz="3200" dirty="0" smtClean="0"/>
              <a:t> e </a:t>
            </a:r>
            <a:r>
              <a:rPr lang="en-GB" sz="3200" dirty="0" err="1" smtClean="0"/>
              <a:t>vincoli</a:t>
            </a:r>
            <a:r>
              <a:rPr lang="en-GB" sz="3200" dirty="0" smtClean="0"/>
              <a:t> di </a:t>
            </a:r>
            <a:r>
              <a:rPr lang="en-GB" sz="3200" dirty="0" err="1" smtClean="0"/>
              <a:t>integrità</a:t>
            </a:r>
            <a:r>
              <a:rPr lang="en-GB" sz="3200" dirty="0" smtClean="0"/>
              <a:t> </a:t>
            </a:r>
            <a:endParaRPr lang="en-GB" sz="3200" dirty="0"/>
          </a:p>
        </p:txBody>
      </p:sp>
      <p:sp>
        <p:nvSpPr>
          <p:cNvPr id="3" name="Segnaposto contenuto 2"/>
          <p:cNvSpPr>
            <a:spLocks noGrp="1"/>
          </p:cNvSpPr>
          <p:nvPr>
            <p:ph idx="1"/>
          </p:nvPr>
        </p:nvSpPr>
        <p:spPr>
          <a:xfrm>
            <a:off x="298173" y="1169581"/>
            <a:ext cx="8577469" cy="5007382"/>
          </a:xfrm>
        </p:spPr>
        <p:txBody>
          <a:bodyPr/>
          <a:lstStyle/>
          <a:p>
            <a:r>
              <a:rPr lang="en-GB" dirty="0" err="1" smtClean="0"/>
              <a:t>Avrete</a:t>
            </a:r>
            <a:r>
              <a:rPr lang="en-GB" dirty="0" smtClean="0"/>
              <a:t> </a:t>
            </a:r>
            <a:r>
              <a:rPr lang="en-GB" dirty="0" err="1" smtClean="0"/>
              <a:t>notato</a:t>
            </a:r>
            <a:r>
              <a:rPr lang="en-GB" dirty="0" smtClean="0"/>
              <a:t> </a:t>
            </a:r>
            <a:r>
              <a:rPr lang="en-GB" dirty="0" err="1" smtClean="0"/>
              <a:t>che</a:t>
            </a:r>
            <a:r>
              <a:rPr lang="en-GB" dirty="0" smtClean="0"/>
              <a:t> per </a:t>
            </a:r>
            <a:r>
              <a:rPr lang="en-GB" dirty="0" err="1" smtClean="0"/>
              <a:t>chiavi</a:t>
            </a:r>
            <a:r>
              <a:rPr lang="en-GB" dirty="0" smtClean="0"/>
              <a:t> e </a:t>
            </a:r>
            <a:r>
              <a:rPr lang="en-GB" dirty="0" err="1" smtClean="0"/>
              <a:t>vincoli</a:t>
            </a:r>
            <a:r>
              <a:rPr lang="en-GB" dirty="0" smtClean="0"/>
              <a:t> di </a:t>
            </a:r>
            <a:r>
              <a:rPr lang="en-GB" dirty="0" err="1" smtClean="0"/>
              <a:t>integrità</a:t>
            </a:r>
            <a:r>
              <a:rPr lang="en-GB" dirty="0" smtClean="0"/>
              <a:t> </a:t>
            </a:r>
            <a:r>
              <a:rPr lang="en-GB" dirty="0" err="1" smtClean="0"/>
              <a:t>c’e</a:t>
            </a:r>
            <a:r>
              <a:rPr lang="en-GB" dirty="0" smtClean="0"/>
              <a:t>’ </a:t>
            </a:r>
            <a:r>
              <a:rPr lang="en-GB" dirty="0" err="1" smtClean="0"/>
              <a:t>una</a:t>
            </a:r>
            <a:r>
              <a:rPr lang="en-GB" dirty="0" smtClean="0"/>
              <a:t> fascia di </a:t>
            </a:r>
            <a:r>
              <a:rPr lang="en-GB" dirty="0" err="1" smtClean="0"/>
              <a:t>punteggio</a:t>
            </a:r>
            <a:r>
              <a:rPr lang="en-GB" dirty="0" smtClean="0"/>
              <a:t> (10-12) </a:t>
            </a:r>
            <a:r>
              <a:rPr lang="en-GB" dirty="0" err="1" smtClean="0"/>
              <a:t>questo</a:t>
            </a:r>
            <a:r>
              <a:rPr lang="en-GB" dirty="0" smtClean="0"/>
              <a:t> </a:t>
            </a:r>
            <a:r>
              <a:rPr lang="en-GB" dirty="0" err="1" smtClean="0"/>
              <a:t>perchè</a:t>
            </a:r>
            <a:r>
              <a:rPr lang="en-GB" dirty="0" smtClean="0"/>
              <a:t> a </a:t>
            </a:r>
            <a:r>
              <a:rPr lang="en-GB" dirty="0" err="1" smtClean="0"/>
              <a:t>seconda</a:t>
            </a:r>
            <a:r>
              <a:rPr lang="en-GB" dirty="0" smtClean="0"/>
              <a:t> </a:t>
            </a:r>
            <a:r>
              <a:rPr lang="en-GB" dirty="0" err="1" smtClean="0"/>
              <a:t>dell’esercizio</a:t>
            </a:r>
            <a:r>
              <a:rPr lang="en-GB" dirty="0" smtClean="0"/>
              <a:t> </a:t>
            </a:r>
            <a:r>
              <a:rPr lang="en-GB" dirty="0" err="1" smtClean="0"/>
              <a:t>uno</a:t>
            </a:r>
            <a:r>
              <a:rPr lang="en-GB" dirty="0" smtClean="0"/>
              <a:t> </a:t>
            </a:r>
            <a:r>
              <a:rPr lang="en-GB" dirty="0" err="1" smtClean="0"/>
              <a:t>dei</a:t>
            </a:r>
            <a:r>
              <a:rPr lang="en-GB" dirty="0" smtClean="0"/>
              <a:t> due </a:t>
            </a:r>
            <a:r>
              <a:rPr lang="en-GB" dirty="0" err="1" smtClean="0"/>
              <a:t>aspetti</a:t>
            </a:r>
            <a:r>
              <a:rPr lang="en-GB" dirty="0" smtClean="0"/>
              <a:t> </a:t>
            </a:r>
            <a:r>
              <a:rPr lang="en-GB" dirty="0" err="1" smtClean="0"/>
              <a:t>può</a:t>
            </a:r>
            <a:r>
              <a:rPr lang="en-GB" dirty="0" smtClean="0"/>
              <a:t> </a:t>
            </a:r>
            <a:r>
              <a:rPr lang="en-GB" dirty="0" err="1" smtClean="0"/>
              <a:t>essere</a:t>
            </a:r>
            <a:r>
              <a:rPr lang="en-GB" dirty="0" smtClean="0"/>
              <a:t> </a:t>
            </a:r>
            <a:r>
              <a:rPr lang="en-GB" dirty="0" err="1" smtClean="0"/>
              <a:t>più</a:t>
            </a:r>
            <a:r>
              <a:rPr lang="en-GB" dirty="0" smtClean="0"/>
              <a:t> </a:t>
            </a:r>
            <a:r>
              <a:rPr lang="en-GB" dirty="0" err="1" smtClean="0"/>
              <a:t>difficoltoso</a:t>
            </a:r>
            <a:r>
              <a:rPr lang="en-GB" dirty="0" smtClean="0"/>
              <a:t> da </a:t>
            </a:r>
            <a:r>
              <a:rPr lang="en-GB" dirty="0" err="1" smtClean="0"/>
              <a:t>risolvere</a:t>
            </a:r>
            <a:r>
              <a:rPr lang="en-GB" dirty="0" smtClean="0"/>
              <a:t> </a:t>
            </a:r>
            <a:r>
              <a:rPr lang="en-GB" dirty="0" err="1" smtClean="0"/>
              <a:t>dell’altro</a:t>
            </a:r>
            <a:r>
              <a:rPr lang="en-GB" dirty="0" smtClean="0"/>
              <a:t>, e </a:t>
            </a:r>
            <a:r>
              <a:rPr lang="en-GB" dirty="0" err="1" smtClean="0"/>
              <a:t>quindi</a:t>
            </a:r>
            <a:r>
              <a:rPr lang="en-GB" dirty="0" smtClean="0"/>
              <a:t> </a:t>
            </a:r>
            <a:r>
              <a:rPr lang="en-GB" dirty="0" err="1" smtClean="0"/>
              <a:t>si</a:t>
            </a:r>
            <a:r>
              <a:rPr lang="en-GB" dirty="0" smtClean="0"/>
              <a:t> </a:t>
            </a:r>
            <a:r>
              <a:rPr lang="en-GB" dirty="0" err="1" smtClean="0"/>
              <a:t>assegna</a:t>
            </a:r>
            <a:r>
              <a:rPr lang="en-GB" dirty="0" smtClean="0"/>
              <a:t> un </a:t>
            </a:r>
            <a:r>
              <a:rPr lang="en-GB" dirty="0" err="1" smtClean="0"/>
              <a:t>punteggio</a:t>
            </a:r>
            <a:r>
              <a:rPr lang="en-GB" dirty="0" smtClean="0"/>
              <a:t> </a:t>
            </a:r>
            <a:r>
              <a:rPr lang="en-GB" dirty="0" err="1" smtClean="0"/>
              <a:t>maggiore</a:t>
            </a:r>
            <a:r>
              <a:rPr lang="en-GB" dirty="0" smtClean="0"/>
              <a:t>, e </a:t>
            </a:r>
            <a:r>
              <a:rPr lang="en-GB" dirty="0" err="1" smtClean="0"/>
              <a:t>all’altro</a:t>
            </a:r>
            <a:r>
              <a:rPr lang="en-GB" dirty="0" smtClean="0"/>
              <a:t> </a:t>
            </a:r>
            <a:r>
              <a:rPr lang="en-GB" dirty="0" err="1" smtClean="0"/>
              <a:t>uno</a:t>
            </a:r>
            <a:r>
              <a:rPr lang="en-GB" dirty="0" smtClean="0"/>
              <a:t> </a:t>
            </a:r>
            <a:r>
              <a:rPr lang="en-GB" dirty="0" err="1" smtClean="0"/>
              <a:t>minore</a:t>
            </a:r>
            <a:r>
              <a:rPr lang="en-GB" dirty="0" smtClean="0"/>
              <a:t>. </a:t>
            </a:r>
            <a:endParaRPr lang="en-GB" dirty="0"/>
          </a:p>
        </p:txBody>
      </p:sp>
      <p:sp>
        <p:nvSpPr>
          <p:cNvPr id="4" name="Segnaposto numero diapositiva 3"/>
          <p:cNvSpPr>
            <a:spLocks noGrp="1"/>
          </p:cNvSpPr>
          <p:nvPr>
            <p:ph type="sldNum" sz="quarter" idx="12"/>
          </p:nvPr>
        </p:nvSpPr>
        <p:spPr/>
        <p:txBody>
          <a:bodyPr/>
          <a:lstStyle/>
          <a:p>
            <a:fld id="{631BB469-ABAD-4866-AC90-48FE8290B794}" type="slidenum">
              <a:rPr lang="en-GB" smtClean="0"/>
              <a:t>11</a:t>
            </a:fld>
            <a:endParaRPr lang="en-GB"/>
          </a:p>
        </p:txBody>
      </p:sp>
    </p:spTree>
    <p:extLst>
      <p:ext uri="{BB962C8B-B14F-4D97-AF65-F5344CB8AC3E}">
        <p14:creationId xmlns:p14="http://schemas.microsoft.com/office/powerpoint/2010/main" val="16583299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98173" y="206100"/>
            <a:ext cx="8771283" cy="589031"/>
          </a:xfrm>
        </p:spPr>
        <p:txBody>
          <a:bodyPr/>
          <a:lstStyle/>
          <a:p>
            <a:r>
              <a:rPr lang="en-GB" sz="3200" dirty="0" err="1" smtClean="0"/>
              <a:t>Relazioni</a:t>
            </a:r>
            <a:r>
              <a:rPr lang="en-GB" sz="3200" dirty="0" smtClean="0"/>
              <a:t> </a:t>
            </a:r>
            <a:r>
              <a:rPr lang="en-GB" sz="3200" dirty="0" err="1" smtClean="0"/>
              <a:t>logiche</a:t>
            </a:r>
            <a:r>
              <a:rPr lang="en-GB" sz="3200" dirty="0" smtClean="0"/>
              <a:t> </a:t>
            </a:r>
            <a:r>
              <a:rPr lang="en-GB" sz="3200" dirty="0" err="1" smtClean="0"/>
              <a:t>tra</a:t>
            </a:r>
            <a:r>
              <a:rPr lang="en-GB" sz="3200" dirty="0" smtClean="0"/>
              <a:t> </a:t>
            </a:r>
            <a:r>
              <a:rPr lang="en-GB" sz="3200" dirty="0" err="1" smtClean="0"/>
              <a:t>domande</a:t>
            </a:r>
            <a:endParaRPr lang="en-GB" sz="3200" dirty="0"/>
          </a:p>
        </p:txBody>
      </p:sp>
      <p:sp>
        <p:nvSpPr>
          <p:cNvPr id="3" name="Segnaposto contenuto 2"/>
          <p:cNvSpPr>
            <a:spLocks noGrp="1"/>
          </p:cNvSpPr>
          <p:nvPr>
            <p:ph idx="1"/>
          </p:nvPr>
        </p:nvSpPr>
        <p:spPr>
          <a:xfrm>
            <a:off x="1525657" y="1147970"/>
            <a:ext cx="7349985" cy="5382039"/>
          </a:xfrm>
        </p:spPr>
        <p:txBody>
          <a:bodyPr>
            <a:normAutofit fontScale="92500" lnSpcReduction="10000"/>
          </a:bodyPr>
          <a:lstStyle/>
          <a:p>
            <a:r>
              <a:rPr lang="en-GB" sz="2400" dirty="0" smtClean="0"/>
              <a:t>Le </a:t>
            </a:r>
            <a:r>
              <a:rPr lang="en-GB" sz="2400" dirty="0" err="1" smtClean="0"/>
              <a:t>domande</a:t>
            </a:r>
            <a:r>
              <a:rPr lang="en-GB" sz="2400" dirty="0" smtClean="0"/>
              <a:t> </a:t>
            </a:r>
            <a:r>
              <a:rPr lang="en-GB" sz="2400" dirty="0" err="1" smtClean="0"/>
              <a:t>riguardano</a:t>
            </a:r>
            <a:r>
              <a:rPr lang="en-GB" sz="2400" dirty="0" smtClean="0"/>
              <a:t> </a:t>
            </a:r>
          </a:p>
          <a:p>
            <a:pPr marL="0" indent="0">
              <a:buNone/>
            </a:pPr>
            <a:endParaRPr lang="en-GB" sz="2400" dirty="0"/>
          </a:p>
          <a:p>
            <a:r>
              <a:rPr lang="en-GB" sz="2400" dirty="0" err="1" smtClean="0"/>
              <a:t>Chiavi</a:t>
            </a:r>
            <a:r>
              <a:rPr lang="en-GB" sz="2400" dirty="0" smtClean="0"/>
              <a:t> </a:t>
            </a:r>
            <a:endParaRPr lang="en-GB" sz="2400" dirty="0"/>
          </a:p>
          <a:p>
            <a:r>
              <a:rPr lang="en-GB" sz="2400" dirty="0" err="1" smtClean="0"/>
              <a:t>Vincoli</a:t>
            </a:r>
            <a:r>
              <a:rPr lang="en-GB" sz="2400" dirty="0" smtClean="0"/>
              <a:t> di </a:t>
            </a:r>
            <a:r>
              <a:rPr lang="en-GB" sz="2400" dirty="0" err="1" smtClean="0"/>
              <a:t>integrità</a:t>
            </a:r>
            <a:r>
              <a:rPr lang="en-GB" sz="2400" dirty="0" smtClean="0"/>
              <a:t> </a:t>
            </a:r>
            <a:r>
              <a:rPr lang="en-GB" sz="2400" dirty="0" err="1" smtClean="0"/>
              <a:t>referenziale</a:t>
            </a:r>
            <a:endParaRPr lang="en-GB" sz="2400" dirty="0"/>
          </a:p>
          <a:p>
            <a:r>
              <a:rPr lang="en-GB" sz="2400" dirty="0" err="1" smtClean="0"/>
              <a:t>Vincolo</a:t>
            </a:r>
            <a:r>
              <a:rPr lang="en-GB" sz="2400" dirty="0" smtClean="0"/>
              <a:t> di </a:t>
            </a:r>
            <a:r>
              <a:rPr lang="en-GB" sz="2400" dirty="0" err="1" smtClean="0"/>
              <a:t>dominio</a:t>
            </a:r>
            <a:r>
              <a:rPr lang="en-GB" sz="2400" dirty="0" smtClean="0"/>
              <a:t> </a:t>
            </a:r>
          </a:p>
          <a:p>
            <a:r>
              <a:rPr lang="en-GB" sz="2400" dirty="0" err="1" smtClean="0"/>
              <a:t>Vincolo</a:t>
            </a:r>
            <a:r>
              <a:rPr lang="en-GB" sz="2400" dirty="0" smtClean="0"/>
              <a:t> di </a:t>
            </a:r>
            <a:r>
              <a:rPr lang="en-GB" sz="2400" dirty="0" err="1" smtClean="0"/>
              <a:t>tupla</a:t>
            </a:r>
            <a:endParaRPr lang="en-GB" sz="2400" dirty="0" smtClean="0"/>
          </a:p>
          <a:p>
            <a:pPr lvl="0">
              <a:lnSpc>
                <a:spcPct val="120000"/>
              </a:lnSpc>
              <a:spcBef>
                <a:spcPts val="0"/>
              </a:spcBef>
            </a:pPr>
            <a:r>
              <a:rPr lang="it-IT" sz="2400" dirty="0" err="1"/>
              <a:t>S</a:t>
            </a:r>
            <a:r>
              <a:rPr lang="it-IT" sz="2400" dirty="0" err="1" smtClean="0"/>
              <a:t>uperchiave</a:t>
            </a:r>
            <a:r>
              <a:rPr lang="it-IT" sz="2400" dirty="0" smtClean="0"/>
              <a:t> </a:t>
            </a:r>
            <a:r>
              <a:rPr lang="it-IT" sz="2400" dirty="0"/>
              <a:t>non </a:t>
            </a:r>
            <a:r>
              <a:rPr lang="it-IT" sz="2400" dirty="0" smtClean="0"/>
              <a:t>minimale</a:t>
            </a:r>
            <a:endParaRPr lang="en-GB" sz="2400" dirty="0"/>
          </a:p>
          <a:p>
            <a:pPr lvl="0">
              <a:lnSpc>
                <a:spcPct val="120000"/>
              </a:lnSpc>
              <a:spcBef>
                <a:spcPts val="0"/>
              </a:spcBef>
            </a:pPr>
            <a:r>
              <a:rPr lang="it-IT" sz="2400" dirty="0"/>
              <a:t>C</a:t>
            </a:r>
            <a:r>
              <a:rPr lang="it-IT" sz="2400" dirty="0" smtClean="0"/>
              <a:t>hiave </a:t>
            </a:r>
            <a:r>
              <a:rPr lang="it-IT" sz="2400" dirty="0"/>
              <a:t>che non sia stata scelta come chiave </a:t>
            </a:r>
            <a:r>
              <a:rPr lang="it-IT" sz="2400" dirty="0" smtClean="0"/>
              <a:t>primaria</a:t>
            </a:r>
          </a:p>
          <a:p>
            <a:pPr marL="0" lvl="0" indent="0">
              <a:lnSpc>
                <a:spcPct val="120000"/>
              </a:lnSpc>
              <a:spcBef>
                <a:spcPts val="0"/>
              </a:spcBef>
              <a:buNone/>
            </a:pPr>
            <a:endParaRPr lang="it-IT" sz="2400" dirty="0" smtClean="0"/>
          </a:p>
          <a:p>
            <a:pPr marL="0" lvl="0" indent="0">
              <a:lnSpc>
                <a:spcPct val="120000"/>
              </a:lnSpc>
              <a:spcBef>
                <a:spcPts val="0"/>
              </a:spcBef>
              <a:buNone/>
            </a:pPr>
            <a:r>
              <a:rPr lang="it-IT" sz="2400" dirty="0" smtClean="0"/>
              <a:t>Tra le varie domande esistono relazioni logiche nel senso che la risposta a una domanda può facilitare la risposta a una seconda domanda, ovvero, è legata alla risposta alla seconda</a:t>
            </a:r>
          </a:p>
          <a:p>
            <a:pPr marL="0" lvl="0" indent="0">
              <a:lnSpc>
                <a:spcPct val="120000"/>
              </a:lnSpc>
              <a:spcBef>
                <a:spcPts val="0"/>
              </a:spcBef>
              <a:buNone/>
            </a:pPr>
            <a:r>
              <a:rPr lang="it-IT" sz="2400" dirty="0" smtClean="0"/>
              <a:t> Guardate i principali legami, molto forte e bidirezionale </a:t>
            </a:r>
          </a:p>
          <a:p>
            <a:pPr marL="0" lvl="0" indent="0">
              <a:lnSpc>
                <a:spcPct val="120000"/>
              </a:lnSpc>
              <a:spcBef>
                <a:spcPts val="0"/>
              </a:spcBef>
              <a:buNone/>
            </a:pPr>
            <a:r>
              <a:rPr lang="it-IT" sz="2400" dirty="0"/>
              <a:t>q</a:t>
            </a:r>
            <a:r>
              <a:rPr lang="it-IT" sz="2400" dirty="0" smtClean="0"/>
              <a:t>uello tra chiavi e vincoli di integrità referenziale</a:t>
            </a:r>
            <a:endParaRPr lang="en-GB" sz="2400" dirty="0" smtClean="0"/>
          </a:p>
          <a:p>
            <a:pPr marL="0" indent="0">
              <a:buNone/>
            </a:pPr>
            <a:endParaRPr lang="en-GB" sz="2400" dirty="0" smtClean="0"/>
          </a:p>
          <a:p>
            <a:endParaRPr lang="en-GB" sz="2400" dirty="0"/>
          </a:p>
        </p:txBody>
      </p:sp>
      <p:sp>
        <p:nvSpPr>
          <p:cNvPr id="4" name="Segnaposto numero diapositiva 3"/>
          <p:cNvSpPr>
            <a:spLocks noGrp="1"/>
          </p:cNvSpPr>
          <p:nvPr>
            <p:ph type="sldNum" sz="quarter" idx="12"/>
          </p:nvPr>
        </p:nvSpPr>
        <p:spPr/>
        <p:txBody>
          <a:bodyPr/>
          <a:lstStyle/>
          <a:p>
            <a:fld id="{631BB469-ABAD-4866-AC90-48FE8290B794}" type="slidenum">
              <a:rPr lang="en-GB" smtClean="0"/>
              <a:t>12</a:t>
            </a:fld>
            <a:endParaRPr lang="en-GB"/>
          </a:p>
        </p:txBody>
      </p:sp>
      <p:sp>
        <p:nvSpPr>
          <p:cNvPr id="6" name="Figura a mano libera 5"/>
          <p:cNvSpPr/>
          <p:nvPr/>
        </p:nvSpPr>
        <p:spPr>
          <a:xfrm>
            <a:off x="1272209" y="2067338"/>
            <a:ext cx="303143" cy="422413"/>
          </a:xfrm>
          <a:custGeom>
            <a:avLst/>
            <a:gdLst>
              <a:gd name="connsiteX0" fmla="*/ 138414 w 158292"/>
              <a:gd name="connsiteY0" fmla="*/ 0 h 477078"/>
              <a:gd name="connsiteX1" fmla="*/ 9205 w 158292"/>
              <a:gd name="connsiteY1" fmla="*/ 134178 h 477078"/>
              <a:gd name="connsiteX2" fmla="*/ 14175 w 158292"/>
              <a:gd name="connsiteY2" fmla="*/ 318052 h 477078"/>
              <a:gd name="connsiteX3" fmla="*/ 43992 w 158292"/>
              <a:gd name="connsiteY3" fmla="*/ 402535 h 477078"/>
              <a:gd name="connsiteX4" fmla="*/ 158292 w 158292"/>
              <a:gd name="connsiteY4" fmla="*/ 477078 h 4770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8292" h="477078">
                <a:moveTo>
                  <a:pt x="138414" y="0"/>
                </a:moveTo>
                <a:cubicBezTo>
                  <a:pt x="84162" y="40584"/>
                  <a:pt x="29911" y="81169"/>
                  <a:pt x="9205" y="134178"/>
                </a:cubicBezTo>
                <a:cubicBezTo>
                  <a:pt x="-11501" y="187187"/>
                  <a:pt x="8377" y="273326"/>
                  <a:pt x="14175" y="318052"/>
                </a:cubicBezTo>
                <a:cubicBezTo>
                  <a:pt x="19973" y="362778"/>
                  <a:pt x="19973" y="376031"/>
                  <a:pt x="43992" y="402535"/>
                </a:cubicBezTo>
                <a:cubicBezTo>
                  <a:pt x="68011" y="429039"/>
                  <a:pt x="113151" y="453058"/>
                  <a:pt x="158292" y="477078"/>
                </a:cubicBezTo>
              </a:path>
            </a:pathLst>
          </a:custGeom>
          <a:noFill/>
          <a:ln w="38100">
            <a:solidFill>
              <a:srgbClr val="FF0000"/>
            </a:solidFill>
            <a:headEnd type="arrow"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Figura a mano libera 7"/>
          <p:cNvSpPr/>
          <p:nvPr/>
        </p:nvSpPr>
        <p:spPr>
          <a:xfrm>
            <a:off x="944217" y="2017643"/>
            <a:ext cx="636105" cy="1620079"/>
          </a:xfrm>
          <a:custGeom>
            <a:avLst/>
            <a:gdLst>
              <a:gd name="connsiteX0" fmla="*/ 496957 w 636105"/>
              <a:gd name="connsiteY0" fmla="*/ 0 h 1620079"/>
              <a:gd name="connsiteX1" fmla="*/ 228600 w 636105"/>
              <a:gd name="connsiteY1" fmla="*/ 39757 h 1620079"/>
              <a:gd name="connsiteX2" fmla="*/ 114300 w 636105"/>
              <a:gd name="connsiteY2" fmla="*/ 188844 h 1620079"/>
              <a:gd name="connsiteX3" fmla="*/ 0 w 636105"/>
              <a:gd name="connsiteY3" fmla="*/ 556592 h 1620079"/>
              <a:gd name="connsiteX4" fmla="*/ 94422 w 636105"/>
              <a:gd name="connsiteY4" fmla="*/ 998883 h 1620079"/>
              <a:gd name="connsiteX5" fmla="*/ 342900 w 636105"/>
              <a:gd name="connsiteY5" fmla="*/ 1177787 h 1620079"/>
              <a:gd name="connsiteX6" fmla="*/ 636105 w 636105"/>
              <a:gd name="connsiteY6" fmla="*/ 1620079 h 162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36105" h="1620079">
                <a:moveTo>
                  <a:pt x="496957" y="0"/>
                </a:moveTo>
                <a:lnTo>
                  <a:pt x="228600" y="39757"/>
                </a:lnTo>
                <a:lnTo>
                  <a:pt x="114300" y="188844"/>
                </a:lnTo>
                <a:lnTo>
                  <a:pt x="0" y="556592"/>
                </a:lnTo>
                <a:lnTo>
                  <a:pt x="94422" y="998883"/>
                </a:lnTo>
                <a:lnTo>
                  <a:pt x="342900" y="1177787"/>
                </a:lnTo>
                <a:lnTo>
                  <a:pt x="636105" y="1620079"/>
                </a:lnTo>
              </a:path>
            </a:pathLst>
          </a:custGeom>
          <a:noFill/>
          <a:ln w="38100">
            <a:solidFill>
              <a:srgbClr val="0070C0"/>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Figura a mano libera 8"/>
          <p:cNvSpPr/>
          <p:nvPr/>
        </p:nvSpPr>
        <p:spPr>
          <a:xfrm>
            <a:off x="616226" y="1958009"/>
            <a:ext cx="939248" cy="2122004"/>
          </a:xfrm>
          <a:custGeom>
            <a:avLst/>
            <a:gdLst>
              <a:gd name="connsiteX0" fmla="*/ 675861 w 939248"/>
              <a:gd name="connsiteY0" fmla="*/ 0 h 2122004"/>
              <a:gd name="connsiteX1" fmla="*/ 89452 w 939248"/>
              <a:gd name="connsiteY1" fmla="*/ 79513 h 2122004"/>
              <a:gd name="connsiteX2" fmla="*/ 0 w 939248"/>
              <a:gd name="connsiteY2" fmla="*/ 601317 h 2122004"/>
              <a:gd name="connsiteX3" fmla="*/ 0 w 939248"/>
              <a:gd name="connsiteY3" fmla="*/ 646043 h 2122004"/>
              <a:gd name="connsiteX4" fmla="*/ 79513 w 939248"/>
              <a:gd name="connsiteY4" fmla="*/ 1431234 h 2122004"/>
              <a:gd name="connsiteX5" fmla="*/ 482048 w 939248"/>
              <a:gd name="connsiteY5" fmla="*/ 1754256 h 2122004"/>
              <a:gd name="connsiteX6" fmla="*/ 939248 w 939248"/>
              <a:gd name="connsiteY6" fmla="*/ 2122004 h 21220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39248" h="2122004">
                <a:moveTo>
                  <a:pt x="675861" y="0"/>
                </a:moveTo>
                <a:lnTo>
                  <a:pt x="89452" y="79513"/>
                </a:lnTo>
                <a:lnTo>
                  <a:pt x="0" y="601317"/>
                </a:lnTo>
                <a:lnTo>
                  <a:pt x="0" y="646043"/>
                </a:lnTo>
                <a:lnTo>
                  <a:pt x="79513" y="1431234"/>
                </a:lnTo>
                <a:lnTo>
                  <a:pt x="482048" y="1754256"/>
                </a:lnTo>
                <a:lnTo>
                  <a:pt x="939248" y="2122004"/>
                </a:lnTo>
              </a:path>
            </a:pathLst>
          </a:custGeom>
          <a:noFill/>
          <a:ln w="38100">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3276626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98173" y="206100"/>
            <a:ext cx="8771283" cy="589031"/>
          </a:xfrm>
        </p:spPr>
        <p:txBody>
          <a:bodyPr/>
          <a:lstStyle/>
          <a:p>
            <a:r>
              <a:rPr lang="en-GB" sz="3200" dirty="0" err="1" smtClean="0"/>
              <a:t>Relazioni</a:t>
            </a:r>
            <a:r>
              <a:rPr lang="en-GB" sz="3200" dirty="0" smtClean="0"/>
              <a:t> </a:t>
            </a:r>
            <a:r>
              <a:rPr lang="en-GB" sz="3200" dirty="0" err="1" smtClean="0"/>
              <a:t>logiche</a:t>
            </a:r>
            <a:r>
              <a:rPr lang="en-GB" sz="3200" dirty="0" smtClean="0"/>
              <a:t> </a:t>
            </a:r>
            <a:r>
              <a:rPr lang="en-GB" sz="3200" dirty="0" err="1" smtClean="0"/>
              <a:t>tra</a:t>
            </a:r>
            <a:r>
              <a:rPr lang="en-GB" sz="3200" dirty="0" smtClean="0"/>
              <a:t> </a:t>
            </a:r>
            <a:r>
              <a:rPr lang="en-GB" sz="3200" dirty="0" err="1" smtClean="0"/>
              <a:t>domande</a:t>
            </a:r>
            <a:endParaRPr lang="en-GB" sz="3200" dirty="0"/>
          </a:p>
        </p:txBody>
      </p:sp>
      <p:sp>
        <p:nvSpPr>
          <p:cNvPr id="3" name="Segnaposto contenuto 2"/>
          <p:cNvSpPr>
            <a:spLocks noGrp="1"/>
          </p:cNvSpPr>
          <p:nvPr>
            <p:ph idx="1"/>
          </p:nvPr>
        </p:nvSpPr>
        <p:spPr>
          <a:xfrm>
            <a:off x="1525657" y="1058517"/>
            <a:ext cx="7349985" cy="5526157"/>
          </a:xfrm>
        </p:spPr>
        <p:txBody>
          <a:bodyPr>
            <a:normAutofit/>
          </a:bodyPr>
          <a:lstStyle/>
          <a:p>
            <a:r>
              <a:rPr lang="en-GB" sz="2400" dirty="0" smtClean="0"/>
              <a:t>Le </a:t>
            </a:r>
            <a:r>
              <a:rPr lang="en-GB" sz="2400" dirty="0" err="1" smtClean="0"/>
              <a:t>domande</a:t>
            </a:r>
            <a:r>
              <a:rPr lang="en-GB" sz="2400" dirty="0" smtClean="0"/>
              <a:t> </a:t>
            </a:r>
            <a:r>
              <a:rPr lang="en-GB" sz="2400" dirty="0" err="1" smtClean="0"/>
              <a:t>riguardano</a:t>
            </a:r>
            <a:r>
              <a:rPr lang="en-GB" sz="2400" dirty="0" smtClean="0"/>
              <a:t> </a:t>
            </a:r>
          </a:p>
          <a:p>
            <a:pPr marL="0" indent="0">
              <a:buNone/>
            </a:pPr>
            <a:endParaRPr lang="en-GB" sz="2400" dirty="0"/>
          </a:p>
          <a:p>
            <a:r>
              <a:rPr lang="en-GB" sz="2400" dirty="0" err="1" smtClean="0"/>
              <a:t>Chiavi</a:t>
            </a:r>
            <a:r>
              <a:rPr lang="en-GB" sz="2400" dirty="0" smtClean="0"/>
              <a:t> </a:t>
            </a:r>
            <a:endParaRPr lang="en-GB" sz="2400" dirty="0"/>
          </a:p>
          <a:p>
            <a:r>
              <a:rPr lang="en-GB" sz="2400" dirty="0" err="1" smtClean="0"/>
              <a:t>Vincolo</a:t>
            </a:r>
            <a:r>
              <a:rPr lang="en-GB" sz="2400" dirty="0" smtClean="0"/>
              <a:t> di </a:t>
            </a:r>
            <a:r>
              <a:rPr lang="en-GB" sz="2400" dirty="0" err="1" smtClean="0"/>
              <a:t>dominio</a:t>
            </a:r>
            <a:r>
              <a:rPr lang="en-GB" sz="2400" dirty="0" smtClean="0"/>
              <a:t> </a:t>
            </a:r>
          </a:p>
          <a:p>
            <a:r>
              <a:rPr lang="en-GB" sz="2400" dirty="0" err="1" smtClean="0"/>
              <a:t>Vincolo</a:t>
            </a:r>
            <a:r>
              <a:rPr lang="en-GB" sz="2400" dirty="0" smtClean="0"/>
              <a:t> di </a:t>
            </a:r>
            <a:r>
              <a:rPr lang="en-GB" sz="2400" dirty="0" err="1" smtClean="0"/>
              <a:t>tupla</a:t>
            </a:r>
            <a:endParaRPr lang="en-GB" sz="2400" dirty="0" smtClean="0"/>
          </a:p>
          <a:p>
            <a:pPr lvl="0">
              <a:lnSpc>
                <a:spcPct val="120000"/>
              </a:lnSpc>
              <a:spcBef>
                <a:spcPts val="0"/>
              </a:spcBef>
            </a:pPr>
            <a:r>
              <a:rPr lang="it-IT" sz="2400" dirty="0" err="1"/>
              <a:t>S</a:t>
            </a:r>
            <a:r>
              <a:rPr lang="it-IT" sz="2400" dirty="0" err="1" smtClean="0"/>
              <a:t>uperchiave</a:t>
            </a:r>
            <a:r>
              <a:rPr lang="it-IT" sz="2400" dirty="0" smtClean="0"/>
              <a:t> </a:t>
            </a:r>
            <a:r>
              <a:rPr lang="it-IT" sz="2400" dirty="0"/>
              <a:t>non </a:t>
            </a:r>
            <a:r>
              <a:rPr lang="it-IT" sz="2400" dirty="0" smtClean="0"/>
              <a:t>minimale</a:t>
            </a:r>
            <a:endParaRPr lang="en-GB" sz="2400" dirty="0"/>
          </a:p>
          <a:p>
            <a:pPr lvl="0">
              <a:lnSpc>
                <a:spcPct val="120000"/>
              </a:lnSpc>
              <a:spcBef>
                <a:spcPts val="0"/>
              </a:spcBef>
            </a:pPr>
            <a:r>
              <a:rPr lang="it-IT" sz="2400" dirty="0"/>
              <a:t>C</a:t>
            </a:r>
            <a:r>
              <a:rPr lang="it-IT" sz="2400" dirty="0" smtClean="0"/>
              <a:t>hiave </a:t>
            </a:r>
            <a:r>
              <a:rPr lang="it-IT" sz="2400" dirty="0"/>
              <a:t>che non sia stata scelta come chiave </a:t>
            </a:r>
            <a:r>
              <a:rPr lang="it-IT" sz="2400" dirty="0" smtClean="0"/>
              <a:t>primaria</a:t>
            </a:r>
          </a:p>
          <a:p>
            <a:pPr marL="0" lvl="0" indent="0">
              <a:lnSpc>
                <a:spcPct val="120000"/>
              </a:lnSpc>
              <a:spcBef>
                <a:spcPts val="0"/>
              </a:spcBef>
              <a:buNone/>
            </a:pPr>
            <a:endParaRPr lang="it-IT" sz="2400" dirty="0" smtClean="0"/>
          </a:p>
          <a:p>
            <a:pPr marL="0" indent="0">
              <a:buNone/>
            </a:pPr>
            <a:r>
              <a:rPr lang="en-GB" sz="2400" dirty="0" smtClean="0"/>
              <a:t>In </a:t>
            </a:r>
            <a:r>
              <a:rPr lang="en-GB" sz="2400" dirty="0" err="1" smtClean="0"/>
              <a:t>questo</a:t>
            </a:r>
            <a:r>
              <a:rPr lang="en-GB" sz="2400" dirty="0" smtClean="0"/>
              <a:t> primo </a:t>
            </a:r>
            <a:r>
              <a:rPr lang="en-GB" sz="2400" dirty="0" err="1" smtClean="0"/>
              <a:t>esercizio</a:t>
            </a:r>
            <a:r>
              <a:rPr lang="en-GB" sz="2400" dirty="0" smtClean="0"/>
              <a:t> non </a:t>
            </a:r>
            <a:r>
              <a:rPr lang="en-GB" sz="2400" dirty="0" err="1" smtClean="0"/>
              <a:t>consideriamo</a:t>
            </a:r>
            <a:r>
              <a:rPr lang="en-GB" sz="2400" dirty="0" smtClean="0"/>
              <a:t> I </a:t>
            </a:r>
            <a:r>
              <a:rPr lang="en-GB" sz="2400" dirty="0" err="1" smtClean="0"/>
              <a:t>vincoli</a:t>
            </a:r>
            <a:r>
              <a:rPr lang="en-GB" sz="2400" dirty="0" smtClean="0"/>
              <a:t> di </a:t>
            </a:r>
            <a:r>
              <a:rPr lang="en-GB" sz="2400" dirty="0" err="1" smtClean="0"/>
              <a:t>integrità</a:t>
            </a:r>
            <a:r>
              <a:rPr lang="en-GB" sz="2400" dirty="0" smtClean="0"/>
              <a:t>, </a:t>
            </a:r>
            <a:r>
              <a:rPr lang="en-GB" sz="2400" dirty="0" err="1" smtClean="0"/>
              <a:t>quindi</a:t>
            </a:r>
            <a:r>
              <a:rPr lang="en-GB" sz="2400" dirty="0" smtClean="0"/>
              <a:t> </a:t>
            </a:r>
            <a:r>
              <a:rPr lang="en-GB" sz="2400" dirty="0" err="1" smtClean="0"/>
              <a:t>commenteremo</a:t>
            </a:r>
            <a:r>
              <a:rPr lang="en-GB" sz="2400" dirty="0" smtClean="0"/>
              <a:t> solo I </a:t>
            </a:r>
            <a:r>
              <a:rPr lang="en-GB" sz="2400" dirty="0" err="1" smtClean="0"/>
              <a:t>legami</a:t>
            </a:r>
            <a:r>
              <a:rPr lang="en-GB" sz="2400" dirty="0" smtClean="0"/>
              <a:t> </a:t>
            </a:r>
            <a:r>
              <a:rPr lang="en-GB" sz="2400" dirty="0" err="1" smtClean="0"/>
              <a:t>tra</a:t>
            </a:r>
            <a:r>
              <a:rPr lang="en-GB" sz="2400" dirty="0" smtClean="0"/>
              <a:t> </a:t>
            </a:r>
            <a:r>
              <a:rPr lang="en-GB" sz="2400" dirty="0" err="1" smtClean="0"/>
              <a:t>chiavi</a:t>
            </a:r>
            <a:r>
              <a:rPr lang="en-GB" sz="2400" dirty="0" smtClean="0"/>
              <a:t> e le </a:t>
            </a:r>
            <a:r>
              <a:rPr lang="en-GB" sz="2400" dirty="0" err="1" smtClean="0"/>
              <a:t>ultime</a:t>
            </a:r>
            <a:r>
              <a:rPr lang="en-GB" sz="2400" dirty="0" smtClean="0"/>
              <a:t> due </a:t>
            </a:r>
            <a:r>
              <a:rPr lang="en-GB" sz="2400" dirty="0" err="1" smtClean="0"/>
              <a:t>domande</a:t>
            </a:r>
            <a:r>
              <a:rPr lang="en-GB" sz="2400" dirty="0" smtClean="0"/>
              <a:t>.</a:t>
            </a:r>
          </a:p>
          <a:p>
            <a:pPr marL="0" indent="0">
              <a:buNone/>
            </a:pPr>
            <a:r>
              <a:rPr lang="en-GB" sz="2400" dirty="0" err="1" smtClean="0"/>
              <a:t>Vedremo</a:t>
            </a:r>
            <a:r>
              <a:rPr lang="en-GB" sz="2400" dirty="0" smtClean="0"/>
              <a:t> </a:t>
            </a:r>
            <a:r>
              <a:rPr lang="en-GB" sz="2400" dirty="0" err="1" smtClean="0"/>
              <a:t>il</a:t>
            </a:r>
            <a:r>
              <a:rPr lang="en-GB" sz="2400" dirty="0" smtClean="0"/>
              <a:t> </a:t>
            </a:r>
            <a:r>
              <a:rPr lang="en-GB" sz="2400" dirty="0" err="1" smtClean="0"/>
              <a:t>legame</a:t>
            </a:r>
            <a:r>
              <a:rPr lang="en-GB" sz="2400" dirty="0" smtClean="0"/>
              <a:t> </a:t>
            </a:r>
            <a:r>
              <a:rPr lang="en-GB" sz="2400" dirty="0" err="1" smtClean="0"/>
              <a:t>tra</a:t>
            </a:r>
            <a:r>
              <a:rPr lang="en-GB" sz="2400" dirty="0" smtClean="0"/>
              <a:t> </a:t>
            </a:r>
            <a:r>
              <a:rPr lang="en-GB" sz="2400" dirty="0" err="1" smtClean="0"/>
              <a:t>chiavi</a:t>
            </a:r>
            <a:r>
              <a:rPr lang="en-GB" sz="2400" dirty="0" smtClean="0"/>
              <a:t> e </a:t>
            </a:r>
            <a:r>
              <a:rPr lang="en-GB" sz="2400" dirty="0" err="1" smtClean="0"/>
              <a:t>vincoli</a:t>
            </a:r>
            <a:r>
              <a:rPr lang="en-GB" sz="2400" dirty="0" smtClean="0"/>
              <a:t>  di </a:t>
            </a:r>
            <a:r>
              <a:rPr lang="en-GB" sz="2400" dirty="0" err="1" smtClean="0"/>
              <a:t>integrità</a:t>
            </a:r>
            <a:r>
              <a:rPr lang="en-GB" sz="2400" dirty="0" smtClean="0"/>
              <a:t> </a:t>
            </a:r>
            <a:r>
              <a:rPr lang="en-GB" sz="2400" dirty="0" err="1" smtClean="0"/>
              <a:t>relazionale</a:t>
            </a:r>
            <a:r>
              <a:rPr lang="en-GB" sz="2400" dirty="0" smtClean="0"/>
              <a:t> la </a:t>
            </a:r>
            <a:r>
              <a:rPr lang="en-GB" sz="2400" dirty="0" err="1" smtClean="0"/>
              <a:t>prossima</a:t>
            </a:r>
            <a:r>
              <a:rPr lang="en-GB" sz="2400" dirty="0" smtClean="0"/>
              <a:t> </a:t>
            </a:r>
            <a:r>
              <a:rPr lang="en-GB" sz="2400" dirty="0" err="1" smtClean="0"/>
              <a:t>settimana</a:t>
            </a:r>
            <a:endParaRPr lang="en-GB" sz="2400" dirty="0" smtClean="0"/>
          </a:p>
          <a:p>
            <a:endParaRPr lang="en-GB" sz="2400" dirty="0"/>
          </a:p>
        </p:txBody>
      </p:sp>
      <p:sp>
        <p:nvSpPr>
          <p:cNvPr id="4" name="Segnaposto numero diapositiva 3"/>
          <p:cNvSpPr>
            <a:spLocks noGrp="1"/>
          </p:cNvSpPr>
          <p:nvPr>
            <p:ph type="sldNum" sz="quarter" idx="12"/>
          </p:nvPr>
        </p:nvSpPr>
        <p:spPr/>
        <p:txBody>
          <a:bodyPr/>
          <a:lstStyle/>
          <a:p>
            <a:fld id="{631BB469-ABAD-4866-AC90-48FE8290B794}" type="slidenum">
              <a:rPr lang="en-GB" smtClean="0"/>
              <a:t>13</a:t>
            </a:fld>
            <a:endParaRPr lang="en-GB"/>
          </a:p>
        </p:txBody>
      </p:sp>
      <p:sp>
        <p:nvSpPr>
          <p:cNvPr id="8" name="Figura a mano libera 7"/>
          <p:cNvSpPr/>
          <p:nvPr/>
        </p:nvSpPr>
        <p:spPr>
          <a:xfrm>
            <a:off x="944217" y="2087217"/>
            <a:ext cx="636105" cy="1550505"/>
          </a:xfrm>
          <a:custGeom>
            <a:avLst/>
            <a:gdLst>
              <a:gd name="connsiteX0" fmla="*/ 496957 w 636105"/>
              <a:gd name="connsiteY0" fmla="*/ 0 h 1620079"/>
              <a:gd name="connsiteX1" fmla="*/ 228600 w 636105"/>
              <a:gd name="connsiteY1" fmla="*/ 39757 h 1620079"/>
              <a:gd name="connsiteX2" fmla="*/ 114300 w 636105"/>
              <a:gd name="connsiteY2" fmla="*/ 188844 h 1620079"/>
              <a:gd name="connsiteX3" fmla="*/ 0 w 636105"/>
              <a:gd name="connsiteY3" fmla="*/ 556592 h 1620079"/>
              <a:gd name="connsiteX4" fmla="*/ 94422 w 636105"/>
              <a:gd name="connsiteY4" fmla="*/ 998883 h 1620079"/>
              <a:gd name="connsiteX5" fmla="*/ 342900 w 636105"/>
              <a:gd name="connsiteY5" fmla="*/ 1177787 h 1620079"/>
              <a:gd name="connsiteX6" fmla="*/ 636105 w 636105"/>
              <a:gd name="connsiteY6" fmla="*/ 1620079 h 162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36105" h="1620079">
                <a:moveTo>
                  <a:pt x="496957" y="0"/>
                </a:moveTo>
                <a:lnTo>
                  <a:pt x="228600" y="39757"/>
                </a:lnTo>
                <a:lnTo>
                  <a:pt x="114300" y="188844"/>
                </a:lnTo>
                <a:lnTo>
                  <a:pt x="0" y="556592"/>
                </a:lnTo>
                <a:lnTo>
                  <a:pt x="94422" y="998883"/>
                </a:lnTo>
                <a:lnTo>
                  <a:pt x="342900" y="1177787"/>
                </a:lnTo>
                <a:lnTo>
                  <a:pt x="636105" y="1620079"/>
                </a:lnTo>
              </a:path>
            </a:pathLst>
          </a:custGeom>
          <a:noFill/>
          <a:ln w="38100">
            <a:solidFill>
              <a:srgbClr val="0070C0"/>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Figura a mano libera 8"/>
          <p:cNvSpPr/>
          <p:nvPr/>
        </p:nvSpPr>
        <p:spPr>
          <a:xfrm>
            <a:off x="616226" y="2037522"/>
            <a:ext cx="939248" cy="1858618"/>
          </a:xfrm>
          <a:custGeom>
            <a:avLst/>
            <a:gdLst>
              <a:gd name="connsiteX0" fmla="*/ 675861 w 939248"/>
              <a:gd name="connsiteY0" fmla="*/ 0 h 2122004"/>
              <a:gd name="connsiteX1" fmla="*/ 89452 w 939248"/>
              <a:gd name="connsiteY1" fmla="*/ 79513 h 2122004"/>
              <a:gd name="connsiteX2" fmla="*/ 0 w 939248"/>
              <a:gd name="connsiteY2" fmla="*/ 601317 h 2122004"/>
              <a:gd name="connsiteX3" fmla="*/ 0 w 939248"/>
              <a:gd name="connsiteY3" fmla="*/ 646043 h 2122004"/>
              <a:gd name="connsiteX4" fmla="*/ 79513 w 939248"/>
              <a:gd name="connsiteY4" fmla="*/ 1431234 h 2122004"/>
              <a:gd name="connsiteX5" fmla="*/ 482048 w 939248"/>
              <a:gd name="connsiteY5" fmla="*/ 1754256 h 2122004"/>
              <a:gd name="connsiteX6" fmla="*/ 939248 w 939248"/>
              <a:gd name="connsiteY6" fmla="*/ 2122004 h 21220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39248" h="2122004">
                <a:moveTo>
                  <a:pt x="675861" y="0"/>
                </a:moveTo>
                <a:lnTo>
                  <a:pt x="89452" y="79513"/>
                </a:lnTo>
                <a:lnTo>
                  <a:pt x="0" y="601317"/>
                </a:lnTo>
                <a:lnTo>
                  <a:pt x="0" y="646043"/>
                </a:lnTo>
                <a:lnTo>
                  <a:pt x="79513" y="1431234"/>
                </a:lnTo>
                <a:lnTo>
                  <a:pt x="482048" y="1754256"/>
                </a:lnTo>
                <a:lnTo>
                  <a:pt x="939248" y="2122004"/>
                </a:lnTo>
              </a:path>
            </a:pathLst>
          </a:custGeom>
          <a:noFill/>
          <a:ln w="38100">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60072918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65813" y="1832419"/>
            <a:ext cx="8771283" cy="589031"/>
          </a:xfrm>
        </p:spPr>
        <p:txBody>
          <a:bodyPr/>
          <a:lstStyle/>
          <a:p>
            <a:r>
              <a:rPr lang="en-GB" sz="3200" dirty="0" err="1" smtClean="0"/>
              <a:t>Siamo</a:t>
            </a:r>
            <a:r>
              <a:rPr lang="en-GB" sz="3200" dirty="0" smtClean="0"/>
              <a:t> </a:t>
            </a:r>
            <a:r>
              <a:rPr lang="en-GB" sz="3200" dirty="0" err="1" smtClean="0"/>
              <a:t>pronti</a:t>
            </a:r>
            <a:r>
              <a:rPr lang="en-GB" sz="3200" dirty="0" smtClean="0"/>
              <a:t> a </a:t>
            </a:r>
            <a:r>
              <a:rPr lang="en-GB" sz="3200" dirty="0" err="1" smtClean="0"/>
              <a:t>iniziare</a:t>
            </a:r>
            <a:r>
              <a:rPr lang="en-GB" sz="3200" dirty="0" smtClean="0"/>
              <a:t>?</a:t>
            </a:r>
            <a:endParaRPr lang="en-GB" sz="3200" dirty="0"/>
          </a:p>
        </p:txBody>
      </p:sp>
      <p:sp>
        <p:nvSpPr>
          <p:cNvPr id="4" name="Segnaposto numero diapositiva 3"/>
          <p:cNvSpPr>
            <a:spLocks noGrp="1"/>
          </p:cNvSpPr>
          <p:nvPr>
            <p:ph type="sldNum" sz="quarter" idx="12"/>
          </p:nvPr>
        </p:nvSpPr>
        <p:spPr/>
        <p:txBody>
          <a:bodyPr/>
          <a:lstStyle/>
          <a:p>
            <a:fld id="{631BB469-ABAD-4866-AC90-48FE8290B794}" type="slidenum">
              <a:rPr lang="en-GB" smtClean="0"/>
              <a:t>14</a:t>
            </a:fld>
            <a:endParaRPr lang="en-GB"/>
          </a:p>
        </p:txBody>
      </p:sp>
    </p:spTree>
    <p:extLst>
      <p:ext uri="{BB962C8B-B14F-4D97-AF65-F5344CB8AC3E}">
        <p14:creationId xmlns:p14="http://schemas.microsoft.com/office/powerpoint/2010/main" val="291286903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GB" sz="3200" dirty="0" smtClean="0"/>
              <a:t>Prima </a:t>
            </a:r>
            <a:r>
              <a:rPr lang="en-GB" sz="3200" dirty="0" err="1" smtClean="0"/>
              <a:t>cosa</a:t>
            </a:r>
            <a:r>
              <a:rPr lang="en-GB" sz="3200" dirty="0" smtClean="0"/>
              <a:t> da fare</a:t>
            </a:r>
            <a:endParaRPr lang="en-GB" sz="3200" dirty="0"/>
          </a:p>
        </p:txBody>
      </p:sp>
      <p:sp>
        <p:nvSpPr>
          <p:cNvPr id="3" name="Segnaposto contenuto 2"/>
          <p:cNvSpPr>
            <a:spLocks noGrp="1"/>
          </p:cNvSpPr>
          <p:nvPr>
            <p:ph idx="1"/>
          </p:nvPr>
        </p:nvSpPr>
        <p:spPr>
          <a:xfrm>
            <a:off x="298173" y="1376915"/>
            <a:ext cx="8577469" cy="4979436"/>
          </a:xfrm>
        </p:spPr>
        <p:txBody>
          <a:bodyPr>
            <a:normAutofit/>
          </a:bodyPr>
          <a:lstStyle/>
          <a:p>
            <a:r>
              <a:rPr lang="en-GB" dirty="0" smtClean="0"/>
              <a:t>La prima </a:t>
            </a:r>
            <a:r>
              <a:rPr lang="en-GB" dirty="0" err="1" smtClean="0"/>
              <a:t>cosa</a:t>
            </a:r>
            <a:r>
              <a:rPr lang="en-GB" dirty="0" smtClean="0"/>
              <a:t> da fare è </a:t>
            </a:r>
            <a:r>
              <a:rPr lang="en-GB" dirty="0" err="1" smtClean="0"/>
              <a:t>collegare</a:t>
            </a:r>
            <a:r>
              <a:rPr lang="en-GB" dirty="0" smtClean="0"/>
              <a:t> le due </a:t>
            </a:r>
            <a:r>
              <a:rPr lang="en-GB" dirty="0" err="1" smtClean="0"/>
              <a:t>parti</a:t>
            </a:r>
            <a:r>
              <a:rPr lang="en-GB" dirty="0" smtClean="0"/>
              <a:t>, </a:t>
            </a:r>
            <a:r>
              <a:rPr lang="en-GB" dirty="0" err="1" smtClean="0"/>
              <a:t>costituite</a:t>
            </a:r>
            <a:r>
              <a:rPr lang="en-GB" dirty="0" smtClean="0"/>
              <a:t> da </a:t>
            </a:r>
            <a:r>
              <a:rPr lang="en-GB" dirty="0" err="1" smtClean="0"/>
              <a:t>testo</a:t>
            </a:r>
            <a:r>
              <a:rPr lang="en-GB" dirty="0" smtClean="0"/>
              <a:t> in </a:t>
            </a:r>
            <a:r>
              <a:rPr lang="en-GB" dirty="0" err="1" smtClean="0"/>
              <a:t>linguaggio</a:t>
            </a:r>
            <a:r>
              <a:rPr lang="en-GB" dirty="0" smtClean="0"/>
              <a:t> </a:t>
            </a:r>
            <a:r>
              <a:rPr lang="en-GB" dirty="0" err="1" smtClean="0"/>
              <a:t>naturale</a:t>
            </a:r>
            <a:r>
              <a:rPr lang="en-GB" dirty="0" smtClean="0"/>
              <a:t> sui </a:t>
            </a:r>
            <a:r>
              <a:rPr lang="en-GB" dirty="0" err="1" smtClean="0"/>
              <a:t>requisiti</a:t>
            </a:r>
            <a:r>
              <a:rPr lang="en-GB" dirty="0" smtClean="0"/>
              <a:t> e schema </a:t>
            </a:r>
            <a:r>
              <a:rPr lang="en-GB" dirty="0" err="1" smtClean="0"/>
              <a:t>della</a:t>
            </a:r>
            <a:r>
              <a:rPr lang="en-GB" dirty="0" smtClean="0"/>
              <a:t> base di </a:t>
            </a:r>
            <a:r>
              <a:rPr lang="en-GB" dirty="0" err="1" smtClean="0"/>
              <a:t>dati</a:t>
            </a:r>
            <a:r>
              <a:rPr lang="en-GB" dirty="0" smtClean="0"/>
              <a:t>, </a:t>
            </a:r>
            <a:r>
              <a:rPr lang="en-GB" dirty="0" err="1" smtClean="0"/>
              <a:t>cioè</a:t>
            </a:r>
            <a:r>
              <a:rPr lang="en-GB" dirty="0" smtClean="0"/>
              <a:t> </a:t>
            </a:r>
            <a:r>
              <a:rPr lang="en-GB" dirty="0" err="1" smtClean="0"/>
              <a:t>elenco</a:t>
            </a:r>
            <a:r>
              <a:rPr lang="en-GB" dirty="0" smtClean="0"/>
              <a:t> </a:t>
            </a:r>
            <a:r>
              <a:rPr lang="en-GB" dirty="0" err="1" smtClean="0"/>
              <a:t>delle</a:t>
            </a:r>
            <a:r>
              <a:rPr lang="en-GB" dirty="0" smtClean="0"/>
              <a:t> </a:t>
            </a:r>
            <a:r>
              <a:rPr lang="en-GB" dirty="0" err="1" smtClean="0"/>
              <a:t>relazioni</a:t>
            </a:r>
            <a:endParaRPr lang="en-GB" dirty="0" smtClean="0"/>
          </a:p>
          <a:p>
            <a:r>
              <a:rPr lang="en-GB" dirty="0" err="1" smtClean="0"/>
              <a:t>Perchè</a:t>
            </a:r>
            <a:r>
              <a:rPr lang="en-GB" dirty="0" smtClean="0"/>
              <a:t> </a:t>
            </a:r>
            <a:r>
              <a:rPr lang="en-GB" dirty="0" err="1" smtClean="0"/>
              <a:t>collegarli</a:t>
            </a:r>
            <a:r>
              <a:rPr lang="en-GB" dirty="0" smtClean="0"/>
              <a:t>? Ma </a:t>
            </a:r>
            <a:r>
              <a:rPr lang="en-GB" dirty="0" err="1" smtClean="0"/>
              <a:t>perchè</a:t>
            </a:r>
            <a:r>
              <a:rPr lang="en-GB" dirty="0" smtClean="0"/>
              <a:t> I </a:t>
            </a:r>
            <a:r>
              <a:rPr lang="en-GB" dirty="0" err="1" smtClean="0"/>
              <a:t>requisiti</a:t>
            </a:r>
            <a:r>
              <a:rPr lang="en-GB" dirty="0" smtClean="0"/>
              <a:t> </a:t>
            </a:r>
            <a:r>
              <a:rPr lang="en-GB" dirty="0" err="1" smtClean="0"/>
              <a:t>sono</a:t>
            </a:r>
            <a:r>
              <a:rPr lang="en-GB" dirty="0" smtClean="0"/>
              <a:t> </a:t>
            </a:r>
            <a:r>
              <a:rPr lang="en-GB" dirty="0" err="1" smtClean="0"/>
              <a:t>l’aiuto</a:t>
            </a:r>
            <a:r>
              <a:rPr lang="en-GB" dirty="0" smtClean="0"/>
              <a:t> </a:t>
            </a:r>
            <a:r>
              <a:rPr lang="en-GB" dirty="0" err="1" smtClean="0"/>
              <a:t>fondamentaqle</a:t>
            </a:r>
            <a:r>
              <a:rPr lang="en-GB" dirty="0" smtClean="0"/>
              <a:t> </a:t>
            </a:r>
            <a:r>
              <a:rPr lang="en-GB" dirty="0" err="1" smtClean="0"/>
              <a:t>che</a:t>
            </a:r>
            <a:r>
              <a:rPr lang="en-GB" dirty="0" smtClean="0"/>
              <a:t> </a:t>
            </a:r>
            <a:r>
              <a:rPr lang="en-GB" dirty="0" err="1" smtClean="0"/>
              <a:t>abbiamo</a:t>
            </a:r>
            <a:r>
              <a:rPr lang="en-GB" dirty="0" smtClean="0"/>
              <a:t> per </a:t>
            </a:r>
            <a:r>
              <a:rPr lang="en-GB" dirty="0" err="1" smtClean="0"/>
              <a:t>rispondere</a:t>
            </a:r>
            <a:r>
              <a:rPr lang="en-GB" dirty="0" smtClean="0"/>
              <a:t>. </a:t>
            </a:r>
            <a:r>
              <a:rPr lang="en-GB" dirty="0" err="1" smtClean="0"/>
              <a:t>Esauriti</a:t>
            </a:r>
            <a:r>
              <a:rPr lang="en-GB" dirty="0" smtClean="0"/>
              <a:t> </a:t>
            </a:r>
            <a:r>
              <a:rPr lang="en-GB" dirty="0" err="1" smtClean="0"/>
              <a:t>quelli</a:t>
            </a:r>
            <a:r>
              <a:rPr lang="en-GB" dirty="0" smtClean="0"/>
              <a:t> </a:t>
            </a:r>
            <a:r>
              <a:rPr lang="en-GB" dirty="0" err="1" smtClean="0"/>
              <a:t>dobbiamo</a:t>
            </a:r>
            <a:r>
              <a:rPr lang="en-GB" dirty="0" smtClean="0"/>
              <a:t> fare </a:t>
            </a:r>
            <a:r>
              <a:rPr lang="en-GB" dirty="0" err="1" smtClean="0"/>
              <a:t>appello</a:t>
            </a:r>
            <a:r>
              <a:rPr lang="en-GB" dirty="0" smtClean="0"/>
              <a:t> </a:t>
            </a:r>
            <a:r>
              <a:rPr lang="en-GB" dirty="0" err="1" smtClean="0"/>
              <a:t>alla</a:t>
            </a:r>
            <a:r>
              <a:rPr lang="en-GB" dirty="0" smtClean="0"/>
              <a:t> nostra </a:t>
            </a:r>
            <a:r>
              <a:rPr lang="en-GB" dirty="0" err="1" smtClean="0"/>
              <a:t>esprienza</a:t>
            </a:r>
            <a:r>
              <a:rPr lang="en-GB" dirty="0" smtClean="0"/>
              <a:t>, in </a:t>
            </a:r>
            <a:r>
              <a:rPr lang="en-GB" dirty="0" err="1" smtClean="0"/>
              <a:t>questo</a:t>
            </a:r>
            <a:r>
              <a:rPr lang="en-GB" dirty="0" smtClean="0"/>
              <a:t> </a:t>
            </a:r>
            <a:r>
              <a:rPr lang="en-GB" dirty="0" err="1" smtClean="0"/>
              <a:t>caso</a:t>
            </a:r>
            <a:r>
              <a:rPr lang="en-GB" dirty="0" smtClean="0"/>
              <a:t> di </a:t>
            </a:r>
            <a:r>
              <a:rPr lang="en-GB" dirty="0" err="1" smtClean="0"/>
              <a:t>farmacie</a:t>
            </a:r>
            <a:r>
              <a:rPr lang="en-GB" dirty="0" smtClean="0"/>
              <a:t>. Ma in </a:t>
            </a:r>
            <a:r>
              <a:rPr lang="en-GB" dirty="0" err="1" smtClean="0"/>
              <a:t>genere</a:t>
            </a:r>
            <a:r>
              <a:rPr lang="en-GB" dirty="0" smtClean="0"/>
              <a:t> </a:t>
            </a:r>
            <a:r>
              <a:rPr lang="en-GB" dirty="0" err="1" smtClean="0"/>
              <a:t>questa</a:t>
            </a:r>
            <a:r>
              <a:rPr lang="en-GB" dirty="0" smtClean="0"/>
              <a:t> </a:t>
            </a:r>
            <a:r>
              <a:rPr lang="en-GB" dirty="0" err="1" smtClean="0"/>
              <a:t>esperienza</a:t>
            </a:r>
            <a:r>
              <a:rPr lang="en-GB" dirty="0" smtClean="0"/>
              <a:t> è </a:t>
            </a:r>
            <a:r>
              <a:rPr lang="en-GB" dirty="0" err="1" smtClean="0"/>
              <a:t>limitata</a:t>
            </a:r>
            <a:r>
              <a:rPr lang="en-GB" dirty="0" smtClean="0"/>
              <a:t> ad </a:t>
            </a:r>
            <a:r>
              <a:rPr lang="en-GB" dirty="0" err="1" smtClean="0"/>
              <a:t>andare</a:t>
            </a:r>
            <a:r>
              <a:rPr lang="en-GB" dirty="0" smtClean="0"/>
              <a:t> in </a:t>
            </a:r>
            <a:r>
              <a:rPr lang="en-GB" dirty="0" err="1" smtClean="0"/>
              <a:t>farmacia</a:t>
            </a:r>
            <a:r>
              <a:rPr lang="en-GB" dirty="0" smtClean="0"/>
              <a:t> per </a:t>
            </a:r>
            <a:r>
              <a:rPr lang="en-GB" dirty="0" err="1" smtClean="0"/>
              <a:t>prendere</a:t>
            </a:r>
            <a:r>
              <a:rPr lang="en-GB" dirty="0" smtClean="0"/>
              <a:t> </a:t>
            </a:r>
            <a:r>
              <a:rPr lang="en-GB" dirty="0" err="1" smtClean="0"/>
              <a:t>uno</a:t>
            </a:r>
            <a:r>
              <a:rPr lang="en-GB" dirty="0" smtClean="0"/>
              <a:t> </a:t>
            </a:r>
            <a:r>
              <a:rPr lang="en-GB" dirty="0" err="1" smtClean="0"/>
              <a:t>sciroppo</a:t>
            </a:r>
            <a:r>
              <a:rPr lang="en-GB" dirty="0" smtClean="0"/>
              <a:t>, non </a:t>
            </a:r>
            <a:r>
              <a:rPr lang="en-GB" dirty="0" err="1" smtClean="0"/>
              <a:t>sappiamo</a:t>
            </a:r>
            <a:r>
              <a:rPr lang="en-GB" dirty="0" smtClean="0"/>
              <a:t> </a:t>
            </a:r>
            <a:r>
              <a:rPr lang="en-GB" dirty="0" err="1" smtClean="0"/>
              <a:t>nulla</a:t>
            </a:r>
            <a:r>
              <a:rPr lang="en-GB" dirty="0" smtClean="0"/>
              <a:t> o quasi </a:t>
            </a:r>
            <a:r>
              <a:rPr lang="en-GB" dirty="0" err="1" smtClean="0"/>
              <a:t>nulla</a:t>
            </a:r>
            <a:r>
              <a:rPr lang="en-GB" dirty="0" smtClean="0"/>
              <a:t> di </a:t>
            </a:r>
            <a:r>
              <a:rPr lang="en-GB" dirty="0" err="1" smtClean="0"/>
              <a:t>ciò</a:t>
            </a:r>
            <a:r>
              <a:rPr lang="en-GB" dirty="0" smtClean="0"/>
              <a:t> </a:t>
            </a:r>
            <a:r>
              <a:rPr lang="en-GB" dirty="0" err="1" smtClean="0"/>
              <a:t>che</a:t>
            </a:r>
            <a:r>
              <a:rPr lang="en-GB" dirty="0" smtClean="0"/>
              <a:t> </a:t>
            </a:r>
            <a:r>
              <a:rPr lang="en-GB" dirty="0" err="1" smtClean="0"/>
              <a:t>accade</a:t>
            </a:r>
            <a:r>
              <a:rPr lang="en-GB" dirty="0" smtClean="0"/>
              <a:t> al di </a:t>
            </a:r>
            <a:r>
              <a:rPr lang="en-GB" dirty="0" err="1" smtClean="0"/>
              <a:t>là</a:t>
            </a:r>
            <a:r>
              <a:rPr lang="en-GB" dirty="0" smtClean="0"/>
              <a:t> del </a:t>
            </a:r>
            <a:r>
              <a:rPr lang="en-GB" dirty="0" err="1" smtClean="0"/>
              <a:t>bancone</a:t>
            </a:r>
            <a:r>
              <a:rPr lang="en-GB" dirty="0" smtClean="0"/>
              <a:t>. </a:t>
            </a:r>
          </a:p>
          <a:p>
            <a:r>
              <a:rPr lang="en-GB" dirty="0" err="1" smtClean="0"/>
              <a:t>Prova</a:t>
            </a:r>
            <a:r>
              <a:rPr lang="en-GB" dirty="0" smtClean="0"/>
              <a:t> a </a:t>
            </a:r>
            <a:r>
              <a:rPr lang="en-GB" dirty="0" err="1" smtClean="0"/>
              <a:t>mettere</a:t>
            </a:r>
            <a:r>
              <a:rPr lang="en-GB" dirty="0" smtClean="0"/>
              <a:t> </a:t>
            </a:r>
            <a:r>
              <a:rPr lang="en-GB" dirty="0" err="1" smtClean="0"/>
              <a:t>delle</a:t>
            </a:r>
            <a:r>
              <a:rPr lang="en-GB" dirty="0" smtClean="0"/>
              <a:t> </a:t>
            </a:r>
            <a:r>
              <a:rPr lang="en-GB" dirty="0" err="1" smtClean="0"/>
              <a:t>frecce</a:t>
            </a:r>
            <a:r>
              <a:rPr lang="en-GB" dirty="0" smtClean="0"/>
              <a:t> orientate </a:t>
            </a:r>
            <a:r>
              <a:rPr lang="en-GB" dirty="0" err="1" smtClean="0"/>
              <a:t>tra</a:t>
            </a:r>
            <a:r>
              <a:rPr lang="en-GB" dirty="0" smtClean="0"/>
              <a:t> </a:t>
            </a:r>
            <a:r>
              <a:rPr lang="en-GB" dirty="0" err="1" smtClean="0"/>
              <a:t>requisiti</a:t>
            </a:r>
            <a:r>
              <a:rPr lang="en-GB" dirty="0" smtClean="0"/>
              <a:t> e schema </a:t>
            </a:r>
            <a:r>
              <a:rPr lang="en-GB" dirty="0" smtClean="0">
                <a:sym typeface="Wingdings" panose="05000000000000000000" pitchFamily="2" charset="2"/>
              </a:rPr>
              <a:t></a:t>
            </a:r>
            <a:endParaRPr lang="en-GB" dirty="0" smtClean="0"/>
          </a:p>
          <a:p>
            <a:endParaRPr lang="en-GB" dirty="0" smtClean="0"/>
          </a:p>
        </p:txBody>
      </p:sp>
      <p:sp>
        <p:nvSpPr>
          <p:cNvPr id="4" name="Segnaposto numero diapositiva 3"/>
          <p:cNvSpPr>
            <a:spLocks noGrp="1"/>
          </p:cNvSpPr>
          <p:nvPr>
            <p:ph type="sldNum" sz="quarter" idx="12"/>
          </p:nvPr>
        </p:nvSpPr>
        <p:spPr/>
        <p:txBody>
          <a:bodyPr/>
          <a:lstStyle/>
          <a:p>
            <a:fld id="{631BB469-ABAD-4866-AC90-48FE8290B794}" type="slidenum">
              <a:rPr lang="en-GB" smtClean="0"/>
              <a:t>15</a:t>
            </a:fld>
            <a:endParaRPr lang="en-GB"/>
          </a:p>
        </p:txBody>
      </p:sp>
    </p:spTree>
    <p:extLst>
      <p:ext uri="{BB962C8B-B14F-4D97-AF65-F5344CB8AC3E}">
        <p14:creationId xmlns:p14="http://schemas.microsoft.com/office/powerpoint/2010/main" val="396577725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GB" dirty="0" smtClean="0"/>
              <a:t>“</a:t>
            </a:r>
            <a:r>
              <a:rPr lang="en-GB" dirty="0" err="1" smtClean="0"/>
              <a:t>Mappatura</a:t>
            </a:r>
            <a:r>
              <a:rPr lang="en-GB" dirty="0" smtClean="0"/>
              <a:t>” </a:t>
            </a:r>
            <a:r>
              <a:rPr lang="en-GB" dirty="0" err="1" smtClean="0"/>
              <a:t>testo</a:t>
            </a:r>
            <a:r>
              <a:rPr lang="en-GB" dirty="0" smtClean="0"/>
              <a:t> – schema </a:t>
            </a:r>
            <a:endParaRPr lang="en-GB" dirty="0"/>
          </a:p>
        </p:txBody>
      </p:sp>
      <p:sp>
        <p:nvSpPr>
          <p:cNvPr id="4" name="Rettangolo arrotondato 3"/>
          <p:cNvSpPr/>
          <p:nvPr/>
        </p:nvSpPr>
        <p:spPr>
          <a:xfrm>
            <a:off x="228599" y="1147970"/>
            <a:ext cx="8552623" cy="2559325"/>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20000"/>
              </a:lnSpc>
            </a:pPr>
            <a:r>
              <a:rPr lang="it-IT" sz="1400" b="1" dirty="0">
                <a:solidFill>
                  <a:schemeClr val="tx1"/>
                </a:solidFill>
              </a:rPr>
              <a:t>La seguente base di dati descrive l’attività di una farmacia la cui programmazione settimanale rimane sempre la </a:t>
            </a:r>
            <a:r>
              <a:rPr lang="it-IT" sz="1400" b="1" dirty="0" smtClean="0">
                <a:solidFill>
                  <a:schemeClr val="tx1"/>
                </a:solidFill>
              </a:rPr>
              <a:t>stessa</a:t>
            </a:r>
            <a:endParaRPr lang="en-GB" sz="1400" b="1" dirty="0">
              <a:solidFill>
                <a:schemeClr val="tx1"/>
              </a:solidFill>
            </a:endParaRPr>
          </a:p>
          <a:p>
            <a:pPr>
              <a:lnSpc>
                <a:spcPct val="120000"/>
              </a:lnSpc>
            </a:pPr>
            <a:r>
              <a:rPr lang="it-IT" sz="1400" b="1" dirty="0">
                <a:solidFill>
                  <a:schemeClr val="tx1"/>
                </a:solidFill>
              </a:rPr>
              <a:t>Si tenga presente che:</a:t>
            </a:r>
            <a:endParaRPr lang="en-GB" sz="1400" b="1" dirty="0">
              <a:solidFill>
                <a:schemeClr val="tx1"/>
              </a:solidFill>
            </a:endParaRPr>
          </a:p>
          <a:p>
            <a:pPr marL="285750" lvl="0" indent="-285750">
              <a:lnSpc>
                <a:spcPct val="120000"/>
              </a:lnSpc>
              <a:spcBef>
                <a:spcPts val="0"/>
              </a:spcBef>
              <a:buFont typeface="Arial" panose="020B0604020202020204" pitchFamily="34" charset="0"/>
              <a:buChar char="•"/>
            </a:pPr>
            <a:r>
              <a:rPr lang="it-IT" sz="1400" b="1" dirty="0">
                <a:solidFill>
                  <a:schemeClr val="tx1"/>
                </a:solidFill>
              </a:rPr>
              <a:t>I turni sono distinti in: mattiniero, pomeridiano, notturno. Per ogni turno sono sempre presenti due farmacisti, ma le coppie di farmacisti cambiano a seconda dei turni. Ogni farmacista fa un solo turno al giorno.</a:t>
            </a:r>
            <a:endParaRPr lang="en-GB" sz="1400" b="1" dirty="0">
              <a:solidFill>
                <a:schemeClr val="tx1"/>
              </a:solidFill>
            </a:endParaRPr>
          </a:p>
          <a:p>
            <a:pPr marL="285750" lvl="0" indent="-285750">
              <a:lnSpc>
                <a:spcPct val="120000"/>
              </a:lnSpc>
              <a:spcBef>
                <a:spcPts val="0"/>
              </a:spcBef>
              <a:buFont typeface="Arial" panose="020B0604020202020204" pitchFamily="34" charset="0"/>
              <a:buChar char="•"/>
            </a:pPr>
            <a:r>
              <a:rPr lang="it-IT" sz="1400" b="1" dirty="0">
                <a:solidFill>
                  <a:schemeClr val="tx1"/>
                </a:solidFill>
              </a:rPr>
              <a:t>Alcuni farmaci possono avere lo stesso nome, ma sono prodotti da case farmaceutiche diverse.</a:t>
            </a:r>
            <a:endParaRPr lang="en-GB" sz="1400" b="1" dirty="0">
              <a:solidFill>
                <a:schemeClr val="tx1"/>
              </a:solidFill>
            </a:endParaRPr>
          </a:p>
          <a:p>
            <a:pPr marL="285750" lvl="0" indent="-285750">
              <a:lnSpc>
                <a:spcPct val="120000"/>
              </a:lnSpc>
              <a:spcBef>
                <a:spcPts val="0"/>
              </a:spcBef>
              <a:buFont typeface="Arial" panose="020B0604020202020204" pitchFamily="34" charset="0"/>
              <a:buChar char="•"/>
            </a:pPr>
            <a:r>
              <a:rPr lang="it-IT" sz="1400" b="1" dirty="0">
                <a:solidFill>
                  <a:schemeClr val="tx1"/>
                </a:solidFill>
              </a:rPr>
              <a:t>La farmacia fornisce diversi tipi di servizi aggiuntivi (ad esempio misurazione pressione, elettrocardiogramma, analisi dermatologica, ...). Ciascun servizio è fornito una volta a settimana, e servizi diversi possono essere forniti lo stesso giorno.</a:t>
            </a:r>
          </a:p>
        </p:txBody>
      </p:sp>
      <p:sp>
        <p:nvSpPr>
          <p:cNvPr id="8" name="Rettangolo 7"/>
          <p:cNvSpPr/>
          <p:nvPr/>
        </p:nvSpPr>
        <p:spPr>
          <a:xfrm>
            <a:off x="452231" y="4477578"/>
            <a:ext cx="7866822" cy="184867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Segnaposto contenuto 2"/>
          <p:cNvSpPr>
            <a:spLocks noGrp="1"/>
          </p:cNvSpPr>
          <p:nvPr>
            <p:ph idx="1"/>
          </p:nvPr>
        </p:nvSpPr>
        <p:spPr>
          <a:xfrm>
            <a:off x="501927" y="4432854"/>
            <a:ext cx="7817126" cy="1938130"/>
          </a:xfrm>
        </p:spPr>
        <p:txBody>
          <a:bodyPr>
            <a:noAutofit/>
          </a:bodyPr>
          <a:lstStyle/>
          <a:p>
            <a:pPr marL="342900" indent="-342900">
              <a:lnSpc>
                <a:spcPct val="120000"/>
              </a:lnSpc>
              <a:spcBef>
                <a:spcPts val="0"/>
              </a:spcBef>
              <a:buFont typeface="+mj-lt"/>
              <a:buAutoNum type="arabicPeriod"/>
            </a:pPr>
            <a:r>
              <a:rPr lang="it-IT" sz="1400" dirty="0" smtClean="0"/>
              <a:t>PERSONALE(id</a:t>
            </a:r>
            <a:r>
              <a:rPr lang="it-IT" sz="1400" dirty="0"/>
              <a:t>, CF, nome, cognome, </a:t>
            </a:r>
            <a:r>
              <a:rPr lang="it-IT" sz="1400" dirty="0" err="1"/>
              <a:t>num_cell</a:t>
            </a:r>
            <a:r>
              <a:rPr lang="it-IT" sz="1400" dirty="0"/>
              <a:t>, </a:t>
            </a:r>
            <a:r>
              <a:rPr lang="it-IT" sz="1400" dirty="0" err="1"/>
              <a:t>data_assunzione</a:t>
            </a:r>
            <a:r>
              <a:rPr lang="it-IT" sz="1400" dirty="0"/>
              <a:t>)</a:t>
            </a:r>
            <a:endParaRPr lang="en-GB" sz="1400" dirty="0"/>
          </a:p>
          <a:p>
            <a:pPr marL="342900" indent="-342900">
              <a:lnSpc>
                <a:spcPct val="120000"/>
              </a:lnSpc>
              <a:spcBef>
                <a:spcPts val="0"/>
              </a:spcBef>
              <a:buFont typeface="+mj-lt"/>
              <a:buAutoNum type="arabicPeriod"/>
            </a:pPr>
            <a:r>
              <a:rPr lang="it-IT" sz="1400" dirty="0"/>
              <a:t>TURNO(</a:t>
            </a:r>
            <a:r>
              <a:rPr lang="it-IT" sz="1400" dirty="0" err="1"/>
              <a:t>nome_turno</a:t>
            </a:r>
            <a:r>
              <a:rPr lang="it-IT" sz="1400" dirty="0"/>
              <a:t>,  </a:t>
            </a:r>
            <a:r>
              <a:rPr lang="it-IT" sz="1400" dirty="0" err="1"/>
              <a:t>giorno_settimana</a:t>
            </a:r>
            <a:r>
              <a:rPr lang="it-IT" sz="1400" dirty="0"/>
              <a:t> , id_1,id_2, </a:t>
            </a:r>
            <a:r>
              <a:rPr lang="it-IT" sz="1400" dirty="0" err="1"/>
              <a:t>ora_inizio</a:t>
            </a:r>
            <a:r>
              <a:rPr lang="it-IT" sz="1400" dirty="0"/>
              <a:t>, </a:t>
            </a:r>
            <a:r>
              <a:rPr lang="it-IT" sz="1400" dirty="0" err="1"/>
              <a:t>ora_fine</a:t>
            </a:r>
            <a:r>
              <a:rPr lang="it-IT" sz="1400" dirty="0"/>
              <a:t>) </a:t>
            </a:r>
            <a:endParaRPr lang="en-GB" sz="1400" dirty="0"/>
          </a:p>
          <a:p>
            <a:pPr marL="342900" indent="-342900">
              <a:lnSpc>
                <a:spcPct val="120000"/>
              </a:lnSpc>
              <a:spcBef>
                <a:spcPts val="0"/>
              </a:spcBef>
              <a:buFont typeface="+mj-lt"/>
              <a:buAutoNum type="arabicPeriod"/>
            </a:pPr>
            <a:r>
              <a:rPr lang="it-IT" sz="1400" dirty="0"/>
              <a:t>FARMACO(nome, </a:t>
            </a:r>
            <a:r>
              <a:rPr lang="it-IT" sz="1400" dirty="0" err="1"/>
              <a:t>casa_farmaceutica</a:t>
            </a:r>
            <a:r>
              <a:rPr lang="it-IT" sz="1400" dirty="0"/>
              <a:t>, principio, prescrizione, </a:t>
            </a:r>
            <a:r>
              <a:rPr lang="it-IT" sz="1400" dirty="0" err="1"/>
              <a:t>num_confezioni_in_magazzino</a:t>
            </a:r>
            <a:r>
              <a:rPr lang="it-IT" sz="1400" dirty="0"/>
              <a:t>) </a:t>
            </a:r>
            <a:endParaRPr lang="en-GB" sz="1400" dirty="0"/>
          </a:p>
          <a:p>
            <a:pPr marL="342900" indent="-342900">
              <a:lnSpc>
                <a:spcPct val="120000"/>
              </a:lnSpc>
              <a:spcBef>
                <a:spcPts val="0"/>
              </a:spcBef>
              <a:buFont typeface="+mj-lt"/>
              <a:buAutoNum type="arabicPeriod"/>
            </a:pPr>
            <a:r>
              <a:rPr lang="it-IT" sz="1400" dirty="0"/>
              <a:t>ORDINE(</a:t>
            </a:r>
            <a:r>
              <a:rPr lang="it-IT" sz="1400" dirty="0" err="1"/>
              <a:t>nome_farmaco</a:t>
            </a:r>
            <a:r>
              <a:rPr lang="it-IT" sz="1400" dirty="0"/>
              <a:t>, </a:t>
            </a:r>
            <a:r>
              <a:rPr lang="it-IT" sz="1400" dirty="0" err="1"/>
              <a:t>casa_farmaceutica</a:t>
            </a:r>
            <a:r>
              <a:rPr lang="it-IT" sz="1400" dirty="0"/>
              <a:t>, </a:t>
            </a:r>
            <a:r>
              <a:rPr lang="it-IT" sz="1400" dirty="0" err="1"/>
              <a:t>num_confezioni</a:t>
            </a:r>
            <a:r>
              <a:rPr lang="it-IT" sz="1400" dirty="0"/>
              <a:t>, </a:t>
            </a:r>
            <a:r>
              <a:rPr lang="it-IT" sz="1400" dirty="0" err="1"/>
              <a:t>data_ordine</a:t>
            </a:r>
            <a:r>
              <a:rPr lang="it-IT" sz="1400" dirty="0"/>
              <a:t>, </a:t>
            </a:r>
            <a:r>
              <a:rPr lang="it-IT" sz="1400" dirty="0" err="1"/>
              <a:t>data_consegna</a:t>
            </a:r>
            <a:r>
              <a:rPr lang="it-IT" sz="1400" dirty="0"/>
              <a:t>, corriere)</a:t>
            </a:r>
            <a:endParaRPr lang="en-GB" sz="1400" dirty="0"/>
          </a:p>
          <a:p>
            <a:pPr marL="342900" indent="-342900">
              <a:lnSpc>
                <a:spcPct val="120000"/>
              </a:lnSpc>
              <a:spcBef>
                <a:spcPts val="0"/>
              </a:spcBef>
              <a:buFont typeface="+mj-lt"/>
              <a:buAutoNum type="arabicPeriod"/>
            </a:pPr>
            <a:r>
              <a:rPr lang="it-IT" sz="1400" dirty="0"/>
              <a:t>CASA_FARMACEUTICA(nome, telefono, nazione, rappresentante)</a:t>
            </a:r>
            <a:endParaRPr lang="en-GB" sz="1400" dirty="0"/>
          </a:p>
          <a:p>
            <a:pPr marL="342900" indent="-342900">
              <a:lnSpc>
                <a:spcPct val="120000"/>
              </a:lnSpc>
              <a:spcBef>
                <a:spcPts val="0"/>
              </a:spcBef>
              <a:buFont typeface="+mj-lt"/>
              <a:buAutoNum type="arabicPeriod"/>
            </a:pPr>
            <a:r>
              <a:rPr lang="it-IT" sz="1400" dirty="0"/>
              <a:t>SERVIZIO(</a:t>
            </a:r>
            <a:r>
              <a:rPr lang="it-IT" sz="1400" dirty="0" err="1"/>
              <a:t>tipo_servizio</a:t>
            </a:r>
            <a:r>
              <a:rPr lang="it-IT" sz="1400" dirty="0"/>
              <a:t>, </a:t>
            </a:r>
            <a:r>
              <a:rPr lang="it-IT" sz="1400" dirty="0" err="1"/>
              <a:t>giorno_settimana</a:t>
            </a:r>
            <a:r>
              <a:rPr lang="it-IT" sz="1400" dirty="0"/>
              <a:t>, costo, durata)</a:t>
            </a:r>
            <a:endParaRPr lang="en-GB" sz="1400" dirty="0"/>
          </a:p>
          <a:p>
            <a:pPr marL="342900" indent="-342900">
              <a:lnSpc>
                <a:spcPct val="120000"/>
              </a:lnSpc>
              <a:spcBef>
                <a:spcPts val="0"/>
              </a:spcBef>
              <a:buFont typeface="+mj-lt"/>
              <a:buAutoNum type="arabicPeriod"/>
            </a:pPr>
            <a:r>
              <a:rPr lang="it-IT" sz="1400" dirty="0"/>
              <a:t>PRENOTAZIONE(</a:t>
            </a:r>
            <a:r>
              <a:rPr lang="it-IT" sz="1400" dirty="0" err="1"/>
              <a:t>tipo_servizio</a:t>
            </a:r>
            <a:r>
              <a:rPr lang="it-IT" sz="1400" dirty="0"/>
              <a:t>, data, ora, cliente)</a:t>
            </a:r>
            <a:endParaRPr lang="en-GB" sz="1400" dirty="0"/>
          </a:p>
          <a:p>
            <a:pPr marL="0" indent="0">
              <a:lnSpc>
                <a:spcPct val="120000"/>
              </a:lnSpc>
              <a:spcBef>
                <a:spcPts val="0"/>
              </a:spcBef>
              <a:buNone/>
            </a:pPr>
            <a:endParaRPr lang="en-GB" sz="1400" dirty="0"/>
          </a:p>
        </p:txBody>
      </p:sp>
      <p:sp>
        <p:nvSpPr>
          <p:cNvPr id="34" name="Segnaposto numero diapositiva 33"/>
          <p:cNvSpPr>
            <a:spLocks noGrp="1"/>
          </p:cNvSpPr>
          <p:nvPr>
            <p:ph type="sldNum" sz="quarter" idx="12"/>
          </p:nvPr>
        </p:nvSpPr>
        <p:spPr/>
        <p:txBody>
          <a:bodyPr/>
          <a:lstStyle/>
          <a:p>
            <a:fld id="{631BB469-ABAD-4866-AC90-48FE8290B794}" type="slidenum">
              <a:rPr lang="en-GB" smtClean="0"/>
              <a:t>16</a:t>
            </a:fld>
            <a:endParaRPr lang="en-GB"/>
          </a:p>
        </p:txBody>
      </p:sp>
    </p:spTree>
    <p:extLst>
      <p:ext uri="{BB962C8B-B14F-4D97-AF65-F5344CB8AC3E}">
        <p14:creationId xmlns:p14="http://schemas.microsoft.com/office/powerpoint/2010/main" val="348048671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59025" y="241299"/>
            <a:ext cx="8771283" cy="589031"/>
          </a:xfrm>
        </p:spPr>
        <p:txBody>
          <a:bodyPr/>
          <a:lstStyle/>
          <a:p>
            <a:r>
              <a:rPr lang="en-GB" dirty="0" err="1" smtClean="0"/>
              <a:t>Collegamenti</a:t>
            </a:r>
            <a:r>
              <a:rPr lang="en-GB" dirty="0" smtClean="0"/>
              <a:t> </a:t>
            </a:r>
            <a:r>
              <a:rPr lang="en-GB" dirty="0" err="1" smtClean="0"/>
              <a:t>tra</a:t>
            </a:r>
            <a:r>
              <a:rPr lang="en-GB" dirty="0" smtClean="0"/>
              <a:t> </a:t>
            </a:r>
            <a:r>
              <a:rPr lang="en-GB" dirty="0" err="1" smtClean="0"/>
              <a:t>requisiti</a:t>
            </a:r>
            <a:r>
              <a:rPr lang="en-GB" dirty="0" smtClean="0"/>
              <a:t> e </a:t>
            </a:r>
            <a:r>
              <a:rPr lang="en-GB" dirty="0" err="1" smtClean="0"/>
              <a:t>relazioni</a:t>
            </a:r>
            <a:r>
              <a:rPr lang="en-GB" dirty="0" smtClean="0"/>
              <a:t>: </a:t>
            </a:r>
            <a:r>
              <a:rPr lang="en-GB" dirty="0" err="1" smtClean="0"/>
              <a:t>sono</a:t>
            </a:r>
            <a:r>
              <a:rPr lang="en-GB" dirty="0" smtClean="0"/>
              <a:t> </a:t>
            </a:r>
            <a:r>
              <a:rPr lang="en-GB" dirty="0" err="1" smtClean="0"/>
              <a:t>rappresentati</a:t>
            </a:r>
            <a:r>
              <a:rPr lang="en-GB" dirty="0" smtClean="0"/>
              <a:t> da </a:t>
            </a:r>
            <a:r>
              <a:rPr lang="en-GB" dirty="0" err="1" smtClean="0"/>
              <a:t>frecce</a:t>
            </a:r>
            <a:r>
              <a:rPr lang="en-GB" dirty="0" smtClean="0"/>
              <a:t>, in un </a:t>
            </a:r>
            <a:r>
              <a:rPr lang="en-GB" dirty="0" err="1" smtClean="0"/>
              <a:t>caso</a:t>
            </a:r>
            <a:r>
              <a:rPr lang="en-GB" dirty="0" smtClean="0"/>
              <a:t> (</a:t>
            </a:r>
            <a:r>
              <a:rPr lang="en-GB" dirty="0" err="1" smtClean="0"/>
              <a:t>frase</a:t>
            </a:r>
            <a:r>
              <a:rPr lang="en-GB" dirty="0" smtClean="0"/>
              <a:t> “</a:t>
            </a:r>
            <a:r>
              <a:rPr lang="en-GB" dirty="0" err="1" smtClean="0"/>
              <a:t>alcuni</a:t>
            </a:r>
            <a:r>
              <a:rPr lang="en-GB" dirty="0" smtClean="0"/>
              <a:t> </a:t>
            </a:r>
            <a:r>
              <a:rPr lang="en-GB" dirty="0" err="1" smtClean="0"/>
              <a:t>farmaci</a:t>
            </a:r>
            <a:r>
              <a:rPr lang="en-GB" dirty="0" smtClean="0"/>
              <a:t>…”) </a:t>
            </a:r>
            <a:r>
              <a:rPr lang="en-GB" dirty="0" err="1" smtClean="0"/>
              <a:t>c’e</a:t>
            </a:r>
            <a:r>
              <a:rPr lang="en-GB" dirty="0" smtClean="0"/>
              <a:t>’ </a:t>
            </a:r>
            <a:r>
              <a:rPr lang="en-GB" dirty="0" err="1" smtClean="0"/>
              <a:t>una</a:t>
            </a:r>
            <a:r>
              <a:rPr lang="en-GB" dirty="0" smtClean="0"/>
              <a:t> </a:t>
            </a:r>
            <a:r>
              <a:rPr lang="en-GB" dirty="0" err="1" smtClean="0"/>
              <a:t>diramazione</a:t>
            </a:r>
            <a:r>
              <a:rPr lang="en-GB" dirty="0" smtClean="0"/>
              <a:t> in un </a:t>
            </a:r>
            <a:r>
              <a:rPr lang="en-GB" dirty="0" err="1" smtClean="0"/>
              <a:t>caso</a:t>
            </a:r>
            <a:r>
              <a:rPr lang="en-GB" dirty="0" smtClean="0"/>
              <a:t> </a:t>
            </a:r>
            <a:r>
              <a:rPr lang="en-GB" dirty="0" err="1" smtClean="0"/>
              <a:t>c’è</a:t>
            </a:r>
            <a:r>
              <a:rPr lang="en-GB" dirty="0" smtClean="0"/>
              <a:t> un </a:t>
            </a:r>
            <a:r>
              <a:rPr lang="en-GB" dirty="0" err="1" smtClean="0"/>
              <a:t>punto</a:t>
            </a:r>
            <a:r>
              <a:rPr lang="en-GB" dirty="0" smtClean="0"/>
              <a:t> </a:t>
            </a:r>
            <a:r>
              <a:rPr lang="en-GB" dirty="0" err="1" smtClean="0"/>
              <a:t>iterrogativo</a:t>
            </a:r>
            <a:r>
              <a:rPr lang="en-GB" dirty="0" smtClean="0"/>
              <a:t> </a:t>
            </a:r>
            <a:endParaRPr lang="en-GB" dirty="0"/>
          </a:p>
        </p:txBody>
      </p:sp>
      <p:sp>
        <p:nvSpPr>
          <p:cNvPr id="4" name="Rettangolo arrotondato 3"/>
          <p:cNvSpPr/>
          <p:nvPr/>
        </p:nvSpPr>
        <p:spPr>
          <a:xfrm>
            <a:off x="228599" y="1147970"/>
            <a:ext cx="8552623" cy="2559325"/>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20000"/>
              </a:lnSpc>
            </a:pPr>
            <a:r>
              <a:rPr lang="it-IT" sz="1400" b="1" dirty="0">
                <a:solidFill>
                  <a:schemeClr val="tx1"/>
                </a:solidFill>
              </a:rPr>
              <a:t>La seguente base di dati descrive l’attività di una farmacia la cui programmazione settimanale rimane sempre la stessa.</a:t>
            </a:r>
            <a:endParaRPr lang="en-GB" sz="1400" b="1" dirty="0">
              <a:solidFill>
                <a:schemeClr val="tx1"/>
              </a:solidFill>
            </a:endParaRPr>
          </a:p>
          <a:p>
            <a:pPr>
              <a:lnSpc>
                <a:spcPct val="120000"/>
              </a:lnSpc>
            </a:pPr>
            <a:r>
              <a:rPr lang="it-IT" sz="1400" b="1" dirty="0">
                <a:solidFill>
                  <a:schemeClr val="tx1"/>
                </a:solidFill>
              </a:rPr>
              <a:t>Si tenga presente che:</a:t>
            </a:r>
            <a:endParaRPr lang="en-GB" sz="1400" b="1" dirty="0">
              <a:solidFill>
                <a:schemeClr val="tx1"/>
              </a:solidFill>
            </a:endParaRPr>
          </a:p>
          <a:p>
            <a:pPr marL="285750" lvl="0" indent="-285750">
              <a:lnSpc>
                <a:spcPct val="120000"/>
              </a:lnSpc>
              <a:spcBef>
                <a:spcPts val="0"/>
              </a:spcBef>
              <a:buFont typeface="Arial" panose="020B0604020202020204" pitchFamily="34" charset="0"/>
              <a:buChar char="•"/>
            </a:pPr>
            <a:r>
              <a:rPr lang="it-IT" sz="1400" b="1" dirty="0">
                <a:solidFill>
                  <a:schemeClr val="tx1"/>
                </a:solidFill>
              </a:rPr>
              <a:t>I turni sono distinti in: mattiniero, pomeridiano, notturno. Per ogni turno sono sempre presenti due farmacisti, ma le coppie di farmacisti cambiano a seconda dei turni. Ogni farmacista fa un solo turno al giorno.</a:t>
            </a:r>
            <a:endParaRPr lang="en-GB" sz="1400" b="1" dirty="0">
              <a:solidFill>
                <a:schemeClr val="tx1"/>
              </a:solidFill>
            </a:endParaRPr>
          </a:p>
          <a:p>
            <a:pPr marL="285750" lvl="0" indent="-285750">
              <a:lnSpc>
                <a:spcPct val="120000"/>
              </a:lnSpc>
              <a:spcBef>
                <a:spcPts val="0"/>
              </a:spcBef>
              <a:buFont typeface="Arial" panose="020B0604020202020204" pitchFamily="34" charset="0"/>
              <a:buChar char="•"/>
            </a:pPr>
            <a:r>
              <a:rPr lang="it-IT" sz="1400" b="1" dirty="0">
                <a:solidFill>
                  <a:schemeClr val="tx1"/>
                </a:solidFill>
              </a:rPr>
              <a:t>Alcuni farmaci possono avere lo stesso nome, ma sono prodotti da case farmaceutiche diverse.</a:t>
            </a:r>
            <a:endParaRPr lang="en-GB" sz="1400" b="1" dirty="0">
              <a:solidFill>
                <a:schemeClr val="tx1"/>
              </a:solidFill>
            </a:endParaRPr>
          </a:p>
          <a:p>
            <a:pPr marL="285750" lvl="0" indent="-285750">
              <a:lnSpc>
                <a:spcPct val="120000"/>
              </a:lnSpc>
              <a:spcBef>
                <a:spcPts val="0"/>
              </a:spcBef>
              <a:buFont typeface="Arial" panose="020B0604020202020204" pitchFamily="34" charset="0"/>
              <a:buChar char="•"/>
            </a:pPr>
            <a:r>
              <a:rPr lang="it-IT" sz="1400" b="1" dirty="0">
                <a:solidFill>
                  <a:schemeClr val="tx1"/>
                </a:solidFill>
              </a:rPr>
              <a:t>La farmacia fornisce diversi tipi di servizi aggiuntivi (ad esempio misurazione pressione, elettrocardiogramma, analisi dermatologica, ...). Ciascun servizio è fornito una volta a settimana, e servizi diversi possono essere forniti lo stesso giorno.</a:t>
            </a:r>
          </a:p>
        </p:txBody>
      </p:sp>
      <p:sp>
        <p:nvSpPr>
          <p:cNvPr id="8" name="Rettangolo 7"/>
          <p:cNvSpPr/>
          <p:nvPr/>
        </p:nvSpPr>
        <p:spPr>
          <a:xfrm>
            <a:off x="452231" y="4477578"/>
            <a:ext cx="7866822" cy="184867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Segnaposto contenuto 2"/>
          <p:cNvSpPr>
            <a:spLocks noGrp="1"/>
          </p:cNvSpPr>
          <p:nvPr>
            <p:ph idx="1"/>
          </p:nvPr>
        </p:nvSpPr>
        <p:spPr>
          <a:xfrm>
            <a:off x="501927" y="4432854"/>
            <a:ext cx="7817126" cy="1938130"/>
          </a:xfrm>
        </p:spPr>
        <p:txBody>
          <a:bodyPr>
            <a:noAutofit/>
          </a:bodyPr>
          <a:lstStyle/>
          <a:p>
            <a:pPr marL="342900" indent="-342900">
              <a:lnSpc>
                <a:spcPct val="120000"/>
              </a:lnSpc>
              <a:spcBef>
                <a:spcPts val="0"/>
              </a:spcBef>
              <a:buFont typeface="+mj-lt"/>
              <a:buAutoNum type="arabicPeriod"/>
            </a:pPr>
            <a:r>
              <a:rPr lang="it-IT" sz="1400" dirty="0" smtClean="0"/>
              <a:t>PERSONALE(</a:t>
            </a:r>
            <a:r>
              <a:rPr lang="it-IT" sz="1400" b="1" dirty="0" smtClean="0">
                <a:solidFill>
                  <a:srgbClr val="FF0000"/>
                </a:solidFill>
              </a:rPr>
              <a:t>i</a:t>
            </a:r>
            <a:r>
              <a:rPr lang="it-IT" sz="1400" b="1" u="sng" dirty="0" smtClean="0">
                <a:solidFill>
                  <a:srgbClr val="FF0000"/>
                </a:solidFill>
              </a:rPr>
              <a:t>d</a:t>
            </a:r>
            <a:r>
              <a:rPr lang="it-IT" sz="1400" dirty="0"/>
              <a:t>, </a:t>
            </a:r>
            <a:r>
              <a:rPr lang="it-IT" sz="1400" b="1" u="sng" dirty="0">
                <a:solidFill>
                  <a:srgbClr val="FF0000"/>
                </a:solidFill>
              </a:rPr>
              <a:t>CF</a:t>
            </a:r>
            <a:r>
              <a:rPr lang="it-IT" sz="1400" dirty="0"/>
              <a:t>, nome, cognome, </a:t>
            </a:r>
            <a:r>
              <a:rPr lang="it-IT" sz="1400" dirty="0" err="1"/>
              <a:t>num_cell</a:t>
            </a:r>
            <a:r>
              <a:rPr lang="it-IT" sz="1400" dirty="0"/>
              <a:t>, </a:t>
            </a:r>
            <a:r>
              <a:rPr lang="it-IT" sz="1400" dirty="0" err="1"/>
              <a:t>data_assunzione</a:t>
            </a:r>
            <a:r>
              <a:rPr lang="it-IT" sz="1400" dirty="0"/>
              <a:t>)</a:t>
            </a:r>
            <a:endParaRPr lang="en-GB" sz="1400" dirty="0"/>
          </a:p>
          <a:p>
            <a:pPr marL="342900" indent="-342900">
              <a:lnSpc>
                <a:spcPct val="120000"/>
              </a:lnSpc>
              <a:spcBef>
                <a:spcPts val="0"/>
              </a:spcBef>
              <a:buFont typeface="+mj-lt"/>
              <a:buAutoNum type="arabicPeriod"/>
            </a:pPr>
            <a:r>
              <a:rPr lang="it-IT" sz="1400" dirty="0"/>
              <a:t>TURNO(</a:t>
            </a:r>
            <a:r>
              <a:rPr lang="it-IT" sz="1400" b="1" u="sng" dirty="0" err="1"/>
              <a:t>nome_turno</a:t>
            </a:r>
            <a:r>
              <a:rPr lang="it-IT" sz="1400" dirty="0"/>
              <a:t>,  </a:t>
            </a:r>
            <a:r>
              <a:rPr lang="it-IT" sz="1400" dirty="0" err="1"/>
              <a:t>giorno_settimana</a:t>
            </a:r>
            <a:r>
              <a:rPr lang="it-IT" sz="1400" dirty="0"/>
              <a:t> , id_1,id_2, </a:t>
            </a:r>
            <a:r>
              <a:rPr lang="it-IT" sz="1400" dirty="0" err="1"/>
              <a:t>ora_inizio</a:t>
            </a:r>
            <a:r>
              <a:rPr lang="it-IT" sz="1400" dirty="0"/>
              <a:t>, </a:t>
            </a:r>
            <a:r>
              <a:rPr lang="it-IT" sz="1400" dirty="0" err="1"/>
              <a:t>ora_fine</a:t>
            </a:r>
            <a:r>
              <a:rPr lang="it-IT" sz="1400" dirty="0"/>
              <a:t>) </a:t>
            </a:r>
            <a:endParaRPr lang="en-GB" sz="1400" dirty="0"/>
          </a:p>
          <a:p>
            <a:pPr marL="342900" indent="-342900">
              <a:lnSpc>
                <a:spcPct val="120000"/>
              </a:lnSpc>
              <a:spcBef>
                <a:spcPts val="0"/>
              </a:spcBef>
              <a:buFont typeface="+mj-lt"/>
              <a:buAutoNum type="arabicPeriod"/>
            </a:pPr>
            <a:r>
              <a:rPr lang="it-IT" sz="1400" dirty="0"/>
              <a:t>FARMACO(</a:t>
            </a:r>
            <a:r>
              <a:rPr lang="it-IT" sz="1400" b="1" u="sng" dirty="0"/>
              <a:t>nome</a:t>
            </a:r>
            <a:r>
              <a:rPr lang="it-IT" sz="1400" dirty="0"/>
              <a:t>, </a:t>
            </a:r>
            <a:r>
              <a:rPr lang="it-IT" sz="1400" dirty="0" err="1"/>
              <a:t>casa_farmaceutica</a:t>
            </a:r>
            <a:r>
              <a:rPr lang="it-IT" sz="1400" dirty="0"/>
              <a:t>, principio, prescrizione, </a:t>
            </a:r>
            <a:r>
              <a:rPr lang="it-IT" sz="1400" dirty="0" err="1"/>
              <a:t>num_confezioni_in_magazzino</a:t>
            </a:r>
            <a:r>
              <a:rPr lang="it-IT" sz="1400" dirty="0"/>
              <a:t>) </a:t>
            </a:r>
            <a:endParaRPr lang="en-GB" sz="1400" dirty="0"/>
          </a:p>
          <a:p>
            <a:pPr marL="342900" indent="-342900">
              <a:lnSpc>
                <a:spcPct val="120000"/>
              </a:lnSpc>
              <a:spcBef>
                <a:spcPts val="0"/>
              </a:spcBef>
              <a:buFont typeface="+mj-lt"/>
              <a:buAutoNum type="arabicPeriod"/>
            </a:pPr>
            <a:r>
              <a:rPr lang="it-IT" sz="1400" dirty="0"/>
              <a:t>ORDINE(</a:t>
            </a:r>
            <a:r>
              <a:rPr lang="it-IT" sz="1400" b="1" u="sng" dirty="0" err="1"/>
              <a:t>nome_farmaco</a:t>
            </a:r>
            <a:r>
              <a:rPr lang="it-IT" sz="1400" dirty="0"/>
              <a:t>, </a:t>
            </a:r>
            <a:r>
              <a:rPr lang="it-IT" sz="1400" dirty="0" err="1"/>
              <a:t>casa_farmaceutica</a:t>
            </a:r>
            <a:r>
              <a:rPr lang="it-IT" sz="1400" dirty="0"/>
              <a:t>, </a:t>
            </a:r>
            <a:r>
              <a:rPr lang="it-IT" sz="1400" dirty="0" err="1"/>
              <a:t>num_confezioni</a:t>
            </a:r>
            <a:r>
              <a:rPr lang="it-IT" sz="1400" dirty="0"/>
              <a:t>, </a:t>
            </a:r>
            <a:r>
              <a:rPr lang="it-IT" sz="1400" dirty="0" err="1"/>
              <a:t>data_ordine</a:t>
            </a:r>
            <a:r>
              <a:rPr lang="it-IT" sz="1400" dirty="0"/>
              <a:t>, </a:t>
            </a:r>
            <a:r>
              <a:rPr lang="it-IT" sz="1400" dirty="0" err="1"/>
              <a:t>data_consegna</a:t>
            </a:r>
            <a:r>
              <a:rPr lang="it-IT" sz="1400" dirty="0"/>
              <a:t>, corriere)</a:t>
            </a:r>
            <a:endParaRPr lang="en-GB" sz="1400" dirty="0"/>
          </a:p>
          <a:p>
            <a:pPr marL="342900" indent="-342900">
              <a:lnSpc>
                <a:spcPct val="120000"/>
              </a:lnSpc>
              <a:spcBef>
                <a:spcPts val="0"/>
              </a:spcBef>
              <a:buFont typeface="+mj-lt"/>
              <a:buAutoNum type="arabicPeriod"/>
            </a:pPr>
            <a:r>
              <a:rPr lang="it-IT" sz="1400" dirty="0"/>
              <a:t>CASA_FARMACEUTICA(</a:t>
            </a:r>
            <a:r>
              <a:rPr lang="it-IT" sz="1400" b="1" u="sng" dirty="0"/>
              <a:t>nome</a:t>
            </a:r>
            <a:r>
              <a:rPr lang="it-IT" sz="1400" dirty="0"/>
              <a:t>, telefono, nazione, rappresentante)</a:t>
            </a:r>
            <a:endParaRPr lang="en-GB" sz="1400" dirty="0"/>
          </a:p>
          <a:p>
            <a:pPr marL="342900" indent="-342900">
              <a:lnSpc>
                <a:spcPct val="120000"/>
              </a:lnSpc>
              <a:spcBef>
                <a:spcPts val="0"/>
              </a:spcBef>
              <a:buFont typeface="+mj-lt"/>
              <a:buAutoNum type="arabicPeriod"/>
            </a:pPr>
            <a:r>
              <a:rPr lang="it-IT" sz="1400" dirty="0"/>
              <a:t>SERVIZIO(</a:t>
            </a:r>
            <a:r>
              <a:rPr lang="it-IT" sz="1400" b="1" dirty="0" err="1"/>
              <a:t>t</a:t>
            </a:r>
            <a:r>
              <a:rPr lang="it-IT" sz="1400" b="1" u="sng" dirty="0" err="1"/>
              <a:t>ipo_servizio</a:t>
            </a:r>
            <a:r>
              <a:rPr lang="it-IT" sz="1400" dirty="0"/>
              <a:t>, </a:t>
            </a:r>
            <a:r>
              <a:rPr lang="it-IT" sz="1400" dirty="0" err="1"/>
              <a:t>giorno_settimana</a:t>
            </a:r>
            <a:r>
              <a:rPr lang="it-IT" sz="1400" dirty="0"/>
              <a:t>, costo, durata)</a:t>
            </a:r>
            <a:endParaRPr lang="en-GB" sz="1400" dirty="0"/>
          </a:p>
          <a:p>
            <a:pPr marL="342900" indent="-342900">
              <a:lnSpc>
                <a:spcPct val="120000"/>
              </a:lnSpc>
              <a:spcBef>
                <a:spcPts val="0"/>
              </a:spcBef>
              <a:buFont typeface="+mj-lt"/>
              <a:buAutoNum type="arabicPeriod"/>
            </a:pPr>
            <a:r>
              <a:rPr lang="it-IT" sz="1400" dirty="0"/>
              <a:t>PRENOTAZIONE(</a:t>
            </a:r>
            <a:r>
              <a:rPr lang="it-IT" sz="1400" b="1" dirty="0" err="1"/>
              <a:t>tipo_servizio</a:t>
            </a:r>
            <a:r>
              <a:rPr lang="it-IT" sz="1400" dirty="0"/>
              <a:t>, data, ora, cliente)</a:t>
            </a:r>
            <a:endParaRPr lang="en-GB" sz="1400" dirty="0"/>
          </a:p>
          <a:p>
            <a:pPr marL="0" indent="0">
              <a:lnSpc>
                <a:spcPct val="120000"/>
              </a:lnSpc>
              <a:spcBef>
                <a:spcPts val="0"/>
              </a:spcBef>
              <a:buNone/>
            </a:pPr>
            <a:endParaRPr lang="en-GB" sz="1400" dirty="0"/>
          </a:p>
        </p:txBody>
      </p:sp>
      <p:cxnSp>
        <p:nvCxnSpPr>
          <p:cNvPr id="11" name="Connettore 2 10"/>
          <p:cNvCxnSpPr/>
          <p:nvPr/>
        </p:nvCxnSpPr>
        <p:spPr>
          <a:xfrm>
            <a:off x="1068457" y="2126974"/>
            <a:ext cx="139147" cy="2658717"/>
          </a:xfrm>
          <a:prstGeom prst="straightConnector1">
            <a:avLst/>
          </a:prstGeom>
          <a:ln w="1905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12" name="Connettore 2 11"/>
          <p:cNvCxnSpPr/>
          <p:nvPr/>
        </p:nvCxnSpPr>
        <p:spPr>
          <a:xfrm>
            <a:off x="2617305" y="2126974"/>
            <a:ext cx="2660373" cy="2658717"/>
          </a:xfrm>
          <a:prstGeom prst="straightConnector1">
            <a:avLst/>
          </a:prstGeom>
          <a:ln w="1905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14" name="Connettore 2 13"/>
          <p:cNvCxnSpPr/>
          <p:nvPr/>
        </p:nvCxnSpPr>
        <p:spPr>
          <a:xfrm>
            <a:off x="2124490" y="2449373"/>
            <a:ext cx="1876010" cy="2336318"/>
          </a:xfrm>
          <a:prstGeom prst="straightConnector1">
            <a:avLst/>
          </a:prstGeom>
          <a:ln w="1905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16" name="Connettore 2 15"/>
          <p:cNvCxnSpPr/>
          <p:nvPr/>
        </p:nvCxnSpPr>
        <p:spPr>
          <a:xfrm>
            <a:off x="2320787" y="2460554"/>
            <a:ext cx="2059885" cy="2325137"/>
          </a:xfrm>
          <a:prstGeom prst="straightConnector1">
            <a:avLst/>
          </a:prstGeom>
          <a:ln w="1905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19" name="Connettore 2 18"/>
          <p:cNvCxnSpPr/>
          <p:nvPr/>
        </p:nvCxnSpPr>
        <p:spPr>
          <a:xfrm>
            <a:off x="1456082" y="2902226"/>
            <a:ext cx="456372" cy="2179151"/>
          </a:xfrm>
          <a:prstGeom prst="straightConnector1">
            <a:avLst/>
          </a:prstGeom>
          <a:ln w="1905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21" name="Connettore 2 20"/>
          <p:cNvCxnSpPr/>
          <p:nvPr/>
        </p:nvCxnSpPr>
        <p:spPr>
          <a:xfrm>
            <a:off x="1618007" y="3729658"/>
            <a:ext cx="1187520" cy="1299542"/>
          </a:xfrm>
          <a:prstGeom prst="straightConnector1">
            <a:avLst/>
          </a:prstGeom>
          <a:ln w="1905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24" name="Connettore 2 23"/>
          <p:cNvCxnSpPr/>
          <p:nvPr/>
        </p:nvCxnSpPr>
        <p:spPr>
          <a:xfrm flipH="1">
            <a:off x="1618007" y="3183834"/>
            <a:ext cx="1602479" cy="2580861"/>
          </a:xfrm>
          <a:prstGeom prst="straightConnector1">
            <a:avLst/>
          </a:prstGeom>
          <a:ln w="1905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26" name="Connettore 2 25"/>
          <p:cNvCxnSpPr/>
          <p:nvPr/>
        </p:nvCxnSpPr>
        <p:spPr>
          <a:xfrm flipH="1">
            <a:off x="3406740" y="3456332"/>
            <a:ext cx="3189739" cy="2308363"/>
          </a:xfrm>
          <a:prstGeom prst="straightConnector1">
            <a:avLst/>
          </a:prstGeom>
          <a:ln w="1905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28" name="Connettore 2 27"/>
          <p:cNvCxnSpPr/>
          <p:nvPr/>
        </p:nvCxnSpPr>
        <p:spPr>
          <a:xfrm flipH="1">
            <a:off x="2486905" y="3653872"/>
            <a:ext cx="1255178" cy="2155547"/>
          </a:xfrm>
          <a:prstGeom prst="straightConnector1">
            <a:avLst/>
          </a:prstGeom>
          <a:ln w="1905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31" name="Connettore 2 30"/>
          <p:cNvCxnSpPr/>
          <p:nvPr/>
        </p:nvCxnSpPr>
        <p:spPr>
          <a:xfrm flipH="1">
            <a:off x="7603797" y="1421295"/>
            <a:ext cx="246566" cy="236058"/>
          </a:xfrm>
          <a:prstGeom prst="straightConnector1">
            <a:avLst/>
          </a:prstGeom>
          <a:ln w="1905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33" name="CasellaDiTesto 32"/>
          <p:cNvSpPr txBox="1"/>
          <p:nvPr/>
        </p:nvSpPr>
        <p:spPr>
          <a:xfrm>
            <a:off x="7341547" y="1539324"/>
            <a:ext cx="303288" cy="400110"/>
          </a:xfrm>
          <a:prstGeom prst="rect">
            <a:avLst/>
          </a:prstGeom>
          <a:noFill/>
        </p:spPr>
        <p:txBody>
          <a:bodyPr wrap="none" rtlCol="0">
            <a:spAutoFit/>
          </a:bodyPr>
          <a:lstStyle/>
          <a:p>
            <a:r>
              <a:rPr lang="en-GB" sz="2000" b="1" dirty="0" smtClean="0">
                <a:solidFill>
                  <a:srgbClr val="FF0000"/>
                </a:solidFill>
              </a:rPr>
              <a:t>?</a:t>
            </a:r>
            <a:endParaRPr lang="en-GB" sz="2000" b="1" dirty="0">
              <a:solidFill>
                <a:srgbClr val="FF0000"/>
              </a:solidFill>
            </a:endParaRPr>
          </a:p>
        </p:txBody>
      </p:sp>
      <p:sp>
        <p:nvSpPr>
          <p:cNvPr id="3" name="Segnaposto numero diapositiva 2"/>
          <p:cNvSpPr>
            <a:spLocks noGrp="1"/>
          </p:cNvSpPr>
          <p:nvPr>
            <p:ph type="sldNum" sz="quarter" idx="12"/>
          </p:nvPr>
        </p:nvSpPr>
        <p:spPr/>
        <p:txBody>
          <a:bodyPr/>
          <a:lstStyle/>
          <a:p>
            <a:fld id="{631BB469-ABAD-4866-AC90-48FE8290B794}" type="slidenum">
              <a:rPr lang="en-GB" smtClean="0"/>
              <a:t>17</a:t>
            </a:fld>
            <a:endParaRPr lang="en-GB"/>
          </a:p>
        </p:txBody>
      </p:sp>
      <p:cxnSp>
        <p:nvCxnSpPr>
          <p:cNvPr id="18" name="Connettore 2 17"/>
          <p:cNvCxnSpPr/>
          <p:nvPr/>
        </p:nvCxnSpPr>
        <p:spPr>
          <a:xfrm flipH="1">
            <a:off x="2754303" y="3456332"/>
            <a:ext cx="2253958" cy="2353087"/>
          </a:xfrm>
          <a:prstGeom prst="straightConnector1">
            <a:avLst/>
          </a:prstGeom>
          <a:ln w="1905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23" name="Connettore 2 22"/>
          <p:cNvCxnSpPr/>
          <p:nvPr/>
        </p:nvCxnSpPr>
        <p:spPr>
          <a:xfrm flipH="1">
            <a:off x="2855223" y="2468320"/>
            <a:ext cx="3495881" cy="2342271"/>
          </a:xfrm>
          <a:prstGeom prst="straightConnector1">
            <a:avLst/>
          </a:prstGeom>
          <a:ln w="1905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5266236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48855" y="1651666"/>
            <a:ext cx="8771283" cy="589031"/>
          </a:xfrm>
        </p:spPr>
        <p:txBody>
          <a:bodyPr/>
          <a:lstStyle/>
          <a:p>
            <a:r>
              <a:rPr lang="en-GB" sz="3200" dirty="0" err="1" smtClean="0"/>
              <a:t>Concentriamoci</a:t>
            </a:r>
            <a:r>
              <a:rPr lang="en-GB" sz="3200" dirty="0" smtClean="0"/>
              <a:t> </a:t>
            </a:r>
            <a:r>
              <a:rPr lang="en-GB" sz="3200" dirty="0" err="1" smtClean="0"/>
              <a:t>ora</a:t>
            </a:r>
            <a:r>
              <a:rPr lang="en-GB" sz="3200" dirty="0" smtClean="0"/>
              <a:t> prima di </a:t>
            </a:r>
            <a:r>
              <a:rPr lang="en-GB" sz="3200" dirty="0" err="1" smtClean="0"/>
              <a:t>tutto</a:t>
            </a:r>
            <a:r>
              <a:rPr lang="en-GB" sz="3200" dirty="0" smtClean="0"/>
              <a:t> </a:t>
            </a:r>
            <a:br>
              <a:rPr lang="en-GB" sz="3200" dirty="0" smtClean="0"/>
            </a:br>
            <a:r>
              <a:rPr lang="en-GB" sz="3200" dirty="0" err="1" smtClean="0"/>
              <a:t>sulle</a:t>
            </a:r>
            <a:r>
              <a:rPr lang="en-GB" sz="3200" dirty="0" smtClean="0"/>
              <a:t> </a:t>
            </a:r>
            <a:r>
              <a:rPr lang="en-GB" sz="3200" dirty="0" err="1" smtClean="0"/>
              <a:t>chiavi</a:t>
            </a:r>
            <a:r>
              <a:rPr lang="en-GB" sz="3200" dirty="0"/>
              <a:t> </a:t>
            </a:r>
            <a:r>
              <a:rPr lang="en-GB" sz="3200" dirty="0" smtClean="0"/>
              <a:t>(10-12 </a:t>
            </a:r>
            <a:r>
              <a:rPr lang="en-GB" sz="3200" dirty="0" err="1" smtClean="0"/>
              <a:t>punti</a:t>
            </a:r>
            <a:r>
              <a:rPr lang="en-GB" sz="3200" dirty="0" smtClean="0"/>
              <a:t>)</a:t>
            </a:r>
            <a:endParaRPr lang="en-GB" sz="3200" dirty="0"/>
          </a:p>
        </p:txBody>
      </p:sp>
      <p:sp>
        <p:nvSpPr>
          <p:cNvPr id="4" name="Segnaposto numero diapositiva 3"/>
          <p:cNvSpPr>
            <a:spLocks noGrp="1"/>
          </p:cNvSpPr>
          <p:nvPr>
            <p:ph type="sldNum" sz="quarter" idx="12"/>
          </p:nvPr>
        </p:nvSpPr>
        <p:spPr/>
        <p:txBody>
          <a:bodyPr/>
          <a:lstStyle/>
          <a:p>
            <a:fld id="{631BB469-ABAD-4866-AC90-48FE8290B794}" type="slidenum">
              <a:rPr lang="en-GB" smtClean="0"/>
              <a:t>18</a:t>
            </a:fld>
            <a:endParaRPr lang="en-GB"/>
          </a:p>
        </p:txBody>
      </p:sp>
    </p:spTree>
    <p:extLst>
      <p:ext uri="{BB962C8B-B14F-4D97-AF65-F5344CB8AC3E}">
        <p14:creationId xmlns:p14="http://schemas.microsoft.com/office/powerpoint/2010/main" val="364368550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28599" y="280644"/>
            <a:ext cx="8771283" cy="589031"/>
          </a:xfrm>
        </p:spPr>
        <p:txBody>
          <a:bodyPr/>
          <a:lstStyle/>
          <a:p>
            <a:r>
              <a:rPr lang="en-GB" sz="3200" dirty="0" smtClean="0"/>
              <a:t>Le </a:t>
            </a:r>
            <a:r>
              <a:rPr lang="en-GB" sz="3200" dirty="0" err="1" smtClean="0"/>
              <a:t>chiavi</a:t>
            </a:r>
            <a:r>
              <a:rPr lang="en-GB" sz="3200" dirty="0" smtClean="0"/>
              <a:t> non </a:t>
            </a:r>
            <a:r>
              <a:rPr lang="en-GB" sz="3200" dirty="0" err="1" smtClean="0"/>
              <a:t>sono</a:t>
            </a:r>
            <a:r>
              <a:rPr lang="en-GB" sz="3200" dirty="0" smtClean="0"/>
              <a:t> </a:t>
            </a:r>
            <a:r>
              <a:rPr lang="en-GB" sz="3200" dirty="0" err="1" smtClean="0"/>
              <a:t>tutte</a:t>
            </a:r>
            <a:r>
              <a:rPr lang="en-GB" sz="3200" dirty="0" smtClean="0"/>
              <a:t> </a:t>
            </a:r>
            <a:r>
              <a:rPr lang="en-GB" sz="3200" dirty="0" err="1" smtClean="0"/>
              <a:t>uguali</a:t>
            </a:r>
            <a:endParaRPr lang="en-GB" sz="3200" dirty="0"/>
          </a:p>
        </p:txBody>
      </p:sp>
      <p:sp>
        <p:nvSpPr>
          <p:cNvPr id="3" name="Segnaposto contenuto 2"/>
          <p:cNvSpPr>
            <a:spLocks noGrp="1"/>
          </p:cNvSpPr>
          <p:nvPr>
            <p:ph idx="1"/>
          </p:nvPr>
        </p:nvSpPr>
        <p:spPr>
          <a:xfrm>
            <a:off x="298173" y="1147969"/>
            <a:ext cx="8577469" cy="5028993"/>
          </a:xfrm>
        </p:spPr>
        <p:txBody>
          <a:bodyPr/>
          <a:lstStyle/>
          <a:p>
            <a:r>
              <a:rPr lang="en-GB" dirty="0" err="1" smtClean="0"/>
              <a:t>Sì</a:t>
            </a:r>
            <a:r>
              <a:rPr lang="en-GB" dirty="0" smtClean="0"/>
              <a:t>, le </a:t>
            </a:r>
            <a:r>
              <a:rPr lang="en-GB" dirty="0" err="1" smtClean="0"/>
              <a:t>chiavi</a:t>
            </a:r>
            <a:r>
              <a:rPr lang="en-GB" dirty="0" smtClean="0"/>
              <a:t> </a:t>
            </a:r>
            <a:r>
              <a:rPr lang="en-GB" dirty="0" err="1" smtClean="0"/>
              <a:t>sono</a:t>
            </a:r>
            <a:r>
              <a:rPr lang="en-GB" dirty="0" smtClean="0"/>
              <a:t> di due tipi </a:t>
            </a:r>
          </a:p>
          <a:p>
            <a:endParaRPr lang="en-GB" dirty="0" smtClean="0"/>
          </a:p>
          <a:p>
            <a:r>
              <a:rPr lang="en-GB" dirty="0" err="1" smtClean="0"/>
              <a:t>Chiavi</a:t>
            </a:r>
            <a:r>
              <a:rPr lang="en-GB" dirty="0" smtClean="0"/>
              <a:t> </a:t>
            </a:r>
            <a:r>
              <a:rPr lang="en-GB" dirty="0" err="1" smtClean="0"/>
              <a:t>semplici</a:t>
            </a:r>
            <a:r>
              <a:rPr lang="en-GB" dirty="0" smtClean="0"/>
              <a:t>, </a:t>
            </a:r>
            <a:r>
              <a:rPr lang="en-GB" dirty="0" err="1" smtClean="0"/>
              <a:t>cioè</a:t>
            </a:r>
            <a:r>
              <a:rPr lang="en-GB" dirty="0" smtClean="0"/>
              <a:t> </a:t>
            </a:r>
            <a:r>
              <a:rPr lang="en-GB" dirty="0" err="1" smtClean="0"/>
              <a:t>costituite</a:t>
            </a:r>
            <a:r>
              <a:rPr lang="en-GB" dirty="0" smtClean="0"/>
              <a:t> da un solo </a:t>
            </a:r>
            <a:r>
              <a:rPr lang="en-GB" dirty="0" err="1" smtClean="0"/>
              <a:t>attributo</a:t>
            </a:r>
            <a:endParaRPr lang="en-GB" dirty="0" smtClean="0"/>
          </a:p>
          <a:p>
            <a:endParaRPr lang="en-GB" dirty="0"/>
          </a:p>
          <a:p>
            <a:r>
              <a:rPr lang="en-GB" dirty="0" err="1" smtClean="0"/>
              <a:t>Chiavi</a:t>
            </a:r>
            <a:r>
              <a:rPr lang="en-GB" dirty="0" smtClean="0"/>
              <a:t> </a:t>
            </a:r>
            <a:r>
              <a:rPr lang="en-GB" dirty="0" err="1" smtClean="0"/>
              <a:t>composte</a:t>
            </a:r>
            <a:r>
              <a:rPr lang="en-GB" dirty="0" smtClean="0"/>
              <a:t>, constitute da due o </a:t>
            </a:r>
            <a:r>
              <a:rPr lang="en-GB" dirty="0" err="1" smtClean="0"/>
              <a:t>più</a:t>
            </a:r>
            <a:r>
              <a:rPr lang="en-GB" dirty="0" smtClean="0"/>
              <a:t> </a:t>
            </a:r>
            <a:r>
              <a:rPr lang="en-GB" dirty="0" err="1" smtClean="0"/>
              <a:t>attributi</a:t>
            </a:r>
            <a:endParaRPr lang="en-GB" dirty="0" smtClean="0"/>
          </a:p>
          <a:p>
            <a:endParaRPr lang="en-GB" dirty="0"/>
          </a:p>
          <a:p>
            <a:r>
              <a:rPr lang="en-GB" dirty="0" err="1" smtClean="0"/>
              <a:t>Tra</a:t>
            </a:r>
            <a:r>
              <a:rPr lang="en-GB" dirty="0" smtClean="0"/>
              <a:t> le due </a:t>
            </a:r>
            <a:r>
              <a:rPr lang="en-GB" dirty="0" err="1" smtClean="0"/>
              <a:t>tipologie</a:t>
            </a:r>
            <a:r>
              <a:rPr lang="en-GB" dirty="0" smtClean="0"/>
              <a:t> </a:t>
            </a:r>
            <a:r>
              <a:rPr lang="en-GB" dirty="0" err="1" smtClean="0"/>
              <a:t>esistono</a:t>
            </a:r>
            <a:r>
              <a:rPr lang="en-GB" dirty="0" smtClean="0"/>
              <a:t> </a:t>
            </a:r>
            <a:r>
              <a:rPr lang="en-GB" dirty="0" err="1" smtClean="0"/>
              <a:t>legami</a:t>
            </a:r>
            <a:r>
              <a:rPr lang="en-GB" dirty="0" smtClean="0"/>
              <a:t> </a:t>
            </a:r>
            <a:r>
              <a:rPr lang="en-GB" dirty="0" err="1" smtClean="0"/>
              <a:t>logici</a:t>
            </a:r>
            <a:r>
              <a:rPr lang="en-GB" dirty="0" smtClean="0"/>
              <a:t>, </a:t>
            </a:r>
            <a:r>
              <a:rPr lang="en-GB" dirty="0" err="1" smtClean="0"/>
              <a:t>mostrati</a:t>
            </a:r>
            <a:r>
              <a:rPr lang="en-GB" dirty="0" smtClean="0"/>
              <a:t> con la </a:t>
            </a:r>
            <a:r>
              <a:rPr lang="en-GB" dirty="0" err="1" smtClean="0"/>
              <a:t>freccia</a:t>
            </a:r>
            <a:r>
              <a:rPr lang="en-GB" dirty="0" smtClean="0"/>
              <a:t> </a:t>
            </a:r>
            <a:r>
              <a:rPr lang="en-GB" dirty="0" err="1" smtClean="0"/>
              <a:t>sopra</a:t>
            </a:r>
            <a:r>
              <a:rPr lang="en-GB" dirty="0" smtClean="0"/>
              <a:t>, in </a:t>
            </a:r>
            <a:r>
              <a:rPr lang="en-GB" dirty="0" err="1" smtClean="0"/>
              <a:t>altre</a:t>
            </a:r>
            <a:r>
              <a:rPr lang="en-GB" dirty="0" smtClean="0"/>
              <a:t> parole le </a:t>
            </a:r>
            <a:r>
              <a:rPr lang="en-GB" dirty="0" err="1" smtClean="0"/>
              <a:t>chiavi</a:t>
            </a:r>
            <a:r>
              <a:rPr lang="en-GB" dirty="0" smtClean="0"/>
              <a:t> </a:t>
            </a:r>
            <a:r>
              <a:rPr lang="en-GB" dirty="0" err="1" smtClean="0"/>
              <a:t>composte</a:t>
            </a:r>
            <a:r>
              <a:rPr lang="en-GB" dirty="0" smtClean="0"/>
              <a:t> in </a:t>
            </a:r>
            <a:r>
              <a:rPr lang="en-GB" dirty="0" err="1" smtClean="0"/>
              <a:t>genere</a:t>
            </a:r>
            <a:r>
              <a:rPr lang="en-GB" dirty="0" smtClean="0"/>
              <a:t> </a:t>
            </a:r>
            <a:r>
              <a:rPr lang="en-GB" dirty="0" err="1" smtClean="0"/>
              <a:t>si</a:t>
            </a:r>
            <a:r>
              <a:rPr lang="en-GB" dirty="0" smtClean="0"/>
              <a:t> </a:t>
            </a:r>
            <a:r>
              <a:rPr lang="en-GB" dirty="0" err="1" smtClean="0"/>
              <a:t>riesce</a:t>
            </a:r>
            <a:r>
              <a:rPr lang="en-GB" dirty="0" smtClean="0"/>
              <a:t> a </a:t>
            </a:r>
            <a:r>
              <a:rPr lang="en-GB" dirty="0" err="1" smtClean="0"/>
              <a:t>individuarle</a:t>
            </a:r>
            <a:r>
              <a:rPr lang="en-GB" dirty="0" smtClean="0"/>
              <a:t> solo </a:t>
            </a:r>
            <a:r>
              <a:rPr lang="en-GB" dirty="0" err="1" smtClean="0"/>
              <a:t>dopo</a:t>
            </a:r>
            <a:r>
              <a:rPr lang="en-GB" dirty="0" smtClean="0"/>
              <a:t> </a:t>
            </a:r>
            <a:r>
              <a:rPr lang="en-GB" dirty="0" err="1" smtClean="0"/>
              <a:t>che</a:t>
            </a:r>
            <a:r>
              <a:rPr lang="en-GB" dirty="0" smtClean="0"/>
              <a:t> </a:t>
            </a:r>
            <a:r>
              <a:rPr lang="en-GB" dirty="0" err="1" smtClean="0"/>
              <a:t>sono</a:t>
            </a:r>
            <a:r>
              <a:rPr lang="en-GB" dirty="0" smtClean="0"/>
              <a:t> state individuate le </a:t>
            </a:r>
            <a:r>
              <a:rPr lang="en-GB" dirty="0" err="1" smtClean="0"/>
              <a:t>chiavi</a:t>
            </a:r>
            <a:r>
              <a:rPr lang="en-GB" dirty="0" smtClean="0"/>
              <a:t> </a:t>
            </a:r>
            <a:r>
              <a:rPr lang="en-GB" dirty="0" err="1" smtClean="0"/>
              <a:t>semplici</a:t>
            </a:r>
            <a:r>
              <a:rPr lang="en-GB" dirty="0" smtClean="0"/>
              <a:t> </a:t>
            </a:r>
            <a:endParaRPr lang="en-GB" dirty="0"/>
          </a:p>
        </p:txBody>
      </p:sp>
      <p:sp>
        <p:nvSpPr>
          <p:cNvPr id="4" name="Segnaposto numero diapositiva 3"/>
          <p:cNvSpPr>
            <a:spLocks noGrp="1"/>
          </p:cNvSpPr>
          <p:nvPr>
            <p:ph type="sldNum" sz="quarter" idx="12"/>
          </p:nvPr>
        </p:nvSpPr>
        <p:spPr/>
        <p:txBody>
          <a:bodyPr/>
          <a:lstStyle/>
          <a:p>
            <a:fld id="{631BB469-ABAD-4866-AC90-48FE8290B794}" type="slidenum">
              <a:rPr lang="en-GB" smtClean="0"/>
              <a:t>19</a:t>
            </a:fld>
            <a:endParaRPr lang="en-GB"/>
          </a:p>
        </p:txBody>
      </p:sp>
      <p:sp>
        <p:nvSpPr>
          <p:cNvPr id="6" name="Figura a mano libera 5"/>
          <p:cNvSpPr/>
          <p:nvPr/>
        </p:nvSpPr>
        <p:spPr>
          <a:xfrm>
            <a:off x="168548" y="2484783"/>
            <a:ext cx="224048" cy="884582"/>
          </a:xfrm>
          <a:custGeom>
            <a:avLst/>
            <a:gdLst>
              <a:gd name="connsiteX0" fmla="*/ 224048 w 224048"/>
              <a:gd name="connsiteY0" fmla="*/ 0 h 884582"/>
              <a:gd name="connsiteX1" fmla="*/ 65022 w 224048"/>
              <a:gd name="connsiteY1" fmla="*/ 134178 h 884582"/>
              <a:gd name="connsiteX2" fmla="*/ 417 w 224048"/>
              <a:gd name="connsiteY2" fmla="*/ 372717 h 884582"/>
              <a:gd name="connsiteX3" fmla="*/ 45143 w 224048"/>
              <a:gd name="connsiteY3" fmla="*/ 636104 h 884582"/>
              <a:gd name="connsiteX4" fmla="*/ 189261 w 224048"/>
              <a:gd name="connsiteY4" fmla="*/ 884582 h 8845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4048" h="884582">
                <a:moveTo>
                  <a:pt x="224048" y="0"/>
                </a:moveTo>
                <a:cubicBezTo>
                  <a:pt x="163171" y="36029"/>
                  <a:pt x="102294" y="72059"/>
                  <a:pt x="65022" y="134178"/>
                </a:cubicBezTo>
                <a:cubicBezTo>
                  <a:pt x="27750" y="196297"/>
                  <a:pt x="3730" y="289063"/>
                  <a:pt x="417" y="372717"/>
                </a:cubicBezTo>
                <a:cubicBezTo>
                  <a:pt x="-2896" y="456371"/>
                  <a:pt x="13669" y="550793"/>
                  <a:pt x="45143" y="636104"/>
                </a:cubicBezTo>
                <a:cubicBezTo>
                  <a:pt x="76617" y="721415"/>
                  <a:pt x="132939" y="802998"/>
                  <a:pt x="189261" y="884582"/>
                </a:cubicBezTo>
              </a:path>
            </a:pathLst>
          </a:custGeom>
          <a:noFill/>
          <a:ln w="57150">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2696418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48477" y="225979"/>
            <a:ext cx="8771283" cy="589031"/>
          </a:xfrm>
        </p:spPr>
        <p:txBody>
          <a:bodyPr/>
          <a:lstStyle/>
          <a:p>
            <a:r>
              <a:rPr lang="en-GB" sz="3600" dirty="0" err="1" smtClean="0"/>
              <a:t>Scopo</a:t>
            </a:r>
            <a:r>
              <a:rPr lang="en-GB" sz="3600" dirty="0" smtClean="0"/>
              <a:t> del </a:t>
            </a:r>
            <a:r>
              <a:rPr lang="en-GB" sz="3600" dirty="0" err="1" smtClean="0"/>
              <a:t>testo</a:t>
            </a:r>
            <a:endParaRPr lang="en-GB" sz="3600" dirty="0"/>
          </a:p>
        </p:txBody>
      </p:sp>
      <p:sp>
        <p:nvSpPr>
          <p:cNvPr id="3" name="Segnaposto contenuto 2"/>
          <p:cNvSpPr>
            <a:spLocks noGrp="1"/>
          </p:cNvSpPr>
          <p:nvPr>
            <p:ph idx="1"/>
          </p:nvPr>
        </p:nvSpPr>
        <p:spPr/>
        <p:txBody>
          <a:bodyPr/>
          <a:lstStyle/>
          <a:p>
            <a:r>
              <a:rPr lang="en-GB" dirty="0" err="1" smtClean="0"/>
              <a:t>Partire</a:t>
            </a:r>
            <a:r>
              <a:rPr lang="en-GB" dirty="0" smtClean="0"/>
              <a:t> da un </a:t>
            </a:r>
            <a:r>
              <a:rPr lang="en-GB" dirty="0" err="1" smtClean="0"/>
              <a:t>esercizio</a:t>
            </a:r>
            <a:r>
              <a:rPr lang="en-GB" dirty="0" smtClean="0"/>
              <a:t> di </a:t>
            </a:r>
            <a:r>
              <a:rPr lang="en-GB" dirty="0" err="1" smtClean="0"/>
              <a:t>esame</a:t>
            </a:r>
            <a:r>
              <a:rPr lang="en-GB" dirty="0"/>
              <a:t> </a:t>
            </a:r>
            <a:r>
              <a:rPr lang="en-GB" dirty="0" smtClean="0"/>
              <a:t>di media </a:t>
            </a:r>
            <a:r>
              <a:rPr lang="en-GB" dirty="0" err="1" smtClean="0"/>
              <a:t>difficoltà</a:t>
            </a:r>
            <a:r>
              <a:rPr lang="en-GB" dirty="0" smtClean="0"/>
              <a:t> per </a:t>
            </a:r>
            <a:r>
              <a:rPr lang="en-GB" dirty="0" err="1" smtClean="0"/>
              <a:t>riprodurre</a:t>
            </a:r>
            <a:r>
              <a:rPr lang="en-GB" dirty="0" smtClean="0"/>
              <a:t> in </a:t>
            </a:r>
            <a:r>
              <a:rPr lang="en-GB" dirty="0" err="1" smtClean="0"/>
              <a:t>soggettiva</a:t>
            </a:r>
            <a:r>
              <a:rPr lang="en-GB" dirty="0" smtClean="0"/>
              <a:t> (</a:t>
            </a:r>
            <a:r>
              <a:rPr lang="en-GB" dirty="0" err="1" smtClean="0"/>
              <a:t>cioè</a:t>
            </a:r>
            <a:r>
              <a:rPr lang="en-GB" dirty="0" smtClean="0"/>
              <a:t> come se </a:t>
            </a:r>
            <a:r>
              <a:rPr lang="en-GB" dirty="0" err="1" smtClean="0"/>
              <a:t>fossi</a:t>
            </a:r>
            <a:r>
              <a:rPr lang="en-GB" dirty="0" smtClean="0"/>
              <a:t> </a:t>
            </a:r>
            <a:r>
              <a:rPr lang="en-GB" dirty="0" err="1" smtClean="0"/>
              <a:t>uno</a:t>
            </a:r>
            <a:r>
              <a:rPr lang="en-GB" dirty="0" smtClean="0"/>
              <a:t> di </a:t>
            </a:r>
            <a:r>
              <a:rPr lang="en-GB" dirty="0" err="1" smtClean="0"/>
              <a:t>voi</a:t>
            </a:r>
            <a:r>
              <a:rPr lang="en-GB" dirty="0" smtClean="0"/>
              <a:t>) </a:t>
            </a:r>
            <a:r>
              <a:rPr lang="en-GB" dirty="0" err="1" smtClean="0"/>
              <a:t>il</a:t>
            </a:r>
            <a:r>
              <a:rPr lang="en-GB" dirty="0" smtClean="0"/>
              <a:t> </a:t>
            </a:r>
            <a:r>
              <a:rPr lang="en-GB" dirty="0" err="1" smtClean="0"/>
              <a:t>ragionameno</a:t>
            </a:r>
            <a:r>
              <a:rPr lang="en-GB" dirty="0" smtClean="0"/>
              <a:t>, </a:t>
            </a:r>
            <a:r>
              <a:rPr lang="en-GB" dirty="0" err="1" smtClean="0"/>
              <a:t>ovvero</a:t>
            </a:r>
            <a:r>
              <a:rPr lang="en-GB" dirty="0" smtClean="0"/>
              <a:t> </a:t>
            </a:r>
            <a:r>
              <a:rPr lang="en-GB" dirty="0" err="1" smtClean="0"/>
              <a:t>uno</a:t>
            </a:r>
            <a:r>
              <a:rPr lang="en-GB" dirty="0" smtClean="0"/>
              <a:t> </a:t>
            </a:r>
            <a:r>
              <a:rPr lang="en-GB" dirty="0" err="1" smtClean="0"/>
              <a:t>dei</a:t>
            </a:r>
            <a:r>
              <a:rPr lang="en-GB" dirty="0" smtClean="0"/>
              <a:t> </a:t>
            </a:r>
            <a:r>
              <a:rPr lang="en-GB" dirty="0" err="1" smtClean="0"/>
              <a:t>possibili</a:t>
            </a:r>
            <a:r>
              <a:rPr lang="en-GB" dirty="0" smtClean="0"/>
              <a:t> </a:t>
            </a:r>
            <a:r>
              <a:rPr lang="en-GB" dirty="0" err="1" smtClean="0"/>
              <a:t>ragionamenti</a:t>
            </a:r>
            <a:r>
              <a:rPr lang="en-GB" dirty="0" smtClean="0"/>
              <a:t>, </a:t>
            </a:r>
            <a:r>
              <a:rPr lang="en-GB" dirty="0" err="1" smtClean="0"/>
              <a:t>che</a:t>
            </a:r>
            <a:r>
              <a:rPr lang="en-GB" dirty="0" smtClean="0"/>
              <a:t> </a:t>
            </a:r>
            <a:r>
              <a:rPr lang="en-GB" dirty="0" err="1" smtClean="0"/>
              <a:t>si</a:t>
            </a:r>
            <a:r>
              <a:rPr lang="en-GB" dirty="0" smtClean="0"/>
              <a:t> </a:t>
            </a:r>
            <a:r>
              <a:rPr lang="en-GB" dirty="0" err="1" smtClean="0"/>
              <a:t>può</a:t>
            </a:r>
            <a:r>
              <a:rPr lang="en-GB" dirty="0" smtClean="0"/>
              <a:t> </a:t>
            </a:r>
            <a:r>
              <a:rPr lang="en-GB" dirty="0" err="1" smtClean="0"/>
              <a:t>intraprendere</a:t>
            </a:r>
            <a:r>
              <a:rPr lang="en-GB" dirty="0" smtClean="0"/>
              <a:t> per </a:t>
            </a:r>
            <a:r>
              <a:rPr lang="en-GB" dirty="0" err="1" smtClean="0"/>
              <a:t>risolvere</a:t>
            </a:r>
            <a:r>
              <a:rPr lang="en-GB" dirty="0" smtClean="0"/>
              <a:t> un </a:t>
            </a:r>
            <a:r>
              <a:rPr lang="en-GB" dirty="0" err="1" smtClean="0"/>
              <a:t>esercizio</a:t>
            </a:r>
            <a:r>
              <a:rPr lang="en-GB" dirty="0" smtClean="0"/>
              <a:t> di </a:t>
            </a:r>
            <a:r>
              <a:rPr lang="en-GB" dirty="0" err="1" smtClean="0"/>
              <a:t>esame</a:t>
            </a:r>
            <a:r>
              <a:rPr lang="en-GB" dirty="0" smtClean="0"/>
              <a:t>, </a:t>
            </a:r>
            <a:r>
              <a:rPr lang="en-GB" dirty="0" err="1" smtClean="0"/>
              <a:t>questa</a:t>
            </a:r>
            <a:r>
              <a:rPr lang="en-GB" dirty="0" smtClean="0"/>
              <a:t> </a:t>
            </a:r>
            <a:r>
              <a:rPr lang="en-GB" dirty="0" err="1" smtClean="0"/>
              <a:t>volta</a:t>
            </a:r>
            <a:r>
              <a:rPr lang="en-GB" dirty="0" smtClean="0"/>
              <a:t> </a:t>
            </a:r>
            <a:r>
              <a:rPr lang="en-GB" dirty="0" err="1" smtClean="0"/>
              <a:t>sul</a:t>
            </a:r>
            <a:r>
              <a:rPr lang="en-GB" dirty="0" smtClean="0"/>
              <a:t> </a:t>
            </a:r>
            <a:r>
              <a:rPr lang="en-GB" dirty="0" err="1" smtClean="0"/>
              <a:t>modello</a:t>
            </a:r>
            <a:r>
              <a:rPr lang="en-GB" dirty="0" smtClean="0"/>
              <a:t> </a:t>
            </a:r>
            <a:r>
              <a:rPr lang="en-GB" dirty="0" err="1" smtClean="0"/>
              <a:t>relazionale</a:t>
            </a:r>
            <a:r>
              <a:rPr lang="en-GB" dirty="0" smtClean="0"/>
              <a:t>. </a:t>
            </a:r>
          </a:p>
          <a:p>
            <a:r>
              <a:rPr lang="en-GB" dirty="0" err="1" smtClean="0"/>
              <a:t>Tenete</a:t>
            </a:r>
            <a:r>
              <a:rPr lang="en-GB" dirty="0" smtClean="0"/>
              <a:t> </a:t>
            </a:r>
            <a:r>
              <a:rPr lang="en-GB" dirty="0" err="1" smtClean="0"/>
              <a:t>presente</a:t>
            </a:r>
            <a:r>
              <a:rPr lang="en-GB" dirty="0" smtClean="0"/>
              <a:t> </a:t>
            </a:r>
            <a:r>
              <a:rPr lang="en-GB" dirty="0" err="1" smtClean="0"/>
              <a:t>che</a:t>
            </a:r>
            <a:r>
              <a:rPr lang="en-GB" dirty="0" smtClean="0"/>
              <a:t> per </a:t>
            </a:r>
            <a:r>
              <a:rPr lang="en-GB" dirty="0" err="1" smtClean="0"/>
              <a:t>risolvere</a:t>
            </a:r>
            <a:r>
              <a:rPr lang="en-GB" dirty="0" smtClean="0"/>
              <a:t> </a:t>
            </a:r>
            <a:r>
              <a:rPr lang="en-GB" dirty="0" err="1" smtClean="0"/>
              <a:t>l’esercizio</a:t>
            </a:r>
            <a:r>
              <a:rPr lang="en-GB" dirty="0" smtClean="0"/>
              <a:t> in </a:t>
            </a:r>
            <a:r>
              <a:rPr lang="en-GB" dirty="0" err="1" smtClean="0"/>
              <a:t>genere</a:t>
            </a:r>
            <a:r>
              <a:rPr lang="en-GB" dirty="0" smtClean="0"/>
              <a:t> </a:t>
            </a:r>
            <a:r>
              <a:rPr lang="en-GB" dirty="0" err="1" smtClean="0"/>
              <a:t>vengono</a:t>
            </a:r>
            <a:r>
              <a:rPr lang="en-GB" dirty="0" smtClean="0"/>
              <a:t> </a:t>
            </a:r>
            <a:r>
              <a:rPr lang="en-GB" dirty="0" err="1" smtClean="0"/>
              <a:t>dati</a:t>
            </a:r>
            <a:r>
              <a:rPr lang="en-GB" dirty="0" smtClean="0"/>
              <a:t> 45 </a:t>
            </a:r>
            <a:r>
              <a:rPr lang="en-GB" dirty="0" err="1" smtClean="0"/>
              <a:t>minuti</a:t>
            </a:r>
            <a:r>
              <a:rPr lang="en-GB" dirty="0" smtClean="0"/>
              <a:t>.</a:t>
            </a:r>
            <a:endParaRPr lang="en-GB" dirty="0"/>
          </a:p>
        </p:txBody>
      </p:sp>
      <p:sp>
        <p:nvSpPr>
          <p:cNvPr id="4" name="Segnaposto numero diapositiva 3"/>
          <p:cNvSpPr>
            <a:spLocks noGrp="1"/>
          </p:cNvSpPr>
          <p:nvPr>
            <p:ph type="sldNum" sz="quarter" idx="12"/>
          </p:nvPr>
        </p:nvSpPr>
        <p:spPr/>
        <p:txBody>
          <a:bodyPr/>
          <a:lstStyle/>
          <a:p>
            <a:fld id="{631BB469-ABAD-4866-AC90-48FE8290B794}" type="slidenum">
              <a:rPr lang="en-GB" smtClean="0"/>
              <a:t>2</a:t>
            </a:fld>
            <a:endParaRPr lang="en-GB"/>
          </a:p>
        </p:txBody>
      </p:sp>
    </p:spTree>
    <p:extLst>
      <p:ext uri="{BB962C8B-B14F-4D97-AF65-F5344CB8AC3E}">
        <p14:creationId xmlns:p14="http://schemas.microsoft.com/office/powerpoint/2010/main" val="401072614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GB" sz="3200" dirty="0" smtClean="0"/>
              <a:t>Come </a:t>
            </a:r>
            <a:r>
              <a:rPr lang="en-GB" sz="3200" dirty="0" err="1" smtClean="0"/>
              <a:t>segnare</a:t>
            </a:r>
            <a:r>
              <a:rPr lang="en-GB" sz="3200" dirty="0" smtClean="0"/>
              <a:t> le </a:t>
            </a:r>
            <a:r>
              <a:rPr lang="en-GB" sz="3200" dirty="0" err="1" smtClean="0"/>
              <a:t>chiavi</a:t>
            </a:r>
            <a:r>
              <a:rPr lang="en-GB" sz="3200" dirty="0" smtClean="0"/>
              <a:t> </a:t>
            </a:r>
            <a:r>
              <a:rPr lang="en-GB" sz="3200" dirty="0" err="1" smtClean="0"/>
              <a:t>semplici</a:t>
            </a:r>
            <a:r>
              <a:rPr lang="en-GB" sz="3200" dirty="0" smtClean="0"/>
              <a:t> e </a:t>
            </a:r>
            <a:r>
              <a:rPr lang="en-GB" sz="3200" dirty="0" err="1" smtClean="0"/>
              <a:t>composte</a:t>
            </a:r>
            <a:endParaRPr lang="en-GB" sz="3200" dirty="0"/>
          </a:p>
        </p:txBody>
      </p:sp>
      <p:sp>
        <p:nvSpPr>
          <p:cNvPr id="3" name="Segnaposto contenuto 2"/>
          <p:cNvSpPr>
            <a:spLocks noGrp="1"/>
          </p:cNvSpPr>
          <p:nvPr>
            <p:ph idx="1"/>
          </p:nvPr>
        </p:nvSpPr>
        <p:spPr>
          <a:xfrm>
            <a:off x="298173" y="1167847"/>
            <a:ext cx="8577469" cy="5103743"/>
          </a:xfrm>
        </p:spPr>
        <p:txBody>
          <a:bodyPr>
            <a:normAutofit lnSpcReduction="10000"/>
          </a:bodyPr>
          <a:lstStyle/>
          <a:p>
            <a:r>
              <a:rPr lang="en-GB" dirty="0" smtClean="0"/>
              <a:t>Al </a:t>
            </a:r>
            <a:r>
              <a:rPr lang="en-GB" dirty="0" err="1" smtClean="0"/>
              <a:t>momento</a:t>
            </a:r>
            <a:r>
              <a:rPr lang="en-GB" dirty="0" smtClean="0"/>
              <a:t> </a:t>
            </a:r>
            <a:r>
              <a:rPr lang="en-GB" dirty="0" err="1" smtClean="0"/>
              <a:t>dell’esame</a:t>
            </a:r>
            <a:r>
              <a:rPr lang="en-GB" dirty="0" smtClean="0"/>
              <a:t> non </a:t>
            </a:r>
            <a:r>
              <a:rPr lang="en-GB" dirty="0" err="1" smtClean="0"/>
              <a:t>avete</a:t>
            </a:r>
            <a:r>
              <a:rPr lang="en-GB" dirty="0" smtClean="0"/>
              <a:t> </a:t>
            </a:r>
            <a:r>
              <a:rPr lang="en-GB" dirty="0" err="1" smtClean="0"/>
              <a:t>tanto</a:t>
            </a:r>
            <a:r>
              <a:rPr lang="en-GB" dirty="0" smtClean="0"/>
              <a:t> tempo, </a:t>
            </a:r>
            <a:r>
              <a:rPr lang="en-GB" dirty="0" err="1" smtClean="0"/>
              <a:t>dovete</a:t>
            </a:r>
            <a:r>
              <a:rPr lang="en-GB" dirty="0" smtClean="0"/>
              <a:t> </a:t>
            </a:r>
            <a:r>
              <a:rPr lang="en-GB" dirty="0" err="1" smtClean="0"/>
              <a:t>usarlo</a:t>
            </a:r>
            <a:r>
              <a:rPr lang="en-GB" dirty="0" smtClean="0"/>
              <a:t> bene. Ad </a:t>
            </a:r>
            <a:r>
              <a:rPr lang="en-GB" dirty="0" err="1" smtClean="0"/>
              <a:t>esempio</a:t>
            </a:r>
            <a:r>
              <a:rPr lang="en-GB" dirty="0" smtClean="0"/>
              <a:t> per le </a:t>
            </a:r>
            <a:r>
              <a:rPr lang="en-GB" dirty="0" err="1" smtClean="0"/>
              <a:t>chiavi</a:t>
            </a:r>
            <a:r>
              <a:rPr lang="en-GB" dirty="0" smtClean="0"/>
              <a:t> </a:t>
            </a:r>
            <a:r>
              <a:rPr lang="en-GB" dirty="0" err="1" smtClean="0"/>
              <a:t>invece</a:t>
            </a:r>
            <a:r>
              <a:rPr lang="en-GB" dirty="0" smtClean="0"/>
              <a:t> di </a:t>
            </a:r>
            <a:r>
              <a:rPr lang="en-GB" dirty="0" err="1" smtClean="0"/>
              <a:t>scrivere</a:t>
            </a:r>
            <a:r>
              <a:rPr lang="en-GB" dirty="0" smtClean="0"/>
              <a:t> </a:t>
            </a:r>
          </a:p>
          <a:p>
            <a:r>
              <a:rPr lang="en-GB" dirty="0" err="1" smtClean="0"/>
              <a:t>Matricola</a:t>
            </a:r>
            <a:r>
              <a:rPr lang="en-GB" dirty="0" smtClean="0"/>
              <a:t> è </a:t>
            </a:r>
            <a:r>
              <a:rPr lang="en-GB" dirty="0" err="1" smtClean="0"/>
              <a:t>chiave</a:t>
            </a:r>
            <a:r>
              <a:rPr lang="en-GB" dirty="0" smtClean="0"/>
              <a:t> </a:t>
            </a:r>
            <a:r>
              <a:rPr lang="en-GB" dirty="0" err="1" smtClean="0"/>
              <a:t>della</a:t>
            </a:r>
            <a:r>
              <a:rPr lang="en-GB" dirty="0" smtClean="0"/>
              <a:t> </a:t>
            </a:r>
            <a:r>
              <a:rPr lang="en-GB" dirty="0" err="1" smtClean="0"/>
              <a:t>Relazione</a:t>
            </a:r>
            <a:r>
              <a:rPr lang="en-GB" dirty="0" smtClean="0"/>
              <a:t> </a:t>
            </a:r>
            <a:r>
              <a:rPr lang="en-GB" dirty="0" err="1" smtClean="0"/>
              <a:t>Studente</a:t>
            </a:r>
            <a:endParaRPr lang="en-GB" dirty="0" smtClean="0"/>
          </a:p>
          <a:p>
            <a:pPr marL="0" indent="0">
              <a:buNone/>
            </a:pPr>
            <a:r>
              <a:rPr lang="en-GB" dirty="0" err="1" smtClean="0"/>
              <a:t>Basta</a:t>
            </a:r>
            <a:r>
              <a:rPr lang="en-GB" dirty="0" smtClean="0"/>
              <a:t> </a:t>
            </a:r>
            <a:r>
              <a:rPr lang="en-GB" dirty="0" err="1" smtClean="0"/>
              <a:t>scrivere</a:t>
            </a:r>
            <a:endParaRPr lang="en-GB" dirty="0" smtClean="0"/>
          </a:p>
          <a:p>
            <a:r>
              <a:rPr lang="en-GB" dirty="0" err="1" smtClean="0"/>
              <a:t>Studente</a:t>
            </a:r>
            <a:r>
              <a:rPr lang="en-GB" dirty="0"/>
              <a:t> </a:t>
            </a:r>
            <a:r>
              <a:rPr lang="en-GB" dirty="0" smtClean="0"/>
              <a:t>(</a:t>
            </a:r>
            <a:r>
              <a:rPr lang="en-GB" u="sng" dirty="0" err="1" smtClean="0"/>
              <a:t>Matricola</a:t>
            </a:r>
            <a:r>
              <a:rPr lang="en-GB" dirty="0" smtClean="0"/>
              <a:t>, Nome, </a:t>
            </a:r>
            <a:r>
              <a:rPr lang="en-GB" dirty="0" err="1" smtClean="0"/>
              <a:t>Cognome</a:t>
            </a:r>
            <a:r>
              <a:rPr lang="en-GB" dirty="0" smtClean="0"/>
              <a:t>, …)</a:t>
            </a:r>
          </a:p>
          <a:p>
            <a:pPr marL="0" indent="0">
              <a:buNone/>
            </a:pPr>
            <a:r>
              <a:rPr lang="en-GB" dirty="0" smtClean="0"/>
              <a:t>Per </a:t>
            </a:r>
            <a:r>
              <a:rPr lang="en-GB" dirty="0" err="1" smtClean="0"/>
              <a:t>chiave</a:t>
            </a:r>
            <a:r>
              <a:rPr lang="en-GB" dirty="0" smtClean="0"/>
              <a:t> </a:t>
            </a:r>
            <a:r>
              <a:rPr lang="en-GB" dirty="0" err="1" smtClean="0"/>
              <a:t>semplice</a:t>
            </a:r>
            <a:r>
              <a:rPr lang="en-GB" dirty="0" smtClean="0"/>
              <a:t>, </a:t>
            </a:r>
            <a:r>
              <a:rPr lang="en-GB" dirty="0" err="1" smtClean="0"/>
              <a:t>mentre</a:t>
            </a:r>
            <a:r>
              <a:rPr lang="en-GB" dirty="0" smtClean="0"/>
              <a:t> per </a:t>
            </a:r>
            <a:r>
              <a:rPr lang="en-GB" dirty="0" err="1" smtClean="0"/>
              <a:t>chiave</a:t>
            </a:r>
            <a:r>
              <a:rPr lang="en-GB" dirty="0" smtClean="0"/>
              <a:t> </a:t>
            </a:r>
            <a:r>
              <a:rPr lang="en-GB" dirty="0" err="1" smtClean="0"/>
              <a:t>composta</a:t>
            </a:r>
            <a:r>
              <a:rPr lang="en-GB" dirty="0" smtClean="0"/>
              <a:t> </a:t>
            </a:r>
            <a:r>
              <a:rPr lang="en-GB" dirty="0" err="1" smtClean="0"/>
              <a:t>occorre</a:t>
            </a:r>
            <a:r>
              <a:rPr lang="en-GB" dirty="0" smtClean="0"/>
              <a:t> </a:t>
            </a:r>
            <a:r>
              <a:rPr lang="en-GB" dirty="0" err="1" smtClean="0"/>
              <a:t>scrivere</a:t>
            </a:r>
            <a:endParaRPr lang="en-GB" dirty="0" smtClean="0"/>
          </a:p>
          <a:p>
            <a:pPr marL="0" indent="0">
              <a:buNone/>
            </a:pPr>
            <a:r>
              <a:rPr lang="en-GB" dirty="0" err="1" smtClean="0"/>
              <a:t>Esame</a:t>
            </a:r>
            <a:r>
              <a:rPr lang="en-GB" dirty="0" smtClean="0"/>
              <a:t> (</a:t>
            </a:r>
            <a:r>
              <a:rPr lang="en-GB" u="sng" dirty="0" err="1" smtClean="0"/>
              <a:t>Codice</a:t>
            </a:r>
            <a:r>
              <a:rPr lang="en-GB" u="sng" dirty="0" smtClean="0"/>
              <a:t> </a:t>
            </a:r>
            <a:r>
              <a:rPr lang="en-GB" u="sng" dirty="0" err="1" smtClean="0"/>
              <a:t>corso</a:t>
            </a:r>
            <a:r>
              <a:rPr lang="en-GB" u="sng" dirty="0" smtClean="0"/>
              <a:t>, </a:t>
            </a:r>
            <a:r>
              <a:rPr lang="en-GB" u="sng" dirty="0" err="1" smtClean="0"/>
              <a:t>Matricola</a:t>
            </a:r>
            <a:r>
              <a:rPr lang="en-GB" u="sng" dirty="0" smtClean="0"/>
              <a:t> </a:t>
            </a:r>
            <a:r>
              <a:rPr lang="en-GB" u="sng" dirty="0" err="1" smtClean="0"/>
              <a:t>Studente</a:t>
            </a:r>
            <a:r>
              <a:rPr lang="en-GB" dirty="0" smtClean="0"/>
              <a:t>, Data, </a:t>
            </a:r>
            <a:r>
              <a:rPr lang="en-GB" dirty="0" err="1" smtClean="0"/>
              <a:t>Voto</a:t>
            </a:r>
            <a:r>
              <a:rPr lang="en-GB" dirty="0" smtClean="0"/>
              <a:t>)</a:t>
            </a:r>
          </a:p>
          <a:p>
            <a:pPr marL="0" indent="0">
              <a:buNone/>
            </a:pPr>
            <a:r>
              <a:rPr lang="en-GB" b="1" dirty="0" smtClean="0">
                <a:solidFill>
                  <a:srgbClr val="FF0000"/>
                </a:solidFill>
              </a:rPr>
              <a:t>E non </a:t>
            </a:r>
          </a:p>
          <a:p>
            <a:pPr marL="0" indent="0">
              <a:buNone/>
            </a:pPr>
            <a:r>
              <a:rPr lang="en-GB" dirty="0" err="1"/>
              <a:t>Esame</a:t>
            </a:r>
            <a:r>
              <a:rPr lang="en-GB" dirty="0"/>
              <a:t> (</a:t>
            </a:r>
            <a:r>
              <a:rPr lang="en-GB" u="sng" dirty="0" err="1"/>
              <a:t>Codice</a:t>
            </a:r>
            <a:r>
              <a:rPr lang="en-GB" u="sng" dirty="0"/>
              <a:t> </a:t>
            </a:r>
            <a:r>
              <a:rPr lang="en-GB" u="sng" dirty="0" err="1"/>
              <a:t>corso</a:t>
            </a:r>
            <a:r>
              <a:rPr lang="en-GB" dirty="0"/>
              <a:t>, </a:t>
            </a:r>
            <a:r>
              <a:rPr lang="en-GB" u="sng" dirty="0" err="1" smtClean="0"/>
              <a:t>Matricola</a:t>
            </a:r>
            <a:r>
              <a:rPr lang="en-GB" u="sng" dirty="0" smtClean="0"/>
              <a:t> </a:t>
            </a:r>
            <a:r>
              <a:rPr lang="en-GB" u="sng" dirty="0" err="1"/>
              <a:t>Studente</a:t>
            </a:r>
            <a:r>
              <a:rPr lang="en-GB" dirty="0"/>
              <a:t>, Data, </a:t>
            </a:r>
            <a:r>
              <a:rPr lang="en-GB" dirty="0" err="1"/>
              <a:t>Voto</a:t>
            </a:r>
            <a:r>
              <a:rPr lang="en-GB" dirty="0" smtClean="0"/>
              <a:t>)</a:t>
            </a:r>
          </a:p>
          <a:p>
            <a:pPr marL="0" indent="0">
              <a:buNone/>
            </a:pPr>
            <a:r>
              <a:rPr lang="en-GB" dirty="0" err="1" smtClean="0"/>
              <a:t>Che</a:t>
            </a:r>
            <a:r>
              <a:rPr lang="en-GB" dirty="0" smtClean="0"/>
              <a:t> </a:t>
            </a:r>
            <a:r>
              <a:rPr lang="en-GB" dirty="0" err="1" smtClean="0"/>
              <a:t>significherebbe</a:t>
            </a:r>
            <a:r>
              <a:rPr lang="en-GB" dirty="0" smtClean="0"/>
              <a:t> </a:t>
            </a:r>
            <a:r>
              <a:rPr lang="en-GB" dirty="0" err="1" smtClean="0"/>
              <a:t>che</a:t>
            </a:r>
            <a:r>
              <a:rPr lang="en-GB" dirty="0" smtClean="0"/>
              <a:t> </a:t>
            </a:r>
            <a:r>
              <a:rPr lang="en-GB" dirty="0" err="1" smtClean="0"/>
              <a:t>esame</a:t>
            </a:r>
            <a:r>
              <a:rPr lang="en-GB" dirty="0" smtClean="0"/>
              <a:t> ha due </a:t>
            </a:r>
            <a:r>
              <a:rPr lang="en-GB" dirty="0" err="1" smtClean="0"/>
              <a:t>chiavi</a:t>
            </a:r>
            <a:endParaRPr lang="en-GB" dirty="0"/>
          </a:p>
          <a:p>
            <a:pPr marL="0" indent="0">
              <a:buNone/>
            </a:pPr>
            <a:endParaRPr lang="en-GB" dirty="0" smtClean="0"/>
          </a:p>
          <a:p>
            <a:endParaRPr lang="en-GB" dirty="0"/>
          </a:p>
        </p:txBody>
      </p:sp>
      <p:sp>
        <p:nvSpPr>
          <p:cNvPr id="4" name="Segnaposto numero diapositiva 3"/>
          <p:cNvSpPr>
            <a:spLocks noGrp="1"/>
          </p:cNvSpPr>
          <p:nvPr>
            <p:ph type="sldNum" sz="quarter" idx="12"/>
          </p:nvPr>
        </p:nvSpPr>
        <p:spPr/>
        <p:txBody>
          <a:bodyPr/>
          <a:lstStyle/>
          <a:p>
            <a:fld id="{631BB469-ABAD-4866-AC90-48FE8290B794}" type="slidenum">
              <a:rPr lang="en-GB" smtClean="0"/>
              <a:t>20</a:t>
            </a:fld>
            <a:endParaRPr lang="en-GB"/>
          </a:p>
        </p:txBody>
      </p:sp>
    </p:spTree>
    <p:extLst>
      <p:ext uri="{BB962C8B-B14F-4D97-AF65-F5344CB8AC3E}">
        <p14:creationId xmlns:p14="http://schemas.microsoft.com/office/powerpoint/2010/main" val="269830012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01265" y="255796"/>
            <a:ext cx="8771283" cy="589031"/>
          </a:xfrm>
        </p:spPr>
        <p:txBody>
          <a:bodyPr/>
          <a:lstStyle/>
          <a:p>
            <a:r>
              <a:rPr lang="en-GB" sz="3200" dirty="0" err="1" smtClean="0"/>
              <a:t>Ulteriore</a:t>
            </a:r>
            <a:r>
              <a:rPr lang="en-GB" sz="3200" dirty="0" smtClean="0"/>
              <a:t> </a:t>
            </a:r>
            <a:r>
              <a:rPr lang="en-GB" sz="3200" dirty="0" err="1" smtClean="0"/>
              <a:t>esempio</a:t>
            </a:r>
            <a:r>
              <a:rPr lang="en-GB" sz="3200" dirty="0" smtClean="0"/>
              <a:t> di </a:t>
            </a:r>
            <a:r>
              <a:rPr lang="en-GB" sz="3200" dirty="0" err="1" smtClean="0"/>
              <a:t>notazione</a:t>
            </a:r>
            <a:r>
              <a:rPr lang="en-GB" sz="3200" dirty="0" smtClean="0"/>
              <a:t> </a:t>
            </a:r>
            <a:r>
              <a:rPr lang="en-GB" sz="3200" dirty="0" err="1" smtClean="0"/>
              <a:t>grafica</a:t>
            </a:r>
            <a:r>
              <a:rPr lang="en-GB" sz="3200" dirty="0" smtClean="0"/>
              <a:t/>
            </a:r>
            <a:br>
              <a:rPr lang="en-GB" sz="3200" dirty="0" smtClean="0"/>
            </a:br>
            <a:r>
              <a:rPr lang="en-GB" sz="3200" dirty="0" smtClean="0"/>
              <a:t>per le </a:t>
            </a:r>
            <a:r>
              <a:rPr lang="en-GB" sz="3200" dirty="0" err="1" smtClean="0"/>
              <a:t>chiavi</a:t>
            </a:r>
            <a:r>
              <a:rPr lang="en-GB" sz="3200" dirty="0" smtClean="0"/>
              <a:t> </a:t>
            </a:r>
            <a:r>
              <a:rPr lang="en-GB" sz="3200" dirty="0" err="1" smtClean="0"/>
              <a:t>composte</a:t>
            </a:r>
            <a:r>
              <a:rPr lang="en-GB" sz="3200" dirty="0" smtClean="0"/>
              <a:t> </a:t>
            </a:r>
            <a:endParaRPr lang="en-GB" sz="3200" dirty="0"/>
          </a:p>
        </p:txBody>
      </p:sp>
      <p:sp>
        <p:nvSpPr>
          <p:cNvPr id="3" name="Segnaposto contenuto 2"/>
          <p:cNvSpPr>
            <a:spLocks noGrp="1"/>
          </p:cNvSpPr>
          <p:nvPr>
            <p:ph idx="1"/>
          </p:nvPr>
        </p:nvSpPr>
        <p:spPr>
          <a:xfrm>
            <a:off x="298171" y="1515717"/>
            <a:ext cx="8577469" cy="3617844"/>
          </a:xfrm>
        </p:spPr>
        <p:txBody>
          <a:bodyPr>
            <a:normAutofit/>
          </a:bodyPr>
          <a:lstStyle/>
          <a:p>
            <a:r>
              <a:rPr lang="en-GB" dirty="0" smtClean="0"/>
              <a:t>E se la </a:t>
            </a:r>
            <a:r>
              <a:rPr lang="en-GB" dirty="0" err="1" smtClean="0"/>
              <a:t>relazione</a:t>
            </a:r>
            <a:r>
              <a:rPr lang="en-GB" dirty="0" smtClean="0"/>
              <a:t> è </a:t>
            </a:r>
          </a:p>
          <a:p>
            <a:pPr marL="0" indent="0">
              <a:buNone/>
            </a:pPr>
            <a:r>
              <a:rPr lang="en-GB" dirty="0" err="1" smtClean="0"/>
              <a:t>Esame</a:t>
            </a:r>
            <a:r>
              <a:rPr lang="en-GB" dirty="0" smtClean="0"/>
              <a:t> (</a:t>
            </a:r>
            <a:r>
              <a:rPr lang="en-GB" dirty="0" err="1" smtClean="0"/>
              <a:t>Codice</a:t>
            </a:r>
            <a:r>
              <a:rPr lang="en-GB" dirty="0" smtClean="0"/>
              <a:t> </a:t>
            </a:r>
            <a:r>
              <a:rPr lang="en-GB" dirty="0" err="1" smtClean="0"/>
              <a:t>corso</a:t>
            </a:r>
            <a:r>
              <a:rPr lang="en-GB" dirty="0" smtClean="0"/>
              <a:t>, </a:t>
            </a:r>
            <a:r>
              <a:rPr lang="en-GB" dirty="0"/>
              <a:t>Data, </a:t>
            </a:r>
            <a:r>
              <a:rPr lang="en-GB" dirty="0" err="1" smtClean="0"/>
              <a:t>Voto</a:t>
            </a:r>
            <a:r>
              <a:rPr lang="en-GB" dirty="0" smtClean="0"/>
              <a:t>, </a:t>
            </a:r>
            <a:r>
              <a:rPr lang="en-GB" dirty="0" err="1" smtClean="0"/>
              <a:t>Matricola</a:t>
            </a:r>
            <a:r>
              <a:rPr lang="en-GB" dirty="0" smtClean="0"/>
              <a:t> </a:t>
            </a:r>
            <a:r>
              <a:rPr lang="en-GB" dirty="0" err="1" smtClean="0"/>
              <a:t>Studente</a:t>
            </a:r>
            <a:r>
              <a:rPr lang="en-GB" dirty="0" smtClean="0"/>
              <a:t>)?</a:t>
            </a:r>
          </a:p>
          <a:p>
            <a:r>
              <a:rPr lang="en-GB" dirty="0" err="1" smtClean="0"/>
              <a:t>Beh</a:t>
            </a:r>
            <a:r>
              <a:rPr lang="en-GB" dirty="0" smtClean="0"/>
              <a:t> in </a:t>
            </a:r>
            <a:r>
              <a:rPr lang="en-GB" dirty="0" err="1" smtClean="0"/>
              <a:t>questo</a:t>
            </a:r>
            <a:r>
              <a:rPr lang="en-GB" dirty="0" smtClean="0"/>
              <a:t> </a:t>
            </a:r>
            <a:r>
              <a:rPr lang="en-GB" dirty="0" err="1" smtClean="0"/>
              <a:t>caso</a:t>
            </a:r>
            <a:r>
              <a:rPr lang="en-GB" dirty="0" smtClean="0"/>
              <a:t> o la </a:t>
            </a:r>
            <a:r>
              <a:rPr lang="en-GB" dirty="0" err="1" smtClean="0"/>
              <a:t>riscrivete</a:t>
            </a:r>
            <a:r>
              <a:rPr lang="en-GB" dirty="0" smtClean="0"/>
              <a:t> </a:t>
            </a:r>
          </a:p>
          <a:p>
            <a:pPr marL="0" indent="0">
              <a:buNone/>
            </a:pPr>
            <a:r>
              <a:rPr lang="en-GB" dirty="0" err="1"/>
              <a:t>Esame</a:t>
            </a:r>
            <a:r>
              <a:rPr lang="en-GB" dirty="0"/>
              <a:t> (</a:t>
            </a:r>
            <a:r>
              <a:rPr lang="en-GB" dirty="0" err="1"/>
              <a:t>Codice</a:t>
            </a:r>
            <a:r>
              <a:rPr lang="en-GB" dirty="0"/>
              <a:t> </a:t>
            </a:r>
            <a:r>
              <a:rPr lang="en-GB" dirty="0" err="1"/>
              <a:t>corso</a:t>
            </a:r>
            <a:r>
              <a:rPr lang="en-GB" dirty="0"/>
              <a:t>, Data, </a:t>
            </a:r>
            <a:r>
              <a:rPr lang="en-GB" dirty="0" err="1"/>
              <a:t>Voto</a:t>
            </a:r>
            <a:r>
              <a:rPr lang="en-GB" dirty="0"/>
              <a:t>, </a:t>
            </a:r>
            <a:r>
              <a:rPr lang="en-GB" dirty="0" err="1"/>
              <a:t>Matricola</a:t>
            </a:r>
            <a:r>
              <a:rPr lang="en-GB" dirty="0"/>
              <a:t> </a:t>
            </a:r>
            <a:r>
              <a:rPr lang="en-GB" dirty="0" err="1"/>
              <a:t>Studente</a:t>
            </a:r>
            <a:r>
              <a:rPr lang="en-GB" dirty="0" smtClean="0"/>
              <a:t>)</a:t>
            </a:r>
          </a:p>
          <a:p>
            <a:pPr marL="0" indent="0">
              <a:buNone/>
            </a:pPr>
            <a:r>
              <a:rPr lang="en-GB" dirty="0"/>
              <a:t>m</a:t>
            </a:r>
            <a:r>
              <a:rPr lang="en-GB" dirty="0" smtClean="0"/>
              <a:t>a </a:t>
            </a:r>
            <a:r>
              <a:rPr lang="en-GB" dirty="0" err="1" smtClean="0"/>
              <a:t>dovete</a:t>
            </a:r>
            <a:r>
              <a:rPr lang="en-GB" dirty="0" smtClean="0"/>
              <a:t> </a:t>
            </a:r>
            <a:r>
              <a:rPr lang="en-GB" dirty="0" err="1" smtClean="0"/>
              <a:t>perdere</a:t>
            </a:r>
            <a:r>
              <a:rPr lang="en-GB" dirty="0" smtClean="0"/>
              <a:t> tempo, </a:t>
            </a:r>
            <a:r>
              <a:rPr lang="en-GB" dirty="0" err="1" smtClean="0"/>
              <a:t>oppure</a:t>
            </a:r>
            <a:r>
              <a:rPr lang="en-GB" dirty="0" smtClean="0"/>
              <a:t> </a:t>
            </a:r>
            <a:r>
              <a:rPr lang="en-GB" dirty="0" err="1" smtClean="0"/>
              <a:t>potete</a:t>
            </a:r>
            <a:r>
              <a:rPr lang="en-GB" dirty="0" smtClean="0"/>
              <a:t> </a:t>
            </a:r>
            <a:r>
              <a:rPr lang="en-GB" dirty="0" err="1" smtClean="0"/>
              <a:t>scrivere</a:t>
            </a:r>
            <a:endParaRPr lang="en-GB" dirty="0" smtClean="0"/>
          </a:p>
          <a:p>
            <a:pPr marL="0" indent="0">
              <a:buNone/>
            </a:pPr>
            <a:endParaRPr lang="en-GB" dirty="0"/>
          </a:p>
          <a:p>
            <a:pPr marL="0" indent="0">
              <a:buNone/>
            </a:pPr>
            <a:r>
              <a:rPr lang="en-GB" dirty="0" err="1"/>
              <a:t>Esame</a:t>
            </a:r>
            <a:r>
              <a:rPr lang="en-GB" dirty="0"/>
              <a:t> (</a:t>
            </a:r>
            <a:r>
              <a:rPr lang="en-GB" u="sng" dirty="0" err="1"/>
              <a:t>Codice</a:t>
            </a:r>
            <a:r>
              <a:rPr lang="en-GB" u="sng" dirty="0"/>
              <a:t> </a:t>
            </a:r>
            <a:r>
              <a:rPr lang="en-GB" u="sng" dirty="0" err="1"/>
              <a:t>corso</a:t>
            </a:r>
            <a:r>
              <a:rPr lang="en-GB" dirty="0"/>
              <a:t>, Data, </a:t>
            </a:r>
            <a:r>
              <a:rPr lang="en-GB" dirty="0" err="1"/>
              <a:t>Voto</a:t>
            </a:r>
            <a:r>
              <a:rPr lang="en-GB" dirty="0"/>
              <a:t>, </a:t>
            </a:r>
            <a:r>
              <a:rPr lang="en-GB" u="sng" dirty="0" err="1"/>
              <a:t>Matricola</a:t>
            </a:r>
            <a:r>
              <a:rPr lang="en-GB" u="sng" dirty="0"/>
              <a:t> </a:t>
            </a:r>
            <a:r>
              <a:rPr lang="en-GB" u="sng" dirty="0" err="1"/>
              <a:t>Studente</a:t>
            </a:r>
            <a:r>
              <a:rPr lang="en-GB" dirty="0" smtClean="0"/>
              <a:t>)</a:t>
            </a:r>
            <a:endParaRPr lang="en-GB" dirty="0"/>
          </a:p>
          <a:p>
            <a:pPr marL="0" indent="0">
              <a:buNone/>
            </a:pPr>
            <a:endParaRPr lang="en-GB" dirty="0" smtClean="0"/>
          </a:p>
          <a:p>
            <a:endParaRPr lang="en-GB" dirty="0"/>
          </a:p>
        </p:txBody>
      </p:sp>
      <p:sp>
        <p:nvSpPr>
          <p:cNvPr id="4" name="Segnaposto numero diapositiva 3"/>
          <p:cNvSpPr>
            <a:spLocks noGrp="1"/>
          </p:cNvSpPr>
          <p:nvPr>
            <p:ph type="sldNum" sz="quarter" idx="12"/>
          </p:nvPr>
        </p:nvSpPr>
        <p:spPr/>
        <p:txBody>
          <a:bodyPr/>
          <a:lstStyle/>
          <a:p>
            <a:fld id="{631BB469-ABAD-4866-AC90-48FE8290B794}" type="slidenum">
              <a:rPr lang="en-GB" smtClean="0"/>
              <a:t>21</a:t>
            </a:fld>
            <a:endParaRPr lang="en-GB"/>
          </a:p>
        </p:txBody>
      </p:sp>
      <p:sp>
        <p:nvSpPr>
          <p:cNvPr id="7" name="Figura a mano libera 6"/>
          <p:cNvSpPr/>
          <p:nvPr/>
        </p:nvSpPr>
        <p:spPr>
          <a:xfrm>
            <a:off x="3344515" y="4964595"/>
            <a:ext cx="1868557" cy="181148"/>
          </a:xfrm>
          <a:custGeom>
            <a:avLst/>
            <a:gdLst>
              <a:gd name="connsiteX0" fmla="*/ 0 w 1868557"/>
              <a:gd name="connsiteY0" fmla="*/ 0 h 181148"/>
              <a:gd name="connsiteX1" fmla="*/ 412474 w 1868557"/>
              <a:gd name="connsiteY1" fmla="*/ 99391 h 181148"/>
              <a:gd name="connsiteX2" fmla="*/ 949187 w 1868557"/>
              <a:gd name="connsiteY2" fmla="*/ 154057 h 181148"/>
              <a:gd name="connsiteX3" fmla="*/ 1207605 w 1868557"/>
              <a:gd name="connsiteY3" fmla="*/ 178904 h 181148"/>
              <a:gd name="connsiteX4" fmla="*/ 1724440 w 1868557"/>
              <a:gd name="connsiteY4" fmla="*/ 99391 h 181148"/>
              <a:gd name="connsiteX5" fmla="*/ 1868557 w 1868557"/>
              <a:gd name="connsiteY5" fmla="*/ 0 h 181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868557" h="181148">
                <a:moveTo>
                  <a:pt x="0" y="0"/>
                </a:moveTo>
                <a:cubicBezTo>
                  <a:pt x="127138" y="36857"/>
                  <a:pt x="254276" y="73715"/>
                  <a:pt x="412474" y="99391"/>
                </a:cubicBezTo>
                <a:cubicBezTo>
                  <a:pt x="570672" y="125067"/>
                  <a:pt x="949187" y="154057"/>
                  <a:pt x="949187" y="154057"/>
                </a:cubicBezTo>
                <a:cubicBezTo>
                  <a:pt x="1081709" y="167309"/>
                  <a:pt x="1078396" y="188015"/>
                  <a:pt x="1207605" y="178904"/>
                </a:cubicBezTo>
                <a:cubicBezTo>
                  <a:pt x="1336814" y="169793"/>
                  <a:pt x="1614281" y="129208"/>
                  <a:pt x="1724440" y="99391"/>
                </a:cubicBezTo>
                <a:cubicBezTo>
                  <a:pt x="1834599" y="69574"/>
                  <a:pt x="1851578" y="34787"/>
                  <a:pt x="1868557" y="0"/>
                </a:cubicBezTo>
              </a:path>
            </a:pathLst>
          </a:cu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53431491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GB" sz="3200" dirty="0" err="1" smtClean="0"/>
              <a:t>Punteggi</a:t>
            </a:r>
            <a:r>
              <a:rPr lang="en-GB" sz="3200" dirty="0" smtClean="0"/>
              <a:t> a </a:t>
            </a:r>
            <a:r>
              <a:rPr lang="en-GB" sz="3200" dirty="0" err="1" smtClean="0"/>
              <a:t>chiavi</a:t>
            </a:r>
            <a:endParaRPr lang="en-GB" sz="3200" dirty="0"/>
          </a:p>
        </p:txBody>
      </p:sp>
      <p:sp>
        <p:nvSpPr>
          <p:cNvPr id="3" name="Segnaposto contenuto 2"/>
          <p:cNvSpPr>
            <a:spLocks noGrp="1"/>
          </p:cNvSpPr>
          <p:nvPr>
            <p:ph idx="1"/>
          </p:nvPr>
        </p:nvSpPr>
        <p:spPr>
          <a:xfrm>
            <a:off x="298173" y="1499191"/>
            <a:ext cx="8577469" cy="4677772"/>
          </a:xfrm>
        </p:spPr>
        <p:txBody>
          <a:bodyPr/>
          <a:lstStyle/>
          <a:p>
            <a:r>
              <a:rPr lang="en-GB" dirty="0" err="1" smtClean="0"/>
              <a:t>Alle</a:t>
            </a:r>
            <a:r>
              <a:rPr lang="en-GB" dirty="0" smtClean="0"/>
              <a:t> </a:t>
            </a:r>
            <a:r>
              <a:rPr lang="en-GB" dirty="0" err="1" smtClean="0"/>
              <a:t>chiavi</a:t>
            </a:r>
            <a:r>
              <a:rPr lang="en-GB" dirty="0" smtClean="0"/>
              <a:t> </a:t>
            </a:r>
            <a:r>
              <a:rPr lang="en-GB" dirty="0" err="1" smtClean="0"/>
              <a:t>composte</a:t>
            </a:r>
            <a:r>
              <a:rPr lang="en-GB" dirty="0" smtClean="0"/>
              <a:t> è </a:t>
            </a:r>
            <a:r>
              <a:rPr lang="en-GB" dirty="0" err="1" smtClean="0"/>
              <a:t>assegnato</a:t>
            </a:r>
            <a:r>
              <a:rPr lang="en-GB" dirty="0" smtClean="0"/>
              <a:t> un </a:t>
            </a:r>
            <a:r>
              <a:rPr lang="en-GB" dirty="0" err="1" smtClean="0"/>
              <a:t>ounteggio</a:t>
            </a:r>
            <a:r>
              <a:rPr lang="en-GB" dirty="0" smtClean="0"/>
              <a:t> </a:t>
            </a:r>
            <a:r>
              <a:rPr lang="en-GB" dirty="0" err="1" smtClean="0"/>
              <a:t>maggiore</a:t>
            </a:r>
            <a:r>
              <a:rPr lang="en-GB" dirty="0" smtClean="0"/>
              <a:t> </a:t>
            </a:r>
            <a:r>
              <a:rPr lang="en-GB" dirty="0" err="1" smtClean="0"/>
              <a:t>che</a:t>
            </a:r>
            <a:r>
              <a:rPr lang="en-GB" dirty="0" smtClean="0"/>
              <a:t> </a:t>
            </a:r>
            <a:r>
              <a:rPr lang="en-GB" dirty="0" err="1" smtClean="0"/>
              <a:t>alle</a:t>
            </a:r>
            <a:r>
              <a:rPr lang="en-GB" dirty="0" smtClean="0"/>
              <a:t> </a:t>
            </a:r>
            <a:r>
              <a:rPr lang="en-GB" dirty="0" err="1" smtClean="0"/>
              <a:t>chiavi</a:t>
            </a:r>
            <a:r>
              <a:rPr lang="en-GB" dirty="0" smtClean="0"/>
              <a:t> </a:t>
            </a:r>
            <a:r>
              <a:rPr lang="en-GB" dirty="0" err="1" smtClean="0"/>
              <a:t>semplici</a:t>
            </a:r>
            <a:endParaRPr lang="en-GB" dirty="0"/>
          </a:p>
        </p:txBody>
      </p:sp>
      <p:sp>
        <p:nvSpPr>
          <p:cNvPr id="4" name="Segnaposto numero diapositiva 3"/>
          <p:cNvSpPr>
            <a:spLocks noGrp="1"/>
          </p:cNvSpPr>
          <p:nvPr>
            <p:ph type="sldNum" sz="quarter" idx="12"/>
          </p:nvPr>
        </p:nvSpPr>
        <p:spPr/>
        <p:txBody>
          <a:bodyPr/>
          <a:lstStyle/>
          <a:p>
            <a:fld id="{631BB469-ABAD-4866-AC90-48FE8290B794}" type="slidenum">
              <a:rPr lang="en-GB" smtClean="0"/>
              <a:t>22</a:t>
            </a:fld>
            <a:endParaRPr lang="en-GB"/>
          </a:p>
        </p:txBody>
      </p:sp>
    </p:spTree>
    <p:extLst>
      <p:ext uri="{BB962C8B-B14F-4D97-AF65-F5344CB8AC3E}">
        <p14:creationId xmlns:p14="http://schemas.microsoft.com/office/powerpoint/2010/main" val="237537671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01265" y="270220"/>
            <a:ext cx="8771283" cy="589031"/>
          </a:xfrm>
        </p:spPr>
        <p:txBody>
          <a:bodyPr/>
          <a:lstStyle/>
          <a:p>
            <a:r>
              <a:rPr lang="en-GB" sz="3200" dirty="0" err="1" smtClean="0"/>
              <a:t>Metodo</a:t>
            </a:r>
            <a:r>
              <a:rPr lang="en-GB" sz="3200" dirty="0" smtClean="0"/>
              <a:t> per </a:t>
            </a:r>
            <a:r>
              <a:rPr lang="en-GB" sz="3200" dirty="0" err="1" smtClean="0"/>
              <a:t>trovare</a:t>
            </a:r>
            <a:r>
              <a:rPr lang="en-GB" sz="3200" dirty="0" smtClean="0"/>
              <a:t> le </a:t>
            </a:r>
            <a:r>
              <a:rPr lang="en-GB" sz="3200" dirty="0" err="1" smtClean="0"/>
              <a:t>chiavi</a:t>
            </a:r>
            <a:r>
              <a:rPr lang="en-GB" sz="3200" dirty="0" smtClean="0"/>
              <a:t> </a:t>
            </a:r>
            <a:r>
              <a:rPr lang="en-GB" sz="3200" dirty="0" err="1" smtClean="0"/>
              <a:t>semplici</a:t>
            </a:r>
            <a:endParaRPr lang="en-GB" sz="3200" dirty="0"/>
          </a:p>
        </p:txBody>
      </p:sp>
      <p:sp>
        <p:nvSpPr>
          <p:cNvPr id="3" name="Segnaposto contenuto 2"/>
          <p:cNvSpPr>
            <a:spLocks noGrp="1"/>
          </p:cNvSpPr>
          <p:nvPr>
            <p:ph idx="1"/>
          </p:nvPr>
        </p:nvSpPr>
        <p:spPr>
          <a:xfrm>
            <a:off x="298173" y="1103243"/>
            <a:ext cx="8577469" cy="5073720"/>
          </a:xfrm>
        </p:spPr>
        <p:txBody>
          <a:bodyPr>
            <a:normAutofit/>
          </a:bodyPr>
          <a:lstStyle/>
          <a:p>
            <a:r>
              <a:rPr lang="en-GB" sz="2000" dirty="0" err="1" smtClean="0"/>
              <a:t>Naturalmente</a:t>
            </a:r>
            <a:r>
              <a:rPr lang="en-GB" sz="2000" dirty="0" smtClean="0"/>
              <a:t> </a:t>
            </a:r>
            <a:r>
              <a:rPr lang="en-GB" sz="2000" dirty="0" err="1" smtClean="0"/>
              <a:t>all’inizio</a:t>
            </a:r>
            <a:r>
              <a:rPr lang="en-GB" sz="2000" dirty="0" smtClean="0"/>
              <a:t> lo </a:t>
            </a:r>
            <a:r>
              <a:rPr lang="en-GB" sz="2000" dirty="0" err="1" smtClean="0"/>
              <a:t>studente</a:t>
            </a:r>
            <a:r>
              <a:rPr lang="en-GB" sz="2000" dirty="0" smtClean="0"/>
              <a:t> non </a:t>
            </a:r>
            <a:r>
              <a:rPr lang="en-GB" sz="2000" dirty="0" err="1" smtClean="0"/>
              <a:t>sa</a:t>
            </a:r>
            <a:r>
              <a:rPr lang="en-GB" sz="2000" dirty="0" smtClean="0"/>
              <a:t> </a:t>
            </a:r>
            <a:r>
              <a:rPr lang="en-GB" sz="2000" dirty="0" err="1" smtClean="0"/>
              <a:t>quali</a:t>
            </a:r>
            <a:r>
              <a:rPr lang="en-GB" sz="2000" dirty="0" smtClean="0"/>
              <a:t> </a:t>
            </a:r>
            <a:r>
              <a:rPr lang="en-GB" sz="2000" dirty="0" err="1" smtClean="0"/>
              <a:t>sono</a:t>
            </a:r>
            <a:r>
              <a:rPr lang="en-GB" sz="2000" dirty="0" smtClean="0"/>
              <a:t> le </a:t>
            </a:r>
            <a:r>
              <a:rPr lang="en-GB" sz="2000" dirty="0" err="1" smtClean="0"/>
              <a:t>chiavi</a:t>
            </a:r>
            <a:r>
              <a:rPr lang="en-GB" sz="2000" dirty="0" smtClean="0"/>
              <a:t> </a:t>
            </a:r>
            <a:r>
              <a:rPr lang="en-GB" sz="2000" dirty="0" err="1" smtClean="0"/>
              <a:t>semplici</a:t>
            </a:r>
            <a:r>
              <a:rPr lang="en-GB" sz="2000" dirty="0" smtClean="0"/>
              <a:t> e le </a:t>
            </a:r>
            <a:r>
              <a:rPr lang="en-GB" sz="2000" dirty="0" err="1" smtClean="0"/>
              <a:t>chiavi</a:t>
            </a:r>
            <a:r>
              <a:rPr lang="en-GB" sz="2000" dirty="0" smtClean="0"/>
              <a:t> </a:t>
            </a:r>
            <a:r>
              <a:rPr lang="en-GB" sz="2000" dirty="0" err="1" smtClean="0"/>
              <a:t>composte</a:t>
            </a:r>
            <a:r>
              <a:rPr lang="en-GB" sz="2000" dirty="0" smtClean="0"/>
              <a:t>, </a:t>
            </a:r>
            <a:r>
              <a:rPr lang="en-GB" sz="2000" dirty="0" err="1" smtClean="0"/>
              <a:t>quindi</a:t>
            </a:r>
            <a:r>
              <a:rPr lang="en-GB" sz="2000" dirty="0" smtClean="0"/>
              <a:t> </a:t>
            </a:r>
            <a:r>
              <a:rPr lang="en-GB" sz="2000" dirty="0" err="1" smtClean="0"/>
              <a:t>suggerisco</a:t>
            </a:r>
            <a:r>
              <a:rPr lang="en-GB" sz="2000" dirty="0" smtClean="0"/>
              <a:t> di </a:t>
            </a:r>
            <a:r>
              <a:rPr lang="en-GB" sz="2000" dirty="0" err="1" smtClean="0"/>
              <a:t>seguire</a:t>
            </a:r>
            <a:r>
              <a:rPr lang="en-GB" sz="2000" dirty="0" smtClean="0"/>
              <a:t> la </a:t>
            </a:r>
            <a:r>
              <a:rPr lang="en-GB" sz="2000" dirty="0" err="1" smtClean="0"/>
              <a:t>seguente</a:t>
            </a:r>
            <a:r>
              <a:rPr lang="en-GB" sz="2000" dirty="0" smtClean="0"/>
              <a:t> </a:t>
            </a:r>
            <a:r>
              <a:rPr lang="en-GB" sz="2000" dirty="0" err="1" smtClean="0"/>
              <a:t>strategia</a:t>
            </a:r>
            <a:endParaRPr lang="en-GB" sz="2000" dirty="0" smtClean="0"/>
          </a:p>
          <a:p>
            <a:pPr marL="0" indent="0">
              <a:buNone/>
            </a:pPr>
            <a:r>
              <a:rPr lang="en-GB" sz="2000" dirty="0" smtClean="0"/>
              <a:t>1. </a:t>
            </a:r>
            <a:r>
              <a:rPr lang="en-GB" sz="2000" dirty="0" err="1" smtClean="0"/>
              <a:t>Scorrere</a:t>
            </a:r>
            <a:r>
              <a:rPr lang="en-GB" sz="2000" dirty="0" smtClean="0"/>
              <a:t> le </a:t>
            </a:r>
            <a:r>
              <a:rPr lang="en-GB" sz="2000" dirty="0" err="1" smtClean="0"/>
              <a:t>relazioni</a:t>
            </a:r>
            <a:r>
              <a:rPr lang="en-GB" sz="2000" dirty="0" smtClean="0"/>
              <a:t> </a:t>
            </a:r>
            <a:r>
              <a:rPr lang="en-GB" sz="2000" dirty="0" err="1" smtClean="0"/>
              <a:t>una</a:t>
            </a:r>
            <a:r>
              <a:rPr lang="en-GB" sz="2000" dirty="0" smtClean="0"/>
              <a:t> prima </a:t>
            </a:r>
            <a:r>
              <a:rPr lang="en-GB" sz="2000" dirty="0" err="1" smtClean="0"/>
              <a:t>volta</a:t>
            </a:r>
            <a:r>
              <a:rPr lang="en-GB" sz="2000" dirty="0" smtClean="0"/>
              <a:t> </a:t>
            </a:r>
            <a:r>
              <a:rPr lang="en-GB" sz="2000" dirty="0" err="1" smtClean="0"/>
              <a:t>cercando</a:t>
            </a:r>
            <a:r>
              <a:rPr lang="en-GB" sz="2000" dirty="0" smtClean="0"/>
              <a:t> di </a:t>
            </a:r>
            <a:r>
              <a:rPr lang="en-GB" sz="2000" dirty="0" err="1" smtClean="0"/>
              <a:t>individuare</a:t>
            </a:r>
            <a:r>
              <a:rPr lang="en-GB" sz="2000" dirty="0" smtClean="0"/>
              <a:t> </a:t>
            </a:r>
            <a:r>
              <a:rPr lang="en-GB" sz="2000" dirty="0" err="1" smtClean="0"/>
              <a:t>segnali</a:t>
            </a:r>
            <a:r>
              <a:rPr lang="en-GB" sz="2000" dirty="0" smtClean="0"/>
              <a:t> di </a:t>
            </a:r>
            <a:r>
              <a:rPr lang="en-GB" sz="2000" dirty="0" err="1" smtClean="0"/>
              <a:t>chiavi</a:t>
            </a:r>
            <a:r>
              <a:rPr lang="en-GB" sz="2000" dirty="0" smtClean="0"/>
              <a:t> </a:t>
            </a:r>
            <a:r>
              <a:rPr lang="en-GB" sz="2000" dirty="0" err="1" smtClean="0"/>
              <a:t>semplici</a:t>
            </a:r>
            <a:r>
              <a:rPr lang="en-GB" sz="2000" dirty="0" smtClean="0"/>
              <a:t>, </a:t>
            </a:r>
            <a:r>
              <a:rPr lang="en-GB" sz="2000" dirty="0" err="1" smtClean="0"/>
              <a:t>che</a:t>
            </a:r>
            <a:r>
              <a:rPr lang="en-GB" sz="2000" dirty="0" smtClean="0"/>
              <a:t> in </a:t>
            </a:r>
            <a:r>
              <a:rPr lang="en-GB" sz="2000" dirty="0" err="1" smtClean="0"/>
              <a:t>genere</a:t>
            </a:r>
            <a:r>
              <a:rPr lang="en-GB" sz="2000" dirty="0" smtClean="0"/>
              <a:t> </a:t>
            </a:r>
            <a:r>
              <a:rPr lang="en-GB" sz="2000" dirty="0" err="1" smtClean="0"/>
              <a:t>corrispondono</a:t>
            </a:r>
            <a:r>
              <a:rPr lang="en-GB" sz="2000" dirty="0" smtClean="0"/>
              <a:t> </a:t>
            </a:r>
            <a:r>
              <a:rPr lang="en-GB" sz="2000" dirty="0" err="1" smtClean="0"/>
              <a:t>agli</a:t>
            </a:r>
            <a:r>
              <a:rPr lang="en-GB" sz="2000" dirty="0" smtClean="0"/>
              <a:t> </a:t>
            </a:r>
            <a:r>
              <a:rPr lang="en-GB" sz="2000" dirty="0" err="1" smtClean="0"/>
              <a:t>attributi</a:t>
            </a:r>
            <a:r>
              <a:rPr lang="en-GB" sz="2000" dirty="0" smtClean="0"/>
              <a:t> </a:t>
            </a:r>
          </a:p>
          <a:p>
            <a:pPr lvl="1"/>
            <a:r>
              <a:rPr lang="en-GB" sz="1800" dirty="0" err="1" smtClean="0"/>
              <a:t>Codice</a:t>
            </a:r>
            <a:endParaRPr lang="en-GB" sz="1800" dirty="0" smtClean="0"/>
          </a:p>
          <a:p>
            <a:pPr lvl="1"/>
            <a:r>
              <a:rPr lang="en-GB" sz="1800" dirty="0" smtClean="0"/>
              <a:t>Id</a:t>
            </a:r>
          </a:p>
          <a:p>
            <a:pPr lvl="1"/>
            <a:r>
              <a:rPr lang="en-GB" sz="1800" dirty="0" err="1" smtClean="0"/>
              <a:t>Codice</a:t>
            </a:r>
            <a:r>
              <a:rPr lang="en-GB" sz="1800" dirty="0" smtClean="0"/>
              <a:t> </a:t>
            </a:r>
            <a:r>
              <a:rPr lang="en-GB" sz="1800" dirty="0" err="1" smtClean="0"/>
              <a:t>fiscale</a:t>
            </a:r>
            <a:endParaRPr lang="en-GB" sz="1800" dirty="0" smtClean="0"/>
          </a:p>
          <a:p>
            <a:pPr lvl="1"/>
            <a:r>
              <a:rPr lang="en-GB" sz="1800" dirty="0" err="1" smtClean="0"/>
              <a:t>Matricola</a:t>
            </a:r>
            <a:endParaRPr lang="en-GB" sz="1800" dirty="0" smtClean="0"/>
          </a:p>
        </p:txBody>
      </p:sp>
      <p:sp>
        <p:nvSpPr>
          <p:cNvPr id="4" name="Segnaposto numero diapositiva 3"/>
          <p:cNvSpPr>
            <a:spLocks noGrp="1"/>
          </p:cNvSpPr>
          <p:nvPr>
            <p:ph type="sldNum" sz="quarter" idx="12"/>
          </p:nvPr>
        </p:nvSpPr>
        <p:spPr/>
        <p:txBody>
          <a:bodyPr/>
          <a:lstStyle/>
          <a:p>
            <a:fld id="{631BB469-ABAD-4866-AC90-48FE8290B794}" type="slidenum">
              <a:rPr lang="en-GB" smtClean="0"/>
              <a:t>23</a:t>
            </a:fld>
            <a:endParaRPr lang="en-GB"/>
          </a:p>
        </p:txBody>
      </p:sp>
    </p:spTree>
    <p:extLst>
      <p:ext uri="{BB962C8B-B14F-4D97-AF65-F5344CB8AC3E}">
        <p14:creationId xmlns:p14="http://schemas.microsoft.com/office/powerpoint/2010/main" val="111873940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59025" y="214586"/>
            <a:ext cx="8771283" cy="589031"/>
          </a:xfrm>
        </p:spPr>
        <p:txBody>
          <a:bodyPr/>
          <a:lstStyle/>
          <a:p>
            <a:r>
              <a:rPr lang="en-GB" dirty="0" err="1" smtClean="0"/>
              <a:t>Abbiamo</a:t>
            </a:r>
            <a:r>
              <a:rPr lang="en-GB" dirty="0" smtClean="0"/>
              <a:t> </a:t>
            </a:r>
            <a:r>
              <a:rPr lang="en-GB" dirty="0" err="1" smtClean="0"/>
              <a:t>chiavi</a:t>
            </a:r>
            <a:r>
              <a:rPr lang="en-GB" dirty="0" smtClean="0"/>
              <a:t> </a:t>
            </a:r>
            <a:r>
              <a:rPr lang="en-GB" dirty="0" err="1" smtClean="0"/>
              <a:t>semplici</a:t>
            </a:r>
            <a:r>
              <a:rPr lang="en-GB" dirty="0" smtClean="0"/>
              <a:t> del </a:t>
            </a:r>
            <a:r>
              <a:rPr lang="en-GB" dirty="0" err="1" smtClean="0"/>
              <a:t>tipo</a:t>
            </a:r>
            <a:r>
              <a:rPr lang="en-GB" dirty="0" smtClean="0"/>
              <a:t> </a:t>
            </a:r>
            <a:r>
              <a:rPr lang="en-GB" dirty="0" err="1" smtClean="0"/>
              <a:t>descritto</a:t>
            </a:r>
            <a:r>
              <a:rPr lang="en-GB" dirty="0" smtClean="0"/>
              <a:t> solo </a:t>
            </a:r>
            <a:r>
              <a:rPr lang="en-GB" dirty="0" err="1" smtClean="0"/>
              <a:t>nella</a:t>
            </a:r>
            <a:r>
              <a:rPr lang="en-GB" dirty="0" smtClean="0"/>
              <a:t> </a:t>
            </a:r>
            <a:br>
              <a:rPr lang="en-GB" dirty="0" smtClean="0"/>
            </a:br>
            <a:r>
              <a:rPr lang="en-GB" dirty="0" err="1" smtClean="0"/>
              <a:t>Relazione</a:t>
            </a:r>
            <a:r>
              <a:rPr lang="en-GB" dirty="0" smtClean="0"/>
              <a:t> 1 – Qui </a:t>
            </a:r>
            <a:r>
              <a:rPr lang="en-GB" dirty="0" err="1" smtClean="0"/>
              <a:t>tutto</a:t>
            </a:r>
            <a:r>
              <a:rPr lang="en-GB" dirty="0" smtClean="0"/>
              <a:t> è </a:t>
            </a:r>
            <a:r>
              <a:rPr lang="en-GB" dirty="0" err="1" smtClean="0"/>
              <a:t>chiaro</a:t>
            </a:r>
            <a:r>
              <a:rPr lang="en-GB" dirty="0" smtClean="0"/>
              <a:t>, ci </a:t>
            </a:r>
            <a:r>
              <a:rPr lang="en-GB" dirty="0" err="1" smtClean="0"/>
              <a:t>sono</a:t>
            </a:r>
            <a:r>
              <a:rPr lang="en-GB" dirty="0" smtClean="0"/>
              <a:t> </a:t>
            </a:r>
            <a:r>
              <a:rPr lang="en-GB" b="1" dirty="0" smtClean="0"/>
              <a:t>due</a:t>
            </a:r>
            <a:r>
              <a:rPr lang="en-GB" dirty="0" smtClean="0"/>
              <a:t> </a:t>
            </a:r>
            <a:r>
              <a:rPr lang="en-GB" dirty="0" err="1" smtClean="0"/>
              <a:t>chiavi</a:t>
            </a:r>
            <a:r>
              <a:rPr lang="en-GB" dirty="0" smtClean="0"/>
              <a:t> </a:t>
            </a:r>
            <a:r>
              <a:rPr lang="en-GB" dirty="0" err="1" smtClean="0"/>
              <a:t>semplici</a:t>
            </a:r>
            <a:endParaRPr lang="en-GB" dirty="0"/>
          </a:p>
        </p:txBody>
      </p:sp>
      <p:sp>
        <p:nvSpPr>
          <p:cNvPr id="4" name="Rettangolo arrotondato 3"/>
          <p:cNvSpPr/>
          <p:nvPr/>
        </p:nvSpPr>
        <p:spPr>
          <a:xfrm>
            <a:off x="228599" y="1147970"/>
            <a:ext cx="8552623" cy="2559325"/>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20000"/>
              </a:lnSpc>
            </a:pPr>
            <a:r>
              <a:rPr lang="it-IT" sz="1400" b="1" dirty="0">
                <a:solidFill>
                  <a:schemeClr val="tx1"/>
                </a:solidFill>
              </a:rPr>
              <a:t>La seguente base di dati descrive l’attività di una farmacia la cui programmazione settimanale rimane sempre la stessa.</a:t>
            </a:r>
            <a:endParaRPr lang="en-GB" sz="1400" b="1" dirty="0">
              <a:solidFill>
                <a:schemeClr val="tx1"/>
              </a:solidFill>
            </a:endParaRPr>
          </a:p>
          <a:p>
            <a:pPr>
              <a:lnSpc>
                <a:spcPct val="120000"/>
              </a:lnSpc>
            </a:pPr>
            <a:r>
              <a:rPr lang="it-IT" sz="1400" b="1" dirty="0">
                <a:solidFill>
                  <a:schemeClr val="tx1"/>
                </a:solidFill>
              </a:rPr>
              <a:t>Si tenga presente che:</a:t>
            </a:r>
            <a:endParaRPr lang="en-GB" sz="1400" b="1" dirty="0">
              <a:solidFill>
                <a:schemeClr val="tx1"/>
              </a:solidFill>
            </a:endParaRPr>
          </a:p>
          <a:p>
            <a:pPr marL="285750" lvl="0" indent="-285750">
              <a:lnSpc>
                <a:spcPct val="120000"/>
              </a:lnSpc>
              <a:spcBef>
                <a:spcPts val="0"/>
              </a:spcBef>
              <a:buFont typeface="Arial" panose="020B0604020202020204" pitchFamily="34" charset="0"/>
              <a:buChar char="•"/>
            </a:pPr>
            <a:r>
              <a:rPr lang="it-IT" sz="1400" b="1" dirty="0">
                <a:solidFill>
                  <a:schemeClr val="tx1"/>
                </a:solidFill>
              </a:rPr>
              <a:t>I turni sono distinti in: mattiniero, pomeridiano, notturno. Per ogni turno sono sempre presenti due farmacisti, ma le coppie di farmacisti cambiano a seconda dei turni. Ogni farmacista fa un solo turno al giorno.</a:t>
            </a:r>
            <a:endParaRPr lang="en-GB" sz="1400" b="1" dirty="0">
              <a:solidFill>
                <a:schemeClr val="tx1"/>
              </a:solidFill>
            </a:endParaRPr>
          </a:p>
          <a:p>
            <a:pPr marL="285750" lvl="0" indent="-285750">
              <a:lnSpc>
                <a:spcPct val="120000"/>
              </a:lnSpc>
              <a:spcBef>
                <a:spcPts val="0"/>
              </a:spcBef>
              <a:buFont typeface="Arial" panose="020B0604020202020204" pitchFamily="34" charset="0"/>
              <a:buChar char="•"/>
            </a:pPr>
            <a:r>
              <a:rPr lang="it-IT" sz="1400" b="1" dirty="0">
                <a:solidFill>
                  <a:schemeClr val="tx1"/>
                </a:solidFill>
              </a:rPr>
              <a:t>Alcuni farmaci possono avere lo stesso nome, ma sono prodotti da case farmaceutiche diverse.</a:t>
            </a:r>
            <a:endParaRPr lang="en-GB" sz="1400" b="1" dirty="0">
              <a:solidFill>
                <a:schemeClr val="tx1"/>
              </a:solidFill>
            </a:endParaRPr>
          </a:p>
          <a:p>
            <a:pPr marL="285750" lvl="0" indent="-285750">
              <a:lnSpc>
                <a:spcPct val="120000"/>
              </a:lnSpc>
              <a:spcBef>
                <a:spcPts val="0"/>
              </a:spcBef>
              <a:buFont typeface="Arial" panose="020B0604020202020204" pitchFamily="34" charset="0"/>
              <a:buChar char="•"/>
            </a:pPr>
            <a:r>
              <a:rPr lang="it-IT" sz="1400" b="1" dirty="0">
                <a:solidFill>
                  <a:schemeClr val="tx1"/>
                </a:solidFill>
              </a:rPr>
              <a:t>La farmacia fornisce diversi tipi di servizi aggiuntivi (ad esempio misurazione pressione, elettrocardiogramma, analisi dermatologica, ...). Ciascun servizio è fornito una volta a settimana, e servizi diversi possono essere forniti lo stesso giorno.</a:t>
            </a:r>
          </a:p>
        </p:txBody>
      </p:sp>
      <p:sp>
        <p:nvSpPr>
          <p:cNvPr id="8" name="Rettangolo 7"/>
          <p:cNvSpPr/>
          <p:nvPr/>
        </p:nvSpPr>
        <p:spPr>
          <a:xfrm>
            <a:off x="452231" y="4477578"/>
            <a:ext cx="7866822" cy="184867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Segnaposto contenuto 2"/>
          <p:cNvSpPr>
            <a:spLocks noGrp="1"/>
          </p:cNvSpPr>
          <p:nvPr>
            <p:ph idx="1"/>
          </p:nvPr>
        </p:nvSpPr>
        <p:spPr>
          <a:xfrm>
            <a:off x="501927" y="4432854"/>
            <a:ext cx="7817126" cy="1938130"/>
          </a:xfrm>
        </p:spPr>
        <p:txBody>
          <a:bodyPr>
            <a:noAutofit/>
          </a:bodyPr>
          <a:lstStyle/>
          <a:p>
            <a:pPr marL="342900" indent="-342900">
              <a:lnSpc>
                <a:spcPct val="120000"/>
              </a:lnSpc>
              <a:spcBef>
                <a:spcPts val="0"/>
              </a:spcBef>
              <a:buFont typeface="+mj-lt"/>
              <a:buAutoNum type="arabicPeriod"/>
            </a:pPr>
            <a:r>
              <a:rPr lang="it-IT" sz="1400" dirty="0" smtClean="0"/>
              <a:t>PERSONALE(</a:t>
            </a:r>
            <a:r>
              <a:rPr lang="it-IT" sz="1400" b="1" dirty="0" smtClean="0">
                <a:solidFill>
                  <a:srgbClr val="FF0000"/>
                </a:solidFill>
              </a:rPr>
              <a:t>i</a:t>
            </a:r>
            <a:r>
              <a:rPr lang="it-IT" sz="1400" b="1" u="sng" dirty="0" smtClean="0">
                <a:solidFill>
                  <a:srgbClr val="FF0000"/>
                </a:solidFill>
              </a:rPr>
              <a:t>d</a:t>
            </a:r>
            <a:r>
              <a:rPr lang="it-IT" sz="1400" dirty="0"/>
              <a:t>, </a:t>
            </a:r>
            <a:r>
              <a:rPr lang="it-IT" sz="1400" b="1" u="sng" dirty="0">
                <a:solidFill>
                  <a:srgbClr val="FF0000"/>
                </a:solidFill>
              </a:rPr>
              <a:t>CF</a:t>
            </a:r>
            <a:r>
              <a:rPr lang="it-IT" sz="1400" dirty="0"/>
              <a:t>, nome, cognome, </a:t>
            </a:r>
            <a:r>
              <a:rPr lang="it-IT" sz="1400" dirty="0" err="1"/>
              <a:t>num_cell</a:t>
            </a:r>
            <a:r>
              <a:rPr lang="it-IT" sz="1400" dirty="0"/>
              <a:t>, </a:t>
            </a:r>
            <a:r>
              <a:rPr lang="it-IT" sz="1400" dirty="0" err="1"/>
              <a:t>data_assunzione</a:t>
            </a:r>
            <a:r>
              <a:rPr lang="it-IT" sz="1400" dirty="0"/>
              <a:t>)</a:t>
            </a:r>
            <a:endParaRPr lang="en-GB" sz="1400" dirty="0"/>
          </a:p>
          <a:p>
            <a:pPr marL="342900" indent="-342900">
              <a:lnSpc>
                <a:spcPct val="120000"/>
              </a:lnSpc>
              <a:spcBef>
                <a:spcPts val="0"/>
              </a:spcBef>
              <a:buFont typeface="+mj-lt"/>
              <a:buAutoNum type="arabicPeriod"/>
            </a:pPr>
            <a:r>
              <a:rPr lang="it-IT" sz="1400" dirty="0"/>
              <a:t>TURNO(</a:t>
            </a:r>
            <a:r>
              <a:rPr lang="it-IT" sz="1400" dirty="0" err="1"/>
              <a:t>nome_turno</a:t>
            </a:r>
            <a:r>
              <a:rPr lang="it-IT" sz="1400" dirty="0"/>
              <a:t>,  </a:t>
            </a:r>
            <a:r>
              <a:rPr lang="it-IT" sz="1400" dirty="0" err="1"/>
              <a:t>giorno_settimana</a:t>
            </a:r>
            <a:r>
              <a:rPr lang="it-IT" sz="1400" dirty="0"/>
              <a:t> , id_1,id_2, </a:t>
            </a:r>
            <a:r>
              <a:rPr lang="it-IT" sz="1400" dirty="0" err="1"/>
              <a:t>ora_inizio</a:t>
            </a:r>
            <a:r>
              <a:rPr lang="it-IT" sz="1400" dirty="0"/>
              <a:t>, </a:t>
            </a:r>
            <a:r>
              <a:rPr lang="it-IT" sz="1400" dirty="0" err="1"/>
              <a:t>ora_fine</a:t>
            </a:r>
            <a:r>
              <a:rPr lang="it-IT" sz="1400" dirty="0"/>
              <a:t>) </a:t>
            </a:r>
            <a:endParaRPr lang="en-GB" sz="1400" dirty="0"/>
          </a:p>
          <a:p>
            <a:pPr marL="342900" indent="-342900">
              <a:lnSpc>
                <a:spcPct val="120000"/>
              </a:lnSpc>
              <a:spcBef>
                <a:spcPts val="0"/>
              </a:spcBef>
              <a:buFont typeface="+mj-lt"/>
              <a:buAutoNum type="arabicPeriod"/>
            </a:pPr>
            <a:r>
              <a:rPr lang="it-IT" sz="1400" dirty="0"/>
              <a:t>FARMACO(nome, </a:t>
            </a:r>
            <a:r>
              <a:rPr lang="it-IT" sz="1400" dirty="0" err="1"/>
              <a:t>casa_farmaceutica</a:t>
            </a:r>
            <a:r>
              <a:rPr lang="it-IT" sz="1400" dirty="0"/>
              <a:t>, principio, prescrizione, </a:t>
            </a:r>
            <a:r>
              <a:rPr lang="it-IT" sz="1400" dirty="0" err="1"/>
              <a:t>num_confezioni_in_magazzino</a:t>
            </a:r>
            <a:r>
              <a:rPr lang="it-IT" sz="1400" dirty="0"/>
              <a:t>) </a:t>
            </a:r>
            <a:endParaRPr lang="en-GB" sz="1400" dirty="0"/>
          </a:p>
          <a:p>
            <a:pPr marL="342900" indent="-342900">
              <a:lnSpc>
                <a:spcPct val="120000"/>
              </a:lnSpc>
              <a:spcBef>
                <a:spcPts val="0"/>
              </a:spcBef>
              <a:buFont typeface="+mj-lt"/>
              <a:buAutoNum type="arabicPeriod"/>
            </a:pPr>
            <a:r>
              <a:rPr lang="it-IT" sz="1400" dirty="0"/>
              <a:t>ORDINE(</a:t>
            </a:r>
            <a:r>
              <a:rPr lang="it-IT" sz="1400" dirty="0" err="1"/>
              <a:t>nome_farmaco</a:t>
            </a:r>
            <a:r>
              <a:rPr lang="it-IT" sz="1400" dirty="0"/>
              <a:t>, </a:t>
            </a:r>
            <a:r>
              <a:rPr lang="it-IT" sz="1400" dirty="0" err="1"/>
              <a:t>casa_farmaceutica</a:t>
            </a:r>
            <a:r>
              <a:rPr lang="it-IT" sz="1400" dirty="0"/>
              <a:t>, </a:t>
            </a:r>
            <a:r>
              <a:rPr lang="it-IT" sz="1400" dirty="0" err="1"/>
              <a:t>num_confezioni</a:t>
            </a:r>
            <a:r>
              <a:rPr lang="it-IT" sz="1400" dirty="0"/>
              <a:t>, </a:t>
            </a:r>
            <a:r>
              <a:rPr lang="it-IT" sz="1400" dirty="0" err="1"/>
              <a:t>data_ordine</a:t>
            </a:r>
            <a:r>
              <a:rPr lang="it-IT" sz="1400" dirty="0"/>
              <a:t>, </a:t>
            </a:r>
            <a:r>
              <a:rPr lang="it-IT" sz="1400" dirty="0" err="1"/>
              <a:t>data_consegna</a:t>
            </a:r>
            <a:r>
              <a:rPr lang="it-IT" sz="1400" dirty="0"/>
              <a:t>, corriere)</a:t>
            </a:r>
            <a:endParaRPr lang="en-GB" sz="1400" dirty="0"/>
          </a:p>
          <a:p>
            <a:pPr marL="342900" indent="-342900">
              <a:lnSpc>
                <a:spcPct val="120000"/>
              </a:lnSpc>
              <a:spcBef>
                <a:spcPts val="0"/>
              </a:spcBef>
              <a:buFont typeface="+mj-lt"/>
              <a:buAutoNum type="arabicPeriod"/>
            </a:pPr>
            <a:r>
              <a:rPr lang="it-IT" sz="1400" dirty="0"/>
              <a:t>CASA_FARMACEUTICA(nome, telefono, nazione, rappresentante)</a:t>
            </a:r>
            <a:endParaRPr lang="en-GB" sz="1400" dirty="0"/>
          </a:p>
          <a:p>
            <a:pPr marL="342900" indent="-342900">
              <a:lnSpc>
                <a:spcPct val="120000"/>
              </a:lnSpc>
              <a:spcBef>
                <a:spcPts val="0"/>
              </a:spcBef>
              <a:buFont typeface="+mj-lt"/>
              <a:buAutoNum type="arabicPeriod"/>
            </a:pPr>
            <a:r>
              <a:rPr lang="it-IT" sz="1400" dirty="0"/>
              <a:t>SERVIZIO(</a:t>
            </a:r>
            <a:r>
              <a:rPr lang="it-IT" sz="1400" dirty="0" err="1"/>
              <a:t>tipo_servizio</a:t>
            </a:r>
            <a:r>
              <a:rPr lang="it-IT" sz="1400" dirty="0"/>
              <a:t>, </a:t>
            </a:r>
            <a:r>
              <a:rPr lang="it-IT" sz="1400" dirty="0" err="1"/>
              <a:t>giorno_settimana</a:t>
            </a:r>
            <a:r>
              <a:rPr lang="it-IT" sz="1400" dirty="0"/>
              <a:t>, costo, durata)</a:t>
            </a:r>
            <a:endParaRPr lang="en-GB" sz="1400" dirty="0"/>
          </a:p>
          <a:p>
            <a:pPr marL="342900" indent="-342900">
              <a:lnSpc>
                <a:spcPct val="120000"/>
              </a:lnSpc>
              <a:spcBef>
                <a:spcPts val="0"/>
              </a:spcBef>
              <a:buFont typeface="+mj-lt"/>
              <a:buAutoNum type="arabicPeriod"/>
            </a:pPr>
            <a:r>
              <a:rPr lang="it-IT" sz="1400" dirty="0"/>
              <a:t>PRENOTAZIONE(</a:t>
            </a:r>
            <a:r>
              <a:rPr lang="it-IT" sz="1400" dirty="0" err="1"/>
              <a:t>tipo_servizio</a:t>
            </a:r>
            <a:r>
              <a:rPr lang="it-IT" sz="1400" dirty="0"/>
              <a:t>, data, ora, cliente)</a:t>
            </a:r>
            <a:endParaRPr lang="en-GB" sz="1400" dirty="0"/>
          </a:p>
          <a:p>
            <a:pPr marL="0" indent="0">
              <a:lnSpc>
                <a:spcPct val="120000"/>
              </a:lnSpc>
              <a:spcBef>
                <a:spcPts val="0"/>
              </a:spcBef>
              <a:buNone/>
            </a:pPr>
            <a:endParaRPr lang="en-GB" sz="1400" dirty="0"/>
          </a:p>
        </p:txBody>
      </p:sp>
      <p:cxnSp>
        <p:nvCxnSpPr>
          <p:cNvPr id="11" name="Connettore 2 10"/>
          <p:cNvCxnSpPr/>
          <p:nvPr/>
        </p:nvCxnSpPr>
        <p:spPr>
          <a:xfrm>
            <a:off x="1068457" y="2126974"/>
            <a:ext cx="139147" cy="2658717"/>
          </a:xfrm>
          <a:prstGeom prst="straightConnector1">
            <a:avLst/>
          </a:prstGeom>
          <a:ln w="1905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12" name="Connettore 2 11"/>
          <p:cNvCxnSpPr/>
          <p:nvPr/>
        </p:nvCxnSpPr>
        <p:spPr>
          <a:xfrm>
            <a:off x="2617305" y="2126974"/>
            <a:ext cx="2660373" cy="2658717"/>
          </a:xfrm>
          <a:prstGeom prst="straightConnector1">
            <a:avLst/>
          </a:prstGeom>
          <a:ln w="1905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14" name="Connettore 2 13"/>
          <p:cNvCxnSpPr/>
          <p:nvPr/>
        </p:nvCxnSpPr>
        <p:spPr>
          <a:xfrm>
            <a:off x="2124490" y="2449373"/>
            <a:ext cx="1876010" cy="2336318"/>
          </a:xfrm>
          <a:prstGeom prst="straightConnector1">
            <a:avLst/>
          </a:prstGeom>
          <a:ln w="1905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16" name="Connettore 2 15"/>
          <p:cNvCxnSpPr/>
          <p:nvPr/>
        </p:nvCxnSpPr>
        <p:spPr>
          <a:xfrm>
            <a:off x="2320787" y="2460554"/>
            <a:ext cx="2059885" cy="2325137"/>
          </a:xfrm>
          <a:prstGeom prst="straightConnector1">
            <a:avLst/>
          </a:prstGeom>
          <a:ln w="1905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19" name="Connettore 2 18"/>
          <p:cNvCxnSpPr/>
          <p:nvPr/>
        </p:nvCxnSpPr>
        <p:spPr>
          <a:xfrm>
            <a:off x="1456082" y="2902226"/>
            <a:ext cx="456372" cy="2179151"/>
          </a:xfrm>
          <a:prstGeom prst="straightConnector1">
            <a:avLst/>
          </a:prstGeom>
          <a:ln w="1905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21" name="Connettore 2 20"/>
          <p:cNvCxnSpPr/>
          <p:nvPr/>
        </p:nvCxnSpPr>
        <p:spPr>
          <a:xfrm>
            <a:off x="1618007" y="3729658"/>
            <a:ext cx="1187520" cy="1299542"/>
          </a:xfrm>
          <a:prstGeom prst="straightConnector1">
            <a:avLst/>
          </a:prstGeom>
          <a:ln w="1905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24" name="Connettore 2 23"/>
          <p:cNvCxnSpPr/>
          <p:nvPr/>
        </p:nvCxnSpPr>
        <p:spPr>
          <a:xfrm flipH="1">
            <a:off x="1618007" y="3183834"/>
            <a:ext cx="1602479" cy="2580861"/>
          </a:xfrm>
          <a:prstGeom prst="straightConnector1">
            <a:avLst/>
          </a:prstGeom>
          <a:ln w="1905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26" name="Connettore 2 25"/>
          <p:cNvCxnSpPr/>
          <p:nvPr/>
        </p:nvCxnSpPr>
        <p:spPr>
          <a:xfrm flipH="1">
            <a:off x="3406740" y="3456332"/>
            <a:ext cx="3189739" cy="2308363"/>
          </a:xfrm>
          <a:prstGeom prst="straightConnector1">
            <a:avLst/>
          </a:prstGeom>
          <a:ln w="1905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28" name="Connettore 2 27"/>
          <p:cNvCxnSpPr/>
          <p:nvPr/>
        </p:nvCxnSpPr>
        <p:spPr>
          <a:xfrm flipH="1">
            <a:off x="2486905" y="3653872"/>
            <a:ext cx="1255178" cy="2155547"/>
          </a:xfrm>
          <a:prstGeom prst="straightConnector1">
            <a:avLst/>
          </a:prstGeom>
          <a:ln w="1905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31" name="Connettore 2 30"/>
          <p:cNvCxnSpPr/>
          <p:nvPr/>
        </p:nvCxnSpPr>
        <p:spPr>
          <a:xfrm flipH="1">
            <a:off x="7603797" y="1421295"/>
            <a:ext cx="246566" cy="236058"/>
          </a:xfrm>
          <a:prstGeom prst="straightConnector1">
            <a:avLst/>
          </a:prstGeom>
          <a:ln w="1905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33" name="CasellaDiTesto 32"/>
          <p:cNvSpPr txBox="1"/>
          <p:nvPr/>
        </p:nvSpPr>
        <p:spPr>
          <a:xfrm>
            <a:off x="7341547" y="1539324"/>
            <a:ext cx="303288" cy="400110"/>
          </a:xfrm>
          <a:prstGeom prst="rect">
            <a:avLst/>
          </a:prstGeom>
          <a:noFill/>
        </p:spPr>
        <p:txBody>
          <a:bodyPr wrap="none" rtlCol="0">
            <a:spAutoFit/>
          </a:bodyPr>
          <a:lstStyle/>
          <a:p>
            <a:r>
              <a:rPr lang="en-GB" sz="2000" b="1" dirty="0" smtClean="0">
                <a:solidFill>
                  <a:srgbClr val="FF0000"/>
                </a:solidFill>
              </a:rPr>
              <a:t>?</a:t>
            </a:r>
            <a:endParaRPr lang="en-GB" sz="2000" b="1" dirty="0">
              <a:solidFill>
                <a:srgbClr val="FF0000"/>
              </a:solidFill>
            </a:endParaRPr>
          </a:p>
        </p:txBody>
      </p:sp>
      <p:sp>
        <p:nvSpPr>
          <p:cNvPr id="3" name="Segnaposto numero diapositiva 2"/>
          <p:cNvSpPr>
            <a:spLocks noGrp="1"/>
          </p:cNvSpPr>
          <p:nvPr>
            <p:ph type="sldNum" sz="quarter" idx="12"/>
          </p:nvPr>
        </p:nvSpPr>
        <p:spPr/>
        <p:txBody>
          <a:bodyPr/>
          <a:lstStyle/>
          <a:p>
            <a:fld id="{631BB469-ABAD-4866-AC90-48FE8290B794}" type="slidenum">
              <a:rPr lang="en-GB" smtClean="0"/>
              <a:t>24</a:t>
            </a:fld>
            <a:endParaRPr lang="en-GB"/>
          </a:p>
        </p:txBody>
      </p:sp>
      <p:cxnSp>
        <p:nvCxnSpPr>
          <p:cNvPr id="18" name="Connettore 2 17"/>
          <p:cNvCxnSpPr/>
          <p:nvPr/>
        </p:nvCxnSpPr>
        <p:spPr>
          <a:xfrm flipH="1">
            <a:off x="2754303" y="3456332"/>
            <a:ext cx="2253958" cy="2353087"/>
          </a:xfrm>
          <a:prstGeom prst="straightConnector1">
            <a:avLst/>
          </a:prstGeom>
          <a:ln w="1905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23" name="Connettore 2 22"/>
          <p:cNvCxnSpPr/>
          <p:nvPr/>
        </p:nvCxnSpPr>
        <p:spPr>
          <a:xfrm flipH="1">
            <a:off x="2855223" y="2468320"/>
            <a:ext cx="3495881" cy="2342271"/>
          </a:xfrm>
          <a:prstGeom prst="straightConnector1">
            <a:avLst/>
          </a:prstGeom>
          <a:ln w="1905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148097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GB" sz="2800" dirty="0" err="1" smtClean="0"/>
              <a:t>Applichiamo</a:t>
            </a:r>
            <a:r>
              <a:rPr lang="en-GB" sz="2800" dirty="0" smtClean="0"/>
              <a:t> </a:t>
            </a:r>
            <a:r>
              <a:rPr lang="en-GB" sz="2800" dirty="0" err="1" smtClean="0"/>
              <a:t>allora</a:t>
            </a:r>
            <a:r>
              <a:rPr lang="en-GB" sz="2800" dirty="0" smtClean="0"/>
              <a:t> la </a:t>
            </a:r>
            <a:r>
              <a:rPr lang="en-GB" sz="2800" dirty="0" err="1" smtClean="0"/>
              <a:t>regola</a:t>
            </a:r>
            <a:r>
              <a:rPr lang="en-GB" sz="2800" dirty="0" smtClean="0"/>
              <a:t> 1 in forma </a:t>
            </a:r>
            <a:r>
              <a:rPr lang="en-GB" sz="2800" dirty="0" err="1" smtClean="0"/>
              <a:t>più</a:t>
            </a:r>
            <a:r>
              <a:rPr lang="en-GB" sz="2800" dirty="0" smtClean="0"/>
              <a:t> </a:t>
            </a:r>
            <a:r>
              <a:rPr lang="en-GB" sz="2800" dirty="0" err="1" smtClean="0"/>
              <a:t>estensiva</a:t>
            </a:r>
            <a:endParaRPr lang="en-GB" sz="2800" dirty="0"/>
          </a:p>
        </p:txBody>
      </p:sp>
      <p:sp>
        <p:nvSpPr>
          <p:cNvPr id="3" name="Segnaposto contenuto 2"/>
          <p:cNvSpPr>
            <a:spLocks noGrp="1"/>
          </p:cNvSpPr>
          <p:nvPr>
            <p:ph idx="1"/>
          </p:nvPr>
        </p:nvSpPr>
        <p:spPr>
          <a:xfrm>
            <a:off x="298173" y="1247361"/>
            <a:ext cx="8577469" cy="2693504"/>
          </a:xfrm>
        </p:spPr>
        <p:txBody>
          <a:bodyPr/>
          <a:lstStyle/>
          <a:p>
            <a:pPr marL="0" indent="0">
              <a:buNone/>
            </a:pPr>
            <a:r>
              <a:rPr lang="en-GB" sz="2000" dirty="0"/>
              <a:t>1. </a:t>
            </a:r>
            <a:r>
              <a:rPr lang="en-GB" sz="2000" dirty="0" err="1"/>
              <a:t>Scorrere</a:t>
            </a:r>
            <a:r>
              <a:rPr lang="en-GB" sz="2000" dirty="0"/>
              <a:t> le </a:t>
            </a:r>
            <a:r>
              <a:rPr lang="en-GB" sz="2000" dirty="0" err="1"/>
              <a:t>relazioni</a:t>
            </a:r>
            <a:r>
              <a:rPr lang="en-GB" sz="2000" dirty="0"/>
              <a:t> </a:t>
            </a:r>
            <a:r>
              <a:rPr lang="en-GB" sz="2000" dirty="0" err="1"/>
              <a:t>una</a:t>
            </a:r>
            <a:r>
              <a:rPr lang="en-GB" sz="2000" dirty="0"/>
              <a:t> prima </a:t>
            </a:r>
            <a:r>
              <a:rPr lang="en-GB" sz="2000" dirty="0" err="1"/>
              <a:t>volta</a:t>
            </a:r>
            <a:r>
              <a:rPr lang="en-GB" sz="2000" dirty="0"/>
              <a:t> </a:t>
            </a:r>
            <a:r>
              <a:rPr lang="en-GB" sz="2000" dirty="0" err="1"/>
              <a:t>cercando</a:t>
            </a:r>
            <a:r>
              <a:rPr lang="en-GB" sz="2000" dirty="0"/>
              <a:t> di </a:t>
            </a:r>
            <a:r>
              <a:rPr lang="en-GB" sz="2000" dirty="0" err="1"/>
              <a:t>individuare</a:t>
            </a:r>
            <a:r>
              <a:rPr lang="en-GB" sz="2000" dirty="0"/>
              <a:t> </a:t>
            </a:r>
            <a:r>
              <a:rPr lang="en-GB" sz="2000" dirty="0" err="1"/>
              <a:t>segnali</a:t>
            </a:r>
            <a:r>
              <a:rPr lang="en-GB" sz="2000" dirty="0"/>
              <a:t> di </a:t>
            </a:r>
            <a:r>
              <a:rPr lang="en-GB" sz="2000" dirty="0" err="1"/>
              <a:t>chiavi</a:t>
            </a:r>
            <a:r>
              <a:rPr lang="en-GB" sz="2000" dirty="0"/>
              <a:t> </a:t>
            </a:r>
            <a:r>
              <a:rPr lang="en-GB" sz="2000" dirty="0" err="1"/>
              <a:t>semplici</a:t>
            </a:r>
            <a:r>
              <a:rPr lang="en-GB" sz="2000" dirty="0"/>
              <a:t>, </a:t>
            </a:r>
            <a:r>
              <a:rPr lang="en-GB" sz="2000" dirty="0" err="1"/>
              <a:t>che</a:t>
            </a:r>
            <a:r>
              <a:rPr lang="en-GB" sz="2000" dirty="0"/>
              <a:t> in </a:t>
            </a:r>
            <a:r>
              <a:rPr lang="en-GB" sz="2000" dirty="0" err="1"/>
              <a:t>genere</a:t>
            </a:r>
            <a:r>
              <a:rPr lang="en-GB" sz="2000" dirty="0"/>
              <a:t> </a:t>
            </a:r>
            <a:r>
              <a:rPr lang="en-GB" sz="2000" dirty="0" err="1"/>
              <a:t>corrispondono</a:t>
            </a:r>
            <a:r>
              <a:rPr lang="en-GB" sz="2000" dirty="0"/>
              <a:t> </a:t>
            </a:r>
            <a:r>
              <a:rPr lang="en-GB" sz="2000" dirty="0" err="1"/>
              <a:t>agli</a:t>
            </a:r>
            <a:r>
              <a:rPr lang="en-GB" sz="2000" dirty="0"/>
              <a:t> </a:t>
            </a:r>
            <a:r>
              <a:rPr lang="en-GB" sz="2000" dirty="0" err="1"/>
              <a:t>attributi</a:t>
            </a:r>
            <a:r>
              <a:rPr lang="en-GB" sz="2000" dirty="0"/>
              <a:t> </a:t>
            </a:r>
          </a:p>
          <a:p>
            <a:pPr lvl="1"/>
            <a:r>
              <a:rPr lang="en-GB" sz="1800" dirty="0" err="1"/>
              <a:t>Codice</a:t>
            </a:r>
            <a:endParaRPr lang="en-GB" sz="1800" dirty="0"/>
          </a:p>
          <a:p>
            <a:pPr lvl="1"/>
            <a:r>
              <a:rPr lang="en-GB" sz="1800" dirty="0"/>
              <a:t>Id</a:t>
            </a:r>
          </a:p>
          <a:p>
            <a:pPr lvl="1"/>
            <a:r>
              <a:rPr lang="en-GB" sz="1800" dirty="0" err="1"/>
              <a:t>Codice</a:t>
            </a:r>
            <a:r>
              <a:rPr lang="en-GB" sz="1800" dirty="0"/>
              <a:t> </a:t>
            </a:r>
            <a:r>
              <a:rPr lang="en-GB" sz="1800" dirty="0" err="1"/>
              <a:t>fiscale</a:t>
            </a:r>
            <a:endParaRPr lang="en-GB" sz="1800" dirty="0"/>
          </a:p>
          <a:p>
            <a:pPr lvl="1"/>
            <a:r>
              <a:rPr lang="en-GB" sz="1800" dirty="0" err="1" smtClean="0"/>
              <a:t>Matricola</a:t>
            </a:r>
            <a:endParaRPr lang="en-GB" sz="1800" dirty="0" smtClean="0"/>
          </a:p>
          <a:p>
            <a:pPr lvl="1"/>
            <a:r>
              <a:rPr lang="en-GB" sz="1800" dirty="0" smtClean="0"/>
              <a:t>Nome (di </a:t>
            </a:r>
            <a:r>
              <a:rPr lang="en-GB" sz="1800" dirty="0" err="1" smtClean="0"/>
              <a:t>oggetto</a:t>
            </a:r>
            <a:r>
              <a:rPr lang="en-GB" sz="1800" dirty="0" smtClean="0"/>
              <a:t>, non di persona)</a:t>
            </a:r>
          </a:p>
          <a:p>
            <a:r>
              <a:rPr lang="en-GB" sz="2000" dirty="0" err="1" smtClean="0"/>
              <a:t>Beh</a:t>
            </a:r>
            <a:r>
              <a:rPr lang="en-GB" sz="2000" dirty="0" smtClean="0"/>
              <a:t>, qui </a:t>
            </a:r>
            <a:r>
              <a:rPr lang="en-GB" sz="2000" dirty="0" err="1" smtClean="0"/>
              <a:t>abbiamo</a:t>
            </a:r>
            <a:r>
              <a:rPr lang="en-GB" sz="2000" dirty="0" smtClean="0"/>
              <a:t> </a:t>
            </a:r>
            <a:r>
              <a:rPr lang="en-GB" sz="2000" dirty="0" err="1" smtClean="0"/>
              <a:t>una</a:t>
            </a:r>
            <a:r>
              <a:rPr lang="en-GB" sz="2000" dirty="0" smtClean="0"/>
              <a:t> </a:t>
            </a:r>
            <a:r>
              <a:rPr lang="en-GB" sz="2000" dirty="0" err="1" smtClean="0"/>
              <a:t>scelta</a:t>
            </a:r>
            <a:r>
              <a:rPr lang="en-GB" sz="2000" dirty="0" smtClean="0"/>
              <a:t> </a:t>
            </a:r>
            <a:r>
              <a:rPr lang="en-GB" sz="2000" dirty="0" err="1" smtClean="0"/>
              <a:t>più</a:t>
            </a:r>
            <a:r>
              <a:rPr lang="en-GB" sz="2000" dirty="0" smtClean="0"/>
              <a:t> </a:t>
            </a:r>
            <a:r>
              <a:rPr lang="en-GB" sz="2000" dirty="0" err="1" smtClean="0"/>
              <a:t>ampia</a:t>
            </a:r>
            <a:r>
              <a:rPr lang="en-GB" sz="2000" dirty="0" smtClean="0"/>
              <a:t>, </a:t>
            </a:r>
            <a:r>
              <a:rPr lang="en-GB" sz="2000" dirty="0" err="1" smtClean="0"/>
              <a:t>vedi</a:t>
            </a:r>
            <a:r>
              <a:rPr lang="en-GB" sz="2000" dirty="0" smtClean="0"/>
              <a:t> sotto </a:t>
            </a:r>
            <a:endParaRPr lang="en-GB" sz="2000" dirty="0"/>
          </a:p>
          <a:p>
            <a:pPr marL="0" indent="0">
              <a:buNone/>
            </a:pPr>
            <a:endParaRPr lang="en-GB" dirty="0"/>
          </a:p>
        </p:txBody>
      </p:sp>
      <p:sp>
        <p:nvSpPr>
          <p:cNvPr id="4" name="Segnaposto numero diapositiva 3"/>
          <p:cNvSpPr>
            <a:spLocks noGrp="1"/>
          </p:cNvSpPr>
          <p:nvPr>
            <p:ph type="sldNum" sz="quarter" idx="12"/>
          </p:nvPr>
        </p:nvSpPr>
        <p:spPr/>
        <p:txBody>
          <a:bodyPr/>
          <a:lstStyle/>
          <a:p>
            <a:fld id="{631BB469-ABAD-4866-AC90-48FE8290B794}" type="slidenum">
              <a:rPr lang="en-GB" smtClean="0"/>
              <a:t>25</a:t>
            </a:fld>
            <a:endParaRPr lang="en-GB"/>
          </a:p>
        </p:txBody>
      </p:sp>
      <p:sp>
        <p:nvSpPr>
          <p:cNvPr id="5" name="Rettangolo 4"/>
          <p:cNvSpPr/>
          <p:nvPr/>
        </p:nvSpPr>
        <p:spPr>
          <a:xfrm>
            <a:off x="534228" y="4075044"/>
            <a:ext cx="7981122" cy="184867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Segnaposto contenuto 2"/>
          <p:cNvSpPr txBox="1">
            <a:spLocks/>
          </p:cNvSpPr>
          <p:nvPr/>
        </p:nvSpPr>
        <p:spPr>
          <a:xfrm>
            <a:off x="583924" y="4030320"/>
            <a:ext cx="7976152" cy="193813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lnSpc>
                <a:spcPct val="120000"/>
              </a:lnSpc>
              <a:spcBef>
                <a:spcPts val="0"/>
              </a:spcBef>
              <a:buFont typeface="+mj-lt"/>
              <a:buAutoNum type="arabicPeriod"/>
            </a:pPr>
            <a:r>
              <a:rPr lang="it-IT" sz="1400" dirty="0" smtClean="0"/>
              <a:t>PERSONALE( </a:t>
            </a:r>
            <a:r>
              <a:rPr lang="it-IT" sz="1400" b="1" u="sng" dirty="0" smtClean="0"/>
              <a:t>id</a:t>
            </a:r>
            <a:r>
              <a:rPr lang="it-IT" sz="1400" dirty="0" smtClean="0"/>
              <a:t>, </a:t>
            </a:r>
            <a:r>
              <a:rPr lang="it-IT" sz="1400" b="1" u="sng" dirty="0" smtClean="0"/>
              <a:t>CF</a:t>
            </a:r>
            <a:r>
              <a:rPr lang="it-IT" sz="1400" dirty="0" smtClean="0"/>
              <a:t>, nome, cognome, </a:t>
            </a:r>
            <a:r>
              <a:rPr lang="it-IT" sz="1400" dirty="0" err="1" smtClean="0"/>
              <a:t>num_cell</a:t>
            </a:r>
            <a:r>
              <a:rPr lang="it-IT" sz="1400" dirty="0" smtClean="0"/>
              <a:t>, </a:t>
            </a:r>
            <a:r>
              <a:rPr lang="it-IT" sz="1400" dirty="0" err="1" smtClean="0"/>
              <a:t>data_assunzione</a:t>
            </a:r>
            <a:r>
              <a:rPr lang="it-IT" sz="1400" dirty="0" smtClean="0"/>
              <a:t>)</a:t>
            </a:r>
            <a:endParaRPr lang="en-GB" sz="1400" dirty="0" smtClean="0"/>
          </a:p>
          <a:p>
            <a:pPr marL="342900" indent="-342900">
              <a:lnSpc>
                <a:spcPct val="120000"/>
              </a:lnSpc>
              <a:spcBef>
                <a:spcPts val="0"/>
              </a:spcBef>
              <a:buFont typeface="+mj-lt"/>
              <a:buAutoNum type="arabicPeriod"/>
            </a:pPr>
            <a:r>
              <a:rPr lang="it-IT" sz="1400" dirty="0" smtClean="0"/>
              <a:t>TURNO(</a:t>
            </a:r>
            <a:r>
              <a:rPr lang="it-IT" sz="1400" b="1" u="sng" dirty="0" err="1" smtClean="0"/>
              <a:t>nome_turno</a:t>
            </a:r>
            <a:r>
              <a:rPr lang="it-IT" sz="1400" dirty="0" smtClean="0"/>
              <a:t>,  </a:t>
            </a:r>
            <a:r>
              <a:rPr lang="it-IT" sz="1400" dirty="0" err="1" smtClean="0"/>
              <a:t>giorno_settimana</a:t>
            </a:r>
            <a:r>
              <a:rPr lang="it-IT" sz="1400" dirty="0" smtClean="0"/>
              <a:t> , id_1,id_2, </a:t>
            </a:r>
            <a:r>
              <a:rPr lang="it-IT" sz="1400" dirty="0" err="1" smtClean="0"/>
              <a:t>ora_inizio</a:t>
            </a:r>
            <a:r>
              <a:rPr lang="it-IT" sz="1400" dirty="0" smtClean="0"/>
              <a:t>, </a:t>
            </a:r>
            <a:r>
              <a:rPr lang="it-IT" sz="1400" dirty="0" err="1" smtClean="0"/>
              <a:t>ora_fine</a:t>
            </a:r>
            <a:r>
              <a:rPr lang="it-IT" sz="1400" dirty="0" smtClean="0"/>
              <a:t>) </a:t>
            </a:r>
            <a:endParaRPr lang="en-GB" sz="1400" dirty="0" smtClean="0"/>
          </a:p>
          <a:p>
            <a:pPr marL="342900" indent="-342900">
              <a:lnSpc>
                <a:spcPct val="120000"/>
              </a:lnSpc>
              <a:spcBef>
                <a:spcPts val="0"/>
              </a:spcBef>
              <a:buFont typeface="+mj-lt"/>
              <a:buAutoNum type="arabicPeriod"/>
            </a:pPr>
            <a:r>
              <a:rPr lang="it-IT" sz="1400" dirty="0" smtClean="0"/>
              <a:t>FARMACO( </a:t>
            </a:r>
            <a:r>
              <a:rPr lang="it-IT" sz="1400" b="1" u="sng" dirty="0" smtClean="0"/>
              <a:t>nome</a:t>
            </a:r>
            <a:r>
              <a:rPr lang="it-IT" sz="1400" dirty="0" smtClean="0"/>
              <a:t>, </a:t>
            </a:r>
            <a:r>
              <a:rPr lang="it-IT" sz="1400" dirty="0" err="1" smtClean="0"/>
              <a:t>casa_farmaceutica</a:t>
            </a:r>
            <a:r>
              <a:rPr lang="it-IT" sz="1400" dirty="0" smtClean="0"/>
              <a:t>, principio, prescrizione, </a:t>
            </a:r>
            <a:r>
              <a:rPr lang="it-IT" sz="1400" dirty="0" err="1" smtClean="0"/>
              <a:t>num_confezioni_in_magazzino</a:t>
            </a:r>
            <a:r>
              <a:rPr lang="it-IT" sz="1400" dirty="0" smtClean="0"/>
              <a:t>) </a:t>
            </a:r>
            <a:endParaRPr lang="en-GB" sz="1400" dirty="0" smtClean="0"/>
          </a:p>
          <a:p>
            <a:pPr marL="342900" indent="-342900">
              <a:lnSpc>
                <a:spcPct val="120000"/>
              </a:lnSpc>
              <a:spcBef>
                <a:spcPts val="0"/>
              </a:spcBef>
              <a:buFont typeface="+mj-lt"/>
              <a:buAutoNum type="arabicPeriod"/>
            </a:pPr>
            <a:r>
              <a:rPr lang="it-IT" sz="1400" dirty="0" smtClean="0"/>
              <a:t>ORDINE( </a:t>
            </a:r>
            <a:r>
              <a:rPr lang="it-IT" sz="1400" b="1" u="sng" dirty="0" err="1" smtClean="0"/>
              <a:t>nome_farmaco</a:t>
            </a:r>
            <a:r>
              <a:rPr lang="it-IT" sz="1400" dirty="0" smtClean="0"/>
              <a:t>, </a:t>
            </a:r>
            <a:r>
              <a:rPr lang="it-IT" sz="1400" dirty="0" err="1" smtClean="0"/>
              <a:t>casa_farmaceutica</a:t>
            </a:r>
            <a:r>
              <a:rPr lang="it-IT" sz="1400" dirty="0" smtClean="0"/>
              <a:t>, </a:t>
            </a:r>
            <a:r>
              <a:rPr lang="it-IT" sz="1400" dirty="0" err="1" smtClean="0"/>
              <a:t>num_confezioni</a:t>
            </a:r>
            <a:r>
              <a:rPr lang="it-IT" sz="1400" dirty="0" smtClean="0"/>
              <a:t>, </a:t>
            </a:r>
            <a:r>
              <a:rPr lang="it-IT" sz="1400" dirty="0" err="1" smtClean="0"/>
              <a:t>data_ordine</a:t>
            </a:r>
            <a:r>
              <a:rPr lang="it-IT" sz="1400" dirty="0" smtClean="0"/>
              <a:t>, </a:t>
            </a:r>
            <a:r>
              <a:rPr lang="it-IT" sz="1400" dirty="0" err="1" smtClean="0"/>
              <a:t>data_consegna</a:t>
            </a:r>
            <a:r>
              <a:rPr lang="it-IT" sz="1400" dirty="0" smtClean="0"/>
              <a:t>, corriere)</a:t>
            </a:r>
            <a:endParaRPr lang="en-GB" sz="1400" dirty="0" smtClean="0"/>
          </a:p>
          <a:p>
            <a:pPr marL="342900" indent="-342900">
              <a:lnSpc>
                <a:spcPct val="120000"/>
              </a:lnSpc>
              <a:spcBef>
                <a:spcPts val="0"/>
              </a:spcBef>
              <a:buFont typeface="+mj-lt"/>
              <a:buAutoNum type="arabicPeriod"/>
            </a:pPr>
            <a:r>
              <a:rPr lang="it-IT" sz="1400" dirty="0" smtClean="0"/>
              <a:t>CASA_FARMACEUTICA( </a:t>
            </a:r>
            <a:r>
              <a:rPr lang="it-IT" sz="1400" b="1" u="sng" dirty="0" smtClean="0">
                <a:effectLst>
                  <a:outerShdw blurRad="38100" dist="38100" dir="2700000" algn="tl">
                    <a:srgbClr val="000000">
                      <a:alpha val="43137"/>
                    </a:srgbClr>
                  </a:outerShdw>
                </a:effectLst>
              </a:rPr>
              <a:t>nome</a:t>
            </a:r>
            <a:r>
              <a:rPr lang="it-IT" sz="1400" dirty="0" smtClean="0"/>
              <a:t>, telefono, nazione, rappresentante)</a:t>
            </a:r>
            <a:endParaRPr lang="en-GB" sz="1400" dirty="0" smtClean="0"/>
          </a:p>
          <a:p>
            <a:pPr marL="342900" indent="-342900">
              <a:lnSpc>
                <a:spcPct val="120000"/>
              </a:lnSpc>
              <a:spcBef>
                <a:spcPts val="0"/>
              </a:spcBef>
              <a:buFont typeface="+mj-lt"/>
              <a:buAutoNum type="arabicPeriod"/>
            </a:pPr>
            <a:r>
              <a:rPr lang="it-IT" sz="1400" dirty="0" smtClean="0"/>
              <a:t>SERVIZIO( </a:t>
            </a:r>
            <a:r>
              <a:rPr lang="it-IT" sz="1400" dirty="0" err="1" smtClean="0"/>
              <a:t>tipo_servizio</a:t>
            </a:r>
            <a:r>
              <a:rPr lang="it-IT" sz="1400" dirty="0" smtClean="0"/>
              <a:t>, </a:t>
            </a:r>
            <a:r>
              <a:rPr lang="it-IT" sz="1400" dirty="0" err="1" smtClean="0"/>
              <a:t>giorno_settimana</a:t>
            </a:r>
            <a:r>
              <a:rPr lang="it-IT" sz="1400" dirty="0" smtClean="0"/>
              <a:t>, costo, durata)</a:t>
            </a:r>
            <a:endParaRPr lang="en-GB" sz="1400" dirty="0" smtClean="0"/>
          </a:p>
          <a:p>
            <a:pPr marL="342900" indent="-342900">
              <a:lnSpc>
                <a:spcPct val="120000"/>
              </a:lnSpc>
              <a:spcBef>
                <a:spcPts val="0"/>
              </a:spcBef>
              <a:buFont typeface="+mj-lt"/>
              <a:buAutoNum type="arabicPeriod"/>
            </a:pPr>
            <a:r>
              <a:rPr lang="it-IT" sz="1400" dirty="0" smtClean="0"/>
              <a:t>PRENOTAZIONE( </a:t>
            </a:r>
            <a:r>
              <a:rPr lang="it-IT" sz="1400" dirty="0" err="1" smtClean="0"/>
              <a:t>tipo_servizio</a:t>
            </a:r>
            <a:r>
              <a:rPr lang="it-IT" sz="1400" dirty="0" smtClean="0"/>
              <a:t>, data, ora, cliente)</a:t>
            </a:r>
            <a:endParaRPr lang="en-GB" sz="1400" dirty="0" smtClean="0"/>
          </a:p>
          <a:p>
            <a:pPr marL="0" indent="0">
              <a:lnSpc>
                <a:spcPct val="120000"/>
              </a:lnSpc>
              <a:spcBef>
                <a:spcPts val="0"/>
              </a:spcBef>
              <a:buFont typeface="Arial" panose="020B0604020202020204" pitchFamily="34" charset="0"/>
              <a:buNone/>
            </a:pPr>
            <a:endParaRPr lang="en-GB" sz="1400" dirty="0"/>
          </a:p>
        </p:txBody>
      </p:sp>
    </p:spTree>
    <p:extLst>
      <p:ext uri="{BB962C8B-B14F-4D97-AF65-F5344CB8AC3E}">
        <p14:creationId xmlns:p14="http://schemas.microsoft.com/office/powerpoint/2010/main" val="310432112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GB" sz="2800" dirty="0" err="1" smtClean="0"/>
              <a:t>Cerchiamo</a:t>
            </a:r>
            <a:r>
              <a:rPr lang="en-GB" sz="2800" dirty="0" smtClean="0"/>
              <a:t> di </a:t>
            </a:r>
            <a:r>
              <a:rPr lang="en-GB" sz="2800" dirty="0" err="1" smtClean="0"/>
              <a:t>completare</a:t>
            </a:r>
            <a:r>
              <a:rPr lang="en-GB" sz="2800" dirty="0" smtClean="0"/>
              <a:t> …</a:t>
            </a:r>
            <a:endParaRPr lang="en-GB" sz="2800" dirty="0"/>
          </a:p>
        </p:txBody>
      </p:sp>
      <p:sp>
        <p:nvSpPr>
          <p:cNvPr id="3" name="Segnaposto contenuto 2"/>
          <p:cNvSpPr>
            <a:spLocks noGrp="1"/>
          </p:cNvSpPr>
          <p:nvPr>
            <p:ph idx="1"/>
          </p:nvPr>
        </p:nvSpPr>
        <p:spPr>
          <a:xfrm>
            <a:off x="298173" y="1247361"/>
            <a:ext cx="8577469" cy="2693504"/>
          </a:xfrm>
        </p:spPr>
        <p:txBody>
          <a:bodyPr>
            <a:normAutofit/>
          </a:bodyPr>
          <a:lstStyle/>
          <a:p>
            <a:pPr marL="0" indent="0">
              <a:buNone/>
            </a:pPr>
            <a:r>
              <a:rPr lang="en-GB" sz="2400" dirty="0" smtClean="0"/>
              <a:t>Non </a:t>
            </a:r>
            <a:r>
              <a:rPr lang="en-GB" sz="2400" dirty="0" err="1" smtClean="0"/>
              <a:t>abbiamo</a:t>
            </a:r>
            <a:r>
              <a:rPr lang="en-GB" sz="2400" dirty="0" smtClean="0"/>
              <a:t> </a:t>
            </a:r>
            <a:r>
              <a:rPr lang="en-GB" sz="2400" dirty="0" err="1" smtClean="0"/>
              <a:t>ancora</a:t>
            </a:r>
            <a:r>
              <a:rPr lang="en-GB" sz="2400" dirty="0" smtClean="0"/>
              <a:t> </a:t>
            </a:r>
            <a:r>
              <a:rPr lang="en-GB" sz="2400" dirty="0" err="1" smtClean="0"/>
              <a:t>completato</a:t>
            </a:r>
            <a:r>
              <a:rPr lang="en-GB" sz="2400" dirty="0" smtClean="0"/>
              <a:t> la </a:t>
            </a:r>
            <a:r>
              <a:rPr lang="en-GB" sz="2400" dirty="0" err="1" smtClean="0"/>
              <a:t>individuazione</a:t>
            </a:r>
            <a:r>
              <a:rPr lang="en-GB" sz="2400" dirty="0" smtClean="0"/>
              <a:t> di un primo </a:t>
            </a:r>
            <a:r>
              <a:rPr lang="en-GB" sz="2400" dirty="0" err="1" smtClean="0"/>
              <a:t>insieme</a:t>
            </a:r>
            <a:r>
              <a:rPr lang="en-GB" sz="2400" dirty="0" smtClean="0"/>
              <a:t> di </a:t>
            </a:r>
            <a:r>
              <a:rPr lang="en-GB" sz="2400" dirty="0" err="1" smtClean="0"/>
              <a:t>possibili</a:t>
            </a:r>
            <a:r>
              <a:rPr lang="en-GB" sz="2400" dirty="0" smtClean="0"/>
              <a:t> </a:t>
            </a:r>
            <a:r>
              <a:rPr lang="en-GB" sz="2400" dirty="0" err="1" smtClean="0"/>
              <a:t>chiavi</a:t>
            </a:r>
            <a:r>
              <a:rPr lang="en-GB" sz="2400" dirty="0" smtClean="0"/>
              <a:t> </a:t>
            </a:r>
            <a:r>
              <a:rPr lang="en-GB" sz="2400" dirty="0" err="1" smtClean="0"/>
              <a:t>semplici</a:t>
            </a:r>
            <a:r>
              <a:rPr lang="en-GB" sz="2400" dirty="0" smtClean="0"/>
              <a:t>. </a:t>
            </a:r>
            <a:r>
              <a:rPr lang="en-GB" sz="2400" dirty="0" err="1" smtClean="0"/>
              <a:t>Nelle</a:t>
            </a:r>
            <a:r>
              <a:rPr lang="en-GB" sz="2400" dirty="0" smtClean="0"/>
              <a:t> due </a:t>
            </a:r>
            <a:r>
              <a:rPr lang="en-GB" sz="2400" dirty="0" err="1" smtClean="0"/>
              <a:t>relazioni</a:t>
            </a:r>
            <a:r>
              <a:rPr lang="en-GB" sz="2400" dirty="0" smtClean="0"/>
              <a:t> </a:t>
            </a:r>
            <a:r>
              <a:rPr lang="en-GB" sz="2400" dirty="0" err="1" smtClean="0"/>
              <a:t>mancanti</a:t>
            </a:r>
            <a:r>
              <a:rPr lang="en-GB" sz="2400" dirty="0" smtClean="0"/>
              <a:t>, la 6 e la 7, </a:t>
            </a:r>
            <a:r>
              <a:rPr lang="en-GB" sz="2400" dirty="0" err="1" smtClean="0"/>
              <a:t>cerchiamo</a:t>
            </a:r>
            <a:r>
              <a:rPr lang="en-GB" sz="2400" dirty="0" smtClean="0"/>
              <a:t> </a:t>
            </a:r>
            <a:r>
              <a:rPr lang="en-GB" sz="2400" dirty="0" err="1" smtClean="0"/>
              <a:t>attributi</a:t>
            </a:r>
            <a:r>
              <a:rPr lang="en-GB" sz="2400" dirty="0" smtClean="0"/>
              <a:t> </a:t>
            </a:r>
            <a:r>
              <a:rPr lang="en-GB" sz="2400" dirty="0" err="1" smtClean="0"/>
              <a:t>che</a:t>
            </a:r>
            <a:r>
              <a:rPr lang="en-GB" sz="2400" dirty="0" smtClean="0"/>
              <a:t> </a:t>
            </a:r>
            <a:r>
              <a:rPr lang="en-GB" sz="2400" dirty="0" err="1" smtClean="0"/>
              <a:t>possano</a:t>
            </a:r>
            <a:r>
              <a:rPr lang="en-GB" sz="2400" dirty="0" smtClean="0"/>
              <a:t> </a:t>
            </a:r>
            <a:r>
              <a:rPr lang="en-GB" sz="2400" dirty="0" err="1" smtClean="0"/>
              <a:t>svolgere</a:t>
            </a:r>
            <a:r>
              <a:rPr lang="en-GB" sz="2400" dirty="0" smtClean="0"/>
              <a:t> </a:t>
            </a:r>
            <a:r>
              <a:rPr lang="en-GB" sz="2400" dirty="0" err="1" smtClean="0"/>
              <a:t>il</a:t>
            </a:r>
            <a:r>
              <a:rPr lang="en-GB" sz="2400" dirty="0" smtClean="0"/>
              <a:t> </a:t>
            </a:r>
            <a:r>
              <a:rPr lang="en-GB" sz="2400" dirty="0" err="1" smtClean="0"/>
              <a:t>ruolo</a:t>
            </a:r>
            <a:r>
              <a:rPr lang="en-GB" sz="2400" dirty="0" smtClean="0"/>
              <a:t> di </a:t>
            </a:r>
            <a:r>
              <a:rPr lang="en-GB" sz="2400" dirty="0" err="1" smtClean="0"/>
              <a:t>chiavi</a:t>
            </a:r>
            <a:r>
              <a:rPr lang="en-GB" sz="2400" dirty="0" smtClean="0"/>
              <a:t>. </a:t>
            </a:r>
            <a:r>
              <a:rPr lang="en-GB" sz="2400" dirty="0" err="1" smtClean="0"/>
              <a:t>Quali</a:t>
            </a:r>
            <a:r>
              <a:rPr lang="en-GB" sz="2400" dirty="0" smtClean="0"/>
              <a:t> </a:t>
            </a:r>
            <a:r>
              <a:rPr lang="en-GB" sz="2400" dirty="0" err="1" smtClean="0"/>
              <a:t>sono</a:t>
            </a:r>
            <a:r>
              <a:rPr lang="en-GB" sz="2400" dirty="0" smtClean="0"/>
              <a:t>?</a:t>
            </a:r>
            <a:endParaRPr lang="en-GB" sz="2400" dirty="0"/>
          </a:p>
        </p:txBody>
      </p:sp>
      <p:sp>
        <p:nvSpPr>
          <p:cNvPr id="4" name="Segnaposto numero diapositiva 3"/>
          <p:cNvSpPr>
            <a:spLocks noGrp="1"/>
          </p:cNvSpPr>
          <p:nvPr>
            <p:ph type="sldNum" sz="quarter" idx="12"/>
          </p:nvPr>
        </p:nvSpPr>
        <p:spPr/>
        <p:txBody>
          <a:bodyPr/>
          <a:lstStyle/>
          <a:p>
            <a:fld id="{631BB469-ABAD-4866-AC90-48FE8290B794}" type="slidenum">
              <a:rPr lang="en-GB" smtClean="0"/>
              <a:t>26</a:t>
            </a:fld>
            <a:endParaRPr lang="en-GB"/>
          </a:p>
        </p:txBody>
      </p:sp>
      <p:sp>
        <p:nvSpPr>
          <p:cNvPr id="7" name="Rettangolo 6"/>
          <p:cNvSpPr/>
          <p:nvPr/>
        </p:nvSpPr>
        <p:spPr>
          <a:xfrm>
            <a:off x="489502" y="4234069"/>
            <a:ext cx="7981122" cy="184867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Segnaposto contenuto 2"/>
          <p:cNvSpPr txBox="1">
            <a:spLocks/>
          </p:cNvSpPr>
          <p:nvPr/>
        </p:nvSpPr>
        <p:spPr>
          <a:xfrm>
            <a:off x="539198" y="4189345"/>
            <a:ext cx="7976152" cy="193813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lnSpc>
                <a:spcPct val="120000"/>
              </a:lnSpc>
              <a:spcBef>
                <a:spcPts val="0"/>
              </a:spcBef>
              <a:buFont typeface="+mj-lt"/>
              <a:buAutoNum type="arabicPeriod"/>
            </a:pPr>
            <a:r>
              <a:rPr lang="it-IT" sz="1400" dirty="0" smtClean="0"/>
              <a:t>PERSONALE( </a:t>
            </a:r>
            <a:r>
              <a:rPr lang="it-IT" sz="1400" b="1" u="sng" dirty="0" smtClean="0"/>
              <a:t>id</a:t>
            </a:r>
            <a:r>
              <a:rPr lang="it-IT" sz="1400" dirty="0" smtClean="0"/>
              <a:t>, </a:t>
            </a:r>
            <a:r>
              <a:rPr lang="it-IT" sz="1400" b="1" u="sng" dirty="0" smtClean="0"/>
              <a:t>CF</a:t>
            </a:r>
            <a:r>
              <a:rPr lang="it-IT" sz="1400" dirty="0" smtClean="0"/>
              <a:t>, nome, cognome, </a:t>
            </a:r>
            <a:r>
              <a:rPr lang="it-IT" sz="1400" dirty="0" err="1" smtClean="0"/>
              <a:t>num_cell</a:t>
            </a:r>
            <a:r>
              <a:rPr lang="it-IT" sz="1400" dirty="0" smtClean="0"/>
              <a:t>, </a:t>
            </a:r>
            <a:r>
              <a:rPr lang="it-IT" sz="1400" dirty="0" err="1" smtClean="0"/>
              <a:t>data_assunzione</a:t>
            </a:r>
            <a:r>
              <a:rPr lang="it-IT" sz="1400" dirty="0" smtClean="0"/>
              <a:t>)</a:t>
            </a:r>
            <a:endParaRPr lang="en-GB" sz="1400" dirty="0" smtClean="0"/>
          </a:p>
          <a:p>
            <a:pPr marL="342900" indent="-342900">
              <a:lnSpc>
                <a:spcPct val="120000"/>
              </a:lnSpc>
              <a:spcBef>
                <a:spcPts val="0"/>
              </a:spcBef>
              <a:buFont typeface="+mj-lt"/>
              <a:buAutoNum type="arabicPeriod"/>
            </a:pPr>
            <a:r>
              <a:rPr lang="it-IT" sz="1400" dirty="0" smtClean="0"/>
              <a:t>TURNO(</a:t>
            </a:r>
            <a:r>
              <a:rPr lang="it-IT" sz="1400" b="1" u="sng" dirty="0" err="1" smtClean="0"/>
              <a:t>nome_turno</a:t>
            </a:r>
            <a:r>
              <a:rPr lang="it-IT" sz="1400" dirty="0" smtClean="0"/>
              <a:t>,  </a:t>
            </a:r>
            <a:r>
              <a:rPr lang="it-IT" sz="1400" dirty="0" err="1" smtClean="0"/>
              <a:t>giorno_settimana</a:t>
            </a:r>
            <a:r>
              <a:rPr lang="it-IT" sz="1400" dirty="0" smtClean="0"/>
              <a:t> , id_1,id_2, </a:t>
            </a:r>
            <a:r>
              <a:rPr lang="it-IT" sz="1400" dirty="0" err="1" smtClean="0"/>
              <a:t>ora_inizio</a:t>
            </a:r>
            <a:r>
              <a:rPr lang="it-IT" sz="1400" dirty="0" smtClean="0"/>
              <a:t>, </a:t>
            </a:r>
            <a:r>
              <a:rPr lang="it-IT" sz="1400" dirty="0" err="1" smtClean="0"/>
              <a:t>ora_fine</a:t>
            </a:r>
            <a:r>
              <a:rPr lang="it-IT" sz="1400" dirty="0" smtClean="0"/>
              <a:t>) </a:t>
            </a:r>
            <a:endParaRPr lang="en-GB" sz="1400" dirty="0" smtClean="0"/>
          </a:p>
          <a:p>
            <a:pPr marL="342900" indent="-342900">
              <a:lnSpc>
                <a:spcPct val="120000"/>
              </a:lnSpc>
              <a:spcBef>
                <a:spcPts val="0"/>
              </a:spcBef>
              <a:buFont typeface="+mj-lt"/>
              <a:buAutoNum type="arabicPeriod"/>
            </a:pPr>
            <a:r>
              <a:rPr lang="it-IT" sz="1400" dirty="0" smtClean="0"/>
              <a:t>FARMACO( </a:t>
            </a:r>
            <a:r>
              <a:rPr lang="it-IT" sz="1400" b="1" u="sng" dirty="0" smtClean="0"/>
              <a:t>nome</a:t>
            </a:r>
            <a:r>
              <a:rPr lang="it-IT" sz="1400" dirty="0" smtClean="0"/>
              <a:t>, </a:t>
            </a:r>
            <a:r>
              <a:rPr lang="it-IT" sz="1400" dirty="0" err="1" smtClean="0"/>
              <a:t>casa_farmaceutica</a:t>
            </a:r>
            <a:r>
              <a:rPr lang="it-IT" sz="1400" dirty="0" smtClean="0"/>
              <a:t>, principio, prescrizione, </a:t>
            </a:r>
            <a:r>
              <a:rPr lang="it-IT" sz="1400" dirty="0" err="1" smtClean="0"/>
              <a:t>num_confezioni_in_magazzino</a:t>
            </a:r>
            <a:r>
              <a:rPr lang="it-IT" sz="1400" dirty="0" smtClean="0"/>
              <a:t>) </a:t>
            </a:r>
            <a:endParaRPr lang="en-GB" sz="1400" dirty="0" smtClean="0"/>
          </a:p>
          <a:p>
            <a:pPr marL="342900" indent="-342900">
              <a:lnSpc>
                <a:spcPct val="120000"/>
              </a:lnSpc>
              <a:spcBef>
                <a:spcPts val="0"/>
              </a:spcBef>
              <a:buFont typeface="+mj-lt"/>
              <a:buAutoNum type="arabicPeriod"/>
            </a:pPr>
            <a:r>
              <a:rPr lang="it-IT" sz="1400" dirty="0" smtClean="0"/>
              <a:t>ORDINE( </a:t>
            </a:r>
            <a:r>
              <a:rPr lang="it-IT" sz="1400" b="1" u="sng" dirty="0" err="1" smtClean="0"/>
              <a:t>nome_farmaco</a:t>
            </a:r>
            <a:r>
              <a:rPr lang="it-IT" sz="1400" dirty="0" smtClean="0"/>
              <a:t>, </a:t>
            </a:r>
            <a:r>
              <a:rPr lang="it-IT" sz="1400" dirty="0" err="1" smtClean="0"/>
              <a:t>casa_farmaceutica</a:t>
            </a:r>
            <a:r>
              <a:rPr lang="it-IT" sz="1400" dirty="0" smtClean="0"/>
              <a:t>, </a:t>
            </a:r>
            <a:r>
              <a:rPr lang="it-IT" sz="1400" dirty="0" err="1" smtClean="0"/>
              <a:t>num_confezioni</a:t>
            </a:r>
            <a:r>
              <a:rPr lang="it-IT" sz="1400" dirty="0" smtClean="0"/>
              <a:t>, </a:t>
            </a:r>
            <a:r>
              <a:rPr lang="it-IT" sz="1400" dirty="0" err="1" smtClean="0"/>
              <a:t>data_ordine</a:t>
            </a:r>
            <a:r>
              <a:rPr lang="it-IT" sz="1400" dirty="0" smtClean="0"/>
              <a:t>, </a:t>
            </a:r>
            <a:r>
              <a:rPr lang="it-IT" sz="1400" dirty="0" err="1" smtClean="0"/>
              <a:t>data_consegna</a:t>
            </a:r>
            <a:r>
              <a:rPr lang="it-IT" sz="1400" dirty="0" smtClean="0"/>
              <a:t>, corriere)</a:t>
            </a:r>
            <a:endParaRPr lang="en-GB" sz="1400" dirty="0" smtClean="0"/>
          </a:p>
          <a:p>
            <a:pPr marL="342900" indent="-342900">
              <a:lnSpc>
                <a:spcPct val="120000"/>
              </a:lnSpc>
              <a:spcBef>
                <a:spcPts val="0"/>
              </a:spcBef>
              <a:buFont typeface="+mj-lt"/>
              <a:buAutoNum type="arabicPeriod"/>
            </a:pPr>
            <a:r>
              <a:rPr lang="it-IT" sz="1400" dirty="0" smtClean="0"/>
              <a:t>CASA_FARMACEUTICA( </a:t>
            </a:r>
            <a:r>
              <a:rPr lang="it-IT" sz="1400" b="1" u="sng" dirty="0" smtClean="0">
                <a:effectLst>
                  <a:outerShdw blurRad="38100" dist="38100" dir="2700000" algn="tl">
                    <a:srgbClr val="000000">
                      <a:alpha val="43137"/>
                    </a:srgbClr>
                  </a:outerShdw>
                </a:effectLst>
              </a:rPr>
              <a:t>nome</a:t>
            </a:r>
            <a:r>
              <a:rPr lang="it-IT" sz="1400" dirty="0" smtClean="0"/>
              <a:t>, telefono, nazione, rappresentante)</a:t>
            </a:r>
            <a:endParaRPr lang="en-GB" sz="1400" dirty="0" smtClean="0"/>
          </a:p>
          <a:p>
            <a:pPr marL="342900" indent="-342900">
              <a:lnSpc>
                <a:spcPct val="120000"/>
              </a:lnSpc>
              <a:spcBef>
                <a:spcPts val="0"/>
              </a:spcBef>
              <a:buFont typeface="+mj-lt"/>
              <a:buAutoNum type="arabicPeriod"/>
            </a:pPr>
            <a:r>
              <a:rPr lang="it-IT" sz="1400" dirty="0" smtClean="0"/>
              <a:t>SERVIZIO( </a:t>
            </a:r>
            <a:r>
              <a:rPr lang="it-IT" sz="1400" dirty="0" err="1" smtClean="0"/>
              <a:t>tipo_servizio</a:t>
            </a:r>
            <a:r>
              <a:rPr lang="it-IT" sz="1400" dirty="0" smtClean="0"/>
              <a:t>, </a:t>
            </a:r>
            <a:r>
              <a:rPr lang="it-IT" sz="1400" dirty="0" err="1" smtClean="0"/>
              <a:t>giorno_settimana</a:t>
            </a:r>
            <a:r>
              <a:rPr lang="it-IT" sz="1400" dirty="0" smtClean="0"/>
              <a:t>, costo, durata)</a:t>
            </a:r>
            <a:endParaRPr lang="en-GB" sz="1400" dirty="0" smtClean="0"/>
          </a:p>
          <a:p>
            <a:pPr marL="342900" indent="-342900">
              <a:lnSpc>
                <a:spcPct val="120000"/>
              </a:lnSpc>
              <a:spcBef>
                <a:spcPts val="0"/>
              </a:spcBef>
              <a:buFont typeface="+mj-lt"/>
              <a:buAutoNum type="arabicPeriod"/>
            </a:pPr>
            <a:r>
              <a:rPr lang="it-IT" sz="1400" dirty="0" smtClean="0"/>
              <a:t>PRENOTAZIONE( </a:t>
            </a:r>
            <a:r>
              <a:rPr lang="it-IT" sz="1400" dirty="0" err="1" smtClean="0"/>
              <a:t>tipo_servizio</a:t>
            </a:r>
            <a:r>
              <a:rPr lang="it-IT" sz="1400" dirty="0" smtClean="0"/>
              <a:t>, data, ora, cliente)</a:t>
            </a:r>
            <a:endParaRPr lang="en-GB" sz="1400" dirty="0" smtClean="0"/>
          </a:p>
          <a:p>
            <a:pPr marL="0" indent="0">
              <a:lnSpc>
                <a:spcPct val="120000"/>
              </a:lnSpc>
              <a:spcBef>
                <a:spcPts val="0"/>
              </a:spcBef>
              <a:buFont typeface="Arial" panose="020B0604020202020204" pitchFamily="34" charset="0"/>
              <a:buNone/>
            </a:pPr>
            <a:endParaRPr lang="en-GB" sz="1400" dirty="0"/>
          </a:p>
        </p:txBody>
      </p:sp>
    </p:spTree>
    <p:extLst>
      <p:ext uri="{BB962C8B-B14F-4D97-AF65-F5344CB8AC3E}">
        <p14:creationId xmlns:p14="http://schemas.microsoft.com/office/powerpoint/2010/main" val="366676526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GB" sz="2800" dirty="0" err="1" smtClean="0"/>
              <a:t>Cerchiamo</a:t>
            </a:r>
            <a:r>
              <a:rPr lang="en-GB" sz="2800" dirty="0" smtClean="0"/>
              <a:t> di </a:t>
            </a:r>
            <a:r>
              <a:rPr lang="en-GB" sz="2800" dirty="0" err="1" smtClean="0"/>
              <a:t>completare</a:t>
            </a:r>
            <a:r>
              <a:rPr lang="en-GB" sz="2800" dirty="0" smtClean="0"/>
              <a:t> …</a:t>
            </a:r>
            <a:endParaRPr lang="en-GB" sz="2800" dirty="0"/>
          </a:p>
        </p:txBody>
      </p:sp>
      <p:sp>
        <p:nvSpPr>
          <p:cNvPr id="3" name="Segnaposto contenuto 2"/>
          <p:cNvSpPr>
            <a:spLocks noGrp="1"/>
          </p:cNvSpPr>
          <p:nvPr>
            <p:ph idx="1"/>
          </p:nvPr>
        </p:nvSpPr>
        <p:spPr>
          <a:xfrm>
            <a:off x="298173" y="1247361"/>
            <a:ext cx="8577469" cy="2693504"/>
          </a:xfrm>
        </p:spPr>
        <p:txBody>
          <a:bodyPr>
            <a:normAutofit/>
          </a:bodyPr>
          <a:lstStyle/>
          <a:p>
            <a:pPr marL="0" indent="0">
              <a:buNone/>
            </a:pPr>
            <a:r>
              <a:rPr lang="en-GB" sz="2400" dirty="0" err="1" smtClean="0"/>
              <a:t>Evidentemente</a:t>
            </a:r>
            <a:r>
              <a:rPr lang="en-GB" sz="2400" dirty="0" smtClean="0"/>
              <a:t> </a:t>
            </a:r>
            <a:r>
              <a:rPr lang="en-GB" sz="2400" dirty="0" err="1" smtClean="0"/>
              <a:t>gli</a:t>
            </a:r>
            <a:r>
              <a:rPr lang="en-GB" sz="2400" dirty="0" smtClean="0"/>
              <a:t> </a:t>
            </a:r>
            <a:r>
              <a:rPr lang="en-GB" sz="2400" dirty="0" err="1" smtClean="0"/>
              <a:t>attributi</a:t>
            </a:r>
            <a:r>
              <a:rPr lang="en-GB" sz="2400" dirty="0" smtClean="0"/>
              <a:t> </a:t>
            </a:r>
            <a:r>
              <a:rPr lang="en-GB" sz="2400" dirty="0" err="1" smtClean="0"/>
              <a:t>che</a:t>
            </a:r>
            <a:r>
              <a:rPr lang="en-GB" sz="2400" dirty="0" smtClean="0"/>
              <a:t> </a:t>
            </a:r>
            <a:r>
              <a:rPr lang="en-GB" sz="2400" dirty="0" err="1" smtClean="0"/>
              <a:t>iniziano</a:t>
            </a:r>
            <a:r>
              <a:rPr lang="en-GB" sz="2400" dirty="0" smtClean="0"/>
              <a:t> con </a:t>
            </a:r>
            <a:r>
              <a:rPr lang="en-GB" sz="2400" b="1" dirty="0" err="1" smtClean="0"/>
              <a:t>tipo</a:t>
            </a:r>
            <a:r>
              <a:rPr lang="en-GB" sz="2400" dirty="0" smtClean="0"/>
              <a:t>. </a:t>
            </a:r>
            <a:r>
              <a:rPr lang="en-GB" sz="2400" dirty="0" err="1" smtClean="0"/>
              <a:t>Abbiamo</a:t>
            </a:r>
            <a:r>
              <a:rPr lang="en-GB" sz="2400" dirty="0" smtClean="0"/>
              <a:t> </a:t>
            </a:r>
            <a:r>
              <a:rPr lang="en-GB" sz="2400" dirty="0" err="1" smtClean="0"/>
              <a:t>completato</a:t>
            </a:r>
            <a:r>
              <a:rPr lang="en-GB" sz="2400" dirty="0" smtClean="0"/>
              <a:t> </a:t>
            </a:r>
            <a:r>
              <a:rPr lang="en-GB" sz="2400" dirty="0" err="1" smtClean="0"/>
              <a:t>una</a:t>
            </a:r>
            <a:r>
              <a:rPr lang="en-GB" sz="2400" dirty="0" smtClean="0"/>
              <a:t> prima </a:t>
            </a:r>
            <a:r>
              <a:rPr lang="en-GB" sz="2400" dirty="0" err="1" smtClean="0"/>
              <a:t>individuazione</a:t>
            </a:r>
            <a:r>
              <a:rPr lang="en-GB" sz="2400" dirty="0" smtClean="0"/>
              <a:t> </a:t>
            </a:r>
            <a:r>
              <a:rPr lang="en-GB" sz="2400" dirty="0" err="1" smtClean="0"/>
              <a:t>potenziale</a:t>
            </a:r>
            <a:r>
              <a:rPr lang="en-GB" sz="2400" dirty="0" smtClean="0"/>
              <a:t> di </a:t>
            </a:r>
            <a:r>
              <a:rPr lang="en-GB" sz="2400" dirty="0" err="1" smtClean="0"/>
              <a:t>chiavi</a:t>
            </a:r>
            <a:r>
              <a:rPr lang="en-GB" sz="2400" dirty="0" smtClean="0"/>
              <a:t> </a:t>
            </a:r>
            <a:r>
              <a:rPr lang="en-GB" sz="2400" dirty="0" err="1" smtClean="0"/>
              <a:t>semplici</a:t>
            </a:r>
            <a:r>
              <a:rPr lang="en-GB" sz="2400" dirty="0" smtClean="0"/>
              <a:t>.</a:t>
            </a:r>
          </a:p>
          <a:p>
            <a:pPr marL="0" indent="0">
              <a:buNone/>
            </a:pPr>
            <a:r>
              <a:rPr lang="en-GB" sz="2400" dirty="0" smtClean="0"/>
              <a:t>Per </a:t>
            </a:r>
            <a:r>
              <a:rPr lang="en-GB" sz="2400" dirty="0" err="1" smtClean="0"/>
              <a:t>capire</a:t>
            </a:r>
            <a:r>
              <a:rPr lang="en-GB" sz="2400" dirty="0" smtClean="0"/>
              <a:t> </a:t>
            </a:r>
            <a:r>
              <a:rPr lang="en-GB" sz="2400" dirty="0" err="1" smtClean="0"/>
              <a:t>quali</a:t>
            </a:r>
            <a:r>
              <a:rPr lang="en-GB" sz="2400" dirty="0" smtClean="0"/>
              <a:t> di </a:t>
            </a:r>
            <a:r>
              <a:rPr lang="en-GB" sz="2400" dirty="0" err="1" smtClean="0"/>
              <a:t>queste</a:t>
            </a:r>
            <a:r>
              <a:rPr lang="en-GB" sz="2400" dirty="0" smtClean="0"/>
              <a:t> </a:t>
            </a:r>
            <a:r>
              <a:rPr lang="en-GB" sz="2400" dirty="0" err="1" smtClean="0"/>
              <a:t>chiavi</a:t>
            </a:r>
            <a:r>
              <a:rPr lang="en-GB" sz="2400" dirty="0" smtClean="0"/>
              <a:t> </a:t>
            </a:r>
            <a:r>
              <a:rPr lang="en-GB" sz="2400" dirty="0" err="1" smtClean="0"/>
              <a:t>sono</a:t>
            </a:r>
            <a:r>
              <a:rPr lang="en-GB" sz="2400" dirty="0" smtClean="0"/>
              <a:t> </a:t>
            </a:r>
            <a:r>
              <a:rPr lang="en-GB" sz="2400" dirty="0" err="1" smtClean="0"/>
              <a:t>veramente</a:t>
            </a:r>
            <a:r>
              <a:rPr lang="en-GB" sz="2400" dirty="0" smtClean="0"/>
              <a:t> </a:t>
            </a:r>
            <a:r>
              <a:rPr lang="en-GB" sz="2400" dirty="0" err="1" smtClean="0"/>
              <a:t>chiavi</a:t>
            </a:r>
            <a:r>
              <a:rPr lang="en-GB" sz="2400" dirty="0" smtClean="0"/>
              <a:t> </a:t>
            </a:r>
            <a:r>
              <a:rPr lang="en-GB" sz="2400" dirty="0" err="1" smtClean="0"/>
              <a:t>semplici</a:t>
            </a:r>
            <a:r>
              <a:rPr lang="en-GB" sz="2400" dirty="0" smtClean="0"/>
              <a:t> </a:t>
            </a:r>
            <a:r>
              <a:rPr lang="en-GB" sz="2400" dirty="0" err="1" smtClean="0"/>
              <a:t>dobbiamo</a:t>
            </a:r>
            <a:r>
              <a:rPr lang="en-GB" sz="2400" dirty="0" smtClean="0"/>
              <a:t> </a:t>
            </a:r>
            <a:r>
              <a:rPr lang="en-GB" sz="2400" dirty="0" err="1" smtClean="0"/>
              <a:t>tornare</a:t>
            </a:r>
            <a:r>
              <a:rPr lang="en-GB" sz="2400" dirty="0" smtClean="0"/>
              <a:t> </a:t>
            </a:r>
            <a:r>
              <a:rPr lang="en-GB" sz="2400" dirty="0" err="1" smtClean="0"/>
              <a:t>alla</a:t>
            </a:r>
            <a:r>
              <a:rPr lang="en-GB" sz="2400" dirty="0" smtClean="0"/>
              <a:t> nostra </a:t>
            </a:r>
            <a:r>
              <a:rPr lang="en-GB" sz="2400" dirty="0" err="1" smtClean="0"/>
              <a:t>mappatura</a:t>
            </a:r>
            <a:r>
              <a:rPr lang="en-GB" sz="2400" dirty="0" smtClean="0"/>
              <a:t> </a:t>
            </a:r>
            <a:r>
              <a:rPr lang="en-GB" sz="2400" dirty="0" err="1" smtClean="0"/>
              <a:t>tra</a:t>
            </a:r>
            <a:r>
              <a:rPr lang="en-GB" sz="2400" dirty="0" smtClean="0"/>
              <a:t> </a:t>
            </a:r>
            <a:r>
              <a:rPr lang="en-GB" sz="2400" dirty="0" err="1" smtClean="0"/>
              <a:t>requisiti</a:t>
            </a:r>
            <a:r>
              <a:rPr lang="en-GB" sz="2400" dirty="0" smtClean="0"/>
              <a:t> e schema di base </a:t>
            </a:r>
            <a:r>
              <a:rPr lang="en-GB" sz="2400" dirty="0" err="1" smtClean="0"/>
              <a:t>dati</a:t>
            </a:r>
            <a:r>
              <a:rPr lang="en-GB" sz="2400" dirty="0" smtClean="0"/>
              <a:t>. </a:t>
            </a:r>
            <a:endParaRPr lang="en-GB" sz="2400" dirty="0"/>
          </a:p>
        </p:txBody>
      </p:sp>
      <p:sp>
        <p:nvSpPr>
          <p:cNvPr id="4" name="Segnaposto numero diapositiva 3"/>
          <p:cNvSpPr>
            <a:spLocks noGrp="1"/>
          </p:cNvSpPr>
          <p:nvPr>
            <p:ph type="sldNum" sz="quarter" idx="12"/>
          </p:nvPr>
        </p:nvSpPr>
        <p:spPr/>
        <p:txBody>
          <a:bodyPr/>
          <a:lstStyle/>
          <a:p>
            <a:fld id="{631BB469-ABAD-4866-AC90-48FE8290B794}" type="slidenum">
              <a:rPr lang="en-GB" smtClean="0"/>
              <a:t>27</a:t>
            </a:fld>
            <a:endParaRPr lang="en-GB"/>
          </a:p>
        </p:txBody>
      </p:sp>
      <p:sp>
        <p:nvSpPr>
          <p:cNvPr id="7" name="Rettangolo 6"/>
          <p:cNvSpPr/>
          <p:nvPr/>
        </p:nvSpPr>
        <p:spPr>
          <a:xfrm>
            <a:off x="489502" y="4234069"/>
            <a:ext cx="7981122" cy="184867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Segnaposto contenuto 2"/>
          <p:cNvSpPr txBox="1">
            <a:spLocks/>
          </p:cNvSpPr>
          <p:nvPr/>
        </p:nvSpPr>
        <p:spPr>
          <a:xfrm>
            <a:off x="539198" y="4189345"/>
            <a:ext cx="7976152" cy="193813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lnSpc>
                <a:spcPct val="120000"/>
              </a:lnSpc>
              <a:spcBef>
                <a:spcPts val="0"/>
              </a:spcBef>
              <a:buFont typeface="+mj-lt"/>
              <a:buAutoNum type="arabicPeriod"/>
            </a:pPr>
            <a:r>
              <a:rPr lang="it-IT" sz="1400" dirty="0" smtClean="0"/>
              <a:t>PERSONALE( </a:t>
            </a:r>
            <a:r>
              <a:rPr lang="it-IT" sz="1400" b="1" u="sng" dirty="0" smtClean="0"/>
              <a:t>id</a:t>
            </a:r>
            <a:r>
              <a:rPr lang="it-IT" sz="1400" dirty="0" smtClean="0"/>
              <a:t>, </a:t>
            </a:r>
            <a:r>
              <a:rPr lang="it-IT" sz="1400" b="1" u="sng" dirty="0" smtClean="0"/>
              <a:t>CF</a:t>
            </a:r>
            <a:r>
              <a:rPr lang="it-IT" sz="1400" dirty="0" smtClean="0"/>
              <a:t>, nome, cognome, </a:t>
            </a:r>
            <a:r>
              <a:rPr lang="it-IT" sz="1400" dirty="0" err="1" smtClean="0"/>
              <a:t>num_cell</a:t>
            </a:r>
            <a:r>
              <a:rPr lang="it-IT" sz="1400" dirty="0" smtClean="0"/>
              <a:t>, </a:t>
            </a:r>
            <a:r>
              <a:rPr lang="it-IT" sz="1400" dirty="0" err="1" smtClean="0"/>
              <a:t>data_assunzione</a:t>
            </a:r>
            <a:r>
              <a:rPr lang="it-IT" sz="1400" dirty="0" smtClean="0"/>
              <a:t>)</a:t>
            </a:r>
            <a:endParaRPr lang="en-GB" sz="1400" dirty="0" smtClean="0"/>
          </a:p>
          <a:p>
            <a:pPr marL="342900" indent="-342900">
              <a:lnSpc>
                <a:spcPct val="120000"/>
              </a:lnSpc>
              <a:spcBef>
                <a:spcPts val="0"/>
              </a:spcBef>
              <a:buFont typeface="+mj-lt"/>
              <a:buAutoNum type="arabicPeriod"/>
            </a:pPr>
            <a:r>
              <a:rPr lang="it-IT" sz="1400" dirty="0" smtClean="0"/>
              <a:t>TURNO(</a:t>
            </a:r>
            <a:r>
              <a:rPr lang="it-IT" sz="1400" b="1" u="sng" dirty="0" err="1" smtClean="0"/>
              <a:t>nome_turno</a:t>
            </a:r>
            <a:r>
              <a:rPr lang="it-IT" sz="1400" dirty="0" smtClean="0"/>
              <a:t>,  </a:t>
            </a:r>
            <a:r>
              <a:rPr lang="it-IT" sz="1400" dirty="0" err="1" smtClean="0"/>
              <a:t>giorno_settimana</a:t>
            </a:r>
            <a:r>
              <a:rPr lang="it-IT" sz="1400" dirty="0" smtClean="0"/>
              <a:t> , id_1,id_2, </a:t>
            </a:r>
            <a:r>
              <a:rPr lang="it-IT" sz="1400" dirty="0" err="1" smtClean="0"/>
              <a:t>ora_inizio</a:t>
            </a:r>
            <a:r>
              <a:rPr lang="it-IT" sz="1400" dirty="0" smtClean="0"/>
              <a:t>, </a:t>
            </a:r>
            <a:r>
              <a:rPr lang="it-IT" sz="1400" dirty="0" err="1" smtClean="0"/>
              <a:t>ora_fine</a:t>
            </a:r>
            <a:r>
              <a:rPr lang="it-IT" sz="1400" dirty="0" smtClean="0"/>
              <a:t>) </a:t>
            </a:r>
            <a:endParaRPr lang="en-GB" sz="1400" dirty="0" smtClean="0"/>
          </a:p>
          <a:p>
            <a:pPr marL="342900" indent="-342900">
              <a:lnSpc>
                <a:spcPct val="120000"/>
              </a:lnSpc>
              <a:spcBef>
                <a:spcPts val="0"/>
              </a:spcBef>
              <a:buFont typeface="+mj-lt"/>
              <a:buAutoNum type="arabicPeriod"/>
            </a:pPr>
            <a:r>
              <a:rPr lang="it-IT" sz="1400" dirty="0" smtClean="0"/>
              <a:t>FARMACO( </a:t>
            </a:r>
            <a:r>
              <a:rPr lang="it-IT" sz="1400" b="1" u="sng" dirty="0" smtClean="0"/>
              <a:t>nome</a:t>
            </a:r>
            <a:r>
              <a:rPr lang="it-IT" sz="1400" dirty="0" smtClean="0"/>
              <a:t>, </a:t>
            </a:r>
            <a:r>
              <a:rPr lang="it-IT" sz="1400" dirty="0" err="1" smtClean="0"/>
              <a:t>casa_farmaceutica</a:t>
            </a:r>
            <a:r>
              <a:rPr lang="it-IT" sz="1400" dirty="0" smtClean="0"/>
              <a:t>, principio, prescrizione, </a:t>
            </a:r>
            <a:r>
              <a:rPr lang="it-IT" sz="1400" dirty="0" err="1" smtClean="0"/>
              <a:t>num_confezioni_in_magazzino</a:t>
            </a:r>
            <a:r>
              <a:rPr lang="it-IT" sz="1400" dirty="0" smtClean="0"/>
              <a:t>) </a:t>
            </a:r>
            <a:endParaRPr lang="en-GB" sz="1400" dirty="0" smtClean="0"/>
          </a:p>
          <a:p>
            <a:pPr marL="342900" indent="-342900">
              <a:lnSpc>
                <a:spcPct val="120000"/>
              </a:lnSpc>
              <a:spcBef>
                <a:spcPts val="0"/>
              </a:spcBef>
              <a:buFont typeface="+mj-lt"/>
              <a:buAutoNum type="arabicPeriod"/>
            </a:pPr>
            <a:r>
              <a:rPr lang="it-IT" sz="1400" dirty="0" smtClean="0"/>
              <a:t>ORDINE( </a:t>
            </a:r>
            <a:r>
              <a:rPr lang="it-IT" sz="1400" b="1" u="sng" dirty="0" err="1" smtClean="0"/>
              <a:t>nome_farmaco</a:t>
            </a:r>
            <a:r>
              <a:rPr lang="it-IT" sz="1400" dirty="0" smtClean="0"/>
              <a:t>, </a:t>
            </a:r>
            <a:r>
              <a:rPr lang="it-IT" sz="1400" dirty="0" err="1" smtClean="0"/>
              <a:t>casa_farmaceutica</a:t>
            </a:r>
            <a:r>
              <a:rPr lang="it-IT" sz="1400" dirty="0" smtClean="0"/>
              <a:t>, </a:t>
            </a:r>
            <a:r>
              <a:rPr lang="it-IT" sz="1400" dirty="0" err="1" smtClean="0"/>
              <a:t>num_confezioni</a:t>
            </a:r>
            <a:r>
              <a:rPr lang="it-IT" sz="1400" dirty="0" smtClean="0"/>
              <a:t>, </a:t>
            </a:r>
            <a:r>
              <a:rPr lang="it-IT" sz="1400" dirty="0" err="1" smtClean="0"/>
              <a:t>data_ordine</a:t>
            </a:r>
            <a:r>
              <a:rPr lang="it-IT" sz="1400" dirty="0" smtClean="0"/>
              <a:t>, </a:t>
            </a:r>
            <a:r>
              <a:rPr lang="it-IT" sz="1400" dirty="0" err="1" smtClean="0"/>
              <a:t>data_consegna</a:t>
            </a:r>
            <a:r>
              <a:rPr lang="it-IT" sz="1400" dirty="0" smtClean="0"/>
              <a:t>, corriere)</a:t>
            </a:r>
            <a:endParaRPr lang="en-GB" sz="1400" dirty="0" smtClean="0"/>
          </a:p>
          <a:p>
            <a:pPr marL="342900" indent="-342900">
              <a:lnSpc>
                <a:spcPct val="120000"/>
              </a:lnSpc>
              <a:spcBef>
                <a:spcPts val="0"/>
              </a:spcBef>
              <a:buFont typeface="+mj-lt"/>
              <a:buAutoNum type="arabicPeriod"/>
            </a:pPr>
            <a:r>
              <a:rPr lang="it-IT" sz="1400" dirty="0" smtClean="0"/>
              <a:t>CASA_FARMACEUTICA( </a:t>
            </a:r>
            <a:r>
              <a:rPr lang="it-IT" sz="1400" b="1" u="sng" dirty="0" smtClean="0">
                <a:effectLst>
                  <a:outerShdw blurRad="38100" dist="38100" dir="2700000" algn="tl">
                    <a:srgbClr val="000000">
                      <a:alpha val="43137"/>
                    </a:srgbClr>
                  </a:outerShdw>
                </a:effectLst>
              </a:rPr>
              <a:t>nome</a:t>
            </a:r>
            <a:r>
              <a:rPr lang="it-IT" sz="1400" dirty="0" smtClean="0"/>
              <a:t>, telefono, nazione, rappresentante)</a:t>
            </a:r>
            <a:endParaRPr lang="en-GB" sz="1400" dirty="0" smtClean="0"/>
          </a:p>
          <a:p>
            <a:pPr marL="342900" indent="-342900">
              <a:lnSpc>
                <a:spcPct val="120000"/>
              </a:lnSpc>
              <a:spcBef>
                <a:spcPts val="0"/>
              </a:spcBef>
              <a:buFont typeface="+mj-lt"/>
              <a:buAutoNum type="arabicPeriod"/>
            </a:pPr>
            <a:r>
              <a:rPr lang="it-IT" sz="1400" dirty="0" smtClean="0"/>
              <a:t>SERVIZIO( </a:t>
            </a:r>
            <a:r>
              <a:rPr lang="it-IT" sz="1400" b="1" u="sng" dirty="0" err="1" smtClean="0"/>
              <a:t>tipo_servizio</a:t>
            </a:r>
            <a:r>
              <a:rPr lang="it-IT" sz="1400" dirty="0" smtClean="0"/>
              <a:t>, </a:t>
            </a:r>
            <a:r>
              <a:rPr lang="it-IT" sz="1400" dirty="0" err="1" smtClean="0"/>
              <a:t>giorno_settimana</a:t>
            </a:r>
            <a:r>
              <a:rPr lang="it-IT" sz="1400" dirty="0" smtClean="0"/>
              <a:t>, costo, durata)</a:t>
            </a:r>
            <a:endParaRPr lang="en-GB" sz="1400" dirty="0" smtClean="0"/>
          </a:p>
          <a:p>
            <a:pPr marL="342900" indent="-342900">
              <a:lnSpc>
                <a:spcPct val="120000"/>
              </a:lnSpc>
              <a:spcBef>
                <a:spcPts val="0"/>
              </a:spcBef>
              <a:buFont typeface="+mj-lt"/>
              <a:buAutoNum type="arabicPeriod"/>
            </a:pPr>
            <a:r>
              <a:rPr lang="it-IT" sz="1400" dirty="0" smtClean="0"/>
              <a:t>PRENOTAZIONE( </a:t>
            </a:r>
            <a:r>
              <a:rPr lang="it-IT" sz="1400" b="1" u="sng" dirty="0" err="1" smtClean="0"/>
              <a:t>tipo_servizio</a:t>
            </a:r>
            <a:r>
              <a:rPr lang="it-IT" sz="1400" dirty="0" smtClean="0"/>
              <a:t>, data, ora, cliente)</a:t>
            </a:r>
            <a:endParaRPr lang="en-GB" sz="1400" dirty="0" smtClean="0"/>
          </a:p>
          <a:p>
            <a:pPr marL="0" indent="0">
              <a:lnSpc>
                <a:spcPct val="120000"/>
              </a:lnSpc>
              <a:spcBef>
                <a:spcPts val="0"/>
              </a:spcBef>
              <a:buFont typeface="Arial" panose="020B0604020202020204" pitchFamily="34" charset="0"/>
              <a:buNone/>
            </a:pPr>
            <a:endParaRPr lang="en-GB" sz="1400" dirty="0"/>
          </a:p>
        </p:txBody>
      </p:sp>
    </p:spTree>
    <p:extLst>
      <p:ext uri="{BB962C8B-B14F-4D97-AF65-F5344CB8AC3E}">
        <p14:creationId xmlns:p14="http://schemas.microsoft.com/office/powerpoint/2010/main" val="58709902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GB" sz="3200" dirty="0" err="1" smtClean="0"/>
              <a:t>Regola</a:t>
            </a:r>
            <a:r>
              <a:rPr lang="en-GB" sz="3200" dirty="0" smtClean="0"/>
              <a:t> 2</a:t>
            </a:r>
            <a:endParaRPr lang="en-GB" sz="3200" dirty="0"/>
          </a:p>
        </p:txBody>
      </p:sp>
      <p:sp>
        <p:nvSpPr>
          <p:cNvPr id="3" name="Segnaposto contenuto 2"/>
          <p:cNvSpPr>
            <a:spLocks noGrp="1"/>
          </p:cNvSpPr>
          <p:nvPr>
            <p:ph idx="1"/>
          </p:nvPr>
        </p:nvSpPr>
        <p:spPr>
          <a:xfrm>
            <a:off x="298173" y="1100469"/>
            <a:ext cx="8577469" cy="5076493"/>
          </a:xfrm>
        </p:spPr>
        <p:txBody>
          <a:bodyPr/>
          <a:lstStyle/>
          <a:p>
            <a:r>
              <a:rPr lang="en-GB" dirty="0" err="1" smtClean="0"/>
              <a:t>Ora</a:t>
            </a:r>
            <a:r>
              <a:rPr lang="en-GB" dirty="0" smtClean="0"/>
              <a:t> </a:t>
            </a:r>
            <a:r>
              <a:rPr lang="en-GB" dirty="0" err="1" smtClean="0"/>
              <a:t>dobbiamo</a:t>
            </a:r>
            <a:r>
              <a:rPr lang="en-GB" dirty="0" smtClean="0"/>
              <a:t> </a:t>
            </a:r>
            <a:r>
              <a:rPr lang="en-GB" dirty="0" err="1" smtClean="0"/>
              <a:t>scorrere</a:t>
            </a:r>
            <a:r>
              <a:rPr lang="en-GB" dirty="0" smtClean="0"/>
              <a:t> </a:t>
            </a:r>
            <a:r>
              <a:rPr lang="en-GB" dirty="0" err="1" smtClean="0"/>
              <a:t>nuovamente</a:t>
            </a:r>
            <a:r>
              <a:rPr lang="en-GB" dirty="0" smtClean="0"/>
              <a:t> le </a:t>
            </a:r>
            <a:r>
              <a:rPr lang="en-GB" dirty="0" err="1" smtClean="0"/>
              <a:t>sette</a:t>
            </a:r>
            <a:r>
              <a:rPr lang="en-GB" dirty="0" smtClean="0"/>
              <a:t> </a:t>
            </a:r>
            <a:r>
              <a:rPr lang="en-GB" dirty="0" err="1" smtClean="0"/>
              <a:t>relazioni</a:t>
            </a:r>
            <a:r>
              <a:rPr lang="en-GB" dirty="0" smtClean="0"/>
              <a:t> e </a:t>
            </a:r>
            <a:r>
              <a:rPr lang="en-GB" dirty="0" err="1" smtClean="0"/>
              <a:t>capire</a:t>
            </a:r>
            <a:r>
              <a:rPr lang="en-GB" dirty="0" smtClean="0"/>
              <a:t> </a:t>
            </a:r>
            <a:r>
              <a:rPr lang="en-GB" dirty="0" err="1" smtClean="0"/>
              <a:t>quali</a:t>
            </a:r>
            <a:r>
              <a:rPr lang="en-GB" dirty="0" smtClean="0"/>
              <a:t> </a:t>
            </a:r>
            <a:r>
              <a:rPr lang="en-GB" dirty="0" err="1" smtClean="0"/>
              <a:t>sono</a:t>
            </a:r>
            <a:r>
              <a:rPr lang="en-GB" dirty="0" smtClean="0"/>
              <a:t> </a:t>
            </a:r>
            <a:r>
              <a:rPr lang="en-GB" dirty="0" err="1" smtClean="0"/>
              <a:t>chiavi</a:t>
            </a:r>
            <a:r>
              <a:rPr lang="en-GB" dirty="0" smtClean="0"/>
              <a:t> </a:t>
            </a:r>
            <a:r>
              <a:rPr lang="en-GB" dirty="0" err="1" smtClean="0"/>
              <a:t>semplici</a:t>
            </a:r>
            <a:r>
              <a:rPr lang="en-GB" dirty="0" smtClean="0"/>
              <a:t> e </a:t>
            </a:r>
            <a:r>
              <a:rPr lang="en-GB" dirty="0" err="1" smtClean="0"/>
              <a:t>quali</a:t>
            </a:r>
            <a:r>
              <a:rPr lang="en-GB" dirty="0" smtClean="0"/>
              <a:t> </a:t>
            </a:r>
            <a:r>
              <a:rPr lang="en-GB" dirty="0" err="1" smtClean="0"/>
              <a:t>composte</a:t>
            </a:r>
            <a:r>
              <a:rPr lang="en-GB" dirty="0" smtClean="0"/>
              <a:t>, in </a:t>
            </a:r>
            <a:r>
              <a:rPr lang="en-GB" dirty="0" err="1" smtClean="0"/>
              <a:t>questo</a:t>
            </a:r>
            <a:r>
              <a:rPr lang="en-GB" dirty="0" smtClean="0"/>
              <a:t> </a:t>
            </a:r>
            <a:r>
              <a:rPr lang="en-GB" dirty="0" err="1" smtClean="0"/>
              <a:t>caso</a:t>
            </a:r>
            <a:r>
              <a:rPr lang="en-GB" dirty="0" smtClean="0"/>
              <a:t> </a:t>
            </a:r>
            <a:r>
              <a:rPr lang="en-GB" dirty="0" err="1" smtClean="0"/>
              <a:t>dobbiamo</a:t>
            </a:r>
            <a:r>
              <a:rPr lang="en-GB" dirty="0" smtClean="0"/>
              <a:t> </a:t>
            </a:r>
            <a:r>
              <a:rPr lang="en-GB" dirty="0" err="1" smtClean="0"/>
              <a:t>scoprire</a:t>
            </a:r>
            <a:r>
              <a:rPr lang="en-GB" dirty="0" smtClean="0"/>
              <a:t> </a:t>
            </a:r>
            <a:r>
              <a:rPr lang="en-GB" dirty="0" err="1" smtClean="0"/>
              <a:t>gli</a:t>
            </a:r>
            <a:r>
              <a:rPr lang="en-GB" dirty="0" smtClean="0"/>
              <a:t> </a:t>
            </a:r>
            <a:r>
              <a:rPr lang="en-GB" dirty="0" err="1" smtClean="0"/>
              <a:t>altri</a:t>
            </a:r>
            <a:r>
              <a:rPr lang="en-GB" dirty="0" smtClean="0"/>
              <a:t> </a:t>
            </a:r>
            <a:r>
              <a:rPr lang="en-GB" dirty="0" err="1" smtClean="0"/>
              <a:t>attruibuti</a:t>
            </a:r>
            <a:r>
              <a:rPr lang="en-GB" dirty="0" smtClean="0"/>
              <a:t> </a:t>
            </a:r>
            <a:r>
              <a:rPr lang="en-GB" dirty="0" err="1" smtClean="0"/>
              <a:t>nella</a:t>
            </a:r>
            <a:r>
              <a:rPr lang="en-GB" dirty="0" smtClean="0"/>
              <a:t> </a:t>
            </a:r>
            <a:r>
              <a:rPr lang="en-GB" dirty="0" err="1" smtClean="0"/>
              <a:t>chiave</a:t>
            </a:r>
            <a:r>
              <a:rPr lang="en-GB" dirty="0" smtClean="0"/>
              <a:t>.</a:t>
            </a:r>
          </a:p>
          <a:p>
            <a:r>
              <a:rPr lang="en-GB" dirty="0" smtClean="0"/>
              <a:t>Ci </a:t>
            </a:r>
            <a:r>
              <a:rPr lang="en-GB" dirty="0" err="1" smtClean="0"/>
              <a:t>saranno</a:t>
            </a:r>
            <a:r>
              <a:rPr lang="en-GB" dirty="0" smtClean="0"/>
              <a:t> di </a:t>
            </a:r>
            <a:r>
              <a:rPr lang="en-GB" dirty="0" err="1" smtClean="0"/>
              <a:t>aiuto</a:t>
            </a:r>
            <a:r>
              <a:rPr lang="en-GB" dirty="0" smtClean="0"/>
              <a:t> le </a:t>
            </a:r>
            <a:r>
              <a:rPr lang="en-GB" dirty="0" err="1" smtClean="0"/>
              <a:t>frecce</a:t>
            </a:r>
            <a:r>
              <a:rPr lang="en-GB" dirty="0" smtClean="0"/>
              <a:t> </a:t>
            </a:r>
            <a:r>
              <a:rPr lang="en-GB" dirty="0" err="1" smtClean="0"/>
              <a:t>della</a:t>
            </a:r>
            <a:r>
              <a:rPr lang="en-GB" dirty="0" smtClean="0"/>
              <a:t> </a:t>
            </a:r>
            <a:r>
              <a:rPr lang="en-GB" dirty="0" err="1" smtClean="0"/>
              <a:t>mappatura</a:t>
            </a:r>
            <a:r>
              <a:rPr lang="en-GB" dirty="0" smtClean="0"/>
              <a:t>.</a:t>
            </a:r>
          </a:p>
          <a:p>
            <a:r>
              <a:rPr lang="en-GB" dirty="0" smtClean="0"/>
              <a:t>Qui ci </a:t>
            </a:r>
            <a:r>
              <a:rPr lang="en-GB" dirty="0" err="1" smtClean="0"/>
              <a:t>sono</a:t>
            </a:r>
            <a:r>
              <a:rPr lang="en-GB" dirty="0" smtClean="0"/>
              <a:t> </a:t>
            </a:r>
            <a:r>
              <a:rPr lang="en-GB" dirty="0" err="1" smtClean="0"/>
              <a:t>vari</a:t>
            </a:r>
            <a:r>
              <a:rPr lang="en-GB" dirty="0" smtClean="0"/>
              <a:t> </a:t>
            </a:r>
            <a:r>
              <a:rPr lang="en-GB" dirty="0" err="1" smtClean="0"/>
              <a:t>approcci</a:t>
            </a:r>
            <a:r>
              <a:rPr lang="en-GB" dirty="0" smtClean="0"/>
              <a:t>, </a:t>
            </a:r>
            <a:r>
              <a:rPr lang="en-GB" dirty="0" err="1" smtClean="0"/>
              <a:t>dipende</a:t>
            </a:r>
            <a:r>
              <a:rPr lang="en-GB" dirty="0" smtClean="0"/>
              <a:t> </a:t>
            </a:r>
            <a:r>
              <a:rPr lang="en-GB" dirty="0" err="1" smtClean="0"/>
              <a:t>molto</a:t>
            </a:r>
            <a:r>
              <a:rPr lang="en-GB" dirty="0" smtClean="0"/>
              <a:t> </a:t>
            </a:r>
            <a:r>
              <a:rPr lang="en-GB" dirty="0" err="1" smtClean="0"/>
              <a:t>dalle</a:t>
            </a:r>
            <a:r>
              <a:rPr lang="en-GB" dirty="0" smtClean="0"/>
              <a:t> </a:t>
            </a:r>
            <a:r>
              <a:rPr lang="en-GB" dirty="0" err="1" smtClean="0"/>
              <a:t>vostre</a:t>
            </a:r>
            <a:r>
              <a:rPr lang="en-GB" dirty="0" smtClean="0"/>
              <a:t> </a:t>
            </a:r>
            <a:r>
              <a:rPr lang="en-GB" dirty="0" err="1" smtClean="0"/>
              <a:t>strategie</a:t>
            </a:r>
            <a:r>
              <a:rPr lang="en-GB" dirty="0" smtClean="0"/>
              <a:t> cognitive. Io per </a:t>
            </a:r>
            <a:r>
              <a:rPr lang="en-GB" dirty="0" err="1" smtClean="0"/>
              <a:t>esempio</a:t>
            </a:r>
            <a:r>
              <a:rPr lang="en-GB" dirty="0" smtClean="0"/>
              <a:t> </a:t>
            </a:r>
            <a:r>
              <a:rPr lang="en-GB" dirty="0" err="1" smtClean="0"/>
              <a:t>sono</a:t>
            </a:r>
            <a:r>
              <a:rPr lang="en-GB" dirty="0" smtClean="0"/>
              <a:t> per </a:t>
            </a:r>
            <a:r>
              <a:rPr lang="en-GB" dirty="0" err="1" smtClean="0"/>
              <a:t>rimandare</a:t>
            </a:r>
            <a:r>
              <a:rPr lang="en-GB" dirty="0" smtClean="0"/>
              <a:t> </a:t>
            </a:r>
            <a:r>
              <a:rPr lang="en-GB" dirty="0" err="1" smtClean="0"/>
              <a:t>decisioni</a:t>
            </a:r>
            <a:r>
              <a:rPr lang="en-GB" dirty="0" smtClean="0"/>
              <a:t> </a:t>
            </a:r>
            <a:r>
              <a:rPr lang="en-GB" dirty="0" err="1" smtClean="0"/>
              <a:t>complesse</a:t>
            </a:r>
            <a:r>
              <a:rPr lang="en-GB" dirty="0" smtClean="0"/>
              <a:t>, </a:t>
            </a:r>
            <a:r>
              <a:rPr lang="en-GB" dirty="0" err="1" smtClean="0"/>
              <a:t>cercando</a:t>
            </a:r>
            <a:r>
              <a:rPr lang="en-GB" dirty="0" smtClean="0"/>
              <a:t> prima di </a:t>
            </a:r>
            <a:r>
              <a:rPr lang="en-GB" dirty="0" err="1" smtClean="0"/>
              <a:t>risolvere</a:t>
            </a:r>
            <a:r>
              <a:rPr lang="en-GB" dirty="0" smtClean="0"/>
              <a:t> I </a:t>
            </a:r>
            <a:r>
              <a:rPr lang="en-GB" dirty="0" err="1" smtClean="0"/>
              <a:t>casi</a:t>
            </a:r>
            <a:r>
              <a:rPr lang="en-GB" dirty="0" smtClean="0"/>
              <a:t> </a:t>
            </a:r>
            <a:r>
              <a:rPr lang="en-GB" dirty="0" err="1" smtClean="0"/>
              <a:t>semplici</a:t>
            </a:r>
            <a:r>
              <a:rPr lang="en-GB" dirty="0" smtClean="0"/>
              <a:t>, per poi </a:t>
            </a:r>
            <a:r>
              <a:rPr lang="en-GB" dirty="0" err="1" smtClean="0"/>
              <a:t>tornare</a:t>
            </a:r>
            <a:r>
              <a:rPr lang="en-GB" dirty="0" smtClean="0"/>
              <a:t> </a:t>
            </a:r>
            <a:r>
              <a:rPr lang="en-GB" dirty="0" err="1" smtClean="0"/>
              <a:t>alle</a:t>
            </a:r>
            <a:r>
              <a:rPr lang="en-GB" dirty="0" smtClean="0"/>
              <a:t> </a:t>
            </a:r>
            <a:r>
              <a:rPr lang="en-GB" dirty="0" err="1" smtClean="0"/>
              <a:t>complesse</a:t>
            </a:r>
            <a:r>
              <a:rPr lang="en-GB" dirty="0" smtClean="0"/>
              <a:t>. </a:t>
            </a:r>
          </a:p>
          <a:p>
            <a:r>
              <a:rPr lang="en-GB" dirty="0" smtClean="0"/>
              <a:t>E’ come </a:t>
            </a:r>
            <a:r>
              <a:rPr lang="en-GB" dirty="0" err="1" smtClean="0"/>
              <a:t>assaltare</a:t>
            </a:r>
            <a:r>
              <a:rPr lang="en-GB" dirty="0" smtClean="0"/>
              <a:t> un </a:t>
            </a:r>
            <a:r>
              <a:rPr lang="en-GB" dirty="0" err="1" smtClean="0"/>
              <a:t>fortino</a:t>
            </a:r>
            <a:r>
              <a:rPr lang="en-GB" dirty="0" smtClean="0"/>
              <a:t>, </a:t>
            </a:r>
            <a:r>
              <a:rPr lang="en-GB" dirty="0" err="1" smtClean="0"/>
              <a:t>si</a:t>
            </a:r>
            <a:r>
              <a:rPr lang="en-GB" dirty="0" smtClean="0"/>
              <a:t> </a:t>
            </a:r>
            <a:r>
              <a:rPr lang="en-GB" dirty="0" err="1" smtClean="0"/>
              <a:t>cercano</a:t>
            </a:r>
            <a:r>
              <a:rPr lang="en-GB" dirty="0" smtClean="0"/>
              <a:t> prima I </a:t>
            </a:r>
            <a:r>
              <a:rPr lang="en-GB" dirty="0" err="1" smtClean="0"/>
              <a:t>punti</a:t>
            </a:r>
            <a:r>
              <a:rPr lang="en-GB" dirty="0" smtClean="0"/>
              <a:t> </a:t>
            </a:r>
            <a:r>
              <a:rPr lang="en-GB" dirty="0" err="1" smtClean="0"/>
              <a:t>più</a:t>
            </a:r>
            <a:r>
              <a:rPr lang="en-GB" dirty="0" smtClean="0"/>
              <a:t> </a:t>
            </a:r>
            <a:r>
              <a:rPr lang="en-GB" dirty="0" err="1" smtClean="0"/>
              <a:t>deboli</a:t>
            </a:r>
            <a:r>
              <a:rPr lang="en-GB" dirty="0" smtClean="0"/>
              <a:t> e </a:t>
            </a:r>
            <a:r>
              <a:rPr lang="en-GB" dirty="0" err="1" smtClean="0"/>
              <a:t>si</a:t>
            </a:r>
            <a:r>
              <a:rPr lang="en-GB" dirty="0" smtClean="0"/>
              <a:t> </a:t>
            </a:r>
            <a:r>
              <a:rPr lang="en-GB" dirty="0" err="1" smtClean="0"/>
              <a:t>passa</a:t>
            </a:r>
            <a:r>
              <a:rPr lang="en-GB" dirty="0" smtClean="0"/>
              <a:t> poi </a:t>
            </a:r>
            <a:r>
              <a:rPr lang="en-GB" dirty="0" err="1" smtClean="0"/>
              <a:t>agli</a:t>
            </a:r>
            <a:r>
              <a:rPr lang="en-GB" dirty="0" smtClean="0"/>
              <a:t> </a:t>
            </a:r>
            <a:r>
              <a:rPr lang="en-GB" dirty="0" err="1" smtClean="0"/>
              <a:t>aspetti</a:t>
            </a:r>
            <a:r>
              <a:rPr lang="en-GB" dirty="0" smtClean="0"/>
              <a:t> </a:t>
            </a:r>
            <a:r>
              <a:rPr lang="en-GB" dirty="0" err="1" smtClean="0"/>
              <a:t>più</a:t>
            </a:r>
            <a:r>
              <a:rPr lang="en-GB" dirty="0" smtClean="0"/>
              <a:t> </a:t>
            </a:r>
            <a:r>
              <a:rPr lang="en-GB" dirty="0" err="1" smtClean="0"/>
              <a:t>complicati</a:t>
            </a:r>
            <a:r>
              <a:rPr lang="en-GB" dirty="0" smtClean="0"/>
              <a:t>.</a:t>
            </a:r>
            <a:endParaRPr lang="en-GB" dirty="0"/>
          </a:p>
        </p:txBody>
      </p:sp>
      <p:sp>
        <p:nvSpPr>
          <p:cNvPr id="4" name="Segnaposto numero diapositiva 3"/>
          <p:cNvSpPr>
            <a:spLocks noGrp="1"/>
          </p:cNvSpPr>
          <p:nvPr>
            <p:ph type="sldNum" sz="quarter" idx="12"/>
          </p:nvPr>
        </p:nvSpPr>
        <p:spPr/>
        <p:txBody>
          <a:bodyPr/>
          <a:lstStyle/>
          <a:p>
            <a:fld id="{631BB469-ABAD-4866-AC90-48FE8290B794}" type="slidenum">
              <a:rPr lang="en-GB" smtClean="0"/>
              <a:t>28</a:t>
            </a:fld>
            <a:endParaRPr lang="en-GB"/>
          </a:p>
        </p:txBody>
      </p:sp>
    </p:spTree>
    <p:extLst>
      <p:ext uri="{BB962C8B-B14F-4D97-AF65-F5344CB8AC3E}">
        <p14:creationId xmlns:p14="http://schemas.microsoft.com/office/powerpoint/2010/main" val="70055700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9391" y="2243622"/>
            <a:ext cx="8771283" cy="589031"/>
          </a:xfrm>
        </p:spPr>
        <p:txBody>
          <a:bodyPr/>
          <a:lstStyle/>
          <a:p>
            <a:r>
              <a:rPr lang="en-GB" sz="3200" dirty="0" err="1" smtClean="0"/>
              <a:t>Ragioniamo</a:t>
            </a:r>
            <a:r>
              <a:rPr lang="en-GB" sz="3200" dirty="0" smtClean="0"/>
              <a:t> </a:t>
            </a:r>
            <a:r>
              <a:rPr lang="en-GB" sz="3200" dirty="0" err="1" smtClean="0"/>
              <a:t>una</a:t>
            </a:r>
            <a:r>
              <a:rPr lang="en-GB" sz="3200" dirty="0" smtClean="0"/>
              <a:t> </a:t>
            </a:r>
            <a:r>
              <a:rPr lang="en-GB" sz="3200" dirty="0" err="1" smtClean="0"/>
              <a:t>relazione</a:t>
            </a:r>
            <a:r>
              <a:rPr lang="en-GB" sz="3200" dirty="0" smtClean="0"/>
              <a:t> per </a:t>
            </a:r>
            <a:r>
              <a:rPr lang="en-GB" sz="3200" dirty="0" err="1" smtClean="0"/>
              <a:t>volta</a:t>
            </a:r>
            <a:endParaRPr lang="en-GB" sz="3200" b="1" dirty="0">
              <a:solidFill>
                <a:srgbClr val="FF0000"/>
              </a:solidFill>
            </a:endParaRPr>
          </a:p>
        </p:txBody>
      </p:sp>
      <p:sp>
        <p:nvSpPr>
          <p:cNvPr id="4" name="Segnaposto numero diapositiva 3"/>
          <p:cNvSpPr>
            <a:spLocks noGrp="1"/>
          </p:cNvSpPr>
          <p:nvPr>
            <p:ph type="sldNum" sz="quarter" idx="12"/>
          </p:nvPr>
        </p:nvSpPr>
        <p:spPr/>
        <p:txBody>
          <a:bodyPr/>
          <a:lstStyle/>
          <a:p>
            <a:fld id="{631BB469-ABAD-4866-AC90-48FE8290B794}" type="slidenum">
              <a:rPr lang="en-GB" smtClean="0"/>
              <a:t>29</a:t>
            </a:fld>
            <a:endParaRPr lang="en-GB"/>
          </a:p>
        </p:txBody>
      </p:sp>
    </p:spTree>
    <p:extLst>
      <p:ext uri="{BB962C8B-B14F-4D97-AF65-F5344CB8AC3E}">
        <p14:creationId xmlns:p14="http://schemas.microsoft.com/office/powerpoint/2010/main" val="9479892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GB" sz="3600" dirty="0" err="1" smtClean="0"/>
              <a:t>Gli</a:t>
            </a:r>
            <a:r>
              <a:rPr lang="en-GB" sz="3600" dirty="0" smtClean="0"/>
              <a:t> </a:t>
            </a:r>
            <a:r>
              <a:rPr lang="en-GB" sz="3600" dirty="0" err="1" smtClean="0"/>
              <a:t>esempi</a:t>
            </a:r>
            <a:r>
              <a:rPr lang="en-GB" sz="3600" dirty="0" smtClean="0"/>
              <a:t>, </a:t>
            </a:r>
            <a:r>
              <a:rPr lang="en-GB" sz="3600" dirty="0" err="1" smtClean="0"/>
              <a:t>croce</a:t>
            </a:r>
            <a:r>
              <a:rPr lang="en-GB" sz="3600" dirty="0" smtClean="0"/>
              <a:t> e </a:t>
            </a:r>
            <a:r>
              <a:rPr lang="en-GB" sz="3600" dirty="0" err="1" smtClean="0"/>
              <a:t>delizia</a:t>
            </a:r>
            <a:r>
              <a:rPr lang="en-GB" sz="3600" dirty="0" smtClean="0"/>
              <a:t> </a:t>
            </a:r>
            <a:r>
              <a:rPr lang="en-GB" sz="3600" dirty="0" err="1" smtClean="0"/>
              <a:t>dell’apprendimento</a:t>
            </a:r>
            <a:endParaRPr lang="en-GB" sz="3600" dirty="0"/>
          </a:p>
        </p:txBody>
      </p:sp>
      <p:sp>
        <p:nvSpPr>
          <p:cNvPr id="3" name="Segnaposto contenuto 2"/>
          <p:cNvSpPr>
            <a:spLocks noGrp="1"/>
          </p:cNvSpPr>
          <p:nvPr>
            <p:ph idx="1"/>
          </p:nvPr>
        </p:nvSpPr>
        <p:spPr>
          <a:xfrm>
            <a:off x="298173" y="1237421"/>
            <a:ext cx="8577469" cy="4939541"/>
          </a:xfrm>
        </p:spPr>
        <p:txBody>
          <a:bodyPr>
            <a:normAutofit/>
          </a:bodyPr>
          <a:lstStyle/>
          <a:p>
            <a:r>
              <a:rPr lang="en-GB" dirty="0" err="1" smtClean="0"/>
              <a:t>Quello</a:t>
            </a:r>
            <a:r>
              <a:rPr lang="en-GB" dirty="0" smtClean="0"/>
              <a:t> </a:t>
            </a:r>
            <a:r>
              <a:rPr lang="en-GB" dirty="0" err="1" smtClean="0"/>
              <a:t>che</a:t>
            </a:r>
            <a:r>
              <a:rPr lang="en-GB" dirty="0" smtClean="0"/>
              <a:t> </a:t>
            </a:r>
            <a:r>
              <a:rPr lang="en-GB" dirty="0" err="1" smtClean="0"/>
              <a:t>faremo</a:t>
            </a:r>
            <a:r>
              <a:rPr lang="en-GB" dirty="0" smtClean="0"/>
              <a:t> è solo </a:t>
            </a:r>
            <a:r>
              <a:rPr lang="en-GB" b="1" dirty="0" smtClean="0"/>
              <a:t>un </a:t>
            </a:r>
            <a:r>
              <a:rPr lang="en-GB" b="1" dirty="0" err="1" smtClean="0"/>
              <a:t>esempio</a:t>
            </a:r>
            <a:r>
              <a:rPr lang="en-GB" b="1" dirty="0" smtClean="0"/>
              <a:t> </a:t>
            </a:r>
            <a:r>
              <a:rPr lang="en-GB" dirty="0" smtClean="0"/>
              <a:t>di </a:t>
            </a:r>
            <a:r>
              <a:rPr lang="en-GB" dirty="0" err="1" smtClean="0"/>
              <a:t>risoluzione</a:t>
            </a:r>
            <a:r>
              <a:rPr lang="en-GB" dirty="0" smtClean="0"/>
              <a:t> di </a:t>
            </a:r>
            <a:r>
              <a:rPr lang="en-GB" b="1" dirty="0" smtClean="0"/>
              <a:t>un solo </a:t>
            </a:r>
            <a:r>
              <a:rPr lang="en-GB" b="1" dirty="0" err="1" smtClean="0"/>
              <a:t>esempio</a:t>
            </a:r>
            <a:r>
              <a:rPr lang="en-GB" b="1" dirty="0" smtClean="0"/>
              <a:t> </a:t>
            </a:r>
            <a:r>
              <a:rPr lang="en-GB" dirty="0" smtClean="0"/>
              <a:t>di </a:t>
            </a:r>
            <a:r>
              <a:rPr lang="en-GB" dirty="0" err="1" smtClean="0"/>
              <a:t>compito</a:t>
            </a:r>
            <a:r>
              <a:rPr lang="en-GB" dirty="0" smtClean="0"/>
              <a:t>, </a:t>
            </a:r>
            <a:r>
              <a:rPr lang="en-GB" dirty="0" err="1" smtClean="0"/>
              <a:t>scelto</a:t>
            </a:r>
            <a:r>
              <a:rPr lang="en-GB" dirty="0" smtClean="0"/>
              <a:t> </a:t>
            </a:r>
            <a:r>
              <a:rPr lang="en-GB" dirty="0" err="1" smtClean="0"/>
              <a:t>tra</a:t>
            </a:r>
            <a:r>
              <a:rPr lang="en-GB" dirty="0" smtClean="0"/>
              <a:t> le </a:t>
            </a:r>
            <a:r>
              <a:rPr lang="en-GB" dirty="0" err="1" smtClean="0"/>
              <a:t>decine</a:t>
            </a:r>
            <a:r>
              <a:rPr lang="en-GB" dirty="0" smtClean="0"/>
              <a:t> </a:t>
            </a:r>
            <a:r>
              <a:rPr lang="en-GB" dirty="0" err="1" smtClean="0"/>
              <a:t>che</a:t>
            </a:r>
            <a:r>
              <a:rPr lang="en-GB" dirty="0" smtClean="0"/>
              <a:t> </a:t>
            </a:r>
            <a:r>
              <a:rPr lang="en-GB" dirty="0" err="1" smtClean="0"/>
              <a:t>sono</a:t>
            </a:r>
            <a:r>
              <a:rPr lang="en-GB" dirty="0" smtClean="0"/>
              <a:t> </a:t>
            </a:r>
            <a:r>
              <a:rPr lang="en-GB" dirty="0" err="1" smtClean="0"/>
              <a:t>stati</a:t>
            </a:r>
            <a:r>
              <a:rPr lang="en-GB" dirty="0" smtClean="0"/>
              <a:t> </a:t>
            </a:r>
            <a:r>
              <a:rPr lang="en-GB" dirty="0" err="1" smtClean="0"/>
              <a:t>concepiti</a:t>
            </a:r>
            <a:r>
              <a:rPr lang="en-GB" dirty="0" smtClean="0"/>
              <a:t> </a:t>
            </a:r>
            <a:r>
              <a:rPr lang="en-GB" dirty="0" err="1" smtClean="0"/>
              <a:t>negli</a:t>
            </a:r>
            <a:r>
              <a:rPr lang="en-GB" dirty="0" smtClean="0"/>
              <a:t> </a:t>
            </a:r>
            <a:r>
              <a:rPr lang="en-GB" dirty="0" err="1" smtClean="0"/>
              <a:t>anni</a:t>
            </a:r>
            <a:r>
              <a:rPr lang="en-GB" dirty="0" smtClean="0"/>
              <a:t>. </a:t>
            </a:r>
          </a:p>
          <a:p>
            <a:r>
              <a:rPr lang="en-GB" dirty="0" smtClean="0"/>
              <a:t>Un </a:t>
            </a:r>
            <a:r>
              <a:rPr lang="en-GB" dirty="0" err="1" smtClean="0"/>
              <a:t>esempio</a:t>
            </a:r>
            <a:r>
              <a:rPr lang="en-GB" dirty="0" smtClean="0"/>
              <a:t> ha </a:t>
            </a:r>
            <a:r>
              <a:rPr lang="en-GB" dirty="0" err="1" smtClean="0"/>
              <a:t>una</a:t>
            </a:r>
            <a:r>
              <a:rPr lang="en-GB" dirty="0" smtClean="0"/>
              <a:t> </a:t>
            </a:r>
            <a:r>
              <a:rPr lang="en-GB" dirty="0" err="1" smtClean="0"/>
              <a:t>grande</a:t>
            </a:r>
            <a:r>
              <a:rPr lang="en-GB" dirty="0" smtClean="0"/>
              <a:t> </a:t>
            </a:r>
            <a:r>
              <a:rPr lang="en-GB" dirty="0" err="1" smtClean="0"/>
              <a:t>capacità</a:t>
            </a:r>
            <a:r>
              <a:rPr lang="en-GB" dirty="0" smtClean="0"/>
              <a:t> </a:t>
            </a:r>
            <a:r>
              <a:rPr lang="en-GB" dirty="0" err="1" smtClean="0"/>
              <a:t>esplicativa</a:t>
            </a:r>
            <a:r>
              <a:rPr lang="en-GB" dirty="0" smtClean="0"/>
              <a:t>, ma </a:t>
            </a:r>
            <a:r>
              <a:rPr lang="en-GB" dirty="0" err="1" smtClean="0"/>
              <a:t>presenta</a:t>
            </a:r>
            <a:r>
              <a:rPr lang="en-GB" dirty="0" smtClean="0"/>
              <a:t> </a:t>
            </a:r>
            <a:r>
              <a:rPr lang="en-GB" dirty="0" err="1" smtClean="0"/>
              <a:t>anche</a:t>
            </a:r>
            <a:r>
              <a:rPr lang="en-GB" dirty="0" smtClean="0"/>
              <a:t> un </a:t>
            </a:r>
            <a:r>
              <a:rPr lang="en-GB" dirty="0" err="1" smtClean="0"/>
              <a:t>rischio</a:t>
            </a:r>
            <a:r>
              <a:rPr lang="en-GB" dirty="0" smtClean="0"/>
              <a:t> </a:t>
            </a:r>
            <a:r>
              <a:rPr lang="en-GB" dirty="0" err="1" smtClean="0"/>
              <a:t>enorme</a:t>
            </a:r>
            <a:r>
              <a:rPr lang="en-GB" dirty="0" smtClean="0"/>
              <a:t>, </a:t>
            </a:r>
            <a:r>
              <a:rPr lang="en-GB" dirty="0" err="1" smtClean="0"/>
              <a:t>quello</a:t>
            </a:r>
            <a:r>
              <a:rPr lang="en-GB" dirty="0" smtClean="0"/>
              <a:t> di </a:t>
            </a:r>
            <a:r>
              <a:rPr lang="en-GB" dirty="0" err="1" smtClean="0"/>
              <a:t>essere</a:t>
            </a:r>
            <a:r>
              <a:rPr lang="en-GB" dirty="0" smtClean="0"/>
              <a:t> </a:t>
            </a:r>
            <a:r>
              <a:rPr lang="en-GB" dirty="0" err="1" smtClean="0"/>
              <a:t>preso</a:t>
            </a:r>
            <a:r>
              <a:rPr lang="en-GB" dirty="0" smtClean="0"/>
              <a:t> come le </a:t>
            </a:r>
            <a:r>
              <a:rPr lang="en-GB" dirty="0" err="1" smtClean="0"/>
              <a:t>tavole</a:t>
            </a:r>
            <a:r>
              <a:rPr lang="en-GB" dirty="0" smtClean="0"/>
              <a:t> </a:t>
            </a:r>
            <a:r>
              <a:rPr lang="en-GB" dirty="0" err="1" smtClean="0"/>
              <a:t>della</a:t>
            </a:r>
            <a:r>
              <a:rPr lang="en-GB" dirty="0" smtClean="0"/>
              <a:t> </a:t>
            </a:r>
            <a:r>
              <a:rPr lang="en-GB" dirty="0" err="1" smtClean="0"/>
              <a:t>legge</a:t>
            </a:r>
            <a:r>
              <a:rPr lang="en-GB" dirty="0" smtClean="0"/>
              <a:t>, Batini ha </a:t>
            </a:r>
            <a:r>
              <a:rPr lang="en-GB" dirty="0" err="1" smtClean="0"/>
              <a:t>scritto</a:t>
            </a:r>
            <a:r>
              <a:rPr lang="en-GB" dirty="0" smtClean="0"/>
              <a:t> </a:t>
            </a:r>
            <a:r>
              <a:rPr lang="en-GB" dirty="0" err="1" smtClean="0"/>
              <a:t>che</a:t>
            </a:r>
            <a:r>
              <a:rPr lang="en-GB" dirty="0" smtClean="0"/>
              <a:t> </a:t>
            </a:r>
            <a:r>
              <a:rPr lang="en-GB" dirty="0" err="1" smtClean="0"/>
              <a:t>si</a:t>
            </a:r>
            <a:r>
              <a:rPr lang="en-GB" dirty="0" smtClean="0"/>
              <a:t> </a:t>
            </a:r>
            <a:r>
              <a:rPr lang="en-GB" dirty="0" err="1" smtClean="0"/>
              <a:t>doveva</a:t>
            </a:r>
            <a:r>
              <a:rPr lang="en-GB" dirty="0" smtClean="0"/>
              <a:t> fare </a:t>
            </a:r>
            <a:r>
              <a:rPr lang="en-GB" dirty="0" err="1" smtClean="0"/>
              <a:t>cosi</a:t>
            </a:r>
            <a:r>
              <a:rPr lang="en-GB" dirty="0" smtClean="0"/>
              <a:t>’, e </a:t>
            </a:r>
            <a:r>
              <a:rPr lang="en-GB" dirty="0" err="1" smtClean="0"/>
              <a:t>allora</a:t>
            </a:r>
            <a:r>
              <a:rPr lang="en-GB" dirty="0" smtClean="0"/>
              <a:t> </a:t>
            </a:r>
            <a:r>
              <a:rPr lang="en-GB" dirty="0" err="1" smtClean="0"/>
              <a:t>anche</a:t>
            </a:r>
            <a:r>
              <a:rPr lang="en-GB" dirty="0" smtClean="0"/>
              <a:t> in </a:t>
            </a:r>
            <a:r>
              <a:rPr lang="en-GB" dirty="0" err="1" smtClean="0"/>
              <a:t>questo</a:t>
            </a:r>
            <a:r>
              <a:rPr lang="en-GB" dirty="0" smtClean="0"/>
              <a:t> </a:t>
            </a:r>
            <a:r>
              <a:rPr lang="en-GB" dirty="0" err="1" smtClean="0"/>
              <a:t>caso</a:t>
            </a:r>
            <a:r>
              <a:rPr lang="en-GB" dirty="0" smtClean="0"/>
              <a:t> </a:t>
            </a:r>
            <a:r>
              <a:rPr lang="en-GB" dirty="0" err="1" smtClean="0"/>
              <a:t>io</a:t>
            </a:r>
            <a:r>
              <a:rPr lang="en-GB" dirty="0" smtClean="0"/>
              <a:t> faro </a:t>
            </a:r>
            <a:r>
              <a:rPr lang="en-GB" dirty="0" err="1" smtClean="0"/>
              <a:t>esattamente</a:t>
            </a:r>
            <a:r>
              <a:rPr lang="en-GB" dirty="0" smtClean="0"/>
              <a:t> </a:t>
            </a:r>
            <a:r>
              <a:rPr lang="en-GB" dirty="0" err="1" smtClean="0"/>
              <a:t>nello</a:t>
            </a:r>
            <a:r>
              <a:rPr lang="en-GB" dirty="0" smtClean="0"/>
              <a:t> </a:t>
            </a:r>
            <a:r>
              <a:rPr lang="en-GB" dirty="0" err="1" smtClean="0"/>
              <a:t>stesso</a:t>
            </a:r>
            <a:r>
              <a:rPr lang="en-GB" dirty="0" smtClean="0"/>
              <a:t> </a:t>
            </a:r>
            <a:r>
              <a:rPr lang="en-GB" dirty="0" err="1" smtClean="0"/>
              <a:t>modo</a:t>
            </a:r>
            <a:r>
              <a:rPr lang="en-GB" dirty="0" smtClean="0"/>
              <a:t>, se no mi </a:t>
            </a:r>
            <a:r>
              <a:rPr lang="en-GB" dirty="0" err="1" smtClean="0"/>
              <a:t>segnala</a:t>
            </a:r>
            <a:r>
              <a:rPr lang="en-GB" dirty="0" smtClean="0"/>
              <a:t> </a:t>
            </a:r>
            <a:r>
              <a:rPr lang="en-GB" dirty="0" err="1" smtClean="0"/>
              <a:t>errore</a:t>
            </a:r>
            <a:r>
              <a:rPr lang="en-GB" dirty="0" smtClean="0"/>
              <a:t>. </a:t>
            </a:r>
          </a:p>
          <a:p>
            <a:r>
              <a:rPr lang="en-GB" dirty="0" err="1" smtClean="0"/>
              <a:t>Cerchiamo</a:t>
            </a:r>
            <a:r>
              <a:rPr lang="en-GB" dirty="0" smtClean="0"/>
              <a:t> di </a:t>
            </a:r>
            <a:r>
              <a:rPr lang="en-GB" dirty="0" err="1" smtClean="0"/>
              <a:t>affrontare</a:t>
            </a:r>
            <a:r>
              <a:rPr lang="en-GB" dirty="0" smtClean="0"/>
              <a:t> </a:t>
            </a:r>
            <a:r>
              <a:rPr lang="en-GB" dirty="0" err="1" smtClean="0"/>
              <a:t>questo</a:t>
            </a:r>
            <a:r>
              <a:rPr lang="en-GB" dirty="0" smtClean="0"/>
              <a:t> </a:t>
            </a:r>
            <a:r>
              <a:rPr lang="en-GB" dirty="0" err="1" smtClean="0"/>
              <a:t>esempio</a:t>
            </a:r>
            <a:r>
              <a:rPr lang="en-GB" dirty="0" smtClean="0"/>
              <a:t> </a:t>
            </a:r>
            <a:r>
              <a:rPr lang="en-GB" dirty="0" err="1" smtClean="0"/>
              <a:t>avendo</a:t>
            </a:r>
            <a:r>
              <a:rPr lang="en-GB" dirty="0" smtClean="0"/>
              <a:t> </a:t>
            </a:r>
            <a:r>
              <a:rPr lang="en-GB" dirty="0" err="1" smtClean="0"/>
              <a:t>sempre</a:t>
            </a:r>
            <a:r>
              <a:rPr lang="en-GB" dirty="0" smtClean="0"/>
              <a:t> la </a:t>
            </a:r>
            <a:r>
              <a:rPr lang="en-GB" dirty="0" err="1" smtClean="0"/>
              <a:t>capacità</a:t>
            </a:r>
            <a:r>
              <a:rPr lang="en-GB" dirty="0" smtClean="0"/>
              <a:t> di </a:t>
            </a:r>
            <a:r>
              <a:rPr lang="en-GB" dirty="0" err="1" smtClean="0"/>
              <a:t>capire</a:t>
            </a:r>
            <a:r>
              <a:rPr lang="en-GB" dirty="0" smtClean="0"/>
              <a:t> le </a:t>
            </a:r>
            <a:r>
              <a:rPr lang="en-GB" dirty="0" err="1" smtClean="0"/>
              <a:t>scelte</a:t>
            </a:r>
            <a:r>
              <a:rPr lang="en-GB" dirty="0" smtClean="0"/>
              <a:t> contingent e </a:t>
            </a:r>
            <a:r>
              <a:rPr lang="en-GB" dirty="0" err="1" smtClean="0"/>
              <a:t>locali</a:t>
            </a:r>
            <a:r>
              <a:rPr lang="en-GB" dirty="0" smtClean="0"/>
              <a:t>  </a:t>
            </a:r>
            <a:r>
              <a:rPr lang="en-GB" dirty="0" err="1" smtClean="0"/>
              <a:t>all’esempio</a:t>
            </a:r>
            <a:r>
              <a:rPr lang="en-GB" dirty="0" smtClean="0"/>
              <a:t> e </a:t>
            </a:r>
            <a:r>
              <a:rPr lang="en-GB" dirty="0" err="1" smtClean="0"/>
              <a:t>quelle</a:t>
            </a:r>
            <a:r>
              <a:rPr lang="en-GB" dirty="0" smtClean="0"/>
              <a:t> di </a:t>
            </a:r>
            <a:r>
              <a:rPr lang="en-GB" dirty="0" err="1" smtClean="0"/>
              <a:t>carattere</a:t>
            </a:r>
            <a:r>
              <a:rPr lang="en-GB" dirty="0" smtClean="0"/>
              <a:t> </a:t>
            </a:r>
            <a:r>
              <a:rPr lang="en-GB" dirty="0" err="1" smtClean="0"/>
              <a:t>pià</a:t>
            </a:r>
            <a:r>
              <a:rPr lang="en-GB" dirty="0" smtClean="0"/>
              <a:t> </a:t>
            </a:r>
            <a:r>
              <a:rPr lang="en-GB" dirty="0" err="1" smtClean="0"/>
              <a:t>generale</a:t>
            </a:r>
            <a:r>
              <a:rPr lang="en-GB" dirty="0"/>
              <a:t>.</a:t>
            </a:r>
            <a:endParaRPr lang="en-GB" dirty="0" smtClean="0"/>
          </a:p>
        </p:txBody>
      </p:sp>
      <p:sp>
        <p:nvSpPr>
          <p:cNvPr id="4" name="Segnaposto numero diapositiva 3"/>
          <p:cNvSpPr>
            <a:spLocks noGrp="1"/>
          </p:cNvSpPr>
          <p:nvPr>
            <p:ph type="sldNum" sz="quarter" idx="12"/>
          </p:nvPr>
        </p:nvSpPr>
        <p:spPr/>
        <p:txBody>
          <a:bodyPr/>
          <a:lstStyle/>
          <a:p>
            <a:fld id="{631BB469-ABAD-4866-AC90-48FE8290B794}" type="slidenum">
              <a:rPr lang="en-GB" smtClean="0"/>
              <a:t>3</a:t>
            </a:fld>
            <a:endParaRPr lang="en-GB"/>
          </a:p>
        </p:txBody>
      </p:sp>
    </p:spTree>
    <p:extLst>
      <p:ext uri="{BB962C8B-B14F-4D97-AF65-F5344CB8AC3E}">
        <p14:creationId xmlns:p14="http://schemas.microsoft.com/office/powerpoint/2010/main" val="139620183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59025" y="214586"/>
            <a:ext cx="8771283" cy="589031"/>
          </a:xfrm>
        </p:spPr>
        <p:txBody>
          <a:bodyPr/>
          <a:lstStyle/>
          <a:p>
            <a:r>
              <a:rPr lang="en-GB" dirty="0" err="1" smtClean="0"/>
              <a:t>Relazione</a:t>
            </a:r>
            <a:r>
              <a:rPr lang="en-GB" dirty="0" smtClean="0"/>
              <a:t> 1 – Qui </a:t>
            </a:r>
            <a:r>
              <a:rPr lang="en-GB" dirty="0" err="1" smtClean="0"/>
              <a:t>tutto</a:t>
            </a:r>
            <a:r>
              <a:rPr lang="en-GB" dirty="0" smtClean="0"/>
              <a:t> è </a:t>
            </a:r>
            <a:r>
              <a:rPr lang="en-GB" dirty="0" err="1" smtClean="0"/>
              <a:t>chiaro</a:t>
            </a:r>
            <a:r>
              <a:rPr lang="en-GB" dirty="0" smtClean="0"/>
              <a:t>, ci </a:t>
            </a:r>
            <a:r>
              <a:rPr lang="en-GB" dirty="0" err="1" smtClean="0"/>
              <a:t>sono</a:t>
            </a:r>
            <a:r>
              <a:rPr lang="en-GB" dirty="0" smtClean="0"/>
              <a:t> </a:t>
            </a:r>
            <a:r>
              <a:rPr lang="en-GB" b="1" dirty="0" smtClean="0"/>
              <a:t>due</a:t>
            </a:r>
            <a:r>
              <a:rPr lang="en-GB" dirty="0" smtClean="0"/>
              <a:t> </a:t>
            </a:r>
            <a:r>
              <a:rPr lang="en-GB" dirty="0" err="1" smtClean="0"/>
              <a:t>distinte</a:t>
            </a:r>
            <a:r>
              <a:rPr lang="en-GB" dirty="0" smtClean="0"/>
              <a:t> </a:t>
            </a:r>
            <a:r>
              <a:rPr lang="en-GB" dirty="0" err="1" smtClean="0"/>
              <a:t>chiavi</a:t>
            </a:r>
            <a:r>
              <a:rPr lang="en-GB" dirty="0" smtClean="0"/>
              <a:t> </a:t>
            </a:r>
            <a:r>
              <a:rPr lang="en-GB" dirty="0" err="1" smtClean="0"/>
              <a:t>semplici</a:t>
            </a:r>
            <a:endParaRPr lang="en-GB" dirty="0"/>
          </a:p>
        </p:txBody>
      </p:sp>
      <p:sp>
        <p:nvSpPr>
          <p:cNvPr id="4" name="Rettangolo arrotondato 3"/>
          <p:cNvSpPr/>
          <p:nvPr/>
        </p:nvSpPr>
        <p:spPr>
          <a:xfrm>
            <a:off x="228599" y="1147970"/>
            <a:ext cx="8552623" cy="2559325"/>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20000"/>
              </a:lnSpc>
            </a:pPr>
            <a:r>
              <a:rPr lang="it-IT" sz="1400" b="1" dirty="0">
                <a:solidFill>
                  <a:schemeClr val="tx1"/>
                </a:solidFill>
              </a:rPr>
              <a:t>La seguente base di dati descrive l’attività di una farmacia la cui programmazione settimanale rimane sempre la stessa.</a:t>
            </a:r>
            <a:endParaRPr lang="en-GB" sz="1400" b="1" dirty="0">
              <a:solidFill>
                <a:schemeClr val="tx1"/>
              </a:solidFill>
            </a:endParaRPr>
          </a:p>
          <a:p>
            <a:pPr>
              <a:lnSpc>
                <a:spcPct val="120000"/>
              </a:lnSpc>
            </a:pPr>
            <a:r>
              <a:rPr lang="it-IT" sz="1400" b="1" dirty="0">
                <a:solidFill>
                  <a:schemeClr val="tx1"/>
                </a:solidFill>
              </a:rPr>
              <a:t>Si tenga presente che:</a:t>
            </a:r>
            <a:endParaRPr lang="en-GB" sz="1400" b="1" dirty="0">
              <a:solidFill>
                <a:schemeClr val="tx1"/>
              </a:solidFill>
            </a:endParaRPr>
          </a:p>
          <a:p>
            <a:pPr marL="285750" lvl="0" indent="-285750">
              <a:lnSpc>
                <a:spcPct val="120000"/>
              </a:lnSpc>
              <a:spcBef>
                <a:spcPts val="0"/>
              </a:spcBef>
              <a:buFont typeface="Arial" panose="020B0604020202020204" pitchFamily="34" charset="0"/>
              <a:buChar char="•"/>
            </a:pPr>
            <a:r>
              <a:rPr lang="it-IT" sz="1400" b="1" dirty="0">
                <a:solidFill>
                  <a:schemeClr val="tx1"/>
                </a:solidFill>
              </a:rPr>
              <a:t>I turni sono distinti in: mattiniero, pomeridiano, notturno. Per ogni turno sono sempre presenti due farmacisti, ma le coppie di farmacisti cambiano a seconda dei turni. Ogni farmacista fa un solo turno al giorno.</a:t>
            </a:r>
            <a:endParaRPr lang="en-GB" sz="1400" b="1" dirty="0">
              <a:solidFill>
                <a:schemeClr val="tx1"/>
              </a:solidFill>
            </a:endParaRPr>
          </a:p>
          <a:p>
            <a:pPr marL="285750" lvl="0" indent="-285750">
              <a:lnSpc>
                <a:spcPct val="120000"/>
              </a:lnSpc>
              <a:spcBef>
                <a:spcPts val="0"/>
              </a:spcBef>
              <a:buFont typeface="Arial" panose="020B0604020202020204" pitchFamily="34" charset="0"/>
              <a:buChar char="•"/>
            </a:pPr>
            <a:r>
              <a:rPr lang="it-IT" sz="1400" b="1" dirty="0">
                <a:solidFill>
                  <a:schemeClr val="tx1"/>
                </a:solidFill>
              </a:rPr>
              <a:t>Alcuni farmaci possono avere lo stesso nome, ma sono prodotti da case farmaceutiche diverse.</a:t>
            </a:r>
            <a:endParaRPr lang="en-GB" sz="1400" b="1" dirty="0">
              <a:solidFill>
                <a:schemeClr val="tx1"/>
              </a:solidFill>
            </a:endParaRPr>
          </a:p>
          <a:p>
            <a:pPr marL="285750" lvl="0" indent="-285750">
              <a:lnSpc>
                <a:spcPct val="120000"/>
              </a:lnSpc>
              <a:spcBef>
                <a:spcPts val="0"/>
              </a:spcBef>
              <a:buFont typeface="Arial" panose="020B0604020202020204" pitchFamily="34" charset="0"/>
              <a:buChar char="•"/>
            </a:pPr>
            <a:r>
              <a:rPr lang="it-IT" sz="1400" b="1" dirty="0">
                <a:solidFill>
                  <a:schemeClr val="tx1"/>
                </a:solidFill>
              </a:rPr>
              <a:t>La farmacia fornisce diversi tipi di servizi aggiuntivi (ad esempio misurazione pressione, elettrocardiogramma, analisi dermatologica, ...). Ciascun servizio è fornito una volta a settimana, e servizi diversi possono essere forniti lo stesso giorno.</a:t>
            </a:r>
          </a:p>
        </p:txBody>
      </p:sp>
      <p:sp>
        <p:nvSpPr>
          <p:cNvPr id="8" name="Rettangolo 7"/>
          <p:cNvSpPr/>
          <p:nvPr/>
        </p:nvSpPr>
        <p:spPr>
          <a:xfrm>
            <a:off x="452231" y="4477578"/>
            <a:ext cx="7866822" cy="184867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Segnaposto contenuto 2"/>
          <p:cNvSpPr>
            <a:spLocks noGrp="1"/>
          </p:cNvSpPr>
          <p:nvPr>
            <p:ph idx="1"/>
          </p:nvPr>
        </p:nvSpPr>
        <p:spPr>
          <a:xfrm>
            <a:off x="501927" y="4432854"/>
            <a:ext cx="7817126" cy="1938130"/>
          </a:xfrm>
        </p:spPr>
        <p:txBody>
          <a:bodyPr>
            <a:noAutofit/>
          </a:bodyPr>
          <a:lstStyle/>
          <a:p>
            <a:pPr marL="342900" indent="-342900">
              <a:lnSpc>
                <a:spcPct val="120000"/>
              </a:lnSpc>
              <a:spcBef>
                <a:spcPts val="0"/>
              </a:spcBef>
              <a:buFont typeface="+mj-lt"/>
              <a:buAutoNum type="arabicPeriod"/>
            </a:pPr>
            <a:r>
              <a:rPr lang="it-IT" sz="1400" dirty="0" smtClean="0"/>
              <a:t>PERSONALE(</a:t>
            </a:r>
            <a:r>
              <a:rPr lang="it-IT" sz="1400" b="1" dirty="0" smtClean="0">
                <a:solidFill>
                  <a:srgbClr val="FF0000"/>
                </a:solidFill>
              </a:rPr>
              <a:t>i</a:t>
            </a:r>
            <a:r>
              <a:rPr lang="it-IT" sz="1400" b="1" u="sng" dirty="0" smtClean="0">
                <a:solidFill>
                  <a:srgbClr val="FF0000"/>
                </a:solidFill>
              </a:rPr>
              <a:t>d</a:t>
            </a:r>
            <a:r>
              <a:rPr lang="it-IT" sz="1400" dirty="0"/>
              <a:t>, </a:t>
            </a:r>
            <a:r>
              <a:rPr lang="it-IT" sz="1400" b="1" u="sng" dirty="0">
                <a:solidFill>
                  <a:srgbClr val="FF0000"/>
                </a:solidFill>
              </a:rPr>
              <a:t>CF</a:t>
            </a:r>
            <a:r>
              <a:rPr lang="it-IT" sz="1400" dirty="0"/>
              <a:t>, nome, cognome, </a:t>
            </a:r>
            <a:r>
              <a:rPr lang="it-IT" sz="1400" dirty="0" err="1"/>
              <a:t>num_cell</a:t>
            </a:r>
            <a:r>
              <a:rPr lang="it-IT" sz="1400" dirty="0"/>
              <a:t>, </a:t>
            </a:r>
            <a:r>
              <a:rPr lang="it-IT" sz="1400" dirty="0" err="1"/>
              <a:t>data_assunzione</a:t>
            </a:r>
            <a:r>
              <a:rPr lang="it-IT" sz="1400" dirty="0"/>
              <a:t>)</a:t>
            </a:r>
            <a:endParaRPr lang="en-GB" sz="1400" dirty="0"/>
          </a:p>
          <a:p>
            <a:pPr marL="342900" indent="-342900">
              <a:lnSpc>
                <a:spcPct val="120000"/>
              </a:lnSpc>
              <a:spcBef>
                <a:spcPts val="0"/>
              </a:spcBef>
              <a:buFont typeface="+mj-lt"/>
              <a:buAutoNum type="arabicPeriod"/>
            </a:pPr>
            <a:r>
              <a:rPr lang="it-IT" sz="1400" dirty="0"/>
              <a:t>TURNO(</a:t>
            </a:r>
            <a:r>
              <a:rPr lang="it-IT" sz="1400" b="1" u="sng" dirty="0" err="1"/>
              <a:t>nome_turno</a:t>
            </a:r>
            <a:r>
              <a:rPr lang="it-IT" sz="1400" dirty="0"/>
              <a:t>,  </a:t>
            </a:r>
            <a:r>
              <a:rPr lang="it-IT" sz="1400" dirty="0" err="1"/>
              <a:t>giorno_settimana</a:t>
            </a:r>
            <a:r>
              <a:rPr lang="it-IT" sz="1400" dirty="0"/>
              <a:t> , id_1,id_2, </a:t>
            </a:r>
            <a:r>
              <a:rPr lang="it-IT" sz="1400" dirty="0" err="1"/>
              <a:t>ora_inizio</a:t>
            </a:r>
            <a:r>
              <a:rPr lang="it-IT" sz="1400" dirty="0"/>
              <a:t>, </a:t>
            </a:r>
            <a:r>
              <a:rPr lang="it-IT" sz="1400" dirty="0" err="1"/>
              <a:t>ora_fine</a:t>
            </a:r>
            <a:r>
              <a:rPr lang="it-IT" sz="1400" dirty="0"/>
              <a:t>) </a:t>
            </a:r>
            <a:endParaRPr lang="en-GB" sz="1400" dirty="0"/>
          </a:p>
          <a:p>
            <a:pPr marL="342900" indent="-342900">
              <a:lnSpc>
                <a:spcPct val="120000"/>
              </a:lnSpc>
              <a:spcBef>
                <a:spcPts val="0"/>
              </a:spcBef>
              <a:buFont typeface="+mj-lt"/>
              <a:buAutoNum type="arabicPeriod"/>
            </a:pPr>
            <a:r>
              <a:rPr lang="it-IT" sz="1400" dirty="0"/>
              <a:t>FARMACO(</a:t>
            </a:r>
            <a:r>
              <a:rPr lang="it-IT" sz="1400" b="1" u="sng" dirty="0"/>
              <a:t>nome</a:t>
            </a:r>
            <a:r>
              <a:rPr lang="it-IT" sz="1400" dirty="0"/>
              <a:t>, </a:t>
            </a:r>
            <a:r>
              <a:rPr lang="it-IT" sz="1400" dirty="0" err="1"/>
              <a:t>casa_farmaceutica</a:t>
            </a:r>
            <a:r>
              <a:rPr lang="it-IT" sz="1400" dirty="0"/>
              <a:t>, principio, prescrizione, </a:t>
            </a:r>
            <a:r>
              <a:rPr lang="it-IT" sz="1400" dirty="0" err="1"/>
              <a:t>num_confezioni_in_magazzino</a:t>
            </a:r>
            <a:r>
              <a:rPr lang="it-IT" sz="1400" dirty="0"/>
              <a:t>) </a:t>
            </a:r>
            <a:endParaRPr lang="en-GB" sz="1400" dirty="0"/>
          </a:p>
          <a:p>
            <a:pPr marL="342900" indent="-342900">
              <a:lnSpc>
                <a:spcPct val="120000"/>
              </a:lnSpc>
              <a:spcBef>
                <a:spcPts val="0"/>
              </a:spcBef>
              <a:buFont typeface="+mj-lt"/>
              <a:buAutoNum type="arabicPeriod"/>
            </a:pPr>
            <a:r>
              <a:rPr lang="it-IT" sz="1400" dirty="0"/>
              <a:t>ORDINE(</a:t>
            </a:r>
            <a:r>
              <a:rPr lang="it-IT" sz="1400" b="1" u="sng" dirty="0" err="1"/>
              <a:t>nome_farmaco</a:t>
            </a:r>
            <a:r>
              <a:rPr lang="it-IT" sz="1400" dirty="0"/>
              <a:t>, </a:t>
            </a:r>
            <a:r>
              <a:rPr lang="it-IT" sz="1400" dirty="0" err="1"/>
              <a:t>casa_farmaceutica</a:t>
            </a:r>
            <a:r>
              <a:rPr lang="it-IT" sz="1400" dirty="0"/>
              <a:t>, </a:t>
            </a:r>
            <a:r>
              <a:rPr lang="it-IT" sz="1400" dirty="0" err="1"/>
              <a:t>num_confezioni</a:t>
            </a:r>
            <a:r>
              <a:rPr lang="it-IT" sz="1400" dirty="0"/>
              <a:t>, </a:t>
            </a:r>
            <a:r>
              <a:rPr lang="it-IT" sz="1400" dirty="0" err="1"/>
              <a:t>data_ordine</a:t>
            </a:r>
            <a:r>
              <a:rPr lang="it-IT" sz="1400" dirty="0"/>
              <a:t>, </a:t>
            </a:r>
            <a:r>
              <a:rPr lang="it-IT" sz="1400" dirty="0" err="1"/>
              <a:t>data_consegna</a:t>
            </a:r>
            <a:r>
              <a:rPr lang="it-IT" sz="1400" dirty="0"/>
              <a:t>, corriere)</a:t>
            </a:r>
            <a:endParaRPr lang="en-GB" sz="1400" dirty="0"/>
          </a:p>
          <a:p>
            <a:pPr marL="342900" indent="-342900">
              <a:lnSpc>
                <a:spcPct val="120000"/>
              </a:lnSpc>
              <a:spcBef>
                <a:spcPts val="0"/>
              </a:spcBef>
              <a:buFont typeface="+mj-lt"/>
              <a:buAutoNum type="arabicPeriod"/>
            </a:pPr>
            <a:r>
              <a:rPr lang="it-IT" sz="1400" dirty="0"/>
              <a:t>CASA_FARMACEUTICA(</a:t>
            </a:r>
            <a:r>
              <a:rPr lang="it-IT" sz="1400" b="1" u="sng" dirty="0"/>
              <a:t>nome</a:t>
            </a:r>
            <a:r>
              <a:rPr lang="it-IT" sz="1400" dirty="0"/>
              <a:t>, telefono, nazione, rappresentante)</a:t>
            </a:r>
            <a:endParaRPr lang="en-GB" sz="1400" dirty="0"/>
          </a:p>
          <a:p>
            <a:pPr marL="342900" indent="-342900">
              <a:lnSpc>
                <a:spcPct val="120000"/>
              </a:lnSpc>
              <a:spcBef>
                <a:spcPts val="0"/>
              </a:spcBef>
              <a:buFont typeface="+mj-lt"/>
              <a:buAutoNum type="arabicPeriod"/>
            </a:pPr>
            <a:r>
              <a:rPr lang="it-IT" sz="1400" dirty="0"/>
              <a:t>SERVIZIO(</a:t>
            </a:r>
            <a:r>
              <a:rPr lang="it-IT" sz="1400" b="1" dirty="0" err="1"/>
              <a:t>t</a:t>
            </a:r>
            <a:r>
              <a:rPr lang="it-IT" sz="1400" b="1" u="sng" dirty="0" err="1"/>
              <a:t>ipo_servizio</a:t>
            </a:r>
            <a:r>
              <a:rPr lang="it-IT" sz="1400" dirty="0"/>
              <a:t>, </a:t>
            </a:r>
            <a:r>
              <a:rPr lang="it-IT" sz="1400" dirty="0" err="1"/>
              <a:t>giorno_settimana</a:t>
            </a:r>
            <a:r>
              <a:rPr lang="it-IT" sz="1400" dirty="0"/>
              <a:t>, costo, durata)</a:t>
            </a:r>
            <a:endParaRPr lang="en-GB" sz="1400" dirty="0"/>
          </a:p>
          <a:p>
            <a:pPr marL="342900" indent="-342900">
              <a:lnSpc>
                <a:spcPct val="120000"/>
              </a:lnSpc>
              <a:spcBef>
                <a:spcPts val="0"/>
              </a:spcBef>
              <a:buFont typeface="+mj-lt"/>
              <a:buAutoNum type="arabicPeriod"/>
            </a:pPr>
            <a:r>
              <a:rPr lang="it-IT" sz="1400" dirty="0"/>
              <a:t>PRENOTAZIONE(</a:t>
            </a:r>
            <a:r>
              <a:rPr lang="it-IT" sz="1400" b="1" dirty="0" err="1"/>
              <a:t>tipo_servizio</a:t>
            </a:r>
            <a:r>
              <a:rPr lang="it-IT" sz="1400" dirty="0"/>
              <a:t>, data, ora, cliente)</a:t>
            </a:r>
            <a:endParaRPr lang="en-GB" sz="1400" dirty="0"/>
          </a:p>
          <a:p>
            <a:pPr marL="0" indent="0">
              <a:lnSpc>
                <a:spcPct val="120000"/>
              </a:lnSpc>
              <a:spcBef>
                <a:spcPts val="0"/>
              </a:spcBef>
              <a:buNone/>
            </a:pPr>
            <a:endParaRPr lang="en-GB" sz="1400" dirty="0"/>
          </a:p>
        </p:txBody>
      </p:sp>
      <p:cxnSp>
        <p:nvCxnSpPr>
          <p:cNvPr id="11" name="Connettore 2 10"/>
          <p:cNvCxnSpPr/>
          <p:nvPr/>
        </p:nvCxnSpPr>
        <p:spPr>
          <a:xfrm>
            <a:off x="1068457" y="2126974"/>
            <a:ext cx="139147" cy="2658717"/>
          </a:xfrm>
          <a:prstGeom prst="straightConnector1">
            <a:avLst/>
          </a:prstGeom>
          <a:ln w="1905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3" name="Segnaposto numero diapositiva 2"/>
          <p:cNvSpPr>
            <a:spLocks noGrp="1"/>
          </p:cNvSpPr>
          <p:nvPr>
            <p:ph type="sldNum" sz="quarter" idx="12"/>
          </p:nvPr>
        </p:nvSpPr>
        <p:spPr/>
        <p:txBody>
          <a:bodyPr/>
          <a:lstStyle/>
          <a:p>
            <a:fld id="{631BB469-ABAD-4866-AC90-48FE8290B794}" type="slidenum">
              <a:rPr lang="en-GB" smtClean="0"/>
              <a:t>30</a:t>
            </a:fld>
            <a:endParaRPr lang="en-GB"/>
          </a:p>
        </p:txBody>
      </p:sp>
    </p:spTree>
    <p:extLst>
      <p:ext uri="{BB962C8B-B14F-4D97-AF65-F5344CB8AC3E}">
        <p14:creationId xmlns:p14="http://schemas.microsoft.com/office/powerpoint/2010/main" val="277790428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19268" y="249652"/>
            <a:ext cx="8771283" cy="589031"/>
          </a:xfrm>
        </p:spPr>
        <p:txBody>
          <a:bodyPr/>
          <a:lstStyle/>
          <a:p>
            <a:r>
              <a:rPr lang="en-GB" sz="1800" dirty="0" err="1" smtClean="0"/>
              <a:t>Relazione</a:t>
            </a:r>
            <a:r>
              <a:rPr lang="en-GB" sz="1800" dirty="0" smtClean="0"/>
              <a:t> 1 – </a:t>
            </a:r>
            <a:r>
              <a:rPr lang="en-GB" sz="1800" dirty="0" err="1" smtClean="0"/>
              <a:t>L’unco</a:t>
            </a:r>
            <a:r>
              <a:rPr lang="en-GB" sz="1800" dirty="0" smtClean="0"/>
              <a:t> </a:t>
            </a:r>
            <a:r>
              <a:rPr lang="en-GB" sz="1800" dirty="0" err="1" smtClean="0"/>
              <a:t>problema</a:t>
            </a:r>
            <a:r>
              <a:rPr lang="en-GB" sz="1800" dirty="0" smtClean="0"/>
              <a:t> è quale </a:t>
            </a:r>
            <a:r>
              <a:rPr lang="en-GB" sz="1800" dirty="0" err="1" smtClean="0"/>
              <a:t>delle</a:t>
            </a:r>
            <a:r>
              <a:rPr lang="en-GB" sz="1800" dirty="0" smtClean="0"/>
              <a:t> due </a:t>
            </a:r>
            <a:r>
              <a:rPr lang="en-GB" sz="1800" dirty="0" err="1" smtClean="0"/>
              <a:t>scegliere</a:t>
            </a:r>
            <a:r>
              <a:rPr lang="en-GB" sz="1800" dirty="0" smtClean="0"/>
              <a:t> come </a:t>
            </a:r>
            <a:r>
              <a:rPr lang="en-GB" sz="1800" dirty="0" err="1" smtClean="0"/>
              <a:t>chiave</a:t>
            </a:r>
            <a:r>
              <a:rPr lang="en-GB" sz="1800" dirty="0" smtClean="0"/>
              <a:t>. </a:t>
            </a:r>
            <a:r>
              <a:rPr lang="en-GB" sz="1800" dirty="0" err="1" smtClean="0"/>
              <a:t>Diciamo</a:t>
            </a:r>
            <a:r>
              <a:rPr lang="en-GB" sz="1800" dirty="0" smtClean="0"/>
              <a:t> </a:t>
            </a:r>
            <a:r>
              <a:rPr lang="en-GB" sz="1800" dirty="0" err="1" smtClean="0"/>
              <a:t>che</a:t>
            </a:r>
            <a:r>
              <a:rPr lang="en-GB" sz="1800" dirty="0" smtClean="0"/>
              <a:t> </a:t>
            </a:r>
            <a:r>
              <a:rPr lang="en-GB" sz="1800" dirty="0" err="1" smtClean="0"/>
              <a:t>quando</a:t>
            </a:r>
            <a:r>
              <a:rPr lang="en-GB" sz="1800" dirty="0" smtClean="0"/>
              <a:t> </a:t>
            </a:r>
            <a:r>
              <a:rPr lang="en-GB" sz="1800" dirty="0" err="1" smtClean="0"/>
              <a:t>all’esame</a:t>
            </a:r>
            <a:r>
              <a:rPr lang="en-GB" sz="1800" dirty="0" smtClean="0"/>
              <a:t> </a:t>
            </a:r>
            <a:r>
              <a:rPr lang="en-GB" sz="1800" dirty="0" err="1" smtClean="0"/>
              <a:t>si</a:t>
            </a:r>
            <a:r>
              <a:rPr lang="en-GB" sz="1800" dirty="0" smtClean="0"/>
              <a:t> </a:t>
            </a:r>
            <a:r>
              <a:rPr lang="en-GB" sz="1800" dirty="0" err="1" smtClean="0"/>
              <a:t>chiede</a:t>
            </a:r>
            <a:r>
              <a:rPr lang="en-GB" sz="1800" dirty="0" smtClean="0"/>
              <a:t> di </a:t>
            </a:r>
            <a:r>
              <a:rPr lang="en-GB" sz="1800" dirty="0" err="1" smtClean="0"/>
              <a:t>di</a:t>
            </a:r>
            <a:r>
              <a:rPr lang="en-GB" sz="1800" dirty="0" smtClean="0"/>
              <a:t> </a:t>
            </a:r>
            <a:r>
              <a:rPr lang="en-GB" sz="1800" dirty="0" err="1" smtClean="0"/>
              <a:t>individuare</a:t>
            </a:r>
            <a:r>
              <a:rPr lang="en-GB" sz="1800" dirty="0" smtClean="0"/>
              <a:t> </a:t>
            </a:r>
            <a:r>
              <a:rPr lang="en-GB" sz="1800" dirty="0" err="1" smtClean="0"/>
              <a:t>una</a:t>
            </a:r>
            <a:r>
              <a:rPr lang="en-GB" sz="1800" dirty="0" smtClean="0"/>
              <a:t> </a:t>
            </a:r>
            <a:r>
              <a:rPr lang="en-GB" sz="1800" dirty="0" err="1" smtClean="0"/>
              <a:t>chiave</a:t>
            </a:r>
            <a:r>
              <a:rPr lang="en-GB" sz="1800" dirty="0" smtClean="0"/>
              <a:t>, </a:t>
            </a:r>
            <a:r>
              <a:rPr lang="en-GB" sz="1800" dirty="0" err="1" smtClean="0"/>
              <a:t>si</a:t>
            </a:r>
            <a:r>
              <a:rPr lang="en-GB" sz="1800" dirty="0" smtClean="0"/>
              <a:t> fa </a:t>
            </a:r>
            <a:r>
              <a:rPr lang="en-GB" sz="1800" dirty="0" err="1" smtClean="0"/>
              <a:t>riferimento</a:t>
            </a:r>
            <a:r>
              <a:rPr lang="en-GB" sz="1800" dirty="0" smtClean="0"/>
              <a:t> </a:t>
            </a:r>
            <a:r>
              <a:rPr lang="en-GB" sz="1800" dirty="0" err="1" smtClean="0"/>
              <a:t>alla</a:t>
            </a:r>
            <a:r>
              <a:rPr lang="en-GB" sz="1800" dirty="0" smtClean="0"/>
              <a:t> </a:t>
            </a:r>
            <a:r>
              <a:rPr lang="en-GB" sz="1800" dirty="0" err="1" smtClean="0"/>
              <a:t>chiave</a:t>
            </a:r>
            <a:r>
              <a:rPr lang="en-GB" sz="1800" dirty="0" smtClean="0"/>
              <a:t> </a:t>
            </a:r>
            <a:r>
              <a:rPr lang="en-GB" sz="1800" dirty="0" err="1" smtClean="0"/>
              <a:t>primaria</a:t>
            </a:r>
            <a:r>
              <a:rPr lang="en-GB" sz="1800" dirty="0" smtClean="0"/>
              <a:t>, </a:t>
            </a:r>
            <a:r>
              <a:rPr lang="en-GB" sz="1800" dirty="0" err="1" smtClean="0"/>
              <a:t>quindi</a:t>
            </a:r>
            <a:r>
              <a:rPr lang="en-GB" sz="1800" dirty="0" smtClean="0"/>
              <a:t>, in </a:t>
            </a:r>
            <a:r>
              <a:rPr lang="en-GB" sz="1800" dirty="0" err="1" smtClean="0"/>
              <a:t>questo</a:t>
            </a:r>
            <a:r>
              <a:rPr lang="en-GB" sz="1800" dirty="0" smtClean="0"/>
              <a:t> </a:t>
            </a:r>
            <a:r>
              <a:rPr lang="en-GB" sz="1800" dirty="0" err="1" smtClean="0"/>
              <a:t>caso</a:t>
            </a:r>
            <a:r>
              <a:rPr lang="en-GB" sz="1800" dirty="0" smtClean="0"/>
              <a:t> </a:t>
            </a:r>
            <a:r>
              <a:rPr lang="en-GB" sz="1800" dirty="0" err="1" smtClean="0"/>
              <a:t>possiamo</a:t>
            </a:r>
            <a:r>
              <a:rPr lang="en-GB" sz="1800" dirty="0" smtClean="0"/>
              <a:t> </a:t>
            </a:r>
            <a:r>
              <a:rPr lang="en-GB" sz="1800" dirty="0" err="1" smtClean="0"/>
              <a:t>supporre</a:t>
            </a:r>
            <a:r>
              <a:rPr lang="en-GB" sz="1800" dirty="0" smtClean="0"/>
              <a:t> </a:t>
            </a:r>
            <a:r>
              <a:rPr lang="en-GB" sz="1800" dirty="0" err="1" smtClean="0"/>
              <a:t>che</a:t>
            </a:r>
            <a:r>
              <a:rPr lang="en-GB" sz="1800" dirty="0" smtClean="0"/>
              <a:t> id </a:t>
            </a:r>
            <a:r>
              <a:rPr lang="en-GB" sz="1800" dirty="0" err="1" smtClean="0"/>
              <a:t>sia</a:t>
            </a:r>
            <a:r>
              <a:rPr lang="en-GB" sz="1800" dirty="0" smtClean="0"/>
              <a:t> </a:t>
            </a:r>
            <a:r>
              <a:rPr lang="en-GB" sz="1800" dirty="0" err="1" smtClean="0"/>
              <a:t>sempre</a:t>
            </a:r>
            <a:r>
              <a:rPr lang="en-GB" sz="1800" dirty="0" smtClean="0"/>
              <a:t> </a:t>
            </a:r>
            <a:r>
              <a:rPr lang="en-GB" sz="1800" dirty="0" err="1" smtClean="0"/>
              <a:t>specificato</a:t>
            </a:r>
            <a:r>
              <a:rPr lang="en-GB" sz="1800" dirty="0" smtClean="0"/>
              <a:t>, e </a:t>
            </a:r>
            <a:r>
              <a:rPr lang="en-GB" sz="1800" dirty="0" err="1" smtClean="0"/>
              <a:t>quindi</a:t>
            </a:r>
            <a:r>
              <a:rPr lang="en-GB" sz="1800" dirty="0" smtClean="0"/>
              <a:t> </a:t>
            </a:r>
            <a:r>
              <a:rPr lang="en-GB" sz="1800" dirty="0" err="1" smtClean="0"/>
              <a:t>sia</a:t>
            </a:r>
            <a:r>
              <a:rPr lang="en-GB" sz="1800" dirty="0" smtClean="0"/>
              <a:t> </a:t>
            </a:r>
            <a:r>
              <a:rPr lang="en-GB" sz="1800" dirty="0" err="1" smtClean="0"/>
              <a:t>chiave</a:t>
            </a:r>
            <a:r>
              <a:rPr lang="en-GB" sz="1800" dirty="0" smtClean="0"/>
              <a:t> </a:t>
            </a:r>
            <a:r>
              <a:rPr lang="en-GB" sz="1800" dirty="0" err="1" smtClean="0"/>
              <a:t>primaria</a:t>
            </a:r>
            <a:r>
              <a:rPr lang="en-GB" sz="1800" dirty="0" smtClean="0"/>
              <a:t>, </a:t>
            </a:r>
            <a:r>
              <a:rPr lang="en-GB" sz="1800" dirty="0" err="1" smtClean="0"/>
              <a:t>mentre</a:t>
            </a:r>
            <a:r>
              <a:rPr lang="en-GB" sz="1800" dirty="0" smtClean="0"/>
              <a:t> CF lo </a:t>
            </a:r>
            <a:r>
              <a:rPr lang="en-GB" sz="1800" dirty="0" err="1" smtClean="0"/>
              <a:t>possiamo</a:t>
            </a:r>
            <a:r>
              <a:rPr lang="en-GB" sz="1800" dirty="0" smtClean="0"/>
              <a:t> </a:t>
            </a:r>
            <a:r>
              <a:rPr lang="en-GB" sz="1800" dirty="0" err="1" smtClean="0"/>
              <a:t>conservare</a:t>
            </a:r>
            <a:r>
              <a:rPr lang="en-GB" sz="1800" dirty="0" smtClean="0"/>
              <a:t> per </a:t>
            </a:r>
            <a:r>
              <a:rPr lang="en-GB" sz="1800" dirty="0" err="1" smtClean="0"/>
              <a:t>l’ultima</a:t>
            </a:r>
            <a:r>
              <a:rPr lang="en-GB" sz="1800" dirty="0" smtClean="0"/>
              <a:t> </a:t>
            </a:r>
            <a:r>
              <a:rPr lang="en-GB" sz="1800" dirty="0" err="1" smtClean="0"/>
              <a:t>domanda</a:t>
            </a:r>
            <a:r>
              <a:rPr lang="en-GB" sz="1800" dirty="0" smtClean="0"/>
              <a:t> del </a:t>
            </a:r>
            <a:r>
              <a:rPr lang="en-GB" sz="1800" dirty="0" err="1" smtClean="0"/>
              <a:t>compito</a:t>
            </a:r>
            <a:r>
              <a:rPr lang="en-GB" sz="1800" dirty="0" smtClean="0"/>
              <a:t> (</a:t>
            </a:r>
            <a:r>
              <a:rPr lang="en-GB" sz="1800" dirty="0" err="1" smtClean="0"/>
              <a:t>vedi</a:t>
            </a:r>
            <a:r>
              <a:rPr lang="en-GB" sz="1800" dirty="0" smtClean="0"/>
              <a:t> </a:t>
            </a:r>
            <a:r>
              <a:rPr lang="en-GB" sz="1800" dirty="0" err="1" smtClean="0"/>
              <a:t>più</a:t>
            </a:r>
            <a:r>
              <a:rPr lang="en-GB" sz="1800" dirty="0" smtClean="0"/>
              <a:t> Avanti)  </a:t>
            </a:r>
            <a:endParaRPr lang="en-GB" sz="1800" dirty="0"/>
          </a:p>
        </p:txBody>
      </p:sp>
      <p:sp>
        <p:nvSpPr>
          <p:cNvPr id="4" name="Rettangolo arrotondato 3"/>
          <p:cNvSpPr/>
          <p:nvPr/>
        </p:nvSpPr>
        <p:spPr>
          <a:xfrm>
            <a:off x="228599" y="1147970"/>
            <a:ext cx="8552623" cy="2559325"/>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20000"/>
              </a:lnSpc>
            </a:pPr>
            <a:r>
              <a:rPr lang="it-IT" sz="1400" b="1" dirty="0">
                <a:solidFill>
                  <a:schemeClr val="tx1"/>
                </a:solidFill>
              </a:rPr>
              <a:t>La seguente base di dati descrive l’attività di una farmacia la cui programmazione settimanale rimane sempre la stessa.</a:t>
            </a:r>
            <a:endParaRPr lang="en-GB" sz="1400" b="1" dirty="0">
              <a:solidFill>
                <a:schemeClr val="tx1"/>
              </a:solidFill>
            </a:endParaRPr>
          </a:p>
          <a:p>
            <a:pPr>
              <a:lnSpc>
                <a:spcPct val="120000"/>
              </a:lnSpc>
            </a:pPr>
            <a:r>
              <a:rPr lang="it-IT" sz="1400" b="1" dirty="0">
                <a:solidFill>
                  <a:schemeClr val="tx1"/>
                </a:solidFill>
              </a:rPr>
              <a:t>Si tenga presente che:</a:t>
            </a:r>
            <a:endParaRPr lang="en-GB" sz="1400" b="1" dirty="0">
              <a:solidFill>
                <a:schemeClr val="tx1"/>
              </a:solidFill>
            </a:endParaRPr>
          </a:p>
          <a:p>
            <a:pPr marL="285750" lvl="0" indent="-285750">
              <a:lnSpc>
                <a:spcPct val="120000"/>
              </a:lnSpc>
              <a:spcBef>
                <a:spcPts val="0"/>
              </a:spcBef>
              <a:buFont typeface="Arial" panose="020B0604020202020204" pitchFamily="34" charset="0"/>
              <a:buChar char="•"/>
            </a:pPr>
            <a:r>
              <a:rPr lang="it-IT" sz="1400" b="1" dirty="0">
                <a:solidFill>
                  <a:schemeClr val="tx1"/>
                </a:solidFill>
              </a:rPr>
              <a:t>I turni sono distinti in: mattiniero, pomeridiano, notturno. Per ogni turno sono sempre presenti due farmacisti, ma le coppie di farmacisti cambiano a seconda dei turni. Ogni farmacista fa un solo turno al giorno.</a:t>
            </a:r>
            <a:endParaRPr lang="en-GB" sz="1400" b="1" dirty="0">
              <a:solidFill>
                <a:schemeClr val="tx1"/>
              </a:solidFill>
            </a:endParaRPr>
          </a:p>
          <a:p>
            <a:pPr marL="285750" lvl="0" indent="-285750">
              <a:lnSpc>
                <a:spcPct val="120000"/>
              </a:lnSpc>
              <a:spcBef>
                <a:spcPts val="0"/>
              </a:spcBef>
              <a:buFont typeface="Arial" panose="020B0604020202020204" pitchFamily="34" charset="0"/>
              <a:buChar char="•"/>
            </a:pPr>
            <a:r>
              <a:rPr lang="it-IT" sz="1400" b="1" dirty="0">
                <a:solidFill>
                  <a:schemeClr val="tx1"/>
                </a:solidFill>
              </a:rPr>
              <a:t>Alcuni farmaci possono avere lo stesso nome, ma sono prodotti da case farmaceutiche diverse.</a:t>
            </a:r>
            <a:endParaRPr lang="en-GB" sz="1400" b="1" dirty="0">
              <a:solidFill>
                <a:schemeClr val="tx1"/>
              </a:solidFill>
            </a:endParaRPr>
          </a:p>
          <a:p>
            <a:pPr marL="285750" lvl="0" indent="-285750">
              <a:lnSpc>
                <a:spcPct val="120000"/>
              </a:lnSpc>
              <a:spcBef>
                <a:spcPts val="0"/>
              </a:spcBef>
              <a:buFont typeface="Arial" panose="020B0604020202020204" pitchFamily="34" charset="0"/>
              <a:buChar char="•"/>
            </a:pPr>
            <a:r>
              <a:rPr lang="it-IT" sz="1400" b="1" dirty="0">
                <a:solidFill>
                  <a:schemeClr val="tx1"/>
                </a:solidFill>
              </a:rPr>
              <a:t>La farmacia fornisce diversi tipi di servizi aggiuntivi (ad esempio misurazione pressione, elettrocardiogramma, analisi dermatologica, ...). Ciascun servizio è fornito una volta a settimana, e servizi diversi possono essere forniti lo stesso giorno.</a:t>
            </a:r>
          </a:p>
        </p:txBody>
      </p:sp>
      <p:sp>
        <p:nvSpPr>
          <p:cNvPr id="8" name="Rettangolo 7"/>
          <p:cNvSpPr/>
          <p:nvPr/>
        </p:nvSpPr>
        <p:spPr>
          <a:xfrm>
            <a:off x="452231" y="4477578"/>
            <a:ext cx="7866822" cy="184867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Segnaposto contenuto 2"/>
          <p:cNvSpPr>
            <a:spLocks noGrp="1"/>
          </p:cNvSpPr>
          <p:nvPr>
            <p:ph idx="1"/>
          </p:nvPr>
        </p:nvSpPr>
        <p:spPr>
          <a:xfrm>
            <a:off x="501927" y="4432854"/>
            <a:ext cx="7817126" cy="1938130"/>
          </a:xfrm>
        </p:spPr>
        <p:txBody>
          <a:bodyPr>
            <a:noAutofit/>
          </a:bodyPr>
          <a:lstStyle/>
          <a:p>
            <a:pPr marL="342900" indent="-342900">
              <a:lnSpc>
                <a:spcPct val="120000"/>
              </a:lnSpc>
              <a:spcBef>
                <a:spcPts val="0"/>
              </a:spcBef>
              <a:buFont typeface="+mj-lt"/>
              <a:buAutoNum type="arabicPeriod"/>
            </a:pPr>
            <a:r>
              <a:rPr lang="it-IT" sz="1400" dirty="0" smtClean="0"/>
              <a:t>PERSONALE(</a:t>
            </a:r>
            <a:r>
              <a:rPr lang="it-IT" sz="1400" b="1" dirty="0" smtClean="0">
                <a:solidFill>
                  <a:srgbClr val="FF0000"/>
                </a:solidFill>
              </a:rPr>
              <a:t>i</a:t>
            </a:r>
            <a:r>
              <a:rPr lang="it-IT" sz="1400" b="1" u="sng" dirty="0" smtClean="0">
                <a:solidFill>
                  <a:srgbClr val="FF0000"/>
                </a:solidFill>
              </a:rPr>
              <a:t>d</a:t>
            </a:r>
            <a:r>
              <a:rPr lang="it-IT" sz="1400" dirty="0"/>
              <a:t>, CF, nome, cognome, </a:t>
            </a:r>
            <a:r>
              <a:rPr lang="it-IT" sz="1400" dirty="0" err="1"/>
              <a:t>num_cell</a:t>
            </a:r>
            <a:r>
              <a:rPr lang="it-IT" sz="1400" dirty="0"/>
              <a:t>, </a:t>
            </a:r>
            <a:r>
              <a:rPr lang="it-IT" sz="1400" dirty="0" err="1"/>
              <a:t>data_assunzione</a:t>
            </a:r>
            <a:r>
              <a:rPr lang="it-IT" sz="1400" dirty="0"/>
              <a:t>)</a:t>
            </a:r>
            <a:endParaRPr lang="en-GB" sz="1400" dirty="0"/>
          </a:p>
          <a:p>
            <a:pPr marL="342900" indent="-342900">
              <a:lnSpc>
                <a:spcPct val="120000"/>
              </a:lnSpc>
              <a:spcBef>
                <a:spcPts val="0"/>
              </a:spcBef>
              <a:buFont typeface="+mj-lt"/>
              <a:buAutoNum type="arabicPeriod"/>
            </a:pPr>
            <a:r>
              <a:rPr lang="it-IT" sz="1400" dirty="0"/>
              <a:t>TURNO(</a:t>
            </a:r>
            <a:r>
              <a:rPr lang="it-IT" sz="1400" b="1" u="sng" dirty="0" err="1"/>
              <a:t>nome_turno</a:t>
            </a:r>
            <a:r>
              <a:rPr lang="it-IT" sz="1400" dirty="0"/>
              <a:t>,  </a:t>
            </a:r>
            <a:r>
              <a:rPr lang="it-IT" sz="1400" dirty="0" err="1"/>
              <a:t>giorno_settimana</a:t>
            </a:r>
            <a:r>
              <a:rPr lang="it-IT" sz="1400" dirty="0"/>
              <a:t> , id_1,id_2, </a:t>
            </a:r>
            <a:r>
              <a:rPr lang="it-IT" sz="1400" dirty="0" err="1"/>
              <a:t>ora_inizio</a:t>
            </a:r>
            <a:r>
              <a:rPr lang="it-IT" sz="1400" dirty="0"/>
              <a:t>, </a:t>
            </a:r>
            <a:r>
              <a:rPr lang="it-IT" sz="1400" dirty="0" err="1"/>
              <a:t>ora_fine</a:t>
            </a:r>
            <a:r>
              <a:rPr lang="it-IT" sz="1400" dirty="0"/>
              <a:t>) </a:t>
            </a:r>
            <a:endParaRPr lang="en-GB" sz="1400" dirty="0"/>
          </a:p>
          <a:p>
            <a:pPr marL="342900" indent="-342900">
              <a:lnSpc>
                <a:spcPct val="120000"/>
              </a:lnSpc>
              <a:spcBef>
                <a:spcPts val="0"/>
              </a:spcBef>
              <a:buFont typeface="+mj-lt"/>
              <a:buAutoNum type="arabicPeriod"/>
            </a:pPr>
            <a:r>
              <a:rPr lang="it-IT" sz="1400" dirty="0"/>
              <a:t>FARMACO(</a:t>
            </a:r>
            <a:r>
              <a:rPr lang="it-IT" sz="1400" b="1" u="sng" dirty="0"/>
              <a:t>nome</a:t>
            </a:r>
            <a:r>
              <a:rPr lang="it-IT" sz="1400" dirty="0"/>
              <a:t>, </a:t>
            </a:r>
            <a:r>
              <a:rPr lang="it-IT" sz="1400" dirty="0" err="1"/>
              <a:t>casa_farmaceutica</a:t>
            </a:r>
            <a:r>
              <a:rPr lang="it-IT" sz="1400" dirty="0"/>
              <a:t>, principio, prescrizione, </a:t>
            </a:r>
            <a:r>
              <a:rPr lang="it-IT" sz="1400" dirty="0" err="1"/>
              <a:t>num_confezioni_in_magazzino</a:t>
            </a:r>
            <a:r>
              <a:rPr lang="it-IT" sz="1400" dirty="0"/>
              <a:t>) </a:t>
            </a:r>
            <a:endParaRPr lang="en-GB" sz="1400" dirty="0"/>
          </a:p>
          <a:p>
            <a:pPr marL="342900" indent="-342900">
              <a:lnSpc>
                <a:spcPct val="120000"/>
              </a:lnSpc>
              <a:spcBef>
                <a:spcPts val="0"/>
              </a:spcBef>
              <a:buFont typeface="+mj-lt"/>
              <a:buAutoNum type="arabicPeriod"/>
            </a:pPr>
            <a:r>
              <a:rPr lang="it-IT" sz="1400" dirty="0"/>
              <a:t>ORDINE(</a:t>
            </a:r>
            <a:r>
              <a:rPr lang="it-IT" sz="1400" b="1" u="sng" dirty="0" err="1"/>
              <a:t>nome_farmaco</a:t>
            </a:r>
            <a:r>
              <a:rPr lang="it-IT" sz="1400" dirty="0"/>
              <a:t>, </a:t>
            </a:r>
            <a:r>
              <a:rPr lang="it-IT" sz="1400" dirty="0" err="1"/>
              <a:t>casa_farmaceutica</a:t>
            </a:r>
            <a:r>
              <a:rPr lang="it-IT" sz="1400" dirty="0"/>
              <a:t>, </a:t>
            </a:r>
            <a:r>
              <a:rPr lang="it-IT" sz="1400" dirty="0" err="1"/>
              <a:t>num_confezioni</a:t>
            </a:r>
            <a:r>
              <a:rPr lang="it-IT" sz="1400" dirty="0"/>
              <a:t>, </a:t>
            </a:r>
            <a:r>
              <a:rPr lang="it-IT" sz="1400" dirty="0" err="1"/>
              <a:t>data_ordine</a:t>
            </a:r>
            <a:r>
              <a:rPr lang="it-IT" sz="1400" dirty="0"/>
              <a:t>, </a:t>
            </a:r>
            <a:r>
              <a:rPr lang="it-IT" sz="1400" dirty="0" err="1"/>
              <a:t>data_consegna</a:t>
            </a:r>
            <a:r>
              <a:rPr lang="it-IT" sz="1400" dirty="0"/>
              <a:t>, corriere)</a:t>
            </a:r>
            <a:endParaRPr lang="en-GB" sz="1400" dirty="0"/>
          </a:p>
          <a:p>
            <a:pPr marL="342900" indent="-342900">
              <a:lnSpc>
                <a:spcPct val="120000"/>
              </a:lnSpc>
              <a:spcBef>
                <a:spcPts val="0"/>
              </a:spcBef>
              <a:buFont typeface="+mj-lt"/>
              <a:buAutoNum type="arabicPeriod"/>
            </a:pPr>
            <a:r>
              <a:rPr lang="it-IT" sz="1400" dirty="0"/>
              <a:t>CASA_FARMACEUTICA(</a:t>
            </a:r>
            <a:r>
              <a:rPr lang="it-IT" sz="1400" b="1" u="sng" dirty="0"/>
              <a:t>nome</a:t>
            </a:r>
            <a:r>
              <a:rPr lang="it-IT" sz="1400" dirty="0"/>
              <a:t>, telefono, nazione, rappresentante)</a:t>
            </a:r>
            <a:endParaRPr lang="en-GB" sz="1400" dirty="0"/>
          </a:p>
          <a:p>
            <a:pPr marL="342900" indent="-342900">
              <a:lnSpc>
                <a:spcPct val="120000"/>
              </a:lnSpc>
              <a:spcBef>
                <a:spcPts val="0"/>
              </a:spcBef>
              <a:buFont typeface="+mj-lt"/>
              <a:buAutoNum type="arabicPeriod"/>
            </a:pPr>
            <a:r>
              <a:rPr lang="it-IT" sz="1400" dirty="0"/>
              <a:t>SERVIZIO(</a:t>
            </a:r>
            <a:r>
              <a:rPr lang="it-IT" sz="1400" b="1" dirty="0" err="1"/>
              <a:t>t</a:t>
            </a:r>
            <a:r>
              <a:rPr lang="it-IT" sz="1400" b="1" u="sng" dirty="0" err="1"/>
              <a:t>ipo_servizio</a:t>
            </a:r>
            <a:r>
              <a:rPr lang="it-IT" sz="1400" dirty="0"/>
              <a:t>, </a:t>
            </a:r>
            <a:r>
              <a:rPr lang="it-IT" sz="1400" dirty="0" err="1"/>
              <a:t>giorno_settimana</a:t>
            </a:r>
            <a:r>
              <a:rPr lang="it-IT" sz="1400" dirty="0"/>
              <a:t>, costo, durata)</a:t>
            </a:r>
            <a:endParaRPr lang="en-GB" sz="1400" dirty="0"/>
          </a:p>
          <a:p>
            <a:pPr marL="342900" indent="-342900">
              <a:lnSpc>
                <a:spcPct val="120000"/>
              </a:lnSpc>
              <a:spcBef>
                <a:spcPts val="0"/>
              </a:spcBef>
              <a:buFont typeface="+mj-lt"/>
              <a:buAutoNum type="arabicPeriod"/>
            </a:pPr>
            <a:r>
              <a:rPr lang="it-IT" sz="1400" dirty="0"/>
              <a:t>PRENOTAZIONE(</a:t>
            </a:r>
            <a:r>
              <a:rPr lang="it-IT" sz="1400" b="1" dirty="0" err="1"/>
              <a:t>tipo_servizio</a:t>
            </a:r>
            <a:r>
              <a:rPr lang="it-IT" sz="1400" dirty="0"/>
              <a:t>, data, ora, cliente)</a:t>
            </a:r>
            <a:endParaRPr lang="en-GB" sz="1400" dirty="0"/>
          </a:p>
          <a:p>
            <a:pPr marL="0" indent="0">
              <a:lnSpc>
                <a:spcPct val="120000"/>
              </a:lnSpc>
              <a:spcBef>
                <a:spcPts val="0"/>
              </a:spcBef>
              <a:buNone/>
            </a:pPr>
            <a:endParaRPr lang="en-GB" sz="1400" dirty="0"/>
          </a:p>
        </p:txBody>
      </p:sp>
      <p:cxnSp>
        <p:nvCxnSpPr>
          <p:cNvPr id="11" name="Connettore 2 10"/>
          <p:cNvCxnSpPr/>
          <p:nvPr/>
        </p:nvCxnSpPr>
        <p:spPr>
          <a:xfrm>
            <a:off x="1068457" y="2126974"/>
            <a:ext cx="139147" cy="2658717"/>
          </a:xfrm>
          <a:prstGeom prst="straightConnector1">
            <a:avLst/>
          </a:prstGeom>
          <a:ln w="1905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4106257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59025" y="214586"/>
            <a:ext cx="8771283" cy="589031"/>
          </a:xfrm>
        </p:spPr>
        <p:txBody>
          <a:bodyPr/>
          <a:lstStyle/>
          <a:p>
            <a:r>
              <a:rPr lang="en-GB" dirty="0" err="1" smtClean="0"/>
              <a:t>Relazione</a:t>
            </a:r>
            <a:r>
              <a:rPr lang="en-GB" dirty="0" smtClean="0"/>
              <a:t> 2 – E’ </a:t>
            </a:r>
            <a:r>
              <a:rPr lang="en-GB" dirty="0" err="1" smtClean="0"/>
              <a:t>quella</a:t>
            </a:r>
            <a:r>
              <a:rPr lang="en-GB" dirty="0" smtClean="0"/>
              <a:t> cui </a:t>
            </a:r>
            <a:r>
              <a:rPr lang="en-GB" dirty="0" err="1" smtClean="0"/>
              <a:t>sono</a:t>
            </a:r>
            <a:r>
              <a:rPr lang="en-GB" dirty="0" smtClean="0"/>
              <a:t> </a:t>
            </a:r>
            <a:r>
              <a:rPr lang="en-GB" dirty="0" err="1" smtClean="0"/>
              <a:t>dedicati</a:t>
            </a:r>
            <a:r>
              <a:rPr lang="en-GB" dirty="0" smtClean="0"/>
              <a:t> </a:t>
            </a:r>
            <a:r>
              <a:rPr lang="en-GB" dirty="0" err="1" smtClean="0"/>
              <a:t>più</a:t>
            </a:r>
            <a:r>
              <a:rPr lang="en-GB" dirty="0" smtClean="0"/>
              <a:t> </a:t>
            </a:r>
            <a:r>
              <a:rPr lang="en-GB" dirty="0" err="1" smtClean="0"/>
              <a:t>requisiti</a:t>
            </a:r>
            <a:r>
              <a:rPr lang="en-GB" dirty="0" smtClean="0"/>
              <a:t>, </a:t>
            </a:r>
            <a:br>
              <a:rPr lang="en-GB" dirty="0" smtClean="0"/>
            </a:br>
            <a:r>
              <a:rPr lang="en-GB" dirty="0" err="1" smtClean="0"/>
              <a:t>aspettiamo</a:t>
            </a:r>
            <a:r>
              <a:rPr lang="en-GB" dirty="0" smtClean="0"/>
              <a:t> un </a:t>
            </a:r>
            <a:r>
              <a:rPr lang="en-GB" dirty="0" err="1" smtClean="0"/>
              <a:t>attimo</a:t>
            </a:r>
            <a:r>
              <a:rPr lang="en-GB" dirty="0" smtClean="0"/>
              <a:t> a </a:t>
            </a:r>
            <a:r>
              <a:rPr lang="en-GB" dirty="0" err="1" smtClean="0"/>
              <a:t>ragionarci</a:t>
            </a:r>
            <a:r>
              <a:rPr lang="en-GB" dirty="0" smtClean="0"/>
              <a:t> </a:t>
            </a:r>
            <a:r>
              <a:rPr lang="en-GB" dirty="0" err="1" smtClean="0"/>
              <a:t>sopra</a:t>
            </a:r>
            <a:r>
              <a:rPr lang="en-GB" dirty="0" smtClean="0"/>
              <a:t>, </a:t>
            </a:r>
            <a:br>
              <a:rPr lang="en-GB" dirty="0" smtClean="0"/>
            </a:br>
            <a:r>
              <a:rPr lang="en-GB" dirty="0" err="1" smtClean="0"/>
              <a:t>facciamo</a:t>
            </a:r>
            <a:r>
              <a:rPr lang="en-GB" dirty="0" smtClean="0"/>
              <a:t> prima le </a:t>
            </a:r>
            <a:r>
              <a:rPr lang="en-GB" dirty="0" err="1" smtClean="0"/>
              <a:t>cose</a:t>
            </a:r>
            <a:r>
              <a:rPr lang="en-GB" dirty="0" smtClean="0"/>
              <a:t> </a:t>
            </a:r>
            <a:r>
              <a:rPr lang="en-GB" dirty="0" err="1" smtClean="0"/>
              <a:t>più</a:t>
            </a:r>
            <a:r>
              <a:rPr lang="en-GB" dirty="0" smtClean="0"/>
              <a:t> </a:t>
            </a:r>
            <a:r>
              <a:rPr lang="en-GB" dirty="0" err="1" smtClean="0"/>
              <a:t>semplici</a:t>
            </a:r>
            <a:endParaRPr lang="en-GB" dirty="0"/>
          </a:p>
        </p:txBody>
      </p:sp>
      <p:sp>
        <p:nvSpPr>
          <p:cNvPr id="4" name="Rettangolo arrotondato 3"/>
          <p:cNvSpPr/>
          <p:nvPr/>
        </p:nvSpPr>
        <p:spPr>
          <a:xfrm>
            <a:off x="228599" y="1147970"/>
            <a:ext cx="8552623" cy="2559325"/>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20000"/>
              </a:lnSpc>
            </a:pPr>
            <a:r>
              <a:rPr lang="it-IT" sz="1400" b="1" dirty="0">
                <a:solidFill>
                  <a:schemeClr val="tx1"/>
                </a:solidFill>
              </a:rPr>
              <a:t>La seguente base di dati descrive l’attività di una farmacia la cui programmazione settimanale rimane sempre la stessa.</a:t>
            </a:r>
            <a:endParaRPr lang="en-GB" sz="1400" b="1" dirty="0">
              <a:solidFill>
                <a:schemeClr val="tx1"/>
              </a:solidFill>
            </a:endParaRPr>
          </a:p>
          <a:p>
            <a:pPr>
              <a:lnSpc>
                <a:spcPct val="120000"/>
              </a:lnSpc>
            </a:pPr>
            <a:r>
              <a:rPr lang="it-IT" sz="1400" b="1" dirty="0">
                <a:solidFill>
                  <a:schemeClr val="tx1"/>
                </a:solidFill>
              </a:rPr>
              <a:t>Si tenga presente che:</a:t>
            </a:r>
            <a:endParaRPr lang="en-GB" sz="1400" b="1" dirty="0">
              <a:solidFill>
                <a:schemeClr val="tx1"/>
              </a:solidFill>
            </a:endParaRPr>
          </a:p>
          <a:p>
            <a:pPr marL="285750" lvl="0" indent="-285750">
              <a:lnSpc>
                <a:spcPct val="120000"/>
              </a:lnSpc>
              <a:spcBef>
                <a:spcPts val="0"/>
              </a:spcBef>
              <a:buFont typeface="Arial" panose="020B0604020202020204" pitchFamily="34" charset="0"/>
              <a:buChar char="•"/>
            </a:pPr>
            <a:r>
              <a:rPr lang="it-IT" sz="1400" b="1" dirty="0">
                <a:solidFill>
                  <a:schemeClr val="tx1"/>
                </a:solidFill>
              </a:rPr>
              <a:t>I turni sono distinti in: mattiniero, pomeridiano, notturno. Per ogni turno sono sempre presenti due farmacisti, ma le coppie di farmacisti cambiano a seconda dei turni. Ogni farmacista fa un solo turno al giorno.</a:t>
            </a:r>
            <a:endParaRPr lang="en-GB" sz="1400" b="1" dirty="0">
              <a:solidFill>
                <a:schemeClr val="tx1"/>
              </a:solidFill>
            </a:endParaRPr>
          </a:p>
          <a:p>
            <a:pPr marL="285750" lvl="0" indent="-285750">
              <a:lnSpc>
                <a:spcPct val="120000"/>
              </a:lnSpc>
              <a:spcBef>
                <a:spcPts val="0"/>
              </a:spcBef>
              <a:buFont typeface="Arial" panose="020B0604020202020204" pitchFamily="34" charset="0"/>
              <a:buChar char="•"/>
            </a:pPr>
            <a:r>
              <a:rPr lang="it-IT" sz="1400" b="1" dirty="0">
                <a:solidFill>
                  <a:schemeClr val="tx1"/>
                </a:solidFill>
              </a:rPr>
              <a:t>Alcuni farmaci possono avere lo stesso nome, ma sono prodotti da case farmaceutiche diverse.</a:t>
            </a:r>
            <a:endParaRPr lang="en-GB" sz="1400" b="1" dirty="0">
              <a:solidFill>
                <a:schemeClr val="tx1"/>
              </a:solidFill>
            </a:endParaRPr>
          </a:p>
          <a:p>
            <a:pPr marL="285750" lvl="0" indent="-285750">
              <a:lnSpc>
                <a:spcPct val="120000"/>
              </a:lnSpc>
              <a:spcBef>
                <a:spcPts val="0"/>
              </a:spcBef>
              <a:buFont typeface="Arial" panose="020B0604020202020204" pitchFamily="34" charset="0"/>
              <a:buChar char="•"/>
            </a:pPr>
            <a:r>
              <a:rPr lang="it-IT" sz="1400" b="1" dirty="0">
                <a:solidFill>
                  <a:schemeClr val="tx1"/>
                </a:solidFill>
              </a:rPr>
              <a:t>La farmacia fornisce diversi tipi di servizi aggiuntivi (ad esempio misurazione pressione, elettrocardiogramma, analisi dermatologica, ...). Ciascun servizio è fornito una volta a settimana, e servizi diversi possono essere forniti lo stesso giorno.</a:t>
            </a:r>
          </a:p>
        </p:txBody>
      </p:sp>
      <p:sp>
        <p:nvSpPr>
          <p:cNvPr id="8" name="Rettangolo 7"/>
          <p:cNvSpPr/>
          <p:nvPr/>
        </p:nvSpPr>
        <p:spPr>
          <a:xfrm>
            <a:off x="452231" y="4477578"/>
            <a:ext cx="7866822" cy="184867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Segnaposto contenuto 2"/>
          <p:cNvSpPr>
            <a:spLocks noGrp="1"/>
          </p:cNvSpPr>
          <p:nvPr>
            <p:ph idx="1"/>
          </p:nvPr>
        </p:nvSpPr>
        <p:spPr>
          <a:xfrm>
            <a:off x="501927" y="4432854"/>
            <a:ext cx="7817126" cy="1938130"/>
          </a:xfrm>
        </p:spPr>
        <p:txBody>
          <a:bodyPr>
            <a:noAutofit/>
          </a:bodyPr>
          <a:lstStyle/>
          <a:p>
            <a:pPr marL="342900" indent="-342900">
              <a:lnSpc>
                <a:spcPct val="120000"/>
              </a:lnSpc>
              <a:spcBef>
                <a:spcPts val="0"/>
              </a:spcBef>
              <a:buFont typeface="+mj-lt"/>
              <a:buAutoNum type="arabicPeriod"/>
            </a:pPr>
            <a:r>
              <a:rPr lang="it-IT" sz="1400" dirty="0" smtClean="0"/>
              <a:t>PERSONALE(</a:t>
            </a:r>
            <a:r>
              <a:rPr lang="it-IT" sz="1400" b="1" dirty="0" smtClean="0">
                <a:solidFill>
                  <a:srgbClr val="FF0000"/>
                </a:solidFill>
              </a:rPr>
              <a:t>i</a:t>
            </a:r>
            <a:r>
              <a:rPr lang="it-IT" sz="1400" b="1" u="sng" dirty="0" smtClean="0">
                <a:solidFill>
                  <a:srgbClr val="FF0000"/>
                </a:solidFill>
              </a:rPr>
              <a:t>d</a:t>
            </a:r>
            <a:r>
              <a:rPr lang="it-IT" sz="1400" dirty="0"/>
              <a:t>, CF, nome, cognome, </a:t>
            </a:r>
            <a:r>
              <a:rPr lang="it-IT" sz="1400" dirty="0" err="1"/>
              <a:t>num_cell</a:t>
            </a:r>
            <a:r>
              <a:rPr lang="it-IT" sz="1400" dirty="0"/>
              <a:t>, </a:t>
            </a:r>
            <a:r>
              <a:rPr lang="it-IT" sz="1400" dirty="0" err="1"/>
              <a:t>data_assunzione</a:t>
            </a:r>
            <a:r>
              <a:rPr lang="it-IT" sz="1400" dirty="0"/>
              <a:t>)</a:t>
            </a:r>
            <a:endParaRPr lang="en-GB" sz="1400" dirty="0"/>
          </a:p>
          <a:p>
            <a:pPr marL="342900" indent="-342900">
              <a:lnSpc>
                <a:spcPct val="120000"/>
              </a:lnSpc>
              <a:spcBef>
                <a:spcPts val="0"/>
              </a:spcBef>
              <a:buFont typeface="+mj-lt"/>
              <a:buAutoNum type="arabicPeriod"/>
            </a:pPr>
            <a:r>
              <a:rPr lang="it-IT" sz="1400" dirty="0"/>
              <a:t>TURNO(</a:t>
            </a:r>
            <a:r>
              <a:rPr lang="it-IT" sz="1400" b="1" u="sng" dirty="0" err="1"/>
              <a:t>nome_turno</a:t>
            </a:r>
            <a:r>
              <a:rPr lang="it-IT" sz="1400" dirty="0"/>
              <a:t>,  </a:t>
            </a:r>
            <a:r>
              <a:rPr lang="it-IT" sz="1400" dirty="0" err="1"/>
              <a:t>giorno_settimana</a:t>
            </a:r>
            <a:r>
              <a:rPr lang="it-IT" sz="1400" dirty="0"/>
              <a:t> , id_1,id_2, </a:t>
            </a:r>
            <a:r>
              <a:rPr lang="it-IT" sz="1400" dirty="0" err="1"/>
              <a:t>ora_inizio</a:t>
            </a:r>
            <a:r>
              <a:rPr lang="it-IT" sz="1400" dirty="0"/>
              <a:t>, </a:t>
            </a:r>
            <a:r>
              <a:rPr lang="it-IT" sz="1400" dirty="0" err="1"/>
              <a:t>ora_fine</a:t>
            </a:r>
            <a:r>
              <a:rPr lang="it-IT" sz="1400" dirty="0"/>
              <a:t>) </a:t>
            </a:r>
            <a:endParaRPr lang="en-GB" sz="1400" dirty="0"/>
          </a:p>
          <a:p>
            <a:pPr marL="342900" indent="-342900">
              <a:lnSpc>
                <a:spcPct val="120000"/>
              </a:lnSpc>
              <a:spcBef>
                <a:spcPts val="0"/>
              </a:spcBef>
              <a:buFont typeface="+mj-lt"/>
              <a:buAutoNum type="arabicPeriod"/>
            </a:pPr>
            <a:r>
              <a:rPr lang="it-IT" sz="1400" dirty="0"/>
              <a:t>FARMACO(</a:t>
            </a:r>
            <a:r>
              <a:rPr lang="it-IT" sz="1400" b="1" u="sng" dirty="0"/>
              <a:t>nome</a:t>
            </a:r>
            <a:r>
              <a:rPr lang="it-IT" sz="1400" dirty="0"/>
              <a:t>, </a:t>
            </a:r>
            <a:r>
              <a:rPr lang="it-IT" sz="1400" dirty="0" err="1"/>
              <a:t>casa_farmaceutica</a:t>
            </a:r>
            <a:r>
              <a:rPr lang="it-IT" sz="1400" dirty="0"/>
              <a:t>, principio, prescrizione, </a:t>
            </a:r>
            <a:r>
              <a:rPr lang="it-IT" sz="1400" dirty="0" err="1"/>
              <a:t>num_confezioni_in_magazzino</a:t>
            </a:r>
            <a:r>
              <a:rPr lang="it-IT" sz="1400" dirty="0"/>
              <a:t>) </a:t>
            </a:r>
            <a:endParaRPr lang="en-GB" sz="1400" dirty="0"/>
          </a:p>
          <a:p>
            <a:pPr marL="342900" indent="-342900">
              <a:lnSpc>
                <a:spcPct val="120000"/>
              </a:lnSpc>
              <a:spcBef>
                <a:spcPts val="0"/>
              </a:spcBef>
              <a:buFont typeface="+mj-lt"/>
              <a:buAutoNum type="arabicPeriod"/>
            </a:pPr>
            <a:r>
              <a:rPr lang="it-IT" sz="1400" dirty="0"/>
              <a:t>ORDINE(</a:t>
            </a:r>
            <a:r>
              <a:rPr lang="it-IT" sz="1400" b="1" u="sng" dirty="0" err="1"/>
              <a:t>nome_farmaco</a:t>
            </a:r>
            <a:r>
              <a:rPr lang="it-IT" sz="1400" dirty="0"/>
              <a:t>, </a:t>
            </a:r>
            <a:r>
              <a:rPr lang="it-IT" sz="1400" dirty="0" err="1"/>
              <a:t>casa_farmaceutica</a:t>
            </a:r>
            <a:r>
              <a:rPr lang="it-IT" sz="1400" dirty="0"/>
              <a:t>, </a:t>
            </a:r>
            <a:r>
              <a:rPr lang="it-IT" sz="1400" dirty="0" err="1"/>
              <a:t>num_confezioni</a:t>
            </a:r>
            <a:r>
              <a:rPr lang="it-IT" sz="1400" dirty="0"/>
              <a:t>, </a:t>
            </a:r>
            <a:r>
              <a:rPr lang="it-IT" sz="1400" dirty="0" err="1"/>
              <a:t>data_ordine</a:t>
            </a:r>
            <a:r>
              <a:rPr lang="it-IT" sz="1400" dirty="0"/>
              <a:t>, </a:t>
            </a:r>
            <a:r>
              <a:rPr lang="it-IT" sz="1400" dirty="0" err="1"/>
              <a:t>data_consegna</a:t>
            </a:r>
            <a:r>
              <a:rPr lang="it-IT" sz="1400" dirty="0"/>
              <a:t>, corriere)</a:t>
            </a:r>
            <a:endParaRPr lang="en-GB" sz="1400" dirty="0"/>
          </a:p>
          <a:p>
            <a:pPr marL="342900" indent="-342900">
              <a:lnSpc>
                <a:spcPct val="120000"/>
              </a:lnSpc>
              <a:spcBef>
                <a:spcPts val="0"/>
              </a:spcBef>
              <a:buFont typeface="+mj-lt"/>
              <a:buAutoNum type="arabicPeriod"/>
            </a:pPr>
            <a:r>
              <a:rPr lang="it-IT" sz="1400" dirty="0"/>
              <a:t>CASA_FARMACEUTICA(</a:t>
            </a:r>
            <a:r>
              <a:rPr lang="it-IT" sz="1400" b="1" u="sng" dirty="0"/>
              <a:t>nome</a:t>
            </a:r>
            <a:r>
              <a:rPr lang="it-IT" sz="1400" dirty="0"/>
              <a:t>, telefono, nazione, rappresentante)</a:t>
            </a:r>
            <a:endParaRPr lang="en-GB" sz="1400" dirty="0"/>
          </a:p>
          <a:p>
            <a:pPr marL="342900" indent="-342900">
              <a:lnSpc>
                <a:spcPct val="120000"/>
              </a:lnSpc>
              <a:spcBef>
                <a:spcPts val="0"/>
              </a:spcBef>
              <a:buFont typeface="+mj-lt"/>
              <a:buAutoNum type="arabicPeriod"/>
            </a:pPr>
            <a:r>
              <a:rPr lang="it-IT" sz="1400" dirty="0"/>
              <a:t>SERVIZIO(</a:t>
            </a:r>
            <a:r>
              <a:rPr lang="it-IT" sz="1400" b="1" dirty="0" err="1"/>
              <a:t>t</a:t>
            </a:r>
            <a:r>
              <a:rPr lang="it-IT" sz="1400" b="1" u="sng" dirty="0" err="1"/>
              <a:t>ipo_servizio</a:t>
            </a:r>
            <a:r>
              <a:rPr lang="it-IT" sz="1400" dirty="0"/>
              <a:t>, </a:t>
            </a:r>
            <a:r>
              <a:rPr lang="it-IT" sz="1400" dirty="0" err="1"/>
              <a:t>giorno_settimana</a:t>
            </a:r>
            <a:r>
              <a:rPr lang="it-IT" sz="1400" dirty="0"/>
              <a:t>, costo, durata)</a:t>
            </a:r>
            <a:endParaRPr lang="en-GB" sz="1400" dirty="0"/>
          </a:p>
          <a:p>
            <a:pPr marL="342900" indent="-342900">
              <a:lnSpc>
                <a:spcPct val="120000"/>
              </a:lnSpc>
              <a:spcBef>
                <a:spcPts val="0"/>
              </a:spcBef>
              <a:buFont typeface="+mj-lt"/>
              <a:buAutoNum type="arabicPeriod"/>
            </a:pPr>
            <a:r>
              <a:rPr lang="it-IT" sz="1400" dirty="0"/>
              <a:t>PRENOTAZIONE(</a:t>
            </a:r>
            <a:r>
              <a:rPr lang="it-IT" sz="1400" b="1" dirty="0" err="1"/>
              <a:t>tipo_servizio</a:t>
            </a:r>
            <a:r>
              <a:rPr lang="it-IT" sz="1400" dirty="0"/>
              <a:t>, data, ora, cliente)</a:t>
            </a:r>
            <a:endParaRPr lang="en-GB" sz="1400" dirty="0"/>
          </a:p>
          <a:p>
            <a:pPr marL="0" indent="0">
              <a:lnSpc>
                <a:spcPct val="120000"/>
              </a:lnSpc>
              <a:spcBef>
                <a:spcPts val="0"/>
              </a:spcBef>
              <a:buNone/>
            </a:pPr>
            <a:endParaRPr lang="en-GB" sz="1400" dirty="0"/>
          </a:p>
        </p:txBody>
      </p:sp>
      <p:cxnSp>
        <p:nvCxnSpPr>
          <p:cNvPr id="11" name="Connettore 2 10"/>
          <p:cNvCxnSpPr/>
          <p:nvPr/>
        </p:nvCxnSpPr>
        <p:spPr>
          <a:xfrm>
            <a:off x="1068457" y="2126974"/>
            <a:ext cx="139147" cy="2658717"/>
          </a:xfrm>
          <a:prstGeom prst="straightConnector1">
            <a:avLst/>
          </a:prstGeom>
          <a:ln w="1905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12" name="Connettore 2 11"/>
          <p:cNvCxnSpPr/>
          <p:nvPr/>
        </p:nvCxnSpPr>
        <p:spPr>
          <a:xfrm>
            <a:off x="2617305" y="2126974"/>
            <a:ext cx="2660373" cy="2658717"/>
          </a:xfrm>
          <a:prstGeom prst="straightConnector1">
            <a:avLst/>
          </a:prstGeom>
          <a:ln w="1905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14" name="Connettore 2 13"/>
          <p:cNvCxnSpPr/>
          <p:nvPr/>
        </p:nvCxnSpPr>
        <p:spPr>
          <a:xfrm>
            <a:off x="2124490" y="2449373"/>
            <a:ext cx="1876010" cy="2336318"/>
          </a:xfrm>
          <a:prstGeom prst="straightConnector1">
            <a:avLst/>
          </a:prstGeom>
          <a:ln w="1905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16" name="Connettore 2 15"/>
          <p:cNvCxnSpPr/>
          <p:nvPr/>
        </p:nvCxnSpPr>
        <p:spPr>
          <a:xfrm>
            <a:off x="2320787" y="2460554"/>
            <a:ext cx="2059885" cy="2325137"/>
          </a:xfrm>
          <a:prstGeom prst="straightConnector1">
            <a:avLst/>
          </a:prstGeom>
          <a:ln w="1905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3" name="Segnaposto numero diapositiva 2"/>
          <p:cNvSpPr>
            <a:spLocks noGrp="1"/>
          </p:cNvSpPr>
          <p:nvPr>
            <p:ph type="sldNum" sz="quarter" idx="12"/>
          </p:nvPr>
        </p:nvSpPr>
        <p:spPr/>
        <p:txBody>
          <a:bodyPr/>
          <a:lstStyle/>
          <a:p>
            <a:fld id="{631BB469-ABAD-4866-AC90-48FE8290B794}" type="slidenum">
              <a:rPr lang="en-GB" smtClean="0"/>
              <a:t>32</a:t>
            </a:fld>
            <a:endParaRPr lang="en-GB"/>
          </a:p>
        </p:txBody>
      </p:sp>
      <p:cxnSp>
        <p:nvCxnSpPr>
          <p:cNvPr id="23" name="Connettore 2 22"/>
          <p:cNvCxnSpPr/>
          <p:nvPr/>
        </p:nvCxnSpPr>
        <p:spPr>
          <a:xfrm flipH="1">
            <a:off x="2855223" y="2468320"/>
            <a:ext cx="3495881" cy="2342271"/>
          </a:xfrm>
          <a:prstGeom prst="straightConnector1">
            <a:avLst/>
          </a:prstGeom>
          <a:ln w="1905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9452819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59025" y="214586"/>
            <a:ext cx="8771283" cy="589031"/>
          </a:xfrm>
        </p:spPr>
        <p:txBody>
          <a:bodyPr/>
          <a:lstStyle/>
          <a:p>
            <a:r>
              <a:rPr lang="en-GB" dirty="0" err="1" smtClean="0"/>
              <a:t>Relazione</a:t>
            </a:r>
            <a:r>
              <a:rPr lang="en-GB" dirty="0" smtClean="0"/>
              <a:t> 3 – </a:t>
            </a:r>
            <a:r>
              <a:rPr lang="en-GB" dirty="0" err="1" smtClean="0"/>
              <a:t>Leggiamo</a:t>
            </a:r>
            <a:r>
              <a:rPr lang="en-GB" dirty="0" smtClean="0"/>
              <a:t> con </a:t>
            </a:r>
            <a:r>
              <a:rPr lang="en-GB" dirty="0" err="1" smtClean="0"/>
              <a:t>attenzione</a:t>
            </a:r>
            <a:r>
              <a:rPr lang="en-GB" dirty="0" smtClean="0"/>
              <a:t> la </a:t>
            </a:r>
            <a:r>
              <a:rPr lang="en-GB" dirty="0" err="1" smtClean="0"/>
              <a:t>frase</a:t>
            </a:r>
            <a:r>
              <a:rPr lang="en-GB" dirty="0" smtClean="0"/>
              <a:t> “</a:t>
            </a:r>
            <a:r>
              <a:rPr lang="en-GB" dirty="0" err="1" smtClean="0"/>
              <a:t>alcuni</a:t>
            </a:r>
            <a:r>
              <a:rPr lang="en-GB" dirty="0" smtClean="0"/>
              <a:t> </a:t>
            </a:r>
            <a:r>
              <a:rPr lang="en-GB" dirty="0" err="1" smtClean="0"/>
              <a:t>farmaci</a:t>
            </a:r>
            <a:r>
              <a:rPr lang="en-GB" dirty="0" smtClean="0"/>
              <a:t>..” a </a:t>
            </a:r>
            <a:r>
              <a:rPr lang="en-GB" dirty="0" err="1" smtClean="0"/>
              <a:t>che</a:t>
            </a:r>
            <a:r>
              <a:rPr lang="en-GB" dirty="0" smtClean="0"/>
              <a:t> conclusion </a:t>
            </a:r>
            <a:r>
              <a:rPr lang="en-GB" dirty="0" err="1" smtClean="0"/>
              <a:t>arrivate</a:t>
            </a:r>
            <a:r>
              <a:rPr lang="en-GB" dirty="0" smtClean="0"/>
              <a:t>?</a:t>
            </a:r>
            <a:endParaRPr lang="en-GB" dirty="0"/>
          </a:p>
        </p:txBody>
      </p:sp>
      <p:sp>
        <p:nvSpPr>
          <p:cNvPr id="4" name="Rettangolo arrotondato 3"/>
          <p:cNvSpPr/>
          <p:nvPr/>
        </p:nvSpPr>
        <p:spPr>
          <a:xfrm>
            <a:off x="228599" y="1147970"/>
            <a:ext cx="8552623" cy="2559325"/>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20000"/>
              </a:lnSpc>
            </a:pPr>
            <a:r>
              <a:rPr lang="it-IT" sz="1400" b="1" dirty="0">
                <a:solidFill>
                  <a:schemeClr val="tx1"/>
                </a:solidFill>
              </a:rPr>
              <a:t>La seguente base di dati descrive l’attività di una farmacia la cui programmazione settimanale rimane sempre la stessa.</a:t>
            </a:r>
            <a:endParaRPr lang="en-GB" sz="1400" b="1" dirty="0">
              <a:solidFill>
                <a:schemeClr val="tx1"/>
              </a:solidFill>
            </a:endParaRPr>
          </a:p>
          <a:p>
            <a:pPr>
              <a:lnSpc>
                <a:spcPct val="120000"/>
              </a:lnSpc>
            </a:pPr>
            <a:r>
              <a:rPr lang="it-IT" sz="1400" b="1" dirty="0">
                <a:solidFill>
                  <a:schemeClr val="tx1"/>
                </a:solidFill>
              </a:rPr>
              <a:t>Si tenga presente che:</a:t>
            </a:r>
            <a:endParaRPr lang="en-GB" sz="1400" b="1" dirty="0">
              <a:solidFill>
                <a:schemeClr val="tx1"/>
              </a:solidFill>
            </a:endParaRPr>
          </a:p>
          <a:p>
            <a:pPr marL="285750" lvl="0" indent="-285750">
              <a:lnSpc>
                <a:spcPct val="120000"/>
              </a:lnSpc>
              <a:spcBef>
                <a:spcPts val="0"/>
              </a:spcBef>
              <a:buFont typeface="Arial" panose="020B0604020202020204" pitchFamily="34" charset="0"/>
              <a:buChar char="•"/>
            </a:pPr>
            <a:r>
              <a:rPr lang="it-IT" sz="1400" b="1" dirty="0">
                <a:solidFill>
                  <a:schemeClr val="tx1"/>
                </a:solidFill>
              </a:rPr>
              <a:t>I turni sono distinti in: mattiniero, pomeridiano, notturno. Per ogni turno sono sempre presenti due farmacisti, ma le coppie di farmacisti cambiano a seconda dei turni. Ogni farmacista fa un solo turno al giorno.</a:t>
            </a:r>
            <a:endParaRPr lang="en-GB" sz="1400" b="1" dirty="0">
              <a:solidFill>
                <a:schemeClr val="tx1"/>
              </a:solidFill>
            </a:endParaRPr>
          </a:p>
          <a:p>
            <a:pPr marL="285750" lvl="0" indent="-285750">
              <a:lnSpc>
                <a:spcPct val="120000"/>
              </a:lnSpc>
              <a:spcBef>
                <a:spcPts val="0"/>
              </a:spcBef>
              <a:buFont typeface="Arial" panose="020B0604020202020204" pitchFamily="34" charset="0"/>
              <a:buChar char="•"/>
            </a:pPr>
            <a:r>
              <a:rPr lang="it-IT" sz="1400" b="1" dirty="0">
                <a:solidFill>
                  <a:schemeClr val="tx1"/>
                </a:solidFill>
              </a:rPr>
              <a:t>Alcuni farmaci possono avere lo stesso nome, ma sono prodotti da case farmaceutiche diverse.</a:t>
            </a:r>
            <a:endParaRPr lang="en-GB" sz="1400" b="1" dirty="0">
              <a:solidFill>
                <a:schemeClr val="tx1"/>
              </a:solidFill>
            </a:endParaRPr>
          </a:p>
          <a:p>
            <a:pPr marL="285750" lvl="0" indent="-285750">
              <a:lnSpc>
                <a:spcPct val="120000"/>
              </a:lnSpc>
              <a:spcBef>
                <a:spcPts val="0"/>
              </a:spcBef>
              <a:buFont typeface="Arial" panose="020B0604020202020204" pitchFamily="34" charset="0"/>
              <a:buChar char="•"/>
            </a:pPr>
            <a:r>
              <a:rPr lang="it-IT" sz="1400" b="1" dirty="0">
                <a:solidFill>
                  <a:schemeClr val="tx1"/>
                </a:solidFill>
              </a:rPr>
              <a:t>La farmacia fornisce diversi tipi di servizi aggiuntivi (ad esempio misurazione pressione, elettrocardiogramma, analisi dermatologica, ...). Ciascun servizio è fornito una volta a settimana, e servizi diversi possono essere forniti lo stesso giorno.</a:t>
            </a:r>
          </a:p>
        </p:txBody>
      </p:sp>
      <p:sp>
        <p:nvSpPr>
          <p:cNvPr id="8" name="Rettangolo 7"/>
          <p:cNvSpPr/>
          <p:nvPr/>
        </p:nvSpPr>
        <p:spPr>
          <a:xfrm>
            <a:off x="452231" y="4477578"/>
            <a:ext cx="7866822" cy="184867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Segnaposto contenuto 2"/>
          <p:cNvSpPr>
            <a:spLocks noGrp="1"/>
          </p:cNvSpPr>
          <p:nvPr>
            <p:ph idx="1"/>
          </p:nvPr>
        </p:nvSpPr>
        <p:spPr>
          <a:xfrm>
            <a:off x="501927" y="4432854"/>
            <a:ext cx="7817126" cy="1938130"/>
          </a:xfrm>
        </p:spPr>
        <p:txBody>
          <a:bodyPr>
            <a:noAutofit/>
          </a:bodyPr>
          <a:lstStyle/>
          <a:p>
            <a:pPr marL="342900" indent="-342900">
              <a:lnSpc>
                <a:spcPct val="120000"/>
              </a:lnSpc>
              <a:spcBef>
                <a:spcPts val="0"/>
              </a:spcBef>
              <a:buFont typeface="+mj-lt"/>
              <a:buAutoNum type="arabicPeriod"/>
            </a:pPr>
            <a:r>
              <a:rPr lang="it-IT" sz="1400" dirty="0" smtClean="0"/>
              <a:t>PERSONALE(</a:t>
            </a:r>
            <a:r>
              <a:rPr lang="it-IT" sz="1400" b="1" dirty="0" smtClean="0">
                <a:solidFill>
                  <a:srgbClr val="FF0000"/>
                </a:solidFill>
              </a:rPr>
              <a:t>i</a:t>
            </a:r>
            <a:r>
              <a:rPr lang="it-IT" sz="1400" b="1" u="sng" dirty="0" smtClean="0">
                <a:solidFill>
                  <a:srgbClr val="FF0000"/>
                </a:solidFill>
              </a:rPr>
              <a:t>d</a:t>
            </a:r>
            <a:r>
              <a:rPr lang="it-IT" sz="1400" dirty="0"/>
              <a:t>, CF, nome, cognome, </a:t>
            </a:r>
            <a:r>
              <a:rPr lang="it-IT" sz="1400" dirty="0" err="1"/>
              <a:t>num_cell</a:t>
            </a:r>
            <a:r>
              <a:rPr lang="it-IT" sz="1400" dirty="0"/>
              <a:t>, </a:t>
            </a:r>
            <a:r>
              <a:rPr lang="it-IT" sz="1400" dirty="0" err="1"/>
              <a:t>data_assunzione</a:t>
            </a:r>
            <a:r>
              <a:rPr lang="it-IT" sz="1400" dirty="0"/>
              <a:t>)</a:t>
            </a:r>
            <a:endParaRPr lang="en-GB" sz="1400" dirty="0"/>
          </a:p>
          <a:p>
            <a:pPr marL="342900" indent="-342900">
              <a:lnSpc>
                <a:spcPct val="120000"/>
              </a:lnSpc>
              <a:spcBef>
                <a:spcPts val="0"/>
              </a:spcBef>
              <a:buFont typeface="+mj-lt"/>
              <a:buAutoNum type="arabicPeriod"/>
            </a:pPr>
            <a:r>
              <a:rPr lang="it-IT" sz="1400" dirty="0"/>
              <a:t>TURNO(</a:t>
            </a:r>
            <a:r>
              <a:rPr lang="it-IT" sz="1400" b="1" u="sng" dirty="0" err="1"/>
              <a:t>nome_turno</a:t>
            </a:r>
            <a:r>
              <a:rPr lang="it-IT" sz="1400" dirty="0"/>
              <a:t>,  </a:t>
            </a:r>
            <a:r>
              <a:rPr lang="it-IT" sz="1400" dirty="0" err="1"/>
              <a:t>giorno_settimana</a:t>
            </a:r>
            <a:r>
              <a:rPr lang="it-IT" sz="1400" dirty="0"/>
              <a:t> , id_1,id_2, </a:t>
            </a:r>
            <a:r>
              <a:rPr lang="it-IT" sz="1400" dirty="0" err="1"/>
              <a:t>ora_inizio</a:t>
            </a:r>
            <a:r>
              <a:rPr lang="it-IT" sz="1400" dirty="0"/>
              <a:t>, </a:t>
            </a:r>
            <a:r>
              <a:rPr lang="it-IT" sz="1400" dirty="0" err="1"/>
              <a:t>ora_fine</a:t>
            </a:r>
            <a:r>
              <a:rPr lang="it-IT" sz="1400" dirty="0"/>
              <a:t>) </a:t>
            </a:r>
            <a:endParaRPr lang="en-GB" sz="1400" dirty="0"/>
          </a:p>
          <a:p>
            <a:pPr marL="342900" indent="-342900">
              <a:lnSpc>
                <a:spcPct val="120000"/>
              </a:lnSpc>
              <a:spcBef>
                <a:spcPts val="0"/>
              </a:spcBef>
              <a:buFont typeface="+mj-lt"/>
              <a:buAutoNum type="arabicPeriod"/>
            </a:pPr>
            <a:r>
              <a:rPr lang="it-IT" sz="1400" dirty="0"/>
              <a:t>FARMACO(</a:t>
            </a:r>
            <a:r>
              <a:rPr lang="it-IT" sz="1400" b="1" u="sng" dirty="0"/>
              <a:t>nome</a:t>
            </a:r>
            <a:r>
              <a:rPr lang="it-IT" sz="1400" dirty="0"/>
              <a:t>, </a:t>
            </a:r>
            <a:r>
              <a:rPr lang="it-IT" sz="1400" dirty="0" err="1"/>
              <a:t>casa_farmaceutica</a:t>
            </a:r>
            <a:r>
              <a:rPr lang="it-IT" sz="1400" dirty="0"/>
              <a:t>, principio, prescrizione, </a:t>
            </a:r>
            <a:r>
              <a:rPr lang="it-IT" sz="1400" dirty="0" err="1"/>
              <a:t>num_confezioni_in_magazzino</a:t>
            </a:r>
            <a:r>
              <a:rPr lang="it-IT" sz="1400" dirty="0"/>
              <a:t>) </a:t>
            </a:r>
            <a:endParaRPr lang="en-GB" sz="1400" dirty="0"/>
          </a:p>
          <a:p>
            <a:pPr marL="342900" indent="-342900">
              <a:lnSpc>
                <a:spcPct val="120000"/>
              </a:lnSpc>
              <a:spcBef>
                <a:spcPts val="0"/>
              </a:spcBef>
              <a:buFont typeface="+mj-lt"/>
              <a:buAutoNum type="arabicPeriod"/>
            </a:pPr>
            <a:r>
              <a:rPr lang="it-IT" sz="1400" dirty="0"/>
              <a:t>ORDINE(</a:t>
            </a:r>
            <a:r>
              <a:rPr lang="it-IT" sz="1400" b="1" u="sng" dirty="0" err="1"/>
              <a:t>nome_farmaco</a:t>
            </a:r>
            <a:r>
              <a:rPr lang="it-IT" sz="1400" dirty="0"/>
              <a:t>, </a:t>
            </a:r>
            <a:r>
              <a:rPr lang="it-IT" sz="1400" dirty="0" err="1"/>
              <a:t>casa_farmaceutica</a:t>
            </a:r>
            <a:r>
              <a:rPr lang="it-IT" sz="1400" dirty="0"/>
              <a:t>, </a:t>
            </a:r>
            <a:r>
              <a:rPr lang="it-IT" sz="1400" dirty="0" err="1"/>
              <a:t>num_confezioni</a:t>
            </a:r>
            <a:r>
              <a:rPr lang="it-IT" sz="1400" dirty="0"/>
              <a:t>, </a:t>
            </a:r>
            <a:r>
              <a:rPr lang="it-IT" sz="1400" dirty="0" err="1"/>
              <a:t>data_ordine</a:t>
            </a:r>
            <a:r>
              <a:rPr lang="it-IT" sz="1400" dirty="0"/>
              <a:t>, </a:t>
            </a:r>
            <a:r>
              <a:rPr lang="it-IT" sz="1400" dirty="0" err="1"/>
              <a:t>data_consegna</a:t>
            </a:r>
            <a:r>
              <a:rPr lang="it-IT" sz="1400" dirty="0"/>
              <a:t>, corriere)</a:t>
            </a:r>
            <a:endParaRPr lang="en-GB" sz="1400" dirty="0"/>
          </a:p>
          <a:p>
            <a:pPr marL="342900" indent="-342900">
              <a:lnSpc>
                <a:spcPct val="120000"/>
              </a:lnSpc>
              <a:spcBef>
                <a:spcPts val="0"/>
              </a:spcBef>
              <a:buFont typeface="+mj-lt"/>
              <a:buAutoNum type="arabicPeriod"/>
            </a:pPr>
            <a:r>
              <a:rPr lang="it-IT" sz="1400" dirty="0"/>
              <a:t>CASA_FARMACEUTICA(</a:t>
            </a:r>
            <a:r>
              <a:rPr lang="it-IT" sz="1400" b="1" u="sng" dirty="0"/>
              <a:t>nome</a:t>
            </a:r>
            <a:r>
              <a:rPr lang="it-IT" sz="1400" dirty="0"/>
              <a:t>, telefono, nazione, rappresentante)</a:t>
            </a:r>
            <a:endParaRPr lang="en-GB" sz="1400" dirty="0"/>
          </a:p>
          <a:p>
            <a:pPr marL="342900" indent="-342900">
              <a:lnSpc>
                <a:spcPct val="120000"/>
              </a:lnSpc>
              <a:spcBef>
                <a:spcPts val="0"/>
              </a:spcBef>
              <a:buFont typeface="+mj-lt"/>
              <a:buAutoNum type="arabicPeriod"/>
            </a:pPr>
            <a:r>
              <a:rPr lang="it-IT" sz="1400" dirty="0"/>
              <a:t>SERVIZIO(</a:t>
            </a:r>
            <a:r>
              <a:rPr lang="it-IT" sz="1400" b="1" dirty="0" err="1"/>
              <a:t>t</a:t>
            </a:r>
            <a:r>
              <a:rPr lang="it-IT" sz="1400" b="1" u="sng" dirty="0" err="1"/>
              <a:t>ipo_servizio</a:t>
            </a:r>
            <a:r>
              <a:rPr lang="it-IT" sz="1400" dirty="0"/>
              <a:t>, </a:t>
            </a:r>
            <a:r>
              <a:rPr lang="it-IT" sz="1400" dirty="0" err="1"/>
              <a:t>giorno_settimana</a:t>
            </a:r>
            <a:r>
              <a:rPr lang="it-IT" sz="1400" dirty="0"/>
              <a:t>, costo, durata)</a:t>
            </a:r>
            <a:endParaRPr lang="en-GB" sz="1400" dirty="0"/>
          </a:p>
          <a:p>
            <a:pPr marL="342900" indent="-342900">
              <a:lnSpc>
                <a:spcPct val="120000"/>
              </a:lnSpc>
              <a:spcBef>
                <a:spcPts val="0"/>
              </a:spcBef>
              <a:buFont typeface="+mj-lt"/>
              <a:buAutoNum type="arabicPeriod"/>
            </a:pPr>
            <a:r>
              <a:rPr lang="it-IT" sz="1400" dirty="0"/>
              <a:t>PRENOTAZIONE(</a:t>
            </a:r>
            <a:r>
              <a:rPr lang="it-IT" sz="1400" b="1" dirty="0" err="1"/>
              <a:t>tipo_servizio</a:t>
            </a:r>
            <a:r>
              <a:rPr lang="it-IT" sz="1400" dirty="0"/>
              <a:t>, data, ora, cliente)</a:t>
            </a:r>
            <a:endParaRPr lang="en-GB" sz="1400" dirty="0"/>
          </a:p>
          <a:p>
            <a:pPr marL="0" indent="0">
              <a:lnSpc>
                <a:spcPct val="120000"/>
              </a:lnSpc>
              <a:spcBef>
                <a:spcPts val="0"/>
              </a:spcBef>
              <a:buNone/>
            </a:pPr>
            <a:endParaRPr lang="en-GB" sz="1400" dirty="0"/>
          </a:p>
        </p:txBody>
      </p:sp>
      <p:cxnSp>
        <p:nvCxnSpPr>
          <p:cNvPr id="19" name="Connettore 2 18"/>
          <p:cNvCxnSpPr/>
          <p:nvPr/>
        </p:nvCxnSpPr>
        <p:spPr>
          <a:xfrm>
            <a:off x="1456082" y="2902226"/>
            <a:ext cx="456372" cy="2179151"/>
          </a:xfrm>
          <a:prstGeom prst="straightConnector1">
            <a:avLst/>
          </a:prstGeom>
          <a:ln w="1905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21" name="Connettore 2 20"/>
          <p:cNvCxnSpPr/>
          <p:nvPr/>
        </p:nvCxnSpPr>
        <p:spPr>
          <a:xfrm>
            <a:off x="1618007" y="3729658"/>
            <a:ext cx="1187520" cy="1299542"/>
          </a:xfrm>
          <a:prstGeom prst="straightConnector1">
            <a:avLst/>
          </a:prstGeom>
          <a:ln w="1905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3" name="Segnaposto numero diapositiva 2"/>
          <p:cNvSpPr>
            <a:spLocks noGrp="1"/>
          </p:cNvSpPr>
          <p:nvPr>
            <p:ph type="sldNum" sz="quarter" idx="12"/>
          </p:nvPr>
        </p:nvSpPr>
        <p:spPr/>
        <p:txBody>
          <a:bodyPr/>
          <a:lstStyle/>
          <a:p>
            <a:fld id="{631BB469-ABAD-4866-AC90-48FE8290B794}" type="slidenum">
              <a:rPr lang="en-GB" smtClean="0"/>
              <a:t>33</a:t>
            </a:fld>
            <a:endParaRPr lang="en-GB"/>
          </a:p>
        </p:txBody>
      </p:sp>
    </p:spTree>
    <p:extLst>
      <p:ext uri="{BB962C8B-B14F-4D97-AF65-F5344CB8AC3E}">
        <p14:creationId xmlns:p14="http://schemas.microsoft.com/office/powerpoint/2010/main" val="428376788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59025" y="214586"/>
            <a:ext cx="8771283" cy="589031"/>
          </a:xfrm>
        </p:spPr>
        <p:txBody>
          <a:bodyPr/>
          <a:lstStyle/>
          <a:p>
            <a:r>
              <a:rPr lang="en-GB" dirty="0" err="1" smtClean="0"/>
              <a:t>Relazione</a:t>
            </a:r>
            <a:r>
              <a:rPr lang="en-GB" dirty="0" smtClean="0"/>
              <a:t> 3 – </a:t>
            </a:r>
            <a:r>
              <a:rPr lang="en-GB" dirty="0" err="1" smtClean="0"/>
              <a:t>Dovreste</a:t>
            </a:r>
            <a:r>
              <a:rPr lang="en-GB" dirty="0" smtClean="0"/>
              <a:t> </a:t>
            </a:r>
            <a:r>
              <a:rPr lang="en-GB" dirty="0" err="1" smtClean="0"/>
              <a:t>essere</a:t>
            </a:r>
            <a:r>
              <a:rPr lang="en-GB" dirty="0" smtClean="0"/>
              <a:t> </a:t>
            </a:r>
            <a:r>
              <a:rPr lang="en-GB" dirty="0" err="1" smtClean="0"/>
              <a:t>arrivati</a:t>
            </a:r>
            <a:r>
              <a:rPr lang="en-GB" dirty="0" smtClean="0"/>
              <a:t>/e </a:t>
            </a:r>
            <a:r>
              <a:rPr lang="en-GB" dirty="0" err="1" smtClean="0"/>
              <a:t>alla</a:t>
            </a:r>
            <a:r>
              <a:rPr lang="en-GB" dirty="0" smtClean="0"/>
              <a:t> </a:t>
            </a:r>
            <a:r>
              <a:rPr lang="en-GB" dirty="0" err="1" smtClean="0"/>
              <a:t>conclusione</a:t>
            </a:r>
            <a:r>
              <a:rPr lang="en-GB" dirty="0" smtClean="0"/>
              <a:t> </a:t>
            </a:r>
            <a:r>
              <a:rPr lang="en-GB" dirty="0" err="1" smtClean="0"/>
              <a:t>che</a:t>
            </a:r>
            <a:r>
              <a:rPr lang="en-GB" dirty="0" smtClean="0"/>
              <a:t> la </a:t>
            </a:r>
            <a:r>
              <a:rPr lang="en-GB" dirty="0" err="1" smtClean="0"/>
              <a:t>chiave</a:t>
            </a:r>
            <a:r>
              <a:rPr lang="en-GB" dirty="0" smtClean="0"/>
              <a:t> COMPRENDE casa </a:t>
            </a:r>
            <a:r>
              <a:rPr lang="en-GB" dirty="0" err="1" smtClean="0"/>
              <a:t>farmaceutica</a:t>
            </a:r>
            <a:r>
              <a:rPr lang="en-GB" dirty="0" smtClean="0"/>
              <a:t>! </a:t>
            </a:r>
            <a:r>
              <a:rPr lang="en-GB" b="1" dirty="0" err="1" smtClean="0"/>
              <a:t>Chiave</a:t>
            </a:r>
            <a:r>
              <a:rPr lang="en-GB" b="1" dirty="0" smtClean="0"/>
              <a:t> </a:t>
            </a:r>
            <a:r>
              <a:rPr lang="en-GB" b="1" dirty="0" err="1" smtClean="0"/>
              <a:t>composta</a:t>
            </a:r>
            <a:endParaRPr lang="en-GB" b="1" dirty="0"/>
          </a:p>
        </p:txBody>
      </p:sp>
      <p:sp>
        <p:nvSpPr>
          <p:cNvPr id="4" name="Rettangolo arrotondato 3"/>
          <p:cNvSpPr/>
          <p:nvPr/>
        </p:nvSpPr>
        <p:spPr>
          <a:xfrm>
            <a:off x="228599" y="1147970"/>
            <a:ext cx="8552623" cy="2559325"/>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20000"/>
              </a:lnSpc>
            </a:pPr>
            <a:r>
              <a:rPr lang="it-IT" sz="1400" b="1" dirty="0">
                <a:solidFill>
                  <a:schemeClr val="tx1"/>
                </a:solidFill>
              </a:rPr>
              <a:t>La seguente base di dati descrive l’attività di una farmacia la cui programmazione settimanale rimane sempre la </a:t>
            </a:r>
            <a:r>
              <a:rPr lang="it-IT" sz="1400" b="1" dirty="0" smtClean="0">
                <a:solidFill>
                  <a:schemeClr val="tx1"/>
                </a:solidFill>
              </a:rPr>
              <a:t>stessa</a:t>
            </a:r>
            <a:endParaRPr lang="en-GB" sz="1400" b="1" dirty="0">
              <a:solidFill>
                <a:schemeClr val="tx1"/>
              </a:solidFill>
            </a:endParaRPr>
          </a:p>
          <a:p>
            <a:pPr>
              <a:lnSpc>
                <a:spcPct val="120000"/>
              </a:lnSpc>
            </a:pPr>
            <a:r>
              <a:rPr lang="it-IT" sz="1400" b="1" dirty="0">
                <a:solidFill>
                  <a:schemeClr val="tx1"/>
                </a:solidFill>
              </a:rPr>
              <a:t>Si tenga presente che:</a:t>
            </a:r>
            <a:endParaRPr lang="en-GB" sz="1400" b="1" dirty="0">
              <a:solidFill>
                <a:schemeClr val="tx1"/>
              </a:solidFill>
            </a:endParaRPr>
          </a:p>
          <a:p>
            <a:pPr marL="285750" lvl="0" indent="-285750">
              <a:lnSpc>
                <a:spcPct val="120000"/>
              </a:lnSpc>
              <a:spcBef>
                <a:spcPts val="0"/>
              </a:spcBef>
              <a:buFont typeface="Arial" panose="020B0604020202020204" pitchFamily="34" charset="0"/>
              <a:buChar char="•"/>
            </a:pPr>
            <a:r>
              <a:rPr lang="it-IT" sz="1400" b="1" dirty="0">
                <a:solidFill>
                  <a:schemeClr val="tx1"/>
                </a:solidFill>
              </a:rPr>
              <a:t>I turni sono distinti in: mattiniero, pomeridiano, notturno. Per ogni turno sono sempre presenti due farmacisti, ma le coppie di farmacisti cambiano a seconda dei turni. Ogni farmacista fa un solo turno al giorno.</a:t>
            </a:r>
            <a:endParaRPr lang="en-GB" sz="1400" b="1" dirty="0">
              <a:solidFill>
                <a:schemeClr val="tx1"/>
              </a:solidFill>
            </a:endParaRPr>
          </a:p>
          <a:p>
            <a:pPr marL="285750" lvl="0" indent="-285750">
              <a:lnSpc>
                <a:spcPct val="120000"/>
              </a:lnSpc>
              <a:spcBef>
                <a:spcPts val="0"/>
              </a:spcBef>
              <a:buFont typeface="Arial" panose="020B0604020202020204" pitchFamily="34" charset="0"/>
              <a:buChar char="•"/>
            </a:pPr>
            <a:r>
              <a:rPr lang="it-IT" sz="1400" b="1" dirty="0">
                <a:solidFill>
                  <a:schemeClr val="tx1"/>
                </a:solidFill>
              </a:rPr>
              <a:t>Alcuni farmaci possono avere lo stesso nome, ma sono prodotti da case farmaceutiche diverse.</a:t>
            </a:r>
            <a:endParaRPr lang="en-GB" sz="1400" b="1" dirty="0">
              <a:solidFill>
                <a:schemeClr val="tx1"/>
              </a:solidFill>
            </a:endParaRPr>
          </a:p>
          <a:p>
            <a:pPr marL="285750" lvl="0" indent="-285750">
              <a:lnSpc>
                <a:spcPct val="120000"/>
              </a:lnSpc>
              <a:spcBef>
                <a:spcPts val="0"/>
              </a:spcBef>
              <a:buFont typeface="Arial" panose="020B0604020202020204" pitchFamily="34" charset="0"/>
              <a:buChar char="•"/>
            </a:pPr>
            <a:r>
              <a:rPr lang="it-IT" sz="1400" b="1" dirty="0">
                <a:solidFill>
                  <a:schemeClr val="tx1"/>
                </a:solidFill>
              </a:rPr>
              <a:t>La farmacia fornisce diversi tipi di servizi aggiuntivi (ad esempio misurazione pressione, elettrocardiogramma, analisi dermatologica, ...). Ciascun servizio è fornito una volta a settimana, e servizi diversi possono essere forniti lo stesso giorno.</a:t>
            </a:r>
          </a:p>
        </p:txBody>
      </p:sp>
      <p:sp>
        <p:nvSpPr>
          <p:cNvPr id="8" name="Rettangolo 7"/>
          <p:cNvSpPr/>
          <p:nvPr/>
        </p:nvSpPr>
        <p:spPr>
          <a:xfrm>
            <a:off x="452231" y="4477578"/>
            <a:ext cx="7866822" cy="184867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Segnaposto contenuto 2"/>
          <p:cNvSpPr>
            <a:spLocks noGrp="1"/>
          </p:cNvSpPr>
          <p:nvPr>
            <p:ph idx="1"/>
          </p:nvPr>
        </p:nvSpPr>
        <p:spPr>
          <a:xfrm>
            <a:off x="501926" y="4432854"/>
            <a:ext cx="7956273" cy="1938130"/>
          </a:xfrm>
        </p:spPr>
        <p:txBody>
          <a:bodyPr>
            <a:noAutofit/>
          </a:bodyPr>
          <a:lstStyle/>
          <a:p>
            <a:pPr marL="342900" indent="-342900">
              <a:lnSpc>
                <a:spcPct val="120000"/>
              </a:lnSpc>
              <a:spcBef>
                <a:spcPts val="0"/>
              </a:spcBef>
              <a:buFont typeface="+mj-lt"/>
              <a:buAutoNum type="arabicPeriod"/>
            </a:pPr>
            <a:r>
              <a:rPr lang="it-IT" sz="1400" dirty="0" smtClean="0"/>
              <a:t>PERSONALE(</a:t>
            </a:r>
            <a:r>
              <a:rPr lang="it-IT" sz="1400" b="1" dirty="0" smtClean="0">
                <a:solidFill>
                  <a:srgbClr val="FF0000"/>
                </a:solidFill>
              </a:rPr>
              <a:t>i</a:t>
            </a:r>
            <a:r>
              <a:rPr lang="it-IT" sz="1400" b="1" u="sng" dirty="0" smtClean="0">
                <a:solidFill>
                  <a:srgbClr val="FF0000"/>
                </a:solidFill>
              </a:rPr>
              <a:t>d</a:t>
            </a:r>
            <a:r>
              <a:rPr lang="it-IT" sz="1400" dirty="0"/>
              <a:t>, CF, nome, cognome, </a:t>
            </a:r>
            <a:r>
              <a:rPr lang="it-IT" sz="1400" dirty="0" err="1"/>
              <a:t>num_cell</a:t>
            </a:r>
            <a:r>
              <a:rPr lang="it-IT" sz="1400" dirty="0"/>
              <a:t>, </a:t>
            </a:r>
            <a:r>
              <a:rPr lang="it-IT" sz="1400" dirty="0" err="1"/>
              <a:t>data_assunzione</a:t>
            </a:r>
            <a:r>
              <a:rPr lang="it-IT" sz="1400" dirty="0"/>
              <a:t>)</a:t>
            </a:r>
            <a:endParaRPr lang="en-GB" sz="1400" dirty="0"/>
          </a:p>
          <a:p>
            <a:pPr marL="342900" indent="-342900">
              <a:lnSpc>
                <a:spcPct val="120000"/>
              </a:lnSpc>
              <a:spcBef>
                <a:spcPts val="0"/>
              </a:spcBef>
              <a:buFont typeface="+mj-lt"/>
              <a:buAutoNum type="arabicPeriod"/>
            </a:pPr>
            <a:r>
              <a:rPr lang="it-IT" sz="1400" dirty="0"/>
              <a:t>TURNO(</a:t>
            </a:r>
            <a:r>
              <a:rPr lang="it-IT" sz="1400" b="1" u="sng" dirty="0" err="1"/>
              <a:t>nome_turno</a:t>
            </a:r>
            <a:r>
              <a:rPr lang="it-IT" sz="1400" dirty="0"/>
              <a:t>,  </a:t>
            </a:r>
            <a:r>
              <a:rPr lang="it-IT" sz="1400" dirty="0" err="1"/>
              <a:t>giorno_settimana</a:t>
            </a:r>
            <a:r>
              <a:rPr lang="it-IT" sz="1400" dirty="0"/>
              <a:t> , id_1,id_2, </a:t>
            </a:r>
            <a:r>
              <a:rPr lang="it-IT" sz="1400" dirty="0" err="1"/>
              <a:t>ora_inizio</a:t>
            </a:r>
            <a:r>
              <a:rPr lang="it-IT" sz="1400" dirty="0"/>
              <a:t>, </a:t>
            </a:r>
            <a:r>
              <a:rPr lang="it-IT" sz="1400" dirty="0" err="1"/>
              <a:t>ora_fine</a:t>
            </a:r>
            <a:r>
              <a:rPr lang="it-IT" sz="1400" dirty="0"/>
              <a:t>) </a:t>
            </a:r>
            <a:endParaRPr lang="en-GB" sz="1400" dirty="0"/>
          </a:p>
          <a:p>
            <a:pPr marL="342900" indent="-342900">
              <a:lnSpc>
                <a:spcPct val="120000"/>
              </a:lnSpc>
              <a:spcBef>
                <a:spcPts val="0"/>
              </a:spcBef>
              <a:buFont typeface="+mj-lt"/>
              <a:buAutoNum type="arabicPeriod"/>
            </a:pPr>
            <a:r>
              <a:rPr lang="it-IT" sz="1400" dirty="0"/>
              <a:t>FARMACO</a:t>
            </a:r>
            <a:r>
              <a:rPr lang="it-IT" sz="1400" dirty="0" smtClean="0"/>
              <a:t>( </a:t>
            </a:r>
            <a:r>
              <a:rPr lang="it-IT" sz="1400" b="1" u="sng" dirty="0" smtClean="0"/>
              <a:t>nome</a:t>
            </a:r>
            <a:r>
              <a:rPr lang="it-IT" sz="1400" b="1" u="sng" dirty="0"/>
              <a:t>, </a:t>
            </a:r>
            <a:r>
              <a:rPr lang="it-IT" sz="1400" b="1" u="sng" dirty="0" err="1"/>
              <a:t>casa_farmaceutica</a:t>
            </a:r>
            <a:r>
              <a:rPr lang="it-IT" sz="1400" dirty="0"/>
              <a:t>, principio, prescrizione, </a:t>
            </a:r>
            <a:r>
              <a:rPr lang="it-IT" sz="1400" dirty="0" err="1"/>
              <a:t>num_confezioni_in_magazzino</a:t>
            </a:r>
            <a:r>
              <a:rPr lang="it-IT" sz="1400" dirty="0"/>
              <a:t>) </a:t>
            </a:r>
            <a:endParaRPr lang="en-GB" sz="1400" dirty="0"/>
          </a:p>
          <a:p>
            <a:pPr marL="342900" indent="-342900">
              <a:lnSpc>
                <a:spcPct val="120000"/>
              </a:lnSpc>
              <a:spcBef>
                <a:spcPts val="0"/>
              </a:spcBef>
              <a:buFont typeface="+mj-lt"/>
              <a:buAutoNum type="arabicPeriod"/>
            </a:pPr>
            <a:r>
              <a:rPr lang="it-IT" sz="1400" dirty="0"/>
              <a:t>ORDINE</a:t>
            </a:r>
            <a:r>
              <a:rPr lang="it-IT" sz="1400" dirty="0" smtClean="0"/>
              <a:t>( </a:t>
            </a:r>
            <a:r>
              <a:rPr lang="it-IT" sz="1400" b="1" u="sng" dirty="0" err="1" smtClean="0"/>
              <a:t>nome_farmaco</a:t>
            </a:r>
            <a:r>
              <a:rPr lang="it-IT" sz="1400" b="1" u="sng" dirty="0"/>
              <a:t>, </a:t>
            </a:r>
            <a:r>
              <a:rPr lang="it-IT" sz="1400" dirty="0" err="1"/>
              <a:t>casa_farmaceutica</a:t>
            </a:r>
            <a:r>
              <a:rPr lang="it-IT" sz="1400" dirty="0"/>
              <a:t>, </a:t>
            </a:r>
            <a:r>
              <a:rPr lang="it-IT" sz="1400" dirty="0" err="1"/>
              <a:t>num_confezioni</a:t>
            </a:r>
            <a:r>
              <a:rPr lang="it-IT" sz="1400" dirty="0"/>
              <a:t>, </a:t>
            </a:r>
            <a:r>
              <a:rPr lang="it-IT" sz="1400" dirty="0" err="1"/>
              <a:t>data_ordine</a:t>
            </a:r>
            <a:r>
              <a:rPr lang="it-IT" sz="1400" dirty="0"/>
              <a:t>, </a:t>
            </a:r>
            <a:r>
              <a:rPr lang="it-IT" sz="1400" dirty="0" err="1"/>
              <a:t>data_consegna</a:t>
            </a:r>
            <a:r>
              <a:rPr lang="it-IT" sz="1400" dirty="0"/>
              <a:t>, corriere)</a:t>
            </a:r>
            <a:endParaRPr lang="en-GB" sz="1400" dirty="0"/>
          </a:p>
          <a:p>
            <a:pPr marL="342900" indent="-342900">
              <a:lnSpc>
                <a:spcPct val="120000"/>
              </a:lnSpc>
              <a:spcBef>
                <a:spcPts val="0"/>
              </a:spcBef>
              <a:buFont typeface="+mj-lt"/>
              <a:buAutoNum type="arabicPeriod"/>
            </a:pPr>
            <a:r>
              <a:rPr lang="it-IT" sz="1400" dirty="0"/>
              <a:t>CASA_FARMACEUTICA(</a:t>
            </a:r>
            <a:r>
              <a:rPr lang="it-IT" sz="1400" b="1" u="sng" dirty="0"/>
              <a:t>nome</a:t>
            </a:r>
            <a:r>
              <a:rPr lang="it-IT" sz="1400" dirty="0"/>
              <a:t>, telefono, nazione, rappresentante)</a:t>
            </a:r>
            <a:endParaRPr lang="en-GB" sz="1400" dirty="0"/>
          </a:p>
          <a:p>
            <a:pPr marL="342900" indent="-342900">
              <a:lnSpc>
                <a:spcPct val="120000"/>
              </a:lnSpc>
              <a:spcBef>
                <a:spcPts val="0"/>
              </a:spcBef>
              <a:buFont typeface="+mj-lt"/>
              <a:buAutoNum type="arabicPeriod"/>
            </a:pPr>
            <a:r>
              <a:rPr lang="it-IT" sz="1400" dirty="0"/>
              <a:t>SERVIZIO(</a:t>
            </a:r>
            <a:r>
              <a:rPr lang="it-IT" sz="1400" b="1" dirty="0" err="1"/>
              <a:t>t</a:t>
            </a:r>
            <a:r>
              <a:rPr lang="it-IT" sz="1400" b="1" u="sng" dirty="0" err="1"/>
              <a:t>ipo_servizio</a:t>
            </a:r>
            <a:r>
              <a:rPr lang="it-IT" sz="1400" dirty="0"/>
              <a:t>, </a:t>
            </a:r>
            <a:r>
              <a:rPr lang="it-IT" sz="1400" dirty="0" err="1"/>
              <a:t>giorno_settimana</a:t>
            </a:r>
            <a:r>
              <a:rPr lang="it-IT" sz="1400" dirty="0"/>
              <a:t>, costo, durata)</a:t>
            </a:r>
            <a:endParaRPr lang="en-GB" sz="1400" dirty="0"/>
          </a:p>
          <a:p>
            <a:pPr marL="342900" indent="-342900">
              <a:lnSpc>
                <a:spcPct val="120000"/>
              </a:lnSpc>
              <a:spcBef>
                <a:spcPts val="0"/>
              </a:spcBef>
              <a:buFont typeface="+mj-lt"/>
              <a:buAutoNum type="arabicPeriod"/>
            </a:pPr>
            <a:r>
              <a:rPr lang="it-IT" sz="1400" dirty="0"/>
              <a:t>PRENOTAZIONE(</a:t>
            </a:r>
            <a:r>
              <a:rPr lang="it-IT" sz="1400" b="1" dirty="0" err="1"/>
              <a:t>tipo_servizio</a:t>
            </a:r>
            <a:r>
              <a:rPr lang="it-IT" sz="1400" dirty="0"/>
              <a:t>, data, ora, cliente)</a:t>
            </a:r>
            <a:endParaRPr lang="en-GB" sz="1400" dirty="0"/>
          </a:p>
          <a:p>
            <a:pPr marL="0" indent="0">
              <a:lnSpc>
                <a:spcPct val="120000"/>
              </a:lnSpc>
              <a:spcBef>
                <a:spcPts val="0"/>
              </a:spcBef>
              <a:buNone/>
            </a:pPr>
            <a:endParaRPr lang="en-GB" sz="1400" dirty="0"/>
          </a:p>
        </p:txBody>
      </p:sp>
      <p:cxnSp>
        <p:nvCxnSpPr>
          <p:cNvPr id="19" name="Connettore 2 18"/>
          <p:cNvCxnSpPr/>
          <p:nvPr/>
        </p:nvCxnSpPr>
        <p:spPr>
          <a:xfrm>
            <a:off x="1456082" y="2902226"/>
            <a:ext cx="456372" cy="2179151"/>
          </a:xfrm>
          <a:prstGeom prst="straightConnector1">
            <a:avLst/>
          </a:prstGeom>
          <a:ln w="1905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21" name="Connettore 2 20"/>
          <p:cNvCxnSpPr/>
          <p:nvPr/>
        </p:nvCxnSpPr>
        <p:spPr>
          <a:xfrm>
            <a:off x="1618007" y="3729658"/>
            <a:ext cx="1187520" cy="1299542"/>
          </a:xfrm>
          <a:prstGeom prst="straightConnector1">
            <a:avLst/>
          </a:prstGeom>
          <a:ln w="1905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3" name="Segnaposto numero diapositiva 2"/>
          <p:cNvSpPr>
            <a:spLocks noGrp="1"/>
          </p:cNvSpPr>
          <p:nvPr>
            <p:ph type="sldNum" sz="quarter" idx="12"/>
          </p:nvPr>
        </p:nvSpPr>
        <p:spPr/>
        <p:txBody>
          <a:bodyPr/>
          <a:lstStyle/>
          <a:p>
            <a:fld id="{631BB469-ABAD-4866-AC90-48FE8290B794}" type="slidenum">
              <a:rPr lang="en-GB" smtClean="0"/>
              <a:t>34</a:t>
            </a:fld>
            <a:endParaRPr lang="en-GB"/>
          </a:p>
        </p:txBody>
      </p:sp>
    </p:spTree>
    <p:extLst>
      <p:ext uri="{BB962C8B-B14F-4D97-AF65-F5344CB8AC3E}">
        <p14:creationId xmlns:p14="http://schemas.microsoft.com/office/powerpoint/2010/main" val="345871106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59025" y="214586"/>
            <a:ext cx="8771283" cy="589031"/>
          </a:xfrm>
        </p:spPr>
        <p:txBody>
          <a:bodyPr/>
          <a:lstStyle/>
          <a:p>
            <a:r>
              <a:rPr lang="en-GB" sz="1800" dirty="0" err="1" smtClean="0"/>
              <a:t>Relazione</a:t>
            </a:r>
            <a:r>
              <a:rPr lang="en-GB" sz="1800" dirty="0" smtClean="0"/>
              <a:t> 4 – Qui è </a:t>
            </a:r>
            <a:r>
              <a:rPr lang="en-GB" sz="1800" dirty="0" err="1" smtClean="0"/>
              <a:t>chiaro</a:t>
            </a:r>
            <a:r>
              <a:rPr lang="en-GB" sz="1800" dirty="0" smtClean="0"/>
              <a:t> </a:t>
            </a:r>
            <a:r>
              <a:rPr lang="en-GB" sz="1800" dirty="0" err="1" smtClean="0"/>
              <a:t>che</a:t>
            </a:r>
            <a:r>
              <a:rPr lang="en-GB" sz="1800" dirty="0" smtClean="0"/>
              <a:t> la </a:t>
            </a:r>
            <a:r>
              <a:rPr lang="en-GB" sz="1800" dirty="0" err="1" smtClean="0"/>
              <a:t>chiave</a:t>
            </a:r>
            <a:r>
              <a:rPr lang="en-GB" sz="1800" dirty="0" smtClean="0"/>
              <a:t> è </a:t>
            </a:r>
            <a:r>
              <a:rPr lang="en-GB" sz="1800" dirty="0" err="1" smtClean="0"/>
              <a:t>formata</a:t>
            </a:r>
            <a:r>
              <a:rPr lang="en-GB" sz="1800" dirty="0" smtClean="0"/>
              <a:t> ALMENO </a:t>
            </a:r>
            <a:r>
              <a:rPr lang="en-GB" sz="1800" dirty="0" err="1" smtClean="0"/>
              <a:t>dai</a:t>
            </a:r>
            <a:r>
              <a:rPr lang="en-GB" sz="1800" dirty="0" smtClean="0"/>
              <a:t> due </a:t>
            </a:r>
            <a:r>
              <a:rPr lang="en-GB" sz="1800" dirty="0" err="1" smtClean="0"/>
              <a:t>attributi</a:t>
            </a:r>
            <a:r>
              <a:rPr lang="en-GB" sz="1800" dirty="0" smtClean="0"/>
              <a:t> </a:t>
            </a:r>
            <a:r>
              <a:rPr lang="en-GB" sz="1800" dirty="0" err="1" smtClean="0"/>
              <a:t>della</a:t>
            </a:r>
            <a:r>
              <a:rPr lang="en-GB" sz="1800" dirty="0" smtClean="0"/>
              <a:t> </a:t>
            </a:r>
            <a:r>
              <a:rPr lang="en-GB" sz="1800" dirty="0" err="1" smtClean="0"/>
              <a:t>chiave</a:t>
            </a:r>
            <a:r>
              <a:rPr lang="en-GB" sz="1800" dirty="0" smtClean="0"/>
              <a:t> </a:t>
            </a:r>
            <a:r>
              <a:rPr lang="en-GB" sz="1800" dirty="0" err="1" smtClean="0"/>
              <a:t>precedente</a:t>
            </a:r>
            <a:r>
              <a:rPr lang="en-GB" sz="1800" dirty="0" smtClean="0"/>
              <a:t>, </a:t>
            </a:r>
            <a:r>
              <a:rPr lang="en-GB" sz="1800" dirty="0" err="1" smtClean="0"/>
              <a:t>perchè</a:t>
            </a:r>
            <a:r>
              <a:rPr lang="en-GB" sz="1800" dirty="0" smtClean="0"/>
              <a:t> </a:t>
            </a:r>
            <a:r>
              <a:rPr lang="en-GB" sz="1800" dirty="0" err="1" smtClean="0"/>
              <a:t>stiamo</a:t>
            </a:r>
            <a:r>
              <a:rPr lang="en-GB" sz="1800" dirty="0" smtClean="0"/>
              <a:t> </a:t>
            </a:r>
            <a:r>
              <a:rPr lang="en-GB" sz="1800" dirty="0" err="1" smtClean="0"/>
              <a:t>parlando</a:t>
            </a:r>
            <a:r>
              <a:rPr lang="en-GB" sz="1800" dirty="0" smtClean="0"/>
              <a:t> di </a:t>
            </a:r>
            <a:r>
              <a:rPr lang="en-GB" sz="1800" b="1" dirty="0" err="1" smtClean="0"/>
              <a:t>ordini</a:t>
            </a:r>
            <a:r>
              <a:rPr lang="en-GB" sz="1800" dirty="0" smtClean="0"/>
              <a:t> di </a:t>
            </a:r>
            <a:r>
              <a:rPr lang="en-GB" sz="1800" dirty="0" err="1" smtClean="0"/>
              <a:t>farmaci</a:t>
            </a:r>
            <a:r>
              <a:rPr lang="en-GB" sz="1800" dirty="0" smtClean="0"/>
              <a:t>, </a:t>
            </a:r>
            <a:r>
              <a:rPr lang="en-GB" sz="1800" dirty="0" err="1" smtClean="0"/>
              <a:t>relazione</a:t>
            </a:r>
            <a:r>
              <a:rPr lang="en-GB" sz="1800" dirty="0" smtClean="0"/>
              <a:t>  in cui </a:t>
            </a:r>
            <a:r>
              <a:rPr lang="en-GB" sz="1800" dirty="0" err="1" smtClean="0"/>
              <a:t>compaiono</a:t>
            </a:r>
            <a:r>
              <a:rPr lang="en-GB" sz="1800" dirty="0" smtClean="0"/>
              <a:t> </a:t>
            </a:r>
            <a:r>
              <a:rPr lang="en-GB" sz="1800" dirty="0" err="1" smtClean="0"/>
              <a:t>tanti</a:t>
            </a:r>
            <a:r>
              <a:rPr lang="en-GB" sz="1800" dirty="0" smtClean="0"/>
              <a:t> </a:t>
            </a:r>
            <a:r>
              <a:rPr lang="en-GB" sz="1800" dirty="0" err="1" smtClean="0"/>
              <a:t>farmaci</a:t>
            </a:r>
            <a:r>
              <a:rPr lang="en-GB" sz="1800" dirty="0" smtClean="0"/>
              <a:t>. </a:t>
            </a:r>
            <a:r>
              <a:rPr lang="en-GB" sz="1800" dirty="0" err="1" smtClean="0"/>
              <a:t>Basta</a:t>
            </a:r>
            <a:r>
              <a:rPr lang="en-GB" sz="1800" dirty="0" smtClean="0"/>
              <a:t> la </a:t>
            </a:r>
            <a:r>
              <a:rPr lang="en-GB" sz="1800" dirty="0" err="1" smtClean="0"/>
              <a:t>coppia</a:t>
            </a:r>
            <a:r>
              <a:rPr lang="en-GB" sz="1800" dirty="0" smtClean="0"/>
              <a:t> di </a:t>
            </a:r>
            <a:r>
              <a:rPr lang="en-GB" sz="1800" dirty="0" err="1" smtClean="0"/>
              <a:t>attributi</a:t>
            </a:r>
            <a:r>
              <a:rPr lang="en-GB" sz="1800" dirty="0" smtClean="0"/>
              <a:t>? </a:t>
            </a:r>
            <a:r>
              <a:rPr lang="en-GB" sz="1800" dirty="0" err="1" smtClean="0"/>
              <a:t>Certamente</a:t>
            </a:r>
            <a:r>
              <a:rPr lang="en-GB" sz="1800" dirty="0" smtClean="0"/>
              <a:t> no, </a:t>
            </a:r>
            <a:r>
              <a:rPr lang="en-GB" sz="1800" dirty="0" err="1" smtClean="0"/>
              <a:t>perchè</a:t>
            </a:r>
            <a:r>
              <a:rPr lang="en-GB" sz="1800" dirty="0" smtClean="0"/>
              <a:t> </a:t>
            </a:r>
            <a:r>
              <a:rPr lang="en-GB" sz="1800" dirty="0" err="1" smtClean="0"/>
              <a:t>si</a:t>
            </a:r>
            <a:r>
              <a:rPr lang="en-GB" sz="1800" dirty="0" smtClean="0"/>
              <a:t> </a:t>
            </a:r>
            <a:r>
              <a:rPr lang="en-GB" sz="1800" dirty="0" err="1" smtClean="0"/>
              <a:t>possono</a:t>
            </a:r>
            <a:r>
              <a:rPr lang="en-GB" sz="1800" dirty="0" smtClean="0"/>
              <a:t> fare </a:t>
            </a:r>
            <a:r>
              <a:rPr lang="en-GB" sz="1800" dirty="0" err="1" smtClean="0"/>
              <a:t>tanti</a:t>
            </a:r>
            <a:r>
              <a:rPr lang="en-GB" sz="1800" dirty="0" smtClean="0"/>
              <a:t> </a:t>
            </a:r>
            <a:r>
              <a:rPr lang="en-GB" sz="1800" dirty="0" err="1" smtClean="0"/>
              <a:t>ordini</a:t>
            </a:r>
            <a:r>
              <a:rPr lang="en-GB" sz="1800" dirty="0" smtClean="0"/>
              <a:t> di </a:t>
            </a:r>
            <a:r>
              <a:rPr lang="en-GB" sz="1800" dirty="0" err="1" smtClean="0"/>
              <a:t>uno</a:t>
            </a:r>
            <a:r>
              <a:rPr lang="en-GB" sz="1800" dirty="0" smtClean="0"/>
              <a:t> </a:t>
            </a:r>
            <a:r>
              <a:rPr lang="en-GB" sz="1800" dirty="0" err="1" smtClean="0"/>
              <a:t>stesso</a:t>
            </a:r>
            <a:r>
              <a:rPr lang="en-GB" sz="1800" dirty="0" smtClean="0"/>
              <a:t> </a:t>
            </a:r>
            <a:r>
              <a:rPr lang="en-GB" sz="1800" dirty="0" err="1" smtClean="0"/>
              <a:t>farmaco</a:t>
            </a:r>
            <a:r>
              <a:rPr lang="en-GB" sz="1800" dirty="0" smtClean="0"/>
              <a:t>. </a:t>
            </a:r>
            <a:r>
              <a:rPr lang="en-GB" sz="1800" dirty="0" err="1" smtClean="0"/>
              <a:t>Che</a:t>
            </a:r>
            <a:r>
              <a:rPr lang="en-GB" sz="1800" dirty="0" smtClean="0"/>
              <a:t> </a:t>
            </a:r>
            <a:r>
              <a:rPr lang="en-GB" sz="1800" dirty="0" err="1" smtClean="0"/>
              <a:t>altro</a:t>
            </a:r>
            <a:r>
              <a:rPr lang="en-GB" sz="1800" dirty="0" smtClean="0"/>
              <a:t> </a:t>
            </a:r>
            <a:r>
              <a:rPr lang="en-GB" sz="1800" dirty="0" err="1" smtClean="0"/>
              <a:t>dobbiamo</a:t>
            </a:r>
            <a:r>
              <a:rPr lang="en-GB" sz="1800" dirty="0" smtClean="0"/>
              <a:t> </a:t>
            </a:r>
            <a:r>
              <a:rPr lang="en-GB" sz="1800" dirty="0" err="1" smtClean="0"/>
              <a:t>aggiungere</a:t>
            </a:r>
            <a:r>
              <a:rPr lang="en-GB" sz="1800" dirty="0" smtClean="0"/>
              <a:t>? </a:t>
            </a:r>
            <a:r>
              <a:rPr lang="en-GB" sz="1800" dirty="0" err="1" smtClean="0"/>
              <a:t>Pensaci</a:t>
            </a:r>
            <a:endParaRPr lang="en-GB" sz="1800" dirty="0"/>
          </a:p>
        </p:txBody>
      </p:sp>
      <p:sp>
        <p:nvSpPr>
          <p:cNvPr id="4" name="Rettangolo arrotondato 3"/>
          <p:cNvSpPr/>
          <p:nvPr/>
        </p:nvSpPr>
        <p:spPr>
          <a:xfrm>
            <a:off x="228599" y="1147970"/>
            <a:ext cx="8552623" cy="2559325"/>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20000"/>
              </a:lnSpc>
            </a:pPr>
            <a:r>
              <a:rPr lang="it-IT" sz="1400" b="1" dirty="0">
                <a:solidFill>
                  <a:schemeClr val="tx1"/>
                </a:solidFill>
              </a:rPr>
              <a:t>La seguente base di dati descrive l’attività di una farmacia la cui programmazione settimanale rimane sempre la stessa.</a:t>
            </a:r>
            <a:endParaRPr lang="en-GB" sz="1400" b="1" dirty="0">
              <a:solidFill>
                <a:schemeClr val="tx1"/>
              </a:solidFill>
            </a:endParaRPr>
          </a:p>
          <a:p>
            <a:pPr>
              <a:lnSpc>
                <a:spcPct val="120000"/>
              </a:lnSpc>
            </a:pPr>
            <a:r>
              <a:rPr lang="it-IT" sz="1400" b="1" dirty="0">
                <a:solidFill>
                  <a:schemeClr val="tx1"/>
                </a:solidFill>
              </a:rPr>
              <a:t>Si tenga presente che:</a:t>
            </a:r>
            <a:endParaRPr lang="en-GB" sz="1400" b="1" dirty="0">
              <a:solidFill>
                <a:schemeClr val="tx1"/>
              </a:solidFill>
            </a:endParaRPr>
          </a:p>
          <a:p>
            <a:pPr marL="285750" lvl="0" indent="-285750">
              <a:lnSpc>
                <a:spcPct val="120000"/>
              </a:lnSpc>
              <a:spcBef>
                <a:spcPts val="0"/>
              </a:spcBef>
              <a:buFont typeface="Arial" panose="020B0604020202020204" pitchFamily="34" charset="0"/>
              <a:buChar char="•"/>
            </a:pPr>
            <a:r>
              <a:rPr lang="it-IT" sz="1400" b="1" dirty="0">
                <a:solidFill>
                  <a:schemeClr val="tx1"/>
                </a:solidFill>
              </a:rPr>
              <a:t>I turni sono distinti in: mattiniero, pomeridiano, notturno. Per ogni turno sono sempre presenti due farmacisti, ma le coppie di farmacisti cambiano a seconda dei turni. Ogni farmacista fa un solo turno al giorno.</a:t>
            </a:r>
            <a:endParaRPr lang="en-GB" sz="1400" b="1" dirty="0">
              <a:solidFill>
                <a:schemeClr val="tx1"/>
              </a:solidFill>
            </a:endParaRPr>
          </a:p>
          <a:p>
            <a:pPr marL="285750" lvl="0" indent="-285750">
              <a:lnSpc>
                <a:spcPct val="120000"/>
              </a:lnSpc>
              <a:spcBef>
                <a:spcPts val="0"/>
              </a:spcBef>
              <a:buFont typeface="Arial" panose="020B0604020202020204" pitchFamily="34" charset="0"/>
              <a:buChar char="•"/>
            </a:pPr>
            <a:r>
              <a:rPr lang="it-IT" sz="1400" b="1" dirty="0">
                <a:solidFill>
                  <a:schemeClr val="tx1"/>
                </a:solidFill>
              </a:rPr>
              <a:t>Alcuni farmaci possono avere lo stesso nome, ma sono prodotti da case farmaceutiche diverse.</a:t>
            </a:r>
            <a:endParaRPr lang="en-GB" sz="1400" b="1" dirty="0">
              <a:solidFill>
                <a:schemeClr val="tx1"/>
              </a:solidFill>
            </a:endParaRPr>
          </a:p>
          <a:p>
            <a:pPr marL="285750" lvl="0" indent="-285750">
              <a:lnSpc>
                <a:spcPct val="120000"/>
              </a:lnSpc>
              <a:spcBef>
                <a:spcPts val="0"/>
              </a:spcBef>
              <a:buFont typeface="Arial" panose="020B0604020202020204" pitchFamily="34" charset="0"/>
              <a:buChar char="•"/>
            </a:pPr>
            <a:r>
              <a:rPr lang="it-IT" sz="1400" b="1" dirty="0">
                <a:solidFill>
                  <a:schemeClr val="tx1"/>
                </a:solidFill>
              </a:rPr>
              <a:t>La farmacia fornisce diversi tipi di servizi aggiuntivi (ad esempio misurazione pressione, elettrocardiogramma, analisi dermatologica, ...). Ciascun servizio è fornito una volta a settimana, e servizi diversi possono essere forniti lo stesso giorno.</a:t>
            </a:r>
          </a:p>
        </p:txBody>
      </p:sp>
      <p:sp>
        <p:nvSpPr>
          <p:cNvPr id="8" name="Rettangolo 7"/>
          <p:cNvSpPr/>
          <p:nvPr/>
        </p:nvSpPr>
        <p:spPr>
          <a:xfrm>
            <a:off x="452231" y="4477578"/>
            <a:ext cx="7866822" cy="184867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Segnaposto contenuto 2"/>
          <p:cNvSpPr>
            <a:spLocks noGrp="1"/>
          </p:cNvSpPr>
          <p:nvPr>
            <p:ph idx="1"/>
          </p:nvPr>
        </p:nvSpPr>
        <p:spPr>
          <a:xfrm>
            <a:off x="501926" y="4432854"/>
            <a:ext cx="7956273" cy="1938130"/>
          </a:xfrm>
        </p:spPr>
        <p:txBody>
          <a:bodyPr>
            <a:noAutofit/>
          </a:bodyPr>
          <a:lstStyle/>
          <a:p>
            <a:pPr marL="342900" indent="-342900">
              <a:lnSpc>
                <a:spcPct val="120000"/>
              </a:lnSpc>
              <a:spcBef>
                <a:spcPts val="0"/>
              </a:spcBef>
              <a:buFont typeface="+mj-lt"/>
              <a:buAutoNum type="arabicPeriod"/>
            </a:pPr>
            <a:r>
              <a:rPr lang="it-IT" sz="1400" dirty="0" smtClean="0"/>
              <a:t>PERSONALE(</a:t>
            </a:r>
            <a:r>
              <a:rPr lang="it-IT" sz="1400" b="1" dirty="0" smtClean="0">
                <a:solidFill>
                  <a:srgbClr val="FF0000"/>
                </a:solidFill>
              </a:rPr>
              <a:t>i</a:t>
            </a:r>
            <a:r>
              <a:rPr lang="it-IT" sz="1400" b="1" u="sng" dirty="0" smtClean="0">
                <a:solidFill>
                  <a:srgbClr val="FF0000"/>
                </a:solidFill>
              </a:rPr>
              <a:t>d</a:t>
            </a:r>
            <a:r>
              <a:rPr lang="it-IT" sz="1400" dirty="0"/>
              <a:t>, CF, nome, cognome, </a:t>
            </a:r>
            <a:r>
              <a:rPr lang="it-IT" sz="1400" dirty="0" err="1"/>
              <a:t>num_cell</a:t>
            </a:r>
            <a:r>
              <a:rPr lang="it-IT" sz="1400" dirty="0"/>
              <a:t>, </a:t>
            </a:r>
            <a:r>
              <a:rPr lang="it-IT" sz="1400" dirty="0" err="1"/>
              <a:t>data_assunzione</a:t>
            </a:r>
            <a:r>
              <a:rPr lang="it-IT" sz="1400" dirty="0"/>
              <a:t>)</a:t>
            </a:r>
            <a:endParaRPr lang="en-GB" sz="1400" dirty="0"/>
          </a:p>
          <a:p>
            <a:pPr marL="342900" indent="-342900">
              <a:lnSpc>
                <a:spcPct val="120000"/>
              </a:lnSpc>
              <a:spcBef>
                <a:spcPts val="0"/>
              </a:spcBef>
              <a:buFont typeface="+mj-lt"/>
              <a:buAutoNum type="arabicPeriod"/>
            </a:pPr>
            <a:r>
              <a:rPr lang="it-IT" sz="1400" dirty="0"/>
              <a:t>TURNO(</a:t>
            </a:r>
            <a:r>
              <a:rPr lang="it-IT" sz="1400" b="1" u="sng" dirty="0" err="1"/>
              <a:t>nome_turno</a:t>
            </a:r>
            <a:r>
              <a:rPr lang="it-IT" sz="1400" dirty="0"/>
              <a:t>,  </a:t>
            </a:r>
            <a:r>
              <a:rPr lang="it-IT" sz="1400" dirty="0" err="1"/>
              <a:t>giorno_settimana</a:t>
            </a:r>
            <a:r>
              <a:rPr lang="it-IT" sz="1400" dirty="0"/>
              <a:t> , id_1,id_2, </a:t>
            </a:r>
            <a:r>
              <a:rPr lang="it-IT" sz="1400" dirty="0" err="1"/>
              <a:t>ora_inizio</a:t>
            </a:r>
            <a:r>
              <a:rPr lang="it-IT" sz="1400" dirty="0"/>
              <a:t>, </a:t>
            </a:r>
            <a:r>
              <a:rPr lang="it-IT" sz="1400" dirty="0" err="1"/>
              <a:t>ora_fine</a:t>
            </a:r>
            <a:r>
              <a:rPr lang="it-IT" sz="1400" dirty="0"/>
              <a:t>) </a:t>
            </a:r>
            <a:endParaRPr lang="en-GB" sz="1400" dirty="0"/>
          </a:p>
          <a:p>
            <a:pPr marL="342900" indent="-342900">
              <a:lnSpc>
                <a:spcPct val="120000"/>
              </a:lnSpc>
              <a:spcBef>
                <a:spcPts val="0"/>
              </a:spcBef>
              <a:buFont typeface="+mj-lt"/>
              <a:buAutoNum type="arabicPeriod"/>
            </a:pPr>
            <a:r>
              <a:rPr lang="it-IT" sz="1400" dirty="0"/>
              <a:t>FARMACO</a:t>
            </a:r>
            <a:r>
              <a:rPr lang="it-IT" sz="1400" dirty="0" smtClean="0"/>
              <a:t>( </a:t>
            </a:r>
            <a:r>
              <a:rPr lang="it-IT" sz="1400" b="1" u="sng" dirty="0" smtClean="0"/>
              <a:t>nome</a:t>
            </a:r>
            <a:r>
              <a:rPr lang="it-IT" sz="1400" b="1" u="sng" dirty="0"/>
              <a:t>, </a:t>
            </a:r>
            <a:r>
              <a:rPr lang="it-IT" sz="1400" b="1" u="sng" dirty="0" err="1"/>
              <a:t>casa_farmaceutica</a:t>
            </a:r>
            <a:r>
              <a:rPr lang="it-IT" sz="1400" dirty="0"/>
              <a:t>, principio, prescrizione, </a:t>
            </a:r>
            <a:r>
              <a:rPr lang="it-IT" sz="1400" dirty="0" err="1"/>
              <a:t>num_confezioni_in_magazzino</a:t>
            </a:r>
            <a:r>
              <a:rPr lang="it-IT" sz="1400" dirty="0"/>
              <a:t>) </a:t>
            </a:r>
            <a:endParaRPr lang="en-GB" sz="1400" dirty="0"/>
          </a:p>
          <a:p>
            <a:pPr marL="342900" indent="-342900">
              <a:lnSpc>
                <a:spcPct val="120000"/>
              </a:lnSpc>
              <a:spcBef>
                <a:spcPts val="0"/>
              </a:spcBef>
              <a:buFont typeface="+mj-lt"/>
              <a:buAutoNum type="arabicPeriod"/>
            </a:pPr>
            <a:r>
              <a:rPr lang="it-IT" sz="1400" dirty="0"/>
              <a:t>ORDINE</a:t>
            </a:r>
            <a:r>
              <a:rPr lang="it-IT" sz="1400" dirty="0" smtClean="0"/>
              <a:t>( </a:t>
            </a:r>
            <a:r>
              <a:rPr lang="it-IT" sz="1400" u="sng" dirty="0" err="1" smtClean="0"/>
              <a:t>nome_farmaco</a:t>
            </a:r>
            <a:r>
              <a:rPr lang="it-IT" sz="1400" dirty="0"/>
              <a:t>, </a:t>
            </a:r>
            <a:r>
              <a:rPr lang="it-IT" sz="1400" dirty="0" err="1"/>
              <a:t>casa_farmaceutica</a:t>
            </a:r>
            <a:r>
              <a:rPr lang="it-IT" sz="1400" dirty="0"/>
              <a:t>, </a:t>
            </a:r>
            <a:r>
              <a:rPr lang="it-IT" sz="1400" dirty="0" err="1"/>
              <a:t>num_confezioni</a:t>
            </a:r>
            <a:r>
              <a:rPr lang="it-IT" sz="1400" dirty="0"/>
              <a:t>, </a:t>
            </a:r>
            <a:r>
              <a:rPr lang="it-IT" sz="1400" dirty="0" err="1"/>
              <a:t>data_ordine</a:t>
            </a:r>
            <a:r>
              <a:rPr lang="it-IT" sz="1400" dirty="0"/>
              <a:t>, </a:t>
            </a:r>
            <a:r>
              <a:rPr lang="it-IT" sz="1400" dirty="0" err="1"/>
              <a:t>data_consegna</a:t>
            </a:r>
            <a:r>
              <a:rPr lang="it-IT" sz="1400" dirty="0"/>
              <a:t>, corriere)</a:t>
            </a:r>
            <a:endParaRPr lang="en-GB" sz="1400" dirty="0"/>
          </a:p>
          <a:p>
            <a:pPr marL="342900" indent="-342900">
              <a:lnSpc>
                <a:spcPct val="120000"/>
              </a:lnSpc>
              <a:spcBef>
                <a:spcPts val="0"/>
              </a:spcBef>
              <a:buFont typeface="+mj-lt"/>
              <a:buAutoNum type="arabicPeriod"/>
            </a:pPr>
            <a:r>
              <a:rPr lang="it-IT" sz="1400" dirty="0"/>
              <a:t>CASA_FARMACEUTICA(</a:t>
            </a:r>
            <a:r>
              <a:rPr lang="it-IT" sz="1400" b="1" u="sng" dirty="0"/>
              <a:t>nome</a:t>
            </a:r>
            <a:r>
              <a:rPr lang="it-IT" sz="1400" dirty="0"/>
              <a:t>, telefono, nazione, rappresentante)</a:t>
            </a:r>
            <a:endParaRPr lang="en-GB" sz="1400" dirty="0"/>
          </a:p>
          <a:p>
            <a:pPr marL="342900" indent="-342900">
              <a:lnSpc>
                <a:spcPct val="120000"/>
              </a:lnSpc>
              <a:spcBef>
                <a:spcPts val="0"/>
              </a:spcBef>
              <a:buFont typeface="+mj-lt"/>
              <a:buAutoNum type="arabicPeriod"/>
            </a:pPr>
            <a:r>
              <a:rPr lang="it-IT" sz="1400" dirty="0"/>
              <a:t>SERVIZIO(</a:t>
            </a:r>
            <a:r>
              <a:rPr lang="it-IT" sz="1400" b="1" dirty="0" err="1"/>
              <a:t>t</a:t>
            </a:r>
            <a:r>
              <a:rPr lang="it-IT" sz="1400" b="1" u="sng" dirty="0" err="1"/>
              <a:t>ipo_servizio</a:t>
            </a:r>
            <a:r>
              <a:rPr lang="it-IT" sz="1400" dirty="0"/>
              <a:t>, </a:t>
            </a:r>
            <a:r>
              <a:rPr lang="it-IT" sz="1400" dirty="0" err="1"/>
              <a:t>giorno_settimana</a:t>
            </a:r>
            <a:r>
              <a:rPr lang="it-IT" sz="1400" dirty="0"/>
              <a:t>, costo, durata)</a:t>
            </a:r>
            <a:endParaRPr lang="en-GB" sz="1400" dirty="0"/>
          </a:p>
          <a:p>
            <a:pPr marL="342900" indent="-342900">
              <a:lnSpc>
                <a:spcPct val="120000"/>
              </a:lnSpc>
              <a:spcBef>
                <a:spcPts val="0"/>
              </a:spcBef>
              <a:buFont typeface="+mj-lt"/>
              <a:buAutoNum type="arabicPeriod"/>
            </a:pPr>
            <a:r>
              <a:rPr lang="it-IT" sz="1400" dirty="0"/>
              <a:t>PRENOTAZIONE(</a:t>
            </a:r>
            <a:r>
              <a:rPr lang="it-IT" sz="1400" b="1" dirty="0" err="1"/>
              <a:t>tipo_servizio</a:t>
            </a:r>
            <a:r>
              <a:rPr lang="it-IT" sz="1400" dirty="0"/>
              <a:t>, data, ora, cliente)</a:t>
            </a:r>
            <a:endParaRPr lang="en-GB" sz="1400" dirty="0"/>
          </a:p>
          <a:p>
            <a:pPr marL="0" indent="0">
              <a:lnSpc>
                <a:spcPct val="120000"/>
              </a:lnSpc>
              <a:spcBef>
                <a:spcPts val="0"/>
              </a:spcBef>
              <a:buNone/>
            </a:pPr>
            <a:endParaRPr lang="en-GB" sz="1400" dirty="0"/>
          </a:p>
        </p:txBody>
      </p:sp>
      <p:sp>
        <p:nvSpPr>
          <p:cNvPr id="3" name="Segnaposto numero diapositiva 2"/>
          <p:cNvSpPr>
            <a:spLocks noGrp="1"/>
          </p:cNvSpPr>
          <p:nvPr>
            <p:ph type="sldNum" sz="quarter" idx="12"/>
          </p:nvPr>
        </p:nvSpPr>
        <p:spPr/>
        <p:txBody>
          <a:bodyPr/>
          <a:lstStyle/>
          <a:p>
            <a:fld id="{631BB469-ABAD-4866-AC90-48FE8290B794}" type="slidenum">
              <a:rPr lang="en-GB" smtClean="0"/>
              <a:t>35</a:t>
            </a:fld>
            <a:endParaRPr lang="en-GB"/>
          </a:p>
        </p:txBody>
      </p:sp>
    </p:spTree>
    <p:extLst>
      <p:ext uri="{BB962C8B-B14F-4D97-AF65-F5344CB8AC3E}">
        <p14:creationId xmlns:p14="http://schemas.microsoft.com/office/powerpoint/2010/main" val="69297898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74974" y="265804"/>
            <a:ext cx="8771283" cy="589031"/>
          </a:xfrm>
        </p:spPr>
        <p:txBody>
          <a:bodyPr/>
          <a:lstStyle/>
          <a:p>
            <a:r>
              <a:rPr lang="en-GB" sz="1600" dirty="0" err="1" smtClean="0"/>
              <a:t>Relazione</a:t>
            </a:r>
            <a:r>
              <a:rPr lang="en-GB" sz="1600" dirty="0" smtClean="0"/>
              <a:t> 4 – </a:t>
            </a:r>
            <a:r>
              <a:rPr lang="en-GB" sz="1600" dirty="0" err="1" smtClean="0"/>
              <a:t>Gli</a:t>
            </a:r>
            <a:r>
              <a:rPr lang="en-GB" sz="1600" dirty="0" smtClean="0"/>
              <a:t> </a:t>
            </a:r>
            <a:r>
              <a:rPr lang="en-GB" sz="1600" dirty="0" err="1" smtClean="0"/>
              <a:t>attributi</a:t>
            </a:r>
            <a:r>
              <a:rPr lang="en-GB" sz="1600" dirty="0" smtClean="0"/>
              <a:t> </a:t>
            </a:r>
            <a:r>
              <a:rPr lang="en-GB" sz="1600" dirty="0" err="1" smtClean="0"/>
              <a:t>indiziati</a:t>
            </a:r>
            <a:r>
              <a:rPr lang="en-GB" sz="1600" dirty="0" smtClean="0"/>
              <a:t> di far parte </a:t>
            </a:r>
            <a:r>
              <a:rPr lang="en-GB" sz="1600" dirty="0" err="1" smtClean="0"/>
              <a:t>della</a:t>
            </a:r>
            <a:r>
              <a:rPr lang="en-GB" sz="1600" dirty="0" smtClean="0"/>
              <a:t> </a:t>
            </a:r>
            <a:r>
              <a:rPr lang="en-GB" sz="1600" dirty="0" err="1" smtClean="0"/>
              <a:t>chiave</a:t>
            </a:r>
            <a:r>
              <a:rPr lang="en-GB" sz="1600" dirty="0" smtClean="0"/>
              <a:t> </a:t>
            </a:r>
            <a:r>
              <a:rPr lang="en-GB" sz="1600" dirty="0" err="1" smtClean="0"/>
              <a:t>sono</a:t>
            </a:r>
            <a:r>
              <a:rPr lang="en-GB" sz="1600" dirty="0" smtClean="0"/>
              <a:t> </a:t>
            </a:r>
            <a:r>
              <a:rPr lang="en-GB" sz="1600" dirty="0" err="1" smtClean="0"/>
              <a:t>i</a:t>
            </a:r>
            <a:r>
              <a:rPr lang="en-GB" sz="1600" dirty="0" smtClean="0"/>
              <a:t> </a:t>
            </a:r>
            <a:r>
              <a:rPr lang="en-GB" sz="1600" dirty="0" err="1" smtClean="0"/>
              <a:t>quattro</a:t>
            </a:r>
            <a:r>
              <a:rPr lang="en-GB" sz="1600" dirty="0" smtClean="0"/>
              <a:t> a </a:t>
            </a:r>
            <a:r>
              <a:rPr lang="en-GB" sz="1600" dirty="0" err="1" smtClean="0"/>
              <a:t>destra</a:t>
            </a:r>
            <a:r>
              <a:rPr lang="en-GB" sz="1600" dirty="0" smtClean="0"/>
              <a:t> di </a:t>
            </a:r>
            <a:r>
              <a:rPr lang="en-GB" sz="1400" dirty="0" smtClean="0"/>
              <a:t>casa-</a:t>
            </a:r>
            <a:r>
              <a:rPr lang="en-GB" sz="1400" dirty="0" err="1" smtClean="0"/>
              <a:t>farmaceutica</a:t>
            </a:r>
            <a:r>
              <a:rPr lang="en-GB" sz="1600" dirty="0" smtClean="0"/>
              <a:t>: </a:t>
            </a:r>
            <a:r>
              <a:rPr lang="en-GB" sz="1600" dirty="0" err="1" smtClean="0"/>
              <a:t>possiamo</a:t>
            </a:r>
            <a:r>
              <a:rPr lang="en-GB" sz="1600" dirty="0" smtClean="0"/>
              <a:t> </a:t>
            </a:r>
            <a:r>
              <a:rPr lang="en-GB" sz="1600" dirty="0" err="1" smtClean="0"/>
              <a:t>procedere</a:t>
            </a:r>
            <a:r>
              <a:rPr lang="en-GB" sz="1600" dirty="0" smtClean="0"/>
              <a:t> per </a:t>
            </a:r>
            <a:r>
              <a:rPr lang="en-GB" sz="1600" dirty="0" err="1" smtClean="0"/>
              <a:t>esclusione:certamente</a:t>
            </a:r>
            <a:r>
              <a:rPr lang="en-GB" sz="1600" dirty="0" smtClean="0"/>
              <a:t> non </a:t>
            </a:r>
            <a:r>
              <a:rPr lang="en-GB" sz="1600" dirty="0" err="1" smtClean="0"/>
              <a:t>può</a:t>
            </a:r>
            <a:r>
              <a:rPr lang="en-GB" sz="1600" dirty="0" smtClean="0"/>
              <a:t> </a:t>
            </a:r>
            <a:r>
              <a:rPr lang="en-GB" sz="1600" dirty="0" err="1" smtClean="0"/>
              <a:t>essere</a:t>
            </a:r>
            <a:r>
              <a:rPr lang="en-GB" sz="1600" dirty="0" smtClean="0"/>
              <a:t> </a:t>
            </a:r>
            <a:r>
              <a:rPr lang="en-GB" sz="1600" dirty="0" err="1" smtClean="0"/>
              <a:t>numero</a:t>
            </a:r>
            <a:r>
              <a:rPr lang="en-GB" sz="1600" dirty="0" smtClean="0"/>
              <a:t> </a:t>
            </a:r>
            <a:r>
              <a:rPr lang="en-GB" sz="1600" dirty="0" err="1" smtClean="0"/>
              <a:t>confezioni</a:t>
            </a:r>
            <a:r>
              <a:rPr lang="en-GB" sz="1600" dirty="0" smtClean="0"/>
              <a:t>, </a:t>
            </a:r>
            <a:r>
              <a:rPr lang="en-GB" sz="1600" dirty="0" err="1" smtClean="0"/>
              <a:t>che</a:t>
            </a:r>
            <a:r>
              <a:rPr lang="en-GB" sz="1600" dirty="0" smtClean="0"/>
              <a:t> (qui è un </a:t>
            </a:r>
            <a:r>
              <a:rPr lang="en-GB" sz="1600" dirty="0" err="1" smtClean="0"/>
              <a:t>problema</a:t>
            </a:r>
            <a:r>
              <a:rPr lang="en-GB" sz="1600" dirty="0" smtClean="0"/>
              <a:t> di </a:t>
            </a:r>
            <a:r>
              <a:rPr lang="en-GB" sz="1600" dirty="0" err="1" smtClean="0"/>
              <a:t>sensibilità</a:t>
            </a:r>
            <a:r>
              <a:rPr lang="en-GB" sz="1600" dirty="0" smtClean="0"/>
              <a:t> </a:t>
            </a:r>
            <a:r>
              <a:rPr lang="en-GB" sz="1600" dirty="0" err="1" smtClean="0"/>
              <a:t>che</a:t>
            </a:r>
            <a:r>
              <a:rPr lang="en-GB" sz="1600" dirty="0" smtClean="0"/>
              <a:t> </a:t>
            </a:r>
            <a:r>
              <a:rPr lang="en-GB" sz="1600" dirty="0" err="1"/>
              <a:t>d</a:t>
            </a:r>
            <a:r>
              <a:rPr lang="en-GB" sz="1600" dirty="0" err="1" smtClean="0"/>
              <a:t>ovete</a:t>
            </a:r>
            <a:r>
              <a:rPr lang="en-GB" sz="1600" dirty="0" smtClean="0"/>
              <a:t> </a:t>
            </a:r>
            <a:r>
              <a:rPr lang="en-GB" sz="1600" dirty="0" err="1" smtClean="0"/>
              <a:t>acquisire</a:t>
            </a:r>
            <a:r>
              <a:rPr lang="en-GB" sz="1600" dirty="0" smtClean="0"/>
              <a:t>) è un </a:t>
            </a:r>
            <a:r>
              <a:rPr lang="en-GB" sz="1600" dirty="0" err="1" smtClean="0"/>
              <a:t>attributo</a:t>
            </a:r>
            <a:r>
              <a:rPr lang="en-GB" sz="1600" dirty="0" smtClean="0"/>
              <a:t> </a:t>
            </a:r>
            <a:r>
              <a:rPr lang="en-GB" sz="1600" dirty="0" err="1" smtClean="0"/>
              <a:t>nella</a:t>
            </a:r>
            <a:r>
              <a:rPr lang="en-GB" sz="1600" dirty="0" smtClean="0"/>
              <a:t> parte </a:t>
            </a:r>
            <a:r>
              <a:rPr lang="en-GB" sz="1600" dirty="0" err="1" smtClean="0"/>
              <a:t>destra</a:t>
            </a:r>
            <a:r>
              <a:rPr lang="en-GB" sz="1600" dirty="0" smtClean="0"/>
              <a:t> </a:t>
            </a:r>
            <a:r>
              <a:rPr lang="en-GB" sz="1600" dirty="0" err="1" smtClean="0"/>
              <a:t>delle</a:t>
            </a:r>
            <a:r>
              <a:rPr lang="en-GB" sz="1600" dirty="0" smtClean="0"/>
              <a:t> </a:t>
            </a:r>
            <a:r>
              <a:rPr lang="en-GB" sz="1600" dirty="0" err="1" smtClean="0"/>
              <a:t>dipendenze</a:t>
            </a:r>
            <a:r>
              <a:rPr lang="en-GB" sz="1600" dirty="0" smtClean="0"/>
              <a:t> </a:t>
            </a:r>
            <a:r>
              <a:rPr lang="en-GB" sz="1600" dirty="0" err="1" smtClean="0"/>
              <a:t>funzionali</a:t>
            </a:r>
            <a:r>
              <a:rPr lang="en-GB" sz="1600" dirty="0" smtClean="0"/>
              <a:t>, come ad </a:t>
            </a:r>
            <a:r>
              <a:rPr lang="en-GB" sz="1600" dirty="0" err="1" smtClean="0"/>
              <a:t>esempio</a:t>
            </a:r>
            <a:r>
              <a:rPr lang="en-GB" sz="1600" dirty="0" smtClean="0"/>
              <a:t> “</a:t>
            </a:r>
            <a:r>
              <a:rPr lang="en-GB" sz="1600" dirty="0" err="1" smtClean="0"/>
              <a:t>altezza</a:t>
            </a:r>
            <a:r>
              <a:rPr lang="en-GB" sz="1600" dirty="0" smtClean="0"/>
              <a:t> </a:t>
            </a:r>
            <a:r>
              <a:rPr lang="en-GB" sz="1600" dirty="0" err="1" smtClean="0"/>
              <a:t>corporea</a:t>
            </a:r>
            <a:r>
              <a:rPr lang="en-GB" sz="1600" dirty="0" smtClean="0"/>
              <a:t>”, </a:t>
            </a:r>
            <a:r>
              <a:rPr lang="en-GB" sz="1600" dirty="0" err="1" smtClean="0"/>
              <a:t>corriere</a:t>
            </a:r>
            <a:r>
              <a:rPr lang="en-GB" sz="1600" dirty="0" smtClean="0"/>
              <a:t> è </a:t>
            </a:r>
            <a:r>
              <a:rPr lang="en-GB" sz="1600" dirty="0" err="1" smtClean="0"/>
              <a:t>nella</a:t>
            </a:r>
            <a:r>
              <a:rPr lang="en-GB" sz="1600" dirty="0" smtClean="0"/>
              <a:t> </a:t>
            </a:r>
            <a:r>
              <a:rPr lang="en-GB" sz="1600" dirty="0" err="1" smtClean="0"/>
              <a:t>stessa</a:t>
            </a:r>
            <a:r>
              <a:rPr lang="en-GB" sz="1600" dirty="0" smtClean="0"/>
              <a:t> </a:t>
            </a:r>
            <a:r>
              <a:rPr lang="en-GB" sz="1600" dirty="0" err="1" smtClean="0"/>
              <a:t>situaizone</a:t>
            </a:r>
            <a:r>
              <a:rPr lang="en-GB" sz="1600" dirty="0" smtClean="0"/>
              <a:t>, </a:t>
            </a:r>
            <a:r>
              <a:rPr lang="en-GB" sz="1600" dirty="0" err="1" smtClean="0"/>
              <a:t>rimangono</a:t>
            </a:r>
            <a:r>
              <a:rPr lang="en-GB" sz="1600" dirty="0" smtClean="0"/>
              <a:t> le due date: </a:t>
            </a:r>
            <a:r>
              <a:rPr lang="en-GB" sz="1600" dirty="0" err="1" smtClean="0"/>
              <a:t>beh</a:t>
            </a:r>
            <a:r>
              <a:rPr lang="en-GB" sz="1600" dirty="0" smtClean="0"/>
              <a:t>, </a:t>
            </a:r>
            <a:r>
              <a:rPr lang="en-GB" sz="1600" dirty="0" err="1" smtClean="0"/>
              <a:t>una</a:t>
            </a:r>
            <a:r>
              <a:rPr lang="en-GB" sz="1600" dirty="0" smtClean="0"/>
              <a:t> </a:t>
            </a:r>
            <a:r>
              <a:rPr lang="en-GB" sz="1600" dirty="0" err="1" smtClean="0"/>
              <a:t>certamente</a:t>
            </a:r>
            <a:r>
              <a:rPr lang="en-GB" sz="1600" dirty="0" smtClean="0"/>
              <a:t> fa parte </a:t>
            </a:r>
            <a:r>
              <a:rPr lang="en-GB" sz="1600" dirty="0" err="1" smtClean="0"/>
              <a:t>della</a:t>
            </a:r>
            <a:r>
              <a:rPr lang="en-GB" sz="1600" dirty="0" smtClean="0"/>
              <a:t> </a:t>
            </a:r>
            <a:r>
              <a:rPr lang="en-GB" sz="1600" dirty="0" err="1" smtClean="0"/>
              <a:t>chiave</a:t>
            </a:r>
            <a:r>
              <a:rPr lang="en-GB" sz="1600" dirty="0" smtClean="0"/>
              <a:t>, </a:t>
            </a:r>
            <a:r>
              <a:rPr lang="en-GB" sz="1600" dirty="0" err="1" smtClean="0"/>
              <a:t>scelgiamo</a:t>
            </a:r>
            <a:r>
              <a:rPr lang="en-GB" sz="1600" dirty="0" smtClean="0"/>
              <a:t> data-</a:t>
            </a:r>
            <a:r>
              <a:rPr lang="en-GB" sz="1600" dirty="0" err="1" smtClean="0"/>
              <a:t>ordine</a:t>
            </a:r>
            <a:r>
              <a:rPr lang="en-GB" sz="1600" dirty="0" smtClean="0"/>
              <a:t>, è </a:t>
            </a:r>
            <a:r>
              <a:rPr lang="en-GB" sz="1600" dirty="0" err="1" smtClean="0"/>
              <a:t>più</a:t>
            </a:r>
            <a:r>
              <a:rPr lang="en-GB" sz="1600" dirty="0" smtClean="0"/>
              <a:t> </a:t>
            </a:r>
            <a:r>
              <a:rPr lang="en-GB" sz="1600" dirty="0" err="1" smtClean="0"/>
              <a:t>naturale</a:t>
            </a:r>
            <a:r>
              <a:rPr lang="en-GB" sz="1600" dirty="0" smtClean="0"/>
              <a:t> </a:t>
            </a:r>
            <a:r>
              <a:rPr lang="en-GB" sz="1600" dirty="0" err="1" smtClean="0"/>
              <a:t>dell’altra</a:t>
            </a:r>
            <a:endParaRPr lang="en-GB" sz="1600" dirty="0"/>
          </a:p>
        </p:txBody>
      </p:sp>
      <p:sp>
        <p:nvSpPr>
          <p:cNvPr id="4" name="Rettangolo arrotondato 3"/>
          <p:cNvSpPr/>
          <p:nvPr/>
        </p:nvSpPr>
        <p:spPr>
          <a:xfrm>
            <a:off x="233915" y="1222397"/>
            <a:ext cx="8552623" cy="2559325"/>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20000"/>
              </a:lnSpc>
            </a:pPr>
            <a:r>
              <a:rPr lang="it-IT" sz="1400" b="1" dirty="0">
                <a:solidFill>
                  <a:schemeClr val="tx1"/>
                </a:solidFill>
              </a:rPr>
              <a:t>La seguente base di dati descrive l’attività di una farmacia la cui programmazione settimanale rimane sempre la stessa.</a:t>
            </a:r>
            <a:endParaRPr lang="en-GB" sz="1400" b="1" dirty="0">
              <a:solidFill>
                <a:schemeClr val="tx1"/>
              </a:solidFill>
            </a:endParaRPr>
          </a:p>
          <a:p>
            <a:pPr>
              <a:lnSpc>
                <a:spcPct val="120000"/>
              </a:lnSpc>
            </a:pPr>
            <a:r>
              <a:rPr lang="it-IT" sz="1400" b="1" dirty="0">
                <a:solidFill>
                  <a:schemeClr val="tx1"/>
                </a:solidFill>
              </a:rPr>
              <a:t>Si tenga presente che:</a:t>
            </a:r>
            <a:endParaRPr lang="en-GB" sz="1400" b="1" dirty="0">
              <a:solidFill>
                <a:schemeClr val="tx1"/>
              </a:solidFill>
            </a:endParaRPr>
          </a:p>
          <a:p>
            <a:pPr marL="285750" lvl="0" indent="-285750">
              <a:lnSpc>
                <a:spcPct val="120000"/>
              </a:lnSpc>
              <a:spcBef>
                <a:spcPts val="0"/>
              </a:spcBef>
              <a:buFont typeface="Arial" panose="020B0604020202020204" pitchFamily="34" charset="0"/>
              <a:buChar char="•"/>
            </a:pPr>
            <a:r>
              <a:rPr lang="it-IT" sz="1400" b="1" dirty="0">
                <a:solidFill>
                  <a:schemeClr val="tx1"/>
                </a:solidFill>
              </a:rPr>
              <a:t>I turni sono distinti in: mattiniero, pomeridiano, notturno. Per ogni turno sono sempre presenti due farmacisti, ma le coppie di farmacisti cambiano a seconda dei turni. Ogni farmacista fa un solo turno al giorno.</a:t>
            </a:r>
            <a:endParaRPr lang="en-GB" sz="1400" b="1" dirty="0">
              <a:solidFill>
                <a:schemeClr val="tx1"/>
              </a:solidFill>
            </a:endParaRPr>
          </a:p>
          <a:p>
            <a:pPr marL="285750" lvl="0" indent="-285750">
              <a:lnSpc>
                <a:spcPct val="120000"/>
              </a:lnSpc>
              <a:spcBef>
                <a:spcPts val="0"/>
              </a:spcBef>
              <a:buFont typeface="Arial" panose="020B0604020202020204" pitchFamily="34" charset="0"/>
              <a:buChar char="•"/>
            </a:pPr>
            <a:r>
              <a:rPr lang="it-IT" sz="1400" b="1" dirty="0">
                <a:solidFill>
                  <a:schemeClr val="tx1"/>
                </a:solidFill>
              </a:rPr>
              <a:t>Alcuni farmaci possono avere lo stesso nome, ma sono prodotti da case farmaceutiche diverse.</a:t>
            </a:r>
            <a:endParaRPr lang="en-GB" sz="1400" b="1" dirty="0">
              <a:solidFill>
                <a:schemeClr val="tx1"/>
              </a:solidFill>
            </a:endParaRPr>
          </a:p>
          <a:p>
            <a:pPr marL="285750" lvl="0" indent="-285750">
              <a:lnSpc>
                <a:spcPct val="120000"/>
              </a:lnSpc>
              <a:spcBef>
                <a:spcPts val="0"/>
              </a:spcBef>
              <a:buFont typeface="Arial" panose="020B0604020202020204" pitchFamily="34" charset="0"/>
              <a:buChar char="•"/>
            </a:pPr>
            <a:r>
              <a:rPr lang="it-IT" sz="1400" b="1" dirty="0">
                <a:solidFill>
                  <a:schemeClr val="tx1"/>
                </a:solidFill>
              </a:rPr>
              <a:t>La farmacia fornisce diversi tipi di servizi aggiuntivi (ad esempio misurazione pressione, elettrocardiogramma, analisi dermatologica, ...). Ciascun servizio è fornito una volta a settimana, e servizi diversi possono essere forniti lo stesso giorno.</a:t>
            </a:r>
          </a:p>
        </p:txBody>
      </p:sp>
      <p:sp>
        <p:nvSpPr>
          <p:cNvPr id="8" name="Rettangolo 7"/>
          <p:cNvSpPr/>
          <p:nvPr/>
        </p:nvSpPr>
        <p:spPr>
          <a:xfrm>
            <a:off x="457547" y="4552005"/>
            <a:ext cx="7866822" cy="184867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Segnaposto contenuto 2"/>
          <p:cNvSpPr>
            <a:spLocks noGrp="1"/>
          </p:cNvSpPr>
          <p:nvPr>
            <p:ph idx="1"/>
          </p:nvPr>
        </p:nvSpPr>
        <p:spPr>
          <a:xfrm>
            <a:off x="507243" y="4507281"/>
            <a:ext cx="7940324" cy="1938130"/>
          </a:xfrm>
        </p:spPr>
        <p:txBody>
          <a:bodyPr>
            <a:noAutofit/>
          </a:bodyPr>
          <a:lstStyle/>
          <a:p>
            <a:pPr marL="342900" indent="-342900">
              <a:lnSpc>
                <a:spcPct val="120000"/>
              </a:lnSpc>
              <a:spcBef>
                <a:spcPts val="0"/>
              </a:spcBef>
              <a:buFont typeface="+mj-lt"/>
              <a:buAutoNum type="arabicPeriod"/>
            </a:pPr>
            <a:r>
              <a:rPr lang="it-IT" sz="1400" dirty="0" smtClean="0"/>
              <a:t>PERSONALE(</a:t>
            </a:r>
            <a:r>
              <a:rPr lang="it-IT" sz="1400" b="1" dirty="0" smtClean="0">
                <a:solidFill>
                  <a:srgbClr val="FF0000"/>
                </a:solidFill>
              </a:rPr>
              <a:t>i</a:t>
            </a:r>
            <a:r>
              <a:rPr lang="it-IT" sz="1400" b="1" u="sng" dirty="0" smtClean="0">
                <a:solidFill>
                  <a:srgbClr val="FF0000"/>
                </a:solidFill>
              </a:rPr>
              <a:t>d</a:t>
            </a:r>
            <a:r>
              <a:rPr lang="it-IT" sz="1400" dirty="0"/>
              <a:t>, CF, nome, cognome, </a:t>
            </a:r>
            <a:r>
              <a:rPr lang="it-IT" sz="1400" dirty="0" err="1"/>
              <a:t>num_cell</a:t>
            </a:r>
            <a:r>
              <a:rPr lang="it-IT" sz="1400" dirty="0"/>
              <a:t>, </a:t>
            </a:r>
            <a:r>
              <a:rPr lang="it-IT" sz="1400" dirty="0" err="1"/>
              <a:t>data_assunzione</a:t>
            </a:r>
            <a:r>
              <a:rPr lang="it-IT" sz="1400" dirty="0"/>
              <a:t>)</a:t>
            </a:r>
            <a:endParaRPr lang="en-GB" sz="1400" dirty="0"/>
          </a:p>
          <a:p>
            <a:pPr marL="342900" indent="-342900">
              <a:lnSpc>
                <a:spcPct val="120000"/>
              </a:lnSpc>
              <a:spcBef>
                <a:spcPts val="0"/>
              </a:spcBef>
              <a:buFont typeface="+mj-lt"/>
              <a:buAutoNum type="arabicPeriod"/>
            </a:pPr>
            <a:r>
              <a:rPr lang="it-IT" sz="1400" dirty="0"/>
              <a:t>TURNO(</a:t>
            </a:r>
            <a:r>
              <a:rPr lang="it-IT" sz="1400" b="1" u="sng" dirty="0" err="1"/>
              <a:t>nome_turno</a:t>
            </a:r>
            <a:r>
              <a:rPr lang="it-IT" sz="1400" dirty="0"/>
              <a:t>,  </a:t>
            </a:r>
            <a:r>
              <a:rPr lang="it-IT" sz="1400" dirty="0" err="1"/>
              <a:t>giorno_settimana</a:t>
            </a:r>
            <a:r>
              <a:rPr lang="it-IT" sz="1400" dirty="0"/>
              <a:t> , id_1,id_2, </a:t>
            </a:r>
            <a:r>
              <a:rPr lang="it-IT" sz="1400" dirty="0" err="1"/>
              <a:t>ora_inizio</a:t>
            </a:r>
            <a:r>
              <a:rPr lang="it-IT" sz="1400" dirty="0"/>
              <a:t>, </a:t>
            </a:r>
            <a:r>
              <a:rPr lang="it-IT" sz="1400" dirty="0" err="1"/>
              <a:t>ora_fine</a:t>
            </a:r>
            <a:r>
              <a:rPr lang="it-IT" sz="1400" dirty="0"/>
              <a:t>) </a:t>
            </a:r>
            <a:endParaRPr lang="en-GB" sz="1400" dirty="0"/>
          </a:p>
          <a:p>
            <a:pPr marL="342900" indent="-342900">
              <a:lnSpc>
                <a:spcPct val="120000"/>
              </a:lnSpc>
              <a:spcBef>
                <a:spcPts val="0"/>
              </a:spcBef>
              <a:buFont typeface="+mj-lt"/>
              <a:buAutoNum type="arabicPeriod"/>
            </a:pPr>
            <a:r>
              <a:rPr lang="it-IT" sz="1400" dirty="0"/>
              <a:t>FARMACO(</a:t>
            </a:r>
            <a:r>
              <a:rPr lang="it-IT" sz="1400" b="1" u="sng" dirty="0"/>
              <a:t>nome</a:t>
            </a:r>
            <a:r>
              <a:rPr lang="it-IT" sz="1400" dirty="0"/>
              <a:t>, </a:t>
            </a:r>
            <a:r>
              <a:rPr lang="it-IT" sz="1400" dirty="0" err="1"/>
              <a:t>casa_farmaceutica</a:t>
            </a:r>
            <a:r>
              <a:rPr lang="it-IT" sz="1400" dirty="0"/>
              <a:t>, principio, prescrizione, </a:t>
            </a:r>
            <a:r>
              <a:rPr lang="it-IT" sz="1400" dirty="0" err="1"/>
              <a:t>num_confezioni_in_magazzino</a:t>
            </a:r>
            <a:r>
              <a:rPr lang="it-IT" sz="1400" dirty="0"/>
              <a:t>) </a:t>
            </a:r>
            <a:endParaRPr lang="en-GB" sz="1400" dirty="0"/>
          </a:p>
          <a:p>
            <a:pPr marL="342900" indent="-342900">
              <a:lnSpc>
                <a:spcPct val="120000"/>
              </a:lnSpc>
              <a:spcBef>
                <a:spcPts val="0"/>
              </a:spcBef>
              <a:buFont typeface="+mj-lt"/>
              <a:buAutoNum type="arabicPeriod"/>
            </a:pPr>
            <a:r>
              <a:rPr lang="it-IT" sz="1400" dirty="0"/>
              <a:t>ORDINE</a:t>
            </a:r>
            <a:r>
              <a:rPr lang="it-IT" sz="1400" dirty="0" smtClean="0"/>
              <a:t>( </a:t>
            </a:r>
            <a:r>
              <a:rPr lang="it-IT" sz="1400" b="1" u="sng" dirty="0" err="1" smtClean="0"/>
              <a:t>nome_farmaco</a:t>
            </a:r>
            <a:r>
              <a:rPr lang="it-IT" sz="1400" b="1" dirty="0"/>
              <a:t>, </a:t>
            </a:r>
            <a:r>
              <a:rPr lang="it-IT" sz="1400" b="1" dirty="0" err="1"/>
              <a:t>casa_farmaceutica</a:t>
            </a:r>
            <a:r>
              <a:rPr lang="it-IT" sz="1400" dirty="0"/>
              <a:t>, </a:t>
            </a:r>
            <a:r>
              <a:rPr lang="it-IT" sz="1400" dirty="0" err="1"/>
              <a:t>num_confezioni</a:t>
            </a:r>
            <a:r>
              <a:rPr lang="it-IT" sz="1400" dirty="0"/>
              <a:t>, </a:t>
            </a:r>
            <a:r>
              <a:rPr lang="it-IT" sz="1400" b="1" dirty="0" err="1"/>
              <a:t>data_ordine</a:t>
            </a:r>
            <a:r>
              <a:rPr lang="it-IT" sz="1400" dirty="0"/>
              <a:t>, </a:t>
            </a:r>
            <a:r>
              <a:rPr lang="it-IT" sz="1400" dirty="0" err="1"/>
              <a:t>data_consegna</a:t>
            </a:r>
            <a:r>
              <a:rPr lang="it-IT" sz="1400" dirty="0"/>
              <a:t>, corriere)</a:t>
            </a:r>
            <a:endParaRPr lang="en-GB" sz="1400" dirty="0"/>
          </a:p>
          <a:p>
            <a:pPr marL="342900" indent="-342900">
              <a:lnSpc>
                <a:spcPct val="120000"/>
              </a:lnSpc>
              <a:spcBef>
                <a:spcPts val="0"/>
              </a:spcBef>
              <a:buFont typeface="+mj-lt"/>
              <a:buAutoNum type="arabicPeriod"/>
            </a:pPr>
            <a:r>
              <a:rPr lang="it-IT" sz="1400" dirty="0"/>
              <a:t>CASA_FARMACEUTICA(</a:t>
            </a:r>
            <a:r>
              <a:rPr lang="it-IT" sz="1400" b="1" u="sng" dirty="0"/>
              <a:t>nome</a:t>
            </a:r>
            <a:r>
              <a:rPr lang="it-IT" sz="1400" dirty="0"/>
              <a:t>, telefono, nazione, rappresentante)</a:t>
            </a:r>
            <a:endParaRPr lang="en-GB" sz="1400" dirty="0"/>
          </a:p>
          <a:p>
            <a:pPr marL="342900" indent="-342900">
              <a:lnSpc>
                <a:spcPct val="120000"/>
              </a:lnSpc>
              <a:spcBef>
                <a:spcPts val="0"/>
              </a:spcBef>
              <a:buFont typeface="+mj-lt"/>
              <a:buAutoNum type="arabicPeriod"/>
            </a:pPr>
            <a:r>
              <a:rPr lang="it-IT" sz="1400" dirty="0"/>
              <a:t>SERVIZIO(</a:t>
            </a:r>
            <a:r>
              <a:rPr lang="it-IT" sz="1400" b="1" dirty="0" err="1"/>
              <a:t>t</a:t>
            </a:r>
            <a:r>
              <a:rPr lang="it-IT" sz="1400" b="1" u="sng" dirty="0" err="1"/>
              <a:t>ipo_servizio</a:t>
            </a:r>
            <a:r>
              <a:rPr lang="it-IT" sz="1400" dirty="0"/>
              <a:t>, </a:t>
            </a:r>
            <a:r>
              <a:rPr lang="it-IT" sz="1400" dirty="0" err="1"/>
              <a:t>giorno_settimana</a:t>
            </a:r>
            <a:r>
              <a:rPr lang="it-IT" sz="1400" dirty="0"/>
              <a:t>, costo, durata)</a:t>
            </a:r>
            <a:endParaRPr lang="en-GB" sz="1400" dirty="0"/>
          </a:p>
          <a:p>
            <a:pPr marL="342900" indent="-342900">
              <a:lnSpc>
                <a:spcPct val="120000"/>
              </a:lnSpc>
              <a:spcBef>
                <a:spcPts val="0"/>
              </a:spcBef>
              <a:buFont typeface="+mj-lt"/>
              <a:buAutoNum type="arabicPeriod"/>
            </a:pPr>
            <a:r>
              <a:rPr lang="it-IT" sz="1400" dirty="0"/>
              <a:t>PRENOTAZIONE(</a:t>
            </a:r>
            <a:r>
              <a:rPr lang="it-IT" sz="1400" b="1" dirty="0" err="1"/>
              <a:t>tipo_servizio</a:t>
            </a:r>
            <a:r>
              <a:rPr lang="it-IT" sz="1400" dirty="0"/>
              <a:t>, data, ora, cliente)</a:t>
            </a:r>
            <a:endParaRPr lang="en-GB" sz="1400" dirty="0"/>
          </a:p>
          <a:p>
            <a:pPr marL="0" indent="0">
              <a:lnSpc>
                <a:spcPct val="120000"/>
              </a:lnSpc>
              <a:spcBef>
                <a:spcPts val="0"/>
              </a:spcBef>
              <a:buNone/>
            </a:pPr>
            <a:endParaRPr lang="en-GB" sz="1400" dirty="0"/>
          </a:p>
        </p:txBody>
      </p:sp>
      <p:sp>
        <p:nvSpPr>
          <p:cNvPr id="3" name="Segnaposto numero diapositiva 2"/>
          <p:cNvSpPr>
            <a:spLocks noGrp="1"/>
          </p:cNvSpPr>
          <p:nvPr>
            <p:ph type="sldNum" sz="quarter" idx="12"/>
          </p:nvPr>
        </p:nvSpPr>
        <p:spPr/>
        <p:txBody>
          <a:bodyPr/>
          <a:lstStyle/>
          <a:p>
            <a:fld id="{631BB469-ABAD-4866-AC90-48FE8290B794}" type="slidenum">
              <a:rPr lang="en-GB" smtClean="0"/>
              <a:t>36</a:t>
            </a:fld>
            <a:endParaRPr lang="en-GB"/>
          </a:p>
        </p:txBody>
      </p:sp>
      <p:sp>
        <p:nvSpPr>
          <p:cNvPr id="5" name="Figura a mano libera 4"/>
          <p:cNvSpPr/>
          <p:nvPr/>
        </p:nvSpPr>
        <p:spPr>
          <a:xfrm>
            <a:off x="4215809" y="5512980"/>
            <a:ext cx="1286540" cy="94108"/>
          </a:xfrm>
          <a:custGeom>
            <a:avLst/>
            <a:gdLst>
              <a:gd name="connsiteX0" fmla="*/ 0 w 1286540"/>
              <a:gd name="connsiteY0" fmla="*/ 26582 h 94108"/>
              <a:gd name="connsiteX1" fmla="*/ 393405 w 1286540"/>
              <a:gd name="connsiteY1" fmla="*/ 85061 h 94108"/>
              <a:gd name="connsiteX2" fmla="*/ 1026042 w 1286540"/>
              <a:gd name="connsiteY2" fmla="*/ 85061 h 94108"/>
              <a:gd name="connsiteX3" fmla="*/ 1286540 w 1286540"/>
              <a:gd name="connsiteY3" fmla="*/ 0 h 94108"/>
            </a:gdLst>
            <a:ahLst/>
            <a:cxnLst>
              <a:cxn ang="0">
                <a:pos x="connsiteX0" y="connsiteY0"/>
              </a:cxn>
              <a:cxn ang="0">
                <a:pos x="connsiteX1" y="connsiteY1"/>
              </a:cxn>
              <a:cxn ang="0">
                <a:pos x="connsiteX2" y="connsiteY2"/>
              </a:cxn>
              <a:cxn ang="0">
                <a:pos x="connsiteX3" y="connsiteY3"/>
              </a:cxn>
            </a:cxnLst>
            <a:rect l="l" t="t" r="r" b="b"/>
            <a:pathLst>
              <a:path w="1286540" h="94108">
                <a:moveTo>
                  <a:pt x="0" y="26582"/>
                </a:moveTo>
                <a:cubicBezTo>
                  <a:pt x="111199" y="50948"/>
                  <a:pt x="222398" y="75314"/>
                  <a:pt x="393405" y="85061"/>
                </a:cubicBezTo>
                <a:cubicBezTo>
                  <a:pt x="564412" y="94808"/>
                  <a:pt x="877186" y="99238"/>
                  <a:pt x="1026042" y="85061"/>
                </a:cubicBezTo>
                <a:cubicBezTo>
                  <a:pt x="1174898" y="70884"/>
                  <a:pt x="1230719" y="35442"/>
                  <a:pt x="1286540" y="0"/>
                </a:cubicBezTo>
              </a:path>
            </a:pathLst>
          </a:cu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55094800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59025" y="231667"/>
            <a:ext cx="8771283" cy="589031"/>
          </a:xfrm>
        </p:spPr>
        <p:txBody>
          <a:bodyPr/>
          <a:lstStyle/>
          <a:p>
            <a:r>
              <a:rPr lang="en-GB" sz="2000" dirty="0" err="1" smtClean="0"/>
              <a:t>Relazione</a:t>
            </a:r>
            <a:r>
              <a:rPr lang="en-GB" sz="2000" dirty="0" smtClean="0"/>
              <a:t> 5 – Questa è facile, </a:t>
            </a:r>
            <a:r>
              <a:rPr lang="en-GB" sz="2000" dirty="0" err="1" smtClean="0"/>
              <a:t>andiamo</a:t>
            </a:r>
            <a:r>
              <a:rPr lang="en-GB" sz="2000" dirty="0" smtClean="0"/>
              <a:t> </a:t>
            </a:r>
            <a:r>
              <a:rPr lang="en-GB" sz="2000" dirty="0" err="1" smtClean="0"/>
              <a:t>sul</a:t>
            </a:r>
            <a:r>
              <a:rPr lang="en-GB" sz="2000" dirty="0" smtClean="0"/>
              <a:t> </a:t>
            </a:r>
            <a:r>
              <a:rPr lang="en-GB" sz="2000" dirty="0" err="1" smtClean="0"/>
              <a:t>velluto</a:t>
            </a:r>
            <a:r>
              <a:rPr lang="en-GB" sz="2000" dirty="0" smtClean="0"/>
              <a:t>:  è </a:t>
            </a:r>
            <a:r>
              <a:rPr lang="en-GB" sz="2000" b="1" dirty="0" err="1" smtClean="0"/>
              <a:t>nome</a:t>
            </a:r>
            <a:r>
              <a:rPr lang="en-GB" sz="2000" b="1" dirty="0" smtClean="0"/>
              <a:t/>
            </a:r>
            <a:br>
              <a:rPr lang="en-GB" sz="2000" b="1" dirty="0" smtClean="0"/>
            </a:br>
            <a:r>
              <a:rPr lang="en-GB" sz="2000" dirty="0" err="1" smtClean="0"/>
              <a:t>qualcuno</a:t>
            </a:r>
            <a:r>
              <a:rPr lang="en-GB" sz="2000" dirty="0" smtClean="0"/>
              <a:t> </a:t>
            </a:r>
            <a:r>
              <a:rPr lang="en-GB" sz="2000" dirty="0" err="1" smtClean="0"/>
              <a:t>potrebbe</a:t>
            </a:r>
            <a:r>
              <a:rPr lang="en-GB" sz="2000" dirty="0" smtClean="0"/>
              <a:t> </a:t>
            </a:r>
            <a:r>
              <a:rPr lang="en-GB" sz="2000" dirty="0" err="1" smtClean="0"/>
              <a:t>immaginare</a:t>
            </a:r>
            <a:r>
              <a:rPr lang="en-GB" sz="2000" dirty="0" smtClean="0"/>
              <a:t> </a:t>
            </a:r>
            <a:r>
              <a:rPr lang="en-GB" sz="2000" dirty="0" err="1" smtClean="0"/>
              <a:t>che</a:t>
            </a:r>
            <a:r>
              <a:rPr lang="en-GB" sz="2000" dirty="0" smtClean="0"/>
              <a:t> </a:t>
            </a:r>
            <a:r>
              <a:rPr lang="en-GB" sz="2000" dirty="0" err="1" smtClean="0"/>
              <a:t>anche</a:t>
            </a:r>
            <a:r>
              <a:rPr lang="en-GB" sz="2000" dirty="0" smtClean="0"/>
              <a:t> </a:t>
            </a:r>
            <a:r>
              <a:rPr lang="en-GB" sz="2000" b="1" dirty="0" err="1" smtClean="0"/>
              <a:t>telefono</a:t>
            </a:r>
            <a:r>
              <a:rPr lang="en-GB" sz="2000" dirty="0" smtClean="0"/>
              <a:t> </a:t>
            </a:r>
            <a:r>
              <a:rPr lang="en-GB" sz="2000" dirty="0" err="1" smtClean="0"/>
              <a:t>faccia</a:t>
            </a:r>
            <a:r>
              <a:rPr lang="en-GB" sz="2000" dirty="0" smtClean="0"/>
              <a:t> parte </a:t>
            </a:r>
            <a:r>
              <a:rPr lang="en-GB" sz="2000" dirty="0" err="1" smtClean="0"/>
              <a:t>della</a:t>
            </a:r>
            <a:r>
              <a:rPr lang="en-GB" sz="2000" dirty="0" smtClean="0"/>
              <a:t> </a:t>
            </a:r>
            <a:r>
              <a:rPr lang="en-GB" sz="2000" dirty="0" err="1" smtClean="0"/>
              <a:t>chiave</a:t>
            </a:r>
            <a:r>
              <a:rPr lang="en-GB" sz="2000" dirty="0" smtClean="0"/>
              <a:t>, è </a:t>
            </a:r>
            <a:r>
              <a:rPr lang="en-GB" sz="2000" dirty="0" err="1" smtClean="0"/>
              <a:t>una</a:t>
            </a:r>
            <a:r>
              <a:rPr lang="en-GB" sz="2000" dirty="0" smtClean="0"/>
              <a:t> </a:t>
            </a:r>
            <a:r>
              <a:rPr lang="en-GB" sz="2000" dirty="0" err="1" smtClean="0"/>
              <a:t>situazione</a:t>
            </a:r>
            <a:r>
              <a:rPr lang="en-GB" sz="2000" dirty="0" smtClean="0"/>
              <a:t> “</a:t>
            </a:r>
            <a:r>
              <a:rPr lang="en-GB" sz="2000" dirty="0" err="1" smtClean="0"/>
              <a:t>marginale</a:t>
            </a:r>
            <a:r>
              <a:rPr lang="en-GB" sz="2000" dirty="0" smtClean="0"/>
              <a:t>”, </a:t>
            </a:r>
            <a:r>
              <a:rPr lang="en-GB" sz="2000" dirty="0" err="1" smtClean="0"/>
              <a:t>si</a:t>
            </a:r>
            <a:r>
              <a:rPr lang="en-GB" sz="2000" dirty="0" smtClean="0"/>
              <a:t> </a:t>
            </a:r>
            <a:r>
              <a:rPr lang="en-GB" sz="2000" dirty="0" err="1" smtClean="0"/>
              <a:t>dovrebbe</a:t>
            </a:r>
            <a:r>
              <a:rPr lang="en-GB" sz="2000" dirty="0" smtClean="0"/>
              <a:t> </a:t>
            </a:r>
            <a:r>
              <a:rPr lang="en-GB" sz="2000" dirty="0" err="1" smtClean="0"/>
              <a:t>capire</a:t>
            </a:r>
            <a:r>
              <a:rPr lang="en-GB" sz="2000" dirty="0" smtClean="0"/>
              <a:t> </a:t>
            </a:r>
            <a:r>
              <a:rPr lang="en-GB" sz="2000" dirty="0" err="1" smtClean="0"/>
              <a:t>anche</a:t>
            </a:r>
            <a:r>
              <a:rPr lang="en-GB" sz="2000" dirty="0" smtClean="0"/>
              <a:t> </a:t>
            </a:r>
            <a:r>
              <a:rPr lang="en-GB" sz="2000" dirty="0" err="1" smtClean="0"/>
              <a:t>dagli</a:t>
            </a:r>
            <a:r>
              <a:rPr lang="en-GB" sz="2000" dirty="0" smtClean="0"/>
              <a:t> </a:t>
            </a:r>
            <a:r>
              <a:rPr lang="en-GB" sz="2000" dirty="0" err="1" smtClean="0"/>
              <a:t>altri</a:t>
            </a:r>
            <a:r>
              <a:rPr lang="en-GB" sz="2000" dirty="0" smtClean="0"/>
              <a:t> </a:t>
            </a:r>
            <a:r>
              <a:rPr lang="en-GB" sz="2000" dirty="0" err="1" smtClean="0"/>
              <a:t>attributi</a:t>
            </a:r>
            <a:r>
              <a:rPr lang="en-GB" sz="2000" dirty="0" smtClean="0"/>
              <a:t> </a:t>
            </a:r>
            <a:r>
              <a:rPr lang="en-GB" sz="2000" dirty="0" err="1" smtClean="0"/>
              <a:t>che</a:t>
            </a:r>
            <a:r>
              <a:rPr lang="en-GB" sz="2000" dirty="0" smtClean="0"/>
              <a:t> non è </a:t>
            </a:r>
            <a:r>
              <a:rPr lang="en-GB" sz="2000" dirty="0" err="1" smtClean="0"/>
              <a:t>così</a:t>
            </a:r>
            <a:r>
              <a:rPr lang="en-GB" sz="2000" dirty="0" smtClean="0"/>
              <a:t>, ma se </a:t>
            </a:r>
            <a:r>
              <a:rPr lang="en-GB" sz="2000" dirty="0" err="1" smtClean="0"/>
              <a:t>avete</a:t>
            </a:r>
            <a:r>
              <a:rPr lang="en-GB" sz="2000" dirty="0" smtClean="0"/>
              <a:t> </a:t>
            </a:r>
            <a:r>
              <a:rPr lang="en-GB" sz="2000" dirty="0" err="1" smtClean="0"/>
              <a:t>dubbi</a:t>
            </a:r>
            <a:r>
              <a:rPr lang="en-GB" sz="2000" dirty="0" smtClean="0"/>
              <a:t>,  in </a:t>
            </a:r>
            <a:r>
              <a:rPr lang="en-GB" sz="2000" dirty="0" err="1" smtClean="0"/>
              <a:t>questo</a:t>
            </a:r>
            <a:r>
              <a:rPr lang="en-GB" sz="2000" dirty="0" smtClean="0"/>
              <a:t> </a:t>
            </a:r>
            <a:r>
              <a:rPr lang="en-GB" sz="2000" dirty="0" err="1" smtClean="0"/>
              <a:t>caso</a:t>
            </a:r>
            <a:r>
              <a:rPr lang="en-GB" sz="2000" dirty="0" smtClean="0"/>
              <a:t> </a:t>
            </a:r>
            <a:r>
              <a:rPr lang="en-GB" sz="2000" dirty="0" err="1" smtClean="0"/>
              <a:t>scrivete</a:t>
            </a:r>
            <a:r>
              <a:rPr lang="en-GB" sz="2000" dirty="0" smtClean="0"/>
              <a:t> </a:t>
            </a:r>
            <a:r>
              <a:rPr lang="en-GB" sz="2000" dirty="0" err="1" smtClean="0"/>
              <a:t>una</a:t>
            </a:r>
            <a:r>
              <a:rPr lang="en-GB" sz="2000" dirty="0" smtClean="0"/>
              <a:t> nota in cui lo </a:t>
            </a:r>
            <a:r>
              <a:rPr lang="en-GB" sz="2000" dirty="0" err="1" smtClean="0"/>
              <a:t>giuststificate</a:t>
            </a:r>
            <a:r>
              <a:rPr lang="en-GB" sz="2000" dirty="0" smtClean="0"/>
              <a:t>. </a:t>
            </a:r>
            <a:endParaRPr lang="en-GB" sz="2000" dirty="0"/>
          </a:p>
        </p:txBody>
      </p:sp>
      <p:sp>
        <p:nvSpPr>
          <p:cNvPr id="4" name="Rettangolo arrotondato 3"/>
          <p:cNvSpPr/>
          <p:nvPr/>
        </p:nvSpPr>
        <p:spPr>
          <a:xfrm>
            <a:off x="228599" y="1147970"/>
            <a:ext cx="8552623" cy="2559325"/>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20000"/>
              </a:lnSpc>
            </a:pPr>
            <a:r>
              <a:rPr lang="it-IT" sz="1400" b="1" dirty="0">
                <a:solidFill>
                  <a:schemeClr val="tx1"/>
                </a:solidFill>
              </a:rPr>
              <a:t>La seguente base di dati descrive l’attività di una farmacia la cui programmazione settimanale rimane sempre la stessa.</a:t>
            </a:r>
            <a:endParaRPr lang="en-GB" sz="1400" b="1" dirty="0">
              <a:solidFill>
                <a:schemeClr val="tx1"/>
              </a:solidFill>
            </a:endParaRPr>
          </a:p>
          <a:p>
            <a:pPr>
              <a:lnSpc>
                <a:spcPct val="120000"/>
              </a:lnSpc>
            </a:pPr>
            <a:r>
              <a:rPr lang="it-IT" sz="1400" b="1" dirty="0">
                <a:solidFill>
                  <a:schemeClr val="tx1"/>
                </a:solidFill>
              </a:rPr>
              <a:t>Si tenga presente che:</a:t>
            </a:r>
            <a:endParaRPr lang="en-GB" sz="1400" b="1" dirty="0">
              <a:solidFill>
                <a:schemeClr val="tx1"/>
              </a:solidFill>
            </a:endParaRPr>
          </a:p>
          <a:p>
            <a:pPr marL="285750" lvl="0" indent="-285750">
              <a:lnSpc>
                <a:spcPct val="120000"/>
              </a:lnSpc>
              <a:spcBef>
                <a:spcPts val="0"/>
              </a:spcBef>
              <a:buFont typeface="Arial" panose="020B0604020202020204" pitchFamily="34" charset="0"/>
              <a:buChar char="•"/>
            </a:pPr>
            <a:r>
              <a:rPr lang="it-IT" sz="1400" b="1" dirty="0">
                <a:solidFill>
                  <a:schemeClr val="tx1"/>
                </a:solidFill>
              </a:rPr>
              <a:t>I turni sono distinti in: mattiniero, pomeridiano, notturno. Per ogni turno sono sempre presenti due farmacisti, ma le coppie di farmacisti cambiano a seconda dei turni. Ogni farmacista fa un solo turno al giorno.</a:t>
            </a:r>
            <a:endParaRPr lang="en-GB" sz="1400" b="1" dirty="0">
              <a:solidFill>
                <a:schemeClr val="tx1"/>
              </a:solidFill>
            </a:endParaRPr>
          </a:p>
          <a:p>
            <a:pPr marL="285750" lvl="0" indent="-285750">
              <a:lnSpc>
                <a:spcPct val="120000"/>
              </a:lnSpc>
              <a:spcBef>
                <a:spcPts val="0"/>
              </a:spcBef>
              <a:buFont typeface="Arial" panose="020B0604020202020204" pitchFamily="34" charset="0"/>
              <a:buChar char="•"/>
            </a:pPr>
            <a:r>
              <a:rPr lang="it-IT" sz="1400" b="1" dirty="0">
                <a:solidFill>
                  <a:schemeClr val="tx1"/>
                </a:solidFill>
              </a:rPr>
              <a:t>Alcuni farmaci possono avere lo stesso nome, ma sono prodotti da case farmaceutiche diverse.</a:t>
            </a:r>
            <a:endParaRPr lang="en-GB" sz="1400" b="1" dirty="0">
              <a:solidFill>
                <a:schemeClr val="tx1"/>
              </a:solidFill>
            </a:endParaRPr>
          </a:p>
          <a:p>
            <a:pPr marL="285750" lvl="0" indent="-285750">
              <a:lnSpc>
                <a:spcPct val="120000"/>
              </a:lnSpc>
              <a:spcBef>
                <a:spcPts val="0"/>
              </a:spcBef>
              <a:buFont typeface="Arial" panose="020B0604020202020204" pitchFamily="34" charset="0"/>
              <a:buChar char="•"/>
            </a:pPr>
            <a:r>
              <a:rPr lang="it-IT" sz="1400" b="1" dirty="0">
                <a:solidFill>
                  <a:schemeClr val="tx1"/>
                </a:solidFill>
              </a:rPr>
              <a:t>La farmacia fornisce diversi tipi di servizi aggiuntivi (ad esempio misurazione pressione, elettrocardiogramma, analisi dermatologica, ...). Ciascun servizio è fornito una volta a settimana, e servizi diversi possono essere forniti lo stesso giorno.</a:t>
            </a:r>
          </a:p>
        </p:txBody>
      </p:sp>
      <p:sp>
        <p:nvSpPr>
          <p:cNvPr id="8" name="Rettangolo 7"/>
          <p:cNvSpPr/>
          <p:nvPr/>
        </p:nvSpPr>
        <p:spPr>
          <a:xfrm>
            <a:off x="452231" y="4477578"/>
            <a:ext cx="7866822" cy="184867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Segnaposto contenuto 2"/>
          <p:cNvSpPr>
            <a:spLocks noGrp="1"/>
          </p:cNvSpPr>
          <p:nvPr>
            <p:ph idx="1"/>
          </p:nvPr>
        </p:nvSpPr>
        <p:spPr>
          <a:xfrm>
            <a:off x="501927" y="4432854"/>
            <a:ext cx="7940324" cy="1938130"/>
          </a:xfrm>
        </p:spPr>
        <p:txBody>
          <a:bodyPr>
            <a:noAutofit/>
          </a:bodyPr>
          <a:lstStyle/>
          <a:p>
            <a:pPr marL="342900" indent="-342900">
              <a:lnSpc>
                <a:spcPct val="120000"/>
              </a:lnSpc>
              <a:spcBef>
                <a:spcPts val="0"/>
              </a:spcBef>
              <a:buFont typeface="+mj-lt"/>
              <a:buAutoNum type="arabicPeriod"/>
            </a:pPr>
            <a:r>
              <a:rPr lang="it-IT" sz="1400" dirty="0" smtClean="0"/>
              <a:t>PERSONALE(</a:t>
            </a:r>
            <a:r>
              <a:rPr lang="it-IT" sz="1400" b="1" dirty="0" smtClean="0">
                <a:solidFill>
                  <a:srgbClr val="FF0000"/>
                </a:solidFill>
              </a:rPr>
              <a:t>i</a:t>
            </a:r>
            <a:r>
              <a:rPr lang="it-IT" sz="1400" b="1" u="sng" dirty="0" smtClean="0">
                <a:solidFill>
                  <a:srgbClr val="FF0000"/>
                </a:solidFill>
              </a:rPr>
              <a:t>d</a:t>
            </a:r>
            <a:r>
              <a:rPr lang="it-IT" sz="1400" dirty="0"/>
              <a:t>, CF, nome, cognome, </a:t>
            </a:r>
            <a:r>
              <a:rPr lang="it-IT" sz="1400" dirty="0" err="1"/>
              <a:t>num_cell</a:t>
            </a:r>
            <a:r>
              <a:rPr lang="it-IT" sz="1400" dirty="0"/>
              <a:t>, </a:t>
            </a:r>
            <a:r>
              <a:rPr lang="it-IT" sz="1400" dirty="0" err="1"/>
              <a:t>data_assunzione</a:t>
            </a:r>
            <a:r>
              <a:rPr lang="it-IT" sz="1400" dirty="0"/>
              <a:t>)</a:t>
            </a:r>
            <a:endParaRPr lang="en-GB" sz="1400" dirty="0"/>
          </a:p>
          <a:p>
            <a:pPr marL="342900" indent="-342900">
              <a:lnSpc>
                <a:spcPct val="120000"/>
              </a:lnSpc>
              <a:spcBef>
                <a:spcPts val="0"/>
              </a:spcBef>
              <a:buFont typeface="+mj-lt"/>
              <a:buAutoNum type="arabicPeriod"/>
            </a:pPr>
            <a:r>
              <a:rPr lang="it-IT" sz="1400" dirty="0"/>
              <a:t>TURNO(</a:t>
            </a:r>
            <a:r>
              <a:rPr lang="it-IT" sz="1400" b="1" u="sng" dirty="0" err="1"/>
              <a:t>nome_turno</a:t>
            </a:r>
            <a:r>
              <a:rPr lang="it-IT" sz="1400" dirty="0"/>
              <a:t>,  </a:t>
            </a:r>
            <a:r>
              <a:rPr lang="it-IT" sz="1400" dirty="0" err="1"/>
              <a:t>giorno_settimana</a:t>
            </a:r>
            <a:r>
              <a:rPr lang="it-IT" sz="1400" dirty="0"/>
              <a:t> , id_1,id_2, </a:t>
            </a:r>
            <a:r>
              <a:rPr lang="it-IT" sz="1400" dirty="0" err="1"/>
              <a:t>ora_inizio</a:t>
            </a:r>
            <a:r>
              <a:rPr lang="it-IT" sz="1400" dirty="0"/>
              <a:t>, </a:t>
            </a:r>
            <a:r>
              <a:rPr lang="it-IT" sz="1400" dirty="0" err="1"/>
              <a:t>ora_fine</a:t>
            </a:r>
            <a:r>
              <a:rPr lang="it-IT" sz="1400" dirty="0"/>
              <a:t>) </a:t>
            </a:r>
            <a:endParaRPr lang="en-GB" sz="1400" dirty="0"/>
          </a:p>
          <a:p>
            <a:pPr marL="342900" indent="-342900">
              <a:lnSpc>
                <a:spcPct val="120000"/>
              </a:lnSpc>
              <a:spcBef>
                <a:spcPts val="0"/>
              </a:spcBef>
              <a:buFont typeface="+mj-lt"/>
              <a:buAutoNum type="arabicPeriod"/>
            </a:pPr>
            <a:r>
              <a:rPr lang="it-IT" sz="1400" dirty="0"/>
              <a:t>FARMACO</a:t>
            </a:r>
            <a:r>
              <a:rPr lang="it-IT" sz="1400" b="1" u="sng" dirty="0" smtClean="0"/>
              <a:t>( nome</a:t>
            </a:r>
            <a:r>
              <a:rPr lang="it-IT" sz="1400" b="1" u="sng" dirty="0"/>
              <a:t>, </a:t>
            </a:r>
            <a:r>
              <a:rPr lang="it-IT" sz="1400" b="1" u="sng" dirty="0" err="1"/>
              <a:t>casa_farmaceutica</a:t>
            </a:r>
            <a:r>
              <a:rPr lang="it-IT" sz="1400" dirty="0"/>
              <a:t>, principio, prescrizione, </a:t>
            </a:r>
            <a:r>
              <a:rPr lang="it-IT" sz="1400" dirty="0" err="1"/>
              <a:t>num_confezioni_in_magazzino</a:t>
            </a:r>
            <a:r>
              <a:rPr lang="it-IT" sz="1400" dirty="0"/>
              <a:t>) </a:t>
            </a:r>
            <a:endParaRPr lang="en-GB" sz="1400" dirty="0"/>
          </a:p>
          <a:p>
            <a:pPr marL="342900" indent="-342900">
              <a:lnSpc>
                <a:spcPct val="120000"/>
              </a:lnSpc>
              <a:spcBef>
                <a:spcPts val="0"/>
              </a:spcBef>
              <a:buFont typeface="+mj-lt"/>
              <a:buAutoNum type="arabicPeriod"/>
            </a:pPr>
            <a:r>
              <a:rPr lang="it-IT" sz="1400" dirty="0"/>
              <a:t>ORDINE</a:t>
            </a:r>
            <a:r>
              <a:rPr lang="it-IT" sz="1400" dirty="0" smtClean="0"/>
              <a:t>( </a:t>
            </a:r>
            <a:r>
              <a:rPr lang="it-IT" sz="1400" b="1" u="sng" dirty="0" err="1" smtClean="0"/>
              <a:t>nome_farmaco</a:t>
            </a:r>
            <a:r>
              <a:rPr lang="it-IT" sz="1400" b="1" u="sng" dirty="0"/>
              <a:t>, </a:t>
            </a:r>
            <a:r>
              <a:rPr lang="it-IT" sz="1400" b="1" u="sng" dirty="0" err="1"/>
              <a:t>casa_farmaceutica</a:t>
            </a:r>
            <a:r>
              <a:rPr lang="it-IT" sz="1400" dirty="0"/>
              <a:t>, </a:t>
            </a:r>
            <a:r>
              <a:rPr lang="it-IT" sz="1400" dirty="0" err="1"/>
              <a:t>num_confezioni</a:t>
            </a:r>
            <a:r>
              <a:rPr lang="it-IT" sz="1400" dirty="0"/>
              <a:t>, </a:t>
            </a:r>
            <a:r>
              <a:rPr lang="it-IT" sz="1400" b="1" u="sng" dirty="0" err="1"/>
              <a:t>data_ordine</a:t>
            </a:r>
            <a:r>
              <a:rPr lang="it-IT" sz="1400" dirty="0"/>
              <a:t>, </a:t>
            </a:r>
            <a:r>
              <a:rPr lang="it-IT" sz="1400" dirty="0" err="1"/>
              <a:t>data_consegna</a:t>
            </a:r>
            <a:r>
              <a:rPr lang="it-IT" sz="1400" dirty="0"/>
              <a:t>, corriere)</a:t>
            </a:r>
            <a:endParaRPr lang="en-GB" sz="1400" dirty="0"/>
          </a:p>
          <a:p>
            <a:pPr marL="342900" indent="-342900">
              <a:lnSpc>
                <a:spcPct val="120000"/>
              </a:lnSpc>
              <a:spcBef>
                <a:spcPts val="0"/>
              </a:spcBef>
              <a:buFont typeface="+mj-lt"/>
              <a:buAutoNum type="arabicPeriod"/>
            </a:pPr>
            <a:r>
              <a:rPr lang="it-IT" sz="1400" dirty="0"/>
              <a:t>CASA_FARMACEUTICA(</a:t>
            </a:r>
            <a:r>
              <a:rPr lang="it-IT" sz="1400" b="1" u="sng" dirty="0"/>
              <a:t>nome</a:t>
            </a:r>
            <a:r>
              <a:rPr lang="it-IT" sz="1400" dirty="0"/>
              <a:t>, telefono, nazione, rappresentante)</a:t>
            </a:r>
            <a:endParaRPr lang="en-GB" sz="1400" dirty="0"/>
          </a:p>
          <a:p>
            <a:pPr marL="342900" indent="-342900">
              <a:lnSpc>
                <a:spcPct val="120000"/>
              </a:lnSpc>
              <a:spcBef>
                <a:spcPts val="0"/>
              </a:spcBef>
              <a:buFont typeface="+mj-lt"/>
              <a:buAutoNum type="arabicPeriod"/>
            </a:pPr>
            <a:r>
              <a:rPr lang="it-IT" sz="1400" dirty="0"/>
              <a:t>SERVIZIO(</a:t>
            </a:r>
            <a:r>
              <a:rPr lang="it-IT" sz="1400" b="1" dirty="0" err="1"/>
              <a:t>t</a:t>
            </a:r>
            <a:r>
              <a:rPr lang="it-IT" sz="1400" b="1" u="sng" dirty="0" err="1"/>
              <a:t>ipo_servizio</a:t>
            </a:r>
            <a:r>
              <a:rPr lang="it-IT" sz="1400" dirty="0"/>
              <a:t>, </a:t>
            </a:r>
            <a:r>
              <a:rPr lang="it-IT" sz="1400" dirty="0" err="1"/>
              <a:t>giorno_settimana</a:t>
            </a:r>
            <a:r>
              <a:rPr lang="it-IT" sz="1400" dirty="0"/>
              <a:t>, costo, durata)</a:t>
            </a:r>
            <a:endParaRPr lang="en-GB" sz="1400" dirty="0"/>
          </a:p>
          <a:p>
            <a:pPr marL="342900" indent="-342900">
              <a:lnSpc>
                <a:spcPct val="120000"/>
              </a:lnSpc>
              <a:spcBef>
                <a:spcPts val="0"/>
              </a:spcBef>
              <a:buFont typeface="+mj-lt"/>
              <a:buAutoNum type="arabicPeriod"/>
            </a:pPr>
            <a:r>
              <a:rPr lang="it-IT" sz="1400" dirty="0"/>
              <a:t>PRENOTAZIONE(</a:t>
            </a:r>
            <a:r>
              <a:rPr lang="it-IT" sz="1400" b="1" dirty="0" err="1"/>
              <a:t>tipo_servizio</a:t>
            </a:r>
            <a:r>
              <a:rPr lang="it-IT" sz="1400" dirty="0"/>
              <a:t>, data, ora, cliente)</a:t>
            </a:r>
            <a:endParaRPr lang="en-GB" sz="1400" dirty="0"/>
          </a:p>
          <a:p>
            <a:pPr marL="0" indent="0">
              <a:lnSpc>
                <a:spcPct val="120000"/>
              </a:lnSpc>
              <a:spcBef>
                <a:spcPts val="0"/>
              </a:spcBef>
              <a:buNone/>
            </a:pPr>
            <a:endParaRPr lang="en-GB" sz="1400" dirty="0"/>
          </a:p>
        </p:txBody>
      </p:sp>
      <p:sp>
        <p:nvSpPr>
          <p:cNvPr id="3" name="Segnaposto numero diapositiva 2"/>
          <p:cNvSpPr>
            <a:spLocks noGrp="1"/>
          </p:cNvSpPr>
          <p:nvPr>
            <p:ph type="sldNum" sz="quarter" idx="12"/>
          </p:nvPr>
        </p:nvSpPr>
        <p:spPr/>
        <p:txBody>
          <a:bodyPr/>
          <a:lstStyle/>
          <a:p>
            <a:fld id="{631BB469-ABAD-4866-AC90-48FE8290B794}" type="slidenum">
              <a:rPr lang="en-GB" smtClean="0"/>
              <a:t>37</a:t>
            </a:fld>
            <a:endParaRPr lang="en-GB"/>
          </a:p>
        </p:txBody>
      </p:sp>
      <p:sp>
        <p:nvSpPr>
          <p:cNvPr id="5" name="Figura a mano libera 4"/>
          <p:cNvSpPr/>
          <p:nvPr/>
        </p:nvSpPr>
        <p:spPr>
          <a:xfrm>
            <a:off x="4189228" y="5465135"/>
            <a:ext cx="1334386" cy="110172"/>
          </a:xfrm>
          <a:custGeom>
            <a:avLst/>
            <a:gdLst>
              <a:gd name="connsiteX0" fmla="*/ 0 w 1334386"/>
              <a:gd name="connsiteY0" fmla="*/ 10632 h 110172"/>
              <a:gd name="connsiteX1" fmla="*/ 505046 w 1334386"/>
              <a:gd name="connsiteY1" fmla="*/ 101009 h 110172"/>
              <a:gd name="connsiteX2" fmla="*/ 1063256 w 1334386"/>
              <a:gd name="connsiteY2" fmla="*/ 95693 h 110172"/>
              <a:gd name="connsiteX3" fmla="*/ 1334386 w 1334386"/>
              <a:gd name="connsiteY3" fmla="*/ 0 h 110172"/>
            </a:gdLst>
            <a:ahLst/>
            <a:cxnLst>
              <a:cxn ang="0">
                <a:pos x="connsiteX0" y="connsiteY0"/>
              </a:cxn>
              <a:cxn ang="0">
                <a:pos x="connsiteX1" y="connsiteY1"/>
              </a:cxn>
              <a:cxn ang="0">
                <a:pos x="connsiteX2" y="connsiteY2"/>
              </a:cxn>
              <a:cxn ang="0">
                <a:pos x="connsiteX3" y="connsiteY3"/>
              </a:cxn>
            </a:cxnLst>
            <a:rect l="l" t="t" r="r" b="b"/>
            <a:pathLst>
              <a:path w="1334386" h="110172">
                <a:moveTo>
                  <a:pt x="0" y="10632"/>
                </a:moveTo>
                <a:cubicBezTo>
                  <a:pt x="163918" y="48732"/>
                  <a:pt x="327837" y="86832"/>
                  <a:pt x="505046" y="101009"/>
                </a:cubicBezTo>
                <a:cubicBezTo>
                  <a:pt x="682255" y="115186"/>
                  <a:pt x="925033" y="112528"/>
                  <a:pt x="1063256" y="95693"/>
                </a:cubicBezTo>
                <a:cubicBezTo>
                  <a:pt x="1201479" y="78858"/>
                  <a:pt x="1267932" y="39429"/>
                  <a:pt x="1334386" y="0"/>
                </a:cubicBezTo>
              </a:path>
            </a:pathLst>
          </a:cu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79909304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19268" y="249377"/>
            <a:ext cx="8771283" cy="589031"/>
          </a:xfrm>
        </p:spPr>
        <p:txBody>
          <a:bodyPr/>
          <a:lstStyle/>
          <a:p>
            <a:r>
              <a:rPr lang="en-GB" sz="2000" dirty="0" err="1" smtClean="0"/>
              <a:t>Relazione</a:t>
            </a:r>
            <a:r>
              <a:rPr lang="en-GB" sz="2000" dirty="0" smtClean="0"/>
              <a:t> 6 – qui la </a:t>
            </a:r>
            <a:r>
              <a:rPr lang="en-GB" sz="2000" dirty="0" err="1" smtClean="0"/>
              <a:t>frase</a:t>
            </a:r>
            <a:r>
              <a:rPr lang="en-GB" sz="2000" dirty="0" smtClean="0"/>
              <a:t> “</a:t>
            </a:r>
            <a:r>
              <a:rPr lang="en-GB" sz="2000" dirty="0" err="1" smtClean="0"/>
              <a:t>ciascun</a:t>
            </a:r>
            <a:r>
              <a:rPr lang="en-GB" sz="2000" dirty="0" smtClean="0"/>
              <a:t> </a:t>
            </a:r>
            <a:r>
              <a:rPr lang="en-GB" sz="2000" dirty="0" err="1" smtClean="0"/>
              <a:t>servizio</a:t>
            </a:r>
            <a:r>
              <a:rPr lang="en-GB" sz="2000" dirty="0" smtClean="0"/>
              <a:t> è </a:t>
            </a:r>
            <a:r>
              <a:rPr lang="en-GB" sz="2000" dirty="0" err="1" smtClean="0"/>
              <a:t>fornito</a:t>
            </a:r>
            <a:r>
              <a:rPr lang="en-GB" sz="2000" dirty="0" smtClean="0"/>
              <a:t> </a:t>
            </a:r>
            <a:r>
              <a:rPr lang="en-GB" sz="2000" dirty="0" err="1" smtClean="0"/>
              <a:t>una</a:t>
            </a:r>
            <a:r>
              <a:rPr lang="en-GB" sz="2000" dirty="0" smtClean="0"/>
              <a:t> </a:t>
            </a:r>
            <a:r>
              <a:rPr lang="en-GB" sz="2000" dirty="0" err="1" smtClean="0"/>
              <a:t>volta</a:t>
            </a:r>
            <a:r>
              <a:rPr lang="en-GB" sz="2000" dirty="0" smtClean="0"/>
              <a:t> </a:t>
            </a:r>
            <a:r>
              <a:rPr lang="en-GB" sz="2000" dirty="0" err="1" smtClean="0"/>
              <a:t>alla</a:t>
            </a:r>
            <a:r>
              <a:rPr lang="en-GB" sz="2000" dirty="0" smtClean="0"/>
              <a:t> </a:t>
            </a:r>
            <a:r>
              <a:rPr lang="en-GB" sz="2000" dirty="0" err="1" smtClean="0"/>
              <a:t>settimana</a:t>
            </a:r>
            <a:r>
              <a:rPr lang="en-GB" sz="2000" dirty="0" smtClean="0"/>
              <a:t>…” ci dice </a:t>
            </a:r>
            <a:r>
              <a:rPr lang="en-GB" sz="2000" dirty="0" err="1" smtClean="0"/>
              <a:t>che</a:t>
            </a:r>
            <a:r>
              <a:rPr lang="en-GB" sz="2000" dirty="0" smtClean="0"/>
              <a:t> la </a:t>
            </a:r>
            <a:r>
              <a:rPr lang="en-GB" sz="2000" dirty="0" err="1" smtClean="0"/>
              <a:t>chiave</a:t>
            </a:r>
            <a:r>
              <a:rPr lang="en-GB" sz="2000" dirty="0" smtClean="0"/>
              <a:t> è </a:t>
            </a:r>
            <a:r>
              <a:rPr lang="en-GB" sz="2000" dirty="0" err="1" smtClean="0"/>
              <a:t>composta</a:t>
            </a:r>
            <a:r>
              <a:rPr lang="en-GB" sz="2000" dirty="0" smtClean="0"/>
              <a:t> dal solo </a:t>
            </a:r>
            <a:r>
              <a:rPr lang="en-GB" sz="2000" b="1" dirty="0" err="1" smtClean="0"/>
              <a:t>tipo</a:t>
            </a:r>
            <a:r>
              <a:rPr lang="en-GB" sz="2000" b="1" dirty="0" smtClean="0"/>
              <a:t> </a:t>
            </a:r>
            <a:r>
              <a:rPr lang="en-GB" sz="2000" b="1" dirty="0" err="1" smtClean="0"/>
              <a:t>servizio</a:t>
            </a:r>
            <a:r>
              <a:rPr lang="en-GB" sz="2000" b="1" dirty="0" smtClean="0"/>
              <a:t>: </a:t>
            </a:r>
            <a:r>
              <a:rPr lang="en-GB" sz="2000" b="1" dirty="0" err="1" smtClean="0"/>
              <a:t>fissato</a:t>
            </a:r>
            <a:r>
              <a:rPr lang="en-GB" sz="2000" b="1" dirty="0" smtClean="0"/>
              <a:t> </a:t>
            </a:r>
            <a:r>
              <a:rPr lang="en-GB" sz="2000" b="1" dirty="0" err="1" smtClean="0"/>
              <a:t>il</a:t>
            </a:r>
            <a:r>
              <a:rPr lang="en-GB" sz="2000" b="1" dirty="0" smtClean="0"/>
              <a:t> </a:t>
            </a:r>
            <a:r>
              <a:rPr lang="en-GB" sz="2000" b="1" dirty="0" err="1" smtClean="0"/>
              <a:t>tipo</a:t>
            </a:r>
            <a:r>
              <a:rPr lang="en-GB" sz="2000" b="1" dirty="0" smtClean="0"/>
              <a:t> </a:t>
            </a:r>
            <a:r>
              <a:rPr lang="en-GB" sz="2000" b="1" dirty="0" err="1" smtClean="0"/>
              <a:t>servizio</a:t>
            </a:r>
            <a:r>
              <a:rPr lang="en-GB" sz="2000" b="1" dirty="0" smtClean="0"/>
              <a:t>, </a:t>
            </a:r>
            <a:br>
              <a:rPr lang="en-GB" sz="2000" b="1" dirty="0" smtClean="0"/>
            </a:br>
            <a:r>
              <a:rPr lang="en-GB" sz="2000" dirty="0" smtClean="0"/>
              <a:t>è </a:t>
            </a:r>
            <a:r>
              <a:rPr lang="en-GB" sz="2000" dirty="0" err="1" smtClean="0"/>
              <a:t>fissato</a:t>
            </a:r>
            <a:r>
              <a:rPr lang="en-GB" sz="2000" dirty="0" smtClean="0"/>
              <a:t> in </a:t>
            </a:r>
            <a:r>
              <a:rPr lang="en-GB" sz="2000" dirty="0" err="1" smtClean="0"/>
              <a:t>giorno</a:t>
            </a:r>
            <a:r>
              <a:rPr lang="en-GB" sz="2000" dirty="0" smtClean="0"/>
              <a:t> e </a:t>
            </a:r>
            <a:r>
              <a:rPr lang="en-GB" sz="2000" dirty="0" err="1" smtClean="0"/>
              <a:t>il</a:t>
            </a:r>
            <a:r>
              <a:rPr lang="en-GB" sz="2000" dirty="0" smtClean="0"/>
              <a:t> resto </a:t>
            </a:r>
            <a:r>
              <a:rPr lang="en-GB" sz="2000" dirty="0" err="1" smtClean="0"/>
              <a:t>degli</a:t>
            </a:r>
            <a:r>
              <a:rPr lang="en-GB" sz="2000" dirty="0" smtClean="0"/>
              <a:t> </a:t>
            </a:r>
            <a:r>
              <a:rPr lang="en-GB" sz="2000" dirty="0" err="1" smtClean="0"/>
              <a:t>attributi</a:t>
            </a:r>
            <a:endParaRPr lang="en-GB" sz="2000" dirty="0"/>
          </a:p>
        </p:txBody>
      </p:sp>
      <p:sp>
        <p:nvSpPr>
          <p:cNvPr id="4" name="Rettangolo arrotondato 3"/>
          <p:cNvSpPr/>
          <p:nvPr/>
        </p:nvSpPr>
        <p:spPr>
          <a:xfrm>
            <a:off x="228599" y="1147970"/>
            <a:ext cx="8552623" cy="2559325"/>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20000"/>
              </a:lnSpc>
            </a:pPr>
            <a:r>
              <a:rPr lang="it-IT" sz="1400" b="1" dirty="0">
                <a:solidFill>
                  <a:schemeClr val="tx1"/>
                </a:solidFill>
              </a:rPr>
              <a:t>La seguente base di dati descrive l’attività di una farmacia la cui programmazione settimanale rimane sempre la stessa.</a:t>
            </a:r>
            <a:endParaRPr lang="en-GB" sz="1400" b="1" dirty="0">
              <a:solidFill>
                <a:schemeClr val="tx1"/>
              </a:solidFill>
            </a:endParaRPr>
          </a:p>
          <a:p>
            <a:pPr>
              <a:lnSpc>
                <a:spcPct val="120000"/>
              </a:lnSpc>
            </a:pPr>
            <a:r>
              <a:rPr lang="it-IT" sz="1400" b="1" dirty="0">
                <a:solidFill>
                  <a:schemeClr val="tx1"/>
                </a:solidFill>
              </a:rPr>
              <a:t>Si tenga presente che:</a:t>
            </a:r>
            <a:endParaRPr lang="en-GB" sz="1400" b="1" dirty="0">
              <a:solidFill>
                <a:schemeClr val="tx1"/>
              </a:solidFill>
            </a:endParaRPr>
          </a:p>
          <a:p>
            <a:pPr marL="285750" lvl="0" indent="-285750">
              <a:lnSpc>
                <a:spcPct val="120000"/>
              </a:lnSpc>
              <a:spcBef>
                <a:spcPts val="0"/>
              </a:spcBef>
              <a:buFont typeface="Arial" panose="020B0604020202020204" pitchFamily="34" charset="0"/>
              <a:buChar char="•"/>
            </a:pPr>
            <a:r>
              <a:rPr lang="it-IT" sz="1400" b="1" dirty="0">
                <a:solidFill>
                  <a:schemeClr val="tx1"/>
                </a:solidFill>
              </a:rPr>
              <a:t>I turni sono distinti in: mattiniero, pomeridiano, notturno. Per ogni turno sono sempre presenti due farmacisti, ma le coppie di farmacisti cambiano a seconda dei turni. Ogni farmacista fa un solo turno al giorno.</a:t>
            </a:r>
            <a:endParaRPr lang="en-GB" sz="1400" b="1" dirty="0">
              <a:solidFill>
                <a:schemeClr val="tx1"/>
              </a:solidFill>
            </a:endParaRPr>
          </a:p>
          <a:p>
            <a:pPr marL="285750" lvl="0" indent="-285750">
              <a:lnSpc>
                <a:spcPct val="120000"/>
              </a:lnSpc>
              <a:spcBef>
                <a:spcPts val="0"/>
              </a:spcBef>
              <a:buFont typeface="Arial" panose="020B0604020202020204" pitchFamily="34" charset="0"/>
              <a:buChar char="•"/>
            </a:pPr>
            <a:r>
              <a:rPr lang="it-IT" sz="1400" b="1" dirty="0">
                <a:solidFill>
                  <a:schemeClr val="tx1"/>
                </a:solidFill>
              </a:rPr>
              <a:t>Alcuni farmaci possono avere lo stesso nome, ma sono prodotti da case farmaceutiche diverse.</a:t>
            </a:r>
            <a:endParaRPr lang="en-GB" sz="1400" b="1" dirty="0">
              <a:solidFill>
                <a:schemeClr val="tx1"/>
              </a:solidFill>
            </a:endParaRPr>
          </a:p>
          <a:p>
            <a:pPr marL="285750" lvl="0" indent="-285750">
              <a:lnSpc>
                <a:spcPct val="120000"/>
              </a:lnSpc>
              <a:spcBef>
                <a:spcPts val="0"/>
              </a:spcBef>
              <a:buFont typeface="Arial" panose="020B0604020202020204" pitchFamily="34" charset="0"/>
              <a:buChar char="•"/>
            </a:pPr>
            <a:r>
              <a:rPr lang="it-IT" sz="1400" b="1" dirty="0">
                <a:solidFill>
                  <a:schemeClr val="tx1"/>
                </a:solidFill>
              </a:rPr>
              <a:t>La farmacia fornisce diversi tipi di servizi aggiuntivi (ad esempio misurazione pressione, elettrocardiogramma, analisi dermatologica, ...). Ciascun servizio è fornito una volta a settimana, e servizi diversi possono essere forniti lo stesso giorno.</a:t>
            </a:r>
          </a:p>
        </p:txBody>
      </p:sp>
      <p:sp>
        <p:nvSpPr>
          <p:cNvPr id="8" name="Rettangolo 7"/>
          <p:cNvSpPr/>
          <p:nvPr/>
        </p:nvSpPr>
        <p:spPr>
          <a:xfrm>
            <a:off x="452231" y="4477578"/>
            <a:ext cx="7866822" cy="184867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Segnaposto contenuto 2"/>
          <p:cNvSpPr>
            <a:spLocks noGrp="1"/>
          </p:cNvSpPr>
          <p:nvPr>
            <p:ph idx="1"/>
          </p:nvPr>
        </p:nvSpPr>
        <p:spPr>
          <a:xfrm>
            <a:off x="501927" y="4432854"/>
            <a:ext cx="7940324" cy="1938130"/>
          </a:xfrm>
        </p:spPr>
        <p:txBody>
          <a:bodyPr>
            <a:noAutofit/>
          </a:bodyPr>
          <a:lstStyle/>
          <a:p>
            <a:pPr marL="342900" indent="-342900">
              <a:lnSpc>
                <a:spcPct val="120000"/>
              </a:lnSpc>
              <a:spcBef>
                <a:spcPts val="0"/>
              </a:spcBef>
              <a:buFont typeface="+mj-lt"/>
              <a:buAutoNum type="arabicPeriod"/>
            </a:pPr>
            <a:r>
              <a:rPr lang="it-IT" sz="1400" dirty="0" smtClean="0"/>
              <a:t>PERSONALE(</a:t>
            </a:r>
            <a:r>
              <a:rPr lang="it-IT" sz="1400" b="1" dirty="0" smtClean="0">
                <a:solidFill>
                  <a:srgbClr val="FF0000"/>
                </a:solidFill>
              </a:rPr>
              <a:t>i</a:t>
            </a:r>
            <a:r>
              <a:rPr lang="it-IT" sz="1400" b="1" u="sng" dirty="0" smtClean="0">
                <a:solidFill>
                  <a:srgbClr val="FF0000"/>
                </a:solidFill>
              </a:rPr>
              <a:t>d</a:t>
            </a:r>
            <a:r>
              <a:rPr lang="it-IT" sz="1400" dirty="0"/>
              <a:t>, CF, nome, cognome, </a:t>
            </a:r>
            <a:r>
              <a:rPr lang="it-IT" sz="1400" dirty="0" err="1"/>
              <a:t>num_cell</a:t>
            </a:r>
            <a:r>
              <a:rPr lang="it-IT" sz="1400" dirty="0"/>
              <a:t>, </a:t>
            </a:r>
            <a:r>
              <a:rPr lang="it-IT" sz="1400" dirty="0" err="1"/>
              <a:t>data_assunzione</a:t>
            </a:r>
            <a:r>
              <a:rPr lang="it-IT" sz="1400" dirty="0"/>
              <a:t>)</a:t>
            </a:r>
            <a:endParaRPr lang="en-GB" sz="1400" dirty="0"/>
          </a:p>
          <a:p>
            <a:pPr marL="342900" indent="-342900">
              <a:lnSpc>
                <a:spcPct val="120000"/>
              </a:lnSpc>
              <a:spcBef>
                <a:spcPts val="0"/>
              </a:spcBef>
              <a:buFont typeface="+mj-lt"/>
              <a:buAutoNum type="arabicPeriod"/>
            </a:pPr>
            <a:r>
              <a:rPr lang="it-IT" sz="1400" dirty="0"/>
              <a:t>TURNO(</a:t>
            </a:r>
            <a:r>
              <a:rPr lang="it-IT" sz="1400" b="1" u="sng" dirty="0" err="1"/>
              <a:t>nome_turno</a:t>
            </a:r>
            <a:r>
              <a:rPr lang="it-IT" sz="1400" dirty="0"/>
              <a:t>,  </a:t>
            </a:r>
            <a:r>
              <a:rPr lang="it-IT" sz="1400" dirty="0" err="1"/>
              <a:t>giorno_settimana</a:t>
            </a:r>
            <a:r>
              <a:rPr lang="it-IT" sz="1400" dirty="0"/>
              <a:t> , id_1,id_2, </a:t>
            </a:r>
            <a:r>
              <a:rPr lang="it-IT" sz="1400" dirty="0" err="1"/>
              <a:t>ora_inizio</a:t>
            </a:r>
            <a:r>
              <a:rPr lang="it-IT" sz="1400" dirty="0"/>
              <a:t>, </a:t>
            </a:r>
            <a:r>
              <a:rPr lang="it-IT" sz="1400" dirty="0" err="1"/>
              <a:t>ora_fine</a:t>
            </a:r>
            <a:r>
              <a:rPr lang="it-IT" sz="1400" dirty="0"/>
              <a:t>) </a:t>
            </a:r>
            <a:endParaRPr lang="en-GB" sz="1400" dirty="0"/>
          </a:p>
          <a:p>
            <a:pPr marL="342900" indent="-342900">
              <a:lnSpc>
                <a:spcPct val="120000"/>
              </a:lnSpc>
              <a:spcBef>
                <a:spcPts val="0"/>
              </a:spcBef>
              <a:buFont typeface="+mj-lt"/>
              <a:buAutoNum type="arabicPeriod"/>
            </a:pPr>
            <a:r>
              <a:rPr lang="it-IT" sz="1400" dirty="0"/>
              <a:t>FARMACO</a:t>
            </a:r>
            <a:r>
              <a:rPr lang="it-IT" sz="1400" b="1" u="sng" dirty="0" smtClean="0"/>
              <a:t>( nome</a:t>
            </a:r>
            <a:r>
              <a:rPr lang="it-IT" sz="1400" b="1" u="sng" dirty="0"/>
              <a:t>, </a:t>
            </a:r>
            <a:r>
              <a:rPr lang="it-IT" sz="1400" b="1" u="sng" dirty="0" err="1"/>
              <a:t>casa_farmaceutica</a:t>
            </a:r>
            <a:r>
              <a:rPr lang="it-IT" sz="1400" dirty="0"/>
              <a:t>, principio, prescrizione, </a:t>
            </a:r>
            <a:r>
              <a:rPr lang="it-IT" sz="1400" dirty="0" err="1"/>
              <a:t>num_confezioni_in_magazzino</a:t>
            </a:r>
            <a:r>
              <a:rPr lang="it-IT" sz="1400" dirty="0"/>
              <a:t>) </a:t>
            </a:r>
            <a:endParaRPr lang="en-GB" sz="1400" dirty="0"/>
          </a:p>
          <a:p>
            <a:pPr marL="342900" indent="-342900">
              <a:lnSpc>
                <a:spcPct val="120000"/>
              </a:lnSpc>
              <a:spcBef>
                <a:spcPts val="0"/>
              </a:spcBef>
              <a:buFont typeface="+mj-lt"/>
              <a:buAutoNum type="arabicPeriod"/>
            </a:pPr>
            <a:r>
              <a:rPr lang="it-IT" sz="1400" dirty="0"/>
              <a:t>ORDINE</a:t>
            </a:r>
            <a:r>
              <a:rPr lang="it-IT" sz="1400" dirty="0" smtClean="0"/>
              <a:t>( </a:t>
            </a:r>
            <a:r>
              <a:rPr lang="it-IT" sz="1400" b="1" u="sng" dirty="0" err="1" smtClean="0"/>
              <a:t>nome_farmaco</a:t>
            </a:r>
            <a:r>
              <a:rPr lang="it-IT" sz="1400" b="1" u="sng" dirty="0"/>
              <a:t>, </a:t>
            </a:r>
            <a:r>
              <a:rPr lang="it-IT" sz="1400" b="1" u="sng" dirty="0" err="1"/>
              <a:t>casa_farmaceutica</a:t>
            </a:r>
            <a:r>
              <a:rPr lang="it-IT" sz="1400" dirty="0"/>
              <a:t>, </a:t>
            </a:r>
            <a:r>
              <a:rPr lang="it-IT" sz="1400" dirty="0" err="1"/>
              <a:t>num_confezioni</a:t>
            </a:r>
            <a:r>
              <a:rPr lang="it-IT" sz="1400" dirty="0"/>
              <a:t>, </a:t>
            </a:r>
            <a:r>
              <a:rPr lang="it-IT" sz="1400" b="1" u="sng" dirty="0" err="1"/>
              <a:t>data_ordine</a:t>
            </a:r>
            <a:r>
              <a:rPr lang="it-IT" sz="1400" dirty="0"/>
              <a:t>, </a:t>
            </a:r>
            <a:r>
              <a:rPr lang="it-IT" sz="1400" dirty="0" err="1"/>
              <a:t>data_consegna</a:t>
            </a:r>
            <a:r>
              <a:rPr lang="it-IT" sz="1400" dirty="0"/>
              <a:t>, corriere)</a:t>
            </a:r>
            <a:endParaRPr lang="en-GB" sz="1400" dirty="0"/>
          </a:p>
          <a:p>
            <a:pPr marL="342900" indent="-342900">
              <a:lnSpc>
                <a:spcPct val="120000"/>
              </a:lnSpc>
              <a:spcBef>
                <a:spcPts val="0"/>
              </a:spcBef>
              <a:buFont typeface="+mj-lt"/>
              <a:buAutoNum type="arabicPeriod"/>
            </a:pPr>
            <a:r>
              <a:rPr lang="it-IT" sz="1400" dirty="0"/>
              <a:t>CASA_FARMACEUTICA(</a:t>
            </a:r>
            <a:r>
              <a:rPr lang="it-IT" sz="1400" b="1" u="sng" dirty="0"/>
              <a:t>nome</a:t>
            </a:r>
            <a:r>
              <a:rPr lang="it-IT" sz="1400" dirty="0"/>
              <a:t>, telefono, nazione, rappresentante)</a:t>
            </a:r>
            <a:endParaRPr lang="en-GB" sz="1400" dirty="0"/>
          </a:p>
          <a:p>
            <a:pPr marL="342900" indent="-342900">
              <a:lnSpc>
                <a:spcPct val="120000"/>
              </a:lnSpc>
              <a:spcBef>
                <a:spcPts val="0"/>
              </a:spcBef>
              <a:buFont typeface="+mj-lt"/>
              <a:buAutoNum type="arabicPeriod"/>
            </a:pPr>
            <a:r>
              <a:rPr lang="it-IT" sz="1400" dirty="0" smtClean="0"/>
              <a:t>SERVIZIO</a:t>
            </a:r>
            <a:r>
              <a:rPr lang="it-IT" sz="1400" b="1" u="sng" dirty="0" smtClean="0"/>
              <a:t>(</a:t>
            </a:r>
            <a:r>
              <a:rPr lang="it-IT" sz="1400" b="1" u="sng" dirty="0" err="1" smtClean="0"/>
              <a:t>tipo_servizio</a:t>
            </a:r>
            <a:r>
              <a:rPr lang="it-IT" sz="1400" b="1" u="sng" dirty="0"/>
              <a:t>, </a:t>
            </a:r>
            <a:r>
              <a:rPr lang="it-IT" sz="1400" b="1" u="sng" dirty="0" err="1"/>
              <a:t>giorno_settimana</a:t>
            </a:r>
            <a:r>
              <a:rPr lang="it-IT" sz="1400" dirty="0"/>
              <a:t>, costo, durata)</a:t>
            </a:r>
            <a:endParaRPr lang="en-GB" sz="1400" dirty="0"/>
          </a:p>
          <a:p>
            <a:pPr marL="342900" indent="-342900">
              <a:lnSpc>
                <a:spcPct val="120000"/>
              </a:lnSpc>
              <a:spcBef>
                <a:spcPts val="0"/>
              </a:spcBef>
              <a:buFont typeface="+mj-lt"/>
              <a:buAutoNum type="arabicPeriod"/>
            </a:pPr>
            <a:r>
              <a:rPr lang="it-IT" sz="1400" dirty="0"/>
              <a:t>PRENOTAZIONE(</a:t>
            </a:r>
            <a:r>
              <a:rPr lang="it-IT" sz="1400" b="1" dirty="0" err="1"/>
              <a:t>tipo_servizio</a:t>
            </a:r>
            <a:r>
              <a:rPr lang="it-IT" sz="1400" dirty="0"/>
              <a:t>, data, ora, cliente)</a:t>
            </a:r>
            <a:endParaRPr lang="en-GB" sz="1400" dirty="0"/>
          </a:p>
          <a:p>
            <a:pPr marL="0" indent="0">
              <a:lnSpc>
                <a:spcPct val="120000"/>
              </a:lnSpc>
              <a:spcBef>
                <a:spcPts val="0"/>
              </a:spcBef>
              <a:buNone/>
            </a:pPr>
            <a:endParaRPr lang="en-GB" sz="1400" dirty="0"/>
          </a:p>
        </p:txBody>
      </p:sp>
      <p:cxnSp>
        <p:nvCxnSpPr>
          <p:cNvPr id="26" name="Connettore 2 25"/>
          <p:cNvCxnSpPr/>
          <p:nvPr/>
        </p:nvCxnSpPr>
        <p:spPr>
          <a:xfrm flipH="1">
            <a:off x="3406740" y="3456332"/>
            <a:ext cx="3189739" cy="2308363"/>
          </a:xfrm>
          <a:prstGeom prst="straightConnector1">
            <a:avLst/>
          </a:prstGeom>
          <a:ln w="1905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28" name="Connettore 2 27"/>
          <p:cNvCxnSpPr/>
          <p:nvPr/>
        </p:nvCxnSpPr>
        <p:spPr>
          <a:xfrm flipH="1">
            <a:off x="2486905" y="3653872"/>
            <a:ext cx="1255178" cy="2155547"/>
          </a:xfrm>
          <a:prstGeom prst="straightConnector1">
            <a:avLst/>
          </a:prstGeom>
          <a:ln w="1905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3" name="Segnaposto numero diapositiva 2"/>
          <p:cNvSpPr>
            <a:spLocks noGrp="1"/>
          </p:cNvSpPr>
          <p:nvPr>
            <p:ph type="sldNum" sz="quarter" idx="12"/>
          </p:nvPr>
        </p:nvSpPr>
        <p:spPr/>
        <p:txBody>
          <a:bodyPr/>
          <a:lstStyle/>
          <a:p>
            <a:fld id="{631BB469-ABAD-4866-AC90-48FE8290B794}" type="slidenum">
              <a:rPr lang="en-GB" smtClean="0"/>
              <a:t>38</a:t>
            </a:fld>
            <a:endParaRPr lang="en-GB"/>
          </a:p>
        </p:txBody>
      </p:sp>
      <p:cxnSp>
        <p:nvCxnSpPr>
          <p:cNvPr id="18" name="Connettore 2 17"/>
          <p:cNvCxnSpPr/>
          <p:nvPr/>
        </p:nvCxnSpPr>
        <p:spPr>
          <a:xfrm flipH="1">
            <a:off x="2754303" y="3456332"/>
            <a:ext cx="2253958" cy="2353087"/>
          </a:xfrm>
          <a:prstGeom prst="straightConnector1">
            <a:avLst/>
          </a:prstGeom>
          <a:ln w="1905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5" name="Figura a mano libera 4"/>
          <p:cNvSpPr/>
          <p:nvPr/>
        </p:nvSpPr>
        <p:spPr>
          <a:xfrm>
            <a:off x="4189228" y="5465135"/>
            <a:ext cx="1334386" cy="110172"/>
          </a:xfrm>
          <a:custGeom>
            <a:avLst/>
            <a:gdLst>
              <a:gd name="connsiteX0" fmla="*/ 0 w 1334386"/>
              <a:gd name="connsiteY0" fmla="*/ 10632 h 110172"/>
              <a:gd name="connsiteX1" fmla="*/ 505046 w 1334386"/>
              <a:gd name="connsiteY1" fmla="*/ 101009 h 110172"/>
              <a:gd name="connsiteX2" fmla="*/ 1063256 w 1334386"/>
              <a:gd name="connsiteY2" fmla="*/ 95693 h 110172"/>
              <a:gd name="connsiteX3" fmla="*/ 1334386 w 1334386"/>
              <a:gd name="connsiteY3" fmla="*/ 0 h 110172"/>
            </a:gdLst>
            <a:ahLst/>
            <a:cxnLst>
              <a:cxn ang="0">
                <a:pos x="connsiteX0" y="connsiteY0"/>
              </a:cxn>
              <a:cxn ang="0">
                <a:pos x="connsiteX1" y="connsiteY1"/>
              </a:cxn>
              <a:cxn ang="0">
                <a:pos x="connsiteX2" y="connsiteY2"/>
              </a:cxn>
              <a:cxn ang="0">
                <a:pos x="connsiteX3" y="connsiteY3"/>
              </a:cxn>
            </a:cxnLst>
            <a:rect l="l" t="t" r="r" b="b"/>
            <a:pathLst>
              <a:path w="1334386" h="110172">
                <a:moveTo>
                  <a:pt x="0" y="10632"/>
                </a:moveTo>
                <a:cubicBezTo>
                  <a:pt x="163918" y="48732"/>
                  <a:pt x="327837" y="86832"/>
                  <a:pt x="505046" y="101009"/>
                </a:cubicBezTo>
                <a:cubicBezTo>
                  <a:pt x="682255" y="115186"/>
                  <a:pt x="925033" y="112528"/>
                  <a:pt x="1063256" y="95693"/>
                </a:cubicBezTo>
                <a:cubicBezTo>
                  <a:pt x="1201479" y="78858"/>
                  <a:pt x="1267932" y="39429"/>
                  <a:pt x="1334386" y="0"/>
                </a:cubicBezTo>
              </a:path>
            </a:pathLst>
          </a:cu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07544044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59025" y="278730"/>
            <a:ext cx="8771283" cy="589031"/>
          </a:xfrm>
        </p:spPr>
        <p:txBody>
          <a:bodyPr/>
          <a:lstStyle/>
          <a:p>
            <a:r>
              <a:rPr lang="en-GB" sz="1800" dirty="0" err="1" smtClean="0"/>
              <a:t>Relazione</a:t>
            </a:r>
            <a:r>
              <a:rPr lang="en-GB" sz="1800" dirty="0" smtClean="0"/>
              <a:t> 7 – qui fate </a:t>
            </a:r>
            <a:r>
              <a:rPr lang="en-GB" sz="1800" dirty="0" err="1" smtClean="0"/>
              <a:t>appello</a:t>
            </a:r>
            <a:r>
              <a:rPr lang="en-GB" sz="1800" dirty="0" smtClean="0"/>
              <a:t> </a:t>
            </a:r>
            <a:r>
              <a:rPr lang="en-GB" sz="1800" dirty="0" err="1" smtClean="0"/>
              <a:t>alla</a:t>
            </a:r>
            <a:r>
              <a:rPr lang="en-GB" sz="1800" dirty="0" smtClean="0"/>
              <a:t> </a:t>
            </a:r>
            <a:r>
              <a:rPr lang="en-GB" sz="1800" dirty="0" err="1" smtClean="0"/>
              <a:t>vostra</a:t>
            </a:r>
            <a:r>
              <a:rPr lang="en-GB" sz="1800" dirty="0" smtClean="0"/>
              <a:t> </a:t>
            </a:r>
            <a:r>
              <a:rPr lang="en-GB" sz="1800" dirty="0" err="1" smtClean="0"/>
              <a:t>esperienza</a:t>
            </a:r>
            <a:r>
              <a:rPr lang="en-GB" sz="1800" dirty="0" smtClean="0"/>
              <a:t> di </a:t>
            </a:r>
            <a:r>
              <a:rPr lang="en-GB" sz="1800" dirty="0" err="1" smtClean="0"/>
              <a:t>prenotazioni</a:t>
            </a:r>
            <a:r>
              <a:rPr lang="en-GB" sz="1800" dirty="0" smtClean="0"/>
              <a:t>: è </a:t>
            </a:r>
            <a:r>
              <a:rPr lang="en-GB" sz="1800" dirty="0" err="1" smtClean="0"/>
              <a:t>chiaro</a:t>
            </a:r>
            <a:r>
              <a:rPr lang="en-GB" sz="1800" dirty="0" smtClean="0"/>
              <a:t> </a:t>
            </a:r>
            <a:r>
              <a:rPr lang="en-GB" sz="1800" dirty="0" err="1" smtClean="0"/>
              <a:t>che</a:t>
            </a:r>
            <a:r>
              <a:rPr lang="en-GB" sz="1800" dirty="0" smtClean="0"/>
              <a:t> per </a:t>
            </a:r>
            <a:r>
              <a:rPr lang="en-GB" sz="1800" dirty="0" err="1" smtClean="0"/>
              <a:t>identificare</a:t>
            </a:r>
            <a:r>
              <a:rPr lang="en-GB" sz="1800" dirty="0" smtClean="0"/>
              <a:t> </a:t>
            </a:r>
            <a:r>
              <a:rPr lang="en-GB" sz="1800" dirty="0" err="1" smtClean="0"/>
              <a:t>una</a:t>
            </a:r>
            <a:r>
              <a:rPr lang="en-GB" sz="1800" dirty="0" smtClean="0"/>
              <a:t> </a:t>
            </a:r>
            <a:r>
              <a:rPr lang="en-GB" sz="1800" dirty="0" err="1" smtClean="0"/>
              <a:t>prenotazione</a:t>
            </a:r>
            <a:r>
              <a:rPr lang="en-GB" sz="1800" dirty="0" smtClean="0"/>
              <a:t> </a:t>
            </a:r>
            <a:r>
              <a:rPr lang="en-GB" sz="1800" dirty="0" err="1" smtClean="0"/>
              <a:t>occorre</a:t>
            </a:r>
            <a:r>
              <a:rPr lang="en-GB" sz="1800" dirty="0" smtClean="0"/>
              <a:t> </a:t>
            </a:r>
            <a:r>
              <a:rPr lang="en-GB" sz="1800" dirty="0" err="1" smtClean="0"/>
              <a:t>fornire</a:t>
            </a:r>
            <a:r>
              <a:rPr lang="en-GB" sz="1800" dirty="0" smtClean="0"/>
              <a:t> data e </a:t>
            </a:r>
            <a:r>
              <a:rPr lang="en-GB" sz="1800" dirty="0" err="1" smtClean="0"/>
              <a:t>ora</a:t>
            </a:r>
            <a:r>
              <a:rPr lang="en-GB" sz="1800" dirty="0" smtClean="0"/>
              <a:t>. Un </a:t>
            </a:r>
            <a:r>
              <a:rPr lang="en-GB" sz="1800" dirty="0" err="1" smtClean="0"/>
              <a:t>dubbio</a:t>
            </a:r>
            <a:r>
              <a:rPr lang="en-GB" sz="1800" dirty="0" smtClean="0"/>
              <a:t>: </a:t>
            </a:r>
            <a:r>
              <a:rPr lang="en-GB" sz="1800" dirty="0" err="1" smtClean="0"/>
              <a:t>anche</a:t>
            </a:r>
            <a:r>
              <a:rPr lang="en-GB" sz="1800" dirty="0" smtClean="0"/>
              <a:t> </a:t>
            </a:r>
            <a:r>
              <a:rPr lang="en-GB" sz="1800" b="1" dirty="0" err="1" smtClean="0"/>
              <a:t>cliente</a:t>
            </a:r>
            <a:r>
              <a:rPr lang="en-GB" sz="1800" dirty="0" smtClean="0"/>
              <a:t>? NO! </a:t>
            </a:r>
            <a:r>
              <a:rPr lang="en-GB" sz="1800" dirty="0" err="1" smtClean="0"/>
              <a:t>perchè</a:t>
            </a:r>
            <a:r>
              <a:rPr lang="en-GB" sz="1800" dirty="0" smtClean="0"/>
              <a:t> </a:t>
            </a:r>
            <a:r>
              <a:rPr lang="en-GB" sz="1800" dirty="0" err="1" smtClean="0"/>
              <a:t>una</a:t>
            </a:r>
            <a:r>
              <a:rPr lang="en-GB" sz="1800" dirty="0" smtClean="0"/>
              <a:t> </a:t>
            </a:r>
            <a:r>
              <a:rPr lang="en-GB" sz="1800" dirty="0" err="1" smtClean="0"/>
              <a:t>prenotazione</a:t>
            </a:r>
            <a:r>
              <a:rPr lang="en-GB" sz="1800" dirty="0" smtClean="0"/>
              <a:t> per un </a:t>
            </a:r>
            <a:r>
              <a:rPr lang="en-GB" sz="1800" dirty="0" err="1" smtClean="0"/>
              <a:t>tipo</a:t>
            </a:r>
            <a:r>
              <a:rPr lang="en-GB" sz="1800" dirty="0" smtClean="0"/>
              <a:t> </a:t>
            </a:r>
            <a:r>
              <a:rPr lang="en-GB" sz="1800" dirty="0" err="1" smtClean="0"/>
              <a:t>servizio</a:t>
            </a:r>
            <a:r>
              <a:rPr lang="en-GB" sz="1800" dirty="0" smtClean="0"/>
              <a:t> in </a:t>
            </a:r>
            <a:r>
              <a:rPr lang="en-GB" sz="1800" dirty="0" err="1" smtClean="0"/>
              <a:t>una</a:t>
            </a:r>
            <a:r>
              <a:rPr lang="en-GB" sz="1800" dirty="0" smtClean="0"/>
              <a:t> </a:t>
            </a:r>
            <a:r>
              <a:rPr lang="en-GB" sz="1800" dirty="0" err="1" smtClean="0"/>
              <a:t>certa</a:t>
            </a:r>
            <a:r>
              <a:rPr lang="en-GB" sz="1800" dirty="0" smtClean="0"/>
              <a:t> data e </a:t>
            </a:r>
            <a:r>
              <a:rPr lang="en-GB" sz="1800" dirty="0" err="1" smtClean="0"/>
              <a:t>ora</a:t>
            </a:r>
            <a:r>
              <a:rPr lang="en-GB" sz="1800" dirty="0" smtClean="0"/>
              <a:t> </a:t>
            </a:r>
            <a:r>
              <a:rPr lang="en-GB" sz="1800" dirty="0" err="1" smtClean="0"/>
              <a:t>riguarda</a:t>
            </a:r>
            <a:r>
              <a:rPr lang="en-GB" sz="1800" dirty="0" smtClean="0"/>
              <a:t> un solo </a:t>
            </a:r>
            <a:r>
              <a:rPr lang="en-GB" sz="1800" dirty="0" err="1" smtClean="0"/>
              <a:t>cliente</a:t>
            </a:r>
            <a:r>
              <a:rPr lang="en-GB" sz="1800" dirty="0" smtClean="0"/>
              <a:t>, non </a:t>
            </a:r>
            <a:r>
              <a:rPr lang="en-GB" sz="1800" dirty="0" err="1" smtClean="0"/>
              <a:t>potete</a:t>
            </a:r>
            <a:r>
              <a:rPr lang="en-GB" sz="1800" dirty="0" smtClean="0"/>
              <a:t> fare la </a:t>
            </a:r>
            <a:r>
              <a:rPr lang="en-GB" sz="1800" dirty="0" err="1" smtClean="0"/>
              <a:t>misura</a:t>
            </a:r>
            <a:r>
              <a:rPr lang="en-GB" sz="1800" dirty="0" smtClean="0"/>
              <a:t> </a:t>
            </a:r>
            <a:r>
              <a:rPr lang="en-GB" sz="1800" dirty="0" err="1" smtClean="0"/>
              <a:t>della</a:t>
            </a:r>
            <a:r>
              <a:rPr lang="en-GB" sz="1800" dirty="0" smtClean="0"/>
              <a:t> </a:t>
            </a:r>
            <a:r>
              <a:rPr lang="en-GB" sz="1800" dirty="0" err="1" smtClean="0"/>
              <a:t>pressione</a:t>
            </a:r>
            <a:r>
              <a:rPr lang="en-GB" sz="1800" dirty="0" smtClean="0"/>
              <a:t> a due </a:t>
            </a:r>
            <a:r>
              <a:rPr lang="en-GB" sz="1800" dirty="0" err="1" smtClean="0"/>
              <a:t>persone</a:t>
            </a:r>
            <a:r>
              <a:rPr lang="en-GB" sz="1800" dirty="0" smtClean="0"/>
              <a:t> </a:t>
            </a:r>
            <a:r>
              <a:rPr lang="en-GB" sz="1800" dirty="0" err="1" smtClean="0"/>
              <a:t>contemporaneamente</a:t>
            </a:r>
            <a:r>
              <a:rPr lang="en-GB" sz="1800" dirty="0" smtClean="0"/>
              <a:t>. </a:t>
            </a:r>
            <a:endParaRPr lang="en-GB" sz="1800" dirty="0"/>
          </a:p>
        </p:txBody>
      </p:sp>
      <p:sp>
        <p:nvSpPr>
          <p:cNvPr id="4" name="Rettangolo arrotondato 3"/>
          <p:cNvSpPr/>
          <p:nvPr/>
        </p:nvSpPr>
        <p:spPr>
          <a:xfrm>
            <a:off x="301698" y="1264928"/>
            <a:ext cx="8552623" cy="2559325"/>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20000"/>
              </a:lnSpc>
            </a:pPr>
            <a:r>
              <a:rPr lang="it-IT" sz="1400" b="1" dirty="0">
                <a:solidFill>
                  <a:schemeClr val="tx1"/>
                </a:solidFill>
              </a:rPr>
              <a:t>La seguente base di dati descrive l’attività di una farmacia la cui programmazione settimanale rimane sempre la stessa.</a:t>
            </a:r>
            <a:endParaRPr lang="en-GB" sz="1400" b="1" dirty="0">
              <a:solidFill>
                <a:schemeClr val="tx1"/>
              </a:solidFill>
            </a:endParaRPr>
          </a:p>
          <a:p>
            <a:pPr>
              <a:lnSpc>
                <a:spcPct val="120000"/>
              </a:lnSpc>
            </a:pPr>
            <a:r>
              <a:rPr lang="it-IT" sz="1400" b="1" dirty="0">
                <a:solidFill>
                  <a:schemeClr val="tx1"/>
                </a:solidFill>
              </a:rPr>
              <a:t>Si tenga presente che:</a:t>
            </a:r>
            <a:endParaRPr lang="en-GB" sz="1400" b="1" dirty="0">
              <a:solidFill>
                <a:schemeClr val="tx1"/>
              </a:solidFill>
            </a:endParaRPr>
          </a:p>
          <a:p>
            <a:pPr marL="285750" lvl="0" indent="-285750">
              <a:lnSpc>
                <a:spcPct val="120000"/>
              </a:lnSpc>
              <a:spcBef>
                <a:spcPts val="0"/>
              </a:spcBef>
              <a:buFont typeface="Arial" panose="020B0604020202020204" pitchFamily="34" charset="0"/>
              <a:buChar char="•"/>
            </a:pPr>
            <a:r>
              <a:rPr lang="it-IT" sz="1400" b="1" dirty="0">
                <a:solidFill>
                  <a:schemeClr val="tx1"/>
                </a:solidFill>
              </a:rPr>
              <a:t>I turni sono distinti in: mattiniero, pomeridiano, notturno. Per ogni turno sono sempre presenti due farmacisti, ma le coppie di farmacisti cambiano a seconda dei turni. Ogni farmacista fa un solo turno al giorno.</a:t>
            </a:r>
            <a:endParaRPr lang="en-GB" sz="1400" b="1" dirty="0">
              <a:solidFill>
                <a:schemeClr val="tx1"/>
              </a:solidFill>
            </a:endParaRPr>
          </a:p>
          <a:p>
            <a:pPr marL="285750" lvl="0" indent="-285750">
              <a:lnSpc>
                <a:spcPct val="120000"/>
              </a:lnSpc>
              <a:spcBef>
                <a:spcPts val="0"/>
              </a:spcBef>
              <a:buFont typeface="Arial" panose="020B0604020202020204" pitchFamily="34" charset="0"/>
              <a:buChar char="•"/>
            </a:pPr>
            <a:r>
              <a:rPr lang="it-IT" sz="1400" b="1" dirty="0">
                <a:solidFill>
                  <a:schemeClr val="tx1"/>
                </a:solidFill>
              </a:rPr>
              <a:t>Alcuni farmaci possono avere lo stesso nome, ma sono prodotti da case farmaceutiche diverse.</a:t>
            </a:r>
            <a:endParaRPr lang="en-GB" sz="1400" b="1" dirty="0">
              <a:solidFill>
                <a:schemeClr val="tx1"/>
              </a:solidFill>
            </a:endParaRPr>
          </a:p>
          <a:p>
            <a:pPr marL="285750" lvl="0" indent="-285750">
              <a:lnSpc>
                <a:spcPct val="120000"/>
              </a:lnSpc>
              <a:spcBef>
                <a:spcPts val="0"/>
              </a:spcBef>
              <a:buFont typeface="Arial" panose="020B0604020202020204" pitchFamily="34" charset="0"/>
              <a:buChar char="•"/>
            </a:pPr>
            <a:r>
              <a:rPr lang="it-IT" sz="1400" b="1" dirty="0">
                <a:solidFill>
                  <a:schemeClr val="tx1"/>
                </a:solidFill>
              </a:rPr>
              <a:t>La farmacia fornisce diversi tipi di servizi aggiuntivi (ad esempio misurazione pressione, elettrocardiogramma, analisi dermatologica, ...). Ciascun servizio è fornito una volta a settimana, e servizi diversi possono essere forniti lo stesso giorno.</a:t>
            </a:r>
          </a:p>
        </p:txBody>
      </p:sp>
      <p:sp>
        <p:nvSpPr>
          <p:cNvPr id="8" name="Rettangolo 7"/>
          <p:cNvSpPr/>
          <p:nvPr/>
        </p:nvSpPr>
        <p:spPr>
          <a:xfrm>
            <a:off x="525330" y="4594536"/>
            <a:ext cx="7866822" cy="184867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Segnaposto contenuto 2"/>
          <p:cNvSpPr>
            <a:spLocks noGrp="1"/>
          </p:cNvSpPr>
          <p:nvPr>
            <p:ph idx="1"/>
          </p:nvPr>
        </p:nvSpPr>
        <p:spPr>
          <a:xfrm>
            <a:off x="575026" y="4549812"/>
            <a:ext cx="7940324" cy="1938130"/>
          </a:xfrm>
        </p:spPr>
        <p:txBody>
          <a:bodyPr>
            <a:noAutofit/>
          </a:bodyPr>
          <a:lstStyle/>
          <a:p>
            <a:pPr marL="342900" indent="-342900">
              <a:lnSpc>
                <a:spcPct val="120000"/>
              </a:lnSpc>
              <a:spcBef>
                <a:spcPts val="0"/>
              </a:spcBef>
              <a:buFont typeface="+mj-lt"/>
              <a:buAutoNum type="arabicPeriod"/>
            </a:pPr>
            <a:r>
              <a:rPr lang="it-IT" sz="1400" dirty="0" smtClean="0"/>
              <a:t>PERSONALE(</a:t>
            </a:r>
            <a:r>
              <a:rPr lang="it-IT" sz="1400" b="1" dirty="0" smtClean="0">
                <a:solidFill>
                  <a:srgbClr val="FF0000"/>
                </a:solidFill>
              </a:rPr>
              <a:t>i</a:t>
            </a:r>
            <a:r>
              <a:rPr lang="it-IT" sz="1400" b="1" u="sng" dirty="0" smtClean="0">
                <a:solidFill>
                  <a:srgbClr val="FF0000"/>
                </a:solidFill>
              </a:rPr>
              <a:t>d</a:t>
            </a:r>
            <a:r>
              <a:rPr lang="it-IT" sz="1400" b="1" dirty="0"/>
              <a:t>, CF, </a:t>
            </a:r>
            <a:r>
              <a:rPr lang="it-IT" sz="1400" dirty="0"/>
              <a:t>nome, cognome, </a:t>
            </a:r>
            <a:r>
              <a:rPr lang="it-IT" sz="1400" dirty="0" err="1"/>
              <a:t>num_cell</a:t>
            </a:r>
            <a:r>
              <a:rPr lang="it-IT" sz="1400" dirty="0"/>
              <a:t>, </a:t>
            </a:r>
            <a:r>
              <a:rPr lang="it-IT" sz="1400" dirty="0" err="1"/>
              <a:t>data_assunzione</a:t>
            </a:r>
            <a:r>
              <a:rPr lang="it-IT" sz="1400" dirty="0"/>
              <a:t>)</a:t>
            </a:r>
            <a:endParaRPr lang="en-GB" sz="1400" dirty="0"/>
          </a:p>
          <a:p>
            <a:pPr marL="342900" indent="-342900">
              <a:lnSpc>
                <a:spcPct val="120000"/>
              </a:lnSpc>
              <a:spcBef>
                <a:spcPts val="0"/>
              </a:spcBef>
              <a:buFont typeface="+mj-lt"/>
              <a:buAutoNum type="arabicPeriod"/>
            </a:pPr>
            <a:r>
              <a:rPr lang="it-IT" sz="1400" dirty="0"/>
              <a:t>TURNO(</a:t>
            </a:r>
            <a:r>
              <a:rPr lang="it-IT" sz="1400" b="1" u="sng" dirty="0" err="1"/>
              <a:t>nome_turno</a:t>
            </a:r>
            <a:r>
              <a:rPr lang="it-IT" sz="1400" dirty="0"/>
              <a:t>,  </a:t>
            </a:r>
            <a:r>
              <a:rPr lang="it-IT" sz="1400" dirty="0" err="1"/>
              <a:t>giorno_settimana</a:t>
            </a:r>
            <a:r>
              <a:rPr lang="it-IT" sz="1400" dirty="0"/>
              <a:t> , id_1,id_2, </a:t>
            </a:r>
            <a:r>
              <a:rPr lang="it-IT" sz="1400" dirty="0" err="1"/>
              <a:t>ora_inizio</a:t>
            </a:r>
            <a:r>
              <a:rPr lang="it-IT" sz="1400" dirty="0"/>
              <a:t>, </a:t>
            </a:r>
            <a:r>
              <a:rPr lang="it-IT" sz="1400" dirty="0" err="1"/>
              <a:t>ora_fine</a:t>
            </a:r>
            <a:r>
              <a:rPr lang="it-IT" sz="1400" dirty="0"/>
              <a:t>) </a:t>
            </a:r>
            <a:endParaRPr lang="en-GB" sz="1400" dirty="0"/>
          </a:p>
          <a:p>
            <a:pPr marL="342900" indent="-342900">
              <a:lnSpc>
                <a:spcPct val="120000"/>
              </a:lnSpc>
              <a:spcBef>
                <a:spcPts val="0"/>
              </a:spcBef>
              <a:buFont typeface="+mj-lt"/>
              <a:buAutoNum type="arabicPeriod"/>
            </a:pPr>
            <a:r>
              <a:rPr lang="it-IT" sz="1400" dirty="0"/>
              <a:t>FARMACO</a:t>
            </a:r>
            <a:r>
              <a:rPr lang="it-IT" sz="1400" b="1" u="sng" dirty="0" smtClean="0"/>
              <a:t>( nome</a:t>
            </a:r>
            <a:r>
              <a:rPr lang="it-IT" sz="1400" b="1" u="sng" dirty="0"/>
              <a:t>, </a:t>
            </a:r>
            <a:r>
              <a:rPr lang="it-IT" sz="1400" b="1" u="sng" dirty="0" err="1"/>
              <a:t>casa_farmaceutica</a:t>
            </a:r>
            <a:r>
              <a:rPr lang="it-IT" sz="1400" dirty="0"/>
              <a:t>, principio, prescrizione, </a:t>
            </a:r>
            <a:r>
              <a:rPr lang="it-IT" sz="1400" dirty="0" err="1"/>
              <a:t>num_confezioni_in_magazzino</a:t>
            </a:r>
            <a:r>
              <a:rPr lang="it-IT" sz="1400" dirty="0"/>
              <a:t>) </a:t>
            </a:r>
            <a:endParaRPr lang="en-GB" sz="1400" dirty="0"/>
          </a:p>
          <a:p>
            <a:pPr marL="342900" indent="-342900">
              <a:lnSpc>
                <a:spcPct val="120000"/>
              </a:lnSpc>
              <a:spcBef>
                <a:spcPts val="0"/>
              </a:spcBef>
              <a:buFont typeface="+mj-lt"/>
              <a:buAutoNum type="arabicPeriod"/>
            </a:pPr>
            <a:r>
              <a:rPr lang="it-IT" sz="1400" dirty="0"/>
              <a:t>ORDINE</a:t>
            </a:r>
            <a:r>
              <a:rPr lang="it-IT" sz="1400" dirty="0" smtClean="0"/>
              <a:t>( </a:t>
            </a:r>
            <a:r>
              <a:rPr lang="it-IT" sz="1400" b="1" u="sng" dirty="0" err="1" smtClean="0"/>
              <a:t>nome_farmaco</a:t>
            </a:r>
            <a:r>
              <a:rPr lang="it-IT" sz="1400" b="1" u="sng" dirty="0"/>
              <a:t>, </a:t>
            </a:r>
            <a:r>
              <a:rPr lang="it-IT" sz="1400" b="1" u="sng" dirty="0" err="1"/>
              <a:t>casa_farmaceutica</a:t>
            </a:r>
            <a:r>
              <a:rPr lang="it-IT" sz="1400" dirty="0"/>
              <a:t>, </a:t>
            </a:r>
            <a:r>
              <a:rPr lang="it-IT" sz="1400" dirty="0" err="1"/>
              <a:t>num_confezioni</a:t>
            </a:r>
            <a:r>
              <a:rPr lang="it-IT" sz="1400" dirty="0"/>
              <a:t>, </a:t>
            </a:r>
            <a:r>
              <a:rPr lang="it-IT" sz="1400" b="1" u="sng" dirty="0" err="1"/>
              <a:t>data_ordine</a:t>
            </a:r>
            <a:r>
              <a:rPr lang="it-IT" sz="1400" dirty="0"/>
              <a:t>, </a:t>
            </a:r>
            <a:r>
              <a:rPr lang="it-IT" sz="1400" dirty="0" err="1"/>
              <a:t>data_consegna</a:t>
            </a:r>
            <a:r>
              <a:rPr lang="it-IT" sz="1400" dirty="0"/>
              <a:t>, corriere)</a:t>
            </a:r>
            <a:endParaRPr lang="en-GB" sz="1400" dirty="0"/>
          </a:p>
          <a:p>
            <a:pPr marL="342900" indent="-342900">
              <a:lnSpc>
                <a:spcPct val="120000"/>
              </a:lnSpc>
              <a:spcBef>
                <a:spcPts val="0"/>
              </a:spcBef>
              <a:buFont typeface="+mj-lt"/>
              <a:buAutoNum type="arabicPeriod"/>
            </a:pPr>
            <a:r>
              <a:rPr lang="it-IT" sz="1400" dirty="0"/>
              <a:t>CASA_FARMACEUTICA(</a:t>
            </a:r>
            <a:r>
              <a:rPr lang="it-IT" sz="1400" b="1" u="sng" dirty="0"/>
              <a:t>nome</a:t>
            </a:r>
            <a:r>
              <a:rPr lang="it-IT" sz="1400" dirty="0"/>
              <a:t>, telefono, nazione, rappresentante)</a:t>
            </a:r>
            <a:endParaRPr lang="en-GB" sz="1400" dirty="0"/>
          </a:p>
          <a:p>
            <a:pPr marL="342900" indent="-342900">
              <a:lnSpc>
                <a:spcPct val="120000"/>
              </a:lnSpc>
              <a:spcBef>
                <a:spcPts val="0"/>
              </a:spcBef>
              <a:buFont typeface="+mj-lt"/>
              <a:buAutoNum type="arabicPeriod"/>
            </a:pPr>
            <a:r>
              <a:rPr lang="it-IT" sz="1400" dirty="0"/>
              <a:t>SERVIZIO</a:t>
            </a:r>
            <a:r>
              <a:rPr lang="it-IT" sz="1400" b="1" u="sng" dirty="0" smtClean="0"/>
              <a:t>( </a:t>
            </a:r>
            <a:r>
              <a:rPr lang="it-IT" sz="1400" b="1" u="sng" dirty="0" err="1" smtClean="0"/>
              <a:t>tipo_servizio</a:t>
            </a:r>
            <a:r>
              <a:rPr lang="it-IT" sz="1400" b="1" u="sng" dirty="0"/>
              <a:t>, </a:t>
            </a:r>
            <a:r>
              <a:rPr lang="it-IT" sz="1400" b="1" u="sng" dirty="0" err="1"/>
              <a:t>giorno_settimana</a:t>
            </a:r>
            <a:r>
              <a:rPr lang="it-IT" sz="1400" dirty="0"/>
              <a:t>, costo, durata)</a:t>
            </a:r>
            <a:endParaRPr lang="en-GB" sz="1400" dirty="0"/>
          </a:p>
          <a:p>
            <a:pPr marL="342900" indent="-342900">
              <a:lnSpc>
                <a:spcPct val="120000"/>
              </a:lnSpc>
              <a:spcBef>
                <a:spcPts val="0"/>
              </a:spcBef>
              <a:buFont typeface="+mj-lt"/>
              <a:buAutoNum type="arabicPeriod"/>
            </a:pPr>
            <a:r>
              <a:rPr lang="it-IT" sz="1400" dirty="0"/>
              <a:t>PRENOTAZIONE</a:t>
            </a:r>
            <a:r>
              <a:rPr lang="it-IT" sz="1400" dirty="0" smtClean="0"/>
              <a:t>( </a:t>
            </a:r>
            <a:r>
              <a:rPr lang="it-IT" sz="1400" b="1" u="sng" dirty="0" err="1" smtClean="0"/>
              <a:t>tipo_servizio</a:t>
            </a:r>
            <a:r>
              <a:rPr lang="it-IT" sz="1400" b="1" u="sng" dirty="0"/>
              <a:t>, data, ora</a:t>
            </a:r>
            <a:r>
              <a:rPr lang="it-IT" sz="1400" dirty="0"/>
              <a:t>, cliente)</a:t>
            </a:r>
            <a:endParaRPr lang="en-GB" sz="1400" dirty="0"/>
          </a:p>
          <a:p>
            <a:pPr marL="0" indent="0">
              <a:lnSpc>
                <a:spcPct val="120000"/>
              </a:lnSpc>
              <a:spcBef>
                <a:spcPts val="0"/>
              </a:spcBef>
              <a:buNone/>
            </a:pPr>
            <a:endParaRPr lang="en-GB" sz="1400" dirty="0"/>
          </a:p>
        </p:txBody>
      </p:sp>
      <p:sp>
        <p:nvSpPr>
          <p:cNvPr id="3" name="Segnaposto numero diapositiva 2"/>
          <p:cNvSpPr>
            <a:spLocks noGrp="1"/>
          </p:cNvSpPr>
          <p:nvPr>
            <p:ph type="sldNum" sz="quarter" idx="12"/>
          </p:nvPr>
        </p:nvSpPr>
        <p:spPr/>
        <p:txBody>
          <a:bodyPr/>
          <a:lstStyle/>
          <a:p>
            <a:fld id="{631BB469-ABAD-4866-AC90-48FE8290B794}" type="slidenum">
              <a:rPr lang="en-GB" smtClean="0"/>
              <a:t>39</a:t>
            </a:fld>
            <a:endParaRPr lang="en-GB"/>
          </a:p>
        </p:txBody>
      </p:sp>
      <p:sp>
        <p:nvSpPr>
          <p:cNvPr id="5" name="Figura a mano libera 4"/>
          <p:cNvSpPr/>
          <p:nvPr/>
        </p:nvSpPr>
        <p:spPr>
          <a:xfrm>
            <a:off x="4262327" y="5582093"/>
            <a:ext cx="1334386" cy="110172"/>
          </a:xfrm>
          <a:custGeom>
            <a:avLst/>
            <a:gdLst>
              <a:gd name="connsiteX0" fmla="*/ 0 w 1334386"/>
              <a:gd name="connsiteY0" fmla="*/ 10632 h 110172"/>
              <a:gd name="connsiteX1" fmla="*/ 505046 w 1334386"/>
              <a:gd name="connsiteY1" fmla="*/ 101009 h 110172"/>
              <a:gd name="connsiteX2" fmla="*/ 1063256 w 1334386"/>
              <a:gd name="connsiteY2" fmla="*/ 95693 h 110172"/>
              <a:gd name="connsiteX3" fmla="*/ 1334386 w 1334386"/>
              <a:gd name="connsiteY3" fmla="*/ 0 h 110172"/>
            </a:gdLst>
            <a:ahLst/>
            <a:cxnLst>
              <a:cxn ang="0">
                <a:pos x="connsiteX0" y="connsiteY0"/>
              </a:cxn>
              <a:cxn ang="0">
                <a:pos x="connsiteX1" y="connsiteY1"/>
              </a:cxn>
              <a:cxn ang="0">
                <a:pos x="connsiteX2" y="connsiteY2"/>
              </a:cxn>
              <a:cxn ang="0">
                <a:pos x="connsiteX3" y="connsiteY3"/>
              </a:cxn>
            </a:cxnLst>
            <a:rect l="l" t="t" r="r" b="b"/>
            <a:pathLst>
              <a:path w="1334386" h="110172">
                <a:moveTo>
                  <a:pt x="0" y="10632"/>
                </a:moveTo>
                <a:cubicBezTo>
                  <a:pt x="163918" y="48732"/>
                  <a:pt x="327837" y="86832"/>
                  <a:pt x="505046" y="101009"/>
                </a:cubicBezTo>
                <a:cubicBezTo>
                  <a:pt x="682255" y="115186"/>
                  <a:pt x="925033" y="112528"/>
                  <a:pt x="1063256" y="95693"/>
                </a:cubicBezTo>
                <a:cubicBezTo>
                  <a:pt x="1201479" y="78858"/>
                  <a:pt x="1267932" y="39429"/>
                  <a:pt x="1334386" y="0"/>
                </a:cubicBezTo>
              </a:path>
            </a:pathLst>
          </a:cu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6524936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98173" y="181252"/>
            <a:ext cx="8771283" cy="589031"/>
          </a:xfrm>
        </p:spPr>
        <p:txBody>
          <a:bodyPr/>
          <a:lstStyle/>
          <a:p>
            <a:r>
              <a:rPr lang="en-GB" sz="3200" dirty="0" err="1" smtClean="0"/>
              <a:t>Testo</a:t>
            </a:r>
            <a:r>
              <a:rPr lang="en-GB" sz="3200" dirty="0" smtClean="0"/>
              <a:t> </a:t>
            </a:r>
            <a:r>
              <a:rPr lang="en-GB" sz="3200" dirty="0" err="1" smtClean="0"/>
              <a:t>dell’esercizio</a:t>
            </a:r>
            <a:endParaRPr lang="en-GB" sz="3200" dirty="0"/>
          </a:p>
        </p:txBody>
      </p:sp>
      <p:sp>
        <p:nvSpPr>
          <p:cNvPr id="3" name="Segnaposto contenuto 2"/>
          <p:cNvSpPr>
            <a:spLocks noGrp="1"/>
          </p:cNvSpPr>
          <p:nvPr>
            <p:ph idx="1"/>
          </p:nvPr>
        </p:nvSpPr>
        <p:spPr>
          <a:xfrm>
            <a:off x="154057" y="824948"/>
            <a:ext cx="8850795" cy="5680214"/>
          </a:xfrm>
        </p:spPr>
        <p:txBody>
          <a:bodyPr>
            <a:noAutofit/>
          </a:bodyPr>
          <a:lstStyle/>
          <a:p>
            <a:pPr marL="0" indent="0">
              <a:lnSpc>
                <a:spcPct val="120000"/>
              </a:lnSpc>
              <a:spcBef>
                <a:spcPts val="0"/>
              </a:spcBef>
              <a:buNone/>
            </a:pPr>
            <a:r>
              <a:rPr lang="it-IT" sz="1400" dirty="0"/>
              <a:t>La seguente base di dati descrive l’attività di una farmacia la cui programmazione settimanale rimane sempre la stessa.</a:t>
            </a:r>
            <a:endParaRPr lang="en-GB" sz="1400" dirty="0"/>
          </a:p>
          <a:p>
            <a:pPr marL="0" indent="0">
              <a:lnSpc>
                <a:spcPct val="120000"/>
              </a:lnSpc>
              <a:spcBef>
                <a:spcPts val="0"/>
              </a:spcBef>
              <a:buNone/>
            </a:pPr>
            <a:r>
              <a:rPr lang="it-IT" sz="1400" dirty="0"/>
              <a:t>Si tenga presente che:</a:t>
            </a:r>
            <a:endParaRPr lang="en-GB" sz="1400" dirty="0"/>
          </a:p>
          <a:p>
            <a:pPr lvl="0">
              <a:lnSpc>
                <a:spcPct val="120000"/>
              </a:lnSpc>
              <a:spcBef>
                <a:spcPts val="0"/>
              </a:spcBef>
            </a:pPr>
            <a:r>
              <a:rPr lang="it-IT" sz="1400" dirty="0"/>
              <a:t>I turni sono distinti in: mattiniero, pomeridiano, notturno. Per ogni turno sono sempre presenti due farmacisti, ma le coppie di farmacisti cambiano a seconda dei turni. Ogni farmacista fa un solo turno al </a:t>
            </a:r>
            <a:r>
              <a:rPr lang="it-IT" sz="1400" dirty="0" smtClean="0"/>
              <a:t>giorno.</a:t>
            </a:r>
            <a:endParaRPr lang="en-GB" sz="1400" dirty="0"/>
          </a:p>
          <a:p>
            <a:pPr lvl="0">
              <a:lnSpc>
                <a:spcPct val="120000"/>
              </a:lnSpc>
              <a:spcBef>
                <a:spcPts val="0"/>
              </a:spcBef>
            </a:pPr>
            <a:r>
              <a:rPr lang="it-IT" sz="1400" dirty="0" smtClean="0"/>
              <a:t>Alcuni </a:t>
            </a:r>
            <a:r>
              <a:rPr lang="it-IT" sz="1400" dirty="0"/>
              <a:t>farmaci possono avere lo stesso nome, ma sono prodotti da case farmaceutiche diverse.</a:t>
            </a:r>
            <a:endParaRPr lang="en-GB" sz="1400" dirty="0"/>
          </a:p>
          <a:p>
            <a:pPr lvl="0">
              <a:lnSpc>
                <a:spcPct val="120000"/>
              </a:lnSpc>
              <a:spcBef>
                <a:spcPts val="0"/>
              </a:spcBef>
            </a:pPr>
            <a:r>
              <a:rPr lang="it-IT" sz="1400" dirty="0"/>
              <a:t>La farmacia fornisce diversi tipi di servizi aggiuntivi (ad esempio misurazione pressione, elettrocardiogramma, analisi dermatologica, ...). Ciascun servizio è fornito una volta a settimana, e servizi diversi possono essere forniti lo stesso giorno</a:t>
            </a:r>
            <a:r>
              <a:rPr lang="it-IT" sz="1400" dirty="0" smtClean="0"/>
              <a:t>.</a:t>
            </a:r>
          </a:p>
          <a:p>
            <a:pPr marL="0" lvl="0" indent="0">
              <a:lnSpc>
                <a:spcPct val="120000"/>
              </a:lnSpc>
              <a:spcBef>
                <a:spcPts val="0"/>
              </a:spcBef>
              <a:buNone/>
            </a:pPr>
            <a:endParaRPr lang="en-GB" sz="1400" dirty="0"/>
          </a:p>
          <a:p>
            <a:pPr marL="342900" indent="-342900">
              <a:lnSpc>
                <a:spcPct val="120000"/>
              </a:lnSpc>
              <a:spcBef>
                <a:spcPts val="0"/>
              </a:spcBef>
              <a:buFont typeface="+mj-lt"/>
              <a:buAutoNum type="arabicPeriod"/>
            </a:pPr>
            <a:r>
              <a:rPr lang="it-IT" sz="1400" dirty="0"/>
              <a:t>PERSONALE(id, CF, nome, cognome, </a:t>
            </a:r>
            <a:r>
              <a:rPr lang="it-IT" sz="1400" dirty="0" err="1"/>
              <a:t>num_cell</a:t>
            </a:r>
            <a:r>
              <a:rPr lang="it-IT" sz="1400" dirty="0"/>
              <a:t>, </a:t>
            </a:r>
            <a:r>
              <a:rPr lang="it-IT" sz="1400" dirty="0" err="1"/>
              <a:t>data_assunzione</a:t>
            </a:r>
            <a:r>
              <a:rPr lang="it-IT" sz="1400" dirty="0"/>
              <a:t>)</a:t>
            </a:r>
            <a:endParaRPr lang="en-GB" sz="1400" dirty="0"/>
          </a:p>
          <a:p>
            <a:pPr marL="342900" indent="-342900">
              <a:lnSpc>
                <a:spcPct val="120000"/>
              </a:lnSpc>
              <a:spcBef>
                <a:spcPts val="0"/>
              </a:spcBef>
              <a:buFont typeface="+mj-lt"/>
              <a:buAutoNum type="arabicPeriod"/>
            </a:pPr>
            <a:r>
              <a:rPr lang="it-IT" sz="1400" dirty="0"/>
              <a:t>TURNO(</a:t>
            </a:r>
            <a:r>
              <a:rPr lang="it-IT" sz="1400" dirty="0" err="1"/>
              <a:t>nome_turno</a:t>
            </a:r>
            <a:r>
              <a:rPr lang="it-IT" sz="1400" dirty="0"/>
              <a:t>,  </a:t>
            </a:r>
            <a:r>
              <a:rPr lang="it-IT" sz="1400" dirty="0" err="1"/>
              <a:t>giorno_settimana</a:t>
            </a:r>
            <a:r>
              <a:rPr lang="it-IT" sz="1400" dirty="0"/>
              <a:t> , id_1,id_2, </a:t>
            </a:r>
            <a:r>
              <a:rPr lang="it-IT" sz="1400" dirty="0" err="1"/>
              <a:t>ora_inizio</a:t>
            </a:r>
            <a:r>
              <a:rPr lang="it-IT" sz="1400" dirty="0"/>
              <a:t>, </a:t>
            </a:r>
            <a:r>
              <a:rPr lang="it-IT" sz="1400" dirty="0" err="1"/>
              <a:t>ora_fine</a:t>
            </a:r>
            <a:r>
              <a:rPr lang="it-IT" sz="1400" dirty="0"/>
              <a:t>) </a:t>
            </a:r>
            <a:endParaRPr lang="en-GB" sz="1400" dirty="0"/>
          </a:p>
          <a:p>
            <a:pPr marL="342900" indent="-342900">
              <a:lnSpc>
                <a:spcPct val="120000"/>
              </a:lnSpc>
              <a:spcBef>
                <a:spcPts val="0"/>
              </a:spcBef>
              <a:buFont typeface="+mj-lt"/>
              <a:buAutoNum type="arabicPeriod"/>
            </a:pPr>
            <a:r>
              <a:rPr lang="it-IT" sz="1400" dirty="0"/>
              <a:t>FARMACO(nome, </a:t>
            </a:r>
            <a:r>
              <a:rPr lang="it-IT" sz="1400" dirty="0" err="1"/>
              <a:t>casa_farmaceutica</a:t>
            </a:r>
            <a:r>
              <a:rPr lang="it-IT" sz="1400" dirty="0"/>
              <a:t>, principio, prescrizione, </a:t>
            </a:r>
            <a:r>
              <a:rPr lang="it-IT" sz="1400" dirty="0" err="1"/>
              <a:t>num_confezioni_in_magazzino</a:t>
            </a:r>
            <a:r>
              <a:rPr lang="it-IT" sz="1400" dirty="0"/>
              <a:t>) </a:t>
            </a:r>
            <a:endParaRPr lang="en-GB" sz="1400" dirty="0"/>
          </a:p>
          <a:p>
            <a:pPr marL="342900" indent="-342900">
              <a:lnSpc>
                <a:spcPct val="120000"/>
              </a:lnSpc>
              <a:spcBef>
                <a:spcPts val="0"/>
              </a:spcBef>
              <a:buFont typeface="+mj-lt"/>
              <a:buAutoNum type="arabicPeriod"/>
            </a:pPr>
            <a:r>
              <a:rPr lang="it-IT" sz="1400" dirty="0"/>
              <a:t>ORDINE(</a:t>
            </a:r>
            <a:r>
              <a:rPr lang="it-IT" sz="1400" dirty="0" err="1"/>
              <a:t>nome_farmaco</a:t>
            </a:r>
            <a:r>
              <a:rPr lang="it-IT" sz="1400" dirty="0"/>
              <a:t>, </a:t>
            </a:r>
            <a:r>
              <a:rPr lang="it-IT" sz="1400" dirty="0" err="1"/>
              <a:t>casa_farmaceutica</a:t>
            </a:r>
            <a:r>
              <a:rPr lang="it-IT" sz="1400" dirty="0"/>
              <a:t>, </a:t>
            </a:r>
            <a:r>
              <a:rPr lang="it-IT" sz="1400" dirty="0" err="1"/>
              <a:t>num_confezioni</a:t>
            </a:r>
            <a:r>
              <a:rPr lang="it-IT" sz="1400" dirty="0"/>
              <a:t>, </a:t>
            </a:r>
            <a:r>
              <a:rPr lang="it-IT" sz="1400" dirty="0" err="1"/>
              <a:t>data_ordine</a:t>
            </a:r>
            <a:r>
              <a:rPr lang="it-IT" sz="1400" dirty="0"/>
              <a:t>, </a:t>
            </a:r>
            <a:r>
              <a:rPr lang="it-IT" sz="1400" dirty="0" err="1"/>
              <a:t>data_consegna</a:t>
            </a:r>
            <a:r>
              <a:rPr lang="it-IT" sz="1400" dirty="0"/>
              <a:t>, corriere)</a:t>
            </a:r>
            <a:endParaRPr lang="en-GB" sz="1400" dirty="0"/>
          </a:p>
          <a:p>
            <a:pPr marL="342900" indent="-342900">
              <a:lnSpc>
                <a:spcPct val="120000"/>
              </a:lnSpc>
              <a:spcBef>
                <a:spcPts val="0"/>
              </a:spcBef>
              <a:buFont typeface="+mj-lt"/>
              <a:buAutoNum type="arabicPeriod"/>
            </a:pPr>
            <a:r>
              <a:rPr lang="it-IT" sz="1400" dirty="0"/>
              <a:t>CASA_FARMACEUTICA(nome, telefono, nazione, rappresentante)</a:t>
            </a:r>
            <a:endParaRPr lang="en-GB" sz="1400" dirty="0"/>
          </a:p>
          <a:p>
            <a:pPr marL="342900" indent="-342900">
              <a:lnSpc>
                <a:spcPct val="120000"/>
              </a:lnSpc>
              <a:spcBef>
                <a:spcPts val="0"/>
              </a:spcBef>
              <a:buFont typeface="+mj-lt"/>
              <a:buAutoNum type="arabicPeriod"/>
            </a:pPr>
            <a:r>
              <a:rPr lang="it-IT" sz="1400" dirty="0"/>
              <a:t>SERVIZIO(</a:t>
            </a:r>
            <a:r>
              <a:rPr lang="it-IT" sz="1400" dirty="0" err="1"/>
              <a:t>tipo_servizio</a:t>
            </a:r>
            <a:r>
              <a:rPr lang="it-IT" sz="1400" dirty="0"/>
              <a:t>, </a:t>
            </a:r>
            <a:r>
              <a:rPr lang="it-IT" sz="1400" dirty="0" err="1"/>
              <a:t>giorno_settimana</a:t>
            </a:r>
            <a:r>
              <a:rPr lang="it-IT" sz="1400" dirty="0"/>
              <a:t>, costo, durata)</a:t>
            </a:r>
            <a:endParaRPr lang="en-GB" sz="1400" dirty="0"/>
          </a:p>
          <a:p>
            <a:pPr marL="342900" indent="-342900">
              <a:lnSpc>
                <a:spcPct val="120000"/>
              </a:lnSpc>
              <a:spcBef>
                <a:spcPts val="0"/>
              </a:spcBef>
              <a:buFont typeface="+mj-lt"/>
              <a:buAutoNum type="arabicPeriod"/>
            </a:pPr>
            <a:r>
              <a:rPr lang="it-IT" sz="1400" dirty="0"/>
              <a:t>PRENOTAZIONE(</a:t>
            </a:r>
            <a:r>
              <a:rPr lang="it-IT" sz="1400" dirty="0" err="1"/>
              <a:t>tipo_servizio</a:t>
            </a:r>
            <a:r>
              <a:rPr lang="it-IT" sz="1400" dirty="0"/>
              <a:t>, data, ora, cliente)</a:t>
            </a:r>
            <a:endParaRPr lang="en-GB" sz="1400" dirty="0"/>
          </a:p>
          <a:p>
            <a:pPr marL="0" indent="0">
              <a:lnSpc>
                <a:spcPct val="120000"/>
              </a:lnSpc>
              <a:spcBef>
                <a:spcPts val="0"/>
              </a:spcBef>
              <a:buNone/>
            </a:pPr>
            <a:endParaRPr lang="en-GB" sz="1400" dirty="0"/>
          </a:p>
          <a:p>
            <a:pPr marL="0" indent="0">
              <a:lnSpc>
                <a:spcPct val="120000"/>
              </a:lnSpc>
              <a:spcBef>
                <a:spcPts val="0"/>
              </a:spcBef>
              <a:buNone/>
            </a:pPr>
            <a:r>
              <a:rPr lang="it-IT" sz="1400" dirty="0"/>
              <a:t>Definire tutte le chiavi primarie e i tutti i vincoli di integrità </a:t>
            </a:r>
            <a:r>
              <a:rPr lang="it-IT" sz="1400" dirty="0" smtClean="0"/>
              <a:t>referenziale</a:t>
            </a:r>
            <a:r>
              <a:rPr lang="en-GB" sz="1400" dirty="0"/>
              <a:t> </a:t>
            </a:r>
            <a:r>
              <a:rPr lang="it-IT" sz="1400" dirty="0" smtClean="0"/>
              <a:t>In </a:t>
            </a:r>
            <a:r>
              <a:rPr lang="it-IT" sz="1400" dirty="0"/>
              <a:t>particolare si richiede di </a:t>
            </a:r>
            <a:r>
              <a:rPr lang="it-IT" sz="1400" dirty="0" smtClean="0"/>
              <a:t>indicare:</a:t>
            </a:r>
            <a:r>
              <a:rPr lang="en-GB" sz="1400" dirty="0"/>
              <a:t> </a:t>
            </a:r>
            <a:endParaRPr lang="en-GB" sz="1400" dirty="0" smtClean="0"/>
          </a:p>
          <a:p>
            <a:pPr>
              <a:lnSpc>
                <a:spcPct val="120000"/>
              </a:lnSpc>
              <a:spcBef>
                <a:spcPts val="0"/>
              </a:spcBef>
            </a:pPr>
            <a:r>
              <a:rPr lang="it-IT" sz="1400" dirty="0" smtClean="0"/>
              <a:t>Almeno </a:t>
            </a:r>
            <a:r>
              <a:rPr lang="it-IT" sz="1400" dirty="0"/>
              <a:t>un vincolo di dominio</a:t>
            </a:r>
            <a:endParaRPr lang="en-GB" sz="1400" dirty="0"/>
          </a:p>
          <a:p>
            <a:pPr lvl="0">
              <a:lnSpc>
                <a:spcPct val="120000"/>
              </a:lnSpc>
              <a:spcBef>
                <a:spcPts val="0"/>
              </a:spcBef>
            </a:pPr>
            <a:r>
              <a:rPr lang="it-IT" sz="1400" dirty="0"/>
              <a:t>Almeno un vincolo di ennupla</a:t>
            </a:r>
            <a:endParaRPr lang="en-GB" sz="1400" dirty="0"/>
          </a:p>
          <a:p>
            <a:pPr lvl="0">
              <a:lnSpc>
                <a:spcPct val="120000"/>
              </a:lnSpc>
              <a:spcBef>
                <a:spcPts val="0"/>
              </a:spcBef>
            </a:pPr>
            <a:r>
              <a:rPr lang="it-IT" sz="1400" dirty="0"/>
              <a:t>Una </a:t>
            </a:r>
            <a:r>
              <a:rPr lang="it-IT" sz="1400" dirty="0" err="1"/>
              <a:t>superchiave</a:t>
            </a:r>
            <a:r>
              <a:rPr lang="it-IT" sz="1400" dirty="0"/>
              <a:t> non minimale</a:t>
            </a:r>
            <a:endParaRPr lang="en-GB" sz="1400" dirty="0"/>
          </a:p>
          <a:p>
            <a:pPr lvl="0">
              <a:lnSpc>
                <a:spcPct val="120000"/>
              </a:lnSpc>
              <a:spcBef>
                <a:spcPts val="0"/>
              </a:spcBef>
            </a:pPr>
            <a:r>
              <a:rPr lang="it-IT" sz="1400" dirty="0"/>
              <a:t>Una chiave che non sia stata scelta come chiave primaria.</a:t>
            </a:r>
            <a:endParaRPr lang="en-GB" sz="1400" dirty="0"/>
          </a:p>
          <a:p>
            <a:pPr>
              <a:lnSpc>
                <a:spcPct val="120000"/>
              </a:lnSpc>
              <a:spcBef>
                <a:spcPts val="0"/>
              </a:spcBef>
            </a:pPr>
            <a:endParaRPr lang="en-GB" sz="1400" dirty="0"/>
          </a:p>
        </p:txBody>
      </p:sp>
      <p:sp>
        <p:nvSpPr>
          <p:cNvPr id="4" name="Segnaposto numero diapositiva 3"/>
          <p:cNvSpPr>
            <a:spLocks noGrp="1"/>
          </p:cNvSpPr>
          <p:nvPr>
            <p:ph type="sldNum" sz="quarter" idx="12"/>
          </p:nvPr>
        </p:nvSpPr>
        <p:spPr/>
        <p:txBody>
          <a:bodyPr/>
          <a:lstStyle/>
          <a:p>
            <a:fld id="{631BB469-ABAD-4866-AC90-48FE8290B794}" type="slidenum">
              <a:rPr lang="en-GB" smtClean="0"/>
              <a:t>4</a:t>
            </a:fld>
            <a:endParaRPr lang="en-GB"/>
          </a:p>
        </p:txBody>
      </p:sp>
    </p:spTree>
    <p:extLst>
      <p:ext uri="{BB962C8B-B14F-4D97-AF65-F5344CB8AC3E}">
        <p14:creationId xmlns:p14="http://schemas.microsoft.com/office/powerpoint/2010/main" val="5364653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59025" y="285998"/>
            <a:ext cx="8771283" cy="589031"/>
          </a:xfrm>
        </p:spPr>
        <p:txBody>
          <a:bodyPr/>
          <a:lstStyle/>
          <a:p>
            <a:r>
              <a:rPr lang="en-GB" sz="1600" dirty="0" err="1" smtClean="0"/>
              <a:t>Sempre</a:t>
            </a:r>
            <a:r>
              <a:rPr lang="en-GB" sz="1600" dirty="0" smtClean="0"/>
              <a:t> </a:t>
            </a:r>
            <a:r>
              <a:rPr lang="en-GB" sz="1600" dirty="0" err="1" smtClean="0"/>
              <a:t>sulla</a:t>
            </a:r>
            <a:r>
              <a:rPr lang="en-GB" sz="1600" dirty="0" smtClean="0"/>
              <a:t> </a:t>
            </a:r>
            <a:r>
              <a:rPr lang="en-GB" sz="1600" dirty="0" err="1" smtClean="0"/>
              <a:t>relazione</a:t>
            </a:r>
            <a:r>
              <a:rPr lang="en-GB" sz="1600" dirty="0" smtClean="0"/>
              <a:t> 7 – </a:t>
            </a:r>
            <a:r>
              <a:rPr lang="en-GB" sz="1600" dirty="0" err="1" smtClean="0"/>
              <a:t>Potrebbe</a:t>
            </a:r>
            <a:r>
              <a:rPr lang="en-GB" sz="1600" dirty="0" smtClean="0"/>
              <a:t> </a:t>
            </a:r>
            <a:r>
              <a:rPr lang="en-GB" sz="1600" dirty="0" err="1" smtClean="0"/>
              <a:t>esserci</a:t>
            </a:r>
            <a:r>
              <a:rPr lang="en-GB" sz="1600" dirty="0" smtClean="0"/>
              <a:t> </a:t>
            </a:r>
            <a:r>
              <a:rPr lang="en-GB" sz="1600" dirty="0" err="1" smtClean="0"/>
              <a:t>uno</a:t>
            </a:r>
            <a:r>
              <a:rPr lang="en-GB" sz="1600" dirty="0" smtClean="0"/>
              <a:t> student </a:t>
            </a:r>
            <a:r>
              <a:rPr lang="en-GB" sz="1600" dirty="0" err="1" smtClean="0"/>
              <a:t>che</a:t>
            </a:r>
            <a:r>
              <a:rPr lang="en-GB" sz="1600" dirty="0" smtClean="0"/>
              <a:t> dice </a:t>
            </a:r>
            <a:r>
              <a:rPr lang="en-GB" sz="1600" dirty="0" err="1" smtClean="0"/>
              <a:t>dentro</a:t>
            </a:r>
            <a:r>
              <a:rPr lang="en-GB" sz="1600" dirty="0" smtClean="0"/>
              <a:t> di se: qui mi </a:t>
            </a:r>
            <a:r>
              <a:rPr lang="en-GB" sz="1600" dirty="0" err="1" smtClean="0"/>
              <a:t>vogliono</a:t>
            </a:r>
            <a:r>
              <a:rPr lang="en-GB" sz="1600" dirty="0" smtClean="0"/>
              <a:t> </a:t>
            </a:r>
            <a:r>
              <a:rPr lang="en-GB" sz="1600" dirty="0" err="1" smtClean="0"/>
              <a:t>fregare</a:t>
            </a:r>
            <a:r>
              <a:rPr lang="en-GB" sz="1600" dirty="0" smtClean="0"/>
              <a:t>, e se </a:t>
            </a:r>
            <a:r>
              <a:rPr lang="en-GB" sz="1600" dirty="0" err="1" smtClean="0"/>
              <a:t>hanno</a:t>
            </a:r>
            <a:r>
              <a:rPr lang="en-GB" sz="1600" dirty="0" smtClean="0"/>
              <a:t> due </a:t>
            </a:r>
            <a:r>
              <a:rPr lang="en-GB" sz="1600" dirty="0" err="1" smtClean="0"/>
              <a:t>misuratori</a:t>
            </a:r>
            <a:r>
              <a:rPr lang="en-GB" sz="1600" dirty="0" smtClean="0"/>
              <a:t> </a:t>
            </a:r>
            <a:r>
              <a:rPr lang="en-GB" sz="1600" dirty="0" err="1" smtClean="0"/>
              <a:t>della</a:t>
            </a:r>
            <a:r>
              <a:rPr lang="en-GB" sz="1600" dirty="0" smtClean="0"/>
              <a:t> </a:t>
            </a:r>
            <a:r>
              <a:rPr lang="en-GB" sz="1600" dirty="0" err="1" smtClean="0"/>
              <a:t>pressione</a:t>
            </a:r>
            <a:r>
              <a:rPr lang="en-GB" sz="1600" dirty="0" smtClean="0"/>
              <a:t>, è </a:t>
            </a:r>
            <a:r>
              <a:rPr lang="en-GB" sz="1600" dirty="0" err="1" smtClean="0"/>
              <a:t>chiaro</a:t>
            </a:r>
            <a:r>
              <a:rPr lang="en-GB" sz="1600" dirty="0" smtClean="0"/>
              <a:t> </a:t>
            </a:r>
            <a:r>
              <a:rPr lang="en-GB" sz="1600" dirty="0" err="1" smtClean="0"/>
              <a:t>che</a:t>
            </a:r>
            <a:r>
              <a:rPr lang="en-GB" sz="1600" dirty="0" smtClean="0"/>
              <a:t> </a:t>
            </a:r>
            <a:r>
              <a:rPr lang="en-GB" sz="1600" dirty="0" err="1" smtClean="0"/>
              <a:t>possono</a:t>
            </a:r>
            <a:r>
              <a:rPr lang="en-GB" sz="1600" dirty="0" smtClean="0"/>
              <a:t> </a:t>
            </a:r>
            <a:r>
              <a:rPr lang="en-GB" sz="1600" dirty="0" err="1" smtClean="0"/>
              <a:t>misurare</a:t>
            </a:r>
            <a:r>
              <a:rPr lang="en-GB" sz="1600" dirty="0" smtClean="0"/>
              <a:t> la </a:t>
            </a:r>
            <a:r>
              <a:rPr lang="en-GB" sz="1600" dirty="0" err="1" smtClean="0"/>
              <a:t>pressione</a:t>
            </a:r>
            <a:r>
              <a:rPr lang="en-GB" sz="1600" dirty="0" smtClean="0"/>
              <a:t> a due </a:t>
            </a:r>
            <a:r>
              <a:rPr lang="en-GB" sz="1600" dirty="0" err="1" smtClean="0"/>
              <a:t>persone</a:t>
            </a:r>
            <a:r>
              <a:rPr lang="en-GB" sz="1600" dirty="0" smtClean="0"/>
              <a:t> </a:t>
            </a:r>
            <a:r>
              <a:rPr lang="en-GB" sz="1600" dirty="0" err="1" smtClean="0"/>
              <a:t>contemporaneamente</a:t>
            </a:r>
            <a:r>
              <a:rPr lang="en-GB" sz="1600" dirty="0" smtClean="0"/>
              <a:t>, e PERCIO’ </a:t>
            </a:r>
            <a:r>
              <a:rPr lang="en-GB" sz="1600" dirty="0" err="1" smtClean="0"/>
              <a:t>cliente</a:t>
            </a:r>
            <a:r>
              <a:rPr lang="en-GB" sz="1600" dirty="0" smtClean="0"/>
              <a:t> fa parte </a:t>
            </a:r>
            <a:r>
              <a:rPr lang="en-GB" sz="1600" dirty="0" err="1" smtClean="0"/>
              <a:t>della</a:t>
            </a:r>
            <a:r>
              <a:rPr lang="en-GB" sz="1600" dirty="0" smtClean="0"/>
              <a:t> </a:t>
            </a:r>
            <a:r>
              <a:rPr lang="en-GB" sz="1600" dirty="0" err="1" smtClean="0"/>
              <a:t>chiave</a:t>
            </a:r>
            <a:r>
              <a:rPr lang="en-GB" sz="1600" dirty="0" smtClean="0"/>
              <a:t>. Se </a:t>
            </a:r>
            <a:r>
              <a:rPr lang="en-GB" sz="1600" dirty="0" err="1" smtClean="0"/>
              <a:t>stavate</a:t>
            </a:r>
            <a:r>
              <a:rPr lang="en-GB" sz="1600" dirty="0" smtClean="0"/>
              <a:t> </a:t>
            </a:r>
            <a:r>
              <a:rPr lang="en-GB" sz="1600" dirty="0" err="1" smtClean="0"/>
              <a:t>ragionando</a:t>
            </a:r>
            <a:r>
              <a:rPr lang="en-GB" sz="1600" dirty="0" smtClean="0"/>
              <a:t> </a:t>
            </a:r>
            <a:r>
              <a:rPr lang="en-GB" sz="1600" dirty="0" err="1" smtClean="0"/>
              <a:t>così</a:t>
            </a:r>
            <a:r>
              <a:rPr lang="en-GB" sz="1600" dirty="0" smtClean="0"/>
              <a:t> vi </a:t>
            </a:r>
            <a:r>
              <a:rPr lang="en-GB" sz="1600" dirty="0" err="1" smtClean="0"/>
              <a:t>prego</a:t>
            </a:r>
            <a:r>
              <a:rPr lang="en-GB" sz="1600" dirty="0" smtClean="0"/>
              <a:t>: non </a:t>
            </a:r>
            <a:r>
              <a:rPr lang="en-GB" sz="1600" dirty="0" err="1" smtClean="0"/>
              <a:t>siate</a:t>
            </a:r>
            <a:r>
              <a:rPr lang="en-GB" sz="1600" dirty="0" smtClean="0"/>
              <a:t> TROPPO </a:t>
            </a:r>
            <a:r>
              <a:rPr lang="en-GB" sz="1600" dirty="0" err="1" smtClean="0"/>
              <a:t>sospettosi</a:t>
            </a:r>
            <a:r>
              <a:rPr lang="en-GB" sz="1600" dirty="0" smtClean="0"/>
              <a:t>, non </a:t>
            </a:r>
            <a:r>
              <a:rPr lang="en-GB" sz="1600" dirty="0" err="1" smtClean="0"/>
              <a:t>siate</a:t>
            </a:r>
            <a:r>
              <a:rPr lang="en-GB" sz="1600" dirty="0" smtClean="0"/>
              <a:t> TROPPO </a:t>
            </a:r>
            <a:r>
              <a:rPr lang="en-GB" sz="1600" dirty="0" err="1" smtClean="0"/>
              <a:t>pignoli</a:t>
            </a:r>
            <a:r>
              <a:rPr lang="en-GB" sz="1600" dirty="0" smtClean="0"/>
              <a:t>, è </a:t>
            </a:r>
            <a:r>
              <a:rPr lang="en-GB" sz="1600" dirty="0" err="1" smtClean="0"/>
              <a:t>chiaro</a:t>
            </a:r>
            <a:r>
              <a:rPr lang="en-GB" sz="1600" dirty="0" smtClean="0"/>
              <a:t> </a:t>
            </a:r>
            <a:r>
              <a:rPr lang="en-GB" sz="1600" dirty="0" err="1" smtClean="0"/>
              <a:t>che</a:t>
            </a:r>
            <a:r>
              <a:rPr lang="en-GB" sz="1600" dirty="0" smtClean="0"/>
              <a:t> </a:t>
            </a:r>
            <a:r>
              <a:rPr lang="en-GB" sz="1600" dirty="0" err="1" smtClean="0"/>
              <a:t>cliente</a:t>
            </a:r>
            <a:r>
              <a:rPr lang="en-GB" sz="1600" dirty="0" smtClean="0"/>
              <a:t> non fa parte </a:t>
            </a:r>
            <a:r>
              <a:rPr lang="en-GB" sz="1600" dirty="0" err="1" smtClean="0"/>
              <a:t>della</a:t>
            </a:r>
            <a:r>
              <a:rPr lang="en-GB" sz="1600" dirty="0" smtClean="0"/>
              <a:t> </a:t>
            </a:r>
            <a:r>
              <a:rPr lang="en-GB" sz="1600" dirty="0" err="1" smtClean="0"/>
              <a:t>chiave</a:t>
            </a:r>
            <a:r>
              <a:rPr lang="en-GB" sz="1600" dirty="0" smtClean="0"/>
              <a:t>………... E poi è </a:t>
            </a:r>
            <a:r>
              <a:rPr lang="en-GB" sz="1600" dirty="0" err="1" smtClean="0"/>
              <a:t>molto</a:t>
            </a:r>
            <a:r>
              <a:rPr lang="en-GB" sz="1600" dirty="0" smtClean="0"/>
              <a:t> </a:t>
            </a:r>
            <a:r>
              <a:rPr lang="en-GB" sz="1600" dirty="0" err="1" smtClean="0"/>
              <a:t>raro</a:t>
            </a:r>
            <a:r>
              <a:rPr lang="en-GB" sz="1600" dirty="0" smtClean="0"/>
              <a:t> (ma </a:t>
            </a:r>
            <a:r>
              <a:rPr lang="en-GB" sz="1600" dirty="0" err="1" smtClean="0"/>
              <a:t>possibile</a:t>
            </a:r>
            <a:r>
              <a:rPr lang="en-GB" sz="1600" dirty="0" smtClean="0"/>
              <a:t>) </a:t>
            </a:r>
            <a:r>
              <a:rPr lang="en-GB" sz="1600" dirty="0" err="1" smtClean="0"/>
              <a:t>che</a:t>
            </a:r>
            <a:r>
              <a:rPr lang="en-GB" sz="1600" dirty="0" smtClean="0"/>
              <a:t> la </a:t>
            </a:r>
            <a:r>
              <a:rPr lang="en-GB" sz="1600" dirty="0" err="1" smtClean="0"/>
              <a:t>chiave</a:t>
            </a:r>
            <a:r>
              <a:rPr lang="en-GB" sz="1600" dirty="0" smtClean="0"/>
              <a:t> </a:t>
            </a:r>
            <a:r>
              <a:rPr lang="en-GB" sz="1600" dirty="0" err="1" smtClean="0"/>
              <a:t>sia</a:t>
            </a:r>
            <a:r>
              <a:rPr lang="en-GB" sz="1600" dirty="0" smtClean="0"/>
              <a:t> </a:t>
            </a:r>
            <a:r>
              <a:rPr lang="en-GB" sz="1600" dirty="0" err="1" smtClean="0"/>
              <a:t>tutti</a:t>
            </a:r>
            <a:r>
              <a:rPr lang="en-GB" sz="1600" dirty="0" smtClean="0"/>
              <a:t> </a:t>
            </a:r>
            <a:r>
              <a:rPr lang="en-GB" sz="1600" dirty="0" err="1" smtClean="0"/>
              <a:t>gli</a:t>
            </a:r>
            <a:r>
              <a:rPr lang="en-GB" sz="1600" dirty="0" smtClean="0"/>
              <a:t>  </a:t>
            </a:r>
            <a:r>
              <a:rPr lang="en-GB" sz="1600" dirty="0" err="1" smtClean="0"/>
              <a:t>attributi</a:t>
            </a:r>
            <a:endParaRPr lang="en-GB" sz="1600" dirty="0"/>
          </a:p>
        </p:txBody>
      </p:sp>
      <p:sp>
        <p:nvSpPr>
          <p:cNvPr id="4" name="Rettangolo arrotondato 3"/>
          <p:cNvSpPr/>
          <p:nvPr/>
        </p:nvSpPr>
        <p:spPr>
          <a:xfrm>
            <a:off x="244548" y="1286193"/>
            <a:ext cx="8552623" cy="2559325"/>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20000"/>
              </a:lnSpc>
            </a:pPr>
            <a:r>
              <a:rPr lang="it-IT" sz="1400" b="1" dirty="0">
                <a:solidFill>
                  <a:schemeClr val="tx1"/>
                </a:solidFill>
              </a:rPr>
              <a:t>La seguente base di dati descrive l’attività di una farmacia la cui programmazione settimanale rimane sempre la stessa.</a:t>
            </a:r>
            <a:endParaRPr lang="en-GB" sz="1400" b="1" dirty="0">
              <a:solidFill>
                <a:schemeClr val="tx1"/>
              </a:solidFill>
            </a:endParaRPr>
          </a:p>
          <a:p>
            <a:pPr>
              <a:lnSpc>
                <a:spcPct val="120000"/>
              </a:lnSpc>
            </a:pPr>
            <a:r>
              <a:rPr lang="it-IT" sz="1400" b="1" dirty="0">
                <a:solidFill>
                  <a:schemeClr val="tx1"/>
                </a:solidFill>
              </a:rPr>
              <a:t>Si tenga presente che:</a:t>
            </a:r>
            <a:endParaRPr lang="en-GB" sz="1400" b="1" dirty="0">
              <a:solidFill>
                <a:schemeClr val="tx1"/>
              </a:solidFill>
            </a:endParaRPr>
          </a:p>
          <a:p>
            <a:pPr marL="285750" lvl="0" indent="-285750">
              <a:lnSpc>
                <a:spcPct val="120000"/>
              </a:lnSpc>
              <a:spcBef>
                <a:spcPts val="0"/>
              </a:spcBef>
              <a:buFont typeface="Arial" panose="020B0604020202020204" pitchFamily="34" charset="0"/>
              <a:buChar char="•"/>
            </a:pPr>
            <a:r>
              <a:rPr lang="it-IT" sz="1400" b="1" dirty="0">
                <a:solidFill>
                  <a:schemeClr val="tx1"/>
                </a:solidFill>
              </a:rPr>
              <a:t>I turni sono distinti in: mattiniero, pomeridiano, notturno. Per ogni turno sono sempre presenti due farmacisti, ma le coppie di farmacisti cambiano a seconda dei turni. Ogni farmacista fa un solo turno al giorno.</a:t>
            </a:r>
            <a:endParaRPr lang="en-GB" sz="1400" b="1" dirty="0">
              <a:solidFill>
                <a:schemeClr val="tx1"/>
              </a:solidFill>
            </a:endParaRPr>
          </a:p>
          <a:p>
            <a:pPr marL="285750" lvl="0" indent="-285750">
              <a:lnSpc>
                <a:spcPct val="120000"/>
              </a:lnSpc>
              <a:spcBef>
                <a:spcPts val="0"/>
              </a:spcBef>
              <a:buFont typeface="Arial" panose="020B0604020202020204" pitchFamily="34" charset="0"/>
              <a:buChar char="•"/>
            </a:pPr>
            <a:r>
              <a:rPr lang="it-IT" sz="1400" b="1" dirty="0">
                <a:solidFill>
                  <a:schemeClr val="tx1"/>
                </a:solidFill>
              </a:rPr>
              <a:t>Alcuni farmaci possono avere lo stesso nome, ma sono prodotti da case farmaceutiche diverse.</a:t>
            </a:r>
            <a:endParaRPr lang="en-GB" sz="1400" b="1" dirty="0">
              <a:solidFill>
                <a:schemeClr val="tx1"/>
              </a:solidFill>
            </a:endParaRPr>
          </a:p>
          <a:p>
            <a:pPr marL="285750" lvl="0" indent="-285750">
              <a:lnSpc>
                <a:spcPct val="120000"/>
              </a:lnSpc>
              <a:spcBef>
                <a:spcPts val="0"/>
              </a:spcBef>
              <a:buFont typeface="Arial" panose="020B0604020202020204" pitchFamily="34" charset="0"/>
              <a:buChar char="•"/>
            </a:pPr>
            <a:r>
              <a:rPr lang="it-IT" sz="1400" b="1" dirty="0">
                <a:solidFill>
                  <a:schemeClr val="tx1"/>
                </a:solidFill>
              </a:rPr>
              <a:t>La farmacia fornisce diversi tipi di servizi aggiuntivi (ad esempio misurazione pressione, elettrocardiogramma, analisi dermatologica, ...). Ciascun servizio è fornito una volta a settimana, e servizi diversi possono essere forniti lo stesso giorno.</a:t>
            </a:r>
          </a:p>
        </p:txBody>
      </p:sp>
      <p:sp>
        <p:nvSpPr>
          <p:cNvPr id="8" name="Rettangolo 7"/>
          <p:cNvSpPr/>
          <p:nvPr/>
        </p:nvSpPr>
        <p:spPr>
          <a:xfrm>
            <a:off x="468180" y="4615801"/>
            <a:ext cx="7866822" cy="184867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Segnaposto contenuto 2"/>
          <p:cNvSpPr>
            <a:spLocks noGrp="1"/>
          </p:cNvSpPr>
          <p:nvPr>
            <p:ph idx="1"/>
          </p:nvPr>
        </p:nvSpPr>
        <p:spPr>
          <a:xfrm>
            <a:off x="517876" y="4571077"/>
            <a:ext cx="7940324" cy="1938130"/>
          </a:xfrm>
        </p:spPr>
        <p:txBody>
          <a:bodyPr>
            <a:noAutofit/>
          </a:bodyPr>
          <a:lstStyle/>
          <a:p>
            <a:pPr marL="342900" indent="-342900">
              <a:lnSpc>
                <a:spcPct val="120000"/>
              </a:lnSpc>
              <a:spcBef>
                <a:spcPts val="0"/>
              </a:spcBef>
              <a:buFont typeface="+mj-lt"/>
              <a:buAutoNum type="arabicPeriod"/>
            </a:pPr>
            <a:r>
              <a:rPr lang="it-IT" sz="1400" dirty="0" smtClean="0"/>
              <a:t>PERSONALE(</a:t>
            </a:r>
            <a:r>
              <a:rPr lang="it-IT" sz="1400" b="1" dirty="0" smtClean="0">
                <a:solidFill>
                  <a:srgbClr val="FF0000"/>
                </a:solidFill>
              </a:rPr>
              <a:t>i</a:t>
            </a:r>
            <a:r>
              <a:rPr lang="it-IT" sz="1400" b="1" u="sng" dirty="0" smtClean="0">
                <a:solidFill>
                  <a:srgbClr val="FF0000"/>
                </a:solidFill>
              </a:rPr>
              <a:t>d</a:t>
            </a:r>
            <a:r>
              <a:rPr lang="it-IT" sz="1400" dirty="0"/>
              <a:t>, CF, nome, cognome, </a:t>
            </a:r>
            <a:r>
              <a:rPr lang="it-IT" sz="1400" dirty="0" err="1"/>
              <a:t>num_cell</a:t>
            </a:r>
            <a:r>
              <a:rPr lang="it-IT" sz="1400" dirty="0"/>
              <a:t>, </a:t>
            </a:r>
            <a:r>
              <a:rPr lang="it-IT" sz="1400" dirty="0" err="1"/>
              <a:t>data_assunzione</a:t>
            </a:r>
            <a:r>
              <a:rPr lang="it-IT" sz="1400" dirty="0"/>
              <a:t>)</a:t>
            </a:r>
            <a:endParaRPr lang="en-GB" sz="1400" dirty="0"/>
          </a:p>
          <a:p>
            <a:pPr marL="342900" indent="-342900">
              <a:lnSpc>
                <a:spcPct val="120000"/>
              </a:lnSpc>
              <a:spcBef>
                <a:spcPts val="0"/>
              </a:spcBef>
              <a:buFont typeface="+mj-lt"/>
              <a:buAutoNum type="arabicPeriod"/>
            </a:pPr>
            <a:r>
              <a:rPr lang="it-IT" sz="1400" dirty="0"/>
              <a:t>TURNO(</a:t>
            </a:r>
            <a:r>
              <a:rPr lang="it-IT" sz="1400" b="1" u="sng" dirty="0" err="1"/>
              <a:t>nome_turno</a:t>
            </a:r>
            <a:r>
              <a:rPr lang="it-IT" sz="1400" dirty="0"/>
              <a:t>,  </a:t>
            </a:r>
            <a:r>
              <a:rPr lang="it-IT" sz="1400" dirty="0" err="1"/>
              <a:t>giorno_settimana</a:t>
            </a:r>
            <a:r>
              <a:rPr lang="it-IT" sz="1400" dirty="0"/>
              <a:t> , id_1,id_2, </a:t>
            </a:r>
            <a:r>
              <a:rPr lang="it-IT" sz="1400" dirty="0" err="1"/>
              <a:t>ora_inizio</a:t>
            </a:r>
            <a:r>
              <a:rPr lang="it-IT" sz="1400" dirty="0"/>
              <a:t>, </a:t>
            </a:r>
            <a:r>
              <a:rPr lang="it-IT" sz="1400" dirty="0" err="1"/>
              <a:t>ora_fine</a:t>
            </a:r>
            <a:r>
              <a:rPr lang="it-IT" sz="1400" dirty="0"/>
              <a:t>) </a:t>
            </a:r>
            <a:endParaRPr lang="en-GB" sz="1400" dirty="0"/>
          </a:p>
          <a:p>
            <a:pPr marL="342900" indent="-342900">
              <a:lnSpc>
                <a:spcPct val="120000"/>
              </a:lnSpc>
              <a:spcBef>
                <a:spcPts val="0"/>
              </a:spcBef>
              <a:buFont typeface="+mj-lt"/>
              <a:buAutoNum type="arabicPeriod"/>
            </a:pPr>
            <a:r>
              <a:rPr lang="it-IT" sz="1400" dirty="0"/>
              <a:t>FARMACO</a:t>
            </a:r>
            <a:r>
              <a:rPr lang="it-IT" sz="1400" b="1" u="sng" dirty="0" smtClean="0"/>
              <a:t>( nome</a:t>
            </a:r>
            <a:r>
              <a:rPr lang="it-IT" sz="1400" b="1" u="sng" dirty="0"/>
              <a:t>, </a:t>
            </a:r>
            <a:r>
              <a:rPr lang="it-IT" sz="1400" b="1" u="sng" dirty="0" err="1"/>
              <a:t>casa_farmaceutica</a:t>
            </a:r>
            <a:r>
              <a:rPr lang="it-IT" sz="1400" dirty="0"/>
              <a:t>, principio, prescrizione, </a:t>
            </a:r>
            <a:r>
              <a:rPr lang="it-IT" sz="1400" dirty="0" err="1"/>
              <a:t>num_confezioni_in_magazzino</a:t>
            </a:r>
            <a:r>
              <a:rPr lang="it-IT" sz="1400" dirty="0"/>
              <a:t>) </a:t>
            </a:r>
            <a:endParaRPr lang="en-GB" sz="1400" dirty="0"/>
          </a:p>
          <a:p>
            <a:pPr marL="342900" indent="-342900">
              <a:lnSpc>
                <a:spcPct val="120000"/>
              </a:lnSpc>
              <a:spcBef>
                <a:spcPts val="0"/>
              </a:spcBef>
              <a:buFont typeface="+mj-lt"/>
              <a:buAutoNum type="arabicPeriod"/>
            </a:pPr>
            <a:r>
              <a:rPr lang="it-IT" sz="1400" dirty="0"/>
              <a:t>ORDINE</a:t>
            </a:r>
            <a:r>
              <a:rPr lang="it-IT" sz="1400" dirty="0" smtClean="0"/>
              <a:t>( </a:t>
            </a:r>
            <a:r>
              <a:rPr lang="it-IT" sz="1400" b="1" u="sng" dirty="0" err="1" smtClean="0"/>
              <a:t>nome_farmaco</a:t>
            </a:r>
            <a:r>
              <a:rPr lang="it-IT" sz="1400" b="1" u="sng" dirty="0"/>
              <a:t>, </a:t>
            </a:r>
            <a:r>
              <a:rPr lang="it-IT" sz="1400" b="1" u="sng" dirty="0" err="1"/>
              <a:t>casa_farmaceutica</a:t>
            </a:r>
            <a:r>
              <a:rPr lang="it-IT" sz="1400" dirty="0"/>
              <a:t>, </a:t>
            </a:r>
            <a:r>
              <a:rPr lang="it-IT" sz="1400" dirty="0" err="1"/>
              <a:t>num_confezioni</a:t>
            </a:r>
            <a:r>
              <a:rPr lang="it-IT" sz="1400" dirty="0"/>
              <a:t>, </a:t>
            </a:r>
            <a:r>
              <a:rPr lang="it-IT" sz="1400" b="1" u="sng" dirty="0" err="1"/>
              <a:t>data_ordine</a:t>
            </a:r>
            <a:r>
              <a:rPr lang="it-IT" sz="1400" dirty="0"/>
              <a:t>, </a:t>
            </a:r>
            <a:r>
              <a:rPr lang="it-IT" sz="1400" dirty="0" err="1"/>
              <a:t>data_consegna</a:t>
            </a:r>
            <a:r>
              <a:rPr lang="it-IT" sz="1400" dirty="0"/>
              <a:t>, corriere)</a:t>
            </a:r>
            <a:endParaRPr lang="en-GB" sz="1400" dirty="0"/>
          </a:p>
          <a:p>
            <a:pPr marL="342900" indent="-342900">
              <a:lnSpc>
                <a:spcPct val="120000"/>
              </a:lnSpc>
              <a:spcBef>
                <a:spcPts val="0"/>
              </a:spcBef>
              <a:buFont typeface="+mj-lt"/>
              <a:buAutoNum type="arabicPeriod"/>
            </a:pPr>
            <a:r>
              <a:rPr lang="it-IT" sz="1400" dirty="0"/>
              <a:t>CASA_FARMACEUTICA(</a:t>
            </a:r>
            <a:r>
              <a:rPr lang="it-IT" sz="1400" b="1" u="sng" dirty="0"/>
              <a:t>nome</a:t>
            </a:r>
            <a:r>
              <a:rPr lang="it-IT" sz="1400" dirty="0"/>
              <a:t>, telefono, nazione, rappresentante)</a:t>
            </a:r>
            <a:endParaRPr lang="en-GB" sz="1400" dirty="0"/>
          </a:p>
          <a:p>
            <a:pPr marL="342900" indent="-342900">
              <a:lnSpc>
                <a:spcPct val="120000"/>
              </a:lnSpc>
              <a:spcBef>
                <a:spcPts val="0"/>
              </a:spcBef>
              <a:buFont typeface="+mj-lt"/>
              <a:buAutoNum type="arabicPeriod"/>
            </a:pPr>
            <a:r>
              <a:rPr lang="it-IT" sz="1400" dirty="0"/>
              <a:t>SERVIZIO</a:t>
            </a:r>
            <a:r>
              <a:rPr lang="it-IT" sz="1400" b="1" u="sng" dirty="0" smtClean="0"/>
              <a:t>( </a:t>
            </a:r>
            <a:r>
              <a:rPr lang="it-IT" sz="1400" b="1" u="sng" dirty="0" err="1" smtClean="0"/>
              <a:t>tipo_servizio</a:t>
            </a:r>
            <a:r>
              <a:rPr lang="it-IT" sz="1400" b="1" u="sng" dirty="0"/>
              <a:t>, </a:t>
            </a:r>
            <a:r>
              <a:rPr lang="it-IT" sz="1400" b="1" u="sng" dirty="0" err="1"/>
              <a:t>giorno_settimana</a:t>
            </a:r>
            <a:r>
              <a:rPr lang="it-IT" sz="1400" dirty="0"/>
              <a:t>, costo, durata)</a:t>
            </a:r>
            <a:endParaRPr lang="en-GB" sz="1400" dirty="0"/>
          </a:p>
          <a:p>
            <a:pPr marL="342900" indent="-342900">
              <a:lnSpc>
                <a:spcPct val="120000"/>
              </a:lnSpc>
              <a:spcBef>
                <a:spcPts val="0"/>
              </a:spcBef>
              <a:buFont typeface="+mj-lt"/>
              <a:buAutoNum type="arabicPeriod"/>
            </a:pPr>
            <a:r>
              <a:rPr lang="it-IT" sz="1400" dirty="0"/>
              <a:t>PRENOTAZIONE</a:t>
            </a:r>
            <a:r>
              <a:rPr lang="it-IT" sz="1400" dirty="0" smtClean="0"/>
              <a:t>( </a:t>
            </a:r>
            <a:r>
              <a:rPr lang="it-IT" sz="1400" b="1" u="sng" dirty="0" err="1" smtClean="0"/>
              <a:t>tipo_servizio</a:t>
            </a:r>
            <a:r>
              <a:rPr lang="it-IT" sz="1400" b="1" u="sng" dirty="0"/>
              <a:t>, data, ora</a:t>
            </a:r>
            <a:r>
              <a:rPr lang="it-IT" sz="1400" dirty="0"/>
              <a:t>, cliente)</a:t>
            </a:r>
            <a:endParaRPr lang="en-GB" sz="1400" dirty="0"/>
          </a:p>
          <a:p>
            <a:pPr marL="0" indent="0">
              <a:lnSpc>
                <a:spcPct val="120000"/>
              </a:lnSpc>
              <a:spcBef>
                <a:spcPts val="0"/>
              </a:spcBef>
              <a:buNone/>
            </a:pPr>
            <a:endParaRPr lang="en-GB" sz="1400" dirty="0"/>
          </a:p>
        </p:txBody>
      </p:sp>
    </p:spTree>
    <p:extLst>
      <p:ext uri="{BB962C8B-B14F-4D97-AF65-F5344CB8AC3E}">
        <p14:creationId xmlns:p14="http://schemas.microsoft.com/office/powerpoint/2010/main" val="276669040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59025" y="288425"/>
            <a:ext cx="8771283" cy="589031"/>
          </a:xfrm>
        </p:spPr>
        <p:txBody>
          <a:bodyPr/>
          <a:lstStyle/>
          <a:p>
            <a:r>
              <a:rPr lang="en-GB" sz="1800" dirty="0" err="1" smtClean="0"/>
              <a:t>Torniamo</a:t>
            </a:r>
            <a:r>
              <a:rPr lang="en-GB" sz="1800" dirty="0" smtClean="0"/>
              <a:t> </a:t>
            </a:r>
            <a:r>
              <a:rPr lang="en-GB" sz="1800" dirty="0" err="1" smtClean="0"/>
              <a:t>alla</a:t>
            </a:r>
            <a:r>
              <a:rPr lang="en-GB" sz="1800" dirty="0" smtClean="0"/>
              <a:t> </a:t>
            </a:r>
            <a:r>
              <a:rPr lang="en-GB" sz="1800" dirty="0" err="1" smtClean="0"/>
              <a:t>relazione</a:t>
            </a:r>
            <a:r>
              <a:rPr lang="en-GB" sz="1800" dirty="0" smtClean="0"/>
              <a:t> 2, </a:t>
            </a:r>
            <a:r>
              <a:rPr lang="en-GB" sz="1800" dirty="0" err="1" smtClean="0"/>
              <a:t>Turno</a:t>
            </a:r>
            <a:r>
              <a:rPr lang="en-GB" sz="1800" dirty="0" smtClean="0"/>
              <a:t> – se </a:t>
            </a:r>
            <a:r>
              <a:rPr lang="en-GB" sz="1800" dirty="0" err="1" smtClean="0"/>
              <a:t>leggiamo</a:t>
            </a:r>
            <a:r>
              <a:rPr lang="en-GB" sz="1800" dirty="0" smtClean="0"/>
              <a:t> con </a:t>
            </a:r>
            <a:r>
              <a:rPr lang="en-GB" sz="1800" dirty="0" err="1" smtClean="0"/>
              <a:t>attenzione</a:t>
            </a:r>
            <a:r>
              <a:rPr lang="en-GB" sz="1800" dirty="0" smtClean="0"/>
              <a:t> la </a:t>
            </a:r>
            <a:r>
              <a:rPr lang="en-GB" sz="1800" dirty="0" err="1" smtClean="0"/>
              <a:t>frase</a:t>
            </a:r>
            <a:r>
              <a:rPr lang="en-GB" sz="1800" dirty="0" smtClean="0"/>
              <a:t> </a:t>
            </a:r>
            <a:r>
              <a:rPr lang="en-GB" sz="1800" dirty="0" err="1" smtClean="0"/>
              <a:t>relativa</a:t>
            </a:r>
            <a:r>
              <a:rPr lang="en-GB" sz="1800" dirty="0" smtClean="0"/>
              <a:t>, </a:t>
            </a:r>
            <a:r>
              <a:rPr lang="en-GB" sz="1800" dirty="0" err="1" smtClean="0"/>
              <a:t>piuttosto</a:t>
            </a:r>
            <a:r>
              <a:rPr lang="en-GB" sz="1800" dirty="0" smtClean="0"/>
              <a:t> </a:t>
            </a:r>
            <a:r>
              <a:rPr lang="en-GB" sz="1800" dirty="0" err="1" smtClean="0"/>
              <a:t>complicata</a:t>
            </a:r>
            <a:r>
              <a:rPr lang="en-GB" sz="1800" dirty="0" smtClean="0"/>
              <a:t>, </a:t>
            </a:r>
            <a:r>
              <a:rPr lang="en-GB" sz="1800" dirty="0" err="1" smtClean="0"/>
              <a:t>possiamo</a:t>
            </a:r>
            <a:r>
              <a:rPr lang="en-GB" sz="1800" dirty="0" smtClean="0"/>
              <a:t> </a:t>
            </a:r>
            <a:r>
              <a:rPr lang="en-GB" sz="1800" dirty="0" err="1" smtClean="0"/>
              <a:t>arrivare</a:t>
            </a:r>
            <a:r>
              <a:rPr lang="en-GB" sz="1800" dirty="0" smtClean="0"/>
              <a:t> </a:t>
            </a:r>
            <a:r>
              <a:rPr lang="en-GB" sz="1800" dirty="0" err="1" smtClean="0"/>
              <a:t>alla</a:t>
            </a:r>
            <a:r>
              <a:rPr lang="en-GB" sz="1800" dirty="0" smtClean="0"/>
              <a:t> </a:t>
            </a:r>
            <a:r>
              <a:rPr lang="en-GB" sz="1800" dirty="0" err="1" smtClean="0"/>
              <a:t>conclusione</a:t>
            </a:r>
            <a:r>
              <a:rPr lang="en-GB" sz="1800" dirty="0" smtClean="0"/>
              <a:t> </a:t>
            </a:r>
            <a:r>
              <a:rPr lang="en-GB" sz="1800" dirty="0" err="1" smtClean="0"/>
              <a:t>parziale</a:t>
            </a:r>
            <a:r>
              <a:rPr lang="en-GB" sz="1800" dirty="0" smtClean="0"/>
              <a:t> </a:t>
            </a:r>
            <a:r>
              <a:rPr lang="en-GB" sz="1800" dirty="0" err="1" smtClean="0"/>
              <a:t>che</a:t>
            </a:r>
            <a:r>
              <a:rPr lang="en-GB" sz="1800" dirty="0" smtClean="0"/>
              <a:t> le </a:t>
            </a:r>
            <a:r>
              <a:rPr lang="en-GB" sz="1800" dirty="0" err="1" smtClean="0"/>
              <a:t>coppie</a:t>
            </a:r>
            <a:r>
              <a:rPr lang="en-GB" sz="1800" dirty="0" smtClean="0"/>
              <a:t> di </a:t>
            </a:r>
            <a:r>
              <a:rPr lang="en-GB" sz="1800" dirty="0" err="1" smtClean="0"/>
              <a:t>farmacisti</a:t>
            </a:r>
            <a:r>
              <a:rPr lang="en-GB" sz="1800" dirty="0" smtClean="0"/>
              <a:t> </a:t>
            </a:r>
            <a:r>
              <a:rPr lang="en-GB" sz="1800" dirty="0" err="1" smtClean="0"/>
              <a:t>sono</a:t>
            </a:r>
            <a:r>
              <a:rPr lang="en-GB" sz="1800" dirty="0" smtClean="0"/>
              <a:t> </a:t>
            </a:r>
            <a:r>
              <a:rPr lang="en-GB" sz="1800" dirty="0" err="1" smtClean="0"/>
              <a:t>funzione</a:t>
            </a:r>
            <a:r>
              <a:rPr lang="en-GB" sz="1800" dirty="0" smtClean="0"/>
              <a:t> del </a:t>
            </a:r>
            <a:r>
              <a:rPr lang="en-GB" sz="1800" dirty="0" err="1" smtClean="0"/>
              <a:t>turno</a:t>
            </a:r>
            <a:r>
              <a:rPr lang="en-GB" sz="1800" dirty="0" smtClean="0"/>
              <a:t>, </a:t>
            </a:r>
            <a:r>
              <a:rPr lang="en-GB" sz="1800" dirty="0" err="1" smtClean="0"/>
              <a:t>quindi</a:t>
            </a:r>
            <a:r>
              <a:rPr lang="en-GB" sz="1800" dirty="0" smtClean="0"/>
              <a:t> </a:t>
            </a:r>
            <a:r>
              <a:rPr lang="en-GB" sz="1800" dirty="0" err="1" smtClean="0"/>
              <a:t>sono</a:t>
            </a:r>
            <a:r>
              <a:rPr lang="en-GB" sz="1800" dirty="0" smtClean="0"/>
              <a:t> implicate </a:t>
            </a:r>
            <a:r>
              <a:rPr lang="en-GB" sz="1800" dirty="0" err="1" smtClean="0"/>
              <a:t>dalla</a:t>
            </a:r>
            <a:r>
              <a:rPr lang="en-GB" sz="1800" dirty="0" smtClean="0"/>
              <a:t> </a:t>
            </a:r>
            <a:r>
              <a:rPr lang="en-GB" sz="1800" dirty="0" err="1" smtClean="0"/>
              <a:t>chiave</a:t>
            </a:r>
            <a:r>
              <a:rPr lang="en-GB" sz="1800" dirty="0" smtClean="0"/>
              <a:t>, </a:t>
            </a:r>
            <a:r>
              <a:rPr lang="en-GB" sz="1800" dirty="0" err="1" smtClean="0"/>
              <a:t>quindi</a:t>
            </a:r>
            <a:r>
              <a:rPr lang="en-GB" sz="1800" dirty="0" smtClean="0"/>
              <a:t> non </a:t>
            </a:r>
            <a:r>
              <a:rPr lang="en-GB" sz="1800" dirty="0" err="1" smtClean="0"/>
              <a:t>fanno</a:t>
            </a:r>
            <a:r>
              <a:rPr lang="en-GB" sz="1800" dirty="0" smtClean="0"/>
              <a:t> parte </a:t>
            </a:r>
            <a:r>
              <a:rPr lang="en-GB" sz="1800" dirty="0" err="1" smtClean="0"/>
              <a:t>della</a:t>
            </a:r>
            <a:r>
              <a:rPr lang="en-GB" sz="1800" dirty="0" smtClean="0"/>
              <a:t> </a:t>
            </a:r>
            <a:r>
              <a:rPr lang="en-GB" sz="1800" dirty="0" err="1" smtClean="0"/>
              <a:t>chiave</a:t>
            </a:r>
            <a:r>
              <a:rPr lang="en-GB" sz="1800" dirty="0" smtClean="0"/>
              <a:t>. Cosa è </a:t>
            </a:r>
            <a:r>
              <a:rPr lang="en-GB" sz="1800" dirty="0" err="1" smtClean="0"/>
              <a:t>rimasto</a:t>
            </a:r>
            <a:r>
              <a:rPr lang="en-GB" sz="1800" dirty="0" smtClean="0"/>
              <a:t>? </a:t>
            </a:r>
            <a:r>
              <a:rPr lang="en-GB" sz="1800" dirty="0" err="1" smtClean="0"/>
              <a:t>Pensaci</a:t>
            </a:r>
            <a:r>
              <a:rPr lang="en-GB" sz="1800" dirty="0" smtClean="0"/>
              <a:t> </a:t>
            </a:r>
            <a:endParaRPr lang="en-GB" sz="1800" dirty="0"/>
          </a:p>
        </p:txBody>
      </p:sp>
      <p:sp>
        <p:nvSpPr>
          <p:cNvPr id="4" name="Rettangolo arrotondato 3"/>
          <p:cNvSpPr/>
          <p:nvPr/>
        </p:nvSpPr>
        <p:spPr>
          <a:xfrm>
            <a:off x="303027" y="1312775"/>
            <a:ext cx="8552623" cy="2559325"/>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20000"/>
              </a:lnSpc>
            </a:pPr>
            <a:r>
              <a:rPr lang="it-IT" sz="1400" b="1" dirty="0">
                <a:solidFill>
                  <a:schemeClr val="tx1"/>
                </a:solidFill>
              </a:rPr>
              <a:t>La seguente base di dati descrive l’attività di una farmacia la cui programmazione settimanale rimane sempre la stessa.</a:t>
            </a:r>
            <a:endParaRPr lang="en-GB" sz="1400" b="1" dirty="0">
              <a:solidFill>
                <a:schemeClr val="tx1"/>
              </a:solidFill>
            </a:endParaRPr>
          </a:p>
          <a:p>
            <a:pPr>
              <a:lnSpc>
                <a:spcPct val="120000"/>
              </a:lnSpc>
            </a:pPr>
            <a:r>
              <a:rPr lang="it-IT" sz="1400" b="1" dirty="0">
                <a:solidFill>
                  <a:schemeClr val="tx1"/>
                </a:solidFill>
              </a:rPr>
              <a:t>Si tenga presente che:</a:t>
            </a:r>
            <a:endParaRPr lang="en-GB" sz="1400" b="1" dirty="0">
              <a:solidFill>
                <a:schemeClr val="tx1"/>
              </a:solidFill>
            </a:endParaRPr>
          </a:p>
          <a:p>
            <a:pPr marL="285750" lvl="0" indent="-285750">
              <a:lnSpc>
                <a:spcPct val="120000"/>
              </a:lnSpc>
              <a:spcBef>
                <a:spcPts val="0"/>
              </a:spcBef>
              <a:buFont typeface="Arial" panose="020B0604020202020204" pitchFamily="34" charset="0"/>
              <a:buChar char="•"/>
            </a:pPr>
            <a:r>
              <a:rPr lang="it-IT" sz="1400" b="1" dirty="0">
                <a:solidFill>
                  <a:schemeClr val="tx1"/>
                </a:solidFill>
              </a:rPr>
              <a:t>I turni sono distinti in: mattiniero, pomeridiano, notturno. Per ogni turno sono sempre presenti due farmacisti, ma le coppie di farmacisti cambiano a seconda dei turni. Ogni farmacista fa un solo turno al giorno.</a:t>
            </a:r>
            <a:endParaRPr lang="en-GB" sz="1400" b="1" dirty="0">
              <a:solidFill>
                <a:schemeClr val="tx1"/>
              </a:solidFill>
            </a:endParaRPr>
          </a:p>
          <a:p>
            <a:pPr marL="285750" lvl="0" indent="-285750">
              <a:lnSpc>
                <a:spcPct val="120000"/>
              </a:lnSpc>
              <a:spcBef>
                <a:spcPts val="0"/>
              </a:spcBef>
              <a:buFont typeface="Arial" panose="020B0604020202020204" pitchFamily="34" charset="0"/>
              <a:buChar char="•"/>
            </a:pPr>
            <a:r>
              <a:rPr lang="it-IT" sz="1400" b="1" dirty="0">
                <a:solidFill>
                  <a:schemeClr val="tx1"/>
                </a:solidFill>
              </a:rPr>
              <a:t>Alcuni farmaci possono avere lo stesso nome, ma sono prodotti da case farmaceutiche diverse.</a:t>
            </a:r>
            <a:endParaRPr lang="en-GB" sz="1400" b="1" dirty="0">
              <a:solidFill>
                <a:schemeClr val="tx1"/>
              </a:solidFill>
            </a:endParaRPr>
          </a:p>
          <a:p>
            <a:pPr marL="285750" lvl="0" indent="-285750">
              <a:lnSpc>
                <a:spcPct val="120000"/>
              </a:lnSpc>
              <a:spcBef>
                <a:spcPts val="0"/>
              </a:spcBef>
              <a:buFont typeface="Arial" panose="020B0604020202020204" pitchFamily="34" charset="0"/>
              <a:buChar char="•"/>
            </a:pPr>
            <a:r>
              <a:rPr lang="it-IT" sz="1400" b="1" dirty="0">
                <a:solidFill>
                  <a:schemeClr val="tx1"/>
                </a:solidFill>
              </a:rPr>
              <a:t>La farmacia fornisce diversi tipi di servizi aggiuntivi (ad esempio misurazione pressione, elettrocardiogramma, analisi dermatologica, ...). Ciascun servizio è fornito una volta a settimana, e servizi diversi possono essere forniti lo stesso giorno.</a:t>
            </a:r>
          </a:p>
        </p:txBody>
      </p:sp>
      <p:sp>
        <p:nvSpPr>
          <p:cNvPr id="8" name="Rettangolo 7"/>
          <p:cNvSpPr/>
          <p:nvPr/>
        </p:nvSpPr>
        <p:spPr>
          <a:xfrm>
            <a:off x="526659" y="4642383"/>
            <a:ext cx="7866822" cy="184867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Segnaposto contenuto 2"/>
          <p:cNvSpPr>
            <a:spLocks noGrp="1"/>
          </p:cNvSpPr>
          <p:nvPr>
            <p:ph idx="1"/>
          </p:nvPr>
        </p:nvSpPr>
        <p:spPr>
          <a:xfrm>
            <a:off x="576355" y="4597659"/>
            <a:ext cx="7940324" cy="1938130"/>
          </a:xfrm>
        </p:spPr>
        <p:txBody>
          <a:bodyPr>
            <a:noAutofit/>
          </a:bodyPr>
          <a:lstStyle/>
          <a:p>
            <a:pPr marL="342900" indent="-342900">
              <a:lnSpc>
                <a:spcPct val="120000"/>
              </a:lnSpc>
              <a:spcBef>
                <a:spcPts val="0"/>
              </a:spcBef>
              <a:buFont typeface="+mj-lt"/>
              <a:buAutoNum type="arabicPeriod"/>
            </a:pPr>
            <a:r>
              <a:rPr lang="it-IT" sz="1400" dirty="0" smtClean="0"/>
              <a:t>PERSONALE(</a:t>
            </a:r>
            <a:r>
              <a:rPr lang="it-IT" sz="1400" b="1" dirty="0" smtClean="0">
                <a:solidFill>
                  <a:srgbClr val="FF0000"/>
                </a:solidFill>
              </a:rPr>
              <a:t>i</a:t>
            </a:r>
            <a:r>
              <a:rPr lang="it-IT" sz="1400" b="1" u="sng" dirty="0" smtClean="0">
                <a:solidFill>
                  <a:srgbClr val="FF0000"/>
                </a:solidFill>
              </a:rPr>
              <a:t>d</a:t>
            </a:r>
            <a:r>
              <a:rPr lang="it-IT" sz="1400" dirty="0"/>
              <a:t>, CF, nome, cognome, </a:t>
            </a:r>
            <a:r>
              <a:rPr lang="it-IT" sz="1400" dirty="0" err="1"/>
              <a:t>num_cell</a:t>
            </a:r>
            <a:r>
              <a:rPr lang="it-IT" sz="1400" dirty="0"/>
              <a:t>, </a:t>
            </a:r>
            <a:r>
              <a:rPr lang="it-IT" sz="1400" dirty="0" err="1"/>
              <a:t>data_assunzione</a:t>
            </a:r>
            <a:r>
              <a:rPr lang="it-IT" sz="1400" dirty="0"/>
              <a:t>)</a:t>
            </a:r>
            <a:endParaRPr lang="en-GB" sz="1400" dirty="0"/>
          </a:p>
          <a:p>
            <a:pPr marL="342900" indent="-342900">
              <a:lnSpc>
                <a:spcPct val="120000"/>
              </a:lnSpc>
              <a:spcBef>
                <a:spcPts val="0"/>
              </a:spcBef>
              <a:buFont typeface="+mj-lt"/>
              <a:buAutoNum type="arabicPeriod"/>
            </a:pPr>
            <a:r>
              <a:rPr lang="it-IT" sz="1400" dirty="0"/>
              <a:t>TURNO(</a:t>
            </a:r>
            <a:r>
              <a:rPr lang="it-IT" sz="1400" b="1" u="sng" dirty="0" err="1"/>
              <a:t>nome_turno</a:t>
            </a:r>
            <a:r>
              <a:rPr lang="it-IT" sz="1400" dirty="0"/>
              <a:t>,  </a:t>
            </a:r>
            <a:r>
              <a:rPr lang="it-IT" sz="1400" dirty="0" err="1"/>
              <a:t>giorno_settimana</a:t>
            </a:r>
            <a:r>
              <a:rPr lang="it-IT" sz="1400" dirty="0"/>
              <a:t> , id_1,id_2, </a:t>
            </a:r>
            <a:r>
              <a:rPr lang="it-IT" sz="1400" dirty="0" err="1"/>
              <a:t>ora_inizio</a:t>
            </a:r>
            <a:r>
              <a:rPr lang="it-IT" sz="1400" dirty="0"/>
              <a:t>, </a:t>
            </a:r>
            <a:r>
              <a:rPr lang="it-IT" sz="1400" dirty="0" err="1"/>
              <a:t>ora_fine</a:t>
            </a:r>
            <a:r>
              <a:rPr lang="it-IT" sz="1400" dirty="0"/>
              <a:t>) </a:t>
            </a:r>
            <a:endParaRPr lang="en-GB" sz="1400" dirty="0"/>
          </a:p>
          <a:p>
            <a:pPr marL="342900" indent="-342900">
              <a:lnSpc>
                <a:spcPct val="120000"/>
              </a:lnSpc>
              <a:spcBef>
                <a:spcPts val="0"/>
              </a:spcBef>
              <a:buFont typeface="+mj-lt"/>
              <a:buAutoNum type="arabicPeriod"/>
            </a:pPr>
            <a:r>
              <a:rPr lang="it-IT" sz="1400" dirty="0"/>
              <a:t>FARMACO</a:t>
            </a:r>
            <a:r>
              <a:rPr lang="it-IT" sz="1400" b="1" u="sng" dirty="0" smtClean="0"/>
              <a:t>( nome</a:t>
            </a:r>
            <a:r>
              <a:rPr lang="it-IT" sz="1400" b="1" u="sng" dirty="0"/>
              <a:t>, </a:t>
            </a:r>
            <a:r>
              <a:rPr lang="it-IT" sz="1400" b="1" u="sng" dirty="0" err="1"/>
              <a:t>casa_farmaceutica</a:t>
            </a:r>
            <a:r>
              <a:rPr lang="it-IT" sz="1400" dirty="0"/>
              <a:t>, principio, prescrizione, </a:t>
            </a:r>
            <a:r>
              <a:rPr lang="it-IT" sz="1400" dirty="0" err="1"/>
              <a:t>num_confezioni_in_magazzino</a:t>
            </a:r>
            <a:r>
              <a:rPr lang="it-IT" sz="1400" dirty="0"/>
              <a:t>) </a:t>
            </a:r>
            <a:endParaRPr lang="en-GB" sz="1400" dirty="0"/>
          </a:p>
          <a:p>
            <a:pPr marL="342900" indent="-342900">
              <a:lnSpc>
                <a:spcPct val="120000"/>
              </a:lnSpc>
              <a:spcBef>
                <a:spcPts val="0"/>
              </a:spcBef>
              <a:buFont typeface="+mj-lt"/>
              <a:buAutoNum type="arabicPeriod"/>
            </a:pPr>
            <a:r>
              <a:rPr lang="it-IT" sz="1400" dirty="0"/>
              <a:t>ORDINE</a:t>
            </a:r>
            <a:r>
              <a:rPr lang="it-IT" sz="1400" dirty="0" smtClean="0"/>
              <a:t>( </a:t>
            </a:r>
            <a:r>
              <a:rPr lang="it-IT" sz="1400" b="1" u="sng" dirty="0" err="1" smtClean="0"/>
              <a:t>nome_farmaco</a:t>
            </a:r>
            <a:r>
              <a:rPr lang="it-IT" sz="1400" b="1" u="sng" dirty="0"/>
              <a:t>, </a:t>
            </a:r>
            <a:r>
              <a:rPr lang="it-IT" sz="1400" b="1" u="sng" dirty="0" err="1"/>
              <a:t>casa_farmaceutica</a:t>
            </a:r>
            <a:r>
              <a:rPr lang="it-IT" sz="1400" dirty="0"/>
              <a:t>, </a:t>
            </a:r>
            <a:r>
              <a:rPr lang="it-IT" sz="1400" dirty="0" err="1"/>
              <a:t>num_confezioni</a:t>
            </a:r>
            <a:r>
              <a:rPr lang="it-IT" sz="1400" dirty="0"/>
              <a:t>, </a:t>
            </a:r>
            <a:r>
              <a:rPr lang="it-IT" sz="1400" b="1" u="sng" dirty="0" err="1"/>
              <a:t>data_ordine</a:t>
            </a:r>
            <a:r>
              <a:rPr lang="it-IT" sz="1400" dirty="0"/>
              <a:t>, </a:t>
            </a:r>
            <a:r>
              <a:rPr lang="it-IT" sz="1400" dirty="0" err="1"/>
              <a:t>data_consegna</a:t>
            </a:r>
            <a:r>
              <a:rPr lang="it-IT" sz="1400" dirty="0"/>
              <a:t>, corriere)</a:t>
            </a:r>
            <a:endParaRPr lang="en-GB" sz="1400" dirty="0"/>
          </a:p>
          <a:p>
            <a:pPr marL="342900" indent="-342900">
              <a:lnSpc>
                <a:spcPct val="120000"/>
              </a:lnSpc>
              <a:spcBef>
                <a:spcPts val="0"/>
              </a:spcBef>
              <a:buFont typeface="+mj-lt"/>
              <a:buAutoNum type="arabicPeriod"/>
            </a:pPr>
            <a:r>
              <a:rPr lang="it-IT" sz="1400" dirty="0"/>
              <a:t>CASA_FARMACEUTICA(</a:t>
            </a:r>
            <a:r>
              <a:rPr lang="it-IT" sz="1400" b="1" u="sng" dirty="0"/>
              <a:t>nome</a:t>
            </a:r>
            <a:r>
              <a:rPr lang="it-IT" sz="1400" dirty="0"/>
              <a:t>, telefono, nazione, rappresentante)</a:t>
            </a:r>
            <a:endParaRPr lang="en-GB" sz="1400" dirty="0"/>
          </a:p>
          <a:p>
            <a:pPr marL="342900" indent="-342900">
              <a:lnSpc>
                <a:spcPct val="120000"/>
              </a:lnSpc>
              <a:spcBef>
                <a:spcPts val="0"/>
              </a:spcBef>
              <a:buFont typeface="+mj-lt"/>
              <a:buAutoNum type="arabicPeriod"/>
            </a:pPr>
            <a:r>
              <a:rPr lang="it-IT" sz="1400" dirty="0"/>
              <a:t>SERVIZIO</a:t>
            </a:r>
            <a:r>
              <a:rPr lang="it-IT" sz="1400" b="1" u="sng" dirty="0" smtClean="0"/>
              <a:t>( </a:t>
            </a:r>
            <a:r>
              <a:rPr lang="it-IT" sz="1400" b="1" u="sng" dirty="0" err="1" smtClean="0"/>
              <a:t>tipo_servizio</a:t>
            </a:r>
            <a:r>
              <a:rPr lang="it-IT" sz="1400" b="1" u="sng" dirty="0"/>
              <a:t>, </a:t>
            </a:r>
            <a:r>
              <a:rPr lang="it-IT" sz="1400" b="1" u="sng" dirty="0" err="1"/>
              <a:t>giorno_settimana</a:t>
            </a:r>
            <a:r>
              <a:rPr lang="it-IT" sz="1400" dirty="0"/>
              <a:t>, costo, durata)</a:t>
            </a:r>
            <a:endParaRPr lang="en-GB" sz="1400" dirty="0"/>
          </a:p>
          <a:p>
            <a:pPr marL="342900" indent="-342900">
              <a:lnSpc>
                <a:spcPct val="120000"/>
              </a:lnSpc>
              <a:spcBef>
                <a:spcPts val="0"/>
              </a:spcBef>
              <a:buFont typeface="+mj-lt"/>
              <a:buAutoNum type="arabicPeriod"/>
            </a:pPr>
            <a:r>
              <a:rPr lang="it-IT" sz="1400" dirty="0"/>
              <a:t>PRENOTAZIONE</a:t>
            </a:r>
            <a:r>
              <a:rPr lang="it-IT" sz="1400" dirty="0" smtClean="0"/>
              <a:t>( </a:t>
            </a:r>
            <a:r>
              <a:rPr lang="it-IT" sz="1400" b="1" u="sng" dirty="0" err="1" smtClean="0"/>
              <a:t>tipo_servizio</a:t>
            </a:r>
            <a:r>
              <a:rPr lang="it-IT" sz="1400" b="1" u="sng" dirty="0"/>
              <a:t>, data, ora</a:t>
            </a:r>
            <a:r>
              <a:rPr lang="it-IT" sz="1400" dirty="0"/>
              <a:t>, cliente)</a:t>
            </a:r>
            <a:endParaRPr lang="en-GB" sz="1400" dirty="0"/>
          </a:p>
          <a:p>
            <a:pPr marL="0" indent="0">
              <a:lnSpc>
                <a:spcPct val="120000"/>
              </a:lnSpc>
              <a:spcBef>
                <a:spcPts val="0"/>
              </a:spcBef>
              <a:buNone/>
            </a:pPr>
            <a:endParaRPr lang="en-GB" sz="1400" dirty="0"/>
          </a:p>
        </p:txBody>
      </p:sp>
      <p:cxnSp>
        <p:nvCxnSpPr>
          <p:cNvPr id="11" name="Connettore 2 10"/>
          <p:cNvCxnSpPr/>
          <p:nvPr/>
        </p:nvCxnSpPr>
        <p:spPr>
          <a:xfrm>
            <a:off x="1142885" y="2291779"/>
            <a:ext cx="139147" cy="2658717"/>
          </a:xfrm>
          <a:prstGeom prst="straightConnector1">
            <a:avLst/>
          </a:prstGeom>
          <a:ln w="1905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12" name="Connettore 2 11"/>
          <p:cNvCxnSpPr/>
          <p:nvPr/>
        </p:nvCxnSpPr>
        <p:spPr>
          <a:xfrm>
            <a:off x="2691733" y="2291779"/>
            <a:ext cx="2660373" cy="2658717"/>
          </a:xfrm>
          <a:prstGeom prst="straightConnector1">
            <a:avLst/>
          </a:prstGeom>
          <a:ln w="1905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3" name="Segnaposto numero diapositiva 2"/>
          <p:cNvSpPr>
            <a:spLocks noGrp="1"/>
          </p:cNvSpPr>
          <p:nvPr>
            <p:ph type="sldNum" sz="quarter" idx="12"/>
          </p:nvPr>
        </p:nvSpPr>
        <p:spPr/>
        <p:txBody>
          <a:bodyPr/>
          <a:lstStyle/>
          <a:p>
            <a:fld id="{631BB469-ABAD-4866-AC90-48FE8290B794}" type="slidenum">
              <a:rPr lang="en-GB" smtClean="0"/>
              <a:t>41</a:t>
            </a:fld>
            <a:endParaRPr lang="en-GB"/>
          </a:p>
        </p:txBody>
      </p:sp>
      <p:cxnSp>
        <p:nvCxnSpPr>
          <p:cNvPr id="23" name="Connettore 2 22"/>
          <p:cNvCxnSpPr/>
          <p:nvPr/>
        </p:nvCxnSpPr>
        <p:spPr>
          <a:xfrm flipH="1">
            <a:off x="2929651" y="2633125"/>
            <a:ext cx="3495881" cy="2342271"/>
          </a:xfrm>
          <a:prstGeom prst="straightConnector1">
            <a:avLst/>
          </a:prstGeom>
          <a:ln w="1905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5" name="Figura a mano libera 4"/>
          <p:cNvSpPr/>
          <p:nvPr/>
        </p:nvSpPr>
        <p:spPr>
          <a:xfrm>
            <a:off x="4263656" y="5629940"/>
            <a:ext cx="1334386" cy="110172"/>
          </a:xfrm>
          <a:custGeom>
            <a:avLst/>
            <a:gdLst>
              <a:gd name="connsiteX0" fmla="*/ 0 w 1334386"/>
              <a:gd name="connsiteY0" fmla="*/ 10632 h 110172"/>
              <a:gd name="connsiteX1" fmla="*/ 505046 w 1334386"/>
              <a:gd name="connsiteY1" fmla="*/ 101009 h 110172"/>
              <a:gd name="connsiteX2" fmla="*/ 1063256 w 1334386"/>
              <a:gd name="connsiteY2" fmla="*/ 95693 h 110172"/>
              <a:gd name="connsiteX3" fmla="*/ 1334386 w 1334386"/>
              <a:gd name="connsiteY3" fmla="*/ 0 h 110172"/>
            </a:gdLst>
            <a:ahLst/>
            <a:cxnLst>
              <a:cxn ang="0">
                <a:pos x="connsiteX0" y="connsiteY0"/>
              </a:cxn>
              <a:cxn ang="0">
                <a:pos x="connsiteX1" y="connsiteY1"/>
              </a:cxn>
              <a:cxn ang="0">
                <a:pos x="connsiteX2" y="connsiteY2"/>
              </a:cxn>
              <a:cxn ang="0">
                <a:pos x="connsiteX3" y="connsiteY3"/>
              </a:cxn>
            </a:cxnLst>
            <a:rect l="l" t="t" r="r" b="b"/>
            <a:pathLst>
              <a:path w="1334386" h="110172">
                <a:moveTo>
                  <a:pt x="0" y="10632"/>
                </a:moveTo>
                <a:cubicBezTo>
                  <a:pt x="163918" y="48732"/>
                  <a:pt x="327837" y="86832"/>
                  <a:pt x="505046" y="101009"/>
                </a:cubicBezTo>
                <a:cubicBezTo>
                  <a:pt x="682255" y="115186"/>
                  <a:pt x="925033" y="112528"/>
                  <a:pt x="1063256" y="95693"/>
                </a:cubicBezTo>
                <a:cubicBezTo>
                  <a:pt x="1201479" y="78858"/>
                  <a:pt x="1267932" y="39429"/>
                  <a:pt x="1334386" y="0"/>
                </a:cubicBezTo>
              </a:path>
            </a:pathLst>
          </a:cu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2" name="Connettore 2 21"/>
          <p:cNvCxnSpPr/>
          <p:nvPr/>
        </p:nvCxnSpPr>
        <p:spPr>
          <a:xfrm>
            <a:off x="2150032" y="2896171"/>
            <a:ext cx="1876010" cy="2336318"/>
          </a:xfrm>
          <a:prstGeom prst="straightConnector1">
            <a:avLst/>
          </a:prstGeom>
          <a:ln w="1905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25" name="Connettore 2 24"/>
          <p:cNvCxnSpPr/>
          <p:nvPr/>
        </p:nvCxnSpPr>
        <p:spPr>
          <a:xfrm>
            <a:off x="2346329" y="2907352"/>
            <a:ext cx="2059885" cy="2325137"/>
          </a:xfrm>
          <a:prstGeom prst="straightConnector1">
            <a:avLst/>
          </a:prstGeom>
          <a:ln w="1905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1204914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824" y="287535"/>
            <a:ext cx="9018663" cy="1087132"/>
          </a:xfrm>
        </p:spPr>
        <p:txBody>
          <a:bodyPr/>
          <a:lstStyle/>
          <a:p>
            <a:r>
              <a:rPr lang="en-GB" sz="1500" dirty="0" err="1" smtClean="0"/>
              <a:t>Possiamo</a:t>
            </a:r>
            <a:r>
              <a:rPr lang="en-GB" sz="1500" dirty="0" smtClean="0"/>
              <a:t> </a:t>
            </a:r>
            <a:r>
              <a:rPr lang="en-GB" sz="1500" dirty="0" err="1" smtClean="0"/>
              <a:t>anzitutto</a:t>
            </a:r>
            <a:r>
              <a:rPr lang="en-GB" sz="1500" dirty="0" smtClean="0"/>
              <a:t> dire </a:t>
            </a:r>
            <a:r>
              <a:rPr lang="en-GB" sz="1500" dirty="0" err="1" smtClean="0"/>
              <a:t>che</a:t>
            </a:r>
            <a:r>
              <a:rPr lang="en-GB" sz="1500" dirty="0" smtClean="0"/>
              <a:t> </a:t>
            </a:r>
            <a:r>
              <a:rPr lang="en-GB" sz="1500" dirty="0" err="1" smtClean="0"/>
              <a:t>fissato</a:t>
            </a:r>
            <a:r>
              <a:rPr lang="en-GB" sz="1500" dirty="0" smtClean="0"/>
              <a:t> </a:t>
            </a:r>
            <a:r>
              <a:rPr lang="en-GB" sz="1500" dirty="0" err="1" smtClean="0"/>
              <a:t>il</a:t>
            </a:r>
            <a:r>
              <a:rPr lang="en-GB" sz="1500" dirty="0" smtClean="0"/>
              <a:t> </a:t>
            </a:r>
            <a:r>
              <a:rPr lang="en-GB" sz="1500" dirty="0" err="1" smtClean="0"/>
              <a:t>turno</a:t>
            </a:r>
            <a:r>
              <a:rPr lang="en-GB" sz="1500" dirty="0" smtClean="0"/>
              <a:t> e </a:t>
            </a:r>
            <a:r>
              <a:rPr lang="en-GB" sz="1500" dirty="0" err="1" smtClean="0"/>
              <a:t>il</a:t>
            </a:r>
            <a:r>
              <a:rPr lang="en-GB" sz="1500" dirty="0" smtClean="0"/>
              <a:t> </a:t>
            </a:r>
            <a:r>
              <a:rPr lang="en-GB" sz="1500" dirty="0" err="1" smtClean="0"/>
              <a:t>giorno</a:t>
            </a:r>
            <a:r>
              <a:rPr lang="en-GB" sz="1500" dirty="0" smtClean="0"/>
              <a:t> (</a:t>
            </a:r>
            <a:r>
              <a:rPr lang="en-GB" sz="1500" dirty="0" err="1" smtClean="0"/>
              <a:t>es</a:t>
            </a:r>
            <a:r>
              <a:rPr lang="en-GB" sz="1500" dirty="0" smtClean="0"/>
              <a:t>. Primo </a:t>
            </a:r>
            <a:r>
              <a:rPr lang="en-GB" sz="1500" dirty="0" err="1" smtClean="0"/>
              <a:t>turno</a:t>
            </a:r>
            <a:r>
              <a:rPr lang="en-GB" sz="1500" dirty="0" smtClean="0"/>
              <a:t> del </a:t>
            </a:r>
            <a:r>
              <a:rPr lang="en-GB" sz="1500" dirty="0" err="1" smtClean="0"/>
              <a:t>lunedi</a:t>
            </a:r>
            <a:r>
              <a:rPr lang="en-GB" sz="1500" dirty="0" smtClean="0"/>
              <a:t>, Secondo </a:t>
            </a:r>
            <a:r>
              <a:rPr lang="en-GB" sz="1500" dirty="0" err="1" smtClean="0"/>
              <a:t>turno</a:t>
            </a:r>
            <a:r>
              <a:rPr lang="en-GB" sz="1500" dirty="0" smtClean="0"/>
              <a:t> del </a:t>
            </a:r>
            <a:r>
              <a:rPr lang="en-GB" sz="1500" dirty="0" err="1" smtClean="0"/>
              <a:t>martedi</a:t>
            </a:r>
            <a:r>
              <a:rPr lang="en-GB" sz="1500" dirty="0" smtClean="0"/>
              <a:t>, </a:t>
            </a:r>
            <a:r>
              <a:rPr lang="en-GB" sz="1500" dirty="0" err="1" smtClean="0"/>
              <a:t>ecc</a:t>
            </a:r>
            <a:r>
              <a:rPr lang="en-GB" sz="1500" dirty="0" smtClean="0"/>
              <a:t>.) e’ </a:t>
            </a:r>
            <a:r>
              <a:rPr lang="en-GB" sz="1500" dirty="0" err="1" smtClean="0"/>
              <a:t>univocamente</a:t>
            </a:r>
            <a:r>
              <a:rPr lang="en-GB" sz="1500" dirty="0" smtClean="0"/>
              <a:t> </a:t>
            </a:r>
            <a:r>
              <a:rPr lang="en-GB" sz="1500" dirty="0" err="1" smtClean="0"/>
              <a:t>fissato</a:t>
            </a:r>
            <a:r>
              <a:rPr lang="en-GB" sz="1500" dirty="0" smtClean="0"/>
              <a:t> </a:t>
            </a:r>
            <a:r>
              <a:rPr lang="en-GB" sz="1500" dirty="0" err="1" smtClean="0"/>
              <a:t>l’intervallo</a:t>
            </a:r>
            <a:r>
              <a:rPr lang="en-GB" sz="1500" dirty="0" smtClean="0"/>
              <a:t> </a:t>
            </a:r>
            <a:r>
              <a:rPr lang="en-GB" sz="1500" dirty="0" err="1" smtClean="0"/>
              <a:t>orario</a:t>
            </a:r>
            <a:r>
              <a:rPr lang="en-GB" sz="1500" dirty="0" smtClean="0"/>
              <a:t> </a:t>
            </a:r>
            <a:r>
              <a:rPr lang="en-GB" sz="1500" dirty="0" err="1" smtClean="0"/>
              <a:t>associato</a:t>
            </a:r>
            <a:r>
              <a:rPr lang="en-GB" sz="1500" dirty="0" smtClean="0"/>
              <a:t> al </a:t>
            </a:r>
            <a:r>
              <a:rPr lang="en-GB" sz="1500" dirty="0" err="1" smtClean="0"/>
              <a:t>turno</a:t>
            </a:r>
            <a:r>
              <a:rPr lang="en-GB" sz="1500" dirty="0" smtClean="0"/>
              <a:t>, e </a:t>
            </a:r>
            <a:r>
              <a:rPr lang="en-GB" sz="1500" dirty="0" err="1" smtClean="0"/>
              <a:t>quindi</a:t>
            </a:r>
            <a:r>
              <a:rPr lang="en-GB" sz="1500" dirty="0" smtClean="0"/>
              <a:t> </a:t>
            </a:r>
            <a:r>
              <a:rPr lang="en-GB" sz="1500" dirty="0" err="1" smtClean="0"/>
              <a:t>l’ora</a:t>
            </a:r>
            <a:r>
              <a:rPr lang="en-GB" sz="1500" dirty="0" smtClean="0"/>
              <a:t> di </a:t>
            </a:r>
            <a:r>
              <a:rPr lang="en-GB" sz="1500" dirty="0" err="1" smtClean="0"/>
              <a:t>inizio</a:t>
            </a:r>
            <a:r>
              <a:rPr lang="en-GB" sz="1500" dirty="0" smtClean="0"/>
              <a:t> e </a:t>
            </a:r>
            <a:r>
              <a:rPr lang="en-GB" sz="1500" dirty="0" err="1" smtClean="0"/>
              <a:t>l’ora</a:t>
            </a:r>
            <a:r>
              <a:rPr lang="en-GB" sz="1500" dirty="0" smtClean="0"/>
              <a:t> di fine, </a:t>
            </a:r>
            <a:r>
              <a:rPr lang="en-GB" sz="1500" dirty="0" err="1" smtClean="0"/>
              <a:t>quindi</a:t>
            </a:r>
            <a:r>
              <a:rPr lang="en-GB" sz="1500" dirty="0" smtClean="0"/>
              <a:t> come </a:t>
            </a:r>
            <a:r>
              <a:rPr lang="en-GB" sz="1500" dirty="0" err="1" smtClean="0"/>
              <a:t>conseguenza</a:t>
            </a:r>
            <a:r>
              <a:rPr lang="en-GB" sz="1500" dirty="0" smtClean="0"/>
              <a:t> </a:t>
            </a:r>
            <a:r>
              <a:rPr lang="en-GB" sz="1500" dirty="0" err="1" smtClean="0"/>
              <a:t>possiamo</a:t>
            </a:r>
            <a:r>
              <a:rPr lang="en-GB" sz="1500" dirty="0" smtClean="0"/>
              <a:t> </a:t>
            </a:r>
            <a:r>
              <a:rPr lang="en-GB" sz="1500" dirty="0" err="1" smtClean="0"/>
              <a:t>arrivare</a:t>
            </a:r>
            <a:r>
              <a:rPr lang="en-GB" sz="1500" dirty="0" smtClean="0"/>
              <a:t> </a:t>
            </a:r>
            <a:r>
              <a:rPr lang="en-GB" sz="1500" dirty="0" err="1" smtClean="0"/>
              <a:t>alla</a:t>
            </a:r>
            <a:r>
              <a:rPr lang="en-GB" sz="1500" dirty="0" smtClean="0"/>
              <a:t> </a:t>
            </a:r>
            <a:r>
              <a:rPr lang="en-GB" sz="1500" dirty="0" err="1" smtClean="0"/>
              <a:t>conclusione</a:t>
            </a:r>
            <a:r>
              <a:rPr lang="en-GB" sz="1500" dirty="0" smtClean="0"/>
              <a:t> </a:t>
            </a:r>
            <a:r>
              <a:rPr lang="en-GB" sz="1500" dirty="0" err="1" smtClean="0"/>
              <a:t>che</a:t>
            </a:r>
            <a:r>
              <a:rPr lang="en-GB" sz="1500" dirty="0" smtClean="0"/>
              <a:t> </a:t>
            </a:r>
            <a:r>
              <a:rPr lang="it-IT" sz="1500" u="sng" dirty="0" err="1"/>
              <a:t>nome_turno</a:t>
            </a:r>
            <a:r>
              <a:rPr lang="it-IT" sz="1500" u="sng" dirty="0"/>
              <a:t>,  </a:t>
            </a:r>
            <a:r>
              <a:rPr lang="it-IT" sz="1500" u="sng" dirty="0" err="1"/>
              <a:t>giorno_settimana</a:t>
            </a:r>
            <a:r>
              <a:rPr lang="it-IT" sz="1500" u="sng" dirty="0"/>
              <a:t> </a:t>
            </a:r>
            <a:r>
              <a:rPr lang="it-IT" sz="1500" dirty="0" smtClean="0"/>
              <a:t>è la chiave della relazione. La frase «Ogni </a:t>
            </a:r>
            <a:r>
              <a:rPr lang="it-IT" sz="1500" dirty="0"/>
              <a:t>farmacista fa un solo turno al </a:t>
            </a:r>
            <a:r>
              <a:rPr lang="it-IT" sz="1500" dirty="0" smtClean="0"/>
              <a:t>giorno» non intacca la precedente affermazione, ma, piuttosto, aggiunge due dipendenze funzionali alla relazione, la </a:t>
            </a:r>
            <a:r>
              <a:rPr lang="it-IT" sz="1500" b="1" dirty="0" smtClean="0"/>
              <a:t>id1, giorno </a:t>
            </a:r>
            <a:r>
              <a:rPr lang="it-IT" sz="1500" b="1" dirty="0" smtClean="0">
                <a:sym typeface="Wingdings" panose="05000000000000000000" pitchFamily="2" charset="2"/>
              </a:rPr>
              <a:t> </a:t>
            </a:r>
            <a:r>
              <a:rPr lang="it-IT" sz="1500" b="1" dirty="0" err="1" smtClean="0">
                <a:sym typeface="Wingdings" panose="05000000000000000000" pitchFamily="2" charset="2"/>
              </a:rPr>
              <a:t>nome_turno</a:t>
            </a:r>
            <a:r>
              <a:rPr lang="it-IT" sz="1500" b="1" dirty="0" smtClean="0">
                <a:sym typeface="Wingdings" panose="05000000000000000000" pitchFamily="2" charset="2"/>
              </a:rPr>
              <a:t> </a:t>
            </a:r>
            <a:r>
              <a:rPr lang="it-IT" sz="1500" dirty="0" smtClean="0">
                <a:sym typeface="Wingdings" panose="05000000000000000000" pitchFamily="2" charset="2"/>
              </a:rPr>
              <a:t>e la </a:t>
            </a:r>
            <a:r>
              <a:rPr lang="it-IT" sz="1500" b="1" dirty="0" smtClean="0"/>
              <a:t>id2, </a:t>
            </a:r>
            <a:r>
              <a:rPr lang="it-IT" sz="1500" b="1" dirty="0"/>
              <a:t>giorno </a:t>
            </a:r>
            <a:r>
              <a:rPr lang="it-IT" sz="1500" b="1" dirty="0">
                <a:sym typeface="Wingdings" panose="05000000000000000000" pitchFamily="2" charset="2"/>
              </a:rPr>
              <a:t> </a:t>
            </a:r>
            <a:r>
              <a:rPr lang="it-IT" sz="1500" b="1" dirty="0" err="1" smtClean="0">
                <a:sym typeface="Wingdings" panose="05000000000000000000" pitchFamily="2" charset="2"/>
              </a:rPr>
              <a:t>nome_turno</a:t>
            </a:r>
            <a:r>
              <a:rPr lang="it-IT" sz="1500" b="1" dirty="0" smtClean="0">
                <a:sym typeface="Wingdings" panose="05000000000000000000" pitchFamily="2" charset="2"/>
              </a:rPr>
              <a:t>, </a:t>
            </a:r>
            <a:r>
              <a:rPr lang="it-IT" sz="1500" dirty="0" smtClean="0">
                <a:sym typeface="Wingdings" panose="05000000000000000000" pitchFamily="2" charset="2"/>
              </a:rPr>
              <a:t>che formalizzano proprio la frase nei due casi possibili di farmacisti. Siccome le dipendenze funzionali non erano richieste nel compito, si può dire che era una frase inutile e come conseguenza potenzialmente forviante.</a:t>
            </a:r>
            <a:endParaRPr lang="en-GB" sz="1500" dirty="0"/>
          </a:p>
        </p:txBody>
      </p:sp>
      <p:sp>
        <p:nvSpPr>
          <p:cNvPr id="4" name="Rettangolo arrotondato 3"/>
          <p:cNvSpPr/>
          <p:nvPr/>
        </p:nvSpPr>
        <p:spPr>
          <a:xfrm>
            <a:off x="259111" y="1647579"/>
            <a:ext cx="8552623" cy="2559325"/>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20000"/>
              </a:lnSpc>
            </a:pPr>
            <a:r>
              <a:rPr lang="it-IT" sz="1400" b="1" dirty="0">
                <a:solidFill>
                  <a:schemeClr val="tx1"/>
                </a:solidFill>
              </a:rPr>
              <a:t>La seguente base di dati descrive l’attività di una farmacia la cui programmazione settimanale rimane sempre la stessa.</a:t>
            </a:r>
            <a:endParaRPr lang="en-GB" sz="1400" b="1" dirty="0">
              <a:solidFill>
                <a:schemeClr val="tx1"/>
              </a:solidFill>
            </a:endParaRPr>
          </a:p>
          <a:p>
            <a:pPr>
              <a:lnSpc>
                <a:spcPct val="120000"/>
              </a:lnSpc>
            </a:pPr>
            <a:r>
              <a:rPr lang="it-IT" sz="1400" b="1" dirty="0">
                <a:solidFill>
                  <a:schemeClr val="tx1"/>
                </a:solidFill>
              </a:rPr>
              <a:t>Si tenga presente che:</a:t>
            </a:r>
            <a:endParaRPr lang="en-GB" sz="1400" b="1" dirty="0">
              <a:solidFill>
                <a:schemeClr val="tx1"/>
              </a:solidFill>
            </a:endParaRPr>
          </a:p>
          <a:p>
            <a:pPr marL="285750" lvl="0" indent="-285750">
              <a:lnSpc>
                <a:spcPct val="120000"/>
              </a:lnSpc>
              <a:spcBef>
                <a:spcPts val="0"/>
              </a:spcBef>
              <a:buFont typeface="Arial" panose="020B0604020202020204" pitchFamily="34" charset="0"/>
              <a:buChar char="•"/>
            </a:pPr>
            <a:r>
              <a:rPr lang="it-IT" sz="1400" b="1" dirty="0">
                <a:solidFill>
                  <a:schemeClr val="tx1"/>
                </a:solidFill>
              </a:rPr>
              <a:t>I turni sono distinti in: mattiniero, pomeridiano, notturno. Per ogni turno sono sempre presenti due farmacisti, ma le coppie di farmacisti cambiano a seconda dei turni. Ogni farmacista fa un solo turno al giorno.</a:t>
            </a:r>
            <a:endParaRPr lang="en-GB" sz="1400" b="1" dirty="0">
              <a:solidFill>
                <a:schemeClr val="tx1"/>
              </a:solidFill>
            </a:endParaRPr>
          </a:p>
          <a:p>
            <a:pPr marL="285750" lvl="0" indent="-285750">
              <a:lnSpc>
                <a:spcPct val="120000"/>
              </a:lnSpc>
              <a:spcBef>
                <a:spcPts val="0"/>
              </a:spcBef>
              <a:buFont typeface="Arial" panose="020B0604020202020204" pitchFamily="34" charset="0"/>
              <a:buChar char="•"/>
            </a:pPr>
            <a:r>
              <a:rPr lang="it-IT" sz="1400" b="1" dirty="0">
                <a:solidFill>
                  <a:schemeClr val="tx1"/>
                </a:solidFill>
              </a:rPr>
              <a:t>Alcuni farmaci possono avere lo stesso nome, ma sono prodotti da case farmaceutiche diverse.</a:t>
            </a:r>
            <a:endParaRPr lang="en-GB" sz="1400" b="1" dirty="0">
              <a:solidFill>
                <a:schemeClr val="tx1"/>
              </a:solidFill>
            </a:endParaRPr>
          </a:p>
          <a:p>
            <a:pPr marL="285750" lvl="0" indent="-285750">
              <a:lnSpc>
                <a:spcPct val="120000"/>
              </a:lnSpc>
              <a:spcBef>
                <a:spcPts val="0"/>
              </a:spcBef>
              <a:buFont typeface="Arial" panose="020B0604020202020204" pitchFamily="34" charset="0"/>
              <a:buChar char="•"/>
            </a:pPr>
            <a:r>
              <a:rPr lang="it-IT" sz="1400" b="1" dirty="0">
                <a:solidFill>
                  <a:schemeClr val="tx1"/>
                </a:solidFill>
              </a:rPr>
              <a:t>La farmacia fornisce diversi tipi di servizi aggiuntivi (ad esempio misurazione pressione, elettrocardiogramma, analisi dermatologica, ...). Ciascun servizio è fornito una volta a settimana, e servizi diversi possono essere forniti lo stesso giorno.</a:t>
            </a:r>
          </a:p>
        </p:txBody>
      </p:sp>
      <p:sp>
        <p:nvSpPr>
          <p:cNvPr id="8" name="Rettangolo 7"/>
          <p:cNvSpPr/>
          <p:nvPr/>
        </p:nvSpPr>
        <p:spPr>
          <a:xfrm>
            <a:off x="477773" y="4924376"/>
            <a:ext cx="7866822" cy="184867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Segnaposto contenuto 2"/>
          <p:cNvSpPr>
            <a:spLocks noGrp="1"/>
          </p:cNvSpPr>
          <p:nvPr>
            <p:ph idx="1"/>
          </p:nvPr>
        </p:nvSpPr>
        <p:spPr>
          <a:xfrm>
            <a:off x="527469" y="4879652"/>
            <a:ext cx="7940324" cy="1938130"/>
          </a:xfrm>
        </p:spPr>
        <p:txBody>
          <a:bodyPr>
            <a:noAutofit/>
          </a:bodyPr>
          <a:lstStyle/>
          <a:p>
            <a:pPr marL="342900" indent="-342900">
              <a:lnSpc>
                <a:spcPct val="120000"/>
              </a:lnSpc>
              <a:spcBef>
                <a:spcPts val="0"/>
              </a:spcBef>
              <a:buFont typeface="+mj-lt"/>
              <a:buAutoNum type="arabicPeriod"/>
            </a:pPr>
            <a:r>
              <a:rPr lang="it-IT" sz="1400" dirty="0" smtClean="0"/>
              <a:t>PERSONALE(</a:t>
            </a:r>
            <a:r>
              <a:rPr lang="it-IT" sz="1400" b="1" dirty="0" smtClean="0">
                <a:solidFill>
                  <a:srgbClr val="FF0000"/>
                </a:solidFill>
              </a:rPr>
              <a:t>i</a:t>
            </a:r>
            <a:r>
              <a:rPr lang="it-IT" sz="1400" b="1" u="sng" dirty="0" smtClean="0">
                <a:solidFill>
                  <a:srgbClr val="FF0000"/>
                </a:solidFill>
              </a:rPr>
              <a:t>d</a:t>
            </a:r>
            <a:r>
              <a:rPr lang="it-IT" sz="1400" dirty="0"/>
              <a:t>, CF, nome, cognome, </a:t>
            </a:r>
            <a:r>
              <a:rPr lang="it-IT" sz="1400" dirty="0" err="1"/>
              <a:t>num_cell</a:t>
            </a:r>
            <a:r>
              <a:rPr lang="it-IT" sz="1400" dirty="0"/>
              <a:t>, </a:t>
            </a:r>
            <a:r>
              <a:rPr lang="it-IT" sz="1400" dirty="0" err="1"/>
              <a:t>data_assunzione</a:t>
            </a:r>
            <a:r>
              <a:rPr lang="it-IT" sz="1400" dirty="0"/>
              <a:t>)</a:t>
            </a:r>
            <a:endParaRPr lang="en-GB" sz="1400" dirty="0"/>
          </a:p>
          <a:p>
            <a:pPr marL="342900" indent="-342900">
              <a:lnSpc>
                <a:spcPct val="120000"/>
              </a:lnSpc>
              <a:spcBef>
                <a:spcPts val="0"/>
              </a:spcBef>
              <a:buFont typeface="+mj-lt"/>
              <a:buAutoNum type="arabicPeriod"/>
            </a:pPr>
            <a:r>
              <a:rPr lang="it-IT" sz="1400" dirty="0"/>
              <a:t>TURNO</a:t>
            </a:r>
            <a:r>
              <a:rPr lang="it-IT" sz="1400" dirty="0" smtClean="0"/>
              <a:t>( </a:t>
            </a:r>
            <a:r>
              <a:rPr lang="it-IT" sz="1400" b="1" u="sng" dirty="0" err="1" smtClean="0"/>
              <a:t>nome_turno</a:t>
            </a:r>
            <a:r>
              <a:rPr lang="it-IT" sz="1400" b="1" u="sng" dirty="0"/>
              <a:t>,  </a:t>
            </a:r>
            <a:r>
              <a:rPr lang="it-IT" sz="1400" b="1" u="sng" dirty="0" err="1"/>
              <a:t>giorno_settimana</a:t>
            </a:r>
            <a:r>
              <a:rPr lang="it-IT" sz="1400" b="1" u="sng" dirty="0"/>
              <a:t> </a:t>
            </a:r>
            <a:r>
              <a:rPr lang="it-IT" sz="1400" dirty="0"/>
              <a:t>, id_1,id_2, </a:t>
            </a:r>
            <a:r>
              <a:rPr lang="it-IT" sz="1400" b="1" u="sng" dirty="0" err="1"/>
              <a:t>ora_inizio</a:t>
            </a:r>
            <a:r>
              <a:rPr lang="it-IT" sz="1400" b="1" u="sng" dirty="0"/>
              <a:t>, </a:t>
            </a:r>
            <a:r>
              <a:rPr lang="it-IT" sz="1400" dirty="0" err="1"/>
              <a:t>ora_fine</a:t>
            </a:r>
            <a:r>
              <a:rPr lang="it-IT" sz="1400" dirty="0"/>
              <a:t>) </a:t>
            </a:r>
            <a:endParaRPr lang="en-GB" sz="1400" dirty="0"/>
          </a:p>
          <a:p>
            <a:pPr marL="342900" indent="-342900">
              <a:lnSpc>
                <a:spcPct val="120000"/>
              </a:lnSpc>
              <a:spcBef>
                <a:spcPts val="0"/>
              </a:spcBef>
              <a:buFont typeface="+mj-lt"/>
              <a:buAutoNum type="arabicPeriod"/>
            </a:pPr>
            <a:r>
              <a:rPr lang="it-IT" sz="1400" dirty="0"/>
              <a:t>FARMACO</a:t>
            </a:r>
            <a:r>
              <a:rPr lang="it-IT" sz="1400" b="1" u="sng" dirty="0" smtClean="0"/>
              <a:t>( nome</a:t>
            </a:r>
            <a:r>
              <a:rPr lang="it-IT" sz="1400" b="1" u="sng" dirty="0"/>
              <a:t>, </a:t>
            </a:r>
            <a:r>
              <a:rPr lang="it-IT" sz="1400" b="1" u="sng" dirty="0" err="1"/>
              <a:t>casa_farmaceutica</a:t>
            </a:r>
            <a:r>
              <a:rPr lang="it-IT" sz="1400" dirty="0"/>
              <a:t>, principio, prescrizione, </a:t>
            </a:r>
            <a:r>
              <a:rPr lang="it-IT" sz="1400" dirty="0" err="1"/>
              <a:t>num_confezioni_in_magazzino</a:t>
            </a:r>
            <a:r>
              <a:rPr lang="it-IT" sz="1400" dirty="0"/>
              <a:t>) </a:t>
            </a:r>
            <a:endParaRPr lang="en-GB" sz="1400" dirty="0"/>
          </a:p>
          <a:p>
            <a:pPr marL="342900" indent="-342900">
              <a:lnSpc>
                <a:spcPct val="120000"/>
              </a:lnSpc>
              <a:spcBef>
                <a:spcPts val="0"/>
              </a:spcBef>
              <a:buFont typeface="+mj-lt"/>
              <a:buAutoNum type="arabicPeriod"/>
            </a:pPr>
            <a:r>
              <a:rPr lang="it-IT" sz="1400" dirty="0"/>
              <a:t>ORDINE</a:t>
            </a:r>
            <a:r>
              <a:rPr lang="it-IT" sz="1400" dirty="0" smtClean="0"/>
              <a:t>( </a:t>
            </a:r>
            <a:r>
              <a:rPr lang="it-IT" sz="1400" b="1" u="sng" dirty="0" err="1" smtClean="0"/>
              <a:t>nome_farmaco</a:t>
            </a:r>
            <a:r>
              <a:rPr lang="it-IT" sz="1400" b="1" u="sng" dirty="0"/>
              <a:t>, </a:t>
            </a:r>
            <a:r>
              <a:rPr lang="it-IT" sz="1400" b="1" u="sng" dirty="0" err="1"/>
              <a:t>casa_farmaceutica</a:t>
            </a:r>
            <a:r>
              <a:rPr lang="it-IT" sz="1400" dirty="0"/>
              <a:t>, </a:t>
            </a:r>
            <a:r>
              <a:rPr lang="it-IT" sz="1400" dirty="0" err="1"/>
              <a:t>num_confezioni</a:t>
            </a:r>
            <a:r>
              <a:rPr lang="it-IT" sz="1400" dirty="0"/>
              <a:t>, </a:t>
            </a:r>
            <a:r>
              <a:rPr lang="it-IT" sz="1400" b="1" u="sng" dirty="0" err="1"/>
              <a:t>data_ordine</a:t>
            </a:r>
            <a:r>
              <a:rPr lang="it-IT" sz="1400" dirty="0"/>
              <a:t>, </a:t>
            </a:r>
            <a:r>
              <a:rPr lang="it-IT" sz="1400" dirty="0" err="1"/>
              <a:t>data_consegna</a:t>
            </a:r>
            <a:r>
              <a:rPr lang="it-IT" sz="1400" dirty="0"/>
              <a:t>, corriere)</a:t>
            </a:r>
            <a:endParaRPr lang="en-GB" sz="1400" dirty="0"/>
          </a:p>
          <a:p>
            <a:pPr marL="342900" indent="-342900">
              <a:lnSpc>
                <a:spcPct val="120000"/>
              </a:lnSpc>
              <a:spcBef>
                <a:spcPts val="0"/>
              </a:spcBef>
              <a:buFont typeface="+mj-lt"/>
              <a:buAutoNum type="arabicPeriod"/>
            </a:pPr>
            <a:r>
              <a:rPr lang="it-IT" sz="1400" dirty="0"/>
              <a:t>CASA_FARMACEUTICA(</a:t>
            </a:r>
            <a:r>
              <a:rPr lang="it-IT" sz="1400" b="1" u="sng" dirty="0"/>
              <a:t>nome</a:t>
            </a:r>
            <a:r>
              <a:rPr lang="it-IT" sz="1400" dirty="0"/>
              <a:t>, telefono, nazione, rappresentante)</a:t>
            </a:r>
            <a:endParaRPr lang="en-GB" sz="1400" dirty="0"/>
          </a:p>
          <a:p>
            <a:pPr marL="342900" indent="-342900">
              <a:lnSpc>
                <a:spcPct val="120000"/>
              </a:lnSpc>
              <a:spcBef>
                <a:spcPts val="0"/>
              </a:spcBef>
              <a:buFont typeface="+mj-lt"/>
              <a:buAutoNum type="arabicPeriod"/>
            </a:pPr>
            <a:r>
              <a:rPr lang="it-IT" sz="1400" dirty="0"/>
              <a:t>SERVIZIO</a:t>
            </a:r>
            <a:r>
              <a:rPr lang="it-IT" sz="1400" b="1" u="sng" dirty="0" smtClean="0"/>
              <a:t>( </a:t>
            </a:r>
            <a:r>
              <a:rPr lang="it-IT" sz="1400" b="1" u="sng" dirty="0" err="1" smtClean="0"/>
              <a:t>tipo_servizio</a:t>
            </a:r>
            <a:r>
              <a:rPr lang="it-IT" sz="1400" b="1" u="sng" dirty="0"/>
              <a:t>, </a:t>
            </a:r>
            <a:r>
              <a:rPr lang="it-IT" sz="1400" b="1" u="sng" dirty="0" err="1"/>
              <a:t>giorno_settimana</a:t>
            </a:r>
            <a:r>
              <a:rPr lang="it-IT" sz="1400" dirty="0"/>
              <a:t>, costo, durata)</a:t>
            </a:r>
            <a:endParaRPr lang="en-GB" sz="1400" dirty="0"/>
          </a:p>
          <a:p>
            <a:pPr marL="342900" indent="-342900">
              <a:lnSpc>
                <a:spcPct val="120000"/>
              </a:lnSpc>
              <a:spcBef>
                <a:spcPts val="0"/>
              </a:spcBef>
              <a:buFont typeface="+mj-lt"/>
              <a:buAutoNum type="arabicPeriod"/>
            </a:pPr>
            <a:r>
              <a:rPr lang="it-IT" sz="1400" dirty="0"/>
              <a:t>PRENOTAZIONE</a:t>
            </a:r>
            <a:r>
              <a:rPr lang="it-IT" sz="1400" dirty="0" smtClean="0"/>
              <a:t>( </a:t>
            </a:r>
            <a:r>
              <a:rPr lang="it-IT" sz="1400" b="1" u="sng" dirty="0" err="1" smtClean="0"/>
              <a:t>tipo_servizio</a:t>
            </a:r>
            <a:r>
              <a:rPr lang="it-IT" sz="1400" b="1" u="sng" dirty="0"/>
              <a:t>, data, ora</a:t>
            </a:r>
            <a:r>
              <a:rPr lang="it-IT" sz="1400" dirty="0"/>
              <a:t>, cliente)</a:t>
            </a:r>
            <a:endParaRPr lang="en-GB" sz="1400" dirty="0"/>
          </a:p>
          <a:p>
            <a:pPr marL="0" indent="0">
              <a:lnSpc>
                <a:spcPct val="120000"/>
              </a:lnSpc>
              <a:spcBef>
                <a:spcPts val="0"/>
              </a:spcBef>
              <a:buNone/>
            </a:pPr>
            <a:endParaRPr lang="en-GB" sz="1400" dirty="0"/>
          </a:p>
        </p:txBody>
      </p:sp>
      <p:cxnSp>
        <p:nvCxnSpPr>
          <p:cNvPr id="11" name="Connettore 2 10"/>
          <p:cNvCxnSpPr/>
          <p:nvPr/>
        </p:nvCxnSpPr>
        <p:spPr>
          <a:xfrm>
            <a:off x="1093999" y="2573772"/>
            <a:ext cx="139147" cy="2658717"/>
          </a:xfrm>
          <a:prstGeom prst="straightConnector1">
            <a:avLst/>
          </a:prstGeom>
          <a:ln w="1905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12" name="Connettore 2 11"/>
          <p:cNvCxnSpPr/>
          <p:nvPr/>
        </p:nvCxnSpPr>
        <p:spPr>
          <a:xfrm>
            <a:off x="2642847" y="2573772"/>
            <a:ext cx="2660373" cy="2658717"/>
          </a:xfrm>
          <a:prstGeom prst="straightConnector1">
            <a:avLst/>
          </a:prstGeom>
          <a:ln w="1905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14" name="Connettore 2 13"/>
          <p:cNvCxnSpPr/>
          <p:nvPr/>
        </p:nvCxnSpPr>
        <p:spPr>
          <a:xfrm>
            <a:off x="2150032" y="2896171"/>
            <a:ext cx="1876010" cy="2336318"/>
          </a:xfrm>
          <a:prstGeom prst="straightConnector1">
            <a:avLst/>
          </a:prstGeom>
          <a:ln w="1905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16" name="Connettore 2 15"/>
          <p:cNvCxnSpPr/>
          <p:nvPr/>
        </p:nvCxnSpPr>
        <p:spPr>
          <a:xfrm>
            <a:off x="2346329" y="2907352"/>
            <a:ext cx="2059885" cy="2325137"/>
          </a:xfrm>
          <a:prstGeom prst="straightConnector1">
            <a:avLst/>
          </a:prstGeom>
          <a:ln w="1905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31" name="Connettore 2 30"/>
          <p:cNvCxnSpPr/>
          <p:nvPr/>
        </p:nvCxnSpPr>
        <p:spPr>
          <a:xfrm flipH="1">
            <a:off x="7634309" y="1920904"/>
            <a:ext cx="246566" cy="236058"/>
          </a:xfrm>
          <a:prstGeom prst="straightConnector1">
            <a:avLst/>
          </a:prstGeom>
          <a:ln w="1905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33" name="CasellaDiTesto 32"/>
          <p:cNvSpPr txBox="1"/>
          <p:nvPr/>
        </p:nvSpPr>
        <p:spPr>
          <a:xfrm>
            <a:off x="7372059" y="2038933"/>
            <a:ext cx="303288" cy="400110"/>
          </a:xfrm>
          <a:prstGeom prst="rect">
            <a:avLst/>
          </a:prstGeom>
          <a:noFill/>
        </p:spPr>
        <p:txBody>
          <a:bodyPr wrap="none" rtlCol="0">
            <a:spAutoFit/>
          </a:bodyPr>
          <a:lstStyle/>
          <a:p>
            <a:r>
              <a:rPr lang="en-GB" sz="2000" b="1" dirty="0" smtClean="0">
                <a:solidFill>
                  <a:srgbClr val="FF0000"/>
                </a:solidFill>
              </a:rPr>
              <a:t>?</a:t>
            </a:r>
            <a:endParaRPr lang="en-GB" sz="2000" b="1" dirty="0">
              <a:solidFill>
                <a:srgbClr val="FF0000"/>
              </a:solidFill>
            </a:endParaRPr>
          </a:p>
        </p:txBody>
      </p:sp>
      <p:sp>
        <p:nvSpPr>
          <p:cNvPr id="3" name="Segnaposto numero diapositiva 2"/>
          <p:cNvSpPr>
            <a:spLocks noGrp="1"/>
          </p:cNvSpPr>
          <p:nvPr>
            <p:ph type="sldNum" sz="quarter" idx="12"/>
          </p:nvPr>
        </p:nvSpPr>
        <p:spPr>
          <a:xfrm>
            <a:off x="6847205" y="6346411"/>
            <a:ext cx="2057400" cy="365125"/>
          </a:xfrm>
        </p:spPr>
        <p:txBody>
          <a:bodyPr/>
          <a:lstStyle/>
          <a:p>
            <a:fld id="{631BB469-ABAD-4866-AC90-48FE8290B794}" type="slidenum">
              <a:rPr lang="en-GB" smtClean="0"/>
              <a:t>42</a:t>
            </a:fld>
            <a:endParaRPr lang="en-GB"/>
          </a:p>
        </p:txBody>
      </p:sp>
      <p:cxnSp>
        <p:nvCxnSpPr>
          <p:cNvPr id="23" name="Connettore 2 22"/>
          <p:cNvCxnSpPr/>
          <p:nvPr/>
        </p:nvCxnSpPr>
        <p:spPr>
          <a:xfrm flipH="1">
            <a:off x="2880765" y="2915118"/>
            <a:ext cx="3495881" cy="2342271"/>
          </a:xfrm>
          <a:prstGeom prst="straightConnector1">
            <a:avLst/>
          </a:prstGeom>
          <a:ln w="1905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5" name="Figura a mano libera 4"/>
          <p:cNvSpPr/>
          <p:nvPr/>
        </p:nvSpPr>
        <p:spPr>
          <a:xfrm>
            <a:off x="4214770" y="5911933"/>
            <a:ext cx="1334386" cy="110172"/>
          </a:xfrm>
          <a:custGeom>
            <a:avLst/>
            <a:gdLst>
              <a:gd name="connsiteX0" fmla="*/ 0 w 1334386"/>
              <a:gd name="connsiteY0" fmla="*/ 10632 h 110172"/>
              <a:gd name="connsiteX1" fmla="*/ 505046 w 1334386"/>
              <a:gd name="connsiteY1" fmla="*/ 101009 h 110172"/>
              <a:gd name="connsiteX2" fmla="*/ 1063256 w 1334386"/>
              <a:gd name="connsiteY2" fmla="*/ 95693 h 110172"/>
              <a:gd name="connsiteX3" fmla="*/ 1334386 w 1334386"/>
              <a:gd name="connsiteY3" fmla="*/ 0 h 110172"/>
            </a:gdLst>
            <a:ahLst/>
            <a:cxnLst>
              <a:cxn ang="0">
                <a:pos x="connsiteX0" y="connsiteY0"/>
              </a:cxn>
              <a:cxn ang="0">
                <a:pos x="connsiteX1" y="connsiteY1"/>
              </a:cxn>
              <a:cxn ang="0">
                <a:pos x="connsiteX2" y="connsiteY2"/>
              </a:cxn>
              <a:cxn ang="0">
                <a:pos x="connsiteX3" y="connsiteY3"/>
              </a:cxn>
            </a:cxnLst>
            <a:rect l="l" t="t" r="r" b="b"/>
            <a:pathLst>
              <a:path w="1334386" h="110172">
                <a:moveTo>
                  <a:pt x="0" y="10632"/>
                </a:moveTo>
                <a:cubicBezTo>
                  <a:pt x="163918" y="48732"/>
                  <a:pt x="327837" y="86832"/>
                  <a:pt x="505046" y="101009"/>
                </a:cubicBezTo>
                <a:cubicBezTo>
                  <a:pt x="682255" y="115186"/>
                  <a:pt x="925033" y="112528"/>
                  <a:pt x="1063256" y="95693"/>
                </a:cubicBezTo>
                <a:cubicBezTo>
                  <a:pt x="1201479" y="78858"/>
                  <a:pt x="1267932" y="39429"/>
                  <a:pt x="1334386" y="0"/>
                </a:cubicBezTo>
              </a:path>
            </a:pathLst>
          </a:cu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Figura a mano libera 21"/>
          <p:cNvSpPr/>
          <p:nvPr/>
        </p:nvSpPr>
        <p:spPr>
          <a:xfrm>
            <a:off x="3922973" y="5395095"/>
            <a:ext cx="893073" cy="109893"/>
          </a:xfrm>
          <a:custGeom>
            <a:avLst/>
            <a:gdLst>
              <a:gd name="connsiteX0" fmla="*/ 0 w 1334386"/>
              <a:gd name="connsiteY0" fmla="*/ 10632 h 110172"/>
              <a:gd name="connsiteX1" fmla="*/ 505046 w 1334386"/>
              <a:gd name="connsiteY1" fmla="*/ 101009 h 110172"/>
              <a:gd name="connsiteX2" fmla="*/ 1063256 w 1334386"/>
              <a:gd name="connsiteY2" fmla="*/ 95693 h 110172"/>
              <a:gd name="connsiteX3" fmla="*/ 1334386 w 1334386"/>
              <a:gd name="connsiteY3" fmla="*/ 0 h 110172"/>
            </a:gdLst>
            <a:ahLst/>
            <a:cxnLst>
              <a:cxn ang="0">
                <a:pos x="connsiteX0" y="connsiteY0"/>
              </a:cxn>
              <a:cxn ang="0">
                <a:pos x="connsiteX1" y="connsiteY1"/>
              </a:cxn>
              <a:cxn ang="0">
                <a:pos x="connsiteX2" y="connsiteY2"/>
              </a:cxn>
              <a:cxn ang="0">
                <a:pos x="connsiteX3" y="connsiteY3"/>
              </a:cxn>
            </a:cxnLst>
            <a:rect l="l" t="t" r="r" b="b"/>
            <a:pathLst>
              <a:path w="1334386" h="110172">
                <a:moveTo>
                  <a:pt x="0" y="10632"/>
                </a:moveTo>
                <a:cubicBezTo>
                  <a:pt x="163918" y="48732"/>
                  <a:pt x="327837" y="86832"/>
                  <a:pt x="505046" y="101009"/>
                </a:cubicBezTo>
                <a:cubicBezTo>
                  <a:pt x="682255" y="115186"/>
                  <a:pt x="925033" y="112528"/>
                  <a:pt x="1063256" y="95693"/>
                </a:cubicBezTo>
                <a:cubicBezTo>
                  <a:pt x="1201479" y="78858"/>
                  <a:pt x="1267932" y="39429"/>
                  <a:pt x="1334386" y="0"/>
                </a:cubicBezTo>
              </a:path>
            </a:pathLst>
          </a:cu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48075547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3163" y="329066"/>
            <a:ext cx="8979195" cy="589031"/>
          </a:xfrm>
        </p:spPr>
        <p:txBody>
          <a:bodyPr/>
          <a:lstStyle/>
          <a:p>
            <a:r>
              <a:rPr lang="en-GB" sz="1600" dirty="0" err="1" smtClean="0"/>
              <a:t>Che</a:t>
            </a:r>
            <a:r>
              <a:rPr lang="en-GB" sz="1600" dirty="0" smtClean="0"/>
              <a:t> </a:t>
            </a:r>
            <a:r>
              <a:rPr lang="en-GB" sz="1600" dirty="0" err="1" smtClean="0"/>
              <a:t>fatica</a:t>
            </a:r>
            <a:r>
              <a:rPr lang="en-GB" sz="1600" dirty="0" smtClean="0"/>
              <a:t>, </a:t>
            </a:r>
            <a:r>
              <a:rPr lang="en-GB" sz="1600" dirty="0" err="1" smtClean="0"/>
              <a:t>ce</a:t>
            </a:r>
            <a:r>
              <a:rPr lang="en-GB" sz="1600" dirty="0" smtClean="0"/>
              <a:t> la </a:t>
            </a:r>
            <a:r>
              <a:rPr lang="en-GB" sz="1600" dirty="0" err="1" smtClean="0"/>
              <a:t>abbiamo</a:t>
            </a:r>
            <a:r>
              <a:rPr lang="en-GB" sz="1600" dirty="0" smtClean="0"/>
              <a:t> </a:t>
            </a:r>
            <a:r>
              <a:rPr lang="en-GB" sz="1600" dirty="0" err="1" smtClean="0"/>
              <a:t>fatta</a:t>
            </a:r>
            <a:r>
              <a:rPr lang="en-GB" sz="1600" dirty="0" smtClean="0"/>
              <a:t>! </a:t>
            </a:r>
            <a:r>
              <a:rPr lang="en-GB" sz="1600" dirty="0" err="1" smtClean="0"/>
              <a:t>Resta</a:t>
            </a:r>
            <a:r>
              <a:rPr lang="en-GB" sz="1600" dirty="0" smtClean="0"/>
              <a:t> da </a:t>
            </a:r>
            <a:r>
              <a:rPr lang="en-GB" sz="1600" dirty="0" err="1" smtClean="0"/>
              <a:t>capire</a:t>
            </a:r>
            <a:r>
              <a:rPr lang="en-GB" sz="1600" dirty="0" smtClean="0"/>
              <a:t> </a:t>
            </a:r>
            <a:r>
              <a:rPr lang="en-GB" sz="1600" b="1" dirty="0" smtClean="0"/>
              <a:t>la </a:t>
            </a:r>
            <a:r>
              <a:rPr lang="en-GB" sz="1600" b="1" dirty="0" err="1" smtClean="0"/>
              <a:t>frase</a:t>
            </a:r>
            <a:r>
              <a:rPr lang="en-GB" sz="1600" b="1" dirty="0" smtClean="0"/>
              <a:t> con </a:t>
            </a:r>
            <a:r>
              <a:rPr lang="en-GB" sz="1600" b="1" dirty="0" err="1" smtClean="0"/>
              <a:t>punto</a:t>
            </a:r>
            <a:r>
              <a:rPr lang="en-GB" sz="1600" b="1" dirty="0" smtClean="0"/>
              <a:t> </a:t>
            </a:r>
            <a:r>
              <a:rPr lang="en-GB" sz="1600" b="1" dirty="0" err="1" smtClean="0"/>
              <a:t>interogativo</a:t>
            </a:r>
            <a:r>
              <a:rPr lang="en-GB" sz="1600" dirty="0" smtClean="0"/>
              <a:t>. </a:t>
            </a:r>
            <a:r>
              <a:rPr lang="en-GB" sz="1600" dirty="0" err="1" smtClean="0"/>
              <a:t>Certe</a:t>
            </a:r>
            <a:r>
              <a:rPr lang="en-GB" sz="1600" dirty="0" smtClean="0"/>
              <a:t> volte capita di </a:t>
            </a:r>
            <a:r>
              <a:rPr lang="en-GB" sz="1600" dirty="0" err="1" smtClean="0"/>
              <a:t>scrivere</a:t>
            </a:r>
            <a:r>
              <a:rPr lang="en-GB" sz="1600" dirty="0" smtClean="0"/>
              <a:t> </a:t>
            </a:r>
            <a:r>
              <a:rPr lang="en-GB" sz="1600" dirty="0" err="1" smtClean="0"/>
              <a:t>delle</a:t>
            </a:r>
            <a:r>
              <a:rPr lang="en-GB" sz="1600" dirty="0" smtClean="0"/>
              <a:t> </a:t>
            </a:r>
            <a:r>
              <a:rPr lang="en-GB" sz="1600" dirty="0" err="1" smtClean="0"/>
              <a:t>cose</a:t>
            </a:r>
            <a:r>
              <a:rPr lang="en-GB" sz="1600" dirty="0" smtClean="0"/>
              <a:t> </a:t>
            </a:r>
            <a:r>
              <a:rPr lang="en-GB" sz="1600" dirty="0" err="1" smtClean="0"/>
              <a:t>che</a:t>
            </a:r>
            <a:r>
              <a:rPr lang="en-GB" sz="1600" dirty="0" smtClean="0"/>
              <a:t> non </a:t>
            </a:r>
            <a:r>
              <a:rPr lang="en-GB" sz="1600" dirty="0" err="1" smtClean="0"/>
              <a:t>sono</a:t>
            </a:r>
            <a:r>
              <a:rPr lang="en-GB" sz="1600" dirty="0" smtClean="0"/>
              <a:t> </a:t>
            </a:r>
            <a:r>
              <a:rPr lang="en-GB" sz="1600" dirty="0" err="1" smtClean="0"/>
              <a:t>nitidamente</a:t>
            </a:r>
            <a:r>
              <a:rPr lang="en-GB" sz="1600" dirty="0" smtClean="0"/>
              <a:t> </a:t>
            </a:r>
            <a:r>
              <a:rPr lang="en-GB" sz="1600" dirty="0" err="1" smtClean="0"/>
              <a:t>interpretabili</a:t>
            </a:r>
            <a:r>
              <a:rPr lang="en-GB" sz="1600" dirty="0" smtClean="0"/>
              <a:t> e </a:t>
            </a:r>
            <a:r>
              <a:rPr lang="en-GB" sz="1600" dirty="0" err="1" smtClean="0"/>
              <a:t>che</a:t>
            </a:r>
            <a:r>
              <a:rPr lang="en-GB" sz="1600" dirty="0" smtClean="0"/>
              <a:t> </a:t>
            </a:r>
            <a:r>
              <a:rPr lang="en-GB" sz="1600" dirty="0" err="1" smtClean="0"/>
              <a:t>quindi</a:t>
            </a:r>
            <a:r>
              <a:rPr lang="en-GB" sz="1600" dirty="0" smtClean="0"/>
              <a:t> </a:t>
            </a:r>
            <a:r>
              <a:rPr lang="en-GB" sz="1600" dirty="0" err="1" smtClean="0"/>
              <a:t>generano</a:t>
            </a:r>
            <a:r>
              <a:rPr lang="en-GB" sz="1600" dirty="0" smtClean="0"/>
              <a:t> </a:t>
            </a:r>
            <a:r>
              <a:rPr lang="en-GB" sz="1600" dirty="0" err="1" smtClean="0"/>
              <a:t>ansia</a:t>
            </a:r>
            <a:r>
              <a:rPr lang="en-GB" sz="1600" dirty="0" smtClean="0"/>
              <a:t>: ma </a:t>
            </a:r>
            <a:r>
              <a:rPr lang="en-GB" sz="1600" dirty="0" err="1" smtClean="0"/>
              <a:t>cosa</a:t>
            </a:r>
            <a:r>
              <a:rPr lang="en-GB" sz="1600" dirty="0" smtClean="0"/>
              <a:t> </a:t>
            </a:r>
            <a:r>
              <a:rPr lang="en-GB" sz="1600" dirty="0" err="1" smtClean="0"/>
              <a:t>avrà</a:t>
            </a:r>
            <a:r>
              <a:rPr lang="en-GB" sz="1600" dirty="0" smtClean="0"/>
              <a:t> volute dire? </a:t>
            </a:r>
            <a:r>
              <a:rPr lang="en-GB" sz="1600" dirty="0" err="1" smtClean="0"/>
              <a:t>Ebbene</a:t>
            </a:r>
            <a:r>
              <a:rPr lang="en-GB" sz="1600" dirty="0" smtClean="0"/>
              <a:t>, in </a:t>
            </a:r>
            <a:r>
              <a:rPr lang="en-GB" sz="1600" dirty="0" err="1" smtClean="0"/>
              <a:t>questo</a:t>
            </a:r>
            <a:r>
              <a:rPr lang="en-GB" sz="1600" dirty="0" smtClean="0"/>
              <a:t> </a:t>
            </a:r>
            <a:r>
              <a:rPr lang="en-GB" sz="1600" dirty="0" err="1" smtClean="0"/>
              <a:t>caso</a:t>
            </a:r>
            <a:r>
              <a:rPr lang="en-GB" sz="1600" dirty="0" smtClean="0"/>
              <a:t> </a:t>
            </a:r>
            <a:r>
              <a:rPr lang="en-GB" sz="1600" dirty="0" err="1" smtClean="0"/>
              <a:t>significa</a:t>
            </a:r>
            <a:r>
              <a:rPr lang="en-GB" sz="1600" dirty="0" smtClean="0"/>
              <a:t> </a:t>
            </a:r>
            <a:r>
              <a:rPr lang="en-GB" sz="1600" dirty="0" err="1" smtClean="0"/>
              <a:t>che</a:t>
            </a:r>
            <a:r>
              <a:rPr lang="en-GB" sz="1600" dirty="0" smtClean="0"/>
              <a:t> I </a:t>
            </a:r>
            <a:r>
              <a:rPr lang="en-GB" sz="1600" dirty="0" err="1" smtClean="0"/>
              <a:t>requisiti</a:t>
            </a:r>
            <a:r>
              <a:rPr lang="en-GB" sz="1600" dirty="0" smtClean="0"/>
              <a:t> </a:t>
            </a:r>
            <a:r>
              <a:rPr lang="en-GB" sz="1600" dirty="0" err="1" smtClean="0"/>
              <a:t>sono</a:t>
            </a:r>
            <a:r>
              <a:rPr lang="en-GB" sz="1600" dirty="0" smtClean="0"/>
              <a:t> </a:t>
            </a:r>
            <a:r>
              <a:rPr lang="en-GB" sz="1600" dirty="0" err="1" smtClean="0"/>
              <a:t>sempre</a:t>
            </a:r>
            <a:r>
              <a:rPr lang="en-GB" sz="1600" dirty="0" smtClean="0"/>
              <a:t> </a:t>
            </a:r>
            <a:r>
              <a:rPr lang="en-GB" sz="1600" dirty="0" err="1" smtClean="0"/>
              <a:t>gli</a:t>
            </a:r>
            <a:r>
              <a:rPr lang="en-GB" sz="1600" dirty="0" smtClean="0"/>
              <a:t> </a:t>
            </a:r>
            <a:r>
              <a:rPr lang="en-GB" sz="1600" dirty="0" err="1" smtClean="0"/>
              <a:t>stessi</a:t>
            </a:r>
            <a:r>
              <a:rPr lang="en-GB" sz="1600" dirty="0" smtClean="0"/>
              <a:t>, non </a:t>
            </a:r>
            <a:r>
              <a:rPr lang="en-GB" sz="1600" dirty="0" err="1" smtClean="0"/>
              <a:t>cambiano</a:t>
            </a:r>
            <a:r>
              <a:rPr lang="en-GB" sz="1600" dirty="0" smtClean="0"/>
              <a:t>, </a:t>
            </a:r>
            <a:r>
              <a:rPr lang="en-GB" sz="1600" dirty="0" err="1" smtClean="0"/>
              <a:t>fidatevi</a:t>
            </a:r>
            <a:r>
              <a:rPr lang="en-GB" sz="1600" dirty="0" smtClean="0"/>
              <a:t>. </a:t>
            </a:r>
            <a:r>
              <a:rPr lang="en-GB" sz="1600" dirty="0" err="1" smtClean="0"/>
              <a:t>Naturalmente</a:t>
            </a:r>
            <a:r>
              <a:rPr lang="en-GB" sz="1600" dirty="0" smtClean="0"/>
              <a:t> a </a:t>
            </a:r>
            <a:r>
              <a:rPr lang="en-GB" sz="1600" dirty="0" err="1" smtClean="0"/>
              <a:t>voler</a:t>
            </a:r>
            <a:r>
              <a:rPr lang="en-GB" sz="1600" dirty="0" smtClean="0"/>
              <a:t> </a:t>
            </a:r>
            <a:r>
              <a:rPr lang="en-GB" sz="1600" dirty="0" err="1" smtClean="0"/>
              <a:t>essere</a:t>
            </a:r>
            <a:r>
              <a:rPr lang="en-GB" sz="1600" dirty="0" smtClean="0"/>
              <a:t> </a:t>
            </a:r>
            <a:r>
              <a:rPr lang="en-GB" sz="1600" dirty="0" err="1" smtClean="0"/>
              <a:t>pignoli</a:t>
            </a:r>
            <a:r>
              <a:rPr lang="en-GB" sz="1600" dirty="0" smtClean="0"/>
              <a:t> e un </a:t>
            </a:r>
            <a:r>
              <a:rPr lang="en-GB" sz="1600" dirty="0" err="1" smtClean="0"/>
              <a:t>pò</a:t>
            </a:r>
            <a:r>
              <a:rPr lang="en-GB" sz="1600" dirty="0" smtClean="0"/>
              <a:t> </a:t>
            </a:r>
            <a:r>
              <a:rPr lang="en-GB" sz="1600" dirty="0" err="1" smtClean="0"/>
              <a:t>maliziosi</a:t>
            </a:r>
            <a:r>
              <a:rPr lang="en-GB" sz="1600" dirty="0" smtClean="0"/>
              <a:t>, </a:t>
            </a:r>
            <a:r>
              <a:rPr lang="en-GB" sz="1600" dirty="0" err="1" smtClean="0"/>
              <a:t>questo</a:t>
            </a:r>
            <a:r>
              <a:rPr lang="en-GB" sz="1600" dirty="0" smtClean="0"/>
              <a:t> è </a:t>
            </a:r>
            <a:r>
              <a:rPr lang="en-GB" sz="1600" dirty="0" err="1" smtClean="0"/>
              <a:t>vero</a:t>
            </a:r>
            <a:r>
              <a:rPr lang="en-GB" sz="1600" dirty="0" smtClean="0"/>
              <a:t> </a:t>
            </a:r>
            <a:r>
              <a:rPr lang="en-GB" sz="1600" dirty="0" err="1" smtClean="0"/>
              <a:t>sempre</a:t>
            </a:r>
            <a:r>
              <a:rPr lang="en-GB" sz="1600" dirty="0" smtClean="0"/>
              <a:t>, </a:t>
            </a:r>
            <a:r>
              <a:rPr lang="en-GB" sz="1600" dirty="0" err="1" smtClean="0"/>
              <a:t>perchè</a:t>
            </a:r>
            <a:r>
              <a:rPr lang="en-GB" sz="1600" dirty="0" smtClean="0"/>
              <a:t> </a:t>
            </a:r>
            <a:r>
              <a:rPr lang="en-GB" sz="1600" dirty="0" err="1" smtClean="0"/>
              <a:t>questa</a:t>
            </a:r>
            <a:r>
              <a:rPr lang="en-GB" sz="1600" dirty="0" smtClean="0"/>
              <a:t> </a:t>
            </a:r>
            <a:r>
              <a:rPr lang="en-GB" sz="1600" dirty="0" err="1" smtClean="0"/>
              <a:t>volta</a:t>
            </a:r>
            <a:r>
              <a:rPr lang="en-GB" sz="1600" dirty="0" smtClean="0"/>
              <a:t> me lo </a:t>
            </a:r>
            <a:r>
              <a:rPr lang="en-GB" sz="1600" dirty="0" err="1" smtClean="0"/>
              <a:t>hai</a:t>
            </a:r>
            <a:r>
              <a:rPr lang="en-GB" sz="1600" dirty="0" smtClean="0"/>
              <a:t> </a:t>
            </a:r>
            <a:r>
              <a:rPr lang="en-GB" sz="1600" dirty="0" err="1" smtClean="0"/>
              <a:t>voluto</a:t>
            </a:r>
            <a:r>
              <a:rPr lang="en-GB" sz="1600" dirty="0" smtClean="0"/>
              <a:t> </a:t>
            </a:r>
            <a:r>
              <a:rPr lang="en-GB" sz="1600" dirty="0" err="1" smtClean="0"/>
              <a:t>ribadire</a:t>
            </a:r>
            <a:r>
              <a:rPr lang="en-GB" sz="1600" dirty="0" smtClean="0"/>
              <a:t>? Non so, </a:t>
            </a:r>
            <a:r>
              <a:rPr lang="en-GB" sz="1600" dirty="0" err="1" smtClean="0"/>
              <a:t>forse</a:t>
            </a:r>
            <a:r>
              <a:rPr lang="en-GB" sz="1600" dirty="0" smtClean="0"/>
              <a:t> </a:t>
            </a:r>
            <a:r>
              <a:rPr lang="en-GB" sz="1600" dirty="0" err="1" smtClean="0"/>
              <a:t>perche</a:t>
            </a:r>
            <a:r>
              <a:rPr lang="en-GB" sz="1600" dirty="0" smtClean="0"/>
              <a:t>’ </a:t>
            </a:r>
            <a:r>
              <a:rPr lang="en-GB" sz="1600" dirty="0" err="1" smtClean="0"/>
              <a:t>il</a:t>
            </a:r>
            <a:r>
              <a:rPr lang="en-GB" sz="1600" dirty="0" smtClean="0"/>
              <a:t> tempo è </a:t>
            </a:r>
            <a:r>
              <a:rPr lang="en-GB" sz="1600" dirty="0" err="1" smtClean="0"/>
              <a:t>molto</a:t>
            </a:r>
            <a:r>
              <a:rPr lang="en-GB" sz="1600" dirty="0" smtClean="0"/>
              <a:t> </a:t>
            </a:r>
            <a:r>
              <a:rPr lang="en-GB" sz="1600" dirty="0" err="1" smtClean="0"/>
              <a:t>presente</a:t>
            </a:r>
            <a:r>
              <a:rPr lang="en-GB" sz="1600" dirty="0" smtClean="0"/>
              <a:t> </a:t>
            </a:r>
            <a:r>
              <a:rPr lang="en-GB" sz="1600" dirty="0" err="1" smtClean="0"/>
              <a:t>nelle</a:t>
            </a:r>
            <a:r>
              <a:rPr lang="en-GB" sz="1600" dirty="0" smtClean="0"/>
              <a:t> </a:t>
            </a:r>
            <a:r>
              <a:rPr lang="en-GB" sz="1600" dirty="0" err="1" smtClean="0"/>
              <a:t>relazioni</a:t>
            </a:r>
            <a:r>
              <a:rPr lang="en-GB" sz="1600" dirty="0" smtClean="0"/>
              <a:t>  </a:t>
            </a:r>
            <a:endParaRPr lang="en-GB" sz="1600" dirty="0"/>
          </a:p>
        </p:txBody>
      </p:sp>
      <p:sp>
        <p:nvSpPr>
          <p:cNvPr id="4" name="Rettangolo arrotondato 3"/>
          <p:cNvSpPr/>
          <p:nvPr/>
        </p:nvSpPr>
        <p:spPr>
          <a:xfrm>
            <a:off x="239232" y="1280877"/>
            <a:ext cx="8552623" cy="2559325"/>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20000"/>
              </a:lnSpc>
            </a:pPr>
            <a:r>
              <a:rPr lang="it-IT" sz="1400" b="1" dirty="0">
                <a:solidFill>
                  <a:schemeClr val="tx1"/>
                </a:solidFill>
              </a:rPr>
              <a:t>La seguente base di dati descrive l’attività di una farmacia la cui programmazione settimanale rimane sempre la stessa.</a:t>
            </a:r>
            <a:endParaRPr lang="en-GB" sz="1400" b="1" dirty="0">
              <a:solidFill>
                <a:schemeClr val="tx1"/>
              </a:solidFill>
            </a:endParaRPr>
          </a:p>
          <a:p>
            <a:pPr>
              <a:lnSpc>
                <a:spcPct val="120000"/>
              </a:lnSpc>
            </a:pPr>
            <a:r>
              <a:rPr lang="it-IT" sz="1400" b="1" dirty="0">
                <a:solidFill>
                  <a:schemeClr val="tx1"/>
                </a:solidFill>
              </a:rPr>
              <a:t>Si tenga presente che:</a:t>
            </a:r>
            <a:endParaRPr lang="en-GB" sz="1400" b="1" dirty="0">
              <a:solidFill>
                <a:schemeClr val="tx1"/>
              </a:solidFill>
            </a:endParaRPr>
          </a:p>
          <a:p>
            <a:pPr marL="285750" lvl="0" indent="-285750">
              <a:lnSpc>
                <a:spcPct val="120000"/>
              </a:lnSpc>
              <a:spcBef>
                <a:spcPts val="0"/>
              </a:spcBef>
              <a:buFont typeface="Arial" panose="020B0604020202020204" pitchFamily="34" charset="0"/>
              <a:buChar char="•"/>
            </a:pPr>
            <a:r>
              <a:rPr lang="it-IT" sz="1400" b="1" dirty="0">
                <a:solidFill>
                  <a:schemeClr val="tx1"/>
                </a:solidFill>
              </a:rPr>
              <a:t>I turni sono distinti in: mattiniero, pomeridiano, notturno. Per ogni turno sono sempre presenti due farmacisti, ma le coppie di farmacisti cambiano a seconda dei turni. Ogni farmacista fa un solo turno al giorno.</a:t>
            </a:r>
            <a:endParaRPr lang="en-GB" sz="1400" b="1" dirty="0">
              <a:solidFill>
                <a:schemeClr val="tx1"/>
              </a:solidFill>
            </a:endParaRPr>
          </a:p>
          <a:p>
            <a:pPr marL="285750" lvl="0" indent="-285750">
              <a:lnSpc>
                <a:spcPct val="120000"/>
              </a:lnSpc>
              <a:spcBef>
                <a:spcPts val="0"/>
              </a:spcBef>
              <a:buFont typeface="Arial" panose="020B0604020202020204" pitchFamily="34" charset="0"/>
              <a:buChar char="•"/>
            </a:pPr>
            <a:r>
              <a:rPr lang="it-IT" sz="1400" b="1" dirty="0">
                <a:solidFill>
                  <a:schemeClr val="tx1"/>
                </a:solidFill>
              </a:rPr>
              <a:t>Alcuni farmaci possono avere lo stesso nome, ma sono prodotti da case farmaceutiche diverse.</a:t>
            </a:r>
            <a:endParaRPr lang="en-GB" sz="1400" b="1" dirty="0">
              <a:solidFill>
                <a:schemeClr val="tx1"/>
              </a:solidFill>
            </a:endParaRPr>
          </a:p>
          <a:p>
            <a:pPr marL="285750" lvl="0" indent="-285750">
              <a:lnSpc>
                <a:spcPct val="120000"/>
              </a:lnSpc>
              <a:spcBef>
                <a:spcPts val="0"/>
              </a:spcBef>
              <a:buFont typeface="Arial" panose="020B0604020202020204" pitchFamily="34" charset="0"/>
              <a:buChar char="•"/>
            </a:pPr>
            <a:r>
              <a:rPr lang="it-IT" sz="1400" b="1" dirty="0">
                <a:solidFill>
                  <a:schemeClr val="tx1"/>
                </a:solidFill>
              </a:rPr>
              <a:t>La farmacia fornisce diversi tipi di servizi aggiuntivi (ad esempio misurazione pressione, elettrocardiogramma, analisi dermatologica, ...). Ciascun servizio è fornito una volta a settimana, e servizi diversi possono essere forniti lo stesso giorno.</a:t>
            </a:r>
          </a:p>
        </p:txBody>
      </p:sp>
      <p:cxnSp>
        <p:nvCxnSpPr>
          <p:cNvPr id="31" name="Connettore 2 30"/>
          <p:cNvCxnSpPr/>
          <p:nvPr/>
        </p:nvCxnSpPr>
        <p:spPr>
          <a:xfrm flipH="1">
            <a:off x="7614430" y="1554202"/>
            <a:ext cx="246566" cy="236058"/>
          </a:xfrm>
          <a:prstGeom prst="straightConnector1">
            <a:avLst/>
          </a:prstGeom>
          <a:ln w="1905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33" name="CasellaDiTesto 32"/>
          <p:cNvSpPr txBox="1"/>
          <p:nvPr/>
        </p:nvSpPr>
        <p:spPr>
          <a:xfrm>
            <a:off x="7352180" y="1672231"/>
            <a:ext cx="303288" cy="400110"/>
          </a:xfrm>
          <a:prstGeom prst="rect">
            <a:avLst/>
          </a:prstGeom>
          <a:noFill/>
        </p:spPr>
        <p:txBody>
          <a:bodyPr wrap="none" rtlCol="0">
            <a:spAutoFit/>
          </a:bodyPr>
          <a:lstStyle/>
          <a:p>
            <a:r>
              <a:rPr lang="en-GB" sz="2000" b="1" dirty="0" smtClean="0">
                <a:solidFill>
                  <a:srgbClr val="FF0000"/>
                </a:solidFill>
              </a:rPr>
              <a:t>?</a:t>
            </a:r>
            <a:endParaRPr lang="en-GB" sz="2000" b="1" dirty="0">
              <a:solidFill>
                <a:srgbClr val="FF0000"/>
              </a:solidFill>
            </a:endParaRPr>
          </a:p>
        </p:txBody>
      </p:sp>
      <p:sp>
        <p:nvSpPr>
          <p:cNvPr id="32" name="Rettangolo 31"/>
          <p:cNvSpPr/>
          <p:nvPr/>
        </p:nvSpPr>
        <p:spPr>
          <a:xfrm>
            <a:off x="462864" y="4546690"/>
            <a:ext cx="7866822" cy="184867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 name="Segnaposto contenuto 2"/>
          <p:cNvSpPr txBox="1">
            <a:spLocks/>
          </p:cNvSpPr>
          <p:nvPr/>
        </p:nvSpPr>
        <p:spPr>
          <a:xfrm>
            <a:off x="512560" y="4501966"/>
            <a:ext cx="7940324" cy="193813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lnSpc>
                <a:spcPct val="120000"/>
              </a:lnSpc>
              <a:spcBef>
                <a:spcPts val="0"/>
              </a:spcBef>
              <a:buFont typeface="+mj-lt"/>
              <a:buAutoNum type="arabicPeriod"/>
            </a:pPr>
            <a:r>
              <a:rPr lang="it-IT" sz="1400" dirty="0" smtClean="0"/>
              <a:t>PERSONALE(</a:t>
            </a:r>
            <a:r>
              <a:rPr lang="it-IT" sz="1400" b="1" dirty="0" smtClean="0">
                <a:solidFill>
                  <a:srgbClr val="FF0000"/>
                </a:solidFill>
              </a:rPr>
              <a:t>i</a:t>
            </a:r>
            <a:r>
              <a:rPr lang="it-IT" sz="1400" b="1" u="sng" dirty="0" smtClean="0">
                <a:solidFill>
                  <a:srgbClr val="FF0000"/>
                </a:solidFill>
              </a:rPr>
              <a:t>d</a:t>
            </a:r>
            <a:r>
              <a:rPr lang="it-IT" sz="1400" dirty="0" smtClean="0"/>
              <a:t>, CF, nome, cognome, </a:t>
            </a:r>
            <a:r>
              <a:rPr lang="it-IT" sz="1400" dirty="0" err="1" smtClean="0"/>
              <a:t>num_cell</a:t>
            </a:r>
            <a:r>
              <a:rPr lang="it-IT" sz="1400" dirty="0" smtClean="0"/>
              <a:t>, </a:t>
            </a:r>
            <a:r>
              <a:rPr lang="it-IT" sz="1400" dirty="0" err="1" smtClean="0"/>
              <a:t>data_assunzione</a:t>
            </a:r>
            <a:r>
              <a:rPr lang="it-IT" sz="1400" dirty="0" smtClean="0"/>
              <a:t>)</a:t>
            </a:r>
            <a:endParaRPr lang="en-GB" sz="1400" dirty="0" smtClean="0"/>
          </a:p>
          <a:p>
            <a:pPr marL="342900" indent="-342900">
              <a:lnSpc>
                <a:spcPct val="120000"/>
              </a:lnSpc>
              <a:spcBef>
                <a:spcPts val="0"/>
              </a:spcBef>
              <a:buFont typeface="+mj-lt"/>
              <a:buAutoNum type="arabicPeriod"/>
            </a:pPr>
            <a:r>
              <a:rPr lang="it-IT" sz="1400" dirty="0" smtClean="0"/>
              <a:t>TURNO( </a:t>
            </a:r>
            <a:r>
              <a:rPr lang="it-IT" sz="1400" b="1" u="sng" dirty="0" err="1" smtClean="0"/>
              <a:t>nome_turno</a:t>
            </a:r>
            <a:r>
              <a:rPr lang="it-IT" sz="1400" b="1" u="sng" dirty="0" smtClean="0"/>
              <a:t>,  </a:t>
            </a:r>
            <a:r>
              <a:rPr lang="it-IT" sz="1400" b="1" u="sng" dirty="0" err="1" smtClean="0"/>
              <a:t>giorno_settimana</a:t>
            </a:r>
            <a:r>
              <a:rPr lang="it-IT" sz="1400" b="1" u="sng" dirty="0" smtClean="0"/>
              <a:t> </a:t>
            </a:r>
            <a:r>
              <a:rPr lang="it-IT" sz="1400" dirty="0" smtClean="0"/>
              <a:t>, id_1,id_2, </a:t>
            </a:r>
            <a:r>
              <a:rPr lang="it-IT" sz="1400" dirty="0" err="1" smtClean="0"/>
              <a:t>ora_inizio</a:t>
            </a:r>
            <a:r>
              <a:rPr lang="it-IT" sz="1400" b="1" u="sng" dirty="0" smtClean="0"/>
              <a:t>, </a:t>
            </a:r>
            <a:r>
              <a:rPr lang="it-IT" sz="1400" dirty="0" err="1" smtClean="0"/>
              <a:t>ora_fine</a:t>
            </a:r>
            <a:r>
              <a:rPr lang="it-IT" sz="1400" dirty="0" smtClean="0"/>
              <a:t>) </a:t>
            </a:r>
            <a:endParaRPr lang="en-GB" sz="1400" dirty="0" smtClean="0"/>
          </a:p>
          <a:p>
            <a:pPr marL="342900" indent="-342900">
              <a:lnSpc>
                <a:spcPct val="120000"/>
              </a:lnSpc>
              <a:spcBef>
                <a:spcPts val="0"/>
              </a:spcBef>
              <a:buFont typeface="+mj-lt"/>
              <a:buAutoNum type="arabicPeriod"/>
            </a:pPr>
            <a:r>
              <a:rPr lang="it-IT" sz="1400" dirty="0" smtClean="0"/>
              <a:t>FARMACO</a:t>
            </a:r>
            <a:r>
              <a:rPr lang="it-IT" sz="1400" b="1" u="sng" dirty="0" smtClean="0"/>
              <a:t>( nome, </a:t>
            </a:r>
            <a:r>
              <a:rPr lang="it-IT" sz="1400" b="1" u="sng" dirty="0" err="1" smtClean="0"/>
              <a:t>casa_farmaceutica</a:t>
            </a:r>
            <a:r>
              <a:rPr lang="it-IT" sz="1400" dirty="0" smtClean="0"/>
              <a:t>, principio, prescrizione, </a:t>
            </a:r>
            <a:r>
              <a:rPr lang="it-IT" sz="1400" dirty="0" err="1" smtClean="0"/>
              <a:t>num_confezioni_in_magazzino</a:t>
            </a:r>
            <a:r>
              <a:rPr lang="it-IT" sz="1400" dirty="0" smtClean="0"/>
              <a:t>) </a:t>
            </a:r>
            <a:endParaRPr lang="en-GB" sz="1400" dirty="0" smtClean="0"/>
          </a:p>
          <a:p>
            <a:pPr marL="342900" indent="-342900">
              <a:lnSpc>
                <a:spcPct val="120000"/>
              </a:lnSpc>
              <a:spcBef>
                <a:spcPts val="0"/>
              </a:spcBef>
              <a:buFont typeface="+mj-lt"/>
              <a:buAutoNum type="arabicPeriod"/>
            </a:pPr>
            <a:r>
              <a:rPr lang="it-IT" sz="1400" dirty="0" smtClean="0"/>
              <a:t>ORDINE( </a:t>
            </a:r>
            <a:r>
              <a:rPr lang="it-IT" sz="1400" b="1" u="sng" dirty="0" err="1" smtClean="0"/>
              <a:t>nome_farmaco</a:t>
            </a:r>
            <a:r>
              <a:rPr lang="it-IT" sz="1400" b="1" u="sng" dirty="0" smtClean="0"/>
              <a:t>, </a:t>
            </a:r>
            <a:r>
              <a:rPr lang="it-IT" sz="1400" b="1" u="sng" dirty="0" err="1" smtClean="0"/>
              <a:t>casa_farmaceutica</a:t>
            </a:r>
            <a:r>
              <a:rPr lang="it-IT" sz="1400" dirty="0" smtClean="0"/>
              <a:t>, </a:t>
            </a:r>
            <a:r>
              <a:rPr lang="it-IT" sz="1400" dirty="0" err="1" smtClean="0"/>
              <a:t>num_confezioni</a:t>
            </a:r>
            <a:r>
              <a:rPr lang="it-IT" sz="1400" dirty="0" smtClean="0"/>
              <a:t>, </a:t>
            </a:r>
            <a:r>
              <a:rPr lang="it-IT" sz="1400" b="1" u="sng" dirty="0" err="1" smtClean="0"/>
              <a:t>data_ordine</a:t>
            </a:r>
            <a:r>
              <a:rPr lang="it-IT" sz="1400" dirty="0" smtClean="0"/>
              <a:t>, </a:t>
            </a:r>
            <a:r>
              <a:rPr lang="it-IT" sz="1400" dirty="0" err="1" smtClean="0"/>
              <a:t>data_consegna</a:t>
            </a:r>
            <a:r>
              <a:rPr lang="it-IT" sz="1400" dirty="0" smtClean="0"/>
              <a:t>, corriere)</a:t>
            </a:r>
            <a:endParaRPr lang="en-GB" sz="1400" dirty="0" smtClean="0"/>
          </a:p>
          <a:p>
            <a:pPr marL="342900" indent="-342900">
              <a:lnSpc>
                <a:spcPct val="120000"/>
              </a:lnSpc>
              <a:spcBef>
                <a:spcPts val="0"/>
              </a:spcBef>
              <a:buFont typeface="+mj-lt"/>
              <a:buAutoNum type="arabicPeriod"/>
            </a:pPr>
            <a:r>
              <a:rPr lang="it-IT" sz="1400" dirty="0" smtClean="0"/>
              <a:t>CASA_FARMACEUTICA(</a:t>
            </a:r>
            <a:r>
              <a:rPr lang="it-IT" sz="1400" b="1" u="sng" dirty="0" smtClean="0"/>
              <a:t>nome</a:t>
            </a:r>
            <a:r>
              <a:rPr lang="it-IT" sz="1400" dirty="0" smtClean="0"/>
              <a:t>, telefono, nazione, rappresentante)</a:t>
            </a:r>
            <a:endParaRPr lang="en-GB" sz="1400" dirty="0" smtClean="0"/>
          </a:p>
          <a:p>
            <a:pPr marL="342900" indent="-342900">
              <a:lnSpc>
                <a:spcPct val="120000"/>
              </a:lnSpc>
              <a:spcBef>
                <a:spcPts val="0"/>
              </a:spcBef>
              <a:buFont typeface="+mj-lt"/>
              <a:buAutoNum type="arabicPeriod"/>
            </a:pPr>
            <a:r>
              <a:rPr lang="it-IT" sz="1400" dirty="0" smtClean="0"/>
              <a:t>SERVIZIO</a:t>
            </a:r>
            <a:r>
              <a:rPr lang="it-IT" sz="1400" b="1" u="sng" dirty="0" smtClean="0"/>
              <a:t>( </a:t>
            </a:r>
            <a:r>
              <a:rPr lang="it-IT" sz="1400" b="1" u="sng" dirty="0" err="1" smtClean="0"/>
              <a:t>tipo_servizio</a:t>
            </a:r>
            <a:r>
              <a:rPr lang="it-IT" sz="1400" b="1" u="sng" dirty="0" smtClean="0"/>
              <a:t>, </a:t>
            </a:r>
            <a:r>
              <a:rPr lang="it-IT" sz="1400" b="1" u="sng" dirty="0" err="1" smtClean="0"/>
              <a:t>giorno_settimana</a:t>
            </a:r>
            <a:r>
              <a:rPr lang="it-IT" sz="1400" dirty="0" smtClean="0"/>
              <a:t>, costo, durata)</a:t>
            </a:r>
            <a:endParaRPr lang="en-GB" sz="1400" dirty="0" smtClean="0"/>
          </a:p>
          <a:p>
            <a:pPr marL="342900" indent="-342900">
              <a:lnSpc>
                <a:spcPct val="120000"/>
              </a:lnSpc>
              <a:spcBef>
                <a:spcPts val="0"/>
              </a:spcBef>
              <a:buFont typeface="+mj-lt"/>
              <a:buAutoNum type="arabicPeriod"/>
            </a:pPr>
            <a:r>
              <a:rPr lang="it-IT" sz="1400" dirty="0" smtClean="0"/>
              <a:t>PRENOTAZIONE( </a:t>
            </a:r>
            <a:r>
              <a:rPr lang="it-IT" sz="1400" b="1" u="sng" dirty="0" err="1" smtClean="0"/>
              <a:t>tipo_servizio</a:t>
            </a:r>
            <a:r>
              <a:rPr lang="it-IT" sz="1400" b="1" u="sng" dirty="0" smtClean="0"/>
              <a:t>, data, ora</a:t>
            </a:r>
            <a:r>
              <a:rPr lang="it-IT" sz="1400" dirty="0" smtClean="0"/>
              <a:t>, cliente)</a:t>
            </a:r>
            <a:endParaRPr lang="en-GB" sz="1400" dirty="0" smtClean="0"/>
          </a:p>
          <a:p>
            <a:pPr marL="0" indent="0">
              <a:lnSpc>
                <a:spcPct val="120000"/>
              </a:lnSpc>
              <a:spcBef>
                <a:spcPts val="0"/>
              </a:spcBef>
              <a:buFont typeface="Arial" panose="020B0604020202020204" pitchFamily="34" charset="0"/>
              <a:buNone/>
            </a:pPr>
            <a:endParaRPr lang="en-GB" sz="1400" dirty="0"/>
          </a:p>
        </p:txBody>
      </p:sp>
      <p:sp>
        <p:nvSpPr>
          <p:cNvPr id="35" name="Figura a mano libera 34"/>
          <p:cNvSpPr/>
          <p:nvPr/>
        </p:nvSpPr>
        <p:spPr>
          <a:xfrm>
            <a:off x="4199861" y="5534247"/>
            <a:ext cx="1334386" cy="110172"/>
          </a:xfrm>
          <a:custGeom>
            <a:avLst/>
            <a:gdLst>
              <a:gd name="connsiteX0" fmla="*/ 0 w 1334386"/>
              <a:gd name="connsiteY0" fmla="*/ 10632 h 110172"/>
              <a:gd name="connsiteX1" fmla="*/ 505046 w 1334386"/>
              <a:gd name="connsiteY1" fmla="*/ 101009 h 110172"/>
              <a:gd name="connsiteX2" fmla="*/ 1063256 w 1334386"/>
              <a:gd name="connsiteY2" fmla="*/ 95693 h 110172"/>
              <a:gd name="connsiteX3" fmla="*/ 1334386 w 1334386"/>
              <a:gd name="connsiteY3" fmla="*/ 0 h 110172"/>
            </a:gdLst>
            <a:ahLst/>
            <a:cxnLst>
              <a:cxn ang="0">
                <a:pos x="connsiteX0" y="connsiteY0"/>
              </a:cxn>
              <a:cxn ang="0">
                <a:pos x="connsiteX1" y="connsiteY1"/>
              </a:cxn>
              <a:cxn ang="0">
                <a:pos x="connsiteX2" y="connsiteY2"/>
              </a:cxn>
              <a:cxn ang="0">
                <a:pos x="connsiteX3" y="connsiteY3"/>
              </a:cxn>
            </a:cxnLst>
            <a:rect l="l" t="t" r="r" b="b"/>
            <a:pathLst>
              <a:path w="1334386" h="110172">
                <a:moveTo>
                  <a:pt x="0" y="10632"/>
                </a:moveTo>
                <a:cubicBezTo>
                  <a:pt x="163918" y="48732"/>
                  <a:pt x="327837" y="86832"/>
                  <a:pt x="505046" y="101009"/>
                </a:cubicBezTo>
                <a:cubicBezTo>
                  <a:pt x="682255" y="115186"/>
                  <a:pt x="925033" y="112528"/>
                  <a:pt x="1063256" y="95693"/>
                </a:cubicBezTo>
                <a:cubicBezTo>
                  <a:pt x="1201479" y="78858"/>
                  <a:pt x="1267932" y="39429"/>
                  <a:pt x="1334386" y="0"/>
                </a:cubicBezTo>
              </a:path>
            </a:pathLst>
          </a:cu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51735419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01265" y="221586"/>
            <a:ext cx="8771283" cy="589031"/>
          </a:xfrm>
        </p:spPr>
        <p:txBody>
          <a:bodyPr/>
          <a:lstStyle/>
          <a:p>
            <a:r>
              <a:rPr lang="en-GB" sz="2800" dirty="0" err="1" smtClean="0"/>
              <a:t>Abbiamo</a:t>
            </a:r>
            <a:r>
              <a:rPr lang="en-GB" sz="2800" dirty="0" smtClean="0"/>
              <a:t> </a:t>
            </a:r>
            <a:r>
              <a:rPr lang="en-GB" sz="2800" dirty="0" err="1" smtClean="0"/>
              <a:t>ragionato</a:t>
            </a:r>
            <a:r>
              <a:rPr lang="en-GB" sz="2800" dirty="0" smtClean="0"/>
              <a:t> </a:t>
            </a:r>
            <a:r>
              <a:rPr lang="en-GB" sz="2800" dirty="0" err="1" smtClean="0"/>
              <a:t>senza</a:t>
            </a:r>
            <a:r>
              <a:rPr lang="en-GB" sz="2800" dirty="0" smtClean="0"/>
              <a:t> </a:t>
            </a:r>
            <a:r>
              <a:rPr lang="en-GB" sz="2800" dirty="0" err="1" smtClean="0"/>
              <a:t>i</a:t>
            </a:r>
            <a:r>
              <a:rPr lang="en-GB" sz="2800" dirty="0" smtClean="0"/>
              <a:t> </a:t>
            </a:r>
            <a:r>
              <a:rPr lang="en-GB" sz="2800" dirty="0" err="1" smtClean="0"/>
              <a:t>vincoli</a:t>
            </a:r>
            <a:r>
              <a:rPr lang="en-GB" sz="2800" dirty="0" smtClean="0"/>
              <a:t> di </a:t>
            </a:r>
            <a:r>
              <a:rPr lang="en-GB" sz="2800" dirty="0" err="1" smtClean="0"/>
              <a:t>integrità</a:t>
            </a:r>
            <a:r>
              <a:rPr lang="en-GB" sz="2800" dirty="0" smtClean="0"/>
              <a:t> </a:t>
            </a:r>
            <a:r>
              <a:rPr lang="en-GB" sz="2800" dirty="0" err="1" smtClean="0"/>
              <a:t>referenziale</a:t>
            </a:r>
            <a:r>
              <a:rPr lang="en-GB" sz="2800" dirty="0" smtClean="0"/>
              <a:t> </a:t>
            </a:r>
            <a:endParaRPr lang="en-GB" sz="2800" dirty="0"/>
          </a:p>
        </p:txBody>
      </p:sp>
      <p:sp>
        <p:nvSpPr>
          <p:cNvPr id="3" name="Segnaposto contenuto 2"/>
          <p:cNvSpPr>
            <a:spLocks noGrp="1"/>
          </p:cNvSpPr>
          <p:nvPr>
            <p:ph idx="1"/>
          </p:nvPr>
        </p:nvSpPr>
        <p:spPr/>
        <p:txBody>
          <a:bodyPr/>
          <a:lstStyle/>
          <a:p>
            <a:r>
              <a:rPr lang="en-GB" dirty="0" err="1" smtClean="0"/>
              <a:t>Effettivamente</a:t>
            </a:r>
            <a:r>
              <a:rPr lang="en-GB" dirty="0" smtClean="0"/>
              <a:t>, come </a:t>
            </a:r>
            <a:r>
              <a:rPr lang="en-GB" dirty="0" err="1" smtClean="0"/>
              <a:t>vedremo</a:t>
            </a:r>
            <a:r>
              <a:rPr lang="en-GB" dirty="0" smtClean="0"/>
              <a:t> la </a:t>
            </a:r>
            <a:r>
              <a:rPr lang="en-GB" dirty="0" err="1" smtClean="0"/>
              <a:t>prossima</a:t>
            </a:r>
            <a:r>
              <a:rPr lang="en-GB" dirty="0" smtClean="0"/>
              <a:t> </a:t>
            </a:r>
            <a:r>
              <a:rPr lang="en-GB" dirty="0" err="1" smtClean="0"/>
              <a:t>settimana</a:t>
            </a:r>
            <a:r>
              <a:rPr lang="en-GB" dirty="0" smtClean="0"/>
              <a:t>, I </a:t>
            </a:r>
            <a:r>
              <a:rPr lang="en-GB" dirty="0" err="1" smtClean="0"/>
              <a:t>vincoli</a:t>
            </a:r>
            <a:r>
              <a:rPr lang="en-GB" dirty="0" smtClean="0"/>
              <a:t> di </a:t>
            </a:r>
            <a:r>
              <a:rPr lang="en-GB" dirty="0" err="1" smtClean="0"/>
              <a:t>integrità</a:t>
            </a:r>
            <a:r>
              <a:rPr lang="en-GB" dirty="0" smtClean="0"/>
              <a:t> </a:t>
            </a:r>
            <a:r>
              <a:rPr lang="en-GB" dirty="0" err="1" smtClean="0"/>
              <a:t>referenziale</a:t>
            </a:r>
            <a:r>
              <a:rPr lang="en-GB" dirty="0" smtClean="0"/>
              <a:t>, o </a:t>
            </a:r>
            <a:r>
              <a:rPr lang="en-GB" dirty="0" err="1" smtClean="0"/>
              <a:t>chiavi</a:t>
            </a:r>
            <a:r>
              <a:rPr lang="en-GB" dirty="0" smtClean="0"/>
              <a:t> </a:t>
            </a:r>
            <a:r>
              <a:rPr lang="en-GB" dirty="0" err="1" smtClean="0"/>
              <a:t>esterne</a:t>
            </a:r>
            <a:r>
              <a:rPr lang="en-GB" dirty="0" smtClean="0"/>
              <a:t>, </a:t>
            </a:r>
            <a:r>
              <a:rPr lang="en-GB" dirty="0" err="1" smtClean="0"/>
              <a:t>sono</a:t>
            </a:r>
            <a:r>
              <a:rPr lang="en-GB" dirty="0" smtClean="0"/>
              <a:t> </a:t>
            </a:r>
            <a:r>
              <a:rPr lang="en-GB" dirty="0" err="1" smtClean="0"/>
              <a:t>fortemente</a:t>
            </a:r>
            <a:r>
              <a:rPr lang="en-GB" dirty="0" smtClean="0"/>
              <a:t> </a:t>
            </a:r>
            <a:r>
              <a:rPr lang="en-GB" dirty="0" err="1" smtClean="0"/>
              <a:t>interoconnessi</a:t>
            </a:r>
            <a:r>
              <a:rPr lang="en-GB" dirty="0" smtClean="0"/>
              <a:t> con le </a:t>
            </a:r>
            <a:r>
              <a:rPr lang="en-GB" dirty="0" err="1" smtClean="0"/>
              <a:t>chiavi</a:t>
            </a:r>
            <a:r>
              <a:rPr lang="en-GB" dirty="0" smtClean="0"/>
              <a:t>, </a:t>
            </a:r>
            <a:r>
              <a:rPr lang="en-GB" dirty="0" err="1" smtClean="0"/>
              <a:t>quindi</a:t>
            </a:r>
            <a:r>
              <a:rPr lang="en-GB" dirty="0" smtClean="0"/>
              <a:t> la </a:t>
            </a:r>
            <a:r>
              <a:rPr lang="en-GB" dirty="0" err="1" smtClean="0"/>
              <a:t>individuaione</a:t>
            </a:r>
            <a:r>
              <a:rPr lang="en-GB" dirty="0" smtClean="0"/>
              <a:t> </a:t>
            </a:r>
            <a:r>
              <a:rPr lang="en-GB" dirty="0" err="1" smtClean="0"/>
              <a:t>delle</a:t>
            </a:r>
            <a:r>
              <a:rPr lang="en-GB" dirty="0" smtClean="0"/>
              <a:t> </a:t>
            </a:r>
            <a:r>
              <a:rPr lang="en-GB" b="1" dirty="0" err="1" smtClean="0"/>
              <a:t>chiavi</a:t>
            </a:r>
            <a:r>
              <a:rPr lang="en-GB" b="1" dirty="0" smtClean="0"/>
              <a:t> </a:t>
            </a:r>
            <a:r>
              <a:rPr lang="en-GB" b="1" dirty="0" err="1" smtClean="0"/>
              <a:t>semplici</a:t>
            </a:r>
            <a:r>
              <a:rPr lang="en-GB" b="1" dirty="0" smtClean="0"/>
              <a:t> e </a:t>
            </a:r>
            <a:r>
              <a:rPr lang="en-GB" b="1" dirty="0" err="1" smtClean="0"/>
              <a:t>composte</a:t>
            </a:r>
            <a:r>
              <a:rPr lang="en-GB" b="1" dirty="0" smtClean="0"/>
              <a:t> </a:t>
            </a:r>
            <a:r>
              <a:rPr lang="en-GB" dirty="0" err="1" smtClean="0"/>
              <a:t>va</a:t>
            </a:r>
            <a:r>
              <a:rPr lang="en-GB" dirty="0" smtClean="0"/>
              <a:t> </a:t>
            </a:r>
            <a:r>
              <a:rPr lang="en-GB" dirty="0" err="1" smtClean="0"/>
              <a:t>fatta</a:t>
            </a:r>
            <a:r>
              <a:rPr lang="en-GB" dirty="0" smtClean="0"/>
              <a:t> </a:t>
            </a:r>
            <a:r>
              <a:rPr lang="en-GB" dirty="0" err="1" smtClean="0"/>
              <a:t>insieme</a:t>
            </a:r>
            <a:r>
              <a:rPr lang="en-GB" dirty="0" smtClean="0"/>
              <a:t> </a:t>
            </a:r>
            <a:r>
              <a:rPr lang="en-GB" dirty="0" err="1" smtClean="0"/>
              <a:t>alla</a:t>
            </a:r>
            <a:r>
              <a:rPr lang="en-GB" dirty="0" smtClean="0"/>
              <a:t> </a:t>
            </a:r>
            <a:r>
              <a:rPr lang="en-GB" dirty="0" err="1" smtClean="0"/>
              <a:t>individuazione</a:t>
            </a:r>
            <a:r>
              <a:rPr lang="en-GB" dirty="0" smtClean="0"/>
              <a:t> </a:t>
            </a:r>
            <a:r>
              <a:rPr lang="en-GB" dirty="0" err="1" smtClean="0"/>
              <a:t>dei</a:t>
            </a:r>
            <a:r>
              <a:rPr lang="en-GB" dirty="0" smtClean="0"/>
              <a:t> </a:t>
            </a:r>
            <a:r>
              <a:rPr lang="en-GB" b="1" dirty="0" err="1" smtClean="0"/>
              <a:t>vincoli</a:t>
            </a:r>
            <a:r>
              <a:rPr lang="en-GB" b="1" dirty="0" smtClean="0"/>
              <a:t> di </a:t>
            </a:r>
            <a:r>
              <a:rPr lang="en-GB" b="1" dirty="0" err="1" smtClean="0"/>
              <a:t>integrità</a:t>
            </a:r>
            <a:r>
              <a:rPr lang="en-GB" b="1" dirty="0" smtClean="0"/>
              <a:t> </a:t>
            </a:r>
            <a:r>
              <a:rPr lang="en-GB" b="1" dirty="0" err="1" smtClean="0"/>
              <a:t>referenziale</a:t>
            </a:r>
            <a:r>
              <a:rPr lang="en-GB" b="1" dirty="0" smtClean="0"/>
              <a:t> </a:t>
            </a:r>
            <a:r>
              <a:rPr lang="en-GB" b="1" dirty="0" err="1" smtClean="0"/>
              <a:t>che</a:t>
            </a:r>
            <a:r>
              <a:rPr lang="en-GB" b="1" dirty="0" smtClean="0"/>
              <a:t> </a:t>
            </a:r>
            <a:r>
              <a:rPr lang="en-GB" b="1" dirty="0" err="1" smtClean="0"/>
              <a:t>chiameremo</a:t>
            </a:r>
            <a:r>
              <a:rPr lang="en-GB" b="1" dirty="0" smtClean="0"/>
              <a:t> </a:t>
            </a:r>
            <a:r>
              <a:rPr lang="en-GB" b="1" dirty="0" err="1" smtClean="0"/>
              <a:t>semplici</a:t>
            </a:r>
            <a:r>
              <a:rPr lang="en-GB" b="1" dirty="0" smtClean="0"/>
              <a:t> e </a:t>
            </a:r>
            <a:r>
              <a:rPr lang="en-GB" b="1" dirty="0" err="1" smtClean="0"/>
              <a:t>composti</a:t>
            </a:r>
            <a:r>
              <a:rPr lang="en-GB" dirty="0" smtClean="0"/>
              <a:t>.</a:t>
            </a:r>
          </a:p>
          <a:p>
            <a:r>
              <a:rPr lang="en-GB" dirty="0" smtClean="0"/>
              <a:t>Ma, </a:t>
            </a:r>
            <a:r>
              <a:rPr lang="en-GB" dirty="0" err="1" smtClean="0"/>
              <a:t>una</a:t>
            </a:r>
            <a:r>
              <a:rPr lang="en-GB" dirty="0" smtClean="0"/>
              <a:t> </a:t>
            </a:r>
            <a:r>
              <a:rPr lang="en-GB" dirty="0" err="1" smtClean="0"/>
              <a:t>cosa</a:t>
            </a:r>
            <a:r>
              <a:rPr lang="en-GB" dirty="0" smtClean="0"/>
              <a:t> per </a:t>
            </a:r>
            <a:r>
              <a:rPr lang="en-GB" dirty="0" err="1" smtClean="0"/>
              <a:t>volta</a:t>
            </a:r>
            <a:r>
              <a:rPr lang="en-GB" dirty="0" smtClean="0"/>
              <a:t>, </a:t>
            </a:r>
            <a:r>
              <a:rPr lang="en-GB" dirty="0" err="1" smtClean="0"/>
              <a:t>quest’anno</a:t>
            </a:r>
            <a:r>
              <a:rPr lang="en-GB" dirty="0" smtClean="0"/>
              <a:t> </a:t>
            </a:r>
            <a:r>
              <a:rPr lang="en-GB" dirty="0" err="1" smtClean="0"/>
              <a:t>ho</a:t>
            </a:r>
            <a:r>
              <a:rPr lang="en-GB" dirty="0" smtClean="0"/>
              <a:t> </a:t>
            </a:r>
            <a:r>
              <a:rPr lang="en-GB" dirty="0" err="1" smtClean="0"/>
              <a:t>deciso</a:t>
            </a:r>
            <a:r>
              <a:rPr lang="en-GB" dirty="0" smtClean="0"/>
              <a:t> di </a:t>
            </a:r>
            <a:r>
              <a:rPr lang="en-GB" dirty="0" err="1" smtClean="0"/>
              <a:t>procedere</a:t>
            </a:r>
            <a:r>
              <a:rPr lang="en-GB" dirty="0" smtClean="0"/>
              <a:t> </a:t>
            </a:r>
            <a:r>
              <a:rPr lang="en-GB" dirty="0" err="1" smtClean="0"/>
              <a:t>incrementalmente</a:t>
            </a:r>
            <a:r>
              <a:rPr lang="en-GB" dirty="0" smtClean="0"/>
              <a:t>.</a:t>
            </a:r>
            <a:endParaRPr lang="en-GB" dirty="0"/>
          </a:p>
        </p:txBody>
      </p:sp>
      <p:sp>
        <p:nvSpPr>
          <p:cNvPr id="4" name="Segnaposto numero diapositiva 3"/>
          <p:cNvSpPr>
            <a:spLocks noGrp="1"/>
          </p:cNvSpPr>
          <p:nvPr>
            <p:ph type="sldNum" sz="quarter" idx="12"/>
          </p:nvPr>
        </p:nvSpPr>
        <p:spPr/>
        <p:txBody>
          <a:bodyPr/>
          <a:lstStyle/>
          <a:p>
            <a:fld id="{631BB469-ABAD-4866-AC90-48FE8290B794}" type="slidenum">
              <a:rPr lang="en-GB" smtClean="0"/>
              <a:t>44</a:t>
            </a:fld>
            <a:endParaRPr lang="en-GB"/>
          </a:p>
        </p:txBody>
      </p:sp>
    </p:spTree>
    <p:extLst>
      <p:ext uri="{BB962C8B-B14F-4D97-AF65-F5344CB8AC3E}">
        <p14:creationId xmlns:p14="http://schemas.microsoft.com/office/powerpoint/2010/main" val="89545873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16957" y="1853684"/>
            <a:ext cx="8771283" cy="589031"/>
          </a:xfrm>
        </p:spPr>
        <p:txBody>
          <a:bodyPr/>
          <a:lstStyle/>
          <a:p>
            <a:r>
              <a:rPr lang="en-GB" sz="3200" dirty="0" err="1" smtClean="0"/>
              <a:t>Ora</a:t>
            </a:r>
            <a:r>
              <a:rPr lang="en-GB" sz="3200" dirty="0" smtClean="0"/>
              <a:t> </a:t>
            </a:r>
            <a:r>
              <a:rPr lang="en-GB" sz="3200" dirty="0" err="1" smtClean="0"/>
              <a:t>passiamo</a:t>
            </a:r>
            <a:r>
              <a:rPr lang="en-GB" sz="3200" dirty="0" smtClean="0"/>
              <a:t> </a:t>
            </a:r>
            <a:r>
              <a:rPr lang="en-GB" sz="3200" dirty="0" err="1" smtClean="0"/>
              <a:t>alle</a:t>
            </a:r>
            <a:r>
              <a:rPr lang="en-GB" sz="3200" dirty="0" smtClean="0"/>
              <a:t> </a:t>
            </a:r>
            <a:r>
              <a:rPr lang="en-GB" sz="3200" dirty="0" err="1" smtClean="0"/>
              <a:t>domande</a:t>
            </a:r>
            <a:r>
              <a:rPr lang="en-GB" sz="3200" dirty="0" smtClean="0"/>
              <a:t> </a:t>
            </a:r>
            <a:r>
              <a:rPr lang="en-GB" sz="3200" dirty="0" err="1" smtClean="0"/>
              <a:t>finali</a:t>
            </a:r>
            <a:endParaRPr lang="en-GB" sz="3200" dirty="0"/>
          </a:p>
        </p:txBody>
      </p:sp>
      <p:sp>
        <p:nvSpPr>
          <p:cNvPr id="4" name="Segnaposto numero diapositiva 3"/>
          <p:cNvSpPr>
            <a:spLocks noGrp="1"/>
          </p:cNvSpPr>
          <p:nvPr>
            <p:ph type="sldNum" sz="quarter" idx="12"/>
          </p:nvPr>
        </p:nvSpPr>
        <p:spPr/>
        <p:txBody>
          <a:bodyPr/>
          <a:lstStyle/>
          <a:p>
            <a:fld id="{631BB469-ABAD-4866-AC90-48FE8290B794}" type="slidenum">
              <a:rPr lang="en-GB" smtClean="0"/>
              <a:t>45</a:t>
            </a:fld>
            <a:endParaRPr lang="en-GB"/>
          </a:p>
        </p:txBody>
      </p:sp>
    </p:spTree>
    <p:extLst>
      <p:ext uri="{BB962C8B-B14F-4D97-AF65-F5344CB8AC3E}">
        <p14:creationId xmlns:p14="http://schemas.microsoft.com/office/powerpoint/2010/main" val="40284220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98173" y="181252"/>
            <a:ext cx="8771283" cy="589031"/>
          </a:xfrm>
        </p:spPr>
        <p:txBody>
          <a:bodyPr/>
          <a:lstStyle/>
          <a:p>
            <a:r>
              <a:rPr lang="en-GB" sz="3200" dirty="0" err="1" smtClean="0"/>
              <a:t>Testo</a:t>
            </a:r>
            <a:r>
              <a:rPr lang="en-GB" sz="3200" dirty="0" smtClean="0"/>
              <a:t> </a:t>
            </a:r>
            <a:r>
              <a:rPr lang="en-GB" sz="3200" dirty="0" err="1" smtClean="0"/>
              <a:t>dell’esercizio</a:t>
            </a:r>
            <a:endParaRPr lang="en-GB" sz="3200" dirty="0"/>
          </a:p>
        </p:txBody>
      </p:sp>
      <p:sp>
        <p:nvSpPr>
          <p:cNvPr id="3" name="Segnaposto contenuto 2"/>
          <p:cNvSpPr>
            <a:spLocks noGrp="1"/>
          </p:cNvSpPr>
          <p:nvPr>
            <p:ph idx="1"/>
          </p:nvPr>
        </p:nvSpPr>
        <p:spPr>
          <a:xfrm>
            <a:off x="154057" y="824948"/>
            <a:ext cx="8850795" cy="5680214"/>
          </a:xfrm>
        </p:spPr>
        <p:txBody>
          <a:bodyPr>
            <a:noAutofit/>
          </a:bodyPr>
          <a:lstStyle/>
          <a:p>
            <a:pPr marL="0" indent="0">
              <a:lnSpc>
                <a:spcPct val="120000"/>
              </a:lnSpc>
              <a:spcBef>
                <a:spcPts val="0"/>
              </a:spcBef>
              <a:buNone/>
            </a:pPr>
            <a:r>
              <a:rPr lang="it-IT" sz="1200" dirty="0"/>
              <a:t>La seguente base di dati descrive l’attività di una farmacia la cui programmazione settimanale rimane sempre la stessa.</a:t>
            </a:r>
            <a:endParaRPr lang="en-GB" sz="1200" dirty="0"/>
          </a:p>
          <a:p>
            <a:pPr marL="0" indent="0">
              <a:lnSpc>
                <a:spcPct val="120000"/>
              </a:lnSpc>
              <a:spcBef>
                <a:spcPts val="0"/>
              </a:spcBef>
              <a:buNone/>
            </a:pPr>
            <a:r>
              <a:rPr lang="it-IT" sz="1200" dirty="0"/>
              <a:t>Si tenga presente che:</a:t>
            </a:r>
            <a:endParaRPr lang="en-GB" sz="1200" dirty="0"/>
          </a:p>
          <a:p>
            <a:pPr lvl="0">
              <a:lnSpc>
                <a:spcPct val="120000"/>
              </a:lnSpc>
              <a:spcBef>
                <a:spcPts val="0"/>
              </a:spcBef>
            </a:pPr>
            <a:r>
              <a:rPr lang="it-IT" sz="1200" dirty="0"/>
              <a:t>I turni sono distinti in: mattiniero, pomeridiano, notturno. Per ogni turno sono sempre presenti due farmacisti, ma le coppie di farmacisti cambiano a seconda dei turni. Ogni farmacista fa un solo turno al </a:t>
            </a:r>
            <a:r>
              <a:rPr lang="it-IT" sz="1200" dirty="0" smtClean="0"/>
              <a:t>giorno.</a:t>
            </a:r>
            <a:endParaRPr lang="en-GB" sz="1200" dirty="0"/>
          </a:p>
          <a:p>
            <a:pPr lvl="0">
              <a:lnSpc>
                <a:spcPct val="120000"/>
              </a:lnSpc>
              <a:spcBef>
                <a:spcPts val="0"/>
              </a:spcBef>
            </a:pPr>
            <a:r>
              <a:rPr lang="it-IT" sz="1200" dirty="0" smtClean="0"/>
              <a:t>Alcuni </a:t>
            </a:r>
            <a:r>
              <a:rPr lang="it-IT" sz="1200" dirty="0"/>
              <a:t>farmaci possono avere lo stesso nome, ma sono prodotti da case farmaceutiche diverse.</a:t>
            </a:r>
            <a:endParaRPr lang="en-GB" sz="1200" dirty="0"/>
          </a:p>
          <a:p>
            <a:pPr lvl="0">
              <a:lnSpc>
                <a:spcPct val="120000"/>
              </a:lnSpc>
              <a:spcBef>
                <a:spcPts val="0"/>
              </a:spcBef>
            </a:pPr>
            <a:r>
              <a:rPr lang="it-IT" sz="1200" dirty="0"/>
              <a:t>La farmacia fornisce diversi tipi di servizi aggiuntivi (ad esempio misurazione pressione, elettrocardiogramma, analisi dermatologica, ...). Ciascun servizio è fornito una volta a settimana, e servizi diversi possono essere forniti lo stesso giorno</a:t>
            </a:r>
            <a:r>
              <a:rPr lang="it-IT" sz="1200" dirty="0" smtClean="0"/>
              <a:t>.</a:t>
            </a:r>
          </a:p>
          <a:p>
            <a:pPr marL="0" lvl="0" indent="0">
              <a:lnSpc>
                <a:spcPct val="120000"/>
              </a:lnSpc>
              <a:spcBef>
                <a:spcPts val="0"/>
              </a:spcBef>
              <a:buNone/>
            </a:pPr>
            <a:endParaRPr lang="en-GB" sz="1200" dirty="0"/>
          </a:p>
          <a:p>
            <a:pPr marL="342900" indent="-342900">
              <a:lnSpc>
                <a:spcPct val="120000"/>
              </a:lnSpc>
              <a:spcBef>
                <a:spcPts val="0"/>
              </a:spcBef>
              <a:buFont typeface="+mj-lt"/>
              <a:buAutoNum type="arabicPeriod"/>
            </a:pPr>
            <a:r>
              <a:rPr lang="it-IT" sz="1200" dirty="0"/>
              <a:t>PERSONALE(id, CF, nome, cognome, </a:t>
            </a:r>
            <a:r>
              <a:rPr lang="it-IT" sz="1200" dirty="0" err="1"/>
              <a:t>num_cell</a:t>
            </a:r>
            <a:r>
              <a:rPr lang="it-IT" sz="1200" dirty="0"/>
              <a:t>, </a:t>
            </a:r>
            <a:r>
              <a:rPr lang="it-IT" sz="1200" dirty="0" err="1"/>
              <a:t>data_assunzione</a:t>
            </a:r>
            <a:r>
              <a:rPr lang="it-IT" sz="1200" dirty="0"/>
              <a:t>)</a:t>
            </a:r>
            <a:endParaRPr lang="en-GB" sz="1200" dirty="0"/>
          </a:p>
          <a:p>
            <a:pPr marL="342900" indent="-342900">
              <a:lnSpc>
                <a:spcPct val="120000"/>
              </a:lnSpc>
              <a:spcBef>
                <a:spcPts val="0"/>
              </a:spcBef>
              <a:buFont typeface="+mj-lt"/>
              <a:buAutoNum type="arabicPeriod"/>
            </a:pPr>
            <a:r>
              <a:rPr lang="it-IT" sz="1200" dirty="0"/>
              <a:t>TURNO(</a:t>
            </a:r>
            <a:r>
              <a:rPr lang="it-IT" sz="1200" dirty="0" err="1"/>
              <a:t>nome_turno</a:t>
            </a:r>
            <a:r>
              <a:rPr lang="it-IT" sz="1200" dirty="0"/>
              <a:t>,  </a:t>
            </a:r>
            <a:r>
              <a:rPr lang="it-IT" sz="1200" dirty="0" err="1"/>
              <a:t>giorno_settimana</a:t>
            </a:r>
            <a:r>
              <a:rPr lang="it-IT" sz="1200" dirty="0"/>
              <a:t> , id_1,id_2, </a:t>
            </a:r>
            <a:r>
              <a:rPr lang="it-IT" sz="1200" dirty="0" err="1"/>
              <a:t>ora_inizio</a:t>
            </a:r>
            <a:r>
              <a:rPr lang="it-IT" sz="1200" dirty="0"/>
              <a:t>, </a:t>
            </a:r>
            <a:r>
              <a:rPr lang="it-IT" sz="1200" dirty="0" err="1"/>
              <a:t>ora_fine</a:t>
            </a:r>
            <a:r>
              <a:rPr lang="it-IT" sz="1200" dirty="0"/>
              <a:t>) </a:t>
            </a:r>
            <a:endParaRPr lang="en-GB" sz="1200" dirty="0"/>
          </a:p>
          <a:p>
            <a:pPr marL="342900" indent="-342900">
              <a:lnSpc>
                <a:spcPct val="120000"/>
              </a:lnSpc>
              <a:spcBef>
                <a:spcPts val="0"/>
              </a:spcBef>
              <a:buFont typeface="+mj-lt"/>
              <a:buAutoNum type="arabicPeriod"/>
            </a:pPr>
            <a:r>
              <a:rPr lang="it-IT" sz="1200" dirty="0"/>
              <a:t>FARMACO(nome, </a:t>
            </a:r>
            <a:r>
              <a:rPr lang="it-IT" sz="1200" dirty="0" err="1"/>
              <a:t>casa_farmaceutica</a:t>
            </a:r>
            <a:r>
              <a:rPr lang="it-IT" sz="1200" dirty="0"/>
              <a:t>, principio, prescrizione, </a:t>
            </a:r>
            <a:r>
              <a:rPr lang="it-IT" sz="1200" dirty="0" err="1"/>
              <a:t>num_confezioni_in_magazzino</a:t>
            </a:r>
            <a:r>
              <a:rPr lang="it-IT" sz="1200" dirty="0"/>
              <a:t>) </a:t>
            </a:r>
            <a:endParaRPr lang="en-GB" sz="1200" dirty="0"/>
          </a:p>
          <a:p>
            <a:pPr marL="342900" indent="-342900">
              <a:lnSpc>
                <a:spcPct val="120000"/>
              </a:lnSpc>
              <a:spcBef>
                <a:spcPts val="0"/>
              </a:spcBef>
              <a:buFont typeface="+mj-lt"/>
              <a:buAutoNum type="arabicPeriod"/>
            </a:pPr>
            <a:r>
              <a:rPr lang="it-IT" sz="1200" dirty="0"/>
              <a:t>ORDINE(</a:t>
            </a:r>
            <a:r>
              <a:rPr lang="it-IT" sz="1200" dirty="0" err="1"/>
              <a:t>nome_farmaco</a:t>
            </a:r>
            <a:r>
              <a:rPr lang="it-IT" sz="1200" dirty="0"/>
              <a:t>, </a:t>
            </a:r>
            <a:r>
              <a:rPr lang="it-IT" sz="1200" dirty="0" err="1"/>
              <a:t>casa_farmaceutica</a:t>
            </a:r>
            <a:r>
              <a:rPr lang="it-IT" sz="1200" dirty="0"/>
              <a:t>, </a:t>
            </a:r>
            <a:r>
              <a:rPr lang="it-IT" sz="1200" dirty="0" err="1"/>
              <a:t>num_confezioni</a:t>
            </a:r>
            <a:r>
              <a:rPr lang="it-IT" sz="1200" dirty="0"/>
              <a:t>, </a:t>
            </a:r>
            <a:r>
              <a:rPr lang="it-IT" sz="1200" dirty="0" err="1"/>
              <a:t>data_ordine</a:t>
            </a:r>
            <a:r>
              <a:rPr lang="it-IT" sz="1200" dirty="0"/>
              <a:t>, </a:t>
            </a:r>
            <a:r>
              <a:rPr lang="it-IT" sz="1200" dirty="0" err="1"/>
              <a:t>data_consegna</a:t>
            </a:r>
            <a:r>
              <a:rPr lang="it-IT" sz="1200" dirty="0"/>
              <a:t>, corriere)</a:t>
            </a:r>
            <a:endParaRPr lang="en-GB" sz="1200" dirty="0"/>
          </a:p>
          <a:p>
            <a:pPr marL="342900" indent="-342900">
              <a:lnSpc>
                <a:spcPct val="120000"/>
              </a:lnSpc>
              <a:spcBef>
                <a:spcPts val="0"/>
              </a:spcBef>
              <a:buFont typeface="+mj-lt"/>
              <a:buAutoNum type="arabicPeriod"/>
            </a:pPr>
            <a:r>
              <a:rPr lang="it-IT" sz="1200" dirty="0"/>
              <a:t>CASA_FARMACEUTICA(nome, telefono, nazione, rappresentante)</a:t>
            </a:r>
            <a:endParaRPr lang="en-GB" sz="1200" dirty="0"/>
          </a:p>
          <a:p>
            <a:pPr marL="342900" indent="-342900">
              <a:lnSpc>
                <a:spcPct val="120000"/>
              </a:lnSpc>
              <a:spcBef>
                <a:spcPts val="0"/>
              </a:spcBef>
              <a:buFont typeface="+mj-lt"/>
              <a:buAutoNum type="arabicPeriod"/>
            </a:pPr>
            <a:r>
              <a:rPr lang="it-IT" sz="1200" dirty="0"/>
              <a:t>SERVIZIO(</a:t>
            </a:r>
            <a:r>
              <a:rPr lang="it-IT" sz="1200" dirty="0" err="1"/>
              <a:t>tipo_servizio</a:t>
            </a:r>
            <a:r>
              <a:rPr lang="it-IT" sz="1200" dirty="0"/>
              <a:t>, </a:t>
            </a:r>
            <a:r>
              <a:rPr lang="it-IT" sz="1200" dirty="0" err="1"/>
              <a:t>giorno_settimana</a:t>
            </a:r>
            <a:r>
              <a:rPr lang="it-IT" sz="1200" dirty="0"/>
              <a:t>, costo, durata)</a:t>
            </a:r>
            <a:endParaRPr lang="en-GB" sz="1200" dirty="0"/>
          </a:p>
          <a:p>
            <a:pPr marL="342900" indent="-342900">
              <a:lnSpc>
                <a:spcPct val="120000"/>
              </a:lnSpc>
              <a:spcBef>
                <a:spcPts val="0"/>
              </a:spcBef>
              <a:buFont typeface="+mj-lt"/>
              <a:buAutoNum type="arabicPeriod"/>
            </a:pPr>
            <a:r>
              <a:rPr lang="it-IT" sz="1200" dirty="0"/>
              <a:t>PRENOTAZIONE(</a:t>
            </a:r>
            <a:r>
              <a:rPr lang="it-IT" sz="1200" dirty="0" err="1"/>
              <a:t>tipo_servizio</a:t>
            </a:r>
            <a:r>
              <a:rPr lang="it-IT" sz="1200" dirty="0"/>
              <a:t>, data, ora, cliente)</a:t>
            </a:r>
            <a:endParaRPr lang="en-GB" sz="1200" dirty="0"/>
          </a:p>
          <a:p>
            <a:pPr marL="0" indent="0">
              <a:lnSpc>
                <a:spcPct val="120000"/>
              </a:lnSpc>
              <a:spcBef>
                <a:spcPts val="0"/>
              </a:spcBef>
              <a:buNone/>
            </a:pPr>
            <a:endParaRPr lang="en-GB" sz="1400" dirty="0"/>
          </a:p>
          <a:p>
            <a:pPr marL="0" indent="0">
              <a:lnSpc>
                <a:spcPct val="120000"/>
              </a:lnSpc>
              <a:spcBef>
                <a:spcPts val="0"/>
              </a:spcBef>
              <a:buNone/>
            </a:pPr>
            <a:r>
              <a:rPr lang="it-IT" sz="1800" dirty="0"/>
              <a:t>Definire tutte le chiavi primarie e i tutti i vincoli di integrità </a:t>
            </a:r>
            <a:r>
              <a:rPr lang="it-IT" sz="1800" dirty="0" smtClean="0"/>
              <a:t>referenziale</a:t>
            </a:r>
            <a:r>
              <a:rPr lang="en-GB" sz="1800" dirty="0"/>
              <a:t> </a:t>
            </a:r>
            <a:r>
              <a:rPr lang="it-IT" sz="1800" b="1" dirty="0" smtClean="0">
                <a:solidFill>
                  <a:srgbClr val="FF0000"/>
                </a:solidFill>
              </a:rPr>
              <a:t>In </a:t>
            </a:r>
            <a:r>
              <a:rPr lang="it-IT" sz="1800" b="1" dirty="0">
                <a:solidFill>
                  <a:srgbClr val="FF0000"/>
                </a:solidFill>
              </a:rPr>
              <a:t>particolare si richiede di </a:t>
            </a:r>
            <a:r>
              <a:rPr lang="it-IT" sz="1800" b="1" dirty="0" smtClean="0">
                <a:solidFill>
                  <a:srgbClr val="FF0000"/>
                </a:solidFill>
              </a:rPr>
              <a:t>indicare:</a:t>
            </a:r>
            <a:r>
              <a:rPr lang="en-GB" sz="1800" b="1" dirty="0">
                <a:solidFill>
                  <a:srgbClr val="FF0000"/>
                </a:solidFill>
              </a:rPr>
              <a:t> </a:t>
            </a:r>
            <a:endParaRPr lang="en-GB" sz="1800" b="1" dirty="0" smtClean="0">
              <a:solidFill>
                <a:srgbClr val="FF0000"/>
              </a:solidFill>
            </a:endParaRPr>
          </a:p>
          <a:p>
            <a:pPr>
              <a:lnSpc>
                <a:spcPct val="120000"/>
              </a:lnSpc>
              <a:spcBef>
                <a:spcPts val="0"/>
              </a:spcBef>
            </a:pPr>
            <a:r>
              <a:rPr lang="it-IT" sz="1800" b="1" dirty="0" smtClean="0">
                <a:solidFill>
                  <a:srgbClr val="FF0000"/>
                </a:solidFill>
              </a:rPr>
              <a:t>Almeno </a:t>
            </a:r>
            <a:r>
              <a:rPr lang="it-IT" sz="1800" b="1" dirty="0">
                <a:solidFill>
                  <a:srgbClr val="FF0000"/>
                </a:solidFill>
              </a:rPr>
              <a:t>un vincolo di dominio</a:t>
            </a:r>
            <a:endParaRPr lang="en-GB" sz="1800" b="1" dirty="0">
              <a:solidFill>
                <a:srgbClr val="FF0000"/>
              </a:solidFill>
            </a:endParaRPr>
          </a:p>
          <a:p>
            <a:pPr lvl="0">
              <a:lnSpc>
                <a:spcPct val="120000"/>
              </a:lnSpc>
              <a:spcBef>
                <a:spcPts val="0"/>
              </a:spcBef>
            </a:pPr>
            <a:r>
              <a:rPr lang="it-IT" sz="1800" b="1" dirty="0">
                <a:solidFill>
                  <a:srgbClr val="FF0000"/>
                </a:solidFill>
              </a:rPr>
              <a:t>Almeno un vincolo di ennupla</a:t>
            </a:r>
            <a:endParaRPr lang="en-GB" sz="1800" b="1" dirty="0">
              <a:solidFill>
                <a:srgbClr val="FF0000"/>
              </a:solidFill>
            </a:endParaRPr>
          </a:p>
          <a:p>
            <a:pPr lvl="0">
              <a:lnSpc>
                <a:spcPct val="120000"/>
              </a:lnSpc>
              <a:spcBef>
                <a:spcPts val="0"/>
              </a:spcBef>
            </a:pPr>
            <a:r>
              <a:rPr lang="it-IT" sz="1800" b="1" dirty="0">
                <a:solidFill>
                  <a:srgbClr val="FF0000"/>
                </a:solidFill>
              </a:rPr>
              <a:t>Una </a:t>
            </a:r>
            <a:r>
              <a:rPr lang="it-IT" sz="1800" b="1" dirty="0" err="1">
                <a:solidFill>
                  <a:srgbClr val="FF0000"/>
                </a:solidFill>
              </a:rPr>
              <a:t>superchiave</a:t>
            </a:r>
            <a:r>
              <a:rPr lang="it-IT" sz="1800" b="1" dirty="0">
                <a:solidFill>
                  <a:srgbClr val="FF0000"/>
                </a:solidFill>
              </a:rPr>
              <a:t> non minimale</a:t>
            </a:r>
            <a:endParaRPr lang="en-GB" sz="1800" b="1" dirty="0">
              <a:solidFill>
                <a:srgbClr val="FF0000"/>
              </a:solidFill>
            </a:endParaRPr>
          </a:p>
          <a:p>
            <a:pPr lvl="0">
              <a:lnSpc>
                <a:spcPct val="120000"/>
              </a:lnSpc>
              <a:spcBef>
                <a:spcPts val="0"/>
              </a:spcBef>
            </a:pPr>
            <a:r>
              <a:rPr lang="it-IT" sz="1800" b="1" dirty="0">
                <a:solidFill>
                  <a:srgbClr val="FF0000"/>
                </a:solidFill>
              </a:rPr>
              <a:t>Una chiave che non sia stata scelta come chiave primaria.</a:t>
            </a:r>
            <a:endParaRPr lang="en-GB" sz="1800" b="1" dirty="0">
              <a:solidFill>
                <a:srgbClr val="FF0000"/>
              </a:solidFill>
            </a:endParaRPr>
          </a:p>
          <a:p>
            <a:pPr>
              <a:lnSpc>
                <a:spcPct val="120000"/>
              </a:lnSpc>
              <a:spcBef>
                <a:spcPts val="0"/>
              </a:spcBef>
            </a:pPr>
            <a:endParaRPr lang="en-GB" sz="1400" dirty="0"/>
          </a:p>
        </p:txBody>
      </p:sp>
      <p:sp>
        <p:nvSpPr>
          <p:cNvPr id="4" name="Segnaposto numero diapositiva 3"/>
          <p:cNvSpPr>
            <a:spLocks noGrp="1"/>
          </p:cNvSpPr>
          <p:nvPr>
            <p:ph type="sldNum" sz="quarter" idx="12"/>
          </p:nvPr>
        </p:nvSpPr>
        <p:spPr/>
        <p:txBody>
          <a:bodyPr/>
          <a:lstStyle/>
          <a:p>
            <a:fld id="{631BB469-ABAD-4866-AC90-48FE8290B794}" type="slidenum">
              <a:rPr lang="en-GB" smtClean="0"/>
              <a:t>46</a:t>
            </a:fld>
            <a:endParaRPr lang="en-GB"/>
          </a:p>
        </p:txBody>
      </p:sp>
    </p:spTree>
    <p:extLst>
      <p:ext uri="{BB962C8B-B14F-4D97-AF65-F5344CB8AC3E}">
        <p14:creationId xmlns:p14="http://schemas.microsoft.com/office/powerpoint/2010/main" val="213085941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44548" y="1598503"/>
            <a:ext cx="8771283" cy="589031"/>
          </a:xfrm>
        </p:spPr>
        <p:txBody>
          <a:bodyPr/>
          <a:lstStyle/>
          <a:p>
            <a:r>
              <a:rPr lang="en-GB" sz="3200" dirty="0" err="1" smtClean="0"/>
              <a:t>Vincoli</a:t>
            </a:r>
            <a:r>
              <a:rPr lang="en-GB" sz="3200" dirty="0" smtClean="0"/>
              <a:t> di </a:t>
            </a:r>
            <a:r>
              <a:rPr lang="en-GB" sz="3200" dirty="0" err="1" smtClean="0"/>
              <a:t>dominio</a:t>
            </a:r>
            <a:endParaRPr lang="en-GB" sz="3200" dirty="0"/>
          </a:p>
        </p:txBody>
      </p:sp>
      <p:sp>
        <p:nvSpPr>
          <p:cNvPr id="4" name="Segnaposto numero diapositiva 3"/>
          <p:cNvSpPr>
            <a:spLocks noGrp="1"/>
          </p:cNvSpPr>
          <p:nvPr>
            <p:ph type="sldNum" sz="quarter" idx="12"/>
          </p:nvPr>
        </p:nvSpPr>
        <p:spPr/>
        <p:txBody>
          <a:bodyPr/>
          <a:lstStyle/>
          <a:p>
            <a:fld id="{631BB469-ABAD-4866-AC90-48FE8290B794}" type="slidenum">
              <a:rPr lang="en-GB" smtClean="0"/>
              <a:t>47</a:t>
            </a:fld>
            <a:endParaRPr lang="en-GB"/>
          </a:p>
        </p:txBody>
      </p:sp>
    </p:spTree>
    <p:extLst>
      <p:ext uri="{BB962C8B-B14F-4D97-AF65-F5344CB8AC3E}">
        <p14:creationId xmlns:p14="http://schemas.microsoft.com/office/powerpoint/2010/main" val="332325981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01265" y="270220"/>
            <a:ext cx="8771283" cy="589031"/>
          </a:xfrm>
        </p:spPr>
        <p:txBody>
          <a:bodyPr/>
          <a:lstStyle/>
          <a:p>
            <a:r>
              <a:rPr lang="en-GB" sz="2800" dirty="0" err="1" smtClean="0"/>
              <a:t>Vincoli</a:t>
            </a:r>
            <a:r>
              <a:rPr lang="en-GB" sz="2800" dirty="0" smtClean="0"/>
              <a:t> di </a:t>
            </a:r>
            <a:r>
              <a:rPr lang="en-GB" sz="2800" dirty="0" err="1" smtClean="0"/>
              <a:t>dominio</a:t>
            </a:r>
            <a:endParaRPr lang="en-GB" sz="2800" dirty="0"/>
          </a:p>
        </p:txBody>
      </p:sp>
      <p:sp>
        <p:nvSpPr>
          <p:cNvPr id="3" name="Segnaposto contenuto 2"/>
          <p:cNvSpPr>
            <a:spLocks noGrp="1"/>
          </p:cNvSpPr>
          <p:nvPr>
            <p:ph idx="1"/>
          </p:nvPr>
        </p:nvSpPr>
        <p:spPr/>
        <p:txBody>
          <a:bodyPr>
            <a:normAutofit/>
          </a:bodyPr>
          <a:lstStyle/>
          <a:p>
            <a:pPr marL="0" indent="0">
              <a:buNone/>
            </a:pPr>
            <a:r>
              <a:rPr lang="en-GB" sz="2400" dirty="0" smtClean="0"/>
              <a:t>I </a:t>
            </a:r>
            <a:r>
              <a:rPr lang="en-GB" sz="2400" dirty="0" err="1" smtClean="0"/>
              <a:t>vincoli</a:t>
            </a:r>
            <a:r>
              <a:rPr lang="en-GB" sz="2400" dirty="0" smtClean="0"/>
              <a:t> di </a:t>
            </a:r>
            <a:r>
              <a:rPr lang="en-GB" sz="2400" dirty="0" err="1" smtClean="0"/>
              <a:t>dominio</a:t>
            </a:r>
            <a:r>
              <a:rPr lang="en-GB" sz="2400" dirty="0" smtClean="0"/>
              <a:t> </a:t>
            </a:r>
            <a:r>
              <a:rPr lang="en-GB" sz="2400" dirty="0" err="1" smtClean="0"/>
              <a:t>sono</a:t>
            </a:r>
            <a:r>
              <a:rPr lang="en-GB" sz="2400" dirty="0" smtClean="0"/>
              <a:t> la </a:t>
            </a:r>
            <a:r>
              <a:rPr lang="en-GB" sz="2400" dirty="0" err="1" smtClean="0"/>
              <a:t>cenerentola</a:t>
            </a:r>
            <a:r>
              <a:rPr lang="en-GB" sz="2400" dirty="0" smtClean="0"/>
              <a:t> del </a:t>
            </a:r>
            <a:r>
              <a:rPr lang="en-GB" sz="2400" dirty="0" err="1" smtClean="0"/>
              <a:t>modello</a:t>
            </a:r>
            <a:r>
              <a:rPr lang="en-GB" sz="2400" dirty="0" smtClean="0"/>
              <a:t> </a:t>
            </a:r>
            <a:r>
              <a:rPr lang="en-GB" sz="2400" dirty="0" err="1" smtClean="0"/>
              <a:t>relazionale</a:t>
            </a:r>
            <a:r>
              <a:rPr lang="en-GB" sz="2400" dirty="0" smtClean="0"/>
              <a:t>, </a:t>
            </a:r>
            <a:r>
              <a:rPr lang="en-GB" sz="2400" dirty="0" err="1" smtClean="0"/>
              <a:t>spesso</a:t>
            </a:r>
            <a:r>
              <a:rPr lang="en-GB" sz="2400" dirty="0" smtClean="0"/>
              <a:t> </a:t>
            </a:r>
            <a:r>
              <a:rPr lang="en-GB" sz="2400" dirty="0" err="1" smtClean="0"/>
              <a:t>trascurati</a:t>
            </a:r>
            <a:r>
              <a:rPr lang="en-GB" sz="2400" dirty="0" smtClean="0"/>
              <a:t>, </a:t>
            </a:r>
            <a:r>
              <a:rPr lang="en-GB" sz="2400" dirty="0" err="1" smtClean="0"/>
              <a:t>almeno</a:t>
            </a:r>
            <a:r>
              <a:rPr lang="en-GB" sz="2400" dirty="0" smtClean="0"/>
              <a:t> </a:t>
            </a:r>
            <a:r>
              <a:rPr lang="en-GB" sz="2400" dirty="0" err="1" smtClean="0"/>
              <a:t>fino</a:t>
            </a:r>
            <a:r>
              <a:rPr lang="en-GB" sz="2400" dirty="0" smtClean="0"/>
              <a:t> a </a:t>
            </a:r>
            <a:r>
              <a:rPr lang="en-GB" sz="2400" dirty="0" err="1" smtClean="0"/>
              <a:t>quando</a:t>
            </a:r>
            <a:r>
              <a:rPr lang="en-GB" sz="2400" dirty="0" smtClean="0"/>
              <a:t> non </a:t>
            </a:r>
            <a:r>
              <a:rPr lang="en-GB" sz="2400" dirty="0" err="1" smtClean="0"/>
              <a:t>si</a:t>
            </a:r>
            <a:r>
              <a:rPr lang="en-GB" sz="2400" dirty="0" smtClean="0"/>
              <a:t> fa </a:t>
            </a:r>
            <a:r>
              <a:rPr lang="en-GB" sz="2400" dirty="0" err="1" smtClean="0"/>
              <a:t>laboratorio</a:t>
            </a:r>
            <a:r>
              <a:rPr lang="en-GB" sz="2400" dirty="0" smtClean="0"/>
              <a:t>. </a:t>
            </a:r>
          </a:p>
          <a:p>
            <a:pPr marL="0" indent="0">
              <a:buNone/>
            </a:pPr>
            <a:r>
              <a:rPr lang="en-GB" sz="2400" dirty="0" err="1" smtClean="0"/>
              <a:t>Nel</a:t>
            </a:r>
            <a:r>
              <a:rPr lang="en-GB" sz="2400" dirty="0" smtClean="0"/>
              <a:t> </a:t>
            </a:r>
            <a:r>
              <a:rPr lang="en-GB" sz="2400" dirty="0" err="1" smtClean="0"/>
              <a:t>compito</a:t>
            </a:r>
            <a:r>
              <a:rPr lang="en-GB" sz="2400" dirty="0" smtClean="0"/>
              <a:t> </a:t>
            </a:r>
            <a:r>
              <a:rPr lang="en-GB" sz="2400" dirty="0" err="1" smtClean="0"/>
              <a:t>bisogna</a:t>
            </a:r>
            <a:r>
              <a:rPr lang="en-GB" sz="2400" dirty="0" smtClean="0"/>
              <a:t> </a:t>
            </a:r>
            <a:r>
              <a:rPr lang="en-GB" sz="2400" dirty="0" err="1" smtClean="0"/>
              <a:t>trovarne</a:t>
            </a:r>
            <a:r>
              <a:rPr lang="en-GB" sz="2400" dirty="0" smtClean="0"/>
              <a:t> </a:t>
            </a:r>
            <a:r>
              <a:rPr lang="en-GB" sz="2400" dirty="0" err="1" smtClean="0"/>
              <a:t>uno</a:t>
            </a:r>
            <a:r>
              <a:rPr lang="en-GB" sz="2400" dirty="0" smtClean="0"/>
              <a:t>. </a:t>
            </a:r>
            <a:r>
              <a:rPr lang="en-GB" sz="2400" dirty="0" err="1" smtClean="0"/>
              <a:t>Potete</a:t>
            </a:r>
            <a:r>
              <a:rPr lang="en-GB" sz="2400" dirty="0" smtClean="0"/>
              <a:t> </a:t>
            </a:r>
            <a:r>
              <a:rPr lang="en-GB" sz="2400" dirty="0" err="1" smtClean="0"/>
              <a:t>concentrarvi</a:t>
            </a:r>
            <a:r>
              <a:rPr lang="en-GB" sz="2400" dirty="0" smtClean="0"/>
              <a:t> </a:t>
            </a:r>
            <a:r>
              <a:rPr lang="en-GB" sz="2400" dirty="0" err="1" smtClean="0"/>
              <a:t>su</a:t>
            </a:r>
            <a:r>
              <a:rPr lang="en-GB" sz="2400" dirty="0" smtClean="0"/>
              <a:t> </a:t>
            </a:r>
            <a:r>
              <a:rPr lang="en-GB" sz="2400" dirty="0" err="1" smtClean="0"/>
              <a:t>quelli</a:t>
            </a:r>
            <a:r>
              <a:rPr lang="en-GB" sz="2400" dirty="0" smtClean="0"/>
              <a:t> </a:t>
            </a:r>
            <a:r>
              <a:rPr lang="en-GB" sz="2400" dirty="0" err="1" smtClean="0"/>
              <a:t>che</a:t>
            </a:r>
            <a:r>
              <a:rPr lang="en-GB" sz="2400" dirty="0" smtClean="0"/>
              <a:t> </a:t>
            </a:r>
            <a:r>
              <a:rPr lang="en-GB" sz="2400" dirty="0" err="1" smtClean="0"/>
              <a:t>sono</a:t>
            </a:r>
            <a:r>
              <a:rPr lang="en-GB" sz="2400" dirty="0" smtClean="0"/>
              <a:t> </a:t>
            </a:r>
            <a:r>
              <a:rPr lang="en-GB" sz="2400" dirty="0" err="1" smtClean="0"/>
              <a:t>esprimibili</a:t>
            </a:r>
            <a:r>
              <a:rPr lang="en-GB" sz="2400" dirty="0" smtClean="0"/>
              <a:t> con </a:t>
            </a:r>
            <a:r>
              <a:rPr lang="en-GB" sz="2400" dirty="0" err="1" smtClean="0"/>
              <a:t>semplice</a:t>
            </a:r>
            <a:r>
              <a:rPr lang="en-GB" sz="2400" dirty="0" smtClean="0"/>
              <a:t> </a:t>
            </a:r>
            <a:r>
              <a:rPr lang="en-GB" sz="2400" dirty="0" err="1" smtClean="0"/>
              <a:t>linguaggio</a:t>
            </a:r>
            <a:r>
              <a:rPr lang="en-GB" sz="2400" dirty="0" smtClean="0"/>
              <a:t> </a:t>
            </a:r>
            <a:r>
              <a:rPr lang="en-GB" sz="2400" dirty="0" err="1" smtClean="0"/>
              <a:t>matematico</a:t>
            </a:r>
            <a:r>
              <a:rPr lang="en-GB" sz="2400" dirty="0" smtClean="0"/>
              <a:t> </a:t>
            </a:r>
            <a:r>
              <a:rPr lang="en-GB" sz="2400" dirty="0" err="1" smtClean="0"/>
              <a:t>tipo</a:t>
            </a:r>
            <a:endParaRPr lang="en-GB" sz="2400" dirty="0" smtClean="0"/>
          </a:p>
          <a:p>
            <a:r>
              <a:rPr lang="it-IT" sz="2400" dirty="0" smtClean="0">
                <a:solidFill>
                  <a:srgbClr val="FF0000"/>
                </a:solidFill>
              </a:rPr>
              <a:t>D(</a:t>
            </a:r>
            <a:r>
              <a:rPr lang="it-IT" sz="2400" dirty="0" err="1" smtClean="0">
                <a:solidFill>
                  <a:srgbClr val="FF0000"/>
                </a:solidFill>
              </a:rPr>
              <a:t>num_confezioni_in_magazzino</a:t>
            </a:r>
            <a:r>
              <a:rPr lang="it-IT" sz="2400" dirty="0" smtClean="0">
                <a:solidFill>
                  <a:srgbClr val="FF0000"/>
                </a:solidFill>
              </a:rPr>
              <a:t>) = [0, 1.000]</a:t>
            </a:r>
          </a:p>
          <a:p>
            <a:pPr marL="0" indent="0">
              <a:buNone/>
            </a:pPr>
            <a:r>
              <a:rPr lang="it-IT" sz="2400" dirty="0" smtClean="0"/>
              <a:t>Ecco, cercate di evitare espressioni del tipo</a:t>
            </a:r>
          </a:p>
          <a:p>
            <a:pPr marL="0" indent="0">
              <a:buNone/>
            </a:pPr>
            <a:r>
              <a:rPr lang="it-IT" sz="2400" dirty="0" err="1" smtClean="0">
                <a:solidFill>
                  <a:srgbClr val="FF0000"/>
                </a:solidFill>
              </a:rPr>
              <a:t>num_confezioni_in_magazzino</a:t>
            </a:r>
            <a:r>
              <a:rPr lang="it-IT" sz="2400" dirty="0" smtClean="0">
                <a:solidFill>
                  <a:srgbClr val="FF0000"/>
                </a:solidFill>
              </a:rPr>
              <a:t> &gt; = 0 </a:t>
            </a:r>
            <a:r>
              <a:rPr lang="it-IT" sz="2400" dirty="0" smtClean="0"/>
              <a:t>perché esprimono solo il valore minimo e non il massimo. Dò un punto invece che due….</a:t>
            </a:r>
          </a:p>
          <a:p>
            <a:pPr marL="0" indent="0">
              <a:buNone/>
            </a:pPr>
            <a:r>
              <a:rPr lang="it-IT" sz="2400" dirty="0" smtClean="0"/>
              <a:t>Oppure potete dire in linguaggio naturale</a:t>
            </a:r>
          </a:p>
          <a:p>
            <a:r>
              <a:rPr lang="it-IT" sz="2400" dirty="0" smtClean="0">
                <a:solidFill>
                  <a:srgbClr val="FF0000"/>
                </a:solidFill>
              </a:rPr>
              <a:t>Dominio di Telefono  = qualunque numero di 10 cifre da 0 a 9</a:t>
            </a:r>
          </a:p>
          <a:p>
            <a:pPr marL="0" indent="0">
              <a:buNone/>
            </a:pPr>
            <a:r>
              <a:rPr lang="it-IT" sz="2400" dirty="0" smtClean="0"/>
              <a:t>Non è importante che siate precisi, l’importante è che scriviate una risposta ragionevole e completa.</a:t>
            </a:r>
          </a:p>
          <a:p>
            <a:pPr marL="0" indent="0">
              <a:buNone/>
            </a:pPr>
            <a:endParaRPr lang="en-GB" sz="2400" dirty="0"/>
          </a:p>
        </p:txBody>
      </p:sp>
      <p:sp>
        <p:nvSpPr>
          <p:cNvPr id="4" name="Segnaposto numero diapositiva 3"/>
          <p:cNvSpPr>
            <a:spLocks noGrp="1"/>
          </p:cNvSpPr>
          <p:nvPr>
            <p:ph type="sldNum" sz="quarter" idx="12"/>
          </p:nvPr>
        </p:nvSpPr>
        <p:spPr/>
        <p:txBody>
          <a:bodyPr/>
          <a:lstStyle/>
          <a:p>
            <a:fld id="{631BB469-ABAD-4866-AC90-48FE8290B794}" type="slidenum">
              <a:rPr lang="en-GB" smtClean="0"/>
              <a:t>48</a:t>
            </a:fld>
            <a:endParaRPr lang="en-GB"/>
          </a:p>
        </p:txBody>
      </p:sp>
    </p:spTree>
    <p:extLst>
      <p:ext uri="{BB962C8B-B14F-4D97-AF65-F5344CB8AC3E}">
        <p14:creationId xmlns:p14="http://schemas.microsoft.com/office/powerpoint/2010/main" val="420714110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1385" y="1555972"/>
            <a:ext cx="8771283" cy="589031"/>
          </a:xfrm>
        </p:spPr>
        <p:txBody>
          <a:bodyPr/>
          <a:lstStyle/>
          <a:p>
            <a:r>
              <a:rPr lang="en-GB" sz="3200" dirty="0" err="1" smtClean="0"/>
              <a:t>Vincoli</a:t>
            </a:r>
            <a:r>
              <a:rPr lang="en-GB" sz="3200" dirty="0" smtClean="0"/>
              <a:t> di </a:t>
            </a:r>
            <a:r>
              <a:rPr lang="en-GB" sz="3200" dirty="0" err="1" smtClean="0"/>
              <a:t>tupla</a:t>
            </a:r>
            <a:endParaRPr lang="en-GB" sz="3200" dirty="0"/>
          </a:p>
        </p:txBody>
      </p:sp>
      <p:sp>
        <p:nvSpPr>
          <p:cNvPr id="4" name="Segnaposto numero diapositiva 3"/>
          <p:cNvSpPr>
            <a:spLocks noGrp="1"/>
          </p:cNvSpPr>
          <p:nvPr>
            <p:ph type="sldNum" sz="quarter" idx="12"/>
          </p:nvPr>
        </p:nvSpPr>
        <p:spPr/>
        <p:txBody>
          <a:bodyPr/>
          <a:lstStyle/>
          <a:p>
            <a:fld id="{631BB469-ABAD-4866-AC90-48FE8290B794}" type="slidenum">
              <a:rPr lang="en-GB" smtClean="0"/>
              <a:t>49</a:t>
            </a:fld>
            <a:endParaRPr lang="en-GB"/>
          </a:p>
        </p:txBody>
      </p:sp>
    </p:spTree>
    <p:extLst>
      <p:ext uri="{BB962C8B-B14F-4D97-AF65-F5344CB8AC3E}">
        <p14:creationId xmlns:p14="http://schemas.microsoft.com/office/powerpoint/2010/main" val="8043509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GB" sz="2800" b="1" dirty="0" err="1" smtClean="0">
                <a:solidFill>
                  <a:srgbClr val="FF0000"/>
                </a:solidFill>
              </a:rPr>
              <a:t>Aspetti</a:t>
            </a:r>
            <a:r>
              <a:rPr lang="en-GB" sz="2800" b="1" dirty="0" smtClean="0">
                <a:solidFill>
                  <a:srgbClr val="FF0000"/>
                </a:solidFill>
              </a:rPr>
              <a:t> </a:t>
            </a:r>
            <a:r>
              <a:rPr lang="en-GB" sz="2800" b="1" dirty="0" err="1" smtClean="0">
                <a:solidFill>
                  <a:srgbClr val="FF0000"/>
                </a:solidFill>
              </a:rPr>
              <a:t>affrontati</a:t>
            </a:r>
            <a:r>
              <a:rPr lang="en-GB" sz="2800" b="1" dirty="0" smtClean="0">
                <a:solidFill>
                  <a:srgbClr val="FF0000"/>
                </a:solidFill>
              </a:rPr>
              <a:t> in </a:t>
            </a:r>
            <a:r>
              <a:rPr lang="en-GB" sz="2800" b="1" dirty="0" err="1" smtClean="0">
                <a:solidFill>
                  <a:srgbClr val="FF0000"/>
                </a:solidFill>
              </a:rPr>
              <a:t>questo</a:t>
            </a:r>
            <a:r>
              <a:rPr lang="en-GB" sz="2800" b="1" dirty="0" smtClean="0">
                <a:solidFill>
                  <a:srgbClr val="FF0000"/>
                </a:solidFill>
              </a:rPr>
              <a:t> </a:t>
            </a:r>
            <a:r>
              <a:rPr lang="en-GB" sz="2800" b="1" dirty="0" err="1" smtClean="0">
                <a:solidFill>
                  <a:srgbClr val="FF0000"/>
                </a:solidFill>
              </a:rPr>
              <a:t>esercizio</a:t>
            </a:r>
            <a:endParaRPr lang="en-GB" sz="2800" dirty="0"/>
          </a:p>
        </p:txBody>
      </p:sp>
      <p:sp>
        <p:nvSpPr>
          <p:cNvPr id="3" name="Segnaposto contenuto 2"/>
          <p:cNvSpPr>
            <a:spLocks noGrp="1"/>
          </p:cNvSpPr>
          <p:nvPr>
            <p:ph idx="1"/>
          </p:nvPr>
        </p:nvSpPr>
        <p:spPr>
          <a:xfrm>
            <a:off x="298173" y="1334386"/>
            <a:ext cx="8577469" cy="4842576"/>
          </a:xfrm>
        </p:spPr>
        <p:txBody>
          <a:bodyPr>
            <a:normAutofit/>
          </a:bodyPr>
          <a:lstStyle/>
          <a:p>
            <a:pPr marL="514350" indent="-514350">
              <a:lnSpc>
                <a:spcPct val="120000"/>
              </a:lnSpc>
              <a:spcBef>
                <a:spcPts val="0"/>
              </a:spcBef>
              <a:buFont typeface="+mj-lt"/>
              <a:buAutoNum type="arabicPeriod"/>
            </a:pPr>
            <a:r>
              <a:rPr lang="it-IT" sz="2400" b="1" dirty="0" smtClean="0">
                <a:solidFill>
                  <a:srgbClr val="FF0000"/>
                </a:solidFill>
              </a:rPr>
              <a:t>tutte </a:t>
            </a:r>
            <a:r>
              <a:rPr lang="it-IT" sz="2400" b="1" dirty="0">
                <a:solidFill>
                  <a:srgbClr val="FF0000"/>
                </a:solidFill>
              </a:rPr>
              <a:t>le chiavi primarie </a:t>
            </a:r>
            <a:r>
              <a:rPr lang="it-IT" sz="2400" b="1" dirty="0" smtClean="0">
                <a:solidFill>
                  <a:srgbClr val="FF0000"/>
                </a:solidFill>
              </a:rPr>
              <a:t> </a:t>
            </a:r>
          </a:p>
          <a:p>
            <a:pPr marL="514350" indent="-514350">
              <a:lnSpc>
                <a:spcPct val="120000"/>
              </a:lnSpc>
              <a:spcBef>
                <a:spcPts val="0"/>
              </a:spcBef>
              <a:buFont typeface="+mj-lt"/>
              <a:buAutoNum type="arabicPeriod"/>
            </a:pPr>
            <a:r>
              <a:rPr lang="it-IT" sz="2400" dirty="0" smtClean="0"/>
              <a:t>e </a:t>
            </a:r>
            <a:r>
              <a:rPr lang="it-IT" sz="2400" dirty="0"/>
              <a:t>i tutti i vincoli di integrità </a:t>
            </a:r>
            <a:r>
              <a:rPr lang="it-IT" sz="2400" dirty="0" smtClean="0"/>
              <a:t>referenziale </a:t>
            </a:r>
          </a:p>
          <a:p>
            <a:pPr marL="514350" indent="-514350">
              <a:lnSpc>
                <a:spcPct val="120000"/>
              </a:lnSpc>
              <a:spcBef>
                <a:spcPts val="0"/>
              </a:spcBef>
              <a:buFont typeface="+mj-lt"/>
              <a:buAutoNum type="arabicPeriod"/>
            </a:pPr>
            <a:r>
              <a:rPr lang="it-IT" sz="2400" b="1" dirty="0" smtClean="0">
                <a:solidFill>
                  <a:srgbClr val="FF0000"/>
                </a:solidFill>
              </a:rPr>
              <a:t>In </a:t>
            </a:r>
            <a:r>
              <a:rPr lang="it-IT" sz="2400" b="1" dirty="0">
                <a:solidFill>
                  <a:srgbClr val="FF0000"/>
                </a:solidFill>
              </a:rPr>
              <a:t>particolare si richiede di indicare</a:t>
            </a:r>
            <a:r>
              <a:rPr lang="it-IT" sz="2400" dirty="0"/>
              <a:t>:</a:t>
            </a:r>
            <a:r>
              <a:rPr lang="en-GB" sz="2400" dirty="0"/>
              <a:t> </a:t>
            </a:r>
          </a:p>
          <a:p>
            <a:pPr>
              <a:lnSpc>
                <a:spcPct val="120000"/>
              </a:lnSpc>
              <a:spcBef>
                <a:spcPts val="0"/>
              </a:spcBef>
            </a:pPr>
            <a:r>
              <a:rPr lang="it-IT" sz="2400" b="1" dirty="0">
                <a:solidFill>
                  <a:srgbClr val="FF0000"/>
                </a:solidFill>
              </a:rPr>
              <a:t>Almeno un vincolo di </a:t>
            </a:r>
            <a:r>
              <a:rPr lang="it-IT" sz="2400" b="1" dirty="0" smtClean="0">
                <a:solidFill>
                  <a:srgbClr val="FF0000"/>
                </a:solidFill>
              </a:rPr>
              <a:t>dominio </a:t>
            </a:r>
          </a:p>
          <a:p>
            <a:pPr>
              <a:lnSpc>
                <a:spcPct val="120000"/>
              </a:lnSpc>
              <a:spcBef>
                <a:spcPts val="0"/>
              </a:spcBef>
            </a:pPr>
            <a:r>
              <a:rPr lang="it-IT" sz="2400" b="1" dirty="0" smtClean="0">
                <a:solidFill>
                  <a:srgbClr val="FF0000"/>
                </a:solidFill>
              </a:rPr>
              <a:t>Almeno </a:t>
            </a:r>
            <a:r>
              <a:rPr lang="it-IT" sz="2400" b="1" dirty="0">
                <a:solidFill>
                  <a:srgbClr val="FF0000"/>
                </a:solidFill>
              </a:rPr>
              <a:t>un vincolo di </a:t>
            </a:r>
            <a:r>
              <a:rPr lang="it-IT" sz="2400" b="1" dirty="0" smtClean="0">
                <a:solidFill>
                  <a:srgbClr val="FF0000"/>
                </a:solidFill>
              </a:rPr>
              <a:t>ennupla </a:t>
            </a:r>
          </a:p>
          <a:p>
            <a:pPr>
              <a:lnSpc>
                <a:spcPct val="120000"/>
              </a:lnSpc>
              <a:spcBef>
                <a:spcPts val="0"/>
              </a:spcBef>
            </a:pPr>
            <a:r>
              <a:rPr lang="it-IT" sz="2400" b="1" dirty="0" smtClean="0">
                <a:solidFill>
                  <a:srgbClr val="FF0000"/>
                </a:solidFill>
              </a:rPr>
              <a:t>Una </a:t>
            </a:r>
            <a:r>
              <a:rPr lang="it-IT" sz="2400" b="1" dirty="0" err="1">
                <a:solidFill>
                  <a:srgbClr val="FF0000"/>
                </a:solidFill>
              </a:rPr>
              <a:t>superchiave</a:t>
            </a:r>
            <a:r>
              <a:rPr lang="it-IT" sz="2400" b="1" dirty="0">
                <a:solidFill>
                  <a:srgbClr val="FF0000"/>
                </a:solidFill>
              </a:rPr>
              <a:t> non </a:t>
            </a:r>
            <a:r>
              <a:rPr lang="it-IT" sz="2400" b="1" dirty="0" smtClean="0">
                <a:solidFill>
                  <a:srgbClr val="FF0000"/>
                </a:solidFill>
              </a:rPr>
              <a:t>minimale </a:t>
            </a:r>
          </a:p>
          <a:p>
            <a:pPr>
              <a:lnSpc>
                <a:spcPct val="120000"/>
              </a:lnSpc>
              <a:spcBef>
                <a:spcPts val="0"/>
              </a:spcBef>
            </a:pPr>
            <a:r>
              <a:rPr lang="it-IT" sz="2400" b="1" dirty="0" smtClean="0">
                <a:solidFill>
                  <a:srgbClr val="FF0000"/>
                </a:solidFill>
              </a:rPr>
              <a:t>Una </a:t>
            </a:r>
            <a:r>
              <a:rPr lang="it-IT" sz="2400" b="1" dirty="0">
                <a:solidFill>
                  <a:srgbClr val="FF0000"/>
                </a:solidFill>
              </a:rPr>
              <a:t>chiave che non sia stata scelta come chiave primaria</a:t>
            </a:r>
            <a:r>
              <a:rPr lang="it-IT" sz="2400" b="1" dirty="0" smtClean="0">
                <a:solidFill>
                  <a:srgbClr val="FF0000"/>
                </a:solidFill>
              </a:rPr>
              <a:t>. </a:t>
            </a:r>
            <a:endParaRPr lang="en-GB" sz="2400" dirty="0" smtClean="0"/>
          </a:p>
          <a:p>
            <a:endParaRPr lang="en-GB" sz="2400" dirty="0" smtClean="0"/>
          </a:p>
        </p:txBody>
      </p:sp>
      <p:sp>
        <p:nvSpPr>
          <p:cNvPr id="4" name="Segnaposto numero diapositiva 3"/>
          <p:cNvSpPr>
            <a:spLocks noGrp="1"/>
          </p:cNvSpPr>
          <p:nvPr>
            <p:ph type="sldNum" sz="quarter" idx="12"/>
          </p:nvPr>
        </p:nvSpPr>
        <p:spPr/>
        <p:txBody>
          <a:bodyPr/>
          <a:lstStyle/>
          <a:p>
            <a:fld id="{631BB469-ABAD-4866-AC90-48FE8290B794}" type="slidenum">
              <a:rPr lang="en-GB" smtClean="0"/>
              <a:t>5</a:t>
            </a:fld>
            <a:endParaRPr lang="en-GB"/>
          </a:p>
        </p:txBody>
      </p:sp>
    </p:spTree>
    <p:extLst>
      <p:ext uri="{BB962C8B-B14F-4D97-AF65-F5344CB8AC3E}">
        <p14:creationId xmlns:p14="http://schemas.microsoft.com/office/powerpoint/2010/main" val="4256381631"/>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GB" sz="3200" dirty="0" err="1" smtClean="0"/>
              <a:t>Vincoli</a:t>
            </a:r>
            <a:r>
              <a:rPr lang="en-GB" sz="3200" dirty="0" smtClean="0"/>
              <a:t> di </a:t>
            </a:r>
            <a:r>
              <a:rPr lang="en-GB" sz="3200" dirty="0" err="1" smtClean="0"/>
              <a:t>tupla</a:t>
            </a:r>
            <a:endParaRPr lang="en-GB" sz="3200" dirty="0"/>
          </a:p>
        </p:txBody>
      </p:sp>
      <p:sp>
        <p:nvSpPr>
          <p:cNvPr id="3" name="Segnaposto contenuto 2"/>
          <p:cNvSpPr>
            <a:spLocks noGrp="1"/>
          </p:cNvSpPr>
          <p:nvPr>
            <p:ph idx="1"/>
          </p:nvPr>
        </p:nvSpPr>
        <p:spPr>
          <a:xfrm>
            <a:off x="298173" y="1259957"/>
            <a:ext cx="8577469" cy="4917005"/>
          </a:xfrm>
        </p:spPr>
        <p:txBody>
          <a:bodyPr/>
          <a:lstStyle/>
          <a:p>
            <a:pPr marL="0" indent="0">
              <a:buNone/>
            </a:pPr>
            <a:r>
              <a:rPr lang="en-GB" dirty="0" smtClean="0"/>
              <a:t>I </a:t>
            </a:r>
            <a:r>
              <a:rPr lang="en-GB" dirty="0" err="1" smtClean="0"/>
              <a:t>vincoli</a:t>
            </a:r>
            <a:r>
              <a:rPr lang="en-GB" dirty="0" smtClean="0"/>
              <a:t> di </a:t>
            </a:r>
            <a:r>
              <a:rPr lang="en-GB" dirty="0" err="1" smtClean="0"/>
              <a:t>tupla</a:t>
            </a:r>
            <a:r>
              <a:rPr lang="en-GB" dirty="0" smtClean="0"/>
              <a:t> </a:t>
            </a:r>
            <a:r>
              <a:rPr lang="en-GB" dirty="0" err="1" smtClean="0"/>
              <a:t>esprimono</a:t>
            </a:r>
            <a:r>
              <a:rPr lang="en-GB" dirty="0" smtClean="0"/>
              <a:t> </a:t>
            </a:r>
            <a:r>
              <a:rPr lang="en-GB" dirty="0" err="1" smtClean="0"/>
              <a:t>proprietà</a:t>
            </a:r>
            <a:r>
              <a:rPr lang="en-GB" dirty="0" smtClean="0"/>
              <a:t> </a:t>
            </a:r>
            <a:r>
              <a:rPr lang="en-GB" dirty="0" err="1" smtClean="0"/>
              <a:t>delle</a:t>
            </a:r>
            <a:r>
              <a:rPr lang="en-GB" dirty="0" smtClean="0"/>
              <a:t> </a:t>
            </a:r>
            <a:r>
              <a:rPr lang="en-GB" dirty="0" err="1" smtClean="0"/>
              <a:t>singple</a:t>
            </a:r>
            <a:r>
              <a:rPr lang="en-GB" dirty="0" smtClean="0"/>
              <a:t> tuple di </a:t>
            </a:r>
            <a:r>
              <a:rPr lang="en-GB" dirty="0" err="1" smtClean="0"/>
              <a:t>una</a:t>
            </a:r>
            <a:r>
              <a:rPr lang="en-GB" dirty="0" smtClean="0"/>
              <a:t> </a:t>
            </a:r>
            <a:r>
              <a:rPr lang="en-GB" b="1" dirty="0" err="1" smtClean="0"/>
              <a:t>relazione</a:t>
            </a:r>
            <a:r>
              <a:rPr lang="en-GB" dirty="0" smtClean="0"/>
              <a:t>, </a:t>
            </a:r>
            <a:r>
              <a:rPr lang="en-GB" dirty="0" err="1" smtClean="0"/>
              <a:t>intesa</a:t>
            </a:r>
            <a:r>
              <a:rPr lang="en-GB" dirty="0" smtClean="0"/>
              <a:t> </a:t>
            </a:r>
            <a:r>
              <a:rPr lang="en-GB" dirty="0" err="1" smtClean="0"/>
              <a:t>ovviamente</a:t>
            </a:r>
            <a:r>
              <a:rPr lang="en-GB" dirty="0" smtClean="0"/>
              <a:t> come </a:t>
            </a:r>
            <a:r>
              <a:rPr lang="en-GB" dirty="0" err="1" smtClean="0"/>
              <a:t>una</a:t>
            </a:r>
            <a:r>
              <a:rPr lang="en-GB" dirty="0" smtClean="0"/>
              <a:t> </a:t>
            </a:r>
            <a:r>
              <a:rPr lang="en-GB" dirty="0" err="1" smtClean="0"/>
              <a:t>qualunque</a:t>
            </a:r>
            <a:r>
              <a:rPr lang="en-GB" dirty="0" smtClean="0"/>
              <a:t> </a:t>
            </a:r>
            <a:r>
              <a:rPr lang="en-GB" b="1" dirty="0" err="1" smtClean="0"/>
              <a:t>istanza</a:t>
            </a:r>
            <a:r>
              <a:rPr lang="en-GB" dirty="0" smtClean="0"/>
              <a:t> di </a:t>
            </a:r>
            <a:r>
              <a:rPr lang="en-GB" dirty="0" err="1" smtClean="0"/>
              <a:t>uno</a:t>
            </a:r>
            <a:r>
              <a:rPr lang="en-GB" dirty="0" smtClean="0"/>
              <a:t> </a:t>
            </a:r>
            <a:r>
              <a:rPr lang="en-GB" b="1" dirty="0" smtClean="0"/>
              <a:t>schema di </a:t>
            </a:r>
            <a:r>
              <a:rPr lang="en-GB" b="1" dirty="0" err="1" smtClean="0"/>
              <a:t>relazione</a:t>
            </a:r>
            <a:r>
              <a:rPr lang="en-GB" dirty="0" smtClean="0"/>
              <a:t>.  </a:t>
            </a:r>
          </a:p>
          <a:p>
            <a:pPr marL="0" indent="0">
              <a:buNone/>
            </a:pPr>
            <a:r>
              <a:rPr lang="en-GB" dirty="0" err="1" smtClean="0"/>
              <a:t>Soffermiamoci</a:t>
            </a:r>
            <a:r>
              <a:rPr lang="en-GB" dirty="0" smtClean="0"/>
              <a:t> un </a:t>
            </a:r>
            <a:r>
              <a:rPr lang="en-GB" dirty="0" err="1" smtClean="0"/>
              <a:t>attimo</a:t>
            </a:r>
            <a:r>
              <a:rPr lang="en-GB" dirty="0" smtClean="0"/>
              <a:t> </a:t>
            </a:r>
            <a:r>
              <a:rPr lang="en-GB" dirty="0" err="1" smtClean="0"/>
              <a:t>su</a:t>
            </a:r>
            <a:r>
              <a:rPr lang="en-GB" dirty="0" smtClean="0"/>
              <a:t> </a:t>
            </a:r>
            <a:r>
              <a:rPr lang="en-GB" dirty="0" err="1" smtClean="0"/>
              <a:t>questa</a:t>
            </a:r>
            <a:r>
              <a:rPr lang="en-GB" dirty="0" smtClean="0"/>
              <a:t> </a:t>
            </a:r>
            <a:r>
              <a:rPr lang="en-GB" dirty="0" err="1" smtClean="0"/>
              <a:t>questione</a:t>
            </a:r>
            <a:r>
              <a:rPr lang="en-GB" dirty="0" smtClean="0"/>
              <a:t>, </a:t>
            </a:r>
            <a:r>
              <a:rPr lang="en-GB" dirty="0" err="1" smtClean="0"/>
              <a:t>che</a:t>
            </a:r>
            <a:r>
              <a:rPr lang="en-GB" dirty="0" smtClean="0"/>
              <a:t> </a:t>
            </a:r>
            <a:r>
              <a:rPr lang="en-GB" dirty="0" err="1" smtClean="0"/>
              <a:t>presenta</a:t>
            </a:r>
            <a:r>
              <a:rPr lang="en-GB" dirty="0" smtClean="0"/>
              <a:t> </a:t>
            </a:r>
            <a:r>
              <a:rPr lang="en-GB" dirty="0" err="1" smtClean="0"/>
              <a:t>aspetti</a:t>
            </a:r>
            <a:r>
              <a:rPr lang="en-GB" dirty="0" smtClean="0"/>
              <a:t> </a:t>
            </a:r>
            <a:r>
              <a:rPr lang="en-GB" dirty="0" err="1" smtClean="0"/>
              <a:t>terminologici</a:t>
            </a:r>
            <a:r>
              <a:rPr lang="en-GB" dirty="0" smtClean="0"/>
              <a:t> e </a:t>
            </a:r>
            <a:r>
              <a:rPr lang="en-GB" dirty="0" err="1" smtClean="0"/>
              <a:t>concettuali</a:t>
            </a:r>
            <a:endParaRPr lang="en-GB" dirty="0" smtClean="0"/>
          </a:p>
          <a:p>
            <a:endParaRPr lang="en-GB" dirty="0"/>
          </a:p>
        </p:txBody>
      </p:sp>
      <p:sp>
        <p:nvSpPr>
          <p:cNvPr id="4" name="Segnaposto numero diapositiva 3"/>
          <p:cNvSpPr>
            <a:spLocks noGrp="1"/>
          </p:cNvSpPr>
          <p:nvPr>
            <p:ph type="sldNum" sz="quarter" idx="12"/>
          </p:nvPr>
        </p:nvSpPr>
        <p:spPr/>
        <p:txBody>
          <a:bodyPr/>
          <a:lstStyle/>
          <a:p>
            <a:fld id="{631BB469-ABAD-4866-AC90-48FE8290B794}" type="slidenum">
              <a:rPr lang="en-GB" smtClean="0"/>
              <a:t>50</a:t>
            </a:fld>
            <a:endParaRPr lang="en-GB"/>
          </a:p>
        </p:txBody>
      </p:sp>
    </p:spTree>
    <p:extLst>
      <p:ext uri="{BB962C8B-B14F-4D97-AF65-F5344CB8AC3E}">
        <p14:creationId xmlns:p14="http://schemas.microsoft.com/office/powerpoint/2010/main" val="306763082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GB" sz="3200" dirty="0" err="1" smtClean="0"/>
              <a:t>Aspetti</a:t>
            </a:r>
            <a:r>
              <a:rPr lang="en-GB" sz="3200" dirty="0" smtClean="0"/>
              <a:t> </a:t>
            </a:r>
            <a:r>
              <a:rPr lang="en-GB" sz="3200" dirty="0" err="1" smtClean="0"/>
              <a:t>terminologici</a:t>
            </a:r>
            <a:endParaRPr lang="en-GB" sz="3200" dirty="0"/>
          </a:p>
        </p:txBody>
      </p:sp>
      <p:sp>
        <p:nvSpPr>
          <p:cNvPr id="3" name="Segnaposto contenuto 2"/>
          <p:cNvSpPr>
            <a:spLocks noGrp="1"/>
          </p:cNvSpPr>
          <p:nvPr>
            <p:ph idx="1"/>
          </p:nvPr>
        </p:nvSpPr>
        <p:spPr>
          <a:xfrm>
            <a:off x="298173" y="1212111"/>
            <a:ext cx="8577469" cy="4964851"/>
          </a:xfrm>
        </p:spPr>
        <p:txBody>
          <a:bodyPr/>
          <a:lstStyle/>
          <a:p>
            <a:pPr marL="0" indent="0">
              <a:buNone/>
            </a:pPr>
            <a:r>
              <a:rPr lang="en-GB" dirty="0" err="1" smtClean="0"/>
              <a:t>Quando</a:t>
            </a:r>
            <a:r>
              <a:rPr lang="en-GB" dirty="0" smtClean="0"/>
              <a:t> </a:t>
            </a:r>
            <a:r>
              <a:rPr lang="en-GB" dirty="0" err="1"/>
              <a:t>si</a:t>
            </a:r>
            <a:r>
              <a:rPr lang="en-GB" dirty="0"/>
              <a:t> </a:t>
            </a:r>
            <a:r>
              <a:rPr lang="en-GB" dirty="0" err="1"/>
              <a:t>usa</a:t>
            </a:r>
            <a:r>
              <a:rPr lang="en-GB" dirty="0"/>
              <a:t> </a:t>
            </a:r>
            <a:r>
              <a:rPr lang="en-GB" dirty="0" err="1"/>
              <a:t>il</a:t>
            </a:r>
            <a:r>
              <a:rPr lang="en-GB" dirty="0"/>
              <a:t> </a:t>
            </a:r>
            <a:r>
              <a:rPr lang="en-GB" dirty="0" err="1"/>
              <a:t>temine</a:t>
            </a:r>
            <a:r>
              <a:rPr lang="en-GB" dirty="0"/>
              <a:t> di </a:t>
            </a:r>
            <a:r>
              <a:rPr lang="en-GB" dirty="0" err="1"/>
              <a:t>relazione</a:t>
            </a:r>
            <a:r>
              <a:rPr lang="en-GB" dirty="0"/>
              <a:t> </a:t>
            </a:r>
            <a:r>
              <a:rPr lang="en-GB" dirty="0" err="1"/>
              <a:t>si</a:t>
            </a:r>
            <a:r>
              <a:rPr lang="en-GB" dirty="0"/>
              <a:t> </a:t>
            </a:r>
            <a:r>
              <a:rPr lang="en-GB" dirty="0" err="1"/>
              <a:t>può</a:t>
            </a:r>
            <a:r>
              <a:rPr lang="en-GB" dirty="0"/>
              <a:t> fare </a:t>
            </a:r>
            <a:r>
              <a:rPr lang="en-GB" dirty="0" err="1"/>
              <a:t>riferimento</a:t>
            </a:r>
            <a:r>
              <a:rPr lang="en-GB" dirty="0"/>
              <a:t> a</a:t>
            </a:r>
          </a:p>
          <a:p>
            <a:pPr marL="514350" indent="-514350">
              <a:buFont typeface="+mj-lt"/>
              <a:buAutoNum type="arabicPeriod"/>
            </a:pPr>
            <a:r>
              <a:rPr lang="en-GB" dirty="0" err="1"/>
              <a:t>Una</a:t>
            </a:r>
            <a:r>
              <a:rPr lang="en-GB" dirty="0"/>
              <a:t> </a:t>
            </a:r>
            <a:r>
              <a:rPr lang="en-GB" dirty="0" err="1"/>
              <a:t>istanza</a:t>
            </a:r>
            <a:endParaRPr lang="en-GB" dirty="0"/>
          </a:p>
          <a:p>
            <a:pPr marL="514350" indent="-514350">
              <a:buFont typeface="+mj-lt"/>
              <a:buAutoNum type="arabicPeriod"/>
            </a:pPr>
            <a:r>
              <a:rPr lang="en-GB" dirty="0"/>
              <a:t>Uno schema di </a:t>
            </a:r>
            <a:r>
              <a:rPr lang="en-GB" dirty="0" err="1"/>
              <a:t>relazione</a:t>
            </a:r>
            <a:r>
              <a:rPr lang="en-GB" dirty="0"/>
              <a:t> </a:t>
            </a:r>
          </a:p>
          <a:p>
            <a:pPr marL="0" indent="0">
              <a:buNone/>
            </a:pPr>
            <a:r>
              <a:rPr lang="en-GB" dirty="0" err="1"/>
              <a:t>Dovete</a:t>
            </a:r>
            <a:r>
              <a:rPr lang="en-GB" dirty="0"/>
              <a:t> </a:t>
            </a:r>
            <a:r>
              <a:rPr lang="en-GB" dirty="0" err="1"/>
              <a:t>sempre</a:t>
            </a:r>
            <a:r>
              <a:rPr lang="en-GB" dirty="0"/>
              <a:t> </a:t>
            </a:r>
            <a:r>
              <a:rPr lang="en-GB" dirty="0" err="1" smtClean="0"/>
              <a:t>distinguere</a:t>
            </a:r>
            <a:r>
              <a:rPr lang="en-GB" dirty="0" smtClean="0"/>
              <a:t> </a:t>
            </a:r>
            <a:r>
              <a:rPr lang="en-GB" dirty="0" err="1"/>
              <a:t>tra</a:t>
            </a:r>
            <a:r>
              <a:rPr lang="en-GB" dirty="0"/>
              <a:t> I due </a:t>
            </a:r>
            <a:r>
              <a:rPr lang="en-GB" dirty="0" err="1"/>
              <a:t>contesti</a:t>
            </a:r>
            <a:endParaRPr lang="en-GB" dirty="0"/>
          </a:p>
          <a:p>
            <a:pPr marL="0" indent="0">
              <a:buNone/>
            </a:pPr>
            <a:endParaRPr lang="en-GB" dirty="0"/>
          </a:p>
        </p:txBody>
      </p:sp>
      <p:sp>
        <p:nvSpPr>
          <p:cNvPr id="4" name="Segnaposto numero diapositiva 3"/>
          <p:cNvSpPr>
            <a:spLocks noGrp="1"/>
          </p:cNvSpPr>
          <p:nvPr>
            <p:ph type="sldNum" sz="quarter" idx="12"/>
          </p:nvPr>
        </p:nvSpPr>
        <p:spPr/>
        <p:txBody>
          <a:bodyPr/>
          <a:lstStyle/>
          <a:p>
            <a:fld id="{631BB469-ABAD-4866-AC90-48FE8290B794}" type="slidenum">
              <a:rPr lang="en-GB" smtClean="0"/>
              <a:t>51</a:t>
            </a:fld>
            <a:endParaRPr lang="en-GB"/>
          </a:p>
        </p:txBody>
      </p:sp>
    </p:spTree>
    <p:extLst>
      <p:ext uri="{BB962C8B-B14F-4D97-AF65-F5344CB8AC3E}">
        <p14:creationId xmlns:p14="http://schemas.microsoft.com/office/powerpoint/2010/main" val="3960580139"/>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GB" sz="3200" dirty="0" err="1" smtClean="0"/>
              <a:t>Aspetti</a:t>
            </a:r>
            <a:r>
              <a:rPr lang="en-GB" sz="3200" dirty="0" smtClean="0"/>
              <a:t> </a:t>
            </a:r>
            <a:r>
              <a:rPr lang="en-GB" sz="3200" dirty="0" err="1" smtClean="0"/>
              <a:t>concettuali</a:t>
            </a:r>
            <a:endParaRPr lang="en-GB" sz="3200" dirty="0"/>
          </a:p>
        </p:txBody>
      </p:sp>
      <p:sp>
        <p:nvSpPr>
          <p:cNvPr id="3" name="Segnaposto contenuto 2"/>
          <p:cNvSpPr>
            <a:spLocks noGrp="1"/>
          </p:cNvSpPr>
          <p:nvPr>
            <p:ph idx="1"/>
          </p:nvPr>
        </p:nvSpPr>
        <p:spPr>
          <a:xfrm>
            <a:off x="298173" y="1212111"/>
            <a:ext cx="8577469" cy="4964851"/>
          </a:xfrm>
        </p:spPr>
        <p:txBody>
          <a:bodyPr>
            <a:normAutofit lnSpcReduction="10000"/>
          </a:bodyPr>
          <a:lstStyle/>
          <a:p>
            <a:pPr marL="0" indent="0">
              <a:buNone/>
            </a:pPr>
            <a:r>
              <a:rPr lang="en-GB" dirty="0" err="1" smtClean="0"/>
              <a:t>Quando</a:t>
            </a:r>
            <a:r>
              <a:rPr lang="en-GB" dirty="0" smtClean="0"/>
              <a:t> </a:t>
            </a:r>
            <a:r>
              <a:rPr lang="en-GB" dirty="0" err="1" smtClean="0"/>
              <a:t>si</a:t>
            </a:r>
            <a:r>
              <a:rPr lang="en-GB" dirty="0" smtClean="0"/>
              <a:t> </a:t>
            </a:r>
            <a:r>
              <a:rPr lang="en-GB" dirty="0" err="1" smtClean="0"/>
              <a:t>parla</a:t>
            </a:r>
            <a:r>
              <a:rPr lang="en-GB" dirty="0" smtClean="0"/>
              <a:t> di </a:t>
            </a:r>
            <a:r>
              <a:rPr lang="en-GB" dirty="0" err="1" smtClean="0"/>
              <a:t>vincolo</a:t>
            </a:r>
            <a:r>
              <a:rPr lang="en-GB" dirty="0" smtClean="0"/>
              <a:t> di </a:t>
            </a:r>
            <a:r>
              <a:rPr lang="en-GB" dirty="0" err="1" smtClean="0"/>
              <a:t>integrità</a:t>
            </a:r>
            <a:r>
              <a:rPr lang="en-GB" dirty="0" smtClean="0"/>
              <a:t>, </a:t>
            </a:r>
            <a:r>
              <a:rPr lang="en-GB" dirty="0" err="1" smtClean="0"/>
              <a:t>si</a:t>
            </a:r>
            <a:r>
              <a:rPr lang="en-GB" dirty="0" smtClean="0"/>
              <a:t> fa </a:t>
            </a:r>
            <a:r>
              <a:rPr lang="en-GB" dirty="0" err="1" smtClean="0"/>
              <a:t>sempre</a:t>
            </a:r>
            <a:r>
              <a:rPr lang="en-GB" dirty="0" smtClean="0"/>
              <a:t> </a:t>
            </a:r>
            <a:r>
              <a:rPr lang="en-GB" dirty="0" err="1" smtClean="0"/>
              <a:t>riferimento</a:t>
            </a:r>
            <a:r>
              <a:rPr lang="en-GB" dirty="0" smtClean="0"/>
              <a:t> a </a:t>
            </a:r>
            <a:r>
              <a:rPr lang="en-GB" dirty="0" err="1" smtClean="0"/>
              <a:t>una</a:t>
            </a:r>
            <a:r>
              <a:rPr lang="en-GB" dirty="0" smtClean="0"/>
              <a:t> </a:t>
            </a:r>
            <a:r>
              <a:rPr lang="en-GB" dirty="0" err="1" smtClean="0"/>
              <a:t>proprietà</a:t>
            </a:r>
            <a:r>
              <a:rPr lang="en-GB" dirty="0" smtClean="0"/>
              <a:t> </a:t>
            </a:r>
            <a:r>
              <a:rPr lang="en-GB" dirty="0" err="1" smtClean="0"/>
              <a:t>che</a:t>
            </a:r>
            <a:r>
              <a:rPr lang="en-GB" dirty="0" smtClean="0"/>
              <a:t> vale per </a:t>
            </a:r>
            <a:r>
              <a:rPr lang="en-GB" b="1" dirty="0" err="1" smtClean="0"/>
              <a:t>tutte</a:t>
            </a:r>
            <a:r>
              <a:rPr lang="en-GB" b="1" dirty="0" smtClean="0"/>
              <a:t> le </a:t>
            </a:r>
            <a:r>
              <a:rPr lang="en-GB" b="1" dirty="0" err="1" smtClean="0"/>
              <a:t>istanze</a:t>
            </a:r>
            <a:r>
              <a:rPr lang="en-GB" b="1" dirty="0" smtClean="0"/>
              <a:t> </a:t>
            </a:r>
            <a:r>
              <a:rPr lang="en-GB" dirty="0" smtClean="0"/>
              <a:t>di </a:t>
            </a:r>
            <a:r>
              <a:rPr lang="en-GB" dirty="0" err="1" smtClean="0"/>
              <a:t>uno</a:t>
            </a:r>
            <a:r>
              <a:rPr lang="en-GB" dirty="0" smtClean="0"/>
              <a:t> schema di </a:t>
            </a:r>
            <a:r>
              <a:rPr lang="en-GB" dirty="0" err="1" smtClean="0"/>
              <a:t>relazione</a:t>
            </a:r>
            <a:r>
              <a:rPr lang="en-GB" dirty="0"/>
              <a:t> </a:t>
            </a:r>
            <a:r>
              <a:rPr lang="en-GB" dirty="0" smtClean="0"/>
              <a:t>o, </a:t>
            </a:r>
            <a:r>
              <a:rPr lang="en-GB" dirty="0" err="1" smtClean="0"/>
              <a:t>nei</a:t>
            </a:r>
            <a:r>
              <a:rPr lang="en-GB" dirty="0" smtClean="0"/>
              <a:t> </a:t>
            </a:r>
            <a:r>
              <a:rPr lang="en-GB" dirty="0" err="1" smtClean="0"/>
              <a:t>vincoli</a:t>
            </a:r>
            <a:r>
              <a:rPr lang="en-GB" dirty="0" smtClean="0"/>
              <a:t> </a:t>
            </a:r>
            <a:r>
              <a:rPr lang="en-GB" dirty="0" err="1" smtClean="0"/>
              <a:t>interrelazionali</a:t>
            </a:r>
            <a:r>
              <a:rPr lang="en-GB" dirty="0" smtClean="0"/>
              <a:t>,  di 2, o </a:t>
            </a:r>
            <a:r>
              <a:rPr lang="en-GB" dirty="0" err="1" smtClean="0"/>
              <a:t>più</a:t>
            </a:r>
            <a:r>
              <a:rPr lang="en-GB" dirty="0" smtClean="0"/>
              <a:t>, </a:t>
            </a:r>
            <a:r>
              <a:rPr lang="en-GB" dirty="0" err="1" smtClean="0"/>
              <a:t>schemi</a:t>
            </a:r>
            <a:r>
              <a:rPr lang="en-GB" dirty="0" smtClean="0"/>
              <a:t> di </a:t>
            </a:r>
            <a:r>
              <a:rPr lang="en-GB" dirty="0" err="1" smtClean="0"/>
              <a:t>relazione</a:t>
            </a:r>
            <a:r>
              <a:rPr lang="en-GB" dirty="0" smtClean="0"/>
              <a:t> </a:t>
            </a:r>
          </a:p>
          <a:p>
            <a:pPr marL="0" indent="0">
              <a:buNone/>
            </a:pPr>
            <a:r>
              <a:rPr lang="en-GB" dirty="0" err="1" smtClean="0"/>
              <a:t>Quindi</a:t>
            </a:r>
            <a:r>
              <a:rPr lang="en-GB" dirty="0" smtClean="0"/>
              <a:t> dire </a:t>
            </a:r>
            <a:r>
              <a:rPr lang="en-GB" dirty="0" err="1" smtClean="0"/>
              <a:t>che</a:t>
            </a:r>
            <a:r>
              <a:rPr lang="en-GB" dirty="0" smtClean="0"/>
              <a:t> </a:t>
            </a:r>
            <a:r>
              <a:rPr lang="en-GB" b="1" dirty="0" err="1" smtClean="0"/>
              <a:t>Matricola</a:t>
            </a:r>
            <a:r>
              <a:rPr lang="en-GB" dirty="0" smtClean="0"/>
              <a:t> </a:t>
            </a:r>
            <a:r>
              <a:rPr lang="en-GB" dirty="0" err="1" smtClean="0"/>
              <a:t>della</a:t>
            </a:r>
            <a:r>
              <a:rPr lang="en-GB" dirty="0" smtClean="0"/>
              <a:t> </a:t>
            </a:r>
            <a:r>
              <a:rPr lang="en-GB" dirty="0" err="1" smtClean="0"/>
              <a:t>relazione</a:t>
            </a:r>
            <a:r>
              <a:rPr lang="en-GB" dirty="0" smtClean="0"/>
              <a:t> </a:t>
            </a:r>
            <a:r>
              <a:rPr lang="en-GB" b="1" dirty="0" err="1" smtClean="0"/>
              <a:t>Studente</a:t>
            </a:r>
            <a:r>
              <a:rPr lang="en-GB" dirty="0" smtClean="0"/>
              <a:t> è </a:t>
            </a:r>
            <a:r>
              <a:rPr lang="en-GB" dirty="0" err="1" smtClean="0"/>
              <a:t>una</a:t>
            </a:r>
            <a:r>
              <a:rPr lang="en-GB" dirty="0" smtClean="0"/>
              <a:t> </a:t>
            </a:r>
            <a:r>
              <a:rPr lang="en-GB" dirty="0" err="1" smtClean="0"/>
              <a:t>chiave</a:t>
            </a:r>
            <a:r>
              <a:rPr lang="en-GB" dirty="0" smtClean="0"/>
              <a:t>, </a:t>
            </a:r>
            <a:r>
              <a:rPr lang="en-GB" dirty="0" err="1" smtClean="0"/>
              <a:t>significa</a:t>
            </a:r>
            <a:r>
              <a:rPr lang="en-GB" dirty="0" smtClean="0"/>
              <a:t> </a:t>
            </a:r>
            <a:r>
              <a:rPr lang="en-GB" dirty="0" err="1" smtClean="0"/>
              <a:t>affermare</a:t>
            </a:r>
            <a:r>
              <a:rPr lang="en-GB" dirty="0" smtClean="0"/>
              <a:t> </a:t>
            </a:r>
            <a:r>
              <a:rPr lang="en-GB" dirty="0" err="1" smtClean="0"/>
              <a:t>che</a:t>
            </a:r>
            <a:r>
              <a:rPr lang="en-GB" dirty="0" smtClean="0"/>
              <a:t> in </a:t>
            </a:r>
            <a:r>
              <a:rPr lang="en-GB" dirty="0" err="1" smtClean="0"/>
              <a:t>tutte</a:t>
            </a:r>
            <a:r>
              <a:rPr lang="en-GB" dirty="0" smtClean="0"/>
              <a:t> le </a:t>
            </a:r>
            <a:r>
              <a:rPr lang="en-GB" dirty="0" err="1" smtClean="0"/>
              <a:t>istanze</a:t>
            </a:r>
            <a:r>
              <a:rPr lang="en-GB" dirty="0" smtClean="0"/>
              <a:t> </a:t>
            </a:r>
            <a:r>
              <a:rPr lang="en-GB" dirty="0" err="1" smtClean="0"/>
              <a:t>lecite</a:t>
            </a:r>
            <a:r>
              <a:rPr lang="en-GB" dirty="0" smtClean="0"/>
              <a:t> di </a:t>
            </a:r>
            <a:r>
              <a:rPr lang="en-GB" dirty="0" err="1" smtClean="0"/>
              <a:t>Studente</a:t>
            </a:r>
            <a:r>
              <a:rPr lang="en-GB" dirty="0" smtClean="0"/>
              <a:t>, un </a:t>
            </a:r>
            <a:r>
              <a:rPr lang="en-GB" dirty="0" err="1" smtClean="0"/>
              <a:t>valore</a:t>
            </a:r>
            <a:r>
              <a:rPr lang="en-GB" dirty="0" smtClean="0"/>
              <a:t> di </a:t>
            </a:r>
            <a:r>
              <a:rPr lang="en-GB" dirty="0" err="1" smtClean="0"/>
              <a:t>matricola</a:t>
            </a:r>
            <a:r>
              <a:rPr lang="en-GB" dirty="0" smtClean="0"/>
              <a:t> non </a:t>
            </a:r>
            <a:r>
              <a:rPr lang="en-GB" dirty="0" err="1" smtClean="0"/>
              <a:t>può</a:t>
            </a:r>
            <a:r>
              <a:rPr lang="en-GB" dirty="0" smtClean="0"/>
              <a:t> </a:t>
            </a:r>
            <a:r>
              <a:rPr lang="en-GB" dirty="0" err="1" smtClean="0"/>
              <a:t>comparire</a:t>
            </a:r>
            <a:r>
              <a:rPr lang="en-GB" dirty="0" smtClean="0"/>
              <a:t> in due tuple diverse, </a:t>
            </a:r>
            <a:r>
              <a:rPr lang="en-GB" dirty="0" err="1" smtClean="0"/>
              <a:t>perche</a:t>
            </a:r>
            <a:r>
              <a:rPr lang="en-GB" dirty="0" smtClean="0"/>
              <a:t>’ è parte </a:t>
            </a:r>
            <a:r>
              <a:rPr lang="en-GB" dirty="0" err="1" smtClean="0"/>
              <a:t>sinisitra</a:t>
            </a:r>
            <a:r>
              <a:rPr lang="en-GB" dirty="0" smtClean="0"/>
              <a:t> di </a:t>
            </a:r>
            <a:r>
              <a:rPr lang="en-GB" dirty="0" err="1" smtClean="0"/>
              <a:t>una</a:t>
            </a:r>
            <a:r>
              <a:rPr lang="en-GB" dirty="0" smtClean="0"/>
              <a:t> </a:t>
            </a:r>
            <a:r>
              <a:rPr lang="en-GB" dirty="0" err="1" smtClean="0"/>
              <a:t>dipendenza</a:t>
            </a:r>
            <a:r>
              <a:rPr lang="en-GB" dirty="0" smtClean="0"/>
              <a:t> </a:t>
            </a:r>
            <a:r>
              <a:rPr lang="en-GB" dirty="0" err="1" smtClean="0"/>
              <a:t>funzionale</a:t>
            </a:r>
            <a:r>
              <a:rPr lang="en-GB" dirty="0" smtClean="0"/>
              <a:t> di </a:t>
            </a:r>
            <a:r>
              <a:rPr lang="en-GB" dirty="0" err="1" smtClean="0"/>
              <a:t>chiave</a:t>
            </a:r>
            <a:r>
              <a:rPr lang="en-GB" dirty="0" smtClean="0"/>
              <a:t>. </a:t>
            </a:r>
          </a:p>
          <a:p>
            <a:pPr marL="0" indent="0">
              <a:buNone/>
            </a:pPr>
            <a:r>
              <a:rPr lang="en-GB" dirty="0" err="1" smtClean="0"/>
              <a:t>Tutto</a:t>
            </a:r>
            <a:r>
              <a:rPr lang="en-GB" dirty="0" smtClean="0"/>
              <a:t> qui, ma </a:t>
            </a:r>
            <a:r>
              <a:rPr lang="en-GB" dirty="0" err="1" smtClean="0"/>
              <a:t>comprendete</a:t>
            </a:r>
            <a:r>
              <a:rPr lang="en-GB" dirty="0" smtClean="0"/>
              <a:t> </a:t>
            </a:r>
            <a:r>
              <a:rPr lang="en-GB" dirty="0" err="1" smtClean="0"/>
              <a:t>che</a:t>
            </a:r>
            <a:r>
              <a:rPr lang="en-GB" dirty="0" smtClean="0"/>
              <a:t> </a:t>
            </a:r>
            <a:r>
              <a:rPr lang="en-GB" b="1" dirty="0" err="1" smtClean="0"/>
              <a:t>tra</a:t>
            </a:r>
            <a:r>
              <a:rPr lang="en-GB" b="1" dirty="0" smtClean="0"/>
              <a:t> schema e </a:t>
            </a:r>
            <a:r>
              <a:rPr lang="en-GB" b="1" dirty="0" err="1" smtClean="0"/>
              <a:t>istanza</a:t>
            </a:r>
            <a:r>
              <a:rPr lang="en-GB" dirty="0" smtClean="0"/>
              <a:t>, </a:t>
            </a:r>
            <a:r>
              <a:rPr lang="en-GB" dirty="0" err="1" smtClean="0"/>
              <a:t>sia</a:t>
            </a:r>
            <a:r>
              <a:rPr lang="en-GB" dirty="0" smtClean="0"/>
              <a:t> </a:t>
            </a:r>
            <a:r>
              <a:rPr lang="en-GB" dirty="0" err="1" smtClean="0"/>
              <a:t>nel</a:t>
            </a:r>
            <a:r>
              <a:rPr lang="en-GB" dirty="0" smtClean="0"/>
              <a:t> </a:t>
            </a:r>
            <a:r>
              <a:rPr lang="en-GB" dirty="0" err="1" smtClean="0"/>
              <a:t>modello</a:t>
            </a:r>
            <a:r>
              <a:rPr lang="en-GB" dirty="0" smtClean="0"/>
              <a:t> ER </a:t>
            </a:r>
            <a:r>
              <a:rPr lang="en-GB" dirty="0" err="1" smtClean="0"/>
              <a:t>che</a:t>
            </a:r>
            <a:r>
              <a:rPr lang="en-GB" dirty="0" smtClean="0"/>
              <a:t> </a:t>
            </a:r>
            <a:r>
              <a:rPr lang="en-GB" dirty="0" err="1" smtClean="0"/>
              <a:t>nel</a:t>
            </a:r>
            <a:r>
              <a:rPr lang="en-GB" dirty="0" smtClean="0"/>
              <a:t> </a:t>
            </a:r>
            <a:r>
              <a:rPr lang="en-GB" dirty="0" err="1" smtClean="0"/>
              <a:t>modello</a:t>
            </a:r>
            <a:r>
              <a:rPr lang="en-GB" dirty="0" smtClean="0"/>
              <a:t> </a:t>
            </a:r>
            <a:r>
              <a:rPr lang="en-GB" dirty="0" err="1" smtClean="0"/>
              <a:t>relazionale</a:t>
            </a:r>
            <a:r>
              <a:rPr lang="en-GB" dirty="0" smtClean="0"/>
              <a:t> </a:t>
            </a:r>
            <a:r>
              <a:rPr lang="en-GB" dirty="0" err="1" smtClean="0"/>
              <a:t>c’è</a:t>
            </a:r>
            <a:r>
              <a:rPr lang="en-GB" dirty="0" smtClean="0"/>
              <a:t> un </a:t>
            </a:r>
            <a:r>
              <a:rPr lang="en-GB" b="1" dirty="0" err="1" smtClean="0"/>
              <a:t>profondo</a:t>
            </a:r>
            <a:r>
              <a:rPr lang="en-GB" b="1" dirty="0" smtClean="0"/>
              <a:t> </a:t>
            </a:r>
            <a:r>
              <a:rPr lang="en-GB" b="1" dirty="0" err="1" smtClean="0"/>
              <a:t>legame</a:t>
            </a:r>
            <a:r>
              <a:rPr lang="en-GB" b="1" dirty="0"/>
              <a:t>.</a:t>
            </a:r>
            <a:endParaRPr lang="en-GB" b="1" dirty="0" smtClean="0"/>
          </a:p>
          <a:p>
            <a:pPr marL="0" indent="0">
              <a:buNone/>
            </a:pPr>
            <a:r>
              <a:rPr lang="en-GB" dirty="0" err="1" smtClean="0"/>
              <a:t>Torniamo</a:t>
            </a:r>
            <a:r>
              <a:rPr lang="en-GB" dirty="0" smtClean="0"/>
              <a:t> </a:t>
            </a:r>
            <a:r>
              <a:rPr lang="en-GB" dirty="0" err="1" smtClean="0"/>
              <a:t>ai</a:t>
            </a:r>
            <a:r>
              <a:rPr lang="en-GB" dirty="0" smtClean="0"/>
              <a:t> </a:t>
            </a:r>
            <a:r>
              <a:rPr lang="en-GB" dirty="0" err="1" smtClean="0"/>
              <a:t>vincoli</a:t>
            </a:r>
            <a:r>
              <a:rPr lang="en-GB" dirty="0" smtClean="0"/>
              <a:t> di </a:t>
            </a:r>
            <a:r>
              <a:rPr lang="en-GB" dirty="0" err="1" smtClean="0"/>
              <a:t>tupla</a:t>
            </a:r>
            <a:r>
              <a:rPr lang="en-GB" dirty="0"/>
              <a:t>.</a:t>
            </a:r>
          </a:p>
          <a:p>
            <a:pPr marL="0" indent="0">
              <a:buNone/>
            </a:pPr>
            <a:endParaRPr lang="en-GB" dirty="0"/>
          </a:p>
        </p:txBody>
      </p:sp>
      <p:sp>
        <p:nvSpPr>
          <p:cNvPr id="4" name="Segnaposto numero diapositiva 3"/>
          <p:cNvSpPr>
            <a:spLocks noGrp="1"/>
          </p:cNvSpPr>
          <p:nvPr>
            <p:ph type="sldNum" sz="quarter" idx="12"/>
          </p:nvPr>
        </p:nvSpPr>
        <p:spPr/>
        <p:txBody>
          <a:bodyPr/>
          <a:lstStyle/>
          <a:p>
            <a:fld id="{631BB469-ABAD-4866-AC90-48FE8290B794}" type="slidenum">
              <a:rPr lang="en-GB" smtClean="0"/>
              <a:t>52</a:t>
            </a:fld>
            <a:endParaRPr lang="en-GB"/>
          </a:p>
        </p:txBody>
      </p:sp>
    </p:spTree>
    <p:extLst>
      <p:ext uri="{BB962C8B-B14F-4D97-AF65-F5344CB8AC3E}">
        <p14:creationId xmlns:p14="http://schemas.microsoft.com/office/powerpoint/2010/main" val="1599213917"/>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GB" sz="3200" dirty="0" err="1" smtClean="0"/>
              <a:t>Vincoli</a:t>
            </a:r>
            <a:r>
              <a:rPr lang="en-GB" sz="3200" dirty="0" smtClean="0"/>
              <a:t> di </a:t>
            </a:r>
            <a:r>
              <a:rPr lang="en-GB" sz="3200" dirty="0" err="1" smtClean="0"/>
              <a:t>tupla</a:t>
            </a:r>
            <a:endParaRPr lang="en-GB" sz="3200" dirty="0"/>
          </a:p>
        </p:txBody>
      </p:sp>
      <p:sp>
        <p:nvSpPr>
          <p:cNvPr id="3" name="Segnaposto contenuto 2"/>
          <p:cNvSpPr>
            <a:spLocks noGrp="1"/>
          </p:cNvSpPr>
          <p:nvPr>
            <p:ph idx="1"/>
          </p:nvPr>
        </p:nvSpPr>
        <p:spPr/>
        <p:txBody>
          <a:bodyPr/>
          <a:lstStyle/>
          <a:p>
            <a:r>
              <a:rPr lang="en-GB" dirty="0" err="1" smtClean="0"/>
              <a:t>Dunque</a:t>
            </a:r>
            <a:r>
              <a:rPr lang="en-GB" dirty="0" smtClean="0"/>
              <a:t> I </a:t>
            </a:r>
            <a:r>
              <a:rPr lang="en-GB" dirty="0" err="1" smtClean="0"/>
              <a:t>vincoli</a:t>
            </a:r>
            <a:r>
              <a:rPr lang="en-GB" dirty="0" smtClean="0"/>
              <a:t> di </a:t>
            </a:r>
            <a:r>
              <a:rPr lang="en-GB" dirty="0" err="1" smtClean="0"/>
              <a:t>tupla</a:t>
            </a:r>
            <a:r>
              <a:rPr lang="en-GB" dirty="0" smtClean="0"/>
              <a:t> </a:t>
            </a:r>
            <a:r>
              <a:rPr lang="en-GB" dirty="0" err="1" smtClean="0"/>
              <a:t>esprimono</a:t>
            </a:r>
            <a:r>
              <a:rPr lang="en-GB" dirty="0" smtClean="0"/>
              <a:t> </a:t>
            </a:r>
            <a:r>
              <a:rPr lang="en-GB" dirty="0" err="1" smtClean="0"/>
              <a:t>relazioni</a:t>
            </a:r>
            <a:r>
              <a:rPr lang="en-GB" dirty="0" smtClean="0"/>
              <a:t> </a:t>
            </a:r>
            <a:r>
              <a:rPr lang="en-GB" dirty="0"/>
              <a:t>di =, </a:t>
            </a:r>
            <a:r>
              <a:rPr lang="en-GB" dirty="0" smtClean="0"/>
              <a:t>&gt;= </a:t>
            </a:r>
            <a:r>
              <a:rPr lang="en-GB" dirty="0" err="1" smtClean="0"/>
              <a:t>ecc</a:t>
            </a:r>
            <a:r>
              <a:rPr lang="en-GB" dirty="0" smtClean="0"/>
              <a:t>.  </a:t>
            </a:r>
            <a:r>
              <a:rPr lang="en-GB" dirty="0" err="1" smtClean="0"/>
              <a:t>tra</a:t>
            </a:r>
            <a:r>
              <a:rPr lang="en-GB" dirty="0" smtClean="0"/>
              <a:t> </a:t>
            </a:r>
            <a:r>
              <a:rPr lang="en-GB" dirty="0" err="1" smtClean="0"/>
              <a:t>espressioni</a:t>
            </a:r>
            <a:r>
              <a:rPr lang="en-GB" dirty="0" smtClean="0"/>
              <a:t> </a:t>
            </a:r>
            <a:r>
              <a:rPr lang="en-GB" dirty="0" err="1" smtClean="0"/>
              <a:t>matematiche</a:t>
            </a:r>
            <a:r>
              <a:rPr lang="en-GB" dirty="0" smtClean="0"/>
              <a:t> definite </a:t>
            </a:r>
            <a:r>
              <a:rPr lang="en-GB" dirty="0" err="1" smtClean="0"/>
              <a:t>su</a:t>
            </a:r>
            <a:r>
              <a:rPr lang="en-GB" dirty="0" smtClean="0"/>
              <a:t>  </a:t>
            </a:r>
            <a:r>
              <a:rPr lang="en-GB" dirty="0" err="1" smtClean="0"/>
              <a:t>diversi</a:t>
            </a:r>
            <a:r>
              <a:rPr lang="en-GB" dirty="0" smtClean="0"/>
              <a:t> </a:t>
            </a:r>
            <a:r>
              <a:rPr lang="en-GB" dirty="0" err="1" smtClean="0"/>
              <a:t>attributi</a:t>
            </a:r>
            <a:r>
              <a:rPr lang="en-GB" dirty="0" smtClean="0"/>
              <a:t> (</a:t>
            </a:r>
            <a:r>
              <a:rPr lang="en-GB" dirty="0" err="1" smtClean="0"/>
              <a:t>bisognerebbe</a:t>
            </a:r>
            <a:r>
              <a:rPr lang="en-GB" dirty="0" smtClean="0"/>
              <a:t> dire </a:t>
            </a:r>
            <a:r>
              <a:rPr lang="en-GB" dirty="0" err="1" smtClean="0"/>
              <a:t>tra</a:t>
            </a:r>
            <a:r>
              <a:rPr lang="en-GB" dirty="0" smtClean="0"/>
              <a:t> </a:t>
            </a:r>
            <a:r>
              <a:rPr lang="en-GB" b="1" dirty="0" err="1" smtClean="0"/>
              <a:t>valori</a:t>
            </a:r>
            <a:r>
              <a:rPr lang="en-GB" b="1" dirty="0" smtClean="0"/>
              <a:t> </a:t>
            </a:r>
            <a:r>
              <a:rPr lang="en-GB" b="1" dirty="0"/>
              <a:t>d</a:t>
            </a:r>
            <a:r>
              <a:rPr lang="en-GB" b="1" dirty="0" smtClean="0"/>
              <a:t>i </a:t>
            </a:r>
            <a:r>
              <a:rPr lang="en-GB" b="1" dirty="0" err="1" smtClean="0"/>
              <a:t>attributi</a:t>
            </a:r>
            <a:r>
              <a:rPr lang="en-GB" dirty="0" smtClean="0"/>
              <a:t>), </a:t>
            </a:r>
            <a:r>
              <a:rPr lang="en-GB" dirty="0" err="1" smtClean="0"/>
              <a:t>ovvero</a:t>
            </a:r>
            <a:r>
              <a:rPr lang="en-GB" dirty="0" smtClean="0"/>
              <a:t> </a:t>
            </a:r>
            <a:r>
              <a:rPr lang="en-GB" dirty="0" err="1" smtClean="0"/>
              <a:t>relazioni</a:t>
            </a:r>
            <a:r>
              <a:rPr lang="en-GB" dirty="0" smtClean="0"/>
              <a:t> </a:t>
            </a:r>
            <a:r>
              <a:rPr lang="en-GB" dirty="0" err="1" smtClean="0"/>
              <a:t>logiche</a:t>
            </a:r>
            <a:r>
              <a:rPr lang="en-GB" dirty="0" smtClean="0"/>
              <a:t> </a:t>
            </a:r>
            <a:r>
              <a:rPr lang="en-GB" dirty="0" err="1" smtClean="0"/>
              <a:t>che</a:t>
            </a:r>
            <a:r>
              <a:rPr lang="en-GB" dirty="0" smtClean="0"/>
              <a:t> </a:t>
            </a:r>
            <a:r>
              <a:rPr lang="en-GB" dirty="0" err="1" smtClean="0"/>
              <a:t>nascano</a:t>
            </a:r>
            <a:r>
              <a:rPr lang="en-GB" dirty="0" smtClean="0"/>
              <a:t> </a:t>
            </a:r>
            <a:r>
              <a:rPr lang="en-GB" dirty="0" err="1" smtClean="0"/>
              <a:t>dalla</a:t>
            </a:r>
            <a:r>
              <a:rPr lang="en-GB" dirty="0" smtClean="0"/>
              <a:t> </a:t>
            </a:r>
            <a:r>
              <a:rPr lang="en-GB" dirty="0" err="1" smtClean="0"/>
              <a:t>composizione</a:t>
            </a:r>
            <a:r>
              <a:rPr lang="en-GB" dirty="0" smtClean="0"/>
              <a:t> </a:t>
            </a:r>
            <a:r>
              <a:rPr lang="en-GB" dirty="0" err="1" smtClean="0"/>
              <a:t>delle</a:t>
            </a:r>
            <a:r>
              <a:rPr lang="en-GB" dirty="0" smtClean="0"/>
              <a:t> precedent </a:t>
            </a:r>
            <a:r>
              <a:rPr lang="en-GB" dirty="0" err="1" smtClean="0"/>
              <a:t>relazioni</a:t>
            </a:r>
            <a:r>
              <a:rPr lang="en-GB" dirty="0" smtClean="0"/>
              <a:t>. Non </a:t>
            </a:r>
            <a:r>
              <a:rPr lang="en-GB" dirty="0" err="1" smtClean="0"/>
              <a:t>facciamola</a:t>
            </a:r>
            <a:r>
              <a:rPr lang="en-GB" dirty="0" smtClean="0"/>
              <a:t> </a:t>
            </a:r>
            <a:r>
              <a:rPr lang="en-GB" dirty="0" err="1" smtClean="0"/>
              <a:t>troppo</a:t>
            </a:r>
            <a:r>
              <a:rPr lang="en-GB" dirty="0" smtClean="0"/>
              <a:t> </a:t>
            </a:r>
            <a:r>
              <a:rPr lang="en-GB" dirty="0" err="1" smtClean="0"/>
              <a:t>complicata</a:t>
            </a:r>
            <a:r>
              <a:rPr lang="en-GB" dirty="0" smtClean="0"/>
              <a:t>, </a:t>
            </a:r>
            <a:r>
              <a:rPr lang="en-GB" dirty="0" err="1" smtClean="0"/>
              <a:t>nel</a:t>
            </a:r>
            <a:r>
              <a:rPr lang="en-GB" dirty="0" smtClean="0"/>
              <a:t> 100% </a:t>
            </a:r>
            <a:r>
              <a:rPr lang="en-GB" dirty="0" err="1" smtClean="0"/>
              <a:t>dei</a:t>
            </a:r>
            <a:r>
              <a:rPr lang="en-GB" dirty="0" smtClean="0"/>
              <a:t> </a:t>
            </a:r>
            <a:r>
              <a:rPr lang="en-GB" dirty="0" err="1" smtClean="0"/>
              <a:t>compiti</a:t>
            </a:r>
            <a:r>
              <a:rPr lang="en-GB" dirty="0" smtClean="0"/>
              <a:t> I </a:t>
            </a:r>
            <a:r>
              <a:rPr lang="en-GB" dirty="0" err="1" smtClean="0"/>
              <a:t>vincoli</a:t>
            </a:r>
            <a:r>
              <a:rPr lang="en-GB" dirty="0" smtClean="0"/>
              <a:t> di </a:t>
            </a:r>
            <a:r>
              <a:rPr lang="en-GB" dirty="0" err="1" smtClean="0"/>
              <a:t>tupla</a:t>
            </a:r>
            <a:r>
              <a:rPr lang="en-GB" dirty="0" smtClean="0"/>
              <a:t> </a:t>
            </a:r>
            <a:r>
              <a:rPr lang="en-GB" dirty="0" err="1" smtClean="0"/>
              <a:t>sono</a:t>
            </a:r>
            <a:r>
              <a:rPr lang="en-GB" dirty="0" smtClean="0"/>
              <a:t> </a:t>
            </a:r>
            <a:r>
              <a:rPr lang="en-GB" dirty="0" err="1" smtClean="0"/>
              <a:t>stati</a:t>
            </a:r>
            <a:r>
              <a:rPr lang="en-GB" dirty="0" smtClean="0"/>
              <a:t> o del </a:t>
            </a:r>
            <a:r>
              <a:rPr lang="en-GB" dirty="0" err="1" smtClean="0"/>
              <a:t>tipo</a:t>
            </a:r>
            <a:r>
              <a:rPr lang="en-GB" dirty="0" smtClean="0"/>
              <a:t> (</a:t>
            </a:r>
            <a:r>
              <a:rPr lang="en-GB" dirty="0" err="1" smtClean="0"/>
              <a:t>esempi</a:t>
            </a:r>
            <a:r>
              <a:rPr lang="en-GB" dirty="0" smtClean="0"/>
              <a:t>) </a:t>
            </a:r>
          </a:p>
          <a:p>
            <a:r>
              <a:rPr lang="en-GB" dirty="0" err="1" smtClean="0"/>
              <a:t>Nella</a:t>
            </a:r>
            <a:r>
              <a:rPr lang="en-GB" dirty="0" smtClean="0"/>
              <a:t> </a:t>
            </a:r>
            <a:r>
              <a:rPr lang="en-GB" dirty="0" err="1" smtClean="0"/>
              <a:t>relazione</a:t>
            </a:r>
            <a:r>
              <a:rPr lang="en-GB" dirty="0" smtClean="0"/>
              <a:t> X </a:t>
            </a:r>
            <a:r>
              <a:rPr lang="en-GB" dirty="0" err="1" smtClean="0"/>
              <a:t>Prezzo</a:t>
            </a:r>
            <a:r>
              <a:rPr lang="en-GB" dirty="0" smtClean="0"/>
              <a:t> </a:t>
            </a:r>
            <a:r>
              <a:rPr lang="en-GB" dirty="0" err="1" smtClean="0"/>
              <a:t>lordo</a:t>
            </a:r>
            <a:r>
              <a:rPr lang="en-GB" dirty="0" smtClean="0"/>
              <a:t> = </a:t>
            </a:r>
            <a:r>
              <a:rPr lang="en-GB" dirty="0" err="1"/>
              <a:t>P</a:t>
            </a:r>
            <a:r>
              <a:rPr lang="en-GB" dirty="0" err="1" smtClean="0"/>
              <a:t>rezzo</a:t>
            </a:r>
            <a:r>
              <a:rPr lang="en-GB" dirty="0" smtClean="0"/>
              <a:t> </a:t>
            </a:r>
            <a:r>
              <a:rPr lang="en-GB" dirty="0" err="1"/>
              <a:t>N</a:t>
            </a:r>
            <a:r>
              <a:rPr lang="en-GB" dirty="0" err="1" smtClean="0"/>
              <a:t>etto</a:t>
            </a:r>
            <a:r>
              <a:rPr lang="en-GB" dirty="0" smtClean="0"/>
              <a:t> + </a:t>
            </a:r>
            <a:r>
              <a:rPr lang="en-GB" dirty="0"/>
              <a:t>I</a:t>
            </a:r>
            <a:r>
              <a:rPr lang="en-GB" dirty="0" smtClean="0"/>
              <a:t>va</a:t>
            </a:r>
          </a:p>
          <a:p>
            <a:r>
              <a:rPr lang="en-GB" dirty="0" err="1" smtClean="0"/>
              <a:t>Nella</a:t>
            </a:r>
            <a:r>
              <a:rPr lang="en-GB" dirty="0" smtClean="0"/>
              <a:t> </a:t>
            </a:r>
            <a:r>
              <a:rPr lang="en-GB" dirty="0" err="1" smtClean="0"/>
              <a:t>relazione</a:t>
            </a:r>
            <a:r>
              <a:rPr lang="en-GB" dirty="0" smtClean="0"/>
              <a:t> Y Data 1 &lt; Data 2, ad </a:t>
            </a:r>
            <a:r>
              <a:rPr lang="en-GB" dirty="0" err="1" smtClean="0"/>
              <a:t>esempio</a:t>
            </a:r>
            <a:r>
              <a:rPr lang="en-GB" dirty="0" smtClean="0"/>
              <a:t> data di </a:t>
            </a:r>
            <a:r>
              <a:rPr lang="en-GB" dirty="0" err="1" smtClean="0"/>
              <a:t>nascita</a:t>
            </a:r>
            <a:r>
              <a:rPr lang="en-GB" dirty="0" smtClean="0"/>
              <a:t> &lt; data di </a:t>
            </a:r>
            <a:r>
              <a:rPr lang="en-GB" dirty="0" err="1" smtClean="0"/>
              <a:t>iscrizione</a:t>
            </a:r>
            <a:r>
              <a:rPr lang="en-GB" dirty="0" smtClean="0"/>
              <a:t> </a:t>
            </a:r>
            <a:r>
              <a:rPr lang="en-GB" dirty="0" err="1" smtClean="0"/>
              <a:t>alla</a:t>
            </a:r>
            <a:r>
              <a:rPr lang="en-GB" dirty="0" smtClean="0"/>
              <a:t> </a:t>
            </a:r>
            <a:r>
              <a:rPr lang="en-GB" dirty="0" err="1" smtClean="0"/>
              <a:t>università</a:t>
            </a:r>
            <a:r>
              <a:rPr lang="en-GB" dirty="0" smtClean="0"/>
              <a:t> </a:t>
            </a:r>
            <a:r>
              <a:rPr lang="en-GB" dirty="0" err="1" smtClean="0"/>
              <a:t>oppure</a:t>
            </a:r>
            <a:r>
              <a:rPr lang="en-GB" dirty="0" smtClean="0"/>
              <a:t> data </a:t>
            </a:r>
            <a:r>
              <a:rPr lang="en-GB" dirty="0" err="1" smtClean="0"/>
              <a:t>ordine</a:t>
            </a:r>
            <a:r>
              <a:rPr lang="en-GB" dirty="0" smtClean="0"/>
              <a:t> &lt;= data </a:t>
            </a:r>
            <a:r>
              <a:rPr lang="en-GB" dirty="0" err="1" smtClean="0"/>
              <a:t>arrivo</a:t>
            </a:r>
            <a:r>
              <a:rPr lang="en-GB" dirty="0"/>
              <a:t>.</a:t>
            </a:r>
          </a:p>
        </p:txBody>
      </p:sp>
      <p:sp>
        <p:nvSpPr>
          <p:cNvPr id="4" name="Segnaposto numero diapositiva 3"/>
          <p:cNvSpPr>
            <a:spLocks noGrp="1"/>
          </p:cNvSpPr>
          <p:nvPr>
            <p:ph type="sldNum" sz="quarter" idx="12"/>
          </p:nvPr>
        </p:nvSpPr>
        <p:spPr/>
        <p:txBody>
          <a:bodyPr/>
          <a:lstStyle/>
          <a:p>
            <a:fld id="{631BB469-ABAD-4866-AC90-48FE8290B794}" type="slidenum">
              <a:rPr lang="en-GB" smtClean="0"/>
              <a:t>53</a:t>
            </a:fld>
            <a:endParaRPr lang="en-GB"/>
          </a:p>
        </p:txBody>
      </p:sp>
    </p:spTree>
    <p:extLst>
      <p:ext uri="{BB962C8B-B14F-4D97-AF65-F5344CB8AC3E}">
        <p14:creationId xmlns:p14="http://schemas.microsoft.com/office/powerpoint/2010/main" val="2139593572"/>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GB" sz="3200" dirty="0" err="1" smtClean="0"/>
              <a:t>Vincoli</a:t>
            </a:r>
            <a:r>
              <a:rPr lang="en-GB" sz="3200" dirty="0" smtClean="0"/>
              <a:t> di </a:t>
            </a:r>
            <a:r>
              <a:rPr lang="en-GB" sz="3200" dirty="0" err="1" smtClean="0"/>
              <a:t>tupla</a:t>
            </a:r>
            <a:r>
              <a:rPr lang="en-GB" sz="3200" dirty="0" smtClean="0"/>
              <a:t> </a:t>
            </a:r>
            <a:r>
              <a:rPr lang="en-GB" sz="3200" dirty="0" err="1" smtClean="0"/>
              <a:t>nell’esercizio</a:t>
            </a:r>
            <a:endParaRPr lang="en-GB" sz="3200" dirty="0"/>
          </a:p>
        </p:txBody>
      </p:sp>
      <p:sp>
        <p:nvSpPr>
          <p:cNvPr id="3" name="Segnaposto contenuto 2"/>
          <p:cNvSpPr>
            <a:spLocks noGrp="1"/>
          </p:cNvSpPr>
          <p:nvPr>
            <p:ph idx="1"/>
          </p:nvPr>
        </p:nvSpPr>
        <p:spPr>
          <a:xfrm>
            <a:off x="298173" y="1148315"/>
            <a:ext cx="8577469" cy="1600201"/>
          </a:xfrm>
        </p:spPr>
        <p:txBody>
          <a:bodyPr>
            <a:noAutofit/>
          </a:bodyPr>
          <a:lstStyle/>
          <a:p>
            <a:pPr marL="0" indent="0">
              <a:lnSpc>
                <a:spcPct val="100000"/>
              </a:lnSpc>
              <a:spcBef>
                <a:spcPts val="0"/>
              </a:spcBef>
              <a:buNone/>
            </a:pPr>
            <a:r>
              <a:rPr lang="en-GB" sz="2400" dirty="0" err="1" smtClean="0"/>
              <a:t>Nel</a:t>
            </a:r>
            <a:r>
              <a:rPr lang="en-GB" sz="2400" dirty="0" smtClean="0"/>
              <a:t> </a:t>
            </a:r>
            <a:r>
              <a:rPr lang="en-GB" sz="2400" dirty="0" err="1" smtClean="0"/>
              <a:t>nostro</a:t>
            </a:r>
            <a:r>
              <a:rPr lang="en-GB" sz="2400" dirty="0" smtClean="0"/>
              <a:t> </a:t>
            </a:r>
            <a:r>
              <a:rPr lang="en-GB" sz="2400" dirty="0" err="1" smtClean="0"/>
              <a:t>caso</a:t>
            </a:r>
            <a:r>
              <a:rPr lang="en-GB" sz="2400" dirty="0" smtClean="0"/>
              <a:t> </a:t>
            </a:r>
            <a:r>
              <a:rPr lang="en-GB" sz="2400" dirty="0" err="1" smtClean="0"/>
              <a:t>abbiamo</a:t>
            </a:r>
            <a:endParaRPr lang="en-GB" sz="2400" dirty="0" smtClean="0"/>
          </a:p>
          <a:p>
            <a:pPr>
              <a:lnSpc>
                <a:spcPct val="100000"/>
              </a:lnSpc>
              <a:spcBef>
                <a:spcPts val="0"/>
              </a:spcBef>
            </a:pPr>
            <a:r>
              <a:rPr lang="en-GB" sz="2400" dirty="0" err="1" smtClean="0"/>
              <a:t>Nella</a:t>
            </a:r>
            <a:r>
              <a:rPr lang="en-GB" sz="2400" dirty="0" smtClean="0"/>
              <a:t> </a:t>
            </a:r>
            <a:r>
              <a:rPr lang="en-GB" sz="2400" dirty="0" err="1" smtClean="0"/>
              <a:t>Relazione</a:t>
            </a:r>
            <a:r>
              <a:rPr lang="en-GB" sz="2400" dirty="0" smtClean="0"/>
              <a:t> </a:t>
            </a:r>
            <a:r>
              <a:rPr lang="en-GB" sz="2400" dirty="0" err="1"/>
              <a:t>T</a:t>
            </a:r>
            <a:r>
              <a:rPr lang="en-GB" sz="2400" dirty="0" err="1" smtClean="0"/>
              <a:t>urno</a:t>
            </a:r>
            <a:r>
              <a:rPr lang="en-GB" sz="2400" dirty="0" smtClean="0"/>
              <a:t> </a:t>
            </a:r>
            <a:r>
              <a:rPr lang="it-IT" sz="2400" b="1" dirty="0" err="1" smtClean="0"/>
              <a:t>ora_inizio</a:t>
            </a:r>
            <a:r>
              <a:rPr lang="it-IT" sz="2400" b="1" dirty="0" smtClean="0"/>
              <a:t> &lt; </a:t>
            </a:r>
            <a:r>
              <a:rPr lang="it-IT" sz="2400" b="1" dirty="0" err="1" smtClean="0"/>
              <a:t>ora_fine</a:t>
            </a:r>
            <a:endParaRPr lang="it-IT" sz="2400" b="1" dirty="0" smtClean="0"/>
          </a:p>
          <a:p>
            <a:pPr>
              <a:lnSpc>
                <a:spcPct val="100000"/>
              </a:lnSpc>
              <a:spcBef>
                <a:spcPts val="0"/>
              </a:spcBef>
            </a:pPr>
            <a:r>
              <a:rPr lang="it-IT" sz="2400" dirty="0" smtClean="0"/>
              <a:t>Nella relazione Ordine </a:t>
            </a:r>
            <a:r>
              <a:rPr lang="it-IT" sz="2400" b="1" dirty="0" err="1" smtClean="0"/>
              <a:t>data_ordine</a:t>
            </a:r>
            <a:r>
              <a:rPr lang="it-IT" sz="2400" b="1" dirty="0" smtClean="0"/>
              <a:t> &lt; =  </a:t>
            </a:r>
            <a:r>
              <a:rPr lang="it-IT" sz="2400" b="1" dirty="0" err="1" smtClean="0"/>
              <a:t>data_consegna</a:t>
            </a:r>
            <a:endParaRPr lang="it-IT" sz="2400" b="1" dirty="0" smtClean="0"/>
          </a:p>
          <a:p>
            <a:pPr>
              <a:lnSpc>
                <a:spcPct val="100000"/>
              </a:lnSpc>
              <a:spcBef>
                <a:spcPts val="0"/>
              </a:spcBef>
            </a:pPr>
            <a:endParaRPr lang="it-IT" sz="2400" dirty="0"/>
          </a:p>
          <a:p>
            <a:pPr>
              <a:lnSpc>
                <a:spcPct val="100000"/>
              </a:lnSpc>
              <a:spcBef>
                <a:spcPts val="0"/>
              </a:spcBef>
            </a:pPr>
            <a:r>
              <a:rPr lang="it-IT" sz="2400" dirty="0" smtClean="0"/>
              <a:t>Domanda: e se scrivo nella </a:t>
            </a:r>
            <a:r>
              <a:rPr lang="it-IT" sz="2400" dirty="0"/>
              <a:t>relazione Ordine </a:t>
            </a:r>
            <a:r>
              <a:rPr lang="it-IT" sz="2400" dirty="0" err="1"/>
              <a:t>data_ordine</a:t>
            </a:r>
            <a:r>
              <a:rPr lang="it-IT" sz="2400" dirty="0"/>
              <a:t> &lt; </a:t>
            </a:r>
            <a:r>
              <a:rPr lang="it-IT" sz="2400" dirty="0" smtClean="0"/>
              <a:t>  </a:t>
            </a:r>
            <a:r>
              <a:rPr lang="it-IT" sz="2400" dirty="0" err="1" smtClean="0"/>
              <a:t>data_consegna</a:t>
            </a:r>
            <a:r>
              <a:rPr lang="it-IT" sz="2400" dirty="0" smtClean="0"/>
              <a:t>?</a:t>
            </a:r>
          </a:p>
          <a:p>
            <a:pPr>
              <a:lnSpc>
                <a:spcPct val="100000"/>
              </a:lnSpc>
              <a:spcBef>
                <a:spcPts val="0"/>
              </a:spcBef>
            </a:pPr>
            <a:r>
              <a:rPr lang="it-IT" sz="2400" dirty="0" smtClean="0"/>
              <a:t>Risposta: va bene lo stesso</a:t>
            </a:r>
            <a:endParaRPr lang="it-IT" sz="2400" dirty="0"/>
          </a:p>
          <a:p>
            <a:pPr>
              <a:lnSpc>
                <a:spcPct val="100000"/>
              </a:lnSpc>
              <a:spcBef>
                <a:spcPts val="0"/>
              </a:spcBef>
            </a:pPr>
            <a:endParaRPr lang="en-GB" sz="2400" dirty="0"/>
          </a:p>
        </p:txBody>
      </p:sp>
      <p:sp>
        <p:nvSpPr>
          <p:cNvPr id="4" name="Segnaposto numero diapositiva 3"/>
          <p:cNvSpPr>
            <a:spLocks noGrp="1"/>
          </p:cNvSpPr>
          <p:nvPr>
            <p:ph type="sldNum" sz="quarter" idx="12"/>
          </p:nvPr>
        </p:nvSpPr>
        <p:spPr/>
        <p:txBody>
          <a:bodyPr/>
          <a:lstStyle/>
          <a:p>
            <a:fld id="{631BB469-ABAD-4866-AC90-48FE8290B794}" type="slidenum">
              <a:rPr lang="en-GB" smtClean="0"/>
              <a:t>54</a:t>
            </a:fld>
            <a:endParaRPr lang="en-GB"/>
          </a:p>
        </p:txBody>
      </p:sp>
      <p:sp>
        <p:nvSpPr>
          <p:cNvPr id="7" name="Rettangolo 6"/>
          <p:cNvSpPr/>
          <p:nvPr/>
        </p:nvSpPr>
        <p:spPr>
          <a:xfrm>
            <a:off x="462864" y="4546690"/>
            <a:ext cx="7866822" cy="184867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Segnaposto contenuto 2"/>
          <p:cNvSpPr txBox="1">
            <a:spLocks/>
          </p:cNvSpPr>
          <p:nvPr/>
        </p:nvSpPr>
        <p:spPr>
          <a:xfrm>
            <a:off x="512560" y="4501966"/>
            <a:ext cx="7940324" cy="193813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lnSpc>
                <a:spcPct val="120000"/>
              </a:lnSpc>
              <a:spcBef>
                <a:spcPts val="0"/>
              </a:spcBef>
              <a:buFont typeface="+mj-lt"/>
              <a:buAutoNum type="arabicPeriod"/>
            </a:pPr>
            <a:r>
              <a:rPr lang="it-IT" sz="1400" smtClean="0"/>
              <a:t>PERSONALE(</a:t>
            </a:r>
            <a:r>
              <a:rPr lang="it-IT" sz="1400" b="1" smtClean="0">
                <a:solidFill>
                  <a:srgbClr val="FF0000"/>
                </a:solidFill>
              </a:rPr>
              <a:t>i</a:t>
            </a:r>
            <a:r>
              <a:rPr lang="it-IT" sz="1400" b="1" u="sng" smtClean="0">
                <a:solidFill>
                  <a:srgbClr val="FF0000"/>
                </a:solidFill>
              </a:rPr>
              <a:t>d</a:t>
            </a:r>
            <a:r>
              <a:rPr lang="it-IT" sz="1400" smtClean="0"/>
              <a:t>, CF, nome, cognome, num_cell, data_assunzione)</a:t>
            </a:r>
            <a:endParaRPr lang="en-GB" sz="1400" smtClean="0"/>
          </a:p>
          <a:p>
            <a:pPr marL="342900" indent="-342900">
              <a:lnSpc>
                <a:spcPct val="120000"/>
              </a:lnSpc>
              <a:spcBef>
                <a:spcPts val="0"/>
              </a:spcBef>
              <a:buFont typeface="+mj-lt"/>
              <a:buAutoNum type="arabicPeriod"/>
            </a:pPr>
            <a:r>
              <a:rPr lang="it-IT" sz="1400" smtClean="0"/>
              <a:t>TURNO( </a:t>
            </a:r>
            <a:r>
              <a:rPr lang="it-IT" sz="1400" b="1" u="sng" smtClean="0"/>
              <a:t>nome_turno,  giorno_settimana </a:t>
            </a:r>
            <a:r>
              <a:rPr lang="it-IT" sz="1400" smtClean="0"/>
              <a:t>, id_1,id_2, </a:t>
            </a:r>
            <a:r>
              <a:rPr lang="it-IT" sz="1400" b="1" u="sng" smtClean="0"/>
              <a:t>ora_inizio, </a:t>
            </a:r>
            <a:r>
              <a:rPr lang="it-IT" sz="1400" smtClean="0"/>
              <a:t>ora_fine) </a:t>
            </a:r>
            <a:endParaRPr lang="en-GB" sz="1400" smtClean="0"/>
          </a:p>
          <a:p>
            <a:pPr marL="342900" indent="-342900">
              <a:lnSpc>
                <a:spcPct val="120000"/>
              </a:lnSpc>
              <a:spcBef>
                <a:spcPts val="0"/>
              </a:spcBef>
              <a:buFont typeface="+mj-lt"/>
              <a:buAutoNum type="arabicPeriod"/>
            </a:pPr>
            <a:r>
              <a:rPr lang="it-IT" sz="1400" smtClean="0"/>
              <a:t>FARMACO</a:t>
            </a:r>
            <a:r>
              <a:rPr lang="it-IT" sz="1400" b="1" u="sng" smtClean="0"/>
              <a:t>( nome, casa_farmaceutica</a:t>
            </a:r>
            <a:r>
              <a:rPr lang="it-IT" sz="1400" smtClean="0"/>
              <a:t>, principio, prescrizione, num_confezioni_in_magazzino) </a:t>
            </a:r>
            <a:endParaRPr lang="en-GB" sz="1400" smtClean="0"/>
          </a:p>
          <a:p>
            <a:pPr marL="342900" indent="-342900">
              <a:lnSpc>
                <a:spcPct val="120000"/>
              </a:lnSpc>
              <a:spcBef>
                <a:spcPts val="0"/>
              </a:spcBef>
              <a:buFont typeface="+mj-lt"/>
              <a:buAutoNum type="arabicPeriod"/>
            </a:pPr>
            <a:r>
              <a:rPr lang="it-IT" sz="1400" smtClean="0"/>
              <a:t>ORDINE( </a:t>
            </a:r>
            <a:r>
              <a:rPr lang="it-IT" sz="1400" b="1" u="sng" smtClean="0"/>
              <a:t>nome_farmaco, casa_farmaceutica</a:t>
            </a:r>
            <a:r>
              <a:rPr lang="it-IT" sz="1400" smtClean="0"/>
              <a:t>, num_confezioni, </a:t>
            </a:r>
            <a:r>
              <a:rPr lang="it-IT" sz="1400" b="1" u="sng" smtClean="0"/>
              <a:t>data_ordine</a:t>
            </a:r>
            <a:r>
              <a:rPr lang="it-IT" sz="1400" smtClean="0"/>
              <a:t>, data_consegna, corriere)</a:t>
            </a:r>
            <a:endParaRPr lang="en-GB" sz="1400" smtClean="0"/>
          </a:p>
          <a:p>
            <a:pPr marL="342900" indent="-342900">
              <a:lnSpc>
                <a:spcPct val="120000"/>
              </a:lnSpc>
              <a:spcBef>
                <a:spcPts val="0"/>
              </a:spcBef>
              <a:buFont typeface="+mj-lt"/>
              <a:buAutoNum type="arabicPeriod"/>
            </a:pPr>
            <a:r>
              <a:rPr lang="it-IT" sz="1400" smtClean="0"/>
              <a:t>CASA_FARMACEUTICA(</a:t>
            </a:r>
            <a:r>
              <a:rPr lang="it-IT" sz="1400" b="1" u="sng" smtClean="0"/>
              <a:t>nome</a:t>
            </a:r>
            <a:r>
              <a:rPr lang="it-IT" sz="1400" smtClean="0"/>
              <a:t>, telefono, nazione, rappresentante)</a:t>
            </a:r>
            <a:endParaRPr lang="en-GB" sz="1400" smtClean="0"/>
          </a:p>
          <a:p>
            <a:pPr marL="342900" indent="-342900">
              <a:lnSpc>
                <a:spcPct val="120000"/>
              </a:lnSpc>
              <a:spcBef>
                <a:spcPts val="0"/>
              </a:spcBef>
              <a:buFont typeface="+mj-lt"/>
              <a:buAutoNum type="arabicPeriod"/>
            </a:pPr>
            <a:r>
              <a:rPr lang="it-IT" sz="1400" smtClean="0"/>
              <a:t>SERVIZIO</a:t>
            </a:r>
            <a:r>
              <a:rPr lang="it-IT" sz="1400" b="1" u="sng" smtClean="0"/>
              <a:t>( tipo_servizio, giorno_settimana</a:t>
            </a:r>
            <a:r>
              <a:rPr lang="it-IT" sz="1400" smtClean="0"/>
              <a:t>, costo, durata)</a:t>
            </a:r>
            <a:endParaRPr lang="en-GB" sz="1400" smtClean="0"/>
          </a:p>
          <a:p>
            <a:pPr marL="342900" indent="-342900">
              <a:lnSpc>
                <a:spcPct val="120000"/>
              </a:lnSpc>
              <a:spcBef>
                <a:spcPts val="0"/>
              </a:spcBef>
              <a:buFont typeface="+mj-lt"/>
              <a:buAutoNum type="arabicPeriod"/>
            </a:pPr>
            <a:r>
              <a:rPr lang="it-IT" sz="1400" smtClean="0"/>
              <a:t>PRENOTAZIONE( </a:t>
            </a:r>
            <a:r>
              <a:rPr lang="it-IT" sz="1400" b="1" u="sng" smtClean="0"/>
              <a:t>tipo_servizio, data, ora</a:t>
            </a:r>
            <a:r>
              <a:rPr lang="it-IT" sz="1400" smtClean="0"/>
              <a:t>, cliente)</a:t>
            </a:r>
            <a:endParaRPr lang="en-GB" sz="1400" smtClean="0"/>
          </a:p>
          <a:p>
            <a:pPr marL="0" indent="0">
              <a:lnSpc>
                <a:spcPct val="120000"/>
              </a:lnSpc>
              <a:spcBef>
                <a:spcPts val="0"/>
              </a:spcBef>
              <a:buFont typeface="Arial" panose="020B0604020202020204" pitchFamily="34" charset="0"/>
              <a:buNone/>
            </a:pPr>
            <a:endParaRPr lang="en-GB" sz="1400" dirty="0"/>
          </a:p>
        </p:txBody>
      </p:sp>
      <p:sp>
        <p:nvSpPr>
          <p:cNvPr id="9" name="Figura a mano libera 8"/>
          <p:cNvSpPr/>
          <p:nvPr/>
        </p:nvSpPr>
        <p:spPr>
          <a:xfrm>
            <a:off x="4199861" y="5534247"/>
            <a:ext cx="1334386" cy="110172"/>
          </a:xfrm>
          <a:custGeom>
            <a:avLst/>
            <a:gdLst>
              <a:gd name="connsiteX0" fmla="*/ 0 w 1334386"/>
              <a:gd name="connsiteY0" fmla="*/ 10632 h 110172"/>
              <a:gd name="connsiteX1" fmla="*/ 505046 w 1334386"/>
              <a:gd name="connsiteY1" fmla="*/ 101009 h 110172"/>
              <a:gd name="connsiteX2" fmla="*/ 1063256 w 1334386"/>
              <a:gd name="connsiteY2" fmla="*/ 95693 h 110172"/>
              <a:gd name="connsiteX3" fmla="*/ 1334386 w 1334386"/>
              <a:gd name="connsiteY3" fmla="*/ 0 h 110172"/>
            </a:gdLst>
            <a:ahLst/>
            <a:cxnLst>
              <a:cxn ang="0">
                <a:pos x="connsiteX0" y="connsiteY0"/>
              </a:cxn>
              <a:cxn ang="0">
                <a:pos x="connsiteX1" y="connsiteY1"/>
              </a:cxn>
              <a:cxn ang="0">
                <a:pos x="connsiteX2" y="connsiteY2"/>
              </a:cxn>
              <a:cxn ang="0">
                <a:pos x="connsiteX3" y="connsiteY3"/>
              </a:cxn>
            </a:cxnLst>
            <a:rect l="l" t="t" r="r" b="b"/>
            <a:pathLst>
              <a:path w="1334386" h="110172">
                <a:moveTo>
                  <a:pt x="0" y="10632"/>
                </a:moveTo>
                <a:cubicBezTo>
                  <a:pt x="163918" y="48732"/>
                  <a:pt x="327837" y="86832"/>
                  <a:pt x="505046" y="101009"/>
                </a:cubicBezTo>
                <a:cubicBezTo>
                  <a:pt x="682255" y="115186"/>
                  <a:pt x="925033" y="112528"/>
                  <a:pt x="1063256" y="95693"/>
                </a:cubicBezTo>
                <a:cubicBezTo>
                  <a:pt x="1201479" y="78858"/>
                  <a:pt x="1267932" y="39429"/>
                  <a:pt x="1334386" y="0"/>
                </a:cubicBezTo>
              </a:path>
            </a:pathLst>
          </a:cu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Figura a mano libera 9"/>
          <p:cNvSpPr/>
          <p:nvPr/>
        </p:nvSpPr>
        <p:spPr>
          <a:xfrm>
            <a:off x="3908064" y="5017409"/>
            <a:ext cx="893073" cy="109893"/>
          </a:xfrm>
          <a:custGeom>
            <a:avLst/>
            <a:gdLst>
              <a:gd name="connsiteX0" fmla="*/ 0 w 1334386"/>
              <a:gd name="connsiteY0" fmla="*/ 10632 h 110172"/>
              <a:gd name="connsiteX1" fmla="*/ 505046 w 1334386"/>
              <a:gd name="connsiteY1" fmla="*/ 101009 h 110172"/>
              <a:gd name="connsiteX2" fmla="*/ 1063256 w 1334386"/>
              <a:gd name="connsiteY2" fmla="*/ 95693 h 110172"/>
              <a:gd name="connsiteX3" fmla="*/ 1334386 w 1334386"/>
              <a:gd name="connsiteY3" fmla="*/ 0 h 110172"/>
            </a:gdLst>
            <a:ahLst/>
            <a:cxnLst>
              <a:cxn ang="0">
                <a:pos x="connsiteX0" y="connsiteY0"/>
              </a:cxn>
              <a:cxn ang="0">
                <a:pos x="connsiteX1" y="connsiteY1"/>
              </a:cxn>
              <a:cxn ang="0">
                <a:pos x="connsiteX2" y="connsiteY2"/>
              </a:cxn>
              <a:cxn ang="0">
                <a:pos x="connsiteX3" y="connsiteY3"/>
              </a:cxn>
            </a:cxnLst>
            <a:rect l="l" t="t" r="r" b="b"/>
            <a:pathLst>
              <a:path w="1334386" h="110172">
                <a:moveTo>
                  <a:pt x="0" y="10632"/>
                </a:moveTo>
                <a:cubicBezTo>
                  <a:pt x="163918" y="48732"/>
                  <a:pt x="327837" y="86832"/>
                  <a:pt x="505046" y="101009"/>
                </a:cubicBezTo>
                <a:cubicBezTo>
                  <a:pt x="682255" y="115186"/>
                  <a:pt x="925033" y="112528"/>
                  <a:pt x="1063256" y="95693"/>
                </a:cubicBezTo>
                <a:cubicBezTo>
                  <a:pt x="1201479" y="78858"/>
                  <a:pt x="1267932" y="39429"/>
                  <a:pt x="1334386" y="0"/>
                </a:cubicBezTo>
              </a:path>
            </a:pathLst>
          </a:cu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015098540"/>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28598" y="306647"/>
            <a:ext cx="8771283" cy="589031"/>
          </a:xfrm>
        </p:spPr>
        <p:txBody>
          <a:bodyPr/>
          <a:lstStyle/>
          <a:p>
            <a:r>
              <a:rPr lang="en-GB" sz="3200" dirty="0" err="1" smtClean="0"/>
              <a:t>Superchiave</a:t>
            </a:r>
            <a:r>
              <a:rPr lang="en-GB" sz="3200" dirty="0" smtClean="0"/>
              <a:t> </a:t>
            </a:r>
            <a:endParaRPr lang="en-GB" sz="3200" dirty="0"/>
          </a:p>
        </p:txBody>
      </p:sp>
      <p:sp>
        <p:nvSpPr>
          <p:cNvPr id="3" name="Segnaposto contenuto 2"/>
          <p:cNvSpPr>
            <a:spLocks noGrp="1"/>
          </p:cNvSpPr>
          <p:nvPr>
            <p:ph idx="1"/>
          </p:nvPr>
        </p:nvSpPr>
        <p:spPr>
          <a:xfrm>
            <a:off x="159488" y="1038639"/>
            <a:ext cx="8840393" cy="5317712"/>
          </a:xfrm>
        </p:spPr>
        <p:txBody>
          <a:bodyPr>
            <a:normAutofit/>
          </a:bodyPr>
          <a:lstStyle/>
          <a:p>
            <a:r>
              <a:rPr lang="en-GB" sz="2400" dirty="0" smtClean="0"/>
              <a:t>Al </a:t>
            </a:r>
            <a:r>
              <a:rPr lang="en-GB" sz="2400" dirty="0" err="1" smtClean="0"/>
              <a:t>concetto</a:t>
            </a:r>
            <a:r>
              <a:rPr lang="en-GB" sz="2400" dirty="0" smtClean="0"/>
              <a:t> di </a:t>
            </a:r>
            <a:r>
              <a:rPr lang="en-GB" sz="2400" dirty="0" err="1" smtClean="0"/>
              <a:t>superchiave</a:t>
            </a:r>
            <a:r>
              <a:rPr lang="en-GB" sz="2400" dirty="0" smtClean="0"/>
              <a:t> </a:t>
            </a:r>
            <a:r>
              <a:rPr lang="en-GB" sz="2400" dirty="0" err="1" smtClean="0"/>
              <a:t>viene</a:t>
            </a:r>
            <a:r>
              <a:rPr lang="en-GB" sz="2400" dirty="0" smtClean="0"/>
              <a:t> data secondo me </a:t>
            </a:r>
            <a:r>
              <a:rPr lang="en-GB" sz="2400" dirty="0" err="1" smtClean="0"/>
              <a:t>una</a:t>
            </a:r>
            <a:r>
              <a:rPr lang="en-GB" sz="2400" dirty="0" smtClean="0"/>
              <a:t> </a:t>
            </a:r>
            <a:r>
              <a:rPr lang="en-GB" sz="2400" dirty="0" err="1" smtClean="0"/>
              <a:t>rilevanza</a:t>
            </a:r>
            <a:r>
              <a:rPr lang="en-GB" sz="2400" dirty="0" smtClean="0"/>
              <a:t> </a:t>
            </a:r>
            <a:r>
              <a:rPr lang="en-GB" sz="2400" dirty="0" err="1" smtClean="0"/>
              <a:t>enormemente</a:t>
            </a:r>
            <a:r>
              <a:rPr lang="en-GB" sz="2400" dirty="0" smtClean="0"/>
              <a:t> </a:t>
            </a:r>
            <a:r>
              <a:rPr lang="en-GB" sz="2400" dirty="0" err="1" smtClean="0"/>
              <a:t>maggiore</a:t>
            </a:r>
            <a:r>
              <a:rPr lang="en-GB" sz="2400" dirty="0" smtClean="0"/>
              <a:t> </a:t>
            </a:r>
            <a:r>
              <a:rPr lang="en-GB" sz="2400" dirty="0" err="1" smtClean="0"/>
              <a:t>alla</a:t>
            </a:r>
            <a:r>
              <a:rPr lang="en-GB" sz="2400" dirty="0" smtClean="0"/>
              <a:t> </a:t>
            </a:r>
            <a:r>
              <a:rPr lang="en-GB" sz="2400" dirty="0" err="1" smtClean="0"/>
              <a:t>sua</a:t>
            </a:r>
            <a:r>
              <a:rPr lang="en-GB" sz="2400" dirty="0" smtClean="0"/>
              <a:t> </a:t>
            </a:r>
            <a:r>
              <a:rPr lang="en-GB" sz="2400" dirty="0" err="1" smtClean="0"/>
              <a:t>importanza</a:t>
            </a:r>
            <a:r>
              <a:rPr lang="en-GB" sz="2400" dirty="0" smtClean="0"/>
              <a:t> </a:t>
            </a:r>
            <a:r>
              <a:rPr lang="en-GB" sz="2400" dirty="0" err="1" smtClean="0"/>
              <a:t>concettuale</a:t>
            </a:r>
            <a:r>
              <a:rPr lang="en-GB" sz="2400" dirty="0" smtClean="0"/>
              <a:t>, </a:t>
            </a:r>
            <a:r>
              <a:rPr lang="en-GB" sz="2400" dirty="0" err="1" smtClean="0"/>
              <a:t>tanto</a:t>
            </a:r>
            <a:r>
              <a:rPr lang="en-GB" sz="2400" dirty="0" smtClean="0"/>
              <a:t> è, </a:t>
            </a:r>
            <a:r>
              <a:rPr lang="en-GB" sz="2400" dirty="0" err="1" smtClean="0"/>
              <a:t>ho</a:t>
            </a:r>
            <a:r>
              <a:rPr lang="en-GB" sz="2400" dirty="0" smtClean="0"/>
              <a:t> </a:t>
            </a:r>
            <a:r>
              <a:rPr lang="en-GB" sz="2400" dirty="0" err="1" smtClean="0"/>
              <a:t>verificato</a:t>
            </a:r>
            <a:r>
              <a:rPr lang="en-GB" sz="2400" dirty="0" smtClean="0"/>
              <a:t>, </a:t>
            </a:r>
            <a:r>
              <a:rPr lang="en-GB" sz="2400" dirty="0" err="1" smtClean="0"/>
              <a:t>che</a:t>
            </a:r>
            <a:r>
              <a:rPr lang="en-GB" sz="2400" dirty="0" smtClean="0"/>
              <a:t> non lo </a:t>
            </a:r>
            <a:r>
              <a:rPr lang="en-GB" sz="2400" dirty="0" err="1" smtClean="0"/>
              <a:t>tratto</a:t>
            </a:r>
            <a:r>
              <a:rPr lang="en-GB" sz="2400" dirty="0" smtClean="0"/>
              <a:t> </a:t>
            </a:r>
            <a:r>
              <a:rPr lang="en-GB" sz="2400" dirty="0" err="1" smtClean="0"/>
              <a:t>neanche</a:t>
            </a:r>
            <a:r>
              <a:rPr lang="en-GB" sz="2400" dirty="0" smtClean="0"/>
              <a:t> </a:t>
            </a:r>
            <a:r>
              <a:rPr lang="en-GB" sz="2400" dirty="0" err="1" smtClean="0"/>
              <a:t>nelle</a:t>
            </a:r>
            <a:r>
              <a:rPr lang="en-GB" sz="2400" dirty="0" smtClean="0"/>
              <a:t> dispense in </a:t>
            </a:r>
            <a:r>
              <a:rPr lang="en-GB" sz="2400" dirty="0" err="1" smtClean="0"/>
              <a:t>inglese</a:t>
            </a:r>
            <a:r>
              <a:rPr lang="en-GB" sz="2400" dirty="0" smtClean="0"/>
              <a:t> part 3.</a:t>
            </a:r>
          </a:p>
          <a:p>
            <a:r>
              <a:rPr lang="en-GB" sz="2400" dirty="0" smtClean="0"/>
              <a:t>E </a:t>
            </a:r>
            <a:r>
              <a:rPr lang="en-GB" sz="2400" dirty="0" err="1" smtClean="0"/>
              <a:t>allora</a:t>
            </a:r>
            <a:r>
              <a:rPr lang="en-GB" sz="2400" dirty="0" smtClean="0"/>
              <a:t> </a:t>
            </a:r>
            <a:r>
              <a:rPr lang="en-GB" sz="2400" dirty="0" err="1" smtClean="0"/>
              <a:t>perchè</a:t>
            </a:r>
            <a:r>
              <a:rPr lang="en-GB" sz="2400" dirty="0" smtClean="0"/>
              <a:t> è </a:t>
            </a:r>
            <a:r>
              <a:rPr lang="en-GB" sz="2400" dirty="0" err="1" smtClean="0"/>
              <a:t>spesso</a:t>
            </a:r>
            <a:r>
              <a:rPr lang="en-GB" sz="2400" dirty="0" smtClean="0"/>
              <a:t> </a:t>
            </a:r>
            <a:r>
              <a:rPr lang="en-GB" sz="2400" dirty="0" err="1" smtClean="0"/>
              <a:t>oggetto</a:t>
            </a:r>
            <a:r>
              <a:rPr lang="en-GB" sz="2400" dirty="0" smtClean="0"/>
              <a:t> di </a:t>
            </a:r>
            <a:r>
              <a:rPr lang="en-GB" sz="2400" dirty="0" err="1" smtClean="0"/>
              <a:t>domanda</a:t>
            </a:r>
            <a:r>
              <a:rPr lang="en-GB" sz="2400" dirty="0" smtClean="0"/>
              <a:t> </a:t>
            </a:r>
            <a:r>
              <a:rPr lang="en-GB" sz="2400" dirty="0" err="1" smtClean="0"/>
              <a:t>all’esame</a:t>
            </a:r>
            <a:r>
              <a:rPr lang="en-GB" sz="2400" dirty="0" smtClean="0"/>
              <a:t>? La </a:t>
            </a:r>
            <a:r>
              <a:rPr lang="en-GB" sz="2400" dirty="0" err="1" smtClean="0"/>
              <a:t>risposta</a:t>
            </a:r>
            <a:r>
              <a:rPr lang="en-GB" sz="2400" dirty="0" smtClean="0"/>
              <a:t> </a:t>
            </a:r>
            <a:r>
              <a:rPr lang="en-GB" sz="2400" dirty="0" err="1" smtClean="0"/>
              <a:t>più</a:t>
            </a:r>
            <a:r>
              <a:rPr lang="en-GB" sz="2400" dirty="0" smtClean="0"/>
              <a:t> </a:t>
            </a:r>
            <a:r>
              <a:rPr lang="en-GB" sz="2400" dirty="0" err="1" smtClean="0"/>
              <a:t>sincera</a:t>
            </a:r>
            <a:r>
              <a:rPr lang="en-GB" sz="2400" dirty="0" smtClean="0"/>
              <a:t> è: non lo so, non </a:t>
            </a:r>
            <a:r>
              <a:rPr lang="en-GB" sz="2400" dirty="0" err="1" smtClean="0"/>
              <a:t>l’ho</a:t>
            </a:r>
            <a:r>
              <a:rPr lang="en-GB" sz="2400" dirty="0" smtClean="0"/>
              <a:t> </a:t>
            </a:r>
            <a:r>
              <a:rPr lang="en-GB" sz="2400" dirty="0" err="1" smtClean="0"/>
              <a:t>ancora</a:t>
            </a:r>
            <a:r>
              <a:rPr lang="en-GB" sz="2400" dirty="0" smtClean="0"/>
              <a:t> </a:t>
            </a:r>
            <a:r>
              <a:rPr lang="en-GB" sz="2400" dirty="0" err="1" smtClean="0"/>
              <a:t>capito</a:t>
            </a:r>
            <a:r>
              <a:rPr lang="en-GB" sz="2400" dirty="0" smtClean="0"/>
              <a:t>….</a:t>
            </a:r>
          </a:p>
          <a:p>
            <a:r>
              <a:rPr lang="en-GB" sz="2400" dirty="0" err="1" smtClean="0"/>
              <a:t>Esiste</a:t>
            </a:r>
            <a:r>
              <a:rPr lang="en-GB" sz="2400" dirty="0" smtClean="0"/>
              <a:t> </a:t>
            </a:r>
            <a:r>
              <a:rPr lang="en-GB" sz="2400" dirty="0" err="1" smtClean="0"/>
              <a:t>un’altra</a:t>
            </a:r>
            <a:r>
              <a:rPr lang="en-GB" sz="2400" dirty="0" smtClean="0"/>
              <a:t> </a:t>
            </a:r>
            <a:r>
              <a:rPr lang="en-GB" sz="2400" dirty="0" err="1" smtClean="0"/>
              <a:t>risposta</a:t>
            </a:r>
            <a:r>
              <a:rPr lang="en-GB" sz="2400" dirty="0" smtClean="0"/>
              <a:t>: per </a:t>
            </a:r>
            <a:r>
              <a:rPr lang="en-GB" sz="2400" dirty="0" err="1" smtClean="0"/>
              <a:t>ragioni</a:t>
            </a:r>
            <a:r>
              <a:rPr lang="en-GB" sz="2400" dirty="0" smtClean="0"/>
              <a:t> </a:t>
            </a:r>
            <a:r>
              <a:rPr lang="en-GB" sz="2400" dirty="0" err="1" smtClean="0"/>
              <a:t>storiche</a:t>
            </a:r>
            <a:r>
              <a:rPr lang="en-GB" sz="2400" dirty="0" smtClean="0"/>
              <a:t>.</a:t>
            </a:r>
          </a:p>
          <a:p>
            <a:r>
              <a:rPr lang="en-GB" sz="2400" dirty="0" err="1" smtClean="0"/>
              <a:t>Comuque</a:t>
            </a:r>
            <a:r>
              <a:rPr lang="en-GB" sz="2400" dirty="0" smtClean="0"/>
              <a:t> </a:t>
            </a:r>
            <a:r>
              <a:rPr lang="en-GB" sz="2400" dirty="0" err="1" smtClean="0"/>
              <a:t>facciamola</a:t>
            </a:r>
            <a:r>
              <a:rPr lang="en-GB" sz="2400" dirty="0" smtClean="0"/>
              <a:t> breve: </a:t>
            </a:r>
            <a:r>
              <a:rPr lang="en-GB" sz="2400" dirty="0" err="1" smtClean="0"/>
              <a:t>una</a:t>
            </a:r>
            <a:r>
              <a:rPr lang="en-GB" sz="2400" dirty="0" smtClean="0"/>
              <a:t> </a:t>
            </a:r>
            <a:r>
              <a:rPr lang="en-GB" sz="2400" dirty="0" err="1" smtClean="0"/>
              <a:t>superchiave</a:t>
            </a:r>
            <a:r>
              <a:rPr lang="en-GB" sz="2400" dirty="0" smtClean="0"/>
              <a:t> è </a:t>
            </a:r>
            <a:r>
              <a:rPr lang="en-GB" sz="2400" dirty="0" err="1" smtClean="0"/>
              <a:t>una</a:t>
            </a:r>
            <a:r>
              <a:rPr lang="en-GB" sz="2400" dirty="0" smtClean="0"/>
              <a:t> </a:t>
            </a:r>
            <a:r>
              <a:rPr lang="en-GB" sz="2400" dirty="0" err="1" smtClean="0"/>
              <a:t>chiave</a:t>
            </a:r>
            <a:r>
              <a:rPr lang="en-GB" sz="2400" dirty="0" smtClean="0"/>
              <a:t> un </a:t>
            </a:r>
            <a:r>
              <a:rPr lang="en-GB" sz="2400" dirty="0" err="1" smtClean="0"/>
              <a:t>pò</a:t>
            </a:r>
            <a:r>
              <a:rPr lang="en-GB" sz="2400" dirty="0" smtClean="0"/>
              <a:t> </a:t>
            </a:r>
            <a:r>
              <a:rPr lang="en-GB" sz="2400" dirty="0" err="1" smtClean="0"/>
              <a:t>più</a:t>
            </a:r>
            <a:r>
              <a:rPr lang="en-GB" sz="2400" dirty="0" smtClean="0"/>
              <a:t> </a:t>
            </a:r>
            <a:r>
              <a:rPr lang="en-GB" sz="2400" dirty="0" err="1" smtClean="0"/>
              <a:t>grande</a:t>
            </a:r>
            <a:r>
              <a:rPr lang="en-GB" sz="2400" dirty="0" smtClean="0"/>
              <a:t>.</a:t>
            </a:r>
          </a:p>
          <a:p>
            <a:r>
              <a:rPr lang="en-GB" sz="2400" dirty="0" err="1" smtClean="0"/>
              <a:t>Quindi</a:t>
            </a:r>
            <a:r>
              <a:rPr lang="en-GB" sz="2400" dirty="0" smtClean="0"/>
              <a:t> </a:t>
            </a:r>
            <a:r>
              <a:rPr lang="en-GB" sz="2400" dirty="0" err="1" smtClean="0"/>
              <a:t>una</a:t>
            </a:r>
            <a:r>
              <a:rPr lang="en-GB" sz="2400" dirty="0" smtClean="0"/>
              <a:t> </a:t>
            </a:r>
            <a:r>
              <a:rPr lang="en-GB" sz="2400" dirty="0" err="1" smtClean="0"/>
              <a:t>superchiave</a:t>
            </a:r>
            <a:r>
              <a:rPr lang="en-GB" sz="2400" dirty="0" smtClean="0"/>
              <a:t> è </a:t>
            </a:r>
            <a:r>
              <a:rPr lang="en-GB" sz="2400" dirty="0" err="1" smtClean="0"/>
              <a:t>una</a:t>
            </a:r>
            <a:r>
              <a:rPr lang="en-GB" sz="2400" dirty="0" smtClean="0"/>
              <a:t> </a:t>
            </a:r>
            <a:r>
              <a:rPr lang="en-GB" sz="2400" dirty="0" err="1" smtClean="0"/>
              <a:t>qualunque</a:t>
            </a:r>
            <a:r>
              <a:rPr lang="en-GB" sz="2400" dirty="0" smtClean="0"/>
              <a:t> </a:t>
            </a:r>
            <a:r>
              <a:rPr lang="en-GB" sz="2400" dirty="0" err="1" smtClean="0"/>
              <a:t>chiave</a:t>
            </a:r>
            <a:r>
              <a:rPr lang="en-GB" sz="2400" dirty="0" smtClean="0"/>
              <a:t> a cui </a:t>
            </a:r>
            <a:r>
              <a:rPr lang="en-GB" sz="2400" dirty="0" err="1" smtClean="0"/>
              <a:t>aggiungete</a:t>
            </a:r>
            <a:r>
              <a:rPr lang="en-GB" sz="2400" dirty="0" smtClean="0"/>
              <a:t> </a:t>
            </a:r>
            <a:r>
              <a:rPr lang="en-GB" sz="2400" dirty="0" err="1" smtClean="0"/>
              <a:t>almeno</a:t>
            </a:r>
            <a:r>
              <a:rPr lang="en-GB" sz="2400" dirty="0" smtClean="0"/>
              <a:t> un </a:t>
            </a:r>
            <a:r>
              <a:rPr lang="en-GB" sz="2400" dirty="0" err="1" smtClean="0"/>
              <a:t>attributo</a:t>
            </a:r>
            <a:r>
              <a:rPr lang="en-GB" sz="2400" dirty="0" smtClean="0"/>
              <a:t> </a:t>
            </a:r>
            <a:r>
              <a:rPr lang="en-GB" sz="2400" dirty="0" err="1" smtClean="0"/>
              <a:t>della</a:t>
            </a:r>
            <a:r>
              <a:rPr lang="en-GB" sz="2400" dirty="0" smtClean="0"/>
              <a:t> </a:t>
            </a:r>
            <a:r>
              <a:rPr lang="en-GB" sz="2400" dirty="0" err="1" smtClean="0"/>
              <a:t>stessa</a:t>
            </a:r>
            <a:r>
              <a:rPr lang="en-GB" sz="2400" dirty="0" smtClean="0"/>
              <a:t> </a:t>
            </a:r>
            <a:r>
              <a:rPr lang="en-GB" sz="2400" dirty="0" err="1" smtClean="0"/>
              <a:t>relazione</a:t>
            </a:r>
            <a:r>
              <a:rPr lang="en-GB" sz="2400" dirty="0" smtClean="0"/>
              <a:t>.</a:t>
            </a:r>
          </a:p>
          <a:p>
            <a:r>
              <a:rPr lang="en-GB" sz="2400" dirty="0" smtClean="0"/>
              <a:t>Se </a:t>
            </a:r>
            <a:r>
              <a:rPr lang="en-GB" sz="2400" b="1" dirty="0" err="1" smtClean="0"/>
              <a:t>matricola</a:t>
            </a:r>
            <a:r>
              <a:rPr lang="en-GB" sz="2400" dirty="0" smtClean="0"/>
              <a:t> è </a:t>
            </a:r>
            <a:r>
              <a:rPr lang="en-GB" sz="2400" dirty="0" err="1" smtClean="0"/>
              <a:t>chiave</a:t>
            </a:r>
            <a:r>
              <a:rPr lang="en-GB" sz="2400" dirty="0" smtClean="0"/>
              <a:t>, </a:t>
            </a:r>
            <a:r>
              <a:rPr lang="en-GB" sz="2400" b="1" dirty="0" err="1" smtClean="0"/>
              <a:t>matricola+cognome</a:t>
            </a:r>
            <a:r>
              <a:rPr lang="en-GB" sz="2400" dirty="0" smtClean="0"/>
              <a:t> è </a:t>
            </a:r>
            <a:r>
              <a:rPr lang="en-GB" sz="2400" dirty="0" err="1" smtClean="0"/>
              <a:t>superchiave</a:t>
            </a:r>
            <a:r>
              <a:rPr lang="en-GB" sz="2400" dirty="0" smtClean="0"/>
              <a:t>.</a:t>
            </a:r>
          </a:p>
          <a:p>
            <a:r>
              <a:rPr lang="en-GB" sz="2400" dirty="0" err="1"/>
              <a:t>M</a:t>
            </a:r>
            <a:r>
              <a:rPr lang="en-GB" sz="2400" dirty="0" err="1" smtClean="0"/>
              <a:t>i</a:t>
            </a:r>
            <a:r>
              <a:rPr lang="en-GB" sz="2400" dirty="0" smtClean="0"/>
              <a:t> </a:t>
            </a:r>
            <a:r>
              <a:rPr lang="en-GB" sz="2400" dirty="0" err="1" smtClean="0"/>
              <a:t>raccomando</a:t>
            </a:r>
            <a:r>
              <a:rPr lang="en-GB" sz="2400" dirty="0" smtClean="0"/>
              <a:t>, </a:t>
            </a:r>
            <a:r>
              <a:rPr lang="en-GB" sz="2400" dirty="0" err="1" smtClean="0"/>
              <a:t>rispondete</a:t>
            </a:r>
            <a:r>
              <a:rPr lang="en-GB" sz="2400" dirty="0" smtClean="0"/>
              <a:t> </a:t>
            </a:r>
            <a:r>
              <a:rPr lang="en-GB" sz="2400" dirty="0" err="1" smtClean="0"/>
              <a:t>alla</a:t>
            </a:r>
            <a:r>
              <a:rPr lang="en-GB" sz="2400" dirty="0" smtClean="0"/>
              <a:t> </a:t>
            </a:r>
            <a:r>
              <a:rPr lang="en-GB" sz="2400" dirty="0" err="1" smtClean="0"/>
              <a:t>domanda</a:t>
            </a:r>
            <a:r>
              <a:rPr lang="en-GB" sz="2400" dirty="0" smtClean="0"/>
              <a:t>, se no </a:t>
            </a:r>
            <a:r>
              <a:rPr lang="en-GB" sz="2400" dirty="0" err="1" smtClean="0"/>
              <a:t>perdete</a:t>
            </a:r>
            <a:r>
              <a:rPr lang="en-GB" sz="2400" dirty="0" smtClean="0"/>
              <a:t> due </a:t>
            </a:r>
            <a:r>
              <a:rPr lang="en-GB" sz="2400" dirty="0" err="1" smtClean="0"/>
              <a:t>punti</a:t>
            </a:r>
            <a:r>
              <a:rPr lang="en-GB" sz="2400" dirty="0" smtClean="0"/>
              <a:t>. </a:t>
            </a:r>
            <a:endParaRPr lang="en-GB" sz="2400" dirty="0"/>
          </a:p>
        </p:txBody>
      </p:sp>
      <p:sp>
        <p:nvSpPr>
          <p:cNvPr id="4" name="Segnaposto numero diapositiva 3"/>
          <p:cNvSpPr>
            <a:spLocks noGrp="1"/>
          </p:cNvSpPr>
          <p:nvPr>
            <p:ph type="sldNum" sz="quarter" idx="12"/>
          </p:nvPr>
        </p:nvSpPr>
        <p:spPr/>
        <p:txBody>
          <a:bodyPr/>
          <a:lstStyle/>
          <a:p>
            <a:fld id="{631BB469-ABAD-4866-AC90-48FE8290B794}" type="slidenum">
              <a:rPr lang="en-GB" smtClean="0"/>
              <a:t>55</a:t>
            </a:fld>
            <a:endParaRPr lang="en-GB"/>
          </a:p>
        </p:txBody>
      </p:sp>
    </p:spTree>
    <p:extLst>
      <p:ext uri="{BB962C8B-B14F-4D97-AF65-F5344CB8AC3E}">
        <p14:creationId xmlns:p14="http://schemas.microsoft.com/office/powerpoint/2010/main" val="3757214015"/>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01265" y="270220"/>
            <a:ext cx="8771283" cy="589031"/>
          </a:xfrm>
        </p:spPr>
        <p:txBody>
          <a:bodyPr/>
          <a:lstStyle/>
          <a:p>
            <a:r>
              <a:rPr lang="it-IT" sz="2800" dirty="0" smtClean="0"/>
              <a:t>Ultima domanda – </a:t>
            </a:r>
            <a:br>
              <a:rPr lang="it-IT" sz="2800" dirty="0" smtClean="0"/>
            </a:br>
            <a:r>
              <a:rPr lang="it-IT" sz="2800" dirty="0" smtClean="0"/>
              <a:t>Una </a:t>
            </a:r>
            <a:r>
              <a:rPr lang="it-IT" sz="2800" dirty="0"/>
              <a:t>chiave che non sia stata scelta come chiave primaria</a:t>
            </a:r>
            <a:endParaRPr lang="en-GB" sz="2800" dirty="0"/>
          </a:p>
        </p:txBody>
      </p:sp>
      <p:sp>
        <p:nvSpPr>
          <p:cNvPr id="3" name="Segnaposto contenuto 2"/>
          <p:cNvSpPr>
            <a:spLocks noGrp="1"/>
          </p:cNvSpPr>
          <p:nvPr>
            <p:ph idx="1"/>
          </p:nvPr>
        </p:nvSpPr>
        <p:spPr>
          <a:xfrm>
            <a:off x="298173" y="1350335"/>
            <a:ext cx="8577469" cy="4826627"/>
          </a:xfrm>
        </p:spPr>
        <p:txBody>
          <a:bodyPr/>
          <a:lstStyle/>
          <a:p>
            <a:r>
              <a:rPr lang="en-GB" dirty="0" smtClean="0"/>
              <a:t>Eh, se </a:t>
            </a:r>
            <a:r>
              <a:rPr lang="en-GB" dirty="0" err="1" smtClean="0"/>
              <a:t>siamo</a:t>
            </a:r>
            <a:r>
              <a:rPr lang="en-GB" dirty="0" smtClean="0"/>
              <a:t> </a:t>
            </a:r>
            <a:r>
              <a:rPr lang="en-GB" dirty="0" err="1" smtClean="0"/>
              <a:t>stati</a:t>
            </a:r>
            <a:r>
              <a:rPr lang="en-GB" dirty="0" smtClean="0"/>
              <a:t> </a:t>
            </a:r>
            <a:r>
              <a:rPr lang="en-GB" dirty="0" err="1" smtClean="0"/>
              <a:t>attenti</a:t>
            </a:r>
            <a:r>
              <a:rPr lang="en-GB" dirty="0" smtClean="0"/>
              <a:t>, </a:t>
            </a:r>
            <a:r>
              <a:rPr lang="en-GB" dirty="0" err="1" smtClean="0"/>
              <a:t>quando</a:t>
            </a:r>
            <a:r>
              <a:rPr lang="en-GB" dirty="0" smtClean="0"/>
              <a:t> </a:t>
            </a:r>
            <a:r>
              <a:rPr lang="en-GB" dirty="0" err="1" smtClean="0"/>
              <a:t>nella</a:t>
            </a:r>
            <a:r>
              <a:rPr lang="en-GB" dirty="0" smtClean="0"/>
              <a:t> </a:t>
            </a:r>
            <a:r>
              <a:rPr lang="en-GB" dirty="0" err="1" smtClean="0"/>
              <a:t>Relazione</a:t>
            </a:r>
            <a:r>
              <a:rPr lang="en-GB" dirty="0" smtClean="0"/>
              <a:t> 1 </a:t>
            </a:r>
            <a:r>
              <a:rPr lang="en-GB" dirty="0" err="1" smtClean="0"/>
              <a:t>abbiamo</a:t>
            </a:r>
            <a:r>
              <a:rPr lang="en-GB" dirty="0" smtClean="0"/>
              <a:t> </a:t>
            </a:r>
            <a:r>
              <a:rPr lang="en-GB" dirty="0" err="1" smtClean="0"/>
              <a:t>escluso</a:t>
            </a:r>
            <a:r>
              <a:rPr lang="en-GB" dirty="0" smtClean="0"/>
              <a:t> CF (</a:t>
            </a:r>
            <a:r>
              <a:rPr lang="en-GB" dirty="0" err="1" smtClean="0"/>
              <a:t>Codice</a:t>
            </a:r>
            <a:r>
              <a:rPr lang="en-GB" dirty="0" smtClean="0"/>
              <a:t> </a:t>
            </a:r>
            <a:r>
              <a:rPr lang="en-GB" dirty="0" err="1" smtClean="0"/>
              <a:t>fiscale</a:t>
            </a:r>
            <a:r>
              <a:rPr lang="en-GB" dirty="0" smtClean="0"/>
              <a:t>) come </a:t>
            </a:r>
            <a:r>
              <a:rPr lang="en-GB" dirty="0" err="1" smtClean="0"/>
              <a:t>chiave</a:t>
            </a:r>
            <a:r>
              <a:rPr lang="en-GB" dirty="0" smtClean="0"/>
              <a:t> </a:t>
            </a:r>
            <a:r>
              <a:rPr lang="en-GB" dirty="0" err="1" smtClean="0"/>
              <a:t>primaria</a:t>
            </a:r>
            <a:r>
              <a:rPr lang="en-GB" dirty="0" smtClean="0"/>
              <a:t>, </a:t>
            </a:r>
            <a:r>
              <a:rPr lang="en-GB" dirty="0" err="1" smtClean="0"/>
              <a:t>abbiamo</a:t>
            </a:r>
            <a:r>
              <a:rPr lang="en-GB" dirty="0" smtClean="0"/>
              <a:t> individuate </a:t>
            </a:r>
            <a:r>
              <a:rPr lang="en-GB" dirty="0" err="1" smtClean="0"/>
              <a:t>una</a:t>
            </a:r>
            <a:r>
              <a:rPr lang="en-GB" dirty="0" smtClean="0"/>
              <a:t> </a:t>
            </a:r>
            <a:r>
              <a:rPr lang="en-GB" dirty="0" err="1" smtClean="0"/>
              <a:t>chiave</a:t>
            </a:r>
            <a:r>
              <a:rPr lang="en-GB" dirty="0" smtClean="0"/>
              <a:t> </a:t>
            </a:r>
            <a:r>
              <a:rPr lang="en-GB" dirty="0" err="1" smtClean="0"/>
              <a:t>che</a:t>
            </a:r>
            <a:r>
              <a:rPr lang="en-GB" dirty="0" smtClean="0"/>
              <a:t> </a:t>
            </a:r>
            <a:r>
              <a:rPr lang="en-GB" dirty="0" err="1" smtClean="0"/>
              <a:t>puo</a:t>
            </a:r>
            <a:r>
              <a:rPr lang="en-GB" dirty="0" smtClean="0"/>
              <a:t>’ </a:t>
            </a:r>
            <a:r>
              <a:rPr lang="en-GB" dirty="0" err="1" smtClean="0"/>
              <a:t>essere</a:t>
            </a:r>
            <a:r>
              <a:rPr lang="en-GB" dirty="0" smtClean="0"/>
              <a:t> </a:t>
            </a:r>
            <a:r>
              <a:rPr lang="en-GB" dirty="0" err="1" smtClean="0"/>
              <a:t>usata</a:t>
            </a:r>
            <a:r>
              <a:rPr lang="en-GB" dirty="0" smtClean="0"/>
              <a:t> </a:t>
            </a:r>
            <a:r>
              <a:rPr lang="en-GB" dirty="0" err="1" smtClean="0"/>
              <a:t>ora</a:t>
            </a:r>
            <a:r>
              <a:rPr lang="en-GB" dirty="0" smtClean="0"/>
              <a:t> come </a:t>
            </a:r>
            <a:r>
              <a:rPr lang="en-GB" dirty="0" err="1" smtClean="0"/>
              <a:t>risposta</a:t>
            </a:r>
            <a:endParaRPr lang="en-GB" dirty="0" smtClean="0"/>
          </a:p>
          <a:p>
            <a:r>
              <a:rPr lang="en-GB" dirty="0" err="1" smtClean="0"/>
              <a:t>Domanda</a:t>
            </a:r>
            <a:r>
              <a:rPr lang="en-GB" dirty="0" smtClean="0"/>
              <a:t>: e se non </a:t>
            </a:r>
            <a:r>
              <a:rPr lang="en-GB" dirty="0" err="1" smtClean="0"/>
              <a:t>troviamo</a:t>
            </a:r>
            <a:r>
              <a:rPr lang="en-GB" dirty="0" smtClean="0"/>
              <a:t> </a:t>
            </a:r>
            <a:r>
              <a:rPr lang="en-GB" dirty="0" err="1" smtClean="0"/>
              <a:t>casi</a:t>
            </a:r>
            <a:r>
              <a:rPr lang="en-GB" dirty="0" smtClean="0"/>
              <a:t> come </a:t>
            </a:r>
            <a:r>
              <a:rPr lang="en-GB" dirty="0" err="1" smtClean="0"/>
              <a:t>questo</a:t>
            </a:r>
            <a:r>
              <a:rPr lang="en-GB" dirty="0" smtClean="0"/>
              <a:t>. </a:t>
            </a:r>
            <a:r>
              <a:rPr lang="en-GB" dirty="0" err="1" smtClean="0"/>
              <a:t>Difficle</a:t>
            </a:r>
            <a:r>
              <a:rPr lang="en-GB" dirty="0" smtClean="0"/>
              <a:t> </a:t>
            </a:r>
            <a:r>
              <a:rPr lang="en-GB" dirty="0" err="1" smtClean="0"/>
              <a:t>rispondere</a:t>
            </a:r>
            <a:r>
              <a:rPr lang="en-GB" dirty="0" smtClean="0"/>
              <a:t> in </a:t>
            </a:r>
            <a:r>
              <a:rPr lang="en-GB" dirty="0" err="1" smtClean="0"/>
              <a:t>generale</a:t>
            </a:r>
            <a:r>
              <a:rPr lang="en-GB" dirty="0" smtClean="0"/>
              <a:t>, ma, per </a:t>
            </a:r>
            <a:r>
              <a:rPr lang="en-GB" dirty="0" err="1" smtClean="0"/>
              <a:t>esempio</a:t>
            </a:r>
            <a:r>
              <a:rPr lang="en-GB" dirty="0" smtClean="0"/>
              <a:t>, </a:t>
            </a:r>
            <a:r>
              <a:rPr lang="en-GB" dirty="0" err="1" smtClean="0"/>
              <a:t>telefono</a:t>
            </a:r>
            <a:r>
              <a:rPr lang="en-GB" dirty="0" smtClean="0"/>
              <a:t>, email </a:t>
            </a:r>
            <a:r>
              <a:rPr lang="en-GB" dirty="0" err="1" smtClean="0"/>
              <a:t>ecc</a:t>
            </a:r>
            <a:r>
              <a:rPr lang="en-GB" dirty="0" smtClean="0"/>
              <a:t>. </a:t>
            </a:r>
            <a:r>
              <a:rPr lang="en-GB" dirty="0" err="1"/>
              <a:t>p</a:t>
            </a:r>
            <a:r>
              <a:rPr lang="en-GB" dirty="0" err="1" smtClean="0"/>
              <a:t>ossono</a:t>
            </a:r>
            <a:r>
              <a:rPr lang="en-GB" dirty="0" smtClean="0"/>
              <a:t> </a:t>
            </a:r>
            <a:r>
              <a:rPr lang="en-GB" dirty="0" err="1" smtClean="0"/>
              <a:t>essere</a:t>
            </a:r>
            <a:r>
              <a:rPr lang="en-GB" dirty="0" smtClean="0"/>
              <a:t> </a:t>
            </a:r>
            <a:r>
              <a:rPr lang="en-GB" dirty="0" err="1" smtClean="0"/>
              <a:t>valide</a:t>
            </a:r>
            <a:r>
              <a:rPr lang="en-GB" dirty="0" smtClean="0"/>
              <a:t> alternative.</a:t>
            </a:r>
            <a:endParaRPr lang="en-GB" dirty="0"/>
          </a:p>
        </p:txBody>
      </p:sp>
      <p:sp>
        <p:nvSpPr>
          <p:cNvPr id="4" name="Segnaposto numero diapositiva 3"/>
          <p:cNvSpPr>
            <a:spLocks noGrp="1"/>
          </p:cNvSpPr>
          <p:nvPr>
            <p:ph type="sldNum" sz="quarter" idx="12"/>
          </p:nvPr>
        </p:nvSpPr>
        <p:spPr/>
        <p:txBody>
          <a:bodyPr/>
          <a:lstStyle/>
          <a:p>
            <a:fld id="{631BB469-ABAD-4866-AC90-48FE8290B794}" type="slidenum">
              <a:rPr lang="en-GB" smtClean="0"/>
              <a:t>56</a:t>
            </a:fld>
            <a:endParaRPr lang="en-GB"/>
          </a:p>
        </p:txBody>
      </p:sp>
    </p:spTree>
    <p:extLst>
      <p:ext uri="{BB962C8B-B14F-4D97-AF65-F5344CB8AC3E}">
        <p14:creationId xmlns:p14="http://schemas.microsoft.com/office/powerpoint/2010/main" val="265330096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GB" sz="3200" dirty="0" err="1" smtClean="0"/>
              <a:t>Troppo</a:t>
            </a:r>
            <a:r>
              <a:rPr lang="en-GB" sz="3200" dirty="0" smtClean="0"/>
              <a:t> </a:t>
            </a:r>
            <a:r>
              <a:rPr lang="en-GB" sz="3200" dirty="0" err="1" smtClean="0"/>
              <a:t>lungo</a:t>
            </a:r>
            <a:r>
              <a:rPr lang="en-GB" sz="3200" dirty="0" smtClean="0"/>
              <a:t>?</a:t>
            </a:r>
            <a:endParaRPr lang="en-GB" sz="3200" dirty="0"/>
          </a:p>
        </p:txBody>
      </p:sp>
      <p:sp>
        <p:nvSpPr>
          <p:cNvPr id="3" name="Segnaposto contenuto 2"/>
          <p:cNvSpPr>
            <a:spLocks noGrp="1"/>
          </p:cNvSpPr>
          <p:nvPr>
            <p:ph idx="1"/>
          </p:nvPr>
        </p:nvSpPr>
        <p:spPr>
          <a:xfrm>
            <a:off x="298173" y="1158949"/>
            <a:ext cx="8577469" cy="5018014"/>
          </a:xfrm>
        </p:spPr>
        <p:txBody>
          <a:bodyPr/>
          <a:lstStyle/>
          <a:p>
            <a:r>
              <a:rPr lang="en-GB" dirty="0" smtClean="0"/>
              <a:t>Si </a:t>
            </a:r>
            <a:r>
              <a:rPr lang="en-GB" dirty="0" err="1" smtClean="0"/>
              <a:t>forse</a:t>
            </a:r>
            <a:r>
              <a:rPr lang="en-GB" dirty="0" smtClean="0"/>
              <a:t> </a:t>
            </a:r>
            <a:r>
              <a:rPr lang="en-GB" dirty="0" err="1" smtClean="0"/>
              <a:t>sono</a:t>
            </a:r>
            <a:r>
              <a:rPr lang="en-GB" dirty="0" smtClean="0"/>
              <a:t> </a:t>
            </a:r>
            <a:r>
              <a:rPr lang="en-GB" dirty="0" err="1" smtClean="0"/>
              <a:t>stato</a:t>
            </a:r>
            <a:r>
              <a:rPr lang="en-GB" dirty="0" smtClean="0"/>
              <a:t> un </a:t>
            </a:r>
            <a:r>
              <a:rPr lang="en-GB" dirty="0" err="1" smtClean="0"/>
              <a:t>pò</a:t>
            </a:r>
            <a:r>
              <a:rPr lang="en-GB" dirty="0" smtClean="0"/>
              <a:t> </a:t>
            </a:r>
            <a:r>
              <a:rPr lang="en-GB" dirty="0" err="1" smtClean="0"/>
              <a:t>lungo</a:t>
            </a:r>
            <a:r>
              <a:rPr lang="en-GB" dirty="0" smtClean="0"/>
              <a:t> ma </a:t>
            </a:r>
            <a:r>
              <a:rPr lang="en-GB" dirty="0" err="1" smtClean="0"/>
              <a:t>ho</a:t>
            </a:r>
            <a:r>
              <a:rPr lang="en-GB" dirty="0" smtClean="0"/>
              <a:t> </a:t>
            </a:r>
            <a:r>
              <a:rPr lang="en-GB" dirty="0" err="1" smtClean="0"/>
              <a:t>voluto</a:t>
            </a:r>
            <a:r>
              <a:rPr lang="en-GB" dirty="0" smtClean="0"/>
              <a:t> “</a:t>
            </a:r>
            <a:r>
              <a:rPr lang="en-GB" dirty="0" err="1" smtClean="0"/>
              <a:t>filmare</a:t>
            </a:r>
            <a:r>
              <a:rPr lang="en-GB" dirty="0" smtClean="0"/>
              <a:t>” al </a:t>
            </a:r>
            <a:r>
              <a:rPr lang="en-GB" dirty="0" err="1" smtClean="0"/>
              <a:t>rallentatore</a:t>
            </a:r>
            <a:r>
              <a:rPr lang="en-GB" dirty="0" smtClean="0"/>
              <a:t> </a:t>
            </a:r>
            <a:r>
              <a:rPr lang="en-GB" dirty="0" err="1" smtClean="0"/>
              <a:t>il</a:t>
            </a:r>
            <a:r>
              <a:rPr lang="en-GB" dirty="0" smtClean="0"/>
              <a:t> </a:t>
            </a:r>
            <a:r>
              <a:rPr lang="en-GB" dirty="0" err="1" smtClean="0"/>
              <a:t>ragionamento</a:t>
            </a:r>
            <a:r>
              <a:rPr lang="en-GB" dirty="0" smtClean="0"/>
              <a:t> da fare per </a:t>
            </a:r>
            <a:r>
              <a:rPr lang="en-GB" dirty="0" err="1" smtClean="0"/>
              <a:t>svolgere</a:t>
            </a:r>
            <a:r>
              <a:rPr lang="en-GB" dirty="0" smtClean="0"/>
              <a:t> un </a:t>
            </a:r>
            <a:r>
              <a:rPr lang="en-GB" dirty="0" err="1" smtClean="0"/>
              <a:t>tipico</a:t>
            </a:r>
            <a:r>
              <a:rPr lang="en-GB" dirty="0" smtClean="0"/>
              <a:t> </a:t>
            </a:r>
            <a:r>
              <a:rPr lang="en-GB" dirty="0" err="1" smtClean="0"/>
              <a:t>esercizio</a:t>
            </a:r>
            <a:r>
              <a:rPr lang="en-GB" dirty="0" smtClean="0"/>
              <a:t> </a:t>
            </a:r>
            <a:r>
              <a:rPr lang="en-GB" dirty="0" err="1" smtClean="0"/>
              <a:t>sul</a:t>
            </a:r>
            <a:r>
              <a:rPr lang="en-GB" dirty="0" smtClean="0"/>
              <a:t> </a:t>
            </a:r>
            <a:r>
              <a:rPr lang="en-GB" dirty="0" err="1" smtClean="0"/>
              <a:t>modello</a:t>
            </a:r>
            <a:r>
              <a:rPr lang="en-GB" dirty="0" smtClean="0"/>
              <a:t> </a:t>
            </a:r>
            <a:r>
              <a:rPr lang="en-GB" dirty="0" err="1" smtClean="0"/>
              <a:t>relazionale</a:t>
            </a:r>
            <a:r>
              <a:rPr lang="en-GB" dirty="0" smtClean="0"/>
              <a:t>.</a:t>
            </a:r>
          </a:p>
          <a:p>
            <a:r>
              <a:rPr lang="en-GB" dirty="0" err="1" smtClean="0"/>
              <a:t>Fatene</a:t>
            </a:r>
            <a:r>
              <a:rPr lang="en-GB" dirty="0" smtClean="0"/>
              <a:t> </a:t>
            </a:r>
            <a:r>
              <a:rPr lang="en-GB" dirty="0" err="1" smtClean="0"/>
              <a:t>altri</a:t>
            </a:r>
            <a:r>
              <a:rPr lang="en-GB" dirty="0" smtClean="0"/>
              <a:t> </a:t>
            </a:r>
            <a:r>
              <a:rPr lang="en-GB" dirty="0" err="1" smtClean="0"/>
              <a:t>oltre</a:t>
            </a:r>
            <a:r>
              <a:rPr lang="en-GB" dirty="0" smtClean="0"/>
              <a:t> </a:t>
            </a:r>
            <a:r>
              <a:rPr lang="en-GB" dirty="0" err="1" smtClean="0"/>
              <a:t>quello</a:t>
            </a:r>
            <a:r>
              <a:rPr lang="en-GB" dirty="0" smtClean="0"/>
              <a:t> </a:t>
            </a:r>
            <a:r>
              <a:rPr lang="en-GB" dirty="0" err="1" smtClean="0"/>
              <a:t>che</a:t>
            </a:r>
            <a:r>
              <a:rPr lang="en-GB" dirty="0" smtClean="0"/>
              <a:t> </a:t>
            </a:r>
            <a:r>
              <a:rPr lang="en-GB" dirty="0" err="1" smtClean="0"/>
              <a:t>darò</a:t>
            </a:r>
            <a:r>
              <a:rPr lang="en-GB" dirty="0" smtClean="0"/>
              <a:t> </a:t>
            </a:r>
            <a:r>
              <a:rPr lang="en-GB" dirty="0" err="1" smtClean="0"/>
              <a:t>più</a:t>
            </a:r>
            <a:r>
              <a:rPr lang="en-GB" dirty="0" smtClean="0"/>
              <a:t> </a:t>
            </a:r>
            <a:r>
              <a:rPr lang="en-GB" smtClean="0"/>
              <a:t>avanti</a:t>
            </a:r>
            <a:r>
              <a:rPr lang="en-GB" dirty="0" smtClean="0"/>
              <a:t>.</a:t>
            </a:r>
          </a:p>
        </p:txBody>
      </p:sp>
      <p:sp>
        <p:nvSpPr>
          <p:cNvPr id="4" name="Segnaposto numero diapositiva 3"/>
          <p:cNvSpPr>
            <a:spLocks noGrp="1"/>
          </p:cNvSpPr>
          <p:nvPr>
            <p:ph type="sldNum" sz="quarter" idx="12"/>
          </p:nvPr>
        </p:nvSpPr>
        <p:spPr/>
        <p:txBody>
          <a:bodyPr/>
          <a:lstStyle/>
          <a:p>
            <a:fld id="{631BB469-ABAD-4866-AC90-48FE8290B794}" type="slidenum">
              <a:rPr lang="en-GB" smtClean="0"/>
              <a:t>57</a:t>
            </a:fld>
            <a:endParaRPr lang="en-GB"/>
          </a:p>
        </p:txBody>
      </p:sp>
    </p:spTree>
    <p:extLst>
      <p:ext uri="{BB962C8B-B14F-4D97-AF65-F5344CB8AC3E}">
        <p14:creationId xmlns:p14="http://schemas.microsoft.com/office/powerpoint/2010/main" val="3888376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01265" y="235917"/>
            <a:ext cx="8771283" cy="589031"/>
          </a:xfrm>
        </p:spPr>
        <p:txBody>
          <a:bodyPr/>
          <a:lstStyle/>
          <a:p>
            <a:r>
              <a:rPr lang="en-GB" sz="2800" dirty="0" err="1" smtClean="0"/>
              <a:t>Parti</a:t>
            </a:r>
            <a:r>
              <a:rPr lang="en-GB" sz="2800" dirty="0" smtClean="0"/>
              <a:t> del </a:t>
            </a:r>
            <a:r>
              <a:rPr lang="en-GB" sz="2800" dirty="0" err="1" smtClean="0"/>
              <a:t>testo</a:t>
            </a:r>
            <a:endParaRPr lang="en-GB" sz="2800" dirty="0"/>
          </a:p>
        </p:txBody>
      </p:sp>
      <p:sp>
        <p:nvSpPr>
          <p:cNvPr id="3" name="Segnaposto contenuto 2"/>
          <p:cNvSpPr>
            <a:spLocks noGrp="1"/>
          </p:cNvSpPr>
          <p:nvPr>
            <p:ph idx="1"/>
          </p:nvPr>
        </p:nvSpPr>
        <p:spPr/>
        <p:txBody>
          <a:bodyPr>
            <a:normAutofit lnSpcReduction="10000"/>
          </a:bodyPr>
          <a:lstStyle/>
          <a:p>
            <a:pPr marL="0" indent="0">
              <a:buNone/>
            </a:pPr>
            <a:r>
              <a:rPr lang="en-GB" dirty="0" smtClean="0"/>
              <a:t>Il </a:t>
            </a:r>
            <a:r>
              <a:rPr lang="en-GB" dirty="0" err="1" smtClean="0"/>
              <a:t>testo</a:t>
            </a:r>
            <a:r>
              <a:rPr lang="en-GB" dirty="0" smtClean="0"/>
              <a:t> </a:t>
            </a:r>
            <a:r>
              <a:rPr lang="en-GB" dirty="0" err="1" smtClean="0"/>
              <a:t>dell’esercizio</a:t>
            </a:r>
            <a:r>
              <a:rPr lang="en-GB" dirty="0" smtClean="0"/>
              <a:t> è </a:t>
            </a:r>
            <a:r>
              <a:rPr lang="en-GB" dirty="0" err="1" smtClean="0"/>
              <a:t>composto</a:t>
            </a:r>
            <a:r>
              <a:rPr lang="en-GB" dirty="0" smtClean="0"/>
              <a:t> di </a:t>
            </a:r>
            <a:r>
              <a:rPr lang="en-GB" dirty="0" err="1" smtClean="0"/>
              <a:t>tre</a:t>
            </a:r>
            <a:r>
              <a:rPr lang="en-GB" dirty="0" smtClean="0"/>
              <a:t> </a:t>
            </a:r>
            <a:r>
              <a:rPr lang="en-GB" dirty="0" err="1" smtClean="0"/>
              <a:t>parti</a:t>
            </a:r>
            <a:endParaRPr lang="en-GB" dirty="0" smtClean="0"/>
          </a:p>
          <a:p>
            <a:r>
              <a:rPr lang="en-GB" dirty="0" smtClean="0"/>
              <a:t>Un </a:t>
            </a:r>
            <a:r>
              <a:rPr lang="en-GB" dirty="0" err="1" smtClean="0"/>
              <a:t>testo</a:t>
            </a:r>
            <a:r>
              <a:rPr lang="en-GB" dirty="0" smtClean="0"/>
              <a:t> in </a:t>
            </a:r>
            <a:r>
              <a:rPr lang="en-GB" dirty="0" err="1" smtClean="0"/>
              <a:t>linguaggio</a:t>
            </a:r>
            <a:r>
              <a:rPr lang="en-GB" dirty="0" smtClean="0"/>
              <a:t> </a:t>
            </a:r>
            <a:r>
              <a:rPr lang="en-GB" dirty="0" err="1" smtClean="0"/>
              <a:t>naturale</a:t>
            </a:r>
            <a:endParaRPr lang="en-GB" dirty="0" smtClean="0"/>
          </a:p>
          <a:p>
            <a:r>
              <a:rPr lang="en-GB" dirty="0" smtClean="0"/>
              <a:t>Lo schema </a:t>
            </a:r>
            <a:r>
              <a:rPr lang="en-GB" dirty="0" err="1" smtClean="0"/>
              <a:t>della</a:t>
            </a:r>
            <a:r>
              <a:rPr lang="en-GB" dirty="0" smtClean="0"/>
              <a:t> base </a:t>
            </a:r>
            <a:r>
              <a:rPr lang="en-GB" dirty="0" err="1" smtClean="0"/>
              <a:t>dati</a:t>
            </a:r>
            <a:r>
              <a:rPr lang="en-GB" dirty="0" smtClean="0"/>
              <a:t>, in cui </a:t>
            </a:r>
            <a:r>
              <a:rPr lang="en-GB" dirty="0" err="1" smtClean="0"/>
              <a:t>sono</a:t>
            </a:r>
            <a:r>
              <a:rPr lang="en-GB" dirty="0" smtClean="0"/>
              <a:t> indicate solo le </a:t>
            </a:r>
            <a:r>
              <a:rPr lang="en-GB" dirty="0" err="1" smtClean="0"/>
              <a:t>relazioni</a:t>
            </a:r>
            <a:r>
              <a:rPr lang="en-GB" dirty="0" smtClean="0"/>
              <a:t> e </a:t>
            </a:r>
            <a:r>
              <a:rPr lang="en-GB" dirty="0" err="1" smtClean="0"/>
              <a:t>gli</a:t>
            </a:r>
            <a:r>
              <a:rPr lang="en-GB" dirty="0" smtClean="0"/>
              <a:t> </a:t>
            </a:r>
            <a:r>
              <a:rPr lang="en-GB" dirty="0" err="1" smtClean="0"/>
              <a:t>attributi</a:t>
            </a:r>
            <a:endParaRPr lang="en-GB" dirty="0" smtClean="0"/>
          </a:p>
          <a:p>
            <a:r>
              <a:rPr lang="en-GB" dirty="0" smtClean="0"/>
              <a:t>Un </a:t>
            </a:r>
            <a:r>
              <a:rPr lang="en-GB" dirty="0" err="1" smtClean="0"/>
              <a:t>insieme</a:t>
            </a:r>
            <a:r>
              <a:rPr lang="en-GB" dirty="0" smtClean="0"/>
              <a:t> di </a:t>
            </a:r>
            <a:r>
              <a:rPr lang="en-GB" dirty="0" err="1" smtClean="0"/>
              <a:t>domande</a:t>
            </a:r>
            <a:endParaRPr lang="en-GB" dirty="0" smtClean="0"/>
          </a:p>
          <a:p>
            <a:endParaRPr lang="en-GB" dirty="0"/>
          </a:p>
          <a:p>
            <a:r>
              <a:rPr lang="en-GB" dirty="0" smtClean="0"/>
              <a:t>Le </a:t>
            </a:r>
            <a:r>
              <a:rPr lang="en-GB" dirty="0" err="1" smtClean="0"/>
              <a:t>tre</a:t>
            </a:r>
            <a:r>
              <a:rPr lang="en-GB" dirty="0" smtClean="0"/>
              <a:t> </a:t>
            </a:r>
            <a:r>
              <a:rPr lang="en-GB" dirty="0" err="1" smtClean="0"/>
              <a:t>parti</a:t>
            </a:r>
            <a:r>
              <a:rPr lang="en-GB" dirty="0" smtClean="0"/>
              <a:t> </a:t>
            </a:r>
            <a:r>
              <a:rPr lang="en-GB" dirty="0" err="1" smtClean="0"/>
              <a:t>sono</a:t>
            </a:r>
            <a:r>
              <a:rPr lang="en-GB" dirty="0" smtClean="0"/>
              <a:t> circa di </a:t>
            </a:r>
            <a:r>
              <a:rPr lang="en-GB" dirty="0" err="1" smtClean="0"/>
              <a:t>uguale</a:t>
            </a:r>
            <a:r>
              <a:rPr lang="en-GB" dirty="0" smtClean="0"/>
              <a:t> </a:t>
            </a:r>
            <a:r>
              <a:rPr lang="en-GB" dirty="0" err="1" smtClean="0"/>
              <a:t>lunghezza</a:t>
            </a:r>
            <a:r>
              <a:rPr lang="en-GB" dirty="0" smtClean="0"/>
              <a:t>, e in </a:t>
            </a:r>
            <a:r>
              <a:rPr lang="en-GB" dirty="0" err="1" smtClean="0"/>
              <a:t>particolare</a:t>
            </a:r>
            <a:r>
              <a:rPr lang="en-GB" dirty="0" smtClean="0"/>
              <a:t> </a:t>
            </a:r>
            <a:r>
              <a:rPr lang="en-GB" dirty="0" err="1" smtClean="0"/>
              <a:t>il</a:t>
            </a:r>
            <a:r>
              <a:rPr lang="en-GB" dirty="0" smtClean="0"/>
              <a:t> </a:t>
            </a:r>
            <a:r>
              <a:rPr lang="en-GB" dirty="0" err="1" smtClean="0"/>
              <a:t>testo</a:t>
            </a:r>
            <a:r>
              <a:rPr lang="en-GB" dirty="0" smtClean="0"/>
              <a:t> in </a:t>
            </a:r>
            <a:r>
              <a:rPr lang="en-GB" dirty="0" err="1" smtClean="0"/>
              <a:t>linguaggio</a:t>
            </a:r>
            <a:r>
              <a:rPr lang="en-GB" dirty="0" smtClean="0"/>
              <a:t> </a:t>
            </a:r>
            <a:r>
              <a:rPr lang="en-GB" dirty="0" err="1" smtClean="0"/>
              <a:t>naturale</a:t>
            </a:r>
            <a:r>
              <a:rPr lang="en-GB" dirty="0" smtClean="0"/>
              <a:t> </a:t>
            </a:r>
            <a:r>
              <a:rPr lang="en-GB" dirty="0" err="1" smtClean="0"/>
              <a:t>che</a:t>
            </a:r>
            <a:r>
              <a:rPr lang="en-GB" dirty="0" smtClean="0"/>
              <a:t> </a:t>
            </a:r>
            <a:r>
              <a:rPr lang="en-GB" dirty="0" err="1" smtClean="0"/>
              <a:t>specifica</a:t>
            </a:r>
            <a:r>
              <a:rPr lang="en-GB" dirty="0" smtClean="0"/>
              <a:t> lo schema è </a:t>
            </a:r>
            <a:r>
              <a:rPr lang="en-GB" dirty="0" err="1" smtClean="0"/>
              <a:t>costituito</a:t>
            </a:r>
            <a:r>
              <a:rPr lang="en-GB" dirty="0" smtClean="0"/>
              <a:t> da un </a:t>
            </a:r>
            <a:r>
              <a:rPr lang="en-GB" dirty="0" err="1" smtClean="0"/>
              <a:t>testo</a:t>
            </a:r>
            <a:r>
              <a:rPr lang="en-GB" dirty="0" smtClean="0"/>
              <a:t> di </a:t>
            </a:r>
            <a:r>
              <a:rPr lang="en-GB" dirty="0" err="1" smtClean="0"/>
              <a:t>otto</a:t>
            </a:r>
            <a:r>
              <a:rPr lang="en-GB" dirty="0" smtClean="0"/>
              <a:t> </a:t>
            </a:r>
            <a:r>
              <a:rPr lang="en-GB" dirty="0" err="1" smtClean="0"/>
              <a:t>righe</a:t>
            </a:r>
            <a:r>
              <a:rPr lang="en-GB" dirty="0" smtClean="0"/>
              <a:t>, </a:t>
            </a:r>
            <a:r>
              <a:rPr lang="en-GB" dirty="0" err="1" smtClean="0"/>
              <a:t>cosa</a:t>
            </a:r>
            <a:r>
              <a:rPr lang="en-GB" dirty="0" smtClean="0"/>
              <a:t> </a:t>
            </a:r>
            <a:r>
              <a:rPr lang="en-GB" dirty="0" err="1" smtClean="0"/>
              <a:t>abbastanza</a:t>
            </a:r>
            <a:r>
              <a:rPr lang="en-GB" dirty="0" smtClean="0"/>
              <a:t> </a:t>
            </a:r>
            <a:r>
              <a:rPr lang="en-GB" dirty="0" err="1" smtClean="0"/>
              <a:t>inusuale</a:t>
            </a:r>
            <a:r>
              <a:rPr lang="en-GB" dirty="0" smtClean="0"/>
              <a:t>, in </a:t>
            </a:r>
            <a:r>
              <a:rPr lang="en-GB" dirty="0" err="1" smtClean="0"/>
              <a:t>genere</a:t>
            </a:r>
            <a:r>
              <a:rPr lang="en-GB" dirty="0"/>
              <a:t> </a:t>
            </a:r>
            <a:r>
              <a:rPr lang="en-GB" dirty="0" smtClean="0"/>
              <a:t>I </a:t>
            </a:r>
            <a:r>
              <a:rPr lang="en-GB" dirty="0" err="1" smtClean="0"/>
              <a:t>requisiti</a:t>
            </a:r>
            <a:r>
              <a:rPr lang="en-GB" dirty="0" smtClean="0"/>
              <a:t> </a:t>
            </a:r>
            <a:r>
              <a:rPr lang="en-GB" dirty="0" err="1" smtClean="0"/>
              <a:t>sono</a:t>
            </a:r>
            <a:r>
              <a:rPr lang="en-GB" dirty="0" smtClean="0"/>
              <a:t> di </a:t>
            </a:r>
            <a:r>
              <a:rPr lang="en-GB" dirty="0" err="1" smtClean="0"/>
              <a:t>tre</a:t>
            </a:r>
            <a:r>
              <a:rPr lang="en-GB" dirty="0" smtClean="0"/>
              <a:t>/</a:t>
            </a:r>
            <a:r>
              <a:rPr lang="en-GB" dirty="0" err="1" smtClean="0"/>
              <a:t>quattro</a:t>
            </a:r>
            <a:r>
              <a:rPr lang="en-GB" dirty="0" smtClean="0"/>
              <a:t> </a:t>
            </a:r>
            <a:r>
              <a:rPr lang="en-GB" dirty="0" err="1" smtClean="0"/>
              <a:t>righe</a:t>
            </a:r>
            <a:r>
              <a:rPr lang="en-GB" dirty="0" smtClean="0"/>
              <a:t>, ma la </a:t>
            </a:r>
            <a:r>
              <a:rPr lang="en-GB" dirty="0" err="1" smtClean="0"/>
              <a:t>tendenza</a:t>
            </a:r>
            <a:r>
              <a:rPr lang="en-GB" dirty="0" smtClean="0"/>
              <a:t> </a:t>
            </a:r>
            <a:r>
              <a:rPr lang="en-GB" dirty="0" err="1" smtClean="0"/>
              <a:t>negli</a:t>
            </a:r>
            <a:r>
              <a:rPr lang="en-GB" dirty="0" smtClean="0"/>
              <a:t> </a:t>
            </a:r>
            <a:r>
              <a:rPr lang="en-GB" dirty="0" err="1" smtClean="0"/>
              <a:t>anni</a:t>
            </a:r>
            <a:r>
              <a:rPr lang="en-GB" dirty="0" smtClean="0"/>
              <a:t> è di </a:t>
            </a:r>
            <a:r>
              <a:rPr lang="en-GB" dirty="0" err="1" smtClean="0"/>
              <a:t>fornire</a:t>
            </a:r>
            <a:r>
              <a:rPr lang="en-GB" dirty="0" smtClean="0"/>
              <a:t> </a:t>
            </a:r>
            <a:r>
              <a:rPr lang="en-GB" dirty="0" err="1" smtClean="0"/>
              <a:t>testi</a:t>
            </a:r>
            <a:r>
              <a:rPr lang="en-GB" dirty="0" smtClean="0"/>
              <a:t> un </a:t>
            </a:r>
            <a:r>
              <a:rPr lang="en-GB" dirty="0" err="1" smtClean="0"/>
              <a:t>pò</a:t>
            </a:r>
            <a:r>
              <a:rPr lang="en-GB" dirty="0" smtClean="0"/>
              <a:t> </a:t>
            </a:r>
            <a:r>
              <a:rPr lang="en-GB" dirty="0" err="1" smtClean="0"/>
              <a:t>più</a:t>
            </a:r>
            <a:r>
              <a:rPr lang="en-GB" dirty="0" smtClean="0"/>
              <a:t> </a:t>
            </a:r>
            <a:r>
              <a:rPr lang="en-GB" dirty="0" err="1" smtClean="0"/>
              <a:t>lunghi</a:t>
            </a:r>
            <a:r>
              <a:rPr lang="en-GB" dirty="0" smtClean="0"/>
              <a:t>.</a:t>
            </a:r>
            <a:endParaRPr lang="en-GB" dirty="0"/>
          </a:p>
        </p:txBody>
      </p:sp>
      <p:sp>
        <p:nvSpPr>
          <p:cNvPr id="4" name="Segnaposto numero diapositiva 3"/>
          <p:cNvSpPr>
            <a:spLocks noGrp="1"/>
          </p:cNvSpPr>
          <p:nvPr>
            <p:ph type="sldNum" sz="quarter" idx="12"/>
          </p:nvPr>
        </p:nvSpPr>
        <p:spPr/>
        <p:txBody>
          <a:bodyPr/>
          <a:lstStyle/>
          <a:p>
            <a:fld id="{631BB469-ABAD-4866-AC90-48FE8290B794}" type="slidenum">
              <a:rPr lang="en-GB" smtClean="0"/>
              <a:t>6</a:t>
            </a:fld>
            <a:endParaRPr lang="en-GB"/>
          </a:p>
        </p:txBody>
      </p:sp>
    </p:spTree>
    <p:extLst>
      <p:ext uri="{BB962C8B-B14F-4D97-AF65-F5344CB8AC3E}">
        <p14:creationId xmlns:p14="http://schemas.microsoft.com/office/powerpoint/2010/main" val="18477619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GB" sz="3200" dirty="0" smtClean="0"/>
              <a:t>Il </a:t>
            </a:r>
            <a:r>
              <a:rPr lang="en-GB" sz="3200" dirty="0" err="1" smtClean="0"/>
              <a:t>patto</a:t>
            </a:r>
            <a:r>
              <a:rPr lang="en-GB" sz="3200" dirty="0" smtClean="0"/>
              <a:t> non </a:t>
            </a:r>
            <a:r>
              <a:rPr lang="en-GB" sz="3200" dirty="0" err="1" smtClean="0"/>
              <a:t>scritto</a:t>
            </a:r>
            <a:endParaRPr lang="en-GB" sz="3200" dirty="0"/>
          </a:p>
        </p:txBody>
      </p:sp>
      <p:sp>
        <p:nvSpPr>
          <p:cNvPr id="3" name="Segnaposto contenuto 2"/>
          <p:cNvSpPr>
            <a:spLocks noGrp="1"/>
          </p:cNvSpPr>
          <p:nvPr>
            <p:ph idx="1"/>
          </p:nvPr>
        </p:nvSpPr>
        <p:spPr>
          <a:xfrm>
            <a:off x="298173" y="1142999"/>
            <a:ext cx="8577469" cy="5033963"/>
          </a:xfrm>
        </p:spPr>
        <p:txBody>
          <a:bodyPr/>
          <a:lstStyle/>
          <a:p>
            <a:r>
              <a:rPr lang="en-GB" dirty="0" err="1" smtClean="0"/>
              <a:t>Dietro</a:t>
            </a:r>
            <a:r>
              <a:rPr lang="en-GB" dirty="0" smtClean="0"/>
              <a:t> </a:t>
            </a:r>
            <a:r>
              <a:rPr lang="en-GB" dirty="0" err="1" smtClean="0"/>
              <a:t>questi</a:t>
            </a:r>
            <a:r>
              <a:rPr lang="en-GB" dirty="0" smtClean="0"/>
              <a:t> </a:t>
            </a:r>
            <a:r>
              <a:rPr lang="en-GB" dirty="0" err="1" smtClean="0"/>
              <a:t>testi</a:t>
            </a:r>
            <a:r>
              <a:rPr lang="en-GB" dirty="0" smtClean="0"/>
              <a:t> </a:t>
            </a:r>
            <a:r>
              <a:rPr lang="en-GB" dirty="0" err="1" smtClean="0"/>
              <a:t>c’è</a:t>
            </a:r>
            <a:r>
              <a:rPr lang="en-GB" dirty="0" smtClean="0"/>
              <a:t> un </a:t>
            </a:r>
            <a:r>
              <a:rPr lang="en-GB" dirty="0" err="1" smtClean="0"/>
              <a:t>patto</a:t>
            </a:r>
            <a:r>
              <a:rPr lang="en-GB" dirty="0" smtClean="0"/>
              <a:t> non </a:t>
            </a:r>
            <a:r>
              <a:rPr lang="en-GB" dirty="0" err="1" smtClean="0"/>
              <a:t>scritto</a:t>
            </a:r>
            <a:r>
              <a:rPr lang="en-GB" dirty="0" smtClean="0"/>
              <a:t> </a:t>
            </a:r>
            <a:r>
              <a:rPr lang="en-GB" dirty="0" err="1" smtClean="0"/>
              <a:t>tra</a:t>
            </a:r>
            <a:r>
              <a:rPr lang="en-GB" dirty="0" smtClean="0"/>
              <a:t> chi ha </a:t>
            </a:r>
            <a:r>
              <a:rPr lang="en-GB" dirty="0" err="1" smtClean="0"/>
              <a:t>prodotto</a:t>
            </a:r>
            <a:r>
              <a:rPr lang="en-GB" dirty="0" smtClean="0"/>
              <a:t> </a:t>
            </a:r>
            <a:r>
              <a:rPr lang="en-GB" dirty="0" err="1" smtClean="0"/>
              <a:t>il</a:t>
            </a:r>
            <a:r>
              <a:rPr lang="en-GB" dirty="0" smtClean="0"/>
              <a:t> </a:t>
            </a:r>
            <a:r>
              <a:rPr lang="en-GB" dirty="0" err="1" smtClean="0"/>
              <a:t>testo</a:t>
            </a:r>
            <a:r>
              <a:rPr lang="en-GB" dirty="0" smtClean="0"/>
              <a:t> e chi </a:t>
            </a:r>
            <a:r>
              <a:rPr lang="en-GB" dirty="0" err="1" smtClean="0"/>
              <a:t>deve</a:t>
            </a:r>
            <a:r>
              <a:rPr lang="en-GB" dirty="0" smtClean="0"/>
              <a:t> </a:t>
            </a:r>
            <a:r>
              <a:rPr lang="en-GB" dirty="0" err="1" smtClean="0"/>
              <a:t>risolvere</a:t>
            </a:r>
            <a:r>
              <a:rPr lang="en-GB" dirty="0" smtClean="0"/>
              <a:t> </a:t>
            </a:r>
            <a:r>
              <a:rPr lang="en-GB" dirty="0" err="1" smtClean="0"/>
              <a:t>l’esercizio</a:t>
            </a:r>
            <a:r>
              <a:rPr lang="en-GB" dirty="0" smtClean="0"/>
              <a:t>:</a:t>
            </a:r>
          </a:p>
          <a:p>
            <a:r>
              <a:rPr lang="en-GB" dirty="0" smtClean="0"/>
              <a:t>Io </a:t>
            </a:r>
            <a:r>
              <a:rPr lang="en-GB" dirty="0" err="1" smtClean="0"/>
              <a:t>ti</a:t>
            </a:r>
            <a:r>
              <a:rPr lang="en-GB" dirty="0" smtClean="0"/>
              <a:t> </a:t>
            </a:r>
            <a:r>
              <a:rPr lang="en-GB" dirty="0" err="1" smtClean="0"/>
              <a:t>fornisco</a:t>
            </a:r>
            <a:r>
              <a:rPr lang="en-GB" dirty="0" smtClean="0"/>
              <a:t> un </a:t>
            </a:r>
            <a:r>
              <a:rPr lang="en-GB" dirty="0" err="1" smtClean="0"/>
              <a:t>testo</a:t>
            </a:r>
            <a:r>
              <a:rPr lang="en-GB" dirty="0" smtClean="0"/>
              <a:t> in </a:t>
            </a:r>
            <a:r>
              <a:rPr lang="en-GB" dirty="0" err="1" smtClean="0"/>
              <a:t>linguaggio</a:t>
            </a:r>
            <a:r>
              <a:rPr lang="en-GB" dirty="0" smtClean="0"/>
              <a:t> natural </a:t>
            </a:r>
            <a:r>
              <a:rPr lang="en-GB" dirty="0" err="1" smtClean="0"/>
              <a:t>che</a:t>
            </a:r>
            <a:r>
              <a:rPr lang="en-GB" dirty="0" smtClean="0"/>
              <a:t> </a:t>
            </a:r>
            <a:r>
              <a:rPr lang="en-GB" dirty="0" err="1" smtClean="0"/>
              <a:t>ti</a:t>
            </a:r>
            <a:r>
              <a:rPr lang="en-GB" dirty="0" smtClean="0"/>
              <a:t> </a:t>
            </a:r>
            <a:r>
              <a:rPr lang="en-GB" dirty="0" err="1" smtClean="0"/>
              <a:t>fornisce</a:t>
            </a:r>
            <a:r>
              <a:rPr lang="en-GB" dirty="0" smtClean="0"/>
              <a:t> </a:t>
            </a:r>
            <a:r>
              <a:rPr lang="en-GB" dirty="0" err="1" smtClean="0"/>
              <a:t>una</a:t>
            </a:r>
            <a:r>
              <a:rPr lang="en-GB" dirty="0" smtClean="0"/>
              <a:t> </a:t>
            </a:r>
            <a:r>
              <a:rPr lang="en-GB" dirty="0" err="1" smtClean="0"/>
              <a:t>traccia</a:t>
            </a:r>
            <a:r>
              <a:rPr lang="en-GB" dirty="0" smtClean="0"/>
              <a:t> del </a:t>
            </a:r>
            <a:r>
              <a:rPr lang="en-GB" dirty="0" err="1" smtClean="0"/>
              <a:t>significato</a:t>
            </a:r>
            <a:r>
              <a:rPr lang="en-GB" dirty="0" smtClean="0"/>
              <a:t> </a:t>
            </a:r>
            <a:r>
              <a:rPr lang="en-GB" dirty="0" err="1" smtClean="0"/>
              <a:t>dello</a:t>
            </a:r>
            <a:r>
              <a:rPr lang="en-GB" dirty="0" smtClean="0"/>
              <a:t> schema, </a:t>
            </a:r>
            <a:r>
              <a:rPr lang="en-GB" dirty="0" err="1" smtClean="0"/>
              <a:t>cercando</a:t>
            </a:r>
            <a:r>
              <a:rPr lang="en-GB" dirty="0" smtClean="0"/>
              <a:t> di </a:t>
            </a:r>
            <a:r>
              <a:rPr lang="en-GB" dirty="0" err="1" smtClean="0"/>
              <a:t>enfatizzare</a:t>
            </a:r>
            <a:r>
              <a:rPr lang="en-GB" dirty="0" smtClean="0"/>
              <a:t> </a:t>
            </a:r>
            <a:r>
              <a:rPr lang="en-GB" dirty="0" err="1" smtClean="0"/>
              <a:t>gli</a:t>
            </a:r>
            <a:r>
              <a:rPr lang="en-GB" dirty="0" smtClean="0"/>
              <a:t> </a:t>
            </a:r>
            <a:r>
              <a:rPr lang="en-GB" dirty="0" err="1" smtClean="0"/>
              <a:t>aspetti</a:t>
            </a:r>
            <a:r>
              <a:rPr lang="en-GB" dirty="0" smtClean="0"/>
              <a:t> </a:t>
            </a:r>
            <a:r>
              <a:rPr lang="en-GB" dirty="0" err="1" smtClean="0"/>
              <a:t>meno</a:t>
            </a:r>
            <a:r>
              <a:rPr lang="en-GB" dirty="0" smtClean="0"/>
              <a:t> </a:t>
            </a:r>
            <a:r>
              <a:rPr lang="en-GB" dirty="0" err="1" smtClean="0"/>
              <a:t>evidenti</a:t>
            </a:r>
            <a:r>
              <a:rPr lang="en-GB" dirty="0" smtClean="0"/>
              <a:t> e </a:t>
            </a:r>
            <a:r>
              <a:rPr lang="en-GB" dirty="0" err="1" smtClean="0"/>
              <a:t>che</a:t>
            </a:r>
            <a:r>
              <a:rPr lang="en-GB" dirty="0" smtClean="0"/>
              <a:t> </a:t>
            </a:r>
            <a:r>
              <a:rPr lang="en-GB" dirty="0" err="1" smtClean="0"/>
              <a:t>ti</a:t>
            </a:r>
            <a:r>
              <a:rPr lang="en-GB" dirty="0" smtClean="0"/>
              <a:t> </a:t>
            </a:r>
            <a:r>
              <a:rPr lang="en-GB" dirty="0" err="1" smtClean="0"/>
              <a:t>possono</a:t>
            </a:r>
            <a:r>
              <a:rPr lang="en-GB" dirty="0" smtClean="0"/>
              <a:t> dare </a:t>
            </a:r>
            <a:r>
              <a:rPr lang="en-GB" dirty="0" err="1" smtClean="0"/>
              <a:t>dei</a:t>
            </a:r>
            <a:r>
              <a:rPr lang="en-GB" dirty="0" smtClean="0"/>
              <a:t> </a:t>
            </a:r>
            <a:r>
              <a:rPr lang="en-GB" dirty="0" err="1" smtClean="0"/>
              <a:t>segnali</a:t>
            </a:r>
            <a:r>
              <a:rPr lang="en-GB" dirty="0" smtClean="0"/>
              <a:t> per </a:t>
            </a:r>
            <a:r>
              <a:rPr lang="en-GB" dirty="0" err="1" smtClean="0"/>
              <a:t>risolvere</a:t>
            </a:r>
            <a:r>
              <a:rPr lang="en-GB" dirty="0" smtClean="0"/>
              <a:t> </a:t>
            </a:r>
            <a:r>
              <a:rPr lang="en-GB" dirty="0" err="1" smtClean="0"/>
              <a:t>il</a:t>
            </a:r>
            <a:r>
              <a:rPr lang="en-GB" dirty="0" smtClean="0"/>
              <a:t> </a:t>
            </a:r>
            <a:r>
              <a:rPr lang="en-GB" dirty="0" err="1" smtClean="0"/>
              <a:t>problema</a:t>
            </a:r>
            <a:r>
              <a:rPr lang="en-GB" dirty="0" smtClean="0"/>
              <a:t>, ma per </a:t>
            </a:r>
            <a:r>
              <a:rPr lang="en-GB" dirty="0" err="1" smtClean="0"/>
              <a:t>il</a:t>
            </a:r>
            <a:r>
              <a:rPr lang="en-GB" dirty="0" smtClean="0"/>
              <a:t> resto, per la </a:t>
            </a:r>
            <a:r>
              <a:rPr lang="en-GB" dirty="0" err="1" smtClean="0"/>
              <a:t>intepretazione</a:t>
            </a:r>
            <a:r>
              <a:rPr lang="en-GB" dirty="0" smtClean="0"/>
              <a:t> </a:t>
            </a:r>
            <a:r>
              <a:rPr lang="en-GB" dirty="0" err="1" smtClean="0"/>
              <a:t>degli</a:t>
            </a:r>
            <a:r>
              <a:rPr lang="en-GB" dirty="0" smtClean="0"/>
              <a:t> </a:t>
            </a:r>
            <a:r>
              <a:rPr lang="en-GB" dirty="0" err="1" smtClean="0"/>
              <a:t>aspetti</a:t>
            </a:r>
            <a:r>
              <a:rPr lang="en-GB" dirty="0" smtClean="0"/>
              <a:t> </a:t>
            </a:r>
            <a:r>
              <a:rPr lang="en-GB" dirty="0" err="1" smtClean="0"/>
              <a:t>più</a:t>
            </a:r>
            <a:r>
              <a:rPr lang="en-GB" dirty="0" smtClean="0"/>
              <a:t> </a:t>
            </a:r>
            <a:r>
              <a:rPr lang="en-GB" dirty="0" err="1" smtClean="0"/>
              <a:t>usuali</a:t>
            </a:r>
            <a:r>
              <a:rPr lang="en-GB" dirty="0" smtClean="0"/>
              <a:t> </a:t>
            </a:r>
            <a:r>
              <a:rPr lang="en-GB" dirty="0" err="1" smtClean="0"/>
              <a:t>devi</a:t>
            </a:r>
            <a:r>
              <a:rPr lang="en-GB" dirty="0" smtClean="0"/>
              <a:t> fare </a:t>
            </a:r>
            <a:r>
              <a:rPr lang="en-GB" dirty="0" err="1" smtClean="0"/>
              <a:t>riferimento</a:t>
            </a:r>
            <a:r>
              <a:rPr lang="en-GB" dirty="0" smtClean="0"/>
              <a:t> </a:t>
            </a:r>
            <a:r>
              <a:rPr lang="en-GB" dirty="0" err="1" smtClean="0"/>
              <a:t>alla</a:t>
            </a:r>
            <a:r>
              <a:rPr lang="en-GB" dirty="0" smtClean="0"/>
              <a:t> </a:t>
            </a:r>
            <a:r>
              <a:rPr lang="en-GB" dirty="0" err="1" smtClean="0"/>
              <a:t>tua</a:t>
            </a:r>
            <a:r>
              <a:rPr lang="en-GB" dirty="0" smtClean="0"/>
              <a:t> </a:t>
            </a:r>
            <a:r>
              <a:rPr lang="en-GB" dirty="0" err="1" smtClean="0"/>
              <a:t>esperienza</a:t>
            </a:r>
            <a:r>
              <a:rPr lang="en-GB" dirty="0" smtClean="0"/>
              <a:t> e </a:t>
            </a:r>
            <a:r>
              <a:rPr lang="en-GB" dirty="0" err="1" smtClean="0"/>
              <a:t>conoscenza</a:t>
            </a:r>
            <a:r>
              <a:rPr lang="en-GB" dirty="0" smtClean="0"/>
              <a:t>.</a:t>
            </a:r>
          </a:p>
          <a:p>
            <a:r>
              <a:rPr lang="en-GB" dirty="0" smtClean="0"/>
              <a:t>In </a:t>
            </a:r>
            <a:r>
              <a:rPr lang="en-GB" dirty="0" err="1" smtClean="0"/>
              <a:t>particolare</a:t>
            </a:r>
            <a:r>
              <a:rPr lang="en-GB" dirty="0" smtClean="0"/>
              <a:t> in </a:t>
            </a:r>
            <a:r>
              <a:rPr lang="en-GB" dirty="0" err="1" smtClean="0"/>
              <a:t>questo</a:t>
            </a:r>
            <a:r>
              <a:rPr lang="en-GB" dirty="0" smtClean="0"/>
              <a:t> </a:t>
            </a:r>
            <a:r>
              <a:rPr lang="en-GB" dirty="0" err="1" smtClean="0"/>
              <a:t>caso</a:t>
            </a:r>
            <a:r>
              <a:rPr lang="en-GB" dirty="0" smtClean="0"/>
              <a:t> </a:t>
            </a:r>
            <a:r>
              <a:rPr lang="en-GB" dirty="0" err="1" smtClean="0"/>
              <a:t>io</a:t>
            </a:r>
            <a:r>
              <a:rPr lang="en-GB" dirty="0" smtClean="0"/>
              <a:t> </a:t>
            </a:r>
            <a:r>
              <a:rPr lang="en-GB" dirty="0" err="1" smtClean="0"/>
              <a:t>assumo</a:t>
            </a:r>
            <a:r>
              <a:rPr lang="en-GB" dirty="0" smtClean="0"/>
              <a:t> </a:t>
            </a:r>
            <a:r>
              <a:rPr lang="en-GB" dirty="0" err="1" smtClean="0"/>
              <a:t>che</a:t>
            </a:r>
            <a:r>
              <a:rPr lang="en-GB" dirty="0" smtClean="0"/>
              <a:t> </a:t>
            </a:r>
            <a:r>
              <a:rPr lang="en-GB" dirty="0" err="1" smtClean="0"/>
              <a:t>tu</a:t>
            </a:r>
            <a:r>
              <a:rPr lang="en-GB" dirty="0" smtClean="0"/>
              <a:t> </a:t>
            </a:r>
            <a:r>
              <a:rPr lang="en-GB" dirty="0" err="1" smtClean="0"/>
              <a:t>almeno</a:t>
            </a:r>
            <a:r>
              <a:rPr lang="en-GB" dirty="0" smtClean="0"/>
              <a:t> </a:t>
            </a:r>
            <a:r>
              <a:rPr lang="en-GB" dirty="0" err="1" smtClean="0"/>
              <a:t>una</a:t>
            </a:r>
            <a:r>
              <a:rPr lang="en-GB" dirty="0" smtClean="0"/>
              <a:t> </a:t>
            </a:r>
            <a:r>
              <a:rPr lang="en-GB" dirty="0" err="1" smtClean="0"/>
              <a:t>volta</a:t>
            </a:r>
            <a:r>
              <a:rPr lang="en-GB" dirty="0" smtClean="0"/>
              <a:t> </a:t>
            </a:r>
            <a:r>
              <a:rPr lang="en-GB" dirty="0" err="1" smtClean="0"/>
              <a:t>nella</a:t>
            </a:r>
            <a:r>
              <a:rPr lang="en-GB" dirty="0" smtClean="0"/>
              <a:t> </a:t>
            </a:r>
            <a:r>
              <a:rPr lang="en-GB" dirty="0" err="1" smtClean="0"/>
              <a:t>tua</a:t>
            </a:r>
            <a:r>
              <a:rPr lang="en-GB" dirty="0" smtClean="0"/>
              <a:t> vita </a:t>
            </a:r>
            <a:r>
              <a:rPr lang="en-GB" dirty="0" err="1" smtClean="0"/>
              <a:t>sia</a:t>
            </a:r>
            <a:r>
              <a:rPr lang="en-GB" dirty="0" smtClean="0"/>
              <a:t> </a:t>
            </a:r>
            <a:r>
              <a:rPr lang="en-GB" dirty="0" err="1" smtClean="0"/>
              <a:t>entrato</a:t>
            </a:r>
            <a:r>
              <a:rPr lang="en-GB" dirty="0" smtClean="0"/>
              <a:t> in </a:t>
            </a:r>
            <a:r>
              <a:rPr lang="en-GB" dirty="0" err="1" smtClean="0"/>
              <a:t>una</a:t>
            </a:r>
            <a:r>
              <a:rPr lang="en-GB" dirty="0" smtClean="0"/>
              <a:t> </a:t>
            </a:r>
            <a:r>
              <a:rPr lang="en-GB" dirty="0" err="1" smtClean="0"/>
              <a:t>farmacia</a:t>
            </a:r>
            <a:r>
              <a:rPr lang="en-GB" dirty="0" smtClean="0"/>
              <a:t>, </a:t>
            </a:r>
            <a:r>
              <a:rPr lang="en-GB" dirty="0" err="1" smtClean="0"/>
              <a:t>sappia</a:t>
            </a:r>
            <a:r>
              <a:rPr lang="en-GB" dirty="0" smtClean="0"/>
              <a:t> </a:t>
            </a:r>
            <a:r>
              <a:rPr lang="en-GB" dirty="0" err="1" smtClean="0"/>
              <a:t>cosa</a:t>
            </a:r>
            <a:r>
              <a:rPr lang="en-GB" dirty="0" smtClean="0"/>
              <a:t> </a:t>
            </a:r>
            <a:r>
              <a:rPr lang="en-GB" dirty="0" err="1" smtClean="0"/>
              <a:t>significa</a:t>
            </a:r>
            <a:r>
              <a:rPr lang="en-GB" dirty="0" smtClean="0"/>
              <a:t> la </a:t>
            </a:r>
            <a:r>
              <a:rPr lang="en-GB" dirty="0" err="1" smtClean="0"/>
              <a:t>parola</a:t>
            </a:r>
            <a:r>
              <a:rPr lang="en-GB" dirty="0" smtClean="0"/>
              <a:t> </a:t>
            </a:r>
            <a:r>
              <a:rPr lang="en-GB" dirty="0" err="1" smtClean="0"/>
              <a:t>farmacista</a:t>
            </a:r>
            <a:r>
              <a:rPr lang="en-GB" dirty="0" smtClean="0"/>
              <a:t>, </a:t>
            </a:r>
            <a:r>
              <a:rPr lang="en-GB" dirty="0" err="1" smtClean="0"/>
              <a:t>ecc</a:t>
            </a:r>
            <a:r>
              <a:rPr lang="en-GB" dirty="0" smtClean="0"/>
              <a:t>.</a:t>
            </a:r>
            <a:endParaRPr lang="en-GB" dirty="0"/>
          </a:p>
        </p:txBody>
      </p:sp>
      <p:sp>
        <p:nvSpPr>
          <p:cNvPr id="4" name="Segnaposto numero diapositiva 3"/>
          <p:cNvSpPr>
            <a:spLocks noGrp="1"/>
          </p:cNvSpPr>
          <p:nvPr>
            <p:ph type="sldNum" sz="quarter" idx="12"/>
          </p:nvPr>
        </p:nvSpPr>
        <p:spPr/>
        <p:txBody>
          <a:bodyPr/>
          <a:lstStyle/>
          <a:p>
            <a:fld id="{631BB469-ABAD-4866-AC90-48FE8290B794}" type="slidenum">
              <a:rPr lang="en-GB" smtClean="0"/>
              <a:t>7</a:t>
            </a:fld>
            <a:endParaRPr lang="en-GB"/>
          </a:p>
        </p:txBody>
      </p:sp>
    </p:spTree>
    <p:extLst>
      <p:ext uri="{BB962C8B-B14F-4D97-AF65-F5344CB8AC3E}">
        <p14:creationId xmlns:p14="http://schemas.microsoft.com/office/powerpoint/2010/main" val="997753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GB" sz="3600" dirty="0" err="1" smtClean="0"/>
              <a:t>Caratteristica</a:t>
            </a:r>
            <a:r>
              <a:rPr lang="en-GB" sz="3600" dirty="0" smtClean="0"/>
              <a:t> di </a:t>
            </a:r>
            <a:r>
              <a:rPr lang="en-GB" sz="3600" dirty="0" err="1" smtClean="0"/>
              <a:t>fondo</a:t>
            </a:r>
            <a:r>
              <a:rPr lang="en-GB" sz="3600" dirty="0" smtClean="0"/>
              <a:t> del </a:t>
            </a:r>
            <a:r>
              <a:rPr lang="en-GB" sz="3600" dirty="0" err="1" smtClean="0"/>
              <a:t>patto</a:t>
            </a:r>
            <a:r>
              <a:rPr lang="en-GB" sz="3600" dirty="0" smtClean="0"/>
              <a:t> non </a:t>
            </a:r>
            <a:r>
              <a:rPr lang="en-GB" sz="3600" dirty="0" err="1" smtClean="0"/>
              <a:t>scritto</a:t>
            </a:r>
            <a:endParaRPr lang="en-GB" sz="3600" dirty="0"/>
          </a:p>
        </p:txBody>
      </p:sp>
      <p:sp>
        <p:nvSpPr>
          <p:cNvPr id="3" name="Segnaposto contenuto 2"/>
          <p:cNvSpPr>
            <a:spLocks noGrp="1"/>
          </p:cNvSpPr>
          <p:nvPr>
            <p:ph idx="1"/>
          </p:nvPr>
        </p:nvSpPr>
        <p:spPr>
          <a:xfrm>
            <a:off x="298173" y="1222513"/>
            <a:ext cx="8577469" cy="4954449"/>
          </a:xfrm>
        </p:spPr>
        <p:txBody>
          <a:bodyPr/>
          <a:lstStyle/>
          <a:p>
            <a:r>
              <a:rPr lang="en-GB" dirty="0" smtClean="0"/>
              <a:t>La </a:t>
            </a:r>
            <a:r>
              <a:rPr lang="en-GB" dirty="0" err="1" smtClean="0"/>
              <a:t>caratteristica</a:t>
            </a:r>
            <a:r>
              <a:rPr lang="en-GB" dirty="0" smtClean="0"/>
              <a:t> di </a:t>
            </a:r>
            <a:r>
              <a:rPr lang="en-GB" dirty="0" err="1" smtClean="0"/>
              <a:t>fondo</a:t>
            </a:r>
            <a:r>
              <a:rPr lang="en-GB" dirty="0" smtClean="0"/>
              <a:t> del </a:t>
            </a:r>
            <a:r>
              <a:rPr lang="en-GB" dirty="0" err="1" smtClean="0"/>
              <a:t>patto</a:t>
            </a:r>
            <a:r>
              <a:rPr lang="en-GB" dirty="0" smtClean="0"/>
              <a:t> non </a:t>
            </a:r>
            <a:r>
              <a:rPr lang="en-GB" dirty="0" err="1" smtClean="0"/>
              <a:t>scritto</a:t>
            </a:r>
            <a:r>
              <a:rPr lang="en-GB" dirty="0" smtClean="0"/>
              <a:t> è </a:t>
            </a:r>
            <a:r>
              <a:rPr lang="en-GB" dirty="0" err="1" smtClean="0"/>
              <a:t>che</a:t>
            </a:r>
            <a:r>
              <a:rPr lang="en-GB" dirty="0" smtClean="0"/>
              <a:t> </a:t>
            </a:r>
            <a:r>
              <a:rPr lang="en-GB" dirty="0" err="1" smtClean="0"/>
              <a:t>il</a:t>
            </a:r>
            <a:r>
              <a:rPr lang="en-GB" dirty="0" smtClean="0"/>
              <a:t> </a:t>
            </a:r>
            <a:r>
              <a:rPr lang="en-GB" dirty="0" err="1" smtClean="0"/>
              <a:t>docente</a:t>
            </a:r>
            <a:r>
              <a:rPr lang="en-GB" dirty="0" smtClean="0"/>
              <a:t> </a:t>
            </a:r>
            <a:r>
              <a:rPr lang="en-GB" dirty="0" err="1" smtClean="0"/>
              <a:t>che</a:t>
            </a:r>
            <a:r>
              <a:rPr lang="en-GB" dirty="0" smtClean="0"/>
              <a:t> ha </a:t>
            </a:r>
            <a:r>
              <a:rPr lang="en-GB" dirty="0" err="1" smtClean="0"/>
              <a:t>concepito</a:t>
            </a:r>
            <a:r>
              <a:rPr lang="en-GB" dirty="0" smtClean="0"/>
              <a:t> </a:t>
            </a:r>
            <a:r>
              <a:rPr lang="en-GB" dirty="0" err="1" smtClean="0"/>
              <a:t>il</a:t>
            </a:r>
            <a:r>
              <a:rPr lang="en-GB" dirty="0" smtClean="0"/>
              <a:t> </a:t>
            </a:r>
            <a:r>
              <a:rPr lang="en-GB" dirty="0" err="1" smtClean="0"/>
              <a:t>testo</a:t>
            </a:r>
            <a:r>
              <a:rPr lang="en-GB" dirty="0" smtClean="0"/>
              <a:t> non </a:t>
            </a:r>
            <a:r>
              <a:rPr lang="en-GB" dirty="0" err="1" smtClean="0"/>
              <a:t>vuole</a:t>
            </a:r>
            <a:r>
              <a:rPr lang="en-GB" dirty="0" smtClean="0"/>
              <a:t> “</a:t>
            </a:r>
            <a:r>
              <a:rPr lang="en-GB" dirty="0" err="1" smtClean="0"/>
              <a:t>fregarvi</a:t>
            </a:r>
            <a:r>
              <a:rPr lang="en-GB" dirty="0" smtClean="0"/>
              <a:t>”, ma </a:t>
            </a:r>
            <a:r>
              <a:rPr lang="en-GB" dirty="0" err="1" smtClean="0"/>
              <a:t>aiutarvi</a:t>
            </a:r>
            <a:r>
              <a:rPr lang="en-GB" dirty="0" smtClean="0"/>
              <a:t>. </a:t>
            </a:r>
          </a:p>
          <a:p>
            <a:r>
              <a:rPr lang="en-GB" dirty="0" err="1" smtClean="0"/>
              <a:t>Certe</a:t>
            </a:r>
            <a:r>
              <a:rPr lang="en-GB" dirty="0" smtClean="0"/>
              <a:t> volte </a:t>
            </a:r>
            <a:r>
              <a:rPr lang="en-GB" dirty="0" err="1" smtClean="0"/>
              <a:t>può</a:t>
            </a:r>
            <a:r>
              <a:rPr lang="en-GB" dirty="0" smtClean="0"/>
              <a:t> </a:t>
            </a:r>
            <a:r>
              <a:rPr lang="en-GB" dirty="0" err="1" smtClean="0"/>
              <a:t>accadere</a:t>
            </a:r>
            <a:r>
              <a:rPr lang="en-GB" dirty="0" smtClean="0"/>
              <a:t> </a:t>
            </a:r>
            <a:r>
              <a:rPr lang="en-GB" dirty="0" err="1" smtClean="0"/>
              <a:t>che</a:t>
            </a:r>
            <a:r>
              <a:rPr lang="en-GB" dirty="0" smtClean="0"/>
              <a:t> </a:t>
            </a:r>
            <a:r>
              <a:rPr lang="en-GB" dirty="0" err="1" smtClean="0"/>
              <a:t>questa</a:t>
            </a:r>
            <a:r>
              <a:rPr lang="en-GB" dirty="0" smtClean="0"/>
              <a:t> </a:t>
            </a:r>
            <a:r>
              <a:rPr lang="en-GB" dirty="0" err="1" smtClean="0"/>
              <a:t>rimanga</a:t>
            </a:r>
            <a:r>
              <a:rPr lang="en-GB" dirty="0" smtClean="0"/>
              <a:t> solo </a:t>
            </a:r>
            <a:r>
              <a:rPr lang="en-GB" dirty="0" err="1" smtClean="0"/>
              <a:t>una</a:t>
            </a:r>
            <a:r>
              <a:rPr lang="en-GB" dirty="0" smtClean="0"/>
              <a:t> </a:t>
            </a:r>
            <a:r>
              <a:rPr lang="en-GB" dirty="0" err="1" smtClean="0"/>
              <a:t>intenzione</a:t>
            </a:r>
            <a:r>
              <a:rPr lang="en-GB" dirty="0" smtClean="0"/>
              <a:t>, e </a:t>
            </a:r>
            <a:r>
              <a:rPr lang="en-GB" dirty="0" err="1" smtClean="0"/>
              <a:t>che</a:t>
            </a:r>
            <a:r>
              <a:rPr lang="en-GB" dirty="0" smtClean="0"/>
              <a:t> in </a:t>
            </a:r>
            <a:r>
              <a:rPr lang="en-GB" dirty="0" err="1" smtClean="0"/>
              <a:t>realtà</a:t>
            </a:r>
            <a:r>
              <a:rPr lang="en-GB" dirty="0" smtClean="0"/>
              <a:t> </a:t>
            </a:r>
            <a:r>
              <a:rPr lang="en-GB" dirty="0" err="1" smtClean="0"/>
              <a:t>nel</a:t>
            </a:r>
            <a:r>
              <a:rPr lang="en-GB" dirty="0" smtClean="0"/>
              <a:t> </a:t>
            </a:r>
            <a:r>
              <a:rPr lang="en-GB" dirty="0" err="1" smtClean="0"/>
              <a:t>testo</a:t>
            </a:r>
            <a:r>
              <a:rPr lang="en-GB" dirty="0" smtClean="0"/>
              <a:t> </a:t>
            </a:r>
            <a:r>
              <a:rPr lang="en-GB" dirty="0" err="1" smtClean="0"/>
              <a:t>possano</a:t>
            </a:r>
            <a:r>
              <a:rPr lang="en-GB" dirty="0" smtClean="0"/>
              <a:t> </a:t>
            </a:r>
            <a:r>
              <a:rPr lang="en-GB" dirty="0" err="1" smtClean="0"/>
              <a:t>rimanere</a:t>
            </a:r>
            <a:r>
              <a:rPr lang="en-GB" dirty="0" smtClean="0"/>
              <a:t> </a:t>
            </a:r>
            <a:r>
              <a:rPr lang="en-GB" dirty="0" err="1" smtClean="0"/>
              <a:t>delle</a:t>
            </a:r>
            <a:r>
              <a:rPr lang="en-GB" dirty="0" smtClean="0"/>
              <a:t> </a:t>
            </a:r>
            <a:r>
              <a:rPr lang="en-GB" dirty="0" err="1" smtClean="0"/>
              <a:t>ambiguità</a:t>
            </a:r>
            <a:r>
              <a:rPr lang="en-GB" dirty="0" smtClean="0"/>
              <a:t>, o, ad </a:t>
            </a:r>
            <a:r>
              <a:rPr lang="en-GB" dirty="0" err="1" smtClean="0"/>
              <a:t>esempio</a:t>
            </a:r>
            <a:r>
              <a:rPr lang="en-GB" dirty="0" smtClean="0"/>
              <a:t>, </a:t>
            </a:r>
            <a:r>
              <a:rPr lang="en-GB" dirty="0" err="1" smtClean="0"/>
              <a:t>si</a:t>
            </a:r>
            <a:r>
              <a:rPr lang="en-GB" dirty="0" smtClean="0"/>
              <a:t> </a:t>
            </a:r>
            <a:r>
              <a:rPr lang="en-GB" dirty="0" err="1" smtClean="0"/>
              <a:t>dedichi</a:t>
            </a:r>
            <a:r>
              <a:rPr lang="en-GB" dirty="0" smtClean="0"/>
              <a:t> </a:t>
            </a:r>
            <a:r>
              <a:rPr lang="en-GB" dirty="0" err="1" smtClean="0"/>
              <a:t>molta</a:t>
            </a:r>
            <a:r>
              <a:rPr lang="en-GB" dirty="0" smtClean="0"/>
              <a:t> parte del </a:t>
            </a:r>
            <a:r>
              <a:rPr lang="en-GB" dirty="0" err="1" smtClean="0"/>
              <a:t>testo</a:t>
            </a:r>
            <a:r>
              <a:rPr lang="en-GB" dirty="0" smtClean="0"/>
              <a:t> ad </a:t>
            </a:r>
            <a:r>
              <a:rPr lang="en-GB" dirty="0" err="1" smtClean="0"/>
              <a:t>aspetti</a:t>
            </a:r>
            <a:r>
              <a:rPr lang="en-GB" dirty="0" smtClean="0"/>
              <a:t> </a:t>
            </a:r>
            <a:r>
              <a:rPr lang="en-GB" dirty="0" err="1" smtClean="0"/>
              <a:t>poco</a:t>
            </a:r>
            <a:r>
              <a:rPr lang="en-GB" dirty="0" smtClean="0"/>
              <a:t> </a:t>
            </a:r>
            <a:r>
              <a:rPr lang="en-GB" dirty="0" err="1" smtClean="0"/>
              <a:t>rilevanti</a:t>
            </a:r>
            <a:r>
              <a:rPr lang="en-GB" dirty="0" smtClean="0"/>
              <a:t>, e </a:t>
            </a:r>
            <a:r>
              <a:rPr lang="en-GB" dirty="0" err="1" smtClean="0"/>
              <a:t>si</a:t>
            </a:r>
            <a:r>
              <a:rPr lang="en-GB" dirty="0" smtClean="0"/>
              <a:t> </a:t>
            </a:r>
            <a:r>
              <a:rPr lang="en-GB" dirty="0" err="1" smtClean="0"/>
              <a:t>sorvoli</a:t>
            </a:r>
            <a:r>
              <a:rPr lang="en-GB" dirty="0" smtClean="0"/>
              <a:t> </a:t>
            </a:r>
            <a:r>
              <a:rPr lang="en-GB" dirty="0" err="1" smtClean="0"/>
              <a:t>su</a:t>
            </a:r>
            <a:r>
              <a:rPr lang="en-GB" dirty="0" smtClean="0"/>
              <a:t> </a:t>
            </a:r>
            <a:r>
              <a:rPr lang="en-GB" dirty="0" err="1" smtClean="0"/>
              <a:t>aspetti</a:t>
            </a:r>
            <a:r>
              <a:rPr lang="en-GB" dirty="0" smtClean="0"/>
              <a:t> </a:t>
            </a:r>
            <a:r>
              <a:rPr lang="en-GB" dirty="0" err="1" smtClean="0"/>
              <a:t>che</a:t>
            </a:r>
            <a:r>
              <a:rPr lang="en-GB" dirty="0" smtClean="0"/>
              <a:t> </a:t>
            </a:r>
            <a:r>
              <a:rPr lang="en-GB" dirty="0" err="1" smtClean="0"/>
              <a:t>sono</a:t>
            </a:r>
            <a:r>
              <a:rPr lang="en-GB" dirty="0" smtClean="0"/>
              <a:t> </a:t>
            </a:r>
            <a:r>
              <a:rPr lang="en-GB" dirty="0" err="1" smtClean="0"/>
              <a:t>importanti</a:t>
            </a:r>
            <a:r>
              <a:rPr lang="en-GB" dirty="0"/>
              <a:t> </a:t>
            </a:r>
            <a:r>
              <a:rPr lang="en-GB" dirty="0" smtClean="0"/>
              <a:t>(</a:t>
            </a:r>
            <a:r>
              <a:rPr lang="en-GB" dirty="0" err="1" smtClean="0"/>
              <a:t>questo</a:t>
            </a:r>
            <a:r>
              <a:rPr lang="en-GB" dirty="0" smtClean="0"/>
              <a:t> è </a:t>
            </a:r>
            <a:r>
              <a:rPr lang="en-GB" dirty="0" err="1" smtClean="0"/>
              <a:t>più</a:t>
            </a:r>
            <a:r>
              <a:rPr lang="en-GB" dirty="0" smtClean="0"/>
              <a:t> </a:t>
            </a:r>
            <a:r>
              <a:rPr lang="en-GB" dirty="0" err="1" smtClean="0"/>
              <a:t>raro</a:t>
            </a:r>
            <a:r>
              <a:rPr lang="en-GB" dirty="0" smtClean="0"/>
              <a:t>)</a:t>
            </a:r>
          </a:p>
          <a:p>
            <a:r>
              <a:rPr lang="en-GB" dirty="0" smtClean="0"/>
              <a:t>Ma </a:t>
            </a:r>
            <a:r>
              <a:rPr lang="en-GB" dirty="0" err="1" smtClean="0"/>
              <a:t>negli</a:t>
            </a:r>
            <a:r>
              <a:rPr lang="en-GB" dirty="0" smtClean="0"/>
              <a:t> </a:t>
            </a:r>
            <a:r>
              <a:rPr lang="en-GB" dirty="0" err="1" smtClean="0"/>
              <a:t>ultimi</a:t>
            </a:r>
            <a:r>
              <a:rPr lang="en-GB" dirty="0" smtClean="0"/>
              <a:t> </a:t>
            </a:r>
            <a:r>
              <a:rPr lang="en-GB" dirty="0" err="1" smtClean="0"/>
              <a:t>anni</a:t>
            </a:r>
            <a:r>
              <a:rPr lang="en-GB" dirty="0" smtClean="0"/>
              <a:t> </a:t>
            </a:r>
            <a:r>
              <a:rPr lang="en-GB" dirty="0" err="1" smtClean="0"/>
              <a:t>si</a:t>
            </a:r>
            <a:r>
              <a:rPr lang="en-GB" dirty="0" smtClean="0"/>
              <a:t> è </a:t>
            </a:r>
            <a:r>
              <a:rPr lang="en-GB" dirty="0" err="1" smtClean="0"/>
              <a:t>fatto</a:t>
            </a:r>
            <a:r>
              <a:rPr lang="en-GB" dirty="0" smtClean="0"/>
              <a:t> </a:t>
            </a:r>
            <a:r>
              <a:rPr lang="en-GB" dirty="0" err="1" smtClean="0"/>
              <a:t>uno</a:t>
            </a:r>
            <a:r>
              <a:rPr lang="en-GB" dirty="0" smtClean="0"/>
              <a:t> </a:t>
            </a:r>
            <a:r>
              <a:rPr lang="en-GB" dirty="0" err="1" smtClean="0"/>
              <a:t>sforzo</a:t>
            </a:r>
            <a:r>
              <a:rPr lang="en-GB" dirty="0" smtClean="0"/>
              <a:t> </a:t>
            </a:r>
            <a:r>
              <a:rPr lang="en-GB" dirty="0" err="1" smtClean="0"/>
              <a:t>nel</a:t>
            </a:r>
            <a:r>
              <a:rPr lang="en-GB" dirty="0" smtClean="0"/>
              <a:t> </a:t>
            </a:r>
            <a:r>
              <a:rPr lang="en-GB" dirty="0" err="1" smtClean="0"/>
              <a:t>senso</a:t>
            </a:r>
            <a:r>
              <a:rPr lang="en-GB" dirty="0" smtClean="0"/>
              <a:t> di </a:t>
            </a:r>
            <a:r>
              <a:rPr lang="en-GB" dirty="0" err="1" smtClean="0"/>
              <a:t>bilanciare</a:t>
            </a:r>
            <a:r>
              <a:rPr lang="en-GB" dirty="0" smtClean="0"/>
              <a:t> </a:t>
            </a:r>
            <a:r>
              <a:rPr lang="en-GB" dirty="0" err="1" smtClean="0"/>
              <a:t>il</a:t>
            </a:r>
            <a:r>
              <a:rPr lang="en-GB" dirty="0" smtClean="0"/>
              <a:t> </a:t>
            </a:r>
            <a:r>
              <a:rPr lang="en-GB" dirty="0" err="1" smtClean="0"/>
              <a:t>testo</a:t>
            </a:r>
            <a:r>
              <a:rPr lang="en-GB" dirty="0" smtClean="0"/>
              <a:t> </a:t>
            </a:r>
            <a:r>
              <a:rPr lang="en-GB" dirty="0" err="1" smtClean="0"/>
              <a:t>rispetto</a:t>
            </a:r>
            <a:r>
              <a:rPr lang="en-GB" dirty="0" smtClean="0"/>
              <a:t> </a:t>
            </a:r>
            <a:r>
              <a:rPr lang="en-GB" dirty="0" err="1" smtClean="0"/>
              <a:t>allo</a:t>
            </a:r>
            <a:r>
              <a:rPr lang="en-GB" dirty="0" smtClean="0"/>
              <a:t> schema, e di </a:t>
            </a:r>
            <a:r>
              <a:rPr lang="en-GB" dirty="0" err="1" smtClean="0"/>
              <a:t>estendere</a:t>
            </a:r>
            <a:r>
              <a:rPr lang="en-GB" dirty="0" smtClean="0"/>
              <a:t> </a:t>
            </a:r>
            <a:r>
              <a:rPr lang="en-GB" dirty="0" err="1" smtClean="0"/>
              <a:t>il</a:t>
            </a:r>
            <a:r>
              <a:rPr lang="en-GB" dirty="0" smtClean="0"/>
              <a:t> </a:t>
            </a:r>
            <a:r>
              <a:rPr lang="en-GB" dirty="0" err="1" smtClean="0"/>
              <a:t>testo</a:t>
            </a:r>
            <a:r>
              <a:rPr lang="en-GB" dirty="0" smtClean="0"/>
              <a:t> </a:t>
            </a:r>
            <a:r>
              <a:rPr lang="en-GB" dirty="0" err="1" smtClean="0"/>
              <a:t>almeno</a:t>
            </a:r>
            <a:r>
              <a:rPr lang="en-GB" dirty="0" smtClean="0"/>
              <a:t> </a:t>
            </a:r>
            <a:r>
              <a:rPr lang="en-GB" dirty="0" err="1" smtClean="0"/>
              <a:t>fino</a:t>
            </a:r>
            <a:r>
              <a:rPr lang="en-GB" dirty="0" smtClean="0"/>
              <a:t> a </a:t>
            </a:r>
            <a:r>
              <a:rPr lang="en-GB" dirty="0" err="1" smtClean="0"/>
              <a:t>sette</a:t>
            </a:r>
            <a:r>
              <a:rPr lang="en-GB" dirty="0" smtClean="0"/>
              <a:t>/</a:t>
            </a:r>
            <a:r>
              <a:rPr lang="en-GB" dirty="0" err="1" smtClean="0"/>
              <a:t>otto</a:t>
            </a:r>
            <a:r>
              <a:rPr lang="en-GB" dirty="0" smtClean="0"/>
              <a:t> </a:t>
            </a:r>
            <a:r>
              <a:rPr lang="en-GB" dirty="0" err="1" smtClean="0"/>
              <a:t>righe</a:t>
            </a:r>
            <a:r>
              <a:rPr lang="en-GB" dirty="0" smtClean="0"/>
              <a:t>, </a:t>
            </a:r>
            <a:r>
              <a:rPr lang="en-GB" dirty="0" err="1" smtClean="0"/>
              <a:t>diciamo</a:t>
            </a:r>
            <a:r>
              <a:rPr lang="en-GB" dirty="0" smtClean="0"/>
              <a:t> a </a:t>
            </a:r>
            <a:r>
              <a:rPr lang="en-GB" dirty="0" err="1" smtClean="0"/>
              <a:t>spanna</a:t>
            </a:r>
            <a:r>
              <a:rPr lang="en-GB" dirty="0" smtClean="0"/>
              <a:t> </a:t>
            </a:r>
            <a:r>
              <a:rPr lang="en-GB" dirty="0" err="1" smtClean="0"/>
              <a:t>una</a:t>
            </a:r>
            <a:r>
              <a:rPr lang="en-GB" dirty="0" smtClean="0"/>
              <a:t> </a:t>
            </a:r>
            <a:r>
              <a:rPr lang="en-GB" dirty="0" err="1" smtClean="0"/>
              <a:t>riga</a:t>
            </a:r>
            <a:r>
              <a:rPr lang="en-GB" dirty="0" smtClean="0"/>
              <a:t> a </a:t>
            </a:r>
            <a:r>
              <a:rPr lang="en-GB" dirty="0" err="1" smtClean="0"/>
              <a:t>relazione</a:t>
            </a:r>
            <a:r>
              <a:rPr lang="en-GB" dirty="0" smtClean="0"/>
              <a:t>.</a:t>
            </a:r>
            <a:endParaRPr lang="en-GB" dirty="0"/>
          </a:p>
        </p:txBody>
      </p:sp>
      <p:sp>
        <p:nvSpPr>
          <p:cNvPr id="4" name="Segnaposto numero diapositiva 3"/>
          <p:cNvSpPr>
            <a:spLocks noGrp="1"/>
          </p:cNvSpPr>
          <p:nvPr>
            <p:ph type="sldNum" sz="quarter" idx="12"/>
          </p:nvPr>
        </p:nvSpPr>
        <p:spPr/>
        <p:txBody>
          <a:bodyPr/>
          <a:lstStyle/>
          <a:p>
            <a:fld id="{631BB469-ABAD-4866-AC90-48FE8290B794}" type="slidenum">
              <a:rPr lang="en-GB" smtClean="0"/>
              <a:t>8</a:t>
            </a:fld>
            <a:endParaRPr lang="en-GB"/>
          </a:p>
        </p:txBody>
      </p:sp>
    </p:spTree>
    <p:extLst>
      <p:ext uri="{BB962C8B-B14F-4D97-AF65-F5344CB8AC3E}">
        <p14:creationId xmlns:p14="http://schemas.microsoft.com/office/powerpoint/2010/main" val="15649264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GB" sz="3200" dirty="0" err="1" smtClean="0"/>
              <a:t>Ambiguità</a:t>
            </a:r>
            <a:endParaRPr lang="en-GB" sz="3200" dirty="0"/>
          </a:p>
        </p:txBody>
      </p:sp>
      <p:sp>
        <p:nvSpPr>
          <p:cNvPr id="3" name="Segnaposto contenuto 2"/>
          <p:cNvSpPr>
            <a:spLocks noGrp="1"/>
          </p:cNvSpPr>
          <p:nvPr>
            <p:ph idx="1"/>
          </p:nvPr>
        </p:nvSpPr>
        <p:spPr>
          <a:xfrm>
            <a:off x="298173" y="1100469"/>
            <a:ext cx="8577469" cy="5076493"/>
          </a:xfrm>
        </p:spPr>
        <p:txBody>
          <a:bodyPr/>
          <a:lstStyle/>
          <a:p>
            <a:r>
              <a:rPr lang="en-GB" dirty="0" err="1" smtClean="0"/>
              <a:t>Cercate</a:t>
            </a:r>
            <a:r>
              <a:rPr lang="en-GB" dirty="0" smtClean="0"/>
              <a:t> </a:t>
            </a:r>
            <a:r>
              <a:rPr lang="en-GB" dirty="0" err="1" smtClean="0"/>
              <a:t>quindi</a:t>
            </a:r>
            <a:r>
              <a:rPr lang="en-GB" dirty="0" smtClean="0"/>
              <a:t> di non </a:t>
            </a:r>
            <a:r>
              <a:rPr lang="en-GB" dirty="0" err="1" smtClean="0"/>
              <a:t>trovare</a:t>
            </a:r>
            <a:r>
              <a:rPr lang="en-GB" dirty="0" smtClean="0"/>
              <a:t> </a:t>
            </a:r>
            <a:r>
              <a:rPr lang="en-GB" dirty="0" err="1" smtClean="0"/>
              <a:t>ambiguità</a:t>
            </a:r>
            <a:r>
              <a:rPr lang="en-GB" dirty="0" smtClean="0"/>
              <a:t> </a:t>
            </a:r>
            <a:r>
              <a:rPr lang="en-GB" dirty="0" err="1" smtClean="0"/>
              <a:t>quando</a:t>
            </a:r>
            <a:r>
              <a:rPr lang="en-GB" dirty="0" smtClean="0"/>
              <a:t> non </a:t>
            </a:r>
            <a:r>
              <a:rPr lang="en-GB" dirty="0" err="1" smtClean="0"/>
              <a:t>ce</a:t>
            </a:r>
            <a:r>
              <a:rPr lang="en-GB" dirty="0" smtClean="0"/>
              <a:t> ne </a:t>
            </a:r>
            <a:r>
              <a:rPr lang="en-GB" dirty="0" err="1" smtClean="0"/>
              <a:t>sono</a:t>
            </a:r>
            <a:r>
              <a:rPr lang="en-GB" dirty="0" smtClean="0"/>
              <a:t>, e se </a:t>
            </a:r>
            <a:r>
              <a:rPr lang="en-GB" dirty="0" err="1" smtClean="0"/>
              <a:t>proprio</a:t>
            </a:r>
            <a:r>
              <a:rPr lang="en-GB" dirty="0" smtClean="0"/>
              <a:t> </a:t>
            </a:r>
            <a:r>
              <a:rPr lang="en-GB" dirty="0" err="1" smtClean="0"/>
              <a:t>ritenete</a:t>
            </a:r>
            <a:r>
              <a:rPr lang="en-GB" dirty="0" smtClean="0"/>
              <a:t> </a:t>
            </a:r>
            <a:r>
              <a:rPr lang="en-GB" dirty="0" err="1" smtClean="0"/>
              <a:t>che</a:t>
            </a:r>
            <a:r>
              <a:rPr lang="en-GB" dirty="0" smtClean="0"/>
              <a:t> </a:t>
            </a:r>
            <a:r>
              <a:rPr lang="en-GB" dirty="0" err="1" smtClean="0"/>
              <a:t>ce</a:t>
            </a:r>
            <a:r>
              <a:rPr lang="en-GB" dirty="0" smtClean="0"/>
              <a:t> ne </a:t>
            </a:r>
            <a:r>
              <a:rPr lang="en-GB" dirty="0" err="1" smtClean="0"/>
              <a:t>sia</a:t>
            </a:r>
            <a:r>
              <a:rPr lang="en-GB" dirty="0" smtClean="0"/>
              <a:t> </a:t>
            </a:r>
            <a:r>
              <a:rPr lang="en-GB" dirty="0" err="1" smtClean="0"/>
              <a:t>una</a:t>
            </a:r>
            <a:r>
              <a:rPr lang="en-GB" dirty="0" smtClean="0"/>
              <a:t>, </a:t>
            </a:r>
            <a:r>
              <a:rPr lang="en-GB" dirty="0" err="1" smtClean="0"/>
              <a:t>allora</a:t>
            </a:r>
            <a:r>
              <a:rPr lang="en-GB" dirty="0" smtClean="0"/>
              <a:t> </a:t>
            </a:r>
            <a:r>
              <a:rPr lang="en-GB" dirty="0" err="1" smtClean="0"/>
              <a:t>scrivete</a:t>
            </a:r>
            <a:r>
              <a:rPr lang="en-GB" dirty="0" smtClean="0"/>
              <a:t> </a:t>
            </a:r>
            <a:r>
              <a:rPr lang="en-GB" dirty="0" err="1" smtClean="0"/>
              <a:t>una</a:t>
            </a:r>
            <a:r>
              <a:rPr lang="en-GB" dirty="0" smtClean="0"/>
              <a:t> </a:t>
            </a:r>
            <a:r>
              <a:rPr lang="en-GB" dirty="0" err="1" smtClean="0"/>
              <a:t>frase</a:t>
            </a:r>
            <a:r>
              <a:rPr lang="en-GB" dirty="0" smtClean="0"/>
              <a:t> </a:t>
            </a:r>
            <a:r>
              <a:rPr lang="en-GB" dirty="0" err="1" smtClean="0"/>
              <a:t>che</a:t>
            </a:r>
            <a:r>
              <a:rPr lang="en-GB" dirty="0" smtClean="0"/>
              <a:t> </a:t>
            </a:r>
            <a:r>
              <a:rPr lang="en-GB" dirty="0" err="1" smtClean="0"/>
              <a:t>spiega</a:t>
            </a:r>
            <a:r>
              <a:rPr lang="en-GB" dirty="0" smtClean="0"/>
              <a:t> come la </a:t>
            </a:r>
            <a:r>
              <a:rPr lang="en-GB" dirty="0" err="1" smtClean="0"/>
              <a:t>avete</a:t>
            </a:r>
            <a:r>
              <a:rPr lang="en-GB" dirty="0" smtClean="0"/>
              <a:t> </a:t>
            </a:r>
            <a:r>
              <a:rPr lang="en-GB" dirty="0" err="1" smtClean="0"/>
              <a:t>imtepretata</a:t>
            </a:r>
            <a:r>
              <a:rPr lang="en-GB" dirty="0" smtClean="0"/>
              <a:t>.</a:t>
            </a:r>
            <a:endParaRPr lang="en-GB" dirty="0"/>
          </a:p>
        </p:txBody>
      </p:sp>
      <p:sp>
        <p:nvSpPr>
          <p:cNvPr id="4" name="Segnaposto numero diapositiva 3"/>
          <p:cNvSpPr>
            <a:spLocks noGrp="1"/>
          </p:cNvSpPr>
          <p:nvPr>
            <p:ph type="sldNum" sz="quarter" idx="12"/>
          </p:nvPr>
        </p:nvSpPr>
        <p:spPr/>
        <p:txBody>
          <a:bodyPr/>
          <a:lstStyle/>
          <a:p>
            <a:fld id="{631BB469-ABAD-4866-AC90-48FE8290B794}" type="slidenum">
              <a:rPr lang="en-GB" smtClean="0"/>
              <a:t>9</a:t>
            </a:fld>
            <a:endParaRPr lang="en-GB"/>
          </a:p>
        </p:txBody>
      </p:sp>
    </p:spTree>
    <p:extLst>
      <p:ext uri="{BB962C8B-B14F-4D97-AF65-F5344CB8AC3E}">
        <p14:creationId xmlns:p14="http://schemas.microsoft.com/office/powerpoint/2010/main" val="563277436"/>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Tema di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i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414</TotalTime>
  <Words>7350</Words>
  <Application>Microsoft Office PowerPoint</Application>
  <PresentationFormat>Presentazione su schermo (4:3)</PresentationFormat>
  <Paragraphs>532</Paragraphs>
  <Slides>57</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57</vt:i4>
      </vt:variant>
    </vt:vector>
  </HeadingPairs>
  <TitlesOfParts>
    <vt:vector size="62" baseType="lpstr">
      <vt:lpstr>Arial</vt:lpstr>
      <vt:lpstr>Calibri</vt:lpstr>
      <vt:lpstr>Calibri Light</vt:lpstr>
      <vt:lpstr>Wingdings</vt:lpstr>
      <vt:lpstr>Tema di Office</vt:lpstr>
      <vt:lpstr>A.A. 2019-20 Domanda sul modello relazionale  Esonero 2017-18</vt:lpstr>
      <vt:lpstr>Scopo del testo</vt:lpstr>
      <vt:lpstr>Gli esempi, croce e delizia dell’apprendimento</vt:lpstr>
      <vt:lpstr>Testo dell’esercizio</vt:lpstr>
      <vt:lpstr>Aspetti affrontati in questo esercizio</vt:lpstr>
      <vt:lpstr>Parti del testo</vt:lpstr>
      <vt:lpstr>Il patto non scritto</vt:lpstr>
      <vt:lpstr>Caratteristica di fondo del patto non scritto</vt:lpstr>
      <vt:lpstr>Ambiguità</vt:lpstr>
      <vt:lpstr>Vostro obiettivo nel rispondere alla domanda</vt:lpstr>
      <vt:lpstr>Punteggio a chiavi e vincoli di integrità </vt:lpstr>
      <vt:lpstr>Relazioni logiche tra domande</vt:lpstr>
      <vt:lpstr>Relazioni logiche tra domande</vt:lpstr>
      <vt:lpstr>Siamo pronti a iniziare?</vt:lpstr>
      <vt:lpstr>Prima cosa da fare</vt:lpstr>
      <vt:lpstr>“Mappatura” testo – schema </vt:lpstr>
      <vt:lpstr>Collegamenti tra requisiti e relazioni: sono rappresentati da frecce, in un caso (frase “alcuni farmaci…”) c’e’ una diramazione in un caso c’è un punto iterrogativo </vt:lpstr>
      <vt:lpstr>Concentriamoci ora prima di tutto  sulle chiavi (10-12 punti)</vt:lpstr>
      <vt:lpstr>Le chiavi non sono tutte uguali</vt:lpstr>
      <vt:lpstr>Come segnare le chiavi semplici e composte</vt:lpstr>
      <vt:lpstr>Ulteriore esempio di notazione grafica per le chiavi composte </vt:lpstr>
      <vt:lpstr>Punteggi a chiavi</vt:lpstr>
      <vt:lpstr>Metodo per trovare le chiavi semplici</vt:lpstr>
      <vt:lpstr>Abbiamo chiavi semplici del tipo descritto solo nella  Relazione 1 – Qui tutto è chiaro, ci sono due chiavi semplici</vt:lpstr>
      <vt:lpstr>Applichiamo allora la regola 1 in forma più estensiva</vt:lpstr>
      <vt:lpstr>Cerchiamo di completare …</vt:lpstr>
      <vt:lpstr>Cerchiamo di completare …</vt:lpstr>
      <vt:lpstr>Regola 2</vt:lpstr>
      <vt:lpstr>Ragioniamo una relazione per volta</vt:lpstr>
      <vt:lpstr>Relazione 1 – Qui tutto è chiaro, ci sono due distinte chiavi semplici</vt:lpstr>
      <vt:lpstr>Relazione 1 – L’unco problema è quale delle due scegliere come chiave. Diciamo che quando all’esame si chiede di di individuare una chiave, si fa riferimento alla chiave primaria, quindi, in questo caso possiamo supporre che id sia sempre specificato, e quindi sia chiave primaria, mentre CF lo possiamo conservare per l’ultima domanda del compito (vedi più Avanti)  </vt:lpstr>
      <vt:lpstr>Relazione 2 – E’ quella cui sono dedicati più requisiti,  aspettiamo un attimo a ragionarci sopra,  facciamo prima le cose più semplici</vt:lpstr>
      <vt:lpstr>Relazione 3 – Leggiamo con attenzione la frase “alcuni farmaci..” a che conclusion arrivate?</vt:lpstr>
      <vt:lpstr>Relazione 3 – Dovreste essere arrivati/e alla conclusione che la chiave COMPRENDE casa farmaceutica! Chiave composta</vt:lpstr>
      <vt:lpstr>Relazione 4 – Qui è chiaro che la chiave è formata ALMENO dai due attributi della chiave precedente, perchè stiamo parlando di ordini di farmaci, relazione  in cui compaiono tanti farmaci. Basta la coppia di attributi? Certamente no, perchè si possono fare tanti ordini di uno stesso farmaco. Che altro dobbiamo aggiungere? Pensaci</vt:lpstr>
      <vt:lpstr>Relazione 4 – Gli attributi indiziati di far parte della chiave sono i quattro a destra di casa-farmaceutica: possiamo procedere per esclusione:certamente non può essere numero confezioni, che (qui è un problema di sensibilità che dovete acquisire) è un attributo nella parte destra delle dipendenze funzionali, come ad esempio “altezza corporea”, corriere è nella stessa situaizone, rimangono le due date: beh, una certamente fa parte della chiave, scelgiamo data-ordine, è più naturale dell’altra</vt:lpstr>
      <vt:lpstr>Relazione 5 – Questa è facile, andiamo sul velluto:  è nome qualcuno potrebbe immaginare che anche telefono faccia parte della chiave, è una situazione “marginale”, si dovrebbe capire anche dagli altri attributi che non è così, ma se avete dubbi,  in questo caso scrivete una nota in cui lo giuststificate. </vt:lpstr>
      <vt:lpstr>Relazione 6 – qui la frase “ciascun servizio è fornito una volta alla settimana…” ci dice che la chiave è composta dal solo tipo servizio: fissato il tipo servizio,  è fissato in giorno e il resto degli attributi</vt:lpstr>
      <vt:lpstr>Relazione 7 – qui fate appello alla vostra esperienza di prenotazioni: è chiaro che per identificare una prenotazione occorre fornire data e ora. Un dubbio: anche cliente? NO! perchè una prenotazione per un tipo servizio in una certa data e ora riguarda un solo cliente, non potete fare la misura della pressione a due persone contemporaneamente. </vt:lpstr>
      <vt:lpstr>Sempre sulla relazione 7 – Potrebbe esserci uno student che dice dentro di se: qui mi vogliono fregare, e se hanno due misuratori della pressione, è chiaro che possono misurare la pressione a due persone contemporaneamente, e PERCIO’ cliente fa parte della chiave. Se stavate ragionando così vi prego: non siate TROPPO sospettosi, non siate TROPPO pignoli, è chiaro che cliente non fa parte della chiave………... E poi è molto raro (ma possibile) che la chiave sia tutti gli  attributi</vt:lpstr>
      <vt:lpstr>Torniamo alla relazione 2, Turno – se leggiamo con attenzione la frase relativa, piuttosto complicata, possiamo arrivare alla conclusione parziale che le coppie di farmacisti sono funzione del turno, quindi sono implicate dalla chiave, quindi non fanno parte della chiave. Cosa è rimasto? Pensaci </vt:lpstr>
      <vt:lpstr>Possiamo anzitutto dire che fissato il turno e il giorno (es. Primo turno del lunedi, Secondo turno del martedi, ecc.) e’ univocamente fissato l’intervallo orario associato al turno, e quindi l’ora di inizio e l’ora di fine, quindi come conseguenza possiamo arrivare alla conclusione che nome_turno,  giorno_settimana è la chiave della relazione. La frase «Ogni farmacista fa un solo turno al giorno» non intacca la precedente affermazione, ma, piuttosto, aggiunge due dipendenze funzionali alla relazione, la id1, giorno  nome_turno e la id2, giorno  nome_turno, che formalizzano proprio la frase nei due casi possibili di farmacisti. Siccome le dipendenze funzionali non erano richieste nel compito, si può dire che era una frase inutile e come conseguenza potenzialmente forviante.</vt:lpstr>
      <vt:lpstr>Che fatica, ce la abbiamo fatta! Resta da capire la frase con punto interogativo. Certe volte capita di scrivere delle cose che non sono nitidamente interpretabili e che quindi generano ansia: ma cosa avrà volute dire? Ebbene, in questo caso significa che I requisiti sono sempre gli stessi, non cambiano, fidatevi. Naturalmente a voler essere pignoli e un pò maliziosi, questo è vero sempre, perchè questa volta me lo hai voluto ribadire? Non so, forse perche’ il tempo è molto presente nelle relazioni  </vt:lpstr>
      <vt:lpstr>Abbiamo ragionato senza i vincoli di integrità referenziale </vt:lpstr>
      <vt:lpstr>Ora passiamo alle domande finali</vt:lpstr>
      <vt:lpstr>Testo dell’esercizio</vt:lpstr>
      <vt:lpstr>Vincoli di dominio</vt:lpstr>
      <vt:lpstr>Vincoli di dominio</vt:lpstr>
      <vt:lpstr>Vincoli di tupla</vt:lpstr>
      <vt:lpstr>Vincoli di tupla</vt:lpstr>
      <vt:lpstr>Aspetti terminologici</vt:lpstr>
      <vt:lpstr>Aspetti concettuali</vt:lpstr>
      <vt:lpstr>Vincoli di tupla</vt:lpstr>
      <vt:lpstr>Vincoli di tupla nell’esercizio</vt:lpstr>
      <vt:lpstr>Superchiave </vt:lpstr>
      <vt:lpstr>Ultima domanda –  Una chiave che non sia stata scelta come chiave primaria</vt:lpstr>
      <vt:lpstr>Troppo lungo?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Domanda modello relazionale – esonero 2017-18</dc:title>
  <dc:creator>carlo batini</dc:creator>
  <cp:lastModifiedBy>carlo batini</cp:lastModifiedBy>
  <cp:revision>37</cp:revision>
  <dcterms:created xsi:type="dcterms:W3CDTF">2020-03-17T06:14:01Z</dcterms:created>
  <dcterms:modified xsi:type="dcterms:W3CDTF">2020-03-19T14:37:35Z</dcterms:modified>
</cp:coreProperties>
</file>