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75" r:id="rId1"/>
  </p:sldMasterIdLst>
  <p:notesMasterIdLst>
    <p:notesMasterId r:id="rId32"/>
  </p:notesMasterIdLst>
  <p:sldIdLst>
    <p:sldId id="256" r:id="rId2"/>
    <p:sldId id="285" r:id="rId3"/>
    <p:sldId id="260" r:id="rId4"/>
    <p:sldId id="261" r:id="rId5"/>
    <p:sldId id="262" r:id="rId6"/>
    <p:sldId id="263" r:id="rId7"/>
    <p:sldId id="267" r:id="rId8"/>
    <p:sldId id="266" r:id="rId9"/>
    <p:sldId id="258" r:id="rId10"/>
    <p:sldId id="259" r:id="rId11"/>
    <p:sldId id="257" r:id="rId12"/>
    <p:sldId id="269" r:id="rId13"/>
    <p:sldId id="268" r:id="rId14"/>
    <p:sldId id="270" r:id="rId15"/>
    <p:sldId id="271" r:id="rId16"/>
    <p:sldId id="272" r:id="rId17"/>
    <p:sldId id="273" r:id="rId18"/>
    <p:sldId id="274" r:id="rId19"/>
    <p:sldId id="275" r:id="rId20"/>
    <p:sldId id="289" r:id="rId21"/>
    <p:sldId id="286" r:id="rId22"/>
    <p:sldId id="277" r:id="rId23"/>
    <p:sldId id="287" r:id="rId24"/>
    <p:sldId id="288" r:id="rId25"/>
    <p:sldId id="276" r:id="rId26"/>
    <p:sldId id="278" r:id="rId27"/>
    <p:sldId id="279" r:id="rId28"/>
    <p:sldId id="280" r:id="rId29"/>
    <p:sldId id="281" r:id="rId30"/>
    <p:sldId id="28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658"/>
    <p:restoredTop sz="94651"/>
  </p:normalViewPr>
  <p:slideViewPr>
    <p:cSldViewPr snapToGrid="0" snapToObjects="1">
      <p:cViewPr varScale="1">
        <p:scale>
          <a:sx n="50" d="100"/>
          <a:sy n="50" d="100"/>
        </p:scale>
        <p:origin x="11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75B639-6793-0743-928A-C7F3885A55EC}" type="datetimeFigureOut">
              <a:rPr lang="it-IT" smtClean="0"/>
              <a:t>06/02/20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42DC09-5D8C-A141-B22D-CD061050427A}" type="slidenum">
              <a:rPr lang="it-IT" smtClean="0"/>
              <a:t>‹N›</a:t>
            </a:fld>
            <a:endParaRPr lang="it-IT"/>
          </a:p>
        </p:txBody>
      </p:sp>
    </p:spTree>
    <p:extLst>
      <p:ext uri="{BB962C8B-B14F-4D97-AF65-F5344CB8AC3E}">
        <p14:creationId xmlns:p14="http://schemas.microsoft.com/office/powerpoint/2010/main" val="149070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169534D-BA71-C946-95D3-2F0941AA337E}" type="datetime1">
              <a:rPr lang="it-IT" smtClean="0"/>
              <a:t>06/02/20</a:t>
            </a:fld>
            <a:endParaRPr lang="en-US" dirty="0"/>
          </a:p>
        </p:txBody>
      </p:sp>
      <p:sp>
        <p:nvSpPr>
          <p:cNvPr id="5" name="Footer Placeholder 4"/>
          <p:cNvSpPr>
            <a:spLocks noGrp="1"/>
          </p:cNvSpPr>
          <p:nvPr>
            <p:ph type="ftr" sz="quarter" idx="11"/>
          </p:nvPr>
        </p:nvSpPr>
        <p:spPr/>
        <p:txBody>
          <a:bodyPr/>
          <a:lstStyle/>
          <a:p>
            <a:r>
              <a:rPr lang="en-US"/>
              <a:t>Melissa Miedico                   2019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1763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97855EBF-F52E-7443-9358-4EBFD054A54A}" type="datetime1">
              <a:rPr lang="it-IT" smtClean="0"/>
              <a:t>06/02/20</a:t>
            </a:fld>
            <a:endParaRPr lang="en-US" dirty="0"/>
          </a:p>
        </p:txBody>
      </p:sp>
      <p:sp>
        <p:nvSpPr>
          <p:cNvPr id="8" name="Footer Placeholder 7"/>
          <p:cNvSpPr>
            <a:spLocks noGrp="1"/>
          </p:cNvSpPr>
          <p:nvPr>
            <p:ph type="ftr" sz="quarter" idx="11"/>
          </p:nvPr>
        </p:nvSpPr>
        <p:spPr/>
        <p:txBody>
          <a:bodyPr/>
          <a:lstStyle/>
          <a:p>
            <a:r>
              <a:rPr lang="en-US"/>
              <a:t>Melissa Miedico                   2019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361551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5D82A730-8264-5A42-AA4E-4C3DA467C9F7}" type="datetime1">
              <a:rPr lang="it-IT" smtClean="0"/>
              <a:t>06/02/20</a:t>
            </a:fld>
            <a:endParaRPr lang="en-US" dirty="0"/>
          </a:p>
        </p:txBody>
      </p:sp>
      <p:sp>
        <p:nvSpPr>
          <p:cNvPr id="8" name="Footer Placeholder 7"/>
          <p:cNvSpPr>
            <a:spLocks noGrp="1"/>
          </p:cNvSpPr>
          <p:nvPr>
            <p:ph type="ftr" sz="quarter" idx="11"/>
          </p:nvPr>
        </p:nvSpPr>
        <p:spPr/>
        <p:txBody>
          <a:bodyPr/>
          <a:lstStyle/>
          <a:p>
            <a:r>
              <a:rPr lang="en-US"/>
              <a:t>Melissa Miedico                   2019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07596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CD483BF-D23D-B449-B1F4-AC5E742F3BC8}" type="datetime1">
              <a:rPr lang="it-IT" smtClean="0"/>
              <a:t>06/02/20</a:t>
            </a:fld>
            <a:endParaRPr lang="en-US" dirty="0"/>
          </a:p>
        </p:txBody>
      </p:sp>
      <p:sp>
        <p:nvSpPr>
          <p:cNvPr id="5" name="Footer Placeholder 4"/>
          <p:cNvSpPr>
            <a:spLocks noGrp="1"/>
          </p:cNvSpPr>
          <p:nvPr>
            <p:ph type="ftr" sz="quarter" idx="11"/>
          </p:nvPr>
        </p:nvSpPr>
        <p:spPr/>
        <p:txBody>
          <a:bodyPr/>
          <a:lstStyle/>
          <a:p>
            <a:r>
              <a:rPr lang="en-US"/>
              <a:t>Melissa Miedico                   2019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76361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63BECE2-6BE0-5346-BE1A-1900E75DFA0A}" type="datetime1">
              <a:rPr lang="it-IT" smtClean="0"/>
              <a:t>06/02/20</a:t>
            </a:fld>
            <a:endParaRPr lang="en-US" dirty="0"/>
          </a:p>
        </p:txBody>
      </p:sp>
      <p:sp>
        <p:nvSpPr>
          <p:cNvPr id="5" name="Footer Placeholder 4"/>
          <p:cNvSpPr>
            <a:spLocks noGrp="1"/>
          </p:cNvSpPr>
          <p:nvPr>
            <p:ph type="ftr" sz="quarter" idx="11"/>
          </p:nvPr>
        </p:nvSpPr>
        <p:spPr/>
        <p:txBody>
          <a:bodyPr/>
          <a:lstStyle/>
          <a:p>
            <a:r>
              <a:rPr lang="en-US"/>
              <a:t>Melissa Miedico                   2019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0934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8D080ED7-8EDE-4C47-8DA9-E90585B7934F}" type="datetime1">
              <a:rPr lang="it-IT" smtClean="0"/>
              <a:t>06/02/20</a:t>
            </a:fld>
            <a:endParaRPr lang="en-US" dirty="0"/>
          </a:p>
        </p:txBody>
      </p:sp>
      <p:sp>
        <p:nvSpPr>
          <p:cNvPr id="9" name="Footer Placeholder 8"/>
          <p:cNvSpPr>
            <a:spLocks noGrp="1"/>
          </p:cNvSpPr>
          <p:nvPr>
            <p:ph type="ftr" sz="quarter" idx="11"/>
          </p:nvPr>
        </p:nvSpPr>
        <p:spPr/>
        <p:txBody>
          <a:bodyPr/>
          <a:lstStyle/>
          <a:p>
            <a:r>
              <a:rPr lang="en-US"/>
              <a:t>Melissa Miedico                   2019
              </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9610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2" name="Date Placeholder 1"/>
          <p:cNvSpPr>
            <a:spLocks noGrp="1"/>
          </p:cNvSpPr>
          <p:nvPr>
            <p:ph type="dt" sz="half" idx="10"/>
          </p:nvPr>
        </p:nvSpPr>
        <p:spPr/>
        <p:txBody>
          <a:bodyPr/>
          <a:lstStyle/>
          <a:p>
            <a:fld id="{4BE1B9C3-7690-A545-A8CA-E9B9034FEE26}" type="datetime1">
              <a:rPr lang="it-IT" smtClean="0"/>
              <a:t>06/02/20</a:t>
            </a:fld>
            <a:endParaRPr lang="en-US" dirty="0"/>
          </a:p>
        </p:txBody>
      </p:sp>
      <p:sp>
        <p:nvSpPr>
          <p:cNvPr id="11" name="Footer Placeholder 10"/>
          <p:cNvSpPr>
            <a:spLocks noGrp="1"/>
          </p:cNvSpPr>
          <p:nvPr>
            <p:ph type="ftr" sz="quarter" idx="11"/>
          </p:nvPr>
        </p:nvSpPr>
        <p:spPr/>
        <p:txBody>
          <a:bodyPr/>
          <a:lstStyle/>
          <a:p>
            <a:r>
              <a:rPr lang="en-US"/>
              <a:t>Melissa Miedico                   2019
              </a:t>
            </a:r>
            <a:endParaRPr lang="en-US" dirty="0"/>
          </a:p>
        </p:txBody>
      </p:sp>
      <p:sp>
        <p:nvSpPr>
          <p:cNvPr id="12" name="Slide Number Placeholder 11"/>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788378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fld id="{8FCC52E5-6D76-9342-8302-BA6A0F5E2284}" type="datetime1">
              <a:rPr lang="it-IT" smtClean="0"/>
              <a:t>06/02/20</a:t>
            </a:fld>
            <a:endParaRPr lang="en-US" dirty="0"/>
          </a:p>
        </p:txBody>
      </p:sp>
      <p:sp>
        <p:nvSpPr>
          <p:cNvPr id="7" name="Footer Placeholder 6"/>
          <p:cNvSpPr>
            <a:spLocks noGrp="1"/>
          </p:cNvSpPr>
          <p:nvPr>
            <p:ph type="ftr" sz="quarter" idx="11"/>
          </p:nvPr>
        </p:nvSpPr>
        <p:spPr/>
        <p:txBody>
          <a:bodyPr/>
          <a:lstStyle/>
          <a:p>
            <a:r>
              <a:rPr lang="en-US"/>
              <a:t>Melissa Miedico                   2019
              </a:t>
            </a:r>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7562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66CC951-FB87-424D-8E54-56997AA44367}" type="datetime1">
              <a:rPr lang="it-IT" smtClean="0"/>
              <a:t>06/02/20</a:t>
            </a:fld>
            <a:endParaRPr lang="en-US" dirty="0"/>
          </a:p>
        </p:txBody>
      </p:sp>
      <p:sp>
        <p:nvSpPr>
          <p:cNvPr id="6" name="Footer Placeholder 5"/>
          <p:cNvSpPr>
            <a:spLocks noGrp="1"/>
          </p:cNvSpPr>
          <p:nvPr>
            <p:ph type="ftr" sz="quarter" idx="11"/>
          </p:nvPr>
        </p:nvSpPr>
        <p:spPr/>
        <p:txBody>
          <a:bodyPr/>
          <a:lstStyle/>
          <a:p>
            <a:r>
              <a:rPr lang="en-US"/>
              <a:t>Melissa Miedico                   2019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4674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E05061BA-0756-5042-B7B5-CFAD73D1BC59}" type="datetime1">
              <a:rPr lang="it-IT" smtClean="0"/>
              <a:t>06/02/20</a:t>
            </a:fld>
            <a:endParaRPr lang="en-US" dirty="0"/>
          </a:p>
        </p:txBody>
      </p:sp>
      <p:sp>
        <p:nvSpPr>
          <p:cNvPr id="9" name="Footer Placeholder 8"/>
          <p:cNvSpPr>
            <a:spLocks noGrp="1"/>
          </p:cNvSpPr>
          <p:nvPr>
            <p:ph type="ftr" sz="quarter" idx="11"/>
          </p:nvPr>
        </p:nvSpPr>
        <p:spPr/>
        <p:txBody>
          <a:bodyPr/>
          <a:lstStyle/>
          <a:p>
            <a:r>
              <a:rPr lang="en-US"/>
              <a:t>Melissa Miedico                   2019
              </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97690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1AB9C453-9121-1E45-8B79-E9905C1A35AA}" type="datetime1">
              <a:rPr lang="it-IT" smtClean="0"/>
              <a:t>06/02/20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Melissa Miedico                   2019
              </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82167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355BCBE-424C-F143-8DE4-53ECCC3D373F}" type="datetime1">
              <a:rPr lang="it-IT" smtClean="0"/>
              <a:t>06/02/20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Melissa Miedico                   2019
              </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95368476"/>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hf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regione.molise.it/web/minori/minori.nsf/(V09)/E54B994FD01A1E15C1256FA10035A7CD?OpenDocu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gazzettaufficiale.it/atto/corte_costituzionale/caricaDettaglioAtto/originario?atto.dataPubblicazioneGazzetta=1994-05-04&amp;atto.codiceRedazionale=094C0500"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C9DD44-03B2-3E41-9EDE-2C5B4C7B74A0}"/>
              </a:ext>
            </a:extLst>
          </p:cNvPr>
          <p:cNvSpPr>
            <a:spLocks noGrp="1"/>
          </p:cNvSpPr>
          <p:nvPr>
            <p:ph type="ctrTitle"/>
          </p:nvPr>
        </p:nvSpPr>
        <p:spPr>
          <a:xfrm>
            <a:off x="1012370" y="3428998"/>
            <a:ext cx="7598229" cy="2268559"/>
          </a:xfrm>
        </p:spPr>
        <p:txBody>
          <a:bodyPr>
            <a:normAutofit/>
          </a:bodyPr>
          <a:lstStyle/>
          <a:p>
            <a:r>
              <a:rPr lang="it-IT" dirty="0"/>
              <a:t>Il minore autore di reato</a:t>
            </a:r>
            <a:br>
              <a:rPr lang="it-IT" dirty="0"/>
            </a:br>
            <a:r>
              <a:rPr lang="it-IT" sz="4000" dirty="0"/>
              <a:t>Introduzione – il </a:t>
            </a:r>
            <a:r>
              <a:rPr lang="it-IT" sz="4000" dirty="0" err="1"/>
              <a:t>d.P.R.</a:t>
            </a:r>
            <a:r>
              <a:rPr lang="it-IT" sz="4000" dirty="0"/>
              <a:t> 448/1988</a:t>
            </a:r>
          </a:p>
        </p:txBody>
      </p:sp>
      <p:sp>
        <p:nvSpPr>
          <p:cNvPr id="3" name="Sottotitolo 2">
            <a:extLst>
              <a:ext uri="{FF2B5EF4-FFF2-40B4-BE49-F238E27FC236}">
                <a16:creationId xmlns:a16="http://schemas.microsoft.com/office/drawing/2014/main" id="{E0ACA394-15D8-4C4F-BCC0-6A95B8CBD9AC}"/>
              </a:ext>
            </a:extLst>
          </p:cNvPr>
          <p:cNvSpPr>
            <a:spLocks noGrp="1"/>
          </p:cNvSpPr>
          <p:nvPr>
            <p:ph type="subTitle" idx="1"/>
          </p:nvPr>
        </p:nvSpPr>
        <p:spPr>
          <a:xfrm>
            <a:off x="1099457" y="2268786"/>
            <a:ext cx="7030417" cy="1160213"/>
          </a:xfrm>
        </p:spPr>
        <p:txBody>
          <a:bodyPr>
            <a:normAutofit fontScale="92500" lnSpcReduction="10000"/>
          </a:bodyPr>
          <a:lstStyle/>
          <a:p>
            <a:r>
              <a:rPr lang="it-IT" dirty="0"/>
              <a:t>Corso di alta formazione sull’esecuzione penale</a:t>
            </a:r>
          </a:p>
          <a:p>
            <a:r>
              <a:rPr lang="it-IT" dirty="0"/>
              <a:t>Università Bicocca  - 7 febbraio 2020</a:t>
            </a:r>
          </a:p>
          <a:p>
            <a:r>
              <a:rPr lang="it-IT" dirty="0"/>
              <a:t>Docente Melissa </a:t>
            </a:r>
            <a:r>
              <a:rPr lang="it-IT" dirty="0" err="1"/>
              <a:t>Miedico</a:t>
            </a:r>
            <a:r>
              <a:rPr lang="it-IT" dirty="0"/>
              <a:t> </a:t>
            </a:r>
          </a:p>
        </p:txBody>
      </p:sp>
    </p:spTree>
    <p:extLst>
      <p:ext uri="{BB962C8B-B14F-4D97-AF65-F5344CB8AC3E}">
        <p14:creationId xmlns:p14="http://schemas.microsoft.com/office/powerpoint/2010/main" val="770532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ABE11F-7B71-374A-B3A1-E5A3188D7E66}"/>
              </a:ext>
            </a:extLst>
          </p:cNvPr>
          <p:cNvSpPr>
            <a:spLocks noGrp="1"/>
          </p:cNvSpPr>
          <p:nvPr>
            <p:ph type="title"/>
          </p:nvPr>
        </p:nvSpPr>
        <p:spPr/>
        <p:txBody>
          <a:bodyPr/>
          <a:lstStyle/>
          <a:p>
            <a:r>
              <a:rPr lang="it-IT" dirty="0"/>
              <a:t>Minori in comunità – flussi 2007/2017</a:t>
            </a:r>
          </a:p>
        </p:txBody>
      </p:sp>
      <p:pic>
        <p:nvPicPr>
          <p:cNvPr id="3073" name="Picture 1" descr="page20image2955693760">
            <a:extLst>
              <a:ext uri="{FF2B5EF4-FFF2-40B4-BE49-F238E27FC236}">
                <a16:creationId xmlns:a16="http://schemas.microsoft.com/office/drawing/2014/main" id="{31A95899-B359-AA4B-AC39-391CED2164C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3287" y="857250"/>
            <a:ext cx="8015287" cy="5086350"/>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piè di pagina 2">
            <a:extLst>
              <a:ext uri="{FF2B5EF4-FFF2-40B4-BE49-F238E27FC236}">
                <a16:creationId xmlns:a16="http://schemas.microsoft.com/office/drawing/2014/main" id="{A4A41048-CD6C-934D-B50E-D5B1B05775AD}"/>
              </a:ext>
            </a:extLst>
          </p:cNvPr>
          <p:cNvSpPr>
            <a:spLocks noGrp="1"/>
          </p:cNvSpPr>
          <p:nvPr>
            <p:ph type="ftr" sz="quarter" idx="11"/>
          </p:nvPr>
        </p:nvSpPr>
        <p:spPr/>
        <p:txBody>
          <a:bodyPr/>
          <a:lstStyle/>
          <a:p>
            <a:r>
              <a:rPr lang="en-US"/>
              <a:t>Melissa Miedico                   2019
              </a:t>
            </a:r>
            <a:endParaRPr lang="en-US" dirty="0"/>
          </a:p>
        </p:txBody>
      </p:sp>
      <p:sp>
        <p:nvSpPr>
          <p:cNvPr id="4" name="Segnaposto numero diapositiva 3">
            <a:extLst>
              <a:ext uri="{FF2B5EF4-FFF2-40B4-BE49-F238E27FC236}">
                <a16:creationId xmlns:a16="http://schemas.microsoft.com/office/drawing/2014/main" id="{8D819FF7-EDF9-B246-995C-075D80C962BE}"/>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705333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BE17AF-1796-B34E-8883-67510D414DBE}"/>
              </a:ext>
            </a:extLst>
          </p:cNvPr>
          <p:cNvSpPr>
            <a:spLocks noGrp="1"/>
          </p:cNvSpPr>
          <p:nvPr>
            <p:ph type="title"/>
          </p:nvPr>
        </p:nvSpPr>
        <p:spPr/>
        <p:txBody>
          <a:bodyPr/>
          <a:lstStyle/>
          <a:p>
            <a:r>
              <a:rPr lang="it-IT" dirty="0"/>
              <a:t>Minorenni in carico agli Uffici di sevizio sociale </a:t>
            </a:r>
            <a:br>
              <a:rPr lang="it-IT" dirty="0"/>
            </a:br>
            <a:r>
              <a:rPr lang="it-IT" dirty="0"/>
              <a:t>2007 - 2017</a:t>
            </a:r>
            <a:br>
              <a:rPr lang="it-IT" dirty="0"/>
            </a:br>
            <a:endParaRPr lang="it-IT" dirty="0"/>
          </a:p>
        </p:txBody>
      </p:sp>
      <p:sp>
        <p:nvSpPr>
          <p:cNvPr id="3" name="Segnaposto contenuto 2">
            <a:extLst>
              <a:ext uri="{FF2B5EF4-FFF2-40B4-BE49-F238E27FC236}">
                <a16:creationId xmlns:a16="http://schemas.microsoft.com/office/drawing/2014/main" id="{F6C2EC8D-1F95-3744-AE64-5B87508A07FC}"/>
              </a:ext>
            </a:extLst>
          </p:cNvPr>
          <p:cNvSpPr>
            <a:spLocks noGrp="1"/>
          </p:cNvSpPr>
          <p:nvPr>
            <p:ph idx="1"/>
          </p:nvPr>
        </p:nvSpPr>
        <p:spPr>
          <a:xfrm>
            <a:off x="4100514" y="357189"/>
            <a:ext cx="7269692" cy="1314450"/>
          </a:xfrm>
        </p:spPr>
        <p:txBody>
          <a:bodyPr>
            <a:normAutofit/>
          </a:bodyPr>
          <a:lstStyle/>
          <a:p>
            <a:r>
              <a:rPr lang="it-IT" dirty="0"/>
              <a:t>Grafico 1 </a:t>
            </a:r>
            <a:r>
              <a:rPr lang="it-IT" i="1" dirty="0"/>
              <a:t>– </a:t>
            </a:r>
            <a:r>
              <a:rPr lang="it-IT" dirty="0"/>
              <a:t>Minorenni e giovani adulti in carico agli Uffici di servizio sociale per i minorenni negli anni dal 2007 al 2017 secondo la </a:t>
            </a:r>
            <a:r>
              <a:rPr lang="it-IT" dirty="0" err="1"/>
              <a:t>nazionalita</a:t>
            </a:r>
            <a:r>
              <a:rPr lang="it-IT" dirty="0"/>
              <a:t>̀. </a:t>
            </a:r>
          </a:p>
          <a:p>
            <a:pPr marL="0" indent="0">
              <a:buNone/>
            </a:pPr>
            <a:endParaRPr lang="it-IT" dirty="0"/>
          </a:p>
        </p:txBody>
      </p:sp>
      <p:pic>
        <p:nvPicPr>
          <p:cNvPr id="1025" name="Picture 1" descr="page11image2932157296">
            <a:extLst>
              <a:ext uri="{FF2B5EF4-FFF2-40B4-BE49-F238E27FC236}">
                <a16:creationId xmlns:a16="http://schemas.microsoft.com/office/drawing/2014/main" id="{B25EC6AE-0566-5346-BB9E-84B30ED1F7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2776" y="1357313"/>
            <a:ext cx="8202499" cy="4686300"/>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piè di pagina 3">
            <a:extLst>
              <a:ext uri="{FF2B5EF4-FFF2-40B4-BE49-F238E27FC236}">
                <a16:creationId xmlns:a16="http://schemas.microsoft.com/office/drawing/2014/main" id="{2689544D-8E45-B849-96ED-311EC355B876}"/>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5211D694-A87B-6D44-912F-30CF7F1AD872}"/>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599915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F91A16-0AFA-404D-98F2-245F8B71F068}"/>
              </a:ext>
            </a:extLst>
          </p:cNvPr>
          <p:cNvSpPr>
            <a:spLocks noGrp="1"/>
          </p:cNvSpPr>
          <p:nvPr>
            <p:ph type="title"/>
          </p:nvPr>
        </p:nvSpPr>
        <p:spPr/>
        <p:txBody>
          <a:bodyPr/>
          <a:lstStyle/>
          <a:p>
            <a:r>
              <a:rPr lang="it-IT" dirty="0"/>
              <a:t>Il diritto penale minorile.</a:t>
            </a:r>
            <a:br>
              <a:rPr lang="it-IT" dirty="0"/>
            </a:br>
            <a:r>
              <a:rPr lang="it-IT" dirty="0"/>
              <a:t>Le origini</a:t>
            </a:r>
          </a:p>
        </p:txBody>
      </p:sp>
      <p:sp>
        <p:nvSpPr>
          <p:cNvPr id="3" name="Segnaposto contenuto 2">
            <a:extLst>
              <a:ext uri="{FF2B5EF4-FFF2-40B4-BE49-F238E27FC236}">
                <a16:creationId xmlns:a16="http://schemas.microsoft.com/office/drawing/2014/main" id="{C679DD3B-BAE9-ED42-AE1A-A3F26DC99992}"/>
              </a:ext>
            </a:extLst>
          </p:cNvPr>
          <p:cNvSpPr>
            <a:spLocks noGrp="1"/>
          </p:cNvSpPr>
          <p:nvPr>
            <p:ph idx="1"/>
          </p:nvPr>
        </p:nvSpPr>
        <p:spPr>
          <a:xfrm>
            <a:off x="3703320" y="502920"/>
            <a:ext cx="7909560" cy="6111240"/>
          </a:xfrm>
        </p:spPr>
        <p:txBody>
          <a:bodyPr>
            <a:normAutofit/>
          </a:bodyPr>
          <a:lstStyle/>
          <a:p>
            <a:pPr algn="just"/>
            <a:r>
              <a:rPr lang="it-IT" sz="2400" dirty="0"/>
              <a:t>Il codice Rocco (l’imputabilità art. 97 e 98 c.p.)</a:t>
            </a:r>
          </a:p>
          <a:p>
            <a:pPr lvl="2" algn="just"/>
            <a:r>
              <a:rPr lang="it-IT" sz="2400" dirty="0"/>
              <a:t>Art. 97 c.p. </a:t>
            </a:r>
            <a:r>
              <a:rPr lang="it-IT" sz="2400" dirty="0" err="1"/>
              <a:t>infraquattordicenne</a:t>
            </a:r>
            <a:r>
              <a:rPr lang="it-IT" sz="2400" dirty="0"/>
              <a:t>: non imputabilità – se pericoloso: misure di sicurezza (art. 224 c.p.)</a:t>
            </a:r>
          </a:p>
          <a:p>
            <a:pPr lvl="2" algn="just"/>
            <a:r>
              <a:rPr lang="it-IT" sz="2400" dirty="0"/>
              <a:t>Art. 98 c.p. </a:t>
            </a:r>
            <a:r>
              <a:rPr lang="it-IT" sz="2400" dirty="0" err="1"/>
              <a:t>infradiciottenne</a:t>
            </a:r>
            <a:r>
              <a:rPr lang="it-IT" sz="2400" dirty="0"/>
              <a:t>: necessario accertamento capacità/maturità</a:t>
            </a:r>
          </a:p>
          <a:p>
            <a:pPr algn="just"/>
            <a:r>
              <a:rPr lang="it-IT" sz="2400" dirty="0"/>
              <a:t>Il </a:t>
            </a:r>
            <a:r>
              <a:rPr lang="it-IT" sz="2400" dirty="0" err="1">
                <a:hlinkClick r:id="rId2"/>
              </a:rPr>
              <a:t>R.d.</a:t>
            </a:r>
            <a:r>
              <a:rPr lang="it-IT" sz="2400" dirty="0">
                <a:hlinkClick r:id="rId2"/>
              </a:rPr>
              <a:t> 1404 del 1934 </a:t>
            </a:r>
            <a:r>
              <a:rPr lang="it-IT" sz="2400" dirty="0"/>
              <a:t>che istituisce i Tribunali per i </a:t>
            </a:r>
            <a:r>
              <a:rPr lang="it-IT" sz="2400" dirty="0" err="1"/>
              <a:t>Minorennni</a:t>
            </a:r>
            <a:r>
              <a:rPr lang="it-IT" sz="2400" dirty="0"/>
              <a:t> (modificata con l. 888/1956) (la competenza amministrativa art. 25 del </a:t>
            </a:r>
            <a:r>
              <a:rPr lang="it-IT" sz="2400" dirty="0" err="1"/>
              <a:t>d.P.R.</a:t>
            </a:r>
            <a:r>
              <a:rPr lang="it-IT" sz="2400" dirty="0"/>
              <a:t> 1404 (per manifeste prove di irregolarità della condotta o del carattere: affidamento del minore al servizio; collocamento in comunità)</a:t>
            </a:r>
          </a:p>
          <a:p>
            <a:pPr algn="just"/>
            <a:r>
              <a:rPr lang="it-IT" sz="2400" dirty="0"/>
              <a:t>La Costituzione: artt. 2, 3, 25, 27, 31 </a:t>
            </a:r>
            <a:r>
              <a:rPr lang="it-IT" sz="2400" dirty="0" err="1"/>
              <a:t>Cost</a:t>
            </a:r>
            <a:r>
              <a:rPr lang="it-IT" sz="2400" dirty="0"/>
              <a:t>.</a:t>
            </a:r>
          </a:p>
        </p:txBody>
      </p:sp>
      <p:sp>
        <p:nvSpPr>
          <p:cNvPr id="4" name="Segnaposto piè di pagina 3">
            <a:extLst>
              <a:ext uri="{FF2B5EF4-FFF2-40B4-BE49-F238E27FC236}">
                <a16:creationId xmlns:a16="http://schemas.microsoft.com/office/drawing/2014/main" id="{3A277EEA-BF2D-9743-9DD9-1CD1D0074E51}"/>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BD3C8A9A-71B0-7743-BF69-C9E0DE1D97DC}"/>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245410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AC77FF7A-6FE0-A046-8193-61BC4F68DCFC}"/>
              </a:ext>
            </a:extLst>
          </p:cNvPr>
          <p:cNvSpPr>
            <a:spLocks noGrp="1"/>
          </p:cNvSpPr>
          <p:nvPr>
            <p:ph type="title"/>
          </p:nvPr>
        </p:nvSpPr>
        <p:spPr/>
        <p:txBody>
          <a:bodyPr/>
          <a:lstStyle/>
          <a:p>
            <a:r>
              <a:rPr lang="it-IT" dirty="0"/>
              <a:t>Il diritto penale minorile</a:t>
            </a:r>
            <a:br>
              <a:rPr lang="it-IT" dirty="0"/>
            </a:br>
            <a:br>
              <a:rPr lang="it-IT" dirty="0"/>
            </a:br>
            <a:r>
              <a:rPr lang="it-IT" dirty="0"/>
              <a:t>Fonti internazionali e principi generali</a:t>
            </a:r>
            <a:br>
              <a:rPr lang="it-IT" dirty="0"/>
            </a:br>
            <a:endParaRPr lang="it-IT" dirty="0"/>
          </a:p>
        </p:txBody>
      </p:sp>
      <p:sp>
        <p:nvSpPr>
          <p:cNvPr id="7" name="Segnaposto contenuto 6">
            <a:extLst>
              <a:ext uri="{FF2B5EF4-FFF2-40B4-BE49-F238E27FC236}">
                <a16:creationId xmlns:a16="http://schemas.microsoft.com/office/drawing/2014/main" id="{DA4A7629-F3EB-914A-B331-4E3ECCB330F8}"/>
              </a:ext>
            </a:extLst>
          </p:cNvPr>
          <p:cNvSpPr>
            <a:spLocks noGrp="1"/>
          </p:cNvSpPr>
          <p:nvPr>
            <p:ph sz="half" idx="4294967295"/>
          </p:nvPr>
        </p:nvSpPr>
        <p:spPr>
          <a:xfrm>
            <a:off x="3368041" y="145969"/>
            <a:ext cx="8336280" cy="6210381"/>
          </a:xfrm>
        </p:spPr>
        <p:txBody>
          <a:bodyPr>
            <a:normAutofit fontScale="92500" lnSpcReduction="10000"/>
          </a:bodyPr>
          <a:lstStyle/>
          <a:p>
            <a:pPr algn="just"/>
            <a:r>
              <a:rPr lang="it-IT" b="1" dirty="0"/>
              <a:t>Convenzione Europea per la salvaguardia dei diritti dell’uomo e delle libertà fondamentali del 1950</a:t>
            </a:r>
          </a:p>
          <a:p>
            <a:pPr lvl="1" algn="just"/>
            <a:r>
              <a:rPr lang="it-IT" dirty="0"/>
              <a:t>Detenzione del minore e giusto processo</a:t>
            </a:r>
          </a:p>
          <a:p>
            <a:pPr algn="just"/>
            <a:r>
              <a:rPr lang="it-IT" b="1" dirty="0"/>
              <a:t>Patto internazionale sui diritti civili e politici del 1966</a:t>
            </a:r>
          </a:p>
          <a:p>
            <a:pPr lvl="1" algn="just"/>
            <a:r>
              <a:rPr lang="it-IT" dirty="0"/>
              <a:t>Adeguatezza e finalizzazione educativa</a:t>
            </a:r>
          </a:p>
          <a:p>
            <a:pPr algn="just"/>
            <a:r>
              <a:rPr lang="it-IT" b="1" dirty="0"/>
              <a:t>Regole minime per l’amministrazione della giustizia minorile del 1985</a:t>
            </a:r>
          </a:p>
          <a:p>
            <a:pPr lvl="1" algn="just"/>
            <a:r>
              <a:rPr lang="it-IT" dirty="0"/>
              <a:t>Differenziazione</a:t>
            </a:r>
          </a:p>
          <a:p>
            <a:pPr lvl="1" algn="just"/>
            <a:r>
              <a:rPr lang="it-IT" dirty="0"/>
              <a:t>Diritti autonomi del minore</a:t>
            </a:r>
          </a:p>
          <a:p>
            <a:pPr lvl="1" algn="just"/>
            <a:r>
              <a:rPr lang="it-IT" dirty="0"/>
              <a:t>14 anni limite minimo per responsabilità penale</a:t>
            </a:r>
          </a:p>
          <a:p>
            <a:pPr lvl="1" algn="just"/>
            <a:r>
              <a:rPr lang="it-IT" dirty="0"/>
              <a:t>Specializzazione degli organi minorili e specifica qualificazione, aggiornamento</a:t>
            </a:r>
          </a:p>
          <a:p>
            <a:pPr lvl="1" algn="just"/>
            <a:r>
              <a:rPr lang="it-IT" dirty="0"/>
              <a:t>Finalità educative DEL PROCESSO e protezione del minore DAL PROCESSO</a:t>
            </a:r>
          </a:p>
          <a:p>
            <a:pPr lvl="1" algn="just"/>
            <a:r>
              <a:rPr lang="it-IT" dirty="0"/>
              <a:t>Processo come occasione educativa</a:t>
            </a:r>
          </a:p>
          <a:p>
            <a:pPr lvl="1" algn="just"/>
            <a:r>
              <a:rPr lang="it-IT" dirty="0"/>
              <a:t>Garanzie formali (giusto processo, difensore, assistenza dei genitori o tutore che devono poter partecipare al processo, salvo che si decida di escluderli nell’esclusivo interesse del minore)</a:t>
            </a:r>
          </a:p>
          <a:p>
            <a:pPr lvl="1" algn="just"/>
            <a:r>
              <a:rPr lang="it-IT" dirty="0"/>
              <a:t>Residualità della detenzione (anche nella forma cautelare)</a:t>
            </a:r>
          </a:p>
          <a:p>
            <a:pPr algn="just"/>
            <a:r>
              <a:rPr lang="it-IT" b="1" dirty="0" err="1"/>
              <a:t>R</a:t>
            </a:r>
            <a:r>
              <a:rPr lang="it-IT" b="1" dirty="0"/>
              <a:t> (87) 20 del Consiglio d’Europa del 1987</a:t>
            </a:r>
          </a:p>
          <a:p>
            <a:pPr lvl="1" algn="just"/>
            <a:r>
              <a:rPr lang="it-IT" dirty="0"/>
              <a:t>Fuoriuscita dal circuito giudiziario</a:t>
            </a:r>
          </a:p>
          <a:p>
            <a:pPr lvl="1" algn="just"/>
            <a:r>
              <a:rPr lang="it-IT" dirty="0"/>
              <a:t>Ricomposizione del conflitto con strumenti alternativi che possano evitare la presa in carico del sistema della giustizia minorile e le conseguenze che da essa derivano</a:t>
            </a:r>
          </a:p>
        </p:txBody>
      </p:sp>
      <p:sp>
        <p:nvSpPr>
          <p:cNvPr id="2" name="Segnaposto piè di pagina 1">
            <a:extLst>
              <a:ext uri="{FF2B5EF4-FFF2-40B4-BE49-F238E27FC236}">
                <a16:creationId xmlns:a16="http://schemas.microsoft.com/office/drawing/2014/main" id="{2980CEDA-DDC9-6444-A969-2ED4229D6332}"/>
              </a:ext>
            </a:extLst>
          </p:cNvPr>
          <p:cNvSpPr>
            <a:spLocks noGrp="1"/>
          </p:cNvSpPr>
          <p:nvPr>
            <p:ph type="ftr" sz="quarter" idx="11"/>
          </p:nvPr>
        </p:nvSpPr>
        <p:spPr/>
        <p:txBody>
          <a:bodyPr/>
          <a:lstStyle/>
          <a:p>
            <a:r>
              <a:rPr lang="en-US"/>
              <a:t>Melissa Miedico                   2019
              </a:t>
            </a:r>
            <a:endParaRPr lang="en-US" dirty="0"/>
          </a:p>
        </p:txBody>
      </p:sp>
      <p:sp>
        <p:nvSpPr>
          <p:cNvPr id="3" name="Segnaposto numero diapositiva 2">
            <a:extLst>
              <a:ext uri="{FF2B5EF4-FFF2-40B4-BE49-F238E27FC236}">
                <a16:creationId xmlns:a16="http://schemas.microsoft.com/office/drawing/2014/main" id="{18B66544-141A-4D4E-B0B5-56AB93E8DF02}"/>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388035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dissolve">
                                      <p:cBhvr>
                                        <p:cTn id="15" dur="500"/>
                                        <p:tgtEl>
                                          <p:spTgt spid="7">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dissolve">
                                      <p:cBhvr>
                                        <p:cTn id="18" dur="500"/>
                                        <p:tgtEl>
                                          <p:spTgt spid="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dissolve">
                                      <p:cBhvr>
                                        <p:cTn id="23" dur="500"/>
                                        <p:tgtEl>
                                          <p:spTgt spid="7">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dissolve">
                                      <p:cBhvr>
                                        <p:cTn id="26" dur="500"/>
                                        <p:tgtEl>
                                          <p:spTgt spid="7">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animEffect transition="in" filter="dissolve">
                                      <p:cBhvr>
                                        <p:cTn id="29" dur="500"/>
                                        <p:tgtEl>
                                          <p:spTgt spid="7">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dissolve">
                                      <p:cBhvr>
                                        <p:cTn id="32" dur="500"/>
                                        <p:tgtEl>
                                          <p:spTgt spid="7">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Effect transition="in" filter="dissolve">
                                      <p:cBhvr>
                                        <p:cTn id="35" dur="500"/>
                                        <p:tgtEl>
                                          <p:spTgt spid="7">
                                            <p:txEl>
                                              <p:pRg st="8" end="8"/>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7">
                                            <p:txEl>
                                              <p:pRg st="9" end="9"/>
                                            </p:txEl>
                                          </p:spTgt>
                                        </p:tgtEl>
                                        <p:attrNameLst>
                                          <p:attrName>style.visibility</p:attrName>
                                        </p:attrNameLst>
                                      </p:cBhvr>
                                      <p:to>
                                        <p:strVal val="visible"/>
                                      </p:to>
                                    </p:set>
                                    <p:animEffect transition="in" filter="dissolve">
                                      <p:cBhvr>
                                        <p:cTn id="38" dur="500"/>
                                        <p:tgtEl>
                                          <p:spTgt spid="7">
                                            <p:txEl>
                                              <p:pRg st="9" end="9"/>
                                            </p:txEl>
                                          </p:spTgt>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7">
                                            <p:txEl>
                                              <p:pRg st="10" end="10"/>
                                            </p:txEl>
                                          </p:spTgt>
                                        </p:tgtEl>
                                        <p:attrNameLst>
                                          <p:attrName>style.visibility</p:attrName>
                                        </p:attrNameLst>
                                      </p:cBhvr>
                                      <p:to>
                                        <p:strVal val="visible"/>
                                      </p:to>
                                    </p:set>
                                    <p:animEffect transition="in" filter="dissolve">
                                      <p:cBhvr>
                                        <p:cTn id="41" dur="500"/>
                                        <p:tgtEl>
                                          <p:spTgt spid="7">
                                            <p:txEl>
                                              <p:pRg st="10" end="10"/>
                                            </p:txEl>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7">
                                            <p:txEl>
                                              <p:pRg st="11" end="11"/>
                                            </p:txEl>
                                          </p:spTgt>
                                        </p:tgtEl>
                                        <p:attrNameLst>
                                          <p:attrName>style.visibility</p:attrName>
                                        </p:attrNameLst>
                                      </p:cBhvr>
                                      <p:to>
                                        <p:strVal val="visible"/>
                                      </p:to>
                                    </p:set>
                                    <p:animEffect transition="in" filter="dissolve">
                                      <p:cBhvr>
                                        <p:cTn id="44" dur="500"/>
                                        <p:tgtEl>
                                          <p:spTgt spid="7">
                                            <p:txEl>
                                              <p:pRg st="11" end="11"/>
                                            </p:txEl>
                                          </p:spTgt>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7">
                                            <p:txEl>
                                              <p:pRg st="12" end="12"/>
                                            </p:txEl>
                                          </p:spTgt>
                                        </p:tgtEl>
                                        <p:attrNameLst>
                                          <p:attrName>style.visibility</p:attrName>
                                        </p:attrNameLst>
                                      </p:cBhvr>
                                      <p:to>
                                        <p:strVal val="visible"/>
                                      </p:to>
                                    </p:set>
                                    <p:animEffect transition="in" filter="dissolve">
                                      <p:cBhvr>
                                        <p:cTn id="47" dur="500"/>
                                        <p:tgtEl>
                                          <p:spTgt spid="7">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
                                            <p:txEl>
                                              <p:pRg st="13" end="13"/>
                                            </p:txEl>
                                          </p:spTgt>
                                        </p:tgtEl>
                                        <p:attrNameLst>
                                          <p:attrName>style.visibility</p:attrName>
                                        </p:attrNameLst>
                                      </p:cBhvr>
                                      <p:to>
                                        <p:strVal val="visible"/>
                                      </p:to>
                                    </p:set>
                                    <p:animEffect transition="in" filter="dissolve">
                                      <p:cBhvr>
                                        <p:cTn id="52" dur="500"/>
                                        <p:tgtEl>
                                          <p:spTgt spid="7">
                                            <p:txEl>
                                              <p:pRg st="13" end="13"/>
                                            </p:txEl>
                                          </p:spTgt>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7">
                                            <p:txEl>
                                              <p:pRg st="14" end="14"/>
                                            </p:txEl>
                                          </p:spTgt>
                                        </p:tgtEl>
                                        <p:attrNameLst>
                                          <p:attrName>style.visibility</p:attrName>
                                        </p:attrNameLst>
                                      </p:cBhvr>
                                      <p:to>
                                        <p:strVal val="visible"/>
                                      </p:to>
                                    </p:set>
                                    <p:animEffect transition="in" filter="dissolve">
                                      <p:cBhvr>
                                        <p:cTn id="55" dur="500"/>
                                        <p:tgtEl>
                                          <p:spTgt spid="7">
                                            <p:txEl>
                                              <p:pRg st="14" end="14"/>
                                            </p:txEl>
                                          </p:spTgt>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7">
                                            <p:txEl>
                                              <p:pRg st="15" end="15"/>
                                            </p:txEl>
                                          </p:spTgt>
                                        </p:tgtEl>
                                        <p:attrNameLst>
                                          <p:attrName>style.visibility</p:attrName>
                                        </p:attrNameLst>
                                      </p:cBhvr>
                                      <p:to>
                                        <p:strVal val="visible"/>
                                      </p:to>
                                    </p:set>
                                    <p:animEffect transition="in" filter="dissolve">
                                      <p:cBhvr>
                                        <p:cTn id="58" dur="500"/>
                                        <p:tgtEl>
                                          <p:spTgt spid="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61616D-B3A7-D240-9B31-95F4CB366C3C}"/>
              </a:ext>
            </a:extLst>
          </p:cNvPr>
          <p:cNvSpPr>
            <a:spLocks noGrp="1"/>
          </p:cNvSpPr>
          <p:nvPr>
            <p:ph type="title"/>
          </p:nvPr>
        </p:nvSpPr>
        <p:spPr/>
        <p:txBody>
          <a:bodyPr/>
          <a:lstStyle/>
          <a:p>
            <a:r>
              <a:rPr lang="it-IT" dirty="0"/>
              <a:t>Il diritto penale minorile</a:t>
            </a:r>
            <a:br>
              <a:rPr lang="it-IT" dirty="0"/>
            </a:br>
            <a:br>
              <a:rPr lang="it-IT" dirty="0"/>
            </a:br>
            <a:r>
              <a:rPr lang="it-IT" dirty="0"/>
              <a:t>Il </a:t>
            </a:r>
            <a:r>
              <a:rPr lang="it-IT" dirty="0" err="1"/>
              <a:t>d.P.R.</a:t>
            </a:r>
            <a:r>
              <a:rPr lang="it-IT" dirty="0"/>
              <a:t> 448/1988</a:t>
            </a:r>
          </a:p>
        </p:txBody>
      </p:sp>
      <p:sp>
        <p:nvSpPr>
          <p:cNvPr id="3" name="Segnaposto contenuto 2">
            <a:extLst>
              <a:ext uri="{FF2B5EF4-FFF2-40B4-BE49-F238E27FC236}">
                <a16:creationId xmlns:a16="http://schemas.microsoft.com/office/drawing/2014/main" id="{6D5BE9A1-5A32-5F47-8351-8A91A9570D40}"/>
              </a:ext>
            </a:extLst>
          </p:cNvPr>
          <p:cNvSpPr>
            <a:spLocks noGrp="1"/>
          </p:cNvSpPr>
          <p:nvPr>
            <p:ph idx="1"/>
          </p:nvPr>
        </p:nvSpPr>
        <p:spPr/>
        <p:txBody>
          <a:bodyPr/>
          <a:lstStyle/>
          <a:p>
            <a:pPr algn="just"/>
            <a:r>
              <a:rPr lang="it-IT" dirty="0"/>
              <a:t>Art. 1 principio di sussidiarietà (c.p.p. solo ove qui non previsto) e principio di adeguatezza applicativa (alla personalità e alle esigenze educative del minore).</a:t>
            </a:r>
          </a:p>
          <a:p>
            <a:pPr algn="just"/>
            <a:r>
              <a:rPr lang="it-IT" dirty="0"/>
              <a:t>Escluse  deroghe alla competenza del Tribunale dei Minorenni in caso di connessione rispetto a procedimenti contro coimputati maggiorenni</a:t>
            </a:r>
          </a:p>
          <a:p>
            <a:pPr algn="just"/>
            <a:r>
              <a:rPr lang="it-IT" dirty="0"/>
              <a:t>Peculiarità del processo minorile: finalità educative del processo, processo specializzato, centralità del minore, accertamenti specifici sulla personalità del minore (art. 9 </a:t>
            </a:r>
            <a:r>
              <a:rPr lang="it-IT" dirty="0" err="1"/>
              <a:t>d.P.R.</a:t>
            </a:r>
            <a:r>
              <a:rPr lang="it-IT" dirty="0"/>
              <a:t> 448/1988), individualizzazione e flessibilità,  il divieto di esercizio dell’azione civile nel processo penale minorile, la (frequente) rinuncia alla applicazione della sanzione penale, l’assistenza al minore con gli esercenti la potestà genitoriale</a:t>
            </a:r>
          </a:p>
        </p:txBody>
      </p:sp>
      <p:sp>
        <p:nvSpPr>
          <p:cNvPr id="4" name="Segnaposto piè di pagina 3">
            <a:extLst>
              <a:ext uri="{FF2B5EF4-FFF2-40B4-BE49-F238E27FC236}">
                <a16:creationId xmlns:a16="http://schemas.microsoft.com/office/drawing/2014/main" id="{902CCB37-8EF1-3F4F-9E5A-28FED9434EE8}"/>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49B2B9A0-059F-0744-A7C3-208B101A0C57}"/>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419581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4F1337-6212-6940-9CFD-605A3241FB78}"/>
              </a:ext>
            </a:extLst>
          </p:cNvPr>
          <p:cNvSpPr>
            <a:spLocks noGrp="1"/>
          </p:cNvSpPr>
          <p:nvPr>
            <p:ph type="title"/>
          </p:nvPr>
        </p:nvSpPr>
        <p:spPr>
          <a:xfrm>
            <a:off x="252918" y="1123837"/>
            <a:ext cx="3038921" cy="4601183"/>
          </a:xfrm>
        </p:spPr>
        <p:txBody>
          <a:bodyPr/>
          <a:lstStyle/>
          <a:p>
            <a:r>
              <a:rPr lang="it-IT" dirty="0"/>
              <a:t>Diritto penale minorile</a:t>
            </a:r>
            <a:br>
              <a:rPr lang="it-IT" dirty="0"/>
            </a:br>
            <a:br>
              <a:rPr lang="it-IT" dirty="0"/>
            </a:br>
            <a:r>
              <a:rPr lang="it-IT" dirty="0"/>
              <a:t>Processo specializzato</a:t>
            </a:r>
          </a:p>
        </p:txBody>
      </p:sp>
      <p:sp>
        <p:nvSpPr>
          <p:cNvPr id="3" name="Segnaposto contenuto 2">
            <a:extLst>
              <a:ext uri="{FF2B5EF4-FFF2-40B4-BE49-F238E27FC236}">
                <a16:creationId xmlns:a16="http://schemas.microsoft.com/office/drawing/2014/main" id="{BD204629-188D-6047-95BB-C9242C86E1B8}"/>
              </a:ext>
            </a:extLst>
          </p:cNvPr>
          <p:cNvSpPr>
            <a:spLocks noGrp="1"/>
          </p:cNvSpPr>
          <p:nvPr>
            <p:ph idx="1"/>
          </p:nvPr>
        </p:nvSpPr>
        <p:spPr>
          <a:xfrm>
            <a:off x="3627120" y="106680"/>
            <a:ext cx="7833360" cy="6644640"/>
          </a:xfrm>
        </p:spPr>
        <p:txBody>
          <a:bodyPr>
            <a:normAutofit/>
          </a:bodyPr>
          <a:lstStyle/>
          <a:p>
            <a:pPr algn="just"/>
            <a:r>
              <a:rPr lang="it-IT" dirty="0"/>
              <a:t>Giudice: giudici togati e onorari</a:t>
            </a:r>
          </a:p>
          <a:p>
            <a:pPr lvl="1" algn="just"/>
            <a:r>
              <a:rPr lang="it-IT" dirty="0"/>
              <a:t>Formazione e aggiornamento </a:t>
            </a:r>
          </a:p>
          <a:p>
            <a:pPr lvl="1" algn="just"/>
            <a:r>
              <a:rPr lang="it-IT" dirty="0"/>
              <a:t>G.I.P. è organo monocratico</a:t>
            </a:r>
          </a:p>
          <a:p>
            <a:pPr lvl="1" algn="just"/>
            <a:r>
              <a:rPr lang="it-IT" dirty="0"/>
              <a:t>Tribunale per i Minorenni giudica sempre in composizione collegiale sia che svolga funzioni di </a:t>
            </a:r>
            <a:r>
              <a:rPr lang="it-IT" dirty="0" err="1"/>
              <a:t>G.u.p</a:t>
            </a:r>
            <a:r>
              <a:rPr lang="it-IT" dirty="0"/>
              <a:t>. (presidente togato, 2 componenti laici) che di giudice del dibattimento (4 membri: 2 togati e 2 componenti laici individuati in appositi elenchi e nominati dal C.S.M.)</a:t>
            </a:r>
          </a:p>
          <a:p>
            <a:pPr lvl="1" algn="just"/>
            <a:r>
              <a:rPr lang="it-IT" dirty="0"/>
              <a:t>Il Tribunale per i Minorenni svolge la funzione di giudice del riesame, di giudice dell’esecuzione e di Tribunale di sorveglianza</a:t>
            </a:r>
          </a:p>
          <a:p>
            <a:pPr lvl="1" algn="just"/>
            <a:r>
              <a:rPr lang="it-IT" dirty="0"/>
              <a:t>La competenza del Tribunale per i Minorenni e del magistrato di Sorveglianza cessa al 25 anno di età (art. 3 </a:t>
            </a:r>
            <a:r>
              <a:rPr lang="it-IT" dirty="0" err="1"/>
              <a:t>d.P.R.</a:t>
            </a:r>
            <a:r>
              <a:rPr lang="it-IT" dirty="0"/>
              <a:t> 448/1988)</a:t>
            </a:r>
          </a:p>
          <a:p>
            <a:pPr algn="just"/>
            <a:r>
              <a:rPr lang="it-IT" dirty="0"/>
              <a:t>PM: autonomo ufficio distrettuale presso il TM</a:t>
            </a:r>
          </a:p>
          <a:p>
            <a:pPr algn="just"/>
            <a:r>
              <a:rPr lang="it-IT" dirty="0"/>
              <a:t>Polizia giudiziaria: sezione specializzata presso la Procura della Repubblica presso il Tribunale dei Minorenni – specifica competenza e preparazione</a:t>
            </a:r>
          </a:p>
          <a:p>
            <a:pPr algn="just"/>
            <a:r>
              <a:rPr lang="it-IT" dirty="0"/>
              <a:t>Difensori: si auspica speciale preparazione del difensore di fiducia la cui scelta però è lasciata all’imputato; difensori d’ufficio sono individuati in un apposito elenco (art. 11 </a:t>
            </a:r>
            <a:r>
              <a:rPr lang="it-IT" dirty="0" err="1"/>
              <a:t>d.P.R.</a:t>
            </a:r>
            <a:r>
              <a:rPr lang="it-IT" dirty="0"/>
              <a:t> 448/1988)</a:t>
            </a:r>
          </a:p>
        </p:txBody>
      </p:sp>
      <p:sp>
        <p:nvSpPr>
          <p:cNvPr id="4" name="Segnaposto piè di pagina 3">
            <a:extLst>
              <a:ext uri="{FF2B5EF4-FFF2-40B4-BE49-F238E27FC236}">
                <a16:creationId xmlns:a16="http://schemas.microsoft.com/office/drawing/2014/main" id="{0F210D7C-4803-784B-90B9-CAC8C4BCA55E}"/>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D3BA28F9-5403-184D-B658-F8FC59623026}"/>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149829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163ACD-0BEF-0D44-8641-4A7C84319538}"/>
              </a:ext>
            </a:extLst>
          </p:cNvPr>
          <p:cNvSpPr>
            <a:spLocks noGrp="1"/>
          </p:cNvSpPr>
          <p:nvPr>
            <p:ph type="title"/>
          </p:nvPr>
        </p:nvSpPr>
        <p:spPr/>
        <p:txBody>
          <a:bodyPr/>
          <a:lstStyle/>
          <a:p>
            <a:r>
              <a:rPr lang="it-IT" dirty="0"/>
              <a:t>Diritto penale minorile</a:t>
            </a:r>
            <a:br>
              <a:rPr lang="it-IT" dirty="0"/>
            </a:br>
            <a:br>
              <a:rPr lang="it-IT" dirty="0"/>
            </a:br>
            <a:r>
              <a:rPr lang="it-IT" dirty="0"/>
              <a:t>Processo come parte del progetto educativo.</a:t>
            </a:r>
            <a:br>
              <a:rPr lang="it-IT" dirty="0"/>
            </a:br>
            <a:endParaRPr lang="it-IT" dirty="0"/>
          </a:p>
        </p:txBody>
      </p:sp>
      <p:sp>
        <p:nvSpPr>
          <p:cNvPr id="3" name="Segnaposto contenuto 2">
            <a:extLst>
              <a:ext uri="{FF2B5EF4-FFF2-40B4-BE49-F238E27FC236}">
                <a16:creationId xmlns:a16="http://schemas.microsoft.com/office/drawing/2014/main" id="{BF3BFA37-5F57-674B-9F67-90015EB67D74}"/>
              </a:ext>
            </a:extLst>
          </p:cNvPr>
          <p:cNvSpPr>
            <a:spLocks noGrp="1"/>
          </p:cNvSpPr>
          <p:nvPr>
            <p:ph idx="1"/>
          </p:nvPr>
        </p:nvSpPr>
        <p:spPr>
          <a:xfrm>
            <a:off x="3847172" y="858644"/>
            <a:ext cx="7337502" cy="5073805"/>
          </a:xfrm>
        </p:spPr>
        <p:txBody>
          <a:bodyPr/>
          <a:lstStyle/>
          <a:p>
            <a:pPr algn="just"/>
            <a:r>
              <a:rPr lang="it-IT" sz="2800" dirty="0"/>
              <a:t>Minore: il processo non è contro di lui…. l’idea è che si svolga con lui e per lui. </a:t>
            </a:r>
          </a:p>
          <a:p>
            <a:pPr lvl="1" algn="just"/>
            <a:r>
              <a:rPr lang="it-IT" sz="2800" dirty="0"/>
              <a:t>Art. 9 </a:t>
            </a:r>
            <a:r>
              <a:rPr lang="it-IT" sz="2800" dirty="0" err="1"/>
              <a:t>d.P.R</a:t>
            </a:r>
            <a:r>
              <a:rPr lang="it-IT" sz="2800" dirty="0"/>
              <a:t>: 448/1988 gli accertamenti sulla personalità dell’imputato</a:t>
            </a:r>
          </a:p>
          <a:p>
            <a:pPr lvl="1" algn="just"/>
            <a:r>
              <a:rPr lang="it-IT" sz="2800" dirty="0"/>
              <a:t>Artt. 12 e 13 </a:t>
            </a:r>
            <a:r>
              <a:rPr lang="it-IT" sz="2800" dirty="0" err="1"/>
              <a:t>d.P.R.</a:t>
            </a:r>
            <a:r>
              <a:rPr lang="it-IT" sz="2800" dirty="0"/>
              <a:t> 448/1988 l’assistenza psicologica ed affettiva, il divieto di pubblicazione di notizie e immagini dell’imputato</a:t>
            </a:r>
          </a:p>
          <a:p>
            <a:pPr lvl="2" algn="just"/>
            <a:r>
              <a:rPr lang="it-IT" sz="2800" dirty="0"/>
              <a:t>Il ruolo di assistenza dei genitori (segue)</a:t>
            </a:r>
            <a:endParaRPr lang="it-IT" dirty="0"/>
          </a:p>
          <a:p>
            <a:pPr lvl="2" algn="just"/>
            <a:endParaRPr lang="it-IT" dirty="0"/>
          </a:p>
          <a:p>
            <a:pPr algn="just"/>
            <a:endParaRPr lang="it-IT" dirty="0"/>
          </a:p>
        </p:txBody>
      </p:sp>
      <p:sp>
        <p:nvSpPr>
          <p:cNvPr id="4" name="Segnaposto piè di pagina 3">
            <a:extLst>
              <a:ext uri="{FF2B5EF4-FFF2-40B4-BE49-F238E27FC236}">
                <a16:creationId xmlns:a16="http://schemas.microsoft.com/office/drawing/2014/main" id="{712AE0A7-BBBD-504A-A56E-64DE74A0673F}"/>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D3B3B8FC-19FE-8A47-B198-9CCBA32D97C5}"/>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57042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14FB44-535C-8242-916D-C74AFA7381FC}"/>
              </a:ext>
            </a:extLst>
          </p:cNvPr>
          <p:cNvSpPr>
            <a:spLocks noGrp="1"/>
          </p:cNvSpPr>
          <p:nvPr>
            <p:ph type="title"/>
          </p:nvPr>
        </p:nvSpPr>
        <p:spPr/>
        <p:txBody>
          <a:bodyPr/>
          <a:lstStyle/>
          <a:p>
            <a:r>
              <a:rPr lang="it-IT" dirty="0"/>
              <a:t>Diritto penale minorile</a:t>
            </a:r>
            <a:br>
              <a:rPr lang="it-IT" dirty="0"/>
            </a:br>
            <a:br>
              <a:rPr lang="it-IT" dirty="0"/>
            </a:br>
            <a:r>
              <a:rPr lang="it-IT" dirty="0"/>
              <a:t>Il ruolo degli esercenti la potestà genitoriale</a:t>
            </a:r>
          </a:p>
        </p:txBody>
      </p:sp>
      <p:sp>
        <p:nvSpPr>
          <p:cNvPr id="3" name="Segnaposto contenuto 2">
            <a:extLst>
              <a:ext uri="{FF2B5EF4-FFF2-40B4-BE49-F238E27FC236}">
                <a16:creationId xmlns:a16="http://schemas.microsoft.com/office/drawing/2014/main" id="{7586F39B-EDE0-FD4F-8006-15D1C3E3CCB7}"/>
              </a:ext>
            </a:extLst>
          </p:cNvPr>
          <p:cNvSpPr>
            <a:spLocks noGrp="1"/>
          </p:cNvSpPr>
          <p:nvPr>
            <p:ph idx="1"/>
          </p:nvPr>
        </p:nvSpPr>
        <p:spPr/>
        <p:txBody>
          <a:bodyPr/>
          <a:lstStyle/>
          <a:p>
            <a:pPr algn="just"/>
            <a:r>
              <a:rPr lang="it-IT" dirty="0"/>
              <a:t>Esercenti la potestà genitoriale: obblighi di assistenza, diritto alla partecipazione agli atti del procedimento e all’informazione, obblighi processuali di custodia e vigilanza (v. permanenza in casa), prerogative di impulso processuale. </a:t>
            </a:r>
          </a:p>
          <a:p>
            <a:pPr algn="just"/>
            <a:r>
              <a:rPr lang="it-IT" dirty="0"/>
              <a:t>Necessario avviso agli esercenti la potestà genitoriale, nullità in caso di mancato avviso dell’informazione di garanzia e del decreto di fissazione dell’udienza.</a:t>
            </a:r>
          </a:p>
          <a:p>
            <a:pPr algn="just"/>
            <a:endParaRPr lang="it-IT" dirty="0"/>
          </a:p>
        </p:txBody>
      </p:sp>
      <p:sp>
        <p:nvSpPr>
          <p:cNvPr id="5" name="Segnaposto piè di pagina 4">
            <a:extLst>
              <a:ext uri="{FF2B5EF4-FFF2-40B4-BE49-F238E27FC236}">
                <a16:creationId xmlns:a16="http://schemas.microsoft.com/office/drawing/2014/main" id="{3A6E2BA9-5B7A-5043-BA22-EF7874CCC3E6}"/>
              </a:ext>
            </a:extLst>
          </p:cNvPr>
          <p:cNvSpPr>
            <a:spLocks noGrp="1"/>
          </p:cNvSpPr>
          <p:nvPr>
            <p:ph type="ftr" sz="quarter" idx="11"/>
          </p:nvPr>
        </p:nvSpPr>
        <p:spPr/>
        <p:txBody>
          <a:bodyPr/>
          <a:lstStyle/>
          <a:p>
            <a:r>
              <a:rPr lang="en-US"/>
              <a:t>Melissa Miedico                   2019
              </a:t>
            </a:r>
            <a:endParaRPr lang="en-US" dirty="0"/>
          </a:p>
        </p:txBody>
      </p:sp>
      <p:sp>
        <p:nvSpPr>
          <p:cNvPr id="6" name="Segnaposto numero diapositiva 5">
            <a:extLst>
              <a:ext uri="{FF2B5EF4-FFF2-40B4-BE49-F238E27FC236}">
                <a16:creationId xmlns:a16="http://schemas.microsoft.com/office/drawing/2014/main" id="{005ED2B5-8FF8-5549-92A6-74537AB1FB89}"/>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364521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76E2D5-D434-D54E-878D-8B2F4255FDAB}"/>
              </a:ext>
            </a:extLst>
          </p:cNvPr>
          <p:cNvSpPr>
            <a:spLocks noGrp="1"/>
          </p:cNvSpPr>
          <p:nvPr>
            <p:ph type="title"/>
          </p:nvPr>
        </p:nvSpPr>
        <p:spPr/>
        <p:txBody>
          <a:bodyPr/>
          <a:lstStyle/>
          <a:p>
            <a:r>
              <a:rPr lang="it-IT" dirty="0"/>
              <a:t>Diritto penale minorile</a:t>
            </a:r>
            <a:br>
              <a:rPr lang="it-IT" dirty="0"/>
            </a:br>
            <a:br>
              <a:rPr lang="it-IT" dirty="0"/>
            </a:br>
            <a:r>
              <a:rPr lang="it-IT" dirty="0"/>
              <a:t>I servizi minorili</a:t>
            </a:r>
          </a:p>
        </p:txBody>
      </p:sp>
      <p:sp>
        <p:nvSpPr>
          <p:cNvPr id="3" name="Segnaposto contenuto 2">
            <a:extLst>
              <a:ext uri="{FF2B5EF4-FFF2-40B4-BE49-F238E27FC236}">
                <a16:creationId xmlns:a16="http://schemas.microsoft.com/office/drawing/2014/main" id="{48D3046B-1E39-6641-BD9D-0A2521693152}"/>
              </a:ext>
            </a:extLst>
          </p:cNvPr>
          <p:cNvSpPr>
            <a:spLocks noGrp="1"/>
          </p:cNvSpPr>
          <p:nvPr>
            <p:ph idx="1"/>
          </p:nvPr>
        </p:nvSpPr>
        <p:spPr>
          <a:xfrm>
            <a:off x="3611880" y="640080"/>
            <a:ext cx="7572588" cy="5344668"/>
          </a:xfrm>
        </p:spPr>
        <p:txBody>
          <a:bodyPr/>
          <a:lstStyle/>
          <a:p>
            <a:pPr algn="just"/>
            <a:r>
              <a:rPr lang="it-IT" dirty="0"/>
              <a:t>Intervento dei servizi: obbligatorio in ogni stato e grado del procedimento (art.  6 </a:t>
            </a:r>
            <a:r>
              <a:rPr lang="it-IT" dirty="0" err="1"/>
              <a:t>d.P.R.</a:t>
            </a:r>
            <a:r>
              <a:rPr lang="it-IT" dirty="0"/>
              <a:t> 448/1988)</a:t>
            </a:r>
          </a:p>
          <a:p>
            <a:pPr marL="845820" lvl="1" indent="-342900" algn="just">
              <a:buFont typeface="+mj-lt"/>
              <a:buAutoNum type="arabicPeriod"/>
            </a:pPr>
            <a:r>
              <a:rPr lang="it-IT" b="1" dirty="0"/>
              <a:t>I servizi minorili giudiziari</a:t>
            </a:r>
            <a:r>
              <a:rPr lang="it-IT" dirty="0"/>
              <a:t>: dovere di intervento, di sostegno e assistenza durante le misure cautelari. Collaborazione in caso di permanenza in casa anche con gli esercenti la responsabilità genitoriale. Ruolo essenziale nella sospensione del processo e messa alla prova </a:t>
            </a:r>
          </a:p>
          <a:p>
            <a:pPr marL="845820" lvl="1" indent="-342900" algn="just">
              <a:buFont typeface="+mj-lt"/>
              <a:buAutoNum type="arabicPeriod"/>
            </a:pPr>
            <a:r>
              <a:rPr lang="it-IT" b="1" dirty="0"/>
              <a:t>I servizi locali minorili: </a:t>
            </a:r>
            <a:r>
              <a:rPr lang="it-IT" dirty="0"/>
              <a:t>assistenza extra-processuale</a:t>
            </a:r>
            <a:endParaRPr lang="it-IT" b="1" dirty="0"/>
          </a:p>
          <a:p>
            <a:pPr algn="just"/>
            <a:endParaRPr lang="it-IT" dirty="0"/>
          </a:p>
          <a:p>
            <a:pPr lvl="1" algn="just"/>
            <a:endParaRPr lang="it-IT" dirty="0"/>
          </a:p>
        </p:txBody>
      </p:sp>
      <p:sp>
        <p:nvSpPr>
          <p:cNvPr id="4" name="Segnaposto piè di pagina 3">
            <a:extLst>
              <a:ext uri="{FF2B5EF4-FFF2-40B4-BE49-F238E27FC236}">
                <a16:creationId xmlns:a16="http://schemas.microsoft.com/office/drawing/2014/main" id="{E398C61C-95F2-4D46-976E-BF5285BFD556}"/>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807DE95F-E240-A141-9592-8C3954865658}"/>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3589272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F8B0E7-EBFE-F643-BAAB-E4A74CB2296C}"/>
              </a:ext>
            </a:extLst>
          </p:cNvPr>
          <p:cNvSpPr>
            <a:spLocks noGrp="1"/>
          </p:cNvSpPr>
          <p:nvPr>
            <p:ph type="title"/>
          </p:nvPr>
        </p:nvSpPr>
        <p:spPr/>
        <p:txBody>
          <a:bodyPr/>
          <a:lstStyle/>
          <a:p>
            <a:r>
              <a:rPr lang="it-IT" dirty="0"/>
              <a:t>Diritto penale minorile</a:t>
            </a:r>
            <a:br>
              <a:rPr lang="it-IT" dirty="0"/>
            </a:br>
            <a:br>
              <a:rPr lang="it-IT" dirty="0"/>
            </a:br>
            <a:r>
              <a:rPr lang="it-IT" dirty="0"/>
              <a:t>Il difensore</a:t>
            </a:r>
          </a:p>
        </p:txBody>
      </p:sp>
      <p:sp>
        <p:nvSpPr>
          <p:cNvPr id="3" name="Segnaposto contenuto 2">
            <a:extLst>
              <a:ext uri="{FF2B5EF4-FFF2-40B4-BE49-F238E27FC236}">
                <a16:creationId xmlns:a16="http://schemas.microsoft.com/office/drawing/2014/main" id="{B5EE8A90-F410-0D4D-8171-933426268D8F}"/>
              </a:ext>
            </a:extLst>
          </p:cNvPr>
          <p:cNvSpPr>
            <a:spLocks noGrp="1"/>
          </p:cNvSpPr>
          <p:nvPr>
            <p:ph idx="1"/>
          </p:nvPr>
        </p:nvSpPr>
        <p:spPr/>
        <p:txBody>
          <a:bodyPr/>
          <a:lstStyle/>
          <a:p>
            <a:pPr algn="just"/>
            <a:r>
              <a:rPr lang="it-IT" dirty="0"/>
              <a:t>Corretta difesa tecnica, con uso di tutti gli specifici strumenti e istituti previsti in ambito minorile</a:t>
            </a:r>
          </a:p>
          <a:p>
            <a:pPr algn="just"/>
            <a:r>
              <a:rPr lang="it-IT" dirty="0"/>
              <a:t>Estrema vulnerabilità del soggetto rappresentato il quale non è in grado di disporre in modo appropriato e pieno degli strumenti caratteristici dell’autodifesa</a:t>
            </a:r>
          </a:p>
          <a:p>
            <a:pPr algn="just"/>
            <a:r>
              <a:rPr lang="it-IT" dirty="0"/>
              <a:t>Il procedimento esalta il ruolo della difesa tecnica del professionista, che per alcuni versi si avvicina all’assistenza e alla consulenza</a:t>
            </a:r>
          </a:p>
          <a:p>
            <a:pPr algn="just"/>
            <a:r>
              <a:rPr lang="it-IT" dirty="0"/>
              <a:t>Art. 15 comma 2 d.lgs. 272/1989 svolgimento non saltuario della professione innanzi agli organi giudiziari specializzati, valevole auspicabilmente anche per il difensore di fiducia rispetto al quale non ci sono norme ad hoc</a:t>
            </a:r>
          </a:p>
        </p:txBody>
      </p:sp>
      <p:sp>
        <p:nvSpPr>
          <p:cNvPr id="4" name="Segnaposto piè di pagina 3">
            <a:extLst>
              <a:ext uri="{FF2B5EF4-FFF2-40B4-BE49-F238E27FC236}">
                <a16:creationId xmlns:a16="http://schemas.microsoft.com/office/drawing/2014/main" id="{E18A6577-4C68-684B-A9A0-E7B4D75A8697}"/>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E0900472-367A-4D4A-A98F-3A748D2483C7}"/>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115991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02F21D-36C6-F446-9AAB-8BB8718C3287}"/>
              </a:ext>
            </a:extLst>
          </p:cNvPr>
          <p:cNvSpPr>
            <a:spLocks noGrp="1"/>
          </p:cNvSpPr>
          <p:nvPr>
            <p:ph type="title"/>
          </p:nvPr>
        </p:nvSpPr>
        <p:spPr/>
        <p:txBody>
          <a:bodyPr/>
          <a:lstStyle/>
          <a:p>
            <a:r>
              <a:rPr lang="it-IT" dirty="0"/>
              <a:t>Il diritto penale minorile</a:t>
            </a:r>
          </a:p>
        </p:txBody>
      </p:sp>
      <p:sp>
        <p:nvSpPr>
          <p:cNvPr id="3" name="Segnaposto contenuto 2">
            <a:extLst>
              <a:ext uri="{FF2B5EF4-FFF2-40B4-BE49-F238E27FC236}">
                <a16:creationId xmlns:a16="http://schemas.microsoft.com/office/drawing/2014/main" id="{CC6C600E-DE73-CF4D-AFA4-5FA15A0D8E2F}"/>
              </a:ext>
            </a:extLst>
          </p:cNvPr>
          <p:cNvSpPr>
            <a:spLocks noGrp="1"/>
          </p:cNvSpPr>
          <p:nvPr>
            <p:ph idx="1"/>
          </p:nvPr>
        </p:nvSpPr>
        <p:spPr/>
        <p:txBody>
          <a:bodyPr/>
          <a:lstStyle/>
          <a:p>
            <a:r>
              <a:rPr lang="it-IT" dirty="0"/>
              <a:t>Dati </a:t>
            </a:r>
          </a:p>
          <a:p>
            <a:r>
              <a:rPr lang="it-IT" dirty="0"/>
              <a:t>I principi e le regole essenziali</a:t>
            </a:r>
          </a:p>
          <a:p>
            <a:r>
              <a:rPr lang="it-IT" dirty="0"/>
              <a:t>L’esecuzione penale: le linee della riforma dell’ottobre 2018.</a:t>
            </a:r>
          </a:p>
          <a:p>
            <a:pPr lvl="1"/>
            <a:r>
              <a:rPr lang="it-IT" dirty="0"/>
              <a:t> Il d.lgs. 2/10/2018 – Disciplina dell’esecuzione delle pene nei confronti dei condannati minorenni, in attuazione della delega di cui all’art. 1, commi 82, 83 e 85 lettera </a:t>
            </a:r>
            <a:r>
              <a:rPr lang="it-IT" dirty="0" err="1"/>
              <a:t>p</a:t>
            </a:r>
            <a:r>
              <a:rPr lang="it-IT" dirty="0"/>
              <a:t>) della legge 23 giugno 2017, n. 103</a:t>
            </a:r>
          </a:p>
        </p:txBody>
      </p:sp>
      <p:sp>
        <p:nvSpPr>
          <p:cNvPr id="4" name="Segnaposto piè di pagina 3">
            <a:extLst>
              <a:ext uri="{FF2B5EF4-FFF2-40B4-BE49-F238E27FC236}">
                <a16:creationId xmlns:a16="http://schemas.microsoft.com/office/drawing/2014/main" id="{ECCBF3FD-4E0A-504D-B721-DBC9E95A12DE}"/>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FD57B42B-C4DC-0F41-9D61-9B1248BA1E86}"/>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966378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6F7F24-4690-6648-8DCD-B675FC219C05}"/>
              </a:ext>
            </a:extLst>
          </p:cNvPr>
          <p:cNvSpPr>
            <a:spLocks noGrp="1"/>
          </p:cNvSpPr>
          <p:nvPr>
            <p:ph type="title"/>
          </p:nvPr>
        </p:nvSpPr>
        <p:spPr/>
        <p:txBody>
          <a:bodyPr/>
          <a:lstStyle/>
          <a:p>
            <a:r>
              <a:rPr lang="it-IT"/>
              <a:t>C. cost. 168/1994</a:t>
            </a:r>
            <a:br>
              <a:rPr lang="it-IT"/>
            </a:br>
            <a:endParaRPr lang="it-IT" dirty="0"/>
          </a:p>
        </p:txBody>
      </p:sp>
      <p:sp>
        <p:nvSpPr>
          <p:cNvPr id="3" name="Segnaposto contenuto 2">
            <a:extLst>
              <a:ext uri="{FF2B5EF4-FFF2-40B4-BE49-F238E27FC236}">
                <a16:creationId xmlns:a16="http://schemas.microsoft.com/office/drawing/2014/main" id="{8558EB7C-A782-E34F-BF74-CFC084FC9AC8}"/>
              </a:ext>
            </a:extLst>
          </p:cNvPr>
          <p:cNvSpPr>
            <a:spLocks noGrp="1"/>
          </p:cNvSpPr>
          <p:nvPr>
            <p:ph idx="1"/>
          </p:nvPr>
        </p:nvSpPr>
        <p:spPr>
          <a:xfrm>
            <a:off x="2692400" y="254001"/>
            <a:ext cx="8873067" cy="6467474"/>
          </a:xfrm>
        </p:spPr>
        <p:txBody>
          <a:bodyPr>
            <a:normAutofit/>
          </a:bodyPr>
          <a:lstStyle/>
          <a:p>
            <a:pPr marL="960120" lvl="2" indent="0" algn="just">
              <a:buNone/>
            </a:pPr>
            <a:r>
              <a:rPr lang="it-IT" sz="1800" b="1" dirty="0"/>
              <a:t>Dall’art. 31 della Costituzione</a:t>
            </a:r>
            <a:r>
              <a:rPr lang="it-IT" sz="1800" dirty="0"/>
              <a:t>, che prevede una speciale protezione per l'infanzia e la gioventù e favorisce gli istituti necessari a tale scopo, </a:t>
            </a:r>
            <a:r>
              <a:rPr lang="it-IT" sz="1800" b="1" dirty="0"/>
              <a:t>deriva l'incompatibilità della previsione dell'ergastolo per gli </a:t>
            </a:r>
            <a:r>
              <a:rPr lang="it-IT" sz="1800" b="1" dirty="0" err="1"/>
              <a:t>infradiciottenni</a:t>
            </a:r>
            <a:r>
              <a:rPr lang="it-IT" sz="1800" dirty="0"/>
              <a:t>,  perché accomuna, per tale particolare istituto di indubbia gravità, nel medesimo contesto punitivo tutti i soggetti, senza tener conto della particolare condizione minorile. Quest'ultima condizione - come già sottolineato nella sentenza n. 140 del 1993, ove si auspicava un intervento del legislatore sul punto della comminatoria della pena dell'ergastolo anche per il minore - esige "di diversificare il più possibile il trattamento del minore dalla disciplina punitiva generale". Ebbene, questa diversificazione, imposta dall'art. 31 </a:t>
            </a:r>
            <a:r>
              <a:rPr lang="it-IT" sz="1800" dirty="0" err="1"/>
              <a:t>Cost</a:t>
            </a:r>
            <a:r>
              <a:rPr lang="it-IT" sz="1800" dirty="0"/>
              <a:t>., letto anche alla luce degli obblighi enunciati nelle ricordate convenzioni internazionali, le quali impegnano gli Stati nel senso della particolare protezione dei minorenni, fa assumere all'art. 27, terzo comma, della Costituzione, relativamente a questi ultimi, un significato distinto da quello che, come si è visto nel punto precedente, è riferibile alla generalità dei soggetti quanto alla funzione rieducativa della pena. Questa funzione - data la particolare attenzione che deve essere riservata, in ossequio all'art. 31 della Costituzione, ai problemi educativi dei giovani - per i soggetti minori di età è da considerarsi, se non esclusiva, certamente preminente, per cui si manifesta un insanabile contrasto fra essa e le norme denunciate - e cioè l'art. 17 del codice penale, che elenca fra le pene che accedono ai reati quella dell'ergastolo, e l'art. 22 del codice stesso che caratterizza questa pena con la perpetuità - riferendosi entrambi alla generalità dei soggetti, senza escludere i minori.</a:t>
            </a:r>
          </a:p>
          <a:p>
            <a:endParaRPr lang="it-IT" dirty="0"/>
          </a:p>
        </p:txBody>
      </p:sp>
      <p:sp>
        <p:nvSpPr>
          <p:cNvPr id="4" name="Segnaposto piè di pagina 3">
            <a:extLst>
              <a:ext uri="{FF2B5EF4-FFF2-40B4-BE49-F238E27FC236}">
                <a16:creationId xmlns:a16="http://schemas.microsoft.com/office/drawing/2014/main" id="{C4D0907A-4999-F34E-B2A4-69E48BEE0327}"/>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08E49451-91F0-444F-B3AC-A6B756D5DAF0}"/>
              </a:ext>
            </a:extLst>
          </p:cNvPr>
          <p:cNvSpPr>
            <a:spLocks noGrp="1"/>
          </p:cNvSpPr>
          <p:nvPr>
            <p:ph type="sldNum" sz="quarter" idx="12"/>
          </p:nvPr>
        </p:nvSpPr>
        <p:spPr/>
        <p:txBody>
          <a:bodyPr/>
          <a:lstStyle/>
          <a:p>
            <a:fld id="{6D22F896-40B5-4ADD-8801-0D06FADFA095}" type="slidenum">
              <a:rPr lang="en-US" smtClean="0"/>
              <a:pPr/>
              <a:t>20</a:t>
            </a:fld>
            <a:endParaRPr lang="en-US" dirty="0"/>
          </a:p>
        </p:txBody>
      </p:sp>
    </p:spTree>
    <p:extLst>
      <p:ext uri="{BB962C8B-B14F-4D97-AF65-F5344CB8AC3E}">
        <p14:creationId xmlns:p14="http://schemas.microsoft.com/office/powerpoint/2010/main" val="1706574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32BC00-AA95-3C4C-AB5F-6C8AE47C5BAC}"/>
              </a:ext>
            </a:extLst>
          </p:cNvPr>
          <p:cNvSpPr>
            <a:spLocks noGrp="1"/>
          </p:cNvSpPr>
          <p:nvPr>
            <p:ph type="title"/>
          </p:nvPr>
        </p:nvSpPr>
        <p:spPr/>
        <p:txBody>
          <a:bodyPr/>
          <a:lstStyle/>
          <a:p>
            <a:r>
              <a:rPr lang="it-IT" dirty="0"/>
              <a:t>La pena per i minorenni – Corte costituzionale</a:t>
            </a:r>
          </a:p>
        </p:txBody>
      </p:sp>
      <p:sp>
        <p:nvSpPr>
          <p:cNvPr id="3" name="Segnaposto contenuto 2">
            <a:extLst>
              <a:ext uri="{FF2B5EF4-FFF2-40B4-BE49-F238E27FC236}">
                <a16:creationId xmlns:a16="http://schemas.microsoft.com/office/drawing/2014/main" id="{D1CBE443-F583-C940-870E-2962CDA0EB9F}"/>
              </a:ext>
            </a:extLst>
          </p:cNvPr>
          <p:cNvSpPr>
            <a:spLocks noGrp="1"/>
          </p:cNvSpPr>
          <p:nvPr>
            <p:ph idx="1"/>
          </p:nvPr>
        </p:nvSpPr>
        <p:spPr/>
        <p:txBody>
          <a:bodyPr/>
          <a:lstStyle/>
          <a:p>
            <a:r>
              <a:rPr lang="it-IT" dirty="0"/>
              <a:t>La pena deve rispondere a caratteri marcatamente educativi</a:t>
            </a:r>
          </a:p>
          <a:p>
            <a:r>
              <a:rPr lang="it-IT" dirty="0"/>
              <a:t>Il carcere è </a:t>
            </a:r>
            <a:r>
              <a:rPr lang="it-IT" b="1" dirty="0" err="1"/>
              <a:t>extrema</a:t>
            </a:r>
            <a:r>
              <a:rPr lang="it-IT" b="1" dirty="0"/>
              <a:t> ratio </a:t>
            </a:r>
            <a:r>
              <a:rPr lang="it-IT" dirty="0"/>
              <a:t>dato che sconvolge al massimo l’armonico sviluppo di una personalità adolescenziale</a:t>
            </a:r>
          </a:p>
          <a:p>
            <a:r>
              <a:rPr lang="it-IT" dirty="0"/>
              <a:t>Gli istituti devono essere applicati sulla base di valutazioni individualizzate che permettano di adeguare la risposta sanzionatoria alle specifiche esigenze del minore</a:t>
            </a:r>
          </a:p>
        </p:txBody>
      </p:sp>
      <p:sp>
        <p:nvSpPr>
          <p:cNvPr id="4" name="Segnaposto piè di pagina 3">
            <a:extLst>
              <a:ext uri="{FF2B5EF4-FFF2-40B4-BE49-F238E27FC236}">
                <a16:creationId xmlns:a16="http://schemas.microsoft.com/office/drawing/2014/main" id="{6E4741C7-E92D-514F-ABD6-66101AF63A6C}"/>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5A3FD013-FB9F-B840-87CA-5E61C1072DFD}"/>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2891941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0FDA1D-ACEE-324B-94AD-267ED44A138F}"/>
              </a:ext>
            </a:extLst>
          </p:cNvPr>
          <p:cNvSpPr>
            <a:spLocks noGrp="1"/>
          </p:cNvSpPr>
          <p:nvPr>
            <p:ph type="title"/>
          </p:nvPr>
        </p:nvSpPr>
        <p:spPr/>
        <p:txBody>
          <a:bodyPr/>
          <a:lstStyle/>
          <a:p>
            <a:r>
              <a:rPr lang="it-IT" dirty="0"/>
              <a:t>Interventi della Corte costituzionale in materia di preclusioni</a:t>
            </a:r>
          </a:p>
        </p:txBody>
      </p:sp>
      <p:sp>
        <p:nvSpPr>
          <p:cNvPr id="3" name="Segnaposto contenuto 2">
            <a:extLst>
              <a:ext uri="{FF2B5EF4-FFF2-40B4-BE49-F238E27FC236}">
                <a16:creationId xmlns:a16="http://schemas.microsoft.com/office/drawing/2014/main" id="{BDEF35A9-889A-6D4A-BA53-C5F6A5FBDBA9}"/>
              </a:ext>
            </a:extLst>
          </p:cNvPr>
          <p:cNvSpPr>
            <a:spLocks noGrp="1"/>
          </p:cNvSpPr>
          <p:nvPr>
            <p:ph idx="1"/>
          </p:nvPr>
        </p:nvSpPr>
        <p:spPr/>
        <p:txBody>
          <a:bodyPr>
            <a:normAutofit lnSpcReduction="10000"/>
          </a:bodyPr>
          <a:lstStyle/>
          <a:p>
            <a:pPr algn="just"/>
            <a:r>
              <a:rPr lang="it-IT" dirty="0"/>
              <a:t>Diversi interventi della Corte costituzionale avevano inciso su alcuni automatismi. Escluse preclusioni anche per i minorenni nei seguenti casi:</a:t>
            </a:r>
          </a:p>
          <a:p>
            <a:pPr lvl="1" algn="just"/>
            <a:r>
              <a:rPr lang="it-IT" dirty="0"/>
              <a:t>in relazione al divieto di disporre di misure alternative in caso di condanna a pena detentiva derivante dalla conversione conseguente alla violazione di prescrizioni inerenti a sanzioni sostitutive (</a:t>
            </a:r>
            <a:r>
              <a:rPr lang="it-IT" dirty="0" err="1"/>
              <a:t>C.cost</a:t>
            </a:r>
            <a:r>
              <a:rPr lang="it-IT" dirty="0"/>
              <a:t>. 109/97)</a:t>
            </a:r>
          </a:p>
          <a:p>
            <a:pPr lvl="1" algn="just"/>
            <a:r>
              <a:rPr lang="it-IT" dirty="0"/>
              <a:t>Esclusa la preclusione biennale alla fruizione dei permessi premio (C. </a:t>
            </a:r>
            <a:r>
              <a:rPr lang="it-IT" dirty="0" err="1"/>
              <a:t>cost</a:t>
            </a:r>
            <a:r>
              <a:rPr lang="it-IT" dirty="0"/>
              <a:t>. 403/97)</a:t>
            </a:r>
          </a:p>
          <a:p>
            <a:pPr lvl="1" algn="just"/>
            <a:r>
              <a:rPr lang="it-IT" dirty="0"/>
              <a:t>Esclusa l’operatività di alcune condizioni ostative all’adozione delle sanzioni sostitutive </a:t>
            </a:r>
            <a:r>
              <a:rPr lang="it-IT" i="1" dirty="0"/>
              <a:t>ex</a:t>
            </a:r>
            <a:r>
              <a:rPr lang="it-IT" dirty="0"/>
              <a:t> art. 59 l. 689/1981 (C. </a:t>
            </a:r>
            <a:r>
              <a:rPr lang="it-IT" dirty="0" err="1"/>
              <a:t>cost</a:t>
            </a:r>
            <a:r>
              <a:rPr lang="it-IT" dirty="0"/>
              <a:t>. 16/1998)</a:t>
            </a:r>
          </a:p>
          <a:p>
            <a:pPr lvl="1" algn="just"/>
            <a:r>
              <a:rPr lang="it-IT" dirty="0"/>
              <a:t>Esclusa la necessità di espiare una determinata quota di pena</a:t>
            </a:r>
            <a:r>
              <a:rPr lang="it-IT" i="1" dirty="0"/>
              <a:t> (metà) </a:t>
            </a:r>
            <a:r>
              <a:rPr lang="it-IT" dirty="0"/>
              <a:t>ai fini della fruizione dei permessi premio ai sensi dell’art. 30 comma 4 </a:t>
            </a:r>
            <a:r>
              <a:rPr lang="it-IT" dirty="0" err="1"/>
              <a:t>lett</a:t>
            </a:r>
            <a:r>
              <a:rPr lang="it-IT" dirty="0"/>
              <a:t>. c) </a:t>
            </a:r>
            <a:r>
              <a:rPr lang="it-IT" dirty="0" err="1"/>
              <a:t>ord</a:t>
            </a:r>
            <a:r>
              <a:rPr lang="it-IT" dirty="0"/>
              <a:t>. </a:t>
            </a:r>
            <a:r>
              <a:rPr lang="it-IT" dirty="0" err="1"/>
              <a:t>pen</a:t>
            </a:r>
            <a:r>
              <a:rPr lang="it-IT" dirty="0"/>
              <a:t>. per i condannati per i particolari delitti di cui all’art. 4 bis </a:t>
            </a:r>
            <a:r>
              <a:rPr lang="it-IT" dirty="0" err="1"/>
              <a:t>ord</a:t>
            </a:r>
            <a:r>
              <a:rPr lang="it-IT" dirty="0"/>
              <a:t>. </a:t>
            </a:r>
            <a:r>
              <a:rPr lang="it-IT" dirty="0" err="1"/>
              <a:t>pen</a:t>
            </a:r>
            <a:r>
              <a:rPr lang="it-IT" dirty="0"/>
              <a:t>. (C. </a:t>
            </a:r>
            <a:r>
              <a:rPr lang="it-IT" dirty="0" err="1"/>
              <a:t>cost</a:t>
            </a:r>
            <a:r>
              <a:rPr lang="it-IT" dirty="0"/>
              <a:t>. 450/1998)</a:t>
            </a:r>
          </a:p>
          <a:p>
            <a:pPr lvl="1" algn="just"/>
            <a:r>
              <a:rPr lang="it-IT" dirty="0"/>
              <a:t>Esclusa la preclusione di cui </a:t>
            </a:r>
            <a:r>
              <a:rPr lang="it-IT" dirty="0" err="1"/>
              <a:t>all</a:t>
            </a:r>
            <a:r>
              <a:rPr lang="it-IT" dirty="0"/>
              <a:t> comma 2 dell’art. 58 </a:t>
            </a:r>
            <a:r>
              <a:rPr lang="it-IT" i="1" dirty="0"/>
              <a:t>quater</a:t>
            </a:r>
            <a:r>
              <a:rPr lang="it-IT" dirty="0"/>
              <a:t> ord.pen. (C. </a:t>
            </a:r>
            <a:r>
              <a:rPr lang="it-IT" dirty="0" err="1"/>
              <a:t>cost</a:t>
            </a:r>
            <a:r>
              <a:rPr lang="it-IT" dirty="0"/>
              <a:t>. 436/1999)</a:t>
            </a:r>
          </a:p>
          <a:p>
            <a:pPr lvl="1" algn="just"/>
            <a:r>
              <a:rPr lang="it-IT" dirty="0"/>
              <a:t>Esclusa preclusione di cui all’art 656 comma 9 </a:t>
            </a:r>
            <a:r>
              <a:rPr lang="it-IT" dirty="0" err="1"/>
              <a:t>lett</a:t>
            </a:r>
            <a:r>
              <a:rPr lang="it-IT" dirty="0"/>
              <a:t>. a) c.p.p. (</a:t>
            </a:r>
            <a:r>
              <a:rPr lang="it-IT" dirty="0" err="1"/>
              <a:t>C.cost</a:t>
            </a:r>
            <a:r>
              <a:rPr lang="it-IT" dirty="0"/>
              <a:t>. 90/2017)</a:t>
            </a:r>
          </a:p>
        </p:txBody>
      </p:sp>
      <p:sp>
        <p:nvSpPr>
          <p:cNvPr id="4" name="Segnaposto piè di pagina 3">
            <a:extLst>
              <a:ext uri="{FF2B5EF4-FFF2-40B4-BE49-F238E27FC236}">
                <a16:creationId xmlns:a16="http://schemas.microsoft.com/office/drawing/2014/main" id="{99BA08C4-A6BD-044C-8157-BB891956371E}"/>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F854684D-2D48-7D42-BB88-CA06C2C70843}"/>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403799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0FB56F-84D3-0847-A794-585B469D815D}"/>
              </a:ext>
            </a:extLst>
          </p:cNvPr>
          <p:cNvSpPr>
            <a:spLocks noGrp="1"/>
          </p:cNvSpPr>
          <p:nvPr>
            <p:ph type="title"/>
          </p:nvPr>
        </p:nvSpPr>
        <p:spPr/>
        <p:txBody>
          <a:bodyPr/>
          <a:lstStyle/>
          <a:p>
            <a:r>
              <a:rPr lang="it-IT" dirty="0"/>
              <a:t>c. </a:t>
            </a:r>
            <a:r>
              <a:rPr lang="it-IT" dirty="0" err="1"/>
              <a:t>cost</a:t>
            </a:r>
            <a:r>
              <a:rPr lang="it-IT" dirty="0"/>
              <a:t>. n. 76 - 8 marzo 2017</a:t>
            </a:r>
          </a:p>
        </p:txBody>
      </p:sp>
      <p:sp>
        <p:nvSpPr>
          <p:cNvPr id="3" name="Segnaposto contenuto 2">
            <a:extLst>
              <a:ext uri="{FF2B5EF4-FFF2-40B4-BE49-F238E27FC236}">
                <a16:creationId xmlns:a16="http://schemas.microsoft.com/office/drawing/2014/main" id="{B26FA3B8-8051-E54C-9096-AD528B159E7B}"/>
              </a:ext>
            </a:extLst>
          </p:cNvPr>
          <p:cNvSpPr>
            <a:spLocks noGrp="1"/>
          </p:cNvSpPr>
          <p:nvPr>
            <p:ph idx="1"/>
          </p:nvPr>
        </p:nvSpPr>
        <p:spPr/>
        <p:txBody>
          <a:bodyPr/>
          <a:lstStyle/>
          <a:p>
            <a:pPr algn="just"/>
            <a:r>
              <a:rPr lang="it-IT" dirty="0"/>
              <a:t>Illegittimità costituzionale dell’art. 47 </a:t>
            </a:r>
            <a:r>
              <a:rPr lang="it-IT" dirty="0" err="1"/>
              <a:t>quinquies</a:t>
            </a:r>
            <a:r>
              <a:rPr lang="it-IT" dirty="0"/>
              <a:t> comma 1 bis </a:t>
            </a:r>
            <a:r>
              <a:rPr lang="it-IT" dirty="0" err="1"/>
              <a:t>ord</a:t>
            </a:r>
            <a:r>
              <a:rPr lang="it-IT" dirty="0"/>
              <a:t> </a:t>
            </a:r>
            <a:r>
              <a:rPr lang="it-IT" dirty="0" err="1"/>
              <a:t>pen</a:t>
            </a:r>
            <a:r>
              <a:rPr lang="it-IT" dirty="0"/>
              <a:t>. nella parte in cui esclude l’applicazione della detenzione domiciliare speciale per le madri condannate per taluno dei delitti indicati nell’art. 4 bis </a:t>
            </a:r>
            <a:r>
              <a:rPr lang="it-IT" dirty="0" err="1"/>
              <a:t>ord</a:t>
            </a:r>
            <a:r>
              <a:rPr lang="it-IT" dirty="0"/>
              <a:t>. </a:t>
            </a:r>
            <a:r>
              <a:rPr lang="it-IT" dirty="0" err="1"/>
              <a:t>pen</a:t>
            </a:r>
            <a:r>
              <a:rPr lang="it-IT" dirty="0"/>
              <a:t>.</a:t>
            </a:r>
          </a:p>
          <a:p>
            <a:pPr algn="just"/>
            <a:r>
              <a:rPr lang="it-IT" dirty="0"/>
              <a:t>Il criterio del best </a:t>
            </a:r>
            <a:r>
              <a:rPr lang="it-IT" dirty="0" err="1"/>
              <a:t>interest</a:t>
            </a:r>
            <a:r>
              <a:rPr lang="it-IT" dirty="0"/>
              <a:t> del minore non deve essere inteso come principio tiranno ma deve essere oggetto di bilanciamento. Tale bilanciamento non deve avvenire in modo automatico e acritico ma attraverso una valutazione del caso concreto, senza automatismi</a:t>
            </a:r>
          </a:p>
        </p:txBody>
      </p:sp>
      <p:sp>
        <p:nvSpPr>
          <p:cNvPr id="4" name="Segnaposto piè di pagina 3">
            <a:extLst>
              <a:ext uri="{FF2B5EF4-FFF2-40B4-BE49-F238E27FC236}">
                <a16:creationId xmlns:a16="http://schemas.microsoft.com/office/drawing/2014/main" id="{B0ED53B9-4E2D-1B4B-B46E-920916796F80}"/>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6BF7E171-4E1B-DD44-8E3D-902B1FEEA20A}"/>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1865662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50034A-1FF6-2B4F-9172-B026C6876D7C}"/>
              </a:ext>
            </a:extLst>
          </p:cNvPr>
          <p:cNvSpPr>
            <a:spLocks noGrp="1"/>
          </p:cNvSpPr>
          <p:nvPr>
            <p:ph type="title"/>
          </p:nvPr>
        </p:nvSpPr>
        <p:spPr/>
        <p:txBody>
          <a:bodyPr/>
          <a:lstStyle/>
          <a:p>
            <a:r>
              <a:rPr lang="it-IT" dirty="0"/>
              <a:t>C. </a:t>
            </a:r>
            <a:r>
              <a:rPr lang="it-IT" dirty="0" err="1"/>
              <a:t>cost</a:t>
            </a:r>
            <a:r>
              <a:rPr lang="it-IT" dirty="0"/>
              <a:t>. n. 90 – 22 febbraio 2017</a:t>
            </a:r>
          </a:p>
        </p:txBody>
      </p:sp>
      <p:sp>
        <p:nvSpPr>
          <p:cNvPr id="3" name="Segnaposto contenuto 2">
            <a:extLst>
              <a:ext uri="{FF2B5EF4-FFF2-40B4-BE49-F238E27FC236}">
                <a16:creationId xmlns:a16="http://schemas.microsoft.com/office/drawing/2014/main" id="{EDB2118B-D888-914A-8AEC-7535B2D33239}"/>
              </a:ext>
            </a:extLst>
          </p:cNvPr>
          <p:cNvSpPr>
            <a:spLocks noGrp="1"/>
          </p:cNvSpPr>
          <p:nvPr>
            <p:ph idx="1"/>
          </p:nvPr>
        </p:nvSpPr>
        <p:spPr/>
        <p:txBody>
          <a:bodyPr/>
          <a:lstStyle/>
          <a:p>
            <a:r>
              <a:rPr lang="it-IT" dirty="0"/>
              <a:t>Dichiarata l’illegittimità costituzionale dell’art. 656 comma 9 c.p.p. nella parte in cui non consentiva la sospensione dell’esecuzione della pena detentiva nei confronti di minorenni condannati per i delitti indicati dalla medesima norma</a:t>
            </a:r>
          </a:p>
          <a:p>
            <a:r>
              <a:rPr lang="it-IT" dirty="0"/>
              <a:t>Si sottolinea qui l’esigenza di una attenta individualizzazione e flessibilità del trattamento, che deve fondarsi su prognosi fortemente individualizzate</a:t>
            </a:r>
          </a:p>
          <a:p>
            <a:r>
              <a:rPr lang="it-IT" dirty="0"/>
              <a:t>Il divieto generalizzato contrasta con il principio costituzionale della tutela del minore e della sua rieducazione</a:t>
            </a:r>
          </a:p>
        </p:txBody>
      </p:sp>
      <p:sp>
        <p:nvSpPr>
          <p:cNvPr id="4" name="Segnaposto piè di pagina 3">
            <a:extLst>
              <a:ext uri="{FF2B5EF4-FFF2-40B4-BE49-F238E27FC236}">
                <a16:creationId xmlns:a16="http://schemas.microsoft.com/office/drawing/2014/main" id="{BC0FAC38-FA5E-494C-AA83-427E1C4A856A}"/>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B138E59D-5946-264C-8232-45AC51358C81}"/>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4107793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EEAC4B-2663-2D46-B308-B11B2C23ECCC}"/>
              </a:ext>
            </a:extLst>
          </p:cNvPr>
          <p:cNvSpPr>
            <a:spLocks noGrp="1"/>
          </p:cNvSpPr>
          <p:nvPr>
            <p:ph type="title"/>
          </p:nvPr>
        </p:nvSpPr>
        <p:spPr/>
        <p:txBody>
          <a:bodyPr>
            <a:normAutofit fontScale="90000"/>
          </a:bodyPr>
          <a:lstStyle/>
          <a:p>
            <a:r>
              <a:rPr lang="it-IT" dirty="0"/>
              <a:t>Esecuzione penale minorile</a:t>
            </a:r>
            <a:br>
              <a:rPr lang="it-IT" dirty="0"/>
            </a:br>
            <a:br>
              <a:rPr lang="it-IT" dirty="0"/>
            </a:br>
            <a:r>
              <a:rPr lang="it-IT" dirty="0"/>
              <a:t>Le speranze di una incisiva ed organica riforma</a:t>
            </a:r>
            <a:br>
              <a:rPr lang="it-IT" dirty="0"/>
            </a:br>
            <a:br>
              <a:rPr lang="it-IT" dirty="0"/>
            </a:br>
            <a:r>
              <a:rPr lang="it-IT" dirty="0"/>
              <a:t>Il d. </a:t>
            </a:r>
            <a:r>
              <a:rPr lang="it-IT" dirty="0" err="1"/>
              <a:t>lgs</a:t>
            </a:r>
            <a:r>
              <a:rPr lang="it-IT" dirty="0"/>
              <a:t>. 121 del 2018</a:t>
            </a:r>
          </a:p>
        </p:txBody>
      </p:sp>
      <p:sp>
        <p:nvSpPr>
          <p:cNvPr id="3" name="Segnaposto contenuto 2">
            <a:extLst>
              <a:ext uri="{FF2B5EF4-FFF2-40B4-BE49-F238E27FC236}">
                <a16:creationId xmlns:a16="http://schemas.microsoft.com/office/drawing/2014/main" id="{A1565DEB-6337-6644-A7F4-3753A8D6979D}"/>
              </a:ext>
            </a:extLst>
          </p:cNvPr>
          <p:cNvSpPr>
            <a:spLocks noGrp="1"/>
          </p:cNvSpPr>
          <p:nvPr>
            <p:ph idx="1"/>
          </p:nvPr>
        </p:nvSpPr>
        <p:spPr/>
        <p:txBody>
          <a:bodyPr/>
          <a:lstStyle/>
          <a:p>
            <a:pPr algn="just"/>
            <a:r>
              <a:rPr lang="it-IT" dirty="0"/>
              <a:t>legge delega 103/2017 e l’idea di una riforma organica</a:t>
            </a:r>
          </a:p>
          <a:p>
            <a:pPr algn="just"/>
            <a:r>
              <a:rPr lang="it-IT" dirty="0"/>
              <a:t>Il cambio di rotta</a:t>
            </a:r>
          </a:p>
          <a:p>
            <a:pPr algn="just"/>
            <a:r>
              <a:rPr lang="it-IT" dirty="0"/>
              <a:t>Il mancato esercizio della delega rispetto all’ampliamento dei criteri di accesso alle misure alternative alla detenzione e all’eliminazione di ogni automatismo e preclusione per la concessione o al revoca dei benefici penitenziari</a:t>
            </a:r>
          </a:p>
          <a:p>
            <a:pPr algn="just"/>
            <a:endParaRPr lang="it-IT" dirty="0"/>
          </a:p>
        </p:txBody>
      </p:sp>
      <p:sp>
        <p:nvSpPr>
          <p:cNvPr id="4" name="Segnaposto piè di pagina 3">
            <a:extLst>
              <a:ext uri="{FF2B5EF4-FFF2-40B4-BE49-F238E27FC236}">
                <a16:creationId xmlns:a16="http://schemas.microsoft.com/office/drawing/2014/main" id="{56A5A2C3-E416-3E4F-8AD7-552ECE9C9CD1}"/>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5D14DFFC-AB3C-9941-84FC-903E42EA04B0}"/>
              </a:ext>
            </a:extLst>
          </p:cNvPr>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375415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C5A156-8E6E-FB4D-835B-8CA05A6E285F}"/>
              </a:ext>
            </a:extLst>
          </p:cNvPr>
          <p:cNvSpPr>
            <a:spLocks noGrp="1"/>
          </p:cNvSpPr>
          <p:nvPr>
            <p:ph type="title"/>
          </p:nvPr>
        </p:nvSpPr>
        <p:spPr/>
        <p:txBody>
          <a:bodyPr/>
          <a:lstStyle/>
          <a:p>
            <a:r>
              <a:rPr lang="it-IT" dirty="0"/>
              <a:t>Esecuzione penale </a:t>
            </a:r>
            <a:br>
              <a:rPr lang="it-IT" dirty="0"/>
            </a:br>
            <a:br>
              <a:rPr lang="it-IT" dirty="0"/>
            </a:br>
            <a:r>
              <a:rPr lang="it-IT" dirty="0"/>
              <a:t>d.lgs. 121/2018 </a:t>
            </a:r>
            <a:br>
              <a:rPr lang="it-IT" dirty="0"/>
            </a:br>
            <a:r>
              <a:rPr lang="it-IT" dirty="0"/>
              <a:t>i principi</a:t>
            </a:r>
          </a:p>
        </p:txBody>
      </p:sp>
      <p:sp>
        <p:nvSpPr>
          <p:cNvPr id="3" name="Segnaposto contenuto 2">
            <a:extLst>
              <a:ext uri="{FF2B5EF4-FFF2-40B4-BE49-F238E27FC236}">
                <a16:creationId xmlns:a16="http://schemas.microsoft.com/office/drawing/2014/main" id="{DF8A6491-2B92-314A-93B9-CBD91A9EA2D2}"/>
              </a:ext>
            </a:extLst>
          </p:cNvPr>
          <p:cNvSpPr>
            <a:spLocks noGrp="1"/>
          </p:cNvSpPr>
          <p:nvPr>
            <p:ph idx="1"/>
          </p:nvPr>
        </p:nvSpPr>
        <p:spPr>
          <a:xfrm>
            <a:off x="3627120" y="189571"/>
            <a:ext cx="7892090" cy="6485549"/>
          </a:xfrm>
        </p:spPr>
        <p:txBody>
          <a:bodyPr>
            <a:normAutofit/>
          </a:bodyPr>
          <a:lstStyle/>
          <a:p>
            <a:pPr algn="just"/>
            <a:r>
              <a:rPr lang="it-IT" dirty="0"/>
              <a:t>Sottosistema autonomo e specifico</a:t>
            </a:r>
          </a:p>
          <a:p>
            <a:pPr algn="just"/>
            <a:r>
              <a:rPr lang="it-IT" dirty="0"/>
              <a:t>Importante: si applica la disciplina del decreto ai minori, salvo i casi di lacune che andranno colmate con la disciplina prevista per gli adulti (rivoluzione copernicana!)</a:t>
            </a:r>
          </a:p>
          <a:p>
            <a:pPr algn="just"/>
            <a:r>
              <a:rPr lang="it-IT" dirty="0"/>
              <a:t>Centralità dell’obiettivo della giustizia riparativa e della mediazione con le vittime di reato (art. 1 comma 2)</a:t>
            </a:r>
          </a:p>
          <a:p>
            <a:pPr algn="just"/>
            <a:r>
              <a:rPr lang="it-IT" dirty="0"/>
              <a:t>L’adesione del minore al progetto educativo; l’educazione (più che rieducazione) del minore che è soggetto in formazione, in conformità a quanto affermato dalla </a:t>
            </a:r>
            <a:r>
              <a:rPr lang="it-IT" dirty="0">
                <a:hlinkClick r:id="rId2"/>
              </a:rPr>
              <a:t>Corte cost. 168/1994 </a:t>
            </a:r>
            <a:r>
              <a:rPr lang="it-IT" dirty="0"/>
              <a:t>in tema di ergastolo e minorenni </a:t>
            </a:r>
          </a:p>
          <a:p>
            <a:pPr algn="just"/>
            <a:endParaRPr lang="it-IT" dirty="0"/>
          </a:p>
        </p:txBody>
      </p:sp>
      <p:sp>
        <p:nvSpPr>
          <p:cNvPr id="4" name="Segnaposto piè di pagina 3">
            <a:extLst>
              <a:ext uri="{FF2B5EF4-FFF2-40B4-BE49-F238E27FC236}">
                <a16:creationId xmlns:a16="http://schemas.microsoft.com/office/drawing/2014/main" id="{9C027923-DF4C-BA44-A548-2EE03B05BF23}"/>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3D889EF3-D207-8042-8B8A-AA8006214994}"/>
              </a:ext>
            </a:extLst>
          </p:cNvPr>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234069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FCACED-AED0-E144-A9E8-6ABBC8A96301}"/>
              </a:ext>
            </a:extLst>
          </p:cNvPr>
          <p:cNvSpPr>
            <a:spLocks noGrp="1"/>
          </p:cNvSpPr>
          <p:nvPr>
            <p:ph type="title"/>
          </p:nvPr>
        </p:nvSpPr>
        <p:spPr/>
        <p:txBody>
          <a:bodyPr/>
          <a:lstStyle/>
          <a:p>
            <a:r>
              <a:rPr lang="it-IT" dirty="0"/>
              <a:t>Esecuzione penale esterna </a:t>
            </a:r>
            <a:br>
              <a:rPr lang="it-IT" dirty="0"/>
            </a:br>
            <a:br>
              <a:rPr lang="it-IT" dirty="0"/>
            </a:br>
            <a:r>
              <a:rPr lang="it-IT" dirty="0"/>
              <a:t>artt. 2 ss. d.lgs. 121/2018  </a:t>
            </a:r>
            <a:br>
              <a:rPr lang="it-IT" dirty="0"/>
            </a:br>
            <a:br>
              <a:rPr lang="it-IT" dirty="0"/>
            </a:br>
            <a:r>
              <a:rPr lang="it-IT" dirty="0"/>
              <a:t>Le misure penali di comunità</a:t>
            </a:r>
          </a:p>
        </p:txBody>
      </p:sp>
      <p:sp>
        <p:nvSpPr>
          <p:cNvPr id="3" name="Segnaposto contenuto 2">
            <a:extLst>
              <a:ext uri="{FF2B5EF4-FFF2-40B4-BE49-F238E27FC236}">
                <a16:creationId xmlns:a16="http://schemas.microsoft.com/office/drawing/2014/main" id="{C18A78A4-B4DB-6D40-A855-FEEB32A1B693}"/>
              </a:ext>
            </a:extLst>
          </p:cNvPr>
          <p:cNvSpPr>
            <a:spLocks noGrp="1"/>
          </p:cNvSpPr>
          <p:nvPr>
            <p:ph idx="1"/>
          </p:nvPr>
        </p:nvSpPr>
        <p:spPr>
          <a:xfrm>
            <a:off x="2997201" y="182880"/>
            <a:ext cx="8722360" cy="6173470"/>
          </a:xfrm>
        </p:spPr>
        <p:txBody>
          <a:bodyPr>
            <a:normAutofit fontScale="92500" lnSpcReduction="20000"/>
          </a:bodyPr>
          <a:lstStyle/>
          <a:p>
            <a:pPr lvl="1" algn="just"/>
            <a:r>
              <a:rPr lang="it-IT" sz="2000" dirty="0"/>
              <a:t>Affidamento in prova al servizio sociale (art. 4 , pene fino a 4 anni)</a:t>
            </a:r>
          </a:p>
          <a:p>
            <a:pPr lvl="1" algn="just"/>
            <a:r>
              <a:rPr lang="it-IT" sz="2000" dirty="0"/>
              <a:t>Affidamento in prova con detenzione domiciliare (art. 5)</a:t>
            </a:r>
          </a:p>
          <a:p>
            <a:pPr lvl="1" algn="just"/>
            <a:r>
              <a:rPr lang="it-IT" sz="2000" dirty="0"/>
              <a:t>Detenzione domiciliare (art. 6, pena non superiore a tre anni)</a:t>
            </a:r>
          </a:p>
          <a:p>
            <a:pPr lvl="1" algn="just"/>
            <a:r>
              <a:rPr lang="it-IT" sz="2000" dirty="0"/>
              <a:t>Semilibertà (art. 7, espiato almeno 1/3 della pena, più ricco catalogo di attività esterna)</a:t>
            </a:r>
          </a:p>
          <a:p>
            <a:pPr lvl="1" algn="just"/>
            <a:r>
              <a:rPr lang="it-IT" sz="2000" dirty="0"/>
              <a:t>Affidamento in prova in casi particolari</a:t>
            </a:r>
          </a:p>
          <a:p>
            <a:pPr lvl="1" algn="just"/>
            <a:endParaRPr lang="it-IT" sz="2000" dirty="0"/>
          </a:p>
          <a:p>
            <a:pPr lvl="1" algn="just"/>
            <a:r>
              <a:rPr lang="it-IT" sz="2000" dirty="0"/>
              <a:t>Competenza il TS specializzato</a:t>
            </a:r>
          </a:p>
          <a:p>
            <a:pPr lvl="1" algn="just"/>
            <a:r>
              <a:rPr lang="it-IT" sz="2000" dirty="0"/>
              <a:t>Requisiti: idoneità del beneficio; risultati osservazione e valutazione della personalità effettuata dall’Ufficio di servizio sociale per i minorenni (USSM); necessario programma di intervento educativo; criterio del minimo sacrificio necessario; durata pari alla pena; informazioni sulla vita, famiglia ecc.; USSM ruolo proattivo nel favorire l’accesso alle misure esterne</a:t>
            </a:r>
          </a:p>
          <a:p>
            <a:pPr lvl="1" algn="just"/>
            <a:r>
              <a:rPr lang="it-IT" sz="2000" dirty="0"/>
              <a:t>Alternativa in caso di inopportunità di applicazione della misura di comunità; collocamento del minorenne in comunità pubbliche o del privato sociale</a:t>
            </a:r>
          </a:p>
          <a:p>
            <a:pPr lvl="1" algn="just"/>
            <a:r>
              <a:rPr lang="it-IT" sz="2000" dirty="0"/>
              <a:t>Prescrizioni (art. 3)</a:t>
            </a:r>
          </a:p>
          <a:p>
            <a:pPr lvl="1" algn="just"/>
            <a:r>
              <a:rPr lang="it-IT" sz="2000" dirty="0"/>
              <a:t>Adozione, sostituzione e revoca delle misure di comunità (art. 8)- possibile applicazione provvisoria da parte del MS</a:t>
            </a:r>
          </a:p>
          <a:p>
            <a:pPr lvl="1" algn="just"/>
            <a:r>
              <a:rPr lang="it-IT" sz="2000" dirty="0"/>
              <a:t>L’affidamento in casi particolari per condannati tossicodipendenti non è espressamente regolato: si applica la disciplina degli adulti</a:t>
            </a:r>
          </a:p>
          <a:p>
            <a:pPr lvl="1" algn="just"/>
            <a:endParaRPr lang="it-IT" sz="2000" dirty="0"/>
          </a:p>
          <a:p>
            <a:pPr lvl="1" algn="just"/>
            <a:r>
              <a:rPr lang="it-IT" sz="2000" dirty="0"/>
              <a:t>L’esecuzione: competenza MS Minorenni del luogo dove la misura deve essere eseguita</a:t>
            </a:r>
          </a:p>
        </p:txBody>
      </p:sp>
      <p:sp>
        <p:nvSpPr>
          <p:cNvPr id="4" name="Segnaposto piè di pagina 3">
            <a:extLst>
              <a:ext uri="{FF2B5EF4-FFF2-40B4-BE49-F238E27FC236}">
                <a16:creationId xmlns:a16="http://schemas.microsoft.com/office/drawing/2014/main" id="{45251D01-C029-9744-B8E8-8B7A25DFC803}"/>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FDF06DDA-3A76-4849-A299-BBC3F9331010}"/>
              </a:ext>
            </a:extLst>
          </p:cNvPr>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67034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ssolv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dissolv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dissolv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dissolve">
                                      <p:cBhvr>
                                        <p:cTn id="6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B115B3-3B48-5043-B93A-93A9C82E5747}"/>
              </a:ext>
            </a:extLst>
          </p:cNvPr>
          <p:cNvSpPr>
            <a:spLocks noGrp="1"/>
          </p:cNvSpPr>
          <p:nvPr>
            <p:ph type="title"/>
          </p:nvPr>
        </p:nvSpPr>
        <p:spPr/>
        <p:txBody>
          <a:bodyPr/>
          <a:lstStyle/>
          <a:p>
            <a:r>
              <a:rPr lang="it-IT" dirty="0"/>
              <a:t>Le preclusioni</a:t>
            </a:r>
          </a:p>
        </p:txBody>
      </p:sp>
      <p:sp>
        <p:nvSpPr>
          <p:cNvPr id="3" name="Segnaposto contenuto 2">
            <a:extLst>
              <a:ext uri="{FF2B5EF4-FFF2-40B4-BE49-F238E27FC236}">
                <a16:creationId xmlns:a16="http://schemas.microsoft.com/office/drawing/2014/main" id="{2DFD787F-764D-8349-92BA-C75F7E1969D1}"/>
              </a:ext>
            </a:extLst>
          </p:cNvPr>
          <p:cNvSpPr>
            <a:spLocks noGrp="1"/>
          </p:cNvSpPr>
          <p:nvPr>
            <p:ph idx="1"/>
          </p:nvPr>
        </p:nvSpPr>
        <p:spPr/>
        <p:txBody>
          <a:bodyPr/>
          <a:lstStyle/>
          <a:p>
            <a:pPr algn="just"/>
            <a:r>
              <a:rPr lang="it-IT" dirty="0"/>
              <a:t>La delega e l’esclusione di qualsiasi preclusione</a:t>
            </a:r>
          </a:p>
          <a:p>
            <a:pPr algn="just"/>
            <a:r>
              <a:rPr lang="it-IT" dirty="0"/>
              <a:t>Il ripensamento: permane la preclusione: art. 2 comma 3 d.</a:t>
            </a:r>
            <a:r>
              <a:rPr lang="it-IT"/>
              <a:t>lgs.</a:t>
            </a:r>
            <a:endParaRPr lang="it-IT" dirty="0"/>
          </a:p>
          <a:p>
            <a:pPr algn="just"/>
            <a:r>
              <a:rPr lang="it-IT" dirty="0"/>
              <a:t>Il richiamo all’art. 4 bis  con due peculiarità:</a:t>
            </a:r>
          </a:p>
          <a:p>
            <a:pPr lvl="1" algn="just"/>
            <a:r>
              <a:rPr lang="it-IT" dirty="0"/>
              <a:t>Si applica alla concessione delle misure penali di comunità, dei permessi premio e per l’assegnazione al lavoro all’esterno</a:t>
            </a:r>
          </a:p>
          <a:p>
            <a:pPr lvl="1" algn="just"/>
            <a:r>
              <a:rPr lang="it-IT" dirty="0"/>
              <a:t>Riguarda unicamente la previsione dell’art. 4 bis comma 1 e 1 bis ord.pen.</a:t>
            </a:r>
          </a:p>
          <a:p>
            <a:pPr lvl="1" algn="just"/>
            <a:endParaRPr lang="it-IT" dirty="0"/>
          </a:p>
          <a:p>
            <a:pPr algn="just"/>
            <a:endParaRPr lang="it-IT" dirty="0"/>
          </a:p>
        </p:txBody>
      </p:sp>
      <p:sp>
        <p:nvSpPr>
          <p:cNvPr id="4" name="Segnaposto piè di pagina 3">
            <a:extLst>
              <a:ext uri="{FF2B5EF4-FFF2-40B4-BE49-F238E27FC236}">
                <a16:creationId xmlns:a16="http://schemas.microsoft.com/office/drawing/2014/main" id="{6C042018-CDBE-B74E-9818-30F11820F13A}"/>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FA3D6988-DC4C-6A4D-B824-2123A99C2403}"/>
              </a:ext>
            </a:extLst>
          </p:cNvPr>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41516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CFF2BC-7768-1243-BCF1-8FB9FF6765E8}"/>
              </a:ext>
            </a:extLst>
          </p:cNvPr>
          <p:cNvSpPr>
            <a:spLocks noGrp="1"/>
          </p:cNvSpPr>
          <p:nvPr>
            <p:ph type="title"/>
          </p:nvPr>
        </p:nvSpPr>
        <p:spPr>
          <a:xfrm>
            <a:off x="252918" y="1123837"/>
            <a:ext cx="3125901" cy="4601183"/>
          </a:xfrm>
        </p:spPr>
        <p:txBody>
          <a:bodyPr/>
          <a:lstStyle/>
          <a:p>
            <a:r>
              <a:rPr lang="it-IT" dirty="0"/>
              <a:t>La sopravvenienza di nuovi titoli esecutivi</a:t>
            </a:r>
            <a:br>
              <a:rPr lang="it-IT" dirty="0"/>
            </a:br>
            <a:r>
              <a:rPr lang="it-IT" dirty="0"/>
              <a:t>art. 10 d.lgs. 121/2018</a:t>
            </a:r>
            <a:br>
              <a:rPr lang="it-IT" dirty="0"/>
            </a:br>
            <a:endParaRPr lang="it-IT" dirty="0"/>
          </a:p>
        </p:txBody>
      </p:sp>
      <p:sp>
        <p:nvSpPr>
          <p:cNvPr id="3" name="Segnaposto contenuto 2">
            <a:extLst>
              <a:ext uri="{FF2B5EF4-FFF2-40B4-BE49-F238E27FC236}">
                <a16:creationId xmlns:a16="http://schemas.microsoft.com/office/drawing/2014/main" id="{FA04CA6E-C761-3C4D-BEDF-68B79BDB67F3}"/>
              </a:ext>
            </a:extLst>
          </p:cNvPr>
          <p:cNvSpPr>
            <a:spLocks noGrp="1"/>
          </p:cNvSpPr>
          <p:nvPr>
            <p:ph idx="1"/>
          </p:nvPr>
        </p:nvSpPr>
        <p:spPr>
          <a:xfrm>
            <a:off x="3810000" y="1575816"/>
            <a:ext cx="7924800" cy="4977384"/>
          </a:xfrm>
        </p:spPr>
        <p:txBody>
          <a:bodyPr/>
          <a:lstStyle/>
          <a:p>
            <a:r>
              <a:rPr lang="it-IT" dirty="0"/>
              <a:t>Pene concorrenti per fatti commessi da minorenni e per reati compiuti da maggiorenni</a:t>
            </a:r>
          </a:p>
          <a:p>
            <a:pPr algn="just"/>
            <a:r>
              <a:rPr lang="it-IT" dirty="0"/>
              <a:t>Si apre una sorta di verifica: il PM sospende l’ordine di esecuzione e trasmette gli atti al magistrato di sorveglianza per i minorenni che valuta (sulla base di ragioni di sicurezza) se possa proseguire l’esecuzione secondo le modalità previste per i minorenni in base al percorso educativo in atto e alla gravità dei fatti oggetto di cumulo</a:t>
            </a:r>
          </a:p>
          <a:p>
            <a:pPr algn="just"/>
            <a:r>
              <a:rPr lang="it-IT" dirty="0"/>
              <a:t>Avverso la decisione è ammesso reclamo ai sensi dell’art. 69 bis ord.pen. entro 10 gg al TS Minorenni</a:t>
            </a:r>
          </a:p>
          <a:p>
            <a:pPr algn="just"/>
            <a:r>
              <a:rPr lang="it-IT" dirty="0"/>
              <a:t>Esclusione dell’applicabilità della disciplina: qualora il condannato per reati commessi da minorenne abbia fatto ingresso in un istituto per adulti in custodia cautelare o in espiazione di pena, per reati commessi dopo il compimento del diciottesimo anno di età (severe critiche del Garante)</a:t>
            </a:r>
          </a:p>
        </p:txBody>
      </p:sp>
      <p:sp>
        <p:nvSpPr>
          <p:cNvPr id="5" name="Telaio 4">
            <a:extLst>
              <a:ext uri="{FF2B5EF4-FFF2-40B4-BE49-F238E27FC236}">
                <a16:creationId xmlns:a16="http://schemas.microsoft.com/office/drawing/2014/main" id="{78F0E5B0-7ADE-1E4F-B05E-5405FB9C0659}"/>
              </a:ext>
            </a:extLst>
          </p:cNvPr>
          <p:cNvSpPr/>
          <p:nvPr/>
        </p:nvSpPr>
        <p:spPr>
          <a:xfrm>
            <a:off x="5349240" y="0"/>
            <a:ext cx="5638800" cy="15758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a:solidFill>
                  <a:srgbClr val="FF0000"/>
                </a:solidFill>
              </a:rPr>
              <a:t>Attenzione: non si applica l’art. 665 comma 4 ord.pen. che prevede la prevalenza del regime applicabile alla sentenza divenuta irrevocabile per ultima</a:t>
            </a:r>
          </a:p>
        </p:txBody>
      </p:sp>
      <p:sp>
        <p:nvSpPr>
          <p:cNvPr id="7" name="Segnaposto piè di pagina 6">
            <a:extLst>
              <a:ext uri="{FF2B5EF4-FFF2-40B4-BE49-F238E27FC236}">
                <a16:creationId xmlns:a16="http://schemas.microsoft.com/office/drawing/2014/main" id="{BE79D4BB-1DC9-EE42-8FD9-F7A3B81E5118}"/>
              </a:ext>
            </a:extLst>
          </p:cNvPr>
          <p:cNvSpPr>
            <a:spLocks noGrp="1"/>
          </p:cNvSpPr>
          <p:nvPr>
            <p:ph type="ftr" sz="quarter" idx="11"/>
          </p:nvPr>
        </p:nvSpPr>
        <p:spPr/>
        <p:txBody>
          <a:bodyPr/>
          <a:lstStyle/>
          <a:p>
            <a:r>
              <a:rPr lang="en-US"/>
              <a:t>Melissa Miedico                   2019
              </a:t>
            </a:r>
            <a:endParaRPr lang="en-US" dirty="0"/>
          </a:p>
        </p:txBody>
      </p:sp>
      <p:sp>
        <p:nvSpPr>
          <p:cNvPr id="8" name="Segnaposto numero diapositiva 7">
            <a:extLst>
              <a:ext uri="{FF2B5EF4-FFF2-40B4-BE49-F238E27FC236}">
                <a16:creationId xmlns:a16="http://schemas.microsoft.com/office/drawing/2014/main" id="{12BFA26E-074F-ED42-8EBA-E913B2CD3706}"/>
              </a:ext>
            </a:extLst>
          </p:cNvPr>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22768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117162-4496-C44B-B74F-456FA7109E00}"/>
              </a:ext>
            </a:extLst>
          </p:cNvPr>
          <p:cNvSpPr>
            <a:spLocks noGrp="1"/>
          </p:cNvSpPr>
          <p:nvPr>
            <p:ph type="title"/>
          </p:nvPr>
        </p:nvSpPr>
        <p:spPr/>
        <p:txBody>
          <a:bodyPr/>
          <a:lstStyle/>
          <a:p>
            <a:r>
              <a:rPr lang="it-IT" dirty="0"/>
              <a:t>Ingressi negli istituti penali minorili</a:t>
            </a:r>
            <a:br>
              <a:rPr lang="it-IT" dirty="0"/>
            </a:br>
            <a:r>
              <a:rPr lang="it-IT" dirty="0"/>
              <a:t>- flussi 2007/2017</a:t>
            </a:r>
          </a:p>
        </p:txBody>
      </p:sp>
      <p:pic>
        <p:nvPicPr>
          <p:cNvPr id="5168" name="Picture 48" descr="page31image2959162368">
            <a:extLst>
              <a:ext uri="{FF2B5EF4-FFF2-40B4-BE49-F238E27FC236}">
                <a16:creationId xmlns:a16="http://schemas.microsoft.com/office/drawing/2014/main" id="{26DA1A40-2B1B-D349-AE40-1ED24567C9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4725" y="785813"/>
            <a:ext cx="8272463" cy="5300662"/>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piè di pagina 2">
            <a:extLst>
              <a:ext uri="{FF2B5EF4-FFF2-40B4-BE49-F238E27FC236}">
                <a16:creationId xmlns:a16="http://schemas.microsoft.com/office/drawing/2014/main" id="{BFF1FFFB-8C38-FF4A-A31E-6342E50F051F}"/>
              </a:ext>
            </a:extLst>
          </p:cNvPr>
          <p:cNvSpPr>
            <a:spLocks noGrp="1"/>
          </p:cNvSpPr>
          <p:nvPr>
            <p:ph type="ftr" sz="quarter" idx="11"/>
          </p:nvPr>
        </p:nvSpPr>
        <p:spPr/>
        <p:txBody>
          <a:bodyPr/>
          <a:lstStyle/>
          <a:p>
            <a:r>
              <a:rPr lang="en-US"/>
              <a:t>Melissa Miedico                   2019
              </a:t>
            </a:r>
            <a:endParaRPr lang="en-US" dirty="0"/>
          </a:p>
        </p:txBody>
      </p:sp>
      <p:sp>
        <p:nvSpPr>
          <p:cNvPr id="4" name="Segnaposto numero diapositiva 3">
            <a:extLst>
              <a:ext uri="{FF2B5EF4-FFF2-40B4-BE49-F238E27FC236}">
                <a16:creationId xmlns:a16="http://schemas.microsoft.com/office/drawing/2014/main" id="{5C609C43-0DB5-2F4E-BFAA-A25E68E53A9E}"/>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2333493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90DAF0-8980-C849-B37F-2691CD89D1C0}"/>
              </a:ext>
            </a:extLst>
          </p:cNvPr>
          <p:cNvSpPr>
            <a:spLocks noGrp="1"/>
          </p:cNvSpPr>
          <p:nvPr>
            <p:ph type="title"/>
          </p:nvPr>
        </p:nvSpPr>
        <p:spPr/>
        <p:txBody>
          <a:bodyPr/>
          <a:lstStyle/>
          <a:p>
            <a:r>
              <a:rPr lang="it-IT" dirty="0"/>
              <a:t>L’esecuzione intramuraria art. 22 d.lgs. 121/2018</a:t>
            </a:r>
          </a:p>
        </p:txBody>
      </p:sp>
      <p:sp>
        <p:nvSpPr>
          <p:cNvPr id="3" name="Segnaposto contenuto 2">
            <a:extLst>
              <a:ext uri="{FF2B5EF4-FFF2-40B4-BE49-F238E27FC236}">
                <a16:creationId xmlns:a16="http://schemas.microsoft.com/office/drawing/2014/main" id="{03CC1AC1-BE11-8842-9A63-167A13D711D8}"/>
              </a:ext>
            </a:extLst>
          </p:cNvPr>
          <p:cNvSpPr>
            <a:spLocks noGrp="1"/>
          </p:cNvSpPr>
          <p:nvPr>
            <p:ph idx="1"/>
          </p:nvPr>
        </p:nvSpPr>
        <p:spPr>
          <a:xfrm>
            <a:off x="3855720" y="381000"/>
            <a:ext cx="7328748" cy="6156960"/>
          </a:xfrm>
        </p:spPr>
        <p:txBody>
          <a:bodyPr>
            <a:normAutofit fontScale="92500" lnSpcReduction="10000"/>
          </a:bodyPr>
          <a:lstStyle/>
          <a:p>
            <a:pPr algn="just"/>
            <a:r>
              <a:rPr lang="it-IT" dirty="0"/>
              <a:t>Supporto psicologico, personale specializzato</a:t>
            </a:r>
          </a:p>
          <a:p>
            <a:pPr algn="just"/>
            <a:r>
              <a:rPr lang="it-IT" dirty="0"/>
              <a:t>Art. 22 territorialità dell’esecuzione: istituti prossimi alla residenza o alla abituale dimora del detenuto e delle famiglie. Diversamente nulla osta dell’autorità giudiziaria e provvedimento motivato</a:t>
            </a:r>
          </a:p>
          <a:p>
            <a:pPr algn="just"/>
            <a:r>
              <a:rPr lang="it-IT" dirty="0"/>
              <a:t>Separazione minorenni/18-25 anni; separazione imputati/condannati e maschi e femmine</a:t>
            </a:r>
          </a:p>
          <a:p>
            <a:pPr algn="just"/>
            <a:r>
              <a:rPr lang="it-IT" dirty="0"/>
              <a:t>Nelle camere di pernottamento non più di 4 persone (art. 16)</a:t>
            </a:r>
          </a:p>
          <a:p>
            <a:pPr algn="just"/>
            <a:r>
              <a:rPr lang="it-IT" dirty="0"/>
              <a:t>Almeno 4 ore all’aperto (art. 17)</a:t>
            </a:r>
          </a:p>
          <a:p>
            <a:pPr algn="just"/>
            <a:r>
              <a:rPr lang="it-IT" dirty="0"/>
              <a:t>Diritto a 8 colloqui mensili di cui almeno uno da svolgersi in un giorno festivo o prefestivo (art. 19); ogni colloquio non meno di 60 minuti e non più di 90; conversazione telefonica </a:t>
            </a:r>
            <a:r>
              <a:rPr lang="it-IT" dirty="0" err="1"/>
              <a:t>max</a:t>
            </a:r>
            <a:r>
              <a:rPr lang="it-IT" dirty="0"/>
              <a:t> 20 minuti</a:t>
            </a:r>
          </a:p>
          <a:p>
            <a:pPr algn="just"/>
            <a:r>
              <a:rPr lang="it-IT" dirty="0"/>
              <a:t>Tutela dell’affettività art. 19: visite prolungate (4 - 6 ore) in unità abitative appositamente attrezzate</a:t>
            </a:r>
          </a:p>
          <a:p>
            <a:pPr algn="just"/>
            <a:r>
              <a:rPr lang="it-IT" dirty="0"/>
              <a:t>Istruzione e formazione professionale  (art. 18)</a:t>
            </a:r>
          </a:p>
          <a:p>
            <a:pPr algn="just"/>
            <a:r>
              <a:rPr lang="it-IT" dirty="0"/>
              <a:t>Sanzioni (art. 23): ruolo centrale di attività dirette a riparare il danno </a:t>
            </a:r>
          </a:p>
          <a:p>
            <a:pPr algn="just"/>
            <a:r>
              <a:rPr lang="it-IT" dirty="0"/>
              <a:t>Consiglio di disciplina è composto da direttore, educatore e un magistrato onorario in servizio presso il TM</a:t>
            </a:r>
          </a:p>
          <a:p>
            <a:pPr algn="just"/>
            <a:r>
              <a:rPr lang="it-IT" dirty="0"/>
              <a:t>Necessaria preparazione e cura della dimissione dall’istituto nei 6 mesi precedenti (art. 24)</a:t>
            </a:r>
          </a:p>
          <a:p>
            <a:pPr algn="just"/>
            <a:endParaRPr lang="it-IT" dirty="0"/>
          </a:p>
        </p:txBody>
      </p:sp>
      <p:sp>
        <p:nvSpPr>
          <p:cNvPr id="4" name="Segnaposto piè di pagina 3">
            <a:extLst>
              <a:ext uri="{FF2B5EF4-FFF2-40B4-BE49-F238E27FC236}">
                <a16:creationId xmlns:a16="http://schemas.microsoft.com/office/drawing/2014/main" id="{06E5DD20-FBD4-2145-A821-A1D08537928D}"/>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498D58F1-805C-F140-8A24-CA248F000C77}"/>
              </a:ext>
            </a:extLst>
          </p:cNvPr>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208905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531773-242F-ED4E-AD8E-76D600F27D1A}"/>
              </a:ext>
            </a:extLst>
          </p:cNvPr>
          <p:cNvSpPr>
            <a:spLocks noGrp="1"/>
          </p:cNvSpPr>
          <p:nvPr>
            <p:ph type="title"/>
          </p:nvPr>
        </p:nvSpPr>
        <p:spPr/>
        <p:txBody>
          <a:bodyPr/>
          <a:lstStyle/>
          <a:p>
            <a:r>
              <a:rPr lang="it-IT" dirty="0"/>
              <a:t>Istituti penali minorili in Italia</a:t>
            </a:r>
            <a:br>
              <a:rPr lang="it-IT" dirty="0"/>
            </a:br>
            <a:r>
              <a:rPr lang="it-IT" dirty="0"/>
              <a:t>(non risultano qui Firenze, Catanzaro)</a:t>
            </a:r>
            <a:br>
              <a:rPr lang="it-IT" dirty="0"/>
            </a:br>
            <a:r>
              <a:rPr lang="it-IT" dirty="0"/>
              <a:t>Unico solo femminile: Pontremoli</a:t>
            </a:r>
          </a:p>
        </p:txBody>
      </p:sp>
      <p:pic>
        <p:nvPicPr>
          <p:cNvPr id="5" name="Segnaposto contenuto 4">
            <a:extLst>
              <a:ext uri="{FF2B5EF4-FFF2-40B4-BE49-F238E27FC236}">
                <a16:creationId xmlns:a16="http://schemas.microsoft.com/office/drawing/2014/main" id="{1B6A15D3-206D-A34C-97A6-8E2D95E5F878}"/>
              </a:ext>
            </a:extLst>
          </p:cNvPr>
          <p:cNvPicPr>
            <a:picLocks noGrp="1" noChangeAspect="1"/>
          </p:cNvPicPr>
          <p:nvPr>
            <p:ph idx="1"/>
          </p:nvPr>
        </p:nvPicPr>
        <p:blipFill>
          <a:blip r:embed="rId2"/>
          <a:stretch>
            <a:fillRect/>
          </a:stretch>
        </p:blipFill>
        <p:spPr>
          <a:xfrm>
            <a:off x="4452827" y="272338"/>
            <a:ext cx="5139592" cy="6414212"/>
          </a:xfrm>
        </p:spPr>
      </p:pic>
      <p:sp>
        <p:nvSpPr>
          <p:cNvPr id="3" name="Segnaposto piè di pagina 2">
            <a:extLst>
              <a:ext uri="{FF2B5EF4-FFF2-40B4-BE49-F238E27FC236}">
                <a16:creationId xmlns:a16="http://schemas.microsoft.com/office/drawing/2014/main" id="{9FCBEC22-CB0B-224B-8FF6-78083711BA5C}"/>
              </a:ext>
            </a:extLst>
          </p:cNvPr>
          <p:cNvSpPr>
            <a:spLocks noGrp="1"/>
          </p:cNvSpPr>
          <p:nvPr>
            <p:ph type="ftr" sz="quarter" idx="11"/>
          </p:nvPr>
        </p:nvSpPr>
        <p:spPr/>
        <p:txBody>
          <a:bodyPr/>
          <a:lstStyle/>
          <a:p>
            <a:r>
              <a:rPr lang="en-US"/>
              <a:t>Melissa Miedico                   2019
              </a:t>
            </a:r>
            <a:endParaRPr lang="en-US" dirty="0"/>
          </a:p>
        </p:txBody>
      </p:sp>
      <p:sp>
        <p:nvSpPr>
          <p:cNvPr id="6" name="Segnaposto numero diapositiva 5">
            <a:extLst>
              <a:ext uri="{FF2B5EF4-FFF2-40B4-BE49-F238E27FC236}">
                <a16:creationId xmlns:a16="http://schemas.microsoft.com/office/drawing/2014/main" id="{15101B7C-B35F-D544-895E-0310F4DAD1A3}"/>
              </a:ext>
            </a:extLst>
          </p:cNvPr>
          <p:cNvSpPr>
            <a:spLocks noGrp="1"/>
          </p:cNvSpPr>
          <p:nvPr>
            <p:ph type="sldNum" sz="quarter" idx="12"/>
          </p:nvPr>
        </p:nvSpPr>
        <p:spPr/>
        <p:txBody>
          <a:bodyPr/>
          <a:lstStyle/>
          <a:p>
            <a:fld id="{6D22F896-40B5-4ADD-8801-0D06FADFA095}" type="slidenum">
              <a:rPr lang="en-US" smtClean="0"/>
              <a:t>4</a:t>
            </a:fld>
            <a:endParaRPr lang="en-US" dirty="0"/>
          </a:p>
        </p:txBody>
      </p:sp>
      <p:pic>
        <p:nvPicPr>
          <p:cNvPr id="7" name="Segnaposto contenuto 4">
            <a:extLst>
              <a:ext uri="{FF2B5EF4-FFF2-40B4-BE49-F238E27FC236}">
                <a16:creationId xmlns:a16="http://schemas.microsoft.com/office/drawing/2014/main" id="{C4BF15CC-5CC8-6842-ADC2-72BE16265972}"/>
              </a:ext>
            </a:extLst>
          </p:cNvPr>
          <p:cNvPicPr>
            <a:picLocks noChangeAspect="1"/>
          </p:cNvPicPr>
          <p:nvPr/>
        </p:nvPicPr>
        <p:blipFill>
          <a:blip r:embed="rId2"/>
          <a:stretch>
            <a:fillRect/>
          </a:stretch>
        </p:blipFill>
        <p:spPr>
          <a:xfrm>
            <a:off x="4452827" y="307263"/>
            <a:ext cx="5139592" cy="6414212"/>
          </a:xfrm>
          <a:prstGeom prst="rect">
            <a:avLst/>
          </a:prstGeom>
        </p:spPr>
      </p:pic>
    </p:spTree>
    <p:extLst>
      <p:ext uri="{BB962C8B-B14F-4D97-AF65-F5344CB8AC3E}">
        <p14:creationId xmlns:p14="http://schemas.microsoft.com/office/powerpoint/2010/main" val="212629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28AD4A-B487-A540-A63E-BC1684740FD0}"/>
              </a:ext>
            </a:extLst>
          </p:cNvPr>
          <p:cNvSpPr>
            <a:spLocks noGrp="1"/>
          </p:cNvSpPr>
          <p:nvPr>
            <p:ph type="title"/>
          </p:nvPr>
        </p:nvSpPr>
        <p:spPr/>
        <p:txBody>
          <a:bodyPr>
            <a:normAutofit/>
          </a:bodyPr>
          <a:lstStyle/>
          <a:p>
            <a:r>
              <a:rPr lang="it-IT" dirty="0"/>
              <a:t>Ingressi e presenze negli istituti penali minorili – 2019</a:t>
            </a:r>
            <a:br>
              <a:rPr lang="it-IT" dirty="0"/>
            </a:br>
            <a:r>
              <a:rPr lang="it-IT" sz="2000" dirty="0"/>
              <a:t>(*) solo femminile</a:t>
            </a:r>
            <a:br>
              <a:rPr lang="it-IT" sz="2000" dirty="0"/>
            </a:br>
            <a:r>
              <a:rPr lang="it-IT" sz="2000" dirty="0"/>
              <a:t>(**) con sezione femminile </a:t>
            </a:r>
            <a:br>
              <a:rPr lang="it-IT" dirty="0"/>
            </a:br>
            <a:endParaRPr lang="it-IT" dirty="0"/>
          </a:p>
        </p:txBody>
      </p:sp>
      <p:graphicFrame>
        <p:nvGraphicFramePr>
          <p:cNvPr id="4" name="Segnaposto contenuto 3">
            <a:extLst>
              <a:ext uri="{FF2B5EF4-FFF2-40B4-BE49-F238E27FC236}">
                <a16:creationId xmlns:a16="http://schemas.microsoft.com/office/drawing/2014/main" id="{2FFD3196-CB2B-774C-A8E8-B3521276DC5F}"/>
              </a:ext>
            </a:extLst>
          </p:cNvPr>
          <p:cNvGraphicFramePr>
            <a:graphicFrameLocks noGrp="1"/>
          </p:cNvGraphicFramePr>
          <p:nvPr>
            <p:ph idx="1"/>
            <p:extLst>
              <p:ext uri="{D42A27DB-BD31-4B8C-83A1-F6EECF244321}">
                <p14:modId xmlns:p14="http://schemas.microsoft.com/office/powerpoint/2010/main" val="1534803600"/>
              </p:ext>
            </p:extLst>
          </p:nvPr>
        </p:nvGraphicFramePr>
        <p:xfrm>
          <a:off x="3714748" y="833693"/>
          <a:ext cx="7842252" cy="5288014"/>
        </p:xfrm>
        <a:graphic>
          <a:graphicData uri="http://schemas.openxmlformats.org/drawingml/2006/table">
            <a:tbl>
              <a:tblPr/>
              <a:tblGrid>
                <a:gridCol w="1960563">
                  <a:extLst>
                    <a:ext uri="{9D8B030D-6E8A-4147-A177-3AD203B41FA5}">
                      <a16:colId xmlns:a16="http://schemas.microsoft.com/office/drawing/2014/main" val="486597647"/>
                    </a:ext>
                  </a:extLst>
                </a:gridCol>
                <a:gridCol w="1960563">
                  <a:extLst>
                    <a:ext uri="{9D8B030D-6E8A-4147-A177-3AD203B41FA5}">
                      <a16:colId xmlns:a16="http://schemas.microsoft.com/office/drawing/2014/main" val="2833912821"/>
                    </a:ext>
                  </a:extLst>
                </a:gridCol>
                <a:gridCol w="1960563">
                  <a:extLst>
                    <a:ext uri="{9D8B030D-6E8A-4147-A177-3AD203B41FA5}">
                      <a16:colId xmlns:a16="http://schemas.microsoft.com/office/drawing/2014/main" val="284523081"/>
                    </a:ext>
                  </a:extLst>
                </a:gridCol>
                <a:gridCol w="1960563">
                  <a:extLst>
                    <a:ext uri="{9D8B030D-6E8A-4147-A177-3AD203B41FA5}">
                      <a16:colId xmlns:a16="http://schemas.microsoft.com/office/drawing/2014/main" val="1570648675"/>
                    </a:ext>
                  </a:extLst>
                </a:gridCol>
              </a:tblGrid>
              <a:tr h="728290">
                <a:tc>
                  <a:txBody>
                    <a:bodyPr/>
                    <a:lstStyle/>
                    <a:p>
                      <a:r>
                        <a:rPr lang="it-IT" sz="1000" b="1" dirty="0">
                          <a:effectLst/>
                          <a:latin typeface="Arial" panose="020B0604020202020204" pitchFamily="34" charset="0"/>
                        </a:rPr>
                        <a:t>IPM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Ingresso stabile (compresi trasferimenti tra IPM)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Presenza media giornaliera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dirty="0">
                          <a:effectLst/>
                          <a:latin typeface="Arial" panose="020B0604020202020204" pitchFamily="34" charset="0"/>
                        </a:rPr>
                        <a:t>Presenti al 15 gennaio 2019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8965513"/>
                  </a:ext>
                </a:extLst>
              </a:tr>
              <a:tr h="253318">
                <a:tc>
                  <a:txBody>
                    <a:bodyPr/>
                    <a:lstStyle/>
                    <a:p>
                      <a:r>
                        <a:rPr lang="it-IT" sz="1000" dirty="0">
                          <a:effectLst/>
                          <a:latin typeface="ArialMT"/>
                        </a:rPr>
                        <a:t>Torino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37,3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7983617"/>
                  </a:ext>
                </a:extLst>
              </a:tr>
              <a:tr h="253318">
                <a:tc>
                  <a:txBody>
                    <a:bodyPr/>
                    <a:lstStyle/>
                    <a:p>
                      <a:r>
                        <a:rPr lang="it-IT" sz="1000" dirty="0">
                          <a:effectLst/>
                          <a:latin typeface="ArialMT"/>
                        </a:rPr>
                        <a:t>Pontremoli (MS) </a:t>
                      </a:r>
                      <a:r>
                        <a:rPr lang="it-IT" sz="800" dirty="0">
                          <a:effectLst/>
                          <a:latin typeface="ArialMT"/>
                        </a:rPr>
                        <a:t>(*)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3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16,9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16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498604"/>
                  </a:ext>
                </a:extLst>
              </a:tr>
              <a:tr h="253318">
                <a:tc>
                  <a:txBody>
                    <a:bodyPr/>
                    <a:lstStyle/>
                    <a:p>
                      <a:r>
                        <a:rPr lang="it-IT" sz="1000">
                          <a:effectLst/>
                          <a:latin typeface="ArialMT"/>
                        </a:rPr>
                        <a:t>Milano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37,3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8797006"/>
                  </a:ext>
                </a:extLst>
              </a:tr>
              <a:tr h="253318">
                <a:tc>
                  <a:txBody>
                    <a:bodyPr/>
                    <a:lstStyle/>
                    <a:p>
                      <a:r>
                        <a:rPr lang="it-IT" sz="1000">
                          <a:effectLst/>
                          <a:latin typeface="ArialMT"/>
                        </a:rPr>
                        <a:t>Treviso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4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15,7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dirty="0">
                          <a:effectLst/>
                          <a:latin typeface="ArialMT"/>
                        </a:rPr>
                        <a:t>15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014483"/>
                  </a:ext>
                </a:extLst>
              </a:tr>
              <a:tr h="253318">
                <a:tc>
                  <a:txBody>
                    <a:bodyPr/>
                    <a:lstStyle/>
                    <a:p>
                      <a:r>
                        <a:rPr lang="it-IT" sz="1000">
                          <a:effectLst/>
                          <a:latin typeface="ArialMT"/>
                        </a:rPr>
                        <a:t>Bologna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23,1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383357"/>
                  </a:ext>
                </a:extLst>
              </a:tr>
              <a:tr h="253318">
                <a:tc>
                  <a:txBody>
                    <a:bodyPr/>
                    <a:lstStyle/>
                    <a:p>
                      <a:r>
                        <a:rPr lang="it-IT" sz="1000">
                          <a:effectLst/>
                          <a:latin typeface="ArialMT"/>
                        </a:rPr>
                        <a:t>Firenze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12,2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12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8639116"/>
                  </a:ext>
                </a:extLst>
              </a:tr>
              <a:tr h="253318">
                <a:tc>
                  <a:txBody>
                    <a:bodyPr/>
                    <a:lstStyle/>
                    <a:p>
                      <a:r>
                        <a:rPr lang="it-IT" sz="1000">
                          <a:effectLst/>
                          <a:latin typeface="ArialMT"/>
                        </a:rPr>
                        <a:t>Roma </a:t>
                      </a:r>
                      <a:r>
                        <a:rPr lang="it-IT" sz="800">
                          <a:effectLst/>
                          <a:latin typeface="ArialMT"/>
                        </a:rPr>
                        <a:t>(**)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8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56,8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500652"/>
                  </a:ext>
                </a:extLst>
              </a:tr>
              <a:tr h="253318">
                <a:tc>
                  <a:txBody>
                    <a:bodyPr/>
                    <a:lstStyle/>
                    <a:p>
                      <a:r>
                        <a:rPr lang="it-IT" sz="1000">
                          <a:effectLst/>
                          <a:latin typeface="ArialMT"/>
                        </a:rPr>
                        <a:t>Nisida (NA) </a:t>
                      </a:r>
                      <a:r>
                        <a:rPr lang="it-IT" sz="800">
                          <a:effectLst/>
                          <a:latin typeface="ArialMT"/>
                        </a:rPr>
                        <a:t>(**)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4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62,2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60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633228"/>
                  </a:ext>
                </a:extLst>
              </a:tr>
              <a:tr h="253318">
                <a:tc>
                  <a:txBody>
                    <a:bodyPr/>
                    <a:lstStyle/>
                    <a:p>
                      <a:r>
                        <a:rPr lang="it-IT" sz="1000">
                          <a:effectLst/>
                          <a:latin typeface="ArialMT"/>
                        </a:rPr>
                        <a:t>Airola (BN)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30,2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30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156060"/>
                  </a:ext>
                </a:extLst>
              </a:tr>
              <a:tr h="253318">
                <a:tc>
                  <a:txBody>
                    <a:bodyPr/>
                    <a:lstStyle/>
                    <a:p>
                      <a:r>
                        <a:rPr lang="it-IT" sz="1000">
                          <a:effectLst/>
                          <a:latin typeface="ArialMT"/>
                        </a:rPr>
                        <a:t>Bari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23,7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748834"/>
                  </a:ext>
                </a:extLst>
              </a:tr>
              <a:tr h="253318">
                <a:tc>
                  <a:txBody>
                    <a:bodyPr/>
                    <a:lstStyle/>
                    <a:p>
                      <a:r>
                        <a:rPr lang="it-IT" sz="1000">
                          <a:effectLst/>
                          <a:latin typeface="ArialMT"/>
                        </a:rPr>
                        <a:t>Potenza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10,7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8651849"/>
                  </a:ext>
                </a:extLst>
              </a:tr>
              <a:tr h="253318">
                <a:tc>
                  <a:txBody>
                    <a:bodyPr/>
                    <a:lstStyle/>
                    <a:p>
                      <a:r>
                        <a:rPr lang="it-IT" sz="1000">
                          <a:effectLst/>
                          <a:latin typeface="ArialMT"/>
                        </a:rPr>
                        <a:t>Catanzaro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24,0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24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0277109"/>
                  </a:ext>
                </a:extLst>
              </a:tr>
              <a:tr h="253318">
                <a:tc>
                  <a:txBody>
                    <a:bodyPr/>
                    <a:lstStyle/>
                    <a:p>
                      <a:r>
                        <a:rPr lang="it-IT" sz="1000">
                          <a:effectLst/>
                          <a:latin typeface="ArialMT"/>
                        </a:rPr>
                        <a:t>Palermo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22,6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2590998"/>
                  </a:ext>
                </a:extLst>
              </a:tr>
              <a:tr h="253318">
                <a:tc>
                  <a:txBody>
                    <a:bodyPr/>
                    <a:lstStyle/>
                    <a:p>
                      <a:r>
                        <a:rPr lang="it-IT" sz="1000">
                          <a:effectLst/>
                          <a:latin typeface="ArialMT"/>
                        </a:rPr>
                        <a:t>Catania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9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34,5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6254003"/>
                  </a:ext>
                </a:extLst>
              </a:tr>
              <a:tr h="253318">
                <a:tc>
                  <a:txBody>
                    <a:bodyPr/>
                    <a:lstStyle/>
                    <a:p>
                      <a:r>
                        <a:rPr lang="it-IT" sz="1000">
                          <a:effectLst/>
                          <a:latin typeface="ArialMT"/>
                        </a:rPr>
                        <a:t>Acireale (CT)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18,0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18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161790"/>
                  </a:ext>
                </a:extLst>
              </a:tr>
              <a:tr h="253318">
                <a:tc>
                  <a:txBody>
                    <a:bodyPr/>
                    <a:lstStyle/>
                    <a:p>
                      <a:r>
                        <a:rPr lang="it-IT" sz="1000">
                          <a:effectLst/>
                          <a:latin typeface="ArialMT"/>
                        </a:rPr>
                        <a:t>Caltanissetta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10,3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238305"/>
                  </a:ext>
                </a:extLst>
              </a:tr>
              <a:tr h="253318">
                <a:tc>
                  <a:txBody>
                    <a:bodyPr/>
                    <a:lstStyle/>
                    <a:p>
                      <a:r>
                        <a:rPr lang="it-IT" sz="1000">
                          <a:effectLst/>
                          <a:latin typeface="ArialMT"/>
                        </a:rPr>
                        <a:t>Quartucciu (CA)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11,0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891680"/>
                  </a:ext>
                </a:extLst>
              </a:tr>
              <a:tr h="253318">
                <a:tc>
                  <a:txBody>
                    <a:bodyPr/>
                    <a:lstStyle/>
                    <a:p>
                      <a:r>
                        <a:rPr lang="it-IT" sz="1000" b="1">
                          <a:effectLst/>
                          <a:latin typeface="Arial" panose="020B0604020202020204" pitchFamily="34" charset="0"/>
                        </a:rPr>
                        <a:t>Totale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65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446,4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dirty="0">
                          <a:effectLst/>
                          <a:latin typeface="Arial" panose="020B0604020202020204" pitchFamily="34" charset="0"/>
                        </a:rPr>
                        <a:t>440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7197121"/>
                  </a:ext>
                </a:extLst>
              </a:tr>
            </a:tbl>
          </a:graphicData>
        </a:graphic>
      </p:graphicFrame>
      <p:sp>
        <p:nvSpPr>
          <p:cNvPr id="5" name="Rectangle 1">
            <a:extLst>
              <a:ext uri="{FF2B5EF4-FFF2-40B4-BE49-F238E27FC236}">
                <a16:creationId xmlns:a16="http://schemas.microsoft.com/office/drawing/2014/main" id="{02614E31-EF0D-A34F-BFD1-56D8B5D87520}"/>
              </a:ext>
            </a:extLst>
          </p:cNvPr>
          <p:cNvSpPr>
            <a:spLocks noChangeArrowheads="1"/>
          </p:cNvSpPr>
          <p:nvPr/>
        </p:nvSpPr>
        <p:spPr bwMode="auto">
          <a:xfrm>
            <a:off x="3854450" y="248918"/>
            <a:ext cx="121793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ISTITUTI PENALI PER I MINORENNI </a:t>
            </a:r>
            <a:endParaRPr kumimoji="0" lang="it-IT" altLang="it-IT"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chemeClr val="tx1"/>
                </a:solidFill>
                <a:effectLst/>
                <a:latin typeface="ArialMT"/>
              </a:rPr>
              <a:t>Ingressi e presenze negli Istituti penali per i minorenni nell’anno 2019, per sede. Situazione al 15 gennaio 2019.  </a:t>
            </a:r>
            <a:r>
              <a:rPr kumimoji="0" lang="it-IT" altLang="it-IT" b="0" i="0" u="none" strike="noStrike" cap="none" normalizeH="0" baseline="0" dirty="0">
                <a:ln>
                  <a:noFill/>
                </a:ln>
                <a:solidFill>
                  <a:schemeClr val="tx1"/>
                </a:solidFill>
                <a:effectLst/>
                <a:latin typeface="ArialMT"/>
              </a:rPr>
              <a:t>                                </a:t>
            </a:r>
            <a:r>
              <a:rPr kumimoji="0" lang="it-IT" altLang="it-IT" sz="1200" b="0" i="0" u="none" strike="noStrike" cap="none" normalizeH="0" baseline="0" dirty="0">
                <a:ln>
                  <a:noFill/>
                </a:ln>
                <a:solidFill>
                  <a:schemeClr val="tx1"/>
                </a:solidFill>
                <a:effectLst/>
                <a:latin typeface="ArialMT"/>
              </a:rPr>
              <a:t> </a:t>
            </a:r>
            <a:endParaRPr kumimoji="0" lang="it-IT" altLang="it-IT" sz="1200" b="0" i="0" u="none" strike="noStrike" cap="none" normalizeH="0" baseline="0" dirty="0">
              <a:ln>
                <a:noFill/>
              </a:ln>
              <a:solidFill>
                <a:schemeClr val="tx1"/>
              </a:solidFill>
              <a:effectLst/>
              <a:latin typeface="Arial" panose="020B0604020202020204" pitchFamily="34" charset="0"/>
            </a:endParaRPr>
          </a:p>
        </p:txBody>
      </p:sp>
      <p:pic>
        <p:nvPicPr>
          <p:cNvPr id="6146" name="Picture 2" descr="page21image1593179696">
            <a:extLst>
              <a:ext uri="{FF2B5EF4-FFF2-40B4-BE49-F238E27FC236}">
                <a16:creationId xmlns:a16="http://schemas.microsoft.com/office/drawing/2014/main" id="{75AFD5C4-D9D0-A547-B662-2B944F63F0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page21image1617963312">
            <a:extLst>
              <a:ext uri="{FF2B5EF4-FFF2-40B4-BE49-F238E27FC236}">
                <a16:creationId xmlns:a16="http://schemas.microsoft.com/office/drawing/2014/main" id="{FC8916A1-905B-B74C-9D4B-0F657FC6AD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page21image1550383632">
            <a:extLst>
              <a:ext uri="{FF2B5EF4-FFF2-40B4-BE49-F238E27FC236}">
                <a16:creationId xmlns:a16="http://schemas.microsoft.com/office/drawing/2014/main" id="{792EA525-2B69-8249-B640-F9454E6E7E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page21image1617996384">
            <a:extLst>
              <a:ext uri="{FF2B5EF4-FFF2-40B4-BE49-F238E27FC236}">
                <a16:creationId xmlns:a16="http://schemas.microsoft.com/office/drawing/2014/main" id="{1126EE70-8BFF-8345-B17F-A882CCCD37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page21image1614632432">
            <a:extLst>
              <a:ext uri="{FF2B5EF4-FFF2-40B4-BE49-F238E27FC236}">
                <a16:creationId xmlns:a16="http://schemas.microsoft.com/office/drawing/2014/main" id="{EE5E001E-725D-1948-885F-41B4DF24D7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page21image1614609424">
            <a:extLst>
              <a:ext uri="{FF2B5EF4-FFF2-40B4-BE49-F238E27FC236}">
                <a16:creationId xmlns:a16="http://schemas.microsoft.com/office/drawing/2014/main" id="{F95BE346-25C6-294E-A4E7-6B37DB71B0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page21image1614647408">
            <a:extLst>
              <a:ext uri="{FF2B5EF4-FFF2-40B4-BE49-F238E27FC236}">
                <a16:creationId xmlns:a16="http://schemas.microsoft.com/office/drawing/2014/main" id="{1DC7DAFE-B1B2-EB49-9DCB-10D31118E0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3" name="Picture 9" descr="page21image1614621456">
            <a:extLst>
              <a:ext uri="{FF2B5EF4-FFF2-40B4-BE49-F238E27FC236}">
                <a16:creationId xmlns:a16="http://schemas.microsoft.com/office/drawing/2014/main" id="{1231DF52-4386-A84B-AFD8-F4D2DC92D8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page21image1621268576">
            <a:extLst>
              <a:ext uri="{FF2B5EF4-FFF2-40B4-BE49-F238E27FC236}">
                <a16:creationId xmlns:a16="http://schemas.microsoft.com/office/drawing/2014/main" id="{B605408B-4A20-9942-BC3E-E3B52B26F5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5" name="Picture 11" descr="page21image1614001792">
            <a:extLst>
              <a:ext uri="{FF2B5EF4-FFF2-40B4-BE49-F238E27FC236}">
                <a16:creationId xmlns:a16="http://schemas.microsoft.com/office/drawing/2014/main" id="{54533DA7-2F6B-7241-8A96-F877C56F8D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6" name="Picture 12" descr="page21image1614003488">
            <a:extLst>
              <a:ext uri="{FF2B5EF4-FFF2-40B4-BE49-F238E27FC236}">
                <a16:creationId xmlns:a16="http://schemas.microsoft.com/office/drawing/2014/main" id="{ACA36EF9-F15D-6846-86D6-BDC1DA3870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7" name="Picture 13" descr="page21image1614018128">
            <a:extLst>
              <a:ext uri="{FF2B5EF4-FFF2-40B4-BE49-F238E27FC236}">
                <a16:creationId xmlns:a16="http://schemas.microsoft.com/office/drawing/2014/main" id="{87BA9B50-F2AD-8849-B9C7-A06717D418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8" name="Picture 14" descr="page21image1614016192">
            <a:extLst>
              <a:ext uri="{FF2B5EF4-FFF2-40B4-BE49-F238E27FC236}">
                <a16:creationId xmlns:a16="http://schemas.microsoft.com/office/drawing/2014/main" id="{83252482-56B8-5F46-B4DD-B10627944E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9" name="Picture 15" descr="page21image1614031120">
            <a:extLst>
              <a:ext uri="{FF2B5EF4-FFF2-40B4-BE49-F238E27FC236}">
                <a16:creationId xmlns:a16="http://schemas.microsoft.com/office/drawing/2014/main" id="{DCB6D792-0471-5C4D-8C3F-6E1DD668B3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0" name="Picture 16" descr="page21image1614029088">
            <a:extLst>
              <a:ext uri="{FF2B5EF4-FFF2-40B4-BE49-F238E27FC236}">
                <a16:creationId xmlns:a16="http://schemas.microsoft.com/office/drawing/2014/main" id="{C880975B-F92B-FC48-B39A-C899836A5A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1" name="Picture 17" descr="page21image1614030656">
            <a:extLst>
              <a:ext uri="{FF2B5EF4-FFF2-40B4-BE49-F238E27FC236}">
                <a16:creationId xmlns:a16="http://schemas.microsoft.com/office/drawing/2014/main" id="{F97BF6EE-8B7D-9E40-8EDA-31287F76DE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2" name="Picture 18" descr="page21image1614031808">
            <a:extLst>
              <a:ext uri="{FF2B5EF4-FFF2-40B4-BE49-F238E27FC236}">
                <a16:creationId xmlns:a16="http://schemas.microsoft.com/office/drawing/2014/main" id="{C9FFB724-0DBE-CD4C-9480-6DD8AB4517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4" name="Picture 20" descr="page21image1618511072">
            <a:extLst>
              <a:ext uri="{FF2B5EF4-FFF2-40B4-BE49-F238E27FC236}">
                <a16:creationId xmlns:a16="http://schemas.microsoft.com/office/drawing/2014/main" id="{1294D80F-CAE0-8548-B045-EBF4FB2D21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6" name="Picture 22" descr="page21image1550317296">
            <a:extLst>
              <a:ext uri="{FF2B5EF4-FFF2-40B4-BE49-F238E27FC236}">
                <a16:creationId xmlns:a16="http://schemas.microsoft.com/office/drawing/2014/main" id="{6E69B8BF-A893-8F4D-BBC0-46BFB5650A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8" name="Picture 24" descr="page21image1614043744">
            <a:extLst>
              <a:ext uri="{FF2B5EF4-FFF2-40B4-BE49-F238E27FC236}">
                <a16:creationId xmlns:a16="http://schemas.microsoft.com/office/drawing/2014/main" id="{AC46C6E2-9B9B-9B4C-B6DD-A9302508F1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73" name="Picture 29" descr="page21image1618262128">
            <a:extLst>
              <a:ext uri="{FF2B5EF4-FFF2-40B4-BE49-F238E27FC236}">
                <a16:creationId xmlns:a16="http://schemas.microsoft.com/office/drawing/2014/main" id="{74B07B25-AAA2-7042-BCAA-680803703B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75" name="Picture 31" descr="page21image1620788640">
            <a:extLst>
              <a:ext uri="{FF2B5EF4-FFF2-40B4-BE49-F238E27FC236}">
                <a16:creationId xmlns:a16="http://schemas.microsoft.com/office/drawing/2014/main" id="{4DDF7983-E758-8444-9974-77165BD74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77" name="Picture 33" descr="page21image1618459952">
            <a:extLst>
              <a:ext uri="{FF2B5EF4-FFF2-40B4-BE49-F238E27FC236}">
                <a16:creationId xmlns:a16="http://schemas.microsoft.com/office/drawing/2014/main" id="{86C9E0A8-07DA-9F47-887B-FE1075D000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79" name="Picture 35" descr="page21image1618633376">
            <a:extLst>
              <a:ext uri="{FF2B5EF4-FFF2-40B4-BE49-F238E27FC236}">
                <a16:creationId xmlns:a16="http://schemas.microsoft.com/office/drawing/2014/main" id="{A5EA953F-F70B-AC4B-9FF3-A817DD2A31D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3138" y="2033588"/>
            <a:ext cx="12700" cy="203200"/>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piè di pagina 2">
            <a:extLst>
              <a:ext uri="{FF2B5EF4-FFF2-40B4-BE49-F238E27FC236}">
                <a16:creationId xmlns:a16="http://schemas.microsoft.com/office/drawing/2014/main" id="{E50853BF-F12A-C241-926A-7699A83281B9}"/>
              </a:ext>
            </a:extLst>
          </p:cNvPr>
          <p:cNvSpPr>
            <a:spLocks noGrp="1"/>
          </p:cNvSpPr>
          <p:nvPr>
            <p:ph type="ftr" sz="quarter" idx="11"/>
          </p:nvPr>
        </p:nvSpPr>
        <p:spPr/>
        <p:txBody>
          <a:bodyPr/>
          <a:lstStyle/>
          <a:p>
            <a:r>
              <a:rPr lang="en-US"/>
              <a:t>Melissa Miedico                   2019
              </a:t>
            </a:r>
            <a:endParaRPr lang="en-US" dirty="0"/>
          </a:p>
        </p:txBody>
      </p:sp>
      <p:sp>
        <p:nvSpPr>
          <p:cNvPr id="6" name="Segnaposto numero diapositiva 5">
            <a:extLst>
              <a:ext uri="{FF2B5EF4-FFF2-40B4-BE49-F238E27FC236}">
                <a16:creationId xmlns:a16="http://schemas.microsoft.com/office/drawing/2014/main" id="{6CC81F08-FCE6-A143-8A6E-1F170BC13104}"/>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000758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A3632D-8C8B-4C48-95DB-5229F8B856B2}"/>
              </a:ext>
            </a:extLst>
          </p:cNvPr>
          <p:cNvSpPr>
            <a:spLocks noGrp="1"/>
          </p:cNvSpPr>
          <p:nvPr>
            <p:ph type="title"/>
          </p:nvPr>
        </p:nvSpPr>
        <p:spPr/>
        <p:txBody>
          <a:bodyPr/>
          <a:lstStyle/>
          <a:p>
            <a:r>
              <a:rPr lang="it-IT" dirty="0"/>
              <a:t>Presenze negli istituti penali minorili al 15 gennaio 2019</a:t>
            </a:r>
          </a:p>
        </p:txBody>
      </p:sp>
      <p:sp>
        <p:nvSpPr>
          <p:cNvPr id="3" name="Segnaposto contenuto 2">
            <a:extLst>
              <a:ext uri="{FF2B5EF4-FFF2-40B4-BE49-F238E27FC236}">
                <a16:creationId xmlns:a16="http://schemas.microsoft.com/office/drawing/2014/main" id="{6F8EC6C4-2126-5042-A3C4-7491A9A00BD3}"/>
              </a:ext>
            </a:extLst>
          </p:cNvPr>
          <p:cNvSpPr>
            <a:spLocks noGrp="1"/>
          </p:cNvSpPr>
          <p:nvPr>
            <p:ph idx="1"/>
          </p:nvPr>
        </p:nvSpPr>
        <p:spPr>
          <a:xfrm>
            <a:off x="4186238" y="271464"/>
            <a:ext cx="6998230" cy="1014412"/>
          </a:xfrm>
        </p:spPr>
        <p:txBody>
          <a:bodyPr>
            <a:normAutofit/>
          </a:bodyPr>
          <a:lstStyle/>
          <a:p>
            <a:r>
              <a:rPr lang="it-IT" dirty="0"/>
              <a:t>Tabella 27 - Detenuti presenti negli IPM alla data del 15 gennaio 2019, secondo la sede dell'IPM e l'</a:t>
            </a:r>
            <a:r>
              <a:rPr lang="it-IT" dirty="0" err="1"/>
              <a:t>eta</a:t>
            </a:r>
            <a:r>
              <a:rPr lang="it-IT" dirty="0"/>
              <a:t>̀. </a:t>
            </a:r>
          </a:p>
          <a:p>
            <a:endParaRPr lang="it-IT" dirty="0"/>
          </a:p>
          <a:p>
            <a:endParaRPr lang="it-IT" dirty="0"/>
          </a:p>
        </p:txBody>
      </p:sp>
      <p:graphicFrame>
        <p:nvGraphicFramePr>
          <p:cNvPr id="6" name="Tabella 5">
            <a:extLst>
              <a:ext uri="{FF2B5EF4-FFF2-40B4-BE49-F238E27FC236}">
                <a16:creationId xmlns:a16="http://schemas.microsoft.com/office/drawing/2014/main" id="{0624D25E-1F81-1D46-AC72-60BF22BEDD8B}"/>
              </a:ext>
            </a:extLst>
          </p:cNvPr>
          <p:cNvGraphicFramePr>
            <a:graphicFrameLocks noGrp="1"/>
          </p:cNvGraphicFramePr>
          <p:nvPr>
            <p:extLst>
              <p:ext uri="{D42A27DB-BD31-4B8C-83A1-F6EECF244321}">
                <p14:modId xmlns:p14="http://schemas.microsoft.com/office/powerpoint/2010/main" val="3826886741"/>
              </p:ext>
            </p:extLst>
          </p:nvPr>
        </p:nvGraphicFramePr>
        <p:xfrm>
          <a:off x="3505201" y="892495"/>
          <a:ext cx="7678734" cy="5463863"/>
        </p:xfrm>
        <a:graphic>
          <a:graphicData uri="http://schemas.openxmlformats.org/drawingml/2006/table">
            <a:tbl>
              <a:tblPr/>
              <a:tblGrid>
                <a:gridCol w="1279789">
                  <a:extLst>
                    <a:ext uri="{9D8B030D-6E8A-4147-A177-3AD203B41FA5}">
                      <a16:colId xmlns:a16="http://schemas.microsoft.com/office/drawing/2014/main" val="3210546551"/>
                    </a:ext>
                  </a:extLst>
                </a:gridCol>
                <a:gridCol w="1279789">
                  <a:extLst>
                    <a:ext uri="{9D8B030D-6E8A-4147-A177-3AD203B41FA5}">
                      <a16:colId xmlns:a16="http://schemas.microsoft.com/office/drawing/2014/main" val="1221864079"/>
                    </a:ext>
                  </a:extLst>
                </a:gridCol>
                <a:gridCol w="1279789">
                  <a:extLst>
                    <a:ext uri="{9D8B030D-6E8A-4147-A177-3AD203B41FA5}">
                      <a16:colId xmlns:a16="http://schemas.microsoft.com/office/drawing/2014/main" val="405108254"/>
                    </a:ext>
                  </a:extLst>
                </a:gridCol>
                <a:gridCol w="1279789">
                  <a:extLst>
                    <a:ext uri="{9D8B030D-6E8A-4147-A177-3AD203B41FA5}">
                      <a16:colId xmlns:a16="http://schemas.microsoft.com/office/drawing/2014/main" val="3435860342"/>
                    </a:ext>
                  </a:extLst>
                </a:gridCol>
                <a:gridCol w="1279789">
                  <a:extLst>
                    <a:ext uri="{9D8B030D-6E8A-4147-A177-3AD203B41FA5}">
                      <a16:colId xmlns:a16="http://schemas.microsoft.com/office/drawing/2014/main" val="58374074"/>
                    </a:ext>
                  </a:extLst>
                </a:gridCol>
                <a:gridCol w="1279789">
                  <a:extLst>
                    <a:ext uri="{9D8B030D-6E8A-4147-A177-3AD203B41FA5}">
                      <a16:colId xmlns:a16="http://schemas.microsoft.com/office/drawing/2014/main" val="1447540501"/>
                    </a:ext>
                  </a:extLst>
                </a:gridCol>
              </a:tblGrid>
              <a:tr h="266530">
                <a:tc rowSpan="2">
                  <a:txBody>
                    <a:bodyPr/>
                    <a:lstStyle/>
                    <a:p>
                      <a:r>
                        <a:rPr lang="it-IT" sz="1000" b="1" dirty="0">
                          <a:effectLst/>
                          <a:latin typeface="Arial" panose="020B0604020202020204" pitchFamily="34" charset="0"/>
                        </a:rPr>
                        <a:t>IPM </a:t>
                      </a:r>
                      <a:endParaRPr lang="it-IT" dirty="0">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gridSpan="2">
                  <a:txBody>
                    <a:bodyPr/>
                    <a:lstStyle/>
                    <a:p>
                      <a:r>
                        <a:rPr lang="it-IT" sz="1000" b="1">
                          <a:effectLst/>
                          <a:latin typeface="Arial" panose="020B0604020202020204" pitchFamily="34" charset="0"/>
                        </a:rPr>
                        <a:t>Minorenni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r>
                        <a:rPr lang="it-IT" sz="1000" b="1">
                          <a:effectLst/>
                          <a:latin typeface="Arial" panose="020B0604020202020204" pitchFamily="34" charset="0"/>
                        </a:rPr>
                        <a:t>Giovani adulti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hMerge="1">
                  <a:txBody>
                    <a:bodyPr/>
                    <a:lstStyle/>
                    <a:p>
                      <a:endParaRPr lang="it-IT"/>
                    </a:p>
                  </a:txBody>
                  <a:tcPr/>
                </a:tc>
                <a:tc rowSpan="2">
                  <a:txBody>
                    <a:bodyPr/>
                    <a:lstStyle/>
                    <a:p>
                      <a:r>
                        <a:rPr lang="it-IT" sz="1000" b="1">
                          <a:effectLst/>
                          <a:latin typeface="Arial" panose="020B0604020202020204" pitchFamily="34" charset="0"/>
                        </a:rPr>
                        <a:t>Totale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1162927"/>
                  </a:ext>
                </a:extLst>
              </a:tr>
              <a:tr h="266530">
                <a:tc vMerge="1">
                  <a:txBody>
                    <a:bodyPr/>
                    <a:lstStyle/>
                    <a:p>
                      <a:endParaRPr lang="it-IT"/>
                    </a:p>
                  </a:txBody>
                  <a:tcPr/>
                </a:tc>
                <a:tc>
                  <a:txBody>
                    <a:bodyPr/>
                    <a:lstStyle/>
                    <a:p>
                      <a:r>
                        <a:rPr lang="it-IT" sz="1000" b="1">
                          <a:effectLst/>
                          <a:latin typeface="Arial" panose="020B0604020202020204" pitchFamily="34" charset="0"/>
                        </a:rPr>
                        <a:t>14-15 anni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16-17 anni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18-20 anni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21-24 anni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vMerge="1">
                  <a:txBody>
                    <a:bodyPr/>
                    <a:lstStyle/>
                    <a:p>
                      <a:endParaRPr lang="it-IT"/>
                    </a:p>
                  </a:txBody>
                  <a:tcPr/>
                </a:tc>
                <a:extLst>
                  <a:ext uri="{0D108BD9-81ED-4DB2-BD59-A6C34878D82A}">
                    <a16:rowId xmlns:a16="http://schemas.microsoft.com/office/drawing/2014/main" val="2013598792"/>
                  </a:ext>
                </a:extLst>
              </a:tr>
              <a:tr h="266530">
                <a:tc>
                  <a:txBody>
                    <a:bodyPr/>
                    <a:lstStyle/>
                    <a:p>
                      <a:r>
                        <a:rPr lang="it-IT" sz="1000">
                          <a:effectLst/>
                          <a:latin typeface="ArialMT"/>
                        </a:rPr>
                        <a:t>Torino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14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15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8257339"/>
                  </a:ext>
                </a:extLst>
              </a:tr>
              <a:tr h="399793">
                <a:tc>
                  <a:txBody>
                    <a:bodyPr/>
                    <a:lstStyle/>
                    <a:p>
                      <a:r>
                        <a:rPr lang="it-IT" sz="1000">
                          <a:effectLst/>
                          <a:latin typeface="ArialMT"/>
                        </a:rPr>
                        <a:t>Pontremoli (MS) </a:t>
                      </a:r>
                      <a:r>
                        <a:rPr lang="it-IT" sz="800">
                          <a:effectLst/>
                          <a:latin typeface="ArialMT"/>
                        </a:rPr>
                        <a:t>(*)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4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16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2414840"/>
                  </a:ext>
                </a:extLst>
              </a:tr>
              <a:tr h="266530">
                <a:tc>
                  <a:txBody>
                    <a:bodyPr/>
                    <a:lstStyle/>
                    <a:p>
                      <a:r>
                        <a:rPr lang="it-IT" sz="1000">
                          <a:effectLst/>
                          <a:latin typeface="ArialMT"/>
                        </a:rPr>
                        <a:t>Milano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20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9276824"/>
                  </a:ext>
                </a:extLst>
              </a:tr>
              <a:tr h="266530">
                <a:tc>
                  <a:txBody>
                    <a:bodyPr/>
                    <a:lstStyle/>
                    <a:p>
                      <a:r>
                        <a:rPr lang="it-IT" sz="1000">
                          <a:effectLst/>
                          <a:latin typeface="ArialMT"/>
                        </a:rPr>
                        <a:t>Treviso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2224801"/>
                  </a:ext>
                </a:extLst>
              </a:tr>
              <a:tr h="266530">
                <a:tc>
                  <a:txBody>
                    <a:bodyPr/>
                    <a:lstStyle/>
                    <a:p>
                      <a:r>
                        <a:rPr lang="it-IT" sz="1000">
                          <a:effectLst/>
                          <a:latin typeface="ArialMT"/>
                        </a:rPr>
                        <a:t>Bologna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9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14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6576161"/>
                  </a:ext>
                </a:extLst>
              </a:tr>
              <a:tr h="266530">
                <a:tc>
                  <a:txBody>
                    <a:bodyPr/>
                    <a:lstStyle/>
                    <a:p>
                      <a:r>
                        <a:rPr lang="it-IT" sz="1000">
                          <a:effectLst/>
                          <a:latin typeface="ArialMT"/>
                        </a:rPr>
                        <a:t>Firenze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12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5522505"/>
                  </a:ext>
                </a:extLst>
              </a:tr>
              <a:tr h="266530">
                <a:tc>
                  <a:txBody>
                    <a:bodyPr/>
                    <a:lstStyle/>
                    <a:p>
                      <a:r>
                        <a:rPr lang="it-IT" sz="1000">
                          <a:effectLst/>
                          <a:latin typeface="ArialMT"/>
                        </a:rPr>
                        <a:t>Roma </a:t>
                      </a:r>
                      <a:r>
                        <a:rPr lang="it-IT" sz="800">
                          <a:effectLst/>
                          <a:latin typeface="ArialMT"/>
                        </a:rPr>
                        <a:t>(**)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8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22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4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55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9956925"/>
                  </a:ext>
                </a:extLst>
              </a:tr>
              <a:tr h="266530">
                <a:tc>
                  <a:txBody>
                    <a:bodyPr/>
                    <a:lstStyle/>
                    <a:p>
                      <a:r>
                        <a:rPr lang="it-IT" sz="1000">
                          <a:effectLst/>
                          <a:latin typeface="ArialMT"/>
                        </a:rPr>
                        <a:t>Nisida (NA) </a:t>
                      </a:r>
                      <a:r>
                        <a:rPr lang="it-IT" sz="800">
                          <a:effectLst/>
                          <a:latin typeface="ArialMT"/>
                        </a:rPr>
                        <a:t>(**)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26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60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3051749"/>
                  </a:ext>
                </a:extLst>
              </a:tr>
              <a:tr h="266530">
                <a:tc>
                  <a:txBody>
                    <a:bodyPr/>
                    <a:lstStyle/>
                    <a:p>
                      <a:r>
                        <a:rPr lang="it-IT" sz="1000">
                          <a:effectLst/>
                          <a:latin typeface="ArialMT"/>
                        </a:rPr>
                        <a:t>Airola (BN)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20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4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30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5368954"/>
                  </a:ext>
                </a:extLst>
              </a:tr>
              <a:tr h="266530">
                <a:tc>
                  <a:txBody>
                    <a:bodyPr/>
                    <a:lstStyle/>
                    <a:p>
                      <a:r>
                        <a:rPr lang="it-IT" sz="1000">
                          <a:effectLst/>
                          <a:latin typeface="ArialMT"/>
                        </a:rPr>
                        <a:t>Bari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0103621"/>
                  </a:ext>
                </a:extLst>
              </a:tr>
              <a:tr h="266530">
                <a:tc>
                  <a:txBody>
                    <a:bodyPr/>
                    <a:lstStyle/>
                    <a:p>
                      <a:r>
                        <a:rPr lang="it-IT" sz="1000">
                          <a:effectLst/>
                          <a:latin typeface="ArialMT"/>
                        </a:rPr>
                        <a:t>Potenza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8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219406"/>
                  </a:ext>
                </a:extLst>
              </a:tr>
              <a:tr h="266530">
                <a:tc>
                  <a:txBody>
                    <a:bodyPr/>
                    <a:lstStyle/>
                    <a:p>
                      <a:r>
                        <a:rPr lang="it-IT" sz="1000">
                          <a:effectLst/>
                          <a:latin typeface="ArialMT"/>
                        </a:rPr>
                        <a:t>Catanzaro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9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24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0444883"/>
                  </a:ext>
                </a:extLst>
              </a:tr>
              <a:tr h="266530">
                <a:tc>
                  <a:txBody>
                    <a:bodyPr/>
                    <a:lstStyle/>
                    <a:p>
                      <a:r>
                        <a:rPr lang="it-IT" sz="1000">
                          <a:effectLst/>
                          <a:latin typeface="ArialMT"/>
                        </a:rPr>
                        <a:t>Palermo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14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399707"/>
                  </a:ext>
                </a:extLst>
              </a:tr>
              <a:tr h="266530">
                <a:tc>
                  <a:txBody>
                    <a:bodyPr/>
                    <a:lstStyle/>
                    <a:p>
                      <a:r>
                        <a:rPr lang="it-IT" sz="1000">
                          <a:effectLst/>
                          <a:latin typeface="ArialMT"/>
                        </a:rPr>
                        <a:t>Catania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12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23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205447"/>
                  </a:ext>
                </a:extLst>
              </a:tr>
              <a:tr h="266530">
                <a:tc>
                  <a:txBody>
                    <a:bodyPr/>
                    <a:lstStyle/>
                    <a:p>
                      <a:r>
                        <a:rPr lang="it-IT" sz="1000">
                          <a:effectLst/>
                          <a:latin typeface="ArialMT"/>
                        </a:rPr>
                        <a:t>Acireale (CT)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18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5770465"/>
                  </a:ext>
                </a:extLst>
              </a:tr>
              <a:tr h="266530">
                <a:tc>
                  <a:txBody>
                    <a:bodyPr/>
                    <a:lstStyle/>
                    <a:p>
                      <a:r>
                        <a:rPr lang="it-IT" sz="1000">
                          <a:effectLst/>
                          <a:latin typeface="ArialMT"/>
                        </a:rPr>
                        <a:t>Caltanissetta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9747710"/>
                  </a:ext>
                </a:extLst>
              </a:tr>
              <a:tr h="266530">
                <a:tc>
                  <a:txBody>
                    <a:bodyPr/>
                    <a:lstStyle/>
                    <a:p>
                      <a:r>
                        <a:rPr lang="it-IT" sz="1000">
                          <a:effectLst/>
                          <a:latin typeface="ArialMT"/>
                        </a:rPr>
                        <a:t>Quartucciu (CA)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dirty="0">
                          <a:effectLst/>
                          <a:latin typeface="ArialMT"/>
                        </a:rPr>
                        <a:t>6 </a:t>
                      </a:r>
                      <a:endParaRPr lang="it-IT" dirty="0">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3959361"/>
                  </a:ext>
                </a:extLst>
              </a:tr>
              <a:tr h="266530">
                <a:tc>
                  <a:txBody>
                    <a:bodyPr/>
                    <a:lstStyle/>
                    <a:p>
                      <a:r>
                        <a:rPr lang="it-IT" sz="1000" b="1" dirty="0">
                          <a:effectLst/>
                          <a:latin typeface="Arial" panose="020B0604020202020204" pitchFamily="34" charset="0"/>
                        </a:rPr>
                        <a:t>Totale </a:t>
                      </a:r>
                      <a:endParaRPr lang="it-IT" dirty="0">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30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140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212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58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dirty="0">
                          <a:effectLst/>
                          <a:latin typeface="Arial" panose="020B0604020202020204" pitchFamily="34" charset="0"/>
                        </a:rPr>
                        <a:t>440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488520"/>
                  </a:ext>
                </a:extLst>
              </a:tr>
            </a:tbl>
          </a:graphicData>
        </a:graphic>
      </p:graphicFrame>
      <p:pic>
        <p:nvPicPr>
          <p:cNvPr id="7235" name="Picture 67" descr="page22image1619726464">
            <a:extLst>
              <a:ext uri="{FF2B5EF4-FFF2-40B4-BE49-F238E27FC236}">
                <a16:creationId xmlns:a16="http://schemas.microsoft.com/office/drawing/2014/main" id="{A32E7BA2-AACA-144C-AB41-143EC3194E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36" name="Picture 68" descr="page22image1550380800">
            <a:extLst>
              <a:ext uri="{FF2B5EF4-FFF2-40B4-BE49-F238E27FC236}">
                <a16:creationId xmlns:a16="http://schemas.microsoft.com/office/drawing/2014/main" id="{2B70EFC1-A5B0-984D-849D-9D5BB032E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37" name="Picture 69" descr="page22image1618791248">
            <a:extLst>
              <a:ext uri="{FF2B5EF4-FFF2-40B4-BE49-F238E27FC236}">
                <a16:creationId xmlns:a16="http://schemas.microsoft.com/office/drawing/2014/main" id="{87ACAA97-6133-D74C-A5E0-F88974B36E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38" name="Picture 70" descr="page22image1592845920">
            <a:extLst>
              <a:ext uri="{FF2B5EF4-FFF2-40B4-BE49-F238E27FC236}">
                <a16:creationId xmlns:a16="http://schemas.microsoft.com/office/drawing/2014/main" id="{07E4E97A-99EF-3447-8468-BE38B31D02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39" name="Picture 71" descr="page22image1618267456">
            <a:extLst>
              <a:ext uri="{FF2B5EF4-FFF2-40B4-BE49-F238E27FC236}">
                <a16:creationId xmlns:a16="http://schemas.microsoft.com/office/drawing/2014/main" id="{A6DCD9FE-5006-0046-8439-CED93D57A2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0" name="Picture 72" descr="page22image1620648768">
            <a:extLst>
              <a:ext uri="{FF2B5EF4-FFF2-40B4-BE49-F238E27FC236}">
                <a16:creationId xmlns:a16="http://schemas.microsoft.com/office/drawing/2014/main" id="{21B9B0D9-94FA-C644-BE3A-B3356FFDB8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1" name="Picture 73" descr="page22image1620635104">
            <a:extLst>
              <a:ext uri="{FF2B5EF4-FFF2-40B4-BE49-F238E27FC236}">
                <a16:creationId xmlns:a16="http://schemas.microsoft.com/office/drawing/2014/main" id="{61ACB240-9AE1-F34D-95D3-B01A41D281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2" name="Picture 74" descr="page22image1620634608">
            <a:extLst>
              <a:ext uri="{FF2B5EF4-FFF2-40B4-BE49-F238E27FC236}">
                <a16:creationId xmlns:a16="http://schemas.microsoft.com/office/drawing/2014/main" id="{AD6977B1-B4F1-FC47-AA34-D796084DB5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3" name="Picture 75" descr="page22image1620901536">
            <a:extLst>
              <a:ext uri="{FF2B5EF4-FFF2-40B4-BE49-F238E27FC236}">
                <a16:creationId xmlns:a16="http://schemas.microsoft.com/office/drawing/2014/main" id="{CF024AA1-D961-CD4A-B26C-EEE398EE2B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4" name="Picture 76" descr="page22image1550165296">
            <a:extLst>
              <a:ext uri="{FF2B5EF4-FFF2-40B4-BE49-F238E27FC236}">
                <a16:creationId xmlns:a16="http://schemas.microsoft.com/office/drawing/2014/main" id="{45F00681-A88E-8C40-AD7D-607C17ED5C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5" name="Picture 77" descr="page22image1550165776">
            <a:extLst>
              <a:ext uri="{FF2B5EF4-FFF2-40B4-BE49-F238E27FC236}">
                <a16:creationId xmlns:a16="http://schemas.microsoft.com/office/drawing/2014/main" id="{14B793ED-4051-F941-829D-BF92CED786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6" name="Picture 78" descr="page22image1620979088">
            <a:extLst>
              <a:ext uri="{FF2B5EF4-FFF2-40B4-BE49-F238E27FC236}">
                <a16:creationId xmlns:a16="http://schemas.microsoft.com/office/drawing/2014/main" id="{1C808C35-CA84-E24A-A956-8012393100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57" name="Picture 89" descr="page22image1620825184">
            <a:extLst>
              <a:ext uri="{FF2B5EF4-FFF2-40B4-BE49-F238E27FC236}">
                <a16:creationId xmlns:a16="http://schemas.microsoft.com/office/drawing/2014/main" id="{365E85D8-6E51-8B4F-8D9E-0F668CE4C0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58" name="Picture 90" descr="page22image1620907904">
            <a:extLst>
              <a:ext uri="{FF2B5EF4-FFF2-40B4-BE49-F238E27FC236}">
                <a16:creationId xmlns:a16="http://schemas.microsoft.com/office/drawing/2014/main" id="{1FAAABCC-9BE9-F640-820B-B749661CE5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59" name="Picture 91" descr="page22image1620906432">
            <a:extLst>
              <a:ext uri="{FF2B5EF4-FFF2-40B4-BE49-F238E27FC236}">
                <a16:creationId xmlns:a16="http://schemas.microsoft.com/office/drawing/2014/main" id="{17B5F47F-AC11-8F41-B22E-76818BDCF0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60" name="Picture 92" descr="page22image1621066288">
            <a:extLst>
              <a:ext uri="{FF2B5EF4-FFF2-40B4-BE49-F238E27FC236}">
                <a16:creationId xmlns:a16="http://schemas.microsoft.com/office/drawing/2014/main" id="{057FAAA2-1EDC-E44C-A2FB-90E7D48F6E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67" name="Picture 99" descr="page22image1620833616">
            <a:extLst>
              <a:ext uri="{FF2B5EF4-FFF2-40B4-BE49-F238E27FC236}">
                <a16:creationId xmlns:a16="http://schemas.microsoft.com/office/drawing/2014/main" id="{8E6F112A-725C-D145-90FB-3891133264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68" name="Picture 100" descr="page22image1620991808">
            <a:extLst>
              <a:ext uri="{FF2B5EF4-FFF2-40B4-BE49-F238E27FC236}">
                <a16:creationId xmlns:a16="http://schemas.microsoft.com/office/drawing/2014/main" id="{42A13280-4E55-6142-97B0-A562820B59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69" name="Picture 101" descr="page22image1592842688">
            <a:extLst>
              <a:ext uri="{FF2B5EF4-FFF2-40B4-BE49-F238E27FC236}">
                <a16:creationId xmlns:a16="http://schemas.microsoft.com/office/drawing/2014/main" id="{86FA38FC-8AF0-F945-9FFF-338626470A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0" name="Picture 102" descr="page22image1548442304">
            <a:extLst>
              <a:ext uri="{FF2B5EF4-FFF2-40B4-BE49-F238E27FC236}">
                <a16:creationId xmlns:a16="http://schemas.microsoft.com/office/drawing/2014/main" id="{1DA98D31-3E3B-5845-90FE-661945FD93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1" name="Picture 103" descr="page22image1620834480">
            <a:extLst>
              <a:ext uri="{FF2B5EF4-FFF2-40B4-BE49-F238E27FC236}">
                <a16:creationId xmlns:a16="http://schemas.microsoft.com/office/drawing/2014/main" id="{EF8580EF-027F-C245-966F-5CB226C365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2" name="Picture 104" descr="page22image1620851824">
            <a:extLst>
              <a:ext uri="{FF2B5EF4-FFF2-40B4-BE49-F238E27FC236}">
                <a16:creationId xmlns:a16="http://schemas.microsoft.com/office/drawing/2014/main" id="{2C4DD48B-2245-8C42-80BF-D7D5B3BB4F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3" name="Picture 105" descr="page22image1621076848">
            <a:extLst>
              <a:ext uri="{FF2B5EF4-FFF2-40B4-BE49-F238E27FC236}">
                <a16:creationId xmlns:a16="http://schemas.microsoft.com/office/drawing/2014/main" id="{0684346E-5CD3-334C-83BB-7B4246E67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4" name="Picture 106" descr="page22image1592843616">
            <a:extLst>
              <a:ext uri="{FF2B5EF4-FFF2-40B4-BE49-F238E27FC236}">
                <a16:creationId xmlns:a16="http://schemas.microsoft.com/office/drawing/2014/main" id="{B2EE9540-629A-4C4E-A18E-C31B12A9CD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5" name="Picture 107" descr="page22image1620645792">
            <a:extLst>
              <a:ext uri="{FF2B5EF4-FFF2-40B4-BE49-F238E27FC236}">
                <a16:creationId xmlns:a16="http://schemas.microsoft.com/office/drawing/2014/main" id="{C8324686-7232-8D44-B42E-BE20170341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6" name="Picture 108" descr="page22image1618363664">
            <a:extLst>
              <a:ext uri="{FF2B5EF4-FFF2-40B4-BE49-F238E27FC236}">
                <a16:creationId xmlns:a16="http://schemas.microsoft.com/office/drawing/2014/main" id="{BCCB2EE5-6CBF-B34E-AA76-EE1B0B6CB6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7" name="Picture 109" descr="page22image1620917888">
            <a:extLst>
              <a:ext uri="{FF2B5EF4-FFF2-40B4-BE49-F238E27FC236}">
                <a16:creationId xmlns:a16="http://schemas.microsoft.com/office/drawing/2014/main" id="{F2727B30-B9CE-264C-AFE2-8E6ED570EE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8" name="Picture 110" descr="page22image1620998384">
            <a:extLst>
              <a:ext uri="{FF2B5EF4-FFF2-40B4-BE49-F238E27FC236}">
                <a16:creationId xmlns:a16="http://schemas.microsoft.com/office/drawing/2014/main" id="{A8560DC0-0801-FF47-A0C5-3AF7D0E18B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9" name="Picture 111" descr="page22image1620858288">
            <a:extLst>
              <a:ext uri="{FF2B5EF4-FFF2-40B4-BE49-F238E27FC236}">
                <a16:creationId xmlns:a16="http://schemas.microsoft.com/office/drawing/2014/main" id="{0FF2D266-E68D-9947-8445-68D511C1F7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0" name="Picture 112" descr="page22image1620646432">
            <a:extLst>
              <a:ext uri="{FF2B5EF4-FFF2-40B4-BE49-F238E27FC236}">
                <a16:creationId xmlns:a16="http://schemas.microsoft.com/office/drawing/2014/main" id="{2D63A789-0BBE-1A47-8443-0F651435AD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1" name="Picture 113" descr="page22image1620647744">
            <a:extLst>
              <a:ext uri="{FF2B5EF4-FFF2-40B4-BE49-F238E27FC236}">
                <a16:creationId xmlns:a16="http://schemas.microsoft.com/office/drawing/2014/main" id="{6C984A2E-195B-2949-8DC9-2F2476C3D0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2" name="Picture 114" descr="page22image1618916848">
            <a:extLst>
              <a:ext uri="{FF2B5EF4-FFF2-40B4-BE49-F238E27FC236}">
                <a16:creationId xmlns:a16="http://schemas.microsoft.com/office/drawing/2014/main" id="{41C7763A-BE2E-CB41-BF68-9EE9ADFD59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3" name="Picture 115" descr="page22image1620923712">
            <a:extLst>
              <a:ext uri="{FF2B5EF4-FFF2-40B4-BE49-F238E27FC236}">
                <a16:creationId xmlns:a16="http://schemas.microsoft.com/office/drawing/2014/main" id="{1E3A3789-3836-D549-B104-BD1EDCA9AB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4" name="Picture 116" descr="page22image1620861920">
            <a:extLst>
              <a:ext uri="{FF2B5EF4-FFF2-40B4-BE49-F238E27FC236}">
                <a16:creationId xmlns:a16="http://schemas.microsoft.com/office/drawing/2014/main" id="{4E36C2F6-FF68-0741-884B-2326FEF16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5" name="Picture 117" descr="page22image1593188944">
            <a:extLst>
              <a:ext uri="{FF2B5EF4-FFF2-40B4-BE49-F238E27FC236}">
                <a16:creationId xmlns:a16="http://schemas.microsoft.com/office/drawing/2014/main" id="{4C098441-BFCE-5B48-BDB9-500F9E5287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6" name="Picture 118" descr="page22image1593187600">
            <a:extLst>
              <a:ext uri="{FF2B5EF4-FFF2-40B4-BE49-F238E27FC236}">
                <a16:creationId xmlns:a16="http://schemas.microsoft.com/office/drawing/2014/main" id="{25DD4C4E-D9A6-F845-9C5D-0490F2D8A4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7" name="Picture 119" descr="page22image1620863760">
            <a:extLst>
              <a:ext uri="{FF2B5EF4-FFF2-40B4-BE49-F238E27FC236}">
                <a16:creationId xmlns:a16="http://schemas.microsoft.com/office/drawing/2014/main" id="{4102FB43-DEF0-3442-ABB1-A1AE2E0783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8" name="Picture 120" descr="page22image1620864496">
            <a:extLst>
              <a:ext uri="{FF2B5EF4-FFF2-40B4-BE49-F238E27FC236}">
                <a16:creationId xmlns:a16="http://schemas.microsoft.com/office/drawing/2014/main" id="{03901D31-62D7-CF44-9F03-39B3F7998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9" name="Picture 121" descr="page22image1620926128">
            <a:extLst>
              <a:ext uri="{FF2B5EF4-FFF2-40B4-BE49-F238E27FC236}">
                <a16:creationId xmlns:a16="http://schemas.microsoft.com/office/drawing/2014/main" id="{83C0D948-1042-3C44-A61C-EAB389657E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90" name="Picture 122" descr="page22image1620925184">
            <a:extLst>
              <a:ext uri="{FF2B5EF4-FFF2-40B4-BE49-F238E27FC236}">
                <a16:creationId xmlns:a16="http://schemas.microsoft.com/office/drawing/2014/main" id="{3B1B9591-CE57-A445-A962-C92A396E73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91" name="Picture 123" descr="page22image1620870304">
            <a:extLst>
              <a:ext uri="{FF2B5EF4-FFF2-40B4-BE49-F238E27FC236}">
                <a16:creationId xmlns:a16="http://schemas.microsoft.com/office/drawing/2014/main" id="{D3582B0B-4D19-3048-B0D1-0002EC02A0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93" name="Picture 125" descr="page22image1550084672">
            <a:extLst>
              <a:ext uri="{FF2B5EF4-FFF2-40B4-BE49-F238E27FC236}">
                <a16:creationId xmlns:a16="http://schemas.microsoft.com/office/drawing/2014/main" id="{B4F830A9-354A-D845-B1B5-11CE91977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95" name="Picture 127" descr="page22image1620872208">
            <a:extLst>
              <a:ext uri="{FF2B5EF4-FFF2-40B4-BE49-F238E27FC236}">
                <a16:creationId xmlns:a16="http://schemas.microsoft.com/office/drawing/2014/main" id="{904C78F7-E82C-4549-B146-3F421410F2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97" name="Picture 129" descr="page22image1620932832">
            <a:extLst>
              <a:ext uri="{FF2B5EF4-FFF2-40B4-BE49-F238E27FC236}">
                <a16:creationId xmlns:a16="http://schemas.microsoft.com/office/drawing/2014/main" id="{D226A9A5-E634-8441-B91A-2E67754DC4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piè di pagina 3">
            <a:extLst>
              <a:ext uri="{FF2B5EF4-FFF2-40B4-BE49-F238E27FC236}">
                <a16:creationId xmlns:a16="http://schemas.microsoft.com/office/drawing/2014/main" id="{2B1DCFC7-5EC6-964B-96EA-BEE05A26D0E1}"/>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2D47A267-8BCC-7540-A951-F732C5F61B9B}"/>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24380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5C2B80-665A-AD44-97BC-BC8F0D14C166}"/>
              </a:ext>
            </a:extLst>
          </p:cNvPr>
          <p:cNvSpPr>
            <a:spLocks noGrp="1"/>
          </p:cNvSpPr>
          <p:nvPr>
            <p:ph type="title"/>
          </p:nvPr>
        </p:nvSpPr>
        <p:spPr/>
        <p:txBody>
          <a:bodyPr>
            <a:normAutofit fontScale="90000"/>
          </a:bodyPr>
          <a:lstStyle/>
          <a:p>
            <a:r>
              <a:rPr lang="it-IT" dirty="0"/>
              <a:t>Reati commessi dai minorenni presenti negli istituti penitenziari minorili–</a:t>
            </a:r>
            <a:br>
              <a:rPr lang="it-IT" dirty="0"/>
            </a:br>
            <a:r>
              <a:rPr lang="it-IT" dirty="0"/>
              <a:t>Dipartimento </a:t>
            </a:r>
            <a:r>
              <a:rPr lang="it-IT" dirty="0" err="1"/>
              <a:t>Giust</a:t>
            </a:r>
            <a:r>
              <a:rPr lang="it-IT" dirty="0"/>
              <a:t>. minorile 2018</a:t>
            </a:r>
          </a:p>
        </p:txBody>
      </p:sp>
      <p:graphicFrame>
        <p:nvGraphicFramePr>
          <p:cNvPr id="5" name="Segnaposto contenuto 4">
            <a:extLst>
              <a:ext uri="{FF2B5EF4-FFF2-40B4-BE49-F238E27FC236}">
                <a16:creationId xmlns:a16="http://schemas.microsoft.com/office/drawing/2014/main" id="{0514EC56-BCAA-D943-8B12-862C4B92A2D3}"/>
              </a:ext>
            </a:extLst>
          </p:cNvPr>
          <p:cNvGraphicFramePr>
            <a:graphicFrameLocks noGrp="1"/>
          </p:cNvGraphicFramePr>
          <p:nvPr>
            <p:ph idx="1"/>
            <p:extLst>
              <p:ext uri="{D42A27DB-BD31-4B8C-83A1-F6EECF244321}">
                <p14:modId xmlns:p14="http://schemas.microsoft.com/office/powerpoint/2010/main" val="1335869341"/>
              </p:ext>
            </p:extLst>
          </p:nvPr>
        </p:nvGraphicFramePr>
        <p:xfrm>
          <a:off x="3398520" y="214314"/>
          <a:ext cx="8345804" cy="6157304"/>
        </p:xfrm>
        <a:graphic>
          <a:graphicData uri="http://schemas.openxmlformats.org/drawingml/2006/table">
            <a:tbl>
              <a:tblPr firstRow="1" bandRow="1">
                <a:tableStyleId>{5C22544A-7EE6-4342-B048-85BDC9FD1C3A}</a:tableStyleId>
              </a:tblPr>
              <a:tblGrid>
                <a:gridCol w="2097770">
                  <a:extLst>
                    <a:ext uri="{9D8B030D-6E8A-4147-A177-3AD203B41FA5}">
                      <a16:colId xmlns:a16="http://schemas.microsoft.com/office/drawing/2014/main" val="3895128484"/>
                    </a:ext>
                  </a:extLst>
                </a:gridCol>
                <a:gridCol w="1240552">
                  <a:extLst>
                    <a:ext uri="{9D8B030D-6E8A-4147-A177-3AD203B41FA5}">
                      <a16:colId xmlns:a16="http://schemas.microsoft.com/office/drawing/2014/main" val="1200157479"/>
                    </a:ext>
                  </a:extLst>
                </a:gridCol>
                <a:gridCol w="1008665">
                  <a:extLst>
                    <a:ext uri="{9D8B030D-6E8A-4147-A177-3AD203B41FA5}">
                      <a16:colId xmlns:a16="http://schemas.microsoft.com/office/drawing/2014/main" val="2384648871"/>
                    </a:ext>
                  </a:extLst>
                </a:gridCol>
                <a:gridCol w="1101178">
                  <a:extLst>
                    <a:ext uri="{9D8B030D-6E8A-4147-A177-3AD203B41FA5}">
                      <a16:colId xmlns:a16="http://schemas.microsoft.com/office/drawing/2014/main" val="3490108769"/>
                    </a:ext>
                  </a:extLst>
                </a:gridCol>
                <a:gridCol w="2897639">
                  <a:extLst>
                    <a:ext uri="{9D8B030D-6E8A-4147-A177-3AD203B41FA5}">
                      <a16:colId xmlns:a16="http://schemas.microsoft.com/office/drawing/2014/main" val="700005224"/>
                    </a:ext>
                  </a:extLst>
                </a:gridCol>
              </a:tblGrid>
              <a:tr h="426892">
                <a:tc>
                  <a:txBody>
                    <a:bodyPr/>
                    <a:lstStyle/>
                    <a:p>
                      <a:endParaRPr lang="it-IT" dirty="0"/>
                    </a:p>
                  </a:txBody>
                  <a:tcPr/>
                </a:tc>
                <a:tc>
                  <a:txBody>
                    <a:bodyPr/>
                    <a:lstStyle/>
                    <a:p>
                      <a:r>
                        <a:rPr lang="it-IT" dirty="0"/>
                        <a:t>totale</a:t>
                      </a:r>
                    </a:p>
                  </a:txBody>
                  <a:tcPr/>
                </a:tc>
                <a:tc>
                  <a:txBody>
                    <a:bodyPr/>
                    <a:lstStyle/>
                    <a:p>
                      <a:r>
                        <a:rPr lang="it-IT" dirty="0"/>
                        <a:t>italiani</a:t>
                      </a:r>
                    </a:p>
                  </a:txBody>
                  <a:tcPr/>
                </a:tc>
                <a:tc>
                  <a:txBody>
                    <a:bodyPr/>
                    <a:lstStyle/>
                    <a:p>
                      <a:r>
                        <a:rPr lang="it-IT" dirty="0"/>
                        <a:t>femmine</a:t>
                      </a:r>
                    </a:p>
                  </a:txBody>
                  <a:tcPr/>
                </a:tc>
                <a:tc>
                  <a:txBody>
                    <a:bodyPr/>
                    <a:lstStyle/>
                    <a:p>
                      <a:endParaRPr lang="it-IT"/>
                    </a:p>
                  </a:txBody>
                  <a:tcPr/>
                </a:tc>
                <a:extLst>
                  <a:ext uri="{0D108BD9-81ED-4DB2-BD59-A6C34878D82A}">
                    <a16:rowId xmlns:a16="http://schemas.microsoft.com/office/drawing/2014/main" val="1412855769"/>
                  </a:ext>
                </a:extLst>
              </a:tr>
              <a:tr h="1120650">
                <a:tc>
                  <a:txBody>
                    <a:bodyPr/>
                    <a:lstStyle/>
                    <a:p>
                      <a:r>
                        <a:rPr lang="it-IT" dirty="0"/>
                        <a:t>Contro la persona</a:t>
                      </a:r>
                    </a:p>
                  </a:txBody>
                  <a:tcPr/>
                </a:tc>
                <a:tc>
                  <a:txBody>
                    <a:bodyPr/>
                    <a:lstStyle/>
                    <a:p>
                      <a:r>
                        <a:rPr lang="it-IT" dirty="0"/>
                        <a:t>428</a:t>
                      </a:r>
                    </a:p>
                  </a:txBody>
                  <a:tcPr/>
                </a:tc>
                <a:tc>
                  <a:txBody>
                    <a:bodyPr/>
                    <a:lstStyle/>
                    <a:p>
                      <a:r>
                        <a:rPr lang="it-IT" dirty="0"/>
                        <a:t>275</a:t>
                      </a:r>
                    </a:p>
                  </a:txBody>
                  <a:tcPr/>
                </a:tc>
                <a:tc>
                  <a:txBody>
                    <a:bodyPr/>
                    <a:lstStyle/>
                    <a:p>
                      <a:r>
                        <a:rPr lang="it-IT" dirty="0"/>
                        <a:t>15</a:t>
                      </a:r>
                    </a:p>
                  </a:txBody>
                  <a:tcPr/>
                </a:tc>
                <a:tc>
                  <a:txBody>
                    <a:bodyPr/>
                    <a:lstStyle/>
                    <a:p>
                      <a:r>
                        <a:rPr lang="it-IT" dirty="0"/>
                        <a:t>In prevalenza lesioni volontarie – 11 omicidi dolosi consumati</a:t>
                      </a:r>
                    </a:p>
                    <a:p>
                      <a:r>
                        <a:rPr lang="it-IT" dirty="0"/>
                        <a:t>36 violenze sessuali</a:t>
                      </a:r>
                    </a:p>
                  </a:txBody>
                  <a:tcPr/>
                </a:tc>
                <a:extLst>
                  <a:ext uri="{0D108BD9-81ED-4DB2-BD59-A6C34878D82A}">
                    <a16:rowId xmlns:a16="http://schemas.microsoft.com/office/drawing/2014/main" val="1053781655"/>
                  </a:ext>
                </a:extLst>
              </a:tr>
              <a:tr h="426892">
                <a:tc>
                  <a:txBody>
                    <a:bodyPr/>
                    <a:lstStyle/>
                    <a:p>
                      <a:r>
                        <a:rPr lang="it-IT" dirty="0"/>
                        <a:t>Contro la famiglia</a:t>
                      </a:r>
                    </a:p>
                  </a:txBody>
                  <a:tcPr/>
                </a:tc>
                <a:tc>
                  <a:txBody>
                    <a:bodyPr/>
                    <a:lstStyle/>
                    <a:p>
                      <a:r>
                        <a:rPr lang="it-IT" dirty="0"/>
                        <a:t>38</a:t>
                      </a:r>
                    </a:p>
                  </a:txBody>
                  <a:tcPr/>
                </a:tc>
                <a:tc>
                  <a:txBody>
                    <a:bodyPr/>
                    <a:lstStyle/>
                    <a:p>
                      <a:r>
                        <a:rPr lang="it-IT" dirty="0"/>
                        <a:t>7</a:t>
                      </a:r>
                    </a:p>
                  </a:txBody>
                  <a:tcPr/>
                </a:tc>
                <a:tc>
                  <a:txBody>
                    <a:bodyPr/>
                    <a:lstStyle/>
                    <a:p>
                      <a:r>
                        <a:rPr lang="it-IT" dirty="0"/>
                        <a:t>1</a:t>
                      </a:r>
                    </a:p>
                  </a:txBody>
                  <a:tcPr/>
                </a:tc>
                <a:tc>
                  <a:txBody>
                    <a:bodyPr/>
                    <a:lstStyle/>
                    <a:p>
                      <a:r>
                        <a:rPr lang="it-IT" dirty="0"/>
                        <a:t>Soprattutto maltrattamenti</a:t>
                      </a:r>
                    </a:p>
                  </a:txBody>
                  <a:tcPr/>
                </a:tc>
                <a:extLst>
                  <a:ext uri="{0D108BD9-81ED-4DB2-BD59-A6C34878D82A}">
                    <a16:rowId xmlns:a16="http://schemas.microsoft.com/office/drawing/2014/main" val="2608840204"/>
                  </a:ext>
                </a:extLst>
              </a:tr>
              <a:tr h="862039">
                <a:tc>
                  <a:txBody>
                    <a:bodyPr/>
                    <a:lstStyle/>
                    <a:p>
                      <a:r>
                        <a:rPr lang="it-IT" dirty="0"/>
                        <a:t>Contro il patrimonio</a:t>
                      </a:r>
                    </a:p>
                  </a:txBody>
                  <a:tcPr/>
                </a:tc>
                <a:tc>
                  <a:txBody>
                    <a:bodyPr/>
                    <a:lstStyle/>
                    <a:p>
                      <a:r>
                        <a:rPr lang="it-IT" dirty="0"/>
                        <a:t>1403</a:t>
                      </a:r>
                    </a:p>
                  </a:txBody>
                  <a:tcPr/>
                </a:tc>
                <a:tc>
                  <a:txBody>
                    <a:bodyPr/>
                    <a:lstStyle/>
                    <a:p>
                      <a:r>
                        <a:rPr lang="it-IT" dirty="0"/>
                        <a:t>627</a:t>
                      </a:r>
                    </a:p>
                  </a:txBody>
                  <a:tcPr/>
                </a:tc>
                <a:tc>
                  <a:txBody>
                    <a:bodyPr/>
                    <a:lstStyle/>
                    <a:p>
                      <a:r>
                        <a:rPr lang="it-IT" dirty="0"/>
                        <a:t>171</a:t>
                      </a:r>
                    </a:p>
                  </a:txBody>
                  <a:tcPr/>
                </a:tc>
                <a:tc>
                  <a:txBody>
                    <a:bodyPr/>
                    <a:lstStyle/>
                    <a:p>
                      <a:r>
                        <a:rPr lang="it-IT" dirty="0"/>
                        <a:t>Soprattutto furti e rapine, seguiti da estorsioni e ricettazioni</a:t>
                      </a:r>
                    </a:p>
                  </a:txBody>
                  <a:tcPr/>
                </a:tc>
                <a:extLst>
                  <a:ext uri="{0D108BD9-81ED-4DB2-BD59-A6C34878D82A}">
                    <a16:rowId xmlns:a16="http://schemas.microsoft.com/office/drawing/2014/main" val="3360958498"/>
                  </a:ext>
                </a:extLst>
              </a:tr>
              <a:tr h="609846">
                <a:tc>
                  <a:txBody>
                    <a:bodyPr/>
                    <a:lstStyle/>
                    <a:p>
                      <a:r>
                        <a:rPr lang="it-IT" dirty="0"/>
                        <a:t>Contro l’incolumità pubblica</a:t>
                      </a:r>
                    </a:p>
                  </a:txBody>
                  <a:tcPr/>
                </a:tc>
                <a:tc>
                  <a:txBody>
                    <a:bodyPr/>
                    <a:lstStyle/>
                    <a:p>
                      <a:r>
                        <a:rPr lang="it-IT" dirty="0"/>
                        <a:t>220</a:t>
                      </a:r>
                    </a:p>
                  </a:txBody>
                  <a:tcPr/>
                </a:tc>
                <a:tc>
                  <a:txBody>
                    <a:bodyPr/>
                    <a:lstStyle/>
                    <a:p>
                      <a:r>
                        <a:rPr lang="it-IT" dirty="0"/>
                        <a:t>63</a:t>
                      </a:r>
                    </a:p>
                  </a:txBody>
                  <a:tcPr/>
                </a:tc>
                <a:tc>
                  <a:txBody>
                    <a:bodyPr/>
                    <a:lstStyle/>
                    <a:p>
                      <a:r>
                        <a:rPr lang="it-IT" dirty="0"/>
                        <a:t>5</a:t>
                      </a:r>
                    </a:p>
                  </a:txBody>
                  <a:tcPr/>
                </a:tc>
                <a:tc>
                  <a:txBody>
                    <a:bodyPr/>
                    <a:lstStyle/>
                    <a:p>
                      <a:r>
                        <a:rPr lang="it-IT" dirty="0"/>
                        <a:t>Quasi esclusivamente spaccio di stupefacenti</a:t>
                      </a:r>
                    </a:p>
                  </a:txBody>
                  <a:tcPr/>
                </a:tc>
                <a:extLst>
                  <a:ext uri="{0D108BD9-81ED-4DB2-BD59-A6C34878D82A}">
                    <a16:rowId xmlns:a16="http://schemas.microsoft.com/office/drawing/2014/main" val="871655567"/>
                  </a:ext>
                </a:extLst>
              </a:tr>
              <a:tr h="603427">
                <a:tc>
                  <a:txBody>
                    <a:bodyPr/>
                    <a:lstStyle/>
                    <a:p>
                      <a:r>
                        <a:rPr lang="it-IT" dirty="0"/>
                        <a:t>Contro la fede pubblica</a:t>
                      </a:r>
                    </a:p>
                  </a:txBody>
                  <a:tcPr/>
                </a:tc>
                <a:tc>
                  <a:txBody>
                    <a:bodyPr/>
                    <a:lstStyle/>
                    <a:p>
                      <a:r>
                        <a:rPr lang="it-IT" dirty="0"/>
                        <a:t>27</a:t>
                      </a:r>
                    </a:p>
                  </a:txBody>
                  <a:tcPr/>
                </a:tc>
                <a:tc>
                  <a:txBody>
                    <a:bodyPr/>
                    <a:lstStyle/>
                    <a:p>
                      <a:r>
                        <a:rPr lang="it-IT" dirty="0"/>
                        <a:t>22</a:t>
                      </a:r>
                    </a:p>
                  </a:txBody>
                  <a:tcPr/>
                </a:tc>
                <a:tc>
                  <a:txBody>
                    <a:bodyPr/>
                    <a:lstStyle/>
                    <a:p>
                      <a:r>
                        <a:rPr lang="it-IT" dirty="0"/>
                        <a:t>7</a:t>
                      </a:r>
                    </a:p>
                  </a:txBody>
                  <a:tcPr/>
                </a:tc>
                <a:tc>
                  <a:txBody>
                    <a:bodyPr/>
                    <a:lstStyle/>
                    <a:p>
                      <a:r>
                        <a:rPr lang="it-IT" dirty="0"/>
                        <a:t>falsità</a:t>
                      </a:r>
                    </a:p>
                  </a:txBody>
                  <a:tcPr/>
                </a:tc>
                <a:extLst>
                  <a:ext uri="{0D108BD9-81ED-4DB2-BD59-A6C34878D82A}">
                    <a16:rowId xmlns:a16="http://schemas.microsoft.com/office/drawing/2014/main" val="4105518571"/>
                  </a:ext>
                </a:extLst>
              </a:tr>
              <a:tr h="862039">
                <a:tc>
                  <a:txBody>
                    <a:bodyPr/>
                    <a:lstStyle/>
                    <a:p>
                      <a:r>
                        <a:rPr lang="it-IT" dirty="0"/>
                        <a:t>Contro lo Stato, altre istituzioni e ordine pubblico</a:t>
                      </a:r>
                    </a:p>
                  </a:txBody>
                  <a:tcPr/>
                </a:tc>
                <a:tc>
                  <a:txBody>
                    <a:bodyPr/>
                    <a:lstStyle/>
                    <a:p>
                      <a:r>
                        <a:rPr lang="it-IT" dirty="0"/>
                        <a:t>84</a:t>
                      </a:r>
                    </a:p>
                  </a:txBody>
                  <a:tcPr/>
                </a:tc>
                <a:tc>
                  <a:txBody>
                    <a:bodyPr/>
                    <a:lstStyle/>
                    <a:p>
                      <a:r>
                        <a:rPr lang="it-IT" dirty="0"/>
                        <a:t>24</a:t>
                      </a:r>
                    </a:p>
                  </a:txBody>
                  <a:tcPr/>
                </a:tc>
                <a:tc>
                  <a:txBody>
                    <a:bodyPr/>
                    <a:lstStyle/>
                    <a:p>
                      <a:r>
                        <a:rPr lang="it-IT" dirty="0"/>
                        <a:t>1</a:t>
                      </a:r>
                    </a:p>
                  </a:txBody>
                  <a:tcPr/>
                </a:tc>
                <a:tc>
                  <a:txBody>
                    <a:bodyPr/>
                    <a:lstStyle/>
                    <a:p>
                      <a:r>
                        <a:rPr lang="it-IT" dirty="0"/>
                        <a:t>Quasi esclusivamente violenze e resistenze a P.U.</a:t>
                      </a:r>
                    </a:p>
                  </a:txBody>
                  <a:tcPr/>
                </a:tc>
                <a:extLst>
                  <a:ext uri="{0D108BD9-81ED-4DB2-BD59-A6C34878D82A}">
                    <a16:rowId xmlns:a16="http://schemas.microsoft.com/office/drawing/2014/main" val="3066499264"/>
                  </a:ext>
                </a:extLst>
              </a:tr>
              <a:tr h="609846">
                <a:tc>
                  <a:txBody>
                    <a:bodyPr/>
                    <a:lstStyle/>
                    <a:p>
                      <a:r>
                        <a:rPr lang="it-IT" dirty="0"/>
                        <a:t>Altri delitti </a:t>
                      </a:r>
                    </a:p>
                  </a:txBody>
                  <a:tcPr/>
                </a:tc>
                <a:tc>
                  <a:txBody>
                    <a:bodyPr/>
                    <a:lstStyle/>
                    <a:p>
                      <a:r>
                        <a:rPr lang="it-IT" dirty="0"/>
                        <a:t>77</a:t>
                      </a:r>
                    </a:p>
                  </a:txBody>
                  <a:tcPr/>
                </a:tc>
                <a:tc>
                  <a:txBody>
                    <a:bodyPr/>
                    <a:lstStyle/>
                    <a:p>
                      <a:r>
                        <a:rPr lang="it-IT" dirty="0"/>
                        <a:t>7</a:t>
                      </a:r>
                    </a:p>
                  </a:txBody>
                  <a:tcPr/>
                </a:tc>
                <a:tc>
                  <a:txBody>
                    <a:bodyPr/>
                    <a:lstStyle/>
                    <a:p>
                      <a:r>
                        <a:rPr lang="it-IT" dirty="0"/>
                        <a:t>3</a:t>
                      </a:r>
                    </a:p>
                  </a:txBody>
                  <a:tcPr/>
                </a:tc>
                <a:tc>
                  <a:txBody>
                    <a:bodyPr/>
                    <a:lstStyle/>
                    <a:p>
                      <a:r>
                        <a:rPr lang="it-IT" dirty="0"/>
                        <a:t>Quasi esclusivamente delitti connessi all’uso di armi</a:t>
                      </a:r>
                    </a:p>
                  </a:txBody>
                  <a:tcPr/>
                </a:tc>
                <a:extLst>
                  <a:ext uri="{0D108BD9-81ED-4DB2-BD59-A6C34878D82A}">
                    <a16:rowId xmlns:a16="http://schemas.microsoft.com/office/drawing/2014/main" val="3419446881"/>
                  </a:ext>
                </a:extLst>
              </a:tr>
              <a:tr h="344815">
                <a:tc>
                  <a:txBody>
                    <a:bodyPr/>
                    <a:lstStyle/>
                    <a:p>
                      <a:r>
                        <a:rPr lang="it-IT" dirty="0"/>
                        <a:t>Totale delitti</a:t>
                      </a:r>
                    </a:p>
                  </a:txBody>
                  <a:tcPr/>
                </a:tc>
                <a:tc>
                  <a:txBody>
                    <a:bodyPr/>
                    <a:lstStyle/>
                    <a:p>
                      <a:r>
                        <a:rPr lang="it-IT" dirty="0"/>
                        <a:t>2277</a:t>
                      </a:r>
                    </a:p>
                  </a:txBody>
                  <a:tcPr/>
                </a:tc>
                <a:tc>
                  <a:txBody>
                    <a:bodyPr/>
                    <a:lstStyle/>
                    <a:p>
                      <a:r>
                        <a:rPr lang="it-IT" dirty="0"/>
                        <a:t>1374</a:t>
                      </a:r>
                    </a:p>
                  </a:txBody>
                  <a:tcPr/>
                </a:tc>
                <a:tc>
                  <a:txBody>
                    <a:bodyPr/>
                    <a:lstStyle/>
                    <a:p>
                      <a:r>
                        <a:rPr lang="it-IT" dirty="0"/>
                        <a:t>203</a:t>
                      </a:r>
                    </a:p>
                  </a:txBody>
                  <a:tcPr/>
                </a:tc>
                <a:tc>
                  <a:txBody>
                    <a:bodyPr/>
                    <a:lstStyle/>
                    <a:p>
                      <a:endParaRPr lang="it-IT" dirty="0"/>
                    </a:p>
                  </a:txBody>
                  <a:tcPr/>
                </a:tc>
                <a:extLst>
                  <a:ext uri="{0D108BD9-81ED-4DB2-BD59-A6C34878D82A}">
                    <a16:rowId xmlns:a16="http://schemas.microsoft.com/office/drawing/2014/main" val="13239707"/>
                  </a:ext>
                </a:extLst>
              </a:tr>
            </a:tbl>
          </a:graphicData>
        </a:graphic>
      </p:graphicFrame>
      <p:sp>
        <p:nvSpPr>
          <p:cNvPr id="3" name="Segnaposto piè di pagina 2">
            <a:extLst>
              <a:ext uri="{FF2B5EF4-FFF2-40B4-BE49-F238E27FC236}">
                <a16:creationId xmlns:a16="http://schemas.microsoft.com/office/drawing/2014/main" id="{64EEEB37-763F-9348-ABAD-80EE91FBFB2A}"/>
              </a:ext>
            </a:extLst>
          </p:cNvPr>
          <p:cNvSpPr>
            <a:spLocks noGrp="1"/>
          </p:cNvSpPr>
          <p:nvPr>
            <p:ph type="ftr" sz="quarter" idx="11"/>
          </p:nvPr>
        </p:nvSpPr>
        <p:spPr/>
        <p:txBody>
          <a:bodyPr/>
          <a:lstStyle/>
          <a:p>
            <a:r>
              <a:rPr lang="en-US"/>
              <a:t>Melissa Miedico                   2019
              </a:t>
            </a:r>
            <a:endParaRPr lang="en-US" dirty="0"/>
          </a:p>
        </p:txBody>
      </p:sp>
      <p:sp>
        <p:nvSpPr>
          <p:cNvPr id="4" name="Segnaposto numero diapositiva 3">
            <a:extLst>
              <a:ext uri="{FF2B5EF4-FFF2-40B4-BE49-F238E27FC236}">
                <a16:creationId xmlns:a16="http://schemas.microsoft.com/office/drawing/2014/main" id="{6C9DE2ED-B7F2-C94B-B597-70A3521C2A83}"/>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3667367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2174D6-FDE3-9E4E-A04F-8077ABD845EC}"/>
              </a:ext>
            </a:extLst>
          </p:cNvPr>
          <p:cNvSpPr>
            <a:spLocks noGrp="1"/>
          </p:cNvSpPr>
          <p:nvPr>
            <p:ph type="title"/>
          </p:nvPr>
        </p:nvSpPr>
        <p:spPr/>
        <p:txBody>
          <a:bodyPr/>
          <a:lstStyle/>
          <a:p>
            <a:r>
              <a:rPr lang="it-IT" dirty="0"/>
              <a:t>Detenuti adulti presenti negli istituti penitenziari in Italia (adulti) - 28 febbraio 2019</a:t>
            </a:r>
          </a:p>
        </p:txBody>
      </p:sp>
      <p:graphicFrame>
        <p:nvGraphicFramePr>
          <p:cNvPr id="4" name="Segnaposto contenuto 3">
            <a:extLst>
              <a:ext uri="{FF2B5EF4-FFF2-40B4-BE49-F238E27FC236}">
                <a16:creationId xmlns:a16="http://schemas.microsoft.com/office/drawing/2014/main" id="{815F15D7-A788-1747-8919-2DFEDFEEB865}"/>
              </a:ext>
            </a:extLst>
          </p:cNvPr>
          <p:cNvGraphicFramePr>
            <a:graphicFrameLocks noGrp="1"/>
          </p:cNvGraphicFramePr>
          <p:nvPr>
            <p:ph idx="1"/>
            <p:extLst>
              <p:ext uri="{D42A27DB-BD31-4B8C-83A1-F6EECF244321}">
                <p14:modId xmlns:p14="http://schemas.microsoft.com/office/powerpoint/2010/main" val="2685185677"/>
              </p:ext>
            </p:extLst>
          </p:nvPr>
        </p:nvGraphicFramePr>
        <p:xfrm>
          <a:off x="3529965" y="43449"/>
          <a:ext cx="8358186" cy="6282421"/>
        </p:xfrm>
        <a:graphic>
          <a:graphicData uri="http://schemas.openxmlformats.org/drawingml/2006/table">
            <a:tbl>
              <a:tblPr/>
              <a:tblGrid>
                <a:gridCol w="997938">
                  <a:extLst>
                    <a:ext uri="{9D8B030D-6E8A-4147-A177-3AD203B41FA5}">
                      <a16:colId xmlns:a16="http://schemas.microsoft.com/office/drawing/2014/main" val="328269558"/>
                    </a:ext>
                  </a:extLst>
                </a:gridCol>
                <a:gridCol w="947501">
                  <a:extLst>
                    <a:ext uri="{9D8B030D-6E8A-4147-A177-3AD203B41FA5}">
                      <a16:colId xmlns:a16="http://schemas.microsoft.com/office/drawing/2014/main" val="3243311959"/>
                    </a:ext>
                  </a:extLst>
                </a:gridCol>
                <a:gridCol w="1048376">
                  <a:extLst>
                    <a:ext uri="{9D8B030D-6E8A-4147-A177-3AD203B41FA5}">
                      <a16:colId xmlns:a16="http://schemas.microsoft.com/office/drawing/2014/main" val="3330850231"/>
                    </a:ext>
                  </a:extLst>
                </a:gridCol>
                <a:gridCol w="997938">
                  <a:extLst>
                    <a:ext uri="{9D8B030D-6E8A-4147-A177-3AD203B41FA5}">
                      <a16:colId xmlns:a16="http://schemas.microsoft.com/office/drawing/2014/main" val="1379226252"/>
                    </a:ext>
                  </a:extLst>
                </a:gridCol>
                <a:gridCol w="997938">
                  <a:extLst>
                    <a:ext uri="{9D8B030D-6E8A-4147-A177-3AD203B41FA5}">
                      <a16:colId xmlns:a16="http://schemas.microsoft.com/office/drawing/2014/main" val="1804402590"/>
                    </a:ext>
                  </a:extLst>
                </a:gridCol>
                <a:gridCol w="997938">
                  <a:extLst>
                    <a:ext uri="{9D8B030D-6E8A-4147-A177-3AD203B41FA5}">
                      <a16:colId xmlns:a16="http://schemas.microsoft.com/office/drawing/2014/main" val="2343043171"/>
                    </a:ext>
                  </a:extLst>
                </a:gridCol>
                <a:gridCol w="997938">
                  <a:extLst>
                    <a:ext uri="{9D8B030D-6E8A-4147-A177-3AD203B41FA5}">
                      <a16:colId xmlns:a16="http://schemas.microsoft.com/office/drawing/2014/main" val="2866594426"/>
                    </a:ext>
                  </a:extLst>
                </a:gridCol>
                <a:gridCol w="1372619">
                  <a:extLst>
                    <a:ext uri="{9D8B030D-6E8A-4147-A177-3AD203B41FA5}">
                      <a16:colId xmlns:a16="http://schemas.microsoft.com/office/drawing/2014/main" val="3700160387"/>
                    </a:ext>
                  </a:extLst>
                </a:gridCol>
              </a:tblGrid>
              <a:tr h="336260">
                <a:tc rowSpan="2">
                  <a:txBody>
                    <a:bodyPr/>
                    <a:lstStyle/>
                    <a:p>
                      <a:r>
                        <a:rPr lang="it-IT" sz="1100" dirty="0">
                          <a:effectLst/>
                        </a:rPr>
                        <a:t>Regione</a:t>
                      </a:r>
                      <a:br>
                        <a:rPr lang="it-IT" sz="1100" dirty="0">
                          <a:effectLst/>
                        </a:rPr>
                      </a:br>
                      <a:r>
                        <a:rPr lang="it-IT" sz="1100" dirty="0">
                          <a:effectLst/>
                        </a:rPr>
                        <a:t>di</a:t>
                      </a:r>
                      <a:br>
                        <a:rPr lang="it-IT" sz="1100" dirty="0">
                          <a:effectLst/>
                        </a:rPr>
                      </a:br>
                      <a:r>
                        <a:rPr lang="it-IT" sz="1100" dirty="0">
                          <a:effectLst/>
                        </a:rPr>
                        <a:t>detenzione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rowSpan="2">
                  <a:txBody>
                    <a:bodyPr/>
                    <a:lstStyle/>
                    <a:p>
                      <a:r>
                        <a:rPr lang="it-IT" sz="1100">
                          <a:effectLst/>
                        </a:rPr>
                        <a:t>Numero</a:t>
                      </a:r>
                      <a:br>
                        <a:rPr lang="it-IT" sz="1100">
                          <a:effectLst/>
                        </a:rPr>
                      </a:br>
                      <a:r>
                        <a:rPr lang="it-IT" sz="1100">
                          <a:effectLst/>
                        </a:rPr>
                        <a:t>Istituti</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rowSpan="2">
                  <a:txBody>
                    <a:bodyPr/>
                    <a:lstStyle/>
                    <a:p>
                      <a:r>
                        <a:rPr lang="it-IT" sz="1100" dirty="0">
                          <a:effectLst/>
                        </a:rPr>
                        <a:t>Capienza</a:t>
                      </a:r>
                      <a:br>
                        <a:rPr lang="it-IT" sz="1100" dirty="0">
                          <a:effectLst/>
                        </a:rPr>
                      </a:br>
                      <a:r>
                        <a:rPr lang="it-IT" sz="1100" dirty="0">
                          <a:effectLst/>
                        </a:rPr>
                        <a:t>Regolamentare</a:t>
                      </a:r>
                      <a:br>
                        <a:rPr lang="it-IT" sz="1100" dirty="0">
                          <a:effectLst/>
                        </a:rPr>
                      </a:br>
                      <a:r>
                        <a:rPr lang="it-IT" sz="1100" dirty="0">
                          <a:effectLst/>
                        </a:rPr>
                        <a:t>(*)</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gridSpan="2">
                  <a:txBody>
                    <a:bodyPr/>
                    <a:lstStyle/>
                    <a:p>
                      <a:r>
                        <a:rPr lang="it-IT" sz="1100">
                          <a:effectLst/>
                        </a:rPr>
                        <a:t>Detenuti</a:t>
                      </a:r>
                      <a:br>
                        <a:rPr lang="it-IT" sz="1100">
                          <a:effectLst/>
                        </a:rPr>
                      </a:br>
                      <a:r>
                        <a:rPr lang="it-IT" sz="1100">
                          <a:effectLst/>
                        </a:rPr>
                        <a:t>Presenti</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hMerge="1">
                  <a:txBody>
                    <a:bodyPr/>
                    <a:lstStyle/>
                    <a:p>
                      <a:endParaRPr lang="it-IT"/>
                    </a:p>
                  </a:txBody>
                  <a:tcPr/>
                </a:tc>
                <a:tc rowSpan="2">
                  <a:txBody>
                    <a:bodyPr/>
                    <a:lstStyle/>
                    <a:p>
                      <a:r>
                        <a:rPr lang="it-IT" sz="1100">
                          <a:effectLst/>
                        </a:rPr>
                        <a:t>di cui</a:t>
                      </a:r>
                      <a:br>
                        <a:rPr lang="it-IT" sz="1100">
                          <a:effectLst/>
                        </a:rPr>
                      </a:br>
                      <a:r>
                        <a:rPr lang="it-IT" sz="1100">
                          <a:effectLst/>
                        </a:rPr>
                        <a:t>Stranieri</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gridSpan="2">
                  <a:txBody>
                    <a:bodyPr/>
                    <a:lstStyle/>
                    <a:p>
                      <a:r>
                        <a:rPr lang="it-IT" sz="1100">
                          <a:effectLst/>
                        </a:rPr>
                        <a:t>Detenuti presenti</a:t>
                      </a:r>
                      <a:br>
                        <a:rPr lang="it-IT" sz="1100">
                          <a:effectLst/>
                        </a:rPr>
                      </a:br>
                      <a:r>
                        <a:rPr lang="it-IT" sz="1100">
                          <a:effectLst/>
                        </a:rPr>
                        <a:t>in semilibertà (**)</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4288293751"/>
                  </a:ext>
                </a:extLst>
              </a:tr>
              <a:tr h="261077">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r>
                        <a:rPr lang="it-IT" sz="1100">
                          <a:effectLst/>
                        </a:rPr>
                        <a:t>Totale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r>
                        <a:rPr lang="it-IT" sz="1100">
                          <a:effectLst/>
                        </a:rPr>
                        <a:t>Donne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vMerge="1">
                  <a:txBody>
                    <a:bodyPr/>
                    <a:lstStyle/>
                    <a:p>
                      <a:endParaRPr lang="it-IT"/>
                    </a:p>
                  </a:txBody>
                  <a:tcPr/>
                </a:tc>
                <a:tc>
                  <a:txBody>
                    <a:bodyPr/>
                    <a:lstStyle/>
                    <a:p>
                      <a:r>
                        <a:rPr lang="it-IT" sz="1100">
                          <a:effectLst/>
                        </a:rPr>
                        <a:t>Totale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r>
                        <a:rPr lang="it-IT" sz="1100">
                          <a:effectLst/>
                        </a:rPr>
                        <a:t>Stranieri</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1002630979"/>
                  </a:ext>
                </a:extLst>
              </a:tr>
              <a:tr h="279207">
                <a:tc>
                  <a:txBody>
                    <a:bodyPr/>
                    <a:lstStyle/>
                    <a:p>
                      <a:pPr algn="l"/>
                      <a:r>
                        <a:rPr lang="it-IT" sz="1100">
                          <a:effectLst/>
                        </a:rPr>
                        <a:t>ABRUZZO</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1.627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1.979</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345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214518478"/>
                  </a:ext>
                </a:extLst>
              </a:tr>
              <a:tr h="279207">
                <a:tc>
                  <a:txBody>
                    <a:bodyPr/>
                    <a:lstStyle/>
                    <a:p>
                      <a:pPr algn="l"/>
                      <a:r>
                        <a:rPr lang="it-IT" sz="1100">
                          <a:effectLst/>
                        </a:rPr>
                        <a:t>BASILICATA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413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495</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4062539450"/>
                  </a:ext>
                </a:extLst>
              </a:tr>
              <a:tr h="279207">
                <a:tc>
                  <a:txBody>
                    <a:bodyPr/>
                    <a:lstStyle/>
                    <a:p>
                      <a:pPr algn="l"/>
                      <a:r>
                        <a:rPr lang="it-IT" sz="1100">
                          <a:effectLst/>
                        </a:rPr>
                        <a:t>CALABRIA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2.734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2.931</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680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24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756618360"/>
                  </a:ext>
                </a:extLst>
              </a:tr>
              <a:tr h="279207">
                <a:tc>
                  <a:txBody>
                    <a:bodyPr/>
                    <a:lstStyle/>
                    <a:p>
                      <a:pPr algn="l"/>
                      <a:r>
                        <a:rPr lang="it-IT" sz="1100">
                          <a:effectLst/>
                        </a:rPr>
                        <a:t>CAMPANIA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6.138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7.795</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392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1.001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200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702527368"/>
                  </a:ext>
                </a:extLst>
              </a:tr>
              <a:tr h="409746">
                <a:tc>
                  <a:txBody>
                    <a:bodyPr/>
                    <a:lstStyle/>
                    <a:p>
                      <a:pPr algn="l"/>
                      <a:r>
                        <a:rPr lang="it-IT" sz="1100">
                          <a:effectLst/>
                        </a:rPr>
                        <a:t>EMILIA ROMAGNA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2.805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3.621</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160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1.872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740404917"/>
                  </a:ext>
                </a:extLst>
              </a:tr>
              <a:tr h="409746">
                <a:tc>
                  <a:txBody>
                    <a:bodyPr/>
                    <a:lstStyle/>
                    <a:p>
                      <a:pPr algn="l"/>
                      <a:r>
                        <a:rPr lang="it-IT" sz="1100">
                          <a:effectLst/>
                        </a:rPr>
                        <a:t>FRIULI VENEZIA GIULIA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480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666</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283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19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035714689"/>
                  </a:ext>
                </a:extLst>
              </a:tr>
              <a:tr h="175383">
                <a:tc>
                  <a:txBody>
                    <a:bodyPr/>
                    <a:lstStyle/>
                    <a:p>
                      <a:pPr algn="l"/>
                      <a:r>
                        <a:rPr lang="it-IT" sz="1100">
                          <a:effectLst/>
                        </a:rPr>
                        <a:t>LAZIO</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5.258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6.583</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451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2.594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4059381723"/>
                  </a:ext>
                </a:extLst>
              </a:tr>
              <a:tr h="175383">
                <a:tc>
                  <a:txBody>
                    <a:bodyPr/>
                    <a:lstStyle/>
                    <a:p>
                      <a:pPr algn="l"/>
                      <a:r>
                        <a:rPr lang="it-IT" sz="1100">
                          <a:effectLst/>
                        </a:rPr>
                        <a:t>LIGURIA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1.128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1.487</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79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800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379861204"/>
                  </a:ext>
                </a:extLst>
              </a:tr>
              <a:tr h="279207">
                <a:tc>
                  <a:txBody>
                    <a:bodyPr/>
                    <a:lstStyle/>
                    <a:p>
                      <a:pPr algn="l"/>
                      <a:r>
                        <a:rPr lang="it-IT" sz="1100">
                          <a:effectLst/>
                        </a:rPr>
                        <a:t>LOMBARDIA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6.198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8.605</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444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3.730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96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17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1479141415"/>
                  </a:ext>
                </a:extLst>
              </a:tr>
              <a:tr h="279207">
                <a:tc>
                  <a:txBody>
                    <a:bodyPr/>
                    <a:lstStyle/>
                    <a:p>
                      <a:pPr algn="l"/>
                      <a:r>
                        <a:rPr lang="it-IT" sz="1100">
                          <a:effectLst/>
                        </a:rPr>
                        <a:t>MARCHE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897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936</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313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469967318"/>
                  </a:ext>
                </a:extLst>
              </a:tr>
              <a:tr h="175383">
                <a:tc>
                  <a:txBody>
                    <a:bodyPr/>
                    <a:lstStyle/>
                    <a:p>
                      <a:pPr algn="l"/>
                      <a:r>
                        <a:rPr lang="it-IT" sz="1100">
                          <a:effectLst/>
                        </a:rPr>
                        <a:t>MOLISE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270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380</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122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210626037"/>
                  </a:ext>
                </a:extLst>
              </a:tr>
              <a:tr h="279207">
                <a:tc>
                  <a:txBody>
                    <a:bodyPr/>
                    <a:lstStyle/>
                    <a:p>
                      <a:pPr algn="l"/>
                      <a:r>
                        <a:rPr lang="it-IT" sz="1100" dirty="0">
                          <a:effectLst/>
                        </a:rPr>
                        <a:t>PIEMONTE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3.976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4.513</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167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2.051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752439503"/>
                  </a:ext>
                </a:extLst>
              </a:tr>
              <a:tr h="175383">
                <a:tc>
                  <a:txBody>
                    <a:bodyPr/>
                    <a:lstStyle/>
                    <a:p>
                      <a:pPr algn="l"/>
                      <a:r>
                        <a:rPr lang="it-IT" sz="1100">
                          <a:effectLst/>
                        </a:rPr>
                        <a:t>PUGLIA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2.319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3.736</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150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491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75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997938520"/>
                  </a:ext>
                </a:extLst>
              </a:tr>
              <a:tr h="279207">
                <a:tc>
                  <a:txBody>
                    <a:bodyPr/>
                    <a:lstStyle/>
                    <a:p>
                      <a:pPr algn="l"/>
                      <a:r>
                        <a:rPr lang="it-IT" sz="1100">
                          <a:effectLst/>
                        </a:rPr>
                        <a:t>SARDEGNA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2.706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2.145</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683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825994560"/>
                  </a:ext>
                </a:extLst>
              </a:tr>
              <a:tr h="175383">
                <a:tc>
                  <a:txBody>
                    <a:bodyPr/>
                    <a:lstStyle/>
                    <a:p>
                      <a:pPr algn="l"/>
                      <a:r>
                        <a:rPr lang="it-IT" sz="1100">
                          <a:effectLst/>
                        </a:rPr>
                        <a:t>SICILIA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6.493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6.508</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174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1.108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1155786170"/>
                  </a:ext>
                </a:extLst>
              </a:tr>
              <a:tr h="279207">
                <a:tc>
                  <a:txBody>
                    <a:bodyPr/>
                    <a:lstStyle/>
                    <a:p>
                      <a:pPr algn="l"/>
                      <a:r>
                        <a:rPr lang="it-IT" sz="1100">
                          <a:effectLst/>
                        </a:rPr>
                        <a:t>TOSCANA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3.146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3.428</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1.732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96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581939751"/>
                  </a:ext>
                </a:extLst>
              </a:tr>
              <a:tr h="540285">
                <a:tc>
                  <a:txBody>
                    <a:bodyPr/>
                    <a:lstStyle/>
                    <a:p>
                      <a:pPr algn="l"/>
                      <a:r>
                        <a:rPr lang="it-IT" sz="1100">
                          <a:effectLst/>
                        </a:rPr>
                        <a:t>TRENTINO ALTO ADIGE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506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379</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258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10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425736007"/>
                  </a:ext>
                </a:extLst>
              </a:tr>
              <a:tr h="175383">
                <a:tc>
                  <a:txBody>
                    <a:bodyPr/>
                    <a:lstStyle/>
                    <a:p>
                      <a:pPr algn="l"/>
                      <a:r>
                        <a:rPr lang="it-IT" sz="1100">
                          <a:effectLst/>
                        </a:rPr>
                        <a:t>UMBRIA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1.329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1.430</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79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580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598173902"/>
                  </a:ext>
                </a:extLst>
              </a:tr>
              <a:tr h="336260">
                <a:tc>
                  <a:txBody>
                    <a:bodyPr/>
                    <a:lstStyle/>
                    <a:p>
                      <a:pPr algn="l"/>
                      <a:r>
                        <a:rPr lang="it-IT" sz="1100">
                          <a:effectLst/>
                        </a:rPr>
                        <a:t>VALLE D'AOSTA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181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234</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160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293567095"/>
                  </a:ext>
                </a:extLst>
              </a:tr>
              <a:tr h="175383">
                <a:tc>
                  <a:txBody>
                    <a:bodyPr/>
                    <a:lstStyle/>
                    <a:p>
                      <a:pPr algn="l"/>
                      <a:r>
                        <a:rPr lang="it-IT" sz="1100">
                          <a:effectLst/>
                        </a:rPr>
                        <a:t>VENETO</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1.918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2.497</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143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1.460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24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766101789"/>
                  </a:ext>
                </a:extLst>
              </a:tr>
              <a:tr h="152545">
                <a:tc>
                  <a:txBody>
                    <a:bodyPr/>
                    <a:lstStyle/>
                    <a:p>
                      <a:pPr algn="l"/>
                      <a:r>
                        <a:rPr lang="it-IT" sz="1100">
                          <a:effectLst/>
                        </a:rPr>
                        <a:t>Totale nazionale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190</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50.522</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dirty="0">
                          <a:effectLst/>
                        </a:rPr>
                        <a:t>60.348</a:t>
                      </a:r>
                      <a:endParaRPr lang="it-IT" sz="1100" dirty="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dirty="0">
                          <a:effectLst/>
                        </a:rPr>
                        <a:t>2.623</a:t>
                      </a:r>
                      <a:endParaRPr lang="it-IT" sz="1100" dirty="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20.325</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957</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dirty="0">
                          <a:effectLst/>
                        </a:rPr>
                        <a:t>137</a:t>
                      </a:r>
                      <a:endParaRPr lang="it-IT" sz="1100" dirty="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872045827"/>
                  </a:ext>
                </a:extLst>
              </a:tr>
            </a:tbl>
          </a:graphicData>
        </a:graphic>
      </p:graphicFrame>
      <p:sp>
        <p:nvSpPr>
          <p:cNvPr id="3" name="Segnaposto piè di pagina 2">
            <a:extLst>
              <a:ext uri="{FF2B5EF4-FFF2-40B4-BE49-F238E27FC236}">
                <a16:creationId xmlns:a16="http://schemas.microsoft.com/office/drawing/2014/main" id="{416DDB0E-57EF-9342-BC29-7972A24E77F1}"/>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91E90B8E-29FB-0D47-AEB6-7EDB70AB1E31}"/>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678331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3B77AF-8D39-864F-ADF3-59DCC814A9B7}"/>
              </a:ext>
            </a:extLst>
          </p:cNvPr>
          <p:cNvSpPr>
            <a:spLocks noGrp="1"/>
          </p:cNvSpPr>
          <p:nvPr>
            <p:ph type="title"/>
          </p:nvPr>
        </p:nvSpPr>
        <p:spPr/>
        <p:txBody>
          <a:bodyPr/>
          <a:lstStyle/>
          <a:p>
            <a:r>
              <a:rPr lang="it-IT" dirty="0"/>
              <a:t>Minori nei CPA – flussi 2007/2017</a:t>
            </a:r>
          </a:p>
        </p:txBody>
      </p:sp>
      <p:pic>
        <p:nvPicPr>
          <p:cNvPr id="2049" name="Picture 1" descr="page15image2958737088">
            <a:extLst>
              <a:ext uri="{FF2B5EF4-FFF2-40B4-BE49-F238E27FC236}">
                <a16:creationId xmlns:a16="http://schemas.microsoft.com/office/drawing/2014/main" id="{52DBC261-0F95-0E45-B4C1-67AF14CFB3B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6853" y="824103"/>
            <a:ext cx="7269785" cy="5200650"/>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piè di pagina 2">
            <a:extLst>
              <a:ext uri="{FF2B5EF4-FFF2-40B4-BE49-F238E27FC236}">
                <a16:creationId xmlns:a16="http://schemas.microsoft.com/office/drawing/2014/main" id="{02AF5C37-FF76-E243-B5BF-0504C3EB0F98}"/>
              </a:ext>
            </a:extLst>
          </p:cNvPr>
          <p:cNvSpPr>
            <a:spLocks noGrp="1"/>
          </p:cNvSpPr>
          <p:nvPr>
            <p:ph type="ftr" sz="quarter" idx="11"/>
          </p:nvPr>
        </p:nvSpPr>
        <p:spPr/>
        <p:txBody>
          <a:bodyPr/>
          <a:lstStyle/>
          <a:p>
            <a:r>
              <a:rPr lang="en-US"/>
              <a:t>Melissa Miedico                   2019
              </a:t>
            </a:r>
            <a:endParaRPr lang="en-US" dirty="0"/>
          </a:p>
        </p:txBody>
      </p:sp>
      <p:sp>
        <p:nvSpPr>
          <p:cNvPr id="4" name="Segnaposto numero diapositiva 3">
            <a:extLst>
              <a:ext uri="{FF2B5EF4-FFF2-40B4-BE49-F238E27FC236}">
                <a16:creationId xmlns:a16="http://schemas.microsoft.com/office/drawing/2014/main" id="{C9E97A10-7C7C-9F43-8EE5-74440E5DEB1F}"/>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67113137"/>
      </p:ext>
    </p:extLst>
  </p:cSld>
  <p:clrMapOvr>
    <a:masterClrMapping/>
  </p:clrMapOvr>
</p:sld>
</file>

<file path=ppt/theme/theme1.xml><?xml version="1.0" encoding="utf-8"?>
<a:theme xmlns:a="http://schemas.openxmlformats.org/drawingml/2006/main" name="Cornice">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ornic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rnic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{0FF16A3D-48C7-AA48-B0C4-5DF29B72CDA1}tf16401369</Template>
  <TotalTime>2665</TotalTime>
  <Words>3592</Words>
  <Application>Microsoft Macintosh PowerPoint</Application>
  <PresentationFormat>Widescreen</PresentationFormat>
  <Paragraphs>616</Paragraphs>
  <Slides>30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30</vt:i4>
      </vt:variant>
    </vt:vector>
  </HeadingPairs>
  <TitlesOfParts>
    <vt:vector size="36" baseType="lpstr">
      <vt:lpstr>Arial</vt:lpstr>
      <vt:lpstr>ArialMT</vt:lpstr>
      <vt:lpstr>Calibri</vt:lpstr>
      <vt:lpstr>Corbel</vt:lpstr>
      <vt:lpstr>Wingdings 2</vt:lpstr>
      <vt:lpstr>Cornice</vt:lpstr>
      <vt:lpstr>Il minore autore di reato Introduzione – il d.P.R. 448/1988</vt:lpstr>
      <vt:lpstr>Il diritto penale minorile</vt:lpstr>
      <vt:lpstr>Ingressi negli istituti penali minorili - flussi 2007/2017</vt:lpstr>
      <vt:lpstr>Istituti penali minorili in Italia (non risultano qui Firenze, Catanzaro) Unico solo femminile: Pontremoli</vt:lpstr>
      <vt:lpstr>Ingressi e presenze negli istituti penali minorili – 2019 (*) solo femminile (**) con sezione femminile  </vt:lpstr>
      <vt:lpstr>Presenze negli istituti penali minorili al 15 gennaio 2019</vt:lpstr>
      <vt:lpstr>Reati commessi dai minorenni presenti negli istituti penitenziari minorili– Dipartimento Giust. minorile 2018</vt:lpstr>
      <vt:lpstr>Detenuti adulti presenti negli istituti penitenziari in Italia (adulti) - 28 febbraio 2019</vt:lpstr>
      <vt:lpstr>Minori nei CPA – flussi 2007/2017</vt:lpstr>
      <vt:lpstr>Minori in comunità – flussi 2007/2017</vt:lpstr>
      <vt:lpstr>Minorenni in carico agli Uffici di sevizio sociale  2007 - 2017 </vt:lpstr>
      <vt:lpstr>Il diritto penale minorile. Le origini</vt:lpstr>
      <vt:lpstr>Il diritto penale minorile  Fonti internazionali e principi generali </vt:lpstr>
      <vt:lpstr>Il diritto penale minorile  Il d.P.R. 448/1988</vt:lpstr>
      <vt:lpstr>Diritto penale minorile  Processo specializzato</vt:lpstr>
      <vt:lpstr>Diritto penale minorile  Processo come parte del progetto educativo. </vt:lpstr>
      <vt:lpstr>Diritto penale minorile  Il ruolo degli esercenti la potestà genitoriale</vt:lpstr>
      <vt:lpstr>Diritto penale minorile  I servizi minorili</vt:lpstr>
      <vt:lpstr>Diritto penale minorile  Il difensore</vt:lpstr>
      <vt:lpstr>C. cost. 168/1994 </vt:lpstr>
      <vt:lpstr>La pena per i minorenni – Corte costituzionale</vt:lpstr>
      <vt:lpstr>Interventi della Corte costituzionale in materia di preclusioni</vt:lpstr>
      <vt:lpstr>c. cost. n. 76 - 8 marzo 2017</vt:lpstr>
      <vt:lpstr>C. cost. n. 90 – 22 febbraio 2017</vt:lpstr>
      <vt:lpstr>Esecuzione penale minorile  Le speranze di una incisiva ed organica riforma  Il d. lgs. 121 del 2018</vt:lpstr>
      <vt:lpstr>Esecuzione penale   d.lgs. 121/2018  i principi</vt:lpstr>
      <vt:lpstr>Esecuzione penale esterna   artt. 2 ss. d.lgs. 121/2018    Le misure penali di comunità</vt:lpstr>
      <vt:lpstr>Le preclusioni</vt:lpstr>
      <vt:lpstr>La sopravvenienza di nuovi titoli esecutivi art. 10 d.lgs. 121/2018 </vt:lpstr>
      <vt:lpstr>L’esecuzione intramuraria art. 22 d.lgs. 121/2018</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minore autore di reato Introduzione – il d.P.R. 448/1988</dc:title>
  <dc:creator>Microsoft Office User</dc:creator>
  <cp:lastModifiedBy>Microsoft Office User</cp:lastModifiedBy>
  <cp:revision>63</cp:revision>
  <dcterms:created xsi:type="dcterms:W3CDTF">2019-03-14T08:34:51Z</dcterms:created>
  <dcterms:modified xsi:type="dcterms:W3CDTF">2020-02-07T13:22:54Z</dcterms:modified>
</cp:coreProperties>
</file>