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7099300" cy="10234600"/>
  <p:embeddedFontLst>
    <p:embeddedFont>
      <p:font typeface="Arial Narrow"/>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jS29d/pziC+C46hdu6MbQ1lZmJ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ArialNarrow-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ArialNarrow-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ArialNarrow-bold.fntdata"/><Relationship Id="rId16" Type="http://schemas.openxmlformats.org/officeDocument/2006/relationships/slide" Target="slides/slide11.xml"/><Relationship Id="rId38" Type="http://schemas.openxmlformats.org/officeDocument/2006/relationships/font" Target="fonts/ArialNarrow-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034" cy="513643"/>
          </a:xfrm>
          <a:prstGeom prst="rect">
            <a:avLst/>
          </a:prstGeom>
          <a:noFill/>
          <a:ln>
            <a:noFill/>
          </a:ln>
        </p:spPr>
        <p:txBody>
          <a:bodyPr anchorCtr="0" anchor="t" bIns="48025" lIns="96050" spcFirstLastPara="1" rIns="96050" wrap="square" tIns="480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0591" y="0"/>
            <a:ext cx="3077034" cy="513643"/>
          </a:xfrm>
          <a:prstGeom prst="rect">
            <a:avLst/>
          </a:prstGeom>
          <a:noFill/>
          <a:ln>
            <a:noFill/>
          </a:ln>
        </p:spPr>
        <p:txBody>
          <a:bodyPr anchorCtr="0" anchor="t" bIns="48025" lIns="96050" spcFirstLastPara="1" rIns="96050" wrap="square" tIns="480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0970"/>
            <a:ext cx="3077034" cy="513643"/>
          </a:xfrm>
          <a:prstGeom prst="rect">
            <a:avLst/>
          </a:prstGeom>
          <a:noFill/>
          <a:ln>
            <a:noFill/>
          </a:ln>
        </p:spPr>
        <p:txBody>
          <a:bodyPr anchorCtr="0" anchor="b" bIns="48025" lIns="96050" spcFirstLastPara="1" rIns="96050" wrap="square" tIns="480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0591" y="9720970"/>
            <a:ext cx="3077034" cy="513643"/>
          </a:xfrm>
          <a:prstGeom prst="rect">
            <a:avLst/>
          </a:prstGeom>
          <a:noFill/>
          <a:ln>
            <a:noFill/>
          </a:ln>
        </p:spPr>
        <p:txBody>
          <a:bodyPr anchorCtr="0" anchor="b" bIns="48025" lIns="96050" spcFirstLastPara="1" rIns="96050" wrap="square" tIns="480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it-IT"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161" name="Google Shape;161;p1: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252" name="Google Shape;252;p10: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262" name="Google Shape;262;p11: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2: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277" name="Google Shape;277;p12: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e34e228b01_0_0:notes"/>
          <p:cNvSpPr/>
          <p:nvPr>
            <p:ph idx="2" type="sldImg"/>
          </p:nvPr>
        </p:nvSpPr>
        <p:spPr>
          <a:xfrm>
            <a:off x="454181" y="1279950"/>
            <a:ext cx="6190800" cy="345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e34e228b01_0_0:notes"/>
          <p:cNvSpPr txBox="1"/>
          <p:nvPr>
            <p:ph idx="1" type="body"/>
          </p:nvPr>
        </p:nvSpPr>
        <p:spPr>
          <a:xfrm>
            <a:off x="710601" y="4925314"/>
            <a:ext cx="5678100" cy="4029300"/>
          </a:xfrm>
          <a:prstGeom prst="rect">
            <a:avLst/>
          </a:prstGeom>
          <a:noFill/>
          <a:ln>
            <a:noFill/>
          </a:ln>
        </p:spPr>
        <p:txBody>
          <a:bodyPr anchorCtr="0" anchor="t" bIns="48125" lIns="96250" spcFirstLastPara="1" rIns="96250" wrap="square" tIns="48125">
            <a:noAutofit/>
          </a:bodyPr>
          <a:lstStyle/>
          <a:p>
            <a:pPr indent="0" lvl="0" marL="0" rtl="0" algn="l">
              <a:lnSpc>
                <a:spcPct val="100000"/>
              </a:lnSpc>
              <a:spcBef>
                <a:spcPts val="0"/>
              </a:spcBef>
              <a:spcAft>
                <a:spcPts val="0"/>
              </a:spcAft>
              <a:buSzPts val="1500"/>
              <a:buNone/>
            </a:pPr>
            <a:r>
              <a:t/>
            </a:r>
            <a:endParaRPr/>
          </a:p>
        </p:txBody>
      </p:sp>
      <p:sp>
        <p:nvSpPr>
          <p:cNvPr id="284" name="Google Shape;284;ge34e228b01_0_0:notes"/>
          <p:cNvSpPr txBox="1"/>
          <p:nvPr>
            <p:ph idx="12" type="sldNum"/>
          </p:nvPr>
        </p:nvSpPr>
        <p:spPr>
          <a:xfrm>
            <a:off x="4020591" y="9720971"/>
            <a:ext cx="3076800" cy="513600"/>
          </a:xfrm>
          <a:prstGeom prst="rect">
            <a:avLst/>
          </a:prstGeom>
          <a:noFill/>
          <a:ln>
            <a:noFill/>
          </a:ln>
        </p:spPr>
        <p:txBody>
          <a:bodyPr anchorCtr="0" anchor="b" bIns="48125" lIns="96250" spcFirstLastPara="1" rIns="96250" wrap="square" tIns="48125">
            <a:noAutofit/>
          </a:bodyPr>
          <a:lstStyle/>
          <a:p>
            <a:pPr indent="0" lvl="0" marL="0" rtl="0" algn="r">
              <a:lnSpc>
                <a:spcPct val="100000"/>
              </a:lnSpc>
              <a:spcBef>
                <a:spcPts val="0"/>
              </a:spcBef>
              <a:spcAft>
                <a:spcPts val="0"/>
              </a:spcAft>
              <a:buClr>
                <a:srgbClr val="000000"/>
              </a:buClr>
              <a:buSzPts val="1500"/>
              <a:buFont typeface="Arial"/>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3: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02" name="Google Shape;302;p13: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4: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09" name="Google Shape;309;p14: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5: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20" name="Google Shape;320;p15: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6: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35" name="Google Shape;335;p16: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7: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43" name="Google Shape;343;p17: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8: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51" name="Google Shape;351;p18: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170" name="Google Shape;170;p2: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9: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66" name="Google Shape;366;p19: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0: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79" name="Google Shape;379;p20: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1: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85" name="Google Shape;385;p21: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2: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95" name="Google Shape;395;p22: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3: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05" name="Google Shape;405;p23: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4: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19" name="Google Shape;419;p24: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5: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28" name="Google Shape;428;p25: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6: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38" name="Google Shape;438;p26: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7: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52" name="Google Shape;452;p27: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8: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64" name="Google Shape;464;p28: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179" name="Google Shape;179;p3: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9: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77" name="Google Shape;477;p29: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0: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84" name="Google Shape;484;p3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31: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92" name="Google Shape;492;p31: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187" name="Google Shape;187;p4: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5: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195" name="Google Shape;195;p5: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6: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207" name="Google Shape;207;p6:notes"/>
          <p:cNvSpPr txBox="1"/>
          <p:nvPr>
            <p:ph idx="12" type="sldNum"/>
          </p:nvPr>
        </p:nvSpPr>
        <p:spPr>
          <a:xfrm>
            <a:off x="4020591" y="9720970"/>
            <a:ext cx="3077034" cy="513643"/>
          </a:xfrm>
          <a:prstGeom prst="rect">
            <a:avLst/>
          </a:prstGeom>
          <a:noFill/>
          <a:ln>
            <a:noFill/>
          </a:ln>
        </p:spPr>
        <p:txBody>
          <a:bodyPr anchorCtr="0" anchor="b" bIns="48025" lIns="96050" spcFirstLastPara="1" rIns="96050" wrap="square" tIns="48025">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7: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217" name="Google Shape;217;p7: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227" name="Google Shape;227;p8: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237" name="Google Shape;237;p9: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3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90" name="Shape 90"/>
        <p:cNvGrpSpPr/>
        <p:nvPr/>
      </p:nvGrpSpPr>
      <p:grpSpPr>
        <a:xfrm>
          <a:off x="0" y="0"/>
          <a:ext cx="0" cy="0"/>
          <a:chOff x="0" y="0"/>
          <a:chExt cx="0" cy="0"/>
        </a:xfrm>
      </p:grpSpPr>
      <p:sp>
        <p:nvSpPr>
          <p:cNvPr id="91" name="Google Shape;91;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96" name="Shape 96"/>
        <p:cNvGrpSpPr/>
        <p:nvPr/>
      </p:nvGrpSpPr>
      <p:grpSpPr>
        <a:xfrm>
          <a:off x="0" y="0"/>
          <a:ext cx="0" cy="0"/>
          <a:chOff x="0" y="0"/>
          <a:chExt cx="0" cy="0"/>
        </a:xfrm>
      </p:grpSpPr>
      <p:sp>
        <p:nvSpPr>
          <p:cNvPr id="97" name="Google Shape;97;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102" name="Shape 102"/>
        <p:cNvGrpSpPr/>
        <p:nvPr/>
      </p:nvGrpSpPr>
      <p:grpSpPr>
        <a:xfrm>
          <a:off x="0" y="0"/>
          <a:ext cx="0" cy="0"/>
          <a:chOff x="0" y="0"/>
          <a:chExt cx="0" cy="0"/>
        </a:xfrm>
      </p:grpSpPr>
      <p:sp>
        <p:nvSpPr>
          <p:cNvPr id="103" name="Google Shape;103;p4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4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08" name="Shape 108"/>
        <p:cNvGrpSpPr/>
        <p:nvPr/>
      </p:nvGrpSpPr>
      <p:grpSpPr>
        <a:xfrm>
          <a:off x="0" y="0"/>
          <a:ext cx="0" cy="0"/>
          <a:chOff x="0" y="0"/>
          <a:chExt cx="0" cy="0"/>
        </a:xfrm>
      </p:grpSpPr>
      <p:sp>
        <p:nvSpPr>
          <p:cNvPr id="109" name="Google Shape;109;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4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4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115" name="Shape 115"/>
        <p:cNvGrpSpPr/>
        <p:nvPr/>
      </p:nvGrpSpPr>
      <p:grpSpPr>
        <a:xfrm>
          <a:off x="0" y="0"/>
          <a:ext cx="0" cy="0"/>
          <a:chOff x="0" y="0"/>
          <a:chExt cx="0" cy="0"/>
        </a:xfrm>
      </p:grpSpPr>
      <p:sp>
        <p:nvSpPr>
          <p:cNvPr id="116" name="Google Shape;116;p4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4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4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4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4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24" name="Shape 124"/>
        <p:cNvGrpSpPr/>
        <p:nvPr/>
      </p:nvGrpSpPr>
      <p:grpSpPr>
        <a:xfrm>
          <a:off x="0" y="0"/>
          <a:ext cx="0" cy="0"/>
          <a:chOff x="0" y="0"/>
          <a:chExt cx="0" cy="0"/>
        </a:xfrm>
      </p:grpSpPr>
      <p:sp>
        <p:nvSpPr>
          <p:cNvPr id="125" name="Google Shape;125;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29" name="Shape 129"/>
        <p:cNvGrpSpPr/>
        <p:nvPr/>
      </p:nvGrpSpPr>
      <p:grpSpPr>
        <a:xfrm>
          <a:off x="0" y="0"/>
          <a:ext cx="0" cy="0"/>
          <a:chOff x="0" y="0"/>
          <a:chExt cx="0" cy="0"/>
        </a:xfrm>
      </p:grpSpPr>
      <p:sp>
        <p:nvSpPr>
          <p:cNvPr id="130" name="Google Shape;130;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133" name="Shape 133"/>
        <p:cNvGrpSpPr/>
        <p:nvPr/>
      </p:nvGrpSpPr>
      <p:grpSpPr>
        <a:xfrm>
          <a:off x="0" y="0"/>
          <a:ext cx="0" cy="0"/>
          <a:chOff x="0" y="0"/>
          <a:chExt cx="0" cy="0"/>
        </a:xfrm>
      </p:grpSpPr>
      <p:sp>
        <p:nvSpPr>
          <p:cNvPr id="134" name="Google Shape;134;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5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5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40" name="Shape 140"/>
        <p:cNvGrpSpPr/>
        <p:nvPr/>
      </p:nvGrpSpPr>
      <p:grpSpPr>
        <a:xfrm>
          <a:off x="0" y="0"/>
          <a:ext cx="0" cy="0"/>
          <a:chOff x="0" y="0"/>
          <a:chExt cx="0" cy="0"/>
        </a:xfrm>
      </p:grpSpPr>
      <p:sp>
        <p:nvSpPr>
          <p:cNvPr id="141" name="Google Shape;141;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5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3" name="Google Shape;143;p5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47" name="Shape 147"/>
        <p:cNvGrpSpPr/>
        <p:nvPr/>
      </p:nvGrpSpPr>
      <p:grpSpPr>
        <a:xfrm>
          <a:off x="0" y="0"/>
          <a:ext cx="0" cy="0"/>
          <a:chOff x="0" y="0"/>
          <a:chExt cx="0" cy="0"/>
        </a:xfrm>
      </p:grpSpPr>
      <p:sp>
        <p:nvSpPr>
          <p:cNvPr id="148" name="Google Shape;148;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5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53" name="Shape 153"/>
        <p:cNvGrpSpPr/>
        <p:nvPr/>
      </p:nvGrpSpPr>
      <p:grpSpPr>
        <a:xfrm>
          <a:off x="0" y="0"/>
          <a:ext cx="0" cy="0"/>
          <a:chOff x="0" y="0"/>
          <a:chExt cx="0" cy="0"/>
        </a:xfrm>
      </p:grpSpPr>
      <p:sp>
        <p:nvSpPr>
          <p:cNvPr id="154" name="Google Shape;154;p5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5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7" name="Shape 27"/>
        <p:cNvGrpSpPr/>
        <p:nvPr/>
      </p:nvGrpSpPr>
      <p:grpSpPr>
        <a:xfrm>
          <a:off x="0" y="0"/>
          <a:ext cx="0" cy="0"/>
          <a:chOff x="0" y="0"/>
          <a:chExt cx="0" cy="0"/>
        </a:xfrm>
      </p:grpSpPr>
      <p:sp>
        <p:nvSpPr>
          <p:cNvPr id="28" name="Google Shape;2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1" name="Shape 31"/>
        <p:cNvGrpSpPr/>
        <p:nvPr/>
      </p:nvGrpSpPr>
      <p:grpSpPr>
        <a:xfrm>
          <a:off x="0" y="0"/>
          <a:ext cx="0" cy="0"/>
          <a:chOff x="0" y="0"/>
          <a:chExt cx="0" cy="0"/>
        </a:xfrm>
      </p:grpSpPr>
      <p:sp>
        <p:nvSpPr>
          <p:cNvPr id="32" name="Google Shape;32;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7" name="Shape 37"/>
        <p:cNvGrpSpPr/>
        <p:nvPr/>
      </p:nvGrpSpPr>
      <p:grpSpPr>
        <a:xfrm>
          <a:off x="0" y="0"/>
          <a:ext cx="0" cy="0"/>
          <a:chOff x="0" y="0"/>
          <a:chExt cx="0" cy="0"/>
        </a:xfrm>
      </p:grpSpPr>
      <p:sp>
        <p:nvSpPr>
          <p:cNvPr id="38" name="Google Shape;38;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4" name="Shape 44"/>
        <p:cNvGrpSpPr/>
        <p:nvPr/>
      </p:nvGrpSpPr>
      <p:grpSpPr>
        <a:xfrm>
          <a:off x="0" y="0"/>
          <a:ext cx="0" cy="0"/>
          <a:chOff x="0" y="0"/>
          <a:chExt cx="0" cy="0"/>
        </a:xfrm>
      </p:grpSpPr>
      <p:sp>
        <p:nvSpPr>
          <p:cNvPr id="45" name="Google Shape;45;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3" name="Shape 53"/>
        <p:cNvGrpSpPr/>
        <p:nvPr/>
      </p:nvGrpSpPr>
      <p:grpSpPr>
        <a:xfrm>
          <a:off x="0" y="0"/>
          <a:ext cx="0" cy="0"/>
          <a:chOff x="0" y="0"/>
          <a:chExt cx="0" cy="0"/>
        </a:xfrm>
      </p:grpSpPr>
      <p:sp>
        <p:nvSpPr>
          <p:cNvPr id="54" name="Google Shape;54;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28.png"/><Relationship Id="rId7" Type="http://schemas.openxmlformats.org/officeDocument/2006/relationships/image" Target="../media/image22.png"/><Relationship Id="rId8"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35.png"/><Relationship Id="rId6" Type="http://schemas.openxmlformats.org/officeDocument/2006/relationships/image" Target="../media/image31.png"/><Relationship Id="rId7"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elearning.unimib.it/mod/folder/view.php?id=30473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3.png"/><Relationship Id="rId5" Type="http://schemas.openxmlformats.org/officeDocument/2006/relationships/image" Target="../media/image27.png"/><Relationship Id="rId6"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38.png"/><Relationship Id="rId5" Type="http://schemas.openxmlformats.org/officeDocument/2006/relationships/image" Target="../media/image32.png"/><Relationship Id="rId6" Type="http://schemas.openxmlformats.org/officeDocument/2006/relationships/image" Target="../media/image34.png"/><Relationship Id="rId7" Type="http://schemas.openxmlformats.org/officeDocument/2006/relationships/image" Target="../media/image41.png"/><Relationship Id="rId8"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9.png"/><Relationship Id="rId4" Type="http://schemas.openxmlformats.org/officeDocument/2006/relationships/image" Target="../media/image33.png"/><Relationship Id="rId5" Type="http://schemas.openxmlformats.org/officeDocument/2006/relationships/image" Target="../media/image40.png"/><Relationship Id="rId6" Type="http://schemas.openxmlformats.org/officeDocument/2006/relationships/image" Target="../media/image46.png"/><Relationship Id="rId7" Type="http://schemas.openxmlformats.org/officeDocument/2006/relationships/image" Target="../media/image42.png"/><Relationship Id="rId8"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gif"/><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3.png"/><Relationship Id="rId6" Type="http://schemas.openxmlformats.org/officeDocument/2006/relationships/image" Target="../media/image51.png"/><Relationship Id="rId7"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0.png"/><Relationship Id="rId4" Type="http://schemas.openxmlformats.org/officeDocument/2006/relationships/image" Target="../media/image44.png"/><Relationship Id="rId5"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6.png"/><Relationship Id="rId4" Type="http://schemas.openxmlformats.org/officeDocument/2006/relationships/image" Target="../media/image52.png"/><Relationship Id="rId5"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4.png"/><Relationship Id="rId4" Type="http://schemas.openxmlformats.org/officeDocument/2006/relationships/image" Target="../media/image61.png"/><Relationship Id="rId5"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58.png"/><Relationship Id="rId6" Type="http://schemas.openxmlformats.org/officeDocument/2006/relationships/image" Target="../media/image63.png"/><Relationship Id="rId7" Type="http://schemas.openxmlformats.org/officeDocument/2006/relationships/image" Target="../media/image67.png"/><Relationship Id="rId8" Type="http://schemas.openxmlformats.org/officeDocument/2006/relationships/image" Target="../media/image6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58.png"/><Relationship Id="rId6" Type="http://schemas.openxmlformats.org/officeDocument/2006/relationships/image" Target="../media/image5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58.png"/><Relationship Id="rId6" Type="http://schemas.openxmlformats.org/officeDocument/2006/relationships/image" Target="../media/image62.png"/><Relationship Id="rId7"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unimib.it/servizi/segreterie-studenti/piani-degli-studi/area-scienze" TargetMode="External"/><Relationship Id="rId4" Type="http://schemas.openxmlformats.org/officeDocument/2006/relationships/hyperlink" Target="https://s3w.si.unimib.it/Home.do" TargetMode="External"/><Relationship Id="rId5"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mailto:segr.studenti.psicologia@unimib.it" TargetMode="External"/><Relationship Id="rId4" Type="http://schemas.openxmlformats.org/officeDocument/2006/relationships/hyperlink" Target="https://elearning.unimib.it/mod/folder/view.php?id=236275" TargetMode="External"/><Relationship Id="rId5" Type="http://schemas.openxmlformats.org/officeDocument/2006/relationships/hyperlink" Target="https://www.unimib.it/sites/default/files/allegati/regolamento_studenti_2019_con_decreto.pdf" TargetMode="External"/><Relationship Id="rId6" Type="http://schemas.openxmlformats.org/officeDocument/2006/relationships/image" Target="../media/image6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elearning.unimib.it/course/index.php?categoryid=2680" TargetMode="External"/><Relationship Id="rId4" Type="http://schemas.openxmlformats.org/officeDocument/2006/relationships/image" Target="../media/image6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unimib.it/servizi/segreterie-studenti" TargetMode="External"/><Relationship Id="rId4" Type="http://schemas.openxmlformats.org/officeDocument/2006/relationships/hyperlink" Target="https://www.unimib.it/servizi/segreterie-studenti/piani-degli-studi/area-scienze" TargetMode="External"/><Relationship Id="rId5" Type="http://schemas.openxmlformats.org/officeDocument/2006/relationships/hyperlink" Target="mailto:segr.studenti.scienze@unimib.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s3w.si.unimib.it/Home.do" TargetMode="External"/><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2.jpg"/><Relationship Id="rId7"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68.png"/><Relationship Id="rId8"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it-IT" sz="3600"/>
              <a:t>IL PIANO DI STUDIO</a:t>
            </a:r>
            <a:br>
              <a:rPr lang="it-IT" sz="3600"/>
            </a:br>
            <a:endParaRPr sz="3600"/>
          </a:p>
        </p:txBody>
      </p:sp>
      <p:sp>
        <p:nvSpPr>
          <p:cNvPr id="164" name="Google Shape;164;p1"/>
          <p:cNvSpPr txBox="1"/>
          <p:nvPr>
            <p:ph idx="1" type="subTitle"/>
          </p:nvPr>
        </p:nvSpPr>
        <p:spPr>
          <a:xfrm>
            <a:off x="1524000" y="3602038"/>
            <a:ext cx="9144000" cy="258310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chemeClr val="dk1"/>
              </a:buClr>
              <a:buSzPct val="100000"/>
              <a:buNone/>
            </a:pPr>
            <a:r>
              <a:rPr b="1" lang="it-IT">
                <a:latin typeface="Calibri"/>
                <a:ea typeface="Calibri"/>
                <a:cs typeface="Calibri"/>
                <a:sym typeface="Calibri"/>
              </a:rPr>
              <a:t>Guida alla compilazione</a:t>
            </a:r>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br>
              <a:rPr lang="it-IT">
                <a:latin typeface="Calibri"/>
                <a:ea typeface="Calibri"/>
                <a:cs typeface="Calibri"/>
                <a:sym typeface="Calibri"/>
              </a:rPr>
            </a:br>
            <a:endParaRPr>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a:p>
        </p:txBody>
      </p:sp>
      <p:pic>
        <p:nvPicPr>
          <p:cNvPr id="165" name="Google Shape;165;p1"/>
          <p:cNvPicPr preferRelativeResize="0"/>
          <p:nvPr/>
        </p:nvPicPr>
        <p:blipFill rotWithShape="1">
          <a:blip r:embed="rId3">
            <a:alphaModFix/>
          </a:blip>
          <a:srcRect b="0" l="0" r="0" t="0"/>
          <a:stretch/>
        </p:blipFill>
        <p:spPr>
          <a:xfrm>
            <a:off x="4238623" y="4045789"/>
            <a:ext cx="3965097" cy="2231426"/>
          </a:xfrm>
          <a:prstGeom prst="rect">
            <a:avLst/>
          </a:prstGeom>
          <a:noFill/>
          <a:ln>
            <a:noFill/>
          </a:ln>
        </p:spPr>
      </p:pic>
      <p:sp>
        <p:nvSpPr>
          <p:cNvPr id="166" name="Google Shape;166;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167" name="Google Shape;167;p1"/>
          <p:cNvSpPr txBox="1"/>
          <p:nvPr/>
        </p:nvSpPr>
        <p:spPr>
          <a:xfrm>
            <a:off x="2309850" y="880800"/>
            <a:ext cx="7572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2400">
                <a:latin typeface="Calibri"/>
                <a:ea typeface="Calibri"/>
                <a:cs typeface="Calibri"/>
                <a:sym typeface="Calibri"/>
              </a:rPr>
              <a:t>CORSO DI LAUREA TRIENNALE IN SCIENZA DEI MATERIALI</a:t>
            </a:r>
            <a:endParaRPr b="1" sz="24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0"/>
          <p:cNvSpPr txBox="1"/>
          <p:nvPr>
            <p:ph type="title"/>
          </p:nvPr>
        </p:nvSpPr>
        <p:spPr>
          <a:xfrm>
            <a:off x="838200" y="1"/>
            <a:ext cx="10258425" cy="16906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Nella regola che segue sono elencati e contraddistinti con il segno di spunta gli insegnamenti obbligatori del </a:t>
            </a:r>
            <a:r>
              <a:rPr b="1" lang="it-IT" sz="1600">
                <a:latin typeface="Calibri"/>
                <a:ea typeface="Calibri"/>
                <a:cs typeface="Calibri"/>
                <a:sym typeface="Calibri"/>
              </a:rPr>
              <a:t>secondo anno</a:t>
            </a:r>
            <a:r>
              <a:rPr lang="it-IT" sz="1600">
                <a:latin typeface="Calibri"/>
                <a:ea typeface="Calibri"/>
                <a:cs typeface="Calibri"/>
                <a:sym typeface="Calibri"/>
              </a:rPr>
              <a:t> e i relativi crediti. Clicca “Regola succ.” per proseguire.</a:t>
            </a:r>
            <a:r>
              <a:rPr b="1" lang="it-IT" sz="1600">
                <a:latin typeface="Calibri"/>
                <a:ea typeface="Calibri"/>
                <a:cs typeface="Calibri"/>
                <a:sym typeface="Calibri"/>
              </a:rPr>
              <a:t> </a:t>
            </a:r>
            <a:br>
              <a:rPr b="1" lang="it-IT" sz="1600">
                <a:latin typeface="Calibri"/>
                <a:ea typeface="Calibri"/>
                <a:cs typeface="Calibri"/>
                <a:sym typeface="Calibri"/>
              </a:rPr>
            </a:br>
            <a:r>
              <a:rPr b="1" lang="it-IT" sz="1600">
                <a:latin typeface="Calibri"/>
                <a:ea typeface="Calibri"/>
                <a:cs typeface="Calibri"/>
                <a:sym typeface="Calibri"/>
              </a:rPr>
              <a:t>NOTA</a:t>
            </a:r>
            <a:r>
              <a:rPr lang="it-IT" sz="1600">
                <a:latin typeface="Calibri"/>
                <a:ea typeface="Calibri"/>
                <a:cs typeface="Calibri"/>
                <a:sym typeface="Calibri"/>
              </a:rPr>
              <a:t>: </a:t>
            </a:r>
            <a:r>
              <a:rPr i="1" lang="it-IT" sz="1600">
                <a:latin typeface="Calibri"/>
                <a:ea typeface="Calibri"/>
                <a:cs typeface="Calibri"/>
                <a:sym typeface="Calibri"/>
              </a:rPr>
              <a:t>nella parte inferiore di ogni pagina sono riassunti gli insegnamenti obbligatori e tutte le attività via via selezionate durante la compilazione </a:t>
            </a:r>
            <a:r>
              <a:rPr lang="it-IT" sz="1600">
                <a:latin typeface="Calibri"/>
                <a:ea typeface="Calibri"/>
                <a:cs typeface="Calibri"/>
                <a:sym typeface="Calibri"/>
              </a:rPr>
              <a:t>(fig. 6).</a:t>
            </a:r>
            <a:br>
              <a:rPr lang="it-IT" sz="1600"/>
            </a:br>
            <a:endParaRPr sz="1600"/>
          </a:p>
        </p:txBody>
      </p:sp>
      <p:sp>
        <p:nvSpPr>
          <p:cNvPr id="255" name="Google Shape;255;p10"/>
          <p:cNvSpPr txBox="1"/>
          <p:nvPr>
            <p:ph idx="1" type="body"/>
          </p:nvPr>
        </p:nvSpPr>
        <p:spPr>
          <a:xfrm>
            <a:off x="709612" y="1491053"/>
            <a:ext cx="10515600" cy="516744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6</a:t>
            </a:r>
            <a:endParaRPr sz="1400"/>
          </a:p>
        </p:txBody>
      </p:sp>
      <p:sp>
        <p:nvSpPr>
          <p:cNvPr id="256" name="Google Shape;25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257" name="Google Shape;257;p10"/>
          <p:cNvPicPr preferRelativeResize="0"/>
          <p:nvPr/>
        </p:nvPicPr>
        <p:blipFill rotWithShape="1">
          <a:blip r:embed="rId3">
            <a:alphaModFix/>
          </a:blip>
          <a:srcRect b="0" l="0" r="0" t="0"/>
          <a:stretch/>
        </p:blipFill>
        <p:spPr>
          <a:xfrm>
            <a:off x="1004269" y="1366295"/>
            <a:ext cx="10220942" cy="4990055"/>
          </a:xfrm>
          <a:prstGeom prst="rect">
            <a:avLst/>
          </a:prstGeom>
          <a:noFill/>
          <a:ln>
            <a:noFill/>
          </a:ln>
        </p:spPr>
      </p:pic>
      <p:pic>
        <p:nvPicPr>
          <p:cNvPr id="258" name="Google Shape;258;p10"/>
          <p:cNvPicPr preferRelativeResize="0"/>
          <p:nvPr/>
        </p:nvPicPr>
        <p:blipFill rotWithShape="1">
          <a:blip r:embed="rId4">
            <a:alphaModFix/>
          </a:blip>
          <a:srcRect b="0" l="0" r="0" t="0"/>
          <a:stretch/>
        </p:blipFill>
        <p:spPr>
          <a:xfrm>
            <a:off x="968082" y="1326580"/>
            <a:ext cx="10321423" cy="5029770"/>
          </a:xfrm>
          <a:prstGeom prst="rect">
            <a:avLst/>
          </a:prstGeom>
          <a:noFill/>
          <a:ln>
            <a:noFill/>
          </a:ln>
        </p:spPr>
      </p:pic>
      <p:pic>
        <p:nvPicPr>
          <p:cNvPr id="259" name="Google Shape;259;p10"/>
          <p:cNvPicPr preferRelativeResize="0"/>
          <p:nvPr/>
        </p:nvPicPr>
        <p:blipFill rotWithShape="1">
          <a:blip r:embed="rId5">
            <a:alphaModFix/>
          </a:blip>
          <a:srcRect b="0" l="0" r="0" t="0"/>
          <a:stretch/>
        </p:blipFill>
        <p:spPr>
          <a:xfrm>
            <a:off x="968082" y="3933014"/>
            <a:ext cx="10358002" cy="2463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1"/>
          <p:cNvSpPr txBox="1"/>
          <p:nvPr>
            <p:ph type="title"/>
          </p:nvPr>
        </p:nvSpPr>
        <p:spPr>
          <a:xfrm>
            <a:off x="838200" y="251330"/>
            <a:ext cx="10292542" cy="11962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Segue la regola in cui sono elencati e contraddistinti con il segno di spunta gli insegnamenti e le attività obbligatorie del </a:t>
            </a:r>
            <a:r>
              <a:rPr b="1" lang="it-IT" sz="1600">
                <a:latin typeface="Calibri"/>
                <a:ea typeface="Calibri"/>
                <a:cs typeface="Calibri"/>
                <a:sym typeface="Calibri"/>
              </a:rPr>
              <a:t>terzo anno </a:t>
            </a:r>
            <a:r>
              <a:rPr lang="it-IT" sz="1600">
                <a:latin typeface="Calibri"/>
                <a:ea typeface="Calibri"/>
                <a:cs typeface="Calibri"/>
                <a:sym typeface="Calibri"/>
              </a:rPr>
              <a:t>e i relativi crediti, comprensivi dello STAGE e della PROVA FINALE (figura 7). Clicca “Regola succ.'' per proseguire.</a:t>
            </a:r>
            <a:br>
              <a:rPr lang="it-IT" sz="1600">
                <a:latin typeface="Calibri"/>
                <a:ea typeface="Calibri"/>
                <a:cs typeface="Calibri"/>
                <a:sym typeface="Calibri"/>
              </a:rPr>
            </a:br>
            <a:endParaRPr sz="1600">
              <a:latin typeface="Calibri"/>
              <a:ea typeface="Calibri"/>
              <a:cs typeface="Calibri"/>
              <a:sym typeface="Calibri"/>
            </a:endParaRPr>
          </a:p>
        </p:txBody>
      </p:sp>
      <p:sp>
        <p:nvSpPr>
          <p:cNvPr id="265" name="Google Shape;265;p11"/>
          <p:cNvSpPr txBox="1"/>
          <p:nvPr>
            <p:ph idx="1" type="body"/>
          </p:nvPr>
        </p:nvSpPr>
        <p:spPr>
          <a:xfrm>
            <a:off x="838200" y="1414732"/>
            <a:ext cx="10515600" cy="502763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7</a:t>
            </a:r>
            <a:endParaRPr sz="1400"/>
          </a:p>
        </p:txBody>
      </p:sp>
      <p:sp>
        <p:nvSpPr>
          <p:cNvPr id="266" name="Google Shape;26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267" name="Google Shape;267;p11"/>
          <p:cNvPicPr preferRelativeResize="0"/>
          <p:nvPr/>
        </p:nvPicPr>
        <p:blipFill rotWithShape="1">
          <a:blip r:embed="rId3">
            <a:alphaModFix/>
          </a:blip>
          <a:srcRect b="0" l="0" r="0" t="0"/>
          <a:stretch/>
        </p:blipFill>
        <p:spPr>
          <a:xfrm>
            <a:off x="6091237" y="3424237"/>
            <a:ext cx="9526" cy="9526"/>
          </a:xfrm>
          <a:prstGeom prst="rect">
            <a:avLst/>
          </a:prstGeom>
          <a:noFill/>
          <a:ln>
            <a:noFill/>
          </a:ln>
        </p:spPr>
      </p:pic>
      <p:pic>
        <p:nvPicPr>
          <p:cNvPr id="268" name="Google Shape;268;p11"/>
          <p:cNvPicPr preferRelativeResize="0"/>
          <p:nvPr/>
        </p:nvPicPr>
        <p:blipFill rotWithShape="1">
          <a:blip r:embed="rId4">
            <a:alphaModFix/>
          </a:blip>
          <a:srcRect b="0" l="0" r="0" t="0"/>
          <a:stretch/>
        </p:blipFill>
        <p:spPr>
          <a:xfrm>
            <a:off x="927187" y="1155762"/>
            <a:ext cx="10059272" cy="585267"/>
          </a:xfrm>
          <a:prstGeom prst="rect">
            <a:avLst/>
          </a:prstGeom>
          <a:noFill/>
          <a:ln>
            <a:noFill/>
          </a:ln>
        </p:spPr>
      </p:pic>
      <p:pic>
        <p:nvPicPr>
          <p:cNvPr id="269" name="Google Shape;269;p11"/>
          <p:cNvPicPr preferRelativeResize="0"/>
          <p:nvPr/>
        </p:nvPicPr>
        <p:blipFill rotWithShape="1">
          <a:blip r:embed="rId5">
            <a:alphaModFix/>
          </a:blip>
          <a:srcRect b="0" l="0" r="0" t="0"/>
          <a:stretch/>
        </p:blipFill>
        <p:spPr>
          <a:xfrm>
            <a:off x="5728658" y="1151348"/>
            <a:ext cx="1341236" cy="170703"/>
          </a:xfrm>
          <a:prstGeom prst="rect">
            <a:avLst/>
          </a:prstGeom>
          <a:noFill/>
          <a:ln>
            <a:noFill/>
          </a:ln>
        </p:spPr>
      </p:pic>
      <p:sp>
        <p:nvSpPr>
          <p:cNvPr id="270" name="Google Shape;270;p11"/>
          <p:cNvSpPr/>
          <p:nvPr/>
        </p:nvSpPr>
        <p:spPr>
          <a:xfrm>
            <a:off x="927187" y="1151348"/>
            <a:ext cx="10059272" cy="468804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Ritaglio schermata" id="271" name="Google Shape;271;p11"/>
          <p:cNvPicPr preferRelativeResize="0"/>
          <p:nvPr/>
        </p:nvPicPr>
        <p:blipFill rotWithShape="1">
          <a:blip r:embed="rId6">
            <a:alphaModFix/>
          </a:blip>
          <a:srcRect b="0" l="0" r="0" t="0"/>
          <a:stretch/>
        </p:blipFill>
        <p:spPr>
          <a:xfrm>
            <a:off x="2341762" y="1761354"/>
            <a:ext cx="7498949" cy="3810808"/>
          </a:xfrm>
          <a:prstGeom prst="rect">
            <a:avLst/>
          </a:prstGeom>
          <a:noFill/>
          <a:ln>
            <a:noFill/>
          </a:ln>
        </p:spPr>
      </p:pic>
      <p:pic>
        <p:nvPicPr>
          <p:cNvPr id="272" name="Google Shape;272;p11"/>
          <p:cNvPicPr preferRelativeResize="0"/>
          <p:nvPr/>
        </p:nvPicPr>
        <p:blipFill rotWithShape="1">
          <a:blip r:embed="rId7">
            <a:alphaModFix/>
          </a:blip>
          <a:srcRect b="0" l="0" r="0" t="0"/>
          <a:stretch/>
        </p:blipFill>
        <p:spPr>
          <a:xfrm>
            <a:off x="5625923" y="1658981"/>
            <a:ext cx="4731736" cy="455355"/>
          </a:xfrm>
          <a:prstGeom prst="rect">
            <a:avLst/>
          </a:prstGeom>
          <a:noFill/>
          <a:ln>
            <a:noFill/>
          </a:ln>
        </p:spPr>
      </p:pic>
      <p:pic>
        <p:nvPicPr>
          <p:cNvPr id="273" name="Google Shape;273;p11"/>
          <p:cNvPicPr preferRelativeResize="0"/>
          <p:nvPr/>
        </p:nvPicPr>
        <p:blipFill rotWithShape="1">
          <a:blip r:embed="rId8">
            <a:alphaModFix/>
          </a:blip>
          <a:srcRect b="0" l="0" r="0" t="0"/>
          <a:stretch/>
        </p:blipFill>
        <p:spPr>
          <a:xfrm>
            <a:off x="2341762" y="2034600"/>
            <a:ext cx="992334" cy="274344"/>
          </a:xfrm>
          <a:prstGeom prst="rect">
            <a:avLst/>
          </a:prstGeom>
          <a:noFill/>
          <a:ln>
            <a:noFill/>
          </a:ln>
        </p:spPr>
      </p:pic>
      <p:pic>
        <p:nvPicPr>
          <p:cNvPr id="274" name="Google Shape;274;p11"/>
          <p:cNvPicPr preferRelativeResize="0"/>
          <p:nvPr/>
        </p:nvPicPr>
        <p:blipFill rotWithShape="1">
          <a:blip r:embed="rId9">
            <a:alphaModFix/>
          </a:blip>
          <a:srcRect b="0" l="0" r="0" t="0"/>
          <a:stretch/>
        </p:blipFill>
        <p:spPr>
          <a:xfrm>
            <a:off x="7348958" y="5089910"/>
            <a:ext cx="1085182" cy="4938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2"/>
          <p:cNvSpPr txBox="1"/>
          <p:nvPr>
            <p:ph idx="1" type="body"/>
          </p:nvPr>
        </p:nvSpPr>
        <p:spPr>
          <a:xfrm>
            <a:off x="838200" y="1207698"/>
            <a:ext cx="10515600" cy="496926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it-IT" sz="3200">
                <a:latin typeface="Calibri"/>
                <a:ea typeface="Calibri"/>
                <a:cs typeface="Calibri"/>
                <a:sym typeface="Calibri"/>
              </a:rPr>
              <a:t>ATTIVITA’ A SCELTA LIBERA DELLO STUDENTE</a:t>
            </a:r>
            <a:endParaRPr/>
          </a:p>
          <a:p>
            <a:pPr indent="0" lvl="0" marL="0" rtl="0" algn="just">
              <a:lnSpc>
                <a:spcPct val="90000"/>
              </a:lnSpc>
              <a:spcBef>
                <a:spcPts val="1000"/>
              </a:spcBef>
              <a:spcAft>
                <a:spcPts val="0"/>
              </a:spcAft>
              <a:buClr>
                <a:schemeClr val="dk1"/>
              </a:buClr>
              <a:buSzPts val="2400"/>
              <a:buNone/>
            </a:pPr>
            <a:r>
              <a:t/>
            </a:r>
            <a:endParaRPr sz="2400">
              <a:latin typeface="Calibri"/>
              <a:ea typeface="Calibri"/>
              <a:cs typeface="Calibri"/>
              <a:sym typeface="Calibri"/>
            </a:endParaRPr>
          </a:p>
          <a:p>
            <a:pPr indent="0" lvl="0" marL="0" rtl="0" algn="just">
              <a:lnSpc>
                <a:spcPct val="90000"/>
              </a:lnSpc>
              <a:spcBef>
                <a:spcPts val="1000"/>
              </a:spcBef>
              <a:spcAft>
                <a:spcPts val="0"/>
              </a:spcAft>
              <a:buClr>
                <a:schemeClr val="dk1"/>
              </a:buClr>
              <a:buSzPts val="2200"/>
              <a:buNone/>
            </a:pPr>
            <a:r>
              <a:rPr lang="it-IT" sz="2200">
                <a:latin typeface="Calibri"/>
                <a:ea typeface="Calibri"/>
                <a:cs typeface="Calibri"/>
                <a:sym typeface="Calibri"/>
              </a:rPr>
              <a:t>Nelle regole che seguono, a partire da quella dedicata alle ATTIVITA’ a SCELTA PER LA PROVA FINALE (fig. 8), ti viene chiesto di scegliere tra le attività offerte dal tuo Corso e/o da altri Corsi di laurea dell’Ateneo per conseguire i </a:t>
            </a:r>
            <a:r>
              <a:rPr b="1" lang="it-IT" sz="2200" u="sng">
                <a:latin typeface="Calibri"/>
                <a:ea typeface="Calibri"/>
                <a:cs typeface="Calibri"/>
                <a:sym typeface="Calibri"/>
              </a:rPr>
              <a:t>crediti a scelta libera</a:t>
            </a:r>
            <a:r>
              <a:rPr b="1" lang="it-IT" sz="2200">
                <a:latin typeface="Calibri"/>
                <a:ea typeface="Calibri"/>
                <a:cs typeface="Calibri"/>
                <a:sym typeface="Calibri"/>
              </a:rPr>
              <a:t>, </a:t>
            </a:r>
            <a:r>
              <a:rPr lang="it-IT" sz="2200">
                <a:latin typeface="Calibri"/>
                <a:ea typeface="Calibri"/>
                <a:cs typeface="Calibri"/>
                <a:sym typeface="Calibri"/>
              </a:rPr>
              <a:t>come previsto dal Regolamento didattico del Corso, per un totale di </a:t>
            </a:r>
            <a:r>
              <a:rPr b="1" lang="it-IT" sz="2200">
                <a:latin typeface="Calibri"/>
                <a:ea typeface="Calibri"/>
                <a:cs typeface="Calibri"/>
                <a:sym typeface="Calibri"/>
              </a:rPr>
              <a:t>12 crediti</a:t>
            </a:r>
            <a:r>
              <a:rPr lang="it-IT" sz="2200">
                <a:latin typeface="Calibri"/>
                <a:ea typeface="Calibri"/>
                <a:cs typeface="Calibri"/>
                <a:sym typeface="Calibri"/>
              </a:rPr>
              <a:t>. </a:t>
            </a:r>
            <a:endParaRPr/>
          </a:p>
          <a:p>
            <a:pPr indent="0" lvl="0" marL="0" rtl="0" algn="just">
              <a:lnSpc>
                <a:spcPct val="90000"/>
              </a:lnSpc>
              <a:spcBef>
                <a:spcPts val="1000"/>
              </a:spcBef>
              <a:spcAft>
                <a:spcPts val="0"/>
              </a:spcAft>
              <a:buClr>
                <a:schemeClr val="dk1"/>
              </a:buClr>
              <a:buSzPts val="2200"/>
              <a:buNone/>
            </a:pPr>
            <a:r>
              <a:rPr lang="it-IT" sz="2200">
                <a:latin typeface="Calibri"/>
                <a:ea typeface="Calibri"/>
                <a:cs typeface="Calibri"/>
                <a:sym typeface="Calibri"/>
              </a:rPr>
              <a:t> </a:t>
            </a:r>
            <a:endParaRPr/>
          </a:p>
          <a:p>
            <a:pPr indent="0" lvl="0" marL="0" rtl="0" algn="just">
              <a:lnSpc>
                <a:spcPct val="90000"/>
              </a:lnSpc>
              <a:spcBef>
                <a:spcPts val="1000"/>
              </a:spcBef>
              <a:spcAft>
                <a:spcPts val="0"/>
              </a:spcAft>
              <a:buClr>
                <a:schemeClr val="dk1"/>
              </a:buClr>
              <a:buSzPts val="2200"/>
              <a:buNone/>
            </a:pPr>
            <a:r>
              <a:rPr b="1" lang="it-IT" sz="2200" u="sng">
                <a:latin typeface="Calibri"/>
                <a:ea typeface="Calibri"/>
                <a:cs typeface="Calibri"/>
                <a:sym typeface="Calibri"/>
              </a:rPr>
              <a:t>ATTENZIONE</a:t>
            </a:r>
            <a:r>
              <a:rPr lang="it-IT" sz="2200">
                <a:latin typeface="Calibri"/>
                <a:ea typeface="Calibri"/>
                <a:cs typeface="Calibri"/>
                <a:sym typeface="Calibri"/>
              </a:rPr>
              <a:t>: se selezioni insegnamenti a scelta libera la cui somma è pari a 12 crediti, non puoi conseguire altri crediti. Se invece selezioni esami la cui somma supera 12 crediti, per esempio un esame da 6 e uno da 8 crediti, ti è consentito «sforare» (il limite di 12), fino a conseguire 16 crediti al massimo. </a:t>
            </a:r>
            <a:endParaRPr sz="22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p:txBody>
      </p:sp>
      <p:sp>
        <p:nvSpPr>
          <p:cNvPr id="280" name="Google Shape;28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e34e228b01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pic>
        <p:nvPicPr>
          <p:cNvPr id="287" name="Google Shape;287;ge34e228b01_0_0"/>
          <p:cNvPicPr preferRelativeResize="0"/>
          <p:nvPr/>
        </p:nvPicPr>
        <p:blipFill rotWithShape="1">
          <a:blip r:embed="rId3">
            <a:alphaModFix/>
          </a:blip>
          <a:srcRect b="0" l="0" r="0" t="0"/>
          <a:stretch/>
        </p:blipFill>
        <p:spPr>
          <a:xfrm>
            <a:off x="590900" y="556725"/>
            <a:ext cx="4449450" cy="2456700"/>
          </a:xfrm>
          <a:prstGeom prst="rect">
            <a:avLst/>
          </a:prstGeom>
          <a:noFill/>
          <a:ln cap="flat" cmpd="sng" w="12700">
            <a:solidFill>
              <a:schemeClr val="dk1"/>
            </a:solidFill>
            <a:prstDash val="solid"/>
            <a:round/>
            <a:headEnd len="sm" w="sm" type="none"/>
            <a:tailEnd len="sm" w="sm" type="none"/>
          </a:ln>
        </p:spPr>
      </p:pic>
      <p:sp>
        <p:nvSpPr>
          <p:cNvPr id="288" name="Google Shape;288;ge34e228b01_0_0"/>
          <p:cNvSpPr txBox="1"/>
          <p:nvPr/>
        </p:nvSpPr>
        <p:spPr>
          <a:xfrm>
            <a:off x="734150" y="267650"/>
            <a:ext cx="9783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89" name="Google Shape;289;ge34e228b01_0_0"/>
          <p:cNvPicPr preferRelativeResize="0"/>
          <p:nvPr/>
        </p:nvPicPr>
        <p:blipFill rotWithShape="1">
          <a:blip r:embed="rId4">
            <a:alphaModFix/>
          </a:blip>
          <a:srcRect b="0" l="0" r="0" t="0"/>
          <a:stretch/>
        </p:blipFill>
        <p:spPr>
          <a:xfrm>
            <a:off x="5999875" y="2853025"/>
            <a:ext cx="5210624" cy="1651325"/>
          </a:xfrm>
          <a:prstGeom prst="rect">
            <a:avLst/>
          </a:prstGeom>
          <a:noFill/>
          <a:ln cap="flat" cmpd="sng" w="19050">
            <a:solidFill>
              <a:schemeClr val="dk1"/>
            </a:solidFill>
            <a:prstDash val="solid"/>
            <a:round/>
            <a:headEnd len="sm" w="sm" type="none"/>
            <a:tailEnd len="sm" w="sm" type="none"/>
          </a:ln>
        </p:spPr>
      </p:pic>
      <p:pic>
        <p:nvPicPr>
          <p:cNvPr id="290" name="Google Shape;290;ge34e228b01_0_0"/>
          <p:cNvPicPr preferRelativeResize="0"/>
          <p:nvPr/>
        </p:nvPicPr>
        <p:blipFill rotWithShape="1">
          <a:blip r:embed="rId5">
            <a:alphaModFix/>
          </a:blip>
          <a:srcRect b="0" l="0" r="0" t="0"/>
          <a:stretch/>
        </p:blipFill>
        <p:spPr>
          <a:xfrm>
            <a:off x="5999875" y="1185189"/>
            <a:ext cx="4922700" cy="1150497"/>
          </a:xfrm>
          <a:prstGeom prst="rect">
            <a:avLst/>
          </a:prstGeom>
          <a:noFill/>
          <a:ln cap="flat" cmpd="sng" w="19050">
            <a:solidFill>
              <a:schemeClr val="dk1"/>
            </a:solidFill>
            <a:prstDash val="solid"/>
            <a:round/>
            <a:headEnd len="sm" w="sm" type="none"/>
            <a:tailEnd len="sm" w="sm" type="none"/>
          </a:ln>
          <a:effectLst>
            <a:outerShdw blurRad="57150" rotWithShape="0" algn="bl" dir="6420000" dist="19050">
              <a:srgbClr val="000000">
                <a:alpha val="49411"/>
              </a:srgbClr>
            </a:outerShdw>
          </a:effectLst>
        </p:spPr>
      </p:pic>
      <p:pic>
        <p:nvPicPr>
          <p:cNvPr id="291" name="Google Shape;291;ge34e228b01_0_0"/>
          <p:cNvPicPr preferRelativeResize="0"/>
          <p:nvPr/>
        </p:nvPicPr>
        <p:blipFill rotWithShape="1">
          <a:blip r:embed="rId6">
            <a:alphaModFix/>
          </a:blip>
          <a:srcRect b="0" l="0" r="0" t="0"/>
          <a:stretch/>
        </p:blipFill>
        <p:spPr>
          <a:xfrm>
            <a:off x="6088411" y="5021700"/>
            <a:ext cx="5033549" cy="1357750"/>
          </a:xfrm>
          <a:prstGeom prst="rect">
            <a:avLst/>
          </a:prstGeom>
          <a:noFill/>
          <a:ln cap="flat" cmpd="sng" w="19050">
            <a:solidFill>
              <a:srgbClr val="000000"/>
            </a:solidFill>
            <a:prstDash val="solid"/>
            <a:round/>
            <a:headEnd len="sm" w="sm" type="none"/>
            <a:tailEnd len="sm" w="sm" type="none"/>
          </a:ln>
        </p:spPr>
      </p:pic>
      <p:sp>
        <p:nvSpPr>
          <p:cNvPr id="292" name="Google Shape;292;ge34e228b01_0_0"/>
          <p:cNvSpPr/>
          <p:nvPr/>
        </p:nvSpPr>
        <p:spPr>
          <a:xfrm>
            <a:off x="5141198" y="1430675"/>
            <a:ext cx="660300" cy="489000"/>
          </a:xfrm>
          <a:prstGeom prst="rightArrow">
            <a:avLst>
              <a:gd fmla="val 50000" name="adj1"/>
              <a:gd fmla="val 50000" name="adj2"/>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3" name="Google Shape;293;ge34e228b01_0_0"/>
          <p:cNvPicPr preferRelativeResize="0"/>
          <p:nvPr/>
        </p:nvPicPr>
        <p:blipFill rotWithShape="1">
          <a:blip r:embed="rId7">
            <a:alphaModFix/>
          </a:blip>
          <a:srcRect b="0" l="0" r="0" t="0"/>
          <a:stretch/>
        </p:blipFill>
        <p:spPr>
          <a:xfrm flipH="1">
            <a:off x="5872187" y="4029475"/>
            <a:ext cx="447625" cy="365100"/>
          </a:xfrm>
          <a:prstGeom prst="rect">
            <a:avLst/>
          </a:prstGeom>
          <a:noFill/>
          <a:ln>
            <a:noFill/>
          </a:ln>
        </p:spPr>
      </p:pic>
      <p:pic>
        <p:nvPicPr>
          <p:cNvPr id="294" name="Google Shape;294;ge34e228b01_0_0"/>
          <p:cNvPicPr preferRelativeResize="0"/>
          <p:nvPr/>
        </p:nvPicPr>
        <p:blipFill rotWithShape="1">
          <a:blip r:embed="rId7">
            <a:alphaModFix/>
          </a:blip>
          <a:srcRect b="0" l="0" r="0" t="0"/>
          <a:stretch/>
        </p:blipFill>
        <p:spPr>
          <a:xfrm flipH="1">
            <a:off x="6088400" y="5832250"/>
            <a:ext cx="447625" cy="378000"/>
          </a:xfrm>
          <a:prstGeom prst="rect">
            <a:avLst/>
          </a:prstGeom>
          <a:noFill/>
          <a:ln>
            <a:noFill/>
          </a:ln>
        </p:spPr>
      </p:pic>
      <p:sp>
        <p:nvSpPr>
          <p:cNvPr id="295" name="Google Shape;295;ge34e228b01_0_0"/>
          <p:cNvSpPr/>
          <p:nvPr/>
        </p:nvSpPr>
        <p:spPr>
          <a:xfrm>
            <a:off x="8237425" y="2320575"/>
            <a:ext cx="447600" cy="489000"/>
          </a:xfrm>
          <a:prstGeom prst="downArrow">
            <a:avLst>
              <a:gd fmla="val 50000" name="adj1"/>
              <a:gd fmla="val 38100" name="adj2"/>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e34e228b01_0_0"/>
          <p:cNvSpPr/>
          <p:nvPr/>
        </p:nvSpPr>
        <p:spPr>
          <a:xfrm>
            <a:off x="8237425" y="4462300"/>
            <a:ext cx="447600" cy="489000"/>
          </a:xfrm>
          <a:prstGeom prst="downArrow">
            <a:avLst>
              <a:gd fmla="val 50000" name="adj1"/>
              <a:gd fmla="val 38100" name="adj2"/>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7" name="Google Shape;297;ge34e228b01_0_0"/>
          <p:cNvPicPr preferRelativeResize="0"/>
          <p:nvPr/>
        </p:nvPicPr>
        <p:blipFill rotWithShape="1">
          <a:blip r:embed="rId7">
            <a:alphaModFix/>
          </a:blip>
          <a:srcRect b="0" l="0" r="0" t="0"/>
          <a:stretch/>
        </p:blipFill>
        <p:spPr>
          <a:xfrm>
            <a:off x="4032487" y="2376075"/>
            <a:ext cx="823675" cy="378000"/>
          </a:xfrm>
          <a:prstGeom prst="rect">
            <a:avLst/>
          </a:prstGeom>
          <a:noFill/>
          <a:ln>
            <a:noFill/>
          </a:ln>
        </p:spPr>
      </p:pic>
      <p:pic>
        <p:nvPicPr>
          <p:cNvPr id="298" name="Google Shape;298;ge34e228b01_0_0"/>
          <p:cNvPicPr preferRelativeResize="0"/>
          <p:nvPr/>
        </p:nvPicPr>
        <p:blipFill rotWithShape="1">
          <a:blip r:embed="rId7">
            <a:alphaModFix/>
          </a:blip>
          <a:srcRect b="0" l="0" r="0" t="0"/>
          <a:stretch/>
        </p:blipFill>
        <p:spPr>
          <a:xfrm>
            <a:off x="9395537" y="1919675"/>
            <a:ext cx="823675" cy="378000"/>
          </a:xfrm>
          <a:prstGeom prst="rect">
            <a:avLst/>
          </a:prstGeom>
          <a:noFill/>
          <a:ln>
            <a:noFill/>
          </a:ln>
        </p:spPr>
      </p:pic>
      <p:sp>
        <p:nvSpPr>
          <p:cNvPr id="299" name="Google Shape;299;ge34e228b01_0_0"/>
          <p:cNvSpPr txBox="1"/>
          <p:nvPr/>
        </p:nvSpPr>
        <p:spPr>
          <a:xfrm>
            <a:off x="572390" y="3351846"/>
            <a:ext cx="47292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In questa figura è illustrato il procedimento da adottare per l’anticipo delle attività a libera scelta.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Per poter procedere con la prenotazione dell’appello è necessario:</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Selezionare la voce </a:t>
            </a:r>
            <a:r>
              <a:rPr b="1" i="0" lang="it-IT" sz="1400" u="none" cap="none" strike="noStrike">
                <a:solidFill>
                  <a:srgbClr val="000000"/>
                </a:solidFill>
                <a:latin typeface="Calibri"/>
                <a:ea typeface="Calibri"/>
                <a:cs typeface="Calibri"/>
                <a:sym typeface="Calibri"/>
              </a:rPr>
              <a:t>Prenota</a:t>
            </a:r>
            <a:r>
              <a:rPr b="0" i="0" lang="it-IT" sz="1400" u="none" cap="none" strike="noStrike">
                <a:solidFill>
                  <a:srgbClr val="000000"/>
                </a:solidFill>
                <a:latin typeface="Calibri"/>
                <a:ea typeface="Calibri"/>
                <a:cs typeface="Calibri"/>
                <a:sym typeface="Calibri"/>
              </a:rPr>
              <a:t> dalla sezione Appelli disponibili nella Home page di Segreterie online.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Selezionare poi </a:t>
            </a:r>
            <a:r>
              <a:rPr b="1" i="0" lang="it-IT" sz="1400" u="none" cap="none" strike="noStrike">
                <a:solidFill>
                  <a:srgbClr val="000000"/>
                </a:solidFill>
                <a:latin typeface="Calibri"/>
                <a:ea typeface="Calibri"/>
                <a:cs typeface="Calibri"/>
                <a:sym typeface="Calibri"/>
              </a:rPr>
              <a:t>ricerca appelli </a:t>
            </a:r>
            <a:r>
              <a:rPr b="0" i="0" lang="it-IT" sz="1400" u="none" cap="none" strike="noStrike">
                <a:solidFill>
                  <a:srgbClr val="000000"/>
                </a:solidFill>
                <a:latin typeface="Calibri"/>
                <a:ea typeface="Calibri"/>
                <a:cs typeface="Calibri"/>
                <a:sym typeface="Calibri"/>
              </a:rPr>
              <a:t>dalla schermata che elenca gli appelli disponibili.</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Selezionare l’attività a libera scelta di proprio interesse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Procedere con la prenotazione all’appello.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3"/>
          <p:cNvSpPr txBox="1"/>
          <p:nvPr>
            <p:ph idx="1" type="body"/>
          </p:nvPr>
        </p:nvSpPr>
        <p:spPr>
          <a:xfrm>
            <a:off x="775854" y="1205345"/>
            <a:ext cx="10515600" cy="4630795"/>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1600"/>
              <a:buNone/>
            </a:pPr>
            <a:r>
              <a:rPr lang="it-IT" sz="1600">
                <a:latin typeface="Calibri"/>
                <a:ea typeface="Calibri"/>
                <a:cs typeface="Calibri"/>
                <a:sym typeface="Calibri"/>
              </a:rPr>
              <a:t>L’obiettivo delle attività formative legate allo STAGE e all’attività di TESI e di preparazione della  PROVA FINALE è quello di fornire al laureando l’addestramento necessario per sapersi inserire e relazionare in un gruppo di lavoro nell’ambito della ricerca scientifica o industriale e, in questo contesto, analizzare e approfondire un argomento pertinente alla scienza dei materiali, presentandone poi gli aspetti salienti in una relazione scritta, eventualmente in lingua inglese, e in una discussione orale con una Commissione di laurea. Le attività di STAGE e TESI riguardano, di norma, un unico progetto formativo individuato da un singolo argomento. </a:t>
            </a:r>
            <a:endParaRPr/>
          </a:p>
          <a:p>
            <a:pPr indent="0" lvl="0" marL="0" rtl="0" algn="just">
              <a:lnSpc>
                <a:spcPct val="90000"/>
              </a:lnSpc>
              <a:spcBef>
                <a:spcPts val="1000"/>
              </a:spcBef>
              <a:spcAft>
                <a:spcPts val="0"/>
              </a:spcAft>
              <a:buClr>
                <a:schemeClr val="dk1"/>
              </a:buClr>
              <a:buSzPts val="1600"/>
              <a:buNone/>
            </a:pPr>
            <a:r>
              <a:rPr lang="it-IT" sz="1600">
                <a:latin typeface="Calibri"/>
                <a:ea typeface="Calibri"/>
                <a:cs typeface="Calibri"/>
                <a:sym typeface="Calibri"/>
              </a:rPr>
              <a:t>La frequenza dell’attività di STAGE dà luogo all’acquisizione di 4 CFU. L’attività di preparazione della PROVA FINALE, legata all’attività di TESI, comporta l’acquisizione di altri 3 CFU. </a:t>
            </a:r>
            <a:endParaRPr sz="1600">
              <a:latin typeface="Calibri"/>
              <a:ea typeface="Calibri"/>
              <a:cs typeface="Calibri"/>
              <a:sym typeface="Calibri"/>
            </a:endParaRPr>
          </a:p>
          <a:p>
            <a:pPr indent="0" lvl="0" marL="0" rtl="0" algn="just">
              <a:lnSpc>
                <a:spcPct val="90000"/>
              </a:lnSpc>
              <a:spcBef>
                <a:spcPts val="1000"/>
              </a:spcBef>
              <a:spcAft>
                <a:spcPts val="0"/>
              </a:spcAft>
              <a:buClr>
                <a:schemeClr val="dk1"/>
              </a:buClr>
              <a:buSzPts val="1600"/>
              <a:buNone/>
            </a:pPr>
            <a:r>
              <a:rPr lang="it-IT" sz="1600">
                <a:latin typeface="Calibri"/>
                <a:ea typeface="Calibri"/>
                <a:cs typeface="Calibri"/>
                <a:sym typeface="Calibri"/>
              </a:rPr>
              <a:t>A questi crediti possono essere aggiunti eventualmente ulteriori </a:t>
            </a:r>
            <a:r>
              <a:rPr b="1" lang="it-IT" sz="1600">
                <a:latin typeface="Calibri"/>
                <a:ea typeface="Calibri"/>
                <a:cs typeface="Calibri"/>
                <a:sym typeface="Calibri"/>
              </a:rPr>
              <a:t>8 CFU o 12 CFU di “attività a scelta per la preparazione della prova finale”</a:t>
            </a:r>
            <a:r>
              <a:rPr lang="it-IT" sz="1600">
                <a:latin typeface="Calibri"/>
                <a:ea typeface="Calibri"/>
                <a:cs typeface="Calibri"/>
                <a:sym typeface="Calibri"/>
              </a:rPr>
              <a:t>, da selezionare nel piano degli studi tra le attività formative “a scelta libera dello studente”. </a:t>
            </a:r>
            <a:endParaRPr sz="1600">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t/>
            </a:r>
            <a:endParaRPr b="1" sz="1600" u="sng">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rPr b="1" lang="it-IT" sz="1600" u="sng">
                <a:latin typeface="Calibri"/>
                <a:ea typeface="Calibri"/>
                <a:cs typeface="Calibri"/>
                <a:sym typeface="Calibri"/>
              </a:rPr>
              <a:t>ATTENZIONE</a:t>
            </a:r>
            <a:r>
              <a:rPr lang="it-IT" sz="1600" u="sng">
                <a:latin typeface="Calibri"/>
                <a:ea typeface="Calibri"/>
                <a:cs typeface="Calibri"/>
                <a:sym typeface="Calibri"/>
              </a:rPr>
              <a:t>:</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Terminata l’integrazione di 8 o di 12 CFU  e’ necessario scaricare il </a:t>
            </a:r>
            <a:r>
              <a:rPr b="1" lang="it-IT" sz="1600">
                <a:latin typeface="Calibri"/>
                <a:ea typeface="Calibri"/>
                <a:cs typeface="Calibri"/>
                <a:sym typeface="Calibri"/>
              </a:rPr>
              <a:t>modulo, per il riconoscimento di tale attività, </a:t>
            </a:r>
            <a:r>
              <a:rPr lang="it-IT" sz="1600">
                <a:latin typeface="Calibri"/>
                <a:ea typeface="Calibri"/>
                <a:cs typeface="Calibri"/>
                <a:sym typeface="Calibri"/>
              </a:rPr>
              <a:t>dalla piattaforma e-learning </a:t>
            </a:r>
            <a:r>
              <a:rPr lang="it-IT" sz="1600" u="sng">
                <a:solidFill>
                  <a:schemeClr val="hlink"/>
                </a:solidFill>
                <a:latin typeface="Calibri"/>
                <a:ea typeface="Calibri"/>
                <a:cs typeface="Calibri"/>
                <a:sym typeface="Calibri"/>
                <a:hlinkClick r:id="rId3"/>
              </a:rPr>
              <a:t>https://elearning.unimib.it/mod/folder/view.php?id=304736</a:t>
            </a:r>
            <a:r>
              <a:rPr lang="it-IT" sz="1600">
                <a:latin typeface="Calibri"/>
                <a:ea typeface="Calibri"/>
                <a:cs typeface="Calibri"/>
                <a:sym typeface="Calibri"/>
              </a:rPr>
              <a:t>,  </a:t>
            </a:r>
            <a:r>
              <a:rPr b="1" lang="it-IT" sz="1600">
                <a:latin typeface="Calibri"/>
                <a:ea typeface="Calibri"/>
                <a:cs typeface="Calibri"/>
                <a:sym typeface="Calibri"/>
              </a:rPr>
              <a:t>sottoporlo alla firma del proprio tutor e trasmetterlo via e-mail a: didattica.materiali@unimib.it</a:t>
            </a:r>
            <a:endParaRPr/>
          </a:p>
          <a:p>
            <a:pPr indent="0" lvl="0" marL="0" rtl="0" algn="just">
              <a:lnSpc>
                <a:spcPct val="90000"/>
              </a:lnSpc>
              <a:spcBef>
                <a:spcPts val="1000"/>
              </a:spcBef>
              <a:spcAft>
                <a:spcPts val="0"/>
              </a:spcAft>
              <a:buClr>
                <a:schemeClr val="dk1"/>
              </a:buClr>
              <a:buSzPts val="1600"/>
              <a:buNone/>
            </a:pPr>
            <a:r>
              <a:t/>
            </a:r>
            <a:endParaRPr sz="1600">
              <a:latin typeface="Calibri"/>
              <a:ea typeface="Calibri"/>
              <a:cs typeface="Calibri"/>
              <a:sym typeface="Calibri"/>
            </a:endParaRPr>
          </a:p>
        </p:txBody>
      </p:sp>
      <p:sp>
        <p:nvSpPr>
          <p:cNvPr id="305" name="Google Shape;30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306" name="Google Shape;306;p13"/>
          <p:cNvSpPr txBox="1"/>
          <p:nvPr/>
        </p:nvSpPr>
        <p:spPr>
          <a:xfrm>
            <a:off x="713509" y="465513"/>
            <a:ext cx="1064029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chemeClr val="dk1"/>
                </a:solidFill>
                <a:latin typeface="Calibri"/>
                <a:ea typeface="Calibri"/>
                <a:cs typeface="Calibri"/>
                <a:sym typeface="Calibri"/>
              </a:rPr>
              <a:t>STAGE – PROVA FINALE – ATTIVITA’ A SCELTA PER LA PREPARAZIONE DELLA PROVA FINALE </a:t>
            </a:r>
            <a:endParaRPr b="1" i="0" sz="20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4"/>
          <p:cNvSpPr txBox="1"/>
          <p:nvPr>
            <p:ph type="title"/>
          </p:nvPr>
        </p:nvSpPr>
        <p:spPr>
          <a:xfrm>
            <a:off x="809752" y="447600"/>
            <a:ext cx="10234353" cy="1202913"/>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Nella prima regola, dedicata alle attività a scelta libera dello studente, puoi inserire l’attività a scelta per la preparazione della prova finale, di 8 oppure di 12 crediti (figura 8).</a:t>
            </a:r>
            <a:br>
              <a:rPr lang="it-IT" sz="1800">
                <a:latin typeface="Calibri"/>
                <a:ea typeface="Calibri"/>
                <a:cs typeface="Calibri"/>
                <a:sym typeface="Calibri"/>
              </a:rPr>
            </a:br>
            <a:r>
              <a:rPr i="1" lang="it-IT" sz="1800">
                <a:latin typeface="Calibri"/>
                <a:ea typeface="Calibri"/>
                <a:cs typeface="Calibri"/>
                <a:sym typeface="Calibri"/>
              </a:rPr>
              <a:t>Se utilizzi questa regola, clicca ''Regola succ.'' per proseguire nella compilazione. </a:t>
            </a:r>
            <a:br>
              <a:rPr i="1" lang="it-IT" sz="1800">
                <a:latin typeface="Calibri"/>
                <a:ea typeface="Calibri"/>
                <a:cs typeface="Calibri"/>
                <a:sym typeface="Calibri"/>
              </a:rPr>
            </a:br>
            <a:r>
              <a:rPr i="1" lang="it-IT" sz="1800">
                <a:latin typeface="Calibri"/>
                <a:ea typeface="Calibri"/>
                <a:cs typeface="Calibri"/>
                <a:sym typeface="Calibri"/>
              </a:rPr>
              <a:t>Se non intendi selezionare alcuna attività, clicca </a:t>
            </a:r>
            <a:r>
              <a:rPr b="1" i="1" lang="it-IT" sz="1800">
                <a:latin typeface="Calibri"/>
                <a:ea typeface="Calibri"/>
                <a:cs typeface="Calibri"/>
                <a:sym typeface="Calibri"/>
              </a:rPr>
              <a:t>''Salta la scelta''  </a:t>
            </a:r>
            <a:r>
              <a:rPr i="1" lang="it-IT" sz="1800">
                <a:latin typeface="Calibri"/>
                <a:ea typeface="Calibri"/>
                <a:cs typeface="Calibri"/>
                <a:sym typeface="Calibri"/>
              </a:rPr>
              <a:t>per passare alla regola successiva.</a:t>
            </a:r>
            <a:br>
              <a:rPr lang="it-IT" sz="1600"/>
            </a:br>
            <a:br>
              <a:rPr lang="it-IT" sz="1600"/>
            </a:br>
            <a:endParaRPr sz="1600"/>
          </a:p>
        </p:txBody>
      </p:sp>
      <p:sp>
        <p:nvSpPr>
          <p:cNvPr id="312" name="Google Shape;312;p14"/>
          <p:cNvSpPr txBox="1"/>
          <p:nvPr>
            <p:ph idx="1" type="body"/>
          </p:nvPr>
        </p:nvSpPr>
        <p:spPr>
          <a:xfrm>
            <a:off x="838200" y="1449239"/>
            <a:ext cx="10515600" cy="516769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8</a:t>
            </a:r>
            <a:endParaRPr sz="1400"/>
          </a:p>
        </p:txBody>
      </p:sp>
      <p:sp>
        <p:nvSpPr>
          <p:cNvPr id="313" name="Google Shape;31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14" name="Google Shape;314;p14"/>
          <p:cNvPicPr preferRelativeResize="0"/>
          <p:nvPr/>
        </p:nvPicPr>
        <p:blipFill rotWithShape="1">
          <a:blip r:embed="rId3">
            <a:alphaModFix/>
          </a:blip>
          <a:srcRect b="0" l="0" r="0" t="0"/>
          <a:stretch/>
        </p:blipFill>
        <p:spPr>
          <a:xfrm>
            <a:off x="925740" y="1648150"/>
            <a:ext cx="10059272" cy="585267"/>
          </a:xfrm>
          <a:prstGeom prst="rect">
            <a:avLst/>
          </a:prstGeom>
          <a:noFill/>
          <a:ln>
            <a:noFill/>
          </a:ln>
        </p:spPr>
      </p:pic>
      <p:pic>
        <p:nvPicPr>
          <p:cNvPr id="315" name="Google Shape;315;p14"/>
          <p:cNvPicPr preferRelativeResize="0"/>
          <p:nvPr/>
        </p:nvPicPr>
        <p:blipFill rotWithShape="1">
          <a:blip r:embed="rId4">
            <a:alphaModFix/>
          </a:blip>
          <a:srcRect b="0" l="0" r="0" t="0"/>
          <a:stretch/>
        </p:blipFill>
        <p:spPr>
          <a:xfrm>
            <a:off x="5776686" y="1648150"/>
            <a:ext cx="1281317" cy="187610"/>
          </a:xfrm>
          <a:prstGeom prst="rect">
            <a:avLst/>
          </a:prstGeom>
          <a:noFill/>
          <a:ln>
            <a:noFill/>
          </a:ln>
        </p:spPr>
      </p:pic>
      <p:pic>
        <p:nvPicPr>
          <p:cNvPr id="316" name="Google Shape;316;p14"/>
          <p:cNvPicPr preferRelativeResize="0"/>
          <p:nvPr/>
        </p:nvPicPr>
        <p:blipFill rotWithShape="1">
          <a:blip r:embed="rId5">
            <a:alphaModFix/>
          </a:blip>
          <a:srcRect b="0" l="0" r="0" t="0"/>
          <a:stretch/>
        </p:blipFill>
        <p:spPr>
          <a:xfrm>
            <a:off x="1123840" y="2247081"/>
            <a:ext cx="8526065" cy="3905795"/>
          </a:xfrm>
          <a:prstGeom prst="rect">
            <a:avLst/>
          </a:prstGeom>
          <a:noFill/>
          <a:ln>
            <a:noFill/>
          </a:ln>
        </p:spPr>
      </p:pic>
      <p:pic>
        <p:nvPicPr>
          <p:cNvPr id="317" name="Google Shape;317;p14"/>
          <p:cNvPicPr preferRelativeResize="0"/>
          <p:nvPr/>
        </p:nvPicPr>
        <p:blipFill rotWithShape="1">
          <a:blip r:embed="rId6">
            <a:alphaModFix/>
          </a:blip>
          <a:srcRect b="0" l="0" r="0" t="0"/>
          <a:stretch/>
        </p:blipFill>
        <p:spPr>
          <a:xfrm>
            <a:off x="907451" y="1631541"/>
            <a:ext cx="10077561" cy="47248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5"/>
          <p:cNvSpPr txBox="1"/>
          <p:nvPr>
            <p:ph type="title"/>
          </p:nvPr>
        </p:nvSpPr>
        <p:spPr>
          <a:xfrm>
            <a:off x="838200" y="191616"/>
            <a:ext cx="10139654" cy="1325563"/>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1600"/>
            </a:br>
            <a:r>
              <a:rPr lang="it-IT" sz="1800">
                <a:latin typeface="Calibri"/>
                <a:ea typeface="Calibri"/>
                <a:cs typeface="Calibri"/>
                <a:sym typeface="Calibri"/>
              </a:rPr>
              <a:t>Con le regole successive puoi completare e/o effettuare la scelta, al tuo secondo e/o terzo anno, tra gli insegnamenti offerti da altri Corsi di studio dell’Ateneo. </a:t>
            </a:r>
            <a:br>
              <a:rPr lang="it-IT" sz="1800">
                <a:latin typeface="Calibri"/>
                <a:ea typeface="Calibri"/>
                <a:cs typeface="Calibri"/>
                <a:sym typeface="Calibri"/>
              </a:rPr>
            </a:br>
            <a:r>
              <a:rPr lang="it-IT" sz="1800">
                <a:latin typeface="Calibri"/>
                <a:ea typeface="Calibri"/>
                <a:cs typeface="Calibri"/>
                <a:sym typeface="Calibri"/>
              </a:rPr>
              <a:t>Clicca sul pulsante “</a:t>
            </a:r>
            <a:r>
              <a:rPr b="1" lang="it-IT" sz="1800">
                <a:latin typeface="Calibri"/>
                <a:ea typeface="Calibri"/>
                <a:cs typeface="Calibri"/>
                <a:sym typeface="Calibri"/>
              </a:rPr>
              <a:t>Aggiungi attività</a:t>
            </a:r>
            <a:r>
              <a:rPr lang="it-IT" sz="1800">
                <a:latin typeface="Calibri"/>
                <a:ea typeface="Calibri"/>
                <a:cs typeface="Calibri"/>
                <a:sym typeface="Calibri"/>
              </a:rPr>
              <a:t>” (figura 9) se vuoi inserire al tuo secondo/terzo anno insegnamenti da un altro Corso dell’Ateneo (figura 10).</a:t>
            </a:r>
            <a:br>
              <a:rPr lang="it-IT" sz="1800">
                <a:latin typeface="Calibri"/>
                <a:ea typeface="Calibri"/>
                <a:cs typeface="Calibri"/>
                <a:sym typeface="Calibri"/>
              </a:rPr>
            </a:br>
            <a:br>
              <a:rPr lang="it-IT" sz="1600"/>
            </a:br>
            <a:br>
              <a:rPr lang="it-IT" sz="1600"/>
            </a:br>
            <a:br>
              <a:rPr lang="it-IT" sz="1600"/>
            </a:br>
            <a:br>
              <a:rPr lang="it-IT" sz="1600"/>
            </a:br>
            <a:endParaRPr sz="1600">
              <a:latin typeface="Calibri"/>
              <a:ea typeface="Calibri"/>
              <a:cs typeface="Calibri"/>
              <a:sym typeface="Calibri"/>
            </a:endParaRPr>
          </a:p>
        </p:txBody>
      </p:sp>
      <p:sp>
        <p:nvSpPr>
          <p:cNvPr id="323" name="Google Shape;323;p15"/>
          <p:cNvSpPr txBox="1"/>
          <p:nvPr>
            <p:ph idx="1" type="body"/>
          </p:nvPr>
        </p:nvSpPr>
        <p:spPr>
          <a:xfrm>
            <a:off x="838200" y="1825624"/>
            <a:ext cx="10515600" cy="481671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9</a:t>
            </a:r>
            <a:endParaRPr sz="1400"/>
          </a:p>
        </p:txBody>
      </p:sp>
      <p:sp>
        <p:nvSpPr>
          <p:cNvPr id="324" name="Google Shape;32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25" name="Google Shape;325;p15"/>
          <p:cNvPicPr preferRelativeResize="0"/>
          <p:nvPr/>
        </p:nvPicPr>
        <p:blipFill rotWithShape="1">
          <a:blip r:embed="rId3">
            <a:alphaModFix/>
          </a:blip>
          <a:srcRect b="0" l="0" r="0" t="0"/>
          <a:stretch/>
        </p:blipFill>
        <p:spPr>
          <a:xfrm>
            <a:off x="918582" y="1471827"/>
            <a:ext cx="10059272" cy="585267"/>
          </a:xfrm>
          <a:prstGeom prst="rect">
            <a:avLst/>
          </a:prstGeom>
          <a:noFill/>
          <a:ln>
            <a:noFill/>
          </a:ln>
        </p:spPr>
      </p:pic>
      <p:pic>
        <p:nvPicPr>
          <p:cNvPr id="326" name="Google Shape;326;p15"/>
          <p:cNvPicPr preferRelativeResize="0"/>
          <p:nvPr/>
        </p:nvPicPr>
        <p:blipFill rotWithShape="1">
          <a:blip r:embed="rId4">
            <a:alphaModFix/>
          </a:blip>
          <a:srcRect b="0" l="0" r="0" t="0"/>
          <a:stretch/>
        </p:blipFill>
        <p:spPr>
          <a:xfrm>
            <a:off x="5758851" y="1471829"/>
            <a:ext cx="1341236" cy="343780"/>
          </a:xfrm>
          <a:prstGeom prst="rect">
            <a:avLst/>
          </a:prstGeom>
          <a:noFill/>
          <a:ln>
            <a:noFill/>
          </a:ln>
        </p:spPr>
      </p:pic>
      <p:sp>
        <p:nvSpPr>
          <p:cNvPr id="327" name="Google Shape;327;p15"/>
          <p:cNvSpPr/>
          <p:nvPr/>
        </p:nvSpPr>
        <p:spPr>
          <a:xfrm>
            <a:off x="918582" y="1471828"/>
            <a:ext cx="10059272" cy="4884522"/>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Ritaglio schermata" id="328" name="Google Shape;328;p15"/>
          <p:cNvPicPr preferRelativeResize="0"/>
          <p:nvPr/>
        </p:nvPicPr>
        <p:blipFill rotWithShape="1">
          <a:blip r:embed="rId5">
            <a:alphaModFix/>
          </a:blip>
          <a:srcRect b="0" l="0" r="0" t="0"/>
          <a:stretch/>
        </p:blipFill>
        <p:spPr>
          <a:xfrm>
            <a:off x="2570221" y="2008609"/>
            <a:ext cx="6626166" cy="4280748"/>
          </a:xfrm>
          <a:prstGeom prst="rect">
            <a:avLst/>
          </a:prstGeom>
          <a:noFill/>
          <a:ln>
            <a:noFill/>
          </a:ln>
        </p:spPr>
      </p:pic>
      <p:pic>
        <p:nvPicPr>
          <p:cNvPr id="329" name="Google Shape;329;p15"/>
          <p:cNvPicPr preferRelativeResize="0"/>
          <p:nvPr/>
        </p:nvPicPr>
        <p:blipFill rotWithShape="1">
          <a:blip r:embed="rId6">
            <a:alphaModFix/>
          </a:blip>
          <a:srcRect b="0" l="0" r="0" t="0"/>
          <a:stretch/>
        </p:blipFill>
        <p:spPr>
          <a:xfrm>
            <a:off x="5263824" y="3319262"/>
            <a:ext cx="1664352" cy="219475"/>
          </a:xfrm>
          <a:prstGeom prst="rect">
            <a:avLst/>
          </a:prstGeom>
          <a:noFill/>
          <a:ln>
            <a:noFill/>
          </a:ln>
        </p:spPr>
      </p:pic>
      <p:pic>
        <p:nvPicPr>
          <p:cNvPr id="330" name="Google Shape;330;p15"/>
          <p:cNvPicPr preferRelativeResize="0"/>
          <p:nvPr/>
        </p:nvPicPr>
        <p:blipFill rotWithShape="1">
          <a:blip r:embed="rId7">
            <a:alphaModFix/>
          </a:blip>
          <a:srcRect b="0" l="0" r="0" t="0"/>
          <a:stretch/>
        </p:blipFill>
        <p:spPr>
          <a:xfrm>
            <a:off x="5453759" y="1945460"/>
            <a:ext cx="4633362" cy="475529"/>
          </a:xfrm>
          <a:prstGeom prst="rect">
            <a:avLst/>
          </a:prstGeom>
          <a:noFill/>
          <a:ln>
            <a:noFill/>
          </a:ln>
        </p:spPr>
      </p:pic>
      <p:pic>
        <p:nvPicPr>
          <p:cNvPr id="331" name="Google Shape;331;p15"/>
          <p:cNvPicPr preferRelativeResize="0"/>
          <p:nvPr/>
        </p:nvPicPr>
        <p:blipFill rotWithShape="1">
          <a:blip r:embed="rId8">
            <a:alphaModFix/>
          </a:blip>
          <a:srcRect b="0" l="0" r="0" t="0"/>
          <a:stretch/>
        </p:blipFill>
        <p:spPr>
          <a:xfrm>
            <a:off x="7269703" y="5236438"/>
            <a:ext cx="1243692" cy="591363"/>
          </a:xfrm>
          <a:prstGeom prst="rect">
            <a:avLst/>
          </a:prstGeom>
          <a:noFill/>
          <a:ln>
            <a:noFill/>
          </a:ln>
        </p:spPr>
      </p:pic>
      <p:pic>
        <p:nvPicPr>
          <p:cNvPr id="332" name="Google Shape;332;p15"/>
          <p:cNvPicPr preferRelativeResize="0"/>
          <p:nvPr/>
        </p:nvPicPr>
        <p:blipFill rotWithShape="1">
          <a:blip r:embed="rId9">
            <a:alphaModFix/>
          </a:blip>
          <a:srcRect b="0" l="0" r="0" t="0"/>
          <a:stretch/>
        </p:blipFill>
        <p:spPr>
          <a:xfrm>
            <a:off x="2515554" y="2240079"/>
            <a:ext cx="925916" cy="2537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6"/>
          <p:cNvSpPr txBox="1"/>
          <p:nvPr>
            <p:ph idx="1" type="body"/>
          </p:nvPr>
        </p:nvSpPr>
        <p:spPr>
          <a:xfrm>
            <a:off x="838200" y="1825624"/>
            <a:ext cx="10515600" cy="481671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10</a:t>
            </a:r>
            <a:endParaRPr sz="1400"/>
          </a:p>
        </p:txBody>
      </p:sp>
      <p:pic>
        <p:nvPicPr>
          <p:cNvPr id="338" name="Google Shape;338;p16"/>
          <p:cNvPicPr preferRelativeResize="0"/>
          <p:nvPr/>
        </p:nvPicPr>
        <p:blipFill rotWithShape="1">
          <a:blip r:embed="rId3">
            <a:alphaModFix/>
          </a:blip>
          <a:srcRect b="0" l="0" r="261" t="15800"/>
          <a:stretch/>
        </p:blipFill>
        <p:spPr>
          <a:xfrm>
            <a:off x="1199071" y="621102"/>
            <a:ext cx="9083615" cy="5529532"/>
          </a:xfrm>
          <a:prstGeom prst="rect">
            <a:avLst/>
          </a:prstGeom>
          <a:noFill/>
          <a:ln cap="flat" cmpd="sng" w="9525">
            <a:solidFill>
              <a:schemeClr val="dk1"/>
            </a:solidFill>
            <a:prstDash val="solid"/>
            <a:round/>
            <a:headEnd len="sm" w="sm" type="none"/>
            <a:tailEnd len="sm" w="sm" type="none"/>
          </a:ln>
        </p:spPr>
      </p:pic>
      <p:sp>
        <p:nvSpPr>
          <p:cNvPr id="339" name="Google Shape;339;p16"/>
          <p:cNvSpPr txBox="1"/>
          <p:nvPr/>
        </p:nvSpPr>
        <p:spPr>
          <a:xfrm>
            <a:off x="3773427" y="1651748"/>
            <a:ext cx="4219575" cy="34775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sp>
        <p:nvSpPr>
          <p:cNvPr id="340" name="Google Shape;34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7"/>
          <p:cNvSpPr txBox="1"/>
          <p:nvPr>
            <p:ph type="title"/>
          </p:nvPr>
        </p:nvSpPr>
        <p:spPr>
          <a:xfrm>
            <a:off x="838200" y="365125"/>
            <a:ext cx="9753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Clicca sul simbolo </a:t>
            </a:r>
            <a:r>
              <a:rPr b="1" lang="it-IT" sz="1600">
                <a:latin typeface="Calibri"/>
                <a:ea typeface="Calibri"/>
                <a:cs typeface="Calibri"/>
                <a:sym typeface="Calibri"/>
              </a:rPr>
              <a:t>+ Aggiungi </a:t>
            </a:r>
            <a:r>
              <a:rPr lang="it-IT" sz="1600">
                <a:latin typeface="Calibri"/>
                <a:ea typeface="Calibri"/>
                <a:cs typeface="Calibri"/>
                <a:sym typeface="Calibri"/>
              </a:rPr>
              <a:t>per inserire l’attività prescelta (figura 11). </a:t>
            </a:r>
            <a:br>
              <a:rPr lang="it-IT" sz="1600">
                <a:latin typeface="Calibri"/>
                <a:ea typeface="Calibri"/>
                <a:cs typeface="Calibri"/>
                <a:sym typeface="Calibri"/>
              </a:rPr>
            </a:br>
            <a:r>
              <a:rPr lang="it-IT" sz="1600">
                <a:latin typeface="Calibri"/>
                <a:ea typeface="Calibri"/>
                <a:cs typeface="Calibri"/>
                <a:sym typeface="Calibri"/>
              </a:rPr>
              <a:t>Clicca “Cambia CDS” se vuoi selezionare un altro Corso di studio altrimenti clicca “Torna alla regola” per tornare alla schermata iniziale e proseguire nella navigazione.</a:t>
            </a:r>
            <a:br>
              <a:rPr lang="it-IT" sz="1600">
                <a:latin typeface="Calibri"/>
                <a:ea typeface="Calibri"/>
                <a:cs typeface="Calibri"/>
                <a:sym typeface="Calibri"/>
              </a:rPr>
            </a:br>
            <a:br>
              <a:rPr lang="it-IT" sz="1600"/>
            </a:br>
            <a:endParaRPr sz="1600">
              <a:latin typeface="Calibri"/>
              <a:ea typeface="Calibri"/>
              <a:cs typeface="Calibri"/>
              <a:sym typeface="Calibri"/>
            </a:endParaRPr>
          </a:p>
        </p:txBody>
      </p:sp>
      <p:sp>
        <p:nvSpPr>
          <p:cNvPr id="346" name="Google Shape;346;p17"/>
          <p:cNvSpPr txBox="1"/>
          <p:nvPr>
            <p:ph idx="1" type="body"/>
          </p:nvPr>
        </p:nvSpPr>
        <p:spPr>
          <a:xfrm>
            <a:off x="838200" y="1825625"/>
            <a:ext cx="10515600" cy="485122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11</a:t>
            </a:r>
            <a:endParaRPr sz="1400"/>
          </a:p>
        </p:txBody>
      </p:sp>
      <p:pic>
        <p:nvPicPr>
          <p:cNvPr id="347" name="Google Shape;347;p17"/>
          <p:cNvPicPr preferRelativeResize="0"/>
          <p:nvPr/>
        </p:nvPicPr>
        <p:blipFill rotWithShape="1">
          <a:blip r:embed="rId3">
            <a:alphaModFix/>
          </a:blip>
          <a:srcRect b="0" l="0" r="677" t="12196"/>
          <a:stretch/>
        </p:blipFill>
        <p:spPr>
          <a:xfrm>
            <a:off x="838200" y="1302590"/>
            <a:ext cx="9753600" cy="5029200"/>
          </a:xfrm>
          <a:prstGeom prst="rect">
            <a:avLst/>
          </a:prstGeom>
          <a:noFill/>
          <a:ln cap="flat" cmpd="sng" w="9525">
            <a:solidFill>
              <a:schemeClr val="dk1"/>
            </a:solidFill>
            <a:prstDash val="solid"/>
            <a:round/>
            <a:headEnd len="sm" w="sm" type="none"/>
            <a:tailEnd len="sm" w="sm" type="none"/>
          </a:ln>
        </p:spPr>
      </p:pic>
      <p:sp>
        <p:nvSpPr>
          <p:cNvPr id="348" name="Google Shape;3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8"/>
          <p:cNvSpPr txBox="1"/>
          <p:nvPr>
            <p:ph type="title"/>
          </p:nvPr>
        </p:nvSpPr>
        <p:spPr>
          <a:xfrm>
            <a:off x="955964" y="99753"/>
            <a:ext cx="10622279" cy="14987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In questa pagina trovi la regola (fig. 12) da utilizzare se partecipi al programma ERASMUS e se il tuo Learning Agreement prevede attività a scelta libera </a:t>
            </a:r>
            <a:r>
              <a:rPr b="1" lang="it-IT" sz="1600">
                <a:latin typeface="Calibri"/>
                <a:ea typeface="Calibri"/>
                <a:cs typeface="Calibri"/>
                <a:sym typeface="Calibri"/>
              </a:rPr>
              <a:t>NON</a:t>
            </a:r>
            <a:r>
              <a:rPr lang="it-IT" sz="1600">
                <a:latin typeface="Calibri"/>
                <a:ea typeface="Calibri"/>
                <a:cs typeface="Calibri"/>
                <a:sym typeface="Calibri"/>
              </a:rPr>
              <a:t> corrispondenti a insegnamenti offerti dal nostro Ateneo. Puoi scegliere fino a 12 crediti.</a:t>
            </a:r>
            <a:br>
              <a:rPr lang="it-IT" sz="1600">
                <a:latin typeface="Calibri"/>
                <a:ea typeface="Calibri"/>
                <a:cs typeface="Calibri"/>
                <a:sym typeface="Calibri"/>
              </a:rPr>
            </a:br>
            <a:r>
              <a:rPr i="1" lang="it-IT" sz="1600">
                <a:latin typeface="Calibri"/>
                <a:ea typeface="Calibri"/>
                <a:cs typeface="Calibri"/>
                <a:sym typeface="Calibri"/>
              </a:rPr>
              <a:t>Se utilizzi questa regola, clicca ''Regola succ.'' per proseguire nella compilazione. </a:t>
            </a:r>
            <a:br>
              <a:rPr i="1" lang="it-IT" sz="1600">
                <a:latin typeface="Calibri"/>
                <a:ea typeface="Calibri"/>
                <a:cs typeface="Calibri"/>
                <a:sym typeface="Calibri"/>
              </a:rPr>
            </a:br>
            <a:r>
              <a:rPr i="1" lang="it-IT" sz="1600">
                <a:latin typeface="Calibri"/>
                <a:ea typeface="Calibri"/>
                <a:cs typeface="Calibri"/>
                <a:sym typeface="Calibri"/>
              </a:rPr>
              <a:t>Se non intendi selezionare alcuna attività, clicca </a:t>
            </a:r>
            <a:r>
              <a:rPr b="1" i="1" lang="it-IT" sz="1600">
                <a:latin typeface="Calibri"/>
                <a:ea typeface="Calibri"/>
                <a:cs typeface="Calibri"/>
                <a:sym typeface="Calibri"/>
              </a:rPr>
              <a:t>''Salta la scelta'' </a:t>
            </a:r>
            <a:r>
              <a:rPr i="1" lang="it-IT" sz="1600">
                <a:latin typeface="Calibri"/>
                <a:ea typeface="Calibri"/>
                <a:cs typeface="Calibri"/>
                <a:sym typeface="Calibri"/>
              </a:rPr>
              <a:t> per passare alla regola successiva.</a:t>
            </a:r>
            <a:endParaRPr sz="1600" u="sng">
              <a:latin typeface="Calibri"/>
              <a:ea typeface="Calibri"/>
              <a:cs typeface="Calibri"/>
              <a:sym typeface="Calibri"/>
            </a:endParaRPr>
          </a:p>
        </p:txBody>
      </p:sp>
      <p:sp>
        <p:nvSpPr>
          <p:cNvPr id="354" name="Google Shape;354;p18"/>
          <p:cNvSpPr txBox="1"/>
          <p:nvPr>
            <p:ph idx="1" type="body"/>
          </p:nvPr>
        </p:nvSpPr>
        <p:spPr>
          <a:xfrm>
            <a:off x="838200" y="1825624"/>
            <a:ext cx="10515600" cy="477358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Fig.12</a:t>
            </a:r>
            <a:endParaRPr sz="1400"/>
          </a:p>
        </p:txBody>
      </p:sp>
      <p:sp>
        <p:nvSpPr>
          <p:cNvPr id="355" name="Google Shape;35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56" name="Google Shape;356;p18"/>
          <p:cNvPicPr preferRelativeResize="0"/>
          <p:nvPr/>
        </p:nvPicPr>
        <p:blipFill rotWithShape="1">
          <a:blip r:embed="rId3">
            <a:alphaModFix/>
          </a:blip>
          <a:srcRect b="0" l="0" r="0" t="0"/>
          <a:stretch/>
        </p:blipFill>
        <p:spPr>
          <a:xfrm>
            <a:off x="1028699" y="1476463"/>
            <a:ext cx="10018222" cy="591234"/>
          </a:xfrm>
          <a:prstGeom prst="rect">
            <a:avLst/>
          </a:prstGeom>
          <a:noFill/>
          <a:ln>
            <a:noFill/>
          </a:ln>
        </p:spPr>
      </p:pic>
      <p:sp>
        <p:nvSpPr>
          <p:cNvPr id="357" name="Google Shape;357;p18"/>
          <p:cNvSpPr/>
          <p:nvPr/>
        </p:nvSpPr>
        <p:spPr>
          <a:xfrm>
            <a:off x="5794194" y="1452038"/>
            <a:ext cx="1339273" cy="16717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8" name="Google Shape;358;p18"/>
          <p:cNvPicPr preferRelativeResize="0"/>
          <p:nvPr/>
        </p:nvPicPr>
        <p:blipFill rotWithShape="1">
          <a:blip r:embed="rId4">
            <a:alphaModFix/>
          </a:blip>
          <a:srcRect b="0" l="0" r="0" t="0"/>
          <a:stretch/>
        </p:blipFill>
        <p:spPr>
          <a:xfrm>
            <a:off x="2208529" y="2256922"/>
            <a:ext cx="1139325" cy="261833"/>
          </a:xfrm>
          <a:prstGeom prst="rect">
            <a:avLst/>
          </a:prstGeom>
          <a:noFill/>
          <a:ln>
            <a:noFill/>
          </a:ln>
        </p:spPr>
      </p:pic>
      <p:sp>
        <p:nvSpPr>
          <p:cNvPr id="359" name="Google Shape;359;p18"/>
          <p:cNvSpPr/>
          <p:nvPr/>
        </p:nvSpPr>
        <p:spPr>
          <a:xfrm>
            <a:off x="1028699" y="1476463"/>
            <a:ext cx="10018222" cy="4724832"/>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0" name="Google Shape;360;p18"/>
          <p:cNvPicPr preferRelativeResize="0"/>
          <p:nvPr/>
        </p:nvPicPr>
        <p:blipFill rotWithShape="1">
          <a:blip r:embed="rId5">
            <a:alphaModFix/>
          </a:blip>
          <a:srcRect b="0" l="0" r="0" t="0"/>
          <a:stretch/>
        </p:blipFill>
        <p:spPr>
          <a:xfrm>
            <a:off x="2675605" y="2370209"/>
            <a:ext cx="944962" cy="231668"/>
          </a:xfrm>
          <a:prstGeom prst="rect">
            <a:avLst/>
          </a:prstGeom>
          <a:noFill/>
          <a:ln>
            <a:noFill/>
          </a:ln>
        </p:spPr>
      </p:pic>
      <p:pic>
        <p:nvPicPr>
          <p:cNvPr id="361" name="Google Shape;361;p18"/>
          <p:cNvPicPr preferRelativeResize="0"/>
          <p:nvPr/>
        </p:nvPicPr>
        <p:blipFill rotWithShape="1">
          <a:blip r:embed="rId6">
            <a:alphaModFix/>
          </a:blip>
          <a:srcRect b="0" l="0" r="0" t="0"/>
          <a:stretch/>
        </p:blipFill>
        <p:spPr>
          <a:xfrm>
            <a:off x="2078182" y="2028763"/>
            <a:ext cx="8104613" cy="4137319"/>
          </a:xfrm>
          <a:prstGeom prst="rect">
            <a:avLst/>
          </a:prstGeom>
          <a:noFill/>
          <a:ln>
            <a:noFill/>
          </a:ln>
        </p:spPr>
      </p:pic>
      <p:pic>
        <p:nvPicPr>
          <p:cNvPr id="362" name="Google Shape;362;p18"/>
          <p:cNvPicPr preferRelativeResize="0"/>
          <p:nvPr/>
        </p:nvPicPr>
        <p:blipFill rotWithShape="1">
          <a:blip r:embed="rId7">
            <a:alphaModFix/>
          </a:blip>
          <a:srcRect b="0" l="0" r="0" t="0"/>
          <a:stretch/>
        </p:blipFill>
        <p:spPr>
          <a:xfrm>
            <a:off x="5553317" y="1994454"/>
            <a:ext cx="4980864" cy="524301"/>
          </a:xfrm>
          <a:prstGeom prst="rect">
            <a:avLst/>
          </a:prstGeom>
          <a:noFill/>
          <a:ln>
            <a:noFill/>
          </a:ln>
        </p:spPr>
      </p:pic>
      <p:pic>
        <p:nvPicPr>
          <p:cNvPr id="363" name="Google Shape;363;p18"/>
          <p:cNvPicPr preferRelativeResize="0"/>
          <p:nvPr/>
        </p:nvPicPr>
        <p:blipFill rotWithShape="1">
          <a:blip r:embed="rId8">
            <a:alphaModFix/>
          </a:blip>
          <a:srcRect b="0" l="0" r="0" t="0"/>
          <a:stretch/>
        </p:blipFill>
        <p:spPr>
          <a:xfrm>
            <a:off x="5852383" y="5729025"/>
            <a:ext cx="1048603" cy="4206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
          <p:cNvSpPr txBox="1"/>
          <p:nvPr>
            <p:ph type="title"/>
          </p:nvPr>
        </p:nvSpPr>
        <p:spPr>
          <a:xfrm>
            <a:off x="838200" y="365125"/>
            <a:ext cx="10515600" cy="128111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2400"/>
              <a:buFont typeface="Calibri"/>
              <a:buNone/>
            </a:pPr>
            <a:r>
              <a:rPr b="1" lang="it-IT" sz="2400">
                <a:solidFill>
                  <a:srgbClr val="000000"/>
                </a:solidFill>
              </a:rPr>
              <a:t>Che cos’è il piano di studio?</a:t>
            </a:r>
            <a:br>
              <a:rPr b="1" lang="it-IT" sz="2400">
                <a:solidFill>
                  <a:srgbClr val="000000"/>
                </a:solidFill>
              </a:rPr>
            </a:br>
            <a:r>
              <a:rPr b="1" lang="it-IT" sz="2400">
                <a:solidFill>
                  <a:srgbClr val="000000"/>
                </a:solidFill>
              </a:rPr>
              <a:t> </a:t>
            </a:r>
            <a:endParaRPr sz="2400"/>
          </a:p>
        </p:txBody>
      </p:sp>
      <p:sp>
        <p:nvSpPr>
          <p:cNvPr id="173" name="Google Shape;17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Il piano di studio è l’insieme delle attività formative obbligatorie, delle attività previste come opzionali e delle attività formative scelte autonomamente dallo studente, in coerenza con il Regolamento Didattico del Corso di Studio.</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                       Di norma vengono proposte due tipologie di piano, «</a:t>
            </a:r>
            <a:r>
              <a:rPr b="1" lang="it-IT" sz="1600">
                <a:latin typeface="Calibri"/>
                <a:ea typeface="Calibri"/>
                <a:cs typeface="Calibri"/>
                <a:sym typeface="Calibri"/>
              </a:rPr>
              <a:t>da approvare</a:t>
            </a:r>
            <a:r>
              <a:rPr lang="it-IT" sz="1600">
                <a:latin typeface="Calibri"/>
                <a:ea typeface="Calibri"/>
                <a:cs typeface="Calibri"/>
                <a:sym typeface="Calibri"/>
              </a:rPr>
              <a:t>» e «</a:t>
            </a:r>
            <a:r>
              <a:rPr b="1" lang="it-IT" sz="1600">
                <a:latin typeface="Calibri"/>
                <a:ea typeface="Calibri"/>
                <a:cs typeface="Calibri"/>
                <a:sym typeface="Calibri"/>
              </a:rPr>
              <a:t>pre-approvato</a:t>
            </a:r>
            <a:r>
              <a:rPr lang="it-IT" sz="1600">
                <a:latin typeface="Calibri"/>
                <a:ea typeface="Calibri"/>
                <a:cs typeface="Calibri"/>
                <a:sym typeface="Calibri"/>
              </a:rPr>
              <a:t>».</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Il piano </a:t>
            </a:r>
            <a:r>
              <a:rPr b="1" lang="it-IT" sz="1600">
                <a:latin typeface="Calibri"/>
                <a:ea typeface="Calibri"/>
                <a:cs typeface="Calibri"/>
                <a:sym typeface="Calibri"/>
              </a:rPr>
              <a:t>da approvare </a:t>
            </a:r>
            <a:r>
              <a:rPr lang="it-IT" sz="1600">
                <a:latin typeface="Calibri"/>
                <a:ea typeface="Calibri"/>
                <a:cs typeface="Calibri"/>
                <a:sym typeface="Calibri"/>
              </a:rPr>
              <a:t>consente di selezionare, come esami a scelta libera, oltre a quelli del tuo Corso, anche insegnamenti offerti da altri Corsi dell’Ateneo. Questo tipo di piano, che risulta «proposto» dopo che lo hai compilato e confermato, deve essere approvato dal Consiglio di Coordinamento Didattico del tuo Corso dopo il termine previsto per la presentazione; solo successivamente sarà inserito nella tua carriera. </a:t>
            </a:r>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Con questo tipo di piano ti è consentito conseguire crediti sovrannumerari. Questi crediti possono essere riconosciuti ai fini dell’abbreviazione della carriera magistrale solo nel caso in cui gli insegnamenti appartengano a un Corso di laurea magistrale e nel caso in cui non vengano valutati preventivamente come requisiti curriculari ai fini dell’accesso al Corso di laurea magistrale prescelto.</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Il piano </a:t>
            </a:r>
            <a:r>
              <a:rPr b="1" lang="it-IT" sz="1600">
                <a:latin typeface="Calibri"/>
                <a:ea typeface="Calibri"/>
                <a:cs typeface="Calibri"/>
                <a:sym typeface="Calibri"/>
              </a:rPr>
              <a:t>pre-approvato</a:t>
            </a:r>
            <a:r>
              <a:rPr lang="it-IT" sz="1600">
                <a:latin typeface="Calibri"/>
                <a:ea typeface="Calibri"/>
                <a:cs typeface="Calibri"/>
                <a:sym typeface="Calibri"/>
              </a:rPr>
              <a:t> permette di inserire, come esami a scelta libera, le attività consigliate dal tuo Corso di studio. Il piano risulta pertanto automaticamente approvato, senza la necessità che venga esaminato dopo il termine previsto per la presentazione.</a:t>
            </a:r>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Con questo tipo di piano </a:t>
            </a:r>
            <a:r>
              <a:rPr b="1" lang="it-IT" sz="1600">
                <a:latin typeface="Calibri"/>
                <a:ea typeface="Calibri"/>
                <a:cs typeface="Calibri"/>
                <a:sym typeface="Calibri"/>
              </a:rPr>
              <a:t>non è consentito conseguire crediti sovrannumerari.</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a:p>
        </p:txBody>
      </p:sp>
      <p:sp>
        <p:nvSpPr>
          <p:cNvPr id="174" name="Google Shape;17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175" name="Google Shape;175;p2"/>
          <p:cNvPicPr preferRelativeResize="0"/>
          <p:nvPr/>
        </p:nvPicPr>
        <p:blipFill rotWithShape="1">
          <a:blip r:embed="rId3">
            <a:alphaModFix/>
          </a:blip>
          <a:srcRect b="0" l="0" r="0" t="0"/>
          <a:stretch/>
        </p:blipFill>
        <p:spPr>
          <a:xfrm>
            <a:off x="7863152" y="249375"/>
            <a:ext cx="1494895" cy="1227908"/>
          </a:xfrm>
          <a:prstGeom prst="rect">
            <a:avLst/>
          </a:prstGeom>
          <a:noFill/>
          <a:ln>
            <a:noFill/>
          </a:ln>
        </p:spPr>
      </p:pic>
      <p:pic>
        <p:nvPicPr>
          <p:cNvPr id="176" name="Google Shape;176;p2"/>
          <p:cNvPicPr preferRelativeResize="0"/>
          <p:nvPr/>
        </p:nvPicPr>
        <p:blipFill rotWithShape="1">
          <a:blip r:embed="rId4">
            <a:alphaModFix/>
          </a:blip>
          <a:srcRect b="0" l="0" r="0" t="0"/>
          <a:stretch/>
        </p:blipFill>
        <p:spPr>
          <a:xfrm>
            <a:off x="940526" y="2329519"/>
            <a:ext cx="957943" cy="8316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9"/>
          <p:cNvSpPr txBox="1"/>
          <p:nvPr>
            <p:ph type="title"/>
          </p:nvPr>
        </p:nvSpPr>
        <p:spPr>
          <a:xfrm>
            <a:off x="952162" y="164844"/>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1800">
                <a:latin typeface="Calibri"/>
                <a:ea typeface="Calibri"/>
                <a:cs typeface="Calibri"/>
                <a:sym typeface="Calibri"/>
              </a:rPr>
            </a:br>
            <a:br>
              <a:rPr lang="it-IT" sz="1800">
                <a:latin typeface="Calibri"/>
                <a:ea typeface="Calibri"/>
                <a:cs typeface="Calibri"/>
                <a:sym typeface="Calibri"/>
              </a:rPr>
            </a:br>
            <a:r>
              <a:rPr lang="it-IT" sz="1800">
                <a:latin typeface="Calibri"/>
                <a:ea typeface="Calibri"/>
                <a:cs typeface="Calibri"/>
                <a:sym typeface="Calibri"/>
              </a:rPr>
              <a:t>Nella regola che segue puoi scegliere, al terzo anno, insegnamenti offerti da altri Corsi dell’Ateneo, per conseguire i crediti </a:t>
            </a:r>
            <a:r>
              <a:rPr b="1" lang="it-IT" sz="1800">
                <a:latin typeface="Calibri"/>
                <a:ea typeface="Calibri"/>
                <a:cs typeface="Calibri"/>
                <a:sym typeface="Calibri"/>
              </a:rPr>
              <a:t>SOVRANNUMERARI</a:t>
            </a:r>
            <a:r>
              <a:rPr lang="it-IT" sz="1800">
                <a:latin typeface="Calibri"/>
                <a:ea typeface="Calibri"/>
                <a:cs typeface="Calibri"/>
                <a:sym typeface="Calibri"/>
              </a:rPr>
              <a:t>, fino a un massimo di</a:t>
            </a:r>
            <a:r>
              <a:rPr b="1" lang="it-IT" sz="1800">
                <a:latin typeface="Calibri"/>
                <a:ea typeface="Calibri"/>
                <a:cs typeface="Calibri"/>
                <a:sym typeface="Calibri"/>
              </a:rPr>
              <a:t> 16 CFU </a:t>
            </a:r>
            <a:r>
              <a:rPr lang="it-IT" sz="1800">
                <a:latin typeface="Calibri"/>
                <a:ea typeface="Calibri"/>
                <a:cs typeface="Calibri"/>
                <a:sym typeface="Calibri"/>
              </a:rPr>
              <a:t>(figura 13).</a:t>
            </a:r>
            <a:br>
              <a:rPr lang="it-IT" sz="1800">
                <a:latin typeface="Calibri"/>
                <a:ea typeface="Calibri"/>
                <a:cs typeface="Calibri"/>
                <a:sym typeface="Calibri"/>
              </a:rPr>
            </a:br>
            <a:r>
              <a:rPr lang="it-IT" sz="1800">
                <a:latin typeface="Calibri"/>
                <a:ea typeface="Calibri"/>
                <a:cs typeface="Calibri"/>
                <a:sym typeface="Calibri"/>
              </a:rPr>
              <a:t>Clicca ‘’Aggiungi attività’’ per procedere, oppure ‘’Salta la scelta’’ se non intendi inserire alcun insegnamento e vuoi terminare la compilazione del piano di studi</a:t>
            </a:r>
            <a:r>
              <a:rPr lang="it-IT" sz="1600">
                <a:latin typeface="Calibri"/>
                <a:ea typeface="Calibri"/>
                <a:cs typeface="Calibri"/>
                <a:sym typeface="Calibri"/>
              </a:rPr>
              <a:t>.</a:t>
            </a:r>
            <a:br>
              <a:rPr lang="it-IT" sz="1600">
                <a:latin typeface="Calibri"/>
                <a:ea typeface="Calibri"/>
                <a:cs typeface="Calibri"/>
                <a:sym typeface="Calibri"/>
              </a:rPr>
            </a:br>
            <a:r>
              <a:rPr lang="it-IT" sz="1600">
                <a:latin typeface="Calibri"/>
                <a:ea typeface="Calibri"/>
                <a:cs typeface="Calibri"/>
                <a:sym typeface="Calibri"/>
              </a:rPr>
              <a:t> </a:t>
            </a:r>
            <a:br>
              <a:rPr lang="it-IT" sz="1600">
                <a:latin typeface="Calibri"/>
                <a:ea typeface="Calibri"/>
                <a:cs typeface="Calibri"/>
                <a:sym typeface="Calibri"/>
              </a:rPr>
            </a:br>
            <a:endParaRPr sz="1600">
              <a:latin typeface="Calibri"/>
              <a:ea typeface="Calibri"/>
              <a:cs typeface="Calibri"/>
              <a:sym typeface="Calibri"/>
            </a:endParaRPr>
          </a:p>
        </p:txBody>
      </p:sp>
      <p:sp>
        <p:nvSpPr>
          <p:cNvPr id="369" name="Google Shape;369;p19"/>
          <p:cNvSpPr txBox="1"/>
          <p:nvPr>
            <p:ph idx="1" type="body"/>
          </p:nvPr>
        </p:nvSpPr>
        <p:spPr>
          <a:xfrm>
            <a:off x="869035" y="1776398"/>
            <a:ext cx="10515600" cy="482760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13</a:t>
            </a:r>
            <a:endParaRPr sz="1400"/>
          </a:p>
        </p:txBody>
      </p:sp>
      <p:sp>
        <p:nvSpPr>
          <p:cNvPr id="370" name="Google Shape;37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71" name="Google Shape;371;p19"/>
          <p:cNvPicPr preferRelativeResize="0"/>
          <p:nvPr/>
        </p:nvPicPr>
        <p:blipFill rotWithShape="1">
          <a:blip r:embed="rId3">
            <a:alphaModFix/>
          </a:blip>
          <a:srcRect b="0" l="0" r="0" t="0"/>
          <a:stretch/>
        </p:blipFill>
        <p:spPr>
          <a:xfrm>
            <a:off x="1097199" y="1533233"/>
            <a:ext cx="10059272" cy="585267"/>
          </a:xfrm>
          <a:prstGeom prst="rect">
            <a:avLst/>
          </a:prstGeom>
          <a:noFill/>
          <a:ln>
            <a:noFill/>
          </a:ln>
        </p:spPr>
      </p:pic>
      <p:pic>
        <p:nvPicPr>
          <p:cNvPr id="372" name="Google Shape;372;p19"/>
          <p:cNvPicPr preferRelativeResize="0"/>
          <p:nvPr/>
        </p:nvPicPr>
        <p:blipFill rotWithShape="1">
          <a:blip r:embed="rId4">
            <a:alphaModFix/>
          </a:blip>
          <a:srcRect b="0" l="0" r="0" t="0"/>
          <a:stretch/>
        </p:blipFill>
        <p:spPr>
          <a:xfrm>
            <a:off x="5935360" y="1133551"/>
            <a:ext cx="1341236" cy="219577"/>
          </a:xfrm>
          <a:prstGeom prst="rect">
            <a:avLst/>
          </a:prstGeom>
          <a:noFill/>
          <a:ln>
            <a:noFill/>
          </a:ln>
        </p:spPr>
      </p:pic>
      <p:pic>
        <p:nvPicPr>
          <p:cNvPr id="373" name="Google Shape;373;p19"/>
          <p:cNvPicPr preferRelativeResize="0"/>
          <p:nvPr/>
        </p:nvPicPr>
        <p:blipFill rotWithShape="1">
          <a:blip r:embed="rId5">
            <a:alphaModFix/>
          </a:blip>
          <a:srcRect b="0" l="0" r="0" t="0"/>
          <a:stretch/>
        </p:blipFill>
        <p:spPr>
          <a:xfrm>
            <a:off x="2225390" y="2065526"/>
            <a:ext cx="1016939" cy="212162"/>
          </a:xfrm>
          <a:prstGeom prst="rect">
            <a:avLst/>
          </a:prstGeom>
          <a:noFill/>
          <a:ln>
            <a:noFill/>
          </a:ln>
        </p:spPr>
      </p:pic>
      <p:sp>
        <p:nvSpPr>
          <p:cNvPr id="374" name="Google Shape;374;p19"/>
          <p:cNvSpPr/>
          <p:nvPr/>
        </p:nvSpPr>
        <p:spPr>
          <a:xfrm>
            <a:off x="1066364" y="1471895"/>
            <a:ext cx="10059272" cy="4461185"/>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5" name="Google Shape;375;p19"/>
          <p:cNvPicPr preferRelativeResize="0"/>
          <p:nvPr/>
        </p:nvPicPr>
        <p:blipFill rotWithShape="1">
          <a:blip r:embed="rId6">
            <a:alphaModFix/>
          </a:blip>
          <a:srcRect b="0" l="0" r="0" t="0"/>
          <a:stretch/>
        </p:blipFill>
        <p:spPr>
          <a:xfrm>
            <a:off x="1302429" y="2311527"/>
            <a:ext cx="9265862" cy="3078186"/>
          </a:xfrm>
          <a:prstGeom prst="rect">
            <a:avLst/>
          </a:prstGeom>
          <a:noFill/>
          <a:ln>
            <a:noFill/>
          </a:ln>
        </p:spPr>
      </p:pic>
      <p:pic>
        <p:nvPicPr>
          <p:cNvPr id="376" name="Google Shape;376;p19"/>
          <p:cNvPicPr preferRelativeResize="0"/>
          <p:nvPr/>
        </p:nvPicPr>
        <p:blipFill rotWithShape="1">
          <a:blip r:embed="rId7">
            <a:alphaModFix/>
          </a:blip>
          <a:srcRect b="0" l="0" r="0" t="0"/>
          <a:stretch/>
        </p:blipFill>
        <p:spPr>
          <a:xfrm>
            <a:off x="5935360" y="1504136"/>
            <a:ext cx="1234697" cy="3352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0"/>
          <p:cNvSpPr txBox="1"/>
          <p:nvPr>
            <p:ph idx="1" type="body"/>
          </p:nvPr>
        </p:nvSpPr>
        <p:spPr>
          <a:xfrm>
            <a:off x="838200" y="1171575"/>
            <a:ext cx="10515600" cy="461408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it-IT" sz="3200">
                <a:latin typeface="Calibri"/>
                <a:ea typeface="Calibri"/>
                <a:cs typeface="Calibri"/>
                <a:sym typeface="Calibri"/>
              </a:rPr>
              <a:t>ATTIVITA’ SOVRANNUMERARIE</a:t>
            </a:r>
            <a:endParaRPr/>
          </a:p>
          <a:p>
            <a:pPr indent="0" lvl="0" marL="0" rtl="0" algn="just">
              <a:lnSpc>
                <a:spcPct val="90000"/>
              </a:lnSpc>
              <a:spcBef>
                <a:spcPts val="1000"/>
              </a:spcBef>
              <a:spcAft>
                <a:spcPts val="0"/>
              </a:spcAft>
              <a:buClr>
                <a:schemeClr val="dk1"/>
              </a:buClr>
              <a:buSzPts val="2200"/>
              <a:buNone/>
            </a:pPr>
            <a:r>
              <a:t/>
            </a:r>
            <a:endParaRPr b="1" sz="2200">
              <a:latin typeface="Calibri"/>
              <a:ea typeface="Calibri"/>
              <a:cs typeface="Calibri"/>
              <a:sym typeface="Calibri"/>
            </a:endParaRPr>
          </a:p>
          <a:p>
            <a:pPr indent="0" lvl="0" marL="0" rtl="0" algn="just">
              <a:lnSpc>
                <a:spcPct val="90000"/>
              </a:lnSpc>
              <a:spcBef>
                <a:spcPts val="1000"/>
              </a:spcBef>
              <a:spcAft>
                <a:spcPts val="0"/>
              </a:spcAft>
              <a:buClr>
                <a:schemeClr val="dk1"/>
              </a:buClr>
              <a:buSzPts val="2200"/>
              <a:buNone/>
            </a:pPr>
            <a:r>
              <a:t/>
            </a:r>
            <a:endParaRPr b="1" sz="2200">
              <a:latin typeface="Calibri"/>
              <a:ea typeface="Calibri"/>
              <a:cs typeface="Calibri"/>
              <a:sym typeface="Calibri"/>
            </a:endParaRPr>
          </a:p>
          <a:p>
            <a:pPr indent="0" lvl="0" marL="0" rtl="0" algn="just">
              <a:lnSpc>
                <a:spcPct val="90000"/>
              </a:lnSpc>
              <a:spcBef>
                <a:spcPts val="1000"/>
              </a:spcBef>
              <a:spcAft>
                <a:spcPts val="0"/>
              </a:spcAft>
              <a:buClr>
                <a:schemeClr val="dk1"/>
              </a:buClr>
              <a:buSzPts val="2200"/>
              <a:buNone/>
            </a:pPr>
            <a:r>
              <a:rPr b="1" lang="it-IT" sz="2200" u="sng">
                <a:latin typeface="Calibri"/>
                <a:ea typeface="Calibri"/>
                <a:cs typeface="Calibri"/>
                <a:sym typeface="Calibri"/>
              </a:rPr>
              <a:t>ATTENZIONE</a:t>
            </a:r>
            <a:r>
              <a:rPr b="1" lang="it-IT" sz="2200">
                <a:latin typeface="Calibri"/>
                <a:ea typeface="Calibri"/>
                <a:cs typeface="Calibri"/>
                <a:sym typeface="Calibri"/>
              </a:rPr>
              <a:t>:</a:t>
            </a:r>
            <a:r>
              <a:rPr lang="it-IT" sz="2200">
                <a:latin typeface="Calibri"/>
                <a:ea typeface="Calibri"/>
                <a:cs typeface="Calibri"/>
                <a:sym typeface="Calibri"/>
              </a:rPr>
              <a:t> Le valutazioni che consegui con gli esami sovrannumerari non rientrano nel computo della media dei voti degli esami di profitto. I crediti acquisiti rimangono registrati nella carriera. </a:t>
            </a:r>
            <a:endParaRPr/>
          </a:p>
          <a:p>
            <a:pPr indent="0" lvl="0" marL="0" rtl="0" algn="just">
              <a:lnSpc>
                <a:spcPct val="90000"/>
              </a:lnSpc>
              <a:spcBef>
                <a:spcPts val="1000"/>
              </a:spcBef>
              <a:spcAft>
                <a:spcPts val="0"/>
              </a:spcAft>
              <a:buClr>
                <a:schemeClr val="dk1"/>
              </a:buClr>
              <a:buSzPts val="2200"/>
              <a:buNone/>
            </a:pPr>
            <a:r>
              <a:rPr lang="it-IT" sz="2200">
                <a:latin typeface="Calibri"/>
                <a:ea typeface="Calibri"/>
                <a:cs typeface="Calibri"/>
                <a:sym typeface="Calibri"/>
              </a:rPr>
              <a:t>Questi crediti possono essere riconosciuti ai fini dell’abbreviazione della carriera magistrale solo nel caso in cui gli insegnamenti appartengano a un Corso di laurea magistrale e nel caso in cui non vengano valutati preventivamente come requisiti curriculari ai fini dell’accesso al Corso di laurea magistrale prescelto.</a:t>
            </a:r>
            <a:endParaRPr sz="2200">
              <a:latin typeface="Calibri"/>
              <a:ea typeface="Calibri"/>
              <a:cs typeface="Calibri"/>
              <a:sym typeface="Calibri"/>
            </a:endParaRPr>
          </a:p>
          <a:p>
            <a:pPr indent="0" lvl="0" marL="0" rtl="0" algn="just">
              <a:lnSpc>
                <a:spcPct val="90000"/>
              </a:lnSpc>
              <a:spcBef>
                <a:spcPts val="1000"/>
              </a:spcBef>
              <a:spcAft>
                <a:spcPts val="0"/>
              </a:spcAft>
              <a:buClr>
                <a:schemeClr val="dk1"/>
              </a:buClr>
              <a:buSzPts val="2200"/>
              <a:buNone/>
            </a:pPr>
            <a:r>
              <a:rPr lang="it-IT" sz="2200">
                <a:latin typeface="Calibri"/>
                <a:ea typeface="Calibri"/>
                <a:cs typeface="Calibri"/>
                <a:sym typeface="Calibri"/>
              </a:rPr>
              <a:t> </a:t>
            </a:r>
            <a:endParaRPr/>
          </a:p>
        </p:txBody>
      </p:sp>
      <p:sp>
        <p:nvSpPr>
          <p:cNvPr id="382" name="Google Shape;38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1"/>
          <p:cNvSpPr txBox="1"/>
          <p:nvPr>
            <p:ph idx="1" type="body"/>
          </p:nvPr>
        </p:nvSpPr>
        <p:spPr>
          <a:xfrm>
            <a:off x="838200" y="1825625"/>
            <a:ext cx="10515600" cy="48133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14</a:t>
            </a:r>
            <a:endParaRPr sz="1400"/>
          </a:p>
        </p:txBody>
      </p:sp>
      <p:sp>
        <p:nvSpPr>
          <p:cNvPr id="388" name="Google Shape;38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389" name="Google Shape;389;p21"/>
          <p:cNvSpPr/>
          <p:nvPr/>
        </p:nvSpPr>
        <p:spPr>
          <a:xfrm>
            <a:off x="763387" y="446731"/>
            <a:ext cx="1059041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it-IT" sz="1600" u="none" cap="none" strike="noStrike">
                <a:solidFill>
                  <a:schemeClr val="dk1"/>
                </a:solidFill>
                <a:latin typeface="Calibri"/>
                <a:ea typeface="Calibri"/>
                <a:cs typeface="Calibri"/>
                <a:sym typeface="Calibri"/>
              </a:rPr>
              <a:t>La schermata finale propone l’intero piano con tutte le attività presenti: quelle obbligatorie in azzurro e quelle a scelta in bianco, divise per anno di corso (figure 14 e 15). </a:t>
            </a:r>
            <a:endParaRPr b="0" i="0" sz="1600" u="none" cap="none" strike="noStrike">
              <a:solidFill>
                <a:schemeClr val="dk1"/>
              </a:solidFill>
              <a:latin typeface="Calibri"/>
              <a:ea typeface="Calibri"/>
              <a:cs typeface="Calibri"/>
              <a:sym typeface="Calibri"/>
            </a:endParaRPr>
          </a:p>
        </p:txBody>
      </p:sp>
      <p:pic>
        <p:nvPicPr>
          <p:cNvPr descr="Ritaglio schermata" id="390" name="Google Shape;390;p21"/>
          <p:cNvPicPr preferRelativeResize="0"/>
          <p:nvPr/>
        </p:nvPicPr>
        <p:blipFill rotWithShape="1">
          <a:blip r:embed="rId3">
            <a:alphaModFix/>
          </a:blip>
          <a:srcRect b="0" l="0" r="0" t="0"/>
          <a:stretch/>
        </p:blipFill>
        <p:spPr>
          <a:xfrm>
            <a:off x="847223" y="1230284"/>
            <a:ext cx="10422740" cy="4595654"/>
          </a:xfrm>
          <a:prstGeom prst="rect">
            <a:avLst/>
          </a:prstGeom>
          <a:noFill/>
          <a:ln cap="flat" cmpd="sng" w="9525">
            <a:solidFill>
              <a:srgbClr val="0070C0"/>
            </a:solidFill>
            <a:prstDash val="solid"/>
            <a:round/>
            <a:headEnd len="sm" w="sm" type="none"/>
            <a:tailEnd len="sm" w="sm" type="none"/>
          </a:ln>
        </p:spPr>
      </p:pic>
      <p:pic>
        <p:nvPicPr>
          <p:cNvPr id="391" name="Google Shape;391;p21"/>
          <p:cNvPicPr preferRelativeResize="0"/>
          <p:nvPr/>
        </p:nvPicPr>
        <p:blipFill rotWithShape="1">
          <a:blip r:embed="rId4">
            <a:alphaModFix/>
          </a:blip>
          <a:srcRect b="0" l="0" r="0" t="0"/>
          <a:stretch/>
        </p:blipFill>
        <p:spPr>
          <a:xfrm>
            <a:off x="1338328" y="2568621"/>
            <a:ext cx="714916" cy="274344"/>
          </a:xfrm>
          <a:prstGeom prst="rect">
            <a:avLst/>
          </a:prstGeom>
          <a:noFill/>
          <a:ln>
            <a:noFill/>
          </a:ln>
        </p:spPr>
      </p:pic>
      <p:pic>
        <p:nvPicPr>
          <p:cNvPr id="392" name="Google Shape;392;p21"/>
          <p:cNvPicPr preferRelativeResize="0"/>
          <p:nvPr/>
        </p:nvPicPr>
        <p:blipFill rotWithShape="1">
          <a:blip r:embed="rId5">
            <a:alphaModFix/>
          </a:blip>
          <a:srcRect b="0" l="0" r="0" t="0"/>
          <a:stretch/>
        </p:blipFill>
        <p:spPr>
          <a:xfrm>
            <a:off x="2408007" y="1210935"/>
            <a:ext cx="4383404" cy="31701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2"/>
          <p:cNvSpPr txBox="1"/>
          <p:nvPr>
            <p:ph type="title"/>
          </p:nvPr>
        </p:nvSpPr>
        <p:spPr>
          <a:xfrm>
            <a:off x="862148" y="148046"/>
            <a:ext cx="10491651" cy="129313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Calibri"/>
              <a:buNone/>
            </a:pP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r>
              <a:rPr lang="it-IT" sz="1800">
                <a:latin typeface="Calibri"/>
                <a:ea typeface="Calibri"/>
                <a:cs typeface="Calibri"/>
                <a:sym typeface="Calibri"/>
              </a:rPr>
              <a:t>Clicca il pulsante “Conferma Piano” per confermare le tue scelte (figura 15). </a:t>
            </a:r>
            <a:br>
              <a:rPr lang="it-IT" sz="1800">
                <a:latin typeface="Calibri"/>
                <a:ea typeface="Calibri"/>
                <a:cs typeface="Calibri"/>
                <a:sym typeface="Calibri"/>
              </a:rPr>
            </a:br>
            <a:r>
              <a:rPr b="1" lang="it-IT" sz="1800" u="sng">
                <a:latin typeface="Calibri"/>
                <a:ea typeface="Calibri"/>
                <a:cs typeface="Calibri"/>
                <a:sym typeface="Calibri"/>
              </a:rPr>
              <a:t>ATTENZIONE</a:t>
            </a:r>
            <a:r>
              <a:rPr b="1" lang="it-IT" sz="1800">
                <a:latin typeface="Calibri"/>
                <a:ea typeface="Calibri"/>
                <a:cs typeface="Calibri"/>
                <a:sym typeface="Calibri"/>
              </a:rPr>
              <a:t>:</a:t>
            </a:r>
            <a:r>
              <a:rPr lang="it-IT" sz="1800">
                <a:latin typeface="Calibri"/>
                <a:ea typeface="Calibri"/>
                <a:cs typeface="Calibri"/>
                <a:sym typeface="Calibri"/>
              </a:rPr>
              <a:t> </a:t>
            </a:r>
            <a:r>
              <a:rPr b="1" lang="it-IT" sz="1800">
                <a:latin typeface="Calibri"/>
                <a:ea typeface="Calibri"/>
                <a:cs typeface="Calibri"/>
                <a:sym typeface="Calibri"/>
              </a:rPr>
              <a:t>Il piano lasciato in bozza non viene esaminato</a:t>
            </a:r>
            <a:r>
              <a:rPr lang="it-IT" sz="1800">
                <a:latin typeface="Calibri"/>
                <a:ea typeface="Calibri"/>
                <a:cs typeface="Calibri"/>
                <a:sym typeface="Calibri"/>
              </a:rPr>
              <a:t>.</a:t>
            </a:r>
            <a:br>
              <a:rPr lang="it-IT" sz="1800">
                <a:latin typeface="Calibri"/>
                <a:ea typeface="Calibri"/>
                <a:cs typeface="Calibri"/>
                <a:sym typeface="Calibri"/>
              </a:rPr>
            </a:br>
            <a:r>
              <a:rPr lang="it-IT" sz="1800">
                <a:latin typeface="Calibri"/>
                <a:ea typeface="Calibri"/>
                <a:cs typeface="Calibri"/>
                <a:sym typeface="Calibri"/>
              </a:rPr>
              <a:t>Se vuoi selezionare l’altro schema di piano, potrai procedere con una </a:t>
            </a:r>
            <a:r>
              <a:rPr b="1" lang="it-IT" sz="1800">
                <a:solidFill>
                  <a:srgbClr val="000000"/>
                </a:solidFill>
              </a:rPr>
              <a:t>nuova compilazione, </a:t>
            </a:r>
            <a:r>
              <a:rPr lang="it-IT" sz="1800">
                <a:latin typeface="Calibri"/>
                <a:ea typeface="Calibri"/>
                <a:cs typeface="Calibri"/>
                <a:sym typeface="Calibri"/>
              </a:rPr>
              <a:t>dopo aver cliccato sul pulsante “Annulla piano” e, nella maschera successiva, sul pulsante “Modifica Piano”, </a:t>
            </a:r>
            <a:br>
              <a:rPr b="1" lang="it-IT" sz="1800">
                <a:solidFill>
                  <a:srgbClr val="000000"/>
                </a:solidFill>
              </a:rPr>
            </a:br>
            <a:br>
              <a:rPr lang="it-IT" sz="1600">
                <a:latin typeface="Calibri"/>
                <a:ea typeface="Calibri"/>
                <a:cs typeface="Calibri"/>
                <a:sym typeface="Calibri"/>
              </a:rPr>
            </a:br>
            <a:br>
              <a:rPr b="1" lang="it-IT" sz="1600">
                <a:solidFill>
                  <a:srgbClr val="000000"/>
                </a:solidFill>
              </a:rPr>
            </a:br>
            <a:br>
              <a:rPr b="1" lang="it-IT" sz="1600">
                <a:solidFill>
                  <a:srgbClr val="000000"/>
                </a:solidFill>
              </a:rPr>
            </a:br>
            <a:br>
              <a:rPr lang="it-IT" sz="1600">
                <a:latin typeface="Calibri"/>
                <a:ea typeface="Calibri"/>
                <a:cs typeface="Calibri"/>
                <a:sym typeface="Calibri"/>
              </a:rPr>
            </a:br>
            <a:endParaRPr sz="1600">
              <a:latin typeface="Calibri"/>
              <a:ea typeface="Calibri"/>
              <a:cs typeface="Calibri"/>
              <a:sym typeface="Calibri"/>
            </a:endParaRPr>
          </a:p>
        </p:txBody>
      </p:sp>
      <p:sp>
        <p:nvSpPr>
          <p:cNvPr id="398" name="Google Shape;398;p22"/>
          <p:cNvSpPr txBox="1"/>
          <p:nvPr>
            <p:ph idx="1" type="body"/>
          </p:nvPr>
        </p:nvSpPr>
        <p:spPr>
          <a:xfrm>
            <a:off x="7372341" y="5378248"/>
            <a:ext cx="1261812" cy="116066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15</a:t>
            </a:r>
            <a:endParaRPr sz="1400"/>
          </a:p>
        </p:txBody>
      </p:sp>
      <p:sp>
        <p:nvSpPr>
          <p:cNvPr id="399" name="Google Shape;39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400" name="Google Shape;400;p22"/>
          <p:cNvPicPr preferRelativeResize="0"/>
          <p:nvPr/>
        </p:nvPicPr>
        <p:blipFill rotWithShape="1">
          <a:blip r:embed="rId3">
            <a:alphaModFix/>
          </a:blip>
          <a:srcRect b="0" l="0" r="0" t="0"/>
          <a:stretch/>
        </p:blipFill>
        <p:spPr>
          <a:xfrm>
            <a:off x="962891" y="1497874"/>
            <a:ext cx="8365232" cy="4734102"/>
          </a:xfrm>
          <a:prstGeom prst="rect">
            <a:avLst/>
          </a:prstGeom>
          <a:noFill/>
          <a:ln cap="flat" cmpd="sng" w="9525">
            <a:solidFill>
              <a:srgbClr val="0070C0"/>
            </a:solidFill>
            <a:prstDash val="solid"/>
            <a:round/>
            <a:headEnd len="sm" w="sm" type="none"/>
            <a:tailEnd len="sm" w="sm" type="none"/>
          </a:ln>
        </p:spPr>
      </p:pic>
      <p:pic>
        <p:nvPicPr>
          <p:cNvPr id="401" name="Google Shape;401;p22"/>
          <p:cNvPicPr preferRelativeResize="0"/>
          <p:nvPr/>
        </p:nvPicPr>
        <p:blipFill rotWithShape="1">
          <a:blip r:embed="rId4">
            <a:alphaModFix/>
          </a:blip>
          <a:srcRect b="0" l="0" r="0" t="0"/>
          <a:stretch/>
        </p:blipFill>
        <p:spPr>
          <a:xfrm>
            <a:off x="5988455" y="5958580"/>
            <a:ext cx="780356" cy="292633"/>
          </a:xfrm>
          <a:prstGeom prst="rect">
            <a:avLst/>
          </a:prstGeom>
          <a:noFill/>
          <a:ln>
            <a:noFill/>
          </a:ln>
        </p:spPr>
      </p:pic>
      <p:pic>
        <p:nvPicPr>
          <p:cNvPr id="402" name="Google Shape;402;p22"/>
          <p:cNvPicPr preferRelativeResize="0"/>
          <p:nvPr/>
        </p:nvPicPr>
        <p:blipFill rotWithShape="1">
          <a:blip r:embed="rId5">
            <a:alphaModFix/>
          </a:blip>
          <a:srcRect b="0" l="0" r="0" t="0"/>
          <a:stretch/>
        </p:blipFill>
        <p:spPr>
          <a:xfrm>
            <a:off x="5011630" y="5937516"/>
            <a:ext cx="914479" cy="23776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3"/>
          <p:cNvSpPr txBox="1"/>
          <p:nvPr>
            <p:ph type="title"/>
          </p:nvPr>
        </p:nvSpPr>
        <p:spPr>
          <a:xfrm>
            <a:off x="948617" y="263227"/>
            <a:ext cx="9268238" cy="10688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1800">
                <a:latin typeface="Calibri"/>
                <a:ea typeface="Calibri"/>
                <a:cs typeface="Calibri"/>
                <a:sym typeface="Calibri"/>
              </a:rPr>
            </a:br>
            <a:br>
              <a:rPr lang="it-IT" sz="1800">
                <a:latin typeface="Calibri"/>
                <a:ea typeface="Calibri"/>
                <a:cs typeface="Calibri"/>
                <a:sym typeface="Calibri"/>
              </a:rPr>
            </a:br>
            <a:r>
              <a:rPr lang="it-IT" sz="1800">
                <a:latin typeface="Calibri"/>
                <a:ea typeface="Calibri"/>
                <a:cs typeface="Calibri"/>
                <a:sym typeface="Calibri"/>
              </a:rPr>
              <a:t>A questo punto il tuo piano è registrato nel sistema e risulterà </a:t>
            </a:r>
            <a:r>
              <a:rPr lang="it-IT" sz="1800" u="sng">
                <a:latin typeface="Calibri"/>
                <a:ea typeface="Calibri"/>
                <a:cs typeface="Calibri"/>
                <a:sym typeface="Calibri"/>
              </a:rPr>
              <a:t>PROPOSTO</a:t>
            </a:r>
            <a:r>
              <a:rPr lang="it-IT" sz="1800">
                <a:latin typeface="Calibri"/>
                <a:ea typeface="Calibri"/>
                <a:cs typeface="Calibri"/>
                <a:sym typeface="Calibri"/>
              </a:rPr>
              <a:t> (figura 16). </a:t>
            </a:r>
            <a:br>
              <a:rPr lang="it-IT" sz="1800">
                <a:latin typeface="Calibri"/>
                <a:ea typeface="Calibri"/>
                <a:cs typeface="Calibri"/>
                <a:sym typeface="Calibri"/>
              </a:rPr>
            </a:br>
            <a:r>
              <a:rPr lang="it-IT" sz="1800">
                <a:latin typeface="Calibri"/>
                <a:ea typeface="Calibri"/>
                <a:cs typeface="Calibri"/>
                <a:sym typeface="Calibri"/>
              </a:rPr>
              <a:t>Per tutto il periodo di apertura dei piani ti è comunque consentito modificare gli insegnamenti selezionati.</a:t>
            </a:r>
            <a:br>
              <a:rPr lang="it-IT"/>
            </a:br>
            <a:r>
              <a:rPr lang="it-IT"/>
              <a:t> </a:t>
            </a:r>
            <a:br>
              <a:rPr lang="it-IT"/>
            </a:br>
            <a:endParaRPr/>
          </a:p>
        </p:txBody>
      </p:sp>
      <p:sp>
        <p:nvSpPr>
          <p:cNvPr id="408" name="Google Shape;408;p23"/>
          <p:cNvSpPr txBox="1"/>
          <p:nvPr>
            <p:ph idx="1" type="body"/>
          </p:nvPr>
        </p:nvSpPr>
        <p:spPr>
          <a:xfrm>
            <a:off x="838200" y="1825624"/>
            <a:ext cx="10515600" cy="48418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16</a:t>
            </a:r>
            <a:endParaRPr sz="1400"/>
          </a:p>
        </p:txBody>
      </p:sp>
      <p:sp>
        <p:nvSpPr>
          <p:cNvPr id="409" name="Google Shape;40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410" name="Google Shape;410;p23"/>
          <p:cNvPicPr preferRelativeResize="0"/>
          <p:nvPr/>
        </p:nvPicPr>
        <p:blipFill rotWithShape="1">
          <a:blip r:embed="rId3">
            <a:alphaModFix/>
          </a:blip>
          <a:srcRect b="0" l="0" r="0" t="0"/>
          <a:stretch/>
        </p:blipFill>
        <p:spPr>
          <a:xfrm>
            <a:off x="948617" y="838529"/>
            <a:ext cx="6798270" cy="2807981"/>
          </a:xfrm>
          <a:prstGeom prst="rect">
            <a:avLst/>
          </a:prstGeom>
          <a:noFill/>
          <a:ln cap="flat" cmpd="sng" w="9525">
            <a:solidFill>
              <a:schemeClr val="dk1"/>
            </a:solidFill>
            <a:prstDash val="solid"/>
            <a:round/>
            <a:headEnd len="sm" w="sm" type="none"/>
            <a:tailEnd len="sm" w="sm" type="none"/>
          </a:ln>
        </p:spPr>
      </p:pic>
      <p:pic>
        <p:nvPicPr>
          <p:cNvPr id="411" name="Google Shape;411;p23"/>
          <p:cNvPicPr preferRelativeResize="0"/>
          <p:nvPr/>
        </p:nvPicPr>
        <p:blipFill rotWithShape="1">
          <a:blip r:embed="rId4">
            <a:alphaModFix/>
          </a:blip>
          <a:srcRect b="0" l="0" r="0" t="0"/>
          <a:stretch/>
        </p:blipFill>
        <p:spPr>
          <a:xfrm>
            <a:off x="2217015" y="1825624"/>
            <a:ext cx="4261473" cy="377985"/>
          </a:xfrm>
          <a:prstGeom prst="rect">
            <a:avLst/>
          </a:prstGeom>
          <a:noFill/>
          <a:ln>
            <a:noFill/>
          </a:ln>
        </p:spPr>
      </p:pic>
      <p:pic>
        <p:nvPicPr>
          <p:cNvPr descr="Ritaglio schermata" id="412" name="Google Shape;412;p23"/>
          <p:cNvPicPr preferRelativeResize="0"/>
          <p:nvPr/>
        </p:nvPicPr>
        <p:blipFill rotWithShape="1">
          <a:blip r:embed="rId5">
            <a:alphaModFix/>
          </a:blip>
          <a:srcRect b="0" l="0" r="0" t="0"/>
          <a:stretch/>
        </p:blipFill>
        <p:spPr>
          <a:xfrm>
            <a:off x="5001984" y="2973066"/>
            <a:ext cx="6087194" cy="3383284"/>
          </a:xfrm>
          <a:prstGeom prst="rect">
            <a:avLst/>
          </a:prstGeom>
          <a:noFill/>
          <a:ln cap="flat" cmpd="sng" w="38100">
            <a:solidFill>
              <a:schemeClr val="dk1"/>
            </a:solidFill>
            <a:prstDash val="solid"/>
            <a:round/>
            <a:headEnd len="sm" w="sm" type="none"/>
            <a:tailEnd len="sm" w="sm" type="none"/>
          </a:ln>
        </p:spPr>
      </p:pic>
      <p:sp>
        <p:nvSpPr>
          <p:cNvPr id="413" name="Google Shape;413;p23"/>
          <p:cNvSpPr/>
          <p:nvPr/>
        </p:nvSpPr>
        <p:spPr>
          <a:xfrm>
            <a:off x="5902036" y="4414058"/>
            <a:ext cx="576452" cy="25065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4" name="Google Shape;414;p23"/>
          <p:cNvSpPr/>
          <p:nvPr/>
        </p:nvSpPr>
        <p:spPr>
          <a:xfrm>
            <a:off x="3616036" y="838529"/>
            <a:ext cx="1385948" cy="183936"/>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5" name="Google Shape;415;p23"/>
          <p:cNvSpPr/>
          <p:nvPr/>
        </p:nvSpPr>
        <p:spPr>
          <a:xfrm rot="5400000">
            <a:off x="3617228" y="3646198"/>
            <a:ext cx="1126836" cy="1200727"/>
          </a:xfrm>
          <a:prstGeom prst="bentUpArrow">
            <a:avLst>
              <a:gd fmla="val 25000" name="adj1"/>
              <a:gd fmla="val 25000" name="adj2"/>
              <a:gd fmla="val 25000" name="adj3"/>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6" name="Google Shape;416;p23"/>
          <p:cNvPicPr preferRelativeResize="0"/>
          <p:nvPr/>
        </p:nvPicPr>
        <p:blipFill rotWithShape="1">
          <a:blip r:embed="rId4">
            <a:alphaModFix/>
          </a:blip>
          <a:srcRect b="0" l="0" r="0" t="0"/>
          <a:stretch/>
        </p:blipFill>
        <p:spPr>
          <a:xfrm>
            <a:off x="6643922" y="2973066"/>
            <a:ext cx="4261473" cy="3779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4"/>
          <p:cNvSpPr txBox="1"/>
          <p:nvPr>
            <p:ph type="title"/>
          </p:nvPr>
        </p:nvSpPr>
        <p:spPr>
          <a:xfrm>
            <a:off x="838200" y="365125"/>
            <a:ext cx="1003970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b="1" lang="it-IT" sz="1600">
                <a:latin typeface="Calibri"/>
                <a:ea typeface="Calibri"/>
                <a:cs typeface="Calibri"/>
                <a:sym typeface="Calibri"/>
              </a:rPr>
              <a:t>PIANO PRE-APPROVATO: </a:t>
            </a:r>
            <a:br>
              <a:rPr lang="it-IT" sz="1600">
                <a:latin typeface="Calibri"/>
                <a:ea typeface="Calibri"/>
                <a:cs typeface="Calibri"/>
                <a:sym typeface="Calibri"/>
              </a:rPr>
            </a:br>
            <a:r>
              <a:rPr lang="it-IT" sz="1600">
                <a:latin typeface="Calibri"/>
                <a:ea typeface="Calibri"/>
                <a:cs typeface="Calibri"/>
                <a:sym typeface="Calibri"/>
              </a:rPr>
              <a:t>Se preferisci presentare un piano pre-approvato, seleziona nella schermata iniziale GGGA-PREAPPROVATO (fig. 17), clicca OK e, a seguire, “Prosegui compilazione Piano Carriera” (figura 18). </a:t>
            </a:r>
            <a:br>
              <a:rPr lang="it-IT" sz="1600">
                <a:latin typeface="Calibri"/>
                <a:ea typeface="Calibri"/>
                <a:cs typeface="Calibri"/>
                <a:sym typeface="Calibri"/>
              </a:rPr>
            </a:br>
            <a:endParaRPr sz="1600">
              <a:latin typeface="Calibri"/>
              <a:ea typeface="Calibri"/>
              <a:cs typeface="Calibri"/>
              <a:sym typeface="Calibri"/>
            </a:endParaRPr>
          </a:p>
        </p:txBody>
      </p:sp>
      <p:sp>
        <p:nvSpPr>
          <p:cNvPr id="422" name="Google Shape;422;p24"/>
          <p:cNvSpPr txBox="1"/>
          <p:nvPr>
            <p:ph idx="1" type="body"/>
          </p:nvPr>
        </p:nvSpPr>
        <p:spPr>
          <a:xfrm>
            <a:off x="838200" y="1825625"/>
            <a:ext cx="10515600" cy="47649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17</a:t>
            </a:r>
            <a:endParaRPr sz="1400"/>
          </a:p>
        </p:txBody>
      </p:sp>
      <p:pic>
        <p:nvPicPr>
          <p:cNvPr id="423" name="Google Shape;423;p24"/>
          <p:cNvPicPr preferRelativeResize="0"/>
          <p:nvPr/>
        </p:nvPicPr>
        <p:blipFill rotWithShape="1">
          <a:blip r:embed="rId3">
            <a:alphaModFix/>
          </a:blip>
          <a:srcRect b="17811" l="0" r="-227" t="14220"/>
          <a:stretch/>
        </p:blipFill>
        <p:spPr>
          <a:xfrm>
            <a:off x="836762" y="1293962"/>
            <a:ext cx="10041147" cy="4597880"/>
          </a:xfrm>
          <a:prstGeom prst="rect">
            <a:avLst/>
          </a:prstGeom>
          <a:noFill/>
          <a:ln cap="flat" cmpd="sng" w="9525">
            <a:solidFill>
              <a:schemeClr val="dk1"/>
            </a:solidFill>
            <a:prstDash val="solid"/>
            <a:round/>
            <a:headEnd len="sm" w="sm" type="none"/>
            <a:tailEnd len="sm" w="sm" type="none"/>
          </a:ln>
        </p:spPr>
      </p:pic>
      <p:sp>
        <p:nvSpPr>
          <p:cNvPr id="424" name="Google Shape;424;p24"/>
          <p:cNvSpPr txBox="1"/>
          <p:nvPr/>
        </p:nvSpPr>
        <p:spPr>
          <a:xfrm>
            <a:off x="2898475" y="1293962"/>
            <a:ext cx="3899139" cy="272244"/>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sp>
        <p:nvSpPr>
          <p:cNvPr id="425" name="Google Shape;42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5"/>
          <p:cNvSpPr txBox="1"/>
          <p:nvPr>
            <p:ph type="title"/>
          </p:nvPr>
        </p:nvSpPr>
        <p:spPr>
          <a:xfrm>
            <a:off x="838200" y="365125"/>
            <a:ext cx="9392728" cy="116582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2400"/>
            </a:br>
            <a:br>
              <a:rPr lang="it-IT" sz="2400"/>
            </a:br>
            <a:br>
              <a:rPr lang="it-IT" sz="2400"/>
            </a:br>
            <a:br>
              <a:rPr lang="it-IT" sz="1800"/>
            </a:br>
            <a:br>
              <a:rPr lang="it-IT"/>
            </a:br>
            <a:endParaRPr/>
          </a:p>
        </p:txBody>
      </p:sp>
      <p:sp>
        <p:nvSpPr>
          <p:cNvPr id="431" name="Google Shape;431;p25"/>
          <p:cNvSpPr txBox="1"/>
          <p:nvPr>
            <p:ph idx="1" type="body"/>
          </p:nvPr>
        </p:nvSpPr>
        <p:spPr>
          <a:xfrm>
            <a:off x="838200" y="1825624"/>
            <a:ext cx="10515600" cy="463306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18</a:t>
            </a:r>
            <a:endParaRPr sz="1400"/>
          </a:p>
        </p:txBody>
      </p:sp>
      <p:sp>
        <p:nvSpPr>
          <p:cNvPr id="432" name="Google Shape;43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433" name="Google Shape;433;p25"/>
          <p:cNvPicPr preferRelativeResize="0"/>
          <p:nvPr/>
        </p:nvPicPr>
        <p:blipFill rotWithShape="1">
          <a:blip r:embed="rId3">
            <a:alphaModFix/>
          </a:blip>
          <a:srcRect b="0" l="0" r="0" t="0"/>
          <a:stretch/>
        </p:blipFill>
        <p:spPr>
          <a:xfrm>
            <a:off x="938874" y="1227477"/>
            <a:ext cx="9191379" cy="4368864"/>
          </a:xfrm>
          <a:prstGeom prst="rect">
            <a:avLst/>
          </a:prstGeom>
          <a:noFill/>
          <a:ln cap="flat" cmpd="sng" w="9525">
            <a:solidFill>
              <a:schemeClr val="dk1"/>
            </a:solidFill>
            <a:prstDash val="solid"/>
            <a:round/>
            <a:headEnd len="sm" w="sm" type="none"/>
            <a:tailEnd len="sm" w="sm" type="none"/>
          </a:ln>
        </p:spPr>
      </p:pic>
      <p:pic>
        <p:nvPicPr>
          <p:cNvPr id="434" name="Google Shape;434;p25"/>
          <p:cNvPicPr preferRelativeResize="0"/>
          <p:nvPr/>
        </p:nvPicPr>
        <p:blipFill rotWithShape="1">
          <a:blip r:embed="rId4">
            <a:alphaModFix/>
          </a:blip>
          <a:srcRect b="0" l="0" r="0" t="0"/>
          <a:stretch/>
        </p:blipFill>
        <p:spPr>
          <a:xfrm>
            <a:off x="2702913" y="2525114"/>
            <a:ext cx="3506693" cy="536828"/>
          </a:xfrm>
          <a:prstGeom prst="rect">
            <a:avLst/>
          </a:prstGeom>
          <a:noFill/>
          <a:ln>
            <a:noFill/>
          </a:ln>
        </p:spPr>
      </p:pic>
      <p:sp>
        <p:nvSpPr>
          <p:cNvPr id="435" name="Google Shape;435;p25"/>
          <p:cNvSpPr/>
          <p:nvPr/>
        </p:nvSpPr>
        <p:spPr>
          <a:xfrm>
            <a:off x="4613564" y="1227477"/>
            <a:ext cx="1837112" cy="227250"/>
          </a:xfrm>
          <a:prstGeom prst="rect">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6"/>
          <p:cNvSpPr txBox="1"/>
          <p:nvPr>
            <p:ph type="title"/>
          </p:nvPr>
        </p:nvSpPr>
        <p:spPr>
          <a:xfrm>
            <a:off x="914400" y="113211"/>
            <a:ext cx="10006642" cy="197570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1800">
                <a:latin typeface="Calibri"/>
                <a:ea typeface="Calibri"/>
                <a:cs typeface="Calibri"/>
                <a:sym typeface="Calibri"/>
              </a:rPr>
            </a:br>
            <a:r>
              <a:rPr lang="it-IT" sz="1800">
                <a:latin typeface="Calibri"/>
                <a:ea typeface="Calibri"/>
                <a:cs typeface="Calibri"/>
                <a:sym typeface="Calibri"/>
              </a:rPr>
              <a:t>Le regole che si presentano sono analoghe a quelle del piano da approvare, salvo che per le </a:t>
            </a:r>
            <a:r>
              <a:rPr lang="it-IT" sz="1800" u="sng">
                <a:latin typeface="Calibri"/>
                <a:ea typeface="Calibri"/>
                <a:cs typeface="Calibri"/>
                <a:sym typeface="Calibri"/>
              </a:rPr>
              <a:t>attività a scelta libera,</a:t>
            </a:r>
            <a:r>
              <a:rPr lang="it-IT" sz="1800">
                <a:latin typeface="Calibri"/>
                <a:ea typeface="Calibri"/>
                <a:cs typeface="Calibri"/>
                <a:sym typeface="Calibri"/>
              </a:rPr>
              <a:t> che potranno essere selezionate </a:t>
            </a:r>
            <a:r>
              <a:rPr lang="it-IT" sz="1800" u="sng">
                <a:latin typeface="Calibri"/>
                <a:ea typeface="Calibri"/>
                <a:cs typeface="Calibri"/>
                <a:sym typeface="Calibri"/>
              </a:rPr>
              <a:t>esclusivamente</a:t>
            </a:r>
            <a:r>
              <a:rPr lang="it-IT" sz="1800">
                <a:latin typeface="Calibri"/>
                <a:ea typeface="Calibri"/>
                <a:cs typeface="Calibri"/>
                <a:sym typeface="Calibri"/>
              </a:rPr>
              <a:t> all’interno di un gruppo di insegnamenti già approvati da una Commissione ad hoc del tuo Corso di Studio, per un totale di 12 crediti (puoi sforare fino ad un massimo di 16 crediti). Puoi inserire in questa regola (figura 19) un insegnamento del corso di laurea in Scienze e Tecnologie Chimiche, offerto al secondo anno. </a:t>
            </a:r>
            <a:br>
              <a:rPr lang="it-IT" sz="1800">
                <a:latin typeface="Calibri"/>
                <a:ea typeface="Calibri"/>
                <a:cs typeface="Calibri"/>
                <a:sym typeface="Calibri"/>
              </a:rPr>
            </a:br>
            <a:r>
              <a:rPr i="1" lang="it-IT" sz="1800">
                <a:latin typeface="Calibri"/>
                <a:ea typeface="Calibri"/>
                <a:cs typeface="Calibri"/>
                <a:sym typeface="Calibri"/>
              </a:rPr>
              <a:t>Se utilizzi questa regola, clicca ''Regola succ.'' per proseguire nella compilazione. </a:t>
            </a:r>
            <a:br>
              <a:rPr i="1" lang="it-IT" sz="1800">
                <a:latin typeface="Calibri"/>
                <a:ea typeface="Calibri"/>
                <a:cs typeface="Calibri"/>
                <a:sym typeface="Calibri"/>
              </a:rPr>
            </a:br>
            <a:r>
              <a:rPr i="1" lang="it-IT" sz="1800">
                <a:latin typeface="Calibri"/>
                <a:ea typeface="Calibri"/>
                <a:cs typeface="Calibri"/>
                <a:sym typeface="Calibri"/>
              </a:rPr>
              <a:t>Se non intendi selezionare alcuna attività, clicca '</a:t>
            </a:r>
            <a:r>
              <a:rPr b="1" i="1" lang="it-IT" sz="1800">
                <a:latin typeface="Calibri"/>
                <a:ea typeface="Calibri"/>
                <a:cs typeface="Calibri"/>
                <a:sym typeface="Calibri"/>
              </a:rPr>
              <a:t>'Salta la scelta'' </a:t>
            </a:r>
            <a:r>
              <a:rPr i="1" lang="it-IT" sz="1800">
                <a:latin typeface="Calibri"/>
                <a:ea typeface="Calibri"/>
                <a:cs typeface="Calibri"/>
                <a:sym typeface="Calibri"/>
              </a:rPr>
              <a:t>per passare alla regola successiva.</a:t>
            </a:r>
            <a:br>
              <a:rPr i="1" lang="it-IT" sz="18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441" name="Google Shape;441;p26"/>
          <p:cNvSpPr txBox="1"/>
          <p:nvPr>
            <p:ph idx="1" type="body"/>
          </p:nvPr>
        </p:nvSpPr>
        <p:spPr>
          <a:xfrm>
            <a:off x="838200" y="1825624"/>
            <a:ext cx="10515600" cy="485984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19</a:t>
            </a:r>
            <a:endParaRPr sz="1400"/>
          </a:p>
        </p:txBody>
      </p:sp>
      <p:sp>
        <p:nvSpPr>
          <p:cNvPr id="442" name="Google Shape;442;p26"/>
          <p:cNvSpPr txBox="1"/>
          <p:nvPr>
            <p:ph idx="12" type="sldNum"/>
          </p:nvPr>
        </p:nvSpPr>
        <p:spPr>
          <a:xfrm>
            <a:off x="7887393" y="5741209"/>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t/>
            </a:r>
            <a:endParaRPr/>
          </a:p>
        </p:txBody>
      </p:sp>
      <p:pic>
        <p:nvPicPr>
          <p:cNvPr id="443" name="Google Shape;443;p26"/>
          <p:cNvPicPr preferRelativeResize="0"/>
          <p:nvPr/>
        </p:nvPicPr>
        <p:blipFill rotWithShape="1">
          <a:blip r:embed="rId3">
            <a:alphaModFix/>
          </a:blip>
          <a:srcRect b="0" l="0" r="0" t="0"/>
          <a:stretch/>
        </p:blipFill>
        <p:spPr>
          <a:xfrm>
            <a:off x="978130" y="1666698"/>
            <a:ext cx="9652462" cy="561598"/>
          </a:xfrm>
          <a:prstGeom prst="rect">
            <a:avLst/>
          </a:prstGeom>
          <a:noFill/>
          <a:ln>
            <a:noFill/>
          </a:ln>
        </p:spPr>
      </p:pic>
      <p:pic>
        <p:nvPicPr>
          <p:cNvPr id="444" name="Google Shape;444;p26"/>
          <p:cNvPicPr preferRelativeResize="0"/>
          <p:nvPr/>
        </p:nvPicPr>
        <p:blipFill rotWithShape="1">
          <a:blip r:embed="rId4">
            <a:alphaModFix/>
          </a:blip>
          <a:srcRect b="0" l="0" r="0" t="0"/>
          <a:stretch/>
        </p:blipFill>
        <p:spPr>
          <a:xfrm>
            <a:off x="5425382" y="1654921"/>
            <a:ext cx="1341236" cy="170703"/>
          </a:xfrm>
          <a:prstGeom prst="rect">
            <a:avLst/>
          </a:prstGeom>
          <a:noFill/>
          <a:ln>
            <a:noFill/>
          </a:ln>
        </p:spPr>
      </p:pic>
      <p:sp>
        <p:nvSpPr>
          <p:cNvPr id="445" name="Google Shape;445;p26"/>
          <p:cNvSpPr/>
          <p:nvPr/>
        </p:nvSpPr>
        <p:spPr>
          <a:xfrm>
            <a:off x="978131" y="1647374"/>
            <a:ext cx="9652462" cy="468353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46" name="Google Shape;446;p26"/>
          <p:cNvPicPr preferRelativeResize="0"/>
          <p:nvPr/>
        </p:nvPicPr>
        <p:blipFill rotWithShape="1">
          <a:blip r:embed="rId5">
            <a:alphaModFix/>
          </a:blip>
          <a:srcRect b="0" l="0" r="0" t="0"/>
          <a:stretch/>
        </p:blipFill>
        <p:spPr>
          <a:xfrm>
            <a:off x="2019140" y="2538273"/>
            <a:ext cx="1172947" cy="233837"/>
          </a:xfrm>
          <a:prstGeom prst="rect">
            <a:avLst/>
          </a:prstGeom>
          <a:noFill/>
          <a:ln>
            <a:noFill/>
          </a:ln>
        </p:spPr>
      </p:pic>
      <p:pic>
        <p:nvPicPr>
          <p:cNvPr id="447" name="Google Shape;447;p26"/>
          <p:cNvPicPr preferRelativeResize="0"/>
          <p:nvPr/>
        </p:nvPicPr>
        <p:blipFill rotWithShape="1">
          <a:blip r:embed="rId6">
            <a:alphaModFix/>
          </a:blip>
          <a:srcRect b="0" l="0" r="0" t="0"/>
          <a:stretch/>
        </p:blipFill>
        <p:spPr>
          <a:xfrm>
            <a:off x="2315399" y="2488983"/>
            <a:ext cx="938865" cy="283127"/>
          </a:xfrm>
          <a:prstGeom prst="rect">
            <a:avLst/>
          </a:prstGeom>
          <a:noFill/>
          <a:ln>
            <a:noFill/>
          </a:ln>
        </p:spPr>
      </p:pic>
      <p:pic>
        <p:nvPicPr>
          <p:cNvPr id="448" name="Google Shape;448;p26"/>
          <p:cNvPicPr preferRelativeResize="0"/>
          <p:nvPr/>
        </p:nvPicPr>
        <p:blipFill rotWithShape="1">
          <a:blip r:embed="rId7">
            <a:alphaModFix/>
          </a:blip>
          <a:srcRect b="0" l="0" r="0" t="0"/>
          <a:stretch/>
        </p:blipFill>
        <p:spPr>
          <a:xfrm>
            <a:off x="1759002" y="2156484"/>
            <a:ext cx="8871589" cy="4150492"/>
          </a:xfrm>
          <a:prstGeom prst="rect">
            <a:avLst/>
          </a:prstGeom>
          <a:noFill/>
          <a:ln>
            <a:noFill/>
          </a:ln>
        </p:spPr>
      </p:pic>
      <p:pic>
        <p:nvPicPr>
          <p:cNvPr id="449" name="Google Shape;449;p26"/>
          <p:cNvPicPr preferRelativeResize="0"/>
          <p:nvPr/>
        </p:nvPicPr>
        <p:blipFill rotWithShape="1">
          <a:blip r:embed="rId8">
            <a:alphaModFix/>
          </a:blip>
          <a:srcRect b="0" l="0" r="0" t="0"/>
          <a:stretch/>
        </p:blipFill>
        <p:spPr>
          <a:xfrm>
            <a:off x="5138579" y="2124159"/>
            <a:ext cx="4901609" cy="4328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27"/>
          <p:cNvSpPr txBox="1"/>
          <p:nvPr>
            <p:ph type="title"/>
          </p:nvPr>
        </p:nvSpPr>
        <p:spPr>
          <a:xfrm>
            <a:off x="838200" y="226423"/>
            <a:ext cx="10082842" cy="186248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Puoi aggiungere insegnamenti pre-approvati offerti da altri Corsi di studio dell’Ateneo al terzo anno (figura 20). </a:t>
            </a:r>
            <a:br>
              <a:rPr lang="it-IT" sz="1800">
                <a:latin typeface="Calibri"/>
                <a:ea typeface="Calibri"/>
                <a:cs typeface="Calibri"/>
                <a:sym typeface="Calibri"/>
              </a:rPr>
            </a:br>
            <a:r>
              <a:rPr lang="it-IT" sz="1800">
                <a:latin typeface="Calibri"/>
                <a:ea typeface="Calibri"/>
                <a:cs typeface="Calibri"/>
                <a:sym typeface="Calibri"/>
              </a:rPr>
              <a:t>Ti è consentito anticiparne la frequenza al secondo anno e sostenere i relativi esami (vedi nota anticipo slide n.4).</a:t>
            </a:r>
            <a:br>
              <a:rPr lang="it-IT" sz="1800">
                <a:latin typeface="Calibri"/>
                <a:ea typeface="Calibri"/>
                <a:cs typeface="Calibri"/>
                <a:sym typeface="Calibri"/>
              </a:rPr>
            </a:br>
            <a:r>
              <a:rPr i="1" lang="it-IT" sz="1800">
                <a:latin typeface="Calibri"/>
                <a:ea typeface="Calibri"/>
                <a:cs typeface="Calibri"/>
                <a:sym typeface="Calibri"/>
              </a:rPr>
              <a:t>Se utilizzi questa regola, clicca ''Regola succ.'' per proseguire nella compilazione. </a:t>
            </a:r>
            <a:br>
              <a:rPr i="1" lang="it-IT" sz="1800">
                <a:latin typeface="Calibri"/>
                <a:ea typeface="Calibri"/>
                <a:cs typeface="Calibri"/>
                <a:sym typeface="Calibri"/>
              </a:rPr>
            </a:br>
            <a:r>
              <a:rPr i="1" lang="it-IT" sz="1800">
                <a:latin typeface="Calibri"/>
                <a:ea typeface="Calibri"/>
                <a:cs typeface="Calibri"/>
                <a:sym typeface="Calibri"/>
              </a:rPr>
              <a:t>Se non intendi selezionare alcuna attività, clicca '</a:t>
            </a:r>
            <a:r>
              <a:rPr b="1" i="1" lang="it-IT" sz="1800">
                <a:latin typeface="Calibri"/>
                <a:ea typeface="Calibri"/>
                <a:cs typeface="Calibri"/>
                <a:sym typeface="Calibri"/>
              </a:rPr>
              <a:t>'Salta la scelta'' </a:t>
            </a:r>
            <a:r>
              <a:rPr i="1" lang="it-IT" sz="1800">
                <a:latin typeface="Calibri"/>
                <a:ea typeface="Calibri"/>
                <a:cs typeface="Calibri"/>
                <a:sym typeface="Calibri"/>
              </a:rPr>
              <a:t>per passare alla regola successiva.</a:t>
            </a: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455" name="Google Shape;455;p27"/>
          <p:cNvSpPr txBox="1"/>
          <p:nvPr>
            <p:ph idx="1" type="body"/>
          </p:nvPr>
        </p:nvSpPr>
        <p:spPr>
          <a:xfrm>
            <a:off x="838200" y="1825624"/>
            <a:ext cx="10515600" cy="485984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20</a:t>
            </a:r>
            <a:endParaRPr sz="1400"/>
          </a:p>
        </p:txBody>
      </p:sp>
      <p:sp>
        <p:nvSpPr>
          <p:cNvPr id="456" name="Google Shape;456;p27"/>
          <p:cNvSpPr txBox="1"/>
          <p:nvPr>
            <p:ph idx="12" type="sldNum"/>
          </p:nvPr>
        </p:nvSpPr>
        <p:spPr>
          <a:xfrm>
            <a:off x="7887393" y="5741209"/>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457" name="Google Shape;457;p27"/>
          <p:cNvPicPr preferRelativeResize="0"/>
          <p:nvPr/>
        </p:nvPicPr>
        <p:blipFill rotWithShape="1">
          <a:blip r:embed="rId3">
            <a:alphaModFix/>
          </a:blip>
          <a:srcRect b="0" l="0" r="0" t="0"/>
          <a:stretch/>
        </p:blipFill>
        <p:spPr>
          <a:xfrm>
            <a:off x="978130" y="1666698"/>
            <a:ext cx="9652462" cy="561598"/>
          </a:xfrm>
          <a:prstGeom prst="rect">
            <a:avLst/>
          </a:prstGeom>
          <a:noFill/>
          <a:ln>
            <a:noFill/>
          </a:ln>
        </p:spPr>
      </p:pic>
      <p:pic>
        <p:nvPicPr>
          <p:cNvPr id="458" name="Google Shape;458;p27"/>
          <p:cNvPicPr preferRelativeResize="0"/>
          <p:nvPr/>
        </p:nvPicPr>
        <p:blipFill rotWithShape="1">
          <a:blip r:embed="rId4">
            <a:alphaModFix/>
          </a:blip>
          <a:srcRect b="0" l="0" r="0" t="0"/>
          <a:stretch/>
        </p:blipFill>
        <p:spPr>
          <a:xfrm>
            <a:off x="5425382" y="1654921"/>
            <a:ext cx="1341236" cy="170703"/>
          </a:xfrm>
          <a:prstGeom prst="rect">
            <a:avLst/>
          </a:prstGeom>
          <a:noFill/>
          <a:ln>
            <a:noFill/>
          </a:ln>
        </p:spPr>
      </p:pic>
      <p:sp>
        <p:nvSpPr>
          <p:cNvPr id="459" name="Google Shape;459;p27"/>
          <p:cNvSpPr/>
          <p:nvPr/>
        </p:nvSpPr>
        <p:spPr>
          <a:xfrm>
            <a:off x="978130" y="1654922"/>
            <a:ext cx="9652462" cy="47808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60" name="Google Shape;460;p27"/>
          <p:cNvPicPr preferRelativeResize="0"/>
          <p:nvPr/>
        </p:nvPicPr>
        <p:blipFill rotWithShape="1">
          <a:blip r:embed="rId5">
            <a:alphaModFix/>
          </a:blip>
          <a:srcRect b="0" l="0" r="0" t="0"/>
          <a:stretch/>
        </p:blipFill>
        <p:spPr>
          <a:xfrm>
            <a:off x="2019140" y="2538273"/>
            <a:ext cx="1172947" cy="233837"/>
          </a:xfrm>
          <a:prstGeom prst="rect">
            <a:avLst/>
          </a:prstGeom>
          <a:noFill/>
          <a:ln>
            <a:noFill/>
          </a:ln>
        </p:spPr>
      </p:pic>
      <p:pic>
        <p:nvPicPr>
          <p:cNvPr descr="Ritaglio schermata" id="461" name="Google Shape;461;p27"/>
          <p:cNvPicPr preferRelativeResize="0"/>
          <p:nvPr/>
        </p:nvPicPr>
        <p:blipFill rotWithShape="1">
          <a:blip r:embed="rId6">
            <a:alphaModFix/>
          </a:blip>
          <a:srcRect b="0" l="0" r="0" t="0"/>
          <a:stretch/>
        </p:blipFill>
        <p:spPr>
          <a:xfrm>
            <a:off x="1095516" y="2168736"/>
            <a:ext cx="6312383" cy="418721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8"/>
          <p:cNvSpPr txBox="1"/>
          <p:nvPr>
            <p:ph type="title"/>
          </p:nvPr>
        </p:nvSpPr>
        <p:spPr>
          <a:xfrm>
            <a:off x="838200" y="473859"/>
            <a:ext cx="10082842" cy="161505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In questa regola (figura 21) puoi inserire le «Attività a scelta per la preparazione della prova finale» (vedi slide n. 13 per approfondimenti). </a:t>
            </a:r>
            <a:br>
              <a:rPr lang="it-IT" sz="1600">
                <a:latin typeface="Calibri"/>
                <a:ea typeface="Calibri"/>
                <a:cs typeface="Calibri"/>
                <a:sym typeface="Calibri"/>
              </a:rPr>
            </a:br>
            <a:r>
              <a:rPr i="1" lang="it-IT" sz="1600">
                <a:latin typeface="Calibri"/>
                <a:ea typeface="Calibri"/>
                <a:cs typeface="Calibri"/>
                <a:sym typeface="Calibri"/>
              </a:rPr>
              <a:t>Se utilizzi questa regola, clicca ''Regola succ.'' per terminare la compilazione. </a:t>
            </a:r>
            <a:br>
              <a:rPr i="1" lang="it-IT" sz="1600">
                <a:latin typeface="Calibri"/>
                <a:ea typeface="Calibri"/>
                <a:cs typeface="Calibri"/>
                <a:sym typeface="Calibri"/>
              </a:rPr>
            </a:br>
            <a:r>
              <a:rPr i="1" lang="it-IT" sz="1600">
                <a:latin typeface="Calibri"/>
                <a:ea typeface="Calibri"/>
                <a:cs typeface="Calibri"/>
                <a:sym typeface="Calibri"/>
              </a:rPr>
              <a:t>Se non intendi selezionare alcuna attività, clicca '</a:t>
            </a:r>
            <a:r>
              <a:rPr b="1" i="1" lang="it-IT" sz="1600">
                <a:latin typeface="Calibri"/>
                <a:ea typeface="Calibri"/>
                <a:cs typeface="Calibri"/>
                <a:sym typeface="Calibri"/>
              </a:rPr>
              <a:t>'Salta la scelta''  </a:t>
            </a:r>
            <a:r>
              <a:rPr i="1" lang="it-IT" sz="1600">
                <a:latin typeface="Calibri"/>
                <a:ea typeface="Calibri"/>
                <a:cs typeface="Calibri"/>
                <a:sym typeface="Calibri"/>
              </a:rPr>
              <a:t>per concludere la procedura.</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467" name="Google Shape;467;p28"/>
          <p:cNvSpPr txBox="1"/>
          <p:nvPr>
            <p:ph idx="1" type="body"/>
          </p:nvPr>
        </p:nvSpPr>
        <p:spPr>
          <a:xfrm>
            <a:off x="838200" y="1825624"/>
            <a:ext cx="10515600" cy="485984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21</a:t>
            </a:r>
            <a:endParaRPr sz="1400"/>
          </a:p>
        </p:txBody>
      </p:sp>
      <p:sp>
        <p:nvSpPr>
          <p:cNvPr id="468" name="Google Shape;468;p28"/>
          <p:cNvSpPr txBox="1"/>
          <p:nvPr>
            <p:ph idx="12" type="sldNum"/>
          </p:nvPr>
        </p:nvSpPr>
        <p:spPr>
          <a:xfrm>
            <a:off x="7887393" y="5741209"/>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469" name="Google Shape;469;p28"/>
          <p:cNvPicPr preferRelativeResize="0"/>
          <p:nvPr/>
        </p:nvPicPr>
        <p:blipFill rotWithShape="1">
          <a:blip r:embed="rId3">
            <a:alphaModFix/>
          </a:blip>
          <a:srcRect b="0" l="0" r="0" t="0"/>
          <a:stretch/>
        </p:blipFill>
        <p:spPr>
          <a:xfrm>
            <a:off x="978130" y="1666698"/>
            <a:ext cx="9652462" cy="561598"/>
          </a:xfrm>
          <a:prstGeom prst="rect">
            <a:avLst/>
          </a:prstGeom>
          <a:noFill/>
          <a:ln>
            <a:noFill/>
          </a:ln>
        </p:spPr>
      </p:pic>
      <p:pic>
        <p:nvPicPr>
          <p:cNvPr id="470" name="Google Shape;470;p28"/>
          <p:cNvPicPr preferRelativeResize="0"/>
          <p:nvPr/>
        </p:nvPicPr>
        <p:blipFill rotWithShape="1">
          <a:blip r:embed="rId4">
            <a:alphaModFix/>
          </a:blip>
          <a:srcRect b="0" l="0" r="0" t="0"/>
          <a:stretch/>
        </p:blipFill>
        <p:spPr>
          <a:xfrm>
            <a:off x="5425382" y="1654921"/>
            <a:ext cx="1341236" cy="170703"/>
          </a:xfrm>
          <a:prstGeom prst="rect">
            <a:avLst/>
          </a:prstGeom>
          <a:noFill/>
          <a:ln>
            <a:noFill/>
          </a:ln>
        </p:spPr>
      </p:pic>
      <p:sp>
        <p:nvSpPr>
          <p:cNvPr id="471" name="Google Shape;471;p28"/>
          <p:cNvSpPr/>
          <p:nvPr/>
        </p:nvSpPr>
        <p:spPr>
          <a:xfrm>
            <a:off x="978131" y="1647374"/>
            <a:ext cx="9652462" cy="468353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72" name="Google Shape;472;p28"/>
          <p:cNvPicPr preferRelativeResize="0"/>
          <p:nvPr/>
        </p:nvPicPr>
        <p:blipFill rotWithShape="1">
          <a:blip r:embed="rId5">
            <a:alphaModFix/>
          </a:blip>
          <a:srcRect b="0" l="0" r="0" t="0"/>
          <a:stretch/>
        </p:blipFill>
        <p:spPr>
          <a:xfrm>
            <a:off x="2019140" y="2538273"/>
            <a:ext cx="1172947" cy="233837"/>
          </a:xfrm>
          <a:prstGeom prst="rect">
            <a:avLst/>
          </a:prstGeom>
          <a:noFill/>
          <a:ln>
            <a:noFill/>
          </a:ln>
        </p:spPr>
      </p:pic>
      <p:pic>
        <p:nvPicPr>
          <p:cNvPr id="473" name="Google Shape;473;p28"/>
          <p:cNvPicPr preferRelativeResize="0"/>
          <p:nvPr/>
        </p:nvPicPr>
        <p:blipFill rotWithShape="1">
          <a:blip r:embed="rId6">
            <a:alphaModFix/>
          </a:blip>
          <a:srcRect b="0" l="0" r="0" t="0"/>
          <a:stretch/>
        </p:blipFill>
        <p:spPr>
          <a:xfrm>
            <a:off x="2600992" y="2510926"/>
            <a:ext cx="993141" cy="261184"/>
          </a:xfrm>
          <a:prstGeom prst="rect">
            <a:avLst/>
          </a:prstGeom>
          <a:noFill/>
          <a:ln>
            <a:noFill/>
          </a:ln>
        </p:spPr>
      </p:pic>
      <p:pic>
        <p:nvPicPr>
          <p:cNvPr id="474" name="Google Shape;474;p28"/>
          <p:cNvPicPr preferRelativeResize="0"/>
          <p:nvPr/>
        </p:nvPicPr>
        <p:blipFill rotWithShape="1">
          <a:blip r:embed="rId7">
            <a:alphaModFix/>
          </a:blip>
          <a:srcRect b="0" l="0" r="0" t="0"/>
          <a:stretch/>
        </p:blipFill>
        <p:spPr>
          <a:xfrm>
            <a:off x="1214977" y="2168266"/>
            <a:ext cx="9415616" cy="34935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b="1" lang="it-IT" sz="2400"/>
              <a:t>Quando si compila?</a:t>
            </a:r>
            <a:endParaRPr b="1" sz="2400"/>
          </a:p>
        </p:txBody>
      </p:sp>
      <p:sp>
        <p:nvSpPr>
          <p:cNvPr id="182" name="Google Shape;182;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600"/>
              <a:buNone/>
            </a:pPr>
            <a:r>
              <a:rPr lang="it-IT" sz="1600">
                <a:latin typeface="Calibri"/>
                <a:ea typeface="Calibri"/>
                <a:cs typeface="Calibri"/>
                <a:sym typeface="Calibri"/>
              </a:rPr>
              <a:t>All’atto dell’immatricolazione ti viene attribuito automaticamente un piano di studio denominato statutario che comprende tutte le attività formative obbligatorie. Successivamente, nei periodi stabiliti dall’Ateneo, in genere nei mesi di novembre e marzo, sarai tenuto a presentare un piano di studio con l’indicazione delle attività opzionali e di quelle a scelta libera, nel rispetto del numero di crediti da acquisire, i vincoli e le eventuali regole di propedeuticità secondo il Regolamento Didattico del tuo Corso.</a:t>
            </a: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Il calendario dettagliato, aggiornato annualmente, è disponibile nella pagina web </a:t>
            </a:r>
            <a:r>
              <a:rPr lang="it-IT" sz="1600" u="sng">
                <a:solidFill>
                  <a:srgbClr val="0000FF"/>
                </a:solidFill>
                <a:latin typeface="Calibri"/>
                <a:ea typeface="Calibri"/>
                <a:cs typeface="Calibri"/>
                <a:sym typeface="Calibri"/>
                <a:hlinkClick r:id="rId3">
                  <a:extLst>
                    <a:ext uri="{A12FA001-AC4F-418D-AE19-62706E023703}">
                      <ahyp:hlinkClr val="tx"/>
                    </a:ext>
                  </a:extLst>
                </a:hlinkClick>
              </a:rPr>
              <a:t>https://www.unimib.it/servizi/segreterie-studenti/piani-degli-studi/area-scienze</a:t>
            </a:r>
            <a:r>
              <a:rPr lang="it-IT" sz="1600">
                <a:latin typeface="Calibri"/>
                <a:ea typeface="Calibri"/>
                <a:cs typeface="Calibri"/>
                <a:sym typeface="Calibri"/>
              </a:rPr>
              <a:t>, nel documento «AVVISO PRESENTAZIONE PIANI DI STUDIO».</a:t>
            </a:r>
            <a:endParaRPr/>
          </a:p>
          <a:p>
            <a:pPr indent="0" lvl="0" marL="0" rtl="0" algn="l">
              <a:lnSpc>
                <a:spcPct val="90000"/>
              </a:lnSpc>
              <a:spcBef>
                <a:spcPts val="1000"/>
              </a:spcBef>
              <a:spcAft>
                <a:spcPts val="0"/>
              </a:spcAft>
              <a:buClr>
                <a:schemeClr val="dk1"/>
              </a:buClr>
              <a:buSzPts val="1600"/>
              <a:buNone/>
            </a:pPr>
            <a:r>
              <a:rPr b="1" lang="it-IT" sz="1600"/>
              <a:t>				</a:t>
            </a:r>
            <a:endParaRPr/>
          </a:p>
          <a:p>
            <a:pPr indent="0" lvl="0" marL="0" rtl="0" algn="ctr">
              <a:lnSpc>
                <a:spcPct val="90000"/>
              </a:lnSpc>
              <a:spcBef>
                <a:spcPts val="1000"/>
              </a:spcBef>
              <a:spcAft>
                <a:spcPts val="0"/>
              </a:spcAft>
              <a:buClr>
                <a:schemeClr val="dk1"/>
              </a:buClr>
              <a:buSzPts val="2400"/>
              <a:buNone/>
            </a:pPr>
            <a:r>
              <a:rPr b="1" lang="it-IT" sz="2400">
                <a:latin typeface="Calibri"/>
                <a:ea typeface="Calibri"/>
                <a:cs typeface="Calibri"/>
                <a:sym typeface="Calibri"/>
              </a:rPr>
              <a:t>Come si presenta?</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Il piano deve essere presentato telematicamente, entrando nella pagina web del servizio Segreterie OnLine, all’indirizzo </a:t>
            </a:r>
            <a:r>
              <a:rPr lang="it-IT" sz="1600" u="sng">
                <a:solidFill>
                  <a:schemeClr val="hlink"/>
                </a:solidFill>
                <a:latin typeface="Calibri"/>
                <a:ea typeface="Calibri"/>
                <a:cs typeface="Calibri"/>
                <a:sym typeface="Calibri"/>
                <a:hlinkClick r:id="rId4"/>
              </a:rPr>
              <a:t>https://s3w.si.unimib.it/Home.do</a:t>
            </a:r>
            <a:r>
              <a:rPr lang="it-IT" sz="1600">
                <a:latin typeface="Calibri"/>
                <a:ea typeface="Calibri"/>
                <a:cs typeface="Calibri"/>
                <a:sym typeface="Calibri"/>
              </a:rPr>
              <a:t> </a:t>
            </a:r>
            <a:br>
              <a:rPr lang="it-IT" sz="1600">
                <a:latin typeface="Calibri"/>
                <a:ea typeface="Calibri"/>
                <a:cs typeface="Calibri"/>
                <a:sym typeface="Calibri"/>
              </a:rPr>
            </a:br>
            <a:r>
              <a:rPr lang="it-IT" sz="1600">
                <a:latin typeface="Calibri"/>
                <a:ea typeface="Calibri"/>
                <a:cs typeface="Calibri"/>
                <a:sym typeface="Calibri"/>
              </a:rPr>
              <a:t>Al termine della procedura </a:t>
            </a:r>
            <a:r>
              <a:rPr b="1" lang="it-IT" sz="1600">
                <a:latin typeface="Calibri"/>
                <a:ea typeface="Calibri"/>
                <a:cs typeface="Calibri"/>
                <a:sym typeface="Calibri"/>
              </a:rPr>
              <a:t>devi confermare il piano</a:t>
            </a:r>
            <a:r>
              <a:rPr lang="it-IT" sz="1600">
                <a:latin typeface="Calibri"/>
                <a:ea typeface="Calibri"/>
                <a:cs typeface="Calibri"/>
                <a:sym typeface="Calibri"/>
              </a:rPr>
              <a:t>, utilizzando l’apposito pulsante </a:t>
            </a:r>
            <a:r>
              <a:rPr lang="it-IT" sz="1600" u="sng">
                <a:latin typeface="Calibri"/>
                <a:ea typeface="Calibri"/>
                <a:cs typeface="Calibri"/>
                <a:sym typeface="Calibri"/>
              </a:rPr>
              <a:t>CONFERMA</a:t>
            </a:r>
            <a:r>
              <a:rPr lang="it-IT" sz="1600">
                <a:latin typeface="Calibri"/>
                <a:ea typeface="Calibri"/>
                <a:cs typeface="Calibri"/>
                <a:sym typeface="Calibri"/>
              </a:rPr>
              <a:t>. </a:t>
            </a:r>
            <a:br>
              <a:rPr lang="it-IT" sz="1600">
                <a:latin typeface="Calibri"/>
                <a:ea typeface="Calibri"/>
                <a:cs typeface="Calibri"/>
                <a:sym typeface="Calibri"/>
              </a:rPr>
            </a:br>
            <a:r>
              <a:rPr lang="it-IT" sz="1600">
                <a:latin typeface="Calibri"/>
                <a:ea typeface="Calibri"/>
                <a:cs typeface="Calibri"/>
                <a:sym typeface="Calibri"/>
              </a:rPr>
              <a:t>Il piano lasciato in bozza non viene esaminato. La compilazione online ti è consentita fino a quando risulti essere iscritto in corso.</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Gli studenti fuori corso dovranno presentare un’istanza cartacea all’Ufficio Gestione Carriere, inviandola all’indirizzo segr.studenti.scienze@unimib.it.</a:t>
            </a:r>
            <a:endParaRPr b="1" sz="1600">
              <a:latin typeface="Calibri"/>
              <a:ea typeface="Calibri"/>
              <a:cs typeface="Calibri"/>
              <a:sym typeface="Calibri"/>
            </a:endParaRPr>
          </a:p>
        </p:txBody>
      </p:sp>
      <p:sp>
        <p:nvSpPr>
          <p:cNvPr id="183" name="Google Shape;18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184" name="Google Shape;184;p3"/>
          <p:cNvPicPr preferRelativeResize="0"/>
          <p:nvPr/>
        </p:nvPicPr>
        <p:blipFill rotWithShape="1">
          <a:blip r:embed="rId5">
            <a:alphaModFix/>
          </a:blip>
          <a:srcRect b="0" l="0" r="0" t="0"/>
          <a:stretch/>
        </p:blipFill>
        <p:spPr>
          <a:xfrm>
            <a:off x="8046719" y="459130"/>
            <a:ext cx="1506583" cy="118375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9"/>
          <p:cNvSpPr txBox="1"/>
          <p:nvPr>
            <p:ph idx="1" type="body"/>
          </p:nvPr>
        </p:nvSpPr>
        <p:spPr>
          <a:xfrm>
            <a:off x="838200" y="1086928"/>
            <a:ext cx="10515600" cy="50900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it-IT" sz="1600">
                <a:latin typeface="Calibri"/>
                <a:ea typeface="Calibri"/>
                <a:cs typeface="Calibri"/>
                <a:sym typeface="Calibri"/>
              </a:rPr>
              <a:t>Al termine della compilazione è possibile ancora modificare la scelta dello schema di piano, optando per quello “da approvare”. Clicca sul pulsante “Annulla piano” e nella maschera successiva clicca “Modifica Piano” per tornare alla maschera iniziale.</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Per maggiori informazioni e per problemi di funzionamento della procedura online, puoi rivolgerti all’Ufficio Gestione Carriere dell’area di Scienze, all’indirizzo  </a:t>
            </a:r>
            <a:r>
              <a:rPr b="1" lang="it-IT" sz="1600" u="sng">
                <a:solidFill>
                  <a:schemeClr val="hlink"/>
                </a:solidFill>
                <a:latin typeface="Calibri"/>
                <a:ea typeface="Calibri"/>
                <a:cs typeface="Calibri"/>
                <a:sym typeface="Calibri"/>
                <a:hlinkClick r:id="rId3"/>
              </a:rPr>
              <a:t>segr.studenti.scienze@unimib.it</a:t>
            </a:r>
            <a:endParaRPr b="1" sz="1600" u="sng">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t/>
            </a:r>
            <a:endParaRPr b="1" sz="1600" u="sng">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Ti invitiamo a consultare:</a:t>
            </a:r>
            <a:endParaRPr/>
          </a:p>
          <a:p>
            <a:pPr indent="-228600" lvl="0" marL="228600" rtl="0" algn="l">
              <a:lnSpc>
                <a:spcPct val="90000"/>
              </a:lnSpc>
              <a:spcBef>
                <a:spcPts val="1000"/>
              </a:spcBef>
              <a:spcAft>
                <a:spcPts val="0"/>
              </a:spcAft>
              <a:buClr>
                <a:schemeClr val="dk1"/>
              </a:buClr>
              <a:buSzPts val="1600"/>
              <a:buChar char="•"/>
            </a:pPr>
            <a:r>
              <a:rPr lang="it-IT" sz="1600">
                <a:latin typeface="Calibri"/>
                <a:ea typeface="Calibri"/>
                <a:cs typeface="Calibri"/>
                <a:sym typeface="Calibri"/>
              </a:rPr>
              <a:t>il Regolamento Didattico del Corso, all’indirizzo </a:t>
            </a:r>
            <a:r>
              <a:rPr lang="it-IT" sz="1600" u="sng">
                <a:solidFill>
                  <a:schemeClr val="hlink"/>
                </a:solidFill>
                <a:latin typeface="Calibri"/>
                <a:ea typeface="Calibri"/>
                <a:cs typeface="Calibri"/>
                <a:sym typeface="Calibri"/>
                <a:hlinkClick r:id="rId4"/>
              </a:rPr>
              <a:t>https://elearning.unimib.it/mod/folder/view.php?id=236275</a:t>
            </a:r>
            <a:endParaRPr sz="16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1600"/>
              <a:buChar char="•"/>
            </a:pPr>
            <a:r>
              <a:rPr lang="it-IT" sz="1600">
                <a:latin typeface="Calibri"/>
                <a:ea typeface="Calibri"/>
                <a:cs typeface="Calibri"/>
                <a:sym typeface="Calibri"/>
              </a:rPr>
              <a:t>il Regolamento studenti dell’Ateneo di Milano - Bicocca (in particolare l’art. 13 - Piano di studio), all’indirizzo </a:t>
            </a:r>
            <a:r>
              <a:rPr lang="it-IT" sz="1600" u="sng">
                <a:solidFill>
                  <a:schemeClr val="hlink"/>
                </a:solidFill>
                <a:latin typeface="Calibri"/>
                <a:ea typeface="Calibri"/>
                <a:cs typeface="Calibri"/>
                <a:sym typeface="Calibri"/>
                <a:hlinkClick r:id="rId5"/>
              </a:rPr>
              <a:t>       https://www.unimib.it/sites/default/files/allegati/regolamento_studenti_2019_con_decreto.pdf</a:t>
            </a:r>
            <a:endParaRPr sz="1600">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t/>
            </a:r>
            <a:endParaRPr sz="1600">
              <a:latin typeface="Calibri"/>
              <a:ea typeface="Calibri"/>
              <a:cs typeface="Calibri"/>
              <a:sym typeface="Calibri"/>
            </a:endParaRPr>
          </a:p>
          <a:p>
            <a:pPr indent="0" lvl="0" marL="0" rtl="0" algn="ctr">
              <a:lnSpc>
                <a:spcPct val="90000"/>
              </a:lnSpc>
              <a:spcBef>
                <a:spcPts val="1000"/>
              </a:spcBef>
              <a:spcAft>
                <a:spcPts val="0"/>
              </a:spcAft>
              <a:buClr>
                <a:schemeClr val="dk1"/>
              </a:buClr>
              <a:buSzPts val="1600"/>
              <a:buNone/>
            </a:pPr>
            <a:r>
              <a:rPr lang="it-IT" sz="1600">
                <a:latin typeface="Calibri"/>
                <a:ea typeface="Calibri"/>
                <a:cs typeface="Calibri"/>
                <a:sym typeface="Calibri"/>
              </a:rPr>
              <a:t>Buono studio!</a:t>
            </a:r>
            <a:endParaRPr sz="1600">
              <a:latin typeface="Calibri"/>
              <a:ea typeface="Calibri"/>
              <a:cs typeface="Calibri"/>
              <a:sym typeface="Calibri"/>
            </a:endParaRPr>
          </a:p>
        </p:txBody>
      </p:sp>
      <p:pic>
        <p:nvPicPr>
          <p:cNvPr id="480" name="Google Shape;480;p29"/>
          <p:cNvPicPr preferRelativeResize="0"/>
          <p:nvPr/>
        </p:nvPicPr>
        <p:blipFill rotWithShape="1">
          <a:blip r:embed="rId6">
            <a:alphaModFix/>
          </a:blip>
          <a:srcRect b="0" l="0" r="0" t="0"/>
          <a:stretch/>
        </p:blipFill>
        <p:spPr>
          <a:xfrm>
            <a:off x="9016221" y="4221002"/>
            <a:ext cx="1931957" cy="1408636"/>
          </a:xfrm>
          <a:prstGeom prst="rect">
            <a:avLst/>
          </a:prstGeom>
          <a:noFill/>
          <a:ln>
            <a:noFill/>
          </a:ln>
        </p:spPr>
      </p:pic>
      <p:sp>
        <p:nvSpPr>
          <p:cNvPr id="481" name="Google Shape;48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A chi rivolgersi e per che cosa?</a:t>
            </a:r>
            <a:br>
              <a:rPr b="1" lang="it-IT" sz="2800"/>
            </a:br>
            <a:endParaRPr b="1" sz="2800"/>
          </a:p>
        </p:txBody>
      </p:sp>
      <p:sp>
        <p:nvSpPr>
          <p:cNvPr id="487" name="Google Shape;487;p30"/>
          <p:cNvSpPr txBox="1"/>
          <p:nvPr>
            <p:ph idx="1" type="body"/>
          </p:nvPr>
        </p:nvSpPr>
        <p:spPr>
          <a:xfrm>
            <a:off x="838200" y="1102418"/>
            <a:ext cx="10515600" cy="5253932"/>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b="1" sz="2000" u="sng">
              <a:latin typeface="Calibri"/>
              <a:ea typeface="Calibri"/>
              <a:cs typeface="Calibri"/>
              <a:sym typeface="Calibri"/>
            </a:endParaRPr>
          </a:p>
          <a:p>
            <a:pPr indent="-101600" lvl="0" marL="228600" rtl="0" algn="l">
              <a:lnSpc>
                <a:spcPct val="90000"/>
              </a:lnSpc>
              <a:spcBef>
                <a:spcPts val="1000"/>
              </a:spcBef>
              <a:spcAft>
                <a:spcPts val="0"/>
              </a:spcAft>
              <a:buClr>
                <a:schemeClr val="dk1"/>
              </a:buClr>
              <a:buSzPts val="2000"/>
              <a:buNone/>
            </a:pPr>
            <a:r>
              <a:t/>
            </a:r>
            <a:endParaRPr b="1" sz="2000" u="sng">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000"/>
              <a:buChar char="•"/>
            </a:pPr>
            <a:r>
              <a:rPr b="1" lang="it-IT" sz="2000" u="sng">
                <a:latin typeface="Calibri"/>
                <a:ea typeface="Calibri"/>
                <a:cs typeface="Calibri"/>
                <a:sym typeface="Calibri"/>
              </a:rPr>
              <a:t>Segreteria Didattica</a:t>
            </a:r>
            <a:endParaRPr sz="2000">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La</a:t>
            </a:r>
            <a:r>
              <a:rPr b="1" lang="it-IT" sz="1600">
                <a:latin typeface="Calibri"/>
                <a:ea typeface="Calibri"/>
                <a:cs typeface="Calibri"/>
                <a:sym typeface="Calibri"/>
              </a:rPr>
              <a:t> </a:t>
            </a:r>
            <a:r>
              <a:rPr lang="it-IT" sz="1600">
                <a:latin typeface="Calibri"/>
                <a:ea typeface="Calibri"/>
                <a:cs typeface="Calibri"/>
                <a:sym typeface="Calibri"/>
              </a:rPr>
              <a:t>Segreteria Didattica fornisce servizi di supporto didattico e informativo agli studenti (orari delle lezioni, ricevimento docenti, calendario esami, piani di studio, laboratori). </a:t>
            </a:r>
            <a:endParaRPr>
              <a:latin typeface="Calibri"/>
              <a:ea typeface="Calibri"/>
              <a:cs typeface="Calibri"/>
              <a:sym typeface="Calibri"/>
            </a:endParaRPr>
          </a:p>
          <a:p>
            <a:pPr indent="0" lvl="0" marL="0" rtl="0" algn="l">
              <a:lnSpc>
                <a:spcPct val="90000"/>
              </a:lnSpc>
              <a:spcBef>
                <a:spcPts val="1000"/>
              </a:spcBef>
              <a:spcAft>
                <a:spcPts val="0"/>
              </a:spcAft>
              <a:buClr>
                <a:srgbClr val="000000"/>
              </a:buClr>
              <a:buSzPts val="1600"/>
              <a:buNone/>
            </a:pPr>
            <a:r>
              <a:rPr lang="it-IT" sz="1600" u="sng">
                <a:solidFill>
                  <a:srgbClr val="000000"/>
                </a:solidFill>
                <a:latin typeface="Calibri"/>
                <a:ea typeface="Calibri"/>
                <a:cs typeface="Calibri"/>
                <a:sym typeface="Calibri"/>
              </a:rPr>
              <a:t>Ricevimento</a:t>
            </a:r>
            <a:r>
              <a:rPr lang="it-IT" sz="1600">
                <a:solidFill>
                  <a:srgbClr val="000000"/>
                </a:solidFill>
                <a:latin typeface="Calibri"/>
                <a:ea typeface="Calibri"/>
                <a:cs typeface="Calibri"/>
                <a:sym typeface="Calibri"/>
              </a:rPr>
              <a:t>: </a:t>
            </a:r>
            <a:r>
              <a:rPr i="1" lang="it-IT" sz="1600">
                <a:solidFill>
                  <a:srgbClr val="000000"/>
                </a:solidFill>
                <a:latin typeface="Calibri"/>
                <a:ea typeface="Calibri"/>
                <a:cs typeface="Calibri"/>
                <a:sym typeface="Calibri"/>
              </a:rPr>
              <a:t>Lunedì 14.00- 15.30; Mercoledì ore 14.00-15.30; Venerdì 10.00 -12.00</a:t>
            </a:r>
            <a:endParaRPr i="1" sz="16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rgbClr val="000000"/>
              </a:buClr>
              <a:buSzPts val="1600"/>
              <a:buNone/>
            </a:pPr>
            <a:r>
              <a:rPr b="1" lang="it-IT" sz="1600">
                <a:solidFill>
                  <a:srgbClr val="000000"/>
                </a:solidFill>
                <a:latin typeface="Calibri"/>
                <a:ea typeface="Calibri"/>
                <a:cs typeface="Calibri"/>
                <a:sym typeface="Calibri"/>
              </a:rPr>
              <a:t>Edificio U5</a:t>
            </a:r>
            <a:r>
              <a:rPr lang="it-IT" sz="1600">
                <a:solidFill>
                  <a:srgbClr val="000000"/>
                </a:solidFill>
                <a:latin typeface="Calibri"/>
                <a:ea typeface="Calibri"/>
                <a:cs typeface="Calibri"/>
                <a:sym typeface="Calibri"/>
              </a:rPr>
              <a:t>, Via Cozzi 55, 20126 Milano, 1° piano</a:t>
            </a:r>
            <a:endParaRPr sz="16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rPr lang="it-IT" sz="1600" u="sng">
                <a:latin typeface="Calibri"/>
                <a:ea typeface="Calibri"/>
                <a:cs typeface="Calibri"/>
                <a:sym typeface="Calibri"/>
              </a:rPr>
              <a:t>e-mail</a:t>
            </a:r>
            <a:r>
              <a:rPr lang="it-IT" sz="1600">
                <a:latin typeface="Calibri"/>
                <a:ea typeface="Calibri"/>
                <a:cs typeface="Calibri"/>
                <a:sym typeface="Calibri"/>
              </a:rPr>
              <a:t>: </a:t>
            </a:r>
            <a:r>
              <a:rPr b="1" lang="it-IT" sz="1600" u="sng">
                <a:solidFill>
                  <a:schemeClr val="hlink"/>
                </a:solidFill>
                <a:latin typeface="Calibri"/>
                <a:ea typeface="Calibri"/>
                <a:cs typeface="Calibri"/>
                <a:sym typeface="Calibri"/>
              </a:rPr>
              <a:t>didattica.materiali@unimib.it </a:t>
            </a:r>
            <a:endParaRPr/>
          </a:p>
          <a:p>
            <a:pPr indent="0" lvl="0" marL="0" rtl="0" algn="l">
              <a:lnSpc>
                <a:spcPct val="90000"/>
              </a:lnSpc>
              <a:spcBef>
                <a:spcPts val="1000"/>
              </a:spcBef>
              <a:spcAft>
                <a:spcPts val="0"/>
              </a:spcAft>
              <a:buClr>
                <a:schemeClr val="dk1"/>
              </a:buClr>
              <a:buSzPts val="1600"/>
              <a:buNone/>
            </a:pPr>
            <a:r>
              <a:rPr lang="it-IT" sz="1600" u="sng">
                <a:latin typeface="Calibri"/>
                <a:ea typeface="Calibri"/>
                <a:cs typeface="Calibri"/>
                <a:sym typeface="Calibri"/>
              </a:rPr>
              <a:t>Telefono</a:t>
            </a:r>
            <a:r>
              <a:rPr b="1" lang="it-IT" sz="1600">
                <a:latin typeface="Calibri"/>
                <a:ea typeface="Calibri"/>
                <a:cs typeface="Calibri"/>
                <a:sym typeface="Calibri"/>
              </a:rPr>
              <a:t>: 02 6448 5102</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Per tutte le informazioni sulla didattica: </a:t>
            </a:r>
            <a:r>
              <a:rPr b="1" lang="it-IT" sz="1600" u="sng">
                <a:solidFill>
                  <a:schemeClr val="hlink"/>
                </a:solidFill>
                <a:latin typeface="Calibri"/>
                <a:ea typeface="Calibri"/>
                <a:cs typeface="Calibri"/>
                <a:sym typeface="Calibri"/>
                <a:hlinkClick r:id="rId3"/>
              </a:rPr>
              <a:t>https://elearning.unimib.it/course/index.php?categoryid=2680</a:t>
            </a:r>
            <a:endParaRPr b="1" sz="4000" u="sng">
              <a:latin typeface="Calibri"/>
              <a:ea typeface="Calibri"/>
              <a:cs typeface="Calibri"/>
              <a:sym typeface="Calibri"/>
            </a:endParaRPr>
          </a:p>
          <a:p>
            <a:pPr indent="0" lvl="0" marL="0" rtl="0" algn="l">
              <a:lnSpc>
                <a:spcPct val="90000"/>
              </a:lnSpc>
              <a:spcBef>
                <a:spcPts val="1000"/>
              </a:spcBef>
              <a:spcAft>
                <a:spcPts val="0"/>
              </a:spcAft>
              <a:buClr>
                <a:schemeClr val="dk1"/>
              </a:buClr>
              <a:buSzPts val="2000"/>
              <a:buNone/>
            </a:pPr>
            <a:r>
              <a:t/>
            </a:r>
            <a:endParaRPr sz="2000">
              <a:latin typeface="Calibri"/>
              <a:ea typeface="Calibri"/>
              <a:cs typeface="Calibri"/>
              <a:sym typeface="Calibri"/>
            </a:endParaRPr>
          </a:p>
          <a:p>
            <a:pPr indent="-127000" lvl="0" marL="228600" rtl="0" algn="l">
              <a:lnSpc>
                <a:spcPct val="90000"/>
              </a:lnSpc>
              <a:spcBef>
                <a:spcPts val="1000"/>
              </a:spcBef>
              <a:spcAft>
                <a:spcPts val="0"/>
              </a:spcAft>
              <a:buClr>
                <a:schemeClr val="dk1"/>
              </a:buClr>
              <a:buSzPts val="1600"/>
              <a:buNone/>
            </a:pPr>
            <a:r>
              <a:t/>
            </a:r>
            <a:endParaRPr sz="1600"/>
          </a:p>
        </p:txBody>
      </p:sp>
      <p:sp>
        <p:nvSpPr>
          <p:cNvPr id="488" name="Google Shape;48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it-IT"/>
              <a:t>‹#›</a:t>
            </a:fld>
            <a:endParaRPr/>
          </a:p>
        </p:txBody>
      </p:sp>
      <p:pic>
        <p:nvPicPr>
          <p:cNvPr descr="Confused Direction Signs - Hurca!" id="489" name="Google Shape;489;p30"/>
          <p:cNvPicPr preferRelativeResize="0"/>
          <p:nvPr/>
        </p:nvPicPr>
        <p:blipFill rotWithShape="1">
          <a:blip r:embed="rId4">
            <a:alphaModFix/>
          </a:blip>
          <a:srcRect b="0" l="0" r="0" t="0"/>
          <a:stretch/>
        </p:blipFill>
        <p:spPr>
          <a:xfrm>
            <a:off x="8786552" y="249382"/>
            <a:ext cx="1748594" cy="188188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A chi rivolgersi e per che cosa?</a:t>
            </a:r>
            <a:br>
              <a:rPr b="1" lang="it-IT" sz="2800"/>
            </a:br>
            <a:endParaRPr b="1" sz="2800"/>
          </a:p>
        </p:txBody>
      </p:sp>
      <p:sp>
        <p:nvSpPr>
          <p:cNvPr id="495" name="Google Shape;495;p31"/>
          <p:cNvSpPr txBox="1"/>
          <p:nvPr>
            <p:ph idx="1" type="body"/>
          </p:nvPr>
        </p:nvSpPr>
        <p:spPr>
          <a:xfrm>
            <a:off x="838200" y="1102418"/>
            <a:ext cx="10515600" cy="5253932"/>
          </a:xfrm>
          <a:prstGeom prst="rect">
            <a:avLst/>
          </a:prstGeom>
          <a:noFill/>
          <a:ln>
            <a:noFill/>
          </a:ln>
        </p:spPr>
        <p:txBody>
          <a:bodyPr anchorCtr="0" anchor="t" bIns="45700" lIns="91425" spcFirstLastPara="1" rIns="91425" wrap="square" tIns="45700">
            <a:normAutofit lnSpcReduction="10000"/>
          </a:bodyPr>
          <a:lstStyle/>
          <a:p>
            <a:pPr indent="-101600" lvl="0" marL="228600" rtl="0" algn="l">
              <a:lnSpc>
                <a:spcPct val="90000"/>
              </a:lnSpc>
              <a:spcBef>
                <a:spcPts val="0"/>
              </a:spcBef>
              <a:spcAft>
                <a:spcPts val="0"/>
              </a:spcAft>
              <a:buClr>
                <a:schemeClr val="dk1"/>
              </a:buClr>
              <a:buSzPts val="2000"/>
              <a:buNone/>
            </a:pPr>
            <a:r>
              <a:t/>
            </a:r>
            <a:endParaRPr b="1" sz="2000" u="sng">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000"/>
              <a:buChar char="•"/>
            </a:pPr>
            <a:r>
              <a:rPr b="1" lang="it-IT" sz="2000" u="sng">
                <a:latin typeface="Calibri"/>
                <a:ea typeface="Calibri"/>
                <a:cs typeface="Calibri"/>
                <a:sym typeface="Calibri"/>
              </a:rPr>
              <a:t>Ufficio Gestione Carriere</a:t>
            </a:r>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L</a:t>
            </a:r>
            <a:r>
              <a:rPr b="1" lang="it-IT" sz="1700">
                <a:latin typeface="Calibri"/>
                <a:ea typeface="Calibri"/>
                <a:cs typeface="Calibri"/>
                <a:sym typeface="Calibri"/>
              </a:rPr>
              <a:t>’</a:t>
            </a:r>
            <a:r>
              <a:rPr lang="it-IT" sz="1700">
                <a:latin typeface="Calibri"/>
                <a:ea typeface="Calibri"/>
                <a:cs typeface="Calibri"/>
                <a:sym typeface="Calibri"/>
              </a:rPr>
              <a:t>Ufficio Gestione Carriere</a:t>
            </a:r>
            <a:r>
              <a:rPr b="1" lang="it-IT" sz="1700">
                <a:latin typeface="Calibri"/>
                <a:ea typeface="Calibri"/>
                <a:cs typeface="Calibri"/>
                <a:sym typeface="Calibri"/>
              </a:rPr>
              <a:t> </a:t>
            </a:r>
            <a:r>
              <a:rPr lang="it-IT" sz="1700">
                <a:latin typeface="Calibri"/>
                <a:ea typeface="Calibri"/>
                <a:cs typeface="Calibri"/>
                <a:sym typeface="Calibri"/>
              </a:rPr>
              <a:t>si occupa della gestione amministrativa di tutta la carriera dello studente, dall’ammissione, ai rinnovi delle iscrizioni, al conseguimento del titolo. Si occupa inoltre del rilascio di certificazioni e del riconoscimento di titoli ed esami conseguiti presso altre sedi universitarie, anche estere.</a:t>
            </a:r>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Per quanto riguarda il piano di studi, l’Ufficio Gestione Carriere è la struttura competente a fornire assistenza agli studenti sugli aspetti tecnici del sistema di presentazione del piano in Segreterie online.</a:t>
            </a:r>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Per informazioni di carattere amministrativo consultare la pagina </a:t>
            </a:r>
            <a:r>
              <a:rPr lang="it-IT" sz="1700" u="sng">
                <a:solidFill>
                  <a:schemeClr val="hlink"/>
                </a:solidFill>
                <a:latin typeface="Calibri"/>
                <a:ea typeface="Calibri"/>
                <a:cs typeface="Calibri"/>
                <a:sym typeface="Calibri"/>
                <a:hlinkClick r:id="rId3"/>
              </a:rPr>
              <a:t>https://www.unimib.it/servizi/segreterie-studenti</a:t>
            </a:r>
            <a:r>
              <a:rPr lang="it-IT" sz="1700">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Per informazioni dettagliate sui piani di studio e i termini di presentazione per l’anno accademico consultare la pagina </a:t>
            </a:r>
            <a:r>
              <a:rPr lang="it-IT" sz="1700" u="sng">
                <a:solidFill>
                  <a:schemeClr val="hlink"/>
                </a:solidFill>
                <a:latin typeface="Calibri"/>
                <a:ea typeface="Calibri"/>
                <a:cs typeface="Calibri"/>
                <a:sym typeface="Calibri"/>
                <a:hlinkClick r:id="rId4"/>
              </a:rPr>
              <a:t>https://www.unimib.it/servizi/segreterie-studenti/piani-degli-studi/area-scienze</a:t>
            </a:r>
            <a:r>
              <a:rPr lang="it-IT" sz="1700">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L’orario di ricevimento dell’Ufficio Gestione Carriere di Scienze (sportello 7 nell’</a:t>
            </a:r>
            <a:r>
              <a:rPr b="1" lang="it-IT" sz="1700">
                <a:latin typeface="Calibri"/>
                <a:ea typeface="Calibri"/>
                <a:cs typeface="Calibri"/>
                <a:sym typeface="Calibri"/>
              </a:rPr>
              <a:t>Edificio U17 </a:t>
            </a:r>
            <a:r>
              <a:rPr lang="it-IT" sz="1700">
                <a:latin typeface="Calibri"/>
                <a:ea typeface="Calibri"/>
                <a:cs typeface="Calibri"/>
                <a:sym typeface="Calibri"/>
              </a:rPr>
              <a:t>- Piazzetta ribassata Difesa per le donne) è il seguente:</a:t>
            </a:r>
            <a:endParaRPr/>
          </a:p>
          <a:p>
            <a:pPr indent="0" lvl="0" marL="0" rtl="0" algn="l">
              <a:lnSpc>
                <a:spcPct val="90000"/>
              </a:lnSpc>
              <a:spcBef>
                <a:spcPts val="1000"/>
              </a:spcBef>
              <a:spcAft>
                <a:spcPts val="0"/>
              </a:spcAft>
              <a:buClr>
                <a:schemeClr val="dk1"/>
              </a:buClr>
              <a:buSzPts val="1700"/>
              <a:buNone/>
            </a:pPr>
            <a:r>
              <a:rPr i="1" lang="it-IT" sz="1700">
                <a:latin typeface="Calibri"/>
                <a:ea typeface="Calibri"/>
                <a:cs typeface="Calibri"/>
                <a:sym typeface="Calibri"/>
              </a:rPr>
              <a:t>lunedì dalle 13.45 alle 15.45</a:t>
            </a:r>
            <a:br>
              <a:rPr i="1" lang="it-IT" sz="1700">
                <a:latin typeface="Calibri"/>
                <a:ea typeface="Calibri"/>
                <a:cs typeface="Calibri"/>
                <a:sym typeface="Calibri"/>
              </a:rPr>
            </a:br>
            <a:r>
              <a:rPr i="1" lang="it-IT" sz="1700">
                <a:latin typeface="Calibri"/>
                <a:ea typeface="Calibri"/>
                <a:cs typeface="Calibri"/>
                <a:sym typeface="Calibri"/>
              </a:rPr>
              <a:t>mercoledì e  venerdì dalle 09.00 alle 12.00</a:t>
            </a:r>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e-mail: </a:t>
            </a:r>
            <a:r>
              <a:rPr b="1" lang="it-IT" sz="1700" u="sng">
                <a:solidFill>
                  <a:schemeClr val="hlink"/>
                </a:solidFill>
                <a:latin typeface="Calibri"/>
                <a:ea typeface="Calibri"/>
                <a:cs typeface="Calibri"/>
                <a:sym typeface="Calibri"/>
                <a:hlinkClick r:id="rId5"/>
              </a:rPr>
              <a:t>segr.studenti.scienze@unimib.it</a:t>
            </a:r>
            <a:r>
              <a:rPr lang="it-IT" sz="1700">
                <a:latin typeface="Calibri"/>
                <a:ea typeface="Calibri"/>
                <a:cs typeface="Calibri"/>
                <a:sym typeface="Calibri"/>
              </a:rPr>
              <a:t>   </a:t>
            </a:r>
            <a:endParaRPr/>
          </a:p>
          <a:p>
            <a:pPr indent="0" lvl="0" marL="0" rtl="0" algn="ctr">
              <a:lnSpc>
                <a:spcPct val="90000"/>
              </a:lnSpc>
              <a:spcBef>
                <a:spcPts val="1000"/>
              </a:spcBef>
              <a:spcAft>
                <a:spcPts val="0"/>
              </a:spcAft>
              <a:buClr>
                <a:schemeClr val="dk1"/>
              </a:buClr>
              <a:buSzPts val="1600"/>
              <a:buNone/>
            </a:pPr>
            <a:r>
              <a:rPr b="1" lang="it-IT" sz="1600">
                <a:latin typeface="Calibri"/>
                <a:ea typeface="Calibri"/>
                <a:cs typeface="Calibri"/>
                <a:sym typeface="Calibri"/>
              </a:rPr>
              <a:t>Non è previsto lo sportello telefonico</a:t>
            </a:r>
            <a:r>
              <a:rPr b="1" lang="it-IT" sz="1700">
                <a:latin typeface="Calibri"/>
                <a:ea typeface="Calibri"/>
                <a:cs typeface="Calibri"/>
                <a:sym typeface="Calibri"/>
              </a:rPr>
              <a:t>.</a:t>
            </a:r>
            <a:br>
              <a:rPr b="1" lang="it-IT" sz="1700">
                <a:latin typeface="Calibri"/>
                <a:ea typeface="Calibri"/>
                <a:cs typeface="Calibri"/>
                <a:sym typeface="Calibri"/>
              </a:rPr>
            </a:br>
            <a:endParaRPr b="1" sz="1700">
              <a:latin typeface="Calibri"/>
              <a:ea typeface="Calibri"/>
              <a:cs typeface="Calibri"/>
              <a:sym typeface="Calibri"/>
            </a:endParaRPr>
          </a:p>
          <a:p>
            <a:pPr indent="0" lvl="0" marL="0" rtl="0" algn="l">
              <a:lnSpc>
                <a:spcPct val="90000"/>
              </a:lnSpc>
              <a:spcBef>
                <a:spcPts val="1000"/>
              </a:spcBef>
              <a:spcAft>
                <a:spcPts val="0"/>
              </a:spcAft>
              <a:buClr>
                <a:schemeClr val="dk1"/>
              </a:buClr>
              <a:buSzPts val="2000"/>
              <a:buNone/>
            </a:pPr>
            <a:r>
              <a:t/>
            </a:r>
            <a:endParaRPr sz="2000">
              <a:latin typeface="Calibri"/>
              <a:ea typeface="Calibri"/>
              <a:cs typeface="Calibri"/>
              <a:sym typeface="Calibri"/>
            </a:endParaRPr>
          </a:p>
          <a:p>
            <a:pPr indent="-127000" lvl="0" marL="228600" rtl="0" algn="l">
              <a:lnSpc>
                <a:spcPct val="90000"/>
              </a:lnSpc>
              <a:spcBef>
                <a:spcPts val="1000"/>
              </a:spcBef>
              <a:spcAft>
                <a:spcPts val="0"/>
              </a:spcAft>
              <a:buClr>
                <a:schemeClr val="dk1"/>
              </a:buClr>
              <a:buSzPts val="1600"/>
              <a:buNone/>
            </a:pPr>
            <a:r>
              <a:t/>
            </a:r>
            <a:endParaRPr sz="1600"/>
          </a:p>
        </p:txBody>
      </p:sp>
      <p:sp>
        <p:nvSpPr>
          <p:cNvPr id="496" name="Google Shape;49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b="1" lang="it-IT" sz="2400"/>
              <a:t>Posso modificare il piano scelto ?</a:t>
            </a:r>
            <a:endParaRPr sz="2400"/>
          </a:p>
        </p:txBody>
      </p:sp>
      <p:sp>
        <p:nvSpPr>
          <p:cNvPr id="190" name="Google Shape;190;p4"/>
          <p:cNvSpPr txBox="1"/>
          <p:nvPr>
            <p:ph idx="1" type="body"/>
          </p:nvPr>
        </p:nvSpPr>
        <p:spPr>
          <a:xfrm>
            <a:off x="838200" y="1404176"/>
            <a:ext cx="10515600" cy="477270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100000"/>
              </a:lnSpc>
              <a:spcBef>
                <a:spcPts val="0"/>
              </a:spcBef>
              <a:spcAft>
                <a:spcPts val="0"/>
              </a:spcAft>
              <a:buClr>
                <a:srgbClr val="000000"/>
              </a:buClr>
              <a:buSzPts val="1600"/>
              <a:buNone/>
            </a:pPr>
            <a:r>
              <a:t/>
            </a:r>
            <a:endParaRPr/>
          </a:p>
          <a:p>
            <a:pPr indent="0" lvl="0" marL="0" rtl="0" algn="just">
              <a:lnSpc>
                <a:spcPct val="100000"/>
              </a:lnSpc>
              <a:spcBef>
                <a:spcPts val="0"/>
              </a:spcBef>
              <a:spcAft>
                <a:spcPts val="0"/>
              </a:spcAft>
              <a:buClr>
                <a:schemeClr val="dk1"/>
              </a:buClr>
              <a:buSzPts val="1600"/>
              <a:buFont typeface="Arial"/>
              <a:buNone/>
            </a:pPr>
            <a:r>
              <a:rPr lang="it-IT" sz="1600"/>
              <a:t>Ti è consentito modificare il piano ma solo nei periodi stabiliti, in genere nei mesi di novembre e marzo.</a:t>
            </a:r>
            <a:endParaRPr sz="1600"/>
          </a:p>
          <a:p>
            <a:pPr indent="0" lvl="0" marL="0" rtl="0" algn="just">
              <a:lnSpc>
                <a:spcPct val="100000"/>
              </a:lnSpc>
              <a:spcBef>
                <a:spcPts val="0"/>
              </a:spcBef>
              <a:spcAft>
                <a:spcPts val="0"/>
              </a:spcAft>
              <a:buClr>
                <a:schemeClr val="dk1"/>
              </a:buClr>
              <a:buSzPts val="1600"/>
              <a:buFont typeface="Arial"/>
              <a:buNone/>
            </a:pPr>
            <a:r>
              <a:t/>
            </a:r>
            <a:endParaRPr sz="1600"/>
          </a:p>
          <a:p>
            <a:pPr indent="0" lvl="0" marL="0" rtl="0" algn="just">
              <a:lnSpc>
                <a:spcPct val="100000"/>
              </a:lnSpc>
              <a:spcBef>
                <a:spcPts val="0"/>
              </a:spcBef>
              <a:spcAft>
                <a:spcPts val="0"/>
              </a:spcAft>
              <a:buClr>
                <a:schemeClr val="dk1"/>
              </a:buClr>
              <a:buSzPts val="1600"/>
              <a:buFont typeface="Arial"/>
              <a:buNone/>
            </a:pPr>
            <a:r>
              <a:t/>
            </a:r>
            <a:endParaRPr sz="1600"/>
          </a:p>
          <a:p>
            <a:pPr indent="0" lvl="0" marL="0" rtl="0" algn="just">
              <a:lnSpc>
                <a:spcPct val="100000"/>
              </a:lnSpc>
              <a:spcBef>
                <a:spcPts val="0"/>
              </a:spcBef>
              <a:spcAft>
                <a:spcPts val="0"/>
              </a:spcAft>
              <a:buClr>
                <a:schemeClr val="dk1"/>
              </a:buClr>
              <a:buSzPts val="1600"/>
              <a:buFont typeface="Arial"/>
              <a:buNone/>
            </a:pPr>
            <a:r>
              <a:rPr lang="it-IT" sz="1600"/>
              <a:t>Fino all’attuazione del nuovo piano di studio sei tenuto a osservare il precedente piano e non puoi iscriverti agli appelli degli insegnamenti di cui hai richiesto  l’inserimento. </a:t>
            </a:r>
            <a:endParaRPr sz="1600"/>
          </a:p>
          <a:p>
            <a:pPr indent="0" lvl="0" marL="0" rtl="0" algn="just">
              <a:lnSpc>
                <a:spcPct val="100000"/>
              </a:lnSpc>
              <a:spcBef>
                <a:spcPts val="0"/>
              </a:spcBef>
              <a:spcAft>
                <a:spcPts val="0"/>
              </a:spcAft>
              <a:buClr>
                <a:schemeClr val="dk1"/>
              </a:buClr>
              <a:buSzPts val="1600"/>
              <a:buFont typeface="Arial"/>
              <a:buNone/>
            </a:pPr>
            <a:r>
              <a:rPr lang="it-IT" sz="1600"/>
              <a:t>Puoi sostenere le prove di verifica relative a un’attività formativa </a:t>
            </a:r>
            <a:r>
              <a:rPr b="1" lang="it-IT" sz="1600"/>
              <a:t>solo</a:t>
            </a:r>
            <a:r>
              <a:rPr lang="it-IT" sz="1600"/>
              <a:t> se l’attività è presente nell’ultimo piano di studio approvato. Gli esami sostenuti </a:t>
            </a:r>
            <a:r>
              <a:rPr b="1" lang="it-IT" sz="1600"/>
              <a:t>non possono essere eliminati </a:t>
            </a:r>
            <a:r>
              <a:rPr lang="it-IT" sz="1600"/>
              <a:t>dal piano.</a:t>
            </a:r>
            <a:endParaRPr sz="1600"/>
          </a:p>
          <a:p>
            <a:pPr indent="0" lvl="0" marL="0" rtl="0" algn="just">
              <a:lnSpc>
                <a:spcPct val="100000"/>
              </a:lnSpc>
              <a:spcBef>
                <a:spcPts val="0"/>
              </a:spcBef>
              <a:spcAft>
                <a:spcPts val="0"/>
              </a:spcAft>
              <a:buClr>
                <a:schemeClr val="dk1"/>
              </a:buClr>
              <a:buSzPts val="1600"/>
              <a:buFont typeface="Arial"/>
              <a:buNone/>
            </a:pPr>
            <a:r>
              <a:t/>
            </a:r>
            <a:endParaRPr sz="1600"/>
          </a:p>
          <a:p>
            <a:pPr indent="0" lvl="0" marL="0" rtl="0" algn="just">
              <a:lnSpc>
                <a:spcPct val="100000"/>
              </a:lnSpc>
              <a:spcBef>
                <a:spcPts val="0"/>
              </a:spcBef>
              <a:spcAft>
                <a:spcPts val="0"/>
              </a:spcAft>
              <a:buClr>
                <a:schemeClr val="dk1"/>
              </a:buClr>
              <a:buSzPts val="1600"/>
              <a:buFont typeface="Arial"/>
              <a:buNone/>
            </a:pPr>
            <a:r>
              <a:t/>
            </a:r>
            <a:endParaRPr b="1" sz="1600"/>
          </a:p>
          <a:p>
            <a:pPr indent="0" lvl="0" marL="0" rtl="0" algn="just">
              <a:lnSpc>
                <a:spcPct val="100000"/>
              </a:lnSpc>
              <a:spcBef>
                <a:spcPts val="0"/>
              </a:spcBef>
              <a:spcAft>
                <a:spcPts val="0"/>
              </a:spcAft>
              <a:buClr>
                <a:schemeClr val="dk1"/>
              </a:buClr>
              <a:buSzPts val="1600"/>
              <a:buFont typeface="Arial"/>
              <a:buNone/>
            </a:pPr>
            <a:r>
              <a:rPr b="1" lang="it-IT" sz="1600"/>
              <a:t>Anticipo degli esami (art.13 Regolamento degli Studenti) </a:t>
            </a:r>
            <a:endParaRPr b="1" sz="1600"/>
          </a:p>
          <a:p>
            <a:pPr indent="0" lvl="0" marL="0" rtl="0" algn="just">
              <a:lnSpc>
                <a:spcPct val="100000"/>
              </a:lnSpc>
              <a:spcBef>
                <a:spcPts val="0"/>
              </a:spcBef>
              <a:spcAft>
                <a:spcPts val="0"/>
              </a:spcAft>
              <a:buClr>
                <a:schemeClr val="dk1"/>
              </a:buClr>
              <a:buSzPts val="1600"/>
              <a:buFont typeface="Arial"/>
              <a:buNone/>
            </a:pPr>
            <a:r>
              <a:rPr lang="it-IT" sz="1600"/>
              <a:t>Gli studenti possono sostenere gli esami inseriti nel piano approvato e riferiti ad un anno successivo a quello di iscrizione, chiedendone l'inserimento in libretto all'Ufficio gestione carriere del Settore di Scienze, solo se gli insegnamenti sono attivati e se hanno acquisito almeno il 50% dei crediti </a:t>
            </a:r>
            <a:r>
              <a:rPr b="1" lang="it-IT" sz="1600"/>
              <a:t>CURRICULARI</a:t>
            </a:r>
            <a:r>
              <a:rPr lang="it-IT" sz="1600"/>
              <a:t> riferiti all'anno di iscrizione, come da Regolamento didattico del Corso, e comunque nel rispetto di eventuali propedeuticità.</a:t>
            </a:r>
            <a:endParaRPr/>
          </a:p>
          <a:p>
            <a:pPr indent="0" lvl="0" marL="0" rtl="0" algn="just">
              <a:lnSpc>
                <a:spcPct val="100000"/>
              </a:lnSpc>
              <a:spcBef>
                <a:spcPts val="0"/>
              </a:spcBef>
              <a:spcAft>
                <a:spcPts val="0"/>
              </a:spcAft>
              <a:buClr>
                <a:schemeClr val="dk1"/>
              </a:buClr>
              <a:buSzPts val="1600"/>
              <a:buFont typeface="Arial"/>
              <a:buNone/>
            </a:pPr>
            <a:r>
              <a:t/>
            </a:r>
            <a:endParaRPr sz="1600"/>
          </a:p>
          <a:p>
            <a:pPr indent="0" lvl="0" marL="0" rtl="0" algn="just">
              <a:lnSpc>
                <a:spcPct val="100000"/>
              </a:lnSpc>
              <a:spcBef>
                <a:spcPts val="0"/>
              </a:spcBef>
              <a:spcAft>
                <a:spcPts val="0"/>
              </a:spcAft>
              <a:buClr>
                <a:schemeClr val="dk1"/>
              </a:buClr>
              <a:buSzPts val="1600"/>
              <a:buFont typeface="Arial"/>
              <a:buNone/>
            </a:pPr>
            <a:r>
              <a:rPr lang="it-IT" sz="1600"/>
              <a:t>Gli esami a scelta libera possono essere anticipati indipendentemente dal numero di crediti acquisiti, accedendo alla sezione "Appelli disponibili" nella homepage della propria pagina personale e cliccando poi sulla voce "Ricerca appelli" collocata sotto la lista degli esami visualizzati.”(vedi slide 13)</a:t>
            </a:r>
            <a:endParaRPr/>
          </a:p>
        </p:txBody>
      </p:sp>
      <p:sp>
        <p:nvSpPr>
          <p:cNvPr id="191" name="Google Shape;19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192" name="Google Shape;192;p4"/>
          <p:cNvPicPr preferRelativeResize="0"/>
          <p:nvPr/>
        </p:nvPicPr>
        <p:blipFill rotWithShape="1">
          <a:blip r:embed="rId3">
            <a:alphaModFix/>
          </a:blip>
          <a:srcRect b="0" l="0" r="0" t="0"/>
          <a:stretch/>
        </p:blipFill>
        <p:spPr>
          <a:xfrm>
            <a:off x="8205153" y="576860"/>
            <a:ext cx="729841" cy="8273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5"/>
          <p:cNvSpPr txBox="1"/>
          <p:nvPr>
            <p:ph type="ctrTitle"/>
          </p:nvPr>
        </p:nvSpPr>
        <p:spPr>
          <a:xfrm>
            <a:off x="1524000" y="635726"/>
            <a:ext cx="9144000" cy="5886994"/>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Clr>
                <a:schemeClr val="dk1"/>
              </a:buClr>
              <a:buSzPts val="1600"/>
              <a:buFont typeface="Calibri"/>
              <a:buNone/>
            </a:pPr>
            <a:br>
              <a:rPr lang="it-IT" sz="1600"/>
            </a:br>
            <a:endParaRPr b="1" sz="1800"/>
          </a:p>
        </p:txBody>
      </p:sp>
      <p:sp>
        <p:nvSpPr>
          <p:cNvPr id="198" name="Google Shape;198;p5"/>
          <p:cNvSpPr txBox="1"/>
          <p:nvPr>
            <p:ph idx="1" type="subTitle"/>
          </p:nvPr>
        </p:nvSpPr>
        <p:spPr>
          <a:xfrm>
            <a:off x="1524000" y="330926"/>
            <a:ext cx="9144000" cy="641821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000"/>
              <a:buNone/>
            </a:pPr>
            <a:r>
              <a:rPr b="1" lang="it-IT" sz="2000">
                <a:latin typeface="Calibri"/>
                <a:ea typeface="Calibri"/>
                <a:cs typeface="Calibri"/>
                <a:sym typeface="Calibri"/>
              </a:rPr>
              <a:t>				</a:t>
            </a:r>
            <a:r>
              <a:rPr b="1" lang="it-IT">
                <a:latin typeface="Calibri"/>
                <a:ea typeface="Calibri"/>
                <a:cs typeface="Calibri"/>
                <a:sym typeface="Calibri"/>
              </a:rPr>
              <a:t>Come si compila?</a:t>
            </a:r>
            <a:endParaRPr/>
          </a:p>
          <a:p>
            <a:pPr indent="0" lvl="0" marL="0" rtl="0" algn="l">
              <a:lnSpc>
                <a:spcPct val="90000"/>
              </a:lnSpc>
              <a:spcBef>
                <a:spcPts val="1000"/>
              </a:spcBef>
              <a:spcAft>
                <a:spcPts val="0"/>
              </a:spcAft>
              <a:buClr>
                <a:schemeClr val="dk1"/>
              </a:buClr>
              <a:buSzPts val="1600"/>
              <a:buNone/>
            </a:pPr>
            <a:r>
              <a:t/>
            </a:r>
            <a:endParaRPr sz="1600">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Per accedere effettua il login alla pagina </a:t>
            </a:r>
            <a:r>
              <a:rPr lang="it-IT" sz="1600" u="sng">
                <a:solidFill>
                  <a:schemeClr val="hlink"/>
                </a:solidFill>
                <a:latin typeface="Calibri"/>
                <a:ea typeface="Calibri"/>
                <a:cs typeface="Calibri"/>
                <a:sym typeface="Calibri"/>
                <a:hlinkClick r:id="rId3"/>
              </a:rPr>
              <a:t>https://s3w.si.unimib.it/Home.do</a:t>
            </a:r>
            <a:r>
              <a:rPr lang="it-IT" sz="1600">
                <a:latin typeface="Calibri"/>
                <a:ea typeface="Calibri"/>
                <a:cs typeface="Calibri"/>
                <a:sym typeface="Calibri"/>
              </a:rPr>
              <a:t>  </a:t>
            </a:r>
            <a:br>
              <a:rPr lang="it-IT" sz="1600">
                <a:latin typeface="Calibri"/>
                <a:ea typeface="Calibri"/>
                <a:cs typeface="Calibri"/>
                <a:sym typeface="Calibri"/>
              </a:rPr>
            </a:br>
            <a:r>
              <a:rPr lang="it-IT" sz="1600">
                <a:latin typeface="Calibri"/>
                <a:ea typeface="Calibri"/>
                <a:cs typeface="Calibri"/>
                <a:sym typeface="Calibri"/>
              </a:rPr>
              <a:t>Nel periodo di apertura, il piano di studio è modificabile: clicca la voce “</a:t>
            </a:r>
            <a:r>
              <a:rPr lang="it-IT" sz="1600" u="sng">
                <a:latin typeface="Calibri"/>
                <a:ea typeface="Calibri"/>
                <a:cs typeface="Calibri"/>
                <a:sym typeface="Calibri"/>
              </a:rPr>
              <a:t>vai al piano”</a:t>
            </a:r>
            <a:r>
              <a:rPr lang="it-IT" sz="1600">
                <a:latin typeface="Calibri"/>
                <a:ea typeface="Calibri"/>
                <a:cs typeface="Calibri"/>
                <a:sym typeface="Calibri"/>
              </a:rPr>
              <a:t> (fig.1).</a:t>
            </a:r>
            <a:br>
              <a:rPr lang="it-IT" sz="1800">
                <a:latin typeface="Calibri"/>
                <a:ea typeface="Calibri"/>
                <a:cs typeface="Calibri"/>
                <a:sym typeface="Calibri"/>
              </a:rPr>
            </a:br>
            <a:endParaRPr sz="1800">
              <a:latin typeface="Calibri"/>
              <a:ea typeface="Calibri"/>
              <a:cs typeface="Calibri"/>
              <a:sym typeface="Calibri"/>
            </a:endParaRPr>
          </a:p>
          <a:p>
            <a:pPr indent="0" lvl="0" marL="0" rtl="0" algn="l">
              <a:lnSpc>
                <a:spcPct val="90000"/>
              </a:lnSpc>
              <a:spcBef>
                <a:spcPts val="1000"/>
              </a:spcBef>
              <a:spcAft>
                <a:spcPts val="0"/>
              </a:spcAft>
              <a:buClr>
                <a:schemeClr val="dk1"/>
              </a:buClr>
              <a:buSzPts val="1800"/>
              <a:buNone/>
            </a:pPr>
            <a:r>
              <a:t/>
            </a:r>
            <a:endParaRPr b="1" sz="1800">
              <a:latin typeface="Calibri"/>
              <a:ea typeface="Calibri"/>
              <a:cs typeface="Calibri"/>
              <a:sym typeface="Calibri"/>
            </a:endParaRPr>
          </a:p>
          <a:p>
            <a:pPr indent="0" lvl="0" marL="0" rtl="0" algn="l">
              <a:lnSpc>
                <a:spcPct val="90000"/>
              </a:lnSpc>
              <a:spcBef>
                <a:spcPts val="1000"/>
              </a:spcBef>
              <a:spcAft>
                <a:spcPts val="0"/>
              </a:spcAft>
              <a:buClr>
                <a:schemeClr val="dk1"/>
              </a:buClr>
              <a:buSzPts val="1800"/>
              <a:buNone/>
            </a:pPr>
            <a:r>
              <a:t/>
            </a:r>
            <a:endParaRPr b="1" sz="1800">
              <a:latin typeface="Calibri"/>
              <a:ea typeface="Calibri"/>
              <a:cs typeface="Calibri"/>
              <a:sym typeface="Calibri"/>
            </a:endParaRPr>
          </a:p>
          <a:p>
            <a:pPr indent="0" lvl="0" marL="0" rtl="0" algn="l">
              <a:lnSpc>
                <a:spcPct val="90000"/>
              </a:lnSpc>
              <a:spcBef>
                <a:spcPts val="1000"/>
              </a:spcBef>
              <a:spcAft>
                <a:spcPts val="0"/>
              </a:spcAft>
              <a:buClr>
                <a:schemeClr val="dk1"/>
              </a:buClr>
              <a:buSzPts val="1800"/>
              <a:buNone/>
            </a:pPr>
            <a:r>
              <a:t/>
            </a:r>
            <a:endParaRPr b="1" sz="1800">
              <a:latin typeface="Calibri"/>
              <a:ea typeface="Calibri"/>
              <a:cs typeface="Calibri"/>
              <a:sym typeface="Calibri"/>
            </a:endParaRPr>
          </a:p>
          <a:p>
            <a:pPr indent="0" lvl="0" marL="0" rtl="0" algn="l">
              <a:lnSpc>
                <a:spcPct val="90000"/>
              </a:lnSpc>
              <a:spcBef>
                <a:spcPts val="1000"/>
              </a:spcBef>
              <a:spcAft>
                <a:spcPts val="0"/>
              </a:spcAft>
              <a:buClr>
                <a:schemeClr val="dk1"/>
              </a:buClr>
              <a:buSzPts val="1800"/>
              <a:buNone/>
            </a:pPr>
            <a:r>
              <a:t/>
            </a:r>
            <a:endParaRPr b="1" sz="1800">
              <a:latin typeface="Calibri"/>
              <a:ea typeface="Calibri"/>
              <a:cs typeface="Calibri"/>
              <a:sym typeface="Calibri"/>
            </a:endParaRPr>
          </a:p>
          <a:p>
            <a:pPr indent="0" lvl="0" marL="0" rtl="0" algn="l">
              <a:lnSpc>
                <a:spcPct val="90000"/>
              </a:lnSpc>
              <a:spcBef>
                <a:spcPts val="1000"/>
              </a:spcBef>
              <a:spcAft>
                <a:spcPts val="0"/>
              </a:spcAft>
              <a:buClr>
                <a:schemeClr val="dk1"/>
              </a:buClr>
              <a:buSzPts val="1800"/>
              <a:buNone/>
            </a:pPr>
            <a:r>
              <a:t/>
            </a:r>
            <a:endParaRPr b="1" sz="1800">
              <a:latin typeface="Calibri"/>
              <a:ea typeface="Calibri"/>
              <a:cs typeface="Calibri"/>
              <a:sym typeface="Calibri"/>
            </a:endParaRPr>
          </a:p>
          <a:p>
            <a:pPr indent="0" lvl="0" marL="0" rtl="0" algn="l">
              <a:lnSpc>
                <a:spcPct val="90000"/>
              </a:lnSpc>
              <a:spcBef>
                <a:spcPts val="1000"/>
              </a:spcBef>
              <a:spcAft>
                <a:spcPts val="0"/>
              </a:spcAft>
              <a:buClr>
                <a:schemeClr val="dk1"/>
              </a:buClr>
              <a:buSzPts val="1800"/>
              <a:buNone/>
            </a:pPr>
            <a:r>
              <a:t/>
            </a:r>
            <a:endParaRPr b="1" sz="1800">
              <a:latin typeface="Calibri"/>
              <a:ea typeface="Calibri"/>
              <a:cs typeface="Calibri"/>
              <a:sym typeface="Calibri"/>
            </a:endParaRPr>
          </a:p>
          <a:p>
            <a:pPr indent="0" lvl="0" marL="0" rtl="0" algn="l">
              <a:lnSpc>
                <a:spcPct val="90000"/>
              </a:lnSpc>
              <a:spcBef>
                <a:spcPts val="1000"/>
              </a:spcBef>
              <a:spcAft>
                <a:spcPts val="0"/>
              </a:spcAft>
              <a:buClr>
                <a:schemeClr val="dk1"/>
              </a:buClr>
              <a:buSzPts val="1800"/>
              <a:buNone/>
            </a:pPr>
            <a:r>
              <a:t/>
            </a:r>
            <a:endParaRPr b="1" sz="18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rPr lang="it-IT" sz="1400">
                <a:latin typeface="Calibri"/>
                <a:ea typeface="Calibri"/>
                <a:cs typeface="Calibri"/>
                <a:sym typeface="Calibri"/>
              </a:rPr>
              <a:t>Fig. 1</a:t>
            </a:r>
            <a:endParaRPr sz="1400">
              <a:latin typeface="Calibri"/>
              <a:ea typeface="Calibri"/>
              <a:cs typeface="Calibri"/>
              <a:sym typeface="Calibri"/>
            </a:endParaRPr>
          </a:p>
        </p:txBody>
      </p:sp>
      <p:pic>
        <p:nvPicPr>
          <p:cNvPr id="199" name="Google Shape;199;p5"/>
          <p:cNvPicPr preferRelativeResize="0"/>
          <p:nvPr/>
        </p:nvPicPr>
        <p:blipFill rotWithShape="1">
          <a:blip r:embed="rId4">
            <a:alphaModFix/>
          </a:blip>
          <a:srcRect b="0" l="0" r="0" t="0"/>
          <a:stretch/>
        </p:blipFill>
        <p:spPr>
          <a:xfrm>
            <a:off x="2611106" y="2586074"/>
            <a:ext cx="3415620" cy="522886"/>
          </a:xfrm>
          <a:prstGeom prst="rect">
            <a:avLst/>
          </a:prstGeom>
          <a:noFill/>
          <a:ln>
            <a:noFill/>
          </a:ln>
        </p:spPr>
      </p:pic>
      <p:pic>
        <p:nvPicPr>
          <p:cNvPr id="200" name="Google Shape;200;p5"/>
          <p:cNvPicPr preferRelativeResize="0"/>
          <p:nvPr/>
        </p:nvPicPr>
        <p:blipFill rotWithShape="1">
          <a:blip r:embed="rId5">
            <a:alphaModFix/>
          </a:blip>
          <a:srcRect b="8889" l="0" r="264" t="16002"/>
          <a:stretch/>
        </p:blipFill>
        <p:spPr>
          <a:xfrm>
            <a:off x="1593668" y="1976847"/>
            <a:ext cx="9368286" cy="3988525"/>
          </a:xfrm>
          <a:prstGeom prst="rect">
            <a:avLst/>
          </a:prstGeom>
          <a:noFill/>
          <a:ln cap="flat" cmpd="sng" w="12700">
            <a:solidFill>
              <a:srgbClr val="000000"/>
            </a:solidFill>
            <a:prstDash val="solid"/>
            <a:round/>
            <a:headEnd len="sm" w="sm" type="none"/>
            <a:tailEnd len="sm" w="sm" type="none"/>
          </a:ln>
        </p:spPr>
      </p:pic>
      <p:sp>
        <p:nvSpPr>
          <p:cNvPr id="201" name="Google Shape;201;p5"/>
          <p:cNvSpPr txBox="1"/>
          <p:nvPr/>
        </p:nvSpPr>
        <p:spPr>
          <a:xfrm>
            <a:off x="2708366" y="2586074"/>
            <a:ext cx="3686887" cy="3143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rgbClr val="000000"/>
                </a:solidFill>
                <a:latin typeface="Arial Narrow"/>
                <a:ea typeface="Arial Narrow"/>
                <a:cs typeface="Arial Narrow"/>
                <a:sym typeface="Arial Narrow"/>
              </a:rPr>
              <a:t>MARIO ROSSI</a:t>
            </a:r>
            <a:endParaRPr b="0" i="0" sz="1100" u="none" cap="none" strike="noStrike">
              <a:solidFill>
                <a:srgbClr val="000000"/>
              </a:solidFill>
              <a:latin typeface="Calibri"/>
              <a:ea typeface="Calibri"/>
              <a:cs typeface="Calibri"/>
              <a:sym typeface="Calibri"/>
            </a:endParaRPr>
          </a:p>
        </p:txBody>
      </p:sp>
      <p:pic>
        <p:nvPicPr>
          <p:cNvPr id="202" name="Google Shape;202;p5"/>
          <p:cNvPicPr preferRelativeResize="0"/>
          <p:nvPr/>
        </p:nvPicPr>
        <p:blipFill rotWithShape="1">
          <a:blip r:embed="rId6">
            <a:alphaModFix/>
          </a:blip>
          <a:srcRect b="0" l="0" r="0" t="0"/>
          <a:stretch/>
        </p:blipFill>
        <p:spPr>
          <a:xfrm>
            <a:off x="3918321" y="2521277"/>
            <a:ext cx="801189" cy="652480"/>
          </a:xfrm>
          <a:prstGeom prst="rect">
            <a:avLst/>
          </a:prstGeom>
          <a:noFill/>
          <a:ln>
            <a:noFill/>
          </a:ln>
        </p:spPr>
      </p:pic>
      <p:pic>
        <p:nvPicPr>
          <p:cNvPr id="203" name="Google Shape;203;p5"/>
          <p:cNvPicPr preferRelativeResize="0"/>
          <p:nvPr/>
        </p:nvPicPr>
        <p:blipFill rotWithShape="1">
          <a:blip r:embed="rId7">
            <a:alphaModFix/>
          </a:blip>
          <a:srcRect b="0" l="0" r="0" t="0"/>
          <a:stretch/>
        </p:blipFill>
        <p:spPr>
          <a:xfrm>
            <a:off x="5060311" y="4728757"/>
            <a:ext cx="669929" cy="3083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6"/>
          <p:cNvSpPr txBox="1"/>
          <p:nvPr>
            <p:ph type="title"/>
          </p:nvPr>
        </p:nvSpPr>
        <p:spPr>
          <a:xfrm>
            <a:off x="559723" y="58189"/>
            <a:ext cx="11127971" cy="11206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La maschera presenta il piano di studio cosiddetto statutario (fig. 2) che comprende le attività e gli insegnamenti obbligatori secondo il Regolamento Didattico del Corso. Le attività obbligatorie del primo anno risultano contraddistinte dall’indicazione «Frequentata» poiché il piano è già associato alla carriera. Clicca «Modifica piano» per proseguire.</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210" name="Google Shape;210;p6"/>
          <p:cNvSpPr txBox="1"/>
          <p:nvPr>
            <p:ph idx="1" type="body"/>
          </p:nvPr>
        </p:nvSpPr>
        <p:spPr>
          <a:xfrm>
            <a:off x="838200" y="1825624"/>
            <a:ext cx="10515600" cy="457517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200"/>
              <a:buNone/>
            </a:pPr>
            <a:r>
              <a:t/>
            </a:r>
            <a:endParaRPr sz="1200">
              <a:latin typeface="Calibri"/>
              <a:ea typeface="Calibri"/>
              <a:cs typeface="Calibri"/>
              <a:sym typeface="Calibri"/>
            </a:endParaRPr>
          </a:p>
          <a:p>
            <a:pPr indent="0" lvl="0" marL="0" rtl="0" algn="ctr">
              <a:lnSpc>
                <a:spcPct val="90000"/>
              </a:lnSpc>
              <a:spcBef>
                <a:spcPts val="1000"/>
              </a:spcBef>
              <a:spcAft>
                <a:spcPts val="0"/>
              </a:spcAft>
              <a:buClr>
                <a:schemeClr val="dk1"/>
              </a:buClr>
              <a:buSzPts val="1200"/>
              <a:buNone/>
            </a:pPr>
            <a:r>
              <a:t/>
            </a:r>
            <a:endParaRPr sz="1200">
              <a:latin typeface="Calibri"/>
              <a:ea typeface="Calibri"/>
              <a:cs typeface="Calibri"/>
              <a:sym typeface="Calibri"/>
            </a:endParaRPr>
          </a:p>
        </p:txBody>
      </p:sp>
      <p:sp>
        <p:nvSpPr>
          <p:cNvPr id="211" name="Google Shape;21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212" name="Google Shape;212;p6"/>
          <p:cNvSpPr txBox="1"/>
          <p:nvPr/>
        </p:nvSpPr>
        <p:spPr>
          <a:xfrm>
            <a:off x="10277735" y="3459807"/>
            <a:ext cx="71489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Fig.2</a:t>
            </a:r>
            <a:endParaRPr b="0" i="0" sz="1400" u="none" cap="none" strike="noStrike">
              <a:solidFill>
                <a:schemeClr val="dk1"/>
              </a:solidFill>
              <a:latin typeface="Calibri"/>
              <a:ea typeface="Calibri"/>
              <a:cs typeface="Calibri"/>
              <a:sym typeface="Calibri"/>
            </a:endParaRPr>
          </a:p>
        </p:txBody>
      </p:sp>
      <p:pic>
        <p:nvPicPr>
          <p:cNvPr descr="Ritaglio schermata" id="213" name="Google Shape;213;p6"/>
          <p:cNvPicPr preferRelativeResize="0"/>
          <p:nvPr/>
        </p:nvPicPr>
        <p:blipFill rotWithShape="1">
          <a:blip r:embed="rId3">
            <a:alphaModFix/>
          </a:blip>
          <a:srcRect b="0" l="0" r="0" t="0"/>
          <a:stretch/>
        </p:blipFill>
        <p:spPr>
          <a:xfrm>
            <a:off x="724094" y="774115"/>
            <a:ext cx="9477441" cy="5679160"/>
          </a:xfrm>
          <a:prstGeom prst="rect">
            <a:avLst/>
          </a:prstGeom>
          <a:noFill/>
          <a:ln cap="flat" cmpd="sng" w="9525">
            <a:solidFill>
              <a:srgbClr val="0070C0"/>
            </a:solidFill>
            <a:prstDash val="solid"/>
            <a:round/>
            <a:headEnd len="sm" w="sm" type="none"/>
            <a:tailEnd len="sm" w="sm" type="none"/>
          </a:ln>
        </p:spPr>
      </p:pic>
      <p:pic>
        <p:nvPicPr>
          <p:cNvPr id="214" name="Google Shape;214;p6"/>
          <p:cNvPicPr preferRelativeResize="0"/>
          <p:nvPr/>
        </p:nvPicPr>
        <p:blipFill rotWithShape="1">
          <a:blip r:embed="rId4">
            <a:alphaModFix/>
          </a:blip>
          <a:srcRect b="0" l="0" r="0" t="0"/>
          <a:stretch/>
        </p:blipFill>
        <p:spPr>
          <a:xfrm>
            <a:off x="5987914" y="5949114"/>
            <a:ext cx="768163" cy="3535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7"/>
          <p:cNvSpPr txBox="1"/>
          <p:nvPr>
            <p:ph type="title"/>
          </p:nvPr>
        </p:nvSpPr>
        <p:spPr>
          <a:xfrm>
            <a:off x="838200" y="399632"/>
            <a:ext cx="10515600" cy="96761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Come già descritto, ti viene chiesto di scegliere tra due tipi di schemi, GGG- DA APPROVARE oppure GGGA - PREAPPROVATO.</a:t>
            </a:r>
            <a:br>
              <a:rPr lang="it-IT" sz="1800">
                <a:latin typeface="Calibri"/>
                <a:ea typeface="Calibri"/>
                <a:cs typeface="Calibri"/>
                <a:sym typeface="Calibri"/>
              </a:rPr>
            </a:br>
            <a:br>
              <a:rPr lang="it-IT" sz="1800">
                <a:latin typeface="Calibri"/>
                <a:ea typeface="Calibri"/>
                <a:cs typeface="Calibri"/>
                <a:sym typeface="Calibri"/>
              </a:rPr>
            </a:br>
            <a:r>
              <a:rPr b="1" lang="it-IT" sz="1800">
                <a:latin typeface="Calibri"/>
                <a:ea typeface="Calibri"/>
                <a:cs typeface="Calibri"/>
                <a:sym typeface="Calibri"/>
              </a:rPr>
              <a:t>PIANO DA APPROVARE: </a:t>
            </a:r>
            <a:r>
              <a:rPr lang="it-IT" sz="1800">
                <a:latin typeface="Calibri"/>
                <a:ea typeface="Calibri"/>
                <a:cs typeface="Calibri"/>
                <a:sym typeface="Calibri"/>
              </a:rPr>
              <a:t>Seleziona GGG-DA APPROVARE e clicca OK (figura 3).</a:t>
            </a:r>
            <a:br>
              <a:rPr lang="it-IT" sz="1800">
                <a:latin typeface="Calibri"/>
                <a:ea typeface="Calibri"/>
                <a:cs typeface="Calibri"/>
                <a:sym typeface="Calibri"/>
              </a:rPr>
            </a:br>
            <a:endParaRPr sz="1800">
              <a:latin typeface="Calibri"/>
              <a:ea typeface="Calibri"/>
              <a:cs typeface="Calibri"/>
              <a:sym typeface="Calibri"/>
            </a:endParaRPr>
          </a:p>
        </p:txBody>
      </p:sp>
      <p:sp>
        <p:nvSpPr>
          <p:cNvPr id="220" name="Google Shape;220;p7"/>
          <p:cNvSpPr txBox="1"/>
          <p:nvPr>
            <p:ph idx="1" type="body"/>
          </p:nvPr>
        </p:nvSpPr>
        <p:spPr>
          <a:xfrm>
            <a:off x="838200" y="1825625"/>
            <a:ext cx="10515600" cy="435133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p:txBody>
      </p:sp>
      <p:pic>
        <p:nvPicPr>
          <p:cNvPr id="221" name="Google Shape;221;p7"/>
          <p:cNvPicPr preferRelativeResize="0"/>
          <p:nvPr/>
        </p:nvPicPr>
        <p:blipFill rotWithShape="1">
          <a:blip r:embed="rId3">
            <a:alphaModFix/>
          </a:blip>
          <a:srcRect b="0" l="0" r="353" t="16200"/>
          <a:stretch/>
        </p:blipFill>
        <p:spPr>
          <a:xfrm>
            <a:off x="914399" y="1647644"/>
            <a:ext cx="10127411" cy="4715563"/>
          </a:xfrm>
          <a:prstGeom prst="rect">
            <a:avLst/>
          </a:prstGeom>
          <a:noFill/>
          <a:ln cap="flat" cmpd="sng" w="9525">
            <a:solidFill>
              <a:schemeClr val="dk1"/>
            </a:solidFill>
            <a:prstDash val="solid"/>
            <a:round/>
            <a:headEnd len="sm" w="sm" type="none"/>
            <a:tailEnd len="sm" w="sm" type="none"/>
          </a:ln>
        </p:spPr>
      </p:pic>
      <p:sp>
        <p:nvSpPr>
          <p:cNvPr id="222" name="Google Shape;222;p7"/>
          <p:cNvSpPr/>
          <p:nvPr/>
        </p:nvSpPr>
        <p:spPr>
          <a:xfrm>
            <a:off x="5928504" y="6363208"/>
            <a:ext cx="52770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Calibri"/>
              <a:buNone/>
            </a:pPr>
            <a:r>
              <a:rPr b="0" i="0" lang="it-IT" sz="1400" u="none" cap="none" strike="noStrike">
                <a:solidFill>
                  <a:srgbClr val="000000"/>
                </a:solidFill>
                <a:latin typeface="Calibri"/>
                <a:ea typeface="Calibri"/>
                <a:cs typeface="Calibri"/>
                <a:sym typeface="Calibri"/>
              </a:rPr>
              <a:t>Fig.3</a:t>
            </a:r>
            <a:endParaRPr b="0" i="0" sz="1400" u="none" cap="none" strike="noStrike">
              <a:solidFill>
                <a:srgbClr val="000000"/>
              </a:solidFill>
              <a:latin typeface="Calibri"/>
              <a:ea typeface="Calibri"/>
              <a:cs typeface="Calibri"/>
              <a:sym typeface="Calibri"/>
            </a:endParaRPr>
          </a:p>
        </p:txBody>
      </p:sp>
      <p:sp>
        <p:nvSpPr>
          <p:cNvPr id="223" name="Google Shape;223;p7"/>
          <p:cNvSpPr txBox="1"/>
          <p:nvPr/>
        </p:nvSpPr>
        <p:spPr>
          <a:xfrm>
            <a:off x="2962515" y="2547221"/>
            <a:ext cx="3493698" cy="3143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Narrow"/>
              <a:buNone/>
            </a:pPr>
            <a:r>
              <a:rPr b="1" i="0" lang="it-IT" sz="1400" u="none" cap="none" strike="noStrike">
                <a:solidFill>
                  <a:srgbClr val="000000"/>
                </a:solidFill>
                <a:latin typeface="Arial Narrow"/>
                <a:ea typeface="Arial Narrow"/>
                <a:cs typeface="Arial Narrow"/>
                <a:sym typeface="Arial Narrow"/>
              </a:rPr>
              <a:t>MARIO ROSSI</a:t>
            </a:r>
            <a:endParaRPr b="0" i="0" sz="1100" u="none" cap="none" strike="noStrike">
              <a:solidFill>
                <a:srgbClr val="000000"/>
              </a:solidFill>
              <a:latin typeface="Calibri"/>
              <a:ea typeface="Calibri"/>
              <a:cs typeface="Calibri"/>
              <a:sym typeface="Calibri"/>
            </a:endParaRPr>
          </a:p>
        </p:txBody>
      </p:sp>
      <p:sp>
        <p:nvSpPr>
          <p:cNvPr id="224" name="Google Shape;22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8"/>
          <p:cNvSpPr txBox="1"/>
          <p:nvPr>
            <p:ph type="title"/>
          </p:nvPr>
        </p:nvSpPr>
        <p:spPr>
          <a:xfrm>
            <a:off x="838200" y="365125"/>
            <a:ext cx="9392728" cy="116582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2400"/>
            </a:br>
            <a:br>
              <a:rPr lang="it-IT" sz="2400"/>
            </a:br>
            <a:br>
              <a:rPr lang="it-IT" sz="2400"/>
            </a:br>
            <a:r>
              <a:rPr lang="it-IT" sz="1800">
                <a:latin typeface="Calibri"/>
                <a:ea typeface="Calibri"/>
                <a:cs typeface="Calibri"/>
                <a:sym typeface="Calibri"/>
              </a:rPr>
              <a:t>Clicca “Prosegui compilazione Piano Carriera” per procedere (fig. 4).</a:t>
            </a:r>
            <a:br>
              <a:rPr lang="it-IT" sz="1800">
                <a:latin typeface="Calibri"/>
                <a:ea typeface="Calibri"/>
                <a:cs typeface="Calibri"/>
                <a:sym typeface="Calibri"/>
              </a:rPr>
            </a:br>
            <a:br>
              <a:rPr lang="it-IT" sz="1800">
                <a:latin typeface="Calibri"/>
                <a:ea typeface="Calibri"/>
                <a:cs typeface="Calibri"/>
                <a:sym typeface="Calibri"/>
              </a:rPr>
            </a:br>
            <a:br>
              <a:rPr lang="it-IT" sz="1800"/>
            </a:br>
            <a:br>
              <a:rPr lang="it-IT"/>
            </a:br>
            <a:endParaRPr/>
          </a:p>
        </p:txBody>
      </p:sp>
      <p:sp>
        <p:nvSpPr>
          <p:cNvPr id="230" name="Google Shape;230;p8"/>
          <p:cNvSpPr txBox="1"/>
          <p:nvPr>
            <p:ph idx="1" type="body"/>
          </p:nvPr>
        </p:nvSpPr>
        <p:spPr>
          <a:xfrm>
            <a:off x="838200" y="1825625"/>
            <a:ext cx="10515600" cy="471649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4</a:t>
            </a:r>
            <a:endParaRPr sz="1400"/>
          </a:p>
        </p:txBody>
      </p:sp>
      <p:sp>
        <p:nvSpPr>
          <p:cNvPr id="231" name="Google Shape;23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232" name="Google Shape;232;p8"/>
          <p:cNvPicPr preferRelativeResize="0"/>
          <p:nvPr/>
        </p:nvPicPr>
        <p:blipFill rotWithShape="1">
          <a:blip r:embed="rId3">
            <a:alphaModFix/>
          </a:blip>
          <a:srcRect b="0" l="0" r="0" t="0"/>
          <a:stretch/>
        </p:blipFill>
        <p:spPr>
          <a:xfrm>
            <a:off x="938874" y="1227477"/>
            <a:ext cx="9191379" cy="4368864"/>
          </a:xfrm>
          <a:prstGeom prst="rect">
            <a:avLst/>
          </a:prstGeom>
          <a:noFill/>
          <a:ln cap="flat" cmpd="sng" w="9525">
            <a:solidFill>
              <a:schemeClr val="dk1"/>
            </a:solidFill>
            <a:prstDash val="solid"/>
            <a:round/>
            <a:headEnd len="sm" w="sm" type="none"/>
            <a:tailEnd len="sm" w="sm" type="none"/>
          </a:ln>
        </p:spPr>
      </p:pic>
      <p:pic>
        <p:nvPicPr>
          <p:cNvPr id="233" name="Google Shape;233;p8"/>
          <p:cNvPicPr preferRelativeResize="0"/>
          <p:nvPr/>
        </p:nvPicPr>
        <p:blipFill rotWithShape="1">
          <a:blip r:embed="rId4">
            <a:alphaModFix/>
          </a:blip>
          <a:srcRect b="0" l="0" r="0" t="0"/>
          <a:stretch/>
        </p:blipFill>
        <p:spPr>
          <a:xfrm>
            <a:off x="2702913" y="2525114"/>
            <a:ext cx="3506693" cy="536828"/>
          </a:xfrm>
          <a:prstGeom prst="rect">
            <a:avLst/>
          </a:prstGeom>
          <a:noFill/>
          <a:ln>
            <a:noFill/>
          </a:ln>
        </p:spPr>
      </p:pic>
      <p:sp>
        <p:nvSpPr>
          <p:cNvPr id="234" name="Google Shape;234;p8"/>
          <p:cNvSpPr/>
          <p:nvPr/>
        </p:nvSpPr>
        <p:spPr>
          <a:xfrm>
            <a:off x="4613564" y="1227477"/>
            <a:ext cx="1837112" cy="227250"/>
          </a:xfrm>
          <a:prstGeom prst="rect">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9"/>
          <p:cNvSpPr txBox="1"/>
          <p:nvPr>
            <p:ph type="title"/>
          </p:nvPr>
        </p:nvSpPr>
        <p:spPr>
          <a:xfrm>
            <a:off x="755073" y="312026"/>
            <a:ext cx="10142399" cy="11962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Nella regola successiva sono elencati e contraddistinti con il segno di spunta gli insegnamenti obbligatori del </a:t>
            </a:r>
            <a:r>
              <a:rPr b="1" lang="it-IT" sz="1600">
                <a:latin typeface="Calibri"/>
                <a:ea typeface="Calibri"/>
                <a:cs typeface="Calibri"/>
                <a:sym typeface="Calibri"/>
              </a:rPr>
              <a:t>primo anno</a:t>
            </a:r>
            <a:r>
              <a:rPr lang="it-IT" sz="1600">
                <a:latin typeface="Calibri"/>
                <a:ea typeface="Calibri"/>
                <a:cs typeface="Calibri"/>
                <a:sym typeface="Calibri"/>
              </a:rPr>
              <a:t> e i relativi crediti (figura 5). </a:t>
            </a:r>
            <a:r>
              <a:rPr i="1" lang="it-IT" sz="1600">
                <a:latin typeface="Calibri"/>
                <a:ea typeface="Calibri"/>
                <a:cs typeface="Calibri"/>
                <a:sym typeface="Calibri"/>
              </a:rPr>
              <a:t>Clicca “Regola succ.'' per proseguire</a:t>
            </a:r>
            <a:r>
              <a:rPr lang="it-IT" sz="1600">
                <a:latin typeface="Calibri"/>
                <a:ea typeface="Calibri"/>
                <a:cs typeface="Calibri"/>
                <a:sym typeface="Calibri"/>
              </a:rPr>
              <a:t>.</a:t>
            </a:r>
            <a:br>
              <a:rPr lang="it-IT" sz="1600">
                <a:latin typeface="Calibri"/>
                <a:ea typeface="Calibri"/>
                <a:cs typeface="Calibri"/>
                <a:sym typeface="Calibri"/>
              </a:rPr>
            </a:br>
            <a:endParaRPr sz="1600">
              <a:latin typeface="Calibri"/>
              <a:ea typeface="Calibri"/>
              <a:cs typeface="Calibri"/>
              <a:sym typeface="Calibri"/>
            </a:endParaRPr>
          </a:p>
        </p:txBody>
      </p:sp>
      <p:sp>
        <p:nvSpPr>
          <p:cNvPr id="240" name="Google Shape;240;p9"/>
          <p:cNvSpPr txBox="1"/>
          <p:nvPr>
            <p:ph idx="1" type="body"/>
          </p:nvPr>
        </p:nvSpPr>
        <p:spPr>
          <a:xfrm>
            <a:off x="838200" y="1414732"/>
            <a:ext cx="10515600" cy="531676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5</a:t>
            </a:r>
            <a:endParaRPr sz="1400"/>
          </a:p>
        </p:txBody>
      </p:sp>
      <p:sp>
        <p:nvSpPr>
          <p:cNvPr id="241" name="Google Shape;24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242" name="Google Shape;242;p9"/>
          <p:cNvPicPr preferRelativeResize="0"/>
          <p:nvPr/>
        </p:nvPicPr>
        <p:blipFill rotWithShape="1">
          <a:blip r:embed="rId3">
            <a:alphaModFix/>
          </a:blip>
          <a:srcRect b="0" l="0" r="0" t="0"/>
          <a:stretch/>
        </p:blipFill>
        <p:spPr>
          <a:xfrm>
            <a:off x="6091237" y="3424237"/>
            <a:ext cx="9526" cy="9526"/>
          </a:xfrm>
          <a:prstGeom prst="rect">
            <a:avLst/>
          </a:prstGeom>
          <a:noFill/>
          <a:ln>
            <a:noFill/>
          </a:ln>
        </p:spPr>
      </p:pic>
      <p:pic>
        <p:nvPicPr>
          <p:cNvPr id="243" name="Google Shape;243;p9"/>
          <p:cNvPicPr preferRelativeResize="0"/>
          <p:nvPr/>
        </p:nvPicPr>
        <p:blipFill rotWithShape="1">
          <a:blip r:embed="rId4">
            <a:alphaModFix/>
          </a:blip>
          <a:srcRect b="0" l="0" r="0" t="0"/>
          <a:stretch/>
        </p:blipFill>
        <p:spPr>
          <a:xfrm>
            <a:off x="838200" y="1154147"/>
            <a:ext cx="10059272" cy="585267"/>
          </a:xfrm>
          <a:prstGeom prst="rect">
            <a:avLst/>
          </a:prstGeom>
          <a:noFill/>
          <a:ln>
            <a:noFill/>
          </a:ln>
        </p:spPr>
      </p:pic>
      <p:pic>
        <p:nvPicPr>
          <p:cNvPr id="244" name="Google Shape;244;p9"/>
          <p:cNvPicPr preferRelativeResize="0"/>
          <p:nvPr/>
        </p:nvPicPr>
        <p:blipFill rotWithShape="1">
          <a:blip r:embed="rId5">
            <a:alphaModFix/>
          </a:blip>
          <a:srcRect b="0" l="0" r="0" t="0"/>
          <a:stretch/>
        </p:blipFill>
        <p:spPr>
          <a:xfrm>
            <a:off x="5728658" y="1151348"/>
            <a:ext cx="1341236" cy="170703"/>
          </a:xfrm>
          <a:prstGeom prst="rect">
            <a:avLst/>
          </a:prstGeom>
          <a:noFill/>
          <a:ln>
            <a:noFill/>
          </a:ln>
        </p:spPr>
      </p:pic>
      <p:sp>
        <p:nvSpPr>
          <p:cNvPr id="245" name="Google Shape;245;p9"/>
          <p:cNvSpPr/>
          <p:nvPr/>
        </p:nvSpPr>
        <p:spPr>
          <a:xfrm>
            <a:off x="838200" y="1151347"/>
            <a:ext cx="10059272" cy="5194981"/>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Ritaglio schermata" id="246" name="Google Shape;246;p9"/>
          <p:cNvPicPr preferRelativeResize="0"/>
          <p:nvPr/>
        </p:nvPicPr>
        <p:blipFill rotWithShape="1">
          <a:blip r:embed="rId6">
            <a:alphaModFix/>
          </a:blip>
          <a:srcRect b="0" l="0" r="0" t="0"/>
          <a:stretch/>
        </p:blipFill>
        <p:spPr>
          <a:xfrm>
            <a:off x="2280806" y="1739414"/>
            <a:ext cx="7090931" cy="4538824"/>
          </a:xfrm>
          <a:prstGeom prst="rect">
            <a:avLst/>
          </a:prstGeom>
          <a:noFill/>
          <a:ln>
            <a:noFill/>
          </a:ln>
        </p:spPr>
      </p:pic>
      <p:pic>
        <p:nvPicPr>
          <p:cNvPr id="247" name="Google Shape;247;p9"/>
          <p:cNvPicPr preferRelativeResize="0"/>
          <p:nvPr/>
        </p:nvPicPr>
        <p:blipFill rotWithShape="1">
          <a:blip r:embed="rId7">
            <a:alphaModFix/>
          </a:blip>
          <a:srcRect b="0" l="0" r="0" t="0"/>
          <a:stretch/>
        </p:blipFill>
        <p:spPr>
          <a:xfrm>
            <a:off x="5377065" y="5260018"/>
            <a:ext cx="981541" cy="438950"/>
          </a:xfrm>
          <a:prstGeom prst="rect">
            <a:avLst/>
          </a:prstGeom>
          <a:noFill/>
          <a:ln>
            <a:noFill/>
          </a:ln>
        </p:spPr>
      </p:pic>
      <p:pic>
        <p:nvPicPr>
          <p:cNvPr id="248" name="Google Shape;248;p9"/>
          <p:cNvPicPr preferRelativeResize="0"/>
          <p:nvPr/>
        </p:nvPicPr>
        <p:blipFill rotWithShape="1">
          <a:blip r:embed="rId8">
            <a:alphaModFix/>
          </a:blip>
          <a:srcRect b="0" l="0" r="0" t="0"/>
          <a:stretch/>
        </p:blipFill>
        <p:spPr>
          <a:xfrm>
            <a:off x="5489059" y="1627389"/>
            <a:ext cx="4493141" cy="493819"/>
          </a:xfrm>
          <a:prstGeom prst="rect">
            <a:avLst/>
          </a:prstGeom>
          <a:noFill/>
          <a:ln>
            <a:noFill/>
          </a:ln>
        </p:spPr>
      </p:pic>
      <p:pic>
        <p:nvPicPr>
          <p:cNvPr id="249" name="Google Shape;249;p9"/>
          <p:cNvPicPr preferRelativeResize="0"/>
          <p:nvPr/>
        </p:nvPicPr>
        <p:blipFill rotWithShape="1">
          <a:blip r:embed="rId9">
            <a:alphaModFix/>
          </a:blip>
          <a:srcRect b="0" l="0" r="0" t="0"/>
          <a:stretch/>
        </p:blipFill>
        <p:spPr>
          <a:xfrm>
            <a:off x="2280806" y="2009183"/>
            <a:ext cx="977783" cy="2499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2019-10-15T12:21:35Z</dcterms:created>
  <dc:creator>cipriana serra</dc:creator>
</cp:coreProperties>
</file>