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5"/>
  </p:notesMasterIdLst>
  <p:handoutMasterIdLst>
    <p:handoutMasterId r:id="rId156"/>
  </p:handoutMasterIdLst>
  <p:sldIdLst>
    <p:sldId id="298" r:id="rId2"/>
    <p:sldId id="508" r:id="rId3"/>
    <p:sldId id="260" r:id="rId4"/>
    <p:sldId id="454" r:id="rId5"/>
    <p:sldId id="455" r:id="rId6"/>
    <p:sldId id="372" r:id="rId7"/>
    <p:sldId id="434" r:id="rId8"/>
    <p:sldId id="456" r:id="rId9"/>
    <p:sldId id="428" r:id="rId10"/>
    <p:sldId id="429" r:id="rId11"/>
    <p:sldId id="430" r:id="rId12"/>
    <p:sldId id="431" r:id="rId13"/>
    <p:sldId id="458" r:id="rId14"/>
    <p:sldId id="302" r:id="rId15"/>
    <p:sldId id="385" r:id="rId16"/>
    <p:sldId id="459" r:id="rId17"/>
    <p:sldId id="474" r:id="rId18"/>
    <p:sldId id="299" r:id="rId19"/>
    <p:sldId id="444" r:id="rId20"/>
    <p:sldId id="334" r:id="rId21"/>
    <p:sldId id="475" r:id="rId22"/>
    <p:sldId id="332" r:id="rId23"/>
    <p:sldId id="331" r:id="rId24"/>
    <p:sldId id="262" r:id="rId25"/>
    <p:sldId id="309" r:id="rId26"/>
    <p:sldId id="333" r:id="rId27"/>
    <p:sldId id="303" r:id="rId28"/>
    <p:sldId id="304" r:id="rId29"/>
    <p:sldId id="316" r:id="rId30"/>
    <p:sldId id="306" r:id="rId31"/>
    <p:sldId id="315" r:id="rId32"/>
    <p:sldId id="317" r:id="rId33"/>
    <p:sldId id="366" r:id="rId34"/>
    <p:sldId id="305" r:id="rId35"/>
    <p:sldId id="339" r:id="rId36"/>
    <p:sldId id="313" r:id="rId37"/>
    <p:sldId id="311" r:id="rId38"/>
    <p:sldId id="447" r:id="rId39"/>
    <p:sldId id="335" r:id="rId40"/>
    <p:sldId id="336" r:id="rId41"/>
    <p:sldId id="448" r:id="rId42"/>
    <p:sldId id="340" r:id="rId43"/>
    <p:sldId id="314" r:id="rId44"/>
    <p:sldId id="318" r:id="rId45"/>
    <p:sldId id="319" r:id="rId46"/>
    <p:sldId id="337" r:id="rId47"/>
    <p:sldId id="485" r:id="rId48"/>
    <p:sldId id="338" r:id="rId49"/>
    <p:sldId id="449" r:id="rId50"/>
    <p:sldId id="450" r:id="rId51"/>
    <p:sldId id="341" r:id="rId52"/>
    <p:sldId id="308" r:id="rId53"/>
    <p:sldId id="310" r:id="rId54"/>
    <p:sldId id="487" r:id="rId55"/>
    <p:sldId id="486" r:id="rId56"/>
    <p:sldId id="325" r:id="rId57"/>
    <p:sldId id="322" r:id="rId58"/>
    <p:sldId id="326" r:id="rId59"/>
    <p:sldId id="451" r:id="rId60"/>
    <p:sldId id="476" r:id="rId61"/>
    <p:sldId id="452" r:id="rId62"/>
    <p:sldId id="453" r:id="rId63"/>
    <p:sldId id="477" r:id="rId64"/>
    <p:sldId id="342" r:id="rId65"/>
    <p:sldId id="343" r:id="rId66"/>
    <p:sldId id="324" r:id="rId67"/>
    <p:sldId id="351" r:id="rId68"/>
    <p:sldId id="353" r:id="rId69"/>
    <p:sldId id="352" r:id="rId70"/>
    <p:sldId id="348" r:id="rId71"/>
    <p:sldId id="349" r:id="rId72"/>
    <p:sldId id="344" r:id="rId73"/>
    <p:sldId id="355" r:id="rId74"/>
    <p:sldId id="356" r:id="rId75"/>
    <p:sldId id="350" r:id="rId76"/>
    <p:sldId id="357" r:id="rId77"/>
    <p:sldId id="358" r:id="rId78"/>
    <p:sldId id="362" r:id="rId79"/>
    <p:sldId id="360" r:id="rId80"/>
    <p:sldId id="363" r:id="rId81"/>
    <p:sldId id="379" r:id="rId82"/>
    <p:sldId id="378" r:id="rId83"/>
    <p:sldId id="364" r:id="rId84"/>
    <p:sldId id="365" r:id="rId85"/>
    <p:sldId id="292" r:id="rId86"/>
    <p:sldId id="380" r:id="rId87"/>
    <p:sldId id="269" r:id="rId88"/>
    <p:sldId id="374" r:id="rId89"/>
    <p:sldId id="376" r:id="rId90"/>
    <p:sldId id="418" r:id="rId91"/>
    <p:sldId id="293" r:id="rId92"/>
    <p:sldId id="478" r:id="rId93"/>
    <p:sldId id="479" r:id="rId94"/>
    <p:sldId id="480" r:id="rId95"/>
    <p:sldId id="481" r:id="rId96"/>
    <p:sldId id="482" r:id="rId97"/>
    <p:sldId id="483" r:id="rId98"/>
    <p:sldId id="377" r:id="rId99"/>
    <p:sldId id="370" r:id="rId100"/>
    <p:sldId id="388" r:id="rId101"/>
    <p:sldId id="285" r:id="rId102"/>
    <p:sldId id="387" r:id="rId103"/>
    <p:sldId id="386" r:id="rId104"/>
    <p:sldId id="367" r:id="rId105"/>
    <p:sldId id="373" r:id="rId106"/>
    <p:sldId id="296" r:id="rId107"/>
    <p:sldId id="368" r:id="rId108"/>
    <p:sldId id="375" r:id="rId109"/>
    <p:sldId id="391" r:id="rId110"/>
    <p:sldId id="390" r:id="rId111"/>
    <p:sldId id="393" r:id="rId112"/>
    <p:sldId id="392" r:id="rId113"/>
    <p:sldId id="490" r:id="rId114"/>
    <p:sldId id="406" r:id="rId115"/>
    <p:sldId id="413" r:id="rId116"/>
    <p:sldId id="404" r:id="rId117"/>
    <p:sldId id="405" r:id="rId118"/>
    <p:sldId id="401" r:id="rId119"/>
    <p:sldId id="419" r:id="rId120"/>
    <p:sldId id="416" r:id="rId121"/>
    <p:sldId id="394" r:id="rId122"/>
    <p:sldId id="417" r:id="rId123"/>
    <p:sldId id="492" r:id="rId124"/>
    <p:sldId id="398" r:id="rId125"/>
    <p:sldId id="411" r:id="rId126"/>
    <p:sldId id="410" r:id="rId127"/>
    <p:sldId id="491" r:id="rId128"/>
    <p:sldId id="461" r:id="rId129"/>
    <p:sldId id="493" r:id="rId130"/>
    <p:sldId id="473" r:id="rId131"/>
    <p:sldId id="462" r:id="rId132"/>
    <p:sldId id="463" r:id="rId133"/>
    <p:sldId id="464" r:id="rId134"/>
    <p:sldId id="488" r:id="rId135"/>
    <p:sldId id="472" r:id="rId136"/>
    <p:sldId id="489" r:id="rId137"/>
    <p:sldId id="500" r:id="rId138"/>
    <p:sldId id="505" r:id="rId139"/>
    <p:sldId id="466" r:id="rId140"/>
    <p:sldId id="501" r:id="rId141"/>
    <p:sldId id="467" r:id="rId142"/>
    <p:sldId id="498" r:id="rId143"/>
    <p:sldId id="502" r:id="rId144"/>
    <p:sldId id="496" r:id="rId145"/>
    <p:sldId id="494" r:id="rId146"/>
    <p:sldId id="470" r:id="rId147"/>
    <p:sldId id="504" r:id="rId148"/>
    <p:sldId id="495" r:id="rId149"/>
    <p:sldId id="506" r:id="rId150"/>
    <p:sldId id="503" r:id="rId151"/>
    <p:sldId id="507" r:id="rId152"/>
    <p:sldId id="445" r:id="rId153"/>
    <p:sldId id="446" r:id="rId154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F6865-C64D-4282-AEDA-B775264139FB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BFF42-6284-4464-BD5B-2F7BA44346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9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27436-BBF0-48F5-9E16-0C7564CE1B1A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C187-6A22-4741-BDB6-0A484E0AB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2E28-8F37-4561-8663-B16499ED06E9}" type="datetime1">
              <a:rPr lang="it-IT" smtClean="0"/>
              <a:t>25/03/2019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97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41A0-B7DD-46E8-8F65-0F417F8EFC76}" type="datetime1">
              <a:rPr lang="it-IT" smtClean="0"/>
              <a:t>25/03/2019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30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02DA-C9C6-450F-96E8-991679566605}" type="datetime1">
              <a:rPr lang="it-IT" smtClean="0"/>
              <a:t>25/03/2019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36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7" y="365126"/>
            <a:ext cx="8574156" cy="1325563"/>
          </a:xfrm>
        </p:spPr>
        <p:txBody>
          <a:bodyPr>
            <a:normAutofit/>
          </a:bodyPr>
          <a:lstStyle>
            <a:lvl1pPr>
              <a:defRPr sz="3200">
                <a:latin typeface="Comic Sans MS" panose="030F0702030302020204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17" y="1825625"/>
            <a:ext cx="8627166" cy="4351338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2463-D859-4895-BF22-CFBE4D7DE1BD}" type="datetime1">
              <a:rPr lang="it-IT" smtClean="0"/>
              <a:t>25/03/2019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02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6002-FD42-491C-B98B-E2EA19DA2DC8}" type="datetime1">
              <a:rPr lang="it-IT" smtClean="0"/>
              <a:t>25/03/2019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94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70F-5239-4824-88DA-73B85484A2AC}" type="datetime1">
              <a:rPr lang="it-IT" smtClean="0"/>
              <a:t>25/03/2019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8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917D-0CBF-4B9D-B42E-356DB19234D9}" type="datetime1">
              <a:rPr lang="it-IT" smtClean="0"/>
              <a:t>25/03/2019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20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9CDB-0D9B-4CCB-BC11-F9303EAD2C65}" type="datetime1">
              <a:rPr lang="it-IT" smtClean="0"/>
              <a:t>25/03/2019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98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91CE-8F89-4736-A18A-5F4721DD1E32}" type="datetime1">
              <a:rPr lang="it-IT" smtClean="0"/>
              <a:t>25/03/2019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83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B775-580F-4A57-87FC-5A7AF4DC34B1}" type="datetime1">
              <a:rPr lang="it-IT" smtClean="0"/>
              <a:t>25/03/2019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37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0B9-B9D6-4289-A840-E680055F55F1}" type="datetime1">
              <a:rPr lang="it-IT" smtClean="0"/>
              <a:t>25/03/2019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16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65044-20B4-41D8-88EA-21C313E21041}" type="datetime1">
              <a:rPr lang="it-IT" smtClean="0"/>
              <a:t>25/03/2019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1EBC-9980-4787-99DB-D938DA7138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07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10281/97114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10281/97114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799" y="186077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>Carlo Batini</a:t>
            </a:r>
            <a:br>
              <a:rPr lang="it-IT" sz="3600" dirty="0" smtClean="0"/>
            </a:br>
            <a:r>
              <a:rPr lang="en-US" sz="3600" dirty="0" smtClean="0"/>
              <a:t>University</a:t>
            </a:r>
            <a:r>
              <a:rPr lang="it-IT" sz="3600" dirty="0" smtClean="0"/>
              <a:t> of Milano Bicocca, </a:t>
            </a:r>
            <a:r>
              <a:rPr lang="it-IT" sz="3600" dirty="0" err="1" smtClean="0"/>
              <a:t>Italy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batini@disco.unimib.it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err="1" smtClean="0"/>
              <a:t>Anatomy</a:t>
            </a:r>
            <a:r>
              <a:rPr lang="it-IT" sz="3600" dirty="0" smtClean="0"/>
              <a:t> of an </a:t>
            </a:r>
            <a:r>
              <a:rPr lang="it-IT" sz="3600" dirty="0" err="1" smtClean="0"/>
              <a:t>assignment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smtClean="0"/>
              <a:t>in </a:t>
            </a:r>
            <a:r>
              <a:rPr lang="it-IT" sz="3600" dirty="0" err="1" smtClean="0"/>
              <a:t>conceptual</a:t>
            </a:r>
            <a:r>
              <a:rPr lang="it-IT" sz="3600" dirty="0" smtClean="0"/>
              <a:t> design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7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82563" y="198080"/>
            <a:ext cx="8816975" cy="842116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dirty="0" smtClean="0"/>
              <a:t>When making the assignment, </a:t>
            </a:r>
            <a:br>
              <a:rPr lang="en-US" altLang="en-US" sz="2800" dirty="0" smtClean="0"/>
            </a:br>
            <a:r>
              <a:rPr lang="en-US" altLang="en-US" sz="2800" dirty="0" smtClean="0"/>
              <a:t>students had attended  Part 0 to Part 4 </a:t>
            </a:r>
            <a:br>
              <a:rPr lang="en-US" altLang="en-US" sz="2800" dirty="0" smtClean="0"/>
            </a:br>
            <a:r>
              <a:rPr lang="en-US" altLang="en-US" sz="2800" dirty="0" smtClean="0"/>
              <a:t>of the course on Database Modeling and Design</a:t>
            </a:r>
          </a:p>
        </p:txBody>
      </p:sp>
      <p:grpSp>
        <p:nvGrpSpPr>
          <p:cNvPr id="22531" name="Group 20"/>
          <p:cNvGrpSpPr>
            <a:grpSpLocks/>
          </p:cNvGrpSpPr>
          <p:nvPr/>
        </p:nvGrpSpPr>
        <p:grpSpPr bwMode="auto">
          <a:xfrm>
            <a:off x="371475" y="2222365"/>
            <a:ext cx="2852738" cy="3262313"/>
            <a:chOff x="233901" y="1274618"/>
            <a:chExt cx="3802812" cy="4349481"/>
          </a:xfrm>
        </p:grpSpPr>
        <p:sp>
          <p:nvSpPr>
            <p:cNvPr id="4" name="TextBox 3"/>
            <p:cNvSpPr txBox="1"/>
            <p:nvPr/>
          </p:nvSpPr>
          <p:spPr>
            <a:xfrm>
              <a:off x="415894" y="1274618"/>
              <a:ext cx="3620819" cy="43494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dirty="0">
                  <a:latin typeface="Comic Sans MS" panose="030F0702030302020204" pitchFamily="66" charset="0"/>
                </a:rPr>
                <a:t>Part 1 - Basic Concepts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Data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Information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Basic Structure of a Computer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Traditional Data Management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Redundancy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Inconsistency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Data Base - 1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Data Base Model 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Relational Model</a:t>
              </a:r>
            </a:p>
            <a:p>
              <a:pPr lvl="2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Relation </a:t>
              </a:r>
            </a:p>
            <a:p>
              <a:pPr lvl="2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Attribute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Data Base – 2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Schema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Instance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Data Base Technology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Data Base Management System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SQL-Data Description Language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SQL-Data Manipulation Language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Data Base Design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Design Phase</a:t>
              </a:r>
            </a:p>
            <a:p>
              <a:pPr lvl="2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Conceptual Design</a:t>
              </a:r>
            </a:p>
            <a:p>
              <a:pPr lvl="2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             Entity Relationship Model</a:t>
              </a:r>
            </a:p>
            <a:p>
              <a:pPr lvl="2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Logical Design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Set up, Query and Update Phase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Methodology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3901" y="1274618"/>
              <a:ext cx="3381688" cy="433889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22532" name="Group 21"/>
          <p:cNvGrpSpPr>
            <a:grpSpLocks/>
          </p:cNvGrpSpPr>
          <p:nvPr/>
        </p:nvGrpSpPr>
        <p:grpSpPr bwMode="auto">
          <a:xfrm>
            <a:off x="3244850" y="1330190"/>
            <a:ext cx="2782888" cy="1806575"/>
            <a:chOff x="3936857" y="83968"/>
            <a:chExt cx="3710539" cy="2409464"/>
          </a:xfrm>
        </p:grpSpPr>
        <p:sp>
          <p:nvSpPr>
            <p:cNvPr id="6" name="TextBox 5"/>
            <p:cNvSpPr txBox="1"/>
            <p:nvPr/>
          </p:nvSpPr>
          <p:spPr>
            <a:xfrm>
              <a:off x="4046924" y="83968"/>
              <a:ext cx="3600472" cy="24094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dirty="0">
                  <a:latin typeface="Comic Sans MS" panose="030F0702030302020204" pitchFamily="66" charset="0"/>
                </a:rPr>
                <a:t>Part 2 - Entity Relationship Model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Diagrammatic Representation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Modeling Construct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Entity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Attribute of Entity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Relationship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Attribute of Relationship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Min/Max Cardinality of an Entity in a </a:t>
              </a:r>
              <a:r>
                <a:rPr lang="en-US" sz="788" dirty="0" err="1">
                  <a:latin typeface="Comic Sans MS" panose="030F0702030302020204" pitchFamily="66" charset="0"/>
                </a:rPr>
                <a:t>Relat</a:t>
              </a:r>
              <a:r>
                <a:rPr lang="en-US" sz="788" dirty="0">
                  <a:latin typeface="Comic Sans MS" panose="030F0702030302020204" pitchFamily="66" charset="0"/>
                </a:rPr>
                <a:t>.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Is-a Relationship between two Entities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Generalization Hierarchy among n Entities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Inheritance Property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Identifier of an Entity</a:t>
              </a:r>
            </a:p>
            <a:p>
              <a:pPr lvl="2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Internal Identifier</a:t>
              </a:r>
            </a:p>
            <a:p>
              <a:pPr lvl="2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External Identifier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36857" y="83968"/>
              <a:ext cx="3492520" cy="237770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22533" name="Group 22"/>
          <p:cNvGrpSpPr>
            <a:grpSpLocks/>
          </p:cNvGrpSpPr>
          <p:nvPr/>
        </p:nvGrpSpPr>
        <p:grpSpPr bwMode="auto">
          <a:xfrm>
            <a:off x="3749675" y="3301865"/>
            <a:ext cx="2193925" cy="2898775"/>
            <a:chOff x="4517921" y="2730549"/>
            <a:chExt cx="2925908" cy="3864478"/>
          </a:xfrm>
        </p:grpSpPr>
        <p:sp>
          <p:nvSpPr>
            <p:cNvPr id="7" name="TextBox 6"/>
            <p:cNvSpPr txBox="1"/>
            <p:nvPr/>
          </p:nvSpPr>
          <p:spPr>
            <a:xfrm>
              <a:off x="4615310" y="2730549"/>
              <a:ext cx="2828519" cy="38644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dirty="0">
                  <a:latin typeface="Comic Sans MS" panose="030F0702030302020204" pitchFamily="66" charset="0"/>
                </a:rPr>
                <a:t>Part 3 - Relational Model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Relation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Schema 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Instance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Tuple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Attribute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Domain of an Attribute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Value of an Attribute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Data Base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Schema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Instance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Incomplete information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Integrity Constraint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Intra Relation Int. Constraint</a:t>
              </a:r>
            </a:p>
            <a:p>
              <a:pPr lvl="2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Domain Constraint</a:t>
              </a:r>
            </a:p>
            <a:p>
              <a:pPr lvl="2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Tuple Constraint</a:t>
              </a:r>
            </a:p>
            <a:p>
              <a:pPr lvl="2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Key</a:t>
              </a:r>
            </a:p>
            <a:p>
              <a:pPr lvl="2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Primary Key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Inter Relation Int. Constraint</a:t>
              </a:r>
            </a:p>
            <a:p>
              <a:pPr lvl="2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Referential Integrity</a:t>
              </a:r>
            </a:p>
            <a:p>
              <a:pPr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Rel. Data Base Quality: Normalization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Boyce </a:t>
              </a:r>
              <a:r>
                <a:rPr lang="en-US" sz="788" dirty="0" err="1">
                  <a:latin typeface="Comic Sans MS" panose="030F0702030302020204" pitchFamily="66" charset="0"/>
                </a:rPr>
                <a:t>Codd</a:t>
              </a:r>
              <a:r>
                <a:rPr lang="en-US" sz="788" dirty="0">
                  <a:latin typeface="Comic Sans MS" panose="030F0702030302020204" pitchFamily="66" charset="0"/>
                </a:rPr>
                <a:t> Normal Form</a:t>
              </a:r>
            </a:p>
            <a:p>
              <a:pPr lvl="1">
                <a:defRPr/>
              </a:pPr>
              <a:r>
                <a:rPr lang="en-US" sz="788" dirty="0">
                  <a:latin typeface="Comic Sans MS" panose="030F0702030302020204" pitchFamily="66" charset="0"/>
                </a:rPr>
                <a:t>Normalization Process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17921" y="2730549"/>
              <a:ext cx="2618921" cy="38327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9" name="TextBox 8"/>
          <p:cNvSpPr txBox="1"/>
          <p:nvPr/>
        </p:nvSpPr>
        <p:spPr bwMode="auto">
          <a:xfrm>
            <a:off x="6246813" y="1403215"/>
            <a:ext cx="2654300" cy="20494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latin typeface="Comic Sans MS" panose="030F0702030302020204" pitchFamily="66" charset="0"/>
              </a:rPr>
              <a:t>Part 4 - Conceptual Design</a:t>
            </a:r>
          </a:p>
          <a:p>
            <a:pPr>
              <a:defRPr/>
            </a:pPr>
            <a:r>
              <a:rPr lang="en-US" sz="788" dirty="0">
                <a:latin typeface="Comic Sans MS" panose="030F0702030302020204" pitchFamily="66" charset="0"/>
              </a:rPr>
              <a:t>Schema Quality Dimension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Correctness with respect to the Model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Correctness with respect to Requirements</a:t>
            </a:r>
          </a:p>
          <a:p>
            <a:pPr lvl="1">
              <a:defRPr/>
            </a:pPr>
            <a:r>
              <a:rPr lang="en-US" sz="788" dirty="0" err="1">
                <a:latin typeface="Comic Sans MS" panose="030F0702030302020204" pitchFamily="66" charset="0"/>
              </a:rPr>
              <a:t>Minimality</a:t>
            </a:r>
            <a:r>
              <a:rPr lang="en-US" sz="788" dirty="0">
                <a:latin typeface="Comic Sans MS" panose="030F0702030302020204" pitchFamily="66" charset="0"/>
              </a:rPr>
              <a:t> (Redundancy)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Completeness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Pertinence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Readability</a:t>
            </a:r>
          </a:p>
          <a:p>
            <a:pPr lvl="2">
              <a:defRPr/>
            </a:pPr>
            <a:r>
              <a:rPr lang="en-US" sz="788" dirty="0">
                <a:latin typeface="Comic Sans MS" panose="030F0702030302020204" pitchFamily="66" charset="0"/>
              </a:rPr>
              <a:t>Diagrammatic Readability</a:t>
            </a:r>
          </a:p>
          <a:p>
            <a:pPr lvl="2">
              <a:defRPr/>
            </a:pPr>
            <a:r>
              <a:rPr lang="en-US" sz="788" dirty="0">
                <a:latin typeface="Comic Sans MS" panose="030F0702030302020204" pitchFamily="66" charset="0"/>
              </a:rPr>
              <a:t>Compactness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Normalization</a:t>
            </a:r>
          </a:p>
          <a:p>
            <a:pPr>
              <a:defRPr/>
            </a:pPr>
            <a:r>
              <a:rPr lang="en-US" sz="788" dirty="0">
                <a:latin typeface="Comic Sans MS" panose="030F0702030302020204" pitchFamily="66" charset="0"/>
              </a:rPr>
              <a:t>Design Strategy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Bottom Up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Top Down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Oil Stain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Mixed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215062" y="1355590"/>
            <a:ext cx="2631225" cy="2047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0" name="TextBox 9"/>
          <p:cNvSpPr txBox="1"/>
          <p:nvPr/>
        </p:nvSpPr>
        <p:spPr bwMode="auto">
          <a:xfrm>
            <a:off x="6621463" y="3816215"/>
            <a:ext cx="2378075" cy="2292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latin typeface="Comic Sans MS" panose="030F0702030302020204" pitchFamily="66" charset="0"/>
              </a:rPr>
              <a:t>Part 5 - Logical Design</a:t>
            </a:r>
          </a:p>
          <a:p>
            <a:pPr>
              <a:defRPr/>
            </a:pPr>
            <a:r>
              <a:rPr lang="en-US" sz="788" dirty="0">
                <a:latin typeface="Comic Sans MS" panose="030F0702030302020204" pitchFamily="66" charset="0"/>
              </a:rPr>
              <a:t>Phase of Logical Design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Simplification and Optimization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Translation</a:t>
            </a:r>
          </a:p>
          <a:p>
            <a:pPr>
              <a:defRPr/>
            </a:pPr>
            <a:r>
              <a:rPr lang="en-US" sz="788" dirty="0">
                <a:latin typeface="Comic Sans MS" panose="030F0702030302020204" pitchFamily="66" charset="0"/>
              </a:rPr>
              <a:t>Simplification Phase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Removing Generalizations</a:t>
            </a:r>
          </a:p>
          <a:p>
            <a:pPr>
              <a:defRPr/>
            </a:pPr>
            <a:r>
              <a:rPr lang="en-US" sz="788" dirty="0">
                <a:latin typeface="Comic Sans MS" panose="030F0702030302020204" pitchFamily="66" charset="0"/>
              </a:rPr>
              <a:t>Optimization Phase</a:t>
            </a:r>
          </a:p>
          <a:p>
            <a:pPr lvl="1">
              <a:defRPr/>
            </a:pPr>
            <a:r>
              <a:rPr lang="en-US" sz="788" dirty="0" err="1">
                <a:latin typeface="Comic Sans MS" panose="030F0702030302020204" pitchFamily="66" charset="0"/>
              </a:rPr>
              <a:t>Partitoning</a:t>
            </a:r>
            <a:r>
              <a:rPr lang="en-US" sz="788" dirty="0">
                <a:latin typeface="Comic Sans MS" panose="030F0702030302020204" pitchFamily="66" charset="0"/>
              </a:rPr>
              <a:t> of Entities/Relationships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Merging of Entities/Relationships</a:t>
            </a:r>
          </a:p>
          <a:p>
            <a:pPr>
              <a:defRPr/>
            </a:pPr>
            <a:r>
              <a:rPr lang="en-US" sz="788" dirty="0">
                <a:latin typeface="Comic Sans MS" panose="030F0702030302020204" pitchFamily="66" charset="0"/>
              </a:rPr>
              <a:t>Translation Step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(Translation of an) Entity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Many to Many Relationship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One to Many Relationship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Ternary Relationship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Recursive Relationship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(1,1) to (1,1) Relationship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(0,1) to (1,1) Relationship</a:t>
            </a:r>
          </a:p>
          <a:p>
            <a:pPr lvl="1">
              <a:defRPr/>
            </a:pPr>
            <a:r>
              <a:rPr lang="en-US" sz="788" dirty="0">
                <a:latin typeface="Comic Sans MS" panose="030F0702030302020204" pitchFamily="66" charset="0"/>
              </a:rPr>
              <a:t>(0,1) to (0,1) Relationship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529387" y="3816215"/>
            <a:ext cx="2416175" cy="22685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6" name="Freeform 25"/>
          <p:cNvSpPr/>
          <p:nvPr/>
        </p:nvSpPr>
        <p:spPr>
          <a:xfrm>
            <a:off x="2879725" y="1717540"/>
            <a:ext cx="358775" cy="3263900"/>
          </a:xfrm>
          <a:custGeom>
            <a:avLst/>
            <a:gdLst>
              <a:gd name="connsiteX0" fmla="*/ 0 w 429371"/>
              <a:gd name="connsiteY0" fmla="*/ 4352308 h 4352308"/>
              <a:gd name="connsiteX1" fmla="*/ 206734 w 429371"/>
              <a:gd name="connsiteY1" fmla="*/ 4225087 h 4352308"/>
              <a:gd name="connsiteX2" fmla="*/ 302150 w 429371"/>
              <a:gd name="connsiteY2" fmla="*/ 4074012 h 4352308"/>
              <a:gd name="connsiteX3" fmla="*/ 326004 w 429371"/>
              <a:gd name="connsiteY3" fmla="*/ 3668495 h 4352308"/>
              <a:gd name="connsiteX4" fmla="*/ 310101 w 429371"/>
              <a:gd name="connsiteY4" fmla="*/ 2690485 h 4352308"/>
              <a:gd name="connsiteX5" fmla="*/ 318052 w 429371"/>
              <a:gd name="connsiteY5" fmla="*/ 1927160 h 4352308"/>
              <a:gd name="connsiteX6" fmla="*/ 270344 w 429371"/>
              <a:gd name="connsiteY6" fmla="*/ 1513692 h 4352308"/>
              <a:gd name="connsiteX7" fmla="*/ 262393 w 429371"/>
              <a:gd name="connsiteY7" fmla="*/ 1132029 h 4352308"/>
              <a:gd name="connsiteX8" fmla="*/ 206734 w 429371"/>
              <a:gd name="connsiteY8" fmla="*/ 813977 h 4352308"/>
              <a:gd name="connsiteX9" fmla="*/ 135172 w 429371"/>
              <a:gd name="connsiteY9" fmla="*/ 416412 h 4352308"/>
              <a:gd name="connsiteX10" fmla="*/ 103367 w 429371"/>
              <a:gd name="connsiteY10" fmla="*/ 201727 h 4352308"/>
              <a:gd name="connsiteX11" fmla="*/ 127221 w 429371"/>
              <a:gd name="connsiteY11" fmla="*/ 90408 h 4352308"/>
              <a:gd name="connsiteX12" fmla="*/ 206734 w 429371"/>
              <a:gd name="connsiteY12" fmla="*/ 42701 h 4352308"/>
              <a:gd name="connsiteX13" fmla="*/ 294198 w 429371"/>
              <a:gd name="connsiteY13" fmla="*/ 2944 h 4352308"/>
              <a:gd name="connsiteX14" fmla="*/ 381663 w 429371"/>
              <a:gd name="connsiteY14" fmla="*/ 2944 h 4352308"/>
              <a:gd name="connsiteX15" fmla="*/ 429371 w 429371"/>
              <a:gd name="connsiteY15" fmla="*/ 2944 h 4352308"/>
              <a:gd name="connsiteX0" fmla="*/ 0 w 429371"/>
              <a:gd name="connsiteY0" fmla="*/ 4352308 h 4352308"/>
              <a:gd name="connsiteX1" fmla="*/ 206734 w 429371"/>
              <a:gd name="connsiteY1" fmla="*/ 4225087 h 4352308"/>
              <a:gd name="connsiteX2" fmla="*/ 302150 w 429371"/>
              <a:gd name="connsiteY2" fmla="*/ 4074012 h 4352308"/>
              <a:gd name="connsiteX3" fmla="*/ 326004 w 429371"/>
              <a:gd name="connsiteY3" fmla="*/ 3668495 h 4352308"/>
              <a:gd name="connsiteX4" fmla="*/ 310101 w 429371"/>
              <a:gd name="connsiteY4" fmla="*/ 2690485 h 4352308"/>
              <a:gd name="connsiteX5" fmla="*/ 318052 w 429371"/>
              <a:gd name="connsiteY5" fmla="*/ 1927160 h 4352308"/>
              <a:gd name="connsiteX6" fmla="*/ 326003 w 429371"/>
              <a:gd name="connsiteY6" fmla="*/ 1505741 h 4352308"/>
              <a:gd name="connsiteX7" fmla="*/ 262393 w 429371"/>
              <a:gd name="connsiteY7" fmla="*/ 1132029 h 4352308"/>
              <a:gd name="connsiteX8" fmla="*/ 206734 w 429371"/>
              <a:gd name="connsiteY8" fmla="*/ 813977 h 4352308"/>
              <a:gd name="connsiteX9" fmla="*/ 135172 w 429371"/>
              <a:gd name="connsiteY9" fmla="*/ 416412 h 4352308"/>
              <a:gd name="connsiteX10" fmla="*/ 103367 w 429371"/>
              <a:gd name="connsiteY10" fmla="*/ 201727 h 4352308"/>
              <a:gd name="connsiteX11" fmla="*/ 127221 w 429371"/>
              <a:gd name="connsiteY11" fmla="*/ 90408 h 4352308"/>
              <a:gd name="connsiteX12" fmla="*/ 206734 w 429371"/>
              <a:gd name="connsiteY12" fmla="*/ 42701 h 4352308"/>
              <a:gd name="connsiteX13" fmla="*/ 294198 w 429371"/>
              <a:gd name="connsiteY13" fmla="*/ 2944 h 4352308"/>
              <a:gd name="connsiteX14" fmla="*/ 381663 w 429371"/>
              <a:gd name="connsiteY14" fmla="*/ 2944 h 4352308"/>
              <a:gd name="connsiteX15" fmla="*/ 429371 w 429371"/>
              <a:gd name="connsiteY15" fmla="*/ 2944 h 4352308"/>
              <a:gd name="connsiteX0" fmla="*/ 0 w 429371"/>
              <a:gd name="connsiteY0" fmla="*/ 4352308 h 4352308"/>
              <a:gd name="connsiteX1" fmla="*/ 206734 w 429371"/>
              <a:gd name="connsiteY1" fmla="*/ 4225087 h 4352308"/>
              <a:gd name="connsiteX2" fmla="*/ 302150 w 429371"/>
              <a:gd name="connsiteY2" fmla="*/ 4074012 h 4352308"/>
              <a:gd name="connsiteX3" fmla="*/ 326004 w 429371"/>
              <a:gd name="connsiteY3" fmla="*/ 3668495 h 4352308"/>
              <a:gd name="connsiteX4" fmla="*/ 310101 w 429371"/>
              <a:gd name="connsiteY4" fmla="*/ 2690485 h 4352308"/>
              <a:gd name="connsiteX5" fmla="*/ 318052 w 429371"/>
              <a:gd name="connsiteY5" fmla="*/ 1927160 h 4352308"/>
              <a:gd name="connsiteX6" fmla="*/ 302149 w 429371"/>
              <a:gd name="connsiteY6" fmla="*/ 1505741 h 4352308"/>
              <a:gd name="connsiteX7" fmla="*/ 262393 w 429371"/>
              <a:gd name="connsiteY7" fmla="*/ 1132029 h 4352308"/>
              <a:gd name="connsiteX8" fmla="*/ 206734 w 429371"/>
              <a:gd name="connsiteY8" fmla="*/ 813977 h 4352308"/>
              <a:gd name="connsiteX9" fmla="*/ 135172 w 429371"/>
              <a:gd name="connsiteY9" fmla="*/ 416412 h 4352308"/>
              <a:gd name="connsiteX10" fmla="*/ 103367 w 429371"/>
              <a:gd name="connsiteY10" fmla="*/ 201727 h 4352308"/>
              <a:gd name="connsiteX11" fmla="*/ 127221 w 429371"/>
              <a:gd name="connsiteY11" fmla="*/ 90408 h 4352308"/>
              <a:gd name="connsiteX12" fmla="*/ 206734 w 429371"/>
              <a:gd name="connsiteY12" fmla="*/ 42701 h 4352308"/>
              <a:gd name="connsiteX13" fmla="*/ 294198 w 429371"/>
              <a:gd name="connsiteY13" fmla="*/ 2944 h 4352308"/>
              <a:gd name="connsiteX14" fmla="*/ 381663 w 429371"/>
              <a:gd name="connsiteY14" fmla="*/ 2944 h 4352308"/>
              <a:gd name="connsiteX15" fmla="*/ 429371 w 429371"/>
              <a:gd name="connsiteY15" fmla="*/ 2944 h 4352308"/>
              <a:gd name="connsiteX0" fmla="*/ 0 w 429371"/>
              <a:gd name="connsiteY0" fmla="*/ 4352308 h 4352308"/>
              <a:gd name="connsiteX1" fmla="*/ 206734 w 429371"/>
              <a:gd name="connsiteY1" fmla="*/ 4225087 h 4352308"/>
              <a:gd name="connsiteX2" fmla="*/ 302150 w 429371"/>
              <a:gd name="connsiteY2" fmla="*/ 4074012 h 4352308"/>
              <a:gd name="connsiteX3" fmla="*/ 326004 w 429371"/>
              <a:gd name="connsiteY3" fmla="*/ 3668495 h 4352308"/>
              <a:gd name="connsiteX4" fmla="*/ 310101 w 429371"/>
              <a:gd name="connsiteY4" fmla="*/ 2690485 h 4352308"/>
              <a:gd name="connsiteX5" fmla="*/ 318052 w 429371"/>
              <a:gd name="connsiteY5" fmla="*/ 1927160 h 4352308"/>
              <a:gd name="connsiteX6" fmla="*/ 294198 w 429371"/>
              <a:gd name="connsiteY6" fmla="*/ 1497790 h 4352308"/>
              <a:gd name="connsiteX7" fmla="*/ 262393 w 429371"/>
              <a:gd name="connsiteY7" fmla="*/ 1132029 h 4352308"/>
              <a:gd name="connsiteX8" fmla="*/ 206734 w 429371"/>
              <a:gd name="connsiteY8" fmla="*/ 813977 h 4352308"/>
              <a:gd name="connsiteX9" fmla="*/ 135172 w 429371"/>
              <a:gd name="connsiteY9" fmla="*/ 416412 h 4352308"/>
              <a:gd name="connsiteX10" fmla="*/ 103367 w 429371"/>
              <a:gd name="connsiteY10" fmla="*/ 201727 h 4352308"/>
              <a:gd name="connsiteX11" fmla="*/ 127221 w 429371"/>
              <a:gd name="connsiteY11" fmla="*/ 90408 h 4352308"/>
              <a:gd name="connsiteX12" fmla="*/ 206734 w 429371"/>
              <a:gd name="connsiteY12" fmla="*/ 42701 h 4352308"/>
              <a:gd name="connsiteX13" fmla="*/ 294198 w 429371"/>
              <a:gd name="connsiteY13" fmla="*/ 2944 h 4352308"/>
              <a:gd name="connsiteX14" fmla="*/ 381663 w 429371"/>
              <a:gd name="connsiteY14" fmla="*/ 2944 h 4352308"/>
              <a:gd name="connsiteX15" fmla="*/ 429371 w 429371"/>
              <a:gd name="connsiteY15" fmla="*/ 2944 h 4352308"/>
              <a:gd name="connsiteX0" fmla="*/ 0 w 429371"/>
              <a:gd name="connsiteY0" fmla="*/ 4352308 h 4352308"/>
              <a:gd name="connsiteX1" fmla="*/ 206734 w 429371"/>
              <a:gd name="connsiteY1" fmla="*/ 4225087 h 4352308"/>
              <a:gd name="connsiteX2" fmla="*/ 302150 w 429371"/>
              <a:gd name="connsiteY2" fmla="*/ 4074012 h 4352308"/>
              <a:gd name="connsiteX3" fmla="*/ 326004 w 429371"/>
              <a:gd name="connsiteY3" fmla="*/ 3668495 h 4352308"/>
              <a:gd name="connsiteX4" fmla="*/ 310101 w 429371"/>
              <a:gd name="connsiteY4" fmla="*/ 2690485 h 4352308"/>
              <a:gd name="connsiteX5" fmla="*/ 318052 w 429371"/>
              <a:gd name="connsiteY5" fmla="*/ 1927160 h 4352308"/>
              <a:gd name="connsiteX6" fmla="*/ 294198 w 429371"/>
              <a:gd name="connsiteY6" fmla="*/ 1497790 h 4352308"/>
              <a:gd name="connsiteX7" fmla="*/ 262393 w 429371"/>
              <a:gd name="connsiteY7" fmla="*/ 1132029 h 4352308"/>
              <a:gd name="connsiteX8" fmla="*/ 206734 w 429371"/>
              <a:gd name="connsiteY8" fmla="*/ 813977 h 4352308"/>
              <a:gd name="connsiteX9" fmla="*/ 135172 w 429371"/>
              <a:gd name="connsiteY9" fmla="*/ 416412 h 4352308"/>
              <a:gd name="connsiteX10" fmla="*/ 103367 w 429371"/>
              <a:gd name="connsiteY10" fmla="*/ 201727 h 4352308"/>
              <a:gd name="connsiteX11" fmla="*/ 127221 w 429371"/>
              <a:gd name="connsiteY11" fmla="*/ 90408 h 4352308"/>
              <a:gd name="connsiteX12" fmla="*/ 206734 w 429371"/>
              <a:gd name="connsiteY12" fmla="*/ 42701 h 4352308"/>
              <a:gd name="connsiteX13" fmla="*/ 294198 w 429371"/>
              <a:gd name="connsiteY13" fmla="*/ 2944 h 4352308"/>
              <a:gd name="connsiteX14" fmla="*/ 381663 w 429371"/>
              <a:gd name="connsiteY14" fmla="*/ 2944 h 4352308"/>
              <a:gd name="connsiteX15" fmla="*/ 429371 w 429371"/>
              <a:gd name="connsiteY15" fmla="*/ 2944 h 4352308"/>
              <a:gd name="connsiteX0" fmla="*/ 0 w 477079"/>
              <a:gd name="connsiteY0" fmla="*/ 4352308 h 4352308"/>
              <a:gd name="connsiteX1" fmla="*/ 206734 w 477079"/>
              <a:gd name="connsiteY1" fmla="*/ 4225087 h 4352308"/>
              <a:gd name="connsiteX2" fmla="*/ 302150 w 477079"/>
              <a:gd name="connsiteY2" fmla="*/ 4074012 h 4352308"/>
              <a:gd name="connsiteX3" fmla="*/ 326004 w 477079"/>
              <a:gd name="connsiteY3" fmla="*/ 3668495 h 4352308"/>
              <a:gd name="connsiteX4" fmla="*/ 310101 w 477079"/>
              <a:gd name="connsiteY4" fmla="*/ 2690485 h 4352308"/>
              <a:gd name="connsiteX5" fmla="*/ 318052 w 477079"/>
              <a:gd name="connsiteY5" fmla="*/ 1927160 h 4352308"/>
              <a:gd name="connsiteX6" fmla="*/ 294198 w 477079"/>
              <a:gd name="connsiteY6" fmla="*/ 1497790 h 4352308"/>
              <a:gd name="connsiteX7" fmla="*/ 262393 w 477079"/>
              <a:gd name="connsiteY7" fmla="*/ 1132029 h 4352308"/>
              <a:gd name="connsiteX8" fmla="*/ 206734 w 477079"/>
              <a:gd name="connsiteY8" fmla="*/ 813977 h 4352308"/>
              <a:gd name="connsiteX9" fmla="*/ 135172 w 477079"/>
              <a:gd name="connsiteY9" fmla="*/ 416412 h 4352308"/>
              <a:gd name="connsiteX10" fmla="*/ 103367 w 477079"/>
              <a:gd name="connsiteY10" fmla="*/ 201727 h 4352308"/>
              <a:gd name="connsiteX11" fmla="*/ 127221 w 477079"/>
              <a:gd name="connsiteY11" fmla="*/ 90408 h 4352308"/>
              <a:gd name="connsiteX12" fmla="*/ 206734 w 477079"/>
              <a:gd name="connsiteY12" fmla="*/ 42701 h 4352308"/>
              <a:gd name="connsiteX13" fmla="*/ 294198 w 477079"/>
              <a:gd name="connsiteY13" fmla="*/ 2944 h 4352308"/>
              <a:gd name="connsiteX14" fmla="*/ 381663 w 477079"/>
              <a:gd name="connsiteY14" fmla="*/ 2944 h 4352308"/>
              <a:gd name="connsiteX15" fmla="*/ 477079 w 477079"/>
              <a:gd name="connsiteY15" fmla="*/ 2944 h 4352308"/>
              <a:gd name="connsiteX0" fmla="*/ 0 w 477079"/>
              <a:gd name="connsiteY0" fmla="*/ 4352308 h 4352308"/>
              <a:gd name="connsiteX1" fmla="*/ 206734 w 477079"/>
              <a:gd name="connsiteY1" fmla="*/ 4225087 h 4352308"/>
              <a:gd name="connsiteX2" fmla="*/ 302150 w 477079"/>
              <a:gd name="connsiteY2" fmla="*/ 4074012 h 4352308"/>
              <a:gd name="connsiteX3" fmla="*/ 326004 w 477079"/>
              <a:gd name="connsiteY3" fmla="*/ 3668495 h 4352308"/>
              <a:gd name="connsiteX4" fmla="*/ 310101 w 477079"/>
              <a:gd name="connsiteY4" fmla="*/ 2690485 h 4352308"/>
              <a:gd name="connsiteX5" fmla="*/ 318052 w 477079"/>
              <a:gd name="connsiteY5" fmla="*/ 1927160 h 4352308"/>
              <a:gd name="connsiteX6" fmla="*/ 294198 w 477079"/>
              <a:gd name="connsiteY6" fmla="*/ 1497790 h 4352308"/>
              <a:gd name="connsiteX7" fmla="*/ 262393 w 477079"/>
              <a:gd name="connsiteY7" fmla="*/ 1132029 h 4352308"/>
              <a:gd name="connsiteX8" fmla="*/ 206734 w 477079"/>
              <a:gd name="connsiteY8" fmla="*/ 813977 h 4352308"/>
              <a:gd name="connsiteX9" fmla="*/ 135172 w 477079"/>
              <a:gd name="connsiteY9" fmla="*/ 416412 h 4352308"/>
              <a:gd name="connsiteX10" fmla="*/ 103367 w 477079"/>
              <a:gd name="connsiteY10" fmla="*/ 201727 h 4352308"/>
              <a:gd name="connsiteX11" fmla="*/ 127221 w 477079"/>
              <a:gd name="connsiteY11" fmla="*/ 90408 h 4352308"/>
              <a:gd name="connsiteX12" fmla="*/ 206734 w 477079"/>
              <a:gd name="connsiteY12" fmla="*/ 42701 h 4352308"/>
              <a:gd name="connsiteX13" fmla="*/ 294198 w 477079"/>
              <a:gd name="connsiteY13" fmla="*/ 2944 h 4352308"/>
              <a:gd name="connsiteX14" fmla="*/ 381663 w 477079"/>
              <a:gd name="connsiteY14" fmla="*/ 2944 h 4352308"/>
              <a:gd name="connsiteX15" fmla="*/ 477079 w 477079"/>
              <a:gd name="connsiteY15" fmla="*/ 2944 h 4352308"/>
              <a:gd name="connsiteX0" fmla="*/ 0 w 477079"/>
              <a:gd name="connsiteY0" fmla="*/ 4352308 h 4352308"/>
              <a:gd name="connsiteX1" fmla="*/ 206734 w 477079"/>
              <a:gd name="connsiteY1" fmla="*/ 4225087 h 4352308"/>
              <a:gd name="connsiteX2" fmla="*/ 302150 w 477079"/>
              <a:gd name="connsiteY2" fmla="*/ 4074012 h 4352308"/>
              <a:gd name="connsiteX3" fmla="*/ 326004 w 477079"/>
              <a:gd name="connsiteY3" fmla="*/ 3668495 h 4352308"/>
              <a:gd name="connsiteX4" fmla="*/ 310101 w 477079"/>
              <a:gd name="connsiteY4" fmla="*/ 2690485 h 4352308"/>
              <a:gd name="connsiteX5" fmla="*/ 341906 w 477079"/>
              <a:gd name="connsiteY5" fmla="*/ 1935111 h 4352308"/>
              <a:gd name="connsiteX6" fmla="*/ 294198 w 477079"/>
              <a:gd name="connsiteY6" fmla="*/ 1497790 h 4352308"/>
              <a:gd name="connsiteX7" fmla="*/ 262393 w 477079"/>
              <a:gd name="connsiteY7" fmla="*/ 1132029 h 4352308"/>
              <a:gd name="connsiteX8" fmla="*/ 206734 w 477079"/>
              <a:gd name="connsiteY8" fmla="*/ 813977 h 4352308"/>
              <a:gd name="connsiteX9" fmla="*/ 135172 w 477079"/>
              <a:gd name="connsiteY9" fmla="*/ 416412 h 4352308"/>
              <a:gd name="connsiteX10" fmla="*/ 103367 w 477079"/>
              <a:gd name="connsiteY10" fmla="*/ 201727 h 4352308"/>
              <a:gd name="connsiteX11" fmla="*/ 127221 w 477079"/>
              <a:gd name="connsiteY11" fmla="*/ 90408 h 4352308"/>
              <a:gd name="connsiteX12" fmla="*/ 206734 w 477079"/>
              <a:gd name="connsiteY12" fmla="*/ 42701 h 4352308"/>
              <a:gd name="connsiteX13" fmla="*/ 294198 w 477079"/>
              <a:gd name="connsiteY13" fmla="*/ 2944 h 4352308"/>
              <a:gd name="connsiteX14" fmla="*/ 381663 w 477079"/>
              <a:gd name="connsiteY14" fmla="*/ 2944 h 4352308"/>
              <a:gd name="connsiteX15" fmla="*/ 477079 w 477079"/>
              <a:gd name="connsiteY15" fmla="*/ 2944 h 4352308"/>
              <a:gd name="connsiteX0" fmla="*/ 0 w 477079"/>
              <a:gd name="connsiteY0" fmla="*/ 4352308 h 4352308"/>
              <a:gd name="connsiteX1" fmla="*/ 206734 w 477079"/>
              <a:gd name="connsiteY1" fmla="*/ 4225087 h 4352308"/>
              <a:gd name="connsiteX2" fmla="*/ 302150 w 477079"/>
              <a:gd name="connsiteY2" fmla="*/ 4074012 h 4352308"/>
              <a:gd name="connsiteX3" fmla="*/ 326004 w 477079"/>
              <a:gd name="connsiteY3" fmla="*/ 3668495 h 4352308"/>
              <a:gd name="connsiteX4" fmla="*/ 310101 w 477079"/>
              <a:gd name="connsiteY4" fmla="*/ 2690485 h 4352308"/>
              <a:gd name="connsiteX5" fmla="*/ 333955 w 477079"/>
              <a:gd name="connsiteY5" fmla="*/ 1927160 h 4352308"/>
              <a:gd name="connsiteX6" fmla="*/ 294198 w 477079"/>
              <a:gd name="connsiteY6" fmla="*/ 1497790 h 4352308"/>
              <a:gd name="connsiteX7" fmla="*/ 262393 w 477079"/>
              <a:gd name="connsiteY7" fmla="*/ 1132029 h 4352308"/>
              <a:gd name="connsiteX8" fmla="*/ 206734 w 477079"/>
              <a:gd name="connsiteY8" fmla="*/ 813977 h 4352308"/>
              <a:gd name="connsiteX9" fmla="*/ 135172 w 477079"/>
              <a:gd name="connsiteY9" fmla="*/ 416412 h 4352308"/>
              <a:gd name="connsiteX10" fmla="*/ 103367 w 477079"/>
              <a:gd name="connsiteY10" fmla="*/ 201727 h 4352308"/>
              <a:gd name="connsiteX11" fmla="*/ 127221 w 477079"/>
              <a:gd name="connsiteY11" fmla="*/ 90408 h 4352308"/>
              <a:gd name="connsiteX12" fmla="*/ 206734 w 477079"/>
              <a:gd name="connsiteY12" fmla="*/ 42701 h 4352308"/>
              <a:gd name="connsiteX13" fmla="*/ 294198 w 477079"/>
              <a:gd name="connsiteY13" fmla="*/ 2944 h 4352308"/>
              <a:gd name="connsiteX14" fmla="*/ 381663 w 477079"/>
              <a:gd name="connsiteY14" fmla="*/ 2944 h 4352308"/>
              <a:gd name="connsiteX15" fmla="*/ 477079 w 477079"/>
              <a:gd name="connsiteY15" fmla="*/ 2944 h 4352308"/>
              <a:gd name="connsiteX0" fmla="*/ 0 w 477079"/>
              <a:gd name="connsiteY0" fmla="*/ 4352308 h 4352308"/>
              <a:gd name="connsiteX1" fmla="*/ 206734 w 477079"/>
              <a:gd name="connsiteY1" fmla="*/ 4225087 h 4352308"/>
              <a:gd name="connsiteX2" fmla="*/ 302150 w 477079"/>
              <a:gd name="connsiteY2" fmla="*/ 4074012 h 4352308"/>
              <a:gd name="connsiteX3" fmla="*/ 326004 w 477079"/>
              <a:gd name="connsiteY3" fmla="*/ 3668495 h 4352308"/>
              <a:gd name="connsiteX4" fmla="*/ 310101 w 477079"/>
              <a:gd name="connsiteY4" fmla="*/ 2690485 h 4352308"/>
              <a:gd name="connsiteX5" fmla="*/ 333955 w 477079"/>
              <a:gd name="connsiteY5" fmla="*/ 1927160 h 4352308"/>
              <a:gd name="connsiteX6" fmla="*/ 326003 w 477079"/>
              <a:gd name="connsiteY6" fmla="*/ 1489839 h 4352308"/>
              <a:gd name="connsiteX7" fmla="*/ 262393 w 477079"/>
              <a:gd name="connsiteY7" fmla="*/ 1132029 h 4352308"/>
              <a:gd name="connsiteX8" fmla="*/ 206734 w 477079"/>
              <a:gd name="connsiteY8" fmla="*/ 813977 h 4352308"/>
              <a:gd name="connsiteX9" fmla="*/ 135172 w 477079"/>
              <a:gd name="connsiteY9" fmla="*/ 416412 h 4352308"/>
              <a:gd name="connsiteX10" fmla="*/ 103367 w 477079"/>
              <a:gd name="connsiteY10" fmla="*/ 201727 h 4352308"/>
              <a:gd name="connsiteX11" fmla="*/ 127221 w 477079"/>
              <a:gd name="connsiteY11" fmla="*/ 90408 h 4352308"/>
              <a:gd name="connsiteX12" fmla="*/ 206734 w 477079"/>
              <a:gd name="connsiteY12" fmla="*/ 42701 h 4352308"/>
              <a:gd name="connsiteX13" fmla="*/ 294198 w 477079"/>
              <a:gd name="connsiteY13" fmla="*/ 2944 h 4352308"/>
              <a:gd name="connsiteX14" fmla="*/ 381663 w 477079"/>
              <a:gd name="connsiteY14" fmla="*/ 2944 h 4352308"/>
              <a:gd name="connsiteX15" fmla="*/ 477079 w 477079"/>
              <a:gd name="connsiteY15" fmla="*/ 2944 h 4352308"/>
              <a:gd name="connsiteX0" fmla="*/ 0 w 477079"/>
              <a:gd name="connsiteY0" fmla="*/ 4352308 h 4352308"/>
              <a:gd name="connsiteX1" fmla="*/ 206734 w 477079"/>
              <a:gd name="connsiteY1" fmla="*/ 4225087 h 4352308"/>
              <a:gd name="connsiteX2" fmla="*/ 302150 w 477079"/>
              <a:gd name="connsiteY2" fmla="*/ 4074012 h 4352308"/>
              <a:gd name="connsiteX3" fmla="*/ 326004 w 477079"/>
              <a:gd name="connsiteY3" fmla="*/ 3668495 h 4352308"/>
              <a:gd name="connsiteX4" fmla="*/ 310101 w 477079"/>
              <a:gd name="connsiteY4" fmla="*/ 2690485 h 4352308"/>
              <a:gd name="connsiteX5" fmla="*/ 333955 w 477079"/>
              <a:gd name="connsiteY5" fmla="*/ 1927160 h 4352308"/>
              <a:gd name="connsiteX6" fmla="*/ 310100 w 477079"/>
              <a:gd name="connsiteY6" fmla="*/ 1489839 h 4352308"/>
              <a:gd name="connsiteX7" fmla="*/ 262393 w 477079"/>
              <a:gd name="connsiteY7" fmla="*/ 1132029 h 4352308"/>
              <a:gd name="connsiteX8" fmla="*/ 206734 w 477079"/>
              <a:gd name="connsiteY8" fmla="*/ 813977 h 4352308"/>
              <a:gd name="connsiteX9" fmla="*/ 135172 w 477079"/>
              <a:gd name="connsiteY9" fmla="*/ 416412 h 4352308"/>
              <a:gd name="connsiteX10" fmla="*/ 103367 w 477079"/>
              <a:gd name="connsiteY10" fmla="*/ 201727 h 4352308"/>
              <a:gd name="connsiteX11" fmla="*/ 127221 w 477079"/>
              <a:gd name="connsiteY11" fmla="*/ 90408 h 4352308"/>
              <a:gd name="connsiteX12" fmla="*/ 206734 w 477079"/>
              <a:gd name="connsiteY12" fmla="*/ 42701 h 4352308"/>
              <a:gd name="connsiteX13" fmla="*/ 294198 w 477079"/>
              <a:gd name="connsiteY13" fmla="*/ 2944 h 4352308"/>
              <a:gd name="connsiteX14" fmla="*/ 381663 w 477079"/>
              <a:gd name="connsiteY14" fmla="*/ 2944 h 4352308"/>
              <a:gd name="connsiteX15" fmla="*/ 477079 w 477079"/>
              <a:gd name="connsiteY15" fmla="*/ 2944 h 4352308"/>
              <a:gd name="connsiteX0" fmla="*/ 0 w 477079"/>
              <a:gd name="connsiteY0" fmla="*/ 4352308 h 4352308"/>
              <a:gd name="connsiteX1" fmla="*/ 206734 w 477079"/>
              <a:gd name="connsiteY1" fmla="*/ 4225087 h 4352308"/>
              <a:gd name="connsiteX2" fmla="*/ 302150 w 477079"/>
              <a:gd name="connsiteY2" fmla="*/ 4074012 h 4352308"/>
              <a:gd name="connsiteX3" fmla="*/ 326004 w 477079"/>
              <a:gd name="connsiteY3" fmla="*/ 3668495 h 4352308"/>
              <a:gd name="connsiteX4" fmla="*/ 349858 w 477079"/>
              <a:gd name="connsiteY4" fmla="*/ 2698437 h 4352308"/>
              <a:gd name="connsiteX5" fmla="*/ 333955 w 477079"/>
              <a:gd name="connsiteY5" fmla="*/ 1927160 h 4352308"/>
              <a:gd name="connsiteX6" fmla="*/ 310100 w 477079"/>
              <a:gd name="connsiteY6" fmla="*/ 1489839 h 4352308"/>
              <a:gd name="connsiteX7" fmla="*/ 262393 w 477079"/>
              <a:gd name="connsiteY7" fmla="*/ 1132029 h 4352308"/>
              <a:gd name="connsiteX8" fmla="*/ 206734 w 477079"/>
              <a:gd name="connsiteY8" fmla="*/ 813977 h 4352308"/>
              <a:gd name="connsiteX9" fmla="*/ 135172 w 477079"/>
              <a:gd name="connsiteY9" fmla="*/ 416412 h 4352308"/>
              <a:gd name="connsiteX10" fmla="*/ 103367 w 477079"/>
              <a:gd name="connsiteY10" fmla="*/ 201727 h 4352308"/>
              <a:gd name="connsiteX11" fmla="*/ 127221 w 477079"/>
              <a:gd name="connsiteY11" fmla="*/ 90408 h 4352308"/>
              <a:gd name="connsiteX12" fmla="*/ 206734 w 477079"/>
              <a:gd name="connsiteY12" fmla="*/ 42701 h 4352308"/>
              <a:gd name="connsiteX13" fmla="*/ 294198 w 477079"/>
              <a:gd name="connsiteY13" fmla="*/ 2944 h 4352308"/>
              <a:gd name="connsiteX14" fmla="*/ 381663 w 477079"/>
              <a:gd name="connsiteY14" fmla="*/ 2944 h 4352308"/>
              <a:gd name="connsiteX15" fmla="*/ 477079 w 477079"/>
              <a:gd name="connsiteY15" fmla="*/ 2944 h 435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079" h="4352308">
                <a:moveTo>
                  <a:pt x="0" y="4352308"/>
                </a:moveTo>
                <a:cubicBezTo>
                  <a:pt x="78188" y="4311889"/>
                  <a:pt x="156376" y="4271470"/>
                  <a:pt x="206734" y="4225087"/>
                </a:cubicBezTo>
                <a:cubicBezTo>
                  <a:pt x="257092" y="4178704"/>
                  <a:pt x="282272" y="4166777"/>
                  <a:pt x="302150" y="4074012"/>
                </a:cubicBezTo>
                <a:cubicBezTo>
                  <a:pt x="322028" y="3981247"/>
                  <a:pt x="318053" y="3897757"/>
                  <a:pt x="326004" y="3668495"/>
                </a:cubicBezTo>
                <a:cubicBezTo>
                  <a:pt x="333955" y="3439233"/>
                  <a:pt x="348533" y="2988659"/>
                  <a:pt x="349858" y="2698437"/>
                </a:cubicBezTo>
                <a:cubicBezTo>
                  <a:pt x="351183" y="2408215"/>
                  <a:pt x="340581" y="2128593"/>
                  <a:pt x="333955" y="1927160"/>
                </a:cubicBezTo>
                <a:cubicBezTo>
                  <a:pt x="327329" y="1725727"/>
                  <a:pt x="322027" y="1622361"/>
                  <a:pt x="310100" y="1489839"/>
                </a:cubicBezTo>
                <a:cubicBezTo>
                  <a:pt x="298173" y="1357317"/>
                  <a:pt x="279621" y="1244673"/>
                  <a:pt x="262393" y="1132029"/>
                </a:cubicBezTo>
                <a:cubicBezTo>
                  <a:pt x="245165" y="1019385"/>
                  <a:pt x="227938" y="933247"/>
                  <a:pt x="206734" y="813977"/>
                </a:cubicBezTo>
                <a:cubicBezTo>
                  <a:pt x="185531" y="694708"/>
                  <a:pt x="152400" y="518454"/>
                  <a:pt x="135172" y="416412"/>
                </a:cubicBezTo>
                <a:cubicBezTo>
                  <a:pt x="117944" y="314370"/>
                  <a:pt x="104692" y="256061"/>
                  <a:pt x="103367" y="201727"/>
                </a:cubicBezTo>
                <a:cubicBezTo>
                  <a:pt x="102042" y="147393"/>
                  <a:pt x="109993" y="116912"/>
                  <a:pt x="127221" y="90408"/>
                </a:cubicBezTo>
                <a:cubicBezTo>
                  <a:pt x="144449" y="63904"/>
                  <a:pt x="178905" y="57278"/>
                  <a:pt x="206734" y="42701"/>
                </a:cubicBezTo>
                <a:cubicBezTo>
                  <a:pt x="234564" y="28124"/>
                  <a:pt x="265043" y="9570"/>
                  <a:pt x="294198" y="2944"/>
                </a:cubicBezTo>
                <a:cubicBezTo>
                  <a:pt x="323353" y="-3682"/>
                  <a:pt x="351183" y="2944"/>
                  <a:pt x="381663" y="2944"/>
                </a:cubicBezTo>
                <a:lnTo>
                  <a:pt x="477079" y="2944"/>
                </a:lnTo>
              </a:path>
            </a:pathLst>
          </a:custGeom>
          <a:noFill/>
          <a:ln w="19050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7" name="Freeform 26"/>
          <p:cNvSpPr/>
          <p:nvPr/>
        </p:nvSpPr>
        <p:spPr>
          <a:xfrm>
            <a:off x="1752600" y="3409815"/>
            <a:ext cx="1992313" cy="606425"/>
          </a:xfrm>
          <a:custGeom>
            <a:avLst/>
            <a:gdLst>
              <a:gd name="connsiteX0" fmla="*/ 0 w 2608027"/>
              <a:gd name="connsiteY0" fmla="*/ 11953 h 807933"/>
              <a:gd name="connsiteX1" fmla="*/ 278295 w 2608027"/>
              <a:gd name="connsiteY1" fmla="*/ 4002 h 807933"/>
              <a:gd name="connsiteX2" fmla="*/ 469127 w 2608027"/>
              <a:gd name="connsiteY2" fmla="*/ 67612 h 807933"/>
              <a:gd name="connsiteX3" fmla="*/ 954156 w 2608027"/>
              <a:gd name="connsiteY3" fmla="*/ 314102 h 807933"/>
              <a:gd name="connsiteX4" fmla="*/ 1280160 w 2608027"/>
              <a:gd name="connsiteY4" fmla="*/ 457226 h 807933"/>
              <a:gd name="connsiteX5" fmla="*/ 1630017 w 2608027"/>
              <a:gd name="connsiteY5" fmla="*/ 600349 h 807933"/>
              <a:gd name="connsiteX6" fmla="*/ 1979874 w 2608027"/>
              <a:gd name="connsiteY6" fmla="*/ 727570 h 807933"/>
              <a:gd name="connsiteX7" fmla="*/ 2162754 w 2608027"/>
              <a:gd name="connsiteY7" fmla="*/ 759375 h 807933"/>
              <a:gd name="connsiteX8" fmla="*/ 2441050 w 2608027"/>
              <a:gd name="connsiteY8" fmla="*/ 807083 h 807933"/>
              <a:gd name="connsiteX9" fmla="*/ 2608027 w 2608027"/>
              <a:gd name="connsiteY9" fmla="*/ 791181 h 807933"/>
              <a:gd name="connsiteX0" fmla="*/ 0 w 2655735"/>
              <a:gd name="connsiteY0" fmla="*/ 11953 h 807083"/>
              <a:gd name="connsiteX1" fmla="*/ 278295 w 2655735"/>
              <a:gd name="connsiteY1" fmla="*/ 4002 h 807083"/>
              <a:gd name="connsiteX2" fmla="*/ 469127 w 2655735"/>
              <a:gd name="connsiteY2" fmla="*/ 67612 h 807083"/>
              <a:gd name="connsiteX3" fmla="*/ 954156 w 2655735"/>
              <a:gd name="connsiteY3" fmla="*/ 314102 h 807083"/>
              <a:gd name="connsiteX4" fmla="*/ 1280160 w 2655735"/>
              <a:gd name="connsiteY4" fmla="*/ 457226 h 807083"/>
              <a:gd name="connsiteX5" fmla="*/ 1630017 w 2655735"/>
              <a:gd name="connsiteY5" fmla="*/ 600349 h 807083"/>
              <a:gd name="connsiteX6" fmla="*/ 1979874 w 2655735"/>
              <a:gd name="connsiteY6" fmla="*/ 727570 h 807083"/>
              <a:gd name="connsiteX7" fmla="*/ 2162754 w 2655735"/>
              <a:gd name="connsiteY7" fmla="*/ 759375 h 807083"/>
              <a:gd name="connsiteX8" fmla="*/ 2441050 w 2655735"/>
              <a:gd name="connsiteY8" fmla="*/ 807083 h 807083"/>
              <a:gd name="connsiteX9" fmla="*/ 2655735 w 2655735"/>
              <a:gd name="connsiteY9" fmla="*/ 791181 h 80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5735" h="807083">
                <a:moveTo>
                  <a:pt x="0" y="11953"/>
                </a:moveTo>
                <a:cubicBezTo>
                  <a:pt x="100053" y="3339"/>
                  <a:pt x="200107" y="-5274"/>
                  <a:pt x="278295" y="4002"/>
                </a:cubicBezTo>
                <a:cubicBezTo>
                  <a:pt x="356483" y="13278"/>
                  <a:pt x="356484" y="15929"/>
                  <a:pt x="469127" y="67612"/>
                </a:cubicBezTo>
                <a:cubicBezTo>
                  <a:pt x="581771" y="119295"/>
                  <a:pt x="818984" y="249166"/>
                  <a:pt x="954156" y="314102"/>
                </a:cubicBezTo>
                <a:cubicBezTo>
                  <a:pt x="1089328" y="379038"/>
                  <a:pt x="1167517" y="409518"/>
                  <a:pt x="1280160" y="457226"/>
                </a:cubicBezTo>
                <a:cubicBezTo>
                  <a:pt x="1392804" y="504934"/>
                  <a:pt x="1513398" y="555292"/>
                  <a:pt x="1630017" y="600349"/>
                </a:cubicBezTo>
                <a:cubicBezTo>
                  <a:pt x="1746636" y="645406"/>
                  <a:pt x="1891085" y="701066"/>
                  <a:pt x="1979874" y="727570"/>
                </a:cubicBezTo>
                <a:cubicBezTo>
                  <a:pt x="2068663" y="754074"/>
                  <a:pt x="2162754" y="759375"/>
                  <a:pt x="2162754" y="759375"/>
                </a:cubicBezTo>
                <a:cubicBezTo>
                  <a:pt x="2239617" y="772627"/>
                  <a:pt x="2358887" y="801782"/>
                  <a:pt x="2441050" y="807083"/>
                </a:cubicBezTo>
                <a:lnTo>
                  <a:pt x="2655735" y="791181"/>
                </a:lnTo>
              </a:path>
            </a:pathLst>
          </a:custGeom>
          <a:noFill/>
          <a:ln w="19050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9" name="Freeform 28"/>
          <p:cNvSpPr/>
          <p:nvPr/>
        </p:nvSpPr>
        <p:spPr>
          <a:xfrm>
            <a:off x="5903913" y="1841365"/>
            <a:ext cx="282575" cy="206375"/>
          </a:xfrm>
          <a:custGeom>
            <a:avLst/>
            <a:gdLst>
              <a:gd name="connsiteX0" fmla="*/ 0 w 302149"/>
              <a:gd name="connsiteY0" fmla="*/ 12241 h 258731"/>
              <a:gd name="connsiteX1" fmla="*/ 111318 w 302149"/>
              <a:gd name="connsiteY1" fmla="*/ 12241 h 258731"/>
              <a:gd name="connsiteX2" fmla="*/ 166977 w 302149"/>
              <a:gd name="connsiteY2" fmla="*/ 139462 h 258731"/>
              <a:gd name="connsiteX3" fmla="*/ 302149 w 302149"/>
              <a:gd name="connsiteY3" fmla="*/ 258731 h 25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49" h="258731">
                <a:moveTo>
                  <a:pt x="0" y="12241"/>
                </a:moveTo>
                <a:cubicBezTo>
                  <a:pt x="41744" y="1639"/>
                  <a:pt x="83489" y="-8962"/>
                  <a:pt x="111318" y="12241"/>
                </a:cubicBezTo>
                <a:cubicBezTo>
                  <a:pt x="139147" y="33444"/>
                  <a:pt x="135172" y="98380"/>
                  <a:pt x="166977" y="139462"/>
                </a:cubicBezTo>
                <a:cubicBezTo>
                  <a:pt x="198782" y="180544"/>
                  <a:pt x="250465" y="219637"/>
                  <a:pt x="302149" y="258731"/>
                </a:cubicBezTo>
              </a:path>
            </a:pathLst>
          </a:custGeom>
          <a:noFill/>
          <a:ln w="19050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30" name="Freeform 29"/>
          <p:cNvSpPr/>
          <p:nvPr/>
        </p:nvSpPr>
        <p:spPr>
          <a:xfrm>
            <a:off x="5726113" y="4208328"/>
            <a:ext cx="803275" cy="201612"/>
          </a:xfrm>
          <a:custGeom>
            <a:avLst/>
            <a:gdLst>
              <a:gd name="connsiteX0" fmla="*/ 0 w 954157"/>
              <a:gd name="connsiteY0" fmla="*/ 0 h 278295"/>
              <a:gd name="connsiteX1" fmla="*/ 381663 w 954157"/>
              <a:gd name="connsiteY1" fmla="*/ 39756 h 278295"/>
              <a:gd name="connsiteX2" fmla="*/ 628153 w 954157"/>
              <a:gd name="connsiteY2" fmla="*/ 182880 h 278295"/>
              <a:gd name="connsiteX3" fmla="*/ 954157 w 954157"/>
              <a:gd name="connsiteY3" fmla="*/ 278295 h 278295"/>
              <a:gd name="connsiteX0" fmla="*/ 0 w 1025719"/>
              <a:gd name="connsiteY0" fmla="*/ 0 h 278295"/>
              <a:gd name="connsiteX1" fmla="*/ 381663 w 1025719"/>
              <a:gd name="connsiteY1" fmla="*/ 39756 h 278295"/>
              <a:gd name="connsiteX2" fmla="*/ 628153 w 1025719"/>
              <a:gd name="connsiteY2" fmla="*/ 182880 h 278295"/>
              <a:gd name="connsiteX3" fmla="*/ 1025719 w 1025719"/>
              <a:gd name="connsiteY3" fmla="*/ 278295 h 27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5719" h="278295">
                <a:moveTo>
                  <a:pt x="0" y="0"/>
                </a:moveTo>
                <a:cubicBezTo>
                  <a:pt x="138485" y="4638"/>
                  <a:pt x="276971" y="9276"/>
                  <a:pt x="381663" y="39756"/>
                </a:cubicBezTo>
                <a:cubicBezTo>
                  <a:pt x="486355" y="70236"/>
                  <a:pt x="520810" y="143124"/>
                  <a:pt x="628153" y="182880"/>
                </a:cubicBezTo>
                <a:cubicBezTo>
                  <a:pt x="735496" y="222636"/>
                  <a:pt x="910425" y="250465"/>
                  <a:pt x="1025719" y="278295"/>
                </a:cubicBez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31" name="Freeform 30"/>
          <p:cNvSpPr/>
          <p:nvPr/>
        </p:nvSpPr>
        <p:spPr>
          <a:xfrm>
            <a:off x="5665788" y="2709728"/>
            <a:ext cx="971550" cy="3100387"/>
          </a:xfrm>
          <a:custGeom>
            <a:avLst/>
            <a:gdLst>
              <a:gd name="connsiteX0" fmla="*/ 0 w 1208598"/>
              <a:gd name="connsiteY0" fmla="*/ 4224115 h 4236360"/>
              <a:gd name="connsiteX1" fmla="*/ 206734 w 1208598"/>
              <a:gd name="connsiteY1" fmla="*/ 4152554 h 4236360"/>
              <a:gd name="connsiteX2" fmla="*/ 413468 w 1208598"/>
              <a:gd name="connsiteY2" fmla="*/ 3595962 h 4236360"/>
              <a:gd name="connsiteX3" fmla="*/ 485030 w 1208598"/>
              <a:gd name="connsiteY3" fmla="*/ 2920101 h 4236360"/>
              <a:gd name="connsiteX4" fmla="*/ 461176 w 1208598"/>
              <a:gd name="connsiteY4" fmla="*/ 2053409 h 4236360"/>
              <a:gd name="connsiteX5" fmla="*/ 381663 w 1208598"/>
              <a:gd name="connsiteY5" fmla="*/ 1019740 h 4236360"/>
              <a:gd name="connsiteX6" fmla="*/ 445273 w 1208598"/>
              <a:gd name="connsiteY6" fmla="*/ 200755 h 4236360"/>
              <a:gd name="connsiteX7" fmla="*/ 612251 w 1208598"/>
              <a:gd name="connsiteY7" fmla="*/ 57632 h 4236360"/>
              <a:gd name="connsiteX8" fmla="*/ 930303 w 1208598"/>
              <a:gd name="connsiteY8" fmla="*/ 1973 h 4236360"/>
              <a:gd name="connsiteX9" fmla="*/ 1208598 w 1208598"/>
              <a:gd name="connsiteY9" fmla="*/ 17875 h 4236360"/>
              <a:gd name="connsiteX0" fmla="*/ 0 w 1327868"/>
              <a:gd name="connsiteY0" fmla="*/ 4222574 h 4234819"/>
              <a:gd name="connsiteX1" fmla="*/ 206734 w 1327868"/>
              <a:gd name="connsiteY1" fmla="*/ 4151013 h 4234819"/>
              <a:gd name="connsiteX2" fmla="*/ 413468 w 1327868"/>
              <a:gd name="connsiteY2" fmla="*/ 3594421 h 4234819"/>
              <a:gd name="connsiteX3" fmla="*/ 485030 w 1327868"/>
              <a:gd name="connsiteY3" fmla="*/ 2918560 h 4234819"/>
              <a:gd name="connsiteX4" fmla="*/ 461176 w 1327868"/>
              <a:gd name="connsiteY4" fmla="*/ 2051868 h 4234819"/>
              <a:gd name="connsiteX5" fmla="*/ 381663 w 1327868"/>
              <a:gd name="connsiteY5" fmla="*/ 1018199 h 4234819"/>
              <a:gd name="connsiteX6" fmla="*/ 445273 w 1327868"/>
              <a:gd name="connsiteY6" fmla="*/ 199214 h 4234819"/>
              <a:gd name="connsiteX7" fmla="*/ 612251 w 1327868"/>
              <a:gd name="connsiteY7" fmla="*/ 56091 h 4234819"/>
              <a:gd name="connsiteX8" fmla="*/ 930303 w 1327868"/>
              <a:gd name="connsiteY8" fmla="*/ 432 h 4234819"/>
              <a:gd name="connsiteX9" fmla="*/ 1327868 w 1327868"/>
              <a:gd name="connsiteY9" fmla="*/ 32236 h 4234819"/>
              <a:gd name="connsiteX0" fmla="*/ 0 w 1296062"/>
              <a:gd name="connsiteY0" fmla="*/ 4223101 h 4235346"/>
              <a:gd name="connsiteX1" fmla="*/ 206734 w 1296062"/>
              <a:gd name="connsiteY1" fmla="*/ 4151540 h 4235346"/>
              <a:gd name="connsiteX2" fmla="*/ 413468 w 1296062"/>
              <a:gd name="connsiteY2" fmla="*/ 3594948 h 4235346"/>
              <a:gd name="connsiteX3" fmla="*/ 485030 w 1296062"/>
              <a:gd name="connsiteY3" fmla="*/ 2919087 h 4235346"/>
              <a:gd name="connsiteX4" fmla="*/ 461176 w 1296062"/>
              <a:gd name="connsiteY4" fmla="*/ 2052395 h 4235346"/>
              <a:gd name="connsiteX5" fmla="*/ 381663 w 1296062"/>
              <a:gd name="connsiteY5" fmla="*/ 1018726 h 4235346"/>
              <a:gd name="connsiteX6" fmla="*/ 445273 w 1296062"/>
              <a:gd name="connsiteY6" fmla="*/ 199741 h 4235346"/>
              <a:gd name="connsiteX7" fmla="*/ 612251 w 1296062"/>
              <a:gd name="connsiteY7" fmla="*/ 56618 h 4235346"/>
              <a:gd name="connsiteX8" fmla="*/ 930303 w 1296062"/>
              <a:gd name="connsiteY8" fmla="*/ 959 h 4235346"/>
              <a:gd name="connsiteX9" fmla="*/ 1296062 w 1296062"/>
              <a:gd name="connsiteY9" fmla="*/ 24812 h 4235346"/>
              <a:gd name="connsiteX0" fmla="*/ 0 w 1296062"/>
              <a:gd name="connsiteY0" fmla="*/ 4223101 h 4235346"/>
              <a:gd name="connsiteX1" fmla="*/ 206734 w 1296062"/>
              <a:gd name="connsiteY1" fmla="*/ 4151540 h 4235346"/>
              <a:gd name="connsiteX2" fmla="*/ 413468 w 1296062"/>
              <a:gd name="connsiteY2" fmla="*/ 3594948 h 4235346"/>
              <a:gd name="connsiteX3" fmla="*/ 445273 w 1296062"/>
              <a:gd name="connsiteY3" fmla="*/ 2927230 h 4235346"/>
              <a:gd name="connsiteX4" fmla="*/ 461176 w 1296062"/>
              <a:gd name="connsiteY4" fmla="*/ 2052395 h 4235346"/>
              <a:gd name="connsiteX5" fmla="*/ 381663 w 1296062"/>
              <a:gd name="connsiteY5" fmla="*/ 1018726 h 4235346"/>
              <a:gd name="connsiteX6" fmla="*/ 445273 w 1296062"/>
              <a:gd name="connsiteY6" fmla="*/ 199741 h 4235346"/>
              <a:gd name="connsiteX7" fmla="*/ 612251 w 1296062"/>
              <a:gd name="connsiteY7" fmla="*/ 56618 h 4235346"/>
              <a:gd name="connsiteX8" fmla="*/ 930303 w 1296062"/>
              <a:gd name="connsiteY8" fmla="*/ 959 h 4235346"/>
              <a:gd name="connsiteX9" fmla="*/ 1296062 w 1296062"/>
              <a:gd name="connsiteY9" fmla="*/ 24812 h 4235346"/>
              <a:gd name="connsiteX0" fmla="*/ 0 w 1296062"/>
              <a:gd name="connsiteY0" fmla="*/ 4223101 h 4234658"/>
              <a:gd name="connsiteX1" fmla="*/ 206734 w 1296062"/>
              <a:gd name="connsiteY1" fmla="*/ 4151540 h 4234658"/>
              <a:gd name="connsiteX2" fmla="*/ 389614 w 1296062"/>
              <a:gd name="connsiteY2" fmla="*/ 3611233 h 4234658"/>
              <a:gd name="connsiteX3" fmla="*/ 445273 w 1296062"/>
              <a:gd name="connsiteY3" fmla="*/ 2927230 h 4234658"/>
              <a:gd name="connsiteX4" fmla="*/ 461176 w 1296062"/>
              <a:gd name="connsiteY4" fmla="*/ 2052395 h 4234658"/>
              <a:gd name="connsiteX5" fmla="*/ 381663 w 1296062"/>
              <a:gd name="connsiteY5" fmla="*/ 1018726 h 4234658"/>
              <a:gd name="connsiteX6" fmla="*/ 445273 w 1296062"/>
              <a:gd name="connsiteY6" fmla="*/ 199741 h 4234658"/>
              <a:gd name="connsiteX7" fmla="*/ 612251 w 1296062"/>
              <a:gd name="connsiteY7" fmla="*/ 56618 h 4234658"/>
              <a:gd name="connsiteX8" fmla="*/ 930303 w 1296062"/>
              <a:gd name="connsiteY8" fmla="*/ 959 h 4234658"/>
              <a:gd name="connsiteX9" fmla="*/ 1296062 w 1296062"/>
              <a:gd name="connsiteY9" fmla="*/ 24812 h 4234658"/>
              <a:gd name="connsiteX0" fmla="*/ 0 w 1296062"/>
              <a:gd name="connsiteY0" fmla="*/ 4223101 h 4234658"/>
              <a:gd name="connsiteX1" fmla="*/ 206734 w 1296062"/>
              <a:gd name="connsiteY1" fmla="*/ 4151540 h 4234658"/>
              <a:gd name="connsiteX2" fmla="*/ 389614 w 1296062"/>
              <a:gd name="connsiteY2" fmla="*/ 3611233 h 4234658"/>
              <a:gd name="connsiteX3" fmla="*/ 445273 w 1296062"/>
              <a:gd name="connsiteY3" fmla="*/ 2927230 h 4234658"/>
              <a:gd name="connsiteX4" fmla="*/ 500932 w 1296062"/>
              <a:gd name="connsiteY4" fmla="*/ 2101253 h 4234658"/>
              <a:gd name="connsiteX5" fmla="*/ 381663 w 1296062"/>
              <a:gd name="connsiteY5" fmla="*/ 1018726 h 4234658"/>
              <a:gd name="connsiteX6" fmla="*/ 445273 w 1296062"/>
              <a:gd name="connsiteY6" fmla="*/ 199741 h 4234658"/>
              <a:gd name="connsiteX7" fmla="*/ 612251 w 1296062"/>
              <a:gd name="connsiteY7" fmla="*/ 56618 h 4234658"/>
              <a:gd name="connsiteX8" fmla="*/ 930303 w 1296062"/>
              <a:gd name="connsiteY8" fmla="*/ 959 h 4234658"/>
              <a:gd name="connsiteX9" fmla="*/ 1296062 w 1296062"/>
              <a:gd name="connsiteY9" fmla="*/ 24812 h 4234658"/>
              <a:gd name="connsiteX0" fmla="*/ 0 w 1296062"/>
              <a:gd name="connsiteY0" fmla="*/ 4223101 h 4234658"/>
              <a:gd name="connsiteX1" fmla="*/ 206734 w 1296062"/>
              <a:gd name="connsiteY1" fmla="*/ 4151540 h 4234658"/>
              <a:gd name="connsiteX2" fmla="*/ 389614 w 1296062"/>
              <a:gd name="connsiteY2" fmla="*/ 3611233 h 4234658"/>
              <a:gd name="connsiteX3" fmla="*/ 485030 w 1296062"/>
              <a:gd name="connsiteY3" fmla="*/ 2902801 h 4234658"/>
              <a:gd name="connsiteX4" fmla="*/ 500932 w 1296062"/>
              <a:gd name="connsiteY4" fmla="*/ 2101253 h 4234658"/>
              <a:gd name="connsiteX5" fmla="*/ 381663 w 1296062"/>
              <a:gd name="connsiteY5" fmla="*/ 1018726 h 4234658"/>
              <a:gd name="connsiteX6" fmla="*/ 445273 w 1296062"/>
              <a:gd name="connsiteY6" fmla="*/ 199741 h 4234658"/>
              <a:gd name="connsiteX7" fmla="*/ 612251 w 1296062"/>
              <a:gd name="connsiteY7" fmla="*/ 56618 h 4234658"/>
              <a:gd name="connsiteX8" fmla="*/ 930303 w 1296062"/>
              <a:gd name="connsiteY8" fmla="*/ 959 h 4234658"/>
              <a:gd name="connsiteX9" fmla="*/ 1296062 w 1296062"/>
              <a:gd name="connsiteY9" fmla="*/ 24812 h 423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6062" h="4234658">
                <a:moveTo>
                  <a:pt x="0" y="4223101"/>
                </a:moveTo>
                <a:cubicBezTo>
                  <a:pt x="68911" y="4239666"/>
                  <a:pt x="141798" y="4253518"/>
                  <a:pt x="206734" y="4151540"/>
                </a:cubicBezTo>
                <a:cubicBezTo>
                  <a:pt x="271670" y="4049562"/>
                  <a:pt x="343231" y="3819356"/>
                  <a:pt x="389614" y="3611233"/>
                </a:cubicBezTo>
                <a:cubicBezTo>
                  <a:pt x="435997" y="3403110"/>
                  <a:pt x="466477" y="3154464"/>
                  <a:pt x="485030" y="2902801"/>
                </a:cubicBezTo>
                <a:cubicBezTo>
                  <a:pt x="503583" y="2651138"/>
                  <a:pt x="518160" y="2415265"/>
                  <a:pt x="500932" y="2101253"/>
                </a:cubicBezTo>
                <a:cubicBezTo>
                  <a:pt x="483704" y="1787241"/>
                  <a:pt x="384314" y="1327502"/>
                  <a:pt x="381663" y="1018726"/>
                </a:cubicBezTo>
                <a:cubicBezTo>
                  <a:pt x="379013" y="709950"/>
                  <a:pt x="406842" y="360092"/>
                  <a:pt x="445273" y="199741"/>
                </a:cubicBezTo>
                <a:cubicBezTo>
                  <a:pt x="483704" y="39390"/>
                  <a:pt x="531413" y="89748"/>
                  <a:pt x="612251" y="56618"/>
                </a:cubicBezTo>
                <a:cubicBezTo>
                  <a:pt x="693089" y="23488"/>
                  <a:pt x="816335" y="6260"/>
                  <a:pt x="930303" y="959"/>
                </a:cubicBezTo>
                <a:cubicBezTo>
                  <a:pt x="1044272" y="-4342"/>
                  <a:pt x="1206610" y="13548"/>
                  <a:pt x="1296062" y="24812"/>
                </a:cubicBezTo>
              </a:path>
            </a:pathLst>
          </a:custGeom>
          <a:noFill/>
          <a:ln w="19050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33" name="Freeform 32"/>
          <p:cNvSpPr/>
          <p:nvPr/>
        </p:nvSpPr>
        <p:spPr>
          <a:xfrm>
            <a:off x="1616075" y="4079740"/>
            <a:ext cx="2135188" cy="476250"/>
          </a:xfrm>
          <a:custGeom>
            <a:avLst/>
            <a:gdLst>
              <a:gd name="connsiteX0" fmla="*/ 2846567 w 2846567"/>
              <a:gd name="connsiteY0" fmla="*/ 615255 h 636124"/>
              <a:gd name="connsiteX1" fmla="*/ 2472855 w 2846567"/>
              <a:gd name="connsiteY1" fmla="*/ 623206 h 636124"/>
              <a:gd name="connsiteX2" fmla="*/ 2091193 w 2846567"/>
              <a:gd name="connsiteY2" fmla="*/ 464180 h 636124"/>
              <a:gd name="connsiteX3" fmla="*/ 1470991 w 2846567"/>
              <a:gd name="connsiteY3" fmla="*/ 146128 h 636124"/>
              <a:gd name="connsiteX4" fmla="*/ 922351 w 2846567"/>
              <a:gd name="connsiteY4" fmla="*/ 18907 h 636124"/>
              <a:gd name="connsiteX5" fmla="*/ 365760 w 2846567"/>
              <a:gd name="connsiteY5" fmla="*/ 3005 h 636124"/>
              <a:gd name="connsiteX6" fmla="*/ 0 w 2846567"/>
              <a:gd name="connsiteY6" fmla="*/ 42761 h 63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567" h="636124">
                <a:moveTo>
                  <a:pt x="2846567" y="615255"/>
                </a:moveTo>
                <a:cubicBezTo>
                  <a:pt x="2722659" y="631820"/>
                  <a:pt x="2598751" y="648385"/>
                  <a:pt x="2472855" y="623206"/>
                </a:cubicBezTo>
                <a:cubicBezTo>
                  <a:pt x="2346959" y="598027"/>
                  <a:pt x="2258170" y="543693"/>
                  <a:pt x="2091193" y="464180"/>
                </a:cubicBezTo>
                <a:cubicBezTo>
                  <a:pt x="1924216" y="384667"/>
                  <a:pt x="1665798" y="220340"/>
                  <a:pt x="1470991" y="146128"/>
                </a:cubicBezTo>
                <a:cubicBezTo>
                  <a:pt x="1276184" y="71916"/>
                  <a:pt x="1106556" y="42761"/>
                  <a:pt x="922351" y="18907"/>
                </a:cubicBezTo>
                <a:cubicBezTo>
                  <a:pt x="738146" y="-4947"/>
                  <a:pt x="519485" y="-971"/>
                  <a:pt x="365760" y="3005"/>
                </a:cubicBezTo>
                <a:cubicBezTo>
                  <a:pt x="212035" y="6981"/>
                  <a:pt x="106017" y="24871"/>
                  <a:pt x="0" y="42761"/>
                </a:cubicBezTo>
              </a:path>
            </a:pathLst>
          </a:custGeom>
          <a:noFill/>
          <a:ln w="19050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34" name="Freeform 33"/>
          <p:cNvSpPr/>
          <p:nvPr/>
        </p:nvSpPr>
        <p:spPr>
          <a:xfrm>
            <a:off x="1282700" y="5344978"/>
            <a:ext cx="4906963" cy="987425"/>
          </a:xfrm>
          <a:custGeom>
            <a:avLst/>
            <a:gdLst>
              <a:gd name="connsiteX0" fmla="*/ 0 w 6543923"/>
              <a:gd name="connsiteY0" fmla="*/ 16361 h 1317058"/>
              <a:gd name="connsiteX1" fmla="*/ 572493 w 6543923"/>
              <a:gd name="connsiteY1" fmla="*/ 8409 h 1317058"/>
              <a:gd name="connsiteX2" fmla="*/ 1065474 w 6543923"/>
              <a:gd name="connsiteY2" fmla="*/ 119728 h 1317058"/>
              <a:gd name="connsiteX3" fmla="*/ 1971923 w 6543923"/>
              <a:gd name="connsiteY3" fmla="*/ 692222 h 1317058"/>
              <a:gd name="connsiteX4" fmla="*/ 3164619 w 6543923"/>
              <a:gd name="connsiteY4" fmla="*/ 1224959 h 1317058"/>
              <a:gd name="connsiteX5" fmla="*/ 3991554 w 6543923"/>
              <a:gd name="connsiteY5" fmla="*/ 1296521 h 1317058"/>
              <a:gd name="connsiteX6" fmla="*/ 5812403 w 6543923"/>
              <a:gd name="connsiteY6" fmla="*/ 1248813 h 1317058"/>
              <a:gd name="connsiteX7" fmla="*/ 6543923 w 6543923"/>
              <a:gd name="connsiteY7" fmla="*/ 612709 h 13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3923" h="1317058">
                <a:moveTo>
                  <a:pt x="0" y="16361"/>
                </a:moveTo>
                <a:cubicBezTo>
                  <a:pt x="197457" y="3771"/>
                  <a:pt x="394914" y="-8819"/>
                  <a:pt x="572493" y="8409"/>
                </a:cubicBezTo>
                <a:cubicBezTo>
                  <a:pt x="750072" y="25637"/>
                  <a:pt x="832236" y="5759"/>
                  <a:pt x="1065474" y="119728"/>
                </a:cubicBezTo>
                <a:cubicBezTo>
                  <a:pt x="1298712" y="233697"/>
                  <a:pt x="1622066" y="508017"/>
                  <a:pt x="1971923" y="692222"/>
                </a:cubicBezTo>
                <a:cubicBezTo>
                  <a:pt x="2321781" y="876427"/>
                  <a:pt x="2828014" y="1124243"/>
                  <a:pt x="3164619" y="1224959"/>
                </a:cubicBezTo>
                <a:cubicBezTo>
                  <a:pt x="3501224" y="1325675"/>
                  <a:pt x="3550257" y="1292545"/>
                  <a:pt x="3991554" y="1296521"/>
                </a:cubicBezTo>
                <a:cubicBezTo>
                  <a:pt x="4432851" y="1300497"/>
                  <a:pt x="5387008" y="1362782"/>
                  <a:pt x="5812403" y="1248813"/>
                </a:cubicBezTo>
                <a:cubicBezTo>
                  <a:pt x="6237798" y="1134844"/>
                  <a:pt x="6390860" y="873776"/>
                  <a:pt x="6543923" y="612709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35" name="Freeform 34"/>
          <p:cNvSpPr/>
          <p:nvPr/>
        </p:nvSpPr>
        <p:spPr>
          <a:xfrm>
            <a:off x="6099175" y="2827203"/>
            <a:ext cx="209550" cy="2982912"/>
          </a:xfrm>
          <a:custGeom>
            <a:avLst/>
            <a:gdLst>
              <a:gd name="connsiteX0" fmla="*/ 114959 w 242180"/>
              <a:gd name="connsiteY0" fmla="*/ 3972291 h 3972291"/>
              <a:gd name="connsiteX1" fmla="*/ 234228 w 242180"/>
              <a:gd name="connsiteY1" fmla="*/ 3527018 h 3972291"/>
              <a:gd name="connsiteX2" fmla="*/ 194472 w 242180"/>
              <a:gd name="connsiteY2" fmla="*/ 2612618 h 3972291"/>
              <a:gd name="connsiteX3" fmla="*/ 146764 w 242180"/>
              <a:gd name="connsiteY3" fmla="*/ 1547143 h 3972291"/>
              <a:gd name="connsiteX4" fmla="*/ 67251 w 242180"/>
              <a:gd name="connsiteY4" fmla="*/ 1141627 h 3972291"/>
              <a:gd name="connsiteX5" fmla="*/ 3640 w 242180"/>
              <a:gd name="connsiteY5" fmla="*/ 545279 h 3972291"/>
              <a:gd name="connsiteX6" fmla="*/ 11592 w 242180"/>
              <a:gd name="connsiteY6" fmla="*/ 195421 h 3972291"/>
              <a:gd name="connsiteX7" fmla="*/ 43397 w 242180"/>
              <a:gd name="connsiteY7" fmla="*/ 52298 h 3972291"/>
              <a:gd name="connsiteX8" fmla="*/ 99056 w 242180"/>
              <a:gd name="connsiteY8" fmla="*/ 4590 h 3972291"/>
              <a:gd name="connsiteX9" fmla="*/ 242180 w 242180"/>
              <a:gd name="connsiteY9" fmla="*/ 4590 h 3972291"/>
              <a:gd name="connsiteX0" fmla="*/ 116118 w 243339"/>
              <a:gd name="connsiteY0" fmla="*/ 3972291 h 3972291"/>
              <a:gd name="connsiteX1" fmla="*/ 235387 w 243339"/>
              <a:gd name="connsiteY1" fmla="*/ 3527018 h 3972291"/>
              <a:gd name="connsiteX2" fmla="*/ 195631 w 243339"/>
              <a:gd name="connsiteY2" fmla="*/ 2612618 h 3972291"/>
              <a:gd name="connsiteX3" fmla="*/ 147923 w 243339"/>
              <a:gd name="connsiteY3" fmla="*/ 1547143 h 3972291"/>
              <a:gd name="connsiteX4" fmla="*/ 84313 w 243339"/>
              <a:gd name="connsiteY4" fmla="*/ 1133676 h 3972291"/>
              <a:gd name="connsiteX5" fmla="*/ 4799 w 243339"/>
              <a:gd name="connsiteY5" fmla="*/ 545279 h 3972291"/>
              <a:gd name="connsiteX6" fmla="*/ 12751 w 243339"/>
              <a:gd name="connsiteY6" fmla="*/ 195421 h 3972291"/>
              <a:gd name="connsiteX7" fmla="*/ 44556 w 243339"/>
              <a:gd name="connsiteY7" fmla="*/ 52298 h 3972291"/>
              <a:gd name="connsiteX8" fmla="*/ 100215 w 243339"/>
              <a:gd name="connsiteY8" fmla="*/ 4590 h 3972291"/>
              <a:gd name="connsiteX9" fmla="*/ 243339 w 243339"/>
              <a:gd name="connsiteY9" fmla="*/ 4590 h 3972291"/>
              <a:gd name="connsiteX0" fmla="*/ 116118 w 243339"/>
              <a:gd name="connsiteY0" fmla="*/ 3972291 h 3972291"/>
              <a:gd name="connsiteX1" fmla="*/ 235387 w 243339"/>
              <a:gd name="connsiteY1" fmla="*/ 3527018 h 3972291"/>
              <a:gd name="connsiteX2" fmla="*/ 219485 w 243339"/>
              <a:gd name="connsiteY2" fmla="*/ 2620569 h 3972291"/>
              <a:gd name="connsiteX3" fmla="*/ 147923 w 243339"/>
              <a:gd name="connsiteY3" fmla="*/ 1547143 h 3972291"/>
              <a:gd name="connsiteX4" fmla="*/ 84313 w 243339"/>
              <a:gd name="connsiteY4" fmla="*/ 1133676 h 3972291"/>
              <a:gd name="connsiteX5" fmla="*/ 4799 w 243339"/>
              <a:gd name="connsiteY5" fmla="*/ 545279 h 3972291"/>
              <a:gd name="connsiteX6" fmla="*/ 12751 w 243339"/>
              <a:gd name="connsiteY6" fmla="*/ 195421 h 3972291"/>
              <a:gd name="connsiteX7" fmla="*/ 44556 w 243339"/>
              <a:gd name="connsiteY7" fmla="*/ 52298 h 3972291"/>
              <a:gd name="connsiteX8" fmla="*/ 100215 w 243339"/>
              <a:gd name="connsiteY8" fmla="*/ 4590 h 3972291"/>
              <a:gd name="connsiteX9" fmla="*/ 243339 w 243339"/>
              <a:gd name="connsiteY9" fmla="*/ 4590 h 3972291"/>
              <a:gd name="connsiteX0" fmla="*/ 116118 w 243632"/>
              <a:gd name="connsiteY0" fmla="*/ 3972291 h 3972291"/>
              <a:gd name="connsiteX1" fmla="*/ 235387 w 243632"/>
              <a:gd name="connsiteY1" fmla="*/ 3527018 h 3972291"/>
              <a:gd name="connsiteX2" fmla="*/ 219485 w 243632"/>
              <a:gd name="connsiteY2" fmla="*/ 2620569 h 3972291"/>
              <a:gd name="connsiteX3" fmla="*/ 108166 w 243632"/>
              <a:gd name="connsiteY3" fmla="*/ 1547143 h 3972291"/>
              <a:gd name="connsiteX4" fmla="*/ 84313 w 243632"/>
              <a:gd name="connsiteY4" fmla="*/ 1133676 h 3972291"/>
              <a:gd name="connsiteX5" fmla="*/ 4799 w 243632"/>
              <a:gd name="connsiteY5" fmla="*/ 545279 h 3972291"/>
              <a:gd name="connsiteX6" fmla="*/ 12751 w 243632"/>
              <a:gd name="connsiteY6" fmla="*/ 195421 h 3972291"/>
              <a:gd name="connsiteX7" fmla="*/ 44556 w 243632"/>
              <a:gd name="connsiteY7" fmla="*/ 52298 h 3972291"/>
              <a:gd name="connsiteX8" fmla="*/ 100215 w 243632"/>
              <a:gd name="connsiteY8" fmla="*/ 4590 h 3972291"/>
              <a:gd name="connsiteX9" fmla="*/ 243339 w 243632"/>
              <a:gd name="connsiteY9" fmla="*/ 4590 h 3972291"/>
              <a:gd name="connsiteX0" fmla="*/ 112689 w 240203"/>
              <a:gd name="connsiteY0" fmla="*/ 3972291 h 3972291"/>
              <a:gd name="connsiteX1" fmla="*/ 231958 w 240203"/>
              <a:gd name="connsiteY1" fmla="*/ 3527018 h 3972291"/>
              <a:gd name="connsiteX2" fmla="*/ 216056 w 240203"/>
              <a:gd name="connsiteY2" fmla="*/ 2620569 h 3972291"/>
              <a:gd name="connsiteX3" fmla="*/ 104737 w 240203"/>
              <a:gd name="connsiteY3" fmla="*/ 1547143 h 3972291"/>
              <a:gd name="connsiteX4" fmla="*/ 33177 w 240203"/>
              <a:gd name="connsiteY4" fmla="*/ 1125724 h 3972291"/>
              <a:gd name="connsiteX5" fmla="*/ 1370 w 240203"/>
              <a:gd name="connsiteY5" fmla="*/ 545279 h 3972291"/>
              <a:gd name="connsiteX6" fmla="*/ 9322 w 240203"/>
              <a:gd name="connsiteY6" fmla="*/ 195421 h 3972291"/>
              <a:gd name="connsiteX7" fmla="*/ 41127 w 240203"/>
              <a:gd name="connsiteY7" fmla="*/ 52298 h 3972291"/>
              <a:gd name="connsiteX8" fmla="*/ 96786 w 240203"/>
              <a:gd name="connsiteY8" fmla="*/ 4590 h 3972291"/>
              <a:gd name="connsiteX9" fmla="*/ 239910 w 240203"/>
              <a:gd name="connsiteY9" fmla="*/ 4590 h 3972291"/>
              <a:gd name="connsiteX0" fmla="*/ 112689 w 279666"/>
              <a:gd name="connsiteY0" fmla="*/ 3977441 h 3977441"/>
              <a:gd name="connsiteX1" fmla="*/ 231958 w 279666"/>
              <a:gd name="connsiteY1" fmla="*/ 3532168 h 3977441"/>
              <a:gd name="connsiteX2" fmla="*/ 216056 w 279666"/>
              <a:gd name="connsiteY2" fmla="*/ 2625719 h 3977441"/>
              <a:gd name="connsiteX3" fmla="*/ 104737 w 279666"/>
              <a:gd name="connsiteY3" fmla="*/ 1552293 h 3977441"/>
              <a:gd name="connsiteX4" fmla="*/ 33177 w 279666"/>
              <a:gd name="connsiteY4" fmla="*/ 1130874 h 3977441"/>
              <a:gd name="connsiteX5" fmla="*/ 1370 w 279666"/>
              <a:gd name="connsiteY5" fmla="*/ 550429 h 3977441"/>
              <a:gd name="connsiteX6" fmla="*/ 9322 w 279666"/>
              <a:gd name="connsiteY6" fmla="*/ 200571 h 3977441"/>
              <a:gd name="connsiteX7" fmla="*/ 41127 w 279666"/>
              <a:gd name="connsiteY7" fmla="*/ 57448 h 3977441"/>
              <a:gd name="connsiteX8" fmla="*/ 96786 w 279666"/>
              <a:gd name="connsiteY8" fmla="*/ 9740 h 3977441"/>
              <a:gd name="connsiteX9" fmla="*/ 279666 w 279666"/>
              <a:gd name="connsiteY9" fmla="*/ 1789 h 397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666" h="3977441">
                <a:moveTo>
                  <a:pt x="112689" y="3977441"/>
                </a:moveTo>
                <a:cubicBezTo>
                  <a:pt x="165697" y="3868110"/>
                  <a:pt x="214730" y="3757455"/>
                  <a:pt x="231958" y="3532168"/>
                </a:cubicBezTo>
                <a:cubicBezTo>
                  <a:pt x="249186" y="3306881"/>
                  <a:pt x="237259" y="2955698"/>
                  <a:pt x="216056" y="2625719"/>
                </a:cubicBezTo>
                <a:cubicBezTo>
                  <a:pt x="194853" y="2295740"/>
                  <a:pt x="135217" y="1801434"/>
                  <a:pt x="104737" y="1552293"/>
                </a:cubicBezTo>
                <a:cubicBezTo>
                  <a:pt x="74257" y="1303152"/>
                  <a:pt x="50405" y="1297851"/>
                  <a:pt x="33177" y="1130874"/>
                </a:cubicBezTo>
                <a:cubicBezTo>
                  <a:pt x="15949" y="963897"/>
                  <a:pt x="5346" y="705480"/>
                  <a:pt x="1370" y="550429"/>
                </a:cubicBezTo>
                <a:cubicBezTo>
                  <a:pt x="-2606" y="395379"/>
                  <a:pt x="2696" y="282734"/>
                  <a:pt x="9322" y="200571"/>
                </a:cubicBezTo>
                <a:cubicBezTo>
                  <a:pt x="15948" y="118408"/>
                  <a:pt x="26550" y="89253"/>
                  <a:pt x="41127" y="57448"/>
                </a:cubicBezTo>
                <a:cubicBezTo>
                  <a:pt x="55704" y="25643"/>
                  <a:pt x="57030" y="19016"/>
                  <a:pt x="96786" y="9740"/>
                </a:cubicBezTo>
                <a:cubicBezTo>
                  <a:pt x="136542" y="464"/>
                  <a:pt x="224669" y="-2187"/>
                  <a:pt x="279666" y="1789"/>
                </a:cubicBezTo>
              </a:path>
            </a:pathLst>
          </a:custGeom>
          <a:noFill/>
          <a:ln w="19050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36" name="Freeform 35"/>
          <p:cNvSpPr/>
          <p:nvPr/>
        </p:nvSpPr>
        <p:spPr>
          <a:xfrm>
            <a:off x="6273800" y="5089390"/>
            <a:ext cx="244475" cy="285750"/>
          </a:xfrm>
          <a:custGeom>
            <a:avLst/>
            <a:gdLst>
              <a:gd name="connsiteX0" fmla="*/ 0 w 310101"/>
              <a:gd name="connsiteY0" fmla="*/ 381663 h 381663"/>
              <a:gd name="connsiteX1" fmla="*/ 95416 w 310101"/>
              <a:gd name="connsiteY1" fmla="*/ 143124 h 381663"/>
              <a:gd name="connsiteX2" fmla="*/ 182880 w 310101"/>
              <a:gd name="connsiteY2" fmla="*/ 47708 h 381663"/>
              <a:gd name="connsiteX3" fmla="*/ 262393 w 310101"/>
              <a:gd name="connsiteY3" fmla="*/ 23854 h 381663"/>
              <a:gd name="connsiteX4" fmla="*/ 310101 w 310101"/>
              <a:gd name="connsiteY4" fmla="*/ 0 h 381663"/>
              <a:gd name="connsiteX0" fmla="*/ 0 w 326003"/>
              <a:gd name="connsiteY0" fmla="*/ 381663 h 381663"/>
              <a:gd name="connsiteX1" fmla="*/ 95416 w 326003"/>
              <a:gd name="connsiteY1" fmla="*/ 143124 h 381663"/>
              <a:gd name="connsiteX2" fmla="*/ 182880 w 326003"/>
              <a:gd name="connsiteY2" fmla="*/ 47708 h 381663"/>
              <a:gd name="connsiteX3" fmla="*/ 262393 w 326003"/>
              <a:gd name="connsiteY3" fmla="*/ 23854 h 381663"/>
              <a:gd name="connsiteX4" fmla="*/ 326003 w 326003"/>
              <a:gd name="connsiteY4" fmla="*/ 0 h 38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003" h="381663">
                <a:moveTo>
                  <a:pt x="0" y="381663"/>
                </a:moveTo>
                <a:cubicBezTo>
                  <a:pt x="32468" y="290223"/>
                  <a:pt x="64936" y="198783"/>
                  <a:pt x="95416" y="143124"/>
                </a:cubicBezTo>
                <a:cubicBezTo>
                  <a:pt x="125896" y="87465"/>
                  <a:pt x="155051" y="67586"/>
                  <a:pt x="182880" y="47708"/>
                </a:cubicBezTo>
                <a:cubicBezTo>
                  <a:pt x="210710" y="27830"/>
                  <a:pt x="238539" y="31805"/>
                  <a:pt x="262393" y="23854"/>
                </a:cubicBezTo>
                <a:cubicBezTo>
                  <a:pt x="286247" y="15903"/>
                  <a:pt x="312750" y="7951"/>
                  <a:pt x="326003" y="0"/>
                </a:cubicBez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37" name="Freeform 36"/>
          <p:cNvSpPr/>
          <p:nvPr/>
        </p:nvSpPr>
        <p:spPr>
          <a:xfrm>
            <a:off x="2146300" y="2504940"/>
            <a:ext cx="4062413" cy="2339975"/>
          </a:xfrm>
          <a:custGeom>
            <a:avLst/>
            <a:gdLst>
              <a:gd name="connsiteX0" fmla="*/ 0 w 5287617"/>
              <a:gd name="connsiteY0" fmla="*/ 3120737 h 3120737"/>
              <a:gd name="connsiteX1" fmla="*/ 397565 w 5287617"/>
              <a:gd name="connsiteY1" fmla="*/ 3088931 h 3120737"/>
              <a:gd name="connsiteX2" fmla="*/ 842838 w 5287617"/>
              <a:gd name="connsiteY2" fmla="*/ 3025321 h 3120737"/>
              <a:gd name="connsiteX3" fmla="*/ 1001864 w 5287617"/>
              <a:gd name="connsiteY3" fmla="*/ 2890149 h 3120737"/>
              <a:gd name="connsiteX4" fmla="*/ 1041620 w 5287617"/>
              <a:gd name="connsiteY4" fmla="*/ 2301752 h 3120737"/>
              <a:gd name="connsiteX5" fmla="*/ 1041620 w 5287617"/>
              <a:gd name="connsiteY5" fmla="*/ 1689502 h 3120737"/>
              <a:gd name="connsiteX6" fmla="*/ 1057523 w 5287617"/>
              <a:gd name="connsiteY6" fmla="*/ 1403255 h 3120737"/>
              <a:gd name="connsiteX7" fmla="*/ 1240403 w 5287617"/>
              <a:gd name="connsiteY7" fmla="*/ 1148813 h 3120737"/>
              <a:gd name="connsiteX8" fmla="*/ 1677725 w 5287617"/>
              <a:gd name="connsiteY8" fmla="*/ 950031 h 3120737"/>
              <a:gd name="connsiteX9" fmla="*/ 2703443 w 5287617"/>
              <a:gd name="connsiteY9" fmla="*/ 926177 h 3120737"/>
              <a:gd name="connsiteX10" fmla="*/ 4333460 w 5287617"/>
              <a:gd name="connsiteY10" fmla="*/ 942079 h 3120737"/>
              <a:gd name="connsiteX11" fmla="*/ 4699220 w 5287617"/>
              <a:gd name="connsiteY11" fmla="*/ 870517 h 3120737"/>
              <a:gd name="connsiteX12" fmla="*/ 4810539 w 5287617"/>
              <a:gd name="connsiteY12" fmla="*/ 814858 h 3120737"/>
              <a:gd name="connsiteX13" fmla="*/ 4858246 w 5287617"/>
              <a:gd name="connsiteY13" fmla="*/ 631978 h 3120737"/>
              <a:gd name="connsiteX14" fmla="*/ 4937760 w 5287617"/>
              <a:gd name="connsiteY14" fmla="*/ 266218 h 3120737"/>
              <a:gd name="connsiteX15" fmla="*/ 5041126 w 5287617"/>
              <a:gd name="connsiteY15" fmla="*/ 43582 h 3120737"/>
              <a:gd name="connsiteX16" fmla="*/ 5128591 w 5287617"/>
              <a:gd name="connsiteY16" fmla="*/ 3825 h 3120737"/>
              <a:gd name="connsiteX17" fmla="*/ 5287617 w 5287617"/>
              <a:gd name="connsiteY17" fmla="*/ 3825 h 3120737"/>
              <a:gd name="connsiteX0" fmla="*/ 0 w 5287617"/>
              <a:gd name="connsiteY0" fmla="*/ 3120737 h 3120737"/>
              <a:gd name="connsiteX1" fmla="*/ 397565 w 5287617"/>
              <a:gd name="connsiteY1" fmla="*/ 3088931 h 3120737"/>
              <a:gd name="connsiteX2" fmla="*/ 842838 w 5287617"/>
              <a:gd name="connsiteY2" fmla="*/ 3025321 h 3120737"/>
              <a:gd name="connsiteX3" fmla="*/ 1001864 w 5287617"/>
              <a:gd name="connsiteY3" fmla="*/ 2890149 h 3120737"/>
              <a:gd name="connsiteX4" fmla="*/ 1041620 w 5287617"/>
              <a:gd name="connsiteY4" fmla="*/ 2301752 h 3120737"/>
              <a:gd name="connsiteX5" fmla="*/ 1041620 w 5287617"/>
              <a:gd name="connsiteY5" fmla="*/ 1689502 h 3120737"/>
              <a:gd name="connsiteX6" fmla="*/ 1057523 w 5287617"/>
              <a:gd name="connsiteY6" fmla="*/ 1403255 h 3120737"/>
              <a:gd name="connsiteX7" fmla="*/ 1240403 w 5287617"/>
              <a:gd name="connsiteY7" fmla="*/ 1148813 h 3120737"/>
              <a:gd name="connsiteX8" fmla="*/ 1677725 w 5287617"/>
              <a:gd name="connsiteY8" fmla="*/ 950031 h 3120737"/>
              <a:gd name="connsiteX9" fmla="*/ 2703443 w 5287617"/>
              <a:gd name="connsiteY9" fmla="*/ 926177 h 3120737"/>
              <a:gd name="connsiteX10" fmla="*/ 4333460 w 5287617"/>
              <a:gd name="connsiteY10" fmla="*/ 942079 h 3120737"/>
              <a:gd name="connsiteX11" fmla="*/ 4699220 w 5287617"/>
              <a:gd name="connsiteY11" fmla="*/ 870517 h 3120737"/>
              <a:gd name="connsiteX12" fmla="*/ 4810539 w 5287617"/>
              <a:gd name="connsiteY12" fmla="*/ 814858 h 3120737"/>
              <a:gd name="connsiteX13" fmla="*/ 4890051 w 5287617"/>
              <a:gd name="connsiteY13" fmla="*/ 576319 h 3120737"/>
              <a:gd name="connsiteX14" fmla="*/ 4937760 w 5287617"/>
              <a:gd name="connsiteY14" fmla="*/ 266218 h 3120737"/>
              <a:gd name="connsiteX15" fmla="*/ 5041126 w 5287617"/>
              <a:gd name="connsiteY15" fmla="*/ 43582 h 3120737"/>
              <a:gd name="connsiteX16" fmla="*/ 5128591 w 5287617"/>
              <a:gd name="connsiteY16" fmla="*/ 3825 h 3120737"/>
              <a:gd name="connsiteX17" fmla="*/ 5287617 w 5287617"/>
              <a:gd name="connsiteY17" fmla="*/ 3825 h 3120737"/>
              <a:gd name="connsiteX0" fmla="*/ 0 w 5414838"/>
              <a:gd name="connsiteY0" fmla="*/ 3120737 h 3120737"/>
              <a:gd name="connsiteX1" fmla="*/ 524786 w 5414838"/>
              <a:gd name="connsiteY1" fmla="*/ 3088931 h 3120737"/>
              <a:gd name="connsiteX2" fmla="*/ 970059 w 5414838"/>
              <a:gd name="connsiteY2" fmla="*/ 3025321 h 3120737"/>
              <a:gd name="connsiteX3" fmla="*/ 1129085 w 5414838"/>
              <a:gd name="connsiteY3" fmla="*/ 2890149 h 3120737"/>
              <a:gd name="connsiteX4" fmla="*/ 1168841 w 5414838"/>
              <a:gd name="connsiteY4" fmla="*/ 2301752 h 3120737"/>
              <a:gd name="connsiteX5" fmla="*/ 1168841 w 5414838"/>
              <a:gd name="connsiteY5" fmla="*/ 1689502 h 3120737"/>
              <a:gd name="connsiteX6" fmla="*/ 1184744 w 5414838"/>
              <a:gd name="connsiteY6" fmla="*/ 1403255 h 3120737"/>
              <a:gd name="connsiteX7" fmla="*/ 1367624 w 5414838"/>
              <a:gd name="connsiteY7" fmla="*/ 1148813 h 3120737"/>
              <a:gd name="connsiteX8" fmla="*/ 1804946 w 5414838"/>
              <a:gd name="connsiteY8" fmla="*/ 950031 h 3120737"/>
              <a:gd name="connsiteX9" fmla="*/ 2830664 w 5414838"/>
              <a:gd name="connsiteY9" fmla="*/ 926177 h 3120737"/>
              <a:gd name="connsiteX10" fmla="*/ 4460681 w 5414838"/>
              <a:gd name="connsiteY10" fmla="*/ 942079 h 3120737"/>
              <a:gd name="connsiteX11" fmla="*/ 4826441 w 5414838"/>
              <a:gd name="connsiteY11" fmla="*/ 870517 h 3120737"/>
              <a:gd name="connsiteX12" fmla="*/ 4937760 w 5414838"/>
              <a:gd name="connsiteY12" fmla="*/ 814858 h 3120737"/>
              <a:gd name="connsiteX13" fmla="*/ 5017272 w 5414838"/>
              <a:gd name="connsiteY13" fmla="*/ 576319 h 3120737"/>
              <a:gd name="connsiteX14" fmla="*/ 5064981 w 5414838"/>
              <a:gd name="connsiteY14" fmla="*/ 266218 h 3120737"/>
              <a:gd name="connsiteX15" fmla="*/ 5168347 w 5414838"/>
              <a:gd name="connsiteY15" fmla="*/ 43582 h 3120737"/>
              <a:gd name="connsiteX16" fmla="*/ 5255812 w 5414838"/>
              <a:gd name="connsiteY16" fmla="*/ 3825 h 3120737"/>
              <a:gd name="connsiteX17" fmla="*/ 5414838 w 5414838"/>
              <a:gd name="connsiteY17" fmla="*/ 3825 h 312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14838" h="3120737">
                <a:moveTo>
                  <a:pt x="0" y="3120737"/>
                </a:moveTo>
                <a:cubicBezTo>
                  <a:pt x="128546" y="3112785"/>
                  <a:pt x="363110" y="3104834"/>
                  <a:pt x="524786" y="3088931"/>
                </a:cubicBezTo>
                <a:cubicBezTo>
                  <a:pt x="686463" y="3073028"/>
                  <a:pt x="869343" y="3058451"/>
                  <a:pt x="970059" y="3025321"/>
                </a:cubicBezTo>
                <a:cubicBezTo>
                  <a:pt x="1070776" y="2992191"/>
                  <a:pt x="1095955" y="3010744"/>
                  <a:pt x="1129085" y="2890149"/>
                </a:cubicBezTo>
                <a:cubicBezTo>
                  <a:pt x="1162215" y="2769554"/>
                  <a:pt x="1162215" y="2501860"/>
                  <a:pt x="1168841" y="2301752"/>
                </a:cubicBezTo>
                <a:cubicBezTo>
                  <a:pt x="1175467" y="2101644"/>
                  <a:pt x="1166191" y="1839251"/>
                  <a:pt x="1168841" y="1689502"/>
                </a:cubicBezTo>
                <a:cubicBezTo>
                  <a:pt x="1171491" y="1539753"/>
                  <a:pt x="1151614" y="1493370"/>
                  <a:pt x="1184744" y="1403255"/>
                </a:cubicBezTo>
                <a:cubicBezTo>
                  <a:pt x="1217875" y="1313140"/>
                  <a:pt x="1264257" y="1224350"/>
                  <a:pt x="1367624" y="1148813"/>
                </a:cubicBezTo>
                <a:cubicBezTo>
                  <a:pt x="1470991" y="1073276"/>
                  <a:pt x="1561106" y="987137"/>
                  <a:pt x="1804946" y="950031"/>
                </a:cubicBezTo>
                <a:cubicBezTo>
                  <a:pt x="2048786" y="912925"/>
                  <a:pt x="2830664" y="926177"/>
                  <a:pt x="2830664" y="926177"/>
                </a:cubicBezTo>
                <a:lnTo>
                  <a:pt x="4460681" y="942079"/>
                </a:lnTo>
                <a:cubicBezTo>
                  <a:pt x="4793310" y="932802"/>
                  <a:pt x="4746928" y="891720"/>
                  <a:pt x="4826441" y="870517"/>
                </a:cubicBezTo>
                <a:cubicBezTo>
                  <a:pt x="4905954" y="849314"/>
                  <a:pt x="4905955" y="863891"/>
                  <a:pt x="4937760" y="814858"/>
                </a:cubicBezTo>
                <a:cubicBezTo>
                  <a:pt x="4969565" y="765825"/>
                  <a:pt x="4996069" y="667759"/>
                  <a:pt x="5017272" y="576319"/>
                </a:cubicBezTo>
                <a:cubicBezTo>
                  <a:pt x="5038476" y="484879"/>
                  <a:pt x="5039802" y="355007"/>
                  <a:pt x="5064981" y="266218"/>
                </a:cubicBezTo>
                <a:cubicBezTo>
                  <a:pt x="5090160" y="177429"/>
                  <a:pt x="5136542" y="87314"/>
                  <a:pt x="5168347" y="43582"/>
                </a:cubicBezTo>
                <a:cubicBezTo>
                  <a:pt x="5200152" y="-150"/>
                  <a:pt x="5214730" y="10451"/>
                  <a:pt x="5255812" y="3825"/>
                </a:cubicBezTo>
                <a:cubicBezTo>
                  <a:pt x="5296894" y="-2801"/>
                  <a:pt x="5355866" y="512"/>
                  <a:pt x="5414838" y="3825"/>
                </a:cubicBez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39" name="Freeform 38"/>
          <p:cNvSpPr/>
          <p:nvPr/>
        </p:nvSpPr>
        <p:spPr>
          <a:xfrm>
            <a:off x="1985963" y="4643303"/>
            <a:ext cx="4532312" cy="1603375"/>
          </a:xfrm>
          <a:custGeom>
            <a:avLst/>
            <a:gdLst>
              <a:gd name="connsiteX0" fmla="*/ 0 w 6042992"/>
              <a:gd name="connsiteY0" fmla="*/ 641993 h 2144552"/>
              <a:gd name="connsiteX1" fmla="*/ 707667 w 6042992"/>
              <a:gd name="connsiteY1" fmla="*/ 641993 h 2144552"/>
              <a:gd name="connsiteX2" fmla="*/ 993913 w 6042992"/>
              <a:gd name="connsiteY2" fmla="*/ 689701 h 2144552"/>
              <a:gd name="connsiteX3" fmla="*/ 1288112 w 6042992"/>
              <a:gd name="connsiteY3" fmla="*/ 983899 h 2144552"/>
              <a:gd name="connsiteX4" fmla="*/ 1653872 w 6042992"/>
              <a:gd name="connsiteY4" fmla="*/ 1564344 h 2144552"/>
              <a:gd name="connsiteX5" fmla="*/ 2186609 w 6042992"/>
              <a:gd name="connsiteY5" fmla="*/ 1969861 h 2144552"/>
              <a:gd name="connsiteX6" fmla="*/ 2647785 w 6042992"/>
              <a:gd name="connsiteY6" fmla="*/ 2105033 h 2144552"/>
              <a:gd name="connsiteX7" fmla="*/ 2894275 w 6042992"/>
              <a:gd name="connsiteY7" fmla="*/ 2128887 h 2144552"/>
              <a:gd name="connsiteX8" fmla="*/ 4683319 w 6042992"/>
              <a:gd name="connsiteY8" fmla="*/ 2120936 h 2144552"/>
              <a:gd name="connsiteX9" fmla="*/ 5128592 w 6042992"/>
              <a:gd name="connsiteY9" fmla="*/ 1850591 h 2144552"/>
              <a:gd name="connsiteX10" fmla="*/ 5375082 w 6042992"/>
              <a:gd name="connsiteY10" fmla="*/ 1389416 h 2144552"/>
              <a:gd name="connsiteX11" fmla="*/ 5494352 w 6042992"/>
              <a:gd name="connsiteY11" fmla="*/ 896435 h 2144552"/>
              <a:gd name="connsiteX12" fmla="*/ 5526157 w 6042992"/>
              <a:gd name="connsiteY12" fmla="*/ 459113 h 2144552"/>
              <a:gd name="connsiteX13" fmla="*/ 5645427 w 6042992"/>
              <a:gd name="connsiteY13" fmla="*/ 85402 h 2144552"/>
              <a:gd name="connsiteX14" fmla="*/ 5907820 w 6042992"/>
              <a:gd name="connsiteY14" fmla="*/ 5889 h 2144552"/>
              <a:gd name="connsiteX15" fmla="*/ 6042992 w 6042992"/>
              <a:gd name="connsiteY15" fmla="*/ 5889 h 2144552"/>
              <a:gd name="connsiteX0" fmla="*/ 0 w 6042992"/>
              <a:gd name="connsiteY0" fmla="*/ 641993 h 2130481"/>
              <a:gd name="connsiteX1" fmla="*/ 707667 w 6042992"/>
              <a:gd name="connsiteY1" fmla="*/ 641993 h 2130481"/>
              <a:gd name="connsiteX2" fmla="*/ 993913 w 6042992"/>
              <a:gd name="connsiteY2" fmla="*/ 689701 h 2130481"/>
              <a:gd name="connsiteX3" fmla="*/ 1288112 w 6042992"/>
              <a:gd name="connsiteY3" fmla="*/ 983899 h 2130481"/>
              <a:gd name="connsiteX4" fmla="*/ 1653872 w 6042992"/>
              <a:gd name="connsiteY4" fmla="*/ 1564344 h 2130481"/>
              <a:gd name="connsiteX5" fmla="*/ 2186609 w 6042992"/>
              <a:gd name="connsiteY5" fmla="*/ 1969861 h 2130481"/>
              <a:gd name="connsiteX6" fmla="*/ 2647785 w 6042992"/>
              <a:gd name="connsiteY6" fmla="*/ 2105033 h 2130481"/>
              <a:gd name="connsiteX7" fmla="*/ 2894275 w 6042992"/>
              <a:gd name="connsiteY7" fmla="*/ 2128887 h 2130481"/>
              <a:gd name="connsiteX8" fmla="*/ 4731027 w 6042992"/>
              <a:gd name="connsiteY8" fmla="*/ 2097082 h 2130481"/>
              <a:gd name="connsiteX9" fmla="*/ 5128592 w 6042992"/>
              <a:gd name="connsiteY9" fmla="*/ 1850591 h 2130481"/>
              <a:gd name="connsiteX10" fmla="*/ 5375082 w 6042992"/>
              <a:gd name="connsiteY10" fmla="*/ 1389416 h 2130481"/>
              <a:gd name="connsiteX11" fmla="*/ 5494352 w 6042992"/>
              <a:gd name="connsiteY11" fmla="*/ 896435 h 2130481"/>
              <a:gd name="connsiteX12" fmla="*/ 5526157 w 6042992"/>
              <a:gd name="connsiteY12" fmla="*/ 459113 h 2130481"/>
              <a:gd name="connsiteX13" fmla="*/ 5645427 w 6042992"/>
              <a:gd name="connsiteY13" fmla="*/ 85402 h 2130481"/>
              <a:gd name="connsiteX14" fmla="*/ 5907820 w 6042992"/>
              <a:gd name="connsiteY14" fmla="*/ 5889 h 2130481"/>
              <a:gd name="connsiteX15" fmla="*/ 6042992 w 6042992"/>
              <a:gd name="connsiteY15" fmla="*/ 5889 h 2130481"/>
              <a:gd name="connsiteX0" fmla="*/ 0 w 6042992"/>
              <a:gd name="connsiteY0" fmla="*/ 641993 h 2135844"/>
              <a:gd name="connsiteX1" fmla="*/ 707667 w 6042992"/>
              <a:gd name="connsiteY1" fmla="*/ 641993 h 2135844"/>
              <a:gd name="connsiteX2" fmla="*/ 993913 w 6042992"/>
              <a:gd name="connsiteY2" fmla="*/ 689701 h 2135844"/>
              <a:gd name="connsiteX3" fmla="*/ 1288112 w 6042992"/>
              <a:gd name="connsiteY3" fmla="*/ 983899 h 2135844"/>
              <a:gd name="connsiteX4" fmla="*/ 1653872 w 6042992"/>
              <a:gd name="connsiteY4" fmla="*/ 1564344 h 2135844"/>
              <a:gd name="connsiteX5" fmla="*/ 2186609 w 6042992"/>
              <a:gd name="connsiteY5" fmla="*/ 1969861 h 2135844"/>
              <a:gd name="connsiteX6" fmla="*/ 2647785 w 6042992"/>
              <a:gd name="connsiteY6" fmla="*/ 2105033 h 2135844"/>
              <a:gd name="connsiteX7" fmla="*/ 2894275 w 6042992"/>
              <a:gd name="connsiteY7" fmla="*/ 2128887 h 2135844"/>
              <a:gd name="connsiteX8" fmla="*/ 4731027 w 6042992"/>
              <a:gd name="connsiteY8" fmla="*/ 2097082 h 2135844"/>
              <a:gd name="connsiteX9" fmla="*/ 5216057 w 6042992"/>
              <a:gd name="connsiteY9" fmla="*/ 1755175 h 2135844"/>
              <a:gd name="connsiteX10" fmla="*/ 5375082 w 6042992"/>
              <a:gd name="connsiteY10" fmla="*/ 1389416 h 2135844"/>
              <a:gd name="connsiteX11" fmla="*/ 5494352 w 6042992"/>
              <a:gd name="connsiteY11" fmla="*/ 896435 h 2135844"/>
              <a:gd name="connsiteX12" fmla="*/ 5526157 w 6042992"/>
              <a:gd name="connsiteY12" fmla="*/ 459113 h 2135844"/>
              <a:gd name="connsiteX13" fmla="*/ 5645427 w 6042992"/>
              <a:gd name="connsiteY13" fmla="*/ 85402 h 2135844"/>
              <a:gd name="connsiteX14" fmla="*/ 5907820 w 6042992"/>
              <a:gd name="connsiteY14" fmla="*/ 5889 h 2135844"/>
              <a:gd name="connsiteX15" fmla="*/ 6042992 w 6042992"/>
              <a:gd name="connsiteY15" fmla="*/ 5889 h 2135844"/>
              <a:gd name="connsiteX0" fmla="*/ 0 w 6042992"/>
              <a:gd name="connsiteY0" fmla="*/ 641993 h 2136848"/>
              <a:gd name="connsiteX1" fmla="*/ 707667 w 6042992"/>
              <a:gd name="connsiteY1" fmla="*/ 641993 h 2136848"/>
              <a:gd name="connsiteX2" fmla="*/ 993913 w 6042992"/>
              <a:gd name="connsiteY2" fmla="*/ 689701 h 2136848"/>
              <a:gd name="connsiteX3" fmla="*/ 1288112 w 6042992"/>
              <a:gd name="connsiteY3" fmla="*/ 983899 h 2136848"/>
              <a:gd name="connsiteX4" fmla="*/ 1653872 w 6042992"/>
              <a:gd name="connsiteY4" fmla="*/ 1564344 h 2136848"/>
              <a:gd name="connsiteX5" fmla="*/ 2186609 w 6042992"/>
              <a:gd name="connsiteY5" fmla="*/ 1969861 h 2136848"/>
              <a:gd name="connsiteX6" fmla="*/ 2584174 w 6042992"/>
              <a:gd name="connsiteY6" fmla="*/ 2089130 h 2136848"/>
              <a:gd name="connsiteX7" fmla="*/ 2894275 w 6042992"/>
              <a:gd name="connsiteY7" fmla="*/ 2128887 h 2136848"/>
              <a:gd name="connsiteX8" fmla="*/ 4731027 w 6042992"/>
              <a:gd name="connsiteY8" fmla="*/ 2097082 h 2136848"/>
              <a:gd name="connsiteX9" fmla="*/ 5216057 w 6042992"/>
              <a:gd name="connsiteY9" fmla="*/ 1755175 h 2136848"/>
              <a:gd name="connsiteX10" fmla="*/ 5375082 w 6042992"/>
              <a:gd name="connsiteY10" fmla="*/ 1389416 h 2136848"/>
              <a:gd name="connsiteX11" fmla="*/ 5494352 w 6042992"/>
              <a:gd name="connsiteY11" fmla="*/ 896435 h 2136848"/>
              <a:gd name="connsiteX12" fmla="*/ 5526157 w 6042992"/>
              <a:gd name="connsiteY12" fmla="*/ 459113 h 2136848"/>
              <a:gd name="connsiteX13" fmla="*/ 5645427 w 6042992"/>
              <a:gd name="connsiteY13" fmla="*/ 85402 h 2136848"/>
              <a:gd name="connsiteX14" fmla="*/ 5907820 w 6042992"/>
              <a:gd name="connsiteY14" fmla="*/ 5889 h 2136848"/>
              <a:gd name="connsiteX15" fmla="*/ 6042992 w 6042992"/>
              <a:gd name="connsiteY15" fmla="*/ 5889 h 2136848"/>
              <a:gd name="connsiteX0" fmla="*/ 0 w 6042992"/>
              <a:gd name="connsiteY0" fmla="*/ 641993 h 2132086"/>
              <a:gd name="connsiteX1" fmla="*/ 707667 w 6042992"/>
              <a:gd name="connsiteY1" fmla="*/ 641993 h 2132086"/>
              <a:gd name="connsiteX2" fmla="*/ 993913 w 6042992"/>
              <a:gd name="connsiteY2" fmla="*/ 689701 h 2132086"/>
              <a:gd name="connsiteX3" fmla="*/ 1288112 w 6042992"/>
              <a:gd name="connsiteY3" fmla="*/ 983899 h 2132086"/>
              <a:gd name="connsiteX4" fmla="*/ 1653872 w 6042992"/>
              <a:gd name="connsiteY4" fmla="*/ 1564344 h 2132086"/>
              <a:gd name="connsiteX5" fmla="*/ 2186609 w 6042992"/>
              <a:gd name="connsiteY5" fmla="*/ 1969861 h 2132086"/>
              <a:gd name="connsiteX6" fmla="*/ 2592125 w 6042992"/>
              <a:gd name="connsiteY6" fmla="*/ 2112984 h 2132086"/>
              <a:gd name="connsiteX7" fmla="*/ 2894275 w 6042992"/>
              <a:gd name="connsiteY7" fmla="*/ 2128887 h 2132086"/>
              <a:gd name="connsiteX8" fmla="*/ 4731027 w 6042992"/>
              <a:gd name="connsiteY8" fmla="*/ 2097082 h 2132086"/>
              <a:gd name="connsiteX9" fmla="*/ 5216057 w 6042992"/>
              <a:gd name="connsiteY9" fmla="*/ 1755175 h 2132086"/>
              <a:gd name="connsiteX10" fmla="*/ 5375082 w 6042992"/>
              <a:gd name="connsiteY10" fmla="*/ 1389416 h 2132086"/>
              <a:gd name="connsiteX11" fmla="*/ 5494352 w 6042992"/>
              <a:gd name="connsiteY11" fmla="*/ 896435 h 2132086"/>
              <a:gd name="connsiteX12" fmla="*/ 5526157 w 6042992"/>
              <a:gd name="connsiteY12" fmla="*/ 459113 h 2132086"/>
              <a:gd name="connsiteX13" fmla="*/ 5645427 w 6042992"/>
              <a:gd name="connsiteY13" fmla="*/ 85402 h 2132086"/>
              <a:gd name="connsiteX14" fmla="*/ 5907820 w 6042992"/>
              <a:gd name="connsiteY14" fmla="*/ 5889 h 2132086"/>
              <a:gd name="connsiteX15" fmla="*/ 6042992 w 6042992"/>
              <a:gd name="connsiteY15" fmla="*/ 5889 h 2132086"/>
              <a:gd name="connsiteX0" fmla="*/ 0 w 6042992"/>
              <a:gd name="connsiteY0" fmla="*/ 641993 h 2136838"/>
              <a:gd name="connsiteX1" fmla="*/ 707667 w 6042992"/>
              <a:gd name="connsiteY1" fmla="*/ 641993 h 2136838"/>
              <a:gd name="connsiteX2" fmla="*/ 993913 w 6042992"/>
              <a:gd name="connsiteY2" fmla="*/ 689701 h 2136838"/>
              <a:gd name="connsiteX3" fmla="*/ 1288112 w 6042992"/>
              <a:gd name="connsiteY3" fmla="*/ 983899 h 2136838"/>
              <a:gd name="connsiteX4" fmla="*/ 1653872 w 6042992"/>
              <a:gd name="connsiteY4" fmla="*/ 1564344 h 2136838"/>
              <a:gd name="connsiteX5" fmla="*/ 2186609 w 6042992"/>
              <a:gd name="connsiteY5" fmla="*/ 1969861 h 2136838"/>
              <a:gd name="connsiteX6" fmla="*/ 2592125 w 6042992"/>
              <a:gd name="connsiteY6" fmla="*/ 2112984 h 2136838"/>
              <a:gd name="connsiteX7" fmla="*/ 2894275 w 6042992"/>
              <a:gd name="connsiteY7" fmla="*/ 2128887 h 2136838"/>
              <a:gd name="connsiteX8" fmla="*/ 4524293 w 6042992"/>
              <a:gd name="connsiteY8" fmla="*/ 2136838 h 2136838"/>
              <a:gd name="connsiteX9" fmla="*/ 5216057 w 6042992"/>
              <a:gd name="connsiteY9" fmla="*/ 1755175 h 2136838"/>
              <a:gd name="connsiteX10" fmla="*/ 5375082 w 6042992"/>
              <a:gd name="connsiteY10" fmla="*/ 1389416 h 2136838"/>
              <a:gd name="connsiteX11" fmla="*/ 5494352 w 6042992"/>
              <a:gd name="connsiteY11" fmla="*/ 896435 h 2136838"/>
              <a:gd name="connsiteX12" fmla="*/ 5526157 w 6042992"/>
              <a:gd name="connsiteY12" fmla="*/ 459113 h 2136838"/>
              <a:gd name="connsiteX13" fmla="*/ 5645427 w 6042992"/>
              <a:gd name="connsiteY13" fmla="*/ 85402 h 2136838"/>
              <a:gd name="connsiteX14" fmla="*/ 5907820 w 6042992"/>
              <a:gd name="connsiteY14" fmla="*/ 5889 h 2136838"/>
              <a:gd name="connsiteX15" fmla="*/ 6042992 w 6042992"/>
              <a:gd name="connsiteY15" fmla="*/ 5889 h 2136838"/>
              <a:gd name="connsiteX0" fmla="*/ 0 w 6042992"/>
              <a:gd name="connsiteY0" fmla="*/ 641993 h 2136838"/>
              <a:gd name="connsiteX1" fmla="*/ 707667 w 6042992"/>
              <a:gd name="connsiteY1" fmla="*/ 641993 h 2136838"/>
              <a:gd name="connsiteX2" fmla="*/ 993913 w 6042992"/>
              <a:gd name="connsiteY2" fmla="*/ 689701 h 2136838"/>
              <a:gd name="connsiteX3" fmla="*/ 1288112 w 6042992"/>
              <a:gd name="connsiteY3" fmla="*/ 983899 h 2136838"/>
              <a:gd name="connsiteX4" fmla="*/ 1653872 w 6042992"/>
              <a:gd name="connsiteY4" fmla="*/ 1564344 h 2136838"/>
              <a:gd name="connsiteX5" fmla="*/ 2186609 w 6042992"/>
              <a:gd name="connsiteY5" fmla="*/ 1969861 h 2136838"/>
              <a:gd name="connsiteX6" fmla="*/ 2592125 w 6042992"/>
              <a:gd name="connsiteY6" fmla="*/ 2112984 h 2136838"/>
              <a:gd name="connsiteX7" fmla="*/ 2894275 w 6042992"/>
              <a:gd name="connsiteY7" fmla="*/ 2128887 h 2136838"/>
              <a:gd name="connsiteX8" fmla="*/ 4524293 w 6042992"/>
              <a:gd name="connsiteY8" fmla="*/ 2136838 h 2136838"/>
              <a:gd name="connsiteX9" fmla="*/ 5216057 w 6042992"/>
              <a:gd name="connsiteY9" fmla="*/ 1755175 h 2136838"/>
              <a:gd name="connsiteX10" fmla="*/ 5446644 w 6042992"/>
              <a:gd name="connsiteY10" fmla="*/ 1381465 h 2136838"/>
              <a:gd name="connsiteX11" fmla="*/ 5494352 w 6042992"/>
              <a:gd name="connsiteY11" fmla="*/ 896435 h 2136838"/>
              <a:gd name="connsiteX12" fmla="*/ 5526157 w 6042992"/>
              <a:gd name="connsiteY12" fmla="*/ 459113 h 2136838"/>
              <a:gd name="connsiteX13" fmla="*/ 5645427 w 6042992"/>
              <a:gd name="connsiteY13" fmla="*/ 85402 h 2136838"/>
              <a:gd name="connsiteX14" fmla="*/ 5907820 w 6042992"/>
              <a:gd name="connsiteY14" fmla="*/ 5889 h 2136838"/>
              <a:gd name="connsiteX15" fmla="*/ 6042992 w 6042992"/>
              <a:gd name="connsiteY15" fmla="*/ 5889 h 21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42992" h="2136838">
                <a:moveTo>
                  <a:pt x="0" y="641993"/>
                </a:moveTo>
                <a:cubicBezTo>
                  <a:pt x="271007" y="638017"/>
                  <a:pt x="542015" y="634042"/>
                  <a:pt x="707667" y="641993"/>
                </a:cubicBezTo>
                <a:cubicBezTo>
                  <a:pt x="873319" y="649944"/>
                  <a:pt x="897172" y="632717"/>
                  <a:pt x="993913" y="689701"/>
                </a:cubicBezTo>
                <a:cubicBezTo>
                  <a:pt x="1090654" y="746685"/>
                  <a:pt x="1178119" y="838125"/>
                  <a:pt x="1288112" y="983899"/>
                </a:cubicBezTo>
                <a:cubicBezTo>
                  <a:pt x="1398105" y="1129673"/>
                  <a:pt x="1504123" y="1400017"/>
                  <a:pt x="1653872" y="1564344"/>
                </a:cubicBezTo>
                <a:cubicBezTo>
                  <a:pt x="1803621" y="1728671"/>
                  <a:pt x="2030234" y="1878421"/>
                  <a:pt x="2186609" y="1969861"/>
                </a:cubicBezTo>
                <a:cubicBezTo>
                  <a:pt x="2342985" y="2061301"/>
                  <a:pt x="2474181" y="2086480"/>
                  <a:pt x="2592125" y="2112984"/>
                </a:cubicBezTo>
                <a:cubicBezTo>
                  <a:pt x="2710069" y="2139488"/>
                  <a:pt x="2572247" y="2124911"/>
                  <a:pt x="2894275" y="2128887"/>
                </a:cubicBezTo>
                <a:lnTo>
                  <a:pt x="4524293" y="2136838"/>
                </a:lnTo>
                <a:cubicBezTo>
                  <a:pt x="4911257" y="2074553"/>
                  <a:pt x="5062332" y="1881071"/>
                  <a:pt x="5216057" y="1755175"/>
                </a:cubicBezTo>
                <a:cubicBezTo>
                  <a:pt x="5369782" y="1629280"/>
                  <a:pt x="5400262" y="1524588"/>
                  <a:pt x="5446644" y="1381465"/>
                </a:cubicBezTo>
                <a:cubicBezTo>
                  <a:pt x="5493027" y="1238342"/>
                  <a:pt x="5481100" y="1050160"/>
                  <a:pt x="5494352" y="896435"/>
                </a:cubicBezTo>
                <a:cubicBezTo>
                  <a:pt x="5507604" y="742710"/>
                  <a:pt x="5500978" y="594285"/>
                  <a:pt x="5526157" y="459113"/>
                </a:cubicBezTo>
                <a:cubicBezTo>
                  <a:pt x="5551336" y="323941"/>
                  <a:pt x="5581817" y="160939"/>
                  <a:pt x="5645427" y="85402"/>
                </a:cubicBezTo>
                <a:cubicBezTo>
                  <a:pt x="5709037" y="9865"/>
                  <a:pt x="5841559" y="19141"/>
                  <a:pt x="5907820" y="5889"/>
                </a:cubicBezTo>
                <a:cubicBezTo>
                  <a:pt x="5974081" y="-7363"/>
                  <a:pt x="6042992" y="5889"/>
                  <a:pt x="6042992" y="5889"/>
                </a:cubicBez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40" name="Freeform 39"/>
          <p:cNvSpPr/>
          <p:nvPr/>
        </p:nvSpPr>
        <p:spPr>
          <a:xfrm>
            <a:off x="182563" y="4117840"/>
            <a:ext cx="706437" cy="1101725"/>
          </a:xfrm>
          <a:custGeom>
            <a:avLst/>
            <a:gdLst>
              <a:gd name="connsiteX0" fmla="*/ 940487 w 940487"/>
              <a:gd name="connsiteY0" fmla="*/ 1455089 h 1469312"/>
              <a:gd name="connsiteX1" fmla="*/ 336188 w 940487"/>
              <a:gd name="connsiteY1" fmla="*/ 1423284 h 1469312"/>
              <a:gd name="connsiteX2" fmla="*/ 41990 w 940487"/>
              <a:gd name="connsiteY2" fmla="*/ 1073427 h 1469312"/>
              <a:gd name="connsiteX3" fmla="*/ 10185 w 940487"/>
              <a:gd name="connsiteY3" fmla="*/ 333955 h 1469312"/>
              <a:gd name="connsiteX4" fmla="*/ 121503 w 940487"/>
              <a:gd name="connsiteY4" fmla="*/ 55660 h 1469312"/>
              <a:gd name="connsiteX5" fmla="*/ 487263 w 940487"/>
              <a:gd name="connsiteY5" fmla="*/ 0 h 146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487" h="1469312">
                <a:moveTo>
                  <a:pt x="940487" y="1455089"/>
                </a:moveTo>
                <a:cubicBezTo>
                  <a:pt x="713212" y="1470991"/>
                  <a:pt x="485937" y="1486894"/>
                  <a:pt x="336188" y="1423284"/>
                </a:cubicBezTo>
                <a:cubicBezTo>
                  <a:pt x="186439" y="1359674"/>
                  <a:pt x="96324" y="1254982"/>
                  <a:pt x="41990" y="1073427"/>
                </a:cubicBezTo>
                <a:cubicBezTo>
                  <a:pt x="-12344" y="891872"/>
                  <a:pt x="-3067" y="503583"/>
                  <a:pt x="10185" y="333955"/>
                </a:cubicBezTo>
                <a:cubicBezTo>
                  <a:pt x="23437" y="164327"/>
                  <a:pt x="41990" y="111319"/>
                  <a:pt x="121503" y="55660"/>
                </a:cubicBezTo>
                <a:cubicBezTo>
                  <a:pt x="201016" y="1"/>
                  <a:pt x="344139" y="0"/>
                  <a:pt x="487263" y="0"/>
                </a:cubicBezTo>
              </a:path>
            </a:pathLst>
          </a:custGeom>
          <a:noFill/>
          <a:ln w="19050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6608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Connettore 1 66"/>
          <p:cNvCxnSpPr/>
          <p:nvPr/>
        </p:nvCxnSpPr>
        <p:spPr>
          <a:xfrm>
            <a:off x="3576698" y="2604186"/>
            <a:ext cx="1450470" cy="6882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87" idx="1"/>
            <a:endCxn id="107" idx="3"/>
          </p:cNvCxnSpPr>
          <p:nvPr/>
        </p:nvCxnSpPr>
        <p:spPr>
          <a:xfrm flipH="1">
            <a:off x="1996866" y="3717184"/>
            <a:ext cx="1100753" cy="1129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5308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Solution 2 with </a:t>
            </a:r>
            <a:r>
              <a:rPr lang="it-IT" sz="3600" dirty="0" err="1" smtClean="0"/>
              <a:t>event</a:t>
            </a:r>
            <a:r>
              <a:rPr lang="it-IT" sz="3600" dirty="0" smtClean="0"/>
              <a:t> </a:t>
            </a:r>
            <a:r>
              <a:rPr lang="it-IT" sz="3600" dirty="0" err="1" smtClean="0"/>
              <a:t>modeled</a:t>
            </a:r>
            <a:r>
              <a:rPr lang="it-IT" sz="3600" dirty="0" smtClean="0"/>
              <a:t> with </a:t>
            </a:r>
            <a:br>
              <a:rPr lang="it-IT" sz="3600" dirty="0" smtClean="0"/>
            </a:br>
            <a:r>
              <a:rPr lang="it-IT" sz="3600" dirty="0" smtClean="0"/>
              <a:t>a </a:t>
            </a:r>
            <a:r>
              <a:rPr lang="it-IT" sz="3600" dirty="0" err="1" smtClean="0"/>
              <a:t>relationship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095064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8338" y="2091386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658693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25128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1882653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>
            <a:off x="1329250" y="2614606"/>
            <a:ext cx="237693" cy="2092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034330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584298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137008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3892731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532627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074162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667095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271017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69989" y="2721351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426707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478799" y="2826983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04363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700201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236620" y="3308737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213839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1480787" y="3536441"/>
            <a:ext cx="1290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Comic Sans MS" panose="030F0702030302020204" pitchFamily="66" charset="0"/>
              </a:rPr>
              <a:t>maximum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3213863" y="3841733"/>
            <a:ext cx="1468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Comic Sans MS" panose="030F0702030302020204" pitchFamily="66" charset="0"/>
              </a:rPr>
              <a:t>Progressive </a:t>
            </a:r>
            <a:r>
              <a:rPr lang="it-IT" sz="1100" dirty="0" err="1" smtClean="0">
                <a:latin typeface="Comic Sans MS" panose="030F0702030302020204" pitchFamily="66" charset="0"/>
              </a:rPr>
              <a:t>number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2113332" y="4673256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476965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464559" y="1970935"/>
            <a:ext cx="506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4624077" y="3551907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3916406" y="3093520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986336" y="3325595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304041" y="522607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097619" y="3567895"/>
            <a:ext cx="1112874" cy="298578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2783511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431909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2748456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395752" y="2822209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07132" y="2640356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6619" y="2142693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5013559" y="4194866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607770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5766852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103484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Figura a mano libera 45"/>
          <p:cNvSpPr/>
          <p:nvPr/>
        </p:nvSpPr>
        <p:spPr>
          <a:xfrm>
            <a:off x="4065074" y="1443523"/>
            <a:ext cx="2036927" cy="569588"/>
          </a:xfrm>
          <a:custGeom>
            <a:avLst/>
            <a:gdLst>
              <a:gd name="connsiteX0" fmla="*/ 6053 w 2168007"/>
              <a:gd name="connsiteY0" fmla="*/ 570688 h 719544"/>
              <a:gd name="connsiteX1" fmla="*/ 69849 w 2168007"/>
              <a:gd name="connsiteY1" fmla="*/ 180828 h 719544"/>
              <a:gd name="connsiteX2" fmla="*/ 502239 w 2168007"/>
              <a:gd name="connsiteY2" fmla="*/ 39061 h 719544"/>
              <a:gd name="connsiteX3" fmla="*/ 1381198 w 2168007"/>
              <a:gd name="connsiteY3" fmla="*/ 10707 h 719544"/>
              <a:gd name="connsiteX4" fmla="*/ 1863207 w 2168007"/>
              <a:gd name="connsiteY4" fmla="*/ 195005 h 719544"/>
              <a:gd name="connsiteX5" fmla="*/ 1997886 w 2168007"/>
              <a:gd name="connsiteY5" fmla="*/ 315507 h 719544"/>
              <a:gd name="connsiteX6" fmla="*/ 2168007 w 2168007"/>
              <a:gd name="connsiteY6" fmla="*/ 719544 h 719544"/>
              <a:gd name="connsiteX0" fmla="*/ 403 w 2162357"/>
              <a:gd name="connsiteY0" fmla="*/ 574243 h 723099"/>
              <a:gd name="connsiteX1" fmla="*/ 233011 w 2162357"/>
              <a:gd name="connsiteY1" fmla="*/ 282857 h 723099"/>
              <a:gd name="connsiteX2" fmla="*/ 496589 w 2162357"/>
              <a:gd name="connsiteY2" fmla="*/ 42616 h 723099"/>
              <a:gd name="connsiteX3" fmla="*/ 1375548 w 2162357"/>
              <a:gd name="connsiteY3" fmla="*/ 14262 h 723099"/>
              <a:gd name="connsiteX4" fmla="*/ 1857557 w 2162357"/>
              <a:gd name="connsiteY4" fmla="*/ 198560 h 723099"/>
              <a:gd name="connsiteX5" fmla="*/ 1992236 w 2162357"/>
              <a:gd name="connsiteY5" fmla="*/ 319062 h 723099"/>
              <a:gd name="connsiteX6" fmla="*/ 2162357 w 2162357"/>
              <a:gd name="connsiteY6" fmla="*/ 723099 h 723099"/>
              <a:gd name="connsiteX0" fmla="*/ 6059 w 1971065"/>
              <a:gd name="connsiteY0" fmla="*/ 644581 h 723099"/>
              <a:gd name="connsiteX1" fmla="*/ 41719 w 1971065"/>
              <a:gd name="connsiteY1" fmla="*/ 282857 h 723099"/>
              <a:gd name="connsiteX2" fmla="*/ 305297 w 1971065"/>
              <a:gd name="connsiteY2" fmla="*/ 42616 h 723099"/>
              <a:gd name="connsiteX3" fmla="*/ 1184256 w 1971065"/>
              <a:gd name="connsiteY3" fmla="*/ 14262 h 723099"/>
              <a:gd name="connsiteX4" fmla="*/ 1666265 w 1971065"/>
              <a:gd name="connsiteY4" fmla="*/ 198560 h 723099"/>
              <a:gd name="connsiteX5" fmla="*/ 1800944 w 1971065"/>
              <a:gd name="connsiteY5" fmla="*/ 319062 h 723099"/>
              <a:gd name="connsiteX6" fmla="*/ 1971065 w 1971065"/>
              <a:gd name="connsiteY6" fmla="*/ 723099 h 723099"/>
              <a:gd name="connsiteX0" fmla="*/ 1082 w 2036427"/>
              <a:gd name="connsiteY0" fmla="*/ 644581 h 723099"/>
              <a:gd name="connsiteX1" fmla="*/ 107081 w 2036427"/>
              <a:gd name="connsiteY1" fmla="*/ 282857 h 723099"/>
              <a:gd name="connsiteX2" fmla="*/ 370659 w 2036427"/>
              <a:gd name="connsiteY2" fmla="*/ 42616 h 723099"/>
              <a:gd name="connsiteX3" fmla="*/ 1249618 w 2036427"/>
              <a:gd name="connsiteY3" fmla="*/ 14262 h 723099"/>
              <a:gd name="connsiteX4" fmla="*/ 1731627 w 2036427"/>
              <a:gd name="connsiteY4" fmla="*/ 198560 h 723099"/>
              <a:gd name="connsiteX5" fmla="*/ 1866306 w 2036427"/>
              <a:gd name="connsiteY5" fmla="*/ 319062 h 723099"/>
              <a:gd name="connsiteX6" fmla="*/ 2036427 w 2036427"/>
              <a:gd name="connsiteY6" fmla="*/ 723099 h 723099"/>
              <a:gd name="connsiteX0" fmla="*/ 1082 w 2036427"/>
              <a:gd name="connsiteY0" fmla="*/ 643413 h 721931"/>
              <a:gd name="connsiteX1" fmla="*/ 107081 w 2036427"/>
              <a:gd name="connsiteY1" fmla="*/ 281689 h 721931"/>
              <a:gd name="connsiteX2" fmla="*/ 370659 w 2036427"/>
              <a:gd name="connsiteY2" fmla="*/ 41448 h 721931"/>
              <a:gd name="connsiteX3" fmla="*/ 1249618 w 2036427"/>
              <a:gd name="connsiteY3" fmla="*/ 13094 h 721931"/>
              <a:gd name="connsiteX4" fmla="*/ 1771383 w 2036427"/>
              <a:gd name="connsiteY4" fmla="*/ 181489 h 721931"/>
              <a:gd name="connsiteX5" fmla="*/ 1866306 w 2036427"/>
              <a:gd name="connsiteY5" fmla="*/ 317894 h 721931"/>
              <a:gd name="connsiteX6" fmla="*/ 2036427 w 2036427"/>
              <a:gd name="connsiteY6" fmla="*/ 721931 h 721931"/>
              <a:gd name="connsiteX0" fmla="*/ 1082 w 2036427"/>
              <a:gd name="connsiteY0" fmla="*/ 643413 h 721931"/>
              <a:gd name="connsiteX1" fmla="*/ 107081 w 2036427"/>
              <a:gd name="connsiteY1" fmla="*/ 281689 h 721931"/>
              <a:gd name="connsiteX2" fmla="*/ 370659 w 2036427"/>
              <a:gd name="connsiteY2" fmla="*/ 41448 h 721931"/>
              <a:gd name="connsiteX3" fmla="*/ 1249618 w 2036427"/>
              <a:gd name="connsiteY3" fmla="*/ 13094 h 721931"/>
              <a:gd name="connsiteX4" fmla="*/ 1771383 w 2036427"/>
              <a:gd name="connsiteY4" fmla="*/ 181489 h 721931"/>
              <a:gd name="connsiteX5" fmla="*/ 1929917 w 2036427"/>
              <a:gd name="connsiteY5" fmla="*/ 317894 h 721931"/>
              <a:gd name="connsiteX6" fmla="*/ 2036427 w 2036427"/>
              <a:gd name="connsiteY6" fmla="*/ 721931 h 721931"/>
              <a:gd name="connsiteX0" fmla="*/ 1472 w 2036817"/>
              <a:gd name="connsiteY0" fmla="*/ 630686 h 709204"/>
              <a:gd name="connsiteX1" fmla="*/ 107471 w 2036817"/>
              <a:gd name="connsiteY1" fmla="*/ 268962 h 709204"/>
              <a:gd name="connsiteX2" fmla="*/ 477375 w 2036817"/>
              <a:gd name="connsiteY2" fmla="*/ 127958 h 709204"/>
              <a:gd name="connsiteX3" fmla="*/ 1250008 w 2036817"/>
              <a:gd name="connsiteY3" fmla="*/ 367 h 709204"/>
              <a:gd name="connsiteX4" fmla="*/ 1771773 w 2036817"/>
              <a:gd name="connsiteY4" fmla="*/ 168762 h 709204"/>
              <a:gd name="connsiteX5" fmla="*/ 1930307 w 2036817"/>
              <a:gd name="connsiteY5" fmla="*/ 305167 h 709204"/>
              <a:gd name="connsiteX6" fmla="*/ 2036817 w 2036817"/>
              <a:gd name="connsiteY6" fmla="*/ 709204 h 709204"/>
              <a:gd name="connsiteX0" fmla="*/ 1472 w 2036817"/>
              <a:gd name="connsiteY0" fmla="*/ 527523 h 606041"/>
              <a:gd name="connsiteX1" fmla="*/ 107471 w 2036817"/>
              <a:gd name="connsiteY1" fmla="*/ 165799 h 606041"/>
              <a:gd name="connsiteX2" fmla="*/ 477375 w 2036817"/>
              <a:gd name="connsiteY2" fmla="*/ 24795 h 606041"/>
              <a:gd name="connsiteX3" fmla="*/ 1257096 w 2036817"/>
              <a:gd name="connsiteY3" fmla="*/ 3530 h 606041"/>
              <a:gd name="connsiteX4" fmla="*/ 1771773 w 2036817"/>
              <a:gd name="connsiteY4" fmla="*/ 65599 h 606041"/>
              <a:gd name="connsiteX5" fmla="*/ 1930307 w 2036817"/>
              <a:gd name="connsiteY5" fmla="*/ 202004 h 606041"/>
              <a:gd name="connsiteX6" fmla="*/ 2036817 w 2036817"/>
              <a:gd name="connsiteY6" fmla="*/ 606041 h 606041"/>
              <a:gd name="connsiteX0" fmla="*/ 1582 w 2036927"/>
              <a:gd name="connsiteY0" fmla="*/ 524013 h 602531"/>
              <a:gd name="connsiteX1" fmla="*/ 107581 w 2036927"/>
              <a:gd name="connsiteY1" fmla="*/ 162289 h 602531"/>
              <a:gd name="connsiteX2" fmla="*/ 498750 w 2036927"/>
              <a:gd name="connsiteY2" fmla="*/ 56727 h 602531"/>
              <a:gd name="connsiteX3" fmla="*/ 1257206 w 2036927"/>
              <a:gd name="connsiteY3" fmla="*/ 20 h 602531"/>
              <a:gd name="connsiteX4" fmla="*/ 1771883 w 2036927"/>
              <a:gd name="connsiteY4" fmla="*/ 62089 h 602531"/>
              <a:gd name="connsiteX5" fmla="*/ 1930417 w 2036927"/>
              <a:gd name="connsiteY5" fmla="*/ 198494 h 602531"/>
              <a:gd name="connsiteX6" fmla="*/ 2036927 w 2036927"/>
              <a:gd name="connsiteY6" fmla="*/ 602531 h 602531"/>
              <a:gd name="connsiteX0" fmla="*/ 1582 w 2036927"/>
              <a:gd name="connsiteY0" fmla="*/ 488764 h 567282"/>
              <a:gd name="connsiteX1" fmla="*/ 107581 w 2036927"/>
              <a:gd name="connsiteY1" fmla="*/ 127040 h 567282"/>
              <a:gd name="connsiteX2" fmla="*/ 498750 w 2036927"/>
              <a:gd name="connsiteY2" fmla="*/ 21478 h 567282"/>
              <a:gd name="connsiteX3" fmla="*/ 1257206 w 2036927"/>
              <a:gd name="connsiteY3" fmla="*/ 213 h 567282"/>
              <a:gd name="connsiteX4" fmla="*/ 1771883 w 2036927"/>
              <a:gd name="connsiteY4" fmla="*/ 26840 h 567282"/>
              <a:gd name="connsiteX5" fmla="*/ 1930417 w 2036927"/>
              <a:gd name="connsiteY5" fmla="*/ 163245 h 567282"/>
              <a:gd name="connsiteX6" fmla="*/ 2036927 w 2036927"/>
              <a:gd name="connsiteY6" fmla="*/ 567282 h 567282"/>
              <a:gd name="connsiteX0" fmla="*/ 1582 w 2036927"/>
              <a:gd name="connsiteY0" fmla="*/ 491070 h 569588"/>
              <a:gd name="connsiteX1" fmla="*/ 107581 w 2036927"/>
              <a:gd name="connsiteY1" fmla="*/ 129346 h 569588"/>
              <a:gd name="connsiteX2" fmla="*/ 498750 w 2036927"/>
              <a:gd name="connsiteY2" fmla="*/ 23784 h 569588"/>
              <a:gd name="connsiteX3" fmla="*/ 1257206 w 2036927"/>
              <a:gd name="connsiteY3" fmla="*/ 2519 h 569588"/>
              <a:gd name="connsiteX4" fmla="*/ 1778972 w 2036927"/>
              <a:gd name="connsiteY4" fmla="*/ 64588 h 569588"/>
              <a:gd name="connsiteX5" fmla="*/ 1930417 w 2036927"/>
              <a:gd name="connsiteY5" fmla="*/ 165551 h 569588"/>
              <a:gd name="connsiteX6" fmla="*/ 2036927 w 2036927"/>
              <a:gd name="connsiteY6" fmla="*/ 569588 h 569588"/>
              <a:gd name="connsiteX0" fmla="*/ 1582 w 2036927"/>
              <a:gd name="connsiteY0" fmla="*/ 491070 h 569588"/>
              <a:gd name="connsiteX1" fmla="*/ 107581 w 2036927"/>
              <a:gd name="connsiteY1" fmla="*/ 129346 h 569588"/>
              <a:gd name="connsiteX2" fmla="*/ 498750 w 2036927"/>
              <a:gd name="connsiteY2" fmla="*/ 23784 h 569588"/>
              <a:gd name="connsiteX3" fmla="*/ 1257206 w 2036927"/>
              <a:gd name="connsiteY3" fmla="*/ 2519 h 569588"/>
              <a:gd name="connsiteX4" fmla="*/ 1778972 w 2036927"/>
              <a:gd name="connsiteY4" fmla="*/ 64588 h 569588"/>
              <a:gd name="connsiteX5" fmla="*/ 1930417 w 2036927"/>
              <a:gd name="connsiteY5" fmla="*/ 165551 h 569588"/>
              <a:gd name="connsiteX6" fmla="*/ 2036927 w 2036927"/>
              <a:gd name="connsiteY6" fmla="*/ 569588 h 56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927" h="569588">
                <a:moveTo>
                  <a:pt x="1582" y="491070"/>
                </a:moveTo>
                <a:cubicBezTo>
                  <a:pt x="-7869" y="340442"/>
                  <a:pt x="24720" y="207227"/>
                  <a:pt x="107581" y="129346"/>
                </a:cubicBezTo>
                <a:cubicBezTo>
                  <a:pt x="190442" y="51465"/>
                  <a:pt x="307146" y="44922"/>
                  <a:pt x="498750" y="23784"/>
                </a:cubicBezTo>
                <a:cubicBezTo>
                  <a:pt x="690354" y="2646"/>
                  <a:pt x="1043836" y="-4282"/>
                  <a:pt x="1257206" y="2519"/>
                </a:cubicBezTo>
                <a:cubicBezTo>
                  <a:pt x="1470576" y="9320"/>
                  <a:pt x="1666770" y="37416"/>
                  <a:pt x="1778972" y="64588"/>
                </a:cubicBezTo>
                <a:cubicBezTo>
                  <a:pt x="1891174" y="91760"/>
                  <a:pt x="1879617" y="78128"/>
                  <a:pt x="1930417" y="165551"/>
                </a:cubicBezTo>
                <a:cubicBezTo>
                  <a:pt x="1981217" y="252974"/>
                  <a:pt x="1977266" y="411281"/>
                  <a:pt x="2036927" y="5695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6074367" y="2013560"/>
            <a:ext cx="124478" cy="13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4707144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396695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173924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499341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670050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5740225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519147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52" name="Connettore 1 51"/>
          <p:cNvCxnSpPr>
            <a:stCxn id="87" idx="0"/>
            <a:endCxn id="108" idx="2"/>
          </p:cNvCxnSpPr>
          <p:nvPr/>
        </p:nvCxnSpPr>
        <p:spPr>
          <a:xfrm flipH="1" flipV="1">
            <a:off x="3362380" y="2580676"/>
            <a:ext cx="291676" cy="987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87" idx="3"/>
          </p:cNvCxnSpPr>
          <p:nvPr/>
        </p:nvCxnSpPr>
        <p:spPr>
          <a:xfrm flipV="1">
            <a:off x="4210493" y="3434777"/>
            <a:ext cx="790878" cy="282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uppo 100"/>
          <p:cNvGrpSpPr/>
          <p:nvPr/>
        </p:nvGrpSpPr>
        <p:grpSpPr>
          <a:xfrm>
            <a:off x="4980574" y="3145009"/>
            <a:ext cx="995519" cy="343573"/>
            <a:chOff x="4980574" y="3442708"/>
            <a:chExt cx="995519" cy="343573"/>
          </a:xfrm>
        </p:grpSpPr>
        <p:sp>
          <p:nvSpPr>
            <p:cNvPr id="105" name="Rettangolo 104"/>
            <p:cNvSpPr/>
            <p:nvPr/>
          </p:nvSpPr>
          <p:spPr>
            <a:xfrm>
              <a:off x="4980574" y="3442708"/>
              <a:ext cx="995519" cy="3435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206204" y="3456367"/>
              <a:ext cx="5453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 panose="030F0702030302020204" pitchFamily="66" charset="0"/>
                </a:rPr>
                <a:t>Bike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0" name="CasellaDiTesto 109"/>
          <p:cNvSpPr txBox="1"/>
          <p:nvPr/>
        </p:nvSpPr>
        <p:spPr>
          <a:xfrm>
            <a:off x="2867738" y="2614606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111" name="CasellaDiTesto 110"/>
          <p:cNvSpPr txBox="1"/>
          <p:nvPr/>
        </p:nvSpPr>
        <p:spPr>
          <a:xfrm>
            <a:off x="3132064" y="3566257"/>
            <a:ext cx="1038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latin typeface="Comic Sans MS" panose="030F0702030302020204" pitchFamily="66" charset="0"/>
              </a:rPr>
              <a:t>Loan</a:t>
            </a:r>
            <a:r>
              <a:rPr lang="it-IT" sz="1200" b="1" dirty="0" smtClean="0">
                <a:latin typeface="Comic Sans MS" panose="030F0702030302020204" pitchFamily="66" charset="0"/>
              </a:rPr>
              <a:t> </a:t>
            </a:r>
            <a:r>
              <a:rPr lang="it-IT" sz="1200" b="1" dirty="0" err="1" smtClean="0">
                <a:latin typeface="Comic Sans MS" panose="030F0702030302020204" pitchFamily="66" charset="0"/>
              </a:rPr>
              <a:t>event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79" name="Gruppo 78"/>
          <p:cNvGrpSpPr/>
          <p:nvPr/>
        </p:nvGrpSpPr>
        <p:grpSpPr>
          <a:xfrm>
            <a:off x="5310269" y="3888162"/>
            <a:ext cx="2182564" cy="731768"/>
            <a:chOff x="5310269" y="4185861"/>
            <a:chExt cx="2182564" cy="731768"/>
          </a:xfrm>
        </p:grpSpPr>
        <p:sp>
          <p:nvSpPr>
            <p:cNvPr id="80" name="CasellaDiTesto 79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81" name="Connettore 1 8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2 85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asellaDiTesto 90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2629445" y="4751189"/>
            <a:ext cx="64491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Comic Sans MS" panose="030F0702030302020204" pitchFamily="66" charset="0"/>
              </a:rPr>
              <a:t>Remark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it-IT" sz="1400" dirty="0" err="1" smtClean="0">
                <a:latin typeface="Comic Sans MS" panose="030F0702030302020204" pitchFamily="66" charset="0"/>
              </a:rPr>
              <a:t>This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solution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uses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correctly</a:t>
            </a:r>
            <a:r>
              <a:rPr lang="it-IT" sz="1400" dirty="0" smtClean="0">
                <a:latin typeface="Comic Sans MS" panose="030F0702030302020204" pitchFamily="66" charset="0"/>
              </a:rPr>
              <a:t> the ER model, and </a:t>
            </a:r>
            <a:r>
              <a:rPr lang="it-IT" sz="1400" dirty="0" err="1" smtClean="0">
                <a:latin typeface="Comic Sans MS" panose="030F0702030302020204" pitchFamily="66" charset="0"/>
              </a:rPr>
              <a:t>is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equivalent</a:t>
            </a:r>
            <a:r>
              <a:rPr lang="it-IT" sz="1400" dirty="0" smtClean="0">
                <a:latin typeface="Comic Sans MS" panose="030F0702030302020204" pitchFamily="66" charset="0"/>
              </a:rPr>
              <a:t> to the </a:t>
            </a:r>
            <a:r>
              <a:rPr lang="it-IT" sz="1400" dirty="0" err="1" smtClean="0">
                <a:latin typeface="Comic Sans MS" panose="030F0702030302020204" pitchFamily="66" charset="0"/>
              </a:rPr>
              <a:t>correct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solution</a:t>
            </a:r>
            <a:r>
              <a:rPr lang="it-IT" sz="1400" dirty="0" smtClean="0">
                <a:latin typeface="Comic Sans MS" panose="030F0702030302020204" pitchFamily="66" charset="0"/>
              </a:rPr>
              <a:t>, </a:t>
            </a:r>
            <a:r>
              <a:rPr lang="it-IT" sz="1400" dirty="0" err="1" smtClean="0">
                <a:latin typeface="Comic Sans MS" panose="030F0702030302020204" pitchFamily="66" charset="0"/>
              </a:rPr>
              <a:t>provided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that</a:t>
            </a:r>
            <a:r>
              <a:rPr lang="it-IT" sz="1400" dirty="0" smtClean="0">
                <a:latin typeface="Comic Sans MS" panose="030F0702030302020204" pitchFamily="66" charset="0"/>
              </a:rPr>
              <a:t>: a. the </a:t>
            </a:r>
            <a:r>
              <a:rPr lang="it-IT" sz="1400" dirty="0" err="1" smtClean="0">
                <a:latin typeface="Comic Sans MS" panose="030F0702030302020204" pitchFamily="66" charset="0"/>
              </a:rPr>
              <a:t>relationship</a:t>
            </a:r>
            <a:r>
              <a:rPr lang="it-IT" sz="1400" dirty="0" smtClean="0">
                <a:latin typeface="Comic Sans MS" panose="030F0702030302020204" pitchFamily="66" charset="0"/>
              </a:rPr>
              <a:t> with minute </a:t>
            </a:r>
            <a:r>
              <a:rPr lang="it-IT" sz="1400" dirty="0" err="1" smtClean="0">
                <a:latin typeface="Comic Sans MS" panose="030F0702030302020204" pitchFamily="66" charset="0"/>
              </a:rPr>
              <a:t>is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interpeted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as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referring</a:t>
            </a:r>
            <a:r>
              <a:rPr lang="it-IT" sz="1400" dirty="0" smtClean="0">
                <a:latin typeface="Comic Sans MS" panose="030F0702030302020204" pitchFamily="66" charset="0"/>
              </a:rPr>
              <a:t> to the </a:t>
            </a:r>
            <a:r>
              <a:rPr lang="it-IT" sz="1400" dirty="0" err="1" smtClean="0">
                <a:latin typeface="Comic Sans MS" panose="030F0702030302020204" pitchFamily="66" charset="0"/>
              </a:rPr>
              <a:t>pick</a:t>
            </a:r>
            <a:r>
              <a:rPr lang="it-IT" sz="1400" dirty="0" smtClean="0">
                <a:latin typeface="Comic Sans MS" panose="030F0702030302020204" pitchFamily="66" charset="0"/>
              </a:rPr>
              <a:t> up minute, and b. the </a:t>
            </a:r>
            <a:r>
              <a:rPr lang="it-IT" sz="1400" dirty="0" err="1" smtClean="0">
                <a:latin typeface="Comic Sans MS" panose="030F0702030302020204" pitchFamily="66" charset="0"/>
              </a:rPr>
              <a:t>return</a:t>
            </a:r>
            <a:r>
              <a:rPr lang="it-IT" sz="1400" dirty="0" smtClean="0">
                <a:latin typeface="Comic Sans MS" panose="030F0702030302020204" pitchFamily="66" charset="0"/>
              </a:rPr>
              <a:t> minute </a:t>
            </a:r>
            <a:r>
              <a:rPr lang="it-IT" sz="1400" dirty="0" err="1" smtClean="0">
                <a:latin typeface="Comic Sans MS" panose="030F0702030302020204" pitchFamily="66" charset="0"/>
              </a:rPr>
              <a:t>is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implicitely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represented</a:t>
            </a:r>
            <a:r>
              <a:rPr lang="it-IT" sz="1400" dirty="0" smtClean="0">
                <a:latin typeface="Comic Sans MS" panose="030F0702030302020204" pitchFamily="66" charset="0"/>
              </a:rPr>
              <a:t> by </a:t>
            </a:r>
            <a:r>
              <a:rPr lang="it-IT" sz="1400" dirty="0" err="1" smtClean="0">
                <a:latin typeface="Comic Sans MS" panose="030F0702030302020204" pitchFamily="66" charset="0"/>
              </a:rPr>
              <a:t>means</a:t>
            </a:r>
            <a:r>
              <a:rPr lang="it-IT" sz="1400" dirty="0" smtClean="0">
                <a:latin typeface="Comic Sans MS" panose="030F0702030302020204" pitchFamily="66" charset="0"/>
              </a:rPr>
              <a:t> of the </a:t>
            </a:r>
            <a:r>
              <a:rPr lang="it-IT" sz="1400" dirty="0" err="1" smtClean="0">
                <a:latin typeface="Comic Sans MS" panose="030F0702030302020204" pitchFamily="66" charset="0"/>
              </a:rPr>
              <a:t>attribute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period</a:t>
            </a:r>
            <a:r>
              <a:rPr lang="it-IT" sz="1400" dirty="0" smtClean="0">
                <a:latin typeface="Comic Sans MS" panose="030F0702030302020204" pitchFamily="66" charset="0"/>
              </a:rPr>
              <a:t> of the </a:t>
            </a:r>
            <a:r>
              <a:rPr lang="it-IT" sz="1400" dirty="0" err="1" smtClean="0">
                <a:latin typeface="Comic Sans MS" panose="030F0702030302020204" pitchFamily="66" charset="0"/>
              </a:rPr>
              <a:t>loan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even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relationship</a:t>
            </a:r>
            <a:r>
              <a:rPr lang="it-IT" sz="1400" dirty="0" smtClean="0">
                <a:latin typeface="Comic Sans MS" panose="030F0702030302020204" pitchFamily="66" charset="0"/>
              </a:rPr>
              <a:t>. A </a:t>
            </a:r>
            <a:r>
              <a:rPr lang="it-IT" sz="1400" dirty="0" err="1" smtClean="0">
                <a:latin typeface="Comic Sans MS" panose="030F0702030302020204" pitchFamily="66" charset="0"/>
              </a:rPr>
              <a:t>problem</a:t>
            </a:r>
            <a:r>
              <a:rPr lang="it-IT" sz="1400" dirty="0" smtClean="0">
                <a:latin typeface="Comic Sans MS" panose="030F0702030302020204" pitchFamily="66" charset="0"/>
              </a:rPr>
              <a:t> in </a:t>
            </a:r>
            <a:r>
              <a:rPr lang="it-IT" sz="1400" dirty="0" err="1" smtClean="0">
                <a:latin typeface="Comic Sans MS" panose="030F0702030302020204" pitchFamily="66" charset="0"/>
              </a:rPr>
              <a:t>this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solution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lies</a:t>
            </a:r>
            <a:r>
              <a:rPr lang="it-IT" sz="1400" dirty="0" smtClean="0">
                <a:latin typeface="Comic Sans MS" panose="030F0702030302020204" pitchFamily="66" charset="0"/>
              </a:rPr>
              <a:t> in the </a:t>
            </a:r>
            <a:r>
              <a:rPr lang="it-IT" sz="1400" dirty="0" err="1" smtClean="0">
                <a:latin typeface="Comic Sans MS" panose="030F0702030302020204" pitchFamily="66" charset="0"/>
              </a:rPr>
              <a:t>attribute</a:t>
            </a:r>
            <a:r>
              <a:rPr lang="it-IT" sz="1400" dirty="0" smtClean="0">
                <a:latin typeface="Comic Sans MS" panose="030F0702030302020204" pitchFamily="66" charset="0"/>
              </a:rPr>
              <a:t> progressive </a:t>
            </a:r>
            <a:r>
              <a:rPr lang="it-IT" sz="1400" dirty="0" err="1" smtClean="0">
                <a:latin typeface="Comic Sans MS" panose="030F0702030302020204" pitchFamily="66" charset="0"/>
              </a:rPr>
              <a:t>number</a:t>
            </a:r>
            <a:r>
              <a:rPr lang="it-IT" sz="1400" dirty="0" smtClean="0">
                <a:latin typeface="Comic Sans MS" panose="030F0702030302020204" pitchFamily="66" charset="0"/>
              </a:rPr>
              <a:t>, </a:t>
            </a:r>
            <a:r>
              <a:rPr lang="it-IT" sz="1400" dirty="0" err="1" smtClean="0">
                <a:latin typeface="Comic Sans MS" panose="030F0702030302020204" pitchFamily="66" charset="0"/>
              </a:rPr>
              <a:t>that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inherently</a:t>
            </a:r>
            <a:r>
              <a:rPr lang="it-IT" sz="1400" dirty="0" smtClean="0">
                <a:latin typeface="Comic Sans MS" panose="030F0702030302020204" pitchFamily="66" charset="0"/>
              </a:rPr>
              <a:t> the </a:t>
            </a:r>
            <a:r>
              <a:rPr lang="it-IT" sz="1400" dirty="0" err="1" smtClean="0">
                <a:latin typeface="Comic Sans MS" panose="030F0702030302020204" pitchFamily="66" charset="0"/>
              </a:rPr>
              <a:t>identifier</a:t>
            </a:r>
            <a:r>
              <a:rPr lang="it-IT" sz="1400" dirty="0" smtClean="0">
                <a:latin typeface="Comic Sans MS" panose="030F0702030302020204" pitchFamily="66" charset="0"/>
              </a:rPr>
              <a:t> of </a:t>
            </a:r>
            <a:r>
              <a:rPr lang="it-IT" sz="1400" dirty="0" err="1" smtClean="0">
                <a:latin typeface="Comic Sans MS" panose="030F0702030302020204" pitchFamily="66" charset="0"/>
              </a:rPr>
              <a:t>Event</a:t>
            </a:r>
            <a:r>
              <a:rPr lang="it-IT" sz="1400" dirty="0" smtClean="0">
                <a:latin typeface="Comic Sans MS" panose="030F0702030302020204" pitchFamily="66" charset="0"/>
              </a:rPr>
              <a:t>; in the schema </a:t>
            </a:r>
            <a:r>
              <a:rPr lang="it-IT" sz="1400" dirty="0" err="1" smtClean="0">
                <a:latin typeface="Comic Sans MS" panose="030F0702030302020204" pitchFamily="66" charset="0"/>
              </a:rPr>
              <a:t>it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is</a:t>
            </a:r>
            <a:r>
              <a:rPr lang="it-IT" sz="1400" dirty="0" smtClean="0">
                <a:latin typeface="Comic Sans MS" panose="030F0702030302020204" pitchFamily="66" charset="0"/>
              </a:rPr>
              <a:t> an </a:t>
            </a:r>
            <a:r>
              <a:rPr lang="it-IT" sz="1400" dirty="0" err="1" smtClean="0">
                <a:latin typeface="Comic Sans MS" panose="030F0702030302020204" pitchFamily="66" charset="0"/>
              </a:rPr>
              <a:t>attribute</a:t>
            </a:r>
            <a:r>
              <a:rPr lang="it-IT" sz="1400" dirty="0" smtClean="0">
                <a:latin typeface="Comic Sans MS" panose="030F0702030302020204" pitchFamily="66" charset="0"/>
              </a:rPr>
              <a:t> of a </a:t>
            </a:r>
            <a:r>
              <a:rPr lang="it-IT" sz="1400" dirty="0" err="1" smtClean="0">
                <a:latin typeface="Comic Sans MS" panose="030F0702030302020204" pitchFamily="66" charset="0"/>
              </a:rPr>
              <a:t>relationship</a:t>
            </a:r>
            <a:r>
              <a:rPr lang="it-IT" sz="1400" dirty="0" smtClean="0">
                <a:latin typeface="Comic Sans MS" panose="030F0702030302020204" pitchFamily="66" charset="0"/>
              </a:rPr>
              <a:t>, so, </a:t>
            </a:r>
            <a:r>
              <a:rPr lang="it-IT" sz="1400" dirty="0" err="1" smtClean="0">
                <a:latin typeface="Comic Sans MS" panose="030F0702030302020204" pitchFamily="66" charset="0"/>
              </a:rPr>
              <a:t>since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relationships</a:t>
            </a:r>
            <a:r>
              <a:rPr lang="it-IT" sz="1400" dirty="0" smtClean="0">
                <a:latin typeface="Comic Sans MS" panose="030F0702030302020204" pitchFamily="66" charset="0"/>
              </a:rPr>
              <a:t> do </a:t>
            </a:r>
            <a:r>
              <a:rPr lang="it-IT" sz="1400" dirty="0" err="1" smtClean="0">
                <a:latin typeface="Comic Sans MS" panose="030F0702030302020204" pitchFamily="66" charset="0"/>
              </a:rPr>
              <a:t>not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have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identitifers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cannot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carry</a:t>
            </a:r>
            <a:r>
              <a:rPr lang="it-IT" sz="1400" dirty="0" smtClean="0">
                <a:latin typeface="Comic Sans MS" panose="030F0702030302020204" pitchFamily="66" charset="0"/>
              </a:rPr>
              <a:t> out in the schema </a:t>
            </a:r>
            <a:r>
              <a:rPr lang="it-IT" sz="1400" dirty="0" err="1" smtClean="0">
                <a:latin typeface="Comic Sans MS" panose="030F0702030302020204" pitchFamily="66" charset="0"/>
              </a:rPr>
              <a:t>its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identifying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role</a:t>
            </a:r>
            <a:r>
              <a:rPr lang="it-IT" sz="1400" dirty="0" smtClean="0">
                <a:latin typeface="Comic Sans MS" panose="030F0702030302020204" pitchFamily="66" charset="0"/>
              </a:rPr>
              <a:t>.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94" name="CasellaDiTesto 93"/>
          <p:cNvSpPr txBox="1"/>
          <p:nvPr/>
        </p:nvSpPr>
        <p:spPr>
          <a:xfrm>
            <a:off x="2171167" y="1973824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7997339" y="1541066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102" name="Connettore 2 101"/>
          <p:cNvCxnSpPr/>
          <p:nvPr/>
        </p:nvCxnSpPr>
        <p:spPr>
          <a:xfrm flipV="1">
            <a:off x="5638132" y="3488582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2629445" y="4707144"/>
            <a:ext cx="6479096" cy="2070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4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922343" y="2180352"/>
            <a:ext cx="1118264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789" y="324199"/>
            <a:ext cx="8439369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S</a:t>
            </a:r>
            <a:r>
              <a:rPr lang="it-IT" sz="3600" dirty="0" smtClean="0">
                <a:latin typeface="Comic Sans MS" panose="030F0702030302020204" pitchFamily="66" charset="0"/>
              </a:rPr>
              <a:t>olution 3 with </a:t>
            </a:r>
            <a:r>
              <a:rPr lang="it-IT" sz="3600" dirty="0" err="1" smtClean="0">
                <a:latin typeface="Comic Sans MS" panose="030F0702030302020204" pitchFamily="66" charset="0"/>
              </a:rPr>
              <a:t>two</a:t>
            </a:r>
            <a:r>
              <a:rPr lang="it-IT" sz="3600" dirty="0" smtClean="0">
                <a:latin typeface="Comic Sans MS" panose="030F0702030302020204" pitchFamily="66" charset="0"/>
              </a:rPr>
              <a:t> </a:t>
            </a:r>
            <a:r>
              <a:rPr lang="it-IT" sz="3600" dirty="0" err="1" smtClean="0">
                <a:latin typeface="Comic Sans MS" panose="030F0702030302020204" pitchFamily="66" charset="0"/>
              </a:rPr>
              <a:t>ternary</a:t>
            </a:r>
            <a:r>
              <a:rPr lang="it-IT" sz="3600" dirty="0" smtClean="0">
                <a:latin typeface="Comic Sans MS" panose="030F0702030302020204" pitchFamily="66" charset="0"/>
              </a:rPr>
              <a:t> </a:t>
            </a:r>
            <a:r>
              <a:rPr lang="it-IT" sz="3600" dirty="0" err="1" smtClean="0">
                <a:latin typeface="Comic Sans MS" panose="030F0702030302020204" pitchFamily="66" charset="0"/>
              </a:rPr>
              <a:t>relationships</a:t>
            </a:r>
            <a:r>
              <a:rPr lang="it-IT" sz="3600" dirty="0" smtClean="0">
                <a:latin typeface="Comic Sans MS" panose="030F0702030302020204" pitchFamily="66" charset="0"/>
              </a:rPr>
              <a:t> for </a:t>
            </a:r>
            <a:r>
              <a:rPr lang="it-IT" sz="3600" dirty="0" err="1"/>
              <a:t>E</a:t>
            </a:r>
            <a:r>
              <a:rPr lang="it-IT" sz="3600" dirty="0" err="1" smtClean="0">
                <a:latin typeface="Comic Sans MS" panose="030F0702030302020204" pitchFamily="66" charset="0"/>
              </a:rPr>
              <a:t>vent</a:t>
            </a:r>
            <a:r>
              <a:rPr lang="it-IT" sz="3600" dirty="0" smtClean="0">
                <a:latin typeface="Comic Sans MS" panose="030F0702030302020204" pitchFamily="66" charset="0"/>
              </a:rPr>
              <a:t> 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7214" y="2364627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Minute</a:t>
            </a:r>
          </a:p>
          <a:p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5185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48876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47902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Connettore 1 23"/>
          <p:cNvCxnSpPr/>
          <p:nvPr/>
        </p:nvCxnSpPr>
        <p:spPr>
          <a:xfrm>
            <a:off x="1719794" y="5303382"/>
            <a:ext cx="7736" cy="7303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916289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12793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endCxn id="89" idx="1"/>
          </p:cNvCxnSpPr>
          <p:nvPr/>
        </p:nvCxnSpPr>
        <p:spPr>
          <a:xfrm>
            <a:off x="3821082" y="2820918"/>
            <a:ext cx="521787" cy="2373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endCxn id="89" idx="0"/>
          </p:cNvCxnSpPr>
          <p:nvPr/>
        </p:nvCxnSpPr>
        <p:spPr>
          <a:xfrm flipH="1">
            <a:off x="4639668" y="2371861"/>
            <a:ext cx="437331" cy="5687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639668" y="3175814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890409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088219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971985" y="313141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099442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grpSp>
        <p:nvGrpSpPr>
          <p:cNvPr id="77" name="Gruppo 76"/>
          <p:cNvGrpSpPr/>
          <p:nvPr/>
        </p:nvGrpSpPr>
        <p:grpSpPr>
          <a:xfrm>
            <a:off x="1065829" y="5997901"/>
            <a:ext cx="1350284" cy="600164"/>
            <a:chOff x="3486594" y="5881938"/>
            <a:chExt cx="1350284" cy="600164"/>
          </a:xfrm>
        </p:grpSpPr>
        <p:sp>
          <p:nvSpPr>
            <p:cNvPr id="43" name="CasellaDiTesto 42"/>
            <p:cNvSpPr txBox="1"/>
            <p:nvPr/>
          </p:nvSpPr>
          <p:spPr>
            <a:xfrm>
              <a:off x="4224210" y="5881938"/>
              <a:ext cx="61266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u="sng" dirty="0" smtClean="0">
                  <a:latin typeface="Comic Sans MS" panose="030F0702030302020204" pitchFamily="66" charset="0"/>
                </a:rPr>
                <a:t>Cod</a:t>
              </a:r>
              <a:r>
                <a:rPr lang="it-IT" sz="1100" u="sng" dirty="0">
                  <a:latin typeface="Comic Sans MS" panose="030F0702030302020204" pitchFamily="66" charset="0"/>
                </a:rPr>
                <a:t>e</a:t>
              </a:r>
              <a:endParaRPr lang="it-IT" sz="1100" u="sng" dirty="0" smtClean="0">
                <a:latin typeface="Comic Sans MS" panose="030F0702030302020204" pitchFamily="66" charset="0"/>
              </a:endParaRPr>
            </a:p>
            <a:p>
              <a:r>
                <a:rPr lang="it-IT" sz="1100" dirty="0" err="1" smtClean="0">
                  <a:latin typeface="Comic Sans MS" panose="030F0702030302020204" pitchFamily="66" charset="0"/>
                </a:rPr>
                <a:t>Name</a:t>
              </a:r>
              <a:endParaRPr lang="it-IT" sz="1100" dirty="0" smtClean="0">
                <a:latin typeface="Comic Sans MS" panose="030F0702030302020204" pitchFamily="66" charset="0"/>
              </a:endParaRPr>
            </a:p>
            <a:p>
              <a:r>
                <a:rPr lang="it-IT" sz="1100" dirty="0" err="1" smtClean="0">
                  <a:latin typeface="Comic Sans MS" panose="030F0702030302020204" pitchFamily="66" charset="0"/>
                </a:rPr>
                <a:t>Region</a:t>
              </a:r>
              <a:endParaRPr lang="it-IT" sz="1100" dirty="0">
                <a:latin typeface="Comic Sans MS" panose="030F0702030302020204" pitchFamily="66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3486594" y="5881938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 smtClean="0">
                  <a:latin typeface="Comic Sans MS" panose="030F0702030302020204" pitchFamily="66" charset="0"/>
                </a:rPr>
                <a:t>Munici</a:t>
              </a:r>
              <a:endParaRPr lang="it-IT" sz="1200" dirty="0" smtClean="0">
                <a:latin typeface="Comic Sans MS" panose="030F0702030302020204" pitchFamily="66" charset="0"/>
              </a:endParaRPr>
            </a:p>
            <a:p>
              <a:r>
                <a:rPr lang="it-IT" sz="1200" dirty="0" err="1" smtClean="0">
                  <a:latin typeface="Comic Sans MS" panose="030F0702030302020204" pitchFamily="66" charset="0"/>
                </a:rPr>
                <a:t>pality</a:t>
              </a:r>
              <a:endParaRPr lang="it-IT" sz="1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1" name="CasellaDiTesto 60"/>
          <p:cNvSpPr txBox="1"/>
          <p:nvPr/>
        </p:nvSpPr>
        <p:spPr>
          <a:xfrm>
            <a:off x="3368345" y="3906935"/>
            <a:ext cx="65915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Pick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4224689" y="2901074"/>
            <a:ext cx="9022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Parked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1335330" y="5511538"/>
            <a:ext cx="66236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14121" y="179833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6630557" y="181684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1220224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3055420" y="2855861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/>
          <p:nvPr/>
        </p:nvCxnSpPr>
        <p:spPr>
          <a:xfrm>
            <a:off x="3558106" y="2892034"/>
            <a:ext cx="1359756" cy="7224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840239" y="3298885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5" name="Rombo 84"/>
          <p:cNvSpPr/>
          <p:nvPr/>
        </p:nvSpPr>
        <p:spPr>
          <a:xfrm>
            <a:off x="1283857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229472" y="3931165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786216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9" name="Rombo 88"/>
          <p:cNvSpPr/>
          <p:nvPr/>
        </p:nvSpPr>
        <p:spPr>
          <a:xfrm>
            <a:off x="4342869" y="2940628"/>
            <a:ext cx="593598" cy="23518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0" name="Rombo 89"/>
          <p:cNvSpPr/>
          <p:nvPr/>
        </p:nvSpPr>
        <p:spPr>
          <a:xfrm>
            <a:off x="6262466" y="2062759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99231" y="3060252"/>
            <a:ext cx="481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smtClean="0">
                <a:latin typeface="Comic Sans MS" panose="030F0702030302020204" pitchFamily="66" charset="0"/>
              </a:rPr>
              <a:t>  in.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6419492" y="2029572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smtClean="0"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15176" y="35657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50740" y="2988200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4993375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03712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995400" y="6064551"/>
            <a:ext cx="787956" cy="355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27" name="Connettore 1 26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104" name="Rettangolo 103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5" name="Rettangolo 104"/>
          <p:cNvSpPr/>
          <p:nvPr/>
        </p:nvSpPr>
        <p:spPr>
          <a:xfrm>
            <a:off x="4960390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18763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Ovale 97"/>
          <p:cNvSpPr/>
          <p:nvPr/>
        </p:nvSpPr>
        <p:spPr>
          <a:xfrm>
            <a:off x="6054183" y="2311259"/>
            <a:ext cx="124478" cy="13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CasellaDiTesto 100"/>
          <p:cNvSpPr txBox="1"/>
          <p:nvPr/>
        </p:nvSpPr>
        <p:spPr>
          <a:xfrm>
            <a:off x="3582949" y="1881997"/>
            <a:ext cx="1468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Progressive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number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>
          <a:xfrm>
            <a:off x="6578446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101</a:t>
            </a:fld>
            <a:endParaRPr lang="it-IT"/>
          </a:p>
        </p:txBody>
      </p:sp>
      <p:cxnSp>
        <p:nvCxnSpPr>
          <p:cNvPr id="5" name="Connettore 1 4"/>
          <p:cNvCxnSpPr>
            <a:stCxn id="87" idx="1"/>
          </p:cNvCxnSpPr>
          <p:nvPr/>
        </p:nvCxnSpPr>
        <p:spPr>
          <a:xfrm flipH="1">
            <a:off x="1968096" y="4040347"/>
            <a:ext cx="1261376" cy="9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61" idx="0"/>
          </p:cNvCxnSpPr>
          <p:nvPr/>
        </p:nvCxnSpPr>
        <p:spPr>
          <a:xfrm flipH="1" flipV="1">
            <a:off x="3040255" y="2865143"/>
            <a:ext cx="657668" cy="10417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87" idx="3"/>
          </p:cNvCxnSpPr>
          <p:nvPr/>
        </p:nvCxnSpPr>
        <p:spPr>
          <a:xfrm flipV="1">
            <a:off x="4111367" y="3764144"/>
            <a:ext cx="825100" cy="276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/>
          <p:cNvSpPr txBox="1"/>
          <p:nvPr/>
        </p:nvSpPr>
        <p:spPr>
          <a:xfrm>
            <a:off x="4481826" y="389662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2822361" y="4825199"/>
            <a:ext cx="63350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R</a:t>
            </a:r>
            <a:r>
              <a:rPr lang="it-IT" sz="1100" b="1" dirty="0" smtClean="0">
                <a:latin typeface="Comic Sans MS" panose="030F0702030302020204" pitchFamily="66" charset="0"/>
              </a:rPr>
              <a:t>eturn</a:t>
            </a:r>
          </a:p>
        </p:txBody>
      </p:sp>
      <p:sp>
        <p:nvSpPr>
          <p:cNvPr id="86" name="Rombo 85"/>
          <p:cNvSpPr/>
          <p:nvPr/>
        </p:nvSpPr>
        <p:spPr>
          <a:xfrm>
            <a:off x="2672096" y="4846822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cxnSp>
        <p:nvCxnSpPr>
          <p:cNvPr id="26" name="Connettore 1 25"/>
          <p:cNvCxnSpPr>
            <a:endCxn id="82" idx="0"/>
          </p:cNvCxnSpPr>
          <p:nvPr/>
        </p:nvCxnSpPr>
        <p:spPr>
          <a:xfrm>
            <a:off x="2963219" y="2887657"/>
            <a:ext cx="175896" cy="1937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86" idx="3"/>
          </p:cNvCxnSpPr>
          <p:nvPr/>
        </p:nvCxnSpPr>
        <p:spPr>
          <a:xfrm flipV="1">
            <a:off x="3553991" y="3827390"/>
            <a:ext cx="1772514" cy="1128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>
            <a:stCxn id="86" idx="1"/>
            <a:endCxn id="107" idx="3"/>
          </p:cNvCxnSpPr>
          <p:nvPr/>
        </p:nvCxnSpPr>
        <p:spPr>
          <a:xfrm flipH="1">
            <a:off x="1976682" y="4956004"/>
            <a:ext cx="695414" cy="188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sellaDiTesto 90"/>
          <p:cNvSpPr txBox="1"/>
          <p:nvPr/>
        </p:nvSpPr>
        <p:spPr>
          <a:xfrm>
            <a:off x="2124829" y="505518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4737243" y="410903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129112" y="4641046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152636" y="4694394"/>
            <a:ext cx="927096" cy="626442"/>
            <a:chOff x="1152636" y="4694394"/>
            <a:chExt cx="927096" cy="626442"/>
          </a:xfrm>
        </p:grpSpPr>
        <p:sp>
          <p:nvSpPr>
            <p:cNvPr id="8" name="CasellaDiTesto 7"/>
            <p:cNvSpPr txBox="1"/>
            <p:nvPr/>
          </p:nvSpPr>
          <p:spPr>
            <a:xfrm>
              <a:off x="1152636" y="5004843"/>
              <a:ext cx="74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Person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1616143" y="4694394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107" name="Rettangolo 106"/>
            <p:cNvSpPr/>
            <p:nvPr/>
          </p:nvSpPr>
          <p:spPr>
            <a:xfrm>
              <a:off x="1188726" y="4967749"/>
              <a:ext cx="787956" cy="3530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2" name="CasellaDiTesto 101"/>
          <p:cNvSpPr txBox="1"/>
          <p:nvPr/>
        </p:nvSpPr>
        <p:spPr>
          <a:xfrm>
            <a:off x="3169532" y="4153230"/>
            <a:ext cx="1120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Comic Sans MS" panose="030F0702030302020204" pitchFamily="66" charset="0"/>
              </a:rPr>
              <a:t>Progressive n.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7040607" y="2007453"/>
            <a:ext cx="1048908" cy="420607"/>
            <a:chOff x="7040607" y="2007453"/>
            <a:chExt cx="1048908" cy="420607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7182513" y="2018373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 panose="030F0702030302020204" pitchFamily="66" charset="0"/>
                </a:rPr>
                <a:t>Parking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7040607" y="2007453"/>
              <a:ext cx="1048908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1" name="CasellaDiTesto 80"/>
          <p:cNvSpPr txBox="1"/>
          <p:nvPr/>
        </p:nvSpPr>
        <p:spPr>
          <a:xfrm>
            <a:off x="803277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09" name="CasellaDiTesto 108"/>
          <p:cNvSpPr txBox="1"/>
          <p:nvPr/>
        </p:nvSpPr>
        <p:spPr>
          <a:xfrm>
            <a:off x="33547" y="823519"/>
            <a:ext cx="22190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latin typeface="Comic Sans MS" panose="030F0702030302020204" pitchFamily="66" charset="0"/>
              </a:rPr>
              <a:t>Remark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it-IT" sz="1200" dirty="0" err="1">
                <a:latin typeface="Comic Sans MS" panose="030F0702030302020204" pitchFamily="66" charset="0"/>
              </a:rPr>
              <a:t>T</a:t>
            </a:r>
            <a:r>
              <a:rPr lang="it-IT" sz="1200" dirty="0" err="1" smtClean="0">
                <a:latin typeface="Comic Sans MS" panose="030F0702030302020204" pitchFamily="66" charset="0"/>
              </a:rPr>
              <a:t>his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solution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is</a:t>
            </a:r>
            <a:r>
              <a:rPr lang="it-IT" sz="1200" dirty="0" smtClean="0">
                <a:latin typeface="Comic Sans MS" panose="030F0702030302020204" pitchFamily="66" charset="0"/>
              </a:rPr>
              <a:t> a </a:t>
            </a:r>
            <a:r>
              <a:rPr lang="it-IT" sz="1200" dirty="0" err="1" smtClean="0">
                <a:latin typeface="Comic Sans MS" panose="030F0702030302020204" pitchFamily="66" charset="0"/>
              </a:rPr>
              <a:t>variant</a:t>
            </a:r>
            <a:r>
              <a:rPr lang="it-IT" sz="1200" dirty="0" smtClean="0">
                <a:latin typeface="Comic Sans MS" panose="030F0702030302020204" pitchFamily="66" charset="0"/>
              </a:rPr>
              <a:t> of the </a:t>
            </a:r>
            <a:r>
              <a:rPr lang="it-IT" sz="1200" dirty="0" err="1" smtClean="0">
                <a:latin typeface="Comic Sans MS" panose="030F0702030302020204" pitchFamily="66" charset="0"/>
              </a:rPr>
              <a:t>previous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one</a:t>
            </a:r>
            <a:r>
              <a:rPr lang="it-IT" sz="1200" dirty="0" smtClean="0">
                <a:latin typeface="Comic Sans MS" panose="030F0702030302020204" pitchFamily="66" charset="0"/>
              </a:rPr>
              <a:t>; </a:t>
            </a:r>
            <a:r>
              <a:rPr lang="it-IT" sz="1200" dirty="0" err="1" smtClean="0">
                <a:latin typeface="Comic Sans MS" panose="030F0702030302020204" pitchFamily="66" charset="0"/>
              </a:rPr>
              <a:t>here</a:t>
            </a:r>
            <a:r>
              <a:rPr lang="it-IT" sz="1200" dirty="0" smtClean="0">
                <a:latin typeface="Comic Sans MS" panose="030F0702030302020204" pitchFamily="66" charset="0"/>
              </a:rPr>
              <a:t>, the diverse </a:t>
            </a:r>
            <a:r>
              <a:rPr lang="it-IT" sz="1200" dirty="0" err="1" smtClean="0">
                <a:latin typeface="Comic Sans MS" panose="030F0702030302020204" pitchFamily="66" charset="0"/>
              </a:rPr>
              <a:t>semantic</a:t>
            </a:r>
            <a:r>
              <a:rPr lang="it-IT" sz="1200" dirty="0" smtClean="0">
                <a:latin typeface="Comic Sans MS" panose="030F0702030302020204" pitchFamily="66" charset="0"/>
              </a:rPr>
              <a:t> relations </a:t>
            </a:r>
            <a:r>
              <a:rPr lang="it-IT" sz="1200" dirty="0" err="1" smtClean="0">
                <a:latin typeface="Comic Sans MS" panose="030F0702030302020204" pitchFamily="66" charset="0"/>
              </a:rPr>
              <a:t>that</a:t>
            </a:r>
            <a:r>
              <a:rPr lang="it-IT" sz="1200" dirty="0" smtClean="0">
                <a:latin typeface="Comic Sans MS" panose="030F0702030302020204" pitchFamily="66" charset="0"/>
              </a:rPr>
              <a:t> link </a:t>
            </a:r>
            <a:r>
              <a:rPr lang="it-IT" sz="1200" dirty="0" err="1" smtClean="0">
                <a:latin typeface="Comic Sans MS" panose="030F0702030302020204" pitchFamily="66" charset="0"/>
              </a:rPr>
              <a:t>event</a:t>
            </a:r>
            <a:r>
              <a:rPr lang="it-IT" sz="1200" dirty="0" smtClean="0">
                <a:latin typeface="Comic Sans MS" panose="030F0702030302020204" pitchFamily="66" charset="0"/>
              </a:rPr>
              <a:t> with minute, </a:t>
            </a:r>
            <a:r>
              <a:rPr lang="it-IT" sz="1200" dirty="0" err="1" smtClean="0">
                <a:latin typeface="Comic Sans MS" panose="030F0702030302020204" pitchFamily="66" charset="0"/>
              </a:rPr>
              <a:t>person</a:t>
            </a:r>
            <a:r>
              <a:rPr lang="it-IT" sz="1200" dirty="0" smtClean="0">
                <a:latin typeface="Comic Sans MS" panose="030F0702030302020204" pitchFamily="66" charset="0"/>
              </a:rPr>
              <a:t> and bike are </a:t>
            </a:r>
            <a:r>
              <a:rPr lang="it-IT" sz="1200" dirty="0" err="1" smtClean="0">
                <a:latin typeface="Comic Sans MS" panose="030F0702030302020204" pitchFamily="66" charset="0"/>
              </a:rPr>
              <a:t>splitted</a:t>
            </a:r>
            <a:r>
              <a:rPr lang="it-IT" sz="1200" dirty="0" smtClean="0">
                <a:latin typeface="Comic Sans MS" panose="030F0702030302020204" pitchFamily="66" charset="0"/>
              </a:rPr>
              <a:t> in </a:t>
            </a:r>
            <a:r>
              <a:rPr lang="it-IT" sz="1200" dirty="0" err="1" smtClean="0">
                <a:latin typeface="Comic Sans MS" panose="030F0702030302020204" pitchFamily="66" charset="0"/>
              </a:rPr>
              <a:t>two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relationships</a:t>
            </a:r>
            <a:r>
              <a:rPr lang="it-IT" sz="1200" dirty="0" smtClean="0">
                <a:latin typeface="Comic Sans MS" panose="030F0702030302020204" pitchFamily="66" charset="0"/>
              </a:rPr>
              <a:t>, </a:t>
            </a:r>
            <a:r>
              <a:rPr lang="it-IT" sz="1200" dirty="0" err="1" smtClean="0">
                <a:latin typeface="Comic Sans MS" panose="030F0702030302020204" pitchFamily="66" charset="0"/>
              </a:rPr>
              <a:t>whose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names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reveal</a:t>
            </a:r>
            <a:r>
              <a:rPr lang="it-IT" sz="1200" dirty="0">
                <a:latin typeface="Comic Sans MS" panose="030F0702030302020204" pitchFamily="66" charset="0"/>
              </a:rPr>
              <a:t> </a:t>
            </a:r>
            <a:r>
              <a:rPr lang="it-IT" sz="1200" dirty="0" smtClean="0">
                <a:latin typeface="Comic Sans MS" panose="030F0702030302020204" pitchFamily="66" charset="0"/>
              </a:rPr>
              <a:t>the </a:t>
            </a:r>
            <a:r>
              <a:rPr lang="it-IT" sz="1200" dirty="0" err="1" smtClean="0">
                <a:latin typeface="Comic Sans MS" panose="030F0702030302020204" pitchFamily="66" charset="0"/>
              </a:rPr>
              <a:t>difference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between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them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liyin</a:t>
            </a:r>
            <a:r>
              <a:rPr lang="it-IT" sz="1200" dirty="0" smtClean="0">
                <a:latin typeface="Comic Sans MS" panose="030F0702030302020204" pitchFamily="66" charset="0"/>
              </a:rPr>
              <a:t> in the </a:t>
            </a:r>
            <a:r>
              <a:rPr lang="it-IT" sz="1200" dirty="0" err="1" smtClean="0">
                <a:latin typeface="Comic Sans MS" panose="030F0702030302020204" pitchFamily="66" charset="0"/>
              </a:rPr>
              <a:t>two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roles</a:t>
            </a:r>
            <a:r>
              <a:rPr lang="it-IT" sz="1200" dirty="0" smtClean="0">
                <a:latin typeface="Comic Sans MS" panose="030F0702030302020204" pitchFamily="66" charset="0"/>
              </a:rPr>
              <a:t> of minute, </a:t>
            </a:r>
            <a:r>
              <a:rPr lang="it-IT" sz="1200" dirty="0" err="1" smtClean="0">
                <a:latin typeface="Comic Sans MS" panose="030F0702030302020204" pitchFamily="66" charset="0"/>
              </a:rPr>
              <a:t>respectively</a:t>
            </a:r>
            <a:r>
              <a:rPr lang="it-IT" sz="1200" dirty="0" smtClean="0">
                <a:latin typeface="Comic Sans MS" panose="030F0702030302020204" pitchFamily="66" charset="0"/>
              </a:rPr>
              <a:t> a. minute of </a:t>
            </a:r>
            <a:r>
              <a:rPr lang="it-IT" sz="1200" dirty="0" err="1" smtClean="0">
                <a:latin typeface="Comic Sans MS" panose="030F0702030302020204" pitchFamily="66" charset="0"/>
              </a:rPr>
              <a:t>pick</a:t>
            </a:r>
            <a:r>
              <a:rPr lang="it-IT" sz="1200" dirty="0" smtClean="0">
                <a:latin typeface="Comic Sans MS" panose="030F0702030302020204" pitchFamily="66" charset="0"/>
              </a:rPr>
              <a:t> up, and b. minute of </a:t>
            </a:r>
            <a:r>
              <a:rPr lang="it-IT" sz="1200" dirty="0" err="1" smtClean="0">
                <a:latin typeface="Comic Sans MS" panose="030F0702030302020204" pitchFamily="66" charset="0"/>
              </a:rPr>
              <a:t>return</a:t>
            </a:r>
            <a:r>
              <a:rPr lang="it-IT" sz="1200" dirty="0" smtClean="0">
                <a:latin typeface="Comic Sans MS" panose="030F0702030302020204" pitchFamily="66" charset="0"/>
              </a:rPr>
              <a:t> of the bike. The </a:t>
            </a:r>
            <a:r>
              <a:rPr lang="it-IT" sz="1200" dirty="0" err="1" smtClean="0">
                <a:latin typeface="Comic Sans MS" panose="030F0702030302020204" pitchFamily="66" charset="0"/>
              </a:rPr>
              <a:t>problem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is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that</a:t>
            </a:r>
            <a:r>
              <a:rPr lang="it-IT" sz="1200" dirty="0" smtClean="0">
                <a:latin typeface="Comic Sans MS" panose="030F0702030302020204" pitchFamily="66" charset="0"/>
              </a:rPr>
              <a:t> the </a:t>
            </a:r>
            <a:r>
              <a:rPr lang="it-IT" sz="1200" dirty="0" err="1" smtClean="0">
                <a:latin typeface="Comic Sans MS" panose="030F0702030302020204" pitchFamily="66" charset="0"/>
              </a:rPr>
              <a:t>association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between</a:t>
            </a:r>
            <a:r>
              <a:rPr lang="it-IT" sz="1200" dirty="0" smtClean="0">
                <a:latin typeface="Comic Sans MS" panose="030F0702030302020204" pitchFamily="66" charset="0"/>
              </a:rPr>
              <a:t> the </a:t>
            </a:r>
            <a:r>
              <a:rPr lang="it-IT" sz="1200" dirty="0" err="1" smtClean="0">
                <a:latin typeface="Comic Sans MS" panose="030F0702030302020204" pitchFamily="66" charset="0"/>
              </a:rPr>
              <a:t>two</a:t>
            </a:r>
            <a:r>
              <a:rPr lang="it-IT" sz="1200" dirty="0" smtClean="0">
                <a:latin typeface="Comic Sans MS" panose="030F0702030302020204" pitchFamily="66" charset="0"/>
              </a:rPr>
              <a:t> minutes </a:t>
            </a:r>
            <a:r>
              <a:rPr lang="it-IT" sz="1200" dirty="0" err="1" smtClean="0">
                <a:latin typeface="Comic Sans MS" panose="030F0702030302020204" pitchFamily="66" charset="0"/>
              </a:rPr>
              <a:t>is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only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implicitely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expressed</a:t>
            </a:r>
            <a:r>
              <a:rPr lang="it-IT" sz="1200" dirty="0" smtClean="0">
                <a:latin typeface="Comic Sans MS" panose="030F0702030302020204" pitchFamily="66" charset="0"/>
              </a:rPr>
              <a:t>, so the </a:t>
            </a:r>
            <a:r>
              <a:rPr lang="it-IT" sz="1200" dirty="0" err="1" smtClean="0">
                <a:latin typeface="Comic Sans MS" panose="030F0702030302020204" pitchFamily="66" charset="0"/>
              </a:rPr>
              <a:t>solution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is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less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readable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than</a:t>
            </a:r>
            <a:r>
              <a:rPr lang="it-IT" sz="1200" dirty="0" smtClean="0">
                <a:latin typeface="Comic Sans MS" panose="030F0702030302020204" pitchFamily="66" charset="0"/>
              </a:rPr>
              <a:t> the </a:t>
            </a:r>
            <a:r>
              <a:rPr lang="it-IT" sz="1200" dirty="0" err="1" smtClean="0">
                <a:latin typeface="Comic Sans MS" panose="030F0702030302020204" pitchFamily="66" charset="0"/>
              </a:rPr>
              <a:t>previous</a:t>
            </a:r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r>
              <a:rPr lang="it-IT" sz="1200" dirty="0" err="1" smtClean="0">
                <a:latin typeface="Comic Sans MS" panose="030F0702030302020204" pitchFamily="66" charset="0"/>
              </a:rPr>
              <a:t>ones</a:t>
            </a:r>
            <a:r>
              <a:rPr lang="it-IT" sz="1200" dirty="0" smtClean="0">
                <a:latin typeface="Comic Sans MS" panose="030F0702030302020204" pitchFamily="66" charset="0"/>
              </a:rPr>
              <a:t>.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grpSp>
        <p:nvGrpSpPr>
          <p:cNvPr id="110" name="Gruppo 109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2" name="Ovale 11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igura a mano libera 112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94" name="Connettore 2 93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4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929" y="2243544"/>
            <a:ext cx="8574156" cy="1325563"/>
          </a:xfrm>
        </p:spPr>
        <p:txBody>
          <a:bodyPr/>
          <a:lstStyle/>
          <a:p>
            <a:pPr algn="ctr"/>
            <a:r>
              <a:rPr lang="it-IT" dirty="0" err="1" smtClean="0"/>
              <a:t>Wrong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 for </a:t>
            </a:r>
            <a:r>
              <a:rPr lang="it-IT" dirty="0" err="1"/>
              <a:t>R</a:t>
            </a:r>
            <a:r>
              <a:rPr lang="it-IT" dirty="0" err="1" smtClean="0"/>
              <a:t>equirements</a:t>
            </a:r>
            <a:r>
              <a:rPr lang="it-IT" dirty="0" smtClean="0"/>
              <a:t> R3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102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5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Connettore 1 66"/>
          <p:cNvCxnSpPr/>
          <p:nvPr/>
        </p:nvCxnSpPr>
        <p:spPr>
          <a:xfrm>
            <a:off x="3576698" y="2901885"/>
            <a:ext cx="1450470" cy="6882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87" idx="1"/>
            <a:endCxn id="107" idx="3"/>
          </p:cNvCxnSpPr>
          <p:nvPr/>
        </p:nvCxnSpPr>
        <p:spPr>
          <a:xfrm flipH="1">
            <a:off x="1996866" y="4014883"/>
            <a:ext cx="1100753" cy="1129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5308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Solution with an </a:t>
            </a:r>
            <a:r>
              <a:rPr lang="it-IT" sz="3600" dirty="0" err="1" smtClean="0"/>
              <a:t>identifier</a:t>
            </a:r>
            <a:r>
              <a:rPr lang="it-IT" sz="3600" dirty="0" smtClean="0"/>
              <a:t> for </a:t>
            </a:r>
            <a:br>
              <a:rPr lang="it-IT" sz="3600" dirty="0" smtClean="0"/>
            </a:br>
            <a:r>
              <a:rPr lang="it-IT" sz="3600" dirty="0" smtClean="0"/>
              <a:t>the </a:t>
            </a:r>
            <a:r>
              <a:rPr lang="it-IT" sz="3600" dirty="0" err="1" smtClean="0"/>
              <a:t>relationship</a:t>
            </a:r>
            <a:r>
              <a:rPr lang="it-IT" sz="3600" dirty="0" smtClean="0"/>
              <a:t> (-3)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8338" y="238908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>
            <a:off x="1329250" y="2912305"/>
            <a:ext cx="237693" cy="2092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964794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2337265" y="2236087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Minute</a:t>
            </a:r>
          </a:p>
          <a:p>
            <a:r>
              <a:rPr lang="it-IT" sz="1100" u="sng" dirty="0" smtClean="0">
                <a:latin typeface="Comic Sans MS" panose="030F0702030302020204" pitchFamily="66" charset="0"/>
              </a:rPr>
              <a:t>Hour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69989" y="301905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478799" y="312468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236620" y="3606436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1480787" y="3834140"/>
            <a:ext cx="1290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Comic Sans MS" panose="030F0702030302020204" pitchFamily="66" charset="0"/>
              </a:rPr>
              <a:t>maximum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3213863" y="4139432"/>
            <a:ext cx="1468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Progressive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number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2113332" y="4970955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329971" y="2268634"/>
            <a:ext cx="641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4624077" y="38496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986336" y="36232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097619" y="3865594"/>
            <a:ext cx="1112874" cy="298578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395752" y="311990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07132" y="2938055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6619" y="244039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8378456" y="6371561"/>
            <a:ext cx="643862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103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52" name="Connettore 1 51"/>
          <p:cNvCxnSpPr>
            <a:stCxn id="87" idx="0"/>
            <a:endCxn id="108" idx="2"/>
          </p:cNvCxnSpPr>
          <p:nvPr/>
        </p:nvCxnSpPr>
        <p:spPr>
          <a:xfrm flipH="1" flipV="1">
            <a:off x="3362380" y="2878375"/>
            <a:ext cx="291676" cy="987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87" idx="3"/>
          </p:cNvCxnSpPr>
          <p:nvPr/>
        </p:nvCxnSpPr>
        <p:spPr>
          <a:xfrm flipV="1">
            <a:off x="4210493" y="3732476"/>
            <a:ext cx="790878" cy="282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uppo 100"/>
          <p:cNvGrpSpPr/>
          <p:nvPr/>
        </p:nvGrpSpPr>
        <p:grpSpPr>
          <a:xfrm>
            <a:off x="4980574" y="3442708"/>
            <a:ext cx="995519" cy="343573"/>
            <a:chOff x="4980574" y="3442708"/>
            <a:chExt cx="995519" cy="343573"/>
          </a:xfrm>
        </p:grpSpPr>
        <p:sp>
          <p:nvSpPr>
            <p:cNvPr id="105" name="Rettangolo 104"/>
            <p:cNvSpPr/>
            <p:nvPr/>
          </p:nvSpPr>
          <p:spPr>
            <a:xfrm>
              <a:off x="4980574" y="3442708"/>
              <a:ext cx="995519" cy="3435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206204" y="3456367"/>
              <a:ext cx="5453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 panose="030F0702030302020204" pitchFamily="66" charset="0"/>
                </a:rPr>
                <a:t>Bike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0" name="CasellaDiTesto 109"/>
          <p:cNvSpPr txBox="1"/>
          <p:nvPr/>
        </p:nvSpPr>
        <p:spPr>
          <a:xfrm>
            <a:off x="2867738" y="2912305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111" name="CasellaDiTesto 110"/>
          <p:cNvSpPr txBox="1"/>
          <p:nvPr/>
        </p:nvSpPr>
        <p:spPr>
          <a:xfrm>
            <a:off x="3132064" y="3863956"/>
            <a:ext cx="1038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latin typeface="Comic Sans MS" panose="030F0702030302020204" pitchFamily="66" charset="0"/>
              </a:rPr>
              <a:t>Loan</a:t>
            </a:r>
            <a:r>
              <a:rPr lang="it-IT" sz="1200" b="1" dirty="0" smtClean="0">
                <a:latin typeface="Comic Sans MS" panose="030F0702030302020204" pitchFamily="66" charset="0"/>
              </a:rPr>
              <a:t> </a:t>
            </a:r>
            <a:r>
              <a:rPr lang="it-IT" sz="1200" b="1" dirty="0" err="1" smtClean="0">
                <a:latin typeface="Comic Sans MS" panose="030F0702030302020204" pitchFamily="66" charset="0"/>
              </a:rPr>
              <a:t>event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79" name="Gruppo 78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80" name="CasellaDiTesto 79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81" name="Connettore 1 8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2 85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asellaDiTesto 90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2831979" y="5262626"/>
            <a:ext cx="61414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Comic Sans MS" panose="030F0702030302020204" pitchFamily="66" charset="0"/>
              </a:rPr>
              <a:t>Remark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it-IT" sz="1600" dirty="0" err="1" smtClean="0">
                <a:latin typeface="Comic Sans MS" panose="030F0702030302020204" pitchFamily="66" charset="0"/>
              </a:rPr>
              <a:t>This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is</a:t>
            </a:r>
            <a:r>
              <a:rPr lang="it-IT" sz="1600" dirty="0" smtClean="0">
                <a:latin typeface="Comic Sans MS" panose="030F0702030302020204" pitchFamily="66" charset="0"/>
              </a:rPr>
              <a:t> a </a:t>
            </a:r>
            <a:r>
              <a:rPr lang="it-IT" sz="1600" dirty="0" err="1" smtClean="0">
                <a:latin typeface="Comic Sans MS" panose="030F0702030302020204" pitchFamily="66" charset="0"/>
              </a:rPr>
              <a:t>serious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mistake</a:t>
            </a:r>
            <a:r>
              <a:rPr lang="it-IT" sz="1600" dirty="0" smtClean="0">
                <a:latin typeface="Comic Sans MS" panose="030F0702030302020204" pitchFamily="66" charset="0"/>
              </a:rPr>
              <a:t>, </a:t>
            </a:r>
            <a:r>
              <a:rPr lang="it-IT" sz="1600" dirty="0" err="1" smtClean="0">
                <a:latin typeface="Comic Sans MS" panose="030F0702030302020204" pitchFamily="66" charset="0"/>
              </a:rPr>
              <a:t>since</a:t>
            </a:r>
            <a:r>
              <a:rPr lang="it-IT" sz="1600" dirty="0" smtClean="0">
                <a:latin typeface="Comic Sans MS" panose="030F0702030302020204" pitchFamily="66" charset="0"/>
              </a:rPr>
              <a:t> in the ER model </a:t>
            </a:r>
            <a:r>
              <a:rPr lang="it-IT" sz="1600" dirty="0" err="1" smtClean="0">
                <a:latin typeface="Comic Sans MS" panose="030F0702030302020204" pitchFamily="66" charset="0"/>
              </a:rPr>
              <a:t>relationships</a:t>
            </a:r>
            <a:endParaRPr lang="it-IT" sz="1600" dirty="0" smtClean="0">
              <a:latin typeface="Comic Sans MS" panose="030F0702030302020204" pitchFamily="66" charset="0"/>
            </a:endParaRPr>
          </a:p>
          <a:p>
            <a:r>
              <a:rPr lang="it-IT" sz="1600" dirty="0" err="1" smtClean="0">
                <a:latin typeface="Comic Sans MS" panose="030F0702030302020204" pitchFamily="66" charset="0"/>
              </a:rPr>
              <a:t>correspond</a:t>
            </a:r>
            <a:r>
              <a:rPr lang="it-IT" sz="1600" dirty="0" smtClean="0">
                <a:latin typeface="Comic Sans MS" panose="030F0702030302020204" pitchFamily="66" charset="0"/>
              </a:rPr>
              <a:t> to </a:t>
            </a:r>
            <a:r>
              <a:rPr lang="it-IT" sz="1600" dirty="0" err="1" smtClean="0">
                <a:latin typeface="Comic Sans MS" panose="030F0702030302020204" pitchFamily="66" charset="0"/>
              </a:rPr>
              <a:t>functions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whose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domains</a:t>
            </a:r>
            <a:r>
              <a:rPr lang="it-IT" sz="1600" dirty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consist</a:t>
            </a:r>
            <a:r>
              <a:rPr lang="it-IT" sz="1600" dirty="0" smtClean="0">
                <a:latin typeface="Comic Sans MS" panose="030F0702030302020204" pitchFamily="66" charset="0"/>
              </a:rPr>
              <a:t> in the </a:t>
            </a:r>
          </a:p>
          <a:p>
            <a:r>
              <a:rPr lang="it-IT" sz="1600" dirty="0" err="1" smtClean="0">
                <a:latin typeface="Comic Sans MS" panose="030F0702030302020204" pitchFamily="66" charset="0"/>
              </a:rPr>
              <a:t>Entities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involved</a:t>
            </a:r>
            <a:r>
              <a:rPr lang="it-IT" sz="1600" dirty="0" smtClean="0">
                <a:latin typeface="Comic Sans MS" panose="030F0702030302020204" pitchFamily="66" charset="0"/>
              </a:rPr>
              <a:t>; so, </a:t>
            </a:r>
            <a:r>
              <a:rPr lang="it-IT" sz="1600" dirty="0" err="1" smtClean="0">
                <a:latin typeface="Comic Sans MS" panose="030F0702030302020204" pitchFamily="66" charset="0"/>
              </a:rPr>
              <a:t>relationships</a:t>
            </a:r>
            <a:r>
              <a:rPr lang="it-IT" sz="1600" dirty="0" smtClean="0">
                <a:latin typeface="Comic Sans MS" panose="030F0702030302020204" pitchFamily="66" charset="0"/>
              </a:rPr>
              <a:t> do </a:t>
            </a:r>
            <a:r>
              <a:rPr lang="it-IT" sz="1600" dirty="0" err="1" smtClean="0">
                <a:latin typeface="Comic Sans MS" panose="030F0702030302020204" pitchFamily="66" charset="0"/>
              </a:rPr>
              <a:t>not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have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identifiers</a:t>
            </a:r>
            <a:r>
              <a:rPr lang="it-IT" sz="16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4" name="CasellaDiTesto 93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98" name="Gruppo 97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02" name="Ovale 10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" name="Figura a mano libera 103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06" name="Connettore 2 105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4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455" y="2101777"/>
            <a:ext cx="8574156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Requirements</a:t>
            </a:r>
            <a:r>
              <a:rPr lang="it-IT" sz="3600" dirty="0" smtClean="0"/>
              <a:t> R4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104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0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67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R4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531369"/>
            <a:ext cx="9069571" cy="4905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smtClean="0"/>
              <a:t>R1 – A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(e.g. the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of Milan</a:t>
            </a:r>
            <a:r>
              <a:rPr lang="it-IT" sz="1400" dirty="0"/>
              <a:t>, </a:t>
            </a:r>
            <a:r>
              <a:rPr lang="it-IT" sz="1400" dirty="0" err="1" smtClean="0"/>
              <a:t>Italy</a:t>
            </a:r>
            <a:r>
              <a:rPr lang="it-IT" sz="1400" dirty="0" smtClean="0"/>
              <a:t>) </a:t>
            </a:r>
            <a:r>
              <a:rPr lang="it-IT" sz="1400" dirty="0" err="1" smtClean="0"/>
              <a:t>aims</a:t>
            </a:r>
            <a:r>
              <a:rPr lang="it-IT" sz="1400" dirty="0" smtClean="0"/>
              <a:t> </a:t>
            </a:r>
            <a:r>
              <a:rPr lang="it-IT" sz="1400" dirty="0" err="1" smtClean="0"/>
              <a:t>at</a:t>
            </a:r>
            <a:r>
              <a:rPr lang="it-IT" sz="1400" dirty="0" smtClean="0"/>
              <a:t> </a:t>
            </a:r>
            <a:r>
              <a:rPr lang="it-IT" sz="1400" dirty="0" err="1" smtClean="0"/>
              <a:t>managing</a:t>
            </a:r>
            <a:r>
              <a:rPr lang="it-IT" sz="1400" dirty="0" smtClean="0"/>
              <a:t> in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</a:t>
            </a:r>
            <a:r>
              <a:rPr lang="it-IT" sz="1400" dirty="0" err="1" smtClean="0"/>
              <a:t>year</a:t>
            </a:r>
            <a:r>
              <a:rPr lang="it-IT" sz="1400" dirty="0" smtClean="0"/>
              <a:t> (e.g. in 2015) a bike </a:t>
            </a:r>
            <a:r>
              <a:rPr lang="it-IT" sz="1400" dirty="0" err="1" smtClean="0"/>
              <a:t>sharing</a:t>
            </a:r>
            <a:r>
              <a:rPr lang="it-IT" sz="1400" dirty="0" smtClean="0"/>
              <a:t> service. The service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organized</a:t>
            </a:r>
            <a:r>
              <a:rPr lang="it-IT" sz="1400" dirty="0" smtClean="0"/>
              <a:t> in </a:t>
            </a:r>
            <a:r>
              <a:rPr lang="it-IT" sz="1400" dirty="0" err="1" smtClean="0"/>
              <a:t>terms</a:t>
            </a:r>
            <a:r>
              <a:rPr lang="it-IT" sz="1400" dirty="0" smtClean="0"/>
              <a:t> of parking </a:t>
            </a:r>
            <a:r>
              <a:rPr lang="it-IT" sz="1400" dirty="0" err="1" smtClean="0"/>
              <a:t>lots</a:t>
            </a:r>
            <a:r>
              <a:rPr lang="it-IT" sz="1400" dirty="0" smtClean="0"/>
              <a:t>, </a:t>
            </a:r>
            <a:r>
              <a:rPr lang="it-IT" sz="1400" dirty="0" err="1" smtClean="0"/>
              <a:t>each</a:t>
            </a:r>
            <a:r>
              <a:rPr lang="it-IT" sz="1400" dirty="0" smtClean="0"/>
              <a:t> </a:t>
            </a:r>
            <a:r>
              <a:rPr lang="it-IT" sz="1400" dirty="0" err="1" smtClean="0"/>
              <a:t>one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identifed</a:t>
            </a:r>
            <a:r>
              <a:rPr lang="it-IT" sz="1400" dirty="0" smtClean="0"/>
              <a:t> by a code, a </a:t>
            </a:r>
            <a:r>
              <a:rPr lang="it-IT" sz="1400" dirty="0" err="1" smtClean="0"/>
              <a:t>longitude</a:t>
            </a:r>
            <a:r>
              <a:rPr lang="it-IT" sz="1400" dirty="0" smtClean="0"/>
              <a:t>, a </a:t>
            </a:r>
            <a:r>
              <a:rPr lang="it-IT" sz="1400" dirty="0" err="1" smtClean="0"/>
              <a:t>latitude</a:t>
            </a:r>
            <a:r>
              <a:rPr lang="it-IT" sz="1400" dirty="0" smtClean="0"/>
              <a:t>, an </a:t>
            </a:r>
            <a:r>
              <a:rPr lang="it-IT" sz="1400" dirty="0" err="1" smtClean="0"/>
              <a:t>address</a:t>
            </a:r>
            <a:r>
              <a:rPr lang="it-IT" sz="1400" dirty="0" smtClean="0"/>
              <a:t>, a </a:t>
            </a:r>
            <a:r>
              <a:rPr lang="it-IT" sz="1400" dirty="0" err="1" smtClean="0"/>
              <a:t>name</a:t>
            </a:r>
            <a:r>
              <a:rPr lang="it-IT" sz="1400" dirty="0" smtClean="0"/>
              <a:t> (e.g. Piazzale </a:t>
            </a:r>
            <a:r>
              <a:rPr lang="it-IT" sz="1400" dirty="0"/>
              <a:t>S</a:t>
            </a:r>
            <a:r>
              <a:rPr lang="it-IT" sz="1400" dirty="0" smtClean="0"/>
              <a:t>usa), and by a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of </a:t>
            </a:r>
            <a:r>
              <a:rPr lang="it-IT" sz="1400" dirty="0" err="1" smtClean="0"/>
              <a:t>locations</a:t>
            </a:r>
            <a:r>
              <a:rPr lang="it-IT" sz="1400" dirty="0" smtClean="0"/>
              <a:t> for </a:t>
            </a:r>
            <a:r>
              <a:rPr lang="it-IT" sz="1400" dirty="0" err="1" smtClean="0"/>
              <a:t>bycicles</a:t>
            </a:r>
            <a:r>
              <a:rPr lang="it-IT" sz="1400" dirty="0" smtClean="0"/>
              <a:t>. </a:t>
            </a:r>
            <a:r>
              <a:rPr lang="it-IT" sz="1400" dirty="0" err="1" smtClean="0"/>
              <a:t>Each</a:t>
            </a:r>
            <a:r>
              <a:rPr lang="it-IT" sz="1400" dirty="0" smtClean="0"/>
              <a:t> location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identified</a:t>
            </a:r>
            <a:r>
              <a:rPr lang="it-IT" sz="1400" dirty="0" smtClean="0"/>
              <a:t> by a progressive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in the parking and from the </a:t>
            </a:r>
            <a:r>
              <a:rPr lang="it-IT" sz="1400" dirty="0" err="1" smtClean="0"/>
              <a:t>type</a:t>
            </a:r>
            <a:r>
              <a:rPr lang="it-IT" sz="1400" dirty="0" smtClean="0"/>
              <a:t> of bike </a:t>
            </a:r>
            <a:r>
              <a:rPr lang="it-IT" sz="1400" dirty="0" err="1" smtClean="0"/>
              <a:t>that</a:t>
            </a:r>
            <a:r>
              <a:rPr lang="it-IT" sz="1400" dirty="0" smtClean="0"/>
              <a:t> can be </a:t>
            </a:r>
            <a:r>
              <a:rPr lang="it-IT" sz="1400" dirty="0" err="1" smtClean="0"/>
              <a:t>hosted</a:t>
            </a:r>
            <a:r>
              <a:rPr lang="it-IT" sz="1400" dirty="0" smtClean="0"/>
              <a:t> in the location, </a:t>
            </a:r>
            <a:r>
              <a:rPr lang="it-IT" sz="1400" dirty="0" err="1" smtClean="0"/>
              <a:t>namely</a:t>
            </a:r>
            <a:r>
              <a:rPr lang="it-IT" sz="1400" dirty="0" smtClean="0"/>
              <a:t> a. </a:t>
            </a:r>
            <a:r>
              <a:rPr lang="it-IT" sz="1400" dirty="0" err="1" smtClean="0"/>
              <a:t>normal</a:t>
            </a:r>
            <a:r>
              <a:rPr lang="it-IT" sz="1400" dirty="0" smtClean="0"/>
              <a:t> or b. </a:t>
            </a:r>
            <a:r>
              <a:rPr lang="it-IT" sz="1400" dirty="0" err="1" smtClean="0"/>
              <a:t>assisted</a:t>
            </a:r>
            <a:r>
              <a:rPr lang="it-IT" sz="1400" dirty="0"/>
              <a:t> </a:t>
            </a:r>
            <a:r>
              <a:rPr lang="it-IT" sz="1400" dirty="0" smtClean="0"/>
              <a:t>(</a:t>
            </a:r>
            <a:r>
              <a:rPr lang="it-IT" sz="1400" dirty="0" err="1" smtClean="0"/>
              <a:t>namely</a:t>
            </a:r>
            <a:r>
              <a:rPr lang="it-IT" sz="1400" dirty="0" smtClean="0"/>
              <a:t>, </a:t>
            </a:r>
            <a:r>
              <a:rPr lang="it-IT" sz="1400" dirty="0" err="1" smtClean="0"/>
              <a:t>equipped</a:t>
            </a:r>
            <a:r>
              <a:rPr lang="it-IT" sz="1400" dirty="0" smtClean="0"/>
              <a:t> with an </a:t>
            </a:r>
            <a:r>
              <a:rPr lang="it-IT" sz="1400" dirty="0" err="1" smtClean="0"/>
              <a:t>electric</a:t>
            </a:r>
            <a:r>
              <a:rPr lang="it-IT" sz="1400" dirty="0" smtClean="0"/>
              <a:t> </a:t>
            </a:r>
            <a:r>
              <a:rPr lang="it-IT" sz="1400" dirty="0" err="1" smtClean="0"/>
              <a:t>motor</a:t>
            </a:r>
            <a:r>
              <a:rPr lang="it-IT" sz="1400" dirty="0" smtClean="0"/>
              <a:t>). </a:t>
            </a:r>
            <a:r>
              <a:rPr lang="it-IT" sz="1400" dirty="0" err="1" smtClean="0"/>
              <a:t>We</a:t>
            </a:r>
            <a:r>
              <a:rPr lang="it-IT" sz="1400" dirty="0" smtClean="0"/>
              <a:t> assume </a:t>
            </a:r>
            <a:r>
              <a:rPr lang="it-IT" sz="1400" dirty="0" err="1" smtClean="0"/>
              <a:t>that</a:t>
            </a:r>
            <a:r>
              <a:rPr lang="it-IT" sz="1400" dirty="0" smtClean="0"/>
              <a:t> in a </a:t>
            </a:r>
            <a:r>
              <a:rPr lang="it-IT" sz="1400" dirty="0" err="1" smtClean="0"/>
              <a:t>specific</a:t>
            </a:r>
            <a:r>
              <a:rPr lang="it-IT" sz="1400" dirty="0" smtClean="0"/>
              <a:t> location of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always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a bike of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</a:t>
            </a:r>
            <a:r>
              <a:rPr lang="it-IT" sz="1400" dirty="0" err="1" smtClean="0"/>
              <a:t>type</a:t>
            </a:r>
            <a:r>
              <a:rPr lang="it-IT" sz="1400" dirty="0" smtClean="0"/>
              <a:t>.  </a:t>
            </a:r>
            <a:r>
              <a:rPr lang="it-IT" sz="1400" dirty="0" err="1" smtClean="0"/>
              <a:t>Each</a:t>
            </a:r>
            <a:r>
              <a:rPr lang="it-IT" sz="1400" dirty="0" smtClean="0"/>
              <a:t>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identified</a:t>
            </a:r>
            <a:r>
              <a:rPr lang="it-IT" sz="1400" dirty="0" smtClean="0"/>
              <a:t> by a </a:t>
            </a:r>
            <a:r>
              <a:rPr lang="it-IT" sz="1400" dirty="0" err="1" smtClean="0"/>
              <a:t>numeric</a:t>
            </a:r>
            <a:r>
              <a:rPr lang="it-IT" sz="1400" dirty="0" smtClean="0"/>
              <a:t> code, and a date of </a:t>
            </a:r>
            <a:r>
              <a:rPr lang="it-IT" sz="1400" dirty="0" err="1" smtClean="0"/>
              <a:t>purchase</a:t>
            </a:r>
            <a:r>
              <a:rPr lang="it-IT" sz="1400" dirty="0" smtClean="0"/>
              <a:t>; </a:t>
            </a:r>
            <a:r>
              <a:rPr lang="it-IT" sz="1400" dirty="0" err="1" smtClean="0"/>
              <a:t>assisted</a:t>
            </a:r>
            <a:r>
              <a:rPr lang="it-IT" sz="1400" dirty="0" smtClean="0"/>
              <a:t> bikes </a:t>
            </a:r>
            <a:r>
              <a:rPr lang="it-IT" sz="1400" dirty="0" err="1" smtClean="0"/>
              <a:t>have</a:t>
            </a:r>
            <a:r>
              <a:rPr lang="it-IT" sz="1400" dirty="0" smtClean="0"/>
              <a:t> a </a:t>
            </a:r>
            <a:r>
              <a:rPr lang="it-IT" sz="1400" dirty="0" err="1" smtClean="0"/>
              <a:t>make</a:t>
            </a:r>
            <a:r>
              <a:rPr lang="it-IT" sz="1400" dirty="0" smtClean="0"/>
              <a:t>,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may</a:t>
            </a:r>
            <a:r>
              <a:rPr lang="it-IT" sz="1400" dirty="0" smtClean="0"/>
              <a:t> </a:t>
            </a:r>
            <a:r>
              <a:rPr lang="it-IT" sz="1400" dirty="0" err="1" smtClean="0"/>
              <a:t>change</a:t>
            </a:r>
            <a:r>
              <a:rPr lang="it-IT" sz="1400" dirty="0" smtClean="0"/>
              <a:t> </a:t>
            </a:r>
            <a:r>
              <a:rPr lang="it-IT" sz="1400" dirty="0" err="1" smtClean="0"/>
              <a:t>among</a:t>
            </a:r>
            <a:r>
              <a:rPr lang="it-IT" sz="1400" dirty="0" smtClean="0"/>
              <a:t> bikes (</a:t>
            </a:r>
            <a:r>
              <a:rPr lang="it-IT" sz="1400" dirty="0" err="1" smtClean="0"/>
              <a:t>we</a:t>
            </a:r>
            <a:r>
              <a:rPr lang="it-IT" sz="1400" dirty="0" smtClean="0"/>
              <a:t> do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</a:t>
            </a:r>
            <a:r>
              <a:rPr lang="it-IT" sz="1400" dirty="0" err="1" smtClean="0"/>
              <a:t>makes</a:t>
            </a:r>
            <a:r>
              <a:rPr lang="it-IT" sz="1400" dirty="0" smtClean="0"/>
              <a:t> of </a:t>
            </a:r>
            <a:r>
              <a:rPr lang="it-IT" sz="1400" dirty="0" err="1" smtClean="0"/>
              <a:t>normal</a:t>
            </a:r>
            <a:r>
              <a:rPr lang="it-IT" sz="1400" dirty="0" smtClean="0"/>
              <a:t> bikes). </a:t>
            </a:r>
            <a:r>
              <a:rPr lang="it-IT" sz="1400" dirty="0"/>
              <a:t> </a:t>
            </a:r>
            <a:r>
              <a:rPr lang="it-IT" sz="1400" dirty="0" err="1" smtClean="0"/>
              <a:t>When</a:t>
            </a:r>
            <a:r>
              <a:rPr lang="it-IT" sz="1400" dirty="0" smtClean="0"/>
              <a:t> bikes are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used</a:t>
            </a:r>
            <a:r>
              <a:rPr lang="it-IT" sz="1400" dirty="0" smtClean="0"/>
              <a:t>, </a:t>
            </a:r>
            <a:r>
              <a:rPr lang="it-IT" sz="1400" dirty="0" err="1" smtClean="0"/>
              <a:t>they</a:t>
            </a:r>
            <a:r>
              <a:rPr lang="it-IT" sz="1400" dirty="0" smtClean="0"/>
              <a:t> are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</a:t>
            </a:r>
            <a:r>
              <a:rPr lang="it-IT" sz="1400" dirty="0" err="1" smtClean="0"/>
              <a:t>locations</a:t>
            </a:r>
            <a:r>
              <a:rPr lang="it-IT" sz="1400" dirty="0" smtClean="0"/>
              <a:t> of parking </a:t>
            </a:r>
            <a:r>
              <a:rPr lang="it-IT" sz="1400" dirty="0" err="1" smtClean="0"/>
              <a:t>lots</a:t>
            </a:r>
            <a:r>
              <a:rPr lang="it-IT" sz="1400" dirty="0" smtClean="0"/>
              <a:t>. </a:t>
            </a:r>
            <a:r>
              <a:rPr lang="it-IT" sz="1400" dirty="0" err="1" smtClean="0"/>
              <a:t>As</a:t>
            </a:r>
            <a:r>
              <a:rPr lang="it-IT" sz="1400" dirty="0" smtClean="0"/>
              <a:t> a </a:t>
            </a:r>
            <a:r>
              <a:rPr lang="it-IT" sz="1400" dirty="0" err="1" smtClean="0"/>
              <a:t>consequence</a:t>
            </a:r>
            <a:r>
              <a:rPr lang="it-IT" sz="1400" dirty="0" smtClean="0"/>
              <a:t>,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bike and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minute in the </a:t>
            </a:r>
            <a:r>
              <a:rPr lang="it-IT" sz="1400" dirty="0" err="1" smtClean="0"/>
              <a:t>year</a:t>
            </a:r>
            <a:r>
              <a:rPr lang="it-IT" sz="1400" dirty="0" smtClean="0"/>
              <a:t> (e.g. </a:t>
            </a:r>
            <a:r>
              <a:rPr lang="it-IT" sz="1400" dirty="0"/>
              <a:t> </a:t>
            </a:r>
            <a:r>
              <a:rPr lang="it-IT" sz="1400" dirty="0" smtClean="0"/>
              <a:t>minute 34 of hour 10 a.m. of march 7th) </a:t>
            </a:r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want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state of the bike, </a:t>
            </a:r>
            <a:r>
              <a:rPr lang="it-IT" sz="1400" dirty="0" err="1" smtClean="0"/>
              <a:t>namely</a:t>
            </a:r>
            <a:r>
              <a:rPr lang="it-IT" sz="1400" dirty="0" smtClean="0"/>
              <a:t> </a:t>
            </a:r>
            <a:r>
              <a:rPr lang="it-IT" sz="1400" dirty="0" err="1" smtClean="0"/>
              <a:t>if</a:t>
            </a:r>
            <a:r>
              <a:rPr lang="it-IT" sz="1400" dirty="0" smtClean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or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in </a:t>
            </a:r>
            <a:r>
              <a:rPr lang="it-IT" sz="1400" dirty="0" err="1" smtClean="0"/>
              <a:t>motion</a:t>
            </a:r>
            <a:r>
              <a:rPr lang="it-IT" sz="1400" dirty="0" smtClean="0"/>
              <a:t>. </a:t>
            </a:r>
            <a:r>
              <a:rPr lang="it-IT" sz="1400" dirty="0" err="1" smtClean="0"/>
              <a:t>Furthermore</a:t>
            </a:r>
            <a:r>
              <a:rPr lang="it-IT" sz="1400" dirty="0" smtClean="0"/>
              <a:t>,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minute in the </a:t>
            </a:r>
            <a:r>
              <a:rPr lang="it-IT" sz="1400" dirty="0" err="1" smtClean="0"/>
              <a:t>year</a:t>
            </a:r>
            <a:r>
              <a:rPr lang="it-IT" sz="1400" dirty="0" smtClean="0"/>
              <a:t> and </a:t>
            </a:r>
            <a:r>
              <a:rPr lang="it-IT" sz="1400" dirty="0" err="1" smtClean="0"/>
              <a:t>each</a:t>
            </a:r>
            <a:r>
              <a:rPr lang="it-IT" sz="1400" dirty="0" smtClean="0"/>
              <a:t> location in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, </a:t>
            </a:r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want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, </a:t>
            </a:r>
            <a:r>
              <a:rPr lang="it-IT" sz="1400" dirty="0" err="1" smtClean="0"/>
              <a:t>separately</a:t>
            </a:r>
            <a:r>
              <a:rPr lang="it-IT" sz="1400" dirty="0" smtClean="0"/>
              <a:t>, </a:t>
            </a:r>
            <a:r>
              <a:rPr lang="it-IT" sz="1400" dirty="0" err="1" smtClean="0"/>
              <a:t>which</a:t>
            </a:r>
            <a:r>
              <a:rPr lang="it-IT" sz="1400" dirty="0" smtClean="0"/>
              <a:t>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possibly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the location (e.g. in </a:t>
            </a:r>
            <a:r>
              <a:rPr lang="it-IT" sz="1400" dirty="0"/>
              <a:t>minute </a:t>
            </a:r>
            <a:r>
              <a:rPr lang="it-IT" sz="1400" dirty="0" smtClean="0"/>
              <a:t>29 </a:t>
            </a:r>
            <a:r>
              <a:rPr lang="it-IT" sz="1400" dirty="0"/>
              <a:t>of hour </a:t>
            </a:r>
            <a:r>
              <a:rPr lang="it-IT" sz="1400" dirty="0" smtClean="0"/>
              <a:t>11 a.m. of </a:t>
            </a:r>
            <a:r>
              <a:rPr lang="it-IT" sz="1400" dirty="0"/>
              <a:t>march </a:t>
            </a:r>
            <a:r>
              <a:rPr lang="it-IT" sz="1400" dirty="0" smtClean="0"/>
              <a:t>21th bike 73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location 15 of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28</a:t>
            </a:r>
            <a:r>
              <a:rPr lang="it-IT" sz="1400" dirty="0"/>
              <a:t>,</a:t>
            </a:r>
            <a:r>
              <a:rPr lang="it-IT" sz="1400" dirty="0" smtClean="0"/>
              <a:t> </a:t>
            </a:r>
            <a:r>
              <a:rPr lang="it-IT" sz="1400" dirty="0" err="1" smtClean="0"/>
              <a:t>while</a:t>
            </a:r>
            <a:r>
              <a:rPr lang="it-IT" sz="1400" dirty="0" smtClean="0"/>
              <a:t> in the </a:t>
            </a:r>
            <a:r>
              <a:rPr lang="it-IT" sz="1400" dirty="0" err="1" smtClean="0"/>
              <a:t>same</a:t>
            </a:r>
            <a:r>
              <a:rPr lang="it-IT" sz="1400" dirty="0" smtClean="0"/>
              <a:t> minute bike 130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parked</a:t>
            </a:r>
            <a:r>
              <a:rPr lang="it-IT" sz="1400" dirty="0"/>
              <a:t> in location </a:t>
            </a:r>
            <a:r>
              <a:rPr lang="it-IT" sz="1400" dirty="0" smtClean="0"/>
              <a:t>6 of </a:t>
            </a:r>
            <a:r>
              <a:rPr lang="it-IT" sz="1400" dirty="0"/>
              <a:t>parking  </a:t>
            </a:r>
            <a:r>
              <a:rPr lang="it-IT" sz="1400" dirty="0" err="1"/>
              <a:t>lot</a:t>
            </a:r>
            <a:r>
              <a:rPr lang="it-IT" sz="1400" dirty="0"/>
              <a:t> </a:t>
            </a:r>
            <a:r>
              <a:rPr lang="it-IT" sz="1400" dirty="0" smtClean="0"/>
              <a:t>112). Of </a:t>
            </a:r>
            <a:r>
              <a:rPr lang="it-IT" sz="1400" dirty="0" err="1" smtClean="0"/>
              <a:t>course</a:t>
            </a:r>
            <a:r>
              <a:rPr lang="it-IT" sz="1400" dirty="0" smtClean="0"/>
              <a:t>, </a:t>
            </a:r>
            <a:r>
              <a:rPr lang="it-IT" sz="1400" dirty="0" err="1" smtClean="0"/>
              <a:t>if</a:t>
            </a:r>
            <a:r>
              <a:rPr lang="it-IT" sz="1400" dirty="0" smtClean="0"/>
              <a:t> in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minute a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in </a:t>
            </a:r>
            <a:r>
              <a:rPr lang="it-IT" sz="1400" dirty="0" err="1" smtClean="0"/>
              <a:t>motion</a:t>
            </a:r>
            <a:r>
              <a:rPr lang="it-IT" sz="1400" dirty="0" smtClean="0"/>
              <a:t>, the </a:t>
            </a:r>
            <a:r>
              <a:rPr lang="it-IT" sz="1400" dirty="0" err="1" smtClean="0"/>
              <a:t>corresponding</a:t>
            </a:r>
            <a:r>
              <a:rPr lang="it-IT" sz="1400" dirty="0" smtClean="0"/>
              <a:t> location in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</a:t>
            </a:r>
            <a:r>
              <a:rPr lang="it-IT" sz="1400" dirty="0" err="1" smtClean="0"/>
              <a:t>does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exist</a:t>
            </a:r>
            <a:r>
              <a:rPr lang="it-IT" sz="1400" dirty="0" smtClean="0"/>
              <a:t>, and, </a:t>
            </a:r>
            <a:r>
              <a:rPr lang="it-IT" sz="1400" dirty="0" err="1" smtClean="0"/>
              <a:t>therefore</a:t>
            </a:r>
            <a:r>
              <a:rPr lang="it-IT" sz="1400" dirty="0" smtClean="0"/>
              <a:t>, </a:t>
            </a:r>
            <a:r>
              <a:rPr lang="it-IT" sz="1400" dirty="0" err="1" smtClean="0"/>
              <a:t>will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be </a:t>
            </a:r>
            <a:r>
              <a:rPr lang="it-IT" sz="1400" dirty="0" err="1" smtClean="0"/>
              <a:t>represented</a:t>
            </a:r>
            <a:r>
              <a:rPr lang="it-IT" sz="1400" dirty="0" smtClean="0"/>
              <a:t>.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strongly</a:t>
            </a:r>
            <a:r>
              <a:rPr lang="it-IT" sz="1400" dirty="0" smtClean="0"/>
              <a:t> </a:t>
            </a:r>
            <a:r>
              <a:rPr lang="it-IT" sz="1400" dirty="0" err="1" smtClean="0"/>
              <a:t>recommended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</a:t>
            </a:r>
            <a:r>
              <a:rPr lang="it-IT" sz="1400" dirty="0" err="1" smtClean="0"/>
              <a:t>concept</a:t>
            </a:r>
            <a:r>
              <a:rPr lang="it-IT" sz="1400" dirty="0" smtClean="0"/>
              <a:t> of minute with an </a:t>
            </a:r>
            <a:r>
              <a:rPr lang="it-IT" sz="1400" dirty="0" err="1" smtClean="0"/>
              <a:t>Entity</a:t>
            </a:r>
            <a:r>
              <a:rPr lang="it-IT" sz="1400" dirty="0" smtClean="0"/>
              <a:t>. </a:t>
            </a:r>
          </a:p>
          <a:p>
            <a:pPr marL="0" indent="0">
              <a:buNone/>
            </a:pPr>
            <a:r>
              <a:rPr lang="it-IT" sz="1400" dirty="0"/>
              <a:t>R2 – In </a:t>
            </a:r>
            <a:r>
              <a:rPr lang="it-IT" sz="1400" dirty="0" err="1"/>
              <a:t>order</a:t>
            </a:r>
            <a:r>
              <a:rPr lang="it-IT" sz="1400" dirty="0"/>
              <a:t> to use bikes, </a:t>
            </a:r>
            <a:r>
              <a:rPr lang="it-IT" sz="1400" dirty="0" err="1"/>
              <a:t>users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</a:t>
            </a:r>
            <a:r>
              <a:rPr lang="it-IT" sz="1400" dirty="0" err="1"/>
              <a:t>register</a:t>
            </a:r>
            <a:r>
              <a:rPr lang="it-IT" sz="1400" dirty="0"/>
              <a:t> </a:t>
            </a:r>
            <a:r>
              <a:rPr lang="it-IT" sz="1400" dirty="0" err="1"/>
              <a:t>themselves</a:t>
            </a:r>
            <a:r>
              <a:rPr lang="it-IT" sz="1400" dirty="0"/>
              <a:t>. A </a:t>
            </a:r>
            <a:r>
              <a:rPr lang="it-IT" sz="1400" dirty="0" err="1"/>
              <a:t>registered</a:t>
            </a:r>
            <a:r>
              <a:rPr lang="it-IT" sz="1400" dirty="0"/>
              <a:t>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characterized</a:t>
            </a:r>
            <a:r>
              <a:rPr lang="it-IT" sz="1400" dirty="0"/>
              <a:t> by an </a:t>
            </a:r>
            <a:r>
              <a:rPr lang="it-IT" sz="1400" dirty="0" err="1"/>
              <a:t>identifier</a:t>
            </a:r>
            <a:r>
              <a:rPr lang="it-IT" sz="1400" dirty="0"/>
              <a:t> (e.g. a fiscal code, or a social security </a:t>
            </a:r>
            <a:r>
              <a:rPr lang="it-IT" sz="1400" dirty="0" err="1"/>
              <a:t>number</a:t>
            </a:r>
            <a:r>
              <a:rPr lang="it-IT" sz="1400" dirty="0"/>
              <a:t>), a progressive </a:t>
            </a:r>
            <a:r>
              <a:rPr lang="it-IT" sz="1400" dirty="0" err="1" smtClean="0"/>
              <a:t>numeric</a:t>
            </a:r>
            <a:r>
              <a:rPr lang="it-IT" sz="1400" dirty="0" smtClean="0"/>
              <a:t> code </a:t>
            </a:r>
            <a:r>
              <a:rPr lang="it-IT" sz="1400" dirty="0"/>
              <a:t>(first </a:t>
            </a:r>
            <a:r>
              <a:rPr lang="it-IT" sz="1400" dirty="0" err="1"/>
              <a:t>person</a:t>
            </a:r>
            <a:r>
              <a:rPr lang="it-IT" sz="1400" dirty="0"/>
              <a:t> </a:t>
            </a:r>
            <a:r>
              <a:rPr lang="it-IT" sz="1400" dirty="0" err="1"/>
              <a:t>registered</a:t>
            </a:r>
            <a:r>
              <a:rPr lang="it-IT" sz="1400" dirty="0"/>
              <a:t>, </a:t>
            </a:r>
            <a:r>
              <a:rPr lang="it-IT" sz="1400" dirty="0" err="1"/>
              <a:t>second</a:t>
            </a:r>
            <a:r>
              <a:rPr lang="it-IT" sz="1400" dirty="0"/>
              <a:t> </a:t>
            </a:r>
            <a:r>
              <a:rPr lang="it-IT" sz="1400" dirty="0" err="1"/>
              <a:t>person</a:t>
            </a:r>
            <a:r>
              <a:rPr lang="it-IT" sz="1400" dirty="0"/>
              <a:t> </a:t>
            </a:r>
            <a:r>
              <a:rPr lang="it-IT" sz="1400" dirty="0" err="1"/>
              <a:t>registered</a:t>
            </a:r>
            <a:r>
              <a:rPr lang="it-IT" sz="1400" dirty="0"/>
              <a:t>, etc.) a </a:t>
            </a:r>
            <a:r>
              <a:rPr lang="it-IT" sz="1400" dirty="0" err="1"/>
              <a:t>name</a:t>
            </a:r>
            <a:r>
              <a:rPr lang="it-IT" sz="1400" dirty="0"/>
              <a:t>, a </a:t>
            </a:r>
            <a:r>
              <a:rPr lang="it-IT" sz="1400" dirty="0" err="1"/>
              <a:t>surname</a:t>
            </a:r>
            <a:r>
              <a:rPr lang="it-IT" sz="1400" dirty="0"/>
              <a:t>, date of </a:t>
            </a:r>
            <a:r>
              <a:rPr lang="it-IT" sz="1400" dirty="0" err="1"/>
              <a:t>birth</a:t>
            </a:r>
            <a:r>
              <a:rPr lang="it-IT" sz="1400" dirty="0"/>
              <a:t>, </a:t>
            </a:r>
            <a:r>
              <a:rPr lang="it-IT" sz="1400" dirty="0" err="1"/>
              <a:t>municipality</a:t>
            </a:r>
            <a:r>
              <a:rPr lang="it-IT" sz="1400" dirty="0"/>
              <a:t> of </a:t>
            </a:r>
            <a:r>
              <a:rPr lang="it-IT" sz="1400" dirty="0" err="1"/>
              <a:t>birth</a:t>
            </a:r>
            <a:r>
              <a:rPr lang="it-IT" sz="1400" dirty="0"/>
              <a:t>, with code, </a:t>
            </a:r>
            <a:r>
              <a:rPr lang="it-IT" sz="1400" dirty="0" err="1"/>
              <a:t>name</a:t>
            </a:r>
            <a:r>
              <a:rPr lang="it-IT" sz="1400" dirty="0"/>
              <a:t> </a:t>
            </a:r>
            <a:r>
              <a:rPr lang="it-IT" sz="1400" dirty="0" smtClean="0"/>
              <a:t>of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and </a:t>
            </a:r>
            <a:r>
              <a:rPr lang="it-IT" sz="1400" dirty="0" err="1"/>
              <a:t>region</a:t>
            </a:r>
            <a:r>
              <a:rPr lang="it-IT" sz="1400" dirty="0"/>
              <a:t> (</a:t>
            </a:r>
            <a:r>
              <a:rPr lang="it-IT" sz="1400" dirty="0" err="1"/>
              <a:t>we</a:t>
            </a:r>
            <a:r>
              <a:rPr lang="it-IT" sz="1400" dirty="0"/>
              <a:t> assume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municipalities</a:t>
            </a:r>
            <a:r>
              <a:rPr lang="it-IT" sz="1400" dirty="0"/>
              <a:t> are </a:t>
            </a:r>
            <a:r>
              <a:rPr lang="it-IT" sz="1400" dirty="0" err="1"/>
              <a:t>located</a:t>
            </a:r>
            <a:r>
              <a:rPr lang="it-IT" sz="1400" dirty="0"/>
              <a:t> in </a:t>
            </a:r>
            <a:r>
              <a:rPr lang="it-IT" sz="1400" dirty="0" err="1"/>
              <a:t>regions</a:t>
            </a:r>
            <a:r>
              <a:rPr lang="it-IT" sz="1400" dirty="0"/>
              <a:t>).</a:t>
            </a:r>
          </a:p>
          <a:p>
            <a:pPr marL="0" indent="0">
              <a:buNone/>
            </a:pPr>
            <a:r>
              <a:rPr lang="it-IT" sz="1400" dirty="0"/>
              <a:t>R3 – </a:t>
            </a:r>
            <a:r>
              <a:rPr lang="it-IT" sz="1400" dirty="0" err="1"/>
              <a:t>Everytime</a:t>
            </a:r>
            <a:r>
              <a:rPr lang="it-IT" sz="1400" dirty="0"/>
              <a:t> a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/>
              <a:t>picks</a:t>
            </a:r>
            <a:r>
              <a:rPr lang="it-IT" sz="1400" dirty="0"/>
              <a:t> up and </a:t>
            </a:r>
            <a:r>
              <a:rPr lang="it-IT" sz="1400" dirty="0" err="1"/>
              <a:t>subsequently</a:t>
            </a:r>
            <a:r>
              <a:rPr lang="it-IT" sz="1400" dirty="0"/>
              <a:t> </a:t>
            </a:r>
            <a:r>
              <a:rPr lang="it-IT" sz="1400" dirty="0" err="1"/>
              <a:t>returns</a:t>
            </a:r>
            <a:r>
              <a:rPr lang="it-IT" sz="1400" dirty="0"/>
              <a:t> a </a:t>
            </a:r>
            <a:r>
              <a:rPr lang="it-IT" sz="1400" dirty="0" smtClean="0"/>
              <a:t>bike, </a:t>
            </a:r>
            <a:r>
              <a:rPr lang="it-IT" sz="1400" dirty="0" err="1"/>
              <a:t>such</a:t>
            </a:r>
            <a:r>
              <a:rPr lang="it-IT" sz="1400" dirty="0"/>
              <a:t> an </a:t>
            </a:r>
            <a:r>
              <a:rPr lang="it-IT" sz="1400" dirty="0" err="1"/>
              <a:t>event</a:t>
            </a:r>
            <a:r>
              <a:rPr lang="it-IT" sz="1400" dirty="0"/>
              <a:t> (</a:t>
            </a:r>
            <a:r>
              <a:rPr lang="it-IT" sz="1400" dirty="0" err="1"/>
              <a:t>pick</a:t>
            </a:r>
            <a:r>
              <a:rPr lang="it-IT" sz="1400" dirty="0"/>
              <a:t> up and </a:t>
            </a:r>
            <a:r>
              <a:rPr lang="it-IT" sz="1400" dirty="0" err="1"/>
              <a:t>return</a:t>
            </a:r>
            <a:r>
              <a:rPr lang="it-IT" sz="1400" dirty="0"/>
              <a:t> of a bike by a </a:t>
            </a:r>
            <a:r>
              <a:rPr lang="it-IT" sz="1400" dirty="0" err="1"/>
              <a:t>user</a:t>
            </a:r>
            <a:r>
              <a:rPr lang="it-IT" sz="1400" dirty="0"/>
              <a:t>) </a:t>
            </a:r>
            <a:r>
              <a:rPr lang="it-IT" sz="1400" dirty="0" err="1"/>
              <a:t>has</a:t>
            </a:r>
            <a:r>
              <a:rPr lang="it-IT" sz="1400" dirty="0"/>
              <a:t> to be </a:t>
            </a:r>
            <a:r>
              <a:rPr lang="it-IT" sz="1400" dirty="0" err="1"/>
              <a:t>recorded</a:t>
            </a:r>
            <a:r>
              <a:rPr lang="it-IT" sz="1400" dirty="0"/>
              <a:t>. The </a:t>
            </a:r>
            <a:r>
              <a:rPr lang="it-IT" sz="1400" dirty="0" err="1"/>
              <a:t>event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identified</a:t>
            </a:r>
            <a:r>
              <a:rPr lang="it-IT" sz="1400" dirty="0"/>
              <a:t> by a progressive </a:t>
            </a:r>
            <a:r>
              <a:rPr lang="it-IT" sz="1400" dirty="0" err="1"/>
              <a:t>number</a:t>
            </a:r>
            <a:r>
              <a:rPr lang="it-IT" sz="1400" dirty="0"/>
              <a:t> in the </a:t>
            </a:r>
            <a:r>
              <a:rPr lang="it-IT" sz="1400" dirty="0" err="1"/>
              <a:t>year</a:t>
            </a:r>
            <a:r>
              <a:rPr lang="it-IT" sz="1400" dirty="0"/>
              <a:t> (e.g. first </a:t>
            </a:r>
            <a:r>
              <a:rPr lang="it-IT" sz="1400" dirty="0" err="1"/>
              <a:t>event</a:t>
            </a:r>
            <a:r>
              <a:rPr lang="it-IT" sz="1400" dirty="0"/>
              <a:t> in 2015, </a:t>
            </a:r>
            <a:r>
              <a:rPr lang="it-IT" sz="1400" dirty="0" err="1"/>
              <a:t>second</a:t>
            </a:r>
            <a:r>
              <a:rPr lang="it-IT" sz="1400" dirty="0"/>
              <a:t> </a:t>
            </a:r>
            <a:r>
              <a:rPr lang="it-IT" sz="1400" dirty="0" err="1"/>
              <a:t>event</a:t>
            </a:r>
            <a:r>
              <a:rPr lang="it-IT" sz="1400" dirty="0"/>
              <a:t> in 2015, etc.) and </a:t>
            </a:r>
            <a:r>
              <a:rPr lang="it-IT" sz="1400" dirty="0" err="1"/>
              <a:t>duration</a:t>
            </a:r>
            <a:r>
              <a:rPr lang="it-IT" sz="1400" dirty="0"/>
              <a:t> (e.g. 12 minutes, 47 </a:t>
            </a:r>
            <a:r>
              <a:rPr lang="it-IT" sz="1400" dirty="0" smtClean="0"/>
              <a:t>minutes); </a:t>
            </a:r>
            <a:r>
              <a:rPr lang="it-IT" sz="1400" dirty="0" err="1" smtClean="0"/>
              <a:t>such</a:t>
            </a:r>
            <a:r>
              <a:rPr lang="it-IT" sz="1400" dirty="0" smtClean="0"/>
              <a:t> </a:t>
            </a:r>
            <a:r>
              <a:rPr lang="it-IT" sz="1400" dirty="0" err="1" smtClean="0"/>
              <a:t>duration</a:t>
            </a:r>
            <a:r>
              <a:rPr lang="it-IT" sz="1400" dirty="0" smtClean="0"/>
              <a:t>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/>
              <a:t>to be </a:t>
            </a:r>
            <a:r>
              <a:rPr lang="it-IT" sz="1400" dirty="0" err="1"/>
              <a:t>explicitely</a:t>
            </a:r>
            <a:r>
              <a:rPr lang="it-IT" sz="1400" dirty="0"/>
              <a:t> </a:t>
            </a:r>
            <a:r>
              <a:rPr lang="it-IT" sz="1400" dirty="0" err="1"/>
              <a:t>represented</a:t>
            </a:r>
            <a:r>
              <a:rPr lang="it-IT" sz="1400" dirty="0"/>
              <a:t> in the data base. The minute of </a:t>
            </a:r>
            <a:r>
              <a:rPr lang="it-IT" sz="1400" dirty="0" err="1"/>
              <a:t>pick</a:t>
            </a:r>
            <a:r>
              <a:rPr lang="it-IT" sz="1400" dirty="0"/>
              <a:t> up and the minute of </a:t>
            </a:r>
            <a:r>
              <a:rPr lang="it-IT" sz="1400" dirty="0" err="1"/>
              <a:t>return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be </a:t>
            </a:r>
            <a:r>
              <a:rPr lang="it-IT" sz="1400" dirty="0" err="1"/>
              <a:t>associated</a:t>
            </a:r>
            <a:r>
              <a:rPr lang="it-IT" sz="1400" dirty="0"/>
              <a:t> to </a:t>
            </a:r>
            <a:r>
              <a:rPr lang="it-IT" sz="1400" dirty="0" smtClean="0"/>
              <a:t>the </a:t>
            </a:r>
            <a:r>
              <a:rPr lang="it-IT" sz="1400" dirty="0" err="1"/>
              <a:t>event</a:t>
            </a:r>
            <a:r>
              <a:rPr lang="it-IT" sz="1400" dirty="0"/>
              <a:t>, </a:t>
            </a:r>
            <a:r>
              <a:rPr lang="it-IT" sz="1400" dirty="0" err="1"/>
              <a:t>besides</a:t>
            </a:r>
            <a:r>
              <a:rPr lang="it-IT" sz="1400" dirty="0"/>
              <a:t>, of </a:t>
            </a:r>
            <a:r>
              <a:rPr lang="it-IT" sz="1400" dirty="0" err="1"/>
              <a:t>course</a:t>
            </a:r>
            <a:r>
              <a:rPr lang="it-IT" sz="1400" dirty="0"/>
              <a:t>, </a:t>
            </a:r>
            <a:r>
              <a:rPr lang="it-IT" sz="1400" dirty="0" smtClean="0"/>
              <a:t>the bike </a:t>
            </a:r>
            <a:r>
              <a:rPr lang="it-IT" sz="1400" dirty="0" err="1" smtClean="0"/>
              <a:t>used</a:t>
            </a:r>
            <a:r>
              <a:rPr lang="it-IT" sz="1400" dirty="0" smtClean="0"/>
              <a:t> and the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 smtClean="0"/>
              <a:t>involved</a:t>
            </a:r>
            <a:r>
              <a:rPr lang="it-IT" sz="1400" dirty="0" smtClean="0"/>
              <a:t>. </a:t>
            </a:r>
            <a:endParaRPr lang="it-IT" sz="1400" dirty="0"/>
          </a:p>
          <a:p>
            <a:pPr marL="0" indent="0">
              <a:buNone/>
            </a:pPr>
            <a:r>
              <a:rPr lang="it-IT" sz="1400" dirty="0">
                <a:solidFill>
                  <a:srgbClr val="FF0000"/>
                </a:solidFill>
              </a:rPr>
              <a:t>R4 – </a:t>
            </a:r>
            <a:r>
              <a:rPr lang="it-IT" sz="1400" dirty="0" err="1">
                <a:solidFill>
                  <a:srgbClr val="FF0000"/>
                </a:solidFill>
              </a:rPr>
              <a:t>One</a:t>
            </a:r>
            <a:r>
              <a:rPr lang="it-IT" sz="1400" dirty="0">
                <a:solidFill>
                  <a:srgbClr val="FF0000"/>
                </a:solidFill>
              </a:rPr>
              <a:t> or more credit </a:t>
            </a:r>
            <a:r>
              <a:rPr lang="it-IT" sz="1400" dirty="0" err="1">
                <a:solidFill>
                  <a:srgbClr val="FF0000"/>
                </a:solidFill>
              </a:rPr>
              <a:t>cards</a:t>
            </a:r>
            <a:r>
              <a:rPr lang="it-IT" sz="1400" dirty="0">
                <a:solidFill>
                  <a:srgbClr val="FF0000"/>
                </a:solidFill>
              </a:rPr>
              <a:t> are </a:t>
            </a:r>
            <a:r>
              <a:rPr lang="it-IT" sz="1400" dirty="0" err="1">
                <a:solidFill>
                  <a:srgbClr val="FF0000"/>
                </a:solidFill>
              </a:rPr>
              <a:t>associated</a:t>
            </a:r>
            <a:r>
              <a:rPr lang="it-IT" sz="1400" dirty="0">
                <a:solidFill>
                  <a:srgbClr val="FF0000"/>
                </a:solidFill>
              </a:rPr>
              <a:t> to </a:t>
            </a:r>
            <a:r>
              <a:rPr lang="it-IT" sz="1400" dirty="0" err="1">
                <a:solidFill>
                  <a:srgbClr val="FF0000"/>
                </a:solidFill>
              </a:rPr>
              <a:t>users</a:t>
            </a:r>
            <a:r>
              <a:rPr lang="it-IT" sz="1400" dirty="0">
                <a:solidFill>
                  <a:srgbClr val="FF0000"/>
                </a:solidFill>
              </a:rPr>
              <a:t>, with </a:t>
            </a:r>
            <a:r>
              <a:rPr lang="it-IT" sz="1400" dirty="0" err="1">
                <a:solidFill>
                  <a:srgbClr val="FF0000"/>
                </a:solidFill>
              </a:rPr>
              <a:t>type</a:t>
            </a:r>
            <a:r>
              <a:rPr lang="it-IT" sz="1400" dirty="0">
                <a:solidFill>
                  <a:srgbClr val="FF0000"/>
                </a:solidFill>
              </a:rPr>
              <a:t> (e.g. Visa, </a:t>
            </a:r>
            <a:r>
              <a:rPr lang="it-IT" sz="1400" dirty="0" err="1">
                <a:solidFill>
                  <a:srgbClr val="FF0000"/>
                </a:solidFill>
              </a:rPr>
              <a:t>Diners</a:t>
            </a:r>
            <a:r>
              <a:rPr lang="it-IT" sz="1400" dirty="0">
                <a:solidFill>
                  <a:srgbClr val="FF0000"/>
                </a:solidFill>
              </a:rPr>
              <a:t>), progressive code in the card </a:t>
            </a:r>
            <a:r>
              <a:rPr lang="it-IT" sz="1400" dirty="0" err="1">
                <a:solidFill>
                  <a:srgbClr val="FF0000"/>
                </a:solidFill>
              </a:rPr>
              <a:t>type</a:t>
            </a:r>
            <a:r>
              <a:rPr lang="it-IT" sz="1400" dirty="0">
                <a:solidFill>
                  <a:srgbClr val="FF0000"/>
                </a:solidFill>
              </a:rPr>
              <a:t>, and </a:t>
            </a:r>
            <a:r>
              <a:rPr lang="it-IT" sz="1400" dirty="0" err="1">
                <a:solidFill>
                  <a:srgbClr val="FF0000"/>
                </a:solidFill>
              </a:rPr>
              <a:t>daily</a:t>
            </a:r>
            <a:r>
              <a:rPr lang="it-IT" sz="1400" dirty="0">
                <a:solidFill>
                  <a:srgbClr val="FF0000"/>
                </a:solidFill>
              </a:rPr>
              <a:t>  maximum </a:t>
            </a:r>
            <a:r>
              <a:rPr lang="it-IT" sz="1400" dirty="0" err="1">
                <a:solidFill>
                  <a:srgbClr val="FF0000"/>
                </a:solidFill>
              </a:rPr>
              <a:t>amount</a:t>
            </a:r>
            <a:r>
              <a:rPr lang="it-IT" sz="1400" dirty="0">
                <a:solidFill>
                  <a:srgbClr val="FF0000"/>
                </a:solidFill>
              </a:rPr>
              <a:t> of </a:t>
            </a:r>
            <a:r>
              <a:rPr lang="it-IT" sz="1400" dirty="0" err="1">
                <a:solidFill>
                  <a:srgbClr val="FF0000"/>
                </a:solidFill>
              </a:rPr>
              <a:t>withdrawal</a:t>
            </a:r>
            <a:r>
              <a:rPr lang="it-IT" sz="1400" dirty="0">
                <a:solidFill>
                  <a:srgbClr val="FF0000"/>
                </a:solidFill>
              </a:rPr>
              <a:t> (</a:t>
            </a:r>
            <a:r>
              <a:rPr lang="it-IT" sz="1400" dirty="0" err="1">
                <a:solidFill>
                  <a:srgbClr val="FF0000"/>
                </a:solidFill>
              </a:rPr>
              <a:t>that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depends</a:t>
            </a:r>
            <a:r>
              <a:rPr lang="it-IT" sz="1400" dirty="0">
                <a:solidFill>
                  <a:srgbClr val="FF0000"/>
                </a:solidFill>
              </a:rPr>
              <a:t> on the card and on the </a:t>
            </a:r>
            <a:r>
              <a:rPr lang="it-IT" sz="1400" dirty="0" err="1">
                <a:solidFill>
                  <a:srgbClr val="FF0000"/>
                </a:solidFill>
              </a:rPr>
              <a:t>person</a:t>
            </a:r>
            <a:r>
              <a:rPr lang="it-IT" sz="14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105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5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R4 – </a:t>
            </a:r>
            <a:r>
              <a:rPr lang="it-IT" sz="2000" dirty="0" err="1">
                <a:solidFill>
                  <a:srgbClr val="FF0000"/>
                </a:solidFill>
              </a:rPr>
              <a:t>One</a:t>
            </a:r>
            <a:r>
              <a:rPr lang="it-IT" sz="2000" dirty="0">
                <a:solidFill>
                  <a:srgbClr val="FF0000"/>
                </a:solidFill>
              </a:rPr>
              <a:t> or more credit </a:t>
            </a:r>
            <a:r>
              <a:rPr lang="it-IT" sz="2000" dirty="0" err="1">
                <a:solidFill>
                  <a:srgbClr val="FF0000"/>
                </a:solidFill>
              </a:rPr>
              <a:t>cards</a:t>
            </a:r>
            <a:r>
              <a:rPr lang="it-IT" sz="2000" dirty="0">
                <a:solidFill>
                  <a:srgbClr val="FF0000"/>
                </a:solidFill>
              </a:rPr>
              <a:t> are </a:t>
            </a:r>
            <a:r>
              <a:rPr lang="it-IT" sz="2000" dirty="0" err="1">
                <a:solidFill>
                  <a:srgbClr val="FF0000"/>
                </a:solidFill>
              </a:rPr>
              <a:t>associated</a:t>
            </a:r>
            <a:r>
              <a:rPr lang="it-IT" sz="2000" dirty="0">
                <a:solidFill>
                  <a:srgbClr val="FF0000"/>
                </a:solidFill>
              </a:rPr>
              <a:t> to </a:t>
            </a:r>
            <a:r>
              <a:rPr lang="it-IT" sz="2000" dirty="0" err="1">
                <a:solidFill>
                  <a:srgbClr val="FF0000"/>
                </a:solidFill>
              </a:rPr>
              <a:t>users</a:t>
            </a:r>
            <a:r>
              <a:rPr lang="it-IT" sz="2000" dirty="0">
                <a:solidFill>
                  <a:srgbClr val="FF0000"/>
                </a:solidFill>
              </a:rPr>
              <a:t>, with </a:t>
            </a:r>
            <a:r>
              <a:rPr lang="it-IT" sz="2000" dirty="0" err="1">
                <a:solidFill>
                  <a:srgbClr val="FF0000"/>
                </a:solidFill>
              </a:rPr>
              <a:t>type</a:t>
            </a:r>
            <a:r>
              <a:rPr lang="it-IT" sz="2000" dirty="0">
                <a:solidFill>
                  <a:srgbClr val="FF0000"/>
                </a:solidFill>
              </a:rPr>
              <a:t> (e.g. Visa, </a:t>
            </a:r>
            <a:r>
              <a:rPr lang="it-IT" sz="2000" dirty="0" err="1">
                <a:solidFill>
                  <a:srgbClr val="FF0000"/>
                </a:solidFill>
              </a:rPr>
              <a:t>Diners</a:t>
            </a:r>
            <a:r>
              <a:rPr lang="it-IT" sz="2000" dirty="0">
                <a:solidFill>
                  <a:srgbClr val="FF0000"/>
                </a:solidFill>
              </a:rPr>
              <a:t>), progressive code in the card </a:t>
            </a:r>
            <a:r>
              <a:rPr lang="it-IT" sz="2000" dirty="0" err="1">
                <a:solidFill>
                  <a:srgbClr val="FF0000"/>
                </a:solidFill>
              </a:rPr>
              <a:t>type</a:t>
            </a:r>
            <a:r>
              <a:rPr lang="it-IT" sz="2000" dirty="0">
                <a:solidFill>
                  <a:srgbClr val="FF0000"/>
                </a:solidFill>
              </a:rPr>
              <a:t>, and </a:t>
            </a:r>
            <a:r>
              <a:rPr lang="it-IT" sz="2000" dirty="0" err="1">
                <a:solidFill>
                  <a:srgbClr val="FF0000"/>
                </a:solidFill>
              </a:rPr>
              <a:t>daily</a:t>
            </a:r>
            <a:r>
              <a:rPr lang="it-IT" sz="2000" dirty="0">
                <a:solidFill>
                  <a:srgbClr val="FF0000"/>
                </a:solidFill>
              </a:rPr>
              <a:t>  maximum </a:t>
            </a:r>
            <a:r>
              <a:rPr lang="it-IT" sz="2000" dirty="0" err="1">
                <a:solidFill>
                  <a:srgbClr val="FF0000"/>
                </a:solidFill>
              </a:rPr>
              <a:t>amount</a:t>
            </a:r>
            <a:r>
              <a:rPr lang="it-IT" sz="2000" dirty="0">
                <a:solidFill>
                  <a:srgbClr val="FF0000"/>
                </a:solidFill>
              </a:rPr>
              <a:t> of </a:t>
            </a:r>
            <a:r>
              <a:rPr lang="it-IT" sz="2000" dirty="0" err="1">
                <a:solidFill>
                  <a:srgbClr val="FF0000"/>
                </a:solidFill>
              </a:rPr>
              <a:t>withdrawal</a:t>
            </a:r>
            <a:r>
              <a:rPr lang="it-IT" sz="2000" dirty="0">
                <a:solidFill>
                  <a:srgbClr val="FF0000"/>
                </a:solidFill>
              </a:rPr>
              <a:t> (</a:t>
            </a:r>
            <a:r>
              <a:rPr lang="it-IT" sz="2000" dirty="0" err="1">
                <a:solidFill>
                  <a:srgbClr val="FF0000"/>
                </a:solidFill>
              </a:rPr>
              <a:t>that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depends</a:t>
            </a:r>
            <a:r>
              <a:rPr lang="it-IT" sz="2000" dirty="0">
                <a:solidFill>
                  <a:srgbClr val="FF0000"/>
                </a:solidFill>
              </a:rPr>
              <a:t> on the card and on the </a:t>
            </a:r>
            <a:r>
              <a:rPr lang="it-IT" sz="2000" dirty="0" err="1">
                <a:solidFill>
                  <a:srgbClr val="FF0000"/>
                </a:solidFill>
              </a:rPr>
              <a:t>person</a:t>
            </a:r>
            <a:r>
              <a:rPr lang="it-IT" sz="2000" dirty="0">
                <a:solidFill>
                  <a:srgbClr val="FF0000"/>
                </a:solidFill>
              </a:rPr>
              <a:t>).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000" dirty="0" err="1" smtClean="0"/>
              <a:t>See</a:t>
            </a:r>
            <a:r>
              <a:rPr lang="it-IT" sz="2000" dirty="0" smtClean="0"/>
              <a:t> </a:t>
            </a:r>
            <a:r>
              <a:rPr lang="it-IT" sz="2000" dirty="0" err="1" smtClean="0"/>
              <a:t>solutions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following</a:t>
            </a:r>
            <a:r>
              <a:rPr lang="it-IT" sz="2000" dirty="0" smtClean="0"/>
              <a:t> </a:t>
            </a:r>
            <a:r>
              <a:rPr lang="it-IT" sz="2000" dirty="0" err="1" smtClean="0"/>
              <a:t>slides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106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4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>
            <a:stCxn id="7" idx="1"/>
            <a:endCxn id="107" idx="3"/>
          </p:cNvCxnSpPr>
          <p:nvPr/>
        </p:nvCxnSpPr>
        <p:spPr>
          <a:xfrm flipH="1" flipV="1">
            <a:off x="1996866" y="5144293"/>
            <a:ext cx="1154158" cy="6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282542" y="5084741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/>
              <a:t>Modeling</a:t>
            </a:r>
            <a:r>
              <a:rPr lang="it-IT" sz="3600" dirty="0" smtClean="0"/>
              <a:t> </a:t>
            </a:r>
            <a:r>
              <a:rPr lang="it-IT" sz="3600" dirty="0" err="1" smtClean="0"/>
              <a:t>Requirements</a:t>
            </a:r>
            <a:r>
              <a:rPr lang="it-IT" sz="3600" dirty="0" smtClean="0"/>
              <a:t> R4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51024" y="50594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8338" y="238908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026384" y="4493600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Assisted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>
            <a:off x="1329250" y="2912305"/>
            <a:ext cx="237693" cy="2092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5330453" y="4190430"/>
            <a:ext cx="1130802" cy="18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3723311" y="3737241"/>
            <a:ext cx="1315567" cy="12676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082333" y="2923725"/>
            <a:ext cx="114562" cy="2096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519046" y="2904076"/>
            <a:ext cx="146687" cy="2135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6461255" y="4180946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6872244" y="4629281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make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969348" y="2964794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2337265" y="2236087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Minute</a:t>
            </a:r>
          </a:p>
          <a:p>
            <a:r>
              <a:rPr lang="it-IT" sz="1100" u="sng" dirty="0" smtClean="0">
                <a:latin typeface="Comic Sans MS" panose="030F0702030302020204" pitchFamily="66" charset="0"/>
              </a:rPr>
              <a:t>Hour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69989" y="301905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306" y="314542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925674" y="505019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2746448" y="3455931"/>
            <a:ext cx="7280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latin typeface="Comic Sans MS" panose="030F0702030302020204" pitchFamily="66" charset="0"/>
              </a:rPr>
              <a:t>p</a:t>
            </a:r>
            <a:r>
              <a:rPr lang="it-IT" sz="1100" b="1" dirty="0" err="1" smtClean="0">
                <a:latin typeface="Comic Sans MS" panose="030F0702030302020204" pitchFamily="66" charset="0"/>
              </a:rPr>
              <a:t>icks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347355" y="3888215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returns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236620" y="3606436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199266" y="5107413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887747" y="4265284"/>
            <a:ext cx="7649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1480787" y="3834140"/>
            <a:ext cx="129073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Comic Sans MS" panose="030F0702030302020204" pitchFamily="66" charset="0"/>
              </a:rPr>
              <a:t>maximum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707683" y="438240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185423" y="458532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139422" y="2934992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603563" y="31700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028364" y="52467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746131" y="528374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2724143" y="487634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904030" y="474157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986336" y="36232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6" name="Rombo 85"/>
          <p:cNvSpPr/>
          <p:nvPr/>
        </p:nvSpPr>
        <p:spPr>
          <a:xfrm>
            <a:off x="2641465" y="34847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249656" y="3931165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1" name="Rombo 90"/>
          <p:cNvSpPr/>
          <p:nvPr/>
        </p:nvSpPr>
        <p:spPr>
          <a:xfrm>
            <a:off x="3948308" y="4270747"/>
            <a:ext cx="704391" cy="27153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6619" y="244039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Rettangolo 103"/>
          <p:cNvSpPr/>
          <p:nvPr/>
        </p:nvSpPr>
        <p:spPr>
          <a:xfrm>
            <a:off x="6110988" y="4492107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14817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107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94" name="Figura a mano libera 93"/>
          <p:cNvSpPr/>
          <p:nvPr/>
        </p:nvSpPr>
        <p:spPr>
          <a:xfrm>
            <a:off x="28353" y="2105247"/>
            <a:ext cx="2707758" cy="3381153"/>
          </a:xfrm>
          <a:custGeom>
            <a:avLst/>
            <a:gdLst>
              <a:gd name="connsiteX0" fmla="*/ 212651 w 2197396"/>
              <a:gd name="connsiteY0" fmla="*/ 99237 h 3381153"/>
              <a:gd name="connsiteX1" fmla="*/ 0 w 2197396"/>
              <a:gd name="connsiteY1" fmla="*/ 389860 h 3381153"/>
              <a:gd name="connsiteX2" fmla="*/ 113414 w 2197396"/>
              <a:gd name="connsiteY2" fmla="*/ 1169581 h 3381153"/>
              <a:gd name="connsiteX3" fmla="*/ 148856 w 2197396"/>
              <a:gd name="connsiteY3" fmla="*/ 2381693 h 3381153"/>
              <a:gd name="connsiteX4" fmla="*/ 21265 w 2197396"/>
              <a:gd name="connsiteY4" fmla="*/ 2977116 h 3381153"/>
              <a:gd name="connsiteX5" fmla="*/ 56707 w 2197396"/>
              <a:gd name="connsiteY5" fmla="*/ 3381153 h 3381153"/>
              <a:gd name="connsiteX6" fmla="*/ 120503 w 2197396"/>
              <a:gd name="connsiteY6" fmla="*/ 3381153 h 3381153"/>
              <a:gd name="connsiteX7" fmla="*/ 800986 w 2197396"/>
              <a:gd name="connsiteY7" fmla="*/ 3366976 h 3381153"/>
              <a:gd name="connsiteX8" fmla="*/ 1524000 w 2197396"/>
              <a:gd name="connsiteY8" fmla="*/ 3366976 h 3381153"/>
              <a:gd name="connsiteX9" fmla="*/ 1793358 w 2197396"/>
              <a:gd name="connsiteY9" fmla="*/ 3225209 h 3381153"/>
              <a:gd name="connsiteX10" fmla="*/ 1757917 w 2197396"/>
              <a:gd name="connsiteY10" fmla="*/ 2502195 h 3381153"/>
              <a:gd name="connsiteX11" fmla="*/ 1998921 w 2197396"/>
              <a:gd name="connsiteY11" fmla="*/ 2105246 h 3381153"/>
              <a:gd name="connsiteX12" fmla="*/ 2197396 w 2197396"/>
              <a:gd name="connsiteY12" fmla="*/ 1850065 h 3381153"/>
              <a:gd name="connsiteX13" fmla="*/ 1935126 w 2197396"/>
              <a:gd name="connsiteY13" fmla="*/ 1502734 h 3381153"/>
              <a:gd name="connsiteX14" fmla="*/ 1899684 w 2197396"/>
              <a:gd name="connsiteY14" fmla="*/ 1084520 h 3381153"/>
              <a:gd name="connsiteX15" fmla="*/ 1842977 w 2197396"/>
              <a:gd name="connsiteY15" fmla="*/ 673395 h 3381153"/>
              <a:gd name="connsiteX16" fmla="*/ 1736651 w 2197396"/>
              <a:gd name="connsiteY16" fmla="*/ 389860 h 3381153"/>
              <a:gd name="connsiteX17" fmla="*/ 1687033 w 2197396"/>
              <a:gd name="connsiteY17" fmla="*/ 340241 h 3381153"/>
              <a:gd name="connsiteX18" fmla="*/ 1658679 w 2197396"/>
              <a:gd name="connsiteY18" fmla="*/ 290623 h 3381153"/>
              <a:gd name="connsiteX19" fmla="*/ 1453117 w 2197396"/>
              <a:gd name="connsiteY19" fmla="*/ 113413 h 3381153"/>
              <a:gd name="connsiteX20" fmla="*/ 1396410 w 2197396"/>
              <a:gd name="connsiteY20" fmla="*/ 85060 h 3381153"/>
              <a:gd name="connsiteX21" fmla="*/ 1084521 w 2197396"/>
              <a:gd name="connsiteY21" fmla="*/ 21265 h 3381153"/>
              <a:gd name="connsiteX22" fmla="*/ 737191 w 2197396"/>
              <a:gd name="connsiteY22" fmla="*/ 0 h 3381153"/>
              <a:gd name="connsiteX23" fmla="*/ 489098 w 2197396"/>
              <a:gd name="connsiteY23" fmla="*/ 0 h 3381153"/>
              <a:gd name="connsiteX24" fmla="*/ 212651 w 2197396"/>
              <a:gd name="connsiteY24" fmla="*/ 99237 h 3381153"/>
              <a:gd name="connsiteX0" fmla="*/ 212651 w 2055629"/>
              <a:gd name="connsiteY0" fmla="*/ 99237 h 3381153"/>
              <a:gd name="connsiteX1" fmla="*/ 0 w 2055629"/>
              <a:gd name="connsiteY1" fmla="*/ 389860 h 3381153"/>
              <a:gd name="connsiteX2" fmla="*/ 113414 w 2055629"/>
              <a:gd name="connsiteY2" fmla="*/ 1169581 h 3381153"/>
              <a:gd name="connsiteX3" fmla="*/ 148856 w 2055629"/>
              <a:gd name="connsiteY3" fmla="*/ 2381693 h 3381153"/>
              <a:gd name="connsiteX4" fmla="*/ 21265 w 2055629"/>
              <a:gd name="connsiteY4" fmla="*/ 2977116 h 3381153"/>
              <a:gd name="connsiteX5" fmla="*/ 56707 w 2055629"/>
              <a:gd name="connsiteY5" fmla="*/ 3381153 h 3381153"/>
              <a:gd name="connsiteX6" fmla="*/ 120503 w 2055629"/>
              <a:gd name="connsiteY6" fmla="*/ 3381153 h 3381153"/>
              <a:gd name="connsiteX7" fmla="*/ 800986 w 2055629"/>
              <a:gd name="connsiteY7" fmla="*/ 3366976 h 3381153"/>
              <a:gd name="connsiteX8" fmla="*/ 1524000 w 2055629"/>
              <a:gd name="connsiteY8" fmla="*/ 3366976 h 3381153"/>
              <a:gd name="connsiteX9" fmla="*/ 1793358 w 2055629"/>
              <a:gd name="connsiteY9" fmla="*/ 3225209 h 3381153"/>
              <a:gd name="connsiteX10" fmla="*/ 1757917 w 2055629"/>
              <a:gd name="connsiteY10" fmla="*/ 2502195 h 3381153"/>
              <a:gd name="connsiteX11" fmla="*/ 1998921 w 2055629"/>
              <a:gd name="connsiteY11" fmla="*/ 2105246 h 3381153"/>
              <a:gd name="connsiteX12" fmla="*/ 2055629 w 2055629"/>
              <a:gd name="connsiteY12" fmla="*/ 1793358 h 3381153"/>
              <a:gd name="connsiteX13" fmla="*/ 1935126 w 2055629"/>
              <a:gd name="connsiteY13" fmla="*/ 1502734 h 3381153"/>
              <a:gd name="connsiteX14" fmla="*/ 1899684 w 2055629"/>
              <a:gd name="connsiteY14" fmla="*/ 1084520 h 3381153"/>
              <a:gd name="connsiteX15" fmla="*/ 1842977 w 2055629"/>
              <a:gd name="connsiteY15" fmla="*/ 673395 h 3381153"/>
              <a:gd name="connsiteX16" fmla="*/ 1736651 w 2055629"/>
              <a:gd name="connsiteY16" fmla="*/ 389860 h 3381153"/>
              <a:gd name="connsiteX17" fmla="*/ 1687033 w 2055629"/>
              <a:gd name="connsiteY17" fmla="*/ 340241 h 3381153"/>
              <a:gd name="connsiteX18" fmla="*/ 1658679 w 2055629"/>
              <a:gd name="connsiteY18" fmla="*/ 290623 h 3381153"/>
              <a:gd name="connsiteX19" fmla="*/ 1453117 w 2055629"/>
              <a:gd name="connsiteY19" fmla="*/ 113413 h 3381153"/>
              <a:gd name="connsiteX20" fmla="*/ 1396410 w 2055629"/>
              <a:gd name="connsiteY20" fmla="*/ 85060 h 3381153"/>
              <a:gd name="connsiteX21" fmla="*/ 1084521 w 2055629"/>
              <a:gd name="connsiteY21" fmla="*/ 21265 h 3381153"/>
              <a:gd name="connsiteX22" fmla="*/ 737191 w 2055629"/>
              <a:gd name="connsiteY22" fmla="*/ 0 h 3381153"/>
              <a:gd name="connsiteX23" fmla="*/ 489098 w 2055629"/>
              <a:gd name="connsiteY23" fmla="*/ 0 h 3381153"/>
              <a:gd name="connsiteX24" fmla="*/ 212651 w 2055629"/>
              <a:gd name="connsiteY24" fmla="*/ 99237 h 3381153"/>
              <a:gd name="connsiteX0" fmla="*/ 283535 w 2126513"/>
              <a:gd name="connsiteY0" fmla="*/ 99237 h 3381153"/>
              <a:gd name="connsiteX1" fmla="*/ 70884 w 2126513"/>
              <a:gd name="connsiteY1" fmla="*/ 389860 h 3381153"/>
              <a:gd name="connsiteX2" fmla="*/ 184298 w 2126513"/>
              <a:gd name="connsiteY2" fmla="*/ 1169581 h 3381153"/>
              <a:gd name="connsiteX3" fmla="*/ 219740 w 2126513"/>
              <a:gd name="connsiteY3" fmla="*/ 2381693 h 3381153"/>
              <a:gd name="connsiteX4" fmla="*/ 0 w 2126513"/>
              <a:gd name="connsiteY4" fmla="*/ 2970028 h 3381153"/>
              <a:gd name="connsiteX5" fmla="*/ 127591 w 2126513"/>
              <a:gd name="connsiteY5" fmla="*/ 3381153 h 3381153"/>
              <a:gd name="connsiteX6" fmla="*/ 191387 w 2126513"/>
              <a:gd name="connsiteY6" fmla="*/ 3381153 h 3381153"/>
              <a:gd name="connsiteX7" fmla="*/ 871870 w 2126513"/>
              <a:gd name="connsiteY7" fmla="*/ 3366976 h 3381153"/>
              <a:gd name="connsiteX8" fmla="*/ 1594884 w 2126513"/>
              <a:gd name="connsiteY8" fmla="*/ 3366976 h 3381153"/>
              <a:gd name="connsiteX9" fmla="*/ 1864242 w 2126513"/>
              <a:gd name="connsiteY9" fmla="*/ 3225209 h 3381153"/>
              <a:gd name="connsiteX10" fmla="*/ 1828801 w 2126513"/>
              <a:gd name="connsiteY10" fmla="*/ 2502195 h 3381153"/>
              <a:gd name="connsiteX11" fmla="*/ 2069805 w 2126513"/>
              <a:gd name="connsiteY11" fmla="*/ 2105246 h 3381153"/>
              <a:gd name="connsiteX12" fmla="*/ 2126513 w 2126513"/>
              <a:gd name="connsiteY12" fmla="*/ 1793358 h 3381153"/>
              <a:gd name="connsiteX13" fmla="*/ 2006010 w 2126513"/>
              <a:gd name="connsiteY13" fmla="*/ 1502734 h 3381153"/>
              <a:gd name="connsiteX14" fmla="*/ 1970568 w 2126513"/>
              <a:gd name="connsiteY14" fmla="*/ 1084520 h 3381153"/>
              <a:gd name="connsiteX15" fmla="*/ 1913861 w 2126513"/>
              <a:gd name="connsiteY15" fmla="*/ 673395 h 3381153"/>
              <a:gd name="connsiteX16" fmla="*/ 1807535 w 2126513"/>
              <a:gd name="connsiteY16" fmla="*/ 389860 h 3381153"/>
              <a:gd name="connsiteX17" fmla="*/ 1757917 w 2126513"/>
              <a:gd name="connsiteY17" fmla="*/ 340241 h 3381153"/>
              <a:gd name="connsiteX18" fmla="*/ 1729563 w 2126513"/>
              <a:gd name="connsiteY18" fmla="*/ 290623 h 3381153"/>
              <a:gd name="connsiteX19" fmla="*/ 1524001 w 2126513"/>
              <a:gd name="connsiteY19" fmla="*/ 113413 h 3381153"/>
              <a:gd name="connsiteX20" fmla="*/ 1467294 w 2126513"/>
              <a:gd name="connsiteY20" fmla="*/ 85060 h 3381153"/>
              <a:gd name="connsiteX21" fmla="*/ 1155405 w 2126513"/>
              <a:gd name="connsiteY21" fmla="*/ 21265 h 3381153"/>
              <a:gd name="connsiteX22" fmla="*/ 808075 w 2126513"/>
              <a:gd name="connsiteY22" fmla="*/ 0 h 3381153"/>
              <a:gd name="connsiteX23" fmla="*/ 559982 w 2126513"/>
              <a:gd name="connsiteY23" fmla="*/ 0 h 3381153"/>
              <a:gd name="connsiteX24" fmla="*/ 283535 w 2126513"/>
              <a:gd name="connsiteY24" fmla="*/ 99237 h 3381153"/>
              <a:gd name="connsiteX0" fmla="*/ 318976 w 2161954"/>
              <a:gd name="connsiteY0" fmla="*/ 99237 h 3381153"/>
              <a:gd name="connsiteX1" fmla="*/ 106325 w 2161954"/>
              <a:gd name="connsiteY1" fmla="*/ 389860 h 3381153"/>
              <a:gd name="connsiteX2" fmla="*/ 219739 w 2161954"/>
              <a:gd name="connsiteY2" fmla="*/ 1169581 h 3381153"/>
              <a:gd name="connsiteX3" fmla="*/ 0 w 2161954"/>
              <a:gd name="connsiteY3" fmla="*/ 2360428 h 3381153"/>
              <a:gd name="connsiteX4" fmla="*/ 35441 w 2161954"/>
              <a:gd name="connsiteY4" fmla="*/ 2970028 h 3381153"/>
              <a:gd name="connsiteX5" fmla="*/ 163032 w 2161954"/>
              <a:gd name="connsiteY5" fmla="*/ 3381153 h 3381153"/>
              <a:gd name="connsiteX6" fmla="*/ 226828 w 2161954"/>
              <a:gd name="connsiteY6" fmla="*/ 3381153 h 3381153"/>
              <a:gd name="connsiteX7" fmla="*/ 907311 w 2161954"/>
              <a:gd name="connsiteY7" fmla="*/ 3366976 h 3381153"/>
              <a:gd name="connsiteX8" fmla="*/ 1630325 w 2161954"/>
              <a:gd name="connsiteY8" fmla="*/ 3366976 h 3381153"/>
              <a:gd name="connsiteX9" fmla="*/ 1899683 w 2161954"/>
              <a:gd name="connsiteY9" fmla="*/ 3225209 h 3381153"/>
              <a:gd name="connsiteX10" fmla="*/ 1864242 w 2161954"/>
              <a:gd name="connsiteY10" fmla="*/ 2502195 h 3381153"/>
              <a:gd name="connsiteX11" fmla="*/ 2105246 w 2161954"/>
              <a:gd name="connsiteY11" fmla="*/ 2105246 h 3381153"/>
              <a:gd name="connsiteX12" fmla="*/ 2161954 w 2161954"/>
              <a:gd name="connsiteY12" fmla="*/ 1793358 h 3381153"/>
              <a:gd name="connsiteX13" fmla="*/ 2041451 w 2161954"/>
              <a:gd name="connsiteY13" fmla="*/ 1502734 h 3381153"/>
              <a:gd name="connsiteX14" fmla="*/ 2006009 w 2161954"/>
              <a:gd name="connsiteY14" fmla="*/ 1084520 h 3381153"/>
              <a:gd name="connsiteX15" fmla="*/ 1949302 w 2161954"/>
              <a:gd name="connsiteY15" fmla="*/ 673395 h 3381153"/>
              <a:gd name="connsiteX16" fmla="*/ 1842976 w 2161954"/>
              <a:gd name="connsiteY16" fmla="*/ 389860 h 3381153"/>
              <a:gd name="connsiteX17" fmla="*/ 1793358 w 2161954"/>
              <a:gd name="connsiteY17" fmla="*/ 340241 h 3381153"/>
              <a:gd name="connsiteX18" fmla="*/ 1765004 w 2161954"/>
              <a:gd name="connsiteY18" fmla="*/ 290623 h 3381153"/>
              <a:gd name="connsiteX19" fmla="*/ 1559442 w 2161954"/>
              <a:gd name="connsiteY19" fmla="*/ 113413 h 3381153"/>
              <a:gd name="connsiteX20" fmla="*/ 1502735 w 2161954"/>
              <a:gd name="connsiteY20" fmla="*/ 85060 h 3381153"/>
              <a:gd name="connsiteX21" fmla="*/ 1190846 w 2161954"/>
              <a:gd name="connsiteY21" fmla="*/ 21265 h 3381153"/>
              <a:gd name="connsiteX22" fmla="*/ 843516 w 2161954"/>
              <a:gd name="connsiteY22" fmla="*/ 0 h 3381153"/>
              <a:gd name="connsiteX23" fmla="*/ 595423 w 2161954"/>
              <a:gd name="connsiteY23" fmla="*/ 0 h 3381153"/>
              <a:gd name="connsiteX24" fmla="*/ 318976 w 2161954"/>
              <a:gd name="connsiteY24" fmla="*/ 99237 h 3381153"/>
              <a:gd name="connsiteX0" fmla="*/ 340242 w 2183220"/>
              <a:gd name="connsiteY0" fmla="*/ 99237 h 3381153"/>
              <a:gd name="connsiteX1" fmla="*/ 127591 w 2183220"/>
              <a:gd name="connsiteY1" fmla="*/ 389860 h 3381153"/>
              <a:gd name="connsiteX2" fmla="*/ 241005 w 2183220"/>
              <a:gd name="connsiteY2" fmla="*/ 1169581 h 3381153"/>
              <a:gd name="connsiteX3" fmla="*/ 21266 w 2183220"/>
              <a:gd name="connsiteY3" fmla="*/ 2360428 h 3381153"/>
              <a:gd name="connsiteX4" fmla="*/ 0 w 2183220"/>
              <a:gd name="connsiteY4" fmla="*/ 2970028 h 3381153"/>
              <a:gd name="connsiteX5" fmla="*/ 184298 w 2183220"/>
              <a:gd name="connsiteY5" fmla="*/ 3381153 h 3381153"/>
              <a:gd name="connsiteX6" fmla="*/ 248094 w 2183220"/>
              <a:gd name="connsiteY6" fmla="*/ 3381153 h 3381153"/>
              <a:gd name="connsiteX7" fmla="*/ 928577 w 2183220"/>
              <a:gd name="connsiteY7" fmla="*/ 3366976 h 3381153"/>
              <a:gd name="connsiteX8" fmla="*/ 1651591 w 2183220"/>
              <a:gd name="connsiteY8" fmla="*/ 3366976 h 3381153"/>
              <a:gd name="connsiteX9" fmla="*/ 1920949 w 2183220"/>
              <a:gd name="connsiteY9" fmla="*/ 3225209 h 3381153"/>
              <a:gd name="connsiteX10" fmla="*/ 1885508 w 2183220"/>
              <a:gd name="connsiteY10" fmla="*/ 2502195 h 3381153"/>
              <a:gd name="connsiteX11" fmla="*/ 2126512 w 2183220"/>
              <a:gd name="connsiteY11" fmla="*/ 2105246 h 3381153"/>
              <a:gd name="connsiteX12" fmla="*/ 2183220 w 2183220"/>
              <a:gd name="connsiteY12" fmla="*/ 1793358 h 3381153"/>
              <a:gd name="connsiteX13" fmla="*/ 2062717 w 2183220"/>
              <a:gd name="connsiteY13" fmla="*/ 1502734 h 3381153"/>
              <a:gd name="connsiteX14" fmla="*/ 2027275 w 2183220"/>
              <a:gd name="connsiteY14" fmla="*/ 1084520 h 3381153"/>
              <a:gd name="connsiteX15" fmla="*/ 1970568 w 2183220"/>
              <a:gd name="connsiteY15" fmla="*/ 673395 h 3381153"/>
              <a:gd name="connsiteX16" fmla="*/ 1864242 w 2183220"/>
              <a:gd name="connsiteY16" fmla="*/ 389860 h 3381153"/>
              <a:gd name="connsiteX17" fmla="*/ 1814624 w 2183220"/>
              <a:gd name="connsiteY17" fmla="*/ 340241 h 3381153"/>
              <a:gd name="connsiteX18" fmla="*/ 1786270 w 2183220"/>
              <a:gd name="connsiteY18" fmla="*/ 290623 h 3381153"/>
              <a:gd name="connsiteX19" fmla="*/ 1580708 w 2183220"/>
              <a:gd name="connsiteY19" fmla="*/ 113413 h 3381153"/>
              <a:gd name="connsiteX20" fmla="*/ 1524001 w 2183220"/>
              <a:gd name="connsiteY20" fmla="*/ 85060 h 3381153"/>
              <a:gd name="connsiteX21" fmla="*/ 1212112 w 2183220"/>
              <a:gd name="connsiteY21" fmla="*/ 21265 h 3381153"/>
              <a:gd name="connsiteX22" fmla="*/ 864782 w 2183220"/>
              <a:gd name="connsiteY22" fmla="*/ 0 h 3381153"/>
              <a:gd name="connsiteX23" fmla="*/ 616689 w 2183220"/>
              <a:gd name="connsiteY23" fmla="*/ 0 h 3381153"/>
              <a:gd name="connsiteX24" fmla="*/ 340242 w 2183220"/>
              <a:gd name="connsiteY24" fmla="*/ 99237 h 3381153"/>
              <a:gd name="connsiteX0" fmla="*/ 361506 w 2204484"/>
              <a:gd name="connsiteY0" fmla="*/ 99237 h 3381153"/>
              <a:gd name="connsiteX1" fmla="*/ 148855 w 2204484"/>
              <a:gd name="connsiteY1" fmla="*/ 389860 h 3381153"/>
              <a:gd name="connsiteX2" fmla="*/ 262269 w 2204484"/>
              <a:gd name="connsiteY2" fmla="*/ 1169581 h 3381153"/>
              <a:gd name="connsiteX3" fmla="*/ 0 w 2204484"/>
              <a:gd name="connsiteY3" fmla="*/ 2353339 h 3381153"/>
              <a:gd name="connsiteX4" fmla="*/ 21264 w 2204484"/>
              <a:gd name="connsiteY4" fmla="*/ 2970028 h 3381153"/>
              <a:gd name="connsiteX5" fmla="*/ 205562 w 2204484"/>
              <a:gd name="connsiteY5" fmla="*/ 3381153 h 3381153"/>
              <a:gd name="connsiteX6" fmla="*/ 269358 w 2204484"/>
              <a:gd name="connsiteY6" fmla="*/ 3381153 h 3381153"/>
              <a:gd name="connsiteX7" fmla="*/ 949841 w 2204484"/>
              <a:gd name="connsiteY7" fmla="*/ 3366976 h 3381153"/>
              <a:gd name="connsiteX8" fmla="*/ 1672855 w 2204484"/>
              <a:gd name="connsiteY8" fmla="*/ 3366976 h 3381153"/>
              <a:gd name="connsiteX9" fmla="*/ 1942213 w 2204484"/>
              <a:gd name="connsiteY9" fmla="*/ 3225209 h 3381153"/>
              <a:gd name="connsiteX10" fmla="*/ 1906772 w 2204484"/>
              <a:gd name="connsiteY10" fmla="*/ 2502195 h 3381153"/>
              <a:gd name="connsiteX11" fmla="*/ 2147776 w 2204484"/>
              <a:gd name="connsiteY11" fmla="*/ 2105246 h 3381153"/>
              <a:gd name="connsiteX12" fmla="*/ 2204484 w 2204484"/>
              <a:gd name="connsiteY12" fmla="*/ 1793358 h 3381153"/>
              <a:gd name="connsiteX13" fmla="*/ 2083981 w 2204484"/>
              <a:gd name="connsiteY13" fmla="*/ 1502734 h 3381153"/>
              <a:gd name="connsiteX14" fmla="*/ 2048539 w 2204484"/>
              <a:gd name="connsiteY14" fmla="*/ 1084520 h 3381153"/>
              <a:gd name="connsiteX15" fmla="*/ 1991832 w 2204484"/>
              <a:gd name="connsiteY15" fmla="*/ 673395 h 3381153"/>
              <a:gd name="connsiteX16" fmla="*/ 1885506 w 2204484"/>
              <a:gd name="connsiteY16" fmla="*/ 389860 h 3381153"/>
              <a:gd name="connsiteX17" fmla="*/ 1835888 w 2204484"/>
              <a:gd name="connsiteY17" fmla="*/ 340241 h 3381153"/>
              <a:gd name="connsiteX18" fmla="*/ 1807534 w 2204484"/>
              <a:gd name="connsiteY18" fmla="*/ 290623 h 3381153"/>
              <a:gd name="connsiteX19" fmla="*/ 1601972 w 2204484"/>
              <a:gd name="connsiteY19" fmla="*/ 113413 h 3381153"/>
              <a:gd name="connsiteX20" fmla="*/ 1545265 w 2204484"/>
              <a:gd name="connsiteY20" fmla="*/ 85060 h 3381153"/>
              <a:gd name="connsiteX21" fmla="*/ 1233376 w 2204484"/>
              <a:gd name="connsiteY21" fmla="*/ 21265 h 3381153"/>
              <a:gd name="connsiteX22" fmla="*/ 886046 w 2204484"/>
              <a:gd name="connsiteY22" fmla="*/ 0 h 3381153"/>
              <a:gd name="connsiteX23" fmla="*/ 637953 w 2204484"/>
              <a:gd name="connsiteY23" fmla="*/ 0 h 3381153"/>
              <a:gd name="connsiteX24" fmla="*/ 361506 w 2204484"/>
              <a:gd name="connsiteY24" fmla="*/ 99237 h 3381153"/>
              <a:gd name="connsiteX0" fmla="*/ 361506 w 2303720"/>
              <a:gd name="connsiteY0" fmla="*/ 99237 h 3381153"/>
              <a:gd name="connsiteX1" fmla="*/ 148855 w 2303720"/>
              <a:gd name="connsiteY1" fmla="*/ 389860 h 3381153"/>
              <a:gd name="connsiteX2" fmla="*/ 262269 w 2303720"/>
              <a:gd name="connsiteY2" fmla="*/ 1169581 h 3381153"/>
              <a:gd name="connsiteX3" fmla="*/ 0 w 2303720"/>
              <a:gd name="connsiteY3" fmla="*/ 2353339 h 3381153"/>
              <a:gd name="connsiteX4" fmla="*/ 21264 w 2303720"/>
              <a:gd name="connsiteY4" fmla="*/ 2970028 h 3381153"/>
              <a:gd name="connsiteX5" fmla="*/ 205562 w 2303720"/>
              <a:gd name="connsiteY5" fmla="*/ 3381153 h 3381153"/>
              <a:gd name="connsiteX6" fmla="*/ 269358 w 2303720"/>
              <a:gd name="connsiteY6" fmla="*/ 3381153 h 3381153"/>
              <a:gd name="connsiteX7" fmla="*/ 949841 w 2303720"/>
              <a:gd name="connsiteY7" fmla="*/ 3366976 h 3381153"/>
              <a:gd name="connsiteX8" fmla="*/ 1672855 w 2303720"/>
              <a:gd name="connsiteY8" fmla="*/ 3366976 h 3381153"/>
              <a:gd name="connsiteX9" fmla="*/ 1942213 w 2303720"/>
              <a:gd name="connsiteY9" fmla="*/ 3225209 h 3381153"/>
              <a:gd name="connsiteX10" fmla="*/ 1906772 w 2303720"/>
              <a:gd name="connsiteY10" fmla="*/ 2502195 h 3381153"/>
              <a:gd name="connsiteX11" fmla="*/ 2147776 w 2303720"/>
              <a:gd name="connsiteY11" fmla="*/ 2105246 h 3381153"/>
              <a:gd name="connsiteX12" fmla="*/ 2204484 w 2303720"/>
              <a:gd name="connsiteY12" fmla="*/ 1793358 h 3381153"/>
              <a:gd name="connsiteX13" fmla="*/ 2303720 w 2303720"/>
              <a:gd name="connsiteY13" fmla="*/ 1495646 h 3381153"/>
              <a:gd name="connsiteX14" fmla="*/ 2048539 w 2303720"/>
              <a:gd name="connsiteY14" fmla="*/ 1084520 h 3381153"/>
              <a:gd name="connsiteX15" fmla="*/ 1991832 w 2303720"/>
              <a:gd name="connsiteY15" fmla="*/ 673395 h 3381153"/>
              <a:gd name="connsiteX16" fmla="*/ 1885506 w 2303720"/>
              <a:gd name="connsiteY16" fmla="*/ 389860 h 3381153"/>
              <a:gd name="connsiteX17" fmla="*/ 1835888 w 2303720"/>
              <a:gd name="connsiteY17" fmla="*/ 340241 h 3381153"/>
              <a:gd name="connsiteX18" fmla="*/ 1807534 w 2303720"/>
              <a:gd name="connsiteY18" fmla="*/ 290623 h 3381153"/>
              <a:gd name="connsiteX19" fmla="*/ 1601972 w 2303720"/>
              <a:gd name="connsiteY19" fmla="*/ 113413 h 3381153"/>
              <a:gd name="connsiteX20" fmla="*/ 1545265 w 2303720"/>
              <a:gd name="connsiteY20" fmla="*/ 85060 h 3381153"/>
              <a:gd name="connsiteX21" fmla="*/ 1233376 w 2303720"/>
              <a:gd name="connsiteY21" fmla="*/ 21265 h 3381153"/>
              <a:gd name="connsiteX22" fmla="*/ 886046 w 2303720"/>
              <a:gd name="connsiteY22" fmla="*/ 0 h 3381153"/>
              <a:gd name="connsiteX23" fmla="*/ 637953 w 2303720"/>
              <a:gd name="connsiteY23" fmla="*/ 0 h 3381153"/>
              <a:gd name="connsiteX24" fmla="*/ 361506 w 2303720"/>
              <a:gd name="connsiteY24" fmla="*/ 99237 h 3381153"/>
              <a:gd name="connsiteX0" fmla="*/ 361506 w 2835349"/>
              <a:gd name="connsiteY0" fmla="*/ 99237 h 3381153"/>
              <a:gd name="connsiteX1" fmla="*/ 148855 w 2835349"/>
              <a:gd name="connsiteY1" fmla="*/ 389860 h 3381153"/>
              <a:gd name="connsiteX2" fmla="*/ 262269 w 2835349"/>
              <a:gd name="connsiteY2" fmla="*/ 1169581 h 3381153"/>
              <a:gd name="connsiteX3" fmla="*/ 0 w 2835349"/>
              <a:gd name="connsiteY3" fmla="*/ 2353339 h 3381153"/>
              <a:gd name="connsiteX4" fmla="*/ 21264 w 2835349"/>
              <a:gd name="connsiteY4" fmla="*/ 2970028 h 3381153"/>
              <a:gd name="connsiteX5" fmla="*/ 205562 w 2835349"/>
              <a:gd name="connsiteY5" fmla="*/ 3381153 h 3381153"/>
              <a:gd name="connsiteX6" fmla="*/ 269358 w 2835349"/>
              <a:gd name="connsiteY6" fmla="*/ 3381153 h 3381153"/>
              <a:gd name="connsiteX7" fmla="*/ 949841 w 2835349"/>
              <a:gd name="connsiteY7" fmla="*/ 3366976 h 3381153"/>
              <a:gd name="connsiteX8" fmla="*/ 1672855 w 2835349"/>
              <a:gd name="connsiteY8" fmla="*/ 3366976 h 3381153"/>
              <a:gd name="connsiteX9" fmla="*/ 1942213 w 2835349"/>
              <a:gd name="connsiteY9" fmla="*/ 3225209 h 3381153"/>
              <a:gd name="connsiteX10" fmla="*/ 1906772 w 2835349"/>
              <a:gd name="connsiteY10" fmla="*/ 2502195 h 3381153"/>
              <a:gd name="connsiteX11" fmla="*/ 2147776 w 2835349"/>
              <a:gd name="connsiteY11" fmla="*/ 2105246 h 3381153"/>
              <a:gd name="connsiteX12" fmla="*/ 2835349 w 2835349"/>
              <a:gd name="connsiteY12" fmla="*/ 1736651 h 3381153"/>
              <a:gd name="connsiteX13" fmla="*/ 2303720 w 2835349"/>
              <a:gd name="connsiteY13" fmla="*/ 1495646 h 3381153"/>
              <a:gd name="connsiteX14" fmla="*/ 2048539 w 2835349"/>
              <a:gd name="connsiteY14" fmla="*/ 1084520 h 3381153"/>
              <a:gd name="connsiteX15" fmla="*/ 1991832 w 2835349"/>
              <a:gd name="connsiteY15" fmla="*/ 673395 h 3381153"/>
              <a:gd name="connsiteX16" fmla="*/ 1885506 w 2835349"/>
              <a:gd name="connsiteY16" fmla="*/ 389860 h 3381153"/>
              <a:gd name="connsiteX17" fmla="*/ 1835888 w 2835349"/>
              <a:gd name="connsiteY17" fmla="*/ 340241 h 3381153"/>
              <a:gd name="connsiteX18" fmla="*/ 1807534 w 2835349"/>
              <a:gd name="connsiteY18" fmla="*/ 290623 h 3381153"/>
              <a:gd name="connsiteX19" fmla="*/ 1601972 w 2835349"/>
              <a:gd name="connsiteY19" fmla="*/ 113413 h 3381153"/>
              <a:gd name="connsiteX20" fmla="*/ 1545265 w 2835349"/>
              <a:gd name="connsiteY20" fmla="*/ 85060 h 3381153"/>
              <a:gd name="connsiteX21" fmla="*/ 1233376 w 2835349"/>
              <a:gd name="connsiteY21" fmla="*/ 21265 h 3381153"/>
              <a:gd name="connsiteX22" fmla="*/ 886046 w 2835349"/>
              <a:gd name="connsiteY22" fmla="*/ 0 h 3381153"/>
              <a:gd name="connsiteX23" fmla="*/ 637953 w 2835349"/>
              <a:gd name="connsiteY23" fmla="*/ 0 h 3381153"/>
              <a:gd name="connsiteX24" fmla="*/ 361506 w 2835349"/>
              <a:gd name="connsiteY24" fmla="*/ 99237 h 3381153"/>
              <a:gd name="connsiteX0" fmla="*/ 361506 w 2835349"/>
              <a:gd name="connsiteY0" fmla="*/ 99237 h 3381153"/>
              <a:gd name="connsiteX1" fmla="*/ 148855 w 2835349"/>
              <a:gd name="connsiteY1" fmla="*/ 389860 h 3381153"/>
              <a:gd name="connsiteX2" fmla="*/ 262269 w 2835349"/>
              <a:gd name="connsiteY2" fmla="*/ 1169581 h 3381153"/>
              <a:gd name="connsiteX3" fmla="*/ 0 w 2835349"/>
              <a:gd name="connsiteY3" fmla="*/ 2353339 h 3381153"/>
              <a:gd name="connsiteX4" fmla="*/ 21264 w 2835349"/>
              <a:gd name="connsiteY4" fmla="*/ 2970028 h 3381153"/>
              <a:gd name="connsiteX5" fmla="*/ 205562 w 2835349"/>
              <a:gd name="connsiteY5" fmla="*/ 3381153 h 3381153"/>
              <a:gd name="connsiteX6" fmla="*/ 269358 w 2835349"/>
              <a:gd name="connsiteY6" fmla="*/ 3381153 h 3381153"/>
              <a:gd name="connsiteX7" fmla="*/ 949841 w 2835349"/>
              <a:gd name="connsiteY7" fmla="*/ 3366976 h 3381153"/>
              <a:gd name="connsiteX8" fmla="*/ 1672855 w 2835349"/>
              <a:gd name="connsiteY8" fmla="*/ 3366976 h 3381153"/>
              <a:gd name="connsiteX9" fmla="*/ 1942213 w 2835349"/>
              <a:gd name="connsiteY9" fmla="*/ 3225209 h 3381153"/>
              <a:gd name="connsiteX10" fmla="*/ 1906772 w 2835349"/>
              <a:gd name="connsiteY10" fmla="*/ 2502195 h 3381153"/>
              <a:gd name="connsiteX11" fmla="*/ 2509283 w 2835349"/>
              <a:gd name="connsiteY11" fmla="*/ 2346250 h 3381153"/>
              <a:gd name="connsiteX12" fmla="*/ 2835349 w 2835349"/>
              <a:gd name="connsiteY12" fmla="*/ 1736651 h 3381153"/>
              <a:gd name="connsiteX13" fmla="*/ 2303720 w 2835349"/>
              <a:gd name="connsiteY13" fmla="*/ 1495646 h 3381153"/>
              <a:gd name="connsiteX14" fmla="*/ 2048539 w 2835349"/>
              <a:gd name="connsiteY14" fmla="*/ 1084520 h 3381153"/>
              <a:gd name="connsiteX15" fmla="*/ 1991832 w 2835349"/>
              <a:gd name="connsiteY15" fmla="*/ 673395 h 3381153"/>
              <a:gd name="connsiteX16" fmla="*/ 1885506 w 2835349"/>
              <a:gd name="connsiteY16" fmla="*/ 389860 h 3381153"/>
              <a:gd name="connsiteX17" fmla="*/ 1835888 w 2835349"/>
              <a:gd name="connsiteY17" fmla="*/ 340241 h 3381153"/>
              <a:gd name="connsiteX18" fmla="*/ 1807534 w 2835349"/>
              <a:gd name="connsiteY18" fmla="*/ 290623 h 3381153"/>
              <a:gd name="connsiteX19" fmla="*/ 1601972 w 2835349"/>
              <a:gd name="connsiteY19" fmla="*/ 113413 h 3381153"/>
              <a:gd name="connsiteX20" fmla="*/ 1545265 w 2835349"/>
              <a:gd name="connsiteY20" fmla="*/ 85060 h 3381153"/>
              <a:gd name="connsiteX21" fmla="*/ 1233376 w 2835349"/>
              <a:gd name="connsiteY21" fmla="*/ 21265 h 3381153"/>
              <a:gd name="connsiteX22" fmla="*/ 886046 w 2835349"/>
              <a:gd name="connsiteY22" fmla="*/ 0 h 3381153"/>
              <a:gd name="connsiteX23" fmla="*/ 637953 w 2835349"/>
              <a:gd name="connsiteY23" fmla="*/ 0 h 3381153"/>
              <a:gd name="connsiteX24" fmla="*/ 361506 w 2835349"/>
              <a:gd name="connsiteY24" fmla="*/ 99237 h 3381153"/>
              <a:gd name="connsiteX0" fmla="*/ 361506 w 2835349"/>
              <a:gd name="connsiteY0" fmla="*/ 99237 h 3381153"/>
              <a:gd name="connsiteX1" fmla="*/ 148855 w 2835349"/>
              <a:gd name="connsiteY1" fmla="*/ 389860 h 3381153"/>
              <a:gd name="connsiteX2" fmla="*/ 262269 w 2835349"/>
              <a:gd name="connsiteY2" fmla="*/ 1169581 h 3381153"/>
              <a:gd name="connsiteX3" fmla="*/ 0 w 2835349"/>
              <a:gd name="connsiteY3" fmla="*/ 2353339 h 3381153"/>
              <a:gd name="connsiteX4" fmla="*/ 21264 w 2835349"/>
              <a:gd name="connsiteY4" fmla="*/ 2970028 h 3381153"/>
              <a:gd name="connsiteX5" fmla="*/ 205562 w 2835349"/>
              <a:gd name="connsiteY5" fmla="*/ 3381153 h 3381153"/>
              <a:gd name="connsiteX6" fmla="*/ 269358 w 2835349"/>
              <a:gd name="connsiteY6" fmla="*/ 3381153 h 3381153"/>
              <a:gd name="connsiteX7" fmla="*/ 949841 w 2835349"/>
              <a:gd name="connsiteY7" fmla="*/ 3366976 h 3381153"/>
              <a:gd name="connsiteX8" fmla="*/ 1672855 w 2835349"/>
              <a:gd name="connsiteY8" fmla="*/ 3366976 h 3381153"/>
              <a:gd name="connsiteX9" fmla="*/ 1942213 w 2835349"/>
              <a:gd name="connsiteY9" fmla="*/ 3225209 h 3381153"/>
              <a:gd name="connsiteX10" fmla="*/ 1906772 w 2835349"/>
              <a:gd name="connsiteY10" fmla="*/ 2502195 h 3381153"/>
              <a:gd name="connsiteX11" fmla="*/ 2537636 w 2835349"/>
              <a:gd name="connsiteY11" fmla="*/ 2480929 h 3381153"/>
              <a:gd name="connsiteX12" fmla="*/ 2835349 w 2835349"/>
              <a:gd name="connsiteY12" fmla="*/ 1736651 h 3381153"/>
              <a:gd name="connsiteX13" fmla="*/ 2303720 w 2835349"/>
              <a:gd name="connsiteY13" fmla="*/ 1495646 h 3381153"/>
              <a:gd name="connsiteX14" fmla="*/ 2048539 w 2835349"/>
              <a:gd name="connsiteY14" fmla="*/ 1084520 h 3381153"/>
              <a:gd name="connsiteX15" fmla="*/ 1991832 w 2835349"/>
              <a:gd name="connsiteY15" fmla="*/ 673395 h 3381153"/>
              <a:gd name="connsiteX16" fmla="*/ 1885506 w 2835349"/>
              <a:gd name="connsiteY16" fmla="*/ 389860 h 3381153"/>
              <a:gd name="connsiteX17" fmla="*/ 1835888 w 2835349"/>
              <a:gd name="connsiteY17" fmla="*/ 340241 h 3381153"/>
              <a:gd name="connsiteX18" fmla="*/ 1807534 w 2835349"/>
              <a:gd name="connsiteY18" fmla="*/ 290623 h 3381153"/>
              <a:gd name="connsiteX19" fmla="*/ 1601972 w 2835349"/>
              <a:gd name="connsiteY19" fmla="*/ 113413 h 3381153"/>
              <a:gd name="connsiteX20" fmla="*/ 1545265 w 2835349"/>
              <a:gd name="connsiteY20" fmla="*/ 85060 h 3381153"/>
              <a:gd name="connsiteX21" fmla="*/ 1233376 w 2835349"/>
              <a:gd name="connsiteY21" fmla="*/ 21265 h 3381153"/>
              <a:gd name="connsiteX22" fmla="*/ 886046 w 2835349"/>
              <a:gd name="connsiteY22" fmla="*/ 0 h 3381153"/>
              <a:gd name="connsiteX23" fmla="*/ 637953 w 2835349"/>
              <a:gd name="connsiteY23" fmla="*/ 0 h 3381153"/>
              <a:gd name="connsiteX24" fmla="*/ 361506 w 2835349"/>
              <a:gd name="connsiteY24" fmla="*/ 99237 h 3381153"/>
              <a:gd name="connsiteX0" fmla="*/ 361506 w 2835349"/>
              <a:gd name="connsiteY0" fmla="*/ 99237 h 3381153"/>
              <a:gd name="connsiteX1" fmla="*/ 148855 w 2835349"/>
              <a:gd name="connsiteY1" fmla="*/ 389860 h 3381153"/>
              <a:gd name="connsiteX2" fmla="*/ 262269 w 2835349"/>
              <a:gd name="connsiteY2" fmla="*/ 1169581 h 3381153"/>
              <a:gd name="connsiteX3" fmla="*/ 0 w 2835349"/>
              <a:gd name="connsiteY3" fmla="*/ 2353339 h 3381153"/>
              <a:gd name="connsiteX4" fmla="*/ 21264 w 2835349"/>
              <a:gd name="connsiteY4" fmla="*/ 2970028 h 3381153"/>
              <a:gd name="connsiteX5" fmla="*/ 205562 w 2835349"/>
              <a:gd name="connsiteY5" fmla="*/ 3381153 h 3381153"/>
              <a:gd name="connsiteX6" fmla="*/ 269358 w 2835349"/>
              <a:gd name="connsiteY6" fmla="*/ 3381153 h 3381153"/>
              <a:gd name="connsiteX7" fmla="*/ 949841 w 2835349"/>
              <a:gd name="connsiteY7" fmla="*/ 3366976 h 3381153"/>
              <a:gd name="connsiteX8" fmla="*/ 1672855 w 2835349"/>
              <a:gd name="connsiteY8" fmla="*/ 3366976 h 3381153"/>
              <a:gd name="connsiteX9" fmla="*/ 1942213 w 2835349"/>
              <a:gd name="connsiteY9" fmla="*/ 3225209 h 3381153"/>
              <a:gd name="connsiteX10" fmla="*/ 1906772 w 2835349"/>
              <a:gd name="connsiteY10" fmla="*/ 2502195 h 3381153"/>
              <a:gd name="connsiteX11" fmla="*/ 2537636 w 2835349"/>
              <a:gd name="connsiteY11" fmla="*/ 2480929 h 3381153"/>
              <a:gd name="connsiteX12" fmla="*/ 2835349 w 2835349"/>
              <a:gd name="connsiteY12" fmla="*/ 1736651 h 3381153"/>
              <a:gd name="connsiteX13" fmla="*/ 2296631 w 2835349"/>
              <a:gd name="connsiteY13" fmla="*/ 1368056 h 3381153"/>
              <a:gd name="connsiteX14" fmla="*/ 2048539 w 2835349"/>
              <a:gd name="connsiteY14" fmla="*/ 1084520 h 3381153"/>
              <a:gd name="connsiteX15" fmla="*/ 1991832 w 2835349"/>
              <a:gd name="connsiteY15" fmla="*/ 673395 h 3381153"/>
              <a:gd name="connsiteX16" fmla="*/ 1885506 w 2835349"/>
              <a:gd name="connsiteY16" fmla="*/ 389860 h 3381153"/>
              <a:gd name="connsiteX17" fmla="*/ 1835888 w 2835349"/>
              <a:gd name="connsiteY17" fmla="*/ 340241 h 3381153"/>
              <a:gd name="connsiteX18" fmla="*/ 1807534 w 2835349"/>
              <a:gd name="connsiteY18" fmla="*/ 290623 h 3381153"/>
              <a:gd name="connsiteX19" fmla="*/ 1601972 w 2835349"/>
              <a:gd name="connsiteY19" fmla="*/ 113413 h 3381153"/>
              <a:gd name="connsiteX20" fmla="*/ 1545265 w 2835349"/>
              <a:gd name="connsiteY20" fmla="*/ 85060 h 3381153"/>
              <a:gd name="connsiteX21" fmla="*/ 1233376 w 2835349"/>
              <a:gd name="connsiteY21" fmla="*/ 21265 h 3381153"/>
              <a:gd name="connsiteX22" fmla="*/ 886046 w 2835349"/>
              <a:gd name="connsiteY22" fmla="*/ 0 h 3381153"/>
              <a:gd name="connsiteX23" fmla="*/ 637953 w 2835349"/>
              <a:gd name="connsiteY23" fmla="*/ 0 h 3381153"/>
              <a:gd name="connsiteX24" fmla="*/ 361506 w 2835349"/>
              <a:gd name="connsiteY24" fmla="*/ 99237 h 3381153"/>
              <a:gd name="connsiteX0" fmla="*/ 361506 w 2707758"/>
              <a:gd name="connsiteY0" fmla="*/ 99237 h 3381153"/>
              <a:gd name="connsiteX1" fmla="*/ 148855 w 2707758"/>
              <a:gd name="connsiteY1" fmla="*/ 389860 h 3381153"/>
              <a:gd name="connsiteX2" fmla="*/ 262269 w 2707758"/>
              <a:gd name="connsiteY2" fmla="*/ 1169581 h 3381153"/>
              <a:gd name="connsiteX3" fmla="*/ 0 w 2707758"/>
              <a:gd name="connsiteY3" fmla="*/ 2353339 h 3381153"/>
              <a:gd name="connsiteX4" fmla="*/ 21264 w 2707758"/>
              <a:gd name="connsiteY4" fmla="*/ 2970028 h 3381153"/>
              <a:gd name="connsiteX5" fmla="*/ 205562 w 2707758"/>
              <a:gd name="connsiteY5" fmla="*/ 3381153 h 3381153"/>
              <a:gd name="connsiteX6" fmla="*/ 269358 w 2707758"/>
              <a:gd name="connsiteY6" fmla="*/ 3381153 h 3381153"/>
              <a:gd name="connsiteX7" fmla="*/ 949841 w 2707758"/>
              <a:gd name="connsiteY7" fmla="*/ 3366976 h 3381153"/>
              <a:gd name="connsiteX8" fmla="*/ 1672855 w 2707758"/>
              <a:gd name="connsiteY8" fmla="*/ 3366976 h 3381153"/>
              <a:gd name="connsiteX9" fmla="*/ 1942213 w 2707758"/>
              <a:gd name="connsiteY9" fmla="*/ 3225209 h 3381153"/>
              <a:gd name="connsiteX10" fmla="*/ 1906772 w 2707758"/>
              <a:gd name="connsiteY10" fmla="*/ 2502195 h 3381153"/>
              <a:gd name="connsiteX11" fmla="*/ 2537636 w 2707758"/>
              <a:gd name="connsiteY11" fmla="*/ 2480929 h 3381153"/>
              <a:gd name="connsiteX12" fmla="*/ 2707758 w 2707758"/>
              <a:gd name="connsiteY12" fmla="*/ 1857153 h 3381153"/>
              <a:gd name="connsiteX13" fmla="*/ 2296631 w 2707758"/>
              <a:gd name="connsiteY13" fmla="*/ 1368056 h 3381153"/>
              <a:gd name="connsiteX14" fmla="*/ 2048539 w 2707758"/>
              <a:gd name="connsiteY14" fmla="*/ 1084520 h 3381153"/>
              <a:gd name="connsiteX15" fmla="*/ 1991832 w 2707758"/>
              <a:gd name="connsiteY15" fmla="*/ 673395 h 3381153"/>
              <a:gd name="connsiteX16" fmla="*/ 1885506 w 2707758"/>
              <a:gd name="connsiteY16" fmla="*/ 389860 h 3381153"/>
              <a:gd name="connsiteX17" fmla="*/ 1835888 w 2707758"/>
              <a:gd name="connsiteY17" fmla="*/ 340241 h 3381153"/>
              <a:gd name="connsiteX18" fmla="*/ 1807534 w 2707758"/>
              <a:gd name="connsiteY18" fmla="*/ 290623 h 3381153"/>
              <a:gd name="connsiteX19" fmla="*/ 1601972 w 2707758"/>
              <a:gd name="connsiteY19" fmla="*/ 113413 h 3381153"/>
              <a:gd name="connsiteX20" fmla="*/ 1545265 w 2707758"/>
              <a:gd name="connsiteY20" fmla="*/ 85060 h 3381153"/>
              <a:gd name="connsiteX21" fmla="*/ 1233376 w 2707758"/>
              <a:gd name="connsiteY21" fmla="*/ 21265 h 3381153"/>
              <a:gd name="connsiteX22" fmla="*/ 886046 w 2707758"/>
              <a:gd name="connsiteY22" fmla="*/ 0 h 3381153"/>
              <a:gd name="connsiteX23" fmla="*/ 637953 w 2707758"/>
              <a:gd name="connsiteY23" fmla="*/ 0 h 3381153"/>
              <a:gd name="connsiteX24" fmla="*/ 361506 w 2707758"/>
              <a:gd name="connsiteY24" fmla="*/ 99237 h 3381153"/>
              <a:gd name="connsiteX0" fmla="*/ 361506 w 2707758"/>
              <a:gd name="connsiteY0" fmla="*/ 99237 h 3381153"/>
              <a:gd name="connsiteX1" fmla="*/ 148855 w 2707758"/>
              <a:gd name="connsiteY1" fmla="*/ 389860 h 3381153"/>
              <a:gd name="connsiteX2" fmla="*/ 262269 w 2707758"/>
              <a:gd name="connsiteY2" fmla="*/ 1169581 h 3381153"/>
              <a:gd name="connsiteX3" fmla="*/ 0 w 2707758"/>
              <a:gd name="connsiteY3" fmla="*/ 2353339 h 3381153"/>
              <a:gd name="connsiteX4" fmla="*/ 21264 w 2707758"/>
              <a:gd name="connsiteY4" fmla="*/ 2970028 h 3381153"/>
              <a:gd name="connsiteX5" fmla="*/ 205562 w 2707758"/>
              <a:gd name="connsiteY5" fmla="*/ 3381153 h 3381153"/>
              <a:gd name="connsiteX6" fmla="*/ 269358 w 2707758"/>
              <a:gd name="connsiteY6" fmla="*/ 3381153 h 3381153"/>
              <a:gd name="connsiteX7" fmla="*/ 949841 w 2707758"/>
              <a:gd name="connsiteY7" fmla="*/ 3366976 h 3381153"/>
              <a:gd name="connsiteX8" fmla="*/ 1672855 w 2707758"/>
              <a:gd name="connsiteY8" fmla="*/ 3366976 h 3381153"/>
              <a:gd name="connsiteX9" fmla="*/ 1942213 w 2707758"/>
              <a:gd name="connsiteY9" fmla="*/ 3225209 h 3381153"/>
              <a:gd name="connsiteX10" fmla="*/ 2353340 w 2707758"/>
              <a:gd name="connsiteY10" fmla="*/ 2651051 h 3381153"/>
              <a:gd name="connsiteX11" fmla="*/ 2537636 w 2707758"/>
              <a:gd name="connsiteY11" fmla="*/ 2480929 h 3381153"/>
              <a:gd name="connsiteX12" fmla="*/ 2707758 w 2707758"/>
              <a:gd name="connsiteY12" fmla="*/ 1857153 h 3381153"/>
              <a:gd name="connsiteX13" fmla="*/ 2296631 w 2707758"/>
              <a:gd name="connsiteY13" fmla="*/ 1368056 h 3381153"/>
              <a:gd name="connsiteX14" fmla="*/ 2048539 w 2707758"/>
              <a:gd name="connsiteY14" fmla="*/ 1084520 h 3381153"/>
              <a:gd name="connsiteX15" fmla="*/ 1991832 w 2707758"/>
              <a:gd name="connsiteY15" fmla="*/ 673395 h 3381153"/>
              <a:gd name="connsiteX16" fmla="*/ 1885506 w 2707758"/>
              <a:gd name="connsiteY16" fmla="*/ 389860 h 3381153"/>
              <a:gd name="connsiteX17" fmla="*/ 1835888 w 2707758"/>
              <a:gd name="connsiteY17" fmla="*/ 340241 h 3381153"/>
              <a:gd name="connsiteX18" fmla="*/ 1807534 w 2707758"/>
              <a:gd name="connsiteY18" fmla="*/ 290623 h 3381153"/>
              <a:gd name="connsiteX19" fmla="*/ 1601972 w 2707758"/>
              <a:gd name="connsiteY19" fmla="*/ 113413 h 3381153"/>
              <a:gd name="connsiteX20" fmla="*/ 1545265 w 2707758"/>
              <a:gd name="connsiteY20" fmla="*/ 85060 h 3381153"/>
              <a:gd name="connsiteX21" fmla="*/ 1233376 w 2707758"/>
              <a:gd name="connsiteY21" fmla="*/ 21265 h 3381153"/>
              <a:gd name="connsiteX22" fmla="*/ 886046 w 2707758"/>
              <a:gd name="connsiteY22" fmla="*/ 0 h 3381153"/>
              <a:gd name="connsiteX23" fmla="*/ 637953 w 2707758"/>
              <a:gd name="connsiteY23" fmla="*/ 0 h 3381153"/>
              <a:gd name="connsiteX24" fmla="*/ 361506 w 2707758"/>
              <a:gd name="connsiteY24" fmla="*/ 99237 h 3381153"/>
              <a:gd name="connsiteX0" fmla="*/ 361506 w 2707758"/>
              <a:gd name="connsiteY0" fmla="*/ 99237 h 3381153"/>
              <a:gd name="connsiteX1" fmla="*/ 148855 w 2707758"/>
              <a:gd name="connsiteY1" fmla="*/ 389860 h 3381153"/>
              <a:gd name="connsiteX2" fmla="*/ 262269 w 2707758"/>
              <a:gd name="connsiteY2" fmla="*/ 1169581 h 3381153"/>
              <a:gd name="connsiteX3" fmla="*/ 0 w 2707758"/>
              <a:gd name="connsiteY3" fmla="*/ 2353339 h 3381153"/>
              <a:gd name="connsiteX4" fmla="*/ 21264 w 2707758"/>
              <a:gd name="connsiteY4" fmla="*/ 2970028 h 3381153"/>
              <a:gd name="connsiteX5" fmla="*/ 205562 w 2707758"/>
              <a:gd name="connsiteY5" fmla="*/ 3381153 h 3381153"/>
              <a:gd name="connsiteX6" fmla="*/ 269358 w 2707758"/>
              <a:gd name="connsiteY6" fmla="*/ 3381153 h 3381153"/>
              <a:gd name="connsiteX7" fmla="*/ 949841 w 2707758"/>
              <a:gd name="connsiteY7" fmla="*/ 3366976 h 3381153"/>
              <a:gd name="connsiteX8" fmla="*/ 1672855 w 2707758"/>
              <a:gd name="connsiteY8" fmla="*/ 3366976 h 3381153"/>
              <a:gd name="connsiteX9" fmla="*/ 2020185 w 2707758"/>
              <a:gd name="connsiteY9" fmla="*/ 3274828 h 3381153"/>
              <a:gd name="connsiteX10" fmla="*/ 2353340 w 2707758"/>
              <a:gd name="connsiteY10" fmla="*/ 2651051 h 3381153"/>
              <a:gd name="connsiteX11" fmla="*/ 2537636 w 2707758"/>
              <a:gd name="connsiteY11" fmla="*/ 2480929 h 3381153"/>
              <a:gd name="connsiteX12" fmla="*/ 2707758 w 2707758"/>
              <a:gd name="connsiteY12" fmla="*/ 1857153 h 3381153"/>
              <a:gd name="connsiteX13" fmla="*/ 2296631 w 2707758"/>
              <a:gd name="connsiteY13" fmla="*/ 1368056 h 3381153"/>
              <a:gd name="connsiteX14" fmla="*/ 2048539 w 2707758"/>
              <a:gd name="connsiteY14" fmla="*/ 1084520 h 3381153"/>
              <a:gd name="connsiteX15" fmla="*/ 1991832 w 2707758"/>
              <a:gd name="connsiteY15" fmla="*/ 673395 h 3381153"/>
              <a:gd name="connsiteX16" fmla="*/ 1885506 w 2707758"/>
              <a:gd name="connsiteY16" fmla="*/ 389860 h 3381153"/>
              <a:gd name="connsiteX17" fmla="*/ 1835888 w 2707758"/>
              <a:gd name="connsiteY17" fmla="*/ 340241 h 3381153"/>
              <a:gd name="connsiteX18" fmla="*/ 1807534 w 2707758"/>
              <a:gd name="connsiteY18" fmla="*/ 290623 h 3381153"/>
              <a:gd name="connsiteX19" fmla="*/ 1601972 w 2707758"/>
              <a:gd name="connsiteY19" fmla="*/ 113413 h 3381153"/>
              <a:gd name="connsiteX20" fmla="*/ 1545265 w 2707758"/>
              <a:gd name="connsiteY20" fmla="*/ 85060 h 3381153"/>
              <a:gd name="connsiteX21" fmla="*/ 1233376 w 2707758"/>
              <a:gd name="connsiteY21" fmla="*/ 21265 h 3381153"/>
              <a:gd name="connsiteX22" fmla="*/ 886046 w 2707758"/>
              <a:gd name="connsiteY22" fmla="*/ 0 h 3381153"/>
              <a:gd name="connsiteX23" fmla="*/ 637953 w 2707758"/>
              <a:gd name="connsiteY23" fmla="*/ 0 h 3381153"/>
              <a:gd name="connsiteX24" fmla="*/ 361506 w 2707758"/>
              <a:gd name="connsiteY24" fmla="*/ 99237 h 338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07758" h="3381153">
                <a:moveTo>
                  <a:pt x="361506" y="99237"/>
                </a:moveTo>
                <a:lnTo>
                  <a:pt x="148855" y="389860"/>
                </a:lnTo>
                <a:lnTo>
                  <a:pt x="262269" y="1169581"/>
                </a:lnTo>
                <a:lnTo>
                  <a:pt x="0" y="2353339"/>
                </a:lnTo>
                <a:lnTo>
                  <a:pt x="21264" y="2970028"/>
                </a:lnTo>
                <a:lnTo>
                  <a:pt x="205562" y="3381153"/>
                </a:lnTo>
                <a:lnTo>
                  <a:pt x="269358" y="3381153"/>
                </a:lnTo>
                <a:lnTo>
                  <a:pt x="949841" y="3366976"/>
                </a:lnTo>
                <a:lnTo>
                  <a:pt x="1672855" y="3366976"/>
                </a:lnTo>
                <a:lnTo>
                  <a:pt x="2020185" y="3274828"/>
                </a:lnTo>
                <a:lnTo>
                  <a:pt x="2353340" y="2651051"/>
                </a:lnTo>
                <a:lnTo>
                  <a:pt x="2537636" y="2480929"/>
                </a:lnTo>
                <a:lnTo>
                  <a:pt x="2707758" y="1857153"/>
                </a:lnTo>
                <a:lnTo>
                  <a:pt x="2296631" y="1368056"/>
                </a:lnTo>
                <a:lnTo>
                  <a:pt x="2048539" y="1084520"/>
                </a:lnTo>
                <a:lnTo>
                  <a:pt x="1991832" y="673395"/>
                </a:lnTo>
                <a:lnTo>
                  <a:pt x="1885506" y="389860"/>
                </a:lnTo>
                <a:cubicBezTo>
                  <a:pt x="1868967" y="373320"/>
                  <a:pt x="1850339" y="358633"/>
                  <a:pt x="1835888" y="340241"/>
                </a:cubicBezTo>
                <a:cubicBezTo>
                  <a:pt x="1824119" y="325262"/>
                  <a:pt x="1807534" y="290623"/>
                  <a:pt x="1807534" y="290623"/>
                </a:cubicBezTo>
                <a:lnTo>
                  <a:pt x="1601972" y="113413"/>
                </a:lnTo>
                <a:lnTo>
                  <a:pt x="1545265" y="85060"/>
                </a:lnTo>
                <a:lnTo>
                  <a:pt x="1233376" y="21265"/>
                </a:lnTo>
                <a:lnTo>
                  <a:pt x="886046" y="0"/>
                </a:lnTo>
                <a:lnTo>
                  <a:pt x="637953" y="0"/>
                </a:lnTo>
                <a:lnTo>
                  <a:pt x="361506" y="99237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CasellaDiTesto 97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01" name="CasellaDiTesto 100"/>
          <p:cNvSpPr txBox="1"/>
          <p:nvPr/>
        </p:nvSpPr>
        <p:spPr>
          <a:xfrm>
            <a:off x="377105" y="2373499"/>
            <a:ext cx="642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  <a:r>
              <a:rPr lang="it-IT" sz="1100" dirty="0" smtClean="0">
                <a:latin typeface="Comic Sans MS" panose="030F0702030302020204" pitchFamily="66" charset="0"/>
              </a:rPr>
              <a:t>           </a:t>
            </a:r>
          </a:p>
        </p:txBody>
      </p:sp>
      <p:grpSp>
        <p:nvGrpSpPr>
          <p:cNvPr id="102" name="Gruppo 101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06" name="Ovale 105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Figura a mano libera 109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11" name="Connettore 2 110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>
            <a:stCxn id="7" idx="1"/>
            <a:endCxn id="107" idx="3"/>
          </p:cNvCxnSpPr>
          <p:nvPr/>
        </p:nvCxnSpPr>
        <p:spPr>
          <a:xfrm flipH="1" flipV="1">
            <a:off x="1996866" y="5144293"/>
            <a:ext cx="1154158" cy="6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282542" y="5084741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Alternative </a:t>
            </a:r>
            <a:r>
              <a:rPr lang="it-IT" sz="3600" dirty="0" err="1" smtClean="0"/>
              <a:t>attribution</a:t>
            </a:r>
            <a:r>
              <a:rPr lang="it-IT" sz="3600" dirty="0" smtClean="0"/>
              <a:t> of </a:t>
            </a:r>
            <a:r>
              <a:rPr lang="it-IT" sz="3600" dirty="0" err="1" smtClean="0"/>
              <a:t>attribute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51024" y="50594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31610" y="238908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011010" y="4498477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Assisted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 flipH="1">
            <a:off x="1566943" y="2912305"/>
            <a:ext cx="265579" cy="2092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5330454" y="4190430"/>
            <a:ext cx="1099360" cy="18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3723311" y="3737241"/>
            <a:ext cx="1315567" cy="12676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082333" y="2923725"/>
            <a:ext cx="114562" cy="2096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519046" y="2904076"/>
            <a:ext cx="146687" cy="2135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6445881" y="4185823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6856870" y="4634158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make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969348" y="2964794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2337265" y="2236087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Minute</a:t>
            </a:r>
          </a:p>
          <a:p>
            <a:r>
              <a:rPr lang="it-IT" sz="1100" u="sng" dirty="0" smtClean="0">
                <a:latin typeface="Comic Sans MS" panose="030F0702030302020204" pitchFamily="66" charset="0"/>
              </a:rPr>
              <a:t>Hour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69989" y="301905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306" y="314542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925674" y="505019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2746448" y="3455931"/>
            <a:ext cx="7280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latin typeface="Comic Sans MS" panose="030F0702030302020204" pitchFamily="66" charset="0"/>
              </a:rPr>
              <a:t>p</a:t>
            </a:r>
            <a:r>
              <a:rPr lang="it-IT" sz="1100" b="1" dirty="0" err="1" smtClean="0">
                <a:latin typeface="Comic Sans MS" panose="030F0702030302020204" pitchFamily="66" charset="0"/>
              </a:rPr>
              <a:t>icks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347355" y="3888215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returns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527239" y="3606436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199266" y="5107413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887747" y="4265284"/>
            <a:ext cx="7649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707683" y="438240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185423" y="458532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139422" y="2934992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603563" y="31700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028364" y="52467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746131" y="528374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832095" y="2268634"/>
            <a:ext cx="642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  <a:r>
              <a:rPr lang="it-IT" sz="1100" dirty="0" smtClean="0">
                <a:latin typeface="Comic Sans MS" panose="030F0702030302020204" pitchFamily="66" charset="0"/>
              </a:rPr>
              <a:t>           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2724143" y="487634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904030" y="474157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1276955" y="36232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6" name="Rombo 85"/>
          <p:cNvSpPr/>
          <p:nvPr/>
        </p:nvSpPr>
        <p:spPr>
          <a:xfrm>
            <a:off x="2641465" y="34847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249656" y="3931165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1" name="Rombo 90"/>
          <p:cNvSpPr/>
          <p:nvPr/>
        </p:nvSpPr>
        <p:spPr>
          <a:xfrm>
            <a:off x="3948308" y="4270747"/>
            <a:ext cx="704391" cy="27153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79891" y="244039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Rettangolo 103"/>
          <p:cNvSpPr/>
          <p:nvPr/>
        </p:nvSpPr>
        <p:spPr>
          <a:xfrm>
            <a:off x="6095614" y="449698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14817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108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98" name="CasellaDiTesto 97"/>
          <p:cNvSpPr txBox="1"/>
          <p:nvPr/>
        </p:nvSpPr>
        <p:spPr>
          <a:xfrm>
            <a:off x="365065" y="2630459"/>
            <a:ext cx="1180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Maximum </a:t>
            </a:r>
            <a:r>
              <a:rPr lang="it-IT" sz="11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am</a:t>
            </a:r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it-IT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it-IT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withdrawal</a:t>
            </a:r>
            <a:endParaRPr lang="it-IT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CasellaDiTesto 93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101" name="Gruppo 10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02" name="Ovale 10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Figura a mano libera 105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10" name="Connettore 2 109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6" y="365126"/>
            <a:ext cx="8772061" cy="1325563"/>
          </a:xfrm>
        </p:spPr>
        <p:txBody>
          <a:bodyPr/>
          <a:lstStyle/>
          <a:p>
            <a:r>
              <a:rPr lang="it-IT" dirty="0" err="1" smtClean="0"/>
              <a:t>Wrong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 in </a:t>
            </a:r>
            <a:r>
              <a:rPr lang="it-IT" dirty="0" err="1" smtClean="0"/>
              <a:t>modeling</a:t>
            </a:r>
            <a:r>
              <a:rPr lang="it-IT" dirty="0" smtClean="0"/>
              <a:t> </a:t>
            </a:r>
            <a:r>
              <a:rPr lang="it-IT" dirty="0" err="1"/>
              <a:t>R</a:t>
            </a:r>
            <a:r>
              <a:rPr lang="it-IT" dirty="0" err="1" smtClean="0"/>
              <a:t>equirements</a:t>
            </a:r>
            <a:r>
              <a:rPr lang="it-IT" dirty="0" smtClean="0"/>
              <a:t> R4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109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8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228649"/>
            <a:ext cx="8574156" cy="904116"/>
          </a:xfrm>
        </p:spPr>
        <p:txBody>
          <a:bodyPr/>
          <a:lstStyle/>
          <a:p>
            <a:pPr algn="ctr"/>
            <a:r>
              <a:rPr lang="en-US" dirty="0" smtClean="0"/>
              <a:t>Concepts learnt in Part 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11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 bwMode="auto">
          <a:xfrm>
            <a:off x="2111423" y="1330190"/>
            <a:ext cx="538119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Comic Sans MS" panose="030F0702030302020204" pitchFamily="66" charset="0"/>
              </a:rPr>
              <a:t>Part 2 - Entity Relationship Model</a:t>
            </a:r>
          </a:p>
          <a:p>
            <a:pPr>
              <a:defRPr/>
            </a:pPr>
            <a:r>
              <a:rPr lang="en-US" sz="1600" dirty="0">
                <a:latin typeface="Comic Sans MS" panose="030F0702030302020204" pitchFamily="66" charset="0"/>
              </a:rPr>
              <a:t>Diagrammatic Representation</a:t>
            </a:r>
          </a:p>
          <a:p>
            <a:pPr>
              <a:defRPr/>
            </a:pPr>
            <a:r>
              <a:rPr lang="en-US" sz="1600" dirty="0">
                <a:latin typeface="Comic Sans MS" panose="030F0702030302020204" pitchFamily="66" charset="0"/>
              </a:rPr>
              <a:t>Modeling Construct</a:t>
            </a:r>
          </a:p>
          <a:p>
            <a:pPr lvl="1">
              <a:defRPr/>
            </a:pPr>
            <a:r>
              <a:rPr lang="en-US" sz="1600" dirty="0">
                <a:latin typeface="Comic Sans MS" panose="030F0702030302020204" pitchFamily="66" charset="0"/>
              </a:rPr>
              <a:t>Entity</a:t>
            </a:r>
          </a:p>
          <a:p>
            <a:pPr lvl="1">
              <a:defRPr/>
            </a:pPr>
            <a:r>
              <a:rPr lang="en-US" sz="1600" dirty="0">
                <a:latin typeface="Comic Sans MS" panose="030F0702030302020204" pitchFamily="66" charset="0"/>
              </a:rPr>
              <a:t>Attribute of Entity</a:t>
            </a:r>
          </a:p>
          <a:p>
            <a:pPr lvl="1">
              <a:defRPr/>
            </a:pPr>
            <a:r>
              <a:rPr lang="en-US" sz="1600" dirty="0">
                <a:latin typeface="Comic Sans MS" panose="030F0702030302020204" pitchFamily="66" charset="0"/>
              </a:rPr>
              <a:t>Relationship</a:t>
            </a:r>
          </a:p>
          <a:p>
            <a:pPr lvl="1">
              <a:defRPr/>
            </a:pPr>
            <a:r>
              <a:rPr lang="en-US" sz="1600" dirty="0">
                <a:latin typeface="Comic Sans MS" panose="030F0702030302020204" pitchFamily="66" charset="0"/>
              </a:rPr>
              <a:t>Attribute of Relationship</a:t>
            </a:r>
          </a:p>
          <a:p>
            <a:pPr lvl="1">
              <a:defRPr/>
            </a:pPr>
            <a:r>
              <a:rPr lang="en-US" sz="1600" dirty="0">
                <a:latin typeface="Comic Sans MS" panose="030F0702030302020204" pitchFamily="66" charset="0"/>
              </a:rPr>
              <a:t>Min/Max Cardinality of an Entity in a </a:t>
            </a:r>
            <a:r>
              <a:rPr lang="en-US" sz="1600" dirty="0" smtClean="0">
                <a:latin typeface="Comic Sans MS" panose="030F0702030302020204" pitchFamily="66" charset="0"/>
              </a:rPr>
              <a:t>Relationship</a:t>
            </a:r>
            <a:endParaRPr lang="en-US" sz="1600" dirty="0">
              <a:latin typeface="Comic Sans MS" panose="030F0702030302020204" pitchFamily="66" charset="0"/>
            </a:endParaRPr>
          </a:p>
          <a:p>
            <a:pPr lvl="1">
              <a:defRPr/>
            </a:pPr>
            <a:r>
              <a:rPr lang="en-US" sz="1600" dirty="0">
                <a:latin typeface="Comic Sans MS" panose="030F0702030302020204" pitchFamily="66" charset="0"/>
              </a:rPr>
              <a:t>Is-a Relationship between two Entities</a:t>
            </a:r>
          </a:p>
          <a:p>
            <a:pPr lvl="1">
              <a:defRPr/>
            </a:pPr>
            <a:r>
              <a:rPr lang="en-US" sz="1600" dirty="0">
                <a:latin typeface="Comic Sans MS" panose="030F0702030302020204" pitchFamily="66" charset="0"/>
              </a:rPr>
              <a:t>Generalization Hierarchy among n Entities</a:t>
            </a:r>
          </a:p>
          <a:p>
            <a:pPr lvl="1">
              <a:defRPr/>
            </a:pPr>
            <a:r>
              <a:rPr lang="en-US" sz="1600" dirty="0">
                <a:latin typeface="Comic Sans MS" panose="030F0702030302020204" pitchFamily="66" charset="0"/>
              </a:rPr>
              <a:t>Inheritance Property</a:t>
            </a:r>
          </a:p>
          <a:p>
            <a:pPr lvl="1">
              <a:defRPr/>
            </a:pPr>
            <a:r>
              <a:rPr lang="en-US" sz="1600" dirty="0">
                <a:latin typeface="Comic Sans MS" panose="030F0702030302020204" pitchFamily="66" charset="0"/>
              </a:rPr>
              <a:t>Identifier of an Entity</a:t>
            </a:r>
          </a:p>
          <a:p>
            <a:pPr lvl="2">
              <a:defRPr/>
            </a:pPr>
            <a:r>
              <a:rPr lang="en-US" sz="1600" dirty="0">
                <a:latin typeface="Comic Sans MS" panose="030F0702030302020204" pitchFamily="66" charset="0"/>
              </a:rPr>
              <a:t>Internal Identifier</a:t>
            </a:r>
          </a:p>
          <a:p>
            <a:pPr lvl="2">
              <a:defRPr/>
            </a:pPr>
            <a:r>
              <a:rPr lang="en-US" sz="1600" dirty="0">
                <a:latin typeface="Comic Sans MS" panose="030F0702030302020204" pitchFamily="66" charset="0"/>
              </a:rPr>
              <a:t>External Identifier</a:t>
            </a:r>
          </a:p>
        </p:txBody>
      </p:sp>
      <p:sp>
        <p:nvSpPr>
          <p:cNvPr id="7" name="Rounded Rectangle 10"/>
          <p:cNvSpPr/>
          <p:nvPr/>
        </p:nvSpPr>
        <p:spPr bwMode="auto">
          <a:xfrm>
            <a:off x="1965277" y="1330191"/>
            <a:ext cx="5527344" cy="36009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081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>
            <a:stCxn id="7" idx="1"/>
            <a:endCxn id="107" idx="3"/>
          </p:cNvCxnSpPr>
          <p:nvPr/>
        </p:nvCxnSpPr>
        <p:spPr>
          <a:xfrm flipH="1" flipV="1">
            <a:off x="1996866" y="5144293"/>
            <a:ext cx="1154158" cy="6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282542" y="5084741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/>
              <a:t>Identifier</a:t>
            </a:r>
            <a:r>
              <a:rPr lang="it-IT" sz="3600" dirty="0" smtClean="0"/>
              <a:t> of Credit Card </a:t>
            </a:r>
            <a:br>
              <a:rPr lang="it-IT" sz="3600" dirty="0" smtClean="0"/>
            </a:br>
            <a:r>
              <a:rPr lang="it-IT" sz="3600" dirty="0" smtClean="0"/>
              <a:t>made of </a:t>
            </a:r>
            <a:r>
              <a:rPr lang="it-IT" sz="3600" dirty="0" err="1" smtClean="0"/>
              <a:t>only</a:t>
            </a:r>
            <a:r>
              <a:rPr lang="it-IT" sz="3600" dirty="0" smtClean="0"/>
              <a:t> </a:t>
            </a:r>
            <a:r>
              <a:rPr lang="it-IT" sz="3600" dirty="0" err="1" smtClean="0"/>
              <a:t>one</a:t>
            </a:r>
            <a:r>
              <a:rPr lang="it-IT" sz="3600" dirty="0" smtClean="0"/>
              <a:t> </a:t>
            </a:r>
            <a:r>
              <a:rPr lang="it-IT" sz="3600" dirty="0" err="1" smtClean="0"/>
              <a:t>attribute</a:t>
            </a:r>
            <a:r>
              <a:rPr lang="it-IT" sz="3600" dirty="0" smtClean="0"/>
              <a:t> (-1,5)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51024" y="50594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8338" y="238908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>
            <a:off x="1329250" y="2912305"/>
            <a:ext cx="237693" cy="2092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3723311" y="3737241"/>
            <a:ext cx="1315567" cy="12676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082333" y="2923725"/>
            <a:ext cx="114562" cy="2096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519046" y="2904076"/>
            <a:ext cx="146687" cy="2135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969348" y="2964794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2337265" y="2236087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Minute</a:t>
            </a:r>
          </a:p>
          <a:p>
            <a:r>
              <a:rPr lang="it-IT" sz="1100" u="sng" dirty="0" smtClean="0">
                <a:latin typeface="Comic Sans MS" panose="030F0702030302020204" pitchFamily="66" charset="0"/>
              </a:rPr>
              <a:t>Hour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69989" y="301905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306" y="314542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925674" y="505019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2746448" y="3455931"/>
            <a:ext cx="7280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latin typeface="Comic Sans MS" panose="030F0702030302020204" pitchFamily="66" charset="0"/>
              </a:rPr>
              <a:t>p</a:t>
            </a:r>
            <a:r>
              <a:rPr lang="it-IT" sz="1100" b="1" dirty="0" err="1" smtClean="0">
                <a:latin typeface="Comic Sans MS" panose="030F0702030302020204" pitchFamily="66" charset="0"/>
              </a:rPr>
              <a:t>icks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347355" y="3888215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returns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236620" y="3606436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199266" y="5107413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887747" y="4265284"/>
            <a:ext cx="7649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1480787" y="3834140"/>
            <a:ext cx="129073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Comic Sans MS" panose="030F0702030302020204" pitchFamily="66" charset="0"/>
              </a:rPr>
              <a:t>maximum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707683" y="438240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185423" y="458532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139422" y="2934992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603563" y="31700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028364" y="52467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746131" y="528374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2724143" y="487634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904030" y="474157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986336" y="36232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6" name="Rombo 85"/>
          <p:cNvSpPr/>
          <p:nvPr/>
        </p:nvSpPr>
        <p:spPr>
          <a:xfrm>
            <a:off x="2641465" y="34847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249656" y="3931165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1" name="Rombo 90"/>
          <p:cNvSpPr/>
          <p:nvPr/>
        </p:nvSpPr>
        <p:spPr>
          <a:xfrm>
            <a:off x="3948308" y="4270747"/>
            <a:ext cx="704391" cy="27153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6619" y="244039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14817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110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98" name="CasellaDiTesto 97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01" name="CasellaDiTesto 100"/>
          <p:cNvSpPr txBox="1"/>
          <p:nvPr/>
        </p:nvSpPr>
        <p:spPr>
          <a:xfrm>
            <a:off x="377105" y="2373499"/>
            <a:ext cx="642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Code           </a:t>
            </a:r>
          </a:p>
        </p:txBody>
      </p:sp>
      <p:grpSp>
        <p:nvGrpSpPr>
          <p:cNvPr id="102" name="Gruppo 101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06" name="Ovale 105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Figura a mano libera 109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1" name="CasellaDiTesto 110"/>
          <p:cNvSpPr txBox="1"/>
          <p:nvPr/>
        </p:nvSpPr>
        <p:spPr>
          <a:xfrm>
            <a:off x="6011010" y="4498477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Assisted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2" name="Connettore 1 111"/>
          <p:cNvCxnSpPr/>
          <p:nvPr/>
        </p:nvCxnSpPr>
        <p:spPr>
          <a:xfrm flipH="1">
            <a:off x="5330454" y="4190430"/>
            <a:ext cx="1099360" cy="18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2 112"/>
          <p:cNvCxnSpPr/>
          <p:nvPr/>
        </p:nvCxnSpPr>
        <p:spPr>
          <a:xfrm flipV="1">
            <a:off x="6445881" y="4185823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sellaDiTesto 113"/>
          <p:cNvSpPr txBox="1"/>
          <p:nvPr/>
        </p:nvSpPr>
        <p:spPr>
          <a:xfrm>
            <a:off x="6856870" y="4634158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make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15" name="Rettangolo 114"/>
          <p:cNvSpPr/>
          <p:nvPr/>
        </p:nvSpPr>
        <p:spPr>
          <a:xfrm>
            <a:off x="6095614" y="449698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6" name="Connettore 2 115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4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869" y="1662298"/>
            <a:ext cx="8574156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More on </a:t>
            </a:r>
            <a:r>
              <a:rPr lang="it-IT" sz="3600" dirty="0" err="1" smtClean="0"/>
              <a:t>Entity</a:t>
            </a:r>
            <a:r>
              <a:rPr lang="it-IT" sz="3600" dirty="0" smtClean="0"/>
              <a:t> </a:t>
            </a:r>
            <a:r>
              <a:rPr lang="it-IT" sz="3600" dirty="0" err="1" smtClean="0"/>
              <a:t>Event</a:t>
            </a:r>
            <a:r>
              <a:rPr lang="it-IT" sz="3600" dirty="0" smtClean="0"/>
              <a:t> and </a:t>
            </a:r>
            <a:r>
              <a:rPr lang="it-IT" sz="3600" dirty="0" err="1" smtClean="0"/>
              <a:t>Entity</a:t>
            </a:r>
            <a:r>
              <a:rPr lang="it-IT" sz="3600" dirty="0" smtClean="0"/>
              <a:t> Bike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1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Entities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and Bike </a:t>
            </a:r>
            <a:br>
              <a:rPr lang="it-IT" dirty="0" smtClean="0"/>
            </a:br>
            <a:r>
              <a:rPr lang="it-IT" dirty="0" smtClean="0"/>
              <a:t>and </a:t>
            </a:r>
            <a:r>
              <a:rPr lang="it-IT" dirty="0" err="1" smtClean="0"/>
              <a:t>their</a:t>
            </a:r>
            <a:r>
              <a:rPr lang="it-IT" dirty="0" smtClean="0"/>
              <a:t> possibile </a:t>
            </a:r>
            <a:r>
              <a:rPr lang="it-IT" dirty="0" err="1" smtClean="0"/>
              <a:t>generalizations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seen</a:t>
            </a:r>
            <a:r>
              <a:rPr lang="it-IT" dirty="0" smtClean="0"/>
              <a:t> in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discussion</a:t>
            </a:r>
            <a:r>
              <a:rPr lang="it-IT" dirty="0" smtClean="0"/>
              <a:t>, and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evident</a:t>
            </a:r>
            <a:r>
              <a:rPr lang="it-IT" dirty="0" smtClean="0"/>
              <a:t> from </a:t>
            </a:r>
            <a:r>
              <a:rPr lang="it-IT" dirty="0" err="1" smtClean="0"/>
              <a:t>schemas</a:t>
            </a:r>
            <a:r>
              <a:rPr lang="it-IT" dirty="0" smtClean="0"/>
              <a:t> </a:t>
            </a:r>
            <a:r>
              <a:rPr lang="it-IT" dirty="0" err="1" smtClean="0"/>
              <a:t>representing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, </a:t>
            </a:r>
            <a:r>
              <a:rPr lang="it-IT" dirty="0" err="1" smtClean="0"/>
              <a:t>entities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and Bike play an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role</a:t>
            </a:r>
            <a:r>
              <a:rPr lang="it-IT" dirty="0" smtClean="0"/>
              <a:t> in the schema. </a:t>
            </a:r>
          </a:p>
          <a:p>
            <a:pPr marL="0" indent="0">
              <a:buNone/>
            </a:pPr>
            <a:r>
              <a:rPr lang="it-IT" dirty="0" smtClean="0"/>
              <a:t>Some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proposed</a:t>
            </a:r>
            <a:r>
              <a:rPr lang="it-IT" dirty="0" smtClean="0"/>
              <a:t> </a:t>
            </a:r>
            <a:r>
              <a:rPr lang="it-IT" dirty="0" err="1" smtClean="0"/>
              <a:t>generalizations</a:t>
            </a:r>
            <a:r>
              <a:rPr lang="it-IT" dirty="0" smtClean="0"/>
              <a:t> for </a:t>
            </a:r>
            <a:r>
              <a:rPr lang="it-IT" dirty="0" err="1" smtClean="0"/>
              <a:t>Event</a:t>
            </a:r>
            <a:r>
              <a:rPr lang="it-IT" dirty="0" smtClean="0"/>
              <a:t> and Bike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discussed</a:t>
            </a:r>
            <a:r>
              <a:rPr lang="it-IT" dirty="0" smtClean="0"/>
              <a:t> so far. </a:t>
            </a:r>
            <a:r>
              <a:rPr lang="it-IT" dirty="0" err="1" smtClean="0"/>
              <a:t>We</a:t>
            </a:r>
            <a:r>
              <a:rPr lang="it-IT" dirty="0" smtClean="0"/>
              <a:t> deal with </a:t>
            </a:r>
            <a:r>
              <a:rPr lang="it-IT" dirty="0" err="1" smtClean="0"/>
              <a:t>them</a:t>
            </a:r>
            <a:r>
              <a:rPr lang="it-IT" dirty="0" smtClean="0"/>
              <a:t> in the </a:t>
            </a:r>
            <a:r>
              <a:rPr lang="it-IT" dirty="0" err="1" smtClean="0"/>
              <a:t>following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6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869" y="1662298"/>
            <a:ext cx="8574156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Entity</a:t>
            </a:r>
            <a:r>
              <a:rPr lang="it-IT" sz="3600" dirty="0" smtClean="0"/>
              <a:t> </a:t>
            </a:r>
            <a:r>
              <a:rPr lang="it-IT" sz="3600" dirty="0" err="1" smtClean="0"/>
              <a:t>Event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9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293079"/>
            <a:ext cx="8574156" cy="673006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Modeling</a:t>
            </a:r>
            <a:r>
              <a:rPr lang="it-IT" dirty="0" smtClean="0"/>
              <a:t> </a:t>
            </a:r>
            <a:r>
              <a:rPr lang="it-IT" dirty="0" err="1" smtClean="0"/>
              <a:t>choices</a:t>
            </a:r>
            <a:r>
              <a:rPr lang="it-IT" dirty="0" smtClean="0"/>
              <a:t> for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generalization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417" y="1031519"/>
            <a:ext cx="8627166" cy="3451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 smtClean="0"/>
              <a:t>Assume 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want</a:t>
            </a:r>
            <a:r>
              <a:rPr lang="it-IT" sz="1800" dirty="0" smtClean="0"/>
              <a:t> to </a:t>
            </a:r>
            <a:r>
              <a:rPr lang="it-IT" sz="1800" dirty="0" err="1" smtClean="0"/>
              <a:t>extend</a:t>
            </a:r>
            <a:r>
              <a:rPr lang="it-IT" sz="1800" dirty="0" smtClean="0"/>
              <a:t> </a:t>
            </a:r>
            <a:r>
              <a:rPr lang="it-IT" sz="1800" dirty="0" err="1" smtClean="0"/>
              <a:t>Event</a:t>
            </a:r>
            <a:r>
              <a:rPr lang="it-IT" sz="1800" dirty="0" smtClean="0"/>
              <a:t> with a </a:t>
            </a:r>
            <a:r>
              <a:rPr lang="it-IT" sz="1800" dirty="0" err="1" smtClean="0"/>
              <a:t>generalization</a:t>
            </a:r>
            <a:r>
              <a:rPr lang="it-IT" sz="1800" dirty="0" smtClean="0"/>
              <a:t>. The </a:t>
            </a:r>
            <a:r>
              <a:rPr lang="it-IT" sz="1800" dirty="0" err="1" smtClean="0"/>
              <a:t>natural</a:t>
            </a:r>
            <a:r>
              <a:rPr lang="it-IT" sz="1800" dirty="0" smtClean="0"/>
              <a:t> </a:t>
            </a:r>
            <a:r>
              <a:rPr lang="it-IT" sz="1800" dirty="0" err="1" smtClean="0"/>
              <a:t>choice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to </a:t>
            </a:r>
            <a:r>
              <a:rPr lang="it-IT" sz="1800" dirty="0" err="1" smtClean="0"/>
              <a:t>choose</a:t>
            </a:r>
            <a:r>
              <a:rPr lang="it-IT" sz="1800" dirty="0" smtClean="0"/>
              <a:t> </a:t>
            </a:r>
            <a:r>
              <a:rPr lang="it-IT" sz="1800" dirty="0" err="1" smtClean="0"/>
              <a:t>Pick</a:t>
            </a:r>
            <a:r>
              <a:rPr lang="it-IT" sz="1800" dirty="0" smtClean="0"/>
              <a:t> up </a:t>
            </a:r>
            <a:r>
              <a:rPr lang="it-IT" sz="1800" dirty="0" err="1" smtClean="0"/>
              <a:t>Event</a:t>
            </a:r>
            <a:r>
              <a:rPr lang="it-IT" sz="1800" dirty="0" smtClean="0"/>
              <a:t> and Return </a:t>
            </a:r>
            <a:r>
              <a:rPr lang="it-IT" sz="1800" dirty="0" err="1" smtClean="0"/>
              <a:t>Event</a:t>
            </a:r>
            <a:r>
              <a:rPr lang="it-IT" sz="1800" dirty="0" smtClean="0"/>
              <a:t> </a:t>
            </a:r>
            <a:r>
              <a:rPr lang="it-IT" sz="1800" dirty="0" err="1" smtClean="0"/>
              <a:t>as</a:t>
            </a:r>
            <a:r>
              <a:rPr lang="it-IT" sz="1800" dirty="0" smtClean="0"/>
              <a:t> </a:t>
            </a:r>
            <a:r>
              <a:rPr lang="it-IT" sz="1800" dirty="0" err="1" smtClean="0"/>
              <a:t>child</a:t>
            </a:r>
            <a:r>
              <a:rPr lang="it-IT" sz="1800" dirty="0" smtClean="0"/>
              <a:t> </a:t>
            </a:r>
            <a:r>
              <a:rPr lang="it-IT" sz="1800" dirty="0" err="1" smtClean="0"/>
              <a:t>entities</a:t>
            </a:r>
            <a:r>
              <a:rPr lang="it-IT" sz="1800" dirty="0" smtClean="0"/>
              <a:t> (</a:t>
            </a:r>
            <a:r>
              <a:rPr lang="it-IT" sz="1800" dirty="0" err="1" smtClean="0"/>
              <a:t>this</a:t>
            </a:r>
            <a:r>
              <a:rPr lang="it-IT" sz="1800" dirty="0" smtClean="0"/>
              <a:t> </a:t>
            </a:r>
            <a:r>
              <a:rPr lang="it-IT" sz="1800" dirty="0" err="1" smtClean="0"/>
              <a:t>has</a:t>
            </a:r>
            <a:r>
              <a:rPr lang="it-IT" sz="1800" dirty="0" smtClean="0"/>
              <a:t> </a:t>
            </a:r>
            <a:r>
              <a:rPr lang="it-IT" sz="1800" dirty="0" err="1" smtClean="0"/>
              <a:t>been</a:t>
            </a:r>
            <a:r>
              <a:rPr lang="it-IT" sz="1800" dirty="0" smtClean="0"/>
              <a:t> </a:t>
            </a:r>
            <a:r>
              <a:rPr lang="it-IT" sz="1800" dirty="0" err="1" smtClean="0"/>
              <a:t>also</a:t>
            </a:r>
            <a:r>
              <a:rPr lang="it-IT" sz="1800" dirty="0" smtClean="0"/>
              <a:t> the </a:t>
            </a:r>
            <a:r>
              <a:rPr lang="it-IT" sz="1800" dirty="0" err="1" smtClean="0"/>
              <a:t>proposed</a:t>
            </a:r>
            <a:r>
              <a:rPr lang="it-IT" sz="1800" dirty="0" smtClean="0"/>
              <a:t> </a:t>
            </a:r>
            <a:r>
              <a:rPr lang="it-IT" sz="1800" dirty="0" err="1" smtClean="0"/>
              <a:t>solution</a:t>
            </a:r>
            <a:r>
              <a:rPr lang="it-IT" sz="1800" dirty="0" smtClean="0"/>
              <a:t> of some </a:t>
            </a:r>
            <a:r>
              <a:rPr lang="it-IT" sz="1800" dirty="0" err="1" smtClean="0"/>
              <a:t>students</a:t>
            </a:r>
            <a:r>
              <a:rPr lang="it-IT" sz="1800" dirty="0" smtClean="0"/>
              <a:t>). </a:t>
            </a:r>
            <a:r>
              <a:rPr lang="it-IT" sz="1800" dirty="0" err="1" smtClean="0"/>
              <a:t>If</a:t>
            </a:r>
            <a:r>
              <a:rPr lang="it-IT" sz="1800" dirty="0" smtClean="0"/>
              <a:t> 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think</a:t>
            </a:r>
            <a:r>
              <a:rPr lang="it-IT" sz="1800" dirty="0" smtClean="0"/>
              <a:t> to the </a:t>
            </a:r>
            <a:r>
              <a:rPr lang="it-IT" sz="1800" dirty="0" err="1" smtClean="0"/>
              <a:t>meaning</a:t>
            </a:r>
            <a:r>
              <a:rPr lang="it-IT" sz="1800" dirty="0" smtClean="0"/>
              <a:t> of </a:t>
            </a:r>
            <a:r>
              <a:rPr lang="it-IT" sz="1800" dirty="0" err="1"/>
              <a:t>E</a:t>
            </a:r>
            <a:r>
              <a:rPr lang="it-IT" sz="1800" dirty="0" err="1" smtClean="0"/>
              <a:t>vent</a:t>
            </a:r>
            <a:r>
              <a:rPr lang="it-IT" sz="1800" dirty="0" smtClean="0"/>
              <a:t> in </a:t>
            </a:r>
            <a:r>
              <a:rPr lang="it-IT" sz="1800" dirty="0" err="1" smtClean="0"/>
              <a:t>this</a:t>
            </a:r>
            <a:r>
              <a:rPr lang="it-IT" sz="1800" dirty="0" smtClean="0"/>
              <a:t> case, 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have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the </a:t>
            </a:r>
            <a:r>
              <a:rPr lang="it-IT" sz="1800" dirty="0" err="1" smtClean="0"/>
              <a:t>instances</a:t>
            </a:r>
            <a:r>
              <a:rPr lang="it-IT" sz="1800" dirty="0" smtClean="0"/>
              <a:t> of </a:t>
            </a:r>
            <a:r>
              <a:rPr lang="it-IT" sz="1800" dirty="0" err="1" smtClean="0"/>
              <a:t>events</a:t>
            </a:r>
            <a:r>
              <a:rPr lang="it-IT" sz="1800" dirty="0" smtClean="0"/>
              <a:t> </a:t>
            </a:r>
            <a:r>
              <a:rPr lang="it-IT" sz="1800" dirty="0" err="1" smtClean="0"/>
              <a:t>corresponding</a:t>
            </a:r>
            <a:r>
              <a:rPr lang="it-IT" sz="1800" dirty="0" smtClean="0"/>
              <a:t> e.g. to the </a:t>
            </a:r>
            <a:r>
              <a:rPr lang="it-IT" sz="1800" dirty="0" err="1" smtClean="0"/>
              <a:t>one</a:t>
            </a:r>
            <a:r>
              <a:rPr lang="it-IT" sz="1800" dirty="0" smtClean="0"/>
              <a:t> with </a:t>
            </a:r>
            <a:r>
              <a:rPr lang="it-IT" sz="1800" dirty="0" err="1" smtClean="0"/>
              <a:t>event</a:t>
            </a:r>
            <a:r>
              <a:rPr lang="it-IT" sz="1800" dirty="0" smtClean="0"/>
              <a:t> </a:t>
            </a:r>
            <a:r>
              <a:rPr lang="it-IT" sz="1800" dirty="0" err="1" smtClean="0"/>
              <a:t>number</a:t>
            </a:r>
            <a:r>
              <a:rPr lang="it-IT" sz="1800" dirty="0" smtClean="0"/>
              <a:t> = 345 are </a:t>
            </a:r>
            <a:r>
              <a:rPr lang="it-IT" sz="1800" dirty="0" err="1" smtClean="0"/>
              <a:t>two</a:t>
            </a:r>
            <a:r>
              <a:rPr lang="it-IT" sz="1800" dirty="0" smtClean="0"/>
              <a:t>: </a:t>
            </a:r>
          </a:p>
          <a:p>
            <a:pPr marL="457200" indent="-457200">
              <a:buAutoNum type="alphaLcPeriod"/>
            </a:pPr>
            <a:r>
              <a:rPr lang="it-IT" sz="1800" dirty="0" smtClean="0"/>
              <a:t>the </a:t>
            </a:r>
            <a:r>
              <a:rPr lang="it-IT" sz="1800" dirty="0" err="1" smtClean="0"/>
              <a:t>pick</a:t>
            </a:r>
            <a:r>
              <a:rPr lang="it-IT" sz="1800" dirty="0" smtClean="0"/>
              <a:t> up </a:t>
            </a:r>
            <a:r>
              <a:rPr lang="it-IT" sz="1800" dirty="0" err="1" smtClean="0"/>
              <a:t>event</a:t>
            </a:r>
            <a:r>
              <a:rPr lang="it-IT" sz="1800" dirty="0" smtClean="0"/>
              <a:t> </a:t>
            </a:r>
            <a:r>
              <a:rPr lang="it-IT" sz="1800" dirty="0" err="1" smtClean="0"/>
              <a:t>related</a:t>
            </a:r>
            <a:r>
              <a:rPr lang="it-IT" sz="1800" dirty="0" smtClean="0"/>
              <a:t> to </a:t>
            </a:r>
            <a:r>
              <a:rPr lang="it-IT" sz="1800" dirty="0" err="1" smtClean="0"/>
              <a:t>event</a:t>
            </a:r>
            <a:r>
              <a:rPr lang="it-IT" sz="1800" dirty="0" smtClean="0"/>
              <a:t> </a:t>
            </a:r>
            <a:r>
              <a:rPr lang="it-IT" sz="1800" dirty="0" err="1" smtClean="0"/>
              <a:t>number</a:t>
            </a:r>
            <a:r>
              <a:rPr lang="it-IT" sz="1800" dirty="0" smtClean="0"/>
              <a:t> 345 and</a:t>
            </a:r>
          </a:p>
          <a:p>
            <a:pPr marL="457200" indent="-457200">
              <a:buAutoNum type="alphaLcPeriod"/>
            </a:pPr>
            <a:r>
              <a:rPr lang="it-IT" sz="1800" dirty="0"/>
              <a:t>the </a:t>
            </a:r>
            <a:r>
              <a:rPr lang="it-IT" sz="1800" dirty="0" err="1" smtClean="0"/>
              <a:t>corresponding</a:t>
            </a:r>
            <a:r>
              <a:rPr lang="it-IT" sz="1800" dirty="0" smtClean="0"/>
              <a:t> </a:t>
            </a:r>
            <a:r>
              <a:rPr lang="it-IT" sz="1800" dirty="0" err="1" smtClean="0"/>
              <a:t>return</a:t>
            </a:r>
            <a:r>
              <a:rPr lang="it-IT" sz="1800" dirty="0" smtClean="0"/>
              <a:t> </a:t>
            </a:r>
            <a:r>
              <a:rPr lang="it-IT" sz="1800" dirty="0" err="1" smtClean="0"/>
              <a:t>event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r>
              <a:rPr lang="it-IT" sz="1800" dirty="0" err="1" smtClean="0"/>
              <a:t>This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a case of schema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wrongly</a:t>
            </a:r>
            <a:r>
              <a:rPr lang="it-IT" sz="1800" dirty="0" smtClean="0"/>
              <a:t> </a:t>
            </a:r>
            <a:r>
              <a:rPr lang="it-IT" sz="1800" dirty="0" err="1" smtClean="0"/>
              <a:t>related</a:t>
            </a:r>
            <a:r>
              <a:rPr lang="it-IT" sz="1800" dirty="0" smtClean="0"/>
              <a:t> to </a:t>
            </a:r>
            <a:r>
              <a:rPr lang="it-IT" sz="1800" dirty="0" err="1" smtClean="0"/>
              <a:t>requirements</a:t>
            </a:r>
            <a:r>
              <a:rPr lang="it-IT" sz="1800" dirty="0" smtClean="0"/>
              <a:t>. A priori, </a:t>
            </a:r>
            <a:r>
              <a:rPr lang="it-IT" sz="1800" dirty="0" err="1" smtClean="0"/>
              <a:t>this</a:t>
            </a:r>
            <a:r>
              <a:rPr lang="it-IT" sz="1800" dirty="0" smtClean="0"/>
              <a:t> </a:t>
            </a:r>
            <a:r>
              <a:rPr lang="it-IT" sz="1800" dirty="0" err="1" smtClean="0"/>
              <a:t>cannot</a:t>
            </a:r>
            <a:r>
              <a:rPr lang="it-IT" sz="1800" dirty="0" smtClean="0"/>
              <a:t> be </a:t>
            </a:r>
            <a:r>
              <a:rPr lang="it-IT" sz="1800" dirty="0" err="1" smtClean="0"/>
              <a:t>considered</a:t>
            </a:r>
            <a:r>
              <a:rPr lang="it-IT" sz="1800" dirty="0" smtClean="0"/>
              <a:t> an </a:t>
            </a:r>
            <a:r>
              <a:rPr lang="it-IT" sz="1800" dirty="0" err="1" smtClean="0"/>
              <a:t>error</a:t>
            </a:r>
            <a:r>
              <a:rPr lang="it-IT" sz="1800" dirty="0" smtClean="0"/>
              <a:t>, 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have</a:t>
            </a:r>
            <a:r>
              <a:rPr lang="it-IT" sz="1800" dirty="0" smtClean="0"/>
              <a:t> to investigate </a:t>
            </a:r>
            <a:r>
              <a:rPr lang="it-IT" sz="1800" dirty="0" err="1" smtClean="0"/>
              <a:t>which</a:t>
            </a:r>
            <a:r>
              <a:rPr lang="it-IT" sz="1800" dirty="0" smtClean="0"/>
              <a:t> are the </a:t>
            </a:r>
            <a:r>
              <a:rPr lang="it-IT" sz="1800" dirty="0" err="1" smtClean="0"/>
              <a:t>consequent</a:t>
            </a:r>
            <a:r>
              <a:rPr lang="it-IT" sz="1800" dirty="0" smtClean="0"/>
              <a:t> </a:t>
            </a:r>
            <a:r>
              <a:rPr lang="it-IT" sz="1800" dirty="0" err="1" smtClean="0"/>
              <a:t>changes</a:t>
            </a:r>
            <a:r>
              <a:rPr lang="it-IT" sz="1800" dirty="0" smtClean="0"/>
              <a:t> to the schema, and </a:t>
            </a:r>
            <a:r>
              <a:rPr lang="it-IT" sz="1800" dirty="0" err="1" smtClean="0"/>
              <a:t>check</a:t>
            </a:r>
            <a:r>
              <a:rPr lang="it-IT" sz="1800" dirty="0" smtClean="0"/>
              <a:t> </a:t>
            </a:r>
            <a:r>
              <a:rPr lang="it-IT" sz="1800" dirty="0" err="1" smtClean="0"/>
              <a:t>if</a:t>
            </a:r>
            <a:r>
              <a:rPr lang="it-IT" sz="1800" dirty="0" smtClean="0"/>
              <a:t> </a:t>
            </a:r>
            <a:r>
              <a:rPr lang="it-IT" sz="1800" dirty="0" err="1" smtClean="0"/>
              <a:t>we</a:t>
            </a:r>
            <a:r>
              <a:rPr lang="it-IT" sz="1800" dirty="0" smtClean="0"/>
              <a:t> produce an </a:t>
            </a:r>
            <a:r>
              <a:rPr lang="it-IT" sz="1800" dirty="0" err="1" smtClean="0"/>
              <a:t>equivalent</a:t>
            </a:r>
            <a:r>
              <a:rPr lang="it-IT" sz="1800" dirty="0" smtClean="0"/>
              <a:t> schema; in </a:t>
            </a:r>
            <a:r>
              <a:rPr lang="it-IT" sz="1800" dirty="0" err="1" smtClean="0"/>
              <a:t>this</a:t>
            </a:r>
            <a:r>
              <a:rPr lang="it-IT" sz="1800" dirty="0" smtClean="0"/>
              <a:t> case 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have</a:t>
            </a:r>
            <a:r>
              <a:rPr lang="it-IT" sz="1800" dirty="0" smtClean="0"/>
              <a:t> to compare the </a:t>
            </a:r>
            <a:r>
              <a:rPr lang="it-IT" sz="1800" dirty="0" err="1" smtClean="0"/>
              <a:t>previous</a:t>
            </a:r>
            <a:r>
              <a:rPr lang="it-IT" sz="1800" dirty="0" smtClean="0"/>
              <a:t> schema and the new schema from the </a:t>
            </a:r>
            <a:r>
              <a:rPr lang="it-IT" sz="1800" dirty="0" err="1" smtClean="0"/>
              <a:t>point</a:t>
            </a:r>
            <a:r>
              <a:rPr lang="it-IT" sz="1800" dirty="0" smtClean="0"/>
              <a:t> of </a:t>
            </a:r>
            <a:r>
              <a:rPr lang="it-IT" sz="1800" dirty="0" err="1" smtClean="0"/>
              <a:t>view</a:t>
            </a:r>
            <a:r>
              <a:rPr lang="it-IT" sz="1800" dirty="0" smtClean="0"/>
              <a:t> of schema </a:t>
            </a:r>
            <a:r>
              <a:rPr lang="it-IT" sz="1800" dirty="0" err="1" smtClean="0"/>
              <a:t>qualities</a:t>
            </a:r>
            <a:r>
              <a:rPr lang="it-IT" sz="1800" dirty="0" smtClean="0"/>
              <a:t>. </a:t>
            </a:r>
            <a:r>
              <a:rPr lang="it-IT" sz="1800" dirty="0" err="1" smtClean="0"/>
              <a:t>Being</a:t>
            </a:r>
            <a:r>
              <a:rPr lang="it-IT" sz="1800" dirty="0" smtClean="0"/>
              <a:t> the </a:t>
            </a:r>
            <a:r>
              <a:rPr lang="it-IT" sz="1800" dirty="0" err="1" smtClean="0"/>
              <a:t>equivalent</a:t>
            </a:r>
            <a:r>
              <a:rPr lang="it-IT" sz="1800" dirty="0" smtClean="0"/>
              <a:t>, the </a:t>
            </a:r>
            <a:r>
              <a:rPr lang="it-IT" sz="1800" dirty="0" err="1" smtClean="0"/>
              <a:t>only</a:t>
            </a:r>
            <a:r>
              <a:rPr lang="it-IT" sz="1800" dirty="0" smtClean="0"/>
              <a:t> </a:t>
            </a:r>
            <a:r>
              <a:rPr lang="it-IT" sz="1800" dirty="0" err="1" smtClean="0"/>
              <a:t>comparison</a:t>
            </a:r>
            <a:r>
              <a:rPr lang="it-IT" sz="1800" dirty="0" smtClean="0"/>
              <a:t> </a:t>
            </a:r>
            <a:r>
              <a:rPr lang="it-IT" sz="1800" dirty="0" err="1" smtClean="0"/>
              <a:t>quality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can be </a:t>
            </a:r>
            <a:r>
              <a:rPr lang="it-IT" sz="1800" dirty="0" err="1" smtClean="0"/>
              <a:t>used</a:t>
            </a:r>
            <a:r>
              <a:rPr lang="it-IT" sz="1800" dirty="0" smtClean="0"/>
              <a:t> </a:t>
            </a:r>
            <a:r>
              <a:rPr lang="it-IT" sz="1800" dirty="0" err="1" smtClean="0"/>
              <a:t>here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readability</a:t>
            </a:r>
            <a:r>
              <a:rPr lang="it-IT" sz="1800" dirty="0"/>
              <a:t>.</a:t>
            </a:r>
            <a:endParaRPr lang="it-IT" sz="1800" dirty="0" smtClean="0"/>
          </a:p>
        </p:txBody>
      </p:sp>
      <p:grpSp>
        <p:nvGrpSpPr>
          <p:cNvPr id="5" name="Gruppo 4"/>
          <p:cNvGrpSpPr/>
          <p:nvPr/>
        </p:nvGrpSpPr>
        <p:grpSpPr>
          <a:xfrm>
            <a:off x="5885088" y="4821537"/>
            <a:ext cx="800582" cy="420607"/>
            <a:chOff x="6732576" y="4362019"/>
            <a:chExt cx="800582" cy="420607"/>
          </a:xfrm>
        </p:grpSpPr>
        <p:sp>
          <p:nvSpPr>
            <p:cNvPr id="6" name="CasellaDiTesto 5"/>
            <p:cNvSpPr txBox="1"/>
            <p:nvPr/>
          </p:nvSpPr>
          <p:spPr>
            <a:xfrm>
              <a:off x="6732576" y="4378637"/>
              <a:ext cx="731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latin typeface="Comic Sans MS" panose="030F0702030302020204" pitchFamily="66" charset="0"/>
                </a:rPr>
                <a:t>Event</a:t>
              </a:r>
              <a:endParaRPr lang="it-IT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6745202" y="4362019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4961900" y="5911015"/>
            <a:ext cx="816233" cy="461665"/>
            <a:chOff x="3320979" y="5742137"/>
            <a:chExt cx="816233" cy="461665"/>
          </a:xfrm>
        </p:grpSpPr>
        <p:sp>
          <p:nvSpPr>
            <p:cNvPr id="9" name="CasellaDiTesto 8"/>
            <p:cNvSpPr txBox="1"/>
            <p:nvPr/>
          </p:nvSpPr>
          <p:spPr>
            <a:xfrm>
              <a:off x="3360228" y="5742137"/>
              <a:ext cx="776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err="1" smtClean="0">
                  <a:latin typeface="Comic Sans MS" panose="030F0702030302020204" pitchFamily="66" charset="0"/>
                </a:rPr>
                <a:t>Pick</a:t>
              </a:r>
              <a:r>
                <a:rPr lang="it-IT" sz="1200" b="1" dirty="0" smtClean="0">
                  <a:latin typeface="Comic Sans MS" panose="030F0702030302020204" pitchFamily="66" charset="0"/>
                </a:rPr>
                <a:t> up </a:t>
              </a:r>
            </a:p>
            <a:p>
              <a:pPr algn="ctr"/>
              <a:r>
                <a:rPr lang="it-IT" sz="1200" b="1" dirty="0" err="1" smtClean="0">
                  <a:latin typeface="Comic Sans MS" panose="030F0702030302020204" pitchFamily="66" charset="0"/>
                </a:rPr>
                <a:t>Event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320979" y="577571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6859741" y="5911015"/>
            <a:ext cx="791357" cy="461665"/>
            <a:chOff x="4725648" y="5868353"/>
            <a:chExt cx="791357" cy="461665"/>
          </a:xfrm>
        </p:grpSpPr>
        <p:sp>
          <p:nvSpPr>
            <p:cNvPr id="12" name="Rettangolo 11"/>
            <p:cNvSpPr/>
            <p:nvPr/>
          </p:nvSpPr>
          <p:spPr>
            <a:xfrm>
              <a:off x="4725648" y="5900438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740021" y="5868353"/>
              <a:ext cx="776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latin typeface="Comic Sans MS" panose="030F0702030302020204" pitchFamily="66" charset="0"/>
                </a:rPr>
                <a:t>Return</a:t>
              </a:r>
            </a:p>
            <a:p>
              <a:pPr algn="ctr"/>
              <a:r>
                <a:rPr lang="it-IT" sz="1200" b="1" dirty="0" err="1" smtClean="0">
                  <a:latin typeface="Comic Sans MS" panose="030F0702030302020204" pitchFamily="66" charset="0"/>
                </a:rPr>
                <a:t>Event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4" name="Connettore 1 13"/>
          <p:cNvCxnSpPr/>
          <p:nvPr/>
        </p:nvCxnSpPr>
        <p:spPr>
          <a:xfrm flipV="1">
            <a:off x="5557284" y="5493749"/>
            <a:ext cx="1692883" cy="51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7259530" y="5490994"/>
            <a:ext cx="5010" cy="4584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5566888" y="5481857"/>
            <a:ext cx="5010" cy="4584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6265810" y="5242144"/>
            <a:ext cx="18366" cy="256766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685670" y="4707350"/>
            <a:ext cx="12057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1024638" y="5233240"/>
            <a:ext cx="800582" cy="420607"/>
            <a:chOff x="6732576" y="4362019"/>
            <a:chExt cx="800582" cy="420607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6732576" y="4378637"/>
              <a:ext cx="731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latin typeface="Comic Sans MS" panose="030F0702030302020204" pitchFamily="66" charset="0"/>
                </a:rPr>
                <a:t>Event</a:t>
              </a:r>
              <a:endParaRPr lang="it-IT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6745202" y="4362019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1825220" y="5176709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3480391" y="5307514"/>
            <a:ext cx="1112874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897" y="2186838"/>
            <a:ext cx="8574156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First case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5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>
            <a:stCxn id="7" idx="1"/>
            <a:endCxn id="107" idx="3"/>
          </p:cNvCxnSpPr>
          <p:nvPr/>
        </p:nvCxnSpPr>
        <p:spPr>
          <a:xfrm flipH="1" flipV="1">
            <a:off x="1996866" y="5144293"/>
            <a:ext cx="1154158" cy="6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282542" y="5084741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Let </a:t>
            </a:r>
            <a:r>
              <a:rPr lang="it-IT" sz="3600" dirty="0" err="1" smtClean="0"/>
              <a:t>us</a:t>
            </a:r>
            <a:r>
              <a:rPr lang="it-IT" sz="3600" dirty="0" smtClean="0"/>
              <a:t> come back to </a:t>
            </a:r>
            <a:br>
              <a:rPr lang="it-IT" sz="3600" dirty="0" smtClean="0"/>
            </a:br>
            <a:r>
              <a:rPr lang="it-IT" sz="3600" dirty="0" smtClean="0"/>
              <a:t>the </a:t>
            </a:r>
            <a:r>
              <a:rPr lang="it-IT" sz="3600" dirty="0" err="1" smtClean="0"/>
              <a:t>reference</a:t>
            </a:r>
            <a:r>
              <a:rPr lang="it-IT" sz="3600" dirty="0" smtClean="0"/>
              <a:t> </a:t>
            </a:r>
            <a:r>
              <a:rPr lang="it-IT" sz="3600" dirty="0" err="1" smtClean="0"/>
              <a:t>solution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51024" y="50594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8338" y="238908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>
            <a:off x="1329250" y="2912305"/>
            <a:ext cx="237693" cy="2092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3723311" y="3737241"/>
            <a:ext cx="1315567" cy="12676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082333" y="2923725"/>
            <a:ext cx="114562" cy="2096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519046" y="2904076"/>
            <a:ext cx="146687" cy="2135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964794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69989" y="301905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306" y="314542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925674" y="505019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2746448" y="3455931"/>
            <a:ext cx="7280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latin typeface="Comic Sans MS" panose="030F0702030302020204" pitchFamily="66" charset="0"/>
              </a:rPr>
              <a:t>p</a:t>
            </a:r>
            <a:r>
              <a:rPr lang="it-IT" sz="1100" b="1" dirty="0" err="1" smtClean="0">
                <a:latin typeface="Comic Sans MS" panose="030F0702030302020204" pitchFamily="66" charset="0"/>
              </a:rPr>
              <a:t>icks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347355" y="3888215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returns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236620" y="3606436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199266" y="5107413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887747" y="4265284"/>
            <a:ext cx="7649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1580063" y="3776786"/>
            <a:ext cx="129073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Comic Sans MS" panose="030F0702030302020204" pitchFamily="66" charset="0"/>
              </a:rPr>
              <a:t>maximum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707683" y="438240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185423" y="458532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139422" y="2934992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603563" y="31700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028364" y="52467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746131" y="528374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329971" y="2268634"/>
            <a:ext cx="641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2724143" y="487634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904030" y="474157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986336" y="36232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6" name="Rombo 85"/>
          <p:cNvSpPr/>
          <p:nvPr/>
        </p:nvSpPr>
        <p:spPr>
          <a:xfrm>
            <a:off x="2641465" y="34847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249656" y="3931165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1" name="Rombo 90"/>
          <p:cNvSpPr/>
          <p:nvPr/>
        </p:nvSpPr>
        <p:spPr>
          <a:xfrm>
            <a:off x="3948308" y="4270747"/>
            <a:ext cx="704391" cy="27153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6619" y="244039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14817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6074367" y="2311259"/>
            <a:ext cx="124478" cy="13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116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2889499" cy="1129915"/>
            <a:chOff x="6282650" y="1816846"/>
            <a:chExt cx="2889499" cy="1129915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1838765"/>
              <a:ext cx="2160110" cy="1107996"/>
              <a:chOff x="7012039" y="1838765"/>
              <a:chExt cx="2160110" cy="1107996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8060947" y="1838765"/>
                <a:ext cx="111120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u="sng" dirty="0" smtClean="0">
                    <a:latin typeface="Comic Sans MS" panose="030F0702030302020204" pitchFamily="66" charset="0"/>
                  </a:rPr>
                  <a:t>Code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Longitude</a:t>
                </a:r>
                <a:r>
                  <a:rPr lang="it-IT" sz="1100" u="sng" dirty="0" smtClean="0">
                    <a:latin typeface="Comic Sans MS" panose="030F0702030302020204" pitchFamily="66" charset="0"/>
                  </a:rPr>
                  <a:t> &amp;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Latitude</a:t>
                </a:r>
                <a:endParaRPr lang="it-IT" sz="1100" u="sng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Address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Name</a:t>
                </a:r>
                <a:endParaRPr lang="it-IT" sz="1100" dirty="0">
                  <a:latin typeface="Comic Sans MS" panose="030F0702030302020204" pitchFamily="66" charset="0"/>
                </a:endParaRPr>
              </a:p>
              <a:p>
                <a:r>
                  <a:rPr lang="it-IT" sz="1100" dirty="0" smtClean="0">
                    <a:latin typeface="Comic Sans MS" panose="030F0702030302020204" pitchFamily="66" charset="0"/>
                  </a:rPr>
                  <a:t># of </a:t>
                </a:r>
                <a:r>
                  <a:rPr lang="it-IT" sz="1100" dirty="0" err="1" smtClean="0">
                    <a:latin typeface="Comic Sans MS" panose="030F0702030302020204" pitchFamily="66" charset="0"/>
                  </a:rPr>
                  <a:t>locations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94" name="Gruppo 93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98" name="CasellaDiTesto 97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1" name="Connettore 1 10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CasellaDiTesto 105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4" name="CasellaDiTesto 103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grpSp>
        <p:nvGrpSpPr>
          <p:cNvPr id="111" name="Gruppo 11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2" name="Ovale 11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igura a mano libera 112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14" name="Connettore 1 113"/>
          <p:cNvCxnSpPr/>
          <p:nvPr/>
        </p:nvCxnSpPr>
        <p:spPr>
          <a:xfrm flipH="1" flipV="1">
            <a:off x="5715015" y="3786281"/>
            <a:ext cx="1552" cy="428164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>
            <a:stCxn id="7" idx="1"/>
            <a:endCxn id="107" idx="3"/>
          </p:cNvCxnSpPr>
          <p:nvPr/>
        </p:nvCxnSpPr>
        <p:spPr>
          <a:xfrm flipH="1" flipV="1">
            <a:off x="1996866" y="5144293"/>
            <a:ext cx="1154158" cy="6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282542" y="5084741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For </a:t>
            </a:r>
            <a:r>
              <a:rPr lang="it-IT" sz="3600" dirty="0" err="1" smtClean="0"/>
              <a:t>sake</a:t>
            </a:r>
            <a:r>
              <a:rPr lang="it-IT" sz="3600" dirty="0" smtClean="0"/>
              <a:t> of </a:t>
            </a:r>
            <a:r>
              <a:rPr lang="it-IT" sz="3600" dirty="0" err="1" smtClean="0"/>
              <a:t>clarity</a:t>
            </a:r>
            <a:r>
              <a:rPr lang="it-IT" sz="3600" dirty="0" smtClean="0"/>
              <a:t>, </a:t>
            </a:r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remove</a:t>
            </a:r>
            <a:r>
              <a:rPr lang="it-IT" sz="3600" dirty="0" smtClean="0"/>
              <a:t> </a:t>
            </a:r>
            <a:r>
              <a:rPr lang="it-IT" sz="3600" dirty="0"/>
              <a:t>from </a:t>
            </a:r>
            <a:r>
              <a:rPr lang="it-IT" sz="3600" dirty="0" smtClean="0"/>
              <a:t>Bike the </a:t>
            </a:r>
            <a:r>
              <a:rPr lang="it-IT" sz="3600" dirty="0" err="1" smtClean="0"/>
              <a:t>generalization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51024" y="50594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8338" y="238908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>
            <a:off x="1329250" y="2912305"/>
            <a:ext cx="237693" cy="2092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3723311" y="3737241"/>
            <a:ext cx="1315567" cy="12676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082333" y="2923725"/>
            <a:ext cx="114562" cy="2096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519046" y="2904076"/>
            <a:ext cx="146687" cy="2135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0864" y="3328874"/>
            <a:ext cx="13195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>
                <a:latin typeface="Comic Sans MS" panose="030F0702030302020204" pitchFamily="66" charset="0"/>
              </a:rPr>
              <a:t>M</a:t>
            </a:r>
            <a:r>
              <a:rPr lang="it-IT" sz="1100" dirty="0" err="1" smtClean="0">
                <a:latin typeface="Comic Sans MS" panose="030F0702030302020204" pitchFamily="66" charset="0"/>
              </a:rPr>
              <a:t>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964794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69989" y="301905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306" y="314542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925674" y="505019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2746448" y="3455931"/>
            <a:ext cx="7280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latin typeface="Comic Sans MS" panose="030F0702030302020204" pitchFamily="66" charset="0"/>
              </a:rPr>
              <a:t>p</a:t>
            </a:r>
            <a:r>
              <a:rPr lang="it-IT" sz="1100" b="1" dirty="0" err="1" smtClean="0">
                <a:latin typeface="Comic Sans MS" panose="030F0702030302020204" pitchFamily="66" charset="0"/>
              </a:rPr>
              <a:t>icks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347355" y="3888215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returns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236620" y="3606436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199266" y="5107413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887747" y="4265284"/>
            <a:ext cx="7649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1580063" y="3776786"/>
            <a:ext cx="129073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Comic Sans MS" panose="030F0702030302020204" pitchFamily="66" charset="0"/>
              </a:rPr>
              <a:t>maximum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707683" y="438240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185423" y="458532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139422" y="2934992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603563" y="31700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028364" y="52467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746131" y="528374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329971" y="2268634"/>
            <a:ext cx="641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2724143" y="487634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904030" y="474157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986336" y="36232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6" name="Rombo 85"/>
          <p:cNvSpPr/>
          <p:nvPr/>
        </p:nvSpPr>
        <p:spPr>
          <a:xfrm>
            <a:off x="2641465" y="34847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249656" y="3931165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1" name="Rombo 90"/>
          <p:cNvSpPr/>
          <p:nvPr/>
        </p:nvSpPr>
        <p:spPr>
          <a:xfrm>
            <a:off x="3948308" y="4270747"/>
            <a:ext cx="704391" cy="27153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6619" y="244039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14817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6074367" y="2311259"/>
            <a:ext cx="124478" cy="13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117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2889499" cy="1129915"/>
            <a:chOff x="6282650" y="1816846"/>
            <a:chExt cx="2889499" cy="1129915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1838765"/>
              <a:ext cx="2160110" cy="1107996"/>
              <a:chOff x="7012039" y="1838765"/>
              <a:chExt cx="2160110" cy="1107996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8060947" y="1838765"/>
                <a:ext cx="111120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u="sng" dirty="0" smtClean="0">
                    <a:latin typeface="Comic Sans MS" panose="030F0702030302020204" pitchFamily="66" charset="0"/>
                  </a:rPr>
                  <a:t>Code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Longitude</a:t>
                </a:r>
                <a:r>
                  <a:rPr lang="it-IT" sz="1100" u="sng" dirty="0" smtClean="0">
                    <a:latin typeface="Comic Sans MS" panose="030F0702030302020204" pitchFamily="66" charset="0"/>
                  </a:rPr>
                  <a:t> &amp;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Latitude</a:t>
                </a:r>
                <a:endParaRPr lang="it-IT" sz="1100" u="sng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Address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Name</a:t>
                </a:r>
                <a:endParaRPr lang="it-IT" sz="1100" dirty="0">
                  <a:latin typeface="Comic Sans MS" panose="030F0702030302020204" pitchFamily="66" charset="0"/>
                </a:endParaRPr>
              </a:p>
              <a:p>
                <a:r>
                  <a:rPr lang="it-IT" sz="1100" dirty="0" smtClean="0">
                    <a:latin typeface="Comic Sans MS" panose="030F0702030302020204" pitchFamily="66" charset="0"/>
                  </a:rPr>
                  <a:t># of </a:t>
                </a:r>
                <a:r>
                  <a:rPr lang="it-IT" sz="1100" dirty="0" err="1" smtClean="0">
                    <a:latin typeface="Comic Sans MS" panose="030F0702030302020204" pitchFamily="66" charset="0"/>
                  </a:rPr>
                  <a:t>locations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04" name="CasellaDiTesto 103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grpSp>
        <p:nvGrpSpPr>
          <p:cNvPr id="111" name="Gruppo 11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2" name="Ovale 11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igura a mano libera 112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374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/>
          <p:cNvGrpSpPr/>
          <p:nvPr/>
        </p:nvGrpSpPr>
        <p:grpSpPr>
          <a:xfrm>
            <a:off x="2839621" y="3906589"/>
            <a:ext cx="881895" cy="261610"/>
            <a:chOff x="3108976" y="3906589"/>
            <a:chExt cx="881895" cy="261610"/>
          </a:xfrm>
        </p:grpSpPr>
        <p:sp>
          <p:nvSpPr>
            <p:cNvPr id="118" name="CasellaDiTesto 117"/>
            <p:cNvSpPr txBox="1"/>
            <p:nvPr/>
          </p:nvSpPr>
          <p:spPr>
            <a:xfrm>
              <a:off x="3157583" y="3906589"/>
              <a:ext cx="72808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 smtClean="0">
                  <a:latin typeface="Comic Sans MS" panose="030F0702030302020204" pitchFamily="66" charset="0"/>
                </a:rPr>
                <a:t>Picks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up</a:t>
              </a:r>
            </a:p>
          </p:txBody>
        </p:sp>
        <p:sp>
          <p:nvSpPr>
            <p:cNvPr id="119" name="Rombo 118"/>
            <p:cNvSpPr/>
            <p:nvPr/>
          </p:nvSpPr>
          <p:spPr>
            <a:xfrm>
              <a:off x="3108976" y="3931165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21" name="Connettore 1 120"/>
          <p:cNvCxnSpPr>
            <a:stCxn id="119" idx="0"/>
          </p:cNvCxnSpPr>
          <p:nvPr/>
        </p:nvCxnSpPr>
        <p:spPr>
          <a:xfrm flipH="1" flipV="1">
            <a:off x="3242537" y="2903868"/>
            <a:ext cx="38032" cy="102729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25" y="87481"/>
            <a:ext cx="9037673" cy="520921"/>
          </a:xfrm>
        </p:spPr>
        <p:txBody>
          <a:bodyPr>
            <a:noAutofit/>
          </a:bodyPr>
          <a:lstStyle/>
          <a:p>
            <a:pPr algn="ctr"/>
            <a:r>
              <a:rPr lang="it-IT" sz="2100" dirty="0" err="1" smtClean="0"/>
              <a:t>Result</a:t>
            </a:r>
            <a:r>
              <a:rPr lang="it-IT" sz="2100" dirty="0" smtClean="0"/>
              <a:t> of </a:t>
            </a:r>
            <a:r>
              <a:rPr lang="it-IT" sz="2100" dirty="0" err="1" smtClean="0"/>
              <a:t>changing</a:t>
            </a:r>
            <a:r>
              <a:rPr lang="it-IT" sz="2100" dirty="0" smtClean="0"/>
              <a:t> the «new» </a:t>
            </a:r>
            <a:r>
              <a:rPr lang="it-IT" sz="2100" dirty="0" err="1" smtClean="0"/>
              <a:t>entity</a:t>
            </a:r>
            <a:r>
              <a:rPr lang="it-IT" sz="2100" dirty="0" smtClean="0"/>
              <a:t> </a:t>
            </a:r>
            <a:r>
              <a:rPr lang="it-IT" sz="2100" dirty="0" err="1" smtClean="0"/>
              <a:t>Event</a:t>
            </a:r>
            <a:r>
              <a:rPr lang="it-IT" sz="2100" dirty="0" smtClean="0"/>
              <a:t> </a:t>
            </a:r>
            <a:r>
              <a:rPr lang="it-IT" sz="2100" dirty="0" err="1" smtClean="0"/>
              <a:t>into</a:t>
            </a:r>
            <a:r>
              <a:rPr lang="it-IT" sz="2100" dirty="0" smtClean="0"/>
              <a:t> a </a:t>
            </a:r>
            <a:r>
              <a:rPr lang="it-IT" sz="2100" dirty="0" err="1" smtClean="0"/>
              <a:t>generalization</a:t>
            </a:r>
            <a:r>
              <a:rPr lang="it-IT" sz="2100" dirty="0" smtClean="0"/>
              <a:t/>
            </a:r>
            <a:br>
              <a:rPr lang="it-IT" sz="2100" dirty="0" smtClean="0"/>
            </a:br>
            <a:r>
              <a:rPr lang="it-IT" sz="2100" dirty="0" smtClean="0"/>
              <a:t>first case </a:t>
            </a:r>
            <a:endParaRPr lang="it-IT" sz="21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035916" y="3407039"/>
            <a:ext cx="13195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make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964794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306" y="314542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5918306" y="4235490"/>
            <a:ext cx="12057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5654211" y="3750807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3244063" y="324864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833999" y="325491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5520173" y="4104685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78506" y="2703990"/>
            <a:ext cx="941283" cy="261610"/>
            <a:chOff x="4000194" y="2915010"/>
            <a:chExt cx="941283" cy="261610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4000194" y="2915010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2869266" y="5144786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5183341" y="4332440"/>
            <a:ext cx="800582" cy="420607"/>
            <a:chOff x="6732576" y="4362019"/>
            <a:chExt cx="800582" cy="420607"/>
          </a:xfrm>
        </p:grpSpPr>
        <p:sp>
          <p:nvSpPr>
            <p:cNvPr id="7" name="CasellaDiTesto 6"/>
            <p:cNvSpPr txBox="1"/>
            <p:nvPr/>
          </p:nvSpPr>
          <p:spPr>
            <a:xfrm>
              <a:off x="6732576" y="4378637"/>
              <a:ext cx="731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latin typeface="Comic Sans MS" panose="030F0702030302020204" pitchFamily="66" charset="0"/>
                </a:rPr>
                <a:t>Event</a:t>
              </a:r>
              <a:endParaRPr lang="it-IT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9" name="Rettangolo 108"/>
            <p:cNvSpPr/>
            <p:nvPr/>
          </p:nvSpPr>
          <p:spPr>
            <a:xfrm>
              <a:off x="6745202" y="4362019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118</a:t>
            </a:fld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" name="CasellaDiTesto 2"/>
          <p:cNvSpPr txBox="1"/>
          <p:nvPr/>
        </p:nvSpPr>
        <p:spPr>
          <a:xfrm>
            <a:off x="112360" y="708479"/>
            <a:ext cx="8760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Comic Sans MS" panose="030F0702030302020204" pitchFamily="66" charset="0"/>
              </a:rPr>
              <a:t>Comment</a:t>
            </a:r>
            <a:r>
              <a:rPr lang="it-IT" sz="1400" dirty="0" smtClean="0">
                <a:latin typeface="Comic Sans MS" panose="030F0702030302020204" pitchFamily="66" charset="0"/>
              </a:rPr>
              <a:t> – To </a:t>
            </a:r>
            <a:r>
              <a:rPr lang="it-IT" sz="1400" dirty="0" err="1" smtClean="0">
                <a:latin typeface="Comic Sans MS" panose="030F0702030302020204" pitchFamily="66" charset="0"/>
              </a:rPr>
              <a:t>keep</a:t>
            </a:r>
            <a:r>
              <a:rPr lang="it-IT" sz="1400" dirty="0" smtClean="0">
                <a:latin typeface="Comic Sans MS" panose="030F0702030302020204" pitchFamily="66" charset="0"/>
              </a:rPr>
              <a:t> the </a:t>
            </a:r>
            <a:r>
              <a:rPr lang="it-IT" sz="1400" dirty="0" err="1" smtClean="0">
                <a:latin typeface="Comic Sans MS" panose="030F0702030302020204" pitchFamily="66" charset="0"/>
              </a:rPr>
              <a:t>same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meaning</a:t>
            </a:r>
            <a:r>
              <a:rPr lang="it-IT" sz="1400" dirty="0" smtClean="0">
                <a:latin typeface="Comic Sans MS" panose="030F0702030302020204" pitchFamily="66" charset="0"/>
              </a:rPr>
              <a:t> of the </a:t>
            </a:r>
            <a:r>
              <a:rPr lang="it-IT" sz="1400" dirty="0" err="1" smtClean="0">
                <a:latin typeface="Comic Sans MS" panose="030F0702030302020204" pitchFamily="66" charset="0"/>
              </a:rPr>
              <a:t>original</a:t>
            </a:r>
            <a:r>
              <a:rPr lang="it-IT" sz="1400" dirty="0" smtClean="0">
                <a:latin typeface="Comic Sans MS" panose="030F0702030302020204" pitchFamily="66" charset="0"/>
              </a:rPr>
              <a:t> schema, </a:t>
            </a:r>
            <a:r>
              <a:rPr lang="it-IT" sz="1400" dirty="0" err="1" smtClean="0">
                <a:latin typeface="Comic Sans MS" panose="030F0702030302020204" pitchFamily="66" charset="0"/>
              </a:rPr>
              <a:t>we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have</a:t>
            </a:r>
            <a:r>
              <a:rPr lang="it-IT" sz="1400" dirty="0" smtClean="0">
                <a:latin typeface="Comic Sans MS" panose="030F0702030302020204" pitchFamily="66" charset="0"/>
              </a:rPr>
              <a:t> to </a:t>
            </a:r>
            <a:r>
              <a:rPr lang="it-IT" sz="1400" dirty="0" err="1" smtClean="0">
                <a:latin typeface="Comic Sans MS" panose="030F0702030302020204" pitchFamily="66" charset="0"/>
              </a:rPr>
              <a:t>attribute</a:t>
            </a:r>
            <a:r>
              <a:rPr lang="it-IT" sz="1400" dirty="0" smtClean="0">
                <a:latin typeface="Comic Sans MS" panose="030F0702030302020204" pitchFamily="66" charset="0"/>
              </a:rPr>
              <a:t> the </a:t>
            </a:r>
            <a:r>
              <a:rPr lang="it-IT" sz="1400" dirty="0" err="1" smtClean="0">
                <a:latin typeface="Comic Sans MS" panose="030F0702030302020204" pitchFamily="66" charset="0"/>
              </a:rPr>
              <a:t>two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Pick</a:t>
            </a:r>
            <a:r>
              <a:rPr lang="it-IT" sz="1400" dirty="0" smtClean="0">
                <a:latin typeface="Comic Sans MS" panose="030F0702030302020204" pitchFamily="66" charset="0"/>
              </a:rPr>
              <a:t> up and Return </a:t>
            </a:r>
            <a:r>
              <a:rPr lang="it-IT" sz="1400" dirty="0" err="1" smtClean="0">
                <a:latin typeface="Comic Sans MS" panose="030F0702030302020204" pitchFamily="66" charset="0"/>
              </a:rPr>
              <a:t>relationships</a:t>
            </a:r>
            <a:r>
              <a:rPr lang="it-IT" sz="1400" dirty="0" smtClean="0">
                <a:latin typeface="Comic Sans MS" panose="030F0702030302020204" pitchFamily="66" charset="0"/>
              </a:rPr>
              <a:t> to the </a:t>
            </a:r>
            <a:r>
              <a:rPr lang="it-IT" sz="1400" dirty="0" err="1" smtClean="0">
                <a:latin typeface="Comic Sans MS" panose="030F0702030302020204" pitchFamily="66" charset="0"/>
              </a:rPr>
              <a:t>two</a:t>
            </a:r>
            <a:r>
              <a:rPr lang="it-IT" sz="1400" dirty="0" smtClean="0">
                <a:latin typeface="Comic Sans MS" panose="030F0702030302020204" pitchFamily="66" charset="0"/>
              </a:rPr>
              <a:t> new </a:t>
            </a:r>
            <a:r>
              <a:rPr lang="it-IT" sz="1400" dirty="0" err="1" smtClean="0">
                <a:latin typeface="Comic Sans MS" panose="030F0702030302020204" pitchFamily="66" charset="0"/>
              </a:rPr>
              <a:t>entities</a:t>
            </a:r>
            <a:r>
              <a:rPr lang="it-IT" sz="1400" dirty="0" smtClean="0">
                <a:latin typeface="Comic Sans MS" panose="030F0702030302020204" pitchFamily="66" charset="0"/>
              </a:rPr>
              <a:t> in the </a:t>
            </a:r>
            <a:r>
              <a:rPr lang="it-IT" sz="1400" dirty="0" err="1" smtClean="0">
                <a:latin typeface="Comic Sans MS" panose="030F0702030302020204" pitchFamily="66" charset="0"/>
              </a:rPr>
              <a:t>generalization</a:t>
            </a:r>
            <a:r>
              <a:rPr lang="it-IT" sz="1400" dirty="0" smtClean="0">
                <a:latin typeface="Comic Sans MS" panose="030F0702030302020204" pitchFamily="66" charset="0"/>
              </a:rPr>
              <a:t>. </a:t>
            </a:r>
            <a:r>
              <a:rPr lang="it-IT" sz="1400" dirty="0" err="1" smtClean="0">
                <a:latin typeface="Comic Sans MS" panose="030F0702030302020204" pitchFamily="66" charset="0"/>
              </a:rPr>
              <a:t>Attributes</a:t>
            </a:r>
            <a:r>
              <a:rPr lang="it-IT" sz="1400" dirty="0" smtClean="0">
                <a:latin typeface="Comic Sans MS" panose="030F0702030302020204" pitchFamily="66" charset="0"/>
              </a:rPr>
              <a:t> of </a:t>
            </a:r>
            <a:r>
              <a:rPr lang="it-IT" sz="1400" dirty="0" err="1" smtClean="0">
                <a:latin typeface="Comic Sans MS" panose="030F0702030302020204" pitchFamily="66" charset="0"/>
              </a:rPr>
              <a:t>Event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remain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associated</a:t>
            </a:r>
            <a:r>
              <a:rPr lang="it-IT" sz="1400" dirty="0" smtClean="0">
                <a:latin typeface="Comic Sans MS" panose="030F0702030302020204" pitchFamily="66" charset="0"/>
              </a:rPr>
              <a:t> to </a:t>
            </a:r>
            <a:r>
              <a:rPr lang="it-IT" sz="1400" dirty="0" err="1" smtClean="0">
                <a:latin typeface="Comic Sans MS" panose="030F0702030302020204" pitchFamily="66" charset="0"/>
              </a:rPr>
              <a:t>event</a:t>
            </a:r>
            <a:r>
              <a:rPr lang="it-IT" sz="1400" dirty="0" smtClean="0">
                <a:latin typeface="Comic Sans MS" panose="030F0702030302020204" pitchFamily="66" charset="0"/>
              </a:rPr>
              <a:t>. </a:t>
            </a:r>
            <a:r>
              <a:rPr lang="it-IT" sz="1400" dirty="0" err="1" smtClean="0">
                <a:latin typeface="Comic Sans MS" panose="030F0702030302020204" pitchFamily="66" charset="0"/>
              </a:rPr>
              <a:t>It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does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not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seem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that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we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have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enhanced</a:t>
            </a:r>
            <a:r>
              <a:rPr lang="it-IT" sz="1400" dirty="0" smtClean="0">
                <a:latin typeface="Comic Sans MS" panose="030F0702030302020204" pitchFamily="66" charset="0"/>
              </a:rPr>
              <a:t> the </a:t>
            </a:r>
            <a:r>
              <a:rPr lang="it-IT" sz="1400" dirty="0" err="1" smtClean="0">
                <a:latin typeface="Comic Sans MS" panose="030F0702030302020204" pitchFamily="66" charset="0"/>
              </a:rPr>
              <a:t>readability</a:t>
            </a:r>
            <a:r>
              <a:rPr lang="it-IT" sz="1400" dirty="0" smtClean="0">
                <a:latin typeface="Comic Sans MS" panose="030F0702030302020204" pitchFamily="66" charset="0"/>
              </a:rPr>
              <a:t> of the schema, </a:t>
            </a:r>
            <a:r>
              <a:rPr lang="it-IT" sz="1400" dirty="0" err="1" smtClean="0">
                <a:latin typeface="Comic Sans MS" panose="030F0702030302020204" pitchFamily="66" charset="0"/>
              </a:rPr>
              <a:t>we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had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only</a:t>
            </a:r>
            <a:r>
              <a:rPr lang="it-IT" sz="1400" dirty="0" smtClean="0">
                <a:latin typeface="Comic Sans MS" panose="030F0702030302020204" pitchFamily="66" charset="0"/>
              </a:rPr>
              <a:t> to introduce new </a:t>
            </a:r>
            <a:r>
              <a:rPr lang="it-IT" sz="1400" dirty="0" err="1" smtClean="0">
                <a:latin typeface="Comic Sans MS" panose="030F0702030302020204" pitchFamily="66" charset="0"/>
              </a:rPr>
              <a:t>concepts</a:t>
            </a:r>
            <a:r>
              <a:rPr lang="it-IT" sz="1400" dirty="0" smtClean="0">
                <a:latin typeface="Comic Sans MS" panose="030F0702030302020204" pitchFamily="66" charset="0"/>
              </a:rPr>
              <a:t>, </a:t>
            </a:r>
            <a:r>
              <a:rPr lang="it-IT" sz="1400" dirty="0" err="1" smtClean="0">
                <a:latin typeface="Comic Sans MS" panose="030F0702030302020204" pitchFamily="66" charset="0"/>
              </a:rPr>
              <a:t>reducing</a:t>
            </a:r>
            <a:r>
              <a:rPr lang="it-IT" sz="1400" dirty="0" smtClean="0">
                <a:latin typeface="Comic Sans MS" panose="030F0702030302020204" pitchFamily="66" charset="0"/>
              </a:rPr>
              <a:t> the </a:t>
            </a:r>
            <a:r>
              <a:rPr lang="it-IT" sz="1400" dirty="0" err="1" smtClean="0">
                <a:latin typeface="Comic Sans MS" panose="030F0702030302020204" pitchFamily="66" charset="0"/>
              </a:rPr>
              <a:t>overall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compactness</a:t>
            </a:r>
            <a:r>
              <a:rPr lang="it-IT" sz="1400" dirty="0" smtClean="0">
                <a:latin typeface="Comic Sans MS" panose="030F0702030302020204" pitchFamily="66" charset="0"/>
              </a:rPr>
              <a:t>.  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111" name="CasellaDiTesto 110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12" name="CasellaDiTesto 111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113" name="Gruppo 112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4" name="Ovale 113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Figura a mano libera 114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253807" y="4995064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2980724" y="5426809"/>
            <a:ext cx="816233" cy="461665"/>
            <a:chOff x="3320979" y="5742137"/>
            <a:chExt cx="816233" cy="461665"/>
          </a:xfrm>
        </p:grpSpPr>
        <p:sp>
          <p:nvSpPr>
            <p:cNvPr id="125" name="CasellaDiTesto 124"/>
            <p:cNvSpPr txBox="1"/>
            <p:nvPr/>
          </p:nvSpPr>
          <p:spPr>
            <a:xfrm>
              <a:off x="3360228" y="5742137"/>
              <a:ext cx="776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>
                  <a:latin typeface="Comic Sans MS" panose="030F0702030302020204" pitchFamily="66" charset="0"/>
                </a:rPr>
                <a:t>Pick</a:t>
              </a:r>
              <a:r>
                <a:rPr lang="it-IT" sz="1200" b="1" dirty="0" smtClean="0">
                  <a:latin typeface="Comic Sans MS" panose="030F0702030302020204" pitchFamily="66" charset="0"/>
                </a:rPr>
                <a:t> up </a:t>
              </a:r>
            </a:p>
            <a:p>
              <a:r>
                <a:rPr lang="it-IT" sz="1200" b="1" dirty="0" err="1" smtClean="0">
                  <a:latin typeface="Comic Sans MS" panose="030F0702030302020204" pitchFamily="66" charset="0"/>
                </a:rPr>
                <a:t>Event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6" name="Rettangolo 125"/>
            <p:cNvSpPr/>
            <p:nvPr/>
          </p:nvSpPr>
          <p:spPr>
            <a:xfrm>
              <a:off x="3320979" y="577571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5009678" y="5421918"/>
            <a:ext cx="791357" cy="461665"/>
            <a:chOff x="4725648" y="5868353"/>
            <a:chExt cx="791357" cy="461665"/>
          </a:xfrm>
        </p:grpSpPr>
        <p:sp>
          <p:nvSpPr>
            <p:cNvPr id="128" name="Rettangolo 127"/>
            <p:cNvSpPr/>
            <p:nvPr/>
          </p:nvSpPr>
          <p:spPr>
            <a:xfrm>
              <a:off x="4725648" y="5900438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CasellaDiTesto 128"/>
            <p:cNvSpPr txBox="1"/>
            <p:nvPr/>
          </p:nvSpPr>
          <p:spPr>
            <a:xfrm>
              <a:off x="4740021" y="5868353"/>
              <a:ext cx="776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Comic Sans MS" panose="030F0702030302020204" pitchFamily="66" charset="0"/>
                </a:rPr>
                <a:t>Return</a:t>
              </a:r>
            </a:p>
            <a:p>
              <a:r>
                <a:rPr lang="it-IT" sz="1200" b="1" dirty="0" err="1" smtClean="0">
                  <a:latin typeface="Comic Sans MS" panose="030F0702030302020204" pitchFamily="66" charset="0"/>
                </a:rPr>
                <a:t>Event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0" name="Gruppo 129"/>
          <p:cNvGrpSpPr/>
          <p:nvPr/>
        </p:nvGrpSpPr>
        <p:grpSpPr>
          <a:xfrm>
            <a:off x="3707652" y="4136639"/>
            <a:ext cx="881895" cy="261610"/>
            <a:chOff x="3108976" y="3899934"/>
            <a:chExt cx="881895" cy="261610"/>
          </a:xfrm>
        </p:grpSpPr>
        <p:sp>
          <p:nvSpPr>
            <p:cNvPr id="131" name="CasellaDiTesto 130"/>
            <p:cNvSpPr txBox="1"/>
            <p:nvPr/>
          </p:nvSpPr>
          <p:spPr>
            <a:xfrm>
              <a:off x="3214016" y="3899934"/>
              <a:ext cx="67999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 smtClean="0">
                  <a:latin typeface="Comic Sans MS" panose="030F0702030302020204" pitchFamily="66" charset="0"/>
                </a:rPr>
                <a:t>returns</a:t>
              </a:r>
              <a:endParaRPr lang="it-IT" sz="1100" b="1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132" name="Rombo 131"/>
            <p:cNvSpPr/>
            <p:nvPr/>
          </p:nvSpPr>
          <p:spPr>
            <a:xfrm>
              <a:off x="3108976" y="3931165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36" name="Connettore 1 135"/>
          <p:cNvCxnSpPr/>
          <p:nvPr/>
        </p:nvCxnSpPr>
        <p:spPr>
          <a:xfrm flipV="1">
            <a:off x="3584855" y="5004652"/>
            <a:ext cx="1957015" cy="103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1 136"/>
          <p:cNvCxnSpPr/>
          <p:nvPr/>
        </p:nvCxnSpPr>
        <p:spPr>
          <a:xfrm>
            <a:off x="5551233" y="5001897"/>
            <a:ext cx="5010" cy="4584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1 137"/>
          <p:cNvCxnSpPr/>
          <p:nvPr/>
        </p:nvCxnSpPr>
        <p:spPr>
          <a:xfrm>
            <a:off x="3585712" y="4997651"/>
            <a:ext cx="5010" cy="4584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1 139"/>
          <p:cNvCxnSpPr/>
          <p:nvPr/>
        </p:nvCxnSpPr>
        <p:spPr>
          <a:xfrm>
            <a:off x="5351420" y="4753047"/>
            <a:ext cx="18366" cy="256766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1 140"/>
          <p:cNvCxnSpPr/>
          <p:nvPr/>
        </p:nvCxnSpPr>
        <p:spPr>
          <a:xfrm flipH="1" flipV="1">
            <a:off x="3252299" y="4148319"/>
            <a:ext cx="28269" cy="12784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1 141"/>
          <p:cNvCxnSpPr/>
          <p:nvPr/>
        </p:nvCxnSpPr>
        <p:spPr>
          <a:xfrm flipH="1" flipV="1">
            <a:off x="3402071" y="2879639"/>
            <a:ext cx="720022" cy="1257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1 142"/>
          <p:cNvCxnSpPr>
            <a:endCxn id="131" idx="2"/>
          </p:cNvCxnSpPr>
          <p:nvPr/>
        </p:nvCxnSpPr>
        <p:spPr>
          <a:xfrm flipH="1" flipV="1">
            <a:off x="4152689" y="4398249"/>
            <a:ext cx="1184622" cy="10758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uppo 143"/>
          <p:cNvGrpSpPr/>
          <p:nvPr/>
        </p:nvGrpSpPr>
        <p:grpSpPr>
          <a:xfrm>
            <a:off x="2062851" y="4417276"/>
            <a:ext cx="910476" cy="261610"/>
            <a:chOff x="3080395" y="3906421"/>
            <a:chExt cx="910476" cy="261610"/>
          </a:xfrm>
        </p:grpSpPr>
        <p:sp>
          <p:nvSpPr>
            <p:cNvPr id="145" name="CasellaDiTesto 144"/>
            <p:cNvSpPr txBox="1"/>
            <p:nvPr/>
          </p:nvSpPr>
          <p:spPr>
            <a:xfrm>
              <a:off x="3080395" y="3906421"/>
              <a:ext cx="84029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 smtClean="0">
                  <a:latin typeface="Comic Sans MS" panose="030F0702030302020204" pitchFamily="66" charset="0"/>
                </a:rPr>
                <a:t>Refers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to</a:t>
              </a:r>
            </a:p>
          </p:txBody>
        </p:sp>
        <p:sp>
          <p:nvSpPr>
            <p:cNvPr id="146" name="Rombo 145"/>
            <p:cNvSpPr/>
            <p:nvPr/>
          </p:nvSpPr>
          <p:spPr>
            <a:xfrm>
              <a:off x="3108976" y="3931165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52" name="Connettore 1 151"/>
          <p:cNvCxnSpPr/>
          <p:nvPr/>
        </p:nvCxnSpPr>
        <p:spPr>
          <a:xfrm flipH="1" flipV="1">
            <a:off x="2973327" y="4551202"/>
            <a:ext cx="2222640" cy="198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1 154"/>
          <p:cNvCxnSpPr>
            <a:endCxn id="7" idx="0"/>
          </p:cNvCxnSpPr>
          <p:nvPr/>
        </p:nvCxnSpPr>
        <p:spPr>
          <a:xfrm>
            <a:off x="5533713" y="3793056"/>
            <a:ext cx="15273" cy="5560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1 156"/>
          <p:cNvCxnSpPr/>
          <p:nvPr/>
        </p:nvCxnSpPr>
        <p:spPr>
          <a:xfrm flipH="1">
            <a:off x="1465790" y="4561149"/>
            <a:ext cx="66675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1 159"/>
          <p:cNvCxnSpPr/>
          <p:nvPr/>
        </p:nvCxnSpPr>
        <p:spPr>
          <a:xfrm flipH="1">
            <a:off x="1465790" y="4561149"/>
            <a:ext cx="3267" cy="3798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sellaDiTesto 93"/>
          <p:cNvSpPr txBox="1"/>
          <p:nvPr/>
        </p:nvSpPr>
        <p:spPr>
          <a:xfrm>
            <a:off x="3445987" y="291160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CasellaDiTesto 96"/>
          <p:cNvSpPr txBox="1"/>
          <p:nvPr/>
        </p:nvSpPr>
        <p:spPr>
          <a:xfrm>
            <a:off x="4687230" y="5226894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49" name="Rombo 148"/>
          <p:cNvSpPr/>
          <p:nvPr/>
        </p:nvSpPr>
        <p:spPr>
          <a:xfrm>
            <a:off x="5071995" y="3937897"/>
            <a:ext cx="881895" cy="218364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148" name="CasellaDiTesto 147"/>
          <p:cNvSpPr txBox="1"/>
          <p:nvPr/>
        </p:nvSpPr>
        <p:spPr>
          <a:xfrm>
            <a:off x="5148430" y="3901213"/>
            <a:ext cx="7649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789" y="324199"/>
            <a:ext cx="8439369" cy="520921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S</a:t>
            </a:r>
            <a:r>
              <a:rPr lang="it-IT" dirty="0" smtClean="0"/>
              <a:t>econd case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96718" y="2364627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Minute</a:t>
            </a:r>
          </a:p>
          <a:p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46384" y="510422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9876" y="500433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84583" y="202646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Parking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28380" y="1956392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Position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2740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 flipV="1">
            <a:off x="5746393" y="2197921"/>
            <a:ext cx="1227257" cy="150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1599298" y="5303382"/>
            <a:ext cx="7736" cy="7303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519229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endCxn id="89" idx="1"/>
          </p:cNvCxnSpPr>
          <p:nvPr/>
        </p:nvCxnSpPr>
        <p:spPr>
          <a:xfrm>
            <a:off x="3699291" y="2792694"/>
            <a:ext cx="521787" cy="2373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455525" y="2371861"/>
            <a:ext cx="500978" cy="6859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4477925" y="3190987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76991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49564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96772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1489" y="313141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497894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4217315" y="2915068"/>
            <a:ext cx="64472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latin typeface="Comic Sans MS" panose="030F0702030302020204" pitchFamily="66" charset="0"/>
              </a:rPr>
              <a:t>P</a:t>
            </a:r>
            <a:r>
              <a:rPr lang="it-IT" sz="1100" b="1" dirty="0" err="1" smtClean="0">
                <a:latin typeface="Comic Sans MS" panose="030F0702030302020204" pitchFamily="66" charset="0"/>
              </a:rPr>
              <a:t>arked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7886" y="5489076"/>
            <a:ext cx="48282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3035635" y="473117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691206" y="2241056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6510061" y="181684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109972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2944543" y="2855861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cxnSp>
        <p:nvCxnSpPr>
          <p:cNvPr id="67" name="Connettore 1 66"/>
          <p:cNvCxnSpPr/>
          <p:nvPr/>
        </p:nvCxnSpPr>
        <p:spPr>
          <a:xfrm>
            <a:off x="3525053" y="2945003"/>
            <a:ext cx="1306560" cy="6652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700125" y="3356066"/>
            <a:ext cx="56618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Stato</a:t>
            </a:r>
          </a:p>
        </p:txBody>
      </p:sp>
      <p:sp>
        <p:nvSpPr>
          <p:cNvPr id="85" name="Rombo 84"/>
          <p:cNvSpPr/>
          <p:nvPr/>
        </p:nvSpPr>
        <p:spPr>
          <a:xfrm>
            <a:off x="116336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9" name="Rombo 88"/>
          <p:cNvSpPr/>
          <p:nvPr/>
        </p:nvSpPr>
        <p:spPr>
          <a:xfrm>
            <a:off x="4221078" y="2912404"/>
            <a:ext cx="593598" cy="23518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0" name="Rombo 89"/>
          <p:cNvSpPr/>
          <p:nvPr/>
        </p:nvSpPr>
        <p:spPr>
          <a:xfrm>
            <a:off x="6141970" y="2062759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298996" y="2029572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smtClean="0"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209584" y="347945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11590" y="3632801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487287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488321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Rettangolo 99"/>
          <p:cNvSpPr/>
          <p:nvPr/>
        </p:nvSpPr>
        <p:spPr>
          <a:xfrm>
            <a:off x="6983903" y="2007453"/>
            <a:ext cx="1048908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83989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Rettangolo 106"/>
          <p:cNvSpPr/>
          <p:nvPr/>
        </p:nvSpPr>
        <p:spPr>
          <a:xfrm>
            <a:off x="106823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79826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0749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119</a:t>
            </a:fld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1856186" y="2878375"/>
            <a:ext cx="2959785" cy="2265918"/>
            <a:chOff x="1856186" y="2878375"/>
            <a:chExt cx="2959785" cy="2265918"/>
          </a:xfrm>
        </p:grpSpPr>
        <p:cxnSp>
          <p:nvCxnSpPr>
            <p:cNvPr id="35" name="Connettore 1 34"/>
            <p:cNvCxnSpPr/>
            <p:nvPr/>
          </p:nvCxnSpPr>
          <p:spPr>
            <a:xfrm>
              <a:off x="3378366" y="2904076"/>
              <a:ext cx="146687" cy="213588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sellaDiTesto 60"/>
            <p:cNvSpPr txBox="1"/>
            <p:nvPr/>
          </p:nvSpPr>
          <p:spPr>
            <a:xfrm>
              <a:off x="3316079" y="3906935"/>
              <a:ext cx="44916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 smtClean="0">
                  <a:latin typeface="Comic Sans MS" panose="030F0702030302020204" pitchFamily="66" charset="0"/>
                </a:rPr>
                <a:t>loan</a:t>
              </a:r>
              <a:endParaRPr lang="it-IT" sz="1100" b="1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87" name="Rombo 86"/>
            <p:cNvSpPr/>
            <p:nvPr/>
          </p:nvSpPr>
          <p:spPr>
            <a:xfrm>
              <a:off x="3108976" y="3931165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cxnSp>
          <p:nvCxnSpPr>
            <p:cNvPr id="5" name="Connettore 1 4"/>
            <p:cNvCxnSpPr>
              <a:stCxn id="87" idx="1"/>
              <a:endCxn id="107" idx="3"/>
            </p:cNvCxnSpPr>
            <p:nvPr/>
          </p:nvCxnSpPr>
          <p:spPr>
            <a:xfrm flipH="1">
              <a:off x="1856186" y="4040347"/>
              <a:ext cx="1252790" cy="1103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flipH="1" flipV="1">
              <a:off x="2892056" y="2878375"/>
              <a:ext cx="350457" cy="109120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>
              <a:stCxn id="87" idx="3"/>
            </p:cNvCxnSpPr>
            <p:nvPr/>
          </p:nvCxnSpPr>
          <p:spPr>
            <a:xfrm flipV="1">
              <a:off x="3990871" y="3764144"/>
              <a:ext cx="825100" cy="276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 rot="4280324">
              <a:off x="2604835" y="3384905"/>
              <a:ext cx="6383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err="1" smtClean="0">
                  <a:latin typeface="Comic Sans MS" panose="030F0702030302020204" pitchFamily="66" charset="0"/>
                </a:rPr>
                <a:t>Pick</a:t>
              </a:r>
              <a:r>
                <a:rPr lang="it-IT" sz="1100" dirty="0" smtClean="0">
                  <a:latin typeface="Comic Sans MS" panose="030F0702030302020204" pitchFamily="66" charset="0"/>
                </a:rPr>
                <a:t> up</a:t>
              </a:r>
              <a:endParaRPr lang="it-IT" sz="1100" dirty="0">
                <a:latin typeface="Comic Sans MS" panose="030F0702030302020204" pitchFamily="66" charset="0"/>
              </a:endParaRPr>
            </a:p>
          </p:txBody>
        </p:sp>
        <p:sp>
          <p:nvSpPr>
            <p:cNvPr id="102" name="CasellaDiTesto 101"/>
            <p:cNvSpPr txBox="1"/>
            <p:nvPr/>
          </p:nvSpPr>
          <p:spPr>
            <a:xfrm rot="5044337">
              <a:off x="3019942" y="3466726"/>
              <a:ext cx="5918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>
                  <a:latin typeface="Comic Sans MS" panose="030F0702030302020204" pitchFamily="66" charset="0"/>
                </a:rPr>
                <a:t>Return</a:t>
              </a:r>
              <a:endParaRPr lang="it-IT" sz="1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6" name="CasellaDiTesto 105"/>
          <p:cNvSpPr txBox="1"/>
          <p:nvPr/>
        </p:nvSpPr>
        <p:spPr>
          <a:xfrm>
            <a:off x="4517877" y="384593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110" name="CasellaDiTesto 109"/>
          <p:cNvSpPr txBox="1"/>
          <p:nvPr/>
        </p:nvSpPr>
        <p:spPr>
          <a:xfrm>
            <a:off x="2470358" y="4482993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grpSp>
        <p:nvGrpSpPr>
          <p:cNvPr id="79" name="Gruppo 78"/>
          <p:cNvGrpSpPr/>
          <p:nvPr/>
        </p:nvGrpSpPr>
        <p:grpSpPr>
          <a:xfrm>
            <a:off x="5203949" y="4185861"/>
            <a:ext cx="2182564" cy="731768"/>
            <a:chOff x="5310269" y="4185861"/>
            <a:chExt cx="2182564" cy="731768"/>
          </a:xfrm>
        </p:grpSpPr>
        <p:sp>
          <p:nvSpPr>
            <p:cNvPr id="80" name="CasellaDiTesto 79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81" name="Connettore 1 8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CasellaDiTesto 85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2" name="CasellaDiTesto 91"/>
          <p:cNvSpPr txBox="1"/>
          <p:nvPr/>
        </p:nvSpPr>
        <p:spPr>
          <a:xfrm>
            <a:off x="3333024" y="2968343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104" name="CasellaDiTesto 103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111" name="Gruppo 11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2" name="Ovale 11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igura a mano libera 112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4" name="CasellaDiTesto 93"/>
          <p:cNvSpPr txBox="1"/>
          <p:nvPr/>
        </p:nvSpPr>
        <p:spPr>
          <a:xfrm>
            <a:off x="5052759" y="3462658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-39634" y="4738006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14" name="CasellaDiTesto 113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115" name="Rettangolo 114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CasellaDiTesto 115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sp>
        <p:nvSpPr>
          <p:cNvPr id="117" name="CasellaDiTesto 116"/>
          <p:cNvSpPr txBox="1"/>
          <p:nvPr/>
        </p:nvSpPr>
        <p:spPr>
          <a:xfrm>
            <a:off x="1972661" y="2241516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3700125" y="1853908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769913" y="3063386"/>
            <a:ext cx="593598" cy="276999"/>
            <a:chOff x="837714" y="3566959"/>
            <a:chExt cx="593598" cy="276999"/>
          </a:xfrm>
        </p:grpSpPr>
        <p:sp>
          <p:nvSpPr>
            <p:cNvPr id="88" name="Rombo 87"/>
            <p:cNvSpPr/>
            <p:nvPr/>
          </p:nvSpPr>
          <p:spPr>
            <a:xfrm>
              <a:off x="837714" y="3608772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952228" y="3566959"/>
              <a:ext cx="344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latin typeface="Comic Sans MS" panose="030F0702030302020204" pitchFamily="66" charset="0"/>
                </a:rPr>
                <a:t>on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0" name="CasellaDiTesto 119"/>
          <p:cNvSpPr txBox="1"/>
          <p:nvPr/>
        </p:nvSpPr>
        <p:spPr>
          <a:xfrm>
            <a:off x="3778493" y="504266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121" name="CasellaDiTesto 120"/>
          <p:cNvSpPr txBox="1"/>
          <p:nvPr/>
        </p:nvSpPr>
        <p:spPr>
          <a:xfrm>
            <a:off x="5851223" y="3413071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93" name="Connettore 1 92"/>
          <p:cNvCxnSpPr/>
          <p:nvPr/>
        </p:nvCxnSpPr>
        <p:spPr>
          <a:xfrm flipH="1" flipV="1">
            <a:off x="5501643" y="3774274"/>
            <a:ext cx="1552" cy="428164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5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Quality Dimensions learnt in Part 4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Correctness with respect to the Model</a:t>
            </a:r>
          </a:p>
          <a:p>
            <a:pPr>
              <a:defRPr/>
            </a:pPr>
            <a:r>
              <a:rPr lang="en-US" dirty="0"/>
              <a:t>Correctness with respect to Requirements</a:t>
            </a:r>
          </a:p>
          <a:p>
            <a:pPr>
              <a:defRPr/>
            </a:pPr>
            <a:r>
              <a:rPr lang="en-US" dirty="0" err="1"/>
              <a:t>Minimality</a:t>
            </a:r>
            <a:r>
              <a:rPr lang="en-US" dirty="0"/>
              <a:t> (Redundancy)</a:t>
            </a:r>
          </a:p>
          <a:p>
            <a:pPr>
              <a:defRPr/>
            </a:pPr>
            <a:r>
              <a:rPr lang="en-US" dirty="0"/>
              <a:t>Completeness</a:t>
            </a:r>
          </a:p>
          <a:p>
            <a:pPr>
              <a:defRPr/>
            </a:pPr>
            <a:r>
              <a:rPr lang="en-US" dirty="0"/>
              <a:t>Pertinence</a:t>
            </a:r>
          </a:p>
          <a:p>
            <a:pPr>
              <a:defRPr/>
            </a:pPr>
            <a:r>
              <a:rPr lang="en-US" dirty="0" smtClean="0"/>
              <a:t>Readability</a:t>
            </a:r>
          </a:p>
          <a:p>
            <a:pPr lvl="1">
              <a:defRPr/>
            </a:pPr>
            <a:r>
              <a:rPr lang="en-US" dirty="0" smtClean="0"/>
              <a:t>Diagrammatic Readability</a:t>
            </a:r>
          </a:p>
          <a:p>
            <a:pPr lvl="1">
              <a:defRPr/>
            </a:pPr>
            <a:r>
              <a:rPr lang="en-US" dirty="0" smtClean="0"/>
              <a:t>Compactness</a:t>
            </a:r>
            <a:endParaRPr lang="en-US" dirty="0"/>
          </a:p>
          <a:p>
            <a:endParaRPr lang="en-US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5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/>
          <p:cNvGrpSpPr/>
          <p:nvPr/>
        </p:nvGrpSpPr>
        <p:grpSpPr>
          <a:xfrm>
            <a:off x="3108976" y="3906935"/>
            <a:ext cx="881895" cy="261610"/>
            <a:chOff x="3108976" y="3906935"/>
            <a:chExt cx="881895" cy="261610"/>
          </a:xfrm>
        </p:grpSpPr>
        <p:sp>
          <p:nvSpPr>
            <p:cNvPr id="118" name="CasellaDiTesto 117"/>
            <p:cNvSpPr txBox="1"/>
            <p:nvPr/>
          </p:nvSpPr>
          <p:spPr>
            <a:xfrm>
              <a:off x="3316079" y="3906935"/>
              <a:ext cx="44916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 smtClean="0">
                  <a:latin typeface="Comic Sans MS" panose="030F0702030302020204" pitchFamily="66" charset="0"/>
                </a:rPr>
                <a:t>loan</a:t>
              </a:r>
              <a:endParaRPr lang="it-IT" sz="1100" b="1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119" name="Rombo 118"/>
            <p:cNvSpPr/>
            <p:nvPr/>
          </p:nvSpPr>
          <p:spPr>
            <a:xfrm>
              <a:off x="3108976" y="3931165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20" name="Connettore 1 119"/>
          <p:cNvCxnSpPr>
            <a:stCxn id="119" idx="1"/>
          </p:cNvCxnSpPr>
          <p:nvPr/>
        </p:nvCxnSpPr>
        <p:spPr>
          <a:xfrm flipH="1">
            <a:off x="1856186" y="4040347"/>
            <a:ext cx="1252790" cy="11039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1 120"/>
          <p:cNvCxnSpPr>
            <a:stCxn id="119" idx="0"/>
          </p:cNvCxnSpPr>
          <p:nvPr/>
        </p:nvCxnSpPr>
        <p:spPr>
          <a:xfrm flipH="1" flipV="1">
            <a:off x="2989154" y="2878375"/>
            <a:ext cx="560770" cy="10527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1 121"/>
          <p:cNvCxnSpPr>
            <a:stCxn id="119" idx="3"/>
          </p:cNvCxnSpPr>
          <p:nvPr/>
        </p:nvCxnSpPr>
        <p:spPr>
          <a:xfrm flipV="1">
            <a:off x="3990871" y="3754666"/>
            <a:ext cx="1006490" cy="2856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923" y="123004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sz="2400" dirty="0" err="1"/>
              <a:t>Result</a:t>
            </a:r>
            <a:r>
              <a:rPr lang="it-IT" sz="2400" dirty="0"/>
              <a:t> of </a:t>
            </a:r>
            <a:r>
              <a:rPr lang="it-IT" sz="2400" dirty="0" err="1"/>
              <a:t>changing</a:t>
            </a:r>
            <a:r>
              <a:rPr lang="it-IT" sz="2400" dirty="0"/>
              <a:t> the «new» </a:t>
            </a:r>
            <a:r>
              <a:rPr lang="it-IT" sz="2400" dirty="0" err="1"/>
              <a:t>entity</a:t>
            </a:r>
            <a:r>
              <a:rPr lang="it-IT" sz="2400" dirty="0"/>
              <a:t> </a:t>
            </a:r>
            <a:r>
              <a:rPr lang="it-IT" sz="2400" dirty="0" err="1"/>
              <a:t>Event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a </a:t>
            </a:r>
            <a:r>
              <a:rPr lang="it-IT" sz="2400" dirty="0" err="1"/>
              <a:t>generalization</a:t>
            </a:r>
            <a:r>
              <a:rPr lang="it-IT" sz="2400" dirty="0"/>
              <a:t> - </a:t>
            </a:r>
            <a:r>
              <a:rPr lang="it-IT" sz="2400" dirty="0" err="1"/>
              <a:t>second</a:t>
            </a:r>
            <a:r>
              <a:rPr lang="it-IT" sz="2400" dirty="0"/>
              <a:t> case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make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964794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306" y="314542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5933532" y="4327299"/>
            <a:ext cx="12057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2099916" y="519452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645387" y="305478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2947483" y="5172036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589865" y="385780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219701" y="3247266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5183341" y="4332440"/>
            <a:ext cx="800582" cy="420607"/>
            <a:chOff x="6732576" y="4362019"/>
            <a:chExt cx="800582" cy="420607"/>
          </a:xfrm>
        </p:grpSpPr>
        <p:sp>
          <p:nvSpPr>
            <p:cNvPr id="7" name="CasellaDiTesto 6"/>
            <p:cNvSpPr txBox="1"/>
            <p:nvPr/>
          </p:nvSpPr>
          <p:spPr>
            <a:xfrm>
              <a:off x="6732576" y="4378637"/>
              <a:ext cx="731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latin typeface="Comic Sans MS" panose="030F0702030302020204" pitchFamily="66" charset="0"/>
                </a:rPr>
                <a:t>Event</a:t>
              </a:r>
              <a:endParaRPr lang="it-IT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9" name="Rettangolo 108"/>
            <p:cNvSpPr/>
            <p:nvPr/>
          </p:nvSpPr>
          <p:spPr>
            <a:xfrm>
              <a:off x="6745202" y="4362019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120</a:t>
            </a:fld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" name="CasellaDiTesto 2"/>
          <p:cNvSpPr txBox="1"/>
          <p:nvPr/>
        </p:nvSpPr>
        <p:spPr>
          <a:xfrm>
            <a:off x="142345" y="758605"/>
            <a:ext cx="8760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Comic Sans MS" panose="030F0702030302020204" pitchFamily="66" charset="0"/>
              </a:rPr>
              <a:t>Comment</a:t>
            </a:r>
            <a:r>
              <a:rPr lang="it-IT" dirty="0" smtClean="0">
                <a:latin typeface="Comic Sans MS" panose="030F0702030302020204" pitchFamily="66" charset="0"/>
              </a:rPr>
              <a:t> – </a:t>
            </a:r>
            <a:r>
              <a:rPr lang="it-IT" dirty="0" err="1" smtClean="0">
                <a:latin typeface="Comic Sans MS" panose="030F0702030302020204" pitchFamily="66" charset="0"/>
              </a:rPr>
              <a:t>Also</a:t>
            </a:r>
            <a:r>
              <a:rPr lang="it-IT" dirty="0" smtClean="0">
                <a:latin typeface="Comic Sans MS" panose="030F0702030302020204" pitchFamily="66" charset="0"/>
              </a:rPr>
              <a:t> in </a:t>
            </a:r>
            <a:r>
              <a:rPr lang="it-IT" dirty="0" err="1" smtClean="0">
                <a:latin typeface="Comic Sans MS" panose="030F0702030302020204" pitchFamily="66" charset="0"/>
              </a:rPr>
              <a:t>this</a:t>
            </a:r>
            <a:r>
              <a:rPr lang="it-IT" dirty="0" smtClean="0">
                <a:latin typeface="Comic Sans MS" panose="030F0702030302020204" pitchFamily="66" charset="0"/>
              </a:rPr>
              <a:t> case, the </a:t>
            </a:r>
            <a:r>
              <a:rPr lang="it-IT" dirty="0" err="1" smtClean="0">
                <a:latin typeface="Comic Sans MS" panose="030F0702030302020204" pitchFamily="66" charset="0"/>
              </a:rPr>
              <a:t>introduction</a:t>
            </a:r>
            <a:r>
              <a:rPr lang="it-IT" dirty="0" smtClean="0">
                <a:latin typeface="Comic Sans MS" panose="030F0702030302020204" pitchFamily="66" charset="0"/>
              </a:rPr>
              <a:t> of new </a:t>
            </a:r>
            <a:r>
              <a:rPr lang="it-IT" dirty="0" err="1" smtClean="0">
                <a:latin typeface="Comic Sans MS" panose="030F0702030302020204" pitchFamily="66" charset="0"/>
              </a:rPr>
              <a:t>entities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results</a:t>
            </a:r>
            <a:r>
              <a:rPr lang="it-IT" dirty="0" smtClean="0">
                <a:latin typeface="Comic Sans MS" panose="030F0702030302020204" pitchFamily="66" charset="0"/>
              </a:rPr>
              <a:t> in the </a:t>
            </a:r>
            <a:r>
              <a:rPr lang="it-IT" dirty="0" err="1" smtClean="0">
                <a:latin typeface="Comic Sans MS" panose="030F0702030302020204" pitchFamily="66" charset="0"/>
              </a:rPr>
              <a:t>need</a:t>
            </a:r>
            <a:r>
              <a:rPr lang="it-IT" dirty="0" smtClean="0">
                <a:latin typeface="Comic Sans MS" panose="030F0702030302020204" pitchFamily="66" charset="0"/>
              </a:rPr>
              <a:t> to split the </a:t>
            </a:r>
            <a:r>
              <a:rPr lang="it-IT" dirty="0" err="1" smtClean="0">
                <a:latin typeface="Comic Sans MS" panose="030F0702030302020204" pitchFamily="66" charset="0"/>
              </a:rPr>
              <a:t>previous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relationship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into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two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relationship</a:t>
            </a:r>
            <a:r>
              <a:rPr lang="it-IT" dirty="0" smtClean="0">
                <a:latin typeface="Comic Sans MS" panose="030F0702030302020204" pitchFamily="66" charset="0"/>
              </a:rPr>
              <a:t>, </a:t>
            </a:r>
            <a:r>
              <a:rPr lang="it-IT" dirty="0" err="1" smtClean="0">
                <a:latin typeface="Comic Sans MS" panose="030F0702030302020204" pitchFamily="66" charset="0"/>
              </a:rPr>
              <a:t>without</a:t>
            </a:r>
            <a:r>
              <a:rPr lang="it-IT" dirty="0" smtClean="0">
                <a:latin typeface="Comic Sans MS" panose="030F0702030302020204" pitchFamily="66" charset="0"/>
              </a:rPr>
              <a:t> no </a:t>
            </a:r>
            <a:r>
              <a:rPr lang="it-IT" dirty="0" err="1" smtClean="0">
                <a:latin typeface="Comic Sans MS" panose="030F0702030302020204" pitchFamily="66" charset="0"/>
              </a:rPr>
              <a:t>evident</a:t>
            </a:r>
            <a:r>
              <a:rPr lang="it-IT" dirty="0" smtClean="0">
                <a:latin typeface="Comic Sans MS" panose="030F0702030302020204" pitchFamily="66" charset="0"/>
              </a:rPr>
              <a:t> gain in  </a:t>
            </a:r>
            <a:r>
              <a:rPr lang="it-IT" dirty="0" err="1" smtClean="0">
                <a:latin typeface="Comic Sans MS" panose="030F0702030302020204" pitchFamily="66" charset="0"/>
              </a:rPr>
              <a:t>readability</a:t>
            </a:r>
            <a:r>
              <a:rPr lang="it-IT" dirty="0" smtClean="0">
                <a:latin typeface="Comic Sans MS" panose="030F0702030302020204" pitchFamily="66" charset="0"/>
              </a:rPr>
              <a:t>.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111" name="CasellaDiTesto 110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12" name="CasellaDiTesto 111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113" name="Gruppo 112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4" name="Ovale 113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Figura a mano libera 114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253807" y="4995064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2980724" y="5426809"/>
            <a:ext cx="816233" cy="461665"/>
            <a:chOff x="3320979" y="5742137"/>
            <a:chExt cx="816233" cy="461665"/>
          </a:xfrm>
        </p:grpSpPr>
        <p:sp>
          <p:nvSpPr>
            <p:cNvPr id="125" name="CasellaDiTesto 124"/>
            <p:cNvSpPr txBox="1"/>
            <p:nvPr/>
          </p:nvSpPr>
          <p:spPr>
            <a:xfrm>
              <a:off x="3360228" y="5742137"/>
              <a:ext cx="776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>
                  <a:latin typeface="Comic Sans MS" panose="030F0702030302020204" pitchFamily="66" charset="0"/>
                </a:rPr>
                <a:t>Pick</a:t>
              </a:r>
              <a:r>
                <a:rPr lang="it-IT" sz="1200" b="1" dirty="0" smtClean="0">
                  <a:latin typeface="Comic Sans MS" panose="030F0702030302020204" pitchFamily="66" charset="0"/>
                </a:rPr>
                <a:t> up </a:t>
              </a:r>
            </a:p>
            <a:p>
              <a:r>
                <a:rPr lang="it-IT" sz="1200" b="1" dirty="0" err="1" smtClean="0">
                  <a:latin typeface="Comic Sans MS" panose="030F0702030302020204" pitchFamily="66" charset="0"/>
                </a:rPr>
                <a:t>Event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6" name="Rettangolo 125"/>
            <p:cNvSpPr/>
            <p:nvPr/>
          </p:nvSpPr>
          <p:spPr>
            <a:xfrm>
              <a:off x="3320979" y="577571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5009678" y="5421918"/>
            <a:ext cx="791357" cy="461665"/>
            <a:chOff x="4725648" y="5868353"/>
            <a:chExt cx="791357" cy="461665"/>
          </a:xfrm>
        </p:grpSpPr>
        <p:sp>
          <p:nvSpPr>
            <p:cNvPr id="128" name="Rettangolo 127"/>
            <p:cNvSpPr/>
            <p:nvPr/>
          </p:nvSpPr>
          <p:spPr>
            <a:xfrm>
              <a:off x="4725648" y="5900438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CasellaDiTesto 128"/>
            <p:cNvSpPr txBox="1"/>
            <p:nvPr/>
          </p:nvSpPr>
          <p:spPr>
            <a:xfrm>
              <a:off x="4740021" y="5868353"/>
              <a:ext cx="776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Comic Sans MS" panose="030F0702030302020204" pitchFamily="66" charset="0"/>
                </a:rPr>
                <a:t>Return</a:t>
              </a:r>
            </a:p>
            <a:p>
              <a:r>
                <a:rPr lang="it-IT" sz="1200" b="1" dirty="0" err="1" smtClean="0">
                  <a:latin typeface="Comic Sans MS" panose="030F0702030302020204" pitchFamily="66" charset="0"/>
                </a:rPr>
                <a:t>Event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0" name="Gruppo 129"/>
          <p:cNvGrpSpPr/>
          <p:nvPr/>
        </p:nvGrpSpPr>
        <p:grpSpPr>
          <a:xfrm>
            <a:off x="4053168" y="4357921"/>
            <a:ext cx="881895" cy="261610"/>
            <a:chOff x="3108976" y="3906935"/>
            <a:chExt cx="881895" cy="261610"/>
          </a:xfrm>
        </p:grpSpPr>
        <p:sp>
          <p:nvSpPr>
            <p:cNvPr id="131" name="CasellaDiTesto 130"/>
            <p:cNvSpPr txBox="1"/>
            <p:nvPr/>
          </p:nvSpPr>
          <p:spPr>
            <a:xfrm>
              <a:off x="3316079" y="3906935"/>
              <a:ext cx="44916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 smtClean="0">
                  <a:latin typeface="Comic Sans MS" panose="030F0702030302020204" pitchFamily="66" charset="0"/>
                </a:rPr>
                <a:t>loan</a:t>
              </a:r>
              <a:endParaRPr lang="it-IT" sz="1100" b="1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132" name="Rombo 131"/>
            <p:cNvSpPr/>
            <p:nvPr/>
          </p:nvSpPr>
          <p:spPr>
            <a:xfrm>
              <a:off x="3108976" y="3931165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33" name="Connettore 1 132"/>
          <p:cNvCxnSpPr>
            <a:endCxn id="125" idx="0"/>
          </p:cNvCxnSpPr>
          <p:nvPr/>
        </p:nvCxnSpPr>
        <p:spPr>
          <a:xfrm flipH="1">
            <a:off x="3408465" y="4177420"/>
            <a:ext cx="127339" cy="12493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1 133"/>
          <p:cNvCxnSpPr>
            <a:stCxn id="131" idx="0"/>
          </p:cNvCxnSpPr>
          <p:nvPr/>
        </p:nvCxnSpPr>
        <p:spPr>
          <a:xfrm flipH="1" flipV="1">
            <a:off x="3219701" y="2887883"/>
            <a:ext cx="1265151" cy="14700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1 134"/>
          <p:cNvCxnSpPr>
            <a:stCxn id="132" idx="1"/>
          </p:cNvCxnSpPr>
          <p:nvPr/>
        </p:nvCxnSpPr>
        <p:spPr>
          <a:xfrm flipH="1">
            <a:off x="2009492" y="4491333"/>
            <a:ext cx="2043676" cy="7065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131" idx="2"/>
            <a:endCxn id="128" idx="0"/>
          </p:cNvCxnSpPr>
          <p:nvPr/>
        </p:nvCxnSpPr>
        <p:spPr>
          <a:xfrm>
            <a:off x="4484852" y="4619531"/>
            <a:ext cx="918804" cy="8344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1 135"/>
          <p:cNvCxnSpPr/>
          <p:nvPr/>
        </p:nvCxnSpPr>
        <p:spPr>
          <a:xfrm flipV="1">
            <a:off x="3584855" y="5004652"/>
            <a:ext cx="1957015" cy="103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1 136"/>
          <p:cNvCxnSpPr/>
          <p:nvPr/>
        </p:nvCxnSpPr>
        <p:spPr>
          <a:xfrm>
            <a:off x="5551233" y="5001897"/>
            <a:ext cx="5010" cy="4584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1 137"/>
          <p:cNvCxnSpPr/>
          <p:nvPr/>
        </p:nvCxnSpPr>
        <p:spPr>
          <a:xfrm>
            <a:off x="3585712" y="4997651"/>
            <a:ext cx="5010" cy="4584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1 139"/>
          <p:cNvCxnSpPr/>
          <p:nvPr/>
        </p:nvCxnSpPr>
        <p:spPr>
          <a:xfrm>
            <a:off x="5351420" y="4753047"/>
            <a:ext cx="18366" cy="256766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sellaDiTesto 85"/>
          <p:cNvSpPr txBox="1"/>
          <p:nvPr/>
        </p:nvSpPr>
        <p:spPr>
          <a:xfrm>
            <a:off x="3478466" y="2958099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7" name="CasellaDiTesto 86"/>
          <p:cNvSpPr txBox="1"/>
          <p:nvPr/>
        </p:nvSpPr>
        <p:spPr>
          <a:xfrm>
            <a:off x="4646419" y="5160308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</p:spTree>
    <p:extLst>
      <p:ext uri="{BB962C8B-B14F-4D97-AF65-F5344CB8AC3E}">
        <p14:creationId xmlns:p14="http://schemas.microsoft.com/office/powerpoint/2010/main" val="20145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869" y="1662298"/>
            <a:ext cx="8574156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Entity</a:t>
            </a:r>
            <a:r>
              <a:rPr lang="it-IT" sz="3600" dirty="0" smtClean="0"/>
              <a:t> Bike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0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844" y="414660"/>
            <a:ext cx="8924261" cy="358517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/>
              <a:t>The new </a:t>
            </a:r>
            <a:r>
              <a:rPr lang="it-IT" sz="2800" dirty="0" err="1" smtClean="0"/>
              <a:t>generalization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122</a:t>
            </a:fld>
            <a:endParaRPr lang="it-IT"/>
          </a:p>
        </p:txBody>
      </p:sp>
      <p:grpSp>
        <p:nvGrpSpPr>
          <p:cNvPr id="22" name="Gruppo 21"/>
          <p:cNvGrpSpPr/>
          <p:nvPr/>
        </p:nvGrpSpPr>
        <p:grpSpPr>
          <a:xfrm>
            <a:off x="1372828" y="2218425"/>
            <a:ext cx="6459950" cy="1605946"/>
            <a:chOff x="870341" y="5130087"/>
            <a:chExt cx="6459950" cy="1605946"/>
          </a:xfrm>
        </p:grpSpPr>
        <p:sp>
          <p:nvSpPr>
            <p:cNvPr id="7" name="CasellaDiTesto 6"/>
            <p:cNvSpPr txBox="1"/>
            <p:nvPr/>
          </p:nvSpPr>
          <p:spPr>
            <a:xfrm>
              <a:off x="5267552" y="5258508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 panose="030F0702030302020204" pitchFamily="66" charset="0"/>
                </a:rPr>
                <a:t>Bike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745812" y="6272128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 smtClean="0">
                  <a:latin typeface="Comic Sans MS" panose="030F0702030302020204" pitchFamily="66" charset="0"/>
                </a:rPr>
                <a:t>In </a:t>
              </a:r>
            </a:p>
            <a:p>
              <a:pPr algn="ctr"/>
              <a:r>
                <a:rPr lang="it-IT" sz="1200" b="1" dirty="0" smtClean="0">
                  <a:latin typeface="Comic Sans MS" panose="030F0702030302020204" pitchFamily="66" charset="0"/>
                </a:rPr>
                <a:t>parking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9" name="Connettore 2 8"/>
            <p:cNvCxnSpPr/>
            <p:nvPr/>
          </p:nvCxnSpPr>
          <p:spPr>
            <a:xfrm flipH="1" flipV="1">
              <a:off x="5503352" y="5592991"/>
              <a:ext cx="12409" cy="38416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6010699" y="5130087"/>
              <a:ext cx="131959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u="sng" dirty="0" smtClean="0">
                  <a:latin typeface="Comic Sans MS" panose="030F0702030302020204" pitchFamily="66" charset="0"/>
                </a:rPr>
                <a:t>Code</a:t>
              </a:r>
            </a:p>
            <a:p>
              <a:r>
                <a:rPr lang="it-IT" sz="1100" dirty="0" smtClean="0">
                  <a:latin typeface="Comic Sans MS" panose="030F0702030302020204" pitchFamily="66" charset="0"/>
                </a:rPr>
                <a:t>Date of </a:t>
              </a:r>
              <a:r>
                <a:rPr lang="it-IT" sz="1100" dirty="0" err="1" smtClean="0">
                  <a:latin typeface="Comic Sans MS" panose="030F0702030302020204" pitchFamily="66" charset="0"/>
                </a:rPr>
                <a:t>purchase</a:t>
              </a:r>
              <a:endParaRPr lang="it-IT" sz="1100" dirty="0" smtClean="0">
                <a:latin typeface="Comic Sans MS" panose="030F0702030302020204" pitchFamily="66" charset="0"/>
              </a:endParaRPr>
            </a:p>
            <a:p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 flipV="1">
              <a:off x="5039911" y="599257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ttangolo 11"/>
            <p:cNvSpPr/>
            <p:nvPr/>
          </p:nvSpPr>
          <p:spPr>
            <a:xfrm>
              <a:off x="4720493" y="6294706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5041922" y="5244849"/>
              <a:ext cx="995519" cy="3435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083002" y="630772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5" name="Connettore 1 14"/>
            <p:cNvCxnSpPr/>
            <p:nvPr/>
          </p:nvCxnSpPr>
          <p:spPr>
            <a:xfrm flipH="1">
              <a:off x="5017203" y="5992571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 flipV="1">
              <a:off x="6184676" y="5988002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tangolo 16"/>
            <p:cNvSpPr/>
            <p:nvPr/>
          </p:nvSpPr>
          <p:spPr>
            <a:xfrm>
              <a:off x="5834409" y="6299163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925976" y="6274368"/>
              <a:ext cx="62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 err="1" smtClean="0">
                  <a:latin typeface="Comic Sans MS" panose="030F0702030302020204" pitchFamily="66" charset="0"/>
                </a:rPr>
                <a:t>Bor</a:t>
              </a:r>
              <a:r>
                <a:rPr lang="it-IT" sz="1200" b="1" dirty="0" smtClean="0">
                  <a:latin typeface="Comic Sans MS" panose="030F0702030302020204" pitchFamily="66" charset="0"/>
                </a:rPr>
                <a:t>-</a:t>
              </a:r>
            </a:p>
            <a:p>
              <a:pPr algn="ctr"/>
              <a:r>
                <a:rPr lang="it-IT" sz="1200" b="1" dirty="0" err="1" smtClean="0">
                  <a:latin typeface="Comic Sans MS" panose="030F0702030302020204" pitchFamily="66" charset="0"/>
                </a:rPr>
                <a:t>rowed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095971" y="5566285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 panose="030F0702030302020204" pitchFamily="66" charset="0"/>
                </a:rPr>
                <a:t>Bike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839118" y="5437864"/>
              <a:ext cx="131959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u="sng" dirty="0" smtClean="0">
                  <a:latin typeface="Comic Sans MS" panose="030F0702030302020204" pitchFamily="66" charset="0"/>
                </a:rPr>
                <a:t>Code</a:t>
              </a:r>
            </a:p>
            <a:p>
              <a:r>
                <a:rPr lang="it-IT" sz="1100" dirty="0" smtClean="0">
                  <a:latin typeface="Comic Sans MS" panose="030F0702030302020204" pitchFamily="66" charset="0"/>
                </a:rPr>
                <a:t>Date of </a:t>
              </a:r>
              <a:r>
                <a:rPr lang="it-IT" sz="1100" dirty="0" err="1" smtClean="0">
                  <a:latin typeface="Comic Sans MS" panose="030F0702030302020204" pitchFamily="66" charset="0"/>
                </a:rPr>
                <a:t>purchase</a:t>
              </a:r>
              <a:endParaRPr lang="it-IT" sz="1100" dirty="0" smtClean="0">
                <a:latin typeface="Comic Sans MS" panose="030F0702030302020204" pitchFamily="66" charset="0"/>
              </a:endParaRPr>
            </a:p>
            <a:p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870341" y="5552626"/>
              <a:ext cx="995519" cy="3435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2 5"/>
            <p:cNvCxnSpPr/>
            <p:nvPr/>
          </p:nvCxnSpPr>
          <p:spPr>
            <a:xfrm flipV="1">
              <a:off x="3442447" y="5730251"/>
              <a:ext cx="914400" cy="769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52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Consequences</a:t>
            </a:r>
            <a:r>
              <a:rPr lang="it-IT" dirty="0" smtClean="0"/>
              <a:t> of the </a:t>
            </a:r>
            <a:r>
              <a:rPr lang="it-IT" dirty="0" err="1" smtClean="0"/>
              <a:t>introduction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of the new </a:t>
            </a:r>
            <a:r>
              <a:rPr lang="it-IT" dirty="0" err="1" smtClean="0"/>
              <a:t>generalization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417" y="1949823"/>
            <a:ext cx="8627166" cy="4227139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introduction</a:t>
            </a:r>
            <a:r>
              <a:rPr lang="it-IT" dirty="0" smtClean="0"/>
              <a:t> of the new </a:t>
            </a:r>
            <a:r>
              <a:rPr lang="it-IT" dirty="0" err="1" smtClean="0"/>
              <a:t>generalization</a:t>
            </a:r>
            <a:r>
              <a:rPr lang="it-IT" dirty="0" smtClean="0"/>
              <a:t> </a:t>
            </a:r>
            <a:r>
              <a:rPr lang="it-IT" dirty="0" err="1" smtClean="0"/>
              <a:t>leads</a:t>
            </a:r>
            <a:r>
              <a:rPr lang="it-IT" dirty="0" smtClean="0"/>
              <a:t> to </a:t>
            </a:r>
            <a:r>
              <a:rPr lang="it-IT" dirty="0" err="1" smtClean="0"/>
              <a:t>consequences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for some </a:t>
            </a:r>
            <a:r>
              <a:rPr lang="it-IT" dirty="0" err="1" smtClean="0"/>
              <a:t>comment</a:t>
            </a:r>
            <a:r>
              <a:rPr lang="it-IT" dirty="0" smtClean="0"/>
              <a:t>. </a:t>
            </a:r>
            <a:r>
              <a:rPr lang="it-IT" dirty="0" err="1" smtClean="0"/>
              <a:t>We</a:t>
            </a:r>
            <a:r>
              <a:rPr lang="it-IT" dirty="0" smtClean="0"/>
              <a:t> first show the new </a:t>
            </a:r>
            <a:r>
              <a:rPr lang="it-IT" dirty="0" err="1" smtClean="0"/>
              <a:t>schemas</a:t>
            </a:r>
            <a:r>
              <a:rPr lang="it-IT" dirty="0" smtClean="0"/>
              <a:t> </a:t>
            </a:r>
            <a:r>
              <a:rPr lang="it-IT" dirty="0" err="1" smtClean="0"/>
              <a:t>resulting</a:t>
            </a:r>
            <a:r>
              <a:rPr lang="it-IT" dirty="0" smtClean="0"/>
              <a:t> from the </a:t>
            </a:r>
            <a:r>
              <a:rPr lang="it-IT" dirty="0" err="1" smtClean="0"/>
              <a:t>generalization</a:t>
            </a:r>
            <a:r>
              <a:rPr lang="it-IT" dirty="0" smtClean="0"/>
              <a:t>,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comment</a:t>
            </a:r>
            <a:r>
              <a:rPr lang="it-IT" dirty="0" smtClean="0"/>
              <a:t> the </a:t>
            </a:r>
            <a:r>
              <a:rPr lang="it-IT" dirty="0" err="1" smtClean="0"/>
              <a:t>solution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2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>
            <a:stCxn id="7" idx="1"/>
            <a:endCxn id="107" idx="3"/>
          </p:cNvCxnSpPr>
          <p:nvPr/>
        </p:nvCxnSpPr>
        <p:spPr>
          <a:xfrm flipH="1" flipV="1">
            <a:off x="1996866" y="5144293"/>
            <a:ext cx="1154158" cy="6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282542" y="5084741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/>
              <a:t>Again</a:t>
            </a:r>
            <a:r>
              <a:rPr lang="it-IT" sz="3600" dirty="0" smtClean="0"/>
              <a:t>, </a:t>
            </a:r>
            <a:r>
              <a:rPr lang="it-IT" sz="3600" dirty="0" err="1" smtClean="0"/>
              <a:t>let</a:t>
            </a:r>
            <a:r>
              <a:rPr lang="it-IT" sz="3600" dirty="0" smtClean="0"/>
              <a:t> </a:t>
            </a:r>
            <a:r>
              <a:rPr lang="it-IT" sz="3600" dirty="0" err="1" smtClean="0"/>
              <a:t>us</a:t>
            </a:r>
            <a:r>
              <a:rPr lang="it-IT" sz="3600" dirty="0" smtClean="0"/>
              <a:t> come back </a:t>
            </a:r>
            <a:br>
              <a:rPr lang="it-IT" sz="3600" dirty="0" smtClean="0"/>
            </a:br>
            <a:r>
              <a:rPr lang="it-IT" sz="3600" dirty="0" smtClean="0"/>
              <a:t>to the first </a:t>
            </a:r>
            <a:r>
              <a:rPr lang="it-IT" sz="3600" dirty="0" err="1" smtClean="0"/>
              <a:t>reference</a:t>
            </a:r>
            <a:r>
              <a:rPr lang="it-IT" sz="3600" dirty="0" smtClean="0"/>
              <a:t> </a:t>
            </a:r>
            <a:r>
              <a:rPr lang="it-IT" sz="3600" dirty="0" err="1" smtClean="0"/>
              <a:t>solution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51024" y="50594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8338" y="238908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>
            <a:off x="1329250" y="2912305"/>
            <a:ext cx="237693" cy="2092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3723311" y="3737241"/>
            <a:ext cx="1315567" cy="12676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082333" y="2923725"/>
            <a:ext cx="114562" cy="2096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519046" y="2904076"/>
            <a:ext cx="146687" cy="2135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make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964794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69989" y="301905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306" y="314542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925674" y="505019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2746448" y="3455931"/>
            <a:ext cx="7280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latin typeface="Comic Sans MS" panose="030F0702030302020204" pitchFamily="66" charset="0"/>
              </a:rPr>
              <a:t>p</a:t>
            </a:r>
            <a:r>
              <a:rPr lang="it-IT" sz="1100" b="1" dirty="0" err="1" smtClean="0">
                <a:latin typeface="Comic Sans MS" panose="030F0702030302020204" pitchFamily="66" charset="0"/>
              </a:rPr>
              <a:t>icks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347355" y="3888215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returns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236620" y="3606436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199266" y="5107413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887747" y="4265284"/>
            <a:ext cx="7649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1580063" y="3776786"/>
            <a:ext cx="129073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Comic Sans MS" panose="030F0702030302020204" pitchFamily="66" charset="0"/>
              </a:rPr>
              <a:t>maximum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707683" y="438240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185423" y="458532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139422" y="2934992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603563" y="31700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028364" y="52467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746131" y="528374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329971" y="2268634"/>
            <a:ext cx="641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2724143" y="487634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904030" y="474157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986336" y="36232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6" name="Rombo 85"/>
          <p:cNvSpPr/>
          <p:nvPr/>
        </p:nvSpPr>
        <p:spPr>
          <a:xfrm>
            <a:off x="2641465" y="34847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249656" y="3931165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1" name="Rombo 90"/>
          <p:cNvSpPr/>
          <p:nvPr/>
        </p:nvSpPr>
        <p:spPr>
          <a:xfrm>
            <a:off x="3948308" y="4270747"/>
            <a:ext cx="704391" cy="27153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6619" y="244039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14817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6074367" y="2311259"/>
            <a:ext cx="124478" cy="13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124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2889499" cy="1129915"/>
            <a:chOff x="6282650" y="1816846"/>
            <a:chExt cx="2889499" cy="1129915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1838765"/>
              <a:ext cx="2160110" cy="1107996"/>
              <a:chOff x="7012039" y="1838765"/>
              <a:chExt cx="2160110" cy="1107996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8060947" y="1838765"/>
                <a:ext cx="111120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u="sng" dirty="0" smtClean="0">
                    <a:latin typeface="Comic Sans MS" panose="030F0702030302020204" pitchFamily="66" charset="0"/>
                  </a:rPr>
                  <a:t>Code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Longitude</a:t>
                </a:r>
                <a:r>
                  <a:rPr lang="it-IT" sz="1100" u="sng" dirty="0" smtClean="0">
                    <a:latin typeface="Comic Sans MS" panose="030F0702030302020204" pitchFamily="66" charset="0"/>
                  </a:rPr>
                  <a:t> &amp;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Latitude</a:t>
                </a:r>
                <a:endParaRPr lang="it-IT" sz="1100" u="sng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Address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Name</a:t>
                </a:r>
                <a:endParaRPr lang="it-IT" sz="1100" dirty="0">
                  <a:latin typeface="Comic Sans MS" panose="030F0702030302020204" pitchFamily="66" charset="0"/>
                </a:endParaRPr>
              </a:p>
              <a:p>
                <a:r>
                  <a:rPr lang="it-IT" sz="1100" dirty="0" smtClean="0">
                    <a:latin typeface="Comic Sans MS" panose="030F0702030302020204" pitchFamily="66" charset="0"/>
                  </a:rPr>
                  <a:t># of </a:t>
                </a:r>
                <a:r>
                  <a:rPr lang="it-IT" sz="1100" dirty="0" err="1" smtClean="0">
                    <a:latin typeface="Comic Sans MS" panose="030F0702030302020204" pitchFamily="66" charset="0"/>
                  </a:rPr>
                  <a:t>locations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04" name="CasellaDiTesto 103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grpSp>
        <p:nvGrpSpPr>
          <p:cNvPr id="111" name="Gruppo 11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2" name="Ovale 11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igura a mano libera 112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011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>
            <a:stCxn id="7" idx="1"/>
            <a:endCxn id="107" idx="3"/>
          </p:cNvCxnSpPr>
          <p:nvPr/>
        </p:nvCxnSpPr>
        <p:spPr>
          <a:xfrm flipH="1" flipV="1">
            <a:off x="1996866" y="5144293"/>
            <a:ext cx="1154158" cy="6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282542" y="5084741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New </a:t>
            </a:r>
            <a:r>
              <a:rPr lang="it-IT" sz="3600" dirty="0" err="1" smtClean="0"/>
              <a:t>solution</a:t>
            </a:r>
            <a:r>
              <a:rPr lang="it-IT" sz="3600" dirty="0" smtClean="0"/>
              <a:t> with </a:t>
            </a:r>
            <a:r>
              <a:rPr lang="it-IT" sz="3600" dirty="0" err="1" smtClean="0"/>
              <a:t>event</a:t>
            </a:r>
            <a:r>
              <a:rPr lang="it-IT" sz="3600" dirty="0" smtClean="0"/>
              <a:t> </a:t>
            </a:r>
            <a:r>
              <a:rPr lang="it-IT" sz="3600" dirty="0" err="1" smtClean="0"/>
              <a:t>modeled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err="1" smtClean="0"/>
              <a:t>as</a:t>
            </a:r>
            <a:r>
              <a:rPr lang="it-IT" sz="3600" dirty="0" smtClean="0"/>
              <a:t> an </a:t>
            </a:r>
            <a:r>
              <a:rPr lang="it-IT" sz="3600" dirty="0" err="1" smtClean="0"/>
              <a:t>entity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51024" y="50594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8338" y="238908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>
            <a:off x="1329250" y="2912305"/>
            <a:ext cx="237693" cy="2092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05" idx="1"/>
          </p:cNvCxnSpPr>
          <p:nvPr/>
        </p:nvCxnSpPr>
        <p:spPr>
          <a:xfrm flipH="1">
            <a:off x="3723313" y="3635719"/>
            <a:ext cx="2475532" cy="13691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082333" y="2923725"/>
            <a:ext cx="114562" cy="2096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519046" y="2904076"/>
            <a:ext cx="146687" cy="2135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69989" y="301905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677831" y="459347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925674" y="505019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236620" y="3606436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199266" y="5107413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1580063" y="3776786"/>
            <a:ext cx="129073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Comic Sans MS" panose="030F0702030302020204" pitchFamily="66" charset="0"/>
              </a:rPr>
              <a:t>maximum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707683" y="438240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185423" y="458532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139422" y="2934992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603563" y="31700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028364" y="52467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746131" y="528374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329971" y="2268634"/>
            <a:ext cx="641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2724143" y="487634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4085814" y="476109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5673017" y="326662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/>
          <p:nvPr/>
        </p:nvCxnSpPr>
        <p:spPr>
          <a:xfrm>
            <a:off x="4884004" y="2909071"/>
            <a:ext cx="1373145" cy="18129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4301015" y="3673106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986336" y="36232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2641465" y="3455931"/>
            <a:ext cx="881895" cy="261610"/>
            <a:chOff x="2641465" y="3455931"/>
            <a:chExt cx="881895" cy="261610"/>
          </a:xfrm>
        </p:grpSpPr>
        <p:sp>
          <p:nvSpPr>
            <p:cNvPr id="60" name="CasellaDiTesto 59"/>
            <p:cNvSpPr txBox="1"/>
            <p:nvPr/>
          </p:nvSpPr>
          <p:spPr>
            <a:xfrm>
              <a:off x="2746448" y="3455931"/>
              <a:ext cx="72808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icks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up</a:t>
              </a:r>
            </a:p>
          </p:txBody>
        </p:sp>
        <p:sp>
          <p:nvSpPr>
            <p:cNvPr id="86" name="Rombo 85"/>
            <p:cNvSpPr/>
            <p:nvPr/>
          </p:nvSpPr>
          <p:spPr>
            <a:xfrm>
              <a:off x="2641465" y="3484794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3249656" y="3888215"/>
            <a:ext cx="881895" cy="261610"/>
            <a:chOff x="3249656" y="3888215"/>
            <a:chExt cx="881895" cy="261610"/>
          </a:xfrm>
        </p:grpSpPr>
        <p:sp>
          <p:nvSpPr>
            <p:cNvPr id="61" name="CasellaDiTesto 60"/>
            <p:cNvSpPr txBox="1"/>
            <p:nvPr/>
          </p:nvSpPr>
          <p:spPr>
            <a:xfrm>
              <a:off x="3347355" y="3888215"/>
              <a:ext cx="67999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 smtClean="0">
                  <a:latin typeface="Comic Sans MS" panose="030F0702030302020204" pitchFamily="66" charset="0"/>
                </a:rPr>
                <a:t>returns</a:t>
              </a:r>
              <a:endParaRPr lang="it-IT" sz="1100" b="1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87" name="Rombo 86"/>
            <p:cNvSpPr/>
            <p:nvPr/>
          </p:nvSpPr>
          <p:spPr>
            <a:xfrm>
              <a:off x="3249656" y="3931165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88" name="Rombo 87"/>
          <p:cNvSpPr/>
          <p:nvPr/>
        </p:nvSpPr>
        <p:spPr>
          <a:xfrm>
            <a:off x="4027668" y="3457333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85209" y="2704785"/>
            <a:ext cx="941283" cy="261610"/>
            <a:chOff x="4006897" y="2915805"/>
            <a:chExt cx="941283" cy="261610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4006897" y="2915805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4314058" y="4307658"/>
            <a:ext cx="764953" cy="276998"/>
            <a:chOff x="3887747" y="4265284"/>
            <a:chExt cx="764953" cy="276998"/>
          </a:xfrm>
        </p:grpSpPr>
        <p:sp>
          <p:nvSpPr>
            <p:cNvPr id="68" name="CasellaDiTesto 67"/>
            <p:cNvSpPr txBox="1"/>
            <p:nvPr/>
          </p:nvSpPr>
          <p:spPr>
            <a:xfrm>
              <a:off x="3887747" y="4265284"/>
              <a:ext cx="76495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 smtClean="0">
                  <a:latin typeface="Comic Sans MS" panose="030F0702030302020204" pitchFamily="66" charset="0"/>
                </a:rPr>
                <a:t>concerns</a:t>
              </a:r>
              <a:endParaRPr lang="it-IT" sz="1100" b="1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91" name="Rombo 90"/>
            <p:cNvSpPr/>
            <p:nvPr/>
          </p:nvSpPr>
          <p:spPr>
            <a:xfrm>
              <a:off x="3948308" y="4270747"/>
              <a:ext cx="704391" cy="271535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4001898" y="3422278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8242541" y="3169567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519715" y="3666688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6619" y="244039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14817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6074367" y="2311259"/>
            <a:ext cx="124478" cy="13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125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2889499" cy="1129915"/>
            <a:chOff x="6282650" y="1816846"/>
            <a:chExt cx="2889499" cy="1129915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1838765"/>
              <a:ext cx="2160110" cy="1107996"/>
              <a:chOff x="7012039" y="1838765"/>
              <a:chExt cx="2160110" cy="1107996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8060947" y="1838765"/>
                <a:ext cx="111120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u="sng" dirty="0" smtClean="0">
                    <a:latin typeface="Comic Sans MS" panose="030F0702030302020204" pitchFamily="66" charset="0"/>
                  </a:rPr>
                  <a:t>Code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Longitude</a:t>
                </a:r>
                <a:r>
                  <a:rPr lang="it-IT" sz="1100" u="sng" dirty="0" smtClean="0">
                    <a:latin typeface="Comic Sans MS" panose="030F0702030302020204" pitchFamily="66" charset="0"/>
                  </a:rPr>
                  <a:t> &amp;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Latitude</a:t>
                </a:r>
                <a:endParaRPr lang="it-IT" sz="1100" u="sng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Address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Name</a:t>
                </a:r>
                <a:endParaRPr lang="it-IT" sz="1100" dirty="0">
                  <a:latin typeface="Comic Sans MS" panose="030F0702030302020204" pitchFamily="66" charset="0"/>
                </a:endParaRPr>
              </a:p>
              <a:p>
                <a:r>
                  <a:rPr lang="it-IT" sz="1100" dirty="0" smtClean="0">
                    <a:latin typeface="Comic Sans MS" panose="030F0702030302020204" pitchFamily="66" charset="0"/>
                  </a:rPr>
                  <a:t># of </a:t>
                </a:r>
                <a:r>
                  <a:rPr lang="it-IT" sz="1100" dirty="0" err="1" smtClean="0">
                    <a:latin typeface="Comic Sans MS" panose="030F0702030302020204" pitchFamily="66" charset="0"/>
                  </a:rPr>
                  <a:t>locations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04" name="CasellaDiTesto 103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grpSp>
        <p:nvGrpSpPr>
          <p:cNvPr id="111" name="Gruppo 11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2" name="Ovale 11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igura a mano libera 112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6198845" y="3349170"/>
            <a:ext cx="2288369" cy="1605946"/>
            <a:chOff x="4980574" y="3327946"/>
            <a:chExt cx="2288369" cy="1605946"/>
          </a:xfrm>
        </p:grpSpPr>
        <p:sp>
          <p:nvSpPr>
            <p:cNvPr id="6" name="CasellaDiTesto 5"/>
            <p:cNvSpPr txBox="1"/>
            <p:nvPr/>
          </p:nvSpPr>
          <p:spPr>
            <a:xfrm>
              <a:off x="5206204" y="3456367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 panose="030F0702030302020204" pitchFamily="66" charset="0"/>
                </a:rPr>
                <a:t>Bike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038878" y="4469987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 smtClean="0">
                  <a:latin typeface="Comic Sans MS" panose="030F0702030302020204" pitchFamily="66" charset="0"/>
                </a:rPr>
                <a:t>In </a:t>
              </a:r>
            </a:p>
            <a:p>
              <a:pPr algn="ctr"/>
              <a:r>
                <a:rPr lang="it-IT" sz="1200" b="1" dirty="0" smtClean="0">
                  <a:latin typeface="Comic Sans MS" panose="030F0702030302020204" pitchFamily="66" charset="0"/>
                </a:rPr>
                <a:t>parking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8" name="Connettore 2 37"/>
            <p:cNvCxnSpPr/>
            <p:nvPr/>
          </p:nvCxnSpPr>
          <p:spPr>
            <a:xfrm flipH="1" flipV="1">
              <a:off x="5796418" y="3790850"/>
              <a:ext cx="12409" cy="38416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/>
            <p:cNvSpPr txBox="1"/>
            <p:nvPr/>
          </p:nvSpPr>
          <p:spPr>
            <a:xfrm>
              <a:off x="5949351" y="3327946"/>
              <a:ext cx="131959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u="sng" dirty="0" smtClean="0">
                  <a:latin typeface="Comic Sans MS" panose="030F0702030302020204" pitchFamily="66" charset="0"/>
                </a:rPr>
                <a:t>Code</a:t>
              </a:r>
            </a:p>
            <a:p>
              <a:r>
                <a:rPr lang="it-IT" sz="1100" dirty="0" smtClean="0">
                  <a:latin typeface="Comic Sans MS" panose="030F0702030302020204" pitchFamily="66" charset="0"/>
                </a:rPr>
                <a:t>Date of </a:t>
              </a:r>
              <a:r>
                <a:rPr lang="it-IT" sz="1100" dirty="0" err="1" smtClean="0">
                  <a:latin typeface="Comic Sans MS" panose="030F0702030302020204" pitchFamily="66" charset="0"/>
                </a:rPr>
                <a:t>purchase</a:t>
              </a:r>
              <a:endParaRPr lang="it-IT" sz="1100" dirty="0" smtClean="0">
                <a:latin typeface="Comic Sans MS" panose="030F0702030302020204" pitchFamily="66" charset="0"/>
              </a:endParaRPr>
            </a:p>
            <a:p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cxnSp>
          <p:nvCxnSpPr>
            <p:cNvPr id="32" name="Connettore 2 31"/>
            <p:cNvCxnSpPr/>
            <p:nvPr/>
          </p:nvCxnSpPr>
          <p:spPr>
            <a:xfrm flipV="1">
              <a:off x="5332977" y="4190430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ttangolo 96"/>
            <p:cNvSpPr/>
            <p:nvPr/>
          </p:nvSpPr>
          <p:spPr>
            <a:xfrm>
              <a:off x="5013559" y="4492565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Rettangolo 104"/>
            <p:cNvSpPr/>
            <p:nvPr/>
          </p:nvSpPr>
          <p:spPr>
            <a:xfrm>
              <a:off x="4980574" y="3442708"/>
              <a:ext cx="995519" cy="3435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8" name="CasellaDiTesto 97"/>
            <p:cNvSpPr txBox="1"/>
            <p:nvPr/>
          </p:nvSpPr>
          <p:spPr>
            <a:xfrm>
              <a:off x="6376068" y="4505579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1" name="Connettore 1 10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ttangolo 109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" name="CasellaDiTesto 113"/>
            <p:cNvSpPr txBox="1"/>
            <p:nvPr/>
          </p:nvSpPr>
          <p:spPr>
            <a:xfrm>
              <a:off x="6219042" y="4472227"/>
              <a:ext cx="62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 err="1" smtClean="0">
                  <a:latin typeface="Comic Sans MS" panose="030F0702030302020204" pitchFamily="66" charset="0"/>
                </a:rPr>
                <a:t>Bor</a:t>
              </a:r>
              <a:r>
                <a:rPr lang="it-IT" sz="1200" b="1" dirty="0" smtClean="0">
                  <a:latin typeface="Comic Sans MS" panose="030F0702030302020204" pitchFamily="66" charset="0"/>
                </a:rPr>
                <a:t>-</a:t>
              </a:r>
            </a:p>
            <a:p>
              <a:pPr algn="ctr"/>
              <a:r>
                <a:rPr lang="it-IT" sz="1200" b="1" dirty="0" err="1" smtClean="0">
                  <a:latin typeface="Comic Sans MS" panose="030F0702030302020204" pitchFamily="66" charset="0"/>
                </a:rPr>
                <a:t>rowed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15" name="Connettore 1 114"/>
          <p:cNvCxnSpPr/>
          <p:nvPr/>
        </p:nvCxnSpPr>
        <p:spPr>
          <a:xfrm>
            <a:off x="4635223" y="3577701"/>
            <a:ext cx="1563622" cy="83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>
            <a:endCxn id="88" idx="1"/>
          </p:cNvCxnSpPr>
          <p:nvPr/>
        </p:nvCxnSpPr>
        <p:spPr>
          <a:xfrm>
            <a:off x="3662694" y="2883450"/>
            <a:ext cx="364974" cy="6914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/>
          <p:cNvSpPr txBox="1"/>
          <p:nvPr/>
        </p:nvSpPr>
        <p:spPr>
          <a:xfrm>
            <a:off x="3925674" y="31350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</p:spTree>
    <p:extLst>
      <p:ext uri="{BB962C8B-B14F-4D97-AF65-F5344CB8AC3E}">
        <p14:creationId xmlns:p14="http://schemas.microsoft.com/office/powerpoint/2010/main" val="3881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Connettore 1 66"/>
          <p:cNvCxnSpPr/>
          <p:nvPr/>
        </p:nvCxnSpPr>
        <p:spPr>
          <a:xfrm>
            <a:off x="3576698" y="2901885"/>
            <a:ext cx="1450470" cy="6882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125" idx="1"/>
            <a:endCxn id="107" idx="3"/>
          </p:cNvCxnSpPr>
          <p:nvPr/>
        </p:nvCxnSpPr>
        <p:spPr>
          <a:xfrm flipH="1" flipV="1">
            <a:off x="1996866" y="5144293"/>
            <a:ext cx="536474" cy="293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5308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Solution </a:t>
            </a:r>
            <a:r>
              <a:rPr lang="it-IT" sz="3600" dirty="0"/>
              <a:t>2</a:t>
            </a:r>
            <a:r>
              <a:rPr lang="it-IT" sz="3600" dirty="0" smtClean="0"/>
              <a:t> with </a:t>
            </a:r>
            <a:r>
              <a:rPr lang="it-IT" sz="3600" dirty="0" err="1" smtClean="0"/>
              <a:t>event</a:t>
            </a:r>
            <a:r>
              <a:rPr lang="it-IT" sz="3600" dirty="0" smtClean="0"/>
              <a:t> </a:t>
            </a:r>
            <a:r>
              <a:rPr lang="it-IT" sz="3600" dirty="0" err="1" smtClean="0"/>
              <a:t>modeled</a:t>
            </a:r>
            <a:r>
              <a:rPr lang="it-IT" sz="3600" dirty="0" smtClean="0"/>
              <a:t> with </a:t>
            </a:r>
            <a:br>
              <a:rPr lang="it-IT" sz="3600" dirty="0" smtClean="0"/>
            </a:br>
            <a:r>
              <a:rPr lang="it-IT" sz="3600" dirty="0" smtClean="0"/>
              <a:t>a </a:t>
            </a:r>
            <a:r>
              <a:rPr lang="it-IT" sz="3600" dirty="0" err="1" smtClean="0"/>
              <a:t>relationship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82109" y="2384995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8338" y="238908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>
            <a:off x="1329250" y="2912305"/>
            <a:ext cx="237693" cy="2092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964794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69989" y="301905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478799" y="312468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236620" y="3606436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1480787" y="3834140"/>
            <a:ext cx="1290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Comic Sans MS" panose="030F0702030302020204" pitchFamily="66" charset="0"/>
              </a:rPr>
              <a:t>maximum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3921279" y="4798472"/>
            <a:ext cx="1273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Comic Sans MS" panose="030F0702030302020204" pitchFamily="66" charset="0"/>
              </a:rPr>
              <a:t>Progr</a:t>
            </a:r>
            <a:r>
              <a:rPr lang="it-IT" sz="1100" dirty="0" smtClean="0">
                <a:latin typeface="Comic Sans MS" panose="030F0702030302020204" pitchFamily="66" charset="0"/>
              </a:rPr>
              <a:t>.  </a:t>
            </a:r>
            <a:r>
              <a:rPr lang="it-IT" sz="1100" dirty="0" err="1" smtClean="0">
                <a:latin typeface="Comic Sans MS" panose="030F0702030302020204" pitchFamily="66" charset="0"/>
              </a:rPr>
              <a:t>number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2224673" y="5059226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464559" y="2268634"/>
            <a:ext cx="506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6609060" y="4967749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986336" y="36232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93488" y="2711328"/>
            <a:ext cx="941283" cy="261610"/>
            <a:chOff x="4015176" y="2922348"/>
            <a:chExt cx="941283" cy="261610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4015176" y="2922348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395752" y="311990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769092" y="2830087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6619" y="244039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705501" y="2401183"/>
            <a:ext cx="1080311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8378456" y="6371561"/>
            <a:ext cx="643862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126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939801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>
                <a:latin typeface="Comic Sans MS" panose="030F0702030302020204" pitchFamily="66" charset="0"/>
              </a:rPr>
              <a:t> </a:t>
            </a:r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52" name="Connettore 1 51"/>
          <p:cNvCxnSpPr>
            <a:stCxn id="128" idx="0"/>
          </p:cNvCxnSpPr>
          <p:nvPr/>
        </p:nvCxnSpPr>
        <p:spPr>
          <a:xfrm flipH="1" flipV="1">
            <a:off x="3371521" y="2877125"/>
            <a:ext cx="391048" cy="164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sellaDiTesto 93"/>
          <p:cNvSpPr txBox="1"/>
          <p:nvPr/>
        </p:nvSpPr>
        <p:spPr>
          <a:xfrm>
            <a:off x="1943116" y="2199054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102" name="Connettore 1 101"/>
          <p:cNvCxnSpPr>
            <a:stCxn id="125" idx="0"/>
          </p:cNvCxnSpPr>
          <p:nvPr/>
        </p:nvCxnSpPr>
        <p:spPr>
          <a:xfrm flipH="1" flipV="1">
            <a:off x="2817925" y="2877125"/>
            <a:ext cx="223173" cy="2383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o 26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47" name="Ovale 46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Figura a mano libera 108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6" name="Gruppo 105"/>
          <p:cNvGrpSpPr/>
          <p:nvPr/>
        </p:nvGrpSpPr>
        <p:grpSpPr>
          <a:xfrm>
            <a:off x="5023102" y="3434707"/>
            <a:ext cx="2275491" cy="1499185"/>
            <a:chOff x="4980574" y="3434707"/>
            <a:chExt cx="2275491" cy="1499185"/>
          </a:xfrm>
        </p:grpSpPr>
        <p:sp>
          <p:nvSpPr>
            <p:cNvPr id="112" name="CasellaDiTesto 111"/>
            <p:cNvSpPr txBox="1"/>
            <p:nvPr/>
          </p:nvSpPr>
          <p:spPr>
            <a:xfrm>
              <a:off x="5206204" y="3456367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 panose="030F0702030302020204" pitchFamily="66" charset="0"/>
                </a:rPr>
                <a:t>Bike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3" name="CasellaDiTesto 112"/>
            <p:cNvSpPr txBox="1"/>
            <p:nvPr/>
          </p:nvSpPr>
          <p:spPr>
            <a:xfrm>
              <a:off x="5038878" y="4469987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 smtClean="0">
                  <a:latin typeface="Comic Sans MS" panose="030F0702030302020204" pitchFamily="66" charset="0"/>
                </a:rPr>
                <a:t>In </a:t>
              </a:r>
            </a:p>
            <a:p>
              <a:pPr algn="ctr"/>
              <a:r>
                <a:rPr lang="it-IT" sz="1200" b="1" dirty="0" smtClean="0">
                  <a:latin typeface="Comic Sans MS" panose="030F0702030302020204" pitchFamily="66" charset="0"/>
                </a:rPr>
                <a:t>parking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14" name="Connettore 2 113"/>
            <p:cNvCxnSpPr/>
            <p:nvPr/>
          </p:nvCxnSpPr>
          <p:spPr>
            <a:xfrm flipH="1" flipV="1">
              <a:off x="5796418" y="3790850"/>
              <a:ext cx="12409" cy="38416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CasellaDiTesto 114"/>
            <p:cNvSpPr txBox="1"/>
            <p:nvPr/>
          </p:nvSpPr>
          <p:spPr>
            <a:xfrm>
              <a:off x="5936473" y="3434707"/>
              <a:ext cx="131959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u="sng" dirty="0" smtClean="0">
                  <a:latin typeface="Comic Sans MS" panose="030F0702030302020204" pitchFamily="66" charset="0"/>
                </a:rPr>
                <a:t>Code</a:t>
              </a:r>
            </a:p>
            <a:p>
              <a:r>
                <a:rPr lang="it-IT" sz="1100" dirty="0" smtClean="0">
                  <a:latin typeface="Comic Sans MS" panose="030F0702030302020204" pitchFamily="66" charset="0"/>
                </a:rPr>
                <a:t>Date of </a:t>
              </a:r>
              <a:r>
                <a:rPr lang="it-IT" sz="1100" dirty="0" err="1" smtClean="0">
                  <a:latin typeface="Comic Sans MS" panose="030F0702030302020204" pitchFamily="66" charset="0"/>
                </a:rPr>
                <a:t>purchase</a:t>
              </a:r>
              <a:endParaRPr lang="it-IT" sz="1100" dirty="0" smtClean="0">
                <a:latin typeface="Comic Sans MS" panose="030F0702030302020204" pitchFamily="66" charset="0"/>
              </a:endParaRPr>
            </a:p>
            <a:p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cxnSp>
          <p:nvCxnSpPr>
            <p:cNvPr id="116" name="Connettore 2 115"/>
            <p:cNvCxnSpPr/>
            <p:nvPr/>
          </p:nvCxnSpPr>
          <p:spPr>
            <a:xfrm flipV="1">
              <a:off x="5332977" y="4190430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ttangolo 116"/>
            <p:cNvSpPr/>
            <p:nvPr/>
          </p:nvSpPr>
          <p:spPr>
            <a:xfrm>
              <a:off x="5013559" y="4492565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8" name="Rettangolo 117"/>
            <p:cNvSpPr/>
            <p:nvPr/>
          </p:nvSpPr>
          <p:spPr>
            <a:xfrm>
              <a:off x="4980574" y="3442708"/>
              <a:ext cx="995519" cy="3435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6376068" y="4505579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20" name="Connettore 1 119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2 120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ttangolo 121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3" name="CasellaDiTesto 122"/>
            <p:cNvSpPr txBox="1"/>
            <p:nvPr/>
          </p:nvSpPr>
          <p:spPr>
            <a:xfrm>
              <a:off x="6219042" y="4472227"/>
              <a:ext cx="62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 err="1" smtClean="0">
                  <a:latin typeface="Comic Sans MS" panose="030F0702030302020204" pitchFamily="66" charset="0"/>
                </a:rPr>
                <a:t>Bor</a:t>
              </a:r>
              <a:r>
                <a:rPr lang="it-IT" sz="1200" b="1" dirty="0" smtClean="0">
                  <a:latin typeface="Comic Sans MS" panose="030F0702030302020204" pitchFamily="66" charset="0"/>
                </a:rPr>
                <a:t>-</a:t>
              </a:r>
            </a:p>
            <a:p>
              <a:pPr algn="ctr"/>
              <a:r>
                <a:rPr lang="it-IT" sz="1200" b="1" dirty="0" err="1" smtClean="0">
                  <a:latin typeface="Comic Sans MS" panose="030F0702030302020204" pitchFamily="66" charset="0"/>
                </a:rPr>
                <a:t>rowed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4" name="Gruppo 123"/>
          <p:cNvGrpSpPr/>
          <p:nvPr/>
        </p:nvGrpSpPr>
        <p:grpSpPr>
          <a:xfrm>
            <a:off x="2533340" y="5261068"/>
            <a:ext cx="1140360" cy="354164"/>
            <a:chOff x="3097619" y="3865594"/>
            <a:chExt cx="1249687" cy="298578"/>
          </a:xfrm>
        </p:grpSpPr>
        <p:sp>
          <p:nvSpPr>
            <p:cNvPr id="125" name="Rombo 124"/>
            <p:cNvSpPr/>
            <p:nvPr/>
          </p:nvSpPr>
          <p:spPr>
            <a:xfrm>
              <a:off x="3097619" y="3865594"/>
              <a:ext cx="1112874" cy="298578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126" name="CasellaDiTesto 125"/>
            <p:cNvSpPr txBox="1"/>
            <p:nvPr/>
          </p:nvSpPr>
          <p:spPr>
            <a:xfrm>
              <a:off x="3308657" y="3876383"/>
              <a:ext cx="1038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>
                  <a:latin typeface="Comic Sans MS" panose="030F0702030302020204" pitchFamily="66" charset="0"/>
                </a:rPr>
                <a:t>return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7" name="Gruppo 126"/>
          <p:cNvGrpSpPr/>
          <p:nvPr/>
        </p:nvGrpSpPr>
        <p:grpSpPr>
          <a:xfrm>
            <a:off x="3254811" y="4519355"/>
            <a:ext cx="1140360" cy="354164"/>
            <a:chOff x="3097619" y="3865594"/>
            <a:chExt cx="1249687" cy="298578"/>
          </a:xfrm>
        </p:grpSpPr>
        <p:sp>
          <p:nvSpPr>
            <p:cNvPr id="128" name="Rombo 127"/>
            <p:cNvSpPr/>
            <p:nvPr/>
          </p:nvSpPr>
          <p:spPr>
            <a:xfrm>
              <a:off x="3097619" y="3865594"/>
              <a:ext cx="1112874" cy="298578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129" name="CasellaDiTesto 128"/>
            <p:cNvSpPr txBox="1"/>
            <p:nvPr/>
          </p:nvSpPr>
          <p:spPr>
            <a:xfrm>
              <a:off x="3308657" y="3876383"/>
              <a:ext cx="1038649" cy="233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>
                  <a:latin typeface="Comic Sans MS" panose="030F0702030302020204" pitchFamily="66" charset="0"/>
                </a:rPr>
                <a:t>Pick</a:t>
              </a:r>
              <a:r>
                <a:rPr lang="it-IT" sz="1200" b="1" dirty="0" smtClean="0">
                  <a:latin typeface="Comic Sans MS" panose="030F0702030302020204" pitchFamily="66" charset="0"/>
                </a:rPr>
                <a:t> up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30" name="Connettore 1 129"/>
          <p:cNvCxnSpPr>
            <a:stCxn id="113" idx="1"/>
          </p:cNvCxnSpPr>
          <p:nvPr/>
        </p:nvCxnSpPr>
        <p:spPr>
          <a:xfrm flipH="1" flipV="1">
            <a:off x="4244746" y="4694394"/>
            <a:ext cx="836660" cy="6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1 130"/>
          <p:cNvCxnSpPr>
            <a:stCxn id="128" idx="1"/>
          </p:cNvCxnSpPr>
          <p:nvPr/>
        </p:nvCxnSpPr>
        <p:spPr>
          <a:xfrm flipH="1">
            <a:off x="1977881" y="4696437"/>
            <a:ext cx="1276930" cy="360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1 131"/>
          <p:cNvCxnSpPr/>
          <p:nvPr/>
        </p:nvCxnSpPr>
        <p:spPr>
          <a:xfrm flipH="1" flipV="1">
            <a:off x="3537525" y="5428589"/>
            <a:ext cx="3034386" cy="27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1 132"/>
          <p:cNvCxnSpPr>
            <a:endCxn id="122" idx="2"/>
          </p:cNvCxnSpPr>
          <p:nvPr/>
        </p:nvCxnSpPr>
        <p:spPr>
          <a:xfrm flipH="1" flipV="1">
            <a:off x="6563981" y="4917629"/>
            <a:ext cx="7930" cy="538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sellaDiTesto 86"/>
          <p:cNvSpPr txBox="1"/>
          <p:nvPr/>
        </p:nvSpPr>
        <p:spPr>
          <a:xfrm>
            <a:off x="4575290" y="4439237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1" name="CasellaDiTesto 90"/>
          <p:cNvSpPr txBox="1"/>
          <p:nvPr/>
        </p:nvSpPr>
        <p:spPr>
          <a:xfrm>
            <a:off x="2978237" y="2923085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2334094" y="2968495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CasellaDiTesto 96"/>
          <p:cNvSpPr txBox="1"/>
          <p:nvPr/>
        </p:nvSpPr>
        <p:spPr>
          <a:xfrm>
            <a:off x="3028572" y="5615232"/>
            <a:ext cx="1273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Comic Sans MS" panose="030F0702030302020204" pitchFamily="66" charset="0"/>
              </a:rPr>
              <a:t>Progr</a:t>
            </a:r>
            <a:r>
              <a:rPr lang="it-IT" sz="1100" dirty="0" smtClean="0">
                <a:latin typeface="Comic Sans MS" panose="030F0702030302020204" pitchFamily="66" charset="0"/>
              </a:rPr>
              <a:t>.  </a:t>
            </a:r>
            <a:r>
              <a:rPr lang="it-IT" sz="1100" dirty="0" err="1" smtClean="0">
                <a:latin typeface="Comic Sans MS" panose="030F0702030302020204" pitchFamily="66" charset="0"/>
              </a:rPr>
              <a:t>number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673" y="133449"/>
            <a:ext cx="8924261" cy="358517"/>
          </a:xfrm>
        </p:spPr>
        <p:txBody>
          <a:bodyPr>
            <a:noAutofit/>
          </a:bodyPr>
          <a:lstStyle/>
          <a:p>
            <a:pPr algn="ctr"/>
            <a:r>
              <a:rPr lang="it-IT" sz="2400" dirty="0" err="1" smtClean="0"/>
              <a:t>Consequences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introduction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generalization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80" y="2269748"/>
            <a:ext cx="8627166" cy="4297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 smtClean="0"/>
              <a:t>Here, </a:t>
            </a:r>
            <a:r>
              <a:rPr lang="it-IT" sz="1800" dirty="0" err="1" smtClean="0"/>
              <a:t>as</a:t>
            </a:r>
            <a:r>
              <a:rPr lang="it-IT" sz="1800" dirty="0" smtClean="0"/>
              <a:t> a </a:t>
            </a:r>
            <a:r>
              <a:rPr lang="it-IT" sz="1800" dirty="0" err="1" smtClean="0"/>
              <a:t>result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introduction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two</a:t>
            </a:r>
            <a:r>
              <a:rPr lang="it-IT" sz="1800" dirty="0" smtClean="0"/>
              <a:t> </a:t>
            </a:r>
            <a:r>
              <a:rPr lang="it-IT" sz="1800" dirty="0" err="1" smtClean="0"/>
              <a:t>child</a:t>
            </a:r>
            <a:r>
              <a:rPr lang="it-IT" sz="1800" dirty="0" smtClean="0"/>
              <a:t> </a:t>
            </a:r>
            <a:r>
              <a:rPr lang="it-IT" sz="1800" dirty="0" err="1" smtClean="0"/>
              <a:t>entities</a:t>
            </a:r>
            <a:r>
              <a:rPr lang="it-IT" sz="1800" dirty="0" smtClean="0"/>
              <a:t>, the </a:t>
            </a:r>
            <a:r>
              <a:rPr lang="it-IT" sz="1800" dirty="0" err="1" smtClean="0"/>
              <a:t>instances</a:t>
            </a:r>
            <a:r>
              <a:rPr lang="it-IT" sz="1800" dirty="0" smtClean="0"/>
              <a:t> of bike do </a:t>
            </a:r>
            <a:r>
              <a:rPr lang="it-IT" sz="1800" dirty="0" err="1" smtClean="0"/>
              <a:t>not</a:t>
            </a:r>
            <a:r>
              <a:rPr lang="it-IT" sz="1800" dirty="0" smtClean="0"/>
              <a:t> </a:t>
            </a:r>
            <a:r>
              <a:rPr lang="it-IT" sz="1800" dirty="0" err="1" smtClean="0"/>
              <a:t>change</a:t>
            </a:r>
            <a:r>
              <a:rPr lang="it-IT" sz="1800" dirty="0" smtClean="0"/>
              <a:t>. The </a:t>
            </a:r>
            <a:r>
              <a:rPr lang="it-IT" sz="1800" dirty="0" err="1" smtClean="0"/>
              <a:t>difference</a:t>
            </a:r>
            <a:r>
              <a:rPr lang="it-IT" sz="1800" dirty="0" smtClean="0"/>
              <a:t> w.r.t to the </a:t>
            </a:r>
            <a:r>
              <a:rPr lang="it-IT" sz="1800" dirty="0" err="1" smtClean="0"/>
              <a:t>previous</a:t>
            </a:r>
            <a:r>
              <a:rPr lang="it-IT" sz="1800" dirty="0" smtClean="0"/>
              <a:t> case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, due to the </a:t>
            </a:r>
            <a:r>
              <a:rPr lang="it-IT" sz="1800" dirty="0" err="1" smtClean="0"/>
              <a:t>presence</a:t>
            </a:r>
            <a:r>
              <a:rPr lang="it-IT" sz="1800" dirty="0" smtClean="0"/>
              <a:t> of the new </a:t>
            </a:r>
            <a:r>
              <a:rPr lang="it-IT" sz="1800" dirty="0" err="1" smtClean="0"/>
              <a:t>two</a:t>
            </a:r>
            <a:r>
              <a:rPr lang="it-IT" sz="1800" dirty="0" smtClean="0"/>
              <a:t> </a:t>
            </a:r>
            <a:r>
              <a:rPr lang="it-IT" sz="1800" dirty="0" err="1" smtClean="0"/>
              <a:t>entities</a:t>
            </a:r>
            <a:r>
              <a:rPr lang="it-IT" sz="1800" dirty="0" smtClean="0"/>
              <a:t>, </a:t>
            </a:r>
            <a:r>
              <a:rPr lang="it-IT" sz="1800" dirty="0" err="1" smtClean="0"/>
              <a:t>every</a:t>
            </a:r>
            <a:r>
              <a:rPr lang="it-IT" sz="1800" dirty="0" smtClean="0"/>
              <a:t> time an (</a:t>
            </a:r>
            <a:r>
              <a:rPr lang="it-IT" sz="1800" dirty="0" err="1" smtClean="0"/>
              <a:t>instance</a:t>
            </a:r>
            <a:r>
              <a:rPr lang="it-IT" sz="1800" dirty="0" smtClean="0"/>
              <a:t> of) bike </a:t>
            </a:r>
            <a:r>
              <a:rPr lang="it-IT" sz="1800" dirty="0" err="1" smtClean="0"/>
              <a:t>changes</a:t>
            </a:r>
            <a:r>
              <a:rPr lang="it-IT" sz="1800" dirty="0" smtClean="0"/>
              <a:t> </a:t>
            </a:r>
            <a:r>
              <a:rPr lang="it-IT" sz="1800" dirty="0" err="1" smtClean="0"/>
              <a:t>its</a:t>
            </a:r>
            <a:r>
              <a:rPr lang="it-IT" sz="1800" dirty="0" smtClean="0"/>
              <a:t> state from «in parking» to «</a:t>
            </a:r>
            <a:r>
              <a:rPr lang="it-IT" sz="1800" dirty="0" err="1" smtClean="0"/>
              <a:t>borrowed</a:t>
            </a:r>
            <a:r>
              <a:rPr lang="it-IT" sz="1800" dirty="0" smtClean="0"/>
              <a:t>» or vice versa,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changes</a:t>
            </a:r>
            <a:r>
              <a:rPr lang="it-IT" sz="1800" dirty="0" smtClean="0"/>
              <a:t> the </a:t>
            </a:r>
            <a:r>
              <a:rPr lang="it-IT" sz="1800" dirty="0" err="1" smtClean="0"/>
              <a:t>entity</a:t>
            </a:r>
            <a:r>
              <a:rPr lang="it-IT" sz="1800" dirty="0" smtClean="0"/>
              <a:t>, </a:t>
            </a:r>
            <a:r>
              <a:rPr lang="it-IT" sz="1800" dirty="0" err="1" smtClean="0"/>
              <a:t>namely</a:t>
            </a:r>
            <a:r>
              <a:rPr lang="it-IT" sz="1800" dirty="0" smtClean="0"/>
              <a:t> the </a:t>
            </a:r>
            <a:r>
              <a:rPr lang="it-IT" sz="1800" dirty="0" err="1" smtClean="0"/>
              <a:t>class</a:t>
            </a:r>
            <a:r>
              <a:rPr lang="it-IT" sz="1800" dirty="0" smtClean="0"/>
              <a:t> of </a:t>
            </a:r>
            <a:r>
              <a:rPr lang="it-IT" sz="1800" dirty="0" err="1" smtClean="0"/>
              <a:t>instances</a:t>
            </a:r>
            <a:r>
              <a:rPr lang="it-IT" sz="1800" dirty="0" smtClean="0"/>
              <a:t> to </a:t>
            </a:r>
            <a:r>
              <a:rPr lang="it-IT" sz="1800" dirty="0" err="1" smtClean="0"/>
              <a:t>which</a:t>
            </a:r>
            <a:r>
              <a:rPr lang="it-IT" sz="1800" dirty="0" smtClean="0"/>
              <a:t>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belongs</a:t>
            </a:r>
            <a:r>
              <a:rPr lang="it-IT" sz="1800" dirty="0" smtClean="0"/>
              <a:t>. </a:t>
            </a:r>
            <a:r>
              <a:rPr lang="it-IT" sz="1800" dirty="0" err="1" smtClean="0"/>
              <a:t>There</a:t>
            </a:r>
            <a:r>
              <a:rPr lang="it-IT" sz="1800" dirty="0" smtClean="0"/>
              <a:t> are </a:t>
            </a:r>
            <a:r>
              <a:rPr lang="it-IT" sz="1800" dirty="0" err="1" smtClean="0"/>
              <a:t>two</a:t>
            </a:r>
            <a:r>
              <a:rPr lang="it-IT" sz="1800" dirty="0" smtClean="0"/>
              <a:t> strong </a:t>
            </a:r>
            <a:r>
              <a:rPr lang="it-IT" sz="1800" dirty="0" err="1" smtClean="0"/>
              <a:t>objections</a:t>
            </a:r>
            <a:r>
              <a:rPr lang="it-IT" sz="1800" dirty="0" smtClean="0"/>
              <a:t> to </a:t>
            </a:r>
            <a:r>
              <a:rPr lang="it-IT" sz="1800" dirty="0" err="1" smtClean="0"/>
              <a:t>this</a:t>
            </a:r>
            <a:r>
              <a:rPr lang="it-IT" sz="1800" dirty="0" smtClean="0"/>
              <a:t> </a:t>
            </a:r>
            <a:r>
              <a:rPr lang="it-IT" sz="1800" dirty="0" err="1" smtClean="0"/>
              <a:t>choice</a:t>
            </a:r>
            <a:r>
              <a:rPr lang="it-IT" sz="1800" dirty="0" smtClean="0"/>
              <a:t>:</a:t>
            </a:r>
          </a:p>
          <a:p>
            <a:pPr marL="342900" indent="-342900">
              <a:buAutoNum type="alphaLcPeriod"/>
            </a:pPr>
            <a:r>
              <a:rPr lang="it-IT" sz="1800" dirty="0" err="1" smtClean="0"/>
              <a:t>Entities</a:t>
            </a:r>
            <a:r>
              <a:rPr lang="it-IT" sz="1800" dirty="0" smtClean="0"/>
              <a:t> are </a:t>
            </a:r>
            <a:r>
              <a:rPr lang="it-IT" sz="1800" dirty="0" err="1" smtClean="0"/>
              <a:t>defined</a:t>
            </a:r>
            <a:r>
              <a:rPr lang="it-IT" sz="1800" dirty="0" smtClean="0"/>
              <a:t> </a:t>
            </a:r>
            <a:r>
              <a:rPr lang="it-IT" sz="1800" dirty="0" err="1" smtClean="0"/>
              <a:t>as</a:t>
            </a:r>
            <a:r>
              <a:rPr lang="it-IT" sz="1800" dirty="0" smtClean="0"/>
              <a:t> </a:t>
            </a:r>
            <a:r>
              <a:rPr lang="it-IT" sz="1800" dirty="0" err="1" smtClean="0"/>
              <a:t>classes</a:t>
            </a:r>
            <a:r>
              <a:rPr lang="it-IT" sz="1800" dirty="0" smtClean="0"/>
              <a:t> of </a:t>
            </a:r>
            <a:r>
              <a:rPr lang="it-IT" sz="1800" dirty="0" err="1" smtClean="0"/>
              <a:t>objects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have</a:t>
            </a:r>
            <a:r>
              <a:rPr lang="it-IT" sz="1800" dirty="0" smtClean="0"/>
              <a:t> an </a:t>
            </a:r>
            <a:r>
              <a:rPr lang="it-IT" sz="1800" dirty="0" err="1" smtClean="0"/>
              <a:t>identification</a:t>
            </a:r>
            <a:r>
              <a:rPr lang="it-IT" sz="1800" dirty="0" smtClean="0"/>
              <a:t>, share common </a:t>
            </a:r>
            <a:r>
              <a:rPr lang="it-IT" sz="1800" dirty="0" err="1" smtClean="0"/>
              <a:t>properties</a:t>
            </a:r>
            <a:r>
              <a:rPr lang="it-IT" sz="1800" dirty="0" smtClean="0"/>
              <a:t>, and are of </a:t>
            </a:r>
            <a:r>
              <a:rPr lang="it-IT" sz="1800" dirty="0" err="1" smtClean="0"/>
              <a:t>interest</a:t>
            </a:r>
            <a:r>
              <a:rPr lang="it-IT" sz="1800" dirty="0" smtClean="0"/>
              <a:t> for the </a:t>
            </a:r>
            <a:r>
              <a:rPr lang="it-IT" sz="1800" dirty="0" err="1" smtClean="0"/>
              <a:t>application</a:t>
            </a:r>
            <a:r>
              <a:rPr lang="it-IT" sz="1800" dirty="0" smtClean="0"/>
              <a:t>. </a:t>
            </a:r>
            <a:r>
              <a:rPr lang="it-IT" sz="1800" dirty="0" err="1" smtClean="0"/>
              <a:t>As</a:t>
            </a:r>
            <a:r>
              <a:rPr lang="it-IT" sz="1800" dirty="0" smtClean="0"/>
              <a:t> </a:t>
            </a:r>
            <a:r>
              <a:rPr lang="it-IT" sz="1800" dirty="0" err="1" smtClean="0"/>
              <a:t>such</a:t>
            </a:r>
            <a:r>
              <a:rPr lang="it-IT" sz="1800" dirty="0" smtClean="0"/>
              <a:t>, </a:t>
            </a:r>
            <a:r>
              <a:rPr lang="it-IT" sz="1800" dirty="0" err="1" smtClean="0"/>
              <a:t>their</a:t>
            </a:r>
            <a:r>
              <a:rPr lang="it-IT" sz="1800" dirty="0" smtClean="0"/>
              <a:t> </a:t>
            </a:r>
            <a:r>
              <a:rPr lang="it-IT" sz="1800" dirty="0" err="1" smtClean="0"/>
              <a:t>instances</a:t>
            </a:r>
            <a:r>
              <a:rPr lang="it-IT" sz="1800" dirty="0" smtClean="0"/>
              <a:t> are </a:t>
            </a:r>
            <a:r>
              <a:rPr lang="it-IT" sz="1800" dirty="0" err="1" smtClean="0"/>
              <a:t>basically</a:t>
            </a:r>
            <a:r>
              <a:rPr lang="it-IT" sz="1800" dirty="0" smtClean="0"/>
              <a:t> </a:t>
            </a:r>
            <a:r>
              <a:rPr lang="it-IT" sz="1800" dirty="0" err="1" smtClean="0"/>
              <a:t>stable</a:t>
            </a:r>
            <a:r>
              <a:rPr lang="it-IT" sz="1800" dirty="0" smtClean="0"/>
              <a:t> in time; </a:t>
            </a:r>
            <a:r>
              <a:rPr lang="it-IT" sz="1800" dirty="0" err="1" smtClean="0"/>
              <a:t>this</a:t>
            </a:r>
            <a:r>
              <a:rPr lang="it-IT" sz="1800" dirty="0" smtClean="0"/>
              <a:t> </a:t>
            </a:r>
            <a:r>
              <a:rPr lang="it-IT" sz="1800" dirty="0" err="1" smtClean="0"/>
              <a:t>does</a:t>
            </a:r>
            <a:r>
              <a:rPr lang="it-IT" sz="1800" dirty="0" smtClean="0"/>
              <a:t> </a:t>
            </a:r>
            <a:r>
              <a:rPr lang="it-IT" sz="1800" dirty="0" err="1" smtClean="0"/>
              <a:t>not</a:t>
            </a:r>
            <a:r>
              <a:rPr lang="it-IT" sz="1800" dirty="0" smtClean="0"/>
              <a:t> </a:t>
            </a:r>
            <a:r>
              <a:rPr lang="it-IT" sz="1800" dirty="0" err="1" smtClean="0"/>
              <a:t>mean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they</a:t>
            </a:r>
            <a:r>
              <a:rPr lang="it-IT" sz="1800" dirty="0" smtClean="0"/>
              <a:t> </a:t>
            </a:r>
            <a:r>
              <a:rPr lang="it-IT" sz="1800" dirty="0" err="1" smtClean="0"/>
              <a:t>never</a:t>
            </a:r>
            <a:r>
              <a:rPr lang="it-IT" sz="1800" dirty="0" smtClean="0"/>
              <a:t> </a:t>
            </a:r>
            <a:r>
              <a:rPr lang="it-IT" sz="1800" dirty="0" err="1" smtClean="0"/>
              <a:t>change</a:t>
            </a:r>
            <a:r>
              <a:rPr lang="it-IT" sz="1800" dirty="0" smtClean="0"/>
              <a:t> in time, </a:t>
            </a:r>
            <a:r>
              <a:rPr lang="it-IT" sz="1800" dirty="0" err="1" smtClean="0"/>
              <a:t>but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change</a:t>
            </a:r>
            <a:r>
              <a:rPr lang="it-IT" sz="1800" dirty="0" smtClean="0"/>
              <a:t> with a </a:t>
            </a:r>
            <a:r>
              <a:rPr lang="it-IT" sz="1800" dirty="0" err="1" smtClean="0"/>
              <a:t>low</a:t>
            </a:r>
            <a:r>
              <a:rPr lang="it-IT" sz="1800" dirty="0" smtClean="0"/>
              <a:t> </a:t>
            </a:r>
            <a:r>
              <a:rPr lang="it-IT" sz="1800" dirty="0" err="1" smtClean="0"/>
              <a:t>frequency</a:t>
            </a:r>
            <a:r>
              <a:rPr lang="it-IT" sz="1800" dirty="0" smtClean="0"/>
              <a:t>.</a:t>
            </a:r>
          </a:p>
          <a:p>
            <a:pPr marL="342900" indent="-342900">
              <a:buAutoNum type="alphaLcPeriod"/>
            </a:pPr>
            <a:r>
              <a:rPr lang="it-IT" sz="1800" dirty="0" err="1" smtClean="0"/>
              <a:t>Although</a:t>
            </a:r>
            <a:r>
              <a:rPr lang="it-IT" sz="1800" dirty="0" smtClean="0"/>
              <a:t> </a:t>
            </a:r>
            <a:r>
              <a:rPr lang="it-IT" sz="1800" dirty="0" err="1" smtClean="0"/>
              <a:t>during</a:t>
            </a:r>
            <a:r>
              <a:rPr lang="it-IT" sz="1800" dirty="0" smtClean="0"/>
              <a:t> </a:t>
            </a:r>
            <a:r>
              <a:rPr lang="it-IT" sz="1800" dirty="0" err="1" smtClean="0"/>
              <a:t>conceptual</a:t>
            </a:r>
            <a:r>
              <a:rPr lang="it-IT" sz="1800" dirty="0" smtClean="0"/>
              <a:t> design </a:t>
            </a:r>
            <a:r>
              <a:rPr lang="it-IT" sz="1800" dirty="0" err="1" smtClean="0"/>
              <a:t>we</a:t>
            </a:r>
            <a:r>
              <a:rPr lang="it-IT" sz="1800" dirty="0" smtClean="0"/>
              <a:t> are </a:t>
            </a:r>
            <a:r>
              <a:rPr lang="it-IT" sz="1800" dirty="0" err="1" smtClean="0"/>
              <a:t>not</a:t>
            </a:r>
            <a:r>
              <a:rPr lang="it-IT" sz="1800" dirty="0" smtClean="0"/>
              <a:t> </a:t>
            </a:r>
            <a:r>
              <a:rPr lang="it-IT" sz="1800" dirty="0" err="1" smtClean="0"/>
              <a:t>concerned</a:t>
            </a:r>
            <a:r>
              <a:rPr lang="it-IT" sz="1800" dirty="0" smtClean="0"/>
              <a:t> with </a:t>
            </a:r>
            <a:r>
              <a:rPr lang="it-IT" sz="1800" dirty="0" err="1" smtClean="0"/>
              <a:t>efficiency</a:t>
            </a:r>
            <a:r>
              <a:rPr lang="it-IT" sz="1800" dirty="0" smtClean="0"/>
              <a:t> </a:t>
            </a:r>
            <a:r>
              <a:rPr lang="it-IT" sz="1800" dirty="0" err="1" smtClean="0"/>
              <a:t>issues</a:t>
            </a:r>
            <a:r>
              <a:rPr lang="it-IT" sz="1800" dirty="0" smtClean="0"/>
              <a:t>, </a:t>
            </a:r>
            <a:r>
              <a:rPr lang="it-IT" sz="1800" dirty="0" err="1" smtClean="0"/>
              <a:t>if</a:t>
            </a:r>
            <a:r>
              <a:rPr lang="it-IT" sz="1800" dirty="0" smtClean="0"/>
              <a:t> </a:t>
            </a:r>
            <a:r>
              <a:rPr lang="it-IT" sz="1800" dirty="0" err="1" smtClean="0"/>
              <a:t>we</a:t>
            </a:r>
            <a:r>
              <a:rPr lang="it-IT" sz="1800" dirty="0" smtClean="0"/>
              <a:t> model </a:t>
            </a:r>
            <a:r>
              <a:rPr lang="it-IT" sz="1800" dirty="0" err="1" smtClean="0"/>
              <a:t>entities</a:t>
            </a:r>
            <a:r>
              <a:rPr lang="it-IT" sz="1800" dirty="0" smtClean="0"/>
              <a:t> </a:t>
            </a:r>
            <a:r>
              <a:rPr lang="it-IT" sz="1800" dirty="0" err="1" smtClean="0"/>
              <a:t>whose</a:t>
            </a:r>
            <a:r>
              <a:rPr lang="it-IT" sz="1800" dirty="0" smtClean="0"/>
              <a:t> </a:t>
            </a:r>
            <a:r>
              <a:rPr lang="it-IT" sz="1800" dirty="0" err="1" smtClean="0"/>
              <a:t>instances</a:t>
            </a:r>
            <a:r>
              <a:rPr lang="it-IT" sz="1800" dirty="0" smtClean="0"/>
              <a:t> </a:t>
            </a:r>
            <a:r>
              <a:rPr lang="it-IT" sz="1800" dirty="0" err="1" smtClean="0"/>
              <a:t>continuosly</a:t>
            </a:r>
            <a:r>
              <a:rPr lang="it-IT" sz="1800" dirty="0" smtClean="0"/>
              <a:t> </a:t>
            </a:r>
            <a:r>
              <a:rPr lang="it-IT" sz="1800" dirty="0" err="1" smtClean="0"/>
              <a:t>change</a:t>
            </a:r>
            <a:r>
              <a:rPr lang="it-IT" sz="1800" dirty="0" smtClean="0"/>
              <a:t>, due to </a:t>
            </a:r>
            <a:r>
              <a:rPr lang="it-IT" sz="1800" dirty="0" err="1" smtClean="0"/>
              <a:t>translation</a:t>
            </a:r>
            <a:r>
              <a:rPr lang="it-IT" sz="1800" dirty="0" smtClean="0"/>
              <a:t> </a:t>
            </a:r>
            <a:r>
              <a:rPr lang="it-IT" sz="1800" dirty="0" err="1" smtClean="0"/>
              <a:t>rules</a:t>
            </a:r>
            <a:r>
              <a:rPr lang="it-IT" sz="1800" dirty="0" smtClean="0"/>
              <a:t> in </a:t>
            </a:r>
            <a:r>
              <a:rPr lang="it-IT" sz="1800" dirty="0" err="1" smtClean="0"/>
              <a:t>logical</a:t>
            </a:r>
            <a:r>
              <a:rPr lang="it-IT" sz="1800" dirty="0" smtClean="0"/>
              <a:t> design </a:t>
            </a:r>
            <a:r>
              <a:rPr lang="it-IT" sz="1800" dirty="0" err="1" smtClean="0"/>
              <a:t>rules</a:t>
            </a:r>
            <a:r>
              <a:rPr lang="it-IT" sz="1800" dirty="0" smtClean="0"/>
              <a:t>, </a:t>
            </a:r>
            <a:r>
              <a:rPr lang="it-IT" sz="1800" dirty="0" err="1" smtClean="0"/>
              <a:t>there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a concrete </a:t>
            </a:r>
            <a:r>
              <a:rPr lang="it-IT" sz="1800" dirty="0" err="1" smtClean="0"/>
              <a:t>possibility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we</a:t>
            </a:r>
            <a:r>
              <a:rPr lang="it-IT" sz="1800" dirty="0" smtClean="0"/>
              <a:t> model the </a:t>
            </a:r>
            <a:r>
              <a:rPr lang="it-IT" sz="1800" dirty="0" err="1" smtClean="0"/>
              <a:t>two</a:t>
            </a:r>
            <a:r>
              <a:rPr lang="it-IT" sz="1800" dirty="0" smtClean="0"/>
              <a:t> </a:t>
            </a:r>
            <a:r>
              <a:rPr lang="it-IT" sz="1800" dirty="0" err="1" smtClean="0"/>
              <a:t>entities</a:t>
            </a:r>
            <a:r>
              <a:rPr lang="it-IT" sz="1800" dirty="0" smtClean="0"/>
              <a:t> with </a:t>
            </a:r>
            <a:r>
              <a:rPr lang="it-IT" sz="1800" dirty="0" err="1" smtClean="0"/>
              <a:t>two</a:t>
            </a:r>
            <a:r>
              <a:rPr lang="it-IT" sz="1800" dirty="0" smtClean="0"/>
              <a:t> </a:t>
            </a:r>
            <a:r>
              <a:rPr lang="it-IT" sz="1800" dirty="0" err="1" smtClean="0"/>
              <a:t>tables</a:t>
            </a:r>
            <a:r>
              <a:rPr lang="it-IT" sz="1800" dirty="0" smtClean="0"/>
              <a:t>, in </a:t>
            </a:r>
            <a:r>
              <a:rPr lang="it-IT" sz="1800" dirty="0" err="1" smtClean="0"/>
              <a:t>such</a:t>
            </a:r>
            <a:r>
              <a:rPr lang="it-IT" sz="1800" dirty="0" smtClean="0"/>
              <a:t> a way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at</a:t>
            </a:r>
            <a:r>
              <a:rPr lang="it-IT" sz="1800" dirty="0" smtClean="0"/>
              <a:t> </a:t>
            </a:r>
            <a:r>
              <a:rPr lang="it-IT" sz="1800" dirty="0" err="1" smtClean="0"/>
              <a:t>run</a:t>
            </a:r>
            <a:r>
              <a:rPr lang="it-IT" sz="1800" dirty="0" smtClean="0"/>
              <a:t> time 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have</a:t>
            </a:r>
            <a:r>
              <a:rPr lang="it-IT" sz="1800" dirty="0" smtClean="0"/>
              <a:t> to </a:t>
            </a:r>
            <a:r>
              <a:rPr lang="it-IT" sz="1800" dirty="0" err="1" smtClean="0"/>
              <a:t>frequently</a:t>
            </a:r>
            <a:r>
              <a:rPr lang="it-IT" sz="1800" dirty="0" smtClean="0"/>
              <a:t> delete/</a:t>
            </a:r>
            <a:r>
              <a:rPr lang="it-IT" sz="1800" dirty="0" err="1" smtClean="0"/>
              <a:t>insert</a:t>
            </a:r>
            <a:r>
              <a:rPr lang="it-IT" sz="1800" dirty="0" smtClean="0"/>
              <a:t> </a:t>
            </a:r>
            <a:r>
              <a:rPr lang="it-IT" sz="1800" dirty="0" err="1" smtClean="0"/>
              <a:t>tuples</a:t>
            </a:r>
            <a:r>
              <a:rPr lang="it-IT" sz="1800" dirty="0" smtClean="0"/>
              <a:t> </a:t>
            </a:r>
            <a:r>
              <a:rPr lang="it-IT" sz="1800" dirty="0" err="1" smtClean="0"/>
              <a:t>corresponding</a:t>
            </a:r>
            <a:r>
              <a:rPr lang="it-IT" sz="1800" dirty="0" smtClean="0"/>
              <a:t> to bikes in the </a:t>
            </a:r>
            <a:r>
              <a:rPr lang="it-IT" sz="1800" dirty="0" err="1" smtClean="0"/>
              <a:t>two</a:t>
            </a:r>
            <a:r>
              <a:rPr lang="it-IT" sz="1800" dirty="0" smtClean="0"/>
              <a:t> </a:t>
            </a:r>
            <a:r>
              <a:rPr lang="it-IT" sz="1800" dirty="0" err="1" smtClean="0"/>
              <a:t>tables</a:t>
            </a:r>
            <a:r>
              <a:rPr lang="it-IT" sz="1800" dirty="0" smtClean="0"/>
              <a:t>. </a:t>
            </a:r>
            <a:r>
              <a:rPr lang="it-IT" sz="1800" dirty="0" err="1" smtClean="0"/>
              <a:t>This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the </a:t>
            </a:r>
            <a:r>
              <a:rPr lang="it-IT" sz="1800" dirty="0" err="1" smtClean="0"/>
              <a:t>exact</a:t>
            </a:r>
            <a:r>
              <a:rPr lang="it-IT" sz="1800" dirty="0" smtClean="0"/>
              <a:t> </a:t>
            </a:r>
            <a:r>
              <a:rPr lang="it-IT" sz="1800" dirty="0" err="1" smtClean="0"/>
              <a:t>counterpart</a:t>
            </a:r>
            <a:r>
              <a:rPr lang="it-IT" sz="1800" dirty="0" smtClean="0"/>
              <a:t> </a:t>
            </a:r>
            <a:r>
              <a:rPr lang="it-IT" sz="1800" dirty="0" err="1" smtClean="0"/>
              <a:t>at</a:t>
            </a:r>
            <a:r>
              <a:rPr lang="it-IT" sz="1800" dirty="0" smtClean="0"/>
              <a:t> </a:t>
            </a:r>
            <a:r>
              <a:rPr lang="it-IT" sz="1800" dirty="0" err="1" smtClean="0"/>
              <a:t>run</a:t>
            </a:r>
            <a:r>
              <a:rPr lang="it-IT" sz="1800" dirty="0" smtClean="0"/>
              <a:t> time of the </a:t>
            </a:r>
            <a:r>
              <a:rPr lang="it-IT" sz="1800" dirty="0" err="1" smtClean="0"/>
              <a:t>above</a:t>
            </a:r>
            <a:r>
              <a:rPr lang="it-IT" sz="1800" dirty="0" smtClean="0"/>
              <a:t> a. </a:t>
            </a:r>
            <a:r>
              <a:rPr lang="it-IT" sz="1800" dirty="0" err="1" smtClean="0"/>
              <a:t>argument</a:t>
            </a:r>
            <a:r>
              <a:rPr lang="it-IT" sz="1800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127</a:t>
            </a:fld>
            <a:endParaRPr lang="it-IT"/>
          </a:p>
        </p:txBody>
      </p:sp>
      <p:grpSp>
        <p:nvGrpSpPr>
          <p:cNvPr id="22" name="Gruppo 21"/>
          <p:cNvGrpSpPr/>
          <p:nvPr/>
        </p:nvGrpSpPr>
        <p:grpSpPr>
          <a:xfrm>
            <a:off x="1372828" y="577884"/>
            <a:ext cx="6459950" cy="1605946"/>
            <a:chOff x="870341" y="5130087"/>
            <a:chExt cx="6459950" cy="1605946"/>
          </a:xfrm>
        </p:grpSpPr>
        <p:sp>
          <p:nvSpPr>
            <p:cNvPr id="7" name="CasellaDiTesto 6"/>
            <p:cNvSpPr txBox="1"/>
            <p:nvPr/>
          </p:nvSpPr>
          <p:spPr>
            <a:xfrm>
              <a:off x="5267552" y="5258508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 panose="030F0702030302020204" pitchFamily="66" charset="0"/>
                </a:rPr>
                <a:t>Bike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745812" y="6272128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 smtClean="0">
                  <a:latin typeface="Comic Sans MS" panose="030F0702030302020204" pitchFamily="66" charset="0"/>
                </a:rPr>
                <a:t>In </a:t>
              </a:r>
            </a:p>
            <a:p>
              <a:pPr algn="ctr"/>
              <a:r>
                <a:rPr lang="it-IT" sz="1200" b="1" dirty="0" smtClean="0">
                  <a:latin typeface="Comic Sans MS" panose="030F0702030302020204" pitchFamily="66" charset="0"/>
                </a:rPr>
                <a:t>parking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9" name="Connettore 2 8"/>
            <p:cNvCxnSpPr/>
            <p:nvPr/>
          </p:nvCxnSpPr>
          <p:spPr>
            <a:xfrm flipH="1" flipV="1">
              <a:off x="5503352" y="5592991"/>
              <a:ext cx="12409" cy="38416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6010699" y="5130087"/>
              <a:ext cx="131959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u="sng" dirty="0" smtClean="0">
                  <a:latin typeface="Comic Sans MS" panose="030F0702030302020204" pitchFamily="66" charset="0"/>
                </a:rPr>
                <a:t>Code</a:t>
              </a:r>
            </a:p>
            <a:p>
              <a:r>
                <a:rPr lang="it-IT" sz="1100" dirty="0" smtClean="0">
                  <a:latin typeface="Comic Sans MS" panose="030F0702030302020204" pitchFamily="66" charset="0"/>
                </a:rPr>
                <a:t>Date of </a:t>
              </a:r>
              <a:r>
                <a:rPr lang="it-IT" sz="1100" dirty="0" err="1" smtClean="0">
                  <a:latin typeface="Comic Sans MS" panose="030F0702030302020204" pitchFamily="66" charset="0"/>
                </a:rPr>
                <a:t>purchase</a:t>
              </a:r>
              <a:endParaRPr lang="it-IT" sz="1100" dirty="0" smtClean="0">
                <a:latin typeface="Comic Sans MS" panose="030F0702030302020204" pitchFamily="66" charset="0"/>
              </a:endParaRPr>
            </a:p>
            <a:p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 flipV="1">
              <a:off x="5039911" y="599257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ttangolo 11"/>
            <p:cNvSpPr/>
            <p:nvPr/>
          </p:nvSpPr>
          <p:spPr>
            <a:xfrm>
              <a:off x="4720493" y="6294706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5041922" y="5244849"/>
              <a:ext cx="995519" cy="3435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083002" y="630772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5" name="Connettore 1 14"/>
            <p:cNvCxnSpPr/>
            <p:nvPr/>
          </p:nvCxnSpPr>
          <p:spPr>
            <a:xfrm flipH="1">
              <a:off x="5017203" y="5992571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 flipV="1">
              <a:off x="6184676" y="5988002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tangolo 16"/>
            <p:cNvSpPr/>
            <p:nvPr/>
          </p:nvSpPr>
          <p:spPr>
            <a:xfrm>
              <a:off x="5834409" y="6299163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925976" y="6274368"/>
              <a:ext cx="62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 err="1" smtClean="0">
                  <a:latin typeface="Comic Sans MS" panose="030F0702030302020204" pitchFamily="66" charset="0"/>
                </a:rPr>
                <a:t>Bor</a:t>
              </a:r>
              <a:r>
                <a:rPr lang="it-IT" sz="1200" b="1" dirty="0" smtClean="0">
                  <a:latin typeface="Comic Sans MS" panose="030F0702030302020204" pitchFamily="66" charset="0"/>
                </a:rPr>
                <a:t>-</a:t>
              </a:r>
            </a:p>
            <a:p>
              <a:pPr algn="ctr"/>
              <a:r>
                <a:rPr lang="it-IT" sz="1200" b="1" dirty="0" err="1" smtClean="0">
                  <a:latin typeface="Comic Sans MS" panose="030F0702030302020204" pitchFamily="66" charset="0"/>
                </a:rPr>
                <a:t>rowed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095971" y="5566285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 panose="030F0702030302020204" pitchFamily="66" charset="0"/>
                </a:rPr>
                <a:t>Bike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839118" y="5437864"/>
              <a:ext cx="131959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u="sng" dirty="0" smtClean="0">
                  <a:latin typeface="Comic Sans MS" panose="030F0702030302020204" pitchFamily="66" charset="0"/>
                </a:rPr>
                <a:t>Code</a:t>
              </a:r>
            </a:p>
            <a:p>
              <a:r>
                <a:rPr lang="it-IT" sz="1100" dirty="0" smtClean="0">
                  <a:latin typeface="Comic Sans MS" panose="030F0702030302020204" pitchFamily="66" charset="0"/>
                </a:rPr>
                <a:t>Date of </a:t>
              </a:r>
              <a:r>
                <a:rPr lang="it-IT" sz="1100" dirty="0" err="1" smtClean="0">
                  <a:latin typeface="Comic Sans MS" panose="030F0702030302020204" pitchFamily="66" charset="0"/>
                </a:rPr>
                <a:t>purchase</a:t>
              </a:r>
              <a:endParaRPr lang="it-IT" sz="1100" dirty="0" smtClean="0">
                <a:latin typeface="Comic Sans MS" panose="030F0702030302020204" pitchFamily="66" charset="0"/>
              </a:endParaRPr>
            </a:p>
            <a:p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870341" y="5552626"/>
              <a:ext cx="995519" cy="3435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2 5"/>
            <p:cNvCxnSpPr/>
            <p:nvPr/>
          </p:nvCxnSpPr>
          <p:spPr>
            <a:xfrm flipV="1">
              <a:off x="3442447" y="5730251"/>
              <a:ext cx="914400" cy="769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2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131" y="2357699"/>
            <a:ext cx="857415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</a:t>
            </a:r>
            <a:r>
              <a:rPr lang="en-US" sz="3600" dirty="0" smtClean="0"/>
              <a:t>iagrammatic readability </a:t>
            </a:r>
            <a:br>
              <a:rPr lang="en-US" sz="3600" dirty="0" smtClean="0"/>
            </a:br>
            <a:r>
              <a:rPr lang="en-US" sz="3600" dirty="0" smtClean="0"/>
              <a:t>more in depth</a:t>
            </a:r>
            <a:endParaRPr lang="en-US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3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365127"/>
            <a:ext cx="8574156" cy="919068"/>
          </a:xfrm>
        </p:spPr>
        <p:txBody>
          <a:bodyPr/>
          <a:lstStyle/>
          <a:p>
            <a:pPr algn="ctr"/>
            <a:r>
              <a:rPr lang="it-IT" dirty="0" err="1" smtClean="0"/>
              <a:t>Diagrammatic</a:t>
            </a:r>
            <a:r>
              <a:rPr lang="it-IT" dirty="0" smtClean="0"/>
              <a:t> </a:t>
            </a:r>
            <a:r>
              <a:rPr lang="it-IT" dirty="0" err="1" smtClean="0"/>
              <a:t>readability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417" y="1580029"/>
            <a:ext cx="8627166" cy="4596934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first </a:t>
            </a:r>
            <a:r>
              <a:rPr lang="it-IT" dirty="0" err="1" smtClean="0"/>
              <a:t>reconsider</a:t>
            </a:r>
            <a:r>
              <a:rPr lang="it-IT" dirty="0" smtClean="0"/>
              <a:t> the </a:t>
            </a:r>
            <a:r>
              <a:rPr lang="it-IT" dirty="0" err="1" smtClean="0"/>
              <a:t>diagram</a:t>
            </a:r>
            <a:r>
              <a:rPr lang="it-IT" dirty="0" smtClean="0"/>
              <a:t> </a:t>
            </a:r>
            <a:r>
              <a:rPr lang="it-IT" dirty="0" err="1" smtClean="0"/>
              <a:t>shown</a:t>
            </a:r>
            <a:r>
              <a:rPr lang="it-IT" dirty="0" smtClean="0"/>
              <a:t> in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slides</a:t>
            </a:r>
            <a:r>
              <a:rPr lang="it-IT" dirty="0" smtClean="0"/>
              <a:t>,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improve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diagrammatic</a:t>
            </a:r>
            <a:r>
              <a:rPr lang="it-IT" dirty="0" smtClean="0"/>
              <a:t> </a:t>
            </a:r>
            <a:r>
              <a:rPr lang="it-IT" dirty="0" err="1" smtClean="0"/>
              <a:t>readability</a:t>
            </a:r>
            <a:r>
              <a:rPr lang="it-IT" dirty="0" smtClean="0"/>
              <a:t> by </a:t>
            </a:r>
          </a:p>
          <a:p>
            <a:r>
              <a:rPr lang="it-IT" dirty="0" err="1" smtClean="0"/>
              <a:t>framing</a:t>
            </a:r>
            <a:r>
              <a:rPr lang="it-IT" dirty="0" smtClean="0"/>
              <a:t> the </a:t>
            </a:r>
            <a:r>
              <a:rPr lang="it-IT" dirty="0" err="1" smtClean="0"/>
              <a:t>diagram</a:t>
            </a:r>
            <a:r>
              <a:rPr lang="it-IT" dirty="0" smtClean="0"/>
              <a:t> in a </a:t>
            </a:r>
            <a:r>
              <a:rPr lang="it-IT" dirty="0" err="1" smtClean="0"/>
              <a:t>grid</a:t>
            </a:r>
            <a:r>
              <a:rPr lang="it-IT" dirty="0" smtClean="0"/>
              <a:t>, and </a:t>
            </a:r>
          </a:p>
          <a:p>
            <a:r>
              <a:rPr lang="it-IT" dirty="0" err="1" smtClean="0"/>
              <a:t>representing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connecting</a:t>
            </a:r>
            <a:r>
              <a:rPr lang="it-IT" dirty="0" smtClean="0"/>
              <a:t> </a:t>
            </a:r>
            <a:r>
              <a:rPr lang="it-IT" dirty="0" err="1" smtClean="0"/>
              <a:t>lines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horizontal</a:t>
            </a:r>
            <a:r>
              <a:rPr lang="it-IT" dirty="0" smtClean="0"/>
              <a:t> or </a:t>
            </a:r>
            <a:r>
              <a:rPr lang="it-IT" dirty="0" err="1" smtClean="0"/>
              <a:t>vertical</a:t>
            </a:r>
            <a:r>
              <a:rPr lang="it-IT" dirty="0" smtClean="0"/>
              <a:t> </a:t>
            </a:r>
            <a:r>
              <a:rPr lang="it-IT" dirty="0" err="1" smtClean="0"/>
              <a:t>lines</a:t>
            </a:r>
            <a:r>
              <a:rPr lang="it-IT" dirty="0" smtClean="0"/>
              <a:t>.  </a:t>
            </a:r>
          </a:p>
          <a:p>
            <a:endParaRPr lang="it-IT" dirty="0"/>
          </a:p>
          <a:p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show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diagrams</a:t>
            </a:r>
            <a:r>
              <a:rPr lang="it-IT" dirty="0" smtClean="0"/>
              <a:t> </a:t>
            </a:r>
            <a:r>
              <a:rPr lang="it-IT" dirty="0" err="1" smtClean="0"/>
              <a:t>produced</a:t>
            </a:r>
            <a:r>
              <a:rPr lang="it-IT" dirty="0" smtClean="0"/>
              <a:t> by </a:t>
            </a:r>
            <a:r>
              <a:rPr lang="it-IT" dirty="0" err="1" smtClean="0"/>
              <a:t>students</a:t>
            </a:r>
            <a:r>
              <a:rPr lang="it-IT" dirty="0" smtClean="0"/>
              <a:t>, </a:t>
            </a:r>
            <a:r>
              <a:rPr lang="it-IT" dirty="0" err="1" smtClean="0"/>
              <a:t>one</a:t>
            </a:r>
            <a:r>
              <a:rPr lang="it-IT" dirty="0" smtClean="0"/>
              <a:t> with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diagrammatic</a:t>
            </a:r>
            <a:r>
              <a:rPr lang="it-IT" dirty="0" smtClean="0"/>
              <a:t> </a:t>
            </a:r>
            <a:r>
              <a:rPr lang="it-IT" dirty="0" err="1" smtClean="0"/>
              <a:t>readability</a:t>
            </a:r>
            <a:r>
              <a:rPr lang="it-IT" dirty="0" smtClean="0"/>
              <a:t> and the </a:t>
            </a:r>
            <a:r>
              <a:rPr lang="it-IT" dirty="0" err="1" smtClean="0"/>
              <a:t>second</a:t>
            </a:r>
            <a:r>
              <a:rPr lang="it-IT" dirty="0" smtClean="0"/>
              <a:t> with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readability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5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060" y="2341708"/>
            <a:ext cx="891717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3</a:t>
            </a:r>
            <a:r>
              <a:rPr lang="en-US" sz="3600" dirty="0" smtClean="0"/>
              <a:t>. Diagrammatic representation adopted</a:t>
            </a:r>
            <a:endParaRPr lang="en-US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8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>
            <a:stCxn id="7" idx="1"/>
            <a:endCxn id="107" idx="3"/>
          </p:cNvCxnSpPr>
          <p:nvPr/>
        </p:nvCxnSpPr>
        <p:spPr>
          <a:xfrm flipH="1" flipV="1">
            <a:off x="1996866" y="5144293"/>
            <a:ext cx="1154158" cy="6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282542" y="5084741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/>
              <a:t>Diagram</a:t>
            </a:r>
            <a:r>
              <a:rPr lang="it-IT" sz="3600" dirty="0" smtClean="0"/>
              <a:t> </a:t>
            </a:r>
            <a:r>
              <a:rPr lang="it-IT" sz="3600" dirty="0" err="1" smtClean="0"/>
              <a:t>shown</a:t>
            </a:r>
            <a:r>
              <a:rPr lang="it-IT" sz="3600" dirty="0" smtClean="0"/>
              <a:t> in </a:t>
            </a:r>
            <a:r>
              <a:rPr lang="it-IT" sz="3600" dirty="0" err="1" smtClean="0"/>
              <a:t>previous</a:t>
            </a:r>
            <a:r>
              <a:rPr lang="it-IT" sz="3600" dirty="0" smtClean="0"/>
              <a:t> </a:t>
            </a:r>
            <a:r>
              <a:rPr lang="it-IT" sz="3600" dirty="0" err="1" smtClean="0"/>
              <a:t>slides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51024" y="50594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8338" y="238908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>
            <a:off x="1329250" y="2912305"/>
            <a:ext cx="237693" cy="2092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3723311" y="3737241"/>
            <a:ext cx="1315567" cy="12676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082333" y="2923725"/>
            <a:ext cx="114562" cy="2096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519046" y="2904076"/>
            <a:ext cx="146687" cy="2135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H="1" flipV="1">
            <a:off x="5801515" y="3776786"/>
            <a:ext cx="7312" cy="3982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964794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69989" y="301905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306" y="314542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925674" y="505019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2746448" y="3455931"/>
            <a:ext cx="7280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latin typeface="Comic Sans MS" panose="030F0702030302020204" pitchFamily="66" charset="0"/>
              </a:rPr>
              <a:t>p</a:t>
            </a:r>
            <a:r>
              <a:rPr lang="it-IT" sz="1100" b="1" dirty="0" err="1" smtClean="0">
                <a:latin typeface="Comic Sans MS" panose="030F0702030302020204" pitchFamily="66" charset="0"/>
              </a:rPr>
              <a:t>icks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347355" y="3888215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returns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236620" y="3606436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199266" y="5107413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887747" y="4265284"/>
            <a:ext cx="7649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1580063" y="3776786"/>
            <a:ext cx="129073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Comic Sans MS" panose="030F0702030302020204" pitchFamily="66" charset="0"/>
              </a:rPr>
              <a:t>maximum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707683" y="438240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185423" y="458532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139422" y="2934992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603563" y="31700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028364" y="52467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746131" y="528374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329971" y="2268634"/>
            <a:ext cx="641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2724143" y="487634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904030" y="474157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986336" y="36232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6" name="Rombo 85"/>
          <p:cNvSpPr/>
          <p:nvPr/>
        </p:nvSpPr>
        <p:spPr>
          <a:xfrm>
            <a:off x="2641465" y="34847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249656" y="3931165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1" name="Rombo 90"/>
          <p:cNvSpPr/>
          <p:nvPr/>
        </p:nvSpPr>
        <p:spPr>
          <a:xfrm>
            <a:off x="3948308" y="4270747"/>
            <a:ext cx="704391" cy="27153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6619" y="244039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14817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6074367" y="2311259"/>
            <a:ext cx="124478" cy="13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130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2889499" cy="1129915"/>
            <a:chOff x="6282650" y="1816846"/>
            <a:chExt cx="2889499" cy="1129915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1838765"/>
              <a:ext cx="2160110" cy="1107996"/>
              <a:chOff x="7012039" y="1838765"/>
              <a:chExt cx="2160110" cy="1107996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8060947" y="1838765"/>
                <a:ext cx="111120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u="sng" dirty="0" smtClean="0">
                    <a:latin typeface="Comic Sans MS" panose="030F0702030302020204" pitchFamily="66" charset="0"/>
                  </a:rPr>
                  <a:t>Code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Longitude</a:t>
                </a:r>
                <a:r>
                  <a:rPr lang="it-IT" sz="1100" u="sng" dirty="0" smtClean="0">
                    <a:latin typeface="Comic Sans MS" panose="030F0702030302020204" pitchFamily="66" charset="0"/>
                  </a:rPr>
                  <a:t> &amp;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Latitude</a:t>
                </a:r>
                <a:endParaRPr lang="it-IT" sz="1100" u="sng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Address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Name</a:t>
                </a:r>
                <a:endParaRPr lang="it-IT" sz="1100" dirty="0">
                  <a:latin typeface="Comic Sans MS" panose="030F0702030302020204" pitchFamily="66" charset="0"/>
                </a:endParaRPr>
              </a:p>
              <a:p>
                <a:r>
                  <a:rPr lang="it-IT" sz="1100" dirty="0" smtClean="0">
                    <a:latin typeface="Comic Sans MS" panose="030F0702030302020204" pitchFamily="66" charset="0"/>
                  </a:rPr>
                  <a:t># of </a:t>
                </a:r>
                <a:r>
                  <a:rPr lang="it-IT" sz="1100" dirty="0" err="1" smtClean="0">
                    <a:latin typeface="Comic Sans MS" panose="030F0702030302020204" pitchFamily="66" charset="0"/>
                  </a:rPr>
                  <a:t>locations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94" name="Gruppo 93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98" name="CasellaDiTesto 97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1" name="Connettore 1 10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CasellaDiTesto 105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4" name="CasellaDiTesto 103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grpSp>
        <p:nvGrpSpPr>
          <p:cNvPr id="111" name="Gruppo 11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2" name="Ovale 11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igura a mano libera 112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153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Connettore 1 193"/>
          <p:cNvCxnSpPr/>
          <p:nvPr/>
        </p:nvCxnSpPr>
        <p:spPr>
          <a:xfrm flipH="1" flipV="1">
            <a:off x="5410807" y="1726264"/>
            <a:ext cx="1573009" cy="10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 flipV="1">
            <a:off x="1636327" y="5639319"/>
            <a:ext cx="2100517" cy="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318009" y="5517873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6811" y="365126"/>
            <a:ext cx="8248539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A </a:t>
            </a:r>
            <a:r>
              <a:rPr lang="it-IT" sz="3600" dirty="0" err="1" smtClean="0"/>
              <a:t>diagram</a:t>
            </a:r>
            <a:r>
              <a:rPr lang="it-IT" sz="3600" dirty="0" smtClean="0"/>
              <a:t> with </a:t>
            </a:r>
            <a:r>
              <a:rPr lang="it-IT" sz="3600" dirty="0" err="1" smtClean="0"/>
              <a:t>enhanced</a:t>
            </a:r>
            <a:r>
              <a:rPr lang="it-IT" sz="3600" dirty="0" smtClean="0"/>
              <a:t> </a:t>
            </a:r>
            <a:r>
              <a:rPr lang="it-IT" sz="3600" dirty="0" err="1" smtClean="0"/>
              <a:t>readability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506789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1217928" y="2879977"/>
            <a:ext cx="8046" cy="22245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2655816" y="331143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2525208" y="469371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865377" y="5996101"/>
            <a:ext cx="463589" cy="2616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795486" y="4682535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2095782" y="330839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882373" y="6159024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248355" y="5517873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1338043" y="3847867"/>
            <a:ext cx="112723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Comic Sans MS" panose="030F0702030302020204" pitchFamily="66" charset="0"/>
              </a:rPr>
              <a:t>Max.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790355" y="287073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7098733" y="6126906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630450" y="2457911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6519947" y="146575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650358" y="1463476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1617237" y="5651241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3163625" y="562903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7626764" y="6015808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089994" y="468585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943563" y="1977283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4369333" y="3285323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773697" y="3641209"/>
            <a:ext cx="881895" cy="261610"/>
            <a:chOff x="986336" y="3606436"/>
            <a:chExt cx="881895" cy="261610"/>
          </a:xfrm>
        </p:grpSpPr>
        <p:sp>
          <p:nvSpPr>
            <p:cNvPr id="63" name="CasellaDiTesto 62"/>
            <p:cNvSpPr txBox="1"/>
            <p:nvPr/>
          </p:nvSpPr>
          <p:spPr>
            <a:xfrm>
              <a:off x="1236620" y="3606436"/>
              <a:ext cx="41389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 smtClean="0">
                  <a:latin typeface="Comic Sans MS" panose="030F0702030302020204" pitchFamily="66" charset="0"/>
                </a:rPr>
                <a:t>has</a:t>
              </a:r>
              <a:endParaRPr lang="it-IT" sz="1100" b="1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9" name="Rombo 8"/>
            <p:cNvSpPr/>
            <p:nvPr/>
          </p:nvSpPr>
          <p:spPr>
            <a:xfrm>
              <a:off x="986336" y="3623294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85" name="Rombo 84"/>
          <p:cNvSpPr/>
          <p:nvPr/>
        </p:nvSpPr>
        <p:spPr>
          <a:xfrm>
            <a:off x="789826" y="6170152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28" name="Gruppo 127"/>
          <p:cNvGrpSpPr/>
          <p:nvPr/>
        </p:nvGrpSpPr>
        <p:grpSpPr>
          <a:xfrm>
            <a:off x="2138431" y="5086087"/>
            <a:ext cx="834453" cy="302843"/>
            <a:chOff x="2641465" y="3455931"/>
            <a:chExt cx="881895" cy="261610"/>
          </a:xfrm>
        </p:grpSpPr>
        <p:sp>
          <p:nvSpPr>
            <p:cNvPr id="60" name="CasellaDiTesto 59"/>
            <p:cNvSpPr txBox="1"/>
            <p:nvPr/>
          </p:nvSpPr>
          <p:spPr>
            <a:xfrm>
              <a:off x="2746448" y="3455931"/>
              <a:ext cx="72808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icks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up</a:t>
              </a:r>
            </a:p>
          </p:txBody>
        </p:sp>
        <p:sp>
          <p:nvSpPr>
            <p:cNvPr id="86" name="Rombo 85"/>
            <p:cNvSpPr/>
            <p:nvPr/>
          </p:nvSpPr>
          <p:spPr>
            <a:xfrm>
              <a:off x="2641465" y="3484794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9" name="Gruppo 128"/>
          <p:cNvGrpSpPr/>
          <p:nvPr/>
        </p:nvGrpSpPr>
        <p:grpSpPr>
          <a:xfrm>
            <a:off x="2668502" y="3875805"/>
            <a:ext cx="853953" cy="319587"/>
            <a:chOff x="3256864" y="3888215"/>
            <a:chExt cx="881895" cy="261610"/>
          </a:xfrm>
        </p:grpSpPr>
        <p:sp>
          <p:nvSpPr>
            <p:cNvPr id="61" name="CasellaDiTesto 60"/>
            <p:cNvSpPr txBox="1"/>
            <p:nvPr/>
          </p:nvSpPr>
          <p:spPr>
            <a:xfrm>
              <a:off x="3347355" y="3888215"/>
              <a:ext cx="67999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 smtClean="0">
                  <a:latin typeface="Comic Sans MS" panose="030F0702030302020204" pitchFamily="66" charset="0"/>
                </a:rPr>
                <a:t>returns</a:t>
              </a:r>
              <a:endParaRPr lang="it-IT" sz="1100" b="1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87" name="Rombo 86"/>
            <p:cNvSpPr/>
            <p:nvPr/>
          </p:nvSpPr>
          <p:spPr>
            <a:xfrm>
              <a:off x="3256864" y="3891905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469740" y="2559255"/>
            <a:ext cx="941283" cy="261610"/>
            <a:chOff x="3975844" y="2907880"/>
            <a:chExt cx="1004030" cy="261610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75844" y="2907880"/>
              <a:ext cx="10040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Parked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205463" y="2934011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3" name="Gruppo 132"/>
          <p:cNvGrpSpPr/>
          <p:nvPr/>
        </p:nvGrpSpPr>
        <p:grpSpPr>
          <a:xfrm>
            <a:off x="4697963" y="3442438"/>
            <a:ext cx="619368" cy="270241"/>
            <a:chOff x="3780630" y="3046155"/>
            <a:chExt cx="619368" cy="270241"/>
          </a:xfrm>
        </p:grpSpPr>
        <p:sp>
          <p:nvSpPr>
            <p:cNvPr id="88" name="Rombo 87"/>
            <p:cNvSpPr/>
            <p:nvPr/>
          </p:nvSpPr>
          <p:spPr>
            <a:xfrm>
              <a:off x="3806400" y="3081210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93" name="CasellaDiTesto 92"/>
            <p:cNvSpPr txBox="1"/>
            <p:nvPr/>
          </p:nvSpPr>
          <p:spPr>
            <a:xfrm>
              <a:off x="3780630" y="3046155"/>
              <a:ext cx="514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on </a:t>
              </a:r>
            </a:p>
          </p:txBody>
        </p:sp>
      </p:grpSp>
      <p:sp>
        <p:nvSpPr>
          <p:cNvPr id="95" name="CasellaDiTesto 94"/>
          <p:cNvSpPr txBox="1"/>
          <p:nvPr/>
        </p:nvSpPr>
        <p:spPr>
          <a:xfrm>
            <a:off x="5935983" y="3333005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7593903" y="2712779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231673" y="2382369"/>
            <a:ext cx="1413697" cy="523220"/>
            <a:chOff x="350878" y="2389085"/>
            <a:chExt cx="1413697" cy="523220"/>
          </a:xfrm>
        </p:grpSpPr>
        <p:sp>
          <p:nvSpPr>
            <p:cNvPr id="10" name="CasellaDiTesto 9"/>
            <p:cNvSpPr txBox="1"/>
            <p:nvPr/>
          </p:nvSpPr>
          <p:spPr>
            <a:xfrm>
              <a:off x="928338" y="2389085"/>
              <a:ext cx="801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 smtClean="0">
                  <a:latin typeface="Comic Sans MS" panose="030F0702030302020204" pitchFamily="66" charset="0"/>
                </a:rPr>
                <a:t>Credit </a:t>
              </a:r>
            </a:p>
            <a:p>
              <a:pPr algn="ctr"/>
              <a:r>
                <a:rPr lang="it-IT" sz="1400" b="1" dirty="0" smtClean="0">
                  <a:latin typeface="Comic Sans MS" panose="030F0702030302020204" pitchFamily="66" charset="0"/>
                </a:rPr>
                <a:t>Card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82" name="CasellaDiTesto 81"/>
            <p:cNvSpPr txBox="1"/>
            <p:nvPr/>
          </p:nvSpPr>
          <p:spPr>
            <a:xfrm>
              <a:off x="350878" y="2389085"/>
              <a:ext cx="6415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u="sng" dirty="0" err="1" smtClean="0">
                  <a:latin typeface="Comic Sans MS" panose="030F0702030302020204" pitchFamily="66" charset="0"/>
                </a:rPr>
                <a:t>Type</a:t>
              </a:r>
              <a:r>
                <a:rPr lang="it-IT" sz="1100" u="sng" dirty="0" smtClean="0">
                  <a:latin typeface="Comic Sans MS" panose="030F0702030302020204" pitchFamily="66" charset="0"/>
                </a:rPr>
                <a:t> &amp;</a:t>
              </a:r>
            </a:p>
            <a:p>
              <a:pPr algn="r"/>
              <a:r>
                <a:rPr lang="it-IT" sz="1100" u="sng" dirty="0" smtClean="0">
                  <a:latin typeface="Comic Sans MS" panose="030F0702030302020204" pitchFamily="66" charset="0"/>
                </a:rPr>
                <a:t>Code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3" name="Rettangolo 2"/>
            <p:cNvSpPr/>
            <p:nvPr/>
          </p:nvSpPr>
          <p:spPr>
            <a:xfrm>
              <a:off x="976619" y="244039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7" name="Rettangolo 96"/>
          <p:cNvSpPr/>
          <p:nvPr/>
        </p:nvSpPr>
        <p:spPr>
          <a:xfrm>
            <a:off x="5516822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0" name="Gruppo 29"/>
          <p:cNvGrpSpPr/>
          <p:nvPr/>
        </p:nvGrpSpPr>
        <p:grpSpPr>
          <a:xfrm>
            <a:off x="3549901" y="1525667"/>
            <a:ext cx="1853734" cy="444079"/>
            <a:chOff x="4045563" y="1881997"/>
            <a:chExt cx="1853734" cy="444079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5004500" y="1956392"/>
              <a:ext cx="894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 panose="030F0702030302020204" pitchFamily="66" charset="0"/>
                </a:rPr>
                <a:t>Location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045563" y="1881997"/>
              <a:ext cx="10262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u="sng" dirty="0" smtClean="0">
                  <a:latin typeface="Comic Sans MS" panose="030F0702030302020204" pitchFamily="66" charset="0"/>
                </a:rPr>
                <a:t># </a:t>
              </a:r>
              <a:r>
                <a:rPr lang="it-IT" sz="1100" u="sng" dirty="0" err="1" smtClean="0">
                  <a:latin typeface="Comic Sans MS" panose="030F0702030302020204" pitchFamily="66" charset="0"/>
                </a:rPr>
                <a:t>num</a:t>
              </a:r>
              <a:r>
                <a:rPr lang="it-IT" sz="1100" u="sng" dirty="0" smtClean="0">
                  <a:latin typeface="Comic Sans MS" panose="030F0702030302020204" pitchFamily="66" charset="0"/>
                </a:rPr>
                <a:t>. code</a:t>
              </a:r>
            </a:p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Type</a:t>
              </a:r>
              <a:r>
                <a:rPr lang="it-IT" sz="1100" dirty="0" smtClean="0">
                  <a:latin typeface="Comic Sans MS" panose="030F0702030302020204" pitchFamily="66" charset="0"/>
                </a:rPr>
                <a:t> of bike</a:t>
              </a:r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5023896" y="1905469"/>
              <a:ext cx="863177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6562402" y="357115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Comic Sans MS" panose="030F0702030302020204" pitchFamily="66" charset="0"/>
              </a:rPr>
              <a:t>Bike</a:t>
            </a:r>
            <a:endParaRPr lang="it-IT" sz="2000" b="1" dirty="0">
              <a:latin typeface="Comic Sans MS" panose="030F0702030302020204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415840" y="3441558"/>
            <a:ext cx="1136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</a:t>
            </a:r>
            <a:r>
              <a:rPr lang="it-IT" sz="11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5" name="Rettangolo 104"/>
          <p:cNvSpPr/>
          <p:nvPr/>
        </p:nvSpPr>
        <p:spPr>
          <a:xfrm>
            <a:off x="6368573" y="3449559"/>
            <a:ext cx="1086888" cy="710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404729" y="249999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600" b="1" dirty="0" smtClean="0">
                <a:latin typeface="Comic Sans MS" panose="030F0702030302020204" pitchFamily="66" charset="0"/>
              </a:rPr>
              <a:t>In 2015</a:t>
            </a:r>
            <a:endParaRPr lang="it-IT" sz="1600" b="1" dirty="0">
              <a:latin typeface="Comic Sans MS" panose="030F0702030302020204" pitchFamily="66" charset="0"/>
            </a:endParaRPr>
          </a:p>
        </p:txBody>
      </p:sp>
      <p:sp>
        <p:nvSpPr>
          <p:cNvPr id="108" name="Rettangolo 107"/>
          <p:cNvSpPr/>
          <p:nvPr/>
        </p:nvSpPr>
        <p:spPr>
          <a:xfrm>
            <a:off x="2359828" y="2459596"/>
            <a:ext cx="1138116" cy="712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973603" y="515964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latin typeface="Comic Sans MS" panose="030F0702030302020204" pitchFamily="66" charset="0"/>
              </a:rPr>
              <a:t>Event</a:t>
            </a:r>
            <a:endParaRPr lang="it-IT" sz="2000" b="1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5045234" y="5221523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u="sng" dirty="0" smtClean="0">
                <a:latin typeface="Comic Sans MS" panose="030F0702030302020204" pitchFamily="66" charset="0"/>
              </a:rPr>
              <a:t># </a:t>
            </a:r>
            <a:r>
              <a:rPr lang="it-IT" sz="10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0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000" dirty="0" err="1" smtClean="0">
                <a:latin typeface="Comic Sans MS" panose="030F0702030302020204" pitchFamily="66" charset="0"/>
              </a:rPr>
              <a:t>Temporal</a:t>
            </a:r>
            <a:r>
              <a:rPr lang="it-IT" sz="1000" dirty="0" smtClean="0">
                <a:latin typeface="Comic Sans MS" panose="030F0702030302020204" pitchFamily="66" charset="0"/>
              </a:rPr>
              <a:t> </a:t>
            </a:r>
            <a:r>
              <a:rPr lang="it-IT" sz="1000" dirty="0" err="1" smtClean="0">
                <a:latin typeface="Comic Sans MS" panose="030F0702030302020204" pitchFamily="66" charset="0"/>
              </a:rPr>
              <a:t>durat</a:t>
            </a:r>
            <a:r>
              <a:rPr lang="it-IT" sz="1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9" name="Rettangolo 108"/>
          <p:cNvSpPr/>
          <p:nvPr/>
        </p:nvSpPr>
        <p:spPr>
          <a:xfrm>
            <a:off x="3733996" y="5041762"/>
            <a:ext cx="1280116" cy="6628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3302410" y="316151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-139857" y="4996770"/>
            <a:ext cx="1015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0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0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First </a:t>
            </a:r>
            <a:r>
              <a:rPr lang="it-IT" sz="1000" dirty="0" err="1" smtClean="0">
                <a:latin typeface="Comic Sans MS" panose="030F0702030302020204" pitchFamily="66" charset="0"/>
              </a:rPr>
              <a:t>Name</a:t>
            </a:r>
            <a:endParaRPr lang="it-IT" sz="10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Last </a:t>
            </a:r>
            <a:r>
              <a:rPr lang="it-IT" sz="1000" dirty="0" err="1" smtClean="0">
                <a:latin typeface="Comic Sans MS" panose="030F0702030302020204" pitchFamily="66" charset="0"/>
              </a:rPr>
              <a:t>Name</a:t>
            </a:r>
            <a:endParaRPr lang="it-IT" sz="10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899128" y="527346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57186" y="5212761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latin typeface="Comic Sans MS" panose="030F0702030302020204" pitchFamily="66" charset="0"/>
              </a:rPr>
              <a:t>Person</a:t>
            </a:r>
            <a:endParaRPr lang="it-IT" sz="1600" b="1" dirty="0">
              <a:latin typeface="Comic Sans MS" panose="030F0702030302020204" pitchFamily="66" charset="0"/>
            </a:endParaRPr>
          </a:p>
        </p:txBody>
      </p:sp>
      <p:sp>
        <p:nvSpPr>
          <p:cNvPr id="107" name="Rettangolo 106"/>
          <p:cNvSpPr/>
          <p:nvPr/>
        </p:nvSpPr>
        <p:spPr>
          <a:xfrm>
            <a:off x="866618" y="5082108"/>
            <a:ext cx="787956" cy="647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3099251" y="5960892"/>
            <a:ext cx="59503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u="sng" dirty="0" smtClean="0">
                <a:latin typeface="Comic Sans MS" panose="030F0702030302020204" pitchFamily="66" charset="0"/>
              </a:rPr>
              <a:t>Code </a:t>
            </a:r>
          </a:p>
          <a:p>
            <a:pPr algn="r"/>
            <a:r>
              <a:rPr lang="it-IT" sz="1050" dirty="0" err="1" smtClean="0">
                <a:latin typeface="Comic Sans MS" panose="030F0702030302020204" pitchFamily="66" charset="0"/>
              </a:rPr>
              <a:t>Name</a:t>
            </a:r>
            <a:endParaRPr lang="it-IT" sz="105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050" dirty="0" err="1" smtClean="0">
                <a:latin typeface="Comic Sans MS" panose="030F0702030302020204" pitchFamily="66" charset="0"/>
              </a:rPr>
              <a:t>Region</a:t>
            </a:r>
            <a:endParaRPr lang="it-IT" sz="1050" dirty="0">
              <a:latin typeface="Comic Sans MS" panose="030F0702030302020204" pitchFamily="66" charset="0"/>
            </a:endParaRPr>
          </a:p>
        </p:txBody>
      </p:sp>
      <p:sp>
        <p:nvSpPr>
          <p:cNvPr id="103" name="Rettangolo 102"/>
          <p:cNvSpPr/>
          <p:nvPr/>
        </p:nvSpPr>
        <p:spPr>
          <a:xfrm>
            <a:off x="2333976" y="6078576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2249843" y="6051949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sp>
        <p:nvSpPr>
          <p:cNvPr id="76" name="CasellaDiTesto 75"/>
          <p:cNvSpPr txBox="1"/>
          <p:nvPr/>
        </p:nvSpPr>
        <p:spPr>
          <a:xfrm>
            <a:off x="6195379" y="100140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0" name="Rombo 89"/>
          <p:cNvSpPr/>
          <p:nvPr/>
        </p:nvSpPr>
        <p:spPr>
          <a:xfrm>
            <a:off x="5971668" y="1608294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128694" y="1575107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smtClean="0">
                <a:latin typeface="Comic Sans MS" panose="030F0702030302020204" pitchFamily="66" charset="0"/>
              </a:rPr>
              <a:t>in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6976644" y="1385125"/>
            <a:ext cx="2078357" cy="1015663"/>
            <a:chOff x="7012039" y="1838765"/>
            <a:chExt cx="2078357" cy="1015663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7146865" y="2053813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 panose="030F0702030302020204" pitchFamily="66" charset="0"/>
                </a:rPr>
                <a:t>Parking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8060947" y="1838765"/>
              <a:ext cx="10294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u="sng" dirty="0" smtClean="0">
                  <a:latin typeface="Comic Sans MS" panose="030F0702030302020204" pitchFamily="66" charset="0"/>
                </a:rPr>
                <a:t>Code</a:t>
              </a:r>
            </a:p>
            <a:p>
              <a:r>
                <a:rPr lang="it-IT" sz="1000" u="sng" dirty="0" err="1" smtClean="0">
                  <a:latin typeface="Comic Sans MS" panose="030F0702030302020204" pitchFamily="66" charset="0"/>
                </a:rPr>
                <a:t>Longitude</a:t>
              </a:r>
              <a:r>
                <a:rPr lang="it-IT" sz="1000" u="sng" dirty="0" smtClean="0">
                  <a:latin typeface="Comic Sans MS" panose="030F0702030302020204" pitchFamily="66" charset="0"/>
                </a:rPr>
                <a:t> &amp;</a:t>
              </a:r>
            </a:p>
            <a:p>
              <a:r>
                <a:rPr lang="it-IT" sz="1000" u="sng" dirty="0" err="1" smtClean="0">
                  <a:latin typeface="Comic Sans MS" panose="030F0702030302020204" pitchFamily="66" charset="0"/>
                </a:rPr>
                <a:t>Latitude</a:t>
              </a:r>
              <a:endParaRPr lang="it-IT" sz="1000" u="sng" dirty="0" smtClean="0">
                <a:latin typeface="Comic Sans MS" panose="030F0702030302020204" pitchFamily="66" charset="0"/>
              </a:endParaRPr>
            </a:p>
            <a:p>
              <a:r>
                <a:rPr lang="it-IT" sz="1000" dirty="0" err="1" smtClean="0">
                  <a:latin typeface="Comic Sans MS" panose="030F0702030302020204" pitchFamily="66" charset="0"/>
                </a:rPr>
                <a:t>Address</a:t>
              </a:r>
              <a:endParaRPr lang="it-IT" sz="1000" dirty="0" smtClean="0">
                <a:latin typeface="Comic Sans MS" panose="030F0702030302020204" pitchFamily="66" charset="0"/>
              </a:endParaRPr>
            </a:p>
            <a:p>
              <a:r>
                <a:rPr lang="it-IT" sz="1000" dirty="0" err="1" smtClean="0">
                  <a:latin typeface="Comic Sans MS" panose="030F0702030302020204" pitchFamily="66" charset="0"/>
                </a:rPr>
                <a:t>Name</a:t>
              </a:r>
              <a:endParaRPr lang="it-IT" sz="1000" dirty="0">
                <a:latin typeface="Comic Sans MS" panose="030F0702030302020204" pitchFamily="66" charset="0"/>
              </a:endParaRPr>
            </a:p>
            <a:p>
              <a:r>
                <a:rPr lang="it-IT" sz="1000" dirty="0" smtClean="0">
                  <a:latin typeface="Comic Sans MS" panose="030F0702030302020204" pitchFamily="66" charset="0"/>
                </a:rPr>
                <a:t># of </a:t>
              </a:r>
              <a:r>
                <a:rPr lang="it-IT" sz="1000" dirty="0" err="1" smtClean="0">
                  <a:latin typeface="Comic Sans MS" panose="030F0702030302020204" pitchFamily="66" charset="0"/>
                </a:rPr>
                <a:t>locations</a:t>
              </a:r>
              <a:endParaRPr lang="it-IT" sz="10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7012039" y="2007453"/>
              <a:ext cx="1048908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8" name="CasellaDiTesto 97"/>
          <p:cNvSpPr txBox="1"/>
          <p:nvPr/>
        </p:nvSpPr>
        <p:spPr>
          <a:xfrm>
            <a:off x="7155743" y="4498515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Assisted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02" name="Connettore 2 101"/>
          <p:cNvCxnSpPr>
            <a:stCxn id="110" idx="0"/>
          </p:cNvCxnSpPr>
          <p:nvPr/>
        </p:nvCxnSpPr>
        <p:spPr>
          <a:xfrm flipV="1">
            <a:off x="7634325" y="4348173"/>
            <a:ext cx="9036" cy="14884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/>
          <p:cNvSpPr txBox="1"/>
          <p:nvPr/>
        </p:nvSpPr>
        <p:spPr>
          <a:xfrm>
            <a:off x="7986779" y="4634196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make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10" name="Rettangolo 109"/>
          <p:cNvSpPr/>
          <p:nvPr/>
        </p:nvSpPr>
        <p:spPr>
          <a:xfrm>
            <a:off x="7240347" y="449702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1 53"/>
          <p:cNvCxnSpPr/>
          <p:nvPr/>
        </p:nvCxnSpPr>
        <p:spPr>
          <a:xfrm flipV="1">
            <a:off x="299785" y="1388398"/>
            <a:ext cx="8674094" cy="63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/>
          <p:nvPr/>
        </p:nvCxnSpPr>
        <p:spPr>
          <a:xfrm flipV="1">
            <a:off x="352694" y="2311508"/>
            <a:ext cx="8674094" cy="63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1 113"/>
          <p:cNvCxnSpPr/>
          <p:nvPr/>
        </p:nvCxnSpPr>
        <p:spPr>
          <a:xfrm flipV="1">
            <a:off x="281285" y="4965610"/>
            <a:ext cx="8674094" cy="63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1 114"/>
          <p:cNvCxnSpPr/>
          <p:nvPr/>
        </p:nvCxnSpPr>
        <p:spPr>
          <a:xfrm flipV="1">
            <a:off x="299785" y="5842162"/>
            <a:ext cx="8674094" cy="63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/>
          <p:nvPr/>
        </p:nvCxnSpPr>
        <p:spPr>
          <a:xfrm flipV="1">
            <a:off x="234953" y="6725174"/>
            <a:ext cx="8674094" cy="63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>
            <a:off x="352694" y="1323610"/>
            <a:ext cx="0" cy="53498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1 116"/>
          <p:cNvCxnSpPr/>
          <p:nvPr/>
        </p:nvCxnSpPr>
        <p:spPr>
          <a:xfrm>
            <a:off x="1868121" y="1363206"/>
            <a:ext cx="0" cy="5643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/>
          <p:nvPr/>
        </p:nvCxnSpPr>
        <p:spPr>
          <a:xfrm>
            <a:off x="3656078" y="1408005"/>
            <a:ext cx="0" cy="53498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1 118"/>
          <p:cNvCxnSpPr/>
          <p:nvPr/>
        </p:nvCxnSpPr>
        <p:spPr>
          <a:xfrm>
            <a:off x="5418407" y="1388398"/>
            <a:ext cx="0" cy="53498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1 119"/>
          <p:cNvCxnSpPr/>
          <p:nvPr/>
        </p:nvCxnSpPr>
        <p:spPr>
          <a:xfrm>
            <a:off x="7021466" y="1456400"/>
            <a:ext cx="0" cy="53498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1 120"/>
          <p:cNvCxnSpPr/>
          <p:nvPr/>
        </p:nvCxnSpPr>
        <p:spPr>
          <a:xfrm>
            <a:off x="8797244" y="1388398"/>
            <a:ext cx="0" cy="53498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03"/>
          <p:cNvCxnSpPr/>
          <p:nvPr/>
        </p:nvCxnSpPr>
        <p:spPr>
          <a:xfrm flipH="1" flipV="1">
            <a:off x="5376638" y="1950945"/>
            <a:ext cx="1573009" cy="10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1 130"/>
          <p:cNvCxnSpPr/>
          <p:nvPr/>
        </p:nvCxnSpPr>
        <p:spPr>
          <a:xfrm flipV="1">
            <a:off x="203707" y="3321646"/>
            <a:ext cx="8674094" cy="63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1 131"/>
          <p:cNvCxnSpPr/>
          <p:nvPr/>
        </p:nvCxnSpPr>
        <p:spPr>
          <a:xfrm flipV="1">
            <a:off x="266811" y="4333842"/>
            <a:ext cx="8674094" cy="63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1 136"/>
          <p:cNvCxnSpPr/>
          <p:nvPr/>
        </p:nvCxnSpPr>
        <p:spPr>
          <a:xfrm>
            <a:off x="4606244" y="3977906"/>
            <a:ext cx="1744708" cy="14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1 158"/>
          <p:cNvCxnSpPr>
            <a:stCxn id="88" idx="3"/>
          </p:cNvCxnSpPr>
          <p:nvPr/>
        </p:nvCxnSpPr>
        <p:spPr>
          <a:xfrm>
            <a:off x="5317331" y="3595086"/>
            <a:ext cx="1033621" cy="6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1 160"/>
          <p:cNvCxnSpPr>
            <a:stCxn id="93" idx="1"/>
          </p:cNvCxnSpPr>
          <p:nvPr/>
        </p:nvCxnSpPr>
        <p:spPr>
          <a:xfrm flipH="1">
            <a:off x="3368687" y="3573243"/>
            <a:ext cx="1329276" cy="4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1 163"/>
          <p:cNvCxnSpPr/>
          <p:nvPr/>
        </p:nvCxnSpPr>
        <p:spPr>
          <a:xfrm>
            <a:off x="2967475" y="5252416"/>
            <a:ext cx="757991" cy="17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1 165"/>
          <p:cNvCxnSpPr>
            <a:stCxn id="86" idx="0"/>
          </p:cNvCxnSpPr>
          <p:nvPr/>
        </p:nvCxnSpPr>
        <p:spPr>
          <a:xfrm flipH="1" flipV="1">
            <a:off x="2521405" y="3136511"/>
            <a:ext cx="34253" cy="19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1 168"/>
          <p:cNvCxnSpPr>
            <a:stCxn id="87" idx="2"/>
          </p:cNvCxnSpPr>
          <p:nvPr/>
        </p:nvCxnSpPr>
        <p:spPr>
          <a:xfrm>
            <a:off x="3095479" y="4147070"/>
            <a:ext cx="3474" cy="951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1 170"/>
          <p:cNvCxnSpPr/>
          <p:nvPr/>
        </p:nvCxnSpPr>
        <p:spPr>
          <a:xfrm>
            <a:off x="3102535" y="5107097"/>
            <a:ext cx="629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1 172"/>
          <p:cNvCxnSpPr>
            <a:endCxn id="61" idx="0"/>
          </p:cNvCxnSpPr>
          <p:nvPr/>
        </p:nvCxnSpPr>
        <p:spPr>
          <a:xfrm>
            <a:off x="3085350" y="3171921"/>
            <a:ext cx="1" cy="703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1 174"/>
          <p:cNvCxnSpPr/>
          <p:nvPr/>
        </p:nvCxnSpPr>
        <p:spPr>
          <a:xfrm>
            <a:off x="3338285" y="3181527"/>
            <a:ext cx="14878" cy="403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1 178"/>
          <p:cNvCxnSpPr/>
          <p:nvPr/>
        </p:nvCxnSpPr>
        <p:spPr>
          <a:xfrm>
            <a:off x="4618332" y="3977090"/>
            <a:ext cx="27736" cy="1047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mbo 90"/>
          <p:cNvSpPr/>
          <p:nvPr/>
        </p:nvSpPr>
        <p:spPr>
          <a:xfrm>
            <a:off x="4324153" y="4489909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4298381" y="4477245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cxnSp>
        <p:nvCxnSpPr>
          <p:cNvPr id="181" name="Connettore 1 180"/>
          <p:cNvCxnSpPr>
            <a:stCxn id="89" idx="3"/>
          </p:cNvCxnSpPr>
          <p:nvPr/>
        </p:nvCxnSpPr>
        <p:spPr>
          <a:xfrm>
            <a:off x="5241508" y="2702979"/>
            <a:ext cx="1320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ttore 1 182"/>
          <p:cNvCxnSpPr/>
          <p:nvPr/>
        </p:nvCxnSpPr>
        <p:spPr>
          <a:xfrm>
            <a:off x="6562402" y="2712779"/>
            <a:ext cx="0" cy="73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1 186"/>
          <p:cNvCxnSpPr>
            <a:stCxn id="89" idx="1"/>
          </p:cNvCxnSpPr>
          <p:nvPr/>
        </p:nvCxnSpPr>
        <p:spPr>
          <a:xfrm flipH="1" flipV="1">
            <a:off x="3504665" y="2698789"/>
            <a:ext cx="1180342" cy="4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ttore 1 188"/>
          <p:cNvCxnSpPr>
            <a:stCxn id="99" idx="2"/>
            <a:endCxn id="62" idx="0"/>
          </p:cNvCxnSpPr>
          <p:nvPr/>
        </p:nvCxnSpPr>
        <p:spPr>
          <a:xfrm flipH="1">
            <a:off x="4940382" y="1969746"/>
            <a:ext cx="19441" cy="589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sellaDiTesto 121"/>
          <p:cNvSpPr txBox="1"/>
          <p:nvPr/>
        </p:nvSpPr>
        <p:spPr>
          <a:xfrm>
            <a:off x="1632180" y="2399354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grpSp>
        <p:nvGrpSpPr>
          <p:cNvPr id="123" name="Gruppo 122"/>
          <p:cNvGrpSpPr/>
          <p:nvPr/>
        </p:nvGrpSpPr>
        <p:grpSpPr>
          <a:xfrm>
            <a:off x="3746082" y="1429449"/>
            <a:ext cx="2112835" cy="700213"/>
            <a:chOff x="4086010" y="1748246"/>
            <a:chExt cx="2112835" cy="700213"/>
          </a:xfrm>
        </p:grpSpPr>
        <p:sp>
          <p:nvSpPr>
            <p:cNvPr id="124" name="Ovale 123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5" name="Figura a mano libera 124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26" name="Connettore 2 125"/>
          <p:cNvCxnSpPr/>
          <p:nvPr/>
        </p:nvCxnSpPr>
        <p:spPr>
          <a:xfrm flipV="1">
            <a:off x="5808271" y="4332459"/>
            <a:ext cx="9036" cy="14884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 flipV="1">
            <a:off x="5832275" y="4344859"/>
            <a:ext cx="1802050" cy="1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endCxn id="105" idx="2"/>
          </p:cNvCxnSpPr>
          <p:nvPr/>
        </p:nvCxnSpPr>
        <p:spPr>
          <a:xfrm flipV="1">
            <a:off x="6912017" y="4159643"/>
            <a:ext cx="0" cy="18054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6474" y="2452543"/>
            <a:ext cx="162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err="1" smtClean="0"/>
              <a:t>Good</a:t>
            </a:r>
            <a:r>
              <a:rPr lang="it-IT" sz="4000" dirty="0" smtClean="0"/>
              <a:t> </a:t>
            </a:r>
            <a:r>
              <a:rPr lang="it-IT" sz="4000" dirty="0" err="1" smtClean="0"/>
              <a:t>readability</a:t>
            </a: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132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627" y="397433"/>
            <a:ext cx="6418982" cy="595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6096" y="2108865"/>
            <a:ext cx="25280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err="1" smtClean="0"/>
              <a:t>Poor</a:t>
            </a:r>
            <a:r>
              <a:rPr lang="it-IT" sz="4000" dirty="0" smtClean="0"/>
              <a:t> </a:t>
            </a:r>
            <a:br>
              <a:rPr lang="it-IT" sz="4000" dirty="0" smtClean="0"/>
            </a:br>
            <a:r>
              <a:rPr lang="it-IT" sz="4000" dirty="0" err="1" smtClean="0"/>
              <a:t>readability</a:t>
            </a: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133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875" y="85775"/>
            <a:ext cx="5153708" cy="663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417" y="1825625"/>
            <a:ext cx="8627166" cy="11528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7. Statistics </a:t>
            </a:r>
            <a:r>
              <a:rPr lang="en-US" dirty="0"/>
              <a:t>on some types of errors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and </a:t>
            </a:r>
            <a:r>
              <a:rPr lang="en-US" dirty="0"/>
              <a:t>related involved </a:t>
            </a:r>
            <a:r>
              <a:rPr lang="en-US" dirty="0" smtClean="0"/>
              <a:t>qualities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5074" y="310535"/>
            <a:ext cx="8574156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Statistics on most frequent errors, </a:t>
            </a:r>
            <a:br>
              <a:rPr lang="en-US" dirty="0" smtClean="0"/>
            </a:br>
            <a:r>
              <a:rPr lang="en-US" dirty="0" smtClean="0"/>
              <a:t>involved concepts in the schema, </a:t>
            </a:r>
            <a:br>
              <a:rPr lang="en-US" dirty="0" smtClean="0"/>
            </a:br>
            <a:r>
              <a:rPr lang="en-US" dirty="0" smtClean="0"/>
              <a:t>quality that is violated and error rate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135</a:t>
            </a:fld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10579"/>
              </p:ext>
            </p:extLst>
          </p:nvPr>
        </p:nvGraphicFramePr>
        <p:xfrm>
          <a:off x="194983" y="2245656"/>
          <a:ext cx="8787652" cy="3220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Type of error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Case in the schema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Not fullfilled quality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Wrong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Total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Error rate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Missing External identifier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Entity Position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REQUIREMENTS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43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110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39%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Wrong cardinalities: (1,n) instead of (1,1) in ternary relationship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Entity Event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REQUIREMENTS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60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57%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Missing or partially missing cardinalities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Whole schema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REQUIREMENTS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113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19%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Wrong cardinalities: (1,n) instead of (1,1) in binary  relationship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Entity Credit Card in relat. with Person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REQUIREMENTS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115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20%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Wrong is-a or generalization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E.g. Minute is-s Year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THE MODEL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120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10%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Missing  ternary relationship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Relationship Minute - Position - Bike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REQUIREMENTS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111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32%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Entity with unique attribute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Several entities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THE MODEL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113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19%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Identifier in a relationship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Several relationships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THE MODEL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9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120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8%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Generalization among bikes, parked and in motion bikes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Entity Bike Service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THE MODEL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120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An entity represented with another entity with different meaning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Entity Event represented as  Minute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REQUIREMENTS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102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32%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Missed double identifier in an entity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Entity Person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REQUIREMENTS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108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120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90%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Missed double identifier in an entity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Entity Parking lot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REQUIREMENTS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118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120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98%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Presence of an entity with unique instance in requirements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Entity Bike-Service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PERTINENCE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17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120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14%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Presence of an entity with unique instance in requirements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Entity (Organizing) Municipality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PERTINENCE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9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120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8%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Wrong external identifier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Several entities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REQUIREMENTS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28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120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23%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5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Wrong internal identifier (e.g.  one attribute instead of two)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Entity Credit Card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CORRECTNESS W.R.T. REQUIREMENTS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38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106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36%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Presence of crossings in lines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Whole ER Diagram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READABILITY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24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120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</a:rPr>
                        <a:t>20%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7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417" y="1825626"/>
            <a:ext cx="8627166" cy="9646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8. Methods to </a:t>
            </a:r>
            <a:r>
              <a:rPr lang="en-US" dirty="0"/>
              <a:t>measure and </a:t>
            </a:r>
            <a:r>
              <a:rPr lang="en-US" dirty="0" smtClean="0"/>
              <a:t>compare </a:t>
            </a:r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complexity of </a:t>
            </a:r>
            <a:r>
              <a:rPr lang="en-US" dirty="0" smtClean="0"/>
              <a:t>an assignment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0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344955"/>
            <a:ext cx="857415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On assignment </a:t>
            </a:r>
            <a:r>
              <a:rPr lang="en-US" sz="3600" dirty="0" smtClean="0"/>
              <a:t>complexity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conceiving</a:t>
            </a:r>
            <a:r>
              <a:rPr lang="it-IT" dirty="0" smtClean="0"/>
              <a:t> a set of </a:t>
            </a:r>
            <a:r>
              <a:rPr lang="it-IT" dirty="0" err="1" smtClean="0"/>
              <a:t>requirements</a:t>
            </a:r>
            <a:r>
              <a:rPr lang="it-IT" dirty="0" smtClean="0"/>
              <a:t> for an </a:t>
            </a:r>
            <a:r>
              <a:rPr lang="it-IT" dirty="0" err="1" smtClean="0"/>
              <a:t>assignment</a:t>
            </a:r>
            <a:r>
              <a:rPr lang="it-IT" dirty="0" smtClean="0"/>
              <a:t> in </a:t>
            </a:r>
            <a:r>
              <a:rPr lang="it-IT" dirty="0" err="1" smtClean="0"/>
              <a:t>conceptual</a:t>
            </a:r>
            <a:r>
              <a:rPr lang="it-IT" dirty="0" smtClean="0"/>
              <a:t> database design, an </a:t>
            </a:r>
            <a:r>
              <a:rPr lang="it-IT" dirty="0" err="1" smtClean="0"/>
              <a:t>instructor</a:t>
            </a:r>
            <a:r>
              <a:rPr lang="it-IT" dirty="0" smtClean="0"/>
              <a:t> </a:t>
            </a:r>
            <a:r>
              <a:rPr lang="it-IT" dirty="0" err="1" smtClean="0"/>
              <a:t>risks</a:t>
            </a:r>
            <a:r>
              <a:rPr lang="it-IT" dirty="0" smtClean="0"/>
              <a:t> to produce </a:t>
            </a:r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are </a:t>
            </a:r>
            <a:r>
              <a:rPr lang="it-IT" dirty="0" err="1" smtClean="0"/>
              <a:t>either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complex</a:t>
            </a:r>
            <a:r>
              <a:rPr lang="it-IT" dirty="0" smtClean="0"/>
              <a:t> or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simple</a:t>
            </a:r>
            <a:r>
              <a:rPr lang="it-IT" dirty="0"/>
              <a:t> </a:t>
            </a:r>
            <a:r>
              <a:rPr lang="it-IT" dirty="0" smtClean="0"/>
              <a:t>to </a:t>
            </a:r>
            <a:r>
              <a:rPr lang="it-IT" dirty="0" err="1" smtClean="0"/>
              <a:t>manage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part of the </a:t>
            </a:r>
            <a:r>
              <a:rPr lang="it-IT" dirty="0" err="1" smtClean="0"/>
              <a:t>presentation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/>
              <a:t>D</a:t>
            </a:r>
            <a:r>
              <a:rPr lang="it-IT" dirty="0" err="1" smtClean="0"/>
              <a:t>efine</a:t>
            </a:r>
            <a:r>
              <a:rPr lang="it-IT" dirty="0" smtClean="0"/>
              <a:t> a model </a:t>
            </a:r>
            <a:r>
              <a:rPr lang="it-IT" dirty="0" err="1" smtClean="0"/>
              <a:t>that</a:t>
            </a:r>
            <a:r>
              <a:rPr lang="it-IT" dirty="0"/>
              <a:t>,</a:t>
            </a:r>
            <a:r>
              <a:rPr lang="it-IT" dirty="0" smtClean="0"/>
              <a:t> </a:t>
            </a:r>
            <a:r>
              <a:rPr lang="it-IT" dirty="0" err="1" smtClean="0"/>
              <a:t>given</a:t>
            </a:r>
            <a:r>
              <a:rPr lang="it-IT" dirty="0" smtClean="0"/>
              <a:t> a set of </a:t>
            </a:r>
            <a:r>
              <a:rPr lang="it-IT" dirty="0" err="1" smtClean="0"/>
              <a:t>requirements</a:t>
            </a:r>
            <a:r>
              <a:rPr lang="it-IT" dirty="0" smtClean="0"/>
              <a:t>, </a:t>
            </a:r>
            <a:r>
              <a:rPr lang="it-IT" dirty="0" err="1" smtClean="0"/>
              <a:t>allows</a:t>
            </a:r>
            <a:r>
              <a:rPr lang="it-IT" dirty="0" smtClean="0"/>
              <a:t> </a:t>
            </a:r>
            <a:r>
              <a:rPr lang="it-IT" dirty="0" err="1" smtClean="0"/>
              <a:t>measuring</a:t>
            </a:r>
            <a:r>
              <a:rPr lang="it-IT" dirty="0" smtClean="0"/>
              <a:t> the </a:t>
            </a:r>
            <a:r>
              <a:rPr lang="it-IT" dirty="0" err="1" smtClean="0"/>
              <a:t>complexity</a:t>
            </a:r>
            <a:r>
              <a:rPr lang="it-IT" dirty="0" smtClean="0"/>
              <a:t> of the </a:t>
            </a:r>
            <a:r>
              <a:rPr lang="it-IT" dirty="0"/>
              <a:t>ER schema </a:t>
            </a:r>
            <a:r>
              <a:rPr lang="it-IT" dirty="0" smtClean="0"/>
              <a:t>design </a:t>
            </a:r>
            <a:r>
              <a:rPr lang="it-IT" dirty="0" err="1" smtClean="0"/>
              <a:t>process</a:t>
            </a:r>
            <a:r>
              <a:rPr lang="it-IT" dirty="0" smtClean="0"/>
              <a:t>. </a:t>
            </a:r>
          </a:p>
          <a:p>
            <a:pPr lvl="1"/>
            <a:r>
              <a:rPr lang="it-IT" dirty="0" err="1" smtClean="0"/>
              <a:t>Provide</a:t>
            </a:r>
            <a:r>
              <a:rPr lang="it-IT" dirty="0" smtClean="0"/>
              <a:t> a </a:t>
            </a:r>
            <a:r>
              <a:rPr lang="it-IT" dirty="0" err="1" smtClean="0"/>
              <a:t>method</a:t>
            </a:r>
            <a:r>
              <a:rPr lang="it-IT" dirty="0" smtClean="0"/>
              <a:t> for the </a:t>
            </a:r>
            <a:r>
              <a:rPr lang="it-IT" dirty="0" err="1" smtClean="0"/>
              <a:t>instructor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allows</a:t>
            </a:r>
            <a:r>
              <a:rPr lang="it-IT" dirty="0" smtClean="0"/>
              <a:t>,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conceiving</a:t>
            </a:r>
            <a:r>
              <a:rPr lang="it-IT" dirty="0" smtClean="0"/>
              <a:t> a new </a:t>
            </a:r>
            <a:r>
              <a:rPr lang="it-IT" dirty="0" err="1" smtClean="0"/>
              <a:t>assignment</a:t>
            </a:r>
            <a:r>
              <a:rPr lang="it-IT" dirty="0" smtClean="0"/>
              <a:t>, to rate the </a:t>
            </a:r>
            <a:r>
              <a:rPr lang="it-IT" dirty="0" err="1" smtClean="0"/>
              <a:t>complexity</a:t>
            </a:r>
            <a:r>
              <a:rPr lang="it-IT" dirty="0" smtClean="0"/>
              <a:t> of the </a:t>
            </a:r>
            <a:r>
              <a:rPr lang="it-IT" dirty="0" err="1" smtClean="0"/>
              <a:t>solution</a:t>
            </a:r>
            <a:r>
              <a:rPr lang="it-IT" dirty="0" smtClean="0"/>
              <a:t> with </a:t>
            </a:r>
            <a:r>
              <a:rPr lang="it-IT" dirty="0" err="1" smtClean="0"/>
              <a:t>reference</a:t>
            </a:r>
            <a:r>
              <a:rPr lang="it-IT" dirty="0" smtClean="0"/>
              <a:t> to </a:t>
            </a:r>
            <a:r>
              <a:rPr lang="it-IT" dirty="0" err="1" smtClean="0"/>
              <a:t>exam</a:t>
            </a:r>
            <a:r>
              <a:rPr lang="it-IT" dirty="0" smtClean="0"/>
              <a:t> </a:t>
            </a:r>
            <a:r>
              <a:rPr lang="it-IT" dirty="0" err="1" smtClean="0"/>
              <a:t>assignments</a:t>
            </a:r>
            <a:r>
              <a:rPr lang="it-IT" dirty="0" smtClean="0"/>
              <a:t> </a:t>
            </a:r>
            <a:r>
              <a:rPr lang="it-IT" dirty="0" err="1" smtClean="0"/>
              <a:t>arranged</a:t>
            </a:r>
            <a:r>
              <a:rPr lang="it-IT" dirty="0" smtClean="0"/>
              <a:t> in the </a:t>
            </a:r>
            <a:r>
              <a:rPr lang="it-IT" dirty="0" err="1" smtClean="0"/>
              <a:t>past</a:t>
            </a:r>
            <a:r>
              <a:rPr lang="it-IT" dirty="0" smtClean="0"/>
              <a:t>, and </a:t>
            </a:r>
            <a:r>
              <a:rPr lang="it-IT" dirty="0" err="1" smtClean="0"/>
              <a:t>modify</a:t>
            </a:r>
            <a:r>
              <a:rPr lang="it-IT" dirty="0" smtClean="0"/>
              <a:t> </a:t>
            </a:r>
            <a:r>
              <a:rPr lang="it-IT" dirty="0" err="1" smtClean="0"/>
              <a:t>suitabily</a:t>
            </a:r>
            <a:r>
              <a:rPr lang="it-IT" dirty="0" smtClean="0"/>
              <a:t> the </a:t>
            </a:r>
            <a:r>
              <a:rPr lang="it-IT" dirty="0" err="1" smtClean="0"/>
              <a:t>assignment</a:t>
            </a:r>
            <a:r>
              <a:rPr lang="it-IT" dirty="0" smtClean="0"/>
              <a:t> to </a:t>
            </a:r>
            <a:r>
              <a:rPr lang="it-IT" dirty="0" err="1" smtClean="0"/>
              <a:t>fit</a:t>
            </a:r>
            <a:r>
              <a:rPr lang="it-IT" dirty="0" smtClean="0"/>
              <a:t> a </a:t>
            </a:r>
            <a:r>
              <a:rPr lang="it-IT" dirty="0" err="1" smtClean="0"/>
              <a:t>reasonable</a:t>
            </a:r>
            <a:r>
              <a:rPr lang="it-IT" dirty="0" smtClean="0"/>
              <a:t> </a:t>
            </a:r>
            <a:r>
              <a:rPr lang="it-IT" dirty="0" err="1" smtClean="0"/>
              <a:t>complexity</a:t>
            </a:r>
            <a:r>
              <a:rPr lang="it-IT" dirty="0" smtClean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5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627" y="2466069"/>
            <a:ext cx="8574156" cy="1028245"/>
          </a:xfrm>
        </p:spPr>
        <p:txBody>
          <a:bodyPr/>
          <a:lstStyle/>
          <a:p>
            <a:pPr algn="ctr"/>
            <a:r>
              <a:rPr lang="en-US" dirty="0" smtClean="0"/>
              <a:t>1. Measuring the complexity </a:t>
            </a:r>
            <a:br>
              <a:rPr lang="en-US" dirty="0" smtClean="0"/>
            </a:br>
            <a:r>
              <a:rPr lang="en-US" dirty="0" smtClean="0"/>
              <a:t>of an assignment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5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33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 err="1" smtClean="0"/>
              <a:t>Measuring</a:t>
            </a:r>
            <a:r>
              <a:rPr lang="it-IT" sz="3600" dirty="0" smtClean="0"/>
              <a:t> the </a:t>
            </a:r>
            <a:r>
              <a:rPr lang="it-IT" sz="3600" dirty="0" err="1" smtClean="0"/>
              <a:t>complexity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smtClean="0"/>
              <a:t>of an </a:t>
            </a:r>
            <a:r>
              <a:rPr lang="it-IT" sz="3600" dirty="0" err="1" smtClean="0"/>
              <a:t>assignement</a:t>
            </a:r>
            <a:r>
              <a:rPr lang="it-IT" sz="3600" dirty="0" smtClean="0"/>
              <a:t> - 1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642" y="1828800"/>
            <a:ext cx="8834716" cy="3771900"/>
          </a:xfrm>
        </p:spPr>
        <p:txBody>
          <a:bodyPr>
            <a:noAutofit/>
          </a:bodyPr>
          <a:lstStyle/>
          <a:p>
            <a:r>
              <a:rPr lang="it-IT" sz="2400" dirty="0" err="1" smtClean="0"/>
              <a:t>Having</a:t>
            </a:r>
            <a:r>
              <a:rPr lang="it-IT" sz="2400" dirty="0" smtClean="0"/>
              <a:t> </a:t>
            </a:r>
            <a:r>
              <a:rPr lang="it-IT" sz="2400" dirty="0" err="1" smtClean="0"/>
              <a:t>available</a:t>
            </a:r>
            <a:r>
              <a:rPr lang="it-IT" sz="2400" dirty="0" smtClean="0"/>
              <a:t> a </a:t>
            </a:r>
            <a:r>
              <a:rPr lang="it-IT" sz="2400" dirty="0" err="1" smtClean="0"/>
              <a:t>measure</a:t>
            </a:r>
            <a:r>
              <a:rPr lang="it-IT" sz="2400" dirty="0" smtClean="0"/>
              <a:t> of </a:t>
            </a:r>
            <a:r>
              <a:rPr lang="it-IT" sz="2400" dirty="0" err="1" smtClean="0"/>
              <a:t>complexity</a:t>
            </a:r>
            <a:r>
              <a:rPr lang="it-IT" sz="2400" dirty="0" smtClean="0"/>
              <a:t> of an </a:t>
            </a:r>
            <a:r>
              <a:rPr lang="it-IT" sz="2400" dirty="0" err="1" smtClean="0"/>
              <a:t>assignment</a:t>
            </a:r>
            <a:r>
              <a:rPr lang="it-IT" sz="2400" dirty="0" smtClean="0"/>
              <a:t>, the </a:t>
            </a:r>
            <a:r>
              <a:rPr lang="it-IT" sz="2400" dirty="0" err="1" smtClean="0"/>
              <a:t>instructor</a:t>
            </a:r>
            <a:r>
              <a:rPr lang="it-IT" sz="2400" dirty="0" smtClean="0"/>
              <a:t> </a:t>
            </a:r>
            <a:r>
              <a:rPr lang="it-IT" sz="2400" dirty="0" err="1" smtClean="0"/>
              <a:t>has</a:t>
            </a:r>
            <a:r>
              <a:rPr lang="it-IT" sz="2400" dirty="0" smtClean="0"/>
              <a:t> the </a:t>
            </a:r>
            <a:r>
              <a:rPr lang="it-IT" sz="2400" dirty="0" err="1" smtClean="0"/>
              <a:t>possiiblity</a:t>
            </a:r>
            <a:r>
              <a:rPr lang="it-IT" sz="2400" dirty="0" smtClean="0"/>
              <a:t> to </a:t>
            </a:r>
            <a:r>
              <a:rPr lang="it-IT" sz="2400" dirty="0" err="1" smtClean="0"/>
              <a:t>concieve</a:t>
            </a:r>
            <a:r>
              <a:rPr lang="it-IT" sz="2400" dirty="0" smtClean="0"/>
              <a:t> more </a:t>
            </a:r>
            <a:r>
              <a:rPr lang="it-IT" sz="2400" dirty="0" err="1" smtClean="0"/>
              <a:t>homogeneous</a:t>
            </a:r>
            <a:r>
              <a:rPr lang="it-IT" sz="2400" dirty="0" smtClean="0"/>
              <a:t> </a:t>
            </a:r>
            <a:r>
              <a:rPr lang="it-IT" sz="2400" dirty="0" err="1" smtClean="0"/>
              <a:t>assignments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years</a:t>
            </a:r>
            <a:r>
              <a:rPr lang="it-IT" sz="2400" dirty="0" smtClean="0"/>
              <a:t>; </a:t>
            </a:r>
            <a:r>
              <a:rPr lang="it-IT" sz="2400" dirty="0" err="1" smtClean="0"/>
              <a:t>consequently</a:t>
            </a:r>
            <a:r>
              <a:rPr lang="it-IT" sz="2400" dirty="0" smtClean="0"/>
              <a:t>, </a:t>
            </a:r>
            <a:r>
              <a:rPr lang="it-IT" sz="2400" dirty="0"/>
              <a:t>the </a:t>
            </a:r>
            <a:r>
              <a:rPr lang="it-IT" sz="2400" dirty="0" err="1"/>
              <a:t>grades</a:t>
            </a:r>
            <a:r>
              <a:rPr lang="it-IT" sz="2400" dirty="0"/>
              <a:t> of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</a:t>
            </a:r>
            <a:r>
              <a:rPr lang="it-IT" sz="2400" dirty="0" err="1" smtClean="0"/>
              <a:t>attending</a:t>
            </a:r>
            <a:r>
              <a:rPr lang="it-IT" sz="2400" dirty="0" smtClean="0"/>
              <a:t> the </a:t>
            </a:r>
            <a:r>
              <a:rPr lang="it-IT" sz="2400" dirty="0" err="1" smtClean="0"/>
              <a:t>course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years</a:t>
            </a:r>
            <a:r>
              <a:rPr lang="it-IT" sz="2400" dirty="0" smtClean="0"/>
              <a:t> are </a:t>
            </a:r>
            <a:r>
              <a:rPr lang="it-IT" sz="2400" dirty="0" err="1" smtClean="0"/>
              <a:t>comparatively</a:t>
            </a:r>
            <a:r>
              <a:rPr lang="it-IT" sz="2400" dirty="0" smtClean="0"/>
              <a:t> more </a:t>
            </a:r>
            <a:r>
              <a:rPr lang="it-IT" sz="2400" dirty="0" err="1" smtClean="0"/>
              <a:t>homogeneous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In the </a:t>
            </a:r>
            <a:r>
              <a:rPr lang="it-IT" sz="2400" dirty="0" err="1" smtClean="0"/>
              <a:t>next</a:t>
            </a:r>
            <a:r>
              <a:rPr lang="it-IT" sz="2400" dirty="0" smtClean="0"/>
              <a:t> </a:t>
            </a:r>
            <a:r>
              <a:rPr lang="it-IT" sz="2400" dirty="0" err="1" smtClean="0"/>
              <a:t>slides</a:t>
            </a:r>
            <a:r>
              <a:rPr lang="it-IT" sz="2400" dirty="0"/>
              <a:t> </a:t>
            </a:r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define</a:t>
            </a:r>
            <a:r>
              <a:rPr lang="it-IT" sz="2400" dirty="0" smtClean="0"/>
              <a:t> a global </a:t>
            </a:r>
            <a:r>
              <a:rPr lang="it-IT" sz="2400" dirty="0" err="1" smtClean="0"/>
              <a:t>indicator</a:t>
            </a:r>
            <a:r>
              <a:rPr lang="it-IT" sz="2400" dirty="0" smtClean="0"/>
              <a:t> to </a:t>
            </a:r>
            <a:r>
              <a:rPr lang="it-IT" sz="2400" dirty="0" err="1" smtClean="0"/>
              <a:t>measure</a:t>
            </a:r>
            <a:r>
              <a:rPr lang="it-IT" sz="2400" dirty="0" smtClean="0"/>
              <a:t> the </a:t>
            </a:r>
            <a:r>
              <a:rPr lang="it-IT" sz="2400" dirty="0" err="1" smtClean="0"/>
              <a:t>complexity</a:t>
            </a:r>
            <a:r>
              <a:rPr lang="it-IT" sz="2400" dirty="0" smtClean="0"/>
              <a:t> of an </a:t>
            </a:r>
            <a:r>
              <a:rPr lang="it-IT" sz="2400" dirty="0" err="1" smtClean="0"/>
              <a:t>assigniment</a:t>
            </a:r>
            <a:r>
              <a:rPr lang="it-IT" sz="2400" dirty="0" smtClean="0"/>
              <a:t>. </a:t>
            </a:r>
            <a:r>
              <a:rPr lang="it-IT" sz="2400" dirty="0" err="1" smtClean="0"/>
              <a:t>Such</a:t>
            </a:r>
            <a:r>
              <a:rPr lang="it-IT" sz="2400" dirty="0" smtClean="0"/>
              <a:t> global </a:t>
            </a:r>
            <a:r>
              <a:rPr lang="it-IT" sz="2400" dirty="0" err="1" smtClean="0"/>
              <a:t>indicator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based</a:t>
            </a:r>
            <a:r>
              <a:rPr lang="it-IT" sz="2400" dirty="0" smtClean="0"/>
              <a:t> on </a:t>
            </a:r>
            <a:r>
              <a:rPr lang="it-IT" sz="2400" dirty="0" err="1" smtClean="0"/>
              <a:t>complexity</a:t>
            </a:r>
            <a:r>
              <a:rPr lang="it-IT" sz="2400" dirty="0" smtClean="0"/>
              <a:t> </a:t>
            </a:r>
            <a:r>
              <a:rPr lang="it-IT" sz="2400" dirty="0" err="1" smtClean="0"/>
              <a:t>ratings</a:t>
            </a:r>
            <a:r>
              <a:rPr lang="it-IT" sz="2400" dirty="0" smtClean="0"/>
              <a:t> </a:t>
            </a:r>
            <a:r>
              <a:rPr lang="it-IT" sz="2400" dirty="0" err="1" smtClean="0"/>
              <a:t>associated</a:t>
            </a:r>
            <a:r>
              <a:rPr lang="it-IT" sz="2400" dirty="0" smtClean="0"/>
              <a:t> to the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concepts</a:t>
            </a:r>
            <a:r>
              <a:rPr lang="it-IT" sz="2400" dirty="0" smtClean="0"/>
              <a:t> </a:t>
            </a:r>
            <a:r>
              <a:rPr lang="it-IT" sz="2400" dirty="0" err="1" smtClean="0"/>
              <a:t>defined</a:t>
            </a:r>
            <a:r>
              <a:rPr lang="it-IT" sz="2400" dirty="0" smtClean="0"/>
              <a:t> in the ER model (e.g. an </a:t>
            </a:r>
            <a:r>
              <a:rPr lang="it-IT" sz="2400" dirty="0" err="1" smtClean="0"/>
              <a:t>entity</a:t>
            </a:r>
            <a:r>
              <a:rPr lang="it-IT" sz="2400" dirty="0" smtClean="0"/>
              <a:t>, an </a:t>
            </a:r>
            <a:r>
              <a:rPr lang="it-IT" sz="2400" dirty="0" err="1" smtClean="0"/>
              <a:t>attribute</a:t>
            </a:r>
            <a:r>
              <a:rPr lang="it-IT" sz="2400" dirty="0" smtClean="0"/>
              <a:t>, etc.)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9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49142" y="147639"/>
            <a:ext cx="8610600" cy="544512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 smtClean="0">
                <a:latin typeface="Comic Sans MS" panose="030F0702030302020204" pitchFamily="66" charset="0"/>
              </a:rPr>
              <a:t>Diagrammatic representation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62093"/>
              </p:ext>
            </p:extLst>
          </p:nvPr>
        </p:nvGraphicFramePr>
        <p:xfrm>
          <a:off x="485030" y="863600"/>
          <a:ext cx="7482177" cy="5675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73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Construct of</a:t>
                      </a:r>
                      <a:r>
                        <a:rPr lang="en-US" sz="1800" baseline="0" dirty="0" smtClean="0">
                          <a:latin typeface="Comic Sans MS" panose="030F0702030302020204" pitchFamily="66" charset="0"/>
                        </a:rPr>
                        <a:t> the ER model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Diagrammatic representation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7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Entity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29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Attribute of entity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3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Attribute of relationship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54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Is-a hierarchy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5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Generalization</a:t>
                      </a:r>
                      <a:r>
                        <a:rPr lang="en-US" sz="1800" baseline="0" dirty="0" smtClean="0">
                          <a:latin typeface="Comic Sans MS" panose="030F0702030302020204" pitchFamily="66" charset="0"/>
                        </a:rPr>
                        <a:t> hierarchy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tc>
                  <a:txBody>
                    <a:bodyPr/>
                    <a:lstStyle/>
                    <a:p>
                      <a:endParaRPr lang="en-US" sz="180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6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Internal</a:t>
                      </a:r>
                      <a:r>
                        <a:rPr lang="en-US" sz="1800" baseline="0" dirty="0" smtClean="0">
                          <a:latin typeface="Comic Sans MS" panose="030F0702030302020204" pitchFamily="66" charset="0"/>
                        </a:rPr>
                        <a:t> I</a:t>
                      </a:r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dentifier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External</a:t>
                      </a:r>
                      <a:r>
                        <a:rPr lang="en-US" sz="1800" baseline="0" dirty="0" smtClean="0">
                          <a:latin typeface="Comic Sans MS" panose="030F0702030302020204" pitchFamily="66" charset="0"/>
                        </a:rPr>
                        <a:t> I</a:t>
                      </a:r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dentifier</a:t>
                      </a:r>
                    </a:p>
                    <a:p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 marL="91454" marR="91454" marT="45715" marB="4571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73" name="Rectangle 1"/>
          <p:cNvSpPr>
            <a:spLocks noChangeArrowheads="1"/>
          </p:cNvSpPr>
          <p:nvPr/>
        </p:nvSpPr>
        <p:spPr bwMode="auto">
          <a:xfrm>
            <a:off x="5162069" y="6078042"/>
            <a:ext cx="900112" cy="3603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275" name="Diamond 7"/>
          <p:cNvSpPr>
            <a:spLocks noChangeArrowheads="1"/>
          </p:cNvSpPr>
          <p:nvPr/>
        </p:nvSpPr>
        <p:spPr bwMode="auto">
          <a:xfrm>
            <a:off x="4879416" y="2789624"/>
            <a:ext cx="1147762" cy="314325"/>
          </a:xfrm>
          <a:prstGeom prst="diamond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cxnSp>
        <p:nvCxnSpPr>
          <p:cNvPr id="10276" name="Straight Arrow Connector 13"/>
          <p:cNvCxnSpPr>
            <a:cxnSpLocks noChangeShapeType="1"/>
          </p:cNvCxnSpPr>
          <p:nvPr/>
        </p:nvCxnSpPr>
        <p:spPr bwMode="auto">
          <a:xfrm flipV="1">
            <a:off x="5520766" y="3990002"/>
            <a:ext cx="0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Straight Arrow Connector 17"/>
          <p:cNvCxnSpPr>
            <a:cxnSpLocks noChangeShapeType="1"/>
          </p:cNvCxnSpPr>
          <p:nvPr/>
        </p:nvCxnSpPr>
        <p:spPr bwMode="auto">
          <a:xfrm flipV="1">
            <a:off x="5520766" y="4516391"/>
            <a:ext cx="0" cy="269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8" name="Straight Connector 16"/>
          <p:cNvCxnSpPr>
            <a:cxnSpLocks noChangeShapeType="1"/>
          </p:cNvCxnSpPr>
          <p:nvPr/>
        </p:nvCxnSpPr>
        <p:spPr bwMode="auto">
          <a:xfrm flipH="1">
            <a:off x="4846078" y="4786266"/>
            <a:ext cx="12144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Straight Arrow Connector 22"/>
          <p:cNvCxnSpPr>
            <a:cxnSpLocks noChangeShapeType="1"/>
          </p:cNvCxnSpPr>
          <p:nvPr/>
        </p:nvCxnSpPr>
        <p:spPr bwMode="auto">
          <a:xfrm flipV="1">
            <a:off x="6060516" y="4786266"/>
            <a:ext cx="0" cy="269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0" name="Straight Arrow Connector 24"/>
          <p:cNvCxnSpPr>
            <a:cxnSpLocks noChangeShapeType="1"/>
          </p:cNvCxnSpPr>
          <p:nvPr/>
        </p:nvCxnSpPr>
        <p:spPr bwMode="auto">
          <a:xfrm flipV="1">
            <a:off x="4846078" y="4786266"/>
            <a:ext cx="0" cy="269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2" name="Rectangle 1"/>
          <p:cNvSpPr>
            <a:spLocks noChangeArrowheads="1"/>
          </p:cNvSpPr>
          <p:nvPr/>
        </p:nvSpPr>
        <p:spPr bwMode="auto">
          <a:xfrm>
            <a:off x="3963252" y="2156873"/>
            <a:ext cx="900112" cy="3603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283" name="Diamond 7"/>
          <p:cNvSpPr>
            <a:spLocks noChangeArrowheads="1"/>
          </p:cNvSpPr>
          <p:nvPr/>
        </p:nvSpPr>
        <p:spPr bwMode="auto">
          <a:xfrm>
            <a:off x="4946885" y="3418274"/>
            <a:ext cx="1147762" cy="314325"/>
          </a:xfrm>
          <a:prstGeom prst="diamond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" name="Diamond 7"/>
          <p:cNvSpPr>
            <a:spLocks noChangeArrowheads="1"/>
          </p:cNvSpPr>
          <p:nvPr/>
        </p:nvSpPr>
        <p:spPr bwMode="auto">
          <a:xfrm>
            <a:off x="3667671" y="6113313"/>
            <a:ext cx="1147762" cy="314325"/>
          </a:xfrm>
          <a:prstGeom prst="diamond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981016" y="1506318"/>
            <a:ext cx="900112" cy="3603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cxnSp>
        <p:nvCxnSpPr>
          <p:cNvPr id="11" name="Connettore 1 10"/>
          <p:cNvCxnSpPr>
            <a:endCxn id="32" idx="3"/>
          </p:cNvCxnSpPr>
          <p:nvPr/>
        </p:nvCxnSpPr>
        <p:spPr>
          <a:xfrm flipH="1" flipV="1">
            <a:off x="4815433" y="6270476"/>
            <a:ext cx="346636" cy="3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igura a mano libera 12"/>
          <p:cNvSpPr/>
          <p:nvPr/>
        </p:nvSpPr>
        <p:spPr>
          <a:xfrm>
            <a:off x="4972520" y="5921949"/>
            <a:ext cx="1364670" cy="494754"/>
          </a:xfrm>
          <a:custGeom>
            <a:avLst/>
            <a:gdLst>
              <a:gd name="connsiteX0" fmla="*/ 1364670 w 1364670"/>
              <a:gd name="connsiteY0" fmla="*/ 423192 h 494754"/>
              <a:gd name="connsiteX1" fmla="*/ 1277205 w 1364670"/>
              <a:gd name="connsiteY1" fmla="*/ 128994 h 494754"/>
              <a:gd name="connsiteX2" fmla="*/ 990958 w 1364670"/>
              <a:gd name="connsiteY2" fmla="*/ 17675 h 494754"/>
              <a:gd name="connsiteX3" fmla="*/ 625198 w 1364670"/>
              <a:gd name="connsiteY3" fmla="*/ 9724 h 494754"/>
              <a:gd name="connsiteX4" fmla="*/ 116315 w 1364670"/>
              <a:gd name="connsiteY4" fmla="*/ 9724 h 494754"/>
              <a:gd name="connsiteX5" fmla="*/ 12948 w 1364670"/>
              <a:gd name="connsiteY5" fmla="*/ 136945 h 494754"/>
              <a:gd name="connsiteX6" fmla="*/ 4997 w 1364670"/>
              <a:gd name="connsiteY6" fmla="*/ 494754 h 49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670" h="494754">
                <a:moveTo>
                  <a:pt x="1364670" y="423192"/>
                </a:moveTo>
                <a:cubicBezTo>
                  <a:pt x="1352080" y="309886"/>
                  <a:pt x="1339490" y="196580"/>
                  <a:pt x="1277205" y="128994"/>
                </a:cubicBezTo>
                <a:cubicBezTo>
                  <a:pt x="1214920" y="61408"/>
                  <a:pt x="1099626" y="37553"/>
                  <a:pt x="990958" y="17675"/>
                </a:cubicBezTo>
                <a:cubicBezTo>
                  <a:pt x="882290" y="-2203"/>
                  <a:pt x="625198" y="9724"/>
                  <a:pt x="625198" y="9724"/>
                </a:cubicBezTo>
                <a:cubicBezTo>
                  <a:pt x="479424" y="8399"/>
                  <a:pt x="218357" y="-11479"/>
                  <a:pt x="116315" y="9724"/>
                </a:cubicBezTo>
                <a:cubicBezTo>
                  <a:pt x="14273" y="30927"/>
                  <a:pt x="31501" y="56107"/>
                  <a:pt x="12948" y="136945"/>
                </a:cubicBezTo>
                <a:cubicBezTo>
                  <a:pt x="-5605" y="217783"/>
                  <a:pt x="-304" y="356268"/>
                  <a:pt x="4997" y="494754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890662" y="2124083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Comic Sans MS" panose="030F0702030302020204" pitchFamily="66" charset="0"/>
              </a:rPr>
              <a:t>N</a:t>
            </a:r>
            <a:r>
              <a:rPr lang="it-IT" sz="1400" dirty="0" err="1" smtClean="0">
                <a:latin typeface="Comic Sans MS" panose="030F0702030302020204" pitchFamily="66" charset="0"/>
              </a:rPr>
              <a:t>ame</a:t>
            </a:r>
            <a:r>
              <a:rPr lang="it-IT" sz="1400" dirty="0" smtClean="0">
                <a:latin typeface="Comic Sans MS" panose="030F0702030302020204" pitchFamily="66" charset="0"/>
              </a:rPr>
              <a:t> of </a:t>
            </a:r>
            <a:r>
              <a:rPr lang="it-IT" sz="1400" dirty="0" err="1" smtClean="0">
                <a:latin typeface="Comic Sans MS" panose="030F0702030302020204" pitchFamily="66" charset="0"/>
              </a:rPr>
              <a:t>attribute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4357462" y="5337749"/>
            <a:ext cx="900112" cy="3603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" name="CasellaDiTesto 48"/>
          <p:cNvSpPr txBox="1"/>
          <p:nvPr/>
        </p:nvSpPr>
        <p:spPr>
          <a:xfrm>
            <a:off x="5284872" y="5304959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u="sng" dirty="0" err="1">
                <a:latin typeface="Comic Sans MS" panose="030F0702030302020204" pitchFamily="66" charset="0"/>
              </a:rPr>
              <a:t>N</a:t>
            </a:r>
            <a:r>
              <a:rPr lang="it-IT" sz="1400" u="sng" dirty="0" err="1" smtClean="0">
                <a:latin typeface="Comic Sans MS" panose="030F0702030302020204" pitchFamily="66" charset="0"/>
              </a:rPr>
              <a:t>ame</a:t>
            </a:r>
            <a:r>
              <a:rPr lang="it-IT" sz="1400" u="sng" dirty="0" smtClean="0">
                <a:latin typeface="Comic Sans MS" panose="030F0702030302020204" pitchFamily="66" charset="0"/>
              </a:rPr>
              <a:t> of </a:t>
            </a:r>
            <a:r>
              <a:rPr lang="it-IT" sz="1400" u="sng" dirty="0" err="1" smtClean="0">
                <a:latin typeface="Comic Sans MS" panose="030F0702030302020204" pitchFamily="66" charset="0"/>
              </a:rPr>
              <a:t>attribute</a:t>
            </a:r>
            <a:endParaRPr lang="it-IT" sz="1400" u="sng" dirty="0">
              <a:latin typeface="Comic Sans MS" panose="030F0702030302020204" pitchFamily="66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6021740" y="5977048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u="sng" dirty="0" err="1">
                <a:latin typeface="Comic Sans MS" panose="030F0702030302020204" pitchFamily="66" charset="0"/>
              </a:rPr>
              <a:t>N</a:t>
            </a:r>
            <a:r>
              <a:rPr lang="it-IT" sz="1400" u="sng" dirty="0" err="1" smtClean="0">
                <a:latin typeface="Comic Sans MS" panose="030F0702030302020204" pitchFamily="66" charset="0"/>
              </a:rPr>
              <a:t>ame</a:t>
            </a:r>
            <a:r>
              <a:rPr lang="it-IT" sz="1400" u="sng" dirty="0" smtClean="0">
                <a:latin typeface="Comic Sans MS" panose="030F0702030302020204" pitchFamily="66" charset="0"/>
              </a:rPr>
              <a:t> of </a:t>
            </a:r>
            <a:r>
              <a:rPr lang="it-IT" sz="1400" u="sng" dirty="0" err="1" smtClean="0">
                <a:latin typeface="Comic Sans MS" panose="030F0702030302020204" pitchFamily="66" charset="0"/>
              </a:rPr>
              <a:t>attribute</a:t>
            </a:r>
            <a:endParaRPr lang="it-IT" sz="1400" u="sng" dirty="0">
              <a:latin typeface="Comic Sans MS" panose="030F0702030302020204" pitchFamily="66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5881128" y="3554641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Comic Sans MS" panose="030F0702030302020204" pitchFamily="66" charset="0"/>
              </a:rPr>
              <a:t>N</a:t>
            </a:r>
            <a:r>
              <a:rPr lang="it-IT" sz="1400" dirty="0" err="1" smtClean="0">
                <a:latin typeface="Comic Sans MS" panose="030F0702030302020204" pitchFamily="66" charset="0"/>
              </a:rPr>
              <a:t>ame</a:t>
            </a:r>
            <a:r>
              <a:rPr lang="it-IT" sz="1400" dirty="0" smtClean="0">
                <a:latin typeface="Comic Sans MS" panose="030F0702030302020204" pitchFamily="66" charset="0"/>
              </a:rPr>
              <a:t> of </a:t>
            </a:r>
            <a:r>
              <a:rPr lang="it-IT" sz="1400" dirty="0" err="1" smtClean="0">
                <a:latin typeface="Comic Sans MS" panose="030F0702030302020204" pitchFamily="66" charset="0"/>
              </a:rPr>
              <a:t>attribute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162069" y="1518835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Comic Sans MS" panose="030F0702030302020204" pitchFamily="66" charset="0"/>
              </a:rPr>
              <a:t>Name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179542" y="2792617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Comic Sans MS" panose="030F0702030302020204" pitchFamily="66" charset="0"/>
              </a:rPr>
              <a:t>N</a:t>
            </a:r>
            <a:r>
              <a:rPr lang="it-IT" sz="1400" dirty="0" err="1" smtClean="0">
                <a:latin typeface="Comic Sans MS" panose="030F0702030302020204" pitchFamily="66" charset="0"/>
              </a:rPr>
              <a:t>ame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109378" y="2156873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Comic Sans MS" panose="030F0702030302020204" pitchFamily="66" charset="0"/>
              </a:rPr>
              <a:t>N</a:t>
            </a:r>
            <a:r>
              <a:rPr lang="it-IT" sz="1400" dirty="0" err="1" smtClean="0">
                <a:latin typeface="Comic Sans MS" panose="030F0702030302020204" pitchFamily="66" charset="0"/>
              </a:rPr>
              <a:t>ame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216836" y="3400753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Comic Sans MS" panose="030F0702030302020204" pitchFamily="66" charset="0"/>
              </a:rPr>
              <a:t>N</a:t>
            </a:r>
            <a:r>
              <a:rPr lang="it-IT" sz="1400" dirty="0" err="1" smtClean="0">
                <a:latin typeface="Comic Sans MS" panose="030F0702030302020204" pitchFamily="66" charset="0"/>
              </a:rPr>
              <a:t>ame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45945" y="5321624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Comic Sans MS" panose="030F0702030302020204" pitchFamily="66" charset="0"/>
              </a:rPr>
              <a:t>N</a:t>
            </a:r>
            <a:r>
              <a:rPr lang="it-IT" sz="1400" dirty="0" err="1" smtClean="0">
                <a:latin typeface="Comic Sans MS" panose="030F0702030302020204" pitchFamily="66" charset="0"/>
              </a:rPr>
              <a:t>ame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257574" y="6078042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Comic Sans MS" panose="030F0702030302020204" pitchFamily="66" charset="0"/>
              </a:rPr>
              <a:t>N</a:t>
            </a:r>
            <a:r>
              <a:rPr lang="it-IT" sz="1400" dirty="0" err="1" smtClean="0">
                <a:latin typeface="Comic Sans MS" panose="030F0702030302020204" pitchFamily="66" charset="0"/>
              </a:rPr>
              <a:t>ame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943455" y="6094971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Comic Sans MS" panose="030F0702030302020204" pitchFamily="66" charset="0"/>
              </a:rPr>
              <a:t>N</a:t>
            </a:r>
            <a:r>
              <a:rPr lang="it-IT" sz="1400" dirty="0" err="1" smtClean="0">
                <a:latin typeface="Comic Sans MS" panose="030F0702030302020204" pitchFamily="66" charset="0"/>
              </a:rPr>
              <a:t>ame</a:t>
            </a:r>
            <a:endParaRPr lang="it-IT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33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 err="1"/>
              <a:t>Measuring</a:t>
            </a:r>
            <a:r>
              <a:rPr lang="it-IT" sz="3600" dirty="0"/>
              <a:t> the </a:t>
            </a:r>
            <a:r>
              <a:rPr lang="it-IT" sz="3600" dirty="0" err="1"/>
              <a:t>complexity</a:t>
            </a:r>
            <a:r>
              <a:rPr lang="it-IT" sz="3600" dirty="0"/>
              <a:t> </a:t>
            </a:r>
            <a:br>
              <a:rPr lang="it-IT" sz="3600" dirty="0"/>
            </a:br>
            <a:r>
              <a:rPr lang="it-IT" sz="3600" dirty="0"/>
              <a:t>of an </a:t>
            </a:r>
            <a:r>
              <a:rPr lang="it-IT" sz="3600" dirty="0" err="1" smtClean="0"/>
              <a:t>assignment</a:t>
            </a:r>
            <a:r>
              <a:rPr lang="it-IT" sz="3600" dirty="0" smtClean="0"/>
              <a:t> </a:t>
            </a:r>
            <a:r>
              <a:rPr lang="it-IT" sz="3600" dirty="0"/>
              <a:t>- </a:t>
            </a:r>
            <a:r>
              <a:rPr lang="it-IT" sz="3600" dirty="0" smtClean="0"/>
              <a:t>2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642" y="1828800"/>
            <a:ext cx="8834716" cy="3771900"/>
          </a:xfrm>
        </p:spPr>
        <p:txBody>
          <a:bodyPr>
            <a:noAutofit/>
          </a:bodyPr>
          <a:lstStyle/>
          <a:p>
            <a:r>
              <a:rPr lang="it-IT" sz="2400" dirty="0" smtClean="0"/>
              <a:t>A </a:t>
            </a:r>
            <a:r>
              <a:rPr lang="it-IT" sz="2400" dirty="0" err="1" smtClean="0"/>
              <a:t>generic</a:t>
            </a:r>
            <a:r>
              <a:rPr lang="it-IT" sz="2400" dirty="0" smtClean="0"/>
              <a:t> ER schema </a:t>
            </a:r>
            <a:r>
              <a:rPr lang="it-IT" sz="2400" dirty="0" err="1" smtClean="0"/>
              <a:t>is</a:t>
            </a:r>
            <a:r>
              <a:rPr lang="it-IT" sz="2400" dirty="0" smtClean="0"/>
              <a:t> made of </a:t>
            </a:r>
            <a:r>
              <a:rPr lang="it-IT" sz="2400" dirty="0" err="1" smtClean="0"/>
              <a:t>entities</a:t>
            </a:r>
            <a:r>
              <a:rPr lang="it-IT" sz="2400" dirty="0" smtClean="0"/>
              <a:t>, </a:t>
            </a:r>
            <a:r>
              <a:rPr lang="it-IT" sz="2400" dirty="0" err="1" smtClean="0"/>
              <a:t>relationships</a:t>
            </a:r>
            <a:r>
              <a:rPr lang="it-IT" sz="2400" dirty="0" smtClean="0"/>
              <a:t>, etc. </a:t>
            </a:r>
          </a:p>
          <a:p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modeling</a:t>
            </a:r>
            <a:r>
              <a:rPr lang="it-IT" sz="2400" dirty="0"/>
              <a:t> an </a:t>
            </a:r>
            <a:r>
              <a:rPr lang="it-IT" sz="2400" dirty="0" smtClean="0"/>
              <a:t>ER </a:t>
            </a:r>
            <a:r>
              <a:rPr lang="it-IT" sz="2400" dirty="0"/>
              <a:t>schema, the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concepts</a:t>
            </a:r>
            <a:r>
              <a:rPr lang="it-IT" sz="2400" dirty="0"/>
              <a:t> </a:t>
            </a:r>
            <a:r>
              <a:rPr lang="it-IT" sz="2400" dirty="0" err="1" smtClean="0"/>
              <a:t>defined</a:t>
            </a:r>
            <a:r>
              <a:rPr lang="it-IT" sz="2400" dirty="0" smtClean="0"/>
              <a:t> in </a:t>
            </a:r>
            <a:r>
              <a:rPr lang="it-IT" sz="2400" dirty="0"/>
              <a:t>the ER Model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unequal</a:t>
            </a:r>
            <a:r>
              <a:rPr lang="it-IT" sz="2400" dirty="0"/>
              <a:t> </a:t>
            </a:r>
            <a:r>
              <a:rPr lang="it-IT" sz="2400" dirty="0" err="1"/>
              <a:t>complexity</a:t>
            </a:r>
            <a:r>
              <a:rPr lang="it-IT" sz="2400" dirty="0"/>
              <a:t> of </a:t>
            </a:r>
            <a:r>
              <a:rPr lang="it-IT" sz="2400" dirty="0" err="1"/>
              <a:t>usage</a:t>
            </a:r>
            <a:r>
              <a:rPr lang="it-IT" sz="2400" dirty="0"/>
              <a:t>. E.g. for a </a:t>
            </a:r>
            <a:r>
              <a:rPr lang="it-IT" sz="2400" dirty="0" err="1"/>
              <a:t>student</a:t>
            </a:r>
            <a:r>
              <a:rPr lang="it-IT" sz="2400" dirty="0"/>
              <a:t>, </a:t>
            </a:r>
            <a:r>
              <a:rPr lang="it-IT" sz="2400" dirty="0" err="1"/>
              <a:t>identifying</a:t>
            </a:r>
            <a:r>
              <a:rPr lang="it-IT" sz="2400" dirty="0"/>
              <a:t> a </a:t>
            </a:r>
            <a:r>
              <a:rPr lang="it-IT" sz="2400" dirty="0" err="1"/>
              <a:t>ternary</a:t>
            </a:r>
            <a:r>
              <a:rPr lang="it-IT" sz="2400" dirty="0"/>
              <a:t> </a:t>
            </a:r>
            <a:r>
              <a:rPr lang="it-IT" sz="2400" dirty="0" err="1"/>
              <a:t>relationship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fairly</a:t>
            </a:r>
            <a:r>
              <a:rPr lang="it-IT" sz="2400" dirty="0"/>
              <a:t> more </a:t>
            </a:r>
            <a:r>
              <a:rPr lang="it-IT" sz="2400" dirty="0" err="1"/>
              <a:t>complex</a:t>
            </a:r>
            <a:r>
              <a:rPr lang="it-IT" sz="2400" dirty="0"/>
              <a:t> </a:t>
            </a:r>
            <a:r>
              <a:rPr lang="it-IT" sz="2400" dirty="0" err="1"/>
              <a:t>than</a:t>
            </a:r>
            <a:r>
              <a:rPr lang="it-IT" sz="2400" dirty="0"/>
              <a:t> </a:t>
            </a:r>
            <a:r>
              <a:rPr lang="it-IT" sz="2400" dirty="0" err="1"/>
              <a:t>identifying</a:t>
            </a:r>
            <a:r>
              <a:rPr lang="it-IT" sz="2400" dirty="0"/>
              <a:t> a </a:t>
            </a:r>
            <a:r>
              <a:rPr lang="it-IT" sz="2400" dirty="0" err="1"/>
              <a:t>binary</a:t>
            </a:r>
            <a:r>
              <a:rPr lang="it-IT" sz="2400" dirty="0"/>
              <a:t> </a:t>
            </a:r>
            <a:r>
              <a:rPr lang="it-IT" sz="2400" dirty="0" err="1"/>
              <a:t>relationship</a:t>
            </a:r>
            <a:r>
              <a:rPr lang="it-IT" sz="2400" dirty="0"/>
              <a:t>. </a:t>
            </a:r>
            <a:endParaRPr lang="it-IT" sz="2400" dirty="0" smtClean="0"/>
          </a:p>
          <a:p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define</a:t>
            </a:r>
            <a:r>
              <a:rPr lang="it-IT" sz="2400" dirty="0" smtClean="0"/>
              <a:t> </a:t>
            </a:r>
            <a:r>
              <a:rPr lang="it-IT" sz="2400" dirty="0" err="1" smtClean="0"/>
              <a:t>now</a:t>
            </a:r>
            <a:r>
              <a:rPr lang="it-IT" sz="2400" dirty="0" smtClean="0"/>
              <a:t> for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concept</a:t>
            </a:r>
            <a:r>
              <a:rPr lang="it-IT" sz="2400" dirty="0" smtClean="0"/>
              <a:t> a </a:t>
            </a:r>
            <a:r>
              <a:rPr lang="it-IT" sz="2400" dirty="0" err="1" smtClean="0"/>
              <a:t>complexity</a:t>
            </a:r>
            <a:r>
              <a:rPr lang="it-IT" sz="2400" dirty="0" smtClean="0"/>
              <a:t> </a:t>
            </a:r>
            <a:r>
              <a:rPr lang="it-IT" sz="2400" dirty="0" err="1" smtClean="0"/>
              <a:t>weight</a:t>
            </a:r>
            <a:r>
              <a:rPr lang="it-IT" sz="2400" dirty="0" smtClean="0"/>
              <a:t>, </a:t>
            </a:r>
            <a:r>
              <a:rPr lang="it-IT" sz="2400" dirty="0" err="1" smtClean="0"/>
              <a:t>based</a:t>
            </a:r>
            <a:r>
              <a:rPr lang="it-IT" sz="2400" dirty="0" smtClean="0"/>
              <a:t> on the </a:t>
            </a:r>
            <a:r>
              <a:rPr lang="it-IT" sz="2400" dirty="0" err="1" smtClean="0"/>
              <a:t>experience</a:t>
            </a:r>
            <a:r>
              <a:rPr lang="it-IT" sz="2400" dirty="0" smtClean="0"/>
              <a:t> </a:t>
            </a:r>
            <a:r>
              <a:rPr lang="it-IT" sz="2400" dirty="0" err="1" smtClean="0"/>
              <a:t>accumulated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years</a:t>
            </a:r>
            <a:r>
              <a:rPr lang="it-IT" sz="2400" dirty="0" smtClean="0"/>
              <a:t>. </a:t>
            </a:r>
            <a:r>
              <a:rPr lang="it-IT" sz="2400" dirty="0" err="1" smtClean="0"/>
              <a:t>See</a:t>
            </a:r>
            <a:r>
              <a:rPr lang="it-IT" sz="2400" dirty="0" smtClean="0"/>
              <a:t> </a:t>
            </a:r>
            <a:r>
              <a:rPr lang="it-IT" sz="2400" dirty="0" err="1" smtClean="0"/>
              <a:t>next</a:t>
            </a:r>
            <a:r>
              <a:rPr lang="it-IT" sz="2400" dirty="0" smtClean="0"/>
              <a:t> page.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4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err="1" smtClean="0"/>
              <a:t>Complexity</a:t>
            </a:r>
            <a:r>
              <a:rPr lang="it-IT" dirty="0" smtClean="0"/>
              <a:t> </a:t>
            </a:r>
            <a:r>
              <a:rPr lang="it-IT" dirty="0" err="1" smtClean="0"/>
              <a:t>weights</a:t>
            </a:r>
            <a:r>
              <a:rPr lang="it-IT" dirty="0" smtClean="0"/>
              <a:t> of </a:t>
            </a:r>
            <a:r>
              <a:rPr lang="it-IT" dirty="0" err="1" smtClean="0"/>
              <a:t>concepts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in the ER Model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690670"/>
              </p:ext>
            </p:extLst>
          </p:nvPr>
        </p:nvGraphicFramePr>
        <p:xfrm>
          <a:off x="2191480" y="1940571"/>
          <a:ext cx="4519714" cy="434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Entity</a:t>
                      </a:r>
                      <a:r>
                        <a:rPr lang="it-IT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baseline="0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r>
                        <a:rPr lang="it-IT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baseline="0" dirty="0" err="1" smtClean="0">
                          <a:latin typeface="Comic Sans MS" panose="030F0702030302020204" pitchFamily="66" charset="0"/>
                        </a:rPr>
                        <a:t>Concept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Complexity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weight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cw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Entities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Binary</a:t>
                      </a:r>
                      <a:r>
                        <a:rPr lang="it-IT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baseline="0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1,5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Ternary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2,5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Quaternary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Attribute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of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Entity</a:t>
                      </a:r>
                      <a:endParaRPr lang="it-IT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0,2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Attribute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of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0,8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External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Identifier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1,8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Generalizations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1,5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-a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1,5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Cardinalities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each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pair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0,5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8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365126"/>
            <a:ext cx="8574156" cy="91234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Method to </a:t>
            </a:r>
            <a:r>
              <a:rPr lang="it-IT" dirty="0" err="1" smtClean="0"/>
              <a:t>evaluate</a:t>
            </a:r>
            <a:r>
              <a:rPr lang="it-IT" dirty="0" smtClean="0"/>
              <a:t> the </a:t>
            </a:r>
            <a:r>
              <a:rPr lang="it-IT" dirty="0" err="1" smtClean="0"/>
              <a:t>complexity</a:t>
            </a:r>
            <a:r>
              <a:rPr lang="it-IT" dirty="0" smtClean="0"/>
              <a:t> of an </a:t>
            </a:r>
            <a:r>
              <a:rPr lang="it-IT" dirty="0" err="1" smtClean="0"/>
              <a:t>assignment</a:t>
            </a:r>
            <a:r>
              <a:rPr lang="it-IT" dirty="0" smtClean="0"/>
              <a:t> in </a:t>
            </a:r>
            <a:r>
              <a:rPr lang="it-IT" dirty="0" err="1" smtClean="0"/>
              <a:t>conceptual</a:t>
            </a:r>
            <a:r>
              <a:rPr lang="it-IT" dirty="0" smtClean="0"/>
              <a:t> design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1195" y="1644090"/>
            <a:ext cx="8841441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t-IT" dirty="0" err="1" smtClean="0"/>
              <a:t>Given</a:t>
            </a:r>
            <a:r>
              <a:rPr lang="it-IT" dirty="0" smtClean="0"/>
              <a:t> a set of </a:t>
            </a:r>
            <a:r>
              <a:rPr lang="it-IT" dirty="0" err="1" smtClean="0"/>
              <a:t>requirements</a:t>
            </a:r>
            <a:r>
              <a:rPr lang="it-IT" dirty="0" smtClean="0"/>
              <a:t> in </a:t>
            </a:r>
            <a:r>
              <a:rPr lang="it-IT" dirty="0" err="1" smtClean="0"/>
              <a:t>conceptual</a:t>
            </a:r>
            <a:r>
              <a:rPr lang="it-IT" dirty="0" smtClean="0"/>
              <a:t> design, </a:t>
            </a:r>
            <a:r>
              <a:rPr lang="it-IT" dirty="0" err="1"/>
              <a:t>f</a:t>
            </a:r>
            <a:r>
              <a:rPr lang="it-IT" dirty="0" err="1" smtClean="0"/>
              <a:t>ind</a:t>
            </a:r>
            <a:r>
              <a:rPr lang="it-IT" dirty="0" smtClean="0"/>
              <a:t> an ER schema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reasonable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 for </a:t>
            </a:r>
            <a:r>
              <a:rPr lang="it-IT" dirty="0" err="1" smtClean="0"/>
              <a:t>requirements</a:t>
            </a:r>
            <a:r>
              <a:rPr lang="it-IT" dirty="0" smtClean="0"/>
              <a:t>.</a:t>
            </a:r>
          </a:p>
          <a:p>
            <a:pPr marL="514350" indent="-514350">
              <a:buAutoNum type="arabicPeriod"/>
            </a:pPr>
            <a:r>
              <a:rPr lang="it-IT" dirty="0" err="1" smtClean="0"/>
              <a:t>Count</a:t>
            </a:r>
            <a:r>
              <a:rPr lang="it-IT" dirty="0" smtClean="0"/>
              <a:t> the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occurrences</a:t>
            </a:r>
            <a:r>
              <a:rPr lang="it-IT" dirty="0" smtClean="0"/>
              <a:t> of the </a:t>
            </a:r>
            <a:r>
              <a:rPr lang="it-IT" dirty="0" err="1" smtClean="0"/>
              <a:t>different</a:t>
            </a:r>
            <a:r>
              <a:rPr lang="it-IT" dirty="0" smtClean="0"/>
              <a:t> ER </a:t>
            </a:r>
            <a:r>
              <a:rPr lang="it-IT" dirty="0" err="1" smtClean="0"/>
              <a:t>concepts</a:t>
            </a:r>
            <a:r>
              <a:rPr lang="it-IT" dirty="0" smtClean="0"/>
              <a:t> in the schema.</a:t>
            </a:r>
          </a:p>
          <a:p>
            <a:pPr marL="514350" indent="-514350">
              <a:buAutoNum type="arabicPeriod"/>
            </a:pPr>
            <a:r>
              <a:rPr lang="it-IT" dirty="0" smtClean="0"/>
              <a:t>The global </a:t>
            </a:r>
            <a:r>
              <a:rPr lang="it-IT" dirty="0" err="1" smtClean="0"/>
              <a:t>complexity</a:t>
            </a:r>
            <a:r>
              <a:rPr lang="it-IT" dirty="0" smtClean="0"/>
              <a:t> </a:t>
            </a:r>
            <a:r>
              <a:rPr lang="it-IT" dirty="0" err="1" smtClean="0"/>
              <a:t>indicator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given</a:t>
            </a:r>
            <a:r>
              <a:rPr lang="it-IT" dirty="0" smtClean="0"/>
              <a:t> by: </a:t>
            </a:r>
          </a:p>
          <a:p>
            <a:pPr marL="457200" lvl="1" indent="0">
              <a:buNone/>
            </a:pPr>
            <a:r>
              <a:rPr lang="it-IT" dirty="0" smtClean="0"/>
              <a:t>Global </a:t>
            </a:r>
            <a:r>
              <a:rPr lang="it-IT" dirty="0" err="1" smtClean="0"/>
              <a:t>indicator</a:t>
            </a:r>
            <a:r>
              <a:rPr lang="it-IT" dirty="0" smtClean="0"/>
              <a:t> = ∑ </a:t>
            </a:r>
            <a:r>
              <a:rPr lang="it-IT" dirty="0" err="1" smtClean="0"/>
              <a:t>nj</a:t>
            </a:r>
            <a:r>
              <a:rPr lang="it-IT" dirty="0" smtClean="0"/>
              <a:t> * </a:t>
            </a:r>
            <a:r>
              <a:rPr lang="it-IT" dirty="0" err="1" smtClean="0"/>
              <a:t>cwj</a:t>
            </a:r>
            <a:r>
              <a:rPr lang="it-IT" dirty="0" smtClean="0"/>
              <a:t>, </a:t>
            </a:r>
            <a:r>
              <a:rPr lang="it-IT" dirty="0" err="1" smtClean="0"/>
              <a:t>where</a:t>
            </a:r>
            <a:endParaRPr lang="it-IT" dirty="0" smtClean="0"/>
          </a:p>
          <a:p>
            <a:pPr lvl="1"/>
            <a:r>
              <a:rPr lang="it-IT" dirty="0" err="1" smtClean="0"/>
              <a:t>nj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occurrences</a:t>
            </a:r>
            <a:r>
              <a:rPr lang="it-IT" dirty="0"/>
              <a:t> of the </a:t>
            </a:r>
            <a:r>
              <a:rPr lang="it-IT" dirty="0" err="1"/>
              <a:t>generic</a:t>
            </a:r>
            <a:r>
              <a:rPr lang="it-IT" dirty="0"/>
              <a:t> </a:t>
            </a:r>
            <a:r>
              <a:rPr lang="it-IT" dirty="0" err="1"/>
              <a:t>concept</a:t>
            </a:r>
            <a:r>
              <a:rPr lang="it-IT" dirty="0"/>
              <a:t> j in </a:t>
            </a:r>
            <a:r>
              <a:rPr lang="it-IT" dirty="0" smtClean="0"/>
              <a:t>the schema and </a:t>
            </a:r>
          </a:p>
          <a:p>
            <a:pPr lvl="1"/>
            <a:r>
              <a:rPr lang="it-IT" dirty="0" err="1" smtClean="0"/>
              <a:t>cwj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complexity</a:t>
            </a:r>
            <a:r>
              <a:rPr lang="it-IT" dirty="0" smtClean="0"/>
              <a:t> </a:t>
            </a:r>
            <a:r>
              <a:rPr lang="it-IT" dirty="0" err="1" smtClean="0"/>
              <a:t>weight</a:t>
            </a:r>
            <a:r>
              <a:rPr lang="it-IT" dirty="0" smtClean="0"/>
              <a:t> of </a:t>
            </a:r>
            <a:r>
              <a:rPr lang="it-IT" dirty="0" err="1" smtClean="0"/>
              <a:t>concept</a:t>
            </a:r>
            <a:r>
              <a:rPr lang="it-IT" dirty="0" smtClean="0"/>
              <a:t> j </a:t>
            </a:r>
          </a:p>
          <a:p>
            <a:pPr marL="514350" indent="-514350">
              <a:buAutoNum type="arabicPeriod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0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err="1" smtClean="0"/>
              <a:t>Exercise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Evaluate</a:t>
            </a:r>
            <a:r>
              <a:rPr lang="it-IT" dirty="0" smtClean="0"/>
              <a:t> the global </a:t>
            </a:r>
            <a:r>
              <a:rPr lang="it-IT" dirty="0" err="1" smtClean="0"/>
              <a:t>complexity</a:t>
            </a:r>
            <a:r>
              <a:rPr lang="it-IT" dirty="0" smtClean="0"/>
              <a:t> </a:t>
            </a:r>
            <a:r>
              <a:rPr lang="it-IT" dirty="0" err="1" smtClean="0"/>
              <a:t>indicator</a:t>
            </a:r>
            <a:r>
              <a:rPr lang="it-IT" dirty="0" smtClean="0"/>
              <a:t> for the ER schema in the </a:t>
            </a:r>
            <a:r>
              <a:rPr lang="it-IT" dirty="0" err="1" smtClean="0"/>
              <a:t>next</a:t>
            </a:r>
            <a:r>
              <a:rPr lang="it-IT" dirty="0" smtClean="0"/>
              <a:t> slide.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>
            <a:stCxn id="7" idx="1"/>
            <a:endCxn id="107" idx="3"/>
          </p:cNvCxnSpPr>
          <p:nvPr/>
        </p:nvCxnSpPr>
        <p:spPr>
          <a:xfrm flipH="1" flipV="1">
            <a:off x="1943078" y="4868628"/>
            <a:ext cx="1154158" cy="6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228754" y="4809076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ER schema of the </a:t>
            </a:r>
            <a:r>
              <a:rPr lang="it-IT" sz="3600" dirty="0" err="1" smtClean="0"/>
              <a:t>assignment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83610" y="2117098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52416" y="3180702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97236" y="478377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74550" y="2113420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50712" y="1680727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49738" y="4273314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25131" y="1904687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>
            <a:off x="1275462" y="2636640"/>
            <a:ext cx="237693" cy="2092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668781" y="5056364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3669523" y="3461576"/>
            <a:ext cx="1315567" cy="12676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028545" y="2648060"/>
            <a:ext cx="114562" cy="2096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465258" y="2628411"/>
            <a:ext cx="146687" cy="2135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H="1" flipV="1">
            <a:off x="5747727" y="3501121"/>
            <a:ext cx="7312" cy="3982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12238" y="160633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882685" y="3159042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279189" y="3914765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775201" y="2554661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26786" y="2096196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15560" y="2689129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856805" y="2293051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16201" y="2743385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054615" y="5448741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02518" y="2869764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065838" y="2065673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1996666" y="5722235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871886" y="4774528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2692660" y="3180266"/>
            <a:ext cx="7280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latin typeface="Comic Sans MS" panose="030F0702030302020204" pitchFamily="66" charset="0"/>
              </a:rPr>
              <a:t>p</a:t>
            </a:r>
            <a:r>
              <a:rPr lang="it-IT" sz="1100" b="1" dirty="0" err="1" smtClean="0">
                <a:latin typeface="Comic Sans MS" panose="030F0702030302020204" pitchFamily="66" charset="0"/>
              </a:rPr>
              <a:t>icks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293567" y="3612550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returns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182832" y="3330771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01727" y="5235873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145478" y="4831748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833959" y="3989619"/>
            <a:ext cx="7649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1526275" y="3501121"/>
            <a:ext cx="129073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Comic Sans MS" panose="030F0702030302020204" pitchFamily="66" charset="0"/>
              </a:rPr>
              <a:t>maximum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653895" y="410673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131635" y="430965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085634" y="2659327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549775" y="2894429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42742" y="149899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1974576" y="4971109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692343" y="5008075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276183" y="1992969"/>
            <a:ext cx="641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2670355" y="4600677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850242" y="446591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17943" y="3693915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11945" y="2612182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862618" y="3115554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932548" y="3347629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250253" y="5248108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6" name="Rombo 85"/>
          <p:cNvSpPr/>
          <p:nvPr/>
        </p:nvSpPr>
        <p:spPr>
          <a:xfrm>
            <a:off x="2587677" y="3209129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195868" y="3655500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752612" y="2805545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374715" y="2453943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1" name="Rombo 90"/>
          <p:cNvSpPr/>
          <p:nvPr/>
        </p:nvSpPr>
        <p:spPr>
          <a:xfrm>
            <a:off x="3894520" y="3995082"/>
            <a:ext cx="704391" cy="27153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26842" y="2770490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369485" y="3233211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38165" y="2674716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22831" y="2164727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4959771" y="4216900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4970108" y="1629804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188621" y="5788886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26786" y="3167043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885159" y="2125518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94389" y="4765329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6020579" y="2035594"/>
            <a:ext cx="124478" cy="13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376026" y="6080686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144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40296" y="472917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582539" y="4418729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11639" y="4195958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186620" y="5015448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155122" y="4692084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04488" y="5762259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165254" y="1541181"/>
            <a:ext cx="2889499" cy="1129915"/>
            <a:chOff x="6282650" y="1816846"/>
            <a:chExt cx="2889499" cy="1129915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1838765"/>
              <a:ext cx="2160110" cy="1107996"/>
              <a:chOff x="7012039" y="1838765"/>
              <a:chExt cx="2160110" cy="1107996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8060947" y="1838765"/>
                <a:ext cx="111120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u="sng" dirty="0" smtClean="0">
                    <a:latin typeface="Comic Sans MS" panose="030F0702030302020204" pitchFamily="66" charset="0"/>
                  </a:rPr>
                  <a:t>Code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Longitude</a:t>
                </a:r>
                <a:r>
                  <a:rPr lang="it-IT" sz="1100" u="sng" dirty="0" smtClean="0">
                    <a:latin typeface="Comic Sans MS" panose="030F0702030302020204" pitchFamily="66" charset="0"/>
                  </a:rPr>
                  <a:t> &amp;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Latitude</a:t>
                </a:r>
                <a:endParaRPr lang="it-IT" sz="1100" u="sng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Address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Name</a:t>
                </a:r>
                <a:endParaRPr lang="it-IT" sz="1100" dirty="0">
                  <a:latin typeface="Comic Sans MS" panose="030F0702030302020204" pitchFamily="66" charset="0"/>
                </a:endParaRPr>
              </a:p>
              <a:p>
                <a:r>
                  <a:rPr lang="it-IT" sz="1100" dirty="0" smtClean="0">
                    <a:latin typeface="Comic Sans MS" panose="030F0702030302020204" pitchFamily="66" charset="0"/>
                  </a:rPr>
                  <a:t># of </a:t>
                </a:r>
                <a:r>
                  <a:rPr lang="it-IT" sz="1100" dirty="0" err="1" smtClean="0">
                    <a:latin typeface="Comic Sans MS" panose="030F0702030302020204" pitchFamily="66" charset="0"/>
                  </a:rPr>
                  <a:t>locations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94" name="Gruppo 93"/>
          <p:cNvGrpSpPr/>
          <p:nvPr/>
        </p:nvGrpSpPr>
        <p:grpSpPr>
          <a:xfrm>
            <a:off x="5256481" y="3910196"/>
            <a:ext cx="2182564" cy="731768"/>
            <a:chOff x="5310269" y="4185861"/>
            <a:chExt cx="2182564" cy="731768"/>
          </a:xfrm>
        </p:grpSpPr>
        <p:sp>
          <p:nvSpPr>
            <p:cNvPr id="98" name="CasellaDiTesto 97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1" name="Connettore 1 10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CasellaDiTesto 105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4" name="CasellaDiTesto 103"/>
          <p:cNvSpPr txBox="1"/>
          <p:nvPr/>
        </p:nvSpPr>
        <p:spPr>
          <a:xfrm>
            <a:off x="2117379" y="1995858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grpSp>
        <p:nvGrpSpPr>
          <p:cNvPr id="111" name="Gruppo 110"/>
          <p:cNvGrpSpPr/>
          <p:nvPr/>
        </p:nvGrpSpPr>
        <p:grpSpPr>
          <a:xfrm>
            <a:off x="4032222" y="1472581"/>
            <a:ext cx="2112835" cy="700213"/>
            <a:chOff x="4086010" y="1748246"/>
            <a:chExt cx="2112835" cy="700213"/>
          </a:xfrm>
        </p:grpSpPr>
        <p:sp>
          <p:nvSpPr>
            <p:cNvPr id="112" name="Ovale 11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igura a mano libera 112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649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Occurrences</a:t>
            </a:r>
            <a:r>
              <a:rPr lang="it-IT" dirty="0" smtClean="0"/>
              <a:t> of </a:t>
            </a:r>
            <a:r>
              <a:rPr lang="it-IT" dirty="0" err="1" smtClean="0"/>
              <a:t>concepts</a:t>
            </a:r>
            <a:r>
              <a:rPr lang="it-IT" dirty="0" smtClean="0"/>
              <a:t> in the ER schema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353164"/>
              </p:ext>
            </p:extLst>
          </p:nvPr>
        </p:nvGraphicFramePr>
        <p:xfrm>
          <a:off x="1896035" y="1900379"/>
          <a:ext cx="5513295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0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Entity</a:t>
                      </a:r>
                      <a:r>
                        <a:rPr lang="it-IT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baseline="0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r>
                        <a:rPr lang="it-IT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baseline="0" dirty="0" err="1" smtClean="0">
                          <a:latin typeface="Comic Sans MS" panose="030F0702030302020204" pitchFamily="66" charset="0"/>
                        </a:rPr>
                        <a:t>Concept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Occurrences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Entities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Binary</a:t>
                      </a:r>
                      <a:r>
                        <a:rPr lang="it-IT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baseline="0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Ternary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Quaternary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Attribute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of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Entity</a:t>
                      </a:r>
                      <a:endParaRPr lang="it-IT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Attribute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of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External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Identifier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Generalizations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-a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Cardinalities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474" y="365126"/>
            <a:ext cx="8640726" cy="1325563"/>
          </a:xfrm>
        </p:spPr>
        <p:txBody>
          <a:bodyPr/>
          <a:lstStyle/>
          <a:p>
            <a:pPr algn="ctr"/>
            <a:r>
              <a:rPr lang="it-IT" dirty="0" err="1" smtClean="0"/>
              <a:t>Occurrences</a:t>
            </a:r>
            <a:r>
              <a:rPr lang="it-IT" dirty="0" smtClean="0"/>
              <a:t> and </a:t>
            </a:r>
            <a:r>
              <a:rPr lang="it-IT" dirty="0" err="1" smtClean="0"/>
              <a:t>complexity</a:t>
            </a:r>
            <a:r>
              <a:rPr lang="it-IT" dirty="0" smtClean="0"/>
              <a:t> </a:t>
            </a:r>
            <a:r>
              <a:rPr lang="it-IT" dirty="0" err="1" smtClean="0"/>
              <a:t>weights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to </a:t>
            </a:r>
            <a:r>
              <a:rPr lang="it-IT" dirty="0" err="1" smtClean="0"/>
              <a:t>concepts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454988"/>
              </p:ext>
            </p:extLst>
          </p:nvPr>
        </p:nvGraphicFramePr>
        <p:xfrm>
          <a:off x="857693" y="2169320"/>
          <a:ext cx="5904614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Entity</a:t>
                      </a:r>
                      <a:r>
                        <a:rPr lang="it-IT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baseline="0" dirty="0" err="1" smtClean="0">
                          <a:latin typeface="Comic Sans MS" panose="030F0702030302020204" pitchFamily="66" charset="0"/>
                        </a:rPr>
                        <a:t>Rel</a:t>
                      </a:r>
                      <a:r>
                        <a:rPr lang="it-IT" baseline="0" dirty="0" smtClean="0">
                          <a:latin typeface="Comic Sans MS" panose="030F0702030302020204" pitchFamily="66" charset="0"/>
                        </a:rPr>
                        <a:t>. </a:t>
                      </a:r>
                      <a:r>
                        <a:rPr lang="it-IT" baseline="0" dirty="0" err="1" smtClean="0">
                          <a:latin typeface="Comic Sans MS" panose="030F0702030302020204" pitchFamily="66" charset="0"/>
                        </a:rPr>
                        <a:t>concept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Occurrences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Weight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Entities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Binary</a:t>
                      </a:r>
                      <a:r>
                        <a:rPr lang="it-IT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baseline="0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1,5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Ternary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2,5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Quaternary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Attribute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of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Entity</a:t>
                      </a:r>
                      <a:endParaRPr lang="it-IT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0,2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Attribute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of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0,8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External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Identifier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1,8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Generalizations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1,5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-a </a:t>
                      </a:r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Relationship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1,5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panose="030F0702030302020204" pitchFamily="66" charset="0"/>
                        </a:rPr>
                        <a:t>Cardinalities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panose="030F0702030302020204" pitchFamily="66" charset="0"/>
                        </a:rPr>
                        <a:t>0,5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2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/>
              <a:t>Evaluation of the global </a:t>
            </a:r>
            <a:r>
              <a:rPr lang="it-IT" sz="2800" dirty="0" err="1" smtClean="0"/>
              <a:t>complexity</a:t>
            </a:r>
            <a:r>
              <a:rPr lang="it-IT" sz="2800" dirty="0" smtClean="0"/>
              <a:t> </a:t>
            </a:r>
            <a:r>
              <a:rPr lang="it-IT" sz="2800" dirty="0" err="1" smtClean="0"/>
              <a:t>indicator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147</a:t>
            </a:fld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42756"/>
              </p:ext>
            </p:extLst>
          </p:nvPr>
        </p:nvGraphicFramePr>
        <p:xfrm>
          <a:off x="1714500" y="2340769"/>
          <a:ext cx="5048250" cy="3399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Concept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# 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CF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Total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Entities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10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Binary Relationship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1,5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Ternary Relationship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2,5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Quaternary Rel.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3,5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Attribute of Entity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28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0,2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5,6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Attribute of Relationship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0,8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0,8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External Identifier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1,8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1,8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Generalizations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1,5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1,5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Is-a Relationship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1,5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Cardinalities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18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</a:rPr>
                        <a:t>0,5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Global complexity indicator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 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 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42,7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err="1" smtClean="0"/>
              <a:t>Weights</a:t>
            </a:r>
            <a:r>
              <a:rPr lang="it-IT" dirty="0" smtClean="0"/>
              <a:t> for </a:t>
            </a:r>
            <a:r>
              <a:rPr lang="it-IT" dirty="0" err="1" smtClean="0"/>
              <a:t>Derived</a:t>
            </a:r>
            <a:r>
              <a:rPr lang="it-IT" dirty="0" smtClean="0"/>
              <a:t> </a:t>
            </a:r>
            <a:r>
              <a:rPr lang="it-IT" dirty="0" err="1" smtClean="0"/>
              <a:t>Indicators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to </a:t>
            </a:r>
            <a:r>
              <a:rPr lang="it-IT" dirty="0" err="1" smtClean="0"/>
              <a:t>measure</a:t>
            </a:r>
            <a:r>
              <a:rPr lang="it-IT" dirty="0" smtClean="0"/>
              <a:t> the </a:t>
            </a:r>
            <a:r>
              <a:rPr lang="it-IT" dirty="0" err="1" smtClean="0"/>
              <a:t>complexity</a:t>
            </a:r>
            <a:r>
              <a:rPr lang="it-IT" dirty="0" smtClean="0"/>
              <a:t> of the </a:t>
            </a:r>
            <a:r>
              <a:rPr lang="it-IT" dirty="0" err="1" smtClean="0"/>
              <a:t>assigment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969238"/>
              </p:ext>
            </p:extLst>
          </p:nvPr>
        </p:nvGraphicFramePr>
        <p:xfrm>
          <a:off x="285276" y="4306607"/>
          <a:ext cx="862645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5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omic Sans MS" panose="030F0702030302020204" pitchFamily="66" charset="0"/>
                        </a:rPr>
                        <a:t>Derived</a:t>
                      </a:r>
                      <a:r>
                        <a:rPr lang="it-IT" sz="16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sz="1600" dirty="0" err="1" smtClean="0">
                          <a:latin typeface="Comic Sans MS" panose="030F0702030302020204" pitchFamily="66" charset="0"/>
                        </a:rPr>
                        <a:t>Indicator</a:t>
                      </a:r>
                      <a:endParaRPr lang="it-IT" sz="1600" dirty="0">
                        <a:latin typeface="Comic Sans MS" panose="030F0702030302020204" pitchFamily="66" charset="0"/>
                      </a:endParaRPr>
                    </a:p>
                  </a:txBody>
                  <a:tcPr marL="124649" marR="124649"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omic Sans MS" panose="030F0702030302020204" pitchFamily="66" charset="0"/>
                        </a:rPr>
                        <a:t>Weight</a:t>
                      </a:r>
                      <a:r>
                        <a:rPr lang="it-IT" sz="160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it-IT" sz="1600" dirty="0">
                        <a:latin typeface="Comic Sans MS" panose="030F0702030302020204" pitchFamily="66" charset="0"/>
                      </a:endParaRPr>
                    </a:p>
                  </a:txBody>
                  <a:tcPr marL="124649" marR="1246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anose="030F0702030302020204" pitchFamily="66" charset="0"/>
                        </a:rPr>
                        <a:t># of </a:t>
                      </a:r>
                      <a:r>
                        <a:rPr lang="it-IT" sz="1600" dirty="0" err="1" smtClean="0">
                          <a:latin typeface="Comic Sans MS" panose="030F0702030302020204" pitchFamily="66" charset="0"/>
                        </a:rPr>
                        <a:t>identifiers</a:t>
                      </a:r>
                      <a:r>
                        <a:rPr lang="it-IT" sz="1600" baseline="0" dirty="0" smtClean="0">
                          <a:latin typeface="Comic Sans MS" panose="030F0702030302020204" pitchFamily="66" charset="0"/>
                        </a:rPr>
                        <a:t> /  # of </a:t>
                      </a:r>
                      <a:r>
                        <a:rPr lang="it-IT" sz="1600" baseline="0" dirty="0" err="1" smtClean="0">
                          <a:latin typeface="Comic Sans MS" panose="030F0702030302020204" pitchFamily="66" charset="0"/>
                        </a:rPr>
                        <a:t>entities</a:t>
                      </a:r>
                      <a:r>
                        <a:rPr lang="it-IT" sz="1600" baseline="0" dirty="0" smtClean="0">
                          <a:latin typeface="Comic Sans MS" panose="030F0702030302020204" pitchFamily="66" charset="0"/>
                        </a:rPr>
                        <a:t> with </a:t>
                      </a:r>
                      <a:r>
                        <a:rPr lang="it-IT" sz="1600" baseline="0" dirty="0" err="1" smtClean="0">
                          <a:latin typeface="Comic Sans MS" panose="030F0702030302020204" pitchFamily="66" charset="0"/>
                        </a:rPr>
                        <a:t>identifiers</a:t>
                      </a:r>
                      <a:endParaRPr lang="it-IT" sz="1600" dirty="0">
                        <a:latin typeface="Comic Sans MS" panose="030F0702030302020204" pitchFamily="66" charset="0"/>
                      </a:endParaRPr>
                    </a:p>
                  </a:txBody>
                  <a:tcPr marL="124649" marR="124649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anose="030F0702030302020204" pitchFamily="66" charset="0"/>
                        </a:rPr>
                        <a:t>1,25</a:t>
                      </a:r>
                    </a:p>
                  </a:txBody>
                  <a:tcPr marL="124649" marR="1246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anose="030F0702030302020204" pitchFamily="66" charset="0"/>
                        </a:rPr>
                        <a:t># of </a:t>
                      </a:r>
                      <a:r>
                        <a:rPr lang="it-IT" sz="1600" dirty="0" err="1" smtClean="0">
                          <a:latin typeface="Comic Sans MS" panose="030F0702030302020204" pitchFamily="66" charset="0"/>
                        </a:rPr>
                        <a:t>relationships</a:t>
                      </a:r>
                      <a:r>
                        <a:rPr lang="it-IT" sz="1600" dirty="0" smtClean="0">
                          <a:latin typeface="Comic Sans MS" panose="030F0702030302020204" pitchFamily="66" charset="0"/>
                        </a:rPr>
                        <a:t> / # of </a:t>
                      </a:r>
                      <a:r>
                        <a:rPr lang="it-IT" sz="1600" dirty="0" err="1" smtClean="0">
                          <a:latin typeface="Comic Sans MS" panose="030F0702030302020204" pitchFamily="66" charset="0"/>
                        </a:rPr>
                        <a:t>entities</a:t>
                      </a:r>
                      <a:r>
                        <a:rPr lang="it-IT" sz="160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it-IT" sz="1600" dirty="0">
                        <a:latin typeface="Comic Sans MS" panose="030F0702030302020204" pitchFamily="66" charset="0"/>
                      </a:endParaRPr>
                    </a:p>
                  </a:txBody>
                  <a:tcPr marL="124649" marR="124649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anose="030F0702030302020204" pitchFamily="66" charset="0"/>
                        </a:rPr>
                        <a:t>1,125</a:t>
                      </a:r>
                      <a:endParaRPr lang="it-IT" sz="1600" dirty="0">
                        <a:latin typeface="Comic Sans MS" panose="030F0702030302020204" pitchFamily="66" charset="0"/>
                      </a:endParaRPr>
                    </a:p>
                  </a:txBody>
                  <a:tcPr marL="124649" marR="1246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anose="030F0702030302020204" pitchFamily="66" charset="0"/>
                        </a:rPr>
                        <a:t># of </a:t>
                      </a:r>
                      <a:r>
                        <a:rPr lang="it-IT" sz="1600" dirty="0" err="1" smtClean="0">
                          <a:latin typeface="Comic Sans MS" panose="030F0702030302020204" pitchFamily="66" charset="0"/>
                        </a:rPr>
                        <a:t>attributes</a:t>
                      </a:r>
                      <a:r>
                        <a:rPr lang="it-IT" sz="1600" dirty="0" smtClean="0">
                          <a:latin typeface="Comic Sans MS" panose="030F0702030302020204" pitchFamily="66" charset="0"/>
                        </a:rPr>
                        <a:t> in </a:t>
                      </a:r>
                      <a:r>
                        <a:rPr lang="it-IT" sz="1600" dirty="0" err="1" smtClean="0">
                          <a:latin typeface="Comic Sans MS" panose="030F0702030302020204" pitchFamily="66" charset="0"/>
                        </a:rPr>
                        <a:t>identifiers</a:t>
                      </a:r>
                      <a:r>
                        <a:rPr lang="it-IT" sz="1600" dirty="0" smtClean="0">
                          <a:latin typeface="Comic Sans MS" panose="030F0702030302020204" pitchFamily="66" charset="0"/>
                        </a:rPr>
                        <a:t> / # of </a:t>
                      </a:r>
                      <a:r>
                        <a:rPr lang="it-IT" sz="1600" dirty="0" err="1" smtClean="0">
                          <a:latin typeface="Comic Sans MS" panose="030F0702030302020204" pitchFamily="66" charset="0"/>
                        </a:rPr>
                        <a:t>attributes</a:t>
                      </a:r>
                      <a:endParaRPr lang="it-IT" sz="1600" dirty="0">
                        <a:latin typeface="Comic Sans MS" panose="030F0702030302020204" pitchFamily="66" charset="0"/>
                      </a:endParaRPr>
                    </a:p>
                  </a:txBody>
                  <a:tcPr marL="124649" marR="124649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anose="030F0702030302020204" pitchFamily="66" charset="0"/>
                        </a:rPr>
                        <a:t>0,5</a:t>
                      </a:r>
                      <a:endParaRPr lang="it-IT" sz="1600" dirty="0">
                        <a:latin typeface="Comic Sans MS" panose="030F0702030302020204" pitchFamily="66" charset="0"/>
                      </a:endParaRPr>
                    </a:p>
                  </a:txBody>
                  <a:tcPr marL="124649" marR="1246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148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11696" y="1995284"/>
            <a:ext cx="8582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 smtClean="0">
                <a:latin typeface="Comic Sans MS" panose="030F0702030302020204" pitchFamily="66" charset="0"/>
              </a:rPr>
              <a:t>Notice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that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we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could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enrich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indicators</a:t>
            </a:r>
            <a:r>
              <a:rPr lang="it-IT" sz="2400" dirty="0" smtClean="0">
                <a:latin typeface="Comic Sans MS" panose="030F0702030302020204" pitchFamily="66" charset="0"/>
              </a:rPr>
              <a:t> with </a:t>
            </a:r>
            <a:r>
              <a:rPr lang="it-IT" sz="2400" dirty="0" err="1" smtClean="0">
                <a:latin typeface="Comic Sans MS" panose="030F0702030302020204" pitchFamily="66" charset="0"/>
              </a:rPr>
              <a:t>another</a:t>
            </a:r>
            <a:r>
              <a:rPr lang="it-IT" sz="2400" dirty="0" smtClean="0">
                <a:latin typeface="Comic Sans MS" panose="030F0702030302020204" pitchFamily="66" charset="0"/>
              </a:rPr>
              <a:t> set of </a:t>
            </a:r>
            <a:r>
              <a:rPr lang="it-IT" sz="2400" dirty="0" err="1" smtClean="0">
                <a:latin typeface="Comic Sans MS" panose="030F0702030302020204" pitchFamily="66" charset="0"/>
              </a:rPr>
              <a:t>derived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indicators</a:t>
            </a:r>
            <a:r>
              <a:rPr lang="it-IT" sz="2400" dirty="0" smtClean="0">
                <a:latin typeface="Comic Sans MS" panose="030F0702030302020204" pitchFamily="66" charset="0"/>
              </a:rPr>
              <a:t>. In the </a:t>
            </a:r>
            <a:r>
              <a:rPr lang="it-IT" sz="2400" dirty="0" err="1" smtClean="0">
                <a:latin typeface="Comic Sans MS" panose="030F0702030302020204" pitchFamily="66" charset="0"/>
              </a:rPr>
              <a:t>following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table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we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exemplify</a:t>
            </a:r>
            <a:r>
              <a:rPr lang="it-IT" sz="2400" dirty="0" smtClean="0">
                <a:latin typeface="Comic Sans MS" panose="030F0702030302020204" pitchFamily="66" charset="0"/>
              </a:rPr>
              <a:t> some of the with </a:t>
            </a:r>
            <a:r>
              <a:rPr lang="it-IT" sz="2400" dirty="0" err="1" smtClean="0">
                <a:latin typeface="Comic Sans MS" panose="030F0702030302020204" pitchFamily="66" charset="0"/>
              </a:rPr>
              <a:t>their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values</a:t>
            </a:r>
            <a:r>
              <a:rPr lang="it-IT" sz="2400" dirty="0" smtClean="0">
                <a:latin typeface="Comic Sans MS" panose="030F0702030302020204" pitchFamily="66" charset="0"/>
              </a:rPr>
              <a:t> in the ER schema. </a:t>
            </a:r>
            <a:r>
              <a:rPr lang="it-IT" sz="2400" dirty="0" err="1" smtClean="0">
                <a:latin typeface="Comic Sans MS" panose="030F0702030302020204" pitchFamily="66" charset="0"/>
              </a:rPr>
              <a:t>We</a:t>
            </a:r>
            <a:r>
              <a:rPr lang="it-IT" sz="2400" dirty="0" smtClean="0">
                <a:latin typeface="Comic Sans MS" panose="030F0702030302020204" pitchFamily="66" charset="0"/>
              </a:rPr>
              <a:t> do </a:t>
            </a:r>
            <a:r>
              <a:rPr lang="it-IT" sz="2400" dirty="0" err="1" smtClean="0">
                <a:latin typeface="Comic Sans MS" panose="030F0702030302020204" pitchFamily="66" charset="0"/>
              </a:rPr>
              <a:t>not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inglobe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them</a:t>
            </a:r>
            <a:r>
              <a:rPr lang="it-IT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latin typeface="Comic Sans MS" panose="030F0702030302020204" pitchFamily="66" charset="0"/>
              </a:rPr>
              <a:t>at</a:t>
            </a:r>
            <a:r>
              <a:rPr lang="it-IT" sz="2400" dirty="0" smtClean="0">
                <a:latin typeface="Comic Sans MS" panose="030F0702030302020204" pitchFamily="66" charset="0"/>
              </a:rPr>
              <a:t> the moment in the </a:t>
            </a:r>
            <a:r>
              <a:rPr lang="it-IT" sz="2400" dirty="0" err="1" smtClean="0">
                <a:latin typeface="Comic Sans MS" panose="030F0702030302020204" pitchFamily="66" charset="0"/>
              </a:rPr>
              <a:t>method</a:t>
            </a:r>
            <a:r>
              <a:rPr lang="it-IT" sz="2400" dirty="0" smtClean="0">
                <a:latin typeface="Comic Sans MS" panose="030F0702030302020204" pitchFamily="66" charset="0"/>
              </a:rPr>
              <a:t>.</a:t>
            </a:r>
            <a:endParaRPr lang="it-IT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2324555"/>
            <a:ext cx="85741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2. Conceiving and fine tuning a  </a:t>
            </a:r>
            <a:r>
              <a:rPr lang="en-US" dirty="0"/>
              <a:t>new </a:t>
            </a:r>
            <a:r>
              <a:rPr lang="en-US" dirty="0" smtClean="0"/>
              <a:t>assignment, based on a complexity comparison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0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err="1" smtClean="0"/>
              <a:t>Furthermore</a:t>
            </a:r>
            <a:r>
              <a:rPr lang="it-IT" sz="3600" dirty="0" smtClean="0"/>
              <a:t>…</a:t>
            </a:r>
            <a:endParaRPr lang="it-IT" sz="36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8417" y="1825625"/>
            <a:ext cx="8627166" cy="924299"/>
          </a:xfrm>
        </p:spPr>
        <p:txBody>
          <a:bodyPr/>
          <a:lstStyle/>
          <a:p>
            <a:r>
              <a:rPr lang="it-IT" dirty="0" err="1" smtClean="0"/>
              <a:t>When</a:t>
            </a:r>
            <a:r>
              <a:rPr lang="it-IT" dirty="0" smtClean="0"/>
              <a:t> the </a:t>
            </a:r>
            <a:r>
              <a:rPr lang="it-IT" dirty="0" err="1" smtClean="0"/>
              <a:t>internal</a:t>
            </a:r>
            <a:r>
              <a:rPr lang="it-IT" dirty="0" smtClean="0"/>
              <a:t> </a:t>
            </a:r>
            <a:r>
              <a:rPr lang="it-IT" dirty="0" err="1" smtClean="0"/>
              <a:t>identifier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made of </a:t>
            </a:r>
            <a:r>
              <a:rPr lang="it-IT" dirty="0" err="1" smtClean="0"/>
              <a:t>two</a:t>
            </a:r>
            <a:r>
              <a:rPr lang="it-IT" dirty="0" smtClean="0"/>
              <a:t>/n </a:t>
            </a:r>
            <a:r>
              <a:rPr lang="it-IT" dirty="0" err="1" smtClean="0"/>
              <a:t>attributes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write</a:t>
            </a:r>
            <a:r>
              <a:rPr lang="it-IT" dirty="0" smtClean="0"/>
              <a:t>:</a:t>
            </a:r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15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5096436" y="3366444"/>
            <a:ext cx="1223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>
                <a:latin typeface="Comic Sans MS" panose="030F0702030302020204" pitchFamily="66" charset="0"/>
              </a:rPr>
              <a:t>Att1 &amp;</a:t>
            </a:r>
          </a:p>
          <a:p>
            <a:r>
              <a:rPr lang="it-IT" u="sng" dirty="0">
                <a:latin typeface="Comic Sans MS" panose="030F0702030302020204" pitchFamily="66" charset="0"/>
              </a:rPr>
              <a:t>Att2 &amp;</a:t>
            </a:r>
          </a:p>
          <a:p>
            <a:r>
              <a:rPr lang="it-IT" u="sng" dirty="0">
                <a:latin typeface="Comic Sans MS" panose="030F0702030302020204" pitchFamily="66" charset="0"/>
              </a:rPr>
              <a:t>…..</a:t>
            </a:r>
          </a:p>
          <a:p>
            <a:r>
              <a:rPr lang="it-IT" u="sng" dirty="0" err="1">
                <a:latin typeface="Comic Sans MS" panose="030F0702030302020204" pitchFamily="66" charset="0"/>
              </a:rPr>
              <a:t>Attn</a:t>
            </a:r>
            <a:r>
              <a:rPr lang="it-IT" u="sng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796988" y="3455894"/>
            <a:ext cx="2245659" cy="1190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3"/>
          <p:cNvSpPr txBox="1">
            <a:spLocks/>
          </p:cNvSpPr>
          <p:nvPr/>
        </p:nvSpPr>
        <p:spPr>
          <a:xfrm>
            <a:off x="3084004" y="3629639"/>
            <a:ext cx="1671626" cy="673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 err="1"/>
              <a:t>N</a:t>
            </a:r>
            <a:r>
              <a:rPr lang="it-IT" sz="3600" dirty="0" err="1" smtClean="0"/>
              <a:t>ame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5705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365126"/>
            <a:ext cx="8574156" cy="91234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Method to </a:t>
            </a:r>
            <a:r>
              <a:rPr lang="it-IT" dirty="0" err="1" smtClean="0"/>
              <a:t>conceive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for a new </a:t>
            </a:r>
            <a:r>
              <a:rPr lang="it-IT" dirty="0" err="1" smtClean="0"/>
              <a:t>assignment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1195" y="1644089"/>
            <a:ext cx="8841441" cy="471226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it-IT" sz="2400" dirty="0" err="1" smtClean="0"/>
              <a:t>Conceive</a:t>
            </a:r>
            <a:r>
              <a:rPr lang="it-IT" sz="2400" dirty="0" smtClean="0"/>
              <a:t> a set of </a:t>
            </a:r>
            <a:r>
              <a:rPr lang="it-IT" sz="2400" dirty="0" err="1" smtClean="0"/>
              <a:t>requirements</a:t>
            </a:r>
            <a:r>
              <a:rPr lang="it-IT" sz="2400" dirty="0" smtClean="0"/>
              <a:t>, and produce a </a:t>
            </a:r>
            <a:r>
              <a:rPr lang="it-IT" sz="2400" dirty="0" err="1" smtClean="0"/>
              <a:t>reasonable</a:t>
            </a:r>
            <a:r>
              <a:rPr lang="it-IT" sz="2400" dirty="0" smtClean="0"/>
              <a:t> </a:t>
            </a:r>
            <a:r>
              <a:rPr lang="it-IT" sz="2400" dirty="0" err="1" smtClean="0"/>
              <a:t>solution</a:t>
            </a:r>
            <a:r>
              <a:rPr lang="it-IT" sz="2400" dirty="0" smtClean="0"/>
              <a:t>, in </a:t>
            </a:r>
            <a:r>
              <a:rPr lang="it-IT" sz="2400" dirty="0" err="1" smtClean="0"/>
              <a:t>terms</a:t>
            </a:r>
            <a:r>
              <a:rPr lang="it-IT" sz="2400" dirty="0" smtClean="0"/>
              <a:t> of  an ER schema </a:t>
            </a:r>
            <a:r>
              <a:rPr lang="it-IT" sz="2400" dirty="0" err="1" smtClean="0"/>
              <a:t>ers</a:t>
            </a:r>
            <a:r>
              <a:rPr lang="it-IT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it-IT" sz="2400" dirty="0" smtClean="0"/>
              <a:t>Trace </a:t>
            </a:r>
            <a:r>
              <a:rPr lang="it-IT" sz="2400" dirty="0" err="1" smtClean="0"/>
              <a:t>correspondences</a:t>
            </a:r>
            <a:r>
              <a:rPr lang="it-IT" sz="2400" dirty="0" smtClean="0"/>
              <a:t> </a:t>
            </a:r>
            <a:r>
              <a:rPr lang="it-IT" sz="2400" dirty="0" err="1" smtClean="0"/>
              <a:t>between</a:t>
            </a:r>
            <a:r>
              <a:rPr lang="it-IT" sz="2400" dirty="0" smtClean="0"/>
              <a:t> </a:t>
            </a:r>
            <a:r>
              <a:rPr lang="it-IT" sz="2400" dirty="0" err="1" smtClean="0"/>
              <a:t>sentences</a:t>
            </a:r>
            <a:r>
              <a:rPr lang="it-IT" sz="2400" dirty="0" smtClean="0"/>
              <a:t> and </a:t>
            </a:r>
            <a:r>
              <a:rPr lang="it-IT" sz="2400" dirty="0" err="1" smtClean="0"/>
              <a:t>words</a:t>
            </a:r>
            <a:r>
              <a:rPr lang="it-IT" sz="2400" dirty="0" smtClean="0"/>
              <a:t> in </a:t>
            </a:r>
            <a:r>
              <a:rPr lang="it-IT" sz="2400" dirty="0" err="1" smtClean="0"/>
              <a:t>requirements</a:t>
            </a:r>
            <a:r>
              <a:rPr lang="it-IT" sz="2400" dirty="0" smtClean="0"/>
              <a:t> and </a:t>
            </a:r>
            <a:r>
              <a:rPr lang="it-IT" sz="2400" dirty="0" err="1" smtClean="0"/>
              <a:t>related</a:t>
            </a:r>
            <a:r>
              <a:rPr lang="it-IT" sz="2400" dirty="0" smtClean="0"/>
              <a:t> </a:t>
            </a:r>
            <a:r>
              <a:rPr lang="it-IT" sz="2400" dirty="0" err="1" smtClean="0"/>
              <a:t>concepts</a:t>
            </a:r>
            <a:r>
              <a:rPr lang="it-IT" sz="2400" dirty="0" smtClean="0"/>
              <a:t> in the schema </a:t>
            </a:r>
            <a:r>
              <a:rPr lang="it-IT" sz="2400" dirty="0" err="1" smtClean="0"/>
              <a:t>ers</a:t>
            </a:r>
            <a:r>
              <a:rPr lang="it-IT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it-IT" sz="2400" dirty="0" err="1" smtClean="0"/>
              <a:t>Evaluate</a:t>
            </a:r>
            <a:r>
              <a:rPr lang="it-IT" sz="2400" dirty="0" smtClean="0"/>
              <a:t> the global </a:t>
            </a:r>
            <a:r>
              <a:rPr lang="it-IT" sz="2400" dirty="0" err="1" smtClean="0"/>
              <a:t>complexity</a:t>
            </a:r>
            <a:r>
              <a:rPr lang="it-IT" sz="2400" dirty="0" smtClean="0"/>
              <a:t> </a:t>
            </a:r>
            <a:r>
              <a:rPr lang="it-IT" sz="2400" dirty="0" err="1" smtClean="0"/>
              <a:t>indicator</a:t>
            </a:r>
            <a:r>
              <a:rPr lang="it-IT" sz="2400" dirty="0" smtClean="0"/>
              <a:t> </a:t>
            </a:r>
            <a:r>
              <a:rPr lang="it-IT" sz="2400" dirty="0" err="1" smtClean="0"/>
              <a:t>gci</a:t>
            </a:r>
            <a:r>
              <a:rPr lang="it-IT" sz="2400" dirty="0" smtClean="0"/>
              <a:t> for the ER schema.</a:t>
            </a:r>
          </a:p>
          <a:p>
            <a:pPr marL="514350" indent="-514350">
              <a:buAutoNum type="arabicPeriod"/>
            </a:pPr>
            <a:r>
              <a:rPr lang="it-IT" sz="2400" dirty="0" smtClean="0"/>
              <a:t>Compare the </a:t>
            </a:r>
            <a:r>
              <a:rPr lang="it-IT" sz="2400" dirty="0" err="1" smtClean="0"/>
              <a:t>value</a:t>
            </a:r>
            <a:r>
              <a:rPr lang="it-IT" sz="2400" dirty="0" smtClean="0"/>
              <a:t> of </a:t>
            </a:r>
            <a:r>
              <a:rPr lang="it-IT" sz="2400" dirty="0" err="1" smtClean="0"/>
              <a:t>gci</a:t>
            </a:r>
            <a:r>
              <a:rPr lang="it-IT" sz="2400" dirty="0" smtClean="0"/>
              <a:t> with the </a:t>
            </a:r>
            <a:r>
              <a:rPr lang="it-IT" sz="2400" dirty="0" err="1" smtClean="0"/>
              <a:t>historical</a:t>
            </a:r>
            <a:r>
              <a:rPr lang="it-IT" sz="2400" dirty="0" smtClean="0"/>
              <a:t> </a:t>
            </a:r>
            <a:r>
              <a:rPr lang="it-IT" sz="2400" dirty="0" err="1" smtClean="0"/>
              <a:t>series</a:t>
            </a:r>
            <a:r>
              <a:rPr lang="it-IT" sz="2400" dirty="0" smtClean="0"/>
              <a:t> of global </a:t>
            </a:r>
            <a:r>
              <a:rPr lang="it-IT" sz="2400" dirty="0" err="1" smtClean="0"/>
              <a:t>indicators</a:t>
            </a:r>
            <a:r>
              <a:rPr lang="it-IT" sz="2400" dirty="0" smtClean="0"/>
              <a:t> for </a:t>
            </a:r>
            <a:r>
              <a:rPr lang="it-IT" sz="2400" dirty="0" err="1" smtClean="0"/>
              <a:t>assignments</a:t>
            </a:r>
            <a:r>
              <a:rPr lang="it-IT" sz="2400" dirty="0" smtClean="0"/>
              <a:t> in </a:t>
            </a:r>
            <a:r>
              <a:rPr lang="it-IT" sz="2400" dirty="0" err="1" smtClean="0"/>
              <a:t>previous</a:t>
            </a:r>
            <a:r>
              <a:rPr lang="it-IT" sz="2400" dirty="0" smtClean="0"/>
              <a:t> </a:t>
            </a:r>
            <a:r>
              <a:rPr lang="it-IT" sz="2400" dirty="0" err="1" smtClean="0"/>
              <a:t>years</a:t>
            </a:r>
            <a:r>
              <a:rPr lang="it-IT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it-IT" sz="2400" dirty="0" err="1" smtClean="0"/>
              <a:t>If</a:t>
            </a:r>
            <a:r>
              <a:rPr lang="it-IT" sz="2400" dirty="0" smtClean="0"/>
              <a:t> </a:t>
            </a:r>
            <a:r>
              <a:rPr lang="it-IT" sz="2400" dirty="0" err="1" smtClean="0"/>
              <a:t>gci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significantly</a:t>
            </a:r>
            <a:r>
              <a:rPr lang="it-IT" sz="2400" dirty="0" smtClean="0"/>
              <a:t> </a:t>
            </a:r>
            <a:r>
              <a:rPr lang="it-IT" sz="2400" dirty="0" err="1" smtClean="0"/>
              <a:t>higher</a:t>
            </a:r>
            <a:r>
              <a:rPr lang="it-IT" sz="2400" dirty="0"/>
              <a:t> </a:t>
            </a:r>
            <a:r>
              <a:rPr lang="it-IT" sz="2400" dirty="0" err="1" smtClean="0"/>
              <a:t>than</a:t>
            </a:r>
            <a:r>
              <a:rPr lang="it-IT" sz="2400" dirty="0" smtClean="0"/>
              <a:t> the </a:t>
            </a:r>
            <a:r>
              <a:rPr lang="it-IT" sz="2400" dirty="0" err="1" smtClean="0"/>
              <a:t>average</a:t>
            </a:r>
            <a:r>
              <a:rPr lang="it-IT" sz="2400" dirty="0" smtClean="0"/>
              <a:t> of </a:t>
            </a:r>
            <a:r>
              <a:rPr lang="it-IT" sz="2400" dirty="0" err="1" smtClean="0"/>
              <a:t>previous</a:t>
            </a:r>
            <a:r>
              <a:rPr lang="it-IT" sz="2400" dirty="0" smtClean="0"/>
              <a:t> </a:t>
            </a:r>
            <a:r>
              <a:rPr lang="it-IT" sz="2400" dirty="0" err="1" smtClean="0"/>
              <a:t>indicators</a:t>
            </a:r>
            <a:r>
              <a:rPr lang="it-IT" sz="2400" dirty="0" smtClean="0"/>
              <a:t>, </a:t>
            </a:r>
            <a:r>
              <a:rPr lang="it-IT" sz="2400" dirty="0" err="1" smtClean="0"/>
              <a:t>then</a:t>
            </a:r>
            <a:r>
              <a:rPr lang="it-IT" sz="2400" dirty="0" smtClean="0"/>
              <a:t> </a:t>
            </a:r>
            <a:r>
              <a:rPr lang="it-IT" sz="2400" dirty="0" err="1" smtClean="0"/>
              <a:t>change</a:t>
            </a:r>
            <a:r>
              <a:rPr lang="it-IT" sz="2400" dirty="0" smtClean="0"/>
              <a:t> the schema by </a:t>
            </a:r>
            <a:r>
              <a:rPr lang="it-IT" sz="2400" dirty="0" err="1" smtClean="0"/>
              <a:t>removing</a:t>
            </a:r>
            <a:r>
              <a:rPr lang="it-IT" sz="2400" dirty="0" smtClean="0"/>
              <a:t> </a:t>
            </a:r>
            <a:r>
              <a:rPr lang="it-IT" sz="2400" dirty="0" err="1" smtClean="0"/>
              <a:t>concepts</a:t>
            </a:r>
            <a:r>
              <a:rPr lang="it-IT" sz="2400" dirty="0" smtClean="0"/>
              <a:t> in the schema and </a:t>
            </a:r>
            <a:r>
              <a:rPr lang="it-IT" sz="2400" dirty="0" err="1" smtClean="0"/>
              <a:t>suitably</a:t>
            </a:r>
            <a:r>
              <a:rPr lang="it-IT" sz="2400" dirty="0" smtClean="0"/>
              <a:t> </a:t>
            </a:r>
            <a:r>
              <a:rPr lang="it-IT" sz="2400" dirty="0" err="1" smtClean="0"/>
              <a:t>adapting</a:t>
            </a:r>
            <a:r>
              <a:rPr lang="it-IT" sz="2400" dirty="0" smtClean="0"/>
              <a:t> </a:t>
            </a:r>
            <a:r>
              <a:rPr lang="it-IT" sz="2400" dirty="0" err="1" smtClean="0"/>
              <a:t>sentences</a:t>
            </a:r>
            <a:r>
              <a:rPr lang="it-IT" sz="2400" dirty="0" smtClean="0"/>
              <a:t> in </a:t>
            </a:r>
            <a:r>
              <a:rPr lang="it-IT" sz="2400" dirty="0" err="1" smtClean="0"/>
              <a:t>requirements</a:t>
            </a:r>
            <a:r>
              <a:rPr lang="it-IT" sz="2400" dirty="0" smtClean="0"/>
              <a:t>, </a:t>
            </a:r>
            <a:r>
              <a:rPr lang="it-IT" sz="2400" dirty="0" err="1" smtClean="0"/>
              <a:t>driven</a:t>
            </a:r>
            <a:r>
              <a:rPr lang="it-IT" sz="2400" dirty="0" smtClean="0"/>
              <a:t> by </a:t>
            </a:r>
            <a:r>
              <a:rPr lang="it-IT" sz="2400" dirty="0" err="1" smtClean="0"/>
              <a:t>complexity</a:t>
            </a:r>
            <a:r>
              <a:rPr lang="it-IT" sz="2400" dirty="0" smtClean="0"/>
              <a:t> </a:t>
            </a:r>
            <a:r>
              <a:rPr lang="it-IT" sz="2400" dirty="0" err="1" smtClean="0"/>
              <a:t>weights</a:t>
            </a:r>
            <a:r>
              <a:rPr lang="it-IT" sz="2400" dirty="0" smtClean="0"/>
              <a:t> of ER </a:t>
            </a:r>
            <a:r>
              <a:rPr lang="it-IT" sz="2400" dirty="0" err="1" smtClean="0"/>
              <a:t>concepts</a:t>
            </a:r>
            <a:r>
              <a:rPr lang="it-IT" sz="2400" dirty="0" smtClean="0"/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sz="2400" dirty="0" err="1" smtClean="0"/>
              <a:t>If</a:t>
            </a:r>
            <a:r>
              <a:rPr lang="it-IT" sz="2400" dirty="0" smtClean="0"/>
              <a:t> </a:t>
            </a:r>
            <a:r>
              <a:rPr lang="it-IT" sz="2400" dirty="0" err="1"/>
              <a:t>gci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significantly</a:t>
            </a:r>
            <a:r>
              <a:rPr lang="it-IT" sz="2400" dirty="0"/>
              <a:t> </a:t>
            </a:r>
            <a:r>
              <a:rPr lang="it-IT" sz="2400" dirty="0" err="1" smtClean="0"/>
              <a:t>lower</a:t>
            </a:r>
            <a:r>
              <a:rPr lang="it-IT" sz="2400" dirty="0" smtClean="0"/>
              <a:t> </a:t>
            </a:r>
            <a:r>
              <a:rPr lang="it-IT" sz="2400" dirty="0" err="1" smtClean="0"/>
              <a:t>than</a:t>
            </a:r>
            <a:r>
              <a:rPr lang="it-IT" sz="2400" dirty="0" smtClean="0"/>
              <a:t> the </a:t>
            </a:r>
            <a:r>
              <a:rPr lang="it-IT" sz="2400" dirty="0" err="1" smtClean="0"/>
              <a:t>average</a:t>
            </a:r>
            <a:r>
              <a:rPr lang="it-IT" sz="2400" dirty="0" smtClean="0"/>
              <a:t> of </a:t>
            </a:r>
            <a:r>
              <a:rPr lang="it-IT" sz="2400" dirty="0" err="1" smtClean="0"/>
              <a:t>previous</a:t>
            </a:r>
            <a:r>
              <a:rPr lang="it-IT" sz="2400" dirty="0" smtClean="0"/>
              <a:t> </a:t>
            </a:r>
            <a:r>
              <a:rPr lang="it-IT" sz="2400" dirty="0" err="1" smtClean="0"/>
              <a:t>indicators</a:t>
            </a:r>
            <a:r>
              <a:rPr lang="it-IT" sz="2400" dirty="0"/>
              <a:t>, </a:t>
            </a:r>
            <a:r>
              <a:rPr lang="it-IT" sz="2400" dirty="0" err="1"/>
              <a:t>then</a:t>
            </a:r>
            <a:r>
              <a:rPr lang="it-IT" sz="2400" dirty="0"/>
              <a:t> </a:t>
            </a:r>
            <a:r>
              <a:rPr lang="it-IT" sz="2400" dirty="0" err="1"/>
              <a:t>change</a:t>
            </a:r>
            <a:r>
              <a:rPr lang="it-IT" sz="2400" dirty="0"/>
              <a:t> the schema </a:t>
            </a:r>
            <a:r>
              <a:rPr lang="it-IT" sz="2400" dirty="0" err="1" smtClean="0"/>
              <a:t>adding</a:t>
            </a:r>
            <a:r>
              <a:rPr lang="it-IT" sz="2400" dirty="0" smtClean="0"/>
              <a:t> </a:t>
            </a:r>
            <a:r>
              <a:rPr lang="it-IT" sz="2400" dirty="0" err="1" smtClean="0"/>
              <a:t>concepts</a:t>
            </a:r>
            <a:r>
              <a:rPr lang="it-IT" sz="2400" dirty="0" smtClean="0"/>
              <a:t> in the schema  </a:t>
            </a:r>
            <a:r>
              <a:rPr lang="it-IT" sz="2400" dirty="0"/>
              <a:t>and </a:t>
            </a:r>
            <a:r>
              <a:rPr lang="it-IT" sz="2400" dirty="0" err="1"/>
              <a:t>suitably</a:t>
            </a:r>
            <a:r>
              <a:rPr lang="it-IT" sz="2400" dirty="0"/>
              <a:t> </a:t>
            </a:r>
            <a:r>
              <a:rPr lang="it-IT" sz="2400" dirty="0" err="1" smtClean="0"/>
              <a:t>adapting</a:t>
            </a:r>
            <a:r>
              <a:rPr lang="it-IT" sz="2400" dirty="0" smtClean="0"/>
              <a:t> </a:t>
            </a:r>
            <a:r>
              <a:rPr lang="it-IT" sz="2400" dirty="0" err="1"/>
              <a:t>sentences</a:t>
            </a:r>
            <a:r>
              <a:rPr lang="it-IT" sz="2400" dirty="0"/>
              <a:t> in </a:t>
            </a:r>
            <a:r>
              <a:rPr lang="it-IT" sz="2400" dirty="0" err="1"/>
              <a:t>requirements</a:t>
            </a:r>
            <a:r>
              <a:rPr lang="it-IT" sz="2400" dirty="0"/>
              <a:t>, </a:t>
            </a:r>
            <a:r>
              <a:rPr lang="it-IT" sz="2400" dirty="0" err="1"/>
              <a:t>driven</a:t>
            </a:r>
            <a:r>
              <a:rPr lang="it-IT" sz="2400" dirty="0"/>
              <a:t> by </a:t>
            </a:r>
            <a:r>
              <a:rPr lang="it-IT" sz="2400" dirty="0" err="1"/>
              <a:t>complexity</a:t>
            </a:r>
            <a:r>
              <a:rPr lang="it-IT" sz="2400" dirty="0"/>
              <a:t> </a:t>
            </a:r>
            <a:r>
              <a:rPr lang="it-IT" sz="2400" dirty="0" err="1"/>
              <a:t>weights</a:t>
            </a:r>
            <a:r>
              <a:rPr lang="it-IT" sz="2400" dirty="0"/>
              <a:t> of ER </a:t>
            </a:r>
            <a:r>
              <a:rPr lang="it-IT" sz="2400" dirty="0" err="1"/>
              <a:t>concepts</a:t>
            </a:r>
            <a:r>
              <a:rPr lang="it-IT" sz="2400" dirty="0" smtClean="0"/>
              <a:t>.</a:t>
            </a:r>
          </a:p>
          <a:p>
            <a:pPr marL="514350" indent="-514350">
              <a:buAutoNum type="arabicPeriod"/>
            </a:pP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9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365126"/>
            <a:ext cx="8574156" cy="82141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Collaborative work 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417" y="1807028"/>
            <a:ext cx="8627166" cy="4517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will appreciate contributions from the readers of this text, oriented to enrich with comments and extensions the </a:t>
            </a:r>
            <a:r>
              <a:rPr lang="en-US" dirty="0"/>
              <a:t>topics addressed</a:t>
            </a:r>
            <a:r>
              <a:rPr lang="en-US" dirty="0" smtClean="0"/>
              <a:t>. My e-mail is batini@disco.unimib.it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5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Appendix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23803"/>
            <a:ext cx="8661989" cy="4867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segmentation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4429" y="694402"/>
            <a:ext cx="9069571" cy="4905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300" dirty="0" smtClean="0"/>
              <a:t>R1.1.1 – A </a:t>
            </a:r>
            <a:r>
              <a:rPr lang="it-IT" sz="1300" dirty="0" err="1" smtClean="0"/>
              <a:t>Municipality</a:t>
            </a:r>
            <a:r>
              <a:rPr lang="it-IT" sz="1300" dirty="0" smtClean="0"/>
              <a:t> (e.g. the </a:t>
            </a:r>
            <a:r>
              <a:rPr lang="it-IT" sz="1300" dirty="0" err="1" smtClean="0"/>
              <a:t>municipality</a:t>
            </a:r>
            <a:r>
              <a:rPr lang="it-IT" sz="1300" dirty="0" smtClean="0"/>
              <a:t> of Milan</a:t>
            </a:r>
            <a:r>
              <a:rPr lang="it-IT" sz="1300" dirty="0"/>
              <a:t>, </a:t>
            </a:r>
            <a:r>
              <a:rPr lang="it-IT" sz="1300" dirty="0" err="1" smtClean="0"/>
              <a:t>Italy</a:t>
            </a:r>
            <a:r>
              <a:rPr lang="it-IT" sz="1300" dirty="0" smtClean="0"/>
              <a:t>) </a:t>
            </a:r>
            <a:r>
              <a:rPr lang="it-IT" sz="1300" dirty="0" err="1" smtClean="0"/>
              <a:t>aims</a:t>
            </a:r>
            <a:r>
              <a:rPr lang="it-IT" sz="1300" dirty="0" smtClean="0"/>
              <a:t> </a:t>
            </a:r>
            <a:r>
              <a:rPr lang="it-IT" sz="1300" dirty="0" err="1" smtClean="0"/>
              <a:t>at</a:t>
            </a:r>
            <a:r>
              <a:rPr lang="it-IT" sz="1300" dirty="0" smtClean="0"/>
              <a:t> </a:t>
            </a:r>
            <a:r>
              <a:rPr lang="it-IT" sz="1300" dirty="0" err="1" smtClean="0"/>
              <a:t>managing</a:t>
            </a:r>
            <a:r>
              <a:rPr lang="it-IT" sz="1300" dirty="0" smtClean="0"/>
              <a:t> in a </a:t>
            </a:r>
            <a:r>
              <a:rPr lang="it-IT" sz="1300" dirty="0" err="1" smtClean="0"/>
              <a:t>given</a:t>
            </a:r>
            <a:r>
              <a:rPr lang="it-IT" sz="1300" dirty="0" smtClean="0"/>
              <a:t> </a:t>
            </a:r>
            <a:r>
              <a:rPr lang="it-IT" sz="1300" dirty="0" err="1" smtClean="0"/>
              <a:t>year</a:t>
            </a:r>
            <a:r>
              <a:rPr lang="it-IT" sz="1300" dirty="0" smtClean="0"/>
              <a:t> (e.g. in 2015) a bike </a:t>
            </a:r>
            <a:r>
              <a:rPr lang="it-IT" sz="1300" dirty="0" err="1" smtClean="0"/>
              <a:t>sharing</a:t>
            </a:r>
            <a:r>
              <a:rPr lang="it-IT" sz="1300" dirty="0" smtClean="0"/>
              <a:t> service. The service </a:t>
            </a:r>
            <a:r>
              <a:rPr lang="it-IT" sz="1300" dirty="0" err="1" smtClean="0"/>
              <a:t>is</a:t>
            </a:r>
            <a:r>
              <a:rPr lang="it-IT" sz="1300" dirty="0" smtClean="0"/>
              <a:t> </a:t>
            </a:r>
            <a:r>
              <a:rPr lang="it-IT" sz="1300" dirty="0" err="1" smtClean="0"/>
              <a:t>organized</a:t>
            </a:r>
            <a:r>
              <a:rPr lang="it-IT" sz="1300" dirty="0" smtClean="0"/>
              <a:t> in </a:t>
            </a:r>
            <a:r>
              <a:rPr lang="it-IT" sz="1300" dirty="0" err="1" smtClean="0"/>
              <a:t>terms</a:t>
            </a:r>
            <a:r>
              <a:rPr lang="it-IT" sz="1300" dirty="0" smtClean="0"/>
              <a:t> of parking </a:t>
            </a:r>
            <a:r>
              <a:rPr lang="it-IT" sz="1300" dirty="0" err="1" smtClean="0"/>
              <a:t>lots</a:t>
            </a:r>
            <a:r>
              <a:rPr lang="it-IT" sz="1300" dirty="0" smtClean="0"/>
              <a:t>, </a:t>
            </a:r>
            <a:r>
              <a:rPr lang="it-IT" sz="1300" dirty="0" err="1" smtClean="0"/>
              <a:t>each</a:t>
            </a:r>
            <a:r>
              <a:rPr lang="it-IT" sz="1300" dirty="0" smtClean="0"/>
              <a:t> </a:t>
            </a:r>
            <a:r>
              <a:rPr lang="it-IT" sz="1300" dirty="0" err="1" smtClean="0"/>
              <a:t>one</a:t>
            </a:r>
            <a:r>
              <a:rPr lang="it-IT" sz="1300" dirty="0" smtClean="0"/>
              <a:t> </a:t>
            </a:r>
            <a:r>
              <a:rPr lang="it-IT" sz="1300" dirty="0" err="1" smtClean="0"/>
              <a:t>identifed</a:t>
            </a:r>
            <a:r>
              <a:rPr lang="it-IT" sz="1300" dirty="0" smtClean="0"/>
              <a:t> by a code, a </a:t>
            </a:r>
            <a:r>
              <a:rPr lang="it-IT" sz="1300" dirty="0" err="1" smtClean="0"/>
              <a:t>longitude</a:t>
            </a:r>
            <a:r>
              <a:rPr lang="it-IT" sz="1300" dirty="0" smtClean="0"/>
              <a:t>, a </a:t>
            </a:r>
            <a:r>
              <a:rPr lang="it-IT" sz="1300" dirty="0" err="1" smtClean="0"/>
              <a:t>latitude</a:t>
            </a:r>
            <a:r>
              <a:rPr lang="it-IT" sz="1300" dirty="0" smtClean="0"/>
              <a:t>, an </a:t>
            </a:r>
            <a:r>
              <a:rPr lang="it-IT" sz="1300" dirty="0" err="1" smtClean="0"/>
              <a:t>address</a:t>
            </a:r>
            <a:r>
              <a:rPr lang="it-IT" sz="1300" dirty="0" smtClean="0"/>
              <a:t>, a </a:t>
            </a:r>
            <a:r>
              <a:rPr lang="it-IT" sz="1300" dirty="0" err="1" smtClean="0"/>
              <a:t>name</a:t>
            </a:r>
            <a:r>
              <a:rPr lang="it-IT" sz="1300" dirty="0" smtClean="0"/>
              <a:t> (e.g. Piazzale </a:t>
            </a:r>
            <a:r>
              <a:rPr lang="it-IT" sz="1300" dirty="0"/>
              <a:t>S</a:t>
            </a:r>
            <a:r>
              <a:rPr lang="it-IT" sz="1300" dirty="0" smtClean="0"/>
              <a:t>usa), and by a </a:t>
            </a:r>
            <a:r>
              <a:rPr lang="it-IT" sz="1300" dirty="0" err="1" smtClean="0"/>
              <a:t>number</a:t>
            </a:r>
            <a:r>
              <a:rPr lang="it-IT" sz="1300" dirty="0" smtClean="0"/>
              <a:t> of </a:t>
            </a:r>
            <a:r>
              <a:rPr lang="it-IT" sz="1300" dirty="0" err="1" smtClean="0"/>
              <a:t>locations</a:t>
            </a:r>
            <a:r>
              <a:rPr lang="it-IT" sz="1300" dirty="0" smtClean="0"/>
              <a:t> for </a:t>
            </a:r>
            <a:r>
              <a:rPr lang="it-IT" sz="1300" dirty="0" err="1" smtClean="0"/>
              <a:t>bycicles</a:t>
            </a:r>
            <a:r>
              <a:rPr lang="it-IT" sz="1300" dirty="0" smtClean="0"/>
              <a:t>. </a:t>
            </a:r>
            <a:r>
              <a:rPr lang="it-IT" sz="1300" dirty="0" err="1" smtClean="0"/>
              <a:t>Each</a:t>
            </a:r>
            <a:r>
              <a:rPr lang="it-IT" sz="1300" dirty="0" smtClean="0"/>
              <a:t> location </a:t>
            </a:r>
            <a:r>
              <a:rPr lang="it-IT" sz="1300" dirty="0" err="1" smtClean="0"/>
              <a:t>is</a:t>
            </a:r>
            <a:r>
              <a:rPr lang="it-IT" sz="1300" dirty="0" smtClean="0"/>
              <a:t> </a:t>
            </a:r>
            <a:r>
              <a:rPr lang="it-IT" sz="1300" dirty="0" err="1" smtClean="0"/>
              <a:t>identified</a:t>
            </a:r>
            <a:r>
              <a:rPr lang="it-IT" sz="1300" dirty="0" smtClean="0"/>
              <a:t> by a progressive </a:t>
            </a:r>
            <a:r>
              <a:rPr lang="it-IT" sz="1300" dirty="0" err="1" smtClean="0"/>
              <a:t>number</a:t>
            </a:r>
            <a:r>
              <a:rPr lang="it-IT" sz="1300" dirty="0" smtClean="0"/>
              <a:t> in the parking and from the </a:t>
            </a:r>
            <a:r>
              <a:rPr lang="it-IT" sz="1300" dirty="0" err="1" smtClean="0"/>
              <a:t>type</a:t>
            </a:r>
            <a:r>
              <a:rPr lang="it-IT" sz="1300" dirty="0" smtClean="0"/>
              <a:t> of bike </a:t>
            </a:r>
            <a:r>
              <a:rPr lang="it-IT" sz="1300" dirty="0" err="1" smtClean="0"/>
              <a:t>that</a:t>
            </a:r>
            <a:r>
              <a:rPr lang="it-IT" sz="1300" dirty="0" smtClean="0"/>
              <a:t> can be </a:t>
            </a:r>
            <a:r>
              <a:rPr lang="it-IT" sz="1300" dirty="0" err="1" smtClean="0"/>
              <a:t>hosted</a:t>
            </a:r>
            <a:r>
              <a:rPr lang="it-IT" sz="1300" dirty="0" smtClean="0"/>
              <a:t> in the location, </a:t>
            </a:r>
            <a:r>
              <a:rPr lang="it-IT" sz="1300" dirty="0" err="1" smtClean="0"/>
              <a:t>namely</a:t>
            </a:r>
            <a:r>
              <a:rPr lang="it-IT" sz="1300" dirty="0" smtClean="0"/>
              <a:t> a. </a:t>
            </a:r>
            <a:r>
              <a:rPr lang="it-IT" sz="1300" dirty="0" err="1" smtClean="0"/>
              <a:t>normal</a:t>
            </a:r>
            <a:r>
              <a:rPr lang="it-IT" sz="1300" dirty="0" smtClean="0"/>
              <a:t> or b. </a:t>
            </a:r>
            <a:r>
              <a:rPr lang="it-IT" sz="1300" dirty="0" err="1" smtClean="0"/>
              <a:t>assisted</a:t>
            </a:r>
            <a:r>
              <a:rPr lang="it-IT" sz="1300" dirty="0"/>
              <a:t> </a:t>
            </a:r>
            <a:r>
              <a:rPr lang="it-IT" sz="1300" dirty="0" smtClean="0"/>
              <a:t>(</a:t>
            </a:r>
            <a:r>
              <a:rPr lang="it-IT" sz="1300" dirty="0" err="1" smtClean="0"/>
              <a:t>namely</a:t>
            </a:r>
            <a:r>
              <a:rPr lang="it-IT" sz="1300" dirty="0" smtClean="0"/>
              <a:t>, </a:t>
            </a:r>
            <a:r>
              <a:rPr lang="it-IT" sz="1300" dirty="0" err="1" smtClean="0"/>
              <a:t>equipped</a:t>
            </a:r>
            <a:r>
              <a:rPr lang="it-IT" sz="1300" dirty="0" smtClean="0"/>
              <a:t> with an </a:t>
            </a:r>
            <a:r>
              <a:rPr lang="it-IT" sz="1300" dirty="0" err="1" smtClean="0"/>
              <a:t>electric</a:t>
            </a:r>
            <a:r>
              <a:rPr lang="it-IT" sz="1300" dirty="0" smtClean="0"/>
              <a:t> </a:t>
            </a:r>
            <a:r>
              <a:rPr lang="it-IT" sz="1300" dirty="0" err="1" smtClean="0"/>
              <a:t>motor</a:t>
            </a:r>
            <a:r>
              <a:rPr lang="it-IT" sz="1300" dirty="0" smtClean="0"/>
              <a:t>). </a:t>
            </a:r>
            <a:r>
              <a:rPr lang="it-IT" sz="1300" dirty="0" err="1" smtClean="0"/>
              <a:t>We</a:t>
            </a:r>
            <a:r>
              <a:rPr lang="it-IT" sz="1300" dirty="0" smtClean="0"/>
              <a:t> assume </a:t>
            </a:r>
            <a:r>
              <a:rPr lang="it-IT" sz="1300" dirty="0" err="1" smtClean="0"/>
              <a:t>that</a:t>
            </a:r>
            <a:r>
              <a:rPr lang="it-IT" sz="1300" dirty="0" smtClean="0"/>
              <a:t> in a </a:t>
            </a:r>
            <a:r>
              <a:rPr lang="it-IT" sz="1300" dirty="0" err="1" smtClean="0"/>
              <a:t>specific</a:t>
            </a:r>
            <a:r>
              <a:rPr lang="it-IT" sz="1300" dirty="0" smtClean="0"/>
              <a:t> location of a parking </a:t>
            </a:r>
            <a:r>
              <a:rPr lang="it-IT" sz="1300" dirty="0" err="1" smtClean="0"/>
              <a:t>lot</a:t>
            </a:r>
            <a:r>
              <a:rPr lang="it-IT" sz="1300" dirty="0" smtClean="0"/>
              <a:t> </a:t>
            </a:r>
            <a:r>
              <a:rPr lang="it-IT" sz="1300" dirty="0" err="1" smtClean="0"/>
              <a:t>it</a:t>
            </a:r>
            <a:r>
              <a:rPr lang="it-IT" sz="1300" dirty="0" smtClean="0"/>
              <a:t> </a:t>
            </a:r>
            <a:r>
              <a:rPr lang="it-IT" sz="1300" dirty="0" err="1" smtClean="0"/>
              <a:t>is</a:t>
            </a:r>
            <a:r>
              <a:rPr lang="it-IT" sz="1300" dirty="0" smtClean="0"/>
              <a:t> </a:t>
            </a:r>
            <a:r>
              <a:rPr lang="it-IT" sz="1300" dirty="0" err="1" smtClean="0"/>
              <a:t>always</a:t>
            </a:r>
            <a:r>
              <a:rPr lang="it-IT" sz="1300" dirty="0" smtClean="0"/>
              <a:t> </a:t>
            </a:r>
            <a:r>
              <a:rPr lang="it-IT" sz="1300" dirty="0" err="1" smtClean="0"/>
              <a:t>parked</a:t>
            </a:r>
            <a:r>
              <a:rPr lang="it-IT" sz="1300" dirty="0" smtClean="0"/>
              <a:t> a bike of a </a:t>
            </a:r>
            <a:r>
              <a:rPr lang="it-IT" sz="1300" dirty="0" err="1" smtClean="0"/>
              <a:t>given</a:t>
            </a:r>
            <a:r>
              <a:rPr lang="it-IT" sz="1300" dirty="0" smtClean="0"/>
              <a:t> </a:t>
            </a:r>
            <a:r>
              <a:rPr lang="it-IT" sz="1300" dirty="0" err="1" smtClean="0"/>
              <a:t>type</a:t>
            </a:r>
            <a:r>
              <a:rPr lang="it-IT" sz="1300" dirty="0" smtClean="0"/>
              <a:t>.  </a:t>
            </a:r>
          </a:p>
          <a:p>
            <a:pPr marL="0" indent="0">
              <a:buNone/>
            </a:pPr>
            <a:r>
              <a:rPr lang="it-IT" sz="1300" dirty="0" smtClean="0"/>
              <a:t>R1.1.2 </a:t>
            </a:r>
            <a:r>
              <a:rPr lang="it-IT" sz="1300" dirty="0" err="1" smtClean="0"/>
              <a:t>Each</a:t>
            </a:r>
            <a:r>
              <a:rPr lang="it-IT" sz="1300" dirty="0" smtClean="0"/>
              <a:t> bike </a:t>
            </a:r>
            <a:r>
              <a:rPr lang="it-IT" sz="1300" dirty="0" err="1" smtClean="0"/>
              <a:t>is</a:t>
            </a:r>
            <a:r>
              <a:rPr lang="it-IT" sz="1300" dirty="0" smtClean="0"/>
              <a:t> </a:t>
            </a:r>
            <a:r>
              <a:rPr lang="it-IT" sz="1300" dirty="0" err="1" smtClean="0"/>
              <a:t>identified</a:t>
            </a:r>
            <a:r>
              <a:rPr lang="it-IT" sz="1300" dirty="0" smtClean="0"/>
              <a:t> by a </a:t>
            </a:r>
            <a:r>
              <a:rPr lang="it-IT" sz="1300" dirty="0" err="1" smtClean="0"/>
              <a:t>numeric</a:t>
            </a:r>
            <a:r>
              <a:rPr lang="it-IT" sz="1300" dirty="0" smtClean="0"/>
              <a:t> code, and a date of </a:t>
            </a:r>
            <a:r>
              <a:rPr lang="it-IT" sz="1300" dirty="0" err="1" smtClean="0"/>
              <a:t>purchase</a:t>
            </a:r>
            <a:r>
              <a:rPr lang="it-IT" sz="1300" dirty="0" smtClean="0"/>
              <a:t>; </a:t>
            </a:r>
            <a:r>
              <a:rPr lang="it-IT" sz="1300" dirty="0" err="1" smtClean="0"/>
              <a:t>assisted</a:t>
            </a:r>
            <a:r>
              <a:rPr lang="it-IT" sz="1300" dirty="0" smtClean="0"/>
              <a:t> bikes </a:t>
            </a:r>
            <a:r>
              <a:rPr lang="it-IT" sz="1300" dirty="0" err="1" smtClean="0"/>
              <a:t>have</a:t>
            </a:r>
            <a:r>
              <a:rPr lang="it-IT" sz="1300" dirty="0" smtClean="0"/>
              <a:t> a </a:t>
            </a:r>
            <a:r>
              <a:rPr lang="it-IT" sz="1300" dirty="0" err="1" smtClean="0"/>
              <a:t>make</a:t>
            </a:r>
            <a:r>
              <a:rPr lang="it-IT" sz="1300" dirty="0" smtClean="0"/>
              <a:t>, </a:t>
            </a:r>
            <a:r>
              <a:rPr lang="it-IT" sz="1300" dirty="0" err="1" smtClean="0"/>
              <a:t>that</a:t>
            </a:r>
            <a:r>
              <a:rPr lang="it-IT" sz="1300" dirty="0" smtClean="0"/>
              <a:t> </a:t>
            </a:r>
            <a:r>
              <a:rPr lang="it-IT" sz="1300" dirty="0" err="1" smtClean="0"/>
              <a:t>may</a:t>
            </a:r>
            <a:r>
              <a:rPr lang="it-IT" sz="1300" dirty="0" smtClean="0"/>
              <a:t> </a:t>
            </a:r>
            <a:r>
              <a:rPr lang="it-IT" sz="1300" dirty="0" err="1" smtClean="0"/>
              <a:t>change</a:t>
            </a:r>
            <a:r>
              <a:rPr lang="it-IT" sz="1300" dirty="0" smtClean="0"/>
              <a:t> </a:t>
            </a:r>
            <a:r>
              <a:rPr lang="it-IT" sz="1300" dirty="0" err="1" smtClean="0"/>
              <a:t>among</a:t>
            </a:r>
            <a:r>
              <a:rPr lang="it-IT" sz="1300" dirty="0" smtClean="0"/>
              <a:t> bikes (</a:t>
            </a:r>
            <a:r>
              <a:rPr lang="it-IT" sz="1300" dirty="0" err="1" smtClean="0"/>
              <a:t>we</a:t>
            </a:r>
            <a:r>
              <a:rPr lang="it-IT" sz="1300" dirty="0" smtClean="0"/>
              <a:t> do </a:t>
            </a:r>
            <a:r>
              <a:rPr lang="it-IT" sz="1300" dirty="0" err="1" smtClean="0"/>
              <a:t>not</a:t>
            </a:r>
            <a:r>
              <a:rPr lang="it-IT" sz="1300" dirty="0" smtClean="0"/>
              <a:t> </a:t>
            </a:r>
            <a:r>
              <a:rPr lang="it-IT" sz="1300" dirty="0" err="1" smtClean="0"/>
              <a:t>represent</a:t>
            </a:r>
            <a:r>
              <a:rPr lang="it-IT" sz="1300" dirty="0" smtClean="0"/>
              <a:t> the </a:t>
            </a:r>
            <a:r>
              <a:rPr lang="it-IT" sz="1300" dirty="0" err="1" smtClean="0"/>
              <a:t>makes</a:t>
            </a:r>
            <a:r>
              <a:rPr lang="it-IT" sz="1300" dirty="0" smtClean="0"/>
              <a:t> of </a:t>
            </a:r>
            <a:r>
              <a:rPr lang="it-IT" sz="1300" dirty="0" err="1" smtClean="0"/>
              <a:t>normal</a:t>
            </a:r>
            <a:r>
              <a:rPr lang="it-IT" sz="1300" dirty="0" smtClean="0"/>
              <a:t> bikes). </a:t>
            </a:r>
            <a:r>
              <a:rPr lang="it-IT" sz="1300" dirty="0"/>
              <a:t> </a:t>
            </a:r>
            <a:endParaRPr lang="it-IT" sz="1300" dirty="0" smtClean="0"/>
          </a:p>
          <a:p>
            <a:pPr marL="0" indent="0">
              <a:buNone/>
            </a:pPr>
            <a:r>
              <a:rPr lang="it-IT" sz="1300" dirty="0" smtClean="0"/>
              <a:t>R1.2 </a:t>
            </a:r>
            <a:r>
              <a:rPr lang="it-IT" sz="1300" dirty="0" err="1" smtClean="0"/>
              <a:t>When</a:t>
            </a:r>
            <a:r>
              <a:rPr lang="it-IT" sz="1300" dirty="0" smtClean="0"/>
              <a:t> bikes are </a:t>
            </a:r>
            <a:r>
              <a:rPr lang="it-IT" sz="1300" dirty="0" err="1" smtClean="0"/>
              <a:t>not</a:t>
            </a:r>
            <a:r>
              <a:rPr lang="it-IT" sz="1300" dirty="0" smtClean="0"/>
              <a:t> </a:t>
            </a:r>
            <a:r>
              <a:rPr lang="it-IT" sz="1300" dirty="0" err="1" smtClean="0"/>
              <a:t>used</a:t>
            </a:r>
            <a:r>
              <a:rPr lang="it-IT" sz="1300" dirty="0" smtClean="0"/>
              <a:t>, </a:t>
            </a:r>
            <a:r>
              <a:rPr lang="it-IT" sz="1300" dirty="0" err="1" smtClean="0"/>
              <a:t>they</a:t>
            </a:r>
            <a:r>
              <a:rPr lang="it-IT" sz="1300" dirty="0" smtClean="0"/>
              <a:t> are </a:t>
            </a:r>
            <a:r>
              <a:rPr lang="it-IT" sz="1300" dirty="0" err="1" smtClean="0"/>
              <a:t>parked</a:t>
            </a:r>
            <a:r>
              <a:rPr lang="it-IT" sz="1300" dirty="0" smtClean="0"/>
              <a:t> in </a:t>
            </a:r>
            <a:r>
              <a:rPr lang="it-IT" sz="1300" dirty="0" err="1" smtClean="0"/>
              <a:t>locations</a:t>
            </a:r>
            <a:r>
              <a:rPr lang="it-IT" sz="1300" dirty="0" smtClean="0"/>
              <a:t> of parking </a:t>
            </a:r>
            <a:r>
              <a:rPr lang="it-IT" sz="1300" dirty="0" err="1" smtClean="0"/>
              <a:t>lots</a:t>
            </a:r>
            <a:r>
              <a:rPr lang="it-IT" sz="1300" dirty="0" smtClean="0"/>
              <a:t>. </a:t>
            </a:r>
            <a:r>
              <a:rPr lang="it-IT" sz="1300" dirty="0" err="1" smtClean="0"/>
              <a:t>As</a:t>
            </a:r>
            <a:r>
              <a:rPr lang="it-IT" sz="1300" dirty="0" smtClean="0"/>
              <a:t> a </a:t>
            </a:r>
            <a:r>
              <a:rPr lang="it-IT" sz="1300" dirty="0" err="1" smtClean="0"/>
              <a:t>consequence</a:t>
            </a:r>
            <a:r>
              <a:rPr lang="it-IT" sz="1300" dirty="0" smtClean="0"/>
              <a:t>, for </a:t>
            </a:r>
            <a:r>
              <a:rPr lang="it-IT" sz="1300" dirty="0" err="1" smtClean="0"/>
              <a:t>each</a:t>
            </a:r>
            <a:r>
              <a:rPr lang="it-IT" sz="1300" dirty="0" smtClean="0"/>
              <a:t> bike and for </a:t>
            </a:r>
            <a:r>
              <a:rPr lang="it-IT" sz="1300" dirty="0" err="1" smtClean="0"/>
              <a:t>each</a:t>
            </a:r>
            <a:r>
              <a:rPr lang="it-IT" sz="1300" dirty="0" smtClean="0"/>
              <a:t> minute in the </a:t>
            </a:r>
            <a:r>
              <a:rPr lang="it-IT" sz="1300" dirty="0" err="1" smtClean="0"/>
              <a:t>year</a:t>
            </a:r>
            <a:r>
              <a:rPr lang="it-IT" sz="1300" dirty="0" smtClean="0"/>
              <a:t> (e.g. </a:t>
            </a:r>
            <a:r>
              <a:rPr lang="it-IT" sz="1300" dirty="0"/>
              <a:t> </a:t>
            </a:r>
            <a:r>
              <a:rPr lang="it-IT" sz="1300" dirty="0" smtClean="0"/>
              <a:t>minute 34 of hour 10 a.m. of march 7th) </a:t>
            </a:r>
            <a:r>
              <a:rPr lang="it-IT" sz="1300" dirty="0" err="1" smtClean="0"/>
              <a:t>we</a:t>
            </a:r>
            <a:r>
              <a:rPr lang="it-IT" sz="1300" dirty="0" smtClean="0"/>
              <a:t> </a:t>
            </a:r>
            <a:r>
              <a:rPr lang="it-IT" sz="1300" dirty="0" err="1" smtClean="0"/>
              <a:t>want</a:t>
            </a:r>
            <a:r>
              <a:rPr lang="it-IT" sz="1300" dirty="0" smtClean="0"/>
              <a:t> to </a:t>
            </a:r>
            <a:r>
              <a:rPr lang="it-IT" sz="1300" dirty="0" err="1" smtClean="0"/>
              <a:t>represent</a:t>
            </a:r>
            <a:r>
              <a:rPr lang="it-IT" sz="1300" dirty="0" smtClean="0"/>
              <a:t> the state of the bike, </a:t>
            </a:r>
            <a:r>
              <a:rPr lang="it-IT" sz="1300" dirty="0" err="1" smtClean="0"/>
              <a:t>namely</a:t>
            </a:r>
            <a:r>
              <a:rPr lang="it-IT" sz="1300" dirty="0" smtClean="0"/>
              <a:t> </a:t>
            </a:r>
            <a:r>
              <a:rPr lang="it-IT" sz="1300" dirty="0" err="1" smtClean="0"/>
              <a:t>if</a:t>
            </a:r>
            <a:r>
              <a:rPr lang="it-IT" sz="1300" dirty="0" smtClean="0"/>
              <a:t> </a:t>
            </a:r>
            <a:r>
              <a:rPr lang="it-IT" sz="1300" dirty="0" err="1" smtClean="0"/>
              <a:t>it</a:t>
            </a:r>
            <a:r>
              <a:rPr lang="it-IT" sz="1300" dirty="0" smtClean="0"/>
              <a:t> </a:t>
            </a:r>
            <a:r>
              <a:rPr lang="it-IT" sz="1300" dirty="0" err="1" smtClean="0"/>
              <a:t>is</a:t>
            </a:r>
            <a:r>
              <a:rPr lang="it-IT" sz="1300" dirty="0" smtClean="0"/>
              <a:t> </a:t>
            </a:r>
            <a:r>
              <a:rPr lang="it-IT" sz="1300" dirty="0" err="1" smtClean="0"/>
              <a:t>parked</a:t>
            </a:r>
            <a:r>
              <a:rPr lang="it-IT" sz="1300" dirty="0" smtClean="0"/>
              <a:t> or </a:t>
            </a:r>
            <a:r>
              <a:rPr lang="it-IT" sz="1300" dirty="0" err="1" smtClean="0"/>
              <a:t>it</a:t>
            </a:r>
            <a:r>
              <a:rPr lang="it-IT" sz="1300" dirty="0" smtClean="0"/>
              <a:t> </a:t>
            </a:r>
            <a:r>
              <a:rPr lang="it-IT" sz="1300" dirty="0" err="1" smtClean="0"/>
              <a:t>is</a:t>
            </a:r>
            <a:r>
              <a:rPr lang="it-IT" sz="1300" dirty="0" smtClean="0"/>
              <a:t> in </a:t>
            </a:r>
            <a:r>
              <a:rPr lang="it-IT" sz="1300" dirty="0" err="1" smtClean="0"/>
              <a:t>motion</a:t>
            </a:r>
            <a:r>
              <a:rPr lang="it-IT" sz="1300" dirty="0" smtClean="0"/>
              <a:t>. </a:t>
            </a:r>
            <a:r>
              <a:rPr lang="it-IT" sz="1300" dirty="0" err="1" smtClean="0"/>
              <a:t>Furthermore</a:t>
            </a:r>
            <a:r>
              <a:rPr lang="it-IT" sz="1300" dirty="0" smtClean="0"/>
              <a:t>, for </a:t>
            </a:r>
            <a:r>
              <a:rPr lang="it-IT" sz="1300" dirty="0" err="1" smtClean="0"/>
              <a:t>each</a:t>
            </a:r>
            <a:r>
              <a:rPr lang="it-IT" sz="1300" dirty="0" smtClean="0"/>
              <a:t> minute in the </a:t>
            </a:r>
            <a:r>
              <a:rPr lang="it-IT" sz="1300" dirty="0" err="1" smtClean="0"/>
              <a:t>year</a:t>
            </a:r>
            <a:r>
              <a:rPr lang="it-IT" sz="1300" dirty="0" smtClean="0"/>
              <a:t> and </a:t>
            </a:r>
            <a:r>
              <a:rPr lang="it-IT" sz="1300" dirty="0" err="1" smtClean="0"/>
              <a:t>each</a:t>
            </a:r>
            <a:r>
              <a:rPr lang="it-IT" sz="1300" dirty="0" smtClean="0"/>
              <a:t> location in a parking </a:t>
            </a:r>
            <a:r>
              <a:rPr lang="it-IT" sz="1300" dirty="0" err="1" smtClean="0"/>
              <a:t>lot</a:t>
            </a:r>
            <a:r>
              <a:rPr lang="it-IT" sz="1300" dirty="0" smtClean="0"/>
              <a:t>, </a:t>
            </a:r>
            <a:r>
              <a:rPr lang="it-IT" sz="1300" dirty="0" err="1" smtClean="0"/>
              <a:t>we</a:t>
            </a:r>
            <a:r>
              <a:rPr lang="it-IT" sz="1300" dirty="0" smtClean="0"/>
              <a:t> </a:t>
            </a:r>
            <a:r>
              <a:rPr lang="it-IT" sz="1300" dirty="0" err="1" smtClean="0"/>
              <a:t>want</a:t>
            </a:r>
            <a:r>
              <a:rPr lang="it-IT" sz="1300" dirty="0" smtClean="0"/>
              <a:t> to </a:t>
            </a:r>
            <a:r>
              <a:rPr lang="it-IT" sz="1300" dirty="0" err="1" smtClean="0"/>
              <a:t>represent</a:t>
            </a:r>
            <a:r>
              <a:rPr lang="it-IT" sz="1300" dirty="0" smtClean="0"/>
              <a:t>, </a:t>
            </a:r>
            <a:r>
              <a:rPr lang="it-IT" sz="1300" dirty="0" err="1" smtClean="0"/>
              <a:t>separately</a:t>
            </a:r>
            <a:r>
              <a:rPr lang="it-IT" sz="1300" dirty="0" smtClean="0"/>
              <a:t>, </a:t>
            </a:r>
            <a:r>
              <a:rPr lang="it-IT" sz="1300" dirty="0" err="1" smtClean="0"/>
              <a:t>which</a:t>
            </a:r>
            <a:r>
              <a:rPr lang="it-IT" sz="1300" dirty="0" smtClean="0"/>
              <a:t> bike </a:t>
            </a:r>
            <a:r>
              <a:rPr lang="it-IT" sz="1300" dirty="0" err="1" smtClean="0"/>
              <a:t>is</a:t>
            </a:r>
            <a:r>
              <a:rPr lang="it-IT" sz="1300" dirty="0" smtClean="0"/>
              <a:t> </a:t>
            </a:r>
            <a:r>
              <a:rPr lang="it-IT" sz="1300" dirty="0" err="1" smtClean="0"/>
              <a:t>possibly</a:t>
            </a:r>
            <a:r>
              <a:rPr lang="it-IT" sz="1300" dirty="0" smtClean="0"/>
              <a:t> </a:t>
            </a:r>
            <a:r>
              <a:rPr lang="it-IT" sz="1300" dirty="0" err="1" smtClean="0"/>
              <a:t>parked</a:t>
            </a:r>
            <a:r>
              <a:rPr lang="it-IT" sz="1300" dirty="0" smtClean="0"/>
              <a:t> in the location (e.g. in </a:t>
            </a:r>
            <a:r>
              <a:rPr lang="it-IT" sz="1300" dirty="0"/>
              <a:t>minute </a:t>
            </a:r>
            <a:r>
              <a:rPr lang="it-IT" sz="1300" dirty="0" smtClean="0"/>
              <a:t>29 </a:t>
            </a:r>
            <a:r>
              <a:rPr lang="it-IT" sz="1300" dirty="0"/>
              <a:t>of hour </a:t>
            </a:r>
            <a:r>
              <a:rPr lang="it-IT" sz="1300" dirty="0" smtClean="0"/>
              <a:t>11 a.m. of </a:t>
            </a:r>
            <a:r>
              <a:rPr lang="it-IT" sz="1300" dirty="0"/>
              <a:t>march </a:t>
            </a:r>
            <a:r>
              <a:rPr lang="it-IT" sz="1300" dirty="0" smtClean="0"/>
              <a:t>21th bike 73 </a:t>
            </a:r>
            <a:r>
              <a:rPr lang="it-IT" sz="1300" dirty="0" err="1" smtClean="0"/>
              <a:t>is</a:t>
            </a:r>
            <a:r>
              <a:rPr lang="it-IT" sz="1300" dirty="0" smtClean="0"/>
              <a:t> </a:t>
            </a:r>
            <a:r>
              <a:rPr lang="it-IT" sz="1300" dirty="0" err="1" smtClean="0"/>
              <a:t>parked</a:t>
            </a:r>
            <a:r>
              <a:rPr lang="it-IT" sz="1300" dirty="0" smtClean="0"/>
              <a:t> in location 15 of parking </a:t>
            </a:r>
            <a:r>
              <a:rPr lang="it-IT" sz="1300" dirty="0" err="1" smtClean="0"/>
              <a:t>lot</a:t>
            </a:r>
            <a:r>
              <a:rPr lang="it-IT" sz="1300" dirty="0" smtClean="0"/>
              <a:t> 28</a:t>
            </a:r>
            <a:r>
              <a:rPr lang="it-IT" sz="1300" dirty="0"/>
              <a:t>,</a:t>
            </a:r>
            <a:r>
              <a:rPr lang="it-IT" sz="1300" dirty="0" smtClean="0"/>
              <a:t> </a:t>
            </a:r>
            <a:r>
              <a:rPr lang="it-IT" sz="1300" dirty="0" err="1" smtClean="0"/>
              <a:t>while</a:t>
            </a:r>
            <a:r>
              <a:rPr lang="it-IT" sz="1300" dirty="0" smtClean="0"/>
              <a:t> in the </a:t>
            </a:r>
            <a:r>
              <a:rPr lang="it-IT" sz="1300" dirty="0" err="1" smtClean="0"/>
              <a:t>same</a:t>
            </a:r>
            <a:r>
              <a:rPr lang="it-IT" sz="1300" dirty="0" smtClean="0"/>
              <a:t> minute bike 130 </a:t>
            </a:r>
            <a:r>
              <a:rPr lang="it-IT" sz="1300" dirty="0" err="1"/>
              <a:t>is</a:t>
            </a:r>
            <a:r>
              <a:rPr lang="it-IT" sz="1300" dirty="0"/>
              <a:t> </a:t>
            </a:r>
            <a:r>
              <a:rPr lang="it-IT" sz="1300" dirty="0" err="1"/>
              <a:t>parked</a:t>
            </a:r>
            <a:r>
              <a:rPr lang="it-IT" sz="1300" dirty="0"/>
              <a:t> in location </a:t>
            </a:r>
            <a:r>
              <a:rPr lang="it-IT" sz="1300" dirty="0" smtClean="0"/>
              <a:t>6 of </a:t>
            </a:r>
            <a:r>
              <a:rPr lang="it-IT" sz="1300" dirty="0"/>
              <a:t>parking  </a:t>
            </a:r>
            <a:r>
              <a:rPr lang="it-IT" sz="1300" dirty="0" err="1"/>
              <a:t>lot</a:t>
            </a:r>
            <a:r>
              <a:rPr lang="it-IT" sz="1300" dirty="0"/>
              <a:t> </a:t>
            </a:r>
            <a:r>
              <a:rPr lang="it-IT" sz="1300" dirty="0" smtClean="0"/>
              <a:t>112). Of </a:t>
            </a:r>
            <a:r>
              <a:rPr lang="it-IT" sz="1300" dirty="0" err="1" smtClean="0"/>
              <a:t>course</a:t>
            </a:r>
            <a:r>
              <a:rPr lang="it-IT" sz="1300" dirty="0" smtClean="0"/>
              <a:t>, </a:t>
            </a:r>
            <a:r>
              <a:rPr lang="it-IT" sz="1300" dirty="0" err="1" smtClean="0"/>
              <a:t>if</a:t>
            </a:r>
            <a:r>
              <a:rPr lang="it-IT" sz="1300" dirty="0" smtClean="0"/>
              <a:t> in a </a:t>
            </a:r>
            <a:r>
              <a:rPr lang="it-IT" sz="1300" dirty="0" err="1" smtClean="0"/>
              <a:t>given</a:t>
            </a:r>
            <a:r>
              <a:rPr lang="it-IT" sz="1300" dirty="0" smtClean="0"/>
              <a:t> minute a bike </a:t>
            </a:r>
            <a:r>
              <a:rPr lang="it-IT" sz="1300" dirty="0" err="1" smtClean="0"/>
              <a:t>is</a:t>
            </a:r>
            <a:r>
              <a:rPr lang="it-IT" sz="1300" dirty="0" smtClean="0"/>
              <a:t> in </a:t>
            </a:r>
            <a:r>
              <a:rPr lang="it-IT" sz="1300" dirty="0" err="1" smtClean="0"/>
              <a:t>motion</a:t>
            </a:r>
            <a:r>
              <a:rPr lang="it-IT" sz="1300" dirty="0" smtClean="0"/>
              <a:t>, the </a:t>
            </a:r>
            <a:r>
              <a:rPr lang="it-IT" sz="1300" dirty="0" err="1" smtClean="0"/>
              <a:t>corresponding</a:t>
            </a:r>
            <a:r>
              <a:rPr lang="it-IT" sz="1300" dirty="0" smtClean="0"/>
              <a:t> location in a parking </a:t>
            </a:r>
            <a:r>
              <a:rPr lang="it-IT" sz="1300" dirty="0" err="1" smtClean="0"/>
              <a:t>lot</a:t>
            </a:r>
            <a:r>
              <a:rPr lang="it-IT" sz="1300" dirty="0" smtClean="0"/>
              <a:t> </a:t>
            </a:r>
            <a:r>
              <a:rPr lang="it-IT" sz="1300" dirty="0" err="1" smtClean="0"/>
              <a:t>does</a:t>
            </a:r>
            <a:r>
              <a:rPr lang="it-IT" sz="1300" dirty="0" smtClean="0"/>
              <a:t> </a:t>
            </a:r>
            <a:r>
              <a:rPr lang="it-IT" sz="1300" dirty="0" err="1" smtClean="0"/>
              <a:t>not</a:t>
            </a:r>
            <a:r>
              <a:rPr lang="it-IT" sz="1300" dirty="0" smtClean="0"/>
              <a:t> </a:t>
            </a:r>
            <a:r>
              <a:rPr lang="it-IT" sz="1300" dirty="0" err="1" smtClean="0"/>
              <a:t>exist</a:t>
            </a:r>
            <a:r>
              <a:rPr lang="it-IT" sz="1300" dirty="0" smtClean="0"/>
              <a:t>, and, </a:t>
            </a:r>
            <a:r>
              <a:rPr lang="it-IT" sz="1300" dirty="0" err="1" smtClean="0"/>
              <a:t>therefore</a:t>
            </a:r>
            <a:r>
              <a:rPr lang="it-IT" sz="1300" dirty="0" smtClean="0"/>
              <a:t>, </a:t>
            </a:r>
            <a:r>
              <a:rPr lang="it-IT" sz="1300" dirty="0" err="1" smtClean="0"/>
              <a:t>will</a:t>
            </a:r>
            <a:r>
              <a:rPr lang="it-IT" sz="1300" dirty="0" smtClean="0"/>
              <a:t> </a:t>
            </a:r>
            <a:r>
              <a:rPr lang="it-IT" sz="1300" dirty="0" err="1" smtClean="0"/>
              <a:t>not</a:t>
            </a:r>
            <a:r>
              <a:rPr lang="it-IT" sz="1300" dirty="0" smtClean="0"/>
              <a:t> be </a:t>
            </a:r>
            <a:r>
              <a:rPr lang="it-IT" sz="1300" dirty="0" err="1" smtClean="0"/>
              <a:t>represented</a:t>
            </a:r>
            <a:r>
              <a:rPr lang="it-IT" sz="1300" dirty="0" smtClean="0"/>
              <a:t>. </a:t>
            </a:r>
            <a:r>
              <a:rPr lang="it-IT" sz="1300" dirty="0" err="1" smtClean="0"/>
              <a:t>It</a:t>
            </a:r>
            <a:r>
              <a:rPr lang="it-IT" sz="1300" dirty="0" smtClean="0"/>
              <a:t> </a:t>
            </a:r>
            <a:r>
              <a:rPr lang="it-IT" sz="1300" dirty="0" err="1" smtClean="0"/>
              <a:t>is</a:t>
            </a:r>
            <a:r>
              <a:rPr lang="it-IT" sz="1300" dirty="0" smtClean="0"/>
              <a:t> </a:t>
            </a:r>
            <a:r>
              <a:rPr lang="it-IT" sz="1300" dirty="0" err="1" smtClean="0"/>
              <a:t>strongly</a:t>
            </a:r>
            <a:r>
              <a:rPr lang="it-IT" sz="1300" dirty="0" smtClean="0"/>
              <a:t> </a:t>
            </a:r>
            <a:r>
              <a:rPr lang="it-IT" sz="1300" dirty="0" err="1" smtClean="0"/>
              <a:t>recommended</a:t>
            </a:r>
            <a:r>
              <a:rPr lang="it-IT" sz="1300" dirty="0" smtClean="0"/>
              <a:t> to </a:t>
            </a:r>
            <a:r>
              <a:rPr lang="it-IT" sz="1300" dirty="0" err="1" smtClean="0"/>
              <a:t>represent</a:t>
            </a:r>
            <a:r>
              <a:rPr lang="it-IT" sz="1300" dirty="0" smtClean="0"/>
              <a:t> the </a:t>
            </a:r>
            <a:r>
              <a:rPr lang="it-IT" sz="1300" dirty="0" err="1" smtClean="0"/>
              <a:t>concept</a:t>
            </a:r>
            <a:r>
              <a:rPr lang="it-IT" sz="1300" dirty="0" smtClean="0"/>
              <a:t> of minute with an </a:t>
            </a:r>
            <a:r>
              <a:rPr lang="it-IT" sz="1300" dirty="0" err="1" smtClean="0"/>
              <a:t>Entity</a:t>
            </a:r>
            <a:r>
              <a:rPr lang="it-IT" sz="1300" dirty="0" smtClean="0"/>
              <a:t>. </a:t>
            </a:r>
          </a:p>
          <a:p>
            <a:pPr marL="0" indent="0">
              <a:buNone/>
            </a:pPr>
            <a:r>
              <a:rPr lang="it-IT" sz="1300" dirty="0"/>
              <a:t>R2 – In </a:t>
            </a:r>
            <a:r>
              <a:rPr lang="it-IT" sz="1300" dirty="0" err="1"/>
              <a:t>order</a:t>
            </a:r>
            <a:r>
              <a:rPr lang="it-IT" sz="1300" dirty="0"/>
              <a:t> to use bikes, </a:t>
            </a:r>
            <a:r>
              <a:rPr lang="it-IT" sz="1300" dirty="0" err="1"/>
              <a:t>users</a:t>
            </a:r>
            <a:r>
              <a:rPr lang="it-IT" sz="1300" dirty="0"/>
              <a:t> </a:t>
            </a:r>
            <a:r>
              <a:rPr lang="it-IT" sz="1300" dirty="0" err="1"/>
              <a:t>have</a:t>
            </a:r>
            <a:r>
              <a:rPr lang="it-IT" sz="1300" dirty="0"/>
              <a:t> to </a:t>
            </a:r>
            <a:r>
              <a:rPr lang="it-IT" sz="1300" dirty="0" err="1"/>
              <a:t>register</a:t>
            </a:r>
            <a:r>
              <a:rPr lang="it-IT" sz="1300" dirty="0"/>
              <a:t> </a:t>
            </a:r>
            <a:r>
              <a:rPr lang="it-IT" sz="1300" dirty="0" err="1"/>
              <a:t>themselves</a:t>
            </a:r>
            <a:r>
              <a:rPr lang="it-IT" sz="1300" dirty="0"/>
              <a:t>. A </a:t>
            </a:r>
            <a:r>
              <a:rPr lang="it-IT" sz="1300" dirty="0" err="1"/>
              <a:t>registered</a:t>
            </a:r>
            <a:r>
              <a:rPr lang="it-IT" sz="1300" dirty="0"/>
              <a:t> </a:t>
            </a:r>
            <a:r>
              <a:rPr lang="it-IT" sz="1300" dirty="0" err="1"/>
              <a:t>user</a:t>
            </a:r>
            <a:r>
              <a:rPr lang="it-IT" sz="1300" dirty="0"/>
              <a:t> </a:t>
            </a:r>
            <a:r>
              <a:rPr lang="it-IT" sz="1300" dirty="0" err="1"/>
              <a:t>is</a:t>
            </a:r>
            <a:r>
              <a:rPr lang="it-IT" sz="1300" dirty="0"/>
              <a:t> </a:t>
            </a:r>
            <a:r>
              <a:rPr lang="it-IT" sz="1300" dirty="0" err="1"/>
              <a:t>characterized</a:t>
            </a:r>
            <a:r>
              <a:rPr lang="it-IT" sz="1300" dirty="0"/>
              <a:t> by an </a:t>
            </a:r>
            <a:r>
              <a:rPr lang="it-IT" sz="1300" dirty="0" err="1"/>
              <a:t>identifier</a:t>
            </a:r>
            <a:r>
              <a:rPr lang="it-IT" sz="1300" dirty="0"/>
              <a:t> (e.g. a fiscal code, or a social security </a:t>
            </a:r>
            <a:r>
              <a:rPr lang="it-IT" sz="1300" dirty="0" err="1"/>
              <a:t>number</a:t>
            </a:r>
            <a:r>
              <a:rPr lang="it-IT" sz="1300" dirty="0"/>
              <a:t>), a progressive </a:t>
            </a:r>
            <a:r>
              <a:rPr lang="it-IT" sz="1300" dirty="0" err="1" smtClean="0"/>
              <a:t>numeric</a:t>
            </a:r>
            <a:r>
              <a:rPr lang="it-IT" sz="1300" dirty="0" smtClean="0"/>
              <a:t> code </a:t>
            </a:r>
            <a:r>
              <a:rPr lang="it-IT" sz="1300" dirty="0"/>
              <a:t>(first </a:t>
            </a:r>
            <a:r>
              <a:rPr lang="it-IT" sz="1300" dirty="0" err="1"/>
              <a:t>person</a:t>
            </a:r>
            <a:r>
              <a:rPr lang="it-IT" sz="1300" dirty="0"/>
              <a:t> </a:t>
            </a:r>
            <a:r>
              <a:rPr lang="it-IT" sz="1300" dirty="0" err="1"/>
              <a:t>registered</a:t>
            </a:r>
            <a:r>
              <a:rPr lang="it-IT" sz="1300" dirty="0"/>
              <a:t>, </a:t>
            </a:r>
            <a:r>
              <a:rPr lang="it-IT" sz="1300" dirty="0" err="1"/>
              <a:t>second</a:t>
            </a:r>
            <a:r>
              <a:rPr lang="it-IT" sz="1300" dirty="0"/>
              <a:t> </a:t>
            </a:r>
            <a:r>
              <a:rPr lang="it-IT" sz="1300" dirty="0" err="1"/>
              <a:t>person</a:t>
            </a:r>
            <a:r>
              <a:rPr lang="it-IT" sz="1300" dirty="0"/>
              <a:t> </a:t>
            </a:r>
            <a:r>
              <a:rPr lang="it-IT" sz="1300" dirty="0" err="1"/>
              <a:t>registered</a:t>
            </a:r>
            <a:r>
              <a:rPr lang="it-IT" sz="1300" dirty="0"/>
              <a:t>, etc.) a </a:t>
            </a:r>
            <a:r>
              <a:rPr lang="it-IT" sz="1300" dirty="0" err="1"/>
              <a:t>name</a:t>
            </a:r>
            <a:r>
              <a:rPr lang="it-IT" sz="1300" dirty="0"/>
              <a:t>, a </a:t>
            </a:r>
            <a:r>
              <a:rPr lang="it-IT" sz="1300" dirty="0" err="1"/>
              <a:t>surname</a:t>
            </a:r>
            <a:r>
              <a:rPr lang="it-IT" sz="1300" dirty="0"/>
              <a:t>, date of </a:t>
            </a:r>
            <a:r>
              <a:rPr lang="it-IT" sz="1300" dirty="0" err="1"/>
              <a:t>birth</a:t>
            </a:r>
            <a:r>
              <a:rPr lang="it-IT" sz="1300" dirty="0"/>
              <a:t>, </a:t>
            </a:r>
            <a:r>
              <a:rPr lang="it-IT" sz="1300" dirty="0" err="1"/>
              <a:t>municipality</a:t>
            </a:r>
            <a:r>
              <a:rPr lang="it-IT" sz="1300" dirty="0"/>
              <a:t> of </a:t>
            </a:r>
            <a:r>
              <a:rPr lang="it-IT" sz="1300" dirty="0" err="1"/>
              <a:t>birth</a:t>
            </a:r>
            <a:r>
              <a:rPr lang="it-IT" sz="1300" dirty="0"/>
              <a:t>, with code, </a:t>
            </a:r>
            <a:r>
              <a:rPr lang="it-IT" sz="1300" dirty="0" err="1"/>
              <a:t>name</a:t>
            </a:r>
            <a:r>
              <a:rPr lang="it-IT" sz="1300" dirty="0"/>
              <a:t> </a:t>
            </a:r>
            <a:r>
              <a:rPr lang="it-IT" sz="1300" dirty="0" smtClean="0"/>
              <a:t>of </a:t>
            </a:r>
            <a:r>
              <a:rPr lang="it-IT" sz="1300" dirty="0" err="1" smtClean="0"/>
              <a:t>municipality</a:t>
            </a:r>
            <a:r>
              <a:rPr lang="it-IT" sz="1300" dirty="0" smtClean="0"/>
              <a:t> and </a:t>
            </a:r>
            <a:r>
              <a:rPr lang="it-IT" sz="1300" dirty="0" err="1"/>
              <a:t>region</a:t>
            </a:r>
            <a:r>
              <a:rPr lang="it-IT" sz="1300" dirty="0"/>
              <a:t> (</a:t>
            </a:r>
            <a:r>
              <a:rPr lang="it-IT" sz="1300" dirty="0" err="1"/>
              <a:t>we</a:t>
            </a:r>
            <a:r>
              <a:rPr lang="it-IT" sz="1300" dirty="0"/>
              <a:t> assume </a:t>
            </a:r>
            <a:r>
              <a:rPr lang="it-IT" sz="1300" dirty="0" err="1"/>
              <a:t>that</a:t>
            </a:r>
            <a:r>
              <a:rPr lang="it-IT" sz="1300" dirty="0"/>
              <a:t> </a:t>
            </a:r>
            <a:r>
              <a:rPr lang="it-IT" sz="1300" dirty="0" err="1"/>
              <a:t>municipalities</a:t>
            </a:r>
            <a:r>
              <a:rPr lang="it-IT" sz="1300" dirty="0"/>
              <a:t> are </a:t>
            </a:r>
            <a:r>
              <a:rPr lang="it-IT" sz="1300" dirty="0" err="1"/>
              <a:t>located</a:t>
            </a:r>
            <a:r>
              <a:rPr lang="it-IT" sz="1300" dirty="0"/>
              <a:t> in </a:t>
            </a:r>
            <a:r>
              <a:rPr lang="it-IT" sz="1300" dirty="0" err="1"/>
              <a:t>regions</a:t>
            </a:r>
            <a:r>
              <a:rPr lang="it-IT" sz="1300" dirty="0"/>
              <a:t>).</a:t>
            </a:r>
          </a:p>
          <a:p>
            <a:pPr marL="0" indent="0">
              <a:buNone/>
            </a:pPr>
            <a:r>
              <a:rPr lang="it-IT" sz="1300" dirty="0"/>
              <a:t>R3 – </a:t>
            </a:r>
            <a:r>
              <a:rPr lang="it-IT" sz="1300" dirty="0" err="1"/>
              <a:t>Everytime</a:t>
            </a:r>
            <a:r>
              <a:rPr lang="it-IT" sz="1300" dirty="0"/>
              <a:t> a </a:t>
            </a:r>
            <a:r>
              <a:rPr lang="it-IT" sz="1300" dirty="0" err="1"/>
              <a:t>user</a:t>
            </a:r>
            <a:r>
              <a:rPr lang="it-IT" sz="1300" dirty="0"/>
              <a:t> </a:t>
            </a:r>
            <a:r>
              <a:rPr lang="it-IT" sz="1300" dirty="0" err="1"/>
              <a:t>picks</a:t>
            </a:r>
            <a:r>
              <a:rPr lang="it-IT" sz="1300" dirty="0"/>
              <a:t> up and </a:t>
            </a:r>
            <a:r>
              <a:rPr lang="it-IT" sz="1300" dirty="0" err="1"/>
              <a:t>subsequently</a:t>
            </a:r>
            <a:r>
              <a:rPr lang="it-IT" sz="1300" dirty="0"/>
              <a:t> </a:t>
            </a:r>
            <a:r>
              <a:rPr lang="it-IT" sz="1300" dirty="0" err="1"/>
              <a:t>returns</a:t>
            </a:r>
            <a:r>
              <a:rPr lang="it-IT" sz="1300" dirty="0"/>
              <a:t> a </a:t>
            </a:r>
            <a:r>
              <a:rPr lang="it-IT" sz="1300" dirty="0" smtClean="0"/>
              <a:t>bike, </a:t>
            </a:r>
            <a:r>
              <a:rPr lang="it-IT" sz="1300" dirty="0" err="1"/>
              <a:t>such</a:t>
            </a:r>
            <a:r>
              <a:rPr lang="it-IT" sz="1300" dirty="0"/>
              <a:t> an </a:t>
            </a:r>
            <a:r>
              <a:rPr lang="it-IT" sz="1300" dirty="0" err="1"/>
              <a:t>event</a:t>
            </a:r>
            <a:r>
              <a:rPr lang="it-IT" sz="1300" dirty="0"/>
              <a:t> (</a:t>
            </a:r>
            <a:r>
              <a:rPr lang="it-IT" sz="1300" dirty="0" err="1"/>
              <a:t>pick</a:t>
            </a:r>
            <a:r>
              <a:rPr lang="it-IT" sz="1300" dirty="0"/>
              <a:t> up and </a:t>
            </a:r>
            <a:r>
              <a:rPr lang="it-IT" sz="1300" dirty="0" err="1"/>
              <a:t>return</a:t>
            </a:r>
            <a:r>
              <a:rPr lang="it-IT" sz="1300" dirty="0"/>
              <a:t> of a bike by a </a:t>
            </a:r>
            <a:r>
              <a:rPr lang="it-IT" sz="1300" dirty="0" err="1"/>
              <a:t>user</a:t>
            </a:r>
            <a:r>
              <a:rPr lang="it-IT" sz="1300" dirty="0"/>
              <a:t>) </a:t>
            </a:r>
            <a:r>
              <a:rPr lang="it-IT" sz="1300" dirty="0" err="1"/>
              <a:t>has</a:t>
            </a:r>
            <a:r>
              <a:rPr lang="it-IT" sz="1300" dirty="0"/>
              <a:t> to be </a:t>
            </a:r>
            <a:r>
              <a:rPr lang="it-IT" sz="1300" dirty="0" err="1"/>
              <a:t>recorded</a:t>
            </a:r>
            <a:r>
              <a:rPr lang="it-IT" sz="1300" dirty="0"/>
              <a:t>. The </a:t>
            </a:r>
            <a:r>
              <a:rPr lang="it-IT" sz="1300" dirty="0" err="1"/>
              <a:t>event</a:t>
            </a:r>
            <a:r>
              <a:rPr lang="it-IT" sz="1300" dirty="0"/>
              <a:t> </a:t>
            </a:r>
            <a:r>
              <a:rPr lang="it-IT" sz="1300" dirty="0" err="1"/>
              <a:t>is</a:t>
            </a:r>
            <a:r>
              <a:rPr lang="it-IT" sz="1300" dirty="0"/>
              <a:t> </a:t>
            </a:r>
            <a:r>
              <a:rPr lang="it-IT" sz="1300" dirty="0" err="1"/>
              <a:t>identified</a:t>
            </a:r>
            <a:r>
              <a:rPr lang="it-IT" sz="1300" dirty="0"/>
              <a:t> by a progressive </a:t>
            </a:r>
            <a:r>
              <a:rPr lang="it-IT" sz="1300" dirty="0" err="1"/>
              <a:t>number</a:t>
            </a:r>
            <a:r>
              <a:rPr lang="it-IT" sz="1300" dirty="0"/>
              <a:t> in the </a:t>
            </a:r>
            <a:r>
              <a:rPr lang="it-IT" sz="1300" dirty="0" err="1"/>
              <a:t>year</a:t>
            </a:r>
            <a:r>
              <a:rPr lang="it-IT" sz="1300" dirty="0"/>
              <a:t> (e.g. first </a:t>
            </a:r>
            <a:r>
              <a:rPr lang="it-IT" sz="1300" dirty="0" err="1"/>
              <a:t>event</a:t>
            </a:r>
            <a:r>
              <a:rPr lang="it-IT" sz="1300" dirty="0"/>
              <a:t> in 2015, </a:t>
            </a:r>
            <a:r>
              <a:rPr lang="it-IT" sz="1300" dirty="0" err="1"/>
              <a:t>second</a:t>
            </a:r>
            <a:r>
              <a:rPr lang="it-IT" sz="1300" dirty="0"/>
              <a:t> </a:t>
            </a:r>
            <a:r>
              <a:rPr lang="it-IT" sz="1300" dirty="0" err="1"/>
              <a:t>event</a:t>
            </a:r>
            <a:r>
              <a:rPr lang="it-IT" sz="1300" dirty="0"/>
              <a:t> in 2015, etc.) and </a:t>
            </a:r>
            <a:r>
              <a:rPr lang="it-IT" sz="1300" dirty="0" err="1"/>
              <a:t>duration</a:t>
            </a:r>
            <a:r>
              <a:rPr lang="it-IT" sz="1300" dirty="0"/>
              <a:t> (e.g. 12 minutes, 47 </a:t>
            </a:r>
            <a:r>
              <a:rPr lang="it-IT" sz="1300" dirty="0" smtClean="0"/>
              <a:t>minutes); </a:t>
            </a:r>
            <a:r>
              <a:rPr lang="it-IT" sz="1300" dirty="0" err="1" smtClean="0"/>
              <a:t>such</a:t>
            </a:r>
            <a:r>
              <a:rPr lang="it-IT" sz="1300" dirty="0" smtClean="0"/>
              <a:t> </a:t>
            </a:r>
            <a:r>
              <a:rPr lang="it-IT" sz="1300" dirty="0" err="1" smtClean="0"/>
              <a:t>duration</a:t>
            </a:r>
            <a:r>
              <a:rPr lang="it-IT" sz="1300" dirty="0" smtClean="0"/>
              <a:t> </a:t>
            </a:r>
            <a:r>
              <a:rPr lang="it-IT" sz="1300" dirty="0" err="1" smtClean="0"/>
              <a:t>has</a:t>
            </a:r>
            <a:r>
              <a:rPr lang="it-IT" sz="1300" dirty="0" smtClean="0"/>
              <a:t> </a:t>
            </a:r>
            <a:r>
              <a:rPr lang="it-IT" sz="1300" dirty="0"/>
              <a:t>to be </a:t>
            </a:r>
            <a:r>
              <a:rPr lang="it-IT" sz="1300" dirty="0" err="1"/>
              <a:t>explicitely</a:t>
            </a:r>
            <a:r>
              <a:rPr lang="it-IT" sz="1300" dirty="0"/>
              <a:t> </a:t>
            </a:r>
            <a:r>
              <a:rPr lang="it-IT" sz="1300" dirty="0" err="1"/>
              <a:t>represented</a:t>
            </a:r>
            <a:r>
              <a:rPr lang="it-IT" sz="1300" dirty="0"/>
              <a:t> in the data base. The minute of </a:t>
            </a:r>
            <a:r>
              <a:rPr lang="it-IT" sz="1300" dirty="0" err="1"/>
              <a:t>pick</a:t>
            </a:r>
            <a:r>
              <a:rPr lang="it-IT" sz="1300" dirty="0"/>
              <a:t> up and the minute of </a:t>
            </a:r>
            <a:r>
              <a:rPr lang="it-IT" sz="1300" dirty="0" err="1"/>
              <a:t>return</a:t>
            </a:r>
            <a:r>
              <a:rPr lang="it-IT" sz="1300" dirty="0"/>
              <a:t> </a:t>
            </a:r>
            <a:r>
              <a:rPr lang="it-IT" sz="1300" dirty="0" err="1"/>
              <a:t>have</a:t>
            </a:r>
            <a:r>
              <a:rPr lang="it-IT" sz="1300" dirty="0"/>
              <a:t> to be </a:t>
            </a:r>
            <a:r>
              <a:rPr lang="it-IT" sz="1300" dirty="0" err="1"/>
              <a:t>associated</a:t>
            </a:r>
            <a:r>
              <a:rPr lang="it-IT" sz="1300" dirty="0"/>
              <a:t> to </a:t>
            </a:r>
            <a:r>
              <a:rPr lang="it-IT" sz="1300" dirty="0" smtClean="0"/>
              <a:t>the </a:t>
            </a:r>
            <a:r>
              <a:rPr lang="it-IT" sz="1300" dirty="0" err="1"/>
              <a:t>event</a:t>
            </a:r>
            <a:r>
              <a:rPr lang="it-IT" sz="1300" dirty="0"/>
              <a:t>, </a:t>
            </a:r>
            <a:r>
              <a:rPr lang="it-IT" sz="1300" dirty="0" err="1"/>
              <a:t>besides</a:t>
            </a:r>
            <a:r>
              <a:rPr lang="it-IT" sz="1300" dirty="0"/>
              <a:t>, of </a:t>
            </a:r>
            <a:r>
              <a:rPr lang="it-IT" sz="1300" dirty="0" err="1"/>
              <a:t>course</a:t>
            </a:r>
            <a:r>
              <a:rPr lang="it-IT" sz="1300" dirty="0"/>
              <a:t>, </a:t>
            </a:r>
            <a:r>
              <a:rPr lang="it-IT" sz="1300" dirty="0" smtClean="0"/>
              <a:t>the bike </a:t>
            </a:r>
            <a:r>
              <a:rPr lang="it-IT" sz="1300" dirty="0" err="1" smtClean="0"/>
              <a:t>used</a:t>
            </a:r>
            <a:r>
              <a:rPr lang="it-IT" sz="1300" dirty="0" smtClean="0"/>
              <a:t> and the </a:t>
            </a:r>
            <a:r>
              <a:rPr lang="it-IT" sz="1300" dirty="0" err="1"/>
              <a:t>user</a:t>
            </a:r>
            <a:r>
              <a:rPr lang="it-IT" sz="1300" dirty="0"/>
              <a:t> </a:t>
            </a:r>
            <a:r>
              <a:rPr lang="it-IT" sz="1300" dirty="0" err="1" smtClean="0"/>
              <a:t>involved</a:t>
            </a:r>
            <a:r>
              <a:rPr lang="it-IT" sz="1300" dirty="0" smtClean="0"/>
              <a:t>. </a:t>
            </a:r>
            <a:endParaRPr lang="it-IT" sz="1300" dirty="0"/>
          </a:p>
          <a:p>
            <a:pPr marL="0" indent="0">
              <a:buNone/>
            </a:pPr>
            <a:r>
              <a:rPr lang="it-IT" sz="1300" dirty="0"/>
              <a:t>R4 – </a:t>
            </a:r>
            <a:r>
              <a:rPr lang="it-IT" sz="1300" dirty="0" err="1"/>
              <a:t>One</a:t>
            </a:r>
            <a:r>
              <a:rPr lang="it-IT" sz="1300" dirty="0"/>
              <a:t> or more credit </a:t>
            </a:r>
            <a:r>
              <a:rPr lang="it-IT" sz="1300" dirty="0" err="1"/>
              <a:t>cards</a:t>
            </a:r>
            <a:r>
              <a:rPr lang="it-IT" sz="1300" dirty="0"/>
              <a:t> are </a:t>
            </a:r>
            <a:r>
              <a:rPr lang="it-IT" sz="1300" dirty="0" err="1"/>
              <a:t>associated</a:t>
            </a:r>
            <a:r>
              <a:rPr lang="it-IT" sz="1300" dirty="0"/>
              <a:t> to </a:t>
            </a:r>
            <a:r>
              <a:rPr lang="it-IT" sz="1300" dirty="0" err="1"/>
              <a:t>users</a:t>
            </a:r>
            <a:r>
              <a:rPr lang="it-IT" sz="1300" dirty="0"/>
              <a:t>, with </a:t>
            </a:r>
            <a:r>
              <a:rPr lang="it-IT" sz="1300" dirty="0" err="1"/>
              <a:t>type</a:t>
            </a:r>
            <a:r>
              <a:rPr lang="it-IT" sz="1300" dirty="0"/>
              <a:t> (e.g. Visa, </a:t>
            </a:r>
            <a:r>
              <a:rPr lang="it-IT" sz="1300" dirty="0" err="1"/>
              <a:t>Diners</a:t>
            </a:r>
            <a:r>
              <a:rPr lang="it-IT" sz="1300" dirty="0"/>
              <a:t>), progressive code in the card </a:t>
            </a:r>
            <a:r>
              <a:rPr lang="it-IT" sz="1300" dirty="0" err="1"/>
              <a:t>type</a:t>
            </a:r>
            <a:r>
              <a:rPr lang="it-IT" sz="1300" dirty="0"/>
              <a:t>, and </a:t>
            </a:r>
            <a:r>
              <a:rPr lang="it-IT" sz="1300" dirty="0" err="1"/>
              <a:t>daily</a:t>
            </a:r>
            <a:r>
              <a:rPr lang="it-IT" sz="1300" dirty="0"/>
              <a:t>  maximum </a:t>
            </a:r>
            <a:r>
              <a:rPr lang="it-IT" sz="1300" dirty="0" err="1"/>
              <a:t>amount</a:t>
            </a:r>
            <a:r>
              <a:rPr lang="it-IT" sz="1300" dirty="0"/>
              <a:t> of </a:t>
            </a:r>
            <a:r>
              <a:rPr lang="it-IT" sz="1300" dirty="0" err="1"/>
              <a:t>withdrawal</a:t>
            </a:r>
            <a:r>
              <a:rPr lang="it-IT" sz="1300" dirty="0"/>
              <a:t> (</a:t>
            </a:r>
            <a:r>
              <a:rPr lang="it-IT" sz="1300" dirty="0" err="1"/>
              <a:t>that</a:t>
            </a:r>
            <a:r>
              <a:rPr lang="it-IT" sz="1300" dirty="0"/>
              <a:t> </a:t>
            </a:r>
            <a:r>
              <a:rPr lang="it-IT" sz="1300" dirty="0" err="1"/>
              <a:t>depends</a:t>
            </a:r>
            <a:r>
              <a:rPr lang="it-IT" sz="1300" dirty="0"/>
              <a:t> on the card and on the </a:t>
            </a:r>
            <a:r>
              <a:rPr lang="it-IT" sz="1300" dirty="0" err="1"/>
              <a:t>person</a:t>
            </a:r>
            <a:r>
              <a:rPr lang="it-IT" sz="1300" dirty="0"/>
              <a:t>). </a:t>
            </a:r>
          </a:p>
          <a:p>
            <a:pPr marL="0" indent="0">
              <a:buNone/>
            </a:pPr>
            <a:r>
              <a:rPr lang="it-IT" sz="1300" dirty="0" err="1"/>
              <a:t>You</a:t>
            </a:r>
            <a:r>
              <a:rPr lang="it-IT" sz="1300" dirty="0"/>
              <a:t> </a:t>
            </a:r>
            <a:r>
              <a:rPr lang="it-IT" sz="1300" dirty="0" err="1"/>
              <a:t>have</a:t>
            </a:r>
            <a:r>
              <a:rPr lang="it-IT" sz="1300" dirty="0"/>
              <a:t> to </a:t>
            </a:r>
            <a:r>
              <a:rPr lang="it-IT" sz="1300" dirty="0" err="1"/>
              <a:t>represent</a:t>
            </a:r>
            <a:r>
              <a:rPr lang="it-IT" sz="1300" dirty="0"/>
              <a:t> </a:t>
            </a:r>
            <a:r>
              <a:rPr lang="it-IT" sz="1300" dirty="0" err="1"/>
              <a:t>above</a:t>
            </a:r>
            <a:r>
              <a:rPr lang="it-IT" sz="1300" dirty="0"/>
              <a:t> </a:t>
            </a:r>
            <a:r>
              <a:rPr lang="it-IT" sz="1300" dirty="0" err="1"/>
              <a:t>requirements</a:t>
            </a:r>
            <a:r>
              <a:rPr lang="it-IT" sz="1300" dirty="0"/>
              <a:t> with an </a:t>
            </a:r>
            <a:r>
              <a:rPr lang="it-IT" sz="1300" dirty="0" err="1"/>
              <a:t>Entity</a:t>
            </a:r>
            <a:r>
              <a:rPr lang="it-IT" sz="1300" dirty="0"/>
              <a:t> </a:t>
            </a:r>
            <a:r>
              <a:rPr lang="it-IT" sz="1300" dirty="0" err="1"/>
              <a:t>Relationship</a:t>
            </a:r>
            <a:r>
              <a:rPr lang="it-IT" sz="1300" dirty="0"/>
              <a:t> Schema, in </a:t>
            </a:r>
            <a:r>
              <a:rPr lang="it-IT" sz="1300" dirty="0" err="1"/>
              <a:t>terms</a:t>
            </a:r>
            <a:r>
              <a:rPr lang="it-IT" sz="1300" dirty="0"/>
              <a:t> of </a:t>
            </a:r>
            <a:r>
              <a:rPr lang="it-IT" sz="1300" dirty="0" err="1"/>
              <a:t>entities</a:t>
            </a:r>
            <a:r>
              <a:rPr lang="it-IT" sz="1300" dirty="0"/>
              <a:t>, </a:t>
            </a:r>
            <a:r>
              <a:rPr lang="it-IT" sz="1300" dirty="0" err="1"/>
              <a:t>relationships</a:t>
            </a:r>
            <a:r>
              <a:rPr lang="it-IT" sz="1300" dirty="0"/>
              <a:t>, </a:t>
            </a:r>
            <a:r>
              <a:rPr lang="it-IT" sz="1300" dirty="0" err="1"/>
              <a:t>attributes</a:t>
            </a:r>
            <a:r>
              <a:rPr lang="it-IT" sz="1300" dirty="0"/>
              <a:t>, </a:t>
            </a:r>
            <a:r>
              <a:rPr lang="it-IT" sz="1300" dirty="0" err="1"/>
              <a:t>internal</a:t>
            </a:r>
            <a:r>
              <a:rPr lang="it-IT" sz="1300" dirty="0"/>
              <a:t> and </a:t>
            </a:r>
            <a:r>
              <a:rPr lang="it-IT" sz="1300" dirty="0" err="1"/>
              <a:t>external</a:t>
            </a:r>
            <a:r>
              <a:rPr lang="it-IT" sz="1300" dirty="0"/>
              <a:t> </a:t>
            </a:r>
            <a:r>
              <a:rPr lang="it-IT" sz="1300" dirty="0" err="1"/>
              <a:t>idetitifers</a:t>
            </a:r>
            <a:r>
              <a:rPr lang="it-IT" sz="1300" dirty="0"/>
              <a:t>, </a:t>
            </a:r>
            <a:r>
              <a:rPr lang="it-IT" sz="1300" dirty="0" err="1"/>
              <a:t>generalizations</a:t>
            </a:r>
            <a:r>
              <a:rPr lang="it-IT" sz="1300" dirty="0"/>
              <a:t>, </a:t>
            </a:r>
            <a:r>
              <a:rPr lang="it-IT" sz="1300" dirty="0" err="1"/>
              <a:t>is</a:t>
            </a:r>
            <a:r>
              <a:rPr lang="it-IT" sz="1300" dirty="0"/>
              <a:t>-a </a:t>
            </a:r>
            <a:r>
              <a:rPr lang="it-IT" sz="1300" dirty="0" err="1"/>
              <a:t>relationships</a:t>
            </a:r>
            <a:r>
              <a:rPr lang="it-IT" sz="1300" dirty="0"/>
              <a:t>, minimum and maximum </a:t>
            </a:r>
            <a:r>
              <a:rPr lang="it-IT" sz="1300" dirty="0" err="1"/>
              <a:t>cardinalities</a:t>
            </a:r>
            <a:r>
              <a:rPr lang="it-IT" sz="1300" dirty="0"/>
              <a:t>.</a:t>
            </a:r>
          </a:p>
          <a:p>
            <a:pPr marL="0" indent="0">
              <a:buNone/>
            </a:pPr>
            <a:endParaRPr lang="it-IT" sz="13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2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245" y="2341708"/>
            <a:ext cx="857415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4. Requirements and </a:t>
            </a:r>
            <a:br>
              <a:rPr lang="en-US" sz="3600" dirty="0" smtClean="0"/>
            </a:br>
            <a:r>
              <a:rPr lang="en-US" sz="3600" dirty="0" smtClean="0"/>
              <a:t> reference correct solution</a:t>
            </a:r>
            <a:endParaRPr lang="en-US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7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67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Text of the </a:t>
            </a:r>
            <a:r>
              <a:rPr lang="it-IT" dirty="0" err="1" smtClean="0"/>
              <a:t>assigment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531369"/>
            <a:ext cx="9069571" cy="4905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smtClean="0"/>
              <a:t>A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(e.g. the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of Milan</a:t>
            </a:r>
            <a:r>
              <a:rPr lang="it-IT" sz="1400" dirty="0"/>
              <a:t>, </a:t>
            </a:r>
            <a:r>
              <a:rPr lang="it-IT" sz="1400" dirty="0" err="1" smtClean="0"/>
              <a:t>Italy</a:t>
            </a:r>
            <a:r>
              <a:rPr lang="it-IT" sz="1400" dirty="0" smtClean="0"/>
              <a:t>) </a:t>
            </a:r>
            <a:r>
              <a:rPr lang="it-IT" sz="1400" dirty="0" err="1" smtClean="0"/>
              <a:t>aims</a:t>
            </a:r>
            <a:r>
              <a:rPr lang="it-IT" sz="1400" dirty="0" smtClean="0"/>
              <a:t> </a:t>
            </a:r>
            <a:r>
              <a:rPr lang="it-IT" sz="1400" dirty="0" err="1" smtClean="0"/>
              <a:t>at</a:t>
            </a:r>
            <a:r>
              <a:rPr lang="it-IT" sz="1400" dirty="0" smtClean="0"/>
              <a:t> </a:t>
            </a:r>
            <a:r>
              <a:rPr lang="it-IT" sz="1400" dirty="0" err="1" smtClean="0"/>
              <a:t>managing</a:t>
            </a:r>
            <a:r>
              <a:rPr lang="it-IT" sz="1400" dirty="0" smtClean="0"/>
              <a:t> in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</a:t>
            </a:r>
            <a:r>
              <a:rPr lang="it-IT" sz="1400" dirty="0" err="1" smtClean="0"/>
              <a:t>year</a:t>
            </a:r>
            <a:r>
              <a:rPr lang="it-IT" sz="1400" dirty="0" smtClean="0"/>
              <a:t> (e.g. in 2015) a bike </a:t>
            </a:r>
            <a:r>
              <a:rPr lang="it-IT" sz="1400" dirty="0" err="1" smtClean="0"/>
              <a:t>sharing</a:t>
            </a:r>
            <a:r>
              <a:rPr lang="it-IT" sz="1400" dirty="0" smtClean="0"/>
              <a:t> service. The service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organized</a:t>
            </a:r>
            <a:r>
              <a:rPr lang="it-IT" sz="1400" dirty="0" smtClean="0"/>
              <a:t> in </a:t>
            </a:r>
            <a:r>
              <a:rPr lang="it-IT" sz="1400" dirty="0" err="1" smtClean="0"/>
              <a:t>terms</a:t>
            </a:r>
            <a:r>
              <a:rPr lang="it-IT" sz="1400" dirty="0" smtClean="0"/>
              <a:t> of parking </a:t>
            </a:r>
            <a:r>
              <a:rPr lang="it-IT" sz="1400" dirty="0" err="1" smtClean="0"/>
              <a:t>lots</a:t>
            </a:r>
            <a:r>
              <a:rPr lang="it-IT" sz="1400" dirty="0" smtClean="0"/>
              <a:t>, </a:t>
            </a:r>
            <a:r>
              <a:rPr lang="it-IT" sz="1400" dirty="0" err="1" smtClean="0"/>
              <a:t>each</a:t>
            </a:r>
            <a:r>
              <a:rPr lang="it-IT" sz="1400" dirty="0" smtClean="0"/>
              <a:t> </a:t>
            </a:r>
            <a:r>
              <a:rPr lang="it-IT" sz="1400" dirty="0" err="1" smtClean="0"/>
              <a:t>one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identifed</a:t>
            </a:r>
            <a:r>
              <a:rPr lang="it-IT" sz="1400" dirty="0" smtClean="0"/>
              <a:t> by a code, a </a:t>
            </a:r>
            <a:r>
              <a:rPr lang="it-IT" sz="1400" dirty="0" err="1" smtClean="0"/>
              <a:t>longitude</a:t>
            </a:r>
            <a:r>
              <a:rPr lang="it-IT" sz="1400" dirty="0" smtClean="0"/>
              <a:t>, a </a:t>
            </a:r>
            <a:r>
              <a:rPr lang="it-IT" sz="1400" dirty="0" err="1" smtClean="0"/>
              <a:t>latitude</a:t>
            </a:r>
            <a:r>
              <a:rPr lang="it-IT" sz="1400" dirty="0" smtClean="0"/>
              <a:t>, an </a:t>
            </a:r>
            <a:r>
              <a:rPr lang="it-IT" sz="1400" dirty="0" err="1" smtClean="0"/>
              <a:t>address</a:t>
            </a:r>
            <a:r>
              <a:rPr lang="it-IT" sz="1400" dirty="0" smtClean="0"/>
              <a:t>, a </a:t>
            </a:r>
            <a:r>
              <a:rPr lang="it-IT" sz="1400" dirty="0" err="1" smtClean="0"/>
              <a:t>name</a:t>
            </a:r>
            <a:r>
              <a:rPr lang="it-IT" sz="1400" dirty="0" smtClean="0"/>
              <a:t> (e.g. Piazzale </a:t>
            </a:r>
            <a:r>
              <a:rPr lang="it-IT" sz="1400" dirty="0"/>
              <a:t>S</a:t>
            </a:r>
            <a:r>
              <a:rPr lang="it-IT" sz="1400" dirty="0" smtClean="0"/>
              <a:t>usa), and by a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of </a:t>
            </a:r>
            <a:r>
              <a:rPr lang="it-IT" sz="1400" dirty="0" err="1" smtClean="0"/>
              <a:t>locations</a:t>
            </a:r>
            <a:r>
              <a:rPr lang="it-IT" sz="1400" dirty="0" smtClean="0"/>
              <a:t> for </a:t>
            </a:r>
            <a:r>
              <a:rPr lang="it-IT" sz="1400" dirty="0" err="1" smtClean="0"/>
              <a:t>bycicles</a:t>
            </a:r>
            <a:r>
              <a:rPr lang="it-IT" sz="1400" dirty="0" smtClean="0"/>
              <a:t>. </a:t>
            </a:r>
            <a:r>
              <a:rPr lang="it-IT" sz="1400" dirty="0" err="1" smtClean="0"/>
              <a:t>Each</a:t>
            </a:r>
            <a:r>
              <a:rPr lang="it-IT" sz="1400" dirty="0" smtClean="0"/>
              <a:t> location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identified</a:t>
            </a:r>
            <a:r>
              <a:rPr lang="it-IT" sz="1400" dirty="0" smtClean="0"/>
              <a:t> by a progressive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in the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and from the </a:t>
            </a:r>
            <a:r>
              <a:rPr lang="it-IT" sz="1400" dirty="0" err="1" smtClean="0"/>
              <a:t>type</a:t>
            </a:r>
            <a:r>
              <a:rPr lang="it-IT" sz="1400" dirty="0" smtClean="0"/>
              <a:t> of bike </a:t>
            </a:r>
            <a:r>
              <a:rPr lang="it-IT" sz="1400" dirty="0" err="1" smtClean="0"/>
              <a:t>that</a:t>
            </a:r>
            <a:r>
              <a:rPr lang="it-IT" sz="1400" dirty="0" smtClean="0"/>
              <a:t> can be </a:t>
            </a:r>
            <a:r>
              <a:rPr lang="it-IT" sz="1400" dirty="0" err="1" smtClean="0"/>
              <a:t>hosted</a:t>
            </a:r>
            <a:r>
              <a:rPr lang="it-IT" sz="1400" dirty="0" smtClean="0"/>
              <a:t> in the location, </a:t>
            </a:r>
            <a:r>
              <a:rPr lang="it-IT" sz="1400" dirty="0" err="1" smtClean="0"/>
              <a:t>namely</a:t>
            </a:r>
            <a:r>
              <a:rPr lang="it-IT" sz="1400" dirty="0" smtClean="0"/>
              <a:t> a. </a:t>
            </a:r>
            <a:r>
              <a:rPr lang="it-IT" sz="1400" dirty="0" err="1" smtClean="0"/>
              <a:t>normal</a:t>
            </a:r>
            <a:r>
              <a:rPr lang="it-IT" sz="1400" dirty="0" smtClean="0"/>
              <a:t> or b. </a:t>
            </a:r>
            <a:r>
              <a:rPr lang="it-IT" sz="1400" dirty="0" err="1" smtClean="0"/>
              <a:t>assisted</a:t>
            </a:r>
            <a:r>
              <a:rPr lang="it-IT" sz="1400" dirty="0"/>
              <a:t> </a:t>
            </a:r>
            <a:r>
              <a:rPr lang="it-IT" sz="1400" dirty="0" smtClean="0"/>
              <a:t>(</a:t>
            </a:r>
            <a:r>
              <a:rPr lang="it-IT" sz="1400" dirty="0" err="1" smtClean="0"/>
              <a:t>namely</a:t>
            </a:r>
            <a:r>
              <a:rPr lang="it-IT" sz="1400" dirty="0" smtClean="0"/>
              <a:t>, </a:t>
            </a:r>
            <a:r>
              <a:rPr lang="it-IT" sz="1400" dirty="0" err="1" smtClean="0"/>
              <a:t>equipped</a:t>
            </a:r>
            <a:r>
              <a:rPr lang="it-IT" sz="1400" dirty="0" smtClean="0"/>
              <a:t> with an </a:t>
            </a:r>
            <a:r>
              <a:rPr lang="it-IT" sz="1400" dirty="0" err="1" smtClean="0"/>
              <a:t>electric</a:t>
            </a:r>
            <a:r>
              <a:rPr lang="it-IT" sz="1400" dirty="0" smtClean="0"/>
              <a:t> </a:t>
            </a:r>
            <a:r>
              <a:rPr lang="it-IT" sz="1400" dirty="0" err="1" smtClean="0"/>
              <a:t>motor</a:t>
            </a:r>
            <a:r>
              <a:rPr lang="it-IT" sz="1400" dirty="0" smtClean="0"/>
              <a:t>). </a:t>
            </a:r>
            <a:r>
              <a:rPr lang="it-IT" sz="1400" dirty="0" err="1" smtClean="0"/>
              <a:t>We</a:t>
            </a:r>
            <a:r>
              <a:rPr lang="it-IT" sz="1400" dirty="0" smtClean="0"/>
              <a:t> assume </a:t>
            </a:r>
            <a:r>
              <a:rPr lang="it-IT" sz="1400" dirty="0" err="1" smtClean="0"/>
              <a:t>that</a:t>
            </a:r>
            <a:r>
              <a:rPr lang="it-IT" sz="1400" dirty="0" smtClean="0"/>
              <a:t> in a </a:t>
            </a:r>
            <a:r>
              <a:rPr lang="it-IT" sz="1400" dirty="0" err="1" smtClean="0"/>
              <a:t>specific</a:t>
            </a:r>
            <a:r>
              <a:rPr lang="it-IT" sz="1400" dirty="0" smtClean="0"/>
              <a:t> location of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always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a bike of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</a:t>
            </a:r>
            <a:r>
              <a:rPr lang="it-IT" sz="1400" dirty="0" err="1" smtClean="0"/>
              <a:t>type</a:t>
            </a:r>
            <a:r>
              <a:rPr lang="it-IT" sz="1400" dirty="0" smtClean="0"/>
              <a:t>).  </a:t>
            </a:r>
            <a:r>
              <a:rPr lang="it-IT" sz="1400" dirty="0" err="1" smtClean="0"/>
              <a:t>Each</a:t>
            </a:r>
            <a:r>
              <a:rPr lang="it-IT" sz="1400" dirty="0" smtClean="0"/>
              <a:t>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identified</a:t>
            </a:r>
            <a:r>
              <a:rPr lang="it-IT" sz="1400" dirty="0" smtClean="0"/>
              <a:t> by a </a:t>
            </a:r>
            <a:r>
              <a:rPr lang="it-IT" sz="1400" dirty="0" err="1" smtClean="0"/>
              <a:t>numeric</a:t>
            </a:r>
            <a:r>
              <a:rPr lang="it-IT" sz="1400" dirty="0" smtClean="0"/>
              <a:t> code, and a date of </a:t>
            </a:r>
            <a:r>
              <a:rPr lang="it-IT" sz="1400" dirty="0" err="1" smtClean="0"/>
              <a:t>purchase</a:t>
            </a:r>
            <a:r>
              <a:rPr lang="it-IT" sz="1400" dirty="0" smtClean="0"/>
              <a:t>; </a:t>
            </a:r>
            <a:r>
              <a:rPr lang="it-IT" sz="1400" dirty="0" err="1" smtClean="0"/>
              <a:t>assisted</a:t>
            </a:r>
            <a:r>
              <a:rPr lang="it-IT" sz="1400" dirty="0" smtClean="0"/>
              <a:t> bikes </a:t>
            </a:r>
            <a:r>
              <a:rPr lang="it-IT" sz="1400" dirty="0" err="1" smtClean="0"/>
              <a:t>have</a:t>
            </a:r>
            <a:r>
              <a:rPr lang="it-IT" sz="1400" dirty="0" smtClean="0"/>
              <a:t> a </a:t>
            </a:r>
            <a:r>
              <a:rPr lang="it-IT" sz="1400" dirty="0" err="1" smtClean="0"/>
              <a:t>make</a:t>
            </a:r>
            <a:r>
              <a:rPr lang="it-IT" sz="1400" dirty="0" smtClean="0"/>
              <a:t>,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may</a:t>
            </a:r>
            <a:r>
              <a:rPr lang="it-IT" sz="1400" dirty="0" smtClean="0"/>
              <a:t> </a:t>
            </a:r>
            <a:r>
              <a:rPr lang="it-IT" sz="1400" dirty="0" err="1" smtClean="0"/>
              <a:t>change</a:t>
            </a:r>
            <a:r>
              <a:rPr lang="it-IT" sz="1400" dirty="0" smtClean="0"/>
              <a:t> </a:t>
            </a:r>
            <a:r>
              <a:rPr lang="it-IT" sz="1400" dirty="0" err="1" smtClean="0"/>
              <a:t>among</a:t>
            </a:r>
            <a:r>
              <a:rPr lang="it-IT" sz="1400" dirty="0" smtClean="0"/>
              <a:t> bikes (</a:t>
            </a:r>
            <a:r>
              <a:rPr lang="it-IT" sz="1400" dirty="0" err="1" smtClean="0"/>
              <a:t>we</a:t>
            </a:r>
            <a:r>
              <a:rPr lang="it-IT" sz="1400" dirty="0" smtClean="0"/>
              <a:t> do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</a:t>
            </a:r>
            <a:r>
              <a:rPr lang="it-IT" sz="1400" dirty="0" err="1" smtClean="0"/>
              <a:t>makes</a:t>
            </a:r>
            <a:r>
              <a:rPr lang="it-IT" sz="1400" dirty="0" smtClean="0"/>
              <a:t> of </a:t>
            </a:r>
            <a:r>
              <a:rPr lang="it-IT" sz="1400" dirty="0" err="1" smtClean="0"/>
              <a:t>normal</a:t>
            </a:r>
            <a:r>
              <a:rPr lang="it-IT" sz="1400" dirty="0" smtClean="0"/>
              <a:t> bikes). </a:t>
            </a:r>
            <a:r>
              <a:rPr lang="it-IT" sz="1400" dirty="0"/>
              <a:t> </a:t>
            </a:r>
            <a:r>
              <a:rPr lang="it-IT" sz="1400" dirty="0" err="1" smtClean="0"/>
              <a:t>When</a:t>
            </a:r>
            <a:r>
              <a:rPr lang="it-IT" sz="1400" dirty="0" smtClean="0"/>
              <a:t> bikes are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used</a:t>
            </a:r>
            <a:r>
              <a:rPr lang="it-IT" sz="1400" dirty="0" smtClean="0"/>
              <a:t>, </a:t>
            </a:r>
            <a:r>
              <a:rPr lang="it-IT" sz="1400" dirty="0" err="1" smtClean="0"/>
              <a:t>they</a:t>
            </a:r>
            <a:r>
              <a:rPr lang="it-IT" sz="1400" dirty="0" smtClean="0"/>
              <a:t> are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</a:t>
            </a:r>
            <a:r>
              <a:rPr lang="it-IT" sz="1400" dirty="0" err="1" smtClean="0"/>
              <a:t>locations</a:t>
            </a:r>
            <a:r>
              <a:rPr lang="it-IT" sz="1400" dirty="0" smtClean="0"/>
              <a:t> of parking </a:t>
            </a:r>
            <a:r>
              <a:rPr lang="it-IT" sz="1400" dirty="0" err="1" smtClean="0"/>
              <a:t>lots</a:t>
            </a:r>
            <a:r>
              <a:rPr lang="it-IT" sz="1400" dirty="0" smtClean="0"/>
              <a:t>. </a:t>
            </a:r>
            <a:r>
              <a:rPr lang="it-IT" sz="1400" dirty="0" err="1" smtClean="0"/>
              <a:t>As</a:t>
            </a:r>
            <a:r>
              <a:rPr lang="it-IT" sz="1400" dirty="0" smtClean="0"/>
              <a:t> a </a:t>
            </a:r>
            <a:r>
              <a:rPr lang="it-IT" sz="1400" dirty="0" err="1" smtClean="0"/>
              <a:t>consequence</a:t>
            </a:r>
            <a:r>
              <a:rPr lang="it-IT" sz="1400" dirty="0" smtClean="0"/>
              <a:t>,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bike and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minute in the </a:t>
            </a:r>
            <a:r>
              <a:rPr lang="it-IT" sz="1400" dirty="0" err="1" smtClean="0"/>
              <a:t>year</a:t>
            </a:r>
            <a:r>
              <a:rPr lang="it-IT" sz="1400" dirty="0" smtClean="0"/>
              <a:t> (e.g. </a:t>
            </a:r>
            <a:r>
              <a:rPr lang="it-IT" sz="1400" dirty="0"/>
              <a:t> </a:t>
            </a:r>
            <a:r>
              <a:rPr lang="it-IT" sz="1400" dirty="0" smtClean="0"/>
              <a:t>minute 34 of hour 10 a.m. of march 7th) </a:t>
            </a:r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want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state of the bike, </a:t>
            </a:r>
            <a:r>
              <a:rPr lang="it-IT" sz="1400" dirty="0" err="1" smtClean="0"/>
              <a:t>namely</a:t>
            </a:r>
            <a:r>
              <a:rPr lang="it-IT" sz="1400" dirty="0" smtClean="0"/>
              <a:t> </a:t>
            </a:r>
            <a:r>
              <a:rPr lang="it-IT" sz="1400" dirty="0" err="1" smtClean="0"/>
              <a:t>if</a:t>
            </a:r>
            <a:r>
              <a:rPr lang="it-IT" sz="1400" dirty="0" smtClean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or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in </a:t>
            </a:r>
            <a:r>
              <a:rPr lang="it-IT" sz="1400" dirty="0" err="1" smtClean="0"/>
              <a:t>motion</a:t>
            </a:r>
            <a:r>
              <a:rPr lang="it-IT" sz="1400" dirty="0" smtClean="0"/>
              <a:t>. </a:t>
            </a:r>
            <a:r>
              <a:rPr lang="it-IT" sz="1400" dirty="0" err="1" smtClean="0"/>
              <a:t>Furthermore</a:t>
            </a:r>
            <a:r>
              <a:rPr lang="it-IT" sz="1400" dirty="0" smtClean="0"/>
              <a:t>,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minute in the </a:t>
            </a:r>
            <a:r>
              <a:rPr lang="it-IT" sz="1400" dirty="0" err="1" smtClean="0"/>
              <a:t>year</a:t>
            </a:r>
            <a:r>
              <a:rPr lang="it-IT" sz="1400" dirty="0" smtClean="0"/>
              <a:t> and </a:t>
            </a:r>
            <a:r>
              <a:rPr lang="it-IT" sz="1400" dirty="0" err="1" smtClean="0"/>
              <a:t>each</a:t>
            </a:r>
            <a:r>
              <a:rPr lang="it-IT" sz="1400" dirty="0" smtClean="0"/>
              <a:t> location in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, </a:t>
            </a:r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want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, </a:t>
            </a:r>
            <a:r>
              <a:rPr lang="it-IT" sz="1400" dirty="0" err="1" smtClean="0"/>
              <a:t>separately</a:t>
            </a:r>
            <a:r>
              <a:rPr lang="it-IT" sz="1400" dirty="0" smtClean="0"/>
              <a:t>, </a:t>
            </a:r>
            <a:r>
              <a:rPr lang="it-IT" sz="1400" dirty="0" err="1" smtClean="0"/>
              <a:t>which</a:t>
            </a:r>
            <a:r>
              <a:rPr lang="it-IT" sz="1400" dirty="0" smtClean="0"/>
              <a:t>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possibly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the location (e.g. in </a:t>
            </a:r>
            <a:r>
              <a:rPr lang="it-IT" sz="1400" dirty="0"/>
              <a:t>minute </a:t>
            </a:r>
            <a:r>
              <a:rPr lang="it-IT" sz="1400" dirty="0" smtClean="0"/>
              <a:t>29 </a:t>
            </a:r>
            <a:r>
              <a:rPr lang="it-IT" sz="1400" dirty="0"/>
              <a:t>of hour </a:t>
            </a:r>
            <a:r>
              <a:rPr lang="it-IT" sz="1400" dirty="0" smtClean="0"/>
              <a:t>11 a.m. of </a:t>
            </a:r>
            <a:r>
              <a:rPr lang="it-IT" sz="1400" dirty="0"/>
              <a:t>march </a:t>
            </a:r>
            <a:r>
              <a:rPr lang="it-IT" sz="1400" dirty="0" smtClean="0"/>
              <a:t>21th bike 73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location 15 of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28</a:t>
            </a:r>
            <a:r>
              <a:rPr lang="it-IT" sz="1400" dirty="0"/>
              <a:t>,</a:t>
            </a:r>
            <a:r>
              <a:rPr lang="it-IT" sz="1400" dirty="0" smtClean="0"/>
              <a:t> </a:t>
            </a:r>
            <a:r>
              <a:rPr lang="it-IT" sz="1400" dirty="0" err="1" smtClean="0"/>
              <a:t>while</a:t>
            </a:r>
            <a:r>
              <a:rPr lang="it-IT" sz="1400" dirty="0" smtClean="0"/>
              <a:t> in the </a:t>
            </a:r>
            <a:r>
              <a:rPr lang="it-IT" sz="1400" dirty="0" err="1" smtClean="0"/>
              <a:t>same</a:t>
            </a:r>
            <a:r>
              <a:rPr lang="it-IT" sz="1400" dirty="0" smtClean="0"/>
              <a:t> minute bike 130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parked</a:t>
            </a:r>
            <a:r>
              <a:rPr lang="it-IT" sz="1400" dirty="0"/>
              <a:t> in location </a:t>
            </a:r>
            <a:r>
              <a:rPr lang="it-IT" sz="1400" dirty="0" smtClean="0"/>
              <a:t>6 of </a:t>
            </a:r>
            <a:r>
              <a:rPr lang="it-IT" sz="1400" dirty="0"/>
              <a:t>parking  </a:t>
            </a:r>
            <a:r>
              <a:rPr lang="it-IT" sz="1400" dirty="0" err="1"/>
              <a:t>lot</a:t>
            </a:r>
            <a:r>
              <a:rPr lang="it-IT" sz="1400" dirty="0"/>
              <a:t> </a:t>
            </a:r>
            <a:r>
              <a:rPr lang="it-IT" sz="1400" dirty="0" smtClean="0"/>
              <a:t>112). Of </a:t>
            </a:r>
            <a:r>
              <a:rPr lang="it-IT" sz="1400" dirty="0" err="1" smtClean="0"/>
              <a:t>course</a:t>
            </a:r>
            <a:r>
              <a:rPr lang="it-IT" sz="1400" dirty="0" smtClean="0"/>
              <a:t>, </a:t>
            </a:r>
            <a:r>
              <a:rPr lang="it-IT" sz="1400" dirty="0" err="1" smtClean="0"/>
              <a:t>if</a:t>
            </a:r>
            <a:r>
              <a:rPr lang="it-IT" sz="1400" dirty="0" smtClean="0"/>
              <a:t> in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minute a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in </a:t>
            </a:r>
            <a:r>
              <a:rPr lang="it-IT" sz="1400" dirty="0" err="1" smtClean="0"/>
              <a:t>motion</a:t>
            </a:r>
            <a:r>
              <a:rPr lang="it-IT" sz="1400" dirty="0" smtClean="0"/>
              <a:t>, the </a:t>
            </a:r>
            <a:r>
              <a:rPr lang="it-IT" sz="1400" dirty="0" err="1" smtClean="0"/>
              <a:t>corresponding</a:t>
            </a:r>
            <a:r>
              <a:rPr lang="it-IT" sz="1400" dirty="0" smtClean="0"/>
              <a:t> location in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</a:t>
            </a:r>
            <a:r>
              <a:rPr lang="it-IT" sz="1400" dirty="0" err="1" smtClean="0"/>
              <a:t>does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exist</a:t>
            </a:r>
            <a:r>
              <a:rPr lang="it-IT" sz="1400" dirty="0" smtClean="0"/>
              <a:t>, and, </a:t>
            </a:r>
            <a:r>
              <a:rPr lang="it-IT" sz="1400" dirty="0" err="1" smtClean="0"/>
              <a:t>therefore</a:t>
            </a:r>
            <a:r>
              <a:rPr lang="it-IT" sz="1400" dirty="0" smtClean="0"/>
              <a:t>, </a:t>
            </a:r>
            <a:r>
              <a:rPr lang="it-IT" sz="1400" dirty="0" err="1" smtClean="0"/>
              <a:t>will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be </a:t>
            </a:r>
            <a:r>
              <a:rPr lang="it-IT" sz="1400" dirty="0" err="1" smtClean="0"/>
              <a:t>represented</a:t>
            </a:r>
            <a:r>
              <a:rPr lang="it-IT" sz="1400" dirty="0" smtClean="0"/>
              <a:t>.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strongly</a:t>
            </a:r>
            <a:r>
              <a:rPr lang="it-IT" sz="1400" dirty="0" smtClean="0"/>
              <a:t> </a:t>
            </a:r>
            <a:r>
              <a:rPr lang="it-IT" sz="1400" dirty="0" err="1" smtClean="0"/>
              <a:t>recommended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</a:t>
            </a:r>
            <a:r>
              <a:rPr lang="it-IT" sz="1400" dirty="0" err="1" smtClean="0"/>
              <a:t>concept</a:t>
            </a:r>
            <a:r>
              <a:rPr lang="it-IT" sz="1400" dirty="0" smtClean="0"/>
              <a:t> of minute with an </a:t>
            </a:r>
            <a:r>
              <a:rPr lang="it-IT" sz="1400" dirty="0" err="1" smtClean="0"/>
              <a:t>Entity</a:t>
            </a:r>
            <a:r>
              <a:rPr lang="it-IT" sz="1400" dirty="0" smtClean="0"/>
              <a:t>. </a:t>
            </a:r>
          </a:p>
          <a:p>
            <a:pPr marL="0" indent="0">
              <a:buNone/>
            </a:pPr>
            <a:r>
              <a:rPr lang="it-IT" sz="1400" dirty="0" smtClean="0"/>
              <a:t>In </a:t>
            </a:r>
            <a:r>
              <a:rPr lang="it-IT" sz="1400" dirty="0" err="1"/>
              <a:t>order</a:t>
            </a:r>
            <a:r>
              <a:rPr lang="it-IT" sz="1400" dirty="0"/>
              <a:t> to use bikes, </a:t>
            </a:r>
            <a:r>
              <a:rPr lang="it-IT" sz="1400" dirty="0" err="1"/>
              <a:t>users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</a:t>
            </a:r>
            <a:r>
              <a:rPr lang="it-IT" sz="1400" dirty="0" err="1"/>
              <a:t>register</a:t>
            </a:r>
            <a:r>
              <a:rPr lang="it-IT" sz="1400" dirty="0"/>
              <a:t> </a:t>
            </a:r>
            <a:r>
              <a:rPr lang="it-IT" sz="1400" dirty="0" err="1"/>
              <a:t>themselves</a:t>
            </a:r>
            <a:r>
              <a:rPr lang="it-IT" sz="1400" dirty="0"/>
              <a:t>. A </a:t>
            </a:r>
            <a:r>
              <a:rPr lang="it-IT" sz="1400" dirty="0" err="1"/>
              <a:t>registered</a:t>
            </a:r>
            <a:r>
              <a:rPr lang="it-IT" sz="1400" dirty="0"/>
              <a:t>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characterized</a:t>
            </a:r>
            <a:r>
              <a:rPr lang="it-IT" sz="1400" dirty="0"/>
              <a:t> by an </a:t>
            </a:r>
            <a:r>
              <a:rPr lang="it-IT" sz="1400" dirty="0" err="1"/>
              <a:t>identifier</a:t>
            </a:r>
            <a:r>
              <a:rPr lang="it-IT" sz="1400" dirty="0"/>
              <a:t> (e.g. a fiscal code, or a social security </a:t>
            </a:r>
            <a:r>
              <a:rPr lang="it-IT" sz="1400" dirty="0" err="1"/>
              <a:t>number</a:t>
            </a:r>
            <a:r>
              <a:rPr lang="it-IT" sz="1400" dirty="0"/>
              <a:t>), a progressive </a:t>
            </a:r>
            <a:r>
              <a:rPr lang="it-IT" sz="1400" dirty="0" err="1" smtClean="0"/>
              <a:t>numeric</a:t>
            </a:r>
            <a:r>
              <a:rPr lang="it-IT" sz="1400" dirty="0" smtClean="0"/>
              <a:t> code </a:t>
            </a:r>
            <a:r>
              <a:rPr lang="it-IT" sz="1400" dirty="0"/>
              <a:t>(first </a:t>
            </a:r>
            <a:r>
              <a:rPr lang="it-IT" sz="1400" dirty="0" err="1"/>
              <a:t>person</a:t>
            </a:r>
            <a:r>
              <a:rPr lang="it-IT" sz="1400" dirty="0"/>
              <a:t> </a:t>
            </a:r>
            <a:r>
              <a:rPr lang="it-IT" sz="1400" dirty="0" err="1"/>
              <a:t>registered</a:t>
            </a:r>
            <a:r>
              <a:rPr lang="it-IT" sz="1400" dirty="0"/>
              <a:t>, </a:t>
            </a:r>
            <a:r>
              <a:rPr lang="it-IT" sz="1400" dirty="0" err="1"/>
              <a:t>second</a:t>
            </a:r>
            <a:r>
              <a:rPr lang="it-IT" sz="1400" dirty="0"/>
              <a:t> </a:t>
            </a:r>
            <a:r>
              <a:rPr lang="it-IT" sz="1400" dirty="0" err="1"/>
              <a:t>person</a:t>
            </a:r>
            <a:r>
              <a:rPr lang="it-IT" sz="1400" dirty="0"/>
              <a:t> </a:t>
            </a:r>
            <a:r>
              <a:rPr lang="it-IT" sz="1400" dirty="0" err="1"/>
              <a:t>registered</a:t>
            </a:r>
            <a:r>
              <a:rPr lang="it-IT" sz="1400" dirty="0"/>
              <a:t>, etc.) a </a:t>
            </a:r>
            <a:r>
              <a:rPr lang="it-IT" sz="1400" dirty="0" err="1"/>
              <a:t>name</a:t>
            </a:r>
            <a:r>
              <a:rPr lang="it-IT" sz="1400" dirty="0"/>
              <a:t>, a </a:t>
            </a:r>
            <a:r>
              <a:rPr lang="it-IT" sz="1400" dirty="0" err="1"/>
              <a:t>surname</a:t>
            </a:r>
            <a:r>
              <a:rPr lang="it-IT" sz="1400" dirty="0"/>
              <a:t>, date of </a:t>
            </a:r>
            <a:r>
              <a:rPr lang="it-IT" sz="1400" dirty="0" err="1"/>
              <a:t>birth</a:t>
            </a:r>
            <a:r>
              <a:rPr lang="it-IT" sz="1400" dirty="0"/>
              <a:t>, </a:t>
            </a:r>
            <a:r>
              <a:rPr lang="it-IT" sz="1400" dirty="0" err="1"/>
              <a:t>municipality</a:t>
            </a:r>
            <a:r>
              <a:rPr lang="it-IT" sz="1400" dirty="0"/>
              <a:t> of </a:t>
            </a:r>
            <a:r>
              <a:rPr lang="it-IT" sz="1400" dirty="0" err="1"/>
              <a:t>birth</a:t>
            </a:r>
            <a:r>
              <a:rPr lang="it-IT" sz="1400" dirty="0"/>
              <a:t>, with code, </a:t>
            </a:r>
            <a:r>
              <a:rPr lang="it-IT" sz="1400" dirty="0" err="1"/>
              <a:t>name</a:t>
            </a:r>
            <a:r>
              <a:rPr lang="it-IT" sz="1400" dirty="0"/>
              <a:t> </a:t>
            </a:r>
            <a:r>
              <a:rPr lang="it-IT" sz="1400" dirty="0" smtClean="0"/>
              <a:t>of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and </a:t>
            </a:r>
            <a:r>
              <a:rPr lang="it-IT" sz="1400" dirty="0" err="1"/>
              <a:t>region</a:t>
            </a:r>
            <a:r>
              <a:rPr lang="it-IT" sz="1400" dirty="0"/>
              <a:t> (</a:t>
            </a:r>
            <a:r>
              <a:rPr lang="it-IT" sz="1400" dirty="0" err="1"/>
              <a:t>we</a:t>
            </a:r>
            <a:r>
              <a:rPr lang="it-IT" sz="1400" dirty="0"/>
              <a:t> assume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municipalities</a:t>
            </a:r>
            <a:r>
              <a:rPr lang="it-IT" sz="1400" dirty="0"/>
              <a:t> are </a:t>
            </a:r>
            <a:r>
              <a:rPr lang="it-IT" sz="1400" dirty="0" err="1"/>
              <a:t>located</a:t>
            </a:r>
            <a:r>
              <a:rPr lang="it-IT" sz="1400" dirty="0"/>
              <a:t> in </a:t>
            </a:r>
            <a:r>
              <a:rPr lang="it-IT" sz="1400" dirty="0" err="1"/>
              <a:t>regions</a:t>
            </a:r>
            <a:r>
              <a:rPr lang="it-IT" sz="1400" dirty="0"/>
              <a:t>).</a:t>
            </a:r>
          </a:p>
          <a:p>
            <a:pPr marL="0" indent="0">
              <a:buNone/>
            </a:pPr>
            <a:r>
              <a:rPr lang="it-IT" sz="1400" dirty="0" err="1" smtClean="0"/>
              <a:t>Everytime</a:t>
            </a:r>
            <a:r>
              <a:rPr lang="it-IT" sz="1400" dirty="0" smtClean="0"/>
              <a:t> </a:t>
            </a:r>
            <a:r>
              <a:rPr lang="it-IT" sz="1400" dirty="0"/>
              <a:t>a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/>
              <a:t>picks</a:t>
            </a:r>
            <a:r>
              <a:rPr lang="it-IT" sz="1400" dirty="0"/>
              <a:t> up and </a:t>
            </a:r>
            <a:r>
              <a:rPr lang="it-IT" sz="1400" dirty="0" err="1"/>
              <a:t>subsequently</a:t>
            </a:r>
            <a:r>
              <a:rPr lang="it-IT" sz="1400" dirty="0"/>
              <a:t> </a:t>
            </a:r>
            <a:r>
              <a:rPr lang="it-IT" sz="1400" dirty="0" err="1"/>
              <a:t>returns</a:t>
            </a:r>
            <a:r>
              <a:rPr lang="it-IT" sz="1400" dirty="0"/>
              <a:t> a </a:t>
            </a:r>
            <a:r>
              <a:rPr lang="it-IT" sz="1400" dirty="0" smtClean="0"/>
              <a:t>bike, </a:t>
            </a:r>
            <a:r>
              <a:rPr lang="it-IT" sz="1400" dirty="0" err="1"/>
              <a:t>such</a:t>
            </a:r>
            <a:r>
              <a:rPr lang="it-IT" sz="1400" dirty="0"/>
              <a:t> an </a:t>
            </a:r>
            <a:r>
              <a:rPr lang="it-IT" sz="1400" dirty="0" err="1"/>
              <a:t>event</a:t>
            </a:r>
            <a:r>
              <a:rPr lang="it-IT" sz="1400" dirty="0"/>
              <a:t> (</a:t>
            </a:r>
            <a:r>
              <a:rPr lang="it-IT" sz="1400" dirty="0" err="1"/>
              <a:t>pick</a:t>
            </a:r>
            <a:r>
              <a:rPr lang="it-IT" sz="1400" dirty="0"/>
              <a:t> up and </a:t>
            </a:r>
            <a:r>
              <a:rPr lang="it-IT" sz="1400" dirty="0" err="1"/>
              <a:t>return</a:t>
            </a:r>
            <a:r>
              <a:rPr lang="it-IT" sz="1400" dirty="0"/>
              <a:t> of a bike by a </a:t>
            </a:r>
            <a:r>
              <a:rPr lang="it-IT" sz="1400" dirty="0" err="1"/>
              <a:t>user</a:t>
            </a:r>
            <a:r>
              <a:rPr lang="it-IT" sz="1400" dirty="0"/>
              <a:t>) </a:t>
            </a:r>
            <a:r>
              <a:rPr lang="it-IT" sz="1400" dirty="0" err="1"/>
              <a:t>has</a:t>
            </a:r>
            <a:r>
              <a:rPr lang="it-IT" sz="1400" dirty="0"/>
              <a:t> to be </a:t>
            </a:r>
            <a:r>
              <a:rPr lang="it-IT" sz="1400" dirty="0" err="1"/>
              <a:t>recorded</a:t>
            </a:r>
            <a:r>
              <a:rPr lang="it-IT" sz="1400" dirty="0"/>
              <a:t>. The </a:t>
            </a:r>
            <a:r>
              <a:rPr lang="it-IT" sz="1400" dirty="0" err="1"/>
              <a:t>event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identified</a:t>
            </a:r>
            <a:r>
              <a:rPr lang="it-IT" sz="1400" dirty="0"/>
              <a:t> by a progressive </a:t>
            </a:r>
            <a:r>
              <a:rPr lang="it-IT" sz="1400" dirty="0" err="1"/>
              <a:t>number</a:t>
            </a:r>
            <a:r>
              <a:rPr lang="it-IT" sz="1400" dirty="0"/>
              <a:t> in the </a:t>
            </a:r>
            <a:r>
              <a:rPr lang="it-IT" sz="1400" dirty="0" err="1"/>
              <a:t>year</a:t>
            </a:r>
            <a:r>
              <a:rPr lang="it-IT" sz="1400" dirty="0"/>
              <a:t> (e.g. first </a:t>
            </a:r>
            <a:r>
              <a:rPr lang="it-IT" sz="1400" dirty="0" err="1"/>
              <a:t>event</a:t>
            </a:r>
            <a:r>
              <a:rPr lang="it-IT" sz="1400" dirty="0"/>
              <a:t> in 2015, </a:t>
            </a:r>
            <a:r>
              <a:rPr lang="it-IT" sz="1400" dirty="0" err="1"/>
              <a:t>second</a:t>
            </a:r>
            <a:r>
              <a:rPr lang="it-IT" sz="1400" dirty="0"/>
              <a:t> </a:t>
            </a:r>
            <a:r>
              <a:rPr lang="it-IT" sz="1400" dirty="0" err="1"/>
              <a:t>event</a:t>
            </a:r>
            <a:r>
              <a:rPr lang="it-IT" sz="1400" dirty="0"/>
              <a:t> in 2015, etc.) and </a:t>
            </a:r>
            <a:r>
              <a:rPr lang="it-IT" sz="1400" dirty="0" err="1"/>
              <a:t>duration</a:t>
            </a:r>
            <a:r>
              <a:rPr lang="it-IT" sz="1400" dirty="0"/>
              <a:t> (e.g. 12 minutes, 47 </a:t>
            </a:r>
            <a:r>
              <a:rPr lang="it-IT" sz="1400" dirty="0" smtClean="0"/>
              <a:t>minutes); </a:t>
            </a:r>
            <a:r>
              <a:rPr lang="it-IT" sz="1400" dirty="0" err="1" smtClean="0"/>
              <a:t>such</a:t>
            </a:r>
            <a:r>
              <a:rPr lang="it-IT" sz="1400" dirty="0" smtClean="0"/>
              <a:t> </a:t>
            </a:r>
            <a:r>
              <a:rPr lang="it-IT" sz="1400" dirty="0" err="1" smtClean="0"/>
              <a:t>duration</a:t>
            </a:r>
            <a:r>
              <a:rPr lang="it-IT" sz="1400" dirty="0" smtClean="0"/>
              <a:t>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/>
              <a:t>to be </a:t>
            </a:r>
            <a:r>
              <a:rPr lang="it-IT" sz="1400" dirty="0" err="1"/>
              <a:t>explicitely</a:t>
            </a:r>
            <a:r>
              <a:rPr lang="it-IT" sz="1400" dirty="0"/>
              <a:t> </a:t>
            </a:r>
            <a:r>
              <a:rPr lang="it-IT" sz="1400" dirty="0" err="1"/>
              <a:t>represented</a:t>
            </a:r>
            <a:r>
              <a:rPr lang="it-IT" sz="1400" dirty="0"/>
              <a:t> in the data base. The minute of </a:t>
            </a:r>
            <a:r>
              <a:rPr lang="it-IT" sz="1400" dirty="0" err="1"/>
              <a:t>pick</a:t>
            </a:r>
            <a:r>
              <a:rPr lang="it-IT" sz="1400" dirty="0"/>
              <a:t> up and the minute of </a:t>
            </a:r>
            <a:r>
              <a:rPr lang="it-IT" sz="1400" dirty="0" err="1"/>
              <a:t>return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be </a:t>
            </a:r>
            <a:r>
              <a:rPr lang="it-IT" sz="1400" dirty="0" err="1"/>
              <a:t>associated</a:t>
            </a:r>
            <a:r>
              <a:rPr lang="it-IT" sz="1400" dirty="0"/>
              <a:t> to </a:t>
            </a:r>
            <a:r>
              <a:rPr lang="it-IT" sz="1400" dirty="0" smtClean="0"/>
              <a:t>the </a:t>
            </a:r>
            <a:r>
              <a:rPr lang="it-IT" sz="1400" dirty="0" err="1"/>
              <a:t>event</a:t>
            </a:r>
            <a:r>
              <a:rPr lang="it-IT" sz="1400" dirty="0"/>
              <a:t>, </a:t>
            </a:r>
            <a:r>
              <a:rPr lang="it-IT" sz="1400" dirty="0" err="1"/>
              <a:t>besides</a:t>
            </a:r>
            <a:r>
              <a:rPr lang="it-IT" sz="1400" dirty="0"/>
              <a:t>, of </a:t>
            </a:r>
            <a:r>
              <a:rPr lang="it-IT" sz="1400" dirty="0" err="1"/>
              <a:t>course</a:t>
            </a:r>
            <a:r>
              <a:rPr lang="it-IT" sz="1400" dirty="0"/>
              <a:t>, </a:t>
            </a:r>
            <a:r>
              <a:rPr lang="it-IT" sz="1400" dirty="0" smtClean="0"/>
              <a:t>the bike </a:t>
            </a:r>
            <a:r>
              <a:rPr lang="it-IT" sz="1400" dirty="0" err="1" smtClean="0"/>
              <a:t>used</a:t>
            </a:r>
            <a:r>
              <a:rPr lang="it-IT" sz="1400" dirty="0" smtClean="0"/>
              <a:t> and the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 smtClean="0"/>
              <a:t>involved</a:t>
            </a:r>
            <a:r>
              <a:rPr lang="it-IT" sz="1400" dirty="0" smtClean="0"/>
              <a:t>. </a:t>
            </a:r>
            <a:endParaRPr lang="it-IT" sz="1400" dirty="0"/>
          </a:p>
          <a:p>
            <a:pPr marL="0" indent="0">
              <a:buNone/>
            </a:pPr>
            <a:r>
              <a:rPr lang="it-IT" sz="1400" dirty="0" err="1" smtClean="0"/>
              <a:t>One</a:t>
            </a:r>
            <a:r>
              <a:rPr lang="it-IT" sz="1400" dirty="0" smtClean="0"/>
              <a:t> </a:t>
            </a:r>
            <a:r>
              <a:rPr lang="it-IT" sz="1400" dirty="0"/>
              <a:t>or more credit </a:t>
            </a:r>
            <a:r>
              <a:rPr lang="it-IT" sz="1400" dirty="0" err="1"/>
              <a:t>cards</a:t>
            </a:r>
            <a:r>
              <a:rPr lang="it-IT" sz="1400" dirty="0"/>
              <a:t> are </a:t>
            </a:r>
            <a:r>
              <a:rPr lang="it-IT" sz="1400" dirty="0" err="1"/>
              <a:t>associated</a:t>
            </a:r>
            <a:r>
              <a:rPr lang="it-IT" sz="1400" dirty="0"/>
              <a:t> to </a:t>
            </a:r>
            <a:r>
              <a:rPr lang="it-IT" sz="1400" dirty="0" err="1"/>
              <a:t>users</a:t>
            </a:r>
            <a:r>
              <a:rPr lang="it-IT" sz="1400" dirty="0"/>
              <a:t>, with </a:t>
            </a:r>
            <a:r>
              <a:rPr lang="it-IT" sz="1400" dirty="0" err="1"/>
              <a:t>type</a:t>
            </a:r>
            <a:r>
              <a:rPr lang="it-IT" sz="1400" dirty="0"/>
              <a:t> (e.g. Visa, </a:t>
            </a:r>
            <a:r>
              <a:rPr lang="it-IT" sz="1400" dirty="0" err="1"/>
              <a:t>Diners</a:t>
            </a:r>
            <a:r>
              <a:rPr lang="it-IT" sz="1400" dirty="0"/>
              <a:t>), progressive code in the card </a:t>
            </a:r>
            <a:r>
              <a:rPr lang="it-IT" sz="1400" dirty="0" err="1"/>
              <a:t>type</a:t>
            </a:r>
            <a:r>
              <a:rPr lang="it-IT" sz="1400" dirty="0"/>
              <a:t>, and </a:t>
            </a:r>
            <a:r>
              <a:rPr lang="it-IT" sz="1400" dirty="0" err="1"/>
              <a:t>daily</a:t>
            </a:r>
            <a:r>
              <a:rPr lang="it-IT" sz="1400" dirty="0"/>
              <a:t>  maximum </a:t>
            </a:r>
            <a:r>
              <a:rPr lang="it-IT" sz="1400" dirty="0" err="1"/>
              <a:t>amount</a:t>
            </a:r>
            <a:r>
              <a:rPr lang="it-IT" sz="1400" dirty="0"/>
              <a:t> of </a:t>
            </a:r>
            <a:r>
              <a:rPr lang="it-IT" sz="1400" dirty="0" err="1"/>
              <a:t>withdrawal</a:t>
            </a:r>
            <a:r>
              <a:rPr lang="it-IT" sz="1400" dirty="0"/>
              <a:t> (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depends</a:t>
            </a:r>
            <a:r>
              <a:rPr lang="it-IT" sz="1400" dirty="0"/>
              <a:t> on the card and on the </a:t>
            </a:r>
            <a:r>
              <a:rPr lang="it-IT" sz="1400" dirty="0" err="1"/>
              <a:t>person</a:t>
            </a:r>
            <a:r>
              <a:rPr lang="it-IT" sz="1400" dirty="0"/>
              <a:t>). </a:t>
            </a:r>
          </a:p>
          <a:p>
            <a:pPr marL="0" indent="0">
              <a:buNone/>
            </a:pPr>
            <a:r>
              <a:rPr lang="it-IT" sz="1400" dirty="0" err="1"/>
              <a:t>You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</a:t>
            </a:r>
            <a:r>
              <a:rPr lang="it-IT" sz="1400" dirty="0" err="1"/>
              <a:t>represent</a:t>
            </a:r>
            <a:r>
              <a:rPr lang="it-IT" sz="1400" dirty="0"/>
              <a:t> </a:t>
            </a:r>
            <a:r>
              <a:rPr lang="it-IT" sz="1400" dirty="0" err="1"/>
              <a:t>above</a:t>
            </a:r>
            <a:r>
              <a:rPr lang="it-IT" sz="1400" dirty="0"/>
              <a:t> </a:t>
            </a:r>
            <a:r>
              <a:rPr lang="it-IT" sz="1400" dirty="0" err="1"/>
              <a:t>requirements</a:t>
            </a:r>
            <a:r>
              <a:rPr lang="it-IT" sz="1400" dirty="0"/>
              <a:t> with an </a:t>
            </a:r>
            <a:r>
              <a:rPr lang="it-IT" sz="1400" dirty="0" err="1"/>
              <a:t>Entity</a:t>
            </a:r>
            <a:r>
              <a:rPr lang="it-IT" sz="1400" dirty="0"/>
              <a:t> </a:t>
            </a:r>
            <a:r>
              <a:rPr lang="it-IT" sz="1400" dirty="0" err="1"/>
              <a:t>Relationship</a:t>
            </a:r>
            <a:r>
              <a:rPr lang="it-IT" sz="1400" dirty="0"/>
              <a:t> Schema, in </a:t>
            </a:r>
            <a:r>
              <a:rPr lang="it-IT" sz="1400" dirty="0" err="1"/>
              <a:t>terms</a:t>
            </a:r>
            <a:r>
              <a:rPr lang="it-IT" sz="1400" dirty="0"/>
              <a:t> of </a:t>
            </a:r>
            <a:r>
              <a:rPr lang="it-IT" sz="1400" dirty="0" err="1"/>
              <a:t>entities</a:t>
            </a:r>
            <a:r>
              <a:rPr lang="it-IT" sz="1400" dirty="0"/>
              <a:t>, </a:t>
            </a:r>
            <a:r>
              <a:rPr lang="it-IT" sz="1400" dirty="0" err="1"/>
              <a:t>relationships</a:t>
            </a:r>
            <a:r>
              <a:rPr lang="it-IT" sz="1400" dirty="0"/>
              <a:t>, </a:t>
            </a:r>
            <a:r>
              <a:rPr lang="it-IT" sz="1400" dirty="0" err="1"/>
              <a:t>attributes</a:t>
            </a:r>
            <a:r>
              <a:rPr lang="it-IT" sz="1400" dirty="0"/>
              <a:t>, </a:t>
            </a:r>
            <a:r>
              <a:rPr lang="it-IT" sz="1400" dirty="0" err="1"/>
              <a:t>internal</a:t>
            </a:r>
            <a:r>
              <a:rPr lang="it-IT" sz="1400" dirty="0"/>
              <a:t> and </a:t>
            </a:r>
            <a:r>
              <a:rPr lang="it-IT" sz="1400" dirty="0" err="1"/>
              <a:t>external</a:t>
            </a:r>
            <a:r>
              <a:rPr lang="it-IT" sz="1400" dirty="0"/>
              <a:t> </a:t>
            </a:r>
            <a:r>
              <a:rPr lang="it-IT" sz="1400" dirty="0" err="1"/>
              <a:t>idetitifers</a:t>
            </a:r>
            <a:r>
              <a:rPr lang="it-IT" sz="1400" dirty="0"/>
              <a:t>, </a:t>
            </a:r>
            <a:r>
              <a:rPr lang="it-IT" sz="1400" dirty="0" err="1"/>
              <a:t>generalizations</a:t>
            </a:r>
            <a:r>
              <a:rPr lang="it-IT" sz="1400" dirty="0"/>
              <a:t>, </a:t>
            </a:r>
            <a:r>
              <a:rPr lang="it-IT" sz="1400" dirty="0" err="1"/>
              <a:t>is</a:t>
            </a:r>
            <a:r>
              <a:rPr lang="it-IT" sz="1400" dirty="0"/>
              <a:t>-a </a:t>
            </a:r>
            <a:r>
              <a:rPr lang="it-IT" sz="1400" dirty="0" err="1"/>
              <a:t>relationships</a:t>
            </a:r>
            <a:r>
              <a:rPr lang="it-IT" sz="1400" dirty="0"/>
              <a:t>, minimum and maximum </a:t>
            </a:r>
            <a:r>
              <a:rPr lang="it-IT" sz="1400" dirty="0" err="1"/>
              <a:t>cardinalities</a:t>
            </a:r>
            <a:r>
              <a:rPr lang="it-IT" sz="1400" dirty="0"/>
              <a:t>.</a:t>
            </a:r>
          </a:p>
          <a:p>
            <a:pPr marL="0" indent="0">
              <a:buNone/>
            </a:pPr>
            <a:endParaRPr lang="it-IT" sz="14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3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>
            <a:stCxn id="7" idx="1"/>
            <a:endCxn id="107" idx="3"/>
          </p:cNvCxnSpPr>
          <p:nvPr/>
        </p:nvCxnSpPr>
        <p:spPr>
          <a:xfrm flipH="1" flipV="1">
            <a:off x="1996866" y="5144293"/>
            <a:ext cx="1154158" cy="6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282542" y="5084741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/>
              <a:t>One</a:t>
            </a:r>
            <a:r>
              <a:rPr lang="it-IT" sz="3600" dirty="0" smtClean="0"/>
              <a:t> </a:t>
            </a:r>
            <a:r>
              <a:rPr lang="it-IT" sz="3600" dirty="0" err="1" smtClean="0"/>
              <a:t>possible</a:t>
            </a:r>
            <a:r>
              <a:rPr lang="it-IT" sz="3600" dirty="0" smtClean="0"/>
              <a:t> </a:t>
            </a:r>
            <a:r>
              <a:rPr lang="it-IT" sz="3600" dirty="0" err="1" smtClean="0"/>
              <a:t>c</a:t>
            </a:r>
            <a:r>
              <a:rPr lang="it-IT" sz="3600" dirty="0" err="1" smtClean="0">
                <a:latin typeface="Comic Sans MS" panose="030F0702030302020204" pitchFamily="66" charset="0"/>
              </a:rPr>
              <a:t>orrect</a:t>
            </a:r>
            <a:r>
              <a:rPr lang="it-IT" sz="3600" dirty="0" smtClean="0">
                <a:latin typeface="Comic Sans MS" panose="030F0702030302020204" pitchFamily="66" charset="0"/>
              </a:rPr>
              <a:t> </a:t>
            </a:r>
            <a:r>
              <a:rPr lang="it-IT" sz="3600" dirty="0" err="1" smtClean="0">
                <a:latin typeface="Comic Sans MS" panose="030F0702030302020204" pitchFamily="66" charset="0"/>
              </a:rPr>
              <a:t>solution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51024" y="50594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8338" y="238908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>
            <a:off x="1329250" y="2912305"/>
            <a:ext cx="237693" cy="2092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3723311" y="3737241"/>
            <a:ext cx="1315567" cy="12676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082333" y="2923725"/>
            <a:ext cx="114562" cy="2096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519046" y="2904076"/>
            <a:ext cx="146687" cy="2135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endCxn id="6" idx="2"/>
          </p:cNvCxnSpPr>
          <p:nvPr/>
        </p:nvCxnSpPr>
        <p:spPr>
          <a:xfrm flipH="1" flipV="1">
            <a:off x="5478875" y="3764144"/>
            <a:ext cx="329951" cy="4108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964794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69989" y="301905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306" y="314542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925674" y="505019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2746448" y="3455931"/>
            <a:ext cx="7280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latin typeface="Comic Sans MS" panose="030F0702030302020204" pitchFamily="66" charset="0"/>
              </a:rPr>
              <a:t>p</a:t>
            </a:r>
            <a:r>
              <a:rPr lang="it-IT" sz="1100" b="1" dirty="0" err="1" smtClean="0">
                <a:latin typeface="Comic Sans MS" panose="030F0702030302020204" pitchFamily="66" charset="0"/>
              </a:rPr>
              <a:t>icks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347355" y="3888215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returns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236620" y="3606436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199266" y="5107413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887747" y="4265284"/>
            <a:ext cx="7649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1580063" y="3776786"/>
            <a:ext cx="129073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Comic Sans MS" panose="030F0702030302020204" pitchFamily="66" charset="0"/>
              </a:rPr>
              <a:t>maximum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707683" y="438240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185423" y="458532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139422" y="2934992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603563" y="31700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028364" y="52467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746131" y="528374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329971" y="2268634"/>
            <a:ext cx="641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2724143" y="487634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904030" y="474157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986336" y="36232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6" name="Rombo 85"/>
          <p:cNvSpPr/>
          <p:nvPr/>
        </p:nvSpPr>
        <p:spPr>
          <a:xfrm>
            <a:off x="2641465" y="34847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249656" y="3931165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parked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1" name="Rombo 90"/>
          <p:cNvSpPr/>
          <p:nvPr/>
        </p:nvSpPr>
        <p:spPr>
          <a:xfrm>
            <a:off x="3948308" y="4270747"/>
            <a:ext cx="704391" cy="27153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6619" y="244039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14817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6074367" y="2311259"/>
            <a:ext cx="124478" cy="13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18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-41296" y="4471623"/>
            <a:ext cx="130356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Progressive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2889499" cy="1129915"/>
            <a:chOff x="6282650" y="1816846"/>
            <a:chExt cx="2889499" cy="1129915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1838765"/>
              <a:ext cx="2160110" cy="1107996"/>
              <a:chOff x="7012039" y="1838765"/>
              <a:chExt cx="2160110" cy="1107996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8060947" y="1838765"/>
                <a:ext cx="111120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u="sng" dirty="0" smtClean="0">
                    <a:latin typeface="Comic Sans MS" panose="030F0702030302020204" pitchFamily="66" charset="0"/>
                  </a:rPr>
                  <a:t>Code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Longitude</a:t>
                </a:r>
                <a:r>
                  <a:rPr lang="it-IT" sz="1100" u="sng" dirty="0" smtClean="0">
                    <a:latin typeface="Comic Sans MS" panose="030F0702030302020204" pitchFamily="66" charset="0"/>
                  </a:rPr>
                  <a:t> &amp;</a:t>
                </a:r>
              </a:p>
              <a:p>
                <a:r>
                  <a:rPr lang="it-IT" sz="1100" u="sng" dirty="0" err="1" smtClean="0">
                    <a:latin typeface="Comic Sans MS" panose="030F0702030302020204" pitchFamily="66" charset="0"/>
                  </a:rPr>
                  <a:t>Latitude</a:t>
                </a:r>
                <a:endParaRPr lang="it-IT" sz="1100" u="sng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Address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  <a:p>
                <a:r>
                  <a:rPr lang="it-IT" sz="1100" dirty="0" err="1" smtClean="0">
                    <a:latin typeface="Comic Sans MS" panose="030F0702030302020204" pitchFamily="66" charset="0"/>
                  </a:rPr>
                  <a:t>Name</a:t>
                </a:r>
                <a:endParaRPr lang="it-IT" sz="1100" dirty="0">
                  <a:latin typeface="Comic Sans MS" panose="030F0702030302020204" pitchFamily="66" charset="0"/>
                </a:endParaRPr>
              </a:p>
              <a:p>
                <a:r>
                  <a:rPr lang="it-IT" sz="1100" dirty="0" smtClean="0">
                    <a:latin typeface="Comic Sans MS" panose="030F0702030302020204" pitchFamily="66" charset="0"/>
                  </a:rPr>
                  <a:t># of </a:t>
                </a:r>
                <a:r>
                  <a:rPr lang="it-IT" sz="1100" dirty="0" err="1" smtClean="0">
                    <a:latin typeface="Comic Sans MS" panose="030F0702030302020204" pitchFamily="66" charset="0"/>
                  </a:rPr>
                  <a:t>locations</a:t>
                </a:r>
                <a:endParaRPr lang="it-IT" sz="1100" dirty="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94" name="Gruppo 93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98" name="CasellaDiTesto 97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1" name="Connettore 1 10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CasellaDiTesto 105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4" name="CasellaDiTesto 103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grpSp>
        <p:nvGrpSpPr>
          <p:cNvPr id="111" name="Gruppo 11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2" name="Ovale 11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igura a mano libera 112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540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237" y="1484543"/>
            <a:ext cx="8959703" cy="320848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5. A </a:t>
            </a:r>
            <a:r>
              <a:rPr lang="en-US" dirty="0"/>
              <a:t>process of incremental design of the correct solution(s), made of several phases.</a:t>
            </a:r>
            <a:br>
              <a:rPr lang="en-US" dirty="0"/>
            </a:br>
            <a:r>
              <a:rPr lang="en-US" dirty="0" smtClean="0"/>
              <a:t>6. For </a:t>
            </a:r>
            <a:r>
              <a:rPr lang="en-US" dirty="0"/>
              <a:t>each phase and related subschema produced, a set of alternative correct solutions, and a set of wrong </a:t>
            </a:r>
            <a:r>
              <a:rPr lang="en-US" dirty="0" smtClean="0"/>
              <a:t>solutions</a:t>
            </a:r>
            <a:r>
              <a:rPr lang="en-US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9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2</a:t>
            </a:fld>
            <a:endParaRPr lang="it-IT"/>
          </a:p>
        </p:txBody>
      </p:sp>
      <p:grpSp>
        <p:nvGrpSpPr>
          <p:cNvPr id="7" name="Gruppo 2"/>
          <p:cNvGrpSpPr>
            <a:grpSpLocks/>
          </p:cNvGrpSpPr>
          <p:nvPr/>
        </p:nvGrpSpPr>
        <p:grpSpPr bwMode="auto">
          <a:xfrm>
            <a:off x="412750" y="4194175"/>
            <a:ext cx="8328025" cy="1111250"/>
            <a:chOff x="315046" y="4196947"/>
            <a:chExt cx="8327472" cy="1112083"/>
          </a:xfrm>
        </p:grpSpPr>
        <p:pic>
          <p:nvPicPr>
            <p:cNvPr id="8" name="Picture 1" descr="by-nc-n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62" y="4196947"/>
              <a:ext cx="12461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315046" y="4631922"/>
              <a:ext cx="8327472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© Carlo Batini, 2015</a:t>
              </a:r>
              <a:endParaRPr lang="en-US" altLang="it-IT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work is licensed under the Creative Commons Attribution-NonCommercial-NoDerivatives 4.0 International License.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view a copy of this license, visit </a:t>
              </a:r>
              <a:r>
                <a:rPr lang="en-US" altLang="it-IT" sz="12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http://creativecommons.org/licenses/by-nc-nd/4.0/</a:t>
              </a:r>
              <a:r>
                <a:rPr lang="it-IT" altLang="it-IT" sz="7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it-IT" altLang="it-IT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1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417" y="258802"/>
            <a:ext cx="8574156" cy="896604"/>
          </a:xfrm>
        </p:spPr>
        <p:txBody>
          <a:bodyPr/>
          <a:lstStyle/>
          <a:p>
            <a:pPr algn="ctr"/>
            <a:r>
              <a:rPr lang="it-IT" dirty="0" smtClean="0"/>
              <a:t>More on Self </a:t>
            </a:r>
            <a:r>
              <a:rPr lang="it-IT" dirty="0" err="1" smtClean="0"/>
              <a:t>Assessment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630" y="1236294"/>
            <a:ext cx="8881730" cy="4759289"/>
          </a:xfrm>
        </p:spPr>
        <p:txBody>
          <a:bodyPr>
            <a:noAutofit/>
          </a:bodyPr>
          <a:lstStyle/>
          <a:p>
            <a:r>
              <a:rPr lang="it-IT" dirty="0" smtClean="0"/>
              <a:t>In the </a:t>
            </a:r>
            <a:r>
              <a:rPr lang="it-IT" dirty="0" err="1" smtClean="0"/>
              <a:t>following</a:t>
            </a:r>
            <a:r>
              <a:rPr lang="it-IT" dirty="0" smtClean="0"/>
              <a:t> I </a:t>
            </a:r>
            <a:r>
              <a:rPr lang="it-IT" dirty="0" err="1" smtClean="0"/>
              <a:t>provide</a:t>
            </a:r>
            <a:r>
              <a:rPr lang="it-IT" dirty="0" smtClean="0"/>
              <a:t> </a:t>
            </a:r>
            <a:r>
              <a:rPr lang="it-IT" dirty="0" err="1" smtClean="0"/>
              <a:t>correct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 for the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 of the schema, </a:t>
            </a:r>
            <a:r>
              <a:rPr lang="it-IT" dirty="0" err="1" smtClean="0"/>
              <a:t>discuss</a:t>
            </a:r>
            <a:r>
              <a:rPr lang="it-IT" dirty="0" smtClean="0"/>
              <a:t> </a:t>
            </a:r>
            <a:r>
              <a:rPr lang="it-IT" dirty="0" err="1" smtClean="0"/>
              <a:t>variants</a:t>
            </a:r>
            <a:r>
              <a:rPr lang="it-IT" dirty="0" smtClean="0"/>
              <a:t>, and </a:t>
            </a:r>
            <a:r>
              <a:rPr lang="it-IT" dirty="0" err="1" smtClean="0"/>
              <a:t>provide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wrong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 (</a:t>
            </a:r>
            <a:r>
              <a:rPr lang="it-IT" dirty="0" err="1" smtClean="0"/>
              <a:t>obviously</a:t>
            </a:r>
            <a:r>
              <a:rPr lang="it-IT" dirty="0" smtClean="0"/>
              <a:t>, I </a:t>
            </a:r>
            <a:r>
              <a:rPr lang="it-IT" dirty="0" err="1" smtClean="0"/>
              <a:t>cannot</a:t>
            </a:r>
            <a:r>
              <a:rPr lang="it-IT" dirty="0" smtClean="0"/>
              <a:t> </a:t>
            </a:r>
            <a:r>
              <a:rPr lang="it-IT" dirty="0" err="1" smtClean="0"/>
              <a:t>provide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cases</a:t>
            </a:r>
            <a:r>
              <a:rPr lang="it-IT" dirty="0" smtClean="0"/>
              <a:t>….). </a:t>
            </a:r>
            <a:r>
              <a:rPr lang="it-IT" dirty="0" err="1" smtClean="0"/>
              <a:t>Assuming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a </a:t>
            </a:r>
            <a:r>
              <a:rPr lang="it-IT" dirty="0" err="1" smtClean="0"/>
              <a:t>perfect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grade 30 (</a:t>
            </a:r>
            <a:r>
              <a:rPr lang="it-IT" dirty="0" err="1" smtClean="0"/>
              <a:t>as</a:t>
            </a:r>
            <a:r>
              <a:rPr lang="it-IT" dirty="0" smtClean="0"/>
              <a:t> in the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rules</a:t>
            </a:r>
            <a:r>
              <a:rPr lang="it-IT" dirty="0" smtClean="0"/>
              <a:t>), and the </a:t>
            </a:r>
            <a:r>
              <a:rPr lang="it-IT" dirty="0" err="1" smtClean="0"/>
              <a:t>correponding</a:t>
            </a:r>
            <a:r>
              <a:rPr lang="it-IT" dirty="0" smtClean="0"/>
              <a:t> </a:t>
            </a:r>
            <a:r>
              <a:rPr lang="it-IT" dirty="0" err="1" smtClean="0"/>
              <a:t>passing</a:t>
            </a:r>
            <a:r>
              <a:rPr lang="it-IT" dirty="0" smtClean="0"/>
              <a:t> grade </a:t>
            </a:r>
            <a:r>
              <a:rPr lang="it-IT" dirty="0" err="1" smtClean="0"/>
              <a:t>is</a:t>
            </a:r>
            <a:r>
              <a:rPr lang="it-IT" dirty="0" smtClean="0"/>
              <a:t> 18, a </a:t>
            </a:r>
            <a:r>
              <a:rPr lang="it-IT" dirty="0" err="1" smtClean="0"/>
              <a:t>numeric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assigned</a:t>
            </a:r>
            <a:r>
              <a:rPr lang="it-IT" dirty="0" smtClean="0"/>
              <a:t> to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,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to be </a:t>
            </a:r>
            <a:r>
              <a:rPr lang="it-IT" dirty="0" err="1" smtClean="0"/>
              <a:t>subtracted</a:t>
            </a:r>
            <a:r>
              <a:rPr lang="it-IT" dirty="0" smtClean="0"/>
              <a:t> from 30.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above</a:t>
            </a:r>
            <a:r>
              <a:rPr lang="it-IT" dirty="0" smtClean="0"/>
              <a:t> procedure </a:t>
            </a:r>
            <a:r>
              <a:rPr lang="it-IT" u="sng" dirty="0" err="1" smtClean="0"/>
              <a:t>models</a:t>
            </a:r>
            <a:r>
              <a:rPr lang="it-IT" u="sng" dirty="0" smtClean="0"/>
              <a:t> </a:t>
            </a:r>
            <a:r>
              <a:rPr lang="it-IT" u="sng" dirty="0" err="1" smtClean="0"/>
              <a:t>errors</a:t>
            </a:r>
            <a:r>
              <a:rPr lang="it-IT" u="sng" dirty="0" smtClean="0"/>
              <a:t> </a:t>
            </a:r>
            <a:r>
              <a:rPr lang="it-IT" u="sng" dirty="0" err="1" smtClean="0"/>
              <a:t>as</a:t>
            </a:r>
            <a:r>
              <a:rPr lang="it-IT" u="sng" dirty="0" smtClean="0"/>
              <a:t> </a:t>
            </a:r>
            <a:r>
              <a:rPr lang="it-IT" u="sng" dirty="0" err="1" smtClean="0"/>
              <a:t>independent</a:t>
            </a:r>
            <a:r>
              <a:rPr lang="it-IT" dirty="0" smtClean="0"/>
              <a:t>, 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usually</a:t>
            </a:r>
            <a:r>
              <a:rPr lang="it-IT" dirty="0" smtClean="0"/>
              <a:t> </a:t>
            </a:r>
            <a:r>
              <a:rPr lang="it-IT" dirty="0" err="1" smtClean="0"/>
              <a:t>errors</a:t>
            </a:r>
            <a:r>
              <a:rPr lang="it-IT" dirty="0" smtClean="0"/>
              <a:t> are </a:t>
            </a:r>
            <a:r>
              <a:rPr lang="it-IT" dirty="0" err="1" smtClean="0"/>
              <a:t>logically</a:t>
            </a:r>
            <a:r>
              <a:rPr lang="it-IT" dirty="0" smtClean="0"/>
              <a:t> </a:t>
            </a:r>
            <a:r>
              <a:rPr lang="it-IT" dirty="0" err="1" smtClean="0"/>
              <a:t>related</a:t>
            </a:r>
            <a:r>
              <a:rPr lang="it-IT" dirty="0" smtClean="0"/>
              <a:t>. So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to be </a:t>
            </a:r>
            <a:r>
              <a:rPr lang="it-IT" dirty="0" err="1" smtClean="0"/>
              <a:t>seen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an </a:t>
            </a:r>
            <a:r>
              <a:rPr lang="it-IT" dirty="0" err="1" smtClean="0"/>
              <a:t>approximate</a:t>
            </a:r>
            <a:r>
              <a:rPr lang="it-IT" dirty="0" smtClean="0"/>
              <a:t> quantitative procedure, with a </a:t>
            </a:r>
            <a:r>
              <a:rPr lang="it-IT" dirty="0" err="1" smtClean="0"/>
              <a:t>treshold</a:t>
            </a:r>
            <a:r>
              <a:rPr lang="it-IT" dirty="0" smtClean="0"/>
              <a:t> of </a:t>
            </a:r>
            <a:r>
              <a:rPr lang="it-IT" dirty="0" err="1" smtClean="0"/>
              <a:t>approximation</a:t>
            </a:r>
            <a:r>
              <a:rPr lang="it-IT" dirty="0" smtClean="0"/>
              <a:t> </a:t>
            </a:r>
            <a:r>
              <a:rPr lang="it-IT" dirty="0" err="1" smtClean="0"/>
              <a:t>equal</a:t>
            </a:r>
            <a:r>
              <a:rPr lang="it-IT" dirty="0" smtClean="0"/>
              <a:t> to, </a:t>
            </a:r>
            <a:r>
              <a:rPr lang="it-IT" dirty="0" err="1" smtClean="0"/>
              <a:t>say</a:t>
            </a:r>
            <a:r>
              <a:rPr lang="it-IT" dirty="0" smtClean="0"/>
              <a:t>, +/- 10%.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3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922" y="264289"/>
            <a:ext cx="8574156" cy="1263299"/>
          </a:xfrm>
        </p:spPr>
        <p:txBody>
          <a:bodyPr/>
          <a:lstStyle/>
          <a:p>
            <a:pPr algn="ctr"/>
            <a:r>
              <a:rPr lang="it-IT" dirty="0" smtClean="0"/>
              <a:t>First of </a:t>
            </a:r>
            <a:r>
              <a:rPr lang="it-IT" dirty="0" err="1" smtClean="0"/>
              <a:t>all</a:t>
            </a:r>
            <a:r>
              <a:rPr lang="it-IT" dirty="0" smtClean="0"/>
              <a:t>,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mean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 are </a:t>
            </a:r>
            <a:r>
              <a:rPr lang="it-IT" dirty="0" err="1" smtClean="0"/>
              <a:t>equivalent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4922" y="1452282"/>
            <a:ext cx="8627166" cy="1875133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 smtClean="0"/>
              <a:t>Let </a:t>
            </a:r>
            <a:r>
              <a:rPr lang="it-IT" sz="2000" dirty="0" err="1" smtClean="0"/>
              <a:t>us</a:t>
            </a:r>
            <a:r>
              <a:rPr lang="it-IT" sz="2000" dirty="0" smtClean="0"/>
              <a:t> introduce the </a:t>
            </a:r>
            <a:r>
              <a:rPr lang="it-IT" sz="2000" dirty="0" err="1" smtClean="0"/>
              <a:t>concept</a:t>
            </a:r>
            <a:r>
              <a:rPr lang="it-IT" sz="2000" dirty="0" smtClean="0"/>
              <a:t> of </a:t>
            </a:r>
            <a:r>
              <a:rPr lang="it-IT" sz="2000" dirty="0" err="1" smtClean="0"/>
              <a:t>equivalent</a:t>
            </a:r>
            <a:r>
              <a:rPr lang="it-IT" sz="2000" dirty="0" smtClean="0"/>
              <a:t> </a:t>
            </a:r>
            <a:r>
              <a:rPr lang="it-IT" sz="2000" dirty="0" err="1" smtClean="0"/>
              <a:t>solutions</a:t>
            </a:r>
            <a:r>
              <a:rPr lang="it-IT" sz="2000" dirty="0" smtClean="0"/>
              <a:t> with a </a:t>
            </a:r>
            <a:r>
              <a:rPr lang="it-IT" sz="2000" dirty="0" err="1" smtClean="0"/>
              <a:t>simple</a:t>
            </a:r>
            <a:r>
              <a:rPr lang="it-IT" sz="2000" dirty="0" smtClean="0"/>
              <a:t> </a:t>
            </a:r>
            <a:r>
              <a:rPr lang="it-IT" sz="2000" dirty="0" err="1" smtClean="0"/>
              <a:t>example</a:t>
            </a:r>
            <a:r>
              <a:rPr lang="it-IT" sz="2000" dirty="0" smtClean="0"/>
              <a:t>. </a:t>
            </a:r>
            <a:r>
              <a:rPr lang="it-IT" sz="2000" dirty="0" err="1" smtClean="0"/>
              <a:t>Consider</a:t>
            </a:r>
            <a:r>
              <a:rPr lang="it-IT" sz="2000" dirty="0" smtClean="0"/>
              <a:t> the </a:t>
            </a:r>
            <a:r>
              <a:rPr lang="it-IT" sz="2000" dirty="0" err="1" smtClean="0"/>
              <a:t>following</a:t>
            </a:r>
            <a:r>
              <a:rPr lang="it-IT" sz="2000" dirty="0" smtClean="0"/>
              <a:t> </a:t>
            </a:r>
            <a:r>
              <a:rPr lang="it-IT" sz="2000" dirty="0" err="1" smtClean="0"/>
              <a:t>requirements</a:t>
            </a:r>
            <a:r>
              <a:rPr lang="it-IT" sz="2000" dirty="0" smtClean="0"/>
              <a:t>:</a:t>
            </a:r>
          </a:p>
          <a:p>
            <a:r>
              <a:rPr lang="it-IT" sz="2000" dirty="0" err="1">
                <a:solidFill>
                  <a:srgbClr val="FF0000"/>
                </a:solidFill>
              </a:rPr>
              <a:t>Each</a:t>
            </a:r>
            <a:r>
              <a:rPr lang="it-IT" sz="2000" dirty="0">
                <a:solidFill>
                  <a:srgbClr val="FF0000"/>
                </a:solidFill>
              </a:rPr>
              <a:t> bike </a:t>
            </a:r>
            <a:r>
              <a:rPr lang="it-IT" sz="2000" dirty="0" err="1">
                <a:solidFill>
                  <a:srgbClr val="FF0000"/>
                </a:solidFill>
              </a:rPr>
              <a:t>is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identified</a:t>
            </a:r>
            <a:r>
              <a:rPr lang="it-IT" sz="2000" dirty="0">
                <a:solidFill>
                  <a:srgbClr val="FF0000"/>
                </a:solidFill>
              </a:rPr>
              <a:t> by a </a:t>
            </a:r>
            <a:r>
              <a:rPr lang="it-IT" sz="2000" dirty="0" err="1">
                <a:solidFill>
                  <a:srgbClr val="FF0000"/>
                </a:solidFill>
              </a:rPr>
              <a:t>numeric</a:t>
            </a:r>
            <a:r>
              <a:rPr lang="it-IT" sz="2000" dirty="0">
                <a:solidFill>
                  <a:srgbClr val="FF0000"/>
                </a:solidFill>
              </a:rPr>
              <a:t> code, and a date of </a:t>
            </a:r>
            <a:r>
              <a:rPr lang="it-IT" sz="2000" dirty="0" err="1">
                <a:solidFill>
                  <a:srgbClr val="FF0000"/>
                </a:solidFill>
              </a:rPr>
              <a:t>purchase</a:t>
            </a:r>
            <a:r>
              <a:rPr lang="it-IT" sz="2000" dirty="0">
                <a:solidFill>
                  <a:srgbClr val="FF0000"/>
                </a:solidFill>
              </a:rPr>
              <a:t>; </a:t>
            </a:r>
            <a:r>
              <a:rPr lang="it-IT" sz="2000" dirty="0" err="1">
                <a:solidFill>
                  <a:srgbClr val="FF0000"/>
                </a:solidFill>
              </a:rPr>
              <a:t>assisted</a:t>
            </a:r>
            <a:r>
              <a:rPr lang="it-IT" sz="2000" dirty="0">
                <a:solidFill>
                  <a:srgbClr val="FF0000"/>
                </a:solidFill>
              </a:rPr>
              <a:t> bikes </a:t>
            </a:r>
            <a:r>
              <a:rPr lang="it-IT" sz="2000" dirty="0" err="1">
                <a:solidFill>
                  <a:srgbClr val="FF0000"/>
                </a:solidFill>
              </a:rPr>
              <a:t>have</a:t>
            </a:r>
            <a:r>
              <a:rPr lang="it-IT" sz="2000" dirty="0">
                <a:solidFill>
                  <a:srgbClr val="FF0000"/>
                </a:solidFill>
              </a:rPr>
              <a:t> a </a:t>
            </a:r>
            <a:r>
              <a:rPr lang="it-IT" sz="2000" dirty="0" err="1">
                <a:solidFill>
                  <a:srgbClr val="FF0000"/>
                </a:solidFill>
              </a:rPr>
              <a:t>make</a:t>
            </a:r>
            <a:r>
              <a:rPr lang="it-IT" sz="2000" dirty="0">
                <a:solidFill>
                  <a:srgbClr val="FF0000"/>
                </a:solidFill>
              </a:rPr>
              <a:t>, </a:t>
            </a:r>
            <a:r>
              <a:rPr lang="it-IT" sz="2000" dirty="0" err="1">
                <a:solidFill>
                  <a:srgbClr val="FF0000"/>
                </a:solidFill>
              </a:rPr>
              <a:t>that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may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change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among</a:t>
            </a:r>
            <a:r>
              <a:rPr lang="it-IT" sz="2000" dirty="0">
                <a:solidFill>
                  <a:srgbClr val="FF0000"/>
                </a:solidFill>
              </a:rPr>
              <a:t> bikes (</a:t>
            </a:r>
            <a:r>
              <a:rPr lang="it-IT" sz="2000" dirty="0" err="1">
                <a:solidFill>
                  <a:srgbClr val="FF0000"/>
                </a:solidFill>
              </a:rPr>
              <a:t>we</a:t>
            </a:r>
            <a:r>
              <a:rPr lang="it-IT" sz="2000" dirty="0">
                <a:solidFill>
                  <a:srgbClr val="FF0000"/>
                </a:solidFill>
              </a:rPr>
              <a:t> do </a:t>
            </a:r>
            <a:r>
              <a:rPr lang="it-IT" sz="2000" dirty="0" err="1">
                <a:solidFill>
                  <a:srgbClr val="FF0000"/>
                </a:solidFill>
              </a:rPr>
              <a:t>not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represent</a:t>
            </a:r>
            <a:r>
              <a:rPr lang="it-IT" sz="2000" dirty="0">
                <a:solidFill>
                  <a:srgbClr val="FF0000"/>
                </a:solidFill>
              </a:rPr>
              <a:t> the </a:t>
            </a:r>
            <a:r>
              <a:rPr lang="it-IT" sz="2000" dirty="0" err="1">
                <a:solidFill>
                  <a:srgbClr val="FF0000"/>
                </a:solidFill>
              </a:rPr>
              <a:t>makes</a:t>
            </a:r>
            <a:r>
              <a:rPr lang="it-IT" sz="2000" dirty="0">
                <a:solidFill>
                  <a:srgbClr val="FF0000"/>
                </a:solidFill>
              </a:rPr>
              <a:t> of </a:t>
            </a:r>
            <a:r>
              <a:rPr lang="it-IT" sz="2000" dirty="0" err="1">
                <a:solidFill>
                  <a:srgbClr val="FF0000"/>
                </a:solidFill>
              </a:rPr>
              <a:t>normal</a:t>
            </a:r>
            <a:r>
              <a:rPr lang="it-IT" sz="2000" dirty="0">
                <a:solidFill>
                  <a:srgbClr val="FF0000"/>
                </a:solidFill>
              </a:rPr>
              <a:t> bikes). </a:t>
            </a:r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000" dirty="0" err="1" smtClean="0"/>
              <a:t>They</a:t>
            </a:r>
            <a:r>
              <a:rPr lang="it-IT" sz="2000" dirty="0" smtClean="0"/>
              <a:t> can be </a:t>
            </a:r>
            <a:r>
              <a:rPr lang="it-IT" sz="2000" dirty="0" err="1" smtClean="0"/>
              <a:t>modeled</a:t>
            </a:r>
            <a:r>
              <a:rPr lang="it-IT" sz="2000" dirty="0" smtClean="0"/>
              <a:t>, </a:t>
            </a:r>
            <a:r>
              <a:rPr lang="it-IT" sz="2000" dirty="0" err="1" smtClean="0"/>
              <a:t>among</a:t>
            </a:r>
            <a:r>
              <a:rPr lang="it-IT" sz="2000" dirty="0" smtClean="0"/>
              <a:t> </a:t>
            </a:r>
            <a:r>
              <a:rPr lang="it-IT" sz="2000" dirty="0" err="1" smtClean="0"/>
              <a:t>others</a:t>
            </a:r>
            <a:r>
              <a:rPr lang="it-IT" sz="2000" dirty="0" smtClean="0"/>
              <a:t>, with the </a:t>
            </a:r>
            <a:r>
              <a:rPr lang="it-IT" sz="2000" dirty="0" err="1" smtClean="0"/>
              <a:t>following</a:t>
            </a:r>
            <a:r>
              <a:rPr lang="it-IT" sz="2000" dirty="0" smtClean="0"/>
              <a:t> </a:t>
            </a:r>
            <a:r>
              <a:rPr lang="it-IT" sz="2000" dirty="0" err="1" smtClean="0"/>
              <a:t>schemas</a:t>
            </a:r>
            <a:r>
              <a:rPr lang="it-IT" sz="2000" dirty="0" smtClean="0"/>
              <a:t>:</a:t>
            </a:r>
            <a:endParaRPr lang="it-IT" sz="2000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21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01944" y="462257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0170" y="571518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91226" y="5706715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Assisted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flipH="1">
            <a:off x="637097" y="5352071"/>
            <a:ext cx="1268821" cy="64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753477" y="4600917"/>
            <a:ext cx="8146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1906891" y="5352989"/>
            <a:ext cx="0" cy="29277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639621" y="5356640"/>
            <a:ext cx="0" cy="29277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413273" y="5801324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>
                <a:latin typeface="Comic Sans MS" panose="030F0702030302020204" pitchFamily="66" charset="0"/>
              </a:rPr>
              <a:t>M</a:t>
            </a:r>
            <a:r>
              <a:rPr lang="it-IT" sz="1100" dirty="0" err="1" smtClean="0">
                <a:latin typeface="Comic Sans MS" panose="030F0702030302020204" pitchFamily="66" charset="0"/>
              </a:rPr>
              <a:t>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20203" y="565877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556624" y="5664150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776314" y="460891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endCxn id="5" idx="2"/>
          </p:cNvCxnSpPr>
          <p:nvPr/>
        </p:nvCxnSpPr>
        <p:spPr>
          <a:xfrm flipH="1" flipV="1">
            <a:off x="1274615" y="4930354"/>
            <a:ext cx="1552" cy="42816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552452" y="4640405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349779" y="5491035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Assisted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303985" y="4618745"/>
            <a:ext cx="77296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280932" y="5598993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>
                <a:latin typeface="Comic Sans MS" panose="030F0702030302020204" pitchFamily="66" charset="0"/>
              </a:rPr>
              <a:t>M</a:t>
            </a:r>
            <a:r>
              <a:rPr lang="it-IT" sz="1100" dirty="0" err="1" smtClean="0">
                <a:latin typeface="Comic Sans MS" panose="030F0702030302020204" pitchFamily="66" charset="0"/>
              </a:rPr>
              <a:t>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415177" y="5448470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3326822" y="4626746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21" idx="0"/>
          </p:cNvCxnSpPr>
          <p:nvPr/>
        </p:nvCxnSpPr>
        <p:spPr>
          <a:xfrm flipV="1">
            <a:off x="3809155" y="4970319"/>
            <a:ext cx="12763" cy="47815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/>
          <p:cNvSpPr/>
          <p:nvPr/>
        </p:nvSpPr>
        <p:spPr>
          <a:xfrm>
            <a:off x="1009256" y="3910932"/>
            <a:ext cx="481970" cy="368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Ovale 30"/>
          <p:cNvSpPr/>
          <p:nvPr/>
        </p:nvSpPr>
        <p:spPr>
          <a:xfrm>
            <a:off x="3508460" y="3944552"/>
            <a:ext cx="481970" cy="368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324245" y="4075500"/>
            <a:ext cx="3550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Schemas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1 and 2 are </a:t>
            </a:r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said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to be </a:t>
            </a:r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equivalent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since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both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of </a:t>
            </a:r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them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represent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correctly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requirements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above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, </a:t>
            </a:r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although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with </a:t>
            </a:r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different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modeling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solutions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endParaRPr lang="it-IT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828" y="365126"/>
            <a:ext cx="8732874" cy="1325563"/>
          </a:xfrm>
        </p:spPr>
        <p:txBody>
          <a:bodyPr/>
          <a:lstStyle/>
          <a:p>
            <a:r>
              <a:rPr lang="it-IT" dirty="0" smtClean="0"/>
              <a:t>Let </a:t>
            </a:r>
            <a:r>
              <a:rPr lang="it-IT" dirty="0" err="1" smtClean="0"/>
              <a:t>us</a:t>
            </a:r>
            <a:r>
              <a:rPr lang="it-IT" dirty="0" smtClean="0"/>
              <a:t> start the design of the ER Schema….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0623" y="1825625"/>
            <a:ext cx="8506047" cy="4351338"/>
          </a:xfrm>
        </p:spPr>
        <p:txBody>
          <a:bodyPr/>
          <a:lstStyle/>
          <a:p>
            <a:r>
              <a:rPr lang="it-IT" dirty="0" smtClean="0"/>
              <a:t>First of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read</a:t>
            </a:r>
            <a:r>
              <a:rPr lang="it-IT" dirty="0" smtClean="0"/>
              <a:t> </a:t>
            </a:r>
            <a:r>
              <a:rPr lang="it-IT" dirty="0" err="1" smtClean="0"/>
              <a:t>carefully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or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times</a:t>
            </a:r>
            <a:r>
              <a:rPr lang="it-IT" dirty="0" smtClean="0"/>
              <a:t> the </a:t>
            </a:r>
            <a:r>
              <a:rPr lang="it-IT" dirty="0" err="1" smtClean="0"/>
              <a:t>requirements</a:t>
            </a:r>
            <a:r>
              <a:rPr lang="it-IT" dirty="0" smtClean="0"/>
              <a:t>…….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4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67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Text of the </a:t>
            </a:r>
            <a:r>
              <a:rPr lang="it-IT" dirty="0" err="1" smtClean="0"/>
              <a:t>assigment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668740"/>
            <a:ext cx="9069571" cy="3985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050" dirty="0" smtClean="0"/>
              <a:t>A </a:t>
            </a:r>
            <a:r>
              <a:rPr lang="it-IT" sz="1050" dirty="0" err="1" smtClean="0"/>
              <a:t>Municipality</a:t>
            </a:r>
            <a:r>
              <a:rPr lang="it-IT" sz="1050" dirty="0" smtClean="0"/>
              <a:t> (e.g. the </a:t>
            </a:r>
            <a:r>
              <a:rPr lang="it-IT" sz="1050" dirty="0" err="1" smtClean="0"/>
              <a:t>municipality</a:t>
            </a:r>
            <a:r>
              <a:rPr lang="it-IT" sz="1050" dirty="0" smtClean="0"/>
              <a:t> of Milan</a:t>
            </a:r>
            <a:r>
              <a:rPr lang="it-IT" sz="1050" dirty="0"/>
              <a:t>, </a:t>
            </a:r>
            <a:r>
              <a:rPr lang="it-IT" sz="1050" dirty="0" err="1" smtClean="0"/>
              <a:t>Italy</a:t>
            </a:r>
            <a:r>
              <a:rPr lang="it-IT" sz="1050" dirty="0" smtClean="0"/>
              <a:t>) </a:t>
            </a:r>
            <a:r>
              <a:rPr lang="it-IT" sz="1050" dirty="0" err="1" smtClean="0"/>
              <a:t>aims</a:t>
            </a:r>
            <a:r>
              <a:rPr lang="it-IT" sz="1050" dirty="0" smtClean="0"/>
              <a:t> </a:t>
            </a:r>
            <a:r>
              <a:rPr lang="it-IT" sz="1050" dirty="0" err="1" smtClean="0"/>
              <a:t>at</a:t>
            </a:r>
            <a:r>
              <a:rPr lang="it-IT" sz="1050" dirty="0" smtClean="0"/>
              <a:t> </a:t>
            </a:r>
            <a:r>
              <a:rPr lang="it-IT" sz="1050" dirty="0" err="1" smtClean="0"/>
              <a:t>managing</a:t>
            </a:r>
            <a:r>
              <a:rPr lang="it-IT" sz="1050" dirty="0" smtClean="0"/>
              <a:t> in a </a:t>
            </a:r>
            <a:r>
              <a:rPr lang="it-IT" sz="1050" dirty="0" err="1" smtClean="0"/>
              <a:t>given</a:t>
            </a:r>
            <a:r>
              <a:rPr lang="it-IT" sz="1050" dirty="0" smtClean="0"/>
              <a:t> </a:t>
            </a:r>
            <a:r>
              <a:rPr lang="it-IT" sz="1050" dirty="0" err="1" smtClean="0"/>
              <a:t>year</a:t>
            </a:r>
            <a:r>
              <a:rPr lang="it-IT" sz="1050" dirty="0" smtClean="0"/>
              <a:t> (e.g. in 2015) a bike </a:t>
            </a:r>
            <a:r>
              <a:rPr lang="it-IT" sz="1050" dirty="0" err="1" smtClean="0"/>
              <a:t>sharing</a:t>
            </a:r>
            <a:r>
              <a:rPr lang="it-IT" sz="1050" dirty="0" smtClean="0"/>
              <a:t> service. The service </a:t>
            </a:r>
            <a:r>
              <a:rPr lang="it-IT" sz="1050" dirty="0" err="1" smtClean="0"/>
              <a:t>is</a:t>
            </a:r>
            <a:r>
              <a:rPr lang="it-IT" sz="1050" dirty="0" smtClean="0"/>
              <a:t> </a:t>
            </a:r>
            <a:r>
              <a:rPr lang="it-IT" sz="1050" dirty="0" err="1" smtClean="0"/>
              <a:t>organized</a:t>
            </a:r>
            <a:r>
              <a:rPr lang="it-IT" sz="1050" dirty="0" smtClean="0"/>
              <a:t> in </a:t>
            </a:r>
            <a:r>
              <a:rPr lang="it-IT" sz="1050" dirty="0" err="1" smtClean="0"/>
              <a:t>terms</a:t>
            </a:r>
            <a:r>
              <a:rPr lang="it-IT" sz="1050" dirty="0" smtClean="0"/>
              <a:t> of parking </a:t>
            </a:r>
            <a:r>
              <a:rPr lang="it-IT" sz="1050" dirty="0" err="1" smtClean="0"/>
              <a:t>lots</a:t>
            </a:r>
            <a:r>
              <a:rPr lang="it-IT" sz="1050" dirty="0" smtClean="0"/>
              <a:t>, </a:t>
            </a:r>
            <a:r>
              <a:rPr lang="it-IT" sz="1050" dirty="0" err="1" smtClean="0"/>
              <a:t>each</a:t>
            </a:r>
            <a:r>
              <a:rPr lang="it-IT" sz="1050" dirty="0" smtClean="0"/>
              <a:t> </a:t>
            </a:r>
            <a:r>
              <a:rPr lang="it-IT" sz="1050" dirty="0" err="1" smtClean="0"/>
              <a:t>one</a:t>
            </a:r>
            <a:r>
              <a:rPr lang="it-IT" sz="1050" dirty="0" smtClean="0"/>
              <a:t> </a:t>
            </a:r>
            <a:r>
              <a:rPr lang="it-IT" sz="1050" dirty="0" err="1" smtClean="0"/>
              <a:t>identifed</a:t>
            </a:r>
            <a:r>
              <a:rPr lang="it-IT" sz="1050" dirty="0" smtClean="0"/>
              <a:t> by a code, a </a:t>
            </a:r>
            <a:r>
              <a:rPr lang="it-IT" sz="1050" dirty="0" err="1" smtClean="0"/>
              <a:t>longitude</a:t>
            </a:r>
            <a:r>
              <a:rPr lang="it-IT" sz="1050" dirty="0" smtClean="0"/>
              <a:t>, a </a:t>
            </a:r>
            <a:r>
              <a:rPr lang="it-IT" sz="1050" dirty="0" err="1" smtClean="0"/>
              <a:t>latitude</a:t>
            </a:r>
            <a:r>
              <a:rPr lang="it-IT" sz="1050" dirty="0" smtClean="0"/>
              <a:t>, an </a:t>
            </a:r>
            <a:r>
              <a:rPr lang="it-IT" sz="1050" dirty="0" err="1" smtClean="0"/>
              <a:t>address</a:t>
            </a:r>
            <a:r>
              <a:rPr lang="it-IT" sz="1050" dirty="0" smtClean="0"/>
              <a:t>, a </a:t>
            </a:r>
            <a:r>
              <a:rPr lang="it-IT" sz="1050" dirty="0" err="1" smtClean="0"/>
              <a:t>name</a:t>
            </a:r>
            <a:r>
              <a:rPr lang="it-IT" sz="1050" dirty="0" smtClean="0"/>
              <a:t> (e.g. Piazzale </a:t>
            </a:r>
            <a:r>
              <a:rPr lang="it-IT" sz="1050" dirty="0"/>
              <a:t>S</a:t>
            </a:r>
            <a:r>
              <a:rPr lang="it-IT" sz="1050" dirty="0" smtClean="0"/>
              <a:t>usa), and by a </a:t>
            </a:r>
            <a:r>
              <a:rPr lang="it-IT" sz="1050" dirty="0" err="1" smtClean="0"/>
              <a:t>number</a:t>
            </a:r>
            <a:r>
              <a:rPr lang="it-IT" sz="1050" dirty="0" smtClean="0"/>
              <a:t> of </a:t>
            </a:r>
            <a:r>
              <a:rPr lang="it-IT" sz="1050" dirty="0" err="1" smtClean="0"/>
              <a:t>locations</a:t>
            </a:r>
            <a:r>
              <a:rPr lang="it-IT" sz="1050" dirty="0" smtClean="0"/>
              <a:t> for </a:t>
            </a:r>
            <a:r>
              <a:rPr lang="it-IT" sz="1050" dirty="0" err="1" smtClean="0"/>
              <a:t>bycicles</a:t>
            </a:r>
            <a:r>
              <a:rPr lang="it-IT" sz="1050" dirty="0" smtClean="0"/>
              <a:t>. </a:t>
            </a:r>
            <a:r>
              <a:rPr lang="it-IT" sz="1050" dirty="0" err="1" smtClean="0"/>
              <a:t>Each</a:t>
            </a:r>
            <a:r>
              <a:rPr lang="it-IT" sz="1050" dirty="0" smtClean="0"/>
              <a:t> location </a:t>
            </a:r>
            <a:r>
              <a:rPr lang="it-IT" sz="1050" dirty="0" err="1" smtClean="0"/>
              <a:t>is</a:t>
            </a:r>
            <a:r>
              <a:rPr lang="it-IT" sz="1050" dirty="0" smtClean="0"/>
              <a:t> </a:t>
            </a:r>
            <a:r>
              <a:rPr lang="it-IT" sz="1050" dirty="0" err="1" smtClean="0"/>
              <a:t>identified</a:t>
            </a:r>
            <a:r>
              <a:rPr lang="it-IT" sz="1050" dirty="0" smtClean="0"/>
              <a:t> by a progressive </a:t>
            </a:r>
            <a:r>
              <a:rPr lang="it-IT" sz="1050" dirty="0" err="1" smtClean="0"/>
              <a:t>number</a:t>
            </a:r>
            <a:r>
              <a:rPr lang="it-IT" sz="1050" dirty="0" smtClean="0"/>
              <a:t> in the parking </a:t>
            </a:r>
            <a:r>
              <a:rPr lang="it-IT" sz="1050" dirty="0" err="1" smtClean="0"/>
              <a:t>lotand</a:t>
            </a:r>
            <a:r>
              <a:rPr lang="it-IT" sz="1050" dirty="0" smtClean="0"/>
              <a:t> from the </a:t>
            </a:r>
            <a:r>
              <a:rPr lang="it-IT" sz="1050" dirty="0" err="1" smtClean="0"/>
              <a:t>type</a:t>
            </a:r>
            <a:r>
              <a:rPr lang="it-IT" sz="1050" dirty="0" smtClean="0"/>
              <a:t> of bike </a:t>
            </a:r>
            <a:r>
              <a:rPr lang="it-IT" sz="1050" dirty="0" err="1" smtClean="0"/>
              <a:t>that</a:t>
            </a:r>
            <a:r>
              <a:rPr lang="it-IT" sz="1050" dirty="0" smtClean="0"/>
              <a:t> can be </a:t>
            </a:r>
            <a:r>
              <a:rPr lang="it-IT" sz="1050" dirty="0" err="1" smtClean="0"/>
              <a:t>hosted</a:t>
            </a:r>
            <a:r>
              <a:rPr lang="it-IT" sz="1050" dirty="0" smtClean="0"/>
              <a:t> in the location, </a:t>
            </a:r>
            <a:r>
              <a:rPr lang="it-IT" sz="1050" dirty="0" err="1" smtClean="0"/>
              <a:t>namely</a:t>
            </a:r>
            <a:r>
              <a:rPr lang="it-IT" sz="1050" dirty="0" smtClean="0"/>
              <a:t> a. </a:t>
            </a:r>
            <a:r>
              <a:rPr lang="it-IT" sz="1050" dirty="0" err="1" smtClean="0"/>
              <a:t>normal</a:t>
            </a:r>
            <a:r>
              <a:rPr lang="it-IT" sz="1050" dirty="0" smtClean="0"/>
              <a:t> or b. </a:t>
            </a:r>
            <a:r>
              <a:rPr lang="it-IT" sz="1050" dirty="0" err="1" smtClean="0"/>
              <a:t>assisted</a:t>
            </a:r>
            <a:r>
              <a:rPr lang="it-IT" sz="1050" dirty="0"/>
              <a:t> </a:t>
            </a:r>
            <a:r>
              <a:rPr lang="it-IT" sz="1050" dirty="0" smtClean="0"/>
              <a:t>(</a:t>
            </a:r>
            <a:r>
              <a:rPr lang="it-IT" sz="1050" dirty="0" err="1" smtClean="0"/>
              <a:t>namely</a:t>
            </a:r>
            <a:r>
              <a:rPr lang="it-IT" sz="1050" dirty="0" smtClean="0"/>
              <a:t>, </a:t>
            </a:r>
            <a:r>
              <a:rPr lang="it-IT" sz="1050" dirty="0" err="1" smtClean="0"/>
              <a:t>equipped</a:t>
            </a:r>
            <a:r>
              <a:rPr lang="it-IT" sz="1050" dirty="0" smtClean="0"/>
              <a:t> with an </a:t>
            </a:r>
            <a:r>
              <a:rPr lang="it-IT" sz="1050" dirty="0" err="1" smtClean="0"/>
              <a:t>electric</a:t>
            </a:r>
            <a:r>
              <a:rPr lang="it-IT" sz="1050" dirty="0" smtClean="0"/>
              <a:t> </a:t>
            </a:r>
            <a:r>
              <a:rPr lang="it-IT" sz="1050" dirty="0" err="1" smtClean="0"/>
              <a:t>motor</a:t>
            </a:r>
            <a:r>
              <a:rPr lang="it-IT" sz="1050" dirty="0" smtClean="0"/>
              <a:t>). </a:t>
            </a:r>
            <a:r>
              <a:rPr lang="it-IT" sz="1050" dirty="0" err="1" smtClean="0"/>
              <a:t>We</a:t>
            </a:r>
            <a:r>
              <a:rPr lang="it-IT" sz="1050" dirty="0" smtClean="0"/>
              <a:t> assume </a:t>
            </a:r>
            <a:r>
              <a:rPr lang="it-IT" sz="1050" dirty="0" err="1" smtClean="0"/>
              <a:t>that</a:t>
            </a:r>
            <a:r>
              <a:rPr lang="it-IT" sz="1050" dirty="0" smtClean="0"/>
              <a:t> in a </a:t>
            </a:r>
            <a:r>
              <a:rPr lang="it-IT" sz="1050" dirty="0" err="1" smtClean="0"/>
              <a:t>specific</a:t>
            </a:r>
            <a:r>
              <a:rPr lang="it-IT" sz="1050" dirty="0" smtClean="0"/>
              <a:t> location of a parking </a:t>
            </a:r>
            <a:r>
              <a:rPr lang="it-IT" sz="1050" dirty="0" err="1" smtClean="0"/>
              <a:t>lot</a:t>
            </a:r>
            <a:r>
              <a:rPr lang="it-IT" sz="1050" dirty="0" smtClean="0"/>
              <a:t> </a:t>
            </a:r>
            <a:r>
              <a:rPr lang="it-IT" sz="1050" dirty="0" err="1" smtClean="0"/>
              <a:t>it</a:t>
            </a:r>
            <a:r>
              <a:rPr lang="it-IT" sz="1050" dirty="0" smtClean="0"/>
              <a:t> </a:t>
            </a:r>
            <a:r>
              <a:rPr lang="it-IT" sz="1050" dirty="0" err="1" smtClean="0"/>
              <a:t>is</a:t>
            </a:r>
            <a:r>
              <a:rPr lang="it-IT" sz="1050" dirty="0" smtClean="0"/>
              <a:t> </a:t>
            </a:r>
            <a:r>
              <a:rPr lang="it-IT" sz="1050" dirty="0" err="1" smtClean="0"/>
              <a:t>always</a:t>
            </a:r>
            <a:r>
              <a:rPr lang="it-IT" sz="1050" dirty="0" smtClean="0"/>
              <a:t> </a:t>
            </a:r>
            <a:r>
              <a:rPr lang="it-IT" sz="1050" dirty="0" err="1" smtClean="0"/>
              <a:t>parked</a:t>
            </a:r>
            <a:r>
              <a:rPr lang="it-IT" sz="1050" dirty="0" smtClean="0"/>
              <a:t> a bike of a </a:t>
            </a:r>
            <a:r>
              <a:rPr lang="it-IT" sz="1050" dirty="0" err="1" smtClean="0"/>
              <a:t>given</a:t>
            </a:r>
            <a:r>
              <a:rPr lang="it-IT" sz="1050" dirty="0" smtClean="0"/>
              <a:t> </a:t>
            </a:r>
            <a:r>
              <a:rPr lang="it-IT" sz="1050" dirty="0" err="1" smtClean="0"/>
              <a:t>type</a:t>
            </a:r>
            <a:r>
              <a:rPr lang="it-IT" sz="1050" dirty="0" smtClean="0"/>
              <a:t>).  </a:t>
            </a:r>
            <a:r>
              <a:rPr lang="it-IT" sz="1050" dirty="0" err="1" smtClean="0"/>
              <a:t>Each</a:t>
            </a:r>
            <a:r>
              <a:rPr lang="it-IT" sz="1050" dirty="0" smtClean="0"/>
              <a:t> bike </a:t>
            </a:r>
            <a:r>
              <a:rPr lang="it-IT" sz="1050" dirty="0" err="1" smtClean="0"/>
              <a:t>is</a:t>
            </a:r>
            <a:r>
              <a:rPr lang="it-IT" sz="1050" dirty="0" smtClean="0"/>
              <a:t> </a:t>
            </a:r>
            <a:r>
              <a:rPr lang="it-IT" sz="1050" dirty="0" err="1" smtClean="0"/>
              <a:t>identified</a:t>
            </a:r>
            <a:r>
              <a:rPr lang="it-IT" sz="1050" dirty="0" smtClean="0"/>
              <a:t> by a </a:t>
            </a:r>
            <a:r>
              <a:rPr lang="it-IT" sz="1050" dirty="0" err="1" smtClean="0"/>
              <a:t>numeric</a:t>
            </a:r>
            <a:r>
              <a:rPr lang="it-IT" sz="1050" dirty="0" smtClean="0"/>
              <a:t> code, and a date of </a:t>
            </a:r>
            <a:r>
              <a:rPr lang="it-IT" sz="1050" dirty="0" err="1" smtClean="0"/>
              <a:t>purchase</a:t>
            </a:r>
            <a:r>
              <a:rPr lang="it-IT" sz="1050" dirty="0" smtClean="0"/>
              <a:t>; </a:t>
            </a:r>
            <a:r>
              <a:rPr lang="it-IT" sz="1050" dirty="0" err="1" smtClean="0"/>
              <a:t>assisted</a:t>
            </a:r>
            <a:r>
              <a:rPr lang="it-IT" sz="1050" dirty="0" smtClean="0"/>
              <a:t> bikes </a:t>
            </a:r>
            <a:r>
              <a:rPr lang="it-IT" sz="1050" dirty="0" err="1" smtClean="0"/>
              <a:t>have</a:t>
            </a:r>
            <a:r>
              <a:rPr lang="it-IT" sz="1050" dirty="0" smtClean="0"/>
              <a:t> a </a:t>
            </a:r>
            <a:r>
              <a:rPr lang="it-IT" sz="1050" dirty="0" err="1" smtClean="0"/>
              <a:t>make</a:t>
            </a:r>
            <a:r>
              <a:rPr lang="it-IT" sz="1050" dirty="0" smtClean="0"/>
              <a:t>, </a:t>
            </a:r>
            <a:r>
              <a:rPr lang="it-IT" sz="1050" dirty="0" err="1" smtClean="0"/>
              <a:t>that</a:t>
            </a:r>
            <a:r>
              <a:rPr lang="it-IT" sz="1050" dirty="0" smtClean="0"/>
              <a:t> </a:t>
            </a:r>
            <a:r>
              <a:rPr lang="it-IT" sz="1050" dirty="0" err="1" smtClean="0"/>
              <a:t>may</a:t>
            </a:r>
            <a:r>
              <a:rPr lang="it-IT" sz="1050" dirty="0" smtClean="0"/>
              <a:t> </a:t>
            </a:r>
            <a:r>
              <a:rPr lang="it-IT" sz="1050" dirty="0" err="1" smtClean="0"/>
              <a:t>change</a:t>
            </a:r>
            <a:r>
              <a:rPr lang="it-IT" sz="1050" dirty="0" smtClean="0"/>
              <a:t> </a:t>
            </a:r>
            <a:r>
              <a:rPr lang="it-IT" sz="1050" dirty="0" err="1" smtClean="0"/>
              <a:t>among</a:t>
            </a:r>
            <a:r>
              <a:rPr lang="it-IT" sz="1050" dirty="0" smtClean="0"/>
              <a:t> bikes (</a:t>
            </a:r>
            <a:r>
              <a:rPr lang="it-IT" sz="1050" dirty="0" err="1" smtClean="0"/>
              <a:t>we</a:t>
            </a:r>
            <a:r>
              <a:rPr lang="it-IT" sz="1050" dirty="0" smtClean="0"/>
              <a:t> do </a:t>
            </a:r>
            <a:r>
              <a:rPr lang="it-IT" sz="1050" dirty="0" err="1" smtClean="0"/>
              <a:t>not</a:t>
            </a:r>
            <a:r>
              <a:rPr lang="it-IT" sz="1050" dirty="0" smtClean="0"/>
              <a:t> </a:t>
            </a:r>
            <a:r>
              <a:rPr lang="it-IT" sz="1050" dirty="0" err="1" smtClean="0"/>
              <a:t>represent</a:t>
            </a:r>
            <a:r>
              <a:rPr lang="it-IT" sz="1050" dirty="0" smtClean="0"/>
              <a:t> the </a:t>
            </a:r>
            <a:r>
              <a:rPr lang="it-IT" sz="1050" dirty="0" err="1" smtClean="0"/>
              <a:t>makes</a:t>
            </a:r>
            <a:r>
              <a:rPr lang="it-IT" sz="1050" dirty="0" smtClean="0"/>
              <a:t> of </a:t>
            </a:r>
            <a:r>
              <a:rPr lang="it-IT" sz="1050" dirty="0" err="1" smtClean="0"/>
              <a:t>normal</a:t>
            </a:r>
            <a:r>
              <a:rPr lang="it-IT" sz="1050" dirty="0" smtClean="0"/>
              <a:t> bikes). </a:t>
            </a:r>
            <a:r>
              <a:rPr lang="it-IT" sz="1050" dirty="0"/>
              <a:t> </a:t>
            </a:r>
            <a:r>
              <a:rPr lang="it-IT" sz="1050" dirty="0" err="1" smtClean="0"/>
              <a:t>When</a:t>
            </a:r>
            <a:r>
              <a:rPr lang="it-IT" sz="1050" dirty="0" smtClean="0"/>
              <a:t> bikes are </a:t>
            </a:r>
            <a:r>
              <a:rPr lang="it-IT" sz="1050" dirty="0" err="1" smtClean="0"/>
              <a:t>not</a:t>
            </a:r>
            <a:r>
              <a:rPr lang="it-IT" sz="1050" dirty="0" smtClean="0"/>
              <a:t> </a:t>
            </a:r>
            <a:r>
              <a:rPr lang="it-IT" sz="1050" dirty="0" err="1" smtClean="0"/>
              <a:t>used</a:t>
            </a:r>
            <a:r>
              <a:rPr lang="it-IT" sz="1050" dirty="0" smtClean="0"/>
              <a:t>, </a:t>
            </a:r>
            <a:r>
              <a:rPr lang="it-IT" sz="1050" dirty="0" err="1" smtClean="0"/>
              <a:t>they</a:t>
            </a:r>
            <a:r>
              <a:rPr lang="it-IT" sz="1050" dirty="0" smtClean="0"/>
              <a:t> are </a:t>
            </a:r>
            <a:r>
              <a:rPr lang="it-IT" sz="1050" dirty="0" err="1" smtClean="0"/>
              <a:t>parked</a:t>
            </a:r>
            <a:r>
              <a:rPr lang="it-IT" sz="1050" dirty="0" smtClean="0"/>
              <a:t> in </a:t>
            </a:r>
            <a:r>
              <a:rPr lang="it-IT" sz="1050" dirty="0" err="1" smtClean="0"/>
              <a:t>locations</a:t>
            </a:r>
            <a:r>
              <a:rPr lang="it-IT" sz="1050" dirty="0" smtClean="0"/>
              <a:t> of parking </a:t>
            </a:r>
            <a:r>
              <a:rPr lang="it-IT" sz="1050" dirty="0" err="1" smtClean="0"/>
              <a:t>lots</a:t>
            </a:r>
            <a:r>
              <a:rPr lang="it-IT" sz="1050" dirty="0" smtClean="0"/>
              <a:t>. </a:t>
            </a:r>
            <a:r>
              <a:rPr lang="it-IT" sz="1050" dirty="0" err="1" smtClean="0"/>
              <a:t>As</a:t>
            </a:r>
            <a:r>
              <a:rPr lang="it-IT" sz="1050" dirty="0" smtClean="0"/>
              <a:t> a </a:t>
            </a:r>
            <a:r>
              <a:rPr lang="it-IT" sz="1050" dirty="0" err="1" smtClean="0"/>
              <a:t>consequence</a:t>
            </a:r>
            <a:r>
              <a:rPr lang="it-IT" sz="1050" dirty="0" smtClean="0"/>
              <a:t>, for </a:t>
            </a:r>
            <a:r>
              <a:rPr lang="it-IT" sz="1050" dirty="0" err="1" smtClean="0"/>
              <a:t>each</a:t>
            </a:r>
            <a:r>
              <a:rPr lang="it-IT" sz="1050" dirty="0" smtClean="0"/>
              <a:t> bike and for </a:t>
            </a:r>
            <a:r>
              <a:rPr lang="it-IT" sz="1050" dirty="0" err="1" smtClean="0"/>
              <a:t>each</a:t>
            </a:r>
            <a:r>
              <a:rPr lang="it-IT" sz="1050" dirty="0" smtClean="0"/>
              <a:t> minute in the </a:t>
            </a:r>
            <a:r>
              <a:rPr lang="it-IT" sz="1050" dirty="0" err="1" smtClean="0"/>
              <a:t>year</a:t>
            </a:r>
            <a:r>
              <a:rPr lang="it-IT" sz="1050" dirty="0" smtClean="0"/>
              <a:t> (e.g. </a:t>
            </a:r>
            <a:r>
              <a:rPr lang="it-IT" sz="1050" dirty="0"/>
              <a:t> </a:t>
            </a:r>
            <a:r>
              <a:rPr lang="it-IT" sz="1050" dirty="0" smtClean="0"/>
              <a:t>minute 34 of hour 10 a.m. of march 7th) </a:t>
            </a:r>
            <a:r>
              <a:rPr lang="it-IT" sz="1050" dirty="0" err="1" smtClean="0"/>
              <a:t>we</a:t>
            </a:r>
            <a:r>
              <a:rPr lang="it-IT" sz="1050" dirty="0" smtClean="0"/>
              <a:t> </a:t>
            </a:r>
            <a:r>
              <a:rPr lang="it-IT" sz="1050" dirty="0" err="1" smtClean="0"/>
              <a:t>want</a:t>
            </a:r>
            <a:r>
              <a:rPr lang="it-IT" sz="1050" dirty="0" smtClean="0"/>
              <a:t> to </a:t>
            </a:r>
            <a:r>
              <a:rPr lang="it-IT" sz="1050" dirty="0" err="1" smtClean="0"/>
              <a:t>represent</a:t>
            </a:r>
            <a:r>
              <a:rPr lang="it-IT" sz="1050" dirty="0" smtClean="0"/>
              <a:t> the state of the bike, </a:t>
            </a:r>
            <a:r>
              <a:rPr lang="it-IT" sz="1050" dirty="0" err="1" smtClean="0"/>
              <a:t>namely</a:t>
            </a:r>
            <a:r>
              <a:rPr lang="it-IT" sz="1050" dirty="0" smtClean="0"/>
              <a:t> </a:t>
            </a:r>
            <a:r>
              <a:rPr lang="it-IT" sz="1050" dirty="0" err="1" smtClean="0"/>
              <a:t>if</a:t>
            </a:r>
            <a:r>
              <a:rPr lang="it-IT" sz="1050" dirty="0" smtClean="0"/>
              <a:t> </a:t>
            </a:r>
            <a:r>
              <a:rPr lang="it-IT" sz="1050" dirty="0" err="1" smtClean="0"/>
              <a:t>it</a:t>
            </a:r>
            <a:r>
              <a:rPr lang="it-IT" sz="1050" dirty="0" smtClean="0"/>
              <a:t> </a:t>
            </a:r>
            <a:r>
              <a:rPr lang="it-IT" sz="1050" dirty="0" err="1" smtClean="0"/>
              <a:t>is</a:t>
            </a:r>
            <a:r>
              <a:rPr lang="it-IT" sz="1050" dirty="0" smtClean="0"/>
              <a:t> </a:t>
            </a:r>
            <a:r>
              <a:rPr lang="it-IT" sz="1050" dirty="0" err="1" smtClean="0"/>
              <a:t>parked</a:t>
            </a:r>
            <a:r>
              <a:rPr lang="it-IT" sz="1050" dirty="0" smtClean="0"/>
              <a:t> or </a:t>
            </a:r>
            <a:r>
              <a:rPr lang="it-IT" sz="1050" dirty="0" err="1" smtClean="0"/>
              <a:t>it</a:t>
            </a:r>
            <a:r>
              <a:rPr lang="it-IT" sz="1050" dirty="0" smtClean="0"/>
              <a:t> </a:t>
            </a:r>
            <a:r>
              <a:rPr lang="it-IT" sz="1050" dirty="0" err="1" smtClean="0"/>
              <a:t>is</a:t>
            </a:r>
            <a:r>
              <a:rPr lang="it-IT" sz="1050" dirty="0" smtClean="0"/>
              <a:t> in </a:t>
            </a:r>
            <a:r>
              <a:rPr lang="it-IT" sz="1050" dirty="0" err="1" smtClean="0"/>
              <a:t>motion</a:t>
            </a:r>
            <a:r>
              <a:rPr lang="it-IT" sz="1050" dirty="0" smtClean="0"/>
              <a:t>. </a:t>
            </a:r>
            <a:r>
              <a:rPr lang="it-IT" sz="1050" dirty="0" err="1" smtClean="0"/>
              <a:t>Furthermore</a:t>
            </a:r>
            <a:r>
              <a:rPr lang="it-IT" sz="1050" dirty="0" smtClean="0"/>
              <a:t>, for </a:t>
            </a:r>
            <a:r>
              <a:rPr lang="it-IT" sz="1050" dirty="0" err="1" smtClean="0"/>
              <a:t>each</a:t>
            </a:r>
            <a:r>
              <a:rPr lang="it-IT" sz="1050" dirty="0" smtClean="0"/>
              <a:t> minute in the </a:t>
            </a:r>
            <a:r>
              <a:rPr lang="it-IT" sz="1050" dirty="0" err="1" smtClean="0"/>
              <a:t>year</a:t>
            </a:r>
            <a:r>
              <a:rPr lang="it-IT" sz="1050" dirty="0" smtClean="0"/>
              <a:t> and </a:t>
            </a:r>
            <a:r>
              <a:rPr lang="it-IT" sz="1050" dirty="0" err="1" smtClean="0"/>
              <a:t>each</a:t>
            </a:r>
            <a:r>
              <a:rPr lang="it-IT" sz="1050" dirty="0" smtClean="0"/>
              <a:t> location in a parking </a:t>
            </a:r>
            <a:r>
              <a:rPr lang="it-IT" sz="1050" dirty="0" err="1" smtClean="0"/>
              <a:t>lot</a:t>
            </a:r>
            <a:r>
              <a:rPr lang="it-IT" sz="1050" dirty="0" smtClean="0"/>
              <a:t>, </a:t>
            </a:r>
            <a:r>
              <a:rPr lang="it-IT" sz="1050" dirty="0" err="1" smtClean="0"/>
              <a:t>we</a:t>
            </a:r>
            <a:r>
              <a:rPr lang="it-IT" sz="1050" dirty="0" smtClean="0"/>
              <a:t> </a:t>
            </a:r>
            <a:r>
              <a:rPr lang="it-IT" sz="1050" dirty="0" err="1" smtClean="0"/>
              <a:t>want</a:t>
            </a:r>
            <a:r>
              <a:rPr lang="it-IT" sz="1050" dirty="0" smtClean="0"/>
              <a:t> to </a:t>
            </a:r>
            <a:r>
              <a:rPr lang="it-IT" sz="1050" dirty="0" err="1" smtClean="0"/>
              <a:t>represent</a:t>
            </a:r>
            <a:r>
              <a:rPr lang="it-IT" sz="1050" dirty="0" smtClean="0"/>
              <a:t>, </a:t>
            </a:r>
            <a:r>
              <a:rPr lang="it-IT" sz="1050" dirty="0" err="1" smtClean="0"/>
              <a:t>separately</a:t>
            </a:r>
            <a:r>
              <a:rPr lang="it-IT" sz="1050" dirty="0" smtClean="0"/>
              <a:t>, </a:t>
            </a:r>
            <a:r>
              <a:rPr lang="it-IT" sz="1050" dirty="0" err="1" smtClean="0"/>
              <a:t>which</a:t>
            </a:r>
            <a:r>
              <a:rPr lang="it-IT" sz="1050" dirty="0" smtClean="0"/>
              <a:t> bike </a:t>
            </a:r>
            <a:r>
              <a:rPr lang="it-IT" sz="1050" dirty="0" err="1" smtClean="0"/>
              <a:t>is</a:t>
            </a:r>
            <a:r>
              <a:rPr lang="it-IT" sz="1050" dirty="0" smtClean="0"/>
              <a:t> </a:t>
            </a:r>
            <a:r>
              <a:rPr lang="it-IT" sz="1050" dirty="0" err="1" smtClean="0"/>
              <a:t>possibly</a:t>
            </a:r>
            <a:r>
              <a:rPr lang="it-IT" sz="1050" dirty="0" smtClean="0"/>
              <a:t> </a:t>
            </a:r>
            <a:r>
              <a:rPr lang="it-IT" sz="1050" dirty="0" err="1" smtClean="0"/>
              <a:t>parked</a:t>
            </a:r>
            <a:r>
              <a:rPr lang="it-IT" sz="1050" dirty="0" smtClean="0"/>
              <a:t> in the location (e.g. in </a:t>
            </a:r>
            <a:r>
              <a:rPr lang="it-IT" sz="1050" dirty="0"/>
              <a:t>minute </a:t>
            </a:r>
            <a:r>
              <a:rPr lang="it-IT" sz="1050" dirty="0" smtClean="0"/>
              <a:t>29 </a:t>
            </a:r>
            <a:r>
              <a:rPr lang="it-IT" sz="1050" dirty="0"/>
              <a:t>of hour </a:t>
            </a:r>
            <a:r>
              <a:rPr lang="it-IT" sz="1050" dirty="0" smtClean="0"/>
              <a:t>11 a.m. of </a:t>
            </a:r>
            <a:r>
              <a:rPr lang="it-IT" sz="1050" dirty="0"/>
              <a:t>march </a:t>
            </a:r>
            <a:r>
              <a:rPr lang="it-IT" sz="1050" dirty="0" smtClean="0"/>
              <a:t>21th bike 73 </a:t>
            </a:r>
            <a:r>
              <a:rPr lang="it-IT" sz="1050" dirty="0" err="1" smtClean="0"/>
              <a:t>is</a:t>
            </a:r>
            <a:r>
              <a:rPr lang="it-IT" sz="1050" dirty="0" smtClean="0"/>
              <a:t> </a:t>
            </a:r>
            <a:r>
              <a:rPr lang="it-IT" sz="1050" dirty="0" err="1" smtClean="0"/>
              <a:t>parked</a:t>
            </a:r>
            <a:r>
              <a:rPr lang="it-IT" sz="1050" dirty="0" smtClean="0"/>
              <a:t> in location 15 of parking </a:t>
            </a:r>
            <a:r>
              <a:rPr lang="it-IT" sz="1050" dirty="0" err="1" smtClean="0"/>
              <a:t>lot</a:t>
            </a:r>
            <a:r>
              <a:rPr lang="it-IT" sz="1050" dirty="0" smtClean="0"/>
              <a:t> 28</a:t>
            </a:r>
            <a:r>
              <a:rPr lang="it-IT" sz="1050" dirty="0"/>
              <a:t>,</a:t>
            </a:r>
            <a:r>
              <a:rPr lang="it-IT" sz="1050" dirty="0" smtClean="0"/>
              <a:t> </a:t>
            </a:r>
            <a:r>
              <a:rPr lang="it-IT" sz="1050" dirty="0" err="1" smtClean="0"/>
              <a:t>while</a:t>
            </a:r>
            <a:r>
              <a:rPr lang="it-IT" sz="1050" dirty="0" smtClean="0"/>
              <a:t> in the </a:t>
            </a:r>
            <a:r>
              <a:rPr lang="it-IT" sz="1050" dirty="0" err="1" smtClean="0"/>
              <a:t>same</a:t>
            </a:r>
            <a:r>
              <a:rPr lang="it-IT" sz="1050" dirty="0" smtClean="0"/>
              <a:t> minute bike 130 </a:t>
            </a:r>
            <a:r>
              <a:rPr lang="it-IT" sz="1050" dirty="0" err="1"/>
              <a:t>is</a:t>
            </a:r>
            <a:r>
              <a:rPr lang="it-IT" sz="1050" dirty="0"/>
              <a:t> </a:t>
            </a:r>
            <a:r>
              <a:rPr lang="it-IT" sz="1050" dirty="0" err="1"/>
              <a:t>parked</a:t>
            </a:r>
            <a:r>
              <a:rPr lang="it-IT" sz="1050" dirty="0"/>
              <a:t> in location </a:t>
            </a:r>
            <a:r>
              <a:rPr lang="it-IT" sz="1050" dirty="0" smtClean="0"/>
              <a:t>6 of </a:t>
            </a:r>
            <a:r>
              <a:rPr lang="it-IT" sz="1050" dirty="0"/>
              <a:t>parking  </a:t>
            </a:r>
            <a:r>
              <a:rPr lang="it-IT" sz="1050" dirty="0" err="1"/>
              <a:t>lot</a:t>
            </a:r>
            <a:r>
              <a:rPr lang="it-IT" sz="1050" dirty="0"/>
              <a:t> </a:t>
            </a:r>
            <a:r>
              <a:rPr lang="it-IT" sz="1050" dirty="0" smtClean="0"/>
              <a:t>112). Of </a:t>
            </a:r>
            <a:r>
              <a:rPr lang="it-IT" sz="1050" dirty="0" err="1" smtClean="0"/>
              <a:t>course</a:t>
            </a:r>
            <a:r>
              <a:rPr lang="it-IT" sz="1050" dirty="0" smtClean="0"/>
              <a:t>, </a:t>
            </a:r>
            <a:r>
              <a:rPr lang="it-IT" sz="1050" dirty="0" err="1" smtClean="0"/>
              <a:t>if</a:t>
            </a:r>
            <a:r>
              <a:rPr lang="it-IT" sz="1050" dirty="0" smtClean="0"/>
              <a:t> in a </a:t>
            </a:r>
            <a:r>
              <a:rPr lang="it-IT" sz="1050" dirty="0" err="1" smtClean="0"/>
              <a:t>given</a:t>
            </a:r>
            <a:r>
              <a:rPr lang="it-IT" sz="1050" dirty="0" smtClean="0"/>
              <a:t> minute a bike </a:t>
            </a:r>
            <a:r>
              <a:rPr lang="it-IT" sz="1050" dirty="0" err="1" smtClean="0"/>
              <a:t>is</a:t>
            </a:r>
            <a:r>
              <a:rPr lang="it-IT" sz="1050" dirty="0" smtClean="0"/>
              <a:t> in </a:t>
            </a:r>
            <a:r>
              <a:rPr lang="it-IT" sz="1050" dirty="0" err="1" smtClean="0"/>
              <a:t>motion</a:t>
            </a:r>
            <a:r>
              <a:rPr lang="it-IT" sz="1050" dirty="0" smtClean="0"/>
              <a:t>, the </a:t>
            </a:r>
            <a:r>
              <a:rPr lang="it-IT" sz="1050" dirty="0" err="1" smtClean="0"/>
              <a:t>corresponding</a:t>
            </a:r>
            <a:r>
              <a:rPr lang="it-IT" sz="1050" dirty="0" smtClean="0"/>
              <a:t> location in a parking </a:t>
            </a:r>
            <a:r>
              <a:rPr lang="it-IT" sz="1050" dirty="0" err="1" smtClean="0"/>
              <a:t>lot</a:t>
            </a:r>
            <a:r>
              <a:rPr lang="it-IT" sz="1050" dirty="0" smtClean="0"/>
              <a:t> </a:t>
            </a:r>
            <a:r>
              <a:rPr lang="it-IT" sz="1050" dirty="0" err="1" smtClean="0"/>
              <a:t>does</a:t>
            </a:r>
            <a:r>
              <a:rPr lang="it-IT" sz="1050" dirty="0" smtClean="0"/>
              <a:t> </a:t>
            </a:r>
            <a:r>
              <a:rPr lang="it-IT" sz="1050" dirty="0" err="1" smtClean="0"/>
              <a:t>not</a:t>
            </a:r>
            <a:r>
              <a:rPr lang="it-IT" sz="1050" dirty="0" smtClean="0"/>
              <a:t> </a:t>
            </a:r>
            <a:r>
              <a:rPr lang="it-IT" sz="1050" dirty="0" err="1" smtClean="0"/>
              <a:t>exist</a:t>
            </a:r>
            <a:r>
              <a:rPr lang="it-IT" sz="1050" dirty="0" smtClean="0"/>
              <a:t>, and, </a:t>
            </a:r>
            <a:r>
              <a:rPr lang="it-IT" sz="1050" dirty="0" err="1" smtClean="0"/>
              <a:t>therefore</a:t>
            </a:r>
            <a:r>
              <a:rPr lang="it-IT" sz="1050" dirty="0" smtClean="0"/>
              <a:t>, </a:t>
            </a:r>
            <a:r>
              <a:rPr lang="it-IT" sz="1050" dirty="0" err="1" smtClean="0"/>
              <a:t>will</a:t>
            </a:r>
            <a:r>
              <a:rPr lang="it-IT" sz="1050" dirty="0" smtClean="0"/>
              <a:t> </a:t>
            </a:r>
            <a:r>
              <a:rPr lang="it-IT" sz="1050" dirty="0" err="1" smtClean="0"/>
              <a:t>not</a:t>
            </a:r>
            <a:r>
              <a:rPr lang="it-IT" sz="1050" dirty="0" smtClean="0"/>
              <a:t> be </a:t>
            </a:r>
            <a:r>
              <a:rPr lang="it-IT" sz="1050" dirty="0" err="1" smtClean="0"/>
              <a:t>represented</a:t>
            </a:r>
            <a:r>
              <a:rPr lang="it-IT" sz="1050" dirty="0" smtClean="0"/>
              <a:t>. </a:t>
            </a:r>
            <a:r>
              <a:rPr lang="it-IT" sz="1050" dirty="0" err="1" smtClean="0"/>
              <a:t>It</a:t>
            </a:r>
            <a:r>
              <a:rPr lang="it-IT" sz="1050" dirty="0" smtClean="0"/>
              <a:t> </a:t>
            </a:r>
            <a:r>
              <a:rPr lang="it-IT" sz="1050" dirty="0" err="1" smtClean="0"/>
              <a:t>is</a:t>
            </a:r>
            <a:r>
              <a:rPr lang="it-IT" sz="1050" dirty="0" smtClean="0"/>
              <a:t> </a:t>
            </a:r>
            <a:r>
              <a:rPr lang="it-IT" sz="1050" dirty="0" err="1" smtClean="0"/>
              <a:t>strongly</a:t>
            </a:r>
            <a:r>
              <a:rPr lang="it-IT" sz="1050" dirty="0" smtClean="0"/>
              <a:t> </a:t>
            </a:r>
            <a:r>
              <a:rPr lang="it-IT" sz="1050" dirty="0" err="1" smtClean="0"/>
              <a:t>recommended</a:t>
            </a:r>
            <a:r>
              <a:rPr lang="it-IT" sz="1050" dirty="0" smtClean="0"/>
              <a:t> to </a:t>
            </a:r>
            <a:r>
              <a:rPr lang="it-IT" sz="1050" dirty="0" err="1" smtClean="0"/>
              <a:t>represent</a:t>
            </a:r>
            <a:r>
              <a:rPr lang="it-IT" sz="1050" dirty="0" smtClean="0"/>
              <a:t> the </a:t>
            </a:r>
            <a:r>
              <a:rPr lang="it-IT" sz="1050" dirty="0" err="1" smtClean="0"/>
              <a:t>concept</a:t>
            </a:r>
            <a:r>
              <a:rPr lang="it-IT" sz="1050" dirty="0" smtClean="0"/>
              <a:t> of minute with an </a:t>
            </a:r>
            <a:r>
              <a:rPr lang="it-IT" sz="1050" dirty="0" err="1" smtClean="0"/>
              <a:t>Entity</a:t>
            </a:r>
            <a:r>
              <a:rPr lang="it-IT" sz="1050" dirty="0" smtClean="0"/>
              <a:t>. </a:t>
            </a:r>
          </a:p>
          <a:p>
            <a:pPr marL="0" indent="0">
              <a:buNone/>
            </a:pPr>
            <a:r>
              <a:rPr lang="it-IT" sz="1050" dirty="0" smtClean="0"/>
              <a:t>In </a:t>
            </a:r>
            <a:r>
              <a:rPr lang="it-IT" sz="1050" dirty="0" err="1"/>
              <a:t>order</a:t>
            </a:r>
            <a:r>
              <a:rPr lang="it-IT" sz="1050" dirty="0"/>
              <a:t> to use bikes, </a:t>
            </a:r>
            <a:r>
              <a:rPr lang="it-IT" sz="1050" dirty="0" err="1"/>
              <a:t>users</a:t>
            </a:r>
            <a:r>
              <a:rPr lang="it-IT" sz="1050" dirty="0"/>
              <a:t> </a:t>
            </a:r>
            <a:r>
              <a:rPr lang="it-IT" sz="1050" dirty="0" err="1"/>
              <a:t>have</a:t>
            </a:r>
            <a:r>
              <a:rPr lang="it-IT" sz="1050" dirty="0"/>
              <a:t> to </a:t>
            </a:r>
            <a:r>
              <a:rPr lang="it-IT" sz="1050" dirty="0" err="1"/>
              <a:t>register</a:t>
            </a:r>
            <a:r>
              <a:rPr lang="it-IT" sz="1050" dirty="0"/>
              <a:t> </a:t>
            </a:r>
            <a:r>
              <a:rPr lang="it-IT" sz="1050" dirty="0" err="1"/>
              <a:t>themselves</a:t>
            </a:r>
            <a:r>
              <a:rPr lang="it-IT" sz="1050" dirty="0"/>
              <a:t>. A </a:t>
            </a:r>
            <a:r>
              <a:rPr lang="it-IT" sz="1050" dirty="0" err="1"/>
              <a:t>registered</a:t>
            </a:r>
            <a:r>
              <a:rPr lang="it-IT" sz="1050" dirty="0"/>
              <a:t> </a:t>
            </a:r>
            <a:r>
              <a:rPr lang="it-IT" sz="1050" dirty="0" err="1"/>
              <a:t>user</a:t>
            </a:r>
            <a:r>
              <a:rPr lang="it-IT" sz="1050" dirty="0"/>
              <a:t> </a:t>
            </a:r>
            <a:r>
              <a:rPr lang="it-IT" sz="1050" dirty="0" err="1"/>
              <a:t>is</a:t>
            </a:r>
            <a:r>
              <a:rPr lang="it-IT" sz="1050" dirty="0"/>
              <a:t> </a:t>
            </a:r>
            <a:r>
              <a:rPr lang="it-IT" sz="1050" dirty="0" err="1"/>
              <a:t>characterized</a:t>
            </a:r>
            <a:r>
              <a:rPr lang="it-IT" sz="1050" dirty="0"/>
              <a:t> by an </a:t>
            </a:r>
            <a:r>
              <a:rPr lang="it-IT" sz="1050" dirty="0" err="1"/>
              <a:t>identifier</a:t>
            </a:r>
            <a:r>
              <a:rPr lang="it-IT" sz="1050" dirty="0"/>
              <a:t> (e.g. a fiscal code, or a social security </a:t>
            </a:r>
            <a:r>
              <a:rPr lang="it-IT" sz="1050" dirty="0" err="1"/>
              <a:t>number</a:t>
            </a:r>
            <a:r>
              <a:rPr lang="it-IT" sz="1050" dirty="0"/>
              <a:t>), a progressive </a:t>
            </a:r>
            <a:r>
              <a:rPr lang="it-IT" sz="1050" dirty="0" err="1" smtClean="0"/>
              <a:t>numeric</a:t>
            </a:r>
            <a:r>
              <a:rPr lang="it-IT" sz="1050" dirty="0" smtClean="0"/>
              <a:t> code </a:t>
            </a:r>
            <a:r>
              <a:rPr lang="it-IT" sz="1050" dirty="0"/>
              <a:t>(first </a:t>
            </a:r>
            <a:r>
              <a:rPr lang="it-IT" sz="1050" dirty="0" err="1"/>
              <a:t>person</a:t>
            </a:r>
            <a:r>
              <a:rPr lang="it-IT" sz="1050" dirty="0"/>
              <a:t> </a:t>
            </a:r>
            <a:r>
              <a:rPr lang="it-IT" sz="1050" dirty="0" err="1"/>
              <a:t>registered</a:t>
            </a:r>
            <a:r>
              <a:rPr lang="it-IT" sz="1050" dirty="0"/>
              <a:t>, </a:t>
            </a:r>
            <a:r>
              <a:rPr lang="it-IT" sz="1050" dirty="0" err="1"/>
              <a:t>second</a:t>
            </a:r>
            <a:r>
              <a:rPr lang="it-IT" sz="1050" dirty="0"/>
              <a:t> </a:t>
            </a:r>
            <a:r>
              <a:rPr lang="it-IT" sz="1050" dirty="0" err="1"/>
              <a:t>person</a:t>
            </a:r>
            <a:r>
              <a:rPr lang="it-IT" sz="1050" dirty="0"/>
              <a:t> </a:t>
            </a:r>
            <a:r>
              <a:rPr lang="it-IT" sz="1050" dirty="0" err="1"/>
              <a:t>registered</a:t>
            </a:r>
            <a:r>
              <a:rPr lang="it-IT" sz="1050" dirty="0"/>
              <a:t>, etc.) a </a:t>
            </a:r>
            <a:r>
              <a:rPr lang="it-IT" sz="1050" dirty="0" err="1"/>
              <a:t>name</a:t>
            </a:r>
            <a:r>
              <a:rPr lang="it-IT" sz="1050" dirty="0"/>
              <a:t>, a </a:t>
            </a:r>
            <a:r>
              <a:rPr lang="it-IT" sz="1050" dirty="0" err="1"/>
              <a:t>surname</a:t>
            </a:r>
            <a:r>
              <a:rPr lang="it-IT" sz="1050" dirty="0"/>
              <a:t>, date of </a:t>
            </a:r>
            <a:r>
              <a:rPr lang="it-IT" sz="1050" dirty="0" err="1"/>
              <a:t>birth</a:t>
            </a:r>
            <a:r>
              <a:rPr lang="it-IT" sz="1050" dirty="0"/>
              <a:t>, </a:t>
            </a:r>
            <a:r>
              <a:rPr lang="it-IT" sz="1050" dirty="0" err="1"/>
              <a:t>municipality</a:t>
            </a:r>
            <a:r>
              <a:rPr lang="it-IT" sz="1050" dirty="0"/>
              <a:t> of </a:t>
            </a:r>
            <a:r>
              <a:rPr lang="it-IT" sz="1050" dirty="0" err="1"/>
              <a:t>birth</a:t>
            </a:r>
            <a:r>
              <a:rPr lang="it-IT" sz="1050" dirty="0"/>
              <a:t>, with code, </a:t>
            </a:r>
            <a:r>
              <a:rPr lang="it-IT" sz="1050" dirty="0" err="1"/>
              <a:t>name</a:t>
            </a:r>
            <a:r>
              <a:rPr lang="it-IT" sz="1050" dirty="0"/>
              <a:t> </a:t>
            </a:r>
            <a:r>
              <a:rPr lang="it-IT" sz="1050" dirty="0" smtClean="0"/>
              <a:t>of </a:t>
            </a:r>
            <a:r>
              <a:rPr lang="it-IT" sz="1050" dirty="0" err="1" smtClean="0"/>
              <a:t>municipality</a:t>
            </a:r>
            <a:r>
              <a:rPr lang="it-IT" sz="1050" dirty="0" smtClean="0"/>
              <a:t> and </a:t>
            </a:r>
            <a:r>
              <a:rPr lang="it-IT" sz="1050" dirty="0" err="1"/>
              <a:t>region</a:t>
            </a:r>
            <a:r>
              <a:rPr lang="it-IT" sz="1050" dirty="0"/>
              <a:t> (</a:t>
            </a:r>
            <a:r>
              <a:rPr lang="it-IT" sz="1050" dirty="0" err="1"/>
              <a:t>we</a:t>
            </a:r>
            <a:r>
              <a:rPr lang="it-IT" sz="1050" dirty="0"/>
              <a:t> assume </a:t>
            </a:r>
            <a:r>
              <a:rPr lang="it-IT" sz="1050" dirty="0" err="1"/>
              <a:t>that</a:t>
            </a:r>
            <a:r>
              <a:rPr lang="it-IT" sz="1050" dirty="0"/>
              <a:t> </a:t>
            </a:r>
            <a:r>
              <a:rPr lang="it-IT" sz="1050" dirty="0" err="1"/>
              <a:t>municipalities</a:t>
            </a:r>
            <a:r>
              <a:rPr lang="it-IT" sz="1050" dirty="0"/>
              <a:t> are </a:t>
            </a:r>
            <a:r>
              <a:rPr lang="it-IT" sz="1050" dirty="0" err="1"/>
              <a:t>located</a:t>
            </a:r>
            <a:r>
              <a:rPr lang="it-IT" sz="1050" dirty="0"/>
              <a:t> in </a:t>
            </a:r>
            <a:r>
              <a:rPr lang="it-IT" sz="1050" dirty="0" err="1"/>
              <a:t>regions</a:t>
            </a:r>
            <a:r>
              <a:rPr lang="it-IT" sz="1050" dirty="0"/>
              <a:t>).</a:t>
            </a:r>
          </a:p>
          <a:p>
            <a:pPr marL="0" indent="0">
              <a:buNone/>
            </a:pPr>
            <a:r>
              <a:rPr lang="it-IT" sz="1050" dirty="0" err="1" smtClean="0"/>
              <a:t>Everytime</a:t>
            </a:r>
            <a:r>
              <a:rPr lang="it-IT" sz="1050" dirty="0" smtClean="0"/>
              <a:t> </a:t>
            </a:r>
            <a:r>
              <a:rPr lang="it-IT" sz="1050" dirty="0"/>
              <a:t>a </a:t>
            </a:r>
            <a:r>
              <a:rPr lang="it-IT" sz="1050" dirty="0" err="1"/>
              <a:t>user</a:t>
            </a:r>
            <a:r>
              <a:rPr lang="it-IT" sz="1050" dirty="0"/>
              <a:t> </a:t>
            </a:r>
            <a:r>
              <a:rPr lang="it-IT" sz="1050" dirty="0" err="1"/>
              <a:t>picks</a:t>
            </a:r>
            <a:r>
              <a:rPr lang="it-IT" sz="1050" dirty="0"/>
              <a:t> up and </a:t>
            </a:r>
            <a:r>
              <a:rPr lang="it-IT" sz="1050" dirty="0" err="1"/>
              <a:t>subsequently</a:t>
            </a:r>
            <a:r>
              <a:rPr lang="it-IT" sz="1050" dirty="0"/>
              <a:t> </a:t>
            </a:r>
            <a:r>
              <a:rPr lang="it-IT" sz="1050" dirty="0" err="1"/>
              <a:t>returns</a:t>
            </a:r>
            <a:r>
              <a:rPr lang="it-IT" sz="1050" dirty="0"/>
              <a:t> a </a:t>
            </a:r>
            <a:r>
              <a:rPr lang="it-IT" sz="1050" dirty="0" smtClean="0"/>
              <a:t>bike, </a:t>
            </a:r>
            <a:r>
              <a:rPr lang="it-IT" sz="1050" dirty="0" err="1"/>
              <a:t>such</a:t>
            </a:r>
            <a:r>
              <a:rPr lang="it-IT" sz="1050" dirty="0"/>
              <a:t> an </a:t>
            </a:r>
            <a:r>
              <a:rPr lang="it-IT" sz="1050" dirty="0" err="1"/>
              <a:t>event</a:t>
            </a:r>
            <a:r>
              <a:rPr lang="it-IT" sz="1050" dirty="0"/>
              <a:t> (</a:t>
            </a:r>
            <a:r>
              <a:rPr lang="it-IT" sz="1050" dirty="0" err="1"/>
              <a:t>pick</a:t>
            </a:r>
            <a:r>
              <a:rPr lang="it-IT" sz="1050" dirty="0"/>
              <a:t> up and </a:t>
            </a:r>
            <a:r>
              <a:rPr lang="it-IT" sz="1050" dirty="0" err="1"/>
              <a:t>return</a:t>
            </a:r>
            <a:r>
              <a:rPr lang="it-IT" sz="1050" dirty="0"/>
              <a:t> of a bike by a </a:t>
            </a:r>
            <a:r>
              <a:rPr lang="it-IT" sz="1050" dirty="0" err="1"/>
              <a:t>user</a:t>
            </a:r>
            <a:r>
              <a:rPr lang="it-IT" sz="1050" dirty="0"/>
              <a:t>) </a:t>
            </a:r>
            <a:r>
              <a:rPr lang="it-IT" sz="1050" dirty="0" err="1"/>
              <a:t>has</a:t>
            </a:r>
            <a:r>
              <a:rPr lang="it-IT" sz="1050" dirty="0"/>
              <a:t> to be </a:t>
            </a:r>
            <a:r>
              <a:rPr lang="it-IT" sz="1050" dirty="0" err="1"/>
              <a:t>recorded</a:t>
            </a:r>
            <a:r>
              <a:rPr lang="it-IT" sz="1050" dirty="0"/>
              <a:t>. The </a:t>
            </a:r>
            <a:r>
              <a:rPr lang="it-IT" sz="1050" dirty="0" err="1"/>
              <a:t>event</a:t>
            </a:r>
            <a:r>
              <a:rPr lang="it-IT" sz="1050" dirty="0"/>
              <a:t> </a:t>
            </a:r>
            <a:r>
              <a:rPr lang="it-IT" sz="1050" dirty="0" err="1"/>
              <a:t>is</a:t>
            </a:r>
            <a:r>
              <a:rPr lang="it-IT" sz="1050" dirty="0"/>
              <a:t> </a:t>
            </a:r>
            <a:r>
              <a:rPr lang="it-IT" sz="1050" dirty="0" err="1"/>
              <a:t>identified</a:t>
            </a:r>
            <a:r>
              <a:rPr lang="it-IT" sz="1050" dirty="0"/>
              <a:t> by a progressive </a:t>
            </a:r>
            <a:r>
              <a:rPr lang="it-IT" sz="1050" dirty="0" err="1"/>
              <a:t>number</a:t>
            </a:r>
            <a:r>
              <a:rPr lang="it-IT" sz="1050" dirty="0"/>
              <a:t> in the </a:t>
            </a:r>
            <a:r>
              <a:rPr lang="it-IT" sz="1050" dirty="0" err="1"/>
              <a:t>year</a:t>
            </a:r>
            <a:r>
              <a:rPr lang="it-IT" sz="1050" dirty="0"/>
              <a:t> (e.g. first </a:t>
            </a:r>
            <a:r>
              <a:rPr lang="it-IT" sz="1050" dirty="0" err="1"/>
              <a:t>event</a:t>
            </a:r>
            <a:r>
              <a:rPr lang="it-IT" sz="1050" dirty="0"/>
              <a:t> in 2015, </a:t>
            </a:r>
            <a:r>
              <a:rPr lang="it-IT" sz="1050" dirty="0" err="1"/>
              <a:t>second</a:t>
            </a:r>
            <a:r>
              <a:rPr lang="it-IT" sz="1050" dirty="0"/>
              <a:t> </a:t>
            </a:r>
            <a:r>
              <a:rPr lang="it-IT" sz="1050" dirty="0" err="1"/>
              <a:t>event</a:t>
            </a:r>
            <a:r>
              <a:rPr lang="it-IT" sz="1050" dirty="0"/>
              <a:t> in 2015, etc.) and </a:t>
            </a:r>
            <a:r>
              <a:rPr lang="it-IT" sz="1050" dirty="0" err="1"/>
              <a:t>duration</a:t>
            </a:r>
            <a:r>
              <a:rPr lang="it-IT" sz="1050" dirty="0"/>
              <a:t> (e.g. 12 minutes, 47 </a:t>
            </a:r>
            <a:r>
              <a:rPr lang="it-IT" sz="1050" dirty="0" smtClean="0"/>
              <a:t>minutes); </a:t>
            </a:r>
            <a:r>
              <a:rPr lang="it-IT" sz="1050" dirty="0" err="1" smtClean="0"/>
              <a:t>such</a:t>
            </a:r>
            <a:r>
              <a:rPr lang="it-IT" sz="1050" dirty="0" smtClean="0"/>
              <a:t> </a:t>
            </a:r>
            <a:r>
              <a:rPr lang="it-IT" sz="1050" dirty="0" err="1" smtClean="0"/>
              <a:t>duration</a:t>
            </a:r>
            <a:r>
              <a:rPr lang="it-IT" sz="1050" dirty="0" smtClean="0"/>
              <a:t> </a:t>
            </a:r>
            <a:r>
              <a:rPr lang="it-IT" sz="1050" dirty="0" err="1" smtClean="0"/>
              <a:t>has</a:t>
            </a:r>
            <a:r>
              <a:rPr lang="it-IT" sz="1050" dirty="0" smtClean="0"/>
              <a:t> </a:t>
            </a:r>
            <a:r>
              <a:rPr lang="it-IT" sz="1050" dirty="0"/>
              <a:t>to be </a:t>
            </a:r>
            <a:r>
              <a:rPr lang="it-IT" sz="1050" dirty="0" err="1"/>
              <a:t>explicitely</a:t>
            </a:r>
            <a:r>
              <a:rPr lang="it-IT" sz="1050" dirty="0"/>
              <a:t> </a:t>
            </a:r>
            <a:r>
              <a:rPr lang="it-IT" sz="1050" dirty="0" err="1"/>
              <a:t>represented</a:t>
            </a:r>
            <a:r>
              <a:rPr lang="it-IT" sz="1050" dirty="0"/>
              <a:t> in the data base. The minute of </a:t>
            </a:r>
            <a:r>
              <a:rPr lang="it-IT" sz="1050" dirty="0" err="1"/>
              <a:t>pick</a:t>
            </a:r>
            <a:r>
              <a:rPr lang="it-IT" sz="1050" dirty="0"/>
              <a:t> up and the minute of </a:t>
            </a:r>
            <a:r>
              <a:rPr lang="it-IT" sz="1050" dirty="0" err="1"/>
              <a:t>return</a:t>
            </a:r>
            <a:r>
              <a:rPr lang="it-IT" sz="1050" dirty="0"/>
              <a:t> </a:t>
            </a:r>
            <a:r>
              <a:rPr lang="it-IT" sz="1050" dirty="0" err="1"/>
              <a:t>have</a:t>
            </a:r>
            <a:r>
              <a:rPr lang="it-IT" sz="1050" dirty="0"/>
              <a:t> to be </a:t>
            </a:r>
            <a:r>
              <a:rPr lang="it-IT" sz="1050" dirty="0" err="1"/>
              <a:t>associated</a:t>
            </a:r>
            <a:r>
              <a:rPr lang="it-IT" sz="1050" dirty="0"/>
              <a:t> to </a:t>
            </a:r>
            <a:r>
              <a:rPr lang="it-IT" sz="1050" dirty="0" smtClean="0"/>
              <a:t>the </a:t>
            </a:r>
            <a:r>
              <a:rPr lang="it-IT" sz="1050" dirty="0" err="1"/>
              <a:t>event</a:t>
            </a:r>
            <a:r>
              <a:rPr lang="it-IT" sz="1050" dirty="0"/>
              <a:t>, </a:t>
            </a:r>
            <a:r>
              <a:rPr lang="it-IT" sz="1050" dirty="0" err="1"/>
              <a:t>besides</a:t>
            </a:r>
            <a:r>
              <a:rPr lang="it-IT" sz="1050" dirty="0"/>
              <a:t>, of </a:t>
            </a:r>
            <a:r>
              <a:rPr lang="it-IT" sz="1050" dirty="0" err="1"/>
              <a:t>course</a:t>
            </a:r>
            <a:r>
              <a:rPr lang="it-IT" sz="1050" dirty="0"/>
              <a:t>, </a:t>
            </a:r>
            <a:r>
              <a:rPr lang="it-IT" sz="1050" dirty="0" smtClean="0"/>
              <a:t>the bike </a:t>
            </a:r>
            <a:r>
              <a:rPr lang="it-IT" sz="1050" dirty="0" err="1" smtClean="0"/>
              <a:t>used</a:t>
            </a:r>
            <a:r>
              <a:rPr lang="it-IT" sz="1050" dirty="0" smtClean="0"/>
              <a:t> and the </a:t>
            </a:r>
            <a:r>
              <a:rPr lang="it-IT" sz="1050" dirty="0" err="1"/>
              <a:t>user</a:t>
            </a:r>
            <a:r>
              <a:rPr lang="it-IT" sz="1050" dirty="0"/>
              <a:t> </a:t>
            </a:r>
            <a:r>
              <a:rPr lang="it-IT" sz="1050" dirty="0" err="1" smtClean="0"/>
              <a:t>involved</a:t>
            </a:r>
            <a:r>
              <a:rPr lang="it-IT" sz="1050" dirty="0" smtClean="0"/>
              <a:t>. </a:t>
            </a:r>
            <a:endParaRPr lang="it-IT" sz="1050" dirty="0"/>
          </a:p>
          <a:p>
            <a:pPr marL="0" indent="0">
              <a:buNone/>
            </a:pPr>
            <a:r>
              <a:rPr lang="it-IT" sz="1050" dirty="0" err="1" smtClean="0"/>
              <a:t>One</a:t>
            </a:r>
            <a:r>
              <a:rPr lang="it-IT" sz="1050" dirty="0" smtClean="0"/>
              <a:t> </a:t>
            </a:r>
            <a:r>
              <a:rPr lang="it-IT" sz="1050" dirty="0"/>
              <a:t>or more credit </a:t>
            </a:r>
            <a:r>
              <a:rPr lang="it-IT" sz="1050" dirty="0" err="1"/>
              <a:t>cards</a:t>
            </a:r>
            <a:r>
              <a:rPr lang="it-IT" sz="1050" dirty="0"/>
              <a:t> are </a:t>
            </a:r>
            <a:r>
              <a:rPr lang="it-IT" sz="1050" dirty="0" err="1"/>
              <a:t>associated</a:t>
            </a:r>
            <a:r>
              <a:rPr lang="it-IT" sz="1050" dirty="0"/>
              <a:t> to </a:t>
            </a:r>
            <a:r>
              <a:rPr lang="it-IT" sz="1050" dirty="0" err="1"/>
              <a:t>users</a:t>
            </a:r>
            <a:r>
              <a:rPr lang="it-IT" sz="1050" dirty="0"/>
              <a:t>, with </a:t>
            </a:r>
            <a:r>
              <a:rPr lang="it-IT" sz="1050" dirty="0" err="1"/>
              <a:t>type</a:t>
            </a:r>
            <a:r>
              <a:rPr lang="it-IT" sz="1050" dirty="0"/>
              <a:t> (e.g. Visa, </a:t>
            </a:r>
            <a:r>
              <a:rPr lang="it-IT" sz="1050" dirty="0" err="1"/>
              <a:t>Diners</a:t>
            </a:r>
            <a:r>
              <a:rPr lang="it-IT" sz="1050" dirty="0"/>
              <a:t>), progressive code in the card </a:t>
            </a:r>
            <a:r>
              <a:rPr lang="it-IT" sz="1050" dirty="0" err="1"/>
              <a:t>type</a:t>
            </a:r>
            <a:r>
              <a:rPr lang="it-IT" sz="1050" dirty="0"/>
              <a:t>, and </a:t>
            </a:r>
            <a:r>
              <a:rPr lang="it-IT" sz="1050" dirty="0" err="1"/>
              <a:t>daily</a:t>
            </a:r>
            <a:r>
              <a:rPr lang="it-IT" sz="1050" dirty="0"/>
              <a:t>  maximum </a:t>
            </a:r>
            <a:r>
              <a:rPr lang="it-IT" sz="1050" dirty="0" err="1"/>
              <a:t>amount</a:t>
            </a:r>
            <a:r>
              <a:rPr lang="it-IT" sz="1050" dirty="0"/>
              <a:t> of </a:t>
            </a:r>
            <a:r>
              <a:rPr lang="it-IT" sz="1050" dirty="0" err="1"/>
              <a:t>withdrawal</a:t>
            </a:r>
            <a:r>
              <a:rPr lang="it-IT" sz="1050" dirty="0"/>
              <a:t> (</a:t>
            </a:r>
            <a:r>
              <a:rPr lang="it-IT" sz="1050" dirty="0" err="1"/>
              <a:t>that</a:t>
            </a:r>
            <a:r>
              <a:rPr lang="it-IT" sz="1050" dirty="0"/>
              <a:t> </a:t>
            </a:r>
            <a:r>
              <a:rPr lang="it-IT" sz="1050" dirty="0" err="1"/>
              <a:t>depends</a:t>
            </a:r>
            <a:r>
              <a:rPr lang="it-IT" sz="1050" dirty="0"/>
              <a:t> on the card and on the </a:t>
            </a:r>
            <a:r>
              <a:rPr lang="it-IT" sz="1050" dirty="0" err="1"/>
              <a:t>person</a:t>
            </a:r>
            <a:r>
              <a:rPr lang="it-IT" sz="1050" dirty="0"/>
              <a:t>). </a:t>
            </a:r>
          </a:p>
          <a:p>
            <a:pPr marL="0" indent="0">
              <a:buNone/>
            </a:pPr>
            <a:r>
              <a:rPr lang="it-IT" sz="1050" dirty="0" err="1"/>
              <a:t>You</a:t>
            </a:r>
            <a:r>
              <a:rPr lang="it-IT" sz="1050" dirty="0"/>
              <a:t> </a:t>
            </a:r>
            <a:r>
              <a:rPr lang="it-IT" sz="1050" dirty="0" err="1"/>
              <a:t>have</a:t>
            </a:r>
            <a:r>
              <a:rPr lang="it-IT" sz="1050" dirty="0"/>
              <a:t> to </a:t>
            </a:r>
            <a:r>
              <a:rPr lang="it-IT" sz="1050" dirty="0" err="1"/>
              <a:t>represent</a:t>
            </a:r>
            <a:r>
              <a:rPr lang="it-IT" sz="1050" dirty="0"/>
              <a:t> </a:t>
            </a:r>
            <a:r>
              <a:rPr lang="it-IT" sz="1050" dirty="0" err="1"/>
              <a:t>above</a:t>
            </a:r>
            <a:r>
              <a:rPr lang="it-IT" sz="1050" dirty="0"/>
              <a:t> </a:t>
            </a:r>
            <a:r>
              <a:rPr lang="it-IT" sz="1050" dirty="0" err="1"/>
              <a:t>requirements</a:t>
            </a:r>
            <a:r>
              <a:rPr lang="it-IT" sz="1050" dirty="0"/>
              <a:t> with an </a:t>
            </a:r>
            <a:r>
              <a:rPr lang="it-IT" sz="1050" dirty="0" err="1"/>
              <a:t>Entity</a:t>
            </a:r>
            <a:r>
              <a:rPr lang="it-IT" sz="1050" dirty="0"/>
              <a:t> </a:t>
            </a:r>
            <a:r>
              <a:rPr lang="it-IT" sz="1050" dirty="0" err="1"/>
              <a:t>Relationship</a:t>
            </a:r>
            <a:r>
              <a:rPr lang="it-IT" sz="1050" dirty="0"/>
              <a:t> Schema, in </a:t>
            </a:r>
            <a:r>
              <a:rPr lang="it-IT" sz="1050" dirty="0" err="1"/>
              <a:t>terms</a:t>
            </a:r>
            <a:r>
              <a:rPr lang="it-IT" sz="1050" dirty="0"/>
              <a:t> of </a:t>
            </a:r>
            <a:r>
              <a:rPr lang="it-IT" sz="1050" dirty="0" err="1"/>
              <a:t>entities</a:t>
            </a:r>
            <a:r>
              <a:rPr lang="it-IT" sz="1050" dirty="0"/>
              <a:t>, </a:t>
            </a:r>
            <a:r>
              <a:rPr lang="it-IT" sz="1050" dirty="0" err="1"/>
              <a:t>relationships</a:t>
            </a:r>
            <a:r>
              <a:rPr lang="it-IT" sz="1050" dirty="0"/>
              <a:t>, </a:t>
            </a:r>
            <a:r>
              <a:rPr lang="it-IT" sz="1050" dirty="0" err="1"/>
              <a:t>attributes</a:t>
            </a:r>
            <a:r>
              <a:rPr lang="it-IT" sz="1050" dirty="0"/>
              <a:t>, </a:t>
            </a:r>
            <a:r>
              <a:rPr lang="it-IT" sz="1050" dirty="0" err="1"/>
              <a:t>internal</a:t>
            </a:r>
            <a:r>
              <a:rPr lang="it-IT" sz="1050" dirty="0"/>
              <a:t> and </a:t>
            </a:r>
            <a:r>
              <a:rPr lang="it-IT" sz="1050" dirty="0" err="1"/>
              <a:t>external</a:t>
            </a:r>
            <a:r>
              <a:rPr lang="it-IT" sz="1050" dirty="0"/>
              <a:t> </a:t>
            </a:r>
            <a:r>
              <a:rPr lang="it-IT" sz="1050" dirty="0" err="1"/>
              <a:t>idetitifers</a:t>
            </a:r>
            <a:r>
              <a:rPr lang="it-IT" sz="1050" dirty="0"/>
              <a:t>, </a:t>
            </a:r>
            <a:r>
              <a:rPr lang="it-IT" sz="1050" dirty="0" err="1"/>
              <a:t>generalizations</a:t>
            </a:r>
            <a:r>
              <a:rPr lang="it-IT" sz="1050" dirty="0"/>
              <a:t>, </a:t>
            </a:r>
            <a:r>
              <a:rPr lang="it-IT" sz="1050" dirty="0" err="1"/>
              <a:t>is</a:t>
            </a:r>
            <a:r>
              <a:rPr lang="it-IT" sz="1050" dirty="0"/>
              <a:t>-a </a:t>
            </a:r>
            <a:r>
              <a:rPr lang="it-IT" sz="1050" dirty="0" err="1"/>
              <a:t>relationships</a:t>
            </a:r>
            <a:r>
              <a:rPr lang="it-IT" sz="1050" dirty="0"/>
              <a:t>, minimum and maximum </a:t>
            </a:r>
            <a:r>
              <a:rPr lang="it-IT" sz="1050" dirty="0" err="1"/>
              <a:t>cardinalities</a:t>
            </a:r>
            <a:r>
              <a:rPr lang="it-IT" sz="1050" dirty="0" smtClean="0"/>
              <a:t>.</a:t>
            </a:r>
          </a:p>
          <a:p>
            <a:pPr marL="0" indent="0">
              <a:buNone/>
            </a:pPr>
            <a:endParaRPr lang="it-IT" sz="1050" dirty="0"/>
          </a:p>
          <a:p>
            <a:pPr marL="0" indent="0">
              <a:buNone/>
            </a:pPr>
            <a:r>
              <a:rPr lang="it-IT" sz="2000" dirty="0" err="1" smtClean="0">
                <a:solidFill>
                  <a:srgbClr val="FF0000"/>
                </a:solidFill>
              </a:rPr>
              <a:t>Requirements</a:t>
            </a:r>
            <a:r>
              <a:rPr lang="it-IT" sz="2000" dirty="0" smtClean="0">
                <a:solidFill>
                  <a:srgbClr val="FF0000"/>
                </a:solidFill>
              </a:rPr>
              <a:t> are </a:t>
            </a:r>
            <a:r>
              <a:rPr lang="it-IT" sz="2000" dirty="0" err="1" smtClean="0">
                <a:solidFill>
                  <a:srgbClr val="FF0000"/>
                </a:solidFill>
              </a:rPr>
              <a:t>too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complex</a:t>
            </a:r>
            <a:r>
              <a:rPr lang="it-IT" sz="2000" dirty="0" smtClean="0">
                <a:solidFill>
                  <a:srgbClr val="FF0000"/>
                </a:solidFill>
              </a:rPr>
              <a:t> to be </a:t>
            </a:r>
            <a:r>
              <a:rPr lang="it-IT" sz="2000" dirty="0" err="1">
                <a:solidFill>
                  <a:srgbClr val="FF0000"/>
                </a:solidFill>
              </a:rPr>
              <a:t>m</a:t>
            </a:r>
            <a:r>
              <a:rPr lang="it-IT" sz="2000" dirty="0" err="1" smtClean="0">
                <a:solidFill>
                  <a:srgbClr val="FF0000"/>
                </a:solidFill>
              </a:rPr>
              <a:t>odeled</a:t>
            </a:r>
            <a:r>
              <a:rPr lang="it-IT" sz="2000" dirty="0" smtClean="0">
                <a:solidFill>
                  <a:srgbClr val="FF0000"/>
                </a:solidFill>
              </a:rPr>
              <a:t> in a single </a:t>
            </a:r>
            <a:r>
              <a:rPr lang="it-IT" sz="2000" dirty="0" err="1" smtClean="0">
                <a:solidFill>
                  <a:srgbClr val="FF0000"/>
                </a:solidFill>
              </a:rPr>
              <a:t>step</a:t>
            </a:r>
            <a:r>
              <a:rPr lang="it-IT" sz="2000" dirty="0" smtClean="0">
                <a:solidFill>
                  <a:srgbClr val="FF0000"/>
                </a:solidFill>
              </a:rPr>
              <a:t>, with a </a:t>
            </a:r>
            <a:r>
              <a:rPr lang="it-IT" sz="2000" dirty="0" err="1" smtClean="0">
                <a:solidFill>
                  <a:srgbClr val="FF0000"/>
                </a:solidFill>
              </a:rPr>
              <a:t>one-shot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strategy</a:t>
            </a:r>
            <a:r>
              <a:rPr lang="it-IT" sz="2000" dirty="0" smtClean="0">
                <a:solidFill>
                  <a:srgbClr val="FF0000"/>
                </a:solidFill>
              </a:rPr>
              <a:t>. So </a:t>
            </a:r>
            <a:r>
              <a:rPr lang="it-IT" sz="2000" dirty="0" err="1" smtClean="0">
                <a:solidFill>
                  <a:srgbClr val="FF0000"/>
                </a:solidFill>
              </a:rPr>
              <a:t>we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have</a:t>
            </a:r>
            <a:r>
              <a:rPr lang="it-IT" sz="2000" dirty="0" smtClean="0">
                <a:solidFill>
                  <a:srgbClr val="FF0000"/>
                </a:solidFill>
              </a:rPr>
              <a:t> to </a:t>
            </a:r>
            <a:r>
              <a:rPr lang="it-IT" sz="2000" dirty="0" err="1" smtClean="0">
                <a:solidFill>
                  <a:srgbClr val="FF0000"/>
                </a:solidFill>
              </a:rPr>
              <a:t>choose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one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suitable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strategy</a:t>
            </a:r>
            <a:r>
              <a:rPr lang="it-IT" sz="2000" dirty="0" smtClean="0">
                <a:solidFill>
                  <a:srgbClr val="FF0000"/>
                </a:solidFill>
              </a:rPr>
              <a:t>, or a mix of </a:t>
            </a:r>
            <a:r>
              <a:rPr lang="it-IT" sz="2000" dirty="0" err="1" smtClean="0">
                <a:solidFill>
                  <a:srgbClr val="FF0000"/>
                </a:solidFill>
              </a:rPr>
              <a:t>strategies</a:t>
            </a:r>
            <a:r>
              <a:rPr lang="it-IT" sz="2000" dirty="0" smtClean="0">
                <a:solidFill>
                  <a:srgbClr val="FF0000"/>
                </a:solidFill>
              </a:rPr>
              <a:t>, to </a:t>
            </a:r>
            <a:r>
              <a:rPr lang="it-IT" sz="2000" dirty="0" err="1" smtClean="0">
                <a:solidFill>
                  <a:srgbClr val="FF0000"/>
                </a:solidFill>
              </a:rPr>
              <a:t>perform</a:t>
            </a:r>
            <a:r>
              <a:rPr lang="it-IT" sz="2000" dirty="0" smtClean="0">
                <a:solidFill>
                  <a:srgbClr val="FF0000"/>
                </a:solidFill>
              </a:rPr>
              <a:t> the </a:t>
            </a:r>
            <a:r>
              <a:rPr lang="it-IT" sz="2000" dirty="0" err="1" smtClean="0">
                <a:solidFill>
                  <a:srgbClr val="FF0000"/>
                </a:solidFill>
              </a:rPr>
              <a:t>process</a:t>
            </a:r>
            <a:r>
              <a:rPr lang="it-IT" sz="2000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it-IT" sz="2000" dirty="0" err="1" smtClean="0">
                <a:solidFill>
                  <a:srgbClr val="FF0000"/>
                </a:solidFill>
              </a:rPr>
              <a:t>Before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chosing</a:t>
            </a:r>
            <a:r>
              <a:rPr lang="it-IT" sz="2000" dirty="0" smtClean="0">
                <a:solidFill>
                  <a:srgbClr val="FF0000"/>
                </a:solidFill>
              </a:rPr>
              <a:t> a </a:t>
            </a:r>
            <a:r>
              <a:rPr lang="it-IT" sz="2000" dirty="0" err="1" smtClean="0">
                <a:solidFill>
                  <a:srgbClr val="FF0000"/>
                </a:solidFill>
              </a:rPr>
              <a:t>strategy</a:t>
            </a:r>
            <a:r>
              <a:rPr lang="it-IT" sz="2000" dirty="0" smtClean="0">
                <a:solidFill>
                  <a:srgbClr val="FF0000"/>
                </a:solidFill>
              </a:rPr>
              <a:t>, </a:t>
            </a:r>
            <a:r>
              <a:rPr lang="it-IT" sz="2000" dirty="0" err="1" smtClean="0">
                <a:solidFill>
                  <a:srgbClr val="FF0000"/>
                </a:solidFill>
              </a:rPr>
              <a:t>let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us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try</a:t>
            </a:r>
            <a:r>
              <a:rPr lang="it-IT" sz="2000" dirty="0" smtClean="0">
                <a:solidFill>
                  <a:srgbClr val="FF0000"/>
                </a:solidFill>
              </a:rPr>
              <a:t> to </a:t>
            </a:r>
            <a:r>
              <a:rPr lang="it-IT" sz="2000" dirty="0" err="1" smtClean="0">
                <a:solidFill>
                  <a:srgbClr val="FF0000"/>
                </a:solidFill>
              </a:rPr>
              <a:t>segment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requirements</a:t>
            </a:r>
            <a:r>
              <a:rPr lang="it-IT" sz="2000" dirty="0" smtClean="0">
                <a:solidFill>
                  <a:srgbClr val="FF0000"/>
                </a:solidFill>
              </a:rPr>
              <a:t>. </a:t>
            </a:r>
            <a:endParaRPr lang="it-IT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05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23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4590" y="655093"/>
            <a:ext cx="9034818" cy="40260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80913" y="160410"/>
            <a:ext cx="8661989" cy="549273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/>
              <a:t>Requirements</a:t>
            </a:r>
            <a:r>
              <a:rPr lang="it-IT" sz="3600" dirty="0" smtClean="0"/>
              <a:t> </a:t>
            </a:r>
            <a:r>
              <a:rPr lang="it-IT" sz="3600" dirty="0" err="1" smtClean="0"/>
              <a:t>segmentation</a:t>
            </a:r>
            <a:endParaRPr lang="it-IT" sz="36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4429" y="1375143"/>
            <a:ext cx="9069571" cy="4395425"/>
          </a:xfrm>
        </p:spPr>
        <p:txBody>
          <a:bodyPr>
            <a:noAutofit/>
          </a:bodyPr>
          <a:lstStyle/>
          <a:p>
            <a:r>
              <a:rPr lang="it-IT" dirty="0" smtClean="0"/>
              <a:t>Let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segment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 the </a:t>
            </a:r>
            <a:r>
              <a:rPr lang="it-IT" dirty="0" err="1" smtClean="0"/>
              <a:t>simplest</a:t>
            </a:r>
            <a:r>
              <a:rPr lang="it-IT" dirty="0" smtClean="0"/>
              <a:t> criterium, </a:t>
            </a:r>
            <a:r>
              <a:rPr lang="it-IT" dirty="0" err="1" smtClean="0"/>
              <a:t>corresponding</a:t>
            </a:r>
            <a:r>
              <a:rPr lang="it-IT" dirty="0" smtClean="0"/>
              <a:t> to put </a:t>
            </a:r>
            <a:r>
              <a:rPr lang="it-IT" dirty="0" err="1" smtClean="0"/>
              <a:t>together</a:t>
            </a:r>
            <a:r>
              <a:rPr lang="it-IT" dirty="0" smtClean="0"/>
              <a:t> </a:t>
            </a:r>
            <a:r>
              <a:rPr lang="it-IT" dirty="0" err="1" smtClean="0"/>
              <a:t>sentences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are in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paragraph</a:t>
            </a:r>
            <a:r>
              <a:rPr lang="it-IT" dirty="0" smtClean="0"/>
              <a:t>, and split </a:t>
            </a:r>
            <a:r>
              <a:rPr lang="it-IT" dirty="0" err="1" smtClean="0"/>
              <a:t>sentences</a:t>
            </a:r>
            <a:r>
              <a:rPr lang="it-IT" dirty="0" smtClean="0"/>
              <a:t> in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paragraphs</a:t>
            </a:r>
            <a:r>
              <a:rPr lang="it-IT" dirty="0" smtClean="0"/>
              <a:t>.  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next</a:t>
            </a:r>
            <a:r>
              <a:rPr lang="it-IT" dirty="0" smtClean="0"/>
              <a:t> page.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6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67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Structure</a:t>
            </a:r>
            <a:r>
              <a:rPr lang="it-IT" dirty="0" smtClean="0"/>
              <a:t> of </a:t>
            </a:r>
            <a:r>
              <a:rPr lang="it-IT" dirty="0" err="1" smtClean="0"/>
              <a:t>requirements</a:t>
            </a:r>
            <a:r>
              <a:rPr lang="it-IT" dirty="0" smtClean="0"/>
              <a:t> in </a:t>
            </a:r>
            <a:r>
              <a:rPr lang="it-IT" dirty="0" err="1" smtClean="0"/>
              <a:t>four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531369"/>
            <a:ext cx="9069571" cy="4905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smtClean="0"/>
              <a:t>R1 – A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(e.g. the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of Milan</a:t>
            </a:r>
            <a:r>
              <a:rPr lang="it-IT" sz="1400" dirty="0"/>
              <a:t>, </a:t>
            </a:r>
            <a:r>
              <a:rPr lang="it-IT" sz="1400" dirty="0" err="1" smtClean="0"/>
              <a:t>Italy</a:t>
            </a:r>
            <a:r>
              <a:rPr lang="it-IT" sz="1400" dirty="0" smtClean="0"/>
              <a:t>) </a:t>
            </a:r>
            <a:r>
              <a:rPr lang="it-IT" sz="1400" dirty="0" err="1" smtClean="0"/>
              <a:t>aims</a:t>
            </a:r>
            <a:r>
              <a:rPr lang="it-IT" sz="1400" dirty="0" smtClean="0"/>
              <a:t> </a:t>
            </a:r>
            <a:r>
              <a:rPr lang="it-IT" sz="1400" dirty="0" err="1" smtClean="0"/>
              <a:t>at</a:t>
            </a:r>
            <a:r>
              <a:rPr lang="it-IT" sz="1400" dirty="0" smtClean="0"/>
              <a:t> </a:t>
            </a:r>
            <a:r>
              <a:rPr lang="it-IT" sz="1400" dirty="0" err="1" smtClean="0"/>
              <a:t>managing</a:t>
            </a:r>
            <a:r>
              <a:rPr lang="it-IT" sz="1400" dirty="0" smtClean="0"/>
              <a:t> in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</a:t>
            </a:r>
            <a:r>
              <a:rPr lang="it-IT" sz="1400" dirty="0" err="1" smtClean="0"/>
              <a:t>year</a:t>
            </a:r>
            <a:r>
              <a:rPr lang="it-IT" sz="1400" dirty="0" smtClean="0"/>
              <a:t> (e.g. in 2015) a bike </a:t>
            </a:r>
            <a:r>
              <a:rPr lang="it-IT" sz="1400" dirty="0" err="1" smtClean="0"/>
              <a:t>sharing</a:t>
            </a:r>
            <a:r>
              <a:rPr lang="it-IT" sz="1400" dirty="0" smtClean="0"/>
              <a:t> service. The service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organized</a:t>
            </a:r>
            <a:r>
              <a:rPr lang="it-IT" sz="1400" dirty="0" smtClean="0"/>
              <a:t> in </a:t>
            </a:r>
            <a:r>
              <a:rPr lang="it-IT" sz="1400" dirty="0" err="1" smtClean="0"/>
              <a:t>terms</a:t>
            </a:r>
            <a:r>
              <a:rPr lang="it-IT" sz="1400" dirty="0" smtClean="0"/>
              <a:t> of parking </a:t>
            </a:r>
            <a:r>
              <a:rPr lang="it-IT" sz="1400" dirty="0" err="1" smtClean="0"/>
              <a:t>lots</a:t>
            </a:r>
            <a:r>
              <a:rPr lang="it-IT" sz="1400" dirty="0" smtClean="0"/>
              <a:t>, </a:t>
            </a:r>
            <a:r>
              <a:rPr lang="it-IT" sz="1400" dirty="0" err="1" smtClean="0"/>
              <a:t>each</a:t>
            </a:r>
            <a:r>
              <a:rPr lang="it-IT" sz="1400" dirty="0" smtClean="0"/>
              <a:t> </a:t>
            </a:r>
            <a:r>
              <a:rPr lang="it-IT" sz="1400" dirty="0" err="1" smtClean="0"/>
              <a:t>one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identifed</a:t>
            </a:r>
            <a:r>
              <a:rPr lang="it-IT" sz="1400" dirty="0" smtClean="0"/>
              <a:t> by a code, a </a:t>
            </a:r>
            <a:r>
              <a:rPr lang="it-IT" sz="1400" dirty="0" err="1" smtClean="0"/>
              <a:t>longitude</a:t>
            </a:r>
            <a:r>
              <a:rPr lang="it-IT" sz="1400" dirty="0" smtClean="0"/>
              <a:t>, a </a:t>
            </a:r>
            <a:r>
              <a:rPr lang="it-IT" sz="1400" dirty="0" err="1" smtClean="0"/>
              <a:t>latitude</a:t>
            </a:r>
            <a:r>
              <a:rPr lang="it-IT" sz="1400" dirty="0" smtClean="0"/>
              <a:t>, an </a:t>
            </a:r>
            <a:r>
              <a:rPr lang="it-IT" sz="1400" dirty="0" err="1" smtClean="0"/>
              <a:t>address</a:t>
            </a:r>
            <a:r>
              <a:rPr lang="it-IT" sz="1400" dirty="0" smtClean="0"/>
              <a:t>, a </a:t>
            </a:r>
            <a:r>
              <a:rPr lang="it-IT" sz="1400" dirty="0" err="1" smtClean="0"/>
              <a:t>name</a:t>
            </a:r>
            <a:r>
              <a:rPr lang="it-IT" sz="1400" dirty="0" smtClean="0"/>
              <a:t> (e.g. Piazzale </a:t>
            </a:r>
            <a:r>
              <a:rPr lang="it-IT" sz="1400" dirty="0"/>
              <a:t>S</a:t>
            </a:r>
            <a:r>
              <a:rPr lang="it-IT" sz="1400" dirty="0" smtClean="0"/>
              <a:t>usa), and by a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of </a:t>
            </a:r>
            <a:r>
              <a:rPr lang="it-IT" sz="1400" dirty="0" err="1" smtClean="0"/>
              <a:t>locations</a:t>
            </a:r>
            <a:r>
              <a:rPr lang="it-IT" sz="1400" dirty="0" smtClean="0"/>
              <a:t> for </a:t>
            </a:r>
            <a:r>
              <a:rPr lang="it-IT" sz="1400" dirty="0" err="1" smtClean="0"/>
              <a:t>bycicles</a:t>
            </a:r>
            <a:r>
              <a:rPr lang="it-IT" sz="1400" dirty="0" smtClean="0"/>
              <a:t>. </a:t>
            </a:r>
            <a:r>
              <a:rPr lang="it-IT" sz="1400" dirty="0" err="1" smtClean="0"/>
              <a:t>Each</a:t>
            </a:r>
            <a:r>
              <a:rPr lang="it-IT" sz="1400" dirty="0" smtClean="0"/>
              <a:t> location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identified</a:t>
            </a:r>
            <a:r>
              <a:rPr lang="it-IT" sz="1400" dirty="0" smtClean="0"/>
              <a:t> by a progressive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in the parking and from the </a:t>
            </a:r>
            <a:r>
              <a:rPr lang="it-IT" sz="1400" dirty="0" err="1" smtClean="0"/>
              <a:t>type</a:t>
            </a:r>
            <a:r>
              <a:rPr lang="it-IT" sz="1400" dirty="0" smtClean="0"/>
              <a:t> of bike </a:t>
            </a:r>
            <a:r>
              <a:rPr lang="it-IT" sz="1400" dirty="0" err="1" smtClean="0"/>
              <a:t>that</a:t>
            </a:r>
            <a:r>
              <a:rPr lang="it-IT" sz="1400" dirty="0" smtClean="0"/>
              <a:t> can be </a:t>
            </a:r>
            <a:r>
              <a:rPr lang="it-IT" sz="1400" dirty="0" err="1" smtClean="0"/>
              <a:t>hosted</a:t>
            </a:r>
            <a:r>
              <a:rPr lang="it-IT" sz="1400" dirty="0" smtClean="0"/>
              <a:t> in the location, </a:t>
            </a:r>
            <a:r>
              <a:rPr lang="it-IT" sz="1400" dirty="0" err="1" smtClean="0"/>
              <a:t>namely</a:t>
            </a:r>
            <a:r>
              <a:rPr lang="it-IT" sz="1400" dirty="0" smtClean="0"/>
              <a:t> a. </a:t>
            </a:r>
            <a:r>
              <a:rPr lang="it-IT" sz="1400" dirty="0" err="1" smtClean="0"/>
              <a:t>normal</a:t>
            </a:r>
            <a:r>
              <a:rPr lang="it-IT" sz="1400" dirty="0" smtClean="0"/>
              <a:t> or b. </a:t>
            </a:r>
            <a:r>
              <a:rPr lang="it-IT" sz="1400" dirty="0" err="1" smtClean="0"/>
              <a:t>assisted</a:t>
            </a:r>
            <a:r>
              <a:rPr lang="it-IT" sz="1400" dirty="0"/>
              <a:t> </a:t>
            </a:r>
            <a:r>
              <a:rPr lang="it-IT" sz="1400" dirty="0" smtClean="0"/>
              <a:t>(</a:t>
            </a:r>
            <a:r>
              <a:rPr lang="it-IT" sz="1400" dirty="0" err="1" smtClean="0"/>
              <a:t>namely</a:t>
            </a:r>
            <a:r>
              <a:rPr lang="it-IT" sz="1400" dirty="0" smtClean="0"/>
              <a:t>, </a:t>
            </a:r>
            <a:r>
              <a:rPr lang="it-IT" sz="1400" dirty="0" err="1" smtClean="0"/>
              <a:t>equipped</a:t>
            </a:r>
            <a:r>
              <a:rPr lang="it-IT" sz="1400" dirty="0" smtClean="0"/>
              <a:t> with an </a:t>
            </a:r>
            <a:r>
              <a:rPr lang="it-IT" sz="1400" dirty="0" err="1" smtClean="0"/>
              <a:t>electric</a:t>
            </a:r>
            <a:r>
              <a:rPr lang="it-IT" sz="1400" dirty="0" smtClean="0"/>
              <a:t> </a:t>
            </a:r>
            <a:r>
              <a:rPr lang="it-IT" sz="1400" dirty="0" err="1" smtClean="0"/>
              <a:t>motor</a:t>
            </a:r>
            <a:r>
              <a:rPr lang="it-IT" sz="1400" dirty="0" smtClean="0"/>
              <a:t>). </a:t>
            </a:r>
            <a:r>
              <a:rPr lang="it-IT" sz="1400" dirty="0" err="1" smtClean="0"/>
              <a:t>We</a:t>
            </a:r>
            <a:r>
              <a:rPr lang="it-IT" sz="1400" dirty="0" smtClean="0"/>
              <a:t> assume </a:t>
            </a:r>
            <a:r>
              <a:rPr lang="it-IT" sz="1400" dirty="0" err="1" smtClean="0"/>
              <a:t>that</a:t>
            </a:r>
            <a:r>
              <a:rPr lang="it-IT" sz="1400" dirty="0" smtClean="0"/>
              <a:t> in a </a:t>
            </a:r>
            <a:r>
              <a:rPr lang="it-IT" sz="1400" dirty="0" err="1" smtClean="0"/>
              <a:t>specific</a:t>
            </a:r>
            <a:r>
              <a:rPr lang="it-IT" sz="1400" dirty="0" smtClean="0"/>
              <a:t> location of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always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a bike of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</a:t>
            </a:r>
            <a:r>
              <a:rPr lang="it-IT" sz="1400" dirty="0" err="1" smtClean="0"/>
              <a:t>type</a:t>
            </a:r>
            <a:r>
              <a:rPr lang="it-IT" sz="1400" dirty="0" smtClean="0"/>
              <a:t>.  </a:t>
            </a:r>
            <a:r>
              <a:rPr lang="it-IT" sz="1400" dirty="0" err="1" smtClean="0"/>
              <a:t>Each</a:t>
            </a:r>
            <a:r>
              <a:rPr lang="it-IT" sz="1400" dirty="0" smtClean="0"/>
              <a:t>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identified</a:t>
            </a:r>
            <a:r>
              <a:rPr lang="it-IT" sz="1400" dirty="0" smtClean="0"/>
              <a:t> by a </a:t>
            </a:r>
            <a:r>
              <a:rPr lang="it-IT" sz="1400" dirty="0" err="1" smtClean="0"/>
              <a:t>numeric</a:t>
            </a:r>
            <a:r>
              <a:rPr lang="it-IT" sz="1400" dirty="0" smtClean="0"/>
              <a:t> code, and a date of </a:t>
            </a:r>
            <a:r>
              <a:rPr lang="it-IT" sz="1400" dirty="0" err="1" smtClean="0"/>
              <a:t>purchase</a:t>
            </a:r>
            <a:r>
              <a:rPr lang="it-IT" sz="1400" dirty="0" smtClean="0"/>
              <a:t>; </a:t>
            </a:r>
            <a:r>
              <a:rPr lang="it-IT" sz="1400" dirty="0" err="1" smtClean="0"/>
              <a:t>assisted</a:t>
            </a:r>
            <a:r>
              <a:rPr lang="it-IT" sz="1400" dirty="0" smtClean="0"/>
              <a:t> bikes </a:t>
            </a:r>
            <a:r>
              <a:rPr lang="it-IT" sz="1400" dirty="0" err="1" smtClean="0"/>
              <a:t>have</a:t>
            </a:r>
            <a:r>
              <a:rPr lang="it-IT" sz="1400" dirty="0" smtClean="0"/>
              <a:t> a </a:t>
            </a:r>
            <a:r>
              <a:rPr lang="it-IT" sz="1400" dirty="0" err="1" smtClean="0"/>
              <a:t>make</a:t>
            </a:r>
            <a:r>
              <a:rPr lang="it-IT" sz="1400" dirty="0" smtClean="0"/>
              <a:t>,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may</a:t>
            </a:r>
            <a:r>
              <a:rPr lang="it-IT" sz="1400" dirty="0" smtClean="0"/>
              <a:t> </a:t>
            </a:r>
            <a:r>
              <a:rPr lang="it-IT" sz="1400" dirty="0" err="1" smtClean="0"/>
              <a:t>change</a:t>
            </a:r>
            <a:r>
              <a:rPr lang="it-IT" sz="1400" dirty="0" smtClean="0"/>
              <a:t> </a:t>
            </a:r>
            <a:r>
              <a:rPr lang="it-IT" sz="1400" dirty="0" err="1" smtClean="0"/>
              <a:t>among</a:t>
            </a:r>
            <a:r>
              <a:rPr lang="it-IT" sz="1400" dirty="0" smtClean="0"/>
              <a:t> bikes (</a:t>
            </a:r>
            <a:r>
              <a:rPr lang="it-IT" sz="1400" dirty="0" err="1" smtClean="0"/>
              <a:t>we</a:t>
            </a:r>
            <a:r>
              <a:rPr lang="it-IT" sz="1400" dirty="0" smtClean="0"/>
              <a:t> do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</a:t>
            </a:r>
            <a:r>
              <a:rPr lang="it-IT" sz="1400" dirty="0" err="1" smtClean="0"/>
              <a:t>makes</a:t>
            </a:r>
            <a:r>
              <a:rPr lang="it-IT" sz="1400" dirty="0" smtClean="0"/>
              <a:t> of </a:t>
            </a:r>
            <a:r>
              <a:rPr lang="it-IT" sz="1400" dirty="0" err="1" smtClean="0"/>
              <a:t>normal</a:t>
            </a:r>
            <a:r>
              <a:rPr lang="it-IT" sz="1400" dirty="0" smtClean="0"/>
              <a:t> bikes). </a:t>
            </a:r>
            <a:r>
              <a:rPr lang="it-IT" sz="1400" dirty="0"/>
              <a:t> </a:t>
            </a:r>
            <a:r>
              <a:rPr lang="it-IT" sz="1400" dirty="0" err="1" smtClean="0"/>
              <a:t>When</a:t>
            </a:r>
            <a:r>
              <a:rPr lang="it-IT" sz="1400" dirty="0" smtClean="0"/>
              <a:t> bikes are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used</a:t>
            </a:r>
            <a:r>
              <a:rPr lang="it-IT" sz="1400" dirty="0" smtClean="0"/>
              <a:t>, </a:t>
            </a:r>
            <a:r>
              <a:rPr lang="it-IT" sz="1400" dirty="0" err="1" smtClean="0"/>
              <a:t>they</a:t>
            </a:r>
            <a:r>
              <a:rPr lang="it-IT" sz="1400" dirty="0" smtClean="0"/>
              <a:t> are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</a:t>
            </a:r>
            <a:r>
              <a:rPr lang="it-IT" sz="1400" dirty="0" err="1" smtClean="0"/>
              <a:t>locations</a:t>
            </a:r>
            <a:r>
              <a:rPr lang="it-IT" sz="1400" dirty="0" smtClean="0"/>
              <a:t> of parking </a:t>
            </a:r>
            <a:r>
              <a:rPr lang="it-IT" sz="1400" dirty="0" err="1" smtClean="0"/>
              <a:t>lots</a:t>
            </a:r>
            <a:r>
              <a:rPr lang="it-IT" sz="1400" dirty="0" smtClean="0"/>
              <a:t>. </a:t>
            </a:r>
            <a:r>
              <a:rPr lang="it-IT" sz="1400" dirty="0" err="1" smtClean="0"/>
              <a:t>As</a:t>
            </a:r>
            <a:r>
              <a:rPr lang="it-IT" sz="1400" dirty="0" smtClean="0"/>
              <a:t> a </a:t>
            </a:r>
            <a:r>
              <a:rPr lang="it-IT" sz="1400" dirty="0" err="1" smtClean="0"/>
              <a:t>consequence</a:t>
            </a:r>
            <a:r>
              <a:rPr lang="it-IT" sz="1400" dirty="0" smtClean="0"/>
              <a:t>,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bike and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minute in the </a:t>
            </a:r>
            <a:r>
              <a:rPr lang="it-IT" sz="1400" dirty="0" err="1" smtClean="0"/>
              <a:t>year</a:t>
            </a:r>
            <a:r>
              <a:rPr lang="it-IT" sz="1400" dirty="0" smtClean="0"/>
              <a:t> (e.g. </a:t>
            </a:r>
            <a:r>
              <a:rPr lang="it-IT" sz="1400" dirty="0"/>
              <a:t> </a:t>
            </a:r>
            <a:r>
              <a:rPr lang="it-IT" sz="1400" dirty="0" smtClean="0"/>
              <a:t>minute 34 of hour 10 a.m. of march 7th) </a:t>
            </a:r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want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state of the bike, </a:t>
            </a:r>
            <a:r>
              <a:rPr lang="it-IT" sz="1400" dirty="0" err="1" smtClean="0"/>
              <a:t>namely</a:t>
            </a:r>
            <a:r>
              <a:rPr lang="it-IT" sz="1400" dirty="0" smtClean="0"/>
              <a:t> </a:t>
            </a:r>
            <a:r>
              <a:rPr lang="it-IT" sz="1400" dirty="0" err="1" smtClean="0"/>
              <a:t>if</a:t>
            </a:r>
            <a:r>
              <a:rPr lang="it-IT" sz="1400" dirty="0" smtClean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or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in </a:t>
            </a:r>
            <a:r>
              <a:rPr lang="it-IT" sz="1400" dirty="0" err="1" smtClean="0"/>
              <a:t>motion</a:t>
            </a:r>
            <a:r>
              <a:rPr lang="it-IT" sz="1400" dirty="0" smtClean="0"/>
              <a:t>. </a:t>
            </a:r>
            <a:r>
              <a:rPr lang="it-IT" sz="1400" dirty="0" err="1" smtClean="0"/>
              <a:t>Furthermore</a:t>
            </a:r>
            <a:r>
              <a:rPr lang="it-IT" sz="1400" dirty="0" smtClean="0"/>
              <a:t>,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minute in the </a:t>
            </a:r>
            <a:r>
              <a:rPr lang="it-IT" sz="1400" dirty="0" err="1" smtClean="0"/>
              <a:t>year</a:t>
            </a:r>
            <a:r>
              <a:rPr lang="it-IT" sz="1400" dirty="0" smtClean="0"/>
              <a:t> and </a:t>
            </a:r>
            <a:r>
              <a:rPr lang="it-IT" sz="1400" dirty="0" err="1" smtClean="0"/>
              <a:t>each</a:t>
            </a:r>
            <a:r>
              <a:rPr lang="it-IT" sz="1400" dirty="0" smtClean="0"/>
              <a:t> location in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, </a:t>
            </a:r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want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, </a:t>
            </a:r>
            <a:r>
              <a:rPr lang="it-IT" sz="1400" dirty="0" err="1" smtClean="0"/>
              <a:t>separately</a:t>
            </a:r>
            <a:r>
              <a:rPr lang="it-IT" sz="1400" dirty="0" smtClean="0"/>
              <a:t>, </a:t>
            </a:r>
            <a:r>
              <a:rPr lang="it-IT" sz="1400" dirty="0" err="1" smtClean="0"/>
              <a:t>which</a:t>
            </a:r>
            <a:r>
              <a:rPr lang="it-IT" sz="1400" dirty="0" smtClean="0"/>
              <a:t>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possibly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the location (e.g. in </a:t>
            </a:r>
            <a:r>
              <a:rPr lang="it-IT" sz="1400" dirty="0"/>
              <a:t>minute </a:t>
            </a:r>
            <a:r>
              <a:rPr lang="it-IT" sz="1400" dirty="0" smtClean="0"/>
              <a:t>29 </a:t>
            </a:r>
            <a:r>
              <a:rPr lang="it-IT" sz="1400" dirty="0"/>
              <a:t>of hour </a:t>
            </a:r>
            <a:r>
              <a:rPr lang="it-IT" sz="1400" dirty="0" smtClean="0"/>
              <a:t>11 a.m. of </a:t>
            </a:r>
            <a:r>
              <a:rPr lang="it-IT" sz="1400" dirty="0"/>
              <a:t>march </a:t>
            </a:r>
            <a:r>
              <a:rPr lang="it-IT" sz="1400" dirty="0" smtClean="0"/>
              <a:t>21th bike 73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location 15 of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28</a:t>
            </a:r>
            <a:r>
              <a:rPr lang="it-IT" sz="1400" dirty="0"/>
              <a:t>,</a:t>
            </a:r>
            <a:r>
              <a:rPr lang="it-IT" sz="1400" dirty="0" smtClean="0"/>
              <a:t> </a:t>
            </a:r>
            <a:r>
              <a:rPr lang="it-IT" sz="1400" dirty="0" err="1" smtClean="0"/>
              <a:t>while</a:t>
            </a:r>
            <a:r>
              <a:rPr lang="it-IT" sz="1400" dirty="0" smtClean="0"/>
              <a:t> in the </a:t>
            </a:r>
            <a:r>
              <a:rPr lang="it-IT" sz="1400" dirty="0" err="1" smtClean="0"/>
              <a:t>same</a:t>
            </a:r>
            <a:r>
              <a:rPr lang="it-IT" sz="1400" dirty="0" smtClean="0"/>
              <a:t> minute bike 130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parked</a:t>
            </a:r>
            <a:r>
              <a:rPr lang="it-IT" sz="1400" dirty="0"/>
              <a:t> in location </a:t>
            </a:r>
            <a:r>
              <a:rPr lang="it-IT" sz="1400" dirty="0" smtClean="0"/>
              <a:t>6 of </a:t>
            </a:r>
            <a:r>
              <a:rPr lang="it-IT" sz="1400" dirty="0"/>
              <a:t>parking  </a:t>
            </a:r>
            <a:r>
              <a:rPr lang="it-IT" sz="1400" dirty="0" err="1"/>
              <a:t>lot</a:t>
            </a:r>
            <a:r>
              <a:rPr lang="it-IT" sz="1400" dirty="0"/>
              <a:t> </a:t>
            </a:r>
            <a:r>
              <a:rPr lang="it-IT" sz="1400" dirty="0" smtClean="0"/>
              <a:t>112). Of </a:t>
            </a:r>
            <a:r>
              <a:rPr lang="it-IT" sz="1400" dirty="0" err="1" smtClean="0"/>
              <a:t>course</a:t>
            </a:r>
            <a:r>
              <a:rPr lang="it-IT" sz="1400" dirty="0" smtClean="0"/>
              <a:t>, </a:t>
            </a:r>
            <a:r>
              <a:rPr lang="it-IT" sz="1400" dirty="0" err="1" smtClean="0"/>
              <a:t>if</a:t>
            </a:r>
            <a:r>
              <a:rPr lang="it-IT" sz="1400" dirty="0" smtClean="0"/>
              <a:t> in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minute a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in </a:t>
            </a:r>
            <a:r>
              <a:rPr lang="it-IT" sz="1400" dirty="0" err="1" smtClean="0"/>
              <a:t>motion</a:t>
            </a:r>
            <a:r>
              <a:rPr lang="it-IT" sz="1400" dirty="0" smtClean="0"/>
              <a:t>, the </a:t>
            </a:r>
            <a:r>
              <a:rPr lang="it-IT" sz="1400" dirty="0" err="1" smtClean="0"/>
              <a:t>corresponding</a:t>
            </a:r>
            <a:r>
              <a:rPr lang="it-IT" sz="1400" dirty="0" smtClean="0"/>
              <a:t> location in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</a:t>
            </a:r>
            <a:r>
              <a:rPr lang="it-IT" sz="1400" dirty="0" err="1" smtClean="0"/>
              <a:t>does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exist</a:t>
            </a:r>
            <a:r>
              <a:rPr lang="it-IT" sz="1400" dirty="0" smtClean="0"/>
              <a:t>, and, </a:t>
            </a:r>
            <a:r>
              <a:rPr lang="it-IT" sz="1400" dirty="0" err="1" smtClean="0"/>
              <a:t>therefore</a:t>
            </a:r>
            <a:r>
              <a:rPr lang="it-IT" sz="1400" dirty="0" smtClean="0"/>
              <a:t>, </a:t>
            </a:r>
            <a:r>
              <a:rPr lang="it-IT" sz="1400" dirty="0" err="1" smtClean="0"/>
              <a:t>will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be </a:t>
            </a:r>
            <a:r>
              <a:rPr lang="it-IT" sz="1400" dirty="0" err="1" smtClean="0"/>
              <a:t>represented</a:t>
            </a:r>
            <a:r>
              <a:rPr lang="it-IT" sz="1400" dirty="0" smtClean="0"/>
              <a:t>.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strongly</a:t>
            </a:r>
            <a:r>
              <a:rPr lang="it-IT" sz="1400" dirty="0" smtClean="0"/>
              <a:t> </a:t>
            </a:r>
            <a:r>
              <a:rPr lang="it-IT" sz="1400" dirty="0" err="1" smtClean="0"/>
              <a:t>recommended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</a:t>
            </a:r>
            <a:r>
              <a:rPr lang="it-IT" sz="1400" dirty="0" err="1" smtClean="0"/>
              <a:t>concept</a:t>
            </a:r>
            <a:r>
              <a:rPr lang="it-IT" sz="1400" dirty="0" smtClean="0"/>
              <a:t> of minute with an </a:t>
            </a:r>
            <a:r>
              <a:rPr lang="it-IT" sz="1400" dirty="0" err="1" smtClean="0"/>
              <a:t>Entity</a:t>
            </a:r>
            <a:r>
              <a:rPr lang="it-IT" sz="1400" dirty="0" smtClean="0"/>
              <a:t>. </a:t>
            </a:r>
          </a:p>
          <a:p>
            <a:pPr marL="0" indent="0">
              <a:buNone/>
            </a:pPr>
            <a:r>
              <a:rPr lang="it-IT" sz="1400" dirty="0"/>
              <a:t>R2 – In </a:t>
            </a:r>
            <a:r>
              <a:rPr lang="it-IT" sz="1400" dirty="0" err="1"/>
              <a:t>order</a:t>
            </a:r>
            <a:r>
              <a:rPr lang="it-IT" sz="1400" dirty="0"/>
              <a:t> to use bikes, </a:t>
            </a:r>
            <a:r>
              <a:rPr lang="it-IT" sz="1400" dirty="0" err="1"/>
              <a:t>users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</a:t>
            </a:r>
            <a:r>
              <a:rPr lang="it-IT" sz="1400" dirty="0" err="1"/>
              <a:t>register</a:t>
            </a:r>
            <a:r>
              <a:rPr lang="it-IT" sz="1400" dirty="0"/>
              <a:t> </a:t>
            </a:r>
            <a:r>
              <a:rPr lang="it-IT" sz="1400" dirty="0" err="1"/>
              <a:t>themselves</a:t>
            </a:r>
            <a:r>
              <a:rPr lang="it-IT" sz="1400" dirty="0"/>
              <a:t>. A </a:t>
            </a:r>
            <a:r>
              <a:rPr lang="it-IT" sz="1400" dirty="0" err="1"/>
              <a:t>registered</a:t>
            </a:r>
            <a:r>
              <a:rPr lang="it-IT" sz="1400" dirty="0"/>
              <a:t>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characterized</a:t>
            </a:r>
            <a:r>
              <a:rPr lang="it-IT" sz="1400" dirty="0"/>
              <a:t> by an </a:t>
            </a:r>
            <a:r>
              <a:rPr lang="it-IT" sz="1400" dirty="0" err="1"/>
              <a:t>identifier</a:t>
            </a:r>
            <a:r>
              <a:rPr lang="it-IT" sz="1400" dirty="0"/>
              <a:t> (e.g. a fiscal code, or a social security </a:t>
            </a:r>
            <a:r>
              <a:rPr lang="it-IT" sz="1400" dirty="0" err="1"/>
              <a:t>number</a:t>
            </a:r>
            <a:r>
              <a:rPr lang="it-IT" sz="1400" dirty="0"/>
              <a:t>), a progressive </a:t>
            </a:r>
            <a:r>
              <a:rPr lang="it-IT" sz="1400" dirty="0" err="1" smtClean="0"/>
              <a:t>numeric</a:t>
            </a:r>
            <a:r>
              <a:rPr lang="it-IT" sz="1400" dirty="0" smtClean="0"/>
              <a:t> code </a:t>
            </a:r>
            <a:r>
              <a:rPr lang="it-IT" sz="1400" dirty="0"/>
              <a:t>(first </a:t>
            </a:r>
            <a:r>
              <a:rPr lang="it-IT" sz="1400" dirty="0" err="1"/>
              <a:t>person</a:t>
            </a:r>
            <a:r>
              <a:rPr lang="it-IT" sz="1400" dirty="0"/>
              <a:t> </a:t>
            </a:r>
            <a:r>
              <a:rPr lang="it-IT" sz="1400" dirty="0" err="1"/>
              <a:t>registered</a:t>
            </a:r>
            <a:r>
              <a:rPr lang="it-IT" sz="1400" dirty="0"/>
              <a:t>, </a:t>
            </a:r>
            <a:r>
              <a:rPr lang="it-IT" sz="1400" dirty="0" err="1"/>
              <a:t>second</a:t>
            </a:r>
            <a:r>
              <a:rPr lang="it-IT" sz="1400" dirty="0"/>
              <a:t> </a:t>
            </a:r>
            <a:r>
              <a:rPr lang="it-IT" sz="1400" dirty="0" err="1"/>
              <a:t>person</a:t>
            </a:r>
            <a:r>
              <a:rPr lang="it-IT" sz="1400" dirty="0"/>
              <a:t> </a:t>
            </a:r>
            <a:r>
              <a:rPr lang="it-IT" sz="1400" dirty="0" err="1"/>
              <a:t>registered</a:t>
            </a:r>
            <a:r>
              <a:rPr lang="it-IT" sz="1400" dirty="0"/>
              <a:t>, etc.) a </a:t>
            </a:r>
            <a:r>
              <a:rPr lang="it-IT" sz="1400" dirty="0" err="1"/>
              <a:t>name</a:t>
            </a:r>
            <a:r>
              <a:rPr lang="it-IT" sz="1400" dirty="0"/>
              <a:t>, a </a:t>
            </a:r>
            <a:r>
              <a:rPr lang="it-IT" sz="1400" dirty="0" err="1"/>
              <a:t>surname</a:t>
            </a:r>
            <a:r>
              <a:rPr lang="it-IT" sz="1400" dirty="0"/>
              <a:t>, date of </a:t>
            </a:r>
            <a:r>
              <a:rPr lang="it-IT" sz="1400" dirty="0" err="1"/>
              <a:t>birth</a:t>
            </a:r>
            <a:r>
              <a:rPr lang="it-IT" sz="1400" dirty="0"/>
              <a:t>, </a:t>
            </a:r>
            <a:r>
              <a:rPr lang="it-IT" sz="1400" dirty="0" err="1"/>
              <a:t>municipality</a:t>
            </a:r>
            <a:r>
              <a:rPr lang="it-IT" sz="1400" dirty="0"/>
              <a:t> of </a:t>
            </a:r>
            <a:r>
              <a:rPr lang="it-IT" sz="1400" dirty="0" err="1"/>
              <a:t>birth</a:t>
            </a:r>
            <a:r>
              <a:rPr lang="it-IT" sz="1400" dirty="0"/>
              <a:t>, with code, </a:t>
            </a:r>
            <a:r>
              <a:rPr lang="it-IT" sz="1400" dirty="0" err="1"/>
              <a:t>name</a:t>
            </a:r>
            <a:r>
              <a:rPr lang="it-IT" sz="1400" dirty="0"/>
              <a:t> </a:t>
            </a:r>
            <a:r>
              <a:rPr lang="it-IT" sz="1400" dirty="0" smtClean="0"/>
              <a:t>of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and </a:t>
            </a:r>
            <a:r>
              <a:rPr lang="it-IT" sz="1400" dirty="0" err="1"/>
              <a:t>region</a:t>
            </a:r>
            <a:r>
              <a:rPr lang="it-IT" sz="1400" dirty="0"/>
              <a:t> (</a:t>
            </a:r>
            <a:r>
              <a:rPr lang="it-IT" sz="1400" dirty="0" err="1"/>
              <a:t>we</a:t>
            </a:r>
            <a:r>
              <a:rPr lang="it-IT" sz="1400" dirty="0"/>
              <a:t> assume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municipalities</a:t>
            </a:r>
            <a:r>
              <a:rPr lang="it-IT" sz="1400" dirty="0"/>
              <a:t> are </a:t>
            </a:r>
            <a:r>
              <a:rPr lang="it-IT" sz="1400" dirty="0" err="1"/>
              <a:t>located</a:t>
            </a:r>
            <a:r>
              <a:rPr lang="it-IT" sz="1400" dirty="0"/>
              <a:t> in </a:t>
            </a:r>
            <a:r>
              <a:rPr lang="it-IT" sz="1400" dirty="0" err="1"/>
              <a:t>regions</a:t>
            </a:r>
            <a:r>
              <a:rPr lang="it-IT" sz="1400" dirty="0"/>
              <a:t>).</a:t>
            </a:r>
          </a:p>
          <a:p>
            <a:pPr marL="0" indent="0">
              <a:buNone/>
            </a:pPr>
            <a:r>
              <a:rPr lang="it-IT" sz="1400" dirty="0"/>
              <a:t>R3 – </a:t>
            </a:r>
            <a:r>
              <a:rPr lang="it-IT" sz="1400" dirty="0" err="1"/>
              <a:t>Everytime</a:t>
            </a:r>
            <a:r>
              <a:rPr lang="it-IT" sz="1400" dirty="0"/>
              <a:t> a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/>
              <a:t>picks</a:t>
            </a:r>
            <a:r>
              <a:rPr lang="it-IT" sz="1400" dirty="0"/>
              <a:t> up and </a:t>
            </a:r>
            <a:r>
              <a:rPr lang="it-IT" sz="1400" dirty="0" err="1"/>
              <a:t>subsequently</a:t>
            </a:r>
            <a:r>
              <a:rPr lang="it-IT" sz="1400" dirty="0"/>
              <a:t> </a:t>
            </a:r>
            <a:r>
              <a:rPr lang="it-IT" sz="1400" dirty="0" err="1"/>
              <a:t>returns</a:t>
            </a:r>
            <a:r>
              <a:rPr lang="it-IT" sz="1400" dirty="0"/>
              <a:t> a </a:t>
            </a:r>
            <a:r>
              <a:rPr lang="it-IT" sz="1400" dirty="0" smtClean="0"/>
              <a:t>bike, </a:t>
            </a:r>
            <a:r>
              <a:rPr lang="it-IT" sz="1400" dirty="0" err="1"/>
              <a:t>such</a:t>
            </a:r>
            <a:r>
              <a:rPr lang="it-IT" sz="1400" dirty="0"/>
              <a:t> an </a:t>
            </a:r>
            <a:r>
              <a:rPr lang="it-IT" sz="1400" dirty="0" err="1"/>
              <a:t>event</a:t>
            </a:r>
            <a:r>
              <a:rPr lang="it-IT" sz="1400" dirty="0"/>
              <a:t> (</a:t>
            </a:r>
            <a:r>
              <a:rPr lang="it-IT" sz="1400" dirty="0" err="1"/>
              <a:t>pick</a:t>
            </a:r>
            <a:r>
              <a:rPr lang="it-IT" sz="1400" dirty="0"/>
              <a:t> up and </a:t>
            </a:r>
            <a:r>
              <a:rPr lang="it-IT" sz="1400" dirty="0" err="1"/>
              <a:t>return</a:t>
            </a:r>
            <a:r>
              <a:rPr lang="it-IT" sz="1400" dirty="0"/>
              <a:t> of a bike by a </a:t>
            </a:r>
            <a:r>
              <a:rPr lang="it-IT" sz="1400" dirty="0" err="1"/>
              <a:t>user</a:t>
            </a:r>
            <a:r>
              <a:rPr lang="it-IT" sz="1400" dirty="0"/>
              <a:t>) </a:t>
            </a:r>
            <a:r>
              <a:rPr lang="it-IT" sz="1400" dirty="0" err="1"/>
              <a:t>has</a:t>
            </a:r>
            <a:r>
              <a:rPr lang="it-IT" sz="1400" dirty="0"/>
              <a:t> to be </a:t>
            </a:r>
            <a:r>
              <a:rPr lang="it-IT" sz="1400" dirty="0" err="1"/>
              <a:t>recorded</a:t>
            </a:r>
            <a:r>
              <a:rPr lang="it-IT" sz="1400" dirty="0"/>
              <a:t>. The </a:t>
            </a:r>
            <a:r>
              <a:rPr lang="it-IT" sz="1400" dirty="0" err="1"/>
              <a:t>event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identified</a:t>
            </a:r>
            <a:r>
              <a:rPr lang="it-IT" sz="1400" dirty="0"/>
              <a:t> by a progressive </a:t>
            </a:r>
            <a:r>
              <a:rPr lang="it-IT" sz="1400" dirty="0" err="1"/>
              <a:t>number</a:t>
            </a:r>
            <a:r>
              <a:rPr lang="it-IT" sz="1400" dirty="0"/>
              <a:t> in the </a:t>
            </a:r>
            <a:r>
              <a:rPr lang="it-IT" sz="1400" dirty="0" err="1"/>
              <a:t>year</a:t>
            </a:r>
            <a:r>
              <a:rPr lang="it-IT" sz="1400" dirty="0"/>
              <a:t> (e.g. first </a:t>
            </a:r>
            <a:r>
              <a:rPr lang="it-IT" sz="1400" dirty="0" err="1"/>
              <a:t>event</a:t>
            </a:r>
            <a:r>
              <a:rPr lang="it-IT" sz="1400" dirty="0"/>
              <a:t> in 2015, </a:t>
            </a:r>
            <a:r>
              <a:rPr lang="it-IT" sz="1400" dirty="0" err="1"/>
              <a:t>second</a:t>
            </a:r>
            <a:r>
              <a:rPr lang="it-IT" sz="1400" dirty="0"/>
              <a:t> </a:t>
            </a:r>
            <a:r>
              <a:rPr lang="it-IT" sz="1400" dirty="0" err="1"/>
              <a:t>event</a:t>
            </a:r>
            <a:r>
              <a:rPr lang="it-IT" sz="1400" dirty="0"/>
              <a:t> in 2015, etc.) and </a:t>
            </a:r>
            <a:r>
              <a:rPr lang="it-IT" sz="1400" dirty="0" err="1"/>
              <a:t>duration</a:t>
            </a:r>
            <a:r>
              <a:rPr lang="it-IT" sz="1400" dirty="0"/>
              <a:t> (e.g. 12 minutes, 47 </a:t>
            </a:r>
            <a:r>
              <a:rPr lang="it-IT" sz="1400" dirty="0" smtClean="0"/>
              <a:t>minutes); </a:t>
            </a:r>
            <a:r>
              <a:rPr lang="it-IT" sz="1400" dirty="0" err="1" smtClean="0"/>
              <a:t>such</a:t>
            </a:r>
            <a:r>
              <a:rPr lang="it-IT" sz="1400" dirty="0" smtClean="0"/>
              <a:t> </a:t>
            </a:r>
            <a:r>
              <a:rPr lang="it-IT" sz="1400" dirty="0" err="1" smtClean="0"/>
              <a:t>duration</a:t>
            </a:r>
            <a:r>
              <a:rPr lang="it-IT" sz="1400" dirty="0" smtClean="0"/>
              <a:t>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/>
              <a:t>to be </a:t>
            </a:r>
            <a:r>
              <a:rPr lang="it-IT" sz="1400" dirty="0" err="1"/>
              <a:t>explicitely</a:t>
            </a:r>
            <a:r>
              <a:rPr lang="it-IT" sz="1400" dirty="0"/>
              <a:t> </a:t>
            </a:r>
            <a:r>
              <a:rPr lang="it-IT" sz="1400" dirty="0" err="1"/>
              <a:t>represented</a:t>
            </a:r>
            <a:r>
              <a:rPr lang="it-IT" sz="1400" dirty="0"/>
              <a:t> in the data base. The minute of </a:t>
            </a:r>
            <a:r>
              <a:rPr lang="it-IT" sz="1400" dirty="0" err="1"/>
              <a:t>pick</a:t>
            </a:r>
            <a:r>
              <a:rPr lang="it-IT" sz="1400" dirty="0"/>
              <a:t> up and the minute of </a:t>
            </a:r>
            <a:r>
              <a:rPr lang="it-IT" sz="1400" dirty="0" err="1"/>
              <a:t>return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be </a:t>
            </a:r>
            <a:r>
              <a:rPr lang="it-IT" sz="1400" dirty="0" err="1"/>
              <a:t>associated</a:t>
            </a:r>
            <a:r>
              <a:rPr lang="it-IT" sz="1400" dirty="0"/>
              <a:t> to </a:t>
            </a:r>
            <a:r>
              <a:rPr lang="it-IT" sz="1400" dirty="0" smtClean="0"/>
              <a:t>the </a:t>
            </a:r>
            <a:r>
              <a:rPr lang="it-IT" sz="1400" dirty="0" err="1"/>
              <a:t>event</a:t>
            </a:r>
            <a:r>
              <a:rPr lang="it-IT" sz="1400" dirty="0"/>
              <a:t>, </a:t>
            </a:r>
            <a:r>
              <a:rPr lang="it-IT" sz="1400" dirty="0" err="1"/>
              <a:t>besides</a:t>
            </a:r>
            <a:r>
              <a:rPr lang="it-IT" sz="1400" dirty="0"/>
              <a:t>, of </a:t>
            </a:r>
            <a:r>
              <a:rPr lang="it-IT" sz="1400" dirty="0" err="1"/>
              <a:t>course</a:t>
            </a:r>
            <a:r>
              <a:rPr lang="it-IT" sz="1400" dirty="0"/>
              <a:t>, </a:t>
            </a:r>
            <a:r>
              <a:rPr lang="it-IT" sz="1400" dirty="0" smtClean="0"/>
              <a:t>the bike </a:t>
            </a:r>
            <a:r>
              <a:rPr lang="it-IT" sz="1400" dirty="0" err="1" smtClean="0"/>
              <a:t>used</a:t>
            </a:r>
            <a:r>
              <a:rPr lang="it-IT" sz="1400" dirty="0" smtClean="0"/>
              <a:t> and the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 smtClean="0"/>
              <a:t>involved</a:t>
            </a:r>
            <a:r>
              <a:rPr lang="it-IT" sz="1400" dirty="0" smtClean="0"/>
              <a:t>. </a:t>
            </a:r>
            <a:endParaRPr lang="it-IT" sz="1400" dirty="0"/>
          </a:p>
          <a:p>
            <a:pPr marL="0" indent="0">
              <a:buNone/>
            </a:pPr>
            <a:r>
              <a:rPr lang="it-IT" sz="1400" dirty="0"/>
              <a:t>R4 – </a:t>
            </a:r>
            <a:r>
              <a:rPr lang="it-IT" sz="1400" dirty="0" err="1"/>
              <a:t>One</a:t>
            </a:r>
            <a:r>
              <a:rPr lang="it-IT" sz="1400" dirty="0"/>
              <a:t> or more credit </a:t>
            </a:r>
            <a:r>
              <a:rPr lang="it-IT" sz="1400" dirty="0" err="1"/>
              <a:t>cards</a:t>
            </a:r>
            <a:r>
              <a:rPr lang="it-IT" sz="1400" dirty="0"/>
              <a:t> are </a:t>
            </a:r>
            <a:r>
              <a:rPr lang="it-IT" sz="1400" dirty="0" err="1"/>
              <a:t>associated</a:t>
            </a:r>
            <a:r>
              <a:rPr lang="it-IT" sz="1400" dirty="0"/>
              <a:t> to </a:t>
            </a:r>
            <a:r>
              <a:rPr lang="it-IT" sz="1400" dirty="0" err="1"/>
              <a:t>users</a:t>
            </a:r>
            <a:r>
              <a:rPr lang="it-IT" sz="1400" dirty="0"/>
              <a:t>, with </a:t>
            </a:r>
            <a:r>
              <a:rPr lang="it-IT" sz="1400" dirty="0" err="1"/>
              <a:t>type</a:t>
            </a:r>
            <a:r>
              <a:rPr lang="it-IT" sz="1400" dirty="0"/>
              <a:t> (e.g. Visa, </a:t>
            </a:r>
            <a:r>
              <a:rPr lang="it-IT" sz="1400" dirty="0" err="1"/>
              <a:t>Diners</a:t>
            </a:r>
            <a:r>
              <a:rPr lang="it-IT" sz="1400" dirty="0"/>
              <a:t>), progressive code in the card </a:t>
            </a:r>
            <a:r>
              <a:rPr lang="it-IT" sz="1400" dirty="0" err="1"/>
              <a:t>type</a:t>
            </a:r>
            <a:r>
              <a:rPr lang="it-IT" sz="1400" dirty="0"/>
              <a:t>, and </a:t>
            </a:r>
            <a:r>
              <a:rPr lang="it-IT" sz="1400" dirty="0" err="1"/>
              <a:t>daily</a:t>
            </a:r>
            <a:r>
              <a:rPr lang="it-IT" sz="1400" dirty="0"/>
              <a:t>  maximum </a:t>
            </a:r>
            <a:r>
              <a:rPr lang="it-IT" sz="1400" dirty="0" err="1"/>
              <a:t>amount</a:t>
            </a:r>
            <a:r>
              <a:rPr lang="it-IT" sz="1400" dirty="0"/>
              <a:t> of </a:t>
            </a:r>
            <a:r>
              <a:rPr lang="it-IT" sz="1400" dirty="0" err="1"/>
              <a:t>withdrawal</a:t>
            </a:r>
            <a:r>
              <a:rPr lang="it-IT" sz="1400" dirty="0"/>
              <a:t> (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depends</a:t>
            </a:r>
            <a:r>
              <a:rPr lang="it-IT" sz="1400" dirty="0"/>
              <a:t> on the card and on the </a:t>
            </a:r>
            <a:r>
              <a:rPr lang="it-IT" sz="1400" dirty="0" err="1"/>
              <a:t>person</a:t>
            </a:r>
            <a:r>
              <a:rPr lang="it-IT" sz="1400" dirty="0"/>
              <a:t>). </a:t>
            </a:r>
          </a:p>
          <a:p>
            <a:pPr marL="0" indent="0">
              <a:buNone/>
            </a:pPr>
            <a:r>
              <a:rPr lang="it-IT" sz="1400" dirty="0" err="1"/>
              <a:t>You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</a:t>
            </a:r>
            <a:r>
              <a:rPr lang="it-IT" sz="1400" dirty="0" err="1"/>
              <a:t>represent</a:t>
            </a:r>
            <a:r>
              <a:rPr lang="it-IT" sz="1400" dirty="0"/>
              <a:t> </a:t>
            </a:r>
            <a:r>
              <a:rPr lang="it-IT" sz="1400" dirty="0" err="1"/>
              <a:t>above</a:t>
            </a:r>
            <a:r>
              <a:rPr lang="it-IT" sz="1400" dirty="0"/>
              <a:t> </a:t>
            </a:r>
            <a:r>
              <a:rPr lang="it-IT" sz="1400" dirty="0" err="1"/>
              <a:t>requirements</a:t>
            </a:r>
            <a:r>
              <a:rPr lang="it-IT" sz="1400" dirty="0"/>
              <a:t> with an </a:t>
            </a:r>
            <a:r>
              <a:rPr lang="it-IT" sz="1400" dirty="0" err="1"/>
              <a:t>Entity</a:t>
            </a:r>
            <a:r>
              <a:rPr lang="it-IT" sz="1400" dirty="0"/>
              <a:t> </a:t>
            </a:r>
            <a:r>
              <a:rPr lang="it-IT" sz="1400" dirty="0" err="1"/>
              <a:t>Relationship</a:t>
            </a:r>
            <a:r>
              <a:rPr lang="it-IT" sz="1400" dirty="0"/>
              <a:t> Schema, in </a:t>
            </a:r>
            <a:r>
              <a:rPr lang="it-IT" sz="1400" dirty="0" err="1"/>
              <a:t>terms</a:t>
            </a:r>
            <a:r>
              <a:rPr lang="it-IT" sz="1400" dirty="0"/>
              <a:t> of </a:t>
            </a:r>
            <a:r>
              <a:rPr lang="it-IT" sz="1400" dirty="0" err="1"/>
              <a:t>entities</a:t>
            </a:r>
            <a:r>
              <a:rPr lang="it-IT" sz="1400" dirty="0"/>
              <a:t>, </a:t>
            </a:r>
            <a:r>
              <a:rPr lang="it-IT" sz="1400" dirty="0" err="1"/>
              <a:t>relationships</a:t>
            </a:r>
            <a:r>
              <a:rPr lang="it-IT" sz="1400" dirty="0"/>
              <a:t>, </a:t>
            </a:r>
            <a:r>
              <a:rPr lang="it-IT" sz="1400" dirty="0" err="1"/>
              <a:t>attributes</a:t>
            </a:r>
            <a:r>
              <a:rPr lang="it-IT" sz="1400" dirty="0"/>
              <a:t>, </a:t>
            </a:r>
            <a:r>
              <a:rPr lang="it-IT" sz="1400" dirty="0" err="1"/>
              <a:t>internal</a:t>
            </a:r>
            <a:r>
              <a:rPr lang="it-IT" sz="1400" dirty="0"/>
              <a:t> and </a:t>
            </a:r>
            <a:r>
              <a:rPr lang="it-IT" sz="1400" dirty="0" err="1"/>
              <a:t>external</a:t>
            </a:r>
            <a:r>
              <a:rPr lang="it-IT" sz="1400" dirty="0"/>
              <a:t> </a:t>
            </a:r>
            <a:r>
              <a:rPr lang="it-IT" sz="1400" dirty="0" err="1"/>
              <a:t>idetitifers</a:t>
            </a:r>
            <a:r>
              <a:rPr lang="it-IT" sz="1400" dirty="0"/>
              <a:t>, </a:t>
            </a:r>
            <a:r>
              <a:rPr lang="it-IT" sz="1400" dirty="0" err="1"/>
              <a:t>generalizations</a:t>
            </a:r>
            <a:r>
              <a:rPr lang="it-IT" sz="1400" dirty="0"/>
              <a:t>, </a:t>
            </a:r>
            <a:r>
              <a:rPr lang="it-IT" sz="1400" dirty="0" err="1"/>
              <a:t>is</a:t>
            </a:r>
            <a:r>
              <a:rPr lang="it-IT" sz="1400" dirty="0"/>
              <a:t>-a </a:t>
            </a:r>
            <a:r>
              <a:rPr lang="it-IT" sz="1400" dirty="0" err="1"/>
              <a:t>relationships</a:t>
            </a:r>
            <a:r>
              <a:rPr lang="it-IT" sz="1400" dirty="0"/>
              <a:t>, minimum and maximum </a:t>
            </a:r>
            <a:r>
              <a:rPr lang="it-IT" sz="1400" dirty="0" err="1"/>
              <a:t>cardinalities</a:t>
            </a:r>
            <a:r>
              <a:rPr lang="it-IT" sz="1400" dirty="0"/>
              <a:t>.</a:t>
            </a:r>
          </a:p>
          <a:p>
            <a:pPr marL="0" indent="0">
              <a:buNone/>
            </a:pPr>
            <a:endParaRPr lang="it-IT" sz="14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5339"/>
          </a:xfrm>
        </p:spPr>
        <p:txBody>
          <a:bodyPr>
            <a:noAutofit/>
          </a:bodyPr>
          <a:lstStyle/>
          <a:p>
            <a:pPr algn="ctr"/>
            <a:r>
              <a:rPr lang="it-IT" altLang="it-IT" dirty="0" smtClean="0"/>
              <a:t>Design </a:t>
            </a:r>
            <a:r>
              <a:rPr lang="it-IT" altLang="it-IT" dirty="0" err="1" smtClean="0"/>
              <a:t>strategies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compared</a:t>
            </a:r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sz="2800" dirty="0" err="1"/>
              <a:t>see</a:t>
            </a:r>
            <a:r>
              <a:rPr lang="it-IT" sz="2800" dirty="0"/>
              <a:t> C. Batini – Course on Database </a:t>
            </a:r>
            <a:r>
              <a:rPr lang="it-IT" sz="2800" dirty="0" err="1"/>
              <a:t>Modeling</a:t>
            </a:r>
            <a:r>
              <a:rPr lang="it-IT" sz="2800" dirty="0"/>
              <a:t> and Design – Part 4: </a:t>
            </a:r>
            <a:r>
              <a:rPr lang="it-IT" sz="2800" dirty="0" err="1"/>
              <a:t>Conceptual</a:t>
            </a:r>
            <a:r>
              <a:rPr lang="it-IT" sz="2800" dirty="0"/>
              <a:t> Design</a:t>
            </a:r>
            <a:endParaRPr lang="it-IT" altLang="it-IT" sz="2800" dirty="0" smtClean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07783"/>
              </p:ext>
            </p:extLst>
          </p:nvPr>
        </p:nvGraphicFramePr>
        <p:xfrm>
          <a:off x="628650" y="1939039"/>
          <a:ext cx="7886700" cy="423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8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9381"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latin typeface="Comic Sans MS" panose="030F0702030302020204" pitchFamily="66" charset="0"/>
                        </a:rPr>
                        <a:t>Strategies</a:t>
                      </a:r>
                      <a:r>
                        <a:rPr lang="it-IT" sz="2400" dirty="0" smtClean="0">
                          <a:latin typeface="Comic Sans MS" panose="030F0702030302020204" pitchFamily="66" charset="0"/>
                        </a:rPr>
                        <a:t> /</a:t>
                      </a:r>
                      <a:r>
                        <a:rPr lang="it-IT" sz="2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sz="2400" dirty="0" err="1" smtClean="0">
                          <a:latin typeface="Comic Sans MS" panose="030F0702030302020204" pitchFamily="66" charset="0"/>
                        </a:rPr>
                        <a:t>Pros</a:t>
                      </a:r>
                      <a:r>
                        <a:rPr lang="it-IT" sz="2400" dirty="0" smtClean="0"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it-IT" sz="2400" dirty="0" err="1" smtClean="0">
                          <a:latin typeface="Comic Sans MS" panose="030F0702030302020204" pitchFamily="66" charset="0"/>
                        </a:rPr>
                        <a:t>cons</a:t>
                      </a:r>
                      <a:endParaRPr lang="it-IT" sz="2400" dirty="0">
                        <a:latin typeface="Comic Sans MS" panose="030F0702030302020204" pitchFamily="66" charset="0"/>
                      </a:endParaRPr>
                    </a:p>
                  </a:txBody>
                  <a:tcPr marL="83753" marR="83753" marT="45723" marB="45723"/>
                </a:tc>
                <a:tc>
                  <a:txBody>
                    <a:bodyPr/>
                    <a:lstStyle/>
                    <a:p>
                      <a:r>
                        <a:rPr lang="it-IT" sz="2800" dirty="0" err="1" smtClean="0">
                          <a:latin typeface="Comic Sans MS" panose="030F0702030302020204" pitchFamily="66" charset="0"/>
                        </a:rPr>
                        <a:t>Pros</a:t>
                      </a:r>
                      <a:endParaRPr lang="it-IT" sz="2800" dirty="0">
                        <a:latin typeface="Comic Sans MS" panose="030F0702030302020204" pitchFamily="66" charset="0"/>
                      </a:endParaRPr>
                    </a:p>
                  </a:txBody>
                  <a:tcPr marL="83753" marR="83753" marT="45723" marB="45723"/>
                </a:tc>
                <a:tc>
                  <a:txBody>
                    <a:bodyPr/>
                    <a:lstStyle/>
                    <a:p>
                      <a:r>
                        <a:rPr lang="it-IT" sz="2800" dirty="0" err="1" smtClean="0">
                          <a:latin typeface="Comic Sans MS" panose="030F0702030302020204" pitchFamily="66" charset="0"/>
                        </a:rPr>
                        <a:t>Cons</a:t>
                      </a:r>
                      <a:endParaRPr lang="it-IT" sz="2800" dirty="0">
                        <a:latin typeface="Comic Sans MS" panose="030F0702030302020204" pitchFamily="66" charset="0"/>
                      </a:endParaRPr>
                    </a:p>
                  </a:txBody>
                  <a:tcPr marL="83753" marR="83753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381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omic Sans MS" panose="030F0702030302020204" pitchFamily="66" charset="0"/>
                        </a:rPr>
                        <a:t>Bottom up</a:t>
                      </a:r>
                      <a:endParaRPr lang="it-IT" sz="2400" dirty="0">
                        <a:latin typeface="Comic Sans MS" panose="030F0702030302020204" pitchFamily="66" charset="0"/>
                      </a:endParaRPr>
                    </a:p>
                  </a:txBody>
                  <a:tcPr marL="83753" marR="83753" marT="45723" marB="45723"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omic Sans MS" panose="030F0702030302020204" pitchFamily="66" charset="0"/>
                        </a:rPr>
                        <a:t>Intuitive</a:t>
                      </a:r>
                      <a:r>
                        <a:rPr lang="it-IT" sz="2400" baseline="0" dirty="0" smtClean="0">
                          <a:latin typeface="Comic Sans MS" panose="030F0702030302020204" pitchFamily="66" charset="0"/>
                        </a:rPr>
                        <a:t> and «easy»</a:t>
                      </a:r>
                      <a:endParaRPr lang="it-IT" sz="2400" dirty="0">
                        <a:latin typeface="Comic Sans MS" panose="030F0702030302020204" pitchFamily="66" charset="0"/>
                      </a:endParaRPr>
                    </a:p>
                  </a:txBody>
                  <a:tcPr marL="83753" marR="83753" marT="45723" marB="45723"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latin typeface="Comic Sans MS" panose="030F0702030302020204" pitchFamily="66" charset="0"/>
                        </a:rPr>
                        <a:t>Forces</a:t>
                      </a:r>
                      <a:r>
                        <a:rPr lang="it-IT" sz="24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sz="2400" dirty="0" err="1" smtClean="0">
                          <a:latin typeface="Comic Sans MS" panose="030F0702030302020204" pitchFamily="66" charset="0"/>
                        </a:rPr>
                        <a:t>restructurings</a:t>
                      </a:r>
                      <a:endParaRPr lang="it-IT" sz="2400" dirty="0">
                        <a:latin typeface="Comic Sans MS" panose="030F0702030302020204" pitchFamily="66" charset="0"/>
                      </a:endParaRPr>
                    </a:p>
                  </a:txBody>
                  <a:tcPr marL="83753" marR="83753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214"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latin typeface="Comic Sans MS" panose="030F0702030302020204" pitchFamily="66" charset="0"/>
                        </a:rPr>
                        <a:t>Oil</a:t>
                      </a:r>
                      <a:r>
                        <a:rPr lang="it-IT" sz="2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sz="2400" baseline="0" dirty="0" err="1" smtClean="0">
                          <a:latin typeface="Comic Sans MS" panose="030F0702030302020204" pitchFamily="66" charset="0"/>
                        </a:rPr>
                        <a:t>stain</a:t>
                      </a:r>
                      <a:endParaRPr lang="it-IT" sz="2400" dirty="0">
                        <a:latin typeface="Comic Sans MS" panose="030F0702030302020204" pitchFamily="66" charset="0"/>
                      </a:endParaRPr>
                    </a:p>
                  </a:txBody>
                  <a:tcPr marL="83753" marR="83753" marT="45723" marB="45723"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omic Sans MS" panose="030F0702030302020204" pitchFamily="66" charset="0"/>
                        </a:rPr>
                        <a:t>Compromise </a:t>
                      </a:r>
                      <a:r>
                        <a:rPr lang="it-IT" sz="2400" dirty="0" err="1" smtClean="0">
                          <a:latin typeface="Comic Sans MS" panose="030F0702030302020204" pitchFamily="66" charset="0"/>
                        </a:rPr>
                        <a:t>between</a:t>
                      </a:r>
                      <a:r>
                        <a:rPr lang="it-IT" sz="2400" dirty="0" smtClean="0">
                          <a:latin typeface="Comic Sans MS" panose="030F0702030302020204" pitchFamily="66" charset="0"/>
                        </a:rPr>
                        <a:t> bottom up and top down </a:t>
                      </a:r>
                      <a:endParaRPr lang="it-IT" sz="2400" dirty="0">
                        <a:latin typeface="Comic Sans MS" panose="030F0702030302020204" pitchFamily="66" charset="0"/>
                      </a:endParaRPr>
                    </a:p>
                  </a:txBody>
                  <a:tcPr marL="83753" marR="83753" marT="45723" marB="45723"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omic Sans MS" panose="030F0702030302020204" pitchFamily="66" charset="0"/>
                        </a:rPr>
                        <a:t>Some </a:t>
                      </a:r>
                      <a:r>
                        <a:rPr lang="it-IT" sz="2400" dirty="0" err="1" smtClean="0">
                          <a:latin typeface="Comic Sans MS" panose="030F0702030302020204" pitchFamily="66" charset="0"/>
                        </a:rPr>
                        <a:t>restructuring</a:t>
                      </a:r>
                      <a:endParaRPr lang="it-IT" sz="2400" dirty="0">
                        <a:latin typeface="Comic Sans MS" panose="030F0702030302020204" pitchFamily="66" charset="0"/>
                      </a:endParaRPr>
                    </a:p>
                  </a:txBody>
                  <a:tcPr marL="83753" marR="83753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542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omic Sans MS" panose="030F0702030302020204" pitchFamily="66" charset="0"/>
                        </a:rPr>
                        <a:t>Top down</a:t>
                      </a:r>
                      <a:endParaRPr lang="it-IT" sz="2400" dirty="0">
                        <a:latin typeface="Comic Sans MS" panose="030F0702030302020204" pitchFamily="66" charset="0"/>
                      </a:endParaRPr>
                    </a:p>
                  </a:txBody>
                  <a:tcPr marL="83753" marR="83753" marT="45723" marB="45723"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latin typeface="Comic Sans MS" panose="030F0702030302020204" pitchFamily="66" charset="0"/>
                        </a:rPr>
                        <a:t>Need</a:t>
                      </a:r>
                      <a:r>
                        <a:rPr lang="it-IT" sz="2400" dirty="0" smtClean="0">
                          <a:latin typeface="Comic Sans MS" panose="030F0702030302020204" pitchFamily="66" charset="0"/>
                        </a:rPr>
                        <a:t> for an </a:t>
                      </a:r>
                      <a:r>
                        <a:rPr lang="it-IT" sz="2400" dirty="0" err="1" smtClean="0">
                          <a:latin typeface="Comic Sans MS" panose="030F0702030302020204" pitchFamily="66" charset="0"/>
                        </a:rPr>
                        <a:t>holistic</a:t>
                      </a:r>
                      <a:r>
                        <a:rPr lang="it-IT" sz="24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it-IT" sz="2400" dirty="0" err="1" smtClean="0">
                          <a:latin typeface="Comic Sans MS" panose="030F0702030302020204" pitchFamily="66" charset="0"/>
                        </a:rPr>
                        <a:t>view</a:t>
                      </a:r>
                      <a:r>
                        <a:rPr lang="it-IT" sz="2400" baseline="0" dirty="0" smtClean="0"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it-IT" sz="2400" baseline="0" dirty="0" err="1" smtClean="0">
                          <a:latin typeface="Comic Sans MS" panose="030F0702030302020204" pitchFamily="66" charset="0"/>
                        </a:rPr>
                        <a:t>difficult</a:t>
                      </a:r>
                      <a:r>
                        <a:rPr lang="it-IT" sz="2400" baseline="0" dirty="0" smtClean="0">
                          <a:latin typeface="Comic Sans MS" panose="030F0702030302020204" pitchFamily="66" charset="0"/>
                        </a:rPr>
                        <a:t> to </a:t>
                      </a:r>
                      <a:r>
                        <a:rPr lang="it-IT" sz="2400" baseline="0" dirty="0" err="1" smtClean="0">
                          <a:latin typeface="Comic Sans MS" panose="030F0702030302020204" pitchFamily="66" charset="0"/>
                        </a:rPr>
                        <a:t>achieve</a:t>
                      </a:r>
                      <a:endParaRPr lang="it-IT" sz="2400" dirty="0">
                        <a:latin typeface="Comic Sans MS" panose="030F0702030302020204" pitchFamily="66" charset="0"/>
                      </a:endParaRPr>
                    </a:p>
                  </a:txBody>
                  <a:tcPr marL="83753" marR="83753" marT="45723" marB="45723"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it-IT" sz="2400" dirty="0" err="1" smtClean="0">
                          <a:latin typeface="Comic Sans MS" panose="030F0702030302020204" pitchFamily="66" charset="0"/>
                        </a:rPr>
                        <a:t>restructuring</a:t>
                      </a:r>
                      <a:endParaRPr lang="it-IT" sz="2400" dirty="0">
                        <a:latin typeface="Comic Sans MS" panose="030F0702030302020204" pitchFamily="66" charset="0"/>
                      </a:endParaRPr>
                    </a:p>
                  </a:txBody>
                  <a:tcPr marL="83753" marR="83753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4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8644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/>
              <a:t>Strategy</a:t>
            </a:r>
            <a:r>
              <a:rPr lang="it-IT" sz="3600" dirty="0" smtClean="0"/>
              <a:t> </a:t>
            </a:r>
            <a:r>
              <a:rPr lang="it-IT" sz="3600" dirty="0" err="1" smtClean="0"/>
              <a:t>chosen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smtClean="0"/>
              <a:t>to produce the </a:t>
            </a:r>
            <a:r>
              <a:rPr lang="it-IT" sz="3600" dirty="0" err="1" smtClean="0"/>
              <a:t>solution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880" y="1759452"/>
            <a:ext cx="8778240" cy="4351338"/>
          </a:xfrm>
        </p:spPr>
        <p:txBody>
          <a:bodyPr>
            <a:normAutofit/>
          </a:bodyPr>
          <a:lstStyle/>
          <a:p>
            <a:r>
              <a:rPr lang="it-IT" dirty="0" err="1" smtClean="0"/>
              <a:t>Since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45 minutes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given</a:t>
            </a:r>
            <a:r>
              <a:rPr lang="it-IT" dirty="0" smtClean="0"/>
              <a:t> to </a:t>
            </a:r>
            <a:r>
              <a:rPr lang="it-IT" dirty="0" err="1" smtClean="0"/>
              <a:t>students</a:t>
            </a:r>
            <a:r>
              <a:rPr lang="it-IT" dirty="0" smtClean="0"/>
              <a:t>, </a:t>
            </a:r>
            <a:r>
              <a:rPr lang="it-IT" dirty="0" err="1"/>
              <a:t>w</a:t>
            </a:r>
            <a:r>
              <a:rPr lang="it-IT" dirty="0" err="1" smtClean="0"/>
              <a:t>e</a:t>
            </a:r>
            <a:r>
              <a:rPr lang="it-IT" dirty="0" smtClean="0"/>
              <a:t> </a:t>
            </a:r>
            <a:r>
              <a:rPr lang="it-IT" dirty="0" err="1"/>
              <a:t>accordingly</a:t>
            </a:r>
            <a:r>
              <a:rPr lang="it-IT" dirty="0"/>
              <a:t> decide </a:t>
            </a:r>
            <a:r>
              <a:rPr lang="it-IT" dirty="0" smtClean="0"/>
              <a:t>to </a:t>
            </a:r>
            <a:r>
              <a:rPr lang="it-IT" dirty="0" err="1" smtClean="0"/>
              <a:t>adopt</a:t>
            </a:r>
            <a:r>
              <a:rPr lang="it-IT" dirty="0" smtClean="0"/>
              <a:t> a bottom up </a:t>
            </a:r>
            <a:r>
              <a:rPr lang="it-IT" dirty="0" err="1" smtClean="0"/>
              <a:t>strategy</a:t>
            </a:r>
            <a:r>
              <a:rPr lang="it-IT" dirty="0" smtClean="0"/>
              <a:t> (</a:t>
            </a:r>
            <a:r>
              <a:rPr lang="it-IT" dirty="0" err="1" smtClean="0"/>
              <a:t>see</a:t>
            </a:r>
            <a:r>
              <a:rPr lang="it-IT" dirty="0" smtClean="0"/>
              <a:t> C. Batini – Course on Database </a:t>
            </a:r>
            <a:r>
              <a:rPr lang="it-IT" dirty="0" err="1" smtClean="0"/>
              <a:t>Modeling</a:t>
            </a:r>
            <a:r>
              <a:rPr lang="it-IT" dirty="0" smtClean="0"/>
              <a:t> and Design – Part 4: </a:t>
            </a:r>
            <a:r>
              <a:rPr lang="it-IT" dirty="0" err="1" smtClean="0"/>
              <a:t>Conceptual</a:t>
            </a:r>
            <a:r>
              <a:rPr lang="it-IT" dirty="0" smtClean="0"/>
              <a:t> Design), </a:t>
            </a:r>
            <a:r>
              <a:rPr lang="it-IT" dirty="0" err="1" smtClean="0"/>
              <a:t>producing</a:t>
            </a:r>
            <a:r>
              <a:rPr lang="it-IT" dirty="0" smtClean="0"/>
              <a:t> </a:t>
            </a:r>
            <a:r>
              <a:rPr lang="it-IT" dirty="0" err="1" smtClean="0"/>
              <a:t>separately</a:t>
            </a:r>
            <a:r>
              <a:rPr lang="it-IT" dirty="0" smtClean="0"/>
              <a:t>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 of the </a:t>
            </a:r>
            <a:r>
              <a:rPr lang="it-IT" dirty="0" err="1" smtClean="0"/>
              <a:t>final</a:t>
            </a:r>
            <a:r>
              <a:rPr lang="it-IT" dirty="0" smtClean="0"/>
              <a:t> schema, and </a:t>
            </a:r>
            <a:r>
              <a:rPr lang="it-IT" dirty="0" err="1" smtClean="0"/>
              <a:t>subsequently</a:t>
            </a:r>
            <a:r>
              <a:rPr lang="it-IT" dirty="0" smtClean="0"/>
              <a:t> </a:t>
            </a:r>
            <a:r>
              <a:rPr lang="it-IT" dirty="0" err="1" smtClean="0"/>
              <a:t>connecting</a:t>
            </a:r>
            <a:r>
              <a:rPr lang="it-IT" dirty="0" smtClean="0"/>
              <a:t>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 in a </a:t>
            </a:r>
            <a:r>
              <a:rPr lang="it-IT" dirty="0" err="1" smtClean="0"/>
              <a:t>whole</a:t>
            </a:r>
            <a:r>
              <a:rPr lang="it-IT" dirty="0"/>
              <a:t>.</a:t>
            </a:r>
          </a:p>
          <a:p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consequence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focus in </a:t>
            </a:r>
            <a:r>
              <a:rPr lang="it-IT" dirty="0" err="1" smtClean="0"/>
              <a:t>sequence</a:t>
            </a:r>
            <a:r>
              <a:rPr lang="it-IT" dirty="0" smtClean="0"/>
              <a:t> on </a:t>
            </a:r>
            <a:r>
              <a:rPr lang="it-IT" dirty="0" err="1" smtClean="0"/>
              <a:t>requirements</a:t>
            </a:r>
            <a:r>
              <a:rPr lang="it-IT" dirty="0" smtClean="0"/>
              <a:t> R1 to R4.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are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complex</a:t>
            </a:r>
            <a:r>
              <a:rPr lang="it-IT" dirty="0" smtClean="0"/>
              <a:t> to be </a:t>
            </a:r>
            <a:r>
              <a:rPr lang="it-IT" dirty="0" err="1" smtClean="0"/>
              <a:t>modeled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shot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split </a:t>
            </a:r>
            <a:r>
              <a:rPr lang="it-IT" dirty="0" err="1" smtClean="0"/>
              <a:t>them</a:t>
            </a:r>
            <a:r>
              <a:rPr lang="it-IT" dirty="0" smtClean="0"/>
              <a:t> </a:t>
            </a:r>
            <a:r>
              <a:rPr lang="it-IT" dirty="0" err="1" smtClean="0"/>
              <a:t>recursively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simpler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6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67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Text of the </a:t>
            </a:r>
            <a:r>
              <a:rPr lang="it-IT" dirty="0" err="1" smtClean="0"/>
              <a:t>assigment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531369"/>
            <a:ext cx="9069571" cy="4905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smtClean="0">
                <a:solidFill>
                  <a:srgbClr val="FF0000"/>
                </a:solidFill>
              </a:rPr>
              <a:t>R1 – A </a:t>
            </a:r>
            <a:r>
              <a:rPr lang="it-IT" sz="1400" dirty="0" err="1" smtClean="0">
                <a:solidFill>
                  <a:srgbClr val="FF0000"/>
                </a:solidFill>
              </a:rPr>
              <a:t>Municipality</a:t>
            </a:r>
            <a:r>
              <a:rPr lang="it-IT" sz="1400" dirty="0" smtClean="0">
                <a:solidFill>
                  <a:srgbClr val="FF0000"/>
                </a:solidFill>
              </a:rPr>
              <a:t> (e.g. the </a:t>
            </a:r>
            <a:r>
              <a:rPr lang="it-IT" sz="1400" dirty="0" err="1" smtClean="0">
                <a:solidFill>
                  <a:srgbClr val="FF0000"/>
                </a:solidFill>
              </a:rPr>
              <a:t>municipality</a:t>
            </a:r>
            <a:r>
              <a:rPr lang="it-IT" sz="1400" dirty="0" smtClean="0">
                <a:solidFill>
                  <a:srgbClr val="FF0000"/>
                </a:solidFill>
              </a:rPr>
              <a:t> of Milan</a:t>
            </a:r>
            <a:r>
              <a:rPr lang="it-IT" sz="1400" dirty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Italy</a:t>
            </a:r>
            <a:r>
              <a:rPr lang="it-IT" sz="1400" dirty="0" smtClean="0">
                <a:solidFill>
                  <a:srgbClr val="FF0000"/>
                </a:solidFill>
              </a:rPr>
              <a:t>) </a:t>
            </a:r>
            <a:r>
              <a:rPr lang="it-IT" sz="1400" dirty="0" err="1" smtClean="0">
                <a:solidFill>
                  <a:srgbClr val="FF0000"/>
                </a:solidFill>
              </a:rPr>
              <a:t>aims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managing</a:t>
            </a:r>
            <a:r>
              <a:rPr lang="it-IT" sz="1400" dirty="0" smtClean="0">
                <a:solidFill>
                  <a:srgbClr val="FF0000"/>
                </a:solidFill>
              </a:rPr>
              <a:t> in a </a:t>
            </a:r>
            <a:r>
              <a:rPr lang="it-IT" sz="1400" dirty="0" err="1" smtClean="0">
                <a:solidFill>
                  <a:srgbClr val="FF0000"/>
                </a:solidFill>
              </a:rPr>
              <a:t>given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year</a:t>
            </a:r>
            <a:r>
              <a:rPr lang="it-IT" sz="1400" dirty="0" smtClean="0">
                <a:solidFill>
                  <a:srgbClr val="FF0000"/>
                </a:solidFill>
              </a:rPr>
              <a:t> (e.g. in 2015) a bike </a:t>
            </a:r>
            <a:r>
              <a:rPr lang="it-IT" sz="1400" dirty="0" err="1" smtClean="0">
                <a:solidFill>
                  <a:srgbClr val="FF0000"/>
                </a:solidFill>
              </a:rPr>
              <a:t>sharing</a:t>
            </a:r>
            <a:r>
              <a:rPr lang="it-IT" sz="1400" dirty="0" smtClean="0">
                <a:solidFill>
                  <a:srgbClr val="FF0000"/>
                </a:solidFill>
              </a:rPr>
              <a:t> service. The service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organized</a:t>
            </a:r>
            <a:r>
              <a:rPr lang="it-IT" sz="1400" dirty="0" smtClean="0">
                <a:solidFill>
                  <a:srgbClr val="FF0000"/>
                </a:solidFill>
              </a:rPr>
              <a:t> in </a:t>
            </a:r>
            <a:r>
              <a:rPr lang="it-IT" sz="1400" dirty="0" err="1" smtClean="0">
                <a:solidFill>
                  <a:srgbClr val="FF0000"/>
                </a:solidFill>
              </a:rPr>
              <a:t>terms</a:t>
            </a:r>
            <a:r>
              <a:rPr lang="it-IT" sz="1400" dirty="0" smtClean="0">
                <a:solidFill>
                  <a:srgbClr val="FF0000"/>
                </a:solidFill>
              </a:rPr>
              <a:t> of parking </a:t>
            </a:r>
            <a:r>
              <a:rPr lang="it-IT" sz="1400" dirty="0" err="1" smtClean="0">
                <a:solidFill>
                  <a:srgbClr val="FF0000"/>
                </a:solidFill>
              </a:rPr>
              <a:t>lots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one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identifed</a:t>
            </a:r>
            <a:r>
              <a:rPr lang="it-IT" sz="1400" dirty="0" smtClean="0">
                <a:solidFill>
                  <a:srgbClr val="FF0000"/>
                </a:solidFill>
              </a:rPr>
              <a:t> by a code, a </a:t>
            </a:r>
            <a:r>
              <a:rPr lang="it-IT" sz="1400" dirty="0" err="1" smtClean="0">
                <a:solidFill>
                  <a:srgbClr val="FF0000"/>
                </a:solidFill>
              </a:rPr>
              <a:t>longitude</a:t>
            </a:r>
            <a:r>
              <a:rPr lang="it-IT" sz="1400" dirty="0" smtClean="0">
                <a:solidFill>
                  <a:srgbClr val="FF0000"/>
                </a:solidFill>
              </a:rPr>
              <a:t>, a </a:t>
            </a:r>
            <a:r>
              <a:rPr lang="it-IT" sz="1400" dirty="0" err="1" smtClean="0">
                <a:solidFill>
                  <a:srgbClr val="FF0000"/>
                </a:solidFill>
              </a:rPr>
              <a:t>latitude</a:t>
            </a:r>
            <a:r>
              <a:rPr lang="it-IT" sz="1400" dirty="0" smtClean="0">
                <a:solidFill>
                  <a:srgbClr val="FF0000"/>
                </a:solidFill>
              </a:rPr>
              <a:t>, an </a:t>
            </a:r>
            <a:r>
              <a:rPr lang="it-IT" sz="1400" dirty="0" err="1" smtClean="0">
                <a:solidFill>
                  <a:srgbClr val="FF0000"/>
                </a:solidFill>
              </a:rPr>
              <a:t>address</a:t>
            </a:r>
            <a:r>
              <a:rPr lang="it-IT" sz="1400" dirty="0" smtClean="0">
                <a:solidFill>
                  <a:srgbClr val="FF0000"/>
                </a:solidFill>
              </a:rPr>
              <a:t>, a </a:t>
            </a:r>
            <a:r>
              <a:rPr lang="it-IT" sz="1400" dirty="0" err="1" smtClean="0">
                <a:solidFill>
                  <a:srgbClr val="FF0000"/>
                </a:solidFill>
              </a:rPr>
              <a:t>name</a:t>
            </a:r>
            <a:r>
              <a:rPr lang="it-IT" sz="1400" dirty="0" smtClean="0">
                <a:solidFill>
                  <a:srgbClr val="FF0000"/>
                </a:solidFill>
              </a:rPr>
              <a:t> (e.g. Piazzale </a:t>
            </a:r>
            <a:r>
              <a:rPr lang="it-IT" sz="1400" dirty="0">
                <a:solidFill>
                  <a:srgbClr val="FF0000"/>
                </a:solidFill>
              </a:rPr>
              <a:t>S</a:t>
            </a:r>
            <a:r>
              <a:rPr lang="it-IT" sz="1400" dirty="0" smtClean="0">
                <a:solidFill>
                  <a:srgbClr val="FF0000"/>
                </a:solidFill>
              </a:rPr>
              <a:t>usa), and by a </a:t>
            </a:r>
            <a:r>
              <a:rPr lang="it-IT" sz="1400" dirty="0" err="1" smtClean="0">
                <a:solidFill>
                  <a:srgbClr val="FF0000"/>
                </a:solidFill>
              </a:rPr>
              <a:t>number</a:t>
            </a:r>
            <a:r>
              <a:rPr lang="it-IT" sz="1400" dirty="0" smtClean="0">
                <a:solidFill>
                  <a:srgbClr val="FF0000"/>
                </a:solidFill>
              </a:rPr>
              <a:t> of </a:t>
            </a:r>
            <a:r>
              <a:rPr lang="it-IT" sz="1400" dirty="0" err="1" smtClean="0">
                <a:solidFill>
                  <a:srgbClr val="FF0000"/>
                </a:solidFill>
              </a:rPr>
              <a:t>locations</a:t>
            </a:r>
            <a:r>
              <a:rPr lang="it-IT" sz="1400" dirty="0" smtClean="0">
                <a:solidFill>
                  <a:srgbClr val="FF0000"/>
                </a:solidFill>
              </a:rPr>
              <a:t> for </a:t>
            </a:r>
            <a:r>
              <a:rPr lang="it-IT" sz="1400" dirty="0" err="1" smtClean="0">
                <a:solidFill>
                  <a:srgbClr val="FF0000"/>
                </a:solidFill>
              </a:rPr>
              <a:t>bycicles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location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identified</a:t>
            </a:r>
            <a:r>
              <a:rPr lang="it-IT" sz="1400" dirty="0" smtClean="0">
                <a:solidFill>
                  <a:srgbClr val="FF0000"/>
                </a:solidFill>
              </a:rPr>
              <a:t> by a progressive </a:t>
            </a:r>
            <a:r>
              <a:rPr lang="it-IT" sz="1400" dirty="0" err="1" smtClean="0">
                <a:solidFill>
                  <a:srgbClr val="FF0000"/>
                </a:solidFill>
              </a:rPr>
              <a:t>number</a:t>
            </a:r>
            <a:r>
              <a:rPr lang="it-IT" sz="1400" dirty="0" smtClean="0">
                <a:solidFill>
                  <a:srgbClr val="FF0000"/>
                </a:solidFill>
              </a:rPr>
              <a:t> in the parking and from the </a:t>
            </a:r>
            <a:r>
              <a:rPr lang="it-IT" sz="1400" dirty="0" err="1" smtClean="0">
                <a:solidFill>
                  <a:srgbClr val="FF0000"/>
                </a:solidFill>
              </a:rPr>
              <a:t>type</a:t>
            </a:r>
            <a:r>
              <a:rPr lang="it-IT" sz="1400" dirty="0" smtClean="0">
                <a:solidFill>
                  <a:srgbClr val="FF0000"/>
                </a:solidFill>
              </a:rPr>
              <a:t> of bike </a:t>
            </a:r>
            <a:r>
              <a:rPr lang="it-IT" sz="1400" dirty="0" err="1" smtClean="0">
                <a:solidFill>
                  <a:srgbClr val="FF0000"/>
                </a:solidFill>
              </a:rPr>
              <a:t>that</a:t>
            </a:r>
            <a:r>
              <a:rPr lang="it-IT" sz="1400" dirty="0" smtClean="0">
                <a:solidFill>
                  <a:srgbClr val="FF0000"/>
                </a:solidFill>
              </a:rPr>
              <a:t> can be </a:t>
            </a:r>
            <a:r>
              <a:rPr lang="it-IT" sz="1400" dirty="0" err="1" smtClean="0">
                <a:solidFill>
                  <a:srgbClr val="FF0000"/>
                </a:solidFill>
              </a:rPr>
              <a:t>hosted</a:t>
            </a:r>
            <a:r>
              <a:rPr lang="it-IT" sz="1400" dirty="0" smtClean="0">
                <a:solidFill>
                  <a:srgbClr val="FF0000"/>
                </a:solidFill>
              </a:rPr>
              <a:t> in the location, </a:t>
            </a:r>
            <a:r>
              <a:rPr lang="it-IT" sz="1400" dirty="0" err="1" smtClean="0">
                <a:solidFill>
                  <a:srgbClr val="FF0000"/>
                </a:solidFill>
              </a:rPr>
              <a:t>namely</a:t>
            </a:r>
            <a:r>
              <a:rPr lang="it-IT" sz="1400" dirty="0" smtClean="0">
                <a:solidFill>
                  <a:srgbClr val="FF0000"/>
                </a:solidFill>
              </a:rPr>
              <a:t> a. </a:t>
            </a:r>
            <a:r>
              <a:rPr lang="it-IT" sz="1400" dirty="0" err="1" smtClean="0">
                <a:solidFill>
                  <a:srgbClr val="FF0000"/>
                </a:solidFill>
              </a:rPr>
              <a:t>normal</a:t>
            </a:r>
            <a:r>
              <a:rPr lang="it-IT" sz="1400" dirty="0" smtClean="0">
                <a:solidFill>
                  <a:srgbClr val="FF0000"/>
                </a:solidFill>
              </a:rPr>
              <a:t> or b. </a:t>
            </a:r>
            <a:r>
              <a:rPr lang="it-IT" sz="1400" dirty="0" err="1" smtClean="0">
                <a:solidFill>
                  <a:srgbClr val="FF0000"/>
                </a:solidFill>
              </a:rPr>
              <a:t>assisted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(</a:t>
            </a:r>
            <a:r>
              <a:rPr lang="it-IT" sz="1400" dirty="0" err="1" smtClean="0">
                <a:solidFill>
                  <a:srgbClr val="FF0000"/>
                </a:solidFill>
              </a:rPr>
              <a:t>namely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equipped</a:t>
            </a:r>
            <a:r>
              <a:rPr lang="it-IT" sz="1400" dirty="0" smtClean="0">
                <a:solidFill>
                  <a:srgbClr val="FF0000"/>
                </a:solidFill>
              </a:rPr>
              <a:t> with an </a:t>
            </a:r>
            <a:r>
              <a:rPr lang="it-IT" sz="1400" dirty="0" err="1" smtClean="0">
                <a:solidFill>
                  <a:srgbClr val="FF0000"/>
                </a:solidFill>
              </a:rPr>
              <a:t>electric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motor</a:t>
            </a:r>
            <a:r>
              <a:rPr lang="it-IT" sz="1400" dirty="0" smtClean="0">
                <a:solidFill>
                  <a:srgbClr val="FF0000"/>
                </a:solidFill>
              </a:rPr>
              <a:t>). 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assume </a:t>
            </a:r>
            <a:r>
              <a:rPr lang="it-IT" sz="1400" dirty="0" err="1" smtClean="0">
                <a:solidFill>
                  <a:srgbClr val="FF0000"/>
                </a:solidFill>
              </a:rPr>
              <a:t>that</a:t>
            </a:r>
            <a:r>
              <a:rPr lang="it-IT" sz="1400" dirty="0" smtClean="0">
                <a:solidFill>
                  <a:srgbClr val="FF0000"/>
                </a:solidFill>
              </a:rPr>
              <a:t> in a </a:t>
            </a:r>
            <a:r>
              <a:rPr lang="it-IT" sz="1400" dirty="0" err="1" smtClean="0">
                <a:solidFill>
                  <a:srgbClr val="FF0000"/>
                </a:solidFill>
              </a:rPr>
              <a:t>specific</a:t>
            </a:r>
            <a:r>
              <a:rPr lang="it-IT" sz="1400" dirty="0" smtClean="0">
                <a:solidFill>
                  <a:srgbClr val="FF0000"/>
                </a:solidFill>
              </a:rPr>
              <a:t> location of a parking </a:t>
            </a:r>
            <a:r>
              <a:rPr lang="it-IT" sz="1400" dirty="0" err="1" smtClean="0">
                <a:solidFill>
                  <a:srgbClr val="FF0000"/>
                </a:solidFill>
              </a:rPr>
              <a:t>lot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always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a bike of a </a:t>
            </a:r>
            <a:r>
              <a:rPr lang="it-IT" sz="1400" dirty="0" err="1" smtClean="0">
                <a:solidFill>
                  <a:srgbClr val="FF0000"/>
                </a:solidFill>
              </a:rPr>
              <a:t>given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type</a:t>
            </a:r>
            <a:r>
              <a:rPr lang="it-IT" sz="1400" dirty="0" smtClean="0">
                <a:solidFill>
                  <a:srgbClr val="FF0000"/>
                </a:solidFill>
              </a:rPr>
              <a:t>. 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bike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identified</a:t>
            </a:r>
            <a:r>
              <a:rPr lang="it-IT" sz="1400" dirty="0" smtClean="0">
                <a:solidFill>
                  <a:srgbClr val="FF0000"/>
                </a:solidFill>
              </a:rPr>
              <a:t> by a </a:t>
            </a:r>
            <a:r>
              <a:rPr lang="it-IT" sz="1400" dirty="0" err="1" smtClean="0">
                <a:solidFill>
                  <a:srgbClr val="FF0000"/>
                </a:solidFill>
              </a:rPr>
              <a:t>numeric</a:t>
            </a:r>
            <a:r>
              <a:rPr lang="it-IT" sz="1400" dirty="0" smtClean="0">
                <a:solidFill>
                  <a:srgbClr val="FF0000"/>
                </a:solidFill>
              </a:rPr>
              <a:t> code, and a date of </a:t>
            </a:r>
            <a:r>
              <a:rPr lang="it-IT" sz="1400" dirty="0" err="1" smtClean="0">
                <a:solidFill>
                  <a:srgbClr val="FF0000"/>
                </a:solidFill>
              </a:rPr>
              <a:t>purchase</a:t>
            </a:r>
            <a:r>
              <a:rPr lang="it-IT" sz="1400" dirty="0" smtClean="0">
                <a:solidFill>
                  <a:srgbClr val="FF0000"/>
                </a:solidFill>
              </a:rPr>
              <a:t>; </a:t>
            </a:r>
            <a:r>
              <a:rPr lang="it-IT" sz="1400" dirty="0" err="1" smtClean="0">
                <a:solidFill>
                  <a:srgbClr val="FF0000"/>
                </a:solidFill>
              </a:rPr>
              <a:t>assisted</a:t>
            </a:r>
            <a:r>
              <a:rPr lang="it-IT" sz="1400" dirty="0" smtClean="0">
                <a:solidFill>
                  <a:srgbClr val="FF0000"/>
                </a:solidFill>
              </a:rPr>
              <a:t> bikes </a:t>
            </a:r>
            <a:r>
              <a:rPr lang="it-IT" sz="1400" dirty="0" err="1" smtClean="0">
                <a:solidFill>
                  <a:srgbClr val="FF0000"/>
                </a:solidFill>
              </a:rPr>
              <a:t>have</a:t>
            </a:r>
            <a:r>
              <a:rPr lang="it-IT" sz="1400" dirty="0" smtClean="0">
                <a:solidFill>
                  <a:srgbClr val="FF0000"/>
                </a:solidFill>
              </a:rPr>
              <a:t> a </a:t>
            </a:r>
            <a:r>
              <a:rPr lang="it-IT" sz="1400" dirty="0" err="1" smtClean="0">
                <a:solidFill>
                  <a:srgbClr val="FF0000"/>
                </a:solidFill>
              </a:rPr>
              <a:t>make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that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may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change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among</a:t>
            </a:r>
            <a:r>
              <a:rPr lang="it-IT" sz="1400" dirty="0" smtClean="0">
                <a:solidFill>
                  <a:srgbClr val="FF0000"/>
                </a:solidFill>
              </a:rPr>
              <a:t> bikes (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do </a:t>
            </a:r>
            <a:r>
              <a:rPr lang="it-IT" sz="1400" dirty="0" err="1" smtClean="0">
                <a:solidFill>
                  <a:srgbClr val="FF0000"/>
                </a:solidFill>
              </a:rPr>
              <a:t>not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represent</a:t>
            </a:r>
            <a:r>
              <a:rPr lang="it-IT" sz="1400" dirty="0" smtClean="0">
                <a:solidFill>
                  <a:srgbClr val="FF0000"/>
                </a:solidFill>
              </a:rPr>
              <a:t> the </a:t>
            </a:r>
            <a:r>
              <a:rPr lang="it-IT" sz="1400" dirty="0" err="1" smtClean="0">
                <a:solidFill>
                  <a:srgbClr val="FF0000"/>
                </a:solidFill>
              </a:rPr>
              <a:t>makes</a:t>
            </a:r>
            <a:r>
              <a:rPr lang="it-IT" sz="1400" dirty="0" smtClean="0">
                <a:solidFill>
                  <a:srgbClr val="FF0000"/>
                </a:solidFill>
              </a:rPr>
              <a:t> of </a:t>
            </a:r>
            <a:r>
              <a:rPr lang="it-IT" sz="1400" dirty="0" err="1" smtClean="0">
                <a:solidFill>
                  <a:srgbClr val="FF0000"/>
                </a:solidFill>
              </a:rPr>
              <a:t>normal</a:t>
            </a:r>
            <a:r>
              <a:rPr lang="it-IT" sz="1400" dirty="0" smtClean="0">
                <a:solidFill>
                  <a:srgbClr val="FF0000"/>
                </a:solidFill>
              </a:rPr>
              <a:t> bikes). 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When</a:t>
            </a:r>
            <a:r>
              <a:rPr lang="it-IT" sz="1400" dirty="0" smtClean="0">
                <a:solidFill>
                  <a:srgbClr val="FF0000"/>
                </a:solidFill>
              </a:rPr>
              <a:t> bikes are </a:t>
            </a:r>
            <a:r>
              <a:rPr lang="it-IT" sz="1400" dirty="0" err="1" smtClean="0">
                <a:solidFill>
                  <a:srgbClr val="FF0000"/>
                </a:solidFill>
              </a:rPr>
              <a:t>not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used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they</a:t>
            </a:r>
            <a:r>
              <a:rPr lang="it-IT" sz="1400" dirty="0" smtClean="0">
                <a:solidFill>
                  <a:srgbClr val="FF0000"/>
                </a:solidFill>
              </a:rPr>
              <a:t> are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in </a:t>
            </a:r>
            <a:r>
              <a:rPr lang="it-IT" sz="1400" dirty="0" err="1" smtClean="0">
                <a:solidFill>
                  <a:srgbClr val="FF0000"/>
                </a:solidFill>
              </a:rPr>
              <a:t>locations</a:t>
            </a:r>
            <a:r>
              <a:rPr lang="it-IT" sz="1400" dirty="0" smtClean="0">
                <a:solidFill>
                  <a:srgbClr val="FF0000"/>
                </a:solidFill>
              </a:rPr>
              <a:t> of parking </a:t>
            </a:r>
            <a:r>
              <a:rPr lang="it-IT" sz="1400" dirty="0" err="1" smtClean="0">
                <a:solidFill>
                  <a:srgbClr val="FF0000"/>
                </a:solidFill>
              </a:rPr>
              <a:t>lots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r>
              <a:rPr lang="it-IT" sz="1400" dirty="0" err="1" smtClean="0">
                <a:solidFill>
                  <a:srgbClr val="FF0000"/>
                </a:solidFill>
              </a:rPr>
              <a:t>As</a:t>
            </a:r>
            <a:r>
              <a:rPr lang="it-IT" sz="1400" dirty="0" smtClean="0">
                <a:solidFill>
                  <a:srgbClr val="FF0000"/>
                </a:solidFill>
              </a:rPr>
              <a:t> a </a:t>
            </a:r>
            <a:r>
              <a:rPr lang="it-IT" sz="1400" dirty="0" err="1" smtClean="0">
                <a:solidFill>
                  <a:srgbClr val="FF0000"/>
                </a:solidFill>
              </a:rPr>
              <a:t>consequence</a:t>
            </a:r>
            <a:r>
              <a:rPr lang="it-IT" sz="1400" dirty="0" smtClean="0">
                <a:solidFill>
                  <a:srgbClr val="FF0000"/>
                </a:solidFill>
              </a:rPr>
              <a:t>, for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bike and for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minute in the </a:t>
            </a:r>
            <a:r>
              <a:rPr lang="it-IT" sz="1400" dirty="0" err="1" smtClean="0">
                <a:solidFill>
                  <a:srgbClr val="FF0000"/>
                </a:solidFill>
              </a:rPr>
              <a:t>year</a:t>
            </a:r>
            <a:r>
              <a:rPr lang="it-IT" sz="1400" dirty="0" smtClean="0">
                <a:solidFill>
                  <a:srgbClr val="FF0000"/>
                </a:solidFill>
              </a:rPr>
              <a:t> (e.g. 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minute 34 of hour 10 a.m. of march 7th) 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want</a:t>
            </a:r>
            <a:r>
              <a:rPr lang="it-IT" sz="1400" dirty="0" smtClean="0">
                <a:solidFill>
                  <a:srgbClr val="FF0000"/>
                </a:solidFill>
              </a:rPr>
              <a:t> to </a:t>
            </a:r>
            <a:r>
              <a:rPr lang="it-IT" sz="1400" dirty="0" err="1" smtClean="0">
                <a:solidFill>
                  <a:srgbClr val="FF0000"/>
                </a:solidFill>
              </a:rPr>
              <a:t>represent</a:t>
            </a:r>
            <a:r>
              <a:rPr lang="it-IT" sz="1400" dirty="0" smtClean="0">
                <a:solidFill>
                  <a:srgbClr val="FF0000"/>
                </a:solidFill>
              </a:rPr>
              <a:t> the state of the bike, </a:t>
            </a:r>
            <a:r>
              <a:rPr lang="it-IT" sz="1400" dirty="0" err="1" smtClean="0">
                <a:solidFill>
                  <a:srgbClr val="FF0000"/>
                </a:solidFill>
              </a:rPr>
              <a:t>namely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if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or </a:t>
            </a:r>
            <a:r>
              <a:rPr lang="it-IT" sz="1400" dirty="0" err="1" smtClean="0">
                <a:solidFill>
                  <a:srgbClr val="FF0000"/>
                </a:solidFill>
              </a:rPr>
              <a:t>it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in </a:t>
            </a:r>
            <a:r>
              <a:rPr lang="it-IT" sz="1400" dirty="0" err="1" smtClean="0">
                <a:solidFill>
                  <a:srgbClr val="FF0000"/>
                </a:solidFill>
              </a:rPr>
              <a:t>motion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r>
              <a:rPr lang="it-IT" sz="1400" dirty="0" err="1" smtClean="0">
                <a:solidFill>
                  <a:srgbClr val="FF0000"/>
                </a:solidFill>
              </a:rPr>
              <a:t>Furthermore</a:t>
            </a:r>
            <a:r>
              <a:rPr lang="it-IT" sz="1400" dirty="0" smtClean="0">
                <a:solidFill>
                  <a:srgbClr val="FF0000"/>
                </a:solidFill>
              </a:rPr>
              <a:t>, for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minute in the </a:t>
            </a:r>
            <a:r>
              <a:rPr lang="it-IT" sz="1400" dirty="0" err="1" smtClean="0">
                <a:solidFill>
                  <a:srgbClr val="FF0000"/>
                </a:solidFill>
              </a:rPr>
              <a:t>year</a:t>
            </a:r>
            <a:r>
              <a:rPr lang="it-IT" sz="1400" dirty="0" smtClean="0">
                <a:solidFill>
                  <a:srgbClr val="FF0000"/>
                </a:solidFill>
              </a:rPr>
              <a:t> and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location in a parking </a:t>
            </a:r>
            <a:r>
              <a:rPr lang="it-IT" sz="1400" dirty="0" err="1" smtClean="0">
                <a:solidFill>
                  <a:srgbClr val="FF0000"/>
                </a:solidFill>
              </a:rPr>
              <a:t>lot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want</a:t>
            </a:r>
            <a:r>
              <a:rPr lang="it-IT" sz="1400" dirty="0" smtClean="0">
                <a:solidFill>
                  <a:srgbClr val="FF0000"/>
                </a:solidFill>
              </a:rPr>
              <a:t> to </a:t>
            </a:r>
            <a:r>
              <a:rPr lang="it-IT" sz="1400" dirty="0" err="1" smtClean="0">
                <a:solidFill>
                  <a:srgbClr val="FF0000"/>
                </a:solidFill>
              </a:rPr>
              <a:t>represent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separately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which</a:t>
            </a:r>
            <a:r>
              <a:rPr lang="it-IT" sz="1400" dirty="0" smtClean="0">
                <a:solidFill>
                  <a:srgbClr val="FF0000"/>
                </a:solidFill>
              </a:rPr>
              <a:t> bike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possibly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in the location (e.g. in </a:t>
            </a:r>
            <a:r>
              <a:rPr lang="it-IT" sz="1400" dirty="0">
                <a:solidFill>
                  <a:srgbClr val="FF0000"/>
                </a:solidFill>
              </a:rPr>
              <a:t>minute </a:t>
            </a:r>
            <a:r>
              <a:rPr lang="it-IT" sz="1400" dirty="0" smtClean="0">
                <a:solidFill>
                  <a:srgbClr val="FF0000"/>
                </a:solidFill>
              </a:rPr>
              <a:t>29 </a:t>
            </a:r>
            <a:r>
              <a:rPr lang="it-IT" sz="1400" dirty="0">
                <a:solidFill>
                  <a:srgbClr val="FF0000"/>
                </a:solidFill>
              </a:rPr>
              <a:t>of hour </a:t>
            </a:r>
            <a:r>
              <a:rPr lang="it-IT" sz="1400" dirty="0" smtClean="0">
                <a:solidFill>
                  <a:srgbClr val="FF0000"/>
                </a:solidFill>
              </a:rPr>
              <a:t>11 a.m. of </a:t>
            </a:r>
            <a:r>
              <a:rPr lang="it-IT" sz="1400" dirty="0">
                <a:solidFill>
                  <a:srgbClr val="FF0000"/>
                </a:solidFill>
              </a:rPr>
              <a:t>march </a:t>
            </a:r>
            <a:r>
              <a:rPr lang="it-IT" sz="1400" dirty="0" smtClean="0">
                <a:solidFill>
                  <a:srgbClr val="FF0000"/>
                </a:solidFill>
              </a:rPr>
              <a:t>21th bike 73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in location 15 of parking </a:t>
            </a:r>
            <a:r>
              <a:rPr lang="it-IT" sz="1400" dirty="0" err="1" smtClean="0">
                <a:solidFill>
                  <a:srgbClr val="FF0000"/>
                </a:solidFill>
              </a:rPr>
              <a:t>lot</a:t>
            </a:r>
            <a:r>
              <a:rPr lang="it-IT" sz="1400" dirty="0" smtClean="0">
                <a:solidFill>
                  <a:srgbClr val="FF0000"/>
                </a:solidFill>
              </a:rPr>
              <a:t> 28</a:t>
            </a:r>
            <a:r>
              <a:rPr lang="it-IT" sz="1400" dirty="0">
                <a:solidFill>
                  <a:srgbClr val="FF0000"/>
                </a:solidFill>
              </a:rPr>
              <a:t>,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while</a:t>
            </a:r>
            <a:r>
              <a:rPr lang="it-IT" sz="1400" dirty="0" smtClean="0">
                <a:solidFill>
                  <a:srgbClr val="FF0000"/>
                </a:solidFill>
              </a:rPr>
              <a:t> in the </a:t>
            </a:r>
            <a:r>
              <a:rPr lang="it-IT" sz="1400" dirty="0" err="1" smtClean="0">
                <a:solidFill>
                  <a:srgbClr val="FF0000"/>
                </a:solidFill>
              </a:rPr>
              <a:t>same</a:t>
            </a:r>
            <a:r>
              <a:rPr lang="it-IT" sz="1400" dirty="0" smtClean="0">
                <a:solidFill>
                  <a:srgbClr val="FF0000"/>
                </a:solidFill>
              </a:rPr>
              <a:t> minute bike 130 </a:t>
            </a:r>
            <a:r>
              <a:rPr lang="it-IT" sz="1400" dirty="0" err="1">
                <a:solidFill>
                  <a:srgbClr val="FF0000"/>
                </a:solidFill>
              </a:rPr>
              <a:t>is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parked</a:t>
            </a:r>
            <a:r>
              <a:rPr lang="it-IT" sz="1400" dirty="0">
                <a:solidFill>
                  <a:srgbClr val="FF0000"/>
                </a:solidFill>
              </a:rPr>
              <a:t> in location </a:t>
            </a:r>
            <a:r>
              <a:rPr lang="it-IT" sz="1400" dirty="0" smtClean="0">
                <a:solidFill>
                  <a:srgbClr val="FF0000"/>
                </a:solidFill>
              </a:rPr>
              <a:t>6 of </a:t>
            </a:r>
            <a:r>
              <a:rPr lang="it-IT" sz="1400" dirty="0">
                <a:solidFill>
                  <a:srgbClr val="FF0000"/>
                </a:solidFill>
              </a:rPr>
              <a:t>parking  </a:t>
            </a:r>
            <a:r>
              <a:rPr lang="it-IT" sz="1400" dirty="0" err="1">
                <a:solidFill>
                  <a:srgbClr val="FF0000"/>
                </a:solidFill>
              </a:rPr>
              <a:t>lot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112). Of </a:t>
            </a:r>
            <a:r>
              <a:rPr lang="it-IT" sz="1400" dirty="0" err="1" smtClean="0">
                <a:solidFill>
                  <a:srgbClr val="FF0000"/>
                </a:solidFill>
              </a:rPr>
              <a:t>course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if</a:t>
            </a:r>
            <a:r>
              <a:rPr lang="it-IT" sz="1400" dirty="0" smtClean="0">
                <a:solidFill>
                  <a:srgbClr val="FF0000"/>
                </a:solidFill>
              </a:rPr>
              <a:t> in a </a:t>
            </a:r>
            <a:r>
              <a:rPr lang="it-IT" sz="1400" dirty="0" err="1" smtClean="0">
                <a:solidFill>
                  <a:srgbClr val="FF0000"/>
                </a:solidFill>
              </a:rPr>
              <a:t>given</a:t>
            </a:r>
            <a:r>
              <a:rPr lang="it-IT" sz="1400" dirty="0" smtClean="0">
                <a:solidFill>
                  <a:srgbClr val="FF0000"/>
                </a:solidFill>
              </a:rPr>
              <a:t> minute a bike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in </a:t>
            </a:r>
            <a:r>
              <a:rPr lang="it-IT" sz="1400" dirty="0" err="1" smtClean="0">
                <a:solidFill>
                  <a:srgbClr val="FF0000"/>
                </a:solidFill>
              </a:rPr>
              <a:t>motion</a:t>
            </a:r>
            <a:r>
              <a:rPr lang="it-IT" sz="1400" dirty="0" smtClean="0">
                <a:solidFill>
                  <a:srgbClr val="FF0000"/>
                </a:solidFill>
              </a:rPr>
              <a:t>, the </a:t>
            </a:r>
            <a:r>
              <a:rPr lang="it-IT" sz="1400" dirty="0" err="1" smtClean="0">
                <a:solidFill>
                  <a:srgbClr val="FF0000"/>
                </a:solidFill>
              </a:rPr>
              <a:t>corresponding</a:t>
            </a:r>
            <a:r>
              <a:rPr lang="it-IT" sz="1400" dirty="0" smtClean="0">
                <a:solidFill>
                  <a:srgbClr val="FF0000"/>
                </a:solidFill>
              </a:rPr>
              <a:t> location in a parking </a:t>
            </a:r>
            <a:r>
              <a:rPr lang="it-IT" sz="1400" dirty="0" err="1" smtClean="0">
                <a:solidFill>
                  <a:srgbClr val="FF0000"/>
                </a:solidFill>
              </a:rPr>
              <a:t>lot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does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not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exist</a:t>
            </a:r>
            <a:r>
              <a:rPr lang="it-IT" sz="1400" dirty="0" smtClean="0">
                <a:solidFill>
                  <a:srgbClr val="FF0000"/>
                </a:solidFill>
              </a:rPr>
              <a:t>, and, </a:t>
            </a:r>
            <a:r>
              <a:rPr lang="it-IT" sz="1400" dirty="0" err="1" smtClean="0">
                <a:solidFill>
                  <a:srgbClr val="FF0000"/>
                </a:solidFill>
              </a:rPr>
              <a:t>therefore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will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not</a:t>
            </a:r>
            <a:r>
              <a:rPr lang="it-IT" sz="1400" dirty="0" smtClean="0">
                <a:solidFill>
                  <a:srgbClr val="FF0000"/>
                </a:solidFill>
              </a:rPr>
              <a:t> be </a:t>
            </a:r>
            <a:r>
              <a:rPr lang="it-IT" sz="1400" dirty="0" err="1" smtClean="0">
                <a:solidFill>
                  <a:srgbClr val="FF0000"/>
                </a:solidFill>
              </a:rPr>
              <a:t>represented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r>
              <a:rPr lang="it-IT" sz="1400" dirty="0" err="1" smtClean="0">
                <a:solidFill>
                  <a:srgbClr val="FF0000"/>
                </a:solidFill>
              </a:rPr>
              <a:t>It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strongly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recommended</a:t>
            </a:r>
            <a:r>
              <a:rPr lang="it-IT" sz="1400" dirty="0" smtClean="0">
                <a:solidFill>
                  <a:srgbClr val="FF0000"/>
                </a:solidFill>
              </a:rPr>
              <a:t> to </a:t>
            </a:r>
            <a:r>
              <a:rPr lang="it-IT" sz="1400" dirty="0" err="1" smtClean="0">
                <a:solidFill>
                  <a:srgbClr val="FF0000"/>
                </a:solidFill>
              </a:rPr>
              <a:t>represent</a:t>
            </a:r>
            <a:r>
              <a:rPr lang="it-IT" sz="1400" dirty="0" smtClean="0">
                <a:solidFill>
                  <a:srgbClr val="FF0000"/>
                </a:solidFill>
              </a:rPr>
              <a:t> the </a:t>
            </a:r>
            <a:r>
              <a:rPr lang="it-IT" sz="1400" dirty="0" err="1" smtClean="0">
                <a:solidFill>
                  <a:srgbClr val="FF0000"/>
                </a:solidFill>
              </a:rPr>
              <a:t>concept</a:t>
            </a:r>
            <a:r>
              <a:rPr lang="it-IT" sz="1400" dirty="0" smtClean="0">
                <a:solidFill>
                  <a:srgbClr val="FF0000"/>
                </a:solidFill>
              </a:rPr>
              <a:t> of minute with an </a:t>
            </a:r>
            <a:r>
              <a:rPr lang="it-IT" sz="1400" dirty="0" err="1" smtClean="0">
                <a:solidFill>
                  <a:srgbClr val="FF0000"/>
                </a:solidFill>
              </a:rPr>
              <a:t>Entity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it-IT" sz="1400" dirty="0"/>
              <a:t>R2 – In </a:t>
            </a:r>
            <a:r>
              <a:rPr lang="it-IT" sz="1400" dirty="0" err="1"/>
              <a:t>order</a:t>
            </a:r>
            <a:r>
              <a:rPr lang="it-IT" sz="1400" dirty="0"/>
              <a:t> to use bikes, </a:t>
            </a:r>
            <a:r>
              <a:rPr lang="it-IT" sz="1400" dirty="0" err="1"/>
              <a:t>users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</a:t>
            </a:r>
            <a:r>
              <a:rPr lang="it-IT" sz="1400" dirty="0" err="1"/>
              <a:t>register</a:t>
            </a:r>
            <a:r>
              <a:rPr lang="it-IT" sz="1400" dirty="0"/>
              <a:t> </a:t>
            </a:r>
            <a:r>
              <a:rPr lang="it-IT" sz="1400" dirty="0" err="1"/>
              <a:t>themselves</a:t>
            </a:r>
            <a:r>
              <a:rPr lang="it-IT" sz="1400" dirty="0"/>
              <a:t>. A </a:t>
            </a:r>
            <a:r>
              <a:rPr lang="it-IT" sz="1400" dirty="0" err="1"/>
              <a:t>registered</a:t>
            </a:r>
            <a:r>
              <a:rPr lang="it-IT" sz="1400" dirty="0"/>
              <a:t>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characterized</a:t>
            </a:r>
            <a:r>
              <a:rPr lang="it-IT" sz="1400" dirty="0"/>
              <a:t> by an </a:t>
            </a:r>
            <a:r>
              <a:rPr lang="it-IT" sz="1400" dirty="0" err="1"/>
              <a:t>identifier</a:t>
            </a:r>
            <a:r>
              <a:rPr lang="it-IT" sz="1400" dirty="0"/>
              <a:t> (e.g. a fiscal code, or a social security </a:t>
            </a:r>
            <a:r>
              <a:rPr lang="it-IT" sz="1400" dirty="0" err="1"/>
              <a:t>number</a:t>
            </a:r>
            <a:r>
              <a:rPr lang="it-IT" sz="1400" dirty="0"/>
              <a:t>), a progressive </a:t>
            </a:r>
            <a:r>
              <a:rPr lang="it-IT" sz="1400" dirty="0" err="1" smtClean="0"/>
              <a:t>numeric</a:t>
            </a:r>
            <a:r>
              <a:rPr lang="it-IT" sz="1400" dirty="0" smtClean="0"/>
              <a:t> code </a:t>
            </a:r>
            <a:r>
              <a:rPr lang="it-IT" sz="1400" dirty="0"/>
              <a:t>(first </a:t>
            </a:r>
            <a:r>
              <a:rPr lang="it-IT" sz="1400" dirty="0" err="1"/>
              <a:t>person</a:t>
            </a:r>
            <a:r>
              <a:rPr lang="it-IT" sz="1400" dirty="0"/>
              <a:t> </a:t>
            </a:r>
            <a:r>
              <a:rPr lang="it-IT" sz="1400" dirty="0" err="1"/>
              <a:t>registered</a:t>
            </a:r>
            <a:r>
              <a:rPr lang="it-IT" sz="1400" dirty="0"/>
              <a:t>, </a:t>
            </a:r>
            <a:r>
              <a:rPr lang="it-IT" sz="1400" dirty="0" err="1"/>
              <a:t>second</a:t>
            </a:r>
            <a:r>
              <a:rPr lang="it-IT" sz="1400" dirty="0"/>
              <a:t> </a:t>
            </a:r>
            <a:r>
              <a:rPr lang="it-IT" sz="1400" dirty="0" err="1"/>
              <a:t>person</a:t>
            </a:r>
            <a:r>
              <a:rPr lang="it-IT" sz="1400" dirty="0"/>
              <a:t> </a:t>
            </a:r>
            <a:r>
              <a:rPr lang="it-IT" sz="1400" dirty="0" err="1"/>
              <a:t>registered</a:t>
            </a:r>
            <a:r>
              <a:rPr lang="it-IT" sz="1400" dirty="0"/>
              <a:t>, etc.) a </a:t>
            </a:r>
            <a:r>
              <a:rPr lang="it-IT" sz="1400" dirty="0" err="1"/>
              <a:t>name</a:t>
            </a:r>
            <a:r>
              <a:rPr lang="it-IT" sz="1400" dirty="0"/>
              <a:t>, a </a:t>
            </a:r>
            <a:r>
              <a:rPr lang="it-IT" sz="1400" dirty="0" err="1"/>
              <a:t>surname</a:t>
            </a:r>
            <a:r>
              <a:rPr lang="it-IT" sz="1400" dirty="0"/>
              <a:t>, date of </a:t>
            </a:r>
            <a:r>
              <a:rPr lang="it-IT" sz="1400" dirty="0" err="1"/>
              <a:t>birth</a:t>
            </a:r>
            <a:r>
              <a:rPr lang="it-IT" sz="1400" dirty="0"/>
              <a:t>, </a:t>
            </a:r>
            <a:r>
              <a:rPr lang="it-IT" sz="1400" dirty="0" err="1"/>
              <a:t>municipality</a:t>
            </a:r>
            <a:r>
              <a:rPr lang="it-IT" sz="1400" dirty="0"/>
              <a:t> of </a:t>
            </a:r>
            <a:r>
              <a:rPr lang="it-IT" sz="1400" dirty="0" err="1"/>
              <a:t>birth</a:t>
            </a:r>
            <a:r>
              <a:rPr lang="it-IT" sz="1400" dirty="0"/>
              <a:t>, with code, </a:t>
            </a:r>
            <a:r>
              <a:rPr lang="it-IT" sz="1400" dirty="0" err="1"/>
              <a:t>name</a:t>
            </a:r>
            <a:r>
              <a:rPr lang="it-IT" sz="1400" dirty="0"/>
              <a:t> </a:t>
            </a:r>
            <a:r>
              <a:rPr lang="it-IT" sz="1400" dirty="0" smtClean="0"/>
              <a:t>of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and </a:t>
            </a:r>
            <a:r>
              <a:rPr lang="it-IT" sz="1400" dirty="0" err="1"/>
              <a:t>region</a:t>
            </a:r>
            <a:r>
              <a:rPr lang="it-IT" sz="1400" dirty="0"/>
              <a:t> (</a:t>
            </a:r>
            <a:r>
              <a:rPr lang="it-IT" sz="1400" dirty="0" err="1"/>
              <a:t>we</a:t>
            </a:r>
            <a:r>
              <a:rPr lang="it-IT" sz="1400" dirty="0"/>
              <a:t> assume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municipalities</a:t>
            </a:r>
            <a:r>
              <a:rPr lang="it-IT" sz="1400" dirty="0"/>
              <a:t> are </a:t>
            </a:r>
            <a:r>
              <a:rPr lang="it-IT" sz="1400" dirty="0" err="1"/>
              <a:t>located</a:t>
            </a:r>
            <a:r>
              <a:rPr lang="it-IT" sz="1400" dirty="0"/>
              <a:t> in </a:t>
            </a:r>
            <a:r>
              <a:rPr lang="it-IT" sz="1400" dirty="0" err="1"/>
              <a:t>regions</a:t>
            </a:r>
            <a:r>
              <a:rPr lang="it-IT" sz="1400" dirty="0"/>
              <a:t>).</a:t>
            </a:r>
          </a:p>
          <a:p>
            <a:pPr marL="0" indent="0">
              <a:buNone/>
            </a:pPr>
            <a:r>
              <a:rPr lang="it-IT" sz="1400" dirty="0"/>
              <a:t>R3 – </a:t>
            </a:r>
            <a:r>
              <a:rPr lang="it-IT" sz="1400" dirty="0" err="1"/>
              <a:t>Everytime</a:t>
            </a:r>
            <a:r>
              <a:rPr lang="it-IT" sz="1400" dirty="0"/>
              <a:t> a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/>
              <a:t>picks</a:t>
            </a:r>
            <a:r>
              <a:rPr lang="it-IT" sz="1400" dirty="0"/>
              <a:t> up and </a:t>
            </a:r>
            <a:r>
              <a:rPr lang="it-IT" sz="1400" dirty="0" err="1"/>
              <a:t>subsequently</a:t>
            </a:r>
            <a:r>
              <a:rPr lang="it-IT" sz="1400" dirty="0"/>
              <a:t> </a:t>
            </a:r>
            <a:r>
              <a:rPr lang="it-IT" sz="1400" dirty="0" err="1"/>
              <a:t>returns</a:t>
            </a:r>
            <a:r>
              <a:rPr lang="it-IT" sz="1400" dirty="0"/>
              <a:t> a </a:t>
            </a:r>
            <a:r>
              <a:rPr lang="it-IT" sz="1400" dirty="0" smtClean="0"/>
              <a:t>bike, </a:t>
            </a:r>
            <a:r>
              <a:rPr lang="it-IT" sz="1400" dirty="0" err="1"/>
              <a:t>such</a:t>
            </a:r>
            <a:r>
              <a:rPr lang="it-IT" sz="1400" dirty="0"/>
              <a:t> an </a:t>
            </a:r>
            <a:r>
              <a:rPr lang="it-IT" sz="1400" dirty="0" err="1"/>
              <a:t>event</a:t>
            </a:r>
            <a:r>
              <a:rPr lang="it-IT" sz="1400" dirty="0"/>
              <a:t> (</a:t>
            </a:r>
            <a:r>
              <a:rPr lang="it-IT" sz="1400" dirty="0" err="1"/>
              <a:t>pick</a:t>
            </a:r>
            <a:r>
              <a:rPr lang="it-IT" sz="1400" dirty="0"/>
              <a:t> up and </a:t>
            </a:r>
            <a:r>
              <a:rPr lang="it-IT" sz="1400" dirty="0" err="1"/>
              <a:t>return</a:t>
            </a:r>
            <a:r>
              <a:rPr lang="it-IT" sz="1400" dirty="0"/>
              <a:t> of a bike by a </a:t>
            </a:r>
            <a:r>
              <a:rPr lang="it-IT" sz="1400" dirty="0" err="1"/>
              <a:t>user</a:t>
            </a:r>
            <a:r>
              <a:rPr lang="it-IT" sz="1400" dirty="0"/>
              <a:t>) </a:t>
            </a:r>
            <a:r>
              <a:rPr lang="it-IT" sz="1400" dirty="0" err="1"/>
              <a:t>has</a:t>
            </a:r>
            <a:r>
              <a:rPr lang="it-IT" sz="1400" dirty="0"/>
              <a:t> to be </a:t>
            </a:r>
            <a:r>
              <a:rPr lang="it-IT" sz="1400" dirty="0" err="1"/>
              <a:t>recorded</a:t>
            </a:r>
            <a:r>
              <a:rPr lang="it-IT" sz="1400" dirty="0"/>
              <a:t>. The </a:t>
            </a:r>
            <a:r>
              <a:rPr lang="it-IT" sz="1400" dirty="0" err="1"/>
              <a:t>event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identified</a:t>
            </a:r>
            <a:r>
              <a:rPr lang="it-IT" sz="1400" dirty="0"/>
              <a:t> by a progressive </a:t>
            </a:r>
            <a:r>
              <a:rPr lang="it-IT" sz="1400" dirty="0" err="1"/>
              <a:t>number</a:t>
            </a:r>
            <a:r>
              <a:rPr lang="it-IT" sz="1400" dirty="0"/>
              <a:t> in the </a:t>
            </a:r>
            <a:r>
              <a:rPr lang="it-IT" sz="1400" dirty="0" err="1"/>
              <a:t>year</a:t>
            </a:r>
            <a:r>
              <a:rPr lang="it-IT" sz="1400" dirty="0"/>
              <a:t> (e.g. first </a:t>
            </a:r>
            <a:r>
              <a:rPr lang="it-IT" sz="1400" dirty="0" err="1"/>
              <a:t>event</a:t>
            </a:r>
            <a:r>
              <a:rPr lang="it-IT" sz="1400" dirty="0"/>
              <a:t> in 2015, </a:t>
            </a:r>
            <a:r>
              <a:rPr lang="it-IT" sz="1400" dirty="0" err="1"/>
              <a:t>second</a:t>
            </a:r>
            <a:r>
              <a:rPr lang="it-IT" sz="1400" dirty="0"/>
              <a:t> </a:t>
            </a:r>
            <a:r>
              <a:rPr lang="it-IT" sz="1400" dirty="0" err="1"/>
              <a:t>event</a:t>
            </a:r>
            <a:r>
              <a:rPr lang="it-IT" sz="1400" dirty="0"/>
              <a:t> in 2015, etc.) and </a:t>
            </a:r>
            <a:r>
              <a:rPr lang="it-IT" sz="1400" dirty="0" err="1"/>
              <a:t>duration</a:t>
            </a:r>
            <a:r>
              <a:rPr lang="it-IT" sz="1400" dirty="0"/>
              <a:t> (e.g. 12 minutes, 47 </a:t>
            </a:r>
            <a:r>
              <a:rPr lang="it-IT" sz="1400" dirty="0" smtClean="0"/>
              <a:t>minutes); </a:t>
            </a:r>
            <a:r>
              <a:rPr lang="it-IT" sz="1400" dirty="0" err="1" smtClean="0"/>
              <a:t>such</a:t>
            </a:r>
            <a:r>
              <a:rPr lang="it-IT" sz="1400" dirty="0" smtClean="0"/>
              <a:t> </a:t>
            </a:r>
            <a:r>
              <a:rPr lang="it-IT" sz="1400" dirty="0" err="1" smtClean="0"/>
              <a:t>duration</a:t>
            </a:r>
            <a:r>
              <a:rPr lang="it-IT" sz="1400" dirty="0" smtClean="0"/>
              <a:t>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/>
              <a:t>to be </a:t>
            </a:r>
            <a:r>
              <a:rPr lang="it-IT" sz="1400" dirty="0" err="1"/>
              <a:t>explicitely</a:t>
            </a:r>
            <a:r>
              <a:rPr lang="it-IT" sz="1400" dirty="0"/>
              <a:t> </a:t>
            </a:r>
            <a:r>
              <a:rPr lang="it-IT" sz="1400" dirty="0" err="1"/>
              <a:t>represented</a:t>
            </a:r>
            <a:r>
              <a:rPr lang="it-IT" sz="1400" dirty="0"/>
              <a:t> in the data base. The minute of </a:t>
            </a:r>
            <a:r>
              <a:rPr lang="it-IT" sz="1400" dirty="0" err="1"/>
              <a:t>pick</a:t>
            </a:r>
            <a:r>
              <a:rPr lang="it-IT" sz="1400" dirty="0"/>
              <a:t> up and the minute of </a:t>
            </a:r>
            <a:r>
              <a:rPr lang="it-IT" sz="1400" dirty="0" err="1"/>
              <a:t>return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be </a:t>
            </a:r>
            <a:r>
              <a:rPr lang="it-IT" sz="1400" dirty="0" err="1"/>
              <a:t>associated</a:t>
            </a:r>
            <a:r>
              <a:rPr lang="it-IT" sz="1400" dirty="0"/>
              <a:t> to </a:t>
            </a:r>
            <a:r>
              <a:rPr lang="it-IT" sz="1400" dirty="0" smtClean="0"/>
              <a:t>the </a:t>
            </a:r>
            <a:r>
              <a:rPr lang="it-IT" sz="1400" dirty="0" err="1"/>
              <a:t>event</a:t>
            </a:r>
            <a:r>
              <a:rPr lang="it-IT" sz="1400" dirty="0"/>
              <a:t>, </a:t>
            </a:r>
            <a:r>
              <a:rPr lang="it-IT" sz="1400" dirty="0" err="1"/>
              <a:t>besides</a:t>
            </a:r>
            <a:r>
              <a:rPr lang="it-IT" sz="1400" dirty="0"/>
              <a:t>, of </a:t>
            </a:r>
            <a:r>
              <a:rPr lang="it-IT" sz="1400" dirty="0" err="1"/>
              <a:t>course</a:t>
            </a:r>
            <a:r>
              <a:rPr lang="it-IT" sz="1400" dirty="0"/>
              <a:t>, </a:t>
            </a:r>
            <a:r>
              <a:rPr lang="it-IT" sz="1400" dirty="0" smtClean="0"/>
              <a:t>the bike </a:t>
            </a:r>
            <a:r>
              <a:rPr lang="it-IT" sz="1400" dirty="0" err="1" smtClean="0"/>
              <a:t>used</a:t>
            </a:r>
            <a:r>
              <a:rPr lang="it-IT" sz="1400" dirty="0" smtClean="0"/>
              <a:t> and the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 smtClean="0"/>
              <a:t>involved</a:t>
            </a:r>
            <a:r>
              <a:rPr lang="it-IT" sz="1400" dirty="0" smtClean="0"/>
              <a:t>. </a:t>
            </a:r>
            <a:endParaRPr lang="it-IT" sz="1400" dirty="0"/>
          </a:p>
          <a:p>
            <a:pPr marL="0" indent="0">
              <a:buNone/>
            </a:pPr>
            <a:r>
              <a:rPr lang="it-IT" sz="1400" dirty="0"/>
              <a:t>R4 – </a:t>
            </a:r>
            <a:r>
              <a:rPr lang="it-IT" sz="1400" dirty="0" err="1"/>
              <a:t>One</a:t>
            </a:r>
            <a:r>
              <a:rPr lang="it-IT" sz="1400" dirty="0"/>
              <a:t> or more credit </a:t>
            </a:r>
            <a:r>
              <a:rPr lang="it-IT" sz="1400" dirty="0" err="1"/>
              <a:t>cards</a:t>
            </a:r>
            <a:r>
              <a:rPr lang="it-IT" sz="1400" dirty="0"/>
              <a:t> are </a:t>
            </a:r>
            <a:r>
              <a:rPr lang="it-IT" sz="1400" dirty="0" err="1"/>
              <a:t>associated</a:t>
            </a:r>
            <a:r>
              <a:rPr lang="it-IT" sz="1400" dirty="0"/>
              <a:t> to </a:t>
            </a:r>
            <a:r>
              <a:rPr lang="it-IT" sz="1400" dirty="0" err="1"/>
              <a:t>users</a:t>
            </a:r>
            <a:r>
              <a:rPr lang="it-IT" sz="1400" dirty="0"/>
              <a:t>, with </a:t>
            </a:r>
            <a:r>
              <a:rPr lang="it-IT" sz="1400" dirty="0" err="1"/>
              <a:t>type</a:t>
            </a:r>
            <a:r>
              <a:rPr lang="it-IT" sz="1400" dirty="0"/>
              <a:t> (e.g. Visa, </a:t>
            </a:r>
            <a:r>
              <a:rPr lang="it-IT" sz="1400" dirty="0" err="1"/>
              <a:t>Diners</a:t>
            </a:r>
            <a:r>
              <a:rPr lang="it-IT" sz="1400" dirty="0"/>
              <a:t>), progressive code in the card </a:t>
            </a:r>
            <a:r>
              <a:rPr lang="it-IT" sz="1400" dirty="0" err="1"/>
              <a:t>type</a:t>
            </a:r>
            <a:r>
              <a:rPr lang="it-IT" sz="1400" dirty="0"/>
              <a:t>, and </a:t>
            </a:r>
            <a:r>
              <a:rPr lang="it-IT" sz="1400" dirty="0" err="1"/>
              <a:t>daily</a:t>
            </a:r>
            <a:r>
              <a:rPr lang="it-IT" sz="1400" dirty="0"/>
              <a:t>  maximum </a:t>
            </a:r>
            <a:r>
              <a:rPr lang="it-IT" sz="1400" dirty="0" err="1"/>
              <a:t>amount</a:t>
            </a:r>
            <a:r>
              <a:rPr lang="it-IT" sz="1400" dirty="0"/>
              <a:t> of </a:t>
            </a:r>
            <a:r>
              <a:rPr lang="it-IT" sz="1400" dirty="0" err="1"/>
              <a:t>withdrawal</a:t>
            </a:r>
            <a:r>
              <a:rPr lang="it-IT" sz="1400" dirty="0"/>
              <a:t> (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depends</a:t>
            </a:r>
            <a:r>
              <a:rPr lang="it-IT" sz="1400" dirty="0"/>
              <a:t> on the card and on the </a:t>
            </a:r>
            <a:r>
              <a:rPr lang="it-IT" sz="1400" dirty="0" err="1"/>
              <a:t>person</a:t>
            </a:r>
            <a:r>
              <a:rPr lang="it-IT" sz="1400" dirty="0"/>
              <a:t>). </a:t>
            </a:r>
          </a:p>
          <a:p>
            <a:pPr marL="0" indent="0">
              <a:buNone/>
            </a:pPr>
            <a:r>
              <a:rPr lang="it-IT" sz="1400" dirty="0" err="1"/>
              <a:t>You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</a:t>
            </a:r>
            <a:r>
              <a:rPr lang="it-IT" sz="1400" dirty="0" err="1"/>
              <a:t>represent</a:t>
            </a:r>
            <a:r>
              <a:rPr lang="it-IT" sz="1400" dirty="0"/>
              <a:t> </a:t>
            </a:r>
            <a:r>
              <a:rPr lang="it-IT" sz="1400" dirty="0" err="1"/>
              <a:t>above</a:t>
            </a:r>
            <a:r>
              <a:rPr lang="it-IT" sz="1400" dirty="0"/>
              <a:t> </a:t>
            </a:r>
            <a:r>
              <a:rPr lang="it-IT" sz="1400" dirty="0" err="1"/>
              <a:t>requirements</a:t>
            </a:r>
            <a:r>
              <a:rPr lang="it-IT" sz="1400" dirty="0"/>
              <a:t> with an </a:t>
            </a:r>
            <a:r>
              <a:rPr lang="it-IT" sz="1400" dirty="0" err="1"/>
              <a:t>Entity</a:t>
            </a:r>
            <a:r>
              <a:rPr lang="it-IT" sz="1400" dirty="0"/>
              <a:t> </a:t>
            </a:r>
            <a:r>
              <a:rPr lang="it-IT" sz="1400" dirty="0" err="1"/>
              <a:t>Relationship</a:t>
            </a:r>
            <a:r>
              <a:rPr lang="it-IT" sz="1400" dirty="0"/>
              <a:t> Schema, in </a:t>
            </a:r>
            <a:r>
              <a:rPr lang="it-IT" sz="1400" dirty="0" err="1"/>
              <a:t>terms</a:t>
            </a:r>
            <a:r>
              <a:rPr lang="it-IT" sz="1400" dirty="0"/>
              <a:t> of </a:t>
            </a:r>
            <a:r>
              <a:rPr lang="it-IT" sz="1400" dirty="0" err="1"/>
              <a:t>entities</a:t>
            </a:r>
            <a:r>
              <a:rPr lang="it-IT" sz="1400" dirty="0"/>
              <a:t>, </a:t>
            </a:r>
            <a:r>
              <a:rPr lang="it-IT" sz="1400" dirty="0" err="1"/>
              <a:t>relationships</a:t>
            </a:r>
            <a:r>
              <a:rPr lang="it-IT" sz="1400" dirty="0"/>
              <a:t>, </a:t>
            </a:r>
            <a:r>
              <a:rPr lang="it-IT" sz="1400" dirty="0" err="1"/>
              <a:t>attributes</a:t>
            </a:r>
            <a:r>
              <a:rPr lang="it-IT" sz="1400" dirty="0"/>
              <a:t>, </a:t>
            </a:r>
            <a:r>
              <a:rPr lang="it-IT" sz="1400" dirty="0" err="1"/>
              <a:t>internal</a:t>
            </a:r>
            <a:r>
              <a:rPr lang="it-IT" sz="1400" dirty="0"/>
              <a:t> and </a:t>
            </a:r>
            <a:r>
              <a:rPr lang="it-IT" sz="1400" dirty="0" err="1"/>
              <a:t>external</a:t>
            </a:r>
            <a:r>
              <a:rPr lang="it-IT" sz="1400" dirty="0"/>
              <a:t> </a:t>
            </a:r>
            <a:r>
              <a:rPr lang="it-IT" sz="1400" dirty="0" err="1"/>
              <a:t>idetitifers</a:t>
            </a:r>
            <a:r>
              <a:rPr lang="it-IT" sz="1400" dirty="0"/>
              <a:t>, </a:t>
            </a:r>
            <a:r>
              <a:rPr lang="it-IT" sz="1400" dirty="0" err="1"/>
              <a:t>generalizations</a:t>
            </a:r>
            <a:r>
              <a:rPr lang="it-IT" sz="1400" dirty="0"/>
              <a:t>, </a:t>
            </a:r>
            <a:r>
              <a:rPr lang="it-IT" sz="1400" dirty="0" err="1"/>
              <a:t>is</a:t>
            </a:r>
            <a:r>
              <a:rPr lang="it-IT" sz="1400" dirty="0"/>
              <a:t>-a </a:t>
            </a:r>
            <a:r>
              <a:rPr lang="it-IT" sz="1400" dirty="0" err="1"/>
              <a:t>relationships</a:t>
            </a:r>
            <a:r>
              <a:rPr lang="it-IT" sz="1400" dirty="0"/>
              <a:t>, minimum and maximum </a:t>
            </a:r>
            <a:r>
              <a:rPr lang="it-IT" sz="1400" dirty="0" err="1"/>
              <a:t>cardinalities</a:t>
            </a:r>
            <a:r>
              <a:rPr lang="it-IT" sz="1400" dirty="0"/>
              <a:t>.</a:t>
            </a:r>
          </a:p>
          <a:p>
            <a:pPr marL="0" indent="0">
              <a:buNone/>
            </a:pPr>
            <a:endParaRPr lang="it-IT" sz="14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1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0212" y="20587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Requirements</a:t>
            </a:r>
            <a:r>
              <a:rPr lang="it-IT" sz="3600" dirty="0" smtClean="0"/>
              <a:t> R1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9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55944" y="294243"/>
            <a:ext cx="8768316" cy="1002929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/>
              <a:t>Introduction</a:t>
            </a:r>
            <a:r>
              <a:rPr lang="it-IT" dirty="0" smtClean="0"/>
              <a:t> to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- 1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55944" y="1396409"/>
            <a:ext cx="8867554" cy="53250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err="1" smtClean="0"/>
              <a:t>Dear</a:t>
            </a:r>
            <a:r>
              <a:rPr lang="it-IT" sz="2400" dirty="0" smtClean="0"/>
              <a:t> </a:t>
            </a:r>
            <a:r>
              <a:rPr lang="it-IT" sz="2400" dirty="0" err="1" smtClean="0"/>
              <a:t>user</a:t>
            </a:r>
            <a:r>
              <a:rPr lang="it-IT" sz="2400" dirty="0" smtClean="0"/>
              <a:t> of </a:t>
            </a:r>
            <a:r>
              <a:rPr lang="it-IT" sz="2400" dirty="0" err="1" smtClean="0"/>
              <a:t>my</a:t>
            </a:r>
            <a:r>
              <a:rPr lang="it-IT" sz="2400" dirty="0" smtClean="0"/>
              <a:t> book on «Database </a:t>
            </a:r>
            <a:r>
              <a:rPr lang="it-IT" sz="2400" dirty="0" err="1" smtClean="0"/>
              <a:t>Modeling</a:t>
            </a:r>
            <a:r>
              <a:rPr lang="it-IT" sz="2400" dirty="0" smtClean="0"/>
              <a:t> and Design», I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produced</a:t>
            </a:r>
            <a:r>
              <a:rPr lang="it-IT" sz="2400" dirty="0" smtClean="0"/>
              <a:t>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/>
              <a:t>P</a:t>
            </a:r>
            <a:r>
              <a:rPr lang="it-IT" sz="2400" dirty="0" err="1" smtClean="0"/>
              <a:t>ower</a:t>
            </a:r>
            <a:r>
              <a:rPr lang="it-IT" sz="2400" dirty="0" smtClean="0"/>
              <a:t> </a:t>
            </a:r>
            <a:r>
              <a:rPr lang="it-IT" sz="2400" dirty="0"/>
              <a:t>P</a:t>
            </a:r>
            <a:r>
              <a:rPr lang="it-IT" sz="2400" dirty="0" smtClean="0"/>
              <a:t>oint </a:t>
            </a:r>
            <a:r>
              <a:rPr lang="it-IT" sz="2400" dirty="0" err="1" smtClean="0"/>
              <a:t>presentation</a:t>
            </a:r>
            <a:r>
              <a:rPr lang="it-IT" sz="2400" dirty="0" smtClean="0"/>
              <a:t> </a:t>
            </a:r>
            <a:r>
              <a:rPr lang="it-IT" sz="2400" dirty="0"/>
              <a:t>t</a:t>
            </a:r>
            <a:r>
              <a:rPr lang="it-IT" sz="2400" dirty="0" smtClean="0"/>
              <a:t>o </a:t>
            </a:r>
            <a:r>
              <a:rPr lang="it-IT" sz="2400" dirty="0" err="1" smtClean="0"/>
              <a:t>analyze</a:t>
            </a:r>
            <a:r>
              <a:rPr lang="it-IT" sz="2400" dirty="0" smtClean="0"/>
              <a:t> in </a:t>
            </a:r>
            <a:r>
              <a:rPr lang="it-IT" sz="2400" dirty="0" err="1" smtClean="0"/>
              <a:t>detail</a:t>
            </a:r>
            <a:r>
              <a:rPr lang="it-IT" sz="2400" dirty="0" smtClean="0"/>
              <a:t> the </a:t>
            </a:r>
            <a:r>
              <a:rPr lang="it-IT" sz="2400" dirty="0" err="1" smtClean="0"/>
              <a:t>outcome</a:t>
            </a:r>
            <a:r>
              <a:rPr lang="it-IT" sz="2400" dirty="0" smtClean="0"/>
              <a:t> of an </a:t>
            </a:r>
            <a:r>
              <a:rPr lang="it-IT" sz="2400" dirty="0" err="1" smtClean="0"/>
              <a:t>exam</a:t>
            </a:r>
            <a:r>
              <a:rPr lang="it-IT" sz="2400" dirty="0" smtClean="0"/>
              <a:t> </a:t>
            </a:r>
            <a:r>
              <a:rPr lang="en-US" sz="2400" dirty="0" err="1" smtClean="0"/>
              <a:t>assignement</a:t>
            </a:r>
            <a:r>
              <a:rPr lang="it-IT" sz="2400" dirty="0" smtClean="0"/>
              <a:t> </a:t>
            </a:r>
            <a:r>
              <a:rPr lang="it-IT" sz="2400" dirty="0" err="1" smtClean="0"/>
              <a:t>organized</a:t>
            </a:r>
            <a:r>
              <a:rPr lang="it-IT" sz="2400" dirty="0" smtClean="0"/>
              <a:t> in April 2016 for </a:t>
            </a:r>
            <a:r>
              <a:rPr lang="it-IT" sz="2400" dirty="0" err="1" smtClean="0"/>
              <a:t>my</a:t>
            </a:r>
            <a:r>
              <a:rPr lang="it-IT" sz="2400" dirty="0" smtClean="0"/>
              <a:t> </a:t>
            </a:r>
            <a:r>
              <a:rPr lang="it-IT" sz="2400" dirty="0" err="1" smtClean="0"/>
              <a:t>introductory</a:t>
            </a:r>
            <a:r>
              <a:rPr lang="it-IT" sz="2400" dirty="0" smtClean="0"/>
              <a:t> </a:t>
            </a:r>
            <a:r>
              <a:rPr lang="it-IT" sz="2400" dirty="0" err="1" smtClean="0"/>
              <a:t>course</a:t>
            </a:r>
            <a:r>
              <a:rPr lang="it-IT" sz="2400" dirty="0" smtClean="0"/>
              <a:t> in Data </a:t>
            </a:r>
            <a:r>
              <a:rPr lang="it-IT" sz="2400" dirty="0" err="1" smtClean="0"/>
              <a:t>Bases</a:t>
            </a:r>
            <a:r>
              <a:rPr lang="it-IT" sz="2400" dirty="0" smtClean="0"/>
              <a:t>. 45 minutes </a:t>
            </a:r>
            <a:r>
              <a:rPr lang="it-IT" sz="2400" dirty="0" err="1" smtClean="0"/>
              <a:t>were</a:t>
            </a:r>
            <a:r>
              <a:rPr lang="it-IT" sz="2400" dirty="0" smtClean="0"/>
              <a:t> </a:t>
            </a:r>
            <a:r>
              <a:rPr lang="it-IT" sz="2400" dirty="0" err="1" smtClean="0"/>
              <a:t>given</a:t>
            </a:r>
            <a:r>
              <a:rPr lang="it-IT" sz="2400" dirty="0" smtClean="0"/>
              <a:t> to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to </a:t>
            </a:r>
            <a:r>
              <a:rPr lang="it-IT" sz="2400" dirty="0" err="1" smtClean="0"/>
              <a:t>provide</a:t>
            </a:r>
            <a:r>
              <a:rPr lang="it-IT" sz="2400" dirty="0" smtClean="0"/>
              <a:t> a </a:t>
            </a:r>
            <a:r>
              <a:rPr lang="it-IT" sz="2400" dirty="0" err="1" smtClean="0"/>
              <a:t>solution</a:t>
            </a:r>
            <a:r>
              <a:rPr lang="it-IT" sz="2400" dirty="0" smtClean="0"/>
              <a:t>. </a:t>
            </a:r>
            <a:r>
              <a:rPr lang="it-IT" sz="2400" dirty="0" err="1" smtClean="0"/>
              <a:t>About</a:t>
            </a:r>
            <a:r>
              <a:rPr lang="it-IT" sz="2400" dirty="0" smtClean="0"/>
              <a:t> 130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</a:t>
            </a:r>
            <a:r>
              <a:rPr lang="it-IT" sz="2400" dirty="0" err="1" smtClean="0"/>
              <a:t>attended</a:t>
            </a:r>
            <a:r>
              <a:rPr lang="it-IT" sz="2400" dirty="0" smtClean="0"/>
              <a:t> the </a:t>
            </a:r>
            <a:r>
              <a:rPr lang="it-IT" sz="2400" dirty="0" err="1" smtClean="0"/>
              <a:t>exam</a:t>
            </a:r>
            <a:r>
              <a:rPr lang="it-IT" sz="2400" dirty="0" smtClean="0"/>
              <a:t>. </a:t>
            </a:r>
          </a:p>
          <a:p>
            <a:pPr marL="0" indent="0" algn="just">
              <a:buNone/>
            </a:pPr>
            <a:r>
              <a:rPr lang="it-IT" sz="2400" dirty="0" smtClean="0"/>
              <a:t>The </a:t>
            </a:r>
            <a:r>
              <a:rPr lang="it-IT" sz="2400" dirty="0" err="1" smtClean="0"/>
              <a:t>exam</a:t>
            </a:r>
            <a:r>
              <a:rPr lang="it-IT" sz="2400" dirty="0" smtClean="0"/>
              <a:t> </a:t>
            </a:r>
            <a:r>
              <a:rPr lang="it-IT" sz="2400" dirty="0" err="1" smtClean="0"/>
              <a:t>assignment</a:t>
            </a:r>
            <a:r>
              <a:rPr lang="it-IT" sz="2400" dirty="0" smtClean="0"/>
              <a:t> (for short, </a:t>
            </a:r>
            <a:r>
              <a:rPr lang="it-IT" sz="2400" dirty="0" err="1" smtClean="0"/>
              <a:t>assignment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following</a:t>
            </a:r>
            <a:r>
              <a:rPr lang="it-IT" sz="2400" dirty="0" smtClean="0"/>
              <a:t>) </a:t>
            </a:r>
            <a:r>
              <a:rPr lang="it-IT" sz="2400" dirty="0" err="1" smtClean="0"/>
              <a:t>refers</a:t>
            </a:r>
            <a:r>
              <a:rPr lang="it-IT" sz="2400" dirty="0" smtClean="0"/>
              <a:t> to the design of an </a:t>
            </a:r>
            <a:r>
              <a:rPr lang="it-IT" sz="2400" dirty="0" err="1"/>
              <a:t>E</a:t>
            </a:r>
            <a:r>
              <a:rPr lang="it-IT" sz="2400" dirty="0" err="1" smtClean="0"/>
              <a:t>ntity</a:t>
            </a:r>
            <a:r>
              <a:rPr lang="it-IT" sz="2400" dirty="0" smtClean="0"/>
              <a:t> </a:t>
            </a:r>
            <a:r>
              <a:rPr lang="it-IT" sz="2400" dirty="0" err="1" smtClean="0"/>
              <a:t>Relationship</a:t>
            </a:r>
            <a:r>
              <a:rPr lang="it-IT" sz="2400" dirty="0" smtClean="0"/>
              <a:t> schema. The domain of </a:t>
            </a:r>
            <a:r>
              <a:rPr lang="it-IT" sz="2400" dirty="0" err="1" smtClean="0"/>
              <a:t>interest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an information </a:t>
            </a:r>
            <a:r>
              <a:rPr lang="it-IT" sz="2400" dirty="0" err="1" smtClean="0"/>
              <a:t>system</a:t>
            </a:r>
            <a:r>
              <a:rPr lang="it-IT" sz="2400" dirty="0" smtClean="0"/>
              <a:t> for </a:t>
            </a:r>
            <a:r>
              <a:rPr lang="it-IT" sz="2400" dirty="0" err="1" smtClean="0"/>
              <a:t>managing</a:t>
            </a:r>
            <a:r>
              <a:rPr lang="it-IT" sz="2400" dirty="0" smtClean="0"/>
              <a:t> a bike </a:t>
            </a:r>
            <a:r>
              <a:rPr lang="it-IT" sz="2400" dirty="0" err="1" smtClean="0"/>
              <a:t>sharing</a:t>
            </a:r>
            <a:r>
              <a:rPr lang="it-IT" sz="2400" dirty="0" smtClean="0"/>
              <a:t> service in a </a:t>
            </a:r>
            <a:r>
              <a:rPr lang="it-IT" sz="2400" dirty="0" err="1" smtClean="0"/>
              <a:t>municipality</a:t>
            </a:r>
            <a:r>
              <a:rPr lang="it-IT" sz="2400" dirty="0" smtClean="0"/>
              <a:t>. </a:t>
            </a:r>
            <a:r>
              <a:rPr lang="it-IT" sz="2400" dirty="0" err="1" smtClean="0"/>
              <a:t>Requirements</a:t>
            </a:r>
            <a:r>
              <a:rPr lang="it-IT" sz="2400" dirty="0" smtClean="0"/>
              <a:t> </a:t>
            </a:r>
            <a:r>
              <a:rPr lang="it-IT" sz="2400" dirty="0" err="1" smtClean="0"/>
              <a:t>provided</a:t>
            </a:r>
            <a:r>
              <a:rPr lang="it-IT" sz="2400" dirty="0" smtClean="0"/>
              <a:t> to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are </a:t>
            </a:r>
            <a:r>
              <a:rPr lang="it-IT" sz="2400" dirty="0" err="1" smtClean="0"/>
              <a:t>reproduced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next</a:t>
            </a:r>
            <a:r>
              <a:rPr lang="it-IT" sz="2400" dirty="0" smtClean="0"/>
              <a:t> page. </a:t>
            </a:r>
          </a:p>
          <a:p>
            <a:pPr marL="0" indent="0" algn="just">
              <a:buNone/>
            </a:pPr>
            <a:endParaRPr lang="it-IT" sz="2400" dirty="0" err="1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585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R1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344" y="787179"/>
            <a:ext cx="9069571" cy="464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smtClean="0">
                <a:solidFill>
                  <a:srgbClr val="FF0000"/>
                </a:solidFill>
              </a:rPr>
              <a:t>R1 – A </a:t>
            </a:r>
            <a:r>
              <a:rPr lang="it-IT" sz="1400" dirty="0" err="1" smtClean="0">
                <a:solidFill>
                  <a:srgbClr val="FF0000"/>
                </a:solidFill>
              </a:rPr>
              <a:t>Municipality</a:t>
            </a:r>
            <a:r>
              <a:rPr lang="it-IT" sz="1400" dirty="0" smtClean="0">
                <a:solidFill>
                  <a:srgbClr val="FF0000"/>
                </a:solidFill>
              </a:rPr>
              <a:t> (e.g. the </a:t>
            </a:r>
            <a:r>
              <a:rPr lang="it-IT" sz="1400" dirty="0" err="1" smtClean="0">
                <a:solidFill>
                  <a:srgbClr val="FF0000"/>
                </a:solidFill>
              </a:rPr>
              <a:t>municipality</a:t>
            </a:r>
            <a:r>
              <a:rPr lang="it-IT" sz="1400" dirty="0" smtClean="0">
                <a:solidFill>
                  <a:srgbClr val="FF0000"/>
                </a:solidFill>
              </a:rPr>
              <a:t> of Milan</a:t>
            </a:r>
            <a:r>
              <a:rPr lang="it-IT" sz="1400" dirty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Italy</a:t>
            </a:r>
            <a:r>
              <a:rPr lang="it-IT" sz="1400" dirty="0" smtClean="0">
                <a:solidFill>
                  <a:srgbClr val="FF0000"/>
                </a:solidFill>
              </a:rPr>
              <a:t>) </a:t>
            </a:r>
            <a:r>
              <a:rPr lang="it-IT" sz="1400" dirty="0" err="1" smtClean="0">
                <a:solidFill>
                  <a:srgbClr val="FF0000"/>
                </a:solidFill>
              </a:rPr>
              <a:t>aims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managing</a:t>
            </a:r>
            <a:r>
              <a:rPr lang="it-IT" sz="1400" dirty="0" smtClean="0">
                <a:solidFill>
                  <a:srgbClr val="FF0000"/>
                </a:solidFill>
              </a:rPr>
              <a:t> in a </a:t>
            </a:r>
            <a:r>
              <a:rPr lang="it-IT" sz="1400" dirty="0" err="1" smtClean="0">
                <a:solidFill>
                  <a:srgbClr val="FF0000"/>
                </a:solidFill>
              </a:rPr>
              <a:t>given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year</a:t>
            </a:r>
            <a:r>
              <a:rPr lang="it-IT" sz="1400" dirty="0" smtClean="0">
                <a:solidFill>
                  <a:srgbClr val="FF0000"/>
                </a:solidFill>
              </a:rPr>
              <a:t> (e.g. in 2015) a bike </a:t>
            </a:r>
            <a:r>
              <a:rPr lang="it-IT" sz="1400" dirty="0" err="1" smtClean="0">
                <a:solidFill>
                  <a:srgbClr val="FF0000"/>
                </a:solidFill>
              </a:rPr>
              <a:t>sharing</a:t>
            </a:r>
            <a:r>
              <a:rPr lang="it-IT" sz="1400" dirty="0" smtClean="0">
                <a:solidFill>
                  <a:srgbClr val="FF0000"/>
                </a:solidFill>
              </a:rPr>
              <a:t> service. The service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organized</a:t>
            </a:r>
            <a:r>
              <a:rPr lang="it-IT" sz="1400" dirty="0" smtClean="0">
                <a:solidFill>
                  <a:srgbClr val="FF0000"/>
                </a:solidFill>
              </a:rPr>
              <a:t> in </a:t>
            </a:r>
            <a:r>
              <a:rPr lang="it-IT" sz="1400" dirty="0" err="1" smtClean="0">
                <a:solidFill>
                  <a:srgbClr val="FF0000"/>
                </a:solidFill>
              </a:rPr>
              <a:t>terms</a:t>
            </a:r>
            <a:r>
              <a:rPr lang="it-IT" sz="1400" dirty="0" smtClean="0">
                <a:solidFill>
                  <a:srgbClr val="FF0000"/>
                </a:solidFill>
              </a:rPr>
              <a:t> of parking </a:t>
            </a:r>
            <a:r>
              <a:rPr lang="it-IT" sz="1400" dirty="0" err="1" smtClean="0">
                <a:solidFill>
                  <a:srgbClr val="FF0000"/>
                </a:solidFill>
              </a:rPr>
              <a:t>lots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one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identifed</a:t>
            </a:r>
            <a:r>
              <a:rPr lang="it-IT" sz="1400" dirty="0" smtClean="0">
                <a:solidFill>
                  <a:srgbClr val="FF0000"/>
                </a:solidFill>
              </a:rPr>
              <a:t> by a code, a </a:t>
            </a:r>
            <a:r>
              <a:rPr lang="it-IT" sz="1400" dirty="0" err="1" smtClean="0">
                <a:solidFill>
                  <a:srgbClr val="FF0000"/>
                </a:solidFill>
              </a:rPr>
              <a:t>longitude</a:t>
            </a:r>
            <a:r>
              <a:rPr lang="it-IT" sz="1400" dirty="0" smtClean="0">
                <a:solidFill>
                  <a:srgbClr val="FF0000"/>
                </a:solidFill>
              </a:rPr>
              <a:t>, a </a:t>
            </a:r>
            <a:r>
              <a:rPr lang="it-IT" sz="1400" dirty="0" err="1" smtClean="0">
                <a:solidFill>
                  <a:srgbClr val="FF0000"/>
                </a:solidFill>
              </a:rPr>
              <a:t>latitude</a:t>
            </a:r>
            <a:r>
              <a:rPr lang="it-IT" sz="1400" dirty="0" smtClean="0">
                <a:solidFill>
                  <a:srgbClr val="FF0000"/>
                </a:solidFill>
              </a:rPr>
              <a:t>, an </a:t>
            </a:r>
            <a:r>
              <a:rPr lang="it-IT" sz="1400" dirty="0" err="1" smtClean="0">
                <a:solidFill>
                  <a:srgbClr val="FF0000"/>
                </a:solidFill>
              </a:rPr>
              <a:t>address</a:t>
            </a:r>
            <a:r>
              <a:rPr lang="it-IT" sz="1400" dirty="0" smtClean="0">
                <a:solidFill>
                  <a:srgbClr val="FF0000"/>
                </a:solidFill>
              </a:rPr>
              <a:t>, a </a:t>
            </a:r>
            <a:r>
              <a:rPr lang="it-IT" sz="1400" dirty="0" err="1" smtClean="0">
                <a:solidFill>
                  <a:srgbClr val="FF0000"/>
                </a:solidFill>
              </a:rPr>
              <a:t>name</a:t>
            </a:r>
            <a:r>
              <a:rPr lang="it-IT" sz="1400" dirty="0" smtClean="0">
                <a:solidFill>
                  <a:srgbClr val="FF0000"/>
                </a:solidFill>
              </a:rPr>
              <a:t> (e.g. Piazzale </a:t>
            </a:r>
            <a:r>
              <a:rPr lang="it-IT" sz="1400" dirty="0">
                <a:solidFill>
                  <a:srgbClr val="FF0000"/>
                </a:solidFill>
              </a:rPr>
              <a:t>S</a:t>
            </a:r>
            <a:r>
              <a:rPr lang="it-IT" sz="1400" dirty="0" smtClean="0">
                <a:solidFill>
                  <a:srgbClr val="FF0000"/>
                </a:solidFill>
              </a:rPr>
              <a:t>usa), and by a </a:t>
            </a:r>
            <a:r>
              <a:rPr lang="it-IT" sz="1400" dirty="0" err="1" smtClean="0">
                <a:solidFill>
                  <a:srgbClr val="FF0000"/>
                </a:solidFill>
              </a:rPr>
              <a:t>number</a:t>
            </a:r>
            <a:r>
              <a:rPr lang="it-IT" sz="1400" dirty="0" smtClean="0">
                <a:solidFill>
                  <a:srgbClr val="FF0000"/>
                </a:solidFill>
              </a:rPr>
              <a:t> of </a:t>
            </a:r>
            <a:r>
              <a:rPr lang="it-IT" sz="1400" dirty="0" err="1" smtClean="0">
                <a:solidFill>
                  <a:srgbClr val="FF0000"/>
                </a:solidFill>
              </a:rPr>
              <a:t>locations</a:t>
            </a:r>
            <a:r>
              <a:rPr lang="it-IT" sz="1400" dirty="0" smtClean="0">
                <a:solidFill>
                  <a:srgbClr val="FF0000"/>
                </a:solidFill>
              </a:rPr>
              <a:t> for </a:t>
            </a:r>
            <a:r>
              <a:rPr lang="it-IT" sz="1400" dirty="0" err="1" smtClean="0">
                <a:solidFill>
                  <a:srgbClr val="FF0000"/>
                </a:solidFill>
              </a:rPr>
              <a:t>bycicles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location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identified</a:t>
            </a:r>
            <a:r>
              <a:rPr lang="it-IT" sz="1400" dirty="0" smtClean="0">
                <a:solidFill>
                  <a:srgbClr val="FF0000"/>
                </a:solidFill>
              </a:rPr>
              <a:t> by a progressive </a:t>
            </a:r>
            <a:r>
              <a:rPr lang="it-IT" sz="1400" dirty="0" err="1" smtClean="0">
                <a:solidFill>
                  <a:srgbClr val="FF0000"/>
                </a:solidFill>
              </a:rPr>
              <a:t>number</a:t>
            </a:r>
            <a:r>
              <a:rPr lang="it-IT" sz="1400" dirty="0" smtClean="0">
                <a:solidFill>
                  <a:srgbClr val="FF0000"/>
                </a:solidFill>
              </a:rPr>
              <a:t> in the parking and from the </a:t>
            </a:r>
            <a:r>
              <a:rPr lang="it-IT" sz="1400" dirty="0" err="1" smtClean="0">
                <a:solidFill>
                  <a:srgbClr val="FF0000"/>
                </a:solidFill>
              </a:rPr>
              <a:t>type</a:t>
            </a:r>
            <a:r>
              <a:rPr lang="it-IT" sz="1400" dirty="0" smtClean="0">
                <a:solidFill>
                  <a:srgbClr val="FF0000"/>
                </a:solidFill>
              </a:rPr>
              <a:t> of bike </a:t>
            </a:r>
            <a:r>
              <a:rPr lang="it-IT" sz="1400" dirty="0" err="1" smtClean="0">
                <a:solidFill>
                  <a:srgbClr val="FF0000"/>
                </a:solidFill>
              </a:rPr>
              <a:t>that</a:t>
            </a:r>
            <a:r>
              <a:rPr lang="it-IT" sz="1400" dirty="0" smtClean="0">
                <a:solidFill>
                  <a:srgbClr val="FF0000"/>
                </a:solidFill>
              </a:rPr>
              <a:t> can be </a:t>
            </a:r>
            <a:r>
              <a:rPr lang="it-IT" sz="1400" dirty="0" err="1" smtClean="0">
                <a:solidFill>
                  <a:srgbClr val="FF0000"/>
                </a:solidFill>
              </a:rPr>
              <a:t>hosted</a:t>
            </a:r>
            <a:r>
              <a:rPr lang="it-IT" sz="1400" dirty="0" smtClean="0">
                <a:solidFill>
                  <a:srgbClr val="FF0000"/>
                </a:solidFill>
              </a:rPr>
              <a:t> in the location, </a:t>
            </a:r>
            <a:r>
              <a:rPr lang="it-IT" sz="1400" dirty="0" err="1" smtClean="0">
                <a:solidFill>
                  <a:srgbClr val="FF0000"/>
                </a:solidFill>
              </a:rPr>
              <a:t>namely</a:t>
            </a:r>
            <a:r>
              <a:rPr lang="it-IT" sz="1400" dirty="0" smtClean="0">
                <a:solidFill>
                  <a:srgbClr val="FF0000"/>
                </a:solidFill>
              </a:rPr>
              <a:t> a. </a:t>
            </a:r>
            <a:r>
              <a:rPr lang="it-IT" sz="1400" dirty="0" err="1" smtClean="0">
                <a:solidFill>
                  <a:srgbClr val="FF0000"/>
                </a:solidFill>
              </a:rPr>
              <a:t>normal</a:t>
            </a:r>
            <a:r>
              <a:rPr lang="it-IT" sz="1400" dirty="0" smtClean="0">
                <a:solidFill>
                  <a:srgbClr val="FF0000"/>
                </a:solidFill>
              </a:rPr>
              <a:t> or b. </a:t>
            </a:r>
            <a:r>
              <a:rPr lang="it-IT" sz="1400" dirty="0" err="1" smtClean="0">
                <a:solidFill>
                  <a:srgbClr val="FF0000"/>
                </a:solidFill>
              </a:rPr>
              <a:t>assisted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(</a:t>
            </a:r>
            <a:r>
              <a:rPr lang="it-IT" sz="1400" dirty="0" err="1" smtClean="0">
                <a:solidFill>
                  <a:srgbClr val="FF0000"/>
                </a:solidFill>
              </a:rPr>
              <a:t>namely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equipped</a:t>
            </a:r>
            <a:r>
              <a:rPr lang="it-IT" sz="1400" dirty="0" smtClean="0">
                <a:solidFill>
                  <a:srgbClr val="FF0000"/>
                </a:solidFill>
              </a:rPr>
              <a:t> with an </a:t>
            </a:r>
            <a:r>
              <a:rPr lang="it-IT" sz="1400" dirty="0" err="1" smtClean="0">
                <a:solidFill>
                  <a:srgbClr val="FF0000"/>
                </a:solidFill>
              </a:rPr>
              <a:t>electric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motor</a:t>
            </a:r>
            <a:r>
              <a:rPr lang="it-IT" sz="1400" dirty="0" smtClean="0">
                <a:solidFill>
                  <a:srgbClr val="FF0000"/>
                </a:solidFill>
              </a:rPr>
              <a:t>). 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assume </a:t>
            </a:r>
            <a:r>
              <a:rPr lang="it-IT" sz="1400" dirty="0" err="1" smtClean="0">
                <a:solidFill>
                  <a:srgbClr val="FF0000"/>
                </a:solidFill>
              </a:rPr>
              <a:t>that</a:t>
            </a:r>
            <a:r>
              <a:rPr lang="it-IT" sz="1400" dirty="0" smtClean="0">
                <a:solidFill>
                  <a:srgbClr val="FF0000"/>
                </a:solidFill>
              </a:rPr>
              <a:t> in a </a:t>
            </a:r>
            <a:r>
              <a:rPr lang="it-IT" sz="1400" dirty="0" err="1" smtClean="0">
                <a:solidFill>
                  <a:srgbClr val="FF0000"/>
                </a:solidFill>
              </a:rPr>
              <a:t>specific</a:t>
            </a:r>
            <a:r>
              <a:rPr lang="it-IT" sz="1400" dirty="0" smtClean="0">
                <a:solidFill>
                  <a:srgbClr val="FF0000"/>
                </a:solidFill>
              </a:rPr>
              <a:t> location of a parking </a:t>
            </a:r>
            <a:r>
              <a:rPr lang="it-IT" sz="1400" dirty="0" err="1" smtClean="0">
                <a:solidFill>
                  <a:srgbClr val="FF0000"/>
                </a:solidFill>
              </a:rPr>
              <a:t>lot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always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a bike of a </a:t>
            </a:r>
            <a:r>
              <a:rPr lang="it-IT" sz="1400" dirty="0" err="1" smtClean="0">
                <a:solidFill>
                  <a:srgbClr val="FF0000"/>
                </a:solidFill>
              </a:rPr>
              <a:t>given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type</a:t>
            </a:r>
            <a:r>
              <a:rPr lang="it-IT" sz="1400" dirty="0" smtClean="0">
                <a:solidFill>
                  <a:srgbClr val="FF0000"/>
                </a:solidFill>
              </a:rPr>
              <a:t>. 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bike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identified</a:t>
            </a:r>
            <a:r>
              <a:rPr lang="it-IT" sz="1400" dirty="0" smtClean="0">
                <a:solidFill>
                  <a:srgbClr val="FF0000"/>
                </a:solidFill>
              </a:rPr>
              <a:t> by a </a:t>
            </a:r>
            <a:r>
              <a:rPr lang="it-IT" sz="1400" dirty="0" err="1" smtClean="0">
                <a:solidFill>
                  <a:srgbClr val="FF0000"/>
                </a:solidFill>
              </a:rPr>
              <a:t>numeric</a:t>
            </a:r>
            <a:r>
              <a:rPr lang="it-IT" sz="1400" dirty="0" smtClean="0">
                <a:solidFill>
                  <a:srgbClr val="FF0000"/>
                </a:solidFill>
              </a:rPr>
              <a:t> code, and a date of </a:t>
            </a:r>
            <a:r>
              <a:rPr lang="it-IT" sz="1400" dirty="0" err="1" smtClean="0">
                <a:solidFill>
                  <a:srgbClr val="FF0000"/>
                </a:solidFill>
              </a:rPr>
              <a:t>purchase</a:t>
            </a:r>
            <a:r>
              <a:rPr lang="it-IT" sz="1400" dirty="0" smtClean="0">
                <a:solidFill>
                  <a:srgbClr val="FF0000"/>
                </a:solidFill>
              </a:rPr>
              <a:t>; </a:t>
            </a:r>
            <a:r>
              <a:rPr lang="it-IT" sz="1400" dirty="0" err="1" smtClean="0">
                <a:solidFill>
                  <a:srgbClr val="FF0000"/>
                </a:solidFill>
              </a:rPr>
              <a:t>assisted</a:t>
            </a:r>
            <a:r>
              <a:rPr lang="it-IT" sz="1400" dirty="0" smtClean="0">
                <a:solidFill>
                  <a:srgbClr val="FF0000"/>
                </a:solidFill>
              </a:rPr>
              <a:t> bikes </a:t>
            </a:r>
            <a:r>
              <a:rPr lang="it-IT" sz="1400" dirty="0" err="1" smtClean="0">
                <a:solidFill>
                  <a:srgbClr val="FF0000"/>
                </a:solidFill>
              </a:rPr>
              <a:t>have</a:t>
            </a:r>
            <a:r>
              <a:rPr lang="it-IT" sz="1400" dirty="0" smtClean="0">
                <a:solidFill>
                  <a:srgbClr val="FF0000"/>
                </a:solidFill>
              </a:rPr>
              <a:t> a </a:t>
            </a:r>
            <a:r>
              <a:rPr lang="it-IT" sz="1400" dirty="0" err="1" smtClean="0">
                <a:solidFill>
                  <a:srgbClr val="FF0000"/>
                </a:solidFill>
              </a:rPr>
              <a:t>make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that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may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change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among</a:t>
            </a:r>
            <a:r>
              <a:rPr lang="it-IT" sz="1400" dirty="0" smtClean="0">
                <a:solidFill>
                  <a:srgbClr val="FF0000"/>
                </a:solidFill>
              </a:rPr>
              <a:t> bikes (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do </a:t>
            </a:r>
            <a:r>
              <a:rPr lang="it-IT" sz="1400" dirty="0" err="1" smtClean="0">
                <a:solidFill>
                  <a:srgbClr val="FF0000"/>
                </a:solidFill>
              </a:rPr>
              <a:t>not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represent</a:t>
            </a:r>
            <a:r>
              <a:rPr lang="it-IT" sz="1400" dirty="0" smtClean="0">
                <a:solidFill>
                  <a:srgbClr val="FF0000"/>
                </a:solidFill>
              </a:rPr>
              <a:t> the </a:t>
            </a:r>
            <a:r>
              <a:rPr lang="it-IT" sz="1400" dirty="0" err="1" smtClean="0">
                <a:solidFill>
                  <a:srgbClr val="FF0000"/>
                </a:solidFill>
              </a:rPr>
              <a:t>makes</a:t>
            </a:r>
            <a:r>
              <a:rPr lang="it-IT" sz="1400" dirty="0" smtClean="0">
                <a:solidFill>
                  <a:srgbClr val="FF0000"/>
                </a:solidFill>
              </a:rPr>
              <a:t> of </a:t>
            </a:r>
            <a:r>
              <a:rPr lang="it-IT" sz="1400" dirty="0" err="1" smtClean="0">
                <a:solidFill>
                  <a:srgbClr val="FF0000"/>
                </a:solidFill>
              </a:rPr>
              <a:t>normal</a:t>
            </a:r>
            <a:r>
              <a:rPr lang="it-IT" sz="1400" dirty="0" smtClean="0">
                <a:solidFill>
                  <a:srgbClr val="FF0000"/>
                </a:solidFill>
              </a:rPr>
              <a:t> bikes). 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When</a:t>
            </a:r>
            <a:r>
              <a:rPr lang="it-IT" sz="1400" dirty="0" smtClean="0">
                <a:solidFill>
                  <a:srgbClr val="FF0000"/>
                </a:solidFill>
              </a:rPr>
              <a:t> bikes are </a:t>
            </a:r>
            <a:r>
              <a:rPr lang="it-IT" sz="1400" dirty="0" err="1" smtClean="0">
                <a:solidFill>
                  <a:srgbClr val="FF0000"/>
                </a:solidFill>
              </a:rPr>
              <a:t>not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used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they</a:t>
            </a:r>
            <a:r>
              <a:rPr lang="it-IT" sz="1400" dirty="0" smtClean="0">
                <a:solidFill>
                  <a:srgbClr val="FF0000"/>
                </a:solidFill>
              </a:rPr>
              <a:t> are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in </a:t>
            </a:r>
            <a:r>
              <a:rPr lang="it-IT" sz="1400" dirty="0" err="1" smtClean="0">
                <a:solidFill>
                  <a:srgbClr val="FF0000"/>
                </a:solidFill>
              </a:rPr>
              <a:t>locations</a:t>
            </a:r>
            <a:r>
              <a:rPr lang="it-IT" sz="1400" dirty="0" smtClean="0">
                <a:solidFill>
                  <a:srgbClr val="FF0000"/>
                </a:solidFill>
              </a:rPr>
              <a:t> of parking </a:t>
            </a:r>
            <a:r>
              <a:rPr lang="it-IT" sz="1400" dirty="0" err="1" smtClean="0">
                <a:solidFill>
                  <a:srgbClr val="FF0000"/>
                </a:solidFill>
              </a:rPr>
              <a:t>lots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r>
              <a:rPr lang="it-IT" sz="1400" dirty="0" err="1" smtClean="0">
                <a:solidFill>
                  <a:srgbClr val="FF0000"/>
                </a:solidFill>
              </a:rPr>
              <a:t>As</a:t>
            </a:r>
            <a:r>
              <a:rPr lang="it-IT" sz="1400" dirty="0" smtClean="0">
                <a:solidFill>
                  <a:srgbClr val="FF0000"/>
                </a:solidFill>
              </a:rPr>
              <a:t> a </a:t>
            </a:r>
            <a:r>
              <a:rPr lang="it-IT" sz="1400" dirty="0" err="1" smtClean="0">
                <a:solidFill>
                  <a:srgbClr val="FF0000"/>
                </a:solidFill>
              </a:rPr>
              <a:t>consequence</a:t>
            </a:r>
            <a:r>
              <a:rPr lang="it-IT" sz="1400" dirty="0" smtClean="0">
                <a:solidFill>
                  <a:srgbClr val="FF0000"/>
                </a:solidFill>
              </a:rPr>
              <a:t>, for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bike and for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minute in the </a:t>
            </a:r>
            <a:r>
              <a:rPr lang="it-IT" sz="1400" dirty="0" err="1" smtClean="0">
                <a:solidFill>
                  <a:srgbClr val="FF0000"/>
                </a:solidFill>
              </a:rPr>
              <a:t>year</a:t>
            </a:r>
            <a:r>
              <a:rPr lang="it-IT" sz="1400" dirty="0" smtClean="0">
                <a:solidFill>
                  <a:srgbClr val="FF0000"/>
                </a:solidFill>
              </a:rPr>
              <a:t> (e.g. 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minute 34 of hour 10 a.m. of march 7th) 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want</a:t>
            </a:r>
            <a:r>
              <a:rPr lang="it-IT" sz="1400" dirty="0" smtClean="0">
                <a:solidFill>
                  <a:srgbClr val="FF0000"/>
                </a:solidFill>
              </a:rPr>
              <a:t> to </a:t>
            </a:r>
            <a:r>
              <a:rPr lang="it-IT" sz="1400" dirty="0" err="1" smtClean="0">
                <a:solidFill>
                  <a:srgbClr val="FF0000"/>
                </a:solidFill>
              </a:rPr>
              <a:t>represent</a:t>
            </a:r>
            <a:r>
              <a:rPr lang="it-IT" sz="1400" dirty="0" smtClean="0">
                <a:solidFill>
                  <a:srgbClr val="FF0000"/>
                </a:solidFill>
              </a:rPr>
              <a:t> the state of the bike, </a:t>
            </a:r>
            <a:r>
              <a:rPr lang="it-IT" sz="1400" dirty="0" err="1" smtClean="0">
                <a:solidFill>
                  <a:srgbClr val="FF0000"/>
                </a:solidFill>
              </a:rPr>
              <a:t>namely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if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or </a:t>
            </a:r>
            <a:r>
              <a:rPr lang="it-IT" sz="1400" dirty="0" err="1" smtClean="0">
                <a:solidFill>
                  <a:srgbClr val="FF0000"/>
                </a:solidFill>
              </a:rPr>
              <a:t>it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in </a:t>
            </a:r>
            <a:r>
              <a:rPr lang="it-IT" sz="1400" dirty="0" err="1" smtClean="0">
                <a:solidFill>
                  <a:srgbClr val="FF0000"/>
                </a:solidFill>
              </a:rPr>
              <a:t>motion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r>
              <a:rPr lang="it-IT" sz="1400" dirty="0" err="1" smtClean="0">
                <a:solidFill>
                  <a:srgbClr val="FF0000"/>
                </a:solidFill>
              </a:rPr>
              <a:t>Furthermore</a:t>
            </a:r>
            <a:r>
              <a:rPr lang="it-IT" sz="1400" dirty="0" smtClean="0">
                <a:solidFill>
                  <a:srgbClr val="FF0000"/>
                </a:solidFill>
              </a:rPr>
              <a:t>, for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minute in the </a:t>
            </a:r>
            <a:r>
              <a:rPr lang="it-IT" sz="1400" dirty="0" err="1" smtClean="0">
                <a:solidFill>
                  <a:srgbClr val="FF0000"/>
                </a:solidFill>
              </a:rPr>
              <a:t>year</a:t>
            </a:r>
            <a:r>
              <a:rPr lang="it-IT" sz="1400" dirty="0" smtClean="0">
                <a:solidFill>
                  <a:srgbClr val="FF0000"/>
                </a:solidFill>
              </a:rPr>
              <a:t> and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location in a parking </a:t>
            </a:r>
            <a:r>
              <a:rPr lang="it-IT" sz="1400" dirty="0" err="1" smtClean="0">
                <a:solidFill>
                  <a:srgbClr val="FF0000"/>
                </a:solidFill>
              </a:rPr>
              <a:t>lot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want</a:t>
            </a:r>
            <a:r>
              <a:rPr lang="it-IT" sz="1400" dirty="0" smtClean="0">
                <a:solidFill>
                  <a:srgbClr val="FF0000"/>
                </a:solidFill>
              </a:rPr>
              <a:t> to </a:t>
            </a:r>
            <a:r>
              <a:rPr lang="it-IT" sz="1400" dirty="0" err="1" smtClean="0">
                <a:solidFill>
                  <a:srgbClr val="FF0000"/>
                </a:solidFill>
              </a:rPr>
              <a:t>represent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separately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which</a:t>
            </a:r>
            <a:r>
              <a:rPr lang="it-IT" sz="1400" dirty="0" smtClean="0">
                <a:solidFill>
                  <a:srgbClr val="FF0000"/>
                </a:solidFill>
              </a:rPr>
              <a:t> bike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possibly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in the location (e.g. in </a:t>
            </a:r>
            <a:r>
              <a:rPr lang="it-IT" sz="1400" dirty="0">
                <a:solidFill>
                  <a:srgbClr val="FF0000"/>
                </a:solidFill>
              </a:rPr>
              <a:t>minute </a:t>
            </a:r>
            <a:r>
              <a:rPr lang="it-IT" sz="1400" dirty="0" smtClean="0">
                <a:solidFill>
                  <a:srgbClr val="FF0000"/>
                </a:solidFill>
              </a:rPr>
              <a:t>29 </a:t>
            </a:r>
            <a:r>
              <a:rPr lang="it-IT" sz="1400" dirty="0">
                <a:solidFill>
                  <a:srgbClr val="FF0000"/>
                </a:solidFill>
              </a:rPr>
              <a:t>of hour </a:t>
            </a:r>
            <a:r>
              <a:rPr lang="it-IT" sz="1400" dirty="0" smtClean="0">
                <a:solidFill>
                  <a:srgbClr val="FF0000"/>
                </a:solidFill>
              </a:rPr>
              <a:t>11 a.m. of </a:t>
            </a:r>
            <a:r>
              <a:rPr lang="it-IT" sz="1400" dirty="0">
                <a:solidFill>
                  <a:srgbClr val="FF0000"/>
                </a:solidFill>
              </a:rPr>
              <a:t>march </a:t>
            </a:r>
            <a:r>
              <a:rPr lang="it-IT" sz="1400" dirty="0" smtClean="0">
                <a:solidFill>
                  <a:srgbClr val="FF0000"/>
                </a:solidFill>
              </a:rPr>
              <a:t>21th bike 73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in location 15 of parking </a:t>
            </a:r>
            <a:r>
              <a:rPr lang="it-IT" sz="1400" dirty="0" err="1" smtClean="0">
                <a:solidFill>
                  <a:srgbClr val="FF0000"/>
                </a:solidFill>
              </a:rPr>
              <a:t>lot</a:t>
            </a:r>
            <a:r>
              <a:rPr lang="it-IT" sz="1400" dirty="0" smtClean="0">
                <a:solidFill>
                  <a:srgbClr val="FF0000"/>
                </a:solidFill>
              </a:rPr>
              <a:t> 28</a:t>
            </a:r>
            <a:r>
              <a:rPr lang="it-IT" sz="1400" dirty="0">
                <a:solidFill>
                  <a:srgbClr val="FF0000"/>
                </a:solidFill>
              </a:rPr>
              <a:t>,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while</a:t>
            </a:r>
            <a:r>
              <a:rPr lang="it-IT" sz="1400" dirty="0" smtClean="0">
                <a:solidFill>
                  <a:srgbClr val="FF0000"/>
                </a:solidFill>
              </a:rPr>
              <a:t> in the </a:t>
            </a:r>
            <a:r>
              <a:rPr lang="it-IT" sz="1400" dirty="0" err="1" smtClean="0">
                <a:solidFill>
                  <a:srgbClr val="FF0000"/>
                </a:solidFill>
              </a:rPr>
              <a:t>same</a:t>
            </a:r>
            <a:r>
              <a:rPr lang="it-IT" sz="1400" dirty="0" smtClean="0">
                <a:solidFill>
                  <a:srgbClr val="FF0000"/>
                </a:solidFill>
              </a:rPr>
              <a:t> minute bike 130 </a:t>
            </a:r>
            <a:r>
              <a:rPr lang="it-IT" sz="1400" dirty="0" err="1">
                <a:solidFill>
                  <a:srgbClr val="FF0000"/>
                </a:solidFill>
              </a:rPr>
              <a:t>is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parked</a:t>
            </a:r>
            <a:r>
              <a:rPr lang="it-IT" sz="1400" dirty="0">
                <a:solidFill>
                  <a:srgbClr val="FF0000"/>
                </a:solidFill>
              </a:rPr>
              <a:t> in location </a:t>
            </a:r>
            <a:r>
              <a:rPr lang="it-IT" sz="1400" dirty="0" smtClean="0">
                <a:solidFill>
                  <a:srgbClr val="FF0000"/>
                </a:solidFill>
              </a:rPr>
              <a:t>6 of </a:t>
            </a:r>
            <a:r>
              <a:rPr lang="it-IT" sz="1400" dirty="0">
                <a:solidFill>
                  <a:srgbClr val="FF0000"/>
                </a:solidFill>
              </a:rPr>
              <a:t>parking  </a:t>
            </a:r>
            <a:r>
              <a:rPr lang="it-IT" sz="1400" dirty="0" err="1">
                <a:solidFill>
                  <a:srgbClr val="FF0000"/>
                </a:solidFill>
              </a:rPr>
              <a:t>lot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112). Of </a:t>
            </a:r>
            <a:r>
              <a:rPr lang="it-IT" sz="1400" dirty="0" err="1" smtClean="0">
                <a:solidFill>
                  <a:srgbClr val="FF0000"/>
                </a:solidFill>
              </a:rPr>
              <a:t>course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if</a:t>
            </a:r>
            <a:r>
              <a:rPr lang="it-IT" sz="1400" dirty="0" smtClean="0">
                <a:solidFill>
                  <a:srgbClr val="FF0000"/>
                </a:solidFill>
              </a:rPr>
              <a:t> in a </a:t>
            </a:r>
            <a:r>
              <a:rPr lang="it-IT" sz="1400" dirty="0" err="1" smtClean="0">
                <a:solidFill>
                  <a:srgbClr val="FF0000"/>
                </a:solidFill>
              </a:rPr>
              <a:t>given</a:t>
            </a:r>
            <a:r>
              <a:rPr lang="it-IT" sz="1400" dirty="0" smtClean="0">
                <a:solidFill>
                  <a:srgbClr val="FF0000"/>
                </a:solidFill>
              </a:rPr>
              <a:t> minute a bike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in </a:t>
            </a:r>
            <a:r>
              <a:rPr lang="it-IT" sz="1400" dirty="0" err="1" smtClean="0">
                <a:solidFill>
                  <a:srgbClr val="FF0000"/>
                </a:solidFill>
              </a:rPr>
              <a:t>motion</a:t>
            </a:r>
            <a:r>
              <a:rPr lang="it-IT" sz="1400" dirty="0" smtClean="0">
                <a:solidFill>
                  <a:srgbClr val="FF0000"/>
                </a:solidFill>
              </a:rPr>
              <a:t>, the </a:t>
            </a:r>
            <a:r>
              <a:rPr lang="it-IT" sz="1400" dirty="0" err="1" smtClean="0">
                <a:solidFill>
                  <a:srgbClr val="FF0000"/>
                </a:solidFill>
              </a:rPr>
              <a:t>corresponding</a:t>
            </a:r>
            <a:r>
              <a:rPr lang="it-IT" sz="1400" dirty="0" smtClean="0">
                <a:solidFill>
                  <a:srgbClr val="FF0000"/>
                </a:solidFill>
              </a:rPr>
              <a:t> location in a parking </a:t>
            </a:r>
            <a:r>
              <a:rPr lang="it-IT" sz="1400" dirty="0" err="1" smtClean="0">
                <a:solidFill>
                  <a:srgbClr val="FF0000"/>
                </a:solidFill>
              </a:rPr>
              <a:t>lot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does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not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exist</a:t>
            </a:r>
            <a:r>
              <a:rPr lang="it-IT" sz="1400" dirty="0" smtClean="0">
                <a:solidFill>
                  <a:srgbClr val="FF0000"/>
                </a:solidFill>
              </a:rPr>
              <a:t>, and, </a:t>
            </a:r>
            <a:r>
              <a:rPr lang="it-IT" sz="1400" dirty="0" err="1" smtClean="0">
                <a:solidFill>
                  <a:srgbClr val="FF0000"/>
                </a:solidFill>
              </a:rPr>
              <a:t>therefore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will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not</a:t>
            </a:r>
            <a:r>
              <a:rPr lang="it-IT" sz="1400" dirty="0" smtClean="0">
                <a:solidFill>
                  <a:srgbClr val="FF0000"/>
                </a:solidFill>
              </a:rPr>
              <a:t> be </a:t>
            </a:r>
            <a:r>
              <a:rPr lang="it-IT" sz="1400" dirty="0" err="1" smtClean="0">
                <a:solidFill>
                  <a:srgbClr val="FF0000"/>
                </a:solidFill>
              </a:rPr>
              <a:t>represented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r>
              <a:rPr lang="it-IT" sz="1400" dirty="0" err="1" smtClean="0">
                <a:solidFill>
                  <a:srgbClr val="FF0000"/>
                </a:solidFill>
              </a:rPr>
              <a:t>It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strongly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recommended</a:t>
            </a:r>
            <a:r>
              <a:rPr lang="it-IT" sz="1400" dirty="0" smtClean="0">
                <a:solidFill>
                  <a:srgbClr val="FF0000"/>
                </a:solidFill>
              </a:rPr>
              <a:t> to </a:t>
            </a:r>
            <a:r>
              <a:rPr lang="it-IT" sz="1400" dirty="0" err="1" smtClean="0">
                <a:solidFill>
                  <a:srgbClr val="FF0000"/>
                </a:solidFill>
              </a:rPr>
              <a:t>represent</a:t>
            </a:r>
            <a:r>
              <a:rPr lang="it-IT" sz="1400" dirty="0" smtClean="0">
                <a:solidFill>
                  <a:srgbClr val="FF0000"/>
                </a:solidFill>
              </a:rPr>
              <a:t> the </a:t>
            </a:r>
            <a:r>
              <a:rPr lang="it-IT" sz="1400" dirty="0" err="1" smtClean="0">
                <a:solidFill>
                  <a:srgbClr val="FF0000"/>
                </a:solidFill>
              </a:rPr>
              <a:t>concept</a:t>
            </a:r>
            <a:r>
              <a:rPr lang="it-IT" sz="1400" dirty="0" smtClean="0">
                <a:solidFill>
                  <a:srgbClr val="FF0000"/>
                </a:solidFill>
              </a:rPr>
              <a:t> of minute with an </a:t>
            </a:r>
            <a:r>
              <a:rPr lang="it-IT" sz="1400" dirty="0" err="1" smtClean="0">
                <a:solidFill>
                  <a:srgbClr val="FF0000"/>
                </a:solidFill>
              </a:rPr>
              <a:t>Entity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err="1" smtClean="0"/>
              <a:t>Requirements</a:t>
            </a:r>
            <a:r>
              <a:rPr lang="it-IT" sz="2000" dirty="0" smtClean="0"/>
              <a:t> R1 are </a:t>
            </a:r>
            <a:r>
              <a:rPr lang="it-IT" sz="2000" dirty="0" err="1" smtClean="0"/>
              <a:t>probabily</a:t>
            </a:r>
            <a:r>
              <a:rPr lang="it-IT" sz="2000" dirty="0" smtClean="0"/>
              <a:t> the </a:t>
            </a:r>
            <a:r>
              <a:rPr lang="it-IT" sz="2000" dirty="0" err="1" smtClean="0"/>
              <a:t>most</a:t>
            </a:r>
            <a:r>
              <a:rPr lang="it-IT" sz="2000" dirty="0" smtClean="0"/>
              <a:t> </a:t>
            </a:r>
            <a:r>
              <a:rPr lang="it-IT" sz="2000" dirty="0" err="1" smtClean="0"/>
              <a:t>complex</a:t>
            </a:r>
            <a:r>
              <a:rPr lang="it-IT" sz="2000" dirty="0" smtClean="0"/>
              <a:t> to be </a:t>
            </a:r>
            <a:r>
              <a:rPr lang="it-IT" sz="2000" dirty="0" err="1" smtClean="0"/>
              <a:t>modeled</a:t>
            </a:r>
            <a:r>
              <a:rPr lang="it-IT" sz="2000" dirty="0" smtClean="0"/>
              <a:t>. </a:t>
            </a:r>
            <a:r>
              <a:rPr lang="it-IT" sz="2000" dirty="0" err="1" smtClean="0"/>
              <a:t>We</a:t>
            </a:r>
            <a:r>
              <a:rPr lang="it-IT" sz="2000" dirty="0" smtClean="0"/>
              <a:t> split </a:t>
            </a:r>
            <a:r>
              <a:rPr lang="it-IT" sz="2000" dirty="0" err="1" smtClean="0"/>
              <a:t>them</a:t>
            </a:r>
            <a:r>
              <a:rPr lang="it-IT" sz="2000" dirty="0" smtClean="0"/>
              <a:t> </a:t>
            </a:r>
            <a:r>
              <a:rPr lang="it-IT" sz="2000" dirty="0" err="1" smtClean="0"/>
              <a:t>into</a:t>
            </a:r>
            <a:r>
              <a:rPr lang="it-IT" sz="2000" dirty="0" smtClean="0"/>
              <a:t> </a:t>
            </a: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parts</a:t>
            </a:r>
            <a:r>
              <a:rPr lang="it-IT" sz="2000" dirty="0"/>
              <a:t> </a:t>
            </a:r>
            <a:r>
              <a:rPr lang="it-IT" sz="2000" dirty="0" smtClean="0">
                <a:sym typeface="Wingdings" panose="05000000000000000000" pitchFamily="2" charset="2"/>
              </a:rPr>
              <a:t></a:t>
            </a:r>
            <a:endParaRPr lang="it-IT" sz="20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1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585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R1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787179"/>
            <a:ext cx="9069571" cy="464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smtClean="0">
                <a:solidFill>
                  <a:srgbClr val="FF0000"/>
                </a:solidFill>
              </a:rPr>
              <a:t>R1.1 – A </a:t>
            </a:r>
            <a:r>
              <a:rPr lang="it-IT" sz="1400" dirty="0" err="1" smtClean="0">
                <a:solidFill>
                  <a:srgbClr val="FF0000"/>
                </a:solidFill>
              </a:rPr>
              <a:t>Municipality</a:t>
            </a:r>
            <a:r>
              <a:rPr lang="it-IT" sz="1400" dirty="0" smtClean="0">
                <a:solidFill>
                  <a:srgbClr val="FF0000"/>
                </a:solidFill>
              </a:rPr>
              <a:t> (e.g. the </a:t>
            </a:r>
            <a:r>
              <a:rPr lang="it-IT" sz="1400" dirty="0" err="1" smtClean="0">
                <a:solidFill>
                  <a:srgbClr val="FF0000"/>
                </a:solidFill>
              </a:rPr>
              <a:t>municipality</a:t>
            </a:r>
            <a:r>
              <a:rPr lang="it-IT" sz="1400" dirty="0" smtClean="0">
                <a:solidFill>
                  <a:srgbClr val="FF0000"/>
                </a:solidFill>
              </a:rPr>
              <a:t> of Milan</a:t>
            </a:r>
            <a:r>
              <a:rPr lang="it-IT" sz="1400" dirty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Italy</a:t>
            </a:r>
            <a:r>
              <a:rPr lang="it-IT" sz="1400" dirty="0" smtClean="0">
                <a:solidFill>
                  <a:srgbClr val="FF0000"/>
                </a:solidFill>
              </a:rPr>
              <a:t>) </a:t>
            </a:r>
            <a:r>
              <a:rPr lang="it-IT" sz="1400" dirty="0" err="1" smtClean="0">
                <a:solidFill>
                  <a:srgbClr val="FF0000"/>
                </a:solidFill>
              </a:rPr>
              <a:t>aims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managing</a:t>
            </a:r>
            <a:r>
              <a:rPr lang="it-IT" sz="1400" dirty="0" smtClean="0">
                <a:solidFill>
                  <a:srgbClr val="FF0000"/>
                </a:solidFill>
              </a:rPr>
              <a:t> in a </a:t>
            </a:r>
            <a:r>
              <a:rPr lang="it-IT" sz="1400" dirty="0" err="1" smtClean="0">
                <a:solidFill>
                  <a:srgbClr val="FF0000"/>
                </a:solidFill>
              </a:rPr>
              <a:t>given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year</a:t>
            </a:r>
            <a:r>
              <a:rPr lang="it-IT" sz="1400" dirty="0" smtClean="0">
                <a:solidFill>
                  <a:srgbClr val="FF0000"/>
                </a:solidFill>
              </a:rPr>
              <a:t> (e.g. in 2015) a bike </a:t>
            </a:r>
            <a:r>
              <a:rPr lang="it-IT" sz="1400" dirty="0" err="1" smtClean="0">
                <a:solidFill>
                  <a:srgbClr val="FF0000"/>
                </a:solidFill>
              </a:rPr>
              <a:t>sharing</a:t>
            </a:r>
            <a:r>
              <a:rPr lang="it-IT" sz="1400" dirty="0" smtClean="0">
                <a:solidFill>
                  <a:srgbClr val="FF0000"/>
                </a:solidFill>
              </a:rPr>
              <a:t> service. The service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organized</a:t>
            </a:r>
            <a:r>
              <a:rPr lang="it-IT" sz="1400" dirty="0" smtClean="0">
                <a:solidFill>
                  <a:srgbClr val="FF0000"/>
                </a:solidFill>
              </a:rPr>
              <a:t> in </a:t>
            </a:r>
            <a:r>
              <a:rPr lang="it-IT" sz="1400" dirty="0" err="1" smtClean="0">
                <a:solidFill>
                  <a:srgbClr val="FF0000"/>
                </a:solidFill>
              </a:rPr>
              <a:t>terms</a:t>
            </a:r>
            <a:r>
              <a:rPr lang="it-IT" sz="1400" dirty="0" smtClean="0">
                <a:solidFill>
                  <a:srgbClr val="FF0000"/>
                </a:solidFill>
              </a:rPr>
              <a:t> of parking </a:t>
            </a:r>
            <a:r>
              <a:rPr lang="it-IT" sz="1400" dirty="0" err="1" smtClean="0">
                <a:solidFill>
                  <a:srgbClr val="FF0000"/>
                </a:solidFill>
              </a:rPr>
              <a:t>lots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one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identifed</a:t>
            </a:r>
            <a:r>
              <a:rPr lang="it-IT" sz="1400" dirty="0" smtClean="0">
                <a:solidFill>
                  <a:srgbClr val="FF0000"/>
                </a:solidFill>
              </a:rPr>
              <a:t> by a code, a </a:t>
            </a:r>
            <a:r>
              <a:rPr lang="it-IT" sz="1400" dirty="0" err="1" smtClean="0">
                <a:solidFill>
                  <a:srgbClr val="FF0000"/>
                </a:solidFill>
              </a:rPr>
              <a:t>longitude</a:t>
            </a:r>
            <a:r>
              <a:rPr lang="it-IT" sz="1400" dirty="0" smtClean="0">
                <a:solidFill>
                  <a:srgbClr val="FF0000"/>
                </a:solidFill>
              </a:rPr>
              <a:t>, a </a:t>
            </a:r>
            <a:r>
              <a:rPr lang="it-IT" sz="1400" dirty="0" err="1" smtClean="0">
                <a:solidFill>
                  <a:srgbClr val="FF0000"/>
                </a:solidFill>
              </a:rPr>
              <a:t>latitude</a:t>
            </a:r>
            <a:r>
              <a:rPr lang="it-IT" sz="1400" dirty="0" smtClean="0">
                <a:solidFill>
                  <a:srgbClr val="FF0000"/>
                </a:solidFill>
              </a:rPr>
              <a:t>, an </a:t>
            </a:r>
            <a:r>
              <a:rPr lang="it-IT" sz="1400" dirty="0" err="1" smtClean="0">
                <a:solidFill>
                  <a:srgbClr val="FF0000"/>
                </a:solidFill>
              </a:rPr>
              <a:t>address</a:t>
            </a:r>
            <a:r>
              <a:rPr lang="it-IT" sz="1400" dirty="0" smtClean="0">
                <a:solidFill>
                  <a:srgbClr val="FF0000"/>
                </a:solidFill>
              </a:rPr>
              <a:t>, a </a:t>
            </a:r>
            <a:r>
              <a:rPr lang="it-IT" sz="1400" dirty="0" err="1" smtClean="0">
                <a:solidFill>
                  <a:srgbClr val="FF0000"/>
                </a:solidFill>
              </a:rPr>
              <a:t>name</a:t>
            </a:r>
            <a:r>
              <a:rPr lang="it-IT" sz="1400" dirty="0" smtClean="0">
                <a:solidFill>
                  <a:srgbClr val="FF0000"/>
                </a:solidFill>
              </a:rPr>
              <a:t> (e.g. Piazzale </a:t>
            </a:r>
            <a:r>
              <a:rPr lang="it-IT" sz="1400" dirty="0">
                <a:solidFill>
                  <a:srgbClr val="FF0000"/>
                </a:solidFill>
              </a:rPr>
              <a:t>S</a:t>
            </a:r>
            <a:r>
              <a:rPr lang="it-IT" sz="1400" dirty="0" smtClean="0">
                <a:solidFill>
                  <a:srgbClr val="FF0000"/>
                </a:solidFill>
              </a:rPr>
              <a:t>usa), and by a </a:t>
            </a:r>
            <a:r>
              <a:rPr lang="it-IT" sz="1400" dirty="0" err="1" smtClean="0">
                <a:solidFill>
                  <a:srgbClr val="FF0000"/>
                </a:solidFill>
              </a:rPr>
              <a:t>number</a:t>
            </a:r>
            <a:r>
              <a:rPr lang="it-IT" sz="1400" dirty="0" smtClean="0">
                <a:solidFill>
                  <a:srgbClr val="FF0000"/>
                </a:solidFill>
              </a:rPr>
              <a:t> of </a:t>
            </a:r>
            <a:r>
              <a:rPr lang="it-IT" sz="1400" dirty="0" err="1" smtClean="0">
                <a:solidFill>
                  <a:srgbClr val="FF0000"/>
                </a:solidFill>
              </a:rPr>
              <a:t>locations</a:t>
            </a:r>
            <a:r>
              <a:rPr lang="it-IT" sz="1400" dirty="0" smtClean="0">
                <a:solidFill>
                  <a:srgbClr val="FF0000"/>
                </a:solidFill>
              </a:rPr>
              <a:t> for </a:t>
            </a:r>
            <a:r>
              <a:rPr lang="it-IT" sz="1400" dirty="0" err="1" smtClean="0">
                <a:solidFill>
                  <a:srgbClr val="FF0000"/>
                </a:solidFill>
              </a:rPr>
              <a:t>bycicles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location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identified</a:t>
            </a:r>
            <a:r>
              <a:rPr lang="it-IT" sz="1400" dirty="0" smtClean="0">
                <a:solidFill>
                  <a:srgbClr val="FF0000"/>
                </a:solidFill>
              </a:rPr>
              <a:t> by a progressive </a:t>
            </a:r>
            <a:r>
              <a:rPr lang="it-IT" sz="1400" dirty="0" err="1" smtClean="0">
                <a:solidFill>
                  <a:srgbClr val="FF0000"/>
                </a:solidFill>
              </a:rPr>
              <a:t>number</a:t>
            </a:r>
            <a:r>
              <a:rPr lang="it-IT" sz="1400" dirty="0" smtClean="0">
                <a:solidFill>
                  <a:srgbClr val="FF0000"/>
                </a:solidFill>
              </a:rPr>
              <a:t> in the parking and from the </a:t>
            </a:r>
            <a:r>
              <a:rPr lang="it-IT" sz="1400" dirty="0" err="1" smtClean="0">
                <a:solidFill>
                  <a:srgbClr val="FF0000"/>
                </a:solidFill>
              </a:rPr>
              <a:t>type</a:t>
            </a:r>
            <a:r>
              <a:rPr lang="it-IT" sz="1400" dirty="0" smtClean="0">
                <a:solidFill>
                  <a:srgbClr val="FF0000"/>
                </a:solidFill>
              </a:rPr>
              <a:t> of bike </a:t>
            </a:r>
            <a:r>
              <a:rPr lang="it-IT" sz="1400" dirty="0" err="1" smtClean="0">
                <a:solidFill>
                  <a:srgbClr val="FF0000"/>
                </a:solidFill>
              </a:rPr>
              <a:t>that</a:t>
            </a:r>
            <a:r>
              <a:rPr lang="it-IT" sz="1400" dirty="0" smtClean="0">
                <a:solidFill>
                  <a:srgbClr val="FF0000"/>
                </a:solidFill>
              </a:rPr>
              <a:t> can be </a:t>
            </a:r>
            <a:r>
              <a:rPr lang="it-IT" sz="1400" dirty="0" err="1" smtClean="0">
                <a:solidFill>
                  <a:srgbClr val="FF0000"/>
                </a:solidFill>
              </a:rPr>
              <a:t>hosted</a:t>
            </a:r>
            <a:r>
              <a:rPr lang="it-IT" sz="1400" dirty="0" smtClean="0">
                <a:solidFill>
                  <a:srgbClr val="FF0000"/>
                </a:solidFill>
              </a:rPr>
              <a:t> in the location, </a:t>
            </a:r>
            <a:r>
              <a:rPr lang="it-IT" sz="1400" dirty="0" err="1" smtClean="0">
                <a:solidFill>
                  <a:srgbClr val="FF0000"/>
                </a:solidFill>
              </a:rPr>
              <a:t>namely</a:t>
            </a:r>
            <a:r>
              <a:rPr lang="it-IT" sz="1400" dirty="0" smtClean="0">
                <a:solidFill>
                  <a:srgbClr val="FF0000"/>
                </a:solidFill>
              </a:rPr>
              <a:t> a. </a:t>
            </a:r>
            <a:r>
              <a:rPr lang="it-IT" sz="1400" dirty="0" err="1" smtClean="0">
                <a:solidFill>
                  <a:srgbClr val="FF0000"/>
                </a:solidFill>
              </a:rPr>
              <a:t>normal</a:t>
            </a:r>
            <a:r>
              <a:rPr lang="it-IT" sz="1400" dirty="0" smtClean="0">
                <a:solidFill>
                  <a:srgbClr val="FF0000"/>
                </a:solidFill>
              </a:rPr>
              <a:t> or b. </a:t>
            </a:r>
            <a:r>
              <a:rPr lang="it-IT" sz="1400" dirty="0" err="1" smtClean="0">
                <a:solidFill>
                  <a:srgbClr val="FF0000"/>
                </a:solidFill>
              </a:rPr>
              <a:t>assisted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(</a:t>
            </a:r>
            <a:r>
              <a:rPr lang="it-IT" sz="1400" dirty="0" err="1" smtClean="0">
                <a:solidFill>
                  <a:srgbClr val="FF0000"/>
                </a:solidFill>
              </a:rPr>
              <a:t>namely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equipped</a:t>
            </a:r>
            <a:r>
              <a:rPr lang="it-IT" sz="1400" dirty="0" smtClean="0">
                <a:solidFill>
                  <a:srgbClr val="FF0000"/>
                </a:solidFill>
              </a:rPr>
              <a:t> with an </a:t>
            </a:r>
            <a:r>
              <a:rPr lang="it-IT" sz="1400" dirty="0" err="1" smtClean="0">
                <a:solidFill>
                  <a:srgbClr val="FF0000"/>
                </a:solidFill>
              </a:rPr>
              <a:t>electric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motor</a:t>
            </a:r>
            <a:r>
              <a:rPr lang="it-IT" sz="1400" dirty="0" smtClean="0">
                <a:solidFill>
                  <a:srgbClr val="FF0000"/>
                </a:solidFill>
              </a:rPr>
              <a:t>). 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assume </a:t>
            </a:r>
            <a:r>
              <a:rPr lang="it-IT" sz="1400" dirty="0" err="1" smtClean="0">
                <a:solidFill>
                  <a:srgbClr val="FF0000"/>
                </a:solidFill>
              </a:rPr>
              <a:t>that</a:t>
            </a:r>
            <a:r>
              <a:rPr lang="it-IT" sz="1400" dirty="0" smtClean="0">
                <a:solidFill>
                  <a:srgbClr val="FF0000"/>
                </a:solidFill>
              </a:rPr>
              <a:t> in a </a:t>
            </a:r>
            <a:r>
              <a:rPr lang="it-IT" sz="1400" dirty="0" err="1" smtClean="0">
                <a:solidFill>
                  <a:srgbClr val="FF0000"/>
                </a:solidFill>
              </a:rPr>
              <a:t>specific</a:t>
            </a:r>
            <a:r>
              <a:rPr lang="it-IT" sz="1400" dirty="0" smtClean="0">
                <a:solidFill>
                  <a:srgbClr val="FF0000"/>
                </a:solidFill>
              </a:rPr>
              <a:t> location of a parking </a:t>
            </a:r>
            <a:r>
              <a:rPr lang="it-IT" sz="1400" dirty="0" err="1" smtClean="0">
                <a:solidFill>
                  <a:srgbClr val="FF0000"/>
                </a:solidFill>
              </a:rPr>
              <a:t>lot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always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a bike of a </a:t>
            </a:r>
            <a:r>
              <a:rPr lang="it-IT" sz="1400" dirty="0" err="1" smtClean="0">
                <a:solidFill>
                  <a:srgbClr val="FF0000"/>
                </a:solidFill>
              </a:rPr>
              <a:t>given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type</a:t>
            </a:r>
            <a:r>
              <a:rPr lang="it-IT" sz="1400" dirty="0" smtClean="0">
                <a:solidFill>
                  <a:srgbClr val="FF0000"/>
                </a:solidFill>
              </a:rPr>
              <a:t>. 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bike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identified</a:t>
            </a:r>
            <a:r>
              <a:rPr lang="it-IT" sz="1400" dirty="0" smtClean="0">
                <a:solidFill>
                  <a:srgbClr val="FF0000"/>
                </a:solidFill>
              </a:rPr>
              <a:t> by a </a:t>
            </a:r>
            <a:r>
              <a:rPr lang="it-IT" sz="1400" dirty="0" err="1" smtClean="0">
                <a:solidFill>
                  <a:srgbClr val="FF0000"/>
                </a:solidFill>
              </a:rPr>
              <a:t>numeric</a:t>
            </a:r>
            <a:r>
              <a:rPr lang="it-IT" sz="1400" dirty="0" smtClean="0">
                <a:solidFill>
                  <a:srgbClr val="FF0000"/>
                </a:solidFill>
              </a:rPr>
              <a:t> code, and a date of </a:t>
            </a:r>
            <a:r>
              <a:rPr lang="it-IT" sz="1400" dirty="0" err="1" smtClean="0">
                <a:solidFill>
                  <a:srgbClr val="FF0000"/>
                </a:solidFill>
              </a:rPr>
              <a:t>purchase</a:t>
            </a:r>
            <a:r>
              <a:rPr lang="it-IT" sz="1400" dirty="0" smtClean="0">
                <a:solidFill>
                  <a:srgbClr val="FF0000"/>
                </a:solidFill>
              </a:rPr>
              <a:t>; </a:t>
            </a:r>
            <a:r>
              <a:rPr lang="it-IT" sz="1400" dirty="0" err="1" smtClean="0">
                <a:solidFill>
                  <a:srgbClr val="FF0000"/>
                </a:solidFill>
              </a:rPr>
              <a:t>assisted</a:t>
            </a:r>
            <a:r>
              <a:rPr lang="it-IT" sz="1400" dirty="0" smtClean="0">
                <a:solidFill>
                  <a:srgbClr val="FF0000"/>
                </a:solidFill>
              </a:rPr>
              <a:t> bikes </a:t>
            </a:r>
            <a:r>
              <a:rPr lang="it-IT" sz="1400" dirty="0" err="1" smtClean="0">
                <a:solidFill>
                  <a:srgbClr val="FF0000"/>
                </a:solidFill>
              </a:rPr>
              <a:t>have</a:t>
            </a:r>
            <a:r>
              <a:rPr lang="it-IT" sz="1400" dirty="0" smtClean="0">
                <a:solidFill>
                  <a:srgbClr val="FF0000"/>
                </a:solidFill>
              </a:rPr>
              <a:t> a </a:t>
            </a:r>
            <a:r>
              <a:rPr lang="it-IT" sz="1400" dirty="0" err="1" smtClean="0">
                <a:solidFill>
                  <a:srgbClr val="FF0000"/>
                </a:solidFill>
              </a:rPr>
              <a:t>make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that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may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change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among</a:t>
            </a:r>
            <a:r>
              <a:rPr lang="it-IT" sz="1400" dirty="0" smtClean="0">
                <a:solidFill>
                  <a:srgbClr val="FF0000"/>
                </a:solidFill>
              </a:rPr>
              <a:t> bikes (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do </a:t>
            </a:r>
            <a:r>
              <a:rPr lang="it-IT" sz="1400" dirty="0" err="1" smtClean="0">
                <a:solidFill>
                  <a:srgbClr val="FF0000"/>
                </a:solidFill>
              </a:rPr>
              <a:t>not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represent</a:t>
            </a:r>
            <a:r>
              <a:rPr lang="it-IT" sz="1400" dirty="0" smtClean="0">
                <a:solidFill>
                  <a:srgbClr val="FF0000"/>
                </a:solidFill>
              </a:rPr>
              <a:t> the </a:t>
            </a:r>
            <a:r>
              <a:rPr lang="it-IT" sz="1400" dirty="0" err="1" smtClean="0">
                <a:solidFill>
                  <a:srgbClr val="FF0000"/>
                </a:solidFill>
              </a:rPr>
              <a:t>makes</a:t>
            </a:r>
            <a:r>
              <a:rPr lang="it-IT" sz="1400" dirty="0" smtClean="0">
                <a:solidFill>
                  <a:srgbClr val="FF0000"/>
                </a:solidFill>
              </a:rPr>
              <a:t> of </a:t>
            </a:r>
            <a:r>
              <a:rPr lang="it-IT" sz="1400" dirty="0" err="1" smtClean="0">
                <a:solidFill>
                  <a:srgbClr val="FF0000"/>
                </a:solidFill>
              </a:rPr>
              <a:t>normal</a:t>
            </a:r>
            <a:r>
              <a:rPr lang="it-IT" sz="1400" dirty="0" smtClean="0">
                <a:solidFill>
                  <a:srgbClr val="FF0000"/>
                </a:solidFill>
              </a:rPr>
              <a:t> bikes). 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endParaRPr lang="it-IT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400" dirty="0" smtClean="0">
                <a:solidFill>
                  <a:srgbClr val="FF0000"/>
                </a:solidFill>
              </a:rPr>
              <a:t>R1.2 </a:t>
            </a:r>
            <a:r>
              <a:rPr lang="it-IT" sz="1400" dirty="0" err="1" smtClean="0">
                <a:solidFill>
                  <a:srgbClr val="FF0000"/>
                </a:solidFill>
              </a:rPr>
              <a:t>When</a:t>
            </a:r>
            <a:r>
              <a:rPr lang="it-IT" sz="1400" dirty="0" smtClean="0">
                <a:solidFill>
                  <a:srgbClr val="FF0000"/>
                </a:solidFill>
              </a:rPr>
              <a:t> bikes are </a:t>
            </a:r>
            <a:r>
              <a:rPr lang="it-IT" sz="1400" dirty="0" err="1" smtClean="0">
                <a:solidFill>
                  <a:srgbClr val="FF0000"/>
                </a:solidFill>
              </a:rPr>
              <a:t>not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used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they</a:t>
            </a:r>
            <a:r>
              <a:rPr lang="it-IT" sz="1400" dirty="0" smtClean="0">
                <a:solidFill>
                  <a:srgbClr val="FF0000"/>
                </a:solidFill>
              </a:rPr>
              <a:t> are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in </a:t>
            </a:r>
            <a:r>
              <a:rPr lang="it-IT" sz="1400" dirty="0" err="1" smtClean="0">
                <a:solidFill>
                  <a:srgbClr val="FF0000"/>
                </a:solidFill>
              </a:rPr>
              <a:t>locations</a:t>
            </a:r>
            <a:r>
              <a:rPr lang="it-IT" sz="1400" dirty="0" smtClean="0">
                <a:solidFill>
                  <a:srgbClr val="FF0000"/>
                </a:solidFill>
              </a:rPr>
              <a:t> of parking </a:t>
            </a:r>
            <a:r>
              <a:rPr lang="it-IT" sz="1400" dirty="0" err="1" smtClean="0">
                <a:solidFill>
                  <a:srgbClr val="FF0000"/>
                </a:solidFill>
              </a:rPr>
              <a:t>lots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r>
              <a:rPr lang="it-IT" sz="1400" dirty="0" err="1" smtClean="0">
                <a:solidFill>
                  <a:srgbClr val="FF0000"/>
                </a:solidFill>
              </a:rPr>
              <a:t>As</a:t>
            </a:r>
            <a:r>
              <a:rPr lang="it-IT" sz="1400" dirty="0" smtClean="0">
                <a:solidFill>
                  <a:srgbClr val="FF0000"/>
                </a:solidFill>
              </a:rPr>
              <a:t> a </a:t>
            </a:r>
            <a:r>
              <a:rPr lang="it-IT" sz="1400" dirty="0" err="1" smtClean="0">
                <a:solidFill>
                  <a:srgbClr val="FF0000"/>
                </a:solidFill>
              </a:rPr>
              <a:t>consequence</a:t>
            </a:r>
            <a:r>
              <a:rPr lang="it-IT" sz="1400" dirty="0" smtClean="0">
                <a:solidFill>
                  <a:srgbClr val="FF0000"/>
                </a:solidFill>
              </a:rPr>
              <a:t>, for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bike and for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minute in the </a:t>
            </a:r>
            <a:r>
              <a:rPr lang="it-IT" sz="1400" dirty="0" err="1" smtClean="0">
                <a:solidFill>
                  <a:srgbClr val="FF0000"/>
                </a:solidFill>
              </a:rPr>
              <a:t>year</a:t>
            </a:r>
            <a:r>
              <a:rPr lang="it-IT" sz="1400" dirty="0" smtClean="0">
                <a:solidFill>
                  <a:srgbClr val="FF0000"/>
                </a:solidFill>
              </a:rPr>
              <a:t> (e.g. 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minute 34 of hour 10 a.m. of march 7th) 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want</a:t>
            </a:r>
            <a:r>
              <a:rPr lang="it-IT" sz="1400" dirty="0" smtClean="0">
                <a:solidFill>
                  <a:srgbClr val="FF0000"/>
                </a:solidFill>
              </a:rPr>
              <a:t> to </a:t>
            </a:r>
            <a:r>
              <a:rPr lang="it-IT" sz="1400" dirty="0" err="1" smtClean="0">
                <a:solidFill>
                  <a:srgbClr val="FF0000"/>
                </a:solidFill>
              </a:rPr>
              <a:t>represent</a:t>
            </a:r>
            <a:r>
              <a:rPr lang="it-IT" sz="1400" dirty="0" smtClean="0">
                <a:solidFill>
                  <a:srgbClr val="FF0000"/>
                </a:solidFill>
              </a:rPr>
              <a:t> the state of the bike, </a:t>
            </a:r>
            <a:r>
              <a:rPr lang="it-IT" sz="1400" dirty="0" err="1" smtClean="0">
                <a:solidFill>
                  <a:srgbClr val="FF0000"/>
                </a:solidFill>
              </a:rPr>
              <a:t>namely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if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or </a:t>
            </a:r>
            <a:r>
              <a:rPr lang="it-IT" sz="1400" dirty="0" err="1" smtClean="0">
                <a:solidFill>
                  <a:srgbClr val="FF0000"/>
                </a:solidFill>
              </a:rPr>
              <a:t>it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in </a:t>
            </a:r>
            <a:r>
              <a:rPr lang="it-IT" sz="1400" dirty="0" err="1" smtClean="0">
                <a:solidFill>
                  <a:srgbClr val="FF0000"/>
                </a:solidFill>
              </a:rPr>
              <a:t>motion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r>
              <a:rPr lang="it-IT" sz="1400" dirty="0" err="1" smtClean="0">
                <a:solidFill>
                  <a:srgbClr val="FF0000"/>
                </a:solidFill>
              </a:rPr>
              <a:t>Furthermore</a:t>
            </a:r>
            <a:r>
              <a:rPr lang="it-IT" sz="1400" dirty="0" smtClean="0">
                <a:solidFill>
                  <a:srgbClr val="FF0000"/>
                </a:solidFill>
              </a:rPr>
              <a:t>, for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minute in the </a:t>
            </a:r>
            <a:r>
              <a:rPr lang="it-IT" sz="1400" dirty="0" err="1" smtClean="0">
                <a:solidFill>
                  <a:srgbClr val="FF0000"/>
                </a:solidFill>
              </a:rPr>
              <a:t>year</a:t>
            </a:r>
            <a:r>
              <a:rPr lang="it-IT" sz="1400" dirty="0" smtClean="0">
                <a:solidFill>
                  <a:srgbClr val="FF0000"/>
                </a:solidFill>
              </a:rPr>
              <a:t> and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location in a parking </a:t>
            </a:r>
            <a:r>
              <a:rPr lang="it-IT" sz="1400" dirty="0" err="1" smtClean="0">
                <a:solidFill>
                  <a:srgbClr val="FF0000"/>
                </a:solidFill>
              </a:rPr>
              <a:t>lot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want</a:t>
            </a:r>
            <a:r>
              <a:rPr lang="it-IT" sz="1400" dirty="0" smtClean="0">
                <a:solidFill>
                  <a:srgbClr val="FF0000"/>
                </a:solidFill>
              </a:rPr>
              <a:t> to </a:t>
            </a:r>
            <a:r>
              <a:rPr lang="it-IT" sz="1400" dirty="0" err="1" smtClean="0">
                <a:solidFill>
                  <a:srgbClr val="FF0000"/>
                </a:solidFill>
              </a:rPr>
              <a:t>represent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separately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which</a:t>
            </a:r>
            <a:r>
              <a:rPr lang="it-IT" sz="1400" dirty="0" smtClean="0">
                <a:solidFill>
                  <a:srgbClr val="FF0000"/>
                </a:solidFill>
              </a:rPr>
              <a:t> bike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possibly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in the location (e.g. in </a:t>
            </a:r>
            <a:r>
              <a:rPr lang="it-IT" sz="1400" dirty="0">
                <a:solidFill>
                  <a:srgbClr val="FF0000"/>
                </a:solidFill>
              </a:rPr>
              <a:t>minute </a:t>
            </a:r>
            <a:r>
              <a:rPr lang="it-IT" sz="1400" dirty="0" smtClean="0">
                <a:solidFill>
                  <a:srgbClr val="FF0000"/>
                </a:solidFill>
              </a:rPr>
              <a:t>29 </a:t>
            </a:r>
            <a:r>
              <a:rPr lang="it-IT" sz="1400" dirty="0">
                <a:solidFill>
                  <a:srgbClr val="FF0000"/>
                </a:solidFill>
              </a:rPr>
              <a:t>of hour </a:t>
            </a:r>
            <a:r>
              <a:rPr lang="it-IT" sz="1400" dirty="0" smtClean="0">
                <a:solidFill>
                  <a:srgbClr val="FF0000"/>
                </a:solidFill>
              </a:rPr>
              <a:t>11 a.m. of </a:t>
            </a:r>
            <a:r>
              <a:rPr lang="it-IT" sz="1400" dirty="0">
                <a:solidFill>
                  <a:srgbClr val="FF0000"/>
                </a:solidFill>
              </a:rPr>
              <a:t>march </a:t>
            </a:r>
            <a:r>
              <a:rPr lang="it-IT" sz="1400" dirty="0" smtClean="0">
                <a:solidFill>
                  <a:srgbClr val="FF0000"/>
                </a:solidFill>
              </a:rPr>
              <a:t>21th bike 73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in location 15 of parking </a:t>
            </a:r>
            <a:r>
              <a:rPr lang="it-IT" sz="1400" dirty="0" err="1" smtClean="0">
                <a:solidFill>
                  <a:srgbClr val="FF0000"/>
                </a:solidFill>
              </a:rPr>
              <a:t>lot</a:t>
            </a:r>
            <a:r>
              <a:rPr lang="it-IT" sz="1400" dirty="0" smtClean="0">
                <a:solidFill>
                  <a:srgbClr val="FF0000"/>
                </a:solidFill>
              </a:rPr>
              <a:t> 28</a:t>
            </a:r>
            <a:r>
              <a:rPr lang="it-IT" sz="1400" dirty="0">
                <a:solidFill>
                  <a:srgbClr val="FF0000"/>
                </a:solidFill>
              </a:rPr>
              <a:t>,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while</a:t>
            </a:r>
            <a:r>
              <a:rPr lang="it-IT" sz="1400" dirty="0" smtClean="0">
                <a:solidFill>
                  <a:srgbClr val="FF0000"/>
                </a:solidFill>
              </a:rPr>
              <a:t> in the </a:t>
            </a:r>
            <a:r>
              <a:rPr lang="it-IT" sz="1400" dirty="0" err="1" smtClean="0">
                <a:solidFill>
                  <a:srgbClr val="FF0000"/>
                </a:solidFill>
              </a:rPr>
              <a:t>same</a:t>
            </a:r>
            <a:r>
              <a:rPr lang="it-IT" sz="1400" dirty="0" smtClean="0">
                <a:solidFill>
                  <a:srgbClr val="FF0000"/>
                </a:solidFill>
              </a:rPr>
              <a:t> minute bike 130 </a:t>
            </a:r>
            <a:r>
              <a:rPr lang="it-IT" sz="1400" dirty="0" err="1">
                <a:solidFill>
                  <a:srgbClr val="FF0000"/>
                </a:solidFill>
              </a:rPr>
              <a:t>is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parked</a:t>
            </a:r>
            <a:r>
              <a:rPr lang="it-IT" sz="1400" dirty="0">
                <a:solidFill>
                  <a:srgbClr val="FF0000"/>
                </a:solidFill>
              </a:rPr>
              <a:t> in location </a:t>
            </a:r>
            <a:r>
              <a:rPr lang="it-IT" sz="1400" dirty="0" smtClean="0">
                <a:solidFill>
                  <a:srgbClr val="FF0000"/>
                </a:solidFill>
              </a:rPr>
              <a:t>6 of </a:t>
            </a:r>
            <a:r>
              <a:rPr lang="it-IT" sz="1400" dirty="0">
                <a:solidFill>
                  <a:srgbClr val="FF0000"/>
                </a:solidFill>
              </a:rPr>
              <a:t>parking  </a:t>
            </a:r>
            <a:r>
              <a:rPr lang="it-IT" sz="1400" dirty="0" err="1">
                <a:solidFill>
                  <a:srgbClr val="FF0000"/>
                </a:solidFill>
              </a:rPr>
              <a:t>lot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112). Of </a:t>
            </a:r>
            <a:r>
              <a:rPr lang="it-IT" sz="1400" dirty="0" err="1" smtClean="0">
                <a:solidFill>
                  <a:srgbClr val="FF0000"/>
                </a:solidFill>
              </a:rPr>
              <a:t>course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if</a:t>
            </a:r>
            <a:r>
              <a:rPr lang="it-IT" sz="1400" dirty="0" smtClean="0">
                <a:solidFill>
                  <a:srgbClr val="FF0000"/>
                </a:solidFill>
              </a:rPr>
              <a:t> in a </a:t>
            </a:r>
            <a:r>
              <a:rPr lang="it-IT" sz="1400" dirty="0" err="1" smtClean="0">
                <a:solidFill>
                  <a:srgbClr val="FF0000"/>
                </a:solidFill>
              </a:rPr>
              <a:t>given</a:t>
            </a:r>
            <a:r>
              <a:rPr lang="it-IT" sz="1400" dirty="0" smtClean="0">
                <a:solidFill>
                  <a:srgbClr val="FF0000"/>
                </a:solidFill>
              </a:rPr>
              <a:t> minute a bike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in </a:t>
            </a:r>
            <a:r>
              <a:rPr lang="it-IT" sz="1400" dirty="0" err="1" smtClean="0">
                <a:solidFill>
                  <a:srgbClr val="FF0000"/>
                </a:solidFill>
              </a:rPr>
              <a:t>motion</a:t>
            </a:r>
            <a:r>
              <a:rPr lang="it-IT" sz="1400" dirty="0" smtClean="0">
                <a:solidFill>
                  <a:srgbClr val="FF0000"/>
                </a:solidFill>
              </a:rPr>
              <a:t>, the </a:t>
            </a:r>
            <a:r>
              <a:rPr lang="it-IT" sz="1400" dirty="0" err="1" smtClean="0">
                <a:solidFill>
                  <a:srgbClr val="FF0000"/>
                </a:solidFill>
              </a:rPr>
              <a:t>corresponding</a:t>
            </a:r>
            <a:r>
              <a:rPr lang="it-IT" sz="1400" dirty="0" smtClean="0">
                <a:solidFill>
                  <a:srgbClr val="FF0000"/>
                </a:solidFill>
              </a:rPr>
              <a:t> location in a parking </a:t>
            </a:r>
            <a:r>
              <a:rPr lang="it-IT" sz="1400" dirty="0" err="1" smtClean="0">
                <a:solidFill>
                  <a:srgbClr val="FF0000"/>
                </a:solidFill>
              </a:rPr>
              <a:t>lot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does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not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exist</a:t>
            </a:r>
            <a:r>
              <a:rPr lang="it-IT" sz="1400" dirty="0" smtClean="0">
                <a:solidFill>
                  <a:srgbClr val="FF0000"/>
                </a:solidFill>
              </a:rPr>
              <a:t>, and, </a:t>
            </a:r>
            <a:r>
              <a:rPr lang="it-IT" sz="1400" dirty="0" err="1" smtClean="0">
                <a:solidFill>
                  <a:srgbClr val="FF0000"/>
                </a:solidFill>
              </a:rPr>
              <a:t>therefore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will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not</a:t>
            </a:r>
            <a:r>
              <a:rPr lang="it-IT" sz="1400" dirty="0" smtClean="0">
                <a:solidFill>
                  <a:srgbClr val="FF0000"/>
                </a:solidFill>
              </a:rPr>
              <a:t> be </a:t>
            </a:r>
            <a:r>
              <a:rPr lang="it-IT" sz="1400" dirty="0" err="1" smtClean="0">
                <a:solidFill>
                  <a:srgbClr val="FF0000"/>
                </a:solidFill>
              </a:rPr>
              <a:t>represented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r>
              <a:rPr lang="it-IT" sz="1400" dirty="0" err="1" smtClean="0">
                <a:solidFill>
                  <a:srgbClr val="FF0000"/>
                </a:solidFill>
              </a:rPr>
              <a:t>It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strongly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recommended</a:t>
            </a:r>
            <a:r>
              <a:rPr lang="it-IT" sz="1400" dirty="0" smtClean="0">
                <a:solidFill>
                  <a:srgbClr val="FF0000"/>
                </a:solidFill>
              </a:rPr>
              <a:t> to </a:t>
            </a:r>
            <a:r>
              <a:rPr lang="it-IT" sz="1400" dirty="0" err="1" smtClean="0">
                <a:solidFill>
                  <a:srgbClr val="FF0000"/>
                </a:solidFill>
              </a:rPr>
              <a:t>represent</a:t>
            </a:r>
            <a:r>
              <a:rPr lang="it-IT" sz="1400" dirty="0" smtClean="0">
                <a:solidFill>
                  <a:srgbClr val="FF0000"/>
                </a:solidFill>
              </a:rPr>
              <a:t> the </a:t>
            </a:r>
            <a:r>
              <a:rPr lang="it-IT" sz="1400" dirty="0" err="1" smtClean="0">
                <a:solidFill>
                  <a:srgbClr val="FF0000"/>
                </a:solidFill>
              </a:rPr>
              <a:t>concept</a:t>
            </a:r>
            <a:r>
              <a:rPr lang="it-IT" sz="1400" dirty="0" smtClean="0">
                <a:solidFill>
                  <a:srgbClr val="FF0000"/>
                </a:solidFill>
              </a:rPr>
              <a:t> of minute with an </a:t>
            </a:r>
            <a:r>
              <a:rPr lang="it-IT" sz="1400" dirty="0" err="1" smtClean="0">
                <a:solidFill>
                  <a:srgbClr val="FF0000"/>
                </a:solidFill>
              </a:rPr>
              <a:t>Entity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Let </a:t>
            </a:r>
            <a:r>
              <a:rPr lang="it-IT" sz="2000" dirty="0" err="1" smtClean="0"/>
              <a:t>us</a:t>
            </a:r>
            <a:r>
              <a:rPr lang="it-IT" sz="2000" dirty="0" smtClean="0"/>
              <a:t> </a:t>
            </a:r>
            <a:r>
              <a:rPr lang="it-IT" sz="2000" dirty="0" err="1" smtClean="0"/>
              <a:t>consider</a:t>
            </a:r>
            <a:r>
              <a:rPr lang="it-IT" sz="2000" dirty="0" smtClean="0"/>
              <a:t> </a:t>
            </a:r>
            <a:r>
              <a:rPr lang="it-IT" sz="2000" dirty="0" err="1" smtClean="0"/>
              <a:t>separaterly</a:t>
            </a:r>
            <a:r>
              <a:rPr lang="it-IT" sz="2000" dirty="0" smtClean="0"/>
              <a:t> R1.1. and R1.2.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8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0212" y="20587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Requirements</a:t>
            </a:r>
            <a:r>
              <a:rPr lang="it-IT" sz="3600" dirty="0" smtClean="0"/>
              <a:t> R1.1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1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585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R1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787179"/>
            <a:ext cx="9069571" cy="464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smtClean="0">
                <a:solidFill>
                  <a:srgbClr val="FF0000"/>
                </a:solidFill>
              </a:rPr>
              <a:t>R1.1 – A </a:t>
            </a:r>
            <a:r>
              <a:rPr lang="it-IT" sz="1400" dirty="0" err="1" smtClean="0">
                <a:solidFill>
                  <a:srgbClr val="FF0000"/>
                </a:solidFill>
              </a:rPr>
              <a:t>Municipality</a:t>
            </a:r>
            <a:r>
              <a:rPr lang="it-IT" sz="1400" dirty="0" smtClean="0">
                <a:solidFill>
                  <a:srgbClr val="FF0000"/>
                </a:solidFill>
              </a:rPr>
              <a:t> (e.g. the </a:t>
            </a:r>
            <a:r>
              <a:rPr lang="it-IT" sz="1400" dirty="0" err="1" smtClean="0">
                <a:solidFill>
                  <a:srgbClr val="FF0000"/>
                </a:solidFill>
              </a:rPr>
              <a:t>municipality</a:t>
            </a:r>
            <a:r>
              <a:rPr lang="it-IT" sz="1400" dirty="0" smtClean="0">
                <a:solidFill>
                  <a:srgbClr val="FF0000"/>
                </a:solidFill>
              </a:rPr>
              <a:t> of Milan</a:t>
            </a:r>
            <a:r>
              <a:rPr lang="it-IT" sz="1400" dirty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Italy</a:t>
            </a:r>
            <a:r>
              <a:rPr lang="it-IT" sz="1400" dirty="0" smtClean="0">
                <a:solidFill>
                  <a:srgbClr val="FF0000"/>
                </a:solidFill>
              </a:rPr>
              <a:t>) </a:t>
            </a:r>
            <a:r>
              <a:rPr lang="it-IT" sz="1400" dirty="0" err="1" smtClean="0">
                <a:solidFill>
                  <a:srgbClr val="FF0000"/>
                </a:solidFill>
              </a:rPr>
              <a:t>aims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managing</a:t>
            </a:r>
            <a:r>
              <a:rPr lang="it-IT" sz="1400" dirty="0" smtClean="0">
                <a:solidFill>
                  <a:srgbClr val="FF0000"/>
                </a:solidFill>
              </a:rPr>
              <a:t> in a </a:t>
            </a:r>
            <a:r>
              <a:rPr lang="it-IT" sz="1400" dirty="0" err="1" smtClean="0">
                <a:solidFill>
                  <a:srgbClr val="FF0000"/>
                </a:solidFill>
              </a:rPr>
              <a:t>given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year</a:t>
            </a:r>
            <a:r>
              <a:rPr lang="it-IT" sz="1400" dirty="0" smtClean="0">
                <a:solidFill>
                  <a:srgbClr val="FF0000"/>
                </a:solidFill>
              </a:rPr>
              <a:t> (e.g. in 2015) a bike </a:t>
            </a:r>
            <a:r>
              <a:rPr lang="it-IT" sz="1400" dirty="0" err="1" smtClean="0">
                <a:solidFill>
                  <a:srgbClr val="FF0000"/>
                </a:solidFill>
              </a:rPr>
              <a:t>sharing</a:t>
            </a:r>
            <a:r>
              <a:rPr lang="it-IT" sz="1400" dirty="0" smtClean="0">
                <a:solidFill>
                  <a:srgbClr val="FF0000"/>
                </a:solidFill>
              </a:rPr>
              <a:t> service. The service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organized</a:t>
            </a:r>
            <a:r>
              <a:rPr lang="it-IT" sz="1400" dirty="0" smtClean="0">
                <a:solidFill>
                  <a:srgbClr val="FF0000"/>
                </a:solidFill>
              </a:rPr>
              <a:t> in </a:t>
            </a:r>
            <a:r>
              <a:rPr lang="it-IT" sz="1400" dirty="0" err="1" smtClean="0">
                <a:solidFill>
                  <a:srgbClr val="FF0000"/>
                </a:solidFill>
              </a:rPr>
              <a:t>terms</a:t>
            </a:r>
            <a:r>
              <a:rPr lang="it-IT" sz="1400" dirty="0" smtClean="0">
                <a:solidFill>
                  <a:srgbClr val="FF0000"/>
                </a:solidFill>
              </a:rPr>
              <a:t> of parking </a:t>
            </a:r>
            <a:r>
              <a:rPr lang="it-IT" sz="1400" dirty="0" err="1" smtClean="0">
                <a:solidFill>
                  <a:srgbClr val="FF0000"/>
                </a:solidFill>
              </a:rPr>
              <a:t>lots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one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identifed</a:t>
            </a:r>
            <a:r>
              <a:rPr lang="it-IT" sz="1400" dirty="0" smtClean="0">
                <a:solidFill>
                  <a:srgbClr val="FF0000"/>
                </a:solidFill>
              </a:rPr>
              <a:t> by a code, a </a:t>
            </a:r>
            <a:r>
              <a:rPr lang="it-IT" sz="1400" dirty="0" err="1" smtClean="0">
                <a:solidFill>
                  <a:srgbClr val="FF0000"/>
                </a:solidFill>
              </a:rPr>
              <a:t>longitude</a:t>
            </a:r>
            <a:r>
              <a:rPr lang="it-IT" sz="1400" dirty="0" smtClean="0">
                <a:solidFill>
                  <a:srgbClr val="FF0000"/>
                </a:solidFill>
              </a:rPr>
              <a:t>, a </a:t>
            </a:r>
            <a:r>
              <a:rPr lang="it-IT" sz="1400" dirty="0" err="1" smtClean="0">
                <a:solidFill>
                  <a:srgbClr val="FF0000"/>
                </a:solidFill>
              </a:rPr>
              <a:t>latitude</a:t>
            </a:r>
            <a:r>
              <a:rPr lang="it-IT" sz="1400" dirty="0" smtClean="0">
                <a:solidFill>
                  <a:srgbClr val="FF0000"/>
                </a:solidFill>
              </a:rPr>
              <a:t>, an </a:t>
            </a:r>
            <a:r>
              <a:rPr lang="it-IT" sz="1400" dirty="0" err="1" smtClean="0">
                <a:solidFill>
                  <a:srgbClr val="FF0000"/>
                </a:solidFill>
              </a:rPr>
              <a:t>address</a:t>
            </a:r>
            <a:r>
              <a:rPr lang="it-IT" sz="1400" dirty="0" smtClean="0">
                <a:solidFill>
                  <a:srgbClr val="FF0000"/>
                </a:solidFill>
              </a:rPr>
              <a:t>, a </a:t>
            </a:r>
            <a:r>
              <a:rPr lang="it-IT" sz="1400" dirty="0" err="1" smtClean="0">
                <a:solidFill>
                  <a:srgbClr val="FF0000"/>
                </a:solidFill>
              </a:rPr>
              <a:t>name</a:t>
            </a:r>
            <a:r>
              <a:rPr lang="it-IT" sz="1400" dirty="0" smtClean="0">
                <a:solidFill>
                  <a:srgbClr val="FF0000"/>
                </a:solidFill>
              </a:rPr>
              <a:t> (e.g. Piazzale </a:t>
            </a:r>
            <a:r>
              <a:rPr lang="it-IT" sz="1400" dirty="0">
                <a:solidFill>
                  <a:srgbClr val="FF0000"/>
                </a:solidFill>
              </a:rPr>
              <a:t>S</a:t>
            </a:r>
            <a:r>
              <a:rPr lang="it-IT" sz="1400" dirty="0" smtClean="0">
                <a:solidFill>
                  <a:srgbClr val="FF0000"/>
                </a:solidFill>
              </a:rPr>
              <a:t>usa), and by a </a:t>
            </a:r>
            <a:r>
              <a:rPr lang="it-IT" sz="1400" dirty="0" err="1" smtClean="0">
                <a:solidFill>
                  <a:srgbClr val="FF0000"/>
                </a:solidFill>
              </a:rPr>
              <a:t>number</a:t>
            </a:r>
            <a:r>
              <a:rPr lang="it-IT" sz="1400" dirty="0" smtClean="0">
                <a:solidFill>
                  <a:srgbClr val="FF0000"/>
                </a:solidFill>
              </a:rPr>
              <a:t> of </a:t>
            </a:r>
            <a:r>
              <a:rPr lang="it-IT" sz="1400" dirty="0" err="1" smtClean="0">
                <a:solidFill>
                  <a:srgbClr val="FF0000"/>
                </a:solidFill>
              </a:rPr>
              <a:t>locations</a:t>
            </a:r>
            <a:r>
              <a:rPr lang="it-IT" sz="1400" dirty="0" smtClean="0">
                <a:solidFill>
                  <a:srgbClr val="FF0000"/>
                </a:solidFill>
              </a:rPr>
              <a:t> for </a:t>
            </a:r>
            <a:r>
              <a:rPr lang="it-IT" sz="1400" dirty="0" err="1" smtClean="0">
                <a:solidFill>
                  <a:srgbClr val="FF0000"/>
                </a:solidFill>
              </a:rPr>
              <a:t>bycicles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location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identified</a:t>
            </a:r>
            <a:r>
              <a:rPr lang="it-IT" sz="1400" dirty="0" smtClean="0">
                <a:solidFill>
                  <a:srgbClr val="FF0000"/>
                </a:solidFill>
              </a:rPr>
              <a:t> by a progressive </a:t>
            </a:r>
            <a:r>
              <a:rPr lang="it-IT" sz="1400" dirty="0" err="1" smtClean="0">
                <a:solidFill>
                  <a:srgbClr val="FF0000"/>
                </a:solidFill>
              </a:rPr>
              <a:t>number</a:t>
            </a:r>
            <a:r>
              <a:rPr lang="it-IT" sz="1400" dirty="0" smtClean="0">
                <a:solidFill>
                  <a:srgbClr val="FF0000"/>
                </a:solidFill>
              </a:rPr>
              <a:t> in the parking and from the </a:t>
            </a:r>
            <a:r>
              <a:rPr lang="it-IT" sz="1400" dirty="0" err="1" smtClean="0">
                <a:solidFill>
                  <a:srgbClr val="FF0000"/>
                </a:solidFill>
              </a:rPr>
              <a:t>type</a:t>
            </a:r>
            <a:r>
              <a:rPr lang="it-IT" sz="1400" dirty="0" smtClean="0">
                <a:solidFill>
                  <a:srgbClr val="FF0000"/>
                </a:solidFill>
              </a:rPr>
              <a:t> of bike </a:t>
            </a:r>
            <a:r>
              <a:rPr lang="it-IT" sz="1400" dirty="0" err="1" smtClean="0">
                <a:solidFill>
                  <a:srgbClr val="FF0000"/>
                </a:solidFill>
              </a:rPr>
              <a:t>that</a:t>
            </a:r>
            <a:r>
              <a:rPr lang="it-IT" sz="1400" dirty="0" smtClean="0">
                <a:solidFill>
                  <a:srgbClr val="FF0000"/>
                </a:solidFill>
              </a:rPr>
              <a:t> can be </a:t>
            </a:r>
            <a:r>
              <a:rPr lang="it-IT" sz="1400" dirty="0" err="1" smtClean="0">
                <a:solidFill>
                  <a:srgbClr val="FF0000"/>
                </a:solidFill>
              </a:rPr>
              <a:t>hosted</a:t>
            </a:r>
            <a:r>
              <a:rPr lang="it-IT" sz="1400" dirty="0" smtClean="0">
                <a:solidFill>
                  <a:srgbClr val="FF0000"/>
                </a:solidFill>
              </a:rPr>
              <a:t> in the location, </a:t>
            </a:r>
            <a:r>
              <a:rPr lang="it-IT" sz="1400" dirty="0" err="1" smtClean="0">
                <a:solidFill>
                  <a:srgbClr val="FF0000"/>
                </a:solidFill>
              </a:rPr>
              <a:t>namely</a:t>
            </a:r>
            <a:r>
              <a:rPr lang="it-IT" sz="1400" dirty="0" smtClean="0">
                <a:solidFill>
                  <a:srgbClr val="FF0000"/>
                </a:solidFill>
              </a:rPr>
              <a:t> a. </a:t>
            </a:r>
            <a:r>
              <a:rPr lang="it-IT" sz="1400" dirty="0" err="1" smtClean="0">
                <a:solidFill>
                  <a:srgbClr val="FF0000"/>
                </a:solidFill>
              </a:rPr>
              <a:t>normal</a:t>
            </a:r>
            <a:r>
              <a:rPr lang="it-IT" sz="1400" dirty="0" smtClean="0">
                <a:solidFill>
                  <a:srgbClr val="FF0000"/>
                </a:solidFill>
              </a:rPr>
              <a:t> or b. </a:t>
            </a:r>
            <a:r>
              <a:rPr lang="it-IT" sz="1400" dirty="0" err="1" smtClean="0">
                <a:solidFill>
                  <a:srgbClr val="FF0000"/>
                </a:solidFill>
              </a:rPr>
              <a:t>assisted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(</a:t>
            </a:r>
            <a:r>
              <a:rPr lang="it-IT" sz="1400" dirty="0" err="1" smtClean="0">
                <a:solidFill>
                  <a:srgbClr val="FF0000"/>
                </a:solidFill>
              </a:rPr>
              <a:t>namely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equipped</a:t>
            </a:r>
            <a:r>
              <a:rPr lang="it-IT" sz="1400" dirty="0" smtClean="0">
                <a:solidFill>
                  <a:srgbClr val="FF0000"/>
                </a:solidFill>
              </a:rPr>
              <a:t> with an </a:t>
            </a:r>
            <a:r>
              <a:rPr lang="it-IT" sz="1400" dirty="0" err="1" smtClean="0">
                <a:solidFill>
                  <a:srgbClr val="FF0000"/>
                </a:solidFill>
              </a:rPr>
              <a:t>electric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motor</a:t>
            </a:r>
            <a:r>
              <a:rPr lang="it-IT" sz="1400" dirty="0" smtClean="0">
                <a:solidFill>
                  <a:srgbClr val="FF0000"/>
                </a:solidFill>
              </a:rPr>
              <a:t>). 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assume </a:t>
            </a:r>
            <a:r>
              <a:rPr lang="it-IT" sz="1400" dirty="0" err="1" smtClean="0">
                <a:solidFill>
                  <a:srgbClr val="FF0000"/>
                </a:solidFill>
              </a:rPr>
              <a:t>that</a:t>
            </a:r>
            <a:r>
              <a:rPr lang="it-IT" sz="1400" dirty="0" smtClean="0">
                <a:solidFill>
                  <a:srgbClr val="FF0000"/>
                </a:solidFill>
              </a:rPr>
              <a:t> in a </a:t>
            </a:r>
            <a:r>
              <a:rPr lang="it-IT" sz="1400" dirty="0" err="1" smtClean="0">
                <a:solidFill>
                  <a:srgbClr val="FF0000"/>
                </a:solidFill>
              </a:rPr>
              <a:t>specific</a:t>
            </a:r>
            <a:r>
              <a:rPr lang="it-IT" sz="1400" dirty="0" smtClean="0">
                <a:solidFill>
                  <a:srgbClr val="FF0000"/>
                </a:solidFill>
              </a:rPr>
              <a:t> location of a parking </a:t>
            </a:r>
            <a:r>
              <a:rPr lang="it-IT" sz="1400" dirty="0" err="1" smtClean="0">
                <a:solidFill>
                  <a:srgbClr val="FF0000"/>
                </a:solidFill>
              </a:rPr>
              <a:t>lot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always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parked</a:t>
            </a:r>
            <a:r>
              <a:rPr lang="it-IT" sz="1400" dirty="0" smtClean="0">
                <a:solidFill>
                  <a:srgbClr val="FF0000"/>
                </a:solidFill>
              </a:rPr>
              <a:t> a bike of a </a:t>
            </a:r>
            <a:r>
              <a:rPr lang="it-IT" sz="1400" dirty="0" err="1" smtClean="0">
                <a:solidFill>
                  <a:srgbClr val="FF0000"/>
                </a:solidFill>
              </a:rPr>
              <a:t>given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type</a:t>
            </a:r>
            <a:r>
              <a:rPr lang="it-IT" sz="1400" dirty="0" smtClean="0">
                <a:solidFill>
                  <a:srgbClr val="FF0000"/>
                </a:solidFill>
              </a:rPr>
              <a:t>.  </a:t>
            </a:r>
            <a:r>
              <a:rPr lang="it-IT" sz="1400" dirty="0" err="1" smtClean="0">
                <a:solidFill>
                  <a:srgbClr val="FF0000"/>
                </a:solidFill>
              </a:rPr>
              <a:t>Each</a:t>
            </a:r>
            <a:r>
              <a:rPr lang="it-IT" sz="1400" dirty="0" smtClean="0">
                <a:solidFill>
                  <a:srgbClr val="FF0000"/>
                </a:solidFill>
              </a:rPr>
              <a:t> bike </a:t>
            </a:r>
            <a:r>
              <a:rPr lang="it-IT" sz="1400" dirty="0" err="1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identified</a:t>
            </a:r>
            <a:r>
              <a:rPr lang="it-IT" sz="1400" dirty="0" smtClean="0">
                <a:solidFill>
                  <a:srgbClr val="FF0000"/>
                </a:solidFill>
              </a:rPr>
              <a:t> by a </a:t>
            </a:r>
            <a:r>
              <a:rPr lang="it-IT" sz="1400" dirty="0" err="1" smtClean="0">
                <a:solidFill>
                  <a:srgbClr val="FF0000"/>
                </a:solidFill>
              </a:rPr>
              <a:t>numeric</a:t>
            </a:r>
            <a:r>
              <a:rPr lang="it-IT" sz="1400" dirty="0" smtClean="0">
                <a:solidFill>
                  <a:srgbClr val="FF0000"/>
                </a:solidFill>
              </a:rPr>
              <a:t> code, and a date of </a:t>
            </a:r>
            <a:r>
              <a:rPr lang="it-IT" sz="1400" dirty="0" err="1" smtClean="0">
                <a:solidFill>
                  <a:srgbClr val="FF0000"/>
                </a:solidFill>
              </a:rPr>
              <a:t>purchase</a:t>
            </a:r>
            <a:r>
              <a:rPr lang="it-IT" sz="1400" dirty="0" smtClean="0">
                <a:solidFill>
                  <a:srgbClr val="FF0000"/>
                </a:solidFill>
              </a:rPr>
              <a:t>; </a:t>
            </a:r>
            <a:r>
              <a:rPr lang="it-IT" sz="1400" dirty="0" err="1" smtClean="0">
                <a:solidFill>
                  <a:srgbClr val="FF0000"/>
                </a:solidFill>
              </a:rPr>
              <a:t>assisted</a:t>
            </a:r>
            <a:r>
              <a:rPr lang="it-IT" sz="1400" dirty="0" smtClean="0">
                <a:solidFill>
                  <a:srgbClr val="FF0000"/>
                </a:solidFill>
              </a:rPr>
              <a:t> bikes </a:t>
            </a:r>
            <a:r>
              <a:rPr lang="it-IT" sz="1400" dirty="0" err="1" smtClean="0">
                <a:solidFill>
                  <a:srgbClr val="FF0000"/>
                </a:solidFill>
              </a:rPr>
              <a:t>have</a:t>
            </a:r>
            <a:r>
              <a:rPr lang="it-IT" sz="1400" dirty="0" smtClean="0">
                <a:solidFill>
                  <a:srgbClr val="FF0000"/>
                </a:solidFill>
              </a:rPr>
              <a:t> a </a:t>
            </a:r>
            <a:r>
              <a:rPr lang="it-IT" sz="1400" dirty="0" err="1" smtClean="0">
                <a:solidFill>
                  <a:srgbClr val="FF0000"/>
                </a:solidFill>
              </a:rPr>
              <a:t>make</a:t>
            </a:r>
            <a:r>
              <a:rPr lang="it-IT" sz="1400" dirty="0" smtClean="0">
                <a:solidFill>
                  <a:srgbClr val="FF0000"/>
                </a:solidFill>
              </a:rPr>
              <a:t>, </a:t>
            </a:r>
            <a:r>
              <a:rPr lang="it-IT" sz="1400" dirty="0" err="1" smtClean="0">
                <a:solidFill>
                  <a:srgbClr val="FF0000"/>
                </a:solidFill>
              </a:rPr>
              <a:t>that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may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change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among</a:t>
            </a:r>
            <a:r>
              <a:rPr lang="it-IT" sz="1400" dirty="0" smtClean="0">
                <a:solidFill>
                  <a:srgbClr val="FF0000"/>
                </a:solidFill>
              </a:rPr>
              <a:t> bikes (</a:t>
            </a:r>
            <a:r>
              <a:rPr lang="it-IT" sz="1400" dirty="0" err="1" smtClean="0">
                <a:solidFill>
                  <a:srgbClr val="FF0000"/>
                </a:solidFill>
              </a:rPr>
              <a:t>we</a:t>
            </a:r>
            <a:r>
              <a:rPr lang="it-IT" sz="1400" dirty="0" smtClean="0">
                <a:solidFill>
                  <a:srgbClr val="FF0000"/>
                </a:solidFill>
              </a:rPr>
              <a:t> do </a:t>
            </a:r>
            <a:r>
              <a:rPr lang="it-IT" sz="1400" dirty="0" err="1" smtClean="0">
                <a:solidFill>
                  <a:srgbClr val="FF0000"/>
                </a:solidFill>
              </a:rPr>
              <a:t>not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represent</a:t>
            </a:r>
            <a:r>
              <a:rPr lang="it-IT" sz="1400" dirty="0" smtClean="0">
                <a:solidFill>
                  <a:srgbClr val="FF0000"/>
                </a:solidFill>
              </a:rPr>
              <a:t> the </a:t>
            </a:r>
            <a:r>
              <a:rPr lang="it-IT" sz="1400" dirty="0" err="1" smtClean="0">
                <a:solidFill>
                  <a:srgbClr val="FF0000"/>
                </a:solidFill>
              </a:rPr>
              <a:t>makes</a:t>
            </a:r>
            <a:r>
              <a:rPr lang="it-IT" sz="1400" dirty="0" smtClean="0">
                <a:solidFill>
                  <a:srgbClr val="FF0000"/>
                </a:solidFill>
              </a:rPr>
              <a:t> of </a:t>
            </a:r>
            <a:r>
              <a:rPr lang="it-IT" sz="1400" dirty="0" err="1" smtClean="0">
                <a:solidFill>
                  <a:srgbClr val="FF0000"/>
                </a:solidFill>
              </a:rPr>
              <a:t>normal</a:t>
            </a:r>
            <a:r>
              <a:rPr lang="it-IT" sz="1400" dirty="0" smtClean="0">
                <a:solidFill>
                  <a:srgbClr val="FF0000"/>
                </a:solidFill>
              </a:rPr>
              <a:t> bikes). 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endParaRPr lang="it-IT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/>
              <a:t>Let </a:t>
            </a:r>
            <a:r>
              <a:rPr lang="it-IT" sz="2000" dirty="0" err="1"/>
              <a:t>us</a:t>
            </a:r>
            <a:r>
              <a:rPr lang="it-IT" sz="2000" dirty="0"/>
              <a:t> split </a:t>
            </a:r>
            <a:r>
              <a:rPr lang="it-IT" sz="2000" dirty="0" err="1"/>
              <a:t>again</a:t>
            </a:r>
            <a:r>
              <a:rPr lang="it-IT" sz="2000" dirty="0"/>
              <a:t> </a:t>
            </a:r>
            <a:r>
              <a:rPr lang="it-IT" sz="2000" dirty="0" err="1"/>
              <a:t>requirements</a:t>
            </a:r>
            <a:r>
              <a:rPr lang="it-IT" sz="2000" dirty="0"/>
              <a:t> R1.1. in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 smtClean="0"/>
              <a:t>distinct</a:t>
            </a:r>
            <a:r>
              <a:rPr lang="it-IT" sz="2000" dirty="0" smtClean="0"/>
              <a:t> </a:t>
            </a:r>
            <a:r>
              <a:rPr lang="it-IT" sz="2000" dirty="0" err="1" smtClean="0"/>
              <a:t>parts</a:t>
            </a:r>
            <a:r>
              <a:rPr lang="it-IT" sz="2000" dirty="0"/>
              <a:t>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1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585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R1.1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787179"/>
            <a:ext cx="9069571" cy="464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 smtClean="0">
                <a:solidFill>
                  <a:srgbClr val="FF0000"/>
                </a:solidFill>
              </a:rPr>
              <a:t>R1.1.1 – A </a:t>
            </a:r>
            <a:r>
              <a:rPr lang="it-IT" sz="1600" dirty="0" err="1" smtClean="0">
                <a:solidFill>
                  <a:srgbClr val="FF0000"/>
                </a:solidFill>
              </a:rPr>
              <a:t>Municipality</a:t>
            </a:r>
            <a:r>
              <a:rPr lang="it-IT" sz="1600" dirty="0" smtClean="0">
                <a:solidFill>
                  <a:srgbClr val="FF0000"/>
                </a:solidFill>
              </a:rPr>
              <a:t> (e.g. the </a:t>
            </a:r>
            <a:r>
              <a:rPr lang="it-IT" sz="1600" dirty="0" err="1" smtClean="0">
                <a:solidFill>
                  <a:srgbClr val="FF0000"/>
                </a:solidFill>
              </a:rPr>
              <a:t>municipality</a:t>
            </a:r>
            <a:r>
              <a:rPr lang="it-IT" sz="1600" dirty="0" smtClean="0">
                <a:solidFill>
                  <a:srgbClr val="FF0000"/>
                </a:solidFill>
              </a:rPr>
              <a:t> of Milan</a:t>
            </a:r>
            <a:r>
              <a:rPr lang="it-IT" sz="1600" dirty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Italy</a:t>
            </a:r>
            <a:r>
              <a:rPr lang="it-IT" sz="1600" dirty="0" smtClean="0">
                <a:solidFill>
                  <a:srgbClr val="FF0000"/>
                </a:solidFill>
              </a:rPr>
              <a:t>) </a:t>
            </a:r>
            <a:r>
              <a:rPr lang="it-IT" sz="1600" dirty="0" err="1" smtClean="0">
                <a:solidFill>
                  <a:srgbClr val="FF0000"/>
                </a:solidFill>
              </a:rPr>
              <a:t>aims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at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managing</a:t>
            </a:r>
            <a:r>
              <a:rPr lang="it-IT" sz="1600" dirty="0" smtClean="0">
                <a:solidFill>
                  <a:srgbClr val="FF0000"/>
                </a:solidFill>
              </a:rPr>
              <a:t> in a </a:t>
            </a:r>
            <a:r>
              <a:rPr lang="it-IT" sz="1600" dirty="0" err="1" smtClean="0">
                <a:solidFill>
                  <a:srgbClr val="FF0000"/>
                </a:solidFill>
              </a:rPr>
              <a:t>given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year</a:t>
            </a:r>
            <a:r>
              <a:rPr lang="it-IT" sz="1600" dirty="0" smtClean="0">
                <a:solidFill>
                  <a:srgbClr val="FF0000"/>
                </a:solidFill>
              </a:rPr>
              <a:t> (e.g. in 2015) a bike </a:t>
            </a:r>
            <a:r>
              <a:rPr lang="it-IT" sz="1600" dirty="0" err="1" smtClean="0">
                <a:solidFill>
                  <a:srgbClr val="FF0000"/>
                </a:solidFill>
              </a:rPr>
              <a:t>sharing</a:t>
            </a:r>
            <a:r>
              <a:rPr lang="it-IT" sz="1600" dirty="0" smtClean="0">
                <a:solidFill>
                  <a:srgbClr val="FF0000"/>
                </a:solidFill>
              </a:rPr>
              <a:t> service. The service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organized</a:t>
            </a:r>
            <a:r>
              <a:rPr lang="it-IT" sz="1600" dirty="0" smtClean="0">
                <a:solidFill>
                  <a:srgbClr val="FF0000"/>
                </a:solidFill>
              </a:rPr>
              <a:t> in </a:t>
            </a:r>
            <a:r>
              <a:rPr lang="it-IT" sz="1600" dirty="0" err="1" smtClean="0">
                <a:solidFill>
                  <a:srgbClr val="FF0000"/>
                </a:solidFill>
              </a:rPr>
              <a:t>terms</a:t>
            </a:r>
            <a:r>
              <a:rPr lang="it-IT" sz="1600" dirty="0" smtClean="0">
                <a:solidFill>
                  <a:srgbClr val="FF0000"/>
                </a:solidFill>
              </a:rPr>
              <a:t> of parking </a:t>
            </a:r>
            <a:r>
              <a:rPr lang="it-IT" sz="1600" dirty="0" err="1" smtClean="0">
                <a:solidFill>
                  <a:srgbClr val="FF0000"/>
                </a:solidFill>
              </a:rPr>
              <a:t>lots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one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identifed</a:t>
            </a:r>
            <a:r>
              <a:rPr lang="it-IT" sz="1600" dirty="0" smtClean="0">
                <a:solidFill>
                  <a:srgbClr val="FF0000"/>
                </a:solidFill>
              </a:rPr>
              <a:t> by a code, a </a:t>
            </a:r>
            <a:r>
              <a:rPr lang="it-IT" sz="1600" dirty="0" err="1" smtClean="0">
                <a:solidFill>
                  <a:srgbClr val="FF0000"/>
                </a:solidFill>
              </a:rPr>
              <a:t>longitude</a:t>
            </a:r>
            <a:r>
              <a:rPr lang="it-IT" sz="1600" dirty="0" smtClean="0">
                <a:solidFill>
                  <a:srgbClr val="FF0000"/>
                </a:solidFill>
              </a:rPr>
              <a:t>, a </a:t>
            </a:r>
            <a:r>
              <a:rPr lang="it-IT" sz="1600" dirty="0" err="1" smtClean="0">
                <a:solidFill>
                  <a:srgbClr val="FF0000"/>
                </a:solidFill>
              </a:rPr>
              <a:t>latitude</a:t>
            </a:r>
            <a:r>
              <a:rPr lang="it-IT" sz="1600" dirty="0" smtClean="0">
                <a:solidFill>
                  <a:srgbClr val="FF0000"/>
                </a:solidFill>
              </a:rPr>
              <a:t>, an </a:t>
            </a:r>
            <a:r>
              <a:rPr lang="it-IT" sz="1600" dirty="0" err="1" smtClean="0">
                <a:solidFill>
                  <a:srgbClr val="FF0000"/>
                </a:solidFill>
              </a:rPr>
              <a:t>address</a:t>
            </a:r>
            <a:r>
              <a:rPr lang="it-IT" sz="1600" dirty="0" smtClean="0">
                <a:solidFill>
                  <a:srgbClr val="FF0000"/>
                </a:solidFill>
              </a:rPr>
              <a:t>, a </a:t>
            </a:r>
            <a:r>
              <a:rPr lang="it-IT" sz="1600" dirty="0" err="1" smtClean="0">
                <a:solidFill>
                  <a:srgbClr val="FF0000"/>
                </a:solidFill>
              </a:rPr>
              <a:t>name</a:t>
            </a:r>
            <a:r>
              <a:rPr lang="it-IT" sz="1600" dirty="0" smtClean="0">
                <a:solidFill>
                  <a:srgbClr val="FF0000"/>
                </a:solidFill>
              </a:rPr>
              <a:t> (e.g. Piazzale </a:t>
            </a:r>
            <a:r>
              <a:rPr lang="it-IT" sz="1600" dirty="0">
                <a:solidFill>
                  <a:srgbClr val="FF0000"/>
                </a:solidFill>
              </a:rPr>
              <a:t>S</a:t>
            </a:r>
            <a:r>
              <a:rPr lang="it-IT" sz="1600" dirty="0" smtClean="0">
                <a:solidFill>
                  <a:srgbClr val="FF0000"/>
                </a:solidFill>
              </a:rPr>
              <a:t>usa), and by a </a:t>
            </a:r>
            <a:r>
              <a:rPr lang="it-IT" sz="1600" dirty="0" err="1" smtClean="0">
                <a:solidFill>
                  <a:srgbClr val="FF0000"/>
                </a:solidFill>
              </a:rPr>
              <a:t>number</a:t>
            </a:r>
            <a:r>
              <a:rPr lang="it-IT" sz="1600" dirty="0" smtClean="0">
                <a:solidFill>
                  <a:srgbClr val="FF0000"/>
                </a:solidFill>
              </a:rPr>
              <a:t> of </a:t>
            </a:r>
            <a:r>
              <a:rPr lang="it-IT" sz="1600" dirty="0" err="1" smtClean="0">
                <a:solidFill>
                  <a:srgbClr val="FF0000"/>
                </a:solidFill>
              </a:rPr>
              <a:t>locations</a:t>
            </a:r>
            <a:r>
              <a:rPr lang="it-IT" sz="1600" dirty="0" smtClean="0">
                <a:solidFill>
                  <a:srgbClr val="FF0000"/>
                </a:solidFill>
              </a:rPr>
              <a:t> for </a:t>
            </a:r>
            <a:r>
              <a:rPr lang="it-IT" sz="1600" dirty="0" err="1" smtClean="0">
                <a:solidFill>
                  <a:srgbClr val="FF0000"/>
                </a:solidFill>
              </a:rPr>
              <a:t>bycicles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location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identified</a:t>
            </a:r>
            <a:r>
              <a:rPr lang="it-IT" sz="1600" dirty="0" smtClean="0">
                <a:solidFill>
                  <a:srgbClr val="FF0000"/>
                </a:solidFill>
              </a:rPr>
              <a:t> by a progressive </a:t>
            </a:r>
            <a:r>
              <a:rPr lang="it-IT" sz="1600" dirty="0" err="1" smtClean="0">
                <a:solidFill>
                  <a:srgbClr val="FF0000"/>
                </a:solidFill>
              </a:rPr>
              <a:t>number</a:t>
            </a:r>
            <a:r>
              <a:rPr lang="it-IT" sz="1600" dirty="0" smtClean="0">
                <a:solidFill>
                  <a:srgbClr val="FF0000"/>
                </a:solidFill>
              </a:rPr>
              <a:t> in the parking and from the </a:t>
            </a:r>
            <a:r>
              <a:rPr lang="it-IT" sz="1600" dirty="0" err="1" smtClean="0">
                <a:solidFill>
                  <a:srgbClr val="FF0000"/>
                </a:solidFill>
              </a:rPr>
              <a:t>type</a:t>
            </a:r>
            <a:r>
              <a:rPr lang="it-IT" sz="1600" dirty="0" smtClean="0">
                <a:solidFill>
                  <a:srgbClr val="FF0000"/>
                </a:solidFill>
              </a:rPr>
              <a:t> of bike </a:t>
            </a:r>
            <a:r>
              <a:rPr lang="it-IT" sz="1600" dirty="0" err="1" smtClean="0">
                <a:solidFill>
                  <a:srgbClr val="FF0000"/>
                </a:solidFill>
              </a:rPr>
              <a:t>that</a:t>
            </a:r>
            <a:r>
              <a:rPr lang="it-IT" sz="1600" dirty="0" smtClean="0">
                <a:solidFill>
                  <a:srgbClr val="FF0000"/>
                </a:solidFill>
              </a:rPr>
              <a:t> can be </a:t>
            </a:r>
            <a:r>
              <a:rPr lang="it-IT" sz="1600" dirty="0" err="1" smtClean="0">
                <a:solidFill>
                  <a:srgbClr val="FF0000"/>
                </a:solidFill>
              </a:rPr>
              <a:t>hosted</a:t>
            </a:r>
            <a:r>
              <a:rPr lang="it-IT" sz="1600" dirty="0" smtClean="0">
                <a:solidFill>
                  <a:srgbClr val="FF0000"/>
                </a:solidFill>
              </a:rPr>
              <a:t> in the location, </a:t>
            </a:r>
            <a:r>
              <a:rPr lang="it-IT" sz="1600" dirty="0" err="1" smtClean="0">
                <a:solidFill>
                  <a:srgbClr val="FF0000"/>
                </a:solidFill>
              </a:rPr>
              <a:t>namely</a:t>
            </a:r>
            <a:r>
              <a:rPr lang="it-IT" sz="1600" dirty="0" smtClean="0">
                <a:solidFill>
                  <a:srgbClr val="FF0000"/>
                </a:solidFill>
              </a:rPr>
              <a:t> a. </a:t>
            </a:r>
            <a:r>
              <a:rPr lang="it-IT" sz="1600" dirty="0" err="1" smtClean="0">
                <a:solidFill>
                  <a:srgbClr val="FF0000"/>
                </a:solidFill>
              </a:rPr>
              <a:t>normal</a:t>
            </a:r>
            <a:r>
              <a:rPr lang="it-IT" sz="1600" dirty="0" smtClean="0">
                <a:solidFill>
                  <a:srgbClr val="FF0000"/>
                </a:solidFill>
              </a:rPr>
              <a:t> or b. </a:t>
            </a:r>
            <a:r>
              <a:rPr lang="it-IT" sz="1600" dirty="0" err="1" smtClean="0">
                <a:solidFill>
                  <a:srgbClr val="FF0000"/>
                </a:solidFill>
              </a:rPr>
              <a:t>assisted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(</a:t>
            </a:r>
            <a:r>
              <a:rPr lang="it-IT" sz="1600" dirty="0" err="1" smtClean="0">
                <a:solidFill>
                  <a:srgbClr val="FF0000"/>
                </a:solidFill>
              </a:rPr>
              <a:t>namely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equipped</a:t>
            </a:r>
            <a:r>
              <a:rPr lang="it-IT" sz="1600" dirty="0" smtClean="0">
                <a:solidFill>
                  <a:srgbClr val="FF0000"/>
                </a:solidFill>
              </a:rPr>
              <a:t> with an </a:t>
            </a:r>
            <a:r>
              <a:rPr lang="it-IT" sz="1600" dirty="0" err="1" smtClean="0">
                <a:solidFill>
                  <a:srgbClr val="FF0000"/>
                </a:solidFill>
              </a:rPr>
              <a:t>electric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motor</a:t>
            </a:r>
            <a:r>
              <a:rPr lang="it-IT" sz="1600" dirty="0" smtClean="0">
                <a:solidFill>
                  <a:srgbClr val="FF0000"/>
                </a:solidFill>
              </a:rPr>
              <a:t>). </a:t>
            </a:r>
            <a:r>
              <a:rPr lang="it-IT" sz="1600" dirty="0" err="1" smtClean="0">
                <a:solidFill>
                  <a:srgbClr val="FF0000"/>
                </a:solidFill>
              </a:rPr>
              <a:t>We</a:t>
            </a:r>
            <a:r>
              <a:rPr lang="it-IT" sz="1600" dirty="0" smtClean="0">
                <a:solidFill>
                  <a:srgbClr val="FF0000"/>
                </a:solidFill>
              </a:rPr>
              <a:t> assume </a:t>
            </a:r>
            <a:r>
              <a:rPr lang="it-IT" sz="1600" dirty="0" err="1" smtClean="0">
                <a:solidFill>
                  <a:srgbClr val="FF0000"/>
                </a:solidFill>
              </a:rPr>
              <a:t>that</a:t>
            </a:r>
            <a:r>
              <a:rPr lang="it-IT" sz="1600" dirty="0" smtClean="0">
                <a:solidFill>
                  <a:srgbClr val="FF0000"/>
                </a:solidFill>
              </a:rPr>
              <a:t> in a </a:t>
            </a:r>
            <a:r>
              <a:rPr lang="it-IT" sz="1600" dirty="0" err="1" smtClean="0">
                <a:solidFill>
                  <a:srgbClr val="FF0000"/>
                </a:solidFill>
              </a:rPr>
              <a:t>specific</a:t>
            </a:r>
            <a:r>
              <a:rPr lang="it-IT" sz="1600" dirty="0" smtClean="0">
                <a:solidFill>
                  <a:srgbClr val="FF0000"/>
                </a:solidFill>
              </a:rPr>
              <a:t> location of a parking </a:t>
            </a:r>
            <a:r>
              <a:rPr lang="it-IT" sz="1600" dirty="0" err="1" smtClean="0">
                <a:solidFill>
                  <a:srgbClr val="FF0000"/>
                </a:solidFill>
              </a:rPr>
              <a:t>lot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always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a bike of a </a:t>
            </a:r>
            <a:r>
              <a:rPr lang="it-IT" sz="1600" dirty="0" err="1" smtClean="0">
                <a:solidFill>
                  <a:srgbClr val="FF0000"/>
                </a:solidFill>
              </a:rPr>
              <a:t>given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type</a:t>
            </a:r>
            <a:r>
              <a:rPr lang="it-IT" sz="1600" dirty="0" smtClean="0">
                <a:solidFill>
                  <a:srgbClr val="FF0000"/>
                </a:solidFill>
              </a:rPr>
              <a:t>.  </a:t>
            </a:r>
          </a:p>
          <a:p>
            <a:pPr marL="0" indent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600" dirty="0" smtClean="0">
                <a:solidFill>
                  <a:srgbClr val="FF0000"/>
                </a:solidFill>
              </a:rPr>
              <a:t>R1.1.2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bike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identified</a:t>
            </a:r>
            <a:r>
              <a:rPr lang="it-IT" sz="1600" dirty="0" smtClean="0">
                <a:solidFill>
                  <a:srgbClr val="FF0000"/>
                </a:solidFill>
              </a:rPr>
              <a:t> by a </a:t>
            </a:r>
            <a:r>
              <a:rPr lang="it-IT" sz="1600" dirty="0" err="1" smtClean="0">
                <a:solidFill>
                  <a:srgbClr val="FF0000"/>
                </a:solidFill>
              </a:rPr>
              <a:t>numeric</a:t>
            </a:r>
            <a:r>
              <a:rPr lang="it-IT" sz="1600" dirty="0" smtClean="0">
                <a:solidFill>
                  <a:srgbClr val="FF0000"/>
                </a:solidFill>
              </a:rPr>
              <a:t> code, and a date of </a:t>
            </a:r>
            <a:r>
              <a:rPr lang="it-IT" sz="1600" dirty="0" err="1" smtClean="0">
                <a:solidFill>
                  <a:srgbClr val="FF0000"/>
                </a:solidFill>
              </a:rPr>
              <a:t>purchase</a:t>
            </a:r>
            <a:r>
              <a:rPr lang="it-IT" sz="1600" dirty="0" smtClean="0">
                <a:solidFill>
                  <a:srgbClr val="FF0000"/>
                </a:solidFill>
              </a:rPr>
              <a:t>; </a:t>
            </a:r>
            <a:r>
              <a:rPr lang="it-IT" sz="1600" dirty="0" err="1" smtClean="0">
                <a:solidFill>
                  <a:srgbClr val="FF0000"/>
                </a:solidFill>
              </a:rPr>
              <a:t>assisted</a:t>
            </a:r>
            <a:r>
              <a:rPr lang="it-IT" sz="1600" dirty="0" smtClean="0">
                <a:solidFill>
                  <a:srgbClr val="FF0000"/>
                </a:solidFill>
              </a:rPr>
              <a:t> bikes </a:t>
            </a:r>
            <a:r>
              <a:rPr lang="it-IT" sz="1600" dirty="0" err="1" smtClean="0">
                <a:solidFill>
                  <a:srgbClr val="FF0000"/>
                </a:solidFill>
              </a:rPr>
              <a:t>have</a:t>
            </a:r>
            <a:r>
              <a:rPr lang="it-IT" sz="1600" dirty="0" smtClean="0">
                <a:solidFill>
                  <a:srgbClr val="FF0000"/>
                </a:solidFill>
              </a:rPr>
              <a:t> a </a:t>
            </a:r>
            <a:r>
              <a:rPr lang="it-IT" sz="1600" dirty="0" err="1" smtClean="0">
                <a:solidFill>
                  <a:srgbClr val="FF0000"/>
                </a:solidFill>
              </a:rPr>
              <a:t>make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that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may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change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among</a:t>
            </a:r>
            <a:r>
              <a:rPr lang="it-IT" sz="1600" dirty="0" smtClean="0">
                <a:solidFill>
                  <a:srgbClr val="FF0000"/>
                </a:solidFill>
              </a:rPr>
              <a:t> bikes (</a:t>
            </a:r>
            <a:r>
              <a:rPr lang="it-IT" sz="1600" dirty="0" err="1" smtClean="0">
                <a:solidFill>
                  <a:srgbClr val="FF0000"/>
                </a:solidFill>
              </a:rPr>
              <a:t>we</a:t>
            </a:r>
            <a:r>
              <a:rPr lang="it-IT" sz="1600" dirty="0" smtClean="0">
                <a:solidFill>
                  <a:srgbClr val="FF0000"/>
                </a:solidFill>
              </a:rPr>
              <a:t> do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represent</a:t>
            </a:r>
            <a:r>
              <a:rPr lang="it-IT" sz="1600" dirty="0" smtClean="0">
                <a:solidFill>
                  <a:srgbClr val="FF0000"/>
                </a:solidFill>
              </a:rPr>
              <a:t> the </a:t>
            </a:r>
            <a:r>
              <a:rPr lang="it-IT" sz="1600" dirty="0" err="1" smtClean="0">
                <a:solidFill>
                  <a:srgbClr val="FF0000"/>
                </a:solidFill>
              </a:rPr>
              <a:t>makes</a:t>
            </a:r>
            <a:r>
              <a:rPr lang="it-IT" sz="1600" dirty="0" smtClean="0">
                <a:solidFill>
                  <a:srgbClr val="FF0000"/>
                </a:solidFill>
              </a:rPr>
              <a:t> of </a:t>
            </a:r>
            <a:r>
              <a:rPr lang="it-IT" sz="1600" dirty="0" err="1" smtClean="0">
                <a:solidFill>
                  <a:srgbClr val="FF0000"/>
                </a:solidFill>
              </a:rPr>
              <a:t>normal</a:t>
            </a:r>
            <a:r>
              <a:rPr lang="it-IT" sz="1600" dirty="0" smtClean="0">
                <a:solidFill>
                  <a:srgbClr val="FF0000"/>
                </a:solidFill>
              </a:rPr>
              <a:t> bikes). </a:t>
            </a:r>
          </a:p>
          <a:p>
            <a:pPr marL="0" indent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20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2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0212" y="20587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Requirements</a:t>
            </a:r>
            <a:r>
              <a:rPr lang="it-IT" sz="3600" dirty="0" smtClean="0"/>
              <a:t> R1.1.1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0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585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R1.1.1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787179"/>
            <a:ext cx="9069571" cy="46493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R1.1.1 – A </a:t>
            </a:r>
            <a:r>
              <a:rPr lang="it-IT" sz="2000" dirty="0" err="1" smtClean="0">
                <a:solidFill>
                  <a:srgbClr val="FF0000"/>
                </a:solidFill>
              </a:rPr>
              <a:t>Municipality</a:t>
            </a:r>
            <a:r>
              <a:rPr lang="it-IT" sz="2000" dirty="0" smtClean="0">
                <a:solidFill>
                  <a:srgbClr val="FF0000"/>
                </a:solidFill>
              </a:rPr>
              <a:t> (e.g. the </a:t>
            </a:r>
            <a:r>
              <a:rPr lang="it-IT" sz="2000" dirty="0" err="1" smtClean="0">
                <a:solidFill>
                  <a:srgbClr val="FF0000"/>
                </a:solidFill>
              </a:rPr>
              <a:t>municipality</a:t>
            </a:r>
            <a:r>
              <a:rPr lang="it-IT" sz="2000" dirty="0" smtClean="0">
                <a:solidFill>
                  <a:srgbClr val="FF0000"/>
                </a:solidFill>
              </a:rPr>
              <a:t> of Milan</a:t>
            </a:r>
            <a:r>
              <a:rPr lang="it-IT" sz="2000" dirty="0">
                <a:solidFill>
                  <a:srgbClr val="FF0000"/>
                </a:solidFill>
              </a:rPr>
              <a:t>, </a:t>
            </a:r>
            <a:r>
              <a:rPr lang="it-IT" sz="2000" dirty="0" err="1" smtClean="0">
                <a:solidFill>
                  <a:srgbClr val="FF0000"/>
                </a:solidFill>
              </a:rPr>
              <a:t>Italy</a:t>
            </a:r>
            <a:r>
              <a:rPr lang="it-IT" sz="2000" dirty="0" smtClean="0">
                <a:solidFill>
                  <a:srgbClr val="FF0000"/>
                </a:solidFill>
              </a:rPr>
              <a:t>) </a:t>
            </a:r>
            <a:r>
              <a:rPr lang="it-IT" sz="2000" dirty="0" err="1" smtClean="0">
                <a:solidFill>
                  <a:srgbClr val="FF0000"/>
                </a:solidFill>
              </a:rPr>
              <a:t>aims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at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managing</a:t>
            </a:r>
            <a:r>
              <a:rPr lang="it-IT" sz="2000" dirty="0" smtClean="0">
                <a:solidFill>
                  <a:srgbClr val="FF0000"/>
                </a:solidFill>
              </a:rPr>
              <a:t> in a </a:t>
            </a:r>
            <a:r>
              <a:rPr lang="it-IT" sz="2000" dirty="0" err="1" smtClean="0">
                <a:solidFill>
                  <a:srgbClr val="FF0000"/>
                </a:solidFill>
              </a:rPr>
              <a:t>given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year</a:t>
            </a:r>
            <a:r>
              <a:rPr lang="it-IT" sz="2000" dirty="0" smtClean="0">
                <a:solidFill>
                  <a:srgbClr val="FF0000"/>
                </a:solidFill>
              </a:rPr>
              <a:t> (e.g. in 2015) a bike </a:t>
            </a:r>
            <a:r>
              <a:rPr lang="it-IT" sz="2000" dirty="0" err="1" smtClean="0">
                <a:solidFill>
                  <a:srgbClr val="FF0000"/>
                </a:solidFill>
              </a:rPr>
              <a:t>sharing</a:t>
            </a:r>
            <a:r>
              <a:rPr lang="it-IT" sz="2000" dirty="0" smtClean="0">
                <a:solidFill>
                  <a:srgbClr val="FF0000"/>
                </a:solidFill>
              </a:rPr>
              <a:t> service. The service </a:t>
            </a:r>
            <a:r>
              <a:rPr lang="it-IT" sz="2000" dirty="0" err="1" smtClean="0">
                <a:solidFill>
                  <a:srgbClr val="FF0000"/>
                </a:solidFill>
              </a:rPr>
              <a:t>is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organized</a:t>
            </a:r>
            <a:r>
              <a:rPr lang="it-IT" sz="2000" dirty="0" smtClean="0">
                <a:solidFill>
                  <a:srgbClr val="FF0000"/>
                </a:solidFill>
              </a:rPr>
              <a:t> in </a:t>
            </a:r>
            <a:r>
              <a:rPr lang="it-IT" sz="2000" dirty="0" err="1" smtClean="0">
                <a:solidFill>
                  <a:srgbClr val="FF0000"/>
                </a:solidFill>
              </a:rPr>
              <a:t>terms</a:t>
            </a:r>
            <a:r>
              <a:rPr lang="it-IT" sz="2000" dirty="0" smtClean="0">
                <a:solidFill>
                  <a:srgbClr val="FF0000"/>
                </a:solidFill>
              </a:rPr>
              <a:t> of parking </a:t>
            </a:r>
            <a:r>
              <a:rPr lang="it-IT" sz="2000" dirty="0" err="1" smtClean="0">
                <a:solidFill>
                  <a:srgbClr val="FF0000"/>
                </a:solidFill>
              </a:rPr>
              <a:t>lots</a:t>
            </a:r>
            <a:r>
              <a:rPr lang="it-IT" sz="2000" dirty="0" smtClean="0">
                <a:solidFill>
                  <a:srgbClr val="FF0000"/>
                </a:solidFill>
              </a:rPr>
              <a:t>, </a:t>
            </a:r>
            <a:r>
              <a:rPr lang="it-IT" sz="2000" dirty="0" err="1" smtClean="0">
                <a:solidFill>
                  <a:srgbClr val="FF0000"/>
                </a:solidFill>
              </a:rPr>
              <a:t>each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one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identifed</a:t>
            </a:r>
            <a:r>
              <a:rPr lang="it-IT" sz="2000" dirty="0" smtClean="0">
                <a:solidFill>
                  <a:srgbClr val="FF0000"/>
                </a:solidFill>
              </a:rPr>
              <a:t> by a code, a </a:t>
            </a:r>
            <a:r>
              <a:rPr lang="it-IT" sz="2000" dirty="0" err="1" smtClean="0">
                <a:solidFill>
                  <a:srgbClr val="FF0000"/>
                </a:solidFill>
              </a:rPr>
              <a:t>longitude</a:t>
            </a:r>
            <a:r>
              <a:rPr lang="it-IT" sz="2000" dirty="0" smtClean="0">
                <a:solidFill>
                  <a:srgbClr val="FF0000"/>
                </a:solidFill>
              </a:rPr>
              <a:t>, a </a:t>
            </a:r>
            <a:r>
              <a:rPr lang="it-IT" sz="2000" dirty="0" err="1" smtClean="0">
                <a:solidFill>
                  <a:srgbClr val="FF0000"/>
                </a:solidFill>
              </a:rPr>
              <a:t>latitude</a:t>
            </a:r>
            <a:r>
              <a:rPr lang="it-IT" sz="2000" dirty="0" smtClean="0">
                <a:solidFill>
                  <a:srgbClr val="FF0000"/>
                </a:solidFill>
              </a:rPr>
              <a:t>, an </a:t>
            </a:r>
            <a:r>
              <a:rPr lang="it-IT" sz="2000" dirty="0" err="1" smtClean="0">
                <a:solidFill>
                  <a:srgbClr val="FF0000"/>
                </a:solidFill>
              </a:rPr>
              <a:t>address</a:t>
            </a:r>
            <a:r>
              <a:rPr lang="it-IT" sz="2000" dirty="0" smtClean="0">
                <a:solidFill>
                  <a:srgbClr val="FF0000"/>
                </a:solidFill>
              </a:rPr>
              <a:t>, a </a:t>
            </a:r>
            <a:r>
              <a:rPr lang="it-IT" sz="2000" dirty="0" err="1" smtClean="0">
                <a:solidFill>
                  <a:srgbClr val="FF0000"/>
                </a:solidFill>
              </a:rPr>
              <a:t>name</a:t>
            </a:r>
            <a:r>
              <a:rPr lang="it-IT" sz="2000" dirty="0" smtClean="0">
                <a:solidFill>
                  <a:srgbClr val="FF0000"/>
                </a:solidFill>
              </a:rPr>
              <a:t> (e.g. Piazzale </a:t>
            </a:r>
            <a:r>
              <a:rPr lang="it-IT" sz="2000" dirty="0">
                <a:solidFill>
                  <a:srgbClr val="FF0000"/>
                </a:solidFill>
              </a:rPr>
              <a:t>S</a:t>
            </a:r>
            <a:r>
              <a:rPr lang="it-IT" sz="2000" dirty="0" smtClean="0">
                <a:solidFill>
                  <a:srgbClr val="FF0000"/>
                </a:solidFill>
              </a:rPr>
              <a:t>usa), and by a </a:t>
            </a:r>
            <a:r>
              <a:rPr lang="it-IT" sz="2000" dirty="0" err="1" smtClean="0">
                <a:solidFill>
                  <a:srgbClr val="FF0000"/>
                </a:solidFill>
              </a:rPr>
              <a:t>number</a:t>
            </a:r>
            <a:r>
              <a:rPr lang="it-IT" sz="2000" dirty="0" smtClean="0">
                <a:solidFill>
                  <a:srgbClr val="FF0000"/>
                </a:solidFill>
              </a:rPr>
              <a:t> of </a:t>
            </a:r>
            <a:r>
              <a:rPr lang="it-IT" sz="2000" dirty="0" err="1" smtClean="0">
                <a:solidFill>
                  <a:srgbClr val="FF0000"/>
                </a:solidFill>
              </a:rPr>
              <a:t>locations</a:t>
            </a:r>
            <a:r>
              <a:rPr lang="it-IT" sz="2000" dirty="0" smtClean="0">
                <a:solidFill>
                  <a:srgbClr val="FF0000"/>
                </a:solidFill>
              </a:rPr>
              <a:t> for </a:t>
            </a:r>
            <a:r>
              <a:rPr lang="it-IT" sz="2000" dirty="0" err="1" smtClean="0">
                <a:solidFill>
                  <a:srgbClr val="FF0000"/>
                </a:solidFill>
              </a:rPr>
              <a:t>bycicles</a:t>
            </a:r>
            <a:r>
              <a:rPr lang="it-IT" sz="2000" dirty="0" smtClean="0">
                <a:solidFill>
                  <a:srgbClr val="FF0000"/>
                </a:solidFill>
              </a:rPr>
              <a:t>. </a:t>
            </a:r>
            <a:r>
              <a:rPr lang="it-IT" sz="2000" dirty="0" err="1" smtClean="0">
                <a:solidFill>
                  <a:srgbClr val="FF0000"/>
                </a:solidFill>
              </a:rPr>
              <a:t>Each</a:t>
            </a:r>
            <a:r>
              <a:rPr lang="it-IT" sz="2000" dirty="0" smtClean="0">
                <a:solidFill>
                  <a:srgbClr val="FF0000"/>
                </a:solidFill>
              </a:rPr>
              <a:t> location </a:t>
            </a:r>
            <a:r>
              <a:rPr lang="it-IT" sz="2000" dirty="0" err="1" smtClean="0">
                <a:solidFill>
                  <a:srgbClr val="FF0000"/>
                </a:solidFill>
              </a:rPr>
              <a:t>is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identified</a:t>
            </a:r>
            <a:r>
              <a:rPr lang="it-IT" sz="2000" dirty="0" smtClean="0">
                <a:solidFill>
                  <a:srgbClr val="FF0000"/>
                </a:solidFill>
              </a:rPr>
              <a:t> by a progressive </a:t>
            </a:r>
            <a:r>
              <a:rPr lang="it-IT" sz="2000" dirty="0" err="1" smtClean="0">
                <a:solidFill>
                  <a:srgbClr val="FF0000"/>
                </a:solidFill>
              </a:rPr>
              <a:t>number</a:t>
            </a:r>
            <a:r>
              <a:rPr lang="it-IT" sz="2000" dirty="0" smtClean="0">
                <a:solidFill>
                  <a:srgbClr val="FF0000"/>
                </a:solidFill>
              </a:rPr>
              <a:t> in the parking and from the </a:t>
            </a:r>
            <a:r>
              <a:rPr lang="it-IT" sz="2000" dirty="0" err="1" smtClean="0">
                <a:solidFill>
                  <a:srgbClr val="FF0000"/>
                </a:solidFill>
              </a:rPr>
              <a:t>type</a:t>
            </a:r>
            <a:r>
              <a:rPr lang="it-IT" sz="2000" dirty="0" smtClean="0">
                <a:solidFill>
                  <a:srgbClr val="FF0000"/>
                </a:solidFill>
              </a:rPr>
              <a:t> of bike </a:t>
            </a:r>
            <a:r>
              <a:rPr lang="it-IT" sz="2000" dirty="0" err="1" smtClean="0">
                <a:solidFill>
                  <a:srgbClr val="FF0000"/>
                </a:solidFill>
              </a:rPr>
              <a:t>that</a:t>
            </a:r>
            <a:r>
              <a:rPr lang="it-IT" sz="2000" dirty="0" smtClean="0">
                <a:solidFill>
                  <a:srgbClr val="FF0000"/>
                </a:solidFill>
              </a:rPr>
              <a:t> can be </a:t>
            </a:r>
            <a:r>
              <a:rPr lang="it-IT" sz="2000" dirty="0" err="1" smtClean="0">
                <a:solidFill>
                  <a:srgbClr val="FF0000"/>
                </a:solidFill>
              </a:rPr>
              <a:t>hosted</a:t>
            </a:r>
            <a:r>
              <a:rPr lang="it-IT" sz="2000" dirty="0" smtClean="0">
                <a:solidFill>
                  <a:srgbClr val="FF0000"/>
                </a:solidFill>
              </a:rPr>
              <a:t> in the location, </a:t>
            </a:r>
            <a:r>
              <a:rPr lang="it-IT" sz="2000" dirty="0" err="1" smtClean="0">
                <a:solidFill>
                  <a:srgbClr val="FF0000"/>
                </a:solidFill>
              </a:rPr>
              <a:t>namely</a:t>
            </a:r>
            <a:r>
              <a:rPr lang="it-IT" sz="2000" dirty="0" smtClean="0">
                <a:solidFill>
                  <a:srgbClr val="FF0000"/>
                </a:solidFill>
              </a:rPr>
              <a:t> a. </a:t>
            </a:r>
            <a:r>
              <a:rPr lang="it-IT" sz="2000" dirty="0" err="1" smtClean="0">
                <a:solidFill>
                  <a:srgbClr val="FF0000"/>
                </a:solidFill>
              </a:rPr>
              <a:t>normal</a:t>
            </a:r>
            <a:r>
              <a:rPr lang="it-IT" sz="2000" dirty="0" smtClean="0">
                <a:solidFill>
                  <a:srgbClr val="FF0000"/>
                </a:solidFill>
              </a:rPr>
              <a:t> or b. </a:t>
            </a:r>
            <a:r>
              <a:rPr lang="it-IT" sz="2000" dirty="0" err="1" smtClean="0">
                <a:solidFill>
                  <a:srgbClr val="FF0000"/>
                </a:solidFill>
              </a:rPr>
              <a:t>assisted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(</a:t>
            </a:r>
            <a:r>
              <a:rPr lang="it-IT" sz="2000" dirty="0" err="1" smtClean="0">
                <a:solidFill>
                  <a:srgbClr val="FF0000"/>
                </a:solidFill>
              </a:rPr>
              <a:t>namely</a:t>
            </a:r>
            <a:r>
              <a:rPr lang="it-IT" sz="2000" dirty="0" smtClean="0">
                <a:solidFill>
                  <a:srgbClr val="FF0000"/>
                </a:solidFill>
              </a:rPr>
              <a:t>, </a:t>
            </a:r>
            <a:r>
              <a:rPr lang="it-IT" sz="2000" dirty="0" err="1" smtClean="0">
                <a:solidFill>
                  <a:srgbClr val="FF0000"/>
                </a:solidFill>
              </a:rPr>
              <a:t>equipped</a:t>
            </a:r>
            <a:r>
              <a:rPr lang="it-IT" sz="2000" dirty="0" smtClean="0">
                <a:solidFill>
                  <a:srgbClr val="FF0000"/>
                </a:solidFill>
              </a:rPr>
              <a:t> with an </a:t>
            </a:r>
            <a:r>
              <a:rPr lang="it-IT" sz="2000" dirty="0" err="1" smtClean="0">
                <a:solidFill>
                  <a:srgbClr val="FF0000"/>
                </a:solidFill>
              </a:rPr>
              <a:t>electric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motor</a:t>
            </a:r>
            <a:r>
              <a:rPr lang="it-IT" sz="2000" dirty="0" smtClean="0">
                <a:solidFill>
                  <a:srgbClr val="FF0000"/>
                </a:solidFill>
              </a:rPr>
              <a:t>). </a:t>
            </a:r>
            <a:r>
              <a:rPr lang="it-IT" sz="2000" dirty="0" err="1" smtClean="0">
                <a:solidFill>
                  <a:srgbClr val="FF0000"/>
                </a:solidFill>
              </a:rPr>
              <a:t>We</a:t>
            </a:r>
            <a:r>
              <a:rPr lang="it-IT" sz="2000" dirty="0" smtClean="0">
                <a:solidFill>
                  <a:srgbClr val="FF0000"/>
                </a:solidFill>
              </a:rPr>
              <a:t> assume </a:t>
            </a:r>
            <a:r>
              <a:rPr lang="it-IT" sz="2000" dirty="0" err="1" smtClean="0">
                <a:solidFill>
                  <a:srgbClr val="FF0000"/>
                </a:solidFill>
              </a:rPr>
              <a:t>that</a:t>
            </a:r>
            <a:r>
              <a:rPr lang="it-IT" sz="2000" dirty="0" smtClean="0">
                <a:solidFill>
                  <a:srgbClr val="FF0000"/>
                </a:solidFill>
              </a:rPr>
              <a:t> in a </a:t>
            </a:r>
            <a:r>
              <a:rPr lang="it-IT" sz="2000" dirty="0" err="1" smtClean="0">
                <a:solidFill>
                  <a:srgbClr val="FF0000"/>
                </a:solidFill>
              </a:rPr>
              <a:t>specific</a:t>
            </a:r>
            <a:r>
              <a:rPr lang="it-IT" sz="2000" dirty="0" smtClean="0">
                <a:solidFill>
                  <a:srgbClr val="FF0000"/>
                </a:solidFill>
              </a:rPr>
              <a:t> location of a parking </a:t>
            </a:r>
            <a:r>
              <a:rPr lang="it-IT" sz="2000" dirty="0" err="1" smtClean="0">
                <a:solidFill>
                  <a:srgbClr val="FF0000"/>
                </a:solidFill>
              </a:rPr>
              <a:t>lot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it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always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parked</a:t>
            </a:r>
            <a:r>
              <a:rPr lang="it-IT" sz="2000" dirty="0" smtClean="0">
                <a:solidFill>
                  <a:srgbClr val="FF0000"/>
                </a:solidFill>
              </a:rPr>
              <a:t> a bike of a </a:t>
            </a:r>
            <a:r>
              <a:rPr lang="it-IT" sz="2000" dirty="0" err="1" smtClean="0">
                <a:solidFill>
                  <a:srgbClr val="FF0000"/>
                </a:solidFill>
              </a:rPr>
              <a:t>given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type</a:t>
            </a:r>
            <a:r>
              <a:rPr lang="it-IT" sz="2000" dirty="0" smtClean="0">
                <a:solidFill>
                  <a:srgbClr val="FF0000"/>
                </a:solidFill>
              </a:rPr>
              <a:t>.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it-IT" sz="20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dirty="0" err="1" smtClean="0"/>
              <a:t>Try</a:t>
            </a:r>
            <a:r>
              <a:rPr lang="it-IT" dirty="0" smtClean="0"/>
              <a:t> to produce a </a:t>
            </a:r>
            <a:r>
              <a:rPr lang="it-IT" dirty="0" err="1" smtClean="0"/>
              <a:t>reasonable</a:t>
            </a:r>
            <a:r>
              <a:rPr lang="it-IT" dirty="0" smtClean="0"/>
              <a:t> schema.</a:t>
            </a:r>
          </a:p>
          <a:p>
            <a:pPr marL="0" indent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20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9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0669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Schema </a:t>
            </a:r>
            <a:r>
              <a:rPr lang="it-IT" sz="3600" dirty="0" err="1" smtClean="0"/>
              <a:t>related</a:t>
            </a:r>
            <a:r>
              <a:rPr lang="it-IT" sz="3600" dirty="0" smtClean="0"/>
              <a:t> to R1.1.1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18" name="Segnaposto contenuto 17"/>
          <p:cNvSpPr>
            <a:spLocks noGrp="1"/>
          </p:cNvSpPr>
          <p:nvPr>
            <p:ph idx="1"/>
          </p:nvPr>
        </p:nvSpPr>
        <p:spPr>
          <a:xfrm>
            <a:off x="136478" y="3975651"/>
            <a:ext cx="8713324" cy="2201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dirty="0" err="1" smtClean="0"/>
              <a:t>Comments</a:t>
            </a: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err="1" smtClean="0"/>
              <a:t>Notice</a:t>
            </a:r>
            <a:r>
              <a:rPr lang="it-IT" sz="2000" dirty="0" smtClean="0"/>
              <a:t> the </a:t>
            </a:r>
            <a:r>
              <a:rPr lang="it-IT" sz="2000" dirty="0" err="1" smtClean="0"/>
              <a:t>external</a:t>
            </a:r>
            <a:r>
              <a:rPr lang="it-IT" sz="2000" dirty="0" smtClean="0"/>
              <a:t> </a:t>
            </a:r>
            <a:r>
              <a:rPr lang="it-IT" sz="2000" dirty="0" err="1" smtClean="0"/>
              <a:t>identifier</a:t>
            </a:r>
            <a:r>
              <a:rPr lang="it-IT" sz="2000" dirty="0" smtClean="0"/>
              <a:t> </a:t>
            </a:r>
            <a:r>
              <a:rPr lang="it-IT" sz="2000" dirty="0" err="1" smtClean="0"/>
              <a:t>associated</a:t>
            </a:r>
            <a:r>
              <a:rPr lang="it-IT" sz="2000" dirty="0" smtClean="0"/>
              <a:t> to Location (</a:t>
            </a:r>
            <a:r>
              <a:rPr lang="it-IT" sz="2000" dirty="0" smtClean="0">
                <a:solidFill>
                  <a:srgbClr val="FF0000"/>
                </a:solidFill>
              </a:rPr>
              <a:t>&lt;</a:t>
            </a:r>
            <a:r>
              <a:rPr lang="it-IT" sz="2000" dirty="0" err="1" smtClean="0">
                <a:solidFill>
                  <a:srgbClr val="FF0000"/>
                </a:solidFill>
              </a:rPr>
              <a:t>Each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location </a:t>
            </a:r>
            <a:r>
              <a:rPr lang="it-IT" sz="2000" dirty="0" err="1">
                <a:solidFill>
                  <a:srgbClr val="FF0000"/>
                </a:solidFill>
              </a:rPr>
              <a:t>is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identified</a:t>
            </a:r>
            <a:r>
              <a:rPr lang="it-IT" sz="2000" dirty="0">
                <a:solidFill>
                  <a:srgbClr val="FF0000"/>
                </a:solidFill>
              </a:rPr>
              <a:t> by a progressive </a:t>
            </a:r>
            <a:r>
              <a:rPr lang="it-IT" sz="2000" dirty="0" err="1">
                <a:solidFill>
                  <a:srgbClr val="FF0000"/>
                </a:solidFill>
              </a:rPr>
              <a:t>number</a:t>
            </a:r>
            <a:r>
              <a:rPr lang="it-IT" sz="2000" dirty="0">
                <a:solidFill>
                  <a:srgbClr val="FF0000"/>
                </a:solidFill>
              </a:rPr>
              <a:t> in the </a:t>
            </a:r>
            <a:r>
              <a:rPr lang="it-IT" sz="2000" dirty="0" smtClean="0">
                <a:solidFill>
                  <a:srgbClr val="FF0000"/>
                </a:solidFill>
              </a:rPr>
              <a:t>parking </a:t>
            </a:r>
            <a:r>
              <a:rPr lang="it-IT" sz="2000" dirty="0" err="1" smtClean="0">
                <a:solidFill>
                  <a:srgbClr val="FF0000"/>
                </a:solidFill>
              </a:rPr>
              <a:t>lot</a:t>
            </a:r>
            <a:r>
              <a:rPr lang="it-IT" sz="2000" dirty="0" smtClean="0">
                <a:solidFill>
                  <a:srgbClr val="FF0000"/>
                </a:solidFill>
              </a:rPr>
              <a:t>…..&gt;).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The </a:t>
            </a:r>
            <a:r>
              <a:rPr lang="it-IT" sz="2000" dirty="0" err="1" smtClean="0"/>
              <a:t>pair</a:t>
            </a:r>
            <a:r>
              <a:rPr lang="it-IT" sz="2000" dirty="0" smtClean="0"/>
              <a:t> &lt;</a:t>
            </a:r>
            <a:r>
              <a:rPr lang="it-IT" sz="2000" dirty="0" err="1" smtClean="0"/>
              <a:t>Longitude</a:t>
            </a:r>
            <a:r>
              <a:rPr lang="it-IT" sz="2000" dirty="0" smtClean="0"/>
              <a:t> + </a:t>
            </a:r>
            <a:r>
              <a:rPr lang="it-IT" sz="2000" dirty="0" err="1" smtClean="0"/>
              <a:t>Latitude</a:t>
            </a:r>
            <a:r>
              <a:rPr lang="it-IT" sz="2000" dirty="0" smtClean="0"/>
              <a:t>&gt; can be </a:t>
            </a:r>
            <a:r>
              <a:rPr lang="it-IT" sz="2000" dirty="0" err="1" smtClean="0"/>
              <a:t>considered</a:t>
            </a:r>
            <a:r>
              <a:rPr lang="it-IT" sz="2000" dirty="0" smtClean="0"/>
              <a:t>, </a:t>
            </a:r>
            <a:r>
              <a:rPr lang="it-IT" sz="2000" dirty="0" err="1" smtClean="0"/>
              <a:t>besides</a:t>
            </a:r>
            <a:r>
              <a:rPr lang="it-IT" sz="2000" dirty="0" smtClean="0"/>
              <a:t> Code, a </a:t>
            </a:r>
            <a:r>
              <a:rPr lang="it-IT" sz="2000" dirty="0" err="1" smtClean="0"/>
              <a:t>second</a:t>
            </a:r>
            <a:r>
              <a:rPr lang="it-IT" sz="2000" dirty="0" smtClean="0"/>
              <a:t> </a:t>
            </a:r>
            <a:r>
              <a:rPr lang="it-IT" sz="2000" dirty="0" err="1" smtClean="0"/>
              <a:t>internal</a:t>
            </a:r>
            <a:r>
              <a:rPr lang="it-IT" sz="2000" dirty="0" smtClean="0"/>
              <a:t> </a:t>
            </a:r>
            <a:r>
              <a:rPr lang="it-IT" sz="2000" dirty="0" err="1" smtClean="0"/>
              <a:t>identifier</a:t>
            </a:r>
            <a:r>
              <a:rPr lang="it-IT" sz="2000" dirty="0" smtClean="0"/>
              <a:t> of </a:t>
            </a:r>
            <a:r>
              <a:rPr lang="it-IT" sz="2000" dirty="0" err="1" smtClean="0"/>
              <a:t>Entity</a:t>
            </a:r>
            <a:r>
              <a:rPr lang="it-IT" sz="2000" dirty="0" smtClean="0"/>
              <a:t> Parking.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T</a:t>
            </a:r>
            <a:r>
              <a:rPr lang="it-IT" sz="2000" dirty="0" smtClean="0"/>
              <a:t>he </a:t>
            </a:r>
            <a:r>
              <a:rPr lang="it-IT" sz="2000" dirty="0" err="1" smtClean="0"/>
              <a:t>attribute</a:t>
            </a:r>
            <a:r>
              <a:rPr lang="it-IT" sz="2000" dirty="0" smtClean="0"/>
              <a:t> # of </a:t>
            </a:r>
            <a:r>
              <a:rPr lang="it-IT" sz="2000" dirty="0" err="1" smtClean="0"/>
              <a:t>locations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redundant</a:t>
            </a:r>
            <a:r>
              <a:rPr lang="it-IT" sz="2000" dirty="0" smtClean="0"/>
              <a:t>. </a:t>
            </a:r>
            <a:r>
              <a:rPr lang="it-IT" sz="2000" dirty="0" err="1" smtClean="0"/>
              <a:t>This</a:t>
            </a:r>
            <a:r>
              <a:rPr lang="it-IT" sz="2000" dirty="0" smtClean="0"/>
              <a:t> </a:t>
            </a:r>
            <a:r>
              <a:rPr lang="it-IT" sz="2000" dirty="0" err="1" smtClean="0"/>
              <a:t>redundancy</a:t>
            </a:r>
            <a:r>
              <a:rPr lang="it-IT" sz="2000" dirty="0" smtClean="0"/>
              <a:t> </a:t>
            </a:r>
            <a:r>
              <a:rPr lang="it-IT" sz="2000" dirty="0" err="1" smtClean="0"/>
              <a:t>should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be </a:t>
            </a:r>
            <a:r>
              <a:rPr lang="it-IT" sz="2000" dirty="0" err="1" smtClean="0"/>
              <a:t>removed</a:t>
            </a:r>
            <a:r>
              <a:rPr lang="it-IT" sz="2000" dirty="0" smtClean="0"/>
              <a:t> </a:t>
            </a:r>
            <a:r>
              <a:rPr lang="it-IT" sz="2000" dirty="0" err="1" smtClean="0"/>
              <a:t>during</a:t>
            </a:r>
            <a:r>
              <a:rPr lang="it-IT" sz="2000" dirty="0" smtClean="0"/>
              <a:t> </a:t>
            </a:r>
            <a:r>
              <a:rPr lang="it-IT" sz="2000" dirty="0" err="1" smtClean="0"/>
              <a:t>conceptual</a:t>
            </a:r>
            <a:r>
              <a:rPr lang="it-IT" sz="2000" dirty="0" smtClean="0"/>
              <a:t> design, </a:t>
            </a: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simply</a:t>
            </a:r>
            <a:r>
              <a:rPr lang="it-IT" sz="2000" dirty="0" smtClean="0"/>
              <a:t> to </a:t>
            </a:r>
            <a:r>
              <a:rPr lang="it-IT" sz="2000" dirty="0" err="1" smtClean="0"/>
              <a:t>point</a:t>
            </a:r>
            <a:r>
              <a:rPr lang="it-IT" sz="2000" dirty="0" smtClean="0"/>
              <a:t> out </a:t>
            </a:r>
            <a:r>
              <a:rPr lang="it-IT" sz="2000" dirty="0" err="1" smtClean="0"/>
              <a:t>it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37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88878" y="1830347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6074367" y="2311259"/>
            <a:ext cx="124478" cy="13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CasellaDiTesto 75"/>
          <p:cNvSpPr txBox="1"/>
          <p:nvPr/>
        </p:nvSpPr>
        <p:spPr>
          <a:xfrm>
            <a:off x="6531476" y="181684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0" name="Rombo 89"/>
          <p:cNvSpPr/>
          <p:nvPr/>
        </p:nvSpPr>
        <p:spPr>
          <a:xfrm>
            <a:off x="6219042" y="2062759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376068" y="2029572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smtClean="0"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105457" y="1956392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Parking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(</a:t>
            </a:r>
            <a:r>
              <a:rPr lang="it-IT" sz="1400" b="1" dirty="0" err="1" smtClean="0">
                <a:latin typeface="Comic Sans MS" panose="030F0702030302020204" pitchFamily="66" charset="0"/>
              </a:rPr>
              <a:t>Lot</a:t>
            </a:r>
            <a:r>
              <a:rPr lang="it-IT" sz="1400" b="1" dirty="0" smtClean="0">
                <a:latin typeface="Comic Sans MS" panose="030F0702030302020204" pitchFamily="66" charset="0"/>
              </a:rPr>
              <a:t>)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0" name="Rettangolo 99"/>
          <p:cNvSpPr/>
          <p:nvPr/>
        </p:nvSpPr>
        <p:spPr>
          <a:xfrm>
            <a:off x="6948431" y="2007453"/>
            <a:ext cx="1048908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Figura a mano libera 93"/>
          <p:cNvSpPr/>
          <p:nvPr/>
        </p:nvSpPr>
        <p:spPr>
          <a:xfrm>
            <a:off x="3395330" y="1339702"/>
            <a:ext cx="5684875" cy="1757917"/>
          </a:xfrm>
          <a:custGeom>
            <a:avLst/>
            <a:gdLst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99237 w 5684875"/>
              <a:gd name="connsiteY23" fmla="*/ 297712 h 1757917"/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85061 w 5684875"/>
              <a:gd name="connsiteY23" fmla="*/ 347331 h 175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84875" h="1757917">
                <a:moveTo>
                  <a:pt x="77972" y="361507"/>
                </a:moveTo>
                <a:lnTo>
                  <a:pt x="0" y="793898"/>
                </a:lnTo>
                <a:lnTo>
                  <a:pt x="404037" y="1027814"/>
                </a:lnTo>
                <a:lnTo>
                  <a:pt x="1162493" y="1112875"/>
                </a:lnTo>
                <a:lnTo>
                  <a:pt x="1254642" y="1119963"/>
                </a:lnTo>
                <a:lnTo>
                  <a:pt x="1637414" y="1290084"/>
                </a:lnTo>
                <a:lnTo>
                  <a:pt x="3012558" y="1446028"/>
                </a:lnTo>
                <a:lnTo>
                  <a:pt x="3182679" y="1446028"/>
                </a:lnTo>
                <a:lnTo>
                  <a:pt x="4692503" y="1757917"/>
                </a:lnTo>
                <a:lnTo>
                  <a:pt x="5415517" y="1715386"/>
                </a:lnTo>
                <a:lnTo>
                  <a:pt x="5677786" y="1552354"/>
                </a:lnTo>
                <a:lnTo>
                  <a:pt x="5684875" y="1034903"/>
                </a:lnTo>
                <a:lnTo>
                  <a:pt x="5592726" y="645042"/>
                </a:lnTo>
                <a:lnTo>
                  <a:pt x="5536019" y="616689"/>
                </a:lnTo>
                <a:lnTo>
                  <a:pt x="5174512" y="418214"/>
                </a:lnTo>
                <a:lnTo>
                  <a:pt x="5110717" y="411126"/>
                </a:lnTo>
                <a:lnTo>
                  <a:pt x="4997303" y="396949"/>
                </a:lnTo>
                <a:lnTo>
                  <a:pt x="3161414" y="269358"/>
                </a:lnTo>
                <a:cubicBezTo>
                  <a:pt x="2995242" y="239146"/>
                  <a:pt x="3182839" y="270108"/>
                  <a:pt x="2970028" y="248093"/>
                </a:cubicBezTo>
                <a:cubicBezTo>
                  <a:pt x="2939115" y="244895"/>
                  <a:pt x="2877879" y="233917"/>
                  <a:pt x="2877879" y="233917"/>
                </a:cubicBezTo>
                <a:lnTo>
                  <a:pt x="1190847" y="7089"/>
                </a:lnTo>
                <a:lnTo>
                  <a:pt x="382772" y="0"/>
                </a:lnTo>
                <a:cubicBezTo>
                  <a:pt x="288260" y="99237"/>
                  <a:pt x="148855" y="239824"/>
                  <a:pt x="99237" y="297712"/>
                </a:cubicBezTo>
                <a:cubicBezTo>
                  <a:pt x="49619" y="355600"/>
                  <a:pt x="89786" y="330791"/>
                  <a:pt x="85061" y="34733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23" name="Ovale 22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Figura a mano libera 23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923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7779" y="2125687"/>
            <a:ext cx="8574156" cy="1325563"/>
          </a:xfrm>
        </p:spPr>
        <p:txBody>
          <a:bodyPr/>
          <a:lstStyle/>
          <a:p>
            <a:pPr algn="ctr"/>
            <a:r>
              <a:rPr lang="en-US" dirty="0" smtClean="0"/>
              <a:t>Wrong solutions for requirements R1.1.1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4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0669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/>
              <a:t>Wrong</a:t>
            </a:r>
            <a:r>
              <a:rPr lang="it-IT" sz="3600" dirty="0" smtClean="0"/>
              <a:t> </a:t>
            </a:r>
            <a:r>
              <a:rPr lang="it-IT" sz="3600" dirty="0" err="1" smtClean="0"/>
              <a:t>solution</a:t>
            </a:r>
            <a:r>
              <a:rPr lang="it-IT" sz="3600" dirty="0" smtClean="0"/>
              <a:t> (</a:t>
            </a:r>
            <a:r>
              <a:rPr lang="it-IT" sz="3600" dirty="0" err="1" smtClean="0"/>
              <a:t>subtract</a:t>
            </a:r>
            <a:r>
              <a:rPr lang="it-IT" sz="3600" dirty="0" smtClean="0"/>
              <a:t> 1.5) 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39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868530" y="1838765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94" name="Figura a mano libera 93"/>
          <p:cNvSpPr/>
          <p:nvPr/>
        </p:nvSpPr>
        <p:spPr>
          <a:xfrm>
            <a:off x="3395330" y="1339702"/>
            <a:ext cx="5684875" cy="1757917"/>
          </a:xfrm>
          <a:custGeom>
            <a:avLst/>
            <a:gdLst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99237 w 5684875"/>
              <a:gd name="connsiteY23" fmla="*/ 297712 h 1757917"/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85061 w 5684875"/>
              <a:gd name="connsiteY23" fmla="*/ 347331 h 175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84875" h="1757917">
                <a:moveTo>
                  <a:pt x="77972" y="361507"/>
                </a:moveTo>
                <a:lnTo>
                  <a:pt x="0" y="793898"/>
                </a:lnTo>
                <a:lnTo>
                  <a:pt x="404037" y="1027814"/>
                </a:lnTo>
                <a:lnTo>
                  <a:pt x="1162493" y="1112875"/>
                </a:lnTo>
                <a:lnTo>
                  <a:pt x="1254642" y="1119963"/>
                </a:lnTo>
                <a:lnTo>
                  <a:pt x="1637414" y="1290084"/>
                </a:lnTo>
                <a:lnTo>
                  <a:pt x="3012558" y="1446028"/>
                </a:lnTo>
                <a:lnTo>
                  <a:pt x="3182679" y="1446028"/>
                </a:lnTo>
                <a:lnTo>
                  <a:pt x="4692503" y="1757917"/>
                </a:lnTo>
                <a:lnTo>
                  <a:pt x="5415517" y="1715386"/>
                </a:lnTo>
                <a:lnTo>
                  <a:pt x="5677786" y="1552354"/>
                </a:lnTo>
                <a:lnTo>
                  <a:pt x="5684875" y="1034903"/>
                </a:lnTo>
                <a:lnTo>
                  <a:pt x="5592726" y="645042"/>
                </a:lnTo>
                <a:lnTo>
                  <a:pt x="5536019" y="616689"/>
                </a:lnTo>
                <a:lnTo>
                  <a:pt x="5174512" y="418214"/>
                </a:lnTo>
                <a:lnTo>
                  <a:pt x="5110717" y="411126"/>
                </a:lnTo>
                <a:lnTo>
                  <a:pt x="4997303" y="396949"/>
                </a:lnTo>
                <a:lnTo>
                  <a:pt x="3161414" y="269358"/>
                </a:lnTo>
                <a:cubicBezTo>
                  <a:pt x="2995242" y="239146"/>
                  <a:pt x="3182839" y="270108"/>
                  <a:pt x="2970028" y="248093"/>
                </a:cubicBezTo>
                <a:cubicBezTo>
                  <a:pt x="2939115" y="244895"/>
                  <a:pt x="2877879" y="233917"/>
                  <a:pt x="2877879" y="233917"/>
                </a:cubicBezTo>
                <a:lnTo>
                  <a:pt x="1190847" y="7089"/>
                </a:lnTo>
                <a:lnTo>
                  <a:pt x="382772" y="0"/>
                </a:lnTo>
                <a:cubicBezTo>
                  <a:pt x="288260" y="99237"/>
                  <a:pt x="148855" y="239824"/>
                  <a:pt x="99237" y="297712"/>
                </a:cubicBezTo>
                <a:cubicBezTo>
                  <a:pt x="49619" y="355600"/>
                  <a:pt x="89786" y="330791"/>
                  <a:pt x="85061" y="34733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9" name="Segnaposto contenuto 17"/>
          <p:cNvSpPr>
            <a:spLocks noGrp="1"/>
          </p:cNvSpPr>
          <p:nvPr>
            <p:ph idx="1"/>
          </p:nvPr>
        </p:nvSpPr>
        <p:spPr>
          <a:xfrm>
            <a:off x="136478" y="3975651"/>
            <a:ext cx="8713324" cy="2201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err="1" smtClean="0"/>
              <a:t>Comments</a:t>
            </a: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The </a:t>
            </a:r>
            <a:r>
              <a:rPr lang="it-IT" sz="2000" dirty="0" err="1" smtClean="0"/>
              <a:t>identifier</a:t>
            </a:r>
            <a:r>
              <a:rPr lang="it-IT" sz="2000" dirty="0" smtClean="0"/>
              <a:t> of Location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wrong</a:t>
            </a:r>
            <a:r>
              <a:rPr lang="it-IT" sz="2000" dirty="0" smtClean="0"/>
              <a:t> (</a:t>
            </a:r>
            <a:r>
              <a:rPr lang="it-IT" sz="2000" dirty="0" err="1" smtClean="0"/>
              <a:t>while</a:t>
            </a:r>
            <a:r>
              <a:rPr lang="it-IT" sz="2000" dirty="0" smtClean="0"/>
              <a:t> </a:t>
            </a:r>
            <a:r>
              <a:rPr lang="it-IT" sz="2000" dirty="0" err="1" smtClean="0"/>
              <a:t>cardinalities</a:t>
            </a:r>
            <a:r>
              <a:rPr lang="it-IT" sz="2000" dirty="0" smtClean="0"/>
              <a:t> are </a:t>
            </a:r>
            <a:r>
              <a:rPr lang="it-IT" sz="2000" dirty="0" err="1" smtClean="0"/>
              <a:t>correct</a:t>
            </a:r>
            <a:r>
              <a:rPr lang="it-IT" sz="2000" dirty="0" smtClean="0"/>
              <a:t>) </a:t>
            </a:r>
            <a:r>
              <a:rPr lang="it-IT" sz="2000" dirty="0" err="1" smtClean="0"/>
              <a:t>since</a:t>
            </a:r>
            <a:r>
              <a:rPr lang="it-IT" sz="2000" dirty="0" smtClean="0"/>
              <a:t> </a:t>
            </a:r>
            <a:r>
              <a:rPr lang="it-IT" sz="2000" dirty="0" err="1" smtClean="0"/>
              <a:t>numeric</a:t>
            </a:r>
            <a:r>
              <a:rPr lang="it-IT" sz="2000" dirty="0" smtClean="0"/>
              <a:t> </a:t>
            </a:r>
            <a:r>
              <a:rPr lang="it-IT" sz="2000" dirty="0" err="1" smtClean="0"/>
              <a:t>codes</a:t>
            </a:r>
            <a:r>
              <a:rPr lang="it-IT" sz="2000" dirty="0" smtClean="0"/>
              <a:t> are the </a:t>
            </a:r>
            <a:r>
              <a:rPr lang="it-IT" sz="2000" dirty="0" err="1" smtClean="0"/>
              <a:t>same</a:t>
            </a:r>
            <a:r>
              <a:rPr lang="it-IT" sz="2000" dirty="0" smtClean="0"/>
              <a:t> for the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parking </a:t>
            </a:r>
            <a:r>
              <a:rPr lang="it-IT" sz="2000" dirty="0" err="1" smtClean="0"/>
              <a:t>lots</a:t>
            </a:r>
            <a:r>
              <a:rPr lang="it-IT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67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Text of the </a:t>
            </a:r>
            <a:r>
              <a:rPr lang="it-IT" dirty="0" err="1" smtClean="0"/>
              <a:t>assigment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531369"/>
            <a:ext cx="9069571" cy="4905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smtClean="0"/>
              <a:t>A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(e.g. the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of Milan</a:t>
            </a:r>
            <a:r>
              <a:rPr lang="it-IT" sz="1400" dirty="0"/>
              <a:t>, </a:t>
            </a:r>
            <a:r>
              <a:rPr lang="it-IT" sz="1400" dirty="0" err="1" smtClean="0"/>
              <a:t>Italy</a:t>
            </a:r>
            <a:r>
              <a:rPr lang="it-IT" sz="1400" dirty="0" smtClean="0"/>
              <a:t>) </a:t>
            </a:r>
            <a:r>
              <a:rPr lang="it-IT" sz="1400" dirty="0" err="1" smtClean="0"/>
              <a:t>aims</a:t>
            </a:r>
            <a:r>
              <a:rPr lang="it-IT" sz="1400" dirty="0" smtClean="0"/>
              <a:t> </a:t>
            </a:r>
            <a:r>
              <a:rPr lang="it-IT" sz="1400" dirty="0" err="1" smtClean="0"/>
              <a:t>at</a:t>
            </a:r>
            <a:r>
              <a:rPr lang="it-IT" sz="1400" dirty="0" smtClean="0"/>
              <a:t> </a:t>
            </a:r>
            <a:r>
              <a:rPr lang="it-IT" sz="1400" dirty="0" err="1" smtClean="0"/>
              <a:t>managing</a:t>
            </a:r>
            <a:r>
              <a:rPr lang="it-IT" sz="1400" dirty="0" smtClean="0"/>
              <a:t> in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</a:t>
            </a:r>
            <a:r>
              <a:rPr lang="it-IT" sz="1400" dirty="0" err="1" smtClean="0"/>
              <a:t>year</a:t>
            </a:r>
            <a:r>
              <a:rPr lang="it-IT" sz="1400" dirty="0" smtClean="0"/>
              <a:t> (e.g. in 2015) a bike </a:t>
            </a:r>
            <a:r>
              <a:rPr lang="it-IT" sz="1400" dirty="0" err="1" smtClean="0"/>
              <a:t>sharing</a:t>
            </a:r>
            <a:r>
              <a:rPr lang="it-IT" sz="1400" dirty="0" smtClean="0"/>
              <a:t> service. The service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organized</a:t>
            </a:r>
            <a:r>
              <a:rPr lang="it-IT" sz="1400" dirty="0" smtClean="0"/>
              <a:t> in </a:t>
            </a:r>
            <a:r>
              <a:rPr lang="it-IT" sz="1400" dirty="0" err="1" smtClean="0"/>
              <a:t>terms</a:t>
            </a:r>
            <a:r>
              <a:rPr lang="it-IT" sz="1400" dirty="0" smtClean="0"/>
              <a:t> of parking </a:t>
            </a:r>
            <a:r>
              <a:rPr lang="it-IT" sz="1400" dirty="0" err="1" smtClean="0"/>
              <a:t>lots</a:t>
            </a:r>
            <a:r>
              <a:rPr lang="it-IT" sz="1400" dirty="0" smtClean="0"/>
              <a:t>, </a:t>
            </a:r>
            <a:r>
              <a:rPr lang="it-IT" sz="1400" dirty="0" err="1" smtClean="0"/>
              <a:t>each</a:t>
            </a:r>
            <a:r>
              <a:rPr lang="it-IT" sz="1400" dirty="0" smtClean="0"/>
              <a:t> </a:t>
            </a:r>
            <a:r>
              <a:rPr lang="it-IT" sz="1400" dirty="0" err="1" smtClean="0"/>
              <a:t>one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identifed</a:t>
            </a:r>
            <a:r>
              <a:rPr lang="it-IT" sz="1400" dirty="0" smtClean="0"/>
              <a:t> by a code, a </a:t>
            </a:r>
            <a:r>
              <a:rPr lang="it-IT" sz="1400" dirty="0" err="1" smtClean="0"/>
              <a:t>longitude</a:t>
            </a:r>
            <a:r>
              <a:rPr lang="it-IT" sz="1400" dirty="0" smtClean="0"/>
              <a:t>, a </a:t>
            </a:r>
            <a:r>
              <a:rPr lang="it-IT" sz="1400" dirty="0" err="1" smtClean="0"/>
              <a:t>latitude</a:t>
            </a:r>
            <a:r>
              <a:rPr lang="it-IT" sz="1400" dirty="0" smtClean="0"/>
              <a:t>, an </a:t>
            </a:r>
            <a:r>
              <a:rPr lang="it-IT" sz="1400" dirty="0" err="1" smtClean="0"/>
              <a:t>address</a:t>
            </a:r>
            <a:r>
              <a:rPr lang="it-IT" sz="1400" dirty="0" smtClean="0"/>
              <a:t>, a </a:t>
            </a:r>
            <a:r>
              <a:rPr lang="it-IT" sz="1400" dirty="0" err="1" smtClean="0"/>
              <a:t>name</a:t>
            </a:r>
            <a:r>
              <a:rPr lang="it-IT" sz="1400" dirty="0" smtClean="0"/>
              <a:t> (e.g. Piazzale </a:t>
            </a:r>
            <a:r>
              <a:rPr lang="it-IT" sz="1400" dirty="0"/>
              <a:t>S</a:t>
            </a:r>
            <a:r>
              <a:rPr lang="it-IT" sz="1400" dirty="0" smtClean="0"/>
              <a:t>usa), and by a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of </a:t>
            </a:r>
            <a:r>
              <a:rPr lang="it-IT" sz="1400" dirty="0" err="1" smtClean="0"/>
              <a:t>locations</a:t>
            </a:r>
            <a:r>
              <a:rPr lang="it-IT" sz="1400" dirty="0" smtClean="0"/>
              <a:t> for </a:t>
            </a:r>
            <a:r>
              <a:rPr lang="it-IT" sz="1400" dirty="0" err="1" smtClean="0"/>
              <a:t>bycicles</a:t>
            </a:r>
            <a:r>
              <a:rPr lang="it-IT" sz="1400" dirty="0" smtClean="0"/>
              <a:t>. </a:t>
            </a:r>
            <a:r>
              <a:rPr lang="it-IT" sz="1400" dirty="0" err="1" smtClean="0"/>
              <a:t>Each</a:t>
            </a:r>
            <a:r>
              <a:rPr lang="it-IT" sz="1400" dirty="0" smtClean="0"/>
              <a:t> location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identified</a:t>
            </a:r>
            <a:r>
              <a:rPr lang="it-IT" sz="1400" dirty="0" smtClean="0"/>
              <a:t> by a progressive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in the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and from the </a:t>
            </a:r>
            <a:r>
              <a:rPr lang="it-IT" sz="1400" dirty="0" err="1" smtClean="0"/>
              <a:t>type</a:t>
            </a:r>
            <a:r>
              <a:rPr lang="it-IT" sz="1400" dirty="0" smtClean="0"/>
              <a:t> of bike </a:t>
            </a:r>
            <a:r>
              <a:rPr lang="it-IT" sz="1400" dirty="0" err="1" smtClean="0"/>
              <a:t>that</a:t>
            </a:r>
            <a:r>
              <a:rPr lang="it-IT" sz="1400" dirty="0" smtClean="0"/>
              <a:t> can be </a:t>
            </a:r>
            <a:r>
              <a:rPr lang="it-IT" sz="1400" dirty="0" err="1" smtClean="0"/>
              <a:t>hosted</a:t>
            </a:r>
            <a:r>
              <a:rPr lang="it-IT" sz="1400" dirty="0" smtClean="0"/>
              <a:t> in the location, </a:t>
            </a:r>
            <a:r>
              <a:rPr lang="it-IT" sz="1400" dirty="0" err="1" smtClean="0"/>
              <a:t>namely</a:t>
            </a:r>
            <a:r>
              <a:rPr lang="it-IT" sz="1400" dirty="0" smtClean="0"/>
              <a:t> a. </a:t>
            </a:r>
            <a:r>
              <a:rPr lang="it-IT" sz="1400" dirty="0" err="1" smtClean="0"/>
              <a:t>normal</a:t>
            </a:r>
            <a:r>
              <a:rPr lang="it-IT" sz="1400" dirty="0" smtClean="0"/>
              <a:t> or b. </a:t>
            </a:r>
            <a:r>
              <a:rPr lang="it-IT" sz="1400" dirty="0" err="1" smtClean="0"/>
              <a:t>assisted</a:t>
            </a:r>
            <a:r>
              <a:rPr lang="it-IT" sz="1400" dirty="0"/>
              <a:t> </a:t>
            </a:r>
            <a:r>
              <a:rPr lang="it-IT" sz="1400" dirty="0" smtClean="0"/>
              <a:t>(</a:t>
            </a:r>
            <a:r>
              <a:rPr lang="it-IT" sz="1400" dirty="0" err="1" smtClean="0"/>
              <a:t>namely</a:t>
            </a:r>
            <a:r>
              <a:rPr lang="it-IT" sz="1400" dirty="0" smtClean="0"/>
              <a:t>, </a:t>
            </a:r>
            <a:r>
              <a:rPr lang="it-IT" sz="1400" dirty="0" err="1" smtClean="0"/>
              <a:t>equipped</a:t>
            </a:r>
            <a:r>
              <a:rPr lang="it-IT" sz="1400" dirty="0" smtClean="0"/>
              <a:t> with an </a:t>
            </a:r>
            <a:r>
              <a:rPr lang="it-IT" sz="1400" dirty="0" err="1" smtClean="0"/>
              <a:t>electric</a:t>
            </a:r>
            <a:r>
              <a:rPr lang="it-IT" sz="1400" dirty="0" smtClean="0"/>
              <a:t> </a:t>
            </a:r>
            <a:r>
              <a:rPr lang="it-IT" sz="1400" dirty="0" err="1" smtClean="0"/>
              <a:t>motor</a:t>
            </a:r>
            <a:r>
              <a:rPr lang="it-IT" sz="1400" dirty="0" smtClean="0"/>
              <a:t>). </a:t>
            </a:r>
            <a:r>
              <a:rPr lang="it-IT" sz="1400" dirty="0" err="1" smtClean="0"/>
              <a:t>We</a:t>
            </a:r>
            <a:r>
              <a:rPr lang="it-IT" sz="1400" dirty="0" smtClean="0"/>
              <a:t> assume </a:t>
            </a:r>
            <a:r>
              <a:rPr lang="it-IT" sz="1400" dirty="0" err="1" smtClean="0"/>
              <a:t>that</a:t>
            </a:r>
            <a:r>
              <a:rPr lang="it-IT" sz="1400" dirty="0" smtClean="0"/>
              <a:t> in a </a:t>
            </a:r>
            <a:r>
              <a:rPr lang="it-IT" sz="1400" dirty="0" err="1" smtClean="0"/>
              <a:t>specific</a:t>
            </a:r>
            <a:r>
              <a:rPr lang="it-IT" sz="1400" dirty="0" smtClean="0"/>
              <a:t> location of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always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a bike of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</a:t>
            </a:r>
            <a:r>
              <a:rPr lang="it-IT" sz="1400" dirty="0" err="1" smtClean="0"/>
              <a:t>type</a:t>
            </a:r>
            <a:r>
              <a:rPr lang="it-IT" sz="1400" dirty="0" smtClean="0"/>
              <a:t>).  </a:t>
            </a:r>
            <a:r>
              <a:rPr lang="it-IT" sz="1400" dirty="0" err="1" smtClean="0"/>
              <a:t>Each</a:t>
            </a:r>
            <a:r>
              <a:rPr lang="it-IT" sz="1400" dirty="0" smtClean="0"/>
              <a:t>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identified</a:t>
            </a:r>
            <a:r>
              <a:rPr lang="it-IT" sz="1400" dirty="0" smtClean="0"/>
              <a:t> by a </a:t>
            </a:r>
            <a:r>
              <a:rPr lang="it-IT" sz="1400" dirty="0" err="1" smtClean="0"/>
              <a:t>numeric</a:t>
            </a:r>
            <a:r>
              <a:rPr lang="it-IT" sz="1400" dirty="0" smtClean="0"/>
              <a:t> code, and a date of </a:t>
            </a:r>
            <a:r>
              <a:rPr lang="it-IT" sz="1400" dirty="0" err="1" smtClean="0"/>
              <a:t>purchase</a:t>
            </a:r>
            <a:r>
              <a:rPr lang="it-IT" sz="1400" dirty="0" smtClean="0"/>
              <a:t>; </a:t>
            </a:r>
            <a:r>
              <a:rPr lang="it-IT" sz="1400" dirty="0" err="1" smtClean="0"/>
              <a:t>assisted</a:t>
            </a:r>
            <a:r>
              <a:rPr lang="it-IT" sz="1400" dirty="0" smtClean="0"/>
              <a:t> bikes </a:t>
            </a:r>
            <a:r>
              <a:rPr lang="it-IT" sz="1400" dirty="0" err="1" smtClean="0"/>
              <a:t>have</a:t>
            </a:r>
            <a:r>
              <a:rPr lang="it-IT" sz="1400" dirty="0" smtClean="0"/>
              <a:t> a </a:t>
            </a:r>
            <a:r>
              <a:rPr lang="it-IT" sz="1400" dirty="0" err="1" smtClean="0"/>
              <a:t>make</a:t>
            </a:r>
            <a:r>
              <a:rPr lang="it-IT" sz="1400" dirty="0" smtClean="0"/>
              <a:t>,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may</a:t>
            </a:r>
            <a:r>
              <a:rPr lang="it-IT" sz="1400" dirty="0" smtClean="0"/>
              <a:t> </a:t>
            </a:r>
            <a:r>
              <a:rPr lang="it-IT" sz="1400" dirty="0" err="1" smtClean="0"/>
              <a:t>change</a:t>
            </a:r>
            <a:r>
              <a:rPr lang="it-IT" sz="1400" dirty="0" smtClean="0"/>
              <a:t> </a:t>
            </a:r>
            <a:r>
              <a:rPr lang="it-IT" sz="1400" dirty="0" err="1" smtClean="0"/>
              <a:t>among</a:t>
            </a:r>
            <a:r>
              <a:rPr lang="it-IT" sz="1400" dirty="0" smtClean="0"/>
              <a:t> bikes (</a:t>
            </a:r>
            <a:r>
              <a:rPr lang="it-IT" sz="1400" dirty="0" err="1" smtClean="0"/>
              <a:t>we</a:t>
            </a:r>
            <a:r>
              <a:rPr lang="it-IT" sz="1400" dirty="0" smtClean="0"/>
              <a:t> do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</a:t>
            </a:r>
            <a:r>
              <a:rPr lang="it-IT" sz="1400" dirty="0" err="1" smtClean="0"/>
              <a:t>makes</a:t>
            </a:r>
            <a:r>
              <a:rPr lang="it-IT" sz="1400" dirty="0" smtClean="0"/>
              <a:t> of </a:t>
            </a:r>
            <a:r>
              <a:rPr lang="it-IT" sz="1400" dirty="0" err="1" smtClean="0"/>
              <a:t>normal</a:t>
            </a:r>
            <a:r>
              <a:rPr lang="it-IT" sz="1400" dirty="0" smtClean="0"/>
              <a:t> bikes). </a:t>
            </a:r>
            <a:r>
              <a:rPr lang="it-IT" sz="1400" dirty="0"/>
              <a:t> </a:t>
            </a:r>
            <a:r>
              <a:rPr lang="it-IT" sz="1400" dirty="0" err="1" smtClean="0"/>
              <a:t>When</a:t>
            </a:r>
            <a:r>
              <a:rPr lang="it-IT" sz="1400" dirty="0" smtClean="0"/>
              <a:t> bikes are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used</a:t>
            </a:r>
            <a:r>
              <a:rPr lang="it-IT" sz="1400" dirty="0" smtClean="0"/>
              <a:t>, </a:t>
            </a:r>
            <a:r>
              <a:rPr lang="it-IT" sz="1400" dirty="0" err="1" smtClean="0"/>
              <a:t>they</a:t>
            </a:r>
            <a:r>
              <a:rPr lang="it-IT" sz="1400" dirty="0" smtClean="0"/>
              <a:t> are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</a:t>
            </a:r>
            <a:r>
              <a:rPr lang="it-IT" sz="1400" dirty="0" err="1" smtClean="0"/>
              <a:t>locations</a:t>
            </a:r>
            <a:r>
              <a:rPr lang="it-IT" sz="1400" dirty="0" smtClean="0"/>
              <a:t> of parking </a:t>
            </a:r>
            <a:r>
              <a:rPr lang="it-IT" sz="1400" dirty="0" err="1" smtClean="0"/>
              <a:t>lots</a:t>
            </a:r>
            <a:r>
              <a:rPr lang="it-IT" sz="1400" dirty="0" smtClean="0"/>
              <a:t>. </a:t>
            </a:r>
            <a:r>
              <a:rPr lang="it-IT" sz="1400" dirty="0" err="1" smtClean="0"/>
              <a:t>As</a:t>
            </a:r>
            <a:r>
              <a:rPr lang="it-IT" sz="1400" dirty="0" smtClean="0"/>
              <a:t> a </a:t>
            </a:r>
            <a:r>
              <a:rPr lang="it-IT" sz="1400" dirty="0" err="1" smtClean="0"/>
              <a:t>consequence</a:t>
            </a:r>
            <a:r>
              <a:rPr lang="it-IT" sz="1400" dirty="0" smtClean="0"/>
              <a:t>,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bike and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minute in the </a:t>
            </a:r>
            <a:r>
              <a:rPr lang="it-IT" sz="1400" dirty="0" err="1" smtClean="0"/>
              <a:t>year</a:t>
            </a:r>
            <a:r>
              <a:rPr lang="it-IT" sz="1400" dirty="0" smtClean="0"/>
              <a:t> (e.g. </a:t>
            </a:r>
            <a:r>
              <a:rPr lang="it-IT" sz="1400" dirty="0"/>
              <a:t> </a:t>
            </a:r>
            <a:r>
              <a:rPr lang="it-IT" sz="1400" dirty="0" smtClean="0"/>
              <a:t>minute 34 of hour 10 a.m. of march 7th) </a:t>
            </a:r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want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state of the bike, </a:t>
            </a:r>
            <a:r>
              <a:rPr lang="it-IT" sz="1400" dirty="0" err="1" smtClean="0"/>
              <a:t>namely</a:t>
            </a:r>
            <a:r>
              <a:rPr lang="it-IT" sz="1400" dirty="0" smtClean="0"/>
              <a:t> </a:t>
            </a:r>
            <a:r>
              <a:rPr lang="it-IT" sz="1400" dirty="0" err="1" smtClean="0"/>
              <a:t>if</a:t>
            </a:r>
            <a:r>
              <a:rPr lang="it-IT" sz="1400" dirty="0" smtClean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or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in </a:t>
            </a:r>
            <a:r>
              <a:rPr lang="it-IT" sz="1400" dirty="0" err="1" smtClean="0"/>
              <a:t>motion</a:t>
            </a:r>
            <a:r>
              <a:rPr lang="it-IT" sz="1400" dirty="0" smtClean="0"/>
              <a:t>. </a:t>
            </a:r>
            <a:r>
              <a:rPr lang="it-IT" sz="1400" dirty="0" err="1" smtClean="0"/>
              <a:t>Furthermore</a:t>
            </a:r>
            <a:r>
              <a:rPr lang="it-IT" sz="1400" dirty="0" smtClean="0"/>
              <a:t>,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minute in the </a:t>
            </a:r>
            <a:r>
              <a:rPr lang="it-IT" sz="1400" dirty="0" err="1" smtClean="0"/>
              <a:t>year</a:t>
            </a:r>
            <a:r>
              <a:rPr lang="it-IT" sz="1400" dirty="0" smtClean="0"/>
              <a:t> and </a:t>
            </a:r>
            <a:r>
              <a:rPr lang="it-IT" sz="1400" dirty="0" err="1" smtClean="0"/>
              <a:t>each</a:t>
            </a:r>
            <a:r>
              <a:rPr lang="it-IT" sz="1400" dirty="0" smtClean="0"/>
              <a:t> location in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, </a:t>
            </a:r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want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, </a:t>
            </a:r>
            <a:r>
              <a:rPr lang="it-IT" sz="1400" dirty="0" err="1" smtClean="0"/>
              <a:t>separately</a:t>
            </a:r>
            <a:r>
              <a:rPr lang="it-IT" sz="1400" dirty="0" smtClean="0"/>
              <a:t>, </a:t>
            </a:r>
            <a:r>
              <a:rPr lang="it-IT" sz="1400" dirty="0" err="1" smtClean="0"/>
              <a:t>which</a:t>
            </a:r>
            <a:r>
              <a:rPr lang="it-IT" sz="1400" dirty="0" smtClean="0"/>
              <a:t>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possibly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the location (e.g. in </a:t>
            </a:r>
            <a:r>
              <a:rPr lang="it-IT" sz="1400" dirty="0"/>
              <a:t>minute </a:t>
            </a:r>
            <a:r>
              <a:rPr lang="it-IT" sz="1400" dirty="0" smtClean="0"/>
              <a:t>29 </a:t>
            </a:r>
            <a:r>
              <a:rPr lang="it-IT" sz="1400" dirty="0"/>
              <a:t>of hour </a:t>
            </a:r>
            <a:r>
              <a:rPr lang="it-IT" sz="1400" dirty="0" smtClean="0"/>
              <a:t>11 a.m. of </a:t>
            </a:r>
            <a:r>
              <a:rPr lang="it-IT" sz="1400" dirty="0"/>
              <a:t>march </a:t>
            </a:r>
            <a:r>
              <a:rPr lang="it-IT" sz="1400" dirty="0" smtClean="0"/>
              <a:t>21th bike 73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location 15 of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28</a:t>
            </a:r>
            <a:r>
              <a:rPr lang="it-IT" sz="1400" dirty="0"/>
              <a:t>,</a:t>
            </a:r>
            <a:r>
              <a:rPr lang="it-IT" sz="1400" dirty="0" smtClean="0"/>
              <a:t> </a:t>
            </a:r>
            <a:r>
              <a:rPr lang="it-IT" sz="1400" dirty="0" err="1" smtClean="0"/>
              <a:t>while</a:t>
            </a:r>
            <a:r>
              <a:rPr lang="it-IT" sz="1400" dirty="0" smtClean="0"/>
              <a:t> in the </a:t>
            </a:r>
            <a:r>
              <a:rPr lang="it-IT" sz="1400" dirty="0" err="1" smtClean="0"/>
              <a:t>same</a:t>
            </a:r>
            <a:r>
              <a:rPr lang="it-IT" sz="1400" dirty="0" smtClean="0"/>
              <a:t> minute bike 130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parked</a:t>
            </a:r>
            <a:r>
              <a:rPr lang="it-IT" sz="1400" dirty="0"/>
              <a:t> in location </a:t>
            </a:r>
            <a:r>
              <a:rPr lang="it-IT" sz="1400" dirty="0" smtClean="0"/>
              <a:t>6 of </a:t>
            </a:r>
            <a:r>
              <a:rPr lang="it-IT" sz="1400" dirty="0"/>
              <a:t>parking  </a:t>
            </a:r>
            <a:r>
              <a:rPr lang="it-IT" sz="1400" dirty="0" err="1"/>
              <a:t>lot</a:t>
            </a:r>
            <a:r>
              <a:rPr lang="it-IT" sz="1400" dirty="0"/>
              <a:t> </a:t>
            </a:r>
            <a:r>
              <a:rPr lang="it-IT" sz="1400" dirty="0" smtClean="0"/>
              <a:t>112). Of </a:t>
            </a:r>
            <a:r>
              <a:rPr lang="it-IT" sz="1400" dirty="0" err="1" smtClean="0"/>
              <a:t>course</a:t>
            </a:r>
            <a:r>
              <a:rPr lang="it-IT" sz="1400" dirty="0" smtClean="0"/>
              <a:t>, </a:t>
            </a:r>
            <a:r>
              <a:rPr lang="it-IT" sz="1400" dirty="0" err="1" smtClean="0"/>
              <a:t>if</a:t>
            </a:r>
            <a:r>
              <a:rPr lang="it-IT" sz="1400" dirty="0" smtClean="0"/>
              <a:t> in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minute a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in </a:t>
            </a:r>
            <a:r>
              <a:rPr lang="it-IT" sz="1400" dirty="0" err="1" smtClean="0"/>
              <a:t>motion</a:t>
            </a:r>
            <a:r>
              <a:rPr lang="it-IT" sz="1400" dirty="0" smtClean="0"/>
              <a:t>, the </a:t>
            </a:r>
            <a:r>
              <a:rPr lang="it-IT" sz="1400" dirty="0" err="1" smtClean="0"/>
              <a:t>corresponding</a:t>
            </a:r>
            <a:r>
              <a:rPr lang="it-IT" sz="1400" dirty="0" smtClean="0"/>
              <a:t> location in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</a:t>
            </a:r>
            <a:r>
              <a:rPr lang="it-IT" sz="1400" dirty="0" err="1" smtClean="0"/>
              <a:t>does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exist</a:t>
            </a:r>
            <a:r>
              <a:rPr lang="it-IT" sz="1400" dirty="0" smtClean="0"/>
              <a:t>, and, </a:t>
            </a:r>
            <a:r>
              <a:rPr lang="it-IT" sz="1400" dirty="0" err="1" smtClean="0"/>
              <a:t>therefore</a:t>
            </a:r>
            <a:r>
              <a:rPr lang="it-IT" sz="1400" dirty="0" smtClean="0"/>
              <a:t>, </a:t>
            </a:r>
            <a:r>
              <a:rPr lang="it-IT" sz="1400" dirty="0" err="1" smtClean="0"/>
              <a:t>will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be </a:t>
            </a:r>
            <a:r>
              <a:rPr lang="it-IT" sz="1400" dirty="0" err="1" smtClean="0"/>
              <a:t>represented</a:t>
            </a:r>
            <a:r>
              <a:rPr lang="it-IT" sz="1400" dirty="0" smtClean="0"/>
              <a:t>.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strongly</a:t>
            </a:r>
            <a:r>
              <a:rPr lang="it-IT" sz="1400" dirty="0" smtClean="0"/>
              <a:t> </a:t>
            </a:r>
            <a:r>
              <a:rPr lang="it-IT" sz="1400" dirty="0" err="1" smtClean="0"/>
              <a:t>recommended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</a:t>
            </a:r>
            <a:r>
              <a:rPr lang="it-IT" sz="1400" dirty="0" err="1" smtClean="0"/>
              <a:t>concept</a:t>
            </a:r>
            <a:r>
              <a:rPr lang="it-IT" sz="1400" dirty="0" smtClean="0"/>
              <a:t> of minute with an </a:t>
            </a:r>
            <a:r>
              <a:rPr lang="it-IT" sz="1400" dirty="0" err="1" smtClean="0"/>
              <a:t>Entity</a:t>
            </a:r>
            <a:r>
              <a:rPr lang="it-IT" sz="1400" dirty="0" smtClean="0"/>
              <a:t>. </a:t>
            </a:r>
          </a:p>
          <a:p>
            <a:pPr marL="0" indent="0">
              <a:buNone/>
            </a:pPr>
            <a:r>
              <a:rPr lang="it-IT" sz="1400" dirty="0" smtClean="0"/>
              <a:t>In </a:t>
            </a:r>
            <a:r>
              <a:rPr lang="it-IT" sz="1400" dirty="0" err="1"/>
              <a:t>order</a:t>
            </a:r>
            <a:r>
              <a:rPr lang="it-IT" sz="1400" dirty="0"/>
              <a:t> to use bikes, </a:t>
            </a:r>
            <a:r>
              <a:rPr lang="it-IT" sz="1400" dirty="0" err="1"/>
              <a:t>users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</a:t>
            </a:r>
            <a:r>
              <a:rPr lang="it-IT" sz="1400" dirty="0" err="1"/>
              <a:t>register</a:t>
            </a:r>
            <a:r>
              <a:rPr lang="it-IT" sz="1400" dirty="0"/>
              <a:t> </a:t>
            </a:r>
            <a:r>
              <a:rPr lang="it-IT" sz="1400" dirty="0" err="1"/>
              <a:t>themselves</a:t>
            </a:r>
            <a:r>
              <a:rPr lang="it-IT" sz="1400" dirty="0"/>
              <a:t>. A </a:t>
            </a:r>
            <a:r>
              <a:rPr lang="it-IT" sz="1400" dirty="0" err="1"/>
              <a:t>registered</a:t>
            </a:r>
            <a:r>
              <a:rPr lang="it-IT" sz="1400" dirty="0"/>
              <a:t>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characterized</a:t>
            </a:r>
            <a:r>
              <a:rPr lang="it-IT" sz="1400" dirty="0"/>
              <a:t> by an </a:t>
            </a:r>
            <a:r>
              <a:rPr lang="it-IT" sz="1400" dirty="0" err="1"/>
              <a:t>identifier</a:t>
            </a:r>
            <a:r>
              <a:rPr lang="it-IT" sz="1400" dirty="0"/>
              <a:t> (e.g. a fiscal code, or a social security </a:t>
            </a:r>
            <a:r>
              <a:rPr lang="it-IT" sz="1400" dirty="0" err="1"/>
              <a:t>number</a:t>
            </a:r>
            <a:r>
              <a:rPr lang="it-IT" sz="1400" dirty="0"/>
              <a:t>), a progressive </a:t>
            </a:r>
            <a:r>
              <a:rPr lang="it-IT" sz="1400" dirty="0" err="1" smtClean="0"/>
              <a:t>numeric</a:t>
            </a:r>
            <a:r>
              <a:rPr lang="it-IT" sz="1400" dirty="0" smtClean="0"/>
              <a:t> code </a:t>
            </a:r>
            <a:r>
              <a:rPr lang="it-IT" sz="1400" dirty="0"/>
              <a:t>(first </a:t>
            </a:r>
            <a:r>
              <a:rPr lang="it-IT" sz="1400" dirty="0" err="1"/>
              <a:t>person</a:t>
            </a:r>
            <a:r>
              <a:rPr lang="it-IT" sz="1400" dirty="0"/>
              <a:t> </a:t>
            </a:r>
            <a:r>
              <a:rPr lang="it-IT" sz="1400" dirty="0" err="1"/>
              <a:t>registered</a:t>
            </a:r>
            <a:r>
              <a:rPr lang="it-IT" sz="1400" dirty="0"/>
              <a:t>, </a:t>
            </a:r>
            <a:r>
              <a:rPr lang="it-IT" sz="1400" dirty="0" err="1"/>
              <a:t>second</a:t>
            </a:r>
            <a:r>
              <a:rPr lang="it-IT" sz="1400" dirty="0"/>
              <a:t> </a:t>
            </a:r>
            <a:r>
              <a:rPr lang="it-IT" sz="1400" dirty="0" err="1"/>
              <a:t>person</a:t>
            </a:r>
            <a:r>
              <a:rPr lang="it-IT" sz="1400" dirty="0"/>
              <a:t> </a:t>
            </a:r>
            <a:r>
              <a:rPr lang="it-IT" sz="1400" dirty="0" err="1"/>
              <a:t>registered</a:t>
            </a:r>
            <a:r>
              <a:rPr lang="it-IT" sz="1400" dirty="0"/>
              <a:t>, etc.) a </a:t>
            </a:r>
            <a:r>
              <a:rPr lang="it-IT" sz="1400" dirty="0" err="1"/>
              <a:t>name</a:t>
            </a:r>
            <a:r>
              <a:rPr lang="it-IT" sz="1400" dirty="0"/>
              <a:t>, a </a:t>
            </a:r>
            <a:r>
              <a:rPr lang="it-IT" sz="1400" dirty="0" err="1"/>
              <a:t>surname</a:t>
            </a:r>
            <a:r>
              <a:rPr lang="it-IT" sz="1400" dirty="0"/>
              <a:t>, date of </a:t>
            </a:r>
            <a:r>
              <a:rPr lang="it-IT" sz="1400" dirty="0" err="1"/>
              <a:t>birth</a:t>
            </a:r>
            <a:r>
              <a:rPr lang="it-IT" sz="1400" dirty="0"/>
              <a:t>, </a:t>
            </a:r>
            <a:r>
              <a:rPr lang="it-IT" sz="1400" dirty="0" err="1"/>
              <a:t>municipality</a:t>
            </a:r>
            <a:r>
              <a:rPr lang="it-IT" sz="1400" dirty="0"/>
              <a:t> of </a:t>
            </a:r>
            <a:r>
              <a:rPr lang="it-IT" sz="1400" dirty="0" err="1"/>
              <a:t>birth</a:t>
            </a:r>
            <a:r>
              <a:rPr lang="it-IT" sz="1400" dirty="0"/>
              <a:t>, with code, </a:t>
            </a:r>
            <a:r>
              <a:rPr lang="it-IT" sz="1400" dirty="0" err="1"/>
              <a:t>name</a:t>
            </a:r>
            <a:r>
              <a:rPr lang="it-IT" sz="1400" dirty="0"/>
              <a:t> </a:t>
            </a:r>
            <a:r>
              <a:rPr lang="it-IT" sz="1400" dirty="0" smtClean="0"/>
              <a:t>of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and </a:t>
            </a:r>
            <a:r>
              <a:rPr lang="it-IT" sz="1400" dirty="0" err="1"/>
              <a:t>region</a:t>
            </a:r>
            <a:r>
              <a:rPr lang="it-IT" sz="1400" dirty="0"/>
              <a:t> (</a:t>
            </a:r>
            <a:r>
              <a:rPr lang="it-IT" sz="1400" dirty="0" err="1"/>
              <a:t>we</a:t>
            </a:r>
            <a:r>
              <a:rPr lang="it-IT" sz="1400" dirty="0"/>
              <a:t> assume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municipalities</a:t>
            </a:r>
            <a:r>
              <a:rPr lang="it-IT" sz="1400" dirty="0"/>
              <a:t> are </a:t>
            </a:r>
            <a:r>
              <a:rPr lang="it-IT" sz="1400" dirty="0" err="1"/>
              <a:t>located</a:t>
            </a:r>
            <a:r>
              <a:rPr lang="it-IT" sz="1400" dirty="0"/>
              <a:t> in </a:t>
            </a:r>
            <a:r>
              <a:rPr lang="it-IT" sz="1400" dirty="0" err="1"/>
              <a:t>regions</a:t>
            </a:r>
            <a:r>
              <a:rPr lang="it-IT" sz="1400" dirty="0"/>
              <a:t>).</a:t>
            </a:r>
          </a:p>
          <a:p>
            <a:pPr marL="0" indent="0">
              <a:buNone/>
            </a:pPr>
            <a:r>
              <a:rPr lang="it-IT" sz="1400" dirty="0" err="1" smtClean="0"/>
              <a:t>Everytime</a:t>
            </a:r>
            <a:r>
              <a:rPr lang="it-IT" sz="1400" dirty="0" smtClean="0"/>
              <a:t> </a:t>
            </a:r>
            <a:r>
              <a:rPr lang="it-IT" sz="1400" dirty="0"/>
              <a:t>a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/>
              <a:t>picks</a:t>
            </a:r>
            <a:r>
              <a:rPr lang="it-IT" sz="1400" dirty="0"/>
              <a:t> up and </a:t>
            </a:r>
            <a:r>
              <a:rPr lang="it-IT" sz="1400" dirty="0" err="1"/>
              <a:t>subsequently</a:t>
            </a:r>
            <a:r>
              <a:rPr lang="it-IT" sz="1400" dirty="0"/>
              <a:t> </a:t>
            </a:r>
            <a:r>
              <a:rPr lang="it-IT" sz="1400" dirty="0" err="1"/>
              <a:t>returns</a:t>
            </a:r>
            <a:r>
              <a:rPr lang="it-IT" sz="1400" dirty="0"/>
              <a:t> a </a:t>
            </a:r>
            <a:r>
              <a:rPr lang="it-IT" sz="1400" dirty="0" smtClean="0"/>
              <a:t>bike, </a:t>
            </a:r>
            <a:r>
              <a:rPr lang="it-IT" sz="1400" dirty="0" err="1"/>
              <a:t>such</a:t>
            </a:r>
            <a:r>
              <a:rPr lang="it-IT" sz="1400" dirty="0"/>
              <a:t> an </a:t>
            </a:r>
            <a:r>
              <a:rPr lang="it-IT" sz="1400" dirty="0" err="1"/>
              <a:t>event</a:t>
            </a:r>
            <a:r>
              <a:rPr lang="it-IT" sz="1400" dirty="0"/>
              <a:t> (</a:t>
            </a:r>
            <a:r>
              <a:rPr lang="it-IT" sz="1400" dirty="0" err="1"/>
              <a:t>pick</a:t>
            </a:r>
            <a:r>
              <a:rPr lang="it-IT" sz="1400" dirty="0"/>
              <a:t> up and </a:t>
            </a:r>
            <a:r>
              <a:rPr lang="it-IT" sz="1400" dirty="0" err="1"/>
              <a:t>return</a:t>
            </a:r>
            <a:r>
              <a:rPr lang="it-IT" sz="1400" dirty="0"/>
              <a:t> of a bike by a </a:t>
            </a:r>
            <a:r>
              <a:rPr lang="it-IT" sz="1400" dirty="0" err="1"/>
              <a:t>user</a:t>
            </a:r>
            <a:r>
              <a:rPr lang="it-IT" sz="1400" dirty="0"/>
              <a:t>) </a:t>
            </a:r>
            <a:r>
              <a:rPr lang="it-IT" sz="1400" dirty="0" err="1"/>
              <a:t>has</a:t>
            </a:r>
            <a:r>
              <a:rPr lang="it-IT" sz="1400" dirty="0"/>
              <a:t> to be </a:t>
            </a:r>
            <a:r>
              <a:rPr lang="it-IT" sz="1400" dirty="0" err="1"/>
              <a:t>recorded</a:t>
            </a:r>
            <a:r>
              <a:rPr lang="it-IT" sz="1400" dirty="0"/>
              <a:t>. The </a:t>
            </a:r>
            <a:r>
              <a:rPr lang="it-IT" sz="1400" dirty="0" err="1"/>
              <a:t>event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identified</a:t>
            </a:r>
            <a:r>
              <a:rPr lang="it-IT" sz="1400" dirty="0"/>
              <a:t> by a progressive </a:t>
            </a:r>
            <a:r>
              <a:rPr lang="it-IT" sz="1400" dirty="0" err="1"/>
              <a:t>number</a:t>
            </a:r>
            <a:r>
              <a:rPr lang="it-IT" sz="1400" dirty="0"/>
              <a:t> in the </a:t>
            </a:r>
            <a:r>
              <a:rPr lang="it-IT" sz="1400" dirty="0" err="1"/>
              <a:t>year</a:t>
            </a:r>
            <a:r>
              <a:rPr lang="it-IT" sz="1400" dirty="0"/>
              <a:t> (e.g. first </a:t>
            </a:r>
            <a:r>
              <a:rPr lang="it-IT" sz="1400" dirty="0" err="1"/>
              <a:t>event</a:t>
            </a:r>
            <a:r>
              <a:rPr lang="it-IT" sz="1400" dirty="0"/>
              <a:t> in 2015, </a:t>
            </a:r>
            <a:r>
              <a:rPr lang="it-IT" sz="1400" dirty="0" err="1"/>
              <a:t>second</a:t>
            </a:r>
            <a:r>
              <a:rPr lang="it-IT" sz="1400" dirty="0"/>
              <a:t> </a:t>
            </a:r>
            <a:r>
              <a:rPr lang="it-IT" sz="1400" dirty="0" err="1"/>
              <a:t>event</a:t>
            </a:r>
            <a:r>
              <a:rPr lang="it-IT" sz="1400" dirty="0"/>
              <a:t> in 2015, etc.) and </a:t>
            </a:r>
            <a:r>
              <a:rPr lang="it-IT" sz="1400" dirty="0" err="1"/>
              <a:t>duration</a:t>
            </a:r>
            <a:r>
              <a:rPr lang="it-IT" sz="1400" dirty="0"/>
              <a:t> (e.g. 12 minutes, 47 </a:t>
            </a:r>
            <a:r>
              <a:rPr lang="it-IT" sz="1400" dirty="0" smtClean="0"/>
              <a:t>minutes); </a:t>
            </a:r>
            <a:r>
              <a:rPr lang="it-IT" sz="1400" dirty="0" err="1" smtClean="0"/>
              <a:t>such</a:t>
            </a:r>
            <a:r>
              <a:rPr lang="it-IT" sz="1400" dirty="0" smtClean="0"/>
              <a:t> </a:t>
            </a:r>
            <a:r>
              <a:rPr lang="it-IT" sz="1400" dirty="0" err="1" smtClean="0"/>
              <a:t>duration</a:t>
            </a:r>
            <a:r>
              <a:rPr lang="it-IT" sz="1400" dirty="0" smtClean="0"/>
              <a:t>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/>
              <a:t>to be </a:t>
            </a:r>
            <a:r>
              <a:rPr lang="it-IT" sz="1400" dirty="0" err="1"/>
              <a:t>explicitely</a:t>
            </a:r>
            <a:r>
              <a:rPr lang="it-IT" sz="1400" dirty="0"/>
              <a:t> </a:t>
            </a:r>
            <a:r>
              <a:rPr lang="it-IT" sz="1400" dirty="0" err="1"/>
              <a:t>represented</a:t>
            </a:r>
            <a:r>
              <a:rPr lang="it-IT" sz="1400" dirty="0"/>
              <a:t> in the data base. The minute of </a:t>
            </a:r>
            <a:r>
              <a:rPr lang="it-IT" sz="1400" dirty="0" err="1"/>
              <a:t>pick</a:t>
            </a:r>
            <a:r>
              <a:rPr lang="it-IT" sz="1400" dirty="0"/>
              <a:t> up and the minute of </a:t>
            </a:r>
            <a:r>
              <a:rPr lang="it-IT" sz="1400" dirty="0" err="1"/>
              <a:t>return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be </a:t>
            </a:r>
            <a:r>
              <a:rPr lang="it-IT" sz="1400" dirty="0" err="1"/>
              <a:t>associated</a:t>
            </a:r>
            <a:r>
              <a:rPr lang="it-IT" sz="1400" dirty="0"/>
              <a:t> to </a:t>
            </a:r>
            <a:r>
              <a:rPr lang="it-IT" sz="1400" dirty="0" smtClean="0"/>
              <a:t>the </a:t>
            </a:r>
            <a:r>
              <a:rPr lang="it-IT" sz="1400" dirty="0" err="1"/>
              <a:t>event</a:t>
            </a:r>
            <a:r>
              <a:rPr lang="it-IT" sz="1400" dirty="0"/>
              <a:t>, </a:t>
            </a:r>
            <a:r>
              <a:rPr lang="it-IT" sz="1400" dirty="0" err="1"/>
              <a:t>besides</a:t>
            </a:r>
            <a:r>
              <a:rPr lang="it-IT" sz="1400" dirty="0"/>
              <a:t>, of </a:t>
            </a:r>
            <a:r>
              <a:rPr lang="it-IT" sz="1400" dirty="0" err="1"/>
              <a:t>course</a:t>
            </a:r>
            <a:r>
              <a:rPr lang="it-IT" sz="1400" dirty="0"/>
              <a:t>, </a:t>
            </a:r>
            <a:r>
              <a:rPr lang="it-IT" sz="1400" dirty="0" smtClean="0"/>
              <a:t>the bike </a:t>
            </a:r>
            <a:r>
              <a:rPr lang="it-IT" sz="1400" dirty="0" err="1" smtClean="0"/>
              <a:t>used</a:t>
            </a:r>
            <a:r>
              <a:rPr lang="it-IT" sz="1400" dirty="0" smtClean="0"/>
              <a:t> and the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 smtClean="0"/>
              <a:t>involved</a:t>
            </a:r>
            <a:r>
              <a:rPr lang="it-IT" sz="1400" dirty="0" smtClean="0"/>
              <a:t>. </a:t>
            </a:r>
            <a:endParaRPr lang="it-IT" sz="1400" dirty="0"/>
          </a:p>
          <a:p>
            <a:pPr marL="0" indent="0">
              <a:buNone/>
            </a:pPr>
            <a:r>
              <a:rPr lang="it-IT" sz="1400" dirty="0" err="1" smtClean="0"/>
              <a:t>One</a:t>
            </a:r>
            <a:r>
              <a:rPr lang="it-IT" sz="1400" dirty="0" smtClean="0"/>
              <a:t> </a:t>
            </a:r>
            <a:r>
              <a:rPr lang="it-IT" sz="1400" dirty="0"/>
              <a:t>or more credit </a:t>
            </a:r>
            <a:r>
              <a:rPr lang="it-IT" sz="1400" dirty="0" err="1"/>
              <a:t>cards</a:t>
            </a:r>
            <a:r>
              <a:rPr lang="it-IT" sz="1400" dirty="0"/>
              <a:t> are </a:t>
            </a:r>
            <a:r>
              <a:rPr lang="it-IT" sz="1400" dirty="0" err="1"/>
              <a:t>associated</a:t>
            </a:r>
            <a:r>
              <a:rPr lang="it-IT" sz="1400" dirty="0"/>
              <a:t> to </a:t>
            </a:r>
            <a:r>
              <a:rPr lang="it-IT" sz="1400" dirty="0" err="1"/>
              <a:t>users</a:t>
            </a:r>
            <a:r>
              <a:rPr lang="it-IT" sz="1400" dirty="0"/>
              <a:t>, with </a:t>
            </a:r>
            <a:r>
              <a:rPr lang="it-IT" sz="1400" dirty="0" err="1"/>
              <a:t>type</a:t>
            </a:r>
            <a:r>
              <a:rPr lang="it-IT" sz="1400" dirty="0"/>
              <a:t> (e.g. Visa, </a:t>
            </a:r>
            <a:r>
              <a:rPr lang="it-IT" sz="1400" dirty="0" err="1"/>
              <a:t>Diners</a:t>
            </a:r>
            <a:r>
              <a:rPr lang="it-IT" sz="1400" dirty="0"/>
              <a:t>), progressive code in the card </a:t>
            </a:r>
            <a:r>
              <a:rPr lang="it-IT" sz="1400" dirty="0" err="1"/>
              <a:t>type</a:t>
            </a:r>
            <a:r>
              <a:rPr lang="it-IT" sz="1400" dirty="0"/>
              <a:t>, and </a:t>
            </a:r>
            <a:r>
              <a:rPr lang="it-IT" sz="1400" dirty="0" err="1"/>
              <a:t>daily</a:t>
            </a:r>
            <a:r>
              <a:rPr lang="it-IT" sz="1400" dirty="0"/>
              <a:t>  maximum </a:t>
            </a:r>
            <a:r>
              <a:rPr lang="it-IT" sz="1400" dirty="0" err="1"/>
              <a:t>amount</a:t>
            </a:r>
            <a:r>
              <a:rPr lang="it-IT" sz="1400" dirty="0"/>
              <a:t> of </a:t>
            </a:r>
            <a:r>
              <a:rPr lang="it-IT" sz="1400" dirty="0" err="1"/>
              <a:t>withdrawal</a:t>
            </a:r>
            <a:r>
              <a:rPr lang="it-IT" sz="1400" dirty="0"/>
              <a:t> (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depends</a:t>
            </a:r>
            <a:r>
              <a:rPr lang="it-IT" sz="1400" dirty="0"/>
              <a:t> on the card and on the </a:t>
            </a:r>
            <a:r>
              <a:rPr lang="it-IT" sz="1400" dirty="0" err="1"/>
              <a:t>person</a:t>
            </a:r>
            <a:r>
              <a:rPr lang="it-IT" sz="1400" dirty="0"/>
              <a:t>). </a:t>
            </a:r>
          </a:p>
          <a:p>
            <a:pPr marL="0" indent="0">
              <a:buNone/>
            </a:pPr>
            <a:r>
              <a:rPr lang="it-IT" sz="1400" dirty="0" err="1"/>
              <a:t>You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</a:t>
            </a:r>
            <a:r>
              <a:rPr lang="it-IT" sz="1400" dirty="0" err="1"/>
              <a:t>represent</a:t>
            </a:r>
            <a:r>
              <a:rPr lang="it-IT" sz="1400" dirty="0"/>
              <a:t> </a:t>
            </a:r>
            <a:r>
              <a:rPr lang="it-IT" sz="1400" dirty="0" err="1"/>
              <a:t>above</a:t>
            </a:r>
            <a:r>
              <a:rPr lang="it-IT" sz="1400" dirty="0"/>
              <a:t> </a:t>
            </a:r>
            <a:r>
              <a:rPr lang="it-IT" sz="1400" dirty="0" err="1"/>
              <a:t>requirements</a:t>
            </a:r>
            <a:r>
              <a:rPr lang="it-IT" sz="1400" dirty="0"/>
              <a:t> with an </a:t>
            </a:r>
            <a:r>
              <a:rPr lang="it-IT" sz="1400" dirty="0" err="1"/>
              <a:t>Entity</a:t>
            </a:r>
            <a:r>
              <a:rPr lang="it-IT" sz="1400" dirty="0"/>
              <a:t> </a:t>
            </a:r>
            <a:r>
              <a:rPr lang="it-IT" sz="1400" dirty="0" err="1"/>
              <a:t>Relationship</a:t>
            </a:r>
            <a:r>
              <a:rPr lang="it-IT" sz="1400" dirty="0"/>
              <a:t> Schema, in </a:t>
            </a:r>
            <a:r>
              <a:rPr lang="it-IT" sz="1400" dirty="0" err="1"/>
              <a:t>terms</a:t>
            </a:r>
            <a:r>
              <a:rPr lang="it-IT" sz="1400" dirty="0"/>
              <a:t> of </a:t>
            </a:r>
            <a:r>
              <a:rPr lang="it-IT" sz="1400" dirty="0" err="1"/>
              <a:t>entities</a:t>
            </a:r>
            <a:r>
              <a:rPr lang="it-IT" sz="1400" dirty="0"/>
              <a:t>, </a:t>
            </a:r>
            <a:r>
              <a:rPr lang="it-IT" sz="1400" dirty="0" err="1"/>
              <a:t>relationships</a:t>
            </a:r>
            <a:r>
              <a:rPr lang="it-IT" sz="1400" dirty="0"/>
              <a:t>, </a:t>
            </a:r>
            <a:r>
              <a:rPr lang="it-IT" sz="1400" dirty="0" err="1"/>
              <a:t>attributes</a:t>
            </a:r>
            <a:r>
              <a:rPr lang="it-IT" sz="1400" dirty="0"/>
              <a:t>, </a:t>
            </a:r>
            <a:r>
              <a:rPr lang="it-IT" sz="1400" dirty="0" err="1"/>
              <a:t>internal</a:t>
            </a:r>
            <a:r>
              <a:rPr lang="it-IT" sz="1400" dirty="0"/>
              <a:t> and </a:t>
            </a:r>
            <a:r>
              <a:rPr lang="it-IT" sz="1400" dirty="0" err="1"/>
              <a:t>external</a:t>
            </a:r>
            <a:r>
              <a:rPr lang="it-IT" sz="1400" dirty="0"/>
              <a:t> </a:t>
            </a:r>
            <a:r>
              <a:rPr lang="it-IT" sz="1400" dirty="0" err="1"/>
              <a:t>idetitifers</a:t>
            </a:r>
            <a:r>
              <a:rPr lang="it-IT" sz="1400" dirty="0"/>
              <a:t>, </a:t>
            </a:r>
            <a:r>
              <a:rPr lang="it-IT" sz="1400" dirty="0" err="1"/>
              <a:t>generalizations</a:t>
            </a:r>
            <a:r>
              <a:rPr lang="it-IT" sz="1400" dirty="0"/>
              <a:t>, </a:t>
            </a:r>
            <a:r>
              <a:rPr lang="it-IT" sz="1400" dirty="0" err="1"/>
              <a:t>is</a:t>
            </a:r>
            <a:r>
              <a:rPr lang="it-IT" sz="1400" dirty="0"/>
              <a:t>-a </a:t>
            </a:r>
            <a:r>
              <a:rPr lang="it-IT" sz="1400" dirty="0" err="1"/>
              <a:t>relationships</a:t>
            </a:r>
            <a:r>
              <a:rPr lang="it-IT" sz="1400" dirty="0"/>
              <a:t>, minimum and maximum </a:t>
            </a:r>
            <a:r>
              <a:rPr lang="it-IT" sz="1400" dirty="0" err="1"/>
              <a:t>cardinalities</a:t>
            </a:r>
            <a:r>
              <a:rPr lang="it-IT" sz="1400" dirty="0"/>
              <a:t>.</a:t>
            </a:r>
          </a:p>
          <a:p>
            <a:pPr marL="0" indent="0">
              <a:buNone/>
            </a:pPr>
            <a:endParaRPr lang="it-IT" sz="14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1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0669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/>
              <a:t>Wrong</a:t>
            </a:r>
            <a:r>
              <a:rPr lang="it-IT" sz="3600" dirty="0" smtClean="0"/>
              <a:t> </a:t>
            </a:r>
            <a:r>
              <a:rPr lang="it-IT" sz="3600" dirty="0" err="1" smtClean="0"/>
              <a:t>solution</a:t>
            </a:r>
            <a:r>
              <a:rPr lang="it-IT" sz="3600" dirty="0" smtClean="0"/>
              <a:t> (</a:t>
            </a:r>
            <a:r>
              <a:rPr lang="it-IT" sz="3600" dirty="0" err="1" smtClean="0"/>
              <a:t>subtract</a:t>
            </a:r>
            <a:r>
              <a:rPr lang="it-IT" sz="3600" dirty="0" smtClean="0"/>
              <a:t> 2) 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40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005127" y="2001347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653" y="192695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878919" y="1867794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9" name="Rettangolo 98"/>
          <p:cNvSpPr/>
          <p:nvPr/>
        </p:nvSpPr>
        <p:spPr>
          <a:xfrm>
            <a:off x="5024523" y="1950424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59946"/>
            <a:ext cx="1778297" cy="568114"/>
            <a:chOff x="6282650" y="1859946"/>
            <a:chExt cx="1778297" cy="5681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88916" y="18599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94" name="Figura a mano libera 93"/>
          <p:cNvSpPr/>
          <p:nvPr/>
        </p:nvSpPr>
        <p:spPr>
          <a:xfrm>
            <a:off x="3395330" y="1339702"/>
            <a:ext cx="5684875" cy="1757917"/>
          </a:xfrm>
          <a:custGeom>
            <a:avLst/>
            <a:gdLst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99237 w 5684875"/>
              <a:gd name="connsiteY23" fmla="*/ 297712 h 1757917"/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85061 w 5684875"/>
              <a:gd name="connsiteY23" fmla="*/ 347331 h 175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84875" h="1757917">
                <a:moveTo>
                  <a:pt x="77972" y="361507"/>
                </a:moveTo>
                <a:lnTo>
                  <a:pt x="0" y="793898"/>
                </a:lnTo>
                <a:lnTo>
                  <a:pt x="404037" y="1027814"/>
                </a:lnTo>
                <a:lnTo>
                  <a:pt x="1162493" y="1112875"/>
                </a:lnTo>
                <a:lnTo>
                  <a:pt x="1254642" y="1119963"/>
                </a:lnTo>
                <a:lnTo>
                  <a:pt x="1637414" y="1290084"/>
                </a:lnTo>
                <a:lnTo>
                  <a:pt x="3012558" y="1446028"/>
                </a:lnTo>
                <a:lnTo>
                  <a:pt x="3182679" y="1446028"/>
                </a:lnTo>
                <a:lnTo>
                  <a:pt x="4692503" y="1757917"/>
                </a:lnTo>
                <a:lnTo>
                  <a:pt x="5415517" y="1715386"/>
                </a:lnTo>
                <a:lnTo>
                  <a:pt x="5677786" y="1552354"/>
                </a:lnTo>
                <a:lnTo>
                  <a:pt x="5684875" y="1034903"/>
                </a:lnTo>
                <a:lnTo>
                  <a:pt x="5592726" y="645042"/>
                </a:lnTo>
                <a:lnTo>
                  <a:pt x="5536019" y="616689"/>
                </a:lnTo>
                <a:lnTo>
                  <a:pt x="5174512" y="418214"/>
                </a:lnTo>
                <a:lnTo>
                  <a:pt x="5110717" y="411126"/>
                </a:lnTo>
                <a:lnTo>
                  <a:pt x="4997303" y="396949"/>
                </a:lnTo>
                <a:lnTo>
                  <a:pt x="3161414" y="269358"/>
                </a:lnTo>
                <a:cubicBezTo>
                  <a:pt x="2995242" y="239146"/>
                  <a:pt x="3182839" y="270108"/>
                  <a:pt x="2970028" y="248093"/>
                </a:cubicBezTo>
                <a:cubicBezTo>
                  <a:pt x="2939115" y="244895"/>
                  <a:pt x="2877879" y="233917"/>
                  <a:pt x="2877879" y="233917"/>
                </a:cubicBezTo>
                <a:lnTo>
                  <a:pt x="1190847" y="7089"/>
                </a:lnTo>
                <a:lnTo>
                  <a:pt x="382772" y="0"/>
                </a:lnTo>
                <a:cubicBezTo>
                  <a:pt x="288260" y="99237"/>
                  <a:pt x="148855" y="239824"/>
                  <a:pt x="99237" y="297712"/>
                </a:cubicBezTo>
                <a:cubicBezTo>
                  <a:pt x="49619" y="355600"/>
                  <a:pt x="89786" y="330791"/>
                  <a:pt x="85061" y="34733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9" name="Segnaposto contenuto 17"/>
          <p:cNvSpPr>
            <a:spLocks noGrp="1"/>
          </p:cNvSpPr>
          <p:nvPr>
            <p:ph idx="1"/>
          </p:nvPr>
        </p:nvSpPr>
        <p:spPr>
          <a:xfrm>
            <a:off x="136478" y="3975651"/>
            <a:ext cx="8713324" cy="2201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err="1" smtClean="0"/>
              <a:t>Comments</a:t>
            </a: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Here the maximum </a:t>
            </a:r>
            <a:r>
              <a:rPr lang="it-IT" sz="2000" dirty="0" err="1" smtClean="0"/>
              <a:t>cardinality</a:t>
            </a:r>
            <a:r>
              <a:rPr lang="it-IT" sz="2000" dirty="0" smtClean="0"/>
              <a:t> of Location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wrong</a:t>
            </a:r>
            <a:r>
              <a:rPr lang="it-IT" sz="2000" dirty="0" smtClean="0"/>
              <a:t> </a:t>
            </a:r>
            <a:r>
              <a:rPr lang="it-IT" sz="2000" dirty="0" err="1" smtClean="0"/>
              <a:t>too</a:t>
            </a:r>
            <a:r>
              <a:rPr lang="it-IT" sz="2000" dirty="0" smtClean="0"/>
              <a:t>, so the </a:t>
            </a:r>
            <a:r>
              <a:rPr lang="it-IT" sz="2000" dirty="0" err="1" smtClean="0"/>
              <a:t>error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more </a:t>
            </a:r>
            <a:r>
              <a:rPr lang="it-IT" sz="2000" dirty="0" err="1" smtClean="0"/>
              <a:t>serious</a:t>
            </a:r>
            <a:r>
              <a:rPr lang="it-IT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6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0669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/>
              <a:t>Wrong</a:t>
            </a:r>
            <a:r>
              <a:rPr lang="it-IT" sz="3600" dirty="0"/>
              <a:t> </a:t>
            </a:r>
            <a:r>
              <a:rPr lang="it-IT" sz="3600" dirty="0" err="1"/>
              <a:t>solution</a:t>
            </a:r>
            <a:r>
              <a:rPr lang="it-IT" sz="3600" dirty="0"/>
              <a:t> (</a:t>
            </a:r>
            <a:r>
              <a:rPr lang="it-IT" sz="3600" dirty="0" err="1"/>
              <a:t>subtract</a:t>
            </a:r>
            <a:r>
              <a:rPr lang="it-IT" sz="3600" dirty="0"/>
              <a:t> </a:t>
            </a:r>
            <a:r>
              <a:rPr lang="it-IT" sz="3600" dirty="0" smtClean="0"/>
              <a:t>0,2) 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18" name="Segnaposto contenuto 17"/>
          <p:cNvSpPr>
            <a:spLocks noGrp="1"/>
          </p:cNvSpPr>
          <p:nvPr>
            <p:ph idx="1"/>
          </p:nvPr>
        </p:nvSpPr>
        <p:spPr>
          <a:xfrm>
            <a:off x="136478" y="3975651"/>
            <a:ext cx="8713324" cy="2201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err="1" smtClean="0"/>
              <a:t>Comments</a:t>
            </a: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The </a:t>
            </a:r>
            <a:r>
              <a:rPr lang="it-IT" sz="2000" dirty="0" err="1" smtClean="0"/>
              <a:t>second</a:t>
            </a:r>
            <a:r>
              <a:rPr lang="it-IT" sz="2000" dirty="0" smtClean="0"/>
              <a:t> </a:t>
            </a:r>
            <a:r>
              <a:rPr lang="it-IT" sz="2000" dirty="0" err="1" smtClean="0"/>
              <a:t>identifier</a:t>
            </a:r>
            <a:r>
              <a:rPr lang="it-IT" sz="2000" dirty="0" smtClean="0"/>
              <a:t> of Parking (</a:t>
            </a:r>
            <a:r>
              <a:rPr lang="it-IT" sz="2000" dirty="0" err="1" smtClean="0"/>
              <a:t>Latitude</a:t>
            </a:r>
            <a:r>
              <a:rPr lang="it-IT" sz="2000" dirty="0" smtClean="0"/>
              <a:t> + </a:t>
            </a:r>
            <a:r>
              <a:rPr lang="it-IT" sz="2000" dirty="0" err="1" smtClean="0"/>
              <a:t>Longitude</a:t>
            </a:r>
            <a:r>
              <a:rPr lang="it-IT" sz="2000" dirty="0" smtClean="0"/>
              <a:t>)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represented</a:t>
            </a:r>
            <a:r>
              <a:rPr lang="it-IT" sz="2000" dirty="0" smtClean="0"/>
              <a:t>.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/>
              <a:t> </a:t>
            </a:r>
            <a:r>
              <a:rPr lang="it-IT" sz="2000" dirty="0" err="1" smtClean="0"/>
              <a:t>see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statistics</a:t>
            </a:r>
            <a:r>
              <a:rPr lang="it-IT" sz="2000" dirty="0" smtClean="0"/>
              <a:t> of </a:t>
            </a:r>
            <a:r>
              <a:rPr lang="it-IT" sz="2000" dirty="0" err="1" smtClean="0"/>
              <a:t>errors</a:t>
            </a:r>
            <a:r>
              <a:rPr lang="it-IT" sz="2000" dirty="0" smtClean="0"/>
              <a:t> made by </a:t>
            </a:r>
            <a:r>
              <a:rPr lang="it-IT" sz="2000" dirty="0" err="1" smtClean="0"/>
              <a:t>students</a:t>
            </a:r>
            <a:r>
              <a:rPr lang="it-IT" sz="2000" dirty="0" smtClean="0"/>
              <a:t>, the </a:t>
            </a:r>
            <a:r>
              <a:rPr lang="it-IT" sz="2000" dirty="0" err="1" smtClean="0"/>
              <a:t>great</a:t>
            </a:r>
            <a:r>
              <a:rPr lang="it-IT" sz="2000" dirty="0" smtClean="0"/>
              <a:t> </a:t>
            </a:r>
            <a:r>
              <a:rPr lang="it-IT" sz="2000" dirty="0" err="1" smtClean="0"/>
              <a:t>majority</a:t>
            </a:r>
            <a:r>
              <a:rPr lang="it-IT" sz="2000" dirty="0" smtClean="0"/>
              <a:t> of </a:t>
            </a:r>
            <a:r>
              <a:rPr lang="it-IT" sz="2000" dirty="0" err="1" smtClean="0"/>
              <a:t>students</a:t>
            </a:r>
            <a:r>
              <a:rPr lang="it-IT" sz="2000" dirty="0" smtClean="0"/>
              <a:t> made </a:t>
            </a:r>
            <a:r>
              <a:rPr lang="it-IT" sz="2000" dirty="0" err="1" smtClean="0"/>
              <a:t>this</a:t>
            </a:r>
            <a:r>
              <a:rPr lang="it-IT" sz="2000" dirty="0" smtClean="0"/>
              <a:t> </a:t>
            </a:r>
            <a:r>
              <a:rPr lang="it-IT" sz="2000" dirty="0" err="1" smtClean="0"/>
              <a:t>mistake</a:t>
            </a:r>
            <a:r>
              <a:rPr lang="it-IT" sz="2000" dirty="0" smtClean="0"/>
              <a:t>, </a:t>
            </a:r>
            <a:r>
              <a:rPr lang="it-IT" sz="2000" dirty="0" err="1" smtClean="0"/>
              <a:t>probably</a:t>
            </a:r>
            <a:r>
              <a:rPr lang="it-IT" sz="2000" dirty="0" smtClean="0"/>
              <a:t> for the short time </a:t>
            </a:r>
            <a:r>
              <a:rPr lang="it-IT" sz="2000" dirty="0" err="1" smtClean="0"/>
              <a:t>available</a:t>
            </a:r>
            <a:r>
              <a:rPr lang="it-IT" sz="2000" dirty="0" smtClean="0"/>
              <a:t> for </a:t>
            </a:r>
            <a:r>
              <a:rPr lang="it-IT" sz="2000" dirty="0" err="1" smtClean="0"/>
              <a:t>checking</a:t>
            </a:r>
            <a:r>
              <a:rPr lang="it-IT" sz="2000" dirty="0" smtClean="0"/>
              <a:t> and fine </a:t>
            </a:r>
            <a:r>
              <a:rPr lang="it-IT" sz="2000" dirty="0" err="1" smtClean="0"/>
              <a:t>tuning</a:t>
            </a:r>
            <a:r>
              <a:rPr lang="it-IT" sz="2000" dirty="0" smtClean="0"/>
              <a:t>, so the </a:t>
            </a:r>
            <a:r>
              <a:rPr lang="it-IT" sz="2000" dirty="0" err="1" smtClean="0"/>
              <a:t>error</a:t>
            </a:r>
            <a:r>
              <a:rPr lang="it-IT" sz="2000" dirty="0" smtClean="0"/>
              <a:t> in </a:t>
            </a:r>
            <a:r>
              <a:rPr lang="it-IT" sz="2000" dirty="0" err="1" smtClean="0"/>
              <a:t>this</a:t>
            </a:r>
            <a:r>
              <a:rPr lang="it-IT" sz="2000" dirty="0" smtClean="0"/>
              <a:t> case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negligible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41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88878" y="1830347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6074367" y="2311259"/>
            <a:ext cx="124478" cy="13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CasellaDiTesto 75"/>
          <p:cNvSpPr txBox="1"/>
          <p:nvPr/>
        </p:nvSpPr>
        <p:spPr>
          <a:xfrm>
            <a:off x="6531476" y="181684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0" name="Rombo 89"/>
          <p:cNvSpPr/>
          <p:nvPr/>
        </p:nvSpPr>
        <p:spPr>
          <a:xfrm>
            <a:off x="6219042" y="2062759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376068" y="2029572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smtClean="0"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083257" y="205381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Parking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0" name="Rettangolo 99"/>
          <p:cNvSpPr/>
          <p:nvPr/>
        </p:nvSpPr>
        <p:spPr>
          <a:xfrm>
            <a:off x="6948431" y="2007453"/>
            <a:ext cx="1048908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Figura a mano libera 93"/>
          <p:cNvSpPr/>
          <p:nvPr/>
        </p:nvSpPr>
        <p:spPr>
          <a:xfrm>
            <a:off x="3395330" y="1339702"/>
            <a:ext cx="5684875" cy="1757917"/>
          </a:xfrm>
          <a:custGeom>
            <a:avLst/>
            <a:gdLst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99237 w 5684875"/>
              <a:gd name="connsiteY23" fmla="*/ 297712 h 1757917"/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85061 w 5684875"/>
              <a:gd name="connsiteY23" fmla="*/ 347331 h 175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84875" h="1757917">
                <a:moveTo>
                  <a:pt x="77972" y="361507"/>
                </a:moveTo>
                <a:lnTo>
                  <a:pt x="0" y="793898"/>
                </a:lnTo>
                <a:lnTo>
                  <a:pt x="404037" y="1027814"/>
                </a:lnTo>
                <a:lnTo>
                  <a:pt x="1162493" y="1112875"/>
                </a:lnTo>
                <a:lnTo>
                  <a:pt x="1254642" y="1119963"/>
                </a:lnTo>
                <a:lnTo>
                  <a:pt x="1637414" y="1290084"/>
                </a:lnTo>
                <a:lnTo>
                  <a:pt x="3012558" y="1446028"/>
                </a:lnTo>
                <a:lnTo>
                  <a:pt x="3182679" y="1446028"/>
                </a:lnTo>
                <a:lnTo>
                  <a:pt x="4692503" y="1757917"/>
                </a:lnTo>
                <a:lnTo>
                  <a:pt x="5415517" y="1715386"/>
                </a:lnTo>
                <a:lnTo>
                  <a:pt x="5677786" y="1552354"/>
                </a:lnTo>
                <a:lnTo>
                  <a:pt x="5684875" y="1034903"/>
                </a:lnTo>
                <a:lnTo>
                  <a:pt x="5592726" y="645042"/>
                </a:lnTo>
                <a:lnTo>
                  <a:pt x="5536019" y="616689"/>
                </a:lnTo>
                <a:lnTo>
                  <a:pt x="5174512" y="418214"/>
                </a:lnTo>
                <a:lnTo>
                  <a:pt x="5110717" y="411126"/>
                </a:lnTo>
                <a:lnTo>
                  <a:pt x="4997303" y="396949"/>
                </a:lnTo>
                <a:lnTo>
                  <a:pt x="3161414" y="269358"/>
                </a:lnTo>
                <a:cubicBezTo>
                  <a:pt x="2995242" y="239146"/>
                  <a:pt x="3182839" y="270108"/>
                  <a:pt x="2970028" y="248093"/>
                </a:cubicBezTo>
                <a:cubicBezTo>
                  <a:pt x="2939115" y="244895"/>
                  <a:pt x="2877879" y="233917"/>
                  <a:pt x="2877879" y="233917"/>
                </a:cubicBezTo>
                <a:lnTo>
                  <a:pt x="1190847" y="7089"/>
                </a:lnTo>
                <a:lnTo>
                  <a:pt x="382772" y="0"/>
                </a:lnTo>
                <a:cubicBezTo>
                  <a:pt x="288260" y="99237"/>
                  <a:pt x="148855" y="239824"/>
                  <a:pt x="99237" y="297712"/>
                </a:cubicBezTo>
                <a:cubicBezTo>
                  <a:pt x="49619" y="355600"/>
                  <a:pt x="89786" y="330791"/>
                  <a:pt x="85061" y="34733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Latitude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23" name="Ovale 22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Figura a mano libera 23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601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0212" y="20587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Requirements</a:t>
            </a:r>
            <a:r>
              <a:rPr lang="it-IT" sz="3600" dirty="0" smtClean="0"/>
              <a:t> R1.1.2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4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585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R1.1.2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787179"/>
            <a:ext cx="9069571" cy="464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 smtClean="0"/>
              <a:t>R1.1.1 – A </a:t>
            </a:r>
            <a:r>
              <a:rPr lang="it-IT" sz="1600" dirty="0" err="1" smtClean="0"/>
              <a:t>Municipality</a:t>
            </a:r>
            <a:r>
              <a:rPr lang="it-IT" sz="1600" dirty="0" smtClean="0"/>
              <a:t> (e.g. the </a:t>
            </a:r>
            <a:r>
              <a:rPr lang="it-IT" sz="1600" dirty="0" err="1" smtClean="0"/>
              <a:t>municipality</a:t>
            </a:r>
            <a:r>
              <a:rPr lang="it-IT" sz="1600" dirty="0" smtClean="0"/>
              <a:t> of Milan</a:t>
            </a:r>
            <a:r>
              <a:rPr lang="it-IT" sz="1600" dirty="0"/>
              <a:t>, </a:t>
            </a:r>
            <a:r>
              <a:rPr lang="it-IT" sz="1600" dirty="0" err="1" smtClean="0"/>
              <a:t>Italy</a:t>
            </a:r>
            <a:r>
              <a:rPr lang="it-IT" sz="1600" dirty="0" smtClean="0"/>
              <a:t>) </a:t>
            </a:r>
            <a:r>
              <a:rPr lang="it-IT" sz="1600" dirty="0" err="1" smtClean="0"/>
              <a:t>aims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</a:t>
            </a:r>
            <a:r>
              <a:rPr lang="it-IT" sz="1600" dirty="0" err="1" smtClean="0"/>
              <a:t>managing</a:t>
            </a:r>
            <a:r>
              <a:rPr lang="it-IT" sz="1600" dirty="0" smtClean="0"/>
              <a:t> in a </a:t>
            </a:r>
            <a:r>
              <a:rPr lang="it-IT" sz="1600" dirty="0" err="1" smtClean="0"/>
              <a:t>given</a:t>
            </a:r>
            <a:r>
              <a:rPr lang="it-IT" sz="1600" dirty="0" smtClean="0"/>
              <a:t> </a:t>
            </a:r>
            <a:r>
              <a:rPr lang="it-IT" sz="1600" dirty="0" err="1" smtClean="0"/>
              <a:t>year</a:t>
            </a:r>
            <a:r>
              <a:rPr lang="it-IT" sz="1600" dirty="0" smtClean="0"/>
              <a:t> (e.g. in 2015) a bike </a:t>
            </a:r>
            <a:r>
              <a:rPr lang="it-IT" sz="1600" dirty="0" err="1" smtClean="0"/>
              <a:t>sharing</a:t>
            </a:r>
            <a:r>
              <a:rPr lang="it-IT" sz="1600" dirty="0" smtClean="0"/>
              <a:t> service. The service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organized</a:t>
            </a:r>
            <a:r>
              <a:rPr lang="it-IT" sz="1600" dirty="0" smtClean="0"/>
              <a:t> in </a:t>
            </a:r>
            <a:r>
              <a:rPr lang="it-IT" sz="1600" dirty="0" err="1" smtClean="0"/>
              <a:t>terms</a:t>
            </a:r>
            <a:r>
              <a:rPr lang="it-IT" sz="1600" dirty="0" smtClean="0"/>
              <a:t> of parking </a:t>
            </a:r>
            <a:r>
              <a:rPr lang="it-IT" sz="1600" dirty="0" err="1" smtClean="0"/>
              <a:t>lots</a:t>
            </a:r>
            <a:r>
              <a:rPr lang="it-IT" sz="1600" dirty="0" smtClean="0"/>
              <a:t>, </a:t>
            </a:r>
            <a:r>
              <a:rPr lang="it-IT" sz="1600" dirty="0" err="1" smtClean="0"/>
              <a:t>each</a:t>
            </a:r>
            <a:r>
              <a:rPr lang="it-IT" sz="1600" dirty="0" smtClean="0"/>
              <a:t> </a:t>
            </a:r>
            <a:r>
              <a:rPr lang="it-IT" sz="1600" dirty="0" err="1" smtClean="0"/>
              <a:t>one</a:t>
            </a:r>
            <a:r>
              <a:rPr lang="it-IT" sz="1600" dirty="0" smtClean="0"/>
              <a:t> </a:t>
            </a:r>
            <a:r>
              <a:rPr lang="it-IT" sz="1600" dirty="0" err="1" smtClean="0"/>
              <a:t>identifed</a:t>
            </a:r>
            <a:r>
              <a:rPr lang="it-IT" sz="1600" dirty="0" smtClean="0"/>
              <a:t> by a code, a </a:t>
            </a:r>
            <a:r>
              <a:rPr lang="it-IT" sz="1600" dirty="0" err="1" smtClean="0"/>
              <a:t>longitude</a:t>
            </a:r>
            <a:r>
              <a:rPr lang="it-IT" sz="1600" dirty="0" smtClean="0"/>
              <a:t>, a </a:t>
            </a:r>
            <a:r>
              <a:rPr lang="it-IT" sz="1600" dirty="0" err="1" smtClean="0"/>
              <a:t>latitude</a:t>
            </a:r>
            <a:r>
              <a:rPr lang="it-IT" sz="1600" dirty="0" smtClean="0"/>
              <a:t>, an </a:t>
            </a:r>
            <a:r>
              <a:rPr lang="it-IT" sz="1600" dirty="0" err="1" smtClean="0"/>
              <a:t>address</a:t>
            </a:r>
            <a:r>
              <a:rPr lang="it-IT" sz="1600" dirty="0" smtClean="0"/>
              <a:t>, a </a:t>
            </a:r>
            <a:r>
              <a:rPr lang="it-IT" sz="1600" dirty="0" err="1" smtClean="0"/>
              <a:t>name</a:t>
            </a:r>
            <a:r>
              <a:rPr lang="it-IT" sz="1600" dirty="0" smtClean="0"/>
              <a:t> (e.g. Piazzale </a:t>
            </a:r>
            <a:r>
              <a:rPr lang="it-IT" sz="1600" dirty="0"/>
              <a:t>S</a:t>
            </a:r>
            <a:r>
              <a:rPr lang="it-IT" sz="1600" dirty="0" smtClean="0"/>
              <a:t>usa), and by a </a:t>
            </a:r>
            <a:r>
              <a:rPr lang="it-IT" sz="1600" dirty="0" err="1" smtClean="0"/>
              <a:t>number</a:t>
            </a:r>
            <a:r>
              <a:rPr lang="it-IT" sz="1600" dirty="0" smtClean="0"/>
              <a:t> of </a:t>
            </a:r>
            <a:r>
              <a:rPr lang="it-IT" sz="1600" dirty="0" err="1" smtClean="0"/>
              <a:t>locations</a:t>
            </a:r>
            <a:r>
              <a:rPr lang="it-IT" sz="1600" dirty="0" smtClean="0"/>
              <a:t> for </a:t>
            </a:r>
            <a:r>
              <a:rPr lang="it-IT" sz="1600" dirty="0" err="1" smtClean="0"/>
              <a:t>bycicles</a:t>
            </a:r>
            <a:r>
              <a:rPr lang="it-IT" sz="1600" dirty="0" smtClean="0"/>
              <a:t>. </a:t>
            </a:r>
            <a:r>
              <a:rPr lang="it-IT" sz="1600" dirty="0" err="1" smtClean="0"/>
              <a:t>Each</a:t>
            </a:r>
            <a:r>
              <a:rPr lang="it-IT" sz="1600" dirty="0" smtClean="0"/>
              <a:t> location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identified</a:t>
            </a:r>
            <a:r>
              <a:rPr lang="it-IT" sz="1600" dirty="0" smtClean="0"/>
              <a:t> by a progressive </a:t>
            </a:r>
            <a:r>
              <a:rPr lang="it-IT" sz="1600" dirty="0" err="1" smtClean="0"/>
              <a:t>number</a:t>
            </a:r>
            <a:r>
              <a:rPr lang="it-IT" sz="1600" dirty="0" smtClean="0"/>
              <a:t> in the parking and from the </a:t>
            </a:r>
            <a:r>
              <a:rPr lang="it-IT" sz="1600" dirty="0" err="1" smtClean="0"/>
              <a:t>type</a:t>
            </a:r>
            <a:r>
              <a:rPr lang="it-IT" sz="1600" dirty="0" smtClean="0"/>
              <a:t> of bike </a:t>
            </a:r>
            <a:r>
              <a:rPr lang="it-IT" sz="1600" dirty="0" err="1" smtClean="0"/>
              <a:t>that</a:t>
            </a:r>
            <a:r>
              <a:rPr lang="it-IT" sz="1600" dirty="0" smtClean="0"/>
              <a:t> can be </a:t>
            </a:r>
            <a:r>
              <a:rPr lang="it-IT" sz="1600" dirty="0" err="1" smtClean="0"/>
              <a:t>hosted</a:t>
            </a:r>
            <a:r>
              <a:rPr lang="it-IT" sz="1600" dirty="0" smtClean="0"/>
              <a:t> in the location, </a:t>
            </a:r>
            <a:r>
              <a:rPr lang="it-IT" sz="1600" dirty="0" err="1" smtClean="0"/>
              <a:t>namely</a:t>
            </a:r>
            <a:r>
              <a:rPr lang="it-IT" sz="1600" dirty="0" smtClean="0"/>
              <a:t> a. </a:t>
            </a:r>
            <a:r>
              <a:rPr lang="it-IT" sz="1600" dirty="0" err="1" smtClean="0"/>
              <a:t>normal</a:t>
            </a:r>
            <a:r>
              <a:rPr lang="it-IT" sz="1600" dirty="0" smtClean="0"/>
              <a:t> or b. </a:t>
            </a:r>
            <a:r>
              <a:rPr lang="it-IT" sz="1600" dirty="0" err="1" smtClean="0"/>
              <a:t>assisted</a:t>
            </a:r>
            <a:r>
              <a:rPr lang="it-IT" sz="1600" dirty="0"/>
              <a:t> </a:t>
            </a:r>
            <a:r>
              <a:rPr lang="it-IT" sz="1600" dirty="0" smtClean="0"/>
              <a:t>(</a:t>
            </a:r>
            <a:r>
              <a:rPr lang="it-IT" sz="1600" dirty="0" err="1" smtClean="0"/>
              <a:t>namely</a:t>
            </a:r>
            <a:r>
              <a:rPr lang="it-IT" sz="1600" dirty="0" smtClean="0"/>
              <a:t>, </a:t>
            </a:r>
            <a:r>
              <a:rPr lang="it-IT" sz="1600" dirty="0" err="1" smtClean="0"/>
              <a:t>equipped</a:t>
            </a:r>
            <a:r>
              <a:rPr lang="it-IT" sz="1600" dirty="0" smtClean="0"/>
              <a:t> with an </a:t>
            </a:r>
            <a:r>
              <a:rPr lang="it-IT" sz="1600" dirty="0" err="1" smtClean="0"/>
              <a:t>electric</a:t>
            </a:r>
            <a:r>
              <a:rPr lang="it-IT" sz="1600" dirty="0" smtClean="0"/>
              <a:t> </a:t>
            </a:r>
            <a:r>
              <a:rPr lang="it-IT" sz="1600" dirty="0" err="1" smtClean="0"/>
              <a:t>motor</a:t>
            </a:r>
            <a:r>
              <a:rPr lang="it-IT" sz="1600" dirty="0" smtClean="0"/>
              <a:t>). </a:t>
            </a:r>
            <a:r>
              <a:rPr lang="it-IT" sz="1600" dirty="0" err="1" smtClean="0"/>
              <a:t>We</a:t>
            </a:r>
            <a:r>
              <a:rPr lang="it-IT" sz="1600" dirty="0" smtClean="0"/>
              <a:t> assume </a:t>
            </a:r>
            <a:r>
              <a:rPr lang="it-IT" sz="1600" dirty="0" err="1" smtClean="0"/>
              <a:t>that</a:t>
            </a:r>
            <a:r>
              <a:rPr lang="it-IT" sz="1600" dirty="0" smtClean="0"/>
              <a:t> in a </a:t>
            </a:r>
            <a:r>
              <a:rPr lang="it-IT" sz="1600" dirty="0" err="1" smtClean="0"/>
              <a:t>specific</a:t>
            </a:r>
            <a:r>
              <a:rPr lang="it-IT" sz="1600" dirty="0" smtClean="0"/>
              <a:t> location of a parking </a:t>
            </a:r>
            <a:r>
              <a:rPr lang="it-IT" sz="1600" dirty="0" err="1" smtClean="0"/>
              <a:t>lot</a:t>
            </a:r>
            <a:r>
              <a:rPr lang="it-IT" sz="1600" dirty="0" smtClean="0"/>
              <a:t>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always</a:t>
            </a:r>
            <a:r>
              <a:rPr lang="it-IT" sz="1600" dirty="0" smtClean="0"/>
              <a:t> </a:t>
            </a:r>
            <a:r>
              <a:rPr lang="it-IT" sz="1600" dirty="0" err="1" smtClean="0"/>
              <a:t>parked</a:t>
            </a:r>
            <a:r>
              <a:rPr lang="it-IT" sz="1600" dirty="0" smtClean="0"/>
              <a:t> a bike of a </a:t>
            </a:r>
            <a:r>
              <a:rPr lang="it-IT" sz="1600" dirty="0" err="1" smtClean="0"/>
              <a:t>given</a:t>
            </a:r>
            <a:r>
              <a:rPr lang="it-IT" sz="1600" dirty="0" smtClean="0"/>
              <a:t> </a:t>
            </a:r>
            <a:r>
              <a:rPr lang="it-IT" sz="1600" dirty="0" err="1" smtClean="0"/>
              <a:t>type</a:t>
            </a:r>
            <a:r>
              <a:rPr lang="it-IT" sz="1600" dirty="0" smtClean="0"/>
              <a:t>.  </a:t>
            </a:r>
          </a:p>
          <a:p>
            <a:pPr marL="0" indent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600" dirty="0" smtClean="0">
                <a:solidFill>
                  <a:srgbClr val="FF0000"/>
                </a:solidFill>
              </a:rPr>
              <a:t>R1.1.2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bike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identified</a:t>
            </a:r>
            <a:r>
              <a:rPr lang="it-IT" sz="1600" dirty="0" smtClean="0">
                <a:solidFill>
                  <a:srgbClr val="FF0000"/>
                </a:solidFill>
              </a:rPr>
              <a:t> by a </a:t>
            </a:r>
            <a:r>
              <a:rPr lang="it-IT" sz="1600" dirty="0" err="1" smtClean="0">
                <a:solidFill>
                  <a:srgbClr val="FF0000"/>
                </a:solidFill>
              </a:rPr>
              <a:t>numeric</a:t>
            </a:r>
            <a:r>
              <a:rPr lang="it-IT" sz="1600" dirty="0" smtClean="0">
                <a:solidFill>
                  <a:srgbClr val="FF0000"/>
                </a:solidFill>
              </a:rPr>
              <a:t> code, and a date of </a:t>
            </a:r>
            <a:r>
              <a:rPr lang="it-IT" sz="1600" dirty="0" err="1" smtClean="0">
                <a:solidFill>
                  <a:srgbClr val="FF0000"/>
                </a:solidFill>
              </a:rPr>
              <a:t>purchase</a:t>
            </a:r>
            <a:r>
              <a:rPr lang="it-IT" sz="1600" dirty="0" smtClean="0">
                <a:solidFill>
                  <a:srgbClr val="FF0000"/>
                </a:solidFill>
              </a:rPr>
              <a:t>; </a:t>
            </a:r>
            <a:r>
              <a:rPr lang="it-IT" sz="1600" dirty="0" err="1" smtClean="0">
                <a:solidFill>
                  <a:srgbClr val="FF0000"/>
                </a:solidFill>
              </a:rPr>
              <a:t>assisted</a:t>
            </a:r>
            <a:r>
              <a:rPr lang="it-IT" sz="1600" dirty="0" smtClean="0">
                <a:solidFill>
                  <a:srgbClr val="FF0000"/>
                </a:solidFill>
              </a:rPr>
              <a:t> bikes </a:t>
            </a:r>
            <a:r>
              <a:rPr lang="it-IT" sz="1600" dirty="0" err="1" smtClean="0">
                <a:solidFill>
                  <a:srgbClr val="FF0000"/>
                </a:solidFill>
              </a:rPr>
              <a:t>have</a:t>
            </a:r>
            <a:r>
              <a:rPr lang="it-IT" sz="1600" dirty="0" smtClean="0">
                <a:solidFill>
                  <a:srgbClr val="FF0000"/>
                </a:solidFill>
              </a:rPr>
              <a:t> a </a:t>
            </a:r>
            <a:r>
              <a:rPr lang="it-IT" sz="1600" dirty="0" err="1" smtClean="0">
                <a:solidFill>
                  <a:srgbClr val="FF0000"/>
                </a:solidFill>
              </a:rPr>
              <a:t>make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that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may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change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among</a:t>
            </a:r>
            <a:r>
              <a:rPr lang="it-IT" sz="1600" dirty="0" smtClean="0">
                <a:solidFill>
                  <a:srgbClr val="FF0000"/>
                </a:solidFill>
              </a:rPr>
              <a:t> bikes (</a:t>
            </a:r>
            <a:r>
              <a:rPr lang="it-IT" sz="1600" dirty="0" err="1" smtClean="0">
                <a:solidFill>
                  <a:srgbClr val="FF0000"/>
                </a:solidFill>
              </a:rPr>
              <a:t>we</a:t>
            </a:r>
            <a:r>
              <a:rPr lang="it-IT" sz="1600" dirty="0" smtClean="0">
                <a:solidFill>
                  <a:srgbClr val="FF0000"/>
                </a:solidFill>
              </a:rPr>
              <a:t> do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represent</a:t>
            </a:r>
            <a:r>
              <a:rPr lang="it-IT" sz="1600" dirty="0" smtClean="0">
                <a:solidFill>
                  <a:srgbClr val="FF0000"/>
                </a:solidFill>
              </a:rPr>
              <a:t> the </a:t>
            </a:r>
            <a:r>
              <a:rPr lang="it-IT" sz="1600" dirty="0" err="1" smtClean="0">
                <a:solidFill>
                  <a:srgbClr val="FF0000"/>
                </a:solidFill>
              </a:rPr>
              <a:t>makes</a:t>
            </a:r>
            <a:r>
              <a:rPr lang="it-IT" sz="1600" dirty="0" smtClean="0">
                <a:solidFill>
                  <a:srgbClr val="FF0000"/>
                </a:solidFill>
              </a:rPr>
              <a:t> of </a:t>
            </a:r>
            <a:r>
              <a:rPr lang="it-IT" sz="1600" dirty="0" err="1" smtClean="0">
                <a:solidFill>
                  <a:srgbClr val="FF0000"/>
                </a:solidFill>
              </a:rPr>
              <a:t>normal</a:t>
            </a:r>
            <a:r>
              <a:rPr lang="it-IT" sz="1600" dirty="0" smtClean="0">
                <a:solidFill>
                  <a:srgbClr val="FF0000"/>
                </a:solidFill>
              </a:rPr>
              <a:t> bikes). </a:t>
            </a:r>
          </a:p>
          <a:p>
            <a:pPr marL="0" indent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20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4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3239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Schema </a:t>
            </a:r>
            <a:r>
              <a:rPr lang="it-IT" sz="3600" dirty="0" err="1" smtClean="0"/>
              <a:t>related</a:t>
            </a:r>
            <a:r>
              <a:rPr lang="it-IT" sz="3600" dirty="0" smtClean="0"/>
              <a:t> to R1.1.1 + R1.1.2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633" y="2570120"/>
            <a:ext cx="4526159" cy="3712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err="1" smtClean="0"/>
              <a:t>Comments</a:t>
            </a:r>
            <a:endParaRPr lang="it-IT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modeled</a:t>
            </a:r>
            <a:r>
              <a:rPr lang="it-IT" sz="2000" dirty="0" smtClean="0"/>
              <a:t> </a:t>
            </a:r>
            <a:r>
              <a:rPr lang="it-IT" sz="2000" dirty="0" err="1" smtClean="0"/>
              <a:t>normal</a:t>
            </a:r>
            <a:r>
              <a:rPr lang="it-IT" sz="2000" dirty="0" smtClean="0"/>
              <a:t> and </a:t>
            </a:r>
            <a:r>
              <a:rPr lang="it-IT" sz="2000" dirty="0" err="1" smtClean="0"/>
              <a:t>assisted</a:t>
            </a:r>
            <a:r>
              <a:rPr lang="it-IT" sz="2000" dirty="0" smtClean="0"/>
              <a:t> bikes </a:t>
            </a:r>
            <a:r>
              <a:rPr lang="it-IT" sz="2000" dirty="0" err="1" smtClean="0"/>
              <a:t>as</a:t>
            </a:r>
            <a:r>
              <a:rPr lang="it-IT" sz="2000" dirty="0" smtClean="0"/>
              <a:t> a </a:t>
            </a:r>
            <a:r>
              <a:rPr lang="it-IT" sz="2000" dirty="0" err="1" smtClean="0"/>
              <a:t>generalization</a:t>
            </a:r>
            <a:r>
              <a:rPr lang="it-IT" sz="2000" dirty="0" smtClean="0"/>
              <a:t>, </a:t>
            </a:r>
            <a:r>
              <a:rPr lang="it-IT" sz="2000" dirty="0" err="1" smtClean="0"/>
              <a:t>since</a:t>
            </a:r>
            <a:r>
              <a:rPr lang="it-IT" sz="2000" dirty="0" smtClean="0"/>
              <a:t> </a:t>
            </a:r>
            <a:r>
              <a:rPr lang="it-IT" sz="2000" dirty="0" err="1" smtClean="0"/>
              <a:t>assisted</a:t>
            </a:r>
            <a:r>
              <a:rPr lang="it-IT" sz="2000" dirty="0" smtClean="0"/>
              <a:t> bikes are </a:t>
            </a:r>
            <a:r>
              <a:rPr lang="it-IT" sz="2000" dirty="0" err="1" smtClean="0"/>
              <a:t>characterized</a:t>
            </a:r>
            <a:r>
              <a:rPr lang="it-IT" sz="2000" dirty="0" smtClean="0"/>
              <a:t> by the </a:t>
            </a:r>
            <a:r>
              <a:rPr lang="it-IT" sz="2000" dirty="0" err="1" smtClean="0">
                <a:solidFill>
                  <a:srgbClr val="FF0000"/>
                </a:solidFill>
              </a:rPr>
              <a:t>make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/>
              <a:t>attribute</a:t>
            </a:r>
            <a:r>
              <a:rPr lang="it-IT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err="1" smtClean="0"/>
              <a:t>Another</a:t>
            </a:r>
            <a:r>
              <a:rPr lang="it-IT" sz="2000" dirty="0" smtClean="0"/>
              <a:t> </a:t>
            </a:r>
            <a:r>
              <a:rPr lang="it-IT" sz="2000" dirty="0" err="1" smtClean="0"/>
              <a:t>equivalent</a:t>
            </a:r>
            <a:r>
              <a:rPr lang="it-IT" sz="2000" dirty="0" smtClean="0"/>
              <a:t> </a:t>
            </a:r>
            <a:r>
              <a:rPr lang="it-IT" sz="2000" dirty="0" err="1" smtClean="0"/>
              <a:t>choice</a:t>
            </a:r>
            <a:r>
              <a:rPr lang="it-IT" sz="2000" dirty="0" smtClean="0"/>
              <a:t> </a:t>
            </a:r>
            <a:r>
              <a:rPr lang="it-IT" sz="2000" dirty="0" err="1" smtClean="0"/>
              <a:t>corresponds</a:t>
            </a:r>
            <a:r>
              <a:rPr lang="it-IT" sz="2000" dirty="0" smtClean="0"/>
              <a:t> to model </a:t>
            </a:r>
            <a:r>
              <a:rPr lang="it-IT" sz="2000" dirty="0" err="1" smtClean="0"/>
              <a:t>only</a:t>
            </a:r>
            <a:r>
              <a:rPr lang="it-IT" sz="2000" dirty="0" smtClean="0"/>
              <a:t> bikes and </a:t>
            </a:r>
            <a:r>
              <a:rPr lang="it-IT" sz="2000" dirty="0" err="1" smtClean="0"/>
              <a:t>assisted</a:t>
            </a:r>
            <a:r>
              <a:rPr lang="it-IT" sz="2000" dirty="0" smtClean="0"/>
              <a:t> bikes, </a:t>
            </a:r>
            <a:r>
              <a:rPr lang="it-IT" sz="2000" dirty="0" err="1" smtClean="0"/>
              <a:t>without</a:t>
            </a:r>
            <a:r>
              <a:rPr lang="it-IT" sz="2000" dirty="0" smtClean="0"/>
              <a:t> </a:t>
            </a:r>
            <a:r>
              <a:rPr lang="it-IT" sz="2000" dirty="0" err="1" smtClean="0"/>
              <a:t>representing</a:t>
            </a:r>
            <a:r>
              <a:rPr lang="it-IT" sz="2000" dirty="0" smtClean="0"/>
              <a:t> </a:t>
            </a:r>
            <a:r>
              <a:rPr lang="it-IT" sz="2000" dirty="0" err="1" smtClean="0"/>
              <a:t>normal</a:t>
            </a:r>
            <a:r>
              <a:rPr lang="it-IT" sz="2000" dirty="0" smtClean="0"/>
              <a:t> bikes, </a:t>
            </a:r>
            <a:r>
              <a:rPr lang="it-IT" sz="2000" dirty="0" err="1" smtClean="0"/>
              <a:t>see</a:t>
            </a:r>
            <a:r>
              <a:rPr lang="it-IT" sz="2000" dirty="0" smtClean="0"/>
              <a:t> </a:t>
            </a:r>
            <a:r>
              <a:rPr lang="it-IT" sz="2000" dirty="0" err="1" smtClean="0"/>
              <a:t>next</a:t>
            </a:r>
            <a:r>
              <a:rPr lang="it-IT" sz="2000" dirty="0" smtClean="0"/>
              <a:t> page (</a:t>
            </a:r>
            <a:r>
              <a:rPr lang="it-IT" sz="2000" dirty="0" err="1" smtClean="0"/>
              <a:t>see</a:t>
            </a:r>
            <a:r>
              <a:rPr lang="it-IT" sz="2000" dirty="0" smtClean="0"/>
              <a:t> an in </a:t>
            </a:r>
            <a:r>
              <a:rPr lang="it-IT" sz="2000" dirty="0" err="1" smtClean="0"/>
              <a:t>depth</a:t>
            </a:r>
            <a:r>
              <a:rPr lang="it-IT" sz="2000" dirty="0" smtClean="0"/>
              <a:t> </a:t>
            </a:r>
            <a:r>
              <a:rPr lang="it-IT" sz="2000" dirty="0" err="1" smtClean="0"/>
              <a:t>analysis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slides</a:t>
            </a:r>
            <a:r>
              <a:rPr lang="it-IT" sz="2000" dirty="0" smtClean="0"/>
              <a:t> </a:t>
            </a:r>
            <a:r>
              <a:rPr lang="it-IT" sz="2000" dirty="0" err="1" smtClean="0"/>
              <a:t>starting</a:t>
            </a:r>
            <a:r>
              <a:rPr lang="it-IT" sz="2000" dirty="0" smtClean="0"/>
              <a:t> with «</a:t>
            </a:r>
            <a:r>
              <a:rPr lang="it-IT" sz="2000" dirty="0" err="1" smtClean="0"/>
              <a:t>Discussion</a:t>
            </a:r>
            <a:r>
              <a:rPr lang="it-IT" sz="2000" dirty="0" smtClean="0"/>
              <a:t> on </a:t>
            </a:r>
            <a:r>
              <a:rPr lang="it-IT" sz="2000" dirty="0" err="1" smtClean="0"/>
              <a:t>entity</a:t>
            </a:r>
            <a:r>
              <a:rPr lang="it-IT" sz="2000" dirty="0" smtClean="0"/>
              <a:t> Bike»</a:t>
            </a:r>
            <a:r>
              <a:rPr lang="it-IT" sz="2000" dirty="0" smtClean="0">
                <a:sym typeface="Wingdings" panose="05000000000000000000" pitchFamily="2" charset="2"/>
              </a:rPr>
              <a:t>)</a:t>
            </a:r>
            <a:endParaRPr lang="it-IT" sz="2000" dirty="0" smtClean="0"/>
          </a:p>
          <a:p>
            <a:pPr marL="0" indent="0">
              <a:buNone/>
            </a:pPr>
            <a:endParaRPr lang="it-IT" sz="3600" dirty="0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44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94" name="Figura a mano libera 93"/>
          <p:cNvSpPr/>
          <p:nvPr/>
        </p:nvSpPr>
        <p:spPr>
          <a:xfrm>
            <a:off x="3395330" y="1339702"/>
            <a:ext cx="5684875" cy="1757917"/>
          </a:xfrm>
          <a:custGeom>
            <a:avLst/>
            <a:gdLst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99237 w 5684875"/>
              <a:gd name="connsiteY23" fmla="*/ 297712 h 1757917"/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85061 w 5684875"/>
              <a:gd name="connsiteY23" fmla="*/ 347331 h 175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84875" h="1757917">
                <a:moveTo>
                  <a:pt x="77972" y="361507"/>
                </a:moveTo>
                <a:lnTo>
                  <a:pt x="0" y="793898"/>
                </a:lnTo>
                <a:lnTo>
                  <a:pt x="404037" y="1027814"/>
                </a:lnTo>
                <a:lnTo>
                  <a:pt x="1162493" y="1112875"/>
                </a:lnTo>
                <a:lnTo>
                  <a:pt x="1254642" y="1119963"/>
                </a:lnTo>
                <a:lnTo>
                  <a:pt x="1637414" y="1290084"/>
                </a:lnTo>
                <a:lnTo>
                  <a:pt x="3012558" y="1446028"/>
                </a:lnTo>
                <a:lnTo>
                  <a:pt x="3182679" y="1446028"/>
                </a:lnTo>
                <a:lnTo>
                  <a:pt x="4692503" y="1757917"/>
                </a:lnTo>
                <a:lnTo>
                  <a:pt x="5415517" y="1715386"/>
                </a:lnTo>
                <a:lnTo>
                  <a:pt x="5677786" y="1552354"/>
                </a:lnTo>
                <a:lnTo>
                  <a:pt x="5684875" y="1034903"/>
                </a:lnTo>
                <a:lnTo>
                  <a:pt x="5592726" y="645042"/>
                </a:lnTo>
                <a:lnTo>
                  <a:pt x="5536019" y="616689"/>
                </a:lnTo>
                <a:lnTo>
                  <a:pt x="5174512" y="418214"/>
                </a:lnTo>
                <a:lnTo>
                  <a:pt x="5110717" y="411126"/>
                </a:lnTo>
                <a:lnTo>
                  <a:pt x="4997303" y="396949"/>
                </a:lnTo>
                <a:lnTo>
                  <a:pt x="3161414" y="269358"/>
                </a:lnTo>
                <a:cubicBezTo>
                  <a:pt x="2995242" y="239146"/>
                  <a:pt x="3182839" y="270108"/>
                  <a:pt x="2970028" y="248093"/>
                </a:cubicBezTo>
                <a:cubicBezTo>
                  <a:pt x="2939115" y="244895"/>
                  <a:pt x="2877879" y="233917"/>
                  <a:pt x="2877879" y="233917"/>
                </a:cubicBezTo>
                <a:lnTo>
                  <a:pt x="1190847" y="7089"/>
                </a:lnTo>
                <a:lnTo>
                  <a:pt x="382772" y="0"/>
                </a:lnTo>
                <a:cubicBezTo>
                  <a:pt x="288260" y="99237"/>
                  <a:pt x="148855" y="239824"/>
                  <a:pt x="99237" y="297712"/>
                </a:cubicBezTo>
                <a:cubicBezTo>
                  <a:pt x="49619" y="355600"/>
                  <a:pt x="89786" y="330791"/>
                  <a:pt x="85061" y="34733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Figura a mano libera 97"/>
          <p:cNvSpPr/>
          <p:nvPr/>
        </p:nvSpPr>
        <p:spPr>
          <a:xfrm>
            <a:off x="4635793" y="3100576"/>
            <a:ext cx="3657600" cy="2038493"/>
          </a:xfrm>
          <a:custGeom>
            <a:avLst/>
            <a:gdLst>
              <a:gd name="connsiteX0" fmla="*/ 276447 w 3863163"/>
              <a:gd name="connsiteY0" fmla="*/ 765544 h 1935126"/>
              <a:gd name="connsiteX1" fmla="*/ 92149 w 3863163"/>
              <a:gd name="connsiteY1" fmla="*/ 1105786 h 1935126"/>
              <a:gd name="connsiteX2" fmla="*/ 56707 w 3863163"/>
              <a:gd name="connsiteY2" fmla="*/ 1162493 h 1935126"/>
              <a:gd name="connsiteX3" fmla="*/ 35442 w 3863163"/>
              <a:gd name="connsiteY3" fmla="*/ 1176670 h 1935126"/>
              <a:gd name="connsiteX4" fmla="*/ 0 w 3863163"/>
              <a:gd name="connsiteY4" fmla="*/ 1580707 h 1935126"/>
              <a:gd name="connsiteX5" fmla="*/ 99237 w 3863163"/>
              <a:gd name="connsiteY5" fmla="*/ 1828800 h 1935126"/>
              <a:gd name="connsiteX6" fmla="*/ 3253563 w 3863163"/>
              <a:gd name="connsiteY6" fmla="*/ 1935126 h 1935126"/>
              <a:gd name="connsiteX7" fmla="*/ 3863163 w 3863163"/>
              <a:gd name="connsiteY7" fmla="*/ 1679944 h 1935126"/>
              <a:gd name="connsiteX8" fmla="*/ 3863163 w 3863163"/>
              <a:gd name="connsiteY8" fmla="*/ 1488558 h 1935126"/>
              <a:gd name="connsiteX9" fmla="*/ 3310270 w 3863163"/>
              <a:gd name="connsiteY9" fmla="*/ 1013637 h 1935126"/>
              <a:gd name="connsiteX10" fmla="*/ 3232298 w 3863163"/>
              <a:gd name="connsiteY10" fmla="*/ 971107 h 1935126"/>
              <a:gd name="connsiteX11" fmla="*/ 3196856 w 3863163"/>
              <a:gd name="connsiteY11" fmla="*/ 956930 h 1935126"/>
              <a:gd name="connsiteX12" fmla="*/ 3168502 w 3863163"/>
              <a:gd name="connsiteY12" fmla="*/ 935665 h 1935126"/>
              <a:gd name="connsiteX13" fmla="*/ 2629786 w 3863163"/>
              <a:gd name="connsiteY13" fmla="*/ 758456 h 1935126"/>
              <a:gd name="connsiteX14" fmla="*/ 2565991 w 3863163"/>
              <a:gd name="connsiteY14" fmla="*/ 701749 h 1935126"/>
              <a:gd name="connsiteX15" fmla="*/ 2537637 w 3863163"/>
              <a:gd name="connsiteY15" fmla="*/ 666307 h 1935126"/>
              <a:gd name="connsiteX16" fmla="*/ 2310809 w 3863163"/>
              <a:gd name="connsiteY16" fmla="*/ 418214 h 1935126"/>
              <a:gd name="connsiteX17" fmla="*/ 2239926 w 3863163"/>
              <a:gd name="connsiteY17" fmla="*/ 354419 h 1935126"/>
              <a:gd name="connsiteX18" fmla="*/ 1665768 w 3863163"/>
              <a:gd name="connsiteY18" fmla="*/ 70884 h 1935126"/>
              <a:gd name="connsiteX19" fmla="*/ 765544 w 3863163"/>
              <a:gd name="connsiteY19" fmla="*/ 0 h 1935126"/>
              <a:gd name="connsiteX20" fmla="*/ 177209 w 3863163"/>
              <a:gd name="connsiteY20" fmla="*/ 85061 h 1935126"/>
              <a:gd name="connsiteX21" fmla="*/ 42530 w 3863163"/>
              <a:gd name="connsiteY21" fmla="*/ 340242 h 1935126"/>
              <a:gd name="connsiteX22" fmla="*/ 120502 w 3863163"/>
              <a:gd name="connsiteY22" fmla="*/ 460744 h 1935126"/>
              <a:gd name="connsiteX23" fmla="*/ 276447 w 3863163"/>
              <a:gd name="connsiteY23" fmla="*/ 765544 h 1935126"/>
              <a:gd name="connsiteX0" fmla="*/ 276447 w 3863163"/>
              <a:gd name="connsiteY0" fmla="*/ 765544 h 1935126"/>
              <a:gd name="connsiteX1" fmla="*/ 92149 w 3863163"/>
              <a:gd name="connsiteY1" fmla="*/ 1105786 h 1935126"/>
              <a:gd name="connsiteX2" fmla="*/ 56707 w 3863163"/>
              <a:gd name="connsiteY2" fmla="*/ 1162493 h 1935126"/>
              <a:gd name="connsiteX3" fmla="*/ 35442 w 3863163"/>
              <a:gd name="connsiteY3" fmla="*/ 1176670 h 1935126"/>
              <a:gd name="connsiteX4" fmla="*/ 0 w 3863163"/>
              <a:gd name="connsiteY4" fmla="*/ 1580707 h 1935126"/>
              <a:gd name="connsiteX5" fmla="*/ 99237 w 3863163"/>
              <a:gd name="connsiteY5" fmla="*/ 1828800 h 1935126"/>
              <a:gd name="connsiteX6" fmla="*/ 3253563 w 3863163"/>
              <a:gd name="connsiteY6" fmla="*/ 1935126 h 1935126"/>
              <a:gd name="connsiteX7" fmla="*/ 3650512 w 3863163"/>
              <a:gd name="connsiteY7" fmla="*/ 1630326 h 1935126"/>
              <a:gd name="connsiteX8" fmla="*/ 3863163 w 3863163"/>
              <a:gd name="connsiteY8" fmla="*/ 1488558 h 1935126"/>
              <a:gd name="connsiteX9" fmla="*/ 3310270 w 3863163"/>
              <a:gd name="connsiteY9" fmla="*/ 1013637 h 1935126"/>
              <a:gd name="connsiteX10" fmla="*/ 3232298 w 3863163"/>
              <a:gd name="connsiteY10" fmla="*/ 971107 h 1935126"/>
              <a:gd name="connsiteX11" fmla="*/ 3196856 w 3863163"/>
              <a:gd name="connsiteY11" fmla="*/ 956930 h 1935126"/>
              <a:gd name="connsiteX12" fmla="*/ 3168502 w 3863163"/>
              <a:gd name="connsiteY12" fmla="*/ 935665 h 1935126"/>
              <a:gd name="connsiteX13" fmla="*/ 2629786 w 3863163"/>
              <a:gd name="connsiteY13" fmla="*/ 758456 h 1935126"/>
              <a:gd name="connsiteX14" fmla="*/ 2565991 w 3863163"/>
              <a:gd name="connsiteY14" fmla="*/ 701749 h 1935126"/>
              <a:gd name="connsiteX15" fmla="*/ 2537637 w 3863163"/>
              <a:gd name="connsiteY15" fmla="*/ 666307 h 1935126"/>
              <a:gd name="connsiteX16" fmla="*/ 2310809 w 3863163"/>
              <a:gd name="connsiteY16" fmla="*/ 418214 h 1935126"/>
              <a:gd name="connsiteX17" fmla="*/ 2239926 w 3863163"/>
              <a:gd name="connsiteY17" fmla="*/ 354419 h 1935126"/>
              <a:gd name="connsiteX18" fmla="*/ 1665768 w 3863163"/>
              <a:gd name="connsiteY18" fmla="*/ 70884 h 1935126"/>
              <a:gd name="connsiteX19" fmla="*/ 765544 w 3863163"/>
              <a:gd name="connsiteY19" fmla="*/ 0 h 1935126"/>
              <a:gd name="connsiteX20" fmla="*/ 177209 w 3863163"/>
              <a:gd name="connsiteY20" fmla="*/ 85061 h 1935126"/>
              <a:gd name="connsiteX21" fmla="*/ 42530 w 3863163"/>
              <a:gd name="connsiteY21" fmla="*/ 340242 h 1935126"/>
              <a:gd name="connsiteX22" fmla="*/ 120502 w 3863163"/>
              <a:gd name="connsiteY22" fmla="*/ 460744 h 1935126"/>
              <a:gd name="connsiteX23" fmla="*/ 276447 w 3863163"/>
              <a:gd name="connsiteY23" fmla="*/ 765544 h 1935126"/>
              <a:gd name="connsiteX0" fmla="*/ 276447 w 3650512"/>
              <a:gd name="connsiteY0" fmla="*/ 765544 h 1935126"/>
              <a:gd name="connsiteX1" fmla="*/ 92149 w 3650512"/>
              <a:gd name="connsiteY1" fmla="*/ 1105786 h 1935126"/>
              <a:gd name="connsiteX2" fmla="*/ 56707 w 3650512"/>
              <a:gd name="connsiteY2" fmla="*/ 1162493 h 1935126"/>
              <a:gd name="connsiteX3" fmla="*/ 35442 w 3650512"/>
              <a:gd name="connsiteY3" fmla="*/ 1176670 h 1935126"/>
              <a:gd name="connsiteX4" fmla="*/ 0 w 3650512"/>
              <a:gd name="connsiteY4" fmla="*/ 1580707 h 1935126"/>
              <a:gd name="connsiteX5" fmla="*/ 99237 w 3650512"/>
              <a:gd name="connsiteY5" fmla="*/ 1828800 h 1935126"/>
              <a:gd name="connsiteX6" fmla="*/ 3253563 w 3650512"/>
              <a:gd name="connsiteY6" fmla="*/ 1935126 h 1935126"/>
              <a:gd name="connsiteX7" fmla="*/ 3650512 w 3650512"/>
              <a:gd name="connsiteY7" fmla="*/ 1630326 h 1935126"/>
              <a:gd name="connsiteX8" fmla="*/ 3437860 w 3650512"/>
              <a:gd name="connsiteY8" fmla="*/ 1247553 h 1935126"/>
              <a:gd name="connsiteX9" fmla="*/ 3310270 w 3650512"/>
              <a:gd name="connsiteY9" fmla="*/ 1013637 h 1935126"/>
              <a:gd name="connsiteX10" fmla="*/ 3232298 w 3650512"/>
              <a:gd name="connsiteY10" fmla="*/ 971107 h 1935126"/>
              <a:gd name="connsiteX11" fmla="*/ 3196856 w 3650512"/>
              <a:gd name="connsiteY11" fmla="*/ 956930 h 1935126"/>
              <a:gd name="connsiteX12" fmla="*/ 3168502 w 3650512"/>
              <a:gd name="connsiteY12" fmla="*/ 935665 h 1935126"/>
              <a:gd name="connsiteX13" fmla="*/ 2629786 w 3650512"/>
              <a:gd name="connsiteY13" fmla="*/ 758456 h 1935126"/>
              <a:gd name="connsiteX14" fmla="*/ 2565991 w 3650512"/>
              <a:gd name="connsiteY14" fmla="*/ 701749 h 1935126"/>
              <a:gd name="connsiteX15" fmla="*/ 2537637 w 3650512"/>
              <a:gd name="connsiteY15" fmla="*/ 666307 h 1935126"/>
              <a:gd name="connsiteX16" fmla="*/ 2310809 w 3650512"/>
              <a:gd name="connsiteY16" fmla="*/ 418214 h 1935126"/>
              <a:gd name="connsiteX17" fmla="*/ 2239926 w 3650512"/>
              <a:gd name="connsiteY17" fmla="*/ 354419 h 1935126"/>
              <a:gd name="connsiteX18" fmla="*/ 1665768 w 3650512"/>
              <a:gd name="connsiteY18" fmla="*/ 70884 h 1935126"/>
              <a:gd name="connsiteX19" fmla="*/ 765544 w 3650512"/>
              <a:gd name="connsiteY19" fmla="*/ 0 h 1935126"/>
              <a:gd name="connsiteX20" fmla="*/ 177209 w 3650512"/>
              <a:gd name="connsiteY20" fmla="*/ 85061 h 1935126"/>
              <a:gd name="connsiteX21" fmla="*/ 42530 w 3650512"/>
              <a:gd name="connsiteY21" fmla="*/ 340242 h 1935126"/>
              <a:gd name="connsiteX22" fmla="*/ 120502 w 3650512"/>
              <a:gd name="connsiteY22" fmla="*/ 460744 h 1935126"/>
              <a:gd name="connsiteX23" fmla="*/ 276447 w 3650512"/>
              <a:gd name="connsiteY23" fmla="*/ 765544 h 1935126"/>
              <a:gd name="connsiteX0" fmla="*/ 276447 w 3586717"/>
              <a:gd name="connsiteY0" fmla="*/ 765544 h 1935126"/>
              <a:gd name="connsiteX1" fmla="*/ 92149 w 3586717"/>
              <a:gd name="connsiteY1" fmla="*/ 1105786 h 1935126"/>
              <a:gd name="connsiteX2" fmla="*/ 56707 w 3586717"/>
              <a:gd name="connsiteY2" fmla="*/ 1162493 h 1935126"/>
              <a:gd name="connsiteX3" fmla="*/ 35442 w 3586717"/>
              <a:gd name="connsiteY3" fmla="*/ 1176670 h 1935126"/>
              <a:gd name="connsiteX4" fmla="*/ 0 w 3586717"/>
              <a:gd name="connsiteY4" fmla="*/ 1580707 h 1935126"/>
              <a:gd name="connsiteX5" fmla="*/ 99237 w 3586717"/>
              <a:gd name="connsiteY5" fmla="*/ 1828800 h 1935126"/>
              <a:gd name="connsiteX6" fmla="*/ 3253563 w 3586717"/>
              <a:gd name="connsiteY6" fmla="*/ 1935126 h 1935126"/>
              <a:gd name="connsiteX7" fmla="*/ 3586717 w 3586717"/>
              <a:gd name="connsiteY7" fmla="*/ 1587795 h 1935126"/>
              <a:gd name="connsiteX8" fmla="*/ 3437860 w 3586717"/>
              <a:gd name="connsiteY8" fmla="*/ 1247553 h 1935126"/>
              <a:gd name="connsiteX9" fmla="*/ 3310270 w 3586717"/>
              <a:gd name="connsiteY9" fmla="*/ 1013637 h 1935126"/>
              <a:gd name="connsiteX10" fmla="*/ 3232298 w 3586717"/>
              <a:gd name="connsiteY10" fmla="*/ 971107 h 1935126"/>
              <a:gd name="connsiteX11" fmla="*/ 3196856 w 3586717"/>
              <a:gd name="connsiteY11" fmla="*/ 956930 h 1935126"/>
              <a:gd name="connsiteX12" fmla="*/ 3168502 w 3586717"/>
              <a:gd name="connsiteY12" fmla="*/ 935665 h 1935126"/>
              <a:gd name="connsiteX13" fmla="*/ 2629786 w 3586717"/>
              <a:gd name="connsiteY13" fmla="*/ 758456 h 1935126"/>
              <a:gd name="connsiteX14" fmla="*/ 2565991 w 3586717"/>
              <a:gd name="connsiteY14" fmla="*/ 701749 h 1935126"/>
              <a:gd name="connsiteX15" fmla="*/ 2537637 w 3586717"/>
              <a:gd name="connsiteY15" fmla="*/ 666307 h 1935126"/>
              <a:gd name="connsiteX16" fmla="*/ 2310809 w 3586717"/>
              <a:gd name="connsiteY16" fmla="*/ 418214 h 1935126"/>
              <a:gd name="connsiteX17" fmla="*/ 2239926 w 3586717"/>
              <a:gd name="connsiteY17" fmla="*/ 354419 h 1935126"/>
              <a:gd name="connsiteX18" fmla="*/ 1665768 w 3586717"/>
              <a:gd name="connsiteY18" fmla="*/ 70884 h 1935126"/>
              <a:gd name="connsiteX19" fmla="*/ 765544 w 3586717"/>
              <a:gd name="connsiteY19" fmla="*/ 0 h 1935126"/>
              <a:gd name="connsiteX20" fmla="*/ 177209 w 3586717"/>
              <a:gd name="connsiteY20" fmla="*/ 85061 h 1935126"/>
              <a:gd name="connsiteX21" fmla="*/ 42530 w 3586717"/>
              <a:gd name="connsiteY21" fmla="*/ 340242 h 1935126"/>
              <a:gd name="connsiteX22" fmla="*/ 120502 w 3586717"/>
              <a:gd name="connsiteY22" fmla="*/ 460744 h 1935126"/>
              <a:gd name="connsiteX23" fmla="*/ 276447 w 3586717"/>
              <a:gd name="connsiteY23" fmla="*/ 765544 h 1935126"/>
              <a:gd name="connsiteX0" fmla="*/ 276447 w 3657600"/>
              <a:gd name="connsiteY0" fmla="*/ 765544 h 1935126"/>
              <a:gd name="connsiteX1" fmla="*/ 92149 w 3657600"/>
              <a:gd name="connsiteY1" fmla="*/ 1105786 h 1935126"/>
              <a:gd name="connsiteX2" fmla="*/ 56707 w 3657600"/>
              <a:gd name="connsiteY2" fmla="*/ 1162493 h 1935126"/>
              <a:gd name="connsiteX3" fmla="*/ 35442 w 3657600"/>
              <a:gd name="connsiteY3" fmla="*/ 1176670 h 1935126"/>
              <a:gd name="connsiteX4" fmla="*/ 0 w 3657600"/>
              <a:gd name="connsiteY4" fmla="*/ 1580707 h 1935126"/>
              <a:gd name="connsiteX5" fmla="*/ 99237 w 3657600"/>
              <a:gd name="connsiteY5" fmla="*/ 1828800 h 1935126"/>
              <a:gd name="connsiteX6" fmla="*/ 3253563 w 3657600"/>
              <a:gd name="connsiteY6" fmla="*/ 1935126 h 1935126"/>
              <a:gd name="connsiteX7" fmla="*/ 3657600 w 3657600"/>
              <a:gd name="connsiteY7" fmla="*/ 1623236 h 1935126"/>
              <a:gd name="connsiteX8" fmla="*/ 3437860 w 3657600"/>
              <a:gd name="connsiteY8" fmla="*/ 1247553 h 1935126"/>
              <a:gd name="connsiteX9" fmla="*/ 3310270 w 3657600"/>
              <a:gd name="connsiteY9" fmla="*/ 1013637 h 1935126"/>
              <a:gd name="connsiteX10" fmla="*/ 3232298 w 3657600"/>
              <a:gd name="connsiteY10" fmla="*/ 971107 h 1935126"/>
              <a:gd name="connsiteX11" fmla="*/ 3196856 w 3657600"/>
              <a:gd name="connsiteY11" fmla="*/ 956930 h 1935126"/>
              <a:gd name="connsiteX12" fmla="*/ 3168502 w 3657600"/>
              <a:gd name="connsiteY12" fmla="*/ 935665 h 1935126"/>
              <a:gd name="connsiteX13" fmla="*/ 2629786 w 3657600"/>
              <a:gd name="connsiteY13" fmla="*/ 758456 h 1935126"/>
              <a:gd name="connsiteX14" fmla="*/ 2565991 w 3657600"/>
              <a:gd name="connsiteY14" fmla="*/ 701749 h 1935126"/>
              <a:gd name="connsiteX15" fmla="*/ 2537637 w 3657600"/>
              <a:gd name="connsiteY15" fmla="*/ 666307 h 1935126"/>
              <a:gd name="connsiteX16" fmla="*/ 2310809 w 3657600"/>
              <a:gd name="connsiteY16" fmla="*/ 418214 h 1935126"/>
              <a:gd name="connsiteX17" fmla="*/ 2239926 w 3657600"/>
              <a:gd name="connsiteY17" fmla="*/ 354419 h 1935126"/>
              <a:gd name="connsiteX18" fmla="*/ 1665768 w 3657600"/>
              <a:gd name="connsiteY18" fmla="*/ 70884 h 1935126"/>
              <a:gd name="connsiteX19" fmla="*/ 765544 w 3657600"/>
              <a:gd name="connsiteY19" fmla="*/ 0 h 1935126"/>
              <a:gd name="connsiteX20" fmla="*/ 177209 w 3657600"/>
              <a:gd name="connsiteY20" fmla="*/ 85061 h 1935126"/>
              <a:gd name="connsiteX21" fmla="*/ 42530 w 3657600"/>
              <a:gd name="connsiteY21" fmla="*/ 340242 h 1935126"/>
              <a:gd name="connsiteX22" fmla="*/ 120502 w 3657600"/>
              <a:gd name="connsiteY22" fmla="*/ 460744 h 1935126"/>
              <a:gd name="connsiteX23" fmla="*/ 276447 w 3657600"/>
              <a:gd name="connsiteY23" fmla="*/ 765544 h 1935126"/>
              <a:gd name="connsiteX0" fmla="*/ 184298 w 3657600"/>
              <a:gd name="connsiteY0" fmla="*/ 772632 h 1935126"/>
              <a:gd name="connsiteX1" fmla="*/ 92149 w 3657600"/>
              <a:gd name="connsiteY1" fmla="*/ 1105786 h 1935126"/>
              <a:gd name="connsiteX2" fmla="*/ 56707 w 3657600"/>
              <a:gd name="connsiteY2" fmla="*/ 1162493 h 1935126"/>
              <a:gd name="connsiteX3" fmla="*/ 35442 w 3657600"/>
              <a:gd name="connsiteY3" fmla="*/ 1176670 h 1935126"/>
              <a:gd name="connsiteX4" fmla="*/ 0 w 3657600"/>
              <a:gd name="connsiteY4" fmla="*/ 1580707 h 1935126"/>
              <a:gd name="connsiteX5" fmla="*/ 99237 w 3657600"/>
              <a:gd name="connsiteY5" fmla="*/ 1828800 h 1935126"/>
              <a:gd name="connsiteX6" fmla="*/ 3253563 w 3657600"/>
              <a:gd name="connsiteY6" fmla="*/ 1935126 h 1935126"/>
              <a:gd name="connsiteX7" fmla="*/ 3657600 w 3657600"/>
              <a:gd name="connsiteY7" fmla="*/ 1623236 h 1935126"/>
              <a:gd name="connsiteX8" fmla="*/ 3437860 w 3657600"/>
              <a:gd name="connsiteY8" fmla="*/ 1247553 h 1935126"/>
              <a:gd name="connsiteX9" fmla="*/ 3310270 w 3657600"/>
              <a:gd name="connsiteY9" fmla="*/ 1013637 h 1935126"/>
              <a:gd name="connsiteX10" fmla="*/ 3232298 w 3657600"/>
              <a:gd name="connsiteY10" fmla="*/ 971107 h 1935126"/>
              <a:gd name="connsiteX11" fmla="*/ 3196856 w 3657600"/>
              <a:gd name="connsiteY11" fmla="*/ 956930 h 1935126"/>
              <a:gd name="connsiteX12" fmla="*/ 3168502 w 3657600"/>
              <a:gd name="connsiteY12" fmla="*/ 935665 h 1935126"/>
              <a:gd name="connsiteX13" fmla="*/ 2629786 w 3657600"/>
              <a:gd name="connsiteY13" fmla="*/ 758456 h 1935126"/>
              <a:gd name="connsiteX14" fmla="*/ 2565991 w 3657600"/>
              <a:gd name="connsiteY14" fmla="*/ 701749 h 1935126"/>
              <a:gd name="connsiteX15" fmla="*/ 2537637 w 3657600"/>
              <a:gd name="connsiteY15" fmla="*/ 666307 h 1935126"/>
              <a:gd name="connsiteX16" fmla="*/ 2310809 w 3657600"/>
              <a:gd name="connsiteY16" fmla="*/ 418214 h 1935126"/>
              <a:gd name="connsiteX17" fmla="*/ 2239926 w 3657600"/>
              <a:gd name="connsiteY17" fmla="*/ 354419 h 1935126"/>
              <a:gd name="connsiteX18" fmla="*/ 1665768 w 3657600"/>
              <a:gd name="connsiteY18" fmla="*/ 70884 h 1935126"/>
              <a:gd name="connsiteX19" fmla="*/ 765544 w 3657600"/>
              <a:gd name="connsiteY19" fmla="*/ 0 h 1935126"/>
              <a:gd name="connsiteX20" fmla="*/ 177209 w 3657600"/>
              <a:gd name="connsiteY20" fmla="*/ 85061 h 1935126"/>
              <a:gd name="connsiteX21" fmla="*/ 42530 w 3657600"/>
              <a:gd name="connsiteY21" fmla="*/ 340242 h 1935126"/>
              <a:gd name="connsiteX22" fmla="*/ 120502 w 3657600"/>
              <a:gd name="connsiteY22" fmla="*/ 460744 h 1935126"/>
              <a:gd name="connsiteX23" fmla="*/ 184298 w 3657600"/>
              <a:gd name="connsiteY23" fmla="*/ 772632 h 1935126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537637 w 3657600"/>
              <a:gd name="connsiteY15" fmla="*/ 769674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60651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537637 w 3657600"/>
              <a:gd name="connsiteY15" fmla="*/ 769674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908081 w 3657600"/>
              <a:gd name="connsiteY13" fmla="*/ 837969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908081 w 3657600"/>
              <a:gd name="connsiteY13" fmla="*/ 837969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461884 w 3657600"/>
              <a:gd name="connsiteY16" fmla="*/ 473874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57600" h="2038493">
                <a:moveTo>
                  <a:pt x="184298" y="875999"/>
                </a:moveTo>
                <a:lnTo>
                  <a:pt x="92149" y="1209153"/>
                </a:lnTo>
                <a:cubicBezTo>
                  <a:pt x="80335" y="1228055"/>
                  <a:pt x="71516" y="1249200"/>
                  <a:pt x="56707" y="1265860"/>
                </a:cubicBezTo>
                <a:cubicBezTo>
                  <a:pt x="33201" y="1292305"/>
                  <a:pt x="35442" y="1259593"/>
                  <a:pt x="35442" y="1280037"/>
                </a:cubicBezTo>
                <a:lnTo>
                  <a:pt x="0" y="1684074"/>
                </a:lnTo>
                <a:lnTo>
                  <a:pt x="99237" y="1932167"/>
                </a:lnTo>
                <a:lnTo>
                  <a:pt x="3253563" y="2038493"/>
                </a:lnTo>
                <a:lnTo>
                  <a:pt x="3657600" y="1726603"/>
                </a:lnTo>
                <a:lnTo>
                  <a:pt x="3437860" y="1350920"/>
                </a:lnTo>
                <a:lnTo>
                  <a:pt x="3310270" y="1117004"/>
                </a:lnTo>
                <a:cubicBezTo>
                  <a:pt x="3284279" y="1102827"/>
                  <a:pt x="3258778" y="1087714"/>
                  <a:pt x="3232298" y="1074474"/>
                </a:cubicBezTo>
                <a:cubicBezTo>
                  <a:pt x="3220917" y="1068784"/>
                  <a:pt x="3207979" y="1066476"/>
                  <a:pt x="3196856" y="1060297"/>
                </a:cubicBezTo>
                <a:cubicBezTo>
                  <a:pt x="3186529" y="1054560"/>
                  <a:pt x="3168502" y="1039032"/>
                  <a:pt x="3168502" y="1039032"/>
                </a:cubicBezTo>
                <a:lnTo>
                  <a:pt x="2908081" y="837969"/>
                </a:lnTo>
                <a:cubicBezTo>
                  <a:pt x="2835182" y="785898"/>
                  <a:pt x="2827839" y="804572"/>
                  <a:pt x="2788627" y="765360"/>
                </a:cubicBezTo>
                <a:cubicBezTo>
                  <a:pt x="2749415" y="726148"/>
                  <a:pt x="2672809" y="602697"/>
                  <a:pt x="2672809" y="602697"/>
                </a:cubicBezTo>
                <a:lnTo>
                  <a:pt x="2461884" y="473874"/>
                </a:lnTo>
                <a:lnTo>
                  <a:pt x="2239926" y="457786"/>
                </a:lnTo>
                <a:lnTo>
                  <a:pt x="1665768" y="174251"/>
                </a:lnTo>
                <a:lnTo>
                  <a:pt x="423637" y="0"/>
                </a:lnTo>
                <a:lnTo>
                  <a:pt x="177209" y="188428"/>
                </a:lnTo>
                <a:lnTo>
                  <a:pt x="42530" y="443609"/>
                </a:lnTo>
                <a:lnTo>
                  <a:pt x="120502" y="564111"/>
                </a:lnTo>
                <a:lnTo>
                  <a:pt x="184298" y="875999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Connettore 1 36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sellaDiTesto 39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2" name="CasellaDiTesto 41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43" name="Gruppo 42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44" name="Ovale 43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Figura a mano libera 44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6" name="Connettore 2 45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783" y="365127"/>
            <a:ext cx="8619214" cy="768800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Bike and </a:t>
            </a:r>
            <a:r>
              <a:rPr lang="it-IT" dirty="0" err="1" smtClean="0"/>
              <a:t>Assisted</a:t>
            </a:r>
            <a:r>
              <a:rPr lang="it-IT" dirty="0" smtClean="0"/>
              <a:t> bike </a:t>
            </a:r>
            <a:r>
              <a:rPr lang="it-IT" dirty="0" err="1" smtClean="0"/>
              <a:t>as</a:t>
            </a:r>
            <a:r>
              <a:rPr lang="it-IT" dirty="0" smtClean="0"/>
              <a:t> an </a:t>
            </a:r>
            <a:r>
              <a:rPr lang="it-IT" dirty="0" err="1" smtClean="0"/>
              <a:t>is</a:t>
            </a:r>
            <a:r>
              <a:rPr lang="it-IT" dirty="0" smtClean="0"/>
              <a:t>-a </a:t>
            </a:r>
            <a:r>
              <a:rPr lang="it-IT" dirty="0" err="1" smtClean="0"/>
              <a:t>relationship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464" y="3969487"/>
            <a:ext cx="4272310" cy="2589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err="1" smtClean="0"/>
              <a:t>Comment</a:t>
            </a:r>
            <a:endParaRPr lang="it-IT" sz="2200" dirty="0" smtClean="0"/>
          </a:p>
          <a:p>
            <a:r>
              <a:rPr lang="it-IT" sz="2200" dirty="0" smtClean="0"/>
              <a:t>The </a:t>
            </a:r>
            <a:r>
              <a:rPr lang="it-IT" sz="2200" dirty="0" err="1" smtClean="0"/>
              <a:t>difference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</a:t>
            </a:r>
            <a:r>
              <a:rPr lang="it-IT" sz="2200" dirty="0" err="1" smtClean="0"/>
              <a:t>this</a:t>
            </a:r>
            <a:r>
              <a:rPr lang="it-IT" sz="2200" dirty="0" smtClean="0"/>
              <a:t> </a:t>
            </a:r>
            <a:r>
              <a:rPr lang="it-IT" sz="2200" dirty="0" err="1" smtClean="0"/>
              <a:t>solution</a:t>
            </a:r>
            <a:r>
              <a:rPr lang="it-IT" sz="2200" dirty="0" smtClean="0"/>
              <a:t> and the </a:t>
            </a:r>
            <a:r>
              <a:rPr lang="it-IT" sz="2200" dirty="0" err="1" smtClean="0"/>
              <a:t>one</a:t>
            </a:r>
            <a:r>
              <a:rPr lang="it-IT" sz="2200" dirty="0" smtClean="0"/>
              <a:t> in the </a:t>
            </a:r>
            <a:r>
              <a:rPr lang="it-IT" sz="2200" dirty="0" err="1" smtClean="0"/>
              <a:t>previous</a:t>
            </a:r>
            <a:r>
              <a:rPr lang="it-IT" sz="2200" dirty="0" smtClean="0"/>
              <a:t> page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very</a:t>
            </a:r>
            <a:r>
              <a:rPr lang="it-IT" sz="2200" dirty="0" smtClean="0"/>
              <a:t> </a:t>
            </a:r>
            <a:r>
              <a:rPr lang="it-IT" sz="2200" dirty="0" err="1" smtClean="0"/>
              <a:t>tiny</a:t>
            </a:r>
            <a:r>
              <a:rPr lang="it-IT" sz="2200" dirty="0" smtClean="0"/>
              <a:t>, </a:t>
            </a:r>
            <a:r>
              <a:rPr lang="it-IT" sz="2200" dirty="0" err="1" smtClean="0"/>
              <a:t>both</a:t>
            </a:r>
            <a:r>
              <a:rPr lang="it-IT" sz="2200" dirty="0" smtClean="0"/>
              <a:t> can be </a:t>
            </a:r>
            <a:r>
              <a:rPr lang="it-IT" sz="2200" dirty="0" err="1" smtClean="0"/>
              <a:t>considered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</a:t>
            </a:r>
            <a:r>
              <a:rPr lang="it-IT" sz="2200" dirty="0" err="1" smtClean="0"/>
              <a:t>correct</a:t>
            </a:r>
            <a:r>
              <a:rPr lang="it-IT" sz="2200" dirty="0" smtClean="0"/>
              <a:t> and </a:t>
            </a:r>
            <a:r>
              <a:rPr lang="it-IT" sz="2200" dirty="0" err="1" smtClean="0"/>
              <a:t>readable</a:t>
            </a:r>
            <a:r>
              <a:rPr lang="it-IT" sz="2200" dirty="0" smtClean="0"/>
              <a:t> </a:t>
            </a:r>
            <a:r>
              <a:rPr lang="it-IT" sz="2200" dirty="0" err="1" smtClean="0"/>
              <a:t>solutions</a:t>
            </a:r>
            <a:r>
              <a:rPr lang="it-IT" sz="2200" dirty="0" smtClean="0"/>
              <a:t>.  </a:t>
            </a:r>
            <a:endParaRPr lang="it-IT" sz="2200" dirty="0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45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998262" y="4498515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Assisted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923632" y="4634196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make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Rettangolo 103"/>
          <p:cNvSpPr/>
          <p:nvPr/>
        </p:nvSpPr>
        <p:spPr>
          <a:xfrm>
            <a:off x="5082866" y="449702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94" name="Figura a mano libera 93"/>
          <p:cNvSpPr/>
          <p:nvPr/>
        </p:nvSpPr>
        <p:spPr>
          <a:xfrm>
            <a:off x="3395330" y="1339702"/>
            <a:ext cx="5684875" cy="1757917"/>
          </a:xfrm>
          <a:custGeom>
            <a:avLst/>
            <a:gdLst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99237 w 5684875"/>
              <a:gd name="connsiteY23" fmla="*/ 297712 h 1757917"/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85061 w 5684875"/>
              <a:gd name="connsiteY23" fmla="*/ 347331 h 175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84875" h="1757917">
                <a:moveTo>
                  <a:pt x="77972" y="361507"/>
                </a:moveTo>
                <a:lnTo>
                  <a:pt x="0" y="793898"/>
                </a:lnTo>
                <a:lnTo>
                  <a:pt x="404037" y="1027814"/>
                </a:lnTo>
                <a:lnTo>
                  <a:pt x="1162493" y="1112875"/>
                </a:lnTo>
                <a:lnTo>
                  <a:pt x="1254642" y="1119963"/>
                </a:lnTo>
                <a:lnTo>
                  <a:pt x="1637414" y="1290084"/>
                </a:lnTo>
                <a:lnTo>
                  <a:pt x="3012558" y="1446028"/>
                </a:lnTo>
                <a:lnTo>
                  <a:pt x="3182679" y="1446028"/>
                </a:lnTo>
                <a:lnTo>
                  <a:pt x="4692503" y="1757917"/>
                </a:lnTo>
                <a:lnTo>
                  <a:pt x="5415517" y="1715386"/>
                </a:lnTo>
                <a:lnTo>
                  <a:pt x="5677786" y="1552354"/>
                </a:lnTo>
                <a:lnTo>
                  <a:pt x="5684875" y="1034903"/>
                </a:lnTo>
                <a:lnTo>
                  <a:pt x="5592726" y="645042"/>
                </a:lnTo>
                <a:lnTo>
                  <a:pt x="5536019" y="616689"/>
                </a:lnTo>
                <a:lnTo>
                  <a:pt x="5174512" y="418214"/>
                </a:lnTo>
                <a:lnTo>
                  <a:pt x="5110717" y="411126"/>
                </a:lnTo>
                <a:lnTo>
                  <a:pt x="4997303" y="396949"/>
                </a:lnTo>
                <a:lnTo>
                  <a:pt x="3161414" y="269358"/>
                </a:lnTo>
                <a:cubicBezTo>
                  <a:pt x="2995242" y="239146"/>
                  <a:pt x="3182839" y="270108"/>
                  <a:pt x="2970028" y="248093"/>
                </a:cubicBezTo>
                <a:cubicBezTo>
                  <a:pt x="2939115" y="244895"/>
                  <a:pt x="2877879" y="233917"/>
                  <a:pt x="2877879" y="233917"/>
                </a:cubicBezTo>
                <a:lnTo>
                  <a:pt x="1190847" y="7089"/>
                </a:lnTo>
                <a:lnTo>
                  <a:pt x="382772" y="0"/>
                </a:lnTo>
                <a:cubicBezTo>
                  <a:pt x="288260" y="99237"/>
                  <a:pt x="148855" y="239824"/>
                  <a:pt x="99237" y="297712"/>
                </a:cubicBezTo>
                <a:cubicBezTo>
                  <a:pt x="49619" y="355600"/>
                  <a:pt x="89786" y="330791"/>
                  <a:pt x="85061" y="34733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Figura a mano libera 97"/>
          <p:cNvSpPr/>
          <p:nvPr/>
        </p:nvSpPr>
        <p:spPr>
          <a:xfrm>
            <a:off x="4635793" y="3100576"/>
            <a:ext cx="3657600" cy="2038493"/>
          </a:xfrm>
          <a:custGeom>
            <a:avLst/>
            <a:gdLst>
              <a:gd name="connsiteX0" fmla="*/ 276447 w 3863163"/>
              <a:gd name="connsiteY0" fmla="*/ 765544 h 1935126"/>
              <a:gd name="connsiteX1" fmla="*/ 92149 w 3863163"/>
              <a:gd name="connsiteY1" fmla="*/ 1105786 h 1935126"/>
              <a:gd name="connsiteX2" fmla="*/ 56707 w 3863163"/>
              <a:gd name="connsiteY2" fmla="*/ 1162493 h 1935126"/>
              <a:gd name="connsiteX3" fmla="*/ 35442 w 3863163"/>
              <a:gd name="connsiteY3" fmla="*/ 1176670 h 1935126"/>
              <a:gd name="connsiteX4" fmla="*/ 0 w 3863163"/>
              <a:gd name="connsiteY4" fmla="*/ 1580707 h 1935126"/>
              <a:gd name="connsiteX5" fmla="*/ 99237 w 3863163"/>
              <a:gd name="connsiteY5" fmla="*/ 1828800 h 1935126"/>
              <a:gd name="connsiteX6" fmla="*/ 3253563 w 3863163"/>
              <a:gd name="connsiteY6" fmla="*/ 1935126 h 1935126"/>
              <a:gd name="connsiteX7" fmla="*/ 3863163 w 3863163"/>
              <a:gd name="connsiteY7" fmla="*/ 1679944 h 1935126"/>
              <a:gd name="connsiteX8" fmla="*/ 3863163 w 3863163"/>
              <a:gd name="connsiteY8" fmla="*/ 1488558 h 1935126"/>
              <a:gd name="connsiteX9" fmla="*/ 3310270 w 3863163"/>
              <a:gd name="connsiteY9" fmla="*/ 1013637 h 1935126"/>
              <a:gd name="connsiteX10" fmla="*/ 3232298 w 3863163"/>
              <a:gd name="connsiteY10" fmla="*/ 971107 h 1935126"/>
              <a:gd name="connsiteX11" fmla="*/ 3196856 w 3863163"/>
              <a:gd name="connsiteY11" fmla="*/ 956930 h 1935126"/>
              <a:gd name="connsiteX12" fmla="*/ 3168502 w 3863163"/>
              <a:gd name="connsiteY12" fmla="*/ 935665 h 1935126"/>
              <a:gd name="connsiteX13" fmla="*/ 2629786 w 3863163"/>
              <a:gd name="connsiteY13" fmla="*/ 758456 h 1935126"/>
              <a:gd name="connsiteX14" fmla="*/ 2565991 w 3863163"/>
              <a:gd name="connsiteY14" fmla="*/ 701749 h 1935126"/>
              <a:gd name="connsiteX15" fmla="*/ 2537637 w 3863163"/>
              <a:gd name="connsiteY15" fmla="*/ 666307 h 1935126"/>
              <a:gd name="connsiteX16" fmla="*/ 2310809 w 3863163"/>
              <a:gd name="connsiteY16" fmla="*/ 418214 h 1935126"/>
              <a:gd name="connsiteX17" fmla="*/ 2239926 w 3863163"/>
              <a:gd name="connsiteY17" fmla="*/ 354419 h 1935126"/>
              <a:gd name="connsiteX18" fmla="*/ 1665768 w 3863163"/>
              <a:gd name="connsiteY18" fmla="*/ 70884 h 1935126"/>
              <a:gd name="connsiteX19" fmla="*/ 765544 w 3863163"/>
              <a:gd name="connsiteY19" fmla="*/ 0 h 1935126"/>
              <a:gd name="connsiteX20" fmla="*/ 177209 w 3863163"/>
              <a:gd name="connsiteY20" fmla="*/ 85061 h 1935126"/>
              <a:gd name="connsiteX21" fmla="*/ 42530 w 3863163"/>
              <a:gd name="connsiteY21" fmla="*/ 340242 h 1935126"/>
              <a:gd name="connsiteX22" fmla="*/ 120502 w 3863163"/>
              <a:gd name="connsiteY22" fmla="*/ 460744 h 1935126"/>
              <a:gd name="connsiteX23" fmla="*/ 276447 w 3863163"/>
              <a:gd name="connsiteY23" fmla="*/ 765544 h 1935126"/>
              <a:gd name="connsiteX0" fmla="*/ 276447 w 3863163"/>
              <a:gd name="connsiteY0" fmla="*/ 765544 h 1935126"/>
              <a:gd name="connsiteX1" fmla="*/ 92149 w 3863163"/>
              <a:gd name="connsiteY1" fmla="*/ 1105786 h 1935126"/>
              <a:gd name="connsiteX2" fmla="*/ 56707 w 3863163"/>
              <a:gd name="connsiteY2" fmla="*/ 1162493 h 1935126"/>
              <a:gd name="connsiteX3" fmla="*/ 35442 w 3863163"/>
              <a:gd name="connsiteY3" fmla="*/ 1176670 h 1935126"/>
              <a:gd name="connsiteX4" fmla="*/ 0 w 3863163"/>
              <a:gd name="connsiteY4" fmla="*/ 1580707 h 1935126"/>
              <a:gd name="connsiteX5" fmla="*/ 99237 w 3863163"/>
              <a:gd name="connsiteY5" fmla="*/ 1828800 h 1935126"/>
              <a:gd name="connsiteX6" fmla="*/ 3253563 w 3863163"/>
              <a:gd name="connsiteY6" fmla="*/ 1935126 h 1935126"/>
              <a:gd name="connsiteX7" fmla="*/ 3650512 w 3863163"/>
              <a:gd name="connsiteY7" fmla="*/ 1630326 h 1935126"/>
              <a:gd name="connsiteX8" fmla="*/ 3863163 w 3863163"/>
              <a:gd name="connsiteY8" fmla="*/ 1488558 h 1935126"/>
              <a:gd name="connsiteX9" fmla="*/ 3310270 w 3863163"/>
              <a:gd name="connsiteY9" fmla="*/ 1013637 h 1935126"/>
              <a:gd name="connsiteX10" fmla="*/ 3232298 w 3863163"/>
              <a:gd name="connsiteY10" fmla="*/ 971107 h 1935126"/>
              <a:gd name="connsiteX11" fmla="*/ 3196856 w 3863163"/>
              <a:gd name="connsiteY11" fmla="*/ 956930 h 1935126"/>
              <a:gd name="connsiteX12" fmla="*/ 3168502 w 3863163"/>
              <a:gd name="connsiteY12" fmla="*/ 935665 h 1935126"/>
              <a:gd name="connsiteX13" fmla="*/ 2629786 w 3863163"/>
              <a:gd name="connsiteY13" fmla="*/ 758456 h 1935126"/>
              <a:gd name="connsiteX14" fmla="*/ 2565991 w 3863163"/>
              <a:gd name="connsiteY14" fmla="*/ 701749 h 1935126"/>
              <a:gd name="connsiteX15" fmla="*/ 2537637 w 3863163"/>
              <a:gd name="connsiteY15" fmla="*/ 666307 h 1935126"/>
              <a:gd name="connsiteX16" fmla="*/ 2310809 w 3863163"/>
              <a:gd name="connsiteY16" fmla="*/ 418214 h 1935126"/>
              <a:gd name="connsiteX17" fmla="*/ 2239926 w 3863163"/>
              <a:gd name="connsiteY17" fmla="*/ 354419 h 1935126"/>
              <a:gd name="connsiteX18" fmla="*/ 1665768 w 3863163"/>
              <a:gd name="connsiteY18" fmla="*/ 70884 h 1935126"/>
              <a:gd name="connsiteX19" fmla="*/ 765544 w 3863163"/>
              <a:gd name="connsiteY19" fmla="*/ 0 h 1935126"/>
              <a:gd name="connsiteX20" fmla="*/ 177209 w 3863163"/>
              <a:gd name="connsiteY20" fmla="*/ 85061 h 1935126"/>
              <a:gd name="connsiteX21" fmla="*/ 42530 w 3863163"/>
              <a:gd name="connsiteY21" fmla="*/ 340242 h 1935126"/>
              <a:gd name="connsiteX22" fmla="*/ 120502 w 3863163"/>
              <a:gd name="connsiteY22" fmla="*/ 460744 h 1935126"/>
              <a:gd name="connsiteX23" fmla="*/ 276447 w 3863163"/>
              <a:gd name="connsiteY23" fmla="*/ 765544 h 1935126"/>
              <a:gd name="connsiteX0" fmla="*/ 276447 w 3650512"/>
              <a:gd name="connsiteY0" fmla="*/ 765544 h 1935126"/>
              <a:gd name="connsiteX1" fmla="*/ 92149 w 3650512"/>
              <a:gd name="connsiteY1" fmla="*/ 1105786 h 1935126"/>
              <a:gd name="connsiteX2" fmla="*/ 56707 w 3650512"/>
              <a:gd name="connsiteY2" fmla="*/ 1162493 h 1935126"/>
              <a:gd name="connsiteX3" fmla="*/ 35442 w 3650512"/>
              <a:gd name="connsiteY3" fmla="*/ 1176670 h 1935126"/>
              <a:gd name="connsiteX4" fmla="*/ 0 w 3650512"/>
              <a:gd name="connsiteY4" fmla="*/ 1580707 h 1935126"/>
              <a:gd name="connsiteX5" fmla="*/ 99237 w 3650512"/>
              <a:gd name="connsiteY5" fmla="*/ 1828800 h 1935126"/>
              <a:gd name="connsiteX6" fmla="*/ 3253563 w 3650512"/>
              <a:gd name="connsiteY6" fmla="*/ 1935126 h 1935126"/>
              <a:gd name="connsiteX7" fmla="*/ 3650512 w 3650512"/>
              <a:gd name="connsiteY7" fmla="*/ 1630326 h 1935126"/>
              <a:gd name="connsiteX8" fmla="*/ 3437860 w 3650512"/>
              <a:gd name="connsiteY8" fmla="*/ 1247553 h 1935126"/>
              <a:gd name="connsiteX9" fmla="*/ 3310270 w 3650512"/>
              <a:gd name="connsiteY9" fmla="*/ 1013637 h 1935126"/>
              <a:gd name="connsiteX10" fmla="*/ 3232298 w 3650512"/>
              <a:gd name="connsiteY10" fmla="*/ 971107 h 1935126"/>
              <a:gd name="connsiteX11" fmla="*/ 3196856 w 3650512"/>
              <a:gd name="connsiteY11" fmla="*/ 956930 h 1935126"/>
              <a:gd name="connsiteX12" fmla="*/ 3168502 w 3650512"/>
              <a:gd name="connsiteY12" fmla="*/ 935665 h 1935126"/>
              <a:gd name="connsiteX13" fmla="*/ 2629786 w 3650512"/>
              <a:gd name="connsiteY13" fmla="*/ 758456 h 1935126"/>
              <a:gd name="connsiteX14" fmla="*/ 2565991 w 3650512"/>
              <a:gd name="connsiteY14" fmla="*/ 701749 h 1935126"/>
              <a:gd name="connsiteX15" fmla="*/ 2537637 w 3650512"/>
              <a:gd name="connsiteY15" fmla="*/ 666307 h 1935126"/>
              <a:gd name="connsiteX16" fmla="*/ 2310809 w 3650512"/>
              <a:gd name="connsiteY16" fmla="*/ 418214 h 1935126"/>
              <a:gd name="connsiteX17" fmla="*/ 2239926 w 3650512"/>
              <a:gd name="connsiteY17" fmla="*/ 354419 h 1935126"/>
              <a:gd name="connsiteX18" fmla="*/ 1665768 w 3650512"/>
              <a:gd name="connsiteY18" fmla="*/ 70884 h 1935126"/>
              <a:gd name="connsiteX19" fmla="*/ 765544 w 3650512"/>
              <a:gd name="connsiteY19" fmla="*/ 0 h 1935126"/>
              <a:gd name="connsiteX20" fmla="*/ 177209 w 3650512"/>
              <a:gd name="connsiteY20" fmla="*/ 85061 h 1935126"/>
              <a:gd name="connsiteX21" fmla="*/ 42530 w 3650512"/>
              <a:gd name="connsiteY21" fmla="*/ 340242 h 1935126"/>
              <a:gd name="connsiteX22" fmla="*/ 120502 w 3650512"/>
              <a:gd name="connsiteY22" fmla="*/ 460744 h 1935126"/>
              <a:gd name="connsiteX23" fmla="*/ 276447 w 3650512"/>
              <a:gd name="connsiteY23" fmla="*/ 765544 h 1935126"/>
              <a:gd name="connsiteX0" fmla="*/ 276447 w 3586717"/>
              <a:gd name="connsiteY0" fmla="*/ 765544 h 1935126"/>
              <a:gd name="connsiteX1" fmla="*/ 92149 w 3586717"/>
              <a:gd name="connsiteY1" fmla="*/ 1105786 h 1935126"/>
              <a:gd name="connsiteX2" fmla="*/ 56707 w 3586717"/>
              <a:gd name="connsiteY2" fmla="*/ 1162493 h 1935126"/>
              <a:gd name="connsiteX3" fmla="*/ 35442 w 3586717"/>
              <a:gd name="connsiteY3" fmla="*/ 1176670 h 1935126"/>
              <a:gd name="connsiteX4" fmla="*/ 0 w 3586717"/>
              <a:gd name="connsiteY4" fmla="*/ 1580707 h 1935126"/>
              <a:gd name="connsiteX5" fmla="*/ 99237 w 3586717"/>
              <a:gd name="connsiteY5" fmla="*/ 1828800 h 1935126"/>
              <a:gd name="connsiteX6" fmla="*/ 3253563 w 3586717"/>
              <a:gd name="connsiteY6" fmla="*/ 1935126 h 1935126"/>
              <a:gd name="connsiteX7" fmla="*/ 3586717 w 3586717"/>
              <a:gd name="connsiteY7" fmla="*/ 1587795 h 1935126"/>
              <a:gd name="connsiteX8" fmla="*/ 3437860 w 3586717"/>
              <a:gd name="connsiteY8" fmla="*/ 1247553 h 1935126"/>
              <a:gd name="connsiteX9" fmla="*/ 3310270 w 3586717"/>
              <a:gd name="connsiteY9" fmla="*/ 1013637 h 1935126"/>
              <a:gd name="connsiteX10" fmla="*/ 3232298 w 3586717"/>
              <a:gd name="connsiteY10" fmla="*/ 971107 h 1935126"/>
              <a:gd name="connsiteX11" fmla="*/ 3196856 w 3586717"/>
              <a:gd name="connsiteY11" fmla="*/ 956930 h 1935126"/>
              <a:gd name="connsiteX12" fmla="*/ 3168502 w 3586717"/>
              <a:gd name="connsiteY12" fmla="*/ 935665 h 1935126"/>
              <a:gd name="connsiteX13" fmla="*/ 2629786 w 3586717"/>
              <a:gd name="connsiteY13" fmla="*/ 758456 h 1935126"/>
              <a:gd name="connsiteX14" fmla="*/ 2565991 w 3586717"/>
              <a:gd name="connsiteY14" fmla="*/ 701749 h 1935126"/>
              <a:gd name="connsiteX15" fmla="*/ 2537637 w 3586717"/>
              <a:gd name="connsiteY15" fmla="*/ 666307 h 1935126"/>
              <a:gd name="connsiteX16" fmla="*/ 2310809 w 3586717"/>
              <a:gd name="connsiteY16" fmla="*/ 418214 h 1935126"/>
              <a:gd name="connsiteX17" fmla="*/ 2239926 w 3586717"/>
              <a:gd name="connsiteY17" fmla="*/ 354419 h 1935126"/>
              <a:gd name="connsiteX18" fmla="*/ 1665768 w 3586717"/>
              <a:gd name="connsiteY18" fmla="*/ 70884 h 1935126"/>
              <a:gd name="connsiteX19" fmla="*/ 765544 w 3586717"/>
              <a:gd name="connsiteY19" fmla="*/ 0 h 1935126"/>
              <a:gd name="connsiteX20" fmla="*/ 177209 w 3586717"/>
              <a:gd name="connsiteY20" fmla="*/ 85061 h 1935126"/>
              <a:gd name="connsiteX21" fmla="*/ 42530 w 3586717"/>
              <a:gd name="connsiteY21" fmla="*/ 340242 h 1935126"/>
              <a:gd name="connsiteX22" fmla="*/ 120502 w 3586717"/>
              <a:gd name="connsiteY22" fmla="*/ 460744 h 1935126"/>
              <a:gd name="connsiteX23" fmla="*/ 276447 w 3586717"/>
              <a:gd name="connsiteY23" fmla="*/ 765544 h 1935126"/>
              <a:gd name="connsiteX0" fmla="*/ 276447 w 3657600"/>
              <a:gd name="connsiteY0" fmla="*/ 765544 h 1935126"/>
              <a:gd name="connsiteX1" fmla="*/ 92149 w 3657600"/>
              <a:gd name="connsiteY1" fmla="*/ 1105786 h 1935126"/>
              <a:gd name="connsiteX2" fmla="*/ 56707 w 3657600"/>
              <a:gd name="connsiteY2" fmla="*/ 1162493 h 1935126"/>
              <a:gd name="connsiteX3" fmla="*/ 35442 w 3657600"/>
              <a:gd name="connsiteY3" fmla="*/ 1176670 h 1935126"/>
              <a:gd name="connsiteX4" fmla="*/ 0 w 3657600"/>
              <a:gd name="connsiteY4" fmla="*/ 1580707 h 1935126"/>
              <a:gd name="connsiteX5" fmla="*/ 99237 w 3657600"/>
              <a:gd name="connsiteY5" fmla="*/ 1828800 h 1935126"/>
              <a:gd name="connsiteX6" fmla="*/ 3253563 w 3657600"/>
              <a:gd name="connsiteY6" fmla="*/ 1935126 h 1935126"/>
              <a:gd name="connsiteX7" fmla="*/ 3657600 w 3657600"/>
              <a:gd name="connsiteY7" fmla="*/ 1623236 h 1935126"/>
              <a:gd name="connsiteX8" fmla="*/ 3437860 w 3657600"/>
              <a:gd name="connsiteY8" fmla="*/ 1247553 h 1935126"/>
              <a:gd name="connsiteX9" fmla="*/ 3310270 w 3657600"/>
              <a:gd name="connsiteY9" fmla="*/ 1013637 h 1935126"/>
              <a:gd name="connsiteX10" fmla="*/ 3232298 w 3657600"/>
              <a:gd name="connsiteY10" fmla="*/ 971107 h 1935126"/>
              <a:gd name="connsiteX11" fmla="*/ 3196856 w 3657600"/>
              <a:gd name="connsiteY11" fmla="*/ 956930 h 1935126"/>
              <a:gd name="connsiteX12" fmla="*/ 3168502 w 3657600"/>
              <a:gd name="connsiteY12" fmla="*/ 935665 h 1935126"/>
              <a:gd name="connsiteX13" fmla="*/ 2629786 w 3657600"/>
              <a:gd name="connsiteY13" fmla="*/ 758456 h 1935126"/>
              <a:gd name="connsiteX14" fmla="*/ 2565991 w 3657600"/>
              <a:gd name="connsiteY14" fmla="*/ 701749 h 1935126"/>
              <a:gd name="connsiteX15" fmla="*/ 2537637 w 3657600"/>
              <a:gd name="connsiteY15" fmla="*/ 666307 h 1935126"/>
              <a:gd name="connsiteX16" fmla="*/ 2310809 w 3657600"/>
              <a:gd name="connsiteY16" fmla="*/ 418214 h 1935126"/>
              <a:gd name="connsiteX17" fmla="*/ 2239926 w 3657600"/>
              <a:gd name="connsiteY17" fmla="*/ 354419 h 1935126"/>
              <a:gd name="connsiteX18" fmla="*/ 1665768 w 3657600"/>
              <a:gd name="connsiteY18" fmla="*/ 70884 h 1935126"/>
              <a:gd name="connsiteX19" fmla="*/ 765544 w 3657600"/>
              <a:gd name="connsiteY19" fmla="*/ 0 h 1935126"/>
              <a:gd name="connsiteX20" fmla="*/ 177209 w 3657600"/>
              <a:gd name="connsiteY20" fmla="*/ 85061 h 1935126"/>
              <a:gd name="connsiteX21" fmla="*/ 42530 w 3657600"/>
              <a:gd name="connsiteY21" fmla="*/ 340242 h 1935126"/>
              <a:gd name="connsiteX22" fmla="*/ 120502 w 3657600"/>
              <a:gd name="connsiteY22" fmla="*/ 460744 h 1935126"/>
              <a:gd name="connsiteX23" fmla="*/ 276447 w 3657600"/>
              <a:gd name="connsiteY23" fmla="*/ 765544 h 1935126"/>
              <a:gd name="connsiteX0" fmla="*/ 184298 w 3657600"/>
              <a:gd name="connsiteY0" fmla="*/ 772632 h 1935126"/>
              <a:gd name="connsiteX1" fmla="*/ 92149 w 3657600"/>
              <a:gd name="connsiteY1" fmla="*/ 1105786 h 1935126"/>
              <a:gd name="connsiteX2" fmla="*/ 56707 w 3657600"/>
              <a:gd name="connsiteY2" fmla="*/ 1162493 h 1935126"/>
              <a:gd name="connsiteX3" fmla="*/ 35442 w 3657600"/>
              <a:gd name="connsiteY3" fmla="*/ 1176670 h 1935126"/>
              <a:gd name="connsiteX4" fmla="*/ 0 w 3657600"/>
              <a:gd name="connsiteY4" fmla="*/ 1580707 h 1935126"/>
              <a:gd name="connsiteX5" fmla="*/ 99237 w 3657600"/>
              <a:gd name="connsiteY5" fmla="*/ 1828800 h 1935126"/>
              <a:gd name="connsiteX6" fmla="*/ 3253563 w 3657600"/>
              <a:gd name="connsiteY6" fmla="*/ 1935126 h 1935126"/>
              <a:gd name="connsiteX7" fmla="*/ 3657600 w 3657600"/>
              <a:gd name="connsiteY7" fmla="*/ 1623236 h 1935126"/>
              <a:gd name="connsiteX8" fmla="*/ 3437860 w 3657600"/>
              <a:gd name="connsiteY8" fmla="*/ 1247553 h 1935126"/>
              <a:gd name="connsiteX9" fmla="*/ 3310270 w 3657600"/>
              <a:gd name="connsiteY9" fmla="*/ 1013637 h 1935126"/>
              <a:gd name="connsiteX10" fmla="*/ 3232298 w 3657600"/>
              <a:gd name="connsiteY10" fmla="*/ 971107 h 1935126"/>
              <a:gd name="connsiteX11" fmla="*/ 3196856 w 3657600"/>
              <a:gd name="connsiteY11" fmla="*/ 956930 h 1935126"/>
              <a:gd name="connsiteX12" fmla="*/ 3168502 w 3657600"/>
              <a:gd name="connsiteY12" fmla="*/ 935665 h 1935126"/>
              <a:gd name="connsiteX13" fmla="*/ 2629786 w 3657600"/>
              <a:gd name="connsiteY13" fmla="*/ 758456 h 1935126"/>
              <a:gd name="connsiteX14" fmla="*/ 2565991 w 3657600"/>
              <a:gd name="connsiteY14" fmla="*/ 701749 h 1935126"/>
              <a:gd name="connsiteX15" fmla="*/ 2537637 w 3657600"/>
              <a:gd name="connsiteY15" fmla="*/ 666307 h 1935126"/>
              <a:gd name="connsiteX16" fmla="*/ 2310809 w 3657600"/>
              <a:gd name="connsiteY16" fmla="*/ 418214 h 1935126"/>
              <a:gd name="connsiteX17" fmla="*/ 2239926 w 3657600"/>
              <a:gd name="connsiteY17" fmla="*/ 354419 h 1935126"/>
              <a:gd name="connsiteX18" fmla="*/ 1665768 w 3657600"/>
              <a:gd name="connsiteY18" fmla="*/ 70884 h 1935126"/>
              <a:gd name="connsiteX19" fmla="*/ 765544 w 3657600"/>
              <a:gd name="connsiteY19" fmla="*/ 0 h 1935126"/>
              <a:gd name="connsiteX20" fmla="*/ 177209 w 3657600"/>
              <a:gd name="connsiteY20" fmla="*/ 85061 h 1935126"/>
              <a:gd name="connsiteX21" fmla="*/ 42530 w 3657600"/>
              <a:gd name="connsiteY21" fmla="*/ 340242 h 1935126"/>
              <a:gd name="connsiteX22" fmla="*/ 120502 w 3657600"/>
              <a:gd name="connsiteY22" fmla="*/ 460744 h 1935126"/>
              <a:gd name="connsiteX23" fmla="*/ 184298 w 3657600"/>
              <a:gd name="connsiteY23" fmla="*/ 772632 h 1935126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537637 w 3657600"/>
              <a:gd name="connsiteY15" fmla="*/ 769674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60651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537637 w 3657600"/>
              <a:gd name="connsiteY15" fmla="*/ 769674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908081 w 3657600"/>
              <a:gd name="connsiteY13" fmla="*/ 837969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908081 w 3657600"/>
              <a:gd name="connsiteY13" fmla="*/ 837969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461884 w 3657600"/>
              <a:gd name="connsiteY16" fmla="*/ 473874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57600" h="2038493">
                <a:moveTo>
                  <a:pt x="184298" y="875999"/>
                </a:moveTo>
                <a:lnTo>
                  <a:pt x="92149" y="1209153"/>
                </a:lnTo>
                <a:cubicBezTo>
                  <a:pt x="80335" y="1228055"/>
                  <a:pt x="71516" y="1249200"/>
                  <a:pt x="56707" y="1265860"/>
                </a:cubicBezTo>
                <a:cubicBezTo>
                  <a:pt x="33201" y="1292305"/>
                  <a:pt x="35442" y="1259593"/>
                  <a:pt x="35442" y="1280037"/>
                </a:cubicBezTo>
                <a:lnTo>
                  <a:pt x="0" y="1684074"/>
                </a:lnTo>
                <a:lnTo>
                  <a:pt x="99237" y="1932167"/>
                </a:lnTo>
                <a:lnTo>
                  <a:pt x="3253563" y="2038493"/>
                </a:lnTo>
                <a:lnTo>
                  <a:pt x="3657600" y="1726603"/>
                </a:lnTo>
                <a:lnTo>
                  <a:pt x="3437860" y="1350920"/>
                </a:lnTo>
                <a:lnTo>
                  <a:pt x="3310270" y="1117004"/>
                </a:lnTo>
                <a:cubicBezTo>
                  <a:pt x="3284279" y="1102827"/>
                  <a:pt x="3258778" y="1087714"/>
                  <a:pt x="3232298" y="1074474"/>
                </a:cubicBezTo>
                <a:cubicBezTo>
                  <a:pt x="3220917" y="1068784"/>
                  <a:pt x="3207979" y="1066476"/>
                  <a:pt x="3196856" y="1060297"/>
                </a:cubicBezTo>
                <a:cubicBezTo>
                  <a:pt x="3186529" y="1054560"/>
                  <a:pt x="3168502" y="1039032"/>
                  <a:pt x="3168502" y="1039032"/>
                </a:cubicBezTo>
                <a:lnTo>
                  <a:pt x="2908081" y="837969"/>
                </a:lnTo>
                <a:cubicBezTo>
                  <a:pt x="2835182" y="785898"/>
                  <a:pt x="2827839" y="804572"/>
                  <a:pt x="2788627" y="765360"/>
                </a:cubicBezTo>
                <a:cubicBezTo>
                  <a:pt x="2749415" y="726148"/>
                  <a:pt x="2672809" y="602697"/>
                  <a:pt x="2672809" y="602697"/>
                </a:cubicBezTo>
                <a:lnTo>
                  <a:pt x="2461884" y="473874"/>
                </a:lnTo>
                <a:lnTo>
                  <a:pt x="2239926" y="457786"/>
                </a:lnTo>
                <a:lnTo>
                  <a:pt x="1665768" y="174251"/>
                </a:lnTo>
                <a:lnTo>
                  <a:pt x="423637" y="0"/>
                </a:lnTo>
                <a:lnTo>
                  <a:pt x="177209" y="188428"/>
                </a:lnTo>
                <a:lnTo>
                  <a:pt x="42530" y="443609"/>
                </a:lnTo>
                <a:lnTo>
                  <a:pt x="120502" y="564111"/>
                </a:lnTo>
                <a:lnTo>
                  <a:pt x="184298" y="875999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>
            <a:stCxn id="14" idx="0"/>
            <a:endCxn id="6" idx="2"/>
          </p:cNvCxnSpPr>
          <p:nvPr/>
        </p:nvCxnSpPr>
        <p:spPr>
          <a:xfrm flipV="1">
            <a:off x="5459286" y="3764144"/>
            <a:ext cx="19589" cy="734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31" name="Ovale 30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Figura a mano libera 31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2804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783" y="365127"/>
            <a:ext cx="8619214" cy="768800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/>
              <a:t>Wrong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 (</a:t>
            </a:r>
            <a:r>
              <a:rPr lang="it-IT" dirty="0" err="1" smtClean="0"/>
              <a:t>subtract</a:t>
            </a:r>
            <a:r>
              <a:rPr lang="it-IT" dirty="0" smtClean="0"/>
              <a:t> 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464" y="2846567"/>
            <a:ext cx="4272310" cy="3712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err="1" smtClean="0"/>
              <a:t>Comment</a:t>
            </a:r>
            <a:endParaRPr lang="it-IT" sz="2400" dirty="0" smtClean="0"/>
          </a:p>
          <a:p>
            <a:r>
              <a:rPr lang="it-IT" sz="2400" dirty="0" smtClean="0"/>
              <a:t>In </a:t>
            </a:r>
            <a:r>
              <a:rPr lang="it-IT" sz="2400" dirty="0" err="1" smtClean="0"/>
              <a:t>this</a:t>
            </a:r>
            <a:r>
              <a:rPr lang="it-IT" sz="2400" dirty="0" smtClean="0"/>
              <a:t> case no </a:t>
            </a:r>
            <a:r>
              <a:rPr lang="it-IT" sz="2400" dirty="0" err="1" smtClean="0"/>
              <a:t>attribute</a:t>
            </a:r>
            <a:r>
              <a:rPr lang="it-IT" sz="2400" dirty="0" smtClean="0"/>
              <a:t> </a:t>
            </a:r>
            <a:r>
              <a:rPr lang="it-IT" sz="2400" dirty="0" err="1" smtClean="0"/>
              <a:t>such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«</a:t>
            </a:r>
            <a:r>
              <a:rPr lang="it-IT" sz="2400" dirty="0" err="1" smtClean="0"/>
              <a:t>Type</a:t>
            </a:r>
            <a:r>
              <a:rPr lang="it-IT" sz="2400" dirty="0" smtClean="0"/>
              <a:t>»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provided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allows</a:t>
            </a:r>
            <a:r>
              <a:rPr lang="it-IT" sz="2400" dirty="0" smtClean="0"/>
              <a:t> to </a:t>
            </a:r>
            <a:r>
              <a:rPr lang="it-IT" sz="2400" dirty="0" err="1" smtClean="0"/>
              <a:t>distinguish</a:t>
            </a:r>
            <a:r>
              <a:rPr lang="it-IT" sz="2400" dirty="0" smtClean="0"/>
              <a:t> </a:t>
            </a:r>
            <a:r>
              <a:rPr lang="it-IT" sz="2400" dirty="0" err="1" smtClean="0"/>
              <a:t>among</a:t>
            </a:r>
            <a:r>
              <a:rPr lang="it-IT" sz="2400" dirty="0" smtClean="0"/>
              <a:t> </a:t>
            </a:r>
            <a:r>
              <a:rPr lang="it-IT" sz="2400" dirty="0" err="1" smtClean="0"/>
              <a:t>normal</a:t>
            </a:r>
            <a:r>
              <a:rPr lang="it-IT" sz="2400" dirty="0" smtClean="0"/>
              <a:t> and </a:t>
            </a:r>
            <a:r>
              <a:rPr lang="it-IT" sz="2400" dirty="0" err="1" smtClean="0"/>
              <a:t>assisted</a:t>
            </a:r>
            <a:r>
              <a:rPr lang="it-IT" sz="2400" dirty="0" smtClean="0"/>
              <a:t> bikes. </a:t>
            </a:r>
          </a:p>
          <a:p>
            <a:r>
              <a:rPr lang="it-IT" sz="2400" dirty="0" err="1" smtClean="0"/>
              <a:t>Furthermore</a:t>
            </a:r>
            <a:r>
              <a:rPr lang="it-IT" sz="2400" dirty="0" smtClean="0"/>
              <a:t>, </a:t>
            </a:r>
            <a:r>
              <a:rPr lang="it-IT" sz="2400" dirty="0" err="1" smtClean="0"/>
              <a:t>there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an </a:t>
            </a:r>
            <a:r>
              <a:rPr lang="it-IT" sz="2400" dirty="0" err="1" smtClean="0"/>
              <a:t>avoidable</a:t>
            </a:r>
            <a:r>
              <a:rPr lang="it-IT" sz="2400" dirty="0" smtClean="0"/>
              <a:t> </a:t>
            </a:r>
            <a:r>
              <a:rPr lang="it-IT" sz="2400" dirty="0" err="1" smtClean="0"/>
              <a:t>redundancy</a:t>
            </a:r>
            <a:r>
              <a:rPr lang="it-IT" sz="2400" dirty="0" smtClean="0"/>
              <a:t> in the schema, </a:t>
            </a:r>
            <a:r>
              <a:rPr lang="it-IT" sz="2400" dirty="0" err="1" smtClean="0"/>
              <a:t>since</a:t>
            </a:r>
            <a:r>
              <a:rPr lang="it-IT" sz="2400" dirty="0" smtClean="0"/>
              <a:t> a </a:t>
            </a:r>
            <a:r>
              <a:rPr lang="it-IT" sz="2400" dirty="0" err="1" smtClean="0"/>
              <a:t>value</a:t>
            </a:r>
            <a:r>
              <a:rPr lang="it-IT" sz="2400" dirty="0" smtClean="0"/>
              <a:t> of </a:t>
            </a:r>
            <a:r>
              <a:rPr lang="it-IT" sz="2400" dirty="0" err="1"/>
              <a:t>M</a:t>
            </a:r>
            <a:r>
              <a:rPr lang="it-IT" sz="2400" dirty="0" err="1" smtClean="0"/>
              <a:t>ake</a:t>
            </a:r>
            <a:r>
              <a:rPr lang="it-IT" sz="2400" dirty="0" smtClean="0"/>
              <a:t> = </a:t>
            </a:r>
            <a:r>
              <a:rPr lang="it-IT" sz="2400" dirty="0" err="1" smtClean="0"/>
              <a:t>null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assigned</a:t>
            </a:r>
            <a:r>
              <a:rPr lang="it-IT" sz="2400" dirty="0" smtClean="0"/>
              <a:t> to </a:t>
            </a:r>
            <a:r>
              <a:rPr lang="it-IT" sz="2400" dirty="0" err="1" smtClean="0"/>
              <a:t>normal</a:t>
            </a:r>
            <a:r>
              <a:rPr lang="it-IT" sz="2400" dirty="0" smtClean="0"/>
              <a:t> bikes. </a:t>
            </a:r>
            <a:endParaRPr lang="it-IT" sz="2400" dirty="0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46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it-IT" sz="11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ake</a:t>
            </a:r>
            <a:endParaRPr lang="it-IT" sz="11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94" name="Figura a mano libera 93"/>
          <p:cNvSpPr/>
          <p:nvPr/>
        </p:nvSpPr>
        <p:spPr>
          <a:xfrm>
            <a:off x="3395330" y="1339702"/>
            <a:ext cx="5684875" cy="1757917"/>
          </a:xfrm>
          <a:custGeom>
            <a:avLst/>
            <a:gdLst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99237 w 5684875"/>
              <a:gd name="connsiteY23" fmla="*/ 297712 h 1757917"/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85061 w 5684875"/>
              <a:gd name="connsiteY23" fmla="*/ 347331 h 175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84875" h="1757917">
                <a:moveTo>
                  <a:pt x="77972" y="361507"/>
                </a:moveTo>
                <a:lnTo>
                  <a:pt x="0" y="793898"/>
                </a:lnTo>
                <a:lnTo>
                  <a:pt x="404037" y="1027814"/>
                </a:lnTo>
                <a:lnTo>
                  <a:pt x="1162493" y="1112875"/>
                </a:lnTo>
                <a:lnTo>
                  <a:pt x="1254642" y="1119963"/>
                </a:lnTo>
                <a:lnTo>
                  <a:pt x="1637414" y="1290084"/>
                </a:lnTo>
                <a:lnTo>
                  <a:pt x="3012558" y="1446028"/>
                </a:lnTo>
                <a:lnTo>
                  <a:pt x="3182679" y="1446028"/>
                </a:lnTo>
                <a:lnTo>
                  <a:pt x="4692503" y="1757917"/>
                </a:lnTo>
                <a:lnTo>
                  <a:pt x="5415517" y="1715386"/>
                </a:lnTo>
                <a:lnTo>
                  <a:pt x="5677786" y="1552354"/>
                </a:lnTo>
                <a:lnTo>
                  <a:pt x="5684875" y="1034903"/>
                </a:lnTo>
                <a:lnTo>
                  <a:pt x="5592726" y="645042"/>
                </a:lnTo>
                <a:lnTo>
                  <a:pt x="5536019" y="616689"/>
                </a:lnTo>
                <a:lnTo>
                  <a:pt x="5174512" y="418214"/>
                </a:lnTo>
                <a:lnTo>
                  <a:pt x="5110717" y="411126"/>
                </a:lnTo>
                <a:lnTo>
                  <a:pt x="4997303" y="396949"/>
                </a:lnTo>
                <a:lnTo>
                  <a:pt x="3161414" y="269358"/>
                </a:lnTo>
                <a:cubicBezTo>
                  <a:pt x="2995242" y="239146"/>
                  <a:pt x="3182839" y="270108"/>
                  <a:pt x="2970028" y="248093"/>
                </a:cubicBezTo>
                <a:cubicBezTo>
                  <a:pt x="2939115" y="244895"/>
                  <a:pt x="2877879" y="233917"/>
                  <a:pt x="2877879" y="233917"/>
                </a:cubicBezTo>
                <a:lnTo>
                  <a:pt x="1190847" y="7089"/>
                </a:lnTo>
                <a:lnTo>
                  <a:pt x="382772" y="0"/>
                </a:lnTo>
                <a:cubicBezTo>
                  <a:pt x="288260" y="99237"/>
                  <a:pt x="148855" y="239824"/>
                  <a:pt x="99237" y="297712"/>
                </a:cubicBezTo>
                <a:cubicBezTo>
                  <a:pt x="49619" y="355600"/>
                  <a:pt x="89786" y="330791"/>
                  <a:pt x="85061" y="34733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Figura a mano libera 97"/>
          <p:cNvSpPr/>
          <p:nvPr/>
        </p:nvSpPr>
        <p:spPr>
          <a:xfrm>
            <a:off x="4635793" y="3100576"/>
            <a:ext cx="3657600" cy="2038493"/>
          </a:xfrm>
          <a:custGeom>
            <a:avLst/>
            <a:gdLst>
              <a:gd name="connsiteX0" fmla="*/ 276447 w 3863163"/>
              <a:gd name="connsiteY0" fmla="*/ 765544 h 1935126"/>
              <a:gd name="connsiteX1" fmla="*/ 92149 w 3863163"/>
              <a:gd name="connsiteY1" fmla="*/ 1105786 h 1935126"/>
              <a:gd name="connsiteX2" fmla="*/ 56707 w 3863163"/>
              <a:gd name="connsiteY2" fmla="*/ 1162493 h 1935126"/>
              <a:gd name="connsiteX3" fmla="*/ 35442 w 3863163"/>
              <a:gd name="connsiteY3" fmla="*/ 1176670 h 1935126"/>
              <a:gd name="connsiteX4" fmla="*/ 0 w 3863163"/>
              <a:gd name="connsiteY4" fmla="*/ 1580707 h 1935126"/>
              <a:gd name="connsiteX5" fmla="*/ 99237 w 3863163"/>
              <a:gd name="connsiteY5" fmla="*/ 1828800 h 1935126"/>
              <a:gd name="connsiteX6" fmla="*/ 3253563 w 3863163"/>
              <a:gd name="connsiteY6" fmla="*/ 1935126 h 1935126"/>
              <a:gd name="connsiteX7" fmla="*/ 3863163 w 3863163"/>
              <a:gd name="connsiteY7" fmla="*/ 1679944 h 1935126"/>
              <a:gd name="connsiteX8" fmla="*/ 3863163 w 3863163"/>
              <a:gd name="connsiteY8" fmla="*/ 1488558 h 1935126"/>
              <a:gd name="connsiteX9" fmla="*/ 3310270 w 3863163"/>
              <a:gd name="connsiteY9" fmla="*/ 1013637 h 1935126"/>
              <a:gd name="connsiteX10" fmla="*/ 3232298 w 3863163"/>
              <a:gd name="connsiteY10" fmla="*/ 971107 h 1935126"/>
              <a:gd name="connsiteX11" fmla="*/ 3196856 w 3863163"/>
              <a:gd name="connsiteY11" fmla="*/ 956930 h 1935126"/>
              <a:gd name="connsiteX12" fmla="*/ 3168502 w 3863163"/>
              <a:gd name="connsiteY12" fmla="*/ 935665 h 1935126"/>
              <a:gd name="connsiteX13" fmla="*/ 2629786 w 3863163"/>
              <a:gd name="connsiteY13" fmla="*/ 758456 h 1935126"/>
              <a:gd name="connsiteX14" fmla="*/ 2565991 w 3863163"/>
              <a:gd name="connsiteY14" fmla="*/ 701749 h 1935126"/>
              <a:gd name="connsiteX15" fmla="*/ 2537637 w 3863163"/>
              <a:gd name="connsiteY15" fmla="*/ 666307 h 1935126"/>
              <a:gd name="connsiteX16" fmla="*/ 2310809 w 3863163"/>
              <a:gd name="connsiteY16" fmla="*/ 418214 h 1935126"/>
              <a:gd name="connsiteX17" fmla="*/ 2239926 w 3863163"/>
              <a:gd name="connsiteY17" fmla="*/ 354419 h 1935126"/>
              <a:gd name="connsiteX18" fmla="*/ 1665768 w 3863163"/>
              <a:gd name="connsiteY18" fmla="*/ 70884 h 1935126"/>
              <a:gd name="connsiteX19" fmla="*/ 765544 w 3863163"/>
              <a:gd name="connsiteY19" fmla="*/ 0 h 1935126"/>
              <a:gd name="connsiteX20" fmla="*/ 177209 w 3863163"/>
              <a:gd name="connsiteY20" fmla="*/ 85061 h 1935126"/>
              <a:gd name="connsiteX21" fmla="*/ 42530 w 3863163"/>
              <a:gd name="connsiteY21" fmla="*/ 340242 h 1935126"/>
              <a:gd name="connsiteX22" fmla="*/ 120502 w 3863163"/>
              <a:gd name="connsiteY22" fmla="*/ 460744 h 1935126"/>
              <a:gd name="connsiteX23" fmla="*/ 276447 w 3863163"/>
              <a:gd name="connsiteY23" fmla="*/ 765544 h 1935126"/>
              <a:gd name="connsiteX0" fmla="*/ 276447 w 3863163"/>
              <a:gd name="connsiteY0" fmla="*/ 765544 h 1935126"/>
              <a:gd name="connsiteX1" fmla="*/ 92149 w 3863163"/>
              <a:gd name="connsiteY1" fmla="*/ 1105786 h 1935126"/>
              <a:gd name="connsiteX2" fmla="*/ 56707 w 3863163"/>
              <a:gd name="connsiteY2" fmla="*/ 1162493 h 1935126"/>
              <a:gd name="connsiteX3" fmla="*/ 35442 w 3863163"/>
              <a:gd name="connsiteY3" fmla="*/ 1176670 h 1935126"/>
              <a:gd name="connsiteX4" fmla="*/ 0 w 3863163"/>
              <a:gd name="connsiteY4" fmla="*/ 1580707 h 1935126"/>
              <a:gd name="connsiteX5" fmla="*/ 99237 w 3863163"/>
              <a:gd name="connsiteY5" fmla="*/ 1828800 h 1935126"/>
              <a:gd name="connsiteX6" fmla="*/ 3253563 w 3863163"/>
              <a:gd name="connsiteY6" fmla="*/ 1935126 h 1935126"/>
              <a:gd name="connsiteX7" fmla="*/ 3650512 w 3863163"/>
              <a:gd name="connsiteY7" fmla="*/ 1630326 h 1935126"/>
              <a:gd name="connsiteX8" fmla="*/ 3863163 w 3863163"/>
              <a:gd name="connsiteY8" fmla="*/ 1488558 h 1935126"/>
              <a:gd name="connsiteX9" fmla="*/ 3310270 w 3863163"/>
              <a:gd name="connsiteY9" fmla="*/ 1013637 h 1935126"/>
              <a:gd name="connsiteX10" fmla="*/ 3232298 w 3863163"/>
              <a:gd name="connsiteY10" fmla="*/ 971107 h 1935126"/>
              <a:gd name="connsiteX11" fmla="*/ 3196856 w 3863163"/>
              <a:gd name="connsiteY11" fmla="*/ 956930 h 1935126"/>
              <a:gd name="connsiteX12" fmla="*/ 3168502 w 3863163"/>
              <a:gd name="connsiteY12" fmla="*/ 935665 h 1935126"/>
              <a:gd name="connsiteX13" fmla="*/ 2629786 w 3863163"/>
              <a:gd name="connsiteY13" fmla="*/ 758456 h 1935126"/>
              <a:gd name="connsiteX14" fmla="*/ 2565991 w 3863163"/>
              <a:gd name="connsiteY14" fmla="*/ 701749 h 1935126"/>
              <a:gd name="connsiteX15" fmla="*/ 2537637 w 3863163"/>
              <a:gd name="connsiteY15" fmla="*/ 666307 h 1935126"/>
              <a:gd name="connsiteX16" fmla="*/ 2310809 w 3863163"/>
              <a:gd name="connsiteY16" fmla="*/ 418214 h 1935126"/>
              <a:gd name="connsiteX17" fmla="*/ 2239926 w 3863163"/>
              <a:gd name="connsiteY17" fmla="*/ 354419 h 1935126"/>
              <a:gd name="connsiteX18" fmla="*/ 1665768 w 3863163"/>
              <a:gd name="connsiteY18" fmla="*/ 70884 h 1935126"/>
              <a:gd name="connsiteX19" fmla="*/ 765544 w 3863163"/>
              <a:gd name="connsiteY19" fmla="*/ 0 h 1935126"/>
              <a:gd name="connsiteX20" fmla="*/ 177209 w 3863163"/>
              <a:gd name="connsiteY20" fmla="*/ 85061 h 1935126"/>
              <a:gd name="connsiteX21" fmla="*/ 42530 w 3863163"/>
              <a:gd name="connsiteY21" fmla="*/ 340242 h 1935126"/>
              <a:gd name="connsiteX22" fmla="*/ 120502 w 3863163"/>
              <a:gd name="connsiteY22" fmla="*/ 460744 h 1935126"/>
              <a:gd name="connsiteX23" fmla="*/ 276447 w 3863163"/>
              <a:gd name="connsiteY23" fmla="*/ 765544 h 1935126"/>
              <a:gd name="connsiteX0" fmla="*/ 276447 w 3650512"/>
              <a:gd name="connsiteY0" fmla="*/ 765544 h 1935126"/>
              <a:gd name="connsiteX1" fmla="*/ 92149 w 3650512"/>
              <a:gd name="connsiteY1" fmla="*/ 1105786 h 1935126"/>
              <a:gd name="connsiteX2" fmla="*/ 56707 w 3650512"/>
              <a:gd name="connsiteY2" fmla="*/ 1162493 h 1935126"/>
              <a:gd name="connsiteX3" fmla="*/ 35442 w 3650512"/>
              <a:gd name="connsiteY3" fmla="*/ 1176670 h 1935126"/>
              <a:gd name="connsiteX4" fmla="*/ 0 w 3650512"/>
              <a:gd name="connsiteY4" fmla="*/ 1580707 h 1935126"/>
              <a:gd name="connsiteX5" fmla="*/ 99237 w 3650512"/>
              <a:gd name="connsiteY5" fmla="*/ 1828800 h 1935126"/>
              <a:gd name="connsiteX6" fmla="*/ 3253563 w 3650512"/>
              <a:gd name="connsiteY6" fmla="*/ 1935126 h 1935126"/>
              <a:gd name="connsiteX7" fmla="*/ 3650512 w 3650512"/>
              <a:gd name="connsiteY7" fmla="*/ 1630326 h 1935126"/>
              <a:gd name="connsiteX8" fmla="*/ 3437860 w 3650512"/>
              <a:gd name="connsiteY8" fmla="*/ 1247553 h 1935126"/>
              <a:gd name="connsiteX9" fmla="*/ 3310270 w 3650512"/>
              <a:gd name="connsiteY9" fmla="*/ 1013637 h 1935126"/>
              <a:gd name="connsiteX10" fmla="*/ 3232298 w 3650512"/>
              <a:gd name="connsiteY10" fmla="*/ 971107 h 1935126"/>
              <a:gd name="connsiteX11" fmla="*/ 3196856 w 3650512"/>
              <a:gd name="connsiteY11" fmla="*/ 956930 h 1935126"/>
              <a:gd name="connsiteX12" fmla="*/ 3168502 w 3650512"/>
              <a:gd name="connsiteY12" fmla="*/ 935665 h 1935126"/>
              <a:gd name="connsiteX13" fmla="*/ 2629786 w 3650512"/>
              <a:gd name="connsiteY13" fmla="*/ 758456 h 1935126"/>
              <a:gd name="connsiteX14" fmla="*/ 2565991 w 3650512"/>
              <a:gd name="connsiteY14" fmla="*/ 701749 h 1935126"/>
              <a:gd name="connsiteX15" fmla="*/ 2537637 w 3650512"/>
              <a:gd name="connsiteY15" fmla="*/ 666307 h 1935126"/>
              <a:gd name="connsiteX16" fmla="*/ 2310809 w 3650512"/>
              <a:gd name="connsiteY16" fmla="*/ 418214 h 1935126"/>
              <a:gd name="connsiteX17" fmla="*/ 2239926 w 3650512"/>
              <a:gd name="connsiteY17" fmla="*/ 354419 h 1935126"/>
              <a:gd name="connsiteX18" fmla="*/ 1665768 w 3650512"/>
              <a:gd name="connsiteY18" fmla="*/ 70884 h 1935126"/>
              <a:gd name="connsiteX19" fmla="*/ 765544 w 3650512"/>
              <a:gd name="connsiteY19" fmla="*/ 0 h 1935126"/>
              <a:gd name="connsiteX20" fmla="*/ 177209 w 3650512"/>
              <a:gd name="connsiteY20" fmla="*/ 85061 h 1935126"/>
              <a:gd name="connsiteX21" fmla="*/ 42530 w 3650512"/>
              <a:gd name="connsiteY21" fmla="*/ 340242 h 1935126"/>
              <a:gd name="connsiteX22" fmla="*/ 120502 w 3650512"/>
              <a:gd name="connsiteY22" fmla="*/ 460744 h 1935126"/>
              <a:gd name="connsiteX23" fmla="*/ 276447 w 3650512"/>
              <a:gd name="connsiteY23" fmla="*/ 765544 h 1935126"/>
              <a:gd name="connsiteX0" fmla="*/ 276447 w 3586717"/>
              <a:gd name="connsiteY0" fmla="*/ 765544 h 1935126"/>
              <a:gd name="connsiteX1" fmla="*/ 92149 w 3586717"/>
              <a:gd name="connsiteY1" fmla="*/ 1105786 h 1935126"/>
              <a:gd name="connsiteX2" fmla="*/ 56707 w 3586717"/>
              <a:gd name="connsiteY2" fmla="*/ 1162493 h 1935126"/>
              <a:gd name="connsiteX3" fmla="*/ 35442 w 3586717"/>
              <a:gd name="connsiteY3" fmla="*/ 1176670 h 1935126"/>
              <a:gd name="connsiteX4" fmla="*/ 0 w 3586717"/>
              <a:gd name="connsiteY4" fmla="*/ 1580707 h 1935126"/>
              <a:gd name="connsiteX5" fmla="*/ 99237 w 3586717"/>
              <a:gd name="connsiteY5" fmla="*/ 1828800 h 1935126"/>
              <a:gd name="connsiteX6" fmla="*/ 3253563 w 3586717"/>
              <a:gd name="connsiteY6" fmla="*/ 1935126 h 1935126"/>
              <a:gd name="connsiteX7" fmla="*/ 3586717 w 3586717"/>
              <a:gd name="connsiteY7" fmla="*/ 1587795 h 1935126"/>
              <a:gd name="connsiteX8" fmla="*/ 3437860 w 3586717"/>
              <a:gd name="connsiteY8" fmla="*/ 1247553 h 1935126"/>
              <a:gd name="connsiteX9" fmla="*/ 3310270 w 3586717"/>
              <a:gd name="connsiteY9" fmla="*/ 1013637 h 1935126"/>
              <a:gd name="connsiteX10" fmla="*/ 3232298 w 3586717"/>
              <a:gd name="connsiteY10" fmla="*/ 971107 h 1935126"/>
              <a:gd name="connsiteX11" fmla="*/ 3196856 w 3586717"/>
              <a:gd name="connsiteY11" fmla="*/ 956930 h 1935126"/>
              <a:gd name="connsiteX12" fmla="*/ 3168502 w 3586717"/>
              <a:gd name="connsiteY12" fmla="*/ 935665 h 1935126"/>
              <a:gd name="connsiteX13" fmla="*/ 2629786 w 3586717"/>
              <a:gd name="connsiteY13" fmla="*/ 758456 h 1935126"/>
              <a:gd name="connsiteX14" fmla="*/ 2565991 w 3586717"/>
              <a:gd name="connsiteY14" fmla="*/ 701749 h 1935126"/>
              <a:gd name="connsiteX15" fmla="*/ 2537637 w 3586717"/>
              <a:gd name="connsiteY15" fmla="*/ 666307 h 1935126"/>
              <a:gd name="connsiteX16" fmla="*/ 2310809 w 3586717"/>
              <a:gd name="connsiteY16" fmla="*/ 418214 h 1935126"/>
              <a:gd name="connsiteX17" fmla="*/ 2239926 w 3586717"/>
              <a:gd name="connsiteY17" fmla="*/ 354419 h 1935126"/>
              <a:gd name="connsiteX18" fmla="*/ 1665768 w 3586717"/>
              <a:gd name="connsiteY18" fmla="*/ 70884 h 1935126"/>
              <a:gd name="connsiteX19" fmla="*/ 765544 w 3586717"/>
              <a:gd name="connsiteY19" fmla="*/ 0 h 1935126"/>
              <a:gd name="connsiteX20" fmla="*/ 177209 w 3586717"/>
              <a:gd name="connsiteY20" fmla="*/ 85061 h 1935126"/>
              <a:gd name="connsiteX21" fmla="*/ 42530 w 3586717"/>
              <a:gd name="connsiteY21" fmla="*/ 340242 h 1935126"/>
              <a:gd name="connsiteX22" fmla="*/ 120502 w 3586717"/>
              <a:gd name="connsiteY22" fmla="*/ 460744 h 1935126"/>
              <a:gd name="connsiteX23" fmla="*/ 276447 w 3586717"/>
              <a:gd name="connsiteY23" fmla="*/ 765544 h 1935126"/>
              <a:gd name="connsiteX0" fmla="*/ 276447 w 3657600"/>
              <a:gd name="connsiteY0" fmla="*/ 765544 h 1935126"/>
              <a:gd name="connsiteX1" fmla="*/ 92149 w 3657600"/>
              <a:gd name="connsiteY1" fmla="*/ 1105786 h 1935126"/>
              <a:gd name="connsiteX2" fmla="*/ 56707 w 3657600"/>
              <a:gd name="connsiteY2" fmla="*/ 1162493 h 1935126"/>
              <a:gd name="connsiteX3" fmla="*/ 35442 w 3657600"/>
              <a:gd name="connsiteY3" fmla="*/ 1176670 h 1935126"/>
              <a:gd name="connsiteX4" fmla="*/ 0 w 3657600"/>
              <a:gd name="connsiteY4" fmla="*/ 1580707 h 1935126"/>
              <a:gd name="connsiteX5" fmla="*/ 99237 w 3657600"/>
              <a:gd name="connsiteY5" fmla="*/ 1828800 h 1935126"/>
              <a:gd name="connsiteX6" fmla="*/ 3253563 w 3657600"/>
              <a:gd name="connsiteY6" fmla="*/ 1935126 h 1935126"/>
              <a:gd name="connsiteX7" fmla="*/ 3657600 w 3657600"/>
              <a:gd name="connsiteY7" fmla="*/ 1623236 h 1935126"/>
              <a:gd name="connsiteX8" fmla="*/ 3437860 w 3657600"/>
              <a:gd name="connsiteY8" fmla="*/ 1247553 h 1935126"/>
              <a:gd name="connsiteX9" fmla="*/ 3310270 w 3657600"/>
              <a:gd name="connsiteY9" fmla="*/ 1013637 h 1935126"/>
              <a:gd name="connsiteX10" fmla="*/ 3232298 w 3657600"/>
              <a:gd name="connsiteY10" fmla="*/ 971107 h 1935126"/>
              <a:gd name="connsiteX11" fmla="*/ 3196856 w 3657600"/>
              <a:gd name="connsiteY11" fmla="*/ 956930 h 1935126"/>
              <a:gd name="connsiteX12" fmla="*/ 3168502 w 3657600"/>
              <a:gd name="connsiteY12" fmla="*/ 935665 h 1935126"/>
              <a:gd name="connsiteX13" fmla="*/ 2629786 w 3657600"/>
              <a:gd name="connsiteY13" fmla="*/ 758456 h 1935126"/>
              <a:gd name="connsiteX14" fmla="*/ 2565991 w 3657600"/>
              <a:gd name="connsiteY14" fmla="*/ 701749 h 1935126"/>
              <a:gd name="connsiteX15" fmla="*/ 2537637 w 3657600"/>
              <a:gd name="connsiteY15" fmla="*/ 666307 h 1935126"/>
              <a:gd name="connsiteX16" fmla="*/ 2310809 w 3657600"/>
              <a:gd name="connsiteY16" fmla="*/ 418214 h 1935126"/>
              <a:gd name="connsiteX17" fmla="*/ 2239926 w 3657600"/>
              <a:gd name="connsiteY17" fmla="*/ 354419 h 1935126"/>
              <a:gd name="connsiteX18" fmla="*/ 1665768 w 3657600"/>
              <a:gd name="connsiteY18" fmla="*/ 70884 h 1935126"/>
              <a:gd name="connsiteX19" fmla="*/ 765544 w 3657600"/>
              <a:gd name="connsiteY19" fmla="*/ 0 h 1935126"/>
              <a:gd name="connsiteX20" fmla="*/ 177209 w 3657600"/>
              <a:gd name="connsiteY20" fmla="*/ 85061 h 1935126"/>
              <a:gd name="connsiteX21" fmla="*/ 42530 w 3657600"/>
              <a:gd name="connsiteY21" fmla="*/ 340242 h 1935126"/>
              <a:gd name="connsiteX22" fmla="*/ 120502 w 3657600"/>
              <a:gd name="connsiteY22" fmla="*/ 460744 h 1935126"/>
              <a:gd name="connsiteX23" fmla="*/ 276447 w 3657600"/>
              <a:gd name="connsiteY23" fmla="*/ 765544 h 1935126"/>
              <a:gd name="connsiteX0" fmla="*/ 184298 w 3657600"/>
              <a:gd name="connsiteY0" fmla="*/ 772632 h 1935126"/>
              <a:gd name="connsiteX1" fmla="*/ 92149 w 3657600"/>
              <a:gd name="connsiteY1" fmla="*/ 1105786 h 1935126"/>
              <a:gd name="connsiteX2" fmla="*/ 56707 w 3657600"/>
              <a:gd name="connsiteY2" fmla="*/ 1162493 h 1935126"/>
              <a:gd name="connsiteX3" fmla="*/ 35442 w 3657600"/>
              <a:gd name="connsiteY3" fmla="*/ 1176670 h 1935126"/>
              <a:gd name="connsiteX4" fmla="*/ 0 w 3657600"/>
              <a:gd name="connsiteY4" fmla="*/ 1580707 h 1935126"/>
              <a:gd name="connsiteX5" fmla="*/ 99237 w 3657600"/>
              <a:gd name="connsiteY5" fmla="*/ 1828800 h 1935126"/>
              <a:gd name="connsiteX6" fmla="*/ 3253563 w 3657600"/>
              <a:gd name="connsiteY6" fmla="*/ 1935126 h 1935126"/>
              <a:gd name="connsiteX7" fmla="*/ 3657600 w 3657600"/>
              <a:gd name="connsiteY7" fmla="*/ 1623236 h 1935126"/>
              <a:gd name="connsiteX8" fmla="*/ 3437860 w 3657600"/>
              <a:gd name="connsiteY8" fmla="*/ 1247553 h 1935126"/>
              <a:gd name="connsiteX9" fmla="*/ 3310270 w 3657600"/>
              <a:gd name="connsiteY9" fmla="*/ 1013637 h 1935126"/>
              <a:gd name="connsiteX10" fmla="*/ 3232298 w 3657600"/>
              <a:gd name="connsiteY10" fmla="*/ 971107 h 1935126"/>
              <a:gd name="connsiteX11" fmla="*/ 3196856 w 3657600"/>
              <a:gd name="connsiteY11" fmla="*/ 956930 h 1935126"/>
              <a:gd name="connsiteX12" fmla="*/ 3168502 w 3657600"/>
              <a:gd name="connsiteY12" fmla="*/ 935665 h 1935126"/>
              <a:gd name="connsiteX13" fmla="*/ 2629786 w 3657600"/>
              <a:gd name="connsiteY13" fmla="*/ 758456 h 1935126"/>
              <a:gd name="connsiteX14" fmla="*/ 2565991 w 3657600"/>
              <a:gd name="connsiteY14" fmla="*/ 701749 h 1935126"/>
              <a:gd name="connsiteX15" fmla="*/ 2537637 w 3657600"/>
              <a:gd name="connsiteY15" fmla="*/ 666307 h 1935126"/>
              <a:gd name="connsiteX16" fmla="*/ 2310809 w 3657600"/>
              <a:gd name="connsiteY16" fmla="*/ 418214 h 1935126"/>
              <a:gd name="connsiteX17" fmla="*/ 2239926 w 3657600"/>
              <a:gd name="connsiteY17" fmla="*/ 354419 h 1935126"/>
              <a:gd name="connsiteX18" fmla="*/ 1665768 w 3657600"/>
              <a:gd name="connsiteY18" fmla="*/ 70884 h 1935126"/>
              <a:gd name="connsiteX19" fmla="*/ 765544 w 3657600"/>
              <a:gd name="connsiteY19" fmla="*/ 0 h 1935126"/>
              <a:gd name="connsiteX20" fmla="*/ 177209 w 3657600"/>
              <a:gd name="connsiteY20" fmla="*/ 85061 h 1935126"/>
              <a:gd name="connsiteX21" fmla="*/ 42530 w 3657600"/>
              <a:gd name="connsiteY21" fmla="*/ 340242 h 1935126"/>
              <a:gd name="connsiteX22" fmla="*/ 120502 w 3657600"/>
              <a:gd name="connsiteY22" fmla="*/ 460744 h 1935126"/>
              <a:gd name="connsiteX23" fmla="*/ 184298 w 3657600"/>
              <a:gd name="connsiteY23" fmla="*/ 772632 h 1935126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537637 w 3657600"/>
              <a:gd name="connsiteY15" fmla="*/ 769674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60651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537637 w 3657600"/>
              <a:gd name="connsiteY15" fmla="*/ 769674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908081 w 3657600"/>
              <a:gd name="connsiteY13" fmla="*/ 837969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908081 w 3657600"/>
              <a:gd name="connsiteY13" fmla="*/ 837969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461884 w 3657600"/>
              <a:gd name="connsiteY16" fmla="*/ 473874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57600" h="2038493">
                <a:moveTo>
                  <a:pt x="184298" y="875999"/>
                </a:moveTo>
                <a:lnTo>
                  <a:pt x="92149" y="1209153"/>
                </a:lnTo>
                <a:cubicBezTo>
                  <a:pt x="80335" y="1228055"/>
                  <a:pt x="71516" y="1249200"/>
                  <a:pt x="56707" y="1265860"/>
                </a:cubicBezTo>
                <a:cubicBezTo>
                  <a:pt x="33201" y="1292305"/>
                  <a:pt x="35442" y="1259593"/>
                  <a:pt x="35442" y="1280037"/>
                </a:cubicBezTo>
                <a:lnTo>
                  <a:pt x="0" y="1684074"/>
                </a:lnTo>
                <a:lnTo>
                  <a:pt x="99237" y="1932167"/>
                </a:lnTo>
                <a:lnTo>
                  <a:pt x="3253563" y="2038493"/>
                </a:lnTo>
                <a:lnTo>
                  <a:pt x="3657600" y="1726603"/>
                </a:lnTo>
                <a:lnTo>
                  <a:pt x="3437860" y="1350920"/>
                </a:lnTo>
                <a:lnTo>
                  <a:pt x="3310270" y="1117004"/>
                </a:lnTo>
                <a:cubicBezTo>
                  <a:pt x="3284279" y="1102827"/>
                  <a:pt x="3258778" y="1087714"/>
                  <a:pt x="3232298" y="1074474"/>
                </a:cubicBezTo>
                <a:cubicBezTo>
                  <a:pt x="3220917" y="1068784"/>
                  <a:pt x="3207979" y="1066476"/>
                  <a:pt x="3196856" y="1060297"/>
                </a:cubicBezTo>
                <a:cubicBezTo>
                  <a:pt x="3186529" y="1054560"/>
                  <a:pt x="3168502" y="1039032"/>
                  <a:pt x="3168502" y="1039032"/>
                </a:cubicBezTo>
                <a:lnTo>
                  <a:pt x="2908081" y="837969"/>
                </a:lnTo>
                <a:cubicBezTo>
                  <a:pt x="2835182" y="785898"/>
                  <a:pt x="2827839" y="804572"/>
                  <a:pt x="2788627" y="765360"/>
                </a:cubicBezTo>
                <a:cubicBezTo>
                  <a:pt x="2749415" y="726148"/>
                  <a:pt x="2672809" y="602697"/>
                  <a:pt x="2672809" y="602697"/>
                </a:cubicBezTo>
                <a:lnTo>
                  <a:pt x="2461884" y="473874"/>
                </a:lnTo>
                <a:lnTo>
                  <a:pt x="2239926" y="457786"/>
                </a:lnTo>
                <a:lnTo>
                  <a:pt x="1665768" y="174251"/>
                </a:lnTo>
                <a:lnTo>
                  <a:pt x="423637" y="0"/>
                </a:lnTo>
                <a:lnTo>
                  <a:pt x="177209" y="188428"/>
                </a:lnTo>
                <a:lnTo>
                  <a:pt x="42530" y="443609"/>
                </a:lnTo>
                <a:lnTo>
                  <a:pt x="120502" y="564111"/>
                </a:lnTo>
                <a:lnTo>
                  <a:pt x="184298" y="875999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30" name="Ovale 29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Figura a mano libera 30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060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783" y="365127"/>
            <a:ext cx="8619214" cy="768800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Position of some </a:t>
            </a:r>
            <a:r>
              <a:rPr lang="it-IT" dirty="0" err="1" smtClean="0"/>
              <a:t>students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464" y="2846567"/>
            <a:ext cx="4272310" cy="3712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err="1" smtClean="0"/>
              <a:t>Comment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Some </a:t>
            </a:r>
            <a:r>
              <a:rPr lang="it-IT" sz="2000" dirty="0" err="1" smtClean="0"/>
              <a:t>students</a:t>
            </a:r>
            <a:r>
              <a:rPr lang="it-IT" sz="2000" dirty="0" smtClean="0"/>
              <a:t> </a:t>
            </a:r>
            <a:r>
              <a:rPr lang="it-IT" sz="2000" dirty="0" err="1" smtClean="0"/>
              <a:t>argued</a:t>
            </a:r>
            <a:r>
              <a:rPr lang="it-IT" sz="2000" dirty="0" smtClean="0"/>
              <a:t>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this</a:t>
            </a:r>
            <a:r>
              <a:rPr lang="it-IT" sz="2000" dirty="0" smtClean="0"/>
              <a:t> schema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correct</a:t>
            </a:r>
            <a:r>
              <a:rPr lang="it-IT" sz="2000" dirty="0" smtClean="0"/>
              <a:t>, </a:t>
            </a:r>
            <a:r>
              <a:rPr lang="it-IT" sz="2000" dirty="0" err="1" smtClean="0"/>
              <a:t>since</a:t>
            </a:r>
            <a:r>
              <a:rPr lang="it-IT" sz="2000" dirty="0" smtClean="0"/>
              <a:t> </a:t>
            </a:r>
            <a:r>
              <a:rPr lang="it-IT" sz="2000" dirty="0" err="1" smtClean="0"/>
              <a:t>we</a:t>
            </a:r>
            <a:r>
              <a:rPr lang="it-IT" sz="2000" dirty="0" smtClean="0"/>
              <a:t> can </a:t>
            </a:r>
            <a:r>
              <a:rPr lang="it-IT" sz="2000" dirty="0" err="1" smtClean="0"/>
              <a:t>identify</a:t>
            </a:r>
            <a:r>
              <a:rPr lang="it-IT" sz="2000" dirty="0" smtClean="0"/>
              <a:t> </a:t>
            </a:r>
            <a:r>
              <a:rPr lang="it-IT" sz="2000" dirty="0" err="1" smtClean="0"/>
              <a:t>Normal</a:t>
            </a:r>
            <a:r>
              <a:rPr lang="it-IT" sz="2000" dirty="0" smtClean="0"/>
              <a:t> and </a:t>
            </a:r>
            <a:r>
              <a:rPr lang="it-IT" sz="2000" dirty="0" err="1" smtClean="0"/>
              <a:t>Assisted</a:t>
            </a:r>
            <a:r>
              <a:rPr lang="it-IT" sz="2000" dirty="0" smtClean="0"/>
              <a:t> bike </a:t>
            </a:r>
            <a:r>
              <a:rPr lang="it-IT" sz="2000" dirty="0" err="1" smtClean="0"/>
              <a:t>according</a:t>
            </a:r>
            <a:r>
              <a:rPr lang="it-IT" sz="2000" dirty="0" smtClean="0"/>
              <a:t> to </a:t>
            </a:r>
            <a:r>
              <a:rPr lang="it-IT" sz="2000" dirty="0" err="1" smtClean="0"/>
              <a:t>being</a:t>
            </a:r>
            <a:r>
              <a:rPr lang="it-IT" sz="2000" dirty="0" smtClean="0"/>
              <a:t> «</a:t>
            </a:r>
            <a:r>
              <a:rPr lang="it-IT" sz="2000" dirty="0" err="1" smtClean="0"/>
              <a:t>null</a:t>
            </a:r>
            <a:r>
              <a:rPr lang="it-IT" sz="2000" dirty="0" smtClean="0"/>
              <a:t>» or «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null</a:t>
            </a:r>
            <a:r>
              <a:rPr lang="it-IT" sz="2000" dirty="0" smtClean="0"/>
              <a:t>» the </a:t>
            </a:r>
            <a:r>
              <a:rPr lang="it-IT" sz="2000" dirty="0" err="1" smtClean="0"/>
              <a:t>value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attribute</a:t>
            </a:r>
            <a:r>
              <a:rPr lang="it-IT" sz="2000" dirty="0" smtClean="0"/>
              <a:t> </a:t>
            </a:r>
            <a:r>
              <a:rPr lang="it-IT" sz="2000" dirty="0" err="1" smtClean="0"/>
              <a:t>Make</a:t>
            </a:r>
            <a:r>
              <a:rPr lang="it-IT" sz="2000" dirty="0" smtClean="0"/>
              <a:t>.  I do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agree</a:t>
            </a:r>
            <a:r>
              <a:rPr lang="it-IT" sz="2000" dirty="0" smtClean="0"/>
              <a:t>, </a:t>
            </a:r>
            <a:r>
              <a:rPr lang="it-IT" sz="2000" dirty="0" err="1" smtClean="0"/>
              <a:t>since</a:t>
            </a:r>
            <a:r>
              <a:rPr lang="it-IT" sz="2000" dirty="0" smtClean="0"/>
              <a:t> </a:t>
            </a:r>
            <a:r>
              <a:rPr lang="it-IT" sz="2000" dirty="0" err="1" smtClean="0"/>
              <a:t>this</a:t>
            </a:r>
            <a:r>
              <a:rPr lang="it-IT" sz="2000" dirty="0" smtClean="0"/>
              <a:t> </a:t>
            </a:r>
            <a:r>
              <a:rPr lang="it-IT" sz="2000" dirty="0" err="1" smtClean="0"/>
              <a:t>choice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 </a:t>
            </a:r>
            <a:r>
              <a:rPr lang="it-IT" sz="2000" dirty="0" err="1" smtClean="0"/>
              <a:t>sort</a:t>
            </a:r>
            <a:r>
              <a:rPr lang="it-IT" sz="2000" dirty="0" smtClean="0"/>
              <a:t> of </a:t>
            </a:r>
            <a:r>
              <a:rPr lang="it-IT" sz="2000" dirty="0" err="1" smtClean="0"/>
              <a:t>implementation</a:t>
            </a:r>
            <a:r>
              <a:rPr lang="it-IT" sz="2000" dirty="0" smtClean="0"/>
              <a:t> </a:t>
            </a:r>
            <a:r>
              <a:rPr lang="it-IT" sz="2000" dirty="0" err="1" smtClean="0"/>
              <a:t>trick</a:t>
            </a:r>
            <a:r>
              <a:rPr lang="it-IT" sz="2000" dirty="0" smtClean="0"/>
              <a:t>, and the </a:t>
            </a:r>
            <a:r>
              <a:rPr lang="it-IT" sz="2000" dirty="0" err="1" smtClean="0"/>
              <a:t>type</a:t>
            </a:r>
            <a:r>
              <a:rPr lang="it-IT" sz="2000" dirty="0" smtClean="0"/>
              <a:t> of bike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hidden</a:t>
            </a:r>
            <a:r>
              <a:rPr lang="it-IT" sz="2000" dirty="0" smtClean="0"/>
              <a:t> and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explicit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attribute</a:t>
            </a:r>
            <a:r>
              <a:rPr lang="it-IT" sz="2000" dirty="0" smtClean="0"/>
              <a:t> </a:t>
            </a:r>
            <a:r>
              <a:rPr lang="it-IT" sz="2000" dirty="0" err="1" smtClean="0"/>
              <a:t>Type</a:t>
            </a:r>
            <a:r>
              <a:rPr lang="it-IT" sz="2000" dirty="0" smtClean="0"/>
              <a:t>.</a:t>
            </a:r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47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it-IT" sz="11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ake</a:t>
            </a:r>
            <a:endParaRPr lang="it-IT" sz="11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94" name="Figura a mano libera 93"/>
          <p:cNvSpPr/>
          <p:nvPr/>
        </p:nvSpPr>
        <p:spPr>
          <a:xfrm>
            <a:off x="3395330" y="1339702"/>
            <a:ext cx="5684875" cy="1757917"/>
          </a:xfrm>
          <a:custGeom>
            <a:avLst/>
            <a:gdLst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99237 w 5684875"/>
              <a:gd name="connsiteY23" fmla="*/ 297712 h 1757917"/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85061 w 5684875"/>
              <a:gd name="connsiteY23" fmla="*/ 347331 h 175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84875" h="1757917">
                <a:moveTo>
                  <a:pt x="77972" y="361507"/>
                </a:moveTo>
                <a:lnTo>
                  <a:pt x="0" y="793898"/>
                </a:lnTo>
                <a:lnTo>
                  <a:pt x="404037" y="1027814"/>
                </a:lnTo>
                <a:lnTo>
                  <a:pt x="1162493" y="1112875"/>
                </a:lnTo>
                <a:lnTo>
                  <a:pt x="1254642" y="1119963"/>
                </a:lnTo>
                <a:lnTo>
                  <a:pt x="1637414" y="1290084"/>
                </a:lnTo>
                <a:lnTo>
                  <a:pt x="3012558" y="1446028"/>
                </a:lnTo>
                <a:lnTo>
                  <a:pt x="3182679" y="1446028"/>
                </a:lnTo>
                <a:lnTo>
                  <a:pt x="4692503" y="1757917"/>
                </a:lnTo>
                <a:lnTo>
                  <a:pt x="5415517" y="1715386"/>
                </a:lnTo>
                <a:lnTo>
                  <a:pt x="5677786" y="1552354"/>
                </a:lnTo>
                <a:lnTo>
                  <a:pt x="5684875" y="1034903"/>
                </a:lnTo>
                <a:lnTo>
                  <a:pt x="5592726" y="645042"/>
                </a:lnTo>
                <a:lnTo>
                  <a:pt x="5536019" y="616689"/>
                </a:lnTo>
                <a:lnTo>
                  <a:pt x="5174512" y="418214"/>
                </a:lnTo>
                <a:lnTo>
                  <a:pt x="5110717" y="411126"/>
                </a:lnTo>
                <a:lnTo>
                  <a:pt x="4997303" y="396949"/>
                </a:lnTo>
                <a:lnTo>
                  <a:pt x="3161414" y="269358"/>
                </a:lnTo>
                <a:cubicBezTo>
                  <a:pt x="2995242" y="239146"/>
                  <a:pt x="3182839" y="270108"/>
                  <a:pt x="2970028" y="248093"/>
                </a:cubicBezTo>
                <a:cubicBezTo>
                  <a:pt x="2939115" y="244895"/>
                  <a:pt x="2877879" y="233917"/>
                  <a:pt x="2877879" y="233917"/>
                </a:cubicBezTo>
                <a:lnTo>
                  <a:pt x="1190847" y="7089"/>
                </a:lnTo>
                <a:lnTo>
                  <a:pt x="382772" y="0"/>
                </a:lnTo>
                <a:cubicBezTo>
                  <a:pt x="288260" y="99237"/>
                  <a:pt x="148855" y="239824"/>
                  <a:pt x="99237" y="297712"/>
                </a:cubicBezTo>
                <a:cubicBezTo>
                  <a:pt x="49619" y="355600"/>
                  <a:pt x="89786" y="330791"/>
                  <a:pt x="85061" y="34733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Figura a mano libera 97"/>
          <p:cNvSpPr/>
          <p:nvPr/>
        </p:nvSpPr>
        <p:spPr>
          <a:xfrm>
            <a:off x="4635793" y="3100576"/>
            <a:ext cx="3657600" cy="2038493"/>
          </a:xfrm>
          <a:custGeom>
            <a:avLst/>
            <a:gdLst>
              <a:gd name="connsiteX0" fmla="*/ 276447 w 3863163"/>
              <a:gd name="connsiteY0" fmla="*/ 765544 h 1935126"/>
              <a:gd name="connsiteX1" fmla="*/ 92149 w 3863163"/>
              <a:gd name="connsiteY1" fmla="*/ 1105786 h 1935126"/>
              <a:gd name="connsiteX2" fmla="*/ 56707 w 3863163"/>
              <a:gd name="connsiteY2" fmla="*/ 1162493 h 1935126"/>
              <a:gd name="connsiteX3" fmla="*/ 35442 w 3863163"/>
              <a:gd name="connsiteY3" fmla="*/ 1176670 h 1935126"/>
              <a:gd name="connsiteX4" fmla="*/ 0 w 3863163"/>
              <a:gd name="connsiteY4" fmla="*/ 1580707 h 1935126"/>
              <a:gd name="connsiteX5" fmla="*/ 99237 w 3863163"/>
              <a:gd name="connsiteY5" fmla="*/ 1828800 h 1935126"/>
              <a:gd name="connsiteX6" fmla="*/ 3253563 w 3863163"/>
              <a:gd name="connsiteY6" fmla="*/ 1935126 h 1935126"/>
              <a:gd name="connsiteX7" fmla="*/ 3863163 w 3863163"/>
              <a:gd name="connsiteY7" fmla="*/ 1679944 h 1935126"/>
              <a:gd name="connsiteX8" fmla="*/ 3863163 w 3863163"/>
              <a:gd name="connsiteY8" fmla="*/ 1488558 h 1935126"/>
              <a:gd name="connsiteX9" fmla="*/ 3310270 w 3863163"/>
              <a:gd name="connsiteY9" fmla="*/ 1013637 h 1935126"/>
              <a:gd name="connsiteX10" fmla="*/ 3232298 w 3863163"/>
              <a:gd name="connsiteY10" fmla="*/ 971107 h 1935126"/>
              <a:gd name="connsiteX11" fmla="*/ 3196856 w 3863163"/>
              <a:gd name="connsiteY11" fmla="*/ 956930 h 1935126"/>
              <a:gd name="connsiteX12" fmla="*/ 3168502 w 3863163"/>
              <a:gd name="connsiteY12" fmla="*/ 935665 h 1935126"/>
              <a:gd name="connsiteX13" fmla="*/ 2629786 w 3863163"/>
              <a:gd name="connsiteY13" fmla="*/ 758456 h 1935126"/>
              <a:gd name="connsiteX14" fmla="*/ 2565991 w 3863163"/>
              <a:gd name="connsiteY14" fmla="*/ 701749 h 1935126"/>
              <a:gd name="connsiteX15" fmla="*/ 2537637 w 3863163"/>
              <a:gd name="connsiteY15" fmla="*/ 666307 h 1935126"/>
              <a:gd name="connsiteX16" fmla="*/ 2310809 w 3863163"/>
              <a:gd name="connsiteY16" fmla="*/ 418214 h 1935126"/>
              <a:gd name="connsiteX17" fmla="*/ 2239926 w 3863163"/>
              <a:gd name="connsiteY17" fmla="*/ 354419 h 1935126"/>
              <a:gd name="connsiteX18" fmla="*/ 1665768 w 3863163"/>
              <a:gd name="connsiteY18" fmla="*/ 70884 h 1935126"/>
              <a:gd name="connsiteX19" fmla="*/ 765544 w 3863163"/>
              <a:gd name="connsiteY19" fmla="*/ 0 h 1935126"/>
              <a:gd name="connsiteX20" fmla="*/ 177209 w 3863163"/>
              <a:gd name="connsiteY20" fmla="*/ 85061 h 1935126"/>
              <a:gd name="connsiteX21" fmla="*/ 42530 w 3863163"/>
              <a:gd name="connsiteY21" fmla="*/ 340242 h 1935126"/>
              <a:gd name="connsiteX22" fmla="*/ 120502 w 3863163"/>
              <a:gd name="connsiteY22" fmla="*/ 460744 h 1935126"/>
              <a:gd name="connsiteX23" fmla="*/ 276447 w 3863163"/>
              <a:gd name="connsiteY23" fmla="*/ 765544 h 1935126"/>
              <a:gd name="connsiteX0" fmla="*/ 276447 w 3863163"/>
              <a:gd name="connsiteY0" fmla="*/ 765544 h 1935126"/>
              <a:gd name="connsiteX1" fmla="*/ 92149 w 3863163"/>
              <a:gd name="connsiteY1" fmla="*/ 1105786 h 1935126"/>
              <a:gd name="connsiteX2" fmla="*/ 56707 w 3863163"/>
              <a:gd name="connsiteY2" fmla="*/ 1162493 h 1935126"/>
              <a:gd name="connsiteX3" fmla="*/ 35442 w 3863163"/>
              <a:gd name="connsiteY3" fmla="*/ 1176670 h 1935126"/>
              <a:gd name="connsiteX4" fmla="*/ 0 w 3863163"/>
              <a:gd name="connsiteY4" fmla="*/ 1580707 h 1935126"/>
              <a:gd name="connsiteX5" fmla="*/ 99237 w 3863163"/>
              <a:gd name="connsiteY5" fmla="*/ 1828800 h 1935126"/>
              <a:gd name="connsiteX6" fmla="*/ 3253563 w 3863163"/>
              <a:gd name="connsiteY6" fmla="*/ 1935126 h 1935126"/>
              <a:gd name="connsiteX7" fmla="*/ 3650512 w 3863163"/>
              <a:gd name="connsiteY7" fmla="*/ 1630326 h 1935126"/>
              <a:gd name="connsiteX8" fmla="*/ 3863163 w 3863163"/>
              <a:gd name="connsiteY8" fmla="*/ 1488558 h 1935126"/>
              <a:gd name="connsiteX9" fmla="*/ 3310270 w 3863163"/>
              <a:gd name="connsiteY9" fmla="*/ 1013637 h 1935126"/>
              <a:gd name="connsiteX10" fmla="*/ 3232298 w 3863163"/>
              <a:gd name="connsiteY10" fmla="*/ 971107 h 1935126"/>
              <a:gd name="connsiteX11" fmla="*/ 3196856 w 3863163"/>
              <a:gd name="connsiteY11" fmla="*/ 956930 h 1935126"/>
              <a:gd name="connsiteX12" fmla="*/ 3168502 w 3863163"/>
              <a:gd name="connsiteY12" fmla="*/ 935665 h 1935126"/>
              <a:gd name="connsiteX13" fmla="*/ 2629786 w 3863163"/>
              <a:gd name="connsiteY13" fmla="*/ 758456 h 1935126"/>
              <a:gd name="connsiteX14" fmla="*/ 2565991 w 3863163"/>
              <a:gd name="connsiteY14" fmla="*/ 701749 h 1935126"/>
              <a:gd name="connsiteX15" fmla="*/ 2537637 w 3863163"/>
              <a:gd name="connsiteY15" fmla="*/ 666307 h 1935126"/>
              <a:gd name="connsiteX16" fmla="*/ 2310809 w 3863163"/>
              <a:gd name="connsiteY16" fmla="*/ 418214 h 1935126"/>
              <a:gd name="connsiteX17" fmla="*/ 2239926 w 3863163"/>
              <a:gd name="connsiteY17" fmla="*/ 354419 h 1935126"/>
              <a:gd name="connsiteX18" fmla="*/ 1665768 w 3863163"/>
              <a:gd name="connsiteY18" fmla="*/ 70884 h 1935126"/>
              <a:gd name="connsiteX19" fmla="*/ 765544 w 3863163"/>
              <a:gd name="connsiteY19" fmla="*/ 0 h 1935126"/>
              <a:gd name="connsiteX20" fmla="*/ 177209 w 3863163"/>
              <a:gd name="connsiteY20" fmla="*/ 85061 h 1935126"/>
              <a:gd name="connsiteX21" fmla="*/ 42530 w 3863163"/>
              <a:gd name="connsiteY21" fmla="*/ 340242 h 1935126"/>
              <a:gd name="connsiteX22" fmla="*/ 120502 w 3863163"/>
              <a:gd name="connsiteY22" fmla="*/ 460744 h 1935126"/>
              <a:gd name="connsiteX23" fmla="*/ 276447 w 3863163"/>
              <a:gd name="connsiteY23" fmla="*/ 765544 h 1935126"/>
              <a:gd name="connsiteX0" fmla="*/ 276447 w 3650512"/>
              <a:gd name="connsiteY0" fmla="*/ 765544 h 1935126"/>
              <a:gd name="connsiteX1" fmla="*/ 92149 w 3650512"/>
              <a:gd name="connsiteY1" fmla="*/ 1105786 h 1935126"/>
              <a:gd name="connsiteX2" fmla="*/ 56707 w 3650512"/>
              <a:gd name="connsiteY2" fmla="*/ 1162493 h 1935126"/>
              <a:gd name="connsiteX3" fmla="*/ 35442 w 3650512"/>
              <a:gd name="connsiteY3" fmla="*/ 1176670 h 1935126"/>
              <a:gd name="connsiteX4" fmla="*/ 0 w 3650512"/>
              <a:gd name="connsiteY4" fmla="*/ 1580707 h 1935126"/>
              <a:gd name="connsiteX5" fmla="*/ 99237 w 3650512"/>
              <a:gd name="connsiteY5" fmla="*/ 1828800 h 1935126"/>
              <a:gd name="connsiteX6" fmla="*/ 3253563 w 3650512"/>
              <a:gd name="connsiteY6" fmla="*/ 1935126 h 1935126"/>
              <a:gd name="connsiteX7" fmla="*/ 3650512 w 3650512"/>
              <a:gd name="connsiteY7" fmla="*/ 1630326 h 1935126"/>
              <a:gd name="connsiteX8" fmla="*/ 3437860 w 3650512"/>
              <a:gd name="connsiteY8" fmla="*/ 1247553 h 1935126"/>
              <a:gd name="connsiteX9" fmla="*/ 3310270 w 3650512"/>
              <a:gd name="connsiteY9" fmla="*/ 1013637 h 1935126"/>
              <a:gd name="connsiteX10" fmla="*/ 3232298 w 3650512"/>
              <a:gd name="connsiteY10" fmla="*/ 971107 h 1935126"/>
              <a:gd name="connsiteX11" fmla="*/ 3196856 w 3650512"/>
              <a:gd name="connsiteY11" fmla="*/ 956930 h 1935126"/>
              <a:gd name="connsiteX12" fmla="*/ 3168502 w 3650512"/>
              <a:gd name="connsiteY12" fmla="*/ 935665 h 1935126"/>
              <a:gd name="connsiteX13" fmla="*/ 2629786 w 3650512"/>
              <a:gd name="connsiteY13" fmla="*/ 758456 h 1935126"/>
              <a:gd name="connsiteX14" fmla="*/ 2565991 w 3650512"/>
              <a:gd name="connsiteY14" fmla="*/ 701749 h 1935126"/>
              <a:gd name="connsiteX15" fmla="*/ 2537637 w 3650512"/>
              <a:gd name="connsiteY15" fmla="*/ 666307 h 1935126"/>
              <a:gd name="connsiteX16" fmla="*/ 2310809 w 3650512"/>
              <a:gd name="connsiteY16" fmla="*/ 418214 h 1935126"/>
              <a:gd name="connsiteX17" fmla="*/ 2239926 w 3650512"/>
              <a:gd name="connsiteY17" fmla="*/ 354419 h 1935126"/>
              <a:gd name="connsiteX18" fmla="*/ 1665768 w 3650512"/>
              <a:gd name="connsiteY18" fmla="*/ 70884 h 1935126"/>
              <a:gd name="connsiteX19" fmla="*/ 765544 w 3650512"/>
              <a:gd name="connsiteY19" fmla="*/ 0 h 1935126"/>
              <a:gd name="connsiteX20" fmla="*/ 177209 w 3650512"/>
              <a:gd name="connsiteY20" fmla="*/ 85061 h 1935126"/>
              <a:gd name="connsiteX21" fmla="*/ 42530 w 3650512"/>
              <a:gd name="connsiteY21" fmla="*/ 340242 h 1935126"/>
              <a:gd name="connsiteX22" fmla="*/ 120502 w 3650512"/>
              <a:gd name="connsiteY22" fmla="*/ 460744 h 1935126"/>
              <a:gd name="connsiteX23" fmla="*/ 276447 w 3650512"/>
              <a:gd name="connsiteY23" fmla="*/ 765544 h 1935126"/>
              <a:gd name="connsiteX0" fmla="*/ 276447 w 3586717"/>
              <a:gd name="connsiteY0" fmla="*/ 765544 h 1935126"/>
              <a:gd name="connsiteX1" fmla="*/ 92149 w 3586717"/>
              <a:gd name="connsiteY1" fmla="*/ 1105786 h 1935126"/>
              <a:gd name="connsiteX2" fmla="*/ 56707 w 3586717"/>
              <a:gd name="connsiteY2" fmla="*/ 1162493 h 1935126"/>
              <a:gd name="connsiteX3" fmla="*/ 35442 w 3586717"/>
              <a:gd name="connsiteY3" fmla="*/ 1176670 h 1935126"/>
              <a:gd name="connsiteX4" fmla="*/ 0 w 3586717"/>
              <a:gd name="connsiteY4" fmla="*/ 1580707 h 1935126"/>
              <a:gd name="connsiteX5" fmla="*/ 99237 w 3586717"/>
              <a:gd name="connsiteY5" fmla="*/ 1828800 h 1935126"/>
              <a:gd name="connsiteX6" fmla="*/ 3253563 w 3586717"/>
              <a:gd name="connsiteY6" fmla="*/ 1935126 h 1935126"/>
              <a:gd name="connsiteX7" fmla="*/ 3586717 w 3586717"/>
              <a:gd name="connsiteY7" fmla="*/ 1587795 h 1935126"/>
              <a:gd name="connsiteX8" fmla="*/ 3437860 w 3586717"/>
              <a:gd name="connsiteY8" fmla="*/ 1247553 h 1935126"/>
              <a:gd name="connsiteX9" fmla="*/ 3310270 w 3586717"/>
              <a:gd name="connsiteY9" fmla="*/ 1013637 h 1935126"/>
              <a:gd name="connsiteX10" fmla="*/ 3232298 w 3586717"/>
              <a:gd name="connsiteY10" fmla="*/ 971107 h 1935126"/>
              <a:gd name="connsiteX11" fmla="*/ 3196856 w 3586717"/>
              <a:gd name="connsiteY11" fmla="*/ 956930 h 1935126"/>
              <a:gd name="connsiteX12" fmla="*/ 3168502 w 3586717"/>
              <a:gd name="connsiteY12" fmla="*/ 935665 h 1935126"/>
              <a:gd name="connsiteX13" fmla="*/ 2629786 w 3586717"/>
              <a:gd name="connsiteY13" fmla="*/ 758456 h 1935126"/>
              <a:gd name="connsiteX14" fmla="*/ 2565991 w 3586717"/>
              <a:gd name="connsiteY14" fmla="*/ 701749 h 1935126"/>
              <a:gd name="connsiteX15" fmla="*/ 2537637 w 3586717"/>
              <a:gd name="connsiteY15" fmla="*/ 666307 h 1935126"/>
              <a:gd name="connsiteX16" fmla="*/ 2310809 w 3586717"/>
              <a:gd name="connsiteY16" fmla="*/ 418214 h 1935126"/>
              <a:gd name="connsiteX17" fmla="*/ 2239926 w 3586717"/>
              <a:gd name="connsiteY17" fmla="*/ 354419 h 1935126"/>
              <a:gd name="connsiteX18" fmla="*/ 1665768 w 3586717"/>
              <a:gd name="connsiteY18" fmla="*/ 70884 h 1935126"/>
              <a:gd name="connsiteX19" fmla="*/ 765544 w 3586717"/>
              <a:gd name="connsiteY19" fmla="*/ 0 h 1935126"/>
              <a:gd name="connsiteX20" fmla="*/ 177209 w 3586717"/>
              <a:gd name="connsiteY20" fmla="*/ 85061 h 1935126"/>
              <a:gd name="connsiteX21" fmla="*/ 42530 w 3586717"/>
              <a:gd name="connsiteY21" fmla="*/ 340242 h 1935126"/>
              <a:gd name="connsiteX22" fmla="*/ 120502 w 3586717"/>
              <a:gd name="connsiteY22" fmla="*/ 460744 h 1935126"/>
              <a:gd name="connsiteX23" fmla="*/ 276447 w 3586717"/>
              <a:gd name="connsiteY23" fmla="*/ 765544 h 1935126"/>
              <a:gd name="connsiteX0" fmla="*/ 276447 w 3657600"/>
              <a:gd name="connsiteY0" fmla="*/ 765544 h 1935126"/>
              <a:gd name="connsiteX1" fmla="*/ 92149 w 3657600"/>
              <a:gd name="connsiteY1" fmla="*/ 1105786 h 1935126"/>
              <a:gd name="connsiteX2" fmla="*/ 56707 w 3657600"/>
              <a:gd name="connsiteY2" fmla="*/ 1162493 h 1935126"/>
              <a:gd name="connsiteX3" fmla="*/ 35442 w 3657600"/>
              <a:gd name="connsiteY3" fmla="*/ 1176670 h 1935126"/>
              <a:gd name="connsiteX4" fmla="*/ 0 w 3657600"/>
              <a:gd name="connsiteY4" fmla="*/ 1580707 h 1935126"/>
              <a:gd name="connsiteX5" fmla="*/ 99237 w 3657600"/>
              <a:gd name="connsiteY5" fmla="*/ 1828800 h 1935126"/>
              <a:gd name="connsiteX6" fmla="*/ 3253563 w 3657600"/>
              <a:gd name="connsiteY6" fmla="*/ 1935126 h 1935126"/>
              <a:gd name="connsiteX7" fmla="*/ 3657600 w 3657600"/>
              <a:gd name="connsiteY7" fmla="*/ 1623236 h 1935126"/>
              <a:gd name="connsiteX8" fmla="*/ 3437860 w 3657600"/>
              <a:gd name="connsiteY8" fmla="*/ 1247553 h 1935126"/>
              <a:gd name="connsiteX9" fmla="*/ 3310270 w 3657600"/>
              <a:gd name="connsiteY9" fmla="*/ 1013637 h 1935126"/>
              <a:gd name="connsiteX10" fmla="*/ 3232298 w 3657600"/>
              <a:gd name="connsiteY10" fmla="*/ 971107 h 1935126"/>
              <a:gd name="connsiteX11" fmla="*/ 3196856 w 3657600"/>
              <a:gd name="connsiteY11" fmla="*/ 956930 h 1935126"/>
              <a:gd name="connsiteX12" fmla="*/ 3168502 w 3657600"/>
              <a:gd name="connsiteY12" fmla="*/ 935665 h 1935126"/>
              <a:gd name="connsiteX13" fmla="*/ 2629786 w 3657600"/>
              <a:gd name="connsiteY13" fmla="*/ 758456 h 1935126"/>
              <a:gd name="connsiteX14" fmla="*/ 2565991 w 3657600"/>
              <a:gd name="connsiteY14" fmla="*/ 701749 h 1935126"/>
              <a:gd name="connsiteX15" fmla="*/ 2537637 w 3657600"/>
              <a:gd name="connsiteY15" fmla="*/ 666307 h 1935126"/>
              <a:gd name="connsiteX16" fmla="*/ 2310809 w 3657600"/>
              <a:gd name="connsiteY16" fmla="*/ 418214 h 1935126"/>
              <a:gd name="connsiteX17" fmla="*/ 2239926 w 3657600"/>
              <a:gd name="connsiteY17" fmla="*/ 354419 h 1935126"/>
              <a:gd name="connsiteX18" fmla="*/ 1665768 w 3657600"/>
              <a:gd name="connsiteY18" fmla="*/ 70884 h 1935126"/>
              <a:gd name="connsiteX19" fmla="*/ 765544 w 3657600"/>
              <a:gd name="connsiteY19" fmla="*/ 0 h 1935126"/>
              <a:gd name="connsiteX20" fmla="*/ 177209 w 3657600"/>
              <a:gd name="connsiteY20" fmla="*/ 85061 h 1935126"/>
              <a:gd name="connsiteX21" fmla="*/ 42530 w 3657600"/>
              <a:gd name="connsiteY21" fmla="*/ 340242 h 1935126"/>
              <a:gd name="connsiteX22" fmla="*/ 120502 w 3657600"/>
              <a:gd name="connsiteY22" fmla="*/ 460744 h 1935126"/>
              <a:gd name="connsiteX23" fmla="*/ 276447 w 3657600"/>
              <a:gd name="connsiteY23" fmla="*/ 765544 h 1935126"/>
              <a:gd name="connsiteX0" fmla="*/ 184298 w 3657600"/>
              <a:gd name="connsiteY0" fmla="*/ 772632 h 1935126"/>
              <a:gd name="connsiteX1" fmla="*/ 92149 w 3657600"/>
              <a:gd name="connsiteY1" fmla="*/ 1105786 h 1935126"/>
              <a:gd name="connsiteX2" fmla="*/ 56707 w 3657600"/>
              <a:gd name="connsiteY2" fmla="*/ 1162493 h 1935126"/>
              <a:gd name="connsiteX3" fmla="*/ 35442 w 3657600"/>
              <a:gd name="connsiteY3" fmla="*/ 1176670 h 1935126"/>
              <a:gd name="connsiteX4" fmla="*/ 0 w 3657600"/>
              <a:gd name="connsiteY4" fmla="*/ 1580707 h 1935126"/>
              <a:gd name="connsiteX5" fmla="*/ 99237 w 3657600"/>
              <a:gd name="connsiteY5" fmla="*/ 1828800 h 1935126"/>
              <a:gd name="connsiteX6" fmla="*/ 3253563 w 3657600"/>
              <a:gd name="connsiteY6" fmla="*/ 1935126 h 1935126"/>
              <a:gd name="connsiteX7" fmla="*/ 3657600 w 3657600"/>
              <a:gd name="connsiteY7" fmla="*/ 1623236 h 1935126"/>
              <a:gd name="connsiteX8" fmla="*/ 3437860 w 3657600"/>
              <a:gd name="connsiteY8" fmla="*/ 1247553 h 1935126"/>
              <a:gd name="connsiteX9" fmla="*/ 3310270 w 3657600"/>
              <a:gd name="connsiteY9" fmla="*/ 1013637 h 1935126"/>
              <a:gd name="connsiteX10" fmla="*/ 3232298 w 3657600"/>
              <a:gd name="connsiteY10" fmla="*/ 971107 h 1935126"/>
              <a:gd name="connsiteX11" fmla="*/ 3196856 w 3657600"/>
              <a:gd name="connsiteY11" fmla="*/ 956930 h 1935126"/>
              <a:gd name="connsiteX12" fmla="*/ 3168502 w 3657600"/>
              <a:gd name="connsiteY12" fmla="*/ 935665 h 1935126"/>
              <a:gd name="connsiteX13" fmla="*/ 2629786 w 3657600"/>
              <a:gd name="connsiteY13" fmla="*/ 758456 h 1935126"/>
              <a:gd name="connsiteX14" fmla="*/ 2565991 w 3657600"/>
              <a:gd name="connsiteY14" fmla="*/ 701749 h 1935126"/>
              <a:gd name="connsiteX15" fmla="*/ 2537637 w 3657600"/>
              <a:gd name="connsiteY15" fmla="*/ 666307 h 1935126"/>
              <a:gd name="connsiteX16" fmla="*/ 2310809 w 3657600"/>
              <a:gd name="connsiteY16" fmla="*/ 418214 h 1935126"/>
              <a:gd name="connsiteX17" fmla="*/ 2239926 w 3657600"/>
              <a:gd name="connsiteY17" fmla="*/ 354419 h 1935126"/>
              <a:gd name="connsiteX18" fmla="*/ 1665768 w 3657600"/>
              <a:gd name="connsiteY18" fmla="*/ 70884 h 1935126"/>
              <a:gd name="connsiteX19" fmla="*/ 765544 w 3657600"/>
              <a:gd name="connsiteY19" fmla="*/ 0 h 1935126"/>
              <a:gd name="connsiteX20" fmla="*/ 177209 w 3657600"/>
              <a:gd name="connsiteY20" fmla="*/ 85061 h 1935126"/>
              <a:gd name="connsiteX21" fmla="*/ 42530 w 3657600"/>
              <a:gd name="connsiteY21" fmla="*/ 340242 h 1935126"/>
              <a:gd name="connsiteX22" fmla="*/ 120502 w 3657600"/>
              <a:gd name="connsiteY22" fmla="*/ 460744 h 1935126"/>
              <a:gd name="connsiteX23" fmla="*/ 184298 w 3657600"/>
              <a:gd name="connsiteY23" fmla="*/ 772632 h 1935126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537637 w 3657600"/>
              <a:gd name="connsiteY15" fmla="*/ 769674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60651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537637 w 3657600"/>
              <a:gd name="connsiteY15" fmla="*/ 769674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908081 w 3657600"/>
              <a:gd name="connsiteY13" fmla="*/ 837969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908081 w 3657600"/>
              <a:gd name="connsiteY13" fmla="*/ 837969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461884 w 3657600"/>
              <a:gd name="connsiteY16" fmla="*/ 473874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57600" h="2038493">
                <a:moveTo>
                  <a:pt x="184298" y="875999"/>
                </a:moveTo>
                <a:lnTo>
                  <a:pt x="92149" y="1209153"/>
                </a:lnTo>
                <a:cubicBezTo>
                  <a:pt x="80335" y="1228055"/>
                  <a:pt x="71516" y="1249200"/>
                  <a:pt x="56707" y="1265860"/>
                </a:cubicBezTo>
                <a:cubicBezTo>
                  <a:pt x="33201" y="1292305"/>
                  <a:pt x="35442" y="1259593"/>
                  <a:pt x="35442" y="1280037"/>
                </a:cubicBezTo>
                <a:lnTo>
                  <a:pt x="0" y="1684074"/>
                </a:lnTo>
                <a:lnTo>
                  <a:pt x="99237" y="1932167"/>
                </a:lnTo>
                <a:lnTo>
                  <a:pt x="3253563" y="2038493"/>
                </a:lnTo>
                <a:lnTo>
                  <a:pt x="3657600" y="1726603"/>
                </a:lnTo>
                <a:lnTo>
                  <a:pt x="3437860" y="1350920"/>
                </a:lnTo>
                <a:lnTo>
                  <a:pt x="3310270" y="1117004"/>
                </a:lnTo>
                <a:cubicBezTo>
                  <a:pt x="3284279" y="1102827"/>
                  <a:pt x="3258778" y="1087714"/>
                  <a:pt x="3232298" y="1074474"/>
                </a:cubicBezTo>
                <a:cubicBezTo>
                  <a:pt x="3220917" y="1068784"/>
                  <a:pt x="3207979" y="1066476"/>
                  <a:pt x="3196856" y="1060297"/>
                </a:cubicBezTo>
                <a:cubicBezTo>
                  <a:pt x="3186529" y="1054560"/>
                  <a:pt x="3168502" y="1039032"/>
                  <a:pt x="3168502" y="1039032"/>
                </a:cubicBezTo>
                <a:lnTo>
                  <a:pt x="2908081" y="837969"/>
                </a:lnTo>
                <a:cubicBezTo>
                  <a:pt x="2835182" y="785898"/>
                  <a:pt x="2827839" y="804572"/>
                  <a:pt x="2788627" y="765360"/>
                </a:cubicBezTo>
                <a:cubicBezTo>
                  <a:pt x="2749415" y="726148"/>
                  <a:pt x="2672809" y="602697"/>
                  <a:pt x="2672809" y="602697"/>
                </a:cubicBezTo>
                <a:lnTo>
                  <a:pt x="2461884" y="473874"/>
                </a:lnTo>
                <a:lnTo>
                  <a:pt x="2239926" y="457786"/>
                </a:lnTo>
                <a:lnTo>
                  <a:pt x="1665768" y="174251"/>
                </a:lnTo>
                <a:lnTo>
                  <a:pt x="423637" y="0"/>
                </a:lnTo>
                <a:lnTo>
                  <a:pt x="177209" y="188428"/>
                </a:lnTo>
                <a:lnTo>
                  <a:pt x="42530" y="443609"/>
                </a:lnTo>
                <a:lnTo>
                  <a:pt x="120502" y="564111"/>
                </a:lnTo>
                <a:lnTo>
                  <a:pt x="184298" y="875999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30" name="Ovale 29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Figura a mano libera 30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893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783" y="365127"/>
            <a:ext cx="8619214" cy="768800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/>
              <a:t>Wrong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 (</a:t>
            </a:r>
            <a:r>
              <a:rPr lang="it-IT" dirty="0" err="1" smtClean="0"/>
              <a:t>subtract</a:t>
            </a:r>
            <a:r>
              <a:rPr lang="it-IT" dirty="0" smtClean="0"/>
              <a:t> 0,6)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464" y="2846567"/>
            <a:ext cx="4363402" cy="3712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 err="1" smtClean="0"/>
              <a:t>Comment</a:t>
            </a:r>
            <a:endParaRPr lang="it-IT" sz="2400" dirty="0" smtClean="0"/>
          </a:p>
          <a:p>
            <a:r>
              <a:rPr lang="it-IT" sz="2400" dirty="0" smtClean="0"/>
              <a:t>In </a:t>
            </a:r>
            <a:r>
              <a:rPr lang="it-IT" sz="2400" dirty="0" err="1" smtClean="0"/>
              <a:t>this</a:t>
            </a:r>
            <a:r>
              <a:rPr lang="it-IT" sz="2400" dirty="0" smtClean="0"/>
              <a:t> case </a:t>
            </a:r>
            <a:r>
              <a:rPr lang="it-IT" sz="2400" dirty="0" err="1" smtClean="0"/>
              <a:t>there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only</a:t>
            </a:r>
            <a:r>
              <a:rPr lang="it-IT" sz="2400" dirty="0" smtClean="0"/>
              <a:t> the </a:t>
            </a:r>
            <a:r>
              <a:rPr lang="it-IT" sz="2400" dirty="0" err="1" smtClean="0"/>
              <a:t>redundancy</a:t>
            </a:r>
            <a:r>
              <a:rPr lang="it-IT" sz="2400" dirty="0" smtClean="0"/>
              <a:t> </a:t>
            </a:r>
            <a:r>
              <a:rPr lang="it-IT" sz="2400" dirty="0" err="1" smtClean="0"/>
              <a:t>highlighted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previous</a:t>
            </a:r>
            <a:r>
              <a:rPr lang="it-IT" sz="2400" dirty="0" smtClean="0"/>
              <a:t> slide.</a:t>
            </a:r>
          </a:p>
          <a:p>
            <a:r>
              <a:rPr lang="it-IT" sz="2400" dirty="0" smtClean="0"/>
              <a:t>The ER model </a:t>
            </a:r>
            <a:r>
              <a:rPr lang="it-IT" sz="2400" dirty="0" err="1" smtClean="0"/>
              <a:t>inherently</a:t>
            </a:r>
            <a:r>
              <a:rPr lang="it-IT" sz="2400" dirty="0" smtClean="0"/>
              <a:t> </a:t>
            </a:r>
            <a:r>
              <a:rPr lang="it-IT" sz="2400" dirty="0" err="1" smtClean="0"/>
              <a:t>allows</a:t>
            </a:r>
            <a:r>
              <a:rPr lang="it-IT" sz="2400" dirty="0" smtClean="0"/>
              <a:t> to </a:t>
            </a:r>
            <a:r>
              <a:rPr lang="it-IT" sz="2400" dirty="0" err="1" smtClean="0"/>
              <a:t>avoid</a:t>
            </a:r>
            <a:r>
              <a:rPr lang="it-IT" sz="2400" dirty="0" smtClean="0"/>
              <a:t> </a:t>
            </a:r>
            <a:r>
              <a:rPr lang="it-IT" sz="2400" dirty="0" err="1" smtClean="0"/>
              <a:t>such</a:t>
            </a:r>
            <a:r>
              <a:rPr lang="it-IT" sz="2400" dirty="0" smtClean="0"/>
              <a:t> </a:t>
            </a:r>
            <a:r>
              <a:rPr lang="it-IT" sz="2400" dirty="0" err="1" smtClean="0"/>
              <a:t>redundancies</a:t>
            </a:r>
            <a:r>
              <a:rPr lang="it-IT" sz="2400" dirty="0" smtClean="0"/>
              <a:t> </a:t>
            </a:r>
            <a:r>
              <a:rPr lang="it-IT" sz="2400" dirty="0" err="1" smtClean="0"/>
              <a:t>using</a:t>
            </a:r>
            <a:r>
              <a:rPr lang="it-IT" sz="2400" dirty="0" smtClean="0"/>
              <a:t> </a:t>
            </a:r>
            <a:r>
              <a:rPr lang="it-IT" sz="2400" dirty="0" err="1" smtClean="0"/>
              <a:t>is-as</a:t>
            </a:r>
            <a:r>
              <a:rPr lang="it-IT" sz="2400" dirty="0" smtClean="0"/>
              <a:t> or </a:t>
            </a:r>
            <a:r>
              <a:rPr lang="it-IT" sz="2400" dirty="0" err="1" smtClean="0"/>
              <a:t>generalizations</a:t>
            </a:r>
            <a:r>
              <a:rPr lang="it-IT" sz="2400" dirty="0" smtClean="0"/>
              <a:t>, so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a case of </a:t>
            </a:r>
            <a:r>
              <a:rPr lang="it-IT" sz="2400" dirty="0" err="1" smtClean="0"/>
              <a:t>inaccuracy</a:t>
            </a:r>
            <a:r>
              <a:rPr lang="it-IT" sz="2400" dirty="0" smtClean="0"/>
              <a:t> with </a:t>
            </a:r>
            <a:r>
              <a:rPr lang="it-IT" sz="2400" dirty="0" err="1" smtClean="0"/>
              <a:t>respect</a:t>
            </a:r>
            <a:r>
              <a:rPr lang="it-IT" sz="2400" dirty="0" smtClean="0"/>
              <a:t> to the model. </a:t>
            </a:r>
            <a:r>
              <a:rPr lang="it-IT" sz="2400" dirty="0" err="1" smtClean="0"/>
              <a:t>See</a:t>
            </a:r>
            <a:r>
              <a:rPr lang="it-IT" sz="2400" dirty="0" smtClean="0"/>
              <a:t> </a:t>
            </a:r>
            <a:r>
              <a:rPr lang="it-IT" sz="2400" dirty="0" err="1" smtClean="0"/>
              <a:t>also</a:t>
            </a:r>
            <a:r>
              <a:rPr lang="it-IT" sz="2400" dirty="0" smtClean="0"/>
              <a:t> the </a:t>
            </a:r>
            <a:r>
              <a:rPr lang="it-IT" sz="2400" dirty="0" err="1" smtClean="0"/>
              <a:t>discussion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following</a:t>
            </a:r>
            <a:r>
              <a:rPr lang="it-IT" sz="2400" dirty="0" smtClean="0"/>
              <a:t> </a:t>
            </a:r>
            <a:r>
              <a:rPr lang="it-IT" sz="2400" dirty="0" err="1" smtClean="0"/>
              <a:t>slides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48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Make</a:t>
            </a:r>
            <a:endParaRPr lang="it-IT" sz="11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94" name="Figura a mano libera 93"/>
          <p:cNvSpPr/>
          <p:nvPr/>
        </p:nvSpPr>
        <p:spPr>
          <a:xfrm>
            <a:off x="3395330" y="1339702"/>
            <a:ext cx="5684875" cy="1757917"/>
          </a:xfrm>
          <a:custGeom>
            <a:avLst/>
            <a:gdLst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99237 w 5684875"/>
              <a:gd name="connsiteY23" fmla="*/ 297712 h 1757917"/>
              <a:gd name="connsiteX0" fmla="*/ 77972 w 5684875"/>
              <a:gd name="connsiteY0" fmla="*/ 361507 h 1757917"/>
              <a:gd name="connsiteX1" fmla="*/ 0 w 5684875"/>
              <a:gd name="connsiteY1" fmla="*/ 793898 h 1757917"/>
              <a:gd name="connsiteX2" fmla="*/ 404037 w 5684875"/>
              <a:gd name="connsiteY2" fmla="*/ 1027814 h 1757917"/>
              <a:gd name="connsiteX3" fmla="*/ 1162493 w 5684875"/>
              <a:gd name="connsiteY3" fmla="*/ 1112875 h 1757917"/>
              <a:gd name="connsiteX4" fmla="*/ 1254642 w 5684875"/>
              <a:gd name="connsiteY4" fmla="*/ 1119963 h 1757917"/>
              <a:gd name="connsiteX5" fmla="*/ 1637414 w 5684875"/>
              <a:gd name="connsiteY5" fmla="*/ 1290084 h 1757917"/>
              <a:gd name="connsiteX6" fmla="*/ 3012558 w 5684875"/>
              <a:gd name="connsiteY6" fmla="*/ 1446028 h 1757917"/>
              <a:gd name="connsiteX7" fmla="*/ 3182679 w 5684875"/>
              <a:gd name="connsiteY7" fmla="*/ 1446028 h 1757917"/>
              <a:gd name="connsiteX8" fmla="*/ 4692503 w 5684875"/>
              <a:gd name="connsiteY8" fmla="*/ 1757917 h 1757917"/>
              <a:gd name="connsiteX9" fmla="*/ 5415517 w 5684875"/>
              <a:gd name="connsiteY9" fmla="*/ 1715386 h 1757917"/>
              <a:gd name="connsiteX10" fmla="*/ 5677786 w 5684875"/>
              <a:gd name="connsiteY10" fmla="*/ 1552354 h 1757917"/>
              <a:gd name="connsiteX11" fmla="*/ 5684875 w 5684875"/>
              <a:gd name="connsiteY11" fmla="*/ 1034903 h 1757917"/>
              <a:gd name="connsiteX12" fmla="*/ 5592726 w 5684875"/>
              <a:gd name="connsiteY12" fmla="*/ 645042 h 1757917"/>
              <a:gd name="connsiteX13" fmla="*/ 5536019 w 5684875"/>
              <a:gd name="connsiteY13" fmla="*/ 616689 h 1757917"/>
              <a:gd name="connsiteX14" fmla="*/ 5174512 w 5684875"/>
              <a:gd name="connsiteY14" fmla="*/ 418214 h 1757917"/>
              <a:gd name="connsiteX15" fmla="*/ 5110717 w 5684875"/>
              <a:gd name="connsiteY15" fmla="*/ 411126 h 1757917"/>
              <a:gd name="connsiteX16" fmla="*/ 4997303 w 5684875"/>
              <a:gd name="connsiteY16" fmla="*/ 396949 h 1757917"/>
              <a:gd name="connsiteX17" fmla="*/ 3161414 w 5684875"/>
              <a:gd name="connsiteY17" fmla="*/ 269358 h 1757917"/>
              <a:gd name="connsiteX18" fmla="*/ 2970028 w 5684875"/>
              <a:gd name="connsiteY18" fmla="*/ 248093 h 1757917"/>
              <a:gd name="connsiteX19" fmla="*/ 2877879 w 5684875"/>
              <a:gd name="connsiteY19" fmla="*/ 233917 h 1757917"/>
              <a:gd name="connsiteX20" fmla="*/ 1190847 w 5684875"/>
              <a:gd name="connsiteY20" fmla="*/ 7089 h 1757917"/>
              <a:gd name="connsiteX21" fmla="*/ 382772 w 5684875"/>
              <a:gd name="connsiteY21" fmla="*/ 0 h 1757917"/>
              <a:gd name="connsiteX22" fmla="*/ 99237 w 5684875"/>
              <a:gd name="connsiteY22" fmla="*/ 297712 h 1757917"/>
              <a:gd name="connsiteX23" fmla="*/ 85061 w 5684875"/>
              <a:gd name="connsiteY23" fmla="*/ 347331 h 175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84875" h="1757917">
                <a:moveTo>
                  <a:pt x="77972" y="361507"/>
                </a:moveTo>
                <a:lnTo>
                  <a:pt x="0" y="793898"/>
                </a:lnTo>
                <a:lnTo>
                  <a:pt x="404037" y="1027814"/>
                </a:lnTo>
                <a:lnTo>
                  <a:pt x="1162493" y="1112875"/>
                </a:lnTo>
                <a:lnTo>
                  <a:pt x="1254642" y="1119963"/>
                </a:lnTo>
                <a:lnTo>
                  <a:pt x="1637414" y="1290084"/>
                </a:lnTo>
                <a:lnTo>
                  <a:pt x="3012558" y="1446028"/>
                </a:lnTo>
                <a:lnTo>
                  <a:pt x="3182679" y="1446028"/>
                </a:lnTo>
                <a:lnTo>
                  <a:pt x="4692503" y="1757917"/>
                </a:lnTo>
                <a:lnTo>
                  <a:pt x="5415517" y="1715386"/>
                </a:lnTo>
                <a:lnTo>
                  <a:pt x="5677786" y="1552354"/>
                </a:lnTo>
                <a:lnTo>
                  <a:pt x="5684875" y="1034903"/>
                </a:lnTo>
                <a:lnTo>
                  <a:pt x="5592726" y="645042"/>
                </a:lnTo>
                <a:lnTo>
                  <a:pt x="5536019" y="616689"/>
                </a:lnTo>
                <a:lnTo>
                  <a:pt x="5174512" y="418214"/>
                </a:lnTo>
                <a:lnTo>
                  <a:pt x="5110717" y="411126"/>
                </a:lnTo>
                <a:lnTo>
                  <a:pt x="4997303" y="396949"/>
                </a:lnTo>
                <a:lnTo>
                  <a:pt x="3161414" y="269358"/>
                </a:lnTo>
                <a:cubicBezTo>
                  <a:pt x="2995242" y="239146"/>
                  <a:pt x="3182839" y="270108"/>
                  <a:pt x="2970028" y="248093"/>
                </a:cubicBezTo>
                <a:cubicBezTo>
                  <a:pt x="2939115" y="244895"/>
                  <a:pt x="2877879" y="233917"/>
                  <a:pt x="2877879" y="233917"/>
                </a:cubicBezTo>
                <a:lnTo>
                  <a:pt x="1190847" y="7089"/>
                </a:lnTo>
                <a:lnTo>
                  <a:pt x="382772" y="0"/>
                </a:lnTo>
                <a:cubicBezTo>
                  <a:pt x="288260" y="99237"/>
                  <a:pt x="148855" y="239824"/>
                  <a:pt x="99237" y="297712"/>
                </a:cubicBezTo>
                <a:cubicBezTo>
                  <a:pt x="49619" y="355600"/>
                  <a:pt x="89786" y="330791"/>
                  <a:pt x="85061" y="34733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Figura a mano libera 97"/>
          <p:cNvSpPr/>
          <p:nvPr/>
        </p:nvSpPr>
        <p:spPr>
          <a:xfrm>
            <a:off x="4635793" y="3100576"/>
            <a:ext cx="3657600" cy="2038493"/>
          </a:xfrm>
          <a:custGeom>
            <a:avLst/>
            <a:gdLst>
              <a:gd name="connsiteX0" fmla="*/ 276447 w 3863163"/>
              <a:gd name="connsiteY0" fmla="*/ 765544 h 1935126"/>
              <a:gd name="connsiteX1" fmla="*/ 92149 w 3863163"/>
              <a:gd name="connsiteY1" fmla="*/ 1105786 h 1935126"/>
              <a:gd name="connsiteX2" fmla="*/ 56707 w 3863163"/>
              <a:gd name="connsiteY2" fmla="*/ 1162493 h 1935126"/>
              <a:gd name="connsiteX3" fmla="*/ 35442 w 3863163"/>
              <a:gd name="connsiteY3" fmla="*/ 1176670 h 1935126"/>
              <a:gd name="connsiteX4" fmla="*/ 0 w 3863163"/>
              <a:gd name="connsiteY4" fmla="*/ 1580707 h 1935126"/>
              <a:gd name="connsiteX5" fmla="*/ 99237 w 3863163"/>
              <a:gd name="connsiteY5" fmla="*/ 1828800 h 1935126"/>
              <a:gd name="connsiteX6" fmla="*/ 3253563 w 3863163"/>
              <a:gd name="connsiteY6" fmla="*/ 1935126 h 1935126"/>
              <a:gd name="connsiteX7" fmla="*/ 3863163 w 3863163"/>
              <a:gd name="connsiteY7" fmla="*/ 1679944 h 1935126"/>
              <a:gd name="connsiteX8" fmla="*/ 3863163 w 3863163"/>
              <a:gd name="connsiteY8" fmla="*/ 1488558 h 1935126"/>
              <a:gd name="connsiteX9" fmla="*/ 3310270 w 3863163"/>
              <a:gd name="connsiteY9" fmla="*/ 1013637 h 1935126"/>
              <a:gd name="connsiteX10" fmla="*/ 3232298 w 3863163"/>
              <a:gd name="connsiteY10" fmla="*/ 971107 h 1935126"/>
              <a:gd name="connsiteX11" fmla="*/ 3196856 w 3863163"/>
              <a:gd name="connsiteY11" fmla="*/ 956930 h 1935126"/>
              <a:gd name="connsiteX12" fmla="*/ 3168502 w 3863163"/>
              <a:gd name="connsiteY12" fmla="*/ 935665 h 1935126"/>
              <a:gd name="connsiteX13" fmla="*/ 2629786 w 3863163"/>
              <a:gd name="connsiteY13" fmla="*/ 758456 h 1935126"/>
              <a:gd name="connsiteX14" fmla="*/ 2565991 w 3863163"/>
              <a:gd name="connsiteY14" fmla="*/ 701749 h 1935126"/>
              <a:gd name="connsiteX15" fmla="*/ 2537637 w 3863163"/>
              <a:gd name="connsiteY15" fmla="*/ 666307 h 1935126"/>
              <a:gd name="connsiteX16" fmla="*/ 2310809 w 3863163"/>
              <a:gd name="connsiteY16" fmla="*/ 418214 h 1935126"/>
              <a:gd name="connsiteX17" fmla="*/ 2239926 w 3863163"/>
              <a:gd name="connsiteY17" fmla="*/ 354419 h 1935126"/>
              <a:gd name="connsiteX18" fmla="*/ 1665768 w 3863163"/>
              <a:gd name="connsiteY18" fmla="*/ 70884 h 1935126"/>
              <a:gd name="connsiteX19" fmla="*/ 765544 w 3863163"/>
              <a:gd name="connsiteY19" fmla="*/ 0 h 1935126"/>
              <a:gd name="connsiteX20" fmla="*/ 177209 w 3863163"/>
              <a:gd name="connsiteY20" fmla="*/ 85061 h 1935126"/>
              <a:gd name="connsiteX21" fmla="*/ 42530 w 3863163"/>
              <a:gd name="connsiteY21" fmla="*/ 340242 h 1935126"/>
              <a:gd name="connsiteX22" fmla="*/ 120502 w 3863163"/>
              <a:gd name="connsiteY22" fmla="*/ 460744 h 1935126"/>
              <a:gd name="connsiteX23" fmla="*/ 276447 w 3863163"/>
              <a:gd name="connsiteY23" fmla="*/ 765544 h 1935126"/>
              <a:gd name="connsiteX0" fmla="*/ 276447 w 3863163"/>
              <a:gd name="connsiteY0" fmla="*/ 765544 h 1935126"/>
              <a:gd name="connsiteX1" fmla="*/ 92149 w 3863163"/>
              <a:gd name="connsiteY1" fmla="*/ 1105786 h 1935126"/>
              <a:gd name="connsiteX2" fmla="*/ 56707 w 3863163"/>
              <a:gd name="connsiteY2" fmla="*/ 1162493 h 1935126"/>
              <a:gd name="connsiteX3" fmla="*/ 35442 w 3863163"/>
              <a:gd name="connsiteY3" fmla="*/ 1176670 h 1935126"/>
              <a:gd name="connsiteX4" fmla="*/ 0 w 3863163"/>
              <a:gd name="connsiteY4" fmla="*/ 1580707 h 1935126"/>
              <a:gd name="connsiteX5" fmla="*/ 99237 w 3863163"/>
              <a:gd name="connsiteY5" fmla="*/ 1828800 h 1935126"/>
              <a:gd name="connsiteX6" fmla="*/ 3253563 w 3863163"/>
              <a:gd name="connsiteY6" fmla="*/ 1935126 h 1935126"/>
              <a:gd name="connsiteX7" fmla="*/ 3650512 w 3863163"/>
              <a:gd name="connsiteY7" fmla="*/ 1630326 h 1935126"/>
              <a:gd name="connsiteX8" fmla="*/ 3863163 w 3863163"/>
              <a:gd name="connsiteY8" fmla="*/ 1488558 h 1935126"/>
              <a:gd name="connsiteX9" fmla="*/ 3310270 w 3863163"/>
              <a:gd name="connsiteY9" fmla="*/ 1013637 h 1935126"/>
              <a:gd name="connsiteX10" fmla="*/ 3232298 w 3863163"/>
              <a:gd name="connsiteY10" fmla="*/ 971107 h 1935126"/>
              <a:gd name="connsiteX11" fmla="*/ 3196856 w 3863163"/>
              <a:gd name="connsiteY11" fmla="*/ 956930 h 1935126"/>
              <a:gd name="connsiteX12" fmla="*/ 3168502 w 3863163"/>
              <a:gd name="connsiteY12" fmla="*/ 935665 h 1935126"/>
              <a:gd name="connsiteX13" fmla="*/ 2629786 w 3863163"/>
              <a:gd name="connsiteY13" fmla="*/ 758456 h 1935126"/>
              <a:gd name="connsiteX14" fmla="*/ 2565991 w 3863163"/>
              <a:gd name="connsiteY14" fmla="*/ 701749 h 1935126"/>
              <a:gd name="connsiteX15" fmla="*/ 2537637 w 3863163"/>
              <a:gd name="connsiteY15" fmla="*/ 666307 h 1935126"/>
              <a:gd name="connsiteX16" fmla="*/ 2310809 w 3863163"/>
              <a:gd name="connsiteY16" fmla="*/ 418214 h 1935126"/>
              <a:gd name="connsiteX17" fmla="*/ 2239926 w 3863163"/>
              <a:gd name="connsiteY17" fmla="*/ 354419 h 1935126"/>
              <a:gd name="connsiteX18" fmla="*/ 1665768 w 3863163"/>
              <a:gd name="connsiteY18" fmla="*/ 70884 h 1935126"/>
              <a:gd name="connsiteX19" fmla="*/ 765544 w 3863163"/>
              <a:gd name="connsiteY19" fmla="*/ 0 h 1935126"/>
              <a:gd name="connsiteX20" fmla="*/ 177209 w 3863163"/>
              <a:gd name="connsiteY20" fmla="*/ 85061 h 1935126"/>
              <a:gd name="connsiteX21" fmla="*/ 42530 w 3863163"/>
              <a:gd name="connsiteY21" fmla="*/ 340242 h 1935126"/>
              <a:gd name="connsiteX22" fmla="*/ 120502 w 3863163"/>
              <a:gd name="connsiteY22" fmla="*/ 460744 h 1935126"/>
              <a:gd name="connsiteX23" fmla="*/ 276447 w 3863163"/>
              <a:gd name="connsiteY23" fmla="*/ 765544 h 1935126"/>
              <a:gd name="connsiteX0" fmla="*/ 276447 w 3650512"/>
              <a:gd name="connsiteY0" fmla="*/ 765544 h 1935126"/>
              <a:gd name="connsiteX1" fmla="*/ 92149 w 3650512"/>
              <a:gd name="connsiteY1" fmla="*/ 1105786 h 1935126"/>
              <a:gd name="connsiteX2" fmla="*/ 56707 w 3650512"/>
              <a:gd name="connsiteY2" fmla="*/ 1162493 h 1935126"/>
              <a:gd name="connsiteX3" fmla="*/ 35442 w 3650512"/>
              <a:gd name="connsiteY3" fmla="*/ 1176670 h 1935126"/>
              <a:gd name="connsiteX4" fmla="*/ 0 w 3650512"/>
              <a:gd name="connsiteY4" fmla="*/ 1580707 h 1935126"/>
              <a:gd name="connsiteX5" fmla="*/ 99237 w 3650512"/>
              <a:gd name="connsiteY5" fmla="*/ 1828800 h 1935126"/>
              <a:gd name="connsiteX6" fmla="*/ 3253563 w 3650512"/>
              <a:gd name="connsiteY6" fmla="*/ 1935126 h 1935126"/>
              <a:gd name="connsiteX7" fmla="*/ 3650512 w 3650512"/>
              <a:gd name="connsiteY7" fmla="*/ 1630326 h 1935126"/>
              <a:gd name="connsiteX8" fmla="*/ 3437860 w 3650512"/>
              <a:gd name="connsiteY8" fmla="*/ 1247553 h 1935126"/>
              <a:gd name="connsiteX9" fmla="*/ 3310270 w 3650512"/>
              <a:gd name="connsiteY9" fmla="*/ 1013637 h 1935126"/>
              <a:gd name="connsiteX10" fmla="*/ 3232298 w 3650512"/>
              <a:gd name="connsiteY10" fmla="*/ 971107 h 1935126"/>
              <a:gd name="connsiteX11" fmla="*/ 3196856 w 3650512"/>
              <a:gd name="connsiteY11" fmla="*/ 956930 h 1935126"/>
              <a:gd name="connsiteX12" fmla="*/ 3168502 w 3650512"/>
              <a:gd name="connsiteY12" fmla="*/ 935665 h 1935126"/>
              <a:gd name="connsiteX13" fmla="*/ 2629786 w 3650512"/>
              <a:gd name="connsiteY13" fmla="*/ 758456 h 1935126"/>
              <a:gd name="connsiteX14" fmla="*/ 2565991 w 3650512"/>
              <a:gd name="connsiteY14" fmla="*/ 701749 h 1935126"/>
              <a:gd name="connsiteX15" fmla="*/ 2537637 w 3650512"/>
              <a:gd name="connsiteY15" fmla="*/ 666307 h 1935126"/>
              <a:gd name="connsiteX16" fmla="*/ 2310809 w 3650512"/>
              <a:gd name="connsiteY16" fmla="*/ 418214 h 1935126"/>
              <a:gd name="connsiteX17" fmla="*/ 2239926 w 3650512"/>
              <a:gd name="connsiteY17" fmla="*/ 354419 h 1935126"/>
              <a:gd name="connsiteX18" fmla="*/ 1665768 w 3650512"/>
              <a:gd name="connsiteY18" fmla="*/ 70884 h 1935126"/>
              <a:gd name="connsiteX19" fmla="*/ 765544 w 3650512"/>
              <a:gd name="connsiteY19" fmla="*/ 0 h 1935126"/>
              <a:gd name="connsiteX20" fmla="*/ 177209 w 3650512"/>
              <a:gd name="connsiteY20" fmla="*/ 85061 h 1935126"/>
              <a:gd name="connsiteX21" fmla="*/ 42530 w 3650512"/>
              <a:gd name="connsiteY21" fmla="*/ 340242 h 1935126"/>
              <a:gd name="connsiteX22" fmla="*/ 120502 w 3650512"/>
              <a:gd name="connsiteY22" fmla="*/ 460744 h 1935126"/>
              <a:gd name="connsiteX23" fmla="*/ 276447 w 3650512"/>
              <a:gd name="connsiteY23" fmla="*/ 765544 h 1935126"/>
              <a:gd name="connsiteX0" fmla="*/ 276447 w 3586717"/>
              <a:gd name="connsiteY0" fmla="*/ 765544 h 1935126"/>
              <a:gd name="connsiteX1" fmla="*/ 92149 w 3586717"/>
              <a:gd name="connsiteY1" fmla="*/ 1105786 h 1935126"/>
              <a:gd name="connsiteX2" fmla="*/ 56707 w 3586717"/>
              <a:gd name="connsiteY2" fmla="*/ 1162493 h 1935126"/>
              <a:gd name="connsiteX3" fmla="*/ 35442 w 3586717"/>
              <a:gd name="connsiteY3" fmla="*/ 1176670 h 1935126"/>
              <a:gd name="connsiteX4" fmla="*/ 0 w 3586717"/>
              <a:gd name="connsiteY4" fmla="*/ 1580707 h 1935126"/>
              <a:gd name="connsiteX5" fmla="*/ 99237 w 3586717"/>
              <a:gd name="connsiteY5" fmla="*/ 1828800 h 1935126"/>
              <a:gd name="connsiteX6" fmla="*/ 3253563 w 3586717"/>
              <a:gd name="connsiteY6" fmla="*/ 1935126 h 1935126"/>
              <a:gd name="connsiteX7" fmla="*/ 3586717 w 3586717"/>
              <a:gd name="connsiteY7" fmla="*/ 1587795 h 1935126"/>
              <a:gd name="connsiteX8" fmla="*/ 3437860 w 3586717"/>
              <a:gd name="connsiteY8" fmla="*/ 1247553 h 1935126"/>
              <a:gd name="connsiteX9" fmla="*/ 3310270 w 3586717"/>
              <a:gd name="connsiteY9" fmla="*/ 1013637 h 1935126"/>
              <a:gd name="connsiteX10" fmla="*/ 3232298 w 3586717"/>
              <a:gd name="connsiteY10" fmla="*/ 971107 h 1935126"/>
              <a:gd name="connsiteX11" fmla="*/ 3196856 w 3586717"/>
              <a:gd name="connsiteY11" fmla="*/ 956930 h 1935126"/>
              <a:gd name="connsiteX12" fmla="*/ 3168502 w 3586717"/>
              <a:gd name="connsiteY12" fmla="*/ 935665 h 1935126"/>
              <a:gd name="connsiteX13" fmla="*/ 2629786 w 3586717"/>
              <a:gd name="connsiteY13" fmla="*/ 758456 h 1935126"/>
              <a:gd name="connsiteX14" fmla="*/ 2565991 w 3586717"/>
              <a:gd name="connsiteY14" fmla="*/ 701749 h 1935126"/>
              <a:gd name="connsiteX15" fmla="*/ 2537637 w 3586717"/>
              <a:gd name="connsiteY15" fmla="*/ 666307 h 1935126"/>
              <a:gd name="connsiteX16" fmla="*/ 2310809 w 3586717"/>
              <a:gd name="connsiteY16" fmla="*/ 418214 h 1935126"/>
              <a:gd name="connsiteX17" fmla="*/ 2239926 w 3586717"/>
              <a:gd name="connsiteY17" fmla="*/ 354419 h 1935126"/>
              <a:gd name="connsiteX18" fmla="*/ 1665768 w 3586717"/>
              <a:gd name="connsiteY18" fmla="*/ 70884 h 1935126"/>
              <a:gd name="connsiteX19" fmla="*/ 765544 w 3586717"/>
              <a:gd name="connsiteY19" fmla="*/ 0 h 1935126"/>
              <a:gd name="connsiteX20" fmla="*/ 177209 w 3586717"/>
              <a:gd name="connsiteY20" fmla="*/ 85061 h 1935126"/>
              <a:gd name="connsiteX21" fmla="*/ 42530 w 3586717"/>
              <a:gd name="connsiteY21" fmla="*/ 340242 h 1935126"/>
              <a:gd name="connsiteX22" fmla="*/ 120502 w 3586717"/>
              <a:gd name="connsiteY22" fmla="*/ 460744 h 1935126"/>
              <a:gd name="connsiteX23" fmla="*/ 276447 w 3586717"/>
              <a:gd name="connsiteY23" fmla="*/ 765544 h 1935126"/>
              <a:gd name="connsiteX0" fmla="*/ 276447 w 3657600"/>
              <a:gd name="connsiteY0" fmla="*/ 765544 h 1935126"/>
              <a:gd name="connsiteX1" fmla="*/ 92149 w 3657600"/>
              <a:gd name="connsiteY1" fmla="*/ 1105786 h 1935126"/>
              <a:gd name="connsiteX2" fmla="*/ 56707 w 3657600"/>
              <a:gd name="connsiteY2" fmla="*/ 1162493 h 1935126"/>
              <a:gd name="connsiteX3" fmla="*/ 35442 w 3657600"/>
              <a:gd name="connsiteY3" fmla="*/ 1176670 h 1935126"/>
              <a:gd name="connsiteX4" fmla="*/ 0 w 3657600"/>
              <a:gd name="connsiteY4" fmla="*/ 1580707 h 1935126"/>
              <a:gd name="connsiteX5" fmla="*/ 99237 w 3657600"/>
              <a:gd name="connsiteY5" fmla="*/ 1828800 h 1935126"/>
              <a:gd name="connsiteX6" fmla="*/ 3253563 w 3657600"/>
              <a:gd name="connsiteY6" fmla="*/ 1935126 h 1935126"/>
              <a:gd name="connsiteX7" fmla="*/ 3657600 w 3657600"/>
              <a:gd name="connsiteY7" fmla="*/ 1623236 h 1935126"/>
              <a:gd name="connsiteX8" fmla="*/ 3437860 w 3657600"/>
              <a:gd name="connsiteY8" fmla="*/ 1247553 h 1935126"/>
              <a:gd name="connsiteX9" fmla="*/ 3310270 w 3657600"/>
              <a:gd name="connsiteY9" fmla="*/ 1013637 h 1935126"/>
              <a:gd name="connsiteX10" fmla="*/ 3232298 w 3657600"/>
              <a:gd name="connsiteY10" fmla="*/ 971107 h 1935126"/>
              <a:gd name="connsiteX11" fmla="*/ 3196856 w 3657600"/>
              <a:gd name="connsiteY11" fmla="*/ 956930 h 1935126"/>
              <a:gd name="connsiteX12" fmla="*/ 3168502 w 3657600"/>
              <a:gd name="connsiteY12" fmla="*/ 935665 h 1935126"/>
              <a:gd name="connsiteX13" fmla="*/ 2629786 w 3657600"/>
              <a:gd name="connsiteY13" fmla="*/ 758456 h 1935126"/>
              <a:gd name="connsiteX14" fmla="*/ 2565991 w 3657600"/>
              <a:gd name="connsiteY14" fmla="*/ 701749 h 1935126"/>
              <a:gd name="connsiteX15" fmla="*/ 2537637 w 3657600"/>
              <a:gd name="connsiteY15" fmla="*/ 666307 h 1935126"/>
              <a:gd name="connsiteX16" fmla="*/ 2310809 w 3657600"/>
              <a:gd name="connsiteY16" fmla="*/ 418214 h 1935126"/>
              <a:gd name="connsiteX17" fmla="*/ 2239926 w 3657600"/>
              <a:gd name="connsiteY17" fmla="*/ 354419 h 1935126"/>
              <a:gd name="connsiteX18" fmla="*/ 1665768 w 3657600"/>
              <a:gd name="connsiteY18" fmla="*/ 70884 h 1935126"/>
              <a:gd name="connsiteX19" fmla="*/ 765544 w 3657600"/>
              <a:gd name="connsiteY19" fmla="*/ 0 h 1935126"/>
              <a:gd name="connsiteX20" fmla="*/ 177209 w 3657600"/>
              <a:gd name="connsiteY20" fmla="*/ 85061 h 1935126"/>
              <a:gd name="connsiteX21" fmla="*/ 42530 w 3657600"/>
              <a:gd name="connsiteY21" fmla="*/ 340242 h 1935126"/>
              <a:gd name="connsiteX22" fmla="*/ 120502 w 3657600"/>
              <a:gd name="connsiteY22" fmla="*/ 460744 h 1935126"/>
              <a:gd name="connsiteX23" fmla="*/ 276447 w 3657600"/>
              <a:gd name="connsiteY23" fmla="*/ 765544 h 1935126"/>
              <a:gd name="connsiteX0" fmla="*/ 184298 w 3657600"/>
              <a:gd name="connsiteY0" fmla="*/ 772632 h 1935126"/>
              <a:gd name="connsiteX1" fmla="*/ 92149 w 3657600"/>
              <a:gd name="connsiteY1" fmla="*/ 1105786 h 1935126"/>
              <a:gd name="connsiteX2" fmla="*/ 56707 w 3657600"/>
              <a:gd name="connsiteY2" fmla="*/ 1162493 h 1935126"/>
              <a:gd name="connsiteX3" fmla="*/ 35442 w 3657600"/>
              <a:gd name="connsiteY3" fmla="*/ 1176670 h 1935126"/>
              <a:gd name="connsiteX4" fmla="*/ 0 w 3657600"/>
              <a:gd name="connsiteY4" fmla="*/ 1580707 h 1935126"/>
              <a:gd name="connsiteX5" fmla="*/ 99237 w 3657600"/>
              <a:gd name="connsiteY5" fmla="*/ 1828800 h 1935126"/>
              <a:gd name="connsiteX6" fmla="*/ 3253563 w 3657600"/>
              <a:gd name="connsiteY6" fmla="*/ 1935126 h 1935126"/>
              <a:gd name="connsiteX7" fmla="*/ 3657600 w 3657600"/>
              <a:gd name="connsiteY7" fmla="*/ 1623236 h 1935126"/>
              <a:gd name="connsiteX8" fmla="*/ 3437860 w 3657600"/>
              <a:gd name="connsiteY8" fmla="*/ 1247553 h 1935126"/>
              <a:gd name="connsiteX9" fmla="*/ 3310270 w 3657600"/>
              <a:gd name="connsiteY9" fmla="*/ 1013637 h 1935126"/>
              <a:gd name="connsiteX10" fmla="*/ 3232298 w 3657600"/>
              <a:gd name="connsiteY10" fmla="*/ 971107 h 1935126"/>
              <a:gd name="connsiteX11" fmla="*/ 3196856 w 3657600"/>
              <a:gd name="connsiteY11" fmla="*/ 956930 h 1935126"/>
              <a:gd name="connsiteX12" fmla="*/ 3168502 w 3657600"/>
              <a:gd name="connsiteY12" fmla="*/ 935665 h 1935126"/>
              <a:gd name="connsiteX13" fmla="*/ 2629786 w 3657600"/>
              <a:gd name="connsiteY13" fmla="*/ 758456 h 1935126"/>
              <a:gd name="connsiteX14" fmla="*/ 2565991 w 3657600"/>
              <a:gd name="connsiteY14" fmla="*/ 701749 h 1935126"/>
              <a:gd name="connsiteX15" fmla="*/ 2537637 w 3657600"/>
              <a:gd name="connsiteY15" fmla="*/ 666307 h 1935126"/>
              <a:gd name="connsiteX16" fmla="*/ 2310809 w 3657600"/>
              <a:gd name="connsiteY16" fmla="*/ 418214 h 1935126"/>
              <a:gd name="connsiteX17" fmla="*/ 2239926 w 3657600"/>
              <a:gd name="connsiteY17" fmla="*/ 354419 h 1935126"/>
              <a:gd name="connsiteX18" fmla="*/ 1665768 w 3657600"/>
              <a:gd name="connsiteY18" fmla="*/ 70884 h 1935126"/>
              <a:gd name="connsiteX19" fmla="*/ 765544 w 3657600"/>
              <a:gd name="connsiteY19" fmla="*/ 0 h 1935126"/>
              <a:gd name="connsiteX20" fmla="*/ 177209 w 3657600"/>
              <a:gd name="connsiteY20" fmla="*/ 85061 h 1935126"/>
              <a:gd name="connsiteX21" fmla="*/ 42530 w 3657600"/>
              <a:gd name="connsiteY21" fmla="*/ 340242 h 1935126"/>
              <a:gd name="connsiteX22" fmla="*/ 120502 w 3657600"/>
              <a:gd name="connsiteY22" fmla="*/ 460744 h 1935126"/>
              <a:gd name="connsiteX23" fmla="*/ 184298 w 3657600"/>
              <a:gd name="connsiteY23" fmla="*/ 772632 h 1935126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537637 w 3657600"/>
              <a:gd name="connsiteY15" fmla="*/ 769674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60651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537637 w 3657600"/>
              <a:gd name="connsiteY15" fmla="*/ 769674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565991 w 3657600"/>
              <a:gd name="connsiteY14" fmla="*/ 805116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629786 w 3657600"/>
              <a:gd name="connsiteY13" fmla="*/ 861823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908081 w 3657600"/>
              <a:gd name="connsiteY13" fmla="*/ 837969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310809 w 3657600"/>
              <a:gd name="connsiteY16" fmla="*/ 521581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  <a:gd name="connsiteX0" fmla="*/ 184298 w 3657600"/>
              <a:gd name="connsiteY0" fmla="*/ 875999 h 2038493"/>
              <a:gd name="connsiteX1" fmla="*/ 92149 w 3657600"/>
              <a:gd name="connsiteY1" fmla="*/ 1209153 h 2038493"/>
              <a:gd name="connsiteX2" fmla="*/ 56707 w 3657600"/>
              <a:gd name="connsiteY2" fmla="*/ 1265860 h 2038493"/>
              <a:gd name="connsiteX3" fmla="*/ 35442 w 3657600"/>
              <a:gd name="connsiteY3" fmla="*/ 1280037 h 2038493"/>
              <a:gd name="connsiteX4" fmla="*/ 0 w 3657600"/>
              <a:gd name="connsiteY4" fmla="*/ 1684074 h 2038493"/>
              <a:gd name="connsiteX5" fmla="*/ 99237 w 3657600"/>
              <a:gd name="connsiteY5" fmla="*/ 1932167 h 2038493"/>
              <a:gd name="connsiteX6" fmla="*/ 3253563 w 3657600"/>
              <a:gd name="connsiteY6" fmla="*/ 2038493 h 2038493"/>
              <a:gd name="connsiteX7" fmla="*/ 3657600 w 3657600"/>
              <a:gd name="connsiteY7" fmla="*/ 1726603 h 2038493"/>
              <a:gd name="connsiteX8" fmla="*/ 3437860 w 3657600"/>
              <a:gd name="connsiteY8" fmla="*/ 1350920 h 2038493"/>
              <a:gd name="connsiteX9" fmla="*/ 3310270 w 3657600"/>
              <a:gd name="connsiteY9" fmla="*/ 1117004 h 2038493"/>
              <a:gd name="connsiteX10" fmla="*/ 3232298 w 3657600"/>
              <a:gd name="connsiteY10" fmla="*/ 1074474 h 2038493"/>
              <a:gd name="connsiteX11" fmla="*/ 3196856 w 3657600"/>
              <a:gd name="connsiteY11" fmla="*/ 1060297 h 2038493"/>
              <a:gd name="connsiteX12" fmla="*/ 3168502 w 3657600"/>
              <a:gd name="connsiteY12" fmla="*/ 1039032 h 2038493"/>
              <a:gd name="connsiteX13" fmla="*/ 2908081 w 3657600"/>
              <a:gd name="connsiteY13" fmla="*/ 837969 h 2038493"/>
              <a:gd name="connsiteX14" fmla="*/ 2788627 w 3657600"/>
              <a:gd name="connsiteY14" fmla="*/ 765360 h 2038493"/>
              <a:gd name="connsiteX15" fmla="*/ 2672809 w 3657600"/>
              <a:gd name="connsiteY15" fmla="*/ 602697 h 2038493"/>
              <a:gd name="connsiteX16" fmla="*/ 2461884 w 3657600"/>
              <a:gd name="connsiteY16" fmla="*/ 473874 h 2038493"/>
              <a:gd name="connsiteX17" fmla="*/ 2239926 w 3657600"/>
              <a:gd name="connsiteY17" fmla="*/ 457786 h 2038493"/>
              <a:gd name="connsiteX18" fmla="*/ 1665768 w 3657600"/>
              <a:gd name="connsiteY18" fmla="*/ 174251 h 2038493"/>
              <a:gd name="connsiteX19" fmla="*/ 423637 w 3657600"/>
              <a:gd name="connsiteY19" fmla="*/ 0 h 2038493"/>
              <a:gd name="connsiteX20" fmla="*/ 177209 w 3657600"/>
              <a:gd name="connsiteY20" fmla="*/ 188428 h 2038493"/>
              <a:gd name="connsiteX21" fmla="*/ 42530 w 3657600"/>
              <a:gd name="connsiteY21" fmla="*/ 443609 h 2038493"/>
              <a:gd name="connsiteX22" fmla="*/ 120502 w 3657600"/>
              <a:gd name="connsiteY22" fmla="*/ 564111 h 2038493"/>
              <a:gd name="connsiteX23" fmla="*/ 184298 w 3657600"/>
              <a:gd name="connsiteY23" fmla="*/ 875999 h 203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57600" h="2038493">
                <a:moveTo>
                  <a:pt x="184298" y="875999"/>
                </a:moveTo>
                <a:lnTo>
                  <a:pt x="92149" y="1209153"/>
                </a:lnTo>
                <a:cubicBezTo>
                  <a:pt x="80335" y="1228055"/>
                  <a:pt x="71516" y="1249200"/>
                  <a:pt x="56707" y="1265860"/>
                </a:cubicBezTo>
                <a:cubicBezTo>
                  <a:pt x="33201" y="1292305"/>
                  <a:pt x="35442" y="1259593"/>
                  <a:pt x="35442" y="1280037"/>
                </a:cubicBezTo>
                <a:lnTo>
                  <a:pt x="0" y="1684074"/>
                </a:lnTo>
                <a:lnTo>
                  <a:pt x="99237" y="1932167"/>
                </a:lnTo>
                <a:lnTo>
                  <a:pt x="3253563" y="2038493"/>
                </a:lnTo>
                <a:lnTo>
                  <a:pt x="3657600" y="1726603"/>
                </a:lnTo>
                <a:lnTo>
                  <a:pt x="3437860" y="1350920"/>
                </a:lnTo>
                <a:lnTo>
                  <a:pt x="3310270" y="1117004"/>
                </a:lnTo>
                <a:cubicBezTo>
                  <a:pt x="3284279" y="1102827"/>
                  <a:pt x="3258778" y="1087714"/>
                  <a:pt x="3232298" y="1074474"/>
                </a:cubicBezTo>
                <a:cubicBezTo>
                  <a:pt x="3220917" y="1068784"/>
                  <a:pt x="3207979" y="1066476"/>
                  <a:pt x="3196856" y="1060297"/>
                </a:cubicBezTo>
                <a:cubicBezTo>
                  <a:pt x="3186529" y="1054560"/>
                  <a:pt x="3168502" y="1039032"/>
                  <a:pt x="3168502" y="1039032"/>
                </a:cubicBezTo>
                <a:lnTo>
                  <a:pt x="2908081" y="837969"/>
                </a:lnTo>
                <a:cubicBezTo>
                  <a:pt x="2835182" y="785898"/>
                  <a:pt x="2827839" y="804572"/>
                  <a:pt x="2788627" y="765360"/>
                </a:cubicBezTo>
                <a:cubicBezTo>
                  <a:pt x="2749415" y="726148"/>
                  <a:pt x="2672809" y="602697"/>
                  <a:pt x="2672809" y="602697"/>
                </a:cubicBezTo>
                <a:lnTo>
                  <a:pt x="2461884" y="473874"/>
                </a:lnTo>
                <a:lnTo>
                  <a:pt x="2239926" y="457786"/>
                </a:lnTo>
                <a:lnTo>
                  <a:pt x="1665768" y="174251"/>
                </a:lnTo>
                <a:lnTo>
                  <a:pt x="423637" y="0"/>
                </a:lnTo>
                <a:lnTo>
                  <a:pt x="177209" y="188428"/>
                </a:lnTo>
                <a:lnTo>
                  <a:pt x="42530" y="443609"/>
                </a:lnTo>
                <a:lnTo>
                  <a:pt x="120502" y="564111"/>
                </a:lnTo>
                <a:lnTo>
                  <a:pt x="184298" y="875999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30" name="Ovale 29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Figura a mano libera 30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748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529" y="2193926"/>
            <a:ext cx="857415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Discussion on entity Bike</a:t>
            </a:r>
            <a:endParaRPr lang="en-US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6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55944" y="144241"/>
            <a:ext cx="8768316" cy="862204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/>
              <a:t>Introduction</a:t>
            </a:r>
            <a:r>
              <a:rPr lang="it-IT" dirty="0" smtClean="0"/>
              <a:t> to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- 2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55944" y="1100574"/>
            <a:ext cx="8867554" cy="53250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dirty="0" err="1" smtClean="0"/>
              <a:t>Most</a:t>
            </a:r>
            <a:r>
              <a:rPr lang="it-IT" sz="2200" dirty="0" smtClean="0"/>
              <a:t> </a:t>
            </a:r>
            <a:r>
              <a:rPr lang="it-IT" sz="2200" dirty="0" err="1" smtClean="0"/>
              <a:t>relevant</a:t>
            </a:r>
            <a:r>
              <a:rPr lang="it-IT" sz="2200" dirty="0" smtClean="0"/>
              <a:t> </a:t>
            </a:r>
            <a:r>
              <a:rPr lang="it-IT" sz="2200" dirty="0" err="1" smtClean="0"/>
              <a:t>difficulties</a:t>
            </a:r>
            <a:r>
              <a:rPr lang="it-IT" sz="2200" dirty="0" smtClean="0"/>
              <a:t> in the </a:t>
            </a:r>
            <a:r>
              <a:rPr lang="en-US" sz="2200" dirty="0" smtClean="0"/>
              <a:t>assignment</a:t>
            </a:r>
            <a:r>
              <a:rPr lang="it-IT" sz="2200" dirty="0" smtClean="0"/>
              <a:t> </a:t>
            </a:r>
            <a:r>
              <a:rPr lang="it-IT" sz="2200" smtClean="0"/>
              <a:t>concerns </a:t>
            </a:r>
            <a:r>
              <a:rPr lang="it-IT" sz="2200" dirty="0" smtClean="0"/>
              <a:t>the various </a:t>
            </a:r>
            <a:r>
              <a:rPr lang="it-IT" sz="2200" dirty="0" err="1" smtClean="0"/>
              <a:t>relationships</a:t>
            </a:r>
            <a:r>
              <a:rPr lang="it-IT" sz="2200" dirty="0" smtClean="0"/>
              <a:t> </a:t>
            </a:r>
            <a:r>
              <a:rPr lang="it-IT" sz="2200" dirty="0" err="1" smtClean="0"/>
              <a:t>among</a:t>
            </a:r>
            <a:r>
              <a:rPr lang="it-IT" sz="2200" dirty="0" smtClean="0"/>
              <a:t> the </a:t>
            </a:r>
            <a:r>
              <a:rPr lang="it-IT" sz="2200" dirty="0" err="1" smtClean="0"/>
              <a:t>physical</a:t>
            </a:r>
            <a:r>
              <a:rPr lang="it-IT" sz="2200" dirty="0" smtClean="0"/>
              <a:t> part of the </a:t>
            </a:r>
            <a:r>
              <a:rPr lang="it-IT" sz="2200" dirty="0"/>
              <a:t>bike </a:t>
            </a:r>
            <a:r>
              <a:rPr lang="it-IT" sz="2200" dirty="0" err="1"/>
              <a:t>sharing</a:t>
            </a:r>
            <a:r>
              <a:rPr lang="it-IT" sz="2200" dirty="0"/>
              <a:t> service, </a:t>
            </a:r>
            <a:r>
              <a:rPr lang="it-IT" sz="2200" dirty="0" err="1" smtClean="0"/>
              <a:t>namely</a:t>
            </a:r>
            <a:r>
              <a:rPr lang="it-IT" sz="2200" dirty="0" smtClean="0"/>
              <a:t> the bike, and </a:t>
            </a:r>
            <a:r>
              <a:rPr lang="it-IT" sz="2200" dirty="0" err="1" smtClean="0"/>
              <a:t>all</a:t>
            </a:r>
            <a:r>
              <a:rPr lang="it-IT" sz="2200" dirty="0" smtClean="0"/>
              <a:t> </a:t>
            </a:r>
            <a:r>
              <a:rPr lang="it-IT" sz="2200" dirty="0" err="1" smtClean="0"/>
              <a:t>other</a:t>
            </a:r>
            <a:r>
              <a:rPr lang="it-IT" sz="2200" dirty="0" smtClean="0"/>
              <a:t> </a:t>
            </a:r>
            <a:r>
              <a:rPr lang="it-IT" sz="2200" dirty="0" err="1" smtClean="0"/>
              <a:t>organizational</a:t>
            </a:r>
            <a:r>
              <a:rPr lang="it-IT" sz="2200" dirty="0" smtClean="0"/>
              <a:t>, </a:t>
            </a:r>
            <a:r>
              <a:rPr lang="it-IT" sz="2200" dirty="0" err="1" smtClean="0"/>
              <a:t>spatial</a:t>
            </a:r>
            <a:r>
              <a:rPr lang="it-IT" sz="2200" dirty="0" smtClean="0"/>
              <a:t> and </a:t>
            </a:r>
            <a:r>
              <a:rPr lang="it-IT" sz="2200" dirty="0" err="1" smtClean="0"/>
              <a:t>temporal</a:t>
            </a:r>
            <a:r>
              <a:rPr lang="it-IT" sz="2200" dirty="0" smtClean="0"/>
              <a:t> </a:t>
            </a:r>
            <a:r>
              <a:rPr lang="it-IT" sz="2200" dirty="0" err="1" smtClean="0"/>
              <a:t>issues</a:t>
            </a:r>
            <a:r>
              <a:rPr lang="it-IT" sz="2200" dirty="0" smtClean="0"/>
              <a:t> </a:t>
            </a:r>
            <a:r>
              <a:rPr lang="it-IT" sz="2200" dirty="0" err="1" smtClean="0"/>
              <a:t>related</a:t>
            </a:r>
            <a:r>
              <a:rPr lang="it-IT" sz="2200" dirty="0" smtClean="0"/>
              <a:t> to the bike </a:t>
            </a:r>
            <a:r>
              <a:rPr lang="it-IT" sz="2200" dirty="0" err="1" smtClean="0"/>
              <a:t>sharing</a:t>
            </a:r>
            <a:r>
              <a:rPr lang="it-IT" sz="2200" dirty="0" smtClean="0"/>
              <a:t> service. </a:t>
            </a:r>
          </a:p>
          <a:p>
            <a:pPr marL="0" indent="0" algn="just">
              <a:buNone/>
            </a:pPr>
            <a:r>
              <a:rPr lang="it-IT" sz="2200" dirty="0" smtClean="0"/>
              <a:t>In </a:t>
            </a:r>
            <a:r>
              <a:rPr lang="it-IT" sz="2200" dirty="0" err="1" smtClean="0"/>
              <a:t>my</a:t>
            </a:r>
            <a:r>
              <a:rPr lang="it-IT" sz="2200" dirty="0" smtClean="0"/>
              <a:t> </a:t>
            </a:r>
            <a:r>
              <a:rPr lang="it-IT" sz="2200" dirty="0" err="1" smtClean="0"/>
              <a:t>lessons</a:t>
            </a:r>
            <a:r>
              <a:rPr lang="it-IT" sz="2200" dirty="0" smtClean="0"/>
              <a:t>, I </a:t>
            </a:r>
            <a:r>
              <a:rPr lang="it-IT" sz="2200" dirty="0" err="1" smtClean="0"/>
              <a:t>had</a:t>
            </a:r>
            <a:r>
              <a:rPr lang="it-IT" sz="2200" dirty="0" smtClean="0"/>
              <a:t> </a:t>
            </a:r>
            <a:r>
              <a:rPr lang="it-IT" sz="2200" dirty="0" err="1" smtClean="0"/>
              <a:t>used</a:t>
            </a:r>
            <a:r>
              <a:rPr lang="it-IT" sz="2200" dirty="0" smtClean="0"/>
              <a:t> </a:t>
            </a:r>
            <a:r>
              <a:rPr lang="it-IT" sz="2200" dirty="0" err="1" smtClean="0"/>
              <a:t>this</a:t>
            </a:r>
            <a:r>
              <a:rPr lang="it-IT" sz="2200" dirty="0" smtClean="0"/>
              <a:t> </a:t>
            </a:r>
            <a:r>
              <a:rPr lang="it-IT" sz="2200" dirty="0" err="1" smtClean="0"/>
              <a:t>year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background </a:t>
            </a:r>
            <a:r>
              <a:rPr lang="it-IT" sz="2200" dirty="0" err="1" smtClean="0"/>
              <a:t>material</a:t>
            </a:r>
            <a:r>
              <a:rPr lang="it-IT" sz="2200" dirty="0" smtClean="0"/>
              <a:t> the </a:t>
            </a:r>
            <a:r>
              <a:rPr lang="it-IT" sz="2200" dirty="0" err="1" smtClean="0"/>
              <a:t>six</a:t>
            </a:r>
            <a:r>
              <a:rPr lang="it-IT" sz="2200" dirty="0" smtClean="0"/>
              <a:t> </a:t>
            </a:r>
            <a:r>
              <a:rPr lang="it-IT" sz="2200" dirty="0" err="1" smtClean="0"/>
              <a:t>parts</a:t>
            </a:r>
            <a:r>
              <a:rPr lang="it-IT" sz="2200" dirty="0" smtClean="0"/>
              <a:t> of </a:t>
            </a:r>
            <a:r>
              <a:rPr lang="it-IT" sz="2200" dirty="0" err="1" smtClean="0"/>
              <a:t>my</a:t>
            </a:r>
            <a:r>
              <a:rPr lang="it-IT" sz="2200" dirty="0" smtClean="0"/>
              <a:t> </a:t>
            </a:r>
            <a:r>
              <a:rPr lang="it-IT" sz="2200" dirty="0" err="1" smtClean="0"/>
              <a:t>course</a:t>
            </a:r>
            <a:r>
              <a:rPr lang="it-IT" sz="2200" dirty="0" smtClean="0"/>
              <a:t> </a:t>
            </a:r>
            <a:r>
              <a:rPr lang="it-IT" sz="2200" dirty="0"/>
              <a:t>on «Database </a:t>
            </a:r>
            <a:r>
              <a:rPr lang="it-IT" sz="2200" dirty="0" err="1"/>
              <a:t>Modeling</a:t>
            </a:r>
            <a:r>
              <a:rPr lang="it-IT" sz="2200" dirty="0"/>
              <a:t> and Design</a:t>
            </a:r>
            <a:r>
              <a:rPr lang="it-IT" sz="2200" dirty="0" smtClean="0"/>
              <a:t>», </a:t>
            </a:r>
            <a:r>
              <a:rPr lang="it-IT" sz="2200" dirty="0" err="1" smtClean="0"/>
              <a:t>freely</a:t>
            </a:r>
            <a:r>
              <a:rPr lang="it-IT" sz="2200" dirty="0" smtClean="0"/>
              <a:t> </a:t>
            </a:r>
            <a:r>
              <a:rPr lang="it-IT" sz="2200" dirty="0" err="1" smtClean="0"/>
              <a:t>downloadable</a:t>
            </a:r>
            <a:r>
              <a:rPr lang="it-IT" sz="2200" dirty="0" smtClean="0"/>
              <a:t> </a:t>
            </a:r>
            <a:r>
              <a:rPr lang="it-IT" sz="2200" dirty="0" err="1" smtClean="0"/>
              <a:t>at</a:t>
            </a:r>
            <a:r>
              <a:rPr lang="it-IT" sz="2200" dirty="0"/>
              <a:t> </a:t>
            </a:r>
            <a:r>
              <a:rPr lang="it-IT" sz="2400" u="sng" dirty="0" smtClean="0">
                <a:hlinkClick r:id="rId2"/>
              </a:rPr>
              <a:t>http</a:t>
            </a:r>
            <a:r>
              <a:rPr lang="it-IT" sz="2400" u="sng" dirty="0">
                <a:hlinkClick r:id="rId2"/>
              </a:rPr>
              <a:t>://</a:t>
            </a:r>
            <a:r>
              <a:rPr lang="it-IT" sz="2400" u="sng" dirty="0" smtClean="0">
                <a:hlinkClick r:id="rId2"/>
              </a:rPr>
              <a:t>hdl.handle.net/10281/97114</a:t>
            </a:r>
            <a:endParaRPr lang="it-IT" sz="2400" dirty="0"/>
          </a:p>
          <a:p>
            <a:pPr marL="0" indent="0" algn="just">
              <a:buNone/>
            </a:pPr>
            <a:endParaRPr lang="it-IT" sz="2200" dirty="0" smtClean="0"/>
          </a:p>
          <a:p>
            <a:pPr marL="0" indent="0" algn="just">
              <a:buNone/>
            </a:pPr>
            <a:r>
              <a:rPr lang="it-IT" sz="2200" dirty="0" smtClean="0"/>
              <a:t>The </a:t>
            </a:r>
            <a:r>
              <a:rPr lang="it-IT" sz="2200" dirty="0" err="1" smtClean="0"/>
              <a:t>complexity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assignment</a:t>
            </a:r>
            <a:r>
              <a:rPr lang="it-IT" sz="2200" dirty="0" smtClean="0"/>
              <a:t> and the </a:t>
            </a:r>
            <a:r>
              <a:rPr lang="it-IT" sz="2200" dirty="0" err="1" smtClean="0"/>
              <a:t>diversification</a:t>
            </a:r>
            <a:r>
              <a:rPr lang="it-IT" sz="2200" dirty="0" smtClean="0"/>
              <a:t> of </a:t>
            </a:r>
            <a:r>
              <a:rPr lang="it-IT" sz="2200" dirty="0" err="1" smtClean="0"/>
              <a:t>student</a:t>
            </a:r>
            <a:r>
              <a:rPr lang="it-IT" sz="2200" dirty="0" smtClean="0"/>
              <a:t> </a:t>
            </a:r>
            <a:r>
              <a:rPr lang="it-IT" sz="2200" dirty="0" err="1" smtClean="0"/>
              <a:t>solutions</a:t>
            </a:r>
            <a:r>
              <a:rPr lang="it-IT" sz="2200" dirty="0" smtClean="0"/>
              <a:t> </a:t>
            </a:r>
            <a:r>
              <a:rPr lang="it-IT" sz="2200" dirty="0" err="1" smtClean="0"/>
              <a:t>lead</a:t>
            </a:r>
            <a:r>
              <a:rPr lang="it-IT" sz="2200" dirty="0" smtClean="0"/>
              <a:t> me to </a:t>
            </a:r>
            <a:r>
              <a:rPr lang="it-IT" sz="2200" dirty="0" err="1" smtClean="0"/>
              <a:t>consider</a:t>
            </a:r>
            <a:r>
              <a:rPr lang="it-IT" sz="2200" dirty="0" smtClean="0"/>
              <a:t> </a:t>
            </a:r>
            <a:r>
              <a:rPr lang="it-IT" sz="2200" dirty="0" err="1" smtClean="0"/>
              <a:t>this</a:t>
            </a:r>
            <a:r>
              <a:rPr lang="it-IT" sz="2200" dirty="0" smtClean="0"/>
              <a:t> case </a:t>
            </a:r>
            <a:r>
              <a:rPr lang="it-IT" sz="2200" dirty="0" err="1" smtClean="0"/>
              <a:t>as</a:t>
            </a:r>
            <a:r>
              <a:rPr lang="it-IT" sz="2200" dirty="0" smtClean="0"/>
              <a:t> a </a:t>
            </a:r>
            <a:r>
              <a:rPr lang="it-IT" sz="2200" dirty="0" err="1" smtClean="0"/>
              <a:t>potentially</a:t>
            </a:r>
            <a:r>
              <a:rPr lang="it-IT" sz="2200" dirty="0" smtClean="0"/>
              <a:t> </a:t>
            </a:r>
            <a:r>
              <a:rPr lang="it-IT" sz="2200" dirty="0" err="1" smtClean="0"/>
              <a:t>very</a:t>
            </a:r>
            <a:r>
              <a:rPr lang="it-IT" sz="2200" dirty="0" smtClean="0"/>
              <a:t> </a:t>
            </a:r>
            <a:r>
              <a:rPr lang="it-IT" sz="2200" dirty="0" err="1" smtClean="0"/>
              <a:t>effective</a:t>
            </a:r>
            <a:r>
              <a:rPr lang="it-IT" sz="2200" dirty="0" smtClean="0"/>
              <a:t> training </a:t>
            </a:r>
            <a:r>
              <a:rPr lang="it-IT" sz="2200" dirty="0" err="1" smtClean="0"/>
              <a:t>ground</a:t>
            </a:r>
            <a:r>
              <a:rPr lang="it-IT" sz="2200" dirty="0" smtClean="0"/>
              <a:t>, </a:t>
            </a:r>
            <a:r>
              <a:rPr lang="it-IT" sz="2200" dirty="0" err="1" smtClean="0"/>
              <a:t>that</a:t>
            </a:r>
            <a:r>
              <a:rPr lang="it-IT" sz="2200" dirty="0" smtClean="0"/>
              <a:t> </a:t>
            </a:r>
            <a:r>
              <a:rPr lang="it-IT" sz="2200" dirty="0" err="1" smtClean="0"/>
              <a:t>allows</a:t>
            </a:r>
            <a:r>
              <a:rPr lang="it-IT" sz="2200" dirty="0" smtClean="0"/>
              <a:t> me to </a:t>
            </a:r>
            <a:r>
              <a:rPr lang="it-IT" sz="2200" dirty="0" err="1" smtClean="0"/>
              <a:t>highlight</a:t>
            </a:r>
            <a:r>
              <a:rPr lang="it-IT" sz="2200" dirty="0" smtClean="0"/>
              <a:t> </a:t>
            </a:r>
            <a:r>
              <a:rPr lang="it-IT" sz="2200" dirty="0" err="1" smtClean="0"/>
              <a:t>typical</a:t>
            </a:r>
            <a:r>
              <a:rPr lang="it-IT" sz="2200" dirty="0" smtClean="0"/>
              <a:t> </a:t>
            </a:r>
            <a:r>
              <a:rPr lang="it-IT" sz="2200" dirty="0" err="1" smtClean="0"/>
              <a:t>errors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 err="1" smtClean="0"/>
              <a:t>difficulties</a:t>
            </a:r>
            <a:r>
              <a:rPr lang="it-IT" sz="2200" dirty="0" smtClean="0"/>
              <a:t> </a:t>
            </a:r>
            <a:r>
              <a:rPr lang="it-IT" sz="2200" dirty="0" err="1" smtClean="0"/>
              <a:t>inherent</a:t>
            </a:r>
            <a:r>
              <a:rPr lang="it-IT" sz="2200" dirty="0" smtClean="0"/>
              <a:t> in </a:t>
            </a:r>
            <a:r>
              <a:rPr lang="it-IT" sz="2200" dirty="0" err="1" smtClean="0"/>
              <a:t>conceptual</a:t>
            </a:r>
            <a:r>
              <a:rPr lang="it-IT" sz="2200" dirty="0" smtClean="0"/>
              <a:t> design. </a:t>
            </a:r>
            <a:r>
              <a:rPr lang="it-IT" sz="2200" dirty="0" err="1" smtClean="0"/>
              <a:t>This</a:t>
            </a:r>
            <a:r>
              <a:rPr lang="it-IT" sz="2200" dirty="0" smtClean="0"/>
              <a:t> </a:t>
            </a:r>
            <a:r>
              <a:rPr lang="it-IT" sz="2200" dirty="0" err="1" smtClean="0"/>
              <a:t>presentation</a:t>
            </a:r>
            <a:r>
              <a:rPr lang="it-IT" sz="2200" dirty="0" smtClean="0"/>
              <a:t> can be </a:t>
            </a:r>
            <a:r>
              <a:rPr lang="it-IT" sz="2200" dirty="0" err="1" smtClean="0"/>
              <a:t>used</a:t>
            </a:r>
            <a:r>
              <a:rPr lang="it-IT" sz="2200" dirty="0" smtClean="0"/>
              <a:t> by </a:t>
            </a:r>
            <a:r>
              <a:rPr lang="it-IT" sz="2200" dirty="0" err="1" smtClean="0"/>
              <a:t>students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«</a:t>
            </a:r>
            <a:r>
              <a:rPr lang="it-IT" sz="2200" dirty="0" err="1" smtClean="0"/>
              <a:t>yet-another</a:t>
            </a:r>
            <a:r>
              <a:rPr lang="it-IT" sz="2200" dirty="0" smtClean="0"/>
              <a:t> </a:t>
            </a:r>
            <a:r>
              <a:rPr lang="it-IT" sz="2200" dirty="0" err="1" smtClean="0"/>
              <a:t>exercise</a:t>
            </a:r>
            <a:r>
              <a:rPr lang="it-IT" sz="2200" dirty="0" smtClean="0"/>
              <a:t>» in </a:t>
            </a:r>
            <a:r>
              <a:rPr lang="it-IT" sz="2200" dirty="0" err="1" smtClean="0"/>
              <a:t>conceptual</a:t>
            </a:r>
            <a:r>
              <a:rPr lang="it-IT" sz="2200" dirty="0" smtClean="0"/>
              <a:t> design, or </a:t>
            </a:r>
            <a:r>
              <a:rPr lang="it-IT" sz="2200" dirty="0" err="1" smtClean="0"/>
              <a:t>also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self </a:t>
            </a:r>
            <a:r>
              <a:rPr lang="it-IT" sz="2200" dirty="0" err="1" smtClean="0"/>
              <a:t>assessment</a:t>
            </a:r>
            <a:r>
              <a:rPr lang="it-IT" sz="2200" dirty="0" smtClean="0"/>
              <a:t>. </a:t>
            </a:r>
            <a:r>
              <a:rPr lang="it-IT" sz="2200" dirty="0" err="1" smtClean="0"/>
              <a:t>It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also</a:t>
            </a:r>
            <a:r>
              <a:rPr lang="it-IT" sz="2200" dirty="0" smtClean="0"/>
              <a:t> </a:t>
            </a:r>
            <a:r>
              <a:rPr lang="it-IT" sz="2200" dirty="0" err="1" smtClean="0"/>
              <a:t>useful</a:t>
            </a:r>
            <a:r>
              <a:rPr lang="it-IT" sz="2200" dirty="0" smtClean="0"/>
              <a:t> for </a:t>
            </a:r>
            <a:r>
              <a:rPr lang="it-IT" sz="2200" dirty="0" err="1" smtClean="0"/>
              <a:t>instructors</a:t>
            </a:r>
            <a:r>
              <a:rPr lang="it-IT" sz="2200" dirty="0" smtClean="0"/>
              <a:t>, </a:t>
            </a:r>
            <a:r>
              <a:rPr lang="it-IT" sz="2200" dirty="0" err="1" smtClean="0"/>
              <a:t>as</a:t>
            </a:r>
            <a:r>
              <a:rPr lang="it-IT" sz="2200" dirty="0" smtClean="0"/>
              <a:t> an </a:t>
            </a:r>
            <a:r>
              <a:rPr lang="it-IT" sz="2200" dirty="0" err="1" smtClean="0"/>
              <a:t>example</a:t>
            </a:r>
            <a:r>
              <a:rPr lang="it-IT" sz="2200" dirty="0" smtClean="0"/>
              <a:t> of feedback on the </a:t>
            </a:r>
            <a:r>
              <a:rPr lang="it-IT" sz="2200" dirty="0" err="1" smtClean="0"/>
              <a:t>difficulties</a:t>
            </a:r>
            <a:r>
              <a:rPr lang="it-IT" sz="2200" dirty="0" smtClean="0"/>
              <a:t> </a:t>
            </a:r>
            <a:r>
              <a:rPr lang="it-IT" sz="2200" dirty="0" err="1" smtClean="0"/>
              <a:t>that</a:t>
            </a:r>
            <a:r>
              <a:rPr lang="it-IT" sz="2200" dirty="0" smtClean="0"/>
              <a:t> </a:t>
            </a:r>
            <a:r>
              <a:rPr lang="it-IT" sz="2200" dirty="0" err="1" smtClean="0"/>
              <a:t>student</a:t>
            </a:r>
            <a:r>
              <a:rPr lang="it-IT" sz="2200" dirty="0" smtClean="0"/>
              <a:t> face in </a:t>
            </a:r>
            <a:r>
              <a:rPr lang="it-IT" sz="2200" dirty="0" err="1" smtClean="0"/>
              <a:t>understanding</a:t>
            </a:r>
            <a:r>
              <a:rPr lang="it-IT" sz="2200" dirty="0" smtClean="0"/>
              <a:t> the </a:t>
            </a:r>
            <a:r>
              <a:rPr lang="it-IT" sz="2200" dirty="0" err="1" smtClean="0"/>
              <a:t>concepts</a:t>
            </a:r>
            <a:r>
              <a:rPr lang="it-IT" sz="2200" dirty="0" smtClean="0"/>
              <a:t> of the ER Model. </a:t>
            </a: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8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2892" y="198873"/>
            <a:ext cx="8574156" cy="549274"/>
          </a:xfrm>
        </p:spPr>
        <p:txBody>
          <a:bodyPr/>
          <a:lstStyle/>
          <a:p>
            <a:pPr algn="ctr"/>
            <a:r>
              <a:rPr lang="en-US" dirty="0" smtClean="0"/>
              <a:t>The entity Bike and related schemas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6387" y="875597"/>
            <a:ext cx="8627166" cy="278674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 err="1" smtClean="0"/>
              <a:t>Requirements</a:t>
            </a:r>
            <a:r>
              <a:rPr lang="it-IT" sz="1600" dirty="0" smtClean="0"/>
              <a:t> on Bikes </a:t>
            </a:r>
            <a:r>
              <a:rPr lang="it-IT" sz="1600" dirty="0" err="1" smtClean="0"/>
              <a:t>say</a:t>
            </a:r>
            <a:r>
              <a:rPr lang="it-IT" sz="1600" dirty="0" smtClean="0"/>
              <a:t>: </a:t>
            </a:r>
            <a:r>
              <a:rPr lang="it-IT" sz="1600" dirty="0" err="1"/>
              <a:t>e</a:t>
            </a:r>
            <a:r>
              <a:rPr lang="it-IT" sz="1600" dirty="0" err="1" smtClean="0"/>
              <a:t>ach</a:t>
            </a:r>
            <a:r>
              <a:rPr lang="it-IT" sz="1600" dirty="0" smtClean="0"/>
              <a:t> </a:t>
            </a:r>
            <a:r>
              <a:rPr lang="it-IT" sz="1600" dirty="0"/>
              <a:t>bike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identified</a:t>
            </a:r>
            <a:r>
              <a:rPr lang="it-IT" sz="1600" dirty="0"/>
              <a:t> by a </a:t>
            </a:r>
            <a:r>
              <a:rPr lang="it-IT" sz="1600" dirty="0" err="1"/>
              <a:t>numeric</a:t>
            </a:r>
            <a:r>
              <a:rPr lang="it-IT" sz="1600" dirty="0"/>
              <a:t> code, and a date of </a:t>
            </a:r>
            <a:r>
              <a:rPr lang="it-IT" sz="1600" dirty="0" err="1"/>
              <a:t>purchase</a:t>
            </a:r>
            <a:r>
              <a:rPr lang="it-IT" sz="1600" dirty="0"/>
              <a:t>; </a:t>
            </a:r>
            <a:r>
              <a:rPr lang="it-IT" sz="1600" dirty="0" err="1"/>
              <a:t>assisted</a:t>
            </a:r>
            <a:r>
              <a:rPr lang="it-IT" sz="1600" dirty="0"/>
              <a:t> bikes </a:t>
            </a:r>
            <a:r>
              <a:rPr lang="it-IT" sz="1600" dirty="0" err="1"/>
              <a:t>have</a:t>
            </a:r>
            <a:r>
              <a:rPr lang="it-IT" sz="1600" dirty="0"/>
              <a:t> a </a:t>
            </a:r>
            <a:r>
              <a:rPr lang="it-IT" sz="1600" dirty="0" err="1"/>
              <a:t>make</a:t>
            </a:r>
            <a:r>
              <a:rPr lang="it-IT" sz="1600" dirty="0"/>
              <a:t>,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may</a:t>
            </a:r>
            <a:r>
              <a:rPr lang="it-IT" sz="1600" dirty="0"/>
              <a:t> </a:t>
            </a:r>
            <a:r>
              <a:rPr lang="it-IT" sz="1600" dirty="0" err="1"/>
              <a:t>change</a:t>
            </a:r>
            <a:r>
              <a:rPr lang="it-IT" sz="1600" dirty="0"/>
              <a:t> </a:t>
            </a:r>
            <a:r>
              <a:rPr lang="it-IT" sz="1600" dirty="0" err="1"/>
              <a:t>among</a:t>
            </a:r>
            <a:r>
              <a:rPr lang="it-IT" sz="1600" dirty="0"/>
              <a:t> bikes (</a:t>
            </a:r>
            <a:r>
              <a:rPr lang="it-IT" sz="1600" dirty="0" err="1"/>
              <a:t>we</a:t>
            </a:r>
            <a:r>
              <a:rPr lang="it-IT" sz="1600" dirty="0"/>
              <a:t> do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represent</a:t>
            </a:r>
            <a:r>
              <a:rPr lang="it-IT" sz="1600" dirty="0"/>
              <a:t> </a:t>
            </a:r>
            <a:r>
              <a:rPr lang="it-IT" sz="1600" dirty="0" smtClean="0"/>
              <a:t>the </a:t>
            </a:r>
            <a:r>
              <a:rPr lang="it-IT" sz="1600" dirty="0" err="1"/>
              <a:t>makes</a:t>
            </a:r>
            <a:r>
              <a:rPr lang="it-IT" sz="1600" dirty="0"/>
              <a:t> of </a:t>
            </a:r>
            <a:r>
              <a:rPr lang="it-IT" sz="1600" dirty="0" err="1"/>
              <a:t>normal</a:t>
            </a:r>
            <a:r>
              <a:rPr lang="it-IT" sz="1600" dirty="0"/>
              <a:t> bikes</a:t>
            </a:r>
            <a:r>
              <a:rPr lang="it-IT" sz="1600" dirty="0" smtClean="0"/>
              <a:t>). So </a:t>
            </a:r>
            <a:r>
              <a:rPr lang="it-IT" sz="1600" dirty="0" err="1" smtClean="0"/>
              <a:t>we</a:t>
            </a:r>
            <a:r>
              <a:rPr lang="it-IT" sz="1600" dirty="0" smtClean="0"/>
              <a:t> can </a:t>
            </a:r>
            <a:r>
              <a:rPr lang="it-IT" sz="1600" dirty="0" err="1" smtClean="0"/>
              <a:t>represent</a:t>
            </a:r>
            <a:r>
              <a:rPr lang="it-IT" sz="1600" dirty="0" smtClean="0"/>
              <a:t> Bikes </a:t>
            </a:r>
            <a:r>
              <a:rPr lang="it-IT" sz="1600" dirty="0" err="1" smtClean="0"/>
              <a:t>as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following</a:t>
            </a:r>
            <a:r>
              <a:rPr lang="it-IT" sz="1600" dirty="0" smtClean="0"/>
              <a:t> </a:t>
            </a:r>
            <a:r>
              <a:rPr lang="it-IT" sz="1600" dirty="0" err="1" smtClean="0"/>
              <a:t>four</a:t>
            </a:r>
            <a:r>
              <a:rPr lang="it-IT" sz="1600" dirty="0" smtClean="0"/>
              <a:t> </a:t>
            </a:r>
            <a:r>
              <a:rPr lang="it-IT" sz="1600" dirty="0" err="1" smtClean="0"/>
              <a:t>cases</a:t>
            </a:r>
            <a:r>
              <a:rPr lang="it-IT" sz="1600" dirty="0" smtClean="0"/>
              <a:t>. </a:t>
            </a:r>
            <a:r>
              <a:rPr lang="it-IT" sz="1600" dirty="0" err="1" smtClean="0"/>
              <a:t>Schemas</a:t>
            </a:r>
            <a:r>
              <a:rPr lang="it-IT" sz="1600" dirty="0" smtClean="0"/>
              <a:t> 1 and 2 are «</a:t>
            </a:r>
            <a:r>
              <a:rPr lang="it-IT" sz="1600" dirty="0" err="1" smtClean="0"/>
              <a:t>almost</a:t>
            </a:r>
            <a:r>
              <a:rPr lang="it-IT" sz="1600" dirty="0" smtClean="0"/>
              <a:t>» </a:t>
            </a:r>
            <a:r>
              <a:rPr lang="it-IT" sz="1600" dirty="0" err="1" smtClean="0"/>
              <a:t>equivalent</a:t>
            </a:r>
            <a:r>
              <a:rPr lang="it-IT" sz="1600" dirty="0" smtClean="0"/>
              <a:t>, in schema 1 </a:t>
            </a:r>
            <a:r>
              <a:rPr lang="it-IT" sz="1600" dirty="0" err="1" smtClean="0"/>
              <a:t>we</a:t>
            </a:r>
            <a:r>
              <a:rPr lang="it-IT" sz="1600" dirty="0" smtClean="0"/>
              <a:t> </a:t>
            </a:r>
            <a:r>
              <a:rPr lang="it-IT" sz="1600" dirty="0" err="1" smtClean="0"/>
              <a:t>have</a:t>
            </a:r>
            <a:r>
              <a:rPr lang="it-IT" sz="1600" dirty="0" smtClean="0"/>
              <a:t> an </a:t>
            </a:r>
            <a:r>
              <a:rPr lang="it-IT" sz="1600" dirty="0" err="1" smtClean="0"/>
              <a:t>entity</a:t>
            </a:r>
            <a:r>
              <a:rPr lang="it-IT" sz="1600" dirty="0" smtClean="0"/>
              <a:t> </a:t>
            </a:r>
            <a:r>
              <a:rPr lang="it-IT" sz="1600" dirty="0" err="1" smtClean="0"/>
              <a:t>without</a:t>
            </a:r>
            <a:r>
              <a:rPr lang="it-IT" sz="1600" dirty="0" smtClean="0"/>
              <a:t> </a:t>
            </a:r>
            <a:r>
              <a:rPr lang="it-IT" sz="1600" dirty="0" err="1" smtClean="0"/>
              <a:t>properties</a:t>
            </a:r>
            <a:r>
              <a:rPr lang="it-IT" sz="1600" dirty="0" smtClean="0"/>
              <a:t> (</a:t>
            </a:r>
            <a:r>
              <a:rPr lang="it-IT" sz="1600" dirty="0" err="1" smtClean="0"/>
              <a:t>Normal</a:t>
            </a:r>
            <a:r>
              <a:rPr lang="it-IT" sz="1600" dirty="0" smtClean="0"/>
              <a:t>), </a:t>
            </a:r>
            <a:r>
              <a:rPr lang="it-IT" sz="1600" dirty="0" err="1" smtClean="0"/>
              <a:t>but</a:t>
            </a:r>
            <a:r>
              <a:rPr lang="it-IT" sz="1600" dirty="0" smtClean="0"/>
              <a:t> </a:t>
            </a:r>
            <a:r>
              <a:rPr lang="it-IT" sz="1600" dirty="0" err="1" smtClean="0"/>
              <a:t>its</a:t>
            </a:r>
            <a:r>
              <a:rPr lang="it-IT" sz="1600" dirty="0" smtClean="0"/>
              <a:t> </a:t>
            </a:r>
            <a:r>
              <a:rPr lang="it-IT" sz="1600" dirty="0" err="1" smtClean="0"/>
              <a:t>name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informative, and so </a:t>
            </a:r>
            <a:r>
              <a:rPr lang="it-IT" sz="1600" dirty="0" err="1" smtClean="0"/>
              <a:t>we</a:t>
            </a:r>
            <a:r>
              <a:rPr lang="it-IT" sz="1600" dirty="0" smtClean="0"/>
              <a:t> can </a:t>
            </a:r>
            <a:r>
              <a:rPr lang="it-IT" sz="1600" dirty="0" err="1" smtClean="0"/>
              <a:t>consider</a:t>
            </a:r>
            <a:r>
              <a:rPr lang="it-IT" sz="1600" dirty="0" smtClean="0"/>
              <a:t> </a:t>
            </a:r>
            <a:r>
              <a:rPr lang="it-IT" sz="1600" dirty="0" err="1" smtClean="0"/>
              <a:t>equally</a:t>
            </a:r>
            <a:r>
              <a:rPr lang="it-IT" sz="1600" dirty="0" smtClean="0"/>
              <a:t> </a:t>
            </a:r>
            <a:r>
              <a:rPr lang="it-IT" sz="1600" dirty="0" err="1" smtClean="0"/>
              <a:t>readable</a:t>
            </a:r>
            <a:r>
              <a:rPr lang="it-IT" sz="1600" dirty="0" smtClean="0"/>
              <a:t> and informative </a:t>
            </a:r>
            <a:r>
              <a:rPr lang="it-IT" sz="1600" dirty="0" err="1" smtClean="0"/>
              <a:t>as</a:t>
            </a:r>
            <a:r>
              <a:rPr lang="it-IT" sz="1600" dirty="0" smtClean="0"/>
              <a:t> schema 2. Schema 3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equivalent</a:t>
            </a:r>
            <a:r>
              <a:rPr lang="it-IT" sz="1600" dirty="0" smtClean="0"/>
              <a:t> to </a:t>
            </a:r>
            <a:r>
              <a:rPr lang="it-IT" sz="1600" dirty="0" err="1" smtClean="0"/>
              <a:t>Schemas</a:t>
            </a:r>
            <a:r>
              <a:rPr lang="it-IT" sz="1600" dirty="0" smtClean="0"/>
              <a:t> 1 and 2, </a:t>
            </a:r>
            <a:r>
              <a:rPr lang="it-IT" sz="1600" dirty="0" err="1" smtClean="0"/>
              <a:t>provided</a:t>
            </a:r>
            <a:r>
              <a:rPr lang="it-IT" sz="1600" dirty="0" smtClean="0"/>
              <a:t> </a:t>
            </a:r>
            <a:r>
              <a:rPr lang="it-IT" sz="1600" dirty="0" err="1" smtClean="0"/>
              <a:t>than</a:t>
            </a:r>
            <a:r>
              <a:rPr lang="it-IT" sz="1600" dirty="0" smtClean="0"/>
              <a:t> </a:t>
            </a:r>
            <a:r>
              <a:rPr lang="it-IT" sz="1600" dirty="0" err="1" smtClean="0"/>
              <a:t>we</a:t>
            </a:r>
            <a:r>
              <a:rPr lang="it-IT" sz="1600" dirty="0" smtClean="0"/>
              <a:t> </a:t>
            </a:r>
            <a:r>
              <a:rPr lang="it-IT" sz="1600" dirty="0" err="1" smtClean="0"/>
              <a:t>explicitely</a:t>
            </a:r>
            <a:r>
              <a:rPr lang="it-IT" sz="1600" dirty="0" smtClean="0"/>
              <a:t> </a:t>
            </a:r>
            <a:r>
              <a:rPr lang="it-IT" sz="1600" dirty="0" err="1" smtClean="0"/>
              <a:t>represent</a:t>
            </a:r>
            <a:r>
              <a:rPr lang="it-IT" sz="1600" dirty="0" smtClean="0"/>
              <a:t> the </a:t>
            </a:r>
            <a:r>
              <a:rPr lang="it-IT" sz="1600" dirty="0" err="1" smtClean="0"/>
              <a:t>type</a:t>
            </a:r>
            <a:r>
              <a:rPr lang="it-IT" sz="1600" dirty="0" smtClean="0"/>
              <a:t>, </a:t>
            </a:r>
            <a:r>
              <a:rPr lang="it-IT" sz="1600" dirty="0" err="1" smtClean="0"/>
              <a:t>that</a:t>
            </a:r>
            <a:r>
              <a:rPr lang="it-IT" sz="1600" dirty="0" smtClean="0"/>
              <a:t> </a:t>
            </a:r>
            <a:r>
              <a:rPr lang="it-IT" sz="1600" dirty="0" err="1" smtClean="0"/>
              <a:t>has</a:t>
            </a:r>
            <a:r>
              <a:rPr lang="it-IT" sz="1600" dirty="0" smtClean="0"/>
              <a:t> </a:t>
            </a:r>
            <a:r>
              <a:rPr lang="it-IT" sz="1600" dirty="0" err="1" smtClean="0"/>
              <a:t>as</a:t>
            </a:r>
            <a:r>
              <a:rPr lang="it-IT" sz="1600" dirty="0" smtClean="0"/>
              <a:t> domain [</a:t>
            </a:r>
            <a:r>
              <a:rPr lang="it-IT" sz="1600" dirty="0" err="1" smtClean="0"/>
              <a:t>Normal</a:t>
            </a:r>
            <a:r>
              <a:rPr lang="it-IT" sz="1600" dirty="0" smtClean="0"/>
              <a:t>, </a:t>
            </a:r>
            <a:r>
              <a:rPr lang="it-IT" sz="1600" dirty="0" err="1" smtClean="0"/>
              <a:t>Assisted</a:t>
            </a:r>
            <a:r>
              <a:rPr lang="it-IT" sz="1600" dirty="0" smtClean="0"/>
              <a:t>]. </a:t>
            </a:r>
            <a:r>
              <a:rPr lang="it-IT" sz="1600" dirty="0" err="1" smtClean="0"/>
              <a:t>As</a:t>
            </a:r>
            <a:r>
              <a:rPr lang="it-IT" sz="1600" dirty="0" smtClean="0"/>
              <a:t> a </a:t>
            </a:r>
            <a:r>
              <a:rPr lang="it-IT" sz="1600" dirty="0" err="1" smtClean="0"/>
              <a:t>consequence</a:t>
            </a:r>
            <a:r>
              <a:rPr lang="it-IT" sz="1600" dirty="0" smtClean="0"/>
              <a:t> the </a:t>
            </a:r>
            <a:r>
              <a:rPr lang="it-IT" sz="1600" dirty="0" err="1" smtClean="0"/>
              <a:t>fact</a:t>
            </a:r>
            <a:r>
              <a:rPr lang="it-IT" sz="1600" dirty="0" smtClean="0"/>
              <a:t> </a:t>
            </a:r>
            <a:r>
              <a:rPr lang="it-IT" sz="1600" dirty="0" err="1" smtClean="0"/>
              <a:t>that</a:t>
            </a:r>
            <a:r>
              <a:rPr lang="it-IT" sz="1600" dirty="0" smtClean="0"/>
              <a:t> bikes are of </a:t>
            </a:r>
            <a:r>
              <a:rPr lang="it-IT" sz="1600" dirty="0" err="1" smtClean="0"/>
              <a:t>two</a:t>
            </a:r>
            <a:r>
              <a:rPr lang="it-IT" sz="1600" dirty="0" smtClean="0"/>
              <a:t> </a:t>
            </a:r>
            <a:r>
              <a:rPr lang="it-IT" sz="1600" dirty="0" err="1" smtClean="0"/>
              <a:t>types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not</a:t>
            </a:r>
            <a:r>
              <a:rPr lang="it-IT" sz="1600" dirty="0" smtClean="0"/>
              <a:t> </a:t>
            </a:r>
            <a:r>
              <a:rPr lang="it-IT" sz="1600" dirty="0" err="1" smtClean="0"/>
              <a:t>directly</a:t>
            </a:r>
            <a:r>
              <a:rPr lang="it-IT" sz="1600" dirty="0" smtClean="0"/>
              <a:t> </a:t>
            </a:r>
            <a:r>
              <a:rPr lang="it-IT" sz="1600" dirty="0" err="1" smtClean="0"/>
              <a:t>understandable</a:t>
            </a:r>
            <a:r>
              <a:rPr lang="it-IT" sz="1600" dirty="0" smtClean="0"/>
              <a:t> from the schema. </a:t>
            </a:r>
            <a:r>
              <a:rPr lang="it-IT" sz="1600" dirty="0" err="1" smtClean="0"/>
              <a:t>Furthermore</a:t>
            </a:r>
            <a:r>
              <a:rPr lang="it-IT" sz="1600" dirty="0" smtClean="0"/>
              <a:t> in Schema 3 </a:t>
            </a:r>
            <a:r>
              <a:rPr lang="it-IT" sz="1600" dirty="0" err="1" smtClean="0"/>
              <a:t>we</a:t>
            </a:r>
            <a:r>
              <a:rPr lang="it-IT" sz="1600" dirty="0" smtClean="0"/>
              <a:t> do </a:t>
            </a:r>
            <a:r>
              <a:rPr lang="it-IT" sz="1600" dirty="0" err="1" smtClean="0"/>
              <a:t>not</a:t>
            </a:r>
            <a:r>
              <a:rPr lang="it-IT" sz="1600" dirty="0" smtClean="0"/>
              <a:t> express the </a:t>
            </a:r>
            <a:r>
              <a:rPr lang="it-IT" sz="1600" dirty="0" err="1" smtClean="0"/>
              <a:t>fact</a:t>
            </a:r>
            <a:r>
              <a:rPr lang="it-IT" sz="1600" dirty="0" smtClean="0"/>
              <a:t> </a:t>
            </a:r>
            <a:r>
              <a:rPr lang="it-IT" sz="1600" dirty="0" err="1" smtClean="0"/>
              <a:t>that</a:t>
            </a:r>
            <a:r>
              <a:rPr lang="it-IT" sz="1600" dirty="0" smtClean="0"/>
              <a:t> </a:t>
            </a:r>
            <a:r>
              <a:rPr lang="it-IT" sz="1600" dirty="0" err="1" smtClean="0"/>
              <a:t>make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significant</a:t>
            </a:r>
            <a:r>
              <a:rPr lang="it-IT" sz="1600" dirty="0" smtClean="0"/>
              <a:t> </a:t>
            </a:r>
            <a:r>
              <a:rPr lang="it-IT" sz="1600" dirty="0" err="1" smtClean="0"/>
              <a:t>only</a:t>
            </a:r>
            <a:r>
              <a:rPr lang="it-IT" sz="1600" dirty="0" smtClean="0"/>
              <a:t> for </a:t>
            </a:r>
            <a:r>
              <a:rPr lang="it-IT" sz="1600" dirty="0" err="1" smtClean="0"/>
              <a:t>Assisted</a:t>
            </a:r>
            <a:r>
              <a:rPr lang="it-IT" sz="1600" dirty="0" smtClean="0"/>
              <a:t> bikes; </a:t>
            </a:r>
            <a:r>
              <a:rPr lang="it-IT" sz="1600" dirty="0" err="1" smtClean="0"/>
              <a:t>this</a:t>
            </a:r>
            <a:r>
              <a:rPr lang="it-IT" sz="1600" dirty="0" smtClean="0"/>
              <a:t> </a:t>
            </a:r>
            <a:r>
              <a:rPr lang="it-IT" sz="1600" dirty="0" err="1" smtClean="0"/>
              <a:t>rule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partially</a:t>
            </a:r>
            <a:r>
              <a:rPr lang="it-IT" sz="1600" dirty="0" smtClean="0"/>
              <a:t> </a:t>
            </a:r>
            <a:r>
              <a:rPr lang="it-IT" sz="1600" dirty="0" err="1" smtClean="0"/>
              <a:t>expressed</a:t>
            </a:r>
            <a:r>
              <a:rPr lang="it-IT" sz="1600" dirty="0" smtClean="0"/>
              <a:t> in Schema 4, </a:t>
            </a:r>
            <a:r>
              <a:rPr lang="it-IT" sz="1600" dirty="0" err="1" smtClean="0"/>
              <a:t>where</a:t>
            </a:r>
            <a:r>
              <a:rPr lang="it-IT" sz="1600" dirty="0" smtClean="0"/>
              <a:t>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expressed</a:t>
            </a:r>
            <a:r>
              <a:rPr lang="it-IT" sz="1600" dirty="0" smtClean="0"/>
              <a:t> the </a:t>
            </a:r>
            <a:r>
              <a:rPr lang="it-IT" sz="1600" dirty="0" err="1" smtClean="0"/>
              <a:t>property</a:t>
            </a:r>
            <a:r>
              <a:rPr lang="it-IT" sz="1600" dirty="0" smtClean="0"/>
              <a:t> </a:t>
            </a:r>
            <a:r>
              <a:rPr lang="it-IT" sz="1600" dirty="0" err="1" smtClean="0"/>
              <a:t>that</a:t>
            </a:r>
            <a:r>
              <a:rPr lang="it-IT" sz="1600" dirty="0" smtClean="0"/>
              <a:t> the </a:t>
            </a:r>
            <a:r>
              <a:rPr lang="it-IT" sz="1600" dirty="0" err="1" smtClean="0"/>
              <a:t>value</a:t>
            </a:r>
            <a:r>
              <a:rPr lang="it-IT" sz="1600" dirty="0" smtClean="0"/>
              <a:t> of </a:t>
            </a:r>
            <a:r>
              <a:rPr lang="it-IT" sz="1600" dirty="0" err="1" smtClean="0"/>
              <a:t>Make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optional. </a:t>
            </a:r>
            <a:endParaRPr lang="en-US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50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81445" y="462257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9671" y="571518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70727" y="5706715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Assisted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 flipH="1">
            <a:off x="516598" y="5352071"/>
            <a:ext cx="1268821" cy="64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632978" y="4600917"/>
            <a:ext cx="8146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1786392" y="5352989"/>
            <a:ext cx="0" cy="29277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519122" y="5356640"/>
            <a:ext cx="0" cy="29277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292774" y="5801324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>
                <a:latin typeface="Comic Sans MS" panose="030F0702030302020204" pitchFamily="66" charset="0"/>
              </a:rPr>
              <a:t>M</a:t>
            </a:r>
            <a:r>
              <a:rPr lang="it-IT" sz="1100" dirty="0" err="1" smtClean="0">
                <a:latin typeface="Comic Sans MS" panose="030F0702030302020204" pitchFamily="66" charset="0"/>
              </a:rPr>
              <a:t>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99704" y="565877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436125" y="5664150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55815" y="460891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1 17"/>
          <p:cNvCxnSpPr>
            <a:endCxn id="6" idx="2"/>
          </p:cNvCxnSpPr>
          <p:nvPr/>
        </p:nvCxnSpPr>
        <p:spPr>
          <a:xfrm flipH="1" flipV="1">
            <a:off x="1154116" y="4930354"/>
            <a:ext cx="1552" cy="42816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431953" y="4640405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229280" y="5491035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Assisted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183486" y="4618745"/>
            <a:ext cx="77296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183486" y="5610157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>
                <a:latin typeface="Comic Sans MS" panose="030F0702030302020204" pitchFamily="66" charset="0"/>
              </a:rPr>
              <a:t>M</a:t>
            </a:r>
            <a:r>
              <a:rPr lang="it-IT" sz="1100" dirty="0" err="1" smtClean="0">
                <a:latin typeface="Comic Sans MS" panose="030F0702030302020204" pitchFamily="66" charset="0"/>
              </a:rPr>
              <a:t>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294678" y="5448470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3206323" y="4626746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>
            <a:stCxn id="28" idx="0"/>
          </p:cNvCxnSpPr>
          <p:nvPr/>
        </p:nvCxnSpPr>
        <p:spPr>
          <a:xfrm flipV="1">
            <a:off x="3688656" y="4970319"/>
            <a:ext cx="12763" cy="47815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5452507" y="4632404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204040" y="4610744"/>
            <a:ext cx="77136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Make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5226877" y="4618745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7355039" y="4640755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8106572" y="4619095"/>
            <a:ext cx="869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</a:p>
          <a:p>
            <a:r>
              <a:rPr lang="it-IT" sz="1100" dirty="0" err="1">
                <a:latin typeface="Comic Sans MS" panose="030F0702030302020204" pitchFamily="66" charset="0"/>
              </a:rPr>
              <a:t>P</a:t>
            </a:r>
            <a:r>
              <a:rPr lang="it-IT" sz="1100" dirty="0" err="1" smtClean="0">
                <a:latin typeface="Comic Sans MS" panose="030F0702030302020204" pitchFamily="66" charset="0"/>
              </a:rPr>
              <a:t>urchase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Make</a:t>
            </a:r>
            <a:r>
              <a:rPr lang="it-IT" sz="1100" dirty="0" smtClean="0">
                <a:latin typeface="Comic Sans MS" panose="030F0702030302020204" pitchFamily="66" charset="0"/>
              </a:rPr>
              <a:t> (0,1)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7129409" y="4627096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/>
          <p:cNvSpPr/>
          <p:nvPr/>
        </p:nvSpPr>
        <p:spPr>
          <a:xfrm>
            <a:off x="888757" y="3910932"/>
            <a:ext cx="481970" cy="368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Ovale 41"/>
          <p:cNvSpPr/>
          <p:nvPr/>
        </p:nvSpPr>
        <p:spPr>
          <a:xfrm>
            <a:off x="3387961" y="3910932"/>
            <a:ext cx="481970" cy="368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3" name="Ovale 42"/>
          <p:cNvSpPr/>
          <p:nvPr/>
        </p:nvSpPr>
        <p:spPr>
          <a:xfrm>
            <a:off x="5359271" y="3910932"/>
            <a:ext cx="481970" cy="368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4" name="Ovale 43"/>
          <p:cNvSpPr/>
          <p:nvPr/>
        </p:nvSpPr>
        <p:spPr>
          <a:xfrm>
            <a:off x="7330581" y="3910932"/>
            <a:ext cx="481970" cy="368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0212" y="20587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Requirements</a:t>
            </a:r>
            <a:r>
              <a:rPr lang="it-IT" sz="3600" dirty="0" smtClean="0"/>
              <a:t> R1.2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1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585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R1.2 – first part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4429" y="691764"/>
            <a:ext cx="9069571" cy="464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 smtClean="0">
                <a:solidFill>
                  <a:srgbClr val="FF0000"/>
                </a:solidFill>
              </a:rPr>
              <a:t>R1.2 </a:t>
            </a:r>
            <a:r>
              <a:rPr lang="it-IT" sz="1600" dirty="0" err="1" smtClean="0">
                <a:solidFill>
                  <a:srgbClr val="FF0000"/>
                </a:solidFill>
              </a:rPr>
              <a:t>When</a:t>
            </a:r>
            <a:r>
              <a:rPr lang="it-IT" sz="1600" dirty="0" smtClean="0">
                <a:solidFill>
                  <a:srgbClr val="FF0000"/>
                </a:solidFill>
              </a:rPr>
              <a:t> bikes are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used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they</a:t>
            </a:r>
            <a:r>
              <a:rPr lang="it-IT" sz="1600" dirty="0" smtClean="0">
                <a:solidFill>
                  <a:srgbClr val="FF0000"/>
                </a:solidFill>
              </a:rPr>
              <a:t> are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in </a:t>
            </a:r>
            <a:r>
              <a:rPr lang="it-IT" sz="1600" dirty="0" err="1" smtClean="0">
                <a:solidFill>
                  <a:srgbClr val="FF0000"/>
                </a:solidFill>
              </a:rPr>
              <a:t>locations</a:t>
            </a:r>
            <a:r>
              <a:rPr lang="it-IT" sz="1600" dirty="0" smtClean="0">
                <a:solidFill>
                  <a:srgbClr val="FF0000"/>
                </a:solidFill>
              </a:rPr>
              <a:t> of parking </a:t>
            </a:r>
            <a:r>
              <a:rPr lang="it-IT" sz="1600" dirty="0" err="1" smtClean="0">
                <a:solidFill>
                  <a:srgbClr val="FF0000"/>
                </a:solidFill>
              </a:rPr>
              <a:t>lots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  <a:r>
              <a:rPr lang="it-IT" sz="1600" dirty="0" err="1" smtClean="0">
                <a:solidFill>
                  <a:srgbClr val="FF0000"/>
                </a:solidFill>
              </a:rPr>
              <a:t>As</a:t>
            </a:r>
            <a:r>
              <a:rPr lang="it-IT" sz="1600" dirty="0" smtClean="0">
                <a:solidFill>
                  <a:srgbClr val="FF0000"/>
                </a:solidFill>
              </a:rPr>
              <a:t> a </a:t>
            </a:r>
            <a:r>
              <a:rPr lang="it-IT" sz="1600" dirty="0" err="1" smtClean="0">
                <a:solidFill>
                  <a:srgbClr val="FF0000"/>
                </a:solidFill>
              </a:rPr>
              <a:t>consequence</a:t>
            </a:r>
            <a:r>
              <a:rPr lang="it-IT" sz="1600" dirty="0" smtClean="0">
                <a:solidFill>
                  <a:srgbClr val="FF0000"/>
                </a:solidFill>
              </a:rPr>
              <a:t>, for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bike and for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minute in the </a:t>
            </a:r>
            <a:r>
              <a:rPr lang="it-IT" sz="1600" dirty="0" err="1" smtClean="0">
                <a:solidFill>
                  <a:srgbClr val="FF0000"/>
                </a:solidFill>
              </a:rPr>
              <a:t>year</a:t>
            </a:r>
            <a:r>
              <a:rPr lang="it-IT" sz="1600" dirty="0" smtClean="0">
                <a:solidFill>
                  <a:srgbClr val="FF0000"/>
                </a:solidFill>
              </a:rPr>
              <a:t> (e.g. 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minute 34 of hour 10 a.m. of march 7th) </a:t>
            </a:r>
            <a:r>
              <a:rPr lang="it-IT" sz="1600" dirty="0" err="1" smtClean="0">
                <a:solidFill>
                  <a:srgbClr val="FF0000"/>
                </a:solidFill>
              </a:rPr>
              <a:t>we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want</a:t>
            </a:r>
            <a:r>
              <a:rPr lang="it-IT" sz="1600" dirty="0" smtClean="0">
                <a:solidFill>
                  <a:srgbClr val="FF0000"/>
                </a:solidFill>
              </a:rPr>
              <a:t> to </a:t>
            </a:r>
            <a:r>
              <a:rPr lang="it-IT" sz="1600" dirty="0" err="1" smtClean="0">
                <a:solidFill>
                  <a:srgbClr val="FF0000"/>
                </a:solidFill>
              </a:rPr>
              <a:t>represent</a:t>
            </a:r>
            <a:r>
              <a:rPr lang="it-IT" sz="1600" dirty="0" smtClean="0">
                <a:solidFill>
                  <a:srgbClr val="FF0000"/>
                </a:solidFill>
              </a:rPr>
              <a:t> the state of the bike, </a:t>
            </a:r>
            <a:r>
              <a:rPr lang="it-IT" sz="1600" dirty="0" err="1" smtClean="0">
                <a:solidFill>
                  <a:srgbClr val="FF0000"/>
                </a:solidFill>
              </a:rPr>
              <a:t>namely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if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or </a:t>
            </a:r>
            <a:r>
              <a:rPr lang="it-IT" sz="1600" dirty="0" err="1" smtClean="0">
                <a:solidFill>
                  <a:srgbClr val="FF0000"/>
                </a:solidFill>
              </a:rPr>
              <a:t>it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in </a:t>
            </a:r>
            <a:r>
              <a:rPr lang="it-IT" sz="1600" dirty="0" err="1" smtClean="0">
                <a:solidFill>
                  <a:srgbClr val="FF0000"/>
                </a:solidFill>
              </a:rPr>
              <a:t>motion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  <a:r>
              <a:rPr lang="it-IT" sz="1600" dirty="0" err="1" smtClean="0">
                <a:solidFill>
                  <a:srgbClr val="FF0000"/>
                </a:solidFill>
              </a:rPr>
              <a:t>Furthermore</a:t>
            </a:r>
            <a:r>
              <a:rPr lang="it-IT" sz="1600" dirty="0" smtClean="0">
                <a:solidFill>
                  <a:srgbClr val="FF0000"/>
                </a:solidFill>
              </a:rPr>
              <a:t>, for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minute in the </a:t>
            </a:r>
            <a:r>
              <a:rPr lang="it-IT" sz="1600" dirty="0" err="1" smtClean="0">
                <a:solidFill>
                  <a:srgbClr val="FF0000"/>
                </a:solidFill>
              </a:rPr>
              <a:t>year</a:t>
            </a:r>
            <a:r>
              <a:rPr lang="it-IT" sz="1600" dirty="0" smtClean="0">
                <a:solidFill>
                  <a:srgbClr val="FF0000"/>
                </a:solidFill>
              </a:rPr>
              <a:t> and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location in a parking </a:t>
            </a:r>
            <a:r>
              <a:rPr lang="it-IT" sz="1600" dirty="0" err="1" smtClean="0">
                <a:solidFill>
                  <a:srgbClr val="FF0000"/>
                </a:solidFill>
              </a:rPr>
              <a:t>lot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we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want</a:t>
            </a:r>
            <a:r>
              <a:rPr lang="it-IT" sz="1600" dirty="0" smtClean="0">
                <a:solidFill>
                  <a:srgbClr val="FF0000"/>
                </a:solidFill>
              </a:rPr>
              <a:t> to </a:t>
            </a:r>
            <a:r>
              <a:rPr lang="it-IT" sz="1600" dirty="0" err="1" smtClean="0">
                <a:solidFill>
                  <a:srgbClr val="FF0000"/>
                </a:solidFill>
              </a:rPr>
              <a:t>represent</a:t>
            </a:r>
            <a:r>
              <a:rPr lang="it-IT" sz="1600" u="sng" dirty="0" smtClean="0">
                <a:solidFill>
                  <a:srgbClr val="FF0000"/>
                </a:solidFill>
              </a:rPr>
              <a:t>, </a:t>
            </a:r>
            <a:r>
              <a:rPr lang="it-IT" sz="1600" u="sng" dirty="0" err="1" smtClean="0">
                <a:solidFill>
                  <a:srgbClr val="FF0000"/>
                </a:solidFill>
              </a:rPr>
              <a:t>separately</a:t>
            </a:r>
            <a:r>
              <a:rPr lang="it-IT" sz="1600" u="sng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which</a:t>
            </a:r>
            <a:r>
              <a:rPr lang="it-IT" sz="1600" dirty="0" smtClean="0">
                <a:solidFill>
                  <a:srgbClr val="FF0000"/>
                </a:solidFill>
              </a:rPr>
              <a:t> bike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possibly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in the location (e.g. in </a:t>
            </a:r>
            <a:r>
              <a:rPr lang="it-IT" sz="1600" dirty="0">
                <a:solidFill>
                  <a:srgbClr val="FF0000"/>
                </a:solidFill>
              </a:rPr>
              <a:t>minute </a:t>
            </a:r>
            <a:r>
              <a:rPr lang="it-IT" sz="1600" dirty="0" smtClean="0">
                <a:solidFill>
                  <a:srgbClr val="FF0000"/>
                </a:solidFill>
              </a:rPr>
              <a:t>29 </a:t>
            </a:r>
            <a:r>
              <a:rPr lang="it-IT" sz="1600" dirty="0">
                <a:solidFill>
                  <a:srgbClr val="FF0000"/>
                </a:solidFill>
              </a:rPr>
              <a:t>of hour </a:t>
            </a:r>
            <a:r>
              <a:rPr lang="it-IT" sz="1600" dirty="0" smtClean="0">
                <a:solidFill>
                  <a:srgbClr val="FF0000"/>
                </a:solidFill>
              </a:rPr>
              <a:t>11 a.m. of </a:t>
            </a:r>
            <a:r>
              <a:rPr lang="it-IT" sz="1600" dirty="0">
                <a:solidFill>
                  <a:srgbClr val="FF0000"/>
                </a:solidFill>
              </a:rPr>
              <a:t>march </a:t>
            </a:r>
            <a:r>
              <a:rPr lang="it-IT" sz="1600" dirty="0" smtClean="0">
                <a:solidFill>
                  <a:srgbClr val="FF0000"/>
                </a:solidFill>
              </a:rPr>
              <a:t>21th bike 73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in location 15 of parking </a:t>
            </a:r>
            <a:r>
              <a:rPr lang="it-IT" sz="1600" dirty="0" err="1" smtClean="0">
                <a:solidFill>
                  <a:srgbClr val="FF0000"/>
                </a:solidFill>
              </a:rPr>
              <a:t>lot</a:t>
            </a:r>
            <a:r>
              <a:rPr lang="it-IT" sz="1600" dirty="0" smtClean="0">
                <a:solidFill>
                  <a:srgbClr val="FF0000"/>
                </a:solidFill>
              </a:rPr>
              <a:t> 28</a:t>
            </a:r>
            <a:r>
              <a:rPr lang="it-IT" sz="1600" dirty="0">
                <a:solidFill>
                  <a:srgbClr val="FF0000"/>
                </a:solidFill>
              </a:rPr>
              <a:t>,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while</a:t>
            </a:r>
            <a:r>
              <a:rPr lang="it-IT" sz="1600" dirty="0" smtClean="0">
                <a:solidFill>
                  <a:srgbClr val="FF0000"/>
                </a:solidFill>
              </a:rPr>
              <a:t> in the </a:t>
            </a:r>
            <a:r>
              <a:rPr lang="it-IT" sz="1600" dirty="0" err="1" smtClean="0">
                <a:solidFill>
                  <a:srgbClr val="FF0000"/>
                </a:solidFill>
              </a:rPr>
              <a:t>same</a:t>
            </a:r>
            <a:r>
              <a:rPr lang="it-IT" sz="1600" dirty="0" smtClean="0">
                <a:solidFill>
                  <a:srgbClr val="FF0000"/>
                </a:solidFill>
              </a:rPr>
              <a:t> minute bike 130 </a:t>
            </a:r>
            <a:r>
              <a:rPr lang="it-IT" sz="1600" dirty="0" err="1">
                <a:solidFill>
                  <a:srgbClr val="FF0000"/>
                </a:solidFill>
              </a:rPr>
              <a:t>is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parked</a:t>
            </a:r>
            <a:r>
              <a:rPr lang="it-IT" sz="1600" dirty="0">
                <a:solidFill>
                  <a:srgbClr val="FF0000"/>
                </a:solidFill>
              </a:rPr>
              <a:t> in location </a:t>
            </a:r>
            <a:r>
              <a:rPr lang="it-IT" sz="1600" dirty="0" smtClean="0">
                <a:solidFill>
                  <a:srgbClr val="FF0000"/>
                </a:solidFill>
              </a:rPr>
              <a:t>6 of </a:t>
            </a:r>
            <a:r>
              <a:rPr lang="it-IT" sz="1600" dirty="0">
                <a:solidFill>
                  <a:srgbClr val="FF0000"/>
                </a:solidFill>
              </a:rPr>
              <a:t>parking  </a:t>
            </a:r>
            <a:r>
              <a:rPr lang="it-IT" sz="1600" dirty="0" err="1">
                <a:solidFill>
                  <a:srgbClr val="FF0000"/>
                </a:solidFill>
              </a:rPr>
              <a:t>lot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112). Of </a:t>
            </a:r>
            <a:r>
              <a:rPr lang="it-IT" sz="1600" dirty="0" err="1" smtClean="0">
                <a:solidFill>
                  <a:srgbClr val="FF0000"/>
                </a:solidFill>
              </a:rPr>
              <a:t>course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if</a:t>
            </a:r>
            <a:r>
              <a:rPr lang="it-IT" sz="1600" dirty="0" smtClean="0">
                <a:solidFill>
                  <a:srgbClr val="FF0000"/>
                </a:solidFill>
              </a:rPr>
              <a:t> in a </a:t>
            </a:r>
            <a:r>
              <a:rPr lang="it-IT" sz="1600" dirty="0" err="1" smtClean="0">
                <a:solidFill>
                  <a:srgbClr val="FF0000"/>
                </a:solidFill>
              </a:rPr>
              <a:t>given</a:t>
            </a:r>
            <a:r>
              <a:rPr lang="it-IT" sz="1600" dirty="0" smtClean="0">
                <a:solidFill>
                  <a:srgbClr val="FF0000"/>
                </a:solidFill>
              </a:rPr>
              <a:t> minute a bike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in </a:t>
            </a:r>
            <a:r>
              <a:rPr lang="it-IT" sz="1600" dirty="0" err="1" smtClean="0">
                <a:solidFill>
                  <a:srgbClr val="FF0000"/>
                </a:solidFill>
              </a:rPr>
              <a:t>motion</a:t>
            </a:r>
            <a:r>
              <a:rPr lang="it-IT" sz="1600" dirty="0" smtClean="0">
                <a:solidFill>
                  <a:srgbClr val="FF0000"/>
                </a:solidFill>
              </a:rPr>
              <a:t>, the </a:t>
            </a:r>
            <a:r>
              <a:rPr lang="it-IT" sz="1600" dirty="0" err="1" smtClean="0">
                <a:solidFill>
                  <a:srgbClr val="FF0000"/>
                </a:solidFill>
              </a:rPr>
              <a:t>corresponding</a:t>
            </a:r>
            <a:r>
              <a:rPr lang="it-IT" sz="1600" dirty="0" smtClean="0">
                <a:solidFill>
                  <a:srgbClr val="FF0000"/>
                </a:solidFill>
              </a:rPr>
              <a:t> location in a parking </a:t>
            </a:r>
            <a:r>
              <a:rPr lang="it-IT" sz="1600" dirty="0" err="1" smtClean="0">
                <a:solidFill>
                  <a:srgbClr val="FF0000"/>
                </a:solidFill>
              </a:rPr>
              <a:t>lot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does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exist</a:t>
            </a:r>
            <a:r>
              <a:rPr lang="it-IT" sz="1600" dirty="0" smtClean="0">
                <a:solidFill>
                  <a:srgbClr val="FF0000"/>
                </a:solidFill>
              </a:rPr>
              <a:t>, and, </a:t>
            </a:r>
            <a:r>
              <a:rPr lang="it-IT" sz="1600" dirty="0" err="1" smtClean="0">
                <a:solidFill>
                  <a:srgbClr val="FF0000"/>
                </a:solidFill>
              </a:rPr>
              <a:t>therefore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will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be </a:t>
            </a:r>
            <a:r>
              <a:rPr lang="it-IT" sz="1600" dirty="0" err="1" smtClean="0">
                <a:solidFill>
                  <a:srgbClr val="FF0000"/>
                </a:solidFill>
              </a:rPr>
              <a:t>represented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  <a:r>
              <a:rPr lang="it-IT" sz="1600" u="sng" dirty="0" err="1" smtClean="0">
                <a:solidFill>
                  <a:srgbClr val="FF0000"/>
                </a:solidFill>
              </a:rPr>
              <a:t>It</a:t>
            </a:r>
            <a:r>
              <a:rPr lang="it-IT" sz="1600" u="sng" dirty="0" smtClean="0">
                <a:solidFill>
                  <a:srgbClr val="FF0000"/>
                </a:solidFill>
              </a:rPr>
              <a:t> </a:t>
            </a:r>
            <a:r>
              <a:rPr lang="it-IT" sz="1600" u="sng" dirty="0" err="1" smtClean="0">
                <a:solidFill>
                  <a:srgbClr val="FF0000"/>
                </a:solidFill>
              </a:rPr>
              <a:t>is</a:t>
            </a:r>
            <a:r>
              <a:rPr lang="it-IT" sz="1600" u="sng" dirty="0" smtClean="0">
                <a:solidFill>
                  <a:srgbClr val="FF0000"/>
                </a:solidFill>
              </a:rPr>
              <a:t> </a:t>
            </a:r>
            <a:r>
              <a:rPr lang="it-IT" sz="1600" u="sng" dirty="0" err="1" smtClean="0">
                <a:solidFill>
                  <a:srgbClr val="FF0000"/>
                </a:solidFill>
              </a:rPr>
              <a:t>strongly</a:t>
            </a:r>
            <a:r>
              <a:rPr lang="it-IT" sz="1600" u="sng" dirty="0" smtClean="0">
                <a:solidFill>
                  <a:srgbClr val="FF0000"/>
                </a:solidFill>
              </a:rPr>
              <a:t> </a:t>
            </a:r>
            <a:r>
              <a:rPr lang="it-IT" sz="1600" u="sng" dirty="0" err="1" smtClean="0">
                <a:solidFill>
                  <a:srgbClr val="FF0000"/>
                </a:solidFill>
              </a:rPr>
              <a:t>recommended</a:t>
            </a:r>
            <a:r>
              <a:rPr lang="it-IT" sz="1600" u="sng" dirty="0" smtClean="0">
                <a:solidFill>
                  <a:srgbClr val="FF0000"/>
                </a:solidFill>
              </a:rPr>
              <a:t> to </a:t>
            </a:r>
            <a:r>
              <a:rPr lang="it-IT" sz="1600" u="sng" dirty="0" err="1" smtClean="0">
                <a:solidFill>
                  <a:srgbClr val="FF0000"/>
                </a:solidFill>
              </a:rPr>
              <a:t>represent</a:t>
            </a:r>
            <a:r>
              <a:rPr lang="it-IT" sz="1600" u="sng" dirty="0" smtClean="0">
                <a:solidFill>
                  <a:srgbClr val="FF0000"/>
                </a:solidFill>
              </a:rPr>
              <a:t> the </a:t>
            </a:r>
            <a:r>
              <a:rPr lang="it-IT" sz="1600" u="sng" dirty="0" err="1" smtClean="0">
                <a:solidFill>
                  <a:srgbClr val="FF0000"/>
                </a:solidFill>
              </a:rPr>
              <a:t>concept</a:t>
            </a:r>
            <a:r>
              <a:rPr lang="it-IT" sz="1600" u="sng" dirty="0" smtClean="0">
                <a:solidFill>
                  <a:srgbClr val="FF0000"/>
                </a:solidFill>
              </a:rPr>
              <a:t> of minute with an </a:t>
            </a:r>
            <a:r>
              <a:rPr lang="it-IT" sz="1600" u="sng" dirty="0" err="1" smtClean="0">
                <a:solidFill>
                  <a:srgbClr val="FF0000"/>
                </a:solidFill>
              </a:rPr>
              <a:t>Entity</a:t>
            </a:r>
            <a:r>
              <a:rPr lang="it-IT" sz="1600" u="sng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1800" dirty="0" err="1" smtClean="0"/>
              <a:t>This</a:t>
            </a:r>
            <a:r>
              <a:rPr lang="it-IT" sz="1800" dirty="0" smtClean="0"/>
              <a:t> part of </a:t>
            </a:r>
            <a:r>
              <a:rPr lang="it-IT" sz="1800" dirty="0" err="1" smtClean="0"/>
              <a:t>requirements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quite</a:t>
            </a:r>
            <a:r>
              <a:rPr lang="it-IT" sz="1800" dirty="0" smtClean="0"/>
              <a:t> </a:t>
            </a:r>
            <a:r>
              <a:rPr lang="it-IT" sz="1800" dirty="0" err="1" smtClean="0"/>
              <a:t>complex</a:t>
            </a:r>
            <a:r>
              <a:rPr lang="it-IT" sz="1800" dirty="0" smtClean="0"/>
              <a:t> to be </a:t>
            </a:r>
            <a:r>
              <a:rPr lang="it-IT" sz="1800" dirty="0" err="1" smtClean="0"/>
              <a:t>modeled</a:t>
            </a:r>
            <a:r>
              <a:rPr lang="it-IT" sz="1800" dirty="0" smtClean="0"/>
              <a:t>. </a:t>
            </a:r>
            <a:r>
              <a:rPr lang="it-IT" sz="1800" dirty="0" err="1" smtClean="0"/>
              <a:t>Anyhow</a:t>
            </a:r>
            <a:r>
              <a:rPr lang="it-IT" sz="1800" dirty="0" smtClean="0"/>
              <a:t>, </a:t>
            </a:r>
            <a:r>
              <a:rPr lang="it-IT" sz="1800" dirty="0" err="1" smtClean="0"/>
              <a:t>if</a:t>
            </a:r>
            <a:r>
              <a:rPr lang="it-IT" sz="1800" dirty="0" smtClean="0"/>
              <a:t> 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read</a:t>
            </a:r>
            <a:r>
              <a:rPr lang="it-IT" sz="1800" dirty="0" smtClean="0"/>
              <a:t> </a:t>
            </a:r>
            <a:r>
              <a:rPr lang="it-IT" sz="1800" dirty="0" err="1" smtClean="0"/>
              <a:t>carefully</a:t>
            </a:r>
            <a:r>
              <a:rPr lang="it-IT" sz="1800" dirty="0" smtClean="0"/>
              <a:t> </a:t>
            </a:r>
            <a:r>
              <a:rPr lang="it-IT" sz="1800" dirty="0" err="1" smtClean="0"/>
              <a:t>requirements</a:t>
            </a:r>
            <a:r>
              <a:rPr lang="it-IT" sz="1800" dirty="0" smtClean="0"/>
              <a:t> </a:t>
            </a:r>
            <a:r>
              <a:rPr lang="it-IT" sz="1800" dirty="0" err="1" smtClean="0"/>
              <a:t>two</a:t>
            </a:r>
            <a:r>
              <a:rPr lang="it-IT" sz="1800" dirty="0" smtClean="0"/>
              <a:t> or </a:t>
            </a:r>
            <a:r>
              <a:rPr lang="it-IT" sz="1800" dirty="0" err="1" smtClean="0"/>
              <a:t>three</a:t>
            </a:r>
            <a:r>
              <a:rPr lang="it-IT" sz="1800" dirty="0" smtClean="0"/>
              <a:t> </a:t>
            </a:r>
            <a:r>
              <a:rPr lang="it-IT" sz="1800" dirty="0" err="1" smtClean="0"/>
              <a:t>times</a:t>
            </a:r>
            <a:r>
              <a:rPr lang="it-IT" sz="1800" dirty="0" smtClean="0"/>
              <a:t>, </a:t>
            </a:r>
            <a:r>
              <a:rPr lang="it-IT" sz="1800" dirty="0" err="1" smtClean="0"/>
              <a:t>there</a:t>
            </a:r>
            <a:r>
              <a:rPr lang="it-IT" sz="1800" dirty="0" smtClean="0"/>
              <a:t> are some </a:t>
            </a:r>
            <a:r>
              <a:rPr lang="it-IT" sz="1800" dirty="0" err="1" smtClean="0"/>
              <a:t>clues</a:t>
            </a:r>
            <a:r>
              <a:rPr lang="it-IT" sz="1800" dirty="0" smtClean="0"/>
              <a:t> </a:t>
            </a:r>
            <a:r>
              <a:rPr lang="it-IT" sz="1800" dirty="0"/>
              <a:t>in the text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smtClean="0"/>
              <a:t>help in </a:t>
            </a:r>
            <a:r>
              <a:rPr lang="it-IT" sz="1800" dirty="0" err="1" smtClean="0"/>
              <a:t>modeling</a:t>
            </a:r>
            <a:r>
              <a:rPr lang="it-IT" sz="1800" dirty="0" smtClean="0"/>
              <a:t> the </a:t>
            </a:r>
            <a:r>
              <a:rPr lang="it-IT" sz="1800" dirty="0" err="1" smtClean="0"/>
              <a:t>conceptual</a:t>
            </a:r>
            <a:r>
              <a:rPr lang="it-IT" sz="1800" dirty="0" smtClean="0"/>
              <a:t> schema, </a:t>
            </a:r>
            <a:r>
              <a:rPr lang="it-IT" sz="1800" dirty="0" err="1" smtClean="0"/>
              <a:t>they</a:t>
            </a:r>
            <a:r>
              <a:rPr lang="it-IT" sz="1800" dirty="0" smtClean="0"/>
              <a:t> are </a:t>
            </a:r>
            <a:r>
              <a:rPr lang="it-IT" sz="1800" dirty="0" err="1" smtClean="0"/>
              <a:t>underlined</a:t>
            </a:r>
            <a:r>
              <a:rPr lang="it-IT" sz="1800" dirty="0" smtClean="0"/>
              <a:t> in the text. More </a:t>
            </a:r>
            <a:r>
              <a:rPr lang="it-IT" sz="1800" dirty="0" err="1" smtClean="0"/>
              <a:t>specifically</a:t>
            </a:r>
            <a:r>
              <a:rPr lang="it-IT" sz="1800" dirty="0" smtClean="0"/>
              <a:t> </a:t>
            </a:r>
            <a:r>
              <a:rPr lang="it-IT" sz="1800" dirty="0" err="1" smtClean="0"/>
              <a:t>let</a:t>
            </a:r>
            <a:r>
              <a:rPr lang="it-IT" sz="1800" dirty="0" smtClean="0"/>
              <a:t> </a:t>
            </a:r>
            <a:r>
              <a:rPr lang="it-IT" sz="1800" dirty="0" err="1" smtClean="0"/>
              <a:t>us</a:t>
            </a:r>
            <a:r>
              <a:rPr lang="it-IT" sz="1800" dirty="0" smtClean="0"/>
              <a:t> </a:t>
            </a:r>
            <a:r>
              <a:rPr lang="it-IT" sz="1800" dirty="0" err="1" smtClean="0"/>
              <a:t>consider</a:t>
            </a:r>
            <a:r>
              <a:rPr lang="it-IT" sz="1800" dirty="0" smtClean="0"/>
              <a:t> the </a:t>
            </a:r>
            <a:r>
              <a:rPr lang="it-IT" sz="1800" dirty="0" err="1" smtClean="0"/>
              <a:t>sentence</a:t>
            </a:r>
            <a:r>
              <a:rPr lang="it-IT" sz="1800" dirty="0" smtClean="0"/>
              <a:t> </a:t>
            </a:r>
          </a:p>
          <a:p>
            <a:pPr marL="0" indent="0">
              <a:buNone/>
            </a:pPr>
            <a:r>
              <a:rPr lang="it-IT" sz="1800" u="sng" dirty="0" err="1">
                <a:solidFill>
                  <a:srgbClr val="FF0000"/>
                </a:solidFill>
              </a:rPr>
              <a:t>It</a:t>
            </a:r>
            <a:r>
              <a:rPr lang="it-IT" sz="1800" u="sng" dirty="0">
                <a:solidFill>
                  <a:srgbClr val="FF0000"/>
                </a:solidFill>
              </a:rPr>
              <a:t> </a:t>
            </a:r>
            <a:r>
              <a:rPr lang="it-IT" sz="1800" u="sng" dirty="0" err="1">
                <a:solidFill>
                  <a:srgbClr val="FF0000"/>
                </a:solidFill>
              </a:rPr>
              <a:t>is</a:t>
            </a:r>
            <a:r>
              <a:rPr lang="it-IT" sz="1800" u="sng" dirty="0">
                <a:solidFill>
                  <a:srgbClr val="FF0000"/>
                </a:solidFill>
              </a:rPr>
              <a:t> </a:t>
            </a:r>
            <a:r>
              <a:rPr lang="it-IT" sz="1800" u="sng" dirty="0" err="1">
                <a:solidFill>
                  <a:srgbClr val="FF0000"/>
                </a:solidFill>
              </a:rPr>
              <a:t>strongly</a:t>
            </a:r>
            <a:r>
              <a:rPr lang="it-IT" sz="1800" u="sng" dirty="0">
                <a:solidFill>
                  <a:srgbClr val="FF0000"/>
                </a:solidFill>
              </a:rPr>
              <a:t> </a:t>
            </a:r>
            <a:r>
              <a:rPr lang="it-IT" sz="1800" u="sng" dirty="0" err="1">
                <a:solidFill>
                  <a:srgbClr val="FF0000"/>
                </a:solidFill>
              </a:rPr>
              <a:t>recommended</a:t>
            </a:r>
            <a:r>
              <a:rPr lang="it-IT" sz="1800" u="sng" dirty="0">
                <a:solidFill>
                  <a:srgbClr val="FF0000"/>
                </a:solidFill>
              </a:rPr>
              <a:t> to </a:t>
            </a:r>
            <a:r>
              <a:rPr lang="it-IT" sz="1800" u="sng" dirty="0" err="1">
                <a:solidFill>
                  <a:srgbClr val="FF0000"/>
                </a:solidFill>
              </a:rPr>
              <a:t>represent</a:t>
            </a:r>
            <a:r>
              <a:rPr lang="it-IT" sz="1800" u="sng" dirty="0">
                <a:solidFill>
                  <a:srgbClr val="FF0000"/>
                </a:solidFill>
              </a:rPr>
              <a:t> the </a:t>
            </a:r>
            <a:r>
              <a:rPr lang="it-IT" sz="1800" u="sng" dirty="0" err="1">
                <a:solidFill>
                  <a:srgbClr val="FF0000"/>
                </a:solidFill>
              </a:rPr>
              <a:t>concept</a:t>
            </a:r>
            <a:r>
              <a:rPr lang="it-IT" sz="1800" u="sng" dirty="0">
                <a:solidFill>
                  <a:srgbClr val="FF0000"/>
                </a:solidFill>
              </a:rPr>
              <a:t> of minute with an </a:t>
            </a:r>
            <a:r>
              <a:rPr lang="it-IT" sz="1800" u="sng" dirty="0" err="1" smtClean="0">
                <a:solidFill>
                  <a:srgbClr val="FF0000"/>
                </a:solidFill>
              </a:rPr>
              <a:t>Entity</a:t>
            </a:r>
            <a:endParaRPr lang="it-IT" sz="18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8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800" dirty="0" smtClean="0"/>
              <a:t>Let </a:t>
            </a:r>
            <a:r>
              <a:rPr lang="it-IT" sz="1800" dirty="0" err="1" smtClean="0"/>
              <a:t>us</a:t>
            </a:r>
            <a:r>
              <a:rPr lang="it-IT" sz="1800" dirty="0" smtClean="0"/>
              <a:t> </a:t>
            </a:r>
            <a:r>
              <a:rPr lang="it-IT" sz="1800" dirty="0" err="1" smtClean="0"/>
              <a:t>apply</a:t>
            </a:r>
            <a:r>
              <a:rPr lang="it-IT" sz="1800" dirty="0" smtClean="0"/>
              <a:t> the </a:t>
            </a:r>
            <a:r>
              <a:rPr lang="it-IT" sz="1800" dirty="0" err="1" smtClean="0"/>
              <a:t>recommendation</a:t>
            </a:r>
            <a:r>
              <a:rPr lang="it-IT" sz="1800" dirty="0" smtClean="0"/>
              <a:t>….  </a:t>
            </a:r>
            <a:r>
              <a:rPr lang="it-IT" sz="1800" dirty="0" smtClean="0">
                <a:sym typeface="Wingdings" panose="05000000000000000000" pitchFamily="2" charset="2"/>
              </a:rPr>
              <a:t></a:t>
            </a:r>
            <a:endParaRPr lang="it-IT" sz="18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0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588" y="365126"/>
            <a:ext cx="8666922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Schema </a:t>
            </a:r>
            <a:r>
              <a:rPr lang="it-IT" sz="3600" dirty="0" err="1"/>
              <a:t>related</a:t>
            </a:r>
            <a:r>
              <a:rPr lang="it-IT" sz="3600" dirty="0"/>
              <a:t> to </a:t>
            </a:r>
            <a:r>
              <a:rPr lang="it-IT" sz="3600" dirty="0" smtClean="0"/>
              <a:t>R1.1 + R1.2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53</a:t>
            </a:fld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98" name="Connettore 2 97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igura a mano libera 100"/>
          <p:cNvSpPr/>
          <p:nvPr/>
        </p:nvSpPr>
        <p:spPr>
          <a:xfrm>
            <a:off x="1991833" y="2119423"/>
            <a:ext cx="2965898" cy="1708298"/>
          </a:xfrm>
          <a:custGeom>
            <a:avLst/>
            <a:gdLst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870790 w 3069265"/>
              <a:gd name="connsiteY18" fmla="*/ 652130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874612 w 3069265"/>
              <a:gd name="connsiteY15" fmla="*/ 1027074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2176"/>
              <a:gd name="connsiteY0" fmla="*/ 0 h 1708298"/>
              <a:gd name="connsiteX1" fmla="*/ 411125 w 3062176"/>
              <a:gd name="connsiteY1" fmla="*/ 0 h 1708298"/>
              <a:gd name="connsiteX2" fmla="*/ 340241 w 3062176"/>
              <a:gd name="connsiteY2" fmla="*/ 0 h 1708298"/>
              <a:gd name="connsiteX3" fmla="*/ 0 w 3062176"/>
              <a:gd name="connsiteY3" fmla="*/ 347330 h 1708298"/>
              <a:gd name="connsiteX4" fmla="*/ 35441 w 3062176"/>
              <a:gd name="connsiteY4" fmla="*/ 396949 h 1708298"/>
              <a:gd name="connsiteX5" fmla="*/ 113414 w 3062176"/>
              <a:gd name="connsiteY5" fmla="*/ 751368 h 1708298"/>
              <a:gd name="connsiteX6" fmla="*/ 588334 w 3062176"/>
              <a:gd name="connsiteY6" fmla="*/ 1275907 h 1708298"/>
              <a:gd name="connsiteX7" fmla="*/ 680483 w 3062176"/>
              <a:gd name="connsiteY7" fmla="*/ 1325526 h 1708298"/>
              <a:gd name="connsiteX8" fmla="*/ 1729562 w 3062176"/>
              <a:gd name="connsiteY8" fmla="*/ 1580707 h 1708298"/>
              <a:gd name="connsiteX9" fmla="*/ 2367516 w 3062176"/>
              <a:gd name="connsiteY9" fmla="*/ 1708298 h 1708298"/>
              <a:gd name="connsiteX10" fmla="*/ 2523460 w 3062176"/>
              <a:gd name="connsiteY10" fmla="*/ 1694121 h 1708298"/>
              <a:gd name="connsiteX11" fmla="*/ 2757376 w 3062176"/>
              <a:gd name="connsiteY11" fmla="*/ 1580707 h 1708298"/>
              <a:gd name="connsiteX12" fmla="*/ 2729023 w 3062176"/>
              <a:gd name="connsiteY12" fmla="*/ 1247554 h 1708298"/>
              <a:gd name="connsiteX13" fmla="*/ 3062176 w 3062176"/>
              <a:gd name="connsiteY13" fmla="*/ 1127051 h 1708298"/>
              <a:gd name="connsiteX14" fmla="*/ 2965898 w 3062176"/>
              <a:gd name="connsiteY14" fmla="*/ 1063256 h 1708298"/>
              <a:gd name="connsiteX15" fmla="*/ 2874612 w 3062176"/>
              <a:gd name="connsiteY15" fmla="*/ 1027074 h 1708298"/>
              <a:gd name="connsiteX16" fmla="*/ 2712812 w 3062176"/>
              <a:gd name="connsiteY16" fmla="*/ 977456 h 1708298"/>
              <a:gd name="connsiteX17" fmla="*/ 2522843 w 3062176"/>
              <a:gd name="connsiteY17" fmla="*/ 876678 h 1708298"/>
              <a:gd name="connsiteX18" fmla="*/ 2425516 w 3062176"/>
              <a:gd name="connsiteY18" fmla="*/ 572617 h 1708298"/>
              <a:gd name="connsiteX19" fmla="*/ 2339162 w 3062176"/>
              <a:gd name="connsiteY19" fmla="*/ 354419 h 1708298"/>
              <a:gd name="connsiteX20" fmla="*/ 1623237 w 3062176"/>
              <a:gd name="connsiteY20" fmla="*/ 163033 h 1708298"/>
              <a:gd name="connsiteX21" fmla="*/ 1098697 w 3062176"/>
              <a:gd name="connsiteY21" fmla="*/ 56707 h 1708298"/>
              <a:gd name="connsiteX22" fmla="*/ 411125 w 3062176"/>
              <a:gd name="connsiteY22" fmla="*/ 0 h 1708298"/>
              <a:gd name="connsiteX0" fmla="*/ 411125 w 2965898"/>
              <a:gd name="connsiteY0" fmla="*/ 0 h 1708298"/>
              <a:gd name="connsiteX1" fmla="*/ 411125 w 2965898"/>
              <a:gd name="connsiteY1" fmla="*/ 0 h 1708298"/>
              <a:gd name="connsiteX2" fmla="*/ 340241 w 2965898"/>
              <a:gd name="connsiteY2" fmla="*/ 0 h 1708298"/>
              <a:gd name="connsiteX3" fmla="*/ 0 w 2965898"/>
              <a:gd name="connsiteY3" fmla="*/ 347330 h 1708298"/>
              <a:gd name="connsiteX4" fmla="*/ 35441 w 2965898"/>
              <a:gd name="connsiteY4" fmla="*/ 396949 h 1708298"/>
              <a:gd name="connsiteX5" fmla="*/ 113414 w 2965898"/>
              <a:gd name="connsiteY5" fmla="*/ 751368 h 1708298"/>
              <a:gd name="connsiteX6" fmla="*/ 588334 w 2965898"/>
              <a:gd name="connsiteY6" fmla="*/ 1275907 h 1708298"/>
              <a:gd name="connsiteX7" fmla="*/ 680483 w 2965898"/>
              <a:gd name="connsiteY7" fmla="*/ 1325526 h 1708298"/>
              <a:gd name="connsiteX8" fmla="*/ 1729562 w 2965898"/>
              <a:gd name="connsiteY8" fmla="*/ 1580707 h 1708298"/>
              <a:gd name="connsiteX9" fmla="*/ 2367516 w 2965898"/>
              <a:gd name="connsiteY9" fmla="*/ 1708298 h 1708298"/>
              <a:gd name="connsiteX10" fmla="*/ 2523460 w 2965898"/>
              <a:gd name="connsiteY10" fmla="*/ 1694121 h 1708298"/>
              <a:gd name="connsiteX11" fmla="*/ 2757376 w 2965898"/>
              <a:gd name="connsiteY11" fmla="*/ 1580707 h 1708298"/>
              <a:gd name="connsiteX12" fmla="*/ 2729023 w 2965898"/>
              <a:gd name="connsiteY12" fmla="*/ 1247554 h 1708298"/>
              <a:gd name="connsiteX13" fmla="*/ 2903150 w 2965898"/>
              <a:gd name="connsiteY13" fmla="*/ 1214515 h 1708298"/>
              <a:gd name="connsiteX14" fmla="*/ 2965898 w 2965898"/>
              <a:gd name="connsiteY14" fmla="*/ 1063256 h 1708298"/>
              <a:gd name="connsiteX15" fmla="*/ 2874612 w 2965898"/>
              <a:gd name="connsiteY15" fmla="*/ 1027074 h 1708298"/>
              <a:gd name="connsiteX16" fmla="*/ 2712812 w 2965898"/>
              <a:gd name="connsiteY16" fmla="*/ 977456 h 1708298"/>
              <a:gd name="connsiteX17" fmla="*/ 2522843 w 2965898"/>
              <a:gd name="connsiteY17" fmla="*/ 876678 h 1708298"/>
              <a:gd name="connsiteX18" fmla="*/ 2425516 w 2965898"/>
              <a:gd name="connsiteY18" fmla="*/ 572617 h 1708298"/>
              <a:gd name="connsiteX19" fmla="*/ 2339162 w 2965898"/>
              <a:gd name="connsiteY19" fmla="*/ 354419 h 1708298"/>
              <a:gd name="connsiteX20" fmla="*/ 1623237 w 2965898"/>
              <a:gd name="connsiteY20" fmla="*/ 163033 h 1708298"/>
              <a:gd name="connsiteX21" fmla="*/ 1098697 w 2965898"/>
              <a:gd name="connsiteY21" fmla="*/ 56707 h 1708298"/>
              <a:gd name="connsiteX22" fmla="*/ 411125 w 2965898"/>
              <a:gd name="connsiteY22" fmla="*/ 0 h 170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65898" h="1708298">
                <a:moveTo>
                  <a:pt x="411125" y="0"/>
                </a:moveTo>
                <a:lnTo>
                  <a:pt x="411125" y="0"/>
                </a:lnTo>
                <a:lnTo>
                  <a:pt x="340241" y="0"/>
                </a:lnTo>
                <a:lnTo>
                  <a:pt x="0" y="347330"/>
                </a:lnTo>
                <a:lnTo>
                  <a:pt x="35441" y="396949"/>
                </a:lnTo>
                <a:lnTo>
                  <a:pt x="113414" y="751368"/>
                </a:lnTo>
                <a:lnTo>
                  <a:pt x="588334" y="1275907"/>
                </a:lnTo>
                <a:lnTo>
                  <a:pt x="680483" y="1325526"/>
                </a:lnTo>
                <a:lnTo>
                  <a:pt x="1729562" y="1580707"/>
                </a:lnTo>
                <a:lnTo>
                  <a:pt x="2367516" y="1708298"/>
                </a:lnTo>
                <a:lnTo>
                  <a:pt x="2523460" y="1694121"/>
                </a:lnTo>
                <a:lnTo>
                  <a:pt x="2757376" y="1580707"/>
                </a:lnTo>
                <a:lnTo>
                  <a:pt x="2729023" y="1247554"/>
                </a:lnTo>
                <a:lnTo>
                  <a:pt x="2903150" y="1214515"/>
                </a:lnTo>
                <a:lnTo>
                  <a:pt x="2965898" y="1063256"/>
                </a:lnTo>
                <a:lnTo>
                  <a:pt x="2874612" y="1027074"/>
                </a:lnTo>
                <a:cubicBezTo>
                  <a:pt x="2860435" y="1010534"/>
                  <a:pt x="2771440" y="1002522"/>
                  <a:pt x="2712812" y="977456"/>
                </a:cubicBezTo>
                <a:cubicBezTo>
                  <a:pt x="2654184" y="952390"/>
                  <a:pt x="2570726" y="944151"/>
                  <a:pt x="2522843" y="876678"/>
                </a:cubicBezTo>
                <a:cubicBezTo>
                  <a:pt x="2474960" y="809205"/>
                  <a:pt x="2425516" y="572617"/>
                  <a:pt x="2425516" y="572617"/>
                </a:cubicBezTo>
                <a:lnTo>
                  <a:pt x="2339162" y="354419"/>
                </a:lnTo>
                <a:lnTo>
                  <a:pt x="1623237" y="163033"/>
                </a:lnTo>
                <a:lnTo>
                  <a:pt x="1098697" y="56707"/>
                </a:lnTo>
                <a:lnTo>
                  <a:pt x="411125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Connettore 1 36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40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4" name="CasellaDiTesto 43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48" name="Ovale 47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Figura a mano libera 48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0" name="Connettore 2 39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3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585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R1.2 – first part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4429" y="691764"/>
            <a:ext cx="9069571" cy="4068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 smtClean="0">
                <a:solidFill>
                  <a:srgbClr val="FF0000"/>
                </a:solidFill>
              </a:rPr>
              <a:t>R1.2 </a:t>
            </a:r>
            <a:r>
              <a:rPr lang="it-IT" sz="1600" dirty="0" err="1" smtClean="0">
                <a:solidFill>
                  <a:srgbClr val="FF0000"/>
                </a:solidFill>
              </a:rPr>
              <a:t>When</a:t>
            </a:r>
            <a:r>
              <a:rPr lang="it-IT" sz="1600" dirty="0" smtClean="0">
                <a:solidFill>
                  <a:srgbClr val="FF0000"/>
                </a:solidFill>
              </a:rPr>
              <a:t> bikes are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used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they</a:t>
            </a:r>
            <a:r>
              <a:rPr lang="it-IT" sz="1600" dirty="0" smtClean="0">
                <a:solidFill>
                  <a:srgbClr val="FF0000"/>
                </a:solidFill>
              </a:rPr>
              <a:t> are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in </a:t>
            </a:r>
            <a:r>
              <a:rPr lang="it-IT" sz="1600" dirty="0" err="1" smtClean="0">
                <a:solidFill>
                  <a:srgbClr val="FF0000"/>
                </a:solidFill>
              </a:rPr>
              <a:t>locations</a:t>
            </a:r>
            <a:r>
              <a:rPr lang="it-IT" sz="1600" dirty="0" smtClean="0">
                <a:solidFill>
                  <a:srgbClr val="FF0000"/>
                </a:solidFill>
              </a:rPr>
              <a:t> of parking </a:t>
            </a:r>
            <a:r>
              <a:rPr lang="it-IT" sz="1600" dirty="0" err="1" smtClean="0">
                <a:solidFill>
                  <a:srgbClr val="FF0000"/>
                </a:solidFill>
              </a:rPr>
              <a:t>lots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  <a:r>
              <a:rPr lang="it-IT" sz="1600" dirty="0" err="1" smtClean="0">
                <a:solidFill>
                  <a:srgbClr val="FF0000"/>
                </a:solidFill>
              </a:rPr>
              <a:t>As</a:t>
            </a:r>
            <a:r>
              <a:rPr lang="it-IT" sz="1600" dirty="0" smtClean="0">
                <a:solidFill>
                  <a:srgbClr val="FF0000"/>
                </a:solidFill>
              </a:rPr>
              <a:t> a </a:t>
            </a:r>
            <a:r>
              <a:rPr lang="it-IT" sz="1600" dirty="0" err="1" smtClean="0">
                <a:solidFill>
                  <a:srgbClr val="FF0000"/>
                </a:solidFill>
              </a:rPr>
              <a:t>consequence</a:t>
            </a:r>
            <a:r>
              <a:rPr lang="it-IT" sz="1600" dirty="0" smtClean="0">
                <a:solidFill>
                  <a:srgbClr val="FF0000"/>
                </a:solidFill>
              </a:rPr>
              <a:t>, for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bike and for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minute in the </a:t>
            </a:r>
            <a:r>
              <a:rPr lang="it-IT" sz="1600" dirty="0" err="1" smtClean="0">
                <a:solidFill>
                  <a:srgbClr val="FF0000"/>
                </a:solidFill>
              </a:rPr>
              <a:t>year</a:t>
            </a:r>
            <a:r>
              <a:rPr lang="it-IT" sz="1600" dirty="0" smtClean="0">
                <a:solidFill>
                  <a:srgbClr val="FF0000"/>
                </a:solidFill>
              </a:rPr>
              <a:t> (e.g. 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minute 34 of hour 10 a.m. of march 7th) </a:t>
            </a:r>
            <a:r>
              <a:rPr lang="it-IT" sz="1600" dirty="0" err="1" smtClean="0">
                <a:solidFill>
                  <a:srgbClr val="FF0000"/>
                </a:solidFill>
              </a:rPr>
              <a:t>we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want</a:t>
            </a:r>
            <a:r>
              <a:rPr lang="it-IT" sz="1600" dirty="0" smtClean="0">
                <a:solidFill>
                  <a:srgbClr val="FF0000"/>
                </a:solidFill>
              </a:rPr>
              <a:t> to </a:t>
            </a:r>
            <a:r>
              <a:rPr lang="it-IT" sz="1600" dirty="0" err="1" smtClean="0">
                <a:solidFill>
                  <a:srgbClr val="FF0000"/>
                </a:solidFill>
              </a:rPr>
              <a:t>represent</a:t>
            </a:r>
            <a:r>
              <a:rPr lang="it-IT" sz="1600" dirty="0" smtClean="0">
                <a:solidFill>
                  <a:srgbClr val="FF0000"/>
                </a:solidFill>
              </a:rPr>
              <a:t> the state of the bike, </a:t>
            </a:r>
            <a:r>
              <a:rPr lang="it-IT" sz="1600" dirty="0" err="1" smtClean="0">
                <a:solidFill>
                  <a:srgbClr val="FF0000"/>
                </a:solidFill>
              </a:rPr>
              <a:t>namely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if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or </a:t>
            </a:r>
            <a:r>
              <a:rPr lang="it-IT" sz="1600" dirty="0" err="1" smtClean="0">
                <a:solidFill>
                  <a:srgbClr val="FF0000"/>
                </a:solidFill>
              </a:rPr>
              <a:t>it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in </a:t>
            </a:r>
            <a:r>
              <a:rPr lang="it-IT" sz="1600" dirty="0" err="1" smtClean="0">
                <a:solidFill>
                  <a:srgbClr val="FF0000"/>
                </a:solidFill>
              </a:rPr>
              <a:t>motion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  <a:r>
              <a:rPr lang="it-IT" sz="1600" dirty="0" err="1" smtClean="0">
                <a:solidFill>
                  <a:srgbClr val="FF0000"/>
                </a:solidFill>
              </a:rPr>
              <a:t>Furthermore</a:t>
            </a:r>
            <a:r>
              <a:rPr lang="it-IT" sz="1600" dirty="0" smtClean="0">
                <a:solidFill>
                  <a:srgbClr val="FF0000"/>
                </a:solidFill>
              </a:rPr>
              <a:t>, for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minute in the </a:t>
            </a:r>
            <a:r>
              <a:rPr lang="it-IT" sz="1600" dirty="0" err="1" smtClean="0">
                <a:solidFill>
                  <a:srgbClr val="FF0000"/>
                </a:solidFill>
              </a:rPr>
              <a:t>year</a:t>
            </a:r>
            <a:r>
              <a:rPr lang="it-IT" sz="1600" dirty="0" smtClean="0">
                <a:solidFill>
                  <a:srgbClr val="FF0000"/>
                </a:solidFill>
              </a:rPr>
              <a:t> and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location in a parking </a:t>
            </a:r>
            <a:r>
              <a:rPr lang="it-IT" sz="1600" dirty="0" err="1" smtClean="0">
                <a:solidFill>
                  <a:srgbClr val="FF0000"/>
                </a:solidFill>
              </a:rPr>
              <a:t>lot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we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want</a:t>
            </a:r>
            <a:r>
              <a:rPr lang="it-IT" sz="1600" dirty="0" smtClean="0">
                <a:solidFill>
                  <a:srgbClr val="FF0000"/>
                </a:solidFill>
              </a:rPr>
              <a:t> to </a:t>
            </a:r>
            <a:r>
              <a:rPr lang="it-IT" sz="1600" dirty="0" err="1" smtClean="0">
                <a:solidFill>
                  <a:srgbClr val="FF0000"/>
                </a:solidFill>
              </a:rPr>
              <a:t>represent</a:t>
            </a:r>
            <a:r>
              <a:rPr lang="it-IT" sz="1600" u="sng" dirty="0" smtClean="0">
                <a:solidFill>
                  <a:srgbClr val="FF0000"/>
                </a:solidFill>
              </a:rPr>
              <a:t>, </a:t>
            </a:r>
            <a:r>
              <a:rPr lang="it-IT" sz="1600" u="sng" dirty="0" err="1" smtClean="0">
                <a:solidFill>
                  <a:srgbClr val="FF0000"/>
                </a:solidFill>
              </a:rPr>
              <a:t>separately</a:t>
            </a:r>
            <a:r>
              <a:rPr lang="it-IT" sz="1600" u="sng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which</a:t>
            </a:r>
            <a:r>
              <a:rPr lang="it-IT" sz="1600" dirty="0" smtClean="0">
                <a:solidFill>
                  <a:srgbClr val="FF0000"/>
                </a:solidFill>
              </a:rPr>
              <a:t> bike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possibly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in the location (e.g. in </a:t>
            </a:r>
            <a:r>
              <a:rPr lang="it-IT" sz="1600" dirty="0">
                <a:solidFill>
                  <a:srgbClr val="FF0000"/>
                </a:solidFill>
              </a:rPr>
              <a:t>minute </a:t>
            </a:r>
            <a:r>
              <a:rPr lang="it-IT" sz="1600" dirty="0" smtClean="0">
                <a:solidFill>
                  <a:srgbClr val="FF0000"/>
                </a:solidFill>
              </a:rPr>
              <a:t>29 </a:t>
            </a:r>
            <a:r>
              <a:rPr lang="it-IT" sz="1600" dirty="0">
                <a:solidFill>
                  <a:srgbClr val="FF0000"/>
                </a:solidFill>
              </a:rPr>
              <a:t>of hour </a:t>
            </a:r>
            <a:r>
              <a:rPr lang="it-IT" sz="1600" dirty="0" smtClean="0">
                <a:solidFill>
                  <a:srgbClr val="FF0000"/>
                </a:solidFill>
              </a:rPr>
              <a:t>11 a.m. of </a:t>
            </a:r>
            <a:r>
              <a:rPr lang="it-IT" sz="1600" dirty="0">
                <a:solidFill>
                  <a:srgbClr val="FF0000"/>
                </a:solidFill>
              </a:rPr>
              <a:t>march </a:t>
            </a:r>
            <a:r>
              <a:rPr lang="it-IT" sz="1600" dirty="0" smtClean="0">
                <a:solidFill>
                  <a:srgbClr val="FF0000"/>
                </a:solidFill>
              </a:rPr>
              <a:t>21th bike 73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in location 15 of parking </a:t>
            </a:r>
            <a:r>
              <a:rPr lang="it-IT" sz="1600" dirty="0" err="1" smtClean="0">
                <a:solidFill>
                  <a:srgbClr val="FF0000"/>
                </a:solidFill>
              </a:rPr>
              <a:t>lot</a:t>
            </a:r>
            <a:r>
              <a:rPr lang="it-IT" sz="1600" dirty="0" smtClean="0">
                <a:solidFill>
                  <a:srgbClr val="FF0000"/>
                </a:solidFill>
              </a:rPr>
              <a:t> 28</a:t>
            </a:r>
            <a:r>
              <a:rPr lang="it-IT" sz="1600" dirty="0">
                <a:solidFill>
                  <a:srgbClr val="FF0000"/>
                </a:solidFill>
              </a:rPr>
              <a:t>,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while</a:t>
            </a:r>
            <a:r>
              <a:rPr lang="it-IT" sz="1600" dirty="0" smtClean="0">
                <a:solidFill>
                  <a:srgbClr val="FF0000"/>
                </a:solidFill>
              </a:rPr>
              <a:t> in the </a:t>
            </a:r>
            <a:r>
              <a:rPr lang="it-IT" sz="1600" dirty="0" err="1" smtClean="0">
                <a:solidFill>
                  <a:srgbClr val="FF0000"/>
                </a:solidFill>
              </a:rPr>
              <a:t>same</a:t>
            </a:r>
            <a:r>
              <a:rPr lang="it-IT" sz="1600" dirty="0" smtClean="0">
                <a:solidFill>
                  <a:srgbClr val="FF0000"/>
                </a:solidFill>
              </a:rPr>
              <a:t> minute bike 130 </a:t>
            </a:r>
            <a:r>
              <a:rPr lang="it-IT" sz="1600" dirty="0" err="1">
                <a:solidFill>
                  <a:srgbClr val="FF0000"/>
                </a:solidFill>
              </a:rPr>
              <a:t>is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parked</a:t>
            </a:r>
            <a:r>
              <a:rPr lang="it-IT" sz="1600" dirty="0">
                <a:solidFill>
                  <a:srgbClr val="FF0000"/>
                </a:solidFill>
              </a:rPr>
              <a:t> in location </a:t>
            </a:r>
            <a:r>
              <a:rPr lang="it-IT" sz="1600" dirty="0" smtClean="0">
                <a:solidFill>
                  <a:srgbClr val="FF0000"/>
                </a:solidFill>
              </a:rPr>
              <a:t>6 of </a:t>
            </a:r>
            <a:r>
              <a:rPr lang="it-IT" sz="1600" dirty="0">
                <a:solidFill>
                  <a:srgbClr val="FF0000"/>
                </a:solidFill>
              </a:rPr>
              <a:t>parking  </a:t>
            </a:r>
            <a:r>
              <a:rPr lang="it-IT" sz="1600" dirty="0" err="1">
                <a:solidFill>
                  <a:srgbClr val="FF0000"/>
                </a:solidFill>
              </a:rPr>
              <a:t>lot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112). Of </a:t>
            </a:r>
            <a:r>
              <a:rPr lang="it-IT" sz="1600" dirty="0" err="1" smtClean="0">
                <a:solidFill>
                  <a:srgbClr val="FF0000"/>
                </a:solidFill>
              </a:rPr>
              <a:t>course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if</a:t>
            </a:r>
            <a:r>
              <a:rPr lang="it-IT" sz="1600" dirty="0" smtClean="0">
                <a:solidFill>
                  <a:srgbClr val="FF0000"/>
                </a:solidFill>
              </a:rPr>
              <a:t> in a </a:t>
            </a:r>
            <a:r>
              <a:rPr lang="it-IT" sz="1600" dirty="0" err="1" smtClean="0">
                <a:solidFill>
                  <a:srgbClr val="FF0000"/>
                </a:solidFill>
              </a:rPr>
              <a:t>given</a:t>
            </a:r>
            <a:r>
              <a:rPr lang="it-IT" sz="1600" dirty="0" smtClean="0">
                <a:solidFill>
                  <a:srgbClr val="FF0000"/>
                </a:solidFill>
              </a:rPr>
              <a:t> minute a bike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in </a:t>
            </a:r>
            <a:r>
              <a:rPr lang="it-IT" sz="1600" dirty="0" err="1" smtClean="0">
                <a:solidFill>
                  <a:srgbClr val="FF0000"/>
                </a:solidFill>
              </a:rPr>
              <a:t>motion</a:t>
            </a:r>
            <a:r>
              <a:rPr lang="it-IT" sz="1600" dirty="0" smtClean="0">
                <a:solidFill>
                  <a:srgbClr val="FF0000"/>
                </a:solidFill>
              </a:rPr>
              <a:t>, the </a:t>
            </a:r>
            <a:r>
              <a:rPr lang="it-IT" sz="1600" dirty="0" err="1" smtClean="0">
                <a:solidFill>
                  <a:srgbClr val="FF0000"/>
                </a:solidFill>
              </a:rPr>
              <a:t>corresponding</a:t>
            </a:r>
            <a:r>
              <a:rPr lang="it-IT" sz="1600" dirty="0" smtClean="0">
                <a:solidFill>
                  <a:srgbClr val="FF0000"/>
                </a:solidFill>
              </a:rPr>
              <a:t> location in a parking </a:t>
            </a:r>
            <a:r>
              <a:rPr lang="it-IT" sz="1600" dirty="0" err="1" smtClean="0">
                <a:solidFill>
                  <a:srgbClr val="FF0000"/>
                </a:solidFill>
              </a:rPr>
              <a:t>lot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does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exist</a:t>
            </a:r>
            <a:r>
              <a:rPr lang="it-IT" sz="1600" dirty="0" smtClean="0">
                <a:solidFill>
                  <a:srgbClr val="FF0000"/>
                </a:solidFill>
              </a:rPr>
              <a:t>, and, </a:t>
            </a:r>
            <a:r>
              <a:rPr lang="it-IT" sz="1600" dirty="0" err="1" smtClean="0">
                <a:solidFill>
                  <a:srgbClr val="FF0000"/>
                </a:solidFill>
              </a:rPr>
              <a:t>therefore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will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be </a:t>
            </a:r>
            <a:r>
              <a:rPr lang="it-IT" sz="1600" dirty="0" err="1" smtClean="0">
                <a:solidFill>
                  <a:srgbClr val="FF0000"/>
                </a:solidFill>
              </a:rPr>
              <a:t>represented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  <a:r>
              <a:rPr lang="it-IT" sz="1600" u="sng" dirty="0" err="1" smtClean="0">
                <a:solidFill>
                  <a:srgbClr val="FF0000"/>
                </a:solidFill>
              </a:rPr>
              <a:t>It</a:t>
            </a:r>
            <a:r>
              <a:rPr lang="it-IT" sz="1600" u="sng" dirty="0" smtClean="0">
                <a:solidFill>
                  <a:srgbClr val="FF0000"/>
                </a:solidFill>
              </a:rPr>
              <a:t> </a:t>
            </a:r>
            <a:r>
              <a:rPr lang="it-IT" sz="1600" u="sng" dirty="0" err="1" smtClean="0">
                <a:solidFill>
                  <a:srgbClr val="FF0000"/>
                </a:solidFill>
              </a:rPr>
              <a:t>is</a:t>
            </a:r>
            <a:r>
              <a:rPr lang="it-IT" sz="1600" u="sng" dirty="0" smtClean="0">
                <a:solidFill>
                  <a:srgbClr val="FF0000"/>
                </a:solidFill>
              </a:rPr>
              <a:t> </a:t>
            </a:r>
            <a:r>
              <a:rPr lang="it-IT" sz="1600" u="sng" dirty="0" err="1" smtClean="0">
                <a:solidFill>
                  <a:srgbClr val="FF0000"/>
                </a:solidFill>
              </a:rPr>
              <a:t>strongly</a:t>
            </a:r>
            <a:r>
              <a:rPr lang="it-IT" sz="1600" u="sng" dirty="0" smtClean="0">
                <a:solidFill>
                  <a:srgbClr val="FF0000"/>
                </a:solidFill>
              </a:rPr>
              <a:t> </a:t>
            </a:r>
            <a:r>
              <a:rPr lang="it-IT" sz="1600" u="sng" dirty="0" err="1" smtClean="0">
                <a:solidFill>
                  <a:srgbClr val="FF0000"/>
                </a:solidFill>
              </a:rPr>
              <a:t>recommended</a:t>
            </a:r>
            <a:r>
              <a:rPr lang="it-IT" sz="1600" u="sng" dirty="0" smtClean="0">
                <a:solidFill>
                  <a:srgbClr val="FF0000"/>
                </a:solidFill>
              </a:rPr>
              <a:t> to </a:t>
            </a:r>
            <a:r>
              <a:rPr lang="it-IT" sz="1600" u="sng" dirty="0" err="1" smtClean="0">
                <a:solidFill>
                  <a:srgbClr val="FF0000"/>
                </a:solidFill>
              </a:rPr>
              <a:t>represent</a:t>
            </a:r>
            <a:r>
              <a:rPr lang="it-IT" sz="1600" u="sng" dirty="0" smtClean="0">
                <a:solidFill>
                  <a:srgbClr val="FF0000"/>
                </a:solidFill>
              </a:rPr>
              <a:t> the </a:t>
            </a:r>
            <a:r>
              <a:rPr lang="it-IT" sz="1600" u="sng" dirty="0" err="1" smtClean="0">
                <a:solidFill>
                  <a:srgbClr val="FF0000"/>
                </a:solidFill>
              </a:rPr>
              <a:t>concept</a:t>
            </a:r>
            <a:r>
              <a:rPr lang="it-IT" sz="1600" u="sng" dirty="0" smtClean="0">
                <a:solidFill>
                  <a:srgbClr val="FF0000"/>
                </a:solidFill>
              </a:rPr>
              <a:t> of minute with an </a:t>
            </a:r>
            <a:r>
              <a:rPr lang="it-IT" sz="1600" u="sng" dirty="0" err="1" smtClean="0">
                <a:solidFill>
                  <a:srgbClr val="FF0000"/>
                </a:solidFill>
              </a:rPr>
              <a:t>Entity</a:t>
            </a:r>
            <a:r>
              <a:rPr lang="it-IT" sz="1600" u="sng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1800" dirty="0" err="1" smtClean="0"/>
              <a:t>When</a:t>
            </a:r>
            <a:r>
              <a:rPr lang="it-IT" sz="1800" dirty="0" smtClean="0"/>
              <a:t> </a:t>
            </a:r>
            <a:r>
              <a:rPr lang="it-IT" sz="1800" dirty="0" err="1" smtClean="0"/>
              <a:t>representing</a:t>
            </a:r>
            <a:r>
              <a:rPr lang="it-IT" sz="1800" dirty="0" smtClean="0"/>
              <a:t> minute </a:t>
            </a:r>
            <a:r>
              <a:rPr lang="it-IT" sz="1800" dirty="0" err="1" smtClean="0"/>
              <a:t>as</a:t>
            </a:r>
            <a:r>
              <a:rPr lang="it-IT" sz="1800" dirty="0" smtClean="0"/>
              <a:t> an </a:t>
            </a:r>
            <a:r>
              <a:rPr lang="it-IT" sz="1800" dirty="0" err="1" smtClean="0"/>
              <a:t>entity</a:t>
            </a:r>
            <a:r>
              <a:rPr lang="it-IT" sz="1800" dirty="0" smtClean="0"/>
              <a:t>, 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have</a:t>
            </a:r>
            <a:r>
              <a:rPr lang="it-IT" sz="1800" dirty="0" smtClean="0"/>
              <a:t> to focus first on the </a:t>
            </a:r>
            <a:r>
              <a:rPr lang="it-IT" sz="1800" dirty="0" err="1" smtClean="0"/>
              <a:t>attributes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make</a:t>
            </a:r>
            <a:r>
              <a:rPr lang="it-IT" sz="1800" dirty="0" smtClean="0"/>
              <a:t> up the </a:t>
            </a:r>
            <a:r>
              <a:rPr lang="it-IT" sz="1800" dirty="0" err="1" smtClean="0"/>
              <a:t>identifier</a:t>
            </a:r>
            <a:r>
              <a:rPr lang="it-IT" sz="1800" dirty="0" smtClean="0"/>
              <a:t>: to </a:t>
            </a:r>
            <a:r>
              <a:rPr lang="it-IT" sz="1800" dirty="0" err="1" smtClean="0"/>
              <a:t>identify</a:t>
            </a:r>
            <a:r>
              <a:rPr lang="it-IT" sz="1800" dirty="0" smtClean="0"/>
              <a:t> a minute in </a:t>
            </a:r>
            <a:r>
              <a:rPr lang="it-IT" sz="1800" dirty="0" err="1" smtClean="0"/>
              <a:t>one</a:t>
            </a:r>
            <a:r>
              <a:rPr lang="it-IT" sz="1800" dirty="0" smtClean="0"/>
              <a:t> </a:t>
            </a:r>
            <a:r>
              <a:rPr lang="it-IT" sz="1800" dirty="0" err="1" smtClean="0"/>
              <a:t>year</a:t>
            </a:r>
            <a:r>
              <a:rPr lang="it-IT" sz="1800" dirty="0" smtClean="0"/>
              <a:t>, </a:t>
            </a:r>
            <a:r>
              <a:rPr lang="it-IT" sz="1800" dirty="0" err="1" smtClean="0"/>
              <a:t>which</a:t>
            </a:r>
            <a:r>
              <a:rPr lang="it-IT" sz="1800" dirty="0" smtClean="0"/>
              <a:t> are the </a:t>
            </a:r>
            <a:r>
              <a:rPr lang="it-IT" sz="1800" dirty="0" err="1" smtClean="0"/>
              <a:t>properties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allow</a:t>
            </a:r>
            <a:r>
              <a:rPr lang="it-IT" sz="1800" dirty="0" smtClean="0"/>
              <a:t> to </a:t>
            </a:r>
            <a:r>
              <a:rPr lang="it-IT" sz="1800" dirty="0" err="1" smtClean="0"/>
              <a:t>distinguish</a:t>
            </a:r>
            <a:r>
              <a:rPr lang="it-IT" sz="1800" dirty="0" smtClean="0"/>
              <a:t> the minute from </a:t>
            </a:r>
            <a:r>
              <a:rPr lang="it-IT" sz="1800" dirty="0" err="1" smtClean="0"/>
              <a:t>all</a:t>
            </a:r>
            <a:r>
              <a:rPr lang="it-IT" sz="1800" dirty="0" smtClean="0"/>
              <a:t> </a:t>
            </a:r>
            <a:r>
              <a:rPr lang="it-IT" sz="1800" dirty="0" err="1" smtClean="0"/>
              <a:t>other</a:t>
            </a:r>
            <a:r>
              <a:rPr lang="it-IT" sz="1800" dirty="0" smtClean="0"/>
              <a:t> minutes in the </a:t>
            </a:r>
            <a:r>
              <a:rPr lang="it-IT" sz="1800" dirty="0" err="1" smtClean="0"/>
              <a:t>year</a:t>
            </a:r>
            <a:r>
              <a:rPr lang="it-IT" sz="1800" dirty="0" smtClean="0"/>
              <a:t>? Propose a </a:t>
            </a:r>
            <a:r>
              <a:rPr lang="it-IT" sz="1800" dirty="0" err="1" smtClean="0"/>
              <a:t>solution</a:t>
            </a:r>
            <a:r>
              <a:rPr lang="it-IT" sz="1800" dirty="0" smtClean="0"/>
              <a:t> and </a:t>
            </a:r>
            <a:r>
              <a:rPr lang="it-IT" sz="1800" dirty="0" err="1" smtClean="0"/>
              <a:t>then</a:t>
            </a:r>
            <a:r>
              <a:rPr lang="it-IT" sz="1800" dirty="0" smtClean="0"/>
              <a:t> look </a:t>
            </a:r>
            <a:r>
              <a:rPr lang="it-IT" sz="1800" dirty="0" err="1" smtClean="0"/>
              <a:t>at</a:t>
            </a:r>
            <a:r>
              <a:rPr lang="it-IT" sz="1800" dirty="0" smtClean="0"/>
              <a:t> the </a:t>
            </a:r>
            <a:r>
              <a:rPr lang="it-IT" sz="1800" dirty="0" err="1" smtClean="0"/>
              <a:t>next</a:t>
            </a:r>
            <a:r>
              <a:rPr lang="it-IT" sz="1800" dirty="0" smtClean="0"/>
              <a:t> page.  </a:t>
            </a:r>
            <a:endParaRPr lang="it-IT" sz="18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3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588" y="365126"/>
            <a:ext cx="8666922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Schema </a:t>
            </a:r>
            <a:r>
              <a:rPr lang="it-IT" sz="3600" dirty="0" err="1"/>
              <a:t>related</a:t>
            </a:r>
            <a:r>
              <a:rPr lang="it-IT" sz="3600" dirty="0"/>
              <a:t> to </a:t>
            </a:r>
            <a:r>
              <a:rPr lang="it-IT" sz="3600" dirty="0" smtClean="0"/>
              <a:t>R1.1 + R1.2 first part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55</a:t>
            </a:fld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98" name="Connettore 2 97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igura a mano libera 100"/>
          <p:cNvSpPr/>
          <p:nvPr/>
        </p:nvSpPr>
        <p:spPr>
          <a:xfrm>
            <a:off x="1991833" y="2119423"/>
            <a:ext cx="2965898" cy="1708298"/>
          </a:xfrm>
          <a:custGeom>
            <a:avLst/>
            <a:gdLst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870790 w 3069265"/>
              <a:gd name="connsiteY18" fmla="*/ 652130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874612 w 3069265"/>
              <a:gd name="connsiteY15" fmla="*/ 1027074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2176"/>
              <a:gd name="connsiteY0" fmla="*/ 0 h 1708298"/>
              <a:gd name="connsiteX1" fmla="*/ 411125 w 3062176"/>
              <a:gd name="connsiteY1" fmla="*/ 0 h 1708298"/>
              <a:gd name="connsiteX2" fmla="*/ 340241 w 3062176"/>
              <a:gd name="connsiteY2" fmla="*/ 0 h 1708298"/>
              <a:gd name="connsiteX3" fmla="*/ 0 w 3062176"/>
              <a:gd name="connsiteY3" fmla="*/ 347330 h 1708298"/>
              <a:gd name="connsiteX4" fmla="*/ 35441 w 3062176"/>
              <a:gd name="connsiteY4" fmla="*/ 396949 h 1708298"/>
              <a:gd name="connsiteX5" fmla="*/ 113414 w 3062176"/>
              <a:gd name="connsiteY5" fmla="*/ 751368 h 1708298"/>
              <a:gd name="connsiteX6" fmla="*/ 588334 w 3062176"/>
              <a:gd name="connsiteY6" fmla="*/ 1275907 h 1708298"/>
              <a:gd name="connsiteX7" fmla="*/ 680483 w 3062176"/>
              <a:gd name="connsiteY7" fmla="*/ 1325526 h 1708298"/>
              <a:gd name="connsiteX8" fmla="*/ 1729562 w 3062176"/>
              <a:gd name="connsiteY8" fmla="*/ 1580707 h 1708298"/>
              <a:gd name="connsiteX9" fmla="*/ 2367516 w 3062176"/>
              <a:gd name="connsiteY9" fmla="*/ 1708298 h 1708298"/>
              <a:gd name="connsiteX10" fmla="*/ 2523460 w 3062176"/>
              <a:gd name="connsiteY10" fmla="*/ 1694121 h 1708298"/>
              <a:gd name="connsiteX11" fmla="*/ 2757376 w 3062176"/>
              <a:gd name="connsiteY11" fmla="*/ 1580707 h 1708298"/>
              <a:gd name="connsiteX12" fmla="*/ 2729023 w 3062176"/>
              <a:gd name="connsiteY12" fmla="*/ 1247554 h 1708298"/>
              <a:gd name="connsiteX13" fmla="*/ 3062176 w 3062176"/>
              <a:gd name="connsiteY13" fmla="*/ 1127051 h 1708298"/>
              <a:gd name="connsiteX14" fmla="*/ 2965898 w 3062176"/>
              <a:gd name="connsiteY14" fmla="*/ 1063256 h 1708298"/>
              <a:gd name="connsiteX15" fmla="*/ 2874612 w 3062176"/>
              <a:gd name="connsiteY15" fmla="*/ 1027074 h 1708298"/>
              <a:gd name="connsiteX16" fmla="*/ 2712812 w 3062176"/>
              <a:gd name="connsiteY16" fmla="*/ 977456 h 1708298"/>
              <a:gd name="connsiteX17" fmla="*/ 2522843 w 3062176"/>
              <a:gd name="connsiteY17" fmla="*/ 876678 h 1708298"/>
              <a:gd name="connsiteX18" fmla="*/ 2425516 w 3062176"/>
              <a:gd name="connsiteY18" fmla="*/ 572617 h 1708298"/>
              <a:gd name="connsiteX19" fmla="*/ 2339162 w 3062176"/>
              <a:gd name="connsiteY19" fmla="*/ 354419 h 1708298"/>
              <a:gd name="connsiteX20" fmla="*/ 1623237 w 3062176"/>
              <a:gd name="connsiteY20" fmla="*/ 163033 h 1708298"/>
              <a:gd name="connsiteX21" fmla="*/ 1098697 w 3062176"/>
              <a:gd name="connsiteY21" fmla="*/ 56707 h 1708298"/>
              <a:gd name="connsiteX22" fmla="*/ 411125 w 3062176"/>
              <a:gd name="connsiteY22" fmla="*/ 0 h 1708298"/>
              <a:gd name="connsiteX0" fmla="*/ 411125 w 2965898"/>
              <a:gd name="connsiteY0" fmla="*/ 0 h 1708298"/>
              <a:gd name="connsiteX1" fmla="*/ 411125 w 2965898"/>
              <a:gd name="connsiteY1" fmla="*/ 0 h 1708298"/>
              <a:gd name="connsiteX2" fmla="*/ 340241 w 2965898"/>
              <a:gd name="connsiteY2" fmla="*/ 0 h 1708298"/>
              <a:gd name="connsiteX3" fmla="*/ 0 w 2965898"/>
              <a:gd name="connsiteY3" fmla="*/ 347330 h 1708298"/>
              <a:gd name="connsiteX4" fmla="*/ 35441 w 2965898"/>
              <a:gd name="connsiteY4" fmla="*/ 396949 h 1708298"/>
              <a:gd name="connsiteX5" fmla="*/ 113414 w 2965898"/>
              <a:gd name="connsiteY5" fmla="*/ 751368 h 1708298"/>
              <a:gd name="connsiteX6" fmla="*/ 588334 w 2965898"/>
              <a:gd name="connsiteY6" fmla="*/ 1275907 h 1708298"/>
              <a:gd name="connsiteX7" fmla="*/ 680483 w 2965898"/>
              <a:gd name="connsiteY7" fmla="*/ 1325526 h 1708298"/>
              <a:gd name="connsiteX8" fmla="*/ 1729562 w 2965898"/>
              <a:gd name="connsiteY8" fmla="*/ 1580707 h 1708298"/>
              <a:gd name="connsiteX9" fmla="*/ 2367516 w 2965898"/>
              <a:gd name="connsiteY9" fmla="*/ 1708298 h 1708298"/>
              <a:gd name="connsiteX10" fmla="*/ 2523460 w 2965898"/>
              <a:gd name="connsiteY10" fmla="*/ 1694121 h 1708298"/>
              <a:gd name="connsiteX11" fmla="*/ 2757376 w 2965898"/>
              <a:gd name="connsiteY11" fmla="*/ 1580707 h 1708298"/>
              <a:gd name="connsiteX12" fmla="*/ 2729023 w 2965898"/>
              <a:gd name="connsiteY12" fmla="*/ 1247554 h 1708298"/>
              <a:gd name="connsiteX13" fmla="*/ 2903150 w 2965898"/>
              <a:gd name="connsiteY13" fmla="*/ 1214515 h 1708298"/>
              <a:gd name="connsiteX14" fmla="*/ 2965898 w 2965898"/>
              <a:gd name="connsiteY14" fmla="*/ 1063256 h 1708298"/>
              <a:gd name="connsiteX15" fmla="*/ 2874612 w 2965898"/>
              <a:gd name="connsiteY15" fmla="*/ 1027074 h 1708298"/>
              <a:gd name="connsiteX16" fmla="*/ 2712812 w 2965898"/>
              <a:gd name="connsiteY16" fmla="*/ 977456 h 1708298"/>
              <a:gd name="connsiteX17" fmla="*/ 2522843 w 2965898"/>
              <a:gd name="connsiteY17" fmla="*/ 876678 h 1708298"/>
              <a:gd name="connsiteX18" fmla="*/ 2425516 w 2965898"/>
              <a:gd name="connsiteY18" fmla="*/ 572617 h 1708298"/>
              <a:gd name="connsiteX19" fmla="*/ 2339162 w 2965898"/>
              <a:gd name="connsiteY19" fmla="*/ 354419 h 1708298"/>
              <a:gd name="connsiteX20" fmla="*/ 1623237 w 2965898"/>
              <a:gd name="connsiteY20" fmla="*/ 163033 h 1708298"/>
              <a:gd name="connsiteX21" fmla="*/ 1098697 w 2965898"/>
              <a:gd name="connsiteY21" fmla="*/ 56707 h 1708298"/>
              <a:gd name="connsiteX22" fmla="*/ 411125 w 2965898"/>
              <a:gd name="connsiteY22" fmla="*/ 0 h 170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65898" h="1708298">
                <a:moveTo>
                  <a:pt x="411125" y="0"/>
                </a:moveTo>
                <a:lnTo>
                  <a:pt x="411125" y="0"/>
                </a:lnTo>
                <a:lnTo>
                  <a:pt x="340241" y="0"/>
                </a:lnTo>
                <a:lnTo>
                  <a:pt x="0" y="347330"/>
                </a:lnTo>
                <a:lnTo>
                  <a:pt x="35441" y="396949"/>
                </a:lnTo>
                <a:lnTo>
                  <a:pt x="113414" y="751368"/>
                </a:lnTo>
                <a:lnTo>
                  <a:pt x="588334" y="1275907"/>
                </a:lnTo>
                <a:lnTo>
                  <a:pt x="680483" y="1325526"/>
                </a:lnTo>
                <a:lnTo>
                  <a:pt x="1729562" y="1580707"/>
                </a:lnTo>
                <a:lnTo>
                  <a:pt x="2367516" y="1708298"/>
                </a:lnTo>
                <a:lnTo>
                  <a:pt x="2523460" y="1694121"/>
                </a:lnTo>
                <a:lnTo>
                  <a:pt x="2757376" y="1580707"/>
                </a:lnTo>
                <a:lnTo>
                  <a:pt x="2729023" y="1247554"/>
                </a:lnTo>
                <a:lnTo>
                  <a:pt x="2903150" y="1214515"/>
                </a:lnTo>
                <a:lnTo>
                  <a:pt x="2965898" y="1063256"/>
                </a:lnTo>
                <a:lnTo>
                  <a:pt x="2874612" y="1027074"/>
                </a:lnTo>
                <a:cubicBezTo>
                  <a:pt x="2860435" y="1010534"/>
                  <a:pt x="2771440" y="1002522"/>
                  <a:pt x="2712812" y="977456"/>
                </a:cubicBezTo>
                <a:cubicBezTo>
                  <a:pt x="2654184" y="952390"/>
                  <a:pt x="2570726" y="944151"/>
                  <a:pt x="2522843" y="876678"/>
                </a:cubicBezTo>
                <a:cubicBezTo>
                  <a:pt x="2474960" y="809205"/>
                  <a:pt x="2425516" y="572617"/>
                  <a:pt x="2425516" y="572617"/>
                </a:cubicBezTo>
                <a:lnTo>
                  <a:pt x="2339162" y="354419"/>
                </a:lnTo>
                <a:lnTo>
                  <a:pt x="1623237" y="163033"/>
                </a:lnTo>
                <a:lnTo>
                  <a:pt x="1098697" y="56707"/>
                </a:lnTo>
                <a:lnTo>
                  <a:pt x="411125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Connettore 1 36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40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CasellaDiTesto 42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48" name="Ovale 47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Figura a mano libera 48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0" name="Connettore 2 39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733" y="365127"/>
            <a:ext cx="8714629" cy="7083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 smtClean="0">
                <a:latin typeface="Comic Sans MS" panose="030F0702030302020204" pitchFamily="66" charset="0"/>
              </a:rPr>
              <a:t>Let </a:t>
            </a:r>
            <a:r>
              <a:rPr lang="it-IT" sz="3200" dirty="0" err="1" smtClean="0">
                <a:latin typeface="Comic Sans MS" panose="030F0702030302020204" pitchFamily="66" charset="0"/>
              </a:rPr>
              <a:t>us</a:t>
            </a:r>
            <a:r>
              <a:rPr lang="it-IT" sz="3200" dirty="0" smtClean="0">
                <a:latin typeface="Comic Sans MS" panose="030F0702030302020204" pitchFamily="66" charset="0"/>
              </a:rPr>
              <a:t> focus on </a:t>
            </a:r>
            <a:r>
              <a:rPr lang="it-IT" sz="3200" dirty="0" err="1" smtClean="0">
                <a:latin typeface="Comic Sans MS" panose="030F0702030302020204" pitchFamily="66" charset="0"/>
              </a:rPr>
              <a:t>other</a:t>
            </a:r>
            <a:r>
              <a:rPr lang="it-IT" sz="3200" dirty="0" smtClean="0">
                <a:latin typeface="Comic Sans MS" panose="030F0702030302020204" pitchFamily="66" charset="0"/>
              </a:rPr>
              <a:t> </a:t>
            </a:r>
            <a:r>
              <a:rPr lang="it-IT" sz="3200" dirty="0" err="1" smtClean="0">
                <a:latin typeface="Comic Sans MS" panose="030F0702030302020204" pitchFamily="66" charset="0"/>
              </a:rPr>
              <a:t>possible</a:t>
            </a:r>
            <a:r>
              <a:rPr lang="it-IT" sz="3200" dirty="0" smtClean="0">
                <a:latin typeface="Comic Sans MS" panose="030F0702030302020204" pitchFamily="66" charset="0"/>
              </a:rPr>
              <a:t> </a:t>
            </a:r>
            <a:r>
              <a:rPr lang="it-IT" sz="3200" dirty="0" err="1" smtClean="0">
                <a:latin typeface="Comic Sans MS" panose="030F0702030302020204" pitchFamily="66" charset="0"/>
              </a:rPr>
              <a:t>solutions</a:t>
            </a:r>
            <a:r>
              <a:rPr lang="it-IT" sz="3200" dirty="0" smtClean="0">
                <a:latin typeface="Comic Sans MS" panose="030F0702030302020204" pitchFamily="66" charset="0"/>
              </a:rPr>
              <a:t> </a:t>
            </a:r>
            <a:br>
              <a:rPr lang="it-IT" sz="3200" dirty="0" smtClean="0">
                <a:latin typeface="Comic Sans MS" panose="030F0702030302020204" pitchFamily="66" charset="0"/>
              </a:rPr>
            </a:br>
            <a:r>
              <a:rPr lang="it-IT" sz="3200" dirty="0" smtClean="0">
                <a:latin typeface="Comic Sans MS" panose="030F0702030302020204" pitchFamily="66" charset="0"/>
              </a:rPr>
              <a:t>for the </a:t>
            </a:r>
            <a:r>
              <a:rPr lang="it-IT" sz="3200" dirty="0" err="1" smtClean="0">
                <a:latin typeface="Comic Sans MS" panose="030F0702030302020204" pitchFamily="66" charset="0"/>
              </a:rPr>
              <a:t>Entity</a:t>
            </a:r>
            <a:r>
              <a:rPr lang="it-IT" sz="3200" dirty="0" smtClean="0">
                <a:latin typeface="Comic Sans MS" panose="030F0702030302020204" pitchFamily="66" charset="0"/>
              </a:rPr>
              <a:t> Minute</a:t>
            </a:r>
            <a:endParaRPr lang="it-IT" sz="3200" dirty="0">
              <a:latin typeface="Comic Sans MS" panose="030F0702030302020204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56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311275"/>
            <a:ext cx="8683625" cy="5253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R1.2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When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bikes are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used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they</a:t>
            </a:r>
            <a:r>
              <a:rPr lang="it-IT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are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parked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in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locations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of parking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lots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As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consequence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for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each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bike and for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each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minute in the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year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(e.g.  minute 34 of hour 10 a.m. of march 7th)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we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want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to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represent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the state of the bike,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namely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it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parked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or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it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in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motion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Furthermore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for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each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minute in the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year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each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location in a parking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lot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we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want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to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represent</a:t>
            </a:r>
            <a:r>
              <a:rPr lang="it-IT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it-IT" sz="1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separately</a:t>
            </a:r>
            <a:r>
              <a:rPr lang="it-IT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which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bike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possibly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parked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in the location (e.g. in minute 29 of hour 11 a.m. of march 21th bike 73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parked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in location 15 of parking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lot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28,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while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in the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minute bike 130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parked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in location 6 of parking 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lot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112). Of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course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in a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given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minute a bike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in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motion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the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corresponding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location in a parking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lot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does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exist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and,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therefore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will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be </a:t>
            </a:r>
            <a:r>
              <a:rPr lang="it-IT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represented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it-IT" sz="1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It</a:t>
            </a:r>
            <a:r>
              <a:rPr lang="it-IT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it-IT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strongly</a:t>
            </a:r>
            <a:r>
              <a:rPr lang="it-IT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recommended</a:t>
            </a:r>
            <a:r>
              <a:rPr lang="it-IT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to </a:t>
            </a:r>
            <a:r>
              <a:rPr lang="it-IT" sz="1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represent</a:t>
            </a:r>
            <a:r>
              <a:rPr lang="it-IT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the </a:t>
            </a:r>
            <a:r>
              <a:rPr lang="it-IT" sz="1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concept</a:t>
            </a:r>
            <a:r>
              <a:rPr lang="it-IT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of minute with an </a:t>
            </a:r>
            <a:r>
              <a:rPr lang="it-IT" sz="1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Entity</a:t>
            </a:r>
            <a:r>
              <a:rPr lang="it-IT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it-IT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anose="030F0702030302020204" pitchFamily="66" charset="0"/>
              </a:rPr>
              <a:t>Some </a:t>
            </a:r>
            <a:r>
              <a:rPr lang="it-IT" sz="2000" dirty="0" err="1" smtClean="0">
                <a:latin typeface="Comic Sans MS" panose="030F0702030302020204" pitchFamily="66" charset="0"/>
              </a:rPr>
              <a:t>students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latin typeface="Comic Sans MS" panose="030F0702030302020204" pitchFamily="66" charset="0"/>
              </a:rPr>
              <a:t>have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latin typeface="Comic Sans MS" panose="030F0702030302020204" pitchFamily="66" charset="0"/>
              </a:rPr>
              <a:t>wrongly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latin typeface="Comic Sans MS" panose="030F0702030302020204" pitchFamily="66" charset="0"/>
              </a:rPr>
              <a:t>modeled</a:t>
            </a:r>
            <a:r>
              <a:rPr lang="it-IT" sz="2000" dirty="0" smtClean="0">
                <a:latin typeface="Comic Sans MS" panose="030F0702030302020204" pitchFamily="66" charset="0"/>
              </a:rPr>
              <a:t> the </a:t>
            </a:r>
            <a:r>
              <a:rPr lang="it-IT" sz="2000" dirty="0" err="1" smtClean="0">
                <a:latin typeface="Comic Sans MS" panose="030F0702030302020204" pitchFamily="66" charset="0"/>
              </a:rPr>
              <a:t>name</a:t>
            </a:r>
            <a:r>
              <a:rPr lang="it-IT" sz="2000" dirty="0" smtClean="0">
                <a:latin typeface="Comic Sans MS" panose="030F0702030302020204" pitchFamily="66" charset="0"/>
              </a:rPr>
              <a:t> and </a:t>
            </a:r>
            <a:r>
              <a:rPr lang="it-IT" sz="2000" dirty="0" err="1" smtClean="0">
                <a:latin typeface="Comic Sans MS" panose="030F0702030302020204" pitchFamily="66" charset="0"/>
              </a:rPr>
              <a:t>attributes</a:t>
            </a:r>
            <a:r>
              <a:rPr lang="it-IT" sz="2000" dirty="0" smtClean="0">
                <a:latin typeface="Comic Sans MS" panose="030F0702030302020204" pitchFamily="66" charset="0"/>
              </a:rPr>
              <a:t> in the </a:t>
            </a:r>
            <a:r>
              <a:rPr lang="it-IT" sz="2000" dirty="0" err="1" smtClean="0">
                <a:latin typeface="Comic Sans MS" panose="030F0702030302020204" pitchFamily="66" charset="0"/>
              </a:rPr>
              <a:t>identifier</a:t>
            </a:r>
            <a:r>
              <a:rPr lang="it-IT" sz="2000" dirty="0" smtClean="0">
                <a:latin typeface="Comic Sans MS" panose="030F0702030302020204" pitchFamily="66" charset="0"/>
              </a:rPr>
              <a:t> of the </a:t>
            </a:r>
            <a:r>
              <a:rPr lang="it-IT" sz="2000" dirty="0" err="1" smtClean="0">
                <a:latin typeface="Comic Sans MS" panose="030F0702030302020204" pitchFamily="66" charset="0"/>
              </a:rPr>
              <a:t>Entity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Minute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latin typeface="Comic Sans MS" panose="030F0702030302020204" pitchFamily="66" charset="0"/>
              </a:rPr>
              <a:t>as</a:t>
            </a:r>
            <a:r>
              <a:rPr lang="it-IT" sz="2000" dirty="0" smtClean="0">
                <a:latin typeface="Comic Sans MS" panose="030F0702030302020204" pitchFamily="66" charset="0"/>
              </a:rPr>
              <a:t> in the </a:t>
            </a:r>
            <a:r>
              <a:rPr lang="it-IT" sz="2000" dirty="0" err="1" smtClean="0">
                <a:latin typeface="Comic Sans MS" panose="030F0702030302020204" pitchFamily="66" charset="0"/>
              </a:rPr>
              <a:t>next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latin typeface="Comic Sans MS" panose="030F0702030302020204" pitchFamily="66" charset="0"/>
              </a:rPr>
              <a:t>two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latin typeface="Comic Sans MS" panose="030F0702030302020204" pitchFamily="66" charset="0"/>
              </a:rPr>
              <a:t>slides</a:t>
            </a:r>
            <a:r>
              <a:rPr lang="it-IT" sz="2000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it-IT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dirty="0" err="1"/>
              <a:t>Lacking</a:t>
            </a:r>
            <a:r>
              <a:rPr lang="it-IT" dirty="0"/>
              <a:t> </a:t>
            </a:r>
            <a:r>
              <a:rPr lang="it-IT" dirty="0" err="1"/>
              <a:t>quality</a:t>
            </a:r>
            <a:r>
              <a:rPr lang="it-IT" dirty="0"/>
              <a:t>: </a:t>
            </a:r>
            <a:r>
              <a:rPr lang="it-IT" dirty="0" err="1"/>
              <a:t>correctness</a:t>
            </a:r>
            <a:r>
              <a:rPr lang="it-IT" dirty="0"/>
              <a:t> with </a:t>
            </a:r>
            <a:r>
              <a:rPr lang="it-IT" dirty="0" err="1"/>
              <a:t>respect</a:t>
            </a:r>
            <a:r>
              <a:rPr lang="it-IT" dirty="0"/>
              <a:t> to </a:t>
            </a:r>
            <a:r>
              <a:rPr lang="it-IT" dirty="0" err="1" smtClean="0"/>
              <a:t>requirements</a:t>
            </a:r>
            <a:r>
              <a:rPr lang="it-IT" dirty="0" smtClean="0"/>
              <a:t> (</a:t>
            </a:r>
            <a:r>
              <a:rPr lang="it-IT" dirty="0" err="1" smtClean="0"/>
              <a:t>subtract</a:t>
            </a:r>
            <a:r>
              <a:rPr lang="it-IT" dirty="0" smtClean="0"/>
              <a:t> 0.5)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2429623" y="2341338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57</a:t>
            </a:fld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94" name="Figura a mano libera 93"/>
          <p:cNvSpPr/>
          <p:nvPr/>
        </p:nvSpPr>
        <p:spPr>
          <a:xfrm>
            <a:off x="1991833" y="2119423"/>
            <a:ext cx="2965898" cy="1708298"/>
          </a:xfrm>
          <a:custGeom>
            <a:avLst/>
            <a:gdLst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870790 w 3069265"/>
              <a:gd name="connsiteY18" fmla="*/ 652130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874612 w 3069265"/>
              <a:gd name="connsiteY15" fmla="*/ 1027074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2176"/>
              <a:gd name="connsiteY0" fmla="*/ 0 h 1708298"/>
              <a:gd name="connsiteX1" fmla="*/ 411125 w 3062176"/>
              <a:gd name="connsiteY1" fmla="*/ 0 h 1708298"/>
              <a:gd name="connsiteX2" fmla="*/ 340241 w 3062176"/>
              <a:gd name="connsiteY2" fmla="*/ 0 h 1708298"/>
              <a:gd name="connsiteX3" fmla="*/ 0 w 3062176"/>
              <a:gd name="connsiteY3" fmla="*/ 347330 h 1708298"/>
              <a:gd name="connsiteX4" fmla="*/ 35441 w 3062176"/>
              <a:gd name="connsiteY4" fmla="*/ 396949 h 1708298"/>
              <a:gd name="connsiteX5" fmla="*/ 113414 w 3062176"/>
              <a:gd name="connsiteY5" fmla="*/ 751368 h 1708298"/>
              <a:gd name="connsiteX6" fmla="*/ 588334 w 3062176"/>
              <a:gd name="connsiteY6" fmla="*/ 1275907 h 1708298"/>
              <a:gd name="connsiteX7" fmla="*/ 680483 w 3062176"/>
              <a:gd name="connsiteY7" fmla="*/ 1325526 h 1708298"/>
              <a:gd name="connsiteX8" fmla="*/ 1729562 w 3062176"/>
              <a:gd name="connsiteY8" fmla="*/ 1580707 h 1708298"/>
              <a:gd name="connsiteX9" fmla="*/ 2367516 w 3062176"/>
              <a:gd name="connsiteY9" fmla="*/ 1708298 h 1708298"/>
              <a:gd name="connsiteX10" fmla="*/ 2523460 w 3062176"/>
              <a:gd name="connsiteY10" fmla="*/ 1694121 h 1708298"/>
              <a:gd name="connsiteX11" fmla="*/ 2757376 w 3062176"/>
              <a:gd name="connsiteY11" fmla="*/ 1580707 h 1708298"/>
              <a:gd name="connsiteX12" fmla="*/ 2729023 w 3062176"/>
              <a:gd name="connsiteY12" fmla="*/ 1247554 h 1708298"/>
              <a:gd name="connsiteX13" fmla="*/ 3062176 w 3062176"/>
              <a:gd name="connsiteY13" fmla="*/ 1127051 h 1708298"/>
              <a:gd name="connsiteX14" fmla="*/ 2965898 w 3062176"/>
              <a:gd name="connsiteY14" fmla="*/ 1063256 h 1708298"/>
              <a:gd name="connsiteX15" fmla="*/ 2874612 w 3062176"/>
              <a:gd name="connsiteY15" fmla="*/ 1027074 h 1708298"/>
              <a:gd name="connsiteX16" fmla="*/ 2712812 w 3062176"/>
              <a:gd name="connsiteY16" fmla="*/ 977456 h 1708298"/>
              <a:gd name="connsiteX17" fmla="*/ 2522843 w 3062176"/>
              <a:gd name="connsiteY17" fmla="*/ 876678 h 1708298"/>
              <a:gd name="connsiteX18" fmla="*/ 2425516 w 3062176"/>
              <a:gd name="connsiteY18" fmla="*/ 572617 h 1708298"/>
              <a:gd name="connsiteX19" fmla="*/ 2339162 w 3062176"/>
              <a:gd name="connsiteY19" fmla="*/ 354419 h 1708298"/>
              <a:gd name="connsiteX20" fmla="*/ 1623237 w 3062176"/>
              <a:gd name="connsiteY20" fmla="*/ 163033 h 1708298"/>
              <a:gd name="connsiteX21" fmla="*/ 1098697 w 3062176"/>
              <a:gd name="connsiteY21" fmla="*/ 56707 h 1708298"/>
              <a:gd name="connsiteX22" fmla="*/ 411125 w 3062176"/>
              <a:gd name="connsiteY22" fmla="*/ 0 h 1708298"/>
              <a:gd name="connsiteX0" fmla="*/ 411125 w 2965898"/>
              <a:gd name="connsiteY0" fmla="*/ 0 h 1708298"/>
              <a:gd name="connsiteX1" fmla="*/ 411125 w 2965898"/>
              <a:gd name="connsiteY1" fmla="*/ 0 h 1708298"/>
              <a:gd name="connsiteX2" fmla="*/ 340241 w 2965898"/>
              <a:gd name="connsiteY2" fmla="*/ 0 h 1708298"/>
              <a:gd name="connsiteX3" fmla="*/ 0 w 2965898"/>
              <a:gd name="connsiteY3" fmla="*/ 347330 h 1708298"/>
              <a:gd name="connsiteX4" fmla="*/ 35441 w 2965898"/>
              <a:gd name="connsiteY4" fmla="*/ 396949 h 1708298"/>
              <a:gd name="connsiteX5" fmla="*/ 113414 w 2965898"/>
              <a:gd name="connsiteY5" fmla="*/ 751368 h 1708298"/>
              <a:gd name="connsiteX6" fmla="*/ 588334 w 2965898"/>
              <a:gd name="connsiteY6" fmla="*/ 1275907 h 1708298"/>
              <a:gd name="connsiteX7" fmla="*/ 680483 w 2965898"/>
              <a:gd name="connsiteY7" fmla="*/ 1325526 h 1708298"/>
              <a:gd name="connsiteX8" fmla="*/ 1729562 w 2965898"/>
              <a:gd name="connsiteY8" fmla="*/ 1580707 h 1708298"/>
              <a:gd name="connsiteX9" fmla="*/ 2367516 w 2965898"/>
              <a:gd name="connsiteY9" fmla="*/ 1708298 h 1708298"/>
              <a:gd name="connsiteX10" fmla="*/ 2523460 w 2965898"/>
              <a:gd name="connsiteY10" fmla="*/ 1694121 h 1708298"/>
              <a:gd name="connsiteX11" fmla="*/ 2757376 w 2965898"/>
              <a:gd name="connsiteY11" fmla="*/ 1580707 h 1708298"/>
              <a:gd name="connsiteX12" fmla="*/ 2729023 w 2965898"/>
              <a:gd name="connsiteY12" fmla="*/ 1247554 h 1708298"/>
              <a:gd name="connsiteX13" fmla="*/ 2903150 w 2965898"/>
              <a:gd name="connsiteY13" fmla="*/ 1214515 h 1708298"/>
              <a:gd name="connsiteX14" fmla="*/ 2965898 w 2965898"/>
              <a:gd name="connsiteY14" fmla="*/ 1063256 h 1708298"/>
              <a:gd name="connsiteX15" fmla="*/ 2874612 w 2965898"/>
              <a:gd name="connsiteY15" fmla="*/ 1027074 h 1708298"/>
              <a:gd name="connsiteX16" fmla="*/ 2712812 w 2965898"/>
              <a:gd name="connsiteY16" fmla="*/ 977456 h 1708298"/>
              <a:gd name="connsiteX17" fmla="*/ 2522843 w 2965898"/>
              <a:gd name="connsiteY17" fmla="*/ 876678 h 1708298"/>
              <a:gd name="connsiteX18" fmla="*/ 2425516 w 2965898"/>
              <a:gd name="connsiteY18" fmla="*/ 572617 h 1708298"/>
              <a:gd name="connsiteX19" fmla="*/ 2339162 w 2965898"/>
              <a:gd name="connsiteY19" fmla="*/ 354419 h 1708298"/>
              <a:gd name="connsiteX20" fmla="*/ 1623237 w 2965898"/>
              <a:gd name="connsiteY20" fmla="*/ 163033 h 1708298"/>
              <a:gd name="connsiteX21" fmla="*/ 1098697 w 2965898"/>
              <a:gd name="connsiteY21" fmla="*/ 56707 h 1708298"/>
              <a:gd name="connsiteX22" fmla="*/ 411125 w 2965898"/>
              <a:gd name="connsiteY22" fmla="*/ 0 h 170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65898" h="1708298">
                <a:moveTo>
                  <a:pt x="411125" y="0"/>
                </a:moveTo>
                <a:lnTo>
                  <a:pt x="411125" y="0"/>
                </a:lnTo>
                <a:lnTo>
                  <a:pt x="340241" y="0"/>
                </a:lnTo>
                <a:lnTo>
                  <a:pt x="0" y="347330"/>
                </a:lnTo>
                <a:lnTo>
                  <a:pt x="35441" y="396949"/>
                </a:lnTo>
                <a:lnTo>
                  <a:pt x="113414" y="751368"/>
                </a:lnTo>
                <a:lnTo>
                  <a:pt x="588334" y="1275907"/>
                </a:lnTo>
                <a:lnTo>
                  <a:pt x="680483" y="1325526"/>
                </a:lnTo>
                <a:lnTo>
                  <a:pt x="1729562" y="1580707"/>
                </a:lnTo>
                <a:lnTo>
                  <a:pt x="2367516" y="1708298"/>
                </a:lnTo>
                <a:lnTo>
                  <a:pt x="2523460" y="1694121"/>
                </a:lnTo>
                <a:lnTo>
                  <a:pt x="2757376" y="1580707"/>
                </a:lnTo>
                <a:lnTo>
                  <a:pt x="2729023" y="1247554"/>
                </a:lnTo>
                <a:lnTo>
                  <a:pt x="2903150" y="1214515"/>
                </a:lnTo>
                <a:lnTo>
                  <a:pt x="2965898" y="1063256"/>
                </a:lnTo>
                <a:lnTo>
                  <a:pt x="2874612" y="1027074"/>
                </a:lnTo>
                <a:cubicBezTo>
                  <a:pt x="2860435" y="1010534"/>
                  <a:pt x="2771440" y="1002522"/>
                  <a:pt x="2712812" y="977456"/>
                </a:cubicBezTo>
                <a:cubicBezTo>
                  <a:pt x="2654184" y="952390"/>
                  <a:pt x="2570726" y="944151"/>
                  <a:pt x="2522843" y="876678"/>
                </a:cubicBezTo>
                <a:cubicBezTo>
                  <a:pt x="2474960" y="809205"/>
                  <a:pt x="2425516" y="572617"/>
                  <a:pt x="2425516" y="572617"/>
                </a:cubicBezTo>
                <a:lnTo>
                  <a:pt x="2339162" y="354419"/>
                </a:lnTo>
                <a:lnTo>
                  <a:pt x="1623237" y="163033"/>
                </a:lnTo>
                <a:lnTo>
                  <a:pt x="1098697" y="56707"/>
                </a:lnTo>
                <a:lnTo>
                  <a:pt x="411125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Segnaposto contenuto 2"/>
          <p:cNvSpPr>
            <a:spLocks noGrp="1"/>
          </p:cNvSpPr>
          <p:nvPr>
            <p:ph idx="1"/>
          </p:nvPr>
        </p:nvSpPr>
        <p:spPr>
          <a:xfrm>
            <a:off x="87464" y="3827720"/>
            <a:ext cx="4272310" cy="28937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dirty="0" err="1" smtClean="0"/>
              <a:t>Comment</a:t>
            </a:r>
            <a:endParaRPr lang="it-IT" sz="2000" dirty="0" smtClean="0"/>
          </a:p>
          <a:p>
            <a:r>
              <a:rPr lang="it-IT" sz="2000" dirty="0" smtClean="0"/>
              <a:t>In </a:t>
            </a:r>
            <a:r>
              <a:rPr lang="it-IT" sz="2000" dirty="0" err="1" smtClean="0"/>
              <a:t>this</a:t>
            </a:r>
            <a:r>
              <a:rPr lang="it-IT" sz="2000" dirty="0" smtClean="0"/>
              <a:t> case the </a:t>
            </a:r>
            <a:r>
              <a:rPr lang="it-IT" sz="2000" dirty="0" err="1" smtClean="0"/>
              <a:t>attribute</a:t>
            </a:r>
            <a:r>
              <a:rPr lang="it-IT" sz="2000" dirty="0" smtClean="0"/>
              <a:t> Time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sufficient</a:t>
            </a:r>
            <a:r>
              <a:rPr lang="it-IT" sz="2000" dirty="0" smtClean="0"/>
              <a:t> to </a:t>
            </a:r>
            <a:r>
              <a:rPr lang="it-IT" sz="2000" dirty="0" err="1" smtClean="0"/>
              <a:t>distinguish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the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minutes of the </a:t>
            </a:r>
            <a:r>
              <a:rPr lang="it-IT" sz="2000" dirty="0" err="1" smtClean="0"/>
              <a:t>year</a:t>
            </a:r>
            <a:r>
              <a:rPr lang="it-IT" sz="2000" dirty="0" smtClean="0"/>
              <a:t>, </a:t>
            </a:r>
            <a:r>
              <a:rPr lang="it-IT" sz="2000" dirty="0" err="1" smtClean="0"/>
              <a:t>unless</a:t>
            </a:r>
            <a:r>
              <a:rPr lang="it-IT" sz="2000" dirty="0" smtClean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an aggregate </a:t>
            </a:r>
            <a:r>
              <a:rPr lang="it-IT" sz="2000" dirty="0" err="1" smtClean="0"/>
              <a:t>attribute</a:t>
            </a:r>
            <a:r>
              <a:rPr lang="it-IT" sz="2000" dirty="0" smtClean="0"/>
              <a:t>, </a:t>
            </a:r>
            <a:r>
              <a:rPr lang="it-IT" sz="2000" dirty="0" err="1" smtClean="0"/>
              <a:t>where</a:t>
            </a:r>
            <a:r>
              <a:rPr lang="it-IT" sz="2000" dirty="0" smtClean="0"/>
              <a:t> the </a:t>
            </a:r>
            <a:r>
              <a:rPr lang="it-IT" sz="2000" dirty="0" err="1" smtClean="0"/>
              <a:t>aggregation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in </a:t>
            </a:r>
            <a:r>
              <a:rPr lang="it-IT" sz="2000" dirty="0" err="1" smtClean="0"/>
              <a:t>terms</a:t>
            </a:r>
            <a:r>
              <a:rPr lang="it-IT" sz="2000" dirty="0" smtClean="0"/>
              <a:t> of </a:t>
            </a:r>
            <a:r>
              <a:rPr lang="it-IT" sz="2000" dirty="0" err="1" smtClean="0"/>
              <a:t>attributes</a:t>
            </a:r>
            <a:r>
              <a:rPr lang="it-IT" sz="2000" dirty="0" smtClean="0"/>
              <a:t> minute, </a:t>
            </a:r>
            <a:r>
              <a:rPr lang="it-IT" sz="2000" dirty="0" err="1" smtClean="0"/>
              <a:t>day</a:t>
            </a:r>
            <a:r>
              <a:rPr lang="it-IT" sz="2000" dirty="0" smtClean="0"/>
              <a:t>, etc.,</a:t>
            </a:r>
            <a:r>
              <a:rPr lang="it-IT" sz="2000" dirty="0"/>
              <a:t> </a:t>
            </a:r>
            <a:r>
              <a:rPr lang="it-IT" sz="2000" dirty="0" err="1" smtClean="0"/>
              <a:t>but</a:t>
            </a:r>
            <a:r>
              <a:rPr lang="it-IT" sz="2000" dirty="0" smtClean="0"/>
              <a:t> </a:t>
            </a:r>
            <a:r>
              <a:rPr lang="it-IT" sz="2000" dirty="0" err="1" smtClean="0"/>
              <a:t>this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represented</a:t>
            </a:r>
            <a:r>
              <a:rPr lang="it-IT" sz="2000" dirty="0" smtClean="0"/>
              <a:t> in the schema, so </a:t>
            </a:r>
            <a:r>
              <a:rPr lang="it-IT" sz="2000" dirty="0" err="1" smtClean="0"/>
              <a:t>correctness</a:t>
            </a:r>
            <a:r>
              <a:rPr lang="it-IT" sz="2000" dirty="0" smtClean="0"/>
              <a:t> with </a:t>
            </a:r>
            <a:r>
              <a:rPr lang="it-IT" sz="2000" dirty="0" err="1" smtClean="0"/>
              <a:t>respect</a:t>
            </a:r>
            <a:r>
              <a:rPr lang="it-IT" sz="2000" dirty="0" smtClean="0"/>
              <a:t> to </a:t>
            </a:r>
            <a:r>
              <a:rPr lang="it-IT" sz="2000" dirty="0" err="1" smtClean="0"/>
              <a:t>requirements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achieved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cxnSp>
        <p:nvCxnSpPr>
          <p:cNvPr id="52" name="Connettore 2 5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o 35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37" name="CasellaDiTesto 36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9" name="Connettore 1 38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1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4" name="CasellaDiTesto 43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48" name="Ovale 47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Figura a mano libera 48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6" name="Connettore 2 45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3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651" y="365126"/>
            <a:ext cx="8704521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/>
              <a:t>Lacking</a:t>
            </a:r>
            <a:r>
              <a:rPr lang="it-IT" sz="3600" dirty="0"/>
              <a:t> </a:t>
            </a:r>
            <a:r>
              <a:rPr lang="it-IT" sz="3600" dirty="0" err="1"/>
              <a:t>quality</a:t>
            </a:r>
            <a:r>
              <a:rPr lang="it-IT" sz="3600" dirty="0"/>
              <a:t>: </a:t>
            </a:r>
            <a:r>
              <a:rPr lang="it-IT" sz="3600" dirty="0" err="1"/>
              <a:t>correctness</a:t>
            </a:r>
            <a:r>
              <a:rPr lang="it-IT" sz="3600" dirty="0"/>
              <a:t> with </a:t>
            </a:r>
            <a:r>
              <a:rPr lang="it-IT" sz="3600" dirty="0" err="1"/>
              <a:t>respect</a:t>
            </a:r>
            <a:r>
              <a:rPr lang="it-IT" sz="3600" dirty="0"/>
              <a:t> to </a:t>
            </a:r>
            <a:r>
              <a:rPr lang="it-IT" sz="3600" dirty="0" err="1" smtClean="0"/>
              <a:t>requirements</a:t>
            </a:r>
            <a:r>
              <a:rPr lang="it-IT" sz="3600" dirty="0"/>
              <a:t> (</a:t>
            </a:r>
            <a:r>
              <a:rPr lang="it-IT" sz="3600" dirty="0" err="1"/>
              <a:t>subtract</a:t>
            </a:r>
            <a:r>
              <a:rPr lang="it-IT" sz="3600" dirty="0"/>
              <a:t> 0.5)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8752" y="2452488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Time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2303959" y="2341338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Minute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58</a:t>
            </a:fld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94" name="Figura a mano libera 93"/>
          <p:cNvSpPr/>
          <p:nvPr/>
        </p:nvSpPr>
        <p:spPr>
          <a:xfrm>
            <a:off x="1991833" y="2119423"/>
            <a:ext cx="2965898" cy="1708298"/>
          </a:xfrm>
          <a:custGeom>
            <a:avLst/>
            <a:gdLst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870790 w 3069265"/>
              <a:gd name="connsiteY18" fmla="*/ 652130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874612 w 3069265"/>
              <a:gd name="connsiteY15" fmla="*/ 1027074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2176"/>
              <a:gd name="connsiteY0" fmla="*/ 0 h 1708298"/>
              <a:gd name="connsiteX1" fmla="*/ 411125 w 3062176"/>
              <a:gd name="connsiteY1" fmla="*/ 0 h 1708298"/>
              <a:gd name="connsiteX2" fmla="*/ 340241 w 3062176"/>
              <a:gd name="connsiteY2" fmla="*/ 0 h 1708298"/>
              <a:gd name="connsiteX3" fmla="*/ 0 w 3062176"/>
              <a:gd name="connsiteY3" fmla="*/ 347330 h 1708298"/>
              <a:gd name="connsiteX4" fmla="*/ 35441 w 3062176"/>
              <a:gd name="connsiteY4" fmla="*/ 396949 h 1708298"/>
              <a:gd name="connsiteX5" fmla="*/ 113414 w 3062176"/>
              <a:gd name="connsiteY5" fmla="*/ 751368 h 1708298"/>
              <a:gd name="connsiteX6" fmla="*/ 588334 w 3062176"/>
              <a:gd name="connsiteY6" fmla="*/ 1275907 h 1708298"/>
              <a:gd name="connsiteX7" fmla="*/ 680483 w 3062176"/>
              <a:gd name="connsiteY7" fmla="*/ 1325526 h 1708298"/>
              <a:gd name="connsiteX8" fmla="*/ 1729562 w 3062176"/>
              <a:gd name="connsiteY8" fmla="*/ 1580707 h 1708298"/>
              <a:gd name="connsiteX9" fmla="*/ 2367516 w 3062176"/>
              <a:gd name="connsiteY9" fmla="*/ 1708298 h 1708298"/>
              <a:gd name="connsiteX10" fmla="*/ 2523460 w 3062176"/>
              <a:gd name="connsiteY10" fmla="*/ 1694121 h 1708298"/>
              <a:gd name="connsiteX11" fmla="*/ 2757376 w 3062176"/>
              <a:gd name="connsiteY11" fmla="*/ 1580707 h 1708298"/>
              <a:gd name="connsiteX12" fmla="*/ 2729023 w 3062176"/>
              <a:gd name="connsiteY12" fmla="*/ 1247554 h 1708298"/>
              <a:gd name="connsiteX13" fmla="*/ 3062176 w 3062176"/>
              <a:gd name="connsiteY13" fmla="*/ 1127051 h 1708298"/>
              <a:gd name="connsiteX14" fmla="*/ 2965898 w 3062176"/>
              <a:gd name="connsiteY14" fmla="*/ 1063256 h 1708298"/>
              <a:gd name="connsiteX15" fmla="*/ 2874612 w 3062176"/>
              <a:gd name="connsiteY15" fmla="*/ 1027074 h 1708298"/>
              <a:gd name="connsiteX16" fmla="*/ 2712812 w 3062176"/>
              <a:gd name="connsiteY16" fmla="*/ 977456 h 1708298"/>
              <a:gd name="connsiteX17" fmla="*/ 2522843 w 3062176"/>
              <a:gd name="connsiteY17" fmla="*/ 876678 h 1708298"/>
              <a:gd name="connsiteX18" fmla="*/ 2425516 w 3062176"/>
              <a:gd name="connsiteY18" fmla="*/ 572617 h 1708298"/>
              <a:gd name="connsiteX19" fmla="*/ 2339162 w 3062176"/>
              <a:gd name="connsiteY19" fmla="*/ 354419 h 1708298"/>
              <a:gd name="connsiteX20" fmla="*/ 1623237 w 3062176"/>
              <a:gd name="connsiteY20" fmla="*/ 163033 h 1708298"/>
              <a:gd name="connsiteX21" fmla="*/ 1098697 w 3062176"/>
              <a:gd name="connsiteY21" fmla="*/ 56707 h 1708298"/>
              <a:gd name="connsiteX22" fmla="*/ 411125 w 3062176"/>
              <a:gd name="connsiteY22" fmla="*/ 0 h 1708298"/>
              <a:gd name="connsiteX0" fmla="*/ 411125 w 2965898"/>
              <a:gd name="connsiteY0" fmla="*/ 0 h 1708298"/>
              <a:gd name="connsiteX1" fmla="*/ 411125 w 2965898"/>
              <a:gd name="connsiteY1" fmla="*/ 0 h 1708298"/>
              <a:gd name="connsiteX2" fmla="*/ 340241 w 2965898"/>
              <a:gd name="connsiteY2" fmla="*/ 0 h 1708298"/>
              <a:gd name="connsiteX3" fmla="*/ 0 w 2965898"/>
              <a:gd name="connsiteY3" fmla="*/ 347330 h 1708298"/>
              <a:gd name="connsiteX4" fmla="*/ 35441 w 2965898"/>
              <a:gd name="connsiteY4" fmla="*/ 396949 h 1708298"/>
              <a:gd name="connsiteX5" fmla="*/ 113414 w 2965898"/>
              <a:gd name="connsiteY5" fmla="*/ 751368 h 1708298"/>
              <a:gd name="connsiteX6" fmla="*/ 588334 w 2965898"/>
              <a:gd name="connsiteY6" fmla="*/ 1275907 h 1708298"/>
              <a:gd name="connsiteX7" fmla="*/ 680483 w 2965898"/>
              <a:gd name="connsiteY7" fmla="*/ 1325526 h 1708298"/>
              <a:gd name="connsiteX8" fmla="*/ 1729562 w 2965898"/>
              <a:gd name="connsiteY8" fmla="*/ 1580707 h 1708298"/>
              <a:gd name="connsiteX9" fmla="*/ 2367516 w 2965898"/>
              <a:gd name="connsiteY9" fmla="*/ 1708298 h 1708298"/>
              <a:gd name="connsiteX10" fmla="*/ 2523460 w 2965898"/>
              <a:gd name="connsiteY10" fmla="*/ 1694121 h 1708298"/>
              <a:gd name="connsiteX11" fmla="*/ 2757376 w 2965898"/>
              <a:gd name="connsiteY11" fmla="*/ 1580707 h 1708298"/>
              <a:gd name="connsiteX12" fmla="*/ 2729023 w 2965898"/>
              <a:gd name="connsiteY12" fmla="*/ 1247554 h 1708298"/>
              <a:gd name="connsiteX13" fmla="*/ 2903150 w 2965898"/>
              <a:gd name="connsiteY13" fmla="*/ 1214515 h 1708298"/>
              <a:gd name="connsiteX14" fmla="*/ 2965898 w 2965898"/>
              <a:gd name="connsiteY14" fmla="*/ 1063256 h 1708298"/>
              <a:gd name="connsiteX15" fmla="*/ 2874612 w 2965898"/>
              <a:gd name="connsiteY15" fmla="*/ 1027074 h 1708298"/>
              <a:gd name="connsiteX16" fmla="*/ 2712812 w 2965898"/>
              <a:gd name="connsiteY16" fmla="*/ 977456 h 1708298"/>
              <a:gd name="connsiteX17" fmla="*/ 2522843 w 2965898"/>
              <a:gd name="connsiteY17" fmla="*/ 876678 h 1708298"/>
              <a:gd name="connsiteX18" fmla="*/ 2425516 w 2965898"/>
              <a:gd name="connsiteY18" fmla="*/ 572617 h 1708298"/>
              <a:gd name="connsiteX19" fmla="*/ 2339162 w 2965898"/>
              <a:gd name="connsiteY19" fmla="*/ 354419 h 1708298"/>
              <a:gd name="connsiteX20" fmla="*/ 1623237 w 2965898"/>
              <a:gd name="connsiteY20" fmla="*/ 163033 h 1708298"/>
              <a:gd name="connsiteX21" fmla="*/ 1098697 w 2965898"/>
              <a:gd name="connsiteY21" fmla="*/ 56707 h 1708298"/>
              <a:gd name="connsiteX22" fmla="*/ 411125 w 2965898"/>
              <a:gd name="connsiteY22" fmla="*/ 0 h 170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65898" h="1708298">
                <a:moveTo>
                  <a:pt x="411125" y="0"/>
                </a:moveTo>
                <a:lnTo>
                  <a:pt x="411125" y="0"/>
                </a:lnTo>
                <a:lnTo>
                  <a:pt x="340241" y="0"/>
                </a:lnTo>
                <a:lnTo>
                  <a:pt x="0" y="347330"/>
                </a:lnTo>
                <a:lnTo>
                  <a:pt x="35441" y="396949"/>
                </a:lnTo>
                <a:lnTo>
                  <a:pt x="113414" y="751368"/>
                </a:lnTo>
                <a:lnTo>
                  <a:pt x="588334" y="1275907"/>
                </a:lnTo>
                <a:lnTo>
                  <a:pt x="680483" y="1325526"/>
                </a:lnTo>
                <a:lnTo>
                  <a:pt x="1729562" y="1580707"/>
                </a:lnTo>
                <a:lnTo>
                  <a:pt x="2367516" y="1708298"/>
                </a:lnTo>
                <a:lnTo>
                  <a:pt x="2523460" y="1694121"/>
                </a:lnTo>
                <a:lnTo>
                  <a:pt x="2757376" y="1580707"/>
                </a:lnTo>
                <a:lnTo>
                  <a:pt x="2729023" y="1247554"/>
                </a:lnTo>
                <a:lnTo>
                  <a:pt x="2903150" y="1214515"/>
                </a:lnTo>
                <a:lnTo>
                  <a:pt x="2965898" y="1063256"/>
                </a:lnTo>
                <a:lnTo>
                  <a:pt x="2874612" y="1027074"/>
                </a:lnTo>
                <a:cubicBezTo>
                  <a:pt x="2860435" y="1010534"/>
                  <a:pt x="2771440" y="1002522"/>
                  <a:pt x="2712812" y="977456"/>
                </a:cubicBezTo>
                <a:cubicBezTo>
                  <a:pt x="2654184" y="952390"/>
                  <a:pt x="2570726" y="944151"/>
                  <a:pt x="2522843" y="876678"/>
                </a:cubicBezTo>
                <a:cubicBezTo>
                  <a:pt x="2474960" y="809205"/>
                  <a:pt x="2425516" y="572617"/>
                  <a:pt x="2425516" y="572617"/>
                </a:cubicBezTo>
                <a:lnTo>
                  <a:pt x="2339162" y="354419"/>
                </a:lnTo>
                <a:lnTo>
                  <a:pt x="1623237" y="163033"/>
                </a:lnTo>
                <a:lnTo>
                  <a:pt x="1098697" y="56707"/>
                </a:lnTo>
                <a:lnTo>
                  <a:pt x="411125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Segnaposto contenuto 2"/>
          <p:cNvSpPr>
            <a:spLocks noGrp="1"/>
          </p:cNvSpPr>
          <p:nvPr>
            <p:ph idx="1"/>
          </p:nvPr>
        </p:nvSpPr>
        <p:spPr>
          <a:xfrm>
            <a:off x="87464" y="3865594"/>
            <a:ext cx="4691270" cy="2855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dirty="0" err="1" smtClean="0"/>
              <a:t>Comment</a:t>
            </a:r>
            <a:endParaRPr lang="it-IT" sz="2000" dirty="0" smtClean="0"/>
          </a:p>
          <a:p>
            <a:r>
              <a:rPr lang="it-IT" sz="2000" dirty="0" err="1" smtClean="0"/>
              <a:t>Assigning</a:t>
            </a:r>
            <a:r>
              <a:rPr lang="it-IT" sz="2000" dirty="0" smtClean="0"/>
              <a:t> the </a:t>
            </a:r>
            <a:r>
              <a:rPr lang="it-IT" sz="2000" dirty="0" err="1" smtClean="0"/>
              <a:t>name</a:t>
            </a:r>
            <a:r>
              <a:rPr lang="it-IT" sz="2000" dirty="0" smtClean="0"/>
              <a:t> Time to </a:t>
            </a:r>
            <a:r>
              <a:rPr lang="it-IT" sz="2000" dirty="0"/>
              <a:t>the </a:t>
            </a:r>
            <a:r>
              <a:rPr lang="it-IT" sz="2000" dirty="0" err="1"/>
              <a:t>entity</a:t>
            </a:r>
            <a:r>
              <a:rPr lang="it-IT" sz="2000" dirty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a </a:t>
            </a:r>
            <a:r>
              <a:rPr lang="it-IT" sz="2000" dirty="0" err="1" smtClean="0"/>
              <a:t>good</a:t>
            </a:r>
            <a:r>
              <a:rPr lang="it-IT" sz="2000" dirty="0" smtClean="0"/>
              <a:t> idea, </a:t>
            </a:r>
            <a:r>
              <a:rPr lang="it-IT" sz="2000" dirty="0" err="1" smtClean="0"/>
              <a:t>since</a:t>
            </a:r>
            <a:r>
              <a:rPr lang="it-IT" sz="2000" dirty="0" smtClean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too</a:t>
            </a:r>
            <a:r>
              <a:rPr lang="it-IT" sz="2000" dirty="0" smtClean="0"/>
              <a:t> </a:t>
            </a:r>
            <a:r>
              <a:rPr lang="it-IT" sz="2000" dirty="0" err="1" smtClean="0"/>
              <a:t>abstract</a:t>
            </a:r>
            <a:r>
              <a:rPr lang="it-IT" sz="2000" dirty="0" smtClean="0"/>
              <a:t>, and the </a:t>
            </a:r>
            <a:r>
              <a:rPr lang="it-IT" sz="2000" dirty="0" err="1" smtClean="0"/>
              <a:t>meaning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lost</a:t>
            </a:r>
            <a:r>
              <a:rPr lang="it-IT" sz="2000" dirty="0" smtClean="0"/>
              <a:t>.</a:t>
            </a:r>
          </a:p>
          <a:p>
            <a:r>
              <a:rPr lang="it-IT" sz="2000" dirty="0" err="1" smtClean="0"/>
              <a:t>As</a:t>
            </a:r>
            <a:r>
              <a:rPr lang="it-IT" sz="2000" dirty="0" smtClean="0"/>
              <a:t> for the </a:t>
            </a:r>
            <a:r>
              <a:rPr lang="it-IT" sz="2000" dirty="0" err="1" smtClean="0"/>
              <a:t>identifier</a:t>
            </a:r>
            <a:r>
              <a:rPr lang="it-IT" sz="2000" dirty="0" smtClean="0"/>
              <a:t> Minute,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wrong</a:t>
            </a:r>
            <a:r>
              <a:rPr lang="it-IT" sz="2000" dirty="0" smtClean="0"/>
              <a:t>, </a:t>
            </a:r>
            <a:r>
              <a:rPr lang="it-IT" sz="2000" dirty="0" err="1" smtClean="0"/>
              <a:t>since</a:t>
            </a:r>
            <a:r>
              <a:rPr lang="it-IT" sz="2000" dirty="0" smtClean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only</a:t>
            </a:r>
            <a:r>
              <a:rPr lang="it-IT" sz="2000" dirty="0" smtClean="0"/>
              <a:t> part of the information </a:t>
            </a: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to </a:t>
            </a:r>
            <a:r>
              <a:rPr lang="it-IT" sz="2000" dirty="0" err="1" smtClean="0"/>
              <a:t>provide</a:t>
            </a:r>
            <a:r>
              <a:rPr lang="it-IT" sz="2000" dirty="0" smtClean="0"/>
              <a:t> to </a:t>
            </a:r>
            <a:r>
              <a:rPr lang="it-IT" sz="2000" dirty="0" err="1" smtClean="0"/>
              <a:t>identify</a:t>
            </a:r>
            <a:r>
              <a:rPr lang="it-IT" sz="2000" dirty="0" smtClean="0"/>
              <a:t> a minute in the </a:t>
            </a:r>
            <a:r>
              <a:rPr lang="it-IT" sz="2000" dirty="0" err="1" smtClean="0"/>
              <a:t>year</a:t>
            </a:r>
            <a:r>
              <a:rPr lang="it-IT" sz="2000" dirty="0" smtClean="0"/>
              <a:t>; so, </a:t>
            </a:r>
            <a:r>
              <a:rPr lang="it-IT" sz="2000" dirty="0" err="1" smtClean="0"/>
              <a:t>also</a:t>
            </a:r>
            <a:r>
              <a:rPr lang="it-IT" sz="2000" dirty="0" smtClean="0"/>
              <a:t> in </a:t>
            </a:r>
            <a:r>
              <a:rPr lang="it-IT" sz="2000" dirty="0" err="1" smtClean="0"/>
              <a:t>this</a:t>
            </a:r>
            <a:r>
              <a:rPr lang="it-IT" sz="2000" dirty="0" smtClean="0"/>
              <a:t> case, </a:t>
            </a:r>
            <a:r>
              <a:rPr lang="it-IT" sz="2000" dirty="0" err="1"/>
              <a:t>correctness</a:t>
            </a:r>
            <a:r>
              <a:rPr lang="it-IT" sz="2000" dirty="0"/>
              <a:t> with </a:t>
            </a:r>
            <a:r>
              <a:rPr lang="it-IT" sz="2000" dirty="0" err="1"/>
              <a:t>respect</a:t>
            </a:r>
            <a:r>
              <a:rPr lang="it-IT" sz="2000" dirty="0"/>
              <a:t> to </a:t>
            </a:r>
            <a:r>
              <a:rPr lang="it-IT" sz="2000" dirty="0" err="1"/>
              <a:t>requirements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</a:t>
            </a:r>
            <a:r>
              <a:rPr lang="it-IT" sz="2000" dirty="0" err="1"/>
              <a:t>achieved</a:t>
            </a:r>
            <a:r>
              <a:rPr lang="it-IT" sz="2000" dirty="0"/>
              <a:t>. </a:t>
            </a:r>
            <a:endParaRPr lang="it-IT" sz="2000" dirty="0" smtClean="0"/>
          </a:p>
        </p:txBody>
      </p:sp>
      <p:cxnSp>
        <p:nvCxnSpPr>
          <p:cNvPr id="52" name="Connettore 2 5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o 35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37" name="CasellaDiTesto 36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9" name="Connettore 1 38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1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4" name="CasellaDiTesto 43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48" name="Ovale 47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Figura a mano libera 48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6" name="Connettore 2 45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8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529" y="2193926"/>
            <a:ext cx="8574156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In depth analysis </a:t>
            </a:r>
            <a:br>
              <a:rPr lang="en-US" sz="3600" dirty="0" smtClean="0"/>
            </a:br>
            <a:r>
              <a:rPr lang="en-US" sz="3600" dirty="0" smtClean="0"/>
              <a:t>on possible identifiers </a:t>
            </a:r>
            <a:br>
              <a:rPr lang="en-US" sz="3600" dirty="0" smtClean="0"/>
            </a:br>
            <a:r>
              <a:rPr lang="en-US" sz="3600" dirty="0" smtClean="0"/>
              <a:t>for the Entity Minute</a:t>
            </a:r>
            <a:endParaRPr lang="en-US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4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205565"/>
            <a:ext cx="8574156" cy="655599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Goals</a:t>
            </a:r>
            <a:r>
              <a:rPr lang="it-IT" sz="3600" dirty="0" smtClean="0"/>
              <a:t> of the </a:t>
            </a:r>
            <a:r>
              <a:rPr lang="it-IT" sz="3600" dirty="0" err="1" smtClean="0"/>
              <a:t>presentation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417" y="1226289"/>
            <a:ext cx="8627166" cy="513006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For the </a:t>
            </a:r>
            <a:r>
              <a:rPr lang="it-IT" dirty="0" err="1" smtClean="0"/>
              <a:t>student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/>
              <a:t>D</a:t>
            </a:r>
            <a:r>
              <a:rPr lang="it-IT" dirty="0" err="1" smtClean="0"/>
              <a:t>iscuss</a:t>
            </a:r>
            <a:r>
              <a:rPr lang="it-IT" dirty="0" smtClean="0"/>
              <a:t> a </a:t>
            </a:r>
            <a:r>
              <a:rPr lang="it-IT" dirty="0" err="1" smtClean="0"/>
              <a:t>challenging</a:t>
            </a:r>
            <a:r>
              <a:rPr lang="it-IT" dirty="0" smtClean="0"/>
              <a:t> </a:t>
            </a:r>
            <a:r>
              <a:rPr lang="it-IT" dirty="0" err="1" smtClean="0"/>
              <a:t>exercise</a:t>
            </a:r>
            <a:r>
              <a:rPr lang="it-IT" dirty="0" smtClean="0"/>
              <a:t> in </a:t>
            </a:r>
            <a:r>
              <a:rPr lang="it-IT" dirty="0" err="1" smtClean="0"/>
              <a:t>conceptual</a:t>
            </a:r>
            <a:r>
              <a:rPr lang="it-IT" dirty="0" smtClean="0"/>
              <a:t> design.</a:t>
            </a:r>
          </a:p>
          <a:p>
            <a:pPr lvl="1"/>
            <a:r>
              <a:rPr lang="it-IT" dirty="0" err="1"/>
              <a:t>A</a:t>
            </a:r>
            <a:r>
              <a:rPr lang="it-IT" dirty="0" err="1" smtClean="0"/>
              <a:t>pply</a:t>
            </a:r>
            <a:r>
              <a:rPr lang="it-IT" dirty="0" smtClean="0"/>
              <a:t> </a:t>
            </a:r>
            <a:r>
              <a:rPr lang="it-IT" dirty="0" err="1" smtClean="0"/>
              <a:t>methods</a:t>
            </a:r>
            <a:r>
              <a:rPr lang="it-IT" dirty="0" smtClean="0"/>
              <a:t> </a:t>
            </a:r>
            <a:r>
              <a:rPr lang="it-IT" dirty="0" err="1" smtClean="0"/>
              <a:t>shown</a:t>
            </a:r>
            <a:r>
              <a:rPr lang="it-IT" dirty="0" smtClean="0"/>
              <a:t> in Part 4: </a:t>
            </a:r>
            <a:r>
              <a:rPr lang="it-IT" dirty="0" err="1" smtClean="0"/>
              <a:t>Conceptual</a:t>
            </a:r>
            <a:r>
              <a:rPr lang="it-IT" dirty="0" smtClean="0"/>
              <a:t> Design of the </a:t>
            </a:r>
            <a:r>
              <a:rPr lang="it-IT" dirty="0" err="1" smtClean="0"/>
              <a:t>referenced</a:t>
            </a:r>
            <a:r>
              <a:rPr lang="it-IT" dirty="0" smtClean="0"/>
              <a:t> book </a:t>
            </a:r>
            <a:r>
              <a:rPr lang="it-IT" dirty="0" err="1" smtClean="0"/>
              <a:t>downloadable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u="sng" dirty="0">
                <a:hlinkClick r:id="rId2"/>
              </a:rPr>
              <a:t>http://</a:t>
            </a:r>
            <a:r>
              <a:rPr lang="it-IT" u="sng" dirty="0" smtClean="0">
                <a:hlinkClick r:id="rId2"/>
              </a:rPr>
              <a:t>hdl.handle.net/10281/97114</a:t>
            </a:r>
            <a:endParaRPr lang="it-IT" dirty="0" smtClean="0"/>
          </a:p>
          <a:p>
            <a:pPr lvl="1"/>
            <a:r>
              <a:rPr lang="it-IT" dirty="0" err="1"/>
              <a:t>M</a:t>
            </a:r>
            <a:r>
              <a:rPr lang="it-IT" dirty="0" err="1" smtClean="0"/>
              <a:t>ake</a:t>
            </a:r>
            <a:r>
              <a:rPr lang="it-IT" dirty="0" smtClean="0"/>
              <a:t> a self </a:t>
            </a:r>
            <a:r>
              <a:rPr lang="it-IT" dirty="0" err="1" smtClean="0"/>
              <a:t>assessment</a:t>
            </a:r>
            <a:r>
              <a:rPr lang="it-IT" dirty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conceptual</a:t>
            </a:r>
            <a:r>
              <a:rPr lang="it-IT" dirty="0" smtClean="0"/>
              <a:t> design,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allows</a:t>
            </a:r>
            <a:r>
              <a:rPr lang="it-IT" dirty="0" smtClean="0"/>
              <a:t> the </a:t>
            </a:r>
            <a:r>
              <a:rPr lang="it-IT" dirty="0" err="1" smtClean="0"/>
              <a:t>student</a:t>
            </a:r>
            <a:r>
              <a:rPr lang="it-IT" dirty="0" smtClean="0"/>
              <a:t> to </a:t>
            </a:r>
            <a:r>
              <a:rPr lang="it-IT" dirty="0" err="1" smtClean="0"/>
              <a:t>fix</a:t>
            </a:r>
            <a:r>
              <a:rPr lang="it-IT" dirty="0" smtClean="0"/>
              <a:t> the </a:t>
            </a:r>
            <a:r>
              <a:rPr lang="it-IT" dirty="0" err="1" smtClean="0"/>
              <a:t>level</a:t>
            </a:r>
            <a:r>
              <a:rPr lang="it-IT" dirty="0" smtClean="0"/>
              <a:t> of </a:t>
            </a:r>
            <a:r>
              <a:rPr lang="it-IT" dirty="0" err="1" smtClean="0"/>
              <a:t>maturity</a:t>
            </a:r>
            <a:r>
              <a:rPr lang="it-IT" dirty="0" smtClean="0"/>
              <a:t> </a:t>
            </a:r>
            <a:r>
              <a:rPr lang="it-IT" dirty="0" err="1" smtClean="0"/>
              <a:t>achieved</a:t>
            </a:r>
            <a:r>
              <a:rPr lang="it-IT" dirty="0" smtClean="0"/>
              <a:t> in the discipline.</a:t>
            </a:r>
          </a:p>
          <a:p>
            <a:r>
              <a:rPr lang="it-IT" dirty="0" smtClean="0"/>
              <a:t>For the </a:t>
            </a:r>
            <a:r>
              <a:rPr lang="it-IT" dirty="0" err="1" smtClean="0"/>
              <a:t>instructor</a:t>
            </a:r>
            <a:endParaRPr lang="it-IT" dirty="0" smtClean="0"/>
          </a:p>
          <a:p>
            <a:pPr lvl="1"/>
            <a:r>
              <a:rPr lang="it-IT" dirty="0" err="1" smtClean="0"/>
              <a:t>Assign</a:t>
            </a:r>
            <a:r>
              <a:rPr lang="it-IT" dirty="0" smtClean="0"/>
              <a:t> to </a:t>
            </a:r>
            <a:r>
              <a:rPr lang="it-IT" dirty="0" err="1" smtClean="0"/>
              <a:t>students</a:t>
            </a:r>
            <a:r>
              <a:rPr lang="it-IT" dirty="0" smtClean="0"/>
              <a:t> a case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can be </a:t>
            </a:r>
            <a:r>
              <a:rPr lang="it-IT" dirty="0" err="1" smtClean="0"/>
              <a:t>discussed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class</a:t>
            </a:r>
            <a:r>
              <a:rPr lang="it-IT" dirty="0" smtClean="0"/>
              <a:t> work.</a:t>
            </a:r>
          </a:p>
          <a:p>
            <a:pPr lvl="1"/>
            <a:r>
              <a:rPr lang="it-IT" dirty="0" err="1" smtClean="0"/>
              <a:t>Apply</a:t>
            </a:r>
            <a:r>
              <a:rPr lang="it-IT" dirty="0" smtClean="0"/>
              <a:t> a model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allows</a:t>
            </a:r>
            <a:r>
              <a:rPr lang="it-IT" dirty="0" smtClean="0"/>
              <a:t> to </a:t>
            </a:r>
            <a:r>
              <a:rPr lang="it-IT" dirty="0" err="1" smtClean="0"/>
              <a:t>measure</a:t>
            </a:r>
            <a:r>
              <a:rPr lang="it-IT" dirty="0" smtClean="0"/>
              <a:t> the </a:t>
            </a:r>
            <a:r>
              <a:rPr lang="it-IT" dirty="0" err="1" smtClean="0"/>
              <a:t>complexity</a:t>
            </a:r>
            <a:r>
              <a:rPr lang="it-IT" dirty="0" smtClean="0"/>
              <a:t> of an </a:t>
            </a:r>
            <a:r>
              <a:rPr lang="it-IT" dirty="0" err="1" smtClean="0"/>
              <a:t>exercise</a:t>
            </a:r>
            <a:r>
              <a:rPr lang="it-IT" dirty="0" smtClean="0"/>
              <a:t> in </a:t>
            </a:r>
            <a:r>
              <a:rPr lang="it-IT" dirty="0" err="1" smtClean="0"/>
              <a:t>conceptual</a:t>
            </a:r>
            <a:r>
              <a:rPr lang="it-IT" dirty="0" smtClean="0"/>
              <a:t> design, in </a:t>
            </a:r>
            <a:r>
              <a:rPr lang="it-IT" dirty="0" err="1" smtClean="0"/>
              <a:t>such</a:t>
            </a:r>
            <a:r>
              <a:rPr lang="it-IT" dirty="0" smtClean="0"/>
              <a:t> a way to be </a:t>
            </a:r>
            <a:r>
              <a:rPr lang="it-IT" dirty="0" err="1" smtClean="0"/>
              <a:t>able</a:t>
            </a:r>
            <a:r>
              <a:rPr lang="it-IT" dirty="0" smtClean="0"/>
              <a:t> to </a:t>
            </a:r>
            <a:r>
              <a:rPr lang="it-IT" dirty="0" err="1" smtClean="0"/>
              <a:t>properly</a:t>
            </a:r>
            <a:r>
              <a:rPr lang="it-IT" dirty="0" smtClean="0"/>
              <a:t> </a:t>
            </a:r>
            <a:r>
              <a:rPr lang="it-IT" dirty="0" err="1" smtClean="0"/>
              <a:t>size</a:t>
            </a:r>
            <a:r>
              <a:rPr lang="it-IT" dirty="0" smtClean="0"/>
              <a:t> an </a:t>
            </a:r>
            <a:r>
              <a:rPr lang="it-IT" dirty="0" err="1" smtClean="0"/>
              <a:t>exam</a:t>
            </a:r>
            <a:r>
              <a:rPr lang="it-IT" dirty="0" smtClean="0"/>
              <a:t> </a:t>
            </a:r>
            <a:r>
              <a:rPr lang="it-IT" dirty="0" err="1" smtClean="0"/>
              <a:t>assignment</a:t>
            </a:r>
            <a:r>
              <a:rPr lang="it-IT" dirty="0" smtClean="0"/>
              <a:t>.</a:t>
            </a:r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9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922" y="320674"/>
            <a:ext cx="8574156" cy="1325563"/>
          </a:xfrm>
        </p:spPr>
        <p:txBody>
          <a:bodyPr/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to the </a:t>
            </a:r>
            <a:r>
              <a:rPr lang="it-IT" dirty="0" err="1" smtClean="0"/>
              <a:t>concept</a:t>
            </a:r>
            <a:r>
              <a:rPr lang="it-IT" dirty="0" smtClean="0"/>
              <a:t> Minute (in </a:t>
            </a:r>
            <a:r>
              <a:rPr lang="it-IT" dirty="0" err="1" smtClean="0"/>
              <a:t>black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R1.2 </a:t>
            </a:r>
            <a:r>
              <a:rPr lang="it-IT" dirty="0" err="1">
                <a:solidFill>
                  <a:srgbClr val="FF0000"/>
                </a:solidFill>
              </a:rPr>
              <a:t>When</a:t>
            </a:r>
            <a:r>
              <a:rPr lang="it-IT" dirty="0">
                <a:solidFill>
                  <a:srgbClr val="FF0000"/>
                </a:solidFill>
              </a:rPr>
              <a:t> bikes are </a:t>
            </a:r>
            <a:r>
              <a:rPr lang="it-IT" dirty="0" err="1">
                <a:solidFill>
                  <a:srgbClr val="FF0000"/>
                </a:solidFill>
              </a:rPr>
              <a:t>not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used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they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are </a:t>
            </a:r>
            <a:r>
              <a:rPr lang="it-IT" dirty="0" err="1">
                <a:solidFill>
                  <a:srgbClr val="FF0000"/>
                </a:solidFill>
              </a:rPr>
              <a:t>parked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locations</a:t>
            </a:r>
            <a:r>
              <a:rPr lang="it-IT" dirty="0">
                <a:solidFill>
                  <a:srgbClr val="FF0000"/>
                </a:solidFill>
              </a:rPr>
              <a:t> of parking </a:t>
            </a:r>
            <a:r>
              <a:rPr lang="it-IT" dirty="0" err="1">
                <a:solidFill>
                  <a:srgbClr val="FF0000"/>
                </a:solidFill>
              </a:rPr>
              <a:t>lots</a:t>
            </a:r>
            <a:r>
              <a:rPr lang="it-IT" dirty="0">
                <a:solidFill>
                  <a:srgbClr val="FF0000"/>
                </a:solidFill>
              </a:rPr>
              <a:t>. </a:t>
            </a:r>
            <a:r>
              <a:rPr lang="it-IT" dirty="0" err="1">
                <a:solidFill>
                  <a:srgbClr val="FF0000"/>
                </a:solidFill>
              </a:rPr>
              <a:t>As</a:t>
            </a:r>
            <a:r>
              <a:rPr lang="it-IT" dirty="0">
                <a:solidFill>
                  <a:srgbClr val="FF0000"/>
                </a:solidFill>
              </a:rPr>
              <a:t> a </a:t>
            </a:r>
            <a:r>
              <a:rPr lang="it-IT" dirty="0" err="1">
                <a:solidFill>
                  <a:srgbClr val="FF0000"/>
                </a:solidFill>
              </a:rPr>
              <a:t>consequence</a:t>
            </a:r>
            <a:r>
              <a:rPr lang="it-IT" dirty="0">
                <a:solidFill>
                  <a:srgbClr val="FF0000"/>
                </a:solidFill>
              </a:rPr>
              <a:t>, for </a:t>
            </a:r>
            <a:r>
              <a:rPr lang="it-IT" dirty="0" err="1">
                <a:solidFill>
                  <a:srgbClr val="FF0000"/>
                </a:solidFill>
              </a:rPr>
              <a:t>each</a:t>
            </a:r>
            <a:r>
              <a:rPr lang="it-IT" dirty="0">
                <a:solidFill>
                  <a:srgbClr val="FF0000"/>
                </a:solidFill>
              </a:rPr>
              <a:t> bike and </a:t>
            </a:r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minute in the </a:t>
            </a:r>
            <a:r>
              <a:rPr lang="it-IT" dirty="0" err="1"/>
              <a:t>year</a:t>
            </a:r>
            <a:r>
              <a:rPr lang="it-IT" dirty="0"/>
              <a:t> (e.g.  minute 34 of hour 10 a.m. of march 7th) </a:t>
            </a:r>
            <a:r>
              <a:rPr lang="it-IT" dirty="0" err="1">
                <a:solidFill>
                  <a:srgbClr val="FF0000"/>
                </a:solidFill>
              </a:rPr>
              <a:t>we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want</a:t>
            </a:r>
            <a:r>
              <a:rPr lang="it-IT" dirty="0">
                <a:solidFill>
                  <a:srgbClr val="FF0000"/>
                </a:solidFill>
              </a:rPr>
              <a:t> to </a:t>
            </a:r>
            <a:r>
              <a:rPr lang="it-IT" dirty="0" err="1">
                <a:solidFill>
                  <a:srgbClr val="FF0000"/>
                </a:solidFill>
              </a:rPr>
              <a:t>represent</a:t>
            </a:r>
            <a:r>
              <a:rPr lang="it-IT" dirty="0">
                <a:solidFill>
                  <a:srgbClr val="FF0000"/>
                </a:solidFill>
              </a:rPr>
              <a:t> the state of the bike, </a:t>
            </a:r>
            <a:r>
              <a:rPr lang="it-IT" dirty="0" err="1">
                <a:solidFill>
                  <a:srgbClr val="FF0000"/>
                </a:solidFill>
              </a:rPr>
              <a:t>namely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if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parked</a:t>
            </a:r>
            <a:r>
              <a:rPr lang="it-IT" dirty="0">
                <a:solidFill>
                  <a:srgbClr val="FF0000"/>
                </a:solidFill>
              </a:rPr>
              <a:t> or </a:t>
            </a:r>
            <a:r>
              <a:rPr lang="it-IT" dirty="0" err="1">
                <a:solidFill>
                  <a:srgbClr val="FF0000"/>
                </a:solidFill>
              </a:rPr>
              <a:t>it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is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motion</a:t>
            </a:r>
            <a:r>
              <a:rPr lang="it-IT" dirty="0">
                <a:solidFill>
                  <a:srgbClr val="FF0000"/>
                </a:solidFill>
              </a:rPr>
              <a:t>. </a:t>
            </a:r>
            <a:r>
              <a:rPr lang="it-IT" dirty="0" err="1">
                <a:solidFill>
                  <a:srgbClr val="FF0000"/>
                </a:solidFill>
              </a:rPr>
              <a:t>Furthermore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minute in the </a:t>
            </a:r>
            <a:r>
              <a:rPr lang="it-IT" dirty="0" err="1"/>
              <a:t>year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and </a:t>
            </a:r>
            <a:r>
              <a:rPr lang="it-IT" dirty="0" err="1">
                <a:solidFill>
                  <a:srgbClr val="FF0000"/>
                </a:solidFill>
              </a:rPr>
              <a:t>each</a:t>
            </a:r>
            <a:r>
              <a:rPr lang="it-IT" dirty="0">
                <a:solidFill>
                  <a:srgbClr val="FF0000"/>
                </a:solidFill>
              </a:rPr>
              <a:t> location in a parking </a:t>
            </a:r>
            <a:r>
              <a:rPr lang="it-IT" dirty="0" err="1">
                <a:solidFill>
                  <a:srgbClr val="FF0000"/>
                </a:solidFill>
              </a:rPr>
              <a:t>lot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we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want</a:t>
            </a:r>
            <a:r>
              <a:rPr lang="it-IT" dirty="0">
                <a:solidFill>
                  <a:srgbClr val="FF0000"/>
                </a:solidFill>
              </a:rPr>
              <a:t> to </a:t>
            </a:r>
            <a:r>
              <a:rPr lang="it-IT" dirty="0" err="1">
                <a:solidFill>
                  <a:srgbClr val="FF0000"/>
                </a:solidFill>
              </a:rPr>
              <a:t>represent</a:t>
            </a:r>
            <a:r>
              <a:rPr lang="it-IT" u="sng" dirty="0">
                <a:solidFill>
                  <a:srgbClr val="FF0000"/>
                </a:solidFill>
              </a:rPr>
              <a:t>, </a:t>
            </a:r>
            <a:r>
              <a:rPr lang="it-IT" u="sng" dirty="0" err="1">
                <a:solidFill>
                  <a:srgbClr val="FF0000"/>
                </a:solidFill>
              </a:rPr>
              <a:t>separately</a:t>
            </a:r>
            <a:r>
              <a:rPr lang="it-IT" u="sng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which</a:t>
            </a:r>
            <a:r>
              <a:rPr lang="it-IT" dirty="0">
                <a:solidFill>
                  <a:srgbClr val="FF0000"/>
                </a:solidFill>
              </a:rPr>
              <a:t> bike </a:t>
            </a:r>
            <a:r>
              <a:rPr lang="it-IT" dirty="0" err="1">
                <a:solidFill>
                  <a:srgbClr val="FF0000"/>
                </a:solidFill>
              </a:rPr>
              <a:t>is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possibly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parked</a:t>
            </a:r>
            <a:r>
              <a:rPr lang="it-IT" dirty="0">
                <a:solidFill>
                  <a:srgbClr val="FF0000"/>
                </a:solidFill>
              </a:rPr>
              <a:t> in the location </a:t>
            </a:r>
            <a:r>
              <a:rPr lang="it-IT" dirty="0"/>
              <a:t>(e.g. in minute 29 of hour 11 a.m. of march 21th bike 73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parked</a:t>
            </a:r>
            <a:r>
              <a:rPr lang="it-IT" dirty="0"/>
              <a:t> in location 15 of parking </a:t>
            </a:r>
            <a:r>
              <a:rPr lang="it-IT" dirty="0" err="1"/>
              <a:t>lot</a:t>
            </a:r>
            <a:r>
              <a:rPr lang="it-IT" dirty="0"/>
              <a:t> 28, </a:t>
            </a:r>
            <a:r>
              <a:rPr lang="it-IT" dirty="0" err="1"/>
              <a:t>while</a:t>
            </a:r>
            <a:r>
              <a:rPr lang="it-IT" dirty="0"/>
              <a:t> in the </a:t>
            </a:r>
            <a:r>
              <a:rPr lang="it-IT" dirty="0" err="1"/>
              <a:t>same</a:t>
            </a:r>
            <a:r>
              <a:rPr lang="it-IT" dirty="0"/>
              <a:t> minute bike 130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parked</a:t>
            </a:r>
            <a:r>
              <a:rPr lang="it-IT" dirty="0"/>
              <a:t> in location 6 of parking  </a:t>
            </a:r>
            <a:r>
              <a:rPr lang="it-IT" dirty="0" err="1"/>
              <a:t>lot</a:t>
            </a:r>
            <a:r>
              <a:rPr lang="it-IT" dirty="0"/>
              <a:t> 112). </a:t>
            </a:r>
            <a:r>
              <a:rPr lang="it-IT" dirty="0">
                <a:solidFill>
                  <a:srgbClr val="FF0000"/>
                </a:solidFill>
              </a:rPr>
              <a:t>Of </a:t>
            </a:r>
            <a:r>
              <a:rPr lang="it-IT" dirty="0" err="1">
                <a:solidFill>
                  <a:srgbClr val="FF0000"/>
                </a:solidFill>
              </a:rPr>
              <a:t>course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if</a:t>
            </a:r>
            <a:r>
              <a:rPr lang="it-IT" dirty="0">
                <a:solidFill>
                  <a:srgbClr val="FF0000"/>
                </a:solidFill>
              </a:rPr>
              <a:t> in a </a:t>
            </a:r>
            <a:r>
              <a:rPr lang="it-IT" dirty="0" err="1">
                <a:solidFill>
                  <a:srgbClr val="FF0000"/>
                </a:solidFill>
              </a:rPr>
              <a:t>given</a:t>
            </a:r>
            <a:r>
              <a:rPr lang="it-IT" dirty="0">
                <a:solidFill>
                  <a:srgbClr val="FF0000"/>
                </a:solidFill>
              </a:rPr>
              <a:t> minute a bike </a:t>
            </a:r>
            <a:r>
              <a:rPr lang="it-IT" dirty="0" err="1">
                <a:solidFill>
                  <a:srgbClr val="FF0000"/>
                </a:solidFill>
              </a:rPr>
              <a:t>is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motion</a:t>
            </a:r>
            <a:r>
              <a:rPr lang="it-IT" dirty="0">
                <a:solidFill>
                  <a:srgbClr val="FF0000"/>
                </a:solidFill>
              </a:rPr>
              <a:t>, the </a:t>
            </a:r>
            <a:r>
              <a:rPr lang="it-IT" dirty="0" err="1">
                <a:solidFill>
                  <a:srgbClr val="FF0000"/>
                </a:solidFill>
              </a:rPr>
              <a:t>corresponding</a:t>
            </a:r>
            <a:r>
              <a:rPr lang="it-IT" dirty="0">
                <a:solidFill>
                  <a:srgbClr val="FF0000"/>
                </a:solidFill>
              </a:rPr>
              <a:t> location in a parking </a:t>
            </a:r>
            <a:r>
              <a:rPr lang="it-IT" dirty="0" err="1">
                <a:solidFill>
                  <a:srgbClr val="FF0000"/>
                </a:solidFill>
              </a:rPr>
              <a:t>lot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does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not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exist</a:t>
            </a:r>
            <a:r>
              <a:rPr lang="it-IT" dirty="0">
                <a:solidFill>
                  <a:srgbClr val="FF0000"/>
                </a:solidFill>
              </a:rPr>
              <a:t>, and, </a:t>
            </a:r>
            <a:r>
              <a:rPr lang="it-IT" dirty="0" err="1">
                <a:solidFill>
                  <a:srgbClr val="FF0000"/>
                </a:solidFill>
              </a:rPr>
              <a:t>therefore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will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not</a:t>
            </a:r>
            <a:r>
              <a:rPr lang="it-IT" dirty="0">
                <a:solidFill>
                  <a:srgbClr val="FF0000"/>
                </a:solidFill>
              </a:rPr>
              <a:t> be </a:t>
            </a:r>
            <a:r>
              <a:rPr lang="it-IT" dirty="0" err="1">
                <a:solidFill>
                  <a:srgbClr val="FF0000"/>
                </a:solidFill>
              </a:rPr>
              <a:t>represented</a:t>
            </a:r>
            <a:r>
              <a:rPr lang="it-IT" dirty="0">
                <a:solidFill>
                  <a:srgbClr val="FF0000"/>
                </a:solidFill>
              </a:rPr>
              <a:t>. </a:t>
            </a:r>
            <a:r>
              <a:rPr lang="it-IT" u="sng" dirty="0" err="1"/>
              <a:t>It</a:t>
            </a:r>
            <a:r>
              <a:rPr lang="it-IT" u="sng" dirty="0"/>
              <a:t> </a:t>
            </a:r>
            <a:r>
              <a:rPr lang="it-IT" u="sng" dirty="0" err="1"/>
              <a:t>is</a:t>
            </a:r>
            <a:r>
              <a:rPr lang="it-IT" u="sng" dirty="0"/>
              <a:t> </a:t>
            </a:r>
            <a:r>
              <a:rPr lang="it-IT" u="sng" dirty="0" err="1"/>
              <a:t>strongly</a:t>
            </a:r>
            <a:r>
              <a:rPr lang="it-IT" u="sng" dirty="0"/>
              <a:t> </a:t>
            </a:r>
            <a:r>
              <a:rPr lang="it-IT" u="sng" dirty="0" err="1"/>
              <a:t>recommended</a:t>
            </a:r>
            <a:r>
              <a:rPr lang="it-IT" u="sng" dirty="0"/>
              <a:t> to </a:t>
            </a:r>
            <a:r>
              <a:rPr lang="it-IT" u="sng" dirty="0" err="1"/>
              <a:t>represent</a:t>
            </a:r>
            <a:r>
              <a:rPr lang="it-IT" u="sng" dirty="0"/>
              <a:t> the </a:t>
            </a:r>
            <a:r>
              <a:rPr lang="it-IT" u="sng" dirty="0" err="1"/>
              <a:t>concept</a:t>
            </a:r>
            <a:r>
              <a:rPr lang="it-IT" u="sng" dirty="0"/>
              <a:t> of minute with an </a:t>
            </a:r>
            <a:r>
              <a:rPr lang="it-IT" u="sng" dirty="0" err="1"/>
              <a:t>Entity</a:t>
            </a:r>
            <a:r>
              <a:rPr lang="it-IT" u="sng" dirty="0"/>
              <a:t>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5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9545" y="472703"/>
            <a:ext cx="8574156" cy="7630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Correct solutions provided by students, </a:t>
            </a:r>
            <a:br>
              <a:rPr lang="en-US" dirty="0" smtClean="0"/>
            </a:br>
            <a:r>
              <a:rPr lang="en-US" dirty="0" smtClean="0"/>
              <a:t>with number of occurrences </a:t>
            </a:r>
            <a:br>
              <a:rPr lang="en-US" dirty="0" smtClean="0"/>
            </a:br>
            <a:r>
              <a:rPr lang="en-US" dirty="0" smtClean="0"/>
              <a:t>and percentage on the total of solutions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61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85547"/>
              </p:ext>
            </p:extLst>
          </p:nvPr>
        </p:nvGraphicFramePr>
        <p:xfrm>
          <a:off x="299545" y="2651106"/>
          <a:ext cx="7906304" cy="1410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5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67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err="1">
                          <a:effectLst/>
                        </a:rPr>
                        <a:t>Correct</a:t>
                      </a:r>
                      <a:r>
                        <a:rPr lang="it-IT" sz="1400" u="none" strike="noStrike" dirty="0">
                          <a:effectLst/>
                        </a:rPr>
                        <a:t> Solution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occurrences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err="1">
                          <a:effectLst/>
                        </a:rPr>
                        <a:t>percentage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9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Minute, </a:t>
                      </a:r>
                      <a:r>
                        <a:rPr lang="it-IT" sz="1600" u="none" strike="noStrike" dirty="0" err="1">
                          <a:effectLst/>
                        </a:rPr>
                        <a:t>Day</a:t>
                      </a:r>
                      <a:r>
                        <a:rPr lang="it-IT" sz="1600" u="none" strike="noStrike" dirty="0">
                          <a:effectLst/>
                        </a:rPr>
                        <a:t>, Hour, </a:t>
                      </a:r>
                      <a:r>
                        <a:rPr lang="it-IT" sz="1600" u="none" strike="noStrike" dirty="0" err="1">
                          <a:effectLst/>
                        </a:rPr>
                        <a:t>Month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23,71%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9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Minute, Hour, Date </a:t>
                      </a:r>
                      <a:r>
                        <a:rPr lang="en-US" sz="1600" u="none" strike="noStrike" dirty="0" smtClean="0">
                          <a:effectLst/>
                        </a:rPr>
                        <a:t>(composed of </a:t>
                      </a:r>
                      <a:r>
                        <a:rPr lang="en-US" sz="1600" u="none" strike="noStrike" dirty="0">
                          <a:effectLst/>
                        </a:rPr>
                        <a:t>Day, Month)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16,49%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9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Minute, Hour, </a:t>
                      </a:r>
                      <a:r>
                        <a:rPr lang="it-IT" sz="1600" u="none" strike="noStrike" dirty="0" err="1">
                          <a:effectLst/>
                        </a:rPr>
                        <a:t>Day</a:t>
                      </a:r>
                      <a:r>
                        <a:rPr lang="it-IT" sz="1600" u="none" strike="noStrike" dirty="0">
                          <a:effectLst/>
                        </a:rPr>
                        <a:t>, Date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1,03%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4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1808" y="223359"/>
            <a:ext cx="8574156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Wrong solutions, ranked by distance </a:t>
            </a:r>
            <a:br>
              <a:rPr lang="en-US" sz="2800" dirty="0" smtClean="0"/>
            </a:br>
            <a:r>
              <a:rPr lang="en-US" sz="2800" dirty="0" smtClean="0"/>
              <a:t>from the correct solution, </a:t>
            </a:r>
            <a:br>
              <a:rPr lang="en-US" sz="2800" dirty="0" smtClean="0"/>
            </a:br>
            <a:r>
              <a:rPr lang="en-US" sz="2800" dirty="0" smtClean="0"/>
              <a:t>with number of occurrences and percentage</a:t>
            </a:r>
            <a:endParaRPr lang="en-US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62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49350"/>
              </p:ext>
            </p:extLst>
          </p:nvPr>
        </p:nvGraphicFramePr>
        <p:xfrm>
          <a:off x="715926" y="1743745"/>
          <a:ext cx="7152166" cy="497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5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Minute, Day, Hour, Month, 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6,19%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Day </a:t>
                      </a:r>
                      <a:r>
                        <a:rPr lang="en-US" sz="1200" u="none" strike="noStrike" dirty="0" smtClean="0">
                          <a:effectLst/>
                        </a:rPr>
                        <a:t>(composed of </a:t>
                      </a:r>
                      <a:r>
                        <a:rPr lang="en-US" sz="1200" u="none" strike="noStrike" dirty="0">
                          <a:effectLst/>
                        </a:rPr>
                        <a:t>Year, Month, Day), Hour </a:t>
                      </a:r>
                      <a:r>
                        <a:rPr lang="en-US" sz="1200" u="none" strike="noStrike" dirty="0" smtClean="0">
                          <a:effectLst/>
                        </a:rPr>
                        <a:t>(composed of </a:t>
                      </a:r>
                      <a:r>
                        <a:rPr lang="en-US" sz="1200" u="none" strike="noStrike" dirty="0">
                          <a:effectLst/>
                        </a:rPr>
                        <a:t>Hour, Minute)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3,09%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Date </a:t>
                      </a:r>
                      <a:r>
                        <a:rPr lang="en-US" sz="1200" u="none" strike="noStrike" dirty="0" smtClean="0">
                          <a:effectLst/>
                        </a:rPr>
                        <a:t>(composed of </a:t>
                      </a:r>
                      <a:r>
                        <a:rPr lang="en-US" sz="1200" u="none" strike="noStrike" dirty="0">
                          <a:effectLst/>
                        </a:rPr>
                        <a:t>Year, Month, Day), Hour </a:t>
                      </a:r>
                      <a:r>
                        <a:rPr lang="en-US" sz="1200" u="none" strike="noStrike" dirty="0" smtClean="0">
                          <a:effectLst/>
                        </a:rPr>
                        <a:t>(composed of </a:t>
                      </a:r>
                      <a:r>
                        <a:rPr lang="en-US" sz="1200" u="none" strike="noStrike" dirty="0">
                          <a:effectLst/>
                        </a:rPr>
                        <a:t>Hour, Minute, Second)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Minute, Hour, </a:t>
                      </a:r>
                      <a:r>
                        <a:rPr lang="it-IT" sz="1200" u="none" strike="noStrike" dirty="0" err="1">
                          <a:effectLst/>
                        </a:rPr>
                        <a:t>Day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2,06%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Minute, Hour, Date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2,06%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Day</a:t>
                      </a:r>
                      <a:r>
                        <a:rPr lang="it-IT" sz="1200" u="none" strike="noStrike" dirty="0">
                          <a:effectLst/>
                        </a:rPr>
                        <a:t>, Hour, </a:t>
                      </a:r>
                      <a:r>
                        <a:rPr lang="it-IT" sz="1200" u="none" strike="noStrike" dirty="0" err="1">
                          <a:effectLst/>
                        </a:rPr>
                        <a:t>Month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Day, Month, Year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Hour, Date, Year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Minute, hour, Month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Minute, Hour, Year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Minute, Hour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3,09%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Hour, Date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9,28%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Day, Month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2,06%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Day, Year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Hour, Year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Value, Day, Month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Id Minute, Minute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Time, Date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3,09%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Second, Number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Minute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Hour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Year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2,06%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Value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1,03%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Number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2,06%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Nothing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9,28%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Total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7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Comment</a:t>
            </a:r>
            <a:r>
              <a:rPr lang="it-IT" dirty="0" smtClean="0"/>
              <a:t> on </a:t>
            </a:r>
            <a:r>
              <a:rPr lang="it-IT" dirty="0" err="1" smtClean="0"/>
              <a:t>solutions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for the </a:t>
            </a:r>
            <a:r>
              <a:rPr lang="it-IT" dirty="0" err="1" smtClean="0"/>
              <a:t>identifier</a:t>
            </a:r>
            <a:r>
              <a:rPr lang="it-IT" dirty="0" smtClean="0"/>
              <a:t> of Minute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417" y="1935125"/>
            <a:ext cx="8627166" cy="4241837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great</a:t>
            </a:r>
            <a:r>
              <a:rPr lang="it-IT" dirty="0" smtClean="0"/>
              <a:t> </a:t>
            </a:r>
            <a:r>
              <a:rPr lang="it-IT" dirty="0" err="1" smtClean="0"/>
              <a:t>diversification</a:t>
            </a:r>
            <a:r>
              <a:rPr lang="it-IT" dirty="0" smtClean="0"/>
              <a:t> of </a:t>
            </a:r>
            <a:r>
              <a:rPr lang="it-IT" dirty="0" err="1" smtClean="0"/>
              <a:t>solutions</a:t>
            </a:r>
            <a:r>
              <a:rPr lang="it-IT" dirty="0" smtClean="0"/>
              <a:t> </a:t>
            </a:r>
            <a:r>
              <a:rPr lang="it-IT" dirty="0" err="1" smtClean="0"/>
              <a:t>provided</a:t>
            </a:r>
            <a:r>
              <a:rPr lang="it-IT" dirty="0" smtClean="0"/>
              <a:t> by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reveals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examples</a:t>
            </a:r>
            <a:r>
              <a:rPr lang="it-IT" dirty="0" smtClean="0"/>
              <a:t> of «minute» </a:t>
            </a:r>
            <a:r>
              <a:rPr lang="it-IT" dirty="0" err="1" smtClean="0"/>
              <a:t>provided</a:t>
            </a:r>
            <a:r>
              <a:rPr lang="it-IT" dirty="0" smtClean="0"/>
              <a:t> in </a:t>
            </a:r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did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avoid</a:t>
            </a:r>
            <a:r>
              <a:rPr lang="it-IT" dirty="0" smtClean="0"/>
              <a:t> </a:t>
            </a:r>
            <a:r>
              <a:rPr lang="it-IT" dirty="0" err="1" smtClean="0"/>
              <a:t>wrong</a:t>
            </a:r>
            <a:r>
              <a:rPr lang="it-IT" dirty="0" smtClean="0"/>
              <a:t>, incomplete, imprecise </a:t>
            </a:r>
            <a:r>
              <a:rPr lang="it-IT" dirty="0" err="1" smtClean="0"/>
              <a:t>solutions</a:t>
            </a:r>
            <a:r>
              <a:rPr lang="it-IT" dirty="0" smtClean="0"/>
              <a:t> </a:t>
            </a:r>
            <a:r>
              <a:rPr lang="it-IT" dirty="0" err="1" smtClean="0"/>
              <a:t>produced</a:t>
            </a:r>
            <a:r>
              <a:rPr lang="it-IT" dirty="0" smtClean="0"/>
              <a:t> by the </a:t>
            </a:r>
            <a:r>
              <a:rPr lang="it-IT" dirty="0" err="1" smtClean="0"/>
              <a:t>majority</a:t>
            </a:r>
            <a:r>
              <a:rPr lang="it-IT" dirty="0" smtClean="0"/>
              <a:t> of </a:t>
            </a:r>
            <a:r>
              <a:rPr lang="it-IT" dirty="0" err="1" smtClean="0"/>
              <a:t>students</a:t>
            </a:r>
            <a:r>
              <a:rPr lang="it-IT" dirty="0" smtClean="0"/>
              <a:t>. </a:t>
            </a:r>
          </a:p>
          <a:p>
            <a:r>
              <a:rPr lang="it-IT" dirty="0" smtClean="0"/>
              <a:t>From the </a:t>
            </a:r>
            <a:r>
              <a:rPr lang="it-IT" dirty="0" err="1" smtClean="0"/>
              <a:t>other</a:t>
            </a:r>
            <a:r>
              <a:rPr lang="it-IT" dirty="0" smtClean="0"/>
              <a:t> side,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an </a:t>
            </a:r>
            <a:r>
              <a:rPr lang="it-IT" dirty="0" err="1" smtClean="0"/>
              <a:t>interesting</a:t>
            </a:r>
            <a:r>
              <a:rPr lang="it-IT" dirty="0" smtClean="0"/>
              <a:t> case of </a:t>
            </a:r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the </a:t>
            </a:r>
            <a:r>
              <a:rPr lang="it-IT" dirty="0" err="1" smtClean="0"/>
              <a:t>autonomous</a:t>
            </a:r>
            <a:r>
              <a:rPr lang="it-IT" dirty="0" smtClean="0"/>
              <a:t> «</a:t>
            </a:r>
            <a:r>
              <a:rPr lang="it-IT" dirty="0" err="1" smtClean="0"/>
              <a:t>creativity</a:t>
            </a:r>
            <a:r>
              <a:rPr lang="it-IT" dirty="0" smtClean="0"/>
              <a:t>» of </a:t>
            </a:r>
            <a:r>
              <a:rPr lang="it-IT" dirty="0" err="1" smtClean="0"/>
              <a:t>students</a:t>
            </a:r>
            <a:r>
              <a:rPr lang="it-IT" dirty="0" smtClean="0"/>
              <a:t> can be </a:t>
            </a:r>
            <a:r>
              <a:rPr lang="it-IT" dirty="0" err="1" smtClean="0"/>
              <a:t>tested</a:t>
            </a:r>
            <a:r>
              <a:rPr lang="it-IT" dirty="0"/>
              <a:t> </a:t>
            </a:r>
            <a:r>
              <a:rPr lang="it-IT" dirty="0" smtClean="0"/>
              <a:t>and the </a:t>
            </a:r>
            <a:r>
              <a:rPr lang="it-IT" dirty="0" err="1" smtClean="0"/>
              <a:t>errors</a:t>
            </a:r>
            <a:r>
              <a:rPr lang="it-IT" dirty="0" smtClean="0"/>
              <a:t> </a:t>
            </a:r>
            <a:r>
              <a:rPr lang="it-IT" dirty="0" err="1" smtClean="0"/>
              <a:t>committed</a:t>
            </a:r>
            <a:r>
              <a:rPr lang="it-IT" dirty="0" smtClean="0"/>
              <a:t> can be </a:t>
            </a:r>
            <a:r>
              <a:rPr lang="it-IT" dirty="0" err="1" smtClean="0"/>
              <a:t>quantified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distance</a:t>
            </a:r>
            <a:r>
              <a:rPr lang="it-IT" dirty="0" smtClean="0"/>
              <a:t> from </a:t>
            </a:r>
            <a:r>
              <a:rPr lang="it-IT" dirty="0" err="1" smtClean="0"/>
              <a:t>correct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(s).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585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R1.2 – </a:t>
            </a:r>
            <a:r>
              <a:rPr lang="it-IT" dirty="0" err="1" smtClean="0"/>
              <a:t>second</a:t>
            </a:r>
            <a:r>
              <a:rPr lang="it-IT" dirty="0" smtClean="0"/>
              <a:t> part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4429" y="691764"/>
            <a:ext cx="9069571" cy="464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 smtClean="0">
                <a:solidFill>
                  <a:srgbClr val="FF0000"/>
                </a:solidFill>
              </a:rPr>
              <a:t>R1.2 </a:t>
            </a:r>
            <a:r>
              <a:rPr lang="it-IT" sz="1600" dirty="0" err="1" smtClean="0">
                <a:solidFill>
                  <a:srgbClr val="FF0000"/>
                </a:solidFill>
              </a:rPr>
              <a:t>When</a:t>
            </a:r>
            <a:r>
              <a:rPr lang="it-IT" sz="1600" dirty="0" smtClean="0">
                <a:solidFill>
                  <a:srgbClr val="FF0000"/>
                </a:solidFill>
              </a:rPr>
              <a:t> bikes are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used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they</a:t>
            </a:r>
            <a:r>
              <a:rPr lang="it-IT" sz="1600" dirty="0" smtClean="0">
                <a:solidFill>
                  <a:srgbClr val="FF0000"/>
                </a:solidFill>
              </a:rPr>
              <a:t> are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in </a:t>
            </a:r>
            <a:r>
              <a:rPr lang="it-IT" sz="1600" dirty="0" err="1" smtClean="0">
                <a:solidFill>
                  <a:srgbClr val="FF0000"/>
                </a:solidFill>
              </a:rPr>
              <a:t>locations</a:t>
            </a:r>
            <a:r>
              <a:rPr lang="it-IT" sz="1600" dirty="0" smtClean="0">
                <a:solidFill>
                  <a:srgbClr val="FF0000"/>
                </a:solidFill>
              </a:rPr>
              <a:t> of parking </a:t>
            </a:r>
            <a:r>
              <a:rPr lang="it-IT" sz="1600" dirty="0" err="1" smtClean="0">
                <a:solidFill>
                  <a:srgbClr val="FF0000"/>
                </a:solidFill>
              </a:rPr>
              <a:t>lots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  <a:r>
              <a:rPr lang="it-IT" sz="1600" dirty="0" err="1" smtClean="0">
                <a:solidFill>
                  <a:srgbClr val="FF0000"/>
                </a:solidFill>
              </a:rPr>
              <a:t>As</a:t>
            </a:r>
            <a:r>
              <a:rPr lang="it-IT" sz="1600" dirty="0" smtClean="0">
                <a:solidFill>
                  <a:srgbClr val="FF0000"/>
                </a:solidFill>
              </a:rPr>
              <a:t> a </a:t>
            </a:r>
            <a:r>
              <a:rPr lang="it-IT" sz="1600" dirty="0" err="1" smtClean="0">
                <a:solidFill>
                  <a:srgbClr val="FF0000"/>
                </a:solidFill>
              </a:rPr>
              <a:t>consequence</a:t>
            </a:r>
            <a:r>
              <a:rPr lang="it-IT" sz="1600" dirty="0" smtClean="0">
                <a:solidFill>
                  <a:srgbClr val="FF0000"/>
                </a:solidFill>
              </a:rPr>
              <a:t>, for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bike and for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minute in the </a:t>
            </a:r>
            <a:r>
              <a:rPr lang="it-IT" sz="1600" dirty="0" err="1" smtClean="0">
                <a:solidFill>
                  <a:srgbClr val="FF0000"/>
                </a:solidFill>
              </a:rPr>
              <a:t>year</a:t>
            </a:r>
            <a:r>
              <a:rPr lang="it-IT" sz="1600" dirty="0" smtClean="0">
                <a:solidFill>
                  <a:srgbClr val="FF0000"/>
                </a:solidFill>
              </a:rPr>
              <a:t> (e.g. 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minute 34 of hour 10 a.m. of march 7th) </a:t>
            </a:r>
            <a:r>
              <a:rPr lang="it-IT" sz="1600" dirty="0" err="1" smtClean="0">
                <a:solidFill>
                  <a:srgbClr val="FF0000"/>
                </a:solidFill>
              </a:rPr>
              <a:t>we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want</a:t>
            </a:r>
            <a:r>
              <a:rPr lang="it-IT" sz="1600" dirty="0" smtClean="0">
                <a:solidFill>
                  <a:srgbClr val="FF0000"/>
                </a:solidFill>
              </a:rPr>
              <a:t> to </a:t>
            </a:r>
            <a:r>
              <a:rPr lang="it-IT" sz="1600" dirty="0" err="1" smtClean="0">
                <a:solidFill>
                  <a:srgbClr val="FF0000"/>
                </a:solidFill>
              </a:rPr>
              <a:t>represent</a:t>
            </a:r>
            <a:r>
              <a:rPr lang="it-IT" sz="1600" dirty="0" smtClean="0">
                <a:solidFill>
                  <a:srgbClr val="FF0000"/>
                </a:solidFill>
              </a:rPr>
              <a:t> the state of the bike, </a:t>
            </a:r>
            <a:r>
              <a:rPr lang="it-IT" sz="1600" dirty="0" err="1" smtClean="0">
                <a:solidFill>
                  <a:srgbClr val="FF0000"/>
                </a:solidFill>
              </a:rPr>
              <a:t>namely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if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or </a:t>
            </a:r>
            <a:r>
              <a:rPr lang="it-IT" sz="1600" dirty="0" err="1" smtClean="0">
                <a:solidFill>
                  <a:srgbClr val="FF0000"/>
                </a:solidFill>
              </a:rPr>
              <a:t>it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in </a:t>
            </a:r>
            <a:r>
              <a:rPr lang="it-IT" sz="1600" dirty="0" err="1" smtClean="0">
                <a:solidFill>
                  <a:srgbClr val="FF0000"/>
                </a:solidFill>
              </a:rPr>
              <a:t>motion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  <a:r>
              <a:rPr lang="it-IT" sz="1600" dirty="0" err="1" smtClean="0">
                <a:solidFill>
                  <a:srgbClr val="FF0000"/>
                </a:solidFill>
              </a:rPr>
              <a:t>Furthermore</a:t>
            </a:r>
            <a:r>
              <a:rPr lang="it-IT" sz="1600" dirty="0" smtClean="0">
                <a:solidFill>
                  <a:srgbClr val="FF0000"/>
                </a:solidFill>
              </a:rPr>
              <a:t>, for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minute in the </a:t>
            </a:r>
            <a:r>
              <a:rPr lang="it-IT" sz="1600" dirty="0" err="1" smtClean="0">
                <a:solidFill>
                  <a:srgbClr val="FF0000"/>
                </a:solidFill>
              </a:rPr>
              <a:t>year</a:t>
            </a:r>
            <a:r>
              <a:rPr lang="it-IT" sz="1600" dirty="0" smtClean="0">
                <a:solidFill>
                  <a:srgbClr val="FF0000"/>
                </a:solidFill>
              </a:rPr>
              <a:t> and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location in a parking </a:t>
            </a:r>
            <a:r>
              <a:rPr lang="it-IT" sz="1600" dirty="0" err="1" smtClean="0">
                <a:solidFill>
                  <a:srgbClr val="FF0000"/>
                </a:solidFill>
              </a:rPr>
              <a:t>lot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we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want</a:t>
            </a:r>
            <a:r>
              <a:rPr lang="it-IT" sz="1600" dirty="0" smtClean="0">
                <a:solidFill>
                  <a:srgbClr val="FF0000"/>
                </a:solidFill>
              </a:rPr>
              <a:t> to </a:t>
            </a:r>
            <a:r>
              <a:rPr lang="it-IT" sz="1600" dirty="0" err="1" smtClean="0">
                <a:solidFill>
                  <a:srgbClr val="FF0000"/>
                </a:solidFill>
              </a:rPr>
              <a:t>represent</a:t>
            </a:r>
            <a:r>
              <a:rPr lang="it-IT" sz="1600" u="sng" dirty="0" smtClean="0">
                <a:solidFill>
                  <a:srgbClr val="FF0000"/>
                </a:solidFill>
              </a:rPr>
              <a:t>, </a:t>
            </a:r>
            <a:r>
              <a:rPr lang="it-IT" sz="1600" u="sng" dirty="0" err="1" smtClean="0">
                <a:solidFill>
                  <a:srgbClr val="FF0000"/>
                </a:solidFill>
              </a:rPr>
              <a:t>separately</a:t>
            </a:r>
            <a:r>
              <a:rPr lang="it-IT" sz="1600" u="sng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which</a:t>
            </a:r>
            <a:r>
              <a:rPr lang="it-IT" sz="1600" dirty="0" smtClean="0">
                <a:solidFill>
                  <a:srgbClr val="FF0000"/>
                </a:solidFill>
              </a:rPr>
              <a:t> bike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possibly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in the location (e.g. in </a:t>
            </a:r>
            <a:r>
              <a:rPr lang="it-IT" sz="1600" dirty="0">
                <a:solidFill>
                  <a:srgbClr val="FF0000"/>
                </a:solidFill>
              </a:rPr>
              <a:t>minute </a:t>
            </a:r>
            <a:r>
              <a:rPr lang="it-IT" sz="1600" dirty="0" smtClean="0">
                <a:solidFill>
                  <a:srgbClr val="FF0000"/>
                </a:solidFill>
              </a:rPr>
              <a:t>29 </a:t>
            </a:r>
            <a:r>
              <a:rPr lang="it-IT" sz="1600" dirty="0">
                <a:solidFill>
                  <a:srgbClr val="FF0000"/>
                </a:solidFill>
              </a:rPr>
              <a:t>of hour </a:t>
            </a:r>
            <a:r>
              <a:rPr lang="it-IT" sz="1600" dirty="0" smtClean="0">
                <a:solidFill>
                  <a:srgbClr val="FF0000"/>
                </a:solidFill>
              </a:rPr>
              <a:t>11 a.m. of </a:t>
            </a:r>
            <a:r>
              <a:rPr lang="it-IT" sz="1600" dirty="0">
                <a:solidFill>
                  <a:srgbClr val="FF0000"/>
                </a:solidFill>
              </a:rPr>
              <a:t>march </a:t>
            </a:r>
            <a:r>
              <a:rPr lang="it-IT" sz="1600" dirty="0" smtClean="0">
                <a:solidFill>
                  <a:srgbClr val="FF0000"/>
                </a:solidFill>
              </a:rPr>
              <a:t>21th bike 73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in location 15 of parking </a:t>
            </a:r>
            <a:r>
              <a:rPr lang="it-IT" sz="1600" dirty="0" err="1" smtClean="0">
                <a:solidFill>
                  <a:srgbClr val="FF0000"/>
                </a:solidFill>
              </a:rPr>
              <a:t>lot</a:t>
            </a:r>
            <a:r>
              <a:rPr lang="it-IT" sz="1600" dirty="0" smtClean="0">
                <a:solidFill>
                  <a:srgbClr val="FF0000"/>
                </a:solidFill>
              </a:rPr>
              <a:t> 28</a:t>
            </a:r>
            <a:r>
              <a:rPr lang="it-IT" sz="1600" dirty="0">
                <a:solidFill>
                  <a:srgbClr val="FF0000"/>
                </a:solidFill>
              </a:rPr>
              <a:t>,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while</a:t>
            </a:r>
            <a:r>
              <a:rPr lang="it-IT" sz="1600" dirty="0" smtClean="0">
                <a:solidFill>
                  <a:srgbClr val="FF0000"/>
                </a:solidFill>
              </a:rPr>
              <a:t> in the </a:t>
            </a:r>
            <a:r>
              <a:rPr lang="it-IT" sz="1600" dirty="0" err="1" smtClean="0">
                <a:solidFill>
                  <a:srgbClr val="FF0000"/>
                </a:solidFill>
              </a:rPr>
              <a:t>same</a:t>
            </a:r>
            <a:r>
              <a:rPr lang="it-IT" sz="1600" dirty="0" smtClean="0">
                <a:solidFill>
                  <a:srgbClr val="FF0000"/>
                </a:solidFill>
              </a:rPr>
              <a:t> minute bike 130 </a:t>
            </a:r>
            <a:r>
              <a:rPr lang="it-IT" sz="1600" dirty="0" err="1">
                <a:solidFill>
                  <a:srgbClr val="FF0000"/>
                </a:solidFill>
              </a:rPr>
              <a:t>is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parked</a:t>
            </a:r>
            <a:r>
              <a:rPr lang="it-IT" sz="1600" dirty="0">
                <a:solidFill>
                  <a:srgbClr val="FF0000"/>
                </a:solidFill>
              </a:rPr>
              <a:t> in location </a:t>
            </a:r>
            <a:r>
              <a:rPr lang="it-IT" sz="1600" dirty="0" smtClean="0">
                <a:solidFill>
                  <a:srgbClr val="FF0000"/>
                </a:solidFill>
              </a:rPr>
              <a:t>6 of </a:t>
            </a:r>
            <a:r>
              <a:rPr lang="it-IT" sz="1600" dirty="0">
                <a:solidFill>
                  <a:srgbClr val="FF0000"/>
                </a:solidFill>
              </a:rPr>
              <a:t>parking  </a:t>
            </a:r>
            <a:r>
              <a:rPr lang="it-IT" sz="1600" dirty="0" err="1">
                <a:solidFill>
                  <a:srgbClr val="FF0000"/>
                </a:solidFill>
              </a:rPr>
              <a:t>lot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112). Of </a:t>
            </a:r>
            <a:r>
              <a:rPr lang="it-IT" sz="1600" dirty="0" err="1" smtClean="0">
                <a:solidFill>
                  <a:srgbClr val="FF0000"/>
                </a:solidFill>
              </a:rPr>
              <a:t>course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if</a:t>
            </a:r>
            <a:r>
              <a:rPr lang="it-IT" sz="1600" dirty="0" smtClean="0">
                <a:solidFill>
                  <a:srgbClr val="FF0000"/>
                </a:solidFill>
              </a:rPr>
              <a:t> in a </a:t>
            </a:r>
            <a:r>
              <a:rPr lang="it-IT" sz="1600" dirty="0" err="1" smtClean="0">
                <a:solidFill>
                  <a:srgbClr val="FF0000"/>
                </a:solidFill>
              </a:rPr>
              <a:t>given</a:t>
            </a:r>
            <a:r>
              <a:rPr lang="it-IT" sz="1600" dirty="0" smtClean="0">
                <a:solidFill>
                  <a:srgbClr val="FF0000"/>
                </a:solidFill>
              </a:rPr>
              <a:t> minute a bike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in </a:t>
            </a:r>
            <a:r>
              <a:rPr lang="it-IT" sz="1600" dirty="0" err="1" smtClean="0">
                <a:solidFill>
                  <a:srgbClr val="FF0000"/>
                </a:solidFill>
              </a:rPr>
              <a:t>motion</a:t>
            </a:r>
            <a:r>
              <a:rPr lang="it-IT" sz="1600" dirty="0" smtClean="0">
                <a:solidFill>
                  <a:srgbClr val="FF0000"/>
                </a:solidFill>
              </a:rPr>
              <a:t>, the </a:t>
            </a:r>
            <a:r>
              <a:rPr lang="it-IT" sz="1600" dirty="0" err="1" smtClean="0">
                <a:solidFill>
                  <a:srgbClr val="FF0000"/>
                </a:solidFill>
              </a:rPr>
              <a:t>corresponding</a:t>
            </a:r>
            <a:r>
              <a:rPr lang="it-IT" sz="1600" dirty="0" smtClean="0">
                <a:solidFill>
                  <a:srgbClr val="FF0000"/>
                </a:solidFill>
              </a:rPr>
              <a:t> location in a parking </a:t>
            </a:r>
            <a:r>
              <a:rPr lang="it-IT" sz="1600" dirty="0" err="1" smtClean="0">
                <a:solidFill>
                  <a:srgbClr val="FF0000"/>
                </a:solidFill>
              </a:rPr>
              <a:t>lot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does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exist</a:t>
            </a:r>
            <a:r>
              <a:rPr lang="it-IT" sz="1600" dirty="0" smtClean="0">
                <a:solidFill>
                  <a:srgbClr val="FF0000"/>
                </a:solidFill>
              </a:rPr>
              <a:t>, and, </a:t>
            </a:r>
            <a:r>
              <a:rPr lang="it-IT" sz="1600" dirty="0" err="1" smtClean="0">
                <a:solidFill>
                  <a:srgbClr val="FF0000"/>
                </a:solidFill>
              </a:rPr>
              <a:t>therefore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will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be </a:t>
            </a:r>
            <a:r>
              <a:rPr lang="it-IT" sz="1600" dirty="0" err="1" smtClean="0">
                <a:solidFill>
                  <a:srgbClr val="FF0000"/>
                </a:solidFill>
              </a:rPr>
              <a:t>represented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  <a:r>
              <a:rPr lang="it-IT" sz="1600" dirty="0" err="1" smtClean="0">
                <a:solidFill>
                  <a:srgbClr val="FF0000"/>
                </a:solidFill>
              </a:rPr>
              <a:t>It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strongly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recommended</a:t>
            </a:r>
            <a:r>
              <a:rPr lang="it-IT" sz="1600" dirty="0" smtClean="0">
                <a:solidFill>
                  <a:srgbClr val="FF0000"/>
                </a:solidFill>
              </a:rPr>
              <a:t> to </a:t>
            </a:r>
            <a:r>
              <a:rPr lang="it-IT" sz="1600" dirty="0" err="1" smtClean="0">
                <a:solidFill>
                  <a:srgbClr val="FF0000"/>
                </a:solidFill>
              </a:rPr>
              <a:t>represent</a:t>
            </a:r>
            <a:r>
              <a:rPr lang="it-IT" sz="1600" dirty="0" smtClean="0">
                <a:solidFill>
                  <a:srgbClr val="FF0000"/>
                </a:solidFill>
              </a:rPr>
              <a:t> the </a:t>
            </a:r>
            <a:r>
              <a:rPr lang="it-IT" sz="1600" dirty="0" err="1" smtClean="0">
                <a:solidFill>
                  <a:srgbClr val="FF0000"/>
                </a:solidFill>
              </a:rPr>
              <a:t>concept</a:t>
            </a:r>
            <a:r>
              <a:rPr lang="it-IT" sz="1600" dirty="0" smtClean="0">
                <a:solidFill>
                  <a:srgbClr val="FF0000"/>
                </a:solidFill>
              </a:rPr>
              <a:t> of minute with an </a:t>
            </a:r>
            <a:r>
              <a:rPr lang="it-IT" sz="1600" dirty="0" err="1" smtClean="0">
                <a:solidFill>
                  <a:srgbClr val="FF0000"/>
                </a:solidFill>
              </a:rPr>
              <a:t>Entity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it-IT" sz="16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6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6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err="1"/>
              <a:t>Now</a:t>
            </a:r>
            <a:r>
              <a:rPr lang="it-IT" sz="2000" dirty="0"/>
              <a:t>, </a:t>
            </a:r>
            <a:r>
              <a:rPr lang="it-IT" sz="2000" dirty="0" err="1"/>
              <a:t>before</a:t>
            </a:r>
            <a:r>
              <a:rPr lang="it-IT" sz="2000" dirty="0"/>
              <a:t> </a:t>
            </a:r>
            <a:r>
              <a:rPr lang="it-IT" sz="2000" dirty="0" err="1" smtClean="0"/>
              <a:t>modeling</a:t>
            </a:r>
            <a:r>
              <a:rPr lang="it-IT" sz="2000" dirty="0" smtClean="0"/>
              <a:t> </a:t>
            </a:r>
            <a:r>
              <a:rPr lang="it-IT" sz="2000" dirty="0" err="1" smtClean="0"/>
              <a:t>requirements</a:t>
            </a:r>
            <a:r>
              <a:rPr lang="it-IT" sz="2000" dirty="0" smtClean="0"/>
              <a:t>, </a:t>
            </a:r>
            <a:r>
              <a:rPr lang="it-IT" sz="2000" dirty="0" err="1"/>
              <a:t>let</a:t>
            </a:r>
            <a:r>
              <a:rPr lang="it-IT" sz="2000" dirty="0"/>
              <a:t> </a:t>
            </a:r>
            <a:r>
              <a:rPr lang="it-IT" sz="2000" dirty="0" err="1" smtClean="0"/>
              <a:t>us</a:t>
            </a:r>
            <a:r>
              <a:rPr lang="it-IT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Split </a:t>
            </a:r>
            <a:r>
              <a:rPr lang="it-IT" sz="2000" dirty="0" err="1" smtClean="0"/>
              <a:t>remaining</a:t>
            </a:r>
            <a:r>
              <a:rPr lang="it-IT" sz="2000" dirty="0" smtClean="0"/>
              <a:t> </a:t>
            </a:r>
            <a:r>
              <a:rPr lang="it-IT" sz="2000" dirty="0" err="1" smtClean="0"/>
              <a:t>requirements</a:t>
            </a:r>
            <a:r>
              <a:rPr lang="it-IT" sz="2000" dirty="0" smtClean="0"/>
              <a:t> in R1.2 </a:t>
            </a:r>
            <a:r>
              <a:rPr lang="it-IT" sz="2000" dirty="0" err="1" smtClean="0"/>
              <a:t>into</a:t>
            </a:r>
            <a:r>
              <a:rPr lang="it-IT" sz="2000" dirty="0" smtClean="0"/>
              <a:t> </a:t>
            </a: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</a:t>
            </a:r>
            <a:r>
              <a:rPr lang="it-IT" sz="2000" dirty="0" err="1" smtClean="0"/>
              <a:t>paragraphs</a:t>
            </a:r>
            <a:r>
              <a:rPr lang="it-IT" sz="2000" dirty="0" smtClean="0"/>
              <a:t> and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err="1" smtClean="0"/>
              <a:t>Highlight</a:t>
            </a:r>
            <a:r>
              <a:rPr lang="it-IT" sz="2000" dirty="0" smtClean="0"/>
              <a:t> the </a:t>
            </a:r>
            <a:r>
              <a:rPr lang="it-IT" sz="2000" dirty="0" err="1"/>
              <a:t>concepts</a:t>
            </a:r>
            <a:r>
              <a:rPr lang="it-IT" sz="2000" dirty="0"/>
              <a:t> in </a:t>
            </a:r>
            <a:r>
              <a:rPr lang="it-IT" sz="2000" dirty="0" err="1"/>
              <a:t>requirements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modeled</a:t>
            </a:r>
            <a:r>
              <a:rPr lang="it-IT" sz="2000" dirty="0"/>
              <a:t> </a:t>
            </a:r>
            <a:r>
              <a:rPr lang="it-IT" sz="2000" dirty="0" smtClean="0"/>
              <a:t>so far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/>
              <a:t>entities</a:t>
            </a:r>
            <a:r>
              <a:rPr lang="it-IT" sz="2000" dirty="0"/>
              <a:t>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2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585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R1.2 – </a:t>
            </a:r>
            <a:r>
              <a:rPr lang="it-IT" dirty="0" err="1" smtClean="0"/>
              <a:t>second</a:t>
            </a:r>
            <a:r>
              <a:rPr lang="it-IT" dirty="0" smtClean="0"/>
              <a:t> part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4429" y="691764"/>
            <a:ext cx="9069571" cy="464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 smtClean="0">
                <a:solidFill>
                  <a:srgbClr val="FF0000"/>
                </a:solidFill>
              </a:rPr>
              <a:t>R1.2.1 - </a:t>
            </a:r>
            <a:r>
              <a:rPr lang="it-IT" sz="1600" dirty="0" err="1" smtClean="0">
                <a:solidFill>
                  <a:srgbClr val="FF0000"/>
                </a:solidFill>
              </a:rPr>
              <a:t>When</a:t>
            </a:r>
            <a:r>
              <a:rPr lang="it-IT" sz="1600" dirty="0" smtClean="0">
                <a:solidFill>
                  <a:srgbClr val="FF0000"/>
                </a:solidFill>
              </a:rPr>
              <a:t> bikes are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used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they</a:t>
            </a:r>
            <a:r>
              <a:rPr lang="it-IT" sz="1600" dirty="0" smtClean="0">
                <a:solidFill>
                  <a:srgbClr val="FF0000"/>
                </a:solidFill>
              </a:rPr>
              <a:t> are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in </a:t>
            </a:r>
            <a:r>
              <a:rPr lang="it-IT" sz="1600" dirty="0" err="1" smtClean="0">
                <a:solidFill>
                  <a:srgbClr val="FF0000"/>
                </a:solidFill>
              </a:rPr>
              <a:t>locations</a:t>
            </a:r>
            <a:r>
              <a:rPr lang="it-IT" sz="1600" dirty="0" smtClean="0">
                <a:solidFill>
                  <a:srgbClr val="FF0000"/>
                </a:solidFill>
              </a:rPr>
              <a:t> of parking </a:t>
            </a:r>
            <a:r>
              <a:rPr lang="it-IT" sz="1600" dirty="0" err="1" smtClean="0">
                <a:solidFill>
                  <a:srgbClr val="FF0000"/>
                </a:solidFill>
              </a:rPr>
              <a:t>lots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  <a:r>
              <a:rPr lang="it-IT" sz="1600" dirty="0" err="1" smtClean="0">
                <a:solidFill>
                  <a:srgbClr val="FF0000"/>
                </a:solidFill>
              </a:rPr>
              <a:t>As</a:t>
            </a:r>
            <a:r>
              <a:rPr lang="it-IT" sz="1600" dirty="0" smtClean="0">
                <a:solidFill>
                  <a:srgbClr val="FF0000"/>
                </a:solidFill>
              </a:rPr>
              <a:t> a </a:t>
            </a:r>
            <a:r>
              <a:rPr lang="it-IT" sz="1600" dirty="0" err="1" smtClean="0">
                <a:solidFill>
                  <a:srgbClr val="FF0000"/>
                </a:solidFill>
              </a:rPr>
              <a:t>consequence</a:t>
            </a:r>
            <a:r>
              <a:rPr lang="it-IT" sz="1600" dirty="0" smtClean="0">
                <a:solidFill>
                  <a:srgbClr val="FF0000"/>
                </a:solidFill>
              </a:rPr>
              <a:t>, for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800" dirty="0"/>
              <a:t>B</a:t>
            </a:r>
            <a:r>
              <a:rPr lang="it-IT" sz="1800" dirty="0" smtClean="0"/>
              <a:t>ike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and for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800" dirty="0"/>
              <a:t>M</a:t>
            </a:r>
            <a:r>
              <a:rPr lang="it-IT" sz="1800" dirty="0" smtClean="0"/>
              <a:t>inute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in the </a:t>
            </a:r>
            <a:r>
              <a:rPr lang="it-IT" sz="1600" dirty="0" err="1" smtClean="0">
                <a:solidFill>
                  <a:srgbClr val="FF0000"/>
                </a:solidFill>
              </a:rPr>
              <a:t>year</a:t>
            </a:r>
            <a:r>
              <a:rPr lang="it-IT" sz="1600" dirty="0" smtClean="0">
                <a:solidFill>
                  <a:srgbClr val="FF0000"/>
                </a:solidFill>
              </a:rPr>
              <a:t> (e.g. 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minute 34 of hour 10 a.m. of march 7th) </a:t>
            </a:r>
            <a:r>
              <a:rPr lang="it-IT" sz="1600" dirty="0" err="1" smtClean="0">
                <a:solidFill>
                  <a:srgbClr val="FF0000"/>
                </a:solidFill>
              </a:rPr>
              <a:t>we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want</a:t>
            </a:r>
            <a:r>
              <a:rPr lang="it-IT" sz="1600" dirty="0" smtClean="0">
                <a:solidFill>
                  <a:srgbClr val="FF0000"/>
                </a:solidFill>
              </a:rPr>
              <a:t> to </a:t>
            </a:r>
            <a:r>
              <a:rPr lang="it-IT" sz="1600" dirty="0" err="1" smtClean="0">
                <a:solidFill>
                  <a:srgbClr val="FF0000"/>
                </a:solidFill>
              </a:rPr>
              <a:t>represent</a:t>
            </a:r>
            <a:r>
              <a:rPr lang="it-IT" sz="1600" dirty="0" smtClean="0">
                <a:solidFill>
                  <a:srgbClr val="FF0000"/>
                </a:solidFill>
              </a:rPr>
              <a:t> the state of the </a:t>
            </a:r>
            <a:r>
              <a:rPr lang="it-IT" sz="1800" dirty="0"/>
              <a:t>B</a:t>
            </a:r>
            <a:r>
              <a:rPr lang="it-IT" sz="1800" dirty="0" smtClean="0"/>
              <a:t>ike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namely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if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or </a:t>
            </a:r>
            <a:r>
              <a:rPr lang="it-IT" sz="1600" dirty="0" err="1" smtClean="0">
                <a:solidFill>
                  <a:srgbClr val="FF0000"/>
                </a:solidFill>
              </a:rPr>
              <a:t>it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in </a:t>
            </a:r>
            <a:r>
              <a:rPr lang="it-IT" sz="1600" dirty="0" err="1" smtClean="0">
                <a:solidFill>
                  <a:srgbClr val="FF0000"/>
                </a:solidFill>
              </a:rPr>
              <a:t>motion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FF0000"/>
                </a:solidFill>
              </a:rPr>
              <a:t>R1.2.2 - </a:t>
            </a:r>
            <a:r>
              <a:rPr lang="it-IT" sz="1600" dirty="0" err="1" smtClean="0">
                <a:solidFill>
                  <a:srgbClr val="FF0000"/>
                </a:solidFill>
              </a:rPr>
              <a:t>Furthermore</a:t>
            </a:r>
            <a:r>
              <a:rPr lang="it-IT" sz="1600" dirty="0" smtClean="0">
                <a:solidFill>
                  <a:srgbClr val="FF0000"/>
                </a:solidFill>
              </a:rPr>
              <a:t>, for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800" dirty="0"/>
              <a:t>M</a:t>
            </a:r>
            <a:r>
              <a:rPr lang="it-IT" sz="1800" dirty="0" smtClean="0"/>
              <a:t>inute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in the </a:t>
            </a:r>
            <a:r>
              <a:rPr lang="it-IT" sz="1600" dirty="0" err="1" smtClean="0">
                <a:solidFill>
                  <a:srgbClr val="FF0000"/>
                </a:solidFill>
              </a:rPr>
              <a:t>year</a:t>
            </a:r>
            <a:r>
              <a:rPr lang="it-IT" sz="1600" dirty="0" smtClean="0">
                <a:solidFill>
                  <a:srgbClr val="FF0000"/>
                </a:solidFill>
              </a:rPr>
              <a:t> and </a:t>
            </a:r>
            <a:r>
              <a:rPr lang="it-IT" sz="1600" dirty="0" err="1" smtClean="0">
                <a:solidFill>
                  <a:srgbClr val="FF0000"/>
                </a:solidFill>
              </a:rPr>
              <a:t>each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800" dirty="0"/>
              <a:t>L</a:t>
            </a:r>
            <a:r>
              <a:rPr lang="it-IT" sz="1800" dirty="0" smtClean="0"/>
              <a:t>ocation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in a </a:t>
            </a:r>
            <a:r>
              <a:rPr lang="it-IT" sz="1800" dirty="0"/>
              <a:t>P</a:t>
            </a:r>
            <a:r>
              <a:rPr lang="it-IT" sz="1800" dirty="0" smtClean="0"/>
              <a:t>arking </a:t>
            </a:r>
            <a:r>
              <a:rPr lang="it-IT" sz="1800" dirty="0" err="1" smtClean="0"/>
              <a:t>lot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we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want</a:t>
            </a:r>
            <a:r>
              <a:rPr lang="it-IT" sz="1600" dirty="0" smtClean="0">
                <a:solidFill>
                  <a:srgbClr val="FF0000"/>
                </a:solidFill>
              </a:rPr>
              <a:t> to </a:t>
            </a:r>
            <a:r>
              <a:rPr lang="it-IT" sz="1600" dirty="0" err="1" smtClean="0">
                <a:solidFill>
                  <a:srgbClr val="FF0000"/>
                </a:solidFill>
              </a:rPr>
              <a:t>represent</a:t>
            </a:r>
            <a:r>
              <a:rPr lang="it-IT" sz="1600" u="sng" dirty="0" smtClean="0">
                <a:solidFill>
                  <a:srgbClr val="FF0000"/>
                </a:solidFill>
              </a:rPr>
              <a:t>, </a:t>
            </a:r>
            <a:r>
              <a:rPr lang="it-IT" sz="1600" u="sng" dirty="0" err="1" smtClean="0">
                <a:solidFill>
                  <a:srgbClr val="FF0000"/>
                </a:solidFill>
              </a:rPr>
              <a:t>separately</a:t>
            </a:r>
            <a:r>
              <a:rPr lang="it-IT" sz="1600" u="sng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which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800" dirty="0"/>
              <a:t>B</a:t>
            </a:r>
            <a:r>
              <a:rPr lang="it-IT" sz="1800" dirty="0" smtClean="0"/>
              <a:t>ike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possibly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in the </a:t>
            </a:r>
            <a:r>
              <a:rPr lang="it-IT" sz="1800" dirty="0"/>
              <a:t>L</a:t>
            </a:r>
            <a:r>
              <a:rPr lang="it-IT" sz="1800" dirty="0" smtClean="0"/>
              <a:t>ocation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(e.g. in </a:t>
            </a:r>
            <a:r>
              <a:rPr lang="it-IT" sz="1600" dirty="0">
                <a:solidFill>
                  <a:srgbClr val="FF0000"/>
                </a:solidFill>
              </a:rPr>
              <a:t>minute </a:t>
            </a:r>
            <a:r>
              <a:rPr lang="it-IT" sz="1600" dirty="0" smtClean="0">
                <a:solidFill>
                  <a:srgbClr val="FF0000"/>
                </a:solidFill>
              </a:rPr>
              <a:t>29 </a:t>
            </a:r>
            <a:r>
              <a:rPr lang="it-IT" sz="1600" dirty="0">
                <a:solidFill>
                  <a:srgbClr val="FF0000"/>
                </a:solidFill>
              </a:rPr>
              <a:t>of hour </a:t>
            </a:r>
            <a:r>
              <a:rPr lang="it-IT" sz="1600" dirty="0" smtClean="0">
                <a:solidFill>
                  <a:srgbClr val="FF0000"/>
                </a:solidFill>
              </a:rPr>
              <a:t>11 a.m. of </a:t>
            </a:r>
            <a:r>
              <a:rPr lang="it-IT" sz="1600" dirty="0">
                <a:solidFill>
                  <a:srgbClr val="FF0000"/>
                </a:solidFill>
              </a:rPr>
              <a:t>march </a:t>
            </a:r>
            <a:r>
              <a:rPr lang="it-IT" sz="1600" dirty="0" smtClean="0">
                <a:solidFill>
                  <a:srgbClr val="FF0000"/>
                </a:solidFill>
              </a:rPr>
              <a:t>21th bike 73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parked</a:t>
            </a:r>
            <a:r>
              <a:rPr lang="it-IT" sz="1600" dirty="0" smtClean="0">
                <a:solidFill>
                  <a:srgbClr val="FF0000"/>
                </a:solidFill>
              </a:rPr>
              <a:t> in location 15 of parking </a:t>
            </a:r>
            <a:r>
              <a:rPr lang="it-IT" sz="1600" dirty="0" err="1" smtClean="0">
                <a:solidFill>
                  <a:srgbClr val="FF0000"/>
                </a:solidFill>
              </a:rPr>
              <a:t>lot</a:t>
            </a:r>
            <a:r>
              <a:rPr lang="it-IT" sz="1600" dirty="0" smtClean="0">
                <a:solidFill>
                  <a:srgbClr val="FF0000"/>
                </a:solidFill>
              </a:rPr>
              <a:t> 28</a:t>
            </a:r>
            <a:r>
              <a:rPr lang="it-IT" sz="1600" dirty="0">
                <a:solidFill>
                  <a:srgbClr val="FF0000"/>
                </a:solidFill>
              </a:rPr>
              <a:t>,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while</a:t>
            </a:r>
            <a:r>
              <a:rPr lang="it-IT" sz="1600" dirty="0" smtClean="0">
                <a:solidFill>
                  <a:srgbClr val="FF0000"/>
                </a:solidFill>
              </a:rPr>
              <a:t> in the </a:t>
            </a:r>
            <a:r>
              <a:rPr lang="it-IT" sz="1600" dirty="0" err="1" smtClean="0">
                <a:solidFill>
                  <a:srgbClr val="FF0000"/>
                </a:solidFill>
              </a:rPr>
              <a:t>same</a:t>
            </a:r>
            <a:r>
              <a:rPr lang="it-IT" sz="1600" dirty="0" smtClean="0">
                <a:solidFill>
                  <a:srgbClr val="FF0000"/>
                </a:solidFill>
              </a:rPr>
              <a:t> minute bike 130 </a:t>
            </a:r>
            <a:r>
              <a:rPr lang="it-IT" sz="1600" dirty="0" err="1">
                <a:solidFill>
                  <a:srgbClr val="FF0000"/>
                </a:solidFill>
              </a:rPr>
              <a:t>is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parked</a:t>
            </a:r>
            <a:r>
              <a:rPr lang="it-IT" sz="1600" dirty="0">
                <a:solidFill>
                  <a:srgbClr val="FF0000"/>
                </a:solidFill>
              </a:rPr>
              <a:t> in location </a:t>
            </a:r>
            <a:r>
              <a:rPr lang="it-IT" sz="1600" dirty="0" smtClean="0">
                <a:solidFill>
                  <a:srgbClr val="FF0000"/>
                </a:solidFill>
              </a:rPr>
              <a:t>6 of </a:t>
            </a:r>
            <a:r>
              <a:rPr lang="it-IT" sz="1600" dirty="0">
                <a:solidFill>
                  <a:srgbClr val="FF0000"/>
                </a:solidFill>
              </a:rPr>
              <a:t>parking  </a:t>
            </a:r>
            <a:r>
              <a:rPr lang="it-IT" sz="1600" dirty="0" err="1">
                <a:solidFill>
                  <a:srgbClr val="FF0000"/>
                </a:solidFill>
              </a:rPr>
              <a:t>lot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112). Of </a:t>
            </a:r>
            <a:r>
              <a:rPr lang="it-IT" sz="1600" dirty="0" err="1" smtClean="0">
                <a:solidFill>
                  <a:srgbClr val="FF0000"/>
                </a:solidFill>
              </a:rPr>
              <a:t>course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if</a:t>
            </a:r>
            <a:r>
              <a:rPr lang="it-IT" sz="1600" dirty="0" smtClean="0">
                <a:solidFill>
                  <a:srgbClr val="FF0000"/>
                </a:solidFill>
              </a:rPr>
              <a:t> in a </a:t>
            </a:r>
            <a:r>
              <a:rPr lang="it-IT" sz="1600" dirty="0" err="1" smtClean="0">
                <a:solidFill>
                  <a:srgbClr val="FF0000"/>
                </a:solidFill>
              </a:rPr>
              <a:t>given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800" dirty="0"/>
              <a:t>M</a:t>
            </a:r>
            <a:r>
              <a:rPr lang="it-IT" sz="1800" dirty="0" smtClean="0"/>
              <a:t>inute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a </a:t>
            </a:r>
            <a:r>
              <a:rPr lang="it-IT" sz="1800" dirty="0"/>
              <a:t>B</a:t>
            </a:r>
            <a:r>
              <a:rPr lang="it-IT" sz="1800" dirty="0" smtClean="0"/>
              <a:t>ike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is</a:t>
            </a:r>
            <a:r>
              <a:rPr lang="it-IT" sz="1600" dirty="0" smtClean="0">
                <a:solidFill>
                  <a:srgbClr val="FF0000"/>
                </a:solidFill>
              </a:rPr>
              <a:t> in </a:t>
            </a:r>
            <a:r>
              <a:rPr lang="it-IT" sz="1600" dirty="0" err="1" smtClean="0">
                <a:solidFill>
                  <a:srgbClr val="FF0000"/>
                </a:solidFill>
              </a:rPr>
              <a:t>motion</a:t>
            </a:r>
            <a:r>
              <a:rPr lang="it-IT" sz="1600" dirty="0" smtClean="0">
                <a:solidFill>
                  <a:srgbClr val="FF0000"/>
                </a:solidFill>
              </a:rPr>
              <a:t>, the </a:t>
            </a:r>
            <a:r>
              <a:rPr lang="it-IT" sz="1600" dirty="0" err="1" smtClean="0">
                <a:solidFill>
                  <a:srgbClr val="FF0000"/>
                </a:solidFill>
              </a:rPr>
              <a:t>corresponding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800" dirty="0"/>
              <a:t>L</a:t>
            </a:r>
            <a:r>
              <a:rPr lang="it-IT" sz="1800" dirty="0" smtClean="0"/>
              <a:t>ocation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in a </a:t>
            </a:r>
            <a:r>
              <a:rPr lang="it-IT" sz="1800" dirty="0"/>
              <a:t>P</a:t>
            </a:r>
            <a:r>
              <a:rPr lang="it-IT" sz="1800" dirty="0" smtClean="0"/>
              <a:t>arking </a:t>
            </a:r>
            <a:r>
              <a:rPr lang="it-IT" sz="1800" dirty="0" err="1" smtClean="0"/>
              <a:t>lot</a:t>
            </a:r>
            <a:r>
              <a:rPr lang="it-IT" sz="1800" dirty="0" smtClean="0"/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does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exist</a:t>
            </a:r>
            <a:r>
              <a:rPr lang="it-IT" sz="1600" dirty="0" smtClean="0">
                <a:solidFill>
                  <a:srgbClr val="FF0000"/>
                </a:solidFill>
              </a:rPr>
              <a:t>, and, </a:t>
            </a:r>
            <a:r>
              <a:rPr lang="it-IT" sz="1600" dirty="0" err="1" smtClean="0">
                <a:solidFill>
                  <a:srgbClr val="FF0000"/>
                </a:solidFill>
              </a:rPr>
              <a:t>therefore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will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not</a:t>
            </a:r>
            <a:r>
              <a:rPr lang="it-IT" sz="1600" dirty="0" smtClean="0">
                <a:solidFill>
                  <a:srgbClr val="FF0000"/>
                </a:solidFill>
              </a:rPr>
              <a:t> be </a:t>
            </a:r>
            <a:r>
              <a:rPr lang="it-IT" sz="1600" dirty="0" err="1" smtClean="0">
                <a:solidFill>
                  <a:srgbClr val="FF0000"/>
                </a:solidFill>
              </a:rPr>
              <a:t>represented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err="1" smtClean="0"/>
              <a:t>Requirements</a:t>
            </a:r>
            <a:r>
              <a:rPr lang="it-IT" sz="2000" dirty="0" smtClean="0"/>
              <a:t> R1.2.1 and R1.2.2 </a:t>
            </a:r>
            <a:r>
              <a:rPr lang="it-IT" sz="2000" dirty="0" err="1" smtClean="0"/>
              <a:t>correspond</a:t>
            </a:r>
            <a:r>
              <a:rPr lang="it-IT" sz="2000" dirty="0" smtClean="0"/>
              <a:t> to </a:t>
            </a: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</a:t>
            </a:r>
            <a:r>
              <a:rPr lang="it-IT" sz="2000" dirty="0" err="1" smtClean="0"/>
              <a:t>relationships</a:t>
            </a:r>
            <a:r>
              <a:rPr lang="it-IT" sz="20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err="1" smtClean="0"/>
              <a:t>Requirements</a:t>
            </a:r>
            <a:r>
              <a:rPr lang="it-IT" sz="2000" dirty="0" smtClean="0"/>
              <a:t> R1.2.1 can be </a:t>
            </a:r>
            <a:r>
              <a:rPr lang="it-IT" sz="2000" dirty="0" err="1" smtClean="0"/>
              <a:t>modeled</a:t>
            </a:r>
            <a:r>
              <a:rPr lang="it-IT" sz="2000" dirty="0" smtClean="0"/>
              <a:t> in </a:t>
            </a:r>
            <a:r>
              <a:rPr lang="it-IT" sz="2000" dirty="0" err="1" smtClean="0"/>
              <a:t>terms</a:t>
            </a:r>
            <a:r>
              <a:rPr lang="it-IT" sz="2000" dirty="0" smtClean="0"/>
              <a:t> of a </a:t>
            </a:r>
            <a:r>
              <a:rPr lang="it-IT" sz="2000" b="1" dirty="0" err="1" smtClean="0">
                <a:solidFill>
                  <a:srgbClr val="FF0000"/>
                </a:solidFill>
              </a:rPr>
              <a:t>binary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/>
              <a:t>relationship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Bike and Minute.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err="1"/>
              <a:t>Requirements</a:t>
            </a:r>
            <a:r>
              <a:rPr lang="it-IT" sz="2000" dirty="0"/>
              <a:t> </a:t>
            </a:r>
            <a:r>
              <a:rPr lang="it-IT" sz="2000" dirty="0" smtClean="0"/>
              <a:t>R1.2.2 can be </a:t>
            </a:r>
            <a:r>
              <a:rPr lang="it-IT" sz="2000" dirty="0" err="1" smtClean="0"/>
              <a:t>modeled</a:t>
            </a:r>
            <a:r>
              <a:rPr lang="it-IT" sz="2000" dirty="0" smtClean="0"/>
              <a:t> </a:t>
            </a:r>
            <a:r>
              <a:rPr lang="it-IT" sz="2000" dirty="0"/>
              <a:t>in </a:t>
            </a:r>
            <a:r>
              <a:rPr lang="it-IT" sz="2000" dirty="0" err="1"/>
              <a:t>terms</a:t>
            </a:r>
            <a:r>
              <a:rPr lang="it-IT" sz="2000" dirty="0"/>
              <a:t> of a </a:t>
            </a:r>
            <a:r>
              <a:rPr lang="it-IT" sz="2000" b="1" dirty="0" err="1" smtClean="0">
                <a:solidFill>
                  <a:srgbClr val="FF0000"/>
                </a:solidFill>
              </a:rPr>
              <a:t>ternary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/>
              <a:t>relationship</a:t>
            </a:r>
            <a:r>
              <a:rPr lang="it-IT" sz="2000" dirty="0" smtClean="0"/>
              <a:t> </a:t>
            </a:r>
            <a:r>
              <a:rPr lang="it-IT" sz="2000" dirty="0" err="1" smtClean="0"/>
              <a:t>among</a:t>
            </a:r>
            <a:r>
              <a:rPr lang="it-IT" sz="2000" dirty="0" smtClean="0"/>
              <a:t> Bike, Minute and Location.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The word </a:t>
            </a:r>
            <a:r>
              <a:rPr lang="it-IT" sz="2000" dirty="0" err="1" smtClean="0"/>
              <a:t>separately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an </a:t>
            </a:r>
            <a:r>
              <a:rPr lang="it-IT" sz="2000" dirty="0" err="1" smtClean="0"/>
              <a:t>evident</a:t>
            </a:r>
            <a:r>
              <a:rPr lang="it-IT" sz="2000" dirty="0" smtClean="0"/>
              <a:t> </a:t>
            </a:r>
            <a:r>
              <a:rPr lang="it-IT" sz="2000" dirty="0" err="1" smtClean="0"/>
              <a:t>suggestion</a:t>
            </a:r>
            <a:r>
              <a:rPr lang="it-IT" sz="2000" dirty="0" smtClean="0"/>
              <a:t> to model </a:t>
            </a:r>
            <a:r>
              <a:rPr lang="it-IT" sz="2000" dirty="0" err="1" smtClean="0"/>
              <a:t>requirements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separate </a:t>
            </a:r>
            <a:r>
              <a:rPr lang="it-IT" sz="2000" dirty="0" err="1" smtClean="0"/>
              <a:t>relationships</a:t>
            </a:r>
            <a:r>
              <a:rPr lang="it-IT" sz="2000" dirty="0" smtClean="0"/>
              <a:t> in the ER schema.</a:t>
            </a:r>
          </a:p>
          <a:p>
            <a:pPr marL="0" indent="0">
              <a:buNone/>
            </a:pPr>
            <a:endParaRPr lang="it-IT" sz="16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6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6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600" u="sng" dirty="0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9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365127"/>
            <a:ext cx="8574156" cy="871618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Schema </a:t>
            </a:r>
            <a:r>
              <a:rPr lang="it-IT" dirty="0" err="1"/>
              <a:t>related</a:t>
            </a:r>
            <a:r>
              <a:rPr lang="it-IT" dirty="0"/>
              <a:t> to R1.1.1 + </a:t>
            </a:r>
            <a:r>
              <a:rPr lang="it-IT" dirty="0" smtClean="0"/>
              <a:t>R1.1.2 + R1.2.1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75473" y="4159116"/>
            <a:ext cx="4399816" cy="2318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dirty="0" err="1" smtClean="0">
                <a:solidFill>
                  <a:srgbClr val="FF0000"/>
                </a:solidFill>
              </a:rPr>
              <a:t>Remember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</a:rPr>
              <a:t>requirements</a:t>
            </a:r>
            <a:r>
              <a:rPr lang="it-IT" sz="1800" dirty="0" smtClean="0">
                <a:solidFill>
                  <a:srgbClr val="FF0000"/>
                </a:solidFill>
              </a:rPr>
              <a:t> R1.2.1 </a:t>
            </a:r>
            <a:r>
              <a:rPr lang="it-IT" sz="1800" dirty="0">
                <a:solidFill>
                  <a:srgbClr val="FF0000"/>
                </a:solidFill>
              </a:rPr>
              <a:t>- </a:t>
            </a:r>
            <a:r>
              <a:rPr lang="it-IT" sz="1800" dirty="0" err="1">
                <a:solidFill>
                  <a:srgbClr val="FF0000"/>
                </a:solidFill>
              </a:rPr>
              <a:t>When</a:t>
            </a:r>
            <a:r>
              <a:rPr lang="it-IT" sz="1800" dirty="0">
                <a:solidFill>
                  <a:srgbClr val="FF0000"/>
                </a:solidFill>
              </a:rPr>
              <a:t> bikes are </a:t>
            </a:r>
            <a:r>
              <a:rPr lang="it-IT" sz="1800" dirty="0" err="1">
                <a:solidFill>
                  <a:srgbClr val="FF0000"/>
                </a:solidFill>
              </a:rPr>
              <a:t>not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used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 err="1" smtClean="0">
                <a:solidFill>
                  <a:srgbClr val="FF0000"/>
                </a:solidFill>
              </a:rPr>
              <a:t>they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>
                <a:solidFill>
                  <a:srgbClr val="FF0000"/>
                </a:solidFill>
              </a:rPr>
              <a:t>are </a:t>
            </a:r>
            <a:r>
              <a:rPr lang="it-IT" sz="1800" dirty="0" err="1">
                <a:solidFill>
                  <a:srgbClr val="FF0000"/>
                </a:solidFill>
              </a:rPr>
              <a:t>parked</a:t>
            </a:r>
            <a:r>
              <a:rPr lang="it-IT" sz="1800" dirty="0">
                <a:solidFill>
                  <a:srgbClr val="FF0000"/>
                </a:solidFill>
              </a:rPr>
              <a:t> in </a:t>
            </a:r>
            <a:r>
              <a:rPr lang="it-IT" sz="1800" dirty="0" err="1">
                <a:solidFill>
                  <a:srgbClr val="FF0000"/>
                </a:solidFill>
              </a:rPr>
              <a:t>locations</a:t>
            </a:r>
            <a:r>
              <a:rPr lang="it-IT" sz="1800" dirty="0">
                <a:solidFill>
                  <a:srgbClr val="FF0000"/>
                </a:solidFill>
              </a:rPr>
              <a:t> of parking </a:t>
            </a:r>
            <a:r>
              <a:rPr lang="it-IT" sz="1800" dirty="0" err="1">
                <a:solidFill>
                  <a:srgbClr val="FF0000"/>
                </a:solidFill>
              </a:rPr>
              <a:t>lots</a:t>
            </a:r>
            <a:r>
              <a:rPr lang="it-IT" sz="1800" dirty="0">
                <a:solidFill>
                  <a:srgbClr val="FF0000"/>
                </a:solidFill>
              </a:rPr>
              <a:t>. </a:t>
            </a:r>
            <a:r>
              <a:rPr lang="it-IT" sz="1800" dirty="0" err="1">
                <a:solidFill>
                  <a:srgbClr val="FF0000"/>
                </a:solidFill>
              </a:rPr>
              <a:t>As</a:t>
            </a:r>
            <a:r>
              <a:rPr lang="it-IT" sz="1800" dirty="0">
                <a:solidFill>
                  <a:srgbClr val="FF0000"/>
                </a:solidFill>
              </a:rPr>
              <a:t> a </a:t>
            </a:r>
            <a:r>
              <a:rPr lang="it-IT" sz="1800" dirty="0" err="1">
                <a:solidFill>
                  <a:srgbClr val="FF0000"/>
                </a:solidFill>
              </a:rPr>
              <a:t>consequence</a:t>
            </a:r>
            <a:r>
              <a:rPr lang="it-IT" sz="1800" dirty="0">
                <a:solidFill>
                  <a:srgbClr val="FF0000"/>
                </a:solidFill>
              </a:rPr>
              <a:t>, for </a:t>
            </a:r>
            <a:r>
              <a:rPr lang="it-IT" sz="1800" dirty="0" err="1">
                <a:solidFill>
                  <a:srgbClr val="FF0000"/>
                </a:solidFill>
              </a:rPr>
              <a:t>each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Bike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1800" dirty="0">
                <a:solidFill>
                  <a:srgbClr val="FF0000"/>
                </a:solidFill>
              </a:rPr>
              <a:t>and for </a:t>
            </a:r>
            <a:r>
              <a:rPr lang="it-IT" sz="1800" dirty="0" err="1">
                <a:solidFill>
                  <a:srgbClr val="FF0000"/>
                </a:solidFill>
              </a:rPr>
              <a:t>each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Minute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1800" dirty="0">
                <a:solidFill>
                  <a:srgbClr val="FF0000"/>
                </a:solidFill>
              </a:rPr>
              <a:t>in the </a:t>
            </a:r>
            <a:r>
              <a:rPr lang="it-IT" sz="1800" dirty="0" err="1">
                <a:solidFill>
                  <a:srgbClr val="FF0000"/>
                </a:solidFill>
              </a:rPr>
              <a:t>year</a:t>
            </a:r>
            <a:r>
              <a:rPr lang="it-IT" sz="1800" dirty="0">
                <a:solidFill>
                  <a:srgbClr val="FF0000"/>
                </a:solidFill>
              </a:rPr>
              <a:t> (e.g.  minute 34 of hour 10 a.m. of march 7th) </a:t>
            </a:r>
            <a:r>
              <a:rPr lang="it-IT" sz="1800" dirty="0" err="1">
                <a:solidFill>
                  <a:srgbClr val="FF0000"/>
                </a:solidFill>
              </a:rPr>
              <a:t>we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want</a:t>
            </a:r>
            <a:r>
              <a:rPr lang="it-IT" sz="1800" dirty="0">
                <a:solidFill>
                  <a:srgbClr val="FF0000"/>
                </a:solidFill>
              </a:rPr>
              <a:t> to </a:t>
            </a:r>
            <a:r>
              <a:rPr lang="it-IT" sz="1800" dirty="0" err="1">
                <a:solidFill>
                  <a:srgbClr val="FF0000"/>
                </a:solidFill>
              </a:rPr>
              <a:t>represent</a:t>
            </a:r>
            <a:r>
              <a:rPr lang="it-IT" sz="1800" dirty="0">
                <a:solidFill>
                  <a:srgbClr val="FF0000"/>
                </a:solidFill>
              </a:rPr>
              <a:t> the state of the </a:t>
            </a:r>
            <a:r>
              <a:rPr lang="it-IT" sz="2000" dirty="0"/>
              <a:t>Bike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 err="1">
                <a:solidFill>
                  <a:srgbClr val="FF0000"/>
                </a:solidFill>
              </a:rPr>
              <a:t>namely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if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it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is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parked</a:t>
            </a:r>
            <a:r>
              <a:rPr lang="it-IT" sz="1800" dirty="0">
                <a:solidFill>
                  <a:srgbClr val="FF0000"/>
                </a:solidFill>
              </a:rPr>
              <a:t> or </a:t>
            </a:r>
            <a:r>
              <a:rPr lang="it-IT" sz="1800" dirty="0" err="1">
                <a:solidFill>
                  <a:srgbClr val="FF0000"/>
                </a:solidFill>
              </a:rPr>
              <a:t>it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is</a:t>
            </a:r>
            <a:r>
              <a:rPr lang="it-IT" sz="1800" dirty="0">
                <a:solidFill>
                  <a:srgbClr val="FF0000"/>
                </a:solidFill>
              </a:rPr>
              <a:t> in </a:t>
            </a:r>
            <a:r>
              <a:rPr lang="it-IT" sz="1800" dirty="0" err="1">
                <a:solidFill>
                  <a:srgbClr val="FF0000"/>
                </a:solidFill>
              </a:rPr>
              <a:t>motion</a:t>
            </a:r>
            <a:r>
              <a:rPr lang="it-IT" sz="18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66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0593" y="3348645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575289" y="368534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98" name="Connettore 2 97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igura a mano libera 50"/>
          <p:cNvSpPr/>
          <p:nvPr/>
        </p:nvSpPr>
        <p:spPr>
          <a:xfrm>
            <a:off x="1991833" y="2119423"/>
            <a:ext cx="3504677" cy="1708298"/>
          </a:xfrm>
          <a:custGeom>
            <a:avLst/>
            <a:gdLst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870790 w 3069265"/>
              <a:gd name="connsiteY18" fmla="*/ 652130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874612 w 3069265"/>
              <a:gd name="connsiteY15" fmla="*/ 1027074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2176"/>
              <a:gd name="connsiteY0" fmla="*/ 0 h 1708298"/>
              <a:gd name="connsiteX1" fmla="*/ 411125 w 3062176"/>
              <a:gd name="connsiteY1" fmla="*/ 0 h 1708298"/>
              <a:gd name="connsiteX2" fmla="*/ 340241 w 3062176"/>
              <a:gd name="connsiteY2" fmla="*/ 0 h 1708298"/>
              <a:gd name="connsiteX3" fmla="*/ 0 w 3062176"/>
              <a:gd name="connsiteY3" fmla="*/ 347330 h 1708298"/>
              <a:gd name="connsiteX4" fmla="*/ 35441 w 3062176"/>
              <a:gd name="connsiteY4" fmla="*/ 396949 h 1708298"/>
              <a:gd name="connsiteX5" fmla="*/ 113414 w 3062176"/>
              <a:gd name="connsiteY5" fmla="*/ 751368 h 1708298"/>
              <a:gd name="connsiteX6" fmla="*/ 588334 w 3062176"/>
              <a:gd name="connsiteY6" fmla="*/ 1275907 h 1708298"/>
              <a:gd name="connsiteX7" fmla="*/ 680483 w 3062176"/>
              <a:gd name="connsiteY7" fmla="*/ 1325526 h 1708298"/>
              <a:gd name="connsiteX8" fmla="*/ 1729562 w 3062176"/>
              <a:gd name="connsiteY8" fmla="*/ 1580707 h 1708298"/>
              <a:gd name="connsiteX9" fmla="*/ 2367516 w 3062176"/>
              <a:gd name="connsiteY9" fmla="*/ 1708298 h 1708298"/>
              <a:gd name="connsiteX10" fmla="*/ 2523460 w 3062176"/>
              <a:gd name="connsiteY10" fmla="*/ 1694121 h 1708298"/>
              <a:gd name="connsiteX11" fmla="*/ 2757376 w 3062176"/>
              <a:gd name="connsiteY11" fmla="*/ 1580707 h 1708298"/>
              <a:gd name="connsiteX12" fmla="*/ 2729023 w 3062176"/>
              <a:gd name="connsiteY12" fmla="*/ 1247554 h 1708298"/>
              <a:gd name="connsiteX13" fmla="*/ 3062176 w 3062176"/>
              <a:gd name="connsiteY13" fmla="*/ 1127051 h 1708298"/>
              <a:gd name="connsiteX14" fmla="*/ 2965898 w 3062176"/>
              <a:gd name="connsiteY14" fmla="*/ 1063256 h 1708298"/>
              <a:gd name="connsiteX15" fmla="*/ 2874612 w 3062176"/>
              <a:gd name="connsiteY15" fmla="*/ 1027074 h 1708298"/>
              <a:gd name="connsiteX16" fmla="*/ 2712812 w 3062176"/>
              <a:gd name="connsiteY16" fmla="*/ 977456 h 1708298"/>
              <a:gd name="connsiteX17" fmla="*/ 2522843 w 3062176"/>
              <a:gd name="connsiteY17" fmla="*/ 876678 h 1708298"/>
              <a:gd name="connsiteX18" fmla="*/ 2425516 w 3062176"/>
              <a:gd name="connsiteY18" fmla="*/ 572617 h 1708298"/>
              <a:gd name="connsiteX19" fmla="*/ 2339162 w 3062176"/>
              <a:gd name="connsiteY19" fmla="*/ 354419 h 1708298"/>
              <a:gd name="connsiteX20" fmla="*/ 1623237 w 3062176"/>
              <a:gd name="connsiteY20" fmla="*/ 163033 h 1708298"/>
              <a:gd name="connsiteX21" fmla="*/ 1098697 w 3062176"/>
              <a:gd name="connsiteY21" fmla="*/ 56707 h 1708298"/>
              <a:gd name="connsiteX22" fmla="*/ 411125 w 3062176"/>
              <a:gd name="connsiteY22" fmla="*/ 0 h 1708298"/>
              <a:gd name="connsiteX0" fmla="*/ 411125 w 2965898"/>
              <a:gd name="connsiteY0" fmla="*/ 0 h 1708298"/>
              <a:gd name="connsiteX1" fmla="*/ 411125 w 2965898"/>
              <a:gd name="connsiteY1" fmla="*/ 0 h 1708298"/>
              <a:gd name="connsiteX2" fmla="*/ 340241 w 2965898"/>
              <a:gd name="connsiteY2" fmla="*/ 0 h 1708298"/>
              <a:gd name="connsiteX3" fmla="*/ 0 w 2965898"/>
              <a:gd name="connsiteY3" fmla="*/ 347330 h 1708298"/>
              <a:gd name="connsiteX4" fmla="*/ 35441 w 2965898"/>
              <a:gd name="connsiteY4" fmla="*/ 396949 h 1708298"/>
              <a:gd name="connsiteX5" fmla="*/ 113414 w 2965898"/>
              <a:gd name="connsiteY5" fmla="*/ 751368 h 1708298"/>
              <a:gd name="connsiteX6" fmla="*/ 588334 w 2965898"/>
              <a:gd name="connsiteY6" fmla="*/ 1275907 h 1708298"/>
              <a:gd name="connsiteX7" fmla="*/ 680483 w 2965898"/>
              <a:gd name="connsiteY7" fmla="*/ 1325526 h 1708298"/>
              <a:gd name="connsiteX8" fmla="*/ 1729562 w 2965898"/>
              <a:gd name="connsiteY8" fmla="*/ 1580707 h 1708298"/>
              <a:gd name="connsiteX9" fmla="*/ 2367516 w 2965898"/>
              <a:gd name="connsiteY9" fmla="*/ 1708298 h 1708298"/>
              <a:gd name="connsiteX10" fmla="*/ 2523460 w 2965898"/>
              <a:gd name="connsiteY10" fmla="*/ 1694121 h 1708298"/>
              <a:gd name="connsiteX11" fmla="*/ 2757376 w 2965898"/>
              <a:gd name="connsiteY11" fmla="*/ 1580707 h 1708298"/>
              <a:gd name="connsiteX12" fmla="*/ 2729023 w 2965898"/>
              <a:gd name="connsiteY12" fmla="*/ 1247554 h 1708298"/>
              <a:gd name="connsiteX13" fmla="*/ 2903150 w 2965898"/>
              <a:gd name="connsiteY13" fmla="*/ 1214515 h 1708298"/>
              <a:gd name="connsiteX14" fmla="*/ 2965898 w 2965898"/>
              <a:gd name="connsiteY14" fmla="*/ 1063256 h 1708298"/>
              <a:gd name="connsiteX15" fmla="*/ 2874612 w 2965898"/>
              <a:gd name="connsiteY15" fmla="*/ 1027074 h 1708298"/>
              <a:gd name="connsiteX16" fmla="*/ 2712812 w 2965898"/>
              <a:gd name="connsiteY16" fmla="*/ 977456 h 1708298"/>
              <a:gd name="connsiteX17" fmla="*/ 2522843 w 2965898"/>
              <a:gd name="connsiteY17" fmla="*/ 876678 h 1708298"/>
              <a:gd name="connsiteX18" fmla="*/ 2425516 w 2965898"/>
              <a:gd name="connsiteY18" fmla="*/ 572617 h 1708298"/>
              <a:gd name="connsiteX19" fmla="*/ 2339162 w 2965898"/>
              <a:gd name="connsiteY19" fmla="*/ 354419 h 1708298"/>
              <a:gd name="connsiteX20" fmla="*/ 1623237 w 2965898"/>
              <a:gd name="connsiteY20" fmla="*/ 163033 h 1708298"/>
              <a:gd name="connsiteX21" fmla="*/ 1098697 w 2965898"/>
              <a:gd name="connsiteY21" fmla="*/ 56707 h 1708298"/>
              <a:gd name="connsiteX22" fmla="*/ 411125 w 2965898"/>
              <a:gd name="connsiteY22" fmla="*/ 0 h 1708298"/>
              <a:gd name="connsiteX0" fmla="*/ 411125 w 3162707"/>
              <a:gd name="connsiteY0" fmla="*/ 0 h 1708298"/>
              <a:gd name="connsiteX1" fmla="*/ 411125 w 3162707"/>
              <a:gd name="connsiteY1" fmla="*/ 0 h 1708298"/>
              <a:gd name="connsiteX2" fmla="*/ 340241 w 3162707"/>
              <a:gd name="connsiteY2" fmla="*/ 0 h 1708298"/>
              <a:gd name="connsiteX3" fmla="*/ 0 w 3162707"/>
              <a:gd name="connsiteY3" fmla="*/ 347330 h 1708298"/>
              <a:gd name="connsiteX4" fmla="*/ 35441 w 3162707"/>
              <a:gd name="connsiteY4" fmla="*/ 396949 h 1708298"/>
              <a:gd name="connsiteX5" fmla="*/ 113414 w 3162707"/>
              <a:gd name="connsiteY5" fmla="*/ 751368 h 1708298"/>
              <a:gd name="connsiteX6" fmla="*/ 588334 w 3162707"/>
              <a:gd name="connsiteY6" fmla="*/ 1275907 h 1708298"/>
              <a:gd name="connsiteX7" fmla="*/ 680483 w 3162707"/>
              <a:gd name="connsiteY7" fmla="*/ 1325526 h 1708298"/>
              <a:gd name="connsiteX8" fmla="*/ 1729562 w 3162707"/>
              <a:gd name="connsiteY8" fmla="*/ 1580707 h 1708298"/>
              <a:gd name="connsiteX9" fmla="*/ 2367516 w 3162707"/>
              <a:gd name="connsiteY9" fmla="*/ 1708298 h 1708298"/>
              <a:gd name="connsiteX10" fmla="*/ 2523460 w 3162707"/>
              <a:gd name="connsiteY10" fmla="*/ 1694121 h 1708298"/>
              <a:gd name="connsiteX11" fmla="*/ 2757376 w 3162707"/>
              <a:gd name="connsiteY11" fmla="*/ 1580707 h 1708298"/>
              <a:gd name="connsiteX12" fmla="*/ 2729023 w 3162707"/>
              <a:gd name="connsiteY12" fmla="*/ 1247554 h 1708298"/>
              <a:gd name="connsiteX13" fmla="*/ 2903150 w 3162707"/>
              <a:gd name="connsiteY13" fmla="*/ 1214515 h 1708298"/>
              <a:gd name="connsiteX14" fmla="*/ 2965898 w 3162707"/>
              <a:gd name="connsiteY14" fmla="*/ 1063256 h 1708298"/>
              <a:gd name="connsiteX15" fmla="*/ 2874612 w 3162707"/>
              <a:gd name="connsiteY15" fmla="*/ 1027074 h 1708298"/>
              <a:gd name="connsiteX16" fmla="*/ 2712812 w 3162707"/>
              <a:gd name="connsiteY16" fmla="*/ 977456 h 1708298"/>
              <a:gd name="connsiteX17" fmla="*/ 2522843 w 3162707"/>
              <a:gd name="connsiteY17" fmla="*/ 876678 h 1708298"/>
              <a:gd name="connsiteX18" fmla="*/ 3162707 w 3162707"/>
              <a:gd name="connsiteY18" fmla="*/ 522998 h 1708298"/>
              <a:gd name="connsiteX19" fmla="*/ 2339162 w 3162707"/>
              <a:gd name="connsiteY19" fmla="*/ 354419 h 1708298"/>
              <a:gd name="connsiteX20" fmla="*/ 1623237 w 3162707"/>
              <a:gd name="connsiteY20" fmla="*/ 163033 h 1708298"/>
              <a:gd name="connsiteX21" fmla="*/ 1098697 w 3162707"/>
              <a:gd name="connsiteY21" fmla="*/ 56707 h 1708298"/>
              <a:gd name="connsiteX22" fmla="*/ 411125 w 3162707"/>
              <a:gd name="connsiteY22" fmla="*/ 0 h 1708298"/>
              <a:gd name="connsiteX0" fmla="*/ 411125 w 3510132"/>
              <a:gd name="connsiteY0" fmla="*/ 0 h 1708298"/>
              <a:gd name="connsiteX1" fmla="*/ 411125 w 3510132"/>
              <a:gd name="connsiteY1" fmla="*/ 0 h 1708298"/>
              <a:gd name="connsiteX2" fmla="*/ 340241 w 3510132"/>
              <a:gd name="connsiteY2" fmla="*/ 0 h 1708298"/>
              <a:gd name="connsiteX3" fmla="*/ 0 w 3510132"/>
              <a:gd name="connsiteY3" fmla="*/ 347330 h 1708298"/>
              <a:gd name="connsiteX4" fmla="*/ 35441 w 3510132"/>
              <a:gd name="connsiteY4" fmla="*/ 396949 h 1708298"/>
              <a:gd name="connsiteX5" fmla="*/ 113414 w 3510132"/>
              <a:gd name="connsiteY5" fmla="*/ 751368 h 1708298"/>
              <a:gd name="connsiteX6" fmla="*/ 588334 w 3510132"/>
              <a:gd name="connsiteY6" fmla="*/ 1275907 h 1708298"/>
              <a:gd name="connsiteX7" fmla="*/ 680483 w 3510132"/>
              <a:gd name="connsiteY7" fmla="*/ 1325526 h 1708298"/>
              <a:gd name="connsiteX8" fmla="*/ 1729562 w 3510132"/>
              <a:gd name="connsiteY8" fmla="*/ 1580707 h 1708298"/>
              <a:gd name="connsiteX9" fmla="*/ 2367516 w 3510132"/>
              <a:gd name="connsiteY9" fmla="*/ 1708298 h 1708298"/>
              <a:gd name="connsiteX10" fmla="*/ 2523460 w 3510132"/>
              <a:gd name="connsiteY10" fmla="*/ 1694121 h 1708298"/>
              <a:gd name="connsiteX11" fmla="*/ 2757376 w 3510132"/>
              <a:gd name="connsiteY11" fmla="*/ 1580707 h 1708298"/>
              <a:gd name="connsiteX12" fmla="*/ 2729023 w 3510132"/>
              <a:gd name="connsiteY12" fmla="*/ 1247554 h 1708298"/>
              <a:gd name="connsiteX13" fmla="*/ 2903150 w 3510132"/>
              <a:gd name="connsiteY13" fmla="*/ 1214515 h 1708298"/>
              <a:gd name="connsiteX14" fmla="*/ 2965898 w 3510132"/>
              <a:gd name="connsiteY14" fmla="*/ 1063256 h 1708298"/>
              <a:gd name="connsiteX15" fmla="*/ 2874612 w 3510132"/>
              <a:gd name="connsiteY15" fmla="*/ 1027074 h 1708298"/>
              <a:gd name="connsiteX16" fmla="*/ 2712812 w 3510132"/>
              <a:gd name="connsiteY16" fmla="*/ 977456 h 1708298"/>
              <a:gd name="connsiteX17" fmla="*/ 3501038 w 3510132"/>
              <a:gd name="connsiteY17" fmla="*/ 784529 h 1708298"/>
              <a:gd name="connsiteX18" fmla="*/ 3162707 w 3510132"/>
              <a:gd name="connsiteY18" fmla="*/ 522998 h 1708298"/>
              <a:gd name="connsiteX19" fmla="*/ 2339162 w 3510132"/>
              <a:gd name="connsiteY19" fmla="*/ 354419 h 1708298"/>
              <a:gd name="connsiteX20" fmla="*/ 1623237 w 3510132"/>
              <a:gd name="connsiteY20" fmla="*/ 163033 h 1708298"/>
              <a:gd name="connsiteX21" fmla="*/ 1098697 w 3510132"/>
              <a:gd name="connsiteY21" fmla="*/ 56707 h 1708298"/>
              <a:gd name="connsiteX22" fmla="*/ 411125 w 3510132"/>
              <a:gd name="connsiteY22" fmla="*/ 0 h 1708298"/>
              <a:gd name="connsiteX0" fmla="*/ 411125 w 3505939"/>
              <a:gd name="connsiteY0" fmla="*/ 0 h 1708298"/>
              <a:gd name="connsiteX1" fmla="*/ 411125 w 3505939"/>
              <a:gd name="connsiteY1" fmla="*/ 0 h 1708298"/>
              <a:gd name="connsiteX2" fmla="*/ 340241 w 3505939"/>
              <a:gd name="connsiteY2" fmla="*/ 0 h 1708298"/>
              <a:gd name="connsiteX3" fmla="*/ 0 w 3505939"/>
              <a:gd name="connsiteY3" fmla="*/ 347330 h 1708298"/>
              <a:gd name="connsiteX4" fmla="*/ 35441 w 3505939"/>
              <a:gd name="connsiteY4" fmla="*/ 396949 h 1708298"/>
              <a:gd name="connsiteX5" fmla="*/ 113414 w 3505939"/>
              <a:gd name="connsiteY5" fmla="*/ 751368 h 1708298"/>
              <a:gd name="connsiteX6" fmla="*/ 588334 w 3505939"/>
              <a:gd name="connsiteY6" fmla="*/ 1275907 h 1708298"/>
              <a:gd name="connsiteX7" fmla="*/ 680483 w 3505939"/>
              <a:gd name="connsiteY7" fmla="*/ 1325526 h 1708298"/>
              <a:gd name="connsiteX8" fmla="*/ 1729562 w 3505939"/>
              <a:gd name="connsiteY8" fmla="*/ 1580707 h 1708298"/>
              <a:gd name="connsiteX9" fmla="*/ 2367516 w 3505939"/>
              <a:gd name="connsiteY9" fmla="*/ 1708298 h 1708298"/>
              <a:gd name="connsiteX10" fmla="*/ 2523460 w 3505939"/>
              <a:gd name="connsiteY10" fmla="*/ 1694121 h 1708298"/>
              <a:gd name="connsiteX11" fmla="*/ 2757376 w 3505939"/>
              <a:gd name="connsiteY11" fmla="*/ 1580707 h 1708298"/>
              <a:gd name="connsiteX12" fmla="*/ 2729023 w 3505939"/>
              <a:gd name="connsiteY12" fmla="*/ 1247554 h 1708298"/>
              <a:gd name="connsiteX13" fmla="*/ 2903150 w 3505939"/>
              <a:gd name="connsiteY13" fmla="*/ 1214515 h 1708298"/>
              <a:gd name="connsiteX14" fmla="*/ 2965898 w 3505939"/>
              <a:gd name="connsiteY14" fmla="*/ 1063256 h 1708298"/>
              <a:gd name="connsiteX15" fmla="*/ 2874612 w 3505939"/>
              <a:gd name="connsiteY15" fmla="*/ 1027074 h 1708298"/>
              <a:gd name="connsiteX16" fmla="*/ 3329500 w 3505939"/>
              <a:gd name="connsiteY16" fmla="*/ 920750 h 1708298"/>
              <a:gd name="connsiteX17" fmla="*/ 3501038 w 3505939"/>
              <a:gd name="connsiteY17" fmla="*/ 784529 h 1708298"/>
              <a:gd name="connsiteX18" fmla="*/ 3162707 w 3505939"/>
              <a:gd name="connsiteY18" fmla="*/ 522998 h 1708298"/>
              <a:gd name="connsiteX19" fmla="*/ 2339162 w 3505939"/>
              <a:gd name="connsiteY19" fmla="*/ 354419 h 1708298"/>
              <a:gd name="connsiteX20" fmla="*/ 1623237 w 3505939"/>
              <a:gd name="connsiteY20" fmla="*/ 163033 h 1708298"/>
              <a:gd name="connsiteX21" fmla="*/ 1098697 w 3505939"/>
              <a:gd name="connsiteY21" fmla="*/ 56707 h 1708298"/>
              <a:gd name="connsiteX22" fmla="*/ 411125 w 3505939"/>
              <a:gd name="connsiteY22" fmla="*/ 0 h 1708298"/>
              <a:gd name="connsiteX0" fmla="*/ 411125 w 3504677"/>
              <a:gd name="connsiteY0" fmla="*/ 0 h 1708298"/>
              <a:gd name="connsiteX1" fmla="*/ 411125 w 3504677"/>
              <a:gd name="connsiteY1" fmla="*/ 0 h 1708298"/>
              <a:gd name="connsiteX2" fmla="*/ 340241 w 3504677"/>
              <a:gd name="connsiteY2" fmla="*/ 0 h 1708298"/>
              <a:gd name="connsiteX3" fmla="*/ 0 w 3504677"/>
              <a:gd name="connsiteY3" fmla="*/ 347330 h 1708298"/>
              <a:gd name="connsiteX4" fmla="*/ 35441 w 3504677"/>
              <a:gd name="connsiteY4" fmla="*/ 396949 h 1708298"/>
              <a:gd name="connsiteX5" fmla="*/ 113414 w 3504677"/>
              <a:gd name="connsiteY5" fmla="*/ 751368 h 1708298"/>
              <a:gd name="connsiteX6" fmla="*/ 588334 w 3504677"/>
              <a:gd name="connsiteY6" fmla="*/ 1275907 h 1708298"/>
              <a:gd name="connsiteX7" fmla="*/ 680483 w 3504677"/>
              <a:gd name="connsiteY7" fmla="*/ 1325526 h 1708298"/>
              <a:gd name="connsiteX8" fmla="*/ 1729562 w 3504677"/>
              <a:gd name="connsiteY8" fmla="*/ 1580707 h 1708298"/>
              <a:gd name="connsiteX9" fmla="*/ 2367516 w 3504677"/>
              <a:gd name="connsiteY9" fmla="*/ 1708298 h 1708298"/>
              <a:gd name="connsiteX10" fmla="*/ 2523460 w 3504677"/>
              <a:gd name="connsiteY10" fmla="*/ 1694121 h 1708298"/>
              <a:gd name="connsiteX11" fmla="*/ 2757376 w 3504677"/>
              <a:gd name="connsiteY11" fmla="*/ 1580707 h 1708298"/>
              <a:gd name="connsiteX12" fmla="*/ 2729023 w 3504677"/>
              <a:gd name="connsiteY12" fmla="*/ 1247554 h 1708298"/>
              <a:gd name="connsiteX13" fmla="*/ 2903150 w 3504677"/>
              <a:gd name="connsiteY13" fmla="*/ 1214515 h 1708298"/>
              <a:gd name="connsiteX14" fmla="*/ 2965898 w 3504677"/>
              <a:gd name="connsiteY14" fmla="*/ 1063256 h 1708298"/>
              <a:gd name="connsiteX15" fmla="*/ 3136882 w 3504677"/>
              <a:gd name="connsiteY15" fmla="*/ 991632 h 1708298"/>
              <a:gd name="connsiteX16" fmla="*/ 3329500 w 3504677"/>
              <a:gd name="connsiteY16" fmla="*/ 920750 h 1708298"/>
              <a:gd name="connsiteX17" fmla="*/ 3501038 w 3504677"/>
              <a:gd name="connsiteY17" fmla="*/ 784529 h 1708298"/>
              <a:gd name="connsiteX18" fmla="*/ 3162707 w 3504677"/>
              <a:gd name="connsiteY18" fmla="*/ 522998 h 1708298"/>
              <a:gd name="connsiteX19" fmla="*/ 2339162 w 3504677"/>
              <a:gd name="connsiteY19" fmla="*/ 354419 h 1708298"/>
              <a:gd name="connsiteX20" fmla="*/ 1623237 w 3504677"/>
              <a:gd name="connsiteY20" fmla="*/ 163033 h 1708298"/>
              <a:gd name="connsiteX21" fmla="*/ 1098697 w 3504677"/>
              <a:gd name="connsiteY21" fmla="*/ 56707 h 1708298"/>
              <a:gd name="connsiteX22" fmla="*/ 411125 w 3504677"/>
              <a:gd name="connsiteY22" fmla="*/ 0 h 170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04677" h="1708298">
                <a:moveTo>
                  <a:pt x="411125" y="0"/>
                </a:moveTo>
                <a:lnTo>
                  <a:pt x="411125" y="0"/>
                </a:lnTo>
                <a:lnTo>
                  <a:pt x="340241" y="0"/>
                </a:lnTo>
                <a:lnTo>
                  <a:pt x="0" y="347330"/>
                </a:lnTo>
                <a:lnTo>
                  <a:pt x="35441" y="396949"/>
                </a:lnTo>
                <a:lnTo>
                  <a:pt x="113414" y="751368"/>
                </a:lnTo>
                <a:lnTo>
                  <a:pt x="588334" y="1275907"/>
                </a:lnTo>
                <a:lnTo>
                  <a:pt x="680483" y="1325526"/>
                </a:lnTo>
                <a:lnTo>
                  <a:pt x="1729562" y="1580707"/>
                </a:lnTo>
                <a:lnTo>
                  <a:pt x="2367516" y="1708298"/>
                </a:lnTo>
                <a:lnTo>
                  <a:pt x="2523460" y="1694121"/>
                </a:lnTo>
                <a:lnTo>
                  <a:pt x="2757376" y="1580707"/>
                </a:lnTo>
                <a:lnTo>
                  <a:pt x="2729023" y="1247554"/>
                </a:lnTo>
                <a:lnTo>
                  <a:pt x="2903150" y="1214515"/>
                </a:lnTo>
                <a:lnTo>
                  <a:pt x="2965898" y="1063256"/>
                </a:lnTo>
                <a:lnTo>
                  <a:pt x="3136882" y="991632"/>
                </a:lnTo>
                <a:cubicBezTo>
                  <a:pt x="3122705" y="975092"/>
                  <a:pt x="3268807" y="955267"/>
                  <a:pt x="3329500" y="920750"/>
                </a:cubicBezTo>
                <a:cubicBezTo>
                  <a:pt x="3390193" y="886233"/>
                  <a:pt x="3528837" y="850821"/>
                  <a:pt x="3501038" y="784529"/>
                </a:cubicBezTo>
                <a:cubicBezTo>
                  <a:pt x="3473239" y="718237"/>
                  <a:pt x="3162707" y="522998"/>
                  <a:pt x="3162707" y="522998"/>
                </a:cubicBezTo>
                <a:lnTo>
                  <a:pt x="2339162" y="354419"/>
                </a:lnTo>
                <a:lnTo>
                  <a:pt x="1623237" y="163033"/>
                </a:lnTo>
                <a:lnTo>
                  <a:pt x="1098697" y="56707"/>
                </a:lnTo>
                <a:lnTo>
                  <a:pt x="411125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2" name="Gruppo 41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43" name="CasellaDiTesto 42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44" name="Connettore 1 43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2" name="CasellaDiTesto 51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54" name="Gruppo 53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55" name="Ovale 54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Figura a mano libera 55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6" name="Connettore 2 45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6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856" y="365126"/>
            <a:ext cx="8748654" cy="520921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Schema </a:t>
            </a:r>
            <a:r>
              <a:rPr lang="it-IT" sz="2800" dirty="0" err="1"/>
              <a:t>related</a:t>
            </a:r>
            <a:r>
              <a:rPr lang="it-IT" sz="2800" dirty="0"/>
              <a:t> to R1.1.1 + </a:t>
            </a:r>
            <a:r>
              <a:rPr lang="it-IT" sz="2800" dirty="0" smtClean="0"/>
              <a:t>R1.1.2 + R1.2.1 + R1.2.2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969348" y="2964794"/>
            <a:ext cx="343537" cy="4626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249968" y="313121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0593" y="3348645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86441" y="2711881"/>
            <a:ext cx="941283" cy="261610"/>
            <a:chOff x="4008129" y="2922901"/>
            <a:chExt cx="941283" cy="261610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4008129" y="2922901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Parked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575289" y="368534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67</a:t>
            </a:fld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98" name="Connettore 2 97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igura a mano libera 50"/>
          <p:cNvSpPr/>
          <p:nvPr/>
        </p:nvSpPr>
        <p:spPr>
          <a:xfrm>
            <a:off x="1991833" y="2119423"/>
            <a:ext cx="3504677" cy="1708298"/>
          </a:xfrm>
          <a:custGeom>
            <a:avLst/>
            <a:gdLst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870790 w 3069265"/>
              <a:gd name="connsiteY18" fmla="*/ 652130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874612 w 3069265"/>
              <a:gd name="connsiteY15" fmla="*/ 1027074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2176"/>
              <a:gd name="connsiteY0" fmla="*/ 0 h 1708298"/>
              <a:gd name="connsiteX1" fmla="*/ 411125 w 3062176"/>
              <a:gd name="connsiteY1" fmla="*/ 0 h 1708298"/>
              <a:gd name="connsiteX2" fmla="*/ 340241 w 3062176"/>
              <a:gd name="connsiteY2" fmla="*/ 0 h 1708298"/>
              <a:gd name="connsiteX3" fmla="*/ 0 w 3062176"/>
              <a:gd name="connsiteY3" fmla="*/ 347330 h 1708298"/>
              <a:gd name="connsiteX4" fmla="*/ 35441 w 3062176"/>
              <a:gd name="connsiteY4" fmla="*/ 396949 h 1708298"/>
              <a:gd name="connsiteX5" fmla="*/ 113414 w 3062176"/>
              <a:gd name="connsiteY5" fmla="*/ 751368 h 1708298"/>
              <a:gd name="connsiteX6" fmla="*/ 588334 w 3062176"/>
              <a:gd name="connsiteY6" fmla="*/ 1275907 h 1708298"/>
              <a:gd name="connsiteX7" fmla="*/ 680483 w 3062176"/>
              <a:gd name="connsiteY7" fmla="*/ 1325526 h 1708298"/>
              <a:gd name="connsiteX8" fmla="*/ 1729562 w 3062176"/>
              <a:gd name="connsiteY8" fmla="*/ 1580707 h 1708298"/>
              <a:gd name="connsiteX9" fmla="*/ 2367516 w 3062176"/>
              <a:gd name="connsiteY9" fmla="*/ 1708298 h 1708298"/>
              <a:gd name="connsiteX10" fmla="*/ 2523460 w 3062176"/>
              <a:gd name="connsiteY10" fmla="*/ 1694121 h 1708298"/>
              <a:gd name="connsiteX11" fmla="*/ 2757376 w 3062176"/>
              <a:gd name="connsiteY11" fmla="*/ 1580707 h 1708298"/>
              <a:gd name="connsiteX12" fmla="*/ 2729023 w 3062176"/>
              <a:gd name="connsiteY12" fmla="*/ 1247554 h 1708298"/>
              <a:gd name="connsiteX13" fmla="*/ 3062176 w 3062176"/>
              <a:gd name="connsiteY13" fmla="*/ 1127051 h 1708298"/>
              <a:gd name="connsiteX14" fmla="*/ 2965898 w 3062176"/>
              <a:gd name="connsiteY14" fmla="*/ 1063256 h 1708298"/>
              <a:gd name="connsiteX15" fmla="*/ 2874612 w 3062176"/>
              <a:gd name="connsiteY15" fmla="*/ 1027074 h 1708298"/>
              <a:gd name="connsiteX16" fmla="*/ 2712812 w 3062176"/>
              <a:gd name="connsiteY16" fmla="*/ 977456 h 1708298"/>
              <a:gd name="connsiteX17" fmla="*/ 2522843 w 3062176"/>
              <a:gd name="connsiteY17" fmla="*/ 876678 h 1708298"/>
              <a:gd name="connsiteX18" fmla="*/ 2425516 w 3062176"/>
              <a:gd name="connsiteY18" fmla="*/ 572617 h 1708298"/>
              <a:gd name="connsiteX19" fmla="*/ 2339162 w 3062176"/>
              <a:gd name="connsiteY19" fmla="*/ 354419 h 1708298"/>
              <a:gd name="connsiteX20" fmla="*/ 1623237 w 3062176"/>
              <a:gd name="connsiteY20" fmla="*/ 163033 h 1708298"/>
              <a:gd name="connsiteX21" fmla="*/ 1098697 w 3062176"/>
              <a:gd name="connsiteY21" fmla="*/ 56707 h 1708298"/>
              <a:gd name="connsiteX22" fmla="*/ 411125 w 3062176"/>
              <a:gd name="connsiteY22" fmla="*/ 0 h 1708298"/>
              <a:gd name="connsiteX0" fmla="*/ 411125 w 2965898"/>
              <a:gd name="connsiteY0" fmla="*/ 0 h 1708298"/>
              <a:gd name="connsiteX1" fmla="*/ 411125 w 2965898"/>
              <a:gd name="connsiteY1" fmla="*/ 0 h 1708298"/>
              <a:gd name="connsiteX2" fmla="*/ 340241 w 2965898"/>
              <a:gd name="connsiteY2" fmla="*/ 0 h 1708298"/>
              <a:gd name="connsiteX3" fmla="*/ 0 w 2965898"/>
              <a:gd name="connsiteY3" fmla="*/ 347330 h 1708298"/>
              <a:gd name="connsiteX4" fmla="*/ 35441 w 2965898"/>
              <a:gd name="connsiteY4" fmla="*/ 396949 h 1708298"/>
              <a:gd name="connsiteX5" fmla="*/ 113414 w 2965898"/>
              <a:gd name="connsiteY5" fmla="*/ 751368 h 1708298"/>
              <a:gd name="connsiteX6" fmla="*/ 588334 w 2965898"/>
              <a:gd name="connsiteY6" fmla="*/ 1275907 h 1708298"/>
              <a:gd name="connsiteX7" fmla="*/ 680483 w 2965898"/>
              <a:gd name="connsiteY7" fmla="*/ 1325526 h 1708298"/>
              <a:gd name="connsiteX8" fmla="*/ 1729562 w 2965898"/>
              <a:gd name="connsiteY8" fmla="*/ 1580707 h 1708298"/>
              <a:gd name="connsiteX9" fmla="*/ 2367516 w 2965898"/>
              <a:gd name="connsiteY9" fmla="*/ 1708298 h 1708298"/>
              <a:gd name="connsiteX10" fmla="*/ 2523460 w 2965898"/>
              <a:gd name="connsiteY10" fmla="*/ 1694121 h 1708298"/>
              <a:gd name="connsiteX11" fmla="*/ 2757376 w 2965898"/>
              <a:gd name="connsiteY11" fmla="*/ 1580707 h 1708298"/>
              <a:gd name="connsiteX12" fmla="*/ 2729023 w 2965898"/>
              <a:gd name="connsiteY12" fmla="*/ 1247554 h 1708298"/>
              <a:gd name="connsiteX13" fmla="*/ 2903150 w 2965898"/>
              <a:gd name="connsiteY13" fmla="*/ 1214515 h 1708298"/>
              <a:gd name="connsiteX14" fmla="*/ 2965898 w 2965898"/>
              <a:gd name="connsiteY14" fmla="*/ 1063256 h 1708298"/>
              <a:gd name="connsiteX15" fmla="*/ 2874612 w 2965898"/>
              <a:gd name="connsiteY15" fmla="*/ 1027074 h 1708298"/>
              <a:gd name="connsiteX16" fmla="*/ 2712812 w 2965898"/>
              <a:gd name="connsiteY16" fmla="*/ 977456 h 1708298"/>
              <a:gd name="connsiteX17" fmla="*/ 2522843 w 2965898"/>
              <a:gd name="connsiteY17" fmla="*/ 876678 h 1708298"/>
              <a:gd name="connsiteX18" fmla="*/ 2425516 w 2965898"/>
              <a:gd name="connsiteY18" fmla="*/ 572617 h 1708298"/>
              <a:gd name="connsiteX19" fmla="*/ 2339162 w 2965898"/>
              <a:gd name="connsiteY19" fmla="*/ 354419 h 1708298"/>
              <a:gd name="connsiteX20" fmla="*/ 1623237 w 2965898"/>
              <a:gd name="connsiteY20" fmla="*/ 163033 h 1708298"/>
              <a:gd name="connsiteX21" fmla="*/ 1098697 w 2965898"/>
              <a:gd name="connsiteY21" fmla="*/ 56707 h 1708298"/>
              <a:gd name="connsiteX22" fmla="*/ 411125 w 2965898"/>
              <a:gd name="connsiteY22" fmla="*/ 0 h 1708298"/>
              <a:gd name="connsiteX0" fmla="*/ 411125 w 3162707"/>
              <a:gd name="connsiteY0" fmla="*/ 0 h 1708298"/>
              <a:gd name="connsiteX1" fmla="*/ 411125 w 3162707"/>
              <a:gd name="connsiteY1" fmla="*/ 0 h 1708298"/>
              <a:gd name="connsiteX2" fmla="*/ 340241 w 3162707"/>
              <a:gd name="connsiteY2" fmla="*/ 0 h 1708298"/>
              <a:gd name="connsiteX3" fmla="*/ 0 w 3162707"/>
              <a:gd name="connsiteY3" fmla="*/ 347330 h 1708298"/>
              <a:gd name="connsiteX4" fmla="*/ 35441 w 3162707"/>
              <a:gd name="connsiteY4" fmla="*/ 396949 h 1708298"/>
              <a:gd name="connsiteX5" fmla="*/ 113414 w 3162707"/>
              <a:gd name="connsiteY5" fmla="*/ 751368 h 1708298"/>
              <a:gd name="connsiteX6" fmla="*/ 588334 w 3162707"/>
              <a:gd name="connsiteY6" fmla="*/ 1275907 h 1708298"/>
              <a:gd name="connsiteX7" fmla="*/ 680483 w 3162707"/>
              <a:gd name="connsiteY7" fmla="*/ 1325526 h 1708298"/>
              <a:gd name="connsiteX8" fmla="*/ 1729562 w 3162707"/>
              <a:gd name="connsiteY8" fmla="*/ 1580707 h 1708298"/>
              <a:gd name="connsiteX9" fmla="*/ 2367516 w 3162707"/>
              <a:gd name="connsiteY9" fmla="*/ 1708298 h 1708298"/>
              <a:gd name="connsiteX10" fmla="*/ 2523460 w 3162707"/>
              <a:gd name="connsiteY10" fmla="*/ 1694121 h 1708298"/>
              <a:gd name="connsiteX11" fmla="*/ 2757376 w 3162707"/>
              <a:gd name="connsiteY11" fmla="*/ 1580707 h 1708298"/>
              <a:gd name="connsiteX12" fmla="*/ 2729023 w 3162707"/>
              <a:gd name="connsiteY12" fmla="*/ 1247554 h 1708298"/>
              <a:gd name="connsiteX13" fmla="*/ 2903150 w 3162707"/>
              <a:gd name="connsiteY13" fmla="*/ 1214515 h 1708298"/>
              <a:gd name="connsiteX14" fmla="*/ 2965898 w 3162707"/>
              <a:gd name="connsiteY14" fmla="*/ 1063256 h 1708298"/>
              <a:gd name="connsiteX15" fmla="*/ 2874612 w 3162707"/>
              <a:gd name="connsiteY15" fmla="*/ 1027074 h 1708298"/>
              <a:gd name="connsiteX16" fmla="*/ 2712812 w 3162707"/>
              <a:gd name="connsiteY16" fmla="*/ 977456 h 1708298"/>
              <a:gd name="connsiteX17" fmla="*/ 2522843 w 3162707"/>
              <a:gd name="connsiteY17" fmla="*/ 876678 h 1708298"/>
              <a:gd name="connsiteX18" fmla="*/ 3162707 w 3162707"/>
              <a:gd name="connsiteY18" fmla="*/ 522998 h 1708298"/>
              <a:gd name="connsiteX19" fmla="*/ 2339162 w 3162707"/>
              <a:gd name="connsiteY19" fmla="*/ 354419 h 1708298"/>
              <a:gd name="connsiteX20" fmla="*/ 1623237 w 3162707"/>
              <a:gd name="connsiteY20" fmla="*/ 163033 h 1708298"/>
              <a:gd name="connsiteX21" fmla="*/ 1098697 w 3162707"/>
              <a:gd name="connsiteY21" fmla="*/ 56707 h 1708298"/>
              <a:gd name="connsiteX22" fmla="*/ 411125 w 3162707"/>
              <a:gd name="connsiteY22" fmla="*/ 0 h 1708298"/>
              <a:gd name="connsiteX0" fmla="*/ 411125 w 3510132"/>
              <a:gd name="connsiteY0" fmla="*/ 0 h 1708298"/>
              <a:gd name="connsiteX1" fmla="*/ 411125 w 3510132"/>
              <a:gd name="connsiteY1" fmla="*/ 0 h 1708298"/>
              <a:gd name="connsiteX2" fmla="*/ 340241 w 3510132"/>
              <a:gd name="connsiteY2" fmla="*/ 0 h 1708298"/>
              <a:gd name="connsiteX3" fmla="*/ 0 w 3510132"/>
              <a:gd name="connsiteY3" fmla="*/ 347330 h 1708298"/>
              <a:gd name="connsiteX4" fmla="*/ 35441 w 3510132"/>
              <a:gd name="connsiteY4" fmla="*/ 396949 h 1708298"/>
              <a:gd name="connsiteX5" fmla="*/ 113414 w 3510132"/>
              <a:gd name="connsiteY5" fmla="*/ 751368 h 1708298"/>
              <a:gd name="connsiteX6" fmla="*/ 588334 w 3510132"/>
              <a:gd name="connsiteY6" fmla="*/ 1275907 h 1708298"/>
              <a:gd name="connsiteX7" fmla="*/ 680483 w 3510132"/>
              <a:gd name="connsiteY7" fmla="*/ 1325526 h 1708298"/>
              <a:gd name="connsiteX8" fmla="*/ 1729562 w 3510132"/>
              <a:gd name="connsiteY8" fmla="*/ 1580707 h 1708298"/>
              <a:gd name="connsiteX9" fmla="*/ 2367516 w 3510132"/>
              <a:gd name="connsiteY9" fmla="*/ 1708298 h 1708298"/>
              <a:gd name="connsiteX10" fmla="*/ 2523460 w 3510132"/>
              <a:gd name="connsiteY10" fmla="*/ 1694121 h 1708298"/>
              <a:gd name="connsiteX11" fmla="*/ 2757376 w 3510132"/>
              <a:gd name="connsiteY11" fmla="*/ 1580707 h 1708298"/>
              <a:gd name="connsiteX12" fmla="*/ 2729023 w 3510132"/>
              <a:gd name="connsiteY12" fmla="*/ 1247554 h 1708298"/>
              <a:gd name="connsiteX13" fmla="*/ 2903150 w 3510132"/>
              <a:gd name="connsiteY13" fmla="*/ 1214515 h 1708298"/>
              <a:gd name="connsiteX14" fmla="*/ 2965898 w 3510132"/>
              <a:gd name="connsiteY14" fmla="*/ 1063256 h 1708298"/>
              <a:gd name="connsiteX15" fmla="*/ 2874612 w 3510132"/>
              <a:gd name="connsiteY15" fmla="*/ 1027074 h 1708298"/>
              <a:gd name="connsiteX16" fmla="*/ 2712812 w 3510132"/>
              <a:gd name="connsiteY16" fmla="*/ 977456 h 1708298"/>
              <a:gd name="connsiteX17" fmla="*/ 3501038 w 3510132"/>
              <a:gd name="connsiteY17" fmla="*/ 784529 h 1708298"/>
              <a:gd name="connsiteX18" fmla="*/ 3162707 w 3510132"/>
              <a:gd name="connsiteY18" fmla="*/ 522998 h 1708298"/>
              <a:gd name="connsiteX19" fmla="*/ 2339162 w 3510132"/>
              <a:gd name="connsiteY19" fmla="*/ 354419 h 1708298"/>
              <a:gd name="connsiteX20" fmla="*/ 1623237 w 3510132"/>
              <a:gd name="connsiteY20" fmla="*/ 163033 h 1708298"/>
              <a:gd name="connsiteX21" fmla="*/ 1098697 w 3510132"/>
              <a:gd name="connsiteY21" fmla="*/ 56707 h 1708298"/>
              <a:gd name="connsiteX22" fmla="*/ 411125 w 3510132"/>
              <a:gd name="connsiteY22" fmla="*/ 0 h 1708298"/>
              <a:gd name="connsiteX0" fmla="*/ 411125 w 3505939"/>
              <a:gd name="connsiteY0" fmla="*/ 0 h 1708298"/>
              <a:gd name="connsiteX1" fmla="*/ 411125 w 3505939"/>
              <a:gd name="connsiteY1" fmla="*/ 0 h 1708298"/>
              <a:gd name="connsiteX2" fmla="*/ 340241 w 3505939"/>
              <a:gd name="connsiteY2" fmla="*/ 0 h 1708298"/>
              <a:gd name="connsiteX3" fmla="*/ 0 w 3505939"/>
              <a:gd name="connsiteY3" fmla="*/ 347330 h 1708298"/>
              <a:gd name="connsiteX4" fmla="*/ 35441 w 3505939"/>
              <a:gd name="connsiteY4" fmla="*/ 396949 h 1708298"/>
              <a:gd name="connsiteX5" fmla="*/ 113414 w 3505939"/>
              <a:gd name="connsiteY5" fmla="*/ 751368 h 1708298"/>
              <a:gd name="connsiteX6" fmla="*/ 588334 w 3505939"/>
              <a:gd name="connsiteY6" fmla="*/ 1275907 h 1708298"/>
              <a:gd name="connsiteX7" fmla="*/ 680483 w 3505939"/>
              <a:gd name="connsiteY7" fmla="*/ 1325526 h 1708298"/>
              <a:gd name="connsiteX8" fmla="*/ 1729562 w 3505939"/>
              <a:gd name="connsiteY8" fmla="*/ 1580707 h 1708298"/>
              <a:gd name="connsiteX9" fmla="*/ 2367516 w 3505939"/>
              <a:gd name="connsiteY9" fmla="*/ 1708298 h 1708298"/>
              <a:gd name="connsiteX10" fmla="*/ 2523460 w 3505939"/>
              <a:gd name="connsiteY10" fmla="*/ 1694121 h 1708298"/>
              <a:gd name="connsiteX11" fmla="*/ 2757376 w 3505939"/>
              <a:gd name="connsiteY11" fmla="*/ 1580707 h 1708298"/>
              <a:gd name="connsiteX12" fmla="*/ 2729023 w 3505939"/>
              <a:gd name="connsiteY12" fmla="*/ 1247554 h 1708298"/>
              <a:gd name="connsiteX13" fmla="*/ 2903150 w 3505939"/>
              <a:gd name="connsiteY13" fmla="*/ 1214515 h 1708298"/>
              <a:gd name="connsiteX14" fmla="*/ 2965898 w 3505939"/>
              <a:gd name="connsiteY14" fmla="*/ 1063256 h 1708298"/>
              <a:gd name="connsiteX15" fmla="*/ 2874612 w 3505939"/>
              <a:gd name="connsiteY15" fmla="*/ 1027074 h 1708298"/>
              <a:gd name="connsiteX16" fmla="*/ 3329500 w 3505939"/>
              <a:gd name="connsiteY16" fmla="*/ 920750 h 1708298"/>
              <a:gd name="connsiteX17" fmla="*/ 3501038 w 3505939"/>
              <a:gd name="connsiteY17" fmla="*/ 784529 h 1708298"/>
              <a:gd name="connsiteX18" fmla="*/ 3162707 w 3505939"/>
              <a:gd name="connsiteY18" fmla="*/ 522998 h 1708298"/>
              <a:gd name="connsiteX19" fmla="*/ 2339162 w 3505939"/>
              <a:gd name="connsiteY19" fmla="*/ 354419 h 1708298"/>
              <a:gd name="connsiteX20" fmla="*/ 1623237 w 3505939"/>
              <a:gd name="connsiteY20" fmla="*/ 163033 h 1708298"/>
              <a:gd name="connsiteX21" fmla="*/ 1098697 w 3505939"/>
              <a:gd name="connsiteY21" fmla="*/ 56707 h 1708298"/>
              <a:gd name="connsiteX22" fmla="*/ 411125 w 3505939"/>
              <a:gd name="connsiteY22" fmla="*/ 0 h 1708298"/>
              <a:gd name="connsiteX0" fmla="*/ 411125 w 3504677"/>
              <a:gd name="connsiteY0" fmla="*/ 0 h 1708298"/>
              <a:gd name="connsiteX1" fmla="*/ 411125 w 3504677"/>
              <a:gd name="connsiteY1" fmla="*/ 0 h 1708298"/>
              <a:gd name="connsiteX2" fmla="*/ 340241 w 3504677"/>
              <a:gd name="connsiteY2" fmla="*/ 0 h 1708298"/>
              <a:gd name="connsiteX3" fmla="*/ 0 w 3504677"/>
              <a:gd name="connsiteY3" fmla="*/ 347330 h 1708298"/>
              <a:gd name="connsiteX4" fmla="*/ 35441 w 3504677"/>
              <a:gd name="connsiteY4" fmla="*/ 396949 h 1708298"/>
              <a:gd name="connsiteX5" fmla="*/ 113414 w 3504677"/>
              <a:gd name="connsiteY5" fmla="*/ 751368 h 1708298"/>
              <a:gd name="connsiteX6" fmla="*/ 588334 w 3504677"/>
              <a:gd name="connsiteY6" fmla="*/ 1275907 h 1708298"/>
              <a:gd name="connsiteX7" fmla="*/ 680483 w 3504677"/>
              <a:gd name="connsiteY7" fmla="*/ 1325526 h 1708298"/>
              <a:gd name="connsiteX8" fmla="*/ 1729562 w 3504677"/>
              <a:gd name="connsiteY8" fmla="*/ 1580707 h 1708298"/>
              <a:gd name="connsiteX9" fmla="*/ 2367516 w 3504677"/>
              <a:gd name="connsiteY9" fmla="*/ 1708298 h 1708298"/>
              <a:gd name="connsiteX10" fmla="*/ 2523460 w 3504677"/>
              <a:gd name="connsiteY10" fmla="*/ 1694121 h 1708298"/>
              <a:gd name="connsiteX11" fmla="*/ 2757376 w 3504677"/>
              <a:gd name="connsiteY11" fmla="*/ 1580707 h 1708298"/>
              <a:gd name="connsiteX12" fmla="*/ 2729023 w 3504677"/>
              <a:gd name="connsiteY12" fmla="*/ 1247554 h 1708298"/>
              <a:gd name="connsiteX13" fmla="*/ 2903150 w 3504677"/>
              <a:gd name="connsiteY13" fmla="*/ 1214515 h 1708298"/>
              <a:gd name="connsiteX14" fmla="*/ 2965898 w 3504677"/>
              <a:gd name="connsiteY14" fmla="*/ 1063256 h 1708298"/>
              <a:gd name="connsiteX15" fmla="*/ 3136882 w 3504677"/>
              <a:gd name="connsiteY15" fmla="*/ 991632 h 1708298"/>
              <a:gd name="connsiteX16" fmla="*/ 3329500 w 3504677"/>
              <a:gd name="connsiteY16" fmla="*/ 920750 h 1708298"/>
              <a:gd name="connsiteX17" fmla="*/ 3501038 w 3504677"/>
              <a:gd name="connsiteY17" fmla="*/ 784529 h 1708298"/>
              <a:gd name="connsiteX18" fmla="*/ 3162707 w 3504677"/>
              <a:gd name="connsiteY18" fmla="*/ 522998 h 1708298"/>
              <a:gd name="connsiteX19" fmla="*/ 2339162 w 3504677"/>
              <a:gd name="connsiteY19" fmla="*/ 354419 h 1708298"/>
              <a:gd name="connsiteX20" fmla="*/ 1623237 w 3504677"/>
              <a:gd name="connsiteY20" fmla="*/ 163033 h 1708298"/>
              <a:gd name="connsiteX21" fmla="*/ 1098697 w 3504677"/>
              <a:gd name="connsiteY21" fmla="*/ 56707 h 1708298"/>
              <a:gd name="connsiteX22" fmla="*/ 411125 w 3504677"/>
              <a:gd name="connsiteY22" fmla="*/ 0 h 170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04677" h="1708298">
                <a:moveTo>
                  <a:pt x="411125" y="0"/>
                </a:moveTo>
                <a:lnTo>
                  <a:pt x="411125" y="0"/>
                </a:lnTo>
                <a:lnTo>
                  <a:pt x="340241" y="0"/>
                </a:lnTo>
                <a:lnTo>
                  <a:pt x="0" y="347330"/>
                </a:lnTo>
                <a:lnTo>
                  <a:pt x="35441" y="396949"/>
                </a:lnTo>
                <a:lnTo>
                  <a:pt x="113414" y="751368"/>
                </a:lnTo>
                <a:lnTo>
                  <a:pt x="588334" y="1275907"/>
                </a:lnTo>
                <a:lnTo>
                  <a:pt x="680483" y="1325526"/>
                </a:lnTo>
                <a:lnTo>
                  <a:pt x="1729562" y="1580707"/>
                </a:lnTo>
                <a:lnTo>
                  <a:pt x="2367516" y="1708298"/>
                </a:lnTo>
                <a:lnTo>
                  <a:pt x="2523460" y="1694121"/>
                </a:lnTo>
                <a:lnTo>
                  <a:pt x="2757376" y="1580707"/>
                </a:lnTo>
                <a:lnTo>
                  <a:pt x="2729023" y="1247554"/>
                </a:lnTo>
                <a:lnTo>
                  <a:pt x="2903150" y="1214515"/>
                </a:lnTo>
                <a:lnTo>
                  <a:pt x="2965898" y="1063256"/>
                </a:lnTo>
                <a:lnTo>
                  <a:pt x="3136882" y="991632"/>
                </a:lnTo>
                <a:cubicBezTo>
                  <a:pt x="3122705" y="975092"/>
                  <a:pt x="3268807" y="955267"/>
                  <a:pt x="3329500" y="920750"/>
                </a:cubicBezTo>
                <a:cubicBezTo>
                  <a:pt x="3390193" y="886233"/>
                  <a:pt x="3528837" y="850821"/>
                  <a:pt x="3501038" y="784529"/>
                </a:cubicBezTo>
                <a:cubicBezTo>
                  <a:pt x="3473239" y="718237"/>
                  <a:pt x="3162707" y="522998"/>
                  <a:pt x="3162707" y="522998"/>
                </a:cubicBezTo>
                <a:lnTo>
                  <a:pt x="2339162" y="354419"/>
                </a:lnTo>
                <a:lnTo>
                  <a:pt x="1623237" y="163033"/>
                </a:lnTo>
                <a:lnTo>
                  <a:pt x="1098697" y="56707"/>
                </a:lnTo>
                <a:lnTo>
                  <a:pt x="411125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Segnaposto contenuto 6"/>
          <p:cNvSpPr>
            <a:spLocks noGrp="1"/>
          </p:cNvSpPr>
          <p:nvPr>
            <p:ph idx="1"/>
          </p:nvPr>
        </p:nvSpPr>
        <p:spPr>
          <a:xfrm>
            <a:off x="148856" y="4083554"/>
            <a:ext cx="4737055" cy="26379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1800" dirty="0" err="1" smtClean="0">
                <a:solidFill>
                  <a:srgbClr val="FF0000"/>
                </a:solidFill>
              </a:rPr>
              <a:t>Remember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</a:rPr>
              <a:t>requirements</a:t>
            </a:r>
            <a:r>
              <a:rPr lang="it-IT" sz="1800" dirty="0" smtClean="0">
                <a:solidFill>
                  <a:srgbClr val="FF0000"/>
                </a:solidFill>
              </a:rPr>
              <a:t> R1.2.2 </a:t>
            </a:r>
            <a:r>
              <a:rPr lang="it-IT" sz="1800" dirty="0">
                <a:solidFill>
                  <a:srgbClr val="FF0000"/>
                </a:solidFill>
              </a:rPr>
              <a:t>- </a:t>
            </a:r>
            <a:r>
              <a:rPr lang="it-IT" sz="1800" dirty="0" err="1">
                <a:solidFill>
                  <a:srgbClr val="FF0000"/>
                </a:solidFill>
              </a:rPr>
              <a:t>Furthermore</a:t>
            </a:r>
            <a:r>
              <a:rPr lang="it-IT" sz="1800" dirty="0">
                <a:solidFill>
                  <a:srgbClr val="FF0000"/>
                </a:solidFill>
              </a:rPr>
              <a:t>, for </a:t>
            </a:r>
            <a:r>
              <a:rPr lang="it-IT" sz="1800" dirty="0" err="1">
                <a:solidFill>
                  <a:srgbClr val="FF0000"/>
                </a:solidFill>
              </a:rPr>
              <a:t>each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Minute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1800" dirty="0">
                <a:solidFill>
                  <a:srgbClr val="FF0000"/>
                </a:solidFill>
              </a:rPr>
              <a:t>in the </a:t>
            </a:r>
            <a:r>
              <a:rPr lang="it-IT" sz="1800" dirty="0" err="1">
                <a:solidFill>
                  <a:srgbClr val="FF0000"/>
                </a:solidFill>
              </a:rPr>
              <a:t>year</a:t>
            </a:r>
            <a:r>
              <a:rPr lang="it-IT" sz="1800" dirty="0">
                <a:solidFill>
                  <a:srgbClr val="FF0000"/>
                </a:solidFill>
              </a:rPr>
              <a:t> and </a:t>
            </a:r>
            <a:r>
              <a:rPr lang="it-IT" sz="1800" dirty="0" err="1">
                <a:solidFill>
                  <a:srgbClr val="FF0000"/>
                </a:solidFill>
              </a:rPr>
              <a:t>each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Location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1800" dirty="0">
                <a:solidFill>
                  <a:srgbClr val="FF0000"/>
                </a:solidFill>
              </a:rPr>
              <a:t>in a </a:t>
            </a:r>
            <a:r>
              <a:rPr lang="it-IT" sz="2000" dirty="0"/>
              <a:t>Parking </a:t>
            </a:r>
            <a:r>
              <a:rPr lang="it-IT" sz="2000" dirty="0" err="1"/>
              <a:t>lot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 err="1">
                <a:solidFill>
                  <a:srgbClr val="FF0000"/>
                </a:solidFill>
              </a:rPr>
              <a:t>we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want</a:t>
            </a:r>
            <a:r>
              <a:rPr lang="it-IT" sz="1800" dirty="0">
                <a:solidFill>
                  <a:srgbClr val="FF0000"/>
                </a:solidFill>
              </a:rPr>
              <a:t> to </a:t>
            </a:r>
            <a:r>
              <a:rPr lang="it-IT" sz="1800" dirty="0" err="1">
                <a:solidFill>
                  <a:srgbClr val="FF0000"/>
                </a:solidFill>
              </a:rPr>
              <a:t>represent</a:t>
            </a:r>
            <a:r>
              <a:rPr lang="it-IT" sz="1800" u="sng" dirty="0">
                <a:solidFill>
                  <a:srgbClr val="FF0000"/>
                </a:solidFill>
              </a:rPr>
              <a:t>, </a:t>
            </a:r>
            <a:r>
              <a:rPr lang="it-IT" sz="1800" u="sng" dirty="0" err="1">
                <a:solidFill>
                  <a:srgbClr val="FF0000"/>
                </a:solidFill>
              </a:rPr>
              <a:t>separately</a:t>
            </a:r>
            <a:r>
              <a:rPr lang="it-IT" sz="1800" u="sng" dirty="0">
                <a:solidFill>
                  <a:srgbClr val="FF0000"/>
                </a:solidFill>
              </a:rPr>
              <a:t>, </a:t>
            </a:r>
            <a:r>
              <a:rPr lang="it-IT" sz="1800" dirty="0" err="1">
                <a:solidFill>
                  <a:srgbClr val="FF0000"/>
                </a:solidFill>
              </a:rPr>
              <a:t>which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Bike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is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possibly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parked</a:t>
            </a:r>
            <a:r>
              <a:rPr lang="it-IT" sz="1800" dirty="0">
                <a:solidFill>
                  <a:srgbClr val="FF0000"/>
                </a:solidFill>
              </a:rPr>
              <a:t> in the </a:t>
            </a:r>
            <a:r>
              <a:rPr lang="it-IT" sz="2000" dirty="0"/>
              <a:t>Location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1800" dirty="0">
                <a:solidFill>
                  <a:srgbClr val="FF0000"/>
                </a:solidFill>
              </a:rPr>
              <a:t>(e.g. in minute 29 of hour 11 a.m. of march 21th bike 73 </a:t>
            </a:r>
            <a:r>
              <a:rPr lang="it-IT" sz="1800" dirty="0" err="1">
                <a:solidFill>
                  <a:srgbClr val="FF0000"/>
                </a:solidFill>
              </a:rPr>
              <a:t>is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parked</a:t>
            </a:r>
            <a:r>
              <a:rPr lang="it-IT" sz="1800" dirty="0">
                <a:solidFill>
                  <a:srgbClr val="FF0000"/>
                </a:solidFill>
              </a:rPr>
              <a:t> in location 15 of parking </a:t>
            </a:r>
            <a:r>
              <a:rPr lang="it-IT" sz="1800" dirty="0" err="1">
                <a:solidFill>
                  <a:srgbClr val="FF0000"/>
                </a:solidFill>
              </a:rPr>
              <a:t>lot</a:t>
            </a:r>
            <a:r>
              <a:rPr lang="it-IT" sz="1800" dirty="0">
                <a:solidFill>
                  <a:srgbClr val="FF0000"/>
                </a:solidFill>
              </a:rPr>
              <a:t> 28, </a:t>
            </a:r>
            <a:r>
              <a:rPr lang="it-IT" sz="1800" dirty="0" err="1">
                <a:solidFill>
                  <a:srgbClr val="FF0000"/>
                </a:solidFill>
              </a:rPr>
              <a:t>while</a:t>
            </a:r>
            <a:r>
              <a:rPr lang="it-IT" sz="1800" dirty="0">
                <a:solidFill>
                  <a:srgbClr val="FF0000"/>
                </a:solidFill>
              </a:rPr>
              <a:t> in the </a:t>
            </a:r>
            <a:r>
              <a:rPr lang="it-IT" sz="1800" dirty="0" err="1">
                <a:solidFill>
                  <a:srgbClr val="FF0000"/>
                </a:solidFill>
              </a:rPr>
              <a:t>same</a:t>
            </a:r>
            <a:r>
              <a:rPr lang="it-IT" sz="1800" dirty="0">
                <a:solidFill>
                  <a:srgbClr val="FF0000"/>
                </a:solidFill>
              </a:rPr>
              <a:t> minute bike 130 </a:t>
            </a:r>
            <a:r>
              <a:rPr lang="it-IT" sz="1800" dirty="0" err="1">
                <a:solidFill>
                  <a:srgbClr val="FF0000"/>
                </a:solidFill>
              </a:rPr>
              <a:t>is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parked</a:t>
            </a:r>
            <a:r>
              <a:rPr lang="it-IT" sz="1800" dirty="0">
                <a:solidFill>
                  <a:srgbClr val="FF0000"/>
                </a:solidFill>
              </a:rPr>
              <a:t> in location 6 of parking  </a:t>
            </a:r>
            <a:r>
              <a:rPr lang="it-IT" sz="1800" dirty="0" err="1">
                <a:solidFill>
                  <a:srgbClr val="FF0000"/>
                </a:solidFill>
              </a:rPr>
              <a:t>lot</a:t>
            </a:r>
            <a:r>
              <a:rPr lang="it-IT" sz="1800" dirty="0">
                <a:solidFill>
                  <a:srgbClr val="FF0000"/>
                </a:solidFill>
              </a:rPr>
              <a:t> 112). Of </a:t>
            </a:r>
            <a:r>
              <a:rPr lang="it-IT" sz="1800" dirty="0" err="1">
                <a:solidFill>
                  <a:srgbClr val="FF0000"/>
                </a:solidFill>
              </a:rPr>
              <a:t>course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 err="1">
                <a:solidFill>
                  <a:srgbClr val="FF0000"/>
                </a:solidFill>
              </a:rPr>
              <a:t>if</a:t>
            </a:r>
            <a:r>
              <a:rPr lang="it-IT" sz="1800" dirty="0">
                <a:solidFill>
                  <a:srgbClr val="FF0000"/>
                </a:solidFill>
              </a:rPr>
              <a:t> in a </a:t>
            </a:r>
            <a:r>
              <a:rPr lang="it-IT" sz="1800" dirty="0" err="1">
                <a:solidFill>
                  <a:srgbClr val="FF0000"/>
                </a:solidFill>
              </a:rPr>
              <a:t>given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Minute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1800" dirty="0">
                <a:solidFill>
                  <a:srgbClr val="FF0000"/>
                </a:solidFill>
              </a:rPr>
              <a:t>a </a:t>
            </a:r>
            <a:r>
              <a:rPr lang="it-IT" sz="2000" dirty="0"/>
              <a:t>Bike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is</a:t>
            </a:r>
            <a:r>
              <a:rPr lang="it-IT" sz="1800" dirty="0">
                <a:solidFill>
                  <a:srgbClr val="FF0000"/>
                </a:solidFill>
              </a:rPr>
              <a:t> in </a:t>
            </a:r>
            <a:r>
              <a:rPr lang="it-IT" sz="1800" dirty="0" err="1">
                <a:solidFill>
                  <a:srgbClr val="FF0000"/>
                </a:solidFill>
              </a:rPr>
              <a:t>motion</a:t>
            </a:r>
            <a:r>
              <a:rPr lang="it-IT" sz="1800" dirty="0">
                <a:solidFill>
                  <a:srgbClr val="FF0000"/>
                </a:solidFill>
              </a:rPr>
              <a:t>, the </a:t>
            </a:r>
            <a:r>
              <a:rPr lang="it-IT" sz="1800" dirty="0" err="1">
                <a:solidFill>
                  <a:srgbClr val="FF0000"/>
                </a:solidFill>
              </a:rPr>
              <a:t>corresponding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Location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1800" dirty="0">
                <a:solidFill>
                  <a:srgbClr val="FF0000"/>
                </a:solidFill>
              </a:rPr>
              <a:t>in a </a:t>
            </a:r>
            <a:r>
              <a:rPr lang="it-IT" sz="2000" dirty="0"/>
              <a:t>Parking </a:t>
            </a:r>
            <a:r>
              <a:rPr lang="it-IT" sz="2000" dirty="0" err="1"/>
              <a:t>lot</a:t>
            </a:r>
            <a:r>
              <a:rPr lang="it-IT" sz="2000" dirty="0"/>
              <a:t> </a:t>
            </a:r>
            <a:r>
              <a:rPr lang="it-IT" sz="1800" dirty="0" err="1">
                <a:solidFill>
                  <a:srgbClr val="FF0000"/>
                </a:solidFill>
              </a:rPr>
              <a:t>does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not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exist</a:t>
            </a:r>
            <a:r>
              <a:rPr lang="it-IT" sz="1800" dirty="0">
                <a:solidFill>
                  <a:srgbClr val="FF0000"/>
                </a:solidFill>
              </a:rPr>
              <a:t>, and, </a:t>
            </a:r>
            <a:r>
              <a:rPr lang="it-IT" sz="1800" dirty="0" err="1">
                <a:solidFill>
                  <a:srgbClr val="FF0000"/>
                </a:solidFill>
              </a:rPr>
              <a:t>therefore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 err="1">
                <a:solidFill>
                  <a:srgbClr val="FF0000"/>
                </a:solidFill>
              </a:rPr>
              <a:t>will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not</a:t>
            </a:r>
            <a:r>
              <a:rPr lang="it-IT" sz="1800" dirty="0">
                <a:solidFill>
                  <a:srgbClr val="FF0000"/>
                </a:solidFill>
              </a:rPr>
              <a:t> be </a:t>
            </a:r>
            <a:r>
              <a:rPr lang="it-IT" sz="1800" dirty="0" err="1">
                <a:solidFill>
                  <a:srgbClr val="FF0000"/>
                </a:solidFill>
              </a:rPr>
              <a:t>represented</a:t>
            </a:r>
            <a:r>
              <a:rPr lang="it-IT" sz="1800" dirty="0">
                <a:solidFill>
                  <a:srgbClr val="FF0000"/>
                </a:solidFill>
              </a:rPr>
              <a:t>. </a:t>
            </a:r>
          </a:p>
        </p:txBody>
      </p:sp>
      <p:grpSp>
        <p:nvGrpSpPr>
          <p:cNvPr id="53" name="Gruppo 52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54" name="CasellaDiTesto 53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55" name="Connettore 1 54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sellaDiTesto 56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9" name="CasellaDiTesto 58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61" name="Gruppo 6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63" name="Ovale 62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Figura a mano libera 64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66" name="Connettore 2 65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7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856" y="365126"/>
            <a:ext cx="8748654" cy="520921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Schema </a:t>
            </a:r>
            <a:r>
              <a:rPr lang="it-IT" sz="2800" dirty="0" err="1"/>
              <a:t>related</a:t>
            </a:r>
            <a:r>
              <a:rPr lang="it-IT" sz="2800" dirty="0"/>
              <a:t> to R1.1.1 + </a:t>
            </a:r>
            <a:r>
              <a:rPr lang="it-IT" sz="2800" dirty="0" smtClean="0"/>
              <a:t>R1.1.2 + R1.2.1 + R1.2.2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969348" y="2964794"/>
            <a:ext cx="343537" cy="4626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249968" y="313121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0593" y="3348645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86441" y="2711881"/>
            <a:ext cx="941283" cy="261610"/>
            <a:chOff x="4008129" y="2922901"/>
            <a:chExt cx="941283" cy="261610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4008129" y="2922901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Parked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8895" y="3075269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575289" y="368534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68</a:t>
            </a:fld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98" name="Connettore 2 97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igura a mano libera 50"/>
          <p:cNvSpPr/>
          <p:nvPr/>
        </p:nvSpPr>
        <p:spPr>
          <a:xfrm>
            <a:off x="1991833" y="2119423"/>
            <a:ext cx="3504677" cy="1708298"/>
          </a:xfrm>
          <a:custGeom>
            <a:avLst/>
            <a:gdLst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870790 w 3069265"/>
              <a:gd name="connsiteY18" fmla="*/ 652130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920409 w 3069265"/>
              <a:gd name="connsiteY17" fmla="*/ 701749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927497 w 3069265"/>
              <a:gd name="connsiteY16" fmla="*/ 723014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70027 w 3069265"/>
              <a:gd name="connsiteY15" fmla="*/ 772633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94405 w 3069265"/>
              <a:gd name="connsiteY17" fmla="*/ 916435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512981 w 3069265"/>
              <a:gd name="connsiteY18" fmla="*/ 604422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824130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938222 w 3069265"/>
              <a:gd name="connsiteY15" fmla="*/ 995269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9265"/>
              <a:gd name="connsiteY0" fmla="*/ 0 h 1708298"/>
              <a:gd name="connsiteX1" fmla="*/ 411125 w 3069265"/>
              <a:gd name="connsiteY1" fmla="*/ 0 h 1708298"/>
              <a:gd name="connsiteX2" fmla="*/ 340241 w 3069265"/>
              <a:gd name="connsiteY2" fmla="*/ 0 h 1708298"/>
              <a:gd name="connsiteX3" fmla="*/ 0 w 3069265"/>
              <a:gd name="connsiteY3" fmla="*/ 347330 h 1708298"/>
              <a:gd name="connsiteX4" fmla="*/ 35441 w 3069265"/>
              <a:gd name="connsiteY4" fmla="*/ 396949 h 1708298"/>
              <a:gd name="connsiteX5" fmla="*/ 113414 w 3069265"/>
              <a:gd name="connsiteY5" fmla="*/ 751368 h 1708298"/>
              <a:gd name="connsiteX6" fmla="*/ 588334 w 3069265"/>
              <a:gd name="connsiteY6" fmla="*/ 1275907 h 1708298"/>
              <a:gd name="connsiteX7" fmla="*/ 680483 w 3069265"/>
              <a:gd name="connsiteY7" fmla="*/ 1325526 h 1708298"/>
              <a:gd name="connsiteX8" fmla="*/ 1729562 w 3069265"/>
              <a:gd name="connsiteY8" fmla="*/ 1580707 h 1708298"/>
              <a:gd name="connsiteX9" fmla="*/ 2367516 w 3069265"/>
              <a:gd name="connsiteY9" fmla="*/ 1708298 h 1708298"/>
              <a:gd name="connsiteX10" fmla="*/ 2523460 w 3069265"/>
              <a:gd name="connsiteY10" fmla="*/ 1694121 h 1708298"/>
              <a:gd name="connsiteX11" fmla="*/ 2757376 w 3069265"/>
              <a:gd name="connsiteY11" fmla="*/ 1580707 h 1708298"/>
              <a:gd name="connsiteX12" fmla="*/ 2729023 w 3069265"/>
              <a:gd name="connsiteY12" fmla="*/ 1247554 h 1708298"/>
              <a:gd name="connsiteX13" fmla="*/ 3062176 w 3069265"/>
              <a:gd name="connsiteY13" fmla="*/ 1127051 h 1708298"/>
              <a:gd name="connsiteX14" fmla="*/ 3069265 w 3069265"/>
              <a:gd name="connsiteY14" fmla="*/ 1063256 h 1708298"/>
              <a:gd name="connsiteX15" fmla="*/ 2874612 w 3069265"/>
              <a:gd name="connsiteY15" fmla="*/ 1027074 h 1708298"/>
              <a:gd name="connsiteX16" fmla="*/ 2712812 w 3069265"/>
              <a:gd name="connsiteY16" fmla="*/ 977456 h 1708298"/>
              <a:gd name="connsiteX17" fmla="*/ 2522843 w 3069265"/>
              <a:gd name="connsiteY17" fmla="*/ 876678 h 1708298"/>
              <a:gd name="connsiteX18" fmla="*/ 2425516 w 3069265"/>
              <a:gd name="connsiteY18" fmla="*/ 572617 h 1708298"/>
              <a:gd name="connsiteX19" fmla="*/ 2339162 w 3069265"/>
              <a:gd name="connsiteY19" fmla="*/ 354419 h 1708298"/>
              <a:gd name="connsiteX20" fmla="*/ 1623237 w 3069265"/>
              <a:gd name="connsiteY20" fmla="*/ 163033 h 1708298"/>
              <a:gd name="connsiteX21" fmla="*/ 1098697 w 3069265"/>
              <a:gd name="connsiteY21" fmla="*/ 56707 h 1708298"/>
              <a:gd name="connsiteX22" fmla="*/ 411125 w 3069265"/>
              <a:gd name="connsiteY22" fmla="*/ 0 h 1708298"/>
              <a:gd name="connsiteX0" fmla="*/ 411125 w 3062176"/>
              <a:gd name="connsiteY0" fmla="*/ 0 h 1708298"/>
              <a:gd name="connsiteX1" fmla="*/ 411125 w 3062176"/>
              <a:gd name="connsiteY1" fmla="*/ 0 h 1708298"/>
              <a:gd name="connsiteX2" fmla="*/ 340241 w 3062176"/>
              <a:gd name="connsiteY2" fmla="*/ 0 h 1708298"/>
              <a:gd name="connsiteX3" fmla="*/ 0 w 3062176"/>
              <a:gd name="connsiteY3" fmla="*/ 347330 h 1708298"/>
              <a:gd name="connsiteX4" fmla="*/ 35441 w 3062176"/>
              <a:gd name="connsiteY4" fmla="*/ 396949 h 1708298"/>
              <a:gd name="connsiteX5" fmla="*/ 113414 w 3062176"/>
              <a:gd name="connsiteY5" fmla="*/ 751368 h 1708298"/>
              <a:gd name="connsiteX6" fmla="*/ 588334 w 3062176"/>
              <a:gd name="connsiteY6" fmla="*/ 1275907 h 1708298"/>
              <a:gd name="connsiteX7" fmla="*/ 680483 w 3062176"/>
              <a:gd name="connsiteY7" fmla="*/ 1325526 h 1708298"/>
              <a:gd name="connsiteX8" fmla="*/ 1729562 w 3062176"/>
              <a:gd name="connsiteY8" fmla="*/ 1580707 h 1708298"/>
              <a:gd name="connsiteX9" fmla="*/ 2367516 w 3062176"/>
              <a:gd name="connsiteY9" fmla="*/ 1708298 h 1708298"/>
              <a:gd name="connsiteX10" fmla="*/ 2523460 w 3062176"/>
              <a:gd name="connsiteY10" fmla="*/ 1694121 h 1708298"/>
              <a:gd name="connsiteX11" fmla="*/ 2757376 w 3062176"/>
              <a:gd name="connsiteY11" fmla="*/ 1580707 h 1708298"/>
              <a:gd name="connsiteX12" fmla="*/ 2729023 w 3062176"/>
              <a:gd name="connsiteY12" fmla="*/ 1247554 h 1708298"/>
              <a:gd name="connsiteX13" fmla="*/ 3062176 w 3062176"/>
              <a:gd name="connsiteY13" fmla="*/ 1127051 h 1708298"/>
              <a:gd name="connsiteX14" fmla="*/ 2965898 w 3062176"/>
              <a:gd name="connsiteY14" fmla="*/ 1063256 h 1708298"/>
              <a:gd name="connsiteX15" fmla="*/ 2874612 w 3062176"/>
              <a:gd name="connsiteY15" fmla="*/ 1027074 h 1708298"/>
              <a:gd name="connsiteX16" fmla="*/ 2712812 w 3062176"/>
              <a:gd name="connsiteY16" fmla="*/ 977456 h 1708298"/>
              <a:gd name="connsiteX17" fmla="*/ 2522843 w 3062176"/>
              <a:gd name="connsiteY17" fmla="*/ 876678 h 1708298"/>
              <a:gd name="connsiteX18" fmla="*/ 2425516 w 3062176"/>
              <a:gd name="connsiteY18" fmla="*/ 572617 h 1708298"/>
              <a:gd name="connsiteX19" fmla="*/ 2339162 w 3062176"/>
              <a:gd name="connsiteY19" fmla="*/ 354419 h 1708298"/>
              <a:gd name="connsiteX20" fmla="*/ 1623237 w 3062176"/>
              <a:gd name="connsiteY20" fmla="*/ 163033 h 1708298"/>
              <a:gd name="connsiteX21" fmla="*/ 1098697 w 3062176"/>
              <a:gd name="connsiteY21" fmla="*/ 56707 h 1708298"/>
              <a:gd name="connsiteX22" fmla="*/ 411125 w 3062176"/>
              <a:gd name="connsiteY22" fmla="*/ 0 h 1708298"/>
              <a:gd name="connsiteX0" fmla="*/ 411125 w 2965898"/>
              <a:gd name="connsiteY0" fmla="*/ 0 h 1708298"/>
              <a:gd name="connsiteX1" fmla="*/ 411125 w 2965898"/>
              <a:gd name="connsiteY1" fmla="*/ 0 h 1708298"/>
              <a:gd name="connsiteX2" fmla="*/ 340241 w 2965898"/>
              <a:gd name="connsiteY2" fmla="*/ 0 h 1708298"/>
              <a:gd name="connsiteX3" fmla="*/ 0 w 2965898"/>
              <a:gd name="connsiteY3" fmla="*/ 347330 h 1708298"/>
              <a:gd name="connsiteX4" fmla="*/ 35441 w 2965898"/>
              <a:gd name="connsiteY4" fmla="*/ 396949 h 1708298"/>
              <a:gd name="connsiteX5" fmla="*/ 113414 w 2965898"/>
              <a:gd name="connsiteY5" fmla="*/ 751368 h 1708298"/>
              <a:gd name="connsiteX6" fmla="*/ 588334 w 2965898"/>
              <a:gd name="connsiteY6" fmla="*/ 1275907 h 1708298"/>
              <a:gd name="connsiteX7" fmla="*/ 680483 w 2965898"/>
              <a:gd name="connsiteY7" fmla="*/ 1325526 h 1708298"/>
              <a:gd name="connsiteX8" fmla="*/ 1729562 w 2965898"/>
              <a:gd name="connsiteY8" fmla="*/ 1580707 h 1708298"/>
              <a:gd name="connsiteX9" fmla="*/ 2367516 w 2965898"/>
              <a:gd name="connsiteY9" fmla="*/ 1708298 h 1708298"/>
              <a:gd name="connsiteX10" fmla="*/ 2523460 w 2965898"/>
              <a:gd name="connsiteY10" fmla="*/ 1694121 h 1708298"/>
              <a:gd name="connsiteX11" fmla="*/ 2757376 w 2965898"/>
              <a:gd name="connsiteY11" fmla="*/ 1580707 h 1708298"/>
              <a:gd name="connsiteX12" fmla="*/ 2729023 w 2965898"/>
              <a:gd name="connsiteY12" fmla="*/ 1247554 h 1708298"/>
              <a:gd name="connsiteX13" fmla="*/ 2903150 w 2965898"/>
              <a:gd name="connsiteY13" fmla="*/ 1214515 h 1708298"/>
              <a:gd name="connsiteX14" fmla="*/ 2965898 w 2965898"/>
              <a:gd name="connsiteY14" fmla="*/ 1063256 h 1708298"/>
              <a:gd name="connsiteX15" fmla="*/ 2874612 w 2965898"/>
              <a:gd name="connsiteY15" fmla="*/ 1027074 h 1708298"/>
              <a:gd name="connsiteX16" fmla="*/ 2712812 w 2965898"/>
              <a:gd name="connsiteY16" fmla="*/ 977456 h 1708298"/>
              <a:gd name="connsiteX17" fmla="*/ 2522843 w 2965898"/>
              <a:gd name="connsiteY17" fmla="*/ 876678 h 1708298"/>
              <a:gd name="connsiteX18" fmla="*/ 2425516 w 2965898"/>
              <a:gd name="connsiteY18" fmla="*/ 572617 h 1708298"/>
              <a:gd name="connsiteX19" fmla="*/ 2339162 w 2965898"/>
              <a:gd name="connsiteY19" fmla="*/ 354419 h 1708298"/>
              <a:gd name="connsiteX20" fmla="*/ 1623237 w 2965898"/>
              <a:gd name="connsiteY20" fmla="*/ 163033 h 1708298"/>
              <a:gd name="connsiteX21" fmla="*/ 1098697 w 2965898"/>
              <a:gd name="connsiteY21" fmla="*/ 56707 h 1708298"/>
              <a:gd name="connsiteX22" fmla="*/ 411125 w 2965898"/>
              <a:gd name="connsiteY22" fmla="*/ 0 h 1708298"/>
              <a:gd name="connsiteX0" fmla="*/ 411125 w 3162707"/>
              <a:gd name="connsiteY0" fmla="*/ 0 h 1708298"/>
              <a:gd name="connsiteX1" fmla="*/ 411125 w 3162707"/>
              <a:gd name="connsiteY1" fmla="*/ 0 h 1708298"/>
              <a:gd name="connsiteX2" fmla="*/ 340241 w 3162707"/>
              <a:gd name="connsiteY2" fmla="*/ 0 h 1708298"/>
              <a:gd name="connsiteX3" fmla="*/ 0 w 3162707"/>
              <a:gd name="connsiteY3" fmla="*/ 347330 h 1708298"/>
              <a:gd name="connsiteX4" fmla="*/ 35441 w 3162707"/>
              <a:gd name="connsiteY4" fmla="*/ 396949 h 1708298"/>
              <a:gd name="connsiteX5" fmla="*/ 113414 w 3162707"/>
              <a:gd name="connsiteY5" fmla="*/ 751368 h 1708298"/>
              <a:gd name="connsiteX6" fmla="*/ 588334 w 3162707"/>
              <a:gd name="connsiteY6" fmla="*/ 1275907 h 1708298"/>
              <a:gd name="connsiteX7" fmla="*/ 680483 w 3162707"/>
              <a:gd name="connsiteY7" fmla="*/ 1325526 h 1708298"/>
              <a:gd name="connsiteX8" fmla="*/ 1729562 w 3162707"/>
              <a:gd name="connsiteY8" fmla="*/ 1580707 h 1708298"/>
              <a:gd name="connsiteX9" fmla="*/ 2367516 w 3162707"/>
              <a:gd name="connsiteY9" fmla="*/ 1708298 h 1708298"/>
              <a:gd name="connsiteX10" fmla="*/ 2523460 w 3162707"/>
              <a:gd name="connsiteY10" fmla="*/ 1694121 h 1708298"/>
              <a:gd name="connsiteX11" fmla="*/ 2757376 w 3162707"/>
              <a:gd name="connsiteY11" fmla="*/ 1580707 h 1708298"/>
              <a:gd name="connsiteX12" fmla="*/ 2729023 w 3162707"/>
              <a:gd name="connsiteY12" fmla="*/ 1247554 h 1708298"/>
              <a:gd name="connsiteX13" fmla="*/ 2903150 w 3162707"/>
              <a:gd name="connsiteY13" fmla="*/ 1214515 h 1708298"/>
              <a:gd name="connsiteX14" fmla="*/ 2965898 w 3162707"/>
              <a:gd name="connsiteY14" fmla="*/ 1063256 h 1708298"/>
              <a:gd name="connsiteX15" fmla="*/ 2874612 w 3162707"/>
              <a:gd name="connsiteY15" fmla="*/ 1027074 h 1708298"/>
              <a:gd name="connsiteX16" fmla="*/ 2712812 w 3162707"/>
              <a:gd name="connsiteY16" fmla="*/ 977456 h 1708298"/>
              <a:gd name="connsiteX17" fmla="*/ 2522843 w 3162707"/>
              <a:gd name="connsiteY17" fmla="*/ 876678 h 1708298"/>
              <a:gd name="connsiteX18" fmla="*/ 3162707 w 3162707"/>
              <a:gd name="connsiteY18" fmla="*/ 522998 h 1708298"/>
              <a:gd name="connsiteX19" fmla="*/ 2339162 w 3162707"/>
              <a:gd name="connsiteY19" fmla="*/ 354419 h 1708298"/>
              <a:gd name="connsiteX20" fmla="*/ 1623237 w 3162707"/>
              <a:gd name="connsiteY20" fmla="*/ 163033 h 1708298"/>
              <a:gd name="connsiteX21" fmla="*/ 1098697 w 3162707"/>
              <a:gd name="connsiteY21" fmla="*/ 56707 h 1708298"/>
              <a:gd name="connsiteX22" fmla="*/ 411125 w 3162707"/>
              <a:gd name="connsiteY22" fmla="*/ 0 h 1708298"/>
              <a:gd name="connsiteX0" fmla="*/ 411125 w 3510132"/>
              <a:gd name="connsiteY0" fmla="*/ 0 h 1708298"/>
              <a:gd name="connsiteX1" fmla="*/ 411125 w 3510132"/>
              <a:gd name="connsiteY1" fmla="*/ 0 h 1708298"/>
              <a:gd name="connsiteX2" fmla="*/ 340241 w 3510132"/>
              <a:gd name="connsiteY2" fmla="*/ 0 h 1708298"/>
              <a:gd name="connsiteX3" fmla="*/ 0 w 3510132"/>
              <a:gd name="connsiteY3" fmla="*/ 347330 h 1708298"/>
              <a:gd name="connsiteX4" fmla="*/ 35441 w 3510132"/>
              <a:gd name="connsiteY4" fmla="*/ 396949 h 1708298"/>
              <a:gd name="connsiteX5" fmla="*/ 113414 w 3510132"/>
              <a:gd name="connsiteY5" fmla="*/ 751368 h 1708298"/>
              <a:gd name="connsiteX6" fmla="*/ 588334 w 3510132"/>
              <a:gd name="connsiteY6" fmla="*/ 1275907 h 1708298"/>
              <a:gd name="connsiteX7" fmla="*/ 680483 w 3510132"/>
              <a:gd name="connsiteY7" fmla="*/ 1325526 h 1708298"/>
              <a:gd name="connsiteX8" fmla="*/ 1729562 w 3510132"/>
              <a:gd name="connsiteY8" fmla="*/ 1580707 h 1708298"/>
              <a:gd name="connsiteX9" fmla="*/ 2367516 w 3510132"/>
              <a:gd name="connsiteY9" fmla="*/ 1708298 h 1708298"/>
              <a:gd name="connsiteX10" fmla="*/ 2523460 w 3510132"/>
              <a:gd name="connsiteY10" fmla="*/ 1694121 h 1708298"/>
              <a:gd name="connsiteX11" fmla="*/ 2757376 w 3510132"/>
              <a:gd name="connsiteY11" fmla="*/ 1580707 h 1708298"/>
              <a:gd name="connsiteX12" fmla="*/ 2729023 w 3510132"/>
              <a:gd name="connsiteY12" fmla="*/ 1247554 h 1708298"/>
              <a:gd name="connsiteX13" fmla="*/ 2903150 w 3510132"/>
              <a:gd name="connsiteY13" fmla="*/ 1214515 h 1708298"/>
              <a:gd name="connsiteX14" fmla="*/ 2965898 w 3510132"/>
              <a:gd name="connsiteY14" fmla="*/ 1063256 h 1708298"/>
              <a:gd name="connsiteX15" fmla="*/ 2874612 w 3510132"/>
              <a:gd name="connsiteY15" fmla="*/ 1027074 h 1708298"/>
              <a:gd name="connsiteX16" fmla="*/ 2712812 w 3510132"/>
              <a:gd name="connsiteY16" fmla="*/ 977456 h 1708298"/>
              <a:gd name="connsiteX17" fmla="*/ 3501038 w 3510132"/>
              <a:gd name="connsiteY17" fmla="*/ 784529 h 1708298"/>
              <a:gd name="connsiteX18" fmla="*/ 3162707 w 3510132"/>
              <a:gd name="connsiteY18" fmla="*/ 522998 h 1708298"/>
              <a:gd name="connsiteX19" fmla="*/ 2339162 w 3510132"/>
              <a:gd name="connsiteY19" fmla="*/ 354419 h 1708298"/>
              <a:gd name="connsiteX20" fmla="*/ 1623237 w 3510132"/>
              <a:gd name="connsiteY20" fmla="*/ 163033 h 1708298"/>
              <a:gd name="connsiteX21" fmla="*/ 1098697 w 3510132"/>
              <a:gd name="connsiteY21" fmla="*/ 56707 h 1708298"/>
              <a:gd name="connsiteX22" fmla="*/ 411125 w 3510132"/>
              <a:gd name="connsiteY22" fmla="*/ 0 h 1708298"/>
              <a:gd name="connsiteX0" fmla="*/ 411125 w 3505939"/>
              <a:gd name="connsiteY0" fmla="*/ 0 h 1708298"/>
              <a:gd name="connsiteX1" fmla="*/ 411125 w 3505939"/>
              <a:gd name="connsiteY1" fmla="*/ 0 h 1708298"/>
              <a:gd name="connsiteX2" fmla="*/ 340241 w 3505939"/>
              <a:gd name="connsiteY2" fmla="*/ 0 h 1708298"/>
              <a:gd name="connsiteX3" fmla="*/ 0 w 3505939"/>
              <a:gd name="connsiteY3" fmla="*/ 347330 h 1708298"/>
              <a:gd name="connsiteX4" fmla="*/ 35441 w 3505939"/>
              <a:gd name="connsiteY4" fmla="*/ 396949 h 1708298"/>
              <a:gd name="connsiteX5" fmla="*/ 113414 w 3505939"/>
              <a:gd name="connsiteY5" fmla="*/ 751368 h 1708298"/>
              <a:gd name="connsiteX6" fmla="*/ 588334 w 3505939"/>
              <a:gd name="connsiteY6" fmla="*/ 1275907 h 1708298"/>
              <a:gd name="connsiteX7" fmla="*/ 680483 w 3505939"/>
              <a:gd name="connsiteY7" fmla="*/ 1325526 h 1708298"/>
              <a:gd name="connsiteX8" fmla="*/ 1729562 w 3505939"/>
              <a:gd name="connsiteY8" fmla="*/ 1580707 h 1708298"/>
              <a:gd name="connsiteX9" fmla="*/ 2367516 w 3505939"/>
              <a:gd name="connsiteY9" fmla="*/ 1708298 h 1708298"/>
              <a:gd name="connsiteX10" fmla="*/ 2523460 w 3505939"/>
              <a:gd name="connsiteY10" fmla="*/ 1694121 h 1708298"/>
              <a:gd name="connsiteX11" fmla="*/ 2757376 w 3505939"/>
              <a:gd name="connsiteY11" fmla="*/ 1580707 h 1708298"/>
              <a:gd name="connsiteX12" fmla="*/ 2729023 w 3505939"/>
              <a:gd name="connsiteY12" fmla="*/ 1247554 h 1708298"/>
              <a:gd name="connsiteX13" fmla="*/ 2903150 w 3505939"/>
              <a:gd name="connsiteY13" fmla="*/ 1214515 h 1708298"/>
              <a:gd name="connsiteX14" fmla="*/ 2965898 w 3505939"/>
              <a:gd name="connsiteY14" fmla="*/ 1063256 h 1708298"/>
              <a:gd name="connsiteX15" fmla="*/ 2874612 w 3505939"/>
              <a:gd name="connsiteY15" fmla="*/ 1027074 h 1708298"/>
              <a:gd name="connsiteX16" fmla="*/ 3329500 w 3505939"/>
              <a:gd name="connsiteY16" fmla="*/ 920750 h 1708298"/>
              <a:gd name="connsiteX17" fmla="*/ 3501038 w 3505939"/>
              <a:gd name="connsiteY17" fmla="*/ 784529 h 1708298"/>
              <a:gd name="connsiteX18" fmla="*/ 3162707 w 3505939"/>
              <a:gd name="connsiteY18" fmla="*/ 522998 h 1708298"/>
              <a:gd name="connsiteX19" fmla="*/ 2339162 w 3505939"/>
              <a:gd name="connsiteY19" fmla="*/ 354419 h 1708298"/>
              <a:gd name="connsiteX20" fmla="*/ 1623237 w 3505939"/>
              <a:gd name="connsiteY20" fmla="*/ 163033 h 1708298"/>
              <a:gd name="connsiteX21" fmla="*/ 1098697 w 3505939"/>
              <a:gd name="connsiteY21" fmla="*/ 56707 h 1708298"/>
              <a:gd name="connsiteX22" fmla="*/ 411125 w 3505939"/>
              <a:gd name="connsiteY22" fmla="*/ 0 h 1708298"/>
              <a:gd name="connsiteX0" fmla="*/ 411125 w 3504677"/>
              <a:gd name="connsiteY0" fmla="*/ 0 h 1708298"/>
              <a:gd name="connsiteX1" fmla="*/ 411125 w 3504677"/>
              <a:gd name="connsiteY1" fmla="*/ 0 h 1708298"/>
              <a:gd name="connsiteX2" fmla="*/ 340241 w 3504677"/>
              <a:gd name="connsiteY2" fmla="*/ 0 h 1708298"/>
              <a:gd name="connsiteX3" fmla="*/ 0 w 3504677"/>
              <a:gd name="connsiteY3" fmla="*/ 347330 h 1708298"/>
              <a:gd name="connsiteX4" fmla="*/ 35441 w 3504677"/>
              <a:gd name="connsiteY4" fmla="*/ 396949 h 1708298"/>
              <a:gd name="connsiteX5" fmla="*/ 113414 w 3504677"/>
              <a:gd name="connsiteY5" fmla="*/ 751368 h 1708298"/>
              <a:gd name="connsiteX6" fmla="*/ 588334 w 3504677"/>
              <a:gd name="connsiteY6" fmla="*/ 1275907 h 1708298"/>
              <a:gd name="connsiteX7" fmla="*/ 680483 w 3504677"/>
              <a:gd name="connsiteY7" fmla="*/ 1325526 h 1708298"/>
              <a:gd name="connsiteX8" fmla="*/ 1729562 w 3504677"/>
              <a:gd name="connsiteY8" fmla="*/ 1580707 h 1708298"/>
              <a:gd name="connsiteX9" fmla="*/ 2367516 w 3504677"/>
              <a:gd name="connsiteY9" fmla="*/ 1708298 h 1708298"/>
              <a:gd name="connsiteX10" fmla="*/ 2523460 w 3504677"/>
              <a:gd name="connsiteY10" fmla="*/ 1694121 h 1708298"/>
              <a:gd name="connsiteX11" fmla="*/ 2757376 w 3504677"/>
              <a:gd name="connsiteY11" fmla="*/ 1580707 h 1708298"/>
              <a:gd name="connsiteX12" fmla="*/ 2729023 w 3504677"/>
              <a:gd name="connsiteY12" fmla="*/ 1247554 h 1708298"/>
              <a:gd name="connsiteX13" fmla="*/ 2903150 w 3504677"/>
              <a:gd name="connsiteY13" fmla="*/ 1214515 h 1708298"/>
              <a:gd name="connsiteX14" fmla="*/ 2965898 w 3504677"/>
              <a:gd name="connsiteY14" fmla="*/ 1063256 h 1708298"/>
              <a:gd name="connsiteX15" fmla="*/ 3136882 w 3504677"/>
              <a:gd name="connsiteY15" fmla="*/ 991632 h 1708298"/>
              <a:gd name="connsiteX16" fmla="*/ 3329500 w 3504677"/>
              <a:gd name="connsiteY16" fmla="*/ 920750 h 1708298"/>
              <a:gd name="connsiteX17" fmla="*/ 3501038 w 3504677"/>
              <a:gd name="connsiteY17" fmla="*/ 784529 h 1708298"/>
              <a:gd name="connsiteX18" fmla="*/ 3162707 w 3504677"/>
              <a:gd name="connsiteY18" fmla="*/ 522998 h 1708298"/>
              <a:gd name="connsiteX19" fmla="*/ 2339162 w 3504677"/>
              <a:gd name="connsiteY19" fmla="*/ 354419 h 1708298"/>
              <a:gd name="connsiteX20" fmla="*/ 1623237 w 3504677"/>
              <a:gd name="connsiteY20" fmla="*/ 163033 h 1708298"/>
              <a:gd name="connsiteX21" fmla="*/ 1098697 w 3504677"/>
              <a:gd name="connsiteY21" fmla="*/ 56707 h 1708298"/>
              <a:gd name="connsiteX22" fmla="*/ 411125 w 3504677"/>
              <a:gd name="connsiteY22" fmla="*/ 0 h 170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04677" h="1708298">
                <a:moveTo>
                  <a:pt x="411125" y="0"/>
                </a:moveTo>
                <a:lnTo>
                  <a:pt x="411125" y="0"/>
                </a:lnTo>
                <a:lnTo>
                  <a:pt x="340241" y="0"/>
                </a:lnTo>
                <a:lnTo>
                  <a:pt x="0" y="347330"/>
                </a:lnTo>
                <a:lnTo>
                  <a:pt x="35441" y="396949"/>
                </a:lnTo>
                <a:lnTo>
                  <a:pt x="113414" y="751368"/>
                </a:lnTo>
                <a:lnTo>
                  <a:pt x="588334" y="1275907"/>
                </a:lnTo>
                <a:lnTo>
                  <a:pt x="680483" y="1325526"/>
                </a:lnTo>
                <a:lnTo>
                  <a:pt x="1729562" y="1580707"/>
                </a:lnTo>
                <a:lnTo>
                  <a:pt x="2367516" y="1708298"/>
                </a:lnTo>
                <a:lnTo>
                  <a:pt x="2523460" y="1694121"/>
                </a:lnTo>
                <a:lnTo>
                  <a:pt x="2757376" y="1580707"/>
                </a:lnTo>
                <a:lnTo>
                  <a:pt x="2729023" y="1247554"/>
                </a:lnTo>
                <a:lnTo>
                  <a:pt x="2903150" y="1214515"/>
                </a:lnTo>
                <a:lnTo>
                  <a:pt x="2965898" y="1063256"/>
                </a:lnTo>
                <a:lnTo>
                  <a:pt x="3136882" y="991632"/>
                </a:lnTo>
                <a:cubicBezTo>
                  <a:pt x="3122705" y="975092"/>
                  <a:pt x="3268807" y="955267"/>
                  <a:pt x="3329500" y="920750"/>
                </a:cubicBezTo>
                <a:cubicBezTo>
                  <a:pt x="3390193" y="886233"/>
                  <a:pt x="3528837" y="850821"/>
                  <a:pt x="3501038" y="784529"/>
                </a:cubicBezTo>
                <a:cubicBezTo>
                  <a:pt x="3473239" y="718237"/>
                  <a:pt x="3162707" y="522998"/>
                  <a:pt x="3162707" y="522998"/>
                </a:cubicBezTo>
                <a:lnTo>
                  <a:pt x="2339162" y="354419"/>
                </a:lnTo>
                <a:lnTo>
                  <a:pt x="1623237" y="163033"/>
                </a:lnTo>
                <a:lnTo>
                  <a:pt x="1098697" y="56707"/>
                </a:lnTo>
                <a:lnTo>
                  <a:pt x="411125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Segnaposto contenuto 6"/>
          <p:cNvSpPr>
            <a:spLocks noGrp="1"/>
          </p:cNvSpPr>
          <p:nvPr>
            <p:ph idx="1"/>
          </p:nvPr>
        </p:nvSpPr>
        <p:spPr>
          <a:xfrm>
            <a:off x="148856" y="3969580"/>
            <a:ext cx="4737055" cy="275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900" dirty="0" err="1" smtClean="0"/>
              <a:t>Comment</a:t>
            </a:r>
            <a:endParaRPr lang="it-IT" sz="1900" dirty="0" smtClean="0"/>
          </a:p>
          <a:p>
            <a:pPr marL="0" indent="0">
              <a:buNone/>
            </a:pPr>
            <a:r>
              <a:rPr lang="it-IT" sz="1800" dirty="0" err="1" smtClean="0"/>
              <a:t>Notice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the </a:t>
            </a:r>
            <a:r>
              <a:rPr lang="it-IT" sz="1800" dirty="0" err="1" smtClean="0"/>
              <a:t>two</a:t>
            </a:r>
            <a:r>
              <a:rPr lang="it-IT" sz="1800" dirty="0" smtClean="0"/>
              <a:t> </a:t>
            </a:r>
            <a:r>
              <a:rPr lang="it-IT" sz="1800" dirty="0" err="1" smtClean="0"/>
              <a:t>relationships</a:t>
            </a:r>
            <a:r>
              <a:rPr lang="it-IT" sz="1800" dirty="0" smtClean="0"/>
              <a:t> </a:t>
            </a:r>
            <a:r>
              <a:rPr lang="it-IT" sz="1800" dirty="0" err="1" smtClean="0">
                <a:solidFill>
                  <a:srgbClr val="FF0000"/>
                </a:solidFill>
              </a:rPr>
              <a:t>Parked</a:t>
            </a:r>
            <a:r>
              <a:rPr lang="it-IT" sz="1800" dirty="0" smtClean="0">
                <a:solidFill>
                  <a:srgbClr val="FF0000"/>
                </a:solidFill>
              </a:rPr>
              <a:t> in</a:t>
            </a:r>
            <a:r>
              <a:rPr lang="it-IT" sz="1800" dirty="0" smtClean="0"/>
              <a:t> and </a:t>
            </a:r>
            <a:r>
              <a:rPr lang="it-IT" sz="1800" dirty="0" smtClean="0">
                <a:solidFill>
                  <a:srgbClr val="FF0000"/>
                </a:solidFill>
              </a:rPr>
              <a:t>On</a:t>
            </a:r>
            <a:r>
              <a:rPr lang="it-IT" sz="1800" dirty="0" smtClean="0"/>
              <a:t> are </a:t>
            </a:r>
            <a:r>
              <a:rPr lang="it-IT" sz="1800" dirty="0" err="1" smtClean="0"/>
              <a:t>conceptually</a:t>
            </a:r>
            <a:r>
              <a:rPr lang="it-IT" sz="1800" dirty="0" smtClean="0"/>
              <a:t> </a:t>
            </a:r>
            <a:r>
              <a:rPr lang="it-IT" sz="1800" dirty="0" err="1" smtClean="0"/>
              <a:t>quite</a:t>
            </a:r>
            <a:r>
              <a:rPr lang="it-IT" sz="1800" dirty="0" smtClean="0"/>
              <a:t>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:</a:t>
            </a:r>
          </a:p>
          <a:p>
            <a:r>
              <a:rPr lang="it-IT" sz="1800" dirty="0" err="1" smtClean="0"/>
              <a:t>Relationship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On</a:t>
            </a:r>
            <a:r>
              <a:rPr lang="it-IT" sz="1800" dirty="0" smtClean="0"/>
              <a:t> </a:t>
            </a:r>
            <a:r>
              <a:rPr lang="it-IT" sz="1800" dirty="0" err="1" smtClean="0"/>
              <a:t>represents</a:t>
            </a:r>
            <a:r>
              <a:rPr lang="it-IT" sz="1800" dirty="0" smtClean="0"/>
              <a:t> the state of the bike in </a:t>
            </a:r>
            <a:r>
              <a:rPr lang="it-IT" sz="1800" dirty="0" err="1" smtClean="0"/>
              <a:t>each</a:t>
            </a:r>
            <a:r>
              <a:rPr lang="it-IT" sz="1800" dirty="0" smtClean="0"/>
              <a:t> Minute of the </a:t>
            </a:r>
            <a:r>
              <a:rPr lang="it-IT" sz="1800" dirty="0" err="1" smtClean="0"/>
              <a:t>year</a:t>
            </a:r>
            <a:endParaRPr lang="it-IT" sz="1800" dirty="0" smtClean="0"/>
          </a:p>
          <a:p>
            <a:r>
              <a:rPr lang="it-IT" sz="1800" dirty="0" err="1" smtClean="0"/>
              <a:t>Relationship</a:t>
            </a:r>
            <a:r>
              <a:rPr lang="it-IT" sz="1800" dirty="0" smtClean="0"/>
              <a:t> </a:t>
            </a:r>
            <a:r>
              <a:rPr lang="it-IT" sz="1800" dirty="0" err="1" smtClean="0">
                <a:solidFill>
                  <a:srgbClr val="FF0000"/>
                </a:solidFill>
              </a:rPr>
              <a:t>Parked</a:t>
            </a:r>
            <a:r>
              <a:rPr lang="it-IT" sz="1800" dirty="0" smtClean="0">
                <a:solidFill>
                  <a:srgbClr val="FF0000"/>
                </a:solidFill>
              </a:rPr>
              <a:t> in </a:t>
            </a:r>
            <a:r>
              <a:rPr lang="it-IT" sz="1800" dirty="0" err="1" smtClean="0"/>
              <a:t>represent</a:t>
            </a:r>
            <a:r>
              <a:rPr lang="it-IT" sz="1800" dirty="0" smtClean="0"/>
              <a:t> the </a:t>
            </a:r>
            <a:r>
              <a:rPr lang="it-IT" sz="1800" dirty="0" err="1" smtClean="0"/>
              <a:t>specific</a:t>
            </a:r>
            <a:r>
              <a:rPr lang="it-IT" sz="1800" dirty="0" smtClean="0"/>
              <a:t> location in </a:t>
            </a:r>
            <a:r>
              <a:rPr lang="it-IT" sz="1800" dirty="0" err="1" smtClean="0"/>
              <a:t>which</a:t>
            </a:r>
            <a:r>
              <a:rPr lang="it-IT" sz="1800" dirty="0" smtClean="0"/>
              <a:t> a Bike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parked</a:t>
            </a:r>
            <a:r>
              <a:rPr lang="it-IT" sz="1800" dirty="0" smtClean="0"/>
              <a:t> </a:t>
            </a:r>
            <a:r>
              <a:rPr lang="it-IT" sz="1800" dirty="0" err="1" smtClean="0"/>
              <a:t>only</a:t>
            </a:r>
            <a:r>
              <a:rPr lang="it-IT" sz="1800" dirty="0" smtClean="0"/>
              <a:t> for Minutes of the </a:t>
            </a:r>
            <a:r>
              <a:rPr lang="it-IT" sz="1800" dirty="0" err="1" smtClean="0"/>
              <a:t>year</a:t>
            </a:r>
            <a:r>
              <a:rPr lang="it-IT" sz="1800" dirty="0" smtClean="0"/>
              <a:t> in </a:t>
            </a:r>
            <a:r>
              <a:rPr lang="it-IT" sz="1800" dirty="0" err="1" smtClean="0"/>
              <a:t>which</a:t>
            </a:r>
            <a:r>
              <a:rPr lang="it-IT" sz="1800" dirty="0" smtClean="0"/>
              <a:t> the bike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parked</a:t>
            </a:r>
            <a:r>
              <a:rPr lang="it-IT" sz="1800" dirty="0" smtClean="0"/>
              <a:t>.  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>
              <a:solidFill>
                <a:srgbClr val="FF0000"/>
              </a:solidFill>
            </a:endParaRPr>
          </a:p>
        </p:txBody>
      </p:sp>
      <p:grpSp>
        <p:nvGrpSpPr>
          <p:cNvPr id="53" name="Gruppo 52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54" name="CasellaDiTesto 53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55" name="Connettore 1 54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sellaDiTesto 56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9" name="CasellaDiTesto 58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61" name="Gruppo 6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63" name="Ovale 62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Figura a mano libera 64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66" name="Connettore 2 65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3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7250" y="2434931"/>
            <a:ext cx="8574156" cy="1325563"/>
          </a:xfrm>
        </p:spPr>
        <p:txBody>
          <a:bodyPr/>
          <a:lstStyle/>
          <a:p>
            <a:pPr algn="ctr"/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frequent</a:t>
            </a:r>
            <a:r>
              <a:rPr lang="it-IT" dirty="0" smtClean="0"/>
              <a:t> </a:t>
            </a:r>
            <a:r>
              <a:rPr lang="it-IT" dirty="0" err="1" smtClean="0"/>
              <a:t>errors</a:t>
            </a:r>
            <a:r>
              <a:rPr lang="it-IT" dirty="0" smtClean="0"/>
              <a:t> in </a:t>
            </a:r>
            <a:r>
              <a:rPr lang="it-IT" dirty="0" err="1" smtClean="0"/>
              <a:t>modeling</a:t>
            </a:r>
            <a:r>
              <a:rPr lang="it-IT" dirty="0" smtClean="0"/>
              <a:t> R1.2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8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365127"/>
            <a:ext cx="8574156" cy="76990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Contents of the following slides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563" y="1328791"/>
            <a:ext cx="8680020" cy="483130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Exercise proposed to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Background </a:t>
            </a:r>
            <a:r>
              <a:rPr lang="en-US" sz="2000" dirty="0"/>
              <a:t>knowledge of students </a:t>
            </a:r>
            <a:r>
              <a:rPr lang="en-US" sz="2000" dirty="0" smtClean="0"/>
              <a:t>when </a:t>
            </a:r>
            <a:r>
              <a:rPr lang="en-US" sz="2000" dirty="0"/>
              <a:t>they made the assignment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 diagrammatic representation adopted for the Entity Relationship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Requirements and reference correct 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 process of incremental design of the correct solution(s), made of several phases.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For each phase and related subschema produced, a set of alternative correct solutions, and a set of wrong solutions, and for each of them the decrease in score associated in comparison to the maximum score, expressed in a </a:t>
            </a:r>
            <a:r>
              <a:rPr lang="en-US" sz="2000" dirty="0"/>
              <a:t>[</a:t>
            </a:r>
            <a:r>
              <a:rPr lang="en-US" sz="2000" dirty="0" smtClean="0"/>
              <a:t>0..30] scale.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Statistics on some types of errors and related involved qualities.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Some </a:t>
            </a:r>
            <a:r>
              <a:rPr lang="en-US" sz="2000" dirty="0"/>
              <a:t>indicators to measure </a:t>
            </a:r>
            <a:r>
              <a:rPr lang="en-US" sz="2000" dirty="0" smtClean="0"/>
              <a:t>and benchmark the complexity</a:t>
            </a:r>
            <a:r>
              <a:rPr lang="en-US" sz="2000" dirty="0"/>
              <a:t> </a:t>
            </a:r>
            <a:r>
              <a:rPr lang="en-US" sz="2000" dirty="0" smtClean="0"/>
              <a:t>of the assignment.</a:t>
            </a:r>
            <a:endParaRPr lang="en-US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149" y="365126"/>
            <a:ext cx="9016392" cy="520921"/>
          </a:xfrm>
        </p:spPr>
        <p:txBody>
          <a:bodyPr>
            <a:noAutofit/>
          </a:bodyPr>
          <a:lstStyle/>
          <a:p>
            <a:pPr algn="ctr"/>
            <a:r>
              <a:rPr lang="it-IT" sz="2800" dirty="0" err="1" smtClean="0"/>
              <a:t>Wrong</a:t>
            </a:r>
            <a:r>
              <a:rPr lang="it-IT" sz="2800" dirty="0" smtClean="0"/>
              <a:t> </a:t>
            </a:r>
            <a:r>
              <a:rPr lang="it-IT" sz="2800" dirty="0" err="1" smtClean="0"/>
              <a:t>cardinality</a:t>
            </a:r>
            <a:r>
              <a:rPr lang="it-IT" sz="2800" dirty="0" smtClean="0"/>
              <a:t> of the </a:t>
            </a:r>
            <a:r>
              <a:rPr lang="it-IT" sz="2800" dirty="0" err="1" smtClean="0"/>
              <a:t>Entity</a:t>
            </a:r>
            <a:r>
              <a:rPr lang="it-IT" sz="2800" dirty="0" smtClean="0"/>
              <a:t> Minute </a:t>
            </a:r>
            <a:br>
              <a:rPr lang="it-IT" sz="2800" dirty="0" smtClean="0"/>
            </a:br>
            <a:r>
              <a:rPr lang="it-IT" sz="2800" dirty="0" smtClean="0"/>
              <a:t>(</a:t>
            </a:r>
            <a:r>
              <a:rPr lang="it-IT" sz="2800" dirty="0" err="1" smtClean="0"/>
              <a:t>subtract</a:t>
            </a:r>
            <a:r>
              <a:rPr lang="it-IT" sz="2800" dirty="0" smtClean="0"/>
              <a:t> 0.7 for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wrong</a:t>
            </a:r>
            <a:r>
              <a:rPr lang="it-IT" sz="2800" dirty="0" smtClean="0"/>
              <a:t> </a:t>
            </a:r>
            <a:r>
              <a:rPr lang="it-IT" sz="2800" dirty="0" err="1" smtClean="0"/>
              <a:t>cardinality</a:t>
            </a:r>
            <a:r>
              <a:rPr lang="it-IT" sz="2800" dirty="0"/>
              <a:t>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969348" y="2964794"/>
            <a:ext cx="343537" cy="4626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798482" y="2547083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249968" y="313121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42158" y="3046155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575289" y="368534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70</a:t>
            </a:fld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98" name="Connettore 2 97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3308993" y="292525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53" name="Segnaposto contenuto 6"/>
          <p:cNvSpPr>
            <a:spLocks noGrp="1"/>
          </p:cNvSpPr>
          <p:nvPr>
            <p:ph idx="1"/>
          </p:nvPr>
        </p:nvSpPr>
        <p:spPr>
          <a:xfrm>
            <a:off x="148856" y="4265284"/>
            <a:ext cx="4737055" cy="24561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900" dirty="0" err="1" smtClean="0"/>
              <a:t>Comment</a:t>
            </a:r>
            <a:endParaRPr lang="it-IT" sz="1900" dirty="0" smtClean="0"/>
          </a:p>
          <a:p>
            <a:pPr marL="0" indent="0">
              <a:buNone/>
            </a:pPr>
            <a:r>
              <a:rPr lang="it-IT" sz="1800" dirty="0" err="1" smtClean="0"/>
              <a:t>Cardinalities</a:t>
            </a:r>
            <a:r>
              <a:rPr lang="it-IT" sz="1800" dirty="0" smtClean="0"/>
              <a:t> are </a:t>
            </a:r>
            <a:r>
              <a:rPr lang="it-IT" sz="1800" dirty="0" err="1" smtClean="0"/>
              <a:t>wrong</a:t>
            </a:r>
            <a:r>
              <a:rPr lang="it-IT" sz="1800" dirty="0" smtClean="0"/>
              <a:t> </a:t>
            </a:r>
            <a:r>
              <a:rPr lang="it-IT" sz="1800" dirty="0" err="1" smtClean="0"/>
              <a:t>since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same</a:t>
            </a:r>
            <a:r>
              <a:rPr lang="it-IT" sz="1800" dirty="0" smtClean="0"/>
              <a:t> minute </a:t>
            </a:r>
            <a:r>
              <a:rPr lang="it-IT" sz="1800" dirty="0" err="1" smtClean="0"/>
              <a:t>several</a:t>
            </a:r>
            <a:r>
              <a:rPr lang="it-IT" sz="1800" dirty="0" smtClean="0"/>
              <a:t> bikes (in the </a:t>
            </a:r>
            <a:r>
              <a:rPr lang="it-IT" sz="1800" dirty="0" err="1" smtClean="0"/>
              <a:t>relationship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On</a:t>
            </a:r>
            <a:r>
              <a:rPr lang="it-IT" sz="1800" dirty="0" smtClean="0"/>
              <a:t>) or else </a:t>
            </a:r>
            <a:r>
              <a:rPr lang="it-IT" sz="1800" dirty="0" err="1" smtClean="0"/>
              <a:t>several</a:t>
            </a:r>
            <a:r>
              <a:rPr lang="it-IT" sz="1800" dirty="0" smtClean="0"/>
              <a:t> bikes in </a:t>
            </a:r>
            <a:r>
              <a:rPr lang="it-IT" sz="1800" dirty="0" err="1" smtClean="0"/>
              <a:t>locations</a:t>
            </a:r>
            <a:r>
              <a:rPr lang="it-IT" sz="1800" dirty="0" smtClean="0"/>
              <a:t> can </a:t>
            </a:r>
            <a:r>
              <a:rPr lang="it-IT" sz="1800" dirty="0" err="1" smtClean="0"/>
              <a:t>appear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relationship</a:t>
            </a:r>
            <a:r>
              <a:rPr lang="it-IT" sz="1800" dirty="0" smtClean="0"/>
              <a:t> </a:t>
            </a:r>
            <a:r>
              <a:rPr lang="it-IT" sz="1800" dirty="0" err="1" smtClean="0"/>
              <a:t>instances</a:t>
            </a:r>
            <a:r>
              <a:rPr lang="it-IT" sz="1800" dirty="0" smtClean="0"/>
              <a:t>. </a:t>
            </a:r>
          </a:p>
          <a:p>
            <a:pPr marL="0" indent="0">
              <a:buNone/>
            </a:pPr>
            <a:r>
              <a:rPr lang="it-IT" sz="1800" dirty="0" err="1" smtClean="0"/>
              <a:t>When</a:t>
            </a:r>
            <a:r>
              <a:rPr lang="it-IT" sz="1800" dirty="0" smtClean="0"/>
              <a:t> </a:t>
            </a:r>
            <a:r>
              <a:rPr lang="it-IT" sz="1800" dirty="0" err="1" smtClean="0"/>
              <a:t>you</a:t>
            </a:r>
            <a:r>
              <a:rPr lang="it-IT" sz="1800" dirty="0" smtClean="0"/>
              <a:t> </a:t>
            </a:r>
            <a:r>
              <a:rPr lang="it-IT" sz="1800" dirty="0" err="1" smtClean="0"/>
              <a:t>have</a:t>
            </a:r>
            <a:r>
              <a:rPr lang="it-IT" sz="1800" dirty="0" smtClean="0"/>
              <a:t> to </a:t>
            </a:r>
            <a:r>
              <a:rPr lang="it-IT" sz="1800" dirty="0" err="1" smtClean="0"/>
              <a:t>assign</a:t>
            </a:r>
            <a:r>
              <a:rPr lang="it-IT" sz="1800" dirty="0" smtClean="0"/>
              <a:t> </a:t>
            </a:r>
            <a:r>
              <a:rPr lang="it-IT" sz="1800" dirty="0" err="1" smtClean="0"/>
              <a:t>cardinalities</a:t>
            </a:r>
            <a:r>
              <a:rPr lang="it-IT" sz="1800" dirty="0" smtClean="0"/>
              <a:t> to an </a:t>
            </a:r>
            <a:r>
              <a:rPr lang="it-IT" sz="1800" dirty="0" err="1" smtClean="0"/>
              <a:t>Entity</a:t>
            </a:r>
            <a:r>
              <a:rPr lang="it-IT" sz="1800" dirty="0" smtClean="0"/>
              <a:t> in the schema, and </a:t>
            </a:r>
            <a:r>
              <a:rPr lang="it-IT" sz="1800" dirty="0" err="1" smtClean="0"/>
              <a:t>you</a:t>
            </a:r>
            <a:r>
              <a:rPr lang="it-IT" sz="1800" dirty="0" smtClean="0"/>
              <a:t> are in </a:t>
            </a:r>
            <a:r>
              <a:rPr lang="it-IT" sz="1800" dirty="0" err="1" smtClean="0"/>
              <a:t>trouble</a:t>
            </a:r>
            <a:r>
              <a:rPr lang="it-IT" sz="1800" dirty="0" smtClean="0"/>
              <a:t>, </a:t>
            </a:r>
            <a:r>
              <a:rPr lang="it-IT" sz="1800" dirty="0" err="1" smtClean="0"/>
              <a:t>think</a:t>
            </a:r>
            <a:r>
              <a:rPr lang="it-IT" sz="1800" dirty="0" smtClean="0"/>
              <a:t> to the </a:t>
            </a:r>
            <a:r>
              <a:rPr lang="it-IT" sz="1800" dirty="0" err="1" smtClean="0"/>
              <a:t>meaning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relationship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real</a:t>
            </a:r>
            <a:r>
              <a:rPr lang="it-IT" sz="1800" dirty="0" smtClean="0"/>
              <a:t> world, and, in case, </a:t>
            </a:r>
            <a:r>
              <a:rPr lang="it-IT" sz="1800" dirty="0" err="1" smtClean="0"/>
              <a:t>conceive</a:t>
            </a:r>
            <a:r>
              <a:rPr lang="it-IT" sz="1800" dirty="0" smtClean="0"/>
              <a:t> a </a:t>
            </a:r>
            <a:r>
              <a:rPr lang="it-IT" sz="1800" dirty="0" err="1" smtClean="0"/>
              <a:t>generic</a:t>
            </a:r>
            <a:r>
              <a:rPr lang="it-IT" sz="1800" dirty="0" smtClean="0"/>
              <a:t> </a:t>
            </a:r>
            <a:r>
              <a:rPr lang="it-IT" sz="1800" dirty="0" err="1" smtClean="0"/>
              <a:t>instance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relationship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>
              <a:solidFill>
                <a:srgbClr val="FF0000"/>
              </a:solidFill>
            </a:endParaRPr>
          </a:p>
        </p:txBody>
      </p:sp>
      <p:grpSp>
        <p:nvGrpSpPr>
          <p:cNvPr id="51" name="Gruppo 50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54" name="CasellaDiTesto 53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55" name="Connettore 1 54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sellaDiTesto 56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9" name="CasellaDiTesto 58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61" name="Gruppo 6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63" name="Ovale 62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Figura a mano libera 64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66" name="Connettore 2 65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588" y="365126"/>
            <a:ext cx="8666922" cy="520921"/>
          </a:xfrm>
        </p:spPr>
        <p:txBody>
          <a:bodyPr>
            <a:noAutofit/>
          </a:bodyPr>
          <a:lstStyle/>
          <a:p>
            <a:pPr algn="ctr"/>
            <a:r>
              <a:rPr lang="it-IT" sz="2800" dirty="0" err="1" smtClean="0"/>
              <a:t>Wrong</a:t>
            </a:r>
            <a:r>
              <a:rPr lang="it-IT" sz="2800" dirty="0" smtClean="0"/>
              <a:t> </a:t>
            </a:r>
            <a:r>
              <a:rPr lang="it-IT" sz="2800" dirty="0" err="1" smtClean="0"/>
              <a:t>cardinalities</a:t>
            </a:r>
            <a:r>
              <a:rPr lang="it-IT" sz="2800" dirty="0" smtClean="0"/>
              <a:t> of </a:t>
            </a:r>
            <a:r>
              <a:rPr lang="it-IT" sz="2800" dirty="0" err="1" smtClean="0"/>
              <a:t>Entities</a:t>
            </a:r>
            <a:r>
              <a:rPr lang="it-IT" sz="2800" dirty="0" smtClean="0"/>
              <a:t> Location and Bike (</a:t>
            </a:r>
            <a:r>
              <a:rPr lang="it-IT" sz="2800" dirty="0" err="1" smtClean="0"/>
              <a:t>subtract</a:t>
            </a:r>
            <a:r>
              <a:rPr lang="it-IT" sz="2800" dirty="0" smtClean="0"/>
              <a:t> 0.7 for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cardinality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969348" y="2964794"/>
            <a:ext cx="343537" cy="4626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5103468" y="2374895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575289" y="368534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71</a:t>
            </a:fld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98" name="Connettore 2 97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5231247" y="3140578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51" name="Segnaposto contenuto 6"/>
          <p:cNvSpPr>
            <a:spLocks noGrp="1"/>
          </p:cNvSpPr>
          <p:nvPr>
            <p:ph idx="1"/>
          </p:nvPr>
        </p:nvSpPr>
        <p:spPr>
          <a:xfrm>
            <a:off x="148856" y="4265284"/>
            <a:ext cx="4737055" cy="24561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1900" dirty="0" err="1" smtClean="0"/>
              <a:t>Comment</a:t>
            </a:r>
            <a:endParaRPr lang="it-IT" sz="1900" dirty="0" smtClean="0"/>
          </a:p>
          <a:p>
            <a:pPr marL="0" indent="0">
              <a:buNone/>
            </a:pPr>
            <a:r>
              <a:rPr lang="it-IT" sz="1800" dirty="0" err="1" smtClean="0"/>
              <a:t>Cardinalities</a:t>
            </a:r>
            <a:r>
              <a:rPr lang="it-IT" sz="1800" dirty="0" smtClean="0"/>
              <a:t> are </a:t>
            </a:r>
            <a:r>
              <a:rPr lang="it-IT" sz="1800" dirty="0" err="1" smtClean="0"/>
              <a:t>wrong</a:t>
            </a:r>
            <a:r>
              <a:rPr lang="it-IT" sz="1800" dirty="0" smtClean="0"/>
              <a:t> </a:t>
            </a:r>
            <a:r>
              <a:rPr lang="it-IT" sz="1800" dirty="0" err="1" smtClean="0"/>
              <a:t>since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same</a:t>
            </a:r>
            <a:r>
              <a:rPr lang="it-IT" sz="1800" dirty="0" smtClean="0"/>
              <a:t> minute </a:t>
            </a:r>
            <a:r>
              <a:rPr lang="it-IT" sz="1800" dirty="0" err="1" smtClean="0"/>
              <a:t>several</a:t>
            </a:r>
            <a:r>
              <a:rPr lang="it-IT" sz="1800" dirty="0" smtClean="0"/>
              <a:t> bikes (in the </a:t>
            </a:r>
            <a:r>
              <a:rPr lang="it-IT" sz="1800" dirty="0" err="1" smtClean="0"/>
              <a:t>relationship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On</a:t>
            </a:r>
            <a:r>
              <a:rPr lang="it-IT" sz="1800" dirty="0" smtClean="0"/>
              <a:t>) or else </a:t>
            </a:r>
            <a:r>
              <a:rPr lang="it-IT" sz="1800" dirty="0" err="1" smtClean="0"/>
              <a:t>several</a:t>
            </a:r>
            <a:r>
              <a:rPr lang="it-IT" sz="1800" dirty="0" smtClean="0"/>
              <a:t> bikes in </a:t>
            </a:r>
            <a:r>
              <a:rPr lang="it-IT" sz="1800" dirty="0" err="1" smtClean="0"/>
              <a:t>locations</a:t>
            </a:r>
            <a:r>
              <a:rPr lang="it-IT" sz="1800" dirty="0" smtClean="0"/>
              <a:t> (</a:t>
            </a:r>
            <a:r>
              <a:rPr lang="it-IT" sz="1800" dirty="0" err="1" smtClean="0"/>
              <a:t>relationship</a:t>
            </a:r>
            <a:r>
              <a:rPr lang="it-IT" sz="1800" dirty="0" smtClean="0"/>
              <a:t> </a:t>
            </a:r>
            <a:r>
              <a:rPr lang="it-IT" sz="1800" dirty="0" err="1" smtClean="0">
                <a:solidFill>
                  <a:srgbClr val="FF0000"/>
                </a:solidFill>
              </a:rPr>
              <a:t>Parked</a:t>
            </a:r>
            <a:r>
              <a:rPr lang="it-IT" sz="1800" dirty="0" smtClean="0">
                <a:solidFill>
                  <a:srgbClr val="FF0000"/>
                </a:solidFill>
              </a:rPr>
              <a:t> in</a:t>
            </a:r>
            <a:r>
              <a:rPr lang="it-IT" sz="1800" dirty="0" smtClean="0"/>
              <a:t>) can </a:t>
            </a:r>
            <a:r>
              <a:rPr lang="it-IT" sz="1800" dirty="0" err="1" smtClean="0"/>
              <a:t>appear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relationship</a:t>
            </a:r>
            <a:r>
              <a:rPr lang="it-IT" sz="1800" dirty="0" smtClean="0"/>
              <a:t> </a:t>
            </a:r>
            <a:r>
              <a:rPr lang="it-IT" sz="1800" dirty="0" err="1" smtClean="0"/>
              <a:t>instances</a:t>
            </a:r>
            <a:r>
              <a:rPr lang="it-IT" sz="1800" dirty="0" smtClean="0"/>
              <a:t>. </a:t>
            </a:r>
          </a:p>
          <a:p>
            <a:pPr marL="0" indent="0">
              <a:buNone/>
            </a:pPr>
            <a:r>
              <a:rPr lang="it-IT" sz="1800" dirty="0" err="1" smtClean="0"/>
              <a:t>When</a:t>
            </a:r>
            <a:r>
              <a:rPr lang="it-IT" sz="1800" dirty="0" smtClean="0"/>
              <a:t> </a:t>
            </a:r>
            <a:r>
              <a:rPr lang="it-IT" sz="1800" dirty="0" err="1" smtClean="0"/>
              <a:t>you</a:t>
            </a:r>
            <a:r>
              <a:rPr lang="it-IT" sz="1800" dirty="0" smtClean="0"/>
              <a:t> </a:t>
            </a:r>
            <a:r>
              <a:rPr lang="it-IT" sz="1800" dirty="0" err="1" smtClean="0"/>
              <a:t>have</a:t>
            </a:r>
            <a:r>
              <a:rPr lang="it-IT" sz="1800" dirty="0" smtClean="0"/>
              <a:t> to </a:t>
            </a:r>
            <a:r>
              <a:rPr lang="it-IT" sz="1800" dirty="0" err="1" smtClean="0"/>
              <a:t>assign</a:t>
            </a:r>
            <a:r>
              <a:rPr lang="it-IT" sz="1800" dirty="0" smtClean="0"/>
              <a:t> </a:t>
            </a:r>
            <a:r>
              <a:rPr lang="it-IT" sz="1800" dirty="0" err="1" smtClean="0"/>
              <a:t>cardinalities</a:t>
            </a:r>
            <a:r>
              <a:rPr lang="it-IT" sz="1800" dirty="0" smtClean="0"/>
              <a:t> to an </a:t>
            </a:r>
            <a:r>
              <a:rPr lang="it-IT" sz="1800" dirty="0" err="1" smtClean="0"/>
              <a:t>Entity</a:t>
            </a:r>
            <a:r>
              <a:rPr lang="it-IT" sz="1800" dirty="0" smtClean="0"/>
              <a:t> in the schema, and </a:t>
            </a:r>
            <a:r>
              <a:rPr lang="it-IT" sz="1800" dirty="0" err="1" smtClean="0"/>
              <a:t>you</a:t>
            </a:r>
            <a:r>
              <a:rPr lang="it-IT" sz="1800" dirty="0" smtClean="0"/>
              <a:t> are in </a:t>
            </a:r>
            <a:r>
              <a:rPr lang="it-IT" sz="1800" dirty="0" err="1" smtClean="0"/>
              <a:t>trouble</a:t>
            </a:r>
            <a:r>
              <a:rPr lang="it-IT" sz="1800" dirty="0" smtClean="0"/>
              <a:t>, </a:t>
            </a:r>
            <a:r>
              <a:rPr lang="it-IT" sz="1800" dirty="0" err="1" smtClean="0"/>
              <a:t>think</a:t>
            </a:r>
            <a:r>
              <a:rPr lang="it-IT" sz="1800" dirty="0" smtClean="0"/>
              <a:t> to the </a:t>
            </a:r>
            <a:r>
              <a:rPr lang="it-IT" sz="1800" dirty="0" err="1" smtClean="0"/>
              <a:t>meaning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relationship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real</a:t>
            </a:r>
            <a:r>
              <a:rPr lang="it-IT" sz="1800" dirty="0" smtClean="0"/>
              <a:t> world, and, in case, </a:t>
            </a:r>
            <a:r>
              <a:rPr lang="it-IT" sz="1800" dirty="0" err="1" smtClean="0"/>
              <a:t>conceive</a:t>
            </a:r>
            <a:r>
              <a:rPr lang="it-IT" sz="1800" dirty="0" smtClean="0"/>
              <a:t> a </a:t>
            </a:r>
            <a:r>
              <a:rPr lang="it-IT" sz="1800" dirty="0" err="1" smtClean="0"/>
              <a:t>generic</a:t>
            </a:r>
            <a:r>
              <a:rPr lang="it-IT" sz="1800" dirty="0" smtClean="0"/>
              <a:t> </a:t>
            </a:r>
            <a:r>
              <a:rPr lang="it-IT" sz="1800" dirty="0" err="1" smtClean="0"/>
              <a:t>instance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relationship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>
              <a:solidFill>
                <a:srgbClr val="FF0000"/>
              </a:solidFill>
            </a:endParaRPr>
          </a:p>
        </p:txBody>
      </p:sp>
      <p:grpSp>
        <p:nvGrpSpPr>
          <p:cNvPr id="48" name="Gruppo 47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49" name="CasellaDiTesto 48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53" name="Connettore 1 52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2 53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sellaDiTesto 54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7" name="CasellaDiTesto 56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59" name="Gruppo 58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60" name="Ovale 59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Figura a mano libera 60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63" name="Connettore 2 62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3298163" y="2963357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3760072" y="251744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</p:spTree>
    <p:extLst>
      <p:ext uri="{BB962C8B-B14F-4D97-AF65-F5344CB8AC3E}">
        <p14:creationId xmlns:p14="http://schemas.microsoft.com/office/powerpoint/2010/main" val="24630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679" y="365126"/>
            <a:ext cx="8888819" cy="520921"/>
          </a:xfrm>
        </p:spPr>
        <p:txBody>
          <a:bodyPr>
            <a:noAutofit/>
          </a:bodyPr>
          <a:lstStyle/>
          <a:p>
            <a:pPr algn="ctr"/>
            <a:r>
              <a:rPr lang="it-IT" sz="2800" dirty="0" err="1" smtClean="0"/>
              <a:t>Wrong</a:t>
            </a:r>
            <a:r>
              <a:rPr lang="it-IT" sz="2800" dirty="0" smtClean="0"/>
              <a:t> </a:t>
            </a:r>
            <a:r>
              <a:rPr lang="it-IT" sz="2800" dirty="0" err="1" smtClean="0"/>
              <a:t>modeling</a:t>
            </a:r>
            <a:r>
              <a:rPr lang="it-IT" sz="2800" dirty="0" smtClean="0"/>
              <a:t> in </a:t>
            </a:r>
            <a:r>
              <a:rPr lang="it-IT" sz="2800" dirty="0" err="1" smtClean="0"/>
              <a:t>terms</a:t>
            </a:r>
            <a:r>
              <a:rPr lang="it-IT" sz="2800" dirty="0" smtClean="0"/>
              <a:t> of a </a:t>
            </a:r>
            <a:r>
              <a:rPr lang="it-IT" sz="2800" dirty="0" err="1" smtClean="0"/>
              <a:t>unique</a:t>
            </a:r>
            <a:r>
              <a:rPr lang="it-IT" sz="2800" dirty="0" smtClean="0"/>
              <a:t> </a:t>
            </a:r>
            <a:r>
              <a:rPr lang="it-IT" sz="2800" dirty="0" err="1" smtClean="0"/>
              <a:t>relationship</a:t>
            </a:r>
            <a:r>
              <a:rPr lang="it-IT" sz="2800" dirty="0" smtClean="0"/>
              <a:t> </a:t>
            </a:r>
            <a:r>
              <a:rPr lang="it-IT" sz="2800" dirty="0" err="1" smtClean="0"/>
              <a:t>instead</a:t>
            </a:r>
            <a:r>
              <a:rPr lang="it-IT" sz="2800" dirty="0" smtClean="0"/>
              <a:t> of </a:t>
            </a:r>
            <a:r>
              <a:rPr lang="it-IT" sz="2800" dirty="0" err="1" smtClean="0"/>
              <a:t>two</a:t>
            </a:r>
            <a:r>
              <a:rPr lang="it-IT" sz="2800" dirty="0" smtClean="0"/>
              <a:t> </a:t>
            </a:r>
            <a:r>
              <a:rPr lang="it-IT" sz="2800" dirty="0" err="1" smtClean="0"/>
              <a:t>relationships</a:t>
            </a:r>
            <a:r>
              <a:rPr lang="it-IT" sz="2800" dirty="0" smtClean="0"/>
              <a:t> (</a:t>
            </a:r>
            <a:r>
              <a:rPr lang="it-IT" sz="2800" dirty="0" err="1" smtClean="0"/>
              <a:t>subtract</a:t>
            </a:r>
            <a:r>
              <a:rPr lang="it-IT" sz="2800" dirty="0" smtClean="0"/>
              <a:t> 3)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4961014" y="2971642"/>
            <a:ext cx="343537" cy="4626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249968" y="313121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5142515" y="284488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State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4486441" y="2705353"/>
            <a:ext cx="941283" cy="261610"/>
            <a:chOff x="4008129" y="2916373"/>
            <a:chExt cx="941283" cy="261610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4008129" y="2916373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72</a:t>
            </a:fld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98" name="Connettore 2 97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egnaposto contenuto 6"/>
          <p:cNvSpPr>
            <a:spLocks noGrp="1"/>
          </p:cNvSpPr>
          <p:nvPr>
            <p:ph idx="1"/>
          </p:nvPr>
        </p:nvSpPr>
        <p:spPr>
          <a:xfrm>
            <a:off x="56707" y="3402357"/>
            <a:ext cx="4847027" cy="34556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100" dirty="0" err="1" smtClean="0"/>
              <a:t>Comment</a:t>
            </a:r>
            <a:endParaRPr lang="it-IT" sz="2100" dirty="0" smtClean="0"/>
          </a:p>
          <a:p>
            <a:pPr marL="0" indent="0">
              <a:buNone/>
            </a:pPr>
            <a:r>
              <a:rPr lang="it-IT" sz="2100" dirty="0" err="1" smtClean="0"/>
              <a:t>One</a:t>
            </a:r>
            <a:r>
              <a:rPr lang="it-IT" sz="2100" dirty="0" smtClean="0"/>
              <a:t> </a:t>
            </a:r>
            <a:r>
              <a:rPr lang="it-IT" sz="2100" dirty="0" err="1" smtClean="0"/>
              <a:t>is</a:t>
            </a:r>
            <a:r>
              <a:rPr lang="it-IT" sz="2100" dirty="0" smtClean="0"/>
              <a:t> </a:t>
            </a:r>
            <a:r>
              <a:rPr lang="it-IT" sz="2100" dirty="0" err="1" smtClean="0"/>
              <a:t>tempted</a:t>
            </a:r>
            <a:r>
              <a:rPr lang="it-IT" sz="2100" dirty="0" smtClean="0"/>
              <a:t> to </a:t>
            </a:r>
            <a:r>
              <a:rPr lang="it-IT" sz="2100" dirty="0" err="1" smtClean="0"/>
              <a:t>say</a:t>
            </a:r>
            <a:r>
              <a:rPr lang="it-IT" sz="2100" dirty="0" smtClean="0"/>
              <a:t>: </a:t>
            </a:r>
            <a:r>
              <a:rPr lang="it-IT" sz="2100" dirty="0" err="1" smtClean="0"/>
              <a:t>why</a:t>
            </a:r>
            <a:r>
              <a:rPr lang="it-IT" sz="2100" dirty="0" smtClean="0"/>
              <a:t> I </a:t>
            </a:r>
            <a:r>
              <a:rPr lang="it-IT" sz="2100" dirty="0" err="1" smtClean="0"/>
              <a:t>have</a:t>
            </a:r>
            <a:r>
              <a:rPr lang="it-IT" sz="2100" dirty="0" smtClean="0"/>
              <a:t> to use </a:t>
            </a:r>
            <a:r>
              <a:rPr lang="it-IT" sz="2100" dirty="0" err="1" smtClean="0"/>
              <a:t>two</a:t>
            </a:r>
            <a:r>
              <a:rPr lang="it-IT" sz="2100" dirty="0" smtClean="0"/>
              <a:t> </a:t>
            </a:r>
            <a:r>
              <a:rPr lang="it-IT" sz="2100" dirty="0" err="1" smtClean="0"/>
              <a:t>relationships</a:t>
            </a:r>
            <a:r>
              <a:rPr lang="it-IT" sz="2100" dirty="0" smtClean="0"/>
              <a:t>? </a:t>
            </a:r>
            <a:r>
              <a:rPr lang="it-IT" sz="2100" dirty="0" err="1" smtClean="0"/>
              <a:t>It</a:t>
            </a:r>
            <a:r>
              <a:rPr lang="it-IT" sz="2100" dirty="0" smtClean="0"/>
              <a:t> </a:t>
            </a:r>
            <a:r>
              <a:rPr lang="it-IT" sz="2100" dirty="0" err="1" smtClean="0"/>
              <a:t>is</a:t>
            </a:r>
            <a:r>
              <a:rPr lang="it-IT" sz="2100" dirty="0" smtClean="0"/>
              <a:t> </a:t>
            </a:r>
            <a:r>
              <a:rPr lang="it-IT" sz="2100" dirty="0" err="1" smtClean="0"/>
              <a:t>simpler</a:t>
            </a:r>
            <a:r>
              <a:rPr lang="it-IT" sz="2100" dirty="0" smtClean="0"/>
              <a:t> and </a:t>
            </a:r>
            <a:r>
              <a:rPr lang="it-IT" sz="2100" dirty="0" err="1" smtClean="0"/>
              <a:t>less</a:t>
            </a:r>
            <a:r>
              <a:rPr lang="it-IT" sz="2100" dirty="0" smtClean="0"/>
              <a:t> </a:t>
            </a:r>
            <a:r>
              <a:rPr lang="it-IT" sz="2100" dirty="0" err="1" smtClean="0"/>
              <a:t>redundant</a:t>
            </a:r>
            <a:r>
              <a:rPr lang="it-IT" sz="2100" dirty="0" smtClean="0"/>
              <a:t> to model </a:t>
            </a:r>
            <a:r>
              <a:rPr lang="it-IT" sz="2100" dirty="0" err="1" smtClean="0"/>
              <a:t>requirements</a:t>
            </a:r>
            <a:r>
              <a:rPr lang="it-IT" sz="2100" dirty="0" smtClean="0"/>
              <a:t> R1.2 in </a:t>
            </a:r>
            <a:r>
              <a:rPr lang="it-IT" sz="2100" dirty="0" err="1" smtClean="0"/>
              <a:t>terms</a:t>
            </a:r>
            <a:r>
              <a:rPr lang="it-IT" sz="2100" dirty="0" smtClean="0"/>
              <a:t> of a </a:t>
            </a:r>
            <a:r>
              <a:rPr lang="it-IT" sz="2100" dirty="0" err="1" smtClean="0"/>
              <a:t>unique</a:t>
            </a:r>
            <a:r>
              <a:rPr lang="it-IT" sz="2100" dirty="0" smtClean="0"/>
              <a:t> </a:t>
            </a:r>
            <a:r>
              <a:rPr lang="it-IT" sz="2100" dirty="0" err="1" smtClean="0"/>
              <a:t>relationship</a:t>
            </a:r>
            <a:r>
              <a:rPr lang="it-IT" sz="2100" dirty="0" smtClean="0"/>
              <a:t>, </a:t>
            </a:r>
            <a:r>
              <a:rPr lang="it-IT" sz="2100" dirty="0" err="1" smtClean="0"/>
              <a:t>associating</a:t>
            </a:r>
            <a:r>
              <a:rPr lang="it-IT" sz="2100" dirty="0" smtClean="0"/>
              <a:t> </a:t>
            </a:r>
            <a:r>
              <a:rPr lang="it-IT" sz="2100" dirty="0" err="1" smtClean="0"/>
              <a:t>attribute</a:t>
            </a:r>
            <a:r>
              <a:rPr lang="it-IT" sz="2100" dirty="0" smtClean="0"/>
              <a:t> State to </a:t>
            </a:r>
            <a:r>
              <a:rPr lang="it-IT" sz="2100" dirty="0" err="1" smtClean="0"/>
              <a:t>such</a:t>
            </a:r>
            <a:r>
              <a:rPr lang="it-IT" sz="2100" dirty="0" smtClean="0"/>
              <a:t> </a:t>
            </a:r>
            <a:r>
              <a:rPr lang="it-IT" sz="2100" dirty="0" err="1" smtClean="0"/>
              <a:t>relationship</a:t>
            </a:r>
            <a:r>
              <a:rPr lang="it-IT" sz="2100" dirty="0" smtClean="0"/>
              <a:t>.</a:t>
            </a:r>
          </a:p>
          <a:p>
            <a:pPr marL="0" indent="0">
              <a:buNone/>
            </a:pPr>
            <a:r>
              <a:rPr lang="it-IT" sz="2100" dirty="0" err="1" smtClean="0"/>
              <a:t>This</a:t>
            </a:r>
            <a:r>
              <a:rPr lang="it-IT" sz="2100" dirty="0" smtClean="0"/>
              <a:t> </a:t>
            </a:r>
            <a:r>
              <a:rPr lang="it-IT" sz="2100" dirty="0" err="1" smtClean="0"/>
              <a:t>is</a:t>
            </a:r>
            <a:r>
              <a:rPr lang="it-IT" sz="2100" dirty="0" smtClean="0"/>
              <a:t> </a:t>
            </a:r>
            <a:r>
              <a:rPr lang="it-IT" sz="2100" dirty="0" err="1" smtClean="0"/>
              <a:t>wrong</a:t>
            </a:r>
            <a:r>
              <a:rPr lang="it-IT" sz="2100" dirty="0" smtClean="0"/>
              <a:t> for the </a:t>
            </a:r>
            <a:r>
              <a:rPr lang="it-IT" sz="2100" dirty="0" err="1" smtClean="0"/>
              <a:t>following</a:t>
            </a:r>
            <a:r>
              <a:rPr lang="it-IT" sz="2100" dirty="0" smtClean="0"/>
              <a:t> </a:t>
            </a:r>
            <a:r>
              <a:rPr lang="it-IT" sz="2100" dirty="0" err="1" smtClean="0"/>
              <a:t>reason</a:t>
            </a:r>
            <a:r>
              <a:rPr lang="it-IT" sz="2100" dirty="0" smtClean="0"/>
              <a:t>. The </a:t>
            </a:r>
            <a:r>
              <a:rPr lang="it-IT" sz="2100" dirty="0" err="1" smtClean="0"/>
              <a:t>attribute</a:t>
            </a:r>
            <a:r>
              <a:rPr lang="it-IT" sz="2100" dirty="0" smtClean="0"/>
              <a:t> domain of the </a:t>
            </a:r>
            <a:r>
              <a:rPr lang="it-IT" sz="2100" dirty="0" err="1" smtClean="0"/>
              <a:t>attribute</a:t>
            </a:r>
            <a:r>
              <a:rPr lang="it-IT" sz="2100" dirty="0" smtClean="0"/>
              <a:t> State </a:t>
            </a:r>
            <a:r>
              <a:rPr lang="it-IT" sz="2100" dirty="0" err="1" smtClean="0"/>
              <a:t>is</a:t>
            </a:r>
            <a:r>
              <a:rPr lang="it-IT" sz="2100" dirty="0" smtClean="0"/>
              <a:t> </a:t>
            </a:r>
            <a:r>
              <a:rPr lang="it-IT" sz="2100" dirty="0" err="1" smtClean="0"/>
              <a:t>without</a:t>
            </a:r>
            <a:r>
              <a:rPr lang="it-IT" sz="2100" dirty="0" smtClean="0"/>
              <a:t> no </a:t>
            </a:r>
            <a:r>
              <a:rPr lang="it-IT" sz="2100" dirty="0" err="1" smtClean="0"/>
              <a:t>doubt</a:t>
            </a:r>
            <a:r>
              <a:rPr lang="it-IT" sz="2100" dirty="0" smtClean="0"/>
              <a:t> [</a:t>
            </a:r>
            <a:r>
              <a:rPr lang="it-IT" sz="2100" dirty="0" err="1" smtClean="0"/>
              <a:t>Parked</a:t>
            </a:r>
            <a:r>
              <a:rPr lang="it-IT" sz="2100" dirty="0" smtClean="0"/>
              <a:t>, </a:t>
            </a:r>
            <a:r>
              <a:rPr lang="it-IT" sz="2100" dirty="0" err="1" smtClean="0"/>
              <a:t>not</a:t>
            </a:r>
            <a:r>
              <a:rPr lang="it-IT" sz="2100" dirty="0" smtClean="0"/>
              <a:t> </a:t>
            </a:r>
            <a:r>
              <a:rPr lang="it-IT" sz="2100" dirty="0" err="1" smtClean="0"/>
              <a:t>Parked</a:t>
            </a:r>
            <a:r>
              <a:rPr lang="it-IT" sz="2100" dirty="0" smtClean="0"/>
              <a:t>], no </a:t>
            </a:r>
            <a:r>
              <a:rPr lang="it-IT" sz="2100" dirty="0" err="1" smtClean="0"/>
              <a:t>other</a:t>
            </a:r>
            <a:r>
              <a:rPr lang="it-IT" sz="2100" dirty="0" smtClean="0"/>
              <a:t> </a:t>
            </a:r>
            <a:r>
              <a:rPr lang="it-IT" sz="2100" dirty="0" err="1" smtClean="0"/>
              <a:t>meaning</a:t>
            </a:r>
            <a:r>
              <a:rPr lang="it-IT" sz="2100" dirty="0" smtClean="0"/>
              <a:t> can be </a:t>
            </a:r>
            <a:r>
              <a:rPr lang="it-IT" sz="2100" dirty="0" err="1" smtClean="0"/>
              <a:t>associated</a:t>
            </a:r>
            <a:r>
              <a:rPr lang="it-IT" sz="2100" dirty="0" smtClean="0"/>
              <a:t> to State. </a:t>
            </a:r>
          </a:p>
          <a:p>
            <a:pPr marL="0" indent="0">
              <a:buNone/>
            </a:pPr>
            <a:r>
              <a:rPr lang="it-IT" sz="2100" dirty="0" err="1" smtClean="0"/>
              <a:t>As</a:t>
            </a:r>
            <a:r>
              <a:rPr lang="it-IT" sz="2100" dirty="0" smtClean="0"/>
              <a:t> a </a:t>
            </a:r>
            <a:r>
              <a:rPr lang="it-IT" sz="2100" dirty="0" err="1" smtClean="0"/>
              <a:t>consequence</a:t>
            </a:r>
            <a:r>
              <a:rPr lang="it-IT" sz="2100" dirty="0" smtClean="0"/>
              <a:t>, </a:t>
            </a:r>
            <a:r>
              <a:rPr lang="it-IT" sz="2100" dirty="0" err="1" smtClean="0"/>
              <a:t>now</a:t>
            </a:r>
            <a:r>
              <a:rPr lang="it-IT" sz="2100" dirty="0" smtClean="0"/>
              <a:t> the </a:t>
            </a:r>
            <a:r>
              <a:rPr lang="it-IT" sz="2100" dirty="0" err="1" smtClean="0"/>
              <a:t>relationship</a:t>
            </a:r>
            <a:r>
              <a:rPr lang="it-IT" sz="2100" dirty="0" smtClean="0"/>
              <a:t> </a:t>
            </a:r>
            <a:r>
              <a:rPr lang="it-IT" sz="2100" dirty="0" err="1" smtClean="0"/>
              <a:t>has</a:t>
            </a:r>
            <a:r>
              <a:rPr lang="it-IT" sz="2100" dirty="0" smtClean="0"/>
              <a:t> </a:t>
            </a:r>
            <a:r>
              <a:rPr lang="it-IT" sz="2100" dirty="0" err="1" smtClean="0"/>
              <a:t>changed</a:t>
            </a:r>
            <a:r>
              <a:rPr lang="it-IT" sz="2100" dirty="0" smtClean="0"/>
              <a:t> </a:t>
            </a:r>
            <a:r>
              <a:rPr lang="it-IT" sz="2100" dirty="0" err="1" smtClean="0"/>
              <a:t>its</a:t>
            </a:r>
            <a:r>
              <a:rPr lang="it-IT" sz="2100" dirty="0" smtClean="0"/>
              <a:t> </a:t>
            </a:r>
            <a:r>
              <a:rPr lang="it-IT" sz="2100" dirty="0" err="1" smtClean="0"/>
              <a:t>meaning</a:t>
            </a:r>
            <a:r>
              <a:rPr lang="it-IT" sz="2100" dirty="0" smtClean="0"/>
              <a:t>, and </a:t>
            </a:r>
            <a:r>
              <a:rPr lang="it-IT" sz="2100" dirty="0" err="1" smtClean="0"/>
              <a:t>represents</a:t>
            </a:r>
            <a:r>
              <a:rPr lang="it-IT" sz="2100" dirty="0" smtClean="0"/>
              <a:t> </a:t>
            </a:r>
            <a:r>
              <a:rPr lang="it-IT" sz="2100" u="sng" dirty="0" err="1" smtClean="0"/>
              <a:t>all</a:t>
            </a:r>
            <a:r>
              <a:rPr lang="it-IT" sz="2100" u="sng" dirty="0" smtClean="0"/>
              <a:t> </a:t>
            </a:r>
            <a:r>
              <a:rPr lang="it-IT" sz="2100" u="sng" dirty="0" err="1" smtClean="0"/>
              <a:t>possible</a:t>
            </a:r>
            <a:r>
              <a:rPr lang="it-IT" sz="2100" u="sng" dirty="0" smtClean="0"/>
              <a:t> </a:t>
            </a:r>
            <a:r>
              <a:rPr lang="it-IT" sz="2100" u="sng" dirty="0" err="1" smtClean="0"/>
              <a:t>triples</a:t>
            </a:r>
            <a:r>
              <a:rPr lang="it-IT" sz="2100" dirty="0" smtClean="0"/>
              <a:t> &lt;minute, location, bike&gt;, in the </a:t>
            </a:r>
            <a:r>
              <a:rPr lang="it-IT" sz="2100" dirty="0" err="1" smtClean="0"/>
              <a:t>cartesian</a:t>
            </a:r>
            <a:r>
              <a:rPr lang="it-IT" sz="2100" dirty="0" smtClean="0"/>
              <a:t> </a:t>
            </a:r>
            <a:r>
              <a:rPr lang="it-IT" sz="2100" dirty="0" err="1" smtClean="0"/>
              <a:t>product</a:t>
            </a:r>
            <a:r>
              <a:rPr lang="it-IT" sz="2100" dirty="0"/>
              <a:t> </a:t>
            </a:r>
            <a:r>
              <a:rPr lang="it-IT" sz="2100" dirty="0" smtClean="0"/>
              <a:t>of minutes in 2015, </a:t>
            </a:r>
            <a:r>
              <a:rPr lang="it-IT" sz="2100" dirty="0" err="1" smtClean="0"/>
              <a:t>locations</a:t>
            </a:r>
            <a:r>
              <a:rPr lang="it-IT" sz="2100" dirty="0" smtClean="0"/>
              <a:t> in parking, and bikes </a:t>
            </a:r>
            <a:r>
              <a:rPr lang="it-IT" sz="2100" dirty="0" err="1" smtClean="0"/>
              <a:t>available</a:t>
            </a:r>
            <a:r>
              <a:rPr lang="it-IT" sz="2100" dirty="0" smtClean="0"/>
              <a:t>, so a </a:t>
            </a:r>
            <a:r>
              <a:rPr lang="it-IT" sz="2100" dirty="0" err="1" smtClean="0"/>
              <a:t>very</a:t>
            </a:r>
            <a:r>
              <a:rPr lang="it-IT" sz="2100" dirty="0" smtClean="0"/>
              <a:t> </a:t>
            </a:r>
            <a:r>
              <a:rPr lang="it-IT" sz="2100" dirty="0" err="1" smtClean="0"/>
              <a:t>huge</a:t>
            </a:r>
            <a:r>
              <a:rPr lang="it-IT" sz="2100" dirty="0" smtClean="0"/>
              <a:t> </a:t>
            </a:r>
            <a:r>
              <a:rPr lang="it-IT" sz="2100" dirty="0" err="1" smtClean="0"/>
              <a:t>number</a:t>
            </a:r>
            <a:r>
              <a:rPr lang="it-IT" sz="2100" dirty="0" smtClean="0"/>
              <a:t>…! </a:t>
            </a:r>
            <a:r>
              <a:rPr lang="it-IT" sz="2100" dirty="0" err="1"/>
              <a:t>S</a:t>
            </a:r>
            <a:r>
              <a:rPr lang="it-IT" sz="2100" dirty="0" err="1" smtClean="0"/>
              <a:t>uch</a:t>
            </a:r>
            <a:r>
              <a:rPr lang="it-IT" sz="2100" dirty="0" smtClean="0"/>
              <a:t> </a:t>
            </a:r>
            <a:r>
              <a:rPr lang="it-IT" sz="2100" dirty="0" err="1" smtClean="0"/>
              <a:t>relationships</a:t>
            </a:r>
            <a:r>
              <a:rPr lang="it-IT" sz="2100" dirty="0" smtClean="0"/>
              <a:t> </a:t>
            </a:r>
            <a:r>
              <a:rPr lang="it-IT" sz="2100" dirty="0" err="1" smtClean="0"/>
              <a:t>makes</a:t>
            </a:r>
            <a:r>
              <a:rPr lang="it-IT" sz="2100" dirty="0" smtClean="0"/>
              <a:t> no </a:t>
            </a:r>
            <a:r>
              <a:rPr lang="it-IT" sz="2100" dirty="0" err="1" smtClean="0"/>
              <a:t>sense</a:t>
            </a:r>
            <a:r>
              <a:rPr lang="it-IT" sz="2100" dirty="0"/>
              <a:t>!</a:t>
            </a:r>
            <a:endParaRPr lang="it-IT" sz="2100" dirty="0" smtClean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>
              <a:solidFill>
                <a:srgbClr val="FF0000"/>
              </a:solidFill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51" name="CasellaDiTesto 50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53" name="Connettore 1 52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2 53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sellaDiTesto 54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7" name="CasellaDiTesto 56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59" name="Gruppo 58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60" name="Ovale 59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Figura a mano libera 60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7" name="Connettore 2 46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679" y="365126"/>
            <a:ext cx="8888819" cy="520921"/>
          </a:xfrm>
        </p:spPr>
        <p:txBody>
          <a:bodyPr>
            <a:noAutofit/>
          </a:bodyPr>
          <a:lstStyle/>
          <a:p>
            <a:pPr algn="ctr"/>
            <a:r>
              <a:rPr lang="it-IT" sz="2800" dirty="0" err="1" smtClean="0"/>
              <a:t>Wrong</a:t>
            </a:r>
            <a:r>
              <a:rPr lang="it-IT" sz="2800" dirty="0" smtClean="0"/>
              <a:t> </a:t>
            </a:r>
            <a:r>
              <a:rPr lang="it-IT" sz="2800" dirty="0" err="1" smtClean="0"/>
              <a:t>modeling</a:t>
            </a:r>
            <a:r>
              <a:rPr lang="it-IT" sz="2800" dirty="0" smtClean="0"/>
              <a:t> of Parking </a:t>
            </a:r>
            <a:r>
              <a:rPr lang="it-IT" sz="2800" dirty="0" err="1" smtClean="0"/>
              <a:t>as</a:t>
            </a:r>
            <a:r>
              <a:rPr lang="it-IT" sz="2800" dirty="0" smtClean="0"/>
              <a:t> an </a:t>
            </a:r>
            <a:r>
              <a:rPr lang="it-IT" sz="2800" dirty="0" err="1"/>
              <a:t>E</a:t>
            </a:r>
            <a:r>
              <a:rPr lang="it-IT" sz="2800" dirty="0" err="1" smtClean="0"/>
              <a:t>ntity</a:t>
            </a:r>
            <a:r>
              <a:rPr lang="it-IT" sz="2800" dirty="0" smtClean="0"/>
              <a:t> </a:t>
            </a:r>
            <a:r>
              <a:rPr lang="it-IT" sz="2800" dirty="0" err="1" smtClean="0"/>
              <a:t>involved</a:t>
            </a:r>
            <a:r>
              <a:rPr lang="it-IT" sz="2800" dirty="0" smtClean="0"/>
              <a:t> </a:t>
            </a:r>
            <a:br>
              <a:rPr lang="it-IT" sz="2800" dirty="0" smtClean="0"/>
            </a:br>
            <a:r>
              <a:rPr lang="it-IT" sz="2800" dirty="0" smtClean="0"/>
              <a:t>in the </a:t>
            </a:r>
            <a:r>
              <a:rPr lang="it-IT" sz="2800" dirty="0" err="1" smtClean="0"/>
              <a:t>relationship</a:t>
            </a:r>
            <a:r>
              <a:rPr lang="it-IT" sz="2800" dirty="0" smtClean="0"/>
              <a:t> </a:t>
            </a:r>
            <a:r>
              <a:rPr lang="it-IT" sz="2800" dirty="0" err="1" smtClean="0"/>
              <a:t>Parked</a:t>
            </a:r>
            <a:r>
              <a:rPr lang="it-IT" sz="2800" dirty="0" smtClean="0"/>
              <a:t> in (</a:t>
            </a:r>
            <a:r>
              <a:rPr lang="it-IT" sz="2800" dirty="0" err="1" smtClean="0"/>
              <a:t>subtract</a:t>
            </a:r>
            <a:r>
              <a:rPr lang="it-IT" sz="2800" dirty="0" smtClean="0"/>
              <a:t> 2)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4961014" y="2971642"/>
            <a:ext cx="343537" cy="4626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249968" y="313121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5142515" y="284488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4486441" y="2705353"/>
            <a:ext cx="941283" cy="261610"/>
            <a:chOff x="4008129" y="2916373"/>
            <a:chExt cx="941283" cy="261610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4008129" y="2916373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73</a:t>
            </a:fld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98" name="Connettore 2 97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egnaposto contenuto 6"/>
          <p:cNvSpPr>
            <a:spLocks noGrp="1"/>
          </p:cNvSpPr>
          <p:nvPr>
            <p:ph idx="1"/>
          </p:nvPr>
        </p:nvSpPr>
        <p:spPr>
          <a:xfrm>
            <a:off x="61785" y="4249071"/>
            <a:ext cx="4847027" cy="2435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100" dirty="0" err="1" smtClean="0"/>
              <a:t>Comment</a:t>
            </a:r>
            <a:endParaRPr lang="it-IT" sz="2100" dirty="0" smtClean="0"/>
          </a:p>
          <a:p>
            <a:pPr marL="0" indent="0">
              <a:buNone/>
            </a:pPr>
            <a:r>
              <a:rPr lang="it-IT" sz="2000" dirty="0" err="1" smtClean="0"/>
              <a:t>Representing</a:t>
            </a:r>
            <a:r>
              <a:rPr lang="it-IT" sz="2000" dirty="0" smtClean="0"/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Parked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in </a:t>
            </a:r>
            <a:r>
              <a:rPr lang="it-IT" sz="2000" dirty="0" err="1" smtClean="0"/>
              <a:t>as</a:t>
            </a:r>
            <a:r>
              <a:rPr lang="it-IT" sz="2000" dirty="0" smtClean="0"/>
              <a:t> a </a:t>
            </a:r>
            <a:r>
              <a:rPr lang="it-IT" sz="2000" dirty="0" err="1" smtClean="0"/>
              <a:t>quaternary</a:t>
            </a:r>
            <a:r>
              <a:rPr lang="it-IT" sz="2000" dirty="0" smtClean="0"/>
              <a:t> </a:t>
            </a:r>
            <a:r>
              <a:rPr lang="it-IT" sz="2000" dirty="0" err="1" smtClean="0"/>
              <a:t>relationship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wrong</a:t>
            </a:r>
            <a:r>
              <a:rPr lang="it-IT" sz="2000" dirty="0" smtClean="0"/>
              <a:t>, </a:t>
            </a:r>
            <a:r>
              <a:rPr lang="it-IT" sz="2000" dirty="0" err="1" smtClean="0"/>
              <a:t>since</a:t>
            </a:r>
            <a:r>
              <a:rPr lang="it-IT" sz="2000" dirty="0"/>
              <a:t> </a:t>
            </a:r>
            <a:r>
              <a:rPr lang="it-IT" sz="2000" dirty="0" err="1" smtClean="0"/>
              <a:t>every</a:t>
            </a:r>
            <a:r>
              <a:rPr lang="it-IT" sz="2000" dirty="0" smtClean="0"/>
              <a:t> location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located</a:t>
            </a:r>
            <a:r>
              <a:rPr lang="it-IT" sz="2000" dirty="0" smtClean="0"/>
              <a:t> in a </a:t>
            </a:r>
            <a:r>
              <a:rPr lang="it-IT" sz="2000" dirty="0" err="1" smtClean="0"/>
              <a:t>specific</a:t>
            </a:r>
            <a:r>
              <a:rPr lang="it-IT" sz="2000" dirty="0" smtClean="0"/>
              <a:t> parking </a:t>
            </a:r>
            <a:r>
              <a:rPr lang="it-IT" sz="2000" dirty="0" err="1" smtClean="0"/>
              <a:t>lot</a:t>
            </a:r>
            <a:r>
              <a:rPr lang="it-IT" sz="2000" dirty="0" smtClean="0"/>
              <a:t>, and so </a:t>
            </a:r>
            <a:r>
              <a:rPr lang="it-IT" sz="2000" dirty="0" err="1" smtClean="0"/>
              <a:t>including</a:t>
            </a:r>
            <a:r>
              <a:rPr lang="it-IT" sz="2000" dirty="0" smtClean="0"/>
              <a:t> </a:t>
            </a:r>
            <a:r>
              <a:rPr lang="it-IT" sz="2000" dirty="0"/>
              <a:t>P</a:t>
            </a:r>
            <a:r>
              <a:rPr lang="it-IT" sz="2000" dirty="0" smtClean="0"/>
              <a:t>arking in the </a:t>
            </a:r>
            <a:r>
              <a:rPr lang="it-IT" sz="2000" dirty="0" err="1" smtClean="0"/>
              <a:t>entities</a:t>
            </a:r>
            <a:r>
              <a:rPr lang="it-IT" sz="2000" dirty="0" smtClean="0"/>
              <a:t> </a:t>
            </a:r>
            <a:r>
              <a:rPr lang="it-IT" sz="2000" dirty="0" err="1" smtClean="0"/>
              <a:t>involved</a:t>
            </a:r>
            <a:r>
              <a:rPr lang="it-IT" sz="2000" dirty="0" smtClean="0"/>
              <a:t> in </a:t>
            </a:r>
            <a:r>
              <a:rPr lang="it-IT" sz="2000" dirty="0" smtClean="0">
                <a:solidFill>
                  <a:srgbClr val="FF0000"/>
                </a:solidFill>
              </a:rPr>
              <a:t>Parking in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useless</a:t>
            </a:r>
            <a:r>
              <a:rPr lang="it-IT" sz="2000" dirty="0" smtClean="0"/>
              <a:t>, </a:t>
            </a:r>
            <a:r>
              <a:rPr lang="it-IT" sz="2000" dirty="0" err="1" smtClean="0"/>
              <a:t>redundant</a:t>
            </a:r>
            <a:r>
              <a:rPr lang="it-IT" sz="2000" dirty="0" smtClean="0"/>
              <a:t>, in </a:t>
            </a:r>
            <a:r>
              <a:rPr lang="it-IT" sz="2000" dirty="0" err="1" smtClean="0"/>
              <a:t>simple</a:t>
            </a:r>
            <a:r>
              <a:rPr lang="it-IT" sz="2000" dirty="0" smtClean="0"/>
              <a:t> </a:t>
            </a:r>
            <a:r>
              <a:rPr lang="it-IT" sz="2000" dirty="0" err="1" smtClean="0"/>
              <a:t>words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wrong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endParaRPr lang="it-IT" sz="1800" dirty="0">
              <a:solidFill>
                <a:srgbClr val="FF0000"/>
              </a:solidFill>
            </a:endParaRPr>
          </a:p>
        </p:txBody>
      </p:sp>
      <p:cxnSp>
        <p:nvCxnSpPr>
          <p:cNvPr id="7" name="Connettore 1 6"/>
          <p:cNvCxnSpPr>
            <a:stCxn id="89" idx="3"/>
          </p:cNvCxnSpPr>
          <p:nvPr/>
        </p:nvCxnSpPr>
        <p:spPr>
          <a:xfrm flipV="1">
            <a:off x="5266147" y="2428060"/>
            <a:ext cx="1989918" cy="419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6971756" y="2501483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grpSp>
        <p:nvGrpSpPr>
          <p:cNvPr id="53" name="Gruppo 52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54" name="CasellaDiTesto 53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55" name="Connettore 1 54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sellaDiTesto 56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9" name="CasellaDiTesto 58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61" name="Gruppo 6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63" name="Ovale 62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Figura a mano libera 64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8" name="Connettore 2 7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0212" y="20587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Requirements</a:t>
            </a:r>
            <a:r>
              <a:rPr lang="it-IT" sz="3600" dirty="0" smtClean="0"/>
              <a:t> R2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4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67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Text of the </a:t>
            </a:r>
            <a:r>
              <a:rPr lang="it-IT" dirty="0" err="1" smtClean="0"/>
              <a:t>assigment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531369"/>
            <a:ext cx="9069571" cy="4905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smtClean="0"/>
              <a:t>R1 – A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(e.g. the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of Milan</a:t>
            </a:r>
            <a:r>
              <a:rPr lang="it-IT" sz="1400" dirty="0"/>
              <a:t>, </a:t>
            </a:r>
            <a:r>
              <a:rPr lang="it-IT" sz="1400" dirty="0" err="1" smtClean="0"/>
              <a:t>Italy</a:t>
            </a:r>
            <a:r>
              <a:rPr lang="it-IT" sz="1400" dirty="0" smtClean="0"/>
              <a:t>) </a:t>
            </a:r>
            <a:r>
              <a:rPr lang="it-IT" sz="1400" dirty="0" err="1" smtClean="0"/>
              <a:t>aims</a:t>
            </a:r>
            <a:r>
              <a:rPr lang="it-IT" sz="1400" dirty="0" smtClean="0"/>
              <a:t> </a:t>
            </a:r>
            <a:r>
              <a:rPr lang="it-IT" sz="1400" dirty="0" err="1" smtClean="0"/>
              <a:t>at</a:t>
            </a:r>
            <a:r>
              <a:rPr lang="it-IT" sz="1400" dirty="0" smtClean="0"/>
              <a:t> </a:t>
            </a:r>
            <a:r>
              <a:rPr lang="it-IT" sz="1400" dirty="0" err="1" smtClean="0"/>
              <a:t>managing</a:t>
            </a:r>
            <a:r>
              <a:rPr lang="it-IT" sz="1400" dirty="0" smtClean="0"/>
              <a:t> in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</a:t>
            </a:r>
            <a:r>
              <a:rPr lang="it-IT" sz="1400" dirty="0" err="1" smtClean="0"/>
              <a:t>year</a:t>
            </a:r>
            <a:r>
              <a:rPr lang="it-IT" sz="1400" dirty="0" smtClean="0"/>
              <a:t> (e.g. in 2015) a bike </a:t>
            </a:r>
            <a:r>
              <a:rPr lang="it-IT" sz="1400" dirty="0" err="1" smtClean="0"/>
              <a:t>sharing</a:t>
            </a:r>
            <a:r>
              <a:rPr lang="it-IT" sz="1400" dirty="0" smtClean="0"/>
              <a:t> service. The service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organized</a:t>
            </a:r>
            <a:r>
              <a:rPr lang="it-IT" sz="1400" dirty="0" smtClean="0"/>
              <a:t> in </a:t>
            </a:r>
            <a:r>
              <a:rPr lang="it-IT" sz="1400" dirty="0" err="1" smtClean="0"/>
              <a:t>terms</a:t>
            </a:r>
            <a:r>
              <a:rPr lang="it-IT" sz="1400" dirty="0" smtClean="0"/>
              <a:t> of parking </a:t>
            </a:r>
            <a:r>
              <a:rPr lang="it-IT" sz="1400" dirty="0" err="1" smtClean="0"/>
              <a:t>lots</a:t>
            </a:r>
            <a:r>
              <a:rPr lang="it-IT" sz="1400" dirty="0" smtClean="0"/>
              <a:t>, </a:t>
            </a:r>
            <a:r>
              <a:rPr lang="it-IT" sz="1400" dirty="0" err="1" smtClean="0"/>
              <a:t>each</a:t>
            </a:r>
            <a:r>
              <a:rPr lang="it-IT" sz="1400" dirty="0" smtClean="0"/>
              <a:t> </a:t>
            </a:r>
            <a:r>
              <a:rPr lang="it-IT" sz="1400" dirty="0" err="1" smtClean="0"/>
              <a:t>one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identifed</a:t>
            </a:r>
            <a:r>
              <a:rPr lang="it-IT" sz="1400" dirty="0" smtClean="0"/>
              <a:t> by a code, a </a:t>
            </a:r>
            <a:r>
              <a:rPr lang="it-IT" sz="1400" dirty="0" err="1" smtClean="0"/>
              <a:t>longitude</a:t>
            </a:r>
            <a:r>
              <a:rPr lang="it-IT" sz="1400" dirty="0" smtClean="0"/>
              <a:t>, a </a:t>
            </a:r>
            <a:r>
              <a:rPr lang="it-IT" sz="1400" dirty="0" err="1" smtClean="0"/>
              <a:t>latitude</a:t>
            </a:r>
            <a:r>
              <a:rPr lang="it-IT" sz="1400" dirty="0" smtClean="0"/>
              <a:t>, an </a:t>
            </a:r>
            <a:r>
              <a:rPr lang="it-IT" sz="1400" dirty="0" err="1" smtClean="0"/>
              <a:t>address</a:t>
            </a:r>
            <a:r>
              <a:rPr lang="it-IT" sz="1400" dirty="0" smtClean="0"/>
              <a:t>, a </a:t>
            </a:r>
            <a:r>
              <a:rPr lang="it-IT" sz="1400" dirty="0" err="1" smtClean="0"/>
              <a:t>name</a:t>
            </a:r>
            <a:r>
              <a:rPr lang="it-IT" sz="1400" dirty="0" smtClean="0"/>
              <a:t> (e.g. Piazzale </a:t>
            </a:r>
            <a:r>
              <a:rPr lang="it-IT" sz="1400" dirty="0"/>
              <a:t>S</a:t>
            </a:r>
            <a:r>
              <a:rPr lang="it-IT" sz="1400" dirty="0" smtClean="0"/>
              <a:t>usa), and by a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of </a:t>
            </a:r>
            <a:r>
              <a:rPr lang="it-IT" sz="1400" dirty="0" err="1" smtClean="0"/>
              <a:t>locations</a:t>
            </a:r>
            <a:r>
              <a:rPr lang="it-IT" sz="1400" dirty="0" smtClean="0"/>
              <a:t> for </a:t>
            </a:r>
            <a:r>
              <a:rPr lang="it-IT" sz="1400" dirty="0" err="1" smtClean="0"/>
              <a:t>bycicles</a:t>
            </a:r>
            <a:r>
              <a:rPr lang="it-IT" sz="1400" dirty="0" smtClean="0"/>
              <a:t>. </a:t>
            </a:r>
            <a:r>
              <a:rPr lang="it-IT" sz="1400" dirty="0" err="1" smtClean="0"/>
              <a:t>Each</a:t>
            </a:r>
            <a:r>
              <a:rPr lang="it-IT" sz="1400" dirty="0" smtClean="0"/>
              <a:t> location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identified</a:t>
            </a:r>
            <a:r>
              <a:rPr lang="it-IT" sz="1400" dirty="0" smtClean="0"/>
              <a:t> by a progressive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in the parking and from the </a:t>
            </a:r>
            <a:r>
              <a:rPr lang="it-IT" sz="1400" dirty="0" err="1" smtClean="0"/>
              <a:t>type</a:t>
            </a:r>
            <a:r>
              <a:rPr lang="it-IT" sz="1400" dirty="0" smtClean="0"/>
              <a:t> of bike </a:t>
            </a:r>
            <a:r>
              <a:rPr lang="it-IT" sz="1400" dirty="0" err="1" smtClean="0"/>
              <a:t>that</a:t>
            </a:r>
            <a:r>
              <a:rPr lang="it-IT" sz="1400" dirty="0" smtClean="0"/>
              <a:t> can be </a:t>
            </a:r>
            <a:r>
              <a:rPr lang="it-IT" sz="1400" dirty="0" err="1" smtClean="0"/>
              <a:t>hosted</a:t>
            </a:r>
            <a:r>
              <a:rPr lang="it-IT" sz="1400" dirty="0" smtClean="0"/>
              <a:t> in the location, </a:t>
            </a:r>
            <a:r>
              <a:rPr lang="it-IT" sz="1400" dirty="0" err="1" smtClean="0"/>
              <a:t>namely</a:t>
            </a:r>
            <a:r>
              <a:rPr lang="it-IT" sz="1400" dirty="0" smtClean="0"/>
              <a:t> a. </a:t>
            </a:r>
            <a:r>
              <a:rPr lang="it-IT" sz="1400" dirty="0" err="1" smtClean="0"/>
              <a:t>normal</a:t>
            </a:r>
            <a:r>
              <a:rPr lang="it-IT" sz="1400" dirty="0" smtClean="0"/>
              <a:t> or b. </a:t>
            </a:r>
            <a:r>
              <a:rPr lang="it-IT" sz="1400" dirty="0" err="1" smtClean="0"/>
              <a:t>assisted</a:t>
            </a:r>
            <a:r>
              <a:rPr lang="it-IT" sz="1400" dirty="0"/>
              <a:t> </a:t>
            </a:r>
            <a:r>
              <a:rPr lang="it-IT" sz="1400" dirty="0" smtClean="0"/>
              <a:t>(</a:t>
            </a:r>
            <a:r>
              <a:rPr lang="it-IT" sz="1400" dirty="0" err="1" smtClean="0"/>
              <a:t>namely</a:t>
            </a:r>
            <a:r>
              <a:rPr lang="it-IT" sz="1400" dirty="0" smtClean="0"/>
              <a:t>, </a:t>
            </a:r>
            <a:r>
              <a:rPr lang="it-IT" sz="1400" dirty="0" err="1" smtClean="0"/>
              <a:t>equipped</a:t>
            </a:r>
            <a:r>
              <a:rPr lang="it-IT" sz="1400" dirty="0" smtClean="0"/>
              <a:t> with an </a:t>
            </a:r>
            <a:r>
              <a:rPr lang="it-IT" sz="1400" dirty="0" err="1" smtClean="0"/>
              <a:t>electric</a:t>
            </a:r>
            <a:r>
              <a:rPr lang="it-IT" sz="1400" dirty="0" smtClean="0"/>
              <a:t> </a:t>
            </a:r>
            <a:r>
              <a:rPr lang="it-IT" sz="1400" dirty="0" err="1" smtClean="0"/>
              <a:t>motor</a:t>
            </a:r>
            <a:r>
              <a:rPr lang="it-IT" sz="1400" dirty="0" smtClean="0"/>
              <a:t>). </a:t>
            </a:r>
            <a:r>
              <a:rPr lang="it-IT" sz="1400" dirty="0" err="1" smtClean="0"/>
              <a:t>We</a:t>
            </a:r>
            <a:r>
              <a:rPr lang="it-IT" sz="1400" dirty="0" smtClean="0"/>
              <a:t> assume </a:t>
            </a:r>
            <a:r>
              <a:rPr lang="it-IT" sz="1400" dirty="0" err="1" smtClean="0"/>
              <a:t>that</a:t>
            </a:r>
            <a:r>
              <a:rPr lang="it-IT" sz="1400" dirty="0" smtClean="0"/>
              <a:t> in a </a:t>
            </a:r>
            <a:r>
              <a:rPr lang="it-IT" sz="1400" dirty="0" err="1" smtClean="0"/>
              <a:t>specific</a:t>
            </a:r>
            <a:r>
              <a:rPr lang="it-IT" sz="1400" dirty="0" smtClean="0"/>
              <a:t> location of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always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a bike of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</a:t>
            </a:r>
            <a:r>
              <a:rPr lang="it-IT" sz="1400" dirty="0" err="1" smtClean="0"/>
              <a:t>type</a:t>
            </a:r>
            <a:r>
              <a:rPr lang="it-IT" sz="1400" dirty="0" smtClean="0"/>
              <a:t>.  </a:t>
            </a:r>
            <a:r>
              <a:rPr lang="it-IT" sz="1400" dirty="0" err="1" smtClean="0"/>
              <a:t>Each</a:t>
            </a:r>
            <a:r>
              <a:rPr lang="it-IT" sz="1400" dirty="0" smtClean="0"/>
              <a:t>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identified</a:t>
            </a:r>
            <a:r>
              <a:rPr lang="it-IT" sz="1400" dirty="0" smtClean="0"/>
              <a:t> by a </a:t>
            </a:r>
            <a:r>
              <a:rPr lang="it-IT" sz="1400" dirty="0" err="1" smtClean="0"/>
              <a:t>numeric</a:t>
            </a:r>
            <a:r>
              <a:rPr lang="it-IT" sz="1400" dirty="0" smtClean="0"/>
              <a:t> code, and a date of </a:t>
            </a:r>
            <a:r>
              <a:rPr lang="it-IT" sz="1400" dirty="0" err="1" smtClean="0"/>
              <a:t>purchase</a:t>
            </a:r>
            <a:r>
              <a:rPr lang="it-IT" sz="1400" dirty="0" smtClean="0"/>
              <a:t>; </a:t>
            </a:r>
            <a:r>
              <a:rPr lang="it-IT" sz="1400" dirty="0" err="1" smtClean="0"/>
              <a:t>assisted</a:t>
            </a:r>
            <a:r>
              <a:rPr lang="it-IT" sz="1400" dirty="0" smtClean="0"/>
              <a:t> bikes </a:t>
            </a:r>
            <a:r>
              <a:rPr lang="it-IT" sz="1400" dirty="0" err="1" smtClean="0"/>
              <a:t>have</a:t>
            </a:r>
            <a:r>
              <a:rPr lang="it-IT" sz="1400" dirty="0" smtClean="0"/>
              <a:t> a </a:t>
            </a:r>
            <a:r>
              <a:rPr lang="it-IT" sz="1400" dirty="0" err="1" smtClean="0"/>
              <a:t>make</a:t>
            </a:r>
            <a:r>
              <a:rPr lang="it-IT" sz="1400" dirty="0" smtClean="0"/>
              <a:t>,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may</a:t>
            </a:r>
            <a:r>
              <a:rPr lang="it-IT" sz="1400" dirty="0" smtClean="0"/>
              <a:t> </a:t>
            </a:r>
            <a:r>
              <a:rPr lang="it-IT" sz="1400" dirty="0" err="1" smtClean="0"/>
              <a:t>change</a:t>
            </a:r>
            <a:r>
              <a:rPr lang="it-IT" sz="1400" dirty="0" smtClean="0"/>
              <a:t> </a:t>
            </a:r>
            <a:r>
              <a:rPr lang="it-IT" sz="1400" dirty="0" err="1" smtClean="0"/>
              <a:t>among</a:t>
            </a:r>
            <a:r>
              <a:rPr lang="it-IT" sz="1400" dirty="0" smtClean="0"/>
              <a:t> bikes (</a:t>
            </a:r>
            <a:r>
              <a:rPr lang="it-IT" sz="1400" dirty="0" err="1" smtClean="0"/>
              <a:t>we</a:t>
            </a:r>
            <a:r>
              <a:rPr lang="it-IT" sz="1400" dirty="0" smtClean="0"/>
              <a:t> do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</a:t>
            </a:r>
            <a:r>
              <a:rPr lang="it-IT" sz="1400" dirty="0" err="1" smtClean="0"/>
              <a:t>makes</a:t>
            </a:r>
            <a:r>
              <a:rPr lang="it-IT" sz="1400" dirty="0" smtClean="0"/>
              <a:t> of </a:t>
            </a:r>
            <a:r>
              <a:rPr lang="it-IT" sz="1400" dirty="0" err="1" smtClean="0"/>
              <a:t>normal</a:t>
            </a:r>
            <a:r>
              <a:rPr lang="it-IT" sz="1400" dirty="0" smtClean="0"/>
              <a:t> bikes). </a:t>
            </a:r>
            <a:r>
              <a:rPr lang="it-IT" sz="1400" dirty="0"/>
              <a:t> </a:t>
            </a:r>
            <a:r>
              <a:rPr lang="it-IT" sz="1400" dirty="0" err="1" smtClean="0"/>
              <a:t>When</a:t>
            </a:r>
            <a:r>
              <a:rPr lang="it-IT" sz="1400" dirty="0" smtClean="0"/>
              <a:t> bikes are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used</a:t>
            </a:r>
            <a:r>
              <a:rPr lang="it-IT" sz="1400" dirty="0" smtClean="0"/>
              <a:t>, </a:t>
            </a:r>
            <a:r>
              <a:rPr lang="it-IT" sz="1400" dirty="0" err="1" smtClean="0"/>
              <a:t>they</a:t>
            </a:r>
            <a:r>
              <a:rPr lang="it-IT" sz="1400" dirty="0" smtClean="0"/>
              <a:t> are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</a:t>
            </a:r>
            <a:r>
              <a:rPr lang="it-IT" sz="1400" dirty="0" err="1" smtClean="0"/>
              <a:t>locations</a:t>
            </a:r>
            <a:r>
              <a:rPr lang="it-IT" sz="1400" dirty="0" smtClean="0"/>
              <a:t> of parking </a:t>
            </a:r>
            <a:r>
              <a:rPr lang="it-IT" sz="1400" dirty="0" err="1" smtClean="0"/>
              <a:t>lots</a:t>
            </a:r>
            <a:r>
              <a:rPr lang="it-IT" sz="1400" dirty="0" smtClean="0"/>
              <a:t>. </a:t>
            </a:r>
            <a:r>
              <a:rPr lang="it-IT" sz="1400" dirty="0" err="1" smtClean="0"/>
              <a:t>As</a:t>
            </a:r>
            <a:r>
              <a:rPr lang="it-IT" sz="1400" dirty="0" smtClean="0"/>
              <a:t> a </a:t>
            </a:r>
            <a:r>
              <a:rPr lang="it-IT" sz="1400" dirty="0" err="1" smtClean="0"/>
              <a:t>consequence</a:t>
            </a:r>
            <a:r>
              <a:rPr lang="it-IT" sz="1400" dirty="0" smtClean="0"/>
              <a:t>,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bike and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minute in the </a:t>
            </a:r>
            <a:r>
              <a:rPr lang="it-IT" sz="1400" dirty="0" err="1" smtClean="0"/>
              <a:t>year</a:t>
            </a:r>
            <a:r>
              <a:rPr lang="it-IT" sz="1400" dirty="0" smtClean="0"/>
              <a:t> (e.g. </a:t>
            </a:r>
            <a:r>
              <a:rPr lang="it-IT" sz="1400" dirty="0"/>
              <a:t> </a:t>
            </a:r>
            <a:r>
              <a:rPr lang="it-IT" sz="1400" dirty="0" smtClean="0"/>
              <a:t>minute 34 of hour 10 a.m. of march 7th) </a:t>
            </a:r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want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state of the bike, </a:t>
            </a:r>
            <a:r>
              <a:rPr lang="it-IT" sz="1400" dirty="0" err="1" smtClean="0"/>
              <a:t>namely</a:t>
            </a:r>
            <a:r>
              <a:rPr lang="it-IT" sz="1400" dirty="0" smtClean="0"/>
              <a:t> </a:t>
            </a:r>
            <a:r>
              <a:rPr lang="it-IT" sz="1400" dirty="0" err="1" smtClean="0"/>
              <a:t>if</a:t>
            </a:r>
            <a:r>
              <a:rPr lang="it-IT" sz="1400" dirty="0" smtClean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or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in </a:t>
            </a:r>
            <a:r>
              <a:rPr lang="it-IT" sz="1400" dirty="0" err="1" smtClean="0"/>
              <a:t>motion</a:t>
            </a:r>
            <a:r>
              <a:rPr lang="it-IT" sz="1400" dirty="0" smtClean="0"/>
              <a:t>. </a:t>
            </a:r>
            <a:r>
              <a:rPr lang="it-IT" sz="1400" dirty="0" err="1" smtClean="0"/>
              <a:t>Furthermore</a:t>
            </a:r>
            <a:r>
              <a:rPr lang="it-IT" sz="1400" dirty="0" smtClean="0"/>
              <a:t>,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minute in the </a:t>
            </a:r>
            <a:r>
              <a:rPr lang="it-IT" sz="1400" dirty="0" err="1" smtClean="0"/>
              <a:t>year</a:t>
            </a:r>
            <a:r>
              <a:rPr lang="it-IT" sz="1400" dirty="0" smtClean="0"/>
              <a:t> and </a:t>
            </a:r>
            <a:r>
              <a:rPr lang="it-IT" sz="1400" dirty="0" err="1" smtClean="0"/>
              <a:t>each</a:t>
            </a:r>
            <a:r>
              <a:rPr lang="it-IT" sz="1400" dirty="0" smtClean="0"/>
              <a:t> location in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, </a:t>
            </a:r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want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, </a:t>
            </a:r>
            <a:r>
              <a:rPr lang="it-IT" sz="1400" dirty="0" err="1" smtClean="0"/>
              <a:t>separately</a:t>
            </a:r>
            <a:r>
              <a:rPr lang="it-IT" sz="1400" dirty="0" smtClean="0"/>
              <a:t>, </a:t>
            </a:r>
            <a:r>
              <a:rPr lang="it-IT" sz="1400" dirty="0" err="1" smtClean="0"/>
              <a:t>which</a:t>
            </a:r>
            <a:r>
              <a:rPr lang="it-IT" sz="1400" dirty="0" smtClean="0"/>
              <a:t>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possibly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the location (e.g. in </a:t>
            </a:r>
            <a:r>
              <a:rPr lang="it-IT" sz="1400" dirty="0"/>
              <a:t>minute </a:t>
            </a:r>
            <a:r>
              <a:rPr lang="it-IT" sz="1400" dirty="0" smtClean="0"/>
              <a:t>29 </a:t>
            </a:r>
            <a:r>
              <a:rPr lang="it-IT" sz="1400" dirty="0"/>
              <a:t>of hour </a:t>
            </a:r>
            <a:r>
              <a:rPr lang="it-IT" sz="1400" dirty="0" smtClean="0"/>
              <a:t>11 a.m. of </a:t>
            </a:r>
            <a:r>
              <a:rPr lang="it-IT" sz="1400" dirty="0"/>
              <a:t>march </a:t>
            </a:r>
            <a:r>
              <a:rPr lang="it-IT" sz="1400" dirty="0" smtClean="0"/>
              <a:t>21th bike 73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location 15 of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28</a:t>
            </a:r>
            <a:r>
              <a:rPr lang="it-IT" sz="1400" dirty="0"/>
              <a:t>,</a:t>
            </a:r>
            <a:r>
              <a:rPr lang="it-IT" sz="1400" dirty="0" smtClean="0"/>
              <a:t> </a:t>
            </a:r>
            <a:r>
              <a:rPr lang="it-IT" sz="1400" dirty="0" err="1" smtClean="0"/>
              <a:t>while</a:t>
            </a:r>
            <a:r>
              <a:rPr lang="it-IT" sz="1400" dirty="0" smtClean="0"/>
              <a:t> in the </a:t>
            </a:r>
            <a:r>
              <a:rPr lang="it-IT" sz="1400" dirty="0" err="1" smtClean="0"/>
              <a:t>same</a:t>
            </a:r>
            <a:r>
              <a:rPr lang="it-IT" sz="1400" dirty="0" smtClean="0"/>
              <a:t> minute bike 130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parked</a:t>
            </a:r>
            <a:r>
              <a:rPr lang="it-IT" sz="1400" dirty="0"/>
              <a:t> in location </a:t>
            </a:r>
            <a:r>
              <a:rPr lang="it-IT" sz="1400" dirty="0" smtClean="0"/>
              <a:t>6 of </a:t>
            </a:r>
            <a:r>
              <a:rPr lang="it-IT" sz="1400" dirty="0"/>
              <a:t>parking  </a:t>
            </a:r>
            <a:r>
              <a:rPr lang="it-IT" sz="1400" dirty="0" err="1"/>
              <a:t>lot</a:t>
            </a:r>
            <a:r>
              <a:rPr lang="it-IT" sz="1400" dirty="0"/>
              <a:t> </a:t>
            </a:r>
            <a:r>
              <a:rPr lang="it-IT" sz="1400" dirty="0" smtClean="0"/>
              <a:t>112). Of </a:t>
            </a:r>
            <a:r>
              <a:rPr lang="it-IT" sz="1400" dirty="0" err="1" smtClean="0"/>
              <a:t>course</a:t>
            </a:r>
            <a:r>
              <a:rPr lang="it-IT" sz="1400" dirty="0" smtClean="0"/>
              <a:t>, </a:t>
            </a:r>
            <a:r>
              <a:rPr lang="it-IT" sz="1400" dirty="0" err="1" smtClean="0"/>
              <a:t>if</a:t>
            </a:r>
            <a:r>
              <a:rPr lang="it-IT" sz="1400" dirty="0" smtClean="0"/>
              <a:t> in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minute a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in </a:t>
            </a:r>
            <a:r>
              <a:rPr lang="it-IT" sz="1400" dirty="0" err="1" smtClean="0"/>
              <a:t>motion</a:t>
            </a:r>
            <a:r>
              <a:rPr lang="it-IT" sz="1400" dirty="0" smtClean="0"/>
              <a:t>, the </a:t>
            </a:r>
            <a:r>
              <a:rPr lang="it-IT" sz="1400" dirty="0" err="1" smtClean="0"/>
              <a:t>corresponding</a:t>
            </a:r>
            <a:r>
              <a:rPr lang="it-IT" sz="1400" dirty="0" smtClean="0"/>
              <a:t> location in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</a:t>
            </a:r>
            <a:r>
              <a:rPr lang="it-IT" sz="1400" dirty="0" err="1" smtClean="0"/>
              <a:t>does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exist</a:t>
            </a:r>
            <a:r>
              <a:rPr lang="it-IT" sz="1400" dirty="0" smtClean="0"/>
              <a:t>, and, </a:t>
            </a:r>
            <a:r>
              <a:rPr lang="it-IT" sz="1400" dirty="0" err="1" smtClean="0"/>
              <a:t>therefore</a:t>
            </a:r>
            <a:r>
              <a:rPr lang="it-IT" sz="1400" dirty="0" smtClean="0"/>
              <a:t>, </a:t>
            </a:r>
            <a:r>
              <a:rPr lang="it-IT" sz="1400" dirty="0" err="1" smtClean="0"/>
              <a:t>will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be </a:t>
            </a:r>
            <a:r>
              <a:rPr lang="it-IT" sz="1400" dirty="0" err="1" smtClean="0"/>
              <a:t>represented</a:t>
            </a:r>
            <a:r>
              <a:rPr lang="it-IT" sz="1400" dirty="0" smtClean="0"/>
              <a:t>.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strongly</a:t>
            </a:r>
            <a:r>
              <a:rPr lang="it-IT" sz="1400" dirty="0" smtClean="0"/>
              <a:t> </a:t>
            </a:r>
            <a:r>
              <a:rPr lang="it-IT" sz="1400" dirty="0" err="1" smtClean="0"/>
              <a:t>recommended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</a:t>
            </a:r>
            <a:r>
              <a:rPr lang="it-IT" sz="1400" dirty="0" err="1" smtClean="0"/>
              <a:t>concept</a:t>
            </a:r>
            <a:r>
              <a:rPr lang="it-IT" sz="1400" dirty="0" smtClean="0"/>
              <a:t> of minute with an </a:t>
            </a:r>
            <a:r>
              <a:rPr lang="it-IT" sz="1400" dirty="0" err="1" smtClean="0"/>
              <a:t>Entity</a:t>
            </a:r>
            <a:r>
              <a:rPr lang="it-IT" sz="1400" dirty="0" smtClean="0"/>
              <a:t>. 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0000"/>
                </a:solidFill>
              </a:rPr>
              <a:t>R2 – In </a:t>
            </a:r>
            <a:r>
              <a:rPr lang="it-IT" sz="1400" dirty="0" err="1">
                <a:solidFill>
                  <a:srgbClr val="FF0000"/>
                </a:solidFill>
              </a:rPr>
              <a:t>order</a:t>
            </a:r>
            <a:r>
              <a:rPr lang="it-IT" sz="1400" dirty="0">
                <a:solidFill>
                  <a:srgbClr val="FF0000"/>
                </a:solidFill>
              </a:rPr>
              <a:t> to use bikes, </a:t>
            </a:r>
            <a:r>
              <a:rPr lang="it-IT" sz="1400" dirty="0" err="1">
                <a:solidFill>
                  <a:srgbClr val="FF0000"/>
                </a:solidFill>
              </a:rPr>
              <a:t>users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have</a:t>
            </a:r>
            <a:r>
              <a:rPr lang="it-IT" sz="1400" dirty="0">
                <a:solidFill>
                  <a:srgbClr val="FF0000"/>
                </a:solidFill>
              </a:rPr>
              <a:t> to </a:t>
            </a:r>
            <a:r>
              <a:rPr lang="it-IT" sz="1400" dirty="0" err="1">
                <a:solidFill>
                  <a:srgbClr val="FF0000"/>
                </a:solidFill>
              </a:rPr>
              <a:t>register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themselves</a:t>
            </a:r>
            <a:r>
              <a:rPr lang="it-IT" sz="1400" dirty="0">
                <a:solidFill>
                  <a:srgbClr val="FF0000"/>
                </a:solidFill>
              </a:rPr>
              <a:t>. A </a:t>
            </a:r>
            <a:r>
              <a:rPr lang="it-IT" sz="1400" dirty="0" err="1">
                <a:solidFill>
                  <a:srgbClr val="FF0000"/>
                </a:solidFill>
              </a:rPr>
              <a:t>registered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user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is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characterized</a:t>
            </a:r>
            <a:r>
              <a:rPr lang="it-IT" sz="1400" dirty="0">
                <a:solidFill>
                  <a:srgbClr val="FF0000"/>
                </a:solidFill>
              </a:rPr>
              <a:t> by an </a:t>
            </a:r>
            <a:r>
              <a:rPr lang="it-IT" sz="1400" dirty="0" err="1">
                <a:solidFill>
                  <a:srgbClr val="FF0000"/>
                </a:solidFill>
              </a:rPr>
              <a:t>identifier</a:t>
            </a:r>
            <a:r>
              <a:rPr lang="it-IT" sz="1400" dirty="0">
                <a:solidFill>
                  <a:srgbClr val="FF0000"/>
                </a:solidFill>
              </a:rPr>
              <a:t> (e.g. a fiscal code, or a social security </a:t>
            </a:r>
            <a:r>
              <a:rPr lang="it-IT" sz="1400" dirty="0" err="1">
                <a:solidFill>
                  <a:srgbClr val="FF0000"/>
                </a:solidFill>
              </a:rPr>
              <a:t>number</a:t>
            </a:r>
            <a:r>
              <a:rPr lang="it-IT" sz="1400" dirty="0">
                <a:solidFill>
                  <a:srgbClr val="FF0000"/>
                </a:solidFill>
              </a:rPr>
              <a:t>), a progressive </a:t>
            </a:r>
            <a:r>
              <a:rPr lang="it-IT" sz="1400" dirty="0" err="1" smtClean="0">
                <a:solidFill>
                  <a:srgbClr val="FF0000"/>
                </a:solidFill>
              </a:rPr>
              <a:t>numeric</a:t>
            </a:r>
            <a:r>
              <a:rPr lang="it-IT" sz="1400" dirty="0" smtClean="0">
                <a:solidFill>
                  <a:srgbClr val="FF0000"/>
                </a:solidFill>
              </a:rPr>
              <a:t> code </a:t>
            </a:r>
            <a:r>
              <a:rPr lang="it-IT" sz="1400" dirty="0">
                <a:solidFill>
                  <a:srgbClr val="FF0000"/>
                </a:solidFill>
              </a:rPr>
              <a:t>(first </a:t>
            </a:r>
            <a:r>
              <a:rPr lang="it-IT" sz="1400" dirty="0" err="1">
                <a:solidFill>
                  <a:srgbClr val="FF0000"/>
                </a:solidFill>
              </a:rPr>
              <a:t>person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registered</a:t>
            </a:r>
            <a:r>
              <a:rPr lang="it-IT" sz="1400" dirty="0">
                <a:solidFill>
                  <a:srgbClr val="FF0000"/>
                </a:solidFill>
              </a:rPr>
              <a:t>, </a:t>
            </a:r>
            <a:r>
              <a:rPr lang="it-IT" sz="1400" dirty="0" err="1">
                <a:solidFill>
                  <a:srgbClr val="FF0000"/>
                </a:solidFill>
              </a:rPr>
              <a:t>second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person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registered</a:t>
            </a:r>
            <a:r>
              <a:rPr lang="it-IT" sz="1400" dirty="0">
                <a:solidFill>
                  <a:srgbClr val="FF0000"/>
                </a:solidFill>
              </a:rPr>
              <a:t>, etc.) a </a:t>
            </a:r>
            <a:r>
              <a:rPr lang="it-IT" sz="1400" dirty="0" err="1">
                <a:solidFill>
                  <a:srgbClr val="FF0000"/>
                </a:solidFill>
              </a:rPr>
              <a:t>name</a:t>
            </a:r>
            <a:r>
              <a:rPr lang="it-IT" sz="1400" dirty="0">
                <a:solidFill>
                  <a:srgbClr val="FF0000"/>
                </a:solidFill>
              </a:rPr>
              <a:t>, a </a:t>
            </a:r>
            <a:r>
              <a:rPr lang="it-IT" sz="1400" dirty="0" err="1">
                <a:solidFill>
                  <a:srgbClr val="FF0000"/>
                </a:solidFill>
              </a:rPr>
              <a:t>surname</a:t>
            </a:r>
            <a:r>
              <a:rPr lang="it-IT" sz="1400" dirty="0">
                <a:solidFill>
                  <a:srgbClr val="FF0000"/>
                </a:solidFill>
              </a:rPr>
              <a:t>, date of </a:t>
            </a:r>
            <a:r>
              <a:rPr lang="it-IT" sz="1400" dirty="0" err="1">
                <a:solidFill>
                  <a:srgbClr val="FF0000"/>
                </a:solidFill>
              </a:rPr>
              <a:t>birth</a:t>
            </a:r>
            <a:r>
              <a:rPr lang="it-IT" sz="1400" dirty="0">
                <a:solidFill>
                  <a:srgbClr val="FF0000"/>
                </a:solidFill>
              </a:rPr>
              <a:t>, </a:t>
            </a:r>
            <a:r>
              <a:rPr lang="it-IT" sz="1400" dirty="0" err="1">
                <a:solidFill>
                  <a:srgbClr val="FF0000"/>
                </a:solidFill>
              </a:rPr>
              <a:t>municipality</a:t>
            </a:r>
            <a:r>
              <a:rPr lang="it-IT" sz="1400" dirty="0">
                <a:solidFill>
                  <a:srgbClr val="FF0000"/>
                </a:solidFill>
              </a:rPr>
              <a:t> of </a:t>
            </a:r>
            <a:r>
              <a:rPr lang="it-IT" sz="1400" dirty="0" err="1">
                <a:solidFill>
                  <a:srgbClr val="FF0000"/>
                </a:solidFill>
              </a:rPr>
              <a:t>birth</a:t>
            </a:r>
            <a:r>
              <a:rPr lang="it-IT" sz="1400" dirty="0">
                <a:solidFill>
                  <a:srgbClr val="FF0000"/>
                </a:solidFill>
              </a:rPr>
              <a:t>, with code, </a:t>
            </a:r>
            <a:r>
              <a:rPr lang="it-IT" sz="1400" dirty="0" err="1">
                <a:solidFill>
                  <a:srgbClr val="FF0000"/>
                </a:solidFill>
              </a:rPr>
              <a:t>name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of </a:t>
            </a:r>
            <a:r>
              <a:rPr lang="it-IT" sz="1400" dirty="0" err="1" smtClean="0">
                <a:solidFill>
                  <a:srgbClr val="FF0000"/>
                </a:solidFill>
              </a:rPr>
              <a:t>municipality</a:t>
            </a:r>
            <a:r>
              <a:rPr lang="it-IT" sz="1400" dirty="0" smtClean="0">
                <a:solidFill>
                  <a:srgbClr val="FF0000"/>
                </a:solidFill>
              </a:rPr>
              <a:t> and </a:t>
            </a:r>
            <a:r>
              <a:rPr lang="it-IT" sz="1400" dirty="0" err="1">
                <a:solidFill>
                  <a:srgbClr val="FF0000"/>
                </a:solidFill>
              </a:rPr>
              <a:t>region</a:t>
            </a:r>
            <a:r>
              <a:rPr lang="it-IT" sz="1400" dirty="0">
                <a:solidFill>
                  <a:srgbClr val="FF0000"/>
                </a:solidFill>
              </a:rPr>
              <a:t> (</a:t>
            </a:r>
            <a:r>
              <a:rPr lang="it-IT" sz="1400" dirty="0" err="1">
                <a:solidFill>
                  <a:srgbClr val="FF0000"/>
                </a:solidFill>
              </a:rPr>
              <a:t>we</a:t>
            </a:r>
            <a:r>
              <a:rPr lang="it-IT" sz="1400" dirty="0">
                <a:solidFill>
                  <a:srgbClr val="FF0000"/>
                </a:solidFill>
              </a:rPr>
              <a:t> assume </a:t>
            </a:r>
            <a:r>
              <a:rPr lang="it-IT" sz="1400" dirty="0" err="1">
                <a:solidFill>
                  <a:srgbClr val="FF0000"/>
                </a:solidFill>
              </a:rPr>
              <a:t>that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municipalities</a:t>
            </a:r>
            <a:r>
              <a:rPr lang="it-IT" sz="1400" dirty="0">
                <a:solidFill>
                  <a:srgbClr val="FF0000"/>
                </a:solidFill>
              </a:rPr>
              <a:t> are </a:t>
            </a:r>
            <a:r>
              <a:rPr lang="it-IT" sz="1400" dirty="0" err="1">
                <a:solidFill>
                  <a:srgbClr val="FF0000"/>
                </a:solidFill>
              </a:rPr>
              <a:t>located</a:t>
            </a:r>
            <a:r>
              <a:rPr lang="it-IT" sz="1400" dirty="0">
                <a:solidFill>
                  <a:srgbClr val="FF0000"/>
                </a:solidFill>
              </a:rPr>
              <a:t> in </a:t>
            </a:r>
            <a:r>
              <a:rPr lang="it-IT" sz="1400" dirty="0" err="1">
                <a:solidFill>
                  <a:srgbClr val="FF0000"/>
                </a:solidFill>
              </a:rPr>
              <a:t>regions</a:t>
            </a:r>
            <a:r>
              <a:rPr lang="it-IT" sz="1400" dirty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r>
              <a:rPr lang="it-IT" sz="1400" dirty="0"/>
              <a:t>R3 – </a:t>
            </a:r>
            <a:r>
              <a:rPr lang="it-IT" sz="1400" dirty="0" err="1"/>
              <a:t>Everytime</a:t>
            </a:r>
            <a:r>
              <a:rPr lang="it-IT" sz="1400" dirty="0"/>
              <a:t> a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/>
              <a:t>picks</a:t>
            </a:r>
            <a:r>
              <a:rPr lang="it-IT" sz="1400" dirty="0"/>
              <a:t> up and </a:t>
            </a:r>
            <a:r>
              <a:rPr lang="it-IT" sz="1400" dirty="0" err="1"/>
              <a:t>subsequently</a:t>
            </a:r>
            <a:r>
              <a:rPr lang="it-IT" sz="1400" dirty="0"/>
              <a:t> </a:t>
            </a:r>
            <a:r>
              <a:rPr lang="it-IT" sz="1400" dirty="0" err="1"/>
              <a:t>returns</a:t>
            </a:r>
            <a:r>
              <a:rPr lang="it-IT" sz="1400" dirty="0"/>
              <a:t> a </a:t>
            </a:r>
            <a:r>
              <a:rPr lang="it-IT" sz="1400" dirty="0" smtClean="0"/>
              <a:t>bike, </a:t>
            </a:r>
            <a:r>
              <a:rPr lang="it-IT" sz="1400" dirty="0" err="1"/>
              <a:t>such</a:t>
            </a:r>
            <a:r>
              <a:rPr lang="it-IT" sz="1400" dirty="0"/>
              <a:t> an </a:t>
            </a:r>
            <a:r>
              <a:rPr lang="it-IT" sz="1400" dirty="0" err="1"/>
              <a:t>event</a:t>
            </a:r>
            <a:r>
              <a:rPr lang="it-IT" sz="1400" dirty="0"/>
              <a:t> (</a:t>
            </a:r>
            <a:r>
              <a:rPr lang="it-IT" sz="1400" dirty="0" err="1"/>
              <a:t>pick</a:t>
            </a:r>
            <a:r>
              <a:rPr lang="it-IT" sz="1400" dirty="0"/>
              <a:t> up and </a:t>
            </a:r>
            <a:r>
              <a:rPr lang="it-IT" sz="1400" dirty="0" err="1"/>
              <a:t>return</a:t>
            </a:r>
            <a:r>
              <a:rPr lang="it-IT" sz="1400" dirty="0"/>
              <a:t> of a bike by a </a:t>
            </a:r>
            <a:r>
              <a:rPr lang="it-IT" sz="1400" dirty="0" err="1"/>
              <a:t>user</a:t>
            </a:r>
            <a:r>
              <a:rPr lang="it-IT" sz="1400" dirty="0"/>
              <a:t>) </a:t>
            </a:r>
            <a:r>
              <a:rPr lang="it-IT" sz="1400" dirty="0" err="1"/>
              <a:t>has</a:t>
            </a:r>
            <a:r>
              <a:rPr lang="it-IT" sz="1400" dirty="0"/>
              <a:t> to be </a:t>
            </a:r>
            <a:r>
              <a:rPr lang="it-IT" sz="1400" dirty="0" err="1"/>
              <a:t>recorded</a:t>
            </a:r>
            <a:r>
              <a:rPr lang="it-IT" sz="1400" dirty="0"/>
              <a:t>. The </a:t>
            </a:r>
            <a:r>
              <a:rPr lang="it-IT" sz="1400" dirty="0" err="1"/>
              <a:t>event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identified</a:t>
            </a:r>
            <a:r>
              <a:rPr lang="it-IT" sz="1400" dirty="0"/>
              <a:t> by a progressive </a:t>
            </a:r>
            <a:r>
              <a:rPr lang="it-IT" sz="1400" dirty="0" err="1"/>
              <a:t>number</a:t>
            </a:r>
            <a:r>
              <a:rPr lang="it-IT" sz="1400" dirty="0"/>
              <a:t> in the </a:t>
            </a:r>
            <a:r>
              <a:rPr lang="it-IT" sz="1400" dirty="0" err="1"/>
              <a:t>year</a:t>
            </a:r>
            <a:r>
              <a:rPr lang="it-IT" sz="1400" dirty="0"/>
              <a:t> (e.g. first </a:t>
            </a:r>
            <a:r>
              <a:rPr lang="it-IT" sz="1400" dirty="0" err="1"/>
              <a:t>event</a:t>
            </a:r>
            <a:r>
              <a:rPr lang="it-IT" sz="1400" dirty="0"/>
              <a:t> in 2015, </a:t>
            </a:r>
            <a:r>
              <a:rPr lang="it-IT" sz="1400" dirty="0" err="1"/>
              <a:t>second</a:t>
            </a:r>
            <a:r>
              <a:rPr lang="it-IT" sz="1400" dirty="0"/>
              <a:t> </a:t>
            </a:r>
            <a:r>
              <a:rPr lang="it-IT" sz="1400" dirty="0" err="1"/>
              <a:t>event</a:t>
            </a:r>
            <a:r>
              <a:rPr lang="it-IT" sz="1400" dirty="0"/>
              <a:t> in 2015, etc.) and </a:t>
            </a:r>
            <a:r>
              <a:rPr lang="it-IT" sz="1400" dirty="0" err="1"/>
              <a:t>duration</a:t>
            </a:r>
            <a:r>
              <a:rPr lang="it-IT" sz="1400" dirty="0"/>
              <a:t> (e.g. 12 minutes, 47 </a:t>
            </a:r>
            <a:r>
              <a:rPr lang="it-IT" sz="1400" dirty="0" smtClean="0"/>
              <a:t>minutes); </a:t>
            </a:r>
            <a:r>
              <a:rPr lang="it-IT" sz="1400" dirty="0" err="1" smtClean="0"/>
              <a:t>such</a:t>
            </a:r>
            <a:r>
              <a:rPr lang="it-IT" sz="1400" dirty="0" smtClean="0"/>
              <a:t> </a:t>
            </a:r>
            <a:r>
              <a:rPr lang="it-IT" sz="1400" dirty="0" err="1" smtClean="0"/>
              <a:t>duration</a:t>
            </a:r>
            <a:r>
              <a:rPr lang="it-IT" sz="1400" dirty="0" smtClean="0"/>
              <a:t>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/>
              <a:t>to be </a:t>
            </a:r>
            <a:r>
              <a:rPr lang="it-IT" sz="1400" dirty="0" err="1"/>
              <a:t>explicitely</a:t>
            </a:r>
            <a:r>
              <a:rPr lang="it-IT" sz="1400" dirty="0"/>
              <a:t> </a:t>
            </a:r>
            <a:r>
              <a:rPr lang="it-IT" sz="1400" dirty="0" err="1"/>
              <a:t>represented</a:t>
            </a:r>
            <a:r>
              <a:rPr lang="it-IT" sz="1400" dirty="0"/>
              <a:t> in the data base. The minute of </a:t>
            </a:r>
            <a:r>
              <a:rPr lang="it-IT" sz="1400" dirty="0" err="1"/>
              <a:t>pick</a:t>
            </a:r>
            <a:r>
              <a:rPr lang="it-IT" sz="1400" dirty="0"/>
              <a:t> up and the minute of </a:t>
            </a:r>
            <a:r>
              <a:rPr lang="it-IT" sz="1400" dirty="0" err="1"/>
              <a:t>return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be </a:t>
            </a:r>
            <a:r>
              <a:rPr lang="it-IT" sz="1400" dirty="0" err="1"/>
              <a:t>associated</a:t>
            </a:r>
            <a:r>
              <a:rPr lang="it-IT" sz="1400" dirty="0"/>
              <a:t> to </a:t>
            </a:r>
            <a:r>
              <a:rPr lang="it-IT" sz="1400" dirty="0" smtClean="0"/>
              <a:t>the </a:t>
            </a:r>
            <a:r>
              <a:rPr lang="it-IT" sz="1400" dirty="0" err="1"/>
              <a:t>event</a:t>
            </a:r>
            <a:r>
              <a:rPr lang="it-IT" sz="1400" dirty="0"/>
              <a:t>, </a:t>
            </a:r>
            <a:r>
              <a:rPr lang="it-IT" sz="1400" dirty="0" err="1"/>
              <a:t>besides</a:t>
            </a:r>
            <a:r>
              <a:rPr lang="it-IT" sz="1400" dirty="0"/>
              <a:t>, of </a:t>
            </a:r>
            <a:r>
              <a:rPr lang="it-IT" sz="1400" dirty="0" err="1"/>
              <a:t>course</a:t>
            </a:r>
            <a:r>
              <a:rPr lang="it-IT" sz="1400" dirty="0"/>
              <a:t>, </a:t>
            </a:r>
            <a:r>
              <a:rPr lang="it-IT" sz="1400" dirty="0" smtClean="0"/>
              <a:t>the bike </a:t>
            </a:r>
            <a:r>
              <a:rPr lang="it-IT" sz="1400" dirty="0" err="1" smtClean="0"/>
              <a:t>used</a:t>
            </a:r>
            <a:r>
              <a:rPr lang="it-IT" sz="1400" dirty="0" smtClean="0"/>
              <a:t> and the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 smtClean="0"/>
              <a:t>involved</a:t>
            </a:r>
            <a:r>
              <a:rPr lang="it-IT" sz="1400" dirty="0" smtClean="0"/>
              <a:t>. </a:t>
            </a:r>
            <a:endParaRPr lang="it-IT" sz="1400" dirty="0"/>
          </a:p>
          <a:p>
            <a:pPr marL="0" indent="0">
              <a:buNone/>
            </a:pPr>
            <a:r>
              <a:rPr lang="it-IT" sz="1400" dirty="0"/>
              <a:t>R4 – </a:t>
            </a:r>
            <a:r>
              <a:rPr lang="it-IT" sz="1400" dirty="0" err="1"/>
              <a:t>One</a:t>
            </a:r>
            <a:r>
              <a:rPr lang="it-IT" sz="1400" dirty="0"/>
              <a:t> or more credit </a:t>
            </a:r>
            <a:r>
              <a:rPr lang="it-IT" sz="1400" dirty="0" err="1"/>
              <a:t>cards</a:t>
            </a:r>
            <a:r>
              <a:rPr lang="it-IT" sz="1400" dirty="0"/>
              <a:t> are </a:t>
            </a:r>
            <a:r>
              <a:rPr lang="it-IT" sz="1400" dirty="0" err="1"/>
              <a:t>associated</a:t>
            </a:r>
            <a:r>
              <a:rPr lang="it-IT" sz="1400" dirty="0"/>
              <a:t> to </a:t>
            </a:r>
            <a:r>
              <a:rPr lang="it-IT" sz="1400" dirty="0" err="1"/>
              <a:t>users</a:t>
            </a:r>
            <a:r>
              <a:rPr lang="it-IT" sz="1400" dirty="0"/>
              <a:t>, with </a:t>
            </a:r>
            <a:r>
              <a:rPr lang="it-IT" sz="1400" dirty="0" err="1"/>
              <a:t>type</a:t>
            </a:r>
            <a:r>
              <a:rPr lang="it-IT" sz="1400" dirty="0"/>
              <a:t> (e.g. Visa, </a:t>
            </a:r>
            <a:r>
              <a:rPr lang="it-IT" sz="1400" dirty="0" err="1"/>
              <a:t>Diners</a:t>
            </a:r>
            <a:r>
              <a:rPr lang="it-IT" sz="1400" dirty="0"/>
              <a:t>), progressive code in the card </a:t>
            </a:r>
            <a:r>
              <a:rPr lang="it-IT" sz="1400" dirty="0" err="1"/>
              <a:t>type</a:t>
            </a:r>
            <a:r>
              <a:rPr lang="it-IT" sz="1400" dirty="0"/>
              <a:t>, and </a:t>
            </a:r>
            <a:r>
              <a:rPr lang="it-IT" sz="1400" dirty="0" err="1"/>
              <a:t>daily</a:t>
            </a:r>
            <a:r>
              <a:rPr lang="it-IT" sz="1400" dirty="0"/>
              <a:t>  maximum </a:t>
            </a:r>
            <a:r>
              <a:rPr lang="it-IT" sz="1400" dirty="0" err="1"/>
              <a:t>amount</a:t>
            </a:r>
            <a:r>
              <a:rPr lang="it-IT" sz="1400" dirty="0"/>
              <a:t> of </a:t>
            </a:r>
            <a:r>
              <a:rPr lang="it-IT" sz="1400" dirty="0" err="1"/>
              <a:t>withdrawal</a:t>
            </a:r>
            <a:r>
              <a:rPr lang="it-IT" sz="1400" dirty="0"/>
              <a:t> (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depends</a:t>
            </a:r>
            <a:r>
              <a:rPr lang="it-IT" sz="1400" dirty="0"/>
              <a:t> on the card and on the </a:t>
            </a:r>
            <a:r>
              <a:rPr lang="it-IT" sz="1400" dirty="0" err="1"/>
              <a:t>person</a:t>
            </a:r>
            <a:r>
              <a:rPr lang="it-IT" sz="1400" dirty="0"/>
              <a:t>). </a:t>
            </a:r>
          </a:p>
          <a:p>
            <a:pPr marL="0" indent="0">
              <a:buNone/>
            </a:pPr>
            <a:r>
              <a:rPr lang="it-IT" sz="1400" dirty="0" err="1"/>
              <a:t>You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</a:t>
            </a:r>
            <a:r>
              <a:rPr lang="it-IT" sz="1400" dirty="0" err="1"/>
              <a:t>represent</a:t>
            </a:r>
            <a:r>
              <a:rPr lang="it-IT" sz="1400" dirty="0"/>
              <a:t> </a:t>
            </a:r>
            <a:r>
              <a:rPr lang="it-IT" sz="1400" dirty="0" err="1"/>
              <a:t>above</a:t>
            </a:r>
            <a:r>
              <a:rPr lang="it-IT" sz="1400" dirty="0"/>
              <a:t> </a:t>
            </a:r>
            <a:r>
              <a:rPr lang="it-IT" sz="1400" dirty="0" err="1"/>
              <a:t>requirements</a:t>
            </a:r>
            <a:r>
              <a:rPr lang="it-IT" sz="1400" dirty="0"/>
              <a:t> with an </a:t>
            </a:r>
            <a:r>
              <a:rPr lang="it-IT" sz="1400" dirty="0" err="1"/>
              <a:t>Entity</a:t>
            </a:r>
            <a:r>
              <a:rPr lang="it-IT" sz="1400" dirty="0"/>
              <a:t> </a:t>
            </a:r>
            <a:r>
              <a:rPr lang="it-IT" sz="1400" dirty="0" err="1"/>
              <a:t>Relationship</a:t>
            </a:r>
            <a:r>
              <a:rPr lang="it-IT" sz="1400" dirty="0"/>
              <a:t> Schema, in </a:t>
            </a:r>
            <a:r>
              <a:rPr lang="it-IT" sz="1400" dirty="0" err="1"/>
              <a:t>terms</a:t>
            </a:r>
            <a:r>
              <a:rPr lang="it-IT" sz="1400" dirty="0"/>
              <a:t> of </a:t>
            </a:r>
            <a:r>
              <a:rPr lang="it-IT" sz="1400" dirty="0" err="1"/>
              <a:t>entities</a:t>
            </a:r>
            <a:r>
              <a:rPr lang="it-IT" sz="1400" dirty="0"/>
              <a:t>, </a:t>
            </a:r>
            <a:r>
              <a:rPr lang="it-IT" sz="1400" dirty="0" err="1"/>
              <a:t>relationships</a:t>
            </a:r>
            <a:r>
              <a:rPr lang="it-IT" sz="1400" dirty="0"/>
              <a:t>, </a:t>
            </a:r>
            <a:r>
              <a:rPr lang="it-IT" sz="1400" dirty="0" err="1"/>
              <a:t>attributes</a:t>
            </a:r>
            <a:r>
              <a:rPr lang="it-IT" sz="1400" dirty="0"/>
              <a:t>, </a:t>
            </a:r>
            <a:r>
              <a:rPr lang="it-IT" sz="1400" dirty="0" err="1"/>
              <a:t>internal</a:t>
            </a:r>
            <a:r>
              <a:rPr lang="it-IT" sz="1400" dirty="0"/>
              <a:t> and </a:t>
            </a:r>
            <a:r>
              <a:rPr lang="it-IT" sz="1400" dirty="0" err="1"/>
              <a:t>external</a:t>
            </a:r>
            <a:r>
              <a:rPr lang="it-IT" sz="1400" dirty="0"/>
              <a:t> </a:t>
            </a:r>
            <a:r>
              <a:rPr lang="it-IT" sz="1400" dirty="0" err="1"/>
              <a:t>idetitifers</a:t>
            </a:r>
            <a:r>
              <a:rPr lang="it-IT" sz="1400" dirty="0"/>
              <a:t>, </a:t>
            </a:r>
            <a:r>
              <a:rPr lang="it-IT" sz="1400" dirty="0" err="1"/>
              <a:t>generalizations</a:t>
            </a:r>
            <a:r>
              <a:rPr lang="it-IT" sz="1400" dirty="0"/>
              <a:t>, </a:t>
            </a:r>
            <a:r>
              <a:rPr lang="it-IT" sz="1400" dirty="0" err="1"/>
              <a:t>is</a:t>
            </a:r>
            <a:r>
              <a:rPr lang="it-IT" sz="1400" dirty="0"/>
              <a:t>-a </a:t>
            </a:r>
            <a:r>
              <a:rPr lang="it-IT" sz="1400" dirty="0" err="1"/>
              <a:t>relationships</a:t>
            </a:r>
            <a:r>
              <a:rPr lang="it-IT" sz="1400" dirty="0"/>
              <a:t>, minimum and maximum </a:t>
            </a:r>
            <a:r>
              <a:rPr lang="it-IT" sz="1400" dirty="0" err="1"/>
              <a:t>cardinalities</a:t>
            </a:r>
            <a:r>
              <a:rPr lang="it-IT" sz="1400" dirty="0"/>
              <a:t>.</a:t>
            </a:r>
          </a:p>
          <a:p>
            <a:pPr marL="0" indent="0">
              <a:buNone/>
            </a:pPr>
            <a:endParaRPr lang="it-IT" sz="14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75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3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67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R2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708837"/>
            <a:ext cx="9069571" cy="4727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R2 </a:t>
            </a:r>
            <a:r>
              <a:rPr lang="it-IT" sz="1800" dirty="0">
                <a:solidFill>
                  <a:srgbClr val="FF0000"/>
                </a:solidFill>
              </a:rPr>
              <a:t>– In </a:t>
            </a:r>
            <a:r>
              <a:rPr lang="it-IT" sz="1800" dirty="0" err="1">
                <a:solidFill>
                  <a:srgbClr val="FF0000"/>
                </a:solidFill>
              </a:rPr>
              <a:t>order</a:t>
            </a:r>
            <a:r>
              <a:rPr lang="it-IT" sz="1800" dirty="0">
                <a:solidFill>
                  <a:srgbClr val="FF0000"/>
                </a:solidFill>
              </a:rPr>
              <a:t> to use bikes, </a:t>
            </a:r>
            <a:r>
              <a:rPr lang="it-IT" sz="1800" dirty="0" err="1">
                <a:solidFill>
                  <a:srgbClr val="FF0000"/>
                </a:solidFill>
              </a:rPr>
              <a:t>users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have</a:t>
            </a:r>
            <a:r>
              <a:rPr lang="it-IT" sz="1800" dirty="0">
                <a:solidFill>
                  <a:srgbClr val="FF0000"/>
                </a:solidFill>
              </a:rPr>
              <a:t> to </a:t>
            </a:r>
            <a:r>
              <a:rPr lang="it-IT" sz="1800" dirty="0" err="1">
                <a:solidFill>
                  <a:srgbClr val="FF0000"/>
                </a:solidFill>
              </a:rPr>
              <a:t>register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themselves</a:t>
            </a:r>
            <a:r>
              <a:rPr lang="it-IT" sz="1800" dirty="0">
                <a:solidFill>
                  <a:srgbClr val="FF0000"/>
                </a:solidFill>
              </a:rPr>
              <a:t>. A </a:t>
            </a:r>
            <a:r>
              <a:rPr lang="it-IT" sz="1800" dirty="0" err="1">
                <a:solidFill>
                  <a:srgbClr val="FF0000"/>
                </a:solidFill>
              </a:rPr>
              <a:t>registered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user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is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characterized</a:t>
            </a:r>
            <a:r>
              <a:rPr lang="it-IT" sz="1800" dirty="0">
                <a:solidFill>
                  <a:srgbClr val="FF0000"/>
                </a:solidFill>
              </a:rPr>
              <a:t> by an </a:t>
            </a:r>
            <a:r>
              <a:rPr lang="it-IT" sz="1800" dirty="0" err="1">
                <a:solidFill>
                  <a:srgbClr val="FF0000"/>
                </a:solidFill>
              </a:rPr>
              <a:t>identifier</a:t>
            </a:r>
            <a:r>
              <a:rPr lang="it-IT" sz="1800" dirty="0">
                <a:solidFill>
                  <a:srgbClr val="FF0000"/>
                </a:solidFill>
              </a:rPr>
              <a:t> (e.g. a fiscal code, or a social security </a:t>
            </a:r>
            <a:r>
              <a:rPr lang="it-IT" sz="1800" dirty="0" err="1">
                <a:solidFill>
                  <a:srgbClr val="FF0000"/>
                </a:solidFill>
              </a:rPr>
              <a:t>number</a:t>
            </a:r>
            <a:r>
              <a:rPr lang="it-IT" sz="1800" dirty="0">
                <a:solidFill>
                  <a:srgbClr val="FF0000"/>
                </a:solidFill>
              </a:rPr>
              <a:t>), a progressive </a:t>
            </a:r>
            <a:r>
              <a:rPr lang="it-IT" sz="1800" dirty="0" err="1" smtClean="0">
                <a:solidFill>
                  <a:srgbClr val="FF0000"/>
                </a:solidFill>
              </a:rPr>
              <a:t>numeric</a:t>
            </a:r>
            <a:r>
              <a:rPr lang="it-IT" sz="1800" dirty="0" smtClean="0">
                <a:solidFill>
                  <a:srgbClr val="FF0000"/>
                </a:solidFill>
              </a:rPr>
              <a:t> code </a:t>
            </a:r>
            <a:r>
              <a:rPr lang="it-IT" sz="1800" dirty="0">
                <a:solidFill>
                  <a:srgbClr val="FF0000"/>
                </a:solidFill>
              </a:rPr>
              <a:t>(first </a:t>
            </a:r>
            <a:r>
              <a:rPr lang="it-IT" sz="1800" dirty="0" err="1">
                <a:solidFill>
                  <a:srgbClr val="FF0000"/>
                </a:solidFill>
              </a:rPr>
              <a:t>person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registered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 err="1">
                <a:solidFill>
                  <a:srgbClr val="FF0000"/>
                </a:solidFill>
              </a:rPr>
              <a:t>second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person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registered</a:t>
            </a:r>
            <a:r>
              <a:rPr lang="it-IT" sz="1800" dirty="0">
                <a:solidFill>
                  <a:srgbClr val="FF0000"/>
                </a:solidFill>
              </a:rPr>
              <a:t>, etc.) a </a:t>
            </a:r>
            <a:r>
              <a:rPr lang="it-IT" sz="1800" dirty="0" err="1">
                <a:solidFill>
                  <a:srgbClr val="FF0000"/>
                </a:solidFill>
              </a:rPr>
              <a:t>name</a:t>
            </a:r>
            <a:r>
              <a:rPr lang="it-IT" sz="1800" dirty="0">
                <a:solidFill>
                  <a:srgbClr val="FF0000"/>
                </a:solidFill>
              </a:rPr>
              <a:t>, a </a:t>
            </a:r>
            <a:r>
              <a:rPr lang="it-IT" sz="1800" dirty="0" err="1">
                <a:solidFill>
                  <a:srgbClr val="FF0000"/>
                </a:solidFill>
              </a:rPr>
              <a:t>surname</a:t>
            </a:r>
            <a:r>
              <a:rPr lang="it-IT" sz="1800" dirty="0">
                <a:solidFill>
                  <a:srgbClr val="FF0000"/>
                </a:solidFill>
              </a:rPr>
              <a:t>, date of </a:t>
            </a:r>
            <a:r>
              <a:rPr lang="it-IT" sz="1800" dirty="0" err="1">
                <a:solidFill>
                  <a:srgbClr val="FF0000"/>
                </a:solidFill>
              </a:rPr>
              <a:t>birth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 err="1">
                <a:solidFill>
                  <a:srgbClr val="FF0000"/>
                </a:solidFill>
              </a:rPr>
              <a:t>municipality</a:t>
            </a:r>
            <a:r>
              <a:rPr lang="it-IT" sz="1800" dirty="0">
                <a:solidFill>
                  <a:srgbClr val="FF0000"/>
                </a:solidFill>
              </a:rPr>
              <a:t> of </a:t>
            </a:r>
            <a:r>
              <a:rPr lang="it-IT" sz="1800" dirty="0" err="1">
                <a:solidFill>
                  <a:srgbClr val="FF0000"/>
                </a:solidFill>
              </a:rPr>
              <a:t>birth</a:t>
            </a:r>
            <a:r>
              <a:rPr lang="it-IT" sz="1800" dirty="0">
                <a:solidFill>
                  <a:srgbClr val="FF0000"/>
                </a:solidFill>
              </a:rPr>
              <a:t>, with code, </a:t>
            </a:r>
            <a:r>
              <a:rPr lang="it-IT" sz="1800" dirty="0" err="1">
                <a:solidFill>
                  <a:srgbClr val="FF0000"/>
                </a:solidFill>
              </a:rPr>
              <a:t>name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of </a:t>
            </a:r>
            <a:r>
              <a:rPr lang="it-IT" sz="1800" dirty="0" err="1" smtClean="0">
                <a:solidFill>
                  <a:srgbClr val="FF0000"/>
                </a:solidFill>
              </a:rPr>
              <a:t>municipality</a:t>
            </a:r>
            <a:r>
              <a:rPr lang="it-IT" sz="1800" dirty="0" smtClean="0">
                <a:solidFill>
                  <a:srgbClr val="FF0000"/>
                </a:solidFill>
              </a:rPr>
              <a:t> and </a:t>
            </a:r>
            <a:r>
              <a:rPr lang="it-IT" sz="1800" dirty="0" err="1">
                <a:solidFill>
                  <a:srgbClr val="FF0000"/>
                </a:solidFill>
              </a:rPr>
              <a:t>region</a:t>
            </a:r>
            <a:r>
              <a:rPr lang="it-IT" sz="1800" dirty="0">
                <a:solidFill>
                  <a:srgbClr val="FF0000"/>
                </a:solidFill>
              </a:rPr>
              <a:t> (</a:t>
            </a:r>
            <a:r>
              <a:rPr lang="it-IT" sz="1800" dirty="0" err="1">
                <a:solidFill>
                  <a:srgbClr val="FF0000"/>
                </a:solidFill>
              </a:rPr>
              <a:t>we</a:t>
            </a:r>
            <a:r>
              <a:rPr lang="it-IT" sz="1800" dirty="0">
                <a:solidFill>
                  <a:srgbClr val="FF0000"/>
                </a:solidFill>
              </a:rPr>
              <a:t> assume </a:t>
            </a:r>
            <a:r>
              <a:rPr lang="it-IT" sz="1800" dirty="0" err="1">
                <a:solidFill>
                  <a:srgbClr val="FF0000"/>
                </a:solidFill>
              </a:rPr>
              <a:t>that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municipalities</a:t>
            </a:r>
            <a:r>
              <a:rPr lang="it-IT" sz="1800" dirty="0">
                <a:solidFill>
                  <a:srgbClr val="FF0000"/>
                </a:solidFill>
              </a:rPr>
              <a:t> are </a:t>
            </a:r>
            <a:r>
              <a:rPr lang="it-IT" sz="1800" dirty="0" err="1">
                <a:solidFill>
                  <a:srgbClr val="FF0000"/>
                </a:solidFill>
              </a:rPr>
              <a:t>located</a:t>
            </a:r>
            <a:r>
              <a:rPr lang="it-IT" sz="1800" dirty="0">
                <a:solidFill>
                  <a:srgbClr val="FF0000"/>
                </a:solidFill>
              </a:rPr>
              <a:t> in </a:t>
            </a:r>
            <a:r>
              <a:rPr lang="it-IT" sz="1800" dirty="0" err="1">
                <a:solidFill>
                  <a:srgbClr val="FF0000"/>
                </a:solidFill>
              </a:rPr>
              <a:t>regions</a:t>
            </a:r>
            <a:r>
              <a:rPr lang="it-IT" sz="1800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800" dirty="0" err="1" smtClean="0"/>
              <a:t>This</a:t>
            </a:r>
            <a:r>
              <a:rPr lang="it-IT" sz="1800" dirty="0" smtClean="0"/>
              <a:t> part of </a:t>
            </a:r>
            <a:r>
              <a:rPr lang="it-IT" sz="1800" dirty="0" err="1" smtClean="0"/>
              <a:t>requirements</a:t>
            </a:r>
            <a:r>
              <a:rPr lang="it-IT" sz="1800" dirty="0" smtClean="0"/>
              <a:t> </a:t>
            </a:r>
            <a:r>
              <a:rPr lang="it-IT" sz="1800" dirty="0" err="1" smtClean="0"/>
              <a:t>poses</a:t>
            </a:r>
            <a:r>
              <a:rPr lang="it-IT" sz="1800" dirty="0" smtClean="0"/>
              <a:t> </a:t>
            </a:r>
            <a:r>
              <a:rPr lang="it-IT" sz="1800" dirty="0" err="1" smtClean="0"/>
              <a:t>less</a:t>
            </a:r>
            <a:r>
              <a:rPr lang="it-IT" sz="1800" dirty="0" smtClean="0"/>
              <a:t> </a:t>
            </a:r>
            <a:r>
              <a:rPr lang="it-IT" sz="1800" dirty="0" err="1" smtClean="0"/>
              <a:t>critical</a:t>
            </a:r>
            <a:r>
              <a:rPr lang="it-IT" sz="1800" dirty="0" smtClean="0"/>
              <a:t> </a:t>
            </a:r>
            <a:r>
              <a:rPr lang="it-IT" sz="1800" dirty="0" err="1" smtClean="0"/>
              <a:t>issues</a:t>
            </a:r>
            <a:r>
              <a:rPr lang="it-IT" sz="1800" dirty="0" smtClean="0"/>
              <a:t> </a:t>
            </a:r>
            <a:r>
              <a:rPr lang="it-IT" sz="1800" dirty="0" err="1" smtClean="0"/>
              <a:t>than</a:t>
            </a:r>
            <a:r>
              <a:rPr lang="it-IT" sz="1800" dirty="0" smtClean="0"/>
              <a:t> </a:t>
            </a:r>
            <a:r>
              <a:rPr lang="it-IT" sz="1800" dirty="0" err="1" smtClean="0"/>
              <a:t>modeling</a:t>
            </a:r>
            <a:r>
              <a:rPr lang="it-IT" sz="1800" dirty="0" smtClean="0"/>
              <a:t> </a:t>
            </a:r>
            <a:r>
              <a:rPr lang="it-IT" sz="1800" dirty="0" err="1" smtClean="0"/>
              <a:t>requirements</a:t>
            </a:r>
            <a:r>
              <a:rPr lang="it-IT" sz="1800" dirty="0" smtClean="0"/>
              <a:t> R1. </a:t>
            </a:r>
          </a:p>
          <a:p>
            <a:pPr marL="0" indent="0">
              <a:buNone/>
            </a:pPr>
            <a:r>
              <a:rPr lang="it-IT" sz="1800" dirty="0" smtClean="0"/>
              <a:t>Let </a:t>
            </a:r>
            <a:r>
              <a:rPr lang="it-IT" sz="1800" dirty="0" err="1" smtClean="0"/>
              <a:t>us</a:t>
            </a:r>
            <a:r>
              <a:rPr lang="it-IT" sz="1800" dirty="0" smtClean="0"/>
              <a:t> first </a:t>
            </a:r>
            <a:r>
              <a:rPr lang="it-IT" sz="1800" dirty="0" err="1" smtClean="0"/>
              <a:t>fix</a:t>
            </a:r>
            <a:r>
              <a:rPr lang="it-IT" sz="1800" dirty="0" smtClean="0"/>
              <a:t> the </a:t>
            </a:r>
            <a:r>
              <a:rPr lang="it-IT" sz="1800" dirty="0" err="1" smtClean="0"/>
              <a:t>entities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are </a:t>
            </a:r>
            <a:r>
              <a:rPr lang="it-IT" sz="1800" dirty="0" err="1" smtClean="0"/>
              <a:t>present</a:t>
            </a:r>
            <a:r>
              <a:rPr lang="it-IT" sz="1800" dirty="0" smtClean="0"/>
              <a:t> in </a:t>
            </a:r>
            <a:r>
              <a:rPr lang="it-IT" sz="1800" dirty="0" err="1" smtClean="0"/>
              <a:t>requirements</a:t>
            </a:r>
            <a:r>
              <a:rPr lang="it-IT" sz="1800" dirty="0" smtClean="0"/>
              <a:t>.</a:t>
            </a:r>
            <a:endParaRPr lang="it-IT" sz="1800" dirty="0"/>
          </a:p>
          <a:p>
            <a:pPr marL="0" indent="0">
              <a:buNone/>
            </a:pPr>
            <a:endParaRPr lang="it-IT" sz="14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76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6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67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Entities</a:t>
            </a:r>
            <a:r>
              <a:rPr lang="it-IT" dirty="0" smtClean="0"/>
              <a:t> in </a:t>
            </a:r>
            <a:r>
              <a:rPr lang="it-IT" dirty="0" err="1"/>
              <a:t>R</a:t>
            </a:r>
            <a:r>
              <a:rPr lang="it-IT" dirty="0" err="1" smtClean="0"/>
              <a:t>equirements</a:t>
            </a:r>
            <a:r>
              <a:rPr lang="it-IT" dirty="0" smtClean="0"/>
              <a:t> R2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708837"/>
            <a:ext cx="9069571" cy="4727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R2 </a:t>
            </a:r>
            <a:r>
              <a:rPr lang="it-IT" sz="1800" dirty="0">
                <a:solidFill>
                  <a:srgbClr val="FF0000"/>
                </a:solidFill>
              </a:rPr>
              <a:t>– In </a:t>
            </a:r>
            <a:r>
              <a:rPr lang="it-IT" sz="1800" dirty="0" err="1">
                <a:solidFill>
                  <a:srgbClr val="FF0000"/>
                </a:solidFill>
              </a:rPr>
              <a:t>order</a:t>
            </a:r>
            <a:r>
              <a:rPr lang="it-IT" sz="1800" dirty="0">
                <a:solidFill>
                  <a:srgbClr val="FF0000"/>
                </a:solidFill>
              </a:rPr>
              <a:t> to use bikes, </a:t>
            </a:r>
            <a:r>
              <a:rPr lang="it-IT" sz="1800" dirty="0" err="1">
                <a:solidFill>
                  <a:srgbClr val="FF0000"/>
                </a:solidFill>
              </a:rPr>
              <a:t>users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have</a:t>
            </a:r>
            <a:r>
              <a:rPr lang="it-IT" sz="1800" dirty="0">
                <a:solidFill>
                  <a:srgbClr val="FF0000"/>
                </a:solidFill>
              </a:rPr>
              <a:t> to </a:t>
            </a:r>
            <a:r>
              <a:rPr lang="it-IT" sz="1800" dirty="0" err="1">
                <a:solidFill>
                  <a:srgbClr val="FF0000"/>
                </a:solidFill>
              </a:rPr>
              <a:t>register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themselves</a:t>
            </a:r>
            <a:r>
              <a:rPr lang="it-IT" sz="1800" dirty="0">
                <a:solidFill>
                  <a:srgbClr val="FF0000"/>
                </a:solidFill>
              </a:rPr>
              <a:t>. A </a:t>
            </a:r>
            <a:r>
              <a:rPr lang="it-IT" sz="1800" u="sng" dirty="0" err="1"/>
              <a:t>registered</a:t>
            </a:r>
            <a:r>
              <a:rPr lang="it-IT" sz="1800" u="sng" dirty="0"/>
              <a:t> </a:t>
            </a:r>
            <a:r>
              <a:rPr lang="it-IT" sz="1800" u="sng" dirty="0" err="1"/>
              <a:t>user</a:t>
            </a:r>
            <a:r>
              <a:rPr lang="it-IT" sz="1800" u="sng" dirty="0"/>
              <a:t> </a:t>
            </a:r>
            <a:r>
              <a:rPr lang="it-IT" sz="1800" dirty="0" err="1">
                <a:solidFill>
                  <a:srgbClr val="FF0000"/>
                </a:solidFill>
              </a:rPr>
              <a:t>is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characterized</a:t>
            </a:r>
            <a:r>
              <a:rPr lang="it-IT" sz="1800" dirty="0">
                <a:solidFill>
                  <a:srgbClr val="FF0000"/>
                </a:solidFill>
              </a:rPr>
              <a:t> by an </a:t>
            </a:r>
            <a:r>
              <a:rPr lang="it-IT" sz="1800" dirty="0" err="1">
                <a:solidFill>
                  <a:srgbClr val="FF0000"/>
                </a:solidFill>
              </a:rPr>
              <a:t>identifier</a:t>
            </a:r>
            <a:r>
              <a:rPr lang="it-IT" sz="1800" dirty="0">
                <a:solidFill>
                  <a:srgbClr val="FF0000"/>
                </a:solidFill>
              </a:rPr>
              <a:t> (e.g. a fiscal code, or a social security </a:t>
            </a:r>
            <a:r>
              <a:rPr lang="it-IT" sz="1800" dirty="0" err="1">
                <a:solidFill>
                  <a:srgbClr val="FF0000"/>
                </a:solidFill>
              </a:rPr>
              <a:t>number</a:t>
            </a:r>
            <a:r>
              <a:rPr lang="it-IT" sz="1800" dirty="0">
                <a:solidFill>
                  <a:srgbClr val="FF0000"/>
                </a:solidFill>
              </a:rPr>
              <a:t>), a progressive </a:t>
            </a:r>
            <a:r>
              <a:rPr lang="it-IT" sz="1800" dirty="0" err="1" smtClean="0">
                <a:solidFill>
                  <a:srgbClr val="FF0000"/>
                </a:solidFill>
              </a:rPr>
              <a:t>numeric</a:t>
            </a:r>
            <a:r>
              <a:rPr lang="it-IT" sz="1800" dirty="0" smtClean="0">
                <a:solidFill>
                  <a:srgbClr val="FF0000"/>
                </a:solidFill>
              </a:rPr>
              <a:t> code </a:t>
            </a:r>
            <a:r>
              <a:rPr lang="it-IT" sz="1800" dirty="0">
                <a:solidFill>
                  <a:srgbClr val="FF0000"/>
                </a:solidFill>
              </a:rPr>
              <a:t>(first </a:t>
            </a:r>
            <a:r>
              <a:rPr lang="it-IT" sz="1800" dirty="0" err="1">
                <a:solidFill>
                  <a:srgbClr val="FF0000"/>
                </a:solidFill>
              </a:rPr>
              <a:t>person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registered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 err="1">
                <a:solidFill>
                  <a:srgbClr val="FF0000"/>
                </a:solidFill>
              </a:rPr>
              <a:t>second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person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registered</a:t>
            </a:r>
            <a:r>
              <a:rPr lang="it-IT" sz="1800" dirty="0">
                <a:solidFill>
                  <a:srgbClr val="FF0000"/>
                </a:solidFill>
              </a:rPr>
              <a:t>, etc.) a </a:t>
            </a:r>
            <a:r>
              <a:rPr lang="it-IT" sz="1800" dirty="0" err="1">
                <a:solidFill>
                  <a:srgbClr val="FF0000"/>
                </a:solidFill>
              </a:rPr>
              <a:t>name</a:t>
            </a:r>
            <a:r>
              <a:rPr lang="it-IT" sz="1800" dirty="0">
                <a:solidFill>
                  <a:srgbClr val="FF0000"/>
                </a:solidFill>
              </a:rPr>
              <a:t>, a </a:t>
            </a:r>
            <a:r>
              <a:rPr lang="it-IT" sz="1800" dirty="0" err="1">
                <a:solidFill>
                  <a:srgbClr val="FF0000"/>
                </a:solidFill>
              </a:rPr>
              <a:t>surname</a:t>
            </a:r>
            <a:r>
              <a:rPr lang="it-IT" sz="1800" dirty="0">
                <a:solidFill>
                  <a:srgbClr val="FF0000"/>
                </a:solidFill>
              </a:rPr>
              <a:t>, date of </a:t>
            </a:r>
            <a:r>
              <a:rPr lang="it-IT" sz="1800" dirty="0" err="1">
                <a:solidFill>
                  <a:srgbClr val="FF0000"/>
                </a:solidFill>
              </a:rPr>
              <a:t>birth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u="sng" dirty="0" err="1"/>
              <a:t>municipality</a:t>
            </a:r>
            <a:r>
              <a:rPr lang="it-IT" sz="1800" u="sng" dirty="0"/>
              <a:t> of </a:t>
            </a:r>
            <a:r>
              <a:rPr lang="it-IT" sz="1800" u="sng" dirty="0" err="1"/>
              <a:t>birth</a:t>
            </a:r>
            <a:r>
              <a:rPr lang="it-IT" sz="1800" dirty="0">
                <a:solidFill>
                  <a:srgbClr val="FF0000"/>
                </a:solidFill>
              </a:rPr>
              <a:t>, with code, </a:t>
            </a:r>
            <a:r>
              <a:rPr lang="it-IT" sz="1800" dirty="0" err="1">
                <a:solidFill>
                  <a:srgbClr val="FF0000"/>
                </a:solidFill>
              </a:rPr>
              <a:t>name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of </a:t>
            </a:r>
            <a:r>
              <a:rPr lang="it-IT" sz="1800" dirty="0" err="1" smtClean="0">
                <a:solidFill>
                  <a:srgbClr val="FF0000"/>
                </a:solidFill>
              </a:rPr>
              <a:t>municipality</a:t>
            </a:r>
            <a:r>
              <a:rPr lang="it-IT" sz="1800" dirty="0" smtClean="0">
                <a:solidFill>
                  <a:srgbClr val="FF0000"/>
                </a:solidFill>
              </a:rPr>
              <a:t> and </a:t>
            </a:r>
            <a:r>
              <a:rPr lang="it-IT" sz="1800" dirty="0" err="1">
                <a:solidFill>
                  <a:srgbClr val="FF0000"/>
                </a:solidFill>
              </a:rPr>
              <a:t>region</a:t>
            </a:r>
            <a:r>
              <a:rPr lang="it-IT" sz="1800" dirty="0">
                <a:solidFill>
                  <a:srgbClr val="FF0000"/>
                </a:solidFill>
              </a:rPr>
              <a:t> (</a:t>
            </a:r>
            <a:r>
              <a:rPr lang="it-IT" sz="1800" dirty="0" err="1">
                <a:solidFill>
                  <a:srgbClr val="FF0000"/>
                </a:solidFill>
              </a:rPr>
              <a:t>we</a:t>
            </a:r>
            <a:r>
              <a:rPr lang="it-IT" sz="1800" dirty="0">
                <a:solidFill>
                  <a:srgbClr val="FF0000"/>
                </a:solidFill>
              </a:rPr>
              <a:t> assume </a:t>
            </a:r>
            <a:r>
              <a:rPr lang="it-IT" sz="1800" dirty="0" err="1">
                <a:solidFill>
                  <a:srgbClr val="FF0000"/>
                </a:solidFill>
              </a:rPr>
              <a:t>that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municipalities</a:t>
            </a:r>
            <a:r>
              <a:rPr lang="it-IT" sz="1800" dirty="0">
                <a:solidFill>
                  <a:srgbClr val="FF0000"/>
                </a:solidFill>
              </a:rPr>
              <a:t> are </a:t>
            </a:r>
            <a:r>
              <a:rPr lang="it-IT" sz="1800" dirty="0" err="1">
                <a:solidFill>
                  <a:srgbClr val="FF0000"/>
                </a:solidFill>
              </a:rPr>
              <a:t>located</a:t>
            </a:r>
            <a:r>
              <a:rPr lang="it-IT" sz="1800" dirty="0">
                <a:solidFill>
                  <a:srgbClr val="FF0000"/>
                </a:solidFill>
              </a:rPr>
              <a:t> in </a:t>
            </a:r>
            <a:r>
              <a:rPr lang="it-IT" sz="1800" dirty="0" err="1">
                <a:solidFill>
                  <a:srgbClr val="FF0000"/>
                </a:solidFill>
              </a:rPr>
              <a:t>regions</a:t>
            </a:r>
            <a:r>
              <a:rPr lang="it-IT" sz="1800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800" dirty="0" smtClean="0"/>
              <a:t>Let </a:t>
            </a:r>
            <a:r>
              <a:rPr lang="it-IT" sz="1800" dirty="0" err="1" smtClean="0"/>
              <a:t>us</a:t>
            </a:r>
            <a:r>
              <a:rPr lang="it-IT" sz="1800" dirty="0" smtClean="0"/>
              <a:t> first </a:t>
            </a:r>
            <a:r>
              <a:rPr lang="it-IT" sz="1800" dirty="0" err="1" smtClean="0"/>
              <a:t>fix</a:t>
            </a:r>
            <a:r>
              <a:rPr lang="it-IT" sz="1800" dirty="0" smtClean="0"/>
              <a:t> the </a:t>
            </a:r>
            <a:r>
              <a:rPr lang="it-IT" sz="1800" dirty="0" err="1" smtClean="0"/>
              <a:t>entities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are </a:t>
            </a:r>
            <a:r>
              <a:rPr lang="it-IT" sz="1800" dirty="0" err="1" smtClean="0"/>
              <a:t>present</a:t>
            </a:r>
            <a:r>
              <a:rPr lang="it-IT" sz="1800" dirty="0" smtClean="0"/>
              <a:t> in </a:t>
            </a:r>
            <a:r>
              <a:rPr lang="it-IT" sz="1800" dirty="0" err="1" smtClean="0"/>
              <a:t>requirements</a:t>
            </a:r>
            <a:r>
              <a:rPr lang="it-IT" sz="18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 err="1" smtClean="0"/>
              <a:t>Entity</a:t>
            </a:r>
            <a:r>
              <a:rPr lang="it-IT" sz="1800" dirty="0" smtClean="0"/>
              <a:t> User </a:t>
            </a:r>
            <a:r>
              <a:rPr lang="it-IT" sz="1800" dirty="0" err="1" smtClean="0"/>
              <a:t>has</a:t>
            </a:r>
            <a:r>
              <a:rPr lang="it-IT" sz="1800" dirty="0" smtClean="0"/>
              <a:t> </a:t>
            </a:r>
            <a:r>
              <a:rPr lang="it-IT" sz="1800" dirty="0" err="1" smtClean="0"/>
              <a:t>several</a:t>
            </a:r>
            <a:r>
              <a:rPr lang="it-IT" sz="1800" dirty="0" smtClean="0"/>
              <a:t> </a:t>
            </a:r>
            <a:r>
              <a:rPr lang="it-IT" sz="1800" dirty="0" err="1" smtClean="0"/>
              <a:t>attributes</a:t>
            </a:r>
            <a:r>
              <a:rPr lang="it-IT" sz="1800" dirty="0" smtClean="0"/>
              <a:t>, and </a:t>
            </a:r>
            <a:r>
              <a:rPr lang="it-IT" sz="1800" dirty="0" err="1" smtClean="0"/>
              <a:t>two</a:t>
            </a:r>
            <a:r>
              <a:rPr lang="it-IT" sz="1800" dirty="0" smtClean="0"/>
              <a:t> </a:t>
            </a:r>
            <a:r>
              <a:rPr lang="it-IT" sz="1800" dirty="0" err="1" smtClean="0"/>
              <a:t>identifiers</a:t>
            </a:r>
            <a:r>
              <a:rPr lang="it-IT" sz="1800" dirty="0" smtClean="0"/>
              <a:t>, </a:t>
            </a:r>
            <a:r>
              <a:rPr lang="it-IT" sz="1800" dirty="0" err="1" smtClean="0"/>
              <a:t>respectively</a:t>
            </a:r>
            <a:r>
              <a:rPr lang="it-IT" sz="1800" dirty="0" smtClean="0"/>
              <a:t> a. e.g. Fiscal code (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choose</a:t>
            </a:r>
            <a:r>
              <a:rPr lang="it-IT" sz="1800" dirty="0" smtClean="0"/>
              <a:t> the </a:t>
            </a:r>
            <a:r>
              <a:rPr lang="it-IT" sz="1800" dirty="0" err="1" smtClean="0"/>
              <a:t>italian</a:t>
            </a:r>
            <a:r>
              <a:rPr lang="it-IT" sz="1800" dirty="0" smtClean="0"/>
              <a:t> </a:t>
            </a:r>
            <a:r>
              <a:rPr lang="it-IT" sz="1800" dirty="0" err="1" smtClean="0"/>
              <a:t>identifier</a:t>
            </a:r>
            <a:r>
              <a:rPr lang="it-IT" sz="1800" dirty="0" smtClean="0"/>
              <a:t>), and b. Progressive </a:t>
            </a:r>
            <a:r>
              <a:rPr lang="it-IT" sz="1800" dirty="0" err="1" smtClean="0"/>
              <a:t>numeric</a:t>
            </a:r>
            <a:r>
              <a:rPr lang="it-IT" sz="1800" dirty="0" smtClean="0"/>
              <a:t> code.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 err="1" smtClean="0"/>
              <a:t>Entity</a:t>
            </a:r>
            <a:r>
              <a:rPr lang="it-IT" sz="1800" dirty="0" smtClean="0"/>
              <a:t> </a:t>
            </a:r>
            <a:r>
              <a:rPr lang="it-IT" sz="1800" dirty="0" err="1" smtClean="0"/>
              <a:t>Municipality</a:t>
            </a:r>
            <a:r>
              <a:rPr lang="it-IT" sz="1800" dirty="0" smtClean="0"/>
              <a:t> </a:t>
            </a:r>
            <a:r>
              <a:rPr lang="it-IT" sz="1800" dirty="0" err="1" smtClean="0"/>
              <a:t>has</a:t>
            </a:r>
            <a:r>
              <a:rPr lang="it-IT" sz="1800" dirty="0" smtClean="0"/>
              <a:t> </a:t>
            </a:r>
            <a:r>
              <a:rPr lang="it-IT" sz="1800" dirty="0" err="1" smtClean="0"/>
              <a:t>as</a:t>
            </a:r>
            <a:r>
              <a:rPr lang="it-IT" sz="1800" dirty="0" smtClean="0"/>
              <a:t> </a:t>
            </a:r>
            <a:r>
              <a:rPr lang="it-IT" sz="1800" dirty="0" err="1" smtClean="0"/>
              <a:t>identifier</a:t>
            </a:r>
            <a:r>
              <a:rPr lang="it-IT" sz="1800" dirty="0" smtClean="0"/>
              <a:t> the Code. </a:t>
            </a:r>
          </a:p>
          <a:p>
            <a:pPr marL="0" indent="0">
              <a:buNone/>
            </a:pPr>
            <a:r>
              <a:rPr lang="it-IT" sz="1800" dirty="0" err="1" smtClean="0"/>
              <a:t>Furthermore</a:t>
            </a:r>
            <a:r>
              <a:rPr lang="it-IT" sz="1800" dirty="0" smtClean="0"/>
              <a:t>, User and </a:t>
            </a:r>
            <a:r>
              <a:rPr lang="it-IT" sz="1800" dirty="0" err="1" smtClean="0"/>
              <a:t>Municipality</a:t>
            </a:r>
            <a:r>
              <a:rPr lang="it-IT" sz="1800" dirty="0" smtClean="0"/>
              <a:t> are </a:t>
            </a:r>
            <a:r>
              <a:rPr lang="it-IT" sz="1800" dirty="0" err="1" smtClean="0"/>
              <a:t>related</a:t>
            </a:r>
            <a:r>
              <a:rPr lang="it-IT" sz="1800" dirty="0" smtClean="0"/>
              <a:t> by a </a:t>
            </a:r>
            <a:r>
              <a:rPr lang="it-IT" sz="1800" dirty="0" err="1" smtClean="0"/>
              <a:t>relationship</a:t>
            </a:r>
            <a:r>
              <a:rPr lang="it-IT" sz="1800" dirty="0" smtClean="0"/>
              <a:t> </a:t>
            </a:r>
            <a:r>
              <a:rPr lang="it-IT" sz="1800" dirty="0" err="1" smtClean="0">
                <a:solidFill>
                  <a:srgbClr val="FF0000"/>
                </a:solidFill>
              </a:rPr>
              <a:t>Born</a:t>
            </a:r>
            <a:r>
              <a:rPr lang="it-IT" sz="1800" dirty="0" smtClean="0">
                <a:solidFill>
                  <a:srgbClr val="FF0000"/>
                </a:solidFill>
              </a:rPr>
              <a:t> in</a:t>
            </a:r>
            <a:r>
              <a:rPr lang="it-IT" sz="1800" dirty="0" smtClean="0"/>
              <a:t>.</a:t>
            </a:r>
            <a:endParaRPr lang="it-IT" sz="1800" dirty="0"/>
          </a:p>
          <a:p>
            <a:pPr marL="0" indent="0">
              <a:buNone/>
            </a:pPr>
            <a:endParaRPr lang="it-IT" sz="14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77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/>
              <a:t>One</a:t>
            </a:r>
            <a:r>
              <a:rPr lang="it-IT" sz="3600" dirty="0" smtClean="0"/>
              <a:t> </a:t>
            </a:r>
            <a:r>
              <a:rPr lang="it-IT" sz="3600" dirty="0" err="1" smtClean="0"/>
              <a:t>possible</a:t>
            </a:r>
            <a:r>
              <a:rPr lang="it-IT" sz="3600" dirty="0" smtClean="0"/>
              <a:t> </a:t>
            </a:r>
            <a:r>
              <a:rPr lang="it-IT" sz="3600" dirty="0" err="1" smtClean="0"/>
              <a:t>c</a:t>
            </a:r>
            <a:r>
              <a:rPr lang="it-IT" sz="3600" dirty="0" err="1" smtClean="0">
                <a:latin typeface="Comic Sans MS" panose="030F0702030302020204" pitchFamily="66" charset="0"/>
              </a:rPr>
              <a:t>orrect</a:t>
            </a:r>
            <a:r>
              <a:rPr lang="it-IT" sz="3600" dirty="0" smtClean="0">
                <a:latin typeface="Comic Sans MS" panose="030F0702030302020204" pitchFamily="66" charset="0"/>
              </a:rPr>
              <a:t> </a:t>
            </a:r>
            <a:r>
              <a:rPr lang="it-IT" sz="3600" dirty="0" err="1" smtClean="0">
                <a:latin typeface="Comic Sans MS" panose="030F0702030302020204" pitchFamily="66" charset="0"/>
              </a:rPr>
              <a:t>solution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814713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969348" y="2964794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200547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992169" y="313141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142598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498230" y="5492519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5" name="Rombo 84"/>
          <p:cNvSpPr/>
          <p:nvPr/>
        </p:nvSpPr>
        <p:spPr>
          <a:xfrm>
            <a:off x="1396185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334553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78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86228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257635" y="4570855"/>
            <a:ext cx="1096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332552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301054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250420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63" name="Figura a mano libera 62"/>
          <p:cNvSpPr/>
          <p:nvPr/>
        </p:nvSpPr>
        <p:spPr>
          <a:xfrm>
            <a:off x="77972" y="4316819"/>
            <a:ext cx="2679405" cy="2360428"/>
          </a:xfrm>
          <a:custGeom>
            <a:avLst/>
            <a:gdLst>
              <a:gd name="connsiteX0" fmla="*/ 347331 w 2608521"/>
              <a:gd name="connsiteY0" fmla="*/ 113414 h 2360428"/>
              <a:gd name="connsiteX1" fmla="*/ 113414 w 2608521"/>
              <a:gd name="connsiteY1" fmla="*/ 574158 h 2360428"/>
              <a:gd name="connsiteX2" fmla="*/ 0 w 2608521"/>
              <a:gd name="connsiteY2" fmla="*/ 935665 h 2360428"/>
              <a:gd name="connsiteX3" fmla="*/ 191386 w 2608521"/>
              <a:gd name="connsiteY3" fmla="*/ 1474381 h 2360428"/>
              <a:gd name="connsiteX4" fmla="*/ 510363 w 2608521"/>
              <a:gd name="connsiteY4" fmla="*/ 2091069 h 2360428"/>
              <a:gd name="connsiteX5" fmla="*/ 871870 w 2608521"/>
              <a:gd name="connsiteY5" fmla="*/ 2296632 h 2360428"/>
              <a:gd name="connsiteX6" fmla="*/ 956931 w 2608521"/>
              <a:gd name="connsiteY6" fmla="*/ 2296632 h 2360428"/>
              <a:gd name="connsiteX7" fmla="*/ 1970568 w 2608521"/>
              <a:gd name="connsiteY7" fmla="*/ 2360428 h 2360428"/>
              <a:gd name="connsiteX8" fmla="*/ 2495107 w 2608521"/>
              <a:gd name="connsiteY8" fmla="*/ 2183218 h 2360428"/>
              <a:gd name="connsiteX9" fmla="*/ 2530549 w 2608521"/>
              <a:gd name="connsiteY9" fmla="*/ 2133600 h 2360428"/>
              <a:gd name="connsiteX10" fmla="*/ 2565991 w 2608521"/>
              <a:gd name="connsiteY10" fmla="*/ 2069804 h 2360428"/>
              <a:gd name="connsiteX11" fmla="*/ 2608521 w 2608521"/>
              <a:gd name="connsiteY11" fmla="*/ 1637414 h 2360428"/>
              <a:gd name="connsiteX12" fmla="*/ 2551814 w 2608521"/>
              <a:gd name="connsiteY12" fmla="*/ 1566530 h 2360428"/>
              <a:gd name="connsiteX13" fmla="*/ 2183219 w 2608521"/>
              <a:gd name="connsiteY13" fmla="*/ 1134139 h 2360428"/>
              <a:gd name="connsiteX14" fmla="*/ 2140689 w 2608521"/>
              <a:gd name="connsiteY14" fmla="*/ 1070344 h 2360428"/>
              <a:gd name="connsiteX15" fmla="*/ 2126512 w 2608521"/>
              <a:gd name="connsiteY15" fmla="*/ 1013637 h 2360428"/>
              <a:gd name="connsiteX16" fmla="*/ 2055628 w 2608521"/>
              <a:gd name="connsiteY16" fmla="*/ 723014 h 2360428"/>
              <a:gd name="connsiteX17" fmla="*/ 2020186 w 2608521"/>
              <a:gd name="connsiteY17" fmla="*/ 616688 h 2360428"/>
              <a:gd name="connsiteX18" fmla="*/ 2006010 w 2608521"/>
              <a:gd name="connsiteY18" fmla="*/ 567069 h 2360428"/>
              <a:gd name="connsiteX19" fmla="*/ 1956391 w 2608521"/>
              <a:gd name="connsiteY19" fmla="*/ 389860 h 2360428"/>
              <a:gd name="connsiteX20" fmla="*/ 1899684 w 2608521"/>
              <a:gd name="connsiteY20" fmla="*/ 283534 h 2360428"/>
              <a:gd name="connsiteX21" fmla="*/ 1892596 w 2608521"/>
              <a:gd name="connsiteY21" fmla="*/ 276446 h 2360428"/>
              <a:gd name="connsiteX22" fmla="*/ 1779182 w 2608521"/>
              <a:gd name="connsiteY22" fmla="*/ 191386 h 2360428"/>
              <a:gd name="connsiteX23" fmla="*/ 1396410 w 2608521"/>
              <a:gd name="connsiteY23" fmla="*/ 21265 h 2360428"/>
              <a:gd name="connsiteX24" fmla="*/ 1105786 w 2608521"/>
              <a:gd name="connsiteY24" fmla="*/ 0 h 2360428"/>
              <a:gd name="connsiteX25" fmla="*/ 1034903 w 2608521"/>
              <a:gd name="connsiteY25" fmla="*/ 14176 h 2360428"/>
              <a:gd name="connsiteX26" fmla="*/ 772633 w 2608521"/>
              <a:gd name="connsiteY26" fmla="*/ 56707 h 2360428"/>
              <a:gd name="connsiteX27" fmla="*/ 616689 w 2608521"/>
              <a:gd name="connsiteY27" fmla="*/ 77972 h 2360428"/>
              <a:gd name="connsiteX28" fmla="*/ 609600 w 2608521"/>
              <a:gd name="connsiteY28" fmla="*/ 77972 h 2360428"/>
              <a:gd name="connsiteX29" fmla="*/ 453656 w 2608521"/>
              <a:gd name="connsiteY29" fmla="*/ 99237 h 2360428"/>
              <a:gd name="connsiteX30" fmla="*/ 347331 w 2608521"/>
              <a:gd name="connsiteY30" fmla="*/ 113414 h 2360428"/>
              <a:gd name="connsiteX0" fmla="*/ 389861 w 2651051"/>
              <a:gd name="connsiteY0" fmla="*/ 113414 h 2360428"/>
              <a:gd name="connsiteX1" fmla="*/ 0 w 2651051"/>
              <a:gd name="connsiteY1" fmla="*/ 361507 h 2360428"/>
              <a:gd name="connsiteX2" fmla="*/ 42530 w 2651051"/>
              <a:gd name="connsiteY2" fmla="*/ 935665 h 2360428"/>
              <a:gd name="connsiteX3" fmla="*/ 233916 w 2651051"/>
              <a:gd name="connsiteY3" fmla="*/ 1474381 h 2360428"/>
              <a:gd name="connsiteX4" fmla="*/ 552893 w 2651051"/>
              <a:gd name="connsiteY4" fmla="*/ 2091069 h 2360428"/>
              <a:gd name="connsiteX5" fmla="*/ 914400 w 2651051"/>
              <a:gd name="connsiteY5" fmla="*/ 2296632 h 2360428"/>
              <a:gd name="connsiteX6" fmla="*/ 999461 w 2651051"/>
              <a:gd name="connsiteY6" fmla="*/ 2296632 h 2360428"/>
              <a:gd name="connsiteX7" fmla="*/ 2013098 w 2651051"/>
              <a:gd name="connsiteY7" fmla="*/ 2360428 h 2360428"/>
              <a:gd name="connsiteX8" fmla="*/ 2537637 w 2651051"/>
              <a:gd name="connsiteY8" fmla="*/ 2183218 h 2360428"/>
              <a:gd name="connsiteX9" fmla="*/ 2573079 w 2651051"/>
              <a:gd name="connsiteY9" fmla="*/ 2133600 h 2360428"/>
              <a:gd name="connsiteX10" fmla="*/ 2608521 w 2651051"/>
              <a:gd name="connsiteY10" fmla="*/ 2069804 h 2360428"/>
              <a:gd name="connsiteX11" fmla="*/ 2651051 w 2651051"/>
              <a:gd name="connsiteY11" fmla="*/ 1637414 h 2360428"/>
              <a:gd name="connsiteX12" fmla="*/ 2594344 w 2651051"/>
              <a:gd name="connsiteY12" fmla="*/ 1566530 h 2360428"/>
              <a:gd name="connsiteX13" fmla="*/ 2225749 w 2651051"/>
              <a:gd name="connsiteY13" fmla="*/ 1134139 h 2360428"/>
              <a:gd name="connsiteX14" fmla="*/ 2183219 w 2651051"/>
              <a:gd name="connsiteY14" fmla="*/ 1070344 h 2360428"/>
              <a:gd name="connsiteX15" fmla="*/ 2169042 w 2651051"/>
              <a:gd name="connsiteY15" fmla="*/ 1013637 h 2360428"/>
              <a:gd name="connsiteX16" fmla="*/ 2098158 w 2651051"/>
              <a:gd name="connsiteY16" fmla="*/ 723014 h 2360428"/>
              <a:gd name="connsiteX17" fmla="*/ 2062716 w 2651051"/>
              <a:gd name="connsiteY17" fmla="*/ 616688 h 2360428"/>
              <a:gd name="connsiteX18" fmla="*/ 2048540 w 2651051"/>
              <a:gd name="connsiteY18" fmla="*/ 567069 h 2360428"/>
              <a:gd name="connsiteX19" fmla="*/ 1998921 w 2651051"/>
              <a:gd name="connsiteY19" fmla="*/ 389860 h 2360428"/>
              <a:gd name="connsiteX20" fmla="*/ 1942214 w 2651051"/>
              <a:gd name="connsiteY20" fmla="*/ 283534 h 2360428"/>
              <a:gd name="connsiteX21" fmla="*/ 1935126 w 2651051"/>
              <a:gd name="connsiteY21" fmla="*/ 276446 h 2360428"/>
              <a:gd name="connsiteX22" fmla="*/ 1821712 w 2651051"/>
              <a:gd name="connsiteY22" fmla="*/ 191386 h 2360428"/>
              <a:gd name="connsiteX23" fmla="*/ 1438940 w 2651051"/>
              <a:gd name="connsiteY23" fmla="*/ 21265 h 2360428"/>
              <a:gd name="connsiteX24" fmla="*/ 1148316 w 2651051"/>
              <a:gd name="connsiteY24" fmla="*/ 0 h 2360428"/>
              <a:gd name="connsiteX25" fmla="*/ 1077433 w 2651051"/>
              <a:gd name="connsiteY25" fmla="*/ 14176 h 2360428"/>
              <a:gd name="connsiteX26" fmla="*/ 815163 w 2651051"/>
              <a:gd name="connsiteY26" fmla="*/ 56707 h 2360428"/>
              <a:gd name="connsiteX27" fmla="*/ 659219 w 2651051"/>
              <a:gd name="connsiteY27" fmla="*/ 77972 h 2360428"/>
              <a:gd name="connsiteX28" fmla="*/ 652130 w 2651051"/>
              <a:gd name="connsiteY28" fmla="*/ 77972 h 2360428"/>
              <a:gd name="connsiteX29" fmla="*/ 496186 w 2651051"/>
              <a:gd name="connsiteY29" fmla="*/ 99237 h 2360428"/>
              <a:gd name="connsiteX30" fmla="*/ 389861 w 2651051"/>
              <a:gd name="connsiteY30" fmla="*/ 113414 h 2360428"/>
              <a:gd name="connsiteX0" fmla="*/ 389861 w 2651051"/>
              <a:gd name="connsiteY0" fmla="*/ 113414 h 2360428"/>
              <a:gd name="connsiteX1" fmla="*/ 0 w 2651051"/>
              <a:gd name="connsiteY1" fmla="*/ 361507 h 2360428"/>
              <a:gd name="connsiteX2" fmla="*/ 42530 w 2651051"/>
              <a:gd name="connsiteY2" fmla="*/ 935665 h 2360428"/>
              <a:gd name="connsiteX3" fmla="*/ 233916 w 2651051"/>
              <a:gd name="connsiteY3" fmla="*/ 1474381 h 2360428"/>
              <a:gd name="connsiteX4" fmla="*/ 552893 w 2651051"/>
              <a:gd name="connsiteY4" fmla="*/ 2091069 h 2360428"/>
              <a:gd name="connsiteX5" fmla="*/ 914400 w 2651051"/>
              <a:gd name="connsiteY5" fmla="*/ 2296632 h 2360428"/>
              <a:gd name="connsiteX6" fmla="*/ 999461 w 2651051"/>
              <a:gd name="connsiteY6" fmla="*/ 2296632 h 2360428"/>
              <a:gd name="connsiteX7" fmla="*/ 2013098 w 2651051"/>
              <a:gd name="connsiteY7" fmla="*/ 2360428 h 2360428"/>
              <a:gd name="connsiteX8" fmla="*/ 2537637 w 2651051"/>
              <a:gd name="connsiteY8" fmla="*/ 2183218 h 2360428"/>
              <a:gd name="connsiteX9" fmla="*/ 2573079 w 2651051"/>
              <a:gd name="connsiteY9" fmla="*/ 2133600 h 2360428"/>
              <a:gd name="connsiteX10" fmla="*/ 2608521 w 2651051"/>
              <a:gd name="connsiteY10" fmla="*/ 2069804 h 2360428"/>
              <a:gd name="connsiteX11" fmla="*/ 2651051 w 2651051"/>
              <a:gd name="connsiteY11" fmla="*/ 1637414 h 2360428"/>
              <a:gd name="connsiteX12" fmla="*/ 2594344 w 2651051"/>
              <a:gd name="connsiteY12" fmla="*/ 1566530 h 2360428"/>
              <a:gd name="connsiteX13" fmla="*/ 2225749 w 2651051"/>
              <a:gd name="connsiteY13" fmla="*/ 1134139 h 2360428"/>
              <a:gd name="connsiteX14" fmla="*/ 2183219 w 2651051"/>
              <a:gd name="connsiteY14" fmla="*/ 1070344 h 2360428"/>
              <a:gd name="connsiteX15" fmla="*/ 2169042 w 2651051"/>
              <a:gd name="connsiteY15" fmla="*/ 1013637 h 2360428"/>
              <a:gd name="connsiteX16" fmla="*/ 2098158 w 2651051"/>
              <a:gd name="connsiteY16" fmla="*/ 723014 h 2360428"/>
              <a:gd name="connsiteX17" fmla="*/ 2062716 w 2651051"/>
              <a:gd name="connsiteY17" fmla="*/ 616688 h 2360428"/>
              <a:gd name="connsiteX18" fmla="*/ 2048540 w 2651051"/>
              <a:gd name="connsiteY18" fmla="*/ 567069 h 2360428"/>
              <a:gd name="connsiteX19" fmla="*/ 2083981 w 2651051"/>
              <a:gd name="connsiteY19" fmla="*/ 389860 h 2360428"/>
              <a:gd name="connsiteX20" fmla="*/ 1942214 w 2651051"/>
              <a:gd name="connsiteY20" fmla="*/ 283534 h 2360428"/>
              <a:gd name="connsiteX21" fmla="*/ 1935126 w 2651051"/>
              <a:gd name="connsiteY21" fmla="*/ 276446 h 2360428"/>
              <a:gd name="connsiteX22" fmla="*/ 1821712 w 2651051"/>
              <a:gd name="connsiteY22" fmla="*/ 191386 h 2360428"/>
              <a:gd name="connsiteX23" fmla="*/ 1438940 w 2651051"/>
              <a:gd name="connsiteY23" fmla="*/ 21265 h 2360428"/>
              <a:gd name="connsiteX24" fmla="*/ 1148316 w 2651051"/>
              <a:gd name="connsiteY24" fmla="*/ 0 h 2360428"/>
              <a:gd name="connsiteX25" fmla="*/ 1077433 w 2651051"/>
              <a:gd name="connsiteY25" fmla="*/ 14176 h 2360428"/>
              <a:gd name="connsiteX26" fmla="*/ 815163 w 2651051"/>
              <a:gd name="connsiteY26" fmla="*/ 56707 h 2360428"/>
              <a:gd name="connsiteX27" fmla="*/ 659219 w 2651051"/>
              <a:gd name="connsiteY27" fmla="*/ 77972 h 2360428"/>
              <a:gd name="connsiteX28" fmla="*/ 652130 w 2651051"/>
              <a:gd name="connsiteY28" fmla="*/ 77972 h 2360428"/>
              <a:gd name="connsiteX29" fmla="*/ 496186 w 2651051"/>
              <a:gd name="connsiteY29" fmla="*/ 99237 h 2360428"/>
              <a:gd name="connsiteX30" fmla="*/ 389861 w 2651051"/>
              <a:gd name="connsiteY30" fmla="*/ 113414 h 2360428"/>
              <a:gd name="connsiteX0" fmla="*/ 389861 w 2651051"/>
              <a:gd name="connsiteY0" fmla="*/ 113414 h 2360428"/>
              <a:gd name="connsiteX1" fmla="*/ 0 w 2651051"/>
              <a:gd name="connsiteY1" fmla="*/ 361507 h 2360428"/>
              <a:gd name="connsiteX2" fmla="*/ 42530 w 2651051"/>
              <a:gd name="connsiteY2" fmla="*/ 935665 h 2360428"/>
              <a:gd name="connsiteX3" fmla="*/ 233916 w 2651051"/>
              <a:gd name="connsiteY3" fmla="*/ 1474381 h 2360428"/>
              <a:gd name="connsiteX4" fmla="*/ 552893 w 2651051"/>
              <a:gd name="connsiteY4" fmla="*/ 2091069 h 2360428"/>
              <a:gd name="connsiteX5" fmla="*/ 914400 w 2651051"/>
              <a:gd name="connsiteY5" fmla="*/ 2296632 h 2360428"/>
              <a:gd name="connsiteX6" fmla="*/ 999461 w 2651051"/>
              <a:gd name="connsiteY6" fmla="*/ 2296632 h 2360428"/>
              <a:gd name="connsiteX7" fmla="*/ 2013098 w 2651051"/>
              <a:gd name="connsiteY7" fmla="*/ 2360428 h 2360428"/>
              <a:gd name="connsiteX8" fmla="*/ 2537637 w 2651051"/>
              <a:gd name="connsiteY8" fmla="*/ 2183218 h 2360428"/>
              <a:gd name="connsiteX9" fmla="*/ 2573079 w 2651051"/>
              <a:gd name="connsiteY9" fmla="*/ 2133600 h 2360428"/>
              <a:gd name="connsiteX10" fmla="*/ 2608521 w 2651051"/>
              <a:gd name="connsiteY10" fmla="*/ 2069804 h 2360428"/>
              <a:gd name="connsiteX11" fmla="*/ 2651051 w 2651051"/>
              <a:gd name="connsiteY11" fmla="*/ 1637414 h 2360428"/>
              <a:gd name="connsiteX12" fmla="*/ 2594344 w 2651051"/>
              <a:gd name="connsiteY12" fmla="*/ 1566530 h 2360428"/>
              <a:gd name="connsiteX13" fmla="*/ 2225749 w 2651051"/>
              <a:gd name="connsiteY13" fmla="*/ 1134139 h 2360428"/>
              <a:gd name="connsiteX14" fmla="*/ 2183219 w 2651051"/>
              <a:gd name="connsiteY14" fmla="*/ 1070344 h 2360428"/>
              <a:gd name="connsiteX15" fmla="*/ 2169042 w 2651051"/>
              <a:gd name="connsiteY15" fmla="*/ 1013637 h 2360428"/>
              <a:gd name="connsiteX16" fmla="*/ 2098158 w 2651051"/>
              <a:gd name="connsiteY16" fmla="*/ 723014 h 2360428"/>
              <a:gd name="connsiteX17" fmla="*/ 2062716 w 2651051"/>
              <a:gd name="connsiteY17" fmla="*/ 616688 h 2360428"/>
              <a:gd name="connsiteX18" fmla="*/ 2169042 w 2651051"/>
              <a:gd name="connsiteY18" fmla="*/ 574158 h 2360428"/>
              <a:gd name="connsiteX19" fmla="*/ 2083981 w 2651051"/>
              <a:gd name="connsiteY19" fmla="*/ 389860 h 2360428"/>
              <a:gd name="connsiteX20" fmla="*/ 1942214 w 2651051"/>
              <a:gd name="connsiteY20" fmla="*/ 283534 h 2360428"/>
              <a:gd name="connsiteX21" fmla="*/ 1935126 w 2651051"/>
              <a:gd name="connsiteY21" fmla="*/ 276446 h 2360428"/>
              <a:gd name="connsiteX22" fmla="*/ 1821712 w 2651051"/>
              <a:gd name="connsiteY22" fmla="*/ 191386 h 2360428"/>
              <a:gd name="connsiteX23" fmla="*/ 1438940 w 2651051"/>
              <a:gd name="connsiteY23" fmla="*/ 21265 h 2360428"/>
              <a:gd name="connsiteX24" fmla="*/ 1148316 w 2651051"/>
              <a:gd name="connsiteY24" fmla="*/ 0 h 2360428"/>
              <a:gd name="connsiteX25" fmla="*/ 1077433 w 2651051"/>
              <a:gd name="connsiteY25" fmla="*/ 14176 h 2360428"/>
              <a:gd name="connsiteX26" fmla="*/ 815163 w 2651051"/>
              <a:gd name="connsiteY26" fmla="*/ 56707 h 2360428"/>
              <a:gd name="connsiteX27" fmla="*/ 659219 w 2651051"/>
              <a:gd name="connsiteY27" fmla="*/ 77972 h 2360428"/>
              <a:gd name="connsiteX28" fmla="*/ 652130 w 2651051"/>
              <a:gd name="connsiteY28" fmla="*/ 77972 h 2360428"/>
              <a:gd name="connsiteX29" fmla="*/ 496186 w 2651051"/>
              <a:gd name="connsiteY29" fmla="*/ 99237 h 2360428"/>
              <a:gd name="connsiteX30" fmla="*/ 389861 w 2651051"/>
              <a:gd name="connsiteY30" fmla="*/ 113414 h 2360428"/>
              <a:gd name="connsiteX0" fmla="*/ 389861 w 2651051"/>
              <a:gd name="connsiteY0" fmla="*/ 113414 h 2360428"/>
              <a:gd name="connsiteX1" fmla="*/ 0 w 2651051"/>
              <a:gd name="connsiteY1" fmla="*/ 361507 h 2360428"/>
              <a:gd name="connsiteX2" fmla="*/ 42530 w 2651051"/>
              <a:gd name="connsiteY2" fmla="*/ 935665 h 2360428"/>
              <a:gd name="connsiteX3" fmla="*/ 233916 w 2651051"/>
              <a:gd name="connsiteY3" fmla="*/ 1474381 h 2360428"/>
              <a:gd name="connsiteX4" fmla="*/ 552893 w 2651051"/>
              <a:gd name="connsiteY4" fmla="*/ 2091069 h 2360428"/>
              <a:gd name="connsiteX5" fmla="*/ 914400 w 2651051"/>
              <a:gd name="connsiteY5" fmla="*/ 2296632 h 2360428"/>
              <a:gd name="connsiteX6" fmla="*/ 999461 w 2651051"/>
              <a:gd name="connsiteY6" fmla="*/ 2296632 h 2360428"/>
              <a:gd name="connsiteX7" fmla="*/ 2013098 w 2651051"/>
              <a:gd name="connsiteY7" fmla="*/ 2360428 h 2360428"/>
              <a:gd name="connsiteX8" fmla="*/ 2537637 w 2651051"/>
              <a:gd name="connsiteY8" fmla="*/ 2183218 h 2360428"/>
              <a:gd name="connsiteX9" fmla="*/ 2573079 w 2651051"/>
              <a:gd name="connsiteY9" fmla="*/ 2133600 h 2360428"/>
              <a:gd name="connsiteX10" fmla="*/ 2608521 w 2651051"/>
              <a:gd name="connsiteY10" fmla="*/ 2069804 h 2360428"/>
              <a:gd name="connsiteX11" fmla="*/ 2651051 w 2651051"/>
              <a:gd name="connsiteY11" fmla="*/ 1637414 h 2360428"/>
              <a:gd name="connsiteX12" fmla="*/ 2594344 w 2651051"/>
              <a:gd name="connsiteY12" fmla="*/ 1566530 h 2360428"/>
              <a:gd name="connsiteX13" fmla="*/ 2225749 w 2651051"/>
              <a:gd name="connsiteY13" fmla="*/ 1134139 h 2360428"/>
              <a:gd name="connsiteX14" fmla="*/ 2183219 w 2651051"/>
              <a:gd name="connsiteY14" fmla="*/ 1070344 h 2360428"/>
              <a:gd name="connsiteX15" fmla="*/ 2169042 w 2651051"/>
              <a:gd name="connsiteY15" fmla="*/ 1013637 h 2360428"/>
              <a:gd name="connsiteX16" fmla="*/ 2098158 w 2651051"/>
              <a:gd name="connsiteY16" fmla="*/ 723014 h 2360428"/>
              <a:gd name="connsiteX17" fmla="*/ 2197395 w 2651051"/>
              <a:gd name="connsiteY17" fmla="*/ 701749 h 2360428"/>
              <a:gd name="connsiteX18" fmla="*/ 2169042 w 2651051"/>
              <a:gd name="connsiteY18" fmla="*/ 574158 h 2360428"/>
              <a:gd name="connsiteX19" fmla="*/ 2083981 w 2651051"/>
              <a:gd name="connsiteY19" fmla="*/ 389860 h 2360428"/>
              <a:gd name="connsiteX20" fmla="*/ 1942214 w 2651051"/>
              <a:gd name="connsiteY20" fmla="*/ 283534 h 2360428"/>
              <a:gd name="connsiteX21" fmla="*/ 1935126 w 2651051"/>
              <a:gd name="connsiteY21" fmla="*/ 276446 h 2360428"/>
              <a:gd name="connsiteX22" fmla="*/ 1821712 w 2651051"/>
              <a:gd name="connsiteY22" fmla="*/ 191386 h 2360428"/>
              <a:gd name="connsiteX23" fmla="*/ 1438940 w 2651051"/>
              <a:gd name="connsiteY23" fmla="*/ 21265 h 2360428"/>
              <a:gd name="connsiteX24" fmla="*/ 1148316 w 2651051"/>
              <a:gd name="connsiteY24" fmla="*/ 0 h 2360428"/>
              <a:gd name="connsiteX25" fmla="*/ 1077433 w 2651051"/>
              <a:gd name="connsiteY25" fmla="*/ 14176 h 2360428"/>
              <a:gd name="connsiteX26" fmla="*/ 815163 w 2651051"/>
              <a:gd name="connsiteY26" fmla="*/ 56707 h 2360428"/>
              <a:gd name="connsiteX27" fmla="*/ 659219 w 2651051"/>
              <a:gd name="connsiteY27" fmla="*/ 77972 h 2360428"/>
              <a:gd name="connsiteX28" fmla="*/ 652130 w 2651051"/>
              <a:gd name="connsiteY28" fmla="*/ 77972 h 2360428"/>
              <a:gd name="connsiteX29" fmla="*/ 496186 w 2651051"/>
              <a:gd name="connsiteY29" fmla="*/ 99237 h 2360428"/>
              <a:gd name="connsiteX30" fmla="*/ 389861 w 2651051"/>
              <a:gd name="connsiteY30" fmla="*/ 113414 h 2360428"/>
              <a:gd name="connsiteX0" fmla="*/ 389861 w 2651051"/>
              <a:gd name="connsiteY0" fmla="*/ 113414 h 2360428"/>
              <a:gd name="connsiteX1" fmla="*/ 0 w 2651051"/>
              <a:gd name="connsiteY1" fmla="*/ 361507 h 2360428"/>
              <a:gd name="connsiteX2" fmla="*/ 42530 w 2651051"/>
              <a:gd name="connsiteY2" fmla="*/ 935665 h 2360428"/>
              <a:gd name="connsiteX3" fmla="*/ 233916 w 2651051"/>
              <a:gd name="connsiteY3" fmla="*/ 1474381 h 2360428"/>
              <a:gd name="connsiteX4" fmla="*/ 552893 w 2651051"/>
              <a:gd name="connsiteY4" fmla="*/ 2091069 h 2360428"/>
              <a:gd name="connsiteX5" fmla="*/ 914400 w 2651051"/>
              <a:gd name="connsiteY5" fmla="*/ 2296632 h 2360428"/>
              <a:gd name="connsiteX6" fmla="*/ 999461 w 2651051"/>
              <a:gd name="connsiteY6" fmla="*/ 2296632 h 2360428"/>
              <a:gd name="connsiteX7" fmla="*/ 2013098 w 2651051"/>
              <a:gd name="connsiteY7" fmla="*/ 2360428 h 2360428"/>
              <a:gd name="connsiteX8" fmla="*/ 2537637 w 2651051"/>
              <a:gd name="connsiteY8" fmla="*/ 2183218 h 2360428"/>
              <a:gd name="connsiteX9" fmla="*/ 2573079 w 2651051"/>
              <a:gd name="connsiteY9" fmla="*/ 2133600 h 2360428"/>
              <a:gd name="connsiteX10" fmla="*/ 2608521 w 2651051"/>
              <a:gd name="connsiteY10" fmla="*/ 2069804 h 2360428"/>
              <a:gd name="connsiteX11" fmla="*/ 2651051 w 2651051"/>
              <a:gd name="connsiteY11" fmla="*/ 1637414 h 2360428"/>
              <a:gd name="connsiteX12" fmla="*/ 2594344 w 2651051"/>
              <a:gd name="connsiteY12" fmla="*/ 1566530 h 2360428"/>
              <a:gd name="connsiteX13" fmla="*/ 2225749 w 2651051"/>
              <a:gd name="connsiteY13" fmla="*/ 1134139 h 2360428"/>
              <a:gd name="connsiteX14" fmla="*/ 2183219 w 2651051"/>
              <a:gd name="connsiteY14" fmla="*/ 1070344 h 2360428"/>
              <a:gd name="connsiteX15" fmla="*/ 2169042 w 2651051"/>
              <a:gd name="connsiteY15" fmla="*/ 1013637 h 2360428"/>
              <a:gd name="connsiteX16" fmla="*/ 2204484 w 2651051"/>
              <a:gd name="connsiteY16" fmla="*/ 893135 h 2360428"/>
              <a:gd name="connsiteX17" fmla="*/ 2197395 w 2651051"/>
              <a:gd name="connsiteY17" fmla="*/ 701749 h 2360428"/>
              <a:gd name="connsiteX18" fmla="*/ 2169042 w 2651051"/>
              <a:gd name="connsiteY18" fmla="*/ 574158 h 2360428"/>
              <a:gd name="connsiteX19" fmla="*/ 2083981 w 2651051"/>
              <a:gd name="connsiteY19" fmla="*/ 389860 h 2360428"/>
              <a:gd name="connsiteX20" fmla="*/ 1942214 w 2651051"/>
              <a:gd name="connsiteY20" fmla="*/ 283534 h 2360428"/>
              <a:gd name="connsiteX21" fmla="*/ 1935126 w 2651051"/>
              <a:gd name="connsiteY21" fmla="*/ 276446 h 2360428"/>
              <a:gd name="connsiteX22" fmla="*/ 1821712 w 2651051"/>
              <a:gd name="connsiteY22" fmla="*/ 191386 h 2360428"/>
              <a:gd name="connsiteX23" fmla="*/ 1438940 w 2651051"/>
              <a:gd name="connsiteY23" fmla="*/ 21265 h 2360428"/>
              <a:gd name="connsiteX24" fmla="*/ 1148316 w 2651051"/>
              <a:gd name="connsiteY24" fmla="*/ 0 h 2360428"/>
              <a:gd name="connsiteX25" fmla="*/ 1077433 w 2651051"/>
              <a:gd name="connsiteY25" fmla="*/ 14176 h 2360428"/>
              <a:gd name="connsiteX26" fmla="*/ 815163 w 2651051"/>
              <a:gd name="connsiteY26" fmla="*/ 56707 h 2360428"/>
              <a:gd name="connsiteX27" fmla="*/ 659219 w 2651051"/>
              <a:gd name="connsiteY27" fmla="*/ 77972 h 2360428"/>
              <a:gd name="connsiteX28" fmla="*/ 652130 w 2651051"/>
              <a:gd name="connsiteY28" fmla="*/ 77972 h 2360428"/>
              <a:gd name="connsiteX29" fmla="*/ 496186 w 2651051"/>
              <a:gd name="connsiteY29" fmla="*/ 99237 h 2360428"/>
              <a:gd name="connsiteX30" fmla="*/ 389861 w 2651051"/>
              <a:gd name="connsiteY30" fmla="*/ 113414 h 2360428"/>
              <a:gd name="connsiteX0" fmla="*/ 389861 w 2651051"/>
              <a:gd name="connsiteY0" fmla="*/ 113414 h 2360428"/>
              <a:gd name="connsiteX1" fmla="*/ 0 w 2651051"/>
              <a:gd name="connsiteY1" fmla="*/ 361507 h 2360428"/>
              <a:gd name="connsiteX2" fmla="*/ 42530 w 2651051"/>
              <a:gd name="connsiteY2" fmla="*/ 935665 h 2360428"/>
              <a:gd name="connsiteX3" fmla="*/ 233916 w 2651051"/>
              <a:gd name="connsiteY3" fmla="*/ 1474381 h 2360428"/>
              <a:gd name="connsiteX4" fmla="*/ 552893 w 2651051"/>
              <a:gd name="connsiteY4" fmla="*/ 2091069 h 2360428"/>
              <a:gd name="connsiteX5" fmla="*/ 914400 w 2651051"/>
              <a:gd name="connsiteY5" fmla="*/ 2296632 h 2360428"/>
              <a:gd name="connsiteX6" fmla="*/ 999461 w 2651051"/>
              <a:gd name="connsiteY6" fmla="*/ 2296632 h 2360428"/>
              <a:gd name="connsiteX7" fmla="*/ 2013098 w 2651051"/>
              <a:gd name="connsiteY7" fmla="*/ 2360428 h 2360428"/>
              <a:gd name="connsiteX8" fmla="*/ 2565991 w 2651051"/>
              <a:gd name="connsiteY8" fmla="*/ 2232836 h 2360428"/>
              <a:gd name="connsiteX9" fmla="*/ 2573079 w 2651051"/>
              <a:gd name="connsiteY9" fmla="*/ 2133600 h 2360428"/>
              <a:gd name="connsiteX10" fmla="*/ 2608521 w 2651051"/>
              <a:gd name="connsiteY10" fmla="*/ 2069804 h 2360428"/>
              <a:gd name="connsiteX11" fmla="*/ 2651051 w 2651051"/>
              <a:gd name="connsiteY11" fmla="*/ 1637414 h 2360428"/>
              <a:gd name="connsiteX12" fmla="*/ 2594344 w 2651051"/>
              <a:gd name="connsiteY12" fmla="*/ 1566530 h 2360428"/>
              <a:gd name="connsiteX13" fmla="*/ 2225749 w 2651051"/>
              <a:gd name="connsiteY13" fmla="*/ 1134139 h 2360428"/>
              <a:gd name="connsiteX14" fmla="*/ 2183219 w 2651051"/>
              <a:gd name="connsiteY14" fmla="*/ 1070344 h 2360428"/>
              <a:gd name="connsiteX15" fmla="*/ 2169042 w 2651051"/>
              <a:gd name="connsiteY15" fmla="*/ 1013637 h 2360428"/>
              <a:gd name="connsiteX16" fmla="*/ 2204484 w 2651051"/>
              <a:gd name="connsiteY16" fmla="*/ 893135 h 2360428"/>
              <a:gd name="connsiteX17" fmla="*/ 2197395 w 2651051"/>
              <a:gd name="connsiteY17" fmla="*/ 701749 h 2360428"/>
              <a:gd name="connsiteX18" fmla="*/ 2169042 w 2651051"/>
              <a:gd name="connsiteY18" fmla="*/ 574158 h 2360428"/>
              <a:gd name="connsiteX19" fmla="*/ 2083981 w 2651051"/>
              <a:gd name="connsiteY19" fmla="*/ 389860 h 2360428"/>
              <a:gd name="connsiteX20" fmla="*/ 1942214 w 2651051"/>
              <a:gd name="connsiteY20" fmla="*/ 283534 h 2360428"/>
              <a:gd name="connsiteX21" fmla="*/ 1935126 w 2651051"/>
              <a:gd name="connsiteY21" fmla="*/ 276446 h 2360428"/>
              <a:gd name="connsiteX22" fmla="*/ 1821712 w 2651051"/>
              <a:gd name="connsiteY22" fmla="*/ 191386 h 2360428"/>
              <a:gd name="connsiteX23" fmla="*/ 1438940 w 2651051"/>
              <a:gd name="connsiteY23" fmla="*/ 21265 h 2360428"/>
              <a:gd name="connsiteX24" fmla="*/ 1148316 w 2651051"/>
              <a:gd name="connsiteY24" fmla="*/ 0 h 2360428"/>
              <a:gd name="connsiteX25" fmla="*/ 1077433 w 2651051"/>
              <a:gd name="connsiteY25" fmla="*/ 14176 h 2360428"/>
              <a:gd name="connsiteX26" fmla="*/ 815163 w 2651051"/>
              <a:gd name="connsiteY26" fmla="*/ 56707 h 2360428"/>
              <a:gd name="connsiteX27" fmla="*/ 659219 w 2651051"/>
              <a:gd name="connsiteY27" fmla="*/ 77972 h 2360428"/>
              <a:gd name="connsiteX28" fmla="*/ 652130 w 2651051"/>
              <a:gd name="connsiteY28" fmla="*/ 77972 h 2360428"/>
              <a:gd name="connsiteX29" fmla="*/ 496186 w 2651051"/>
              <a:gd name="connsiteY29" fmla="*/ 99237 h 2360428"/>
              <a:gd name="connsiteX30" fmla="*/ 389861 w 2651051"/>
              <a:gd name="connsiteY30" fmla="*/ 113414 h 2360428"/>
              <a:gd name="connsiteX0" fmla="*/ 389861 w 2651051"/>
              <a:gd name="connsiteY0" fmla="*/ 113414 h 2360428"/>
              <a:gd name="connsiteX1" fmla="*/ 0 w 2651051"/>
              <a:gd name="connsiteY1" fmla="*/ 361507 h 2360428"/>
              <a:gd name="connsiteX2" fmla="*/ 42530 w 2651051"/>
              <a:gd name="connsiteY2" fmla="*/ 935665 h 2360428"/>
              <a:gd name="connsiteX3" fmla="*/ 233916 w 2651051"/>
              <a:gd name="connsiteY3" fmla="*/ 1474381 h 2360428"/>
              <a:gd name="connsiteX4" fmla="*/ 552893 w 2651051"/>
              <a:gd name="connsiteY4" fmla="*/ 2091069 h 2360428"/>
              <a:gd name="connsiteX5" fmla="*/ 914400 w 2651051"/>
              <a:gd name="connsiteY5" fmla="*/ 2296632 h 2360428"/>
              <a:gd name="connsiteX6" fmla="*/ 999461 w 2651051"/>
              <a:gd name="connsiteY6" fmla="*/ 2296632 h 2360428"/>
              <a:gd name="connsiteX7" fmla="*/ 2013098 w 2651051"/>
              <a:gd name="connsiteY7" fmla="*/ 2360428 h 2360428"/>
              <a:gd name="connsiteX8" fmla="*/ 2565991 w 2651051"/>
              <a:gd name="connsiteY8" fmla="*/ 2232836 h 2360428"/>
              <a:gd name="connsiteX9" fmla="*/ 2643963 w 2651051"/>
              <a:gd name="connsiteY9" fmla="*/ 2147776 h 2360428"/>
              <a:gd name="connsiteX10" fmla="*/ 2608521 w 2651051"/>
              <a:gd name="connsiteY10" fmla="*/ 2069804 h 2360428"/>
              <a:gd name="connsiteX11" fmla="*/ 2651051 w 2651051"/>
              <a:gd name="connsiteY11" fmla="*/ 1637414 h 2360428"/>
              <a:gd name="connsiteX12" fmla="*/ 2594344 w 2651051"/>
              <a:gd name="connsiteY12" fmla="*/ 1566530 h 2360428"/>
              <a:gd name="connsiteX13" fmla="*/ 2225749 w 2651051"/>
              <a:gd name="connsiteY13" fmla="*/ 1134139 h 2360428"/>
              <a:gd name="connsiteX14" fmla="*/ 2183219 w 2651051"/>
              <a:gd name="connsiteY14" fmla="*/ 1070344 h 2360428"/>
              <a:gd name="connsiteX15" fmla="*/ 2169042 w 2651051"/>
              <a:gd name="connsiteY15" fmla="*/ 1013637 h 2360428"/>
              <a:gd name="connsiteX16" fmla="*/ 2204484 w 2651051"/>
              <a:gd name="connsiteY16" fmla="*/ 893135 h 2360428"/>
              <a:gd name="connsiteX17" fmla="*/ 2197395 w 2651051"/>
              <a:gd name="connsiteY17" fmla="*/ 701749 h 2360428"/>
              <a:gd name="connsiteX18" fmla="*/ 2169042 w 2651051"/>
              <a:gd name="connsiteY18" fmla="*/ 574158 h 2360428"/>
              <a:gd name="connsiteX19" fmla="*/ 2083981 w 2651051"/>
              <a:gd name="connsiteY19" fmla="*/ 389860 h 2360428"/>
              <a:gd name="connsiteX20" fmla="*/ 1942214 w 2651051"/>
              <a:gd name="connsiteY20" fmla="*/ 283534 h 2360428"/>
              <a:gd name="connsiteX21" fmla="*/ 1935126 w 2651051"/>
              <a:gd name="connsiteY21" fmla="*/ 276446 h 2360428"/>
              <a:gd name="connsiteX22" fmla="*/ 1821712 w 2651051"/>
              <a:gd name="connsiteY22" fmla="*/ 191386 h 2360428"/>
              <a:gd name="connsiteX23" fmla="*/ 1438940 w 2651051"/>
              <a:gd name="connsiteY23" fmla="*/ 21265 h 2360428"/>
              <a:gd name="connsiteX24" fmla="*/ 1148316 w 2651051"/>
              <a:gd name="connsiteY24" fmla="*/ 0 h 2360428"/>
              <a:gd name="connsiteX25" fmla="*/ 1077433 w 2651051"/>
              <a:gd name="connsiteY25" fmla="*/ 14176 h 2360428"/>
              <a:gd name="connsiteX26" fmla="*/ 815163 w 2651051"/>
              <a:gd name="connsiteY26" fmla="*/ 56707 h 2360428"/>
              <a:gd name="connsiteX27" fmla="*/ 659219 w 2651051"/>
              <a:gd name="connsiteY27" fmla="*/ 77972 h 2360428"/>
              <a:gd name="connsiteX28" fmla="*/ 652130 w 2651051"/>
              <a:gd name="connsiteY28" fmla="*/ 77972 h 2360428"/>
              <a:gd name="connsiteX29" fmla="*/ 496186 w 2651051"/>
              <a:gd name="connsiteY29" fmla="*/ 99237 h 2360428"/>
              <a:gd name="connsiteX30" fmla="*/ 389861 w 2651051"/>
              <a:gd name="connsiteY30" fmla="*/ 113414 h 2360428"/>
              <a:gd name="connsiteX0" fmla="*/ 389861 w 2679405"/>
              <a:gd name="connsiteY0" fmla="*/ 113414 h 2360428"/>
              <a:gd name="connsiteX1" fmla="*/ 0 w 2679405"/>
              <a:gd name="connsiteY1" fmla="*/ 361507 h 2360428"/>
              <a:gd name="connsiteX2" fmla="*/ 42530 w 2679405"/>
              <a:gd name="connsiteY2" fmla="*/ 935665 h 2360428"/>
              <a:gd name="connsiteX3" fmla="*/ 233916 w 2679405"/>
              <a:gd name="connsiteY3" fmla="*/ 1474381 h 2360428"/>
              <a:gd name="connsiteX4" fmla="*/ 552893 w 2679405"/>
              <a:gd name="connsiteY4" fmla="*/ 2091069 h 2360428"/>
              <a:gd name="connsiteX5" fmla="*/ 914400 w 2679405"/>
              <a:gd name="connsiteY5" fmla="*/ 2296632 h 2360428"/>
              <a:gd name="connsiteX6" fmla="*/ 999461 w 2679405"/>
              <a:gd name="connsiteY6" fmla="*/ 2296632 h 2360428"/>
              <a:gd name="connsiteX7" fmla="*/ 2013098 w 2679405"/>
              <a:gd name="connsiteY7" fmla="*/ 2360428 h 2360428"/>
              <a:gd name="connsiteX8" fmla="*/ 2565991 w 2679405"/>
              <a:gd name="connsiteY8" fmla="*/ 2232836 h 2360428"/>
              <a:gd name="connsiteX9" fmla="*/ 2643963 w 2679405"/>
              <a:gd name="connsiteY9" fmla="*/ 2147776 h 2360428"/>
              <a:gd name="connsiteX10" fmla="*/ 2679405 w 2679405"/>
              <a:gd name="connsiteY10" fmla="*/ 2020185 h 2360428"/>
              <a:gd name="connsiteX11" fmla="*/ 2651051 w 2679405"/>
              <a:gd name="connsiteY11" fmla="*/ 1637414 h 2360428"/>
              <a:gd name="connsiteX12" fmla="*/ 2594344 w 2679405"/>
              <a:gd name="connsiteY12" fmla="*/ 1566530 h 2360428"/>
              <a:gd name="connsiteX13" fmla="*/ 2225749 w 2679405"/>
              <a:gd name="connsiteY13" fmla="*/ 1134139 h 2360428"/>
              <a:gd name="connsiteX14" fmla="*/ 2183219 w 2679405"/>
              <a:gd name="connsiteY14" fmla="*/ 1070344 h 2360428"/>
              <a:gd name="connsiteX15" fmla="*/ 2169042 w 2679405"/>
              <a:gd name="connsiteY15" fmla="*/ 1013637 h 2360428"/>
              <a:gd name="connsiteX16" fmla="*/ 2204484 w 2679405"/>
              <a:gd name="connsiteY16" fmla="*/ 893135 h 2360428"/>
              <a:gd name="connsiteX17" fmla="*/ 2197395 w 2679405"/>
              <a:gd name="connsiteY17" fmla="*/ 701749 h 2360428"/>
              <a:gd name="connsiteX18" fmla="*/ 2169042 w 2679405"/>
              <a:gd name="connsiteY18" fmla="*/ 574158 h 2360428"/>
              <a:gd name="connsiteX19" fmla="*/ 2083981 w 2679405"/>
              <a:gd name="connsiteY19" fmla="*/ 389860 h 2360428"/>
              <a:gd name="connsiteX20" fmla="*/ 1942214 w 2679405"/>
              <a:gd name="connsiteY20" fmla="*/ 283534 h 2360428"/>
              <a:gd name="connsiteX21" fmla="*/ 1935126 w 2679405"/>
              <a:gd name="connsiteY21" fmla="*/ 276446 h 2360428"/>
              <a:gd name="connsiteX22" fmla="*/ 1821712 w 2679405"/>
              <a:gd name="connsiteY22" fmla="*/ 191386 h 2360428"/>
              <a:gd name="connsiteX23" fmla="*/ 1438940 w 2679405"/>
              <a:gd name="connsiteY23" fmla="*/ 21265 h 2360428"/>
              <a:gd name="connsiteX24" fmla="*/ 1148316 w 2679405"/>
              <a:gd name="connsiteY24" fmla="*/ 0 h 2360428"/>
              <a:gd name="connsiteX25" fmla="*/ 1077433 w 2679405"/>
              <a:gd name="connsiteY25" fmla="*/ 14176 h 2360428"/>
              <a:gd name="connsiteX26" fmla="*/ 815163 w 2679405"/>
              <a:gd name="connsiteY26" fmla="*/ 56707 h 2360428"/>
              <a:gd name="connsiteX27" fmla="*/ 659219 w 2679405"/>
              <a:gd name="connsiteY27" fmla="*/ 77972 h 2360428"/>
              <a:gd name="connsiteX28" fmla="*/ 652130 w 2679405"/>
              <a:gd name="connsiteY28" fmla="*/ 77972 h 2360428"/>
              <a:gd name="connsiteX29" fmla="*/ 496186 w 2679405"/>
              <a:gd name="connsiteY29" fmla="*/ 99237 h 2360428"/>
              <a:gd name="connsiteX30" fmla="*/ 389861 w 2679405"/>
              <a:gd name="connsiteY30" fmla="*/ 113414 h 236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79405" h="2360428">
                <a:moveTo>
                  <a:pt x="389861" y="113414"/>
                </a:moveTo>
                <a:lnTo>
                  <a:pt x="0" y="361507"/>
                </a:lnTo>
                <a:lnTo>
                  <a:pt x="42530" y="935665"/>
                </a:lnTo>
                <a:lnTo>
                  <a:pt x="233916" y="1474381"/>
                </a:lnTo>
                <a:lnTo>
                  <a:pt x="552893" y="2091069"/>
                </a:lnTo>
                <a:lnTo>
                  <a:pt x="914400" y="2296632"/>
                </a:lnTo>
                <a:lnTo>
                  <a:pt x="999461" y="2296632"/>
                </a:lnTo>
                <a:lnTo>
                  <a:pt x="2013098" y="2360428"/>
                </a:lnTo>
                <a:lnTo>
                  <a:pt x="2565991" y="2232836"/>
                </a:lnTo>
                <a:cubicBezTo>
                  <a:pt x="2577805" y="2216297"/>
                  <a:pt x="2625061" y="2183218"/>
                  <a:pt x="2643963" y="2147776"/>
                </a:cubicBezTo>
                <a:cubicBezTo>
                  <a:pt x="2662865" y="2112334"/>
                  <a:pt x="2679405" y="2020185"/>
                  <a:pt x="2679405" y="2020185"/>
                </a:cubicBezTo>
                <a:lnTo>
                  <a:pt x="2651051" y="1637414"/>
                </a:lnTo>
                <a:lnTo>
                  <a:pt x="2594344" y="1566530"/>
                </a:lnTo>
                <a:lnTo>
                  <a:pt x="2225749" y="1134139"/>
                </a:lnTo>
                <a:cubicBezTo>
                  <a:pt x="2211572" y="1112874"/>
                  <a:pt x="2194101" y="1093469"/>
                  <a:pt x="2183219" y="1070344"/>
                </a:cubicBezTo>
                <a:cubicBezTo>
                  <a:pt x="2174923" y="1052714"/>
                  <a:pt x="2169042" y="1013637"/>
                  <a:pt x="2169042" y="1013637"/>
                </a:cubicBezTo>
                <a:lnTo>
                  <a:pt x="2204484" y="893135"/>
                </a:lnTo>
                <a:cubicBezTo>
                  <a:pt x="2154654" y="768557"/>
                  <a:pt x="2203302" y="754912"/>
                  <a:pt x="2197395" y="701749"/>
                </a:cubicBezTo>
                <a:cubicBezTo>
                  <a:pt x="2191488" y="648586"/>
                  <a:pt x="2169042" y="574158"/>
                  <a:pt x="2169042" y="574158"/>
                </a:cubicBezTo>
                <a:lnTo>
                  <a:pt x="2083981" y="389860"/>
                </a:lnTo>
                <a:cubicBezTo>
                  <a:pt x="2055337" y="325411"/>
                  <a:pt x="1967023" y="302436"/>
                  <a:pt x="1942214" y="283534"/>
                </a:cubicBezTo>
                <a:cubicBezTo>
                  <a:pt x="1917405" y="264632"/>
                  <a:pt x="1937489" y="278809"/>
                  <a:pt x="1935126" y="276446"/>
                </a:cubicBezTo>
                <a:lnTo>
                  <a:pt x="1821712" y="191386"/>
                </a:lnTo>
                <a:lnTo>
                  <a:pt x="1438940" y="21265"/>
                </a:lnTo>
                <a:lnTo>
                  <a:pt x="1148316" y="0"/>
                </a:lnTo>
                <a:cubicBezTo>
                  <a:pt x="1082215" y="14689"/>
                  <a:pt x="1106305" y="14176"/>
                  <a:pt x="1077433" y="14176"/>
                </a:cubicBezTo>
                <a:lnTo>
                  <a:pt x="815163" y="56707"/>
                </a:lnTo>
                <a:cubicBezTo>
                  <a:pt x="763949" y="66018"/>
                  <a:pt x="711665" y="77972"/>
                  <a:pt x="659219" y="77972"/>
                </a:cubicBezTo>
                <a:lnTo>
                  <a:pt x="652130" y="77972"/>
                </a:lnTo>
                <a:cubicBezTo>
                  <a:pt x="544147" y="104968"/>
                  <a:pt x="596296" y="99237"/>
                  <a:pt x="496186" y="99237"/>
                </a:cubicBezTo>
                <a:lnTo>
                  <a:pt x="389861" y="113414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6" name="Gruppo 65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68" name="CasellaDiTesto 67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69" name="Connettore 1 68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2 69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sellaDiTesto 70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72" name="Rettangolo 71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3" name="CasellaDiTesto 72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77" name="Gruppo 76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79" name="Ovale 78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Figura a mano libera 79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81" name="Connettore 2 80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005" y="2016717"/>
            <a:ext cx="8729639" cy="1325563"/>
          </a:xfrm>
        </p:spPr>
        <p:txBody>
          <a:bodyPr/>
          <a:lstStyle/>
          <a:p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errors</a:t>
            </a:r>
            <a:r>
              <a:rPr lang="it-IT" dirty="0" smtClean="0"/>
              <a:t> in </a:t>
            </a:r>
            <a:r>
              <a:rPr lang="it-IT" dirty="0" err="1" smtClean="0"/>
              <a:t>modeling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R2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79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2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365126"/>
            <a:ext cx="8574156" cy="826365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1. </a:t>
            </a:r>
            <a:r>
              <a:rPr lang="it-IT" sz="4400" dirty="0" err="1" smtClean="0"/>
              <a:t>Exercise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417" y="1468582"/>
            <a:ext cx="8627166" cy="4708381"/>
          </a:xfrm>
        </p:spPr>
        <p:txBody>
          <a:bodyPr>
            <a:normAutofit/>
          </a:bodyPr>
          <a:lstStyle/>
          <a:p>
            <a:r>
              <a:rPr lang="it-IT" sz="3200" dirty="0" err="1" smtClean="0"/>
              <a:t>Try</a:t>
            </a:r>
            <a:r>
              <a:rPr lang="it-IT" sz="3200" dirty="0" smtClean="0"/>
              <a:t> to produce the ER schema </a:t>
            </a:r>
            <a:r>
              <a:rPr lang="it-IT" sz="3200" dirty="0" err="1" smtClean="0"/>
              <a:t>based</a:t>
            </a:r>
            <a:r>
              <a:rPr lang="it-IT" sz="3200" dirty="0" smtClean="0"/>
              <a:t> on </a:t>
            </a:r>
            <a:r>
              <a:rPr lang="it-IT" sz="3200" dirty="0" err="1" smtClean="0"/>
              <a:t>previous</a:t>
            </a:r>
            <a:r>
              <a:rPr lang="it-IT" sz="3200" dirty="0" smtClean="0"/>
              <a:t> </a:t>
            </a:r>
            <a:r>
              <a:rPr lang="it-IT" sz="3200" dirty="0" err="1" smtClean="0"/>
              <a:t>requirements</a:t>
            </a:r>
            <a:r>
              <a:rPr lang="it-IT" sz="3200" dirty="0" smtClean="0"/>
              <a:t> in 45 minutes. In </a:t>
            </a:r>
            <a:r>
              <a:rPr lang="it-IT" sz="3200" dirty="0" err="1" smtClean="0"/>
              <a:t>this</a:t>
            </a:r>
            <a:r>
              <a:rPr lang="it-IT" sz="3200" dirty="0" smtClean="0"/>
              <a:t> way </a:t>
            </a:r>
            <a:r>
              <a:rPr lang="it-IT" sz="3200" dirty="0" err="1" smtClean="0"/>
              <a:t>you</a:t>
            </a:r>
            <a:r>
              <a:rPr lang="it-IT" sz="3200" dirty="0" smtClean="0"/>
              <a:t> </a:t>
            </a:r>
            <a:r>
              <a:rPr lang="it-IT" sz="3200" dirty="0" err="1" smtClean="0"/>
              <a:t>will</a:t>
            </a:r>
            <a:r>
              <a:rPr lang="it-IT" sz="3200" dirty="0" smtClean="0"/>
              <a:t> </a:t>
            </a:r>
            <a:r>
              <a:rPr lang="it-IT" sz="3200" dirty="0" err="1" smtClean="0"/>
              <a:t>experiment</a:t>
            </a:r>
            <a:r>
              <a:rPr lang="it-IT" sz="3200" dirty="0" smtClean="0"/>
              <a:t> the </a:t>
            </a:r>
            <a:r>
              <a:rPr lang="it-IT" sz="3200" dirty="0" err="1" smtClean="0"/>
              <a:t>same</a:t>
            </a:r>
            <a:r>
              <a:rPr lang="it-IT" sz="3200" dirty="0" smtClean="0"/>
              <a:t> </a:t>
            </a:r>
            <a:r>
              <a:rPr lang="it-IT" sz="3200" dirty="0" err="1" smtClean="0"/>
              <a:t>difficulties</a:t>
            </a:r>
            <a:r>
              <a:rPr lang="it-IT" sz="3200" dirty="0" smtClean="0"/>
              <a:t> </a:t>
            </a:r>
            <a:r>
              <a:rPr lang="it-IT" sz="3200" dirty="0" err="1" smtClean="0"/>
              <a:t>that</a:t>
            </a:r>
            <a:r>
              <a:rPr lang="it-IT" sz="3200" dirty="0" smtClean="0"/>
              <a:t> </a:t>
            </a:r>
            <a:r>
              <a:rPr lang="it-IT" sz="3200" dirty="0" err="1" smtClean="0"/>
              <a:t>had</a:t>
            </a:r>
            <a:r>
              <a:rPr lang="it-IT" sz="3200" dirty="0" smtClean="0"/>
              <a:t> </a:t>
            </a:r>
            <a:r>
              <a:rPr lang="it-IT" sz="3200" dirty="0" err="1" smtClean="0"/>
              <a:t>my</a:t>
            </a:r>
            <a:r>
              <a:rPr lang="it-IT" sz="3200" dirty="0" smtClean="0"/>
              <a:t> </a:t>
            </a:r>
            <a:r>
              <a:rPr lang="it-IT" sz="3200" dirty="0" err="1" smtClean="0"/>
              <a:t>students</a:t>
            </a:r>
            <a:r>
              <a:rPr lang="it-IT" sz="3200" dirty="0" smtClean="0"/>
              <a:t>…..</a:t>
            </a:r>
          </a:p>
          <a:p>
            <a:r>
              <a:rPr lang="it-IT" sz="3200" dirty="0" err="1" smtClean="0"/>
              <a:t>When</a:t>
            </a:r>
            <a:r>
              <a:rPr lang="it-IT" sz="3200" dirty="0" smtClean="0"/>
              <a:t> </a:t>
            </a:r>
            <a:r>
              <a:rPr lang="it-IT" sz="3200" dirty="0" err="1" smtClean="0"/>
              <a:t>you</a:t>
            </a:r>
            <a:r>
              <a:rPr lang="it-IT" sz="3200" dirty="0" smtClean="0"/>
              <a:t> </a:t>
            </a:r>
            <a:r>
              <a:rPr lang="it-IT" sz="3200" dirty="0" err="1" smtClean="0"/>
              <a:t>finish</a:t>
            </a:r>
            <a:r>
              <a:rPr lang="it-IT" sz="3200" dirty="0" smtClean="0"/>
              <a:t>, go to the </a:t>
            </a:r>
            <a:r>
              <a:rPr lang="it-IT" sz="3200" dirty="0" err="1" smtClean="0"/>
              <a:t>next</a:t>
            </a:r>
            <a:r>
              <a:rPr lang="it-IT" sz="3200" dirty="0" smtClean="0"/>
              <a:t> page </a:t>
            </a:r>
            <a:r>
              <a:rPr lang="it-IT" sz="3200" dirty="0" smtClean="0">
                <a:sym typeface="Wingdings" panose="05000000000000000000" pitchFamily="2" charset="2"/>
              </a:rPr>
              <a:t>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3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365127"/>
            <a:ext cx="8574156" cy="881074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/>
              <a:t>Only</a:t>
            </a:r>
            <a:r>
              <a:rPr lang="it-IT" sz="3600" dirty="0" smtClean="0"/>
              <a:t> </a:t>
            </a:r>
            <a:r>
              <a:rPr lang="it-IT" sz="3600" dirty="0" err="1" smtClean="0"/>
              <a:t>one</a:t>
            </a:r>
            <a:r>
              <a:rPr lang="it-IT" sz="3600" dirty="0" smtClean="0"/>
              <a:t> </a:t>
            </a:r>
            <a:r>
              <a:rPr lang="it-IT" sz="3600" dirty="0" err="1" smtClean="0"/>
              <a:t>identifier</a:t>
            </a:r>
            <a:r>
              <a:rPr lang="it-IT" sz="3600" dirty="0" smtClean="0"/>
              <a:t> for </a:t>
            </a:r>
            <a:r>
              <a:rPr lang="it-IT" sz="3600" dirty="0" err="1" smtClean="0"/>
              <a:t>Person</a:t>
            </a:r>
            <a:r>
              <a:rPr lang="it-IT" sz="3600" dirty="0" smtClean="0"/>
              <a:t> (-0,5)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719" y="1548932"/>
            <a:ext cx="2058739" cy="143047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err="1" smtClean="0"/>
              <a:t>Comment</a:t>
            </a:r>
            <a:endParaRPr lang="it-IT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In </a:t>
            </a:r>
            <a:r>
              <a:rPr lang="it-IT" sz="1600" dirty="0" err="1" smtClean="0"/>
              <a:t>this</a:t>
            </a:r>
            <a:r>
              <a:rPr lang="it-IT" sz="1600" dirty="0" smtClean="0"/>
              <a:t> </a:t>
            </a:r>
            <a:r>
              <a:rPr lang="it-IT" sz="1600" dirty="0" err="1" smtClean="0"/>
              <a:t>solution</a:t>
            </a:r>
            <a:r>
              <a:rPr lang="it-IT" sz="1600" dirty="0" smtClean="0"/>
              <a:t> </a:t>
            </a:r>
            <a:r>
              <a:rPr lang="it-IT" sz="1600" dirty="0" err="1" smtClean="0"/>
              <a:t>Numeric</a:t>
            </a:r>
            <a:r>
              <a:rPr lang="it-IT" sz="1600" dirty="0" smtClean="0"/>
              <a:t> Code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not</a:t>
            </a:r>
            <a:r>
              <a:rPr lang="it-IT" sz="1600" dirty="0" smtClean="0"/>
              <a:t> </a:t>
            </a:r>
            <a:r>
              <a:rPr lang="it-IT" sz="1600" dirty="0" err="1" smtClean="0"/>
              <a:t>chosen</a:t>
            </a:r>
            <a:r>
              <a:rPr lang="it-IT" sz="1600" dirty="0" smtClean="0"/>
              <a:t> </a:t>
            </a:r>
            <a:r>
              <a:rPr lang="it-IT" sz="1600" dirty="0" err="1" smtClean="0"/>
              <a:t>as</a:t>
            </a:r>
            <a:r>
              <a:rPr lang="it-IT" sz="1600" dirty="0" smtClean="0"/>
              <a:t> (</a:t>
            </a:r>
            <a:r>
              <a:rPr lang="it-IT" sz="1600" dirty="0" err="1" smtClean="0"/>
              <a:t>second</a:t>
            </a:r>
            <a:r>
              <a:rPr lang="it-IT" sz="1600" dirty="0" smtClean="0"/>
              <a:t>) </a:t>
            </a:r>
            <a:r>
              <a:rPr lang="it-IT" sz="1600" dirty="0" err="1" smtClean="0"/>
              <a:t>internal</a:t>
            </a:r>
            <a:r>
              <a:rPr lang="it-IT" sz="1600" dirty="0" smtClean="0"/>
              <a:t> </a:t>
            </a:r>
            <a:r>
              <a:rPr lang="it-IT" sz="1600" dirty="0" err="1" smtClean="0"/>
              <a:t>identifier</a:t>
            </a:r>
            <a:endParaRPr lang="it-IT" sz="1600" dirty="0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80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814713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969348" y="2964794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200547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992169" y="313141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142598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447659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5" name="Rombo 84"/>
          <p:cNvSpPr/>
          <p:nvPr/>
        </p:nvSpPr>
        <p:spPr>
          <a:xfrm>
            <a:off x="1396185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334553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86228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215957" y="4570855"/>
            <a:ext cx="1138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Numeric</a:t>
            </a:r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332552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301054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250420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63" name="Gruppo 62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66" name="CasellaDiTesto 65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68" name="Connettore 1 67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2 68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sellaDiTesto 69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71" name="Rettangolo 70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2" name="CasellaDiTesto 71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74" name="Gruppo 73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77" name="Ovale 76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Figura a mano libera 78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80" name="Connettore 2 79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5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365127"/>
            <a:ext cx="8574156" cy="881074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/>
              <a:t>Distinguish</a:t>
            </a:r>
            <a:r>
              <a:rPr lang="it-IT" sz="3600" dirty="0" smtClean="0"/>
              <a:t> </a:t>
            </a:r>
            <a:r>
              <a:rPr lang="it-IT" sz="3600" dirty="0" err="1" smtClean="0"/>
              <a:t>two</a:t>
            </a:r>
            <a:r>
              <a:rPr lang="it-IT" sz="3600" dirty="0" smtClean="0"/>
              <a:t> </a:t>
            </a:r>
            <a:r>
              <a:rPr lang="it-IT" sz="3600" dirty="0" err="1" smtClean="0"/>
              <a:t>types</a:t>
            </a:r>
            <a:r>
              <a:rPr lang="it-IT" sz="3600" dirty="0" smtClean="0"/>
              <a:t> of </a:t>
            </a:r>
            <a:r>
              <a:rPr lang="it-IT" sz="3600" dirty="0" err="1" smtClean="0"/>
              <a:t>Persons</a:t>
            </a:r>
            <a:r>
              <a:rPr lang="it-IT" sz="3600" dirty="0" smtClean="0"/>
              <a:t> (-0,5)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842" y="1946295"/>
            <a:ext cx="2214282" cy="16294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600" dirty="0" err="1" smtClean="0"/>
              <a:t>Comment</a:t>
            </a:r>
            <a:r>
              <a:rPr lang="it-IT" sz="1600" dirty="0" smtClean="0"/>
              <a:t> </a:t>
            </a:r>
          </a:p>
          <a:p>
            <a:pPr marL="0" indent="0">
              <a:buNone/>
            </a:pP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clear</a:t>
            </a:r>
            <a:r>
              <a:rPr lang="it-IT" sz="1600" dirty="0" smtClean="0"/>
              <a:t> from </a:t>
            </a:r>
            <a:r>
              <a:rPr lang="it-IT" sz="1600" dirty="0" err="1"/>
              <a:t>requirements</a:t>
            </a:r>
            <a:r>
              <a:rPr lang="it-IT" sz="1600" dirty="0"/>
              <a:t> </a:t>
            </a:r>
            <a:r>
              <a:rPr lang="it-IT" sz="1600" dirty="0" smtClean="0"/>
              <a:t>the </a:t>
            </a:r>
            <a:r>
              <a:rPr lang="it-IT" sz="1600" dirty="0" err="1" smtClean="0"/>
              <a:t>we</a:t>
            </a:r>
            <a:r>
              <a:rPr lang="it-IT" sz="1600" dirty="0" smtClean="0"/>
              <a:t> </a:t>
            </a:r>
            <a:r>
              <a:rPr lang="it-IT" sz="1600" dirty="0" err="1" smtClean="0"/>
              <a:t>have</a:t>
            </a:r>
            <a:r>
              <a:rPr lang="it-IT" sz="1600" dirty="0" smtClean="0"/>
              <a:t> to model </a:t>
            </a:r>
            <a:r>
              <a:rPr lang="it-IT" sz="1600" dirty="0" err="1" smtClean="0"/>
              <a:t>only</a:t>
            </a:r>
            <a:r>
              <a:rPr lang="it-IT" sz="1600" dirty="0" smtClean="0"/>
              <a:t> </a:t>
            </a:r>
            <a:r>
              <a:rPr lang="it-IT" sz="1600" dirty="0" err="1" smtClean="0"/>
              <a:t>one</a:t>
            </a:r>
            <a:r>
              <a:rPr lang="it-IT" sz="1600" dirty="0" smtClean="0"/>
              <a:t> </a:t>
            </a:r>
            <a:r>
              <a:rPr lang="it-IT" sz="1600" dirty="0" err="1" smtClean="0"/>
              <a:t>type</a:t>
            </a:r>
            <a:r>
              <a:rPr lang="it-IT" sz="1600" dirty="0" smtClean="0"/>
              <a:t> of </a:t>
            </a:r>
            <a:r>
              <a:rPr lang="it-IT" sz="1600" dirty="0" err="1" smtClean="0"/>
              <a:t>persons</a:t>
            </a:r>
            <a:r>
              <a:rPr lang="it-IT" sz="1600" dirty="0" smtClean="0"/>
              <a:t>, the </a:t>
            </a:r>
            <a:r>
              <a:rPr lang="it-IT" sz="1600" dirty="0" err="1" smtClean="0"/>
              <a:t>users</a:t>
            </a:r>
            <a:r>
              <a:rPr lang="it-IT" sz="1600" dirty="0" smtClean="0"/>
              <a:t> of the bike service. </a:t>
            </a:r>
            <a:endParaRPr lang="it-IT" sz="1600" dirty="0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81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814713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969348" y="2964794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200547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992169" y="313141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142598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447659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5" name="Rombo 84"/>
          <p:cNvSpPr/>
          <p:nvPr/>
        </p:nvSpPr>
        <p:spPr>
          <a:xfrm>
            <a:off x="1396185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334553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87786" y="4941490"/>
            <a:ext cx="854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 smtClean="0">
                <a:latin typeface="Comic Sans MS" panose="030F0702030302020204" pitchFamily="66" charset="0"/>
              </a:rPr>
              <a:t>Registered</a:t>
            </a:r>
            <a:r>
              <a:rPr lang="it-IT" sz="1000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it-IT" sz="1000" b="1" dirty="0" err="1" smtClean="0">
                <a:latin typeface="Comic Sans MS" panose="030F0702030302020204" pitchFamily="66" charset="0"/>
              </a:rPr>
              <a:t>Person</a:t>
            </a:r>
            <a:endParaRPr lang="it-IT" sz="1000" b="1" dirty="0">
              <a:latin typeface="Comic Sans MS" panose="030F0702030302020204" pitchFamily="66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367587" y="4068932"/>
            <a:ext cx="9236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332552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301054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250420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63" name="Gruppo 62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66" name="CasellaDiTesto 65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68" name="Connettore 1 67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2 68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sellaDiTesto 69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71" name="Rettangolo 70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2" name="CasellaDiTesto 71"/>
          <p:cNvSpPr txBox="1"/>
          <p:nvPr/>
        </p:nvSpPr>
        <p:spPr>
          <a:xfrm>
            <a:off x="1340066" y="427022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1325825" y="4239672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stCxn id="107" idx="0"/>
            <a:endCxn id="73" idx="2"/>
          </p:cNvCxnSpPr>
          <p:nvPr/>
        </p:nvCxnSpPr>
        <p:spPr>
          <a:xfrm flipV="1">
            <a:off x="1695032" y="4592759"/>
            <a:ext cx="24771" cy="37499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250270" y="4969606"/>
            <a:ext cx="10967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dirty="0" smtClean="0">
                <a:latin typeface="Comic Sans MS" panose="030F0702030302020204" pitchFamily="66" charset="0"/>
              </a:rPr>
              <a:t> Code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14723" y="1946295"/>
            <a:ext cx="2086104" cy="157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CasellaDiTesto 76"/>
          <p:cNvSpPr txBox="1"/>
          <p:nvPr/>
        </p:nvSpPr>
        <p:spPr>
          <a:xfrm>
            <a:off x="2220783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79" name="CasellaDiTesto 78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80" name="Gruppo 79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81" name="Ovale 80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Figura a mano libera 81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86" name="Connettore 2 85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6707" y="1460205"/>
            <a:ext cx="2245752" cy="3246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365127"/>
            <a:ext cx="8574156" cy="881074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/>
              <a:t>Only</a:t>
            </a:r>
            <a:r>
              <a:rPr lang="it-IT" sz="3600" dirty="0" smtClean="0"/>
              <a:t> </a:t>
            </a:r>
            <a:r>
              <a:rPr lang="it-IT" sz="3600" dirty="0" err="1" smtClean="0"/>
              <a:t>one</a:t>
            </a:r>
            <a:r>
              <a:rPr lang="it-IT" sz="3600" dirty="0" smtClean="0"/>
              <a:t> </a:t>
            </a:r>
            <a:r>
              <a:rPr lang="it-IT" sz="3600" dirty="0" err="1" smtClean="0"/>
              <a:t>entity</a:t>
            </a:r>
            <a:r>
              <a:rPr lang="it-IT" sz="3600" dirty="0" smtClean="0"/>
              <a:t> </a:t>
            </a:r>
            <a:r>
              <a:rPr lang="it-IT" sz="3600" dirty="0" err="1" smtClean="0"/>
              <a:t>between</a:t>
            </a:r>
            <a:r>
              <a:rPr lang="it-IT" sz="3600" dirty="0" smtClean="0"/>
              <a:t> </a:t>
            </a:r>
            <a:r>
              <a:rPr lang="it-IT" sz="3600" dirty="0" err="1" smtClean="0"/>
              <a:t>Person</a:t>
            </a:r>
            <a:r>
              <a:rPr lang="it-IT" sz="3600" dirty="0" smtClean="0"/>
              <a:t> and </a:t>
            </a:r>
            <a:r>
              <a:rPr lang="it-IT" sz="3600" dirty="0" err="1" smtClean="0"/>
              <a:t>Municiplity</a:t>
            </a:r>
            <a:r>
              <a:rPr lang="it-IT" sz="3600" dirty="0" smtClean="0"/>
              <a:t> of Birth (-1,5)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242" y="1453116"/>
            <a:ext cx="2385387" cy="3403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1600" dirty="0" err="1" smtClean="0"/>
              <a:t>Comment</a:t>
            </a:r>
            <a:r>
              <a:rPr lang="it-IT" sz="1600" dirty="0" smtClean="0"/>
              <a:t> </a:t>
            </a:r>
          </a:p>
          <a:p>
            <a:pPr marL="0" indent="0">
              <a:buNone/>
            </a:pPr>
            <a:r>
              <a:rPr lang="it-IT" sz="1600" dirty="0" err="1" smtClean="0"/>
              <a:t>This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an </a:t>
            </a:r>
            <a:r>
              <a:rPr lang="it-IT" sz="1600" dirty="0" err="1" smtClean="0"/>
              <a:t>error</a:t>
            </a:r>
            <a:r>
              <a:rPr lang="it-IT" sz="1600" dirty="0" smtClean="0"/>
              <a:t>, </a:t>
            </a:r>
            <a:r>
              <a:rPr lang="it-IT" sz="1600" dirty="0" err="1" smtClean="0"/>
              <a:t>since</a:t>
            </a:r>
            <a:r>
              <a:rPr lang="it-IT" sz="1600" dirty="0" smtClean="0"/>
              <a:t> </a:t>
            </a:r>
            <a:r>
              <a:rPr lang="it-IT" sz="1600" dirty="0" err="1" smtClean="0"/>
              <a:t>several</a:t>
            </a:r>
            <a:r>
              <a:rPr lang="it-IT" sz="1600" dirty="0" smtClean="0"/>
              <a:t> </a:t>
            </a:r>
            <a:r>
              <a:rPr lang="it-IT" sz="1600" dirty="0" err="1" smtClean="0"/>
              <a:t>properties</a:t>
            </a:r>
            <a:r>
              <a:rPr lang="it-IT" sz="1600" dirty="0" smtClean="0"/>
              <a:t> </a:t>
            </a:r>
            <a:r>
              <a:rPr lang="it-IT" sz="1600" dirty="0" err="1" smtClean="0"/>
              <a:t>pertain</a:t>
            </a:r>
            <a:r>
              <a:rPr lang="it-IT" sz="1600" dirty="0" smtClean="0"/>
              <a:t> to </a:t>
            </a:r>
            <a:r>
              <a:rPr lang="it-IT" sz="1600" dirty="0" err="1" smtClean="0"/>
              <a:t>Municipality</a:t>
            </a:r>
            <a:r>
              <a:rPr lang="it-IT" sz="1600" dirty="0" smtClean="0"/>
              <a:t>, so </a:t>
            </a:r>
            <a:r>
              <a:rPr lang="it-IT" sz="1600" dirty="0" err="1" smtClean="0"/>
              <a:t>that</a:t>
            </a:r>
            <a:r>
              <a:rPr lang="it-IT" sz="1600" dirty="0" smtClean="0"/>
              <a:t> </a:t>
            </a:r>
            <a:r>
              <a:rPr lang="it-IT" sz="1600" dirty="0" err="1" smtClean="0"/>
              <a:t>municipality</a:t>
            </a:r>
            <a:r>
              <a:rPr lang="it-IT" sz="1600" dirty="0" smtClean="0"/>
              <a:t> </a:t>
            </a:r>
            <a:r>
              <a:rPr lang="it-IT" sz="1600" dirty="0" err="1" smtClean="0"/>
              <a:t>matches</a:t>
            </a:r>
            <a:r>
              <a:rPr lang="it-IT" sz="1600" dirty="0" smtClean="0"/>
              <a:t> the </a:t>
            </a:r>
            <a:r>
              <a:rPr lang="it-IT" sz="1600" dirty="0" err="1" smtClean="0"/>
              <a:t>definition</a:t>
            </a:r>
            <a:r>
              <a:rPr lang="it-IT" sz="1600" dirty="0" smtClean="0"/>
              <a:t> of </a:t>
            </a:r>
            <a:r>
              <a:rPr lang="it-IT" sz="1600" dirty="0" err="1" smtClean="0"/>
              <a:t>Entity</a:t>
            </a:r>
            <a:r>
              <a:rPr lang="it-IT" sz="1600" dirty="0" smtClean="0"/>
              <a:t>. </a:t>
            </a:r>
            <a:r>
              <a:rPr lang="it-IT" sz="1600" dirty="0" err="1" smtClean="0"/>
              <a:t>Furthermore</a:t>
            </a:r>
            <a:r>
              <a:rPr lang="it-IT" sz="1600" dirty="0" smtClean="0"/>
              <a:t>, </a:t>
            </a:r>
            <a:r>
              <a:rPr lang="it-IT" sz="1600" dirty="0" err="1" smtClean="0"/>
              <a:t>instances</a:t>
            </a:r>
            <a:r>
              <a:rPr lang="it-IT" sz="1600" dirty="0" smtClean="0"/>
              <a:t> of the schema are </a:t>
            </a:r>
            <a:r>
              <a:rPr lang="it-IT" sz="1600" dirty="0" err="1" smtClean="0"/>
              <a:t>inherently</a:t>
            </a:r>
            <a:r>
              <a:rPr lang="it-IT" sz="1600" dirty="0" smtClean="0"/>
              <a:t> </a:t>
            </a:r>
            <a:r>
              <a:rPr lang="it-IT" sz="1600" dirty="0" err="1" smtClean="0"/>
              <a:t>redundant</a:t>
            </a:r>
            <a:r>
              <a:rPr lang="it-IT" sz="1600" dirty="0" smtClean="0"/>
              <a:t>, </a:t>
            </a:r>
            <a:r>
              <a:rPr lang="it-IT" sz="1600" dirty="0" err="1" smtClean="0"/>
              <a:t>because</a:t>
            </a:r>
            <a:r>
              <a:rPr lang="it-IT" sz="1600" dirty="0" smtClean="0"/>
              <a:t>, </a:t>
            </a:r>
            <a:r>
              <a:rPr lang="it-IT" sz="1600" dirty="0" err="1" smtClean="0"/>
              <a:t>if</a:t>
            </a:r>
            <a:r>
              <a:rPr lang="it-IT" sz="1600" dirty="0" smtClean="0"/>
              <a:t> </a:t>
            </a:r>
            <a:r>
              <a:rPr lang="it-IT" sz="1600" dirty="0" err="1" smtClean="0"/>
              <a:t>several</a:t>
            </a:r>
            <a:r>
              <a:rPr lang="it-IT" sz="1600" dirty="0" smtClean="0"/>
              <a:t> </a:t>
            </a:r>
            <a:r>
              <a:rPr lang="it-IT" sz="1600" dirty="0" err="1" smtClean="0"/>
              <a:t>users</a:t>
            </a:r>
            <a:r>
              <a:rPr lang="it-IT" sz="1600" dirty="0" smtClean="0"/>
              <a:t> share the </a:t>
            </a:r>
            <a:r>
              <a:rPr lang="it-IT" sz="1600" dirty="0" err="1" smtClean="0"/>
              <a:t>same</a:t>
            </a:r>
            <a:r>
              <a:rPr lang="it-IT" sz="1600" dirty="0" smtClean="0"/>
              <a:t> </a:t>
            </a:r>
            <a:r>
              <a:rPr lang="it-IT" sz="1600" dirty="0" err="1" smtClean="0"/>
              <a:t>municipality</a:t>
            </a:r>
            <a:r>
              <a:rPr lang="it-IT" sz="1600" dirty="0" smtClean="0"/>
              <a:t> of </a:t>
            </a:r>
            <a:r>
              <a:rPr lang="it-IT" sz="1600" dirty="0" err="1" smtClean="0"/>
              <a:t>birth</a:t>
            </a:r>
            <a:r>
              <a:rPr lang="it-IT" sz="1600" dirty="0" smtClean="0"/>
              <a:t>, the </a:t>
            </a:r>
            <a:r>
              <a:rPr lang="it-IT" sz="1600" dirty="0" err="1" smtClean="0"/>
              <a:t>correspoinding</a:t>
            </a:r>
            <a:r>
              <a:rPr lang="it-IT" sz="1600" dirty="0" smtClean="0"/>
              <a:t> </a:t>
            </a:r>
            <a:r>
              <a:rPr lang="it-IT" sz="1600" dirty="0" err="1" smtClean="0"/>
              <a:t>name</a:t>
            </a:r>
            <a:r>
              <a:rPr lang="it-IT" sz="1600" dirty="0" smtClean="0"/>
              <a:t> and </a:t>
            </a:r>
            <a:r>
              <a:rPr lang="it-IT" sz="1600" dirty="0" err="1" smtClean="0"/>
              <a:t>region</a:t>
            </a:r>
            <a:r>
              <a:rPr lang="it-IT" sz="1600" dirty="0" smtClean="0"/>
              <a:t> are </a:t>
            </a:r>
            <a:r>
              <a:rPr lang="it-IT" sz="1600" dirty="0" err="1" smtClean="0"/>
              <a:t>duplicated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82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969348" y="2964794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992169" y="313141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86228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2112803" y="4856756"/>
            <a:ext cx="157447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u="sng" dirty="0" smtClean="0">
                <a:latin typeface="Comic Sans MS" panose="030F0702030302020204" pitchFamily="66" charset="0"/>
              </a:rPr>
              <a:t>Code of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Municipality</a:t>
            </a:r>
            <a:endParaRPr lang="it-IT" sz="1100" u="sng" dirty="0">
              <a:latin typeface="Comic Sans MS" panose="030F0702030302020204" pitchFamily="66" charset="0"/>
            </a:endParaRPr>
          </a:p>
          <a:p>
            <a:r>
              <a:rPr lang="it-IT" sz="1100" dirty="0" err="1">
                <a:latin typeface="Comic Sans MS" panose="030F0702030302020204" pitchFamily="66" charset="0"/>
              </a:rPr>
              <a:t>Name</a:t>
            </a:r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>
                <a:latin typeface="Comic Sans MS" panose="030F0702030302020204" pitchFamily="66" charset="0"/>
              </a:rPr>
              <a:t>Municipality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107" name="Rettangolo 106"/>
          <p:cNvSpPr/>
          <p:nvPr/>
        </p:nvSpPr>
        <p:spPr>
          <a:xfrm>
            <a:off x="1301054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63" name="Gruppo 62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66" name="CasellaDiTesto 65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68" name="Connettore 1 67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2 68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sellaDiTesto 69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71" name="Rettangolo 70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6" name="CasellaDiTesto 55"/>
          <p:cNvSpPr txBox="1"/>
          <p:nvPr/>
        </p:nvSpPr>
        <p:spPr>
          <a:xfrm>
            <a:off x="2227871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58" name="Gruppo 57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59" name="Ovale 58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Figura a mano libera 59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61" name="Connettore 2 60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7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59482" y="1264353"/>
            <a:ext cx="2118598" cy="319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365127"/>
            <a:ext cx="8574156" cy="881074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/>
              <a:t>Entity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r>
              <a:rPr lang="it-IT" dirty="0" smtClean="0"/>
              <a:t> with a </a:t>
            </a:r>
            <a:r>
              <a:rPr lang="it-IT" dirty="0" err="1" smtClean="0"/>
              <a:t>unique</a:t>
            </a:r>
            <a:r>
              <a:rPr lang="it-IT" dirty="0" smtClean="0"/>
              <a:t> </a:t>
            </a:r>
            <a:r>
              <a:rPr lang="it-IT" dirty="0" err="1" smtClean="0"/>
              <a:t>attribute</a:t>
            </a:r>
            <a:r>
              <a:rPr lang="it-IT" dirty="0" smtClean="0"/>
              <a:t> (-1,5)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461" y="1246467"/>
            <a:ext cx="2095678" cy="31498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dirty="0" err="1" smtClean="0"/>
              <a:t>Comment</a:t>
            </a:r>
            <a:r>
              <a:rPr lang="it-IT" sz="12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400" dirty="0" err="1" smtClean="0"/>
              <a:t>This</a:t>
            </a:r>
            <a:r>
              <a:rPr lang="it-IT" sz="1400" dirty="0" smtClean="0"/>
              <a:t> </a:t>
            </a:r>
            <a:r>
              <a:rPr lang="it-IT" sz="1400" dirty="0" err="1" smtClean="0"/>
              <a:t>solution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equivalent</a:t>
            </a:r>
            <a:r>
              <a:rPr lang="it-IT" sz="1400" dirty="0" smtClean="0"/>
              <a:t> to the </a:t>
            </a:r>
            <a:r>
              <a:rPr lang="it-IT" sz="1400" dirty="0" err="1" smtClean="0"/>
              <a:t>correct</a:t>
            </a:r>
            <a:r>
              <a:rPr lang="it-IT" sz="1400" dirty="0" smtClean="0"/>
              <a:t> </a:t>
            </a:r>
            <a:r>
              <a:rPr lang="it-IT" sz="1400" dirty="0" err="1" smtClean="0"/>
              <a:t>one</a:t>
            </a:r>
            <a:r>
              <a:rPr lang="it-IT" sz="1400" dirty="0" smtClean="0"/>
              <a:t>, </a:t>
            </a:r>
            <a:r>
              <a:rPr lang="it-IT" sz="1400" dirty="0" err="1" smtClean="0"/>
              <a:t>but</a:t>
            </a:r>
            <a:r>
              <a:rPr lang="it-IT" sz="1400" dirty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 err="1" smtClean="0"/>
              <a:t>one</a:t>
            </a:r>
            <a:r>
              <a:rPr lang="it-IT" sz="1400" dirty="0" smtClean="0"/>
              <a:t> </a:t>
            </a:r>
            <a:r>
              <a:rPr lang="it-IT" sz="1400" dirty="0" err="1" smtClean="0"/>
              <a:t>entity</a:t>
            </a:r>
            <a:r>
              <a:rPr lang="it-IT" sz="1400" dirty="0" smtClean="0"/>
              <a:t> (</a:t>
            </a:r>
            <a:r>
              <a:rPr lang="it-IT" sz="1400" dirty="0" err="1" smtClean="0"/>
              <a:t>Region</a:t>
            </a:r>
            <a:r>
              <a:rPr lang="it-IT" sz="1400" dirty="0" smtClean="0"/>
              <a:t>) with a </a:t>
            </a:r>
            <a:r>
              <a:rPr lang="it-IT" sz="1400" dirty="0" err="1" smtClean="0"/>
              <a:t>unique</a:t>
            </a:r>
            <a:r>
              <a:rPr lang="it-IT" sz="1400" dirty="0" smtClean="0"/>
              <a:t> </a:t>
            </a:r>
            <a:r>
              <a:rPr lang="it-IT" sz="1400" dirty="0" err="1" smtClean="0"/>
              <a:t>attribute</a:t>
            </a:r>
            <a:r>
              <a:rPr lang="it-IT" sz="1400" dirty="0" smtClean="0"/>
              <a:t>. In the ER model, an </a:t>
            </a:r>
            <a:r>
              <a:rPr lang="it-IT" sz="1400" dirty="0" err="1" smtClean="0"/>
              <a:t>entity</a:t>
            </a:r>
            <a:r>
              <a:rPr lang="it-IT" sz="1400" dirty="0" smtClean="0"/>
              <a:t>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 err="1" smtClean="0"/>
              <a:t>usually</a:t>
            </a:r>
            <a:r>
              <a:rPr lang="it-IT" sz="1400" dirty="0" smtClean="0"/>
              <a:t> </a:t>
            </a:r>
            <a:r>
              <a:rPr lang="it-IT" sz="1400" dirty="0" err="1" smtClean="0"/>
              <a:t>at</a:t>
            </a:r>
            <a:r>
              <a:rPr lang="it-IT" sz="1400" dirty="0" smtClean="0"/>
              <a:t> </a:t>
            </a:r>
            <a:r>
              <a:rPr lang="it-IT" sz="1400" dirty="0" err="1" smtClean="0"/>
              <a:t>least</a:t>
            </a:r>
            <a:r>
              <a:rPr lang="it-IT" sz="1400" dirty="0" smtClean="0"/>
              <a:t> </a:t>
            </a:r>
            <a:r>
              <a:rPr lang="it-IT" sz="1400" dirty="0" err="1" smtClean="0"/>
              <a:t>one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identifier</a:t>
            </a:r>
            <a:r>
              <a:rPr lang="it-IT" sz="1400" dirty="0" smtClean="0"/>
              <a:t> and </a:t>
            </a:r>
            <a:r>
              <a:rPr lang="it-IT" sz="1400" dirty="0" err="1" smtClean="0"/>
              <a:t>another</a:t>
            </a:r>
            <a:r>
              <a:rPr lang="it-IT" sz="1400" dirty="0" smtClean="0"/>
              <a:t> </a:t>
            </a:r>
            <a:r>
              <a:rPr lang="it-IT" sz="1400" dirty="0" err="1" smtClean="0"/>
              <a:t>attribute</a:t>
            </a:r>
            <a:r>
              <a:rPr lang="it-IT" sz="1400" dirty="0" smtClean="0"/>
              <a:t>, so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at</a:t>
            </a:r>
            <a:r>
              <a:rPr lang="it-IT" sz="1400" dirty="0" smtClean="0"/>
              <a:t> </a:t>
            </a:r>
            <a:r>
              <a:rPr lang="it-IT" sz="1400" dirty="0" err="1" smtClean="0"/>
              <a:t>least</a:t>
            </a:r>
            <a:r>
              <a:rPr lang="it-IT" sz="1400" dirty="0" smtClean="0"/>
              <a:t> </a:t>
            </a:r>
            <a:r>
              <a:rPr lang="it-IT" sz="1400" dirty="0" err="1" smtClean="0"/>
              <a:t>one</a:t>
            </a:r>
            <a:r>
              <a:rPr lang="it-IT" sz="1400" dirty="0" smtClean="0"/>
              <a:t> </a:t>
            </a:r>
            <a:r>
              <a:rPr lang="it-IT" sz="1400" dirty="0" err="1" smtClean="0"/>
              <a:t>meaningful</a:t>
            </a:r>
            <a:r>
              <a:rPr lang="it-IT" sz="1400" dirty="0" smtClean="0"/>
              <a:t> </a:t>
            </a:r>
            <a:r>
              <a:rPr lang="it-IT" sz="1400" dirty="0" err="1" smtClean="0"/>
              <a:t>property</a:t>
            </a:r>
            <a:r>
              <a:rPr lang="it-IT" sz="1400" dirty="0" smtClean="0"/>
              <a:t> (the </a:t>
            </a:r>
            <a:r>
              <a:rPr lang="it-IT" sz="1400" dirty="0" err="1" smtClean="0"/>
              <a:t>second</a:t>
            </a:r>
            <a:r>
              <a:rPr lang="it-IT" sz="1400" dirty="0" smtClean="0"/>
              <a:t> </a:t>
            </a:r>
            <a:r>
              <a:rPr lang="it-IT" sz="1400" dirty="0" err="1" smtClean="0"/>
              <a:t>attribute</a:t>
            </a:r>
            <a:r>
              <a:rPr lang="it-IT" sz="1400" dirty="0" smtClean="0"/>
              <a:t>) </a:t>
            </a:r>
            <a:r>
              <a:rPr lang="it-IT" sz="1400" dirty="0" err="1" smtClean="0"/>
              <a:t>is</a:t>
            </a:r>
            <a:r>
              <a:rPr lang="it-IT" sz="1400" dirty="0" smtClean="0"/>
              <a:t> asso-</a:t>
            </a:r>
            <a:r>
              <a:rPr lang="it-IT" sz="1400" dirty="0" err="1" smtClean="0"/>
              <a:t>ciated</a:t>
            </a:r>
            <a:r>
              <a:rPr lang="it-IT" sz="1400" dirty="0" smtClean="0"/>
              <a:t> to the </a:t>
            </a:r>
            <a:r>
              <a:rPr lang="it-IT" sz="1400" dirty="0" err="1" smtClean="0"/>
              <a:t>entity</a:t>
            </a:r>
            <a:r>
              <a:rPr lang="it-IT" sz="1400" dirty="0" smtClean="0"/>
              <a:t>.</a:t>
            </a:r>
            <a:endParaRPr lang="it-IT" sz="1400" dirty="0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83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814713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969348" y="2964794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200547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992169" y="313141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731241" y="5986016"/>
            <a:ext cx="5549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447659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5" name="Rombo 84"/>
          <p:cNvSpPr/>
          <p:nvPr/>
        </p:nvSpPr>
        <p:spPr>
          <a:xfrm>
            <a:off x="1396185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334553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86228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257635" y="4570855"/>
            <a:ext cx="1096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332552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301054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250420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69" name="Rettangolo 68"/>
          <p:cNvSpPr/>
          <p:nvPr/>
        </p:nvSpPr>
        <p:spPr>
          <a:xfrm>
            <a:off x="3744267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CasellaDiTesto 69"/>
          <p:cNvSpPr txBox="1"/>
          <p:nvPr/>
        </p:nvSpPr>
        <p:spPr>
          <a:xfrm>
            <a:off x="3726551" y="6084669"/>
            <a:ext cx="8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Region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cxnSp>
        <p:nvCxnSpPr>
          <p:cNvPr id="71" name="Connettore 1 70"/>
          <p:cNvCxnSpPr/>
          <p:nvPr/>
        </p:nvCxnSpPr>
        <p:spPr>
          <a:xfrm>
            <a:off x="2116790" y="6219924"/>
            <a:ext cx="159413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o 65"/>
          <p:cNvSpPr/>
          <p:nvPr/>
        </p:nvSpPr>
        <p:spPr>
          <a:xfrm>
            <a:off x="2536236" y="6110742"/>
            <a:ext cx="881895" cy="218364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2519447" y="6075865"/>
            <a:ext cx="888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Located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2119235" y="593236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3299591" y="592867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4563080" y="5974844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err="1" smtClean="0">
                <a:latin typeface="Comic Sans MS" panose="030F0702030302020204" pitchFamily="66" charset="0"/>
              </a:rPr>
              <a:t>Name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grpSp>
        <p:nvGrpSpPr>
          <p:cNvPr id="79" name="Gruppo 78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80" name="CasellaDiTesto 79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81" name="Connettore 1 8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CasellaDiTesto 85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87" name="Rettangolo 86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1" name="CasellaDiTesto 90"/>
          <p:cNvSpPr txBox="1"/>
          <p:nvPr/>
        </p:nvSpPr>
        <p:spPr>
          <a:xfrm>
            <a:off x="2227871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94" name="Gruppo 93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98" name="Ovale 97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Figura a mano libera 100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02" name="Connettore 2 101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5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59482" y="1401573"/>
            <a:ext cx="2118598" cy="31474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482" y="365127"/>
            <a:ext cx="8726101" cy="763817"/>
          </a:xfrm>
        </p:spPr>
        <p:txBody>
          <a:bodyPr>
            <a:noAutofit/>
          </a:bodyPr>
          <a:lstStyle/>
          <a:p>
            <a:pPr algn="ctr"/>
            <a:r>
              <a:rPr lang="it-IT" sz="2800" dirty="0" err="1" smtClean="0"/>
              <a:t>Entity</a:t>
            </a:r>
            <a:r>
              <a:rPr lang="it-IT" sz="2800" dirty="0" smtClean="0"/>
              <a:t> </a:t>
            </a:r>
            <a:r>
              <a:rPr lang="it-IT" sz="2800" dirty="0" err="1" smtClean="0"/>
              <a:t>Region</a:t>
            </a:r>
            <a:r>
              <a:rPr lang="it-IT" sz="2800" dirty="0" smtClean="0"/>
              <a:t> in </a:t>
            </a:r>
            <a:r>
              <a:rPr lang="it-IT" sz="2800" dirty="0" err="1" smtClean="0"/>
              <a:t>is</a:t>
            </a:r>
            <a:r>
              <a:rPr lang="it-IT" sz="2800" dirty="0" smtClean="0"/>
              <a:t>-a with </a:t>
            </a:r>
            <a:r>
              <a:rPr lang="it-IT" sz="2800" dirty="0" err="1" smtClean="0"/>
              <a:t>Entity</a:t>
            </a:r>
            <a:r>
              <a:rPr lang="it-IT" sz="2800" dirty="0" smtClean="0"/>
              <a:t> </a:t>
            </a:r>
            <a:r>
              <a:rPr lang="it-IT" sz="2800" dirty="0" err="1" smtClean="0"/>
              <a:t>Municipality</a:t>
            </a:r>
            <a:r>
              <a:rPr lang="it-IT" sz="2800" dirty="0" smtClean="0"/>
              <a:t> (-4)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040" y="1331881"/>
            <a:ext cx="2165258" cy="33135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1400" dirty="0" err="1" smtClean="0"/>
              <a:t>Remark</a:t>
            </a:r>
            <a:r>
              <a:rPr lang="it-IT" sz="14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1400" dirty="0" err="1" smtClean="0"/>
              <a:t>This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a </a:t>
            </a:r>
            <a:r>
              <a:rPr lang="it-IT" sz="1400" dirty="0" err="1" smtClean="0"/>
              <a:t>serius</a:t>
            </a:r>
            <a:r>
              <a:rPr lang="it-IT" sz="1400" dirty="0" smtClean="0"/>
              <a:t> </a:t>
            </a:r>
            <a:r>
              <a:rPr lang="it-IT" sz="1400" dirty="0" err="1" smtClean="0"/>
              <a:t>mistake</a:t>
            </a:r>
            <a:r>
              <a:rPr lang="it-IT" sz="1400" dirty="0" smtClean="0"/>
              <a:t>. The </a:t>
            </a:r>
            <a:r>
              <a:rPr lang="it-IT" sz="1400" dirty="0" err="1" smtClean="0"/>
              <a:t>meaning</a:t>
            </a:r>
            <a:r>
              <a:rPr lang="it-IT" sz="1400" dirty="0" smtClean="0"/>
              <a:t> of the </a:t>
            </a:r>
            <a:r>
              <a:rPr lang="it-IT" sz="1400" dirty="0" err="1" smtClean="0"/>
              <a:t>is</a:t>
            </a:r>
            <a:r>
              <a:rPr lang="it-IT" sz="1400" dirty="0" smtClean="0"/>
              <a:t>-a </a:t>
            </a:r>
            <a:r>
              <a:rPr lang="it-IT" sz="1400" dirty="0" err="1" smtClean="0"/>
              <a:t>relationship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such</a:t>
            </a:r>
            <a:r>
              <a:rPr lang="it-IT" sz="1400" dirty="0" smtClean="0"/>
              <a:t>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each</a:t>
            </a:r>
            <a:r>
              <a:rPr lang="it-IT" sz="1400" dirty="0" smtClean="0"/>
              <a:t> </a:t>
            </a:r>
            <a:r>
              <a:rPr lang="it-IT" sz="1400" dirty="0" err="1" smtClean="0"/>
              <a:t>instance</a:t>
            </a:r>
            <a:r>
              <a:rPr lang="it-IT" sz="1400" dirty="0" smtClean="0"/>
              <a:t> of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an </a:t>
            </a:r>
            <a:r>
              <a:rPr lang="it-IT" sz="1400" dirty="0" err="1" smtClean="0"/>
              <a:t>instance</a:t>
            </a:r>
            <a:r>
              <a:rPr lang="it-IT" sz="1400" dirty="0" smtClean="0"/>
              <a:t> of </a:t>
            </a:r>
            <a:r>
              <a:rPr lang="it-IT" sz="1400" dirty="0" err="1" smtClean="0"/>
              <a:t>Region</a:t>
            </a:r>
            <a:r>
              <a:rPr lang="it-IT" sz="1400" dirty="0" smtClean="0"/>
              <a:t>, </a:t>
            </a:r>
            <a:r>
              <a:rPr lang="it-IT" sz="1400" dirty="0" err="1" smtClean="0"/>
              <a:t>property</a:t>
            </a:r>
            <a:r>
              <a:rPr lang="it-IT" sz="1400" dirty="0" smtClean="0"/>
              <a:t>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wrong</a:t>
            </a:r>
            <a:r>
              <a:rPr lang="it-IT" sz="1400" dirty="0" smtClean="0"/>
              <a:t>! </a:t>
            </a:r>
            <a:r>
              <a:rPr lang="it-IT" sz="1400" dirty="0" err="1" smtClean="0"/>
              <a:t>What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true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municipalities</a:t>
            </a:r>
            <a:r>
              <a:rPr lang="it-IT" sz="1400" dirty="0" smtClean="0"/>
              <a:t> </a:t>
            </a:r>
            <a:r>
              <a:rPr lang="it-IT" sz="1400" u="sng" dirty="0" smtClean="0"/>
              <a:t>are </a:t>
            </a:r>
            <a:r>
              <a:rPr lang="it-IT" sz="1400" u="sng" dirty="0" err="1" smtClean="0"/>
              <a:t>included</a:t>
            </a:r>
            <a:r>
              <a:rPr lang="it-IT" sz="1400" u="sng" dirty="0" smtClean="0"/>
              <a:t> in </a:t>
            </a:r>
            <a:r>
              <a:rPr lang="it-IT" sz="1400" dirty="0" err="1" smtClean="0"/>
              <a:t>regions</a:t>
            </a:r>
            <a:r>
              <a:rPr lang="it-IT" sz="1400" dirty="0" smtClean="0"/>
              <a:t>, </a:t>
            </a:r>
            <a:r>
              <a:rPr lang="it-IT" sz="1400" dirty="0" err="1" smtClean="0"/>
              <a:t>but</a:t>
            </a:r>
            <a:r>
              <a:rPr lang="it-IT" sz="1400" dirty="0" smtClean="0"/>
              <a:t> </a:t>
            </a:r>
            <a:r>
              <a:rPr lang="it-IT" sz="1400" dirty="0" err="1" smtClean="0"/>
              <a:t>municipalities</a:t>
            </a:r>
            <a:r>
              <a:rPr lang="it-IT" sz="1400" dirty="0" smtClean="0"/>
              <a:t> are </a:t>
            </a:r>
            <a:r>
              <a:rPr lang="it-IT" sz="1400" dirty="0" err="1" smtClean="0"/>
              <a:t>different</a:t>
            </a:r>
            <a:r>
              <a:rPr lang="it-IT" sz="1400" dirty="0" smtClean="0"/>
              <a:t> from </a:t>
            </a:r>
            <a:r>
              <a:rPr lang="it-IT" sz="1400" dirty="0" err="1" smtClean="0"/>
              <a:t>regions</a:t>
            </a:r>
            <a:r>
              <a:rPr lang="it-IT" sz="1400" dirty="0" smtClean="0"/>
              <a:t>.</a:t>
            </a:r>
            <a:endParaRPr lang="it-IT" sz="1400" dirty="0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84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814713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</p:cNvCxnSpPr>
          <p:nvPr/>
        </p:nvCxnSpPr>
        <p:spPr>
          <a:xfrm>
            <a:off x="4969348" y="2964794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200547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992169" y="313141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731241" y="5986016"/>
            <a:ext cx="5549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447659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5" name="Rombo 84"/>
          <p:cNvSpPr/>
          <p:nvPr/>
        </p:nvSpPr>
        <p:spPr>
          <a:xfrm>
            <a:off x="1396185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68915" y="2704280"/>
            <a:ext cx="941283" cy="261610"/>
            <a:chOff x="3990603" y="2915300"/>
            <a:chExt cx="941283" cy="261610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90603" y="2915300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334553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86228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257635" y="4570855"/>
            <a:ext cx="1096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332552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301054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250420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69" name="Rettangolo 68"/>
          <p:cNvSpPr/>
          <p:nvPr/>
        </p:nvSpPr>
        <p:spPr>
          <a:xfrm>
            <a:off x="3744267" y="6043287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CasellaDiTesto 69"/>
          <p:cNvSpPr txBox="1"/>
          <p:nvPr/>
        </p:nvSpPr>
        <p:spPr>
          <a:xfrm>
            <a:off x="3726551" y="6063405"/>
            <a:ext cx="8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Region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sp>
        <p:nvSpPr>
          <p:cNvPr id="77" name="CasellaDiTesto 76"/>
          <p:cNvSpPr txBox="1"/>
          <p:nvPr/>
        </p:nvSpPr>
        <p:spPr>
          <a:xfrm>
            <a:off x="4563080" y="5953580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err="1" smtClean="0">
                <a:latin typeface="Comic Sans MS" panose="030F0702030302020204" pitchFamily="66" charset="0"/>
              </a:rPr>
              <a:t>Name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cxnSp>
        <p:nvCxnSpPr>
          <p:cNvPr id="19" name="Connettore 2 18"/>
          <p:cNvCxnSpPr>
            <a:stCxn id="70" idx="1"/>
          </p:cNvCxnSpPr>
          <p:nvPr/>
        </p:nvCxnSpPr>
        <p:spPr>
          <a:xfrm flipH="1" flipV="1">
            <a:off x="2122509" y="6201459"/>
            <a:ext cx="1604042" cy="44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po 67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71" name="CasellaDiTesto 70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72" name="Connettore 1 71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2 72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asellaDiTesto 73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79" name="Rettangolo 78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0" name="CasellaDiTesto 79"/>
          <p:cNvSpPr txBox="1"/>
          <p:nvPr/>
        </p:nvSpPr>
        <p:spPr>
          <a:xfrm>
            <a:off x="2199519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82" name="Gruppo 81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86" name="Ovale 85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Figura a mano libera 86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91" name="Connettore 2 90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366" y="2045070"/>
            <a:ext cx="8574156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Requirements</a:t>
            </a:r>
            <a:r>
              <a:rPr lang="it-IT" sz="3600" dirty="0" smtClean="0"/>
              <a:t> R3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85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7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7764" y="102538"/>
            <a:ext cx="8661989" cy="4867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Text of the </a:t>
            </a:r>
            <a:r>
              <a:rPr lang="it-IT" dirty="0" err="1" smtClean="0"/>
              <a:t>assigment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068" y="531369"/>
            <a:ext cx="9069571" cy="4905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smtClean="0"/>
              <a:t>R1 – A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(e.g. the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of Milan</a:t>
            </a:r>
            <a:r>
              <a:rPr lang="it-IT" sz="1400" dirty="0"/>
              <a:t>, </a:t>
            </a:r>
            <a:r>
              <a:rPr lang="it-IT" sz="1400" dirty="0" err="1" smtClean="0"/>
              <a:t>Italy</a:t>
            </a:r>
            <a:r>
              <a:rPr lang="it-IT" sz="1400" dirty="0" smtClean="0"/>
              <a:t>) </a:t>
            </a:r>
            <a:r>
              <a:rPr lang="it-IT" sz="1400" dirty="0" err="1" smtClean="0"/>
              <a:t>aims</a:t>
            </a:r>
            <a:r>
              <a:rPr lang="it-IT" sz="1400" dirty="0" smtClean="0"/>
              <a:t> </a:t>
            </a:r>
            <a:r>
              <a:rPr lang="it-IT" sz="1400" dirty="0" err="1" smtClean="0"/>
              <a:t>at</a:t>
            </a:r>
            <a:r>
              <a:rPr lang="it-IT" sz="1400" dirty="0" smtClean="0"/>
              <a:t> </a:t>
            </a:r>
            <a:r>
              <a:rPr lang="it-IT" sz="1400" dirty="0" err="1" smtClean="0"/>
              <a:t>managing</a:t>
            </a:r>
            <a:r>
              <a:rPr lang="it-IT" sz="1400" dirty="0" smtClean="0"/>
              <a:t> in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</a:t>
            </a:r>
            <a:r>
              <a:rPr lang="it-IT" sz="1400" dirty="0" err="1" smtClean="0"/>
              <a:t>year</a:t>
            </a:r>
            <a:r>
              <a:rPr lang="it-IT" sz="1400" dirty="0" smtClean="0"/>
              <a:t> (e.g. in 2015) a bike </a:t>
            </a:r>
            <a:r>
              <a:rPr lang="it-IT" sz="1400" dirty="0" err="1" smtClean="0"/>
              <a:t>sharing</a:t>
            </a:r>
            <a:r>
              <a:rPr lang="it-IT" sz="1400" dirty="0" smtClean="0"/>
              <a:t> service. The service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organized</a:t>
            </a:r>
            <a:r>
              <a:rPr lang="it-IT" sz="1400" dirty="0" smtClean="0"/>
              <a:t> in </a:t>
            </a:r>
            <a:r>
              <a:rPr lang="it-IT" sz="1400" dirty="0" err="1" smtClean="0"/>
              <a:t>terms</a:t>
            </a:r>
            <a:r>
              <a:rPr lang="it-IT" sz="1400" dirty="0" smtClean="0"/>
              <a:t> of parking </a:t>
            </a:r>
            <a:r>
              <a:rPr lang="it-IT" sz="1400" dirty="0" err="1" smtClean="0"/>
              <a:t>lots</a:t>
            </a:r>
            <a:r>
              <a:rPr lang="it-IT" sz="1400" dirty="0" smtClean="0"/>
              <a:t>, </a:t>
            </a:r>
            <a:r>
              <a:rPr lang="it-IT" sz="1400" dirty="0" err="1" smtClean="0"/>
              <a:t>each</a:t>
            </a:r>
            <a:r>
              <a:rPr lang="it-IT" sz="1400" dirty="0" smtClean="0"/>
              <a:t> </a:t>
            </a:r>
            <a:r>
              <a:rPr lang="it-IT" sz="1400" dirty="0" err="1" smtClean="0"/>
              <a:t>one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identifed</a:t>
            </a:r>
            <a:r>
              <a:rPr lang="it-IT" sz="1400" dirty="0" smtClean="0"/>
              <a:t> by a code, a </a:t>
            </a:r>
            <a:r>
              <a:rPr lang="it-IT" sz="1400" dirty="0" err="1" smtClean="0"/>
              <a:t>longitude</a:t>
            </a:r>
            <a:r>
              <a:rPr lang="it-IT" sz="1400" dirty="0" smtClean="0"/>
              <a:t>, a </a:t>
            </a:r>
            <a:r>
              <a:rPr lang="it-IT" sz="1400" dirty="0" err="1" smtClean="0"/>
              <a:t>latitude</a:t>
            </a:r>
            <a:r>
              <a:rPr lang="it-IT" sz="1400" dirty="0" smtClean="0"/>
              <a:t>, an </a:t>
            </a:r>
            <a:r>
              <a:rPr lang="it-IT" sz="1400" dirty="0" err="1" smtClean="0"/>
              <a:t>address</a:t>
            </a:r>
            <a:r>
              <a:rPr lang="it-IT" sz="1400" dirty="0" smtClean="0"/>
              <a:t>, a </a:t>
            </a:r>
            <a:r>
              <a:rPr lang="it-IT" sz="1400" dirty="0" err="1" smtClean="0"/>
              <a:t>name</a:t>
            </a:r>
            <a:r>
              <a:rPr lang="it-IT" sz="1400" dirty="0" smtClean="0"/>
              <a:t> (e.g. Piazzale </a:t>
            </a:r>
            <a:r>
              <a:rPr lang="it-IT" sz="1400" dirty="0"/>
              <a:t>S</a:t>
            </a:r>
            <a:r>
              <a:rPr lang="it-IT" sz="1400" dirty="0" smtClean="0"/>
              <a:t>usa), and by a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of </a:t>
            </a:r>
            <a:r>
              <a:rPr lang="it-IT" sz="1400" dirty="0" err="1" smtClean="0"/>
              <a:t>locations</a:t>
            </a:r>
            <a:r>
              <a:rPr lang="it-IT" sz="1400" dirty="0" smtClean="0"/>
              <a:t> for </a:t>
            </a:r>
            <a:r>
              <a:rPr lang="it-IT" sz="1400" dirty="0" err="1" smtClean="0"/>
              <a:t>bycicles</a:t>
            </a:r>
            <a:r>
              <a:rPr lang="it-IT" sz="1400" dirty="0" smtClean="0"/>
              <a:t>. </a:t>
            </a:r>
            <a:r>
              <a:rPr lang="it-IT" sz="1400" dirty="0" err="1" smtClean="0"/>
              <a:t>Each</a:t>
            </a:r>
            <a:r>
              <a:rPr lang="it-IT" sz="1400" dirty="0" smtClean="0"/>
              <a:t> location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identified</a:t>
            </a:r>
            <a:r>
              <a:rPr lang="it-IT" sz="1400" dirty="0" smtClean="0"/>
              <a:t> by a progressive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in the parking and from the </a:t>
            </a:r>
            <a:r>
              <a:rPr lang="it-IT" sz="1400" dirty="0" err="1" smtClean="0"/>
              <a:t>type</a:t>
            </a:r>
            <a:r>
              <a:rPr lang="it-IT" sz="1400" dirty="0" smtClean="0"/>
              <a:t> of bike </a:t>
            </a:r>
            <a:r>
              <a:rPr lang="it-IT" sz="1400" dirty="0" err="1" smtClean="0"/>
              <a:t>that</a:t>
            </a:r>
            <a:r>
              <a:rPr lang="it-IT" sz="1400" dirty="0" smtClean="0"/>
              <a:t> can be </a:t>
            </a:r>
            <a:r>
              <a:rPr lang="it-IT" sz="1400" dirty="0" err="1" smtClean="0"/>
              <a:t>hosted</a:t>
            </a:r>
            <a:r>
              <a:rPr lang="it-IT" sz="1400" dirty="0" smtClean="0"/>
              <a:t> in the location, </a:t>
            </a:r>
            <a:r>
              <a:rPr lang="it-IT" sz="1400" dirty="0" err="1" smtClean="0"/>
              <a:t>namely</a:t>
            </a:r>
            <a:r>
              <a:rPr lang="it-IT" sz="1400" dirty="0" smtClean="0"/>
              <a:t> a. </a:t>
            </a:r>
            <a:r>
              <a:rPr lang="it-IT" sz="1400" dirty="0" err="1" smtClean="0"/>
              <a:t>normal</a:t>
            </a:r>
            <a:r>
              <a:rPr lang="it-IT" sz="1400" dirty="0" smtClean="0"/>
              <a:t> or b. </a:t>
            </a:r>
            <a:r>
              <a:rPr lang="it-IT" sz="1400" dirty="0" err="1" smtClean="0"/>
              <a:t>assisted</a:t>
            </a:r>
            <a:r>
              <a:rPr lang="it-IT" sz="1400" dirty="0"/>
              <a:t> </a:t>
            </a:r>
            <a:r>
              <a:rPr lang="it-IT" sz="1400" dirty="0" smtClean="0"/>
              <a:t>(</a:t>
            </a:r>
            <a:r>
              <a:rPr lang="it-IT" sz="1400" dirty="0" err="1" smtClean="0"/>
              <a:t>namely</a:t>
            </a:r>
            <a:r>
              <a:rPr lang="it-IT" sz="1400" dirty="0" smtClean="0"/>
              <a:t>, </a:t>
            </a:r>
            <a:r>
              <a:rPr lang="it-IT" sz="1400" dirty="0" err="1" smtClean="0"/>
              <a:t>equipped</a:t>
            </a:r>
            <a:r>
              <a:rPr lang="it-IT" sz="1400" dirty="0" smtClean="0"/>
              <a:t> with an </a:t>
            </a:r>
            <a:r>
              <a:rPr lang="it-IT" sz="1400" dirty="0" err="1" smtClean="0"/>
              <a:t>electric</a:t>
            </a:r>
            <a:r>
              <a:rPr lang="it-IT" sz="1400" dirty="0" smtClean="0"/>
              <a:t> </a:t>
            </a:r>
            <a:r>
              <a:rPr lang="it-IT" sz="1400" dirty="0" err="1" smtClean="0"/>
              <a:t>motor</a:t>
            </a:r>
            <a:r>
              <a:rPr lang="it-IT" sz="1400" dirty="0" smtClean="0"/>
              <a:t>). </a:t>
            </a:r>
            <a:r>
              <a:rPr lang="it-IT" sz="1400" dirty="0" err="1" smtClean="0"/>
              <a:t>We</a:t>
            </a:r>
            <a:r>
              <a:rPr lang="it-IT" sz="1400" dirty="0" smtClean="0"/>
              <a:t> assume </a:t>
            </a:r>
            <a:r>
              <a:rPr lang="it-IT" sz="1400" dirty="0" err="1" smtClean="0"/>
              <a:t>that</a:t>
            </a:r>
            <a:r>
              <a:rPr lang="it-IT" sz="1400" dirty="0" smtClean="0"/>
              <a:t> in a </a:t>
            </a:r>
            <a:r>
              <a:rPr lang="it-IT" sz="1400" dirty="0" err="1" smtClean="0"/>
              <a:t>specific</a:t>
            </a:r>
            <a:r>
              <a:rPr lang="it-IT" sz="1400" dirty="0" smtClean="0"/>
              <a:t> location of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always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a bike of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</a:t>
            </a:r>
            <a:r>
              <a:rPr lang="it-IT" sz="1400" dirty="0" err="1" smtClean="0"/>
              <a:t>type</a:t>
            </a:r>
            <a:r>
              <a:rPr lang="it-IT" sz="1400" dirty="0" smtClean="0"/>
              <a:t>.  </a:t>
            </a:r>
            <a:r>
              <a:rPr lang="it-IT" sz="1400" dirty="0" err="1" smtClean="0"/>
              <a:t>Each</a:t>
            </a:r>
            <a:r>
              <a:rPr lang="it-IT" sz="1400" dirty="0" smtClean="0"/>
              <a:t>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identified</a:t>
            </a:r>
            <a:r>
              <a:rPr lang="it-IT" sz="1400" dirty="0" smtClean="0"/>
              <a:t> by a </a:t>
            </a:r>
            <a:r>
              <a:rPr lang="it-IT" sz="1400" dirty="0" err="1" smtClean="0"/>
              <a:t>numeric</a:t>
            </a:r>
            <a:r>
              <a:rPr lang="it-IT" sz="1400" dirty="0" smtClean="0"/>
              <a:t> code, and a date of </a:t>
            </a:r>
            <a:r>
              <a:rPr lang="it-IT" sz="1400" dirty="0" err="1" smtClean="0"/>
              <a:t>purchase</a:t>
            </a:r>
            <a:r>
              <a:rPr lang="it-IT" sz="1400" dirty="0" smtClean="0"/>
              <a:t>; </a:t>
            </a:r>
            <a:r>
              <a:rPr lang="it-IT" sz="1400" dirty="0" err="1" smtClean="0"/>
              <a:t>assisted</a:t>
            </a:r>
            <a:r>
              <a:rPr lang="it-IT" sz="1400" dirty="0" smtClean="0"/>
              <a:t> bikes </a:t>
            </a:r>
            <a:r>
              <a:rPr lang="it-IT" sz="1400" dirty="0" err="1" smtClean="0"/>
              <a:t>have</a:t>
            </a:r>
            <a:r>
              <a:rPr lang="it-IT" sz="1400" dirty="0" smtClean="0"/>
              <a:t> a </a:t>
            </a:r>
            <a:r>
              <a:rPr lang="it-IT" sz="1400" dirty="0" err="1" smtClean="0"/>
              <a:t>make</a:t>
            </a:r>
            <a:r>
              <a:rPr lang="it-IT" sz="1400" dirty="0" smtClean="0"/>
              <a:t>,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may</a:t>
            </a:r>
            <a:r>
              <a:rPr lang="it-IT" sz="1400" dirty="0" smtClean="0"/>
              <a:t> </a:t>
            </a:r>
            <a:r>
              <a:rPr lang="it-IT" sz="1400" dirty="0" err="1" smtClean="0"/>
              <a:t>change</a:t>
            </a:r>
            <a:r>
              <a:rPr lang="it-IT" sz="1400" dirty="0" smtClean="0"/>
              <a:t> </a:t>
            </a:r>
            <a:r>
              <a:rPr lang="it-IT" sz="1400" dirty="0" err="1" smtClean="0"/>
              <a:t>among</a:t>
            </a:r>
            <a:r>
              <a:rPr lang="it-IT" sz="1400" dirty="0" smtClean="0"/>
              <a:t> bikes (</a:t>
            </a:r>
            <a:r>
              <a:rPr lang="it-IT" sz="1400" dirty="0" err="1" smtClean="0"/>
              <a:t>we</a:t>
            </a:r>
            <a:r>
              <a:rPr lang="it-IT" sz="1400" dirty="0" smtClean="0"/>
              <a:t> do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</a:t>
            </a:r>
            <a:r>
              <a:rPr lang="it-IT" sz="1400" dirty="0" err="1" smtClean="0"/>
              <a:t>makes</a:t>
            </a:r>
            <a:r>
              <a:rPr lang="it-IT" sz="1400" dirty="0" smtClean="0"/>
              <a:t> of </a:t>
            </a:r>
            <a:r>
              <a:rPr lang="it-IT" sz="1400" dirty="0" err="1" smtClean="0"/>
              <a:t>normal</a:t>
            </a:r>
            <a:r>
              <a:rPr lang="it-IT" sz="1400" dirty="0" smtClean="0"/>
              <a:t> bikes). </a:t>
            </a:r>
            <a:r>
              <a:rPr lang="it-IT" sz="1400" dirty="0"/>
              <a:t> </a:t>
            </a:r>
            <a:r>
              <a:rPr lang="it-IT" sz="1400" dirty="0" err="1" smtClean="0"/>
              <a:t>When</a:t>
            </a:r>
            <a:r>
              <a:rPr lang="it-IT" sz="1400" dirty="0" smtClean="0"/>
              <a:t> bikes are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used</a:t>
            </a:r>
            <a:r>
              <a:rPr lang="it-IT" sz="1400" dirty="0" smtClean="0"/>
              <a:t>, </a:t>
            </a:r>
            <a:r>
              <a:rPr lang="it-IT" sz="1400" dirty="0" err="1" smtClean="0"/>
              <a:t>they</a:t>
            </a:r>
            <a:r>
              <a:rPr lang="it-IT" sz="1400" dirty="0" smtClean="0"/>
              <a:t> are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</a:t>
            </a:r>
            <a:r>
              <a:rPr lang="it-IT" sz="1400" dirty="0" err="1" smtClean="0"/>
              <a:t>locations</a:t>
            </a:r>
            <a:r>
              <a:rPr lang="it-IT" sz="1400" dirty="0" smtClean="0"/>
              <a:t> of parking </a:t>
            </a:r>
            <a:r>
              <a:rPr lang="it-IT" sz="1400" dirty="0" err="1" smtClean="0"/>
              <a:t>lots</a:t>
            </a:r>
            <a:r>
              <a:rPr lang="it-IT" sz="1400" dirty="0" smtClean="0"/>
              <a:t>. </a:t>
            </a:r>
            <a:r>
              <a:rPr lang="it-IT" sz="1400" dirty="0" err="1" smtClean="0"/>
              <a:t>As</a:t>
            </a:r>
            <a:r>
              <a:rPr lang="it-IT" sz="1400" dirty="0" smtClean="0"/>
              <a:t> a </a:t>
            </a:r>
            <a:r>
              <a:rPr lang="it-IT" sz="1400" dirty="0" err="1" smtClean="0"/>
              <a:t>consequence</a:t>
            </a:r>
            <a:r>
              <a:rPr lang="it-IT" sz="1400" dirty="0" smtClean="0"/>
              <a:t>,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bike and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minute in the </a:t>
            </a:r>
            <a:r>
              <a:rPr lang="it-IT" sz="1400" dirty="0" err="1" smtClean="0"/>
              <a:t>year</a:t>
            </a:r>
            <a:r>
              <a:rPr lang="it-IT" sz="1400" dirty="0" smtClean="0"/>
              <a:t> (e.g. </a:t>
            </a:r>
            <a:r>
              <a:rPr lang="it-IT" sz="1400" dirty="0"/>
              <a:t> </a:t>
            </a:r>
            <a:r>
              <a:rPr lang="it-IT" sz="1400" dirty="0" smtClean="0"/>
              <a:t>minute 34 of hour 10 a.m. of march 7th) </a:t>
            </a:r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want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state of the bike, </a:t>
            </a:r>
            <a:r>
              <a:rPr lang="it-IT" sz="1400" dirty="0" err="1" smtClean="0"/>
              <a:t>namely</a:t>
            </a:r>
            <a:r>
              <a:rPr lang="it-IT" sz="1400" dirty="0" smtClean="0"/>
              <a:t> </a:t>
            </a:r>
            <a:r>
              <a:rPr lang="it-IT" sz="1400" dirty="0" err="1" smtClean="0"/>
              <a:t>if</a:t>
            </a:r>
            <a:r>
              <a:rPr lang="it-IT" sz="1400" dirty="0" smtClean="0"/>
              <a:t>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or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in </a:t>
            </a:r>
            <a:r>
              <a:rPr lang="it-IT" sz="1400" dirty="0" err="1" smtClean="0"/>
              <a:t>motion</a:t>
            </a:r>
            <a:r>
              <a:rPr lang="it-IT" sz="1400" dirty="0" smtClean="0"/>
              <a:t>. </a:t>
            </a:r>
            <a:r>
              <a:rPr lang="it-IT" sz="1400" dirty="0" err="1" smtClean="0"/>
              <a:t>Furthermore</a:t>
            </a:r>
            <a:r>
              <a:rPr lang="it-IT" sz="1400" dirty="0" smtClean="0"/>
              <a:t>,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minute in the </a:t>
            </a:r>
            <a:r>
              <a:rPr lang="it-IT" sz="1400" dirty="0" err="1" smtClean="0"/>
              <a:t>year</a:t>
            </a:r>
            <a:r>
              <a:rPr lang="it-IT" sz="1400" dirty="0" smtClean="0"/>
              <a:t> and </a:t>
            </a:r>
            <a:r>
              <a:rPr lang="it-IT" sz="1400" dirty="0" err="1" smtClean="0"/>
              <a:t>each</a:t>
            </a:r>
            <a:r>
              <a:rPr lang="it-IT" sz="1400" dirty="0" smtClean="0"/>
              <a:t> location in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, </a:t>
            </a:r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want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, </a:t>
            </a:r>
            <a:r>
              <a:rPr lang="it-IT" sz="1400" dirty="0" err="1" smtClean="0"/>
              <a:t>separately</a:t>
            </a:r>
            <a:r>
              <a:rPr lang="it-IT" sz="1400" dirty="0" smtClean="0"/>
              <a:t>, </a:t>
            </a:r>
            <a:r>
              <a:rPr lang="it-IT" sz="1400" dirty="0" err="1" smtClean="0"/>
              <a:t>which</a:t>
            </a:r>
            <a:r>
              <a:rPr lang="it-IT" sz="1400" dirty="0" smtClean="0"/>
              <a:t>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possibly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the location (e.g. in </a:t>
            </a:r>
            <a:r>
              <a:rPr lang="it-IT" sz="1400" dirty="0"/>
              <a:t>minute </a:t>
            </a:r>
            <a:r>
              <a:rPr lang="it-IT" sz="1400" dirty="0" smtClean="0"/>
              <a:t>29 </a:t>
            </a:r>
            <a:r>
              <a:rPr lang="it-IT" sz="1400" dirty="0"/>
              <a:t>of hour </a:t>
            </a:r>
            <a:r>
              <a:rPr lang="it-IT" sz="1400" dirty="0" smtClean="0"/>
              <a:t>11 a.m. of </a:t>
            </a:r>
            <a:r>
              <a:rPr lang="it-IT" sz="1400" dirty="0"/>
              <a:t>march </a:t>
            </a:r>
            <a:r>
              <a:rPr lang="it-IT" sz="1400" dirty="0" smtClean="0"/>
              <a:t>21th bike 73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parked</a:t>
            </a:r>
            <a:r>
              <a:rPr lang="it-IT" sz="1400" dirty="0" smtClean="0"/>
              <a:t> in location 15 of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28</a:t>
            </a:r>
            <a:r>
              <a:rPr lang="it-IT" sz="1400" dirty="0"/>
              <a:t>,</a:t>
            </a:r>
            <a:r>
              <a:rPr lang="it-IT" sz="1400" dirty="0" smtClean="0"/>
              <a:t> </a:t>
            </a:r>
            <a:r>
              <a:rPr lang="it-IT" sz="1400" dirty="0" err="1" smtClean="0"/>
              <a:t>while</a:t>
            </a:r>
            <a:r>
              <a:rPr lang="it-IT" sz="1400" dirty="0" smtClean="0"/>
              <a:t> in the </a:t>
            </a:r>
            <a:r>
              <a:rPr lang="it-IT" sz="1400" dirty="0" err="1" smtClean="0"/>
              <a:t>same</a:t>
            </a:r>
            <a:r>
              <a:rPr lang="it-IT" sz="1400" dirty="0" smtClean="0"/>
              <a:t> minute bike 130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parked</a:t>
            </a:r>
            <a:r>
              <a:rPr lang="it-IT" sz="1400" dirty="0"/>
              <a:t> in location </a:t>
            </a:r>
            <a:r>
              <a:rPr lang="it-IT" sz="1400" dirty="0" smtClean="0"/>
              <a:t>6 of </a:t>
            </a:r>
            <a:r>
              <a:rPr lang="it-IT" sz="1400" dirty="0"/>
              <a:t>parking  </a:t>
            </a:r>
            <a:r>
              <a:rPr lang="it-IT" sz="1400" dirty="0" err="1"/>
              <a:t>lot</a:t>
            </a:r>
            <a:r>
              <a:rPr lang="it-IT" sz="1400" dirty="0"/>
              <a:t> </a:t>
            </a:r>
            <a:r>
              <a:rPr lang="it-IT" sz="1400" dirty="0" smtClean="0"/>
              <a:t>112). Of </a:t>
            </a:r>
            <a:r>
              <a:rPr lang="it-IT" sz="1400" dirty="0" err="1" smtClean="0"/>
              <a:t>course</a:t>
            </a:r>
            <a:r>
              <a:rPr lang="it-IT" sz="1400" dirty="0" smtClean="0"/>
              <a:t>, </a:t>
            </a:r>
            <a:r>
              <a:rPr lang="it-IT" sz="1400" dirty="0" err="1" smtClean="0"/>
              <a:t>if</a:t>
            </a:r>
            <a:r>
              <a:rPr lang="it-IT" sz="1400" dirty="0" smtClean="0"/>
              <a:t> in a </a:t>
            </a:r>
            <a:r>
              <a:rPr lang="it-IT" sz="1400" dirty="0" err="1" smtClean="0"/>
              <a:t>given</a:t>
            </a:r>
            <a:r>
              <a:rPr lang="it-IT" sz="1400" dirty="0" smtClean="0"/>
              <a:t> minute a bike </a:t>
            </a:r>
            <a:r>
              <a:rPr lang="it-IT" sz="1400" dirty="0" err="1" smtClean="0"/>
              <a:t>is</a:t>
            </a:r>
            <a:r>
              <a:rPr lang="it-IT" sz="1400" dirty="0" smtClean="0"/>
              <a:t> in </a:t>
            </a:r>
            <a:r>
              <a:rPr lang="it-IT" sz="1400" dirty="0" err="1" smtClean="0"/>
              <a:t>motion</a:t>
            </a:r>
            <a:r>
              <a:rPr lang="it-IT" sz="1400" dirty="0" smtClean="0"/>
              <a:t>, the </a:t>
            </a:r>
            <a:r>
              <a:rPr lang="it-IT" sz="1400" dirty="0" err="1" smtClean="0"/>
              <a:t>corresponding</a:t>
            </a:r>
            <a:r>
              <a:rPr lang="it-IT" sz="1400" dirty="0" smtClean="0"/>
              <a:t> location in a parking </a:t>
            </a:r>
            <a:r>
              <a:rPr lang="it-IT" sz="1400" dirty="0" err="1" smtClean="0"/>
              <a:t>lot</a:t>
            </a:r>
            <a:r>
              <a:rPr lang="it-IT" sz="1400" dirty="0" smtClean="0"/>
              <a:t> </a:t>
            </a:r>
            <a:r>
              <a:rPr lang="it-IT" sz="1400" dirty="0" err="1" smtClean="0"/>
              <a:t>does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exist</a:t>
            </a:r>
            <a:r>
              <a:rPr lang="it-IT" sz="1400" dirty="0" smtClean="0"/>
              <a:t>, and, </a:t>
            </a:r>
            <a:r>
              <a:rPr lang="it-IT" sz="1400" dirty="0" err="1" smtClean="0"/>
              <a:t>therefore</a:t>
            </a:r>
            <a:r>
              <a:rPr lang="it-IT" sz="1400" dirty="0" smtClean="0"/>
              <a:t>, </a:t>
            </a:r>
            <a:r>
              <a:rPr lang="it-IT" sz="1400" dirty="0" err="1" smtClean="0"/>
              <a:t>will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be </a:t>
            </a:r>
            <a:r>
              <a:rPr lang="it-IT" sz="1400" dirty="0" err="1" smtClean="0"/>
              <a:t>represented</a:t>
            </a:r>
            <a:r>
              <a:rPr lang="it-IT" sz="1400" dirty="0" smtClean="0"/>
              <a:t>.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strongly</a:t>
            </a:r>
            <a:r>
              <a:rPr lang="it-IT" sz="1400" dirty="0" smtClean="0"/>
              <a:t> </a:t>
            </a:r>
            <a:r>
              <a:rPr lang="it-IT" sz="1400" dirty="0" err="1" smtClean="0"/>
              <a:t>recommended</a:t>
            </a:r>
            <a:r>
              <a:rPr lang="it-IT" sz="1400" dirty="0" smtClean="0"/>
              <a:t> to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the </a:t>
            </a:r>
            <a:r>
              <a:rPr lang="it-IT" sz="1400" dirty="0" err="1" smtClean="0"/>
              <a:t>concept</a:t>
            </a:r>
            <a:r>
              <a:rPr lang="it-IT" sz="1400" dirty="0" smtClean="0"/>
              <a:t> of minute with an </a:t>
            </a:r>
            <a:r>
              <a:rPr lang="it-IT" sz="1400" dirty="0" err="1" smtClean="0"/>
              <a:t>Entity</a:t>
            </a:r>
            <a:r>
              <a:rPr lang="it-IT" sz="1400" dirty="0" smtClean="0"/>
              <a:t>. </a:t>
            </a:r>
          </a:p>
          <a:p>
            <a:pPr marL="0" indent="0">
              <a:buNone/>
            </a:pPr>
            <a:r>
              <a:rPr lang="it-IT" sz="1400" dirty="0"/>
              <a:t>R2 – In </a:t>
            </a:r>
            <a:r>
              <a:rPr lang="it-IT" sz="1400" dirty="0" err="1"/>
              <a:t>order</a:t>
            </a:r>
            <a:r>
              <a:rPr lang="it-IT" sz="1400" dirty="0"/>
              <a:t> to use bikes, </a:t>
            </a:r>
            <a:r>
              <a:rPr lang="it-IT" sz="1400" dirty="0" err="1"/>
              <a:t>users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</a:t>
            </a:r>
            <a:r>
              <a:rPr lang="it-IT" sz="1400" dirty="0" err="1"/>
              <a:t>register</a:t>
            </a:r>
            <a:r>
              <a:rPr lang="it-IT" sz="1400" dirty="0"/>
              <a:t> </a:t>
            </a:r>
            <a:r>
              <a:rPr lang="it-IT" sz="1400" dirty="0" err="1"/>
              <a:t>themselves</a:t>
            </a:r>
            <a:r>
              <a:rPr lang="it-IT" sz="1400" dirty="0"/>
              <a:t>. A </a:t>
            </a:r>
            <a:r>
              <a:rPr lang="it-IT" sz="1400" dirty="0" err="1"/>
              <a:t>registered</a:t>
            </a:r>
            <a:r>
              <a:rPr lang="it-IT" sz="1400" dirty="0"/>
              <a:t> </a:t>
            </a:r>
            <a:r>
              <a:rPr lang="it-IT" sz="1400" dirty="0" err="1"/>
              <a:t>user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characterized</a:t>
            </a:r>
            <a:r>
              <a:rPr lang="it-IT" sz="1400" dirty="0"/>
              <a:t> by an </a:t>
            </a:r>
            <a:r>
              <a:rPr lang="it-IT" sz="1400" dirty="0" err="1"/>
              <a:t>identifier</a:t>
            </a:r>
            <a:r>
              <a:rPr lang="it-IT" sz="1400" dirty="0"/>
              <a:t> (e.g. a fiscal code, or a social security </a:t>
            </a:r>
            <a:r>
              <a:rPr lang="it-IT" sz="1400" dirty="0" err="1"/>
              <a:t>number</a:t>
            </a:r>
            <a:r>
              <a:rPr lang="it-IT" sz="1400" dirty="0"/>
              <a:t>), a progressive </a:t>
            </a:r>
            <a:r>
              <a:rPr lang="it-IT" sz="1400" dirty="0" err="1" smtClean="0"/>
              <a:t>numeric</a:t>
            </a:r>
            <a:r>
              <a:rPr lang="it-IT" sz="1400" dirty="0" smtClean="0"/>
              <a:t> code </a:t>
            </a:r>
            <a:r>
              <a:rPr lang="it-IT" sz="1400" dirty="0"/>
              <a:t>(first </a:t>
            </a:r>
            <a:r>
              <a:rPr lang="it-IT" sz="1400" dirty="0" err="1"/>
              <a:t>person</a:t>
            </a:r>
            <a:r>
              <a:rPr lang="it-IT" sz="1400" dirty="0"/>
              <a:t> </a:t>
            </a:r>
            <a:r>
              <a:rPr lang="it-IT" sz="1400" dirty="0" err="1"/>
              <a:t>registered</a:t>
            </a:r>
            <a:r>
              <a:rPr lang="it-IT" sz="1400" dirty="0"/>
              <a:t>, </a:t>
            </a:r>
            <a:r>
              <a:rPr lang="it-IT" sz="1400" dirty="0" err="1"/>
              <a:t>second</a:t>
            </a:r>
            <a:r>
              <a:rPr lang="it-IT" sz="1400" dirty="0"/>
              <a:t> </a:t>
            </a:r>
            <a:r>
              <a:rPr lang="it-IT" sz="1400" dirty="0" err="1"/>
              <a:t>person</a:t>
            </a:r>
            <a:r>
              <a:rPr lang="it-IT" sz="1400" dirty="0"/>
              <a:t> </a:t>
            </a:r>
            <a:r>
              <a:rPr lang="it-IT" sz="1400" dirty="0" err="1"/>
              <a:t>registered</a:t>
            </a:r>
            <a:r>
              <a:rPr lang="it-IT" sz="1400" dirty="0"/>
              <a:t>, etc.) a </a:t>
            </a:r>
            <a:r>
              <a:rPr lang="it-IT" sz="1400" dirty="0" err="1"/>
              <a:t>name</a:t>
            </a:r>
            <a:r>
              <a:rPr lang="it-IT" sz="1400" dirty="0"/>
              <a:t>, a </a:t>
            </a:r>
            <a:r>
              <a:rPr lang="it-IT" sz="1400" dirty="0" err="1"/>
              <a:t>surname</a:t>
            </a:r>
            <a:r>
              <a:rPr lang="it-IT" sz="1400" dirty="0"/>
              <a:t>, date of </a:t>
            </a:r>
            <a:r>
              <a:rPr lang="it-IT" sz="1400" dirty="0" err="1"/>
              <a:t>birth</a:t>
            </a:r>
            <a:r>
              <a:rPr lang="it-IT" sz="1400" dirty="0"/>
              <a:t>, </a:t>
            </a:r>
            <a:r>
              <a:rPr lang="it-IT" sz="1400" dirty="0" err="1"/>
              <a:t>municipality</a:t>
            </a:r>
            <a:r>
              <a:rPr lang="it-IT" sz="1400" dirty="0"/>
              <a:t> of </a:t>
            </a:r>
            <a:r>
              <a:rPr lang="it-IT" sz="1400" dirty="0" err="1"/>
              <a:t>birth</a:t>
            </a:r>
            <a:r>
              <a:rPr lang="it-IT" sz="1400" dirty="0"/>
              <a:t>, with code, </a:t>
            </a:r>
            <a:r>
              <a:rPr lang="it-IT" sz="1400" dirty="0" err="1"/>
              <a:t>name</a:t>
            </a:r>
            <a:r>
              <a:rPr lang="it-IT" sz="1400" dirty="0"/>
              <a:t> </a:t>
            </a:r>
            <a:r>
              <a:rPr lang="it-IT" sz="1400" dirty="0" smtClean="0"/>
              <a:t>of </a:t>
            </a:r>
            <a:r>
              <a:rPr lang="it-IT" sz="1400" dirty="0" err="1" smtClean="0"/>
              <a:t>municipality</a:t>
            </a:r>
            <a:r>
              <a:rPr lang="it-IT" sz="1400" dirty="0" smtClean="0"/>
              <a:t> and </a:t>
            </a:r>
            <a:r>
              <a:rPr lang="it-IT" sz="1400" dirty="0" err="1"/>
              <a:t>region</a:t>
            </a:r>
            <a:r>
              <a:rPr lang="it-IT" sz="1400" dirty="0"/>
              <a:t> (</a:t>
            </a:r>
            <a:r>
              <a:rPr lang="it-IT" sz="1400" dirty="0" err="1"/>
              <a:t>we</a:t>
            </a:r>
            <a:r>
              <a:rPr lang="it-IT" sz="1400" dirty="0"/>
              <a:t> assume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municipalities</a:t>
            </a:r>
            <a:r>
              <a:rPr lang="it-IT" sz="1400" dirty="0"/>
              <a:t> are </a:t>
            </a:r>
            <a:r>
              <a:rPr lang="it-IT" sz="1400" dirty="0" err="1"/>
              <a:t>located</a:t>
            </a:r>
            <a:r>
              <a:rPr lang="it-IT" sz="1400" dirty="0"/>
              <a:t> in </a:t>
            </a:r>
            <a:r>
              <a:rPr lang="it-IT" sz="1400" dirty="0" err="1"/>
              <a:t>regions</a:t>
            </a:r>
            <a:r>
              <a:rPr lang="it-IT" sz="1400" dirty="0"/>
              <a:t>).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0000"/>
                </a:solidFill>
              </a:rPr>
              <a:t>R3 – </a:t>
            </a:r>
            <a:r>
              <a:rPr lang="it-IT" sz="1400" dirty="0" err="1">
                <a:solidFill>
                  <a:srgbClr val="FF0000"/>
                </a:solidFill>
              </a:rPr>
              <a:t>Everytime</a:t>
            </a:r>
            <a:r>
              <a:rPr lang="it-IT" sz="1400" dirty="0">
                <a:solidFill>
                  <a:srgbClr val="FF0000"/>
                </a:solidFill>
              </a:rPr>
              <a:t> a </a:t>
            </a:r>
            <a:r>
              <a:rPr lang="it-IT" sz="1400" dirty="0" err="1">
                <a:solidFill>
                  <a:srgbClr val="FF0000"/>
                </a:solidFill>
              </a:rPr>
              <a:t>user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picks</a:t>
            </a:r>
            <a:r>
              <a:rPr lang="it-IT" sz="1400" dirty="0">
                <a:solidFill>
                  <a:srgbClr val="FF0000"/>
                </a:solidFill>
              </a:rPr>
              <a:t> up and </a:t>
            </a:r>
            <a:r>
              <a:rPr lang="it-IT" sz="1400" dirty="0" err="1">
                <a:solidFill>
                  <a:srgbClr val="FF0000"/>
                </a:solidFill>
              </a:rPr>
              <a:t>subsequently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returns</a:t>
            </a:r>
            <a:r>
              <a:rPr lang="it-IT" sz="1400" dirty="0">
                <a:solidFill>
                  <a:srgbClr val="FF0000"/>
                </a:solidFill>
              </a:rPr>
              <a:t> a </a:t>
            </a:r>
            <a:r>
              <a:rPr lang="it-IT" sz="1400" dirty="0" smtClean="0">
                <a:solidFill>
                  <a:srgbClr val="FF0000"/>
                </a:solidFill>
              </a:rPr>
              <a:t>bike, </a:t>
            </a:r>
            <a:r>
              <a:rPr lang="it-IT" sz="1400" dirty="0" err="1">
                <a:solidFill>
                  <a:srgbClr val="FF0000"/>
                </a:solidFill>
              </a:rPr>
              <a:t>such</a:t>
            </a:r>
            <a:r>
              <a:rPr lang="it-IT" sz="1400" dirty="0">
                <a:solidFill>
                  <a:srgbClr val="FF0000"/>
                </a:solidFill>
              </a:rPr>
              <a:t> an </a:t>
            </a:r>
            <a:r>
              <a:rPr lang="it-IT" sz="1400" dirty="0" err="1">
                <a:solidFill>
                  <a:srgbClr val="FF0000"/>
                </a:solidFill>
              </a:rPr>
              <a:t>event</a:t>
            </a:r>
            <a:r>
              <a:rPr lang="it-IT" sz="1400" dirty="0">
                <a:solidFill>
                  <a:srgbClr val="FF0000"/>
                </a:solidFill>
              </a:rPr>
              <a:t> (</a:t>
            </a:r>
            <a:r>
              <a:rPr lang="it-IT" sz="1400" dirty="0" err="1">
                <a:solidFill>
                  <a:srgbClr val="FF0000"/>
                </a:solidFill>
              </a:rPr>
              <a:t>pick</a:t>
            </a:r>
            <a:r>
              <a:rPr lang="it-IT" sz="1400" dirty="0">
                <a:solidFill>
                  <a:srgbClr val="FF0000"/>
                </a:solidFill>
              </a:rPr>
              <a:t> up and </a:t>
            </a:r>
            <a:r>
              <a:rPr lang="it-IT" sz="1400" dirty="0" err="1">
                <a:solidFill>
                  <a:srgbClr val="FF0000"/>
                </a:solidFill>
              </a:rPr>
              <a:t>return</a:t>
            </a:r>
            <a:r>
              <a:rPr lang="it-IT" sz="1400" dirty="0">
                <a:solidFill>
                  <a:srgbClr val="FF0000"/>
                </a:solidFill>
              </a:rPr>
              <a:t> of a bike by a </a:t>
            </a:r>
            <a:r>
              <a:rPr lang="it-IT" sz="1400" dirty="0" err="1">
                <a:solidFill>
                  <a:srgbClr val="FF0000"/>
                </a:solidFill>
              </a:rPr>
              <a:t>user</a:t>
            </a:r>
            <a:r>
              <a:rPr lang="it-IT" sz="1400" dirty="0">
                <a:solidFill>
                  <a:srgbClr val="FF0000"/>
                </a:solidFill>
              </a:rPr>
              <a:t>) </a:t>
            </a:r>
            <a:r>
              <a:rPr lang="it-IT" sz="1400" dirty="0" err="1">
                <a:solidFill>
                  <a:srgbClr val="FF0000"/>
                </a:solidFill>
              </a:rPr>
              <a:t>has</a:t>
            </a:r>
            <a:r>
              <a:rPr lang="it-IT" sz="1400" dirty="0">
                <a:solidFill>
                  <a:srgbClr val="FF0000"/>
                </a:solidFill>
              </a:rPr>
              <a:t> to be </a:t>
            </a:r>
            <a:r>
              <a:rPr lang="it-IT" sz="1400" dirty="0" err="1">
                <a:solidFill>
                  <a:srgbClr val="FF0000"/>
                </a:solidFill>
              </a:rPr>
              <a:t>recorded</a:t>
            </a:r>
            <a:r>
              <a:rPr lang="it-IT" sz="1400" dirty="0">
                <a:solidFill>
                  <a:srgbClr val="FF0000"/>
                </a:solidFill>
              </a:rPr>
              <a:t>. The </a:t>
            </a:r>
            <a:r>
              <a:rPr lang="it-IT" sz="1400" dirty="0" err="1">
                <a:solidFill>
                  <a:srgbClr val="FF0000"/>
                </a:solidFill>
              </a:rPr>
              <a:t>event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is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identified</a:t>
            </a:r>
            <a:r>
              <a:rPr lang="it-IT" sz="1400" dirty="0">
                <a:solidFill>
                  <a:srgbClr val="FF0000"/>
                </a:solidFill>
              </a:rPr>
              <a:t> by a progressive </a:t>
            </a:r>
            <a:r>
              <a:rPr lang="it-IT" sz="1400" dirty="0" err="1">
                <a:solidFill>
                  <a:srgbClr val="FF0000"/>
                </a:solidFill>
              </a:rPr>
              <a:t>number</a:t>
            </a:r>
            <a:r>
              <a:rPr lang="it-IT" sz="1400" dirty="0">
                <a:solidFill>
                  <a:srgbClr val="FF0000"/>
                </a:solidFill>
              </a:rPr>
              <a:t> in the </a:t>
            </a:r>
            <a:r>
              <a:rPr lang="it-IT" sz="1400" dirty="0" err="1">
                <a:solidFill>
                  <a:srgbClr val="FF0000"/>
                </a:solidFill>
              </a:rPr>
              <a:t>year</a:t>
            </a:r>
            <a:r>
              <a:rPr lang="it-IT" sz="1400" dirty="0">
                <a:solidFill>
                  <a:srgbClr val="FF0000"/>
                </a:solidFill>
              </a:rPr>
              <a:t> (e.g. first </a:t>
            </a:r>
            <a:r>
              <a:rPr lang="it-IT" sz="1400" dirty="0" err="1">
                <a:solidFill>
                  <a:srgbClr val="FF0000"/>
                </a:solidFill>
              </a:rPr>
              <a:t>event</a:t>
            </a:r>
            <a:r>
              <a:rPr lang="it-IT" sz="1400" dirty="0">
                <a:solidFill>
                  <a:srgbClr val="FF0000"/>
                </a:solidFill>
              </a:rPr>
              <a:t> in 2015, </a:t>
            </a:r>
            <a:r>
              <a:rPr lang="it-IT" sz="1400" dirty="0" err="1">
                <a:solidFill>
                  <a:srgbClr val="FF0000"/>
                </a:solidFill>
              </a:rPr>
              <a:t>second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event</a:t>
            </a:r>
            <a:r>
              <a:rPr lang="it-IT" sz="1400" dirty="0">
                <a:solidFill>
                  <a:srgbClr val="FF0000"/>
                </a:solidFill>
              </a:rPr>
              <a:t> in 2015, etc.) and </a:t>
            </a:r>
            <a:r>
              <a:rPr lang="it-IT" sz="1400" dirty="0" err="1">
                <a:solidFill>
                  <a:srgbClr val="FF0000"/>
                </a:solidFill>
              </a:rPr>
              <a:t>duration</a:t>
            </a:r>
            <a:r>
              <a:rPr lang="it-IT" sz="1400" dirty="0">
                <a:solidFill>
                  <a:srgbClr val="FF0000"/>
                </a:solidFill>
              </a:rPr>
              <a:t> (e.g. 12 minutes, 47 </a:t>
            </a:r>
            <a:r>
              <a:rPr lang="it-IT" sz="1400" dirty="0" smtClean="0">
                <a:solidFill>
                  <a:srgbClr val="FF0000"/>
                </a:solidFill>
              </a:rPr>
              <a:t>minutes); </a:t>
            </a:r>
            <a:r>
              <a:rPr lang="it-IT" sz="1400" dirty="0" err="1" smtClean="0">
                <a:solidFill>
                  <a:srgbClr val="FF0000"/>
                </a:solidFill>
              </a:rPr>
              <a:t>such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duration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has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>
                <a:solidFill>
                  <a:srgbClr val="FF0000"/>
                </a:solidFill>
              </a:rPr>
              <a:t>to be </a:t>
            </a:r>
            <a:r>
              <a:rPr lang="it-IT" sz="1400" dirty="0" err="1">
                <a:solidFill>
                  <a:srgbClr val="FF0000"/>
                </a:solidFill>
              </a:rPr>
              <a:t>explicitely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represented</a:t>
            </a:r>
            <a:r>
              <a:rPr lang="it-IT" sz="1400" dirty="0">
                <a:solidFill>
                  <a:srgbClr val="FF0000"/>
                </a:solidFill>
              </a:rPr>
              <a:t> in the data base. The minute of </a:t>
            </a:r>
            <a:r>
              <a:rPr lang="it-IT" sz="1400" dirty="0" err="1">
                <a:solidFill>
                  <a:srgbClr val="FF0000"/>
                </a:solidFill>
              </a:rPr>
              <a:t>pick</a:t>
            </a:r>
            <a:r>
              <a:rPr lang="it-IT" sz="1400" dirty="0">
                <a:solidFill>
                  <a:srgbClr val="FF0000"/>
                </a:solidFill>
              </a:rPr>
              <a:t> up and the minute of </a:t>
            </a:r>
            <a:r>
              <a:rPr lang="it-IT" sz="1400" dirty="0" err="1">
                <a:solidFill>
                  <a:srgbClr val="FF0000"/>
                </a:solidFill>
              </a:rPr>
              <a:t>return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have</a:t>
            </a:r>
            <a:r>
              <a:rPr lang="it-IT" sz="1400" dirty="0">
                <a:solidFill>
                  <a:srgbClr val="FF0000"/>
                </a:solidFill>
              </a:rPr>
              <a:t> to be </a:t>
            </a:r>
            <a:r>
              <a:rPr lang="it-IT" sz="1400" dirty="0" err="1">
                <a:solidFill>
                  <a:srgbClr val="FF0000"/>
                </a:solidFill>
              </a:rPr>
              <a:t>associated</a:t>
            </a:r>
            <a:r>
              <a:rPr lang="it-IT" sz="1400" dirty="0">
                <a:solidFill>
                  <a:srgbClr val="FF0000"/>
                </a:solidFill>
              </a:rPr>
              <a:t> to </a:t>
            </a:r>
            <a:r>
              <a:rPr lang="it-IT" sz="1400" dirty="0" smtClean="0">
                <a:solidFill>
                  <a:srgbClr val="FF0000"/>
                </a:solidFill>
              </a:rPr>
              <a:t>the </a:t>
            </a:r>
            <a:r>
              <a:rPr lang="it-IT" sz="1400" dirty="0" err="1">
                <a:solidFill>
                  <a:srgbClr val="FF0000"/>
                </a:solidFill>
              </a:rPr>
              <a:t>event</a:t>
            </a:r>
            <a:r>
              <a:rPr lang="it-IT" sz="1400" dirty="0">
                <a:solidFill>
                  <a:srgbClr val="FF0000"/>
                </a:solidFill>
              </a:rPr>
              <a:t>, </a:t>
            </a:r>
            <a:r>
              <a:rPr lang="it-IT" sz="1400" dirty="0" err="1">
                <a:solidFill>
                  <a:srgbClr val="FF0000"/>
                </a:solidFill>
              </a:rPr>
              <a:t>besides</a:t>
            </a:r>
            <a:r>
              <a:rPr lang="it-IT" sz="1400" dirty="0">
                <a:solidFill>
                  <a:srgbClr val="FF0000"/>
                </a:solidFill>
              </a:rPr>
              <a:t>, of </a:t>
            </a:r>
            <a:r>
              <a:rPr lang="it-IT" sz="1400" dirty="0" err="1">
                <a:solidFill>
                  <a:srgbClr val="FF0000"/>
                </a:solidFill>
              </a:rPr>
              <a:t>course</a:t>
            </a:r>
            <a:r>
              <a:rPr lang="it-IT" sz="1400" dirty="0">
                <a:solidFill>
                  <a:srgbClr val="FF0000"/>
                </a:solidFill>
              </a:rPr>
              <a:t>, </a:t>
            </a:r>
            <a:r>
              <a:rPr lang="it-IT" sz="1400" dirty="0" smtClean="0">
                <a:solidFill>
                  <a:srgbClr val="FF0000"/>
                </a:solidFill>
              </a:rPr>
              <a:t>the bike </a:t>
            </a:r>
            <a:r>
              <a:rPr lang="it-IT" sz="1400" dirty="0" err="1" smtClean="0">
                <a:solidFill>
                  <a:srgbClr val="FF0000"/>
                </a:solidFill>
              </a:rPr>
              <a:t>used</a:t>
            </a:r>
            <a:r>
              <a:rPr lang="it-IT" sz="1400" dirty="0" smtClean="0">
                <a:solidFill>
                  <a:srgbClr val="FF0000"/>
                </a:solidFill>
              </a:rPr>
              <a:t> and the </a:t>
            </a:r>
            <a:r>
              <a:rPr lang="it-IT" sz="1400" dirty="0" err="1">
                <a:solidFill>
                  <a:srgbClr val="FF0000"/>
                </a:solidFill>
              </a:rPr>
              <a:t>user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involved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  <a:endParaRPr lang="it-IT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400" dirty="0"/>
              <a:t>R4 – </a:t>
            </a:r>
            <a:r>
              <a:rPr lang="it-IT" sz="1400" dirty="0" err="1"/>
              <a:t>One</a:t>
            </a:r>
            <a:r>
              <a:rPr lang="it-IT" sz="1400" dirty="0"/>
              <a:t> or more credit </a:t>
            </a:r>
            <a:r>
              <a:rPr lang="it-IT" sz="1400" dirty="0" err="1"/>
              <a:t>cards</a:t>
            </a:r>
            <a:r>
              <a:rPr lang="it-IT" sz="1400" dirty="0"/>
              <a:t> are </a:t>
            </a:r>
            <a:r>
              <a:rPr lang="it-IT" sz="1400" dirty="0" err="1"/>
              <a:t>associated</a:t>
            </a:r>
            <a:r>
              <a:rPr lang="it-IT" sz="1400" dirty="0"/>
              <a:t> to </a:t>
            </a:r>
            <a:r>
              <a:rPr lang="it-IT" sz="1400" dirty="0" err="1"/>
              <a:t>users</a:t>
            </a:r>
            <a:r>
              <a:rPr lang="it-IT" sz="1400" dirty="0"/>
              <a:t>, with </a:t>
            </a:r>
            <a:r>
              <a:rPr lang="it-IT" sz="1400" dirty="0" err="1"/>
              <a:t>type</a:t>
            </a:r>
            <a:r>
              <a:rPr lang="it-IT" sz="1400" dirty="0"/>
              <a:t> (e.g. Visa, </a:t>
            </a:r>
            <a:r>
              <a:rPr lang="it-IT" sz="1400" dirty="0" err="1"/>
              <a:t>Diners</a:t>
            </a:r>
            <a:r>
              <a:rPr lang="it-IT" sz="1400" dirty="0"/>
              <a:t>), progressive code in the card </a:t>
            </a:r>
            <a:r>
              <a:rPr lang="it-IT" sz="1400" dirty="0" err="1"/>
              <a:t>type</a:t>
            </a:r>
            <a:r>
              <a:rPr lang="it-IT" sz="1400" dirty="0"/>
              <a:t>, and </a:t>
            </a:r>
            <a:r>
              <a:rPr lang="it-IT" sz="1400" dirty="0" err="1"/>
              <a:t>daily</a:t>
            </a:r>
            <a:r>
              <a:rPr lang="it-IT" sz="1400" dirty="0"/>
              <a:t>  maximum </a:t>
            </a:r>
            <a:r>
              <a:rPr lang="it-IT" sz="1400" dirty="0" err="1"/>
              <a:t>amount</a:t>
            </a:r>
            <a:r>
              <a:rPr lang="it-IT" sz="1400" dirty="0"/>
              <a:t> of </a:t>
            </a:r>
            <a:r>
              <a:rPr lang="it-IT" sz="1400" dirty="0" err="1"/>
              <a:t>withdrawal</a:t>
            </a:r>
            <a:r>
              <a:rPr lang="it-IT" sz="1400" dirty="0"/>
              <a:t> (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depends</a:t>
            </a:r>
            <a:r>
              <a:rPr lang="it-IT" sz="1400" dirty="0"/>
              <a:t> on the card and on the </a:t>
            </a:r>
            <a:r>
              <a:rPr lang="it-IT" sz="1400" dirty="0" err="1"/>
              <a:t>person</a:t>
            </a:r>
            <a:r>
              <a:rPr lang="it-IT" sz="1400" dirty="0"/>
              <a:t>). </a:t>
            </a:r>
          </a:p>
          <a:p>
            <a:pPr marL="0" indent="0">
              <a:buNone/>
            </a:pPr>
            <a:r>
              <a:rPr lang="it-IT" sz="1400" dirty="0" err="1"/>
              <a:t>You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to </a:t>
            </a:r>
            <a:r>
              <a:rPr lang="it-IT" sz="1400" dirty="0" err="1"/>
              <a:t>represent</a:t>
            </a:r>
            <a:r>
              <a:rPr lang="it-IT" sz="1400" dirty="0"/>
              <a:t> </a:t>
            </a:r>
            <a:r>
              <a:rPr lang="it-IT" sz="1400" dirty="0" err="1"/>
              <a:t>above</a:t>
            </a:r>
            <a:r>
              <a:rPr lang="it-IT" sz="1400" dirty="0"/>
              <a:t> </a:t>
            </a:r>
            <a:r>
              <a:rPr lang="it-IT" sz="1400" dirty="0" err="1"/>
              <a:t>requirements</a:t>
            </a:r>
            <a:r>
              <a:rPr lang="it-IT" sz="1400" dirty="0"/>
              <a:t> with an </a:t>
            </a:r>
            <a:r>
              <a:rPr lang="it-IT" sz="1400" dirty="0" err="1"/>
              <a:t>Entity</a:t>
            </a:r>
            <a:r>
              <a:rPr lang="it-IT" sz="1400" dirty="0"/>
              <a:t> </a:t>
            </a:r>
            <a:r>
              <a:rPr lang="it-IT" sz="1400" dirty="0" err="1"/>
              <a:t>Relationship</a:t>
            </a:r>
            <a:r>
              <a:rPr lang="it-IT" sz="1400" dirty="0"/>
              <a:t> Schema, in </a:t>
            </a:r>
            <a:r>
              <a:rPr lang="it-IT" sz="1400" dirty="0" err="1"/>
              <a:t>terms</a:t>
            </a:r>
            <a:r>
              <a:rPr lang="it-IT" sz="1400" dirty="0"/>
              <a:t> of </a:t>
            </a:r>
            <a:r>
              <a:rPr lang="it-IT" sz="1400" dirty="0" err="1"/>
              <a:t>entities</a:t>
            </a:r>
            <a:r>
              <a:rPr lang="it-IT" sz="1400" dirty="0"/>
              <a:t>, </a:t>
            </a:r>
            <a:r>
              <a:rPr lang="it-IT" sz="1400" dirty="0" err="1"/>
              <a:t>relationships</a:t>
            </a:r>
            <a:r>
              <a:rPr lang="it-IT" sz="1400" dirty="0"/>
              <a:t>, </a:t>
            </a:r>
            <a:r>
              <a:rPr lang="it-IT" sz="1400" dirty="0" err="1"/>
              <a:t>attributes</a:t>
            </a:r>
            <a:r>
              <a:rPr lang="it-IT" sz="1400" dirty="0"/>
              <a:t>, </a:t>
            </a:r>
            <a:r>
              <a:rPr lang="it-IT" sz="1400" dirty="0" err="1"/>
              <a:t>internal</a:t>
            </a:r>
            <a:r>
              <a:rPr lang="it-IT" sz="1400" dirty="0"/>
              <a:t> and </a:t>
            </a:r>
            <a:r>
              <a:rPr lang="it-IT" sz="1400" dirty="0" err="1"/>
              <a:t>external</a:t>
            </a:r>
            <a:r>
              <a:rPr lang="it-IT" sz="1400" dirty="0"/>
              <a:t> </a:t>
            </a:r>
            <a:r>
              <a:rPr lang="it-IT" sz="1400" dirty="0" err="1"/>
              <a:t>idetitifers</a:t>
            </a:r>
            <a:r>
              <a:rPr lang="it-IT" sz="1400" dirty="0"/>
              <a:t>, </a:t>
            </a:r>
            <a:r>
              <a:rPr lang="it-IT" sz="1400" dirty="0" err="1"/>
              <a:t>generalizations</a:t>
            </a:r>
            <a:r>
              <a:rPr lang="it-IT" sz="1400" dirty="0"/>
              <a:t>, </a:t>
            </a:r>
            <a:r>
              <a:rPr lang="it-IT" sz="1400" dirty="0" err="1"/>
              <a:t>is</a:t>
            </a:r>
            <a:r>
              <a:rPr lang="it-IT" sz="1400" dirty="0"/>
              <a:t>-a </a:t>
            </a:r>
            <a:r>
              <a:rPr lang="it-IT" sz="1400" dirty="0" err="1"/>
              <a:t>relationships</a:t>
            </a:r>
            <a:r>
              <a:rPr lang="it-IT" sz="1400" dirty="0"/>
              <a:t>, minimum and maximum </a:t>
            </a:r>
            <a:r>
              <a:rPr lang="it-IT" sz="1400" dirty="0" err="1"/>
              <a:t>cardinalities</a:t>
            </a:r>
            <a:r>
              <a:rPr lang="it-IT" sz="1400" dirty="0"/>
              <a:t>.</a:t>
            </a:r>
          </a:p>
          <a:p>
            <a:pPr marL="0" indent="0">
              <a:buNone/>
            </a:pPr>
            <a:endParaRPr lang="it-IT" sz="14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86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9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427" y="365127"/>
            <a:ext cx="8574156" cy="974576"/>
          </a:xfrm>
        </p:spPr>
        <p:txBody>
          <a:bodyPr/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8977" y="1453116"/>
            <a:ext cx="8562753" cy="4723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rgbClr val="FF0000"/>
                </a:solidFill>
              </a:rPr>
              <a:t>R3 – </a:t>
            </a:r>
            <a:r>
              <a:rPr lang="it-IT" sz="1800" dirty="0" err="1">
                <a:solidFill>
                  <a:srgbClr val="FF0000"/>
                </a:solidFill>
              </a:rPr>
              <a:t>Everytime</a:t>
            </a:r>
            <a:r>
              <a:rPr lang="it-IT" sz="1800" dirty="0">
                <a:solidFill>
                  <a:srgbClr val="FF0000"/>
                </a:solidFill>
              </a:rPr>
              <a:t> a </a:t>
            </a:r>
            <a:r>
              <a:rPr lang="it-IT" sz="1800" dirty="0" err="1">
                <a:solidFill>
                  <a:srgbClr val="FF0000"/>
                </a:solidFill>
              </a:rPr>
              <a:t>user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picks</a:t>
            </a:r>
            <a:r>
              <a:rPr lang="it-IT" sz="1800" dirty="0">
                <a:solidFill>
                  <a:srgbClr val="FF0000"/>
                </a:solidFill>
              </a:rPr>
              <a:t> up and </a:t>
            </a:r>
            <a:r>
              <a:rPr lang="it-IT" sz="1800" dirty="0" err="1">
                <a:solidFill>
                  <a:srgbClr val="FF0000"/>
                </a:solidFill>
              </a:rPr>
              <a:t>subsequently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returns</a:t>
            </a:r>
            <a:r>
              <a:rPr lang="it-IT" sz="1800" dirty="0">
                <a:solidFill>
                  <a:srgbClr val="FF0000"/>
                </a:solidFill>
              </a:rPr>
              <a:t> a bike, </a:t>
            </a:r>
            <a:r>
              <a:rPr lang="it-IT" sz="1800" dirty="0" err="1">
                <a:solidFill>
                  <a:srgbClr val="FF0000"/>
                </a:solidFill>
              </a:rPr>
              <a:t>such</a:t>
            </a:r>
            <a:r>
              <a:rPr lang="it-IT" sz="1800" dirty="0">
                <a:solidFill>
                  <a:srgbClr val="FF0000"/>
                </a:solidFill>
              </a:rPr>
              <a:t> an </a:t>
            </a:r>
            <a:r>
              <a:rPr lang="it-IT" sz="1800" dirty="0" err="1">
                <a:solidFill>
                  <a:srgbClr val="FF0000"/>
                </a:solidFill>
              </a:rPr>
              <a:t>event</a:t>
            </a:r>
            <a:r>
              <a:rPr lang="it-IT" sz="1800" dirty="0">
                <a:solidFill>
                  <a:srgbClr val="FF0000"/>
                </a:solidFill>
              </a:rPr>
              <a:t> (</a:t>
            </a:r>
            <a:r>
              <a:rPr lang="it-IT" sz="1800" dirty="0" err="1">
                <a:solidFill>
                  <a:srgbClr val="FF0000"/>
                </a:solidFill>
              </a:rPr>
              <a:t>pick</a:t>
            </a:r>
            <a:r>
              <a:rPr lang="it-IT" sz="1800" dirty="0">
                <a:solidFill>
                  <a:srgbClr val="FF0000"/>
                </a:solidFill>
              </a:rPr>
              <a:t> up and </a:t>
            </a:r>
            <a:r>
              <a:rPr lang="it-IT" sz="1800" dirty="0" err="1">
                <a:solidFill>
                  <a:srgbClr val="FF0000"/>
                </a:solidFill>
              </a:rPr>
              <a:t>return</a:t>
            </a:r>
            <a:r>
              <a:rPr lang="it-IT" sz="1800" dirty="0">
                <a:solidFill>
                  <a:srgbClr val="FF0000"/>
                </a:solidFill>
              </a:rPr>
              <a:t> of a bike by a </a:t>
            </a:r>
            <a:r>
              <a:rPr lang="it-IT" sz="1800" dirty="0" err="1">
                <a:solidFill>
                  <a:srgbClr val="FF0000"/>
                </a:solidFill>
              </a:rPr>
              <a:t>user</a:t>
            </a:r>
            <a:r>
              <a:rPr lang="it-IT" sz="1800" dirty="0">
                <a:solidFill>
                  <a:srgbClr val="FF0000"/>
                </a:solidFill>
              </a:rPr>
              <a:t>) </a:t>
            </a:r>
            <a:r>
              <a:rPr lang="it-IT" sz="1800" dirty="0" err="1">
                <a:solidFill>
                  <a:srgbClr val="FF0000"/>
                </a:solidFill>
              </a:rPr>
              <a:t>has</a:t>
            </a:r>
            <a:r>
              <a:rPr lang="it-IT" sz="1800" dirty="0">
                <a:solidFill>
                  <a:srgbClr val="FF0000"/>
                </a:solidFill>
              </a:rPr>
              <a:t> to be </a:t>
            </a:r>
            <a:r>
              <a:rPr lang="it-IT" sz="1800" dirty="0" err="1">
                <a:solidFill>
                  <a:srgbClr val="FF0000"/>
                </a:solidFill>
              </a:rPr>
              <a:t>recorded</a:t>
            </a:r>
            <a:r>
              <a:rPr lang="it-IT" sz="1800" dirty="0">
                <a:solidFill>
                  <a:srgbClr val="FF0000"/>
                </a:solidFill>
              </a:rPr>
              <a:t>. The </a:t>
            </a:r>
            <a:r>
              <a:rPr lang="it-IT" sz="1800" dirty="0" err="1">
                <a:solidFill>
                  <a:srgbClr val="FF0000"/>
                </a:solidFill>
              </a:rPr>
              <a:t>event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is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identified</a:t>
            </a:r>
            <a:r>
              <a:rPr lang="it-IT" sz="1800" dirty="0">
                <a:solidFill>
                  <a:srgbClr val="FF0000"/>
                </a:solidFill>
              </a:rPr>
              <a:t> by a progressive </a:t>
            </a:r>
            <a:r>
              <a:rPr lang="it-IT" sz="1800" dirty="0" err="1">
                <a:solidFill>
                  <a:srgbClr val="FF0000"/>
                </a:solidFill>
              </a:rPr>
              <a:t>number</a:t>
            </a:r>
            <a:r>
              <a:rPr lang="it-IT" sz="1800" dirty="0">
                <a:solidFill>
                  <a:srgbClr val="FF0000"/>
                </a:solidFill>
              </a:rPr>
              <a:t> in the </a:t>
            </a:r>
            <a:r>
              <a:rPr lang="it-IT" sz="1800" dirty="0" err="1">
                <a:solidFill>
                  <a:srgbClr val="FF0000"/>
                </a:solidFill>
              </a:rPr>
              <a:t>year</a:t>
            </a:r>
            <a:r>
              <a:rPr lang="it-IT" sz="1800" dirty="0">
                <a:solidFill>
                  <a:srgbClr val="FF0000"/>
                </a:solidFill>
              </a:rPr>
              <a:t> (e.g. first </a:t>
            </a:r>
            <a:r>
              <a:rPr lang="it-IT" sz="1800" dirty="0" err="1">
                <a:solidFill>
                  <a:srgbClr val="FF0000"/>
                </a:solidFill>
              </a:rPr>
              <a:t>event</a:t>
            </a:r>
            <a:r>
              <a:rPr lang="it-IT" sz="1800" dirty="0">
                <a:solidFill>
                  <a:srgbClr val="FF0000"/>
                </a:solidFill>
              </a:rPr>
              <a:t> in 2015, </a:t>
            </a:r>
            <a:r>
              <a:rPr lang="it-IT" sz="1800" dirty="0" err="1">
                <a:solidFill>
                  <a:srgbClr val="FF0000"/>
                </a:solidFill>
              </a:rPr>
              <a:t>second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event</a:t>
            </a:r>
            <a:r>
              <a:rPr lang="it-IT" sz="1800" dirty="0">
                <a:solidFill>
                  <a:srgbClr val="FF0000"/>
                </a:solidFill>
              </a:rPr>
              <a:t> in 2015, etc.) and </a:t>
            </a:r>
            <a:r>
              <a:rPr lang="it-IT" sz="1800" dirty="0" err="1">
                <a:solidFill>
                  <a:srgbClr val="FF0000"/>
                </a:solidFill>
              </a:rPr>
              <a:t>duration</a:t>
            </a:r>
            <a:r>
              <a:rPr lang="it-IT" sz="1800" dirty="0">
                <a:solidFill>
                  <a:srgbClr val="FF0000"/>
                </a:solidFill>
              </a:rPr>
              <a:t> (e.g. 12 minutes, 47 minutes); </a:t>
            </a:r>
            <a:r>
              <a:rPr lang="it-IT" sz="1800" dirty="0" err="1">
                <a:solidFill>
                  <a:srgbClr val="FF0000"/>
                </a:solidFill>
              </a:rPr>
              <a:t>such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duration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has</a:t>
            </a:r>
            <a:r>
              <a:rPr lang="it-IT" sz="1800" dirty="0">
                <a:solidFill>
                  <a:srgbClr val="FF0000"/>
                </a:solidFill>
              </a:rPr>
              <a:t> to be </a:t>
            </a:r>
            <a:r>
              <a:rPr lang="it-IT" sz="1800" dirty="0" err="1">
                <a:solidFill>
                  <a:srgbClr val="FF0000"/>
                </a:solidFill>
              </a:rPr>
              <a:t>explicitely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represented</a:t>
            </a:r>
            <a:r>
              <a:rPr lang="it-IT" sz="1800" dirty="0">
                <a:solidFill>
                  <a:srgbClr val="FF0000"/>
                </a:solidFill>
              </a:rPr>
              <a:t> in the data base. The minute of </a:t>
            </a:r>
            <a:r>
              <a:rPr lang="it-IT" sz="1800" dirty="0" err="1">
                <a:solidFill>
                  <a:srgbClr val="FF0000"/>
                </a:solidFill>
              </a:rPr>
              <a:t>pick</a:t>
            </a:r>
            <a:r>
              <a:rPr lang="it-IT" sz="1800" dirty="0">
                <a:solidFill>
                  <a:srgbClr val="FF0000"/>
                </a:solidFill>
              </a:rPr>
              <a:t> up and the minute of </a:t>
            </a:r>
            <a:r>
              <a:rPr lang="it-IT" sz="1800" dirty="0" err="1">
                <a:solidFill>
                  <a:srgbClr val="FF0000"/>
                </a:solidFill>
              </a:rPr>
              <a:t>return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have</a:t>
            </a:r>
            <a:r>
              <a:rPr lang="it-IT" sz="1800" dirty="0">
                <a:solidFill>
                  <a:srgbClr val="FF0000"/>
                </a:solidFill>
              </a:rPr>
              <a:t> to be </a:t>
            </a:r>
            <a:r>
              <a:rPr lang="it-IT" sz="1800" dirty="0" err="1">
                <a:solidFill>
                  <a:srgbClr val="FF0000"/>
                </a:solidFill>
              </a:rPr>
              <a:t>associated</a:t>
            </a:r>
            <a:r>
              <a:rPr lang="it-IT" sz="1800" dirty="0">
                <a:solidFill>
                  <a:srgbClr val="FF0000"/>
                </a:solidFill>
              </a:rPr>
              <a:t> to the </a:t>
            </a:r>
            <a:r>
              <a:rPr lang="it-IT" sz="1800" dirty="0" err="1">
                <a:solidFill>
                  <a:srgbClr val="FF0000"/>
                </a:solidFill>
              </a:rPr>
              <a:t>event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 err="1">
                <a:solidFill>
                  <a:srgbClr val="FF0000"/>
                </a:solidFill>
              </a:rPr>
              <a:t>besides</a:t>
            </a:r>
            <a:r>
              <a:rPr lang="it-IT" sz="1800" dirty="0">
                <a:solidFill>
                  <a:srgbClr val="FF0000"/>
                </a:solidFill>
              </a:rPr>
              <a:t>, of </a:t>
            </a:r>
            <a:r>
              <a:rPr lang="it-IT" sz="1800" dirty="0" err="1">
                <a:solidFill>
                  <a:srgbClr val="FF0000"/>
                </a:solidFill>
              </a:rPr>
              <a:t>course</a:t>
            </a:r>
            <a:r>
              <a:rPr lang="it-IT" sz="1800" dirty="0">
                <a:solidFill>
                  <a:srgbClr val="FF0000"/>
                </a:solidFill>
              </a:rPr>
              <a:t>, the bike </a:t>
            </a:r>
            <a:r>
              <a:rPr lang="it-IT" sz="1800" dirty="0" err="1">
                <a:solidFill>
                  <a:srgbClr val="FF0000"/>
                </a:solidFill>
              </a:rPr>
              <a:t>used</a:t>
            </a:r>
            <a:r>
              <a:rPr lang="it-IT" sz="1800" dirty="0">
                <a:solidFill>
                  <a:srgbClr val="FF0000"/>
                </a:solidFill>
              </a:rPr>
              <a:t> and the </a:t>
            </a:r>
            <a:r>
              <a:rPr lang="it-IT" sz="1800" dirty="0" err="1">
                <a:solidFill>
                  <a:srgbClr val="FF0000"/>
                </a:solidFill>
              </a:rPr>
              <a:t>user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involved</a:t>
            </a:r>
            <a:r>
              <a:rPr lang="it-IT" sz="1800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it-IT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800" dirty="0" err="1" smtClean="0"/>
              <a:t>Event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by far the </a:t>
            </a:r>
            <a:r>
              <a:rPr lang="it-IT" sz="1800" dirty="0" err="1" smtClean="0"/>
              <a:t>most</a:t>
            </a:r>
            <a:r>
              <a:rPr lang="it-IT" sz="1800" dirty="0" smtClean="0"/>
              <a:t> </a:t>
            </a:r>
            <a:r>
              <a:rPr lang="it-IT" sz="1800" dirty="0" err="1" smtClean="0"/>
              <a:t>complex</a:t>
            </a:r>
            <a:r>
              <a:rPr lang="it-IT" sz="1800" dirty="0" smtClean="0"/>
              <a:t> </a:t>
            </a:r>
            <a:r>
              <a:rPr lang="it-IT" sz="1800" dirty="0" err="1" smtClean="0"/>
              <a:t>concept</a:t>
            </a:r>
            <a:r>
              <a:rPr lang="it-IT" sz="1800" dirty="0" smtClean="0"/>
              <a:t> in </a:t>
            </a:r>
            <a:r>
              <a:rPr lang="it-IT" sz="1800" dirty="0" err="1" smtClean="0"/>
              <a:t>requirements</a:t>
            </a:r>
            <a:r>
              <a:rPr lang="it-IT" sz="1800" dirty="0" smtClean="0"/>
              <a:t>, due to </a:t>
            </a:r>
            <a:r>
              <a:rPr lang="it-IT" sz="1800" dirty="0" err="1" smtClean="0"/>
              <a:t>its</a:t>
            </a:r>
            <a:r>
              <a:rPr lang="it-IT" sz="1800" dirty="0" smtClean="0"/>
              <a:t> </a:t>
            </a:r>
            <a:r>
              <a:rPr lang="it-IT" sz="1800" dirty="0" err="1" smtClean="0"/>
              <a:t>both</a:t>
            </a:r>
            <a:r>
              <a:rPr lang="it-IT" sz="1800" dirty="0" smtClean="0"/>
              <a:t> </a:t>
            </a:r>
            <a:r>
              <a:rPr lang="it-IT" sz="1800" dirty="0" err="1" smtClean="0"/>
              <a:t>temporal</a:t>
            </a:r>
            <a:r>
              <a:rPr lang="it-IT" sz="1800" dirty="0" smtClean="0"/>
              <a:t> and </a:t>
            </a:r>
            <a:r>
              <a:rPr lang="it-IT" sz="1800" dirty="0" err="1" smtClean="0"/>
              <a:t>spatial</a:t>
            </a:r>
            <a:r>
              <a:rPr lang="it-IT" sz="1800" dirty="0" smtClean="0"/>
              <a:t> </a:t>
            </a:r>
            <a:r>
              <a:rPr lang="it-IT" sz="1800" dirty="0" err="1" smtClean="0"/>
              <a:t>character</a:t>
            </a:r>
            <a:r>
              <a:rPr lang="it-IT" sz="1800" dirty="0" smtClean="0"/>
              <a:t>. </a:t>
            </a:r>
            <a:r>
              <a:rPr lang="it-IT" sz="1800" dirty="0" err="1" smtClean="0"/>
              <a:t>Several</a:t>
            </a:r>
            <a:r>
              <a:rPr lang="it-IT" sz="1800" dirty="0" smtClean="0"/>
              <a:t> </a:t>
            </a:r>
            <a:r>
              <a:rPr lang="it-IT" sz="1800" dirty="0" err="1" smtClean="0"/>
              <a:t>concepts</a:t>
            </a:r>
            <a:r>
              <a:rPr lang="it-IT" sz="1800" dirty="0" smtClean="0"/>
              <a:t> </a:t>
            </a:r>
            <a:r>
              <a:rPr lang="it-IT" sz="1800" dirty="0" err="1" smtClean="0"/>
              <a:t>present</a:t>
            </a:r>
            <a:r>
              <a:rPr lang="it-IT" sz="1800" dirty="0" smtClean="0"/>
              <a:t> in the schema </a:t>
            </a:r>
            <a:r>
              <a:rPr lang="it-IT" sz="1800" dirty="0" err="1" smtClean="0"/>
              <a:t>defined</a:t>
            </a:r>
            <a:r>
              <a:rPr lang="it-IT" sz="1800" dirty="0" smtClean="0"/>
              <a:t> so far, </a:t>
            </a:r>
            <a:r>
              <a:rPr lang="it-IT" sz="1800" dirty="0" err="1" smtClean="0"/>
              <a:t>have</a:t>
            </a:r>
            <a:r>
              <a:rPr lang="it-IT" sz="1800" dirty="0" smtClean="0"/>
              <a:t> to be </a:t>
            </a:r>
            <a:r>
              <a:rPr lang="it-IT" sz="1800" dirty="0" err="1" smtClean="0"/>
              <a:t>related</a:t>
            </a:r>
            <a:r>
              <a:rPr lang="it-IT" sz="1800" dirty="0" smtClean="0"/>
              <a:t> to the </a:t>
            </a:r>
            <a:r>
              <a:rPr lang="it-IT" sz="1800" dirty="0" err="1" smtClean="0"/>
              <a:t>concept</a:t>
            </a:r>
            <a:r>
              <a:rPr lang="it-IT" sz="1800" dirty="0" smtClean="0"/>
              <a:t> «</a:t>
            </a:r>
            <a:r>
              <a:rPr lang="it-IT" sz="1800" dirty="0" err="1" smtClean="0"/>
              <a:t>event</a:t>
            </a:r>
            <a:r>
              <a:rPr lang="it-IT" sz="1800" dirty="0" smtClean="0"/>
              <a:t>». The </a:t>
            </a:r>
            <a:r>
              <a:rPr lang="it-IT" sz="1800" dirty="0" err="1" smtClean="0"/>
              <a:t>representation</a:t>
            </a:r>
            <a:r>
              <a:rPr lang="it-IT" sz="1800" dirty="0" smtClean="0"/>
              <a:t> of </a:t>
            </a:r>
            <a:r>
              <a:rPr lang="it-IT" sz="1800" dirty="0" err="1" smtClean="0"/>
              <a:t>such</a:t>
            </a:r>
            <a:r>
              <a:rPr lang="it-IT" sz="1800" dirty="0" smtClean="0"/>
              <a:t> </a:t>
            </a:r>
            <a:r>
              <a:rPr lang="it-IT" sz="1800" dirty="0" err="1" smtClean="0"/>
              <a:t>conceptual</a:t>
            </a:r>
            <a:r>
              <a:rPr lang="it-IT" sz="1800" dirty="0" smtClean="0"/>
              <a:t> </a:t>
            </a:r>
            <a:r>
              <a:rPr lang="it-IT" sz="1800" dirty="0" err="1" smtClean="0"/>
              <a:t>relationships</a:t>
            </a:r>
            <a:r>
              <a:rPr lang="it-IT" sz="1800" dirty="0" smtClean="0"/>
              <a:t> </a:t>
            </a:r>
            <a:r>
              <a:rPr lang="it-IT" sz="1800" dirty="0" err="1" smtClean="0"/>
              <a:t>changes</a:t>
            </a:r>
            <a:r>
              <a:rPr lang="it-IT" sz="1800" dirty="0" smtClean="0"/>
              <a:t>, </a:t>
            </a:r>
            <a:r>
              <a:rPr lang="it-IT" sz="1800" dirty="0" err="1" smtClean="0"/>
              <a:t>depending</a:t>
            </a:r>
            <a:r>
              <a:rPr lang="it-IT" sz="1800" dirty="0" smtClean="0"/>
              <a:t> from the </a:t>
            </a:r>
            <a:r>
              <a:rPr lang="it-IT" sz="1800" dirty="0" err="1" smtClean="0"/>
              <a:t>choice</a:t>
            </a:r>
            <a:r>
              <a:rPr lang="it-IT" sz="1800" dirty="0" smtClean="0"/>
              <a:t> to model </a:t>
            </a:r>
            <a:r>
              <a:rPr lang="it-IT" sz="1800" dirty="0" err="1" smtClean="0"/>
              <a:t>event</a:t>
            </a:r>
            <a:r>
              <a:rPr lang="it-IT" sz="1800" dirty="0" smtClean="0"/>
              <a:t> </a:t>
            </a:r>
            <a:r>
              <a:rPr lang="it-IT" sz="1800" dirty="0" err="1" smtClean="0"/>
              <a:t>either</a:t>
            </a:r>
            <a:r>
              <a:rPr lang="it-IT" sz="1800" dirty="0" smtClean="0"/>
              <a:t> a. </a:t>
            </a:r>
            <a:r>
              <a:rPr lang="it-IT" sz="1800" dirty="0" err="1" smtClean="0"/>
              <a:t>as</a:t>
            </a:r>
            <a:r>
              <a:rPr lang="it-IT" sz="1800" dirty="0" smtClean="0"/>
              <a:t> an </a:t>
            </a:r>
            <a:r>
              <a:rPr lang="it-IT" sz="1800" dirty="0" err="1" smtClean="0"/>
              <a:t>entity</a:t>
            </a:r>
            <a:r>
              <a:rPr lang="it-IT" sz="1800" dirty="0" smtClean="0"/>
              <a:t>, or b. </a:t>
            </a:r>
            <a:r>
              <a:rPr lang="it-IT" sz="1800" dirty="0" err="1" smtClean="0"/>
              <a:t>as</a:t>
            </a:r>
            <a:r>
              <a:rPr lang="it-IT" sz="1800" dirty="0" smtClean="0"/>
              <a:t> a </a:t>
            </a:r>
            <a:r>
              <a:rPr lang="it-IT" sz="1800" dirty="0" err="1" smtClean="0"/>
              <a:t>relationship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r>
              <a:rPr lang="it-IT" sz="1800" dirty="0" smtClean="0"/>
              <a:t>Let </a:t>
            </a:r>
            <a:r>
              <a:rPr lang="it-IT" sz="1800" dirty="0" err="1" smtClean="0"/>
              <a:t>us</a:t>
            </a:r>
            <a:r>
              <a:rPr lang="it-IT" sz="1800" dirty="0" smtClean="0"/>
              <a:t> </a:t>
            </a:r>
            <a:r>
              <a:rPr lang="it-IT" sz="1800" dirty="0" err="1" smtClean="0"/>
              <a:t>see</a:t>
            </a:r>
            <a:r>
              <a:rPr lang="it-IT" sz="1800" dirty="0" smtClean="0"/>
              <a:t> the </a:t>
            </a:r>
            <a:r>
              <a:rPr lang="it-IT" sz="1800" dirty="0" err="1" smtClean="0"/>
              <a:t>two</a:t>
            </a:r>
            <a:r>
              <a:rPr lang="it-IT" sz="1800" dirty="0" smtClean="0"/>
              <a:t> </a:t>
            </a:r>
            <a:r>
              <a:rPr lang="it-IT" sz="1800" dirty="0" err="1" smtClean="0"/>
              <a:t>cases</a:t>
            </a:r>
            <a:r>
              <a:rPr lang="it-IT" sz="1800" dirty="0" smtClean="0"/>
              <a:t> </a:t>
            </a:r>
            <a:r>
              <a:rPr lang="it-IT" sz="1800" dirty="0" err="1" smtClean="0"/>
              <a:t>separaterly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87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0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366" y="2045070"/>
            <a:ext cx="8574156" cy="1325563"/>
          </a:xfrm>
        </p:spPr>
        <p:txBody>
          <a:bodyPr/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R3</a:t>
            </a:r>
            <a:br>
              <a:rPr lang="it-IT" dirty="0" smtClean="0"/>
            </a:b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modeled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an </a:t>
            </a:r>
            <a:r>
              <a:rPr lang="it-IT" dirty="0" err="1" smtClean="0"/>
              <a:t>Entity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88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1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>
            <a:stCxn id="7" idx="1"/>
            <a:endCxn id="107" idx="3"/>
          </p:cNvCxnSpPr>
          <p:nvPr/>
        </p:nvCxnSpPr>
        <p:spPr>
          <a:xfrm flipH="1" flipV="1">
            <a:off x="1996866" y="5144293"/>
            <a:ext cx="1154158" cy="6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282542" y="5084741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923" y="123004"/>
            <a:ext cx="788670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Solution with </a:t>
            </a:r>
            <a:r>
              <a:rPr lang="it-IT" sz="3600" dirty="0" err="1" smtClean="0"/>
              <a:t>Event</a:t>
            </a:r>
            <a:r>
              <a:rPr lang="it-IT" sz="3600" dirty="0" smtClean="0"/>
              <a:t> </a:t>
            </a:r>
            <a:r>
              <a:rPr lang="it-IT" sz="3600" dirty="0" err="1" smtClean="0"/>
              <a:t>as</a:t>
            </a:r>
            <a:r>
              <a:rPr lang="it-IT" sz="3600" dirty="0" smtClean="0"/>
              <a:t> an </a:t>
            </a:r>
            <a:r>
              <a:rPr lang="it-IT" sz="3600" dirty="0" err="1" smtClean="0"/>
              <a:t>Entity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51024" y="50594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3738757" y="3737241"/>
            <a:ext cx="1300122" cy="12659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082333" y="2923725"/>
            <a:ext cx="114562" cy="2096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519046" y="2904076"/>
            <a:ext cx="146687" cy="2135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964794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306" y="314542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925674" y="505019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2746448" y="3455931"/>
            <a:ext cx="7280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latin typeface="Comic Sans MS" panose="030F0702030302020204" pitchFamily="66" charset="0"/>
              </a:rPr>
              <a:t>p</a:t>
            </a:r>
            <a:r>
              <a:rPr lang="it-IT" sz="1100" b="1" dirty="0" err="1" smtClean="0">
                <a:latin typeface="Comic Sans MS" panose="030F0702030302020204" pitchFamily="66" charset="0"/>
              </a:rPr>
              <a:t>icks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347355" y="3888215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returns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199266" y="5107413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887747" y="4265284"/>
            <a:ext cx="7649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722097" y="469310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214427" y="415238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139422" y="2934992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603563" y="31700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028364" y="52467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746131" y="528374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904030" y="474157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6" name="Rombo 85"/>
          <p:cNvSpPr/>
          <p:nvPr/>
        </p:nvSpPr>
        <p:spPr>
          <a:xfrm>
            <a:off x="2641465" y="34847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249656" y="3931165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1" name="Rombo 90"/>
          <p:cNvSpPr/>
          <p:nvPr/>
        </p:nvSpPr>
        <p:spPr>
          <a:xfrm>
            <a:off x="3948308" y="4270747"/>
            <a:ext cx="704391" cy="27153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14817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89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94" name="Gruppo 93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98" name="CasellaDiTesto 97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1" name="Connettore 1 10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CasellaDiTesto 105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99056" y="643957"/>
            <a:ext cx="8760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omic Sans MS" panose="030F0702030302020204" pitchFamily="66" charset="0"/>
              </a:rPr>
              <a:t>This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is</a:t>
            </a:r>
            <a:r>
              <a:rPr lang="it-IT" sz="1600" dirty="0" smtClean="0">
                <a:latin typeface="Comic Sans MS" panose="030F0702030302020204" pitchFamily="66" charset="0"/>
              </a:rPr>
              <a:t> the </a:t>
            </a:r>
            <a:r>
              <a:rPr lang="it-IT" sz="1600" dirty="0" err="1" smtClean="0">
                <a:latin typeface="Comic Sans MS" panose="030F0702030302020204" pitchFamily="66" charset="0"/>
              </a:rPr>
              <a:t>most</a:t>
            </a:r>
            <a:r>
              <a:rPr lang="it-IT" sz="1600" dirty="0" smtClean="0">
                <a:latin typeface="Comic Sans MS" panose="030F0702030302020204" pitchFamily="66" charset="0"/>
              </a:rPr>
              <a:t> «</a:t>
            </a:r>
            <a:r>
              <a:rPr lang="it-IT" sz="1600" dirty="0" err="1" smtClean="0">
                <a:latin typeface="Comic Sans MS" panose="030F0702030302020204" pitchFamily="66" charset="0"/>
              </a:rPr>
              <a:t>natural</a:t>
            </a:r>
            <a:r>
              <a:rPr lang="it-IT" sz="1600" dirty="0" smtClean="0">
                <a:latin typeface="Comic Sans MS" panose="030F0702030302020204" pitchFamily="66" charset="0"/>
              </a:rPr>
              <a:t>» </a:t>
            </a:r>
            <a:r>
              <a:rPr lang="it-IT" sz="1600" dirty="0" err="1" smtClean="0">
                <a:latin typeface="Comic Sans MS" panose="030F0702030302020204" pitchFamily="66" charset="0"/>
              </a:rPr>
              <a:t>modeling</a:t>
            </a:r>
            <a:r>
              <a:rPr lang="it-IT" sz="1600" dirty="0" smtClean="0">
                <a:latin typeface="Comic Sans MS" panose="030F0702030302020204" pitchFamily="66" charset="0"/>
              </a:rPr>
              <a:t> of </a:t>
            </a:r>
            <a:r>
              <a:rPr lang="it-IT" sz="1600" dirty="0" err="1" smtClean="0">
                <a:latin typeface="Comic Sans MS" panose="030F0702030302020204" pitchFamily="66" charset="0"/>
              </a:rPr>
              <a:t>Event</a:t>
            </a:r>
            <a:r>
              <a:rPr lang="it-IT" sz="1600" dirty="0" smtClean="0">
                <a:latin typeface="Comic Sans MS" panose="030F0702030302020204" pitchFamily="66" charset="0"/>
              </a:rPr>
              <a:t>, </a:t>
            </a:r>
            <a:r>
              <a:rPr lang="it-IT" sz="1600" dirty="0" err="1" smtClean="0">
                <a:latin typeface="Comic Sans MS" panose="030F0702030302020204" pitchFamily="66" charset="0"/>
              </a:rPr>
              <a:t>because</a:t>
            </a:r>
            <a:r>
              <a:rPr lang="it-IT" sz="1600" dirty="0" smtClean="0">
                <a:latin typeface="Comic Sans MS" panose="030F0702030302020204" pitchFamily="66" charset="0"/>
              </a:rPr>
              <a:t> in </a:t>
            </a:r>
            <a:r>
              <a:rPr lang="it-IT" sz="1600" dirty="0" err="1" smtClean="0">
                <a:latin typeface="Comic Sans MS" panose="030F0702030302020204" pitchFamily="66" charset="0"/>
              </a:rPr>
              <a:t>requirements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it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is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said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that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Event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is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characterized</a:t>
            </a:r>
            <a:r>
              <a:rPr lang="it-IT" sz="1600" dirty="0" smtClean="0">
                <a:latin typeface="Comic Sans MS" panose="030F0702030302020204" pitchFamily="66" charset="0"/>
              </a:rPr>
              <a:t> by a progressive </a:t>
            </a:r>
            <a:r>
              <a:rPr lang="it-IT" sz="1600" dirty="0" err="1" smtClean="0">
                <a:latin typeface="Comic Sans MS" panose="030F0702030302020204" pitchFamily="66" charset="0"/>
              </a:rPr>
              <a:t>numeric</a:t>
            </a:r>
            <a:r>
              <a:rPr lang="it-IT" sz="1600" dirty="0" smtClean="0">
                <a:latin typeface="Comic Sans MS" panose="030F0702030302020204" pitchFamily="66" charset="0"/>
              </a:rPr>
              <a:t> code and a </a:t>
            </a:r>
            <a:r>
              <a:rPr lang="it-IT" sz="1600" dirty="0" err="1" smtClean="0">
                <a:latin typeface="Comic Sans MS" panose="030F0702030302020204" pitchFamily="66" charset="0"/>
              </a:rPr>
              <a:t>Period</a:t>
            </a:r>
            <a:r>
              <a:rPr lang="it-IT" sz="1600" dirty="0" smtClean="0">
                <a:latin typeface="Comic Sans MS" panose="030F0702030302020204" pitchFamily="66" charset="0"/>
              </a:rPr>
              <a:t> of time. </a:t>
            </a:r>
            <a:r>
              <a:rPr lang="it-IT" sz="1600" dirty="0" err="1" smtClean="0">
                <a:latin typeface="Comic Sans MS" panose="030F0702030302020204" pitchFamily="66" charset="0"/>
              </a:rPr>
              <a:t>Such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modeling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solution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leads</a:t>
            </a:r>
            <a:r>
              <a:rPr lang="it-IT" sz="1600" dirty="0" smtClean="0">
                <a:latin typeface="Comic Sans MS" panose="030F0702030302020204" pitchFamily="66" charset="0"/>
              </a:rPr>
              <a:t> to model </a:t>
            </a:r>
            <a:r>
              <a:rPr lang="it-IT" sz="1600" dirty="0">
                <a:latin typeface="Comic Sans MS" panose="030F0702030302020204" pitchFamily="66" charset="0"/>
              </a:rPr>
              <a:t>with </a:t>
            </a:r>
            <a:r>
              <a:rPr lang="it-IT" sz="1600" dirty="0" err="1">
                <a:latin typeface="Comic Sans MS" panose="030F0702030302020204" pitchFamily="66" charset="0"/>
              </a:rPr>
              <a:t>binary</a:t>
            </a:r>
            <a:r>
              <a:rPr lang="it-IT" sz="1600" dirty="0"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latin typeface="Comic Sans MS" panose="030F0702030302020204" pitchFamily="66" charset="0"/>
              </a:rPr>
              <a:t>relationships</a:t>
            </a:r>
            <a:r>
              <a:rPr lang="it-IT" sz="1600" dirty="0">
                <a:latin typeface="Comic Sans MS" panose="030F0702030302020204" pitchFamily="66" charset="0"/>
              </a:rPr>
              <a:t>, of </a:t>
            </a:r>
            <a:r>
              <a:rPr lang="it-IT" sz="1600" dirty="0" err="1">
                <a:latin typeface="Comic Sans MS" panose="030F0702030302020204" pitchFamily="66" charset="0"/>
              </a:rPr>
              <a:t>type</a:t>
            </a:r>
            <a:r>
              <a:rPr lang="it-IT" sz="1600" dirty="0">
                <a:latin typeface="Comic Sans MS" panose="030F0702030302020204" pitchFamily="66" charset="0"/>
              </a:rPr>
              <a:t> 1 </a:t>
            </a:r>
            <a:r>
              <a:rPr lang="it-IT" sz="1600" dirty="0" smtClean="0">
                <a:latin typeface="Comic Sans MS" panose="030F0702030302020204" pitchFamily="66" charset="0"/>
              </a:rPr>
              <a:t>to n </a:t>
            </a:r>
            <a:r>
              <a:rPr lang="it-IT" sz="1600" dirty="0" err="1" smtClean="0">
                <a:latin typeface="Comic Sans MS" panose="030F0702030302020204" pitchFamily="66" charset="0"/>
              </a:rPr>
              <a:t>its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relationship</a:t>
            </a:r>
            <a:r>
              <a:rPr lang="it-IT" sz="1600" dirty="0" smtClean="0">
                <a:latin typeface="Comic Sans MS" panose="030F0702030302020204" pitchFamily="66" charset="0"/>
              </a:rPr>
              <a:t> with a. </a:t>
            </a:r>
            <a:r>
              <a:rPr lang="it-IT" sz="1600" dirty="0" err="1" smtClean="0">
                <a:latin typeface="Comic Sans MS" panose="030F0702030302020204" pitchFamily="66" charset="0"/>
              </a:rPr>
              <a:t>user</a:t>
            </a:r>
            <a:r>
              <a:rPr lang="it-IT" sz="1600" dirty="0" smtClean="0">
                <a:latin typeface="Comic Sans MS" panose="030F0702030302020204" pitchFamily="66" charset="0"/>
              </a:rPr>
              <a:t>, b. the </a:t>
            </a:r>
            <a:r>
              <a:rPr lang="it-IT" sz="1600" dirty="0" err="1" smtClean="0">
                <a:latin typeface="Comic Sans MS" panose="030F0702030302020204" pitchFamily="66" charset="0"/>
              </a:rPr>
              <a:t>two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latin typeface="Comic Sans MS" panose="030F0702030302020204" pitchFamily="66" charset="0"/>
              </a:rPr>
              <a:t>p</a:t>
            </a:r>
            <a:r>
              <a:rPr lang="it-IT" sz="1600" dirty="0" err="1" smtClean="0">
                <a:latin typeface="Comic Sans MS" panose="030F0702030302020204" pitchFamily="66" charset="0"/>
              </a:rPr>
              <a:t>ick</a:t>
            </a:r>
            <a:r>
              <a:rPr lang="it-IT" sz="1600" dirty="0" smtClean="0">
                <a:latin typeface="Comic Sans MS" panose="030F0702030302020204" pitchFamily="66" charset="0"/>
              </a:rPr>
              <a:t> up and </a:t>
            </a:r>
            <a:r>
              <a:rPr lang="it-IT" sz="1600" dirty="0" err="1" smtClean="0">
                <a:latin typeface="Comic Sans MS" panose="030F0702030302020204" pitchFamily="66" charset="0"/>
              </a:rPr>
              <a:t>return</a:t>
            </a:r>
            <a:r>
              <a:rPr lang="it-IT" sz="1600" dirty="0" smtClean="0">
                <a:latin typeface="Comic Sans MS" panose="030F0702030302020204" pitchFamily="66" charset="0"/>
              </a:rPr>
              <a:t> minutes, and c. bike. </a:t>
            </a:r>
            <a:endParaRPr lang="it-IT" sz="1600" dirty="0">
              <a:latin typeface="Comic Sans MS" panose="030F0702030302020204" pitchFamily="66" charset="0"/>
            </a:endParaRPr>
          </a:p>
        </p:txBody>
      </p:sp>
      <p:sp>
        <p:nvSpPr>
          <p:cNvPr id="111" name="CasellaDiTesto 110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12" name="CasellaDiTesto 111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113" name="Gruppo 112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4" name="Ovale 113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Figura a mano libera 114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04" name="Connettore 2 103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245" y="2341708"/>
            <a:ext cx="857415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2. Background knowledge of students </a:t>
            </a:r>
            <a:br>
              <a:rPr lang="en-US" sz="3600" dirty="0" smtClean="0"/>
            </a:br>
            <a:r>
              <a:rPr lang="en-US" sz="3600" dirty="0" smtClean="0"/>
              <a:t>when they made the assignment </a:t>
            </a:r>
            <a:endParaRPr lang="en-US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5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240" y="222224"/>
            <a:ext cx="8439369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latin typeface="Comic Sans MS" panose="030F0702030302020204" pitchFamily="66" charset="0"/>
              </a:rPr>
              <a:t>Second </a:t>
            </a:r>
            <a:r>
              <a:rPr lang="it-IT" sz="3600" dirty="0" err="1" smtClean="0">
                <a:latin typeface="Comic Sans MS" panose="030F0702030302020204" pitchFamily="66" charset="0"/>
              </a:rPr>
              <a:t>solution</a:t>
            </a:r>
            <a:r>
              <a:rPr lang="it-IT" sz="3600" dirty="0" smtClean="0">
                <a:latin typeface="Comic Sans MS" panose="030F0702030302020204" pitchFamily="66" charset="0"/>
              </a:rPr>
              <a:t> with </a:t>
            </a:r>
            <a:r>
              <a:rPr lang="it-IT" sz="3600" dirty="0" err="1" smtClean="0">
                <a:latin typeface="Comic Sans MS" panose="030F0702030302020204" pitchFamily="66" charset="0"/>
              </a:rPr>
              <a:t>event</a:t>
            </a:r>
            <a:r>
              <a:rPr lang="it-IT" sz="3600" dirty="0" smtClean="0">
                <a:latin typeface="Comic Sans MS" panose="030F0702030302020204" pitchFamily="66" charset="0"/>
              </a:rPr>
              <a:t> </a:t>
            </a:r>
            <a:r>
              <a:rPr lang="it-IT" sz="3600" dirty="0" err="1" smtClean="0">
                <a:latin typeface="Comic Sans MS" panose="030F0702030302020204" pitchFamily="66" charset="0"/>
              </a:rPr>
              <a:t>as</a:t>
            </a:r>
            <a:r>
              <a:rPr lang="it-IT" sz="3600" dirty="0" smtClean="0">
                <a:latin typeface="Comic Sans MS" panose="030F0702030302020204" pitchFamily="66" charset="0"/>
              </a:rPr>
              <a:t> </a:t>
            </a:r>
            <a:r>
              <a:rPr lang="it-IT" sz="3600" dirty="0" err="1" smtClean="0">
                <a:latin typeface="Comic Sans MS" panose="030F0702030302020204" pitchFamily="66" charset="0"/>
              </a:rPr>
              <a:t>Entity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96718" y="2364627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Minute</a:t>
            </a:r>
          </a:p>
          <a:p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46384" y="510422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9876" y="500433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84583" y="202646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Parking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28380" y="1956392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Position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2740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 flipV="1">
            <a:off x="5746393" y="2197921"/>
            <a:ext cx="1227257" cy="150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1599298" y="5303382"/>
            <a:ext cx="7736" cy="7303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519229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endCxn id="89" idx="1"/>
          </p:cNvCxnSpPr>
          <p:nvPr/>
        </p:nvCxnSpPr>
        <p:spPr>
          <a:xfrm>
            <a:off x="3699291" y="2792694"/>
            <a:ext cx="521787" cy="2373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455525" y="2371861"/>
            <a:ext cx="500978" cy="6859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4477925" y="3190987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76991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49564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96772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1489" y="313141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497894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4032034" y="2901170"/>
            <a:ext cx="81945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Parked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1357886" y="5489076"/>
            <a:ext cx="48282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3035635" y="473117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793625" y="179833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6510061" y="181684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109972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2944543" y="2855861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cxnSp>
        <p:nvCxnSpPr>
          <p:cNvPr id="67" name="Connettore 1 66"/>
          <p:cNvCxnSpPr/>
          <p:nvPr/>
        </p:nvCxnSpPr>
        <p:spPr>
          <a:xfrm>
            <a:off x="3525053" y="2945003"/>
            <a:ext cx="1306560" cy="6652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700125" y="3356066"/>
            <a:ext cx="56618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Stato</a:t>
            </a:r>
          </a:p>
        </p:txBody>
      </p:sp>
      <p:sp>
        <p:nvSpPr>
          <p:cNvPr id="85" name="Rombo 84"/>
          <p:cNvSpPr/>
          <p:nvPr/>
        </p:nvSpPr>
        <p:spPr>
          <a:xfrm>
            <a:off x="116336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9" name="Rombo 88"/>
          <p:cNvSpPr/>
          <p:nvPr/>
        </p:nvSpPr>
        <p:spPr>
          <a:xfrm>
            <a:off x="4221078" y="2912404"/>
            <a:ext cx="593598" cy="23518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0" name="Rombo 89"/>
          <p:cNvSpPr/>
          <p:nvPr/>
        </p:nvSpPr>
        <p:spPr>
          <a:xfrm>
            <a:off x="6141970" y="2062759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298996" y="2029572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smtClean="0"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209584" y="347945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11590" y="3632801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487287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488321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Rettangolo 99"/>
          <p:cNvSpPr/>
          <p:nvPr/>
        </p:nvSpPr>
        <p:spPr>
          <a:xfrm>
            <a:off x="6983903" y="2007453"/>
            <a:ext cx="1048908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83989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Rettangolo 106"/>
          <p:cNvSpPr/>
          <p:nvPr/>
        </p:nvSpPr>
        <p:spPr>
          <a:xfrm>
            <a:off x="106823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79826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0749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90</a:t>
            </a:fld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1856186" y="2878375"/>
            <a:ext cx="2959785" cy="2265918"/>
            <a:chOff x="1856186" y="2878375"/>
            <a:chExt cx="2959785" cy="2265918"/>
          </a:xfrm>
        </p:grpSpPr>
        <p:cxnSp>
          <p:nvCxnSpPr>
            <p:cNvPr id="35" name="Connettore 1 34"/>
            <p:cNvCxnSpPr/>
            <p:nvPr/>
          </p:nvCxnSpPr>
          <p:spPr>
            <a:xfrm>
              <a:off x="3378366" y="2904076"/>
              <a:ext cx="146687" cy="213588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sellaDiTesto 60"/>
            <p:cNvSpPr txBox="1"/>
            <p:nvPr/>
          </p:nvSpPr>
          <p:spPr>
            <a:xfrm>
              <a:off x="3316079" y="3906935"/>
              <a:ext cx="44916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 smtClean="0">
                  <a:latin typeface="Comic Sans MS" panose="030F0702030302020204" pitchFamily="66" charset="0"/>
                </a:rPr>
                <a:t>loan</a:t>
              </a:r>
              <a:endParaRPr lang="it-IT" sz="1100" b="1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87" name="Rombo 86"/>
            <p:cNvSpPr/>
            <p:nvPr/>
          </p:nvSpPr>
          <p:spPr>
            <a:xfrm>
              <a:off x="3108976" y="3931165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cxnSp>
          <p:nvCxnSpPr>
            <p:cNvPr id="5" name="Connettore 1 4"/>
            <p:cNvCxnSpPr>
              <a:stCxn id="87" idx="1"/>
              <a:endCxn id="107" idx="3"/>
            </p:cNvCxnSpPr>
            <p:nvPr/>
          </p:nvCxnSpPr>
          <p:spPr>
            <a:xfrm flipH="1">
              <a:off x="1856186" y="4040347"/>
              <a:ext cx="1252790" cy="1103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flipH="1" flipV="1">
              <a:off x="2892056" y="2878375"/>
              <a:ext cx="350457" cy="109120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>
              <a:stCxn id="87" idx="3"/>
            </p:cNvCxnSpPr>
            <p:nvPr/>
          </p:nvCxnSpPr>
          <p:spPr>
            <a:xfrm flipV="1">
              <a:off x="3990871" y="3764144"/>
              <a:ext cx="825100" cy="276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 rot="4280324">
              <a:off x="2604835" y="3384905"/>
              <a:ext cx="6383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err="1" smtClean="0">
                  <a:latin typeface="Comic Sans MS" panose="030F0702030302020204" pitchFamily="66" charset="0"/>
                </a:rPr>
                <a:t>Pick</a:t>
              </a:r>
              <a:r>
                <a:rPr lang="it-IT" sz="1100" dirty="0" smtClean="0">
                  <a:latin typeface="Comic Sans MS" panose="030F0702030302020204" pitchFamily="66" charset="0"/>
                </a:rPr>
                <a:t> up</a:t>
              </a:r>
              <a:endParaRPr lang="it-IT" sz="1100" dirty="0">
                <a:latin typeface="Comic Sans MS" panose="030F0702030302020204" pitchFamily="66" charset="0"/>
              </a:endParaRPr>
            </a:p>
          </p:txBody>
        </p:sp>
        <p:sp>
          <p:nvSpPr>
            <p:cNvPr id="102" name="CasellaDiTesto 101"/>
            <p:cNvSpPr txBox="1"/>
            <p:nvPr/>
          </p:nvSpPr>
          <p:spPr>
            <a:xfrm rot="5044337">
              <a:off x="3019942" y="3466726"/>
              <a:ext cx="5918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>
                  <a:latin typeface="Comic Sans MS" panose="030F0702030302020204" pitchFamily="66" charset="0"/>
                </a:rPr>
                <a:t>Return</a:t>
              </a:r>
              <a:endParaRPr lang="it-IT" sz="1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6" name="CasellaDiTesto 105"/>
          <p:cNvSpPr txBox="1"/>
          <p:nvPr/>
        </p:nvSpPr>
        <p:spPr>
          <a:xfrm>
            <a:off x="4517877" y="384593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110" name="CasellaDiTesto 109"/>
          <p:cNvSpPr txBox="1"/>
          <p:nvPr/>
        </p:nvSpPr>
        <p:spPr>
          <a:xfrm>
            <a:off x="2470358" y="4482993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grpSp>
        <p:nvGrpSpPr>
          <p:cNvPr id="79" name="Gruppo 78"/>
          <p:cNvGrpSpPr/>
          <p:nvPr/>
        </p:nvGrpSpPr>
        <p:grpSpPr>
          <a:xfrm>
            <a:off x="5203949" y="4185861"/>
            <a:ext cx="2182564" cy="731768"/>
            <a:chOff x="5310269" y="4185861"/>
            <a:chExt cx="2182564" cy="731768"/>
          </a:xfrm>
        </p:grpSpPr>
        <p:sp>
          <p:nvSpPr>
            <p:cNvPr id="80" name="CasellaDiTesto 79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81" name="Connettore 1 8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CasellaDiTesto 85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2" name="CasellaDiTesto 91"/>
          <p:cNvSpPr txBox="1"/>
          <p:nvPr/>
        </p:nvSpPr>
        <p:spPr>
          <a:xfrm>
            <a:off x="3333024" y="2968343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104" name="CasellaDiTesto 103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111" name="Gruppo 11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2" name="Ovale 11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igura a mano libera 112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4" name="CasellaDiTesto 93"/>
          <p:cNvSpPr txBox="1"/>
          <p:nvPr/>
        </p:nvSpPr>
        <p:spPr>
          <a:xfrm>
            <a:off x="5052759" y="3462658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-74901" y="4738006"/>
            <a:ext cx="113210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14" name="CasellaDiTesto 113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115" name="Rettangolo 114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CasellaDiTesto 115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sp>
        <p:nvSpPr>
          <p:cNvPr id="117" name="CasellaDiTesto 116"/>
          <p:cNvSpPr txBox="1"/>
          <p:nvPr/>
        </p:nvSpPr>
        <p:spPr>
          <a:xfrm>
            <a:off x="1972661" y="2241516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3700125" y="1853908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769913" y="3063386"/>
            <a:ext cx="593598" cy="276999"/>
            <a:chOff x="837714" y="3566959"/>
            <a:chExt cx="593598" cy="276999"/>
          </a:xfrm>
        </p:grpSpPr>
        <p:sp>
          <p:nvSpPr>
            <p:cNvPr id="88" name="Rombo 87"/>
            <p:cNvSpPr/>
            <p:nvPr/>
          </p:nvSpPr>
          <p:spPr>
            <a:xfrm>
              <a:off x="837714" y="3608772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952228" y="3566959"/>
              <a:ext cx="344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latin typeface="Comic Sans MS" panose="030F0702030302020204" pitchFamily="66" charset="0"/>
                </a:rPr>
                <a:t>on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0" name="CasellaDiTesto 119"/>
          <p:cNvSpPr txBox="1"/>
          <p:nvPr/>
        </p:nvSpPr>
        <p:spPr>
          <a:xfrm>
            <a:off x="3778493" y="504266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121" name="CasellaDiTesto 120"/>
          <p:cNvSpPr txBox="1"/>
          <p:nvPr/>
        </p:nvSpPr>
        <p:spPr>
          <a:xfrm>
            <a:off x="5851223" y="3413071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93" name="Connettore 2 92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76554" y="802794"/>
            <a:ext cx="3315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Comic Sans MS" panose="030F0702030302020204" pitchFamily="66" charset="0"/>
              </a:rPr>
              <a:t>Comment</a:t>
            </a:r>
            <a:endParaRPr lang="it-IT" sz="1600" dirty="0" smtClean="0">
              <a:latin typeface="Comic Sans MS" panose="030F0702030302020204" pitchFamily="66" charset="0"/>
            </a:endParaRPr>
          </a:p>
          <a:p>
            <a:r>
              <a:rPr lang="it-IT" sz="1600" dirty="0" smtClean="0">
                <a:latin typeface="Comic Sans MS" panose="030F0702030302020204" pitchFamily="66" charset="0"/>
              </a:rPr>
              <a:t>In </a:t>
            </a:r>
            <a:r>
              <a:rPr lang="it-IT" sz="1600" dirty="0" err="1" smtClean="0">
                <a:latin typeface="Comic Sans MS" panose="030F0702030302020204" pitchFamily="66" charset="0"/>
              </a:rPr>
              <a:t>this</a:t>
            </a:r>
            <a:r>
              <a:rPr lang="it-IT" sz="1600" dirty="0" smtClean="0">
                <a:latin typeface="Comic Sans MS" panose="030F0702030302020204" pitchFamily="66" charset="0"/>
              </a:rPr>
              <a:t> case </a:t>
            </a:r>
            <a:r>
              <a:rPr lang="it-IT" sz="1600" dirty="0" err="1" smtClean="0">
                <a:latin typeface="Comic Sans MS" panose="030F0702030302020204" pitchFamily="66" charset="0"/>
              </a:rPr>
              <a:t>we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have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it-IT" sz="1600" dirty="0" smtClean="0">
                <a:latin typeface="Comic Sans MS" panose="030F0702030302020204" pitchFamily="66" charset="0"/>
              </a:rPr>
              <a:t>a </a:t>
            </a:r>
            <a:r>
              <a:rPr lang="it-IT" sz="1600" dirty="0" err="1" smtClean="0">
                <a:latin typeface="Comic Sans MS" panose="030F0702030302020204" pitchFamily="66" charset="0"/>
              </a:rPr>
              <a:t>relationship</a:t>
            </a:r>
            <a:r>
              <a:rPr lang="it-IT" sz="1600" dirty="0" smtClean="0">
                <a:latin typeface="Comic Sans MS" panose="030F0702030302020204" pitchFamily="66" charset="0"/>
              </a:rPr>
              <a:t> with </a:t>
            </a:r>
            <a:r>
              <a:rPr lang="it-IT" sz="1600" dirty="0" err="1" smtClean="0">
                <a:latin typeface="Comic Sans MS" panose="030F0702030302020204" pitchFamily="66" charset="0"/>
              </a:rPr>
              <a:t>degree</a:t>
            </a:r>
            <a:r>
              <a:rPr lang="it-IT" sz="1600" dirty="0" smtClean="0">
                <a:latin typeface="Comic Sans MS" panose="030F0702030302020204" pitchFamily="66" charset="0"/>
              </a:rPr>
              <a:t> n = 5, </a:t>
            </a:r>
          </a:p>
          <a:p>
            <a:r>
              <a:rPr lang="it-IT" sz="1600" dirty="0" err="1" smtClean="0">
                <a:latin typeface="Comic Sans MS" panose="030F0702030302020204" pitchFamily="66" charset="0"/>
              </a:rPr>
              <a:t>that</a:t>
            </a:r>
            <a:r>
              <a:rPr lang="it-IT" sz="1600" dirty="0" smtClean="0">
                <a:latin typeface="Comic Sans MS" panose="030F0702030302020204" pitchFamily="66" charset="0"/>
              </a:rPr>
              <a:t>, </a:t>
            </a:r>
            <a:r>
              <a:rPr lang="it-IT" sz="1600" dirty="0" err="1" smtClean="0">
                <a:latin typeface="Comic Sans MS" panose="030F0702030302020204" pitchFamily="66" charset="0"/>
              </a:rPr>
              <a:t>although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latin typeface="Comic Sans MS" panose="030F0702030302020204" pitchFamily="66" charset="0"/>
              </a:rPr>
              <a:t>u</a:t>
            </a:r>
            <a:r>
              <a:rPr lang="it-IT" sz="1600" dirty="0" err="1" smtClean="0">
                <a:latin typeface="Comic Sans MS" panose="030F0702030302020204" pitchFamily="66" charset="0"/>
              </a:rPr>
              <a:t>nusual</a:t>
            </a:r>
            <a:r>
              <a:rPr lang="it-IT" sz="1600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it-IT" sz="1600" dirty="0" err="1" smtClean="0">
                <a:latin typeface="Comic Sans MS" panose="030F0702030302020204" pitchFamily="66" charset="0"/>
              </a:rPr>
              <a:t>is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perfectly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correct</a:t>
            </a:r>
            <a:r>
              <a:rPr lang="it-IT" sz="1600" dirty="0" smtClean="0">
                <a:latin typeface="Comic Sans MS" panose="030F0702030302020204" pitchFamily="66" charset="0"/>
              </a:rPr>
              <a:t>.</a:t>
            </a:r>
            <a:endParaRPr lang="it-IT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455" y="2101777"/>
            <a:ext cx="85741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R3 </a:t>
            </a:r>
            <a:br>
              <a:rPr lang="it-IT" dirty="0" smtClean="0"/>
            </a:br>
            <a:r>
              <a:rPr lang="it-IT" dirty="0" smtClean="0"/>
              <a:t>Alternative </a:t>
            </a:r>
            <a:r>
              <a:rPr lang="it-IT" dirty="0" err="1" smtClean="0"/>
              <a:t>solutions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 with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modeled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entity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91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3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>
            <a:stCxn id="7" idx="1"/>
            <a:endCxn id="107" idx="3"/>
          </p:cNvCxnSpPr>
          <p:nvPr/>
        </p:nvCxnSpPr>
        <p:spPr>
          <a:xfrm flipH="1" flipV="1">
            <a:off x="1996866" y="5144293"/>
            <a:ext cx="1154158" cy="6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282542" y="5084741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7810" y="123004"/>
            <a:ext cx="8501044" cy="520921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Alternative </a:t>
            </a:r>
            <a:r>
              <a:rPr lang="it-IT" dirty="0" err="1" smtClean="0"/>
              <a:t>solution</a:t>
            </a:r>
            <a:r>
              <a:rPr lang="it-IT" dirty="0" smtClean="0"/>
              <a:t> with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an </a:t>
            </a:r>
            <a:r>
              <a:rPr lang="it-IT" dirty="0" err="1" smtClean="0"/>
              <a:t>Entity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51024" y="50594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3738757" y="3737241"/>
            <a:ext cx="1300122" cy="12659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519046" y="2904076"/>
            <a:ext cx="146687" cy="2135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964794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306" y="314542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925674" y="505019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230841" y="3904026"/>
            <a:ext cx="7280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Picks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211853" y="5080761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887747" y="4265284"/>
            <a:ext cx="7649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3214427" y="415238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078940" y="2927832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028364" y="52467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746131" y="528374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904030" y="474157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187057" y="3932399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1" name="Rombo 90"/>
          <p:cNvSpPr/>
          <p:nvPr/>
        </p:nvSpPr>
        <p:spPr>
          <a:xfrm>
            <a:off x="3948308" y="4270747"/>
            <a:ext cx="704391" cy="27153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14817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92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94" name="Gruppo 93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98" name="CasellaDiTesto 97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1" name="Connettore 1 10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CasellaDiTesto 105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47987" y="683949"/>
            <a:ext cx="2051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omic Sans MS" panose="030F0702030302020204" pitchFamily="66" charset="0"/>
              </a:rPr>
              <a:t>Comment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it-IT" sz="1600" dirty="0" smtClean="0">
                <a:latin typeface="Comic Sans MS" panose="030F0702030302020204" pitchFamily="66" charset="0"/>
              </a:rPr>
              <a:t>In </a:t>
            </a:r>
            <a:r>
              <a:rPr lang="it-IT" sz="1600" dirty="0" err="1" smtClean="0">
                <a:latin typeface="Comic Sans MS" panose="030F0702030302020204" pitchFamily="66" charset="0"/>
              </a:rPr>
              <a:t>this</a:t>
            </a:r>
            <a:r>
              <a:rPr lang="it-IT" sz="1600" dirty="0" smtClean="0">
                <a:latin typeface="Comic Sans MS" panose="030F0702030302020204" pitchFamily="66" charset="0"/>
              </a:rPr>
              <a:t> case, </a:t>
            </a:r>
            <a:r>
              <a:rPr lang="it-IT" sz="1600" dirty="0" err="1" smtClean="0">
                <a:latin typeface="Comic Sans MS" panose="030F0702030302020204" pitchFamily="66" charset="0"/>
              </a:rPr>
              <a:t>we</a:t>
            </a:r>
            <a:r>
              <a:rPr lang="it-IT" sz="1600" dirty="0" smtClean="0">
                <a:latin typeface="Comic Sans MS" panose="030F0702030302020204" pitchFamily="66" charset="0"/>
              </a:rPr>
              <a:t> do </a:t>
            </a:r>
            <a:r>
              <a:rPr lang="it-IT" sz="1600" dirty="0" err="1" smtClean="0">
                <a:latin typeface="Comic Sans MS" panose="030F0702030302020204" pitchFamily="66" charset="0"/>
              </a:rPr>
              <a:t>not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need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two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relationships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between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Event</a:t>
            </a:r>
            <a:r>
              <a:rPr lang="it-IT" sz="1600" dirty="0" smtClean="0">
                <a:latin typeface="Comic Sans MS" panose="030F0702030302020204" pitchFamily="66" charset="0"/>
              </a:rPr>
              <a:t> and Minute, </a:t>
            </a:r>
            <a:r>
              <a:rPr lang="it-IT" sz="1600" dirty="0" err="1" smtClean="0">
                <a:latin typeface="Comic Sans MS" panose="030F0702030302020204" pitchFamily="66" charset="0"/>
              </a:rPr>
              <a:t>because</a:t>
            </a:r>
            <a:r>
              <a:rPr lang="it-IT" sz="1600" dirty="0" smtClean="0">
                <a:latin typeface="Comic Sans MS" panose="030F0702030302020204" pitchFamily="66" charset="0"/>
              </a:rPr>
              <a:t> the minute of </a:t>
            </a:r>
            <a:r>
              <a:rPr lang="it-IT" sz="1600" dirty="0" err="1" smtClean="0">
                <a:latin typeface="Comic Sans MS" panose="030F0702030302020204" pitchFamily="66" charset="0"/>
              </a:rPr>
              <a:t>return</a:t>
            </a:r>
            <a:r>
              <a:rPr lang="it-IT" sz="1600" dirty="0" smtClean="0">
                <a:latin typeface="Comic Sans MS" panose="030F0702030302020204" pitchFamily="66" charset="0"/>
              </a:rPr>
              <a:t> can be </a:t>
            </a:r>
            <a:r>
              <a:rPr lang="it-IT" sz="1600" dirty="0" err="1" smtClean="0">
                <a:latin typeface="Comic Sans MS" panose="030F0702030302020204" pitchFamily="66" charset="0"/>
              </a:rPr>
              <a:t>computed</a:t>
            </a:r>
            <a:r>
              <a:rPr lang="it-IT" sz="1600" dirty="0" smtClean="0">
                <a:latin typeface="Comic Sans MS" panose="030F0702030302020204" pitchFamily="66" charset="0"/>
              </a:rPr>
              <a:t> from the minute of </a:t>
            </a:r>
            <a:r>
              <a:rPr lang="it-IT" sz="1600" dirty="0" err="1" smtClean="0">
                <a:latin typeface="Comic Sans MS" panose="030F0702030302020204" pitchFamily="66" charset="0"/>
              </a:rPr>
              <a:t>pick</a:t>
            </a:r>
            <a:r>
              <a:rPr lang="it-IT" sz="1600" dirty="0" smtClean="0">
                <a:latin typeface="Comic Sans MS" panose="030F0702030302020204" pitchFamily="66" charset="0"/>
              </a:rPr>
              <a:t> up and the </a:t>
            </a:r>
            <a:r>
              <a:rPr lang="it-IT" sz="1600" dirty="0" err="1" smtClean="0">
                <a:latin typeface="Comic Sans MS" panose="030F0702030302020204" pitchFamily="66" charset="0"/>
              </a:rPr>
              <a:t>Period</a:t>
            </a:r>
            <a:r>
              <a:rPr lang="it-IT" sz="1600" dirty="0" smtClean="0">
                <a:latin typeface="Comic Sans MS" panose="030F0702030302020204" pitchFamily="66" charset="0"/>
              </a:rPr>
              <a:t> of time. </a:t>
            </a:r>
            <a:r>
              <a:rPr lang="it-IT" sz="1600" dirty="0" err="1" smtClean="0">
                <a:latin typeface="Comic Sans MS" panose="030F0702030302020204" pitchFamily="66" charset="0"/>
              </a:rPr>
              <a:t>Anyhow</a:t>
            </a:r>
            <a:r>
              <a:rPr lang="it-IT" sz="1600" dirty="0" smtClean="0">
                <a:latin typeface="Comic Sans MS" panose="030F0702030302020204" pitchFamily="66" charset="0"/>
              </a:rPr>
              <a:t>, </a:t>
            </a:r>
            <a:r>
              <a:rPr lang="it-IT" sz="1600" dirty="0" err="1" smtClean="0">
                <a:latin typeface="Comic Sans MS" panose="030F0702030302020204" pitchFamily="66" charset="0"/>
              </a:rPr>
              <a:t>this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solution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is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less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readable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than</a:t>
            </a:r>
            <a:r>
              <a:rPr lang="it-IT" sz="1600" dirty="0" smtClean="0">
                <a:latin typeface="Comic Sans MS" panose="030F0702030302020204" pitchFamily="66" charset="0"/>
              </a:rPr>
              <a:t> the </a:t>
            </a:r>
            <a:r>
              <a:rPr lang="it-IT" sz="1600" dirty="0" err="1" smtClean="0">
                <a:latin typeface="Comic Sans MS" panose="030F0702030302020204" pitchFamily="66" charset="0"/>
              </a:rPr>
              <a:t>previous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one</a:t>
            </a:r>
            <a:r>
              <a:rPr lang="it-IT" sz="16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1" name="CasellaDiTesto 110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12" name="CasellaDiTesto 111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113" name="Gruppo 112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4" name="Ovale 113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Figura a mano libera 114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04" name="Connettore 2 103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789" y="324199"/>
            <a:ext cx="8439369" cy="520921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Alternative </a:t>
            </a:r>
            <a:r>
              <a:rPr lang="it-IT" dirty="0" err="1" smtClean="0"/>
              <a:t>solution</a:t>
            </a:r>
            <a:r>
              <a:rPr lang="it-IT" dirty="0" smtClean="0"/>
              <a:t> with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Entity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96718" y="2364627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Minute</a:t>
            </a:r>
          </a:p>
          <a:p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46384" y="510422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9876" y="500433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84583" y="202646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Parking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28380" y="1956392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Position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2740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 flipV="1">
            <a:off x="5746393" y="2197921"/>
            <a:ext cx="1227257" cy="150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1599298" y="5303382"/>
            <a:ext cx="7736" cy="7303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519229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endCxn id="89" idx="1"/>
          </p:cNvCxnSpPr>
          <p:nvPr/>
        </p:nvCxnSpPr>
        <p:spPr>
          <a:xfrm>
            <a:off x="3699291" y="2792694"/>
            <a:ext cx="521787" cy="2373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455525" y="2371861"/>
            <a:ext cx="500978" cy="6859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4477925" y="3190987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76991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49564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96772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1489" y="313141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497894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4066712" y="2875258"/>
            <a:ext cx="81945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Parked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1357886" y="5489076"/>
            <a:ext cx="48282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3035635" y="473117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793625" y="179833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6510061" y="181684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109972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cxnSp>
        <p:nvCxnSpPr>
          <p:cNvPr id="67" name="Connettore 1 66"/>
          <p:cNvCxnSpPr/>
          <p:nvPr/>
        </p:nvCxnSpPr>
        <p:spPr>
          <a:xfrm>
            <a:off x="3525053" y="2945003"/>
            <a:ext cx="1306560" cy="6652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700125" y="3356066"/>
            <a:ext cx="56618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Stato</a:t>
            </a:r>
          </a:p>
        </p:txBody>
      </p:sp>
      <p:sp>
        <p:nvSpPr>
          <p:cNvPr id="85" name="Rombo 84"/>
          <p:cNvSpPr/>
          <p:nvPr/>
        </p:nvSpPr>
        <p:spPr>
          <a:xfrm>
            <a:off x="116336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9" name="Rombo 88"/>
          <p:cNvSpPr/>
          <p:nvPr/>
        </p:nvSpPr>
        <p:spPr>
          <a:xfrm>
            <a:off x="4221078" y="2912404"/>
            <a:ext cx="593598" cy="23518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0" name="Rombo 89"/>
          <p:cNvSpPr/>
          <p:nvPr/>
        </p:nvSpPr>
        <p:spPr>
          <a:xfrm>
            <a:off x="6141970" y="2062759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298996" y="2029572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smtClean="0"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209584" y="347945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2563699" y="2998791"/>
            <a:ext cx="437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487287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488321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Rettangolo 99"/>
          <p:cNvSpPr/>
          <p:nvPr/>
        </p:nvSpPr>
        <p:spPr>
          <a:xfrm>
            <a:off x="6983903" y="2007453"/>
            <a:ext cx="1048908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83989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Rettangolo 106"/>
          <p:cNvSpPr/>
          <p:nvPr/>
        </p:nvSpPr>
        <p:spPr>
          <a:xfrm>
            <a:off x="106823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79826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0749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93</a:t>
            </a:fld>
            <a:endParaRPr lang="it-IT"/>
          </a:p>
        </p:txBody>
      </p:sp>
      <p:sp>
        <p:nvSpPr>
          <p:cNvPr id="61" name="CasellaDiTesto 60"/>
          <p:cNvSpPr txBox="1"/>
          <p:nvPr/>
        </p:nvSpPr>
        <p:spPr>
          <a:xfrm>
            <a:off x="3181330" y="3908358"/>
            <a:ext cx="65915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Pick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87" name="Rombo 86"/>
          <p:cNvSpPr/>
          <p:nvPr/>
        </p:nvSpPr>
        <p:spPr>
          <a:xfrm>
            <a:off x="3116505" y="393945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cxnSp>
        <p:nvCxnSpPr>
          <p:cNvPr id="5" name="Connettore 1 4"/>
          <p:cNvCxnSpPr>
            <a:stCxn id="87" idx="1"/>
            <a:endCxn id="107" idx="3"/>
          </p:cNvCxnSpPr>
          <p:nvPr/>
        </p:nvCxnSpPr>
        <p:spPr>
          <a:xfrm flipH="1">
            <a:off x="1863715" y="4048635"/>
            <a:ext cx="1252790" cy="1103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61" idx="0"/>
          </p:cNvCxnSpPr>
          <p:nvPr/>
        </p:nvCxnSpPr>
        <p:spPr>
          <a:xfrm flipH="1" flipV="1">
            <a:off x="2967306" y="2879800"/>
            <a:ext cx="543602" cy="10285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87" idx="3"/>
          </p:cNvCxnSpPr>
          <p:nvPr/>
        </p:nvCxnSpPr>
        <p:spPr>
          <a:xfrm flipV="1">
            <a:off x="3998400" y="3772432"/>
            <a:ext cx="825100" cy="276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/>
          <p:cNvSpPr txBox="1"/>
          <p:nvPr/>
        </p:nvSpPr>
        <p:spPr>
          <a:xfrm>
            <a:off x="4517877" y="384593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110" name="CasellaDiTesto 109"/>
          <p:cNvSpPr txBox="1"/>
          <p:nvPr/>
        </p:nvSpPr>
        <p:spPr>
          <a:xfrm>
            <a:off x="2470358" y="4482993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grpSp>
        <p:nvGrpSpPr>
          <p:cNvPr id="79" name="Gruppo 78"/>
          <p:cNvGrpSpPr/>
          <p:nvPr/>
        </p:nvGrpSpPr>
        <p:grpSpPr>
          <a:xfrm>
            <a:off x="5203949" y="4185861"/>
            <a:ext cx="2182564" cy="731768"/>
            <a:chOff x="5310269" y="4185861"/>
            <a:chExt cx="2182564" cy="731768"/>
          </a:xfrm>
        </p:grpSpPr>
        <p:sp>
          <p:nvSpPr>
            <p:cNvPr id="80" name="CasellaDiTesto 79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81" name="Connettore 1 8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CasellaDiTesto 85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2" name="CasellaDiTesto 91"/>
          <p:cNvSpPr txBox="1"/>
          <p:nvPr/>
        </p:nvSpPr>
        <p:spPr>
          <a:xfrm>
            <a:off x="3333024" y="2968343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104" name="CasellaDiTesto 103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111" name="Gruppo 11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2" name="Ovale 11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igura a mano libera 112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4" name="CasellaDiTesto 93"/>
          <p:cNvSpPr txBox="1"/>
          <p:nvPr/>
        </p:nvSpPr>
        <p:spPr>
          <a:xfrm>
            <a:off x="5052759" y="3462658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-74901" y="4738006"/>
            <a:ext cx="113210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14" name="CasellaDiTesto 113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115" name="Rettangolo 114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CasellaDiTesto 115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sp>
        <p:nvSpPr>
          <p:cNvPr id="117" name="CasellaDiTesto 116"/>
          <p:cNvSpPr txBox="1"/>
          <p:nvPr/>
        </p:nvSpPr>
        <p:spPr>
          <a:xfrm>
            <a:off x="1972661" y="2241516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3700125" y="1853908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769913" y="3063386"/>
            <a:ext cx="593598" cy="276999"/>
            <a:chOff x="837714" y="3566959"/>
            <a:chExt cx="593598" cy="276999"/>
          </a:xfrm>
        </p:grpSpPr>
        <p:sp>
          <p:nvSpPr>
            <p:cNvPr id="88" name="Rombo 87"/>
            <p:cNvSpPr/>
            <p:nvPr/>
          </p:nvSpPr>
          <p:spPr>
            <a:xfrm>
              <a:off x="837714" y="3608772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952228" y="3566959"/>
              <a:ext cx="344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latin typeface="Comic Sans MS" panose="030F0702030302020204" pitchFamily="66" charset="0"/>
                </a:rPr>
                <a:t>on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0" name="CasellaDiTesto 119"/>
          <p:cNvSpPr txBox="1"/>
          <p:nvPr/>
        </p:nvSpPr>
        <p:spPr>
          <a:xfrm>
            <a:off x="3778493" y="504266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121" name="CasellaDiTesto 120"/>
          <p:cNvSpPr txBox="1"/>
          <p:nvPr/>
        </p:nvSpPr>
        <p:spPr>
          <a:xfrm>
            <a:off x="5851223" y="3413071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93" name="Connettore 2 92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/>
          <p:cNvCxnSpPr>
            <a:stCxn id="109" idx="0"/>
          </p:cNvCxnSpPr>
          <p:nvPr/>
        </p:nvCxnSpPr>
        <p:spPr>
          <a:xfrm flipV="1">
            <a:off x="3401475" y="4144272"/>
            <a:ext cx="155548" cy="8967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sellaDiTesto 102"/>
          <p:cNvSpPr txBox="1"/>
          <p:nvPr/>
        </p:nvSpPr>
        <p:spPr>
          <a:xfrm>
            <a:off x="96114" y="846654"/>
            <a:ext cx="8760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omic Sans MS" panose="030F0702030302020204" pitchFamily="66" charset="0"/>
              </a:rPr>
              <a:t>Comment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it-IT" sz="1600" dirty="0" err="1" smtClean="0">
                <a:latin typeface="Comic Sans MS" panose="030F0702030302020204" pitchFamily="66" charset="0"/>
              </a:rPr>
              <a:t>Similarly</a:t>
            </a:r>
            <a:r>
              <a:rPr lang="it-IT" sz="1600" dirty="0" smtClean="0">
                <a:latin typeface="Comic Sans MS" panose="030F0702030302020204" pitchFamily="66" charset="0"/>
              </a:rPr>
              <a:t>, </a:t>
            </a:r>
            <a:r>
              <a:rPr lang="it-IT" sz="1600" dirty="0" err="1" smtClean="0">
                <a:latin typeface="Comic Sans MS" panose="030F0702030302020204" pitchFamily="66" charset="0"/>
              </a:rPr>
              <a:t>we</a:t>
            </a:r>
            <a:r>
              <a:rPr lang="it-IT" sz="1600" dirty="0" smtClean="0">
                <a:latin typeface="Comic Sans MS" panose="030F0702030302020204" pitchFamily="66" charset="0"/>
              </a:rPr>
              <a:t> do </a:t>
            </a:r>
            <a:r>
              <a:rPr lang="it-IT" sz="1600" dirty="0" err="1" smtClean="0">
                <a:latin typeface="Comic Sans MS" panose="030F0702030302020204" pitchFamily="66" charset="0"/>
              </a:rPr>
              <a:t>not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necessarily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need</a:t>
            </a:r>
            <a:r>
              <a:rPr lang="it-IT" sz="1600" dirty="0" smtClean="0">
                <a:latin typeface="Comic Sans MS" panose="030F0702030302020204" pitchFamily="66" charset="0"/>
              </a:rPr>
              <a:t> a </a:t>
            </a:r>
            <a:r>
              <a:rPr lang="it-IT" sz="1600" dirty="0" err="1" smtClean="0">
                <a:latin typeface="Comic Sans MS" panose="030F0702030302020204" pitchFamily="66" charset="0"/>
              </a:rPr>
              <a:t>relationships</a:t>
            </a:r>
            <a:r>
              <a:rPr lang="it-IT" sz="1600" dirty="0" smtClean="0">
                <a:latin typeface="Comic Sans MS" panose="030F0702030302020204" pitchFamily="66" charset="0"/>
              </a:rPr>
              <a:t> with </a:t>
            </a:r>
            <a:r>
              <a:rPr lang="it-IT" sz="1600" dirty="0" err="1" smtClean="0">
                <a:latin typeface="Comic Sans MS" panose="030F0702030302020204" pitchFamily="66" charset="0"/>
              </a:rPr>
              <a:t>degree</a:t>
            </a:r>
            <a:r>
              <a:rPr lang="it-IT" sz="1600" dirty="0" smtClean="0">
                <a:latin typeface="Comic Sans MS" panose="030F0702030302020204" pitchFamily="66" charset="0"/>
              </a:rPr>
              <a:t> n=5. </a:t>
            </a:r>
            <a:r>
              <a:rPr lang="it-IT" sz="1600" dirty="0" err="1" smtClean="0">
                <a:latin typeface="Comic Sans MS" panose="030F0702030302020204" pitchFamily="66" charset="0"/>
              </a:rPr>
              <a:t>We</a:t>
            </a:r>
            <a:r>
              <a:rPr lang="it-IT" sz="1600" dirty="0" smtClean="0">
                <a:latin typeface="Comic Sans MS" panose="030F0702030302020204" pitchFamily="66" charset="0"/>
              </a:rPr>
              <a:t> can use a </a:t>
            </a:r>
            <a:r>
              <a:rPr lang="it-IT" sz="1600" dirty="0" err="1" smtClean="0">
                <a:latin typeface="Comic Sans MS" panose="030F0702030302020204" pitchFamily="66" charset="0"/>
              </a:rPr>
              <a:t>quaternary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relationship</a:t>
            </a:r>
            <a:r>
              <a:rPr lang="it-IT" sz="1600" dirty="0" smtClean="0">
                <a:latin typeface="Comic Sans MS" panose="030F0702030302020204" pitchFamily="66" charset="0"/>
              </a:rPr>
              <a:t>, </a:t>
            </a:r>
            <a:r>
              <a:rPr lang="it-IT" sz="1600" dirty="0" err="1" smtClean="0">
                <a:latin typeface="Comic Sans MS" panose="030F0702030302020204" pitchFamily="66" charset="0"/>
              </a:rPr>
              <a:t>because</a:t>
            </a:r>
            <a:r>
              <a:rPr lang="it-IT" sz="1600" dirty="0" smtClean="0">
                <a:latin typeface="Comic Sans MS" panose="030F0702030302020204" pitchFamily="66" charset="0"/>
              </a:rPr>
              <a:t> the minute of </a:t>
            </a:r>
            <a:r>
              <a:rPr lang="it-IT" sz="1600" dirty="0" err="1" smtClean="0">
                <a:latin typeface="Comic Sans MS" panose="030F0702030302020204" pitchFamily="66" charset="0"/>
              </a:rPr>
              <a:t>return</a:t>
            </a:r>
            <a:r>
              <a:rPr lang="it-IT" sz="1600" dirty="0" smtClean="0">
                <a:latin typeface="Comic Sans MS" panose="030F0702030302020204" pitchFamily="66" charset="0"/>
              </a:rPr>
              <a:t> can be </a:t>
            </a:r>
            <a:r>
              <a:rPr lang="it-IT" sz="1600" dirty="0" err="1" smtClean="0">
                <a:latin typeface="Comic Sans MS" panose="030F0702030302020204" pitchFamily="66" charset="0"/>
              </a:rPr>
              <a:t>computed</a:t>
            </a:r>
            <a:r>
              <a:rPr lang="it-IT" sz="1600" dirty="0" smtClean="0">
                <a:latin typeface="Comic Sans MS" panose="030F0702030302020204" pitchFamily="66" charset="0"/>
              </a:rPr>
              <a:t> from the minute of </a:t>
            </a:r>
            <a:r>
              <a:rPr lang="it-IT" sz="1600" dirty="0" err="1" smtClean="0">
                <a:latin typeface="Comic Sans MS" panose="030F0702030302020204" pitchFamily="66" charset="0"/>
              </a:rPr>
              <a:t>pick</a:t>
            </a:r>
            <a:r>
              <a:rPr lang="it-IT" sz="1600" dirty="0" smtClean="0">
                <a:latin typeface="Comic Sans MS" panose="030F0702030302020204" pitchFamily="66" charset="0"/>
              </a:rPr>
              <a:t> up and the </a:t>
            </a:r>
            <a:r>
              <a:rPr lang="it-IT" sz="1600" dirty="0" err="1" smtClean="0">
                <a:latin typeface="Comic Sans MS" panose="030F0702030302020204" pitchFamily="66" charset="0"/>
              </a:rPr>
              <a:t>Period</a:t>
            </a:r>
            <a:r>
              <a:rPr lang="it-IT" sz="1600" dirty="0" smtClean="0">
                <a:latin typeface="Comic Sans MS" panose="030F0702030302020204" pitchFamily="66" charset="0"/>
              </a:rPr>
              <a:t> of time.</a:t>
            </a:r>
          </a:p>
        </p:txBody>
      </p:sp>
    </p:spTree>
    <p:extLst>
      <p:ext uri="{BB962C8B-B14F-4D97-AF65-F5344CB8AC3E}">
        <p14:creationId xmlns:p14="http://schemas.microsoft.com/office/powerpoint/2010/main" val="34513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455" y="2101777"/>
            <a:ext cx="85741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R3 </a:t>
            </a:r>
            <a:br>
              <a:rPr lang="it-IT" dirty="0" smtClean="0"/>
            </a:br>
            <a:r>
              <a:rPr lang="it-IT" dirty="0" err="1" smtClean="0"/>
              <a:t>Wrong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 with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modeled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entity</a:t>
            </a:r>
            <a:r>
              <a:rPr lang="it-IT" dirty="0" smtClean="0"/>
              <a:t> - </a:t>
            </a:r>
            <a:r>
              <a:rPr lang="it-IT" dirty="0" err="1" smtClean="0"/>
              <a:t>cardinalities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94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6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>
            <a:stCxn id="7" idx="1"/>
            <a:endCxn id="107" idx="3"/>
          </p:cNvCxnSpPr>
          <p:nvPr/>
        </p:nvCxnSpPr>
        <p:spPr>
          <a:xfrm flipH="1" flipV="1">
            <a:off x="1996866" y="5144293"/>
            <a:ext cx="1154158" cy="6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mbo 91"/>
          <p:cNvSpPr/>
          <p:nvPr/>
        </p:nvSpPr>
        <p:spPr>
          <a:xfrm>
            <a:off x="2282542" y="5084741"/>
            <a:ext cx="704391" cy="27153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18" y="186034"/>
            <a:ext cx="8959701" cy="520921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/>
              <a:t>Wrong</a:t>
            </a:r>
            <a:r>
              <a:rPr lang="it-IT" dirty="0" smtClean="0"/>
              <a:t> Solution with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an </a:t>
            </a:r>
            <a:r>
              <a:rPr lang="it-IT" dirty="0" err="1" smtClean="0"/>
              <a:t>Entity</a:t>
            </a:r>
            <a:r>
              <a:rPr lang="it-IT" dirty="0" smtClean="0"/>
              <a:t> (- 1)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37398" y="239276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6204" y="3456367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51024" y="50594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3738757" y="3786281"/>
            <a:ext cx="1285139" cy="12169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082333" y="2923725"/>
            <a:ext cx="114562" cy="2096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519046" y="2904076"/>
            <a:ext cx="146687" cy="2135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964794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306" y="314542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925674" y="505019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2746448" y="3455931"/>
            <a:ext cx="7280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latin typeface="Comic Sans MS" panose="030F0702030302020204" pitchFamily="66" charset="0"/>
              </a:rPr>
              <a:t>p</a:t>
            </a:r>
            <a:r>
              <a:rPr lang="it-IT" sz="1100" b="1" dirty="0" err="1" smtClean="0">
                <a:latin typeface="Comic Sans MS" panose="030F0702030302020204" pitchFamily="66" charset="0"/>
              </a:rPr>
              <a:t>icks</a:t>
            </a:r>
            <a:r>
              <a:rPr lang="it-IT" sz="1100" b="1" dirty="0" smtClean="0">
                <a:latin typeface="Comic Sans MS" panose="030F0702030302020204" pitchFamily="66" charset="0"/>
              </a:rPr>
              <a:t> up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347355" y="3888215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returns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199266" y="5107413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 err="1" smtClean="0">
                <a:latin typeface="Comic Sans MS" panose="030F0702030302020204" pitchFamily="66" charset="0"/>
              </a:rPr>
              <a:t>Refers</a:t>
            </a:r>
            <a:r>
              <a:rPr lang="it-IT" sz="1050" b="1" dirty="0" smtClean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887747" y="4265284"/>
            <a:ext cx="7649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concerns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709273" y="4693100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201603" y="4152380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139422" y="2934992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603563" y="31700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2028364" y="524677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2746131" y="528374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891206" y="474157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771731" y="396958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cxnSp>
        <p:nvCxnSpPr>
          <p:cNvPr id="67" name="Connettore 1 66"/>
          <p:cNvCxnSpPr>
            <a:endCxn id="105" idx="1"/>
          </p:cNvCxnSpPr>
          <p:nvPr/>
        </p:nvCxnSpPr>
        <p:spPr>
          <a:xfrm>
            <a:off x="3665733" y="2887847"/>
            <a:ext cx="1314841" cy="7266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6" name="Rombo 85"/>
          <p:cNvSpPr/>
          <p:nvPr/>
        </p:nvSpPr>
        <p:spPr>
          <a:xfrm>
            <a:off x="2641465" y="34847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249656" y="3931165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28503" y="2729608"/>
            <a:ext cx="941283" cy="264274"/>
            <a:chOff x="3950191" y="2940628"/>
            <a:chExt cx="941283" cy="264274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50191" y="294329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1" name="Rombo 90"/>
          <p:cNvSpPr/>
          <p:nvPr/>
        </p:nvSpPr>
        <p:spPr>
          <a:xfrm>
            <a:off x="3948308" y="4270747"/>
            <a:ext cx="704391" cy="27153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423273" y="350887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91953" y="295038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98057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93894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14817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6429814" y="6356351"/>
            <a:ext cx="2057400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95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94084" y="50048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94" name="Gruppo 93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98" name="CasellaDiTesto 97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1" name="Connettore 1 10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CasellaDiTesto 105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1" name="CasellaDiTesto 110"/>
          <p:cNvSpPr txBox="1"/>
          <p:nvPr/>
        </p:nvSpPr>
        <p:spPr>
          <a:xfrm>
            <a:off x="2171167" y="2271523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12" name="CasellaDiTesto 111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113" name="Gruppo 112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4" name="Ovale 113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Figura a mano libera 114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04" name="Connettore 2 103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789" y="324199"/>
            <a:ext cx="8439369" cy="520921"/>
          </a:xfrm>
        </p:spPr>
        <p:txBody>
          <a:bodyPr>
            <a:noAutofit/>
          </a:bodyPr>
          <a:lstStyle/>
          <a:p>
            <a:pPr algn="ctr"/>
            <a:r>
              <a:rPr lang="it-IT" dirty="0" smtClean="0">
                <a:latin typeface="Comic Sans MS" panose="030F0702030302020204" pitchFamily="66" charset="0"/>
              </a:rPr>
              <a:t>Second </a:t>
            </a:r>
            <a:r>
              <a:rPr lang="it-IT" dirty="0" err="1" smtClean="0">
                <a:latin typeface="Comic Sans MS" panose="030F0702030302020204" pitchFamily="66" charset="0"/>
              </a:rPr>
              <a:t>solution</a:t>
            </a:r>
            <a:r>
              <a:rPr lang="it-IT" dirty="0" smtClean="0">
                <a:latin typeface="Comic Sans MS" panose="030F0702030302020204" pitchFamily="66" charset="0"/>
              </a:rPr>
              <a:t> with </a:t>
            </a:r>
            <a:r>
              <a:rPr lang="it-IT" dirty="0" err="1" smtClean="0">
                <a:latin typeface="Comic Sans MS" panose="030F0702030302020204" pitchFamily="66" charset="0"/>
              </a:rPr>
              <a:t>event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as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Entity</a:t>
            </a:r>
            <a:r>
              <a:rPr lang="it-IT" dirty="0" smtClean="0">
                <a:latin typeface="Comic Sans MS" panose="030F0702030302020204" pitchFamily="66" charset="0"/>
              </a:rPr>
              <a:t> (-1)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96718" y="2364627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Minute</a:t>
            </a:r>
          </a:p>
          <a:p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46384" y="510422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9876" y="500433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84583" y="202646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Parking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28380" y="1956392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Position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2740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 flipV="1">
            <a:off x="5746393" y="2197921"/>
            <a:ext cx="1227257" cy="150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1599298" y="5303382"/>
            <a:ext cx="7736" cy="7303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519229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endCxn id="89" idx="1"/>
          </p:cNvCxnSpPr>
          <p:nvPr/>
        </p:nvCxnSpPr>
        <p:spPr>
          <a:xfrm>
            <a:off x="3699291" y="2792694"/>
            <a:ext cx="521787" cy="2373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455525" y="2371861"/>
            <a:ext cx="500978" cy="6859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4477925" y="3190987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76991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49564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96772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1489" y="313141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497894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4016299" y="2907738"/>
            <a:ext cx="81945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Parked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1357886" y="5489076"/>
            <a:ext cx="48282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3022811" y="4731174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793625" y="179833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6510061" y="181684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109972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2944543" y="2855861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cxnSp>
        <p:nvCxnSpPr>
          <p:cNvPr id="67" name="Connettore 1 66"/>
          <p:cNvCxnSpPr/>
          <p:nvPr/>
        </p:nvCxnSpPr>
        <p:spPr>
          <a:xfrm>
            <a:off x="3525053" y="2945003"/>
            <a:ext cx="1306560" cy="6652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700125" y="3356066"/>
            <a:ext cx="56618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Stato</a:t>
            </a:r>
          </a:p>
        </p:txBody>
      </p:sp>
      <p:sp>
        <p:nvSpPr>
          <p:cNvPr id="85" name="Rombo 84"/>
          <p:cNvSpPr/>
          <p:nvPr/>
        </p:nvSpPr>
        <p:spPr>
          <a:xfrm>
            <a:off x="116336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9" name="Rombo 88"/>
          <p:cNvSpPr/>
          <p:nvPr/>
        </p:nvSpPr>
        <p:spPr>
          <a:xfrm>
            <a:off x="4221078" y="2912404"/>
            <a:ext cx="593598" cy="23518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0" name="Rombo 89"/>
          <p:cNvSpPr/>
          <p:nvPr/>
        </p:nvSpPr>
        <p:spPr>
          <a:xfrm>
            <a:off x="6141970" y="2062759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298996" y="2029572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smtClean="0"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209584" y="347945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11590" y="3632801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487287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488321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Rettangolo 99"/>
          <p:cNvSpPr/>
          <p:nvPr/>
        </p:nvSpPr>
        <p:spPr>
          <a:xfrm>
            <a:off x="6983903" y="2007453"/>
            <a:ext cx="1048908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83989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Rettangolo 106"/>
          <p:cNvSpPr/>
          <p:nvPr/>
        </p:nvSpPr>
        <p:spPr>
          <a:xfrm>
            <a:off x="106823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79826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0749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96</a:t>
            </a:fld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1856186" y="2878375"/>
            <a:ext cx="2959785" cy="2265918"/>
            <a:chOff x="1856186" y="2878375"/>
            <a:chExt cx="2959785" cy="2265918"/>
          </a:xfrm>
        </p:grpSpPr>
        <p:cxnSp>
          <p:nvCxnSpPr>
            <p:cNvPr id="35" name="Connettore 1 34"/>
            <p:cNvCxnSpPr/>
            <p:nvPr/>
          </p:nvCxnSpPr>
          <p:spPr>
            <a:xfrm>
              <a:off x="3378366" y="2904076"/>
              <a:ext cx="146687" cy="213588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sellaDiTesto 60"/>
            <p:cNvSpPr txBox="1"/>
            <p:nvPr/>
          </p:nvSpPr>
          <p:spPr>
            <a:xfrm>
              <a:off x="3316079" y="3906935"/>
              <a:ext cx="44916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 smtClean="0">
                  <a:latin typeface="Comic Sans MS" panose="030F0702030302020204" pitchFamily="66" charset="0"/>
                </a:rPr>
                <a:t>loan</a:t>
              </a:r>
              <a:endParaRPr lang="it-IT" sz="1100" b="1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87" name="Rombo 86"/>
            <p:cNvSpPr/>
            <p:nvPr/>
          </p:nvSpPr>
          <p:spPr>
            <a:xfrm>
              <a:off x="3108976" y="3931165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cxnSp>
          <p:nvCxnSpPr>
            <p:cNvPr id="5" name="Connettore 1 4"/>
            <p:cNvCxnSpPr>
              <a:stCxn id="87" idx="1"/>
              <a:endCxn id="107" idx="3"/>
            </p:cNvCxnSpPr>
            <p:nvPr/>
          </p:nvCxnSpPr>
          <p:spPr>
            <a:xfrm flipH="1">
              <a:off x="1856186" y="4040347"/>
              <a:ext cx="1252790" cy="1103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flipH="1" flipV="1">
              <a:off x="2892056" y="2878375"/>
              <a:ext cx="350457" cy="109120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>
              <a:stCxn id="87" idx="3"/>
            </p:cNvCxnSpPr>
            <p:nvPr/>
          </p:nvCxnSpPr>
          <p:spPr>
            <a:xfrm flipV="1">
              <a:off x="3990871" y="3764144"/>
              <a:ext cx="825100" cy="276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 rot="4280324">
              <a:off x="2604835" y="3384905"/>
              <a:ext cx="6383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err="1" smtClean="0">
                  <a:latin typeface="Comic Sans MS" panose="030F0702030302020204" pitchFamily="66" charset="0"/>
                </a:rPr>
                <a:t>Pick</a:t>
              </a:r>
              <a:r>
                <a:rPr lang="it-IT" sz="1100" dirty="0" smtClean="0">
                  <a:latin typeface="Comic Sans MS" panose="030F0702030302020204" pitchFamily="66" charset="0"/>
                </a:rPr>
                <a:t> up</a:t>
              </a:r>
              <a:endParaRPr lang="it-IT" sz="1100" dirty="0">
                <a:latin typeface="Comic Sans MS" panose="030F0702030302020204" pitchFamily="66" charset="0"/>
              </a:endParaRPr>
            </a:p>
          </p:txBody>
        </p:sp>
        <p:sp>
          <p:nvSpPr>
            <p:cNvPr id="102" name="CasellaDiTesto 101"/>
            <p:cNvSpPr txBox="1"/>
            <p:nvPr/>
          </p:nvSpPr>
          <p:spPr>
            <a:xfrm rot="5044337">
              <a:off x="3019942" y="3466726"/>
              <a:ext cx="5918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>
                  <a:latin typeface="Comic Sans MS" panose="030F0702030302020204" pitchFamily="66" charset="0"/>
                </a:rPr>
                <a:t>Return</a:t>
              </a:r>
              <a:endParaRPr lang="it-IT" sz="1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6" name="CasellaDiTesto 105"/>
          <p:cNvSpPr txBox="1"/>
          <p:nvPr/>
        </p:nvSpPr>
        <p:spPr>
          <a:xfrm>
            <a:off x="4517877" y="384593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110" name="CasellaDiTesto 109"/>
          <p:cNvSpPr txBox="1"/>
          <p:nvPr/>
        </p:nvSpPr>
        <p:spPr>
          <a:xfrm>
            <a:off x="2470358" y="4482993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grpSp>
        <p:nvGrpSpPr>
          <p:cNvPr id="79" name="Gruppo 78"/>
          <p:cNvGrpSpPr/>
          <p:nvPr/>
        </p:nvGrpSpPr>
        <p:grpSpPr>
          <a:xfrm>
            <a:off x="5203949" y="4185861"/>
            <a:ext cx="2182564" cy="731768"/>
            <a:chOff x="5310269" y="4185861"/>
            <a:chExt cx="2182564" cy="731768"/>
          </a:xfrm>
        </p:grpSpPr>
        <p:sp>
          <p:nvSpPr>
            <p:cNvPr id="80" name="CasellaDiTesto 79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81" name="Connettore 1 8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CasellaDiTesto 85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2" name="CasellaDiTesto 91"/>
          <p:cNvSpPr txBox="1"/>
          <p:nvPr/>
        </p:nvSpPr>
        <p:spPr>
          <a:xfrm>
            <a:off x="3333024" y="2968343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104" name="CasellaDiTesto 103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111" name="Gruppo 11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2" name="Ovale 11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igura a mano libera 112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4" name="CasellaDiTesto 93"/>
          <p:cNvSpPr txBox="1"/>
          <p:nvPr/>
        </p:nvSpPr>
        <p:spPr>
          <a:xfrm>
            <a:off x="5052759" y="3462658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-74901" y="4738006"/>
            <a:ext cx="113210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14" name="CasellaDiTesto 113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115" name="Rettangolo 114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CasellaDiTesto 115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sp>
        <p:nvSpPr>
          <p:cNvPr id="117" name="CasellaDiTesto 116"/>
          <p:cNvSpPr txBox="1"/>
          <p:nvPr/>
        </p:nvSpPr>
        <p:spPr>
          <a:xfrm>
            <a:off x="1972661" y="2241516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3700125" y="1853908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769913" y="3063386"/>
            <a:ext cx="593598" cy="276999"/>
            <a:chOff x="837714" y="3566959"/>
            <a:chExt cx="593598" cy="276999"/>
          </a:xfrm>
        </p:grpSpPr>
        <p:sp>
          <p:nvSpPr>
            <p:cNvPr id="88" name="Rombo 87"/>
            <p:cNvSpPr/>
            <p:nvPr/>
          </p:nvSpPr>
          <p:spPr>
            <a:xfrm>
              <a:off x="837714" y="3608772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952228" y="3566959"/>
              <a:ext cx="344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latin typeface="Comic Sans MS" panose="030F0702030302020204" pitchFamily="66" charset="0"/>
                </a:rPr>
                <a:t>on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0" name="CasellaDiTesto 119"/>
          <p:cNvSpPr txBox="1"/>
          <p:nvPr/>
        </p:nvSpPr>
        <p:spPr>
          <a:xfrm>
            <a:off x="3778493" y="504266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121" name="CasellaDiTesto 120"/>
          <p:cNvSpPr txBox="1"/>
          <p:nvPr/>
        </p:nvSpPr>
        <p:spPr>
          <a:xfrm>
            <a:off x="5851223" y="3413071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93" name="Connettore 2 92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6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789" y="324199"/>
            <a:ext cx="8439369" cy="520921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>
                <a:latin typeface="Comic Sans MS" panose="030F0702030302020204" pitchFamily="66" charset="0"/>
              </a:rPr>
              <a:t>Wrong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solution</a:t>
            </a:r>
            <a:r>
              <a:rPr lang="it-IT" dirty="0" smtClean="0">
                <a:latin typeface="Comic Sans MS" panose="030F0702030302020204" pitchFamily="66" charset="0"/>
              </a:rPr>
              <a:t> with </a:t>
            </a:r>
            <a:r>
              <a:rPr lang="it-IT" dirty="0" err="1" smtClean="0">
                <a:latin typeface="Comic Sans MS" panose="030F0702030302020204" pitchFamily="66" charset="0"/>
              </a:rPr>
              <a:t>event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as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</a:rPr>
              <a:t>Entity</a:t>
            </a:r>
            <a:r>
              <a:rPr lang="it-IT" dirty="0" smtClean="0">
                <a:latin typeface="Comic Sans MS" panose="030F0702030302020204" pitchFamily="66" charset="0"/>
              </a:rPr>
              <a:t> (-0,5)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96718" y="2364627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Minute</a:t>
            </a:r>
          </a:p>
          <a:p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46384" y="510422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Event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9876" y="500433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84583" y="202646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Parking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28380" y="1956392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Position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2740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 flipV="1">
            <a:off x="5746393" y="2197921"/>
            <a:ext cx="1227257" cy="150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1599298" y="5303382"/>
            <a:ext cx="7736" cy="7303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519229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endCxn id="89" idx="1"/>
          </p:cNvCxnSpPr>
          <p:nvPr/>
        </p:nvCxnSpPr>
        <p:spPr>
          <a:xfrm>
            <a:off x="3699291" y="2792694"/>
            <a:ext cx="521787" cy="2373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455525" y="2371861"/>
            <a:ext cx="500978" cy="6859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4477925" y="3190987"/>
            <a:ext cx="344166" cy="280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76991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49564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96772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1489" y="313141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497894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4204109" y="2894527"/>
            <a:ext cx="64472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>
                <a:latin typeface="Comic Sans MS" panose="030F0702030302020204" pitchFamily="66" charset="0"/>
              </a:rPr>
              <a:t>P</a:t>
            </a:r>
            <a:r>
              <a:rPr lang="it-IT" sz="1100" b="1" dirty="0" err="1" smtClean="0">
                <a:latin typeface="Comic Sans MS" panose="030F0702030302020204" pitchFamily="66" charset="0"/>
              </a:rPr>
              <a:t>arked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7886" y="5489076"/>
            <a:ext cx="48282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3022811" y="4731174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793625" y="179833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6510061" y="181684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109972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2944543" y="2855861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cxnSp>
        <p:nvCxnSpPr>
          <p:cNvPr id="67" name="Connettore 1 66"/>
          <p:cNvCxnSpPr/>
          <p:nvPr/>
        </p:nvCxnSpPr>
        <p:spPr>
          <a:xfrm>
            <a:off x="3525053" y="2945003"/>
            <a:ext cx="1306560" cy="6652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3700125" y="3356066"/>
            <a:ext cx="56618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Stato</a:t>
            </a:r>
          </a:p>
        </p:txBody>
      </p:sp>
      <p:sp>
        <p:nvSpPr>
          <p:cNvPr id="85" name="Rombo 84"/>
          <p:cNvSpPr/>
          <p:nvPr/>
        </p:nvSpPr>
        <p:spPr>
          <a:xfrm>
            <a:off x="116336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9" name="Rombo 88"/>
          <p:cNvSpPr/>
          <p:nvPr/>
        </p:nvSpPr>
        <p:spPr>
          <a:xfrm>
            <a:off x="4221078" y="2912404"/>
            <a:ext cx="593598" cy="23518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90" name="Rombo 89"/>
          <p:cNvSpPr/>
          <p:nvPr/>
        </p:nvSpPr>
        <p:spPr>
          <a:xfrm>
            <a:off x="6141970" y="2062759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298996" y="2029572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smtClean="0"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209584" y="347945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411590" y="3632801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487287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488321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Rettangolo 99"/>
          <p:cNvSpPr/>
          <p:nvPr/>
        </p:nvSpPr>
        <p:spPr>
          <a:xfrm>
            <a:off x="6983903" y="2007453"/>
            <a:ext cx="1048908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4839894" y="3442708"/>
            <a:ext cx="995519" cy="34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Rettangolo 106"/>
          <p:cNvSpPr/>
          <p:nvPr/>
        </p:nvSpPr>
        <p:spPr>
          <a:xfrm>
            <a:off x="106823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798267" y="2401183"/>
            <a:ext cx="846865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3007497" y="5040994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97</a:t>
            </a:fld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1856186" y="2878375"/>
            <a:ext cx="2959785" cy="2265918"/>
            <a:chOff x="1856186" y="2878375"/>
            <a:chExt cx="2959785" cy="2265918"/>
          </a:xfrm>
        </p:grpSpPr>
        <p:cxnSp>
          <p:nvCxnSpPr>
            <p:cNvPr id="35" name="Connettore 1 34"/>
            <p:cNvCxnSpPr/>
            <p:nvPr/>
          </p:nvCxnSpPr>
          <p:spPr>
            <a:xfrm>
              <a:off x="3378366" y="2904076"/>
              <a:ext cx="146687" cy="213588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sellaDiTesto 60"/>
            <p:cNvSpPr txBox="1"/>
            <p:nvPr/>
          </p:nvSpPr>
          <p:spPr>
            <a:xfrm>
              <a:off x="3316079" y="3906935"/>
              <a:ext cx="44916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err="1" smtClean="0">
                  <a:latin typeface="Comic Sans MS" panose="030F0702030302020204" pitchFamily="66" charset="0"/>
                </a:rPr>
                <a:t>loan</a:t>
              </a:r>
              <a:endParaRPr lang="it-IT" sz="1100" b="1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87" name="Rombo 86"/>
            <p:cNvSpPr/>
            <p:nvPr/>
          </p:nvSpPr>
          <p:spPr>
            <a:xfrm>
              <a:off x="3108976" y="3931165"/>
              <a:ext cx="881895" cy="21836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cxnSp>
          <p:nvCxnSpPr>
            <p:cNvPr id="5" name="Connettore 1 4"/>
            <p:cNvCxnSpPr>
              <a:stCxn id="87" idx="1"/>
              <a:endCxn id="107" idx="3"/>
            </p:cNvCxnSpPr>
            <p:nvPr/>
          </p:nvCxnSpPr>
          <p:spPr>
            <a:xfrm flipH="1">
              <a:off x="1856186" y="4040347"/>
              <a:ext cx="1252790" cy="1103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flipH="1" flipV="1">
              <a:off x="2892056" y="2878375"/>
              <a:ext cx="350457" cy="109120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>
              <a:stCxn id="87" idx="3"/>
            </p:cNvCxnSpPr>
            <p:nvPr/>
          </p:nvCxnSpPr>
          <p:spPr>
            <a:xfrm flipV="1">
              <a:off x="3990871" y="3764144"/>
              <a:ext cx="825100" cy="276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CasellaDiTesto 105"/>
          <p:cNvSpPr txBox="1"/>
          <p:nvPr/>
        </p:nvSpPr>
        <p:spPr>
          <a:xfrm>
            <a:off x="4517877" y="3845930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110" name="CasellaDiTesto 109"/>
          <p:cNvSpPr txBox="1"/>
          <p:nvPr/>
        </p:nvSpPr>
        <p:spPr>
          <a:xfrm>
            <a:off x="2470358" y="4482993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grpSp>
        <p:nvGrpSpPr>
          <p:cNvPr id="79" name="Gruppo 78"/>
          <p:cNvGrpSpPr/>
          <p:nvPr/>
        </p:nvGrpSpPr>
        <p:grpSpPr>
          <a:xfrm>
            <a:off x="5203949" y="4185861"/>
            <a:ext cx="2182564" cy="731768"/>
            <a:chOff x="5310269" y="4185861"/>
            <a:chExt cx="2182564" cy="731768"/>
          </a:xfrm>
        </p:grpSpPr>
        <p:sp>
          <p:nvSpPr>
            <p:cNvPr id="80" name="CasellaDiTesto 79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81" name="Connettore 1 8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CasellaDiTesto 85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2" name="CasellaDiTesto 91"/>
          <p:cNvSpPr txBox="1"/>
          <p:nvPr/>
        </p:nvSpPr>
        <p:spPr>
          <a:xfrm>
            <a:off x="3333024" y="2968343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104" name="CasellaDiTesto 103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grpSp>
        <p:nvGrpSpPr>
          <p:cNvPr id="111" name="Gruppo 110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112" name="Ovale 111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Figura a mano libera 112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4" name="CasellaDiTesto 93"/>
          <p:cNvSpPr txBox="1"/>
          <p:nvPr/>
        </p:nvSpPr>
        <p:spPr>
          <a:xfrm>
            <a:off x="5052759" y="3462658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Bike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-81312" y="4738006"/>
            <a:ext cx="113851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14" name="CasellaDiTesto 113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115" name="Rettangolo 114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CasellaDiTesto 115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sp>
        <p:nvSpPr>
          <p:cNvPr id="117" name="CasellaDiTesto 116"/>
          <p:cNvSpPr txBox="1"/>
          <p:nvPr/>
        </p:nvSpPr>
        <p:spPr>
          <a:xfrm>
            <a:off x="1972661" y="2241516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3700125" y="1853908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769913" y="3063386"/>
            <a:ext cx="593598" cy="276999"/>
            <a:chOff x="837714" y="3566959"/>
            <a:chExt cx="593598" cy="276999"/>
          </a:xfrm>
        </p:grpSpPr>
        <p:sp>
          <p:nvSpPr>
            <p:cNvPr id="88" name="Rombo 87"/>
            <p:cNvSpPr/>
            <p:nvPr/>
          </p:nvSpPr>
          <p:spPr>
            <a:xfrm>
              <a:off x="837714" y="3608772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952228" y="3566959"/>
              <a:ext cx="344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latin typeface="Comic Sans MS" panose="030F0702030302020204" pitchFamily="66" charset="0"/>
                </a:rPr>
                <a:t>on</a:t>
              </a:r>
              <a:endParaRPr lang="it-IT" sz="1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0" name="CasellaDiTesto 119"/>
          <p:cNvSpPr txBox="1"/>
          <p:nvPr/>
        </p:nvSpPr>
        <p:spPr>
          <a:xfrm>
            <a:off x="3778493" y="504266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121" name="CasellaDiTesto 120"/>
          <p:cNvSpPr txBox="1"/>
          <p:nvPr/>
        </p:nvSpPr>
        <p:spPr>
          <a:xfrm>
            <a:off x="5851223" y="3413071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93" name="Connettore 2 92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1158276" y="3010957"/>
            <a:ext cx="1685741" cy="120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sellaDiTesto 100"/>
          <p:cNvSpPr txBox="1"/>
          <p:nvPr/>
        </p:nvSpPr>
        <p:spPr>
          <a:xfrm>
            <a:off x="517660" y="2573680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 </a:t>
            </a:r>
            <a:r>
              <a:rPr lang="it-IT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role</a:t>
            </a:r>
            <a:r>
              <a:rPr lang="it-IT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103" name="Connettore 2 102"/>
          <p:cNvCxnSpPr/>
          <p:nvPr/>
        </p:nvCxnSpPr>
        <p:spPr>
          <a:xfrm>
            <a:off x="1158276" y="3090741"/>
            <a:ext cx="2172051" cy="467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06824" y="930428"/>
            <a:ext cx="3653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Comic Sans MS" panose="030F0702030302020204" pitchFamily="66" charset="0"/>
              </a:rPr>
              <a:t>Comment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it-IT" sz="1600" dirty="0" err="1">
                <a:latin typeface="Comic Sans MS" panose="030F0702030302020204" pitchFamily="66" charset="0"/>
              </a:rPr>
              <a:t>w</a:t>
            </a:r>
            <a:r>
              <a:rPr lang="it-IT" sz="1600" dirty="0" err="1" smtClean="0">
                <a:latin typeface="Comic Sans MS" panose="030F0702030302020204" pitchFamily="66" charset="0"/>
              </a:rPr>
              <a:t>ithout</a:t>
            </a:r>
            <a:r>
              <a:rPr lang="it-IT" sz="1600" dirty="0" smtClean="0">
                <a:latin typeface="Comic Sans MS" panose="030F0702030302020204" pitchFamily="66" charset="0"/>
              </a:rPr>
              <a:t> a </a:t>
            </a:r>
            <a:r>
              <a:rPr lang="it-IT" sz="1600" dirty="0" err="1" smtClean="0">
                <a:latin typeface="Comic Sans MS" panose="030F0702030302020204" pitchFamily="66" charset="0"/>
              </a:rPr>
              <a:t>role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defined</a:t>
            </a:r>
            <a:r>
              <a:rPr lang="it-IT" sz="1600" dirty="0" smtClean="0">
                <a:latin typeface="Comic Sans MS" panose="030F0702030302020204" pitchFamily="66" charset="0"/>
              </a:rPr>
              <a:t> for the </a:t>
            </a:r>
            <a:r>
              <a:rPr lang="it-IT" sz="1600" dirty="0" err="1" smtClean="0">
                <a:latin typeface="Comic Sans MS" panose="030F0702030302020204" pitchFamily="66" charset="0"/>
              </a:rPr>
              <a:t>two</a:t>
            </a:r>
            <a:endParaRPr lang="it-IT" sz="1600" dirty="0" smtClean="0">
              <a:latin typeface="Comic Sans MS" panose="030F0702030302020204" pitchFamily="66" charset="0"/>
            </a:endParaRPr>
          </a:p>
          <a:p>
            <a:r>
              <a:rPr lang="it-IT" sz="1600" dirty="0" err="1">
                <a:latin typeface="Comic Sans MS" panose="030F0702030302020204" pitchFamily="66" charset="0"/>
              </a:rPr>
              <a:t>r</a:t>
            </a:r>
            <a:r>
              <a:rPr lang="it-IT" sz="1600" dirty="0" err="1" smtClean="0">
                <a:latin typeface="Comic Sans MS" panose="030F0702030302020204" pitchFamily="66" charset="0"/>
              </a:rPr>
              <a:t>elationships</a:t>
            </a:r>
            <a:r>
              <a:rPr lang="it-IT" sz="1600" dirty="0" smtClean="0">
                <a:latin typeface="Comic Sans MS" panose="030F0702030302020204" pitchFamily="66" charset="0"/>
              </a:rPr>
              <a:t>, </a:t>
            </a:r>
            <a:r>
              <a:rPr lang="it-IT" sz="1600" dirty="0" err="1" smtClean="0">
                <a:latin typeface="Comic Sans MS" panose="030F0702030302020204" pitchFamily="66" charset="0"/>
              </a:rPr>
              <a:t>we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cannot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distinguish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it-IT" sz="1600" dirty="0" err="1">
                <a:latin typeface="Comic Sans MS" panose="030F0702030302020204" pitchFamily="66" charset="0"/>
              </a:rPr>
              <a:t>t</a:t>
            </a:r>
            <a:r>
              <a:rPr lang="it-IT" sz="1600" dirty="0" err="1" smtClean="0">
                <a:latin typeface="Comic Sans MS" panose="030F0702030302020204" pitchFamily="66" charset="0"/>
              </a:rPr>
              <a:t>heir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different</a:t>
            </a:r>
            <a:r>
              <a:rPr lang="it-IT" sz="1600" dirty="0" smtClean="0">
                <a:latin typeface="Comic Sans MS" panose="030F0702030302020204" pitchFamily="66" charset="0"/>
              </a:rPr>
              <a:t> </a:t>
            </a:r>
            <a:r>
              <a:rPr lang="it-IT" sz="1600" dirty="0" err="1" smtClean="0">
                <a:latin typeface="Comic Sans MS" panose="030F0702030302020204" pitchFamily="66" charset="0"/>
              </a:rPr>
              <a:t>meanings</a:t>
            </a:r>
            <a:endParaRPr lang="it-IT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455" y="2101777"/>
            <a:ext cx="8574156" cy="1325563"/>
          </a:xfrm>
        </p:spPr>
        <p:txBody>
          <a:bodyPr/>
          <a:lstStyle/>
          <a:p>
            <a:pPr algn="ctr"/>
            <a:r>
              <a:rPr lang="it-IT" dirty="0" err="1" smtClean="0"/>
              <a:t>Requirements</a:t>
            </a:r>
            <a:r>
              <a:rPr lang="it-IT" dirty="0" smtClean="0"/>
              <a:t> R3 </a:t>
            </a:r>
            <a:br>
              <a:rPr lang="it-IT" dirty="0" smtClean="0"/>
            </a:b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modeled</a:t>
            </a:r>
            <a:r>
              <a:rPr lang="it-IT" dirty="0" smtClean="0"/>
              <a:t> with a </a:t>
            </a:r>
            <a:r>
              <a:rPr lang="it-IT" dirty="0" err="1" smtClean="0"/>
              <a:t>relationship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EBC-9980-4787-99DB-D938DA7138E1}" type="slidenum">
              <a:rPr lang="it-IT" smtClean="0"/>
              <a:t>98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6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Connettore 1 66"/>
          <p:cNvCxnSpPr/>
          <p:nvPr/>
        </p:nvCxnSpPr>
        <p:spPr>
          <a:xfrm>
            <a:off x="3576698" y="2901885"/>
            <a:ext cx="1450470" cy="6882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87" idx="2"/>
            <a:endCxn id="107" idx="3"/>
          </p:cNvCxnSpPr>
          <p:nvPr/>
        </p:nvCxnSpPr>
        <p:spPr>
          <a:xfrm flipH="1">
            <a:off x="1996866" y="4164172"/>
            <a:ext cx="1657190" cy="98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53080" cy="520921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Solution 1 with </a:t>
            </a:r>
            <a:r>
              <a:rPr lang="it-IT" sz="3600" dirty="0" err="1" smtClean="0"/>
              <a:t>event</a:t>
            </a:r>
            <a:r>
              <a:rPr lang="it-IT" sz="3600" dirty="0" smtClean="0"/>
              <a:t> </a:t>
            </a:r>
            <a:r>
              <a:rPr lang="it-IT" sz="3600" dirty="0" err="1" smtClean="0"/>
              <a:t>modeled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smtClean="0"/>
              <a:t>with a </a:t>
            </a:r>
            <a:r>
              <a:rPr lang="it-IT" sz="3600" dirty="0" err="1" smtClean="0"/>
              <a:t>relationship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82109" y="2384995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Minute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In 2015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8338" y="2389085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it-IT" sz="1400" b="1" dirty="0" smtClean="0">
                <a:latin typeface="Comic Sans MS" panose="030F0702030302020204" pitchFamily="66" charset="0"/>
              </a:rPr>
              <a:t>Card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500" y="1956392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anose="030F0702030302020204" pitchFamily="66" charset="0"/>
              </a:rPr>
              <a:t>Location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26" y="454897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Normal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Connettore 1 15"/>
          <p:cNvCxnSpPr>
            <a:endCxn id="100" idx="1"/>
          </p:cNvCxnSpPr>
          <p:nvPr/>
        </p:nvCxnSpPr>
        <p:spPr>
          <a:xfrm>
            <a:off x="5878919" y="2180352"/>
            <a:ext cx="1069512" cy="37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2"/>
            <a:endCxn id="8" idx="0"/>
          </p:cNvCxnSpPr>
          <p:nvPr/>
        </p:nvCxnSpPr>
        <p:spPr>
          <a:xfrm>
            <a:off x="1329250" y="2912305"/>
            <a:ext cx="271366" cy="20925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722569" y="5332029"/>
            <a:ext cx="14698" cy="778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66026" y="1881997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# </a:t>
            </a:r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Type</a:t>
            </a:r>
            <a:r>
              <a:rPr lang="it-IT" sz="1100" dirty="0" smtClean="0">
                <a:latin typeface="Comic Sans MS" panose="030F0702030302020204" pitchFamily="66" charset="0"/>
              </a:rPr>
              <a:t> of bike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936473" y="3434707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dirty="0" smtClean="0">
                <a:latin typeface="Comic Sans MS" panose="030F0702030302020204" pitchFamily="66" charset="0"/>
              </a:rPr>
              <a:t>Date of </a:t>
            </a:r>
            <a:r>
              <a:rPr lang="it-IT" sz="1100" dirty="0" err="1" smtClean="0">
                <a:latin typeface="Comic Sans MS" panose="030F0702030302020204" pitchFamily="66" charset="0"/>
              </a:rPr>
              <a:t>purchase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5332977" y="4190430"/>
            <a:ext cx="0" cy="292777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828989" y="2830326"/>
            <a:ext cx="789343" cy="575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980574" y="2371861"/>
            <a:ext cx="116609" cy="327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89" idx="2"/>
            <a:endCxn id="6" idx="0"/>
          </p:cNvCxnSpPr>
          <p:nvPr/>
        </p:nvCxnSpPr>
        <p:spPr>
          <a:xfrm>
            <a:off x="4969348" y="2964794"/>
            <a:ext cx="509527" cy="4915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910593" y="256871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369989" y="301905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08403" y="57244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478799" y="3124682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19626" y="2341338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050454" y="5997900"/>
            <a:ext cx="615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Region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236620" y="3606436"/>
            <a:ext cx="4138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has</a:t>
            </a:r>
            <a:endParaRPr lang="it-IT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355515" y="5511538"/>
            <a:ext cx="6623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b="1" dirty="0" err="1" smtClean="0">
                <a:latin typeface="Comic Sans MS" panose="030F0702030302020204" pitchFamily="66" charset="0"/>
              </a:rPr>
              <a:t>Born</a:t>
            </a:r>
            <a:r>
              <a:rPr lang="it-IT" sz="1100" b="1" dirty="0" smtClean="0">
                <a:latin typeface="Comic Sans MS" panose="030F0702030302020204" pitchFamily="66" charset="0"/>
              </a:rPr>
              <a:t> in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1480787" y="3834140"/>
            <a:ext cx="1290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Comic Sans MS" panose="030F0702030302020204" pitchFamily="66" charset="0"/>
              </a:rPr>
              <a:t>maximum </a:t>
            </a:r>
            <a:r>
              <a:rPr lang="it-IT" sz="1100" dirty="0" err="1">
                <a:latin typeface="Comic Sans MS" panose="030F0702030302020204" pitchFamily="66" charset="0"/>
              </a:rPr>
              <a:t>amount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>
                <a:latin typeface="Comic Sans MS" panose="030F0702030302020204" pitchFamily="66" charset="0"/>
              </a:rPr>
              <a:t> of </a:t>
            </a:r>
            <a:r>
              <a:rPr lang="it-IT" sz="1100" dirty="0" err="1" smtClean="0">
                <a:latin typeface="Comic Sans MS" panose="030F0702030302020204" pitchFamily="66" charset="0"/>
              </a:rPr>
              <a:t>withdrawal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3738101" y="4122617"/>
            <a:ext cx="112082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Comic Sans MS" panose="030F0702030302020204" pitchFamily="66" charset="0"/>
              </a:rPr>
              <a:t>Progressive </a:t>
            </a: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number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Period</a:t>
            </a:r>
            <a:r>
              <a:rPr lang="it-IT" sz="1100" dirty="0" smtClean="0">
                <a:latin typeface="Comic Sans MS" panose="030F0702030302020204" pitchFamily="66" charset="0"/>
              </a:rPr>
              <a:t> of time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2113332" y="4970955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996530" y="1774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464559" y="2268634"/>
            <a:ext cx="506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Type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4624077" y="3849606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3916406" y="3391219"/>
            <a:ext cx="5629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State</a:t>
            </a:r>
          </a:p>
        </p:txBody>
      </p:sp>
      <p:sp>
        <p:nvSpPr>
          <p:cNvPr id="9" name="Rombo 8"/>
          <p:cNvSpPr/>
          <p:nvPr/>
        </p:nvSpPr>
        <p:spPr>
          <a:xfrm>
            <a:off x="986336" y="3623294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5" name="Rombo 84"/>
          <p:cNvSpPr/>
          <p:nvPr/>
        </p:nvSpPr>
        <p:spPr>
          <a:xfrm>
            <a:off x="1304041" y="5523773"/>
            <a:ext cx="881895" cy="2183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7" name="Rombo 86"/>
          <p:cNvSpPr/>
          <p:nvPr/>
        </p:nvSpPr>
        <p:spPr>
          <a:xfrm>
            <a:off x="3097619" y="3865594"/>
            <a:ext cx="1112874" cy="298578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8" name="Rombo 87"/>
          <p:cNvSpPr/>
          <p:nvPr/>
        </p:nvSpPr>
        <p:spPr>
          <a:xfrm>
            <a:off x="3806400" y="3081210"/>
            <a:ext cx="593598" cy="23518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anose="030F0702030302020204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468915" y="2691812"/>
            <a:ext cx="941283" cy="272982"/>
            <a:chOff x="3990603" y="2902832"/>
            <a:chExt cx="941283" cy="272982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3990603" y="2902832"/>
              <a:ext cx="9412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>
                  <a:latin typeface="Comic Sans MS" panose="030F0702030302020204" pitchFamily="66" charset="0"/>
                </a:rPr>
                <a:t> </a:t>
              </a:r>
              <a:r>
                <a:rPr lang="it-IT" sz="1100" b="1" dirty="0" err="1">
                  <a:latin typeface="Comic Sans MS" panose="030F0702030302020204" pitchFamily="66" charset="0"/>
                </a:rPr>
                <a:t>P</a:t>
              </a:r>
              <a:r>
                <a:rPr lang="it-IT" sz="1100" b="1" dirty="0" err="1" smtClean="0">
                  <a:latin typeface="Comic Sans MS" panose="030F0702030302020204" pitchFamily="66" charset="0"/>
                </a:rPr>
                <a:t>arked</a:t>
              </a:r>
              <a:r>
                <a:rPr lang="it-IT" sz="1100" b="1" dirty="0" smtClean="0">
                  <a:latin typeface="Comic Sans MS" panose="030F0702030302020204" pitchFamily="66" charset="0"/>
                </a:rPr>
                <a:t> in </a:t>
              </a:r>
            </a:p>
          </p:txBody>
        </p:sp>
        <p:sp>
          <p:nvSpPr>
            <p:cNvPr id="89" name="Rombo 88"/>
            <p:cNvSpPr/>
            <p:nvPr/>
          </p:nvSpPr>
          <p:spPr>
            <a:xfrm>
              <a:off x="4194237" y="2940628"/>
              <a:ext cx="593598" cy="235186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3780630" y="304615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b="1" dirty="0"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latin typeface="Comic Sans MS" panose="030F0702030302020204" pitchFamily="66" charset="0"/>
              </a:rPr>
              <a:t> on 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4395752" y="3119908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3769092" y="2830087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6619" y="2440392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5013559" y="4492565"/>
            <a:ext cx="787956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5023896" y="1905469"/>
            <a:ext cx="863177" cy="420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1242409" y="6064551"/>
            <a:ext cx="787956" cy="38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/>
          <p:cNvSpPr/>
          <p:nvPr/>
        </p:nvSpPr>
        <p:spPr>
          <a:xfrm>
            <a:off x="2705501" y="2401183"/>
            <a:ext cx="1080311" cy="477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8378456" y="6371561"/>
            <a:ext cx="643862" cy="365125"/>
          </a:xfrm>
        </p:spPr>
        <p:txBody>
          <a:bodyPr/>
          <a:lstStyle/>
          <a:p>
            <a:fld id="{50091EBC-9980-4787-99DB-D938DA7138E1}" type="slidenum">
              <a:rPr lang="it-IT" smtClean="0"/>
              <a:t>99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27757" y="500483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latin typeface="Comic Sans MS" panose="030F0702030302020204" pitchFamily="66" charset="0"/>
              </a:rPr>
              <a:t>Person</a:t>
            </a:r>
            <a:endParaRPr lang="it-IT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636327" y="4694394"/>
            <a:ext cx="463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(1,n)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5427" y="4471623"/>
            <a:ext cx="10968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Id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Numeric</a:t>
            </a:r>
            <a:r>
              <a:rPr lang="it-IT" sz="1100" u="sng" dirty="0" smtClean="0">
                <a:latin typeface="Comic Sans MS" panose="030F0702030302020204" pitchFamily="66" charset="0"/>
              </a:rPr>
              <a:t> Code</a:t>
            </a: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First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Last </a:t>
            </a:r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pPr algn="r"/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240408" y="52911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smtClean="0">
                <a:latin typeface="Comic Sans MS" panose="030F0702030302020204" pitchFamily="66" charset="0"/>
              </a:rPr>
              <a:t>(1,1)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1208910" y="4967749"/>
            <a:ext cx="787956" cy="353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1158276" y="6037924"/>
            <a:ext cx="936780" cy="5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Munici</a:t>
            </a:r>
            <a:r>
              <a:rPr lang="it-IT" sz="1200" b="1" dirty="0" smtClean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it-IT" sz="1200" b="1" dirty="0" err="1" smtClean="0">
                <a:latin typeface="Comic Sans MS" panose="030F0702030302020204" pitchFamily="66" charset="0"/>
              </a:rPr>
              <a:t>pality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19042" y="1816846"/>
            <a:ext cx="1778297" cy="611214"/>
            <a:chOff x="6282650" y="1816846"/>
            <a:chExt cx="1778297" cy="611214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6595084" y="1816846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smtClean="0">
                  <a:latin typeface="Comic Sans MS" panose="030F0702030302020204" pitchFamily="66" charset="0"/>
                </a:rPr>
                <a:t>(1,n)</a:t>
              </a:r>
            </a:p>
          </p:txBody>
        </p:sp>
        <p:sp>
          <p:nvSpPr>
            <p:cNvPr id="90" name="Rombo 89"/>
            <p:cNvSpPr/>
            <p:nvPr/>
          </p:nvSpPr>
          <p:spPr>
            <a:xfrm>
              <a:off x="6282650" y="2062759"/>
              <a:ext cx="593598" cy="235186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439676" y="2029572"/>
              <a:ext cx="298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b="1" dirty="0" smtClean="0">
                  <a:latin typeface="Comic Sans MS" panose="030F0702030302020204" pitchFamily="66" charset="0"/>
                </a:rPr>
                <a:t>in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012039" y="2007453"/>
              <a:ext cx="1048908" cy="420607"/>
              <a:chOff x="7012039" y="2007453"/>
              <a:chExt cx="1048908" cy="420607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7146865" y="2053813"/>
                <a:ext cx="801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Comic Sans MS" panose="030F0702030302020204" pitchFamily="66" charset="0"/>
                  </a:rPr>
                  <a:t>Parking</a:t>
                </a:r>
                <a:endParaRPr lang="it-IT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ttangolo 99"/>
              <p:cNvSpPr/>
              <p:nvPr/>
            </p:nvSpPr>
            <p:spPr>
              <a:xfrm>
                <a:off x="7012039" y="2007453"/>
                <a:ext cx="1048908" cy="420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52" name="Connettore 1 51"/>
          <p:cNvCxnSpPr>
            <a:stCxn id="87" idx="0"/>
          </p:cNvCxnSpPr>
          <p:nvPr/>
        </p:nvCxnSpPr>
        <p:spPr>
          <a:xfrm flipH="1" flipV="1">
            <a:off x="3406108" y="2908215"/>
            <a:ext cx="247948" cy="957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87" idx="3"/>
          </p:cNvCxnSpPr>
          <p:nvPr/>
        </p:nvCxnSpPr>
        <p:spPr>
          <a:xfrm flipV="1">
            <a:off x="4210493" y="3732476"/>
            <a:ext cx="790878" cy="282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uppo 100"/>
          <p:cNvGrpSpPr/>
          <p:nvPr/>
        </p:nvGrpSpPr>
        <p:grpSpPr>
          <a:xfrm>
            <a:off x="4980574" y="3442708"/>
            <a:ext cx="995519" cy="343573"/>
            <a:chOff x="4980574" y="3442708"/>
            <a:chExt cx="995519" cy="343573"/>
          </a:xfrm>
        </p:grpSpPr>
        <p:sp>
          <p:nvSpPr>
            <p:cNvPr id="105" name="Rettangolo 104"/>
            <p:cNvSpPr/>
            <p:nvPr/>
          </p:nvSpPr>
          <p:spPr>
            <a:xfrm>
              <a:off x="4980574" y="3442708"/>
              <a:ext cx="995519" cy="3435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206204" y="3456367"/>
              <a:ext cx="5453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Comic Sans MS" panose="030F0702030302020204" pitchFamily="66" charset="0"/>
                </a:rPr>
                <a:t>Bike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0" name="CasellaDiTesto 109"/>
          <p:cNvSpPr txBox="1"/>
          <p:nvPr/>
        </p:nvSpPr>
        <p:spPr>
          <a:xfrm>
            <a:off x="2308639" y="3004688"/>
            <a:ext cx="6094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 smtClean="0">
                <a:latin typeface="Comic Sans MS" panose="030F0702030302020204" pitchFamily="66" charset="0"/>
              </a:rPr>
              <a:t>return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sp>
        <p:nvSpPr>
          <p:cNvPr id="111" name="CasellaDiTesto 110"/>
          <p:cNvSpPr txBox="1"/>
          <p:nvPr/>
        </p:nvSpPr>
        <p:spPr>
          <a:xfrm>
            <a:off x="3132064" y="3863956"/>
            <a:ext cx="1038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latin typeface="Comic Sans MS" panose="030F0702030302020204" pitchFamily="66" charset="0"/>
              </a:rPr>
              <a:t>Loan</a:t>
            </a:r>
            <a:r>
              <a:rPr lang="it-IT" sz="1200" b="1" dirty="0" smtClean="0">
                <a:latin typeface="Comic Sans MS" panose="030F0702030302020204" pitchFamily="66" charset="0"/>
              </a:rPr>
              <a:t> </a:t>
            </a:r>
            <a:r>
              <a:rPr lang="it-IT" sz="1200" b="1" dirty="0" err="1" smtClean="0">
                <a:latin typeface="Comic Sans MS" panose="030F0702030302020204" pitchFamily="66" charset="0"/>
              </a:rPr>
              <a:t>event</a:t>
            </a:r>
            <a:endParaRPr lang="it-IT" sz="1200" b="1" dirty="0">
              <a:latin typeface="Comic Sans MS" panose="030F0702030302020204" pitchFamily="66" charset="0"/>
            </a:endParaRPr>
          </a:p>
        </p:txBody>
      </p:sp>
      <p:grpSp>
        <p:nvGrpSpPr>
          <p:cNvPr id="79" name="Gruppo 78"/>
          <p:cNvGrpSpPr/>
          <p:nvPr/>
        </p:nvGrpSpPr>
        <p:grpSpPr>
          <a:xfrm>
            <a:off x="5310269" y="4185861"/>
            <a:ext cx="2182564" cy="731768"/>
            <a:chOff x="5310269" y="4185861"/>
            <a:chExt cx="2182564" cy="731768"/>
          </a:xfrm>
        </p:grpSpPr>
        <p:sp>
          <p:nvSpPr>
            <p:cNvPr id="80" name="CasellaDiTesto 79"/>
            <p:cNvSpPr txBox="1"/>
            <p:nvPr/>
          </p:nvSpPr>
          <p:spPr>
            <a:xfrm>
              <a:off x="6042871" y="449851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Comic Sans MS" panose="030F0702030302020204" pitchFamily="66" charset="0"/>
                </a:rPr>
                <a:t>Assisted</a:t>
              </a:r>
              <a:endParaRPr lang="it-IT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81" name="Connettore 1 80"/>
            <p:cNvCxnSpPr/>
            <p:nvPr/>
          </p:nvCxnSpPr>
          <p:spPr>
            <a:xfrm flipH="1">
              <a:off x="5310269" y="4190430"/>
              <a:ext cx="1171206" cy="18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2 85"/>
            <p:cNvCxnSpPr/>
            <p:nvPr/>
          </p:nvCxnSpPr>
          <p:spPr>
            <a:xfrm flipV="1">
              <a:off x="6477742" y="4185861"/>
              <a:ext cx="0" cy="292777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asellaDiTesto 90"/>
            <p:cNvSpPr txBox="1"/>
            <p:nvPr/>
          </p:nvSpPr>
          <p:spPr>
            <a:xfrm>
              <a:off x="6973139" y="4634196"/>
              <a:ext cx="5196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100" dirty="0" err="1" smtClean="0">
                  <a:latin typeface="Comic Sans MS" panose="030F0702030302020204" pitchFamily="66" charset="0"/>
                </a:rPr>
                <a:t>make</a:t>
              </a:r>
              <a:endParaRPr lang="it-IT" sz="11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6127475" y="4497022"/>
              <a:ext cx="787956" cy="4206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4" name="CasellaDiTesto 93"/>
          <p:cNvSpPr txBox="1"/>
          <p:nvPr/>
        </p:nvSpPr>
        <p:spPr>
          <a:xfrm>
            <a:off x="1943116" y="2199054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Minute &amp;</a:t>
            </a:r>
          </a:p>
          <a:p>
            <a:pPr algn="r"/>
            <a:r>
              <a:rPr lang="it-IT" sz="1100" u="sng" dirty="0" smtClean="0">
                <a:latin typeface="Comic Sans MS" panose="030F0702030302020204" pitchFamily="66" charset="0"/>
              </a:rPr>
              <a:t>Hour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Day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pPr algn="r"/>
            <a:r>
              <a:rPr lang="it-IT" sz="1100" u="sng" dirty="0" err="1" smtClean="0">
                <a:latin typeface="Comic Sans MS" panose="030F0702030302020204" pitchFamily="66" charset="0"/>
              </a:rPr>
              <a:t>Month</a:t>
            </a:r>
            <a:endParaRPr lang="it-IT" sz="1100" u="sng" dirty="0" smtClean="0">
              <a:latin typeface="Comic Sans MS" panose="030F0702030302020204" pitchFamily="66" charset="0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7997339" y="1838765"/>
            <a:ext cx="1111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u="sng" dirty="0" smtClean="0">
                <a:latin typeface="Comic Sans MS" panose="030F0702030302020204" pitchFamily="66" charset="0"/>
              </a:rPr>
              <a:t>Code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Longitude</a:t>
            </a:r>
            <a:r>
              <a:rPr lang="it-IT" sz="1100" u="sng" dirty="0" smtClean="0">
                <a:latin typeface="Comic Sans MS" panose="030F0702030302020204" pitchFamily="66" charset="0"/>
              </a:rPr>
              <a:t> &amp;</a:t>
            </a:r>
          </a:p>
          <a:p>
            <a:r>
              <a:rPr lang="it-IT" sz="1100" u="sng" dirty="0" err="1" smtClean="0">
                <a:latin typeface="Comic Sans MS" panose="030F0702030302020204" pitchFamily="66" charset="0"/>
              </a:rPr>
              <a:t>Latitude</a:t>
            </a:r>
            <a:endParaRPr lang="it-IT" sz="1100" u="sng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Address</a:t>
            </a:r>
            <a:endParaRPr lang="it-IT" sz="1100" dirty="0" smtClean="0">
              <a:latin typeface="Comic Sans MS" panose="030F0702030302020204" pitchFamily="66" charset="0"/>
            </a:endParaRPr>
          </a:p>
          <a:p>
            <a:r>
              <a:rPr lang="it-IT" sz="1100" dirty="0" err="1" smtClean="0">
                <a:latin typeface="Comic Sans MS" panose="030F0702030302020204" pitchFamily="66" charset="0"/>
              </a:rPr>
              <a:t>Name</a:t>
            </a:r>
            <a:endParaRPr lang="it-IT" sz="1100" dirty="0">
              <a:latin typeface="Comic Sans MS" panose="030F0702030302020204" pitchFamily="66" charset="0"/>
            </a:endParaRPr>
          </a:p>
          <a:p>
            <a:r>
              <a:rPr lang="it-IT" sz="1100" dirty="0" smtClean="0">
                <a:latin typeface="Comic Sans MS" panose="030F0702030302020204" pitchFamily="66" charset="0"/>
              </a:rPr>
              <a:t># of </a:t>
            </a:r>
            <a:r>
              <a:rPr lang="it-IT" sz="1100" dirty="0" err="1" smtClean="0">
                <a:latin typeface="Comic Sans MS" panose="030F0702030302020204" pitchFamily="66" charset="0"/>
              </a:rPr>
              <a:t>locations</a:t>
            </a:r>
            <a:endParaRPr lang="it-IT" sz="1100" dirty="0" smtClean="0">
              <a:latin typeface="Comic Sans MS" panose="030F0702030302020204" pitchFamily="66" charset="0"/>
            </a:endParaRPr>
          </a:p>
        </p:txBody>
      </p:sp>
      <p:cxnSp>
        <p:nvCxnSpPr>
          <p:cNvPr id="102" name="Connettore 1 101"/>
          <p:cNvCxnSpPr>
            <a:stCxn id="87" idx="1"/>
          </p:cNvCxnSpPr>
          <p:nvPr/>
        </p:nvCxnSpPr>
        <p:spPr>
          <a:xfrm flipH="1" flipV="1">
            <a:off x="2817924" y="2877125"/>
            <a:ext cx="279695" cy="1137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sellaDiTesto 103"/>
          <p:cNvSpPr txBox="1"/>
          <p:nvPr/>
        </p:nvSpPr>
        <p:spPr>
          <a:xfrm>
            <a:off x="2867893" y="2993882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dirty="0" err="1">
                <a:latin typeface="Comic Sans MS" panose="030F0702030302020204" pitchFamily="66" charset="0"/>
              </a:rPr>
              <a:t>p</a:t>
            </a:r>
            <a:r>
              <a:rPr lang="it-IT" sz="1100" dirty="0" err="1" smtClean="0">
                <a:latin typeface="Comic Sans MS" panose="030F0702030302020204" pitchFamily="66" charset="0"/>
              </a:rPr>
              <a:t>ick</a:t>
            </a:r>
            <a:r>
              <a:rPr lang="it-IT" sz="1100" dirty="0" smtClean="0">
                <a:latin typeface="Comic Sans MS" panose="030F0702030302020204" pitchFamily="66" charset="0"/>
              </a:rPr>
              <a:t> up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4086010" y="1748246"/>
            <a:ext cx="2112835" cy="700213"/>
            <a:chOff x="4086010" y="1748246"/>
            <a:chExt cx="2112835" cy="700213"/>
          </a:xfrm>
        </p:grpSpPr>
        <p:sp>
          <p:nvSpPr>
            <p:cNvPr id="47" name="Ovale 46"/>
            <p:cNvSpPr/>
            <p:nvPr/>
          </p:nvSpPr>
          <p:spPr>
            <a:xfrm>
              <a:off x="6074367" y="2311259"/>
              <a:ext cx="124478" cy="137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Figura a mano libera 108"/>
            <p:cNvSpPr/>
            <p:nvPr/>
          </p:nvSpPr>
          <p:spPr>
            <a:xfrm>
              <a:off x="4086010" y="1748246"/>
              <a:ext cx="2036927" cy="569588"/>
            </a:xfrm>
            <a:custGeom>
              <a:avLst/>
              <a:gdLst>
                <a:gd name="connsiteX0" fmla="*/ 6053 w 2168007"/>
                <a:gd name="connsiteY0" fmla="*/ 570688 h 719544"/>
                <a:gd name="connsiteX1" fmla="*/ 69849 w 2168007"/>
                <a:gd name="connsiteY1" fmla="*/ 180828 h 719544"/>
                <a:gd name="connsiteX2" fmla="*/ 502239 w 2168007"/>
                <a:gd name="connsiteY2" fmla="*/ 39061 h 719544"/>
                <a:gd name="connsiteX3" fmla="*/ 1381198 w 2168007"/>
                <a:gd name="connsiteY3" fmla="*/ 10707 h 719544"/>
                <a:gd name="connsiteX4" fmla="*/ 1863207 w 2168007"/>
                <a:gd name="connsiteY4" fmla="*/ 195005 h 719544"/>
                <a:gd name="connsiteX5" fmla="*/ 1997886 w 2168007"/>
                <a:gd name="connsiteY5" fmla="*/ 315507 h 719544"/>
                <a:gd name="connsiteX6" fmla="*/ 2168007 w 2168007"/>
                <a:gd name="connsiteY6" fmla="*/ 719544 h 719544"/>
                <a:gd name="connsiteX0" fmla="*/ 403 w 2162357"/>
                <a:gd name="connsiteY0" fmla="*/ 574243 h 723099"/>
                <a:gd name="connsiteX1" fmla="*/ 233011 w 2162357"/>
                <a:gd name="connsiteY1" fmla="*/ 282857 h 723099"/>
                <a:gd name="connsiteX2" fmla="*/ 496589 w 2162357"/>
                <a:gd name="connsiteY2" fmla="*/ 42616 h 723099"/>
                <a:gd name="connsiteX3" fmla="*/ 1375548 w 2162357"/>
                <a:gd name="connsiteY3" fmla="*/ 14262 h 723099"/>
                <a:gd name="connsiteX4" fmla="*/ 1857557 w 2162357"/>
                <a:gd name="connsiteY4" fmla="*/ 198560 h 723099"/>
                <a:gd name="connsiteX5" fmla="*/ 1992236 w 2162357"/>
                <a:gd name="connsiteY5" fmla="*/ 319062 h 723099"/>
                <a:gd name="connsiteX6" fmla="*/ 2162357 w 2162357"/>
                <a:gd name="connsiteY6" fmla="*/ 723099 h 723099"/>
                <a:gd name="connsiteX0" fmla="*/ 6059 w 1971065"/>
                <a:gd name="connsiteY0" fmla="*/ 644581 h 723099"/>
                <a:gd name="connsiteX1" fmla="*/ 41719 w 1971065"/>
                <a:gd name="connsiteY1" fmla="*/ 282857 h 723099"/>
                <a:gd name="connsiteX2" fmla="*/ 305297 w 1971065"/>
                <a:gd name="connsiteY2" fmla="*/ 42616 h 723099"/>
                <a:gd name="connsiteX3" fmla="*/ 1184256 w 1971065"/>
                <a:gd name="connsiteY3" fmla="*/ 14262 h 723099"/>
                <a:gd name="connsiteX4" fmla="*/ 1666265 w 1971065"/>
                <a:gd name="connsiteY4" fmla="*/ 198560 h 723099"/>
                <a:gd name="connsiteX5" fmla="*/ 1800944 w 1971065"/>
                <a:gd name="connsiteY5" fmla="*/ 319062 h 723099"/>
                <a:gd name="connsiteX6" fmla="*/ 1971065 w 1971065"/>
                <a:gd name="connsiteY6" fmla="*/ 723099 h 723099"/>
                <a:gd name="connsiteX0" fmla="*/ 1082 w 2036427"/>
                <a:gd name="connsiteY0" fmla="*/ 644581 h 723099"/>
                <a:gd name="connsiteX1" fmla="*/ 107081 w 2036427"/>
                <a:gd name="connsiteY1" fmla="*/ 282857 h 723099"/>
                <a:gd name="connsiteX2" fmla="*/ 370659 w 2036427"/>
                <a:gd name="connsiteY2" fmla="*/ 42616 h 723099"/>
                <a:gd name="connsiteX3" fmla="*/ 1249618 w 2036427"/>
                <a:gd name="connsiteY3" fmla="*/ 14262 h 723099"/>
                <a:gd name="connsiteX4" fmla="*/ 1731627 w 2036427"/>
                <a:gd name="connsiteY4" fmla="*/ 198560 h 723099"/>
                <a:gd name="connsiteX5" fmla="*/ 1866306 w 2036427"/>
                <a:gd name="connsiteY5" fmla="*/ 319062 h 723099"/>
                <a:gd name="connsiteX6" fmla="*/ 2036427 w 2036427"/>
                <a:gd name="connsiteY6" fmla="*/ 723099 h 723099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866306 w 2036427"/>
                <a:gd name="connsiteY5" fmla="*/ 317894 h 721931"/>
                <a:gd name="connsiteX6" fmla="*/ 2036427 w 2036427"/>
                <a:gd name="connsiteY6" fmla="*/ 721931 h 721931"/>
                <a:gd name="connsiteX0" fmla="*/ 1082 w 2036427"/>
                <a:gd name="connsiteY0" fmla="*/ 643413 h 721931"/>
                <a:gd name="connsiteX1" fmla="*/ 107081 w 2036427"/>
                <a:gd name="connsiteY1" fmla="*/ 281689 h 721931"/>
                <a:gd name="connsiteX2" fmla="*/ 370659 w 2036427"/>
                <a:gd name="connsiteY2" fmla="*/ 41448 h 721931"/>
                <a:gd name="connsiteX3" fmla="*/ 1249618 w 2036427"/>
                <a:gd name="connsiteY3" fmla="*/ 13094 h 721931"/>
                <a:gd name="connsiteX4" fmla="*/ 1771383 w 2036427"/>
                <a:gd name="connsiteY4" fmla="*/ 181489 h 721931"/>
                <a:gd name="connsiteX5" fmla="*/ 1929917 w 2036427"/>
                <a:gd name="connsiteY5" fmla="*/ 317894 h 721931"/>
                <a:gd name="connsiteX6" fmla="*/ 2036427 w 2036427"/>
                <a:gd name="connsiteY6" fmla="*/ 721931 h 721931"/>
                <a:gd name="connsiteX0" fmla="*/ 1472 w 2036817"/>
                <a:gd name="connsiteY0" fmla="*/ 630686 h 709204"/>
                <a:gd name="connsiteX1" fmla="*/ 107471 w 2036817"/>
                <a:gd name="connsiteY1" fmla="*/ 268962 h 709204"/>
                <a:gd name="connsiteX2" fmla="*/ 477375 w 2036817"/>
                <a:gd name="connsiteY2" fmla="*/ 127958 h 709204"/>
                <a:gd name="connsiteX3" fmla="*/ 1250008 w 2036817"/>
                <a:gd name="connsiteY3" fmla="*/ 367 h 709204"/>
                <a:gd name="connsiteX4" fmla="*/ 1771773 w 2036817"/>
                <a:gd name="connsiteY4" fmla="*/ 168762 h 709204"/>
                <a:gd name="connsiteX5" fmla="*/ 1930307 w 2036817"/>
                <a:gd name="connsiteY5" fmla="*/ 305167 h 709204"/>
                <a:gd name="connsiteX6" fmla="*/ 2036817 w 2036817"/>
                <a:gd name="connsiteY6" fmla="*/ 709204 h 709204"/>
                <a:gd name="connsiteX0" fmla="*/ 1472 w 2036817"/>
                <a:gd name="connsiteY0" fmla="*/ 527523 h 606041"/>
                <a:gd name="connsiteX1" fmla="*/ 107471 w 2036817"/>
                <a:gd name="connsiteY1" fmla="*/ 165799 h 606041"/>
                <a:gd name="connsiteX2" fmla="*/ 477375 w 2036817"/>
                <a:gd name="connsiteY2" fmla="*/ 24795 h 606041"/>
                <a:gd name="connsiteX3" fmla="*/ 1257096 w 2036817"/>
                <a:gd name="connsiteY3" fmla="*/ 3530 h 606041"/>
                <a:gd name="connsiteX4" fmla="*/ 1771773 w 2036817"/>
                <a:gd name="connsiteY4" fmla="*/ 65599 h 606041"/>
                <a:gd name="connsiteX5" fmla="*/ 1930307 w 2036817"/>
                <a:gd name="connsiteY5" fmla="*/ 202004 h 606041"/>
                <a:gd name="connsiteX6" fmla="*/ 2036817 w 2036817"/>
                <a:gd name="connsiteY6" fmla="*/ 606041 h 606041"/>
                <a:gd name="connsiteX0" fmla="*/ 1582 w 2036927"/>
                <a:gd name="connsiteY0" fmla="*/ 524013 h 602531"/>
                <a:gd name="connsiteX1" fmla="*/ 107581 w 2036927"/>
                <a:gd name="connsiteY1" fmla="*/ 162289 h 602531"/>
                <a:gd name="connsiteX2" fmla="*/ 498750 w 2036927"/>
                <a:gd name="connsiteY2" fmla="*/ 56727 h 602531"/>
                <a:gd name="connsiteX3" fmla="*/ 1257206 w 2036927"/>
                <a:gd name="connsiteY3" fmla="*/ 20 h 602531"/>
                <a:gd name="connsiteX4" fmla="*/ 1771883 w 2036927"/>
                <a:gd name="connsiteY4" fmla="*/ 62089 h 602531"/>
                <a:gd name="connsiteX5" fmla="*/ 1930417 w 2036927"/>
                <a:gd name="connsiteY5" fmla="*/ 198494 h 602531"/>
                <a:gd name="connsiteX6" fmla="*/ 2036927 w 2036927"/>
                <a:gd name="connsiteY6" fmla="*/ 602531 h 602531"/>
                <a:gd name="connsiteX0" fmla="*/ 1582 w 2036927"/>
                <a:gd name="connsiteY0" fmla="*/ 488764 h 567282"/>
                <a:gd name="connsiteX1" fmla="*/ 107581 w 2036927"/>
                <a:gd name="connsiteY1" fmla="*/ 127040 h 567282"/>
                <a:gd name="connsiteX2" fmla="*/ 498750 w 2036927"/>
                <a:gd name="connsiteY2" fmla="*/ 21478 h 567282"/>
                <a:gd name="connsiteX3" fmla="*/ 1257206 w 2036927"/>
                <a:gd name="connsiteY3" fmla="*/ 213 h 567282"/>
                <a:gd name="connsiteX4" fmla="*/ 1771883 w 2036927"/>
                <a:gd name="connsiteY4" fmla="*/ 26840 h 567282"/>
                <a:gd name="connsiteX5" fmla="*/ 1930417 w 2036927"/>
                <a:gd name="connsiteY5" fmla="*/ 163245 h 567282"/>
                <a:gd name="connsiteX6" fmla="*/ 2036927 w 2036927"/>
                <a:gd name="connsiteY6" fmla="*/ 567282 h 567282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  <a:gd name="connsiteX0" fmla="*/ 1582 w 2036927"/>
                <a:gd name="connsiteY0" fmla="*/ 491070 h 569588"/>
                <a:gd name="connsiteX1" fmla="*/ 107581 w 2036927"/>
                <a:gd name="connsiteY1" fmla="*/ 129346 h 569588"/>
                <a:gd name="connsiteX2" fmla="*/ 498750 w 2036927"/>
                <a:gd name="connsiteY2" fmla="*/ 23784 h 569588"/>
                <a:gd name="connsiteX3" fmla="*/ 1257206 w 2036927"/>
                <a:gd name="connsiteY3" fmla="*/ 2519 h 569588"/>
                <a:gd name="connsiteX4" fmla="*/ 1778972 w 2036927"/>
                <a:gd name="connsiteY4" fmla="*/ 64588 h 569588"/>
                <a:gd name="connsiteX5" fmla="*/ 1930417 w 2036927"/>
                <a:gd name="connsiteY5" fmla="*/ 165551 h 569588"/>
                <a:gd name="connsiteX6" fmla="*/ 2036927 w 2036927"/>
                <a:gd name="connsiteY6" fmla="*/ 569588 h 56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927" h="569588">
                  <a:moveTo>
                    <a:pt x="1582" y="491070"/>
                  </a:moveTo>
                  <a:cubicBezTo>
                    <a:pt x="-7869" y="340442"/>
                    <a:pt x="24720" y="207227"/>
                    <a:pt x="107581" y="129346"/>
                  </a:cubicBezTo>
                  <a:cubicBezTo>
                    <a:pt x="190442" y="51465"/>
                    <a:pt x="307146" y="44922"/>
                    <a:pt x="498750" y="23784"/>
                  </a:cubicBezTo>
                  <a:cubicBezTo>
                    <a:pt x="690354" y="2646"/>
                    <a:pt x="1043836" y="-4282"/>
                    <a:pt x="1257206" y="2519"/>
                  </a:cubicBezTo>
                  <a:cubicBezTo>
                    <a:pt x="1470576" y="9320"/>
                    <a:pt x="1666770" y="37416"/>
                    <a:pt x="1778972" y="64588"/>
                  </a:cubicBezTo>
                  <a:cubicBezTo>
                    <a:pt x="1891174" y="91760"/>
                    <a:pt x="1879617" y="78128"/>
                    <a:pt x="1930417" y="165551"/>
                  </a:cubicBezTo>
                  <a:cubicBezTo>
                    <a:pt x="1981217" y="252974"/>
                    <a:pt x="1977266" y="411281"/>
                    <a:pt x="2036927" y="5695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06" name="Connettore 2 105"/>
          <p:cNvCxnSpPr/>
          <p:nvPr/>
        </p:nvCxnSpPr>
        <p:spPr>
          <a:xfrm flipV="1">
            <a:off x="5751546" y="3786281"/>
            <a:ext cx="0" cy="40602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sellaDiTesto 112"/>
          <p:cNvSpPr txBox="1"/>
          <p:nvPr/>
        </p:nvSpPr>
        <p:spPr>
          <a:xfrm>
            <a:off x="2629445" y="5026549"/>
            <a:ext cx="64491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Comic Sans MS" panose="030F0702030302020204" pitchFamily="66" charset="0"/>
              </a:rPr>
              <a:t>Remark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it-IT" sz="1400" dirty="0" err="1" smtClean="0">
                <a:latin typeface="Comic Sans MS" panose="030F0702030302020204" pitchFamily="66" charset="0"/>
              </a:rPr>
              <a:t>This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solution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uses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correctly</a:t>
            </a:r>
            <a:r>
              <a:rPr lang="it-IT" sz="1400" dirty="0" smtClean="0">
                <a:latin typeface="Comic Sans MS" panose="030F0702030302020204" pitchFamily="66" charset="0"/>
              </a:rPr>
              <a:t> the ER model, and </a:t>
            </a:r>
            <a:r>
              <a:rPr lang="it-IT" sz="1400" dirty="0" err="1" smtClean="0">
                <a:latin typeface="Comic Sans MS" panose="030F0702030302020204" pitchFamily="66" charset="0"/>
              </a:rPr>
              <a:t>is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equivalent</a:t>
            </a:r>
            <a:r>
              <a:rPr lang="it-IT" sz="1400" dirty="0" smtClean="0">
                <a:latin typeface="Comic Sans MS" panose="030F0702030302020204" pitchFamily="66" charset="0"/>
              </a:rPr>
              <a:t> to the </a:t>
            </a:r>
            <a:r>
              <a:rPr lang="it-IT" sz="1400" dirty="0" err="1" smtClean="0">
                <a:latin typeface="Comic Sans MS" panose="030F0702030302020204" pitchFamily="66" charset="0"/>
              </a:rPr>
              <a:t>correct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solution</a:t>
            </a:r>
            <a:r>
              <a:rPr lang="it-IT" sz="1400" dirty="0" smtClean="0">
                <a:latin typeface="Comic Sans MS" panose="030F0702030302020204" pitchFamily="66" charset="0"/>
              </a:rPr>
              <a:t>, A </a:t>
            </a:r>
            <a:r>
              <a:rPr lang="it-IT" sz="1400" dirty="0" err="1" smtClean="0">
                <a:latin typeface="Comic Sans MS" panose="030F0702030302020204" pitchFamily="66" charset="0"/>
              </a:rPr>
              <a:t>problem</a:t>
            </a:r>
            <a:r>
              <a:rPr lang="it-IT" sz="1400" dirty="0" smtClean="0">
                <a:latin typeface="Comic Sans MS" panose="030F0702030302020204" pitchFamily="66" charset="0"/>
              </a:rPr>
              <a:t> in </a:t>
            </a:r>
            <a:r>
              <a:rPr lang="it-IT" sz="1400" dirty="0" err="1" smtClean="0">
                <a:latin typeface="Comic Sans MS" panose="030F0702030302020204" pitchFamily="66" charset="0"/>
              </a:rPr>
              <a:t>this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solution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lies</a:t>
            </a:r>
            <a:r>
              <a:rPr lang="it-IT" sz="1400" dirty="0" smtClean="0">
                <a:latin typeface="Comic Sans MS" panose="030F0702030302020204" pitchFamily="66" charset="0"/>
              </a:rPr>
              <a:t> in the </a:t>
            </a:r>
            <a:r>
              <a:rPr lang="it-IT" sz="1400" dirty="0" err="1" smtClean="0">
                <a:latin typeface="Comic Sans MS" panose="030F0702030302020204" pitchFamily="66" charset="0"/>
              </a:rPr>
              <a:t>attribute</a:t>
            </a:r>
            <a:r>
              <a:rPr lang="it-IT" sz="1400" dirty="0" smtClean="0">
                <a:latin typeface="Comic Sans MS" panose="030F0702030302020204" pitchFamily="66" charset="0"/>
              </a:rPr>
              <a:t> progressive </a:t>
            </a:r>
            <a:r>
              <a:rPr lang="it-IT" sz="1400" dirty="0" err="1" smtClean="0">
                <a:latin typeface="Comic Sans MS" panose="030F0702030302020204" pitchFamily="66" charset="0"/>
              </a:rPr>
              <a:t>number</a:t>
            </a:r>
            <a:r>
              <a:rPr lang="it-IT" sz="1400" dirty="0" smtClean="0">
                <a:latin typeface="Comic Sans MS" panose="030F0702030302020204" pitchFamily="66" charset="0"/>
              </a:rPr>
              <a:t>, </a:t>
            </a:r>
            <a:r>
              <a:rPr lang="it-IT" sz="1400" dirty="0" err="1" smtClean="0">
                <a:latin typeface="Comic Sans MS" panose="030F0702030302020204" pitchFamily="66" charset="0"/>
              </a:rPr>
              <a:t>that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inherently</a:t>
            </a:r>
            <a:r>
              <a:rPr lang="it-IT" sz="1400" dirty="0" smtClean="0">
                <a:latin typeface="Comic Sans MS" panose="030F0702030302020204" pitchFamily="66" charset="0"/>
              </a:rPr>
              <a:t> the </a:t>
            </a:r>
            <a:r>
              <a:rPr lang="it-IT" sz="1400" dirty="0" err="1" smtClean="0">
                <a:latin typeface="Comic Sans MS" panose="030F0702030302020204" pitchFamily="66" charset="0"/>
              </a:rPr>
              <a:t>identifier</a:t>
            </a:r>
            <a:r>
              <a:rPr lang="it-IT" sz="1400" dirty="0" smtClean="0">
                <a:latin typeface="Comic Sans MS" panose="030F0702030302020204" pitchFamily="66" charset="0"/>
              </a:rPr>
              <a:t> of </a:t>
            </a:r>
            <a:r>
              <a:rPr lang="it-IT" sz="1400" dirty="0" err="1" smtClean="0">
                <a:latin typeface="Comic Sans MS" panose="030F0702030302020204" pitchFamily="66" charset="0"/>
              </a:rPr>
              <a:t>Event</a:t>
            </a:r>
            <a:r>
              <a:rPr lang="it-IT" sz="1400" dirty="0" smtClean="0">
                <a:latin typeface="Comic Sans MS" panose="030F0702030302020204" pitchFamily="66" charset="0"/>
              </a:rPr>
              <a:t>; in the schema </a:t>
            </a:r>
            <a:r>
              <a:rPr lang="it-IT" sz="1400" dirty="0" err="1" smtClean="0">
                <a:latin typeface="Comic Sans MS" panose="030F0702030302020204" pitchFamily="66" charset="0"/>
              </a:rPr>
              <a:t>it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is</a:t>
            </a:r>
            <a:r>
              <a:rPr lang="it-IT" sz="1400" dirty="0" smtClean="0">
                <a:latin typeface="Comic Sans MS" panose="030F0702030302020204" pitchFamily="66" charset="0"/>
              </a:rPr>
              <a:t> an </a:t>
            </a:r>
            <a:r>
              <a:rPr lang="it-IT" sz="1400" dirty="0" err="1" smtClean="0">
                <a:latin typeface="Comic Sans MS" panose="030F0702030302020204" pitchFamily="66" charset="0"/>
              </a:rPr>
              <a:t>attribute</a:t>
            </a:r>
            <a:r>
              <a:rPr lang="it-IT" sz="1400" dirty="0" smtClean="0">
                <a:latin typeface="Comic Sans MS" panose="030F0702030302020204" pitchFamily="66" charset="0"/>
              </a:rPr>
              <a:t> of a </a:t>
            </a:r>
            <a:r>
              <a:rPr lang="it-IT" sz="1400" dirty="0" err="1" smtClean="0">
                <a:latin typeface="Comic Sans MS" panose="030F0702030302020204" pitchFamily="66" charset="0"/>
              </a:rPr>
              <a:t>relationship</a:t>
            </a:r>
            <a:r>
              <a:rPr lang="it-IT" sz="1400" dirty="0" smtClean="0">
                <a:latin typeface="Comic Sans MS" panose="030F0702030302020204" pitchFamily="66" charset="0"/>
              </a:rPr>
              <a:t>, so, </a:t>
            </a:r>
            <a:r>
              <a:rPr lang="it-IT" sz="1400" dirty="0" err="1" smtClean="0">
                <a:latin typeface="Comic Sans MS" panose="030F0702030302020204" pitchFamily="66" charset="0"/>
              </a:rPr>
              <a:t>since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relationships</a:t>
            </a:r>
            <a:r>
              <a:rPr lang="it-IT" sz="1400" dirty="0" smtClean="0">
                <a:latin typeface="Comic Sans MS" panose="030F0702030302020204" pitchFamily="66" charset="0"/>
              </a:rPr>
              <a:t> do </a:t>
            </a:r>
            <a:r>
              <a:rPr lang="it-IT" sz="1400" dirty="0" err="1" smtClean="0">
                <a:latin typeface="Comic Sans MS" panose="030F0702030302020204" pitchFamily="66" charset="0"/>
              </a:rPr>
              <a:t>not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have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identitifers</a:t>
            </a:r>
            <a:r>
              <a:rPr lang="it-IT" sz="1400" dirty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cannot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carry</a:t>
            </a:r>
            <a:r>
              <a:rPr lang="it-IT" sz="1400" dirty="0" smtClean="0">
                <a:latin typeface="Comic Sans MS" panose="030F0702030302020204" pitchFamily="66" charset="0"/>
              </a:rPr>
              <a:t> out in the schema </a:t>
            </a:r>
            <a:r>
              <a:rPr lang="it-IT" sz="1400" dirty="0" err="1" smtClean="0">
                <a:latin typeface="Comic Sans MS" panose="030F0702030302020204" pitchFamily="66" charset="0"/>
              </a:rPr>
              <a:t>its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identifying</a:t>
            </a:r>
            <a:r>
              <a:rPr lang="it-IT" sz="1400" dirty="0" smtClean="0">
                <a:latin typeface="Comic Sans MS" panose="030F0702030302020204" pitchFamily="66" charset="0"/>
              </a:rPr>
              <a:t> </a:t>
            </a:r>
            <a:r>
              <a:rPr lang="it-IT" sz="1400" dirty="0" err="1" smtClean="0">
                <a:latin typeface="Comic Sans MS" panose="030F0702030302020204" pitchFamily="66" charset="0"/>
              </a:rPr>
              <a:t>role</a:t>
            </a:r>
            <a:r>
              <a:rPr lang="it-IT" sz="1400" dirty="0" smtClean="0">
                <a:latin typeface="Comic Sans MS" panose="030F0702030302020204" pitchFamily="66" charset="0"/>
              </a:rPr>
              <a:t>.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646973" y="5026549"/>
            <a:ext cx="6375345" cy="1371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8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3084</TotalTime>
  <Words>20067</Words>
  <Application>Microsoft Office PowerPoint</Application>
  <PresentationFormat>Presentazione su schermo (4:3)</PresentationFormat>
  <Paragraphs>3596</Paragraphs>
  <Slides>153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153</vt:i4>
      </vt:variant>
    </vt:vector>
  </HeadingPairs>
  <TitlesOfParts>
    <vt:vector size="160" baseType="lpstr">
      <vt:lpstr>Arial</vt:lpstr>
      <vt:lpstr>Calibri</vt:lpstr>
      <vt:lpstr>Calibri Light</vt:lpstr>
      <vt:lpstr>Comic Sans MS</vt:lpstr>
      <vt:lpstr>Times New Roman</vt:lpstr>
      <vt:lpstr>Wingdings</vt:lpstr>
      <vt:lpstr>Tema di Office</vt:lpstr>
      <vt:lpstr> Carlo Batini University of Milano Bicocca, Italy batini@disco.unimib.it  Anatomy of an assignment  in conceptual design</vt:lpstr>
      <vt:lpstr>Presentazione standard di PowerPoint</vt:lpstr>
      <vt:lpstr>Introduction to this presentation - 1 </vt:lpstr>
      <vt:lpstr>Text of the assigment</vt:lpstr>
      <vt:lpstr>Introduction to this presentation - 2 </vt:lpstr>
      <vt:lpstr>Goals of the presentation</vt:lpstr>
      <vt:lpstr>Contents of the following slides</vt:lpstr>
      <vt:lpstr>1. Exercise</vt:lpstr>
      <vt:lpstr>2. Background knowledge of students  when they made the assignment </vt:lpstr>
      <vt:lpstr>When making the assignment,  students had attended  Part 0 to Part 4  of the course on Database Modeling and Design</vt:lpstr>
      <vt:lpstr>Concepts learnt in Part 2</vt:lpstr>
      <vt:lpstr>Schema Quality Dimensions learnt in Part 4</vt:lpstr>
      <vt:lpstr>3. Diagrammatic representation adopted</vt:lpstr>
      <vt:lpstr>Diagrammatic representation</vt:lpstr>
      <vt:lpstr>Furthermore…</vt:lpstr>
      <vt:lpstr>4. Requirements and   reference correct solution</vt:lpstr>
      <vt:lpstr>Text of the assigment</vt:lpstr>
      <vt:lpstr>One possible correct solution</vt:lpstr>
      <vt:lpstr>5. A process of incremental design of the correct solution(s), made of several phases. 6. For each phase and related subschema produced, a set of alternative correct solutions, and a set of wrong solutions.</vt:lpstr>
      <vt:lpstr>More on Self Assessment</vt:lpstr>
      <vt:lpstr>First of all, what does it mean that two solutions are equivalent?</vt:lpstr>
      <vt:lpstr>Let us start the design of the ER Schema….</vt:lpstr>
      <vt:lpstr>Text of the assigment</vt:lpstr>
      <vt:lpstr>Requirements segmentation</vt:lpstr>
      <vt:lpstr>Structure of requirements in four parts</vt:lpstr>
      <vt:lpstr>Design strategies compared see C. Batini – Course on Database Modeling and Design – Part 4: Conceptual Design</vt:lpstr>
      <vt:lpstr>Strategy chosen  to produce the solution</vt:lpstr>
      <vt:lpstr>Text of the assigment</vt:lpstr>
      <vt:lpstr>Requirements R1</vt:lpstr>
      <vt:lpstr>Requirements R1</vt:lpstr>
      <vt:lpstr>Requirements R1</vt:lpstr>
      <vt:lpstr>Requirements R1.1</vt:lpstr>
      <vt:lpstr>Requirements R1</vt:lpstr>
      <vt:lpstr>Requirements R1.1</vt:lpstr>
      <vt:lpstr>Requirements R1.1.1</vt:lpstr>
      <vt:lpstr>Requirements R1.1.1</vt:lpstr>
      <vt:lpstr>Schema related to R1.1.1</vt:lpstr>
      <vt:lpstr>Wrong solutions for requirements R1.1.1</vt:lpstr>
      <vt:lpstr>Wrong solution (subtract 1.5) </vt:lpstr>
      <vt:lpstr>Wrong solution (subtract 2) </vt:lpstr>
      <vt:lpstr>Wrong solution (subtract 0,2) </vt:lpstr>
      <vt:lpstr>Requirements R1.1.2</vt:lpstr>
      <vt:lpstr>Requirements R1.1.2</vt:lpstr>
      <vt:lpstr>Schema related to R1.1.1 + R1.1.2</vt:lpstr>
      <vt:lpstr>Bike and Assisted bike as an is-a relationship</vt:lpstr>
      <vt:lpstr>Wrong solution (subtract 1)</vt:lpstr>
      <vt:lpstr>Position of some students</vt:lpstr>
      <vt:lpstr>Wrong solution (subtract 0,6)</vt:lpstr>
      <vt:lpstr>Discussion on entity Bike</vt:lpstr>
      <vt:lpstr>The entity Bike and related schemas</vt:lpstr>
      <vt:lpstr>Requirements R1.2</vt:lpstr>
      <vt:lpstr>Requirements R1.2 – first part</vt:lpstr>
      <vt:lpstr>Schema related to R1.1 + R1.2</vt:lpstr>
      <vt:lpstr>Requirements R1.2 – first part</vt:lpstr>
      <vt:lpstr>Schema related to R1.1 + R1.2 first part</vt:lpstr>
      <vt:lpstr>Let us focus on other possible solutions  for the Entity Minute</vt:lpstr>
      <vt:lpstr>Lacking quality: correctness with respect to requirements (subtract 0.5)</vt:lpstr>
      <vt:lpstr>Lacking quality: correctness with respect to requirements (subtract 0.5)</vt:lpstr>
      <vt:lpstr>In depth analysis  on possible identifiers  for the Entity Minute</vt:lpstr>
      <vt:lpstr>Requirements associated  to the concept Minute (in black)</vt:lpstr>
      <vt:lpstr>Correct solutions provided by students,  with number of occurrences  and percentage on the total of solutions</vt:lpstr>
      <vt:lpstr>Wrong solutions, ranked by distance  from the correct solution,  with number of occurrences and percentage</vt:lpstr>
      <vt:lpstr>Comment on solutions  for the identifier of Minute</vt:lpstr>
      <vt:lpstr>Requirements R1.2 – second part</vt:lpstr>
      <vt:lpstr>Requirements R1.2 – second part</vt:lpstr>
      <vt:lpstr>Schema related to R1.1.1 + R1.1.2 + R1.2.1</vt:lpstr>
      <vt:lpstr>Schema related to R1.1.1 + R1.1.2 + R1.2.1 + R1.2.2</vt:lpstr>
      <vt:lpstr>Schema related to R1.1.1 + R1.1.2 + R1.2.1 + R1.2.2</vt:lpstr>
      <vt:lpstr>Most frequent errors in modeling R1.2  </vt:lpstr>
      <vt:lpstr>Wrong cardinality of the Entity Minute  (subtract 0.7 for each wrong cardinality)</vt:lpstr>
      <vt:lpstr>Wrong cardinalities of Entities Location and Bike (subtract 0.7 for each cardinality)</vt:lpstr>
      <vt:lpstr>Wrong modeling in terms of a unique relationship instead of two relationships (subtract 3)</vt:lpstr>
      <vt:lpstr>Wrong modeling of Parking as an Entity involved  in the relationship Parked in (subtract 2)</vt:lpstr>
      <vt:lpstr>Requirements R2</vt:lpstr>
      <vt:lpstr>Text of the assigment</vt:lpstr>
      <vt:lpstr>Requirements R2</vt:lpstr>
      <vt:lpstr>Entities in Requirements R2</vt:lpstr>
      <vt:lpstr>One possible correct solution</vt:lpstr>
      <vt:lpstr>Possible errors in modeling Requirements R2</vt:lpstr>
      <vt:lpstr>Only one identifier for Person (-0,5)</vt:lpstr>
      <vt:lpstr>Distinguish two types of Persons (-0,5)</vt:lpstr>
      <vt:lpstr>Only one entity between Person and Municiplity of Birth (-1,5)</vt:lpstr>
      <vt:lpstr>Entity Region with a unique attribute (-1,5)</vt:lpstr>
      <vt:lpstr>Entity Region in is-a with Entity Municipality (-4)</vt:lpstr>
      <vt:lpstr>Requirements R3</vt:lpstr>
      <vt:lpstr>Text of the assigment</vt:lpstr>
      <vt:lpstr>Requirements R3</vt:lpstr>
      <vt:lpstr>Requirements R3 Event modeled as an Entity</vt:lpstr>
      <vt:lpstr>Solution with Event as an Entity</vt:lpstr>
      <vt:lpstr>Second solution with event as Entity</vt:lpstr>
      <vt:lpstr>Requirements R3  Alternative solutions   with event modeled as entity</vt:lpstr>
      <vt:lpstr>Alternative solution with Event as an Entity</vt:lpstr>
      <vt:lpstr>Alternative solution with event as Entity</vt:lpstr>
      <vt:lpstr>Requirements R3  Wrong solutions   with event modeled as entity - cardinalities</vt:lpstr>
      <vt:lpstr>Wrong Solution with Event as an Entity (- 1) </vt:lpstr>
      <vt:lpstr>Second solution with event as Entity (-1)</vt:lpstr>
      <vt:lpstr>Wrong solution with event as Entity (-0,5)</vt:lpstr>
      <vt:lpstr>Requirements R3  Event modeled with a relationship</vt:lpstr>
      <vt:lpstr>Solution 1 with event modeled  with a relationship</vt:lpstr>
      <vt:lpstr>Solution 2 with event modeled with  a relationship</vt:lpstr>
      <vt:lpstr>Solution 3 with two ternary relationships for Event </vt:lpstr>
      <vt:lpstr>Wrong solutions for Requirements R3</vt:lpstr>
      <vt:lpstr>Solution with an identifier for  the relationship (-3)</vt:lpstr>
      <vt:lpstr>Requirements R4</vt:lpstr>
      <vt:lpstr>Requirements R4</vt:lpstr>
      <vt:lpstr>Requirements R4</vt:lpstr>
      <vt:lpstr>Modeling Requirements R4</vt:lpstr>
      <vt:lpstr>Alternative attribution of attribute</vt:lpstr>
      <vt:lpstr>Wrong solutions in modeling Requirements R4</vt:lpstr>
      <vt:lpstr>Identifier of Credit Card  made of only one attribute (-1,5)</vt:lpstr>
      <vt:lpstr>More on Entity Event and Entity Bike</vt:lpstr>
      <vt:lpstr>Entities Event and Bike  and their possibile generalizations</vt:lpstr>
      <vt:lpstr>Entity Event</vt:lpstr>
      <vt:lpstr>Modeling choices for Event as a generalization</vt:lpstr>
      <vt:lpstr>First case</vt:lpstr>
      <vt:lpstr>Let us come back to  the reference solution</vt:lpstr>
      <vt:lpstr>For sake of clarity, we remove from Bike the generalization</vt:lpstr>
      <vt:lpstr>Result of changing the «new» entity Event into a generalization first case </vt:lpstr>
      <vt:lpstr>Second case </vt:lpstr>
      <vt:lpstr>Result of changing the «new» entity Event into a generalization - second case </vt:lpstr>
      <vt:lpstr>Entity Bike</vt:lpstr>
      <vt:lpstr>The new generalization</vt:lpstr>
      <vt:lpstr>Consequences of the introduction  of the new generalization</vt:lpstr>
      <vt:lpstr>Again, let us come back  to the first reference solution</vt:lpstr>
      <vt:lpstr>New solution with event modeled  as an entity</vt:lpstr>
      <vt:lpstr>Solution 2 with event modeled with  a relationship</vt:lpstr>
      <vt:lpstr>Consequences of the introduction of the generalization</vt:lpstr>
      <vt:lpstr>Diagrammatic readability  more in depth</vt:lpstr>
      <vt:lpstr>Diagrammatic readability </vt:lpstr>
      <vt:lpstr>Diagram shown in previous slides</vt:lpstr>
      <vt:lpstr>A diagram with enhanced readability</vt:lpstr>
      <vt:lpstr>Good readability</vt:lpstr>
      <vt:lpstr>Poor  readability</vt:lpstr>
      <vt:lpstr>Presentazione standard di PowerPoint</vt:lpstr>
      <vt:lpstr>Statistics on most frequent errors,  involved concepts in the schema,  quality that is violated and error rate</vt:lpstr>
      <vt:lpstr>Presentazione standard di PowerPoint</vt:lpstr>
      <vt:lpstr>On assignment complexity </vt:lpstr>
      <vt:lpstr>1. Measuring the complexity  of an assignment</vt:lpstr>
      <vt:lpstr>Measuring the complexity  of an assignement - 1</vt:lpstr>
      <vt:lpstr>Measuring the complexity  of an assignment - 2</vt:lpstr>
      <vt:lpstr>Complexity weights of concepts  in the ER Model</vt:lpstr>
      <vt:lpstr>Method to evaluate the complexity of an assignment in conceptual design</vt:lpstr>
      <vt:lpstr>Exercise</vt:lpstr>
      <vt:lpstr>ER schema of the assignment</vt:lpstr>
      <vt:lpstr>Occurrences of concepts in the ER schema</vt:lpstr>
      <vt:lpstr>Occurrences and complexity weights associated to concepts</vt:lpstr>
      <vt:lpstr>Evaluation of the global complexity indicator</vt:lpstr>
      <vt:lpstr>Weights for Derived Indicators  to measure the complexity of the assigment</vt:lpstr>
      <vt:lpstr>2. Conceiving and fine tuning a  new assignment, based on a complexity comparison </vt:lpstr>
      <vt:lpstr>Method to conceive requirements  for a new assignment </vt:lpstr>
      <vt:lpstr>Collaborative work </vt:lpstr>
      <vt:lpstr>Appendix</vt:lpstr>
      <vt:lpstr>Final segmentation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Batini</dc:creator>
  <cp:lastModifiedBy>Utente Windows</cp:lastModifiedBy>
  <cp:revision>274</cp:revision>
  <cp:lastPrinted>2016-04-29T12:15:11Z</cp:lastPrinted>
  <dcterms:created xsi:type="dcterms:W3CDTF">2016-04-09T13:34:49Z</dcterms:created>
  <dcterms:modified xsi:type="dcterms:W3CDTF">2019-03-25T13:28:51Z</dcterms:modified>
</cp:coreProperties>
</file>