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C976-F0DF-4191-B4C7-D2A6558A7791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9EE5-AE13-4A75-B75D-0554615D3E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073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8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2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0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347" y="211262"/>
            <a:ext cx="8709285" cy="56087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Studio di </a:t>
            </a:r>
            <a:r>
              <a:rPr lang="en-US" sz="3600" dirty="0" err="1">
                <a:latin typeface="+mn-lt"/>
              </a:rPr>
              <a:t>caso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Università</a:t>
            </a:r>
            <a:endParaRPr lang="en-US" sz="36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38" y="825062"/>
            <a:ext cx="8949731" cy="5846987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In </a:t>
            </a:r>
            <a:r>
              <a:rPr lang="it-IT" b="1" dirty="0"/>
              <a:t>una</a:t>
            </a:r>
            <a:r>
              <a:rPr lang="it-IT" dirty="0"/>
              <a:t> </a:t>
            </a:r>
            <a:r>
              <a:rPr lang="it-IT" dirty="0" err="1"/>
              <a:t>Universita’</a:t>
            </a:r>
            <a:r>
              <a:rPr lang="it-IT" dirty="0"/>
              <a:t> occorre gestire, aggiornare, interrogare diverse tipologie di dati, ed in particolare i dati per le seguenti tematiche:</a:t>
            </a:r>
            <a:r>
              <a:rPr lang="en-GB" dirty="0"/>
              <a:t> 1. </a:t>
            </a:r>
            <a:r>
              <a:rPr lang="it-IT" dirty="0"/>
              <a:t>Offerta formativa, 2. Carriere degli studenti, 3. Personale docente e non docente</a:t>
            </a:r>
            <a:endParaRPr lang="en-GB" dirty="0"/>
          </a:p>
          <a:p>
            <a:r>
              <a:rPr lang="it-IT" dirty="0"/>
              <a:t>Offerta formativa – I dati riguardano i corsi erogati e i docenti (che possono essere professori ordinari, professori associati o ricercatori) che li insegnano. Ogni corso </a:t>
            </a:r>
            <a:r>
              <a:rPr lang="it-IT" dirty="0" err="1"/>
              <a:t>puo’</a:t>
            </a:r>
            <a:r>
              <a:rPr lang="it-IT" dirty="0"/>
              <a:t> essere insegnato da un solo professore, e ogni professore </a:t>
            </a:r>
            <a:r>
              <a:rPr lang="it-IT" dirty="0" err="1"/>
              <a:t>puo’</a:t>
            </a:r>
            <a:r>
              <a:rPr lang="it-IT" dirty="0"/>
              <a:t> erogare </a:t>
            </a:r>
            <a:r>
              <a:rPr lang="it-IT" dirty="0" err="1"/>
              <a:t>piu’</a:t>
            </a:r>
            <a:r>
              <a:rPr lang="it-IT" dirty="0"/>
              <a:t> corsi. </a:t>
            </a:r>
            <a:r>
              <a:rPr lang="en-GB" dirty="0"/>
              <a:t> </a:t>
            </a:r>
            <a:r>
              <a:rPr lang="it-IT" dirty="0"/>
              <a:t>I corsi sono descritti con un codice, un nome, la laurea a cui afferiscono, cioè se triennale o magistrale, il numero di ore di lezione, il numero di ore di esercitazione, il corso di laurea o i corsi di laurea a cui afferiscono). I docenti sono descritti con una matricola, un nome e cognome, una regione di residenza, e il ruolo, che può assumere tre valori: professore ordinario, professore associato, e ricercatore). I corsi di laurea sono descritti da un codice, un nome, e il professore che lo presiede.</a:t>
            </a:r>
            <a:endParaRPr lang="en-GB" dirty="0"/>
          </a:p>
          <a:p>
            <a:r>
              <a:rPr lang="it-IT" dirty="0"/>
              <a:t>Carriere degli studenti – I dati riguardano gli studenti, i corsi che hanno nel piano di studi, i corsi che hanno superato attraverso esami. Gli studenti sono descritti da una matricola, un nome, un cognome, il tipo di Laurea, che </a:t>
            </a:r>
            <a:r>
              <a:rPr lang="it-IT" dirty="0" err="1"/>
              <a:t>puo’</a:t>
            </a:r>
            <a:r>
              <a:rPr lang="it-IT" dirty="0"/>
              <a:t> essere triennale o magistrale, il corso di Laurea a cui afferiscono, la  città di nascita e di residenza, con provincia di residenza e regione di residenza. I piani di studio sono descritti per ogni studente mediante la matricola dello studente e il codice dei corsi che fanno parte del piano. Gli esami sono descritti dal voto e la data, con giorno, mese, anno. I corsi sono descritti mediante un codice, un nome, il corso di laurea cui afferiscono, ad esempio “Informatica”, “Teoria e tecnica della comunicazione”, ecc.) il numero di crediti di lezioni, il numero di crediti di esercitazioni.</a:t>
            </a:r>
            <a:endParaRPr lang="en-GB" dirty="0"/>
          </a:p>
          <a:p>
            <a:r>
              <a:rPr lang="it-IT" dirty="0"/>
              <a:t>Personale docente e non docente - Il personale </a:t>
            </a:r>
            <a:r>
              <a:rPr lang="it-IT" dirty="0" err="1"/>
              <a:t>puo’</a:t>
            </a:r>
            <a:r>
              <a:rPr lang="it-IT" dirty="0"/>
              <a:t> essere docente o non docente. Ogni persona che lavora alla </a:t>
            </a:r>
            <a:r>
              <a:rPr lang="it-IT" dirty="0" err="1"/>
              <a:t>universita’</a:t>
            </a:r>
            <a:r>
              <a:rPr lang="it-IT" dirty="0"/>
              <a:t> è descritta per mezzo di un numero di matricola, un nome, un cognome, un codice fiscale, una </a:t>
            </a:r>
            <a:r>
              <a:rPr lang="it-IT" dirty="0" err="1"/>
              <a:t>citta’</a:t>
            </a:r>
            <a:r>
              <a:rPr lang="it-IT" dirty="0"/>
              <a:t> di nascita e di residenza, la provincia e regione di residenza, un ruolo, che </a:t>
            </a:r>
            <a:r>
              <a:rPr lang="it-IT" dirty="0" err="1"/>
              <a:t>puo’</a:t>
            </a:r>
            <a:r>
              <a:rPr lang="it-IT" dirty="0"/>
              <a:t> assumere come valori [professore ordinario, professore associato, ricercatore, personale tecnico, personale amministrativo], una classe di stipendio (solo per i professori ordinari, associati, ricercatori), e che assume come valori i numeri da 1 a 15, una categoria (solo per il personale non docente, e </a:t>
            </a:r>
            <a:r>
              <a:rPr lang="it-IT" dirty="0" err="1"/>
              <a:t>puo’</a:t>
            </a:r>
            <a:r>
              <a:rPr lang="it-IT" dirty="0"/>
              <a:t> assumere come valori A, B, C, e D), e uno stipendio annuale.</a:t>
            </a:r>
          </a:p>
          <a:p>
            <a:r>
              <a:rPr lang="it-IT" dirty="0"/>
              <a:t>Rappresentare i tre insiemi di requisiti inizialmente per mezzo di tre schemi concettuali distinti, chiamati </a:t>
            </a:r>
            <a:r>
              <a:rPr lang="en-GB" dirty="0"/>
              <a:t>1. </a:t>
            </a:r>
            <a:r>
              <a:rPr lang="it-IT" dirty="0"/>
              <a:t>Offerta formativa (</a:t>
            </a:r>
            <a:r>
              <a:rPr lang="it-IT" b="1" dirty="0"/>
              <a:t>OF</a:t>
            </a:r>
            <a:r>
              <a:rPr lang="it-IT" dirty="0"/>
              <a:t>), 2. Carriere degli studenti (</a:t>
            </a:r>
            <a:r>
              <a:rPr lang="it-IT" b="1" dirty="0"/>
              <a:t>CS</a:t>
            </a:r>
            <a:r>
              <a:rPr lang="it-IT" dirty="0"/>
              <a:t>), 3. Personale docente e non docente (</a:t>
            </a:r>
            <a:r>
              <a:rPr lang="it-IT" b="1" dirty="0"/>
              <a:t>PDND</a:t>
            </a:r>
            <a:r>
              <a:rPr lang="it-IT" dirty="0"/>
              <a:t>) rappresentando anche eventuali identificatori esterni e cardinalità minime e massime. Utilizzare la griglia riportata in seguito, producendo tre distinte pagine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 o equivalenti. </a:t>
            </a:r>
            <a:endParaRPr lang="it-IT" sz="1800" dirty="0"/>
          </a:p>
          <a:p>
            <a:r>
              <a:rPr lang="it-IT" sz="2700" dirty="0"/>
              <a:t>Successivamente in una quarta griglia rappresentare lo schema risultato della integrazione (</a:t>
            </a:r>
            <a:r>
              <a:rPr lang="it-IT" sz="2700" b="1" dirty="0"/>
              <a:t>SI</a:t>
            </a:r>
            <a:r>
              <a:rPr lang="it-IT" sz="2700" dirty="0"/>
              <a:t>) dei tre schemi, effettuata identificando prima i concetti comuni; evidenziare con linee chiuse gli schemi </a:t>
            </a:r>
            <a:r>
              <a:rPr lang="it-IT" sz="2700"/>
              <a:t>di partenza. 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137040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888" y="84138"/>
            <a:ext cx="8610600" cy="544512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Rappresentazione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grafica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modello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67625"/>
              </p:ext>
            </p:extLst>
          </p:nvPr>
        </p:nvGraphicFramePr>
        <p:xfrm>
          <a:off x="1241425" y="847725"/>
          <a:ext cx="6615113" cy="5685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91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Costrutto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ER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Rappresentazione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diagrammatica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2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Relationship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relationship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s-a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eneralizzazione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Identificatore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Cardinalità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minima e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massima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(1,n)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(0,n) o (1,1) o (0,1)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312372676"/>
                  </a:ext>
                </a:extLst>
              </a:tr>
            </a:tbl>
          </a:graphicData>
        </a:graphic>
      </p:graphicFrame>
      <p:sp>
        <p:nvSpPr>
          <p:cNvPr id="10275" name="Rectangle 1"/>
          <p:cNvSpPr>
            <a:spLocks noChangeArrowheads="1"/>
          </p:cNvSpPr>
          <p:nvPr/>
        </p:nvSpPr>
        <p:spPr bwMode="auto">
          <a:xfrm>
            <a:off x="5538567" y="154964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76" name="Group 3"/>
          <p:cNvGrpSpPr>
            <a:grpSpLocks/>
          </p:cNvGrpSpPr>
          <p:nvPr/>
        </p:nvGrpSpPr>
        <p:grpSpPr bwMode="auto">
          <a:xfrm>
            <a:off x="6411846" y="2217984"/>
            <a:ext cx="512828" cy="134938"/>
            <a:chOff x="5472113" y="2528900"/>
            <a:chExt cx="541337" cy="134937"/>
          </a:xfrm>
        </p:grpSpPr>
        <p:cxnSp>
          <p:nvCxnSpPr>
            <p:cNvPr id="1029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9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277" name="Diamond 7"/>
          <p:cNvSpPr>
            <a:spLocks noChangeArrowheads="1"/>
          </p:cNvSpPr>
          <p:nvPr/>
        </p:nvSpPr>
        <p:spPr bwMode="auto">
          <a:xfrm>
            <a:off x="5518272" y="2797422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10278" name="Straight Arrow Connector 13"/>
          <p:cNvCxnSpPr>
            <a:cxnSpLocks noChangeShapeType="1"/>
          </p:cNvCxnSpPr>
          <p:nvPr/>
        </p:nvCxnSpPr>
        <p:spPr bwMode="auto">
          <a:xfrm flipV="1">
            <a:off x="6016624" y="3889622"/>
            <a:ext cx="0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279" name="Gruppo 1"/>
          <p:cNvGrpSpPr>
            <a:grpSpLocks/>
          </p:cNvGrpSpPr>
          <p:nvPr/>
        </p:nvGrpSpPr>
        <p:grpSpPr bwMode="auto">
          <a:xfrm>
            <a:off x="5409405" y="4489220"/>
            <a:ext cx="1214438" cy="539750"/>
            <a:chOff x="4930775" y="5229225"/>
            <a:chExt cx="1214438" cy="539750"/>
          </a:xfrm>
        </p:grpSpPr>
        <p:cxnSp>
          <p:nvCxnSpPr>
            <p:cNvPr id="10287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8" name="Straight Connector 16"/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9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280" name="Straight Connector 26"/>
          <p:cNvCxnSpPr>
            <a:cxnSpLocks noChangeShapeType="1"/>
          </p:cNvCxnSpPr>
          <p:nvPr/>
        </p:nvCxnSpPr>
        <p:spPr bwMode="auto">
          <a:xfrm>
            <a:off x="4548981" y="540543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1" name="Oval 27"/>
          <p:cNvSpPr>
            <a:spLocks noChangeArrowheads="1"/>
          </p:cNvSpPr>
          <p:nvPr/>
        </p:nvSpPr>
        <p:spPr bwMode="auto">
          <a:xfrm>
            <a:off x="5134768" y="531494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2" name="Rectangle 1"/>
          <p:cNvSpPr>
            <a:spLocks noChangeArrowheads="1"/>
          </p:cNvSpPr>
          <p:nvPr/>
        </p:nvSpPr>
        <p:spPr bwMode="auto">
          <a:xfrm>
            <a:off x="5538567" y="2170359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3" name="Diamond 7"/>
          <p:cNvSpPr>
            <a:spLocks noChangeArrowheads="1"/>
          </p:cNvSpPr>
          <p:nvPr/>
        </p:nvSpPr>
        <p:spPr bwMode="auto">
          <a:xfrm>
            <a:off x="5551610" y="3387972"/>
            <a:ext cx="1087314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84" name="Group 24"/>
          <p:cNvGrpSpPr>
            <a:grpSpLocks/>
          </p:cNvGrpSpPr>
          <p:nvPr/>
        </p:nvGrpSpPr>
        <p:grpSpPr bwMode="auto">
          <a:xfrm>
            <a:off x="6337234" y="3546722"/>
            <a:ext cx="512827" cy="134937"/>
            <a:chOff x="5472113" y="2528900"/>
            <a:chExt cx="541337" cy="134937"/>
          </a:xfrm>
        </p:grpSpPr>
        <p:cxnSp>
          <p:nvCxnSpPr>
            <p:cNvPr id="1028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6338887" y="544988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924674" y="5359399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6338887" y="5652594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6924674" y="5562106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6614318" y="5314949"/>
            <a:ext cx="0" cy="398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6560483" y="517195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200" dirty="0" err="1">
                <a:latin typeface="+mn-lt"/>
              </a:rPr>
              <a:t>Cerca</a:t>
            </a:r>
            <a:r>
              <a:rPr lang="en-GB" altLang="en-US" sz="3200" dirty="0">
                <a:latin typeface="+mn-lt"/>
              </a:rPr>
              <a:t> di </a:t>
            </a:r>
            <a:r>
              <a:rPr lang="en-GB" altLang="en-US" sz="3200" dirty="0" err="1">
                <a:latin typeface="+mn-lt"/>
              </a:rPr>
              <a:t>usare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questa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griglia</a:t>
            </a:r>
            <a:r>
              <a:rPr lang="en-GB" altLang="en-US" sz="3200" dirty="0">
                <a:latin typeface="+mn-lt"/>
              </a:rPr>
              <a:t> per </a:t>
            </a:r>
            <a:r>
              <a:rPr lang="en-GB" altLang="en-US" sz="3200" dirty="0" err="1">
                <a:latin typeface="+mn-lt"/>
              </a:rPr>
              <a:t>disegnare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i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simboli</a:t>
            </a:r>
            <a:br>
              <a:rPr lang="en-GB" altLang="en-US" sz="3200" dirty="0">
                <a:latin typeface="+mn-lt"/>
              </a:rPr>
            </a:br>
            <a:r>
              <a:rPr lang="en-GB" altLang="en-US" sz="3200" dirty="0" err="1">
                <a:latin typeface="+mn-lt"/>
              </a:rPr>
              <a:t>dei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quattro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schemi</a:t>
            </a:r>
            <a:r>
              <a:rPr lang="en-GB" altLang="en-US" sz="3200" dirty="0">
                <a:latin typeface="+mn-lt"/>
              </a:rPr>
              <a:t> OF, CS, PDND, SI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079625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1">
            <a:extLst>
              <a:ext uri="{FF2B5EF4-FFF2-40B4-BE49-F238E27FC236}">
                <a16:creationId xmlns:a16="http://schemas.microsoft.com/office/drawing/2014/main" id="{59C453D1-8B60-4B29-BFA4-72C2DBBC6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308" y="1560645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Docente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35" name="Rectangle 1">
            <a:extLst>
              <a:ext uri="{FF2B5EF4-FFF2-40B4-BE49-F238E27FC236}">
                <a16:creationId xmlns:a16="http://schemas.microsoft.com/office/drawing/2014/main" id="{A910E0B7-5B58-4031-8339-C57915F5A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346" y="1579484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Corso</a:t>
            </a:r>
          </a:p>
        </p:txBody>
      </p:sp>
      <p:sp>
        <p:nvSpPr>
          <p:cNvPr id="36" name="Diamond 7">
            <a:extLst>
              <a:ext uri="{FF2B5EF4-FFF2-40B4-BE49-F238E27FC236}">
                <a16:creationId xmlns:a16="http://schemas.microsoft.com/office/drawing/2014/main" id="{BBBEF94D-BF69-4E30-B7A5-7B4E74C02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3266" y="1602502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Eroga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292DE5F-51F7-49A6-B25F-694CCB716354}"/>
              </a:ext>
            </a:extLst>
          </p:cNvPr>
          <p:cNvCxnSpPr>
            <a:stCxn id="36" idx="1"/>
            <a:endCxn id="23" idx="3"/>
          </p:cNvCxnSpPr>
          <p:nvPr/>
        </p:nvCxnSpPr>
        <p:spPr>
          <a:xfrm flipH="1" flipV="1">
            <a:off x="2233015" y="1740826"/>
            <a:ext cx="850251" cy="18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F072963-4C7B-4330-9417-3D3AD24552FE}"/>
              </a:ext>
            </a:extLst>
          </p:cNvPr>
          <p:cNvCxnSpPr>
            <a:stCxn id="36" idx="3"/>
            <a:endCxn id="35" idx="1"/>
          </p:cNvCxnSpPr>
          <p:nvPr/>
        </p:nvCxnSpPr>
        <p:spPr>
          <a:xfrm>
            <a:off x="4170579" y="1759665"/>
            <a:ext cx="8757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C26C460-9CE5-497B-A677-41F00C25EABB}"/>
              </a:ext>
            </a:extLst>
          </p:cNvPr>
          <p:cNvSpPr txBox="1"/>
          <p:nvPr/>
        </p:nvSpPr>
        <p:spPr>
          <a:xfrm>
            <a:off x="2303476" y="1496129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1092139-5295-4E54-8371-33F6456E6CCD}"/>
              </a:ext>
            </a:extLst>
          </p:cNvPr>
          <p:cNvSpPr txBox="1"/>
          <p:nvPr/>
        </p:nvSpPr>
        <p:spPr>
          <a:xfrm>
            <a:off x="4535483" y="1538771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grpSp>
        <p:nvGrpSpPr>
          <p:cNvPr id="43" name="Group 3">
            <a:extLst>
              <a:ext uri="{FF2B5EF4-FFF2-40B4-BE49-F238E27FC236}">
                <a16:creationId xmlns:a16="http://schemas.microsoft.com/office/drawing/2014/main" id="{E7000ADC-68DF-4627-A3C2-F8B11E3D8AE0}"/>
              </a:ext>
            </a:extLst>
          </p:cNvPr>
          <p:cNvGrpSpPr>
            <a:grpSpLocks/>
          </p:cNvGrpSpPr>
          <p:nvPr/>
        </p:nvGrpSpPr>
        <p:grpSpPr bwMode="auto">
          <a:xfrm>
            <a:off x="5904780" y="1526470"/>
            <a:ext cx="512828" cy="134938"/>
            <a:chOff x="5472113" y="2528900"/>
            <a:chExt cx="541337" cy="134937"/>
          </a:xfrm>
        </p:grpSpPr>
        <p:cxnSp>
          <p:nvCxnSpPr>
            <p:cNvPr id="44" name="Straight Connector 4">
              <a:extLst>
                <a:ext uri="{FF2B5EF4-FFF2-40B4-BE49-F238E27FC236}">
                  <a16:creationId xmlns:a16="http://schemas.microsoft.com/office/drawing/2014/main" id="{A2B3844C-2161-454C-91D5-5535867D51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Oval 5">
              <a:extLst>
                <a:ext uri="{FF2B5EF4-FFF2-40B4-BE49-F238E27FC236}">
                  <a16:creationId xmlns:a16="http://schemas.microsoft.com/office/drawing/2014/main" id="{008AE225-891B-4056-A112-849CBED10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6" name="Group 3">
            <a:extLst>
              <a:ext uri="{FF2B5EF4-FFF2-40B4-BE49-F238E27FC236}">
                <a16:creationId xmlns:a16="http://schemas.microsoft.com/office/drawing/2014/main" id="{136090B7-7AF9-469D-BD67-31AF0F33EB19}"/>
              </a:ext>
            </a:extLst>
          </p:cNvPr>
          <p:cNvGrpSpPr>
            <a:grpSpLocks/>
          </p:cNvGrpSpPr>
          <p:nvPr/>
        </p:nvGrpSpPr>
        <p:grpSpPr bwMode="auto">
          <a:xfrm>
            <a:off x="5897968" y="1696920"/>
            <a:ext cx="512828" cy="134938"/>
            <a:chOff x="5472113" y="2528900"/>
            <a:chExt cx="541337" cy="134937"/>
          </a:xfrm>
        </p:grpSpPr>
        <p:cxnSp>
          <p:nvCxnSpPr>
            <p:cNvPr id="47" name="Straight Connector 4">
              <a:extLst>
                <a:ext uri="{FF2B5EF4-FFF2-40B4-BE49-F238E27FC236}">
                  <a16:creationId xmlns:a16="http://schemas.microsoft.com/office/drawing/2014/main" id="{DDB287FF-7750-4B32-9614-AF83E597CB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Oval 5">
              <a:extLst>
                <a:ext uri="{FF2B5EF4-FFF2-40B4-BE49-F238E27FC236}">
                  <a16:creationId xmlns:a16="http://schemas.microsoft.com/office/drawing/2014/main" id="{5ED628BB-4E06-4957-BCA9-53FFF8F39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9" name="Group 3">
            <a:extLst>
              <a:ext uri="{FF2B5EF4-FFF2-40B4-BE49-F238E27FC236}">
                <a16:creationId xmlns:a16="http://schemas.microsoft.com/office/drawing/2014/main" id="{B4274A55-EFAC-43D3-BFF8-9A9F4E10892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996561" y="2137378"/>
            <a:ext cx="512828" cy="134938"/>
            <a:chOff x="5472113" y="2528900"/>
            <a:chExt cx="541337" cy="134937"/>
          </a:xfrm>
        </p:grpSpPr>
        <p:cxnSp>
          <p:nvCxnSpPr>
            <p:cNvPr id="50" name="Straight Connector 4">
              <a:extLst>
                <a:ext uri="{FF2B5EF4-FFF2-40B4-BE49-F238E27FC236}">
                  <a16:creationId xmlns:a16="http://schemas.microsoft.com/office/drawing/2014/main" id="{CE9478C9-9E44-429E-B4AA-09371C92F0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Oval 5">
              <a:extLst>
                <a:ext uri="{FF2B5EF4-FFF2-40B4-BE49-F238E27FC236}">
                  <a16:creationId xmlns:a16="http://schemas.microsoft.com/office/drawing/2014/main" id="{21E20516-6FB6-4229-917A-64F6F7C98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52" name="Group 3">
            <a:extLst>
              <a:ext uri="{FF2B5EF4-FFF2-40B4-BE49-F238E27FC236}">
                <a16:creationId xmlns:a16="http://schemas.microsoft.com/office/drawing/2014/main" id="{BDDECEAA-5D12-484F-AAB9-5ED69C2D2A9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60344" y="1591616"/>
            <a:ext cx="512828" cy="134938"/>
            <a:chOff x="5472113" y="2528900"/>
            <a:chExt cx="541337" cy="134937"/>
          </a:xfrm>
        </p:grpSpPr>
        <p:cxnSp>
          <p:nvCxnSpPr>
            <p:cNvPr id="53" name="Straight Connector 4">
              <a:extLst>
                <a:ext uri="{FF2B5EF4-FFF2-40B4-BE49-F238E27FC236}">
                  <a16:creationId xmlns:a16="http://schemas.microsoft.com/office/drawing/2014/main" id="{5AE4747D-8D2F-4D3D-99EB-F35BA75782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Oval 5">
              <a:extLst>
                <a:ext uri="{FF2B5EF4-FFF2-40B4-BE49-F238E27FC236}">
                  <a16:creationId xmlns:a16="http://schemas.microsoft.com/office/drawing/2014/main" id="{F9822174-4B06-4BFA-9C98-79CE675DD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D187F0C-6280-49CD-B918-1BE18C5CF2E7}"/>
              </a:ext>
            </a:extLst>
          </p:cNvPr>
          <p:cNvSpPr txBox="1"/>
          <p:nvPr/>
        </p:nvSpPr>
        <p:spPr>
          <a:xfrm>
            <a:off x="339029" y="1421211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Matricola</a:t>
            </a:r>
          </a:p>
        </p:txBody>
      </p:sp>
      <p:grpSp>
        <p:nvGrpSpPr>
          <p:cNvPr id="56" name="Group 3">
            <a:extLst>
              <a:ext uri="{FF2B5EF4-FFF2-40B4-BE49-F238E27FC236}">
                <a16:creationId xmlns:a16="http://schemas.microsoft.com/office/drawing/2014/main" id="{3EE447DD-2A86-4A0B-938E-7B06366A0C4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61826" y="1744016"/>
            <a:ext cx="512828" cy="134938"/>
            <a:chOff x="5472113" y="2528900"/>
            <a:chExt cx="541337" cy="134937"/>
          </a:xfrm>
        </p:grpSpPr>
        <p:cxnSp>
          <p:nvCxnSpPr>
            <p:cNvPr id="57" name="Straight Connector 4">
              <a:extLst>
                <a:ext uri="{FF2B5EF4-FFF2-40B4-BE49-F238E27FC236}">
                  <a16:creationId xmlns:a16="http://schemas.microsoft.com/office/drawing/2014/main" id="{59744224-271C-45CC-AB18-1A6CECFC2E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Oval 5">
              <a:extLst>
                <a:ext uri="{FF2B5EF4-FFF2-40B4-BE49-F238E27FC236}">
                  <a16:creationId xmlns:a16="http://schemas.microsoft.com/office/drawing/2014/main" id="{68C98DE6-8532-483B-BE98-7D0A78B76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E45E6A9F-C27E-4AA1-BDCC-86139C34AD86}"/>
              </a:ext>
            </a:extLst>
          </p:cNvPr>
          <p:cNvSpPr txBox="1"/>
          <p:nvPr/>
        </p:nvSpPr>
        <p:spPr>
          <a:xfrm>
            <a:off x="446066" y="1662599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Nome</a:t>
            </a:r>
          </a:p>
        </p:txBody>
      </p:sp>
      <p:grpSp>
        <p:nvGrpSpPr>
          <p:cNvPr id="60" name="Group 3">
            <a:extLst>
              <a:ext uri="{FF2B5EF4-FFF2-40B4-BE49-F238E27FC236}">
                <a16:creationId xmlns:a16="http://schemas.microsoft.com/office/drawing/2014/main" id="{D2E1288E-B2FC-4D69-92B2-464BF99BB1F8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60344" y="1892660"/>
            <a:ext cx="512828" cy="134938"/>
            <a:chOff x="5472113" y="2528900"/>
            <a:chExt cx="541337" cy="134937"/>
          </a:xfrm>
        </p:grpSpPr>
        <p:cxnSp>
          <p:nvCxnSpPr>
            <p:cNvPr id="61" name="Straight Connector 4">
              <a:extLst>
                <a:ext uri="{FF2B5EF4-FFF2-40B4-BE49-F238E27FC236}">
                  <a16:creationId xmlns:a16="http://schemas.microsoft.com/office/drawing/2014/main" id="{BDADCDE9-68A0-48B6-9567-FECA5075CB2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Oval 5">
              <a:extLst>
                <a:ext uri="{FF2B5EF4-FFF2-40B4-BE49-F238E27FC236}">
                  <a16:creationId xmlns:a16="http://schemas.microsoft.com/office/drawing/2014/main" id="{7DD58C6C-E7A9-4744-9366-FDBC61301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8F5E4B2-BDB8-4A1B-9C68-889276777652}"/>
              </a:ext>
            </a:extLst>
          </p:cNvPr>
          <p:cNvSpPr txBox="1"/>
          <p:nvPr/>
        </p:nvSpPr>
        <p:spPr>
          <a:xfrm>
            <a:off x="446065" y="1952122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Cognome</a:t>
            </a:r>
          </a:p>
        </p:txBody>
      </p:sp>
      <p:sp>
        <p:nvSpPr>
          <p:cNvPr id="65" name="Oval 27">
            <a:extLst>
              <a:ext uri="{FF2B5EF4-FFF2-40B4-BE49-F238E27FC236}">
                <a16:creationId xmlns:a16="http://schemas.microsoft.com/office/drawing/2014/main" id="{78427BEA-7DC3-47DD-8845-8EE917C9A14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56248" y="1587331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7" name="Oval 27">
            <a:extLst>
              <a:ext uri="{FF2B5EF4-FFF2-40B4-BE49-F238E27FC236}">
                <a16:creationId xmlns:a16="http://schemas.microsoft.com/office/drawing/2014/main" id="{81FA3342-E8AD-492B-9444-9EBB42DF639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281038" y="1522917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EA14DFF8-FDD2-4716-A2CE-4261A7D48A66}"/>
              </a:ext>
            </a:extLst>
          </p:cNvPr>
          <p:cNvSpPr txBox="1"/>
          <p:nvPr/>
        </p:nvSpPr>
        <p:spPr>
          <a:xfrm>
            <a:off x="6350524" y="1377347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Codice_corso</a:t>
            </a:r>
            <a:endParaRPr lang="it-IT" sz="1000" dirty="0"/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C1EFEA19-6687-484B-8B87-2EA8C11145BC}"/>
              </a:ext>
            </a:extLst>
          </p:cNvPr>
          <p:cNvSpPr txBox="1"/>
          <p:nvPr/>
        </p:nvSpPr>
        <p:spPr>
          <a:xfrm>
            <a:off x="6416579" y="1636271"/>
            <a:ext cx="849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/>
              <a:t>Nome_corso</a:t>
            </a:r>
            <a:endParaRPr lang="it-IT" sz="1000" dirty="0"/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0B9C7AB2-2847-454E-9221-DB10FD7A3DFA}"/>
              </a:ext>
            </a:extLst>
          </p:cNvPr>
          <p:cNvSpPr txBox="1"/>
          <p:nvPr/>
        </p:nvSpPr>
        <p:spPr>
          <a:xfrm>
            <a:off x="4196075" y="2256687"/>
            <a:ext cx="10486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Tipologia_laurea</a:t>
            </a:r>
            <a:endParaRPr lang="it-IT" sz="1000" dirty="0"/>
          </a:p>
        </p:txBody>
      </p:sp>
      <p:grpSp>
        <p:nvGrpSpPr>
          <p:cNvPr id="71" name="Group 3">
            <a:extLst>
              <a:ext uri="{FF2B5EF4-FFF2-40B4-BE49-F238E27FC236}">
                <a16:creationId xmlns:a16="http://schemas.microsoft.com/office/drawing/2014/main" id="{73025C51-88B8-4288-BE5E-25672BAB9A53}"/>
              </a:ext>
            </a:extLst>
          </p:cNvPr>
          <p:cNvGrpSpPr>
            <a:grpSpLocks/>
          </p:cNvGrpSpPr>
          <p:nvPr/>
        </p:nvGrpSpPr>
        <p:grpSpPr bwMode="auto">
          <a:xfrm>
            <a:off x="5897636" y="1845442"/>
            <a:ext cx="512828" cy="134938"/>
            <a:chOff x="5472113" y="2528900"/>
            <a:chExt cx="541337" cy="134937"/>
          </a:xfrm>
        </p:grpSpPr>
        <p:cxnSp>
          <p:nvCxnSpPr>
            <p:cNvPr id="72" name="Straight Connector 4">
              <a:extLst>
                <a:ext uri="{FF2B5EF4-FFF2-40B4-BE49-F238E27FC236}">
                  <a16:creationId xmlns:a16="http://schemas.microsoft.com/office/drawing/2014/main" id="{B19C0070-400B-47BE-8170-1E0F750A39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3" name="Oval 5">
              <a:extLst>
                <a:ext uri="{FF2B5EF4-FFF2-40B4-BE49-F238E27FC236}">
                  <a16:creationId xmlns:a16="http://schemas.microsoft.com/office/drawing/2014/main" id="{A9DDE825-49FD-4CA7-AF92-825F7A0F0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up 3">
            <a:extLst>
              <a:ext uri="{FF2B5EF4-FFF2-40B4-BE49-F238E27FC236}">
                <a16:creationId xmlns:a16="http://schemas.microsoft.com/office/drawing/2014/main" id="{1BE8F42B-D964-42B2-9F4F-C318A7768A9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584708" y="2132197"/>
            <a:ext cx="512828" cy="134938"/>
            <a:chOff x="5472113" y="2528900"/>
            <a:chExt cx="541337" cy="134937"/>
          </a:xfrm>
        </p:grpSpPr>
        <p:cxnSp>
          <p:nvCxnSpPr>
            <p:cNvPr id="75" name="Straight Connector 4">
              <a:extLst>
                <a:ext uri="{FF2B5EF4-FFF2-40B4-BE49-F238E27FC236}">
                  <a16:creationId xmlns:a16="http://schemas.microsoft.com/office/drawing/2014/main" id="{1871ECFD-7D7C-4E73-97CF-9F6762BE1B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" name="Oval 5">
              <a:extLst>
                <a:ext uri="{FF2B5EF4-FFF2-40B4-BE49-F238E27FC236}">
                  <a16:creationId xmlns:a16="http://schemas.microsoft.com/office/drawing/2014/main" id="{76E62490-F177-4091-BE02-A503E7118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C186D65C-15D7-4B4B-8FDA-FC3EC2B30ED0}"/>
              </a:ext>
            </a:extLst>
          </p:cNvPr>
          <p:cNvSpPr txBox="1"/>
          <p:nvPr/>
        </p:nvSpPr>
        <p:spPr>
          <a:xfrm>
            <a:off x="6284317" y="1936253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Ore_lezione</a:t>
            </a:r>
            <a:endParaRPr lang="it-IT" sz="1000" dirty="0"/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0E518085-B683-4ABB-BAAA-B44A4ADE8944}"/>
              </a:ext>
            </a:extLst>
          </p:cNvPr>
          <p:cNvSpPr txBox="1"/>
          <p:nvPr/>
        </p:nvSpPr>
        <p:spPr>
          <a:xfrm>
            <a:off x="5865180" y="2273729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Ore_esercitazione</a:t>
            </a:r>
            <a:endParaRPr lang="it-IT" sz="1000" dirty="0"/>
          </a:p>
        </p:txBody>
      </p:sp>
      <p:sp>
        <p:nvSpPr>
          <p:cNvPr id="80" name="Diamond 7">
            <a:extLst>
              <a:ext uri="{FF2B5EF4-FFF2-40B4-BE49-F238E27FC236}">
                <a16:creationId xmlns:a16="http://schemas.microsoft.com/office/drawing/2014/main" id="{4D7F950A-9D1A-4CAA-B60C-7F119DB5A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459" y="2537013"/>
            <a:ext cx="1418419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Afferisce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67BE625-CB00-422F-A3A1-3D3AD37DFABD}"/>
              </a:ext>
            </a:extLst>
          </p:cNvPr>
          <p:cNvCxnSpPr>
            <a:stCxn id="80" idx="0"/>
            <a:endCxn id="35" idx="2"/>
          </p:cNvCxnSpPr>
          <p:nvPr/>
        </p:nvCxnSpPr>
        <p:spPr>
          <a:xfrm flipH="1" flipV="1">
            <a:off x="5472700" y="1939846"/>
            <a:ext cx="1969" cy="5971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F6169DB1-8896-4A1E-ACF4-4D17C882D270}"/>
              </a:ext>
            </a:extLst>
          </p:cNvPr>
          <p:cNvCxnSpPr>
            <a:cxnSpLocks/>
            <a:stCxn id="87" idx="0"/>
            <a:endCxn id="80" idx="2"/>
          </p:cNvCxnSpPr>
          <p:nvPr/>
        </p:nvCxnSpPr>
        <p:spPr>
          <a:xfrm flipH="1" flipV="1">
            <a:off x="5474669" y="3052437"/>
            <a:ext cx="1761" cy="2027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1">
            <a:extLst>
              <a:ext uri="{FF2B5EF4-FFF2-40B4-BE49-F238E27FC236}">
                <a16:creationId xmlns:a16="http://schemas.microsoft.com/office/drawing/2014/main" id="{E9B59E0F-ED88-43A8-ACC2-A488C3D9E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076" y="325521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Corso di </a:t>
            </a:r>
            <a:r>
              <a:rPr lang="en-US" altLang="en-US" sz="1100" dirty="0" err="1">
                <a:latin typeface="Arial" panose="020B0604020202020204" pitchFamily="34" charset="0"/>
              </a:rPr>
              <a:t>laurea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E54683F9-9322-42BC-A17E-C54F4E1BF44C}"/>
              </a:ext>
            </a:extLst>
          </p:cNvPr>
          <p:cNvSpPr txBox="1"/>
          <p:nvPr/>
        </p:nvSpPr>
        <p:spPr>
          <a:xfrm>
            <a:off x="5490147" y="2996772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0D399F9F-10D9-4A31-94A3-C57197FFEB03}"/>
              </a:ext>
            </a:extLst>
          </p:cNvPr>
          <p:cNvSpPr txBox="1"/>
          <p:nvPr/>
        </p:nvSpPr>
        <p:spPr>
          <a:xfrm>
            <a:off x="5429714" y="2387114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</p:spTree>
    <p:extLst>
      <p:ext uri="{BB962C8B-B14F-4D97-AF65-F5344CB8AC3E}">
        <p14:creationId xmlns:p14="http://schemas.microsoft.com/office/powerpoint/2010/main" val="187009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200" dirty="0" err="1">
                <a:latin typeface="+mn-lt"/>
              </a:rPr>
              <a:t>Cerca</a:t>
            </a:r>
            <a:r>
              <a:rPr lang="en-GB" altLang="en-US" sz="3200" dirty="0">
                <a:latin typeface="+mn-lt"/>
              </a:rPr>
              <a:t> di </a:t>
            </a:r>
            <a:r>
              <a:rPr lang="en-GB" altLang="en-US" sz="3200" dirty="0" err="1">
                <a:latin typeface="+mn-lt"/>
              </a:rPr>
              <a:t>usare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questa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griglia</a:t>
            </a:r>
            <a:r>
              <a:rPr lang="en-GB" altLang="en-US" sz="3200" dirty="0">
                <a:latin typeface="+mn-lt"/>
              </a:rPr>
              <a:t> per </a:t>
            </a:r>
            <a:r>
              <a:rPr lang="en-GB" altLang="en-US" sz="3200" dirty="0" err="1">
                <a:latin typeface="+mn-lt"/>
              </a:rPr>
              <a:t>disegnare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i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simboli</a:t>
            </a:r>
            <a:br>
              <a:rPr lang="en-GB" altLang="en-US" sz="3200" dirty="0">
                <a:latin typeface="+mn-lt"/>
              </a:rPr>
            </a:br>
            <a:r>
              <a:rPr lang="en-GB" altLang="en-US" sz="3200" dirty="0" err="1">
                <a:latin typeface="+mn-lt"/>
              </a:rPr>
              <a:t>dei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quattro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schemi</a:t>
            </a:r>
            <a:r>
              <a:rPr lang="en-GB" altLang="en-US" sz="3200" dirty="0">
                <a:latin typeface="+mn-lt"/>
              </a:rPr>
              <a:t> OF, CS, PDND, SI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570782" y="1501186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83090" y="2079624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1">
            <a:extLst>
              <a:ext uri="{FF2B5EF4-FFF2-40B4-BE49-F238E27FC236}">
                <a16:creationId xmlns:a16="http://schemas.microsoft.com/office/drawing/2014/main" id="{2075C1DF-62C8-41C8-9159-F50C98EA2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815" y="1658481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Studente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E43F3966-6457-4BA9-AAA5-10F564AB6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853" y="1677320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Corso</a:t>
            </a:r>
          </a:p>
        </p:txBody>
      </p:sp>
      <p:sp>
        <p:nvSpPr>
          <p:cNvPr id="25" name="Diamond 7">
            <a:extLst>
              <a:ext uri="{FF2B5EF4-FFF2-40B4-BE49-F238E27FC236}">
                <a16:creationId xmlns:a16="http://schemas.microsoft.com/office/drawing/2014/main" id="{58248141-65E7-4181-9B90-4C52453FA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773" y="1425129"/>
            <a:ext cx="1087313" cy="842176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Piano di studio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25B8C299-3A36-4EB2-8FCA-0382C1822B8E}"/>
              </a:ext>
            </a:extLst>
          </p:cNvPr>
          <p:cNvCxnSpPr>
            <a:stCxn id="25" idx="1"/>
            <a:endCxn id="23" idx="3"/>
          </p:cNvCxnSpPr>
          <p:nvPr/>
        </p:nvCxnSpPr>
        <p:spPr>
          <a:xfrm flipH="1" flipV="1">
            <a:off x="2508522" y="1838662"/>
            <a:ext cx="850251" cy="75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9617512F-9AEA-428F-83A1-546147FF647A}"/>
              </a:ext>
            </a:extLst>
          </p:cNvPr>
          <p:cNvCxnSpPr>
            <a:stCxn id="25" idx="3"/>
            <a:endCxn id="24" idx="1"/>
          </p:cNvCxnSpPr>
          <p:nvPr/>
        </p:nvCxnSpPr>
        <p:spPr>
          <a:xfrm>
            <a:off x="4446086" y="1846217"/>
            <a:ext cx="875767" cy="112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9BEA1A6-5640-4F09-97CF-B33F5BCF02BC}"/>
              </a:ext>
            </a:extLst>
          </p:cNvPr>
          <p:cNvSpPr txBox="1"/>
          <p:nvPr/>
        </p:nvSpPr>
        <p:spPr>
          <a:xfrm>
            <a:off x="2578983" y="1593965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DE857C0-D7A4-43EF-9628-21307FF72541}"/>
              </a:ext>
            </a:extLst>
          </p:cNvPr>
          <p:cNvSpPr txBox="1"/>
          <p:nvPr/>
        </p:nvSpPr>
        <p:spPr>
          <a:xfrm>
            <a:off x="4810990" y="1636607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grpSp>
        <p:nvGrpSpPr>
          <p:cNvPr id="30" name="Group 3">
            <a:extLst>
              <a:ext uri="{FF2B5EF4-FFF2-40B4-BE49-F238E27FC236}">
                <a16:creationId xmlns:a16="http://schemas.microsoft.com/office/drawing/2014/main" id="{51BDCB04-6F27-4774-B057-34F477420005}"/>
              </a:ext>
            </a:extLst>
          </p:cNvPr>
          <p:cNvGrpSpPr>
            <a:grpSpLocks/>
          </p:cNvGrpSpPr>
          <p:nvPr/>
        </p:nvGrpSpPr>
        <p:grpSpPr bwMode="auto">
          <a:xfrm>
            <a:off x="6180287" y="1624306"/>
            <a:ext cx="512828" cy="134938"/>
            <a:chOff x="5472113" y="2528900"/>
            <a:chExt cx="541337" cy="134937"/>
          </a:xfrm>
        </p:grpSpPr>
        <p:cxnSp>
          <p:nvCxnSpPr>
            <p:cNvPr id="31" name="Straight Connector 4">
              <a:extLst>
                <a:ext uri="{FF2B5EF4-FFF2-40B4-BE49-F238E27FC236}">
                  <a16:creationId xmlns:a16="http://schemas.microsoft.com/office/drawing/2014/main" id="{BF72C90F-71A0-4340-A027-F384177235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Oval 5">
              <a:extLst>
                <a:ext uri="{FF2B5EF4-FFF2-40B4-BE49-F238E27FC236}">
                  <a16:creationId xmlns:a16="http://schemas.microsoft.com/office/drawing/2014/main" id="{D1130A15-DAB9-454E-8A61-92F2A8741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 3">
            <a:extLst>
              <a:ext uri="{FF2B5EF4-FFF2-40B4-BE49-F238E27FC236}">
                <a16:creationId xmlns:a16="http://schemas.microsoft.com/office/drawing/2014/main" id="{48913527-85BF-4BA7-A4B0-2CB6C869AA55}"/>
              </a:ext>
            </a:extLst>
          </p:cNvPr>
          <p:cNvGrpSpPr>
            <a:grpSpLocks/>
          </p:cNvGrpSpPr>
          <p:nvPr/>
        </p:nvGrpSpPr>
        <p:grpSpPr bwMode="auto">
          <a:xfrm>
            <a:off x="6173475" y="1794756"/>
            <a:ext cx="512828" cy="134938"/>
            <a:chOff x="5472113" y="2528900"/>
            <a:chExt cx="541337" cy="134937"/>
          </a:xfrm>
        </p:grpSpPr>
        <p:cxnSp>
          <p:nvCxnSpPr>
            <p:cNvPr id="34" name="Straight Connector 4">
              <a:extLst>
                <a:ext uri="{FF2B5EF4-FFF2-40B4-BE49-F238E27FC236}">
                  <a16:creationId xmlns:a16="http://schemas.microsoft.com/office/drawing/2014/main" id="{09D0E941-8F97-46AE-BCC3-3442E62072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Oval 5">
              <a:extLst>
                <a:ext uri="{FF2B5EF4-FFF2-40B4-BE49-F238E27FC236}">
                  <a16:creationId xmlns:a16="http://schemas.microsoft.com/office/drawing/2014/main" id="{43B751DB-49D2-470D-B057-CBC793DF7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3">
            <a:extLst>
              <a:ext uri="{FF2B5EF4-FFF2-40B4-BE49-F238E27FC236}">
                <a16:creationId xmlns:a16="http://schemas.microsoft.com/office/drawing/2014/main" id="{753C3397-C126-4ACB-A35C-6EDCFE640A4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272068" y="2235214"/>
            <a:ext cx="512828" cy="134938"/>
            <a:chOff x="5472113" y="2528900"/>
            <a:chExt cx="541337" cy="134937"/>
          </a:xfrm>
        </p:grpSpPr>
        <p:cxnSp>
          <p:nvCxnSpPr>
            <p:cNvPr id="37" name="Straight Connector 4">
              <a:extLst>
                <a:ext uri="{FF2B5EF4-FFF2-40B4-BE49-F238E27FC236}">
                  <a16:creationId xmlns:a16="http://schemas.microsoft.com/office/drawing/2014/main" id="{386010B1-6FFC-4D9F-8D68-AEFC05E6A7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447B3EA5-8FA4-4E76-9722-ECDC5FADB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">
            <a:extLst>
              <a:ext uri="{FF2B5EF4-FFF2-40B4-BE49-F238E27FC236}">
                <a16:creationId xmlns:a16="http://schemas.microsoft.com/office/drawing/2014/main" id="{0D220248-621B-4882-8BC9-EB8C3EA5280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135851" y="1689452"/>
            <a:ext cx="512828" cy="134938"/>
            <a:chOff x="5472113" y="2528900"/>
            <a:chExt cx="541337" cy="134937"/>
          </a:xfrm>
        </p:grpSpPr>
        <p:cxnSp>
          <p:nvCxnSpPr>
            <p:cNvPr id="40" name="Straight Connector 4">
              <a:extLst>
                <a:ext uri="{FF2B5EF4-FFF2-40B4-BE49-F238E27FC236}">
                  <a16:creationId xmlns:a16="http://schemas.microsoft.com/office/drawing/2014/main" id="{4C6F9312-3FBC-4B66-9D03-9AA0F327D5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Oval 5">
              <a:extLst>
                <a:ext uri="{FF2B5EF4-FFF2-40B4-BE49-F238E27FC236}">
                  <a16:creationId xmlns:a16="http://schemas.microsoft.com/office/drawing/2014/main" id="{422ACEBB-3208-4595-B1FE-F38167EC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EAC09F8D-BC2A-4868-BF49-6FAF0738E459}"/>
              </a:ext>
            </a:extLst>
          </p:cNvPr>
          <p:cNvSpPr txBox="1"/>
          <p:nvPr/>
        </p:nvSpPr>
        <p:spPr>
          <a:xfrm>
            <a:off x="614536" y="1519047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Matricola</a:t>
            </a:r>
          </a:p>
        </p:txBody>
      </p:sp>
      <p:grpSp>
        <p:nvGrpSpPr>
          <p:cNvPr id="43" name="Group 3">
            <a:extLst>
              <a:ext uri="{FF2B5EF4-FFF2-40B4-BE49-F238E27FC236}">
                <a16:creationId xmlns:a16="http://schemas.microsoft.com/office/drawing/2014/main" id="{2C67ADC1-B399-43F3-B33D-4A0C0B84DC1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137333" y="1841852"/>
            <a:ext cx="512828" cy="134938"/>
            <a:chOff x="5472113" y="2528900"/>
            <a:chExt cx="541337" cy="134937"/>
          </a:xfrm>
        </p:grpSpPr>
        <p:cxnSp>
          <p:nvCxnSpPr>
            <p:cNvPr id="44" name="Straight Connector 4">
              <a:extLst>
                <a:ext uri="{FF2B5EF4-FFF2-40B4-BE49-F238E27FC236}">
                  <a16:creationId xmlns:a16="http://schemas.microsoft.com/office/drawing/2014/main" id="{E349900A-9FEA-42C4-BFBF-AC99C242F7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Oval 5">
              <a:extLst>
                <a:ext uri="{FF2B5EF4-FFF2-40B4-BE49-F238E27FC236}">
                  <a16:creationId xmlns:a16="http://schemas.microsoft.com/office/drawing/2014/main" id="{B6375320-E27F-4532-B141-8617CB1A4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A7BBE38E-8BFE-4CD3-BA25-3BFBC2E52413}"/>
              </a:ext>
            </a:extLst>
          </p:cNvPr>
          <p:cNvSpPr txBox="1"/>
          <p:nvPr/>
        </p:nvSpPr>
        <p:spPr>
          <a:xfrm>
            <a:off x="721573" y="176043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Nome</a:t>
            </a:r>
          </a:p>
        </p:txBody>
      </p:sp>
      <p:grpSp>
        <p:nvGrpSpPr>
          <p:cNvPr id="47" name="Group 3">
            <a:extLst>
              <a:ext uri="{FF2B5EF4-FFF2-40B4-BE49-F238E27FC236}">
                <a16:creationId xmlns:a16="http://schemas.microsoft.com/office/drawing/2014/main" id="{3C1DDEBD-A369-4CA6-AC6B-BC8E07005BC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135851" y="1990496"/>
            <a:ext cx="512828" cy="134938"/>
            <a:chOff x="5472113" y="2528900"/>
            <a:chExt cx="541337" cy="134937"/>
          </a:xfrm>
        </p:grpSpPr>
        <p:cxnSp>
          <p:nvCxnSpPr>
            <p:cNvPr id="48" name="Straight Connector 4">
              <a:extLst>
                <a:ext uri="{FF2B5EF4-FFF2-40B4-BE49-F238E27FC236}">
                  <a16:creationId xmlns:a16="http://schemas.microsoft.com/office/drawing/2014/main" id="{16C92602-5D06-4F05-B645-052B72CC69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Oval 5">
              <a:extLst>
                <a:ext uri="{FF2B5EF4-FFF2-40B4-BE49-F238E27FC236}">
                  <a16:creationId xmlns:a16="http://schemas.microsoft.com/office/drawing/2014/main" id="{0A319DDF-98AF-436B-B2AB-7C9179962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4274A278-A05C-4EB6-B596-79A8AE5B0C4A}"/>
              </a:ext>
            </a:extLst>
          </p:cNvPr>
          <p:cNvSpPr txBox="1"/>
          <p:nvPr/>
        </p:nvSpPr>
        <p:spPr>
          <a:xfrm>
            <a:off x="721572" y="2049958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Cognome</a:t>
            </a:r>
          </a:p>
        </p:txBody>
      </p:sp>
      <p:sp>
        <p:nvSpPr>
          <p:cNvPr id="51" name="Oval 27">
            <a:extLst>
              <a:ext uri="{FF2B5EF4-FFF2-40B4-BE49-F238E27FC236}">
                <a16:creationId xmlns:a16="http://schemas.microsoft.com/office/drawing/2014/main" id="{3D42BD11-AECA-4286-B7B6-2C0A720480C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131755" y="1685167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" name="Oval 27">
            <a:extLst>
              <a:ext uri="{FF2B5EF4-FFF2-40B4-BE49-F238E27FC236}">
                <a16:creationId xmlns:a16="http://schemas.microsoft.com/office/drawing/2014/main" id="{C8FADAB4-EE40-402D-B663-99D2C595D8E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556545" y="1620753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8DB799AB-AF0F-421A-9FCD-179DED4DE713}"/>
              </a:ext>
            </a:extLst>
          </p:cNvPr>
          <p:cNvSpPr txBox="1"/>
          <p:nvPr/>
        </p:nvSpPr>
        <p:spPr>
          <a:xfrm>
            <a:off x="6626031" y="1475183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Codice_corso</a:t>
            </a:r>
            <a:endParaRPr lang="it-IT" sz="1000" dirty="0"/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891EDC9B-4AA7-4A85-8FE9-C4A474FF5BC3}"/>
              </a:ext>
            </a:extLst>
          </p:cNvPr>
          <p:cNvSpPr txBox="1"/>
          <p:nvPr/>
        </p:nvSpPr>
        <p:spPr>
          <a:xfrm>
            <a:off x="6692086" y="1734107"/>
            <a:ext cx="849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/>
              <a:t>Nome_corso</a:t>
            </a:r>
            <a:endParaRPr lang="it-IT" sz="1000" dirty="0"/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E6770873-9F05-4E20-BF81-DE00A04A9D90}"/>
              </a:ext>
            </a:extLst>
          </p:cNvPr>
          <p:cNvSpPr txBox="1"/>
          <p:nvPr/>
        </p:nvSpPr>
        <p:spPr>
          <a:xfrm>
            <a:off x="4471582" y="2354523"/>
            <a:ext cx="10486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Tipologia_laurea</a:t>
            </a:r>
            <a:endParaRPr lang="it-IT" sz="1000" dirty="0"/>
          </a:p>
        </p:txBody>
      </p:sp>
      <p:grpSp>
        <p:nvGrpSpPr>
          <p:cNvPr id="56" name="Group 3">
            <a:extLst>
              <a:ext uri="{FF2B5EF4-FFF2-40B4-BE49-F238E27FC236}">
                <a16:creationId xmlns:a16="http://schemas.microsoft.com/office/drawing/2014/main" id="{E843DDE0-5521-4F97-916E-C7E4697E7DA5}"/>
              </a:ext>
            </a:extLst>
          </p:cNvPr>
          <p:cNvGrpSpPr>
            <a:grpSpLocks/>
          </p:cNvGrpSpPr>
          <p:nvPr/>
        </p:nvGrpSpPr>
        <p:grpSpPr bwMode="auto">
          <a:xfrm>
            <a:off x="6173143" y="1943278"/>
            <a:ext cx="512828" cy="134938"/>
            <a:chOff x="5472113" y="2528900"/>
            <a:chExt cx="541337" cy="134937"/>
          </a:xfrm>
        </p:grpSpPr>
        <p:cxnSp>
          <p:nvCxnSpPr>
            <p:cNvPr id="57" name="Straight Connector 4">
              <a:extLst>
                <a:ext uri="{FF2B5EF4-FFF2-40B4-BE49-F238E27FC236}">
                  <a16:creationId xmlns:a16="http://schemas.microsoft.com/office/drawing/2014/main" id="{81AF19B9-5E46-4264-9C59-3637F9A954D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Oval 5">
              <a:extLst>
                <a:ext uri="{FF2B5EF4-FFF2-40B4-BE49-F238E27FC236}">
                  <a16:creationId xmlns:a16="http://schemas.microsoft.com/office/drawing/2014/main" id="{3CFE603B-C00F-4B37-A05E-860CE9DF8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59" name="Group 3">
            <a:extLst>
              <a:ext uri="{FF2B5EF4-FFF2-40B4-BE49-F238E27FC236}">
                <a16:creationId xmlns:a16="http://schemas.microsoft.com/office/drawing/2014/main" id="{1CD9974A-486F-44E7-8E77-145220C4A88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860215" y="2230033"/>
            <a:ext cx="512828" cy="134938"/>
            <a:chOff x="5472113" y="2528900"/>
            <a:chExt cx="541337" cy="134937"/>
          </a:xfrm>
        </p:grpSpPr>
        <p:cxnSp>
          <p:nvCxnSpPr>
            <p:cNvPr id="60" name="Straight Connector 4">
              <a:extLst>
                <a:ext uri="{FF2B5EF4-FFF2-40B4-BE49-F238E27FC236}">
                  <a16:creationId xmlns:a16="http://schemas.microsoft.com/office/drawing/2014/main" id="{DF0F53A3-FC5E-41B3-977D-7B644F8DF2E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Oval 5">
              <a:extLst>
                <a:ext uri="{FF2B5EF4-FFF2-40B4-BE49-F238E27FC236}">
                  <a16:creationId xmlns:a16="http://schemas.microsoft.com/office/drawing/2014/main" id="{96DD468D-044C-4B2B-B7B7-C0D00ED94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B5C20B6D-8895-45A9-9426-5DE9DDEE1D1E}"/>
              </a:ext>
            </a:extLst>
          </p:cNvPr>
          <p:cNvSpPr txBox="1"/>
          <p:nvPr/>
        </p:nvSpPr>
        <p:spPr>
          <a:xfrm>
            <a:off x="6559824" y="2034089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Ore_lezione</a:t>
            </a:r>
            <a:endParaRPr lang="it-IT" sz="1000" dirty="0"/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D5F806D0-8AE2-4ED9-AEAB-F578F6D4A4FB}"/>
              </a:ext>
            </a:extLst>
          </p:cNvPr>
          <p:cNvSpPr txBox="1"/>
          <p:nvPr/>
        </p:nvSpPr>
        <p:spPr>
          <a:xfrm>
            <a:off x="6140687" y="2371565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Ore_esercitazione</a:t>
            </a:r>
            <a:endParaRPr lang="it-IT" sz="1000" dirty="0"/>
          </a:p>
        </p:txBody>
      </p:sp>
      <p:sp>
        <p:nvSpPr>
          <p:cNvPr id="64" name="Diamond 7">
            <a:extLst>
              <a:ext uri="{FF2B5EF4-FFF2-40B4-BE49-F238E27FC236}">
                <a16:creationId xmlns:a16="http://schemas.microsoft.com/office/drawing/2014/main" id="{7BCDCCAE-C870-4399-84B2-881353BD2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966" y="2634849"/>
            <a:ext cx="1418419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Afferisce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7C7FCCDD-FD2C-4C38-8146-8A776B5E7E36}"/>
              </a:ext>
            </a:extLst>
          </p:cNvPr>
          <p:cNvCxnSpPr>
            <a:stCxn id="64" idx="0"/>
            <a:endCxn id="24" idx="2"/>
          </p:cNvCxnSpPr>
          <p:nvPr/>
        </p:nvCxnSpPr>
        <p:spPr>
          <a:xfrm flipH="1" flipV="1">
            <a:off x="5748207" y="2037682"/>
            <a:ext cx="1969" cy="5971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F05A094E-E040-46F6-AB4F-AA9BD23DA62E}"/>
              </a:ext>
            </a:extLst>
          </p:cNvPr>
          <p:cNvCxnSpPr>
            <a:cxnSpLocks/>
            <a:stCxn id="67" idx="0"/>
            <a:endCxn id="64" idx="2"/>
          </p:cNvCxnSpPr>
          <p:nvPr/>
        </p:nvCxnSpPr>
        <p:spPr>
          <a:xfrm flipH="1" flipV="1">
            <a:off x="5750176" y="3150273"/>
            <a:ext cx="1761" cy="2027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1">
            <a:extLst>
              <a:ext uri="{FF2B5EF4-FFF2-40B4-BE49-F238E27FC236}">
                <a16:creationId xmlns:a16="http://schemas.microsoft.com/office/drawing/2014/main" id="{BA6BE700-E239-4CD5-8AA8-B679805BE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5583" y="3353053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Corso di </a:t>
            </a:r>
            <a:r>
              <a:rPr lang="en-US" altLang="en-US" sz="1100" dirty="0" err="1">
                <a:latin typeface="Arial" panose="020B0604020202020204" pitchFamily="34" charset="0"/>
              </a:rPr>
              <a:t>laurea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9185BB70-925E-40CA-B97F-B395BB239EFD}"/>
              </a:ext>
            </a:extLst>
          </p:cNvPr>
          <p:cNvSpPr txBox="1"/>
          <p:nvPr/>
        </p:nvSpPr>
        <p:spPr>
          <a:xfrm>
            <a:off x="5765654" y="3094608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874EF225-013F-40B4-9555-DF301237BCCE}"/>
              </a:ext>
            </a:extLst>
          </p:cNvPr>
          <p:cNvSpPr txBox="1"/>
          <p:nvPr/>
        </p:nvSpPr>
        <p:spPr>
          <a:xfrm>
            <a:off x="5705221" y="2484950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grpSp>
        <p:nvGrpSpPr>
          <p:cNvPr id="70" name="Group 3">
            <a:extLst>
              <a:ext uri="{FF2B5EF4-FFF2-40B4-BE49-F238E27FC236}">
                <a16:creationId xmlns:a16="http://schemas.microsoft.com/office/drawing/2014/main" id="{21547A5A-ABFC-48C5-832A-30E8A1F0E02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516026" y="2135377"/>
            <a:ext cx="342295" cy="119333"/>
            <a:chOff x="5472113" y="2528900"/>
            <a:chExt cx="541337" cy="134937"/>
          </a:xfrm>
        </p:grpSpPr>
        <p:cxnSp>
          <p:nvCxnSpPr>
            <p:cNvPr id="71" name="Straight Connector 4">
              <a:extLst>
                <a:ext uri="{FF2B5EF4-FFF2-40B4-BE49-F238E27FC236}">
                  <a16:creationId xmlns:a16="http://schemas.microsoft.com/office/drawing/2014/main" id="{0C22D0EE-4D58-42B9-B5AD-2E172815BC4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Oval 5">
              <a:extLst>
                <a:ext uri="{FF2B5EF4-FFF2-40B4-BE49-F238E27FC236}">
                  <a16:creationId xmlns:a16="http://schemas.microsoft.com/office/drawing/2014/main" id="{B241336C-E0FA-4CDA-B745-2DED72F24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430C573-7FC4-4099-90C3-DFD980537CDB}"/>
              </a:ext>
            </a:extLst>
          </p:cNvPr>
          <p:cNvSpPr txBox="1"/>
          <p:nvPr/>
        </p:nvSpPr>
        <p:spPr>
          <a:xfrm>
            <a:off x="736585" y="2316583"/>
            <a:ext cx="1085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Tipologia laurea</a:t>
            </a:r>
          </a:p>
        </p:txBody>
      </p:sp>
      <p:grpSp>
        <p:nvGrpSpPr>
          <p:cNvPr id="74" name="Group 3">
            <a:extLst>
              <a:ext uri="{FF2B5EF4-FFF2-40B4-BE49-F238E27FC236}">
                <a16:creationId xmlns:a16="http://schemas.microsoft.com/office/drawing/2014/main" id="{CBEECC1D-8A11-44FA-A5C3-E685AD4F6D2D}"/>
              </a:ext>
            </a:extLst>
          </p:cNvPr>
          <p:cNvGrpSpPr>
            <a:grpSpLocks/>
          </p:cNvGrpSpPr>
          <p:nvPr/>
        </p:nvGrpSpPr>
        <p:grpSpPr bwMode="auto">
          <a:xfrm>
            <a:off x="2308757" y="1918944"/>
            <a:ext cx="512828" cy="134938"/>
            <a:chOff x="5472113" y="2528900"/>
            <a:chExt cx="541337" cy="134937"/>
          </a:xfrm>
        </p:grpSpPr>
        <p:cxnSp>
          <p:nvCxnSpPr>
            <p:cNvPr id="75" name="Straight Connector 4">
              <a:extLst>
                <a:ext uri="{FF2B5EF4-FFF2-40B4-BE49-F238E27FC236}">
                  <a16:creationId xmlns:a16="http://schemas.microsoft.com/office/drawing/2014/main" id="{A293A72F-4EBF-4323-9528-B296CF6645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" name="Oval 5">
              <a:extLst>
                <a:ext uri="{FF2B5EF4-FFF2-40B4-BE49-F238E27FC236}">
                  <a16:creationId xmlns:a16="http://schemas.microsoft.com/office/drawing/2014/main" id="{5F0272AD-B806-4301-8C74-760D3266D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78A9D3C8-165F-4841-ADC3-FA32799A0439}"/>
              </a:ext>
            </a:extLst>
          </p:cNvPr>
          <p:cNvSpPr txBox="1"/>
          <p:nvPr/>
        </p:nvSpPr>
        <p:spPr>
          <a:xfrm>
            <a:off x="2189593" y="2077846"/>
            <a:ext cx="1032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Corso di laurea</a:t>
            </a:r>
          </a:p>
        </p:txBody>
      </p:sp>
      <p:sp>
        <p:nvSpPr>
          <p:cNvPr id="78" name="Diamond 7">
            <a:extLst>
              <a:ext uri="{FF2B5EF4-FFF2-40B4-BE49-F238E27FC236}">
                <a16:creationId xmlns:a16="http://schemas.microsoft.com/office/drawing/2014/main" id="{2B9F314A-226D-41EC-99A2-BCC9D1333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650" y="2869125"/>
            <a:ext cx="1039266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Nasce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79" name="Diamond 7">
            <a:extLst>
              <a:ext uri="{FF2B5EF4-FFF2-40B4-BE49-F238E27FC236}">
                <a16:creationId xmlns:a16="http://schemas.microsoft.com/office/drawing/2014/main" id="{42E7C413-EF7E-4C41-A403-F2F025B79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064" y="2868282"/>
            <a:ext cx="1153361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Risiede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030AF238-6DC4-46DB-AFEE-AFE54BE61BC9}"/>
              </a:ext>
            </a:extLst>
          </p:cNvPr>
          <p:cNvCxnSpPr>
            <a:stCxn id="23" idx="2"/>
            <a:endCxn id="79" idx="0"/>
          </p:cNvCxnSpPr>
          <p:nvPr/>
        </p:nvCxnSpPr>
        <p:spPr>
          <a:xfrm flipH="1">
            <a:off x="1323745" y="2018843"/>
            <a:ext cx="758424" cy="849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CA46023-DAE8-459E-B8C8-9693B412F9B1}"/>
              </a:ext>
            </a:extLst>
          </p:cNvPr>
          <p:cNvCxnSpPr>
            <a:stCxn id="23" idx="2"/>
            <a:endCxn id="78" idx="0"/>
          </p:cNvCxnSpPr>
          <p:nvPr/>
        </p:nvCxnSpPr>
        <p:spPr>
          <a:xfrm>
            <a:off x="2082169" y="2018843"/>
            <a:ext cx="360114" cy="8502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1">
            <a:extLst>
              <a:ext uri="{FF2B5EF4-FFF2-40B4-BE49-F238E27FC236}">
                <a16:creationId xmlns:a16="http://schemas.microsoft.com/office/drawing/2014/main" id="{07546C8D-5BAE-4A69-A7C1-CEDD93F64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330" y="3761835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Città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B2B5974-6728-4CB1-92BD-803F4485EC5C}"/>
              </a:ext>
            </a:extLst>
          </p:cNvPr>
          <p:cNvCxnSpPr>
            <a:stCxn id="79" idx="2"/>
            <a:endCxn id="84" idx="0"/>
          </p:cNvCxnSpPr>
          <p:nvPr/>
        </p:nvCxnSpPr>
        <p:spPr>
          <a:xfrm>
            <a:off x="1323745" y="3383706"/>
            <a:ext cx="804939" cy="3781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15F136F-FEAB-47D6-BFE8-2436C3023ACE}"/>
              </a:ext>
            </a:extLst>
          </p:cNvPr>
          <p:cNvCxnSpPr>
            <a:stCxn id="78" idx="2"/>
            <a:endCxn id="84" idx="0"/>
          </p:cNvCxnSpPr>
          <p:nvPr/>
        </p:nvCxnSpPr>
        <p:spPr>
          <a:xfrm flipH="1">
            <a:off x="2128684" y="3384549"/>
            <a:ext cx="313599" cy="377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3">
            <a:extLst>
              <a:ext uri="{FF2B5EF4-FFF2-40B4-BE49-F238E27FC236}">
                <a16:creationId xmlns:a16="http://schemas.microsoft.com/office/drawing/2014/main" id="{5FA3E94F-9338-43F5-915D-ABB0E79B005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184456" y="4027319"/>
            <a:ext cx="512828" cy="134938"/>
            <a:chOff x="5472113" y="2528900"/>
            <a:chExt cx="541337" cy="134937"/>
          </a:xfrm>
        </p:grpSpPr>
        <p:cxnSp>
          <p:nvCxnSpPr>
            <p:cNvPr id="90" name="Straight Connector 4">
              <a:extLst>
                <a:ext uri="{FF2B5EF4-FFF2-40B4-BE49-F238E27FC236}">
                  <a16:creationId xmlns:a16="http://schemas.microsoft.com/office/drawing/2014/main" id="{6AD8A0E3-1527-4BC9-A4D4-354EAA9A52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" name="Oval 5">
              <a:extLst>
                <a:ext uri="{FF2B5EF4-FFF2-40B4-BE49-F238E27FC236}">
                  <a16:creationId xmlns:a16="http://schemas.microsoft.com/office/drawing/2014/main" id="{A08D790F-87D8-43CF-A0B1-8F3DF8321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92" name="Group 3">
            <a:extLst>
              <a:ext uri="{FF2B5EF4-FFF2-40B4-BE49-F238E27FC236}">
                <a16:creationId xmlns:a16="http://schemas.microsoft.com/office/drawing/2014/main" id="{24F7F079-91BF-4AE9-9BCE-B8F6F8AE5E98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183257" y="3791803"/>
            <a:ext cx="512828" cy="134938"/>
            <a:chOff x="5472113" y="2528900"/>
            <a:chExt cx="541337" cy="134937"/>
          </a:xfrm>
        </p:grpSpPr>
        <p:cxnSp>
          <p:nvCxnSpPr>
            <p:cNvPr id="93" name="Straight Connector 4">
              <a:extLst>
                <a:ext uri="{FF2B5EF4-FFF2-40B4-BE49-F238E27FC236}">
                  <a16:creationId xmlns:a16="http://schemas.microsoft.com/office/drawing/2014/main" id="{A03839FB-09FB-4631-91C5-A06C48E9A8F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Oval 5">
              <a:extLst>
                <a:ext uri="{FF2B5EF4-FFF2-40B4-BE49-F238E27FC236}">
                  <a16:creationId xmlns:a16="http://schemas.microsoft.com/office/drawing/2014/main" id="{FB7A16F4-8E29-4AAE-8FD9-F6D598323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5C561269-8907-46EB-B404-D12B80C3469A}"/>
              </a:ext>
            </a:extLst>
          </p:cNvPr>
          <p:cNvSpPr txBox="1"/>
          <p:nvPr/>
        </p:nvSpPr>
        <p:spPr>
          <a:xfrm>
            <a:off x="553499" y="3707937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Regione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FE0471A8-DE0E-4DDB-B5AF-FB9F1A90E788}"/>
              </a:ext>
            </a:extLst>
          </p:cNvPr>
          <p:cNvSpPr txBox="1"/>
          <p:nvPr/>
        </p:nvSpPr>
        <p:spPr>
          <a:xfrm>
            <a:off x="582044" y="3948401"/>
            <a:ext cx="6848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Provincia</a:t>
            </a:r>
          </a:p>
        </p:txBody>
      </p:sp>
      <p:sp>
        <p:nvSpPr>
          <p:cNvPr id="108" name="Diamond 7">
            <a:extLst>
              <a:ext uri="{FF2B5EF4-FFF2-40B4-BE49-F238E27FC236}">
                <a16:creationId xmlns:a16="http://schemas.microsoft.com/office/drawing/2014/main" id="{579ADB71-6213-4E86-B179-3E608CA26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592" y="2881819"/>
            <a:ext cx="1293499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Sostiene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109" name="Rectangle 1">
            <a:extLst>
              <a:ext uri="{FF2B5EF4-FFF2-40B4-BE49-F238E27FC236}">
                <a16:creationId xmlns:a16="http://schemas.microsoft.com/office/drawing/2014/main" id="{6C6604A9-841E-4851-8D87-38429F14A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424" y="3673723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Esame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cxnSp>
        <p:nvCxnSpPr>
          <p:cNvPr id="11264" name="Connettore diritto 11263">
            <a:extLst>
              <a:ext uri="{FF2B5EF4-FFF2-40B4-BE49-F238E27FC236}">
                <a16:creationId xmlns:a16="http://schemas.microsoft.com/office/drawing/2014/main" id="{F2D0A5F5-F8A3-4623-BB47-0364EF663B87}"/>
              </a:ext>
            </a:extLst>
          </p:cNvPr>
          <p:cNvCxnSpPr>
            <a:cxnSpLocks/>
            <a:endCxn id="108" idx="0"/>
          </p:cNvCxnSpPr>
          <p:nvPr/>
        </p:nvCxnSpPr>
        <p:spPr>
          <a:xfrm>
            <a:off x="2083677" y="2037265"/>
            <a:ext cx="1702665" cy="844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89" name="Connettore diritto 11288">
            <a:extLst>
              <a:ext uri="{FF2B5EF4-FFF2-40B4-BE49-F238E27FC236}">
                <a16:creationId xmlns:a16="http://schemas.microsoft.com/office/drawing/2014/main" id="{2C94C054-B456-4A62-8D1E-13C0DC750C38}"/>
              </a:ext>
            </a:extLst>
          </p:cNvPr>
          <p:cNvCxnSpPr>
            <a:stCxn id="108" idx="2"/>
            <a:endCxn id="109" idx="0"/>
          </p:cNvCxnSpPr>
          <p:nvPr/>
        </p:nvCxnSpPr>
        <p:spPr>
          <a:xfrm flipH="1">
            <a:off x="3784778" y="3397243"/>
            <a:ext cx="1564" cy="276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7" name="Group 3">
            <a:extLst>
              <a:ext uri="{FF2B5EF4-FFF2-40B4-BE49-F238E27FC236}">
                <a16:creationId xmlns:a16="http://schemas.microsoft.com/office/drawing/2014/main" id="{592DF92F-29E5-43B7-AE99-BB25164AF55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225008" y="4219828"/>
            <a:ext cx="512828" cy="134938"/>
            <a:chOff x="5472113" y="2528900"/>
            <a:chExt cx="541337" cy="134937"/>
          </a:xfrm>
        </p:grpSpPr>
        <p:cxnSp>
          <p:nvCxnSpPr>
            <p:cNvPr id="118" name="Straight Connector 4">
              <a:extLst>
                <a:ext uri="{FF2B5EF4-FFF2-40B4-BE49-F238E27FC236}">
                  <a16:creationId xmlns:a16="http://schemas.microsoft.com/office/drawing/2014/main" id="{06345FF6-8BDD-4E00-B7B0-354C04BA11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Oval 5">
              <a:extLst>
                <a:ext uri="{FF2B5EF4-FFF2-40B4-BE49-F238E27FC236}">
                  <a16:creationId xmlns:a16="http://schemas.microsoft.com/office/drawing/2014/main" id="{349257D3-E6B9-4D8C-BE35-EB61AD668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26" name="Group 3">
            <a:extLst>
              <a:ext uri="{FF2B5EF4-FFF2-40B4-BE49-F238E27FC236}">
                <a16:creationId xmlns:a16="http://schemas.microsoft.com/office/drawing/2014/main" id="{0BB8AA3E-7A9B-47C8-9D32-F7BF8E419F6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874350" y="4231734"/>
            <a:ext cx="512828" cy="134938"/>
            <a:chOff x="5472113" y="2528900"/>
            <a:chExt cx="541337" cy="134937"/>
          </a:xfrm>
        </p:grpSpPr>
        <p:cxnSp>
          <p:nvCxnSpPr>
            <p:cNvPr id="127" name="Straight Connector 4">
              <a:extLst>
                <a:ext uri="{FF2B5EF4-FFF2-40B4-BE49-F238E27FC236}">
                  <a16:creationId xmlns:a16="http://schemas.microsoft.com/office/drawing/2014/main" id="{C4FBBD82-CC1A-48BA-BB98-E1FF4AFC07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val 5">
              <a:extLst>
                <a:ext uri="{FF2B5EF4-FFF2-40B4-BE49-F238E27FC236}">
                  <a16:creationId xmlns:a16="http://schemas.microsoft.com/office/drawing/2014/main" id="{831B4526-F19E-4F4B-979C-CF9A87E07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F07358E0-3043-4212-BBF2-9EE1B9E0976F}"/>
              </a:ext>
            </a:extLst>
          </p:cNvPr>
          <p:cNvSpPr txBox="1"/>
          <p:nvPr/>
        </p:nvSpPr>
        <p:spPr>
          <a:xfrm>
            <a:off x="3063202" y="4384662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Data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637ED031-77E7-4FB3-A88B-17A91FF2D6C6}"/>
              </a:ext>
            </a:extLst>
          </p:cNvPr>
          <p:cNvSpPr txBox="1"/>
          <p:nvPr/>
        </p:nvSpPr>
        <p:spPr>
          <a:xfrm>
            <a:off x="4126076" y="4390718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Voto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974A4750-7914-42DA-AD72-21E09614F406}"/>
              </a:ext>
            </a:extLst>
          </p:cNvPr>
          <p:cNvSpPr txBox="1"/>
          <p:nvPr/>
        </p:nvSpPr>
        <p:spPr>
          <a:xfrm>
            <a:off x="3144355" y="2370462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14E390EE-A392-4156-8957-DB3E4942597F}"/>
              </a:ext>
            </a:extLst>
          </p:cNvPr>
          <p:cNvSpPr txBox="1"/>
          <p:nvPr/>
        </p:nvSpPr>
        <p:spPr>
          <a:xfrm>
            <a:off x="3797526" y="3383656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F381964B-7287-495F-A078-6A7F2DBDCBD2}"/>
              </a:ext>
            </a:extLst>
          </p:cNvPr>
          <p:cNvSpPr txBox="1"/>
          <p:nvPr/>
        </p:nvSpPr>
        <p:spPr>
          <a:xfrm>
            <a:off x="1397755" y="2665357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DE2F051C-8A98-47E5-9D14-2E8C85CBED66}"/>
              </a:ext>
            </a:extLst>
          </p:cNvPr>
          <p:cNvSpPr txBox="1"/>
          <p:nvPr/>
        </p:nvSpPr>
        <p:spPr>
          <a:xfrm>
            <a:off x="2046333" y="2711971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7D085CBA-2C8F-419C-834D-052F9F1E7B2F}"/>
              </a:ext>
            </a:extLst>
          </p:cNvPr>
          <p:cNvSpPr txBox="1"/>
          <p:nvPr/>
        </p:nvSpPr>
        <p:spPr>
          <a:xfrm>
            <a:off x="2285104" y="3500397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D5DD34BE-7762-4CB6-8A1D-96C0268CCB0F}"/>
              </a:ext>
            </a:extLst>
          </p:cNvPr>
          <p:cNvSpPr txBox="1"/>
          <p:nvPr/>
        </p:nvSpPr>
        <p:spPr>
          <a:xfrm>
            <a:off x="1479553" y="3262233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</p:spTree>
    <p:extLst>
      <p:ext uri="{BB962C8B-B14F-4D97-AF65-F5344CB8AC3E}">
        <p14:creationId xmlns:p14="http://schemas.microsoft.com/office/powerpoint/2010/main" val="189655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200" dirty="0" err="1">
                <a:latin typeface="+mn-lt"/>
              </a:rPr>
              <a:t>Cerca</a:t>
            </a:r>
            <a:r>
              <a:rPr lang="en-GB" altLang="en-US" sz="3200" dirty="0">
                <a:latin typeface="+mn-lt"/>
              </a:rPr>
              <a:t> di </a:t>
            </a:r>
            <a:r>
              <a:rPr lang="en-GB" altLang="en-US" sz="3200" dirty="0" err="1">
                <a:latin typeface="+mn-lt"/>
              </a:rPr>
              <a:t>usare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questa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griglia</a:t>
            </a:r>
            <a:r>
              <a:rPr lang="en-GB" altLang="en-US" sz="3200" dirty="0">
                <a:latin typeface="+mn-lt"/>
              </a:rPr>
              <a:t> per </a:t>
            </a:r>
            <a:r>
              <a:rPr lang="en-GB" altLang="en-US" sz="3200" dirty="0" err="1">
                <a:latin typeface="+mn-lt"/>
              </a:rPr>
              <a:t>disegnare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i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simboli</a:t>
            </a:r>
            <a:br>
              <a:rPr lang="en-GB" altLang="en-US" sz="3200" dirty="0">
                <a:latin typeface="+mn-lt"/>
              </a:rPr>
            </a:br>
            <a:r>
              <a:rPr lang="en-GB" altLang="en-US" sz="3200" dirty="0" err="1">
                <a:latin typeface="+mn-lt"/>
              </a:rPr>
              <a:t>dei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quattro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schemi</a:t>
            </a:r>
            <a:r>
              <a:rPr lang="en-GB" altLang="en-US" sz="3200" dirty="0">
                <a:latin typeface="+mn-lt"/>
              </a:rPr>
              <a:t> OF, CS, PDND, SI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079625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1">
            <a:extLst>
              <a:ext uri="{FF2B5EF4-FFF2-40B4-BE49-F238E27FC236}">
                <a16:creationId xmlns:a16="http://schemas.microsoft.com/office/drawing/2014/main" id="{6719AA9B-5310-46ED-B1B8-5CCAB31BD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1" y="1597541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Personale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grpSp>
        <p:nvGrpSpPr>
          <p:cNvPr id="24" name="Gruppo 1">
            <a:extLst>
              <a:ext uri="{FF2B5EF4-FFF2-40B4-BE49-F238E27FC236}">
                <a16:creationId xmlns:a16="http://schemas.microsoft.com/office/drawing/2014/main" id="{0EC60396-58C6-4A76-A987-364EB2DA9337}"/>
              </a:ext>
            </a:extLst>
          </p:cNvPr>
          <p:cNvGrpSpPr>
            <a:grpSpLocks/>
          </p:cNvGrpSpPr>
          <p:nvPr/>
        </p:nvGrpSpPr>
        <p:grpSpPr bwMode="auto">
          <a:xfrm>
            <a:off x="2019408" y="1954345"/>
            <a:ext cx="1214438" cy="539750"/>
            <a:chOff x="4930775" y="5229225"/>
            <a:chExt cx="1214438" cy="539750"/>
          </a:xfrm>
        </p:grpSpPr>
        <p:cxnSp>
          <p:nvCxnSpPr>
            <p:cNvPr id="25" name="Straight Arrow Connector 17">
              <a:extLst>
                <a:ext uri="{FF2B5EF4-FFF2-40B4-BE49-F238E27FC236}">
                  <a16:creationId xmlns:a16="http://schemas.microsoft.com/office/drawing/2014/main" id="{F8AD69C2-8E92-435E-8BD9-42F3177F4F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16">
              <a:extLst>
                <a:ext uri="{FF2B5EF4-FFF2-40B4-BE49-F238E27FC236}">
                  <a16:creationId xmlns:a16="http://schemas.microsoft.com/office/drawing/2014/main" id="{55B2A0DF-7952-4259-913D-C0B25A6839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Arrow Connector 22">
              <a:extLst>
                <a:ext uri="{FF2B5EF4-FFF2-40B4-BE49-F238E27FC236}">
                  <a16:creationId xmlns:a16="http://schemas.microsoft.com/office/drawing/2014/main" id="{06739ED1-9262-4269-A787-69B6EA9E30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24">
              <a:extLst>
                <a:ext uri="{FF2B5EF4-FFF2-40B4-BE49-F238E27FC236}">
                  <a16:creationId xmlns:a16="http://schemas.microsoft.com/office/drawing/2014/main" id="{A582ACB8-2891-4D5D-8916-F1C5290FE76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Rectangle 1">
            <a:extLst>
              <a:ext uri="{FF2B5EF4-FFF2-40B4-BE49-F238E27FC236}">
                <a16:creationId xmlns:a16="http://schemas.microsoft.com/office/drawing/2014/main" id="{F9671F4E-1CF0-46A6-85B5-04A0E18E9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509" y="2496742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Non </a:t>
            </a:r>
            <a:r>
              <a:rPr lang="en-US" altLang="en-US" sz="1100" dirty="0" err="1">
                <a:latin typeface="Arial" panose="020B0604020202020204" pitchFamily="34" charset="0"/>
              </a:rPr>
              <a:t>docente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D73FFC31-D725-4F85-8E70-E9BAD622E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7492" y="2486805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Docente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grpSp>
        <p:nvGrpSpPr>
          <p:cNvPr id="31" name="Group 3">
            <a:extLst>
              <a:ext uri="{FF2B5EF4-FFF2-40B4-BE49-F238E27FC236}">
                <a16:creationId xmlns:a16="http://schemas.microsoft.com/office/drawing/2014/main" id="{8FCD1CA9-9F70-4AD4-81B5-A0390F6972F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772148" y="1573755"/>
            <a:ext cx="512828" cy="134938"/>
            <a:chOff x="5472113" y="2528900"/>
            <a:chExt cx="541337" cy="134937"/>
          </a:xfrm>
        </p:grpSpPr>
        <p:cxnSp>
          <p:nvCxnSpPr>
            <p:cNvPr id="32" name="Straight Connector 4">
              <a:extLst>
                <a:ext uri="{FF2B5EF4-FFF2-40B4-BE49-F238E27FC236}">
                  <a16:creationId xmlns:a16="http://schemas.microsoft.com/office/drawing/2014/main" id="{7BE74018-99CB-4F44-8619-DA15C7E8C2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8FC50729-90FC-494B-917E-FE418C106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AE73319E-9FD6-4071-B411-2E3D90633E62}"/>
              </a:ext>
            </a:extLst>
          </p:cNvPr>
          <p:cNvSpPr txBox="1"/>
          <p:nvPr/>
        </p:nvSpPr>
        <p:spPr>
          <a:xfrm>
            <a:off x="1250833" y="1403350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Matricola</a:t>
            </a:r>
          </a:p>
        </p:txBody>
      </p:sp>
      <p:grpSp>
        <p:nvGrpSpPr>
          <p:cNvPr id="35" name="Group 3">
            <a:extLst>
              <a:ext uri="{FF2B5EF4-FFF2-40B4-BE49-F238E27FC236}">
                <a16:creationId xmlns:a16="http://schemas.microsoft.com/office/drawing/2014/main" id="{D63EE860-E7A5-4BE9-9681-EA806BD79A6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773630" y="1726155"/>
            <a:ext cx="512828" cy="134938"/>
            <a:chOff x="5472113" y="2528900"/>
            <a:chExt cx="541337" cy="134937"/>
          </a:xfrm>
        </p:grpSpPr>
        <p:cxnSp>
          <p:nvCxnSpPr>
            <p:cNvPr id="36" name="Straight Connector 4">
              <a:extLst>
                <a:ext uri="{FF2B5EF4-FFF2-40B4-BE49-F238E27FC236}">
                  <a16:creationId xmlns:a16="http://schemas.microsoft.com/office/drawing/2014/main" id="{AFFA15DB-D6DC-42D1-98A0-E43274AA67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Oval 5">
              <a:extLst>
                <a:ext uri="{FF2B5EF4-FFF2-40B4-BE49-F238E27FC236}">
                  <a16:creationId xmlns:a16="http://schemas.microsoft.com/office/drawing/2014/main" id="{888868F6-BC1F-4965-AF39-D1972EF41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74373566-414D-4FBC-B7B8-7AD5F0FE34E9}"/>
              </a:ext>
            </a:extLst>
          </p:cNvPr>
          <p:cNvSpPr txBox="1"/>
          <p:nvPr/>
        </p:nvSpPr>
        <p:spPr>
          <a:xfrm>
            <a:off x="1357870" y="1644738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Nome</a:t>
            </a:r>
          </a:p>
        </p:txBody>
      </p:sp>
      <p:grpSp>
        <p:nvGrpSpPr>
          <p:cNvPr id="39" name="Group 3">
            <a:extLst>
              <a:ext uri="{FF2B5EF4-FFF2-40B4-BE49-F238E27FC236}">
                <a16:creationId xmlns:a16="http://schemas.microsoft.com/office/drawing/2014/main" id="{B9F53A48-FED8-4341-9BDF-287AF33B72A7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772148" y="1874799"/>
            <a:ext cx="512828" cy="134938"/>
            <a:chOff x="5472113" y="2528900"/>
            <a:chExt cx="541337" cy="134937"/>
          </a:xfrm>
        </p:grpSpPr>
        <p:cxnSp>
          <p:nvCxnSpPr>
            <p:cNvPr id="40" name="Straight Connector 4">
              <a:extLst>
                <a:ext uri="{FF2B5EF4-FFF2-40B4-BE49-F238E27FC236}">
                  <a16:creationId xmlns:a16="http://schemas.microsoft.com/office/drawing/2014/main" id="{57B76252-964D-4377-BE6F-93C96C0B572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Oval 5">
              <a:extLst>
                <a:ext uri="{FF2B5EF4-FFF2-40B4-BE49-F238E27FC236}">
                  <a16:creationId xmlns:a16="http://schemas.microsoft.com/office/drawing/2014/main" id="{F78F8D33-02C6-4433-85A8-E102E3571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CEA83FB6-E3E0-4B3A-8C6D-69F14F4981B1}"/>
              </a:ext>
            </a:extLst>
          </p:cNvPr>
          <p:cNvSpPr txBox="1"/>
          <p:nvPr/>
        </p:nvSpPr>
        <p:spPr>
          <a:xfrm>
            <a:off x="1357869" y="1934261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Cognome</a:t>
            </a:r>
          </a:p>
        </p:txBody>
      </p:sp>
      <p:sp>
        <p:nvSpPr>
          <p:cNvPr id="43" name="Oval 27">
            <a:extLst>
              <a:ext uri="{FF2B5EF4-FFF2-40B4-BE49-F238E27FC236}">
                <a16:creationId xmlns:a16="http://schemas.microsoft.com/office/drawing/2014/main" id="{6487C903-F460-41A1-ADC5-836AC8C6550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768052" y="1569470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57" name="Group 3">
            <a:extLst>
              <a:ext uri="{FF2B5EF4-FFF2-40B4-BE49-F238E27FC236}">
                <a16:creationId xmlns:a16="http://schemas.microsoft.com/office/drawing/2014/main" id="{3D3A1808-AE28-4E40-80EC-B0DB3ED58154}"/>
              </a:ext>
            </a:extLst>
          </p:cNvPr>
          <p:cNvGrpSpPr>
            <a:grpSpLocks/>
          </p:cNvGrpSpPr>
          <p:nvPr/>
        </p:nvGrpSpPr>
        <p:grpSpPr bwMode="auto">
          <a:xfrm>
            <a:off x="3125505" y="1577054"/>
            <a:ext cx="512828" cy="134938"/>
            <a:chOff x="5472113" y="2528900"/>
            <a:chExt cx="541337" cy="134937"/>
          </a:xfrm>
        </p:grpSpPr>
        <p:cxnSp>
          <p:nvCxnSpPr>
            <p:cNvPr id="58" name="Straight Connector 4">
              <a:extLst>
                <a:ext uri="{FF2B5EF4-FFF2-40B4-BE49-F238E27FC236}">
                  <a16:creationId xmlns:a16="http://schemas.microsoft.com/office/drawing/2014/main" id="{9E37BEF0-6595-4F04-B426-759ED7F4BB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Oval 5">
              <a:extLst>
                <a:ext uri="{FF2B5EF4-FFF2-40B4-BE49-F238E27FC236}">
                  <a16:creationId xmlns:a16="http://schemas.microsoft.com/office/drawing/2014/main" id="{D948E985-98BC-4F14-82E4-4AE55441A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AA2FD1E6-956D-4760-88A0-7DDE13FE2C77}"/>
              </a:ext>
            </a:extLst>
          </p:cNvPr>
          <p:cNvSpPr txBox="1"/>
          <p:nvPr/>
        </p:nvSpPr>
        <p:spPr>
          <a:xfrm>
            <a:off x="3110042" y="1335757"/>
            <a:ext cx="925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Codice_fiscale</a:t>
            </a:r>
            <a:endParaRPr lang="it-IT" sz="1000" dirty="0"/>
          </a:p>
        </p:txBody>
      </p:sp>
      <p:sp>
        <p:nvSpPr>
          <p:cNvPr id="73" name="Diamond 7">
            <a:extLst>
              <a:ext uri="{FF2B5EF4-FFF2-40B4-BE49-F238E27FC236}">
                <a16:creationId xmlns:a16="http://schemas.microsoft.com/office/drawing/2014/main" id="{23D67F2C-2380-43BC-A7F4-44C6193C2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785" y="2161499"/>
            <a:ext cx="1153361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Risiede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E9B82A6E-7DDB-4D73-9112-69F663D64B9B}"/>
              </a:ext>
            </a:extLst>
          </p:cNvPr>
          <p:cNvCxnSpPr>
            <a:cxnSpLocks/>
            <a:stCxn id="23" idx="3"/>
            <a:endCxn id="73" idx="1"/>
          </p:cNvCxnSpPr>
          <p:nvPr/>
        </p:nvCxnSpPr>
        <p:spPr>
          <a:xfrm>
            <a:off x="3137118" y="1777722"/>
            <a:ext cx="846667" cy="641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1827F739-3519-4B32-A6EC-9DD8155C350C}"/>
              </a:ext>
            </a:extLst>
          </p:cNvPr>
          <p:cNvCxnSpPr>
            <a:cxnSpLocks/>
            <a:stCxn id="23" idx="3"/>
            <a:endCxn id="93" idx="1"/>
          </p:cNvCxnSpPr>
          <p:nvPr/>
        </p:nvCxnSpPr>
        <p:spPr>
          <a:xfrm flipV="1">
            <a:off x="3137118" y="1698384"/>
            <a:ext cx="890133" cy="79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1">
            <a:extLst>
              <a:ext uri="{FF2B5EF4-FFF2-40B4-BE49-F238E27FC236}">
                <a16:creationId xmlns:a16="http://schemas.microsoft.com/office/drawing/2014/main" id="{72806CC8-1182-4CAC-8C8F-0DE35A1DB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280" y="1701310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Città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F7032A84-3169-42F1-8A85-522F9E823C71}"/>
              </a:ext>
            </a:extLst>
          </p:cNvPr>
          <p:cNvCxnSpPr>
            <a:cxnSpLocks/>
            <a:stCxn id="73" idx="3"/>
            <a:endCxn id="76" idx="1"/>
          </p:cNvCxnSpPr>
          <p:nvPr/>
        </p:nvCxnSpPr>
        <p:spPr>
          <a:xfrm flipV="1">
            <a:off x="5137146" y="1881491"/>
            <a:ext cx="875134" cy="537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8B991E19-9181-4029-BC8F-8EE03625D25D}"/>
              </a:ext>
            </a:extLst>
          </p:cNvPr>
          <p:cNvCxnSpPr>
            <a:cxnSpLocks/>
            <a:stCxn id="93" idx="3"/>
            <a:endCxn id="76" idx="1"/>
          </p:cNvCxnSpPr>
          <p:nvPr/>
        </p:nvCxnSpPr>
        <p:spPr>
          <a:xfrm>
            <a:off x="5066517" y="1698384"/>
            <a:ext cx="945763" cy="1831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9" name="Group 3">
            <a:extLst>
              <a:ext uri="{FF2B5EF4-FFF2-40B4-BE49-F238E27FC236}">
                <a16:creationId xmlns:a16="http://schemas.microsoft.com/office/drawing/2014/main" id="{A4BEAA03-8318-4F82-8090-38990D65DDAF}"/>
              </a:ext>
            </a:extLst>
          </p:cNvPr>
          <p:cNvGrpSpPr>
            <a:grpSpLocks/>
          </p:cNvGrpSpPr>
          <p:nvPr/>
        </p:nvGrpSpPr>
        <p:grpSpPr bwMode="auto">
          <a:xfrm>
            <a:off x="6864428" y="1941202"/>
            <a:ext cx="512828" cy="134938"/>
            <a:chOff x="5472113" y="2528900"/>
            <a:chExt cx="541337" cy="134937"/>
          </a:xfrm>
        </p:grpSpPr>
        <p:cxnSp>
          <p:nvCxnSpPr>
            <p:cNvPr id="80" name="Straight Connector 4">
              <a:extLst>
                <a:ext uri="{FF2B5EF4-FFF2-40B4-BE49-F238E27FC236}">
                  <a16:creationId xmlns:a16="http://schemas.microsoft.com/office/drawing/2014/main" id="{73D9F748-1881-4CC8-A3C2-032E331B9D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Oval 5">
              <a:extLst>
                <a:ext uri="{FF2B5EF4-FFF2-40B4-BE49-F238E27FC236}">
                  <a16:creationId xmlns:a16="http://schemas.microsoft.com/office/drawing/2014/main" id="{DB072885-D79E-4C31-BA52-73839678D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82" name="Group 3">
            <a:extLst>
              <a:ext uri="{FF2B5EF4-FFF2-40B4-BE49-F238E27FC236}">
                <a16:creationId xmlns:a16="http://schemas.microsoft.com/office/drawing/2014/main" id="{80E20854-48CC-40D8-A9C4-C1E7C9AE5172}"/>
              </a:ext>
            </a:extLst>
          </p:cNvPr>
          <p:cNvGrpSpPr>
            <a:grpSpLocks/>
          </p:cNvGrpSpPr>
          <p:nvPr/>
        </p:nvGrpSpPr>
        <p:grpSpPr bwMode="auto">
          <a:xfrm>
            <a:off x="6864428" y="1714360"/>
            <a:ext cx="512828" cy="134938"/>
            <a:chOff x="5472113" y="2528900"/>
            <a:chExt cx="541337" cy="134937"/>
          </a:xfrm>
        </p:grpSpPr>
        <p:cxnSp>
          <p:nvCxnSpPr>
            <p:cNvPr id="83" name="Straight Connector 4">
              <a:extLst>
                <a:ext uri="{FF2B5EF4-FFF2-40B4-BE49-F238E27FC236}">
                  <a16:creationId xmlns:a16="http://schemas.microsoft.com/office/drawing/2014/main" id="{DDBC2FC7-2894-4F60-AF27-BC9B9E5A3B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Oval 5">
              <a:extLst>
                <a:ext uri="{FF2B5EF4-FFF2-40B4-BE49-F238E27FC236}">
                  <a16:creationId xmlns:a16="http://schemas.microsoft.com/office/drawing/2014/main" id="{3865201A-0030-4844-9F0A-B8170F7BF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A583ADCF-C3EE-400F-9321-5666FD9A0248}"/>
              </a:ext>
            </a:extLst>
          </p:cNvPr>
          <p:cNvSpPr txBox="1"/>
          <p:nvPr/>
        </p:nvSpPr>
        <p:spPr>
          <a:xfrm>
            <a:off x="7112490" y="2030665"/>
            <a:ext cx="6848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Provincia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CB691A24-A108-4DE0-95A7-151AEBF1973A}"/>
              </a:ext>
            </a:extLst>
          </p:cNvPr>
          <p:cNvSpPr txBox="1"/>
          <p:nvPr/>
        </p:nvSpPr>
        <p:spPr>
          <a:xfrm>
            <a:off x="3572668" y="2070596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2E549930-F434-4032-90F9-08602E8FFAA4}"/>
              </a:ext>
            </a:extLst>
          </p:cNvPr>
          <p:cNvSpPr txBox="1"/>
          <p:nvPr/>
        </p:nvSpPr>
        <p:spPr>
          <a:xfrm>
            <a:off x="5252197" y="1546483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E69B2981-174C-495D-A803-4ECB6D984EF0}"/>
              </a:ext>
            </a:extLst>
          </p:cNvPr>
          <p:cNvSpPr txBox="1"/>
          <p:nvPr/>
        </p:nvSpPr>
        <p:spPr>
          <a:xfrm>
            <a:off x="5330094" y="2371610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EE8CE3E3-16F6-4730-AB97-E8718A24C97C}"/>
              </a:ext>
            </a:extLst>
          </p:cNvPr>
          <p:cNvSpPr txBox="1"/>
          <p:nvPr/>
        </p:nvSpPr>
        <p:spPr>
          <a:xfrm>
            <a:off x="3462044" y="1776749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54140F26-720B-400B-88E6-C787A0A4D90C}"/>
              </a:ext>
            </a:extLst>
          </p:cNvPr>
          <p:cNvSpPr txBox="1"/>
          <p:nvPr/>
        </p:nvSpPr>
        <p:spPr>
          <a:xfrm>
            <a:off x="7248603" y="1525073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Regione</a:t>
            </a:r>
          </a:p>
        </p:txBody>
      </p:sp>
      <p:sp>
        <p:nvSpPr>
          <p:cNvPr id="93" name="Diamond 7">
            <a:extLst>
              <a:ext uri="{FF2B5EF4-FFF2-40B4-BE49-F238E27FC236}">
                <a16:creationId xmlns:a16="http://schemas.microsoft.com/office/drawing/2014/main" id="{4418863D-26A6-4454-87EA-33C8CA118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251" y="1440672"/>
            <a:ext cx="1039266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Nasce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153A2157-8C21-4BD0-8351-CC14579FDB90}"/>
              </a:ext>
            </a:extLst>
          </p:cNvPr>
          <p:cNvSpPr txBox="1"/>
          <p:nvPr/>
        </p:nvSpPr>
        <p:spPr>
          <a:xfrm>
            <a:off x="1543176" y="3026201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Ruolo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31DF0311-3E3C-4AE5-A0C6-2F68347D9890}"/>
              </a:ext>
            </a:extLst>
          </p:cNvPr>
          <p:cNvSpPr txBox="1"/>
          <p:nvPr/>
        </p:nvSpPr>
        <p:spPr>
          <a:xfrm>
            <a:off x="3517919" y="3189572"/>
            <a:ext cx="11448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Classe di stipendio</a:t>
            </a:r>
          </a:p>
        </p:txBody>
      </p:sp>
      <p:grpSp>
        <p:nvGrpSpPr>
          <p:cNvPr id="114" name="Group 3">
            <a:extLst>
              <a:ext uri="{FF2B5EF4-FFF2-40B4-BE49-F238E27FC236}">
                <a16:creationId xmlns:a16="http://schemas.microsoft.com/office/drawing/2014/main" id="{205CC737-192B-47C9-88DC-CA1252632B3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717901" y="3036367"/>
            <a:ext cx="512828" cy="134938"/>
            <a:chOff x="5472113" y="2528900"/>
            <a:chExt cx="541337" cy="134937"/>
          </a:xfrm>
        </p:grpSpPr>
        <p:cxnSp>
          <p:nvCxnSpPr>
            <p:cNvPr id="115" name="Straight Connector 4">
              <a:extLst>
                <a:ext uri="{FF2B5EF4-FFF2-40B4-BE49-F238E27FC236}">
                  <a16:creationId xmlns:a16="http://schemas.microsoft.com/office/drawing/2014/main" id="{91638446-ABCF-480F-910D-28EC3F572E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Oval 5">
              <a:extLst>
                <a:ext uri="{FF2B5EF4-FFF2-40B4-BE49-F238E27FC236}">
                  <a16:creationId xmlns:a16="http://schemas.microsoft.com/office/drawing/2014/main" id="{C480F16A-D51C-4414-B1DD-6168A74D7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17" name="Group 3">
            <a:extLst>
              <a:ext uri="{FF2B5EF4-FFF2-40B4-BE49-F238E27FC236}">
                <a16:creationId xmlns:a16="http://schemas.microsoft.com/office/drawing/2014/main" id="{07FADEDF-776C-4830-B468-4B4B825F401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329531" y="3047470"/>
            <a:ext cx="512828" cy="134938"/>
            <a:chOff x="5472113" y="2528900"/>
            <a:chExt cx="541337" cy="134937"/>
          </a:xfrm>
        </p:grpSpPr>
        <p:cxnSp>
          <p:nvCxnSpPr>
            <p:cNvPr id="118" name="Straight Connector 4">
              <a:extLst>
                <a:ext uri="{FF2B5EF4-FFF2-40B4-BE49-F238E27FC236}">
                  <a16:creationId xmlns:a16="http://schemas.microsoft.com/office/drawing/2014/main" id="{D74360EF-F303-4B75-9B88-748C9BFC811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Oval 5">
              <a:extLst>
                <a:ext uri="{FF2B5EF4-FFF2-40B4-BE49-F238E27FC236}">
                  <a16:creationId xmlns:a16="http://schemas.microsoft.com/office/drawing/2014/main" id="{3211452E-4609-45F1-B715-B4CF21071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20" name="Group 3">
            <a:extLst>
              <a:ext uri="{FF2B5EF4-FFF2-40B4-BE49-F238E27FC236}">
                <a16:creationId xmlns:a16="http://schemas.microsoft.com/office/drawing/2014/main" id="{CB944617-BAB6-42D6-B9B1-49E3C00886B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243230" y="3047470"/>
            <a:ext cx="512828" cy="134938"/>
            <a:chOff x="5472113" y="2528900"/>
            <a:chExt cx="541337" cy="134937"/>
          </a:xfrm>
        </p:grpSpPr>
        <p:cxnSp>
          <p:nvCxnSpPr>
            <p:cNvPr id="121" name="Straight Connector 4">
              <a:extLst>
                <a:ext uri="{FF2B5EF4-FFF2-40B4-BE49-F238E27FC236}">
                  <a16:creationId xmlns:a16="http://schemas.microsoft.com/office/drawing/2014/main" id="{719FA727-F9E0-41DF-884D-082B99E49E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Oval 5">
              <a:extLst>
                <a:ext uri="{FF2B5EF4-FFF2-40B4-BE49-F238E27FC236}">
                  <a16:creationId xmlns:a16="http://schemas.microsoft.com/office/drawing/2014/main" id="{96AD72B8-71BC-4D44-B1E4-1644B65F2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A6F049A2-1D25-47FC-85C9-C557151E2D99}"/>
              </a:ext>
            </a:extLst>
          </p:cNvPr>
          <p:cNvSpPr txBox="1"/>
          <p:nvPr/>
        </p:nvSpPr>
        <p:spPr>
          <a:xfrm>
            <a:off x="2921989" y="3256108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Ruolo</a:t>
            </a:r>
          </a:p>
        </p:txBody>
      </p:sp>
      <p:grpSp>
        <p:nvGrpSpPr>
          <p:cNvPr id="124" name="Group 3">
            <a:extLst>
              <a:ext uri="{FF2B5EF4-FFF2-40B4-BE49-F238E27FC236}">
                <a16:creationId xmlns:a16="http://schemas.microsoft.com/office/drawing/2014/main" id="{3F01A341-73A7-458E-A2CE-7AB48BCD29E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778137" y="3071007"/>
            <a:ext cx="512828" cy="134938"/>
            <a:chOff x="5472113" y="2528900"/>
            <a:chExt cx="541337" cy="134937"/>
          </a:xfrm>
        </p:grpSpPr>
        <p:cxnSp>
          <p:nvCxnSpPr>
            <p:cNvPr id="125" name="Straight Connector 4">
              <a:extLst>
                <a:ext uri="{FF2B5EF4-FFF2-40B4-BE49-F238E27FC236}">
                  <a16:creationId xmlns:a16="http://schemas.microsoft.com/office/drawing/2014/main" id="{8C22DDBC-F78C-4355-8495-28E61B8DC6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Oval 5">
              <a:extLst>
                <a:ext uri="{FF2B5EF4-FFF2-40B4-BE49-F238E27FC236}">
                  <a16:creationId xmlns:a16="http://schemas.microsoft.com/office/drawing/2014/main" id="{D16BD977-96E1-45A1-B88D-47CD9E57B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71DD94E9-B2C1-4F01-BAF4-64B559E525B4}"/>
              </a:ext>
            </a:extLst>
          </p:cNvPr>
          <p:cNvSpPr txBox="1"/>
          <p:nvPr/>
        </p:nvSpPr>
        <p:spPr>
          <a:xfrm>
            <a:off x="1751988" y="3412544"/>
            <a:ext cx="6848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Categoria</a:t>
            </a:r>
          </a:p>
        </p:txBody>
      </p:sp>
    </p:spTree>
    <p:extLst>
      <p:ext uri="{BB962C8B-B14F-4D97-AF65-F5344CB8AC3E}">
        <p14:creationId xmlns:p14="http://schemas.microsoft.com/office/powerpoint/2010/main" val="274791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200" dirty="0" err="1">
                <a:latin typeface="+mn-lt"/>
              </a:rPr>
              <a:t>Cerca</a:t>
            </a:r>
            <a:r>
              <a:rPr lang="en-GB" altLang="en-US" sz="3200" dirty="0">
                <a:latin typeface="+mn-lt"/>
              </a:rPr>
              <a:t> di </a:t>
            </a:r>
            <a:r>
              <a:rPr lang="en-GB" altLang="en-US" sz="3200" dirty="0" err="1">
                <a:latin typeface="+mn-lt"/>
              </a:rPr>
              <a:t>usare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questa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griglia</a:t>
            </a:r>
            <a:r>
              <a:rPr lang="en-GB" altLang="en-US" sz="3200" dirty="0">
                <a:latin typeface="+mn-lt"/>
              </a:rPr>
              <a:t> per </a:t>
            </a:r>
            <a:r>
              <a:rPr lang="en-GB" altLang="en-US" sz="3200" dirty="0" err="1">
                <a:latin typeface="+mn-lt"/>
              </a:rPr>
              <a:t>disegnare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i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simboli</a:t>
            </a:r>
            <a:br>
              <a:rPr lang="en-GB" altLang="en-US" sz="3200" dirty="0">
                <a:latin typeface="+mn-lt"/>
              </a:rPr>
            </a:br>
            <a:r>
              <a:rPr lang="en-GB" altLang="en-US" sz="3200" dirty="0" err="1">
                <a:latin typeface="+mn-lt"/>
              </a:rPr>
              <a:t>dei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quattro</a:t>
            </a:r>
            <a:r>
              <a:rPr lang="en-GB" altLang="en-US" sz="3200" dirty="0">
                <a:latin typeface="+mn-lt"/>
              </a:rPr>
              <a:t> </a:t>
            </a:r>
            <a:r>
              <a:rPr lang="en-GB" altLang="en-US" sz="3200" dirty="0" err="1">
                <a:latin typeface="+mn-lt"/>
              </a:rPr>
              <a:t>schemi</a:t>
            </a:r>
            <a:r>
              <a:rPr lang="en-GB" altLang="en-US" sz="3200" dirty="0">
                <a:latin typeface="+mn-lt"/>
              </a:rPr>
              <a:t> OF, CS, PDND, SI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23044" y="2115520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1">
            <a:extLst>
              <a:ext uri="{FF2B5EF4-FFF2-40B4-BE49-F238E27FC236}">
                <a16:creationId xmlns:a16="http://schemas.microsoft.com/office/drawing/2014/main" id="{53C62166-C78D-4C2C-AD58-2BB784D8C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308" y="1560645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Studente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BC24A524-2B3E-4585-A97D-6CE7B8715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8630" y="308733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Corso</a:t>
            </a:r>
          </a:p>
        </p:txBody>
      </p:sp>
      <p:sp>
        <p:nvSpPr>
          <p:cNvPr id="25" name="Diamond 7">
            <a:extLst>
              <a:ext uri="{FF2B5EF4-FFF2-40B4-BE49-F238E27FC236}">
                <a16:creationId xmlns:a16="http://schemas.microsoft.com/office/drawing/2014/main" id="{D392777F-B229-43D2-B93C-FDF99B3DC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3266" y="1327293"/>
            <a:ext cx="1087313" cy="842176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>
                <a:latin typeface="Arial" panose="020B0604020202020204" pitchFamily="34" charset="0"/>
              </a:rPr>
              <a:t>Piano di studio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FE215219-7A69-487C-A3A7-147B8C955E8E}"/>
              </a:ext>
            </a:extLst>
          </p:cNvPr>
          <p:cNvCxnSpPr>
            <a:stCxn id="25" idx="1"/>
            <a:endCxn id="23" idx="3"/>
          </p:cNvCxnSpPr>
          <p:nvPr/>
        </p:nvCxnSpPr>
        <p:spPr>
          <a:xfrm flipH="1" flipV="1">
            <a:off x="2233015" y="1740826"/>
            <a:ext cx="850251" cy="75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814DD88-5B91-48E3-917F-DD046BC49C73}"/>
              </a:ext>
            </a:extLst>
          </p:cNvPr>
          <p:cNvCxnSpPr>
            <a:stCxn id="25" idx="3"/>
            <a:endCxn id="24" idx="1"/>
          </p:cNvCxnSpPr>
          <p:nvPr/>
        </p:nvCxnSpPr>
        <p:spPr>
          <a:xfrm>
            <a:off x="4170579" y="1748381"/>
            <a:ext cx="1868051" cy="15191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F7D18EFD-296D-4188-B575-32FAE4C333ED}"/>
              </a:ext>
            </a:extLst>
          </p:cNvPr>
          <p:cNvSpPr txBox="1"/>
          <p:nvPr/>
        </p:nvSpPr>
        <p:spPr>
          <a:xfrm>
            <a:off x="2303476" y="1496129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3496979-50C1-4F4D-AF14-8BD5B9452E3A}"/>
              </a:ext>
            </a:extLst>
          </p:cNvPr>
          <p:cNvSpPr txBox="1"/>
          <p:nvPr/>
        </p:nvSpPr>
        <p:spPr>
          <a:xfrm>
            <a:off x="5192204" y="2337703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grpSp>
        <p:nvGrpSpPr>
          <p:cNvPr id="30" name="Group 3">
            <a:extLst>
              <a:ext uri="{FF2B5EF4-FFF2-40B4-BE49-F238E27FC236}">
                <a16:creationId xmlns:a16="http://schemas.microsoft.com/office/drawing/2014/main" id="{85EE26BA-0FB2-4FE7-A69A-26C83E654A40}"/>
              </a:ext>
            </a:extLst>
          </p:cNvPr>
          <p:cNvGrpSpPr>
            <a:grpSpLocks/>
          </p:cNvGrpSpPr>
          <p:nvPr/>
        </p:nvGrpSpPr>
        <p:grpSpPr bwMode="auto">
          <a:xfrm>
            <a:off x="6897064" y="3034323"/>
            <a:ext cx="512828" cy="134938"/>
            <a:chOff x="5472113" y="2528900"/>
            <a:chExt cx="541337" cy="134937"/>
          </a:xfrm>
        </p:grpSpPr>
        <p:cxnSp>
          <p:nvCxnSpPr>
            <p:cNvPr id="31" name="Straight Connector 4">
              <a:extLst>
                <a:ext uri="{FF2B5EF4-FFF2-40B4-BE49-F238E27FC236}">
                  <a16:creationId xmlns:a16="http://schemas.microsoft.com/office/drawing/2014/main" id="{1B50916E-9AF5-4E5F-91EE-82179CB105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Oval 5">
              <a:extLst>
                <a:ext uri="{FF2B5EF4-FFF2-40B4-BE49-F238E27FC236}">
                  <a16:creationId xmlns:a16="http://schemas.microsoft.com/office/drawing/2014/main" id="{69A838C2-DBDF-4BA7-8592-D5C446745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 3">
            <a:extLst>
              <a:ext uri="{FF2B5EF4-FFF2-40B4-BE49-F238E27FC236}">
                <a16:creationId xmlns:a16="http://schemas.microsoft.com/office/drawing/2014/main" id="{B78EA47C-2138-4E63-932F-2562DA3ACE29}"/>
              </a:ext>
            </a:extLst>
          </p:cNvPr>
          <p:cNvGrpSpPr>
            <a:grpSpLocks/>
          </p:cNvGrpSpPr>
          <p:nvPr/>
        </p:nvGrpSpPr>
        <p:grpSpPr bwMode="auto">
          <a:xfrm>
            <a:off x="6890252" y="3204773"/>
            <a:ext cx="512828" cy="134938"/>
            <a:chOff x="5472113" y="2528900"/>
            <a:chExt cx="541337" cy="134937"/>
          </a:xfrm>
        </p:grpSpPr>
        <p:cxnSp>
          <p:nvCxnSpPr>
            <p:cNvPr id="34" name="Straight Connector 4">
              <a:extLst>
                <a:ext uri="{FF2B5EF4-FFF2-40B4-BE49-F238E27FC236}">
                  <a16:creationId xmlns:a16="http://schemas.microsoft.com/office/drawing/2014/main" id="{690BA384-0092-4224-8A15-E80542635C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Oval 5">
              <a:extLst>
                <a:ext uri="{FF2B5EF4-FFF2-40B4-BE49-F238E27FC236}">
                  <a16:creationId xmlns:a16="http://schemas.microsoft.com/office/drawing/2014/main" id="{69F81450-DCFA-49F5-961D-1C37ECD9B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3">
            <a:extLst>
              <a:ext uri="{FF2B5EF4-FFF2-40B4-BE49-F238E27FC236}">
                <a16:creationId xmlns:a16="http://schemas.microsoft.com/office/drawing/2014/main" id="{60424571-CFDC-4374-92BA-44BBA98EDD09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971282" y="2757463"/>
            <a:ext cx="512828" cy="134938"/>
            <a:chOff x="5472113" y="2528900"/>
            <a:chExt cx="541337" cy="134937"/>
          </a:xfrm>
        </p:grpSpPr>
        <p:cxnSp>
          <p:nvCxnSpPr>
            <p:cNvPr id="37" name="Straight Connector 4">
              <a:extLst>
                <a:ext uri="{FF2B5EF4-FFF2-40B4-BE49-F238E27FC236}">
                  <a16:creationId xmlns:a16="http://schemas.microsoft.com/office/drawing/2014/main" id="{387BC752-CFE9-4C72-89CD-1897D84D2C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BBF26236-907F-40AF-BBCE-65B306FF0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">
            <a:extLst>
              <a:ext uri="{FF2B5EF4-FFF2-40B4-BE49-F238E27FC236}">
                <a16:creationId xmlns:a16="http://schemas.microsoft.com/office/drawing/2014/main" id="{F11EFD07-0DF3-4FC5-B932-D4430EA6616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60344" y="1591616"/>
            <a:ext cx="512828" cy="134938"/>
            <a:chOff x="5472113" y="2528900"/>
            <a:chExt cx="541337" cy="134937"/>
          </a:xfrm>
        </p:grpSpPr>
        <p:cxnSp>
          <p:nvCxnSpPr>
            <p:cNvPr id="40" name="Straight Connector 4">
              <a:extLst>
                <a:ext uri="{FF2B5EF4-FFF2-40B4-BE49-F238E27FC236}">
                  <a16:creationId xmlns:a16="http://schemas.microsoft.com/office/drawing/2014/main" id="{61059C5A-1922-4298-A880-0E98567B9A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Oval 5">
              <a:extLst>
                <a:ext uri="{FF2B5EF4-FFF2-40B4-BE49-F238E27FC236}">
                  <a16:creationId xmlns:a16="http://schemas.microsoft.com/office/drawing/2014/main" id="{00AC8620-D0B1-4AC4-BB64-6A85CBFCD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CF0F72AF-233A-49E5-8D4E-29A172DB7DD1}"/>
              </a:ext>
            </a:extLst>
          </p:cNvPr>
          <p:cNvSpPr txBox="1"/>
          <p:nvPr/>
        </p:nvSpPr>
        <p:spPr>
          <a:xfrm>
            <a:off x="339029" y="1421211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Matricola</a:t>
            </a:r>
          </a:p>
        </p:txBody>
      </p:sp>
      <p:grpSp>
        <p:nvGrpSpPr>
          <p:cNvPr id="43" name="Group 3">
            <a:extLst>
              <a:ext uri="{FF2B5EF4-FFF2-40B4-BE49-F238E27FC236}">
                <a16:creationId xmlns:a16="http://schemas.microsoft.com/office/drawing/2014/main" id="{47D94E06-19DF-4250-B885-5D0DF0053B7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61826" y="1744016"/>
            <a:ext cx="512828" cy="134938"/>
            <a:chOff x="5472113" y="2528900"/>
            <a:chExt cx="541337" cy="134937"/>
          </a:xfrm>
        </p:grpSpPr>
        <p:cxnSp>
          <p:nvCxnSpPr>
            <p:cNvPr id="44" name="Straight Connector 4">
              <a:extLst>
                <a:ext uri="{FF2B5EF4-FFF2-40B4-BE49-F238E27FC236}">
                  <a16:creationId xmlns:a16="http://schemas.microsoft.com/office/drawing/2014/main" id="{D6747E5B-D34E-4599-A249-394D9D10DF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Oval 5">
              <a:extLst>
                <a:ext uri="{FF2B5EF4-FFF2-40B4-BE49-F238E27FC236}">
                  <a16:creationId xmlns:a16="http://schemas.microsoft.com/office/drawing/2014/main" id="{D11E3B6E-01E9-4355-8EAE-A4BBAD066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1EEA0CF0-2DA6-4B99-9881-71295FA4F006}"/>
              </a:ext>
            </a:extLst>
          </p:cNvPr>
          <p:cNvSpPr txBox="1"/>
          <p:nvPr/>
        </p:nvSpPr>
        <p:spPr>
          <a:xfrm>
            <a:off x="446066" y="1662599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Nome</a:t>
            </a:r>
          </a:p>
        </p:txBody>
      </p:sp>
      <p:grpSp>
        <p:nvGrpSpPr>
          <p:cNvPr id="47" name="Group 3">
            <a:extLst>
              <a:ext uri="{FF2B5EF4-FFF2-40B4-BE49-F238E27FC236}">
                <a16:creationId xmlns:a16="http://schemas.microsoft.com/office/drawing/2014/main" id="{7F5CA800-3F44-4AE8-A06D-F14F67FDBE2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60344" y="1892660"/>
            <a:ext cx="512828" cy="134938"/>
            <a:chOff x="5472113" y="2528900"/>
            <a:chExt cx="541337" cy="134937"/>
          </a:xfrm>
        </p:grpSpPr>
        <p:cxnSp>
          <p:nvCxnSpPr>
            <p:cNvPr id="48" name="Straight Connector 4">
              <a:extLst>
                <a:ext uri="{FF2B5EF4-FFF2-40B4-BE49-F238E27FC236}">
                  <a16:creationId xmlns:a16="http://schemas.microsoft.com/office/drawing/2014/main" id="{6B8F68AF-E913-4015-953F-69BF45A1D63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Oval 5">
              <a:extLst>
                <a:ext uri="{FF2B5EF4-FFF2-40B4-BE49-F238E27FC236}">
                  <a16:creationId xmlns:a16="http://schemas.microsoft.com/office/drawing/2014/main" id="{48F45E4D-F719-4732-B7E0-2F20E4533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574F8870-5A39-4D31-AD07-7ECE0300BB31}"/>
              </a:ext>
            </a:extLst>
          </p:cNvPr>
          <p:cNvSpPr txBox="1"/>
          <p:nvPr/>
        </p:nvSpPr>
        <p:spPr>
          <a:xfrm>
            <a:off x="446065" y="1952122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Cognome</a:t>
            </a:r>
          </a:p>
        </p:txBody>
      </p:sp>
      <p:sp>
        <p:nvSpPr>
          <p:cNvPr id="51" name="Oval 27">
            <a:extLst>
              <a:ext uri="{FF2B5EF4-FFF2-40B4-BE49-F238E27FC236}">
                <a16:creationId xmlns:a16="http://schemas.microsoft.com/office/drawing/2014/main" id="{AA647D53-58BD-468B-ABE6-0A52F11E0A6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56248" y="1587331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" name="Oval 27">
            <a:extLst>
              <a:ext uri="{FF2B5EF4-FFF2-40B4-BE49-F238E27FC236}">
                <a16:creationId xmlns:a16="http://schemas.microsoft.com/office/drawing/2014/main" id="{D6D78EDE-988E-4FCC-893E-CC98087A9CB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273322" y="3030770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5E88EC78-D07B-4094-A63C-6499522C0C19}"/>
              </a:ext>
            </a:extLst>
          </p:cNvPr>
          <p:cNvSpPr txBox="1"/>
          <p:nvPr/>
        </p:nvSpPr>
        <p:spPr>
          <a:xfrm>
            <a:off x="7342808" y="2885200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Codice_corso</a:t>
            </a:r>
            <a:endParaRPr lang="it-IT" sz="1000" dirty="0"/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723EC9A3-C6F6-4C16-93D1-F93916BD1D8D}"/>
              </a:ext>
            </a:extLst>
          </p:cNvPr>
          <p:cNvSpPr txBox="1"/>
          <p:nvPr/>
        </p:nvSpPr>
        <p:spPr>
          <a:xfrm>
            <a:off x="7408863" y="3144124"/>
            <a:ext cx="849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/>
              <a:t>Nome_corso</a:t>
            </a:r>
            <a:endParaRPr lang="it-IT" sz="1000" dirty="0"/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9DACB709-9580-440B-850F-17B26E756A30}"/>
              </a:ext>
            </a:extLst>
          </p:cNvPr>
          <p:cNvSpPr txBox="1"/>
          <p:nvPr/>
        </p:nvSpPr>
        <p:spPr>
          <a:xfrm>
            <a:off x="6091312" y="2349477"/>
            <a:ext cx="10486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Tipologia_laurea</a:t>
            </a:r>
            <a:endParaRPr lang="it-IT" sz="1000" dirty="0"/>
          </a:p>
        </p:txBody>
      </p:sp>
      <p:grpSp>
        <p:nvGrpSpPr>
          <p:cNvPr id="56" name="Group 3">
            <a:extLst>
              <a:ext uri="{FF2B5EF4-FFF2-40B4-BE49-F238E27FC236}">
                <a16:creationId xmlns:a16="http://schemas.microsoft.com/office/drawing/2014/main" id="{280E0CB7-8561-4BDF-8A27-93AEFEBC9D8D}"/>
              </a:ext>
            </a:extLst>
          </p:cNvPr>
          <p:cNvGrpSpPr>
            <a:grpSpLocks/>
          </p:cNvGrpSpPr>
          <p:nvPr/>
        </p:nvGrpSpPr>
        <p:grpSpPr bwMode="auto">
          <a:xfrm>
            <a:off x="6889920" y="3353295"/>
            <a:ext cx="512828" cy="134938"/>
            <a:chOff x="5472113" y="2528900"/>
            <a:chExt cx="541337" cy="134937"/>
          </a:xfrm>
        </p:grpSpPr>
        <p:cxnSp>
          <p:nvCxnSpPr>
            <p:cNvPr id="57" name="Straight Connector 4">
              <a:extLst>
                <a:ext uri="{FF2B5EF4-FFF2-40B4-BE49-F238E27FC236}">
                  <a16:creationId xmlns:a16="http://schemas.microsoft.com/office/drawing/2014/main" id="{1B5D90EC-0873-4BC2-B9E5-2329696361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Oval 5">
              <a:extLst>
                <a:ext uri="{FF2B5EF4-FFF2-40B4-BE49-F238E27FC236}">
                  <a16:creationId xmlns:a16="http://schemas.microsoft.com/office/drawing/2014/main" id="{4681F509-A6BE-4BAD-97BE-3815222B1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59" name="Group 3">
            <a:extLst>
              <a:ext uri="{FF2B5EF4-FFF2-40B4-BE49-F238E27FC236}">
                <a16:creationId xmlns:a16="http://schemas.microsoft.com/office/drawing/2014/main" id="{92A5A173-AAEB-48FE-995B-D2E45B15B37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76992" y="3640050"/>
            <a:ext cx="512828" cy="134938"/>
            <a:chOff x="5472113" y="2528900"/>
            <a:chExt cx="541337" cy="134937"/>
          </a:xfrm>
        </p:grpSpPr>
        <p:cxnSp>
          <p:nvCxnSpPr>
            <p:cNvPr id="60" name="Straight Connector 4">
              <a:extLst>
                <a:ext uri="{FF2B5EF4-FFF2-40B4-BE49-F238E27FC236}">
                  <a16:creationId xmlns:a16="http://schemas.microsoft.com/office/drawing/2014/main" id="{022CF85A-D5AE-4DC2-BD88-BB5D4554ED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Oval 5">
              <a:extLst>
                <a:ext uri="{FF2B5EF4-FFF2-40B4-BE49-F238E27FC236}">
                  <a16:creationId xmlns:a16="http://schemas.microsoft.com/office/drawing/2014/main" id="{1A38CCA0-6B76-4243-8EA3-B1114C6E9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26D2DB8C-C8F0-40D4-87FA-27928E707D00}"/>
              </a:ext>
            </a:extLst>
          </p:cNvPr>
          <p:cNvSpPr txBox="1"/>
          <p:nvPr/>
        </p:nvSpPr>
        <p:spPr>
          <a:xfrm>
            <a:off x="7276601" y="3444106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Ore_lezione</a:t>
            </a:r>
            <a:endParaRPr lang="it-IT" sz="1000" dirty="0"/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83EC86C8-4B3A-4EE7-8B39-51989DAC292E}"/>
              </a:ext>
            </a:extLst>
          </p:cNvPr>
          <p:cNvSpPr txBox="1"/>
          <p:nvPr/>
        </p:nvSpPr>
        <p:spPr>
          <a:xfrm>
            <a:off x="6857464" y="3781582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Ore_esercitazione</a:t>
            </a:r>
            <a:endParaRPr lang="it-IT" sz="1000" dirty="0"/>
          </a:p>
        </p:txBody>
      </p:sp>
      <p:sp>
        <p:nvSpPr>
          <p:cNvPr id="64" name="Diamond 7">
            <a:extLst>
              <a:ext uri="{FF2B5EF4-FFF2-40B4-BE49-F238E27FC236}">
                <a16:creationId xmlns:a16="http://schemas.microsoft.com/office/drawing/2014/main" id="{58D6C52D-E8BE-45A7-8980-193DBB0AE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913" y="4631024"/>
            <a:ext cx="1418419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Afferisce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8921349F-9F15-4183-B5D1-FCA480FE5294}"/>
              </a:ext>
            </a:extLst>
          </p:cNvPr>
          <p:cNvCxnSpPr>
            <a:stCxn id="64" idx="0"/>
            <a:endCxn id="24" idx="2"/>
          </p:cNvCxnSpPr>
          <p:nvPr/>
        </p:nvCxnSpPr>
        <p:spPr>
          <a:xfrm flipH="1" flipV="1">
            <a:off x="6464984" y="3447699"/>
            <a:ext cx="18139" cy="1183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A0D14B50-1ECA-480F-8B01-CEA6C5280441}"/>
              </a:ext>
            </a:extLst>
          </p:cNvPr>
          <p:cNvCxnSpPr>
            <a:cxnSpLocks/>
            <a:stCxn id="67" idx="0"/>
            <a:endCxn id="64" idx="2"/>
          </p:cNvCxnSpPr>
          <p:nvPr/>
        </p:nvCxnSpPr>
        <p:spPr>
          <a:xfrm flipH="1" flipV="1">
            <a:off x="6483123" y="5146448"/>
            <a:ext cx="15017" cy="4513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1">
            <a:extLst>
              <a:ext uri="{FF2B5EF4-FFF2-40B4-BE49-F238E27FC236}">
                <a16:creationId xmlns:a16="http://schemas.microsoft.com/office/drawing/2014/main" id="{5B07AA53-7C9A-41B5-BEA0-F32FB898A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1786" y="5597825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Corso di </a:t>
            </a:r>
            <a:r>
              <a:rPr lang="en-US" altLang="en-US" sz="1100" dirty="0" err="1">
                <a:latin typeface="Arial" panose="020B0604020202020204" pitchFamily="34" charset="0"/>
              </a:rPr>
              <a:t>laurea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902E0118-DA42-4E0B-A2BE-9D055A5A4818}"/>
              </a:ext>
            </a:extLst>
          </p:cNvPr>
          <p:cNvSpPr txBox="1"/>
          <p:nvPr/>
        </p:nvSpPr>
        <p:spPr>
          <a:xfrm>
            <a:off x="6536492" y="5250079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6473707B-5E22-49A3-A985-4C718B296D7C}"/>
              </a:ext>
            </a:extLst>
          </p:cNvPr>
          <p:cNvSpPr txBox="1"/>
          <p:nvPr/>
        </p:nvSpPr>
        <p:spPr>
          <a:xfrm>
            <a:off x="6421998" y="3894967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grpSp>
        <p:nvGrpSpPr>
          <p:cNvPr id="70" name="Group 3">
            <a:extLst>
              <a:ext uri="{FF2B5EF4-FFF2-40B4-BE49-F238E27FC236}">
                <a16:creationId xmlns:a16="http://schemas.microsoft.com/office/drawing/2014/main" id="{D8980702-C2A1-4F17-B54D-BF6DD365738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40519" y="2037541"/>
            <a:ext cx="342295" cy="119333"/>
            <a:chOff x="5472113" y="2528900"/>
            <a:chExt cx="541337" cy="134937"/>
          </a:xfrm>
        </p:grpSpPr>
        <p:cxnSp>
          <p:nvCxnSpPr>
            <p:cNvPr id="71" name="Straight Connector 4">
              <a:extLst>
                <a:ext uri="{FF2B5EF4-FFF2-40B4-BE49-F238E27FC236}">
                  <a16:creationId xmlns:a16="http://schemas.microsoft.com/office/drawing/2014/main" id="{F87E2E04-08B0-4480-A630-CE9D561BE6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Oval 5">
              <a:extLst>
                <a:ext uri="{FF2B5EF4-FFF2-40B4-BE49-F238E27FC236}">
                  <a16:creationId xmlns:a16="http://schemas.microsoft.com/office/drawing/2014/main" id="{38F570B6-6108-4222-ADE3-7B7AD096C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9EED2BA5-51D0-4BCD-AA84-FF635C631968}"/>
              </a:ext>
            </a:extLst>
          </p:cNvPr>
          <p:cNvSpPr txBox="1"/>
          <p:nvPr/>
        </p:nvSpPr>
        <p:spPr>
          <a:xfrm>
            <a:off x="461078" y="2218747"/>
            <a:ext cx="1085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Tipologia laurea</a:t>
            </a:r>
          </a:p>
        </p:txBody>
      </p:sp>
      <p:grpSp>
        <p:nvGrpSpPr>
          <p:cNvPr id="74" name="Group 3">
            <a:extLst>
              <a:ext uri="{FF2B5EF4-FFF2-40B4-BE49-F238E27FC236}">
                <a16:creationId xmlns:a16="http://schemas.microsoft.com/office/drawing/2014/main" id="{AD8788D2-CE10-4DCE-A4E3-F308FC0F5D45}"/>
              </a:ext>
            </a:extLst>
          </p:cNvPr>
          <p:cNvGrpSpPr>
            <a:grpSpLocks/>
          </p:cNvGrpSpPr>
          <p:nvPr/>
        </p:nvGrpSpPr>
        <p:grpSpPr bwMode="auto">
          <a:xfrm>
            <a:off x="2033250" y="1821108"/>
            <a:ext cx="512828" cy="134938"/>
            <a:chOff x="5472113" y="2528900"/>
            <a:chExt cx="541337" cy="134937"/>
          </a:xfrm>
        </p:grpSpPr>
        <p:cxnSp>
          <p:nvCxnSpPr>
            <p:cNvPr id="75" name="Straight Connector 4">
              <a:extLst>
                <a:ext uri="{FF2B5EF4-FFF2-40B4-BE49-F238E27FC236}">
                  <a16:creationId xmlns:a16="http://schemas.microsoft.com/office/drawing/2014/main" id="{59E6226E-79BB-4FD1-8406-BAF387B17BD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" name="Oval 5">
              <a:extLst>
                <a:ext uri="{FF2B5EF4-FFF2-40B4-BE49-F238E27FC236}">
                  <a16:creationId xmlns:a16="http://schemas.microsoft.com/office/drawing/2014/main" id="{E73AADC6-6F47-42B5-BD97-797F64854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A66A7822-11FD-4EDE-B11C-6D26ED20C69C}"/>
              </a:ext>
            </a:extLst>
          </p:cNvPr>
          <p:cNvSpPr txBox="1"/>
          <p:nvPr/>
        </p:nvSpPr>
        <p:spPr>
          <a:xfrm>
            <a:off x="1914086" y="1980010"/>
            <a:ext cx="10326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Corso di laurea</a:t>
            </a:r>
          </a:p>
        </p:txBody>
      </p:sp>
      <p:sp>
        <p:nvSpPr>
          <p:cNvPr id="78" name="Diamond 7">
            <a:extLst>
              <a:ext uri="{FF2B5EF4-FFF2-40B4-BE49-F238E27FC236}">
                <a16:creationId xmlns:a16="http://schemas.microsoft.com/office/drawing/2014/main" id="{7957F058-E7C3-4539-8240-B90A28F12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980" y="2559313"/>
            <a:ext cx="1039266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Nasce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79" name="Diamond 7">
            <a:extLst>
              <a:ext uri="{FF2B5EF4-FFF2-40B4-BE49-F238E27FC236}">
                <a16:creationId xmlns:a16="http://schemas.microsoft.com/office/drawing/2014/main" id="{10A52815-1C4E-409F-B3C2-886C6CC84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09" y="2628231"/>
            <a:ext cx="1153361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Risiede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E3F1A0E4-85F4-4730-B1B0-184EB6F90628}"/>
              </a:ext>
            </a:extLst>
          </p:cNvPr>
          <p:cNvCxnSpPr>
            <a:stCxn id="23" idx="2"/>
            <a:endCxn id="79" idx="0"/>
          </p:cNvCxnSpPr>
          <p:nvPr/>
        </p:nvCxnSpPr>
        <p:spPr>
          <a:xfrm flipH="1">
            <a:off x="906690" y="1921007"/>
            <a:ext cx="899972" cy="7072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1B035A2C-373A-4B92-9D54-EABE314ED9FC}"/>
              </a:ext>
            </a:extLst>
          </p:cNvPr>
          <p:cNvCxnSpPr>
            <a:stCxn id="23" idx="2"/>
            <a:endCxn id="78" idx="0"/>
          </p:cNvCxnSpPr>
          <p:nvPr/>
        </p:nvCxnSpPr>
        <p:spPr>
          <a:xfrm>
            <a:off x="1806662" y="1921007"/>
            <a:ext cx="394951" cy="6383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1">
            <a:extLst>
              <a:ext uri="{FF2B5EF4-FFF2-40B4-BE49-F238E27FC236}">
                <a16:creationId xmlns:a16="http://schemas.microsoft.com/office/drawing/2014/main" id="{82886F41-5D8B-465A-9401-069AC626C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635" y="3451634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Città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D18CC320-043C-48A4-9C36-83F3FD3CF591}"/>
              </a:ext>
            </a:extLst>
          </p:cNvPr>
          <p:cNvCxnSpPr>
            <a:stCxn id="79" idx="2"/>
            <a:endCxn id="82" idx="0"/>
          </p:cNvCxnSpPr>
          <p:nvPr/>
        </p:nvCxnSpPr>
        <p:spPr>
          <a:xfrm>
            <a:off x="906690" y="3143655"/>
            <a:ext cx="679299" cy="3079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C801D713-CFD9-45BB-9074-9FC8EE7CF34B}"/>
              </a:ext>
            </a:extLst>
          </p:cNvPr>
          <p:cNvCxnSpPr>
            <a:stCxn id="78" idx="2"/>
            <a:endCxn id="82" idx="0"/>
          </p:cNvCxnSpPr>
          <p:nvPr/>
        </p:nvCxnSpPr>
        <p:spPr>
          <a:xfrm flipH="1">
            <a:off x="1585989" y="3074737"/>
            <a:ext cx="615624" cy="376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5" name="Group 3">
            <a:extLst>
              <a:ext uri="{FF2B5EF4-FFF2-40B4-BE49-F238E27FC236}">
                <a16:creationId xmlns:a16="http://schemas.microsoft.com/office/drawing/2014/main" id="{72642327-9F56-4A46-AAFD-925FD6C62DA7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41761" y="3717118"/>
            <a:ext cx="512828" cy="134938"/>
            <a:chOff x="5472113" y="2528900"/>
            <a:chExt cx="541337" cy="134937"/>
          </a:xfrm>
        </p:grpSpPr>
        <p:cxnSp>
          <p:nvCxnSpPr>
            <p:cNvPr id="86" name="Straight Connector 4">
              <a:extLst>
                <a:ext uri="{FF2B5EF4-FFF2-40B4-BE49-F238E27FC236}">
                  <a16:creationId xmlns:a16="http://schemas.microsoft.com/office/drawing/2014/main" id="{479E1ED6-98A0-4857-A998-34C8C36FD59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Oval 5">
              <a:extLst>
                <a:ext uri="{FF2B5EF4-FFF2-40B4-BE49-F238E27FC236}">
                  <a16:creationId xmlns:a16="http://schemas.microsoft.com/office/drawing/2014/main" id="{454B216F-D1A0-41FB-8452-BB2CA5EC6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88" name="Group 3">
            <a:extLst>
              <a:ext uri="{FF2B5EF4-FFF2-40B4-BE49-F238E27FC236}">
                <a16:creationId xmlns:a16="http://schemas.microsoft.com/office/drawing/2014/main" id="{F6AB8187-C7FF-4D6A-96C6-E783FFA5831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40562" y="3481602"/>
            <a:ext cx="512828" cy="134938"/>
            <a:chOff x="5472113" y="2528900"/>
            <a:chExt cx="541337" cy="134937"/>
          </a:xfrm>
        </p:grpSpPr>
        <p:cxnSp>
          <p:nvCxnSpPr>
            <p:cNvPr id="89" name="Straight Connector 4">
              <a:extLst>
                <a:ext uri="{FF2B5EF4-FFF2-40B4-BE49-F238E27FC236}">
                  <a16:creationId xmlns:a16="http://schemas.microsoft.com/office/drawing/2014/main" id="{FFC36A9E-3F24-41BB-A757-7D7C9B3229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Oval 5">
              <a:extLst>
                <a:ext uri="{FF2B5EF4-FFF2-40B4-BE49-F238E27FC236}">
                  <a16:creationId xmlns:a16="http://schemas.microsoft.com/office/drawing/2014/main" id="{993F4813-05FE-4928-BA13-484B87E9A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847CF893-1AAB-472E-9A76-876E9C614BBB}"/>
              </a:ext>
            </a:extLst>
          </p:cNvPr>
          <p:cNvSpPr txBox="1"/>
          <p:nvPr/>
        </p:nvSpPr>
        <p:spPr>
          <a:xfrm>
            <a:off x="10804" y="3397736"/>
            <a:ext cx="6286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Regione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ADDCB560-4690-48BC-B730-15A8F2913F6A}"/>
              </a:ext>
            </a:extLst>
          </p:cNvPr>
          <p:cNvSpPr txBox="1"/>
          <p:nvPr/>
        </p:nvSpPr>
        <p:spPr>
          <a:xfrm>
            <a:off x="59038" y="3778916"/>
            <a:ext cx="6848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Provincia</a:t>
            </a:r>
          </a:p>
        </p:txBody>
      </p:sp>
      <p:sp>
        <p:nvSpPr>
          <p:cNvPr id="93" name="Diamond 7">
            <a:extLst>
              <a:ext uri="{FF2B5EF4-FFF2-40B4-BE49-F238E27FC236}">
                <a16:creationId xmlns:a16="http://schemas.microsoft.com/office/drawing/2014/main" id="{E0096486-DAC5-4664-86F0-AEF229D36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4085" y="2783983"/>
            <a:ext cx="1293499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Sostiene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94" name="Rectangle 1">
            <a:extLst>
              <a:ext uri="{FF2B5EF4-FFF2-40B4-BE49-F238E27FC236}">
                <a16:creationId xmlns:a16="http://schemas.microsoft.com/office/drawing/2014/main" id="{5C56C59E-24B1-44C0-8DE8-A8D0B4080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917" y="357588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Esame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E44AA5FC-6C51-4AB2-9239-05443B58A93B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1808170" y="1939429"/>
            <a:ext cx="1702665" cy="844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E833C6CB-B058-46F7-A524-A6391B95402C}"/>
              </a:ext>
            </a:extLst>
          </p:cNvPr>
          <p:cNvCxnSpPr>
            <a:stCxn id="93" idx="2"/>
            <a:endCxn id="94" idx="0"/>
          </p:cNvCxnSpPr>
          <p:nvPr/>
        </p:nvCxnSpPr>
        <p:spPr>
          <a:xfrm flipH="1">
            <a:off x="3509271" y="3299407"/>
            <a:ext cx="1564" cy="276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7" name="Group 3">
            <a:extLst>
              <a:ext uri="{FF2B5EF4-FFF2-40B4-BE49-F238E27FC236}">
                <a16:creationId xmlns:a16="http://schemas.microsoft.com/office/drawing/2014/main" id="{D84271F2-430F-42F2-B53A-0CD17D152F1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49501" y="4121992"/>
            <a:ext cx="512828" cy="134938"/>
            <a:chOff x="5472113" y="2528900"/>
            <a:chExt cx="541337" cy="134937"/>
          </a:xfrm>
        </p:grpSpPr>
        <p:cxnSp>
          <p:nvCxnSpPr>
            <p:cNvPr id="98" name="Straight Connector 4">
              <a:extLst>
                <a:ext uri="{FF2B5EF4-FFF2-40B4-BE49-F238E27FC236}">
                  <a16:creationId xmlns:a16="http://schemas.microsoft.com/office/drawing/2014/main" id="{7E521E56-46EF-43F1-AEB5-DDA3C76AA7F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" name="Oval 5">
              <a:extLst>
                <a:ext uri="{FF2B5EF4-FFF2-40B4-BE49-F238E27FC236}">
                  <a16:creationId xmlns:a16="http://schemas.microsoft.com/office/drawing/2014/main" id="{F7303534-D87D-402C-8690-EE8EF833F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00" name="Group 3">
            <a:extLst>
              <a:ext uri="{FF2B5EF4-FFF2-40B4-BE49-F238E27FC236}">
                <a16:creationId xmlns:a16="http://schemas.microsoft.com/office/drawing/2014/main" id="{D9B3AB08-56F6-4FF1-BD76-A7D48E188BD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598843" y="4133898"/>
            <a:ext cx="512828" cy="134938"/>
            <a:chOff x="5472113" y="2528900"/>
            <a:chExt cx="541337" cy="134937"/>
          </a:xfrm>
        </p:grpSpPr>
        <p:cxnSp>
          <p:nvCxnSpPr>
            <p:cNvPr id="101" name="Straight Connector 4">
              <a:extLst>
                <a:ext uri="{FF2B5EF4-FFF2-40B4-BE49-F238E27FC236}">
                  <a16:creationId xmlns:a16="http://schemas.microsoft.com/office/drawing/2014/main" id="{8D8BA499-AD40-4FB0-BAB5-7E6D3139494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Oval 5">
              <a:extLst>
                <a:ext uri="{FF2B5EF4-FFF2-40B4-BE49-F238E27FC236}">
                  <a16:creationId xmlns:a16="http://schemas.microsoft.com/office/drawing/2014/main" id="{022FDF05-960D-4B1B-93A0-C7AF0220F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8B68F256-4327-46AA-8C83-DBBF2BA23A41}"/>
              </a:ext>
            </a:extLst>
          </p:cNvPr>
          <p:cNvSpPr txBox="1"/>
          <p:nvPr/>
        </p:nvSpPr>
        <p:spPr>
          <a:xfrm>
            <a:off x="2966575" y="4377723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Data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69B74553-10A3-4DE3-B1C2-B3FAB82986B0}"/>
              </a:ext>
            </a:extLst>
          </p:cNvPr>
          <p:cNvSpPr txBox="1"/>
          <p:nvPr/>
        </p:nvSpPr>
        <p:spPr>
          <a:xfrm>
            <a:off x="3356796" y="4221393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Voto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05D78B19-BA6E-42CD-8BA1-943C1CDD1B60}"/>
              </a:ext>
            </a:extLst>
          </p:cNvPr>
          <p:cNvSpPr txBox="1"/>
          <p:nvPr/>
        </p:nvSpPr>
        <p:spPr>
          <a:xfrm>
            <a:off x="2868848" y="2272626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A4485907-0215-4863-B2ED-93A10B5215B4}"/>
              </a:ext>
            </a:extLst>
          </p:cNvPr>
          <p:cNvSpPr txBox="1"/>
          <p:nvPr/>
        </p:nvSpPr>
        <p:spPr>
          <a:xfrm>
            <a:off x="3522019" y="3285820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AE38AE96-432D-41F8-95E0-40E9BA5D0C45}"/>
              </a:ext>
            </a:extLst>
          </p:cNvPr>
          <p:cNvSpPr txBox="1"/>
          <p:nvPr/>
        </p:nvSpPr>
        <p:spPr>
          <a:xfrm>
            <a:off x="1122248" y="2567521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15A00F84-46BE-4B06-824F-0A92FCB33469}"/>
              </a:ext>
            </a:extLst>
          </p:cNvPr>
          <p:cNvSpPr txBox="1"/>
          <p:nvPr/>
        </p:nvSpPr>
        <p:spPr>
          <a:xfrm>
            <a:off x="1629074" y="2347583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00DAFBA2-F8FB-4F98-AB8C-510CB8597D94}"/>
              </a:ext>
            </a:extLst>
          </p:cNvPr>
          <p:cNvSpPr txBox="1"/>
          <p:nvPr/>
        </p:nvSpPr>
        <p:spPr>
          <a:xfrm>
            <a:off x="1777616" y="3206363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ABD3D232-AD1F-486D-A9B3-86729838FF28}"/>
              </a:ext>
            </a:extLst>
          </p:cNvPr>
          <p:cNvSpPr txBox="1"/>
          <p:nvPr/>
        </p:nvSpPr>
        <p:spPr>
          <a:xfrm>
            <a:off x="1204046" y="3039753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11" name="Rectangle 1">
            <a:extLst>
              <a:ext uri="{FF2B5EF4-FFF2-40B4-BE49-F238E27FC236}">
                <a16:creationId xmlns:a16="http://schemas.microsoft.com/office/drawing/2014/main" id="{3CDFF3E1-8932-4728-84DE-293AB6E69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314" y="4847670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Personale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grpSp>
        <p:nvGrpSpPr>
          <p:cNvPr id="112" name="Gruppo 1">
            <a:extLst>
              <a:ext uri="{FF2B5EF4-FFF2-40B4-BE49-F238E27FC236}">
                <a16:creationId xmlns:a16="http://schemas.microsoft.com/office/drawing/2014/main" id="{B2E498A0-3E6A-45AF-AC2B-78B0299E1DC2}"/>
              </a:ext>
            </a:extLst>
          </p:cNvPr>
          <p:cNvGrpSpPr>
            <a:grpSpLocks/>
          </p:cNvGrpSpPr>
          <p:nvPr/>
        </p:nvGrpSpPr>
        <p:grpSpPr bwMode="auto">
          <a:xfrm>
            <a:off x="1260311" y="5204474"/>
            <a:ext cx="1214438" cy="539750"/>
            <a:chOff x="4930775" y="5229225"/>
            <a:chExt cx="1214438" cy="539750"/>
          </a:xfrm>
        </p:grpSpPr>
        <p:cxnSp>
          <p:nvCxnSpPr>
            <p:cNvPr id="113" name="Straight Arrow Connector 17">
              <a:extLst>
                <a:ext uri="{FF2B5EF4-FFF2-40B4-BE49-F238E27FC236}">
                  <a16:creationId xmlns:a16="http://schemas.microsoft.com/office/drawing/2014/main" id="{E7FF11B7-5E67-49EC-A419-E02524C897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Straight Connector 16">
              <a:extLst>
                <a:ext uri="{FF2B5EF4-FFF2-40B4-BE49-F238E27FC236}">
                  <a16:creationId xmlns:a16="http://schemas.microsoft.com/office/drawing/2014/main" id="{6B09FC8B-BF4A-4117-A95B-9361C23AB2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Straight Arrow Connector 22">
              <a:extLst>
                <a:ext uri="{FF2B5EF4-FFF2-40B4-BE49-F238E27FC236}">
                  <a16:creationId xmlns:a16="http://schemas.microsoft.com/office/drawing/2014/main" id="{49505AF6-2DE6-4041-9C52-78615A5252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Straight Arrow Connector 24">
              <a:extLst>
                <a:ext uri="{FF2B5EF4-FFF2-40B4-BE49-F238E27FC236}">
                  <a16:creationId xmlns:a16="http://schemas.microsoft.com/office/drawing/2014/main" id="{82B946F0-1446-4278-AABA-31EDFEB6D0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7" name="Rectangle 1">
            <a:extLst>
              <a:ext uri="{FF2B5EF4-FFF2-40B4-BE49-F238E27FC236}">
                <a16:creationId xmlns:a16="http://schemas.microsoft.com/office/drawing/2014/main" id="{DA5816F5-B9BF-4318-AA3E-E1D639288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412" y="5746871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Non </a:t>
            </a:r>
            <a:r>
              <a:rPr lang="en-US" altLang="en-US" sz="1100" dirty="0" err="1">
                <a:latin typeface="Arial" panose="020B0604020202020204" pitchFamily="34" charset="0"/>
              </a:rPr>
              <a:t>docente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sp>
        <p:nvSpPr>
          <p:cNvPr id="118" name="Rectangle 1">
            <a:extLst>
              <a:ext uri="{FF2B5EF4-FFF2-40B4-BE49-F238E27FC236}">
                <a16:creationId xmlns:a16="http://schemas.microsoft.com/office/drawing/2014/main" id="{2DF5C0F9-D02A-4404-9D3B-80B17E531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8395" y="5736934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1100" dirty="0" err="1">
                <a:latin typeface="Arial" panose="020B0604020202020204" pitchFamily="34" charset="0"/>
              </a:rPr>
              <a:t>Docente</a:t>
            </a:r>
            <a:endParaRPr lang="en-US" altLang="en-US" sz="1100" dirty="0">
              <a:latin typeface="Arial" panose="020B0604020202020204" pitchFamily="34" charset="0"/>
            </a:endParaRPr>
          </a:p>
        </p:txBody>
      </p:sp>
      <p:grpSp>
        <p:nvGrpSpPr>
          <p:cNvPr id="119" name="Group 3">
            <a:extLst>
              <a:ext uri="{FF2B5EF4-FFF2-40B4-BE49-F238E27FC236}">
                <a16:creationId xmlns:a16="http://schemas.microsoft.com/office/drawing/2014/main" id="{DA3F360F-F12A-4CBB-971F-8C1563EE1CA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013051" y="4823884"/>
            <a:ext cx="512828" cy="134938"/>
            <a:chOff x="5472113" y="2528900"/>
            <a:chExt cx="541337" cy="134937"/>
          </a:xfrm>
        </p:grpSpPr>
        <p:cxnSp>
          <p:nvCxnSpPr>
            <p:cNvPr id="120" name="Straight Connector 4">
              <a:extLst>
                <a:ext uri="{FF2B5EF4-FFF2-40B4-BE49-F238E27FC236}">
                  <a16:creationId xmlns:a16="http://schemas.microsoft.com/office/drawing/2014/main" id="{48954776-8094-46F6-B755-3845A131F9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" name="Oval 5">
              <a:extLst>
                <a:ext uri="{FF2B5EF4-FFF2-40B4-BE49-F238E27FC236}">
                  <a16:creationId xmlns:a16="http://schemas.microsoft.com/office/drawing/2014/main" id="{E4C4466C-67AA-4B9A-8F23-99C60345F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29248624-1CFF-469D-9D31-BE4B2B850B9C}"/>
              </a:ext>
            </a:extLst>
          </p:cNvPr>
          <p:cNvSpPr txBox="1"/>
          <p:nvPr/>
        </p:nvSpPr>
        <p:spPr>
          <a:xfrm>
            <a:off x="491736" y="4653479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Matricola</a:t>
            </a:r>
          </a:p>
        </p:txBody>
      </p:sp>
      <p:grpSp>
        <p:nvGrpSpPr>
          <p:cNvPr id="123" name="Group 3">
            <a:extLst>
              <a:ext uri="{FF2B5EF4-FFF2-40B4-BE49-F238E27FC236}">
                <a16:creationId xmlns:a16="http://schemas.microsoft.com/office/drawing/2014/main" id="{535F90A3-15AA-4D23-B3CA-C25349F2713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014533" y="4976284"/>
            <a:ext cx="512828" cy="134938"/>
            <a:chOff x="5472113" y="2528900"/>
            <a:chExt cx="541337" cy="134937"/>
          </a:xfrm>
        </p:grpSpPr>
        <p:cxnSp>
          <p:nvCxnSpPr>
            <p:cNvPr id="124" name="Straight Connector 4">
              <a:extLst>
                <a:ext uri="{FF2B5EF4-FFF2-40B4-BE49-F238E27FC236}">
                  <a16:creationId xmlns:a16="http://schemas.microsoft.com/office/drawing/2014/main" id="{629E0AAD-E423-44F6-8B46-7B5008E31A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" name="Oval 5">
              <a:extLst>
                <a:ext uri="{FF2B5EF4-FFF2-40B4-BE49-F238E27FC236}">
                  <a16:creationId xmlns:a16="http://schemas.microsoft.com/office/drawing/2014/main" id="{766CA707-862D-4180-9755-DA363050A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BB5E09E9-0E4C-4953-B824-AFA194E884BB}"/>
              </a:ext>
            </a:extLst>
          </p:cNvPr>
          <p:cNvSpPr txBox="1"/>
          <p:nvPr/>
        </p:nvSpPr>
        <p:spPr>
          <a:xfrm>
            <a:off x="598773" y="4894867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Nome</a:t>
            </a:r>
          </a:p>
        </p:txBody>
      </p:sp>
      <p:grpSp>
        <p:nvGrpSpPr>
          <p:cNvPr id="127" name="Group 3">
            <a:extLst>
              <a:ext uri="{FF2B5EF4-FFF2-40B4-BE49-F238E27FC236}">
                <a16:creationId xmlns:a16="http://schemas.microsoft.com/office/drawing/2014/main" id="{327B92CC-E37E-45AC-95B7-F707EB5556C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013051" y="5124928"/>
            <a:ext cx="512828" cy="134938"/>
            <a:chOff x="5472113" y="2528900"/>
            <a:chExt cx="541337" cy="134937"/>
          </a:xfrm>
        </p:grpSpPr>
        <p:cxnSp>
          <p:nvCxnSpPr>
            <p:cNvPr id="128" name="Straight Connector 4">
              <a:extLst>
                <a:ext uri="{FF2B5EF4-FFF2-40B4-BE49-F238E27FC236}">
                  <a16:creationId xmlns:a16="http://schemas.microsoft.com/office/drawing/2014/main" id="{4A5CD9F7-8F16-42B2-8DF6-D1A45602698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Oval 5">
              <a:extLst>
                <a:ext uri="{FF2B5EF4-FFF2-40B4-BE49-F238E27FC236}">
                  <a16:creationId xmlns:a16="http://schemas.microsoft.com/office/drawing/2014/main" id="{7B6F7B79-614B-41C9-979D-A74C3933D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3322893E-24C5-46F6-8B05-DC35C90222F5}"/>
              </a:ext>
            </a:extLst>
          </p:cNvPr>
          <p:cNvSpPr txBox="1"/>
          <p:nvPr/>
        </p:nvSpPr>
        <p:spPr>
          <a:xfrm>
            <a:off x="598772" y="5184390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Cognome</a:t>
            </a:r>
          </a:p>
        </p:txBody>
      </p:sp>
      <p:sp>
        <p:nvSpPr>
          <p:cNvPr id="131" name="Oval 27">
            <a:extLst>
              <a:ext uri="{FF2B5EF4-FFF2-40B4-BE49-F238E27FC236}">
                <a16:creationId xmlns:a16="http://schemas.microsoft.com/office/drawing/2014/main" id="{3FF55663-2C03-44D2-B0EA-E1CCC0EB493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08955" y="481959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32" name="Group 3">
            <a:extLst>
              <a:ext uri="{FF2B5EF4-FFF2-40B4-BE49-F238E27FC236}">
                <a16:creationId xmlns:a16="http://schemas.microsoft.com/office/drawing/2014/main" id="{A51F3746-6640-45DE-9FFF-25F5CAAA88D6}"/>
              </a:ext>
            </a:extLst>
          </p:cNvPr>
          <p:cNvGrpSpPr>
            <a:grpSpLocks/>
          </p:cNvGrpSpPr>
          <p:nvPr/>
        </p:nvGrpSpPr>
        <p:grpSpPr bwMode="auto">
          <a:xfrm>
            <a:off x="2366408" y="4827183"/>
            <a:ext cx="512828" cy="134938"/>
            <a:chOff x="5472113" y="2528900"/>
            <a:chExt cx="541337" cy="134937"/>
          </a:xfrm>
        </p:grpSpPr>
        <p:cxnSp>
          <p:nvCxnSpPr>
            <p:cNvPr id="133" name="Straight Connector 4">
              <a:extLst>
                <a:ext uri="{FF2B5EF4-FFF2-40B4-BE49-F238E27FC236}">
                  <a16:creationId xmlns:a16="http://schemas.microsoft.com/office/drawing/2014/main" id="{EE37B772-5AC7-4BCD-A793-89D8D8CA24B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Oval 5">
              <a:extLst>
                <a:ext uri="{FF2B5EF4-FFF2-40B4-BE49-F238E27FC236}">
                  <a16:creationId xmlns:a16="http://schemas.microsoft.com/office/drawing/2014/main" id="{36227B10-F2DB-420C-A9FF-62A3E2E5A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198DF28F-04C9-4184-AC93-F0A8D4464225}"/>
              </a:ext>
            </a:extLst>
          </p:cNvPr>
          <p:cNvSpPr txBox="1"/>
          <p:nvPr/>
        </p:nvSpPr>
        <p:spPr>
          <a:xfrm>
            <a:off x="2760284" y="4851739"/>
            <a:ext cx="925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Codice_fiscale</a:t>
            </a:r>
            <a:endParaRPr lang="it-IT" sz="1000" dirty="0"/>
          </a:p>
        </p:txBody>
      </p:sp>
      <p:sp>
        <p:nvSpPr>
          <p:cNvPr id="136" name="Diamond 7">
            <a:extLst>
              <a:ext uri="{FF2B5EF4-FFF2-40B4-BE49-F238E27FC236}">
                <a16:creationId xmlns:a16="http://schemas.microsoft.com/office/drawing/2014/main" id="{1449ED50-5C6E-480D-A6EC-37530AEAF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21" y="4168086"/>
            <a:ext cx="1153361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Risiede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CABA31F0-56F6-47A4-9695-A2CC254ADC50}"/>
              </a:ext>
            </a:extLst>
          </p:cNvPr>
          <p:cNvCxnSpPr>
            <a:cxnSpLocks/>
            <a:stCxn id="111" idx="0"/>
            <a:endCxn id="136" idx="2"/>
          </p:cNvCxnSpPr>
          <p:nvPr/>
        </p:nvCxnSpPr>
        <p:spPr>
          <a:xfrm flipH="1" flipV="1">
            <a:off x="1083602" y="4683510"/>
            <a:ext cx="868066" cy="164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5BD9B94B-8C02-4591-8D26-22308E2DC673}"/>
              </a:ext>
            </a:extLst>
          </p:cNvPr>
          <p:cNvCxnSpPr>
            <a:cxnSpLocks/>
            <a:stCxn id="111" idx="0"/>
            <a:endCxn id="154" idx="2"/>
          </p:cNvCxnSpPr>
          <p:nvPr/>
        </p:nvCxnSpPr>
        <p:spPr>
          <a:xfrm flipV="1">
            <a:off x="1951668" y="4797278"/>
            <a:ext cx="398341" cy="50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6438822-D924-4CF8-85BD-5AD094D0DB28}"/>
              </a:ext>
            </a:extLst>
          </p:cNvPr>
          <p:cNvCxnSpPr>
            <a:cxnSpLocks/>
            <a:stCxn id="136" idx="0"/>
            <a:endCxn id="82" idx="2"/>
          </p:cNvCxnSpPr>
          <p:nvPr/>
        </p:nvCxnSpPr>
        <p:spPr>
          <a:xfrm flipV="1">
            <a:off x="1083602" y="3811996"/>
            <a:ext cx="502387" cy="3560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7D50ABFA-1C63-41FA-828F-351E88B263EC}"/>
              </a:ext>
            </a:extLst>
          </p:cNvPr>
          <p:cNvCxnSpPr>
            <a:cxnSpLocks/>
            <a:stCxn id="154" idx="0"/>
            <a:endCxn id="82" idx="2"/>
          </p:cNvCxnSpPr>
          <p:nvPr/>
        </p:nvCxnSpPr>
        <p:spPr>
          <a:xfrm flipH="1" flipV="1">
            <a:off x="1585989" y="3811996"/>
            <a:ext cx="764020" cy="469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388B47E9-6D66-4833-B268-138A3D4257C1}"/>
              </a:ext>
            </a:extLst>
          </p:cNvPr>
          <p:cNvSpPr txBox="1"/>
          <p:nvPr/>
        </p:nvSpPr>
        <p:spPr>
          <a:xfrm>
            <a:off x="1854104" y="4611044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0A9F3A41-1BA4-42E8-9E19-1C1049DA8A60}"/>
              </a:ext>
            </a:extLst>
          </p:cNvPr>
          <p:cNvSpPr txBox="1"/>
          <p:nvPr/>
        </p:nvSpPr>
        <p:spPr>
          <a:xfrm>
            <a:off x="1243595" y="4512124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7E09B1EE-2C5B-47C5-B293-7C3A72F9AB26}"/>
              </a:ext>
            </a:extLst>
          </p:cNvPr>
          <p:cNvSpPr txBox="1"/>
          <p:nvPr/>
        </p:nvSpPr>
        <p:spPr>
          <a:xfrm>
            <a:off x="1197593" y="4059370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9E2A3B4C-9435-479A-B2FD-2C2514F4FBC5}"/>
              </a:ext>
            </a:extLst>
          </p:cNvPr>
          <p:cNvSpPr txBox="1"/>
          <p:nvPr/>
        </p:nvSpPr>
        <p:spPr>
          <a:xfrm>
            <a:off x="2223574" y="4050692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54" name="Diamond 7">
            <a:extLst>
              <a:ext uri="{FF2B5EF4-FFF2-40B4-BE49-F238E27FC236}">
                <a16:creationId xmlns:a16="http://schemas.microsoft.com/office/drawing/2014/main" id="{7E9FB6AF-D2A3-4A30-8506-FE719D139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76" y="4281854"/>
            <a:ext cx="1039266" cy="515424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Nasce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044F7E00-A02C-4204-BAE4-4D449E3634BC}"/>
              </a:ext>
            </a:extLst>
          </p:cNvPr>
          <p:cNvSpPr txBox="1"/>
          <p:nvPr/>
        </p:nvSpPr>
        <p:spPr>
          <a:xfrm>
            <a:off x="784079" y="6276330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Ruolo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7D74028B-6631-4B3B-B66E-0C650FB300E2}"/>
              </a:ext>
            </a:extLst>
          </p:cNvPr>
          <p:cNvSpPr txBox="1"/>
          <p:nvPr/>
        </p:nvSpPr>
        <p:spPr>
          <a:xfrm>
            <a:off x="2758822" y="6439701"/>
            <a:ext cx="11448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Classe di stipendio</a:t>
            </a:r>
          </a:p>
        </p:txBody>
      </p:sp>
      <p:grpSp>
        <p:nvGrpSpPr>
          <p:cNvPr id="157" name="Group 3">
            <a:extLst>
              <a:ext uri="{FF2B5EF4-FFF2-40B4-BE49-F238E27FC236}">
                <a16:creationId xmlns:a16="http://schemas.microsoft.com/office/drawing/2014/main" id="{038151C8-3D63-4B2C-AFC6-7E04B46F3BD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958804" y="6286496"/>
            <a:ext cx="512828" cy="134938"/>
            <a:chOff x="5472113" y="2528900"/>
            <a:chExt cx="541337" cy="134937"/>
          </a:xfrm>
        </p:grpSpPr>
        <p:cxnSp>
          <p:nvCxnSpPr>
            <p:cNvPr id="158" name="Straight Connector 4">
              <a:extLst>
                <a:ext uri="{FF2B5EF4-FFF2-40B4-BE49-F238E27FC236}">
                  <a16:creationId xmlns:a16="http://schemas.microsoft.com/office/drawing/2014/main" id="{6A169BF4-A53D-43AE-A03D-099D09CA28B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9" name="Oval 5">
              <a:extLst>
                <a:ext uri="{FF2B5EF4-FFF2-40B4-BE49-F238E27FC236}">
                  <a16:creationId xmlns:a16="http://schemas.microsoft.com/office/drawing/2014/main" id="{5EB9AC8D-BFC4-4E21-B890-AD91D4F30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60" name="Group 3">
            <a:extLst>
              <a:ext uri="{FF2B5EF4-FFF2-40B4-BE49-F238E27FC236}">
                <a16:creationId xmlns:a16="http://schemas.microsoft.com/office/drawing/2014/main" id="{F837A3EE-0C02-4363-B171-9C92BA05E92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70434" y="6297599"/>
            <a:ext cx="512828" cy="134938"/>
            <a:chOff x="5472113" y="2528900"/>
            <a:chExt cx="541337" cy="134937"/>
          </a:xfrm>
        </p:grpSpPr>
        <p:cxnSp>
          <p:nvCxnSpPr>
            <p:cNvPr id="161" name="Straight Connector 4">
              <a:extLst>
                <a:ext uri="{FF2B5EF4-FFF2-40B4-BE49-F238E27FC236}">
                  <a16:creationId xmlns:a16="http://schemas.microsoft.com/office/drawing/2014/main" id="{58C20B7C-A540-40E9-A5A0-65DA581C51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2" name="Oval 5">
              <a:extLst>
                <a:ext uri="{FF2B5EF4-FFF2-40B4-BE49-F238E27FC236}">
                  <a16:creationId xmlns:a16="http://schemas.microsoft.com/office/drawing/2014/main" id="{FDC604FF-3FFB-48A2-AA44-D0CCED490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63" name="Group 3">
            <a:extLst>
              <a:ext uri="{FF2B5EF4-FFF2-40B4-BE49-F238E27FC236}">
                <a16:creationId xmlns:a16="http://schemas.microsoft.com/office/drawing/2014/main" id="{4EA064D4-719A-41F5-ACB4-D1265B503D9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484133" y="6297599"/>
            <a:ext cx="512828" cy="134938"/>
            <a:chOff x="5472113" y="2528900"/>
            <a:chExt cx="541337" cy="134937"/>
          </a:xfrm>
        </p:grpSpPr>
        <p:cxnSp>
          <p:nvCxnSpPr>
            <p:cNvPr id="164" name="Straight Connector 4">
              <a:extLst>
                <a:ext uri="{FF2B5EF4-FFF2-40B4-BE49-F238E27FC236}">
                  <a16:creationId xmlns:a16="http://schemas.microsoft.com/office/drawing/2014/main" id="{6EDFB459-8E01-4F12-BB73-BFDD329DF5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5" name="Oval 5">
              <a:extLst>
                <a:ext uri="{FF2B5EF4-FFF2-40B4-BE49-F238E27FC236}">
                  <a16:creationId xmlns:a16="http://schemas.microsoft.com/office/drawing/2014/main" id="{C3A9266F-D695-45C5-81A4-5AFE83FD8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33B30553-0C16-4EE4-B0B9-BEC6D76A5B2B}"/>
              </a:ext>
            </a:extLst>
          </p:cNvPr>
          <p:cNvSpPr txBox="1"/>
          <p:nvPr/>
        </p:nvSpPr>
        <p:spPr>
          <a:xfrm>
            <a:off x="2162892" y="6506237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Ruolo</a:t>
            </a:r>
          </a:p>
        </p:txBody>
      </p:sp>
      <p:grpSp>
        <p:nvGrpSpPr>
          <p:cNvPr id="167" name="Group 3">
            <a:extLst>
              <a:ext uri="{FF2B5EF4-FFF2-40B4-BE49-F238E27FC236}">
                <a16:creationId xmlns:a16="http://schemas.microsoft.com/office/drawing/2014/main" id="{DCD32026-754A-4E76-A2FC-FF4859C3B96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019040" y="6321136"/>
            <a:ext cx="512828" cy="134938"/>
            <a:chOff x="5472113" y="2528900"/>
            <a:chExt cx="541337" cy="134937"/>
          </a:xfrm>
        </p:grpSpPr>
        <p:cxnSp>
          <p:nvCxnSpPr>
            <p:cNvPr id="168" name="Straight Connector 4">
              <a:extLst>
                <a:ext uri="{FF2B5EF4-FFF2-40B4-BE49-F238E27FC236}">
                  <a16:creationId xmlns:a16="http://schemas.microsoft.com/office/drawing/2014/main" id="{8AFAEAD2-D65F-436E-9FEA-FCE62C244B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9" name="Oval 5">
              <a:extLst>
                <a:ext uri="{FF2B5EF4-FFF2-40B4-BE49-F238E27FC236}">
                  <a16:creationId xmlns:a16="http://schemas.microsoft.com/office/drawing/2014/main" id="{A94B5372-6E4F-4078-93A7-D130BEB12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A4AE6EDC-B7B1-4605-A985-941450D6BB02}"/>
              </a:ext>
            </a:extLst>
          </p:cNvPr>
          <p:cNvSpPr txBox="1"/>
          <p:nvPr/>
        </p:nvSpPr>
        <p:spPr>
          <a:xfrm>
            <a:off x="992891" y="6662673"/>
            <a:ext cx="6848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Categoria</a:t>
            </a:r>
          </a:p>
        </p:txBody>
      </p:sp>
      <p:sp>
        <p:nvSpPr>
          <p:cNvPr id="174" name="Diamond 7">
            <a:extLst>
              <a:ext uri="{FF2B5EF4-FFF2-40B4-BE49-F238E27FC236}">
                <a16:creationId xmlns:a16="http://schemas.microsoft.com/office/drawing/2014/main" id="{91C4B1D8-8B93-43B7-9B47-9A7444B65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054" y="4773430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None/>
            </a:pPr>
            <a:r>
              <a:rPr lang="en-US" altLang="en-US" sz="900" dirty="0" err="1">
                <a:latin typeface="Arial" panose="020B0604020202020204" pitchFamily="34" charset="0"/>
              </a:rPr>
              <a:t>Eroga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39548908-5910-4397-8AC7-29E98DC785DA}"/>
              </a:ext>
            </a:extLst>
          </p:cNvPr>
          <p:cNvCxnSpPr>
            <a:cxnSpLocks/>
            <a:stCxn id="174" idx="1"/>
            <a:endCxn id="118" idx="3"/>
          </p:cNvCxnSpPr>
          <p:nvPr/>
        </p:nvCxnSpPr>
        <p:spPr>
          <a:xfrm flipH="1">
            <a:off x="2901102" y="4930593"/>
            <a:ext cx="1590952" cy="986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D005D16-528B-4897-8E60-7CBBC665D9CA}"/>
              </a:ext>
            </a:extLst>
          </p:cNvPr>
          <p:cNvCxnSpPr>
            <a:cxnSpLocks/>
            <a:stCxn id="174" idx="0"/>
            <a:endCxn id="24" idx="1"/>
          </p:cNvCxnSpPr>
          <p:nvPr/>
        </p:nvCxnSpPr>
        <p:spPr>
          <a:xfrm flipV="1">
            <a:off x="5035711" y="3267518"/>
            <a:ext cx="1002919" cy="150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5E1131D7-0796-4412-BE58-1A25474CAD14}"/>
              </a:ext>
            </a:extLst>
          </p:cNvPr>
          <p:cNvSpPr txBox="1"/>
          <p:nvPr/>
        </p:nvSpPr>
        <p:spPr>
          <a:xfrm>
            <a:off x="3127586" y="5564566"/>
            <a:ext cx="4363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(1,1)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25224103-E205-4314-9D41-86E428551A04}"/>
              </a:ext>
            </a:extLst>
          </p:cNvPr>
          <p:cNvSpPr txBox="1"/>
          <p:nvPr/>
        </p:nvSpPr>
        <p:spPr>
          <a:xfrm>
            <a:off x="5073017" y="3746679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(1,n)</a:t>
            </a:r>
          </a:p>
        </p:txBody>
      </p:sp>
    </p:spTree>
    <p:extLst>
      <p:ext uri="{BB962C8B-B14F-4D97-AF65-F5344CB8AC3E}">
        <p14:creationId xmlns:p14="http://schemas.microsoft.com/office/powerpoint/2010/main" val="369662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14694</TotalTime>
  <Words>1021</Words>
  <Application>Microsoft Office PowerPoint</Application>
  <PresentationFormat>Presentazione su schermo (4:3)</PresentationFormat>
  <Paragraphs>152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Studio di caso Università</vt:lpstr>
      <vt:lpstr>Rappresentazione grafica del modello ER</vt:lpstr>
      <vt:lpstr>Cerca di usare questa griglia per disegnare i simboli dei quattro schemi OF, CS, PDND, SI</vt:lpstr>
      <vt:lpstr>Cerca di usare questa griglia per disegnare i simboli dei quattro schemi OF, CS, PDND, SI</vt:lpstr>
      <vt:lpstr>Cerca di usare questa griglia per disegnare i simboli dei quattro schemi OF, CS, PDND, SI</vt:lpstr>
      <vt:lpstr>Cerca di usare questa griglia per disegnare i simboli dei quattro schemi OF, CS, PDND, 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Batini</dc:creator>
  <cp:lastModifiedBy>Elia Bertolina</cp:lastModifiedBy>
  <cp:revision>33</cp:revision>
  <cp:lastPrinted>2018-04-23T11:46:31Z</cp:lastPrinted>
  <dcterms:created xsi:type="dcterms:W3CDTF">2018-04-05T19:54:20Z</dcterms:created>
  <dcterms:modified xsi:type="dcterms:W3CDTF">2020-05-15T17:10:03Z</dcterms:modified>
</cp:coreProperties>
</file>