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C976-F0DF-4191-B4C7-D2A6558A779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9EE5-AE13-4A75-B75D-0554615D3E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073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8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0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FB04-BD59-47D7-BC77-5F342990C5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347" y="211262"/>
            <a:ext cx="8709285" cy="56087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+mn-lt"/>
              </a:rPr>
              <a:t>Studio di </a:t>
            </a:r>
            <a:r>
              <a:rPr lang="en-US" sz="3600" dirty="0" err="1" smtClean="0">
                <a:latin typeface="+mn-lt"/>
              </a:rPr>
              <a:t>caso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Università</a:t>
            </a:r>
            <a:endParaRPr lang="en-US" sz="36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38" y="825062"/>
            <a:ext cx="8949731" cy="5846987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In </a:t>
            </a:r>
            <a:r>
              <a:rPr lang="it-IT" b="1" dirty="0"/>
              <a:t>una</a:t>
            </a:r>
            <a:r>
              <a:rPr lang="it-IT" dirty="0"/>
              <a:t> </a:t>
            </a:r>
            <a:r>
              <a:rPr lang="it-IT" dirty="0" err="1"/>
              <a:t>Universita’</a:t>
            </a:r>
            <a:r>
              <a:rPr lang="it-IT" dirty="0"/>
              <a:t> occorre gestire, aggiornare, interrogare diverse tipologie di dati, ed in particolare i dati per le seguenti </a:t>
            </a:r>
            <a:r>
              <a:rPr lang="it-IT" dirty="0" smtClean="0"/>
              <a:t>tematiche:</a:t>
            </a:r>
            <a:r>
              <a:rPr lang="en-GB" dirty="0"/>
              <a:t> </a:t>
            </a:r>
            <a:r>
              <a:rPr lang="en-GB" dirty="0" smtClean="0"/>
              <a:t>1. </a:t>
            </a:r>
            <a:r>
              <a:rPr lang="it-IT" dirty="0" smtClean="0"/>
              <a:t>Offerta </a:t>
            </a:r>
            <a:r>
              <a:rPr lang="it-IT" dirty="0"/>
              <a:t>formativa, 2. Carriere degli studenti, 3. Personale docente e non </a:t>
            </a:r>
            <a:r>
              <a:rPr lang="it-IT" dirty="0" smtClean="0"/>
              <a:t>docente</a:t>
            </a:r>
            <a:endParaRPr lang="en-GB" dirty="0"/>
          </a:p>
          <a:p>
            <a:r>
              <a:rPr lang="it-IT" dirty="0"/>
              <a:t>Offerta formativa – I dati riguardano i corsi erogati e i docenti (che possono essere professori ordinari, </a:t>
            </a:r>
            <a:r>
              <a:rPr lang="it-IT" dirty="0" smtClean="0"/>
              <a:t>professori </a:t>
            </a:r>
            <a:r>
              <a:rPr lang="it-IT" dirty="0"/>
              <a:t>associati o ricercatori) che li insegnano. Ogni corso </a:t>
            </a:r>
            <a:r>
              <a:rPr lang="it-IT" dirty="0" err="1"/>
              <a:t>puo’</a:t>
            </a:r>
            <a:r>
              <a:rPr lang="it-IT" dirty="0"/>
              <a:t> essere insegnato da un solo professore, e ogni professore </a:t>
            </a:r>
            <a:r>
              <a:rPr lang="it-IT" dirty="0" err="1"/>
              <a:t>puo’</a:t>
            </a:r>
            <a:r>
              <a:rPr lang="it-IT" dirty="0"/>
              <a:t> erogare </a:t>
            </a:r>
            <a:r>
              <a:rPr lang="it-IT" dirty="0" err="1"/>
              <a:t>piu’</a:t>
            </a:r>
            <a:r>
              <a:rPr lang="it-IT" dirty="0"/>
              <a:t> corsi. </a:t>
            </a:r>
            <a:r>
              <a:rPr lang="en-GB" dirty="0"/>
              <a:t> </a:t>
            </a:r>
            <a:r>
              <a:rPr lang="it-IT" dirty="0" smtClean="0"/>
              <a:t>I </a:t>
            </a:r>
            <a:r>
              <a:rPr lang="it-IT" dirty="0"/>
              <a:t>corsi sono descritti con un codice, un nome, la laurea a cui afferiscono, </a:t>
            </a:r>
            <a:r>
              <a:rPr lang="it-IT" dirty="0" smtClean="0"/>
              <a:t>cioè </a:t>
            </a:r>
            <a:r>
              <a:rPr lang="it-IT" dirty="0"/>
              <a:t>se triennale o magistrale, il numero di ore di lezione, il numero di ore di esercitazione, il corso di laurea o i corsi di laurea a cui afferiscono). I docenti sono descritti con una matricola, un nome e cognome, una regione di residenza, e il ruolo, che può assumere tre valori: professore ordinario, professore associato, e ricercatore). I corsi di laurea sono descritti da un codice, un nome, e il professore che lo presiede</a:t>
            </a:r>
            <a:r>
              <a:rPr lang="it-IT" dirty="0" smtClean="0"/>
              <a:t>.</a:t>
            </a:r>
            <a:endParaRPr lang="en-GB" dirty="0"/>
          </a:p>
          <a:p>
            <a:r>
              <a:rPr lang="it-IT" dirty="0"/>
              <a:t>Carriere degli studenti – I dati riguardano gli studenti, i corsi che hanno nel piano di studi, i corsi che hanno superato attraverso esami. Gli studenti sono descritti da una matricola, un nome, un cognome, il tipo di Laurea, che </a:t>
            </a:r>
            <a:r>
              <a:rPr lang="it-IT" dirty="0" err="1"/>
              <a:t>puo’</a:t>
            </a:r>
            <a:r>
              <a:rPr lang="it-IT" dirty="0"/>
              <a:t> essere triennale o magistrale, il corso di Laurea a cui afferiscono, la  città di nascita e di residenza, con provincia di residenza e regione di residenza. I piani di studio sono descritti per ogni studente mediante la matricola dello studente e il codice dei corsi che fanno parte del piano. Gli esami sono descritti </a:t>
            </a:r>
            <a:r>
              <a:rPr lang="it-IT" dirty="0" smtClean="0"/>
              <a:t>dal </a:t>
            </a:r>
            <a:r>
              <a:rPr lang="it-IT" dirty="0"/>
              <a:t>voto e la data, con giorno, mese, </a:t>
            </a:r>
            <a:r>
              <a:rPr lang="it-IT" dirty="0" smtClean="0"/>
              <a:t>anno. </a:t>
            </a:r>
            <a:r>
              <a:rPr lang="it-IT" dirty="0"/>
              <a:t>I corsi sono descritti mediante un codice, un nome, il corso di laurea cui afferiscono, ad esempio “Informatica”, “Teoria e tecnica della comunicazione”, ecc.) il numero di crediti di lezioni, il numero di crediti di esercitazioni</a:t>
            </a:r>
            <a:r>
              <a:rPr lang="it-IT" dirty="0" smtClean="0"/>
              <a:t>.</a:t>
            </a:r>
            <a:endParaRPr lang="en-GB" dirty="0"/>
          </a:p>
          <a:p>
            <a:r>
              <a:rPr lang="it-IT" dirty="0"/>
              <a:t>Personale docente e non docente - Il personale </a:t>
            </a:r>
            <a:r>
              <a:rPr lang="it-IT" dirty="0" err="1"/>
              <a:t>puo’</a:t>
            </a:r>
            <a:r>
              <a:rPr lang="it-IT" dirty="0"/>
              <a:t> essere docente o non docente. Ogni persona che lavora alla </a:t>
            </a:r>
            <a:r>
              <a:rPr lang="it-IT" dirty="0" err="1"/>
              <a:t>universita’</a:t>
            </a:r>
            <a:r>
              <a:rPr lang="it-IT" dirty="0"/>
              <a:t> </a:t>
            </a:r>
            <a:r>
              <a:rPr lang="it-IT" dirty="0" smtClean="0"/>
              <a:t>è </a:t>
            </a:r>
            <a:r>
              <a:rPr lang="it-IT" dirty="0"/>
              <a:t>descritta per mezzo di un numero di matricola, un nome, un cognome, un codice fiscale, una </a:t>
            </a:r>
            <a:r>
              <a:rPr lang="it-IT" dirty="0" err="1"/>
              <a:t>citta’</a:t>
            </a:r>
            <a:r>
              <a:rPr lang="it-IT" dirty="0"/>
              <a:t> di nascita e di residenza, la provincia e regione di residenza, un ruolo, che </a:t>
            </a:r>
            <a:r>
              <a:rPr lang="it-IT" dirty="0" err="1"/>
              <a:t>puo’</a:t>
            </a:r>
            <a:r>
              <a:rPr lang="it-IT" dirty="0"/>
              <a:t> assumere come valori [professore ordinario, professore associato, ricercatore, personale tecnico, personale amministrativo], una classe di stipendio (solo per i professori ordinari, associati, ricercatori), e che assume come valori i numeri da 1 a 15, una categoria (solo per il personale non docente, e </a:t>
            </a:r>
            <a:r>
              <a:rPr lang="it-IT" dirty="0" err="1"/>
              <a:t>puo’</a:t>
            </a:r>
            <a:r>
              <a:rPr lang="it-IT" dirty="0"/>
              <a:t> assumere come valori A, B, C, e D), e uno stipendio annuale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Rappresentare i tre insiemi di requisiti inizialmente per mezzo di tre schemi concettuali distinti, chiamati </a:t>
            </a:r>
            <a:r>
              <a:rPr lang="en-GB" dirty="0"/>
              <a:t>1. </a:t>
            </a:r>
            <a:r>
              <a:rPr lang="it-IT" dirty="0"/>
              <a:t>Offerta </a:t>
            </a:r>
            <a:r>
              <a:rPr lang="it-IT" dirty="0" smtClean="0"/>
              <a:t>formativa (</a:t>
            </a:r>
            <a:r>
              <a:rPr lang="it-IT" b="1" dirty="0" smtClean="0"/>
              <a:t>OF</a:t>
            </a:r>
            <a:r>
              <a:rPr lang="it-IT" dirty="0" smtClean="0"/>
              <a:t>), </a:t>
            </a:r>
            <a:r>
              <a:rPr lang="it-IT" dirty="0"/>
              <a:t>2. Carriere degli </a:t>
            </a:r>
            <a:r>
              <a:rPr lang="it-IT" dirty="0" smtClean="0"/>
              <a:t>studenti (</a:t>
            </a:r>
            <a:r>
              <a:rPr lang="it-IT" b="1" dirty="0" smtClean="0"/>
              <a:t>CS</a:t>
            </a:r>
            <a:r>
              <a:rPr lang="it-IT" dirty="0" smtClean="0"/>
              <a:t>), </a:t>
            </a:r>
            <a:r>
              <a:rPr lang="it-IT" dirty="0"/>
              <a:t>3. Personale docente e non </a:t>
            </a:r>
            <a:r>
              <a:rPr lang="it-IT" dirty="0" smtClean="0"/>
              <a:t>docente (</a:t>
            </a:r>
            <a:r>
              <a:rPr lang="it-IT" b="1" dirty="0" smtClean="0"/>
              <a:t>PDND</a:t>
            </a:r>
            <a:r>
              <a:rPr lang="it-IT" dirty="0" smtClean="0"/>
              <a:t>) rappresentando anche eventuali identificatori esterni e cardinalità minime e massime. Utilizzare la griglia riportata in seguito, producendo tre distinte pagine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o equivalenti. </a:t>
            </a:r>
            <a:endParaRPr lang="it-IT" sz="1800" dirty="0"/>
          </a:p>
          <a:p>
            <a:r>
              <a:rPr lang="it-IT" sz="2700" dirty="0" smtClean="0"/>
              <a:t>Successivamente in una quarta griglia rappresentare lo schema risultato della integrazione (</a:t>
            </a:r>
            <a:r>
              <a:rPr lang="it-IT" sz="2700" b="1" dirty="0" smtClean="0"/>
              <a:t>SI</a:t>
            </a:r>
            <a:r>
              <a:rPr lang="it-IT" sz="2700" dirty="0" smtClean="0"/>
              <a:t>) dei tre schemi, effettuata identificando prima i concetti comuni; evidenziare con linee chiuse gli schemi </a:t>
            </a:r>
            <a:r>
              <a:rPr lang="it-IT" sz="2700" smtClean="0"/>
              <a:t>di partenza. 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13704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888" y="84138"/>
            <a:ext cx="8610600" cy="544512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Rappresentazione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modello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67625"/>
              </p:ext>
            </p:extLst>
          </p:nvPr>
        </p:nvGraphicFramePr>
        <p:xfrm>
          <a:off x="1241425" y="847725"/>
          <a:ext cx="6615113" cy="568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29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32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591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Costrutto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ER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Rappresentazione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diagrammatica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092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relationship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s-a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eneralizzazione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Identificatore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Cardinalità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minima e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massima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(1,n)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(0,n) o (1,1) o (0,1)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="" xmlns:a16="http://schemas.microsoft.com/office/drawing/2014/main" val="1312372676"/>
                  </a:ext>
                </a:extLst>
              </a:tr>
            </a:tbl>
          </a:graphicData>
        </a:graphic>
      </p:graphicFrame>
      <p:sp>
        <p:nvSpPr>
          <p:cNvPr id="10275" name="Rectangle 1"/>
          <p:cNvSpPr>
            <a:spLocks noChangeArrowheads="1"/>
          </p:cNvSpPr>
          <p:nvPr/>
        </p:nvSpPr>
        <p:spPr bwMode="auto">
          <a:xfrm>
            <a:off x="5538567" y="154964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76" name="Group 3"/>
          <p:cNvGrpSpPr>
            <a:grpSpLocks/>
          </p:cNvGrpSpPr>
          <p:nvPr/>
        </p:nvGrpSpPr>
        <p:grpSpPr bwMode="auto">
          <a:xfrm>
            <a:off x="6411846" y="2217984"/>
            <a:ext cx="512828" cy="134938"/>
            <a:chOff x="5472113" y="2528900"/>
            <a:chExt cx="541337" cy="134937"/>
          </a:xfrm>
        </p:grpSpPr>
        <p:cxnSp>
          <p:nvCxnSpPr>
            <p:cNvPr id="1029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277" name="Diamond 7"/>
          <p:cNvSpPr>
            <a:spLocks noChangeArrowheads="1"/>
          </p:cNvSpPr>
          <p:nvPr/>
        </p:nvSpPr>
        <p:spPr bwMode="auto">
          <a:xfrm>
            <a:off x="5518272" y="2797422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0278" name="Straight Arrow Connector 13"/>
          <p:cNvCxnSpPr>
            <a:cxnSpLocks noChangeShapeType="1"/>
          </p:cNvCxnSpPr>
          <p:nvPr/>
        </p:nvCxnSpPr>
        <p:spPr bwMode="auto">
          <a:xfrm flipV="1">
            <a:off x="6016624" y="3889622"/>
            <a:ext cx="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279" name="Gruppo 1"/>
          <p:cNvGrpSpPr>
            <a:grpSpLocks/>
          </p:cNvGrpSpPr>
          <p:nvPr/>
        </p:nvGrpSpPr>
        <p:grpSpPr bwMode="auto">
          <a:xfrm>
            <a:off x="5409405" y="4489220"/>
            <a:ext cx="1214438" cy="539750"/>
            <a:chOff x="4930775" y="5229225"/>
            <a:chExt cx="1214438" cy="539750"/>
          </a:xfrm>
        </p:grpSpPr>
        <p:cxnSp>
          <p:nvCxnSpPr>
            <p:cNvPr id="10287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8" name="Straight Connector 16"/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280" name="Straight Connector 26"/>
          <p:cNvCxnSpPr>
            <a:cxnSpLocks noChangeShapeType="1"/>
          </p:cNvCxnSpPr>
          <p:nvPr/>
        </p:nvCxnSpPr>
        <p:spPr bwMode="auto">
          <a:xfrm>
            <a:off x="4548981" y="540543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1" name="Oval 27"/>
          <p:cNvSpPr>
            <a:spLocks noChangeArrowheads="1"/>
          </p:cNvSpPr>
          <p:nvPr/>
        </p:nvSpPr>
        <p:spPr bwMode="auto">
          <a:xfrm>
            <a:off x="5134768" y="531494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2" name="Rectangle 1"/>
          <p:cNvSpPr>
            <a:spLocks noChangeArrowheads="1"/>
          </p:cNvSpPr>
          <p:nvPr/>
        </p:nvSpPr>
        <p:spPr bwMode="auto">
          <a:xfrm>
            <a:off x="5538567" y="2170359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3" name="Diamond 7"/>
          <p:cNvSpPr>
            <a:spLocks noChangeArrowheads="1"/>
          </p:cNvSpPr>
          <p:nvPr/>
        </p:nvSpPr>
        <p:spPr bwMode="auto">
          <a:xfrm>
            <a:off x="5551610" y="3387972"/>
            <a:ext cx="1087314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84" name="Group 24"/>
          <p:cNvGrpSpPr>
            <a:grpSpLocks/>
          </p:cNvGrpSpPr>
          <p:nvPr/>
        </p:nvGrpSpPr>
        <p:grpSpPr bwMode="auto">
          <a:xfrm>
            <a:off x="6337234" y="3546722"/>
            <a:ext cx="512827" cy="134937"/>
            <a:chOff x="5472113" y="2528900"/>
            <a:chExt cx="541337" cy="134937"/>
          </a:xfrm>
        </p:grpSpPr>
        <p:cxnSp>
          <p:nvCxnSpPr>
            <p:cNvPr id="1028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6338887" y="544988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924674" y="5359399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6338887" y="5652594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6924674" y="5562106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6614318" y="5314949"/>
            <a:ext cx="0" cy="398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6560483" y="517195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177493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 smtClean="0">
                <a:latin typeface="+mn-lt"/>
              </a:rPr>
              <a:t>OF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 smtClean="0">
              <a:latin typeface="Times New Roman" panose="02020603050405020304" pitchFamily="18" charset="0"/>
            </a:endParaRPr>
          </a:p>
        </p:txBody>
      </p:sp>
      <p:sp>
        <p:nvSpPr>
          <p:cNvPr id="24" name="Rettangolo 23"/>
          <p:cNvSpPr/>
          <p:nvPr/>
        </p:nvSpPr>
        <p:spPr bwMode="auto">
          <a:xfrm>
            <a:off x="1653268" y="1669668"/>
            <a:ext cx="1527131" cy="10976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1660253" y="1946284"/>
            <a:ext cx="1527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corso</a:t>
            </a:r>
            <a:endParaRPr lang="it-IT" sz="1600" dirty="0"/>
          </a:p>
        </p:txBody>
      </p:sp>
      <p:grpSp>
        <p:nvGrpSpPr>
          <p:cNvPr id="26" name="Group 3"/>
          <p:cNvGrpSpPr>
            <a:grpSpLocks/>
          </p:cNvGrpSpPr>
          <p:nvPr/>
        </p:nvGrpSpPr>
        <p:grpSpPr bwMode="auto">
          <a:xfrm rot="10800000">
            <a:off x="1144507" y="1817697"/>
            <a:ext cx="512828" cy="134938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2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9" name="CasellaDiTesto 28"/>
          <p:cNvSpPr txBox="1"/>
          <p:nvPr/>
        </p:nvSpPr>
        <p:spPr>
          <a:xfrm>
            <a:off x="-309264" y="1683335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codice</a:t>
            </a:r>
            <a:endParaRPr lang="it-IT" sz="1050" dirty="0"/>
          </a:p>
        </p:txBody>
      </p:sp>
      <p:grpSp>
        <p:nvGrpSpPr>
          <p:cNvPr id="30" name="Group 3"/>
          <p:cNvGrpSpPr>
            <a:grpSpLocks/>
          </p:cNvGrpSpPr>
          <p:nvPr/>
        </p:nvGrpSpPr>
        <p:grpSpPr bwMode="auto">
          <a:xfrm rot="10800000">
            <a:off x="1145637" y="2064675"/>
            <a:ext cx="512828" cy="134938"/>
            <a:chOff x="5472113" y="2528900"/>
            <a:chExt cx="541337" cy="134937"/>
          </a:xfrm>
        </p:grpSpPr>
        <p:cxnSp>
          <p:nvCxnSpPr>
            <p:cNvPr id="3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-308134" y="1930313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nome</a:t>
            </a:r>
            <a:endParaRPr lang="it-IT" sz="1050" dirty="0"/>
          </a:p>
        </p:txBody>
      </p:sp>
      <p:grpSp>
        <p:nvGrpSpPr>
          <p:cNvPr id="34" name="Group 3"/>
          <p:cNvGrpSpPr>
            <a:grpSpLocks/>
          </p:cNvGrpSpPr>
          <p:nvPr/>
        </p:nvGrpSpPr>
        <p:grpSpPr bwMode="auto">
          <a:xfrm rot="10800000">
            <a:off x="1146791" y="2340970"/>
            <a:ext cx="512828" cy="134938"/>
            <a:chOff x="5472113" y="2528900"/>
            <a:chExt cx="541337" cy="134937"/>
          </a:xfrm>
        </p:grpSpPr>
        <p:cxnSp>
          <p:nvCxnSpPr>
            <p:cNvPr id="3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7" name="CasellaDiTesto 36"/>
          <p:cNvSpPr txBox="1"/>
          <p:nvPr/>
        </p:nvSpPr>
        <p:spPr>
          <a:xfrm>
            <a:off x="-306980" y="2206608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#ore lezione</a:t>
            </a:r>
            <a:endParaRPr lang="it-IT" sz="1050" dirty="0"/>
          </a:p>
        </p:txBody>
      </p:sp>
      <p:grpSp>
        <p:nvGrpSpPr>
          <p:cNvPr id="38" name="Group 3"/>
          <p:cNvGrpSpPr>
            <a:grpSpLocks/>
          </p:cNvGrpSpPr>
          <p:nvPr/>
        </p:nvGrpSpPr>
        <p:grpSpPr bwMode="auto">
          <a:xfrm rot="10800000">
            <a:off x="1147425" y="2559963"/>
            <a:ext cx="512828" cy="134938"/>
            <a:chOff x="5472113" y="2528900"/>
            <a:chExt cx="541337" cy="134937"/>
          </a:xfrm>
        </p:grpSpPr>
        <p:cxnSp>
          <p:nvCxnSpPr>
            <p:cNvPr id="3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1" name="CasellaDiTesto 40"/>
          <p:cNvSpPr txBox="1"/>
          <p:nvPr/>
        </p:nvSpPr>
        <p:spPr>
          <a:xfrm>
            <a:off x="-306346" y="2425601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#ore </a:t>
            </a:r>
            <a:r>
              <a:rPr lang="it-IT" sz="1600" dirty="0" err="1" smtClean="0"/>
              <a:t>eserc</a:t>
            </a:r>
            <a:r>
              <a:rPr lang="it-IT" sz="1600" dirty="0" smtClean="0"/>
              <a:t>.</a:t>
            </a:r>
            <a:endParaRPr lang="it-IT" sz="1050" dirty="0"/>
          </a:p>
        </p:txBody>
      </p:sp>
      <p:sp>
        <p:nvSpPr>
          <p:cNvPr id="42" name="Rettangolo 41"/>
          <p:cNvSpPr/>
          <p:nvPr/>
        </p:nvSpPr>
        <p:spPr bwMode="auto">
          <a:xfrm>
            <a:off x="5951343" y="1656907"/>
            <a:ext cx="1527131" cy="10976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/>
          <p:cNvSpPr txBox="1"/>
          <p:nvPr/>
        </p:nvSpPr>
        <p:spPr>
          <a:xfrm>
            <a:off x="5957694" y="1933686"/>
            <a:ext cx="1527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professore</a:t>
            </a:r>
            <a:endParaRPr lang="it-IT" sz="1400" dirty="0"/>
          </a:p>
        </p:txBody>
      </p:sp>
      <p:grpSp>
        <p:nvGrpSpPr>
          <p:cNvPr id="44" name="Group 3"/>
          <p:cNvGrpSpPr>
            <a:grpSpLocks/>
          </p:cNvGrpSpPr>
          <p:nvPr/>
        </p:nvGrpSpPr>
        <p:grpSpPr bwMode="auto">
          <a:xfrm>
            <a:off x="7493079" y="1680930"/>
            <a:ext cx="512828" cy="134938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4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7" name="CasellaDiTesto 46"/>
          <p:cNvSpPr txBox="1"/>
          <p:nvPr/>
        </p:nvSpPr>
        <p:spPr>
          <a:xfrm>
            <a:off x="7977181" y="1571853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matricola</a:t>
            </a:r>
            <a:endParaRPr lang="it-IT" sz="1050" dirty="0"/>
          </a:p>
        </p:txBody>
      </p:sp>
      <p:grpSp>
        <p:nvGrpSpPr>
          <p:cNvPr id="48" name="Group 3"/>
          <p:cNvGrpSpPr>
            <a:grpSpLocks/>
          </p:cNvGrpSpPr>
          <p:nvPr/>
        </p:nvGrpSpPr>
        <p:grpSpPr bwMode="auto">
          <a:xfrm>
            <a:off x="7493079" y="1942166"/>
            <a:ext cx="512828" cy="134938"/>
            <a:chOff x="5472113" y="2528900"/>
            <a:chExt cx="541337" cy="134937"/>
          </a:xfrm>
        </p:grpSpPr>
        <p:cxnSp>
          <p:nvCxnSpPr>
            <p:cNvPr id="4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1" name="CasellaDiTesto 50"/>
          <p:cNvSpPr txBox="1"/>
          <p:nvPr/>
        </p:nvSpPr>
        <p:spPr>
          <a:xfrm>
            <a:off x="7977181" y="1833089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nome</a:t>
            </a:r>
            <a:endParaRPr lang="it-IT" sz="1050" dirty="0"/>
          </a:p>
        </p:txBody>
      </p:sp>
      <p:grpSp>
        <p:nvGrpSpPr>
          <p:cNvPr id="52" name="Group 3"/>
          <p:cNvGrpSpPr>
            <a:grpSpLocks/>
          </p:cNvGrpSpPr>
          <p:nvPr/>
        </p:nvGrpSpPr>
        <p:grpSpPr bwMode="auto">
          <a:xfrm>
            <a:off x="7493079" y="2174583"/>
            <a:ext cx="512828" cy="134938"/>
            <a:chOff x="5472113" y="2528900"/>
            <a:chExt cx="541337" cy="134937"/>
          </a:xfrm>
        </p:grpSpPr>
        <p:cxnSp>
          <p:nvCxnSpPr>
            <p:cNvPr id="53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5" name="CasellaDiTesto 54"/>
          <p:cNvSpPr txBox="1"/>
          <p:nvPr/>
        </p:nvSpPr>
        <p:spPr>
          <a:xfrm>
            <a:off x="7977181" y="2065506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cognome</a:t>
            </a:r>
            <a:endParaRPr lang="it-IT" sz="1050" dirty="0"/>
          </a:p>
        </p:txBody>
      </p:sp>
      <p:grpSp>
        <p:nvGrpSpPr>
          <p:cNvPr id="56" name="Group 3"/>
          <p:cNvGrpSpPr>
            <a:grpSpLocks/>
          </p:cNvGrpSpPr>
          <p:nvPr/>
        </p:nvGrpSpPr>
        <p:grpSpPr bwMode="auto">
          <a:xfrm>
            <a:off x="7493079" y="2393553"/>
            <a:ext cx="512828" cy="134938"/>
            <a:chOff x="5472113" y="2528900"/>
            <a:chExt cx="541337" cy="134937"/>
          </a:xfrm>
        </p:grpSpPr>
        <p:cxnSp>
          <p:nvCxnSpPr>
            <p:cNvPr id="5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9" name="CasellaDiTesto 58"/>
          <p:cNvSpPr txBox="1"/>
          <p:nvPr/>
        </p:nvSpPr>
        <p:spPr>
          <a:xfrm>
            <a:off x="7977181" y="2311772"/>
            <a:ext cx="179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regione residenza</a:t>
            </a:r>
            <a:endParaRPr lang="it-IT" sz="900" dirty="0"/>
          </a:p>
        </p:txBody>
      </p:sp>
      <p:grpSp>
        <p:nvGrpSpPr>
          <p:cNvPr id="60" name="Group 3"/>
          <p:cNvGrpSpPr>
            <a:grpSpLocks/>
          </p:cNvGrpSpPr>
          <p:nvPr/>
        </p:nvGrpSpPr>
        <p:grpSpPr bwMode="auto">
          <a:xfrm>
            <a:off x="7470882" y="2586796"/>
            <a:ext cx="512828" cy="134938"/>
            <a:chOff x="5472113" y="2528900"/>
            <a:chExt cx="541337" cy="134937"/>
          </a:xfrm>
        </p:grpSpPr>
        <p:cxnSp>
          <p:nvCxnSpPr>
            <p:cNvPr id="6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3" name="CasellaDiTesto 62"/>
          <p:cNvSpPr txBox="1"/>
          <p:nvPr/>
        </p:nvSpPr>
        <p:spPr>
          <a:xfrm>
            <a:off x="7954984" y="2477719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ruolo</a:t>
            </a:r>
            <a:endParaRPr lang="it-IT" sz="1050" dirty="0"/>
          </a:p>
        </p:txBody>
      </p:sp>
      <p:sp>
        <p:nvSpPr>
          <p:cNvPr id="64" name="Rombo 63"/>
          <p:cNvSpPr/>
          <p:nvPr/>
        </p:nvSpPr>
        <p:spPr bwMode="auto">
          <a:xfrm>
            <a:off x="3657003" y="1565414"/>
            <a:ext cx="1639949" cy="129470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CasellaDiTesto 64"/>
          <p:cNvSpPr txBox="1"/>
          <p:nvPr/>
        </p:nvSpPr>
        <p:spPr>
          <a:xfrm>
            <a:off x="3384586" y="1967382"/>
            <a:ext cx="219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docente</a:t>
            </a:r>
            <a:endParaRPr lang="it-IT" sz="2400" dirty="0"/>
          </a:p>
        </p:txBody>
      </p:sp>
      <p:cxnSp>
        <p:nvCxnSpPr>
          <p:cNvPr id="4" name="Connettore 4 3"/>
          <p:cNvCxnSpPr>
            <a:stCxn id="24" idx="3"/>
            <a:endCxn id="64" idx="1"/>
          </p:cNvCxnSpPr>
          <p:nvPr/>
        </p:nvCxnSpPr>
        <p:spPr>
          <a:xfrm flipV="1">
            <a:off x="3180399" y="2212767"/>
            <a:ext cx="476604" cy="573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4 69"/>
          <p:cNvCxnSpPr>
            <a:stCxn id="64" idx="3"/>
            <a:endCxn id="42" idx="1"/>
          </p:cNvCxnSpPr>
          <p:nvPr/>
        </p:nvCxnSpPr>
        <p:spPr>
          <a:xfrm flipV="1">
            <a:off x="5296952" y="2205742"/>
            <a:ext cx="654391" cy="702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/>
          <p:cNvSpPr txBox="1"/>
          <p:nvPr/>
        </p:nvSpPr>
        <p:spPr>
          <a:xfrm>
            <a:off x="3352432" y="1832946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(1,1)</a:t>
            </a:r>
            <a:endParaRPr lang="it-IT" sz="16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5030594" y="1832946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(1,n)</a:t>
            </a:r>
            <a:endParaRPr lang="it-IT" sz="1600" dirty="0"/>
          </a:p>
        </p:txBody>
      </p:sp>
      <p:sp>
        <p:nvSpPr>
          <p:cNvPr id="78" name="Rettangolo 77"/>
          <p:cNvSpPr/>
          <p:nvPr/>
        </p:nvSpPr>
        <p:spPr bwMode="auto">
          <a:xfrm>
            <a:off x="1657365" y="5026789"/>
            <a:ext cx="1527131" cy="10976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CasellaDiTesto 78"/>
          <p:cNvSpPr txBox="1"/>
          <p:nvPr/>
        </p:nvSpPr>
        <p:spPr>
          <a:xfrm>
            <a:off x="1622996" y="5125382"/>
            <a:ext cx="1527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corso di laurea</a:t>
            </a:r>
            <a:endParaRPr lang="it-IT" sz="1600" dirty="0"/>
          </a:p>
        </p:txBody>
      </p:sp>
      <p:sp>
        <p:nvSpPr>
          <p:cNvPr id="82" name="Rombo 81"/>
          <p:cNvSpPr/>
          <p:nvPr/>
        </p:nvSpPr>
        <p:spPr bwMode="auto">
          <a:xfrm>
            <a:off x="1596873" y="3190056"/>
            <a:ext cx="1639949" cy="129470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CasellaDiTesto 82"/>
          <p:cNvSpPr txBox="1"/>
          <p:nvPr/>
        </p:nvSpPr>
        <p:spPr>
          <a:xfrm>
            <a:off x="1310808" y="3592024"/>
            <a:ext cx="219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erogazione</a:t>
            </a:r>
            <a:endParaRPr lang="it-IT" sz="2400" dirty="0"/>
          </a:p>
        </p:txBody>
      </p:sp>
      <p:cxnSp>
        <p:nvCxnSpPr>
          <p:cNvPr id="84" name="Connettore 4 83"/>
          <p:cNvCxnSpPr>
            <a:stCxn id="24" idx="2"/>
            <a:endCxn id="82" idx="0"/>
          </p:cNvCxnSpPr>
          <p:nvPr/>
        </p:nvCxnSpPr>
        <p:spPr>
          <a:xfrm rot="16200000" flipH="1">
            <a:off x="2205482" y="2978690"/>
            <a:ext cx="422718" cy="1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4 86"/>
          <p:cNvCxnSpPr>
            <a:stCxn id="82" idx="2"/>
            <a:endCxn id="78" idx="0"/>
          </p:cNvCxnSpPr>
          <p:nvPr/>
        </p:nvCxnSpPr>
        <p:spPr>
          <a:xfrm rot="16200000" flipH="1">
            <a:off x="2147875" y="4753733"/>
            <a:ext cx="542028" cy="408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asellaDiTesto 90"/>
          <p:cNvSpPr txBox="1"/>
          <p:nvPr/>
        </p:nvSpPr>
        <p:spPr>
          <a:xfrm>
            <a:off x="2356008" y="2939048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(1,n)</a:t>
            </a:r>
            <a:endParaRPr lang="it-IT" sz="1600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2342323" y="4413910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(1,n)</a:t>
            </a:r>
            <a:endParaRPr lang="it-IT" sz="1600" dirty="0"/>
          </a:p>
        </p:txBody>
      </p:sp>
      <p:grpSp>
        <p:nvGrpSpPr>
          <p:cNvPr id="93" name="Group 3"/>
          <p:cNvGrpSpPr>
            <a:grpSpLocks/>
          </p:cNvGrpSpPr>
          <p:nvPr/>
        </p:nvGrpSpPr>
        <p:grpSpPr bwMode="auto">
          <a:xfrm rot="10800000">
            <a:off x="1129133" y="5274776"/>
            <a:ext cx="512828" cy="134938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9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6" name="CasellaDiTesto 95"/>
          <p:cNvSpPr txBox="1"/>
          <p:nvPr/>
        </p:nvSpPr>
        <p:spPr>
          <a:xfrm>
            <a:off x="-324638" y="5140414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codice</a:t>
            </a:r>
            <a:endParaRPr lang="it-IT" sz="1050" dirty="0"/>
          </a:p>
        </p:txBody>
      </p:sp>
      <p:grpSp>
        <p:nvGrpSpPr>
          <p:cNvPr id="97" name="Group 3"/>
          <p:cNvGrpSpPr>
            <a:grpSpLocks/>
          </p:cNvGrpSpPr>
          <p:nvPr/>
        </p:nvGrpSpPr>
        <p:grpSpPr bwMode="auto">
          <a:xfrm rot="10800000">
            <a:off x="1130263" y="5521754"/>
            <a:ext cx="512828" cy="134938"/>
            <a:chOff x="5472113" y="2528900"/>
            <a:chExt cx="541337" cy="134937"/>
          </a:xfrm>
        </p:grpSpPr>
        <p:cxnSp>
          <p:nvCxnSpPr>
            <p:cNvPr id="9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0" name="CasellaDiTesto 99"/>
          <p:cNvSpPr txBox="1"/>
          <p:nvPr/>
        </p:nvSpPr>
        <p:spPr>
          <a:xfrm>
            <a:off x="-323508" y="5387392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nome</a:t>
            </a:r>
            <a:endParaRPr lang="it-IT" sz="1050" dirty="0"/>
          </a:p>
        </p:txBody>
      </p:sp>
      <p:grpSp>
        <p:nvGrpSpPr>
          <p:cNvPr id="101" name="Group 3"/>
          <p:cNvGrpSpPr>
            <a:grpSpLocks/>
          </p:cNvGrpSpPr>
          <p:nvPr/>
        </p:nvGrpSpPr>
        <p:grpSpPr bwMode="auto">
          <a:xfrm rot="10800000">
            <a:off x="1131417" y="5798049"/>
            <a:ext cx="512828" cy="134938"/>
            <a:chOff x="5472113" y="2528900"/>
            <a:chExt cx="541337" cy="134937"/>
          </a:xfrm>
        </p:grpSpPr>
        <p:cxnSp>
          <p:nvCxnSpPr>
            <p:cNvPr id="10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4" name="CasellaDiTesto 103"/>
          <p:cNvSpPr txBox="1"/>
          <p:nvPr/>
        </p:nvSpPr>
        <p:spPr>
          <a:xfrm>
            <a:off x="-322354" y="5663687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tipologia</a:t>
            </a:r>
            <a:endParaRPr lang="it-IT" sz="1050" dirty="0"/>
          </a:p>
        </p:txBody>
      </p:sp>
      <p:sp>
        <p:nvSpPr>
          <p:cNvPr id="107" name="Rombo 106"/>
          <p:cNvSpPr/>
          <p:nvPr/>
        </p:nvSpPr>
        <p:spPr bwMode="auto">
          <a:xfrm>
            <a:off x="5889717" y="4921264"/>
            <a:ext cx="1639949" cy="129470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CasellaDiTesto 107"/>
          <p:cNvSpPr txBox="1"/>
          <p:nvPr/>
        </p:nvSpPr>
        <p:spPr>
          <a:xfrm>
            <a:off x="5613938" y="5288610"/>
            <a:ext cx="219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presidente</a:t>
            </a:r>
            <a:endParaRPr lang="it-IT" sz="2400" dirty="0"/>
          </a:p>
        </p:txBody>
      </p:sp>
      <p:cxnSp>
        <p:nvCxnSpPr>
          <p:cNvPr id="109" name="Connettore 4 108"/>
          <p:cNvCxnSpPr>
            <a:stCxn id="42" idx="2"/>
            <a:endCxn id="107" idx="0"/>
          </p:cNvCxnSpPr>
          <p:nvPr/>
        </p:nvCxnSpPr>
        <p:spPr>
          <a:xfrm rot="5400000">
            <a:off x="5628958" y="3835312"/>
            <a:ext cx="2166687" cy="521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4 111"/>
          <p:cNvCxnSpPr>
            <a:stCxn id="78" idx="3"/>
            <a:endCxn id="107" idx="1"/>
          </p:cNvCxnSpPr>
          <p:nvPr/>
        </p:nvCxnSpPr>
        <p:spPr>
          <a:xfrm flipV="1">
            <a:off x="3184496" y="5568617"/>
            <a:ext cx="2705221" cy="700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/>
          <p:cNvSpPr txBox="1"/>
          <p:nvPr/>
        </p:nvSpPr>
        <p:spPr>
          <a:xfrm>
            <a:off x="6709690" y="4630316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(0,1)</a:t>
            </a:r>
            <a:endParaRPr lang="it-IT" sz="1600" dirty="0"/>
          </a:p>
        </p:txBody>
      </p:sp>
      <p:sp>
        <p:nvSpPr>
          <p:cNvPr id="117" name="CasellaDiTesto 116"/>
          <p:cNvSpPr txBox="1"/>
          <p:nvPr/>
        </p:nvSpPr>
        <p:spPr>
          <a:xfrm>
            <a:off x="5431792" y="5166515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(1,1)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87009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 smtClean="0">
                <a:latin typeface="+mn-lt"/>
              </a:rPr>
              <a:t>CS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 smtClean="0">
              <a:latin typeface="Times New Roman" panose="02020603050405020304" pitchFamily="18" charset="0"/>
            </a:endParaRPr>
          </a:p>
        </p:txBody>
      </p:sp>
      <p:sp>
        <p:nvSpPr>
          <p:cNvPr id="28" name="Rettangolo 27"/>
          <p:cNvSpPr/>
          <p:nvPr/>
        </p:nvSpPr>
        <p:spPr bwMode="auto">
          <a:xfrm>
            <a:off x="1653268" y="1669668"/>
            <a:ext cx="1527131" cy="211076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1673999" y="2419996"/>
            <a:ext cx="1527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studente</a:t>
            </a:r>
            <a:endParaRPr lang="it-IT" sz="1600" dirty="0"/>
          </a:p>
        </p:txBody>
      </p:sp>
      <p:sp>
        <p:nvSpPr>
          <p:cNvPr id="30" name="Rettangolo 29"/>
          <p:cNvSpPr/>
          <p:nvPr/>
        </p:nvSpPr>
        <p:spPr bwMode="auto">
          <a:xfrm>
            <a:off x="5951343" y="1656907"/>
            <a:ext cx="1527131" cy="11982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5957694" y="1933686"/>
            <a:ext cx="1527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corso</a:t>
            </a:r>
            <a:endParaRPr lang="it-IT" sz="1600" dirty="0"/>
          </a:p>
        </p:txBody>
      </p:sp>
      <p:sp>
        <p:nvSpPr>
          <p:cNvPr id="32" name="Rombo 31"/>
          <p:cNvSpPr/>
          <p:nvPr/>
        </p:nvSpPr>
        <p:spPr bwMode="auto">
          <a:xfrm>
            <a:off x="3657003" y="1565414"/>
            <a:ext cx="1639949" cy="129470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4 32"/>
          <p:cNvCxnSpPr>
            <a:stCxn id="28" idx="3"/>
            <a:endCxn id="32" idx="1"/>
          </p:cNvCxnSpPr>
          <p:nvPr/>
        </p:nvCxnSpPr>
        <p:spPr>
          <a:xfrm flipV="1">
            <a:off x="3180399" y="2212767"/>
            <a:ext cx="476604" cy="512282"/>
          </a:xfrm>
          <a:prstGeom prst="bentConnector3">
            <a:avLst>
              <a:gd name="adj1" fmla="val 45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4 33"/>
          <p:cNvCxnSpPr>
            <a:stCxn id="32" idx="3"/>
            <a:endCxn id="30" idx="1"/>
          </p:cNvCxnSpPr>
          <p:nvPr/>
        </p:nvCxnSpPr>
        <p:spPr>
          <a:xfrm>
            <a:off x="5296952" y="2212767"/>
            <a:ext cx="654391" cy="43246"/>
          </a:xfrm>
          <a:prstGeom prst="bentConnector3">
            <a:avLst>
              <a:gd name="adj1" fmla="val 10233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3352432" y="1832946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(1,n)</a:t>
            </a:r>
            <a:endParaRPr lang="it-IT" sz="16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030594" y="1832946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(1,n)</a:t>
            </a:r>
            <a:endParaRPr lang="it-IT" sz="16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3958357" y="1896323"/>
            <a:ext cx="1027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p</a:t>
            </a:r>
            <a:r>
              <a:rPr lang="it-IT" sz="2000" dirty="0" smtClean="0"/>
              <a:t>iano di studi</a:t>
            </a:r>
            <a:endParaRPr lang="it-IT" sz="2000" dirty="0"/>
          </a:p>
        </p:txBody>
      </p:sp>
      <p:sp>
        <p:nvSpPr>
          <p:cNvPr id="38" name="Rombo 37"/>
          <p:cNvSpPr/>
          <p:nvPr/>
        </p:nvSpPr>
        <p:spPr bwMode="auto">
          <a:xfrm>
            <a:off x="3683235" y="3457128"/>
            <a:ext cx="1639949" cy="129470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4 38"/>
          <p:cNvCxnSpPr>
            <a:stCxn id="28" idx="2"/>
            <a:endCxn id="38" idx="1"/>
          </p:cNvCxnSpPr>
          <p:nvPr/>
        </p:nvCxnSpPr>
        <p:spPr>
          <a:xfrm rot="16200000" flipH="1">
            <a:off x="2888009" y="3309254"/>
            <a:ext cx="324051" cy="126640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4 39"/>
          <p:cNvCxnSpPr>
            <a:stCxn id="38" idx="3"/>
            <a:endCxn id="30" idx="2"/>
          </p:cNvCxnSpPr>
          <p:nvPr/>
        </p:nvCxnSpPr>
        <p:spPr>
          <a:xfrm flipV="1">
            <a:off x="5323184" y="2855119"/>
            <a:ext cx="1391725" cy="124936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3984584" y="3891418"/>
            <a:ext cx="1027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esame</a:t>
            </a:r>
            <a:endParaRPr lang="it-IT" sz="2000" dirty="0"/>
          </a:p>
        </p:txBody>
      </p:sp>
      <p:grpSp>
        <p:nvGrpSpPr>
          <p:cNvPr id="44" name="Group 3"/>
          <p:cNvGrpSpPr>
            <a:grpSpLocks/>
          </p:cNvGrpSpPr>
          <p:nvPr/>
        </p:nvGrpSpPr>
        <p:grpSpPr bwMode="auto">
          <a:xfrm rot="10800000">
            <a:off x="1144507" y="1776753"/>
            <a:ext cx="512828" cy="134938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4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7" name="CasellaDiTesto 46"/>
          <p:cNvSpPr txBox="1"/>
          <p:nvPr/>
        </p:nvSpPr>
        <p:spPr>
          <a:xfrm>
            <a:off x="-309264" y="1642391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matricola</a:t>
            </a:r>
            <a:endParaRPr lang="it-IT" sz="1050" dirty="0"/>
          </a:p>
        </p:txBody>
      </p:sp>
      <p:grpSp>
        <p:nvGrpSpPr>
          <p:cNvPr id="48" name="Group 3"/>
          <p:cNvGrpSpPr>
            <a:grpSpLocks/>
          </p:cNvGrpSpPr>
          <p:nvPr/>
        </p:nvGrpSpPr>
        <p:grpSpPr bwMode="auto">
          <a:xfrm rot="10800000">
            <a:off x="1145637" y="2023731"/>
            <a:ext cx="512828" cy="134938"/>
            <a:chOff x="5472113" y="2528900"/>
            <a:chExt cx="541337" cy="134937"/>
          </a:xfrm>
        </p:grpSpPr>
        <p:cxnSp>
          <p:nvCxnSpPr>
            <p:cNvPr id="4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1" name="CasellaDiTesto 50"/>
          <p:cNvSpPr txBox="1"/>
          <p:nvPr/>
        </p:nvSpPr>
        <p:spPr>
          <a:xfrm>
            <a:off x="-308134" y="1889369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nome</a:t>
            </a:r>
            <a:endParaRPr lang="it-IT" sz="1050" dirty="0"/>
          </a:p>
        </p:txBody>
      </p:sp>
      <p:grpSp>
        <p:nvGrpSpPr>
          <p:cNvPr id="52" name="Group 3"/>
          <p:cNvGrpSpPr>
            <a:grpSpLocks/>
          </p:cNvGrpSpPr>
          <p:nvPr/>
        </p:nvGrpSpPr>
        <p:grpSpPr bwMode="auto">
          <a:xfrm>
            <a:off x="7493079" y="1680930"/>
            <a:ext cx="512828" cy="134938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53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5" name="CasellaDiTesto 54"/>
          <p:cNvSpPr txBox="1"/>
          <p:nvPr/>
        </p:nvSpPr>
        <p:spPr>
          <a:xfrm>
            <a:off x="7977181" y="1571853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codice</a:t>
            </a:r>
            <a:endParaRPr lang="it-IT" sz="1050" dirty="0"/>
          </a:p>
        </p:txBody>
      </p:sp>
      <p:grpSp>
        <p:nvGrpSpPr>
          <p:cNvPr id="56" name="Group 3"/>
          <p:cNvGrpSpPr>
            <a:grpSpLocks/>
          </p:cNvGrpSpPr>
          <p:nvPr/>
        </p:nvGrpSpPr>
        <p:grpSpPr bwMode="auto">
          <a:xfrm>
            <a:off x="7493079" y="1942166"/>
            <a:ext cx="512828" cy="134938"/>
            <a:chOff x="5472113" y="2528900"/>
            <a:chExt cx="541337" cy="134937"/>
          </a:xfrm>
        </p:grpSpPr>
        <p:cxnSp>
          <p:nvCxnSpPr>
            <p:cNvPr id="5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9" name="CasellaDiTesto 58"/>
          <p:cNvSpPr txBox="1"/>
          <p:nvPr/>
        </p:nvSpPr>
        <p:spPr>
          <a:xfrm>
            <a:off x="7977181" y="1833089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nome</a:t>
            </a:r>
            <a:endParaRPr lang="it-IT" sz="1050" dirty="0"/>
          </a:p>
        </p:txBody>
      </p:sp>
      <p:grpSp>
        <p:nvGrpSpPr>
          <p:cNvPr id="60" name="Group 3"/>
          <p:cNvGrpSpPr>
            <a:grpSpLocks/>
          </p:cNvGrpSpPr>
          <p:nvPr/>
        </p:nvGrpSpPr>
        <p:grpSpPr bwMode="auto">
          <a:xfrm rot="10800000">
            <a:off x="1144507" y="2243805"/>
            <a:ext cx="512828" cy="134938"/>
            <a:chOff x="5472113" y="2528900"/>
            <a:chExt cx="541337" cy="134937"/>
          </a:xfrm>
        </p:grpSpPr>
        <p:cxnSp>
          <p:nvCxnSpPr>
            <p:cNvPr id="6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3" name="CasellaDiTesto 62"/>
          <p:cNvSpPr txBox="1"/>
          <p:nvPr/>
        </p:nvSpPr>
        <p:spPr>
          <a:xfrm>
            <a:off x="-309264" y="2109443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cognome</a:t>
            </a:r>
            <a:endParaRPr lang="it-IT" sz="1050" dirty="0"/>
          </a:p>
        </p:txBody>
      </p:sp>
      <p:grpSp>
        <p:nvGrpSpPr>
          <p:cNvPr id="64" name="Group 3"/>
          <p:cNvGrpSpPr>
            <a:grpSpLocks/>
          </p:cNvGrpSpPr>
          <p:nvPr/>
        </p:nvGrpSpPr>
        <p:grpSpPr bwMode="auto">
          <a:xfrm rot="10800000">
            <a:off x="1131326" y="2475597"/>
            <a:ext cx="512828" cy="134938"/>
            <a:chOff x="5472113" y="2528900"/>
            <a:chExt cx="541337" cy="134937"/>
          </a:xfrm>
        </p:grpSpPr>
        <p:cxnSp>
          <p:nvCxnSpPr>
            <p:cNvPr id="6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7" name="CasellaDiTesto 66"/>
          <p:cNvSpPr txBox="1"/>
          <p:nvPr/>
        </p:nvSpPr>
        <p:spPr>
          <a:xfrm>
            <a:off x="-322445" y="2341235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/>
              <a:t>t</a:t>
            </a:r>
            <a:r>
              <a:rPr lang="it-IT" sz="1600" dirty="0" smtClean="0"/>
              <a:t>ipo laurea</a:t>
            </a:r>
            <a:endParaRPr lang="it-IT" sz="1050" dirty="0"/>
          </a:p>
        </p:txBody>
      </p:sp>
      <p:grpSp>
        <p:nvGrpSpPr>
          <p:cNvPr id="71" name="Group 3"/>
          <p:cNvGrpSpPr>
            <a:grpSpLocks/>
          </p:cNvGrpSpPr>
          <p:nvPr/>
        </p:nvGrpSpPr>
        <p:grpSpPr bwMode="auto">
          <a:xfrm rot="10800000">
            <a:off x="1145637" y="2720181"/>
            <a:ext cx="512828" cy="134938"/>
            <a:chOff x="5472113" y="2528900"/>
            <a:chExt cx="541337" cy="134937"/>
          </a:xfrm>
        </p:grpSpPr>
        <p:cxnSp>
          <p:nvCxnSpPr>
            <p:cNvPr id="7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4" name="CasellaDiTesto 73"/>
          <p:cNvSpPr txBox="1"/>
          <p:nvPr/>
        </p:nvSpPr>
        <p:spPr>
          <a:xfrm>
            <a:off x="-308134" y="2585819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/>
              <a:t>c</a:t>
            </a:r>
            <a:r>
              <a:rPr lang="it-IT" sz="1600" dirty="0" smtClean="0"/>
              <a:t>orso laurea</a:t>
            </a:r>
            <a:endParaRPr lang="it-IT" sz="1050" dirty="0"/>
          </a:p>
        </p:txBody>
      </p:sp>
      <p:grpSp>
        <p:nvGrpSpPr>
          <p:cNvPr id="75" name="Group 3"/>
          <p:cNvGrpSpPr>
            <a:grpSpLocks/>
          </p:cNvGrpSpPr>
          <p:nvPr/>
        </p:nvGrpSpPr>
        <p:grpSpPr bwMode="auto">
          <a:xfrm rot="10800000">
            <a:off x="1144507" y="2940255"/>
            <a:ext cx="512828" cy="134938"/>
            <a:chOff x="5472113" y="2528900"/>
            <a:chExt cx="541337" cy="134937"/>
          </a:xfrm>
        </p:grpSpPr>
        <p:cxnSp>
          <p:nvCxnSpPr>
            <p:cNvPr id="76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8" name="CasellaDiTesto 77"/>
          <p:cNvSpPr txBox="1"/>
          <p:nvPr/>
        </p:nvSpPr>
        <p:spPr>
          <a:xfrm>
            <a:off x="-309264" y="2805893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/>
              <a:t>c</a:t>
            </a:r>
            <a:r>
              <a:rPr lang="it-IT" sz="1600" dirty="0" smtClean="0"/>
              <a:t>ittà nascita</a:t>
            </a:r>
            <a:endParaRPr lang="it-IT" sz="1050" dirty="0"/>
          </a:p>
        </p:txBody>
      </p:sp>
      <p:grpSp>
        <p:nvGrpSpPr>
          <p:cNvPr id="79" name="Group 3"/>
          <p:cNvGrpSpPr>
            <a:grpSpLocks/>
          </p:cNvGrpSpPr>
          <p:nvPr/>
        </p:nvGrpSpPr>
        <p:grpSpPr bwMode="auto">
          <a:xfrm rot="10800000">
            <a:off x="1131326" y="3172047"/>
            <a:ext cx="512828" cy="134938"/>
            <a:chOff x="5472113" y="2528900"/>
            <a:chExt cx="541337" cy="134937"/>
          </a:xfrm>
        </p:grpSpPr>
        <p:cxnSp>
          <p:nvCxnSpPr>
            <p:cNvPr id="8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2" name="CasellaDiTesto 81"/>
          <p:cNvSpPr txBox="1"/>
          <p:nvPr/>
        </p:nvSpPr>
        <p:spPr>
          <a:xfrm>
            <a:off x="-322445" y="3037685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città res.</a:t>
            </a:r>
            <a:endParaRPr lang="it-IT" sz="1050" dirty="0"/>
          </a:p>
        </p:txBody>
      </p:sp>
      <p:grpSp>
        <p:nvGrpSpPr>
          <p:cNvPr id="83" name="Group 3"/>
          <p:cNvGrpSpPr>
            <a:grpSpLocks/>
          </p:cNvGrpSpPr>
          <p:nvPr/>
        </p:nvGrpSpPr>
        <p:grpSpPr bwMode="auto">
          <a:xfrm rot="10800000">
            <a:off x="1144507" y="3444398"/>
            <a:ext cx="512828" cy="134938"/>
            <a:chOff x="5472113" y="2528900"/>
            <a:chExt cx="541337" cy="134937"/>
          </a:xfrm>
        </p:grpSpPr>
        <p:cxnSp>
          <p:nvCxnSpPr>
            <p:cNvPr id="8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6" name="CasellaDiTesto 85"/>
          <p:cNvSpPr txBox="1"/>
          <p:nvPr/>
        </p:nvSpPr>
        <p:spPr>
          <a:xfrm>
            <a:off x="-720648" y="3310036"/>
            <a:ext cx="1938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provincia res.</a:t>
            </a:r>
            <a:endParaRPr lang="it-IT" sz="1050" dirty="0"/>
          </a:p>
        </p:txBody>
      </p:sp>
      <p:grpSp>
        <p:nvGrpSpPr>
          <p:cNvPr id="87" name="Group 3"/>
          <p:cNvGrpSpPr>
            <a:grpSpLocks/>
          </p:cNvGrpSpPr>
          <p:nvPr/>
        </p:nvGrpSpPr>
        <p:grpSpPr bwMode="auto">
          <a:xfrm rot="10800000">
            <a:off x="1145637" y="3636594"/>
            <a:ext cx="512828" cy="134938"/>
            <a:chOff x="5472113" y="2528900"/>
            <a:chExt cx="541337" cy="134937"/>
          </a:xfrm>
        </p:grpSpPr>
        <p:cxnSp>
          <p:nvCxnSpPr>
            <p:cNvPr id="8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0" name="CasellaDiTesto 89"/>
          <p:cNvSpPr txBox="1"/>
          <p:nvPr/>
        </p:nvSpPr>
        <p:spPr>
          <a:xfrm>
            <a:off x="-308134" y="3502232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regione res.</a:t>
            </a:r>
            <a:endParaRPr lang="it-IT" sz="1050" dirty="0"/>
          </a:p>
        </p:txBody>
      </p:sp>
      <p:grpSp>
        <p:nvGrpSpPr>
          <p:cNvPr id="91" name="Group 3"/>
          <p:cNvGrpSpPr>
            <a:grpSpLocks/>
          </p:cNvGrpSpPr>
          <p:nvPr/>
        </p:nvGrpSpPr>
        <p:grpSpPr bwMode="auto">
          <a:xfrm rot="8094914">
            <a:off x="3589018" y="4529925"/>
            <a:ext cx="512828" cy="134938"/>
            <a:chOff x="5472113" y="2528900"/>
            <a:chExt cx="541337" cy="134937"/>
          </a:xfrm>
        </p:grpSpPr>
        <p:cxnSp>
          <p:nvCxnSpPr>
            <p:cNvPr id="9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94" name="Group 3"/>
          <p:cNvGrpSpPr>
            <a:grpSpLocks/>
          </p:cNvGrpSpPr>
          <p:nvPr/>
        </p:nvGrpSpPr>
        <p:grpSpPr bwMode="auto">
          <a:xfrm rot="2887078">
            <a:off x="4900620" y="4490376"/>
            <a:ext cx="512828" cy="134938"/>
            <a:chOff x="5472113" y="2528900"/>
            <a:chExt cx="541337" cy="134937"/>
          </a:xfrm>
        </p:grpSpPr>
        <p:cxnSp>
          <p:nvCxnSpPr>
            <p:cNvPr id="9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08" name="Group 3"/>
          <p:cNvGrpSpPr>
            <a:grpSpLocks/>
          </p:cNvGrpSpPr>
          <p:nvPr/>
        </p:nvGrpSpPr>
        <p:grpSpPr bwMode="auto">
          <a:xfrm rot="20151607">
            <a:off x="5317183" y="4492160"/>
            <a:ext cx="512828" cy="134938"/>
            <a:chOff x="5472113" y="2528900"/>
            <a:chExt cx="541337" cy="134937"/>
          </a:xfrm>
        </p:grpSpPr>
        <p:cxnSp>
          <p:nvCxnSpPr>
            <p:cNvPr id="10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11" name="Group 3"/>
          <p:cNvGrpSpPr>
            <a:grpSpLocks/>
          </p:cNvGrpSpPr>
          <p:nvPr/>
        </p:nvGrpSpPr>
        <p:grpSpPr bwMode="auto">
          <a:xfrm>
            <a:off x="5306426" y="4608472"/>
            <a:ext cx="512828" cy="134938"/>
            <a:chOff x="5472113" y="2528900"/>
            <a:chExt cx="541337" cy="134937"/>
          </a:xfrm>
        </p:grpSpPr>
        <p:cxnSp>
          <p:nvCxnSpPr>
            <p:cNvPr id="11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14" name="Group 3"/>
          <p:cNvGrpSpPr>
            <a:grpSpLocks/>
          </p:cNvGrpSpPr>
          <p:nvPr/>
        </p:nvGrpSpPr>
        <p:grpSpPr bwMode="auto">
          <a:xfrm rot="1393300">
            <a:off x="5333807" y="4785410"/>
            <a:ext cx="512828" cy="134938"/>
            <a:chOff x="5472113" y="2528900"/>
            <a:chExt cx="541337" cy="134937"/>
          </a:xfrm>
        </p:grpSpPr>
        <p:cxnSp>
          <p:nvCxnSpPr>
            <p:cNvPr id="11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7" name="CasellaDiTesto 116"/>
          <p:cNvSpPr txBox="1"/>
          <p:nvPr/>
        </p:nvSpPr>
        <p:spPr>
          <a:xfrm>
            <a:off x="2165626" y="4677430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voto</a:t>
            </a:r>
            <a:endParaRPr lang="it-IT" sz="1050" dirty="0"/>
          </a:p>
        </p:txBody>
      </p:sp>
      <p:sp>
        <p:nvSpPr>
          <p:cNvPr id="119" name="CasellaDiTesto 118"/>
          <p:cNvSpPr txBox="1"/>
          <p:nvPr/>
        </p:nvSpPr>
        <p:spPr>
          <a:xfrm>
            <a:off x="4786917" y="4686475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data</a:t>
            </a:r>
            <a:endParaRPr lang="it-IT" sz="1050" dirty="0"/>
          </a:p>
        </p:txBody>
      </p:sp>
      <p:sp>
        <p:nvSpPr>
          <p:cNvPr id="120" name="CasellaDiTesto 119"/>
          <p:cNvSpPr txBox="1"/>
          <p:nvPr/>
        </p:nvSpPr>
        <p:spPr>
          <a:xfrm>
            <a:off x="5781182" y="4291083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giorno</a:t>
            </a:r>
            <a:endParaRPr lang="it-IT" sz="1050" dirty="0"/>
          </a:p>
        </p:txBody>
      </p:sp>
      <p:sp>
        <p:nvSpPr>
          <p:cNvPr id="121" name="CasellaDiTesto 120"/>
          <p:cNvSpPr txBox="1"/>
          <p:nvPr/>
        </p:nvSpPr>
        <p:spPr>
          <a:xfrm>
            <a:off x="5781182" y="4524448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mese</a:t>
            </a:r>
            <a:endParaRPr lang="it-IT" sz="1050" dirty="0"/>
          </a:p>
        </p:txBody>
      </p:sp>
      <p:sp>
        <p:nvSpPr>
          <p:cNvPr id="122" name="CasellaDiTesto 121"/>
          <p:cNvSpPr txBox="1"/>
          <p:nvPr/>
        </p:nvSpPr>
        <p:spPr>
          <a:xfrm>
            <a:off x="5781182" y="4742770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anno</a:t>
            </a:r>
            <a:endParaRPr lang="it-IT" sz="1050" dirty="0"/>
          </a:p>
        </p:txBody>
      </p:sp>
      <p:grpSp>
        <p:nvGrpSpPr>
          <p:cNvPr id="123" name="Group 3"/>
          <p:cNvGrpSpPr>
            <a:grpSpLocks/>
          </p:cNvGrpSpPr>
          <p:nvPr/>
        </p:nvGrpSpPr>
        <p:grpSpPr bwMode="auto">
          <a:xfrm>
            <a:off x="7493079" y="2174225"/>
            <a:ext cx="512828" cy="134938"/>
            <a:chOff x="5472113" y="2528900"/>
            <a:chExt cx="541337" cy="134937"/>
          </a:xfrm>
        </p:grpSpPr>
        <p:cxnSp>
          <p:nvCxnSpPr>
            <p:cNvPr id="12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6" name="CasellaDiTesto 125"/>
          <p:cNvSpPr txBox="1"/>
          <p:nvPr/>
        </p:nvSpPr>
        <p:spPr>
          <a:xfrm>
            <a:off x="7977181" y="2065148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corso di laurea</a:t>
            </a:r>
            <a:endParaRPr lang="it-IT" sz="1050" dirty="0"/>
          </a:p>
        </p:txBody>
      </p:sp>
      <p:grpSp>
        <p:nvGrpSpPr>
          <p:cNvPr id="127" name="Group 3"/>
          <p:cNvGrpSpPr>
            <a:grpSpLocks/>
          </p:cNvGrpSpPr>
          <p:nvPr/>
        </p:nvGrpSpPr>
        <p:grpSpPr bwMode="auto">
          <a:xfrm>
            <a:off x="7505069" y="2419626"/>
            <a:ext cx="512828" cy="134938"/>
            <a:chOff x="5472113" y="2528900"/>
            <a:chExt cx="541337" cy="134937"/>
          </a:xfrm>
        </p:grpSpPr>
        <p:cxnSp>
          <p:nvCxnSpPr>
            <p:cNvPr id="12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0" name="CasellaDiTesto 129"/>
          <p:cNvSpPr txBox="1"/>
          <p:nvPr/>
        </p:nvSpPr>
        <p:spPr>
          <a:xfrm>
            <a:off x="7989171" y="2310549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#crediti lezione</a:t>
            </a:r>
            <a:endParaRPr lang="it-IT" sz="1050" dirty="0"/>
          </a:p>
        </p:txBody>
      </p:sp>
      <p:grpSp>
        <p:nvGrpSpPr>
          <p:cNvPr id="131" name="Group 3"/>
          <p:cNvGrpSpPr>
            <a:grpSpLocks/>
          </p:cNvGrpSpPr>
          <p:nvPr/>
        </p:nvGrpSpPr>
        <p:grpSpPr bwMode="auto">
          <a:xfrm>
            <a:off x="7505069" y="2610535"/>
            <a:ext cx="512828" cy="134938"/>
            <a:chOff x="5472113" y="2528900"/>
            <a:chExt cx="541337" cy="134937"/>
          </a:xfrm>
        </p:grpSpPr>
        <p:cxnSp>
          <p:nvCxnSpPr>
            <p:cNvPr id="13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4" name="CasellaDiTesto 133"/>
          <p:cNvSpPr txBox="1"/>
          <p:nvPr/>
        </p:nvSpPr>
        <p:spPr>
          <a:xfrm>
            <a:off x="7989171" y="2501458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#crediti </a:t>
            </a:r>
            <a:r>
              <a:rPr lang="it-IT" sz="1600" dirty="0" err="1" smtClean="0"/>
              <a:t>eser</a:t>
            </a:r>
            <a:r>
              <a:rPr lang="it-IT" sz="1600" dirty="0" smtClean="0"/>
              <a:t>.</a:t>
            </a:r>
            <a:endParaRPr lang="it-IT" sz="1050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3330497" y="3711597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(1,n)</a:t>
            </a:r>
            <a:endParaRPr lang="it-IT" sz="16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5096288" y="3689951"/>
            <a:ext cx="59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(1,n)</a:t>
            </a:r>
            <a:endParaRPr lang="it-IT" sz="1600" dirty="0"/>
          </a:p>
        </p:txBody>
      </p:sp>
      <p:sp>
        <p:nvSpPr>
          <p:cNvPr id="99" name="Titolo 1"/>
          <p:cNvSpPr txBox="1">
            <a:spLocks/>
          </p:cNvSpPr>
          <p:nvPr/>
        </p:nvSpPr>
        <p:spPr>
          <a:xfrm>
            <a:off x="245023" y="5554374"/>
            <a:ext cx="8727691" cy="730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Ho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deciso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che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corso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di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laurea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non è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un’entità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perché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non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avrebbe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attributi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oltre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al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nome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e non è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descritto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ulteriormente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nelle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specifiche</a:t>
            </a:r>
            <a:endParaRPr lang="en-GB" altLang="en-US" sz="24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193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 smtClean="0">
                <a:latin typeface="+mn-lt"/>
              </a:rPr>
              <a:t>PDND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 smtClean="0">
              <a:latin typeface="Times New Roman" panose="02020603050405020304" pitchFamily="18" charset="0"/>
            </a:endParaRPr>
          </a:p>
        </p:txBody>
      </p:sp>
      <p:sp>
        <p:nvSpPr>
          <p:cNvPr id="63" name="Rettangolo 62"/>
          <p:cNvSpPr/>
          <p:nvPr/>
        </p:nvSpPr>
        <p:spPr bwMode="auto">
          <a:xfrm>
            <a:off x="3954463" y="935421"/>
            <a:ext cx="1527131" cy="227216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CasellaDiTesto 63"/>
          <p:cNvSpPr txBox="1"/>
          <p:nvPr/>
        </p:nvSpPr>
        <p:spPr>
          <a:xfrm>
            <a:off x="3929032" y="1800087"/>
            <a:ext cx="1616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personale</a:t>
            </a:r>
            <a:endParaRPr lang="it-IT" sz="1600" dirty="0"/>
          </a:p>
        </p:txBody>
      </p:sp>
      <p:grpSp>
        <p:nvGrpSpPr>
          <p:cNvPr id="65" name="Group 3"/>
          <p:cNvGrpSpPr>
            <a:grpSpLocks/>
          </p:cNvGrpSpPr>
          <p:nvPr/>
        </p:nvGrpSpPr>
        <p:grpSpPr bwMode="auto">
          <a:xfrm>
            <a:off x="5496199" y="949583"/>
            <a:ext cx="512828" cy="134938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66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8" name="CasellaDiTesto 67"/>
          <p:cNvSpPr txBox="1"/>
          <p:nvPr/>
        </p:nvSpPr>
        <p:spPr>
          <a:xfrm>
            <a:off x="5980301" y="840506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matricola</a:t>
            </a:r>
            <a:endParaRPr lang="it-IT" sz="1050" dirty="0"/>
          </a:p>
        </p:txBody>
      </p:sp>
      <p:grpSp>
        <p:nvGrpSpPr>
          <p:cNvPr id="69" name="Group 3"/>
          <p:cNvGrpSpPr>
            <a:grpSpLocks/>
          </p:cNvGrpSpPr>
          <p:nvPr/>
        </p:nvGrpSpPr>
        <p:grpSpPr bwMode="auto">
          <a:xfrm>
            <a:off x="5496199" y="1210819"/>
            <a:ext cx="512828" cy="134938"/>
            <a:chOff x="5472113" y="2528900"/>
            <a:chExt cx="541337" cy="134937"/>
          </a:xfrm>
        </p:grpSpPr>
        <p:cxnSp>
          <p:nvCxnSpPr>
            <p:cNvPr id="7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2" name="CasellaDiTesto 71"/>
          <p:cNvSpPr txBox="1"/>
          <p:nvPr/>
        </p:nvSpPr>
        <p:spPr>
          <a:xfrm>
            <a:off x="5980301" y="1101742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nome</a:t>
            </a:r>
            <a:endParaRPr lang="it-IT" sz="1050" dirty="0"/>
          </a:p>
        </p:txBody>
      </p:sp>
      <p:grpSp>
        <p:nvGrpSpPr>
          <p:cNvPr id="73" name="Group 3"/>
          <p:cNvGrpSpPr>
            <a:grpSpLocks/>
          </p:cNvGrpSpPr>
          <p:nvPr/>
        </p:nvGrpSpPr>
        <p:grpSpPr bwMode="auto">
          <a:xfrm>
            <a:off x="5496199" y="1671408"/>
            <a:ext cx="512828" cy="134938"/>
            <a:chOff x="5472113" y="2528900"/>
            <a:chExt cx="541337" cy="134937"/>
          </a:xfrm>
        </p:grpSpPr>
        <p:cxnSp>
          <p:nvCxnSpPr>
            <p:cNvPr id="7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6" name="CasellaDiTesto 75"/>
          <p:cNvSpPr txBox="1"/>
          <p:nvPr/>
        </p:nvSpPr>
        <p:spPr>
          <a:xfrm>
            <a:off x="5980301" y="1562331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CF</a:t>
            </a:r>
            <a:endParaRPr lang="it-IT" sz="1050" dirty="0"/>
          </a:p>
        </p:txBody>
      </p:sp>
      <p:grpSp>
        <p:nvGrpSpPr>
          <p:cNvPr id="77" name="Group 3"/>
          <p:cNvGrpSpPr>
            <a:grpSpLocks/>
          </p:cNvGrpSpPr>
          <p:nvPr/>
        </p:nvGrpSpPr>
        <p:grpSpPr bwMode="auto">
          <a:xfrm>
            <a:off x="5508189" y="1916809"/>
            <a:ext cx="512828" cy="134938"/>
            <a:chOff x="5472113" y="2528900"/>
            <a:chExt cx="541337" cy="134937"/>
          </a:xfrm>
        </p:grpSpPr>
        <p:cxnSp>
          <p:nvCxnSpPr>
            <p:cNvPr id="7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0" name="CasellaDiTesto 79"/>
          <p:cNvSpPr txBox="1"/>
          <p:nvPr/>
        </p:nvSpPr>
        <p:spPr>
          <a:xfrm>
            <a:off x="5992291" y="1807732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</a:t>
            </a:r>
            <a:r>
              <a:rPr lang="it-IT" sz="1600" dirty="0" smtClean="0"/>
              <a:t>ittà nascita</a:t>
            </a:r>
            <a:endParaRPr lang="it-IT" sz="1050" dirty="0"/>
          </a:p>
        </p:txBody>
      </p:sp>
      <p:grpSp>
        <p:nvGrpSpPr>
          <p:cNvPr id="85" name="Group 3"/>
          <p:cNvGrpSpPr>
            <a:grpSpLocks/>
          </p:cNvGrpSpPr>
          <p:nvPr/>
        </p:nvGrpSpPr>
        <p:grpSpPr bwMode="auto">
          <a:xfrm>
            <a:off x="5506060" y="2148566"/>
            <a:ext cx="512828" cy="134938"/>
            <a:chOff x="5472113" y="2528900"/>
            <a:chExt cx="541337" cy="134937"/>
          </a:xfrm>
        </p:grpSpPr>
        <p:cxnSp>
          <p:nvCxnSpPr>
            <p:cNvPr id="86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8" name="CasellaDiTesto 87"/>
          <p:cNvSpPr txBox="1"/>
          <p:nvPr/>
        </p:nvSpPr>
        <p:spPr>
          <a:xfrm>
            <a:off x="5990162" y="2039489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</a:t>
            </a:r>
            <a:r>
              <a:rPr lang="it-IT" sz="1600" dirty="0" smtClean="0"/>
              <a:t>ittà residenza</a:t>
            </a:r>
            <a:endParaRPr lang="it-IT" sz="1050" dirty="0"/>
          </a:p>
        </p:txBody>
      </p:sp>
      <p:grpSp>
        <p:nvGrpSpPr>
          <p:cNvPr id="89" name="Group 3"/>
          <p:cNvGrpSpPr>
            <a:grpSpLocks/>
          </p:cNvGrpSpPr>
          <p:nvPr/>
        </p:nvGrpSpPr>
        <p:grpSpPr bwMode="auto">
          <a:xfrm>
            <a:off x="5506060" y="2406663"/>
            <a:ext cx="512828" cy="134938"/>
            <a:chOff x="5472113" y="2528900"/>
            <a:chExt cx="541337" cy="134937"/>
          </a:xfrm>
        </p:grpSpPr>
        <p:cxnSp>
          <p:nvCxnSpPr>
            <p:cNvPr id="9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2" name="CasellaDiTesto 91"/>
          <p:cNvSpPr txBox="1"/>
          <p:nvPr/>
        </p:nvSpPr>
        <p:spPr>
          <a:xfrm>
            <a:off x="5990162" y="2297586"/>
            <a:ext cx="1778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provincia residenza </a:t>
            </a:r>
            <a:endParaRPr lang="it-IT" sz="1050" dirty="0"/>
          </a:p>
        </p:txBody>
      </p:sp>
      <p:grpSp>
        <p:nvGrpSpPr>
          <p:cNvPr id="93" name="Group 3"/>
          <p:cNvGrpSpPr>
            <a:grpSpLocks/>
          </p:cNvGrpSpPr>
          <p:nvPr/>
        </p:nvGrpSpPr>
        <p:grpSpPr bwMode="auto">
          <a:xfrm>
            <a:off x="5513680" y="2652198"/>
            <a:ext cx="512828" cy="134938"/>
            <a:chOff x="5472113" y="2528900"/>
            <a:chExt cx="541337" cy="134937"/>
          </a:xfrm>
        </p:grpSpPr>
        <p:cxnSp>
          <p:nvCxnSpPr>
            <p:cNvPr id="9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6" name="CasellaDiTesto 95"/>
          <p:cNvSpPr txBox="1"/>
          <p:nvPr/>
        </p:nvSpPr>
        <p:spPr>
          <a:xfrm>
            <a:off x="5997782" y="2543121"/>
            <a:ext cx="1800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regione residenza</a:t>
            </a:r>
            <a:endParaRPr lang="it-IT" sz="1050" dirty="0"/>
          </a:p>
        </p:txBody>
      </p:sp>
      <p:grpSp>
        <p:nvGrpSpPr>
          <p:cNvPr id="97" name="Group 3"/>
          <p:cNvGrpSpPr>
            <a:grpSpLocks/>
          </p:cNvGrpSpPr>
          <p:nvPr/>
        </p:nvGrpSpPr>
        <p:grpSpPr bwMode="auto">
          <a:xfrm>
            <a:off x="5484320" y="2858064"/>
            <a:ext cx="512828" cy="134938"/>
            <a:chOff x="5472113" y="2528900"/>
            <a:chExt cx="541337" cy="134937"/>
          </a:xfrm>
        </p:grpSpPr>
        <p:cxnSp>
          <p:nvCxnSpPr>
            <p:cNvPr id="9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0" name="CasellaDiTesto 99"/>
          <p:cNvSpPr txBox="1"/>
          <p:nvPr/>
        </p:nvSpPr>
        <p:spPr>
          <a:xfrm>
            <a:off x="5968422" y="2748987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stipendio annuo</a:t>
            </a:r>
            <a:endParaRPr lang="it-IT" sz="1050" dirty="0"/>
          </a:p>
        </p:txBody>
      </p:sp>
      <p:sp>
        <p:nvSpPr>
          <p:cNvPr id="101" name="Rettangolo 100"/>
          <p:cNvSpPr/>
          <p:nvPr/>
        </p:nvSpPr>
        <p:spPr bwMode="auto">
          <a:xfrm>
            <a:off x="2434318" y="3948080"/>
            <a:ext cx="1527131" cy="10976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CasellaDiTesto 101"/>
          <p:cNvSpPr txBox="1"/>
          <p:nvPr/>
        </p:nvSpPr>
        <p:spPr>
          <a:xfrm>
            <a:off x="2441303" y="4224696"/>
            <a:ext cx="1527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docente</a:t>
            </a:r>
            <a:endParaRPr lang="it-IT" sz="1600" dirty="0"/>
          </a:p>
        </p:txBody>
      </p:sp>
      <p:grpSp>
        <p:nvGrpSpPr>
          <p:cNvPr id="103" name="Group 3"/>
          <p:cNvGrpSpPr>
            <a:grpSpLocks/>
          </p:cNvGrpSpPr>
          <p:nvPr/>
        </p:nvGrpSpPr>
        <p:grpSpPr bwMode="auto">
          <a:xfrm rot="10800000">
            <a:off x="1926687" y="4343087"/>
            <a:ext cx="512828" cy="134938"/>
            <a:chOff x="5472113" y="2528900"/>
            <a:chExt cx="541337" cy="134937"/>
          </a:xfrm>
        </p:grpSpPr>
        <p:cxnSp>
          <p:nvCxnSpPr>
            <p:cNvPr id="10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6" name="CasellaDiTesto 105"/>
          <p:cNvSpPr txBox="1"/>
          <p:nvPr/>
        </p:nvSpPr>
        <p:spPr>
          <a:xfrm>
            <a:off x="472916" y="4208725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ruolo</a:t>
            </a:r>
            <a:endParaRPr lang="it-IT" sz="1050" dirty="0"/>
          </a:p>
        </p:txBody>
      </p:sp>
      <p:grpSp>
        <p:nvGrpSpPr>
          <p:cNvPr id="107" name="Group 3"/>
          <p:cNvGrpSpPr>
            <a:grpSpLocks/>
          </p:cNvGrpSpPr>
          <p:nvPr/>
        </p:nvGrpSpPr>
        <p:grpSpPr bwMode="auto">
          <a:xfrm rot="10800000">
            <a:off x="1904511" y="4644053"/>
            <a:ext cx="512828" cy="134938"/>
            <a:chOff x="5472113" y="2528900"/>
            <a:chExt cx="541337" cy="134937"/>
          </a:xfrm>
        </p:grpSpPr>
        <p:cxnSp>
          <p:nvCxnSpPr>
            <p:cNvPr id="10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0" name="CasellaDiTesto 109"/>
          <p:cNvSpPr txBox="1"/>
          <p:nvPr/>
        </p:nvSpPr>
        <p:spPr>
          <a:xfrm>
            <a:off x="450740" y="4509691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classe stipendio</a:t>
            </a:r>
            <a:endParaRPr lang="it-IT" sz="1050" dirty="0"/>
          </a:p>
        </p:txBody>
      </p:sp>
      <p:sp>
        <p:nvSpPr>
          <p:cNvPr id="111" name="Rettangolo 110"/>
          <p:cNvSpPr/>
          <p:nvPr/>
        </p:nvSpPr>
        <p:spPr bwMode="auto">
          <a:xfrm>
            <a:off x="5331527" y="3933996"/>
            <a:ext cx="1527131" cy="10976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CasellaDiTesto 111"/>
          <p:cNvSpPr txBox="1"/>
          <p:nvPr/>
        </p:nvSpPr>
        <p:spPr>
          <a:xfrm>
            <a:off x="5338512" y="3985864"/>
            <a:ext cx="1527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n</a:t>
            </a:r>
            <a:r>
              <a:rPr lang="it-IT" sz="2800" dirty="0" smtClean="0"/>
              <a:t>on docente</a:t>
            </a:r>
            <a:endParaRPr lang="it-IT" sz="1600" dirty="0"/>
          </a:p>
        </p:txBody>
      </p:sp>
      <p:grpSp>
        <p:nvGrpSpPr>
          <p:cNvPr id="113" name="Group 3"/>
          <p:cNvGrpSpPr>
            <a:grpSpLocks/>
          </p:cNvGrpSpPr>
          <p:nvPr/>
        </p:nvGrpSpPr>
        <p:grpSpPr bwMode="auto">
          <a:xfrm>
            <a:off x="6861520" y="4264992"/>
            <a:ext cx="512828" cy="134938"/>
            <a:chOff x="5472113" y="2528900"/>
            <a:chExt cx="541337" cy="134937"/>
          </a:xfrm>
        </p:grpSpPr>
        <p:cxnSp>
          <p:nvCxnSpPr>
            <p:cNvPr id="11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6" name="CasellaDiTesto 115"/>
          <p:cNvSpPr txBox="1"/>
          <p:nvPr/>
        </p:nvSpPr>
        <p:spPr>
          <a:xfrm>
            <a:off x="7345622" y="4155915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ruolo</a:t>
            </a:r>
            <a:endParaRPr lang="it-IT" sz="1050" dirty="0"/>
          </a:p>
        </p:txBody>
      </p:sp>
      <p:grpSp>
        <p:nvGrpSpPr>
          <p:cNvPr id="117" name="Group 3"/>
          <p:cNvGrpSpPr>
            <a:grpSpLocks/>
          </p:cNvGrpSpPr>
          <p:nvPr/>
        </p:nvGrpSpPr>
        <p:grpSpPr bwMode="auto">
          <a:xfrm>
            <a:off x="6861520" y="4551363"/>
            <a:ext cx="512828" cy="134938"/>
            <a:chOff x="5472113" y="2528900"/>
            <a:chExt cx="541337" cy="134937"/>
          </a:xfrm>
        </p:grpSpPr>
        <p:cxnSp>
          <p:nvCxnSpPr>
            <p:cNvPr id="11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0" name="CasellaDiTesto 119"/>
          <p:cNvSpPr txBox="1"/>
          <p:nvPr/>
        </p:nvSpPr>
        <p:spPr>
          <a:xfrm>
            <a:off x="7345622" y="4442286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categoria</a:t>
            </a:r>
            <a:endParaRPr lang="it-IT" sz="1050" dirty="0"/>
          </a:p>
        </p:txBody>
      </p:sp>
      <p:cxnSp>
        <p:nvCxnSpPr>
          <p:cNvPr id="3" name="Connettore 4 2"/>
          <p:cNvCxnSpPr>
            <a:stCxn id="101" idx="0"/>
            <a:endCxn id="63" idx="2"/>
          </p:cNvCxnSpPr>
          <p:nvPr/>
        </p:nvCxnSpPr>
        <p:spPr>
          <a:xfrm rot="5400000" flipH="1" flipV="1">
            <a:off x="3587709" y="2817761"/>
            <a:ext cx="740495" cy="152014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4 122"/>
          <p:cNvCxnSpPr>
            <a:stCxn id="111" idx="0"/>
            <a:endCxn id="63" idx="2"/>
          </p:cNvCxnSpPr>
          <p:nvPr/>
        </p:nvCxnSpPr>
        <p:spPr>
          <a:xfrm rot="16200000" flipV="1">
            <a:off x="5043356" y="2882259"/>
            <a:ext cx="726411" cy="137706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3"/>
          <p:cNvGrpSpPr>
            <a:grpSpLocks/>
          </p:cNvGrpSpPr>
          <p:nvPr/>
        </p:nvGrpSpPr>
        <p:grpSpPr bwMode="auto">
          <a:xfrm>
            <a:off x="5483659" y="1439395"/>
            <a:ext cx="512828" cy="134938"/>
            <a:chOff x="5472113" y="2528900"/>
            <a:chExt cx="541337" cy="134937"/>
          </a:xfrm>
        </p:grpSpPr>
        <p:cxnSp>
          <p:nvCxnSpPr>
            <p:cNvPr id="12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1" name="CasellaDiTesto 130"/>
          <p:cNvSpPr txBox="1"/>
          <p:nvPr/>
        </p:nvSpPr>
        <p:spPr>
          <a:xfrm>
            <a:off x="5967761" y="1330318"/>
            <a:ext cx="152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cognome</a:t>
            </a:r>
            <a:endParaRPr lang="it-IT" sz="1050" dirty="0"/>
          </a:p>
        </p:txBody>
      </p:sp>
      <p:sp>
        <p:nvSpPr>
          <p:cNvPr id="132" name="Titolo 1"/>
          <p:cNvSpPr txBox="1">
            <a:spLocks/>
          </p:cNvSpPr>
          <p:nvPr/>
        </p:nvSpPr>
        <p:spPr>
          <a:xfrm>
            <a:off x="245023" y="5554374"/>
            <a:ext cx="8727691" cy="730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Ho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messo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ruolo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come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attributo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specifico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di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docente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e di non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docente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perché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può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assumere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valori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differenti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in base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alla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specificazione</a:t>
            </a:r>
            <a:endParaRPr lang="en-GB" altLang="en-US" sz="24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198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4" name="Connettore 4 513"/>
          <p:cNvCxnSpPr>
            <a:stCxn id="445" idx="1"/>
            <a:endCxn id="513" idx="1"/>
          </p:cNvCxnSpPr>
          <p:nvPr/>
        </p:nvCxnSpPr>
        <p:spPr>
          <a:xfrm rot="10800000" flipH="1">
            <a:off x="4017545" y="3405534"/>
            <a:ext cx="1625170" cy="676639"/>
          </a:xfrm>
          <a:prstGeom prst="bentConnector3">
            <a:avLst>
              <a:gd name="adj1" fmla="val 5509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nettore 4 448"/>
          <p:cNvCxnSpPr>
            <a:stCxn id="447" idx="3"/>
            <a:endCxn id="445" idx="3"/>
          </p:cNvCxnSpPr>
          <p:nvPr/>
        </p:nvCxnSpPr>
        <p:spPr>
          <a:xfrm>
            <a:off x="3595299" y="3270636"/>
            <a:ext cx="1555013" cy="811536"/>
          </a:xfrm>
          <a:prstGeom prst="bentConnector3">
            <a:avLst>
              <a:gd name="adj1" fmla="val 424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4 452"/>
          <p:cNvCxnSpPr>
            <a:stCxn id="152" idx="1"/>
            <a:endCxn id="452" idx="0"/>
          </p:cNvCxnSpPr>
          <p:nvPr/>
        </p:nvCxnSpPr>
        <p:spPr>
          <a:xfrm rot="10800000" flipH="1" flipV="1">
            <a:off x="4367848" y="1534428"/>
            <a:ext cx="217147" cy="993747"/>
          </a:xfrm>
          <a:prstGeom prst="bentConnector4">
            <a:avLst>
              <a:gd name="adj1" fmla="val 100888"/>
              <a:gd name="adj2" fmla="val 7641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4 213"/>
          <p:cNvCxnSpPr>
            <a:stCxn id="152" idx="1"/>
            <a:endCxn id="212" idx="1"/>
          </p:cNvCxnSpPr>
          <p:nvPr/>
        </p:nvCxnSpPr>
        <p:spPr>
          <a:xfrm rot="10800000" flipH="1" flipV="1">
            <a:off x="4367848" y="1534428"/>
            <a:ext cx="1388943" cy="712225"/>
          </a:xfrm>
          <a:prstGeom prst="bentConnector3">
            <a:avLst>
              <a:gd name="adj1" fmla="val 5074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 smtClean="0">
                <a:latin typeface="+mn-lt"/>
              </a:rPr>
              <a:t>SI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 dirty="0" smtClean="0">
              <a:latin typeface="Times New Roman" panose="02020603050405020304" pitchFamily="18" charset="0"/>
            </a:endParaRPr>
          </a:p>
        </p:txBody>
      </p:sp>
      <p:sp>
        <p:nvSpPr>
          <p:cNvPr id="32" name="Rettangolo 31"/>
          <p:cNvSpPr/>
          <p:nvPr/>
        </p:nvSpPr>
        <p:spPr bwMode="auto">
          <a:xfrm>
            <a:off x="6630458" y="1170372"/>
            <a:ext cx="692088" cy="125149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33" name="CasellaDiTesto 32"/>
          <p:cNvSpPr txBox="1"/>
          <p:nvPr/>
        </p:nvSpPr>
        <p:spPr>
          <a:xfrm>
            <a:off x="6562678" y="1668413"/>
            <a:ext cx="84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personale</a:t>
            </a:r>
            <a:endParaRPr lang="it-IT" sz="900" b="1" dirty="0"/>
          </a:p>
        </p:txBody>
      </p:sp>
      <p:grpSp>
        <p:nvGrpSpPr>
          <p:cNvPr id="34" name="Group 3"/>
          <p:cNvGrpSpPr>
            <a:grpSpLocks/>
          </p:cNvGrpSpPr>
          <p:nvPr/>
        </p:nvGrpSpPr>
        <p:grpSpPr bwMode="auto">
          <a:xfrm>
            <a:off x="7337151" y="1170372"/>
            <a:ext cx="323578" cy="100662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3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37" name="CasellaDiTesto 36"/>
          <p:cNvSpPr txBox="1"/>
          <p:nvPr/>
        </p:nvSpPr>
        <p:spPr>
          <a:xfrm>
            <a:off x="7617562" y="1071908"/>
            <a:ext cx="767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matricola</a:t>
            </a:r>
            <a:endParaRPr lang="it-IT" sz="800" dirty="0"/>
          </a:p>
        </p:txBody>
      </p:sp>
      <p:grpSp>
        <p:nvGrpSpPr>
          <p:cNvPr id="38" name="Group 3"/>
          <p:cNvGrpSpPr>
            <a:grpSpLocks/>
          </p:cNvGrpSpPr>
          <p:nvPr/>
        </p:nvGrpSpPr>
        <p:grpSpPr bwMode="auto">
          <a:xfrm>
            <a:off x="7329531" y="1310680"/>
            <a:ext cx="331198" cy="100289"/>
            <a:chOff x="5472113" y="2528900"/>
            <a:chExt cx="541337" cy="134937"/>
          </a:xfrm>
        </p:grpSpPr>
        <p:cxnSp>
          <p:nvCxnSpPr>
            <p:cNvPr id="3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41" name="CasellaDiTesto 40"/>
          <p:cNvSpPr txBox="1"/>
          <p:nvPr/>
        </p:nvSpPr>
        <p:spPr>
          <a:xfrm>
            <a:off x="7622133" y="1210593"/>
            <a:ext cx="70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nome</a:t>
            </a:r>
            <a:endParaRPr lang="it-IT" sz="8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7631200" y="1475303"/>
            <a:ext cx="532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CF</a:t>
            </a:r>
            <a:endParaRPr lang="it-IT" sz="8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7597035" y="1620787"/>
            <a:ext cx="962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c</a:t>
            </a:r>
            <a:r>
              <a:rPr lang="it-IT" sz="1100" dirty="0" smtClean="0"/>
              <a:t>ittà nascita</a:t>
            </a:r>
            <a:endParaRPr lang="it-IT" sz="8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7584105" y="1757942"/>
            <a:ext cx="1527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c</a:t>
            </a:r>
            <a:r>
              <a:rPr lang="it-IT" sz="1100" dirty="0" smtClean="0"/>
              <a:t>ittà residenza</a:t>
            </a:r>
            <a:endParaRPr lang="it-IT" sz="800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7582156" y="1881466"/>
            <a:ext cx="1339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provincia residenza </a:t>
            </a:r>
            <a:endParaRPr lang="it-IT" sz="8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7589332" y="2020168"/>
            <a:ext cx="1248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regione residenza</a:t>
            </a:r>
            <a:endParaRPr lang="it-IT" sz="800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7594701" y="2161253"/>
            <a:ext cx="11118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stipendio annuo</a:t>
            </a:r>
            <a:endParaRPr lang="it-IT" sz="8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5396384" y="2572368"/>
            <a:ext cx="6759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ruolo</a:t>
            </a:r>
            <a:endParaRPr lang="it-IT" sz="800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4968882" y="2702455"/>
            <a:ext cx="1109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classe stipendio</a:t>
            </a:r>
            <a:endParaRPr lang="it-IT" sz="800" dirty="0"/>
          </a:p>
        </p:txBody>
      </p:sp>
      <p:sp>
        <p:nvSpPr>
          <p:cNvPr id="76" name="Rettangolo 75"/>
          <p:cNvSpPr/>
          <p:nvPr/>
        </p:nvSpPr>
        <p:spPr bwMode="auto">
          <a:xfrm>
            <a:off x="7030768" y="2611380"/>
            <a:ext cx="592386" cy="3518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77" name="CasellaDiTesto 76"/>
          <p:cNvSpPr txBox="1"/>
          <p:nvPr/>
        </p:nvSpPr>
        <p:spPr>
          <a:xfrm>
            <a:off x="6994348" y="2561805"/>
            <a:ext cx="658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n</a:t>
            </a:r>
            <a:r>
              <a:rPr lang="it-IT" sz="1100" b="1" dirty="0" smtClean="0"/>
              <a:t>on docente</a:t>
            </a:r>
            <a:endParaRPr lang="it-IT" sz="800" b="1" dirty="0"/>
          </a:p>
        </p:txBody>
      </p:sp>
      <p:cxnSp>
        <p:nvCxnSpPr>
          <p:cNvPr id="87" name="Connettore 4 86"/>
          <p:cNvCxnSpPr>
            <a:stCxn id="76" idx="0"/>
            <a:endCxn id="32" idx="2"/>
          </p:cNvCxnSpPr>
          <p:nvPr/>
        </p:nvCxnSpPr>
        <p:spPr>
          <a:xfrm rot="16200000" flipV="1">
            <a:off x="7056973" y="2341391"/>
            <a:ext cx="189518" cy="350459"/>
          </a:xfrm>
          <a:prstGeom prst="bentConnector3">
            <a:avLst>
              <a:gd name="adj1" fmla="val 3240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3"/>
          <p:cNvGrpSpPr>
            <a:grpSpLocks/>
          </p:cNvGrpSpPr>
          <p:nvPr/>
        </p:nvGrpSpPr>
        <p:grpSpPr bwMode="auto">
          <a:xfrm>
            <a:off x="7323328" y="1443981"/>
            <a:ext cx="331198" cy="100289"/>
            <a:chOff x="5472113" y="2528900"/>
            <a:chExt cx="541337" cy="134937"/>
          </a:xfrm>
        </p:grpSpPr>
        <p:cxnSp>
          <p:nvCxnSpPr>
            <p:cNvPr id="8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91" name="CasellaDiTesto 90"/>
          <p:cNvSpPr txBox="1"/>
          <p:nvPr/>
        </p:nvSpPr>
        <p:spPr>
          <a:xfrm>
            <a:off x="7615930" y="1343894"/>
            <a:ext cx="70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cognome</a:t>
            </a:r>
            <a:endParaRPr lang="it-IT" sz="800" dirty="0"/>
          </a:p>
        </p:txBody>
      </p:sp>
      <p:grpSp>
        <p:nvGrpSpPr>
          <p:cNvPr id="92" name="Group 3"/>
          <p:cNvGrpSpPr>
            <a:grpSpLocks/>
          </p:cNvGrpSpPr>
          <p:nvPr/>
        </p:nvGrpSpPr>
        <p:grpSpPr bwMode="auto">
          <a:xfrm>
            <a:off x="7323449" y="1582013"/>
            <a:ext cx="331198" cy="100289"/>
            <a:chOff x="5472113" y="2528900"/>
            <a:chExt cx="541337" cy="134937"/>
          </a:xfrm>
        </p:grpSpPr>
        <p:cxnSp>
          <p:nvCxnSpPr>
            <p:cNvPr id="93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95" name="Group 3"/>
          <p:cNvGrpSpPr>
            <a:grpSpLocks/>
          </p:cNvGrpSpPr>
          <p:nvPr/>
        </p:nvGrpSpPr>
        <p:grpSpPr bwMode="auto">
          <a:xfrm>
            <a:off x="7317246" y="1715314"/>
            <a:ext cx="331198" cy="100289"/>
            <a:chOff x="5472113" y="2528900"/>
            <a:chExt cx="541337" cy="134937"/>
          </a:xfrm>
        </p:grpSpPr>
        <p:cxnSp>
          <p:nvCxnSpPr>
            <p:cNvPr id="96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3"/>
          <p:cNvGrpSpPr>
            <a:grpSpLocks/>
          </p:cNvGrpSpPr>
          <p:nvPr/>
        </p:nvGrpSpPr>
        <p:grpSpPr bwMode="auto">
          <a:xfrm>
            <a:off x="7324156" y="1844571"/>
            <a:ext cx="331198" cy="100289"/>
            <a:chOff x="5472113" y="2528900"/>
            <a:chExt cx="541337" cy="134937"/>
          </a:xfrm>
        </p:grpSpPr>
        <p:cxnSp>
          <p:nvCxnSpPr>
            <p:cNvPr id="9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01" name="Group 3"/>
          <p:cNvGrpSpPr>
            <a:grpSpLocks/>
          </p:cNvGrpSpPr>
          <p:nvPr/>
        </p:nvGrpSpPr>
        <p:grpSpPr bwMode="auto">
          <a:xfrm>
            <a:off x="7317953" y="1977872"/>
            <a:ext cx="331198" cy="100289"/>
            <a:chOff x="5472113" y="2528900"/>
            <a:chExt cx="541337" cy="134937"/>
          </a:xfrm>
        </p:grpSpPr>
        <p:cxnSp>
          <p:nvCxnSpPr>
            <p:cNvPr id="10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04" name="Group 3"/>
          <p:cNvGrpSpPr>
            <a:grpSpLocks/>
          </p:cNvGrpSpPr>
          <p:nvPr/>
        </p:nvGrpSpPr>
        <p:grpSpPr bwMode="auto">
          <a:xfrm>
            <a:off x="7318074" y="2115904"/>
            <a:ext cx="331198" cy="100289"/>
            <a:chOff x="5472113" y="2528900"/>
            <a:chExt cx="541337" cy="134937"/>
          </a:xfrm>
        </p:grpSpPr>
        <p:cxnSp>
          <p:nvCxnSpPr>
            <p:cNvPr id="10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07" name="Group 3"/>
          <p:cNvGrpSpPr>
            <a:grpSpLocks/>
          </p:cNvGrpSpPr>
          <p:nvPr/>
        </p:nvGrpSpPr>
        <p:grpSpPr bwMode="auto">
          <a:xfrm>
            <a:off x="7311871" y="2249205"/>
            <a:ext cx="331198" cy="100289"/>
            <a:chOff x="5472113" y="2528900"/>
            <a:chExt cx="541337" cy="134937"/>
          </a:xfrm>
        </p:grpSpPr>
        <p:cxnSp>
          <p:nvCxnSpPr>
            <p:cNvPr id="10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16" name="Group 3"/>
          <p:cNvGrpSpPr>
            <a:grpSpLocks/>
          </p:cNvGrpSpPr>
          <p:nvPr/>
        </p:nvGrpSpPr>
        <p:grpSpPr bwMode="auto">
          <a:xfrm>
            <a:off x="7623153" y="2641337"/>
            <a:ext cx="331198" cy="100289"/>
            <a:chOff x="5472113" y="2528900"/>
            <a:chExt cx="541337" cy="134937"/>
          </a:xfrm>
        </p:grpSpPr>
        <p:cxnSp>
          <p:nvCxnSpPr>
            <p:cNvPr id="11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19" name="Group 3"/>
          <p:cNvGrpSpPr>
            <a:grpSpLocks/>
          </p:cNvGrpSpPr>
          <p:nvPr/>
        </p:nvGrpSpPr>
        <p:grpSpPr bwMode="auto">
          <a:xfrm>
            <a:off x="7616950" y="2774638"/>
            <a:ext cx="331198" cy="100289"/>
            <a:chOff x="5472113" y="2528900"/>
            <a:chExt cx="541337" cy="134937"/>
          </a:xfrm>
        </p:grpSpPr>
        <p:cxnSp>
          <p:nvCxnSpPr>
            <p:cNvPr id="12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122" name="CasellaDiTesto 121"/>
          <p:cNvSpPr txBox="1"/>
          <p:nvPr/>
        </p:nvSpPr>
        <p:spPr>
          <a:xfrm>
            <a:off x="7895025" y="2531170"/>
            <a:ext cx="70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ruolo</a:t>
            </a:r>
            <a:endParaRPr lang="it-IT" sz="800" dirty="0"/>
          </a:p>
        </p:txBody>
      </p:sp>
      <p:sp>
        <p:nvSpPr>
          <p:cNvPr id="123" name="CasellaDiTesto 122"/>
          <p:cNvSpPr txBox="1"/>
          <p:nvPr/>
        </p:nvSpPr>
        <p:spPr>
          <a:xfrm>
            <a:off x="7888822" y="2664471"/>
            <a:ext cx="763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categoria</a:t>
            </a:r>
            <a:endParaRPr lang="it-IT" sz="800" dirty="0"/>
          </a:p>
        </p:txBody>
      </p:sp>
      <p:sp>
        <p:nvSpPr>
          <p:cNvPr id="127" name="Rettangolo 126"/>
          <p:cNvSpPr/>
          <p:nvPr/>
        </p:nvSpPr>
        <p:spPr bwMode="auto">
          <a:xfrm>
            <a:off x="6332919" y="2611380"/>
            <a:ext cx="592386" cy="3518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28" name="Connettore 4 127"/>
          <p:cNvCxnSpPr>
            <a:stCxn id="127" idx="0"/>
            <a:endCxn id="32" idx="2"/>
          </p:cNvCxnSpPr>
          <p:nvPr/>
        </p:nvCxnSpPr>
        <p:spPr>
          <a:xfrm rot="5400000" flipH="1" flipV="1">
            <a:off x="6708048" y="2342926"/>
            <a:ext cx="189518" cy="347390"/>
          </a:xfrm>
          <a:prstGeom prst="bentConnector3">
            <a:avLst>
              <a:gd name="adj1" fmla="val 3240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/>
          <p:cNvSpPr txBox="1"/>
          <p:nvPr/>
        </p:nvSpPr>
        <p:spPr>
          <a:xfrm>
            <a:off x="6302934" y="2637154"/>
            <a:ext cx="658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docente</a:t>
            </a:r>
            <a:endParaRPr lang="it-IT" sz="800" b="1" dirty="0"/>
          </a:p>
        </p:txBody>
      </p:sp>
      <p:grpSp>
        <p:nvGrpSpPr>
          <p:cNvPr id="137" name="Group 3"/>
          <p:cNvGrpSpPr>
            <a:grpSpLocks/>
          </p:cNvGrpSpPr>
          <p:nvPr/>
        </p:nvGrpSpPr>
        <p:grpSpPr bwMode="auto">
          <a:xfrm rot="10800000">
            <a:off x="6012971" y="2676118"/>
            <a:ext cx="331198" cy="100289"/>
            <a:chOff x="5472113" y="2528900"/>
            <a:chExt cx="541337" cy="134937"/>
          </a:xfrm>
        </p:grpSpPr>
        <p:cxnSp>
          <p:nvCxnSpPr>
            <p:cNvPr id="13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40" name="Group 3"/>
          <p:cNvGrpSpPr>
            <a:grpSpLocks/>
          </p:cNvGrpSpPr>
          <p:nvPr/>
        </p:nvGrpSpPr>
        <p:grpSpPr bwMode="auto">
          <a:xfrm rot="10800000">
            <a:off x="6013069" y="2800199"/>
            <a:ext cx="331198" cy="100289"/>
            <a:chOff x="5472113" y="2528900"/>
            <a:chExt cx="541337" cy="134937"/>
          </a:xfrm>
        </p:grpSpPr>
        <p:cxnSp>
          <p:nvCxnSpPr>
            <p:cNvPr id="14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152" name="Rettangolo 151"/>
          <p:cNvSpPr/>
          <p:nvPr/>
        </p:nvSpPr>
        <p:spPr bwMode="auto">
          <a:xfrm>
            <a:off x="4367849" y="1009373"/>
            <a:ext cx="968650" cy="1050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CasellaDiTesto 152"/>
          <p:cNvSpPr txBox="1"/>
          <p:nvPr/>
        </p:nvSpPr>
        <p:spPr>
          <a:xfrm>
            <a:off x="4384976" y="1225241"/>
            <a:ext cx="973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corso</a:t>
            </a:r>
            <a:endParaRPr lang="it-IT" sz="1600" dirty="0"/>
          </a:p>
        </p:txBody>
      </p:sp>
      <p:sp>
        <p:nvSpPr>
          <p:cNvPr id="157" name="CasellaDiTesto 156"/>
          <p:cNvSpPr txBox="1"/>
          <p:nvPr/>
        </p:nvSpPr>
        <p:spPr>
          <a:xfrm>
            <a:off x="5596004" y="998552"/>
            <a:ext cx="57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codice</a:t>
            </a:r>
            <a:endParaRPr lang="it-IT" sz="800" dirty="0"/>
          </a:p>
        </p:txBody>
      </p:sp>
      <p:sp>
        <p:nvSpPr>
          <p:cNvPr id="161" name="CasellaDiTesto 160"/>
          <p:cNvSpPr txBox="1"/>
          <p:nvPr/>
        </p:nvSpPr>
        <p:spPr>
          <a:xfrm>
            <a:off x="5597906" y="1137733"/>
            <a:ext cx="630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nome</a:t>
            </a:r>
            <a:endParaRPr lang="it-IT" sz="800" dirty="0"/>
          </a:p>
        </p:txBody>
      </p:sp>
      <p:sp>
        <p:nvSpPr>
          <p:cNvPr id="165" name="CasellaDiTesto 164"/>
          <p:cNvSpPr txBox="1"/>
          <p:nvPr/>
        </p:nvSpPr>
        <p:spPr>
          <a:xfrm>
            <a:off x="5598307" y="1285060"/>
            <a:ext cx="937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#ore lezione</a:t>
            </a:r>
            <a:endParaRPr lang="it-IT" sz="800" dirty="0"/>
          </a:p>
        </p:txBody>
      </p:sp>
      <p:sp>
        <p:nvSpPr>
          <p:cNvPr id="169" name="CasellaDiTesto 168"/>
          <p:cNvSpPr txBox="1"/>
          <p:nvPr/>
        </p:nvSpPr>
        <p:spPr>
          <a:xfrm>
            <a:off x="5592614" y="1415998"/>
            <a:ext cx="8785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#ore </a:t>
            </a:r>
            <a:r>
              <a:rPr lang="it-IT" sz="1100" dirty="0" err="1" smtClean="0"/>
              <a:t>eserc</a:t>
            </a:r>
            <a:r>
              <a:rPr lang="it-IT" sz="1100" dirty="0" smtClean="0"/>
              <a:t>.</a:t>
            </a:r>
            <a:endParaRPr lang="it-IT" sz="800" dirty="0"/>
          </a:p>
        </p:txBody>
      </p:sp>
      <p:grpSp>
        <p:nvGrpSpPr>
          <p:cNvPr id="170" name="Group 3"/>
          <p:cNvGrpSpPr>
            <a:grpSpLocks/>
          </p:cNvGrpSpPr>
          <p:nvPr/>
        </p:nvGrpSpPr>
        <p:grpSpPr bwMode="auto">
          <a:xfrm rot="10800000">
            <a:off x="1517785" y="1088770"/>
            <a:ext cx="331198" cy="100289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17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17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77" name="Group 3"/>
          <p:cNvGrpSpPr>
            <a:grpSpLocks/>
          </p:cNvGrpSpPr>
          <p:nvPr/>
        </p:nvGrpSpPr>
        <p:grpSpPr bwMode="auto">
          <a:xfrm rot="10800000">
            <a:off x="1514875" y="1211868"/>
            <a:ext cx="331198" cy="100289"/>
            <a:chOff x="5472113" y="2528900"/>
            <a:chExt cx="541337" cy="134937"/>
          </a:xfrm>
        </p:grpSpPr>
        <p:cxnSp>
          <p:nvCxnSpPr>
            <p:cNvPr id="17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80" name="Group 3"/>
          <p:cNvGrpSpPr>
            <a:grpSpLocks/>
          </p:cNvGrpSpPr>
          <p:nvPr/>
        </p:nvGrpSpPr>
        <p:grpSpPr bwMode="auto">
          <a:xfrm rot="10800000">
            <a:off x="1514266" y="1339546"/>
            <a:ext cx="331198" cy="100289"/>
            <a:chOff x="5472113" y="2528900"/>
            <a:chExt cx="541337" cy="134937"/>
          </a:xfrm>
        </p:grpSpPr>
        <p:cxnSp>
          <p:nvCxnSpPr>
            <p:cNvPr id="18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83" name="Group 3"/>
          <p:cNvGrpSpPr>
            <a:grpSpLocks/>
          </p:cNvGrpSpPr>
          <p:nvPr/>
        </p:nvGrpSpPr>
        <p:grpSpPr bwMode="auto">
          <a:xfrm rot="10800000">
            <a:off x="1514266" y="1466730"/>
            <a:ext cx="331198" cy="100289"/>
            <a:chOff x="5472113" y="2528900"/>
            <a:chExt cx="541337" cy="134937"/>
          </a:xfrm>
        </p:grpSpPr>
        <p:cxnSp>
          <p:nvCxnSpPr>
            <p:cNvPr id="18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86" name="Group 3"/>
          <p:cNvGrpSpPr>
            <a:grpSpLocks/>
          </p:cNvGrpSpPr>
          <p:nvPr/>
        </p:nvGrpSpPr>
        <p:grpSpPr bwMode="auto">
          <a:xfrm rot="10800000">
            <a:off x="1514266" y="1593915"/>
            <a:ext cx="331198" cy="100289"/>
            <a:chOff x="5472113" y="2528900"/>
            <a:chExt cx="541337" cy="134937"/>
          </a:xfrm>
        </p:grpSpPr>
        <p:cxnSp>
          <p:nvCxnSpPr>
            <p:cNvPr id="18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89" name="Group 3"/>
          <p:cNvGrpSpPr>
            <a:grpSpLocks/>
          </p:cNvGrpSpPr>
          <p:nvPr/>
        </p:nvGrpSpPr>
        <p:grpSpPr bwMode="auto">
          <a:xfrm rot="10800000">
            <a:off x="1514266" y="1719964"/>
            <a:ext cx="331198" cy="100289"/>
            <a:chOff x="5472113" y="2528900"/>
            <a:chExt cx="541337" cy="134937"/>
          </a:xfrm>
        </p:grpSpPr>
        <p:cxnSp>
          <p:nvCxnSpPr>
            <p:cNvPr id="19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192" name="CasellaDiTesto 191"/>
          <p:cNvSpPr txBox="1"/>
          <p:nvPr/>
        </p:nvSpPr>
        <p:spPr>
          <a:xfrm>
            <a:off x="5586532" y="1674910"/>
            <a:ext cx="1063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#crediti </a:t>
            </a:r>
            <a:r>
              <a:rPr lang="it-IT" sz="1100" dirty="0" err="1" smtClean="0"/>
              <a:t>eserc</a:t>
            </a:r>
            <a:r>
              <a:rPr lang="it-IT" sz="1100" dirty="0" smtClean="0"/>
              <a:t>.</a:t>
            </a:r>
            <a:endParaRPr lang="it-IT" sz="800" dirty="0"/>
          </a:p>
        </p:txBody>
      </p:sp>
      <p:sp>
        <p:nvSpPr>
          <p:cNvPr id="193" name="CasellaDiTesto 192"/>
          <p:cNvSpPr txBox="1"/>
          <p:nvPr/>
        </p:nvSpPr>
        <p:spPr>
          <a:xfrm>
            <a:off x="5592304" y="1543705"/>
            <a:ext cx="1166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#crediti lezione</a:t>
            </a:r>
            <a:endParaRPr lang="it-IT" sz="800" dirty="0"/>
          </a:p>
        </p:txBody>
      </p:sp>
      <p:grpSp>
        <p:nvGrpSpPr>
          <p:cNvPr id="194" name="Group 3"/>
          <p:cNvGrpSpPr>
            <a:grpSpLocks/>
          </p:cNvGrpSpPr>
          <p:nvPr/>
        </p:nvGrpSpPr>
        <p:grpSpPr bwMode="auto">
          <a:xfrm>
            <a:off x="5339578" y="1088547"/>
            <a:ext cx="323578" cy="100662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19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19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5331958" y="1228855"/>
            <a:ext cx="331198" cy="100289"/>
            <a:chOff x="5472113" y="2528900"/>
            <a:chExt cx="541337" cy="134937"/>
          </a:xfrm>
        </p:grpSpPr>
        <p:cxnSp>
          <p:nvCxnSpPr>
            <p:cNvPr id="19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200" name="Group 3"/>
          <p:cNvGrpSpPr>
            <a:grpSpLocks/>
          </p:cNvGrpSpPr>
          <p:nvPr/>
        </p:nvGrpSpPr>
        <p:grpSpPr bwMode="auto">
          <a:xfrm>
            <a:off x="5325755" y="1362156"/>
            <a:ext cx="331198" cy="100289"/>
            <a:chOff x="5472113" y="2528900"/>
            <a:chExt cx="541337" cy="134937"/>
          </a:xfrm>
        </p:grpSpPr>
        <p:cxnSp>
          <p:nvCxnSpPr>
            <p:cNvPr id="20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203" name="Group 3"/>
          <p:cNvGrpSpPr>
            <a:grpSpLocks/>
          </p:cNvGrpSpPr>
          <p:nvPr/>
        </p:nvGrpSpPr>
        <p:grpSpPr bwMode="auto">
          <a:xfrm>
            <a:off x="5325876" y="1500188"/>
            <a:ext cx="331198" cy="100289"/>
            <a:chOff x="5472113" y="2528900"/>
            <a:chExt cx="541337" cy="134937"/>
          </a:xfrm>
        </p:grpSpPr>
        <p:cxnSp>
          <p:nvCxnSpPr>
            <p:cNvPr id="20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206" name="Group 3"/>
          <p:cNvGrpSpPr>
            <a:grpSpLocks/>
          </p:cNvGrpSpPr>
          <p:nvPr/>
        </p:nvGrpSpPr>
        <p:grpSpPr bwMode="auto">
          <a:xfrm>
            <a:off x="5319673" y="1633489"/>
            <a:ext cx="331198" cy="100289"/>
            <a:chOff x="5472113" y="2528900"/>
            <a:chExt cx="541337" cy="134937"/>
          </a:xfrm>
        </p:grpSpPr>
        <p:cxnSp>
          <p:nvCxnSpPr>
            <p:cNvPr id="20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209" name="Group 3"/>
          <p:cNvGrpSpPr>
            <a:grpSpLocks/>
          </p:cNvGrpSpPr>
          <p:nvPr/>
        </p:nvGrpSpPr>
        <p:grpSpPr bwMode="auto">
          <a:xfrm>
            <a:off x="5326583" y="1762746"/>
            <a:ext cx="331198" cy="100289"/>
            <a:chOff x="5472113" y="2528900"/>
            <a:chExt cx="541337" cy="134937"/>
          </a:xfrm>
        </p:grpSpPr>
        <p:cxnSp>
          <p:nvCxnSpPr>
            <p:cNvPr id="21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212" name="Rombo 211"/>
          <p:cNvSpPr/>
          <p:nvPr/>
        </p:nvSpPr>
        <p:spPr bwMode="auto">
          <a:xfrm>
            <a:off x="5756792" y="1977566"/>
            <a:ext cx="590932" cy="53817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5" name="Connettore 4 214"/>
          <p:cNvCxnSpPr>
            <a:stCxn id="212" idx="3"/>
            <a:endCxn id="127" idx="1"/>
          </p:cNvCxnSpPr>
          <p:nvPr/>
        </p:nvCxnSpPr>
        <p:spPr>
          <a:xfrm flipH="1">
            <a:off x="6332919" y="2246654"/>
            <a:ext cx="14805" cy="540626"/>
          </a:xfrm>
          <a:prstGeom prst="bentConnector5">
            <a:avLst>
              <a:gd name="adj1" fmla="val -1029382"/>
              <a:gd name="adj2" fmla="val 68837"/>
              <a:gd name="adj3" fmla="val 1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CasellaDiTesto 242"/>
          <p:cNvSpPr txBox="1"/>
          <p:nvPr/>
        </p:nvSpPr>
        <p:spPr>
          <a:xfrm>
            <a:off x="5708039" y="2115673"/>
            <a:ext cx="707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 smtClean="0"/>
              <a:t>professore</a:t>
            </a:r>
            <a:endParaRPr lang="it-IT" sz="900" b="1" dirty="0"/>
          </a:p>
        </p:txBody>
      </p:sp>
      <p:sp>
        <p:nvSpPr>
          <p:cNvPr id="261" name="CasellaDiTesto 260"/>
          <p:cNvSpPr txBox="1"/>
          <p:nvPr/>
        </p:nvSpPr>
        <p:spPr>
          <a:xfrm>
            <a:off x="6166975" y="1988569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262" name="CasellaDiTesto 261"/>
          <p:cNvSpPr txBox="1"/>
          <p:nvPr/>
        </p:nvSpPr>
        <p:spPr>
          <a:xfrm>
            <a:off x="5440024" y="1989188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(1,1)</a:t>
            </a:r>
            <a:endParaRPr lang="it-IT" sz="1100" dirty="0"/>
          </a:p>
        </p:txBody>
      </p:sp>
      <p:sp>
        <p:nvSpPr>
          <p:cNvPr id="263" name="Rettangolo 262"/>
          <p:cNvSpPr/>
          <p:nvPr/>
        </p:nvSpPr>
        <p:spPr bwMode="auto">
          <a:xfrm>
            <a:off x="1837526" y="949305"/>
            <a:ext cx="1119291" cy="113690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4" name="CasellaDiTesto 263"/>
          <p:cNvSpPr txBox="1"/>
          <p:nvPr/>
        </p:nvSpPr>
        <p:spPr>
          <a:xfrm>
            <a:off x="1629687" y="1249714"/>
            <a:ext cx="152713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/>
              <a:t>studente</a:t>
            </a:r>
            <a:endParaRPr lang="it-IT" sz="2300" dirty="0"/>
          </a:p>
        </p:txBody>
      </p:sp>
      <p:sp>
        <p:nvSpPr>
          <p:cNvPr id="303" name="Rombo 302"/>
          <p:cNvSpPr/>
          <p:nvPr/>
        </p:nvSpPr>
        <p:spPr bwMode="auto">
          <a:xfrm>
            <a:off x="3386962" y="935421"/>
            <a:ext cx="590932" cy="53817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4" name="Connettore 4 303"/>
          <p:cNvCxnSpPr>
            <a:stCxn id="263" idx="3"/>
            <a:endCxn id="303" idx="1"/>
          </p:cNvCxnSpPr>
          <p:nvPr/>
        </p:nvCxnSpPr>
        <p:spPr>
          <a:xfrm flipV="1">
            <a:off x="2956817" y="1204509"/>
            <a:ext cx="430145" cy="313250"/>
          </a:xfrm>
          <a:prstGeom prst="bentConnector3">
            <a:avLst>
              <a:gd name="adj1" fmla="val 17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4 304"/>
          <p:cNvCxnSpPr>
            <a:stCxn id="303" idx="3"/>
            <a:endCxn id="152" idx="1"/>
          </p:cNvCxnSpPr>
          <p:nvPr/>
        </p:nvCxnSpPr>
        <p:spPr>
          <a:xfrm>
            <a:off x="3977894" y="1204509"/>
            <a:ext cx="389955" cy="329920"/>
          </a:xfrm>
          <a:prstGeom prst="bentConnector3">
            <a:avLst>
              <a:gd name="adj1" fmla="val 988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CasellaDiTesto 305"/>
          <p:cNvSpPr txBox="1"/>
          <p:nvPr/>
        </p:nvSpPr>
        <p:spPr>
          <a:xfrm>
            <a:off x="3331435" y="1011484"/>
            <a:ext cx="7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 smtClean="0"/>
              <a:t>piano di studi</a:t>
            </a:r>
            <a:endParaRPr lang="it-IT" sz="900" b="1" dirty="0"/>
          </a:p>
        </p:txBody>
      </p:sp>
      <p:sp>
        <p:nvSpPr>
          <p:cNvPr id="307" name="CasellaDiTesto 306"/>
          <p:cNvSpPr txBox="1"/>
          <p:nvPr/>
        </p:nvSpPr>
        <p:spPr>
          <a:xfrm>
            <a:off x="3804194" y="974253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308" name="CasellaDiTesto 307"/>
          <p:cNvSpPr txBox="1"/>
          <p:nvPr/>
        </p:nvSpPr>
        <p:spPr>
          <a:xfrm>
            <a:off x="3071389" y="974398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(1,1)</a:t>
            </a:r>
            <a:endParaRPr lang="it-IT" sz="1100" dirty="0"/>
          </a:p>
        </p:txBody>
      </p:sp>
      <p:sp>
        <p:nvSpPr>
          <p:cNvPr id="309" name="Rombo 308"/>
          <p:cNvSpPr/>
          <p:nvPr/>
        </p:nvSpPr>
        <p:spPr bwMode="auto">
          <a:xfrm>
            <a:off x="3386961" y="1612689"/>
            <a:ext cx="590932" cy="53817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0" name="Connettore 4 309"/>
          <p:cNvCxnSpPr>
            <a:stCxn id="263" idx="3"/>
            <a:endCxn id="309" idx="1"/>
          </p:cNvCxnSpPr>
          <p:nvPr/>
        </p:nvCxnSpPr>
        <p:spPr>
          <a:xfrm>
            <a:off x="2956817" y="1517759"/>
            <a:ext cx="430144" cy="364018"/>
          </a:xfrm>
          <a:prstGeom prst="bentConnector3">
            <a:avLst>
              <a:gd name="adj1" fmla="val 17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4 310"/>
          <p:cNvCxnSpPr>
            <a:stCxn id="309" idx="3"/>
            <a:endCxn id="152" idx="1"/>
          </p:cNvCxnSpPr>
          <p:nvPr/>
        </p:nvCxnSpPr>
        <p:spPr>
          <a:xfrm flipV="1">
            <a:off x="3977893" y="1534429"/>
            <a:ext cx="389956" cy="347348"/>
          </a:xfrm>
          <a:prstGeom prst="bentConnector3">
            <a:avLst>
              <a:gd name="adj1" fmla="val 988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CasellaDiTesto 311"/>
          <p:cNvSpPr txBox="1"/>
          <p:nvPr/>
        </p:nvSpPr>
        <p:spPr>
          <a:xfrm>
            <a:off x="3338208" y="1750796"/>
            <a:ext cx="707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 smtClean="0"/>
              <a:t>esame</a:t>
            </a:r>
            <a:endParaRPr lang="it-IT" sz="900" b="1" dirty="0"/>
          </a:p>
        </p:txBody>
      </p:sp>
      <p:sp>
        <p:nvSpPr>
          <p:cNvPr id="313" name="CasellaDiTesto 312"/>
          <p:cNvSpPr txBox="1"/>
          <p:nvPr/>
        </p:nvSpPr>
        <p:spPr>
          <a:xfrm>
            <a:off x="3789203" y="1622209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314" name="CasellaDiTesto 313"/>
          <p:cNvSpPr txBox="1"/>
          <p:nvPr/>
        </p:nvSpPr>
        <p:spPr>
          <a:xfrm>
            <a:off x="3094134" y="1623907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343" name="CasellaDiTesto 342"/>
          <p:cNvSpPr txBox="1"/>
          <p:nvPr/>
        </p:nvSpPr>
        <p:spPr>
          <a:xfrm>
            <a:off x="606401" y="998552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matricola</a:t>
            </a:r>
            <a:endParaRPr lang="it-IT" sz="800" dirty="0"/>
          </a:p>
        </p:txBody>
      </p:sp>
      <p:sp>
        <p:nvSpPr>
          <p:cNvPr id="344" name="CasellaDiTesto 343"/>
          <p:cNvSpPr txBox="1"/>
          <p:nvPr/>
        </p:nvSpPr>
        <p:spPr>
          <a:xfrm>
            <a:off x="598150" y="1114150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nome</a:t>
            </a:r>
            <a:endParaRPr lang="it-IT" sz="800" dirty="0"/>
          </a:p>
        </p:txBody>
      </p:sp>
      <p:sp>
        <p:nvSpPr>
          <p:cNvPr id="345" name="CasellaDiTesto 344"/>
          <p:cNvSpPr txBox="1"/>
          <p:nvPr/>
        </p:nvSpPr>
        <p:spPr>
          <a:xfrm>
            <a:off x="607153" y="1235593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cognome</a:t>
            </a:r>
            <a:endParaRPr lang="it-IT" sz="800" dirty="0"/>
          </a:p>
        </p:txBody>
      </p:sp>
      <p:sp>
        <p:nvSpPr>
          <p:cNvPr id="348" name="CasellaDiTesto 347"/>
          <p:cNvSpPr txBox="1"/>
          <p:nvPr/>
        </p:nvSpPr>
        <p:spPr>
          <a:xfrm>
            <a:off x="604811" y="1375575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/>
              <a:t>c</a:t>
            </a:r>
            <a:r>
              <a:rPr lang="it-IT" sz="1100" dirty="0" smtClean="0"/>
              <a:t>ittà nascita</a:t>
            </a:r>
            <a:endParaRPr lang="it-IT" sz="800" dirty="0"/>
          </a:p>
        </p:txBody>
      </p:sp>
      <p:sp>
        <p:nvSpPr>
          <p:cNvPr id="349" name="CasellaDiTesto 348"/>
          <p:cNvSpPr txBox="1"/>
          <p:nvPr/>
        </p:nvSpPr>
        <p:spPr>
          <a:xfrm>
            <a:off x="454634" y="1494217"/>
            <a:ext cx="11403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città residenza</a:t>
            </a:r>
            <a:endParaRPr lang="it-IT" sz="800" dirty="0"/>
          </a:p>
        </p:txBody>
      </p:sp>
      <p:sp>
        <p:nvSpPr>
          <p:cNvPr id="350" name="CasellaDiTesto 349"/>
          <p:cNvSpPr txBox="1"/>
          <p:nvPr/>
        </p:nvSpPr>
        <p:spPr>
          <a:xfrm>
            <a:off x="386848" y="1760323"/>
            <a:ext cx="1210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regione residenza</a:t>
            </a:r>
            <a:endParaRPr lang="it-IT" sz="800" dirty="0"/>
          </a:p>
        </p:txBody>
      </p:sp>
      <p:sp>
        <p:nvSpPr>
          <p:cNvPr id="351" name="CasellaDiTesto 350"/>
          <p:cNvSpPr txBox="1"/>
          <p:nvPr/>
        </p:nvSpPr>
        <p:spPr>
          <a:xfrm>
            <a:off x="242887" y="1616425"/>
            <a:ext cx="1344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provincia residenza</a:t>
            </a:r>
            <a:endParaRPr lang="it-IT" sz="800" dirty="0"/>
          </a:p>
        </p:txBody>
      </p:sp>
      <p:grpSp>
        <p:nvGrpSpPr>
          <p:cNvPr id="352" name="Group 3"/>
          <p:cNvGrpSpPr>
            <a:grpSpLocks/>
          </p:cNvGrpSpPr>
          <p:nvPr/>
        </p:nvGrpSpPr>
        <p:grpSpPr bwMode="auto">
          <a:xfrm rot="10800000">
            <a:off x="1514265" y="1860736"/>
            <a:ext cx="331198" cy="100289"/>
            <a:chOff x="5472113" y="2528900"/>
            <a:chExt cx="541337" cy="134937"/>
          </a:xfrm>
        </p:grpSpPr>
        <p:cxnSp>
          <p:nvCxnSpPr>
            <p:cNvPr id="353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4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83" name="Group 3"/>
          <p:cNvGrpSpPr>
            <a:grpSpLocks/>
          </p:cNvGrpSpPr>
          <p:nvPr/>
        </p:nvGrpSpPr>
        <p:grpSpPr bwMode="auto">
          <a:xfrm rot="2635617">
            <a:off x="3768802" y="2089077"/>
            <a:ext cx="331198" cy="100289"/>
            <a:chOff x="5472113" y="2528900"/>
            <a:chExt cx="541337" cy="134937"/>
          </a:xfrm>
        </p:grpSpPr>
        <p:cxnSp>
          <p:nvCxnSpPr>
            <p:cNvPr id="38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386" name="CasellaDiTesto 385"/>
          <p:cNvSpPr txBox="1"/>
          <p:nvPr/>
        </p:nvSpPr>
        <p:spPr>
          <a:xfrm>
            <a:off x="4019588" y="2078696"/>
            <a:ext cx="540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voto</a:t>
            </a:r>
            <a:endParaRPr lang="it-IT" sz="800" dirty="0"/>
          </a:p>
        </p:txBody>
      </p:sp>
      <p:grpSp>
        <p:nvGrpSpPr>
          <p:cNvPr id="393" name="Group 3"/>
          <p:cNvGrpSpPr>
            <a:grpSpLocks/>
          </p:cNvGrpSpPr>
          <p:nvPr/>
        </p:nvGrpSpPr>
        <p:grpSpPr bwMode="auto">
          <a:xfrm rot="7872709">
            <a:off x="3167527" y="2109532"/>
            <a:ext cx="435102" cy="127028"/>
            <a:chOff x="5472113" y="2528900"/>
            <a:chExt cx="541337" cy="134937"/>
          </a:xfrm>
        </p:grpSpPr>
        <p:cxnSp>
          <p:nvCxnSpPr>
            <p:cNvPr id="39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08" name="CasellaDiTesto 407"/>
          <p:cNvSpPr txBox="1"/>
          <p:nvPr/>
        </p:nvSpPr>
        <p:spPr>
          <a:xfrm>
            <a:off x="3267097" y="2158164"/>
            <a:ext cx="630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data</a:t>
            </a:r>
            <a:endParaRPr lang="it-IT" sz="800" dirty="0"/>
          </a:p>
        </p:txBody>
      </p:sp>
      <p:grpSp>
        <p:nvGrpSpPr>
          <p:cNvPr id="415" name="Group 3"/>
          <p:cNvGrpSpPr>
            <a:grpSpLocks/>
          </p:cNvGrpSpPr>
          <p:nvPr/>
        </p:nvGrpSpPr>
        <p:grpSpPr bwMode="auto">
          <a:xfrm rot="9603897">
            <a:off x="3009443" y="2346148"/>
            <a:ext cx="239287" cy="71824"/>
            <a:chOff x="5472113" y="2528900"/>
            <a:chExt cx="541337" cy="134937"/>
          </a:xfrm>
        </p:grpSpPr>
        <p:cxnSp>
          <p:nvCxnSpPr>
            <p:cNvPr id="416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7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421" name="Group 3"/>
          <p:cNvGrpSpPr>
            <a:grpSpLocks/>
          </p:cNvGrpSpPr>
          <p:nvPr/>
        </p:nvGrpSpPr>
        <p:grpSpPr bwMode="auto">
          <a:xfrm rot="10800000">
            <a:off x="2986722" y="2271937"/>
            <a:ext cx="239287" cy="71824"/>
            <a:chOff x="5472113" y="2528900"/>
            <a:chExt cx="541337" cy="134937"/>
          </a:xfrm>
        </p:grpSpPr>
        <p:cxnSp>
          <p:nvCxnSpPr>
            <p:cNvPr id="42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424" name="Group 3"/>
          <p:cNvGrpSpPr>
            <a:grpSpLocks/>
          </p:cNvGrpSpPr>
          <p:nvPr/>
        </p:nvGrpSpPr>
        <p:grpSpPr bwMode="auto">
          <a:xfrm rot="11672834">
            <a:off x="2987139" y="2201404"/>
            <a:ext cx="239287" cy="71824"/>
            <a:chOff x="5472113" y="2528900"/>
            <a:chExt cx="541337" cy="134937"/>
          </a:xfrm>
        </p:grpSpPr>
        <p:cxnSp>
          <p:nvCxnSpPr>
            <p:cNvPr id="42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427" name="CasellaDiTesto 426"/>
          <p:cNvSpPr txBox="1"/>
          <p:nvPr/>
        </p:nvSpPr>
        <p:spPr>
          <a:xfrm>
            <a:off x="2481755" y="2068878"/>
            <a:ext cx="5687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dirty="0" smtClean="0"/>
              <a:t>giorno</a:t>
            </a:r>
            <a:endParaRPr lang="it-IT" sz="800" dirty="0"/>
          </a:p>
        </p:txBody>
      </p:sp>
      <p:sp>
        <p:nvSpPr>
          <p:cNvPr id="428" name="CasellaDiTesto 427"/>
          <p:cNvSpPr txBox="1"/>
          <p:nvPr/>
        </p:nvSpPr>
        <p:spPr>
          <a:xfrm>
            <a:off x="2413295" y="2175383"/>
            <a:ext cx="6241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dirty="0" smtClean="0"/>
              <a:t>mese</a:t>
            </a:r>
            <a:endParaRPr lang="it-IT" sz="500" dirty="0"/>
          </a:p>
        </p:txBody>
      </p:sp>
      <p:sp>
        <p:nvSpPr>
          <p:cNvPr id="429" name="CasellaDiTesto 428"/>
          <p:cNvSpPr txBox="1"/>
          <p:nvPr/>
        </p:nvSpPr>
        <p:spPr>
          <a:xfrm>
            <a:off x="2474019" y="2290799"/>
            <a:ext cx="5687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dirty="0" smtClean="0"/>
              <a:t>anno</a:t>
            </a:r>
            <a:endParaRPr lang="it-IT" sz="800" dirty="0"/>
          </a:p>
        </p:txBody>
      </p:sp>
      <p:sp>
        <p:nvSpPr>
          <p:cNvPr id="445" name="Rettangolo 444"/>
          <p:cNvSpPr/>
          <p:nvPr/>
        </p:nvSpPr>
        <p:spPr bwMode="auto">
          <a:xfrm>
            <a:off x="4017545" y="3684046"/>
            <a:ext cx="1132767" cy="79625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6" name="CasellaDiTesto 445"/>
          <p:cNvSpPr txBox="1"/>
          <p:nvPr/>
        </p:nvSpPr>
        <p:spPr>
          <a:xfrm>
            <a:off x="3959335" y="3730752"/>
            <a:ext cx="1261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c</a:t>
            </a:r>
            <a:r>
              <a:rPr lang="it-IT" sz="2000" dirty="0" smtClean="0"/>
              <a:t>orso di laurea</a:t>
            </a:r>
            <a:endParaRPr lang="it-IT" sz="1200" dirty="0"/>
          </a:p>
        </p:txBody>
      </p:sp>
      <p:sp>
        <p:nvSpPr>
          <p:cNvPr id="447" name="Rombo 446"/>
          <p:cNvSpPr/>
          <p:nvPr/>
        </p:nvSpPr>
        <p:spPr bwMode="auto">
          <a:xfrm>
            <a:off x="2795354" y="2910081"/>
            <a:ext cx="799945" cy="721109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8" name="Connettore 4 447"/>
          <p:cNvCxnSpPr>
            <a:stCxn id="263" idx="2"/>
            <a:endCxn id="447" idx="1"/>
          </p:cNvCxnSpPr>
          <p:nvPr/>
        </p:nvCxnSpPr>
        <p:spPr>
          <a:xfrm rot="16200000" flipH="1">
            <a:off x="2004051" y="2479333"/>
            <a:ext cx="1184424" cy="39818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CasellaDiTesto 449"/>
          <p:cNvSpPr txBox="1"/>
          <p:nvPr/>
        </p:nvSpPr>
        <p:spPr>
          <a:xfrm>
            <a:off x="3413101" y="3007959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451" name="CasellaDiTesto 450"/>
          <p:cNvSpPr txBox="1"/>
          <p:nvPr/>
        </p:nvSpPr>
        <p:spPr>
          <a:xfrm>
            <a:off x="2506369" y="2980753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(1,1)</a:t>
            </a:r>
            <a:endParaRPr lang="it-IT" sz="1100" dirty="0"/>
          </a:p>
        </p:txBody>
      </p:sp>
      <p:sp>
        <p:nvSpPr>
          <p:cNvPr id="452" name="Rombo 451"/>
          <p:cNvSpPr/>
          <p:nvPr/>
        </p:nvSpPr>
        <p:spPr bwMode="auto">
          <a:xfrm>
            <a:off x="4175587" y="2528176"/>
            <a:ext cx="818818" cy="648207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4" name="Connettore 4 453"/>
          <p:cNvCxnSpPr>
            <a:stCxn id="452" idx="2"/>
            <a:endCxn id="445" idx="0"/>
          </p:cNvCxnSpPr>
          <p:nvPr/>
        </p:nvCxnSpPr>
        <p:spPr>
          <a:xfrm rot="5400000">
            <a:off x="4330632" y="3429681"/>
            <a:ext cx="507663" cy="10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5" name="CasellaDiTesto 454"/>
          <p:cNvSpPr txBox="1"/>
          <p:nvPr/>
        </p:nvSpPr>
        <p:spPr>
          <a:xfrm>
            <a:off x="4595945" y="3027673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456" name="CasellaDiTesto 455"/>
          <p:cNvSpPr txBox="1"/>
          <p:nvPr/>
        </p:nvSpPr>
        <p:spPr>
          <a:xfrm>
            <a:off x="4523490" y="2325238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462" name="CasellaDiTesto 461"/>
          <p:cNvSpPr txBox="1"/>
          <p:nvPr/>
        </p:nvSpPr>
        <p:spPr>
          <a:xfrm>
            <a:off x="4194283" y="2719691"/>
            <a:ext cx="7974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erogazione</a:t>
            </a:r>
            <a:endParaRPr lang="it-IT" sz="1050" b="1" dirty="0"/>
          </a:p>
        </p:txBody>
      </p:sp>
      <p:sp>
        <p:nvSpPr>
          <p:cNvPr id="463" name="CasellaDiTesto 462"/>
          <p:cNvSpPr txBox="1"/>
          <p:nvPr/>
        </p:nvSpPr>
        <p:spPr>
          <a:xfrm>
            <a:off x="2802840" y="3117305"/>
            <a:ext cx="80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iscrizione</a:t>
            </a:r>
            <a:endParaRPr lang="it-IT" sz="1200" b="1" dirty="0"/>
          </a:p>
        </p:txBody>
      </p:sp>
      <p:cxnSp>
        <p:nvCxnSpPr>
          <p:cNvPr id="512" name="Connettore 4 511"/>
          <p:cNvCxnSpPr>
            <a:stCxn id="513" idx="3"/>
            <a:endCxn id="127" idx="2"/>
          </p:cNvCxnSpPr>
          <p:nvPr/>
        </p:nvCxnSpPr>
        <p:spPr>
          <a:xfrm flipV="1">
            <a:off x="6442660" y="2963180"/>
            <a:ext cx="186452" cy="44235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Rombo 512"/>
          <p:cNvSpPr/>
          <p:nvPr/>
        </p:nvSpPr>
        <p:spPr bwMode="auto">
          <a:xfrm>
            <a:off x="5642715" y="3044978"/>
            <a:ext cx="799945" cy="721109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5" name="CasellaDiTesto 514"/>
          <p:cNvSpPr txBox="1"/>
          <p:nvPr/>
        </p:nvSpPr>
        <p:spPr>
          <a:xfrm>
            <a:off x="6338474" y="3369580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(0,1)</a:t>
            </a:r>
            <a:endParaRPr lang="it-IT" sz="1100" dirty="0"/>
          </a:p>
        </p:txBody>
      </p:sp>
      <p:sp>
        <p:nvSpPr>
          <p:cNvPr id="516" name="CasellaDiTesto 515"/>
          <p:cNvSpPr txBox="1"/>
          <p:nvPr/>
        </p:nvSpPr>
        <p:spPr>
          <a:xfrm>
            <a:off x="5314691" y="3419581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(1,1)</a:t>
            </a:r>
            <a:endParaRPr lang="it-IT" sz="1100" dirty="0"/>
          </a:p>
        </p:txBody>
      </p:sp>
      <p:sp>
        <p:nvSpPr>
          <p:cNvPr id="517" name="CasellaDiTesto 516"/>
          <p:cNvSpPr txBox="1"/>
          <p:nvPr/>
        </p:nvSpPr>
        <p:spPr>
          <a:xfrm>
            <a:off x="5629970" y="3254714"/>
            <a:ext cx="87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presidente</a:t>
            </a:r>
            <a:endParaRPr lang="it-IT" sz="1200" b="1" dirty="0"/>
          </a:p>
        </p:txBody>
      </p:sp>
      <p:grpSp>
        <p:nvGrpSpPr>
          <p:cNvPr id="524" name="Group 3"/>
          <p:cNvGrpSpPr>
            <a:grpSpLocks/>
          </p:cNvGrpSpPr>
          <p:nvPr/>
        </p:nvGrpSpPr>
        <p:grpSpPr bwMode="auto">
          <a:xfrm rot="10800000">
            <a:off x="3680425" y="3878102"/>
            <a:ext cx="331198" cy="100289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52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52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527" name="Group 3"/>
          <p:cNvGrpSpPr>
            <a:grpSpLocks/>
          </p:cNvGrpSpPr>
          <p:nvPr/>
        </p:nvGrpSpPr>
        <p:grpSpPr bwMode="auto">
          <a:xfrm rot="10800000">
            <a:off x="3677515" y="4001200"/>
            <a:ext cx="331198" cy="100289"/>
            <a:chOff x="5472113" y="2528900"/>
            <a:chExt cx="541337" cy="134937"/>
          </a:xfrm>
        </p:grpSpPr>
        <p:cxnSp>
          <p:nvCxnSpPr>
            <p:cNvPr id="52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530" name="Group 3"/>
          <p:cNvGrpSpPr>
            <a:grpSpLocks/>
          </p:cNvGrpSpPr>
          <p:nvPr/>
        </p:nvGrpSpPr>
        <p:grpSpPr bwMode="auto">
          <a:xfrm rot="10800000">
            <a:off x="3676906" y="4128878"/>
            <a:ext cx="331198" cy="100289"/>
            <a:chOff x="5472113" y="2528900"/>
            <a:chExt cx="541337" cy="134937"/>
          </a:xfrm>
        </p:grpSpPr>
        <p:cxnSp>
          <p:nvCxnSpPr>
            <p:cNvPr id="53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533" name="CasellaDiTesto 532"/>
          <p:cNvSpPr txBox="1"/>
          <p:nvPr/>
        </p:nvSpPr>
        <p:spPr>
          <a:xfrm>
            <a:off x="2769041" y="3787884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codice</a:t>
            </a:r>
            <a:endParaRPr lang="it-IT" sz="800" dirty="0"/>
          </a:p>
        </p:txBody>
      </p:sp>
      <p:sp>
        <p:nvSpPr>
          <p:cNvPr id="534" name="CasellaDiTesto 533"/>
          <p:cNvSpPr txBox="1"/>
          <p:nvPr/>
        </p:nvSpPr>
        <p:spPr>
          <a:xfrm>
            <a:off x="2760790" y="3903482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nome</a:t>
            </a:r>
            <a:endParaRPr lang="it-IT" sz="800" dirty="0"/>
          </a:p>
        </p:txBody>
      </p:sp>
      <p:sp>
        <p:nvSpPr>
          <p:cNvPr id="535" name="CasellaDiTesto 534"/>
          <p:cNvSpPr txBox="1"/>
          <p:nvPr/>
        </p:nvSpPr>
        <p:spPr>
          <a:xfrm>
            <a:off x="2769793" y="4024925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tipologia</a:t>
            </a:r>
            <a:endParaRPr lang="it-IT" sz="800" dirty="0"/>
          </a:p>
        </p:txBody>
      </p:sp>
      <p:sp>
        <p:nvSpPr>
          <p:cNvPr id="537" name="Titolo 1"/>
          <p:cNvSpPr txBox="1">
            <a:spLocks/>
          </p:cNvSpPr>
          <p:nvPr/>
        </p:nvSpPr>
        <p:spPr>
          <a:xfrm>
            <a:off x="245023" y="5554374"/>
            <a:ext cx="8727691" cy="730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Ho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deciso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che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città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non è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un’entità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perché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non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avrebbe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attributi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oltre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al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nome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e non è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descritta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ulteriormente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nelle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specifiche</a:t>
            </a:r>
            <a:endParaRPr lang="en-GB" altLang="en-US" sz="24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35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4" name="Connettore 4 513"/>
          <p:cNvCxnSpPr>
            <a:stCxn id="445" idx="1"/>
            <a:endCxn id="513" idx="1"/>
          </p:cNvCxnSpPr>
          <p:nvPr/>
        </p:nvCxnSpPr>
        <p:spPr>
          <a:xfrm rot="10800000" flipH="1">
            <a:off x="4013924" y="3846924"/>
            <a:ext cx="1625170" cy="676639"/>
          </a:xfrm>
          <a:prstGeom prst="bentConnector3">
            <a:avLst>
              <a:gd name="adj1" fmla="val 5509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nettore 4 448"/>
          <p:cNvCxnSpPr>
            <a:stCxn id="447" idx="3"/>
            <a:endCxn id="445" idx="3"/>
          </p:cNvCxnSpPr>
          <p:nvPr/>
        </p:nvCxnSpPr>
        <p:spPr>
          <a:xfrm>
            <a:off x="3591678" y="3712026"/>
            <a:ext cx="1555013" cy="811536"/>
          </a:xfrm>
          <a:prstGeom prst="bentConnector3">
            <a:avLst>
              <a:gd name="adj1" fmla="val 424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4 452"/>
          <p:cNvCxnSpPr>
            <a:stCxn id="152" idx="1"/>
            <a:endCxn id="452" idx="0"/>
          </p:cNvCxnSpPr>
          <p:nvPr/>
        </p:nvCxnSpPr>
        <p:spPr>
          <a:xfrm rot="10800000" flipH="1" flipV="1">
            <a:off x="4364227" y="1975818"/>
            <a:ext cx="217147" cy="993747"/>
          </a:xfrm>
          <a:prstGeom prst="bentConnector4">
            <a:avLst>
              <a:gd name="adj1" fmla="val 100888"/>
              <a:gd name="adj2" fmla="val 7641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4 213"/>
          <p:cNvCxnSpPr>
            <a:stCxn id="152" idx="1"/>
            <a:endCxn id="212" idx="1"/>
          </p:cNvCxnSpPr>
          <p:nvPr/>
        </p:nvCxnSpPr>
        <p:spPr>
          <a:xfrm rot="10800000" flipH="1" flipV="1">
            <a:off x="4364227" y="1975818"/>
            <a:ext cx="1388943" cy="712225"/>
          </a:xfrm>
          <a:prstGeom prst="bentConnector3">
            <a:avLst>
              <a:gd name="adj1" fmla="val 5074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 smtClean="0">
                <a:latin typeface="+mn-lt"/>
              </a:rPr>
              <a:t>SI = </a:t>
            </a:r>
            <a:r>
              <a:rPr lang="en-GB" altLang="en-US" sz="3200" dirty="0" smtClean="0">
                <a:solidFill>
                  <a:srgbClr val="FF0000"/>
                </a:solidFill>
                <a:latin typeface="+mn-lt"/>
              </a:rPr>
              <a:t>OF</a:t>
            </a:r>
            <a:r>
              <a:rPr lang="en-GB" altLang="en-US" sz="3200" dirty="0" smtClean="0">
                <a:latin typeface="+mn-lt"/>
              </a:rPr>
              <a:t> + </a:t>
            </a:r>
            <a:r>
              <a:rPr lang="en-GB" altLang="en-US" sz="3200" dirty="0" smtClean="0">
                <a:solidFill>
                  <a:schemeClr val="accent1"/>
                </a:solidFill>
                <a:latin typeface="+mn-lt"/>
              </a:rPr>
              <a:t>CS</a:t>
            </a:r>
            <a:r>
              <a:rPr lang="en-GB" altLang="en-US" sz="3200" dirty="0" smtClean="0">
                <a:latin typeface="+mn-lt"/>
              </a:rPr>
              <a:t> + </a:t>
            </a:r>
            <a:r>
              <a:rPr lang="en-GB" altLang="en-US" sz="3200" dirty="0" smtClean="0">
                <a:solidFill>
                  <a:srgbClr val="FFC000"/>
                </a:solidFill>
                <a:latin typeface="+mn-lt"/>
              </a:rPr>
              <a:t>PDND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 dirty="0" smtClean="0">
              <a:latin typeface="Times New Roman" panose="02020603050405020304" pitchFamily="18" charset="0"/>
            </a:endParaRPr>
          </a:p>
        </p:txBody>
      </p:sp>
      <p:sp>
        <p:nvSpPr>
          <p:cNvPr id="32" name="Rettangolo 31"/>
          <p:cNvSpPr/>
          <p:nvPr/>
        </p:nvSpPr>
        <p:spPr bwMode="auto">
          <a:xfrm>
            <a:off x="6626837" y="1611762"/>
            <a:ext cx="692088" cy="125149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33" name="CasellaDiTesto 32"/>
          <p:cNvSpPr txBox="1"/>
          <p:nvPr/>
        </p:nvSpPr>
        <p:spPr>
          <a:xfrm>
            <a:off x="6559057" y="2109803"/>
            <a:ext cx="84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personale</a:t>
            </a:r>
            <a:endParaRPr lang="it-IT" sz="900" b="1" dirty="0"/>
          </a:p>
        </p:txBody>
      </p:sp>
      <p:grpSp>
        <p:nvGrpSpPr>
          <p:cNvPr id="34" name="Group 3"/>
          <p:cNvGrpSpPr>
            <a:grpSpLocks/>
          </p:cNvGrpSpPr>
          <p:nvPr/>
        </p:nvGrpSpPr>
        <p:grpSpPr bwMode="auto">
          <a:xfrm>
            <a:off x="7333530" y="1611762"/>
            <a:ext cx="323578" cy="100662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3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37" name="CasellaDiTesto 36"/>
          <p:cNvSpPr txBox="1"/>
          <p:nvPr/>
        </p:nvSpPr>
        <p:spPr>
          <a:xfrm>
            <a:off x="7613941" y="1513298"/>
            <a:ext cx="767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matricola</a:t>
            </a:r>
            <a:endParaRPr lang="it-IT" sz="800" dirty="0"/>
          </a:p>
        </p:txBody>
      </p:sp>
      <p:grpSp>
        <p:nvGrpSpPr>
          <p:cNvPr id="38" name="Group 3"/>
          <p:cNvGrpSpPr>
            <a:grpSpLocks/>
          </p:cNvGrpSpPr>
          <p:nvPr/>
        </p:nvGrpSpPr>
        <p:grpSpPr bwMode="auto">
          <a:xfrm>
            <a:off x="7325910" y="1752070"/>
            <a:ext cx="331198" cy="100289"/>
            <a:chOff x="5472113" y="2528900"/>
            <a:chExt cx="541337" cy="134937"/>
          </a:xfrm>
        </p:grpSpPr>
        <p:cxnSp>
          <p:nvCxnSpPr>
            <p:cNvPr id="3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41" name="CasellaDiTesto 40"/>
          <p:cNvSpPr txBox="1"/>
          <p:nvPr/>
        </p:nvSpPr>
        <p:spPr>
          <a:xfrm>
            <a:off x="7618512" y="1651983"/>
            <a:ext cx="70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nome</a:t>
            </a:r>
            <a:endParaRPr lang="it-IT" sz="8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7627579" y="1916693"/>
            <a:ext cx="532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CF</a:t>
            </a:r>
            <a:endParaRPr lang="it-IT" sz="8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7593414" y="2062177"/>
            <a:ext cx="962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c</a:t>
            </a:r>
            <a:r>
              <a:rPr lang="it-IT" sz="1100" dirty="0" smtClean="0"/>
              <a:t>ittà nascita</a:t>
            </a:r>
            <a:endParaRPr lang="it-IT" sz="8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7580484" y="2199332"/>
            <a:ext cx="1527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c</a:t>
            </a:r>
            <a:r>
              <a:rPr lang="it-IT" sz="1100" dirty="0" smtClean="0"/>
              <a:t>ittà residenza</a:t>
            </a:r>
            <a:endParaRPr lang="it-IT" sz="800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7578535" y="2322856"/>
            <a:ext cx="1339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provincia residenza </a:t>
            </a:r>
            <a:endParaRPr lang="it-IT" sz="8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7585711" y="2461558"/>
            <a:ext cx="1248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regione residenza</a:t>
            </a:r>
            <a:endParaRPr lang="it-IT" sz="800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7591080" y="2602643"/>
            <a:ext cx="11118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stipendio annuo</a:t>
            </a:r>
            <a:endParaRPr lang="it-IT" sz="8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5392763" y="3013758"/>
            <a:ext cx="6759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ruolo</a:t>
            </a:r>
            <a:endParaRPr lang="it-IT" sz="800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4965261" y="3143845"/>
            <a:ext cx="1109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classe stipendio</a:t>
            </a:r>
            <a:endParaRPr lang="it-IT" sz="800" dirty="0"/>
          </a:p>
        </p:txBody>
      </p:sp>
      <p:sp>
        <p:nvSpPr>
          <p:cNvPr id="76" name="Rettangolo 75"/>
          <p:cNvSpPr/>
          <p:nvPr/>
        </p:nvSpPr>
        <p:spPr bwMode="auto">
          <a:xfrm>
            <a:off x="7027147" y="3052770"/>
            <a:ext cx="592386" cy="3518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77" name="CasellaDiTesto 76"/>
          <p:cNvSpPr txBox="1"/>
          <p:nvPr/>
        </p:nvSpPr>
        <p:spPr>
          <a:xfrm>
            <a:off x="6990727" y="3003195"/>
            <a:ext cx="658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n</a:t>
            </a:r>
            <a:r>
              <a:rPr lang="it-IT" sz="1100" b="1" dirty="0" smtClean="0"/>
              <a:t>on docente</a:t>
            </a:r>
            <a:endParaRPr lang="it-IT" sz="800" b="1" dirty="0"/>
          </a:p>
        </p:txBody>
      </p:sp>
      <p:cxnSp>
        <p:nvCxnSpPr>
          <p:cNvPr id="87" name="Connettore 4 86"/>
          <p:cNvCxnSpPr>
            <a:stCxn id="76" idx="0"/>
            <a:endCxn id="32" idx="2"/>
          </p:cNvCxnSpPr>
          <p:nvPr/>
        </p:nvCxnSpPr>
        <p:spPr>
          <a:xfrm rot="16200000" flipV="1">
            <a:off x="7053352" y="2782781"/>
            <a:ext cx="189518" cy="350459"/>
          </a:xfrm>
          <a:prstGeom prst="bentConnector3">
            <a:avLst>
              <a:gd name="adj1" fmla="val 3240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3"/>
          <p:cNvGrpSpPr>
            <a:grpSpLocks/>
          </p:cNvGrpSpPr>
          <p:nvPr/>
        </p:nvGrpSpPr>
        <p:grpSpPr bwMode="auto">
          <a:xfrm>
            <a:off x="7319707" y="1885371"/>
            <a:ext cx="331198" cy="100289"/>
            <a:chOff x="5472113" y="2528900"/>
            <a:chExt cx="541337" cy="134937"/>
          </a:xfrm>
        </p:grpSpPr>
        <p:cxnSp>
          <p:nvCxnSpPr>
            <p:cNvPr id="8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91" name="CasellaDiTesto 90"/>
          <p:cNvSpPr txBox="1"/>
          <p:nvPr/>
        </p:nvSpPr>
        <p:spPr>
          <a:xfrm>
            <a:off x="7612309" y="1785284"/>
            <a:ext cx="70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cognome</a:t>
            </a:r>
            <a:endParaRPr lang="it-IT" sz="800" dirty="0"/>
          </a:p>
        </p:txBody>
      </p:sp>
      <p:grpSp>
        <p:nvGrpSpPr>
          <p:cNvPr id="92" name="Group 3"/>
          <p:cNvGrpSpPr>
            <a:grpSpLocks/>
          </p:cNvGrpSpPr>
          <p:nvPr/>
        </p:nvGrpSpPr>
        <p:grpSpPr bwMode="auto">
          <a:xfrm>
            <a:off x="7319828" y="2023403"/>
            <a:ext cx="331198" cy="100289"/>
            <a:chOff x="5472113" y="2528900"/>
            <a:chExt cx="541337" cy="134937"/>
          </a:xfrm>
        </p:grpSpPr>
        <p:cxnSp>
          <p:nvCxnSpPr>
            <p:cNvPr id="93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95" name="Group 3"/>
          <p:cNvGrpSpPr>
            <a:grpSpLocks/>
          </p:cNvGrpSpPr>
          <p:nvPr/>
        </p:nvGrpSpPr>
        <p:grpSpPr bwMode="auto">
          <a:xfrm>
            <a:off x="7313625" y="2156704"/>
            <a:ext cx="331198" cy="100289"/>
            <a:chOff x="5472113" y="2528900"/>
            <a:chExt cx="541337" cy="134937"/>
          </a:xfrm>
        </p:grpSpPr>
        <p:cxnSp>
          <p:nvCxnSpPr>
            <p:cNvPr id="96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3"/>
          <p:cNvGrpSpPr>
            <a:grpSpLocks/>
          </p:cNvGrpSpPr>
          <p:nvPr/>
        </p:nvGrpSpPr>
        <p:grpSpPr bwMode="auto">
          <a:xfrm>
            <a:off x="7320535" y="2285961"/>
            <a:ext cx="331198" cy="100289"/>
            <a:chOff x="5472113" y="2528900"/>
            <a:chExt cx="541337" cy="134937"/>
          </a:xfrm>
        </p:grpSpPr>
        <p:cxnSp>
          <p:nvCxnSpPr>
            <p:cNvPr id="99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01" name="Group 3"/>
          <p:cNvGrpSpPr>
            <a:grpSpLocks/>
          </p:cNvGrpSpPr>
          <p:nvPr/>
        </p:nvGrpSpPr>
        <p:grpSpPr bwMode="auto">
          <a:xfrm>
            <a:off x="7314332" y="2419262"/>
            <a:ext cx="331198" cy="100289"/>
            <a:chOff x="5472113" y="2528900"/>
            <a:chExt cx="541337" cy="134937"/>
          </a:xfrm>
        </p:grpSpPr>
        <p:cxnSp>
          <p:nvCxnSpPr>
            <p:cNvPr id="10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04" name="Group 3"/>
          <p:cNvGrpSpPr>
            <a:grpSpLocks/>
          </p:cNvGrpSpPr>
          <p:nvPr/>
        </p:nvGrpSpPr>
        <p:grpSpPr bwMode="auto">
          <a:xfrm>
            <a:off x="7314453" y="2557294"/>
            <a:ext cx="331198" cy="100289"/>
            <a:chOff x="5472113" y="2528900"/>
            <a:chExt cx="541337" cy="134937"/>
          </a:xfrm>
        </p:grpSpPr>
        <p:cxnSp>
          <p:nvCxnSpPr>
            <p:cNvPr id="10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07" name="Group 3"/>
          <p:cNvGrpSpPr>
            <a:grpSpLocks/>
          </p:cNvGrpSpPr>
          <p:nvPr/>
        </p:nvGrpSpPr>
        <p:grpSpPr bwMode="auto">
          <a:xfrm>
            <a:off x="7308250" y="2690595"/>
            <a:ext cx="331198" cy="100289"/>
            <a:chOff x="5472113" y="2528900"/>
            <a:chExt cx="541337" cy="134937"/>
          </a:xfrm>
        </p:grpSpPr>
        <p:cxnSp>
          <p:nvCxnSpPr>
            <p:cNvPr id="10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16" name="Group 3"/>
          <p:cNvGrpSpPr>
            <a:grpSpLocks/>
          </p:cNvGrpSpPr>
          <p:nvPr/>
        </p:nvGrpSpPr>
        <p:grpSpPr bwMode="auto">
          <a:xfrm>
            <a:off x="7619532" y="3082727"/>
            <a:ext cx="331198" cy="100289"/>
            <a:chOff x="5472113" y="2528900"/>
            <a:chExt cx="541337" cy="134937"/>
          </a:xfrm>
        </p:grpSpPr>
        <p:cxnSp>
          <p:nvCxnSpPr>
            <p:cNvPr id="11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19" name="Group 3"/>
          <p:cNvGrpSpPr>
            <a:grpSpLocks/>
          </p:cNvGrpSpPr>
          <p:nvPr/>
        </p:nvGrpSpPr>
        <p:grpSpPr bwMode="auto">
          <a:xfrm>
            <a:off x="7613329" y="3216028"/>
            <a:ext cx="331198" cy="100289"/>
            <a:chOff x="5472113" y="2528900"/>
            <a:chExt cx="541337" cy="134937"/>
          </a:xfrm>
        </p:grpSpPr>
        <p:cxnSp>
          <p:nvCxnSpPr>
            <p:cNvPr id="12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122" name="CasellaDiTesto 121"/>
          <p:cNvSpPr txBox="1"/>
          <p:nvPr/>
        </p:nvSpPr>
        <p:spPr>
          <a:xfrm>
            <a:off x="7891404" y="2972560"/>
            <a:ext cx="70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ruolo</a:t>
            </a:r>
            <a:endParaRPr lang="it-IT" sz="800" dirty="0"/>
          </a:p>
        </p:txBody>
      </p:sp>
      <p:sp>
        <p:nvSpPr>
          <p:cNvPr id="123" name="CasellaDiTesto 122"/>
          <p:cNvSpPr txBox="1"/>
          <p:nvPr/>
        </p:nvSpPr>
        <p:spPr>
          <a:xfrm>
            <a:off x="7885201" y="3105861"/>
            <a:ext cx="763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categoria</a:t>
            </a:r>
            <a:endParaRPr lang="it-IT" sz="800" dirty="0"/>
          </a:p>
        </p:txBody>
      </p:sp>
      <p:sp>
        <p:nvSpPr>
          <p:cNvPr id="127" name="Rettangolo 126"/>
          <p:cNvSpPr/>
          <p:nvPr/>
        </p:nvSpPr>
        <p:spPr bwMode="auto">
          <a:xfrm>
            <a:off x="6329298" y="3052770"/>
            <a:ext cx="592386" cy="3518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28" name="Connettore 4 127"/>
          <p:cNvCxnSpPr>
            <a:stCxn id="127" idx="0"/>
            <a:endCxn id="32" idx="2"/>
          </p:cNvCxnSpPr>
          <p:nvPr/>
        </p:nvCxnSpPr>
        <p:spPr>
          <a:xfrm rot="5400000" flipH="1" flipV="1">
            <a:off x="6704427" y="2784316"/>
            <a:ext cx="189518" cy="347390"/>
          </a:xfrm>
          <a:prstGeom prst="bentConnector3">
            <a:avLst>
              <a:gd name="adj1" fmla="val 3240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/>
          <p:cNvSpPr txBox="1"/>
          <p:nvPr/>
        </p:nvSpPr>
        <p:spPr>
          <a:xfrm>
            <a:off x="6299313" y="3078544"/>
            <a:ext cx="658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docente</a:t>
            </a:r>
            <a:endParaRPr lang="it-IT" sz="800" b="1" dirty="0"/>
          </a:p>
        </p:txBody>
      </p:sp>
      <p:grpSp>
        <p:nvGrpSpPr>
          <p:cNvPr id="137" name="Group 3"/>
          <p:cNvGrpSpPr>
            <a:grpSpLocks/>
          </p:cNvGrpSpPr>
          <p:nvPr/>
        </p:nvGrpSpPr>
        <p:grpSpPr bwMode="auto">
          <a:xfrm rot="10800000">
            <a:off x="6009350" y="3117508"/>
            <a:ext cx="331198" cy="100289"/>
            <a:chOff x="5472113" y="2528900"/>
            <a:chExt cx="541337" cy="134937"/>
          </a:xfrm>
        </p:grpSpPr>
        <p:cxnSp>
          <p:nvCxnSpPr>
            <p:cNvPr id="13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40" name="Group 3"/>
          <p:cNvGrpSpPr>
            <a:grpSpLocks/>
          </p:cNvGrpSpPr>
          <p:nvPr/>
        </p:nvGrpSpPr>
        <p:grpSpPr bwMode="auto">
          <a:xfrm rot="10800000">
            <a:off x="6009448" y="3241589"/>
            <a:ext cx="331198" cy="100289"/>
            <a:chOff x="5472113" y="2528900"/>
            <a:chExt cx="541337" cy="134937"/>
          </a:xfrm>
        </p:grpSpPr>
        <p:cxnSp>
          <p:nvCxnSpPr>
            <p:cNvPr id="14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152" name="Rettangolo 151"/>
          <p:cNvSpPr/>
          <p:nvPr/>
        </p:nvSpPr>
        <p:spPr bwMode="auto">
          <a:xfrm>
            <a:off x="4364228" y="1450763"/>
            <a:ext cx="968650" cy="1050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CasellaDiTesto 152"/>
          <p:cNvSpPr txBox="1"/>
          <p:nvPr/>
        </p:nvSpPr>
        <p:spPr>
          <a:xfrm>
            <a:off x="4381355" y="1666631"/>
            <a:ext cx="973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corso</a:t>
            </a:r>
            <a:endParaRPr lang="it-IT" sz="1600" dirty="0"/>
          </a:p>
        </p:txBody>
      </p:sp>
      <p:sp>
        <p:nvSpPr>
          <p:cNvPr id="157" name="CasellaDiTesto 156"/>
          <p:cNvSpPr txBox="1"/>
          <p:nvPr/>
        </p:nvSpPr>
        <p:spPr>
          <a:xfrm>
            <a:off x="5592383" y="1439942"/>
            <a:ext cx="57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codice</a:t>
            </a:r>
            <a:endParaRPr lang="it-IT" sz="800" dirty="0"/>
          </a:p>
        </p:txBody>
      </p:sp>
      <p:sp>
        <p:nvSpPr>
          <p:cNvPr id="161" name="CasellaDiTesto 160"/>
          <p:cNvSpPr txBox="1"/>
          <p:nvPr/>
        </p:nvSpPr>
        <p:spPr>
          <a:xfrm>
            <a:off x="5594285" y="1579123"/>
            <a:ext cx="630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nome</a:t>
            </a:r>
            <a:endParaRPr lang="it-IT" sz="800" dirty="0"/>
          </a:p>
        </p:txBody>
      </p:sp>
      <p:sp>
        <p:nvSpPr>
          <p:cNvPr id="165" name="CasellaDiTesto 164"/>
          <p:cNvSpPr txBox="1"/>
          <p:nvPr/>
        </p:nvSpPr>
        <p:spPr>
          <a:xfrm>
            <a:off x="5594686" y="1726450"/>
            <a:ext cx="937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#ore lezione</a:t>
            </a:r>
            <a:endParaRPr lang="it-IT" sz="800" dirty="0"/>
          </a:p>
        </p:txBody>
      </p:sp>
      <p:sp>
        <p:nvSpPr>
          <p:cNvPr id="169" name="CasellaDiTesto 168"/>
          <p:cNvSpPr txBox="1"/>
          <p:nvPr/>
        </p:nvSpPr>
        <p:spPr>
          <a:xfrm>
            <a:off x="5588993" y="1857388"/>
            <a:ext cx="8785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#ore </a:t>
            </a:r>
            <a:r>
              <a:rPr lang="it-IT" sz="1100" dirty="0" err="1" smtClean="0"/>
              <a:t>eserc</a:t>
            </a:r>
            <a:r>
              <a:rPr lang="it-IT" sz="1100" dirty="0" smtClean="0"/>
              <a:t>.</a:t>
            </a:r>
            <a:endParaRPr lang="it-IT" sz="800" dirty="0"/>
          </a:p>
        </p:txBody>
      </p:sp>
      <p:grpSp>
        <p:nvGrpSpPr>
          <p:cNvPr id="170" name="Group 3"/>
          <p:cNvGrpSpPr>
            <a:grpSpLocks/>
          </p:cNvGrpSpPr>
          <p:nvPr/>
        </p:nvGrpSpPr>
        <p:grpSpPr bwMode="auto">
          <a:xfrm rot="10800000">
            <a:off x="1514164" y="1530160"/>
            <a:ext cx="331198" cy="100289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17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17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77" name="Group 3"/>
          <p:cNvGrpSpPr>
            <a:grpSpLocks/>
          </p:cNvGrpSpPr>
          <p:nvPr/>
        </p:nvGrpSpPr>
        <p:grpSpPr bwMode="auto">
          <a:xfrm rot="10800000">
            <a:off x="1511254" y="1653258"/>
            <a:ext cx="331198" cy="100289"/>
            <a:chOff x="5472113" y="2528900"/>
            <a:chExt cx="541337" cy="134937"/>
          </a:xfrm>
        </p:grpSpPr>
        <p:cxnSp>
          <p:nvCxnSpPr>
            <p:cNvPr id="17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80" name="Group 3"/>
          <p:cNvGrpSpPr>
            <a:grpSpLocks/>
          </p:cNvGrpSpPr>
          <p:nvPr/>
        </p:nvGrpSpPr>
        <p:grpSpPr bwMode="auto">
          <a:xfrm rot="10800000">
            <a:off x="1510645" y="1780936"/>
            <a:ext cx="331198" cy="100289"/>
            <a:chOff x="5472113" y="2528900"/>
            <a:chExt cx="541337" cy="134937"/>
          </a:xfrm>
        </p:grpSpPr>
        <p:cxnSp>
          <p:nvCxnSpPr>
            <p:cNvPr id="18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83" name="Group 3"/>
          <p:cNvGrpSpPr>
            <a:grpSpLocks/>
          </p:cNvGrpSpPr>
          <p:nvPr/>
        </p:nvGrpSpPr>
        <p:grpSpPr bwMode="auto">
          <a:xfrm rot="10800000">
            <a:off x="1510645" y="1908120"/>
            <a:ext cx="331198" cy="100289"/>
            <a:chOff x="5472113" y="2528900"/>
            <a:chExt cx="541337" cy="134937"/>
          </a:xfrm>
        </p:grpSpPr>
        <p:cxnSp>
          <p:nvCxnSpPr>
            <p:cNvPr id="18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86" name="Group 3"/>
          <p:cNvGrpSpPr>
            <a:grpSpLocks/>
          </p:cNvGrpSpPr>
          <p:nvPr/>
        </p:nvGrpSpPr>
        <p:grpSpPr bwMode="auto">
          <a:xfrm rot="10800000">
            <a:off x="1510645" y="2035305"/>
            <a:ext cx="331198" cy="100289"/>
            <a:chOff x="5472113" y="2528900"/>
            <a:chExt cx="541337" cy="134937"/>
          </a:xfrm>
        </p:grpSpPr>
        <p:cxnSp>
          <p:nvCxnSpPr>
            <p:cNvPr id="18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89" name="Group 3"/>
          <p:cNvGrpSpPr>
            <a:grpSpLocks/>
          </p:cNvGrpSpPr>
          <p:nvPr/>
        </p:nvGrpSpPr>
        <p:grpSpPr bwMode="auto">
          <a:xfrm rot="10800000">
            <a:off x="1510645" y="2161354"/>
            <a:ext cx="331198" cy="100289"/>
            <a:chOff x="5472113" y="2528900"/>
            <a:chExt cx="541337" cy="134937"/>
          </a:xfrm>
        </p:grpSpPr>
        <p:cxnSp>
          <p:nvCxnSpPr>
            <p:cNvPr id="19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192" name="CasellaDiTesto 191"/>
          <p:cNvSpPr txBox="1"/>
          <p:nvPr/>
        </p:nvSpPr>
        <p:spPr>
          <a:xfrm>
            <a:off x="5582911" y="2116300"/>
            <a:ext cx="1063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#crediti </a:t>
            </a:r>
            <a:r>
              <a:rPr lang="it-IT" sz="1100" dirty="0" err="1" smtClean="0"/>
              <a:t>eserc</a:t>
            </a:r>
            <a:r>
              <a:rPr lang="it-IT" sz="1100" dirty="0" smtClean="0"/>
              <a:t>.</a:t>
            </a:r>
            <a:endParaRPr lang="it-IT" sz="800" dirty="0"/>
          </a:p>
        </p:txBody>
      </p:sp>
      <p:sp>
        <p:nvSpPr>
          <p:cNvPr id="193" name="CasellaDiTesto 192"/>
          <p:cNvSpPr txBox="1"/>
          <p:nvPr/>
        </p:nvSpPr>
        <p:spPr>
          <a:xfrm>
            <a:off x="5588683" y="1985095"/>
            <a:ext cx="1166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#crediti lezione</a:t>
            </a:r>
            <a:endParaRPr lang="it-IT" sz="800" dirty="0"/>
          </a:p>
        </p:txBody>
      </p:sp>
      <p:grpSp>
        <p:nvGrpSpPr>
          <p:cNvPr id="194" name="Group 3"/>
          <p:cNvGrpSpPr>
            <a:grpSpLocks/>
          </p:cNvGrpSpPr>
          <p:nvPr/>
        </p:nvGrpSpPr>
        <p:grpSpPr bwMode="auto">
          <a:xfrm>
            <a:off x="5335957" y="1529937"/>
            <a:ext cx="323578" cy="100662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19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19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5328337" y="1670245"/>
            <a:ext cx="331198" cy="100289"/>
            <a:chOff x="5472113" y="2528900"/>
            <a:chExt cx="541337" cy="134937"/>
          </a:xfrm>
        </p:grpSpPr>
        <p:cxnSp>
          <p:nvCxnSpPr>
            <p:cNvPr id="19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200" name="Group 3"/>
          <p:cNvGrpSpPr>
            <a:grpSpLocks/>
          </p:cNvGrpSpPr>
          <p:nvPr/>
        </p:nvGrpSpPr>
        <p:grpSpPr bwMode="auto">
          <a:xfrm>
            <a:off x="5322134" y="1803546"/>
            <a:ext cx="331198" cy="100289"/>
            <a:chOff x="5472113" y="2528900"/>
            <a:chExt cx="541337" cy="134937"/>
          </a:xfrm>
        </p:grpSpPr>
        <p:cxnSp>
          <p:nvCxnSpPr>
            <p:cNvPr id="20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203" name="Group 3"/>
          <p:cNvGrpSpPr>
            <a:grpSpLocks/>
          </p:cNvGrpSpPr>
          <p:nvPr/>
        </p:nvGrpSpPr>
        <p:grpSpPr bwMode="auto">
          <a:xfrm>
            <a:off x="5322255" y="1941578"/>
            <a:ext cx="331198" cy="100289"/>
            <a:chOff x="5472113" y="2528900"/>
            <a:chExt cx="541337" cy="134937"/>
          </a:xfrm>
        </p:grpSpPr>
        <p:cxnSp>
          <p:nvCxnSpPr>
            <p:cNvPr id="20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206" name="Group 3"/>
          <p:cNvGrpSpPr>
            <a:grpSpLocks/>
          </p:cNvGrpSpPr>
          <p:nvPr/>
        </p:nvGrpSpPr>
        <p:grpSpPr bwMode="auto">
          <a:xfrm>
            <a:off x="5316052" y="2074879"/>
            <a:ext cx="331198" cy="100289"/>
            <a:chOff x="5472113" y="2528900"/>
            <a:chExt cx="541337" cy="134937"/>
          </a:xfrm>
        </p:grpSpPr>
        <p:cxnSp>
          <p:nvCxnSpPr>
            <p:cNvPr id="207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209" name="Group 3"/>
          <p:cNvGrpSpPr>
            <a:grpSpLocks/>
          </p:cNvGrpSpPr>
          <p:nvPr/>
        </p:nvGrpSpPr>
        <p:grpSpPr bwMode="auto">
          <a:xfrm>
            <a:off x="5322962" y="2204136"/>
            <a:ext cx="331198" cy="100289"/>
            <a:chOff x="5472113" y="2528900"/>
            <a:chExt cx="541337" cy="134937"/>
          </a:xfrm>
        </p:grpSpPr>
        <p:cxnSp>
          <p:nvCxnSpPr>
            <p:cNvPr id="210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1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212" name="Rombo 211"/>
          <p:cNvSpPr/>
          <p:nvPr/>
        </p:nvSpPr>
        <p:spPr bwMode="auto">
          <a:xfrm>
            <a:off x="5753171" y="2418956"/>
            <a:ext cx="590932" cy="53817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5" name="Connettore 4 214"/>
          <p:cNvCxnSpPr>
            <a:stCxn id="212" idx="3"/>
            <a:endCxn id="127" idx="1"/>
          </p:cNvCxnSpPr>
          <p:nvPr/>
        </p:nvCxnSpPr>
        <p:spPr>
          <a:xfrm flipH="1">
            <a:off x="6329298" y="2688044"/>
            <a:ext cx="14805" cy="540626"/>
          </a:xfrm>
          <a:prstGeom prst="bentConnector5">
            <a:avLst>
              <a:gd name="adj1" fmla="val -1029382"/>
              <a:gd name="adj2" fmla="val 68837"/>
              <a:gd name="adj3" fmla="val 1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CasellaDiTesto 242"/>
          <p:cNvSpPr txBox="1"/>
          <p:nvPr/>
        </p:nvSpPr>
        <p:spPr>
          <a:xfrm>
            <a:off x="5704418" y="2557063"/>
            <a:ext cx="707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 smtClean="0"/>
              <a:t>professore</a:t>
            </a:r>
            <a:endParaRPr lang="it-IT" sz="900" b="1" dirty="0"/>
          </a:p>
        </p:txBody>
      </p:sp>
      <p:sp>
        <p:nvSpPr>
          <p:cNvPr id="261" name="CasellaDiTesto 260"/>
          <p:cNvSpPr txBox="1"/>
          <p:nvPr/>
        </p:nvSpPr>
        <p:spPr>
          <a:xfrm>
            <a:off x="6163354" y="2429959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262" name="CasellaDiTesto 261"/>
          <p:cNvSpPr txBox="1"/>
          <p:nvPr/>
        </p:nvSpPr>
        <p:spPr>
          <a:xfrm>
            <a:off x="5436403" y="2430578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(1,1)</a:t>
            </a:r>
            <a:endParaRPr lang="it-IT" sz="1100" dirty="0"/>
          </a:p>
        </p:txBody>
      </p:sp>
      <p:sp>
        <p:nvSpPr>
          <p:cNvPr id="263" name="Rettangolo 262"/>
          <p:cNvSpPr/>
          <p:nvPr/>
        </p:nvSpPr>
        <p:spPr bwMode="auto">
          <a:xfrm>
            <a:off x="1833905" y="1390695"/>
            <a:ext cx="1119291" cy="113690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4" name="CasellaDiTesto 263"/>
          <p:cNvSpPr txBox="1"/>
          <p:nvPr/>
        </p:nvSpPr>
        <p:spPr>
          <a:xfrm>
            <a:off x="1626066" y="1691104"/>
            <a:ext cx="152713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/>
              <a:t>studente</a:t>
            </a:r>
            <a:endParaRPr lang="it-IT" sz="2300" dirty="0"/>
          </a:p>
        </p:txBody>
      </p:sp>
      <p:sp>
        <p:nvSpPr>
          <p:cNvPr id="303" name="Rombo 302"/>
          <p:cNvSpPr/>
          <p:nvPr/>
        </p:nvSpPr>
        <p:spPr bwMode="auto">
          <a:xfrm>
            <a:off x="3383341" y="1376811"/>
            <a:ext cx="590932" cy="53817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4" name="Connettore 4 303"/>
          <p:cNvCxnSpPr>
            <a:stCxn id="263" idx="3"/>
            <a:endCxn id="303" idx="1"/>
          </p:cNvCxnSpPr>
          <p:nvPr/>
        </p:nvCxnSpPr>
        <p:spPr>
          <a:xfrm flipV="1">
            <a:off x="2953196" y="1645899"/>
            <a:ext cx="430145" cy="313250"/>
          </a:xfrm>
          <a:prstGeom prst="bentConnector3">
            <a:avLst>
              <a:gd name="adj1" fmla="val 17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4 304"/>
          <p:cNvCxnSpPr>
            <a:stCxn id="303" idx="3"/>
            <a:endCxn id="152" idx="1"/>
          </p:cNvCxnSpPr>
          <p:nvPr/>
        </p:nvCxnSpPr>
        <p:spPr>
          <a:xfrm>
            <a:off x="3974273" y="1645899"/>
            <a:ext cx="389955" cy="329920"/>
          </a:xfrm>
          <a:prstGeom prst="bentConnector3">
            <a:avLst>
              <a:gd name="adj1" fmla="val 988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CasellaDiTesto 305"/>
          <p:cNvSpPr txBox="1"/>
          <p:nvPr/>
        </p:nvSpPr>
        <p:spPr>
          <a:xfrm>
            <a:off x="3327814" y="1452874"/>
            <a:ext cx="7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 smtClean="0"/>
              <a:t>piano di studi</a:t>
            </a:r>
            <a:endParaRPr lang="it-IT" sz="900" b="1" dirty="0"/>
          </a:p>
        </p:txBody>
      </p:sp>
      <p:sp>
        <p:nvSpPr>
          <p:cNvPr id="307" name="CasellaDiTesto 306"/>
          <p:cNvSpPr txBox="1"/>
          <p:nvPr/>
        </p:nvSpPr>
        <p:spPr>
          <a:xfrm>
            <a:off x="3800573" y="1415643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308" name="CasellaDiTesto 307"/>
          <p:cNvSpPr txBox="1"/>
          <p:nvPr/>
        </p:nvSpPr>
        <p:spPr>
          <a:xfrm>
            <a:off x="3067768" y="1415788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(1,1)</a:t>
            </a:r>
            <a:endParaRPr lang="it-IT" sz="1100" dirty="0"/>
          </a:p>
        </p:txBody>
      </p:sp>
      <p:sp>
        <p:nvSpPr>
          <p:cNvPr id="309" name="Rombo 308"/>
          <p:cNvSpPr/>
          <p:nvPr/>
        </p:nvSpPr>
        <p:spPr bwMode="auto">
          <a:xfrm>
            <a:off x="3383340" y="2054079"/>
            <a:ext cx="590932" cy="538175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0" name="Connettore 4 309"/>
          <p:cNvCxnSpPr>
            <a:stCxn id="263" idx="3"/>
            <a:endCxn id="309" idx="1"/>
          </p:cNvCxnSpPr>
          <p:nvPr/>
        </p:nvCxnSpPr>
        <p:spPr>
          <a:xfrm>
            <a:off x="2953196" y="1959149"/>
            <a:ext cx="430144" cy="364018"/>
          </a:xfrm>
          <a:prstGeom prst="bentConnector3">
            <a:avLst>
              <a:gd name="adj1" fmla="val 17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4 310"/>
          <p:cNvCxnSpPr>
            <a:stCxn id="309" idx="3"/>
            <a:endCxn id="152" idx="1"/>
          </p:cNvCxnSpPr>
          <p:nvPr/>
        </p:nvCxnSpPr>
        <p:spPr>
          <a:xfrm flipV="1">
            <a:off x="3974272" y="1975819"/>
            <a:ext cx="389956" cy="347348"/>
          </a:xfrm>
          <a:prstGeom prst="bentConnector3">
            <a:avLst>
              <a:gd name="adj1" fmla="val 988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CasellaDiTesto 311"/>
          <p:cNvSpPr txBox="1"/>
          <p:nvPr/>
        </p:nvSpPr>
        <p:spPr>
          <a:xfrm>
            <a:off x="3334587" y="2192186"/>
            <a:ext cx="707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 smtClean="0"/>
              <a:t>esame</a:t>
            </a:r>
            <a:endParaRPr lang="it-IT" sz="900" b="1" dirty="0"/>
          </a:p>
        </p:txBody>
      </p:sp>
      <p:sp>
        <p:nvSpPr>
          <p:cNvPr id="313" name="CasellaDiTesto 312"/>
          <p:cNvSpPr txBox="1"/>
          <p:nvPr/>
        </p:nvSpPr>
        <p:spPr>
          <a:xfrm>
            <a:off x="3785582" y="2063599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314" name="CasellaDiTesto 313"/>
          <p:cNvSpPr txBox="1"/>
          <p:nvPr/>
        </p:nvSpPr>
        <p:spPr>
          <a:xfrm>
            <a:off x="3090513" y="2065297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343" name="CasellaDiTesto 342"/>
          <p:cNvSpPr txBox="1"/>
          <p:nvPr/>
        </p:nvSpPr>
        <p:spPr>
          <a:xfrm>
            <a:off x="602780" y="1439942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matricola</a:t>
            </a:r>
            <a:endParaRPr lang="it-IT" sz="800" dirty="0"/>
          </a:p>
        </p:txBody>
      </p:sp>
      <p:sp>
        <p:nvSpPr>
          <p:cNvPr id="344" name="CasellaDiTesto 343"/>
          <p:cNvSpPr txBox="1"/>
          <p:nvPr/>
        </p:nvSpPr>
        <p:spPr>
          <a:xfrm>
            <a:off x="594529" y="1555540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nome</a:t>
            </a:r>
            <a:endParaRPr lang="it-IT" sz="800" dirty="0"/>
          </a:p>
        </p:txBody>
      </p:sp>
      <p:sp>
        <p:nvSpPr>
          <p:cNvPr id="345" name="CasellaDiTesto 344"/>
          <p:cNvSpPr txBox="1"/>
          <p:nvPr/>
        </p:nvSpPr>
        <p:spPr>
          <a:xfrm>
            <a:off x="603532" y="1676983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cognome</a:t>
            </a:r>
            <a:endParaRPr lang="it-IT" sz="800" dirty="0"/>
          </a:p>
        </p:txBody>
      </p:sp>
      <p:sp>
        <p:nvSpPr>
          <p:cNvPr id="348" name="CasellaDiTesto 347"/>
          <p:cNvSpPr txBox="1"/>
          <p:nvPr/>
        </p:nvSpPr>
        <p:spPr>
          <a:xfrm>
            <a:off x="601190" y="1816965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/>
              <a:t>c</a:t>
            </a:r>
            <a:r>
              <a:rPr lang="it-IT" sz="1100" dirty="0" smtClean="0"/>
              <a:t>ittà nascita</a:t>
            </a:r>
            <a:endParaRPr lang="it-IT" sz="800" dirty="0"/>
          </a:p>
        </p:txBody>
      </p:sp>
      <p:sp>
        <p:nvSpPr>
          <p:cNvPr id="349" name="CasellaDiTesto 348"/>
          <p:cNvSpPr txBox="1"/>
          <p:nvPr/>
        </p:nvSpPr>
        <p:spPr>
          <a:xfrm>
            <a:off x="451013" y="1935607"/>
            <a:ext cx="11403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città residenza</a:t>
            </a:r>
            <a:endParaRPr lang="it-IT" sz="800" dirty="0"/>
          </a:p>
        </p:txBody>
      </p:sp>
      <p:sp>
        <p:nvSpPr>
          <p:cNvPr id="350" name="CasellaDiTesto 349"/>
          <p:cNvSpPr txBox="1"/>
          <p:nvPr/>
        </p:nvSpPr>
        <p:spPr>
          <a:xfrm>
            <a:off x="383227" y="2201713"/>
            <a:ext cx="1210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regione residenza</a:t>
            </a:r>
            <a:endParaRPr lang="it-IT" sz="800" dirty="0"/>
          </a:p>
        </p:txBody>
      </p:sp>
      <p:sp>
        <p:nvSpPr>
          <p:cNvPr id="351" name="CasellaDiTesto 350"/>
          <p:cNvSpPr txBox="1"/>
          <p:nvPr/>
        </p:nvSpPr>
        <p:spPr>
          <a:xfrm>
            <a:off x="239266" y="2057815"/>
            <a:ext cx="1344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provincia residenza</a:t>
            </a:r>
            <a:endParaRPr lang="it-IT" sz="800" dirty="0"/>
          </a:p>
        </p:txBody>
      </p:sp>
      <p:grpSp>
        <p:nvGrpSpPr>
          <p:cNvPr id="352" name="Group 3"/>
          <p:cNvGrpSpPr>
            <a:grpSpLocks/>
          </p:cNvGrpSpPr>
          <p:nvPr/>
        </p:nvGrpSpPr>
        <p:grpSpPr bwMode="auto">
          <a:xfrm rot="10800000">
            <a:off x="1510644" y="2302126"/>
            <a:ext cx="331198" cy="100289"/>
            <a:chOff x="5472113" y="2528900"/>
            <a:chExt cx="541337" cy="134937"/>
          </a:xfrm>
        </p:grpSpPr>
        <p:cxnSp>
          <p:nvCxnSpPr>
            <p:cNvPr id="353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4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83" name="Group 3"/>
          <p:cNvGrpSpPr>
            <a:grpSpLocks/>
          </p:cNvGrpSpPr>
          <p:nvPr/>
        </p:nvGrpSpPr>
        <p:grpSpPr bwMode="auto">
          <a:xfrm rot="2635617">
            <a:off x="3765181" y="2530467"/>
            <a:ext cx="331198" cy="100289"/>
            <a:chOff x="5472113" y="2528900"/>
            <a:chExt cx="541337" cy="134937"/>
          </a:xfrm>
        </p:grpSpPr>
        <p:cxnSp>
          <p:nvCxnSpPr>
            <p:cNvPr id="38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386" name="CasellaDiTesto 385"/>
          <p:cNvSpPr txBox="1"/>
          <p:nvPr/>
        </p:nvSpPr>
        <p:spPr>
          <a:xfrm>
            <a:off x="4015967" y="2520086"/>
            <a:ext cx="540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voto</a:t>
            </a:r>
            <a:endParaRPr lang="it-IT" sz="800" dirty="0"/>
          </a:p>
        </p:txBody>
      </p:sp>
      <p:grpSp>
        <p:nvGrpSpPr>
          <p:cNvPr id="393" name="Group 3"/>
          <p:cNvGrpSpPr>
            <a:grpSpLocks/>
          </p:cNvGrpSpPr>
          <p:nvPr/>
        </p:nvGrpSpPr>
        <p:grpSpPr bwMode="auto">
          <a:xfrm rot="7872709">
            <a:off x="3163906" y="2550922"/>
            <a:ext cx="435102" cy="127028"/>
            <a:chOff x="5472113" y="2528900"/>
            <a:chExt cx="541337" cy="134937"/>
          </a:xfrm>
        </p:grpSpPr>
        <p:cxnSp>
          <p:nvCxnSpPr>
            <p:cNvPr id="394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5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08" name="CasellaDiTesto 407"/>
          <p:cNvSpPr txBox="1"/>
          <p:nvPr/>
        </p:nvSpPr>
        <p:spPr>
          <a:xfrm>
            <a:off x="3263476" y="2599554"/>
            <a:ext cx="630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data</a:t>
            </a:r>
            <a:endParaRPr lang="it-IT" sz="800" dirty="0"/>
          </a:p>
        </p:txBody>
      </p:sp>
      <p:grpSp>
        <p:nvGrpSpPr>
          <p:cNvPr id="415" name="Group 3"/>
          <p:cNvGrpSpPr>
            <a:grpSpLocks/>
          </p:cNvGrpSpPr>
          <p:nvPr/>
        </p:nvGrpSpPr>
        <p:grpSpPr bwMode="auto">
          <a:xfrm rot="9603897">
            <a:off x="3005822" y="2787538"/>
            <a:ext cx="239287" cy="71824"/>
            <a:chOff x="5472113" y="2528900"/>
            <a:chExt cx="541337" cy="134937"/>
          </a:xfrm>
        </p:grpSpPr>
        <p:cxnSp>
          <p:nvCxnSpPr>
            <p:cNvPr id="416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7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421" name="Group 3"/>
          <p:cNvGrpSpPr>
            <a:grpSpLocks/>
          </p:cNvGrpSpPr>
          <p:nvPr/>
        </p:nvGrpSpPr>
        <p:grpSpPr bwMode="auto">
          <a:xfrm rot="10800000">
            <a:off x="2983101" y="2713327"/>
            <a:ext cx="239287" cy="71824"/>
            <a:chOff x="5472113" y="2528900"/>
            <a:chExt cx="541337" cy="134937"/>
          </a:xfrm>
        </p:grpSpPr>
        <p:cxnSp>
          <p:nvCxnSpPr>
            <p:cNvPr id="422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3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424" name="Group 3"/>
          <p:cNvGrpSpPr>
            <a:grpSpLocks/>
          </p:cNvGrpSpPr>
          <p:nvPr/>
        </p:nvGrpSpPr>
        <p:grpSpPr bwMode="auto">
          <a:xfrm rot="11672834">
            <a:off x="2983518" y="2642794"/>
            <a:ext cx="239287" cy="71824"/>
            <a:chOff x="5472113" y="2528900"/>
            <a:chExt cx="541337" cy="134937"/>
          </a:xfrm>
        </p:grpSpPr>
        <p:cxnSp>
          <p:nvCxnSpPr>
            <p:cNvPr id="42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427" name="CasellaDiTesto 426"/>
          <p:cNvSpPr txBox="1"/>
          <p:nvPr/>
        </p:nvSpPr>
        <p:spPr>
          <a:xfrm>
            <a:off x="2478134" y="2510268"/>
            <a:ext cx="5687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dirty="0" smtClean="0"/>
              <a:t>giorno</a:t>
            </a:r>
            <a:endParaRPr lang="it-IT" sz="800" dirty="0"/>
          </a:p>
        </p:txBody>
      </p:sp>
      <p:sp>
        <p:nvSpPr>
          <p:cNvPr id="428" name="CasellaDiTesto 427"/>
          <p:cNvSpPr txBox="1"/>
          <p:nvPr/>
        </p:nvSpPr>
        <p:spPr>
          <a:xfrm>
            <a:off x="2409674" y="2616773"/>
            <a:ext cx="6241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dirty="0" smtClean="0"/>
              <a:t>mese</a:t>
            </a:r>
            <a:endParaRPr lang="it-IT" sz="500" dirty="0"/>
          </a:p>
        </p:txBody>
      </p:sp>
      <p:sp>
        <p:nvSpPr>
          <p:cNvPr id="429" name="CasellaDiTesto 428"/>
          <p:cNvSpPr txBox="1"/>
          <p:nvPr/>
        </p:nvSpPr>
        <p:spPr>
          <a:xfrm>
            <a:off x="2470398" y="2732189"/>
            <a:ext cx="5687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dirty="0" smtClean="0"/>
              <a:t>anno</a:t>
            </a:r>
            <a:endParaRPr lang="it-IT" sz="800" dirty="0"/>
          </a:p>
        </p:txBody>
      </p:sp>
      <p:sp>
        <p:nvSpPr>
          <p:cNvPr id="445" name="Rettangolo 444"/>
          <p:cNvSpPr/>
          <p:nvPr/>
        </p:nvSpPr>
        <p:spPr bwMode="auto">
          <a:xfrm>
            <a:off x="4013924" y="4125436"/>
            <a:ext cx="1132767" cy="79625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6" name="CasellaDiTesto 445"/>
          <p:cNvSpPr txBox="1"/>
          <p:nvPr/>
        </p:nvSpPr>
        <p:spPr>
          <a:xfrm>
            <a:off x="3955714" y="4172142"/>
            <a:ext cx="1261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c</a:t>
            </a:r>
            <a:r>
              <a:rPr lang="it-IT" sz="2000" dirty="0" smtClean="0"/>
              <a:t>orso di laurea</a:t>
            </a:r>
            <a:endParaRPr lang="it-IT" sz="1200" dirty="0"/>
          </a:p>
        </p:txBody>
      </p:sp>
      <p:sp>
        <p:nvSpPr>
          <p:cNvPr id="447" name="Rombo 446"/>
          <p:cNvSpPr/>
          <p:nvPr/>
        </p:nvSpPr>
        <p:spPr bwMode="auto">
          <a:xfrm>
            <a:off x="2791733" y="3351471"/>
            <a:ext cx="799945" cy="721109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8" name="Connettore 4 447"/>
          <p:cNvCxnSpPr>
            <a:stCxn id="263" idx="2"/>
            <a:endCxn id="447" idx="1"/>
          </p:cNvCxnSpPr>
          <p:nvPr/>
        </p:nvCxnSpPr>
        <p:spPr>
          <a:xfrm rot="16200000" flipH="1">
            <a:off x="2000430" y="2920723"/>
            <a:ext cx="1184424" cy="39818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CasellaDiTesto 449"/>
          <p:cNvSpPr txBox="1"/>
          <p:nvPr/>
        </p:nvSpPr>
        <p:spPr>
          <a:xfrm>
            <a:off x="3409480" y="3449349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451" name="CasellaDiTesto 450"/>
          <p:cNvSpPr txBox="1"/>
          <p:nvPr/>
        </p:nvSpPr>
        <p:spPr>
          <a:xfrm>
            <a:off x="2502748" y="3422143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(1,1)</a:t>
            </a:r>
            <a:endParaRPr lang="it-IT" sz="1100" dirty="0"/>
          </a:p>
        </p:txBody>
      </p:sp>
      <p:sp>
        <p:nvSpPr>
          <p:cNvPr id="452" name="Rombo 451"/>
          <p:cNvSpPr/>
          <p:nvPr/>
        </p:nvSpPr>
        <p:spPr bwMode="auto">
          <a:xfrm>
            <a:off x="4171966" y="2969566"/>
            <a:ext cx="818818" cy="648207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4" name="Connettore 4 453"/>
          <p:cNvCxnSpPr>
            <a:stCxn id="452" idx="2"/>
            <a:endCxn id="445" idx="0"/>
          </p:cNvCxnSpPr>
          <p:nvPr/>
        </p:nvCxnSpPr>
        <p:spPr>
          <a:xfrm rot="5400000">
            <a:off x="4327011" y="3871071"/>
            <a:ext cx="507663" cy="10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5" name="CasellaDiTesto 454"/>
          <p:cNvSpPr txBox="1"/>
          <p:nvPr/>
        </p:nvSpPr>
        <p:spPr>
          <a:xfrm>
            <a:off x="4592324" y="3469063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456" name="CasellaDiTesto 455"/>
          <p:cNvSpPr txBox="1"/>
          <p:nvPr/>
        </p:nvSpPr>
        <p:spPr>
          <a:xfrm>
            <a:off x="4519869" y="2766628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(1,n)</a:t>
            </a:r>
            <a:endParaRPr lang="it-IT" sz="1100" dirty="0"/>
          </a:p>
        </p:txBody>
      </p:sp>
      <p:sp>
        <p:nvSpPr>
          <p:cNvPr id="462" name="CasellaDiTesto 461"/>
          <p:cNvSpPr txBox="1"/>
          <p:nvPr/>
        </p:nvSpPr>
        <p:spPr>
          <a:xfrm>
            <a:off x="4190662" y="3161081"/>
            <a:ext cx="7974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erogazione</a:t>
            </a:r>
            <a:endParaRPr lang="it-IT" sz="1050" b="1" dirty="0"/>
          </a:p>
        </p:txBody>
      </p:sp>
      <p:sp>
        <p:nvSpPr>
          <p:cNvPr id="463" name="CasellaDiTesto 462"/>
          <p:cNvSpPr txBox="1"/>
          <p:nvPr/>
        </p:nvSpPr>
        <p:spPr>
          <a:xfrm>
            <a:off x="2799219" y="3558695"/>
            <a:ext cx="80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iscrizione</a:t>
            </a:r>
            <a:endParaRPr lang="it-IT" sz="1200" b="1" dirty="0"/>
          </a:p>
        </p:txBody>
      </p:sp>
      <p:cxnSp>
        <p:nvCxnSpPr>
          <p:cNvPr id="512" name="Connettore 4 511"/>
          <p:cNvCxnSpPr>
            <a:stCxn id="513" idx="3"/>
            <a:endCxn id="127" idx="2"/>
          </p:cNvCxnSpPr>
          <p:nvPr/>
        </p:nvCxnSpPr>
        <p:spPr>
          <a:xfrm flipV="1">
            <a:off x="6439039" y="3404570"/>
            <a:ext cx="186452" cy="44235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Rombo 512"/>
          <p:cNvSpPr/>
          <p:nvPr/>
        </p:nvSpPr>
        <p:spPr bwMode="auto">
          <a:xfrm>
            <a:off x="5639094" y="3486368"/>
            <a:ext cx="799945" cy="721109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5" name="CasellaDiTesto 514"/>
          <p:cNvSpPr txBox="1"/>
          <p:nvPr/>
        </p:nvSpPr>
        <p:spPr>
          <a:xfrm>
            <a:off x="6334853" y="3810970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(0,1)</a:t>
            </a:r>
            <a:endParaRPr lang="it-IT" sz="1100" dirty="0"/>
          </a:p>
        </p:txBody>
      </p:sp>
      <p:sp>
        <p:nvSpPr>
          <p:cNvPr id="516" name="CasellaDiTesto 515"/>
          <p:cNvSpPr txBox="1"/>
          <p:nvPr/>
        </p:nvSpPr>
        <p:spPr>
          <a:xfrm>
            <a:off x="5311070" y="3860971"/>
            <a:ext cx="46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(1,1)</a:t>
            </a:r>
            <a:endParaRPr lang="it-IT" sz="1100" dirty="0"/>
          </a:p>
        </p:txBody>
      </p:sp>
      <p:sp>
        <p:nvSpPr>
          <p:cNvPr id="517" name="CasellaDiTesto 516"/>
          <p:cNvSpPr txBox="1"/>
          <p:nvPr/>
        </p:nvSpPr>
        <p:spPr>
          <a:xfrm>
            <a:off x="5626349" y="3696104"/>
            <a:ext cx="87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presidente</a:t>
            </a:r>
            <a:endParaRPr lang="it-IT" sz="1200" b="1" dirty="0"/>
          </a:p>
        </p:txBody>
      </p:sp>
      <p:grpSp>
        <p:nvGrpSpPr>
          <p:cNvPr id="524" name="Group 3"/>
          <p:cNvGrpSpPr>
            <a:grpSpLocks/>
          </p:cNvGrpSpPr>
          <p:nvPr/>
        </p:nvGrpSpPr>
        <p:grpSpPr bwMode="auto">
          <a:xfrm rot="10800000">
            <a:off x="3676804" y="4319492"/>
            <a:ext cx="331198" cy="100289"/>
            <a:chOff x="5472113" y="2528900"/>
            <a:chExt cx="541337" cy="134937"/>
          </a:xfrm>
          <a:solidFill>
            <a:schemeClr val="tx1"/>
          </a:solidFill>
        </p:grpSpPr>
        <p:cxnSp>
          <p:nvCxnSpPr>
            <p:cNvPr id="52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52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527" name="Group 3"/>
          <p:cNvGrpSpPr>
            <a:grpSpLocks/>
          </p:cNvGrpSpPr>
          <p:nvPr/>
        </p:nvGrpSpPr>
        <p:grpSpPr bwMode="auto">
          <a:xfrm rot="10800000">
            <a:off x="3673894" y="4442590"/>
            <a:ext cx="331198" cy="100289"/>
            <a:chOff x="5472113" y="2528900"/>
            <a:chExt cx="541337" cy="134937"/>
          </a:xfrm>
        </p:grpSpPr>
        <p:cxnSp>
          <p:nvCxnSpPr>
            <p:cNvPr id="528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9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530" name="Group 3"/>
          <p:cNvGrpSpPr>
            <a:grpSpLocks/>
          </p:cNvGrpSpPr>
          <p:nvPr/>
        </p:nvGrpSpPr>
        <p:grpSpPr bwMode="auto">
          <a:xfrm rot="10800000">
            <a:off x="3673285" y="4570268"/>
            <a:ext cx="331198" cy="100289"/>
            <a:chOff x="5472113" y="2528900"/>
            <a:chExt cx="541337" cy="134937"/>
          </a:xfrm>
        </p:grpSpPr>
        <p:cxnSp>
          <p:nvCxnSpPr>
            <p:cNvPr id="53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533" name="CasellaDiTesto 532"/>
          <p:cNvSpPr txBox="1"/>
          <p:nvPr/>
        </p:nvSpPr>
        <p:spPr>
          <a:xfrm>
            <a:off x="2765420" y="4229274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codice</a:t>
            </a:r>
            <a:endParaRPr lang="it-IT" sz="800" dirty="0"/>
          </a:p>
        </p:txBody>
      </p:sp>
      <p:sp>
        <p:nvSpPr>
          <p:cNvPr id="534" name="CasellaDiTesto 533"/>
          <p:cNvSpPr txBox="1"/>
          <p:nvPr/>
        </p:nvSpPr>
        <p:spPr>
          <a:xfrm>
            <a:off x="2757169" y="4344872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nome</a:t>
            </a:r>
            <a:endParaRPr lang="it-IT" sz="800" dirty="0"/>
          </a:p>
        </p:txBody>
      </p:sp>
      <p:sp>
        <p:nvSpPr>
          <p:cNvPr id="535" name="CasellaDiTesto 534"/>
          <p:cNvSpPr txBox="1"/>
          <p:nvPr/>
        </p:nvSpPr>
        <p:spPr>
          <a:xfrm>
            <a:off x="2766172" y="4466315"/>
            <a:ext cx="98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/>
              <a:t>tipologia</a:t>
            </a:r>
            <a:endParaRPr lang="it-IT" sz="800" dirty="0"/>
          </a:p>
        </p:txBody>
      </p:sp>
      <p:sp>
        <p:nvSpPr>
          <p:cNvPr id="2" name="Figura a mano libera 1"/>
          <p:cNvSpPr/>
          <p:nvPr/>
        </p:nvSpPr>
        <p:spPr>
          <a:xfrm>
            <a:off x="3076575" y="1295400"/>
            <a:ext cx="3943506" cy="3848100"/>
          </a:xfrm>
          <a:custGeom>
            <a:avLst/>
            <a:gdLst>
              <a:gd name="connsiteX0" fmla="*/ 2419350 w 3943506"/>
              <a:gd name="connsiteY0" fmla="*/ 3762375 h 3848100"/>
              <a:gd name="connsiteX1" fmla="*/ 647700 w 3943506"/>
              <a:gd name="connsiteY1" fmla="*/ 3752850 h 3848100"/>
              <a:gd name="connsiteX2" fmla="*/ 590550 w 3943506"/>
              <a:gd name="connsiteY2" fmla="*/ 3743325 h 3848100"/>
              <a:gd name="connsiteX3" fmla="*/ 428625 w 3943506"/>
              <a:gd name="connsiteY3" fmla="*/ 3714750 h 3848100"/>
              <a:gd name="connsiteX4" fmla="*/ 285750 w 3943506"/>
              <a:gd name="connsiteY4" fmla="*/ 3695700 h 3848100"/>
              <a:gd name="connsiteX5" fmla="*/ 238125 w 3943506"/>
              <a:gd name="connsiteY5" fmla="*/ 3686175 h 3848100"/>
              <a:gd name="connsiteX6" fmla="*/ 133350 w 3943506"/>
              <a:gd name="connsiteY6" fmla="*/ 3676650 h 3848100"/>
              <a:gd name="connsiteX7" fmla="*/ 104775 w 3943506"/>
              <a:gd name="connsiteY7" fmla="*/ 3667125 h 3848100"/>
              <a:gd name="connsiteX8" fmla="*/ 28575 w 3943506"/>
              <a:gd name="connsiteY8" fmla="*/ 3648075 h 3848100"/>
              <a:gd name="connsiteX9" fmla="*/ 0 w 3943506"/>
              <a:gd name="connsiteY9" fmla="*/ 3638550 h 3848100"/>
              <a:gd name="connsiteX10" fmla="*/ 9525 w 3943506"/>
              <a:gd name="connsiteY10" fmla="*/ 3438525 h 3848100"/>
              <a:gd name="connsiteX11" fmla="*/ 47625 w 3943506"/>
              <a:gd name="connsiteY11" fmla="*/ 3228975 h 3848100"/>
              <a:gd name="connsiteX12" fmla="*/ 57150 w 3943506"/>
              <a:gd name="connsiteY12" fmla="*/ 3162300 h 3848100"/>
              <a:gd name="connsiteX13" fmla="*/ 76200 w 3943506"/>
              <a:gd name="connsiteY13" fmla="*/ 3057525 h 3848100"/>
              <a:gd name="connsiteX14" fmla="*/ 104775 w 3943506"/>
              <a:gd name="connsiteY14" fmla="*/ 2886075 h 3848100"/>
              <a:gd name="connsiteX15" fmla="*/ 123825 w 3943506"/>
              <a:gd name="connsiteY15" fmla="*/ 2857500 h 3848100"/>
              <a:gd name="connsiteX16" fmla="*/ 266700 w 3943506"/>
              <a:gd name="connsiteY16" fmla="*/ 2828925 h 3848100"/>
              <a:gd name="connsiteX17" fmla="*/ 476250 w 3943506"/>
              <a:gd name="connsiteY17" fmla="*/ 2809875 h 3848100"/>
              <a:gd name="connsiteX18" fmla="*/ 695325 w 3943506"/>
              <a:gd name="connsiteY18" fmla="*/ 2781300 h 3848100"/>
              <a:gd name="connsiteX19" fmla="*/ 790575 w 3943506"/>
              <a:gd name="connsiteY19" fmla="*/ 2762250 h 3848100"/>
              <a:gd name="connsiteX20" fmla="*/ 819150 w 3943506"/>
              <a:gd name="connsiteY20" fmla="*/ 2752725 h 3848100"/>
              <a:gd name="connsiteX21" fmla="*/ 933450 w 3943506"/>
              <a:gd name="connsiteY21" fmla="*/ 2743200 h 3848100"/>
              <a:gd name="connsiteX22" fmla="*/ 1047750 w 3943506"/>
              <a:gd name="connsiteY22" fmla="*/ 2724150 h 3848100"/>
              <a:gd name="connsiteX23" fmla="*/ 1181100 w 3943506"/>
              <a:gd name="connsiteY23" fmla="*/ 2695575 h 3848100"/>
              <a:gd name="connsiteX24" fmla="*/ 1285875 w 3943506"/>
              <a:gd name="connsiteY24" fmla="*/ 2686050 h 3848100"/>
              <a:gd name="connsiteX25" fmla="*/ 1304925 w 3943506"/>
              <a:gd name="connsiteY25" fmla="*/ 2305050 h 3848100"/>
              <a:gd name="connsiteX26" fmla="*/ 1209675 w 3943506"/>
              <a:gd name="connsiteY26" fmla="*/ 2257425 h 3848100"/>
              <a:gd name="connsiteX27" fmla="*/ 1123950 w 3943506"/>
              <a:gd name="connsiteY27" fmla="*/ 2238375 h 3848100"/>
              <a:gd name="connsiteX28" fmla="*/ 1009650 w 3943506"/>
              <a:gd name="connsiteY28" fmla="*/ 2219325 h 3848100"/>
              <a:gd name="connsiteX29" fmla="*/ 952500 w 3943506"/>
              <a:gd name="connsiteY29" fmla="*/ 2200275 h 3848100"/>
              <a:gd name="connsiteX30" fmla="*/ 942975 w 3943506"/>
              <a:gd name="connsiteY30" fmla="*/ 2162175 h 3848100"/>
              <a:gd name="connsiteX31" fmla="*/ 923925 w 3943506"/>
              <a:gd name="connsiteY31" fmla="*/ 2133600 h 3848100"/>
              <a:gd name="connsiteX32" fmla="*/ 914400 w 3943506"/>
              <a:gd name="connsiteY32" fmla="*/ 2105025 h 3848100"/>
              <a:gd name="connsiteX33" fmla="*/ 904875 w 3943506"/>
              <a:gd name="connsiteY33" fmla="*/ 2000250 h 3848100"/>
              <a:gd name="connsiteX34" fmla="*/ 914400 w 3943506"/>
              <a:gd name="connsiteY34" fmla="*/ 1685925 h 3848100"/>
              <a:gd name="connsiteX35" fmla="*/ 933450 w 3943506"/>
              <a:gd name="connsiteY35" fmla="*/ 1638300 h 3848100"/>
              <a:gd name="connsiteX36" fmla="*/ 981075 w 3943506"/>
              <a:gd name="connsiteY36" fmla="*/ 1590675 h 3848100"/>
              <a:gd name="connsiteX37" fmla="*/ 1019175 w 3943506"/>
              <a:gd name="connsiteY37" fmla="*/ 1581150 h 3848100"/>
              <a:gd name="connsiteX38" fmla="*/ 1181100 w 3943506"/>
              <a:gd name="connsiteY38" fmla="*/ 1552575 h 3848100"/>
              <a:gd name="connsiteX39" fmla="*/ 1228725 w 3943506"/>
              <a:gd name="connsiteY39" fmla="*/ 1543050 h 3848100"/>
              <a:gd name="connsiteX40" fmla="*/ 1390650 w 3943506"/>
              <a:gd name="connsiteY40" fmla="*/ 1524000 h 3848100"/>
              <a:gd name="connsiteX41" fmla="*/ 1381125 w 3943506"/>
              <a:gd name="connsiteY41" fmla="*/ 1352550 h 3848100"/>
              <a:gd name="connsiteX42" fmla="*/ 1362075 w 3943506"/>
              <a:gd name="connsiteY42" fmla="*/ 1314450 h 3848100"/>
              <a:gd name="connsiteX43" fmla="*/ 1304925 w 3943506"/>
              <a:gd name="connsiteY43" fmla="*/ 1276350 h 3848100"/>
              <a:gd name="connsiteX44" fmla="*/ 1181100 w 3943506"/>
              <a:gd name="connsiteY44" fmla="*/ 1247775 h 3848100"/>
              <a:gd name="connsiteX45" fmla="*/ 1200150 w 3943506"/>
              <a:gd name="connsiteY45" fmla="*/ 1009650 h 3848100"/>
              <a:gd name="connsiteX46" fmla="*/ 1219200 w 3943506"/>
              <a:gd name="connsiteY46" fmla="*/ 923925 h 3848100"/>
              <a:gd name="connsiteX47" fmla="*/ 1228725 w 3943506"/>
              <a:gd name="connsiteY47" fmla="*/ 838200 h 3848100"/>
              <a:gd name="connsiteX48" fmla="*/ 1257300 w 3943506"/>
              <a:gd name="connsiteY48" fmla="*/ 657225 h 3848100"/>
              <a:gd name="connsiteX49" fmla="*/ 1266825 w 3943506"/>
              <a:gd name="connsiteY49" fmla="*/ 590550 h 3848100"/>
              <a:gd name="connsiteX50" fmla="*/ 1276350 w 3943506"/>
              <a:gd name="connsiteY50" fmla="*/ 447675 h 3848100"/>
              <a:gd name="connsiteX51" fmla="*/ 1295400 w 3943506"/>
              <a:gd name="connsiteY51" fmla="*/ 409575 h 3848100"/>
              <a:gd name="connsiteX52" fmla="*/ 1314450 w 3943506"/>
              <a:gd name="connsiteY52" fmla="*/ 0 h 3848100"/>
              <a:gd name="connsiteX53" fmla="*/ 3086100 w 3943506"/>
              <a:gd name="connsiteY53" fmla="*/ 9525 h 3848100"/>
              <a:gd name="connsiteX54" fmla="*/ 3124200 w 3943506"/>
              <a:gd name="connsiteY54" fmla="*/ 19050 h 3848100"/>
              <a:gd name="connsiteX55" fmla="*/ 3181350 w 3943506"/>
              <a:gd name="connsiteY55" fmla="*/ 28575 h 3848100"/>
              <a:gd name="connsiteX56" fmla="*/ 3267075 w 3943506"/>
              <a:gd name="connsiteY56" fmla="*/ 47625 h 3848100"/>
              <a:gd name="connsiteX57" fmla="*/ 3409950 w 3943506"/>
              <a:gd name="connsiteY57" fmla="*/ 66675 h 3848100"/>
              <a:gd name="connsiteX58" fmla="*/ 3467100 w 3943506"/>
              <a:gd name="connsiteY58" fmla="*/ 123825 h 3848100"/>
              <a:gd name="connsiteX59" fmla="*/ 3476625 w 3943506"/>
              <a:gd name="connsiteY59" fmla="*/ 190500 h 3848100"/>
              <a:gd name="connsiteX60" fmla="*/ 3495675 w 3943506"/>
              <a:gd name="connsiteY60" fmla="*/ 266700 h 3848100"/>
              <a:gd name="connsiteX61" fmla="*/ 3514725 w 3943506"/>
              <a:gd name="connsiteY61" fmla="*/ 628650 h 3848100"/>
              <a:gd name="connsiteX62" fmla="*/ 3524250 w 3943506"/>
              <a:gd name="connsiteY62" fmla="*/ 1676400 h 3848100"/>
              <a:gd name="connsiteX63" fmla="*/ 3581400 w 3943506"/>
              <a:gd name="connsiteY63" fmla="*/ 1695450 h 3848100"/>
              <a:gd name="connsiteX64" fmla="*/ 3686175 w 3943506"/>
              <a:gd name="connsiteY64" fmla="*/ 1724025 h 3848100"/>
              <a:gd name="connsiteX65" fmla="*/ 3752850 w 3943506"/>
              <a:gd name="connsiteY65" fmla="*/ 1733550 h 3848100"/>
              <a:gd name="connsiteX66" fmla="*/ 3810000 w 3943506"/>
              <a:gd name="connsiteY66" fmla="*/ 1762125 h 3848100"/>
              <a:gd name="connsiteX67" fmla="*/ 3838575 w 3943506"/>
              <a:gd name="connsiteY67" fmla="*/ 1771650 h 3848100"/>
              <a:gd name="connsiteX68" fmla="*/ 3895725 w 3943506"/>
              <a:gd name="connsiteY68" fmla="*/ 1809750 h 3848100"/>
              <a:gd name="connsiteX69" fmla="*/ 3924300 w 3943506"/>
              <a:gd name="connsiteY69" fmla="*/ 1828800 h 3848100"/>
              <a:gd name="connsiteX70" fmla="*/ 3943350 w 3943506"/>
              <a:gd name="connsiteY70" fmla="*/ 1885950 h 3848100"/>
              <a:gd name="connsiteX71" fmla="*/ 3924300 w 3943506"/>
              <a:gd name="connsiteY71" fmla="*/ 2028825 h 3848100"/>
              <a:gd name="connsiteX72" fmla="*/ 3905250 w 3943506"/>
              <a:gd name="connsiteY72" fmla="*/ 2114550 h 3848100"/>
              <a:gd name="connsiteX73" fmla="*/ 3886200 w 3943506"/>
              <a:gd name="connsiteY73" fmla="*/ 2152650 h 3848100"/>
              <a:gd name="connsiteX74" fmla="*/ 3876675 w 3943506"/>
              <a:gd name="connsiteY74" fmla="*/ 2209800 h 3848100"/>
              <a:gd name="connsiteX75" fmla="*/ 3867150 w 3943506"/>
              <a:gd name="connsiteY75" fmla="*/ 2247900 h 3848100"/>
              <a:gd name="connsiteX76" fmla="*/ 3848100 w 3943506"/>
              <a:gd name="connsiteY76" fmla="*/ 2362200 h 3848100"/>
              <a:gd name="connsiteX77" fmla="*/ 3838575 w 3943506"/>
              <a:gd name="connsiteY77" fmla="*/ 2419350 h 3848100"/>
              <a:gd name="connsiteX78" fmla="*/ 3829050 w 3943506"/>
              <a:gd name="connsiteY78" fmla="*/ 2457450 h 3848100"/>
              <a:gd name="connsiteX79" fmla="*/ 3800475 w 3943506"/>
              <a:gd name="connsiteY79" fmla="*/ 2609850 h 3848100"/>
              <a:gd name="connsiteX80" fmla="*/ 3790950 w 3943506"/>
              <a:gd name="connsiteY80" fmla="*/ 2705100 h 3848100"/>
              <a:gd name="connsiteX81" fmla="*/ 3781425 w 3943506"/>
              <a:gd name="connsiteY81" fmla="*/ 2743200 h 3848100"/>
              <a:gd name="connsiteX82" fmla="*/ 3771900 w 3943506"/>
              <a:gd name="connsiteY82" fmla="*/ 2800350 h 3848100"/>
              <a:gd name="connsiteX83" fmla="*/ 3743325 w 3943506"/>
              <a:gd name="connsiteY83" fmla="*/ 2933700 h 3848100"/>
              <a:gd name="connsiteX84" fmla="*/ 3724275 w 3943506"/>
              <a:gd name="connsiteY84" fmla="*/ 3038475 h 3848100"/>
              <a:gd name="connsiteX85" fmla="*/ 3705225 w 3943506"/>
              <a:gd name="connsiteY85" fmla="*/ 3067050 h 3848100"/>
              <a:gd name="connsiteX86" fmla="*/ 3648075 w 3943506"/>
              <a:gd name="connsiteY86" fmla="*/ 3257550 h 3848100"/>
              <a:gd name="connsiteX87" fmla="*/ 3619500 w 3943506"/>
              <a:gd name="connsiteY87" fmla="*/ 3295650 h 3848100"/>
              <a:gd name="connsiteX88" fmla="*/ 3562350 w 3943506"/>
              <a:gd name="connsiteY88" fmla="*/ 3390900 h 3848100"/>
              <a:gd name="connsiteX89" fmla="*/ 3543300 w 3943506"/>
              <a:gd name="connsiteY89" fmla="*/ 3429000 h 3848100"/>
              <a:gd name="connsiteX90" fmla="*/ 3514725 w 3943506"/>
              <a:gd name="connsiteY90" fmla="*/ 3457575 h 3848100"/>
              <a:gd name="connsiteX91" fmla="*/ 3486150 w 3943506"/>
              <a:gd name="connsiteY91" fmla="*/ 3505200 h 3848100"/>
              <a:gd name="connsiteX92" fmla="*/ 3457575 w 3943506"/>
              <a:gd name="connsiteY92" fmla="*/ 3524250 h 3848100"/>
              <a:gd name="connsiteX93" fmla="*/ 3390900 w 3943506"/>
              <a:gd name="connsiteY93" fmla="*/ 3590925 h 3848100"/>
              <a:gd name="connsiteX94" fmla="*/ 3362325 w 3943506"/>
              <a:gd name="connsiteY94" fmla="*/ 3619500 h 3848100"/>
              <a:gd name="connsiteX95" fmla="*/ 3286125 w 3943506"/>
              <a:gd name="connsiteY95" fmla="*/ 3657600 h 3848100"/>
              <a:gd name="connsiteX96" fmla="*/ 3162300 w 3943506"/>
              <a:gd name="connsiteY96" fmla="*/ 3714750 h 3848100"/>
              <a:gd name="connsiteX97" fmla="*/ 3076575 w 3943506"/>
              <a:gd name="connsiteY97" fmla="*/ 3733800 h 3848100"/>
              <a:gd name="connsiteX98" fmla="*/ 3000375 w 3943506"/>
              <a:gd name="connsiteY98" fmla="*/ 3762375 h 3848100"/>
              <a:gd name="connsiteX99" fmla="*/ 2914650 w 3943506"/>
              <a:gd name="connsiteY99" fmla="*/ 3781425 h 3848100"/>
              <a:gd name="connsiteX100" fmla="*/ 2876550 w 3943506"/>
              <a:gd name="connsiteY100" fmla="*/ 3790950 h 3848100"/>
              <a:gd name="connsiteX101" fmla="*/ 2838450 w 3943506"/>
              <a:gd name="connsiteY101" fmla="*/ 3810000 h 3848100"/>
              <a:gd name="connsiteX102" fmla="*/ 2733675 w 3943506"/>
              <a:gd name="connsiteY102" fmla="*/ 3819525 h 3848100"/>
              <a:gd name="connsiteX103" fmla="*/ 2667000 w 3943506"/>
              <a:gd name="connsiteY103" fmla="*/ 3829050 h 3848100"/>
              <a:gd name="connsiteX104" fmla="*/ 2533650 w 3943506"/>
              <a:gd name="connsiteY104" fmla="*/ 3848100 h 3848100"/>
              <a:gd name="connsiteX105" fmla="*/ 2352675 w 3943506"/>
              <a:gd name="connsiteY105" fmla="*/ 3838575 h 3848100"/>
              <a:gd name="connsiteX106" fmla="*/ 2324100 w 3943506"/>
              <a:gd name="connsiteY106" fmla="*/ 3819525 h 3848100"/>
              <a:gd name="connsiteX107" fmla="*/ 2286000 w 3943506"/>
              <a:gd name="connsiteY107" fmla="*/ 3800475 h 3848100"/>
              <a:gd name="connsiteX108" fmla="*/ 2266950 w 3943506"/>
              <a:gd name="connsiteY108" fmla="*/ 3771900 h 3848100"/>
              <a:gd name="connsiteX109" fmla="*/ 2238375 w 3943506"/>
              <a:gd name="connsiteY109" fmla="*/ 3752850 h 384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943506" h="3848100">
                <a:moveTo>
                  <a:pt x="2419350" y="3762375"/>
                </a:moveTo>
                <a:lnTo>
                  <a:pt x="647700" y="3752850"/>
                </a:lnTo>
                <a:cubicBezTo>
                  <a:pt x="628388" y="3752649"/>
                  <a:pt x="609551" y="3746780"/>
                  <a:pt x="590550" y="3743325"/>
                </a:cubicBezTo>
                <a:cubicBezTo>
                  <a:pt x="517730" y="3730085"/>
                  <a:pt x="528641" y="3727252"/>
                  <a:pt x="428625" y="3714750"/>
                </a:cubicBezTo>
                <a:cubicBezTo>
                  <a:pt x="390098" y="3709934"/>
                  <a:pt x="325185" y="3702273"/>
                  <a:pt x="285750" y="3695700"/>
                </a:cubicBezTo>
                <a:cubicBezTo>
                  <a:pt x="269781" y="3693038"/>
                  <a:pt x="254189" y="3688183"/>
                  <a:pt x="238125" y="3686175"/>
                </a:cubicBezTo>
                <a:cubicBezTo>
                  <a:pt x="203327" y="3681825"/>
                  <a:pt x="168275" y="3679825"/>
                  <a:pt x="133350" y="3676650"/>
                </a:cubicBezTo>
                <a:cubicBezTo>
                  <a:pt x="123825" y="3673475"/>
                  <a:pt x="114461" y="3669767"/>
                  <a:pt x="104775" y="3667125"/>
                </a:cubicBezTo>
                <a:cubicBezTo>
                  <a:pt x="79516" y="3660236"/>
                  <a:pt x="53413" y="3656354"/>
                  <a:pt x="28575" y="3648075"/>
                </a:cubicBezTo>
                <a:lnTo>
                  <a:pt x="0" y="3638550"/>
                </a:lnTo>
                <a:cubicBezTo>
                  <a:pt x="3175" y="3571875"/>
                  <a:pt x="2537" y="3504909"/>
                  <a:pt x="9525" y="3438525"/>
                </a:cubicBezTo>
                <a:cubicBezTo>
                  <a:pt x="26146" y="3280623"/>
                  <a:pt x="31713" y="3324447"/>
                  <a:pt x="47625" y="3228975"/>
                </a:cubicBezTo>
                <a:cubicBezTo>
                  <a:pt x="51316" y="3206830"/>
                  <a:pt x="53459" y="3184445"/>
                  <a:pt x="57150" y="3162300"/>
                </a:cubicBezTo>
                <a:cubicBezTo>
                  <a:pt x="66903" y="3103781"/>
                  <a:pt x="68260" y="3121049"/>
                  <a:pt x="76200" y="3057525"/>
                </a:cubicBezTo>
                <a:cubicBezTo>
                  <a:pt x="79505" y="3031081"/>
                  <a:pt x="85227" y="2915397"/>
                  <a:pt x="104775" y="2886075"/>
                </a:cubicBezTo>
                <a:cubicBezTo>
                  <a:pt x="111125" y="2876550"/>
                  <a:pt x="114117" y="2863567"/>
                  <a:pt x="123825" y="2857500"/>
                </a:cubicBezTo>
                <a:cubicBezTo>
                  <a:pt x="161504" y="2833951"/>
                  <a:pt x="227949" y="2834092"/>
                  <a:pt x="266700" y="2828925"/>
                </a:cubicBezTo>
                <a:cubicBezTo>
                  <a:pt x="424577" y="2807875"/>
                  <a:pt x="171427" y="2828926"/>
                  <a:pt x="476250" y="2809875"/>
                </a:cubicBezTo>
                <a:cubicBezTo>
                  <a:pt x="706017" y="2763922"/>
                  <a:pt x="419133" y="2817325"/>
                  <a:pt x="695325" y="2781300"/>
                </a:cubicBezTo>
                <a:cubicBezTo>
                  <a:pt x="727432" y="2777112"/>
                  <a:pt x="759858" y="2772489"/>
                  <a:pt x="790575" y="2762250"/>
                </a:cubicBezTo>
                <a:cubicBezTo>
                  <a:pt x="800100" y="2759075"/>
                  <a:pt x="809198" y="2754052"/>
                  <a:pt x="819150" y="2752725"/>
                </a:cubicBezTo>
                <a:cubicBezTo>
                  <a:pt x="857047" y="2747672"/>
                  <a:pt x="895513" y="2747942"/>
                  <a:pt x="933450" y="2743200"/>
                </a:cubicBezTo>
                <a:cubicBezTo>
                  <a:pt x="971777" y="2738409"/>
                  <a:pt x="1010278" y="2733518"/>
                  <a:pt x="1047750" y="2724150"/>
                </a:cubicBezTo>
                <a:cubicBezTo>
                  <a:pt x="1093955" y="2712599"/>
                  <a:pt x="1130660" y="2702781"/>
                  <a:pt x="1181100" y="2695575"/>
                </a:cubicBezTo>
                <a:cubicBezTo>
                  <a:pt x="1215817" y="2690615"/>
                  <a:pt x="1250950" y="2689225"/>
                  <a:pt x="1285875" y="2686050"/>
                </a:cubicBezTo>
                <a:cubicBezTo>
                  <a:pt x="1431324" y="2637567"/>
                  <a:pt x="1322548" y="2683948"/>
                  <a:pt x="1304925" y="2305050"/>
                </a:cubicBezTo>
                <a:cubicBezTo>
                  <a:pt x="1301843" y="2238796"/>
                  <a:pt x="1278945" y="2268970"/>
                  <a:pt x="1209675" y="2257425"/>
                </a:cubicBezTo>
                <a:cubicBezTo>
                  <a:pt x="1180801" y="2252613"/>
                  <a:pt x="1152721" y="2243770"/>
                  <a:pt x="1123950" y="2238375"/>
                </a:cubicBezTo>
                <a:cubicBezTo>
                  <a:pt x="1080337" y="2230198"/>
                  <a:pt x="1051102" y="2230630"/>
                  <a:pt x="1009650" y="2219325"/>
                </a:cubicBezTo>
                <a:cubicBezTo>
                  <a:pt x="990277" y="2214041"/>
                  <a:pt x="971550" y="2206625"/>
                  <a:pt x="952500" y="2200275"/>
                </a:cubicBezTo>
                <a:cubicBezTo>
                  <a:pt x="949325" y="2187575"/>
                  <a:pt x="948132" y="2174207"/>
                  <a:pt x="942975" y="2162175"/>
                </a:cubicBezTo>
                <a:cubicBezTo>
                  <a:pt x="938466" y="2151653"/>
                  <a:pt x="929045" y="2143839"/>
                  <a:pt x="923925" y="2133600"/>
                </a:cubicBezTo>
                <a:cubicBezTo>
                  <a:pt x="919435" y="2124620"/>
                  <a:pt x="917575" y="2114550"/>
                  <a:pt x="914400" y="2105025"/>
                </a:cubicBezTo>
                <a:cubicBezTo>
                  <a:pt x="911225" y="2070100"/>
                  <a:pt x="904875" y="2035319"/>
                  <a:pt x="904875" y="2000250"/>
                </a:cubicBezTo>
                <a:cubicBezTo>
                  <a:pt x="904875" y="1895427"/>
                  <a:pt x="906150" y="1790423"/>
                  <a:pt x="914400" y="1685925"/>
                </a:cubicBezTo>
                <a:cubicBezTo>
                  <a:pt x="915746" y="1668880"/>
                  <a:pt x="925804" y="1653593"/>
                  <a:pt x="933450" y="1638300"/>
                </a:cubicBezTo>
                <a:cubicBezTo>
                  <a:pt x="944995" y="1615209"/>
                  <a:pt x="956830" y="1601066"/>
                  <a:pt x="981075" y="1590675"/>
                </a:cubicBezTo>
                <a:cubicBezTo>
                  <a:pt x="993107" y="1585518"/>
                  <a:pt x="1006375" y="1583893"/>
                  <a:pt x="1019175" y="1581150"/>
                </a:cubicBezTo>
                <a:cubicBezTo>
                  <a:pt x="1172454" y="1548304"/>
                  <a:pt x="1057400" y="1573192"/>
                  <a:pt x="1181100" y="1552575"/>
                </a:cubicBezTo>
                <a:cubicBezTo>
                  <a:pt x="1197069" y="1549913"/>
                  <a:pt x="1212756" y="1545712"/>
                  <a:pt x="1228725" y="1543050"/>
                </a:cubicBezTo>
                <a:cubicBezTo>
                  <a:pt x="1291894" y="1532522"/>
                  <a:pt x="1322938" y="1530771"/>
                  <a:pt x="1390650" y="1524000"/>
                </a:cubicBezTo>
                <a:cubicBezTo>
                  <a:pt x="1387475" y="1466850"/>
                  <a:pt x="1388859" y="1409263"/>
                  <a:pt x="1381125" y="1352550"/>
                </a:cubicBezTo>
                <a:cubicBezTo>
                  <a:pt x="1379207" y="1338481"/>
                  <a:pt x="1370328" y="1326004"/>
                  <a:pt x="1362075" y="1314450"/>
                </a:cubicBezTo>
                <a:cubicBezTo>
                  <a:pt x="1343472" y="1288406"/>
                  <a:pt x="1333555" y="1282957"/>
                  <a:pt x="1304925" y="1276350"/>
                </a:cubicBezTo>
                <a:cubicBezTo>
                  <a:pt x="1168301" y="1244821"/>
                  <a:pt x="1250169" y="1270798"/>
                  <a:pt x="1181100" y="1247775"/>
                </a:cubicBezTo>
                <a:cubicBezTo>
                  <a:pt x="1184374" y="1195385"/>
                  <a:pt x="1189548" y="1073263"/>
                  <a:pt x="1200150" y="1009650"/>
                </a:cubicBezTo>
                <a:cubicBezTo>
                  <a:pt x="1204962" y="980776"/>
                  <a:pt x="1214388" y="952799"/>
                  <a:pt x="1219200" y="923925"/>
                </a:cubicBezTo>
                <a:cubicBezTo>
                  <a:pt x="1223927" y="895565"/>
                  <a:pt x="1225159" y="866729"/>
                  <a:pt x="1228725" y="838200"/>
                </a:cubicBezTo>
                <a:cubicBezTo>
                  <a:pt x="1237364" y="769092"/>
                  <a:pt x="1245482" y="732071"/>
                  <a:pt x="1257300" y="657225"/>
                </a:cubicBezTo>
                <a:cubicBezTo>
                  <a:pt x="1260801" y="635049"/>
                  <a:pt x="1263650" y="612775"/>
                  <a:pt x="1266825" y="590550"/>
                </a:cubicBezTo>
                <a:cubicBezTo>
                  <a:pt x="1270000" y="542925"/>
                  <a:pt x="1268906" y="494822"/>
                  <a:pt x="1276350" y="447675"/>
                </a:cubicBezTo>
                <a:cubicBezTo>
                  <a:pt x="1278565" y="433650"/>
                  <a:pt x="1294196" y="423723"/>
                  <a:pt x="1295400" y="409575"/>
                </a:cubicBezTo>
                <a:cubicBezTo>
                  <a:pt x="1306990" y="273395"/>
                  <a:pt x="1308100" y="136525"/>
                  <a:pt x="1314450" y="0"/>
                </a:cubicBezTo>
                <a:lnTo>
                  <a:pt x="3086100" y="9525"/>
                </a:lnTo>
                <a:cubicBezTo>
                  <a:pt x="3099190" y="9663"/>
                  <a:pt x="3111363" y="16483"/>
                  <a:pt x="3124200" y="19050"/>
                </a:cubicBezTo>
                <a:cubicBezTo>
                  <a:pt x="3143138" y="22838"/>
                  <a:pt x="3162412" y="24787"/>
                  <a:pt x="3181350" y="28575"/>
                </a:cubicBezTo>
                <a:cubicBezTo>
                  <a:pt x="3210054" y="34316"/>
                  <a:pt x="3238304" y="42230"/>
                  <a:pt x="3267075" y="47625"/>
                </a:cubicBezTo>
                <a:cubicBezTo>
                  <a:pt x="3293365" y="52554"/>
                  <a:pt x="3386411" y="63733"/>
                  <a:pt x="3409950" y="66675"/>
                </a:cubicBezTo>
                <a:cubicBezTo>
                  <a:pt x="3434354" y="82944"/>
                  <a:pt x="3455758" y="92635"/>
                  <a:pt x="3467100" y="123825"/>
                </a:cubicBezTo>
                <a:cubicBezTo>
                  <a:pt x="3474772" y="144924"/>
                  <a:pt x="3472222" y="168485"/>
                  <a:pt x="3476625" y="190500"/>
                </a:cubicBezTo>
                <a:cubicBezTo>
                  <a:pt x="3481760" y="216173"/>
                  <a:pt x="3495675" y="266700"/>
                  <a:pt x="3495675" y="266700"/>
                </a:cubicBezTo>
                <a:cubicBezTo>
                  <a:pt x="3502025" y="387350"/>
                  <a:pt x="3512277" y="507858"/>
                  <a:pt x="3514725" y="628650"/>
                </a:cubicBezTo>
                <a:cubicBezTo>
                  <a:pt x="3521803" y="977843"/>
                  <a:pt x="3502463" y="1327816"/>
                  <a:pt x="3524250" y="1676400"/>
                </a:cubicBezTo>
                <a:cubicBezTo>
                  <a:pt x="3525503" y="1696441"/>
                  <a:pt x="3562350" y="1689100"/>
                  <a:pt x="3581400" y="1695450"/>
                </a:cubicBezTo>
                <a:cubicBezTo>
                  <a:pt x="3622454" y="1709135"/>
                  <a:pt x="3632462" y="1713282"/>
                  <a:pt x="3686175" y="1724025"/>
                </a:cubicBezTo>
                <a:cubicBezTo>
                  <a:pt x="3708190" y="1728428"/>
                  <a:pt x="3730625" y="1730375"/>
                  <a:pt x="3752850" y="1733550"/>
                </a:cubicBezTo>
                <a:cubicBezTo>
                  <a:pt x="3824674" y="1757491"/>
                  <a:pt x="3736142" y="1725196"/>
                  <a:pt x="3810000" y="1762125"/>
                </a:cubicBezTo>
                <a:cubicBezTo>
                  <a:pt x="3818980" y="1766615"/>
                  <a:pt x="3829798" y="1766774"/>
                  <a:pt x="3838575" y="1771650"/>
                </a:cubicBezTo>
                <a:cubicBezTo>
                  <a:pt x="3858589" y="1782769"/>
                  <a:pt x="3876675" y="1797050"/>
                  <a:pt x="3895725" y="1809750"/>
                </a:cubicBezTo>
                <a:lnTo>
                  <a:pt x="3924300" y="1828800"/>
                </a:lnTo>
                <a:cubicBezTo>
                  <a:pt x="3930650" y="1847850"/>
                  <a:pt x="3945168" y="1865952"/>
                  <a:pt x="3943350" y="1885950"/>
                </a:cubicBezTo>
                <a:cubicBezTo>
                  <a:pt x="3924590" y="2092315"/>
                  <a:pt x="3945336" y="1923647"/>
                  <a:pt x="3924300" y="2028825"/>
                </a:cubicBezTo>
                <a:cubicBezTo>
                  <a:pt x="3916451" y="2068071"/>
                  <a:pt x="3919153" y="2082110"/>
                  <a:pt x="3905250" y="2114550"/>
                </a:cubicBezTo>
                <a:cubicBezTo>
                  <a:pt x="3899657" y="2127601"/>
                  <a:pt x="3892550" y="2139950"/>
                  <a:pt x="3886200" y="2152650"/>
                </a:cubicBezTo>
                <a:cubicBezTo>
                  <a:pt x="3883025" y="2171700"/>
                  <a:pt x="3880463" y="2190862"/>
                  <a:pt x="3876675" y="2209800"/>
                </a:cubicBezTo>
                <a:cubicBezTo>
                  <a:pt x="3874108" y="2222637"/>
                  <a:pt x="3869562" y="2235033"/>
                  <a:pt x="3867150" y="2247900"/>
                </a:cubicBezTo>
                <a:cubicBezTo>
                  <a:pt x="3860032" y="2285864"/>
                  <a:pt x="3854450" y="2324100"/>
                  <a:pt x="3848100" y="2362200"/>
                </a:cubicBezTo>
                <a:cubicBezTo>
                  <a:pt x="3844925" y="2381250"/>
                  <a:pt x="3843259" y="2400614"/>
                  <a:pt x="3838575" y="2419350"/>
                </a:cubicBezTo>
                <a:cubicBezTo>
                  <a:pt x="3835400" y="2432050"/>
                  <a:pt x="3831202" y="2444537"/>
                  <a:pt x="3829050" y="2457450"/>
                </a:cubicBezTo>
                <a:cubicBezTo>
                  <a:pt x="3803505" y="2610719"/>
                  <a:pt x="3838797" y="2456561"/>
                  <a:pt x="3800475" y="2609850"/>
                </a:cubicBezTo>
                <a:cubicBezTo>
                  <a:pt x="3797300" y="2641600"/>
                  <a:pt x="3795463" y="2673512"/>
                  <a:pt x="3790950" y="2705100"/>
                </a:cubicBezTo>
                <a:cubicBezTo>
                  <a:pt x="3789099" y="2718059"/>
                  <a:pt x="3783992" y="2730363"/>
                  <a:pt x="3781425" y="2743200"/>
                </a:cubicBezTo>
                <a:cubicBezTo>
                  <a:pt x="3777637" y="2762138"/>
                  <a:pt x="3774452" y="2781207"/>
                  <a:pt x="3771900" y="2800350"/>
                </a:cubicBezTo>
                <a:cubicBezTo>
                  <a:pt x="3757063" y="2911628"/>
                  <a:pt x="3775089" y="2854290"/>
                  <a:pt x="3743325" y="2933700"/>
                </a:cubicBezTo>
                <a:cubicBezTo>
                  <a:pt x="3741118" y="2949151"/>
                  <a:pt x="3733899" y="3016020"/>
                  <a:pt x="3724275" y="3038475"/>
                </a:cubicBezTo>
                <a:cubicBezTo>
                  <a:pt x="3719766" y="3048997"/>
                  <a:pt x="3711575" y="3057525"/>
                  <a:pt x="3705225" y="3067050"/>
                </a:cubicBezTo>
                <a:cubicBezTo>
                  <a:pt x="3695765" y="3133270"/>
                  <a:pt x="3691312" y="3199900"/>
                  <a:pt x="3648075" y="3257550"/>
                </a:cubicBezTo>
                <a:cubicBezTo>
                  <a:pt x="3638550" y="3270250"/>
                  <a:pt x="3628085" y="3282296"/>
                  <a:pt x="3619500" y="3295650"/>
                </a:cubicBezTo>
                <a:cubicBezTo>
                  <a:pt x="3599478" y="3326796"/>
                  <a:pt x="3578909" y="3357782"/>
                  <a:pt x="3562350" y="3390900"/>
                </a:cubicBezTo>
                <a:cubicBezTo>
                  <a:pt x="3556000" y="3403600"/>
                  <a:pt x="3551553" y="3417446"/>
                  <a:pt x="3543300" y="3429000"/>
                </a:cubicBezTo>
                <a:cubicBezTo>
                  <a:pt x="3535470" y="3439961"/>
                  <a:pt x="3522807" y="3446799"/>
                  <a:pt x="3514725" y="3457575"/>
                </a:cubicBezTo>
                <a:cubicBezTo>
                  <a:pt x="3503617" y="3472386"/>
                  <a:pt x="3498198" y="3491144"/>
                  <a:pt x="3486150" y="3505200"/>
                </a:cubicBezTo>
                <a:cubicBezTo>
                  <a:pt x="3478700" y="3513892"/>
                  <a:pt x="3466084" y="3516592"/>
                  <a:pt x="3457575" y="3524250"/>
                </a:cubicBezTo>
                <a:cubicBezTo>
                  <a:pt x="3434213" y="3545276"/>
                  <a:pt x="3413125" y="3568700"/>
                  <a:pt x="3390900" y="3590925"/>
                </a:cubicBezTo>
                <a:cubicBezTo>
                  <a:pt x="3381375" y="3600450"/>
                  <a:pt x="3375104" y="3615240"/>
                  <a:pt x="3362325" y="3619500"/>
                </a:cubicBezTo>
                <a:cubicBezTo>
                  <a:pt x="3307038" y="3637929"/>
                  <a:pt x="3359230" y="3618236"/>
                  <a:pt x="3286125" y="3657600"/>
                </a:cubicBezTo>
                <a:cubicBezTo>
                  <a:pt x="3260925" y="3671169"/>
                  <a:pt x="3196378" y="3704527"/>
                  <a:pt x="3162300" y="3714750"/>
                </a:cubicBezTo>
                <a:cubicBezTo>
                  <a:pt x="3086807" y="3737398"/>
                  <a:pt x="3142535" y="3711813"/>
                  <a:pt x="3076575" y="3733800"/>
                </a:cubicBezTo>
                <a:cubicBezTo>
                  <a:pt x="3050840" y="3742378"/>
                  <a:pt x="3026110" y="3753797"/>
                  <a:pt x="3000375" y="3762375"/>
                </a:cubicBezTo>
                <a:cubicBezTo>
                  <a:pt x="2977146" y="3770118"/>
                  <a:pt x="2937298" y="3776392"/>
                  <a:pt x="2914650" y="3781425"/>
                </a:cubicBezTo>
                <a:cubicBezTo>
                  <a:pt x="2901871" y="3784265"/>
                  <a:pt x="2888807" y="3786353"/>
                  <a:pt x="2876550" y="3790950"/>
                </a:cubicBezTo>
                <a:cubicBezTo>
                  <a:pt x="2863255" y="3795936"/>
                  <a:pt x="2852373" y="3807215"/>
                  <a:pt x="2838450" y="3810000"/>
                </a:cubicBezTo>
                <a:cubicBezTo>
                  <a:pt x="2804062" y="3816878"/>
                  <a:pt x="2768530" y="3815652"/>
                  <a:pt x="2733675" y="3819525"/>
                </a:cubicBezTo>
                <a:cubicBezTo>
                  <a:pt x="2711362" y="3822004"/>
                  <a:pt x="2689254" y="3826083"/>
                  <a:pt x="2667000" y="3829050"/>
                </a:cubicBezTo>
                <a:cubicBezTo>
                  <a:pt x="2547795" y="3844944"/>
                  <a:pt x="2634037" y="3831369"/>
                  <a:pt x="2533650" y="3848100"/>
                </a:cubicBezTo>
                <a:cubicBezTo>
                  <a:pt x="2473325" y="3844925"/>
                  <a:pt x="2412530" y="3846737"/>
                  <a:pt x="2352675" y="3838575"/>
                </a:cubicBezTo>
                <a:cubicBezTo>
                  <a:pt x="2341332" y="3837028"/>
                  <a:pt x="2334039" y="3825205"/>
                  <a:pt x="2324100" y="3819525"/>
                </a:cubicBezTo>
                <a:cubicBezTo>
                  <a:pt x="2311772" y="3812480"/>
                  <a:pt x="2298700" y="3806825"/>
                  <a:pt x="2286000" y="3800475"/>
                </a:cubicBezTo>
                <a:cubicBezTo>
                  <a:pt x="2279650" y="3790950"/>
                  <a:pt x="2275889" y="3779051"/>
                  <a:pt x="2266950" y="3771900"/>
                </a:cubicBezTo>
                <a:cubicBezTo>
                  <a:pt x="2235363" y="3746630"/>
                  <a:pt x="2238375" y="3777077"/>
                  <a:pt x="2238375" y="375285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5105400" y="1457325"/>
            <a:ext cx="3790950" cy="2155491"/>
          </a:xfrm>
          <a:custGeom>
            <a:avLst/>
            <a:gdLst>
              <a:gd name="connsiteX0" fmla="*/ 2409825 w 3790950"/>
              <a:gd name="connsiteY0" fmla="*/ 2124075 h 2155491"/>
              <a:gd name="connsiteX1" fmla="*/ 1171575 w 3790950"/>
              <a:gd name="connsiteY1" fmla="*/ 2114550 h 2155491"/>
              <a:gd name="connsiteX2" fmla="*/ 1114425 w 3790950"/>
              <a:gd name="connsiteY2" fmla="*/ 2105025 h 2155491"/>
              <a:gd name="connsiteX3" fmla="*/ 1019175 w 3790950"/>
              <a:gd name="connsiteY3" fmla="*/ 2076450 h 2155491"/>
              <a:gd name="connsiteX4" fmla="*/ 962025 w 3790950"/>
              <a:gd name="connsiteY4" fmla="*/ 2057400 h 2155491"/>
              <a:gd name="connsiteX5" fmla="*/ 933450 w 3790950"/>
              <a:gd name="connsiteY5" fmla="*/ 2047875 h 2155491"/>
              <a:gd name="connsiteX6" fmla="*/ 866775 w 3790950"/>
              <a:gd name="connsiteY6" fmla="*/ 2028825 h 2155491"/>
              <a:gd name="connsiteX7" fmla="*/ 781050 w 3790950"/>
              <a:gd name="connsiteY7" fmla="*/ 2019300 h 2155491"/>
              <a:gd name="connsiteX8" fmla="*/ 361950 w 3790950"/>
              <a:gd name="connsiteY8" fmla="*/ 2009775 h 2155491"/>
              <a:gd name="connsiteX9" fmla="*/ 171450 w 3790950"/>
              <a:gd name="connsiteY9" fmla="*/ 1981200 h 2155491"/>
              <a:gd name="connsiteX10" fmla="*/ 133350 w 3790950"/>
              <a:gd name="connsiteY10" fmla="*/ 1971675 h 2155491"/>
              <a:gd name="connsiteX11" fmla="*/ 76200 w 3790950"/>
              <a:gd name="connsiteY11" fmla="*/ 1962150 h 2155491"/>
              <a:gd name="connsiteX12" fmla="*/ 28575 w 3790950"/>
              <a:gd name="connsiteY12" fmla="*/ 1952625 h 2155491"/>
              <a:gd name="connsiteX13" fmla="*/ 0 w 3790950"/>
              <a:gd name="connsiteY13" fmla="*/ 1885950 h 2155491"/>
              <a:gd name="connsiteX14" fmla="*/ 9525 w 3790950"/>
              <a:gd name="connsiteY14" fmla="*/ 1676400 h 2155491"/>
              <a:gd name="connsiteX15" fmla="*/ 28575 w 3790950"/>
              <a:gd name="connsiteY15" fmla="*/ 1647825 h 2155491"/>
              <a:gd name="connsiteX16" fmla="*/ 85725 w 3790950"/>
              <a:gd name="connsiteY16" fmla="*/ 1619250 h 2155491"/>
              <a:gd name="connsiteX17" fmla="*/ 161925 w 3790950"/>
              <a:gd name="connsiteY17" fmla="*/ 1590675 h 2155491"/>
              <a:gd name="connsiteX18" fmla="*/ 219075 w 3790950"/>
              <a:gd name="connsiteY18" fmla="*/ 1571625 h 2155491"/>
              <a:gd name="connsiteX19" fmla="*/ 342900 w 3790950"/>
              <a:gd name="connsiteY19" fmla="*/ 1552575 h 2155491"/>
              <a:gd name="connsiteX20" fmla="*/ 457200 w 3790950"/>
              <a:gd name="connsiteY20" fmla="*/ 1543050 h 2155491"/>
              <a:gd name="connsiteX21" fmla="*/ 628650 w 3790950"/>
              <a:gd name="connsiteY21" fmla="*/ 1504950 h 2155491"/>
              <a:gd name="connsiteX22" fmla="*/ 676275 w 3790950"/>
              <a:gd name="connsiteY22" fmla="*/ 1495425 h 2155491"/>
              <a:gd name="connsiteX23" fmla="*/ 1114425 w 3790950"/>
              <a:gd name="connsiteY23" fmla="*/ 1466850 h 2155491"/>
              <a:gd name="connsiteX24" fmla="*/ 1219200 w 3790950"/>
              <a:gd name="connsiteY24" fmla="*/ 1447800 h 2155491"/>
              <a:gd name="connsiteX25" fmla="*/ 1276350 w 3790950"/>
              <a:gd name="connsiteY25" fmla="*/ 1428750 h 2155491"/>
              <a:gd name="connsiteX26" fmla="*/ 1304925 w 3790950"/>
              <a:gd name="connsiteY26" fmla="*/ 1400175 h 2155491"/>
              <a:gd name="connsiteX27" fmla="*/ 1362075 w 3790950"/>
              <a:gd name="connsiteY27" fmla="*/ 1352550 h 2155491"/>
              <a:gd name="connsiteX28" fmla="*/ 1390650 w 3790950"/>
              <a:gd name="connsiteY28" fmla="*/ 1295400 h 2155491"/>
              <a:gd name="connsiteX29" fmla="*/ 1400175 w 3790950"/>
              <a:gd name="connsiteY29" fmla="*/ 1228725 h 2155491"/>
              <a:gd name="connsiteX30" fmla="*/ 1409700 w 3790950"/>
              <a:gd name="connsiteY30" fmla="*/ 857250 h 2155491"/>
              <a:gd name="connsiteX31" fmla="*/ 1428750 w 3790950"/>
              <a:gd name="connsiteY31" fmla="*/ 800100 h 2155491"/>
              <a:gd name="connsiteX32" fmla="*/ 1438275 w 3790950"/>
              <a:gd name="connsiteY32" fmla="*/ 762000 h 2155491"/>
              <a:gd name="connsiteX33" fmla="*/ 1447800 w 3790950"/>
              <a:gd name="connsiteY33" fmla="*/ 695325 h 2155491"/>
              <a:gd name="connsiteX34" fmla="*/ 1466850 w 3790950"/>
              <a:gd name="connsiteY34" fmla="*/ 638175 h 2155491"/>
              <a:gd name="connsiteX35" fmla="*/ 1476375 w 3790950"/>
              <a:gd name="connsiteY35" fmla="*/ 600075 h 2155491"/>
              <a:gd name="connsiteX36" fmla="*/ 1495425 w 3790950"/>
              <a:gd name="connsiteY36" fmla="*/ 542925 h 2155491"/>
              <a:gd name="connsiteX37" fmla="*/ 1514475 w 3790950"/>
              <a:gd name="connsiteY37" fmla="*/ 466725 h 2155491"/>
              <a:gd name="connsiteX38" fmla="*/ 1552575 w 3790950"/>
              <a:gd name="connsiteY38" fmla="*/ 361950 h 2155491"/>
              <a:gd name="connsiteX39" fmla="*/ 1571625 w 3790950"/>
              <a:gd name="connsiteY39" fmla="*/ 247650 h 2155491"/>
              <a:gd name="connsiteX40" fmla="*/ 1590675 w 3790950"/>
              <a:gd name="connsiteY40" fmla="*/ 209550 h 2155491"/>
              <a:gd name="connsiteX41" fmla="*/ 1628775 w 3790950"/>
              <a:gd name="connsiteY41" fmla="*/ 104775 h 2155491"/>
              <a:gd name="connsiteX42" fmla="*/ 1638300 w 3790950"/>
              <a:gd name="connsiteY42" fmla="*/ 66675 h 2155491"/>
              <a:gd name="connsiteX43" fmla="*/ 1685925 w 3790950"/>
              <a:gd name="connsiteY43" fmla="*/ 9525 h 2155491"/>
              <a:gd name="connsiteX44" fmla="*/ 1724025 w 3790950"/>
              <a:gd name="connsiteY44" fmla="*/ 0 h 2155491"/>
              <a:gd name="connsiteX45" fmla="*/ 3143250 w 3790950"/>
              <a:gd name="connsiteY45" fmla="*/ 9525 h 2155491"/>
              <a:gd name="connsiteX46" fmla="*/ 3219450 w 3790950"/>
              <a:gd name="connsiteY46" fmla="*/ 19050 h 2155491"/>
              <a:gd name="connsiteX47" fmla="*/ 3295650 w 3790950"/>
              <a:gd name="connsiteY47" fmla="*/ 38100 h 2155491"/>
              <a:gd name="connsiteX48" fmla="*/ 3333750 w 3790950"/>
              <a:gd name="connsiteY48" fmla="*/ 57150 h 2155491"/>
              <a:gd name="connsiteX49" fmla="*/ 3419475 w 3790950"/>
              <a:gd name="connsiteY49" fmla="*/ 85725 h 2155491"/>
              <a:gd name="connsiteX50" fmla="*/ 3486150 w 3790950"/>
              <a:gd name="connsiteY50" fmla="*/ 123825 h 2155491"/>
              <a:gd name="connsiteX51" fmla="*/ 3524250 w 3790950"/>
              <a:gd name="connsiteY51" fmla="*/ 152400 h 2155491"/>
              <a:gd name="connsiteX52" fmla="*/ 3600450 w 3790950"/>
              <a:gd name="connsiteY52" fmla="*/ 209550 h 2155491"/>
              <a:gd name="connsiteX53" fmla="*/ 3629025 w 3790950"/>
              <a:gd name="connsiteY53" fmla="*/ 238125 h 2155491"/>
              <a:gd name="connsiteX54" fmla="*/ 3676650 w 3790950"/>
              <a:gd name="connsiteY54" fmla="*/ 333375 h 2155491"/>
              <a:gd name="connsiteX55" fmla="*/ 3714750 w 3790950"/>
              <a:gd name="connsiteY55" fmla="*/ 419100 h 2155491"/>
              <a:gd name="connsiteX56" fmla="*/ 3724275 w 3790950"/>
              <a:gd name="connsiteY56" fmla="*/ 485775 h 2155491"/>
              <a:gd name="connsiteX57" fmla="*/ 3743325 w 3790950"/>
              <a:gd name="connsiteY57" fmla="*/ 514350 h 2155491"/>
              <a:gd name="connsiteX58" fmla="*/ 3771900 w 3790950"/>
              <a:gd name="connsiteY58" fmla="*/ 600075 h 2155491"/>
              <a:gd name="connsiteX59" fmla="*/ 3781425 w 3790950"/>
              <a:gd name="connsiteY59" fmla="*/ 657225 h 2155491"/>
              <a:gd name="connsiteX60" fmla="*/ 3790950 w 3790950"/>
              <a:gd name="connsiteY60" fmla="*/ 685800 h 2155491"/>
              <a:gd name="connsiteX61" fmla="*/ 3781425 w 3790950"/>
              <a:gd name="connsiteY61" fmla="*/ 1647825 h 2155491"/>
              <a:gd name="connsiteX62" fmla="*/ 3771900 w 3790950"/>
              <a:gd name="connsiteY62" fmla="*/ 1676400 h 2155491"/>
              <a:gd name="connsiteX63" fmla="*/ 3762375 w 3790950"/>
              <a:gd name="connsiteY63" fmla="*/ 1733550 h 2155491"/>
              <a:gd name="connsiteX64" fmla="*/ 3743325 w 3790950"/>
              <a:gd name="connsiteY64" fmla="*/ 1762125 h 2155491"/>
              <a:gd name="connsiteX65" fmla="*/ 3724275 w 3790950"/>
              <a:gd name="connsiteY65" fmla="*/ 1800225 h 2155491"/>
              <a:gd name="connsiteX66" fmla="*/ 3676650 w 3790950"/>
              <a:gd name="connsiteY66" fmla="*/ 1866900 h 2155491"/>
              <a:gd name="connsiteX67" fmla="*/ 3648075 w 3790950"/>
              <a:gd name="connsiteY67" fmla="*/ 1885950 h 2155491"/>
              <a:gd name="connsiteX68" fmla="*/ 3619500 w 3790950"/>
              <a:gd name="connsiteY68" fmla="*/ 1924050 h 2155491"/>
              <a:gd name="connsiteX69" fmla="*/ 3581400 w 3790950"/>
              <a:gd name="connsiteY69" fmla="*/ 1952625 h 2155491"/>
              <a:gd name="connsiteX70" fmla="*/ 3514725 w 3790950"/>
              <a:gd name="connsiteY70" fmla="*/ 2009775 h 2155491"/>
              <a:gd name="connsiteX71" fmla="*/ 3476625 w 3790950"/>
              <a:gd name="connsiteY71" fmla="*/ 2019300 h 2155491"/>
              <a:gd name="connsiteX72" fmla="*/ 3390900 w 3790950"/>
              <a:gd name="connsiteY72" fmla="*/ 2066925 h 2155491"/>
              <a:gd name="connsiteX73" fmla="*/ 3352800 w 3790950"/>
              <a:gd name="connsiteY73" fmla="*/ 2085975 h 2155491"/>
              <a:gd name="connsiteX74" fmla="*/ 3238500 w 3790950"/>
              <a:gd name="connsiteY74" fmla="*/ 2114550 h 2155491"/>
              <a:gd name="connsiteX75" fmla="*/ 3114675 w 3790950"/>
              <a:gd name="connsiteY75" fmla="*/ 2124075 h 2155491"/>
              <a:gd name="connsiteX76" fmla="*/ 2647950 w 3790950"/>
              <a:gd name="connsiteY76" fmla="*/ 2133600 h 2155491"/>
              <a:gd name="connsiteX77" fmla="*/ 2581275 w 3790950"/>
              <a:gd name="connsiteY77" fmla="*/ 2114550 h 2155491"/>
              <a:gd name="connsiteX78" fmla="*/ 2476500 w 3790950"/>
              <a:gd name="connsiteY78" fmla="*/ 2105025 h 2155491"/>
              <a:gd name="connsiteX79" fmla="*/ 2400300 w 3790950"/>
              <a:gd name="connsiteY79" fmla="*/ 2095500 h 2155491"/>
              <a:gd name="connsiteX80" fmla="*/ 2190750 w 3790950"/>
              <a:gd name="connsiteY80" fmla="*/ 2105025 h 2155491"/>
              <a:gd name="connsiteX81" fmla="*/ 2143125 w 3790950"/>
              <a:gd name="connsiteY81" fmla="*/ 2114550 h 2155491"/>
              <a:gd name="connsiteX82" fmla="*/ 2066925 w 3790950"/>
              <a:gd name="connsiteY82" fmla="*/ 2143125 h 215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790950" h="2155491">
                <a:moveTo>
                  <a:pt x="2409825" y="2124075"/>
                </a:moveTo>
                <a:lnTo>
                  <a:pt x="1171575" y="2114550"/>
                </a:lnTo>
                <a:cubicBezTo>
                  <a:pt x="1152264" y="2114266"/>
                  <a:pt x="1133363" y="2108813"/>
                  <a:pt x="1114425" y="2105025"/>
                </a:cubicBezTo>
                <a:cubicBezTo>
                  <a:pt x="1078437" y="2097827"/>
                  <a:pt x="1055622" y="2088599"/>
                  <a:pt x="1019175" y="2076450"/>
                </a:cubicBezTo>
                <a:lnTo>
                  <a:pt x="962025" y="2057400"/>
                </a:lnTo>
                <a:cubicBezTo>
                  <a:pt x="952500" y="2054225"/>
                  <a:pt x="943104" y="2050633"/>
                  <a:pt x="933450" y="2047875"/>
                </a:cubicBezTo>
                <a:cubicBezTo>
                  <a:pt x="911225" y="2041525"/>
                  <a:pt x="889493" y="2033085"/>
                  <a:pt x="866775" y="2028825"/>
                </a:cubicBezTo>
                <a:cubicBezTo>
                  <a:pt x="838517" y="2023527"/>
                  <a:pt x="809780" y="2020384"/>
                  <a:pt x="781050" y="2019300"/>
                </a:cubicBezTo>
                <a:cubicBezTo>
                  <a:pt x="641413" y="2014031"/>
                  <a:pt x="501650" y="2012950"/>
                  <a:pt x="361950" y="2009775"/>
                </a:cubicBezTo>
                <a:cubicBezTo>
                  <a:pt x="248659" y="1981452"/>
                  <a:pt x="311841" y="1992899"/>
                  <a:pt x="171450" y="1981200"/>
                </a:cubicBezTo>
                <a:cubicBezTo>
                  <a:pt x="158750" y="1978025"/>
                  <a:pt x="146187" y="1974242"/>
                  <a:pt x="133350" y="1971675"/>
                </a:cubicBezTo>
                <a:cubicBezTo>
                  <a:pt x="114412" y="1967887"/>
                  <a:pt x="95201" y="1965605"/>
                  <a:pt x="76200" y="1962150"/>
                </a:cubicBezTo>
                <a:cubicBezTo>
                  <a:pt x="60272" y="1959254"/>
                  <a:pt x="44450" y="1955800"/>
                  <a:pt x="28575" y="1952625"/>
                </a:cubicBezTo>
                <a:cubicBezTo>
                  <a:pt x="13021" y="1929294"/>
                  <a:pt x="0" y="1916704"/>
                  <a:pt x="0" y="1885950"/>
                </a:cubicBezTo>
                <a:cubicBezTo>
                  <a:pt x="0" y="1816028"/>
                  <a:pt x="1194" y="1745824"/>
                  <a:pt x="9525" y="1676400"/>
                </a:cubicBezTo>
                <a:cubicBezTo>
                  <a:pt x="10889" y="1665034"/>
                  <a:pt x="20480" y="1655920"/>
                  <a:pt x="28575" y="1647825"/>
                </a:cubicBezTo>
                <a:cubicBezTo>
                  <a:pt x="51456" y="1624944"/>
                  <a:pt x="58611" y="1630870"/>
                  <a:pt x="85725" y="1619250"/>
                </a:cubicBezTo>
                <a:cubicBezTo>
                  <a:pt x="185087" y="1576666"/>
                  <a:pt x="64364" y="1619943"/>
                  <a:pt x="161925" y="1590675"/>
                </a:cubicBezTo>
                <a:cubicBezTo>
                  <a:pt x="181159" y="1584905"/>
                  <a:pt x="199268" y="1574926"/>
                  <a:pt x="219075" y="1571625"/>
                </a:cubicBezTo>
                <a:cubicBezTo>
                  <a:pt x="253185" y="1565940"/>
                  <a:pt x="309633" y="1556077"/>
                  <a:pt x="342900" y="1552575"/>
                </a:cubicBezTo>
                <a:cubicBezTo>
                  <a:pt x="380922" y="1548573"/>
                  <a:pt x="419100" y="1546225"/>
                  <a:pt x="457200" y="1543050"/>
                </a:cubicBezTo>
                <a:cubicBezTo>
                  <a:pt x="555351" y="1510333"/>
                  <a:pt x="486161" y="1530095"/>
                  <a:pt x="628650" y="1504950"/>
                </a:cubicBezTo>
                <a:cubicBezTo>
                  <a:pt x="644593" y="1502137"/>
                  <a:pt x="660135" y="1496691"/>
                  <a:pt x="676275" y="1495425"/>
                </a:cubicBezTo>
                <a:cubicBezTo>
                  <a:pt x="822187" y="1483981"/>
                  <a:pt x="1114425" y="1466850"/>
                  <a:pt x="1114425" y="1466850"/>
                </a:cubicBezTo>
                <a:cubicBezTo>
                  <a:pt x="1133095" y="1463738"/>
                  <a:pt x="1198280" y="1453505"/>
                  <a:pt x="1219200" y="1447800"/>
                </a:cubicBezTo>
                <a:cubicBezTo>
                  <a:pt x="1238573" y="1442516"/>
                  <a:pt x="1276350" y="1428750"/>
                  <a:pt x="1276350" y="1428750"/>
                </a:cubicBezTo>
                <a:cubicBezTo>
                  <a:pt x="1285875" y="1419225"/>
                  <a:pt x="1294577" y="1408799"/>
                  <a:pt x="1304925" y="1400175"/>
                </a:cubicBezTo>
                <a:cubicBezTo>
                  <a:pt x="1345793" y="1366118"/>
                  <a:pt x="1324129" y="1398086"/>
                  <a:pt x="1362075" y="1352550"/>
                </a:cubicBezTo>
                <a:cubicBezTo>
                  <a:pt x="1382591" y="1327931"/>
                  <a:pt x="1381104" y="1324039"/>
                  <a:pt x="1390650" y="1295400"/>
                </a:cubicBezTo>
                <a:cubicBezTo>
                  <a:pt x="1393825" y="1273175"/>
                  <a:pt x="1399200" y="1251154"/>
                  <a:pt x="1400175" y="1228725"/>
                </a:cubicBezTo>
                <a:cubicBezTo>
                  <a:pt x="1405555" y="1104976"/>
                  <a:pt x="1401461" y="980841"/>
                  <a:pt x="1409700" y="857250"/>
                </a:cubicBezTo>
                <a:cubicBezTo>
                  <a:pt x="1411036" y="837214"/>
                  <a:pt x="1423880" y="819581"/>
                  <a:pt x="1428750" y="800100"/>
                </a:cubicBezTo>
                <a:cubicBezTo>
                  <a:pt x="1431925" y="787400"/>
                  <a:pt x="1435933" y="774880"/>
                  <a:pt x="1438275" y="762000"/>
                </a:cubicBezTo>
                <a:cubicBezTo>
                  <a:pt x="1442291" y="739911"/>
                  <a:pt x="1442752" y="717201"/>
                  <a:pt x="1447800" y="695325"/>
                </a:cubicBezTo>
                <a:cubicBezTo>
                  <a:pt x="1452315" y="675759"/>
                  <a:pt x="1461980" y="657656"/>
                  <a:pt x="1466850" y="638175"/>
                </a:cubicBezTo>
                <a:cubicBezTo>
                  <a:pt x="1470025" y="625475"/>
                  <a:pt x="1472613" y="612614"/>
                  <a:pt x="1476375" y="600075"/>
                </a:cubicBezTo>
                <a:cubicBezTo>
                  <a:pt x="1482145" y="580841"/>
                  <a:pt x="1490555" y="562406"/>
                  <a:pt x="1495425" y="542925"/>
                </a:cubicBezTo>
                <a:cubicBezTo>
                  <a:pt x="1501775" y="517525"/>
                  <a:pt x="1506196" y="491563"/>
                  <a:pt x="1514475" y="466725"/>
                </a:cubicBezTo>
                <a:cubicBezTo>
                  <a:pt x="1538932" y="393355"/>
                  <a:pt x="1526067" y="428219"/>
                  <a:pt x="1552575" y="361950"/>
                </a:cubicBezTo>
                <a:cubicBezTo>
                  <a:pt x="1556033" y="334290"/>
                  <a:pt x="1559825" y="279117"/>
                  <a:pt x="1571625" y="247650"/>
                </a:cubicBezTo>
                <a:cubicBezTo>
                  <a:pt x="1576611" y="234355"/>
                  <a:pt x="1586185" y="223020"/>
                  <a:pt x="1590675" y="209550"/>
                </a:cubicBezTo>
                <a:cubicBezTo>
                  <a:pt x="1627052" y="100418"/>
                  <a:pt x="1588840" y="164678"/>
                  <a:pt x="1628775" y="104775"/>
                </a:cubicBezTo>
                <a:cubicBezTo>
                  <a:pt x="1631950" y="92075"/>
                  <a:pt x="1633143" y="78707"/>
                  <a:pt x="1638300" y="66675"/>
                </a:cubicBezTo>
                <a:cubicBezTo>
                  <a:pt x="1644698" y="51747"/>
                  <a:pt x="1672936" y="16947"/>
                  <a:pt x="1685925" y="9525"/>
                </a:cubicBezTo>
                <a:cubicBezTo>
                  <a:pt x="1697291" y="3030"/>
                  <a:pt x="1711325" y="3175"/>
                  <a:pt x="1724025" y="0"/>
                </a:cubicBezTo>
                <a:lnTo>
                  <a:pt x="3143250" y="9525"/>
                </a:lnTo>
                <a:cubicBezTo>
                  <a:pt x="3168846" y="9851"/>
                  <a:pt x="3194150" y="15158"/>
                  <a:pt x="3219450" y="19050"/>
                </a:cubicBezTo>
                <a:cubicBezTo>
                  <a:pt x="3242707" y="22628"/>
                  <a:pt x="3272934" y="28365"/>
                  <a:pt x="3295650" y="38100"/>
                </a:cubicBezTo>
                <a:cubicBezTo>
                  <a:pt x="3308701" y="43693"/>
                  <a:pt x="3320497" y="52053"/>
                  <a:pt x="3333750" y="57150"/>
                </a:cubicBezTo>
                <a:cubicBezTo>
                  <a:pt x="3361863" y="67963"/>
                  <a:pt x="3394413" y="69017"/>
                  <a:pt x="3419475" y="85725"/>
                </a:cubicBezTo>
                <a:cubicBezTo>
                  <a:pt x="3576781" y="190596"/>
                  <a:pt x="3292794" y="2977"/>
                  <a:pt x="3486150" y="123825"/>
                </a:cubicBezTo>
                <a:cubicBezTo>
                  <a:pt x="3499612" y="132239"/>
                  <a:pt x="3511332" y="143173"/>
                  <a:pt x="3524250" y="152400"/>
                </a:cubicBezTo>
                <a:cubicBezTo>
                  <a:pt x="3568355" y="183904"/>
                  <a:pt x="3546346" y="162209"/>
                  <a:pt x="3600450" y="209550"/>
                </a:cubicBezTo>
                <a:cubicBezTo>
                  <a:pt x="3610587" y="218420"/>
                  <a:pt x="3621965" y="226653"/>
                  <a:pt x="3629025" y="238125"/>
                </a:cubicBezTo>
                <a:cubicBezTo>
                  <a:pt x="3647629" y="268357"/>
                  <a:pt x="3665425" y="299699"/>
                  <a:pt x="3676650" y="333375"/>
                </a:cubicBezTo>
                <a:cubicBezTo>
                  <a:pt x="3699320" y="401385"/>
                  <a:pt x="3684561" y="373817"/>
                  <a:pt x="3714750" y="419100"/>
                </a:cubicBezTo>
                <a:cubicBezTo>
                  <a:pt x="3717925" y="441325"/>
                  <a:pt x="3717824" y="464271"/>
                  <a:pt x="3724275" y="485775"/>
                </a:cubicBezTo>
                <a:cubicBezTo>
                  <a:pt x="3727564" y="496740"/>
                  <a:pt x="3739305" y="503631"/>
                  <a:pt x="3743325" y="514350"/>
                </a:cubicBezTo>
                <a:cubicBezTo>
                  <a:pt x="3798718" y="662066"/>
                  <a:pt x="3707823" y="471921"/>
                  <a:pt x="3771900" y="600075"/>
                </a:cubicBezTo>
                <a:cubicBezTo>
                  <a:pt x="3775075" y="619125"/>
                  <a:pt x="3777235" y="638372"/>
                  <a:pt x="3781425" y="657225"/>
                </a:cubicBezTo>
                <a:cubicBezTo>
                  <a:pt x="3783603" y="667026"/>
                  <a:pt x="3790950" y="675760"/>
                  <a:pt x="3790950" y="685800"/>
                </a:cubicBezTo>
                <a:cubicBezTo>
                  <a:pt x="3790950" y="1006491"/>
                  <a:pt x="3787591" y="1327194"/>
                  <a:pt x="3781425" y="1647825"/>
                </a:cubicBezTo>
                <a:cubicBezTo>
                  <a:pt x="3781232" y="1657863"/>
                  <a:pt x="3774078" y="1666599"/>
                  <a:pt x="3771900" y="1676400"/>
                </a:cubicBezTo>
                <a:cubicBezTo>
                  <a:pt x="3767710" y="1695253"/>
                  <a:pt x="3768482" y="1715228"/>
                  <a:pt x="3762375" y="1733550"/>
                </a:cubicBezTo>
                <a:cubicBezTo>
                  <a:pt x="3758755" y="1744410"/>
                  <a:pt x="3749005" y="1752186"/>
                  <a:pt x="3743325" y="1762125"/>
                </a:cubicBezTo>
                <a:cubicBezTo>
                  <a:pt x="3736280" y="1774453"/>
                  <a:pt x="3731320" y="1787897"/>
                  <a:pt x="3724275" y="1800225"/>
                </a:cubicBezTo>
                <a:cubicBezTo>
                  <a:pt x="3717064" y="1812845"/>
                  <a:pt x="3683464" y="1860086"/>
                  <a:pt x="3676650" y="1866900"/>
                </a:cubicBezTo>
                <a:cubicBezTo>
                  <a:pt x="3668555" y="1874995"/>
                  <a:pt x="3656170" y="1877855"/>
                  <a:pt x="3648075" y="1885950"/>
                </a:cubicBezTo>
                <a:cubicBezTo>
                  <a:pt x="3636850" y="1897175"/>
                  <a:pt x="3630725" y="1912825"/>
                  <a:pt x="3619500" y="1924050"/>
                </a:cubicBezTo>
                <a:cubicBezTo>
                  <a:pt x="3608275" y="1935275"/>
                  <a:pt x="3593453" y="1942294"/>
                  <a:pt x="3581400" y="1952625"/>
                </a:cubicBezTo>
                <a:cubicBezTo>
                  <a:pt x="3554711" y="1975502"/>
                  <a:pt x="3548150" y="1993063"/>
                  <a:pt x="3514725" y="2009775"/>
                </a:cubicBezTo>
                <a:cubicBezTo>
                  <a:pt x="3503016" y="2015629"/>
                  <a:pt x="3489325" y="2016125"/>
                  <a:pt x="3476625" y="2019300"/>
                </a:cubicBezTo>
                <a:cubicBezTo>
                  <a:pt x="3416424" y="2064451"/>
                  <a:pt x="3462336" y="2035176"/>
                  <a:pt x="3390900" y="2066925"/>
                </a:cubicBezTo>
                <a:cubicBezTo>
                  <a:pt x="3377925" y="2072692"/>
                  <a:pt x="3366144" y="2081123"/>
                  <a:pt x="3352800" y="2085975"/>
                </a:cubicBezTo>
                <a:cubicBezTo>
                  <a:pt x="3331262" y="2093807"/>
                  <a:pt x="3266274" y="2111464"/>
                  <a:pt x="3238500" y="2114550"/>
                </a:cubicBezTo>
                <a:cubicBezTo>
                  <a:pt x="3197356" y="2119122"/>
                  <a:pt x="3155950" y="2120900"/>
                  <a:pt x="3114675" y="2124075"/>
                </a:cubicBezTo>
                <a:cubicBezTo>
                  <a:pt x="2922367" y="2172152"/>
                  <a:pt x="3013832" y="2156468"/>
                  <a:pt x="2647950" y="2133600"/>
                </a:cubicBezTo>
                <a:cubicBezTo>
                  <a:pt x="2624881" y="2132158"/>
                  <a:pt x="2604075" y="2118350"/>
                  <a:pt x="2581275" y="2114550"/>
                </a:cubicBezTo>
                <a:cubicBezTo>
                  <a:pt x="2546683" y="2108785"/>
                  <a:pt x="2511376" y="2108696"/>
                  <a:pt x="2476500" y="2105025"/>
                </a:cubicBezTo>
                <a:cubicBezTo>
                  <a:pt x="2451043" y="2102345"/>
                  <a:pt x="2425700" y="2098675"/>
                  <a:pt x="2400300" y="2095500"/>
                </a:cubicBezTo>
                <a:cubicBezTo>
                  <a:pt x="2330450" y="2098675"/>
                  <a:pt x="2260481" y="2099860"/>
                  <a:pt x="2190750" y="2105025"/>
                </a:cubicBezTo>
                <a:cubicBezTo>
                  <a:pt x="2174605" y="2106221"/>
                  <a:pt x="2158744" y="2110290"/>
                  <a:pt x="2143125" y="2114550"/>
                </a:cubicBezTo>
                <a:cubicBezTo>
                  <a:pt x="2096276" y="2127327"/>
                  <a:pt x="2097912" y="2127631"/>
                  <a:pt x="2066925" y="214312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3" name="Titolo 1"/>
          <p:cNvSpPr txBox="1">
            <a:spLocks/>
          </p:cNvSpPr>
          <p:nvPr/>
        </p:nvSpPr>
        <p:spPr>
          <a:xfrm>
            <a:off x="245023" y="5554374"/>
            <a:ext cx="8727691" cy="730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Ogni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linea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non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prende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in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considerazione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fedelmente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tutti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gli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attributi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riferiti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alle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entità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descritte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negli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schemi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concettuali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parziali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poiché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in SI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alcuni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attributi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sono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stati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spostati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o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aggiunti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a causa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della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integrazione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degli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altLang="en-US" sz="2400" dirty="0" err="1" smtClean="0">
                <a:solidFill>
                  <a:srgbClr val="FF0000"/>
                </a:solidFill>
                <a:latin typeface="+mn-lt"/>
              </a:rPr>
              <a:t>schemi</a:t>
            </a:r>
            <a:endParaRPr lang="en-GB" altLang="en-US" sz="24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Figura a mano libera 4"/>
          <p:cNvSpPr/>
          <p:nvPr/>
        </p:nvSpPr>
        <p:spPr>
          <a:xfrm>
            <a:off x="144746" y="1152525"/>
            <a:ext cx="6389404" cy="3028950"/>
          </a:xfrm>
          <a:custGeom>
            <a:avLst/>
            <a:gdLst>
              <a:gd name="connsiteX0" fmla="*/ 1131604 w 6389404"/>
              <a:gd name="connsiteY0" fmla="*/ 0 h 3028950"/>
              <a:gd name="connsiteX1" fmla="*/ 2217454 w 6389404"/>
              <a:gd name="connsiteY1" fmla="*/ 9525 h 3028950"/>
              <a:gd name="connsiteX2" fmla="*/ 2293654 w 6389404"/>
              <a:gd name="connsiteY2" fmla="*/ 19050 h 3028950"/>
              <a:gd name="connsiteX3" fmla="*/ 2636554 w 6389404"/>
              <a:gd name="connsiteY3" fmla="*/ 28575 h 3028950"/>
              <a:gd name="connsiteX4" fmla="*/ 3293779 w 6389404"/>
              <a:gd name="connsiteY4" fmla="*/ 47625 h 3028950"/>
              <a:gd name="connsiteX5" fmla="*/ 3389029 w 6389404"/>
              <a:gd name="connsiteY5" fmla="*/ 66675 h 3028950"/>
              <a:gd name="connsiteX6" fmla="*/ 3522379 w 6389404"/>
              <a:gd name="connsiteY6" fmla="*/ 76200 h 3028950"/>
              <a:gd name="connsiteX7" fmla="*/ 3579529 w 6389404"/>
              <a:gd name="connsiteY7" fmla="*/ 85725 h 3028950"/>
              <a:gd name="connsiteX8" fmla="*/ 3608104 w 6389404"/>
              <a:gd name="connsiteY8" fmla="*/ 95250 h 3028950"/>
              <a:gd name="connsiteX9" fmla="*/ 3703354 w 6389404"/>
              <a:gd name="connsiteY9" fmla="*/ 104775 h 3028950"/>
              <a:gd name="connsiteX10" fmla="*/ 3750979 w 6389404"/>
              <a:gd name="connsiteY10" fmla="*/ 114300 h 3028950"/>
              <a:gd name="connsiteX11" fmla="*/ 3817654 w 6389404"/>
              <a:gd name="connsiteY11" fmla="*/ 123825 h 3028950"/>
              <a:gd name="connsiteX12" fmla="*/ 3874804 w 6389404"/>
              <a:gd name="connsiteY12" fmla="*/ 133350 h 3028950"/>
              <a:gd name="connsiteX13" fmla="*/ 3960529 w 6389404"/>
              <a:gd name="connsiteY13" fmla="*/ 152400 h 3028950"/>
              <a:gd name="connsiteX14" fmla="*/ 4074829 w 6389404"/>
              <a:gd name="connsiteY14" fmla="*/ 161925 h 3028950"/>
              <a:gd name="connsiteX15" fmla="*/ 4160554 w 6389404"/>
              <a:gd name="connsiteY15" fmla="*/ 180975 h 3028950"/>
              <a:gd name="connsiteX16" fmla="*/ 4189129 w 6389404"/>
              <a:gd name="connsiteY16" fmla="*/ 190500 h 3028950"/>
              <a:gd name="connsiteX17" fmla="*/ 4227229 w 6389404"/>
              <a:gd name="connsiteY17" fmla="*/ 200025 h 3028950"/>
              <a:gd name="connsiteX18" fmla="*/ 4284379 w 6389404"/>
              <a:gd name="connsiteY18" fmla="*/ 219075 h 3028950"/>
              <a:gd name="connsiteX19" fmla="*/ 4389154 w 6389404"/>
              <a:gd name="connsiteY19" fmla="*/ 228600 h 3028950"/>
              <a:gd name="connsiteX20" fmla="*/ 4484404 w 6389404"/>
              <a:gd name="connsiteY20" fmla="*/ 247650 h 3028950"/>
              <a:gd name="connsiteX21" fmla="*/ 4570129 w 6389404"/>
              <a:gd name="connsiteY21" fmla="*/ 257175 h 3028950"/>
              <a:gd name="connsiteX22" fmla="*/ 5913154 w 6389404"/>
              <a:gd name="connsiteY22" fmla="*/ 276225 h 3028950"/>
              <a:gd name="connsiteX23" fmla="*/ 6141754 w 6389404"/>
              <a:gd name="connsiteY23" fmla="*/ 285750 h 3028950"/>
              <a:gd name="connsiteX24" fmla="*/ 6170329 w 6389404"/>
              <a:gd name="connsiteY24" fmla="*/ 295275 h 3028950"/>
              <a:gd name="connsiteX25" fmla="*/ 6237004 w 6389404"/>
              <a:gd name="connsiteY25" fmla="*/ 314325 h 3028950"/>
              <a:gd name="connsiteX26" fmla="*/ 6284629 w 6389404"/>
              <a:gd name="connsiteY26" fmla="*/ 371475 h 3028950"/>
              <a:gd name="connsiteX27" fmla="*/ 6322729 w 6389404"/>
              <a:gd name="connsiteY27" fmla="*/ 428625 h 3028950"/>
              <a:gd name="connsiteX28" fmla="*/ 6341779 w 6389404"/>
              <a:gd name="connsiteY28" fmla="*/ 457200 h 3028950"/>
              <a:gd name="connsiteX29" fmla="*/ 6360829 w 6389404"/>
              <a:gd name="connsiteY29" fmla="*/ 514350 h 3028950"/>
              <a:gd name="connsiteX30" fmla="*/ 6370354 w 6389404"/>
              <a:gd name="connsiteY30" fmla="*/ 542925 h 3028950"/>
              <a:gd name="connsiteX31" fmla="*/ 6389404 w 6389404"/>
              <a:gd name="connsiteY31" fmla="*/ 619125 h 3028950"/>
              <a:gd name="connsiteX32" fmla="*/ 6379879 w 6389404"/>
              <a:gd name="connsiteY32" fmla="*/ 1028700 h 3028950"/>
              <a:gd name="connsiteX33" fmla="*/ 6370354 w 6389404"/>
              <a:gd name="connsiteY33" fmla="*/ 1076325 h 3028950"/>
              <a:gd name="connsiteX34" fmla="*/ 6294154 w 6389404"/>
              <a:gd name="connsiteY34" fmla="*/ 1162050 h 3028950"/>
              <a:gd name="connsiteX35" fmla="*/ 6237004 w 6389404"/>
              <a:gd name="connsiteY35" fmla="*/ 1200150 h 3028950"/>
              <a:gd name="connsiteX36" fmla="*/ 6160804 w 6389404"/>
              <a:gd name="connsiteY36" fmla="*/ 1219200 h 3028950"/>
              <a:gd name="connsiteX37" fmla="*/ 6094129 w 6389404"/>
              <a:gd name="connsiteY37" fmla="*/ 1238250 h 3028950"/>
              <a:gd name="connsiteX38" fmla="*/ 6065554 w 6389404"/>
              <a:gd name="connsiteY38" fmla="*/ 1247775 h 3028950"/>
              <a:gd name="connsiteX39" fmla="*/ 5894104 w 6389404"/>
              <a:gd name="connsiteY39" fmla="*/ 1266825 h 3028950"/>
              <a:gd name="connsiteX40" fmla="*/ 5570254 w 6389404"/>
              <a:gd name="connsiteY40" fmla="*/ 1276350 h 3028950"/>
              <a:gd name="connsiteX41" fmla="*/ 5389279 w 6389404"/>
              <a:gd name="connsiteY41" fmla="*/ 1304925 h 3028950"/>
              <a:gd name="connsiteX42" fmla="*/ 5360704 w 6389404"/>
              <a:gd name="connsiteY42" fmla="*/ 1314450 h 3028950"/>
              <a:gd name="connsiteX43" fmla="*/ 5303554 w 6389404"/>
              <a:gd name="connsiteY43" fmla="*/ 1352550 h 3028950"/>
              <a:gd name="connsiteX44" fmla="*/ 5217829 w 6389404"/>
              <a:gd name="connsiteY44" fmla="*/ 1409700 h 3028950"/>
              <a:gd name="connsiteX45" fmla="*/ 5189254 w 6389404"/>
              <a:gd name="connsiteY45" fmla="*/ 1428750 h 3028950"/>
              <a:gd name="connsiteX46" fmla="*/ 5160679 w 6389404"/>
              <a:gd name="connsiteY46" fmla="*/ 1447800 h 3028950"/>
              <a:gd name="connsiteX47" fmla="*/ 5094004 w 6389404"/>
              <a:gd name="connsiteY47" fmla="*/ 1476375 h 3028950"/>
              <a:gd name="connsiteX48" fmla="*/ 5065429 w 6389404"/>
              <a:gd name="connsiteY48" fmla="*/ 1495425 h 3028950"/>
              <a:gd name="connsiteX49" fmla="*/ 4989229 w 6389404"/>
              <a:gd name="connsiteY49" fmla="*/ 1514475 h 3028950"/>
              <a:gd name="connsiteX50" fmla="*/ 4932079 w 6389404"/>
              <a:gd name="connsiteY50" fmla="*/ 1533525 h 3028950"/>
              <a:gd name="connsiteX51" fmla="*/ 4884454 w 6389404"/>
              <a:gd name="connsiteY51" fmla="*/ 1543050 h 3028950"/>
              <a:gd name="connsiteX52" fmla="*/ 4722529 w 6389404"/>
              <a:gd name="connsiteY52" fmla="*/ 1562100 h 3028950"/>
              <a:gd name="connsiteX53" fmla="*/ 4617754 w 6389404"/>
              <a:gd name="connsiteY53" fmla="*/ 1571625 h 3028950"/>
              <a:gd name="connsiteX54" fmla="*/ 4560604 w 6389404"/>
              <a:gd name="connsiteY54" fmla="*/ 1581150 h 3028950"/>
              <a:gd name="connsiteX55" fmla="*/ 4474879 w 6389404"/>
              <a:gd name="connsiteY55" fmla="*/ 1628775 h 3028950"/>
              <a:gd name="connsiteX56" fmla="*/ 4446304 w 6389404"/>
              <a:gd name="connsiteY56" fmla="*/ 1666875 h 3028950"/>
              <a:gd name="connsiteX57" fmla="*/ 4389154 w 6389404"/>
              <a:gd name="connsiteY57" fmla="*/ 1704975 h 3028950"/>
              <a:gd name="connsiteX58" fmla="*/ 4360579 w 6389404"/>
              <a:gd name="connsiteY58" fmla="*/ 1724025 h 3028950"/>
              <a:gd name="connsiteX59" fmla="*/ 4284379 w 6389404"/>
              <a:gd name="connsiteY59" fmla="*/ 1790700 h 3028950"/>
              <a:gd name="connsiteX60" fmla="*/ 4255804 w 6389404"/>
              <a:gd name="connsiteY60" fmla="*/ 1800225 h 3028950"/>
              <a:gd name="connsiteX61" fmla="*/ 4189129 w 6389404"/>
              <a:gd name="connsiteY61" fmla="*/ 1838325 h 3028950"/>
              <a:gd name="connsiteX62" fmla="*/ 4131979 w 6389404"/>
              <a:gd name="connsiteY62" fmla="*/ 1857375 h 3028950"/>
              <a:gd name="connsiteX63" fmla="*/ 4103404 w 6389404"/>
              <a:gd name="connsiteY63" fmla="*/ 1866900 h 3028950"/>
              <a:gd name="connsiteX64" fmla="*/ 4008154 w 6389404"/>
              <a:gd name="connsiteY64" fmla="*/ 1895475 h 3028950"/>
              <a:gd name="connsiteX65" fmla="*/ 3979579 w 6389404"/>
              <a:gd name="connsiteY65" fmla="*/ 1905000 h 3028950"/>
              <a:gd name="connsiteX66" fmla="*/ 3912904 w 6389404"/>
              <a:gd name="connsiteY66" fmla="*/ 1924050 h 3028950"/>
              <a:gd name="connsiteX67" fmla="*/ 3827179 w 6389404"/>
              <a:gd name="connsiteY67" fmla="*/ 1952625 h 3028950"/>
              <a:gd name="connsiteX68" fmla="*/ 3789079 w 6389404"/>
              <a:gd name="connsiteY68" fmla="*/ 1971675 h 3028950"/>
              <a:gd name="connsiteX69" fmla="*/ 3760504 w 6389404"/>
              <a:gd name="connsiteY69" fmla="*/ 1981200 h 3028950"/>
              <a:gd name="connsiteX70" fmla="*/ 3741454 w 6389404"/>
              <a:gd name="connsiteY70" fmla="*/ 2009775 h 3028950"/>
              <a:gd name="connsiteX71" fmla="*/ 3731929 w 6389404"/>
              <a:gd name="connsiteY71" fmla="*/ 2076450 h 3028950"/>
              <a:gd name="connsiteX72" fmla="*/ 3722404 w 6389404"/>
              <a:gd name="connsiteY72" fmla="*/ 2105025 h 3028950"/>
              <a:gd name="connsiteX73" fmla="*/ 3712879 w 6389404"/>
              <a:gd name="connsiteY73" fmla="*/ 2152650 h 3028950"/>
              <a:gd name="connsiteX74" fmla="*/ 3703354 w 6389404"/>
              <a:gd name="connsiteY74" fmla="*/ 2514600 h 3028950"/>
              <a:gd name="connsiteX75" fmla="*/ 3684304 w 6389404"/>
              <a:gd name="connsiteY75" fmla="*/ 2571750 h 3028950"/>
              <a:gd name="connsiteX76" fmla="*/ 3655729 w 6389404"/>
              <a:gd name="connsiteY76" fmla="*/ 2676525 h 3028950"/>
              <a:gd name="connsiteX77" fmla="*/ 3646204 w 6389404"/>
              <a:gd name="connsiteY77" fmla="*/ 2705100 h 3028950"/>
              <a:gd name="connsiteX78" fmla="*/ 3570004 w 6389404"/>
              <a:gd name="connsiteY78" fmla="*/ 2838450 h 3028950"/>
              <a:gd name="connsiteX79" fmla="*/ 3541429 w 6389404"/>
              <a:gd name="connsiteY79" fmla="*/ 2867025 h 3028950"/>
              <a:gd name="connsiteX80" fmla="*/ 3522379 w 6389404"/>
              <a:gd name="connsiteY80" fmla="*/ 2895600 h 3028950"/>
              <a:gd name="connsiteX81" fmla="*/ 3455704 w 6389404"/>
              <a:gd name="connsiteY81" fmla="*/ 2933700 h 3028950"/>
              <a:gd name="connsiteX82" fmla="*/ 3427129 w 6389404"/>
              <a:gd name="connsiteY82" fmla="*/ 2952750 h 3028950"/>
              <a:gd name="connsiteX83" fmla="*/ 3293779 w 6389404"/>
              <a:gd name="connsiteY83" fmla="*/ 2981325 h 3028950"/>
              <a:gd name="connsiteX84" fmla="*/ 3246154 w 6389404"/>
              <a:gd name="connsiteY84" fmla="*/ 2990850 h 3028950"/>
              <a:gd name="connsiteX85" fmla="*/ 3189004 w 6389404"/>
              <a:gd name="connsiteY85" fmla="*/ 3000375 h 3028950"/>
              <a:gd name="connsiteX86" fmla="*/ 3008029 w 6389404"/>
              <a:gd name="connsiteY86" fmla="*/ 3028950 h 3028950"/>
              <a:gd name="connsiteX87" fmla="*/ 2579404 w 6389404"/>
              <a:gd name="connsiteY87" fmla="*/ 3019425 h 3028950"/>
              <a:gd name="connsiteX88" fmla="*/ 2350804 w 6389404"/>
              <a:gd name="connsiteY88" fmla="*/ 2981325 h 3028950"/>
              <a:gd name="connsiteX89" fmla="*/ 2255554 w 6389404"/>
              <a:gd name="connsiteY89" fmla="*/ 2962275 h 3028950"/>
              <a:gd name="connsiteX90" fmla="*/ 2179354 w 6389404"/>
              <a:gd name="connsiteY90" fmla="*/ 2943225 h 3028950"/>
              <a:gd name="connsiteX91" fmla="*/ 2112679 w 6389404"/>
              <a:gd name="connsiteY91" fmla="*/ 2924175 h 3028950"/>
              <a:gd name="connsiteX92" fmla="*/ 2046004 w 6389404"/>
              <a:gd name="connsiteY92" fmla="*/ 2876550 h 3028950"/>
              <a:gd name="connsiteX93" fmla="*/ 2017429 w 6389404"/>
              <a:gd name="connsiteY93" fmla="*/ 2857500 h 3028950"/>
              <a:gd name="connsiteX94" fmla="*/ 1979329 w 6389404"/>
              <a:gd name="connsiteY94" fmla="*/ 2771775 h 3028950"/>
              <a:gd name="connsiteX95" fmla="*/ 1950754 w 6389404"/>
              <a:gd name="connsiteY95" fmla="*/ 2647950 h 3028950"/>
              <a:gd name="connsiteX96" fmla="*/ 1941229 w 6389404"/>
              <a:gd name="connsiteY96" fmla="*/ 2543175 h 3028950"/>
              <a:gd name="connsiteX97" fmla="*/ 1922179 w 6389404"/>
              <a:gd name="connsiteY97" fmla="*/ 2495550 h 3028950"/>
              <a:gd name="connsiteX98" fmla="*/ 1912654 w 6389404"/>
              <a:gd name="connsiteY98" fmla="*/ 2238375 h 3028950"/>
              <a:gd name="connsiteX99" fmla="*/ 1893604 w 6389404"/>
              <a:gd name="connsiteY99" fmla="*/ 2124075 h 3028950"/>
              <a:gd name="connsiteX100" fmla="*/ 1865029 w 6389404"/>
              <a:gd name="connsiteY100" fmla="*/ 1971675 h 3028950"/>
              <a:gd name="connsiteX101" fmla="*/ 1826929 w 6389404"/>
              <a:gd name="connsiteY101" fmla="*/ 1914525 h 3028950"/>
              <a:gd name="connsiteX102" fmla="*/ 1684054 w 6389404"/>
              <a:gd name="connsiteY102" fmla="*/ 1885950 h 3028950"/>
              <a:gd name="connsiteX103" fmla="*/ 1417354 w 6389404"/>
              <a:gd name="connsiteY103" fmla="*/ 1866900 h 3028950"/>
              <a:gd name="connsiteX104" fmla="*/ 1331629 w 6389404"/>
              <a:gd name="connsiteY104" fmla="*/ 1847850 h 3028950"/>
              <a:gd name="connsiteX105" fmla="*/ 1198279 w 6389404"/>
              <a:gd name="connsiteY105" fmla="*/ 1828800 h 3028950"/>
              <a:gd name="connsiteX106" fmla="*/ 1026829 w 6389404"/>
              <a:gd name="connsiteY106" fmla="*/ 1809750 h 3028950"/>
              <a:gd name="connsiteX107" fmla="*/ 874429 w 6389404"/>
              <a:gd name="connsiteY107" fmla="*/ 1781175 h 3028950"/>
              <a:gd name="connsiteX108" fmla="*/ 798229 w 6389404"/>
              <a:gd name="connsiteY108" fmla="*/ 1752600 h 3028950"/>
              <a:gd name="connsiteX109" fmla="*/ 760129 w 6389404"/>
              <a:gd name="connsiteY109" fmla="*/ 1743075 h 3028950"/>
              <a:gd name="connsiteX110" fmla="*/ 702979 w 6389404"/>
              <a:gd name="connsiteY110" fmla="*/ 1733550 h 3028950"/>
              <a:gd name="connsiteX111" fmla="*/ 607729 w 6389404"/>
              <a:gd name="connsiteY111" fmla="*/ 1714500 h 3028950"/>
              <a:gd name="connsiteX112" fmla="*/ 541054 w 6389404"/>
              <a:gd name="connsiteY112" fmla="*/ 1704975 h 3028950"/>
              <a:gd name="connsiteX113" fmla="*/ 493429 w 6389404"/>
              <a:gd name="connsiteY113" fmla="*/ 1695450 h 3028950"/>
              <a:gd name="connsiteX114" fmla="*/ 426754 w 6389404"/>
              <a:gd name="connsiteY114" fmla="*/ 1685925 h 3028950"/>
              <a:gd name="connsiteX115" fmla="*/ 388654 w 6389404"/>
              <a:gd name="connsiteY115" fmla="*/ 1676400 h 3028950"/>
              <a:gd name="connsiteX116" fmla="*/ 283879 w 6389404"/>
              <a:gd name="connsiteY116" fmla="*/ 1666875 h 3028950"/>
              <a:gd name="connsiteX117" fmla="*/ 236254 w 6389404"/>
              <a:gd name="connsiteY117" fmla="*/ 1638300 h 3028950"/>
              <a:gd name="connsiteX118" fmla="*/ 188629 w 6389404"/>
              <a:gd name="connsiteY118" fmla="*/ 1552575 h 3028950"/>
              <a:gd name="connsiteX119" fmla="*/ 160054 w 6389404"/>
              <a:gd name="connsiteY119" fmla="*/ 1524000 h 3028950"/>
              <a:gd name="connsiteX120" fmla="*/ 150529 w 6389404"/>
              <a:gd name="connsiteY120" fmla="*/ 1485900 h 3028950"/>
              <a:gd name="connsiteX121" fmla="*/ 131479 w 6389404"/>
              <a:gd name="connsiteY121" fmla="*/ 1457325 h 3028950"/>
              <a:gd name="connsiteX122" fmla="*/ 102904 w 6389404"/>
              <a:gd name="connsiteY122" fmla="*/ 1409700 h 3028950"/>
              <a:gd name="connsiteX123" fmla="*/ 74329 w 6389404"/>
              <a:gd name="connsiteY123" fmla="*/ 1314450 h 3028950"/>
              <a:gd name="connsiteX124" fmla="*/ 55279 w 6389404"/>
              <a:gd name="connsiteY124" fmla="*/ 1228725 h 3028950"/>
              <a:gd name="connsiteX125" fmla="*/ 36229 w 6389404"/>
              <a:gd name="connsiteY125" fmla="*/ 1171575 h 3028950"/>
              <a:gd name="connsiteX126" fmla="*/ 26704 w 6389404"/>
              <a:gd name="connsiteY126" fmla="*/ 1076325 h 3028950"/>
              <a:gd name="connsiteX127" fmla="*/ 55279 w 6389404"/>
              <a:gd name="connsiteY127" fmla="*/ 581025 h 3028950"/>
              <a:gd name="connsiteX128" fmla="*/ 74329 w 6389404"/>
              <a:gd name="connsiteY128" fmla="*/ 514350 h 3028950"/>
              <a:gd name="connsiteX129" fmla="*/ 83854 w 6389404"/>
              <a:gd name="connsiteY129" fmla="*/ 457200 h 3028950"/>
              <a:gd name="connsiteX130" fmla="*/ 102904 w 6389404"/>
              <a:gd name="connsiteY130" fmla="*/ 428625 h 3028950"/>
              <a:gd name="connsiteX131" fmla="*/ 112429 w 6389404"/>
              <a:gd name="connsiteY131" fmla="*/ 400050 h 3028950"/>
              <a:gd name="connsiteX132" fmla="*/ 121954 w 6389404"/>
              <a:gd name="connsiteY132" fmla="*/ 361950 h 3028950"/>
              <a:gd name="connsiteX133" fmla="*/ 179104 w 6389404"/>
              <a:gd name="connsiteY133" fmla="*/ 295275 h 3028950"/>
              <a:gd name="connsiteX134" fmla="*/ 188629 w 6389404"/>
              <a:gd name="connsiteY134" fmla="*/ 266700 h 3028950"/>
              <a:gd name="connsiteX135" fmla="*/ 302929 w 6389404"/>
              <a:gd name="connsiteY135" fmla="*/ 209550 h 3028950"/>
              <a:gd name="connsiteX136" fmla="*/ 369604 w 6389404"/>
              <a:gd name="connsiteY136" fmla="*/ 171450 h 3028950"/>
              <a:gd name="connsiteX137" fmla="*/ 398179 w 6389404"/>
              <a:gd name="connsiteY137" fmla="*/ 152400 h 3028950"/>
              <a:gd name="connsiteX138" fmla="*/ 512479 w 6389404"/>
              <a:gd name="connsiteY138" fmla="*/ 123825 h 3028950"/>
              <a:gd name="connsiteX139" fmla="*/ 569629 w 6389404"/>
              <a:gd name="connsiteY139" fmla="*/ 104775 h 3028950"/>
              <a:gd name="connsiteX140" fmla="*/ 645829 w 6389404"/>
              <a:gd name="connsiteY140" fmla="*/ 95250 h 3028950"/>
              <a:gd name="connsiteX141" fmla="*/ 683929 w 6389404"/>
              <a:gd name="connsiteY141" fmla="*/ 85725 h 3028950"/>
              <a:gd name="connsiteX142" fmla="*/ 750604 w 6389404"/>
              <a:gd name="connsiteY142" fmla="*/ 66675 h 3028950"/>
              <a:gd name="connsiteX143" fmla="*/ 855379 w 6389404"/>
              <a:gd name="connsiteY143" fmla="*/ 57150 h 3028950"/>
              <a:gd name="connsiteX144" fmla="*/ 1255429 w 6389404"/>
              <a:gd name="connsiteY144" fmla="*/ 38100 h 302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89404" h="3028950">
                <a:moveTo>
                  <a:pt x="1131604" y="0"/>
                </a:moveTo>
                <a:lnTo>
                  <a:pt x="2217454" y="9525"/>
                </a:lnTo>
                <a:cubicBezTo>
                  <a:pt x="2243048" y="9945"/>
                  <a:pt x="2268083" y="17888"/>
                  <a:pt x="2293654" y="19050"/>
                </a:cubicBezTo>
                <a:cubicBezTo>
                  <a:pt x="2407880" y="24242"/>
                  <a:pt x="2522254" y="25400"/>
                  <a:pt x="2636554" y="28575"/>
                </a:cubicBezTo>
                <a:cubicBezTo>
                  <a:pt x="2930013" y="65257"/>
                  <a:pt x="2497578" y="13983"/>
                  <a:pt x="3293779" y="47625"/>
                </a:cubicBezTo>
                <a:cubicBezTo>
                  <a:pt x="3326129" y="48992"/>
                  <a:pt x="3356900" y="62659"/>
                  <a:pt x="3389029" y="66675"/>
                </a:cubicBezTo>
                <a:cubicBezTo>
                  <a:pt x="3433248" y="72202"/>
                  <a:pt x="3477929" y="73025"/>
                  <a:pt x="3522379" y="76200"/>
                </a:cubicBezTo>
                <a:cubicBezTo>
                  <a:pt x="3541429" y="79375"/>
                  <a:pt x="3560676" y="81535"/>
                  <a:pt x="3579529" y="85725"/>
                </a:cubicBezTo>
                <a:cubicBezTo>
                  <a:pt x="3589330" y="87903"/>
                  <a:pt x="3598181" y="93723"/>
                  <a:pt x="3608104" y="95250"/>
                </a:cubicBezTo>
                <a:cubicBezTo>
                  <a:pt x="3639641" y="100102"/>
                  <a:pt x="3671726" y="100558"/>
                  <a:pt x="3703354" y="104775"/>
                </a:cubicBezTo>
                <a:cubicBezTo>
                  <a:pt x="3719401" y="106915"/>
                  <a:pt x="3735010" y="111638"/>
                  <a:pt x="3750979" y="114300"/>
                </a:cubicBezTo>
                <a:cubicBezTo>
                  <a:pt x="3773124" y="117991"/>
                  <a:pt x="3795464" y="120411"/>
                  <a:pt x="3817654" y="123825"/>
                </a:cubicBezTo>
                <a:cubicBezTo>
                  <a:pt x="3836742" y="126762"/>
                  <a:pt x="3855866" y="129562"/>
                  <a:pt x="3874804" y="133350"/>
                </a:cubicBezTo>
                <a:cubicBezTo>
                  <a:pt x="3903508" y="139091"/>
                  <a:pt x="3931551" y="148260"/>
                  <a:pt x="3960529" y="152400"/>
                </a:cubicBezTo>
                <a:cubicBezTo>
                  <a:pt x="3998377" y="157807"/>
                  <a:pt x="4036729" y="158750"/>
                  <a:pt x="4074829" y="161925"/>
                </a:cubicBezTo>
                <a:cubicBezTo>
                  <a:pt x="4107565" y="168472"/>
                  <a:pt x="4129167" y="172007"/>
                  <a:pt x="4160554" y="180975"/>
                </a:cubicBezTo>
                <a:cubicBezTo>
                  <a:pt x="4170208" y="183733"/>
                  <a:pt x="4179475" y="187742"/>
                  <a:pt x="4189129" y="190500"/>
                </a:cubicBezTo>
                <a:cubicBezTo>
                  <a:pt x="4201716" y="194096"/>
                  <a:pt x="4214690" y="196263"/>
                  <a:pt x="4227229" y="200025"/>
                </a:cubicBezTo>
                <a:cubicBezTo>
                  <a:pt x="4246463" y="205795"/>
                  <a:pt x="4264381" y="217257"/>
                  <a:pt x="4284379" y="219075"/>
                </a:cubicBezTo>
                <a:lnTo>
                  <a:pt x="4389154" y="228600"/>
                </a:lnTo>
                <a:cubicBezTo>
                  <a:pt x="4432421" y="239417"/>
                  <a:pt x="4434359" y="240977"/>
                  <a:pt x="4484404" y="247650"/>
                </a:cubicBezTo>
                <a:cubicBezTo>
                  <a:pt x="4512903" y="251450"/>
                  <a:pt x="4541384" y="256600"/>
                  <a:pt x="4570129" y="257175"/>
                </a:cubicBezTo>
                <a:lnTo>
                  <a:pt x="5913154" y="276225"/>
                </a:lnTo>
                <a:cubicBezTo>
                  <a:pt x="5989354" y="279400"/>
                  <a:pt x="6065696" y="280116"/>
                  <a:pt x="6141754" y="285750"/>
                </a:cubicBezTo>
                <a:cubicBezTo>
                  <a:pt x="6151767" y="286492"/>
                  <a:pt x="6160675" y="292517"/>
                  <a:pt x="6170329" y="295275"/>
                </a:cubicBezTo>
                <a:cubicBezTo>
                  <a:pt x="6254050" y="319195"/>
                  <a:pt x="6168491" y="291487"/>
                  <a:pt x="6237004" y="314325"/>
                </a:cubicBezTo>
                <a:cubicBezTo>
                  <a:pt x="6305077" y="416435"/>
                  <a:pt x="6199066" y="261466"/>
                  <a:pt x="6284629" y="371475"/>
                </a:cubicBezTo>
                <a:cubicBezTo>
                  <a:pt x="6298685" y="389547"/>
                  <a:pt x="6310029" y="409575"/>
                  <a:pt x="6322729" y="428625"/>
                </a:cubicBezTo>
                <a:cubicBezTo>
                  <a:pt x="6329079" y="438150"/>
                  <a:pt x="6338159" y="446340"/>
                  <a:pt x="6341779" y="457200"/>
                </a:cubicBezTo>
                <a:lnTo>
                  <a:pt x="6360829" y="514350"/>
                </a:lnTo>
                <a:cubicBezTo>
                  <a:pt x="6364004" y="523875"/>
                  <a:pt x="6367919" y="533185"/>
                  <a:pt x="6370354" y="542925"/>
                </a:cubicBezTo>
                <a:lnTo>
                  <a:pt x="6389404" y="619125"/>
                </a:lnTo>
                <a:cubicBezTo>
                  <a:pt x="6386229" y="755650"/>
                  <a:pt x="6385564" y="892256"/>
                  <a:pt x="6379879" y="1028700"/>
                </a:cubicBezTo>
                <a:cubicBezTo>
                  <a:pt x="6379205" y="1044875"/>
                  <a:pt x="6377053" y="1061587"/>
                  <a:pt x="6370354" y="1076325"/>
                </a:cubicBezTo>
                <a:cubicBezTo>
                  <a:pt x="6348050" y="1125394"/>
                  <a:pt x="6333512" y="1134499"/>
                  <a:pt x="6294154" y="1162050"/>
                </a:cubicBezTo>
                <a:cubicBezTo>
                  <a:pt x="6275397" y="1175180"/>
                  <a:pt x="6259216" y="1194597"/>
                  <a:pt x="6237004" y="1200150"/>
                </a:cubicBezTo>
                <a:cubicBezTo>
                  <a:pt x="6211604" y="1206500"/>
                  <a:pt x="6185642" y="1210921"/>
                  <a:pt x="6160804" y="1219200"/>
                </a:cubicBezTo>
                <a:cubicBezTo>
                  <a:pt x="6092291" y="1242038"/>
                  <a:pt x="6177850" y="1214330"/>
                  <a:pt x="6094129" y="1238250"/>
                </a:cubicBezTo>
                <a:cubicBezTo>
                  <a:pt x="6084475" y="1241008"/>
                  <a:pt x="6075493" y="1246355"/>
                  <a:pt x="6065554" y="1247775"/>
                </a:cubicBezTo>
                <a:cubicBezTo>
                  <a:pt x="6008630" y="1255907"/>
                  <a:pt x="5951510" y="1263513"/>
                  <a:pt x="5894104" y="1266825"/>
                </a:cubicBezTo>
                <a:cubicBezTo>
                  <a:pt x="5786287" y="1273045"/>
                  <a:pt x="5678204" y="1273175"/>
                  <a:pt x="5570254" y="1276350"/>
                </a:cubicBezTo>
                <a:cubicBezTo>
                  <a:pt x="5539506" y="1280743"/>
                  <a:pt x="5438161" y="1292704"/>
                  <a:pt x="5389279" y="1304925"/>
                </a:cubicBezTo>
                <a:cubicBezTo>
                  <a:pt x="5379539" y="1307360"/>
                  <a:pt x="5369481" y="1309574"/>
                  <a:pt x="5360704" y="1314450"/>
                </a:cubicBezTo>
                <a:cubicBezTo>
                  <a:pt x="5340690" y="1325569"/>
                  <a:pt x="5322604" y="1339850"/>
                  <a:pt x="5303554" y="1352550"/>
                </a:cubicBezTo>
                <a:lnTo>
                  <a:pt x="5217829" y="1409700"/>
                </a:lnTo>
                <a:lnTo>
                  <a:pt x="5189254" y="1428750"/>
                </a:lnTo>
                <a:cubicBezTo>
                  <a:pt x="5179729" y="1435100"/>
                  <a:pt x="5171539" y="1444180"/>
                  <a:pt x="5160679" y="1447800"/>
                </a:cubicBezTo>
                <a:cubicBezTo>
                  <a:pt x="5128621" y="1458486"/>
                  <a:pt x="5126960" y="1457543"/>
                  <a:pt x="5094004" y="1476375"/>
                </a:cubicBezTo>
                <a:cubicBezTo>
                  <a:pt x="5084065" y="1482055"/>
                  <a:pt x="5076187" y="1491513"/>
                  <a:pt x="5065429" y="1495425"/>
                </a:cubicBezTo>
                <a:cubicBezTo>
                  <a:pt x="5040824" y="1504372"/>
                  <a:pt x="5014067" y="1506196"/>
                  <a:pt x="4989229" y="1514475"/>
                </a:cubicBezTo>
                <a:cubicBezTo>
                  <a:pt x="4970179" y="1520825"/>
                  <a:pt x="4951770" y="1529587"/>
                  <a:pt x="4932079" y="1533525"/>
                </a:cubicBezTo>
                <a:cubicBezTo>
                  <a:pt x="4916204" y="1536700"/>
                  <a:pt x="4900455" y="1540588"/>
                  <a:pt x="4884454" y="1543050"/>
                </a:cubicBezTo>
                <a:cubicBezTo>
                  <a:pt x="4856253" y="1547389"/>
                  <a:pt x="4747740" y="1559579"/>
                  <a:pt x="4722529" y="1562100"/>
                </a:cubicBezTo>
                <a:cubicBezTo>
                  <a:pt x="4687634" y="1565589"/>
                  <a:pt x="4652583" y="1567527"/>
                  <a:pt x="4617754" y="1571625"/>
                </a:cubicBezTo>
                <a:cubicBezTo>
                  <a:pt x="4598574" y="1573882"/>
                  <a:pt x="4579654" y="1577975"/>
                  <a:pt x="4560604" y="1581150"/>
                </a:cubicBezTo>
                <a:cubicBezTo>
                  <a:pt x="4495100" y="1624819"/>
                  <a:pt x="4525174" y="1612010"/>
                  <a:pt x="4474879" y="1628775"/>
                </a:cubicBezTo>
                <a:cubicBezTo>
                  <a:pt x="4465354" y="1641475"/>
                  <a:pt x="4458169" y="1656328"/>
                  <a:pt x="4446304" y="1666875"/>
                </a:cubicBezTo>
                <a:cubicBezTo>
                  <a:pt x="4429192" y="1682086"/>
                  <a:pt x="4408204" y="1692275"/>
                  <a:pt x="4389154" y="1704975"/>
                </a:cubicBezTo>
                <a:cubicBezTo>
                  <a:pt x="4379629" y="1711325"/>
                  <a:pt x="4368674" y="1715930"/>
                  <a:pt x="4360579" y="1724025"/>
                </a:cubicBezTo>
                <a:cubicBezTo>
                  <a:pt x="4335607" y="1748997"/>
                  <a:pt x="4315389" y="1771319"/>
                  <a:pt x="4284379" y="1790700"/>
                </a:cubicBezTo>
                <a:cubicBezTo>
                  <a:pt x="4275865" y="1796021"/>
                  <a:pt x="4264784" y="1795735"/>
                  <a:pt x="4255804" y="1800225"/>
                </a:cubicBezTo>
                <a:cubicBezTo>
                  <a:pt x="4187071" y="1834591"/>
                  <a:pt x="4272624" y="1804927"/>
                  <a:pt x="4189129" y="1838325"/>
                </a:cubicBezTo>
                <a:cubicBezTo>
                  <a:pt x="4170485" y="1845783"/>
                  <a:pt x="4151029" y="1851025"/>
                  <a:pt x="4131979" y="1857375"/>
                </a:cubicBezTo>
                <a:cubicBezTo>
                  <a:pt x="4122454" y="1860550"/>
                  <a:pt x="4111758" y="1861331"/>
                  <a:pt x="4103404" y="1866900"/>
                </a:cubicBezTo>
                <a:cubicBezTo>
                  <a:pt x="4056149" y="1898403"/>
                  <a:pt x="4086162" y="1884331"/>
                  <a:pt x="4008154" y="1895475"/>
                </a:cubicBezTo>
                <a:cubicBezTo>
                  <a:pt x="3998629" y="1898650"/>
                  <a:pt x="3989233" y="1902242"/>
                  <a:pt x="3979579" y="1905000"/>
                </a:cubicBezTo>
                <a:cubicBezTo>
                  <a:pt x="3955412" y="1911905"/>
                  <a:pt x="3935742" y="1914262"/>
                  <a:pt x="3912904" y="1924050"/>
                </a:cubicBezTo>
                <a:cubicBezTo>
                  <a:pt x="3843892" y="1953626"/>
                  <a:pt x="3907462" y="1936568"/>
                  <a:pt x="3827179" y="1952625"/>
                </a:cubicBezTo>
                <a:cubicBezTo>
                  <a:pt x="3814479" y="1958975"/>
                  <a:pt x="3802130" y="1966082"/>
                  <a:pt x="3789079" y="1971675"/>
                </a:cubicBezTo>
                <a:cubicBezTo>
                  <a:pt x="3779851" y="1975630"/>
                  <a:pt x="3768344" y="1974928"/>
                  <a:pt x="3760504" y="1981200"/>
                </a:cubicBezTo>
                <a:cubicBezTo>
                  <a:pt x="3751565" y="1988351"/>
                  <a:pt x="3747804" y="2000250"/>
                  <a:pt x="3741454" y="2009775"/>
                </a:cubicBezTo>
                <a:cubicBezTo>
                  <a:pt x="3738279" y="2032000"/>
                  <a:pt x="3736332" y="2054435"/>
                  <a:pt x="3731929" y="2076450"/>
                </a:cubicBezTo>
                <a:cubicBezTo>
                  <a:pt x="3729960" y="2086295"/>
                  <a:pt x="3724839" y="2095285"/>
                  <a:pt x="3722404" y="2105025"/>
                </a:cubicBezTo>
                <a:cubicBezTo>
                  <a:pt x="3718477" y="2120731"/>
                  <a:pt x="3716054" y="2136775"/>
                  <a:pt x="3712879" y="2152650"/>
                </a:cubicBezTo>
                <a:cubicBezTo>
                  <a:pt x="3709704" y="2273300"/>
                  <a:pt x="3711564" y="2394188"/>
                  <a:pt x="3703354" y="2514600"/>
                </a:cubicBezTo>
                <a:cubicBezTo>
                  <a:pt x="3701988" y="2534634"/>
                  <a:pt x="3689588" y="2552377"/>
                  <a:pt x="3684304" y="2571750"/>
                </a:cubicBezTo>
                <a:cubicBezTo>
                  <a:pt x="3643915" y="2719844"/>
                  <a:pt x="3713296" y="2503823"/>
                  <a:pt x="3655729" y="2676525"/>
                </a:cubicBezTo>
                <a:cubicBezTo>
                  <a:pt x="3652554" y="2686050"/>
                  <a:pt x="3650694" y="2696120"/>
                  <a:pt x="3646204" y="2705100"/>
                </a:cubicBezTo>
                <a:cubicBezTo>
                  <a:pt x="3631263" y="2734982"/>
                  <a:pt x="3596930" y="2811524"/>
                  <a:pt x="3570004" y="2838450"/>
                </a:cubicBezTo>
                <a:cubicBezTo>
                  <a:pt x="3560479" y="2847975"/>
                  <a:pt x="3550053" y="2856677"/>
                  <a:pt x="3541429" y="2867025"/>
                </a:cubicBezTo>
                <a:cubicBezTo>
                  <a:pt x="3534100" y="2875819"/>
                  <a:pt x="3530474" y="2887505"/>
                  <a:pt x="3522379" y="2895600"/>
                </a:cubicBezTo>
                <a:cubicBezTo>
                  <a:pt x="3506908" y="2911071"/>
                  <a:pt x="3473135" y="2923739"/>
                  <a:pt x="3455704" y="2933700"/>
                </a:cubicBezTo>
                <a:cubicBezTo>
                  <a:pt x="3445765" y="2939380"/>
                  <a:pt x="3437590" y="2948101"/>
                  <a:pt x="3427129" y="2952750"/>
                </a:cubicBezTo>
                <a:cubicBezTo>
                  <a:pt x="3369346" y="2978431"/>
                  <a:pt x="3359755" y="2971175"/>
                  <a:pt x="3293779" y="2981325"/>
                </a:cubicBezTo>
                <a:cubicBezTo>
                  <a:pt x="3277778" y="2983787"/>
                  <a:pt x="3262082" y="2987954"/>
                  <a:pt x="3246154" y="2990850"/>
                </a:cubicBezTo>
                <a:cubicBezTo>
                  <a:pt x="3227153" y="2994305"/>
                  <a:pt x="3208092" y="2997438"/>
                  <a:pt x="3189004" y="3000375"/>
                </a:cubicBezTo>
                <a:cubicBezTo>
                  <a:pt x="2994167" y="3030350"/>
                  <a:pt x="3299187" y="2980424"/>
                  <a:pt x="3008029" y="3028950"/>
                </a:cubicBezTo>
                <a:cubicBezTo>
                  <a:pt x="2865154" y="3025775"/>
                  <a:pt x="2722044" y="3028203"/>
                  <a:pt x="2579404" y="3019425"/>
                </a:cubicBezTo>
                <a:cubicBezTo>
                  <a:pt x="2378645" y="3007071"/>
                  <a:pt x="2450649" y="3002720"/>
                  <a:pt x="2350804" y="2981325"/>
                </a:cubicBezTo>
                <a:cubicBezTo>
                  <a:pt x="2319144" y="2974541"/>
                  <a:pt x="2286966" y="2970128"/>
                  <a:pt x="2255554" y="2962275"/>
                </a:cubicBezTo>
                <a:cubicBezTo>
                  <a:pt x="2230154" y="2955925"/>
                  <a:pt x="2204192" y="2951504"/>
                  <a:pt x="2179354" y="2943225"/>
                </a:cubicBezTo>
                <a:cubicBezTo>
                  <a:pt x="2138360" y="2929560"/>
                  <a:pt x="2160519" y="2936135"/>
                  <a:pt x="2112679" y="2924175"/>
                </a:cubicBezTo>
                <a:cubicBezTo>
                  <a:pt x="2045336" y="2879280"/>
                  <a:pt x="2128706" y="2935623"/>
                  <a:pt x="2046004" y="2876550"/>
                </a:cubicBezTo>
                <a:cubicBezTo>
                  <a:pt x="2036689" y="2869896"/>
                  <a:pt x="2026954" y="2863850"/>
                  <a:pt x="2017429" y="2857500"/>
                </a:cubicBezTo>
                <a:cubicBezTo>
                  <a:pt x="1994759" y="2789490"/>
                  <a:pt x="2009518" y="2817058"/>
                  <a:pt x="1979329" y="2771775"/>
                </a:cubicBezTo>
                <a:cubicBezTo>
                  <a:pt x="1956352" y="2679869"/>
                  <a:pt x="1965414" y="2721248"/>
                  <a:pt x="1950754" y="2647950"/>
                </a:cubicBezTo>
                <a:cubicBezTo>
                  <a:pt x="1947579" y="2613025"/>
                  <a:pt x="1947692" y="2577643"/>
                  <a:pt x="1941229" y="2543175"/>
                </a:cubicBezTo>
                <a:cubicBezTo>
                  <a:pt x="1938078" y="2526370"/>
                  <a:pt x="1923775" y="2512573"/>
                  <a:pt x="1922179" y="2495550"/>
                </a:cubicBezTo>
                <a:cubicBezTo>
                  <a:pt x="1914172" y="2410141"/>
                  <a:pt x="1917691" y="2324011"/>
                  <a:pt x="1912654" y="2238375"/>
                </a:cubicBezTo>
                <a:cubicBezTo>
                  <a:pt x="1908193" y="2162539"/>
                  <a:pt x="1902229" y="2188764"/>
                  <a:pt x="1893604" y="2124075"/>
                </a:cubicBezTo>
                <a:cubicBezTo>
                  <a:pt x="1875679" y="1989639"/>
                  <a:pt x="1898198" y="2071182"/>
                  <a:pt x="1865029" y="1971675"/>
                </a:cubicBezTo>
                <a:cubicBezTo>
                  <a:pt x="1855443" y="1942916"/>
                  <a:pt x="1856971" y="1933301"/>
                  <a:pt x="1826929" y="1914525"/>
                </a:cubicBezTo>
                <a:cubicBezTo>
                  <a:pt x="1783828" y="1887587"/>
                  <a:pt x="1732585" y="1889781"/>
                  <a:pt x="1684054" y="1885950"/>
                </a:cubicBezTo>
                <a:lnTo>
                  <a:pt x="1417354" y="1866900"/>
                </a:lnTo>
                <a:cubicBezTo>
                  <a:pt x="1385898" y="1859036"/>
                  <a:pt x="1364451" y="1853032"/>
                  <a:pt x="1331629" y="1847850"/>
                </a:cubicBezTo>
                <a:cubicBezTo>
                  <a:pt x="1287277" y="1840847"/>
                  <a:pt x="1242684" y="1835461"/>
                  <a:pt x="1198279" y="1828800"/>
                </a:cubicBezTo>
                <a:cubicBezTo>
                  <a:pt x="1079702" y="1811013"/>
                  <a:pt x="1207323" y="1824791"/>
                  <a:pt x="1026829" y="1809750"/>
                </a:cubicBezTo>
                <a:cubicBezTo>
                  <a:pt x="859640" y="1754020"/>
                  <a:pt x="1116414" y="1834949"/>
                  <a:pt x="874429" y="1781175"/>
                </a:cubicBezTo>
                <a:cubicBezTo>
                  <a:pt x="847948" y="1775290"/>
                  <a:pt x="823964" y="1761178"/>
                  <a:pt x="798229" y="1752600"/>
                </a:cubicBezTo>
                <a:cubicBezTo>
                  <a:pt x="785810" y="1748460"/>
                  <a:pt x="772966" y="1745642"/>
                  <a:pt x="760129" y="1743075"/>
                </a:cubicBezTo>
                <a:cubicBezTo>
                  <a:pt x="741191" y="1739287"/>
                  <a:pt x="721961" y="1737109"/>
                  <a:pt x="702979" y="1733550"/>
                </a:cubicBezTo>
                <a:cubicBezTo>
                  <a:pt x="671155" y="1727583"/>
                  <a:pt x="639615" y="1720127"/>
                  <a:pt x="607729" y="1714500"/>
                </a:cubicBezTo>
                <a:cubicBezTo>
                  <a:pt x="585620" y="1710598"/>
                  <a:pt x="563199" y="1708666"/>
                  <a:pt x="541054" y="1704975"/>
                </a:cubicBezTo>
                <a:cubicBezTo>
                  <a:pt x="525085" y="1702313"/>
                  <a:pt x="509398" y="1698112"/>
                  <a:pt x="493429" y="1695450"/>
                </a:cubicBezTo>
                <a:cubicBezTo>
                  <a:pt x="471284" y="1691759"/>
                  <a:pt x="448843" y="1689941"/>
                  <a:pt x="426754" y="1685925"/>
                </a:cubicBezTo>
                <a:cubicBezTo>
                  <a:pt x="413874" y="1683583"/>
                  <a:pt x="401630" y="1678130"/>
                  <a:pt x="388654" y="1676400"/>
                </a:cubicBezTo>
                <a:cubicBezTo>
                  <a:pt x="353893" y="1671765"/>
                  <a:pt x="318804" y="1670050"/>
                  <a:pt x="283879" y="1666875"/>
                </a:cubicBezTo>
                <a:cubicBezTo>
                  <a:pt x="268004" y="1657350"/>
                  <a:pt x="249345" y="1651391"/>
                  <a:pt x="236254" y="1638300"/>
                </a:cubicBezTo>
                <a:cubicBezTo>
                  <a:pt x="206724" y="1608770"/>
                  <a:pt x="211088" y="1584017"/>
                  <a:pt x="188629" y="1552575"/>
                </a:cubicBezTo>
                <a:cubicBezTo>
                  <a:pt x="180799" y="1541614"/>
                  <a:pt x="169579" y="1533525"/>
                  <a:pt x="160054" y="1524000"/>
                </a:cubicBezTo>
                <a:cubicBezTo>
                  <a:pt x="156879" y="1511300"/>
                  <a:pt x="155686" y="1497932"/>
                  <a:pt x="150529" y="1485900"/>
                </a:cubicBezTo>
                <a:cubicBezTo>
                  <a:pt x="146020" y="1475378"/>
                  <a:pt x="137546" y="1467033"/>
                  <a:pt x="131479" y="1457325"/>
                </a:cubicBezTo>
                <a:cubicBezTo>
                  <a:pt x="121667" y="1441626"/>
                  <a:pt x="112429" y="1425575"/>
                  <a:pt x="102904" y="1409700"/>
                </a:cubicBezTo>
                <a:cubicBezTo>
                  <a:pt x="83513" y="1293354"/>
                  <a:pt x="107553" y="1403048"/>
                  <a:pt x="74329" y="1314450"/>
                </a:cubicBezTo>
                <a:cubicBezTo>
                  <a:pt x="65776" y="1291641"/>
                  <a:pt x="61314" y="1250853"/>
                  <a:pt x="55279" y="1228725"/>
                </a:cubicBezTo>
                <a:cubicBezTo>
                  <a:pt x="49995" y="1209352"/>
                  <a:pt x="42579" y="1190625"/>
                  <a:pt x="36229" y="1171575"/>
                </a:cubicBezTo>
                <a:cubicBezTo>
                  <a:pt x="33054" y="1139825"/>
                  <a:pt x="26704" y="1108233"/>
                  <a:pt x="26704" y="1076325"/>
                </a:cubicBezTo>
                <a:cubicBezTo>
                  <a:pt x="26704" y="612793"/>
                  <a:pt x="-49369" y="737996"/>
                  <a:pt x="55279" y="581025"/>
                </a:cubicBezTo>
                <a:cubicBezTo>
                  <a:pt x="61629" y="558800"/>
                  <a:pt x="69132" y="536872"/>
                  <a:pt x="74329" y="514350"/>
                </a:cubicBezTo>
                <a:cubicBezTo>
                  <a:pt x="78672" y="495532"/>
                  <a:pt x="77747" y="475522"/>
                  <a:pt x="83854" y="457200"/>
                </a:cubicBezTo>
                <a:cubicBezTo>
                  <a:pt x="87474" y="446340"/>
                  <a:pt x="97784" y="438864"/>
                  <a:pt x="102904" y="428625"/>
                </a:cubicBezTo>
                <a:cubicBezTo>
                  <a:pt x="107394" y="419645"/>
                  <a:pt x="109671" y="409704"/>
                  <a:pt x="112429" y="400050"/>
                </a:cubicBezTo>
                <a:cubicBezTo>
                  <a:pt x="116025" y="387463"/>
                  <a:pt x="116100" y="373659"/>
                  <a:pt x="121954" y="361950"/>
                </a:cubicBezTo>
                <a:cubicBezTo>
                  <a:pt x="134173" y="337512"/>
                  <a:pt x="160040" y="314339"/>
                  <a:pt x="179104" y="295275"/>
                </a:cubicBezTo>
                <a:cubicBezTo>
                  <a:pt x="182279" y="285750"/>
                  <a:pt x="181529" y="273800"/>
                  <a:pt x="188629" y="266700"/>
                </a:cubicBezTo>
                <a:cubicBezTo>
                  <a:pt x="278555" y="176774"/>
                  <a:pt x="209966" y="271525"/>
                  <a:pt x="302929" y="209550"/>
                </a:cubicBezTo>
                <a:cubicBezTo>
                  <a:pt x="372547" y="163138"/>
                  <a:pt x="285011" y="219789"/>
                  <a:pt x="369604" y="171450"/>
                </a:cubicBezTo>
                <a:cubicBezTo>
                  <a:pt x="379543" y="165770"/>
                  <a:pt x="387718" y="157049"/>
                  <a:pt x="398179" y="152400"/>
                </a:cubicBezTo>
                <a:cubicBezTo>
                  <a:pt x="464817" y="122783"/>
                  <a:pt x="444018" y="140940"/>
                  <a:pt x="512479" y="123825"/>
                </a:cubicBezTo>
                <a:cubicBezTo>
                  <a:pt x="531960" y="118955"/>
                  <a:pt x="549704" y="107266"/>
                  <a:pt x="569629" y="104775"/>
                </a:cubicBezTo>
                <a:cubicBezTo>
                  <a:pt x="595029" y="101600"/>
                  <a:pt x="620580" y="99458"/>
                  <a:pt x="645829" y="95250"/>
                </a:cubicBezTo>
                <a:cubicBezTo>
                  <a:pt x="658742" y="93098"/>
                  <a:pt x="671342" y="89321"/>
                  <a:pt x="683929" y="85725"/>
                </a:cubicBezTo>
                <a:cubicBezTo>
                  <a:pt x="709641" y="78379"/>
                  <a:pt x="722688" y="70397"/>
                  <a:pt x="750604" y="66675"/>
                </a:cubicBezTo>
                <a:cubicBezTo>
                  <a:pt x="785365" y="62040"/>
                  <a:pt x="820454" y="60325"/>
                  <a:pt x="855379" y="57150"/>
                </a:cubicBezTo>
                <a:cubicBezTo>
                  <a:pt x="1028903" y="7572"/>
                  <a:pt x="898940" y="38100"/>
                  <a:pt x="1255429" y="3810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84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200" dirty="0" err="1" smtClean="0">
                <a:latin typeface="+mn-lt"/>
              </a:rPr>
              <a:t>Cerca</a:t>
            </a:r>
            <a:r>
              <a:rPr lang="en-GB" altLang="en-US" sz="3200" dirty="0" smtClean="0">
                <a:latin typeface="+mn-lt"/>
              </a:rPr>
              <a:t> di </a:t>
            </a:r>
            <a:r>
              <a:rPr lang="en-GB" altLang="en-US" sz="3200" dirty="0" err="1" smtClean="0">
                <a:latin typeface="+mn-lt"/>
              </a:rPr>
              <a:t>usare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questa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griglia</a:t>
            </a:r>
            <a:r>
              <a:rPr lang="en-GB" altLang="en-US" sz="3200" dirty="0" smtClean="0">
                <a:latin typeface="+mn-lt"/>
              </a:rPr>
              <a:t> per </a:t>
            </a:r>
            <a:r>
              <a:rPr lang="en-GB" altLang="en-US" sz="3200" dirty="0" err="1" smtClean="0">
                <a:latin typeface="+mn-lt"/>
              </a:rPr>
              <a:t>disegnare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i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simboli</a:t>
            </a:r>
            <a:r>
              <a:rPr lang="en-GB" altLang="en-US" sz="3200" dirty="0" smtClean="0">
                <a:latin typeface="+mn-lt"/>
              </a:rPr>
              <a:t/>
            </a:r>
            <a:br>
              <a:rPr lang="en-GB" altLang="en-US" sz="3200" dirty="0" smtClean="0">
                <a:latin typeface="+mn-lt"/>
              </a:rPr>
            </a:br>
            <a:r>
              <a:rPr lang="en-GB" altLang="en-US" sz="3200" dirty="0" err="1" smtClean="0">
                <a:latin typeface="+mn-lt"/>
              </a:rPr>
              <a:t>dei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quattro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schemi</a:t>
            </a:r>
            <a:r>
              <a:rPr lang="en-GB" altLang="en-US" sz="3200" dirty="0" smtClean="0">
                <a:latin typeface="+mn-lt"/>
              </a:rPr>
              <a:t> OF, CS, PDND, SI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 smtClean="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6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14781</TotalTime>
  <Words>1116</Words>
  <Application>Microsoft Office PowerPoint</Application>
  <PresentationFormat>Presentazione su schermo (4:3)</PresentationFormat>
  <Paragraphs>218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di Office</vt:lpstr>
      <vt:lpstr>Studio di caso Università</vt:lpstr>
      <vt:lpstr>Rappresentazione grafica del modello ER</vt:lpstr>
      <vt:lpstr>OF</vt:lpstr>
      <vt:lpstr>CS</vt:lpstr>
      <vt:lpstr>PDND</vt:lpstr>
      <vt:lpstr>SI</vt:lpstr>
      <vt:lpstr>SI = OF + CS + PDND</vt:lpstr>
      <vt:lpstr>Cerca di usare questa griglia per disegnare i simboli dei quattro schemi OF, CS, PDND, 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Batini</dc:creator>
  <cp:lastModifiedBy>Maurizio Grimoldi</cp:lastModifiedBy>
  <cp:revision>33</cp:revision>
  <cp:lastPrinted>2018-04-23T11:46:31Z</cp:lastPrinted>
  <dcterms:created xsi:type="dcterms:W3CDTF">2018-04-05T19:54:20Z</dcterms:created>
  <dcterms:modified xsi:type="dcterms:W3CDTF">2020-05-14T08:13:28Z</dcterms:modified>
</cp:coreProperties>
</file>