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7" r:id="rId2"/>
    <p:sldId id="259" r:id="rId3"/>
    <p:sldId id="260" r:id="rId4"/>
  </p:sldIdLst>
  <p:sldSz cx="9144000" cy="6858000" type="screen4x3"/>
  <p:notesSz cx="6761163" cy="99425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57" d="100"/>
          <a:sy n="57" d="100"/>
        </p:scale>
        <p:origin x="36" y="771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3829761" y="0"/>
            <a:ext cx="2929837" cy="498852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F35C976-F0DF-4191-B4C7-D2A6558A7791}" type="datetimeFigureOut">
              <a:rPr lang="it-IT" smtClean="0"/>
              <a:t>13/05/2020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0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3829761" y="9443662"/>
            <a:ext cx="2929837" cy="49885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E59EE5-AE13-4A75-B75D-0554615D3EB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91073557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143000" y="1122363"/>
            <a:ext cx="6858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 smtClean="0"/>
              <a:t>Fare clic per modificare lo stile del sottotitolo dello schema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980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24293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4907757" y="365125"/>
            <a:ext cx="1478756" cy="5811838"/>
          </a:xfrm>
        </p:spPr>
        <p:txBody>
          <a:bodyPr vert="eaVert"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71488" y="365125"/>
            <a:ext cx="4321969" cy="5811838"/>
          </a:xfrm>
        </p:spPr>
        <p:txBody>
          <a:bodyPr vert="eaVert"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02482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76514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32230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71487" y="1825625"/>
            <a:ext cx="2900363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3486150" y="1825625"/>
            <a:ext cx="2900363" cy="435133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3639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38580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010419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75572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760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 smtClean="0"/>
              <a:t>Fare clic per modificare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097521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lo stile del titolo</a:t>
            </a:r>
            <a:endParaRPr lang="en-US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en-US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561FB04-BD59-47D7-BC77-5F342990C5C7}" type="datetimeFigureOut">
              <a:rPr lang="en-US" smtClean="0"/>
              <a:t>5/13/2020</a:t>
            </a:fld>
            <a:endParaRPr lang="en-US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8186CDC-9E88-412C-A290-8541E467693F}" type="slidenum">
              <a:rPr lang="en-US" smtClean="0"/>
              <a:t>‹N›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781421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232347" y="211262"/>
            <a:ext cx="8709285" cy="560873"/>
          </a:xfrm>
        </p:spPr>
        <p:txBody>
          <a:bodyPr>
            <a:noAutofit/>
          </a:bodyPr>
          <a:lstStyle/>
          <a:p>
            <a:pPr algn="ctr"/>
            <a:r>
              <a:rPr lang="en-US" sz="3600" dirty="0" smtClean="0">
                <a:latin typeface="+mn-lt"/>
              </a:rPr>
              <a:t>Studio di </a:t>
            </a:r>
            <a:r>
              <a:rPr lang="en-US" sz="3600" dirty="0" err="1" smtClean="0">
                <a:latin typeface="+mn-lt"/>
              </a:rPr>
              <a:t>caso</a:t>
            </a:r>
            <a:r>
              <a:rPr lang="en-US" sz="3600" dirty="0" smtClean="0">
                <a:latin typeface="+mn-lt"/>
              </a:rPr>
              <a:t> </a:t>
            </a:r>
            <a:r>
              <a:rPr lang="en-US" sz="3600" dirty="0" err="1" smtClean="0">
                <a:latin typeface="+mn-lt"/>
              </a:rPr>
              <a:t>Università</a:t>
            </a:r>
            <a:endParaRPr lang="en-US" sz="3600" dirty="0">
              <a:latin typeface="+mn-lt"/>
            </a:endParaRPr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89338" y="825062"/>
            <a:ext cx="8949731" cy="5846987"/>
          </a:xfrm>
        </p:spPr>
        <p:txBody>
          <a:bodyPr>
            <a:normAutofit fontScale="55000" lnSpcReduction="20000"/>
          </a:bodyPr>
          <a:lstStyle/>
          <a:p>
            <a:r>
              <a:rPr lang="it-IT" dirty="0"/>
              <a:t>In </a:t>
            </a:r>
            <a:r>
              <a:rPr lang="it-IT" b="1" dirty="0"/>
              <a:t>una</a:t>
            </a:r>
            <a:r>
              <a:rPr lang="it-IT" dirty="0"/>
              <a:t> </a:t>
            </a:r>
            <a:r>
              <a:rPr lang="it-IT" dirty="0" err="1"/>
              <a:t>Universita’</a:t>
            </a:r>
            <a:r>
              <a:rPr lang="it-IT" dirty="0"/>
              <a:t> occorre gestire, aggiornare, interrogare diverse tipologie di dati, ed in particolare i dati per le seguenti </a:t>
            </a:r>
            <a:r>
              <a:rPr lang="it-IT" dirty="0" smtClean="0"/>
              <a:t>tematiche:</a:t>
            </a:r>
            <a:r>
              <a:rPr lang="en-GB" dirty="0"/>
              <a:t> </a:t>
            </a:r>
            <a:r>
              <a:rPr lang="en-GB" dirty="0" smtClean="0"/>
              <a:t>1. </a:t>
            </a:r>
            <a:r>
              <a:rPr lang="it-IT" dirty="0" smtClean="0"/>
              <a:t>Offerta </a:t>
            </a:r>
            <a:r>
              <a:rPr lang="it-IT" dirty="0"/>
              <a:t>formativa, 2. Carriere degli studenti, 3. Personale docente e non </a:t>
            </a:r>
            <a:r>
              <a:rPr lang="it-IT" dirty="0" smtClean="0"/>
              <a:t>docente</a:t>
            </a:r>
            <a:endParaRPr lang="en-GB" dirty="0"/>
          </a:p>
          <a:p>
            <a:r>
              <a:rPr lang="it-IT" dirty="0"/>
              <a:t>Offerta formativa – I dati riguardano i corsi erogati e i docenti (che possono essere professori ordinari, </a:t>
            </a:r>
            <a:r>
              <a:rPr lang="it-IT" dirty="0" smtClean="0"/>
              <a:t>professori </a:t>
            </a:r>
            <a:r>
              <a:rPr lang="it-IT" dirty="0"/>
              <a:t>associati o ricercatori) che li insegnano. Ogni corso </a:t>
            </a:r>
            <a:r>
              <a:rPr lang="it-IT" dirty="0" err="1"/>
              <a:t>puo’</a:t>
            </a:r>
            <a:r>
              <a:rPr lang="it-IT" dirty="0"/>
              <a:t> essere insegnato da un solo professore, e ogni professore </a:t>
            </a:r>
            <a:r>
              <a:rPr lang="it-IT" dirty="0" err="1"/>
              <a:t>puo’</a:t>
            </a:r>
            <a:r>
              <a:rPr lang="it-IT" dirty="0"/>
              <a:t> erogare </a:t>
            </a:r>
            <a:r>
              <a:rPr lang="it-IT" dirty="0" err="1"/>
              <a:t>piu’</a:t>
            </a:r>
            <a:r>
              <a:rPr lang="it-IT" dirty="0"/>
              <a:t> corsi. </a:t>
            </a:r>
            <a:r>
              <a:rPr lang="en-GB" dirty="0"/>
              <a:t> </a:t>
            </a:r>
            <a:r>
              <a:rPr lang="it-IT" dirty="0" smtClean="0"/>
              <a:t>I </a:t>
            </a:r>
            <a:r>
              <a:rPr lang="it-IT" dirty="0"/>
              <a:t>corsi sono descritti con un codice, un nome, la laurea a cui afferiscono, </a:t>
            </a:r>
            <a:r>
              <a:rPr lang="it-IT" dirty="0" smtClean="0"/>
              <a:t>cioè </a:t>
            </a:r>
            <a:r>
              <a:rPr lang="it-IT" dirty="0"/>
              <a:t>se triennale o magistrale, il numero di ore di lezione, il numero di ore di esercitazione, il corso di laurea o i corsi di laurea a cui afferiscono). I docenti sono descritti con una matricola, un nome e cognome, una regione di residenza, e il ruolo, che può assumere tre valori: professore ordinario, professore associato, e ricercatore). I corsi di laurea sono descritti da un codice, un nome, e il professore che lo presiede</a:t>
            </a:r>
            <a:r>
              <a:rPr lang="it-IT" dirty="0" smtClean="0"/>
              <a:t>.</a:t>
            </a:r>
            <a:endParaRPr lang="en-GB" dirty="0"/>
          </a:p>
          <a:p>
            <a:r>
              <a:rPr lang="it-IT" dirty="0"/>
              <a:t>Carriere degli studenti – I dati riguardano gli studenti, i corsi che hanno nel piano di studi, i corsi che hanno superato attraverso esami. Gli studenti sono descritti da una matricola, un nome, un cognome, il tipo di Laurea, che </a:t>
            </a:r>
            <a:r>
              <a:rPr lang="it-IT" dirty="0" err="1"/>
              <a:t>puo’</a:t>
            </a:r>
            <a:r>
              <a:rPr lang="it-IT" dirty="0"/>
              <a:t> essere triennale o magistrale, il corso di Laurea a cui afferiscono, la  città di nascita e di residenza, con provincia di residenza e regione di residenza. I piani di studio sono descritti per ogni studente mediante la matricola dello studente e il codice dei corsi che fanno parte del piano. Gli esami sono descritti </a:t>
            </a:r>
            <a:r>
              <a:rPr lang="it-IT" dirty="0" smtClean="0"/>
              <a:t>dal </a:t>
            </a:r>
            <a:r>
              <a:rPr lang="it-IT" dirty="0"/>
              <a:t>voto e la data, con giorno, mese, </a:t>
            </a:r>
            <a:r>
              <a:rPr lang="it-IT" dirty="0" smtClean="0"/>
              <a:t>anno. </a:t>
            </a:r>
            <a:r>
              <a:rPr lang="it-IT" dirty="0"/>
              <a:t>I corsi sono descritti mediante un codice, un nome, il corso di laurea cui afferiscono, ad esempio “Informatica”, “Teoria e tecnica della comunicazione”, ecc.) il numero di crediti di lezioni, il numero di crediti di esercitazioni</a:t>
            </a:r>
            <a:r>
              <a:rPr lang="it-IT" dirty="0" smtClean="0"/>
              <a:t>.</a:t>
            </a:r>
            <a:endParaRPr lang="en-GB" dirty="0"/>
          </a:p>
          <a:p>
            <a:r>
              <a:rPr lang="it-IT" dirty="0"/>
              <a:t>Personale docente e non docente - Il personale </a:t>
            </a:r>
            <a:r>
              <a:rPr lang="it-IT" dirty="0" err="1"/>
              <a:t>puo’</a:t>
            </a:r>
            <a:r>
              <a:rPr lang="it-IT" dirty="0"/>
              <a:t> essere docente o non docente. Ogni persona che lavora alla </a:t>
            </a:r>
            <a:r>
              <a:rPr lang="it-IT" dirty="0" err="1"/>
              <a:t>universita’</a:t>
            </a:r>
            <a:r>
              <a:rPr lang="it-IT" dirty="0"/>
              <a:t> </a:t>
            </a:r>
            <a:r>
              <a:rPr lang="it-IT" dirty="0" smtClean="0"/>
              <a:t>è </a:t>
            </a:r>
            <a:r>
              <a:rPr lang="it-IT" dirty="0"/>
              <a:t>descritta per mezzo di un numero di matricola, un nome, un cognome, un codice fiscale, una </a:t>
            </a:r>
            <a:r>
              <a:rPr lang="it-IT" dirty="0" err="1"/>
              <a:t>citta’</a:t>
            </a:r>
            <a:r>
              <a:rPr lang="it-IT" dirty="0"/>
              <a:t> di nascita e di residenza, la provincia e regione di residenza, un ruolo, che </a:t>
            </a:r>
            <a:r>
              <a:rPr lang="it-IT" dirty="0" err="1"/>
              <a:t>puo’</a:t>
            </a:r>
            <a:r>
              <a:rPr lang="it-IT" dirty="0"/>
              <a:t> assumere come valori [professore ordinario, professore associato, ricercatore, personale tecnico, personale amministrativo], una classe di stipendio (solo per i professori ordinari, associati, ricercatori), e che assume come valori i numeri da 1 a 15, una categoria (solo per il personale non docente, e </a:t>
            </a:r>
            <a:r>
              <a:rPr lang="it-IT" dirty="0" err="1"/>
              <a:t>puo’</a:t>
            </a:r>
            <a:r>
              <a:rPr lang="it-IT" dirty="0"/>
              <a:t> assumere come valori A, B, C, e D), e uno stipendio annuale</a:t>
            </a:r>
            <a:r>
              <a:rPr lang="it-IT" dirty="0" smtClean="0"/>
              <a:t>.</a:t>
            </a:r>
          </a:p>
          <a:p>
            <a:r>
              <a:rPr lang="it-IT" dirty="0" smtClean="0"/>
              <a:t>Rappresentare i tre insiemi di requisiti inizialmente per mezzo di tre schemi concettuali distinti, chiamati </a:t>
            </a:r>
            <a:r>
              <a:rPr lang="en-GB" dirty="0"/>
              <a:t>1. </a:t>
            </a:r>
            <a:r>
              <a:rPr lang="it-IT" dirty="0"/>
              <a:t>Offerta </a:t>
            </a:r>
            <a:r>
              <a:rPr lang="it-IT" dirty="0" smtClean="0"/>
              <a:t>formativa (</a:t>
            </a:r>
            <a:r>
              <a:rPr lang="it-IT" b="1" dirty="0" smtClean="0"/>
              <a:t>OF</a:t>
            </a:r>
            <a:r>
              <a:rPr lang="it-IT" dirty="0" smtClean="0"/>
              <a:t>), </a:t>
            </a:r>
            <a:r>
              <a:rPr lang="it-IT" dirty="0"/>
              <a:t>2. Carriere degli </a:t>
            </a:r>
            <a:r>
              <a:rPr lang="it-IT" dirty="0" smtClean="0"/>
              <a:t>studenti (</a:t>
            </a:r>
            <a:r>
              <a:rPr lang="it-IT" b="1" dirty="0" smtClean="0"/>
              <a:t>CS</a:t>
            </a:r>
            <a:r>
              <a:rPr lang="it-IT" dirty="0" smtClean="0"/>
              <a:t>), </a:t>
            </a:r>
            <a:r>
              <a:rPr lang="it-IT" dirty="0"/>
              <a:t>3. Personale docente e non </a:t>
            </a:r>
            <a:r>
              <a:rPr lang="it-IT" dirty="0" smtClean="0"/>
              <a:t>docente (</a:t>
            </a:r>
            <a:r>
              <a:rPr lang="it-IT" b="1" dirty="0" smtClean="0"/>
              <a:t>PDND</a:t>
            </a:r>
            <a:r>
              <a:rPr lang="it-IT" dirty="0" smtClean="0"/>
              <a:t>) rappresentando anche eventuali identificatori esterni e cardinalità minime e massime. Utilizzare la griglia riportata in seguito, producendo tre distinte pagine </a:t>
            </a:r>
            <a:r>
              <a:rPr lang="it-IT" dirty="0" err="1" smtClean="0"/>
              <a:t>power</a:t>
            </a:r>
            <a:r>
              <a:rPr lang="it-IT" dirty="0" smtClean="0"/>
              <a:t> </a:t>
            </a:r>
            <a:r>
              <a:rPr lang="it-IT" dirty="0" err="1" smtClean="0"/>
              <a:t>point</a:t>
            </a:r>
            <a:r>
              <a:rPr lang="it-IT" dirty="0" smtClean="0"/>
              <a:t> o equivalenti. </a:t>
            </a:r>
            <a:endParaRPr lang="it-IT" sz="1800" dirty="0"/>
          </a:p>
          <a:p>
            <a:r>
              <a:rPr lang="it-IT" sz="2700" dirty="0" smtClean="0"/>
              <a:t>Successivamente in una quarta griglia rappresentare lo schema risultato della integrazione (</a:t>
            </a:r>
            <a:r>
              <a:rPr lang="it-IT" sz="2700" b="1" dirty="0" smtClean="0"/>
              <a:t>SI</a:t>
            </a:r>
            <a:r>
              <a:rPr lang="it-IT" sz="2700" dirty="0" smtClean="0"/>
              <a:t>) dei tre schemi, effettuata identificando prima i concetti comuni; evidenziare con linee chiuse gli schemi </a:t>
            </a:r>
            <a:r>
              <a:rPr lang="it-IT" sz="2700" smtClean="0"/>
              <a:t>di partenza. </a:t>
            </a:r>
            <a:endParaRPr lang="it-IT" sz="2700" dirty="0"/>
          </a:p>
        </p:txBody>
      </p:sp>
    </p:spTree>
    <p:extLst>
      <p:ext uri="{BB962C8B-B14F-4D97-AF65-F5344CB8AC3E}">
        <p14:creationId xmlns:p14="http://schemas.microsoft.com/office/powerpoint/2010/main" val="13704065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>
          <a:xfrm>
            <a:off x="115888" y="84138"/>
            <a:ext cx="8610600" cy="544512"/>
          </a:xfrm>
        </p:spPr>
        <p:txBody>
          <a:bodyPr>
            <a:noAutofit/>
          </a:bodyPr>
          <a:lstStyle/>
          <a:p>
            <a:pPr algn="ctr"/>
            <a:r>
              <a:rPr lang="en-US" altLang="en-US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Rappresentazione</a:t>
            </a:r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altLang="en-US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grafica</a:t>
            </a:r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del </a:t>
            </a:r>
            <a:r>
              <a:rPr lang="en-US" altLang="en-US" sz="3200" dirty="0" err="1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modello</a:t>
            </a:r>
            <a:r>
              <a:rPr lang="en-US" altLang="en-US" sz="3200" dirty="0" smtClean="0">
                <a:solidFill>
                  <a:schemeClr val="tx1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ER</a:t>
            </a:r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854167625"/>
              </p:ext>
            </p:extLst>
          </p:nvPr>
        </p:nvGraphicFramePr>
        <p:xfrm>
          <a:off x="1241425" y="847725"/>
          <a:ext cx="6615113" cy="568555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308298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3532132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56591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Costrutto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del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modello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ER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Rappresentazione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diagrammatica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90927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30115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Entità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Relationship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Attributo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relationship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8510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I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s-a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Gerarchia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di </a:t>
                      </a:r>
                      <a:r>
                        <a:rPr lang="en-US" sz="1800" baseline="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g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eneralizzazione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Identificatore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714426">
                <a:tc>
                  <a:txBody>
                    <a:bodyPr/>
                    <a:lstStyle/>
                    <a:p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Cardinalità</a:t>
                      </a:r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minima e </a:t>
                      </a:r>
                      <a:r>
                        <a:rPr lang="en-US" sz="1800" dirty="0" err="1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massima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80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(1,n)</a:t>
                      </a:r>
                      <a:r>
                        <a:rPr lang="en-US" sz="1800" baseline="0" dirty="0" smtClean="0">
                          <a:latin typeface="Calibri" panose="020F0502020204030204" pitchFamily="34" charset="0"/>
                          <a:cs typeface="Calibri" panose="020F0502020204030204" pitchFamily="34" charset="0"/>
                        </a:rPr>
                        <a:t> o (0,n) o (1,1) o (0,1)</a:t>
                      </a:r>
                      <a:endParaRPr lang="en-US" sz="1800" dirty="0">
                        <a:latin typeface="Calibri" panose="020F0502020204030204" pitchFamily="34" charset="0"/>
                        <a:cs typeface="Calibri" panose="020F0502020204030204" pitchFamily="34" charset="0"/>
                      </a:endParaRPr>
                    </a:p>
                  </a:txBody>
                  <a:tcPr marL="91445" marR="91445" marT="45718" marB="45718"/>
                </a:tc>
                <a:extLst>
                  <a:ext uri="{0D108BD9-81ED-4DB2-BD59-A6C34878D82A}">
                    <a16:rowId xmlns:a16="http://schemas.microsoft.com/office/drawing/2014/main" val="1312372676"/>
                  </a:ext>
                </a:extLst>
              </a:tr>
            </a:tbl>
          </a:graphicData>
        </a:graphic>
      </p:graphicFrame>
      <p:sp>
        <p:nvSpPr>
          <p:cNvPr id="10275" name="Rectangle 1"/>
          <p:cNvSpPr>
            <a:spLocks noChangeArrowheads="1"/>
          </p:cNvSpPr>
          <p:nvPr/>
        </p:nvSpPr>
        <p:spPr bwMode="auto">
          <a:xfrm>
            <a:off x="5538567" y="1549647"/>
            <a:ext cx="852707" cy="360362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76" name="Group 3"/>
          <p:cNvGrpSpPr>
            <a:grpSpLocks/>
          </p:cNvGrpSpPr>
          <p:nvPr/>
        </p:nvGrpSpPr>
        <p:grpSpPr bwMode="auto">
          <a:xfrm>
            <a:off x="6411846" y="2217984"/>
            <a:ext cx="512828" cy="134938"/>
            <a:chOff x="5472113" y="2528900"/>
            <a:chExt cx="541337" cy="134937"/>
          </a:xfrm>
        </p:grpSpPr>
        <p:cxnSp>
          <p:nvCxnSpPr>
            <p:cNvPr id="10291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92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sp>
        <p:nvSpPr>
          <p:cNvPr id="10277" name="Diamond 7"/>
          <p:cNvSpPr>
            <a:spLocks noChangeArrowheads="1"/>
          </p:cNvSpPr>
          <p:nvPr/>
        </p:nvSpPr>
        <p:spPr bwMode="auto">
          <a:xfrm>
            <a:off x="5518272" y="2797422"/>
            <a:ext cx="1087313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10278" name="Straight Arrow Connector 13"/>
          <p:cNvCxnSpPr>
            <a:cxnSpLocks noChangeShapeType="1"/>
          </p:cNvCxnSpPr>
          <p:nvPr/>
        </p:nvCxnSpPr>
        <p:spPr bwMode="auto">
          <a:xfrm flipV="1">
            <a:off x="6016624" y="3889622"/>
            <a:ext cx="0" cy="360362"/>
          </a:xfrm>
          <a:prstGeom prst="straightConnector1">
            <a:avLst/>
          </a:prstGeom>
          <a:noFill/>
          <a:ln w="9525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grpSp>
        <p:nvGrpSpPr>
          <p:cNvPr id="10279" name="Gruppo 1"/>
          <p:cNvGrpSpPr>
            <a:grpSpLocks/>
          </p:cNvGrpSpPr>
          <p:nvPr/>
        </p:nvGrpSpPr>
        <p:grpSpPr bwMode="auto">
          <a:xfrm>
            <a:off x="5409405" y="4489220"/>
            <a:ext cx="1214438" cy="539750"/>
            <a:chOff x="4930775" y="5229225"/>
            <a:chExt cx="1214438" cy="539750"/>
          </a:xfrm>
        </p:grpSpPr>
        <p:cxnSp>
          <p:nvCxnSpPr>
            <p:cNvPr id="10287" name="Straight Arrow Connector 17"/>
            <p:cNvCxnSpPr>
              <a:cxnSpLocks noChangeShapeType="1"/>
            </p:cNvCxnSpPr>
            <p:nvPr/>
          </p:nvCxnSpPr>
          <p:spPr bwMode="auto">
            <a:xfrm flipV="1">
              <a:off x="5605463" y="5229225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 type="arrow" w="med" len="med"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8" name="Straight Connector 16"/>
            <p:cNvCxnSpPr>
              <a:cxnSpLocks noChangeShapeType="1"/>
            </p:cNvCxnSpPr>
            <p:nvPr/>
          </p:nvCxnSpPr>
          <p:spPr bwMode="auto">
            <a:xfrm flipH="1">
              <a:off x="4930775" y="5499100"/>
              <a:ext cx="1214438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89" name="Straight Arrow Connector 22"/>
            <p:cNvCxnSpPr>
              <a:cxnSpLocks noChangeShapeType="1"/>
            </p:cNvCxnSpPr>
            <p:nvPr/>
          </p:nvCxnSpPr>
          <p:spPr bwMode="auto">
            <a:xfrm flipV="1">
              <a:off x="6145213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cxnSp>
          <p:nvCxnSpPr>
            <p:cNvPr id="10290" name="Straight Arrow Connector 24"/>
            <p:cNvCxnSpPr>
              <a:cxnSpLocks noChangeShapeType="1"/>
            </p:cNvCxnSpPr>
            <p:nvPr/>
          </p:nvCxnSpPr>
          <p:spPr bwMode="auto">
            <a:xfrm flipV="1">
              <a:off x="4930775" y="5499100"/>
              <a:ext cx="0" cy="269875"/>
            </a:xfrm>
            <a:prstGeom prst="straightConnector1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</p:grpSp>
      <p:cxnSp>
        <p:nvCxnSpPr>
          <p:cNvPr id="10280" name="Straight Connector 26"/>
          <p:cNvCxnSpPr>
            <a:cxnSpLocks noChangeShapeType="1"/>
          </p:cNvCxnSpPr>
          <p:nvPr/>
        </p:nvCxnSpPr>
        <p:spPr bwMode="auto">
          <a:xfrm>
            <a:off x="4548981" y="540543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0281" name="Oval 27"/>
          <p:cNvSpPr>
            <a:spLocks noChangeArrowheads="1"/>
          </p:cNvSpPr>
          <p:nvPr/>
        </p:nvSpPr>
        <p:spPr bwMode="auto">
          <a:xfrm>
            <a:off x="5134768" y="531494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2" name="Rectangle 1"/>
          <p:cNvSpPr>
            <a:spLocks noChangeArrowheads="1"/>
          </p:cNvSpPr>
          <p:nvPr/>
        </p:nvSpPr>
        <p:spPr bwMode="auto">
          <a:xfrm>
            <a:off x="5538567" y="2170359"/>
            <a:ext cx="852707" cy="360363"/>
          </a:xfrm>
          <a:prstGeom prst="rect">
            <a:avLst/>
          </a:prstGeom>
          <a:noFill/>
          <a:ln w="12700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sp>
        <p:nvSpPr>
          <p:cNvPr id="10283" name="Diamond 7"/>
          <p:cNvSpPr>
            <a:spLocks noChangeArrowheads="1"/>
          </p:cNvSpPr>
          <p:nvPr/>
        </p:nvSpPr>
        <p:spPr bwMode="auto">
          <a:xfrm>
            <a:off x="5551610" y="3387972"/>
            <a:ext cx="1087314" cy="314325"/>
          </a:xfrm>
          <a:prstGeom prst="diamond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grpSp>
        <p:nvGrpSpPr>
          <p:cNvPr id="10284" name="Group 24"/>
          <p:cNvGrpSpPr>
            <a:grpSpLocks/>
          </p:cNvGrpSpPr>
          <p:nvPr/>
        </p:nvGrpSpPr>
        <p:grpSpPr bwMode="auto">
          <a:xfrm>
            <a:off x="6337234" y="3546722"/>
            <a:ext cx="512827" cy="134937"/>
            <a:chOff x="5472113" y="2528900"/>
            <a:chExt cx="541337" cy="134937"/>
          </a:xfrm>
        </p:grpSpPr>
        <p:cxnSp>
          <p:nvCxnSpPr>
            <p:cNvPr id="10285" name="Straight Connector 4"/>
            <p:cNvCxnSpPr>
              <a:cxnSpLocks noChangeShapeType="1"/>
            </p:cNvCxnSpPr>
            <p:nvPr/>
          </p:nvCxnSpPr>
          <p:spPr bwMode="auto">
            <a:xfrm>
              <a:off x="5472113" y="2628401"/>
              <a:ext cx="406201" cy="0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</a:extLst>
          </p:spPr>
        </p:cxnSp>
        <p:sp>
          <p:nvSpPr>
            <p:cNvPr id="10286" name="Oval 5"/>
            <p:cNvSpPr>
              <a:spLocks noChangeArrowheads="1"/>
            </p:cNvSpPr>
            <p:nvPr/>
          </p:nvSpPr>
          <p:spPr bwMode="auto">
            <a:xfrm>
              <a:off x="5878314" y="2528900"/>
              <a:ext cx="135136" cy="134937"/>
            </a:xfrm>
            <a:prstGeom prst="ellipse">
              <a:avLst/>
            </a:prstGeom>
            <a:noFill/>
            <a:ln w="9525" algn="ctr">
              <a:solidFill>
                <a:schemeClr val="tx1"/>
              </a:solidFill>
              <a:round/>
              <a:headEnd/>
              <a:tailEnd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  <p:txBody>
            <a:bodyPr/>
            <a:lstStyle>
              <a:lvl1pPr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1pPr>
              <a:lvl2pPr marL="742950" indent="-28575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2pPr>
              <a:lvl3pPr marL="1143000" indent="-228600">
                <a:spcBef>
                  <a:spcPct val="20000"/>
                </a:spcBef>
                <a:buChar char="•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3pPr>
              <a:lvl4pPr marL="1600200" indent="-228600">
                <a:spcBef>
                  <a:spcPct val="20000"/>
                </a:spcBef>
                <a:buChar char="–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4pPr>
              <a:lvl5pPr marL="2057400" indent="-228600">
                <a:spcBef>
                  <a:spcPct val="20000"/>
                </a:spcBef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5pPr>
              <a:lvl6pPr marL="25146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6pPr>
              <a:lvl7pPr marL="29718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7pPr>
              <a:lvl8pPr marL="34290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8pPr>
              <a:lvl9pPr marL="3886200" indent="-228600" eaLnBrk="0" fontAlgn="base" hangingPunct="0">
                <a:spcBef>
                  <a:spcPct val="20000"/>
                </a:spcBef>
                <a:spcAft>
                  <a:spcPct val="0"/>
                </a:spcAft>
                <a:buChar char="»"/>
                <a:defRPr sz="2000">
                  <a:solidFill>
                    <a:schemeClr val="tx1"/>
                  </a:solidFill>
                  <a:latin typeface="Comic Sans MS" panose="030F0702030302020204" pitchFamily="66" charset="0"/>
                </a:defRPr>
              </a:lvl9pPr>
            </a:lstStyle>
            <a:p>
              <a:endParaRPr lang="en-US" altLang="en-US">
                <a:latin typeface="Arial" panose="020B0604020202020204" pitchFamily="34" charset="0"/>
              </a:endParaRPr>
            </a:p>
          </p:txBody>
        </p:sp>
      </p:grpSp>
      <p:cxnSp>
        <p:nvCxnSpPr>
          <p:cNvPr id="22" name="Straight Connector 26"/>
          <p:cNvCxnSpPr>
            <a:cxnSpLocks noChangeShapeType="1"/>
          </p:cNvCxnSpPr>
          <p:nvPr/>
        </p:nvCxnSpPr>
        <p:spPr bwMode="auto">
          <a:xfrm>
            <a:off x="6338887" y="5449887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" name="Oval 27"/>
          <p:cNvSpPr>
            <a:spLocks noChangeArrowheads="1"/>
          </p:cNvSpPr>
          <p:nvPr/>
        </p:nvSpPr>
        <p:spPr bwMode="auto">
          <a:xfrm>
            <a:off x="6924674" y="5359399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24" name="Straight Connector 26"/>
          <p:cNvCxnSpPr>
            <a:cxnSpLocks noChangeShapeType="1"/>
          </p:cNvCxnSpPr>
          <p:nvPr/>
        </p:nvCxnSpPr>
        <p:spPr bwMode="auto">
          <a:xfrm>
            <a:off x="6338887" y="5652594"/>
            <a:ext cx="585787" cy="0"/>
          </a:xfrm>
          <a:prstGeom prst="line">
            <a:avLst/>
          </a:prstGeom>
          <a:noFill/>
          <a:ln w="9525" algn="ctr">
            <a:solidFill>
              <a:schemeClr val="tx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5" name="Oval 27"/>
          <p:cNvSpPr>
            <a:spLocks noChangeArrowheads="1"/>
          </p:cNvSpPr>
          <p:nvPr/>
        </p:nvSpPr>
        <p:spPr bwMode="auto">
          <a:xfrm>
            <a:off x="6924674" y="5562106"/>
            <a:ext cx="134938" cy="134938"/>
          </a:xfrm>
          <a:prstGeom prst="ellipse">
            <a:avLst/>
          </a:prstGeom>
          <a:solidFill>
            <a:schemeClr val="bg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  <p:cxnSp>
        <p:nvCxnSpPr>
          <p:cNvPr id="4" name="Connettore diritto 3"/>
          <p:cNvCxnSpPr/>
          <p:nvPr/>
        </p:nvCxnSpPr>
        <p:spPr>
          <a:xfrm>
            <a:off x="6614318" y="5314949"/>
            <a:ext cx="0" cy="398463"/>
          </a:xfrm>
          <a:prstGeom prst="lin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9" name="Oval 27"/>
          <p:cNvSpPr>
            <a:spLocks noChangeArrowheads="1"/>
          </p:cNvSpPr>
          <p:nvPr/>
        </p:nvSpPr>
        <p:spPr bwMode="auto">
          <a:xfrm>
            <a:off x="6560483" y="5171959"/>
            <a:ext cx="134938" cy="134938"/>
          </a:xfrm>
          <a:prstGeom prst="ellipse">
            <a:avLst/>
          </a:prstGeom>
          <a:solidFill>
            <a:schemeClr val="tx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endParaRPr lang="en-US" altLang="en-US">
              <a:latin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822098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olo 1"/>
          <p:cNvSpPr>
            <a:spLocks noGrp="1"/>
          </p:cNvSpPr>
          <p:nvPr>
            <p:ph type="title"/>
          </p:nvPr>
        </p:nvSpPr>
        <p:spPr>
          <a:xfrm>
            <a:off x="242887" y="204788"/>
            <a:ext cx="8727691" cy="730633"/>
          </a:xfrm>
        </p:spPr>
        <p:txBody>
          <a:bodyPr>
            <a:normAutofit fontScale="90000"/>
          </a:bodyPr>
          <a:lstStyle/>
          <a:p>
            <a:pPr algn="ctr"/>
            <a:r>
              <a:rPr lang="en-GB" altLang="en-US" sz="3200" dirty="0" err="1" smtClean="0">
                <a:latin typeface="+mn-lt"/>
              </a:rPr>
              <a:t>Cerca</a:t>
            </a:r>
            <a:r>
              <a:rPr lang="en-GB" altLang="en-US" sz="3200" dirty="0" smtClean="0">
                <a:latin typeface="+mn-lt"/>
              </a:rPr>
              <a:t> di </a:t>
            </a:r>
            <a:r>
              <a:rPr lang="en-GB" altLang="en-US" sz="3200" dirty="0" err="1" smtClean="0">
                <a:latin typeface="+mn-lt"/>
              </a:rPr>
              <a:t>usare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questa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griglia</a:t>
            </a:r>
            <a:r>
              <a:rPr lang="en-GB" altLang="en-US" sz="3200" dirty="0" smtClean="0">
                <a:latin typeface="+mn-lt"/>
              </a:rPr>
              <a:t> per </a:t>
            </a:r>
            <a:r>
              <a:rPr lang="en-GB" altLang="en-US" sz="3200" dirty="0" err="1" smtClean="0">
                <a:latin typeface="+mn-lt"/>
              </a:rPr>
              <a:t>disegnare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i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simboli</a:t>
            </a:r>
            <a:r>
              <a:rPr lang="en-GB" altLang="en-US" sz="3200" dirty="0" smtClean="0">
                <a:latin typeface="+mn-lt"/>
              </a:rPr>
              <a:t/>
            </a:r>
            <a:br>
              <a:rPr lang="en-GB" altLang="en-US" sz="3200" dirty="0" smtClean="0">
                <a:latin typeface="+mn-lt"/>
              </a:rPr>
            </a:br>
            <a:r>
              <a:rPr lang="en-GB" altLang="en-US" sz="3200" dirty="0" err="1" smtClean="0">
                <a:latin typeface="+mn-lt"/>
              </a:rPr>
              <a:t>dei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quattro</a:t>
            </a:r>
            <a:r>
              <a:rPr lang="en-GB" altLang="en-US" sz="3200" dirty="0" smtClean="0">
                <a:latin typeface="+mn-lt"/>
              </a:rPr>
              <a:t> </a:t>
            </a:r>
            <a:r>
              <a:rPr lang="en-GB" altLang="en-US" sz="3200" dirty="0" err="1" smtClean="0">
                <a:latin typeface="+mn-lt"/>
              </a:rPr>
              <a:t>schemi</a:t>
            </a:r>
            <a:r>
              <a:rPr lang="en-GB" altLang="en-US" sz="3200" dirty="0" smtClean="0">
                <a:latin typeface="+mn-lt"/>
              </a:rPr>
              <a:t> OF, </a:t>
            </a:r>
            <a:r>
              <a:rPr lang="en-GB" altLang="en-US" sz="3200" dirty="0" smtClean="0">
                <a:latin typeface="+mn-lt"/>
              </a:rPr>
              <a:t>CS, PDND</a:t>
            </a:r>
            <a:r>
              <a:rPr lang="en-GB" altLang="en-US" sz="3200" dirty="0" smtClean="0">
                <a:latin typeface="+mn-lt"/>
              </a:rPr>
              <a:t>, SI</a:t>
            </a:r>
          </a:p>
        </p:txBody>
      </p:sp>
      <p:sp>
        <p:nvSpPr>
          <p:cNvPr id="11267" name="Segnaposto numero diapositiva 3"/>
          <p:cNvSpPr>
            <a:spLocks noGrp="1"/>
          </p:cNvSpPr>
          <p:nvPr>
            <p:ph type="sldNum" sz="quarter" idx="10"/>
          </p:nvPr>
        </p:nvSpPr>
        <p:spPr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1pPr>
            <a:lvl2pPr marL="742950" indent="-28575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Comic Sans MS" panose="030F0702030302020204" pitchFamily="66" charset="0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fld id="{4DC9B6D5-8124-441B-A65E-95DFA110F02F}" type="slidenum">
              <a:rPr lang="it-IT" altLang="it-IT" sz="1400" smtClean="0">
                <a:latin typeface="Times New Roman" panose="02020603050405020304" pitchFamily="18" charset="0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it-IT" altLang="it-IT" sz="1400" smtClean="0">
              <a:latin typeface="Times New Roman" panose="02020603050405020304" pitchFamily="18" charset="0"/>
            </a:endParaRPr>
          </a:p>
        </p:txBody>
      </p:sp>
      <p:cxnSp>
        <p:nvCxnSpPr>
          <p:cNvPr id="11268" name="Connettore diritto 6"/>
          <p:cNvCxnSpPr>
            <a:cxnSpLocks noChangeShapeType="1"/>
          </p:cNvCxnSpPr>
          <p:nvPr/>
        </p:nvCxnSpPr>
        <p:spPr bwMode="auto">
          <a:xfrm>
            <a:off x="295275" y="1403350"/>
            <a:ext cx="8423275" cy="0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grpSp>
        <p:nvGrpSpPr>
          <p:cNvPr id="11269" name="Gruppo 37"/>
          <p:cNvGrpSpPr>
            <a:grpSpLocks/>
          </p:cNvGrpSpPr>
          <p:nvPr/>
        </p:nvGrpSpPr>
        <p:grpSpPr bwMode="auto">
          <a:xfrm>
            <a:off x="242888" y="2079625"/>
            <a:ext cx="8475662" cy="4049713"/>
            <a:chOff x="243336" y="2078850"/>
            <a:chExt cx="8235334" cy="4050451"/>
          </a:xfrm>
        </p:grpSpPr>
        <p:cxnSp>
          <p:nvCxnSpPr>
            <p:cNvPr id="11280" name="Connettore diritto 8"/>
            <p:cNvCxnSpPr>
              <a:cxnSpLocks noChangeShapeType="1"/>
            </p:cNvCxnSpPr>
            <p:nvPr/>
          </p:nvCxnSpPr>
          <p:spPr bwMode="auto">
            <a:xfrm>
              <a:off x="287760" y="20788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1" name="Connettore diritto 9"/>
            <p:cNvCxnSpPr>
              <a:cxnSpLocks noChangeShapeType="1"/>
            </p:cNvCxnSpPr>
            <p:nvPr/>
          </p:nvCxnSpPr>
          <p:spPr bwMode="auto">
            <a:xfrm>
              <a:off x="280356" y="27539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2" name="Connettore diritto 10"/>
            <p:cNvCxnSpPr>
              <a:cxnSpLocks noChangeShapeType="1"/>
            </p:cNvCxnSpPr>
            <p:nvPr/>
          </p:nvCxnSpPr>
          <p:spPr bwMode="auto">
            <a:xfrm>
              <a:off x="272952" y="34290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3" name="Connettore diritto 11"/>
            <p:cNvCxnSpPr>
              <a:cxnSpLocks noChangeShapeType="1"/>
            </p:cNvCxnSpPr>
            <p:nvPr/>
          </p:nvCxnSpPr>
          <p:spPr bwMode="auto">
            <a:xfrm>
              <a:off x="265548" y="410407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4" name="Connettore diritto 12"/>
            <p:cNvCxnSpPr>
              <a:cxnSpLocks noChangeShapeType="1"/>
            </p:cNvCxnSpPr>
            <p:nvPr/>
          </p:nvCxnSpPr>
          <p:spPr bwMode="auto">
            <a:xfrm>
              <a:off x="258144" y="477915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5" name="Connettore diritto 13"/>
            <p:cNvCxnSpPr>
              <a:cxnSpLocks noChangeShapeType="1"/>
            </p:cNvCxnSpPr>
            <p:nvPr/>
          </p:nvCxnSpPr>
          <p:spPr bwMode="auto">
            <a:xfrm>
              <a:off x="250740" y="5454225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  <p:cxnSp>
          <p:nvCxnSpPr>
            <p:cNvPr id="11286" name="Connettore diritto 14"/>
            <p:cNvCxnSpPr>
              <a:cxnSpLocks noChangeShapeType="1"/>
            </p:cNvCxnSpPr>
            <p:nvPr/>
          </p:nvCxnSpPr>
          <p:spPr bwMode="auto">
            <a:xfrm>
              <a:off x="243336" y="6129300"/>
              <a:ext cx="8190910" cy="1"/>
            </a:xfrm>
            <a:prstGeom prst="line">
              <a:avLst/>
            </a:prstGeom>
            <a:noFill/>
            <a:ln w="9525" algn="ctr">
              <a:solidFill>
                <a:schemeClr val="tx1"/>
              </a:solidFill>
              <a:prstDash val="dash"/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cxnSp>
      </p:grpSp>
      <p:cxnSp>
        <p:nvCxnSpPr>
          <p:cNvPr id="11270" name="Connettore diritto 16"/>
          <p:cNvCxnSpPr>
            <a:cxnSpLocks noChangeShapeType="1"/>
          </p:cNvCxnSpPr>
          <p:nvPr/>
        </p:nvCxnSpPr>
        <p:spPr bwMode="auto">
          <a:xfrm>
            <a:off x="4095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1" name="Connettore diritto 20"/>
          <p:cNvCxnSpPr>
            <a:cxnSpLocks noChangeShapeType="1"/>
          </p:cNvCxnSpPr>
          <p:nvPr/>
        </p:nvCxnSpPr>
        <p:spPr bwMode="auto">
          <a:xfrm>
            <a:off x="133191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2" name="Connettore diritto 21"/>
          <p:cNvCxnSpPr>
            <a:cxnSpLocks noChangeShapeType="1"/>
          </p:cNvCxnSpPr>
          <p:nvPr/>
        </p:nvCxnSpPr>
        <p:spPr bwMode="auto">
          <a:xfrm>
            <a:off x="2252663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3" name="Connettore diritto 22"/>
          <p:cNvCxnSpPr>
            <a:cxnSpLocks noChangeShapeType="1"/>
          </p:cNvCxnSpPr>
          <p:nvPr/>
        </p:nvCxnSpPr>
        <p:spPr bwMode="auto">
          <a:xfrm>
            <a:off x="31750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4" name="Connettore diritto 23"/>
          <p:cNvCxnSpPr>
            <a:cxnSpLocks noChangeShapeType="1"/>
          </p:cNvCxnSpPr>
          <p:nvPr/>
        </p:nvCxnSpPr>
        <p:spPr bwMode="auto">
          <a:xfrm>
            <a:off x="409575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5" name="Connettore diritto 24"/>
          <p:cNvCxnSpPr>
            <a:cxnSpLocks noChangeShapeType="1"/>
          </p:cNvCxnSpPr>
          <p:nvPr/>
        </p:nvCxnSpPr>
        <p:spPr bwMode="auto">
          <a:xfrm>
            <a:off x="5016500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6" name="Connettore diritto 25"/>
          <p:cNvCxnSpPr>
            <a:cxnSpLocks noChangeShapeType="1"/>
          </p:cNvCxnSpPr>
          <p:nvPr/>
        </p:nvCxnSpPr>
        <p:spPr bwMode="auto">
          <a:xfrm>
            <a:off x="59388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7" name="Connettore diritto 26"/>
          <p:cNvCxnSpPr>
            <a:cxnSpLocks noChangeShapeType="1"/>
          </p:cNvCxnSpPr>
          <p:nvPr/>
        </p:nvCxnSpPr>
        <p:spPr bwMode="auto">
          <a:xfrm>
            <a:off x="685958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8" name="Connettore diritto 27"/>
          <p:cNvCxnSpPr>
            <a:cxnSpLocks noChangeShapeType="1"/>
          </p:cNvCxnSpPr>
          <p:nvPr/>
        </p:nvCxnSpPr>
        <p:spPr bwMode="auto">
          <a:xfrm>
            <a:off x="7780338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cxnSp>
        <p:nvCxnSpPr>
          <p:cNvPr id="11279" name="Connettore diritto 28"/>
          <p:cNvCxnSpPr>
            <a:cxnSpLocks noChangeShapeType="1"/>
          </p:cNvCxnSpPr>
          <p:nvPr/>
        </p:nvCxnSpPr>
        <p:spPr bwMode="auto">
          <a:xfrm>
            <a:off x="8702675" y="1201738"/>
            <a:ext cx="0" cy="5056187"/>
          </a:xfrm>
          <a:prstGeom prst="line">
            <a:avLst/>
          </a:prstGeom>
          <a:noFill/>
          <a:ln w="9525" algn="ctr">
            <a:solidFill>
              <a:schemeClr val="tx1"/>
            </a:solidFill>
            <a:prstDash val="dash"/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</p:spTree>
    <p:extLst>
      <p:ext uri="{BB962C8B-B14F-4D97-AF65-F5344CB8AC3E}">
        <p14:creationId xmlns:p14="http://schemas.microsoft.com/office/powerpoint/2010/main" val="18700905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14607</TotalTime>
  <Words>677</Words>
  <Application>Microsoft Office PowerPoint</Application>
  <PresentationFormat>Presentazione su schermo (4:3)</PresentationFormat>
  <Paragraphs>21</Paragraphs>
  <Slides>3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Tema di Office</vt:lpstr>
      <vt:lpstr>Studio di caso Università</vt:lpstr>
      <vt:lpstr>Rappresentazione grafica del modello ER</vt:lpstr>
      <vt:lpstr>Cerca di usare questa griglia per disegnare i simboli dei quattro schemi OF, CS, PDND, SI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Carlo Batini</dc:creator>
  <cp:lastModifiedBy>carlo batini</cp:lastModifiedBy>
  <cp:revision>16</cp:revision>
  <cp:lastPrinted>2018-04-23T11:46:31Z</cp:lastPrinted>
  <dcterms:created xsi:type="dcterms:W3CDTF">2018-04-05T19:54:20Z</dcterms:created>
  <dcterms:modified xsi:type="dcterms:W3CDTF">2020-05-13T11:16:10Z</dcterms:modified>
</cp:coreProperties>
</file>