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8" r:id="rId2"/>
    <p:sldId id="256" r:id="rId3"/>
    <p:sldId id="257" r:id="rId4"/>
    <p:sldId id="258" r:id="rId5"/>
    <p:sldId id="259" r:id="rId6"/>
    <p:sldId id="266" r:id="rId7"/>
    <p:sldId id="264" r:id="rId8"/>
    <p:sldId id="268" r:id="rId9"/>
    <p:sldId id="265" r:id="rId10"/>
    <p:sldId id="260" r:id="rId11"/>
    <p:sldId id="273" r:id="rId12"/>
    <p:sldId id="262" r:id="rId13"/>
    <p:sldId id="272" r:id="rId14"/>
    <p:sldId id="271" r:id="rId15"/>
    <p:sldId id="269" r:id="rId16"/>
    <p:sldId id="279" r:id="rId17"/>
    <p:sldId id="267" r:id="rId18"/>
    <p:sldId id="274" r:id="rId19"/>
    <p:sldId id="261" r:id="rId20"/>
    <p:sldId id="275" r:id="rId21"/>
    <p:sldId id="276" r:id="rId22"/>
    <p:sldId id="277" r:id="rId23"/>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25"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8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38683D69-1EBD-4150-8C71-6C85E3A95A99}" type="datetimeFigureOut">
              <a:rPr lang="it-IT" smtClean="0"/>
              <a:pPr/>
              <a:t>23/05/2020</a:t>
            </a:fld>
            <a:endParaRPr lang="it-IT"/>
          </a:p>
        </p:txBody>
      </p:sp>
      <p:sp>
        <p:nvSpPr>
          <p:cNvPr id="4" name="Segnaposto piè di pagina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7AD5B1CD-14D3-40F9-BF8A-AAE62EDB1F1E}" type="slidenum">
              <a:rPr lang="it-IT" smtClean="0"/>
              <a:pPr/>
              <a:t>‹N›</a:t>
            </a:fld>
            <a:endParaRPr lang="it-IT"/>
          </a:p>
        </p:txBody>
      </p:sp>
    </p:spTree>
    <p:extLst>
      <p:ext uri="{BB962C8B-B14F-4D97-AF65-F5344CB8AC3E}">
        <p14:creationId xmlns:p14="http://schemas.microsoft.com/office/powerpoint/2010/main" val="67420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46C59B11-085B-4C23-A183-88DA1926D6B3}" type="datetimeFigureOut">
              <a:rPr lang="en-GB" smtClean="0"/>
              <a:t>23/05/2020</a:t>
            </a:fld>
            <a:endParaRPr lang="en-GB"/>
          </a:p>
        </p:txBody>
      </p:sp>
      <p:sp>
        <p:nvSpPr>
          <p:cNvPr id="4" name="Segnaposto immagine diapositiva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2B12012-50E4-4EF1-8D18-8DD7DE4A7BE5}" type="slidenum">
              <a:rPr lang="en-GB" smtClean="0"/>
              <a:t>‹N›</a:t>
            </a:fld>
            <a:endParaRPr lang="en-GB"/>
          </a:p>
        </p:txBody>
      </p:sp>
    </p:spTree>
    <p:extLst>
      <p:ext uri="{BB962C8B-B14F-4D97-AF65-F5344CB8AC3E}">
        <p14:creationId xmlns:p14="http://schemas.microsoft.com/office/powerpoint/2010/main" val="261136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715D14-C029-4111-997C-D2D8B26B8B61}" type="datetime1">
              <a:rPr lang="it-IT" smtClean="0"/>
              <a:t>23/05/2020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769CCC-080E-4783-A788-5D21F794CA9C}" type="datetime1">
              <a:rPr lang="it-IT" smtClean="0"/>
              <a:t>23/05/2020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1C78E9-B763-4788-B1AB-5E4812DCB128}" type="datetime1">
              <a:rPr lang="it-IT" smtClean="0"/>
              <a:t>23/05/2020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05985B-A39D-4202-BF7B-F35152D5CC63}" type="datetime1">
              <a:rPr lang="it-IT" smtClean="0"/>
              <a:t>23/05/2020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03D872A-C8A2-43DF-A810-17F1503909BF}" type="datetime1">
              <a:rPr lang="it-IT" smtClean="0"/>
              <a:t>23/05/2020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18C7F34-9E2F-45F1-964B-2866C272F258}" type="datetime1">
              <a:rPr lang="it-IT" smtClean="0"/>
              <a:t>23/05/2020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2066CCC-F55E-4CB6-B306-E22079A0EB70}" type="datetime1">
              <a:rPr lang="it-IT" smtClean="0"/>
              <a:t>23/05/2020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D8D2DB3-C4F3-4185-BF4D-6AF045D537B3}" type="datetime1">
              <a:rPr lang="it-IT" smtClean="0"/>
              <a:t>23/05/2020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957961-81DA-4EAD-B83E-5D3049EC74AF}" type="datetime1">
              <a:rPr lang="it-IT" smtClean="0"/>
              <a:t>23/05/2020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04ABF-1A0A-461B-834A-5AE690CDDB9F}" type="datetime1">
              <a:rPr lang="it-IT" smtClean="0"/>
              <a:t>23/05/2020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2EE4EE2-E7ED-4C8A-A9C0-8DFD4089B933}" type="datetime1">
              <a:rPr lang="it-IT" smtClean="0"/>
              <a:t>23/05/2020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0097E-A492-433E-A261-15241BE7CC20}" type="datetime1">
              <a:rPr lang="it-IT" smtClean="0"/>
              <a:t>23/05/2020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err="1" smtClean="0"/>
              <a:t>Esercizio</a:t>
            </a:r>
            <a:r>
              <a:rPr lang="en-GB" dirty="0" smtClean="0"/>
              <a:t> 4-3 </a:t>
            </a:r>
            <a:r>
              <a:rPr lang="en-GB" dirty="0" err="1" smtClean="0"/>
              <a:t>su</a:t>
            </a:r>
            <a:r>
              <a:rPr lang="en-GB" dirty="0" smtClean="0"/>
              <a:t> </a:t>
            </a:r>
            <a:r>
              <a:rPr lang="en-GB" dirty="0" err="1" smtClean="0"/>
              <a:t>Ristoranti</a:t>
            </a:r>
            <a:r>
              <a:rPr lang="en-GB" dirty="0" smtClean="0"/>
              <a:t/>
            </a:r>
            <a:br>
              <a:rPr lang="en-GB" dirty="0" smtClean="0"/>
            </a:br>
            <a:r>
              <a:rPr lang="en-GB" dirty="0" err="1" smtClean="0"/>
              <a:t>Soluzioni</a:t>
            </a:r>
            <a:r>
              <a:rPr lang="en-GB" dirty="0" smtClean="0"/>
              <a:t> </a:t>
            </a:r>
            <a:r>
              <a:rPr lang="en-GB" dirty="0" err="1" smtClean="0"/>
              <a:t>ed</a:t>
            </a:r>
            <a:r>
              <a:rPr lang="en-GB" dirty="0" smtClean="0"/>
              <a:t> </a:t>
            </a:r>
            <a:r>
              <a:rPr lang="en-GB" dirty="0" err="1" smtClean="0"/>
              <a:t>errori</a:t>
            </a:r>
            <a:r>
              <a:rPr lang="en-GB" dirty="0" smtClean="0"/>
              <a:t> </a:t>
            </a:r>
            <a:r>
              <a:rPr lang="en-GB" dirty="0" err="1" smtClean="0"/>
              <a:t>più</a:t>
            </a:r>
            <a:r>
              <a:rPr lang="en-GB" dirty="0" smtClean="0"/>
              <a:t> </a:t>
            </a:r>
            <a:r>
              <a:rPr lang="en-GB" dirty="0" err="1" smtClean="0"/>
              <a:t>comuni</a:t>
            </a:r>
            <a:endParaRPr lang="en-GB" dirty="0"/>
          </a:p>
        </p:txBody>
      </p:sp>
      <p:sp>
        <p:nvSpPr>
          <p:cNvPr id="3" name="Sottotitolo 2"/>
          <p:cNvSpPr>
            <a:spLocks noGrp="1"/>
          </p:cNvSpPr>
          <p:nvPr>
            <p:ph type="subTitle" idx="1"/>
          </p:nvPr>
        </p:nvSpPr>
        <p:spPr/>
        <p:txBody>
          <a:bodyPr/>
          <a:lstStyle/>
          <a:p>
            <a:endParaRPr lang="en-GB"/>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a:t>
            </a:fld>
            <a:endParaRPr lang="it-IT"/>
          </a:p>
        </p:txBody>
      </p:sp>
    </p:spTree>
    <p:extLst>
      <p:ext uri="{BB962C8B-B14F-4D97-AF65-F5344CB8AC3E}">
        <p14:creationId xmlns:p14="http://schemas.microsoft.com/office/powerpoint/2010/main" val="348890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211960" y="206153"/>
            <a:ext cx="4680520" cy="403984"/>
          </a:xfrm>
        </p:spPr>
        <p:txBody>
          <a:bodyPr>
            <a:noAutofit/>
          </a:bodyPr>
          <a:lstStyle/>
          <a:p>
            <a:r>
              <a:rPr lang="en-GB" sz="2400" dirty="0" err="1" smtClean="0"/>
              <a:t>Altra</a:t>
            </a:r>
            <a:r>
              <a:rPr lang="en-GB" sz="2400" dirty="0" smtClean="0"/>
              <a:t> </a:t>
            </a:r>
            <a:r>
              <a:rPr lang="en-GB" sz="2400" dirty="0" err="1"/>
              <a:t>s</a:t>
            </a:r>
            <a:r>
              <a:rPr lang="en-GB" sz="2400" dirty="0" err="1" smtClean="0"/>
              <a:t>oluzione</a:t>
            </a:r>
            <a:r>
              <a:rPr lang="en-GB" sz="2400" dirty="0" smtClean="0"/>
              <a:t> </a:t>
            </a:r>
            <a:r>
              <a:rPr lang="en-GB" sz="2400" dirty="0" err="1" smtClean="0"/>
              <a:t>possibile</a:t>
            </a:r>
            <a:r>
              <a:rPr lang="en-GB" sz="2400" dirty="0" smtClean="0"/>
              <a:t/>
            </a:r>
            <a:br>
              <a:rPr lang="en-GB" sz="2400" dirty="0" smtClean="0"/>
            </a:br>
            <a:r>
              <a:rPr lang="en-GB" sz="2400" dirty="0" smtClean="0"/>
              <a:t>ma con </a:t>
            </a:r>
            <a:r>
              <a:rPr lang="en-GB" sz="2400" dirty="0" err="1" smtClean="0"/>
              <a:t>ridondanza</a:t>
            </a:r>
            <a:r>
              <a:rPr lang="en-GB" sz="2400" dirty="0" smtClean="0"/>
              <a:t> </a:t>
            </a:r>
            <a:r>
              <a:rPr lang="en-GB" sz="2400" dirty="0" err="1" smtClean="0"/>
              <a:t>su</a:t>
            </a:r>
            <a:r>
              <a:rPr lang="en-GB" sz="2400" dirty="0" smtClean="0"/>
              <a:t> Nome </a:t>
            </a:r>
            <a:r>
              <a:rPr lang="en-GB" sz="2400" dirty="0" err="1" smtClean="0"/>
              <a:t>Piatto</a:t>
            </a:r>
            <a:endParaRPr lang="en-GB" sz="24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18112" y="3599789"/>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13310" y="4141376"/>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uppo 109"/>
          <p:cNvGrpSpPr/>
          <p:nvPr/>
        </p:nvGrpSpPr>
        <p:grpSpPr>
          <a:xfrm rot="1086653">
            <a:off x="4826067" y="3875383"/>
            <a:ext cx="534521" cy="119916"/>
            <a:chOff x="4941741" y="3453100"/>
            <a:chExt cx="534521" cy="119916"/>
          </a:xfrm>
        </p:grpSpPr>
        <p:cxnSp>
          <p:nvCxnSpPr>
            <p:cNvPr id="111" name="Connettore diritto 110"/>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e 116"/>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8" name="CasellaDiTesto 117"/>
          <p:cNvSpPr txBox="1"/>
          <p:nvPr/>
        </p:nvSpPr>
        <p:spPr>
          <a:xfrm>
            <a:off x="5238478" y="3868315"/>
            <a:ext cx="654298" cy="276999"/>
          </a:xfrm>
          <a:prstGeom prst="rect">
            <a:avLst/>
          </a:prstGeom>
          <a:noFill/>
        </p:spPr>
        <p:txBody>
          <a:bodyPr wrap="square" rtlCol="0">
            <a:spAutoFit/>
          </a:bodyPr>
          <a:lstStyle/>
          <a:p>
            <a:pPr algn="r"/>
            <a:r>
              <a:rPr lang="en-GB" sz="1200" dirty="0" smtClean="0"/>
              <a:t>Nome</a:t>
            </a:r>
          </a:p>
        </p:txBody>
      </p:sp>
      <p:grpSp>
        <p:nvGrpSpPr>
          <p:cNvPr id="96" name="Gruppo 95"/>
          <p:cNvGrpSpPr/>
          <p:nvPr/>
        </p:nvGrpSpPr>
        <p:grpSpPr>
          <a:xfrm>
            <a:off x="7832356" y="3148314"/>
            <a:ext cx="1204305" cy="935390"/>
            <a:chOff x="7832356" y="3148314"/>
            <a:chExt cx="1204305" cy="935390"/>
          </a:xfrm>
        </p:grpSpPr>
        <p:sp>
          <p:nvSpPr>
            <p:cNvPr id="105" name="CasellaDiTesto 104"/>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07" name="CasellaDiTesto 106"/>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6" name="Segnaposto numero diapositiva 5"/>
          <p:cNvSpPr>
            <a:spLocks noGrp="1"/>
          </p:cNvSpPr>
          <p:nvPr>
            <p:ph type="sldNum" sz="quarter" idx="12"/>
          </p:nvPr>
        </p:nvSpPr>
        <p:spPr/>
        <p:txBody>
          <a:bodyPr/>
          <a:lstStyle/>
          <a:p>
            <a:fld id="{B007B441-5312-499D-93C3-6E37886527FA}" type="slidenum">
              <a:rPr lang="it-IT" smtClean="0"/>
              <a:pPr/>
              <a:t>10</a:t>
            </a:fld>
            <a:endParaRPr lang="it-IT"/>
          </a:p>
        </p:txBody>
      </p:sp>
    </p:spTree>
    <p:extLst>
      <p:ext uri="{BB962C8B-B14F-4D97-AF65-F5344CB8AC3E}">
        <p14:creationId xmlns:p14="http://schemas.microsoft.com/office/powerpoint/2010/main" val="410780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en-GB" dirty="0" err="1" smtClean="0"/>
              <a:t>Entità</a:t>
            </a:r>
            <a:r>
              <a:rPr lang="en-GB" dirty="0" smtClean="0"/>
              <a:t> </a:t>
            </a:r>
            <a:r>
              <a:rPr lang="en-GB" dirty="0" err="1" smtClean="0"/>
              <a:t>Piatto</a:t>
            </a:r>
            <a:endParaRPr lang="en-GB" dirty="0"/>
          </a:p>
        </p:txBody>
      </p:sp>
      <p:sp>
        <p:nvSpPr>
          <p:cNvPr id="3" name="Segnaposto contenuto 2"/>
          <p:cNvSpPr>
            <a:spLocks noGrp="1"/>
          </p:cNvSpPr>
          <p:nvPr>
            <p:ph idx="1"/>
          </p:nvPr>
        </p:nvSpPr>
        <p:spPr/>
        <p:txBody>
          <a:bodyPr/>
          <a:lstStyle/>
          <a:p>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11</a:t>
            </a:fld>
            <a:endParaRPr lang="it-IT"/>
          </a:p>
        </p:txBody>
      </p:sp>
    </p:spTree>
    <p:extLst>
      <p:ext uri="{BB962C8B-B14F-4D97-AF65-F5344CB8AC3E}">
        <p14:creationId xmlns:p14="http://schemas.microsoft.com/office/powerpoint/2010/main" val="48941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580439" y="248990"/>
            <a:ext cx="4197442" cy="403984"/>
          </a:xfrm>
        </p:spPr>
        <p:txBody>
          <a:bodyPr>
            <a:noAutofit/>
          </a:bodyPr>
          <a:lstStyle/>
          <a:p>
            <a:r>
              <a:rPr lang="en-GB" sz="2000" dirty="0" err="1" smtClean="0"/>
              <a:t>Soluzione</a:t>
            </a:r>
            <a:r>
              <a:rPr lang="en-GB" sz="2000" dirty="0" smtClean="0"/>
              <a:t> </a:t>
            </a:r>
            <a:r>
              <a:rPr lang="en-GB" sz="2000" dirty="0" err="1" smtClean="0"/>
              <a:t>sbagliata</a:t>
            </a:r>
            <a:r>
              <a:rPr lang="en-GB" sz="2000" dirty="0" smtClean="0"/>
              <a:t> </a:t>
            </a:r>
            <a:r>
              <a:rPr lang="en-GB" sz="2000" dirty="0" err="1" smtClean="0"/>
              <a:t>perchè</a:t>
            </a:r>
            <a:r>
              <a:rPr lang="en-GB" sz="2000" dirty="0" smtClean="0"/>
              <a:t> non </a:t>
            </a:r>
            <a:br>
              <a:rPr lang="en-GB" sz="2000" dirty="0" smtClean="0"/>
            </a:br>
            <a:r>
              <a:rPr lang="en-GB" sz="2000" dirty="0" err="1" smtClean="0"/>
              <a:t>permette</a:t>
            </a:r>
            <a:r>
              <a:rPr lang="en-GB" sz="2000" dirty="0" smtClean="0"/>
              <a:t> di </a:t>
            </a:r>
            <a:r>
              <a:rPr lang="en-GB" sz="2000" dirty="0" err="1" smtClean="0"/>
              <a:t>identificare</a:t>
            </a:r>
            <a:r>
              <a:rPr lang="en-GB" sz="2000" dirty="0" smtClean="0"/>
              <a:t> I </a:t>
            </a:r>
            <a:r>
              <a:rPr lang="en-GB" sz="2000" dirty="0" err="1" smtClean="0"/>
              <a:t>piatti</a:t>
            </a:r>
            <a:r>
              <a:rPr lang="en-GB" sz="2000" dirty="0" smtClean="0"/>
              <a:t> </a:t>
            </a:r>
            <a:r>
              <a:rPr lang="en-GB" sz="2000" dirty="0" err="1" smtClean="0"/>
              <a:t>offerti</a:t>
            </a:r>
            <a:r>
              <a:rPr lang="en-GB" sz="2000" dirty="0" smtClean="0"/>
              <a:t> </a:t>
            </a:r>
            <a:br>
              <a:rPr lang="en-GB" sz="2000" dirty="0" smtClean="0"/>
            </a:br>
            <a:r>
              <a:rPr lang="en-GB" sz="2000" dirty="0" err="1" smtClean="0"/>
              <a:t>dai</a:t>
            </a:r>
            <a:r>
              <a:rPr lang="en-GB" sz="2000" dirty="0" smtClean="0"/>
              <a:t> </a:t>
            </a:r>
            <a:r>
              <a:rPr lang="en-GB" sz="2000" dirty="0" err="1" smtClean="0"/>
              <a:t>ristoranti</a:t>
            </a:r>
            <a:endParaRPr lang="en-GB" sz="20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2933760" y="2519614"/>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70" name="CasellaDiTesto 69"/>
          <p:cNvSpPr txBox="1"/>
          <p:nvPr/>
        </p:nvSpPr>
        <p:spPr>
          <a:xfrm>
            <a:off x="3224749" y="3013201"/>
            <a:ext cx="524503" cy="307777"/>
          </a:xfrm>
          <a:prstGeom prst="rect">
            <a:avLst/>
          </a:prstGeom>
          <a:noFill/>
        </p:spPr>
        <p:txBody>
          <a:bodyPr wrap="none" rtlCol="0">
            <a:spAutoFit/>
          </a:bodyPr>
          <a:lstStyle/>
          <a:p>
            <a:r>
              <a:rPr lang="en-GB" sz="1400" dirty="0" smtClean="0"/>
              <a:t>(1,n)</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a:t>
            </a:r>
            <a:r>
              <a:rPr lang="en-GB" sz="1100" dirty="0" err="1" smtClean="0"/>
              <a:t>l’idnetificatore</a:t>
            </a:r>
            <a:r>
              <a:rPr lang="en-GB" sz="1100" dirty="0" smtClean="0"/>
              <a:t> è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CasellaDiTesto 106"/>
          <p:cNvSpPr txBox="1"/>
          <p:nvPr/>
        </p:nvSpPr>
        <p:spPr>
          <a:xfrm>
            <a:off x="5352693" y="3610976"/>
            <a:ext cx="654298" cy="276999"/>
          </a:xfrm>
          <a:prstGeom prst="rect">
            <a:avLst/>
          </a:prstGeom>
          <a:noFill/>
        </p:spPr>
        <p:txBody>
          <a:bodyPr wrap="square" rtlCol="0">
            <a:spAutoFit/>
          </a:bodyPr>
          <a:lstStyle/>
          <a:p>
            <a:pPr algn="r"/>
            <a:r>
              <a:rPr lang="en-GB" sz="1200" dirty="0" smtClean="0"/>
              <a:t>Nome</a:t>
            </a:r>
          </a:p>
        </p:txBody>
      </p:sp>
      <p:grpSp>
        <p:nvGrpSpPr>
          <p:cNvPr id="96" name="Gruppo 95"/>
          <p:cNvGrpSpPr/>
          <p:nvPr/>
        </p:nvGrpSpPr>
        <p:grpSpPr>
          <a:xfrm>
            <a:off x="7832356" y="3148314"/>
            <a:ext cx="1204305" cy="935390"/>
            <a:chOff x="7832356" y="3148314"/>
            <a:chExt cx="1204305" cy="935390"/>
          </a:xfrm>
        </p:grpSpPr>
        <p:sp>
          <p:nvSpPr>
            <p:cNvPr id="104" name="CasellaDiTesto 103"/>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05" name="CasellaDiTesto 104"/>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6" name="Rettangolo arrotondato 5"/>
          <p:cNvSpPr/>
          <p:nvPr/>
        </p:nvSpPr>
        <p:spPr>
          <a:xfrm>
            <a:off x="3257315" y="3319595"/>
            <a:ext cx="2898861" cy="5683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numero diapositiva 11"/>
          <p:cNvSpPr>
            <a:spLocks noGrp="1"/>
          </p:cNvSpPr>
          <p:nvPr>
            <p:ph type="sldNum" sz="quarter" idx="12"/>
          </p:nvPr>
        </p:nvSpPr>
        <p:spPr/>
        <p:txBody>
          <a:bodyPr/>
          <a:lstStyle/>
          <a:p>
            <a:fld id="{B007B441-5312-499D-93C3-6E37886527FA}" type="slidenum">
              <a:rPr lang="it-IT" smtClean="0"/>
              <a:pPr/>
              <a:t>12</a:t>
            </a:fld>
            <a:endParaRPr lang="it-IT"/>
          </a:p>
        </p:txBody>
      </p:sp>
    </p:spTree>
    <p:extLst>
      <p:ext uri="{BB962C8B-B14F-4D97-AF65-F5344CB8AC3E}">
        <p14:creationId xmlns:p14="http://schemas.microsoft.com/office/powerpoint/2010/main" val="172883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Attributi</a:t>
            </a:r>
            <a:r>
              <a:rPr lang="en-GB" dirty="0" smtClean="0"/>
              <a:t> </a:t>
            </a:r>
            <a:r>
              <a:rPr lang="en-GB" dirty="0" err="1" smtClean="0"/>
              <a:t>Regione</a:t>
            </a:r>
            <a:r>
              <a:rPr lang="en-GB" dirty="0" smtClean="0"/>
              <a:t> e </a:t>
            </a:r>
            <a:r>
              <a:rPr lang="en-GB" dirty="0" err="1" smtClean="0"/>
              <a:t>Stato</a:t>
            </a:r>
            <a:endParaRPr lang="en-GB" dirty="0"/>
          </a:p>
        </p:txBody>
      </p:sp>
      <p:sp>
        <p:nvSpPr>
          <p:cNvPr id="3" name="Segnaposto contenuto 2"/>
          <p:cNvSpPr>
            <a:spLocks noGrp="1"/>
          </p:cNvSpPr>
          <p:nvPr>
            <p:ph idx="1"/>
          </p:nvPr>
        </p:nvSpPr>
        <p:spPr/>
        <p:txBody>
          <a:bodyPr/>
          <a:lstStyle/>
          <a:p>
            <a:endParaRPr lang="en-GB"/>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13</a:t>
            </a:fld>
            <a:endParaRPr lang="it-IT"/>
          </a:p>
        </p:txBody>
      </p:sp>
    </p:spTree>
    <p:extLst>
      <p:ext uri="{BB962C8B-B14F-4D97-AF65-F5344CB8AC3E}">
        <p14:creationId xmlns:p14="http://schemas.microsoft.com/office/powerpoint/2010/main" val="316799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2800" dirty="0" err="1" smtClean="0"/>
              <a:t>Soluzione</a:t>
            </a:r>
            <a:r>
              <a:rPr lang="en-GB" sz="2800" dirty="0" smtClean="0"/>
              <a:t> </a:t>
            </a:r>
            <a:r>
              <a:rPr lang="en-GB" sz="2800" dirty="0" err="1" smtClean="0"/>
              <a:t>accettabile</a:t>
            </a:r>
            <a:endParaRPr lang="en-GB" sz="28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metto 2 11"/>
          <p:cNvSpPr/>
          <p:nvPr/>
        </p:nvSpPr>
        <p:spPr>
          <a:xfrm>
            <a:off x="5651484" y="4453933"/>
            <a:ext cx="3021428" cy="910273"/>
          </a:xfrm>
          <a:prstGeom prst="wedgeRoundRectCallout">
            <a:avLst>
              <a:gd name="adj1" fmla="val -83608"/>
              <a:gd name="adj2" fmla="val 39745"/>
              <a:gd name="adj3" fmla="val 16667"/>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Queste</a:t>
            </a:r>
            <a:r>
              <a:rPr lang="en-GB" sz="1200" dirty="0" smtClean="0">
                <a:solidFill>
                  <a:schemeClr val="tx1"/>
                </a:solidFill>
              </a:rPr>
              <a:t> due </a:t>
            </a:r>
            <a:r>
              <a:rPr lang="en-GB" sz="1200" dirty="0" err="1" smtClean="0">
                <a:solidFill>
                  <a:schemeClr val="tx1"/>
                </a:solidFill>
              </a:rPr>
              <a:t>entità</a:t>
            </a:r>
            <a:r>
              <a:rPr lang="en-GB" sz="1200" dirty="0" smtClean="0">
                <a:solidFill>
                  <a:schemeClr val="tx1"/>
                </a:solidFill>
              </a:rPr>
              <a:t> e relative is-a non </a:t>
            </a:r>
            <a:r>
              <a:rPr lang="en-GB" sz="1200" dirty="0" err="1" smtClean="0">
                <a:solidFill>
                  <a:schemeClr val="tx1"/>
                </a:solidFill>
              </a:rPr>
              <a:t>erano</a:t>
            </a:r>
            <a:r>
              <a:rPr lang="en-GB" sz="1200" dirty="0" smtClean="0">
                <a:solidFill>
                  <a:schemeClr val="tx1"/>
                </a:solidFill>
              </a:rPr>
              <a:t> </a:t>
            </a:r>
            <a:r>
              <a:rPr lang="en-GB" sz="1200" dirty="0" err="1" smtClean="0">
                <a:solidFill>
                  <a:schemeClr val="tx1"/>
                </a:solidFill>
              </a:rPr>
              <a:t>indipsensabili</a:t>
            </a:r>
            <a:r>
              <a:rPr lang="en-GB" sz="1200" dirty="0" smtClean="0">
                <a:solidFill>
                  <a:schemeClr val="tx1"/>
                </a:solidFill>
              </a:rPr>
              <a:t>, e </a:t>
            </a:r>
            <a:r>
              <a:rPr lang="en-GB" sz="1200" dirty="0" err="1" smtClean="0">
                <a:solidFill>
                  <a:schemeClr val="tx1"/>
                </a:solidFill>
              </a:rPr>
              <a:t>infatti</a:t>
            </a:r>
            <a:r>
              <a:rPr lang="en-GB" sz="1200" dirty="0" smtClean="0">
                <a:solidFill>
                  <a:schemeClr val="tx1"/>
                </a:solidFill>
              </a:rPr>
              <a:t> </a:t>
            </a:r>
            <a:r>
              <a:rPr lang="en-GB" sz="1200" dirty="0" err="1" smtClean="0">
                <a:solidFill>
                  <a:schemeClr val="tx1"/>
                </a:solidFill>
              </a:rPr>
              <a:t>nessuno</a:t>
            </a:r>
            <a:r>
              <a:rPr lang="en-GB" sz="1200" dirty="0" smtClean="0">
                <a:solidFill>
                  <a:schemeClr val="tx1"/>
                </a:solidFill>
              </a:rPr>
              <a:t> le ha </a:t>
            </a:r>
            <a:r>
              <a:rPr lang="en-GB" sz="1200" dirty="0" err="1" smtClean="0">
                <a:solidFill>
                  <a:schemeClr val="tx1"/>
                </a:solidFill>
              </a:rPr>
              <a:t>inserite</a:t>
            </a:r>
            <a:r>
              <a:rPr lang="en-GB" sz="1200" dirty="0" smtClean="0">
                <a:solidFill>
                  <a:schemeClr val="tx1"/>
                </a:solidFill>
              </a:rPr>
              <a:t>, </a:t>
            </a:r>
            <a:r>
              <a:rPr lang="en-GB" sz="1200" dirty="0" err="1" smtClean="0">
                <a:solidFill>
                  <a:schemeClr val="tx1"/>
                </a:solidFill>
              </a:rPr>
              <a:t>anche</a:t>
            </a:r>
            <a:r>
              <a:rPr lang="en-GB" sz="1200" dirty="0" smtClean="0">
                <a:solidFill>
                  <a:schemeClr val="tx1"/>
                </a:solidFill>
              </a:rPr>
              <a:t> se </a:t>
            </a:r>
            <a:r>
              <a:rPr lang="en-GB" sz="1200" dirty="0" err="1" smtClean="0">
                <a:solidFill>
                  <a:schemeClr val="tx1"/>
                </a:solidFill>
              </a:rPr>
              <a:t>certamente</a:t>
            </a:r>
            <a:r>
              <a:rPr lang="en-GB" sz="1200" dirty="0" smtClean="0">
                <a:solidFill>
                  <a:schemeClr val="tx1"/>
                </a:solidFill>
              </a:rPr>
              <a:t> </a:t>
            </a:r>
            <a:r>
              <a:rPr lang="en-GB" sz="1200" dirty="0" err="1" smtClean="0">
                <a:solidFill>
                  <a:schemeClr val="tx1"/>
                </a:solidFill>
              </a:rPr>
              <a:t>aumentano</a:t>
            </a:r>
            <a:r>
              <a:rPr lang="en-GB" sz="1200" dirty="0" smtClean="0">
                <a:solidFill>
                  <a:schemeClr val="tx1"/>
                </a:solidFill>
              </a:rPr>
              <a:t> la </a:t>
            </a:r>
            <a:r>
              <a:rPr lang="en-GB" sz="1200" dirty="0" err="1" smtClean="0">
                <a:solidFill>
                  <a:schemeClr val="tx1"/>
                </a:solidFill>
              </a:rPr>
              <a:t>comprensibilità</a:t>
            </a:r>
            <a:r>
              <a:rPr lang="en-GB" sz="1200" dirty="0" smtClean="0">
                <a:solidFill>
                  <a:schemeClr val="tx1"/>
                </a:solidFill>
              </a:rPr>
              <a:t> </a:t>
            </a:r>
            <a:r>
              <a:rPr lang="en-GB" sz="1200" dirty="0" err="1" smtClean="0">
                <a:solidFill>
                  <a:schemeClr val="tx1"/>
                </a:solidFill>
              </a:rPr>
              <a:t>rispetto</a:t>
            </a:r>
            <a:r>
              <a:rPr lang="en-GB" sz="1200" dirty="0" smtClean="0">
                <a:solidFill>
                  <a:schemeClr val="tx1"/>
                </a:solidFill>
              </a:rPr>
              <a:t> </a:t>
            </a:r>
            <a:r>
              <a:rPr lang="en-GB" sz="1200" dirty="0" err="1" smtClean="0">
                <a:solidFill>
                  <a:schemeClr val="tx1"/>
                </a:solidFill>
              </a:rPr>
              <a:t>alle</a:t>
            </a:r>
            <a:r>
              <a:rPr lang="en-GB" sz="1200" dirty="0" smtClean="0">
                <a:solidFill>
                  <a:schemeClr val="tx1"/>
                </a:solidFill>
              </a:rPr>
              <a:t> </a:t>
            </a:r>
            <a:r>
              <a:rPr lang="en-GB" sz="1200" dirty="0" err="1" smtClean="0">
                <a:solidFill>
                  <a:schemeClr val="tx1"/>
                </a:solidFill>
              </a:rPr>
              <a:t>soluzioni</a:t>
            </a:r>
            <a:r>
              <a:rPr lang="en-GB" sz="1200" dirty="0" smtClean="0">
                <a:solidFill>
                  <a:schemeClr val="tx1"/>
                </a:solidFill>
              </a:rPr>
              <a:t> (0,n)</a:t>
            </a:r>
            <a:endParaRPr lang="en-GB" sz="1200" dirty="0"/>
          </a:p>
        </p:txBody>
      </p:sp>
      <p:sp>
        <p:nvSpPr>
          <p:cNvPr id="109" name="CasellaDiTesto 108"/>
          <p:cNvSpPr txBox="1"/>
          <p:nvPr/>
        </p:nvSpPr>
        <p:spPr>
          <a:xfrm>
            <a:off x="7849247" y="3157372"/>
            <a:ext cx="1081103" cy="276999"/>
          </a:xfrm>
          <a:prstGeom prst="rect">
            <a:avLst/>
          </a:prstGeom>
          <a:noFill/>
        </p:spPr>
        <p:txBody>
          <a:bodyPr wrap="square" rtlCol="0">
            <a:spAutoFit/>
          </a:bodyPr>
          <a:lstStyle/>
          <a:p>
            <a:r>
              <a:rPr lang="en-GB" sz="1200" dirty="0" err="1" smtClean="0"/>
              <a:t>Regione</a:t>
            </a:r>
            <a:r>
              <a:rPr lang="en-GB" sz="1200" dirty="0" smtClean="0"/>
              <a:t> (0,1)</a:t>
            </a:r>
            <a:endParaRPr lang="en-GB" sz="1200" dirty="0"/>
          </a:p>
        </p:txBody>
      </p:sp>
      <p:sp>
        <p:nvSpPr>
          <p:cNvPr id="110" name="CasellaDiTesto 109"/>
          <p:cNvSpPr txBox="1"/>
          <p:nvPr/>
        </p:nvSpPr>
        <p:spPr>
          <a:xfrm>
            <a:off x="7911089" y="3348410"/>
            <a:ext cx="920853" cy="276999"/>
          </a:xfrm>
          <a:prstGeom prst="rect">
            <a:avLst/>
          </a:prstGeom>
          <a:noFill/>
        </p:spPr>
        <p:txBody>
          <a:bodyPr wrap="square" rtlCol="0">
            <a:spAutoFit/>
          </a:bodyPr>
          <a:lstStyle/>
          <a:p>
            <a:r>
              <a:rPr lang="en-GB" sz="1200" dirty="0" err="1" smtClean="0"/>
              <a:t>Stato</a:t>
            </a:r>
            <a:r>
              <a:rPr lang="en-GB" sz="1200" dirty="0" smtClean="0"/>
              <a:t> (0,1)</a:t>
            </a:r>
            <a:endParaRPr lang="en-GB" sz="1200" dirty="0"/>
          </a:p>
        </p:txBody>
      </p:sp>
      <p:sp>
        <p:nvSpPr>
          <p:cNvPr id="24" name="Rettangolo arrotondato 23"/>
          <p:cNvSpPr/>
          <p:nvPr/>
        </p:nvSpPr>
        <p:spPr>
          <a:xfrm>
            <a:off x="7043617" y="2559678"/>
            <a:ext cx="1920871" cy="1142457"/>
          </a:xfrm>
          <a:prstGeom prst="roundRect">
            <a:avLst/>
          </a:prstGeom>
          <a:noFill/>
          <a:ln w="76200">
            <a:solidFill>
              <a:srgbClr val="FF2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egnaposto numero diapositiva 28"/>
          <p:cNvSpPr>
            <a:spLocks noGrp="1"/>
          </p:cNvSpPr>
          <p:nvPr>
            <p:ph type="sldNum" sz="quarter" idx="12"/>
          </p:nvPr>
        </p:nvSpPr>
        <p:spPr/>
        <p:txBody>
          <a:bodyPr/>
          <a:lstStyle/>
          <a:p>
            <a:fld id="{B007B441-5312-499D-93C3-6E37886527FA}" type="slidenum">
              <a:rPr lang="it-IT" smtClean="0"/>
              <a:pPr/>
              <a:t>14</a:t>
            </a:fld>
            <a:endParaRPr lang="it-IT"/>
          </a:p>
        </p:txBody>
      </p:sp>
    </p:spTree>
    <p:extLst>
      <p:ext uri="{BB962C8B-B14F-4D97-AF65-F5344CB8AC3E}">
        <p14:creationId xmlns:p14="http://schemas.microsoft.com/office/powerpoint/2010/main" val="245353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2800" dirty="0" err="1" smtClean="0"/>
              <a:t>Soluzione</a:t>
            </a:r>
            <a:r>
              <a:rPr lang="en-GB" sz="2800" dirty="0" smtClean="0"/>
              <a:t> non </a:t>
            </a:r>
            <a:r>
              <a:rPr lang="en-GB" sz="2800" dirty="0" err="1" smtClean="0"/>
              <a:t>accettabile</a:t>
            </a:r>
            <a:endParaRPr lang="en-GB" sz="28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metto 2 11"/>
          <p:cNvSpPr/>
          <p:nvPr/>
        </p:nvSpPr>
        <p:spPr>
          <a:xfrm>
            <a:off x="5651484" y="4453933"/>
            <a:ext cx="3021428" cy="910273"/>
          </a:xfrm>
          <a:prstGeom prst="wedgeRoundRectCallout">
            <a:avLst>
              <a:gd name="adj1" fmla="val -83608"/>
              <a:gd name="adj2" fmla="val 39745"/>
              <a:gd name="adj3" fmla="val 16667"/>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Queste</a:t>
            </a:r>
            <a:r>
              <a:rPr lang="en-GB" sz="1200" dirty="0" smtClean="0">
                <a:solidFill>
                  <a:schemeClr val="tx1"/>
                </a:solidFill>
              </a:rPr>
              <a:t> due </a:t>
            </a:r>
            <a:r>
              <a:rPr lang="en-GB" sz="1200" dirty="0" err="1" smtClean="0">
                <a:solidFill>
                  <a:schemeClr val="tx1"/>
                </a:solidFill>
              </a:rPr>
              <a:t>entità</a:t>
            </a:r>
            <a:r>
              <a:rPr lang="en-GB" sz="1200" dirty="0" smtClean="0">
                <a:solidFill>
                  <a:schemeClr val="tx1"/>
                </a:solidFill>
              </a:rPr>
              <a:t> e relative is-a non </a:t>
            </a:r>
            <a:r>
              <a:rPr lang="en-GB" sz="1200" dirty="0" err="1" smtClean="0">
                <a:solidFill>
                  <a:schemeClr val="tx1"/>
                </a:solidFill>
              </a:rPr>
              <a:t>erano</a:t>
            </a:r>
            <a:r>
              <a:rPr lang="en-GB" sz="1200" dirty="0" smtClean="0">
                <a:solidFill>
                  <a:schemeClr val="tx1"/>
                </a:solidFill>
              </a:rPr>
              <a:t> </a:t>
            </a:r>
            <a:r>
              <a:rPr lang="en-GB" sz="1200" dirty="0" err="1" smtClean="0">
                <a:solidFill>
                  <a:schemeClr val="tx1"/>
                </a:solidFill>
              </a:rPr>
              <a:t>indipsensabili</a:t>
            </a:r>
            <a:r>
              <a:rPr lang="en-GB" sz="1200" dirty="0" smtClean="0">
                <a:solidFill>
                  <a:schemeClr val="tx1"/>
                </a:solidFill>
              </a:rPr>
              <a:t>, e </a:t>
            </a:r>
            <a:r>
              <a:rPr lang="en-GB" sz="1200" dirty="0" err="1" smtClean="0">
                <a:solidFill>
                  <a:schemeClr val="tx1"/>
                </a:solidFill>
              </a:rPr>
              <a:t>infatti</a:t>
            </a:r>
            <a:r>
              <a:rPr lang="en-GB" sz="1200" dirty="0" smtClean="0">
                <a:solidFill>
                  <a:schemeClr val="tx1"/>
                </a:solidFill>
              </a:rPr>
              <a:t> </a:t>
            </a:r>
            <a:r>
              <a:rPr lang="en-GB" sz="1200" dirty="0" err="1" smtClean="0">
                <a:solidFill>
                  <a:schemeClr val="tx1"/>
                </a:solidFill>
              </a:rPr>
              <a:t>nessuno</a:t>
            </a:r>
            <a:r>
              <a:rPr lang="en-GB" sz="1200" dirty="0" smtClean="0">
                <a:solidFill>
                  <a:schemeClr val="tx1"/>
                </a:solidFill>
              </a:rPr>
              <a:t> le ha </a:t>
            </a:r>
            <a:r>
              <a:rPr lang="en-GB" sz="1200" dirty="0" err="1" smtClean="0">
                <a:solidFill>
                  <a:schemeClr val="tx1"/>
                </a:solidFill>
              </a:rPr>
              <a:t>inserite</a:t>
            </a:r>
            <a:r>
              <a:rPr lang="en-GB" sz="1200" dirty="0" smtClean="0">
                <a:solidFill>
                  <a:schemeClr val="tx1"/>
                </a:solidFill>
              </a:rPr>
              <a:t>, </a:t>
            </a:r>
            <a:r>
              <a:rPr lang="en-GB" sz="1200" dirty="0" err="1" smtClean="0">
                <a:solidFill>
                  <a:schemeClr val="tx1"/>
                </a:solidFill>
              </a:rPr>
              <a:t>anche</a:t>
            </a:r>
            <a:r>
              <a:rPr lang="en-GB" sz="1200" dirty="0" smtClean="0">
                <a:solidFill>
                  <a:schemeClr val="tx1"/>
                </a:solidFill>
              </a:rPr>
              <a:t> se </a:t>
            </a:r>
            <a:r>
              <a:rPr lang="en-GB" sz="1200" dirty="0" err="1" smtClean="0">
                <a:solidFill>
                  <a:schemeClr val="tx1"/>
                </a:solidFill>
              </a:rPr>
              <a:t>certamente</a:t>
            </a:r>
            <a:r>
              <a:rPr lang="en-GB" sz="1200" dirty="0" smtClean="0">
                <a:solidFill>
                  <a:schemeClr val="tx1"/>
                </a:solidFill>
              </a:rPr>
              <a:t> </a:t>
            </a:r>
            <a:r>
              <a:rPr lang="en-GB" sz="1200" dirty="0" err="1" smtClean="0">
                <a:solidFill>
                  <a:schemeClr val="tx1"/>
                </a:solidFill>
              </a:rPr>
              <a:t>aumentano</a:t>
            </a:r>
            <a:r>
              <a:rPr lang="en-GB" sz="1200" dirty="0" smtClean="0">
                <a:solidFill>
                  <a:schemeClr val="tx1"/>
                </a:solidFill>
              </a:rPr>
              <a:t> la </a:t>
            </a:r>
            <a:r>
              <a:rPr lang="en-GB" sz="1200" dirty="0" err="1" smtClean="0">
                <a:solidFill>
                  <a:schemeClr val="tx1"/>
                </a:solidFill>
              </a:rPr>
              <a:t>comprensibilità</a:t>
            </a:r>
            <a:r>
              <a:rPr lang="en-GB" sz="1200" dirty="0" smtClean="0">
                <a:solidFill>
                  <a:schemeClr val="tx1"/>
                </a:solidFill>
              </a:rPr>
              <a:t> </a:t>
            </a:r>
            <a:r>
              <a:rPr lang="en-GB" sz="1200" dirty="0" err="1" smtClean="0">
                <a:solidFill>
                  <a:schemeClr val="tx1"/>
                </a:solidFill>
              </a:rPr>
              <a:t>rispetto</a:t>
            </a:r>
            <a:r>
              <a:rPr lang="en-GB" sz="1200" dirty="0" smtClean="0">
                <a:solidFill>
                  <a:schemeClr val="tx1"/>
                </a:solidFill>
              </a:rPr>
              <a:t> </a:t>
            </a:r>
            <a:r>
              <a:rPr lang="en-GB" sz="1200" dirty="0" err="1" smtClean="0">
                <a:solidFill>
                  <a:schemeClr val="tx1"/>
                </a:solidFill>
              </a:rPr>
              <a:t>alle</a:t>
            </a:r>
            <a:r>
              <a:rPr lang="en-GB" sz="1200" dirty="0" smtClean="0">
                <a:solidFill>
                  <a:schemeClr val="tx1"/>
                </a:solidFill>
              </a:rPr>
              <a:t> </a:t>
            </a:r>
            <a:r>
              <a:rPr lang="en-GB" sz="1200" dirty="0" err="1" smtClean="0">
                <a:solidFill>
                  <a:schemeClr val="tx1"/>
                </a:solidFill>
              </a:rPr>
              <a:t>soluzioni</a:t>
            </a:r>
            <a:r>
              <a:rPr lang="en-GB" sz="1200" dirty="0" smtClean="0">
                <a:solidFill>
                  <a:schemeClr val="tx1"/>
                </a:solidFill>
              </a:rPr>
              <a:t> (0,n)</a:t>
            </a:r>
            <a:endParaRPr lang="en-GB" sz="1200" dirty="0"/>
          </a:p>
        </p:txBody>
      </p:sp>
      <p:sp>
        <p:nvSpPr>
          <p:cNvPr id="109" name="CasellaDiTesto 108"/>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10" name="CasellaDiTesto 109"/>
          <p:cNvSpPr txBox="1"/>
          <p:nvPr/>
        </p:nvSpPr>
        <p:spPr>
          <a:xfrm>
            <a:off x="8269859" y="3334215"/>
            <a:ext cx="792088" cy="276999"/>
          </a:xfrm>
          <a:prstGeom prst="rect">
            <a:avLst/>
          </a:prstGeom>
          <a:noFill/>
        </p:spPr>
        <p:txBody>
          <a:bodyPr wrap="square" rtlCol="0">
            <a:spAutoFit/>
          </a:bodyPr>
          <a:lstStyle/>
          <a:p>
            <a:r>
              <a:rPr lang="en-GB" sz="1200" dirty="0" err="1" smtClean="0"/>
              <a:t>Stato</a:t>
            </a:r>
            <a:endParaRPr lang="en-GB" sz="1200" dirty="0"/>
          </a:p>
        </p:txBody>
      </p:sp>
      <p:sp>
        <p:nvSpPr>
          <p:cNvPr id="24" name="Rettangolo arrotondato 23"/>
          <p:cNvSpPr/>
          <p:nvPr/>
        </p:nvSpPr>
        <p:spPr>
          <a:xfrm>
            <a:off x="7043617" y="2559678"/>
            <a:ext cx="1920871" cy="1142457"/>
          </a:xfrm>
          <a:prstGeom prst="roundRect">
            <a:avLst/>
          </a:prstGeom>
          <a:noFill/>
          <a:ln w="57150">
            <a:solidFill>
              <a:srgbClr val="FF2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egnaposto numero diapositiva 28"/>
          <p:cNvSpPr>
            <a:spLocks noGrp="1"/>
          </p:cNvSpPr>
          <p:nvPr>
            <p:ph type="sldNum" sz="quarter" idx="12"/>
          </p:nvPr>
        </p:nvSpPr>
        <p:spPr/>
        <p:txBody>
          <a:bodyPr/>
          <a:lstStyle/>
          <a:p>
            <a:fld id="{B007B441-5312-499D-93C3-6E37886527FA}" type="slidenum">
              <a:rPr lang="it-IT" smtClean="0"/>
              <a:pPr/>
              <a:t>15</a:t>
            </a:fld>
            <a:endParaRPr lang="it-IT"/>
          </a:p>
        </p:txBody>
      </p:sp>
    </p:spTree>
    <p:extLst>
      <p:ext uri="{BB962C8B-B14F-4D97-AF65-F5344CB8AC3E}">
        <p14:creationId xmlns:p14="http://schemas.microsoft.com/office/powerpoint/2010/main" val="396486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72816"/>
            <a:ext cx="8229600" cy="1143000"/>
          </a:xfrm>
        </p:spPr>
        <p:txBody>
          <a:bodyPr>
            <a:normAutofit fontScale="90000"/>
          </a:bodyPr>
          <a:lstStyle/>
          <a:p>
            <a:r>
              <a:rPr lang="en-GB" dirty="0" err="1" smtClean="0"/>
              <a:t>Relazioni</a:t>
            </a:r>
            <a:r>
              <a:rPr lang="en-GB" dirty="0" smtClean="0"/>
              <a:t> </a:t>
            </a:r>
            <a:r>
              <a:rPr lang="en-GB" dirty="0" err="1" smtClean="0"/>
              <a:t>logiche</a:t>
            </a:r>
            <a:r>
              <a:rPr lang="en-GB" dirty="0" smtClean="0"/>
              <a:t> </a:t>
            </a:r>
            <a:r>
              <a:rPr lang="en-GB" dirty="0" err="1" smtClean="0"/>
              <a:t>tra</a:t>
            </a:r>
            <a:r>
              <a:rPr lang="en-GB" dirty="0" smtClean="0"/>
              <a:t> </a:t>
            </a:r>
            <a:r>
              <a:rPr lang="en-GB" dirty="0" err="1"/>
              <a:t>I</a:t>
            </a:r>
            <a:r>
              <a:rPr lang="en-GB" dirty="0" err="1" smtClean="0"/>
              <a:t>ngrediente</a:t>
            </a:r>
            <a:r>
              <a:rPr lang="en-GB" dirty="0" smtClean="0"/>
              <a:t> </a:t>
            </a:r>
            <a:br>
              <a:rPr lang="en-GB" dirty="0" smtClean="0"/>
            </a:br>
            <a:r>
              <a:rPr lang="en-GB" dirty="0" smtClean="0"/>
              <a:t>e </a:t>
            </a:r>
            <a:r>
              <a:rPr lang="en-GB" dirty="0" err="1" smtClean="0"/>
              <a:t>Patologia</a:t>
            </a:r>
            <a:r>
              <a:rPr lang="en-GB" dirty="0" smtClean="0"/>
              <a:t> e </a:t>
            </a:r>
            <a:r>
              <a:rPr lang="en-GB" dirty="0" err="1" smtClean="0"/>
              <a:t>Religione</a:t>
            </a:r>
            <a:endParaRPr lang="en-GB"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16</a:t>
            </a:fld>
            <a:endParaRPr lang="it-IT"/>
          </a:p>
        </p:txBody>
      </p:sp>
    </p:spTree>
    <p:extLst>
      <p:ext uri="{BB962C8B-B14F-4D97-AF65-F5344CB8AC3E}">
        <p14:creationId xmlns:p14="http://schemas.microsoft.com/office/powerpoint/2010/main" val="306946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3200" dirty="0" err="1" smtClean="0"/>
              <a:t>Osservazione</a:t>
            </a:r>
            <a:endParaRPr lang="en-GB" sz="32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metto 2 11"/>
          <p:cNvSpPr/>
          <p:nvPr/>
        </p:nvSpPr>
        <p:spPr>
          <a:xfrm>
            <a:off x="5651484" y="4453933"/>
            <a:ext cx="3313004" cy="910273"/>
          </a:xfrm>
          <a:prstGeom prst="wedgeRoundRectCallout">
            <a:avLst>
              <a:gd name="adj1" fmla="val -83608"/>
              <a:gd name="adj2" fmla="val 39745"/>
              <a:gd name="adj3" fmla="val 16667"/>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Queste</a:t>
            </a:r>
            <a:r>
              <a:rPr lang="en-GB" sz="1200" dirty="0" smtClean="0">
                <a:solidFill>
                  <a:schemeClr val="tx1"/>
                </a:solidFill>
              </a:rPr>
              <a:t> due </a:t>
            </a:r>
            <a:r>
              <a:rPr lang="en-GB" sz="1200" dirty="0" err="1" smtClean="0">
                <a:solidFill>
                  <a:schemeClr val="tx1"/>
                </a:solidFill>
              </a:rPr>
              <a:t>entità</a:t>
            </a:r>
            <a:r>
              <a:rPr lang="en-GB" sz="1200" dirty="0" smtClean="0">
                <a:solidFill>
                  <a:schemeClr val="tx1"/>
                </a:solidFill>
              </a:rPr>
              <a:t> e relative is-a non </a:t>
            </a:r>
            <a:r>
              <a:rPr lang="en-GB" sz="1200" dirty="0" err="1" smtClean="0">
                <a:solidFill>
                  <a:schemeClr val="tx1"/>
                </a:solidFill>
              </a:rPr>
              <a:t>erano</a:t>
            </a:r>
            <a:r>
              <a:rPr lang="en-GB" sz="1200" dirty="0" smtClean="0">
                <a:solidFill>
                  <a:schemeClr val="tx1"/>
                </a:solidFill>
              </a:rPr>
              <a:t> </a:t>
            </a:r>
            <a:r>
              <a:rPr lang="en-GB" sz="1200" dirty="0" err="1" smtClean="0">
                <a:solidFill>
                  <a:schemeClr val="tx1"/>
                </a:solidFill>
              </a:rPr>
              <a:t>indispensabili</a:t>
            </a:r>
            <a:r>
              <a:rPr lang="en-GB" sz="1200" dirty="0" smtClean="0">
                <a:solidFill>
                  <a:schemeClr val="tx1"/>
                </a:solidFill>
              </a:rPr>
              <a:t>, e </a:t>
            </a:r>
            <a:r>
              <a:rPr lang="en-GB" sz="1200" dirty="0" err="1" smtClean="0">
                <a:solidFill>
                  <a:schemeClr val="tx1"/>
                </a:solidFill>
              </a:rPr>
              <a:t>infatti</a:t>
            </a:r>
            <a:r>
              <a:rPr lang="en-GB" sz="1200" dirty="0" smtClean="0">
                <a:solidFill>
                  <a:schemeClr val="tx1"/>
                </a:solidFill>
              </a:rPr>
              <a:t> </a:t>
            </a:r>
            <a:r>
              <a:rPr lang="en-GB" sz="1200" dirty="0" err="1" smtClean="0">
                <a:solidFill>
                  <a:schemeClr val="tx1"/>
                </a:solidFill>
              </a:rPr>
              <a:t>nessuno</a:t>
            </a:r>
            <a:r>
              <a:rPr lang="en-GB" sz="1200" dirty="0" smtClean="0">
                <a:solidFill>
                  <a:schemeClr val="tx1"/>
                </a:solidFill>
              </a:rPr>
              <a:t> le ha </a:t>
            </a:r>
            <a:r>
              <a:rPr lang="en-GB" sz="1200" dirty="0" err="1" smtClean="0">
                <a:solidFill>
                  <a:schemeClr val="tx1"/>
                </a:solidFill>
              </a:rPr>
              <a:t>inserite</a:t>
            </a:r>
            <a:r>
              <a:rPr lang="en-GB" sz="1200" dirty="0" smtClean="0">
                <a:solidFill>
                  <a:schemeClr val="tx1"/>
                </a:solidFill>
              </a:rPr>
              <a:t>, </a:t>
            </a:r>
            <a:r>
              <a:rPr lang="en-GB" sz="1200" dirty="0" err="1" smtClean="0">
                <a:solidFill>
                  <a:schemeClr val="tx1"/>
                </a:solidFill>
              </a:rPr>
              <a:t>anche</a:t>
            </a:r>
            <a:r>
              <a:rPr lang="en-GB" sz="1200" dirty="0" smtClean="0">
                <a:solidFill>
                  <a:schemeClr val="tx1"/>
                </a:solidFill>
              </a:rPr>
              <a:t> se </a:t>
            </a:r>
            <a:r>
              <a:rPr lang="en-GB" sz="1200" dirty="0" err="1" smtClean="0">
                <a:solidFill>
                  <a:schemeClr val="tx1"/>
                </a:solidFill>
              </a:rPr>
              <a:t>certamente</a:t>
            </a:r>
            <a:r>
              <a:rPr lang="en-GB" sz="1200" dirty="0" smtClean="0">
                <a:solidFill>
                  <a:schemeClr val="tx1"/>
                </a:solidFill>
              </a:rPr>
              <a:t> </a:t>
            </a:r>
            <a:r>
              <a:rPr lang="en-GB" sz="1200" dirty="0" err="1" smtClean="0">
                <a:solidFill>
                  <a:schemeClr val="tx1"/>
                </a:solidFill>
              </a:rPr>
              <a:t>aumentano</a:t>
            </a:r>
            <a:r>
              <a:rPr lang="en-GB" sz="1200" dirty="0" smtClean="0">
                <a:solidFill>
                  <a:schemeClr val="tx1"/>
                </a:solidFill>
              </a:rPr>
              <a:t> la </a:t>
            </a:r>
            <a:r>
              <a:rPr lang="en-GB" sz="1200" dirty="0" err="1" smtClean="0">
                <a:solidFill>
                  <a:schemeClr val="tx1"/>
                </a:solidFill>
              </a:rPr>
              <a:t>comprensibilità</a:t>
            </a:r>
            <a:r>
              <a:rPr lang="en-GB" sz="1200" dirty="0" smtClean="0">
                <a:solidFill>
                  <a:schemeClr val="tx1"/>
                </a:solidFill>
              </a:rPr>
              <a:t> </a:t>
            </a:r>
            <a:r>
              <a:rPr lang="en-GB" sz="1200" dirty="0" err="1" smtClean="0">
                <a:solidFill>
                  <a:schemeClr val="tx1"/>
                </a:solidFill>
              </a:rPr>
              <a:t>rispetto</a:t>
            </a:r>
            <a:r>
              <a:rPr lang="en-GB" sz="1200" dirty="0" smtClean="0">
                <a:solidFill>
                  <a:schemeClr val="tx1"/>
                </a:solidFill>
              </a:rPr>
              <a:t> </a:t>
            </a:r>
            <a:r>
              <a:rPr lang="en-GB" sz="1200" dirty="0" err="1" smtClean="0">
                <a:solidFill>
                  <a:schemeClr val="tx1"/>
                </a:solidFill>
              </a:rPr>
              <a:t>alle</a:t>
            </a:r>
            <a:r>
              <a:rPr lang="en-GB" sz="1200" dirty="0" smtClean="0">
                <a:solidFill>
                  <a:schemeClr val="tx1"/>
                </a:solidFill>
              </a:rPr>
              <a:t> </a:t>
            </a:r>
            <a:r>
              <a:rPr lang="en-GB" sz="1200" dirty="0" err="1" smtClean="0">
                <a:solidFill>
                  <a:schemeClr val="tx1"/>
                </a:solidFill>
              </a:rPr>
              <a:t>soluzioni</a:t>
            </a:r>
            <a:r>
              <a:rPr lang="en-GB" sz="1200" dirty="0" smtClean="0">
                <a:solidFill>
                  <a:schemeClr val="tx1"/>
                </a:solidFill>
              </a:rPr>
              <a:t> (0,n</a:t>
            </a:r>
            <a:r>
              <a:rPr lang="en-GB" sz="1200" dirty="0" smtClean="0">
                <a:solidFill>
                  <a:schemeClr val="tx1"/>
                </a:solidFill>
              </a:rPr>
              <a:t>) </a:t>
            </a:r>
            <a:r>
              <a:rPr lang="en-GB" sz="1200" dirty="0" err="1" smtClean="0">
                <a:solidFill>
                  <a:schemeClr val="tx1"/>
                </a:solidFill>
              </a:rPr>
              <a:t>che</a:t>
            </a:r>
            <a:r>
              <a:rPr lang="en-GB" sz="1200" dirty="0" smtClean="0">
                <a:solidFill>
                  <a:schemeClr val="tx1"/>
                </a:solidFill>
              </a:rPr>
              <a:t> </a:t>
            </a:r>
            <a:r>
              <a:rPr lang="en-GB" sz="1200" dirty="0" err="1" smtClean="0">
                <a:solidFill>
                  <a:schemeClr val="tx1"/>
                </a:solidFill>
              </a:rPr>
              <a:t>vedremo</a:t>
            </a:r>
            <a:r>
              <a:rPr lang="en-GB" sz="1200" dirty="0" smtClean="0">
                <a:solidFill>
                  <a:schemeClr val="tx1"/>
                </a:solidFill>
              </a:rPr>
              <a:t> </a:t>
            </a:r>
            <a:r>
              <a:rPr lang="en-GB" sz="1200" dirty="0" err="1" smtClean="0">
                <a:solidFill>
                  <a:schemeClr val="tx1"/>
                </a:solidFill>
              </a:rPr>
              <a:t>tra</a:t>
            </a:r>
            <a:r>
              <a:rPr lang="en-GB" sz="1200" dirty="0" smtClean="0">
                <a:solidFill>
                  <a:schemeClr val="tx1"/>
                </a:solidFill>
              </a:rPr>
              <a:t> </a:t>
            </a:r>
            <a:r>
              <a:rPr lang="en-GB" sz="1200" dirty="0" err="1" smtClean="0">
                <a:solidFill>
                  <a:schemeClr val="tx1"/>
                </a:solidFill>
              </a:rPr>
              <a:t>poco</a:t>
            </a:r>
            <a:r>
              <a:rPr lang="en-GB" sz="1200" dirty="0" smtClean="0">
                <a:solidFill>
                  <a:schemeClr val="tx1"/>
                </a:solidFill>
                <a:sym typeface="Wingdings" panose="05000000000000000000" pitchFamily="2" charset="2"/>
              </a:rPr>
              <a:t></a:t>
            </a:r>
            <a:endParaRPr lang="en-GB" sz="1200" dirty="0"/>
          </a:p>
        </p:txBody>
      </p:sp>
      <p:grpSp>
        <p:nvGrpSpPr>
          <p:cNvPr id="107" name="Gruppo 106"/>
          <p:cNvGrpSpPr/>
          <p:nvPr/>
        </p:nvGrpSpPr>
        <p:grpSpPr>
          <a:xfrm>
            <a:off x="7832356" y="3148314"/>
            <a:ext cx="1204305" cy="935390"/>
            <a:chOff x="7832356" y="3148314"/>
            <a:chExt cx="1204305" cy="935390"/>
          </a:xfrm>
        </p:grpSpPr>
        <p:sp>
          <p:nvSpPr>
            <p:cNvPr id="109" name="CasellaDiTesto 108"/>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10" name="CasellaDiTesto 109"/>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24" name="Segnaposto numero diapositiva 23"/>
          <p:cNvSpPr>
            <a:spLocks noGrp="1"/>
          </p:cNvSpPr>
          <p:nvPr>
            <p:ph type="sldNum" sz="quarter" idx="12"/>
          </p:nvPr>
        </p:nvSpPr>
        <p:spPr/>
        <p:txBody>
          <a:bodyPr/>
          <a:lstStyle/>
          <a:p>
            <a:fld id="{B007B441-5312-499D-93C3-6E37886527FA}" type="slidenum">
              <a:rPr lang="it-IT" smtClean="0"/>
              <a:pPr/>
              <a:t>17</a:t>
            </a:fld>
            <a:endParaRPr lang="it-IT"/>
          </a:p>
        </p:txBody>
      </p:sp>
    </p:spTree>
    <p:extLst>
      <p:ext uri="{BB962C8B-B14F-4D97-AF65-F5344CB8AC3E}">
        <p14:creationId xmlns:p14="http://schemas.microsoft.com/office/powerpoint/2010/main" val="8294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1143000"/>
          </a:xfrm>
        </p:spPr>
        <p:txBody>
          <a:bodyPr>
            <a:noAutofit/>
          </a:bodyPr>
          <a:lstStyle/>
          <a:p>
            <a:r>
              <a:rPr lang="en-GB" sz="3600" dirty="0" err="1" smtClean="0"/>
              <a:t>Cardinalità</a:t>
            </a:r>
            <a:r>
              <a:rPr lang="en-GB" sz="3600" dirty="0" smtClean="0"/>
              <a:t> </a:t>
            </a:r>
            <a:r>
              <a:rPr lang="en-GB" sz="3600" dirty="0" err="1" smtClean="0"/>
              <a:t>minime</a:t>
            </a:r>
            <a:r>
              <a:rPr lang="en-GB" sz="3600" dirty="0" smtClean="0"/>
              <a:t> di </a:t>
            </a:r>
            <a:r>
              <a:rPr lang="en-GB" sz="3600" dirty="0" err="1" smtClean="0"/>
              <a:t>Ingrediente</a:t>
            </a:r>
            <a:r>
              <a:rPr lang="en-GB" sz="3600" dirty="0" smtClean="0"/>
              <a:t> in relationship </a:t>
            </a:r>
            <a:r>
              <a:rPr lang="en-GB" sz="3600" dirty="0" err="1" smtClean="0"/>
              <a:t>diretta</a:t>
            </a:r>
            <a:r>
              <a:rPr lang="en-GB" sz="3600" dirty="0" smtClean="0"/>
              <a:t> con </a:t>
            </a:r>
            <a:r>
              <a:rPr lang="en-GB" sz="3600" dirty="0" err="1" smtClean="0"/>
              <a:t>Patologia</a:t>
            </a:r>
            <a:r>
              <a:rPr lang="en-GB" sz="3600" dirty="0" smtClean="0"/>
              <a:t> e </a:t>
            </a:r>
            <a:r>
              <a:rPr lang="en-GB" sz="3600" dirty="0" err="1" smtClean="0"/>
              <a:t>Religione</a:t>
            </a:r>
            <a:r>
              <a:rPr lang="en-GB" sz="3600" dirty="0" smtClean="0"/>
              <a:t> </a:t>
            </a:r>
            <a:endParaRPr lang="en-GB" sz="3600" dirty="0"/>
          </a:p>
        </p:txBody>
      </p:sp>
      <p:sp>
        <p:nvSpPr>
          <p:cNvPr id="3" name="Segnaposto contenuto 2"/>
          <p:cNvSpPr>
            <a:spLocks noGrp="1"/>
          </p:cNvSpPr>
          <p:nvPr>
            <p:ph idx="1"/>
          </p:nvPr>
        </p:nvSpPr>
        <p:spPr/>
        <p:txBody>
          <a:bodyPr/>
          <a:lstStyle/>
          <a:p>
            <a:endParaRPr lang="en-GB"/>
          </a:p>
        </p:txBody>
      </p:sp>
      <p:sp>
        <p:nvSpPr>
          <p:cNvPr id="4" name="Segnaposto numero diapositiva 3"/>
          <p:cNvSpPr>
            <a:spLocks noGrp="1"/>
          </p:cNvSpPr>
          <p:nvPr>
            <p:ph type="sldNum" sz="quarter" idx="12"/>
          </p:nvPr>
        </p:nvSpPr>
        <p:spPr/>
        <p:txBody>
          <a:bodyPr/>
          <a:lstStyle/>
          <a:p>
            <a:fld id="{B007B441-5312-499D-93C3-6E37886527FA}" type="slidenum">
              <a:rPr lang="it-IT" smtClean="0"/>
              <a:pPr/>
              <a:t>18</a:t>
            </a:fld>
            <a:endParaRPr lang="it-IT"/>
          </a:p>
        </p:txBody>
      </p:sp>
    </p:spTree>
    <p:extLst>
      <p:ext uri="{BB962C8B-B14F-4D97-AF65-F5344CB8AC3E}">
        <p14:creationId xmlns:p14="http://schemas.microsoft.com/office/powerpoint/2010/main" val="32228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endCxn id="14" idx="1"/>
          </p:cNvCxnSpPr>
          <p:nvPr/>
        </p:nvCxnSpPr>
        <p:spPr>
          <a:xfrm>
            <a:off x="4950625" y="4945841"/>
            <a:ext cx="1781615" cy="764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2400" dirty="0" err="1" smtClean="0"/>
              <a:t>Soluzione</a:t>
            </a:r>
            <a:r>
              <a:rPr lang="en-GB" sz="2400" dirty="0" smtClean="0"/>
              <a:t> </a:t>
            </a:r>
            <a:r>
              <a:rPr lang="en-GB" sz="2400" dirty="0" err="1" smtClean="0"/>
              <a:t>accettabile</a:t>
            </a:r>
            <a:endParaRPr lang="en-GB" sz="24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195724" y="5140279"/>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a:endCxn id="10" idx="1"/>
          </p:cNvCxnSpPr>
          <p:nvPr/>
        </p:nvCxnSpPr>
        <p:spPr>
          <a:xfrm flipV="1">
            <a:off x="1907704" y="4808028"/>
            <a:ext cx="1739583" cy="915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4644339" y="5031134"/>
            <a:ext cx="524503" cy="307777"/>
          </a:xfrm>
          <a:prstGeom prst="rect">
            <a:avLst/>
          </a:prstGeom>
          <a:noFill/>
        </p:spPr>
        <p:txBody>
          <a:bodyPr wrap="none" rtlCol="0">
            <a:spAutoFit/>
          </a:bodyPr>
          <a:lstStyle/>
          <a:p>
            <a:r>
              <a:rPr lang="en-GB" sz="1400" dirty="0" smtClean="0"/>
              <a:t>(0,n)</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3064908" y="4592004"/>
            <a:ext cx="524503" cy="307777"/>
          </a:xfrm>
          <a:prstGeom prst="rect">
            <a:avLst/>
          </a:prstGeom>
          <a:noFill/>
        </p:spPr>
        <p:txBody>
          <a:bodyPr wrap="none" rtlCol="0">
            <a:spAutoFit/>
          </a:bodyPr>
          <a:lstStyle/>
          <a:p>
            <a:r>
              <a:rPr lang="en-GB" sz="1400" dirty="0" smtClean="0"/>
              <a:t>(0,n)</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43192" y="5215901"/>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311317" y="5108180"/>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uppo 106"/>
          <p:cNvGrpSpPr/>
          <p:nvPr/>
        </p:nvGrpSpPr>
        <p:grpSpPr>
          <a:xfrm>
            <a:off x="7832356" y="3148314"/>
            <a:ext cx="1204305" cy="935390"/>
            <a:chOff x="7832356" y="3148314"/>
            <a:chExt cx="1204305" cy="935390"/>
          </a:xfrm>
        </p:grpSpPr>
        <p:sp>
          <p:nvSpPr>
            <p:cNvPr id="109" name="CasellaDiTesto 108"/>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10" name="CasellaDiTesto 109"/>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111" name="Fumetto 2 110"/>
          <p:cNvSpPr/>
          <p:nvPr/>
        </p:nvSpPr>
        <p:spPr>
          <a:xfrm>
            <a:off x="3394632" y="5751560"/>
            <a:ext cx="2848560" cy="910273"/>
          </a:xfrm>
          <a:prstGeom prst="wedgeRoundRectCallout">
            <a:avLst>
              <a:gd name="adj1" fmla="val 397"/>
              <a:gd name="adj2" fmla="val -100423"/>
              <a:gd name="adj3" fmla="val 16667"/>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Questa </a:t>
            </a:r>
            <a:r>
              <a:rPr lang="en-GB" sz="1600" dirty="0" err="1" smtClean="0">
                <a:solidFill>
                  <a:schemeClr val="tx1"/>
                </a:solidFill>
              </a:rPr>
              <a:t>cardminima</a:t>
            </a:r>
            <a:r>
              <a:rPr lang="en-GB" sz="1600" dirty="0" smtClean="0">
                <a:solidFill>
                  <a:schemeClr val="tx1"/>
                </a:solidFill>
              </a:rPr>
              <a:t> e la “</a:t>
            </a:r>
            <a:r>
              <a:rPr lang="en-GB" sz="1600" dirty="0" err="1" smtClean="0">
                <a:solidFill>
                  <a:schemeClr val="tx1"/>
                </a:solidFill>
              </a:rPr>
              <a:t>sorella</a:t>
            </a:r>
            <a:r>
              <a:rPr lang="en-GB" sz="1600" dirty="0" smtClean="0">
                <a:solidFill>
                  <a:schemeClr val="tx1"/>
                </a:solidFill>
              </a:rPr>
              <a:t>” con </a:t>
            </a:r>
            <a:r>
              <a:rPr lang="en-GB" sz="1600" dirty="0" err="1" smtClean="0">
                <a:solidFill>
                  <a:schemeClr val="tx1"/>
                </a:solidFill>
              </a:rPr>
              <a:t>Patologia</a:t>
            </a:r>
            <a:r>
              <a:rPr lang="en-GB" sz="1600" dirty="0" smtClean="0">
                <a:solidFill>
                  <a:schemeClr val="tx1"/>
                </a:solidFill>
              </a:rPr>
              <a:t> </a:t>
            </a:r>
            <a:r>
              <a:rPr lang="en-GB" sz="1600" dirty="0" err="1" smtClean="0">
                <a:solidFill>
                  <a:schemeClr val="tx1"/>
                </a:solidFill>
              </a:rPr>
              <a:t>devono</a:t>
            </a:r>
            <a:r>
              <a:rPr lang="en-GB" sz="1600" dirty="0" smtClean="0">
                <a:solidFill>
                  <a:schemeClr val="tx1"/>
                </a:solidFill>
              </a:rPr>
              <a:t> </a:t>
            </a:r>
            <a:r>
              <a:rPr lang="en-GB" sz="1600" dirty="0" err="1" smtClean="0">
                <a:solidFill>
                  <a:schemeClr val="tx1"/>
                </a:solidFill>
              </a:rPr>
              <a:t>essere</a:t>
            </a:r>
            <a:r>
              <a:rPr lang="en-GB" sz="1600" dirty="0" smtClean="0">
                <a:solidFill>
                  <a:schemeClr val="tx1"/>
                </a:solidFill>
              </a:rPr>
              <a:t> per </a:t>
            </a:r>
            <a:r>
              <a:rPr lang="en-GB" sz="1600" dirty="0" err="1" smtClean="0">
                <a:solidFill>
                  <a:schemeClr val="tx1"/>
                </a:solidFill>
              </a:rPr>
              <a:t>evidenti</a:t>
            </a:r>
            <a:r>
              <a:rPr lang="en-GB" sz="1600" dirty="0" smtClean="0">
                <a:solidFill>
                  <a:schemeClr val="tx1"/>
                </a:solidFill>
              </a:rPr>
              <a:t> </a:t>
            </a:r>
            <a:r>
              <a:rPr lang="en-GB" sz="1600" dirty="0" err="1" smtClean="0">
                <a:solidFill>
                  <a:schemeClr val="tx1"/>
                </a:solidFill>
              </a:rPr>
              <a:t>motivi</a:t>
            </a:r>
            <a:r>
              <a:rPr lang="en-GB" sz="1600" dirty="0" smtClean="0">
                <a:solidFill>
                  <a:schemeClr val="tx1"/>
                </a:solidFill>
              </a:rPr>
              <a:t> 0</a:t>
            </a:r>
            <a:endParaRPr lang="en-GB" sz="1600" dirty="0"/>
          </a:p>
        </p:txBody>
      </p:sp>
      <p:sp>
        <p:nvSpPr>
          <p:cNvPr id="11" name="Segnaposto numero diapositiva 10"/>
          <p:cNvSpPr>
            <a:spLocks noGrp="1"/>
          </p:cNvSpPr>
          <p:nvPr>
            <p:ph type="sldNum" sz="quarter" idx="12"/>
          </p:nvPr>
        </p:nvSpPr>
        <p:spPr/>
        <p:txBody>
          <a:bodyPr/>
          <a:lstStyle/>
          <a:p>
            <a:fld id="{B007B441-5312-499D-93C3-6E37886527FA}" type="slidenum">
              <a:rPr lang="it-IT" smtClean="0"/>
              <a:pPr/>
              <a:t>19</a:t>
            </a:fld>
            <a:endParaRPr lang="it-IT"/>
          </a:p>
        </p:txBody>
      </p:sp>
    </p:spTree>
    <p:extLst>
      <p:ext uri="{BB962C8B-B14F-4D97-AF65-F5344CB8AC3E}">
        <p14:creationId xmlns:p14="http://schemas.microsoft.com/office/powerpoint/2010/main" val="98075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88640"/>
            <a:ext cx="8229600" cy="274042"/>
          </a:xfrm>
        </p:spPr>
        <p:txBody>
          <a:bodyPr>
            <a:noAutofit/>
          </a:bodyPr>
          <a:lstStyle/>
          <a:p>
            <a:r>
              <a:rPr lang="it-IT" sz="3200" dirty="0" smtClean="0"/>
              <a:t>Esercizio Parte </a:t>
            </a:r>
            <a:r>
              <a:rPr lang="it-IT" sz="3200" smtClean="0"/>
              <a:t>4 - 3  (Esonero 2013)</a:t>
            </a:r>
            <a:endParaRPr lang="it-IT" sz="3200" dirty="0"/>
          </a:p>
        </p:txBody>
      </p:sp>
      <p:sp>
        <p:nvSpPr>
          <p:cNvPr id="5" name="Segnaposto contenuto 4"/>
          <p:cNvSpPr>
            <a:spLocks noGrp="1"/>
          </p:cNvSpPr>
          <p:nvPr>
            <p:ph idx="1"/>
          </p:nvPr>
        </p:nvSpPr>
        <p:spPr>
          <a:xfrm>
            <a:off x="107504" y="764704"/>
            <a:ext cx="8928992" cy="5976664"/>
          </a:xfrm>
        </p:spPr>
        <p:txBody>
          <a:bodyPr>
            <a:normAutofit fontScale="85000" lnSpcReduction="20000"/>
          </a:bodyPr>
          <a:lstStyle/>
          <a:p>
            <a:pPr>
              <a:buNone/>
            </a:pPr>
            <a:r>
              <a:rPr lang="it-IT" sz="1800" dirty="0" smtClean="0"/>
              <a:t>In Lombardia tra due anni </a:t>
            </a:r>
            <a:r>
              <a:rPr lang="it-IT" sz="1800" dirty="0" err="1" smtClean="0"/>
              <a:t>verra’</a:t>
            </a:r>
            <a:r>
              <a:rPr lang="it-IT" sz="1800" dirty="0" smtClean="0"/>
              <a:t> tenuto l’EXPO. La Regione Lombardia vuole organizzare al meglio l’evento. In particolare vuole fornire ai </a:t>
            </a:r>
            <a:r>
              <a:rPr lang="it-IT" sz="1800" dirty="0" err="1" smtClean="0"/>
              <a:t>vistatori</a:t>
            </a:r>
            <a:r>
              <a:rPr lang="it-IT" sz="1800" dirty="0" smtClean="0"/>
              <a:t> un ricco insieme di informazioni sui ristoranti e sui cibi offerti, attraverso la creazione di una base di dati. Anzitutto vuole rappresentare i ristoranti della regione, con nome, indirizzo nel comune, </a:t>
            </a:r>
            <a:r>
              <a:rPr lang="it-IT" sz="1800" dirty="0" err="1" smtClean="0"/>
              <a:t>comune</a:t>
            </a:r>
            <a:r>
              <a:rPr lang="it-IT" sz="1800" dirty="0" smtClean="0"/>
              <a:t>, con codice e  nome del comune e provincia. Tra i ristoranti, per quelli etnici rappresentare la etnia di riferimento (</a:t>
            </a:r>
            <a:r>
              <a:rPr lang="it-IT" sz="1800" dirty="0" err="1" smtClean="0"/>
              <a:t>es</a:t>
            </a:r>
            <a:r>
              <a:rPr lang="it-IT" sz="1800" dirty="0" smtClean="0"/>
              <a:t> Somalia).  Per contrastare infiltrazioni della </a:t>
            </a:r>
            <a:r>
              <a:rPr lang="it-IT" sz="1800" dirty="0" err="1" smtClean="0"/>
              <a:t>criminalita’</a:t>
            </a:r>
            <a:r>
              <a:rPr lang="it-IT" sz="1800" dirty="0" smtClean="0"/>
              <a:t> organizzata, si vuole anche rappresentare i proprietari dei ristoranti, con codice fiscale, nome, cognome, data di nascita, quota di possesso del ristorante (ad es. “Mario Rossi” </a:t>
            </a:r>
            <a:r>
              <a:rPr lang="it-IT" sz="1800" dirty="0" err="1" smtClean="0"/>
              <a:t>puo’</a:t>
            </a:r>
            <a:r>
              <a:rPr lang="it-IT" sz="1800" dirty="0" smtClean="0"/>
              <a:t> possedere il 30% del ristorante “Vesuvio”) e parentele eventualmente esistenti tra proprietari, con tipo di parentela (ad es. “Mario Rossi” e’ cugino di “Aldo Verdi” e marito di “Anna Pini”). Tra i proprietari, rappresentare quelli non nati in Lombardia, con regione di nascita, o paese estero di nascita per quelli nati all’estero. </a:t>
            </a:r>
          </a:p>
          <a:p>
            <a:pPr>
              <a:buNone/>
            </a:pPr>
            <a:r>
              <a:rPr lang="it-IT" sz="1800" dirty="0" smtClean="0"/>
              <a:t>I ristoranti espongono menu, composti, come sappiamo, da un insieme di piatti offerti. Per ogni ristorante si vuole rappresentare i piatti offerti (ad es. “spaghetti alla carbonara”, “agnello al forno”). I piatti offerti sono caratterizzati da un codice (unico per piatto per tutti i ristoranti) un nome e un costo. Il costo dipende dal ristorante, mentre il nome del piatto e’ identico per tutti i ristoranti. </a:t>
            </a:r>
          </a:p>
          <a:p>
            <a:pPr>
              <a:buNone/>
            </a:pPr>
            <a:r>
              <a:rPr lang="it-IT" sz="1800" dirty="0" smtClean="0"/>
              <a:t>Ogni piatto ha un insieme di ingredienti, che sono descritti ciascuno da un codice (unico per tutti i ristoranti) e un nome. La </a:t>
            </a:r>
            <a:r>
              <a:rPr lang="it-IT" sz="1800" dirty="0" err="1" smtClean="0"/>
              <a:t>quantita’</a:t>
            </a:r>
            <a:r>
              <a:rPr lang="it-IT" sz="1800" dirty="0" smtClean="0"/>
              <a:t> del singolo ingrediente nel piatto dipende dal singolo ristorante. Si suggerisce, se possibile, di non utilizzare nessuna relazione ternaria per rappresentare le precedenti specifiche, </a:t>
            </a:r>
            <a:r>
              <a:rPr lang="it-IT" sz="1800" dirty="0" err="1" smtClean="0"/>
              <a:t>perche’</a:t>
            </a:r>
            <a:r>
              <a:rPr lang="it-IT" sz="1800" dirty="0" smtClean="0"/>
              <a:t> </a:t>
            </a:r>
            <a:r>
              <a:rPr lang="it-IT" sz="1800" dirty="0" err="1" smtClean="0"/>
              <a:t>cio’</a:t>
            </a:r>
            <a:r>
              <a:rPr lang="it-IT" sz="1800" dirty="0" smtClean="0"/>
              <a:t> darebbe luogo ad uno schema troppo complicato.</a:t>
            </a:r>
          </a:p>
          <a:p>
            <a:pPr>
              <a:buNone/>
            </a:pPr>
            <a:r>
              <a:rPr lang="it-IT" sz="1800" dirty="0" smtClean="0"/>
              <a:t>Alcuni ingredienti possono presentare intolleranze; questi ingredienti vanno associati alla patologia o alle patologie che presentano la intolleranza (ad esempio la celiachia e’ una patologia che deriva da una intolleranza all’ingrediente “glutine”), patologie che vanno descritte con codice e nome, e con la stima della popolazione mondiale che ha quella patologia (acquisita dall’ IMS, Istituto Mondiale della </a:t>
            </a:r>
            <a:r>
              <a:rPr lang="it-IT" sz="1800" dirty="0" err="1" smtClean="0"/>
              <a:t>Sanita’</a:t>
            </a:r>
            <a:r>
              <a:rPr lang="it-IT" sz="1800" dirty="0" smtClean="0"/>
              <a:t>). Inoltre vi sono ingredienti che non sono ammessi in una o </a:t>
            </a:r>
            <a:r>
              <a:rPr lang="it-IT" sz="1800" dirty="0" err="1" smtClean="0"/>
              <a:t>piu’</a:t>
            </a:r>
            <a:r>
              <a:rPr lang="it-IT" sz="1800" dirty="0" smtClean="0"/>
              <a:t> diete religiose, e per essi vanno segnalate la o le religioni che non li ammettono, con nome e codice, e con la stima della popolazione mondiale che afferisce a quella religione, acquisita dall’ONU, </a:t>
            </a:r>
            <a:r>
              <a:rPr lang="it-IT" sz="1800" dirty="0" err="1" smtClean="0"/>
              <a:t>Organzizzazione</a:t>
            </a:r>
            <a:r>
              <a:rPr lang="it-IT" sz="1800" dirty="0" smtClean="0"/>
              <a:t> delle Nazioni Unite. IMS e ONU non vanno rappresentati nello schema, ovviamente.</a:t>
            </a:r>
          </a:p>
          <a:p>
            <a:pPr>
              <a:buNone/>
            </a:pPr>
            <a:r>
              <a:rPr lang="it-IT" sz="1800" dirty="0" smtClean="0"/>
              <a:t>1. Rappresentare le precedenti specifiche con uno schema ER, con identificatori, interni ed eventualmente esterni</a:t>
            </a:r>
          </a:p>
          <a:p>
            <a:pPr>
              <a:buNone/>
            </a:pPr>
            <a:r>
              <a:rPr lang="it-IT" sz="1800" dirty="0" smtClean="0"/>
              <a:t>2. Calcolare la complessità strutturale del diagramma </a:t>
            </a:r>
            <a:r>
              <a:rPr lang="it-IT" sz="1800" dirty="0" err="1" smtClean="0"/>
              <a:t>er</a:t>
            </a:r>
            <a:r>
              <a:rPr lang="it-IT" sz="1800" dirty="0" smtClean="0"/>
              <a:t> come da metodo fornito nell’esercizio 4 – 2 precedente</a:t>
            </a:r>
            <a:endParaRPr lang="it-IT" sz="1800" dirty="0"/>
          </a:p>
        </p:txBody>
      </p:sp>
      <p:sp>
        <p:nvSpPr>
          <p:cNvPr id="2" name="Segnaposto numero diapositiva 1"/>
          <p:cNvSpPr>
            <a:spLocks noGrp="1"/>
          </p:cNvSpPr>
          <p:nvPr>
            <p:ph type="sldNum" sz="quarter" idx="12"/>
          </p:nvPr>
        </p:nvSpPr>
        <p:spPr/>
        <p:txBody>
          <a:bodyPr/>
          <a:lstStyle/>
          <a:p>
            <a:fld id="{B007B441-5312-499D-93C3-6E37886527FA}"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endCxn id="14" idx="1"/>
          </p:cNvCxnSpPr>
          <p:nvPr/>
        </p:nvCxnSpPr>
        <p:spPr>
          <a:xfrm>
            <a:off x="4950625" y="4945841"/>
            <a:ext cx="1781615" cy="764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2400" dirty="0" err="1" smtClean="0"/>
              <a:t>Errori</a:t>
            </a:r>
            <a:r>
              <a:rPr lang="en-GB" sz="2400" dirty="0" smtClean="0"/>
              <a:t> </a:t>
            </a:r>
            <a:r>
              <a:rPr lang="en-GB" sz="2400" dirty="0" err="1" smtClean="0"/>
              <a:t>su</a:t>
            </a:r>
            <a:r>
              <a:rPr lang="en-GB" sz="2400" dirty="0" smtClean="0"/>
              <a:t> </a:t>
            </a:r>
            <a:r>
              <a:rPr lang="en-GB" sz="2400" dirty="0" err="1" smtClean="0"/>
              <a:t>cardinalità</a:t>
            </a:r>
            <a:r>
              <a:rPr lang="en-GB" sz="2400" dirty="0" smtClean="0"/>
              <a:t> </a:t>
            </a:r>
            <a:r>
              <a:rPr lang="en-GB" sz="2400" dirty="0" err="1" smtClean="0"/>
              <a:t>minime</a:t>
            </a:r>
            <a:endParaRPr lang="en-GB" sz="24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195724" y="5140279"/>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a:endCxn id="10" idx="1"/>
          </p:cNvCxnSpPr>
          <p:nvPr/>
        </p:nvCxnSpPr>
        <p:spPr>
          <a:xfrm flipV="1">
            <a:off x="1907704" y="4808028"/>
            <a:ext cx="1739583" cy="915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4644339" y="5031134"/>
            <a:ext cx="524503" cy="307777"/>
          </a:xfrm>
          <a:prstGeom prst="rect">
            <a:avLst/>
          </a:prstGeom>
          <a:noFill/>
        </p:spPr>
        <p:txBody>
          <a:bodyPr wrap="none" rtlCol="0">
            <a:spAutoFit/>
          </a:bodyPr>
          <a:lstStyle/>
          <a:p>
            <a:r>
              <a:rPr lang="en-GB" sz="1400" dirty="0" smtClean="0"/>
              <a:t>(1,n</a:t>
            </a:r>
            <a:r>
              <a:rPr lang="en-GB" sz="1400" dirty="0" smtClean="0"/>
              <a:t>)</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3064908" y="4592004"/>
            <a:ext cx="524503" cy="307777"/>
          </a:xfrm>
          <a:prstGeom prst="rect">
            <a:avLst/>
          </a:prstGeom>
          <a:noFill/>
        </p:spPr>
        <p:txBody>
          <a:bodyPr wrap="none" rtlCol="0">
            <a:spAutoFit/>
          </a:bodyPr>
          <a:lstStyle/>
          <a:p>
            <a:r>
              <a:rPr lang="en-GB" sz="1400" dirty="0" smtClean="0"/>
              <a:t>(1</a:t>
            </a:r>
            <a:r>
              <a:rPr lang="en-GB" sz="1400" dirty="0" smtClean="0"/>
              <a:t>,n</a:t>
            </a:r>
            <a:r>
              <a:rPr lang="en-GB" sz="1400" dirty="0" smtClean="0"/>
              <a:t>)</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43192" y="5215901"/>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311317" y="5108180"/>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uppo 106"/>
          <p:cNvGrpSpPr/>
          <p:nvPr/>
        </p:nvGrpSpPr>
        <p:grpSpPr>
          <a:xfrm>
            <a:off x="7832356" y="3148314"/>
            <a:ext cx="1204305" cy="935390"/>
            <a:chOff x="7832356" y="3148314"/>
            <a:chExt cx="1204305" cy="935390"/>
          </a:xfrm>
        </p:grpSpPr>
        <p:sp>
          <p:nvSpPr>
            <p:cNvPr id="109" name="CasellaDiTesto 108"/>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10" name="CasellaDiTesto 109"/>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11" name="Rettangolo arrotondato 10"/>
          <p:cNvSpPr/>
          <p:nvPr/>
        </p:nvSpPr>
        <p:spPr>
          <a:xfrm>
            <a:off x="2974867" y="4524754"/>
            <a:ext cx="823986" cy="421087"/>
          </a:xfrm>
          <a:prstGeom prst="roundRect">
            <a:avLst/>
          </a:prstGeom>
          <a:noFill/>
          <a:ln w="76200">
            <a:solidFill>
              <a:srgbClr val="FF2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ttangolo arrotondato 116"/>
          <p:cNvSpPr/>
          <p:nvPr/>
        </p:nvSpPr>
        <p:spPr>
          <a:xfrm>
            <a:off x="4509793" y="4983349"/>
            <a:ext cx="823986" cy="421087"/>
          </a:xfrm>
          <a:prstGeom prst="roundRect">
            <a:avLst/>
          </a:prstGeom>
          <a:noFill/>
          <a:ln w="76200">
            <a:solidFill>
              <a:srgbClr val="FF2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numero diapositiva 11"/>
          <p:cNvSpPr>
            <a:spLocks noGrp="1"/>
          </p:cNvSpPr>
          <p:nvPr>
            <p:ph type="sldNum" sz="quarter" idx="12"/>
          </p:nvPr>
        </p:nvSpPr>
        <p:spPr/>
        <p:txBody>
          <a:bodyPr/>
          <a:lstStyle/>
          <a:p>
            <a:fld id="{B007B441-5312-499D-93C3-6E37886527FA}" type="slidenum">
              <a:rPr lang="it-IT" smtClean="0"/>
              <a:pPr/>
              <a:t>20</a:t>
            </a:fld>
            <a:endParaRPr lang="it-IT"/>
          </a:p>
        </p:txBody>
      </p:sp>
    </p:spTree>
    <p:extLst>
      <p:ext uri="{BB962C8B-B14F-4D97-AF65-F5344CB8AC3E}">
        <p14:creationId xmlns:p14="http://schemas.microsoft.com/office/powerpoint/2010/main" val="200272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Identificatore</a:t>
            </a:r>
            <a:r>
              <a:rPr lang="en-GB" dirty="0" smtClean="0"/>
              <a:t> di Ristorante</a:t>
            </a:r>
            <a:endParaRPr lang="en-GB" dirty="0"/>
          </a:p>
        </p:txBody>
      </p:sp>
      <p:sp>
        <p:nvSpPr>
          <p:cNvPr id="3" name="Segnaposto contenuto 2"/>
          <p:cNvSpPr>
            <a:spLocks noGrp="1"/>
          </p:cNvSpPr>
          <p:nvPr>
            <p:ph idx="1"/>
          </p:nvPr>
        </p:nvSpPr>
        <p:spPr/>
        <p:txBody>
          <a:bodyPr/>
          <a:lstStyle/>
          <a:p>
            <a:endParaRPr lang="en-GB"/>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21</a:t>
            </a:fld>
            <a:endParaRPr lang="it-IT"/>
          </a:p>
        </p:txBody>
      </p:sp>
    </p:spTree>
    <p:extLst>
      <p:ext uri="{BB962C8B-B14F-4D97-AF65-F5344CB8AC3E}">
        <p14:creationId xmlns:p14="http://schemas.microsoft.com/office/powerpoint/2010/main" val="293916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en-GB" dirty="0" err="1" smtClean="0"/>
              <a:t>Considerazioni</a:t>
            </a:r>
            <a:endParaRPr lang="en-GB" dirty="0"/>
          </a:p>
        </p:txBody>
      </p:sp>
      <p:sp>
        <p:nvSpPr>
          <p:cNvPr id="3" name="Segnaposto contenuto 2"/>
          <p:cNvSpPr>
            <a:spLocks noGrp="1"/>
          </p:cNvSpPr>
          <p:nvPr>
            <p:ph idx="1"/>
          </p:nvPr>
        </p:nvSpPr>
        <p:spPr>
          <a:xfrm>
            <a:off x="251520" y="1600200"/>
            <a:ext cx="8568952" cy="4525963"/>
          </a:xfrm>
        </p:spPr>
        <p:txBody>
          <a:bodyPr/>
          <a:lstStyle/>
          <a:p>
            <a:r>
              <a:rPr lang="en-GB" dirty="0" smtClean="0"/>
              <a:t>Ristorante non </a:t>
            </a:r>
            <a:r>
              <a:rPr lang="en-GB" dirty="0" err="1" smtClean="0"/>
              <a:t>aveva</a:t>
            </a:r>
            <a:r>
              <a:rPr lang="en-GB" dirty="0" smtClean="0"/>
              <a:t> un </a:t>
            </a:r>
            <a:r>
              <a:rPr lang="en-GB" dirty="0" err="1" smtClean="0"/>
              <a:t>identificatore</a:t>
            </a:r>
            <a:r>
              <a:rPr lang="en-GB" dirty="0" smtClean="0"/>
              <a:t> </a:t>
            </a:r>
            <a:r>
              <a:rPr lang="en-GB" dirty="0" err="1" smtClean="0"/>
              <a:t>evidente</a:t>
            </a:r>
            <a:r>
              <a:rPr lang="en-GB" dirty="0" smtClean="0"/>
              <a:t>.</a:t>
            </a:r>
          </a:p>
          <a:p>
            <a:r>
              <a:rPr lang="en-GB" dirty="0" smtClean="0"/>
              <a:t>Nome da solo non </a:t>
            </a:r>
            <a:r>
              <a:rPr lang="en-GB" dirty="0" err="1" smtClean="0"/>
              <a:t>poteva</a:t>
            </a:r>
            <a:r>
              <a:rPr lang="en-GB" dirty="0" smtClean="0"/>
              <a:t> </a:t>
            </a:r>
            <a:r>
              <a:rPr lang="en-GB" dirty="0" err="1" smtClean="0"/>
              <a:t>essere</a:t>
            </a:r>
            <a:r>
              <a:rPr lang="en-GB" dirty="0" smtClean="0"/>
              <a:t> </a:t>
            </a:r>
            <a:r>
              <a:rPr lang="en-GB" dirty="0" err="1" smtClean="0"/>
              <a:t>identificatore</a:t>
            </a:r>
            <a:endParaRPr lang="en-GB" dirty="0" smtClean="0"/>
          </a:p>
          <a:p>
            <a:r>
              <a:rPr lang="en-GB" dirty="0" err="1" smtClean="0"/>
              <a:t>Soluzioni</a:t>
            </a:r>
            <a:r>
              <a:rPr lang="en-GB" dirty="0" smtClean="0"/>
              <a:t> </a:t>
            </a:r>
            <a:r>
              <a:rPr lang="en-GB" dirty="0" err="1" smtClean="0"/>
              <a:t>possibili</a:t>
            </a:r>
            <a:endParaRPr lang="en-GB" dirty="0" smtClean="0"/>
          </a:p>
          <a:p>
            <a:pPr lvl="1"/>
            <a:r>
              <a:rPr lang="en-GB" sz="2000" dirty="0" err="1" smtClean="0"/>
              <a:t>Introduzione</a:t>
            </a:r>
            <a:r>
              <a:rPr lang="en-GB" sz="2000" dirty="0" smtClean="0"/>
              <a:t> di </a:t>
            </a:r>
            <a:r>
              <a:rPr lang="en-GB" sz="2000" dirty="0" err="1" smtClean="0"/>
              <a:t>Codice</a:t>
            </a:r>
            <a:r>
              <a:rPr lang="en-GB" sz="2000" dirty="0" smtClean="0"/>
              <a:t> </a:t>
            </a:r>
            <a:r>
              <a:rPr lang="en-GB" sz="2000" dirty="0" err="1" smtClean="0"/>
              <a:t>univoco</a:t>
            </a:r>
            <a:r>
              <a:rPr lang="en-GB" sz="2000" dirty="0" smtClean="0"/>
              <a:t> in </a:t>
            </a:r>
            <a:r>
              <a:rPr lang="en-GB" sz="2000" dirty="0" err="1" smtClean="0"/>
              <a:t>tutta</a:t>
            </a:r>
            <a:r>
              <a:rPr lang="en-GB" sz="2000" dirty="0" smtClean="0"/>
              <a:t> la </a:t>
            </a:r>
            <a:r>
              <a:rPr lang="en-GB" sz="2000" dirty="0" err="1" smtClean="0"/>
              <a:t>regione</a:t>
            </a:r>
            <a:r>
              <a:rPr lang="en-GB" sz="2000" dirty="0" smtClean="0"/>
              <a:t> </a:t>
            </a:r>
            <a:r>
              <a:rPr lang="en-GB" sz="2000" dirty="0" smtClean="0">
                <a:sym typeface="Wingdings" panose="05000000000000000000" pitchFamily="2" charset="2"/>
              </a:rPr>
              <a:t> non </a:t>
            </a:r>
            <a:r>
              <a:rPr lang="en-GB" sz="2000" dirty="0" err="1" smtClean="0">
                <a:sym typeface="Wingdings" panose="05000000000000000000" pitchFamily="2" charset="2"/>
              </a:rPr>
              <a:t>ragionevole</a:t>
            </a:r>
            <a:r>
              <a:rPr lang="en-GB" sz="2000" dirty="0" smtClean="0">
                <a:sym typeface="Wingdings" panose="05000000000000000000" pitchFamily="2" charset="2"/>
              </a:rPr>
              <a:t>, ma </a:t>
            </a:r>
            <a:r>
              <a:rPr lang="en-GB" sz="2000" dirty="0" err="1" smtClean="0">
                <a:sym typeface="Wingdings" panose="05000000000000000000" pitchFamily="2" charset="2"/>
              </a:rPr>
              <a:t>accettabile</a:t>
            </a:r>
            <a:endParaRPr lang="en-GB" sz="2000" dirty="0" smtClean="0">
              <a:sym typeface="Wingdings" panose="05000000000000000000" pitchFamily="2" charset="2"/>
            </a:endParaRPr>
          </a:p>
          <a:p>
            <a:pPr lvl="1"/>
            <a:r>
              <a:rPr lang="en-GB" sz="2000" dirty="0" smtClean="0">
                <a:sym typeface="Wingdings" panose="05000000000000000000" pitchFamily="2" charset="2"/>
              </a:rPr>
              <a:t>Nome + relationship con </a:t>
            </a:r>
            <a:r>
              <a:rPr lang="en-GB" sz="2000" dirty="0" err="1" smtClean="0">
                <a:sym typeface="Wingdings" panose="05000000000000000000" pitchFamily="2" charset="2"/>
              </a:rPr>
              <a:t>Comune</a:t>
            </a:r>
            <a:r>
              <a:rPr lang="en-GB" sz="2000" dirty="0" smtClean="0">
                <a:sym typeface="Wingdings" panose="05000000000000000000" pitchFamily="2" charset="2"/>
              </a:rPr>
              <a:t> (ristorante </a:t>
            </a:r>
            <a:r>
              <a:rPr lang="en-GB" sz="2000" dirty="0" err="1" smtClean="0">
                <a:sym typeface="Wingdings" panose="05000000000000000000" pitchFamily="2" charset="2"/>
              </a:rPr>
              <a:t>Bellavista</a:t>
            </a:r>
            <a:r>
              <a:rPr lang="en-GB" sz="2000" dirty="0" smtClean="0">
                <a:sym typeface="Wingdings" panose="05000000000000000000" pitchFamily="2" charset="2"/>
              </a:rPr>
              <a:t> a Como)  la </a:t>
            </a:r>
            <a:r>
              <a:rPr lang="en-GB" sz="2000" dirty="0" err="1" smtClean="0">
                <a:sym typeface="Wingdings" panose="05000000000000000000" pitchFamily="2" charset="2"/>
              </a:rPr>
              <a:t>migliore</a:t>
            </a:r>
            <a:r>
              <a:rPr lang="en-GB" sz="2000" dirty="0" smtClean="0">
                <a:sym typeface="Wingdings" panose="05000000000000000000" pitchFamily="2" charset="2"/>
              </a:rPr>
              <a:t> (</a:t>
            </a:r>
            <a:r>
              <a:rPr lang="en-GB" sz="2000" dirty="0" err="1" smtClean="0">
                <a:sym typeface="Wingdings" panose="05000000000000000000" pitchFamily="2" charset="2"/>
              </a:rPr>
              <a:t>gli</a:t>
            </a:r>
            <a:r>
              <a:rPr lang="en-GB" sz="2000" dirty="0" smtClean="0">
                <a:sym typeface="Wingdings" panose="05000000000000000000" pitchFamily="2" charset="2"/>
              </a:rPr>
              <a:t> </a:t>
            </a:r>
            <a:r>
              <a:rPr lang="en-GB" sz="2000" dirty="0" err="1" smtClean="0">
                <a:sym typeface="Wingdings" panose="05000000000000000000" pitchFamily="2" charset="2"/>
              </a:rPr>
              <a:t>identificatori</a:t>
            </a:r>
            <a:r>
              <a:rPr lang="en-GB" sz="2000" dirty="0" smtClean="0">
                <a:sym typeface="Wingdings" panose="05000000000000000000" pitchFamily="2" charset="2"/>
              </a:rPr>
              <a:t> </a:t>
            </a:r>
            <a:r>
              <a:rPr lang="en-GB" sz="2000" dirty="0" err="1" smtClean="0">
                <a:sym typeface="Wingdings" panose="05000000000000000000" pitchFamily="2" charset="2"/>
              </a:rPr>
              <a:t>devono</a:t>
            </a:r>
            <a:r>
              <a:rPr lang="en-GB" sz="2000" dirty="0" smtClean="0">
                <a:sym typeface="Wingdings" panose="05000000000000000000" pitchFamily="2" charset="2"/>
              </a:rPr>
              <a:t> </a:t>
            </a:r>
            <a:r>
              <a:rPr lang="en-GB" sz="2000" dirty="0" err="1" smtClean="0">
                <a:sym typeface="Wingdings" panose="05000000000000000000" pitchFamily="2" charset="2"/>
              </a:rPr>
              <a:t>essere</a:t>
            </a:r>
            <a:r>
              <a:rPr lang="en-GB" sz="2000" dirty="0" smtClean="0">
                <a:sym typeface="Wingdings" panose="05000000000000000000" pitchFamily="2" charset="2"/>
              </a:rPr>
              <a:t> </a:t>
            </a:r>
            <a:r>
              <a:rPr lang="en-GB" sz="2000" dirty="0" err="1" smtClean="0">
                <a:sym typeface="Wingdings" panose="05000000000000000000" pitchFamily="2" charset="2"/>
              </a:rPr>
              <a:t>ragionevoli</a:t>
            </a:r>
            <a:r>
              <a:rPr lang="en-GB" sz="2000" dirty="0" smtClean="0">
                <a:sym typeface="Wingdings" panose="05000000000000000000" pitchFamily="2" charset="2"/>
              </a:rPr>
              <a:t>)</a:t>
            </a:r>
          </a:p>
          <a:p>
            <a:pPr lvl="1"/>
            <a:r>
              <a:rPr lang="en-GB" sz="2000" dirty="0" smtClean="0">
                <a:sym typeface="Wingdings" panose="05000000000000000000" pitchFamily="2" charset="2"/>
              </a:rPr>
              <a:t>Nome + </a:t>
            </a:r>
            <a:r>
              <a:rPr lang="en-GB" sz="2000" dirty="0" err="1" smtClean="0">
                <a:sym typeface="Wingdings" panose="05000000000000000000" pitchFamily="2" charset="2"/>
              </a:rPr>
              <a:t>Indirizzo</a:t>
            </a:r>
            <a:r>
              <a:rPr lang="en-GB" sz="2000" dirty="0" smtClean="0">
                <a:sym typeface="Wingdings" panose="05000000000000000000" pitchFamily="2" charset="2"/>
              </a:rPr>
              <a:t>  </a:t>
            </a:r>
            <a:r>
              <a:rPr lang="en-GB" sz="2000" dirty="0" err="1" smtClean="0">
                <a:sym typeface="Wingdings" panose="05000000000000000000" pitchFamily="2" charset="2"/>
              </a:rPr>
              <a:t>accettabile</a:t>
            </a:r>
            <a:r>
              <a:rPr lang="en-GB" sz="2000" dirty="0" smtClean="0">
                <a:sym typeface="Wingdings" panose="05000000000000000000" pitchFamily="2" charset="2"/>
              </a:rPr>
              <a:t> </a:t>
            </a:r>
            <a:r>
              <a:rPr lang="en-GB" sz="2000" dirty="0" err="1" smtClean="0">
                <a:sym typeface="Wingdings" panose="05000000000000000000" pitchFamily="2" charset="2"/>
              </a:rPr>
              <a:t>anche</a:t>
            </a:r>
            <a:r>
              <a:rPr lang="en-GB" sz="2000" dirty="0" smtClean="0">
                <a:sym typeface="Wingdings" panose="05000000000000000000" pitchFamily="2" charset="2"/>
              </a:rPr>
              <a:t> se </a:t>
            </a:r>
            <a:r>
              <a:rPr lang="en-GB" sz="2000" dirty="0" err="1" smtClean="0">
                <a:sym typeface="Wingdings" panose="05000000000000000000" pitchFamily="2" charset="2"/>
              </a:rPr>
              <a:t>innaturale</a:t>
            </a:r>
            <a:r>
              <a:rPr lang="en-GB" sz="2000" dirty="0" smtClean="0">
                <a:sym typeface="Wingdings" panose="05000000000000000000" pitchFamily="2" charset="2"/>
              </a:rPr>
              <a:t> </a:t>
            </a:r>
          </a:p>
          <a:p>
            <a:r>
              <a:rPr lang="en-GB" sz="2400" dirty="0" err="1" smtClean="0">
                <a:sym typeface="Wingdings" panose="05000000000000000000" pitchFamily="2" charset="2"/>
              </a:rPr>
              <a:t>Soluzioni</a:t>
            </a:r>
            <a:r>
              <a:rPr lang="en-GB" sz="2400" dirty="0" smtClean="0">
                <a:sym typeface="Wingdings" panose="05000000000000000000" pitchFamily="2" charset="2"/>
              </a:rPr>
              <a:t> </a:t>
            </a:r>
            <a:r>
              <a:rPr lang="en-GB" sz="2400" dirty="0" err="1" smtClean="0">
                <a:sym typeface="Wingdings" panose="05000000000000000000" pitchFamily="2" charset="2"/>
              </a:rPr>
              <a:t>sbagliate</a:t>
            </a:r>
            <a:r>
              <a:rPr lang="en-GB" sz="2400" dirty="0" smtClean="0">
                <a:sym typeface="Wingdings" panose="05000000000000000000" pitchFamily="2" charset="2"/>
              </a:rPr>
              <a:t> </a:t>
            </a:r>
          </a:p>
          <a:p>
            <a:pPr lvl="1"/>
            <a:r>
              <a:rPr lang="en-GB" sz="2000" dirty="0">
                <a:sym typeface="Wingdings" panose="05000000000000000000" pitchFamily="2" charset="2"/>
              </a:rPr>
              <a:t>Nome + </a:t>
            </a:r>
            <a:r>
              <a:rPr lang="en-GB" sz="2000" dirty="0" err="1" smtClean="0">
                <a:sym typeface="Wingdings" panose="05000000000000000000" pitchFamily="2" charset="2"/>
              </a:rPr>
              <a:t>Indirizzo</a:t>
            </a:r>
            <a:r>
              <a:rPr lang="en-GB" sz="2000" dirty="0" smtClean="0">
                <a:sym typeface="Wingdings" panose="05000000000000000000" pitchFamily="2" charset="2"/>
              </a:rPr>
              <a:t> + </a:t>
            </a:r>
            <a:r>
              <a:rPr lang="en-GB" sz="2000" dirty="0">
                <a:sym typeface="Wingdings" panose="05000000000000000000" pitchFamily="2" charset="2"/>
              </a:rPr>
              <a:t>relationship con </a:t>
            </a:r>
            <a:r>
              <a:rPr lang="en-GB" sz="2000" dirty="0" err="1">
                <a:sym typeface="Wingdings" panose="05000000000000000000" pitchFamily="2" charset="2"/>
              </a:rPr>
              <a:t>Comune</a:t>
            </a:r>
            <a:r>
              <a:rPr lang="en-GB" sz="2000" dirty="0">
                <a:sym typeface="Wingdings" panose="05000000000000000000" pitchFamily="2" charset="2"/>
              </a:rPr>
              <a:t> </a:t>
            </a:r>
            <a:r>
              <a:rPr lang="en-GB" sz="2000" dirty="0" smtClean="0">
                <a:sym typeface="Wingdings" panose="05000000000000000000" pitchFamily="2" charset="2"/>
              </a:rPr>
              <a:t>   è </a:t>
            </a:r>
            <a:r>
              <a:rPr lang="en-GB" sz="2000" dirty="0" err="1" smtClean="0">
                <a:sym typeface="Wingdings" panose="05000000000000000000" pitchFamily="2" charset="2"/>
              </a:rPr>
              <a:t>troppo</a:t>
            </a:r>
            <a:r>
              <a:rPr lang="en-GB" sz="2000" dirty="0" smtClean="0">
                <a:sym typeface="Wingdings" panose="05000000000000000000" pitchFamily="2" charset="2"/>
              </a:rPr>
              <a:t>!!</a:t>
            </a:r>
            <a:endParaRPr lang="en-GB" sz="2000" dirty="0">
              <a:sym typeface="Wingdings" panose="05000000000000000000" pitchFamily="2" charset="2"/>
            </a:endParaRPr>
          </a:p>
          <a:p>
            <a:pPr marL="457200" lvl="1" indent="0">
              <a:buNone/>
            </a:pPr>
            <a:endParaRPr lang="en-GB" sz="2000" dirty="0" smtClean="0">
              <a:sym typeface="Wingdings" panose="05000000000000000000" pitchFamily="2" charset="2"/>
            </a:endParaRPr>
          </a:p>
          <a:p>
            <a:pPr lvl="1"/>
            <a:endParaRPr lang="en-GB" sz="20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22</a:t>
            </a:fld>
            <a:endParaRPr lang="it-IT"/>
          </a:p>
        </p:txBody>
      </p:sp>
    </p:spTree>
    <p:extLst>
      <p:ext uri="{BB962C8B-B14F-4D97-AF65-F5344CB8AC3E}">
        <p14:creationId xmlns:p14="http://schemas.microsoft.com/office/powerpoint/2010/main" val="1746202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5888" y="84138"/>
            <a:ext cx="8610600" cy="544512"/>
          </a:xfrm>
        </p:spPr>
        <p:txBody>
          <a:bodyPr>
            <a:noAutofit/>
          </a:bodyPr>
          <a:lstStyle/>
          <a:p>
            <a:pPr algn="ctr"/>
            <a:r>
              <a:rPr lang="en-US" altLang="en-US" sz="3200" dirty="0" err="1" smtClean="0">
                <a:solidFill>
                  <a:schemeClr val="tx1"/>
                </a:solidFill>
                <a:latin typeface="Calibri" panose="020F0502020204030204" pitchFamily="34" charset="0"/>
                <a:cs typeface="Calibri" panose="020F0502020204030204" pitchFamily="34" charset="0"/>
              </a:rPr>
              <a:t>Rappresentazione</a:t>
            </a:r>
            <a:r>
              <a:rPr lang="en-US" altLang="en-US" sz="3200" dirty="0" smtClean="0">
                <a:solidFill>
                  <a:schemeClr val="tx1"/>
                </a:solidFill>
                <a:latin typeface="Calibri" panose="020F0502020204030204" pitchFamily="34" charset="0"/>
                <a:cs typeface="Calibri" panose="020F0502020204030204" pitchFamily="34" charset="0"/>
              </a:rPr>
              <a:t> </a:t>
            </a:r>
            <a:r>
              <a:rPr lang="en-US" altLang="en-US" sz="3200" dirty="0" err="1" smtClean="0">
                <a:solidFill>
                  <a:schemeClr val="tx1"/>
                </a:solidFill>
                <a:latin typeface="Calibri" panose="020F0502020204030204" pitchFamily="34" charset="0"/>
                <a:cs typeface="Calibri" panose="020F0502020204030204" pitchFamily="34" charset="0"/>
              </a:rPr>
              <a:t>grafica</a:t>
            </a:r>
            <a:r>
              <a:rPr lang="en-US" altLang="en-US" sz="3200" dirty="0" smtClean="0">
                <a:solidFill>
                  <a:schemeClr val="tx1"/>
                </a:solidFill>
                <a:latin typeface="Calibri" panose="020F0502020204030204" pitchFamily="34" charset="0"/>
                <a:cs typeface="Calibri" panose="020F0502020204030204" pitchFamily="34" charset="0"/>
              </a:rPr>
              <a:t> del </a:t>
            </a:r>
            <a:r>
              <a:rPr lang="en-US" altLang="en-US" sz="3200" dirty="0" err="1" smtClean="0">
                <a:solidFill>
                  <a:schemeClr val="tx1"/>
                </a:solidFill>
                <a:latin typeface="Calibri" panose="020F0502020204030204" pitchFamily="34" charset="0"/>
                <a:cs typeface="Calibri" panose="020F0502020204030204" pitchFamily="34" charset="0"/>
              </a:rPr>
              <a:t>modello</a:t>
            </a:r>
            <a:r>
              <a:rPr lang="en-US" altLang="en-US" sz="3200" dirty="0" smtClean="0">
                <a:solidFill>
                  <a:schemeClr val="tx1"/>
                </a:solidFill>
                <a:latin typeface="Calibri" panose="020F0502020204030204" pitchFamily="34" charset="0"/>
                <a:cs typeface="Calibri" panose="020F0502020204030204" pitchFamily="34" charset="0"/>
              </a:rPr>
              <a:t> ER</a:t>
            </a:r>
          </a:p>
        </p:txBody>
      </p:sp>
      <p:graphicFrame>
        <p:nvGraphicFramePr>
          <p:cNvPr id="3" name="Table 2"/>
          <p:cNvGraphicFramePr>
            <a:graphicFrameLocks noGrp="1"/>
          </p:cNvGraphicFramePr>
          <p:nvPr>
            <p:extLst/>
          </p:nvPr>
        </p:nvGraphicFramePr>
        <p:xfrm>
          <a:off x="1241425" y="847725"/>
          <a:ext cx="6615113" cy="5685554"/>
        </p:xfrm>
        <a:graphic>
          <a:graphicData uri="http://schemas.openxmlformats.org/drawingml/2006/table">
            <a:tbl>
              <a:tblPr firstRow="1" bandRow="1">
                <a:tableStyleId>{5940675A-B579-460E-94D1-54222C63F5DA}</a:tableStyleId>
              </a:tblPr>
              <a:tblGrid>
                <a:gridCol w="3082981">
                  <a:extLst>
                    <a:ext uri="{9D8B030D-6E8A-4147-A177-3AD203B41FA5}">
                      <a16:colId xmlns:a16="http://schemas.microsoft.com/office/drawing/2014/main" val="20000"/>
                    </a:ext>
                  </a:extLst>
                </a:gridCol>
                <a:gridCol w="3532132">
                  <a:extLst>
                    <a:ext uri="{9D8B030D-6E8A-4147-A177-3AD203B41FA5}">
                      <a16:colId xmlns:a16="http://schemas.microsoft.com/office/drawing/2014/main" val="20001"/>
                    </a:ext>
                  </a:extLst>
                </a:gridCol>
              </a:tblGrid>
              <a:tr h="565916">
                <a:tc>
                  <a:txBody>
                    <a:bodyPr/>
                    <a:lstStyle/>
                    <a:p>
                      <a:r>
                        <a:rPr lang="en-US" sz="1800" dirty="0" err="1" smtClean="0">
                          <a:latin typeface="Calibri" panose="020F0502020204030204" pitchFamily="34" charset="0"/>
                          <a:cs typeface="Calibri" panose="020F0502020204030204" pitchFamily="34" charset="0"/>
                        </a:rPr>
                        <a:t>Costrutto</a:t>
                      </a:r>
                      <a:r>
                        <a:rPr lang="en-US" sz="1800" dirty="0" smtClean="0">
                          <a:latin typeface="Calibri" panose="020F0502020204030204" pitchFamily="34" charset="0"/>
                          <a:cs typeface="Calibri" panose="020F0502020204030204" pitchFamily="34" charset="0"/>
                        </a:rPr>
                        <a:t> del </a:t>
                      </a:r>
                      <a:r>
                        <a:rPr lang="en-US" sz="1800" dirty="0" err="1" smtClean="0">
                          <a:latin typeface="Calibri" panose="020F0502020204030204" pitchFamily="34" charset="0"/>
                          <a:cs typeface="Calibri" panose="020F0502020204030204" pitchFamily="34" charset="0"/>
                        </a:rPr>
                        <a:t>modello</a:t>
                      </a:r>
                      <a:r>
                        <a:rPr lang="en-US" sz="1800" dirty="0" smtClean="0">
                          <a:latin typeface="Calibri" panose="020F0502020204030204" pitchFamily="34" charset="0"/>
                          <a:cs typeface="Calibri" panose="020F0502020204030204" pitchFamily="34" charset="0"/>
                        </a:rPr>
                        <a:t> ER</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r>
                        <a:rPr lang="en-US" sz="1800" dirty="0" err="1" smtClean="0">
                          <a:latin typeface="Calibri" panose="020F0502020204030204" pitchFamily="34" charset="0"/>
                          <a:cs typeface="Calibri" panose="020F0502020204030204" pitchFamily="34" charset="0"/>
                        </a:rPr>
                        <a:t>Rappresentazione</a:t>
                      </a:r>
                      <a:r>
                        <a:rPr lang="en-US" sz="1800" dirty="0" smtClean="0">
                          <a:latin typeface="Calibri" panose="020F0502020204030204" pitchFamily="34" charset="0"/>
                          <a:cs typeface="Calibri" panose="020F0502020204030204" pitchFamily="34" charset="0"/>
                        </a:rPr>
                        <a:t> </a:t>
                      </a:r>
                      <a:r>
                        <a:rPr lang="en-US" sz="1800" dirty="0" err="1" smtClean="0">
                          <a:latin typeface="Calibri" panose="020F0502020204030204" pitchFamily="34" charset="0"/>
                          <a:cs typeface="Calibri" panose="020F0502020204030204" pitchFamily="34" charset="0"/>
                        </a:rPr>
                        <a:t>diagrammatica</a:t>
                      </a:r>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0"/>
                  </a:ext>
                </a:extLst>
              </a:tr>
              <a:tr h="590927">
                <a:tc>
                  <a:txBody>
                    <a:bodyPr/>
                    <a:lstStyle/>
                    <a:p>
                      <a:r>
                        <a:rPr lang="en-US" sz="1800" dirty="0" err="1" smtClean="0">
                          <a:latin typeface="Calibri" panose="020F0502020204030204" pitchFamily="34" charset="0"/>
                          <a:cs typeface="Calibri" panose="020F0502020204030204" pitchFamily="34" charset="0"/>
                        </a:rPr>
                        <a:t>Entità</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1"/>
                  </a:ext>
                </a:extLst>
              </a:tr>
              <a:tr h="630115">
                <a:tc>
                  <a:txBody>
                    <a:bodyPr/>
                    <a:lstStyle/>
                    <a:p>
                      <a:r>
                        <a:rPr lang="en-US" sz="1800" dirty="0" err="1" smtClean="0">
                          <a:latin typeface="Calibri" panose="020F0502020204030204" pitchFamily="34" charset="0"/>
                          <a:cs typeface="Calibri" panose="020F0502020204030204" pitchFamily="34" charset="0"/>
                        </a:rPr>
                        <a:t>Attributo</a:t>
                      </a:r>
                      <a:r>
                        <a:rPr lang="en-US" sz="1800" dirty="0" smtClean="0">
                          <a:latin typeface="Calibri" panose="020F0502020204030204" pitchFamily="34" charset="0"/>
                          <a:cs typeface="Calibri" panose="020F0502020204030204" pitchFamily="34" charset="0"/>
                        </a:rPr>
                        <a:t> di </a:t>
                      </a:r>
                      <a:r>
                        <a:rPr lang="en-US" sz="1800" dirty="0" err="1" smtClean="0">
                          <a:latin typeface="Calibri" panose="020F0502020204030204" pitchFamily="34" charset="0"/>
                          <a:cs typeface="Calibri" panose="020F0502020204030204" pitchFamily="34" charset="0"/>
                        </a:rPr>
                        <a:t>Entità</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2"/>
                  </a:ext>
                </a:extLst>
              </a:tr>
              <a:tr h="585106">
                <a:tc>
                  <a:txBody>
                    <a:bodyPr/>
                    <a:lstStyle/>
                    <a:p>
                      <a:r>
                        <a:rPr lang="en-US" sz="1800" dirty="0" smtClean="0">
                          <a:latin typeface="Calibri" panose="020F0502020204030204" pitchFamily="34" charset="0"/>
                          <a:cs typeface="Calibri" panose="020F0502020204030204" pitchFamily="34" charset="0"/>
                        </a:rPr>
                        <a:t>Relationship</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3"/>
                  </a:ext>
                </a:extLst>
              </a:tr>
              <a:tr h="585106">
                <a:tc>
                  <a:txBody>
                    <a:bodyPr/>
                    <a:lstStyle/>
                    <a:p>
                      <a:r>
                        <a:rPr lang="en-US" sz="1800" dirty="0" err="1" smtClean="0">
                          <a:latin typeface="Calibri" panose="020F0502020204030204" pitchFamily="34" charset="0"/>
                          <a:cs typeface="Calibri" panose="020F0502020204030204" pitchFamily="34" charset="0"/>
                        </a:rPr>
                        <a:t>Attributo</a:t>
                      </a:r>
                      <a:r>
                        <a:rPr lang="en-US" sz="1800" dirty="0" smtClean="0">
                          <a:latin typeface="Calibri" panose="020F0502020204030204" pitchFamily="34" charset="0"/>
                          <a:cs typeface="Calibri" panose="020F0502020204030204" pitchFamily="34" charset="0"/>
                        </a:rPr>
                        <a:t> di relationship</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4"/>
                  </a:ext>
                </a:extLst>
              </a:tr>
              <a:tr h="585106">
                <a:tc>
                  <a:txBody>
                    <a:bodyPr/>
                    <a:lstStyle/>
                    <a:p>
                      <a:r>
                        <a:rPr lang="en-US" sz="1800" dirty="0" err="1" smtClean="0">
                          <a:latin typeface="Calibri" panose="020F0502020204030204" pitchFamily="34" charset="0"/>
                          <a:cs typeface="Calibri" panose="020F0502020204030204" pitchFamily="34" charset="0"/>
                        </a:rPr>
                        <a:t>Gerarchia</a:t>
                      </a:r>
                      <a:r>
                        <a:rPr lang="en-US" sz="1800" baseline="0" dirty="0" smtClean="0">
                          <a:latin typeface="Calibri" panose="020F0502020204030204" pitchFamily="34" charset="0"/>
                          <a:cs typeface="Calibri" panose="020F0502020204030204" pitchFamily="34" charset="0"/>
                        </a:rPr>
                        <a:t> I</a:t>
                      </a:r>
                      <a:r>
                        <a:rPr lang="en-US" sz="1800" dirty="0" smtClean="0">
                          <a:latin typeface="Calibri" panose="020F0502020204030204" pitchFamily="34" charset="0"/>
                          <a:cs typeface="Calibri" panose="020F0502020204030204" pitchFamily="34" charset="0"/>
                        </a:rPr>
                        <a:t>s-a</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5"/>
                  </a:ext>
                </a:extLst>
              </a:tr>
              <a:tr h="714426">
                <a:tc>
                  <a:txBody>
                    <a:bodyPr/>
                    <a:lstStyle/>
                    <a:p>
                      <a:r>
                        <a:rPr lang="en-US" sz="1800" dirty="0" err="1" smtClean="0">
                          <a:latin typeface="Calibri" panose="020F0502020204030204" pitchFamily="34" charset="0"/>
                          <a:cs typeface="Calibri" panose="020F0502020204030204" pitchFamily="34" charset="0"/>
                        </a:rPr>
                        <a:t>Gerarchia</a:t>
                      </a:r>
                      <a:r>
                        <a:rPr lang="en-US" sz="1800" baseline="0" dirty="0" smtClean="0">
                          <a:latin typeface="Calibri" panose="020F0502020204030204" pitchFamily="34" charset="0"/>
                          <a:cs typeface="Calibri" panose="020F0502020204030204" pitchFamily="34" charset="0"/>
                        </a:rPr>
                        <a:t> di </a:t>
                      </a:r>
                      <a:r>
                        <a:rPr lang="en-US" sz="1800" baseline="0" dirty="0" err="1" smtClean="0">
                          <a:latin typeface="Calibri" panose="020F0502020204030204" pitchFamily="34" charset="0"/>
                          <a:cs typeface="Calibri" panose="020F0502020204030204" pitchFamily="34" charset="0"/>
                        </a:rPr>
                        <a:t>g</a:t>
                      </a:r>
                      <a:r>
                        <a:rPr lang="en-US" sz="1800" dirty="0" err="1" smtClean="0">
                          <a:latin typeface="Calibri" panose="020F0502020204030204" pitchFamily="34" charset="0"/>
                          <a:cs typeface="Calibri" panose="020F0502020204030204" pitchFamily="34" charset="0"/>
                        </a:rPr>
                        <a:t>eneralizzazione</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6"/>
                  </a:ext>
                </a:extLst>
              </a:tr>
              <a:tr h="714426">
                <a:tc>
                  <a:txBody>
                    <a:bodyPr/>
                    <a:lstStyle/>
                    <a:p>
                      <a:r>
                        <a:rPr lang="en-US" sz="1800" dirty="0" err="1" smtClean="0">
                          <a:latin typeface="Calibri" panose="020F0502020204030204" pitchFamily="34" charset="0"/>
                          <a:cs typeface="Calibri" panose="020F0502020204030204" pitchFamily="34" charset="0"/>
                        </a:rPr>
                        <a:t>Identificatore</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0007"/>
                  </a:ext>
                </a:extLst>
              </a:tr>
              <a:tr h="714426">
                <a:tc>
                  <a:txBody>
                    <a:bodyPr/>
                    <a:lstStyle/>
                    <a:p>
                      <a:r>
                        <a:rPr lang="en-US" sz="1800" dirty="0" err="1" smtClean="0">
                          <a:latin typeface="Calibri" panose="020F0502020204030204" pitchFamily="34" charset="0"/>
                          <a:cs typeface="Calibri" panose="020F0502020204030204" pitchFamily="34" charset="0"/>
                        </a:rPr>
                        <a:t>Cardinalità</a:t>
                      </a:r>
                      <a:r>
                        <a:rPr lang="en-US" sz="1800" dirty="0" smtClean="0">
                          <a:latin typeface="Calibri" panose="020F0502020204030204" pitchFamily="34" charset="0"/>
                          <a:cs typeface="Calibri" panose="020F0502020204030204" pitchFamily="34" charset="0"/>
                        </a:rPr>
                        <a:t> minima e </a:t>
                      </a:r>
                      <a:r>
                        <a:rPr lang="en-US" sz="1800" dirty="0" err="1" smtClean="0">
                          <a:latin typeface="Calibri" panose="020F0502020204030204" pitchFamily="34" charset="0"/>
                          <a:cs typeface="Calibri" panose="020F0502020204030204" pitchFamily="34" charset="0"/>
                        </a:rPr>
                        <a:t>massima</a:t>
                      </a:r>
                      <a:endParaRPr lang="en-US" sz="1800" dirty="0">
                        <a:latin typeface="Calibri" panose="020F0502020204030204" pitchFamily="34" charset="0"/>
                        <a:cs typeface="Calibri" panose="020F0502020204030204" pitchFamily="34" charset="0"/>
                      </a:endParaRPr>
                    </a:p>
                  </a:txBody>
                  <a:tcPr marL="91445" marR="91445" marT="45718" marB="45718"/>
                </a:tc>
                <a:tc>
                  <a:txBody>
                    <a:bodyPr/>
                    <a:lstStyle/>
                    <a:p>
                      <a:pPr algn="ctr"/>
                      <a:r>
                        <a:rPr lang="en-US" sz="1800" dirty="0" smtClean="0">
                          <a:latin typeface="Calibri" panose="020F0502020204030204" pitchFamily="34" charset="0"/>
                          <a:cs typeface="Calibri" panose="020F0502020204030204" pitchFamily="34" charset="0"/>
                        </a:rPr>
                        <a:t>(1,n)</a:t>
                      </a:r>
                      <a:r>
                        <a:rPr lang="en-US" sz="1800" baseline="0" dirty="0" smtClean="0">
                          <a:latin typeface="Calibri" panose="020F0502020204030204" pitchFamily="34" charset="0"/>
                          <a:cs typeface="Calibri" panose="020F0502020204030204" pitchFamily="34" charset="0"/>
                        </a:rPr>
                        <a:t> o (0,n) o (1,1) o (0,1)</a:t>
                      </a:r>
                      <a:endParaRPr lang="en-US" sz="1800" dirty="0">
                        <a:latin typeface="Calibri" panose="020F0502020204030204" pitchFamily="34" charset="0"/>
                        <a:cs typeface="Calibri" panose="020F0502020204030204" pitchFamily="34" charset="0"/>
                      </a:endParaRPr>
                    </a:p>
                  </a:txBody>
                  <a:tcPr marL="91445" marR="91445" marT="45718" marB="45718"/>
                </a:tc>
                <a:extLst>
                  <a:ext uri="{0D108BD9-81ED-4DB2-BD59-A6C34878D82A}">
                    <a16:rowId xmlns:a16="http://schemas.microsoft.com/office/drawing/2014/main" val="1312372676"/>
                  </a:ext>
                </a:extLst>
              </a:tr>
            </a:tbl>
          </a:graphicData>
        </a:graphic>
      </p:graphicFrame>
      <p:sp>
        <p:nvSpPr>
          <p:cNvPr id="10275" name="Rectangle 1"/>
          <p:cNvSpPr>
            <a:spLocks noChangeArrowheads="1"/>
          </p:cNvSpPr>
          <p:nvPr/>
        </p:nvSpPr>
        <p:spPr bwMode="auto">
          <a:xfrm>
            <a:off x="5538567" y="1549647"/>
            <a:ext cx="852707" cy="360362"/>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nvGrpSpPr>
          <p:cNvPr id="10276" name="Group 3"/>
          <p:cNvGrpSpPr>
            <a:grpSpLocks/>
          </p:cNvGrpSpPr>
          <p:nvPr/>
        </p:nvGrpSpPr>
        <p:grpSpPr bwMode="auto">
          <a:xfrm>
            <a:off x="6411846" y="2217984"/>
            <a:ext cx="512828" cy="134938"/>
            <a:chOff x="5472113" y="2528900"/>
            <a:chExt cx="541337" cy="134937"/>
          </a:xfrm>
        </p:grpSpPr>
        <p:cxnSp>
          <p:nvCxnSpPr>
            <p:cNvPr id="10291"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92"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sp>
        <p:nvSpPr>
          <p:cNvPr id="10277" name="Diamond 7"/>
          <p:cNvSpPr>
            <a:spLocks noChangeArrowheads="1"/>
          </p:cNvSpPr>
          <p:nvPr/>
        </p:nvSpPr>
        <p:spPr bwMode="auto">
          <a:xfrm>
            <a:off x="5518272" y="2797422"/>
            <a:ext cx="1087313" cy="314325"/>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cxnSp>
        <p:nvCxnSpPr>
          <p:cNvPr id="10278" name="Straight Arrow Connector 13"/>
          <p:cNvCxnSpPr>
            <a:cxnSpLocks noChangeShapeType="1"/>
          </p:cNvCxnSpPr>
          <p:nvPr/>
        </p:nvCxnSpPr>
        <p:spPr bwMode="auto">
          <a:xfrm flipV="1">
            <a:off x="6016624" y="3889622"/>
            <a:ext cx="0" cy="3603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0279" name="Gruppo 1"/>
          <p:cNvGrpSpPr>
            <a:grpSpLocks/>
          </p:cNvGrpSpPr>
          <p:nvPr/>
        </p:nvGrpSpPr>
        <p:grpSpPr bwMode="auto">
          <a:xfrm>
            <a:off x="5409405" y="4489220"/>
            <a:ext cx="1214438" cy="539750"/>
            <a:chOff x="4930775" y="5229225"/>
            <a:chExt cx="1214438" cy="539750"/>
          </a:xfrm>
        </p:grpSpPr>
        <p:cxnSp>
          <p:nvCxnSpPr>
            <p:cNvPr id="10287" name="Straight Arrow Connector 17"/>
            <p:cNvCxnSpPr>
              <a:cxnSpLocks noChangeShapeType="1"/>
            </p:cNvCxnSpPr>
            <p:nvPr/>
          </p:nvCxnSpPr>
          <p:spPr bwMode="auto">
            <a:xfrm flipV="1">
              <a:off x="5605463" y="5229225"/>
              <a:ext cx="0" cy="2698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88" name="Straight Connector 16"/>
            <p:cNvCxnSpPr>
              <a:cxnSpLocks noChangeShapeType="1"/>
            </p:cNvCxnSpPr>
            <p:nvPr/>
          </p:nvCxnSpPr>
          <p:spPr bwMode="auto">
            <a:xfrm flipH="1">
              <a:off x="4930775" y="5499100"/>
              <a:ext cx="1214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89" name="Straight Arrow Connector 22"/>
            <p:cNvCxnSpPr>
              <a:cxnSpLocks noChangeShapeType="1"/>
            </p:cNvCxnSpPr>
            <p:nvPr/>
          </p:nvCxnSpPr>
          <p:spPr bwMode="auto">
            <a:xfrm flipV="1">
              <a:off x="6145213" y="5499100"/>
              <a:ext cx="0" cy="2698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90" name="Straight Arrow Connector 24"/>
            <p:cNvCxnSpPr>
              <a:cxnSpLocks noChangeShapeType="1"/>
            </p:cNvCxnSpPr>
            <p:nvPr/>
          </p:nvCxnSpPr>
          <p:spPr bwMode="auto">
            <a:xfrm flipV="1">
              <a:off x="4930775" y="5499100"/>
              <a:ext cx="0" cy="269875"/>
            </a:xfrm>
            <a:prstGeom prst="straightConnector1">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0280" name="Straight Connector 26"/>
          <p:cNvCxnSpPr>
            <a:cxnSpLocks noChangeShapeType="1"/>
          </p:cNvCxnSpPr>
          <p:nvPr/>
        </p:nvCxnSpPr>
        <p:spPr bwMode="auto">
          <a:xfrm>
            <a:off x="4548981" y="5405437"/>
            <a:ext cx="5857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81" name="Oval 27"/>
          <p:cNvSpPr>
            <a:spLocks noChangeArrowheads="1"/>
          </p:cNvSpPr>
          <p:nvPr/>
        </p:nvSpPr>
        <p:spPr bwMode="auto">
          <a:xfrm>
            <a:off x="5134768" y="5314949"/>
            <a:ext cx="134938" cy="134938"/>
          </a:xfrm>
          <a:prstGeom prst="ellipse">
            <a:avLst/>
          </a:prstGeom>
          <a:solidFill>
            <a:schemeClr val="tx1"/>
          </a:solidFill>
          <a:ln w="9525" algn="ctr">
            <a:solidFill>
              <a:schemeClr val="tx1"/>
            </a:solidFill>
            <a:round/>
            <a:headEnd/>
            <a:tailEnd/>
          </a:ln>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10282" name="Rectangle 1"/>
          <p:cNvSpPr>
            <a:spLocks noChangeArrowheads="1"/>
          </p:cNvSpPr>
          <p:nvPr/>
        </p:nvSpPr>
        <p:spPr bwMode="auto">
          <a:xfrm>
            <a:off x="5538567" y="2170359"/>
            <a:ext cx="852707" cy="360363"/>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10283" name="Diamond 7"/>
          <p:cNvSpPr>
            <a:spLocks noChangeArrowheads="1"/>
          </p:cNvSpPr>
          <p:nvPr/>
        </p:nvSpPr>
        <p:spPr bwMode="auto">
          <a:xfrm>
            <a:off x="5551610" y="3387972"/>
            <a:ext cx="1087314" cy="314325"/>
          </a:xfrm>
          <a:prstGeom prst="diamond">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nvGrpSpPr>
          <p:cNvPr id="10284" name="Group 24"/>
          <p:cNvGrpSpPr>
            <a:grpSpLocks/>
          </p:cNvGrpSpPr>
          <p:nvPr/>
        </p:nvGrpSpPr>
        <p:grpSpPr bwMode="auto">
          <a:xfrm>
            <a:off x="6337234" y="3546722"/>
            <a:ext cx="512827" cy="134937"/>
            <a:chOff x="5472113" y="2528900"/>
            <a:chExt cx="541337" cy="134937"/>
          </a:xfrm>
        </p:grpSpPr>
        <p:cxnSp>
          <p:nvCxnSpPr>
            <p:cNvPr id="10285" name="Straight Connector 4"/>
            <p:cNvCxnSpPr>
              <a:cxnSpLocks noChangeShapeType="1"/>
            </p:cNvCxnSpPr>
            <p:nvPr/>
          </p:nvCxnSpPr>
          <p:spPr bwMode="auto">
            <a:xfrm>
              <a:off x="5472113" y="2628401"/>
              <a:ext cx="40620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86" name="Oval 5"/>
            <p:cNvSpPr>
              <a:spLocks noChangeArrowheads="1"/>
            </p:cNvSpPr>
            <p:nvPr/>
          </p:nvSpPr>
          <p:spPr bwMode="auto">
            <a:xfrm>
              <a:off x="5878314" y="2528900"/>
              <a:ext cx="135136" cy="134937"/>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grpSp>
      <p:cxnSp>
        <p:nvCxnSpPr>
          <p:cNvPr id="22" name="Straight Connector 26"/>
          <p:cNvCxnSpPr>
            <a:cxnSpLocks noChangeShapeType="1"/>
          </p:cNvCxnSpPr>
          <p:nvPr/>
        </p:nvCxnSpPr>
        <p:spPr bwMode="auto">
          <a:xfrm>
            <a:off x="6338887" y="5449887"/>
            <a:ext cx="5857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Oval 27"/>
          <p:cNvSpPr>
            <a:spLocks noChangeArrowheads="1"/>
          </p:cNvSpPr>
          <p:nvPr/>
        </p:nvSpPr>
        <p:spPr bwMode="auto">
          <a:xfrm>
            <a:off x="6924674" y="5359399"/>
            <a:ext cx="134938" cy="134938"/>
          </a:xfrm>
          <a:prstGeom prst="ellipse">
            <a:avLst/>
          </a:prstGeom>
          <a:solidFill>
            <a:schemeClr val="bg1"/>
          </a:solidFill>
          <a:ln w="9525" algn="ctr">
            <a:solidFill>
              <a:schemeClr val="tx1"/>
            </a:solidFill>
            <a:round/>
            <a:headEnd/>
            <a:tailEnd/>
          </a:ln>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cxnSp>
        <p:nvCxnSpPr>
          <p:cNvPr id="24" name="Straight Connector 26"/>
          <p:cNvCxnSpPr>
            <a:cxnSpLocks noChangeShapeType="1"/>
          </p:cNvCxnSpPr>
          <p:nvPr/>
        </p:nvCxnSpPr>
        <p:spPr bwMode="auto">
          <a:xfrm>
            <a:off x="6338887" y="5652594"/>
            <a:ext cx="5857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5" name="Oval 27"/>
          <p:cNvSpPr>
            <a:spLocks noChangeArrowheads="1"/>
          </p:cNvSpPr>
          <p:nvPr/>
        </p:nvSpPr>
        <p:spPr bwMode="auto">
          <a:xfrm>
            <a:off x="6924674" y="5562106"/>
            <a:ext cx="134938" cy="134938"/>
          </a:xfrm>
          <a:prstGeom prst="ellipse">
            <a:avLst/>
          </a:prstGeom>
          <a:solidFill>
            <a:schemeClr val="bg1"/>
          </a:solidFill>
          <a:ln w="9525" algn="ctr">
            <a:solidFill>
              <a:schemeClr val="tx1"/>
            </a:solidFill>
            <a:round/>
            <a:headEnd/>
            <a:tailEnd/>
          </a:ln>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cxnSp>
        <p:nvCxnSpPr>
          <p:cNvPr id="4" name="Connettore diritto 3"/>
          <p:cNvCxnSpPr/>
          <p:nvPr/>
        </p:nvCxnSpPr>
        <p:spPr>
          <a:xfrm>
            <a:off x="6614318" y="5314949"/>
            <a:ext cx="0" cy="398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7"/>
          <p:cNvSpPr>
            <a:spLocks noChangeArrowheads="1"/>
          </p:cNvSpPr>
          <p:nvPr/>
        </p:nvSpPr>
        <p:spPr bwMode="auto">
          <a:xfrm>
            <a:off x="6560483" y="5171959"/>
            <a:ext cx="134938" cy="134938"/>
          </a:xfrm>
          <a:prstGeom prst="ellipse">
            <a:avLst/>
          </a:prstGeom>
          <a:solidFill>
            <a:schemeClr val="tx1"/>
          </a:solidFill>
          <a:ln w="9525" algn="ctr">
            <a:solidFill>
              <a:schemeClr val="tx1"/>
            </a:solidFill>
            <a:round/>
            <a:headEnd/>
            <a:tailEnd/>
          </a:ln>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endParaRPr lang="en-US" altLang="en-US">
              <a:latin typeface="Arial" panose="020B0604020202020204" pitchFamily="34" charset="0"/>
            </a:endParaRPr>
          </a:p>
        </p:txBody>
      </p:sp>
      <p:sp>
        <p:nvSpPr>
          <p:cNvPr id="2" name="Segnaposto numero diapositiva 1"/>
          <p:cNvSpPr>
            <a:spLocks noGrp="1"/>
          </p:cNvSpPr>
          <p:nvPr>
            <p:ph type="sldNum" sz="quarter" idx="12"/>
          </p:nvPr>
        </p:nvSpPr>
        <p:spPr/>
        <p:txBody>
          <a:bodyPr/>
          <a:lstStyle/>
          <a:p>
            <a:fld id="{B007B441-5312-499D-93C3-6E37886527FA}" type="slidenum">
              <a:rPr lang="it-IT" smtClean="0"/>
              <a:pPr/>
              <a:t>3</a:t>
            </a:fld>
            <a:endParaRPr lang="it-IT"/>
          </a:p>
        </p:txBody>
      </p:sp>
    </p:spTree>
    <p:extLst>
      <p:ext uri="{BB962C8B-B14F-4D97-AF65-F5344CB8AC3E}">
        <p14:creationId xmlns:p14="http://schemas.microsoft.com/office/powerpoint/2010/main" val="62122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242887" y="204788"/>
            <a:ext cx="8727691" cy="730633"/>
          </a:xfrm>
        </p:spPr>
        <p:txBody>
          <a:bodyPr>
            <a:normAutofit/>
          </a:bodyPr>
          <a:lstStyle/>
          <a:p>
            <a:pPr algn="ctr"/>
            <a:r>
              <a:rPr lang="en-GB" altLang="en-US" sz="3200" dirty="0" err="1" smtClean="0">
                <a:latin typeface="+mn-lt"/>
              </a:rPr>
              <a:t>Cerca</a:t>
            </a:r>
            <a:r>
              <a:rPr lang="en-GB" altLang="en-US" sz="3200" dirty="0" smtClean="0">
                <a:latin typeface="+mn-lt"/>
              </a:rPr>
              <a:t> di </a:t>
            </a:r>
            <a:r>
              <a:rPr lang="en-GB" altLang="en-US" sz="3200" dirty="0" err="1" smtClean="0">
                <a:latin typeface="+mn-lt"/>
              </a:rPr>
              <a:t>usare</a:t>
            </a:r>
            <a:r>
              <a:rPr lang="en-GB" altLang="en-US" sz="3200" dirty="0" smtClean="0">
                <a:latin typeface="+mn-lt"/>
              </a:rPr>
              <a:t> </a:t>
            </a:r>
            <a:r>
              <a:rPr lang="en-GB" altLang="en-US" sz="3200" dirty="0" err="1" smtClean="0">
                <a:latin typeface="+mn-lt"/>
              </a:rPr>
              <a:t>questa</a:t>
            </a:r>
            <a:r>
              <a:rPr lang="en-GB" altLang="en-US" sz="3200" dirty="0" smtClean="0">
                <a:latin typeface="+mn-lt"/>
              </a:rPr>
              <a:t> </a:t>
            </a:r>
            <a:r>
              <a:rPr lang="en-GB" altLang="en-US" sz="3200" smtClean="0">
                <a:latin typeface="+mn-lt"/>
              </a:rPr>
              <a:t>griglia</a:t>
            </a:r>
            <a:endParaRPr lang="en-GB" altLang="en-US" sz="3200" dirty="0" smtClean="0">
              <a:latin typeface="+mn-lt"/>
            </a:endParaRPr>
          </a:p>
        </p:txBody>
      </p:sp>
      <p:sp>
        <p:nvSpPr>
          <p:cNvPr id="11267" name="Segnaposto numero diapositiva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sz="20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4DC9B6D5-8124-441B-A65E-95DFA110F02F}" type="slidenum">
              <a:rPr lang="it-IT" altLang="it-IT" sz="1400" smtClean="0">
                <a:latin typeface="Times New Roman" panose="02020603050405020304" pitchFamily="18" charset="0"/>
              </a:rPr>
              <a:pPr>
                <a:spcBef>
                  <a:spcPct val="0"/>
                </a:spcBef>
                <a:buFontTx/>
                <a:buNone/>
              </a:pPr>
              <a:t>4</a:t>
            </a:fld>
            <a:endParaRPr lang="it-IT" altLang="it-IT" sz="1400" smtClean="0">
              <a:latin typeface="Times New Roman" panose="02020603050405020304" pitchFamily="18" charset="0"/>
            </a:endParaRPr>
          </a:p>
        </p:txBody>
      </p:sp>
      <p:cxnSp>
        <p:nvCxnSpPr>
          <p:cNvPr id="11268" name="Connettore diritto 6"/>
          <p:cNvCxnSpPr>
            <a:cxnSpLocks noChangeShapeType="1"/>
          </p:cNvCxnSpPr>
          <p:nvPr/>
        </p:nvCxnSpPr>
        <p:spPr bwMode="auto">
          <a:xfrm>
            <a:off x="295275" y="1403350"/>
            <a:ext cx="8423275"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69" name="Gruppo 37"/>
          <p:cNvGrpSpPr>
            <a:grpSpLocks/>
          </p:cNvGrpSpPr>
          <p:nvPr/>
        </p:nvGrpSpPr>
        <p:grpSpPr bwMode="auto">
          <a:xfrm>
            <a:off x="242888" y="2079625"/>
            <a:ext cx="8475662" cy="4049713"/>
            <a:chOff x="243336" y="2078850"/>
            <a:chExt cx="8235334" cy="4050451"/>
          </a:xfrm>
        </p:grpSpPr>
        <p:cxnSp>
          <p:nvCxnSpPr>
            <p:cNvPr id="11280" name="Connettore diritto 8"/>
            <p:cNvCxnSpPr>
              <a:cxnSpLocks noChangeShapeType="1"/>
            </p:cNvCxnSpPr>
            <p:nvPr/>
          </p:nvCxnSpPr>
          <p:spPr bwMode="auto">
            <a:xfrm>
              <a:off x="287760" y="207885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1" name="Connettore diritto 9"/>
            <p:cNvCxnSpPr>
              <a:cxnSpLocks noChangeShapeType="1"/>
            </p:cNvCxnSpPr>
            <p:nvPr/>
          </p:nvCxnSpPr>
          <p:spPr bwMode="auto">
            <a:xfrm>
              <a:off x="280356" y="275392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2" name="Connettore diritto 10"/>
            <p:cNvCxnSpPr>
              <a:cxnSpLocks noChangeShapeType="1"/>
            </p:cNvCxnSpPr>
            <p:nvPr/>
          </p:nvCxnSpPr>
          <p:spPr bwMode="auto">
            <a:xfrm>
              <a:off x="272952" y="342900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3" name="Connettore diritto 11"/>
            <p:cNvCxnSpPr>
              <a:cxnSpLocks noChangeShapeType="1"/>
            </p:cNvCxnSpPr>
            <p:nvPr/>
          </p:nvCxnSpPr>
          <p:spPr bwMode="auto">
            <a:xfrm>
              <a:off x="265548" y="410407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4" name="Connettore diritto 12"/>
            <p:cNvCxnSpPr>
              <a:cxnSpLocks noChangeShapeType="1"/>
            </p:cNvCxnSpPr>
            <p:nvPr/>
          </p:nvCxnSpPr>
          <p:spPr bwMode="auto">
            <a:xfrm>
              <a:off x="258144" y="477915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5" name="Connettore diritto 13"/>
            <p:cNvCxnSpPr>
              <a:cxnSpLocks noChangeShapeType="1"/>
            </p:cNvCxnSpPr>
            <p:nvPr/>
          </p:nvCxnSpPr>
          <p:spPr bwMode="auto">
            <a:xfrm>
              <a:off x="250740" y="5454225"/>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6" name="Connettore diritto 14"/>
            <p:cNvCxnSpPr>
              <a:cxnSpLocks noChangeShapeType="1"/>
            </p:cNvCxnSpPr>
            <p:nvPr/>
          </p:nvCxnSpPr>
          <p:spPr bwMode="auto">
            <a:xfrm>
              <a:off x="243336" y="6129300"/>
              <a:ext cx="8190910" cy="1"/>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270" name="Connettore diritto 16"/>
          <p:cNvCxnSpPr>
            <a:cxnSpLocks noChangeShapeType="1"/>
          </p:cNvCxnSpPr>
          <p:nvPr/>
        </p:nvCxnSpPr>
        <p:spPr bwMode="auto">
          <a:xfrm>
            <a:off x="409575"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1" name="Connettore diritto 20"/>
          <p:cNvCxnSpPr>
            <a:cxnSpLocks noChangeShapeType="1"/>
          </p:cNvCxnSpPr>
          <p:nvPr/>
        </p:nvCxnSpPr>
        <p:spPr bwMode="auto">
          <a:xfrm>
            <a:off x="1331913"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2" name="Connettore diritto 21"/>
          <p:cNvCxnSpPr>
            <a:cxnSpLocks noChangeShapeType="1"/>
          </p:cNvCxnSpPr>
          <p:nvPr/>
        </p:nvCxnSpPr>
        <p:spPr bwMode="auto">
          <a:xfrm>
            <a:off x="2252663"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3" name="Connettore diritto 22"/>
          <p:cNvCxnSpPr>
            <a:cxnSpLocks noChangeShapeType="1"/>
          </p:cNvCxnSpPr>
          <p:nvPr/>
        </p:nvCxnSpPr>
        <p:spPr bwMode="auto">
          <a:xfrm>
            <a:off x="317500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4" name="Connettore diritto 23"/>
          <p:cNvCxnSpPr>
            <a:cxnSpLocks noChangeShapeType="1"/>
          </p:cNvCxnSpPr>
          <p:nvPr/>
        </p:nvCxnSpPr>
        <p:spPr bwMode="auto">
          <a:xfrm>
            <a:off x="409575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5" name="Connettore diritto 24"/>
          <p:cNvCxnSpPr>
            <a:cxnSpLocks noChangeShapeType="1"/>
          </p:cNvCxnSpPr>
          <p:nvPr/>
        </p:nvCxnSpPr>
        <p:spPr bwMode="auto">
          <a:xfrm>
            <a:off x="5016500"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 name="Connettore diritto 25"/>
          <p:cNvCxnSpPr>
            <a:cxnSpLocks noChangeShapeType="1"/>
          </p:cNvCxnSpPr>
          <p:nvPr/>
        </p:nvCxnSpPr>
        <p:spPr bwMode="auto">
          <a:xfrm>
            <a:off x="593883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7" name="Connettore diritto 26"/>
          <p:cNvCxnSpPr>
            <a:cxnSpLocks noChangeShapeType="1"/>
          </p:cNvCxnSpPr>
          <p:nvPr/>
        </p:nvCxnSpPr>
        <p:spPr bwMode="auto">
          <a:xfrm>
            <a:off x="685958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8" name="Connettore diritto 27"/>
          <p:cNvCxnSpPr>
            <a:cxnSpLocks noChangeShapeType="1"/>
          </p:cNvCxnSpPr>
          <p:nvPr/>
        </p:nvCxnSpPr>
        <p:spPr bwMode="auto">
          <a:xfrm>
            <a:off x="7780338"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9" name="Connettore diritto 28"/>
          <p:cNvCxnSpPr>
            <a:cxnSpLocks noChangeShapeType="1"/>
          </p:cNvCxnSpPr>
          <p:nvPr/>
        </p:nvCxnSpPr>
        <p:spPr bwMode="auto">
          <a:xfrm>
            <a:off x="8702675" y="1201738"/>
            <a:ext cx="0" cy="5056187"/>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296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nettore diritto 34"/>
          <p:cNvCxnSpPr>
            <a:stCxn id="16" idx="3"/>
          </p:cNvCxnSpPr>
          <p:nvPr/>
        </p:nvCxnSpPr>
        <p:spPr>
          <a:xfrm>
            <a:off x="2195736" y="1608133"/>
            <a:ext cx="1184541" cy="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a:endCxn id="7" idx="1"/>
          </p:cNvCxnSpPr>
          <p:nvPr/>
        </p:nvCxnSpPr>
        <p:spPr>
          <a:xfrm flipV="1">
            <a:off x="2123728" y="3611518"/>
            <a:ext cx="1523559" cy="27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a:stCxn id="13" idx="3"/>
            <a:endCxn id="14" idx="1"/>
          </p:cNvCxnSpPr>
          <p:nvPr/>
        </p:nvCxnSpPr>
        <p:spPr>
          <a:xfrm flipV="1">
            <a:off x="5292080" y="5709956"/>
            <a:ext cx="1440160" cy="1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4475470" y="206153"/>
            <a:ext cx="4197442" cy="403984"/>
          </a:xfrm>
        </p:spPr>
        <p:txBody>
          <a:bodyPr>
            <a:noAutofit/>
          </a:bodyPr>
          <a:lstStyle/>
          <a:p>
            <a:r>
              <a:rPr lang="en-GB" sz="3200" dirty="0" err="1" smtClean="0"/>
              <a:t>Soluzione</a:t>
            </a:r>
            <a:r>
              <a:rPr lang="en-GB" sz="3200" dirty="0" smtClean="0"/>
              <a:t> </a:t>
            </a:r>
            <a:r>
              <a:rPr lang="en-GB" sz="3200" dirty="0" err="1" smtClean="0"/>
              <a:t>possibile</a:t>
            </a:r>
            <a:endParaRPr lang="en-GB" sz="3200" dirty="0"/>
          </a:p>
        </p:txBody>
      </p:sp>
      <p:sp>
        <p:nvSpPr>
          <p:cNvPr id="4" name="Rettangolo 3"/>
          <p:cNvSpPr/>
          <p:nvPr/>
        </p:nvSpPr>
        <p:spPr>
          <a:xfrm>
            <a:off x="3347864" y="138909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Ristorante</a:t>
            </a:r>
            <a:endParaRPr lang="en-GB" dirty="0">
              <a:solidFill>
                <a:schemeClr val="tx1"/>
              </a:solidFill>
            </a:endParaRPr>
          </a:p>
        </p:txBody>
      </p:sp>
      <p:sp>
        <p:nvSpPr>
          <p:cNvPr id="5" name="Rettangolo 4"/>
          <p:cNvSpPr/>
          <p:nvPr/>
        </p:nvSpPr>
        <p:spPr>
          <a:xfrm>
            <a:off x="4283968" y="2181187"/>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Ristorante </a:t>
            </a:r>
          </a:p>
          <a:p>
            <a:pPr algn="ctr"/>
            <a:r>
              <a:rPr lang="en-GB" sz="1400" dirty="0" err="1" smtClean="0">
                <a:solidFill>
                  <a:schemeClr val="tx1"/>
                </a:solidFill>
              </a:rPr>
              <a:t>etnico</a:t>
            </a:r>
            <a:endParaRPr lang="en-GB" sz="1400" dirty="0">
              <a:solidFill>
                <a:schemeClr val="tx1"/>
              </a:solidFill>
            </a:endParaRPr>
          </a:p>
        </p:txBody>
      </p:sp>
      <p:sp>
        <p:nvSpPr>
          <p:cNvPr id="6" name="Rettangolo 5"/>
          <p:cNvSpPr/>
          <p:nvPr/>
        </p:nvSpPr>
        <p:spPr>
          <a:xfrm>
            <a:off x="827584" y="3405323"/>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Piatto</a:t>
            </a:r>
            <a:r>
              <a:rPr lang="en-GB" sz="1400" dirty="0" smtClean="0">
                <a:solidFill>
                  <a:schemeClr val="tx1"/>
                </a:solidFill>
              </a:rPr>
              <a:t> </a:t>
            </a:r>
            <a:endParaRPr lang="en-GB" sz="1400" dirty="0">
              <a:solidFill>
                <a:schemeClr val="tx1"/>
              </a:solidFill>
            </a:endParaRPr>
          </a:p>
        </p:txBody>
      </p:sp>
      <p:sp>
        <p:nvSpPr>
          <p:cNvPr id="7" name="Rettangolo 6"/>
          <p:cNvSpPr/>
          <p:nvPr/>
        </p:nvSpPr>
        <p:spPr>
          <a:xfrm>
            <a:off x="3647287" y="339549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Piatto</a:t>
            </a:r>
            <a:r>
              <a:rPr lang="en-GB" sz="1200" dirty="0">
                <a:solidFill>
                  <a:schemeClr val="tx1"/>
                </a:solidFill>
              </a:rPr>
              <a:t> </a:t>
            </a:r>
            <a:r>
              <a:rPr lang="en-GB" sz="1200" dirty="0" err="1" smtClean="0">
                <a:solidFill>
                  <a:schemeClr val="tx1"/>
                </a:solidFill>
              </a:rPr>
              <a:t>offerto</a:t>
            </a:r>
            <a:r>
              <a:rPr lang="en-GB" sz="1200" dirty="0" smtClean="0">
                <a:solidFill>
                  <a:schemeClr val="tx1"/>
                </a:solidFill>
              </a:rPr>
              <a:t> </a:t>
            </a:r>
          </a:p>
          <a:p>
            <a:pPr algn="ctr"/>
            <a:r>
              <a:rPr lang="en-GB" sz="1200" dirty="0" smtClean="0">
                <a:solidFill>
                  <a:schemeClr val="tx1"/>
                </a:solidFill>
              </a:rPr>
              <a:t>da Ristorante</a:t>
            </a:r>
            <a:endParaRPr lang="en-GB" sz="1200" dirty="0">
              <a:solidFill>
                <a:schemeClr val="tx1"/>
              </a:solidFill>
            </a:endParaRPr>
          </a:p>
        </p:txBody>
      </p:sp>
      <p:sp>
        <p:nvSpPr>
          <p:cNvPr id="8" name="Rettangolo 7"/>
          <p:cNvSpPr/>
          <p:nvPr/>
        </p:nvSpPr>
        <p:spPr>
          <a:xfrm>
            <a:off x="6405174" y="138984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chemeClr val="tx1"/>
                </a:solidFill>
              </a:rPr>
              <a:t>Proprietario</a:t>
            </a:r>
            <a:endParaRPr lang="en-GB" sz="1600" dirty="0">
              <a:solidFill>
                <a:schemeClr val="tx1"/>
              </a:solidFill>
            </a:endParaRPr>
          </a:p>
        </p:txBody>
      </p:sp>
      <p:sp>
        <p:nvSpPr>
          <p:cNvPr id="9" name="Rettangolo 8"/>
          <p:cNvSpPr/>
          <p:nvPr/>
        </p:nvSpPr>
        <p:spPr>
          <a:xfrm>
            <a:off x="7263017" y="2756515"/>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n</a:t>
            </a:r>
            <a:r>
              <a:rPr lang="en-GB" sz="1000" dirty="0" smtClean="0">
                <a:solidFill>
                  <a:schemeClr val="tx1"/>
                </a:solidFill>
              </a:rPr>
              <a:t>on </a:t>
            </a:r>
            <a:r>
              <a:rPr lang="en-GB" sz="1000" dirty="0" err="1" smtClean="0">
                <a:solidFill>
                  <a:schemeClr val="tx1"/>
                </a:solidFill>
              </a:rPr>
              <a:t>nato</a:t>
            </a:r>
            <a:r>
              <a:rPr lang="en-GB" sz="1000" dirty="0" smtClean="0">
                <a:solidFill>
                  <a:schemeClr val="tx1"/>
                </a:solidFill>
              </a:rPr>
              <a:t> in </a:t>
            </a:r>
            <a:r>
              <a:rPr lang="en-GB" sz="1000" dirty="0" err="1" smtClean="0">
                <a:solidFill>
                  <a:schemeClr val="tx1"/>
                </a:solidFill>
              </a:rPr>
              <a:t>Lombardia</a:t>
            </a:r>
            <a:endParaRPr lang="en-GB" sz="1000" dirty="0">
              <a:solidFill>
                <a:schemeClr val="tx1"/>
              </a:solidFill>
            </a:endParaRPr>
          </a:p>
        </p:txBody>
      </p:sp>
      <p:sp>
        <p:nvSpPr>
          <p:cNvPr id="10" name="Rettangolo 9"/>
          <p:cNvSpPr/>
          <p:nvPr/>
        </p:nvSpPr>
        <p:spPr>
          <a:xfrm>
            <a:off x="3647287" y="45920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Ingrediente</a:t>
            </a:r>
            <a:endParaRPr lang="en-GB" sz="1400" dirty="0">
              <a:solidFill>
                <a:schemeClr val="tx1"/>
              </a:solidFill>
            </a:endParaRPr>
          </a:p>
        </p:txBody>
      </p:sp>
      <p:sp>
        <p:nvSpPr>
          <p:cNvPr id="11" name="Rettangolo 10"/>
          <p:cNvSpPr/>
          <p:nvPr/>
        </p:nvSpPr>
        <p:spPr>
          <a:xfrm>
            <a:off x="2339752" y="55172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Ingrediente</a:t>
            </a:r>
            <a:endParaRPr lang="en-GB" sz="1200" dirty="0" smtClean="0">
              <a:solidFill>
                <a:schemeClr val="tx1"/>
              </a:solidFill>
            </a:endParaRPr>
          </a:p>
          <a:p>
            <a:pPr algn="ctr"/>
            <a:r>
              <a:rPr lang="en-GB" sz="1200" dirty="0" smtClean="0">
                <a:solidFill>
                  <a:schemeClr val="tx1"/>
                </a:solidFill>
              </a:rPr>
              <a:t>Con </a:t>
            </a:r>
            <a:r>
              <a:rPr lang="en-GB" sz="1200" dirty="0" err="1" smtClean="0">
                <a:solidFill>
                  <a:schemeClr val="tx1"/>
                </a:solidFill>
              </a:rPr>
              <a:t>intolleranza</a:t>
            </a:r>
            <a:endParaRPr lang="en-GB" sz="1200" dirty="0">
              <a:solidFill>
                <a:schemeClr val="tx1"/>
              </a:solidFill>
            </a:endParaRPr>
          </a:p>
        </p:txBody>
      </p:sp>
      <p:sp>
        <p:nvSpPr>
          <p:cNvPr id="13" name="Rettangolo 12"/>
          <p:cNvSpPr/>
          <p:nvPr/>
        </p:nvSpPr>
        <p:spPr>
          <a:xfrm>
            <a:off x="3995936" y="550741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smtClean="0">
                <a:solidFill>
                  <a:schemeClr val="tx1"/>
                </a:solidFill>
              </a:rPr>
              <a:t>Ingrediente</a:t>
            </a:r>
            <a:r>
              <a:rPr lang="en-GB" sz="1050" dirty="0">
                <a:solidFill>
                  <a:schemeClr val="tx1"/>
                </a:solidFill>
              </a:rPr>
              <a:t> </a:t>
            </a:r>
            <a:r>
              <a:rPr lang="en-GB" sz="1050" dirty="0" smtClean="0">
                <a:solidFill>
                  <a:schemeClr val="tx1"/>
                </a:solidFill>
              </a:rPr>
              <a:t>non </a:t>
            </a:r>
            <a:r>
              <a:rPr lang="en-GB" sz="1050" dirty="0" err="1" smtClean="0">
                <a:solidFill>
                  <a:schemeClr val="tx1"/>
                </a:solidFill>
              </a:rPr>
              <a:t>ammesso</a:t>
            </a:r>
            <a:r>
              <a:rPr lang="en-GB" sz="1050" dirty="0" smtClean="0">
                <a:solidFill>
                  <a:schemeClr val="tx1"/>
                </a:solidFill>
              </a:rPr>
              <a:t> da </a:t>
            </a:r>
            <a:r>
              <a:rPr lang="en-GB" sz="1050" dirty="0" err="1" smtClean="0">
                <a:solidFill>
                  <a:schemeClr val="tx1"/>
                </a:solidFill>
              </a:rPr>
              <a:t>dieta</a:t>
            </a:r>
            <a:endParaRPr lang="en-GB" sz="1050" dirty="0">
              <a:solidFill>
                <a:schemeClr val="tx1"/>
              </a:solidFill>
            </a:endParaRPr>
          </a:p>
        </p:txBody>
      </p:sp>
      <p:sp>
        <p:nvSpPr>
          <p:cNvPr id="14" name="Rettangolo 13"/>
          <p:cNvSpPr/>
          <p:nvPr/>
        </p:nvSpPr>
        <p:spPr>
          <a:xfrm>
            <a:off x="6732240" y="5493932"/>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Religione</a:t>
            </a:r>
            <a:endParaRPr lang="en-GB" sz="1050" dirty="0">
              <a:solidFill>
                <a:schemeClr val="tx1"/>
              </a:solidFill>
            </a:endParaRPr>
          </a:p>
        </p:txBody>
      </p:sp>
      <p:sp>
        <p:nvSpPr>
          <p:cNvPr id="15" name="Rettangolo 14"/>
          <p:cNvSpPr/>
          <p:nvPr/>
        </p:nvSpPr>
        <p:spPr>
          <a:xfrm>
            <a:off x="807080" y="6165304"/>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smtClean="0">
                <a:solidFill>
                  <a:schemeClr val="tx1"/>
                </a:solidFill>
              </a:rPr>
              <a:t>Patologia</a:t>
            </a:r>
            <a:endParaRPr lang="en-GB" sz="1050" dirty="0">
              <a:solidFill>
                <a:schemeClr val="tx1"/>
              </a:solidFill>
            </a:endParaRPr>
          </a:p>
        </p:txBody>
      </p:sp>
      <p:sp>
        <p:nvSpPr>
          <p:cNvPr id="16" name="Rettangolo 15"/>
          <p:cNvSpPr/>
          <p:nvPr/>
        </p:nvSpPr>
        <p:spPr>
          <a:xfrm>
            <a:off x="899592" y="1392109"/>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Comune</a:t>
            </a:r>
            <a:endParaRPr lang="en-GB" dirty="0">
              <a:solidFill>
                <a:schemeClr val="tx1"/>
              </a:solidFill>
            </a:endParaRPr>
          </a:p>
        </p:txBody>
      </p:sp>
      <p:sp>
        <p:nvSpPr>
          <p:cNvPr id="17" name="Rombo 16"/>
          <p:cNvSpPr/>
          <p:nvPr/>
        </p:nvSpPr>
        <p:spPr>
          <a:xfrm>
            <a:off x="2339752" y="149711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mbo 19"/>
          <p:cNvSpPr/>
          <p:nvPr/>
        </p:nvSpPr>
        <p:spPr>
          <a:xfrm>
            <a:off x="2437891" y="35245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21" name="Rombo 20"/>
          <p:cNvSpPr/>
          <p:nvPr/>
        </p:nvSpPr>
        <p:spPr>
          <a:xfrm>
            <a:off x="5652120" y="560194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mbo 21"/>
          <p:cNvSpPr/>
          <p:nvPr/>
        </p:nvSpPr>
        <p:spPr>
          <a:xfrm>
            <a:off x="1043608" y="561543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mbo 22"/>
          <p:cNvSpPr/>
          <p:nvPr/>
        </p:nvSpPr>
        <p:spPr>
          <a:xfrm>
            <a:off x="8064212" y="1463428"/>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onnettore 2 24"/>
          <p:cNvCxnSpPr/>
          <p:nvPr/>
        </p:nvCxnSpPr>
        <p:spPr>
          <a:xfrm flipV="1">
            <a:off x="7450512" y="1820411"/>
            <a:ext cx="0" cy="93610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ttore 2 25"/>
          <p:cNvCxnSpPr>
            <a:stCxn id="11" idx="0"/>
          </p:cNvCxnSpPr>
          <p:nvPr/>
        </p:nvCxnSpPr>
        <p:spPr>
          <a:xfrm flipV="1">
            <a:off x="2987824" y="5024052"/>
            <a:ext cx="939810" cy="493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13" idx="0"/>
          </p:cNvCxnSpPr>
          <p:nvPr/>
        </p:nvCxnSpPr>
        <p:spPr>
          <a:xfrm flipH="1" flipV="1">
            <a:off x="4424278" y="5024052"/>
            <a:ext cx="219730" cy="4833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a:endCxn id="8" idx="1"/>
          </p:cNvCxnSpPr>
          <p:nvPr/>
        </p:nvCxnSpPr>
        <p:spPr>
          <a:xfrm>
            <a:off x="4642641" y="1591578"/>
            <a:ext cx="1762533" cy="14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mbo 17"/>
          <p:cNvSpPr/>
          <p:nvPr/>
        </p:nvSpPr>
        <p:spPr>
          <a:xfrm>
            <a:off x="5168842" y="1484784"/>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igura a mano libera 38"/>
          <p:cNvSpPr/>
          <p:nvPr/>
        </p:nvSpPr>
        <p:spPr>
          <a:xfrm>
            <a:off x="7178566" y="1204730"/>
            <a:ext cx="1334813" cy="240442"/>
          </a:xfrm>
          <a:custGeom>
            <a:avLst/>
            <a:gdLst>
              <a:gd name="connsiteX0" fmla="*/ 1334813 w 1334813"/>
              <a:gd name="connsiteY0" fmla="*/ 240442 h 240442"/>
              <a:gd name="connsiteX1" fmla="*/ 1072055 w 1334813"/>
              <a:gd name="connsiteY1" fmla="*/ 24980 h 240442"/>
              <a:gd name="connsiteX2" fmla="*/ 204951 w 1334813"/>
              <a:gd name="connsiteY2" fmla="*/ 19725 h 240442"/>
              <a:gd name="connsiteX3" fmla="*/ 0 w 1334813"/>
              <a:gd name="connsiteY3" fmla="*/ 161615 h 240442"/>
            </a:gdLst>
            <a:ahLst/>
            <a:cxnLst>
              <a:cxn ang="0">
                <a:pos x="connsiteX0" y="connsiteY0"/>
              </a:cxn>
              <a:cxn ang="0">
                <a:pos x="connsiteX1" y="connsiteY1"/>
              </a:cxn>
              <a:cxn ang="0">
                <a:pos x="connsiteX2" y="connsiteY2"/>
              </a:cxn>
              <a:cxn ang="0">
                <a:pos x="connsiteX3" y="connsiteY3"/>
              </a:cxn>
            </a:cxnLst>
            <a:rect l="l" t="t" r="r" b="b"/>
            <a:pathLst>
              <a:path w="1334813" h="240442">
                <a:moveTo>
                  <a:pt x="1334813" y="240442"/>
                </a:moveTo>
                <a:cubicBezTo>
                  <a:pt x="1297589" y="151104"/>
                  <a:pt x="1260365" y="61766"/>
                  <a:pt x="1072055" y="24980"/>
                </a:cubicBezTo>
                <a:cubicBezTo>
                  <a:pt x="883745" y="-11806"/>
                  <a:pt x="383627" y="-3047"/>
                  <a:pt x="204951" y="19725"/>
                </a:cubicBezTo>
                <a:cubicBezTo>
                  <a:pt x="26275" y="42497"/>
                  <a:pt x="13137" y="102056"/>
                  <a:pt x="0" y="16161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igura a mano libera 39"/>
          <p:cNvSpPr/>
          <p:nvPr/>
        </p:nvSpPr>
        <p:spPr>
          <a:xfrm>
            <a:off x="7551683" y="1692166"/>
            <a:ext cx="966951" cy="252328"/>
          </a:xfrm>
          <a:custGeom>
            <a:avLst/>
            <a:gdLst>
              <a:gd name="connsiteX0" fmla="*/ 0 w 966951"/>
              <a:gd name="connsiteY0" fmla="*/ 120868 h 252328"/>
              <a:gd name="connsiteX1" fmla="*/ 105103 w 966951"/>
              <a:gd name="connsiteY1" fmla="*/ 204951 h 252328"/>
              <a:gd name="connsiteX2" fmla="*/ 614855 w 966951"/>
              <a:gd name="connsiteY2" fmla="*/ 252248 h 252328"/>
              <a:gd name="connsiteX3" fmla="*/ 846083 w 966951"/>
              <a:gd name="connsiteY3" fmla="*/ 194441 h 252328"/>
              <a:gd name="connsiteX4" fmla="*/ 966951 w 966951"/>
              <a:gd name="connsiteY4" fmla="*/ 0 h 25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51" h="252328">
                <a:moveTo>
                  <a:pt x="0" y="120868"/>
                </a:moveTo>
                <a:cubicBezTo>
                  <a:pt x="1313" y="151961"/>
                  <a:pt x="2627" y="183054"/>
                  <a:pt x="105103" y="204951"/>
                </a:cubicBezTo>
                <a:cubicBezTo>
                  <a:pt x="207579" y="226848"/>
                  <a:pt x="491358" y="254000"/>
                  <a:pt x="614855" y="252248"/>
                </a:cubicBezTo>
                <a:cubicBezTo>
                  <a:pt x="738352" y="250496"/>
                  <a:pt x="787400" y="236482"/>
                  <a:pt x="846083" y="194441"/>
                </a:cubicBezTo>
                <a:cubicBezTo>
                  <a:pt x="904766" y="152400"/>
                  <a:pt x="935858" y="76200"/>
                  <a:pt x="96695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onnettore 2 40"/>
          <p:cNvCxnSpPr/>
          <p:nvPr/>
        </p:nvCxnSpPr>
        <p:spPr>
          <a:xfrm flipV="1">
            <a:off x="6991337" y="1791896"/>
            <a:ext cx="288639" cy="17931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Rettangolo 42"/>
          <p:cNvSpPr/>
          <p:nvPr/>
        </p:nvSpPr>
        <p:spPr>
          <a:xfrm>
            <a:off x="6534063" y="3615666"/>
            <a:ext cx="1296144"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err="1" smtClean="0">
                <a:solidFill>
                  <a:schemeClr val="tx1"/>
                </a:solidFill>
              </a:rPr>
              <a:t>Proprietario</a:t>
            </a:r>
            <a:r>
              <a:rPr lang="en-GB" sz="1000" dirty="0">
                <a:solidFill>
                  <a:schemeClr val="tx1"/>
                </a:solidFill>
              </a:rPr>
              <a:t> </a:t>
            </a:r>
            <a:r>
              <a:rPr lang="en-GB" sz="1000" dirty="0" err="1" smtClean="0">
                <a:solidFill>
                  <a:schemeClr val="tx1"/>
                </a:solidFill>
              </a:rPr>
              <a:t>nato</a:t>
            </a:r>
            <a:r>
              <a:rPr lang="en-GB" sz="1000" dirty="0" smtClean="0">
                <a:solidFill>
                  <a:schemeClr val="tx1"/>
                </a:solidFill>
              </a:rPr>
              <a:t> </a:t>
            </a:r>
            <a:r>
              <a:rPr lang="en-GB" sz="1000" dirty="0" err="1" smtClean="0">
                <a:solidFill>
                  <a:schemeClr val="tx1"/>
                </a:solidFill>
              </a:rPr>
              <a:t>all’estero</a:t>
            </a:r>
            <a:endParaRPr lang="en-GB" sz="1000" dirty="0">
              <a:solidFill>
                <a:schemeClr val="tx1"/>
              </a:solidFill>
            </a:endParaRPr>
          </a:p>
        </p:txBody>
      </p:sp>
      <p:cxnSp>
        <p:nvCxnSpPr>
          <p:cNvPr id="44" name="Connettore diritto 43"/>
          <p:cNvCxnSpPr>
            <a:stCxn id="22" idx="3"/>
          </p:cNvCxnSpPr>
          <p:nvPr/>
        </p:nvCxnSpPr>
        <p:spPr>
          <a:xfrm>
            <a:off x="1907704" y="5723443"/>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p:cNvCxnSpPr>
            <a:stCxn id="22" idx="2"/>
            <a:endCxn id="15" idx="0"/>
          </p:cNvCxnSpPr>
          <p:nvPr/>
        </p:nvCxnSpPr>
        <p:spPr>
          <a:xfrm flipH="1">
            <a:off x="1455152" y="5831455"/>
            <a:ext cx="20504" cy="333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98987" y="1341537"/>
            <a:ext cx="792088" cy="646331"/>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a:p>
            <a:pPr algn="r"/>
            <a:r>
              <a:rPr lang="en-GB" sz="1200" dirty="0" err="1"/>
              <a:t>P</a:t>
            </a:r>
            <a:r>
              <a:rPr lang="en-GB" sz="1200" dirty="0" err="1" smtClean="0"/>
              <a:t>rovincia</a:t>
            </a:r>
            <a:endParaRPr lang="en-GB" sz="1200" dirty="0"/>
          </a:p>
        </p:txBody>
      </p:sp>
      <p:sp>
        <p:nvSpPr>
          <p:cNvPr id="50" name="CasellaDiTesto 49"/>
          <p:cNvSpPr txBox="1"/>
          <p:nvPr/>
        </p:nvSpPr>
        <p:spPr>
          <a:xfrm>
            <a:off x="2123728" y="6058162"/>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1" name="CasellaDiTesto 50"/>
          <p:cNvSpPr txBox="1"/>
          <p:nvPr/>
        </p:nvSpPr>
        <p:spPr>
          <a:xfrm>
            <a:off x="7043617" y="5925980"/>
            <a:ext cx="1440160" cy="646331"/>
          </a:xfrm>
          <a:prstGeom prst="rect">
            <a:avLst/>
          </a:prstGeom>
          <a:noFill/>
        </p:spPr>
        <p:txBody>
          <a:bodyPr wrap="square" rtlCol="0">
            <a:spAutoFit/>
          </a:bodyPr>
          <a:lstStyle/>
          <a:p>
            <a:r>
              <a:rPr lang="en-GB" sz="1200" u="sng" dirty="0" err="1" smtClean="0"/>
              <a:t>Codice</a:t>
            </a:r>
            <a:endParaRPr lang="en-GB" sz="1200" u="sng" dirty="0" smtClean="0"/>
          </a:p>
          <a:p>
            <a:r>
              <a:rPr lang="en-GB" sz="1200" dirty="0" smtClean="0"/>
              <a:t>Nome</a:t>
            </a:r>
          </a:p>
          <a:p>
            <a:r>
              <a:rPr lang="en-GB" sz="1200" dirty="0" err="1" smtClean="0"/>
              <a:t>Stima</a:t>
            </a:r>
            <a:r>
              <a:rPr lang="en-GB" sz="1200" dirty="0"/>
              <a:t> </a:t>
            </a:r>
            <a:r>
              <a:rPr lang="en-GB" sz="1200" dirty="0" err="1" smtClean="0"/>
              <a:t>popolazione</a:t>
            </a:r>
            <a:endParaRPr lang="en-GB" sz="1200" dirty="0"/>
          </a:p>
        </p:txBody>
      </p:sp>
      <p:sp>
        <p:nvSpPr>
          <p:cNvPr id="52" name="CasellaDiTesto 51"/>
          <p:cNvSpPr txBox="1"/>
          <p:nvPr/>
        </p:nvSpPr>
        <p:spPr>
          <a:xfrm>
            <a:off x="107504" y="3354252"/>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cxnSp>
        <p:nvCxnSpPr>
          <p:cNvPr id="54" name="Connettore diritto 53"/>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5356354" y="3453100"/>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asellaDiTesto 55"/>
          <p:cNvSpPr txBox="1"/>
          <p:nvPr/>
        </p:nvSpPr>
        <p:spPr>
          <a:xfrm>
            <a:off x="5425032" y="3364464"/>
            <a:ext cx="607906" cy="276999"/>
          </a:xfrm>
          <a:prstGeom prst="rect">
            <a:avLst/>
          </a:prstGeom>
          <a:noFill/>
        </p:spPr>
        <p:txBody>
          <a:bodyPr wrap="square" rtlCol="0">
            <a:spAutoFit/>
          </a:bodyPr>
          <a:lstStyle/>
          <a:p>
            <a:pPr algn="r"/>
            <a:r>
              <a:rPr lang="en-GB" sz="1200" u="sng" dirty="0" err="1" smtClean="0"/>
              <a:t>Codice</a:t>
            </a:r>
            <a:endParaRPr lang="en-GB" sz="1200" u="sng" dirty="0" smtClean="0"/>
          </a:p>
        </p:txBody>
      </p:sp>
      <p:grpSp>
        <p:nvGrpSpPr>
          <p:cNvPr id="58" name="Gruppo 57"/>
          <p:cNvGrpSpPr/>
          <p:nvPr/>
        </p:nvGrpSpPr>
        <p:grpSpPr>
          <a:xfrm>
            <a:off x="4932040" y="3694931"/>
            <a:ext cx="534521" cy="119916"/>
            <a:chOff x="4941741" y="3453100"/>
            <a:chExt cx="534521" cy="119916"/>
          </a:xfrm>
        </p:grpSpPr>
        <p:cxnSp>
          <p:nvCxnSpPr>
            <p:cNvPr id="59" name="Connettore diritto 58"/>
            <p:cNvCxnSpPr/>
            <p:nvPr/>
          </p:nvCxnSpPr>
          <p:spPr>
            <a:xfrm>
              <a:off x="4941741" y="3510374"/>
              <a:ext cx="401739" cy="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e 59"/>
            <p:cNvSpPr/>
            <p:nvPr/>
          </p:nvSpPr>
          <p:spPr>
            <a:xfrm>
              <a:off x="5356354" y="3453100"/>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CasellaDiTesto 60"/>
          <p:cNvSpPr txBox="1"/>
          <p:nvPr/>
        </p:nvSpPr>
        <p:spPr>
          <a:xfrm>
            <a:off x="5324971" y="3607956"/>
            <a:ext cx="654298" cy="276999"/>
          </a:xfrm>
          <a:prstGeom prst="rect">
            <a:avLst/>
          </a:prstGeom>
          <a:noFill/>
        </p:spPr>
        <p:txBody>
          <a:bodyPr wrap="square" rtlCol="0">
            <a:spAutoFit/>
          </a:bodyPr>
          <a:lstStyle/>
          <a:p>
            <a:pPr algn="r"/>
            <a:r>
              <a:rPr lang="en-GB" sz="1200" dirty="0" err="1" smtClean="0"/>
              <a:t>Costo</a:t>
            </a:r>
            <a:endParaRPr lang="en-GB" sz="1200" dirty="0" smtClean="0"/>
          </a:p>
        </p:txBody>
      </p:sp>
      <p:cxnSp>
        <p:nvCxnSpPr>
          <p:cNvPr id="62" name="Connettore diritto 61"/>
          <p:cNvCxnSpPr/>
          <p:nvPr/>
        </p:nvCxnSpPr>
        <p:spPr>
          <a:xfrm>
            <a:off x="3798852" y="1821147"/>
            <a:ext cx="32931" cy="1547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mbo 18"/>
          <p:cNvSpPr/>
          <p:nvPr/>
        </p:nvSpPr>
        <p:spPr>
          <a:xfrm>
            <a:off x="3366804" y="2757251"/>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asellaDiTesto 65"/>
          <p:cNvSpPr txBox="1"/>
          <p:nvPr/>
        </p:nvSpPr>
        <p:spPr>
          <a:xfrm>
            <a:off x="2873335" y="1206144"/>
            <a:ext cx="521297" cy="307777"/>
          </a:xfrm>
          <a:prstGeom prst="rect">
            <a:avLst/>
          </a:prstGeom>
          <a:noFill/>
        </p:spPr>
        <p:txBody>
          <a:bodyPr wrap="none" rtlCol="0">
            <a:spAutoFit/>
          </a:bodyPr>
          <a:lstStyle/>
          <a:p>
            <a:r>
              <a:rPr lang="en-GB" sz="1400" dirty="0" smtClean="0"/>
              <a:t>(1,1)</a:t>
            </a:r>
            <a:endParaRPr lang="en-GB" sz="1400" dirty="0"/>
          </a:p>
        </p:txBody>
      </p:sp>
      <p:sp>
        <p:nvSpPr>
          <p:cNvPr id="67" name="CasellaDiTesto 66"/>
          <p:cNvSpPr txBox="1"/>
          <p:nvPr/>
        </p:nvSpPr>
        <p:spPr>
          <a:xfrm>
            <a:off x="5264221" y="5402549"/>
            <a:ext cx="524503" cy="307777"/>
          </a:xfrm>
          <a:prstGeom prst="rect">
            <a:avLst/>
          </a:prstGeom>
          <a:noFill/>
        </p:spPr>
        <p:txBody>
          <a:bodyPr wrap="none" rtlCol="0">
            <a:spAutoFit/>
          </a:bodyPr>
          <a:lstStyle/>
          <a:p>
            <a:r>
              <a:rPr lang="en-GB" sz="1400" dirty="0" smtClean="0"/>
              <a:t>(1,n)</a:t>
            </a:r>
            <a:endParaRPr lang="en-GB" sz="1400" dirty="0"/>
          </a:p>
        </p:txBody>
      </p:sp>
      <p:sp>
        <p:nvSpPr>
          <p:cNvPr id="68" name="CasellaDiTesto 67"/>
          <p:cNvSpPr txBox="1"/>
          <p:nvPr/>
        </p:nvSpPr>
        <p:spPr>
          <a:xfrm>
            <a:off x="3162230" y="3705179"/>
            <a:ext cx="521297" cy="307777"/>
          </a:xfrm>
          <a:prstGeom prst="rect">
            <a:avLst/>
          </a:prstGeom>
          <a:noFill/>
        </p:spPr>
        <p:txBody>
          <a:bodyPr wrap="none" rtlCol="0">
            <a:spAutoFit/>
          </a:bodyPr>
          <a:lstStyle/>
          <a:p>
            <a:r>
              <a:rPr lang="en-GB" sz="1400" dirty="0" smtClean="0"/>
              <a:t>(1,1)</a:t>
            </a:r>
            <a:endParaRPr lang="en-GB" sz="1400" dirty="0"/>
          </a:p>
        </p:txBody>
      </p:sp>
      <p:sp>
        <p:nvSpPr>
          <p:cNvPr id="70" name="CasellaDiTesto 69"/>
          <p:cNvSpPr txBox="1"/>
          <p:nvPr/>
        </p:nvSpPr>
        <p:spPr>
          <a:xfrm>
            <a:off x="3310486" y="2919411"/>
            <a:ext cx="521297" cy="307777"/>
          </a:xfrm>
          <a:prstGeom prst="rect">
            <a:avLst/>
          </a:prstGeom>
          <a:noFill/>
        </p:spPr>
        <p:txBody>
          <a:bodyPr wrap="none" rtlCol="0">
            <a:spAutoFit/>
          </a:bodyPr>
          <a:lstStyle/>
          <a:p>
            <a:r>
              <a:rPr lang="en-GB" sz="1400" dirty="0" smtClean="0"/>
              <a:t>(1,1)</a:t>
            </a:r>
            <a:endParaRPr lang="en-GB" sz="1400" dirty="0"/>
          </a:p>
        </p:txBody>
      </p:sp>
      <p:sp>
        <p:nvSpPr>
          <p:cNvPr id="74" name="CasellaDiTesto 73"/>
          <p:cNvSpPr txBox="1"/>
          <p:nvPr/>
        </p:nvSpPr>
        <p:spPr>
          <a:xfrm>
            <a:off x="5880671" y="1264107"/>
            <a:ext cx="524503" cy="307777"/>
          </a:xfrm>
          <a:prstGeom prst="rect">
            <a:avLst/>
          </a:prstGeom>
          <a:noFill/>
        </p:spPr>
        <p:txBody>
          <a:bodyPr wrap="none" rtlCol="0">
            <a:spAutoFit/>
          </a:bodyPr>
          <a:lstStyle/>
          <a:p>
            <a:r>
              <a:rPr lang="en-GB" sz="1400" dirty="0" smtClean="0"/>
              <a:t>(1,n)</a:t>
            </a:r>
            <a:endParaRPr lang="en-GB" sz="1400" dirty="0"/>
          </a:p>
        </p:txBody>
      </p:sp>
      <p:sp>
        <p:nvSpPr>
          <p:cNvPr id="75" name="CasellaDiTesto 74"/>
          <p:cNvSpPr txBox="1"/>
          <p:nvPr/>
        </p:nvSpPr>
        <p:spPr>
          <a:xfrm>
            <a:off x="4679489" y="1257670"/>
            <a:ext cx="524503" cy="307777"/>
          </a:xfrm>
          <a:prstGeom prst="rect">
            <a:avLst/>
          </a:prstGeom>
          <a:noFill/>
        </p:spPr>
        <p:txBody>
          <a:bodyPr wrap="none" rtlCol="0">
            <a:spAutoFit/>
          </a:bodyPr>
          <a:lstStyle/>
          <a:p>
            <a:r>
              <a:rPr lang="en-GB" sz="1400" dirty="0" smtClean="0"/>
              <a:t>(1,n)</a:t>
            </a:r>
            <a:endParaRPr lang="en-GB" sz="1400" dirty="0"/>
          </a:p>
        </p:txBody>
      </p:sp>
      <p:sp>
        <p:nvSpPr>
          <p:cNvPr id="76" name="CasellaDiTesto 75"/>
          <p:cNvSpPr txBox="1"/>
          <p:nvPr/>
        </p:nvSpPr>
        <p:spPr>
          <a:xfrm>
            <a:off x="1455152" y="5857527"/>
            <a:ext cx="524503" cy="307777"/>
          </a:xfrm>
          <a:prstGeom prst="rect">
            <a:avLst/>
          </a:prstGeom>
          <a:noFill/>
        </p:spPr>
        <p:txBody>
          <a:bodyPr wrap="none" rtlCol="0">
            <a:spAutoFit/>
          </a:bodyPr>
          <a:lstStyle/>
          <a:p>
            <a:r>
              <a:rPr lang="en-GB" sz="1400" dirty="0" smtClean="0"/>
              <a:t>(1,n)</a:t>
            </a:r>
            <a:endParaRPr lang="en-GB" sz="1400" dirty="0"/>
          </a:p>
        </p:txBody>
      </p:sp>
      <p:sp>
        <p:nvSpPr>
          <p:cNvPr id="77" name="CasellaDiTesto 76"/>
          <p:cNvSpPr txBox="1"/>
          <p:nvPr/>
        </p:nvSpPr>
        <p:spPr>
          <a:xfrm>
            <a:off x="1810747" y="5361225"/>
            <a:ext cx="524503" cy="307777"/>
          </a:xfrm>
          <a:prstGeom prst="rect">
            <a:avLst/>
          </a:prstGeom>
          <a:noFill/>
        </p:spPr>
        <p:txBody>
          <a:bodyPr wrap="none" rtlCol="0">
            <a:spAutoFit/>
          </a:bodyPr>
          <a:lstStyle/>
          <a:p>
            <a:r>
              <a:rPr lang="en-GB" sz="1400" dirty="0" smtClean="0"/>
              <a:t>(1,n)</a:t>
            </a:r>
            <a:endParaRPr lang="en-GB" sz="1400" dirty="0"/>
          </a:p>
        </p:txBody>
      </p:sp>
      <p:sp>
        <p:nvSpPr>
          <p:cNvPr id="78" name="CasellaDiTesto 77"/>
          <p:cNvSpPr txBox="1"/>
          <p:nvPr/>
        </p:nvSpPr>
        <p:spPr>
          <a:xfrm>
            <a:off x="2107455" y="3749241"/>
            <a:ext cx="524503" cy="307777"/>
          </a:xfrm>
          <a:prstGeom prst="rect">
            <a:avLst/>
          </a:prstGeom>
          <a:noFill/>
        </p:spPr>
        <p:txBody>
          <a:bodyPr wrap="none" rtlCol="0">
            <a:spAutoFit/>
          </a:bodyPr>
          <a:lstStyle/>
          <a:p>
            <a:r>
              <a:rPr lang="en-GB" sz="1400" dirty="0" smtClean="0"/>
              <a:t>(1,n)</a:t>
            </a:r>
            <a:endParaRPr lang="en-GB" sz="1400" dirty="0"/>
          </a:p>
        </p:txBody>
      </p:sp>
      <p:sp>
        <p:nvSpPr>
          <p:cNvPr id="79" name="CasellaDiTesto 78"/>
          <p:cNvSpPr txBox="1"/>
          <p:nvPr/>
        </p:nvSpPr>
        <p:spPr>
          <a:xfrm>
            <a:off x="3257315" y="1841360"/>
            <a:ext cx="524503" cy="307777"/>
          </a:xfrm>
          <a:prstGeom prst="rect">
            <a:avLst/>
          </a:prstGeom>
          <a:noFill/>
        </p:spPr>
        <p:txBody>
          <a:bodyPr wrap="none" rtlCol="0">
            <a:spAutoFit/>
          </a:bodyPr>
          <a:lstStyle/>
          <a:p>
            <a:r>
              <a:rPr lang="en-GB" sz="1400" dirty="0" smtClean="0"/>
              <a:t>(1,n)</a:t>
            </a:r>
            <a:endParaRPr lang="en-GB" sz="1400" dirty="0"/>
          </a:p>
        </p:txBody>
      </p:sp>
      <p:sp>
        <p:nvSpPr>
          <p:cNvPr id="80" name="CasellaDiTesto 79"/>
          <p:cNvSpPr txBox="1"/>
          <p:nvPr/>
        </p:nvSpPr>
        <p:spPr>
          <a:xfrm>
            <a:off x="2133277" y="1172655"/>
            <a:ext cx="524503" cy="307777"/>
          </a:xfrm>
          <a:prstGeom prst="rect">
            <a:avLst/>
          </a:prstGeom>
          <a:noFill/>
        </p:spPr>
        <p:txBody>
          <a:bodyPr wrap="none" rtlCol="0">
            <a:spAutoFit/>
          </a:bodyPr>
          <a:lstStyle/>
          <a:p>
            <a:r>
              <a:rPr lang="en-GB" sz="1400" dirty="0" smtClean="0"/>
              <a:t>(1,n)</a:t>
            </a:r>
            <a:endParaRPr lang="en-GB" sz="1400" dirty="0"/>
          </a:p>
        </p:txBody>
      </p:sp>
      <p:sp>
        <p:nvSpPr>
          <p:cNvPr id="81" name="CasellaDiTesto 80"/>
          <p:cNvSpPr txBox="1"/>
          <p:nvPr/>
        </p:nvSpPr>
        <p:spPr>
          <a:xfrm>
            <a:off x="4346589" y="3825230"/>
            <a:ext cx="524503" cy="307777"/>
          </a:xfrm>
          <a:prstGeom prst="rect">
            <a:avLst/>
          </a:prstGeom>
          <a:noFill/>
        </p:spPr>
        <p:txBody>
          <a:bodyPr wrap="none" rtlCol="0">
            <a:spAutoFit/>
          </a:bodyPr>
          <a:lstStyle/>
          <a:p>
            <a:r>
              <a:rPr lang="en-GB" sz="1400" dirty="0" smtClean="0"/>
              <a:t>(1,n)</a:t>
            </a:r>
            <a:endParaRPr lang="en-GB" sz="1400" dirty="0"/>
          </a:p>
        </p:txBody>
      </p:sp>
      <p:sp>
        <p:nvSpPr>
          <p:cNvPr id="82" name="CasellaDiTesto 81"/>
          <p:cNvSpPr txBox="1"/>
          <p:nvPr/>
        </p:nvSpPr>
        <p:spPr>
          <a:xfrm>
            <a:off x="7772906" y="1944494"/>
            <a:ext cx="524503" cy="307777"/>
          </a:xfrm>
          <a:prstGeom prst="rect">
            <a:avLst/>
          </a:prstGeom>
          <a:noFill/>
        </p:spPr>
        <p:txBody>
          <a:bodyPr wrap="none" rtlCol="0">
            <a:spAutoFit/>
          </a:bodyPr>
          <a:lstStyle/>
          <a:p>
            <a:r>
              <a:rPr lang="en-GB" sz="1400" dirty="0" smtClean="0"/>
              <a:t>(0,n)</a:t>
            </a:r>
            <a:endParaRPr lang="en-GB" sz="1400" dirty="0"/>
          </a:p>
        </p:txBody>
      </p:sp>
      <p:sp>
        <p:nvSpPr>
          <p:cNvPr id="83" name="CasellaDiTesto 82"/>
          <p:cNvSpPr txBox="1"/>
          <p:nvPr/>
        </p:nvSpPr>
        <p:spPr>
          <a:xfrm>
            <a:off x="7956376" y="847874"/>
            <a:ext cx="524503" cy="307777"/>
          </a:xfrm>
          <a:prstGeom prst="rect">
            <a:avLst/>
          </a:prstGeom>
          <a:noFill/>
        </p:spPr>
        <p:txBody>
          <a:bodyPr wrap="none" rtlCol="0">
            <a:spAutoFit/>
          </a:bodyPr>
          <a:lstStyle/>
          <a:p>
            <a:r>
              <a:rPr lang="en-GB" sz="1400" dirty="0" smtClean="0"/>
              <a:t>(0,n)</a:t>
            </a:r>
            <a:endParaRPr lang="en-GB" sz="1400" dirty="0"/>
          </a:p>
        </p:txBody>
      </p:sp>
      <p:cxnSp>
        <p:nvCxnSpPr>
          <p:cNvPr id="84" name="Connettore 2 83"/>
          <p:cNvCxnSpPr>
            <a:stCxn id="5" idx="0"/>
          </p:cNvCxnSpPr>
          <p:nvPr/>
        </p:nvCxnSpPr>
        <p:spPr>
          <a:xfrm flipH="1" flipV="1">
            <a:off x="4230900" y="1818330"/>
            <a:ext cx="701140" cy="3628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CasellaDiTesto 86"/>
          <p:cNvSpPr txBox="1"/>
          <p:nvPr/>
        </p:nvSpPr>
        <p:spPr>
          <a:xfrm>
            <a:off x="6253964" y="5369790"/>
            <a:ext cx="524503" cy="307777"/>
          </a:xfrm>
          <a:prstGeom prst="rect">
            <a:avLst/>
          </a:prstGeom>
          <a:noFill/>
        </p:spPr>
        <p:txBody>
          <a:bodyPr wrap="none" rtlCol="0">
            <a:spAutoFit/>
          </a:bodyPr>
          <a:lstStyle/>
          <a:p>
            <a:r>
              <a:rPr lang="en-GB" sz="1400" dirty="0" smtClean="0"/>
              <a:t>(1,n)</a:t>
            </a:r>
            <a:endParaRPr lang="en-GB" sz="1400" dirty="0"/>
          </a:p>
        </p:txBody>
      </p:sp>
      <p:cxnSp>
        <p:nvCxnSpPr>
          <p:cNvPr id="89" name="Connettore diritto 88"/>
          <p:cNvCxnSpPr>
            <a:endCxn id="10" idx="0"/>
          </p:cNvCxnSpPr>
          <p:nvPr/>
        </p:nvCxnSpPr>
        <p:spPr>
          <a:xfrm>
            <a:off x="4276760" y="3827542"/>
            <a:ext cx="18599" cy="76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mbo 87"/>
          <p:cNvSpPr/>
          <p:nvPr/>
        </p:nvSpPr>
        <p:spPr>
          <a:xfrm>
            <a:off x="3863311" y="4100605"/>
            <a:ext cx="864096" cy="216024"/>
          </a:xfrm>
          <a:prstGeom prst="diamon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&gt;&lt;</a:t>
            </a:r>
            <a:endParaRPr lang="en-GB" dirty="0"/>
          </a:p>
        </p:txBody>
      </p:sp>
      <p:sp>
        <p:nvSpPr>
          <p:cNvPr id="91" name="CasellaDiTesto 90"/>
          <p:cNvSpPr txBox="1"/>
          <p:nvPr/>
        </p:nvSpPr>
        <p:spPr>
          <a:xfrm>
            <a:off x="4319218" y="4260145"/>
            <a:ext cx="524503" cy="307777"/>
          </a:xfrm>
          <a:prstGeom prst="rect">
            <a:avLst/>
          </a:prstGeom>
          <a:noFill/>
        </p:spPr>
        <p:txBody>
          <a:bodyPr wrap="none" rtlCol="0">
            <a:spAutoFit/>
          </a:bodyPr>
          <a:lstStyle/>
          <a:p>
            <a:r>
              <a:rPr lang="en-GB" sz="1400" dirty="0" smtClean="0"/>
              <a:t>(1,n)</a:t>
            </a:r>
            <a:endParaRPr lang="en-GB" sz="1400" dirty="0"/>
          </a:p>
        </p:txBody>
      </p:sp>
      <p:sp>
        <p:nvSpPr>
          <p:cNvPr id="92" name="CasellaDiTesto 91"/>
          <p:cNvSpPr txBox="1"/>
          <p:nvPr/>
        </p:nvSpPr>
        <p:spPr>
          <a:xfrm>
            <a:off x="5340019" y="1451829"/>
            <a:ext cx="521741" cy="261610"/>
          </a:xfrm>
          <a:prstGeom prst="rect">
            <a:avLst/>
          </a:prstGeom>
          <a:noFill/>
        </p:spPr>
        <p:txBody>
          <a:bodyPr wrap="square" rtlCol="0">
            <a:spAutoFit/>
          </a:bodyPr>
          <a:lstStyle/>
          <a:p>
            <a:pPr algn="ctr"/>
            <a:r>
              <a:rPr lang="en-GB" sz="1100" dirty="0" smtClean="0"/>
              <a:t>di</a:t>
            </a:r>
            <a:endParaRPr lang="en-GB" sz="1100" dirty="0"/>
          </a:p>
        </p:txBody>
      </p:sp>
      <p:sp>
        <p:nvSpPr>
          <p:cNvPr id="93" name="CasellaDiTesto 92"/>
          <p:cNvSpPr txBox="1"/>
          <p:nvPr/>
        </p:nvSpPr>
        <p:spPr>
          <a:xfrm>
            <a:off x="2527865" y="1483826"/>
            <a:ext cx="521741" cy="261610"/>
          </a:xfrm>
          <a:prstGeom prst="rect">
            <a:avLst/>
          </a:prstGeom>
          <a:noFill/>
        </p:spPr>
        <p:txBody>
          <a:bodyPr wrap="square" rtlCol="0">
            <a:spAutoFit/>
          </a:bodyPr>
          <a:lstStyle/>
          <a:p>
            <a:pPr algn="ctr"/>
            <a:r>
              <a:rPr lang="en-GB" sz="1100" dirty="0" smtClean="0"/>
              <a:t>in</a:t>
            </a:r>
            <a:endParaRPr lang="en-GB" sz="1100" dirty="0"/>
          </a:p>
        </p:txBody>
      </p:sp>
      <p:sp>
        <p:nvSpPr>
          <p:cNvPr id="94" name="CasellaDiTesto 93"/>
          <p:cNvSpPr txBox="1"/>
          <p:nvPr/>
        </p:nvSpPr>
        <p:spPr>
          <a:xfrm>
            <a:off x="8170860" y="1431224"/>
            <a:ext cx="650800" cy="261610"/>
          </a:xfrm>
          <a:prstGeom prst="rect">
            <a:avLst/>
          </a:prstGeom>
          <a:noFill/>
        </p:spPr>
        <p:txBody>
          <a:bodyPr wrap="square" rtlCol="0">
            <a:spAutoFit/>
          </a:bodyPr>
          <a:lstStyle/>
          <a:p>
            <a:pPr algn="ctr"/>
            <a:r>
              <a:rPr lang="en-GB" sz="1100" dirty="0" err="1" smtClean="0"/>
              <a:t>parente</a:t>
            </a:r>
            <a:endParaRPr lang="en-GB" sz="1100" dirty="0"/>
          </a:p>
        </p:txBody>
      </p:sp>
      <p:sp>
        <p:nvSpPr>
          <p:cNvPr id="95" name="CasellaDiTesto 94"/>
          <p:cNvSpPr txBox="1"/>
          <p:nvPr/>
        </p:nvSpPr>
        <p:spPr>
          <a:xfrm>
            <a:off x="3487001" y="2726243"/>
            <a:ext cx="650800" cy="261610"/>
          </a:xfrm>
          <a:prstGeom prst="rect">
            <a:avLst/>
          </a:prstGeom>
          <a:noFill/>
        </p:spPr>
        <p:txBody>
          <a:bodyPr wrap="square" rtlCol="0">
            <a:spAutoFit/>
          </a:bodyPr>
          <a:lstStyle/>
          <a:p>
            <a:pPr algn="ctr"/>
            <a:r>
              <a:rPr lang="en-GB" sz="1100" dirty="0" smtClean="0"/>
              <a:t>In </a:t>
            </a:r>
            <a:r>
              <a:rPr lang="en-GB" sz="1100" dirty="0" err="1" smtClean="0"/>
              <a:t>menù</a:t>
            </a:r>
            <a:endParaRPr lang="en-GB" sz="1100" dirty="0"/>
          </a:p>
        </p:txBody>
      </p:sp>
      <p:sp>
        <p:nvSpPr>
          <p:cNvPr id="96" name="CasellaDiTesto 95"/>
          <p:cNvSpPr txBox="1"/>
          <p:nvPr/>
        </p:nvSpPr>
        <p:spPr>
          <a:xfrm>
            <a:off x="2525812" y="3498682"/>
            <a:ext cx="650800" cy="261610"/>
          </a:xfrm>
          <a:prstGeom prst="rect">
            <a:avLst/>
          </a:prstGeom>
          <a:noFill/>
        </p:spPr>
        <p:txBody>
          <a:bodyPr wrap="square" rtlCol="0">
            <a:spAutoFit/>
          </a:bodyPr>
          <a:lstStyle/>
          <a:p>
            <a:pPr algn="ctr"/>
            <a:r>
              <a:rPr lang="en-GB" sz="1100" dirty="0" smtClean="0"/>
              <a:t>È un</a:t>
            </a:r>
            <a:endParaRPr lang="en-GB" sz="1100" dirty="0"/>
          </a:p>
        </p:txBody>
      </p:sp>
      <p:sp>
        <p:nvSpPr>
          <p:cNvPr id="97" name="CasellaDiTesto 96"/>
          <p:cNvSpPr txBox="1"/>
          <p:nvPr/>
        </p:nvSpPr>
        <p:spPr>
          <a:xfrm>
            <a:off x="3969959" y="4065771"/>
            <a:ext cx="650800" cy="261610"/>
          </a:xfrm>
          <a:prstGeom prst="rect">
            <a:avLst/>
          </a:prstGeom>
          <a:noFill/>
        </p:spPr>
        <p:txBody>
          <a:bodyPr wrap="square" rtlCol="0">
            <a:spAutoFit/>
          </a:bodyPr>
          <a:lstStyle/>
          <a:p>
            <a:pPr algn="ctr"/>
            <a:r>
              <a:rPr lang="en-GB" sz="1100" dirty="0" smtClean="0"/>
              <a:t>di</a:t>
            </a:r>
            <a:endParaRPr lang="en-GB" sz="1100" dirty="0"/>
          </a:p>
        </p:txBody>
      </p:sp>
      <p:sp>
        <p:nvSpPr>
          <p:cNvPr id="98" name="CasellaDiTesto 97"/>
          <p:cNvSpPr txBox="1"/>
          <p:nvPr/>
        </p:nvSpPr>
        <p:spPr>
          <a:xfrm>
            <a:off x="5740216" y="5592172"/>
            <a:ext cx="650800" cy="261610"/>
          </a:xfrm>
          <a:prstGeom prst="rect">
            <a:avLst/>
          </a:prstGeom>
          <a:noFill/>
        </p:spPr>
        <p:txBody>
          <a:bodyPr wrap="square" rtlCol="0">
            <a:spAutoFit/>
          </a:bodyPr>
          <a:lstStyle/>
          <a:p>
            <a:pPr algn="ctr"/>
            <a:r>
              <a:rPr lang="en-GB" sz="1100" dirty="0" smtClean="0"/>
              <a:t>da</a:t>
            </a:r>
            <a:endParaRPr lang="en-GB" sz="1100" dirty="0"/>
          </a:p>
        </p:txBody>
      </p:sp>
      <p:sp>
        <p:nvSpPr>
          <p:cNvPr id="99" name="CasellaDiTesto 98"/>
          <p:cNvSpPr txBox="1"/>
          <p:nvPr/>
        </p:nvSpPr>
        <p:spPr>
          <a:xfrm>
            <a:off x="1115899" y="5580427"/>
            <a:ext cx="650800" cy="261610"/>
          </a:xfrm>
          <a:prstGeom prst="rect">
            <a:avLst/>
          </a:prstGeom>
          <a:noFill/>
        </p:spPr>
        <p:txBody>
          <a:bodyPr wrap="square" rtlCol="0">
            <a:spAutoFit/>
          </a:bodyPr>
          <a:lstStyle/>
          <a:p>
            <a:pPr algn="ctr"/>
            <a:r>
              <a:rPr lang="en-GB" sz="1100" dirty="0" err="1" smtClean="0"/>
              <a:t>provoca</a:t>
            </a:r>
            <a:endParaRPr lang="en-GB" sz="1100" dirty="0"/>
          </a:p>
        </p:txBody>
      </p:sp>
      <p:sp>
        <p:nvSpPr>
          <p:cNvPr id="100" name="CasellaDiTesto 99"/>
          <p:cNvSpPr txBox="1"/>
          <p:nvPr/>
        </p:nvSpPr>
        <p:spPr>
          <a:xfrm>
            <a:off x="5561958" y="2162001"/>
            <a:ext cx="650800" cy="261610"/>
          </a:xfrm>
          <a:prstGeom prst="rect">
            <a:avLst/>
          </a:prstGeom>
          <a:noFill/>
        </p:spPr>
        <p:txBody>
          <a:bodyPr wrap="square" rtlCol="0">
            <a:spAutoFit/>
          </a:bodyPr>
          <a:lstStyle/>
          <a:p>
            <a:pPr algn="ctr"/>
            <a:r>
              <a:rPr lang="en-GB" sz="1100" dirty="0" err="1" smtClean="0"/>
              <a:t>Etnia</a:t>
            </a:r>
            <a:endParaRPr lang="en-GB" sz="1100" dirty="0"/>
          </a:p>
        </p:txBody>
      </p:sp>
      <p:sp>
        <p:nvSpPr>
          <p:cNvPr id="101" name="CasellaDiTesto 100"/>
          <p:cNvSpPr txBox="1"/>
          <p:nvPr/>
        </p:nvSpPr>
        <p:spPr>
          <a:xfrm>
            <a:off x="8297409" y="1671666"/>
            <a:ext cx="796577" cy="430887"/>
          </a:xfrm>
          <a:prstGeom prst="rect">
            <a:avLst/>
          </a:prstGeom>
          <a:noFill/>
        </p:spPr>
        <p:txBody>
          <a:bodyPr wrap="square" rtlCol="0">
            <a:spAutoFit/>
          </a:bodyPr>
          <a:lstStyle/>
          <a:p>
            <a:pPr algn="ctr"/>
            <a:r>
              <a:rPr lang="en-GB" sz="1100" dirty="0" err="1" smtClean="0"/>
              <a:t>Tipo</a:t>
            </a:r>
            <a:endParaRPr lang="en-GB" sz="1100" dirty="0" smtClean="0"/>
          </a:p>
          <a:p>
            <a:pPr algn="ctr"/>
            <a:r>
              <a:rPr lang="en-GB" sz="1100" dirty="0" err="1" smtClean="0"/>
              <a:t>parentela</a:t>
            </a:r>
            <a:endParaRPr lang="en-GB" sz="1100" dirty="0"/>
          </a:p>
        </p:txBody>
      </p:sp>
      <p:sp>
        <p:nvSpPr>
          <p:cNvPr id="102" name="CasellaDiTesto 101"/>
          <p:cNvSpPr txBox="1"/>
          <p:nvPr/>
        </p:nvSpPr>
        <p:spPr>
          <a:xfrm>
            <a:off x="4663193" y="4014185"/>
            <a:ext cx="796577" cy="261610"/>
          </a:xfrm>
          <a:prstGeom prst="rect">
            <a:avLst/>
          </a:prstGeom>
          <a:noFill/>
        </p:spPr>
        <p:txBody>
          <a:bodyPr wrap="square" rtlCol="0">
            <a:spAutoFit/>
          </a:bodyPr>
          <a:lstStyle/>
          <a:p>
            <a:pPr algn="ctr"/>
            <a:r>
              <a:rPr lang="en-GB" sz="1100" dirty="0" err="1" smtClean="0"/>
              <a:t>quantità</a:t>
            </a:r>
            <a:endParaRPr lang="en-GB" sz="1100" dirty="0"/>
          </a:p>
        </p:txBody>
      </p:sp>
      <p:sp>
        <p:nvSpPr>
          <p:cNvPr id="104" name="Figura a mano libera 103"/>
          <p:cNvSpPr/>
          <p:nvPr/>
        </p:nvSpPr>
        <p:spPr>
          <a:xfrm>
            <a:off x="3657600" y="3229812"/>
            <a:ext cx="1587696" cy="391002"/>
          </a:xfrm>
          <a:custGeom>
            <a:avLst/>
            <a:gdLst>
              <a:gd name="connsiteX0" fmla="*/ 1550276 w 1587696"/>
              <a:gd name="connsiteY0" fmla="*/ 391002 h 391002"/>
              <a:gd name="connsiteX1" fmla="*/ 1550276 w 1587696"/>
              <a:gd name="connsiteY1" fmla="*/ 159774 h 391002"/>
              <a:gd name="connsiteX2" fmla="*/ 1161393 w 1587696"/>
              <a:gd name="connsiteY2" fmla="*/ 12629 h 391002"/>
              <a:gd name="connsiteX3" fmla="*/ 346841 w 1587696"/>
              <a:gd name="connsiteY3" fmla="*/ 12629 h 391002"/>
              <a:gd name="connsiteX4" fmla="*/ 0 w 1587696"/>
              <a:gd name="connsiteY4" fmla="*/ 54671 h 39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696" h="391002">
                <a:moveTo>
                  <a:pt x="1550276" y="391002"/>
                </a:moveTo>
                <a:cubicBezTo>
                  <a:pt x="1582683" y="306919"/>
                  <a:pt x="1615090" y="222836"/>
                  <a:pt x="1550276" y="159774"/>
                </a:cubicBezTo>
                <a:cubicBezTo>
                  <a:pt x="1485462" y="96712"/>
                  <a:pt x="1361965" y="37153"/>
                  <a:pt x="1161393" y="12629"/>
                </a:cubicBezTo>
                <a:cubicBezTo>
                  <a:pt x="960820" y="-11895"/>
                  <a:pt x="540406" y="5622"/>
                  <a:pt x="346841" y="12629"/>
                </a:cubicBezTo>
                <a:cubicBezTo>
                  <a:pt x="153276" y="19636"/>
                  <a:pt x="76638" y="37153"/>
                  <a:pt x="0" y="5467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e 104"/>
          <p:cNvSpPr/>
          <p:nvPr/>
        </p:nvSpPr>
        <p:spPr>
          <a:xfrm>
            <a:off x="3571134" y="3227188"/>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asellaDiTesto 105"/>
          <p:cNvSpPr txBox="1"/>
          <p:nvPr/>
        </p:nvSpPr>
        <p:spPr>
          <a:xfrm>
            <a:off x="5126035" y="1038945"/>
            <a:ext cx="865642" cy="430887"/>
          </a:xfrm>
          <a:prstGeom prst="rect">
            <a:avLst/>
          </a:prstGeom>
          <a:noFill/>
        </p:spPr>
        <p:txBody>
          <a:bodyPr wrap="square" rtlCol="0">
            <a:spAutoFit/>
          </a:bodyPr>
          <a:lstStyle/>
          <a:p>
            <a:pPr algn="ctr"/>
            <a:r>
              <a:rPr lang="en-GB" sz="1100" dirty="0" smtClean="0"/>
              <a:t>Quota </a:t>
            </a:r>
            <a:r>
              <a:rPr lang="en-GB" sz="1100" dirty="0" err="1" smtClean="0"/>
              <a:t>possesso</a:t>
            </a:r>
            <a:endParaRPr lang="en-GB" sz="1100" dirty="0"/>
          </a:p>
        </p:txBody>
      </p:sp>
      <p:sp>
        <p:nvSpPr>
          <p:cNvPr id="85" name="CasellaDiTesto 84"/>
          <p:cNvSpPr txBox="1"/>
          <p:nvPr/>
        </p:nvSpPr>
        <p:spPr>
          <a:xfrm>
            <a:off x="6342600" y="1847223"/>
            <a:ext cx="865642" cy="769441"/>
          </a:xfrm>
          <a:prstGeom prst="rect">
            <a:avLst/>
          </a:prstGeom>
          <a:noFill/>
        </p:spPr>
        <p:txBody>
          <a:bodyPr wrap="square" rtlCol="0">
            <a:spAutoFit/>
          </a:bodyPr>
          <a:lstStyle/>
          <a:p>
            <a:r>
              <a:rPr lang="en-GB" sz="1100" u="sng" dirty="0" smtClean="0"/>
              <a:t>CF</a:t>
            </a:r>
          </a:p>
          <a:p>
            <a:r>
              <a:rPr lang="en-GB" sz="1100" dirty="0" smtClean="0"/>
              <a:t>Nome</a:t>
            </a:r>
          </a:p>
          <a:p>
            <a:r>
              <a:rPr lang="en-GB" sz="1100" dirty="0" err="1" smtClean="0"/>
              <a:t>Cognome</a:t>
            </a:r>
            <a:endParaRPr lang="en-GB" sz="1100" dirty="0" smtClean="0"/>
          </a:p>
          <a:p>
            <a:r>
              <a:rPr lang="en-GB" sz="1100" dirty="0" err="1" smtClean="0"/>
              <a:t>indirizzo</a:t>
            </a:r>
            <a:endParaRPr lang="en-GB" sz="1100" dirty="0"/>
          </a:p>
        </p:txBody>
      </p:sp>
      <p:sp>
        <p:nvSpPr>
          <p:cNvPr id="86" name="CasellaDiTesto 85"/>
          <p:cNvSpPr txBox="1"/>
          <p:nvPr/>
        </p:nvSpPr>
        <p:spPr>
          <a:xfrm>
            <a:off x="4920726" y="4517953"/>
            <a:ext cx="654298" cy="461665"/>
          </a:xfrm>
          <a:prstGeom prst="rect">
            <a:avLst/>
          </a:prstGeom>
          <a:noFill/>
        </p:spPr>
        <p:txBody>
          <a:bodyPr wrap="square" rtlCol="0">
            <a:spAutoFit/>
          </a:bodyPr>
          <a:lstStyle/>
          <a:p>
            <a:pPr algn="r"/>
            <a:r>
              <a:rPr lang="en-GB" sz="1200" u="sng" dirty="0" err="1" smtClean="0"/>
              <a:t>Codice</a:t>
            </a:r>
            <a:endParaRPr lang="en-GB" sz="1200" u="sng" dirty="0" smtClean="0"/>
          </a:p>
          <a:p>
            <a:pPr algn="r"/>
            <a:r>
              <a:rPr lang="en-GB" sz="1200" dirty="0" smtClean="0"/>
              <a:t>Nome</a:t>
            </a:r>
          </a:p>
        </p:txBody>
      </p:sp>
      <p:sp>
        <p:nvSpPr>
          <p:cNvPr id="3" name="Rettangolo 2"/>
          <p:cNvSpPr/>
          <p:nvPr/>
        </p:nvSpPr>
        <p:spPr>
          <a:xfrm>
            <a:off x="270412" y="99170"/>
            <a:ext cx="2870094" cy="9595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CasellaDiTesto 89"/>
          <p:cNvSpPr txBox="1"/>
          <p:nvPr/>
        </p:nvSpPr>
        <p:spPr>
          <a:xfrm>
            <a:off x="359357" y="86085"/>
            <a:ext cx="2690249" cy="938719"/>
          </a:xfrm>
          <a:prstGeom prst="rect">
            <a:avLst/>
          </a:prstGeom>
          <a:noFill/>
        </p:spPr>
        <p:txBody>
          <a:bodyPr wrap="square" rtlCol="0">
            <a:spAutoFit/>
          </a:bodyPr>
          <a:lstStyle/>
          <a:p>
            <a:r>
              <a:rPr lang="en-GB" sz="1100" dirty="0" err="1" smtClean="0"/>
              <a:t>Eccetto</a:t>
            </a:r>
            <a:r>
              <a:rPr lang="en-GB" sz="1100" dirty="0" smtClean="0"/>
              <a:t> </a:t>
            </a:r>
            <a:r>
              <a:rPr lang="en-GB" sz="1100" dirty="0" err="1" smtClean="0"/>
              <a:t>che</a:t>
            </a:r>
            <a:r>
              <a:rPr lang="en-GB" sz="1100" dirty="0" smtClean="0"/>
              <a:t> per le </a:t>
            </a:r>
            <a:r>
              <a:rPr lang="en-GB" sz="1100" dirty="0" err="1" smtClean="0"/>
              <a:t>entità</a:t>
            </a:r>
            <a:r>
              <a:rPr lang="en-GB" sz="1100" dirty="0" smtClean="0"/>
              <a:t> “</a:t>
            </a:r>
            <a:r>
              <a:rPr lang="en-GB" sz="1100" dirty="0" err="1" smtClean="0"/>
              <a:t>Piatto</a:t>
            </a:r>
            <a:r>
              <a:rPr lang="en-GB" sz="1100" dirty="0" smtClean="0"/>
              <a:t> </a:t>
            </a:r>
            <a:r>
              <a:rPr lang="en-GB" sz="1100" dirty="0" err="1" smtClean="0"/>
              <a:t>offerto</a:t>
            </a:r>
            <a:r>
              <a:rPr lang="en-GB" sz="1100" dirty="0" smtClean="0"/>
              <a:t> da ristorante” e Ristorante </a:t>
            </a:r>
            <a:r>
              <a:rPr lang="en-GB" sz="1100" dirty="0" err="1" smtClean="0"/>
              <a:t>gli</a:t>
            </a:r>
            <a:r>
              <a:rPr lang="en-GB" sz="1100" dirty="0" smtClean="0"/>
              <a:t> </a:t>
            </a:r>
            <a:r>
              <a:rPr lang="en-GB" sz="1100" dirty="0" err="1" smtClean="0"/>
              <a:t>identificatori</a:t>
            </a:r>
            <a:r>
              <a:rPr lang="en-GB" sz="1100" dirty="0" smtClean="0"/>
              <a:t> </a:t>
            </a:r>
            <a:r>
              <a:rPr lang="en-GB" sz="1100" dirty="0" err="1" smtClean="0"/>
              <a:t>sono</a:t>
            </a:r>
            <a:r>
              <a:rPr lang="en-GB" sz="1100" dirty="0" smtClean="0"/>
              <a:t> </a:t>
            </a:r>
            <a:r>
              <a:rPr lang="en-GB" sz="1100" dirty="0" err="1" smtClean="0"/>
              <a:t>rappresentati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u="sng" dirty="0" err="1" smtClean="0"/>
              <a:t>sottolienati</a:t>
            </a:r>
            <a:r>
              <a:rPr lang="en-GB" sz="1100" dirty="0" smtClean="0"/>
              <a:t> e </a:t>
            </a:r>
            <a:r>
              <a:rPr lang="en-GB" sz="1100" dirty="0" err="1" smtClean="0"/>
              <a:t>gli</a:t>
            </a:r>
            <a:r>
              <a:rPr lang="en-GB" sz="1100" dirty="0" smtClean="0"/>
              <a:t> </a:t>
            </a:r>
            <a:r>
              <a:rPr lang="en-GB" sz="1100" dirty="0" err="1" smtClean="0"/>
              <a:t>attributi</a:t>
            </a:r>
            <a:r>
              <a:rPr lang="en-GB" sz="1100" dirty="0" smtClean="0"/>
              <a:t> da </a:t>
            </a:r>
            <a:r>
              <a:rPr lang="en-GB" sz="1100" dirty="0" err="1" smtClean="0"/>
              <a:t>stringhe</a:t>
            </a:r>
            <a:r>
              <a:rPr lang="en-GB" sz="1100" dirty="0" smtClean="0"/>
              <a:t> di </a:t>
            </a:r>
            <a:r>
              <a:rPr lang="en-GB" sz="1100" dirty="0" err="1" smtClean="0"/>
              <a:t>caratteri</a:t>
            </a:r>
            <a:r>
              <a:rPr lang="en-GB" sz="1100" dirty="0" smtClean="0"/>
              <a:t> </a:t>
            </a:r>
            <a:r>
              <a:rPr lang="en-GB" sz="1100" dirty="0" err="1" smtClean="0"/>
              <a:t>accanto</a:t>
            </a:r>
            <a:r>
              <a:rPr lang="en-GB" sz="1100" dirty="0" smtClean="0"/>
              <a:t> a </a:t>
            </a:r>
            <a:r>
              <a:rPr lang="en-GB" sz="1100" dirty="0" err="1"/>
              <a:t>E</a:t>
            </a:r>
            <a:r>
              <a:rPr lang="en-GB" sz="1100" dirty="0" err="1" smtClean="0"/>
              <a:t>ntità</a:t>
            </a:r>
            <a:r>
              <a:rPr lang="en-GB" sz="1100" dirty="0" smtClean="0"/>
              <a:t> o Relationship</a:t>
            </a:r>
            <a:endParaRPr lang="en-GB" sz="1100" dirty="0"/>
          </a:p>
        </p:txBody>
      </p:sp>
      <p:cxnSp>
        <p:nvCxnSpPr>
          <p:cNvPr id="103" name="Connettore diritto 102"/>
          <p:cNvCxnSpPr/>
          <p:nvPr/>
        </p:nvCxnSpPr>
        <p:spPr>
          <a:xfrm flipV="1">
            <a:off x="3579428" y="1071086"/>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e 107"/>
          <p:cNvSpPr/>
          <p:nvPr/>
        </p:nvSpPr>
        <p:spPr>
          <a:xfrm>
            <a:off x="3647286" y="978189"/>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Connettore diritto 111"/>
          <p:cNvCxnSpPr/>
          <p:nvPr/>
        </p:nvCxnSpPr>
        <p:spPr>
          <a:xfrm flipV="1">
            <a:off x="3810059" y="1056063"/>
            <a:ext cx="111610" cy="31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e 112"/>
          <p:cNvSpPr/>
          <p:nvPr/>
        </p:nvSpPr>
        <p:spPr>
          <a:xfrm>
            <a:off x="3877917" y="963166"/>
            <a:ext cx="119908" cy="11991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CasellaDiTesto 113"/>
          <p:cNvSpPr txBox="1"/>
          <p:nvPr/>
        </p:nvSpPr>
        <p:spPr>
          <a:xfrm>
            <a:off x="3838557" y="723029"/>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5" name="CasellaDiTesto 114"/>
          <p:cNvSpPr txBox="1"/>
          <p:nvPr/>
        </p:nvSpPr>
        <p:spPr>
          <a:xfrm>
            <a:off x="3322772" y="724578"/>
            <a:ext cx="650800" cy="261610"/>
          </a:xfrm>
          <a:prstGeom prst="rect">
            <a:avLst/>
          </a:prstGeom>
          <a:noFill/>
        </p:spPr>
        <p:txBody>
          <a:bodyPr wrap="square" rtlCol="0">
            <a:spAutoFit/>
          </a:bodyPr>
          <a:lstStyle/>
          <a:p>
            <a:pPr algn="ctr"/>
            <a:r>
              <a:rPr lang="en-GB" sz="1100" dirty="0" smtClean="0"/>
              <a:t>Nome</a:t>
            </a:r>
            <a:endParaRPr lang="en-GB" sz="1100" dirty="0"/>
          </a:p>
        </p:txBody>
      </p:sp>
      <p:sp>
        <p:nvSpPr>
          <p:cNvPr id="116" name="Ovale 115"/>
          <p:cNvSpPr/>
          <p:nvPr/>
        </p:nvSpPr>
        <p:spPr>
          <a:xfrm>
            <a:off x="4125309" y="1120275"/>
            <a:ext cx="119908" cy="11991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p:cNvCxnSpPr>
            <a:stCxn id="116" idx="2"/>
          </p:cNvCxnSpPr>
          <p:nvPr/>
        </p:nvCxnSpPr>
        <p:spPr>
          <a:xfrm flipH="1" flipV="1">
            <a:off x="3519148" y="1167280"/>
            <a:ext cx="606161" cy="12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metto 2 11"/>
          <p:cNvSpPr/>
          <p:nvPr/>
        </p:nvSpPr>
        <p:spPr>
          <a:xfrm>
            <a:off x="5651484" y="4247109"/>
            <a:ext cx="3021428" cy="1117098"/>
          </a:xfrm>
          <a:prstGeom prst="wedgeRoundRectCallout">
            <a:avLst>
              <a:gd name="adj1" fmla="val -72101"/>
              <a:gd name="adj2" fmla="val -134197"/>
              <a:gd name="adj3" fmla="val 16667"/>
            </a:avLst>
          </a:prstGeom>
          <a:solidFill>
            <a:schemeClr val="bg1">
              <a:alpha val="4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1"/>
                </a:solidFill>
              </a:rPr>
              <a:t>L’identificatore</a:t>
            </a:r>
            <a:r>
              <a:rPr lang="en-GB" sz="1200" dirty="0" smtClean="0">
                <a:solidFill>
                  <a:schemeClr val="tx1"/>
                </a:solidFill>
              </a:rPr>
              <a:t> </a:t>
            </a:r>
            <a:r>
              <a:rPr lang="en-GB" sz="1200" dirty="0" err="1" smtClean="0">
                <a:solidFill>
                  <a:schemeClr val="tx1"/>
                </a:solidFill>
              </a:rPr>
              <a:t>esterno</a:t>
            </a:r>
            <a:r>
              <a:rPr lang="en-GB" sz="1200" dirty="0" smtClean="0">
                <a:solidFill>
                  <a:schemeClr val="tx1"/>
                </a:solidFill>
              </a:rPr>
              <a:t> era </a:t>
            </a:r>
            <a:r>
              <a:rPr lang="en-GB" sz="1200" dirty="0" err="1" smtClean="0">
                <a:solidFill>
                  <a:schemeClr val="tx1"/>
                </a:solidFill>
              </a:rPr>
              <a:t>indispensabile</a:t>
            </a:r>
            <a:r>
              <a:rPr lang="en-GB" sz="1200" dirty="0" smtClean="0">
                <a:solidFill>
                  <a:schemeClr val="tx1"/>
                </a:solidFill>
              </a:rPr>
              <a:t> </a:t>
            </a:r>
            <a:r>
              <a:rPr lang="en-GB" sz="1200" dirty="0" err="1" smtClean="0">
                <a:solidFill>
                  <a:schemeClr val="tx1"/>
                </a:solidFill>
              </a:rPr>
              <a:t>perchè</a:t>
            </a:r>
            <a:r>
              <a:rPr lang="en-GB" sz="1200" dirty="0" smtClean="0">
                <a:solidFill>
                  <a:schemeClr val="tx1"/>
                </a:solidFill>
              </a:rPr>
              <a:t> </a:t>
            </a:r>
            <a:r>
              <a:rPr lang="en-GB" sz="1200" dirty="0" err="1" smtClean="0">
                <a:solidFill>
                  <a:schemeClr val="tx1"/>
                </a:solidFill>
              </a:rPr>
              <a:t>bisognava</a:t>
            </a:r>
            <a:r>
              <a:rPr lang="en-GB" sz="1200" dirty="0" smtClean="0">
                <a:solidFill>
                  <a:schemeClr val="tx1"/>
                </a:solidFill>
              </a:rPr>
              <a:t> </a:t>
            </a:r>
            <a:r>
              <a:rPr lang="en-GB" sz="1200" dirty="0" err="1" smtClean="0">
                <a:solidFill>
                  <a:schemeClr val="tx1"/>
                </a:solidFill>
              </a:rPr>
              <a:t>rappresentare</a:t>
            </a:r>
            <a:r>
              <a:rPr lang="en-GB" sz="1200" dirty="0" smtClean="0">
                <a:solidFill>
                  <a:schemeClr val="tx1"/>
                </a:solidFill>
              </a:rPr>
              <a:t> I </a:t>
            </a:r>
            <a:r>
              <a:rPr lang="en-GB" sz="1200" dirty="0" err="1" smtClean="0">
                <a:solidFill>
                  <a:schemeClr val="tx1"/>
                </a:solidFill>
              </a:rPr>
              <a:t>piatti</a:t>
            </a:r>
            <a:r>
              <a:rPr lang="en-GB" sz="1200" dirty="0" smtClean="0">
                <a:solidFill>
                  <a:schemeClr val="tx1"/>
                </a:solidFill>
              </a:rPr>
              <a:t> </a:t>
            </a:r>
            <a:r>
              <a:rPr lang="en-GB" sz="1200" dirty="0" err="1" smtClean="0">
                <a:solidFill>
                  <a:schemeClr val="tx1"/>
                </a:solidFill>
              </a:rPr>
              <a:t>offerti</a:t>
            </a:r>
            <a:r>
              <a:rPr lang="en-GB" sz="1200" dirty="0" smtClean="0">
                <a:solidFill>
                  <a:schemeClr val="tx1"/>
                </a:solidFill>
              </a:rPr>
              <a:t> </a:t>
            </a:r>
            <a:r>
              <a:rPr lang="en-GB" sz="1200" dirty="0" err="1" smtClean="0">
                <a:solidFill>
                  <a:schemeClr val="tx1"/>
                </a:solidFill>
              </a:rPr>
              <a:t>dai</a:t>
            </a:r>
            <a:r>
              <a:rPr lang="en-GB" sz="1200" dirty="0" smtClean="0">
                <a:solidFill>
                  <a:schemeClr val="tx1"/>
                </a:solidFill>
              </a:rPr>
              <a:t> ristorante, e per question </a:t>
            </a:r>
            <a:r>
              <a:rPr lang="en-GB" sz="1200" dirty="0" err="1" smtClean="0">
                <a:solidFill>
                  <a:schemeClr val="tx1"/>
                </a:solidFill>
              </a:rPr>
              <a:t>il</a:t>
            </a:r>
            <a:r>
              <a:rPr lang="en-GB" sz="1200" dirty="0" smtClean="0">
                <a:solidFill>
                  <a:schemeClr val="tx1"/>
                </a:solidFill>
              </a:rPr>
              <a:t> </a:t>
            </a:r>
            <a:r>
              <a:rPr lang="en-GB" sz="1200" dirty="0" err="1" smtClean="0">
                <a:solidFill>
                  <a:schemeClr val="tx1"/>
                </a:solidFill>
              </a:rPr>
              <a:t>codice</a:t>
            </a:r>
            <a:r>
              <a:rPr lang="en-GB" sz="1200" dirty="0" smtClean="0">
                <a:solidFill>
                  <a:schemeClr val="tx1"/>
                </a:solidFill>
              </a:rPr>
              <a:t> </a:t>
            </a:r>
            <a:r>
              <a:rPr lang="en-GB" sz="1200" dirty="0" err="1" smtClean="0">
                <a:solidFill>
                  <a:schemeClr val="tx1"/>
                </a:solidFill>
              </a:rPr>
              <a:t>essendo</a:t>
            </a:r>
            <a:r>
              <a:rPr lang="en-GB" sz="1200" dirty="0" smtClean="0">
                <a:solidFill>
                  <a:schemeClr val="tx1"/>
                </a:solidFill>
              </a:rPr>
              <a:t> </a:t>
            </a:r>
            <a:r>
              <a:rPr lang="en-GB" sz="1200" dirty="0" err="1" smtClean="0">
                <a:solidFill>
                  <a:schemeClr val="tx1"/>
                </a:solidFill>
              </a:rPr>
              <a:t>unico</a:t>
            </a:r>
            <a:r>
              <a:rPr lang="en-GB" sz="1200" dirty="0" smtClean="0">
                <a:solidFill>
                  <a:schemeClr val="tx1"/>
                </a:solidFill>
              </a:rPr>
              <a:t> per </a:t>
            </a:r>
            <a:r>
              <a:rPr lang="en-GB" sz="1200" dirty="0" err="1" smtClean="0">
                <a:solidFill>
                  <a:schemeClr val="tx1"/>
                </a:solidFill>
              </a:rPr>
              <a:t>tutti</a:t>
            </a:r>
            <a:r>
              <a:rPr lang="en-GB" sz="1200" dirty="0" smtClean="0">
                <a:solidFill>
                  <a:schemeClr val="tx1"/>
                </a:solidFill>
              </a:rPr>
              <a:t> non </a:t>
            </a:r>
            <a:r>
              <a:rPr lang="en-GB" sz="1200" dirty="0" err="1" smtClean="0">
                <a:solidFill>
                  <a:schemeClr val="tx1"/>
                </a:solidFill>
              </a:rPr>
              <a:t>permetteva</a:t>
            </a:r>
            <a:r>
              <a:rPr lang="en-GB" sz="1200" dirty="0" smtClean="0">
                <a:solidFill>
                  <a:schemeClr val="tx1"/>
                </a:solidFill>
              </a:rPr>
              <a:t> da solo di </a:t>
            </a:r>
            <a:r>
              <a:rPr lang="en-GB" sz="1200" dirty="0" err="1" smtClean="0">
                <a:solidFill>
                  <a:schemeClr val="tx1"/>
                </a:solidFill>
              </a:rPr>
              <a:t>identificare</a:t>
            </a:r>
            <a:r>
              <a:rPr lang="en-GB" sz="1200" dirty="0" smtClean="0">
                <a:solidFill>
                  <a:schemeClr val="tx1"/>
                </a:solidFill>
              </a:rPr>
              <a:t> </a:t>
            </a:r>
            <a:r>
              <a:rPr lang="en-GB" sz="1200" dirty="0" err="1" smtClean="0">
                <a:solidFill>
                  <a:schemeClr val="tx1"/>
                </a:solidFill>
              </a:rPr>
              <a:t>il</a:t>
            </a:r>
            <a:r>
              <a:rPr lang="en-GB" sz="1200" dirty="0" smtClean="0">
                <a:solidFill>
                  <a:schemeClr val="tx1"/>
                </a:solidFill>
              </a:rPr>
              <a:t> </a:t>
            </a:r>
            <a:r>
              <a:rPr lang="en-GB" sz="1200" dirty="0" err="1" smtClean="0">
                <a:solidFill>
                  <a:schemeClr val="tx1"/>
                </a:solidFill>
              </a:rPr>
              <a:t>piatto</a:t>
            </a:r>
            <a:r>
              <a:rPr lang="en-GB" sz="1200" dirty="0" err="1" smtClean="0"/>
              <a:t>e</a:t>
            </a:r>
            <a:r>
              <a:rPr lang="en-GB" sz="1200" dirty="0" smtClean="0"/>
              <a:t> </a:t>
            </a:r>
            <a:endParaRPr lang="en-GB" sz="1200" dirty="0"/>
          </a:p>
        </p:txBody>
      </p:sp>
      <p:grpSp>
        <p:nvGrpSpPr>
          <p:cNvPr id="24" name="Gruppo 23"/>
          <p:cNvGrpSpPr/>
          <p:nvPr/>
        </p:nvGrpSpPr>
        <p:grpSpPr>
          <a:xfrm>
            <a:off x="7832356" y="3148314"/>
            <a:ext cx="1204305" cy="935390"/>
            <a:chOff x="7832356" y="3148314"/>
            <a:chExt cx="1204305" cy="935390"/>
          </a:xfrm>
        </p:grpSpPr>
        <p:sp>
          <p:nvSpPr>
            <p:cNvPr id="107" name="CasellaDiTesto 106"/>
            <p:cNvSpPr txBox="1"/>
            <p:nvPr/>
          </p:nvSpPr>
          <p:spPr>
            <a:xfrm>
              <a:off x="8244573" y="3148314"/>
              <a:ext cx="792088" cy="276999"/>
            </a:xfrm>
            <a:prstGeom prst="rect">
              <a:avLst/>
            </a:prstGeom>
            <a:noFill/>
          </p:spPr>
          <p:txBody>
            <a:bodyPr wrap="square" rtlCol="0">
              <a:spAutoFit/>
            </a:bodyPr>
            <a:lstStyle/>
            <a:p>
              <a:r>
                <a:rPr lang="en-GB" sz="1200" dirty="0" err="1" smtClean="0"/>
                <a:t>Regione</a:t>
              </a:r>
              <a:endParaRPr lang="en-GB" sz="1200" dirty="0"/>
            </a:p>
          </p:txBody>
        </p:sp>
        <p:sp>
          <p:nvSpPr>
            <p:cNvPr id="109" name="CasellaDiTesto 108"/>
            <p:cNvSpPr txBox="1"/>
            <p:nvPr/>
          </p:nvSpPr>
          <p:spPr>
            <a:xfrm>
              <a:off x="7832356" y="3806705"/>
              <a:ext cx="792088" cy="276999"/>
            </a:xfrm>
            <a:prstGeom prst="rect">
              <a:avLst/>
            </a:prstGeom>
            <a:noFill/>
          </p:spPr>
          <p:txBody>
            <a:bodyPr wrap="square" rtlCol="0">
              <a:spAutoFit/>
            </a:bodyPr>
            <a:lstStyle/>
            <a:p>
              <a:r>
                <a:rPr lang="en-GB" sz="1200" dirty="0" err="1" smtClean="0"/>
                <a:t>Stato</a:t>
              </a:r>
              <a:endParaRPr lang="en-GB" sz="1200" dirty="0"/>
            </a:p>
          </p:txBody>
        </p:sp>
      </p:grpSp>
      <p:sp>
        <p:nvSpPr>
          <p:cNvPr id="29" name="Segnaposto numero diapositiva 28"/>
          <p:cNvSpPr>
            <a:spLocks noGrp="1"/>
          </p:cNvSpPr>
          <p:nvPr>
            <p:ph type="sldNum" sz="quarter" idx="12"/>
          </p:nvPr>
        </p:nvSpPr>
        <p:spPr/>
        <p:txBody>
          <a:bodyPr/>
          <a:lstStyle/>
          <a:p>
            <a:fld id="{B007B441-5312-499D-93C3-6E37886527FA}" type="slidenum">
              <a:rPr lang="it-IT" smtClean="0"/>
              <a:pPr/>
              <a:t>5</a:t>
            </a:fld>
            <a:endParaRPr lang="it-IT"/>
          </a:p>
        </p:txBody>
      </p:sp>
    </p:spTree>
    <p:extLst>
      <p:ext uri="{BB962C8B-B14F-4D97-AF65-F5344CB8AC3E}">
        <p14:creationId xmlns:p14="http://schemas.microsoft.com/office/powerpoint/2010/main" val="17794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34082"/>
          </a:xfrm>
        </p:spPr>
        <p:txBody>
          <a:bodyPr>
            <a:normAutofit fontScale="90000"/>
          </a:bodyPr>
          <a:lstStyle/>
          <a:p>
            <a:r>
              <a:rPr lang="en-GB" dirty="0" err="1" smtClean="0"/>
              <a:t>Ricordo</a:t>
            </a:r>
            <a:r>
              <a:rPr lang="en-GB" dirty="0" smtClean="0"/>
              <a:t> </a:t>
            </a:r>
            <a:r>
              <a:rPr lang="en-GB" dirty="0" err="1" smtClean="0"/>
              <a:t>infatti</a:t>
            </a:r>
            <a:r>
              <a:rPr lang="en-GB" dirty="0" smtClean="0"/>
              <a:t> un </a:t>
            </a:r>
            <a:r>
              <a:rPr lang="en-GB" dirty="0" err="1" smtClean="0"/>
              <a:t>dialogo</a:t>
            </a:r>
            <a:r>
              <a:rPr lang="en-GB" dirty="0" smtClean="0"/>
              <a:t> </a:t>
            </a:r>
            <a:r>
              <a:rPr lang="en-GB" dirty="0" err="1" smtClean="0"/>
              <a:t>sul</a:t>
            </a:r>
            <a:r>
              <a:rPr lang="en-GB" dirty="0" smtClean="0"/>
              <a:t> </a:t>
            </a:r>
            <a:r>
              <a:rPr lang="en-GB" dirty="0" err="1" smtClean="0"/>
              <a:t>sito</a:t>
            </a:r>
            <a:endParaRPr lang="en-GB" dirty="0"/>
          </a:p>
        </p:txBody>
      </p:sp>
      <p:sp>
        <p:nvSpPr>
          <p:cNvPr id="3" name="Segnaposto contenuto 2"/>
          <p:cNvSpPr>
            <a:spLocks noGrp="1"/>
          </p:cNvSpPr>
          <p:nvPr>
            <p:ph idx="1"/>
          </p:nvPr>
        </p:nvSpPr>
        <p:spPr>
          <a:xfrm>
            <a:off x="107504" y="1052736"/>
            <a:ext cx="8928992" cy="5184576"/>
          </a:xfrm>
        </p:spPr>
        <p:txBody>
          <a:bodyPr>
            <a:noAutofit/>
          </a:bodyPr>
          <a:lstStyle/>
          <a:p>
            <a:pPr marL="0" indent="0">
              <a:spcBef>
                <a:spcPts val="0"/>
              </a:spcBef>
              <a:buNone/>
            </a:pPr>
            <a:r>
              <a:rPr lang="it-IT" sz="1100" dirty="0"/>
              <a:t>Buongiorno, le scrivo per un chiarimento per quanto riguarda gli ingredienti in ciascun piatto:</a:t>
            </a:r>
          </a:p>
          <a:p>
            <a:pPr marL="0" indent="0">
              <a:spcBef>
                <a:spcPts val="0"/>
              </a:spcBef>
              <a:buNone/>
            </a:pPr>
            <a:r>
              <a:rPr lang="it-IT" sz="1100" dirty="0"/>
              <a:t>è necessario tenere traccia sia degli ingredienti presenti in ciascun piatto base definito in comune con tutti i ristoranti sia degli ingredienti presenti in ciascun piatto di ciascun ristorante con relative quantità,</a:t>
            </a:r>
          </a:p>
          <a:p>
            <a:pPr marL="0" indent="0">
              <a:spcBef>
                <a:spcPts val="0"/>
              </a:spcBef>
              <a:buNone/>
            </a:pPr>
            <a:r>
              <a:rPr lang="it-IT" sz="1100" dirty="0"/>
              <a:t>oppure è sufficiente conoscere ingredienti e quantità di ogni piatto di ciascun ristorante, senza associare anche il piatto base ai suoi ingredienti?</a:t>
            </a:r>
          </a:p>
          <a:p>
            <a:pPr marL="0" indent="0">
              <a:spcBef>
                <a:spcPts val="0"/>
              </a:spcBef>
              <a:buNone/>
            </a:pPr>
            <a:r>
              <a:rPr lang="it-IT" sz="1100" dirty="0"/>
              <a:t>Le chiedo questo perché nel primo caso potrebbe verificarsi una ridondanza calcolata di informazioni che segnalerei in una nota a fine esercizio</a:t>
            </a:r>
          </a:p>
          <a:p>
            <a:pPr marL="0" indent="0">
              <a:spcBef>
                <a:spcPts val="0"/>
              </a:spcBef>
              <a:buNone/>
            </a:pPr>
            <a:r>
              <a:rPr lang="it-IT" sz="1100" dirty="0"/>
              <a:t>spero che la mia domanda sia sufficientemente chiara,</a:t>
            </a:r>
          </a:p>
          <a:p>
            <a:pPr marL="0" indent="0">
              <a:spcBef>
                <a:spcPts val="0"/>
              </a:spcBef>
              <a:buNone/>
            </a:pPr>
            <a:r>
              <a:rPr lang="it-IT" sz="1100" dirty="0"/>
              <a:t>grazie per l'attenzione</a:t>
            </a:r>
          </a:p>
          <a:p>
            <a:pPr>
              <a:spcBef>
                <a:spcPts val="0"/>
              </a:spcBef>
            </a:pPr>
            <a:endParaRPr lang="it-IT" sz="1100" dirty="0"/>
          </a:p>
          <a:p>
            <a:pPr marL="0" indent="0">
              <a:spcBef>
                <a:spcPts val="0"/>
              </a:spcBef>
              <a:buNone/>
            </a:pPr>
            <a:r>
              <a:rPr lang="it-IT" sz="1100" dirty="0"/>
              <a:t>R</a:t>
            </a:r>
            <a:r>
              <a:rPr lang="it-IT" sz="1100" dirty="0" smtClean="0"/>
              <a:t>isposta</a:t>
            </a:r>
            <a:endParaRPr lang="it-IT" sz="1100" dirty="0"/>
          </a:p>
          <a:p>
            <a:pPr marL="0" indent="0">
              <a:spcBef>
                <a:spcPts val="0"/>
              </a:spcBef>
              <a:buNone/>
            </a:pPr>
            <a:r>
              <a:rPr lang="it-IT" sz="1100" dirty="0"/>
              <a:t>mi ripeta la domanda....</a:t>
            </a:r>
          </a:p>
          <a:p>
            <a:pPr marL="0" indent="0">
              <a:spcBef>
                <a:spcPts val="0"/>
              </a:spcBef>
              <a:buNone/>
            </a:pPr>
            <a:r>
              <a:rPr lang="it-IT" sz="1100" dirty="0"/>
              <a:t>a parte gli scherzi, la domanda è sottile e molto molto sensata. molto molto bella, complimenti. bella e molto ben formulata. l'ho dovuta rileggere più volte. </a:t>
            </a:r>
            <a:br>
              <a:rPr lang="it-IT" sz="1100" dirty="0"/>
            </a:br>
            <a:r>
              <a:rPr lang="it-IT" sz="1100" dirty="0" smtClean="0"/>
              <a:t>mettiamola </a:t>
            </a:r>
            <a:r>
              <a:rPr lang="it-IT" sz="1100" dirty="0"/>
              <a:t>così: se rileggete il testo, si parla di </a:t>
            </a:r>
          </a:p>
          <a:p>
            <a:pPr marL="0" indent="0">
              <a:spcBef>
                <a:spcPts val="0"/>
              </a:spcBef>
              <a:buNone/>
            </a:pPr>
            <a:r>
              <a:rPr lang="it-IT" sz="1100" dirty="0"/>
              <a:t>a. un piatto, comune a tutti i ristoranti, che quindi esiste "in natura" o nei libri di cucina o nei siti web di cucina, ma non è il piatto cucinato in un ristorante. è il suo (della studentessa che ha formulato la domanda) piatto base</a:t>
            </a:r>
            <a:r>
              <a:rPr lang="it-IT" sz="1100" dirty="0" smtClean="0"/>
              <a:t>.</a:t>
            </a:r>
            <a:endParaRPr lang="it-IT" sz="1100" dirty="0"/>
          </a:p>
          <a:p>
            <a:pPr marL="0" indent="0">
              <a:spcBef>
                <a:spcPts val="0"/>
              </a:spcBef>
              <a:buNone/>
            </a:pPr>
            <a:r>
              <a:rPr lang="it-IT" sz="1100" dirty="0"/>
              <a:t>b. tante istanze di questo piatto, offerte nei menu dei diversi ristoranti e, anche, cucinate nei diversi ristoranti</a:t>
            </a:r>
            <a:br>
              <a:rPr lang="it-IT" sz="1100" dirty="0"/>
            </a:br>
            <a:endParaRPr lang="it-IT" sz="1100" dirty="0"/>
          </a:p>
          <a:p>
            <a:pPr marL="0" indent="0">
              <a:spcBef>
                <a:spcPts val="0"/>
              </a:spcBef>
              <a:buNone/>
            </a:pPr>
            <a:r>
              <a:rPr lang="it-IT" sz="1100" dirty="0"/>
              <a:t>Se per capirci, chiamiamo il primo --&gt; "piatto" e il secondo --&gt; "piatto offerto da singolo ristorante", allora può nascere la domanda che pone lei. </a:t>
            </a:r>
            <a:r>
              <a:rPr lang="it-IT" sz="1100" dirty="0" err="1"/>
              <a:t>Dopodichè</a:t>
            </a:r>
            <a:r>
              <a:rPr lang="it-IT" sz="1100" dirty="0"/>
              <a:t> apparentemente lei si è già data la risposta. </a:t>
            </a:r>
          </a:p>
          <a:p>
            <a:pPr marL="0" indent="0">
              <a:spcBef>
                <a:spcPts val="0"/>
              </a:spcBef>
              <a:buNone/>
            </a:pPr>
            <a:r>
              <a:rPr lang="it-IT" sz="1100" dirty="0"/>
              <a:t>Se non </a:t>
            </a:r>
            <a:r>
              <a:rPr lang="it-IT" sz="1100" dirty="0" err="1"/>
              <a:t>chè</a:t>
            </a:r>
            <a:r>
              <a:rPr lang="it-IT" sz="1100" dirty="0"/>
              <a:t> nel rappresentare tutte le quantità di ingredienti di tutti piatti offerti da singoli ristoranti, secondo me lei rappresenta anche gli ingredienti nel piatto base.  io sinceramente non riesco a immaginare nel modello ER un modo per non rappresentare implicitamente negli ingredienti e quantità dei piatti dei ristoranti anche gli ingredienti del piatto base, visto che sono gli stessi di un qualunque piatto di ristorante. E questo </a:t>
            </a:r>
            <a:r>
              <a:rPr lang="it-IT" sz="1100" dirty="0" err="1"/>
              <a:t>perchè</a:t>
            </a:r>
            <a:r>
              <a:rPr lang="it-IT" sz="1100" dirty="0"/>
              <a:t> il legame tra piatto base e piatto offerto da singolo ristorante" corrisponde a una astrazione che non è direttamente rappresentabile nel modello ER. </a:t>
            </a:r>
          </a:p>
          <a:p>
            <a:pPr marL="0" indent="0">
              <a:spcBef>
                <a:spcPts val="0"/>
              </a:spcBef>
              <a:buNone/>
            </a:pPr>
            <a:r>
              <a:rPr lang="it-IT" sz="1100" dirty="0" err="1"/>
              <a:t>Dopodichè</a:t>
            </a:r>
            <a:r>
              <a:rPr lang="it-IT" sz="1100" dirty="0"/>
              <a:t>, si potrebbe proseguire nel suo ragionamento e dire che una cosa è il piatto nel menu del ristorante, da cui non mi posso accorgere della quantità d </a:t>
            </a:r>
            <a:r>
              <a:rPr lang="it-IT" sz="1100" dirty="0" err="1"/>
              <a:t>iingredienti</a:t>
            </a:r>
            <a:r>
              <a:rPr lang="it-IT" sz="1100" dirty="0"/>
              <a:t>, una cosa è il </a:t>
            </a:r>
            <a:r>
              <a:rPr lang="it-IT" sz="1100" dirty="0" err="1"/>
              <a:t>piatt</a:t>
            </a:r>
            <a:r>
              <a:rPr lang="it-IT" sz="1100" dirty="0"/>
              <a:t> </a:t>
            </a:r>
            <a:r>
              <a:rPr lang="it-IT" sz="1100" dirty="0" err="1"/>
              <a:t>ocucinato</a:t>
            </a:r>
            <a:r>
              <a:rPr lang="it-IT" sz="1100" dirty="0"/>
              <a:t> nel segreto della cucina del ristorante, dove il cuoco usa la sua segreta ricetta (io ci metto dieci gocce di angostura invece di cinque come fanno gli altri, come credo facciano gli altri, </a:t>
            </a:r>
            <a:r>
              <a:rPr lang="it-IT" sz="1100" dirty="0" err="1"/>
              <a:t>perchè</a:t>
            </a:r>
            <a:r>
              <a:rPr lang="it-IT" sz="1100" dirty="0"/>
              <a:t> </a:t>
            </a:r>
            <a:r>
              <a:rPr lang="it-IT" sz="1100" dirty="0" err="1"/>
              <a:t>noin</a:t>
            </a:r>
            <a:r>
              <a:rPr lang="it-IT" sz="1100" dirty="0"/>
              <a:t> me lo hanno mai detto...); ma </a:t>
            </a:r>
            <a:r>
              <a:rPr lang="it-IT" sz="1100" dirty="0" err="1"/>
              <a:t>perfavore</a:t>
            </a:r>
            <a:r>
              <a:rPr lang="it-IT" sz="1100" dirty="0"/>
              <a:t> </a:t>
            </a:r>
            <a:r>
              <a:rPr lang="it-IT" sz="1100" dirty="0" err="1"/>
              <a:t>femriamoci</a:t>
            </a:r>
            <a:r>
              <a:rPr lang="it-IT" sz="1100" dirty="0"/>
              <a:t> qui, ci sono solo due piatti, quelli sopra. </a:t>
            </a:r>
          </a:p>
          <a:p>
            <a:pPr marL="0" indent="0">
              <a:spcBef>
                <a:spcPts val="0"/>
              </a:spcBef>
              <a:buNone/>
            </a:pPr>
            <a:r>
              <a:rPr lang="it-IT" sz="1100" dirty="0" smtClean="0"/>
              <a:t>La </a:t>
            </a:r>
            <a:r>
              <a:rPr lang="it-IT" sz="1100" dirty="0"/>
              <a:t>prego di dirmi se condivide oppure ha un'altra opinione.</a:t>
            </a:r>
          </a:p>
          <a:p>
            <a:pPr marL="0" indent="0">
              <a:spcBef>
                <a:spcPts val="0"/>
              </a:spcBef>
              <a:buNone/>
            </a:pPr>
            <a:r>
              <a:rPr lang="it-IT" sz="1100" dirty="0"/>
              <a:t>Questa mia precisazione potrebbe portare qualcuno di coloro che hanno già </a:t>
            </a:r>
            <a:r>
              <a:rPr lang="it-IT" sz="1100" dirty="0" err="1"/>
              <a:t>cosegnato</a:t>
            </a:r>
            <a:r>
              <a:rPr lang="it-IT" sz="1100" dirty="0"/>
              <a:t> a accorgersi di qualche errore che vogliono correggere; se è così, potete consegnare una seconda volta, ma attenzione a non cadere dalla padella nella brace</a:t>
            </a:r>
          </a:p>
          <a:p>
            <a:pPr>
              <a:spcBef>
                <a:spcPts val="0"/>
              </a:spcBef>
            </a:pPr>
            <a:endParaRPr lang="en-GB" sz="1100"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6</a:t>
            </a:fld>
            <a:endParaRPr lang="it-IT"/>
          </a:p>
        </p:txBody>
      </p:sp>
    </p:spTree>
    <p:extLst>
      <p:ext uri="{BB962C8B-B14F-4D97-AF65-F5344CB8AC3E}">
        <p14:creationId xmlns:p14="http://schemas.microsoft.com/office/powerpoint/2010/main" val="142487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8784976" cy="562074"/>
          </a:xfrm>
        </p:spPr>
        <p:txBody>
          <a:bodyPr>
            <a:noAutofit/>
          </a:bodyPr>
          <a:lstStyle/>
          <a:p>
            <a:r>
              <a:rPr lang="en-GB" sz="3200" dirty="0" err="1" smtClean="0"/>
              <a:t>Altra</a:t>
            </a:r>
            <a:r>
              <a:rPr lang="en-GB" sz="3200" dirty="0" smtClean="0"/>
              <a:t> </a:t>
            </a:r>
            <a:r>
              <a:rPr lang="en-GB" sz="3200" dirty="0" err="1" smtClean="0"/>
              <a:t>soluzione</a:t>
            </a:r>
            <a:r>
              <a:rPr lang="en-GB" sz="3200" dirty="0" smtClean="0"/>
              <a:t> </a:t>
            </a:r>
            <a:r>
              <a:rPr lang="en-GB" sz="3200" dirty="0" err="1" smtClean="0"/>
              <a:t>corretta</a:t>
            </a:r>
            <a:r>
              <a:rPr lang="en-GB" sz="3200" dirty="0" smtClean="0"/>
              <a:t> </a:t>
            </a:r>
            <a:r>
              <a:rPr lang="en-GB" sz="3200" dirty="0" err="1" smtClean="0"/>
              <a:t>dagli</a:t>
            </a:r>
            <a:r>
              <a:rPr lang="en-GB" sz="3200" dirty="0" smtClean="0"/>
              <a:t> </a:t>
            </a:r>
            <a:r>
              <a:rPr lang="en-GB" sz="3200" dirty="0" err="1" smtClean="0"/>
              <a:t>unici</a:t>
            </a:r>
            <a:r>
              <a:rPr lang="en-GB" sz="3200" dirty="0" smtClean="0"/>
              <a:t> </a:t>
            </a:r>
            <a:r>
              <a:rPr lang="en-GB" sz="3200" dirty="0" err="1" smtClean="0"/>
              <a:t>tre</a:t>
            </a:r>
            <a:r>
              <a:rPr lang="en-GB" sz="3200" dirty="0" smtClean="0"/>
              <a:t> </a:t>
            </a:r>
            <a:r>
              <a:rPr lang="en-GB" sz="3200" dirty="0" err="1" smtClean="0"/>
              <a:t>che</a:t>
            </a:r>
            <a:r>
              <a:rPr lang="en-GB" sz="3200" dirty="0" smtClean="0"/>
              <a:t> </a:t>
            </a:r>
            <a:r>
              <a:rPr lang="en-GB" sz="3200" dirty="0" err="1" smtClean="0"/>
              <a:t>hanno</a:t>
            </a:r>
            <a:r>
              <a:rPr lang="en-GB" sz="3200" dirty="0" smtClean="0"/>
              <a:t> “</a:t>
            </a:r>
            <a:r>
              <a:rPr lang="en-GB" sz="3200" dirty="0" err="1" smtClean="0"/>
              <a:t>disobbedito</a:t>
            </a:r>
            <a:r>
              <a:rPr lang="en-GB" sz="3200" dirty="0" smtClean="0"/>
              <a:t>”, </a:t>
            </a:r>
            <a:r>
              <a:rPr lang="en-GB" sz="3200" dirty="0" err="1" smtClean="0"/>
              <a:t>scegliendo</a:t>
            </a:r>
            <a:r>
              <a:rPr lang="en-GB" sz="3200" dirty="0" smtClean="0"/>
              <a:t> </a:t>
            </a:r>
            <a:r>
              <a:rPr lang="en-GB" sz="3200" dirty="0" err="1" smtClean="0"/>
              <a:t>una</a:t>
            </a:r>
            <a:r>
              <a:rPr lang="en-GB" sz="3200" dirty="0" smtClean="0"/>
              <a:t> relationship  </a:t>
            </a:r>
            <a:r>
              <a:rPr lang="en-GB" sz="3200" dirty="0" err="1" smtClean="0"/>
              <a:t>ternaria</a:t>
            </a:r>
            <a:endParaRPr lang="en-GB" sz="3200" dirty="0"/>
          </a:p>
        </p:txBody>
      </p:sp>
      <p:pic>
        <p:nvPicPr>
          <p:cNvPr id="4" name="Immagine 3"/>
          <p:cNvPicPr>
            <a:picLocks noChangeAspect="1"/>
          </p:cNvPicPr>
          <p:nvPr/>
        </p:nvPicPr>
        <p:blipFill>
          <a:blip r:embed="rId2"/>
          <a:stretch>
            <a:fillRect/>
          </a:stretch>
        </p:blipFill>
        <p:spPr>
          <a:xfrm>
            <a:off x="560503" y="1268760"/>
            <a:ext cx="8022994" cy="5353561"/>
          </a:xfrm>
          <a:prstGeom prst="rect">
            <a:avLst/>
          </a:prstGeom>
        </p:spPr>
      </p:pic>
      <p:sp>
        <p:nvSpPr>
          <p:cNvPr id="3" name="Segnaposto numero diapositiva 2"/>
          <p:cNvSpPr>
            <a:spLocks noGrp="1"/>
          </p:cNvSpPr>
          <p:nvPr>
            <p:ph type="sldNum" sz="quarter" idx="12"/>
          </p:nvPr>
        </p:nvSpPr>
        <p:spPr/>
        <p:txBody>
          <a:bodyPr/>
          <a:lstStyle/>
          <a:p>
            <a:fld id="{B007B441-5312-499D-93C3-6E37886527FA}" type="slidenum">
              <a:rPr lang="it-IT" smtClean="0"/>
              <a:pPr/>
              <a:t>7</a:t>
            </a:fld>
            <a:endParaRPr lang="it-IT"/>
          </a:p>
        </p:txBody>
      </p:sp>
    </p:spTree>
    <p:extLst>
      <p:ext uri="{BB962C8B-B14F-4D97-AF65-F5344CB8AC3E}">
        <p14:creationId xmlns:p14="http://schemas.microsoft.com/office/powerpoint/2010/main" val="421696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en-GB" dirty="0" err="1" smtClean="0"/>
              <a:t>Anche</a:t>
            </a:r>
            <a:r>
              <a:rPr lang="en-GB" dirty="0" smtClean="0"/>
              <a:t> qui è </a:t>
            </a:r>
            <a:r>
              <a:rPr lang="en-GB" dirty="0" err="1" smtClean="0"/>
              <a:t>adottata</a:t>
            </a:r>
            <a:r>
              <a:rPr lang="en-GB" dirty="0" smtClean="0"/>
              <a:t> la </a:t>
            </a:r>
            <a:r>
              <a:rPr lang="en-GB" dirty="0" err="1" smtClean="0"/>
              <a:t>ternaria</a:t>
            </a:r>
            <a:endParaRPr lang="en-GB" dirty="0"/>
          </a:p>
        </p:txBody>
      </p:sp>
      <p:pic>
        <p:nvPicPr>
          <p:cNvPr id="4" name="Immagine 3"/>
          <p:cNvPicPr>
            <a:picLocks noChangeAspect="1"/>
          </p:cNvPicPr>
          <p:nvPr/>
        </p:nvPicPr>
        <p:blipFill>
          <a:blip r:embed="rId2"/>
          <a:stretch>
            <a:fillRect/>
          </a:stretch>
        </p:blipFill>
        <p:spPr>
          <a:xfrm>
            <a:off x="107504" y="1787801"/>
            <a:ext cx="8958871" cy="4492820"/>
          </a:xfrm>
          <a:prstGeom prst="rect">
            <a:avLst/>
          </a:prstGeom>
        </p:spPr>
      </p:pic>
      <p:sp>
        <p:nvSpPr>
          <p:cNvPr id="3" name="Segnaposto numero diapositiva 2"/>
          <p:cNvSpPr>
            <a:spLocks noGrp="1"/>
          </p:cNvSpPr>
          <p:nvPr>
            <p:ph type="sldNum" sz="quarter" idx="12"/>
          </p:nvPr>
        </p:nvSpPr>
        <p:spPr/>
        <p:txBody>
          <a:bodyPr/>
          <a:lstStyle/>
          <a:p>
            <a:fld id="{B007B441-5312-499D-93C3-6E37886527FA}" type="slidenum">
              <a:rPr lang="it-IT" smtClean="0"/>
              <a:pPr/>
              <a:t>8</a:t>
            </a:fld>
            <a:endParaRPr lang="it-IT"/>
          </a:p>
        </p:txBody>
      </p:sp>
    </p:spTree>
    <p:extLst>
      <p:ext uri="{BB962C8B-B14F-4D97-AF65-F5344CB8AC3E}">
        <p14:creationId xmlns:p14="http://schemas.microsoft.com/office/powerpoint/2010/main" val="16164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en-GB" dirty="0" err="1" smtClean="0"/>
              <a:t>Altra</a:t>
            </a:r>
            <a:r>
              <a:rPr lang="en-GB" dirty="0" smtClean="0"/>
              <a:t> </a:t>
            </a:r>
            <a:r>
              <a:rPr lang="en-GB" dirty="0" err="1" smtClean="0"/>
              <a:t>soluzione</a:t>
            </a:r>
            <a:r>
              <a:rPr lang="en-GB" dirty="0" smtClean="0"/>
              <a:t> </a:t>
            </a:r>
            <a:r>
              <a:rPr lang="en-GB" dirty="0" err="1" smtClean="0"/>
              <a:t>molto</a:t>
            </a:r>
            <a:r>
              <a:rPr lang="en-GB" dirty="0" smtClean="0"/>
              <a:t> </a:t>
            </a:r>
            <a:r>
              <a:rPr lang="en-GB" dirty="0" err="1" smtClean="0"/>
              <a:t>molto</a:t>
            </a:r>
            <a:r>
              <a:rPr lang="en-GB" dirty="0" smtClean="0"/>
              <a:t> </a:t>
            </a:r>
            <a:r>
              <a:rPr lang="en-GB" dirty="0" err="1" smtClean="0"/>
              <a:t>buona</a:t>
            </a:r>
            <a:endParaRPr lang="en-GB" dirty="0"/>
          </a:p>
        </p:txBody>
      </p:sp>
      <p:pic>
        <p:nvPicPr>
          <p:cNvPr id="4" name="Immagine 3"/>
          <p:cNvPicPr>
            <a:picLocks noChangeAspect="1"/>
          </p:cNvPicPr>
          <p:nvPr/>
        </p:nvPicPr>
        <p:blipFill>
          <a:blip r:embed="rId2"/>
          <a:stretch>
            <a:fillRect/>
          </a:stretch>
        </p:blipFill>
        <p:spPr>
          <a:xfrm>
            <a:off x="997260" y="1052736"/>
            <a:ext cx="7149480" cy="5403484"/>
          </a:xfrm>
          <a:prstGeom prst="rect">
            <a:avLst/>
          </a:prstGeom>
        </p:spPr>
      </p:pic>
      <p:sp>
        <p:nvSpPr>
          <p:cNvPr id="3" name="Segnaposto numero diapositiva 2"/>
          <p:cNvSpPr>
            <a:spLocks noGrp="1"/>
          </p:cNvSpPr>
          <p:nvPr>
            <p:ph type="sldNum" sz="quarter" idx="12"/>
          </p:nvPr>
        </p:nvSpPr>
        <p:spPr/>
        <p:txBody>
          <a:bodyPr/>
          <a:lstStyle/>
          <a:p>
            <a:fld id="{B007B441-5312-499D-93C3-6E37886527FA}" type="slidenum">
              <a:rPr lang="it-IT" smtClean="0"/>
              <a:pPr/>
              <a:t>9</a:t>
            </a:fld>
            <a:endParaRPr lang="it-IT"/>
          </a:p>
        </p:txBody>
      </p:sp>
    </p:spTree>
    <p:extLst>
      <p:ext uri="{BB962C8B-B14F-4D97-AF65-F5344CB8AC3E}">
        <p14:creationId xmlns:p14="http://schemas.microsoft.com/office/powerpoint/2010/main" val="34889811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2635</Words>
  <Application>Microsoft Office PowerPoint</Application>
  <PresentationFormat>Presentazione su schermo (4:3)</PresentationFormat>
  <Paragraphs>638</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Times New Roman</vt:lpstr>
      <vt:lpstr>Wingdings</vt:lpstr>
      <vt:lpstr>Tema di Office</vt:lpstr>
      <vt:lpstr>Esercizio 4-3 su Ristoranti Soluzioni ed errori più comuni</vt:lpstr>
      <vt:lpstr>Esercizio Parte 4 - 3  (Esonero 2013)</vt:lpstr>
      <vt:lpstr>Rappresentazione grafica del modello ER</vt:lpstr>
      <vt:lpstr>Cerca di usare questa griglia</vt:lpstr>
      <vt:lpstr>Soluzione possibile</vt:lpstr>
      <vt:lpstr>Ricordo infatti un dialogo sul sito</vt:lpstr>
      <vt:lpstr>Altra soluzione corretta dagli unici tre che hanno “disobbedito”, scegliendo una relationship  ternaria</vt:lpstr>
      <vt:lpstr>Anche qui è adottata la ternaria</vt:lpstr>
      <vt:lpstr>Altra soluzione molto molto buona</vt:lpstr>
      <vt:lpstr>Altra soluzione possibile ma con ridondanza su Nome Piatto</vt:lpstr>
      <vt:lpstr>Entità Piatto</vt:lpstr>
      <vt:lpstr>Soluzione sbagliata perchè non  permette di identificare I piatti offerti  dai ristoranti</vt:lpstr>
      <vt:lpstr>Attributi Regione e Stato</vt:lpstr>
      <vt:lpstr>Soluzione accettabile</vt:lpstr>
      <vt:lpstr>Soluzione non accettabile</vt:lpstr>
      <vt:lpstr>Relazioni logiche tra Ingrediente  e Patologia e Religione</vt:lpstr>
      <vt:lpstr>Osservazione</vt:lpstr>
      <vt:lpstr>Cardinalità minime di Ingrediente in relationship diretta con Patologia e Religione </vt:lpstr>
      <vt:lpstr>Soluzione accettabile</vt:lpstr>
      <vt:lpstr>Errori su cardinalità minime</vt:lpstr>
      <vt:lpstr>Identificatore di Ristorante</vt:lpstr>
      <vt:lpstr>Considerazioni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dc:title>
  <dc:creator>Batini Carlo</dc:creator>
  <cp:lastModifiedBy>carlo batini</cp:lastModifiedBy>
  <cp:revision>39</cp:revision>
  <cp:lastPrinted>2019-03-25T13:38:14Z</cp:lastPrinted>
  <dcterms:created xsi:type="dcterms:W3CDTF">2013-04-16T09:55:49Z</dcterms:created>
  <dcterms:modified xsi:type="dcterms:W3CDTF">2020-05-23T17:47:08Z</dcterms:modified>
</cp:coreProperties>
</file>