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 horzBarState="maximized">
    <p:restoredLeft sz="15.969%" autoAdjust="0"/>
    <p:restoredTop sz="94.66%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slide" Target="slides/slide2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26A553-D861-40E4-89FC-804111BE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A5C6F2-ED5E-4655-AA4A-F0EFD9979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30412B-1779-4827-B705-56257E3B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7A7E04-7323-4E6A-9340-89C1C811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6EE87F-2B3A-4D6B-ACCC-4C355FBF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725144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E54D52-9677-49D1-A3AB-6F285E3F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65CA15-B2CC-4CF9-B653-63E657729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A0D7CD-7BA3-4185-8725-93921A92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5D14D9-94ED-422C-8E43-AC46C999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FEF7F9-0664-4591-849D-AA527A1E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963922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F6DFF67-D8CC-441A-A855-BD6DC6C04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6B5D09-37F7-40A1-814F-B74547B09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BC1ED6-20DD-4CA2-B8CC-A7890FA1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496551-4133-4DDE-B1AC-DC7D5949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0B8A6-FE34-4470-A372-85DFD14F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258827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5F9B75-55DE-439F-A985-93E9476E5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53CE84-42CB-4F50-968A-09AF954BF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2EE5FD-5DCD-4A08-AC86-4CA563B7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4D2E25-85DE-46FD-9574-542932EA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501ED5-32EE-4CF1-BC19-F9F00EA5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546828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A6E5D-588E-4366-ABDD-EA66861C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5EFE5-ECBE-4AC7-B989-E26D2DF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A99E04-6552-4B57-AC99-F1D17C1A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ADBA6B-4DAB-4813-9829-8BD396E0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F2C606-E01D-4D6D-8DD1-686B93B2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210618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D15D5-558C-446F-9826-E8200038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14F12C-78D6-44A4-8977-F08DC97E0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BA9E0B-D8A5-4D8B-A472-A37FF32D6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DBD51A-D200-40D8-97BD-9D143D6F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32AC92-D5E5-446D-918B-1FC13505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E1F02A-CD71-404C-8AB4-EC2F6A51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124182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9D8A5-0F7C-4E13-B037-A5B75639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CB6CFC-85A8-48E5-8650-7B64C56CB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B22CCE-9A5F-4932-BE2D-AC4634F36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38BB32-BFEB-4940-8371-ADDF6A781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95C788-DBE1-48A7-9174-EE67D152C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93F4B30-D9C8-4111-9E50-9AC6914C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B715BB0-1E23-4682-9688-8758AD1D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4F38A18-9A2F-4B73-B2E5-D3C53474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518629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03608-2072-424B-84B8-F65916E7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EC788AD-671D-4809-BE96-7CC7018C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89A7D5-347F-4D86-9B04-6A7E4F88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FF8A15-AFC9-4153-8CAA-A7F20CA2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8882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5360C8-8882-4CBE-B54B-C0AC09A0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4FF3889-8520-4650-A4A7-A8DC9CFE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896F34A-A469-4177-80EC-CA5C77C2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003421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BA88E-7527-4595-941C-445BEB05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21AD1C-8C1E-47E4-A56A-12FC16297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064F00-E9EB-42F3-AFD1-E874015AF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A3863E-76F6-44FE-9D69-B964EBF5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48F835-EF00-4AA6-B498-AE244655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EBECD5-B42F-4437-9514-55227F35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794131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8B952A-075D-4B5F-8CA2-7A3F6E6E9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75B72C-86BB-435A-A7C2-BD26039E9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4A04483-A4DC-42E0-91AA-B98F619FC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0F3E11-3C9D-4023-B4F2-000DF249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F8AC9F-0B06-43E1-B200-13EE2D9A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0B7772-DEC4-4B38-B0FB-BCD56F1A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56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D532152-6C5C-46C5-B5D2-426D0019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975918-47E4-446D-9F42-9471129D3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A0C9DA-58BE-42EA-8117-F96FECC2E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48AF8D06-09BC-4A90-B905-66C97AE7E5FF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F5399B-7D77-47A6-8ECF-253013734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F7C92D-B436-46C8-974D-F5B5C1253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9CF1FC52-853F-468F-BBBE-3D18DA109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5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57BD87-5E74-4DA8-8572-805B453E7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3756" y="0"/>
            <a:ext cx="8799443" cy="626924"/>
          </a:xfrm>
        </p:spPr>
        <p:txBody>
          <a:bodyPr>
            <a:normAutofit/>
          </a:bodyPr>
          <a:lstStyle/>
          <a:p>
            <a:r>
              <a:rPr lang="it-IT" sz="3600" dirty="0"/>
              <a:t>ER SEMPLIFICATO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0D16C2A-4E68-4018-A614-54C647999E3F}"/>
              </a:ext>
            </a:extLst>
          </p:cNvPr>
          <p:cNvCxnSpPr>
            <a:stCxn id="19" idx="3"/>
          </p:cNvCxnSpPr>
          <p:nvPr/>
        </p:nvCxnSpPr>
        <p:spPr>
          <a:xfrm>
            <a:off x="2195736" y="1608133"/>
            <a:ext cx="1184541" cy="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43204980-BCD3-4F8A-B942-2BDA530F0C23}"/>
              </a:ext>
            </a:extLst>
          </p:cNvPr>
          <p:cNvSpPr/>
          <p:nvPr/>
        </p:nvSpPr>
        <p:spPr>
          <a:xfrm>
            <a:off x="3347864" y="138909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Ristorante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6035581-D929-4280-9B7D-DFEFD6CC8E5F}"/>
              </a:ext>
            </a:extLst>
          </p:cNvPr>
          <p:cNvSpPr/>
          <p:nvPr/>
        </p:nvSpPr>
        <p:spPr>
          <a:xfrm>
            <a:off x="5443416" y="2468686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Etnia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7F330C4-E952-4F39-B3CF-31B125F2B962}"/>
              </a:ext>
            </a:extLst>
          </p:cNvPr>
          <p:cNvSpPr/>
          <p:nvPr/>
        </p:nvSpPr>
        <p:spPr>
          <a:xfrm>
            <a:off x="3647287" y="339549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Piatto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offerto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da Ristorante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831B088-F658-467C-A71A-451494B167DA}"/>
              </a:ext>
            </a:extLst>
          </p:cNvPr>
          <p:cNvSpPr/>
          <p:nvPr/>
        </p:nvSpPr>
        <p:spPr>
          <a:xfrm>
            <a:off x="8430916" y="1379351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>
                <a:solidFill>
                  <a:schemeClr val="tx1"/>
                </a:solidFill>
              </a:rPr>
              <a:t>Proprietario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B9F3C8A-89FF-4954-9921-089FC8DF826F}"/>
              </a:ext>
            </a:extLst>
          </p:cNvPr>
          <p:cNvSpPr/>
          <p:nvPr/>
        </p:nvSpPr>
        <p:spPr>
          <a:xfrm>
            <a:off x="3647287" y="45920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Ingrediente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E553C5DA-4CE9-47A5-BDB3-03FA452F48F5}"/>
              </a:ext>
            </a:extLst>
          </p:cNvPr>
          <p:cNvSpPr/>
          <p:nvPr/>
        </p:nvSpPr>
        <p:spPr>
          <a:xfrm>
            <a:off x="6732240" y="5493932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Religione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4E0F3AF-E7D6-4532-8F25-539CC2957620}"/>
              </a:ext>
            </a:extLst>
          </p:cNvPr>
          <p:cNvSpPr/>
          <p:nvPr/>
        </p:nvSpPr>
        <p:spPr>
          <a:xfrm>
            <a:off x="807080" y="61653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Patologia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FA7A5E2-7394-4B9A-AA73-7057003DF198}"/>
              </a:ext>
            </a:extLst>
          </p:cNvPr>
          <p:cNvSpPr/>
          <p:nvPr/>
        </p:nvSpPr>
        <p:spPr>
          <a:xfrm>
            <a:off x="899592" y="139210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Comune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mbo 19">
            <a:extLst>
              <a:ext uri="{FF2B5EF4-FFF2-40B4-BE49-F238E27FC236}">
                <a16:creationId xmlns:a16="http://schemas.microsoft.com/office/drawing/2014/main" id="{C247413A-33C7-4A5D-8200-2C4CDA3D808E}"/>
              </a:ext>
            </a:extLst>
          </p:cNvPr>
          <p:cNvSpPr/>
          <p:nvPr/>
        </p:nvSpPr>
        <p:spPr>
          <a:xfrm>
            <a:off x="2339752" y="149711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8C535A4C-4EC1-4784-9FB1-16B01666BFD8}"/>
              </a:ext>
            </a:extLst>
          </p:cNvPr>
          <p:cNvSpPr/>
          <p:nvPr/>
        </p:nvSpPr>
        <p:spPr>
          <a:xfrm>
            <a:off x="4760194" y="5320553"/>
            <a:ext cx="1190459" cy="536973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mbo 22">
            <a:extLst>
              <a:ext uri="{FF2B5EF4-FFF2-40B4-BE49-F238E27FC236}">
                <a16:creationId xmlns:a16="http://schemas.microsoft.com/office/drawing/2014/main" id="{592E673A-A46A-4278-A6FB-0DA3FC12365D}"/>
              </a:ext>
            </a:extLst>
          </p:cNvPr>
          <p:cNvSpPr/>
          <p:nvPr/>
        </p:nvSpPr>
        <p:spPr>
          <a:xfrm>
            <a:off x="1531432" y="5202770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mbo 23">
            <a:extLst>
              <a:ext uri="{FF2B5EF4-FFF2-40B4-BE49-F238E27FC236}">
                <a16:creationId xmlns:a16="http://schemas.microsoft.com/office/drawing/2014/main" id="{AF34FA8E-4656-4EB9-87DA-B296D7344928}"/>
              </a:ext>
            </a:extLst>
          </p:cNvPr>
          <p:cNvSpPr/>
          <p:nvPr/>
        </p:nvSpPr>
        <p:spPr>
          <a:xfrm>
            <a:off x="10089954" y="145293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BFC4FB7A-65B8-44FB-BAED-9D4234D6EAF6}"/>
              </a:ext>
            </a:extLst>
          </p:cNvPr>
          <p:cNvCxnSpPr>
            <a:endCxn id="12" idx="1"/>
          </p:cNvCxnSpPr>
          <p:nvPr/>
        </p:nvCxnSpPr>
        <p:spPr>
          <a:xfrm>
            <a:off x="6668383" y="1581084"/>
            <a:ext cx="1762533" cy="14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mbo 28">
            <a:extLst>
              <a:ext uri="{FF2B5EF4-FFF2-40B4-BE49-F238E27FC236}">
                <a16:creationId xmlns:a16="http://schemas.microsoft.com/office/drawing/2014/main" id="{422B38A2-507D-4C96-82C7-52809DDBE44A}"/>
              </a:ext>
            </a:extLst>
          </p:cNvPr>
          <p:cNvSpPr/>
          <p:nvPr/>
        </p:nvSpPr>
        <p:spPr>
          <a:xfrm>
            <a:off x="5780710" y="1463448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igura a mano libera 38">
            <a:extLst>
              <a:ext uri="{FF2B5EF4-FFF2-40B4-BE49-F238E27FC236}">
                <a16:creationId xmlns:a16="http://schemas.microsoft.com/office/drawing/2014/main" id="{7676E463-AD44-4ED4-A81F-BBE98549BC29}"/>
              </a:ext>
            </a:extLst>
          </p:cNvPr>
          <p:cNvSpPr/>
          <p:nvPr/>
        </p:nvSpPr>
        <p:spPr>
          <a:xfrm>
            <a:off x="9204308" y="1194236"/>
            <a:ext cx="1334813" cy="240442"/>
          </a:xfrm>
          <a:custGeom>
            <a:avLst/>
            <a:gdLst>
              <a:gd name="connsiteX0" fmla="*/ 1334813 w 1334813"/>
              <a:gd name="connsiteY0" fmla="*/ 240442 h 240442"/>
              <a:gd name="connsiteX1" fmla="*/ 1072055 w 1334813"/>
              <a:gd name="connsiteY1" fmla="*/ 24980 h 240442"/>
              <a:gd name="connsiteX2" fmla="*/ 204951 w 1334813"/>
              <a:gd name="connsiteY2" fmla="*/ 19725 h 240442"/>
              <a:gd name="connsiteX3" fmla="*/ 0 w 1334813"/>
              <a:gd name="connsiteY3" fmla="*/ 161615 h 24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13" h="240442">
                <a:moveTo>
                  <a:pt x="1334813" y="240442"/>
                </a:moveTo>
                <a:cubicBezTo>
                  <a:pt x="1297589" y="151104"/>
                  <a:pt x="1260365" y="61766"/>
                  <a:pt x="1072055" y="24980"/>
                </a:cubicBezTo>
                <a:cubicBezTo>
                  <a:pt x="883745" y="-11806"/>
                  <a:pt x="383627" y="-3047"/>
                  <a:pt x="204951" y="19725"/>
                </a:cubicBezTo>
                <a:cubicBezTo>
                  <a:pt x="26275" y="42497"/>
                  <a:pt x="13137" y="102056"/>
                  <a:pt x="0" y="16161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igura a mano libera 39">
            <a:extLst>
              <a:ext uri="{FF2B5EF4-FFF2-40B4-BE49-F238E27FC236}">
                <a16:creationId xmlns:a16="http://schemas.microsoft.com/office/drawing/2014/main" id="{080A1D55-96A7-427C-89A0-6826905AEEB2}"/>
              </a:ext>
            </a:extLst>
          </p:cNvPr>
          <p:cNvSpPr/>
          <p:nvPr/>
        </p:nvSpPr>
        <p:spPr>
          <a:xfrm>
            <a:off x="9577425" y="1681672"/>
            <a:ext cx="966951" cy="252328"/>
          </a:xfrm>
          <a:custGeom>
            <a:avLst/>
            <a:gdLst>
              <a:gd name="connsiteX0" fmla="*/ 0 w 966951"/>
              <a:gd name="connsiteY0" fmla="*/ 120868 h 252328"/>
              <a:gd name="connsiteX1" fmla="*/ 105103 w 966951"/>
              <a:gd name="connsiteY1" fmla="*/ 204951 h 252328"/>
              <a:gd name="connsiteX2" fmla="*/ 614855 w 966951"/>
              <a:gd name="connsiteY2" fmla="*/ 252248 h 252328"/>
              <a:gd name="connsiteX3" fmla="*/ 846083 w 966951"/>
              <a:gd name="connsiteY3" fmla="*/ 194441 h 252328"/>
              <a:gd name="connsiteX4" fmla="*/ 966951 w 966951"/>
              <a:gd name="connsiteY4" fmla="*/ 0 h 2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951" h="252328">
                <a:moveTo>
                  <a:pt x="0" y="120868"/>
                </a:moveTo>
                <a:cubicBezTo>
                  <a:pt x="1313" y="151961"/>
                  <a:pt x="2627" y="183054"/>
                  <a:pt x="105103" y="204951"/>
                </a:cubicBezTo>
                <a:cubicBezTo>
                  <a:pt x="207579" y="226848"/>
                  <a:pt x="491358" y="254000"/>
                  <a:pt x="614855" y="252248"/>
                </a:cubicBezTo>
                <a:cubicBezTo>
                  <a:pt x="738352" y="250496"/>
                  <a:pt x="787400" y="236482"/>
                  <a:pt x="846083" y="194441"/>
                </a:cubicBezTo>
                <a:cubicBezTo>
                  <a:pt x="904766" y="152400"/>
                  <a:pt x="935858" y="76200"/>
                  <a:pt x="966951" y="0"/>
                </a:cubicBezTo>
              </a:path>
            </a:pathLst>
          </a:custGeom>
          <a:noFill/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D2663DDA-D1A5-415A-ABAD-83F4B5E2B6BD}"/>
              </a:ext>
            </a:extLst>
          </p:cNvPr>
          <p:cNvCxnSpPr>
            <a:cxnSpLocks/>
            <a:stCxn id="23" idx="3"/>
            <a:endCxn id="14" idx="1"/>
          </p:cNvCxnSpPr>
          <p:nvPr/>
        </p:nvCxnSpPr>
        <p:spPr>
          <a:xfrm flipV="1">
            <a:off x="2395528" y="4808028"/>
            <a:ext cx="1251759" cy="502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EA0BABB-FE06-4BF5-A120-4834CE40DC5C}"/>
              </a:ext>
            </a:extLst>
          </p:cNvPr>
          <p:cNvCxnSpPr>
            <a:stCxn id="23" idx="2"/>
            <a:endCxn id="18" idx="0"/>
          </p:cNvCxnSpPr>
          <p:nvPr/>
        </p:nvCxnSpPr>
        <p:spPr>
          <a:xfrm flipH="1">
            <a:off x="1455152" y="5418794"/>
            <a:ext cx="508328" cy="746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4338061-E5C9-47FF-96B3-F8B411953A07}"/>
              </a:ext>
            </a:extLst>
          </p:cNvPr>
          <p:cNvSpPr txBox="1"/>
          <p:nvPr/>
        </p:nvSpPr>
        <p:spPr>
          <a:xfrm>
            <a:off x="98987" y="1341537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/>
              <a:t>Codice</a:t>
            </a:r>
            <a:endParaRPr lang="en-GB" sz="1200" u="sng" dirty="0"/>
          </a:p>
          <a:p>
            <a:pPr algn="r"/>
            <a:r>
              <a:rPr lang="en-GB" sz="1200" dirty="0"/>
              <a:t>Nome</a:t>
            </a:r>
          </a:p>
          <a:p>
            <a:pPr algn="r"/>
            <a:r>
              <a:rPr lang="en-GB" sz="1200" dirty="0" err="1"/>
              <a:t>Provincia</a:t>
            </a:r>
            <a:endParaRPr lang="en-GB" sz="1200" dirty="0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B3F27DE4-4CDD-450A-A802-42CEC915D07F}"/>
              </a:ext>
            </a:extLst>
          </p:cNvPr>
          <p:cNvSpPr txBox="1"/>
          <p:nvPr/>
        </p:nvSpPr>
        <p:spPr>
          <a:xfrm>
            <a:off x="2123728" y="60581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/>
              <a:t>Codice</a:t>
            </a:r>
            <a:endParaRPr lang="en-GB" sz="1200" u="sng" dirty="0"/>
          </a:p>
          <a:p>
            <a:r>
              <a:rPr lang="en-GB" sz="1200" dirty="0"/>
              <a:t>Nome</a:t>
            </a:r>
          </a:p>
          <a:p>
            <a:r>
              <a:rPr lang="en-GB" sz="1200" dirty="0" err="1"/>
              <a:t>Stima</a:t>
            </a:r>
            <a:r>
              <a:rPr lang="en-GB" sz="1200" dirty="0"/>
              <a:t> </a:t>
            </a:r>
            <a:r>
              <a:rPr lang="en-GB" sz="1200" dirty="0" err="1"/>
              <a:t>popolazione</a:t>
            </a:r>
            <a:endParaRPr lang="en-GB" sz="1200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E6A9288-DCFC-4303-9E13-FBB39BAC69CA}"/>
              </a:ext>
            </a:extLst>
          </p:cNvPr>
          <p:cNvSpPr txBox="1"/>
          <p:nvPr/>
        </p:nvSpPr>
        <p:spPr>
          <a:xfrm>
            <a:off x="7043617" y="59259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/>
              <a:t>Codice</a:t>
            </a:r>
            <a:endParaRPr lang="en-GB" sz="1200" u="sng" dirty="0"/>
          </a:p>
          <a:p>
            <a:r>
              <a:rPr lang="en-GB" sz="1200" dirty="0"/>
              <a:t>Nome</a:t>
            </a:r>
          </a:p>
          <a:p>
            <a:r>
              <a:rPr lang="en-GB" sz="1200" dirty="0" err="1"/>
              <a:t>Stima</a:t>
            </a:r>
            <a:r>
              <a:rPr lang="en-GB" sz="1200" dirty="0"/>
              <a:t> </a:t>
            </a:r>
            <a:r>
              <a:rPr lang="en-GB" sz="1200" dirty="0" err="1"/>
              <a:t>popolazione</a:t>
            </a:r>
            <a:endParaRPr lang="en-GB" sz="1200" dirty="0"/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55BE352B-1609-4B11-B451-F45ABFB19026}"/>
              </a:ext>
            </a:extLst>
          </p:cNvPr>
          <p:cNvCxnSpPr/>
          <p:nvPr/>
        </p:nvCxnSpPr>
        <p:spPr>
          <a:xfrm>
            <a:off x="4941741" y="3510374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>
            <a:extLst>
              <a:ext uri="{FF2B5EF4-FFF2-40B4-BE49-F238E27FC236}">
                <a16:creationId xmlns:a16="http://schemas.microsoft.com/office/drawing/2014/main" id="{51666616-8564-4400-A80E-A9488D86B31D}"/>
              </a:ext>
            </a:extLst>
          </p:cNvPr>
          <p:cNvSpPr/>
          <p:nvPr/>
        </p:nvSpPr>
        <p:spPr>
          <a:xfrm>
            <a:off x="5356354" y="3453100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A574FDB1-A654-4984-8E81-F9320518BE21}"/>
              </a:ext>
            </a:extLst>
          </p:cNvPr>
          <p:cNvSpPr txBox="1"/>
          <p:nvPr/>
        </p:nvSpPr>
        <p:spPr>
          <a:xfrm>
            <a:off x="5425032" y="3364464"/>
            <a:ext cx="60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/>
              <a:t>Codice</a:t>
            </a:r>
            <a:endParaRPr lang="en-GB" sz="1200" u="sng" dirty="0"/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8B9F060D-582D-49D6-88CD-6ACD174FB50C}"/>
              </a:ext>
            </a:extLst>
          </p:cNvPr>
          <p:cNvGrpSpPr/>
          <p:nvPr/>
        </p:nvGrpSpPr>
        <p:grpSpPr>
          <a:xfrm>
            <a:off x="4932040" y="3694931"/>
            <a:ext cx="534521" cy="119916"/>
            <a:chOff x="4941741" y="3453100"/>
            <a:chExt cx="534521" cy="119916"/>
          </a:xfrm>
        </p:grpSpPr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7213A0B9-1C45-40A5-BBFB-2DDC32D16EB0}"/>
                </a:ext>
              </a:extLst>
            </p:cNvPr>
            <p:cNvCxnSpPr/>
            <p:nvPr/>
          </p:nvCxnSpPr>
          <p:spPr>
            <a:xfrm>
              <a:off x="4941741" y="3510374"/>
              <a:ext cx="401739" cy="2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9B5FF49B-AE1A-4363-BC1A-83C99D6D1717}"/>
                </a:ext>
              </a:extLst>
            </p:cNvPr>
            <p:cNvSpPr/>
            <p:nvPr/>
          </p:nvSpPr>
          <p:spPr>
            <a:xfrm>
              <a:off x="5356354" y="3453100"/>
              <a:ext cx="119908" cy="1199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E0B851A3-E4D8-495A-B23F-F7527A5CB732}"/>
              </a:ext>
            </a:extLst>
          </p:cNvPr>
          <p:cNvSpPr txBox="1"/>
          <p:nvPr/>
        </p:nvSpPr>
        <p:spPr>
          <a:xfrm>
            <a:off x="5305189" y="3607796"/>
            <a:ext cx="654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/>
              <a:t>Costo</a:t>
            </a:r>
            <a:endParaRPr lang="en-GB" sz="1200" dirty="0"/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CD8AE6-860D-4DCD-A4F6-32CF544F64BA}"/>
              </a:ext>
            </a:extLst>
          </p:cNvPr>
          <p:cNvCxnSpPr/>
          <p:nvPr/>
        </p:nvCxnSpPr>
        <p:spPr>
          <a:xfrm>
            <a:off x="3798852" y="1821147"/>
            <a:ext cx="32931" cy="1547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mbo 47">
            <a:extLst>
              <a:ext uri="{FF2B5EF4-FFF2-40B4-BE49-F238E27FC236}">
                <a16:creationId xmlns:a16="http://schemas.microsoft.com/office/drawing/2014/main" id="{9369FF5E-F878-4362-B95A-E410406C63C9}"/>
              </a:ext>
            </a:extLst>
          </p:cNvPr>
          <p:cNvSpPr/>
          <p:nvPr/>
        </p:nvSpPr>
        <p:spPr>
          <a:xfrm>
            <a:off x="3366804" y="275725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B782075-D49B-4773-9E8C-2A56738BCF3C}"/>
              </a:ext>
            </a:extLst>
          </p:cNvPr>
          <p:cNvSpPr txBox="1"/>
          <p:nvPr/>
        </p:nvSpPr>
        <p:spPr>
          <a:xfrm>
            <a:off x="2873335" y="120614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(1,1)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1B6EE34A-26B5-4F9F-9827-A6E3C8053812}"/>
              </a:ext>
            </a:extLst>
          </p:cNvPr>
          <p:cNvSpPr txBox="1"/>
          <p:nvPr/>
        </p:nvSpPr>
        <p:spPr>
          <a:xfrm>
            <a:off x="4646040" y="498610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(0,n)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3C810FE2-993D-450A-BFB2-D437C72BEDB9}"/>
              </a:ext>
            </a:extLst>
          </p:cNvPr>
          <p:cNvSpPr txBox="1"/>
          <p:nvPr/>
        </p:nvSpPr>
        <p:spPr>
          <a:xfrm>
            <a:off x="3310486" y="2919411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4CCBD54-DB23-49E6-830E-19186BD0292C}"/>
              </a:ext>
            </a:extLst>
          </p:cNvPr>
          <p:cNvSpPr txBox="1"/>
          <p:nvPr/>
        </p:nvSpPr>
        <p:spPr>
          <a:xfrm>
            <a:off x="6492539" y="1242771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A93BF5F5-A097-435D-AAB5-1A5A5BDAB8EB}"/>
              </a:ext>
            </a:extLst>
          </p:cNvPr>
          <p:cNvSpPr txBox="1"/>
          <p:nvPr/>
        </p:nvSpPr>
        <p:spPr>
          <a:xfrm>
            <a:off x="5291357" y="123633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7C798AD2-966C-413D-A37A-F7203EFA422C}"/>
              </a:ext>
            </a:extLst>
          </p:cNvPr>
          <p:cNvSpPr txBox="1"/>
          <p:nvPr/>
        </p:nvSpPr>
        <p:spPr>
          <a:xfrm>
            <a:off x="1455152" y="585752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(0,n)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26E0572-FDEF-4580-A3DF-A17DC93DBF05}"/>
              </a:ext>
            </a:extLst>
          </p:cNvPr>
          <p:cNvSpPr txBox="1"/>
          <p:nvPr/>
        </p:nvSpPr>
        <p:spPr>
          <a:xfrm>
            <a:off x="3115537" y="455497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(0,n)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3D9A39CA-38B6-4F5B-83DB-85A502161160}"/>
              </a:ext>
            </a:extLst>
          </p:cNvPr>
          <p:cNvSpPr txBox="1"/>
          <p:nvPr/>
        </p:nvSpPr>
        <p:spPr>
          <a:xfrm>
            <a:off x="3257315" y="184136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4D49C7DD-EE64-44ED-A11E-C490380AF41A}"/>
              </a:ext>
            </a:extLst>
          </p:cNvPr>
          <p:cNvSpPr txBox="1"/>
          <p:nvPr/>
        </p:nvSpPr>
        <p:spPr>
          <a:xfrm>
            <a:off x="2133277" y="117265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3359AB4B-65DA-44AC-9178-2E18B0428AA3}"/>
              </a:ext>
            </a:extLst>
          </p:cNvPr>
          <p:cNvSpPr txBox="1"/>
          <p:nvPr/>
        </p:nvSpPr>
        <p:spPr>
          <a:xfrm>
            <a:off x="4346589" y="382523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6CB24D05-5898-4AF0-8127-A608E7CE4B5A}"/>
              </a:ext>
            </a:extLst>
          </p:cNvPr>
          <p:cNvSpPr txBox="1"/>
          <p:nvPr/>
        </p:nvSpPr>
        <p:spPr>
          <a:xfrm>
            <a:off x="9798648" y="193400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(0,n)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63450535-08B2-431E-8CC4-E35BD14EA582}"/>
              </a:ext>
            </a:extLst>
          </p:cNvPr>
          <p:cNvSpPr txBox="1"/>
          <p:nvPr/>
        </p:nvSpPr>
        <p:spPr>
          <a:xfrm>
            <a:off x="9982118" y="83738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(0,n)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A103FBDC-19F3-4A8A-8D3C-C4588B170E6D}"/>
              </a:ext>
            </a:extLst>
          </p:cNvPr>
          <p:cNvSpPr txBox="1"/>
          <p:nvPr/>
        </p:nvSpPr>
        <p:spPr>
          <a:xfrm>
            <a:off x="6253964" y="536979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(0,n)</a:t>
            </a: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28D4F75-1488-4347-8E85-612ACD9F4164}"/>
              </a:ext>
            </a:extLst>
          </p:cNvPr>
          <p:cNvCxnSpPr>
            <a:endCxn id="14" idx="0"/>
          </p:cNvCxnSpPr>
          <p:nvPr/>
        </p:nvCxnSpPr>
        <p:spPr>
          <a:xfrm>
            <a:off x="4276760" y="3827542"/>
            <a:ext cx="18599" cy="76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mbo 65">
            <a:extLst>
              <a:ext uri="{FF2B5EF4-FFF2-40B4-BE49-F238E27FC236}">
                <a16:creationId xmlns:a16="http://schemas.microsoft.com/office/drawing/2014/main" id="{A8AA67B3-5A2A-44C3-BE82-F3890179B326}"/>
              </a:ext>
            </a:extLst>
          </p:cNvPr>
          <p:cNvSpPr/>
          <p:nvPr/>
        </p:nvSpPr>
        <p:spPr>
          <a:xfrm>
            <a:off x="3863311" y="4100605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&gt;&lt;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8D33ED72-4FD9-44AE-A43A-2CA9D7138A1C}"/>
              </a:ext>
            </a:extLst>
          </p:cNvPr>
          <p:cNvSpPr txBox="1"/>
          <p:nvPr/>
        </p:nvSpPr>
        <p:spPr>
          <a:xfrm>
            <a:off x="4319218" y="426014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(1,n)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8DF561A3-F478-45B0-8147-DE2855E70641}"/>
              </a:ext>
            </a:extLst>
          </p:cNvPr>
          <p:cNvSpPr txBox="1"/>
          <p:nvPr/>
        </p:nvSpPr>
        <p:spPr>
          <a:xfrm>
            <a:off x="5951887" y="1430493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di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BD030FA7-B9DF-4572-8EB8-B30EBFC02F43}"/>
              </a:ext>
            </a:extLst>
          </p:cNvPr>
          <p:cNvSpPr txBox="1"/>
          <p:nvPr/>
        </p:nvSpPr>
        <p:spPr>
          <a:xfrm>
            <a:off x="2527865" y="1483826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in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70980579-CAE2-4325-9F42-47FFB6A81337}"/>
              </a:ext>
            </a:extLst>
          </p:cNvPr>
          <p:cNvSpPr txBox="1"/>
          <p:nvPr/>
        </p:nvSpPr>
        <p:spPr>
          <a:xfrm>
            <a:off x="10196602" y="1420730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/>
              <a:t>parente</a:t>
            </a:r>
            <a:endParaRPr lang="en-GB" sz="1100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EDDFD117-B35B-47DB-B159-362BA38DF6EC}"/>
              </a:ext>
            </a:extLst>
          </p:cNvPr>
          <p:cNvSpPr txBox="1"/>
          <p:nvPr/>
        </p:nvSpPr>
        <p:spPr>
          <a:xfrm>
            <a:off x="3487001" y="2726243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In </a:t>
            </a:r>
            <a:r>
              <a:rPr lang="en-GB" sz="1100" dirty="0" err="1"/>
              <a:t>menù</a:t>
            </a:r>
            <a:endParaRPr lang="en-GB" sz="1100" dirty="0"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A77CBA33-8D57-42CD-B8C0-4CC748693004}"/>
              </a:ext>
            </a:extLst>
          </p:cNvPr>
          <p:cNvSpPr txBox="1"/>
          <p:nvPr/>
        </p:nvSpPr>
        <p:spPr>
          <a:xfrm>
            <a:off x="3969959" y="4065771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di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C057DEC8-AF59-47DB-AB4B-E8BEC7F88C1E}"/>
              </a:ext>
            </a:extLst>
          </p:cNvPr>
          <p:cNvSpPr txBox="1"/>
          <p:nvPr/>
        </p:nvSpPr>
        <p:spPr>
          <a:xfrm>
            <a:off x="4871092" y="5310782"/>
            <a:ext cx="954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Non </a:t>
            </a:r>
            <a:r>
              <a:rPr lang="en-GB" sz="1100" dirty="0" err="1"/>
              <a:t>ammesso</a:t>
            </a:r>
            <a:r>
              <a:rPr lang="en-GB" sz="1100" dirty="0"/>
              <a:t> da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78AD85DB-45B7-4951-B2FC-8D06567C3D83}"/>
              </a:ext>
            </a:extLst>
          </p:cNvPr>
          <p:cNvSpPr txBox="1"/>
          <p:nvPr/>
        </p:nvSpPr>
        <p:spPr>
          <a:xfrm>
            <a:off x="1647107" y="5150700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/>
              <a:t>provoca</a:t>
            </a:r>
            <a:endParaRPr lang="en-GB" sz="1100" dirty="0"/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E378230A-53DA-4666-9682-0B28FC7CC812}"/>
              </a:ext>
            </a:extLst>
          </p:cNvPr>
          <p:cNvSpPr txBox="1"/>
          <p:nvPr/>
        </p:nvSpPr>
        <p:spPr>
          <a:xfrm>
            <a:off x="6721406" y="2449500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 err="1"/>
              <a:t>Etnia</a:t>
            </a:r>
            <a:endParaRPr lang="en-GB" sz="1100" u="sng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3AC5FB9A-4903-4A48-A520-E1AF5A8FB971}"/>
              </a:ext>
            </a:extLst>
          </p:cNvPr>
          <p:cNvSpPr txBox="1"/>
          <p:nvPr/>
        </p:nvSpPr>
        <p:spPr>
          <a:xfrm>
            <a:off x="10323151" y="1661172"/>
            <a:ext cx="796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/>
              <a:t>Tipo</a:t>
            </a:r>
            <a:endParaRPr lang="en-GB" sz="1100" dirty="0"/>
          </a:p>
          <a:p>
            <a:pPr algn="ctr"/>
            <a:r>
              <a:rPr lang="en-GB" sz="1100" dirty="0" err="1"/>
              <a:t>parentela</a:t>
            </a:r>
            <a:endParaRPr lang="en-GB" sz="1100" dirty="0"/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2CC6F0D-C61F-46FB-B6E3-0C2AAA0E2318}"/>
              </a:ext>
            </a:extLst>
          </p:cNvPr>
          <p:cNvSpPr txBox="1"/>
          <p:nvPr/>
        </p:nvSpPr>
        <p:spPr>
          <a:xfrm>
            <a:off x="4663193" y="4014185"/>
            <a:ext cx="796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/>
              <a:t>quantità</a:t>
            </a:r>
            <a:endParaRPr lang="en-GB" sz="1100" dirty="0"/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14B224A7-6CEE-4162-B228-A5F1EDAD29AB}"/>
              </a:ext>
            </a:extLst>
          </p:cNvPr>
          <p:cNvSpPr txBox="1"/>
          <p:nvPr/>
        </p:nvSpPr>
        <p:spPr>
          <a:xfrm>
            <a:off x="5737903" y="1017609"/>
            <a:ext cx="865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Quota </a:t>
            </a:r>
            <a:r>
              <a:rPr lang="en-GB" sz="1100" dirty="0" err="1"/>
              <a:t>possesso</a:t>
            </a:r>
            <a:endParaRPr lang="en-GB" sz="1100" dirty="0"/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4F4251F5-844F-4CE2-B463-FCF8C8C9574D}"/>
              </a:ext>
            </a:extLst>
          </p:cNvPr>
          <p:cNvSpPr txBox="1"/>
          <p:nvPr/>
        </p:nvSpPr>
        <p:spPr>
          <a:xfrm>
            <a:off x="8117932" y="1836477"/>
            <a:ext cx="11107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/>
              <a:t>CF</a:t>
            </a:r>
          </a:p>
          <a:p>
            <a:r>
              <a:rPr lang="en-GB" sz="1100" dirty="0"/>
              <a:t>Nome</a:t>
            </a:r>
          </a:p>
          <a:p>
            <a:r>
              <a:rPr lang="en-GB" sz="1100" dirty="0" err="1"/>
              <a:t>Cognome</a:t>
            </a:r>
            <a:endParaRPr lang="en-GB" sz="1100" dirty="0"/>
          </a:p>
          <a:p>
            <a:r>
              <a:rPr lang="en-GB" sz="1100" dirty="0" err="1"/>
              <a:t>Indirizzo</a:t>
            </a:r>
            <a:endParaRPr lang="en-GB" sz="1100" dirty="0"/>
          </a:p>
          <a:p>
            <a:r>
              <a:rPr lang="en-GB" sz="1100" dirty="0" err="1"/>
              <a:t>RegioneNascita</a:t>
            </a:r>
            <a:endParaRPr lang="en-GB" sz="1100" dirty="0"/>
          </a:p>
          <a:p>
            <a:r>
              <a:rPr lang="en-GB" sz="1100" dirty="0" err="1"/>
              <a:t>StaatoNascita</a:t>
            </a:r>
            <a:endParaRPr lang="en-GB" sz="1100" dirty="0"/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99E5D22D-AAE2-4FC2-A27F-A5B9CBDC2995}"/>
              </a:ext>
            </a:extLst>
          </p:cNvPr>
          <p:cNvSpPr txBox="1"/>
          <p:nvPr/>
        </p:nvSpPr>
        <p:spPr>
          <a:xfrm>
            <a:off x="4920726" y="4517953"/>
            <a:ext cx="654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/>
              <a:t>Codice</a:t>
            </a:r>
            <a:endParaRPr lang="en-GB" sz="1200" u="sng" dirty="0"/>
          </a:p>
          <a:p>
            <a:pPr algn="r"/>
            <a:r>
              <a:rPr lang="en-GB" sz="1200" dirty="0"/>
              <a:t>Nome</a:t>
            </a:r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E06E4523-A5CA-4E7B-AB0D-651F58A121D5}"/>
              </a:ext>
            </a:extLst>
          </p:cNvPr>
          <p:cNvCxnSpPr/>
          <p:nvPr/>
        </p:nvCxnSpPr>
        <p:spPr>
          <a:xfrm flipV="1">
            <a:off x="3579428" y="1071086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e 86">
            <a:extLst>
              <a:ext uri="{FF2B5EF4-FFF2-40B4-BE49-F238E27FC236}">
                <a16:creationId xmlns:a16="http://schemas.microsoft.com/office/drawing/2014/main" id="{604167EC-ADA7-4E06-A3B2-8E6568C2E540}"/>
              </a:ext>
            </a:extLst>
          </p:cNvPr>
          <p:cNvSpPr/>
          <p:nvPr/>
        </p:nvSpPr>
        <p:spPr>
          <a:xfrm>
            <a:off x="3647286" y="978189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94BCB2A-22DE-4942-9DE0-C61189D8D0E2}"/>
              </a:ext>
            </a:extLst>
          </p:cNvPr>
          <p:cNvCxnSpPr/>
          <p:nvPr/>
        </p:nvCxnSpPr>
        <p:spPr>
          <a:xfrm flipV="1">
            <a:off x="3810059" y="1056063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e 88">
            <a:extLst>
              <a:ext uri="{FF2B5EF4-FFF2-40B4-BE49-F238E27FC236}">
                <a16:creationId xmlns:a16="http://schemas.microsoft.com/office/drawing/2014/main" id="{2F1FB5C4-B367-4B16-B787-13F2DB348BDA}"/>
              </a:ext>
            </a:extLst>
          </p:cNvPr>
          <p:cNvSpPr/>
          <p:nvPr/>
        </p:nvSpPr>
        <p:spPr>
          <a:xfrm>
            <a:off x="3877917" y="963166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A867935-CC59-45F6-A02A-E30CEC211B79}"/>
              </a:ext>
            </a:extLst>
          </p:cNvPr>
          <p:cNvSpPr txBox="1"/>
          <p:nvPr/>
        </p:nvSpPr>
        <p:spPr>
          <a:xfrm>
            <a:off x="3735372" y="732933"/>
            <a:ext cx="84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/>
              <a:t>Indirizzo</a:t>
            </a:r>
            <a:endParaRPr lang="en-GB" sz="1100" dirty="0"/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F4A0B81A-D94D-44A7-91E7-F27D8CED4886}"/>
              </a:ext>
            </a:extLst>
          </p:cNvPr>
          <p:cNvSpPr txBox="1"/>
          <p:nvPr/>
        </p:nvSpPr>
        <p:spPr>
          <a:xfrm>
            <a:off x="3322772" y="724578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Nome</a:t>
            </a:r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60281E7B-4628-4BBA-B3B9-E2AC651EB53E}"/>
              </a:ext>
            </a:extLst>
          </p:cNvPr>
          <p:cNvSpPr/>
          <p:nvPr/>
        </p:nvSpPr>
        <p:spPr>
          <a:xfrm>
            <a:off x="4125309" y="1120275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43CF36AD-4F40-4B4C-8A8C-B02EE5456830}"/>
              </a:ext>
            </a:extLst>
          </p:cNvPr>
          <p:cNvCxnSpPr>
            <a:stCxn id="92" idx="2"/>
          </p:cNvCxnSpPr>
          <p:nvPr/>
        </p:nvCxnSpPr>
        <p:spPr>
          <a:xfrm flipH="1" flipV="1">
            <a:off x="3519148" y="1167280"/>
            <a:ext cx="606161" cy="1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mbo 103">
            <a:extLst>
              <a:ext uri="{FF2B5EF4-FFF2-40B4-BE49-F238E27FC236}">
                <a16:creationId xmlns:a16="http://schemas.microsoft.com/office/drawing/2014/main" id="{946EB962-6D23-4835-9D08-3EB4A249C60B}"/>
              </a:ext>
            </a:extLst>
          </p:cNvPr>
          <p:cNvSpPr/>
          <p:nvPr/>
        </p:nvSpPr>
        <p:spPr>
          <a:xfrm>
            <a:off x="4596041" y="2107625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EB9C350F-6EF7-4957-B8F7-00BDA54DCE85}"/>
              </a:ext>
            </a:extLst>
          </p:cNvPr>
          <p:cNvCxnSpPr>
            <a:stCxn id="8" idx="2"/>
            <a:endCxn id="104" idx="1"/>
          </p:cNvCxnSpPr>
          <p:nvPr/>
        </p:nvCxnSpPr>
        <p:spPr>
          <a:xfrm>
            <a:off x="3995936" y="1821147"/>
            <a:ext cx="600105" cy="394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721AC34-432C-45CC-967D-6492D89BE44E}"/>
              </a:ext>
            </a:extLst>
          </p:cNvPr>
          <p:cNvCxnSpPr>
            <a:stCxn id="104" idx="3"/>
            <a:endCxn id="9" idx="0"/>
          </p:cNvCxnSpPr>
          <p:nvPr/>
        </p:nvCxnSpPr>
        <p:spPr>
          <a:xfrm>
            <a:off x="5460137" y="2215637"/>
            <a:ext cx="631351" cy="25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D09EA9B6-30EE-417B-86AB-26F31F8C74F8}"/>
              </a:ext>
            </a:extLst>
          </p:cNvPr>
          <p:cNvSpPr txBox="1"/>
          <p:nvPr/>
        </p:nvSpPr>
        <p:spPr>
          <a:xfrm>
            <a:off x="4760194" y="2107625"/>
            <a:ext cx="5647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di etnia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1DAF3E46-AC84-4B07-B51E-79F2977961D2}"/>
              </a:ext>
            </a:extLst>
          </p:cNvPr>
          <p:cNvSpPr txBox="1"/>
          <p:nvPr/>
        </p:nvSpPr>
        <p:spPr>
          <a:xfrm>
            <a:off x="4230147" y="1820570"/>
            <a:ext cx="4916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(0, 1)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7B81E9D5-AD7D-4E62-8D93-CFEC9EF48D69}"/>
              </a:ext>
            </a:extLst>
          </p:cNvPr>
          <p:cNvSpPr txBox="1"/>
          <p:nvPr/>
        </p:nvSpPr>
        <p:spPr>
          <a:xfrm>
            <a:off x="5932741" y="2231664"/>
            <a:ext cx="4916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(0, n)</a:t>
            </a: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29D133C7-C455-4CA6-ABEE-9257645E243B}"/>
              </a:ext>
            </a:extLst>
          </p:cNvPr>
          <p:cNvCxnSpPr>
            <a:stCxn id="8" idx="3"/>
            <a:endCxn id="29" idx="1"/>
          </p:cNvCxnSpPr>
          <p:nvPr/>
        </p:nvCxnSpPr>
        <p:spPr>
          <a:xfrm flipV="1">
            <a:off x="4644008" y="1571460"/>
            <a:ext cx="1136702" cy="33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8" name="Gruppo 117">
            <a:extLst>
              <a:ext uri="{FF2B5EF4-FFF2-40B4-BE49-F238E27FC236}">
                <a16:creationId xmlns:a16="http://schemas.microsoft.com/office/drawing/2014/main" id="{3EEAB615-9BEF-4616-BCC9-A4DC8F275B92}"/>
              </a:ext>
            </a:extLst>
          </p:cNvPr>
          <p:cNvGrpSpPr/>
          <p:nvPr/>
        </p:nvGrpSpPr>
        <p:grpSpPr>
          <a:xfrm rot="10634440">
            <a:off x="3136560" y="3605025"/>
            <a:ext cx="534521" cy="119916"/>
            <a:chOff x="4941741" y="3453100"/>
            <a:chExt cx="534521" cy="119916"/>
          </a:xfrm>
        </p:grpSpPr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70113B5F-E3FD-4822-9A8B-4CF55C7063E3}"/>
                </a:ext>
              </a:extLst>
            </p:cNvPr>
            <p:cNvCxnSpPr/>
            <p:nvPr/>
          </p:nvCxnSpPr>
          <p:spPr>
            <a:xfrm>
              <a:off x="4941741" y="3510374"/>
              <a:ext cx="401739" cy="2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e 119">
              <a:extLst>
                <a:ext uri="{FF2B5EF4-FFF2-40B4-BE49-F238E27FC236}">
                  <a16:creationId xmlns:a16="http://schemas.microsoft.com/office/drawing/2014/main" id="{06A88CB7-74EF-46B7-B444-A31E7B14CD49}"/>
                </a:ext>
              </a:extLst>
            </p:cNvPr>
            <p:cNvSpPr/>
            <p:nvPr/>
          </p:nvSpPr>
          <p:spPr>
            <a:xfrm>
              <a:off x="5356354" y="3453100"/>
              <a:ext cx="119908" cy="1199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F9FB82AC-7798-4061-8EF9-9FA605B98883}"/>
              </a:ext>
            </a:extLst>
          </p:cNvPr>
          <p:cNvSpPr txBox="1"/>
          <p:nvPr/>
        </p:nvSpPr>
        <p:spPr>
          <a:xfrm>
            <a:off x="2656207" y="3544796"/>
            <a:ext cx="562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F24C2030-50D4-4335-A730-25A38FE310CC}"/>
              </a:ext>
            </a:extLst>
          </p:cNvPr>
          <p:cNvCxnSpPr>
            <a:cxnSpLocks/>
            <a:stCxn id="14" idx="2"/>
            <a:endCxn id="22" idx="1"/>
          </p:cNvCxnSpPr>
          <p:nvPr/>
        </p:nvCxnSpPr>
        <p:spPr>
          <a:xfrm>
            <a:off x="4295359" y="5024052"/>
            <a:ext cx="464835" cy="564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50B285D-11C8-4640-A640-B9238E8ED905}"/>
              </a:ext>
            </a:extLst>
          </p:cNvPr>
          <p:cNvCxnSpPr>
            <a:cxnSpLocks/>
            <a:stCxn id="22" idx="3"/>
            <a:endCxn id="17" idx="1"/>
          </p:cNvCxnSpPr>
          <p:nvPr/>
        </p:nvCxnSpPr>
        <p:spPr>
          <a:xfrm>
            <a:off x="5950653" y="5589040"/>
            <a:ext cx="781587" cy="120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176853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8BA84-7343-442C-BED2-3ED9DF91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%"/>
          </a:bodyPr>
          <a:lstStyle/>
          <a:p>
            <a:r>
              <a:rPr lang="it-IT" sz="3600" dirty="0"/>
              <a:t>Modello Relazionale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841CA2-41FC-4F68-89B3-3AFA270A1730}"/>
              </a:ext>
            </a:extLst>
          </p:cNvPr>
          <p:cNvSpPr txBox="1"/>
          <p:nvPr/>
        </p:nvSpPr>
        <p:spPr>
          <a:xfrm>
            <a:off x="838200" y="914400"/>
            <a:ext cx="1051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Comune(</a:t>
            </a:r>
            <a:r>
              <a:rPr lang="it-IT" u="sng" dirty="0"/>
              <a:t>Codice</a:t>
            </a:r>
            <a:r>
              <a:rPr lang="it-IT" dirty="0"/>
              <a:t>, nome, provincia)</a:t>
            </a:r>
          </a:p>
          <a:p>
            <a:r>
              <a:rPr lang="it-IT" dirty="0"/>
              <a:t>Ristorante(</a:t>
            </a:r>
            <a:r>
              <a:rPr lang="it-IT" u="sng" dirty="0"/>
              <a:t>Nome, Indirizzo</a:t>
            </a:r>
            <a:r>
              <a:rPr lang="it-IT" dirty="0"/>
              <a:t>, </a:t>
            </a:r>
            <a:r>
              <a:rPr lang="it-IT" dirty="0" err="1"/>
              <a:t>codiceComune,etnia</a:t>
            </a:r>
            <a:r>
              <a:rPr lang="it-IT" dirty="0"/>
              <a:t>)</a:t>
            </a:r>
          </a:p>
          <a:p>
            <a:r>
              <a:rPr lang="it-IT" dirty="0" err="1"/>
              <a:t>ComuneRistorante</a:t>
            </a:r>
            <a:r>
              <a:rPr lang="it-IT" dirty="0"/>
              <a:t>(</a:t>
            </a:r>
            <a:r>
              <a:rPr lang="it-IT" u="sng" dirty="0"/>
              <a:t>comune, Ristorante)</a:t>
            </a:r>
            <a:endParaRPr lang="it-IT" dirty="0"/>
          </a:p>
          <a:p>
            <a:r>
              <a:rPr lang="it-IT" dirty="0"/>
              <a:t>Proprietario(</a:t>
            </a:r>
            <a:r>
              <a:rPr lang="it-IT" u="sng" dirty="0"/>
              <a:t>CF</a:t>
            </a:r>
            <a:r>
              <a:rPr lang="it-IT" dirty="0"/>
              <a:t>, nome, cognome, indirizzo, </a:t>
            </a:r>
            <a:r>
              <a:rPr lang="it-IT" dirty="0" err="1"/>
              <a:t>regioneNascita</a:t>
            </a:r>
            <a:r>
              <a:rPr lang="it-IT" dirty="0"/>
              <a:t>, </a:t>
            </a:r>
            <a:r>
              <a:rPr lang="it-IT" dirty="0" err="1"/>
              <a:t>StatoNascita</a:t>
            </a:r>
            <a:r>
              <a:rPr lang="it-IT" dirty="0"/>
              <a:t>)</a:t>
            </a:r>
          </a:p>
          <a:p>
            <a:r>
              <a:rPr lang="it-IT" dirty="0"/>
              <a:t>Parente(</a:t>
            </a:r>
            <a:r>
              <a:rPr lang="it-IT" u="sng" dirty="0"/>
              <a:t>Proprietario1, Proprietario2, </a:t>
            </a:r>
            <a:r>
              <a:rPr lang="it-IT" dirty="0" err="1"/>
              <a:t>TipoParentela</a:t>
            </a:r>
            <a:r>
              <a:rPr lang="it-IT" dirty="0"/>
              <a:t>)</a:t>
            </a:r>
          </a:p>
          <a:p>
            <a:r>
              <a:rPr lang="it-IT" dirty="0" err="1"/>
              <a:t>ProprietarioRistorante</a:t>
            </a:r>
            <a:r>
              <a:rPr lang="it-IT" u="sng" dirty="0"/>
              <a:t>(Ristorante, Proprietario)</a:t>
            </a:r>
          </a:p>
          <a:p>
            <a:r>
              <a:rPr lang="it-IT" dirty="0" err="1"/>
              <a:t>PiattoOfferto</a:t>
            </a:r>
            <a:r>
              <a:rPr lang="it-IT" dirty="0"/>
              <a:t>(</a:t>
            </a:r>
            <a:r>
              <a:rPr lang="it-IT" u="sng" dirty="0"/>
              <a:t>Codice, </a:t>
            </a:r>
            <a:r>
              <a:rPr lang="it-IT" dirty="0"/>
              <a:t>nome, costo)</a:t>
            </a:r>
          </a:p>
          <a:p>
            <a:r>
              <a:rPr lang="it-IT" dirty="0"/>
              <a:t>Patologia(</a:t>
            </a:r>
            <a:r>
              <a:rPr lang="it-IT" u="sng" dirty="0"/>
              <a:t>Codice, </a:t>
            </a:r>
            <a:r>
              <a:rPr lang="it-IT" dirty="0"/>
              <a:t>nome, </a:t>
            </a:r>
            <a:r>
              <a:rPr lang="it-IT" dirty="0" err="1"/>
              <a:t>stimaPopolazione</a:t>
            </a:r>
            <a:r>
              <a:rPr lang="it-IT" dirty="0"/>
              <a:t>)</a:t>
            </a:r>
          </a:p>
          <a:p>
            <a:r>
              <a:rPr lang="it-IT" dirty="0"/>
              <a:t>Religione(</a:t>
            </a:r>
            <a:r>
              <a:rPr lang="it-IT" u="sng" dirty="0"/>
              <a:t>Codice, </a:t>
            </a:r>
            <a:r>
              <a:rPr lang="it-IT" dirty="0"/>
              <a:t>nome, </a:t>
            </a:r>
            <a:r>
              <a:rPr lang="it-IT" dirty="0" err="1"/>
              <a:t>stimaPopolazione</a:t>
            </a:r>
            <a:r>
              <a:rPr lang="it-IT" dirty="0"/>
              <a:t>)</a:t>
            </a:r>
          </a:p>
          <a:p>
            <a:r>
              <a:rPr lang="it-IT" dirty="0"/>
              <a:t>Ingrediente(</a:t>
            </a:r>
            <a:r>
              <a:rPr lang="it-IT" u="sng" dirty="0"/>
              <a:t>Codice,</a:t>
            </a:r>
            <a:r>
              <a:rPr lang="it-IT" dirty="0"/>
              <a:t> nome)</a:t>
            </a:r>
          </a:p>
          <a:p>
            <a:r>
              <a:rPr lang="it-IT" dirty="0" err="1"/>
              <a:t>IngredientePatologia</a:t>
            </a:r>
            <a:r>
              <a:rPr lang="it-IT" dirty="0"/>
              <a:t>(</a:t>
            </a:r>
            <a:r>
              <a:rPr lang="it-IT" u="sng" dirty="0"/>
              <a:t>Ingrediente, Patologia)</a:t>
            </a:r>
            <a:endParaRPr lang="it-IT" dirty="0"/>
          </a:p>
          <a:p>
            <a:r>
              <a:rPr lang="it-IT" dirty="0" err="1"/>
              <a:t>IngredientePatologia</a:t>
            </a:r>
            <a:r>
              <a:rPr lang="it-IT" dirty="0"/>
              <a:t>(</a:t>
            </a:r>
            <a:r>
              <a:rPr lang="it-IT" u="sng" dirty="0"/>
              <a:t>Ingrediente, Religione)</a:t>
            </a:r>
          </a:p>
          <a:p>
            <a:r>
              <a:rPr lang="it-IT" dirty="0" err="1"/>
              <a:t>PiattoIngrediente</a:t>
            </a:r>
            <a:r>
              <a:rPr lang="it-IT" dirty="0"/>
              <a:t>(</a:t>
            </a:r>
            <a:r>
              <a:rPr lang="it-IT" u="sng" dirty="0"/>
              <a:t>Piatto, Ingrediente,</a:t>
            </a:r>
            <a:r>
              <a:rPr lang="it-IT" dirty="0"/>
              <a:t> quantità)</a:t>
            </a:r>
          </a:p>
          <a:p>
            <a:r>
              <a:rPr lang="it-IT" dirty="0" err="1"/>
              <a:t>PiattoRistorante</a:t>
            </a:r>
            <a:r>
              <a:rPr lang="it-IT" dirty="0"/>
              <a:t>(</a:t>
            </a:r>
            <a:r>
              <a:rPr lang="it-IT" u="sng" dirty="0"/>
              <a:t>Piatto, Ristorante)</a:t>
            </a:r>
            <a:endParaRPr lang="it-IT" dirty="0"/>
          </a:p>
          <a:p>
            <a:endParaRPr lang="it-IT" u="sng" dirty="0"/>
          </a:p>
          <a:p>
            <a:r>
              <a:rPr lang="it-IT" dirty="0"/>
              <a:t>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218477133"/>
      </p:ext>
    </p:extLst>
  </p:cSld>
  <p:clrMapOvr>
    <a:masterClrMapping/>
  </p:clrMapOvr>
</p:sld>
</file>

<file path=ppt/theme/theme1.xml><?xml version="1.0" encoding="utf-8"?>
<a:theme xmlns:a="http://purl.oclc.org/ooxml/drawingml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51</TotalTime>
  <Words>245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ER SEMPLIFICATO</vt:lpstr>
      <vt:lpstr>Modello Relazionale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SEMPLIFICATO</dc:title>
  <dc:creator>r.agazzi2@campus.unimib.it</dc:creator>
  <cp:lastModifiedBy>r.agazzi2@campus.unimib.it</cp:lastModifiedBy>
  <cp:revision>6</cp:revision>
  <dcterms:created xsi:type="dcterms:W3CDTF">2020-05-29T12:36:16Z</dcterms:created>
  <dcterms:modified xsi:type="dcterms:W3CDTF">2020-05-29T13:27:59Z</dcterms:modified>
</cp:coreProperties>
</file>