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6858000" cx="9144000"/>
  <p:notesSz cx="6761150" cy="99425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1" roundtripDataSignature="AMtx7mjVpf16+kp7aEq7JBDP2WyUfXBO3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30525" cy="4984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29050" y="0"/>
            <a:ext cx="2930525" cy="49847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1243013"/>
            <a:ext cx="4475163" cy="33559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6275" y="4784725"/>
            <a:ext cx="5408613" cy="3914775"/>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44038"/>
            <a:ext cx="2930525" cy="498475"/>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29050" y="9444038"/>
            <a:ext cx="2930525" cy="498475"/>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76275" y="4784725"/>
            <a:ext cx="5408613" cy="391477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1243013"/>
            <a:ext cx="4475163" cy="3355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76275" y="4784725"/>
            <a:ext cx="5408613" cy="391477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43000" y="1243013"/>
            <a:ext cx="4475163" cy="3355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76275" y="4784725"/>
            <a:ext cx="5408613" cy="3914775"/>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143000" y="1243013"/>
            <a:ext cx="4475163" cy="33559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g87bfe5b206_0_0:notes"/>
          <p:cNvSpPr/>
          <p:nvPr>
            <p:ph idx="2" type="sldImg"/>
          </p:nvPr>
        </p:nvSpPr>
        <p:spPr>
          <a:xfrm>
            <a:off x="1143000" y="1243013"/>
            <a:ext cx="4475100" cy="33561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87bfe5b206_0_0:notes"/>
          <p:cNvSpPr txBox="1"/>
          <p:nvPr>
            <p:ph idx="1" type="body"/>
          </p:nvPr>
        </p:nvSpPr>
        <p:spPr>
          <a:xfrm>
            <a:off x="676275" y="4784725"/>
            <a:ext cx="5408700" cy="39147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g87bfe5b206_0_0:notes"/>
          <p:cNvSpPr txBox="1"/>
          <p:nvPr>
            <p:ph idx="12" type="sldNum"/>
          </p:nvPr>
        </p:nvSpPr>
        <p:spPr>
          <a:xfrm>
            <a:off x="3829050" y="9444038"/>
            <a:ext cx="2930400" cy="4986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g87bfb87ec2_0_0:notes"/>
          <p:cNvSpPr/>
          <p:nvPr>
            <p:ph idx="2" type="sldImg"/>
          </p:nvPr>
        </p:nvSpPr>
        <p:spPr>
          <a:xfrm>
            <a:off x="1143000" y="1243013"/>
            <a:ext cx="4475100" cy="33561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87bfb87ec2_0_0:notes"/>
          <p:cNvSpPr txBox="1"/>
          <p:nvPr>
            <p:ph idx="1" type="body"/>
          </p:nvPr>
        </p:nvSpPr>
        <p:spPr>
          <a:xfrm>
            <a:off x="676275" y="4784725"/>
            <a:ext cx="5408700" cy="39147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g87bfb87ec2_0_0:notes"/>
          <p:cNvSpPr txBox="1"/>
          <p:nvPr>
            <p:ph idx="12" type="sldNum"/>
          </p:nvPr>
        </p:nvSpPr>
        <p:spPr>
          <a:xfrm>
            <a:off x="3829050" y="9444038"/>
            <a:ext cx="2930400" cy="4986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iapositiva titolo" type="title">
  <p:cSld name="TITLE">
    <p:spTree>
      <p:nvGrpSpPr>
        <p:cNvPr id="15" name="Shape 15"/>
        <p:cNvGrpSpPr/>
        <p:nvPr/>
      </p:nvGrpSpPr>
      <p:grpSpPr>
        <a:xfrm>
          <a:off x="0" y="0"/>
          <a:ext cx="0" cy="0"/>
          <a:chOff x="0" y="0"/>
          <a:chExt cx="0" cy="0"/>
        </a:xfrm>
      </p:grpSpPr>
      <p:sp>
        <p:nvSpPr>
          <p:cNvPr id="16" name="Google Shape;16;p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olo e testo verticale" type="vertTx">
  <p:cSld name="VERTICAL_TEXT">
    <p:spTree>
      <p:nvGrpSpPr>
        <p:cNvPr id="72" name="Shape 72"/>
        <p:cNvGrpSpPr/>
        <p:nvPr/>
      </p:nvGrpSpPr>
      <p:grpSpPr>
        <a:xfrm>
          <a:off x="0" y="0"/>
          <a:ext cx="0" cy="0"/>
          <a:chOff x="0" y="0"/>
          <a:chExt cx="0" cy="0"/>
        </a:xfrm>
      </p:grpSpPr>
      <p:sp>
        <p:nvSpPr>
          <p:cNvPr id="73" name="Google Shape;73;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4"/>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olo e testo verticale" type="vertTitleAndTx">
  <p:cSld name="VERTICAL_TITLE_AND_VERTICAL_TEXT">
    <p:spTree>
      <p:nvGrpSpPr>
        <p:cNvPr id="78" name="Shape 78"/>
        <p:cNvGrpSpPr/>
        <p:nvPr/>
      </p:nvGrpSpPr>
      <p:grpSpPr>
        <a:xfrm>
          <a:off x="0" y="0"/>
          <a:ext cx="0" cy="0"/>
          <a:chOff x="0" y="0"/>
          <a:chExt cx="0" cy="0"/>
        </a:xfrm>
      </p:grpSpPr>
      <p:sp>
        <p:nvSpPr>
          <p:cNvPr id="79" name="Google Shape;79;p15"/>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5"/>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olo e contenuto" type="obj">
  <p:cSld name="OBJECT">
    <p:spTree>
      <p:nvGrpSpPr>
        <p:cNvPr id="21" name="Shape 21"/>
        <p:cNvGrpSpPr/>
        <p:nvPr/>
      </p:nvGrpSpPr>
      <p:grpSpPr>
        <a:xfrm>
          <a:off x="0" y="0"/>
          <a:ext cx="0" cy="0"/>
          <a:chOff x="0" y="0"/>
          <a:chExt cx="0" cy="0"/>
        </a:xfrm>
      </p:grpSpPr>
      <p:sp>
        <p:nvSpPr>
          <p:cNvPr id="22" name="Google Shape;22;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ntestazione sezione" type="secHead">
  <p:cSld name="SECTION_HEADER">
    <p:spTree>
      <p:nvGrpSpPr>
        <p:cNvPr id="27" name="Shape 27"/>
        <p:cNvGrpSpPr/>
        <p:nvPr/>
      </p:nvGrpSpPr>
      <p:grpSpPr>
        <a:xfrm>
          <a:off x="0" y="0"/>
          <a:ext cx="0" cy="0"/>
          <a:chOff x="0" y="0"/>
          <a:chExt cx="0" cy="0"/>
        </a:xfrm>
      </p:grpSpPr>
      <p:sp>
        <p:nvSpPr>
          <p:cNvPr id="28" name="Google Shape;28;p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Due contenuti" type="twoObj">
  <p:cSld name="TWO_OBJECTS">
    <p:spTree>
      <p:nvGrpSpPr>
        <p:cNvPr id="33" name="Shape 33"/>
        <p:cNvGrpSpPr/>
        <p:nvPr/>
      </p:nvGrpSpPr>
      <p:grpSpPr>
        <a:xfrm>
          <a:off x="0" y="0"/>
          <a:ext cx="0" cy="0"/>
          <a:chOff x="0" y="0"/>
          <a:chExt cx="0" cy="0"/>
        </a:xfrm>
      </p:grpSpPr>
      <p:sp>
        <p:nvSpPr>
          <p:cNvPr id="34" name="Google Shape;34;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fronto" type="twoTxTwoObj">
  <p:cSld name="TWO_OBJECTS_WITH_TEXT">
    <p:spTree>
      <p:nvGrpSpPr>
        <p:cNvPr id="40" name="Shape 40"/>
        <p:cNvGrpSpPr/>
        <p:nvPr/>
      </p:nvGrpSpPr>
      <p:grpSpPr>
        <a:xfrm>
          <a:off x="0" y="0"/>
          <a:ext cx="0" cy="0"/>
          <a:chOff x="0" y="0"/>
          <a:chExt cx="0" cy="0"/>
        </a:xfrm>
      </p:grpSpPr>
      <p:sp>
        <p:nvSpPr>
          <p:cNvPr id="41" name="Google Shape;41;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olo titolo" type="titleOnly">
  <p:cSld name="TITLE_ONLY">
    <p:spTree>
      <p:nvGrpSpPr>
        <p:cNvPr id="49" name="Shape 49"/>
        <p:cNvGrpSpPr/>
        <p:nvPr/>
      </p:nvGrpSpPr>
      <p:grpSpPr>
        <a:xfrm>
          <a:off x="0" y="0"/>
          <a:ext cx="0" cy="0"/>
          <a:chOff x="0" y="0"/>
          <a:chExt cx="0" cy="0"/>
        </a:xfrm>
      </p:grpSpPr>
      <p:sp>
        <p:nvSpPr>
          <p:cNvPr id="50" name="Google Shape;50;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uota" type="blank">
  <p:cSld name="BLANK">
    <p:spTree>
      <p:nvGrpSpPr>
        <p:cNvPr id="54" name="Shape 54"/>
        <p:cNvGrpSpPr/>
        <p:nvPr/>
      </p:nvGrpSpPr>
      <p:grpSpPr>
        <a:xfrm>
          <a:off x="0" y="0"/>
          <a:ext cx="0" cy="0"/>
          <a:chOff x="0" y="0"/>
          <a:chExt cx="0" cy="0"/>
        </a:xfrm>
      </p:grpSpPr>
      <p:sp>
        <p:nvSpPr>
          <p:cNvPr id="55" name="Google Shape;5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uto con didascalia" type="objTx">
  <p:cSld name="OBJECT_WITH_CAPTION_TEXT">
    <p:spTree>
      <p:nvGrpSpPr>
        <p:cNvPr id="58" name="Shape 58"/>
        <p:cNvGrpSpPr/>
        <p:nvPr/>
      </p:nvGrpSpPr>
      <p:grpSpPr>
        <a:xfrm>
          <a:off x="0" y="0"/>
          <a:ext cx="0" cy="0"/>
          <a:chOff x="0" y="0"/>
          <a:chExt cx="0" cy="0"/>
        </a:xfrm>
      </p:grpSpPr>
      <p:sp>
        <p:nvSpPr>
          <p:cNvPr id="59" name="Google Shape;59;p1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2"/>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1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mmagine con didascalia" type="picTx">
  <p:cSld name="PICTURE_WITH_CAPTION_TEXT">
    <p:spTree>
      <p:nvGrpSpPr>
        <p:cNvPr id="65" name="Shape 65"/>
        <p:cNvGrpSpPr/>
        <p:nvPr/>
      </p:nvGrpSpPr>
      <p:grpSpPr>
        <a:xfrm>
          <a:off x="0" y="0"/>
          <a:ext cx="0" cy="0"/>
          <a:chOff x="0" y="0"/>
          <a:chExt cx="0" cy="0"/>
        </a:xfrm>
      </p:grpSpPr>
      <p:sp>
        <p:nvSpPr>
          <p:cNvPr id="66" name="Google Shape;66;p1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3"/>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959"/>
              <a:buFont typeface="Calibri"/>
              <a:buNone/>
            </a:pPr>
            <a:r>
              <a:rPr lang="en-GB" sz="3959"/>
              <a:t>Esercizio 5.3  </a:t>
            </a:r>
            <a:br>
              <a:rPr lang="en-GB" sz="3959"/>
            </a:br>
            <a:r>
              <a:rPr lang="en-GB" sz="3959"/>
              <a:t>Progettazione logica </a:t>
            </a:r>
            <a:br>
              <a:rPr lang="en-GB" sz="3959"/>
            </a:br>
            <a:r>
              <a:rPr lang="en-GB" sz="3959"/>
              <a:t>dello schema Ristoranti</a:t>
            </a:r>
            <a:endParaRPr sz="3959"/>
          </a:p>
        </p:txBody>
      </p:sp>
      <p:sp>
        <p:nvSpPr>
          <p:cNvPr id="89" name="Google Shape;89;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2"/>
          <p:cNvSpPr txBox="1"/>
          <p:nvPr>
            <p:ph type="title"/>
          </p:nvPr>
        </p:nvSpPr>
        <p:spPr>
          <a:xfrm>
            <a:off x="467544" y="260648"/>
            <a:ext cx="8229600" cy="27404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Calibri"/>
              <a:buNone/>
            </a:pPr>
            <a:r>
              <a:rPr lang="en-GB" sz="3200"/>
              <a:t>Esercizio 5.3</a:t>
            </a:r>
            <a:endParaRPr/>
          </a:p>
        </p:txBody>
      </p:sp>
      <p:sp>
        <p:nvSpPr>
          <p:cNvPr id="95" name="Google Shape;95;p2"/>
          <p:cNvSpPr txBox="1"/>
          <p:nvPr>
            <p:ph idx="1" type="body"/>
          </p:nvPr>
        </p:nvSpPr>
        <p:spPr>
          <a:xfrm>
            <a:off x="35496" y="908720"/>
            <a:ext cx="8928992" cy="5688632"/>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1200"/>
              <a:buNone/>
            </a:pPr>
            <a:r>
              <a:rPr lang="en-GB" sz="1200"/>
              <a:t>In Lombardia tra due anni </a:t>
            </a:r>
            <a:r>
              <a:rPr lang="en-GB" sz="1200"/>
              <a:t>verrà</a:t>
            </a:r>
            <a:r>
              <a:rPr lang="en-GB" sz="1200"/>
              <a:t>’ tenuto l’EXPO. La Regione Lombardia vuole organizzare al meglio l’evento. In particolare vuole fornire ai </a:t>
            </a:r>
            <a:r>
              <a:rPr lang="en-GB" sz="1200"/>
              <a:t>visitatori</a:t>
            </a:r>
            <a:r>
              <a:rPr lang="en-GB" sz="1200"/>
              <a:t> un ricco insieme di informazioni sui ristoranti e sui cibi offerti, attraverso la creazione di una base di dati. Anzitutto vuole rappresentare i ristoranti della regione, con nome, indirizzo nel comune, comune, con codice e  nome del comune e provincia. Tra i ristoranti, per quelli etnici rappresentare la etnia di riferimento (es Somalia).  Per contrastare infiltrazioni della </a:t>
            </a:r>
            <a:r>
              <a:rPr lang="en-GB" sz="1200"/>
              <a:t>criminalità</a:t>
            </a:r>
            <a:r>
              <a:rPr lang="en-GB" sz="1200"/>
              <a:t> organizzata, si vuole anche rappresentare i proprietari dei ristoranti, con codice fiscale, nome, cognome, data di nascita, quota di possesso del ristorante (ad es. “Mario Rossi” può possedere il 30% del ristorante “Vesuvio”) e parentele eventualmente esistenti tra proprietari, con tipo di parentela (ad es. “Mario Rossi” e’ cugino di “Aldo Verdi” e marito di “Anna Pini”). Tra i proprietari, rappresentare quelli non nati in Lombardia, con regione di nascita, o paese estero di nascita per quelli nati all’estero. </a:t>
            </a:r>
            <a:endParaRPr/>
          </a:p>
          <a:p>
            <a:pPr indent="-342900" lvl="0" marL="342900" rtl="0" algn="l">
              <a:spcBef>
                <a:spcPts val="240"/>
              </a:spcBef>
              <a:spcAft>
                <a:spcPts val="0"/>
              </a:spcAft>
              <a:buClr>
                <a:schemeClr val="dk1"/>
              </a:buClr>
              <a:buSzPts val="1200"/>
              <a:buNone/>
            </a:pPr>
            <a:r>
              <a:rPr lang="en-GB" sz="1200"/>
              <a:t>I ristoranti espongono menù, composti, come sappiamo, da un insieme di piatti offerti. Per ogni ristorante si vuole rappresentare i piatti offerti (ad es. “spaghetti alla carbonara”, “agnello al forno”). I piatti offerti sono caratterizzati da un codice (unico per piatto per tutti i ristoranti) un nome e un costo. Il costo dipende dal ristorante, mentre il nome del piatto e’ identico per tutti i ristoranti. </a:t>
            </a:r>
            <a:endParaRPr/>
          </a:p>
          <a:p>
            <a:pPr indent="-342900" lvl="0" marL="342900" rtl="0" algn="l">
              <a:spcBef>
                <a:spcPts val="240"/>
              </a:spcBef>
              <a:spcAft>
                <a:spcPts val="0"/>
              </a:spcAft>
              <a:buClr>
                <a:schemeClr val="dk1"/>
              </a:buClr>
              <a:buSzPts val="1200"/>
              <a:buNone/>
            </a:pPr>
            <a:r>
              <a:rPr lang="en-GB" sz="1200"/>
              <a:t>Ogni piatto ha un insieme di ingredienti, che sono descritti ciascuno da un codice (unico per tutti i ristoranti) e un nome. La </a:t>
            </a:r>
            <a:r>
              <a:rPr lang="en-GB" sz="1200"/>
              <a:t>quantità</a:t>
            </a:r>
            <a:r>
              <a:rPr lang="en-GB" sz="1200"/>
              <a:t> del singolo ingrediente nel piatto dipende dal singolo ristorante. Si suggerisce, se possibile, di non utilizzare nessuna relazione ternaria per rappresentare le precedenti specifiche, perché ciò’ darebbe luogo ad uno schema troppo complicato.</a:t>
            </a:r>
            <a:endParaRPr/>
          </a:p>
          <a:p>
            <a:pPr indent="-342900" lvl="0" marL="342900" rtl="0" algn="l">
              <a:spcBef>
                <a:spcPts val="240"/>
              </a:spcBef>
              <a:spcAft>
                <a:spcPts val="0"/>
              </a:spcAft>
              <a:buClr>
                <a:schemeClr val="dk1"/>
              </a:buClr>
              <a:buSzPts val="1200"/>
              <a:buNone/>
            </a:pPr>
            <a:r>
              <a:rPr lang="en-GB" sz="1200"/>
              <a:t>Alcuni ingredienti possono presentare intolleranze; questi ingredienti vanno associati alla patologia o alle patologie che presentano l</a:t>
            </a:r>
            <a:r>
              <a:rPr lang="en-GB" sz="1200"/>
              <a:t>'intolleranza</a:t>
            </a:r>
            <a:r>
              <a:rPr lang="en-GB" sz="1200"/>
              <a:t> (ad esempio la celiachia é una patologia che deriva da una intolleranza all’ingrediente “glutine”), patologie che vanno descritte con codice e nome, e con la stima della popolazione mondiale che ha quella patologia (acquisita dall’ IMS, Istituto Mondiale della Sanita’). Inoltre vi sono ingredienti che non sono ammessi in una o piu’ diete religiose, e per essi vanno segnalate la o le religioni che non li ammettono, con nome e codice, e con la stima della popolazione mondiale che afferisce a quella religione, acquisita dall’ONU, </a:t>
            </a:r>
            <a:r>
              <a:rPr lang="en-GB" sz="1200"/>
              <a:t>Organizzazione</a:t>
            </a:r>
            <a:r>
              <a:rPr lang="en-GB" sz="1200"/>
              <a:t> delle Nazioni Unite. IMS e ONU non vanno rappresentati nello schema, ovviamente.</a:t>
            </a:r>
            <a:endParaRPr/>
          </a:p>
          <a:p>
            <a:pPr indent="-342900" lvl="0" marL="342900" rtl="0" algn="l">
              <a:spcBef>
                <a:spcPts val="320"/>
              </a:spcBef>
              <a:spcAft>
                <a:spcPts val="0"/>
              </a:spcAft>
              <a:buClr>
                <a:srgbClr val="FF0000"/>
              </a:buClr>
              <a:buSzPts val="1600"/>
              <a:buAutoNum type="arabicPeriod"/>
            </a:pPr>
            <a:r>
              <a:rPr b="1" lang="en-GB" sz="1600">
                <a:solidFill>
                  <a:srgbClr val="FF0000"/>
                </a:solidFill>
              </a:rPr>
              <a:t>Tradurre lo schema Entity Relationship in uno schema Entity Relationship semplificato, in cui non compaiano le strutture non direttamente traducibili nel modello relazionale e rispettando le indicazioni sul carico applicativo.</a:t>
            </a:r>
            <a:endParaRPr/>
          </a:p>
          <a:p>
            <a:pPr indent="-342900" lvl="0" marL="342900" rtl="0" algn="l">
              <a:spcBef>
                <a:spcPts val="320"/>
              </a:spcBef>
              <a:spcAft>
                <a:spcPts val="0"/>
              </a:spcAft>
              <a:buClr>
                <a:srgbClr val="FF0000"/>
              </a:buClr>
              <a:buSzPts val="1600"/>
              <a:buAutoNum type="arabicPeriod"/>
            </a:pPr>
            <a:r>
              <a:rPr b="1" lang="en-GB" sz="1600">
                <a:solidFill>
                  <a:srgbClr val="FF0000"/>
                </a:solidFill>
              </a:rPr>
              <a:t>Tradurre lo schema Entity Relationship semplificato nel modello relazionale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cxnSp>
        <p:nvCxnSpPr>
          <p:cNvPr id="100" name="Google Shape;100;p3"/>
          <p:cNvCxnSpPr>
            <a:stCxn id="101" idx="3"/>
          </p:cNvCxnSpPr>
          <p:nvPr/>
        </p:nvCxnSpPr>
        <p:spPr>
          <a:xfrm>
            <a:off x="2195736" y="1608133"/>
            <a:ext cx="1184400" cy="300"/>
          </a:xfrm>
          <a:prstGeom prst="straightConnector1">
            <a:avLst/>
          </a:prstGeom>
          <a:noFill/>
          <a:ln cap="flat" cmpd="sng" w="9525">
            <a:solidFill>
              <a:schemeClr val="dk1"/>
            </a:solidFill>
            <a:prstDash val="solid"/>
            <a:round/>
            <a:headEnd len="sm" w="sm" type="none"/>
            <a:tailEnd len="sm" w="sm" type="none"/>
          </a:ln>
        </p:spPr>
      </p:cxnSp>
      <p:cxnSp>
        <p:nvCxnSpPr>
          <p:cNvPr id="102" name="Google Shape;102;p3"/>
          <p:cNvCxnSpPr>
            <a:endCxn id="103" idx="1"/>
          </p:cNvCxnSpPr>
          <p:nvPr/>
        </p:nvCxnSpPr>
        <p:spPr>
          <a:xfrm flipH="1" rot="10800000">
            <a:off x="2123587" y="3611518"/>
            <a:ext cx="1523700" cy="27900"/>
          </a:xfrm>
          <a:prstGeom prst="straightConnector1">
            <a:avLst/>
          </a:prstGeom>
          <a:noFill/>
          <a:ln cap="flat" cmpd="sng" w="9525">
            <a:solidFill>
              <a:schemeClr val="dk1"/>
            </a:solidFill>
            <a:prstDash val="solid"/>
            <a:round/>
            <a:headEnd len="sm" w="sm" type="none"/>
            <a:tailEnd len="sm" w="sm" type="none"/>
          </a:ln>
        </p:spPr>
      </p:cxnSp>
      <p:cxnSp>
        <p:nvCxnSpPr>
          <p:cNvPr id="104" name="Google Shape;104;p3"/>
          <p:cNvCxnSpPr>
            <a:stCxn id="105" idx="3"/>
            <a:endCxn id="106" idx="1"/>
          </p:cNvCxnSpPr>
          <p:nvPr/>
        </p:nvCxnSpPr>
        <p:spPr>
          <a:xfrm flipH="1" rot="10800000">
            <a:off x="5292080" y="5709943"/>
            <a:ext cx="1440300" cy="13500"/>
          </a:xfrm>
          <a:prstGeom prst="straightConnector1">
            <a:avLst/>
          </a:prstGeom>
          <a:noFill/>
          <a:ln cap="flat" cmpd="sng" w="9525">
            <a:solidFill>
              <a:schemeClr val="dk1"/>
            </a:solidFill>
            <a:prstDash val="solid"/>
            <a:round/>
            <a:headEnd len="sm" w="sm" type="none"/>
            <a:tailEnd len="sm" w="sm" type="none"/>
          </a:ln>
        </p:spPr>
      </p:cxnSp>
      <p:sp>
        <p:nvSpPr>
          <p:cNvPr id="107" name="Google Shape;107;p3"/>
          <p:cNvSpPr txBox="1"/>
          <p:nvPr>
            <p:ph type="title"/>
          </p:nvPr>
        </p:nvSpPr>
        <p:spPr>
          <a:xfrm>
            <a:off x="4556333" y="164140"/>
            <a:ext cx="4197442" cy="40398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200"/>
              <a:buFont typeface="Calibri"/>
              <a:buNone/>
            </a:pPr>
            <a:r>
              <a:rPr lang="en-GB" sz="3200"/>
              <a:t>Progettazione logica</a:t>
            </a:r>
            <a:endParaRPr sz="3200"/>
          </a:p>
        </p:txBody>
      </p:sp>
      <p:sp>
        <p:nvSpPr>
          <p:cNvPr id="108" name="Google Shape;108;p3"/>
          <p:cNvSpPr/>
          <p:nvPr/>
        </p:nvSpPr>
        <p:spPr>
          <a:xfrm>
            <a:off x="3347864" y="1389099"/>
            <a:ext cx="1296144" cy="432048"/>
          </a:xfrm>
          <a:prstGeom prst="rect">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none" cap="none" strike="noStrike">
                <a:solidFill>
                  <a:schemeClr val="dk1"/>
                </a:solidFill>
                <a:latin typeface="Calibri"/>
                <a:ea typeface="Calibri"/>
                <a:cs typeface="Calibri"/>
                <a:sym typeface="Calibri"/>
              </a:rPr>
              <a:t>Ristorante</a:t>
            </a:r>
            <a:endParaRPr/>
          </a:p>
        </p:txBody>
      </p:sp>
      <p:sp>
        <p:nvSpPr>
          <p:cNvPr id="109" name="Google Shape;109;p3"/>
          <p:cNvSpPr/>
          <p:nvPr/>
        </p:nvSpPr>
        <p:spPr>
          <a:xfrm>
            <a:off x="4283968" y="2181187"/>
            <a:ext cx="1296144" cy="432048"/>
          </a:xfrm>
          <a:prstGeom prst="rect">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400" u="none" cap="none" strike="noStrike">
                <a:solidFill>
                  <a:schemeClr val="dk1"/>
                </a:solidFill>
                <a:latin typeface="Calibri"/>
                <a:ea typeface="Calibri"/>
                <a:cs typeface="Calibri"/>
                <a:sym typeface="Calibri"/>
              </a:rPr>
              <a:t>Ristorante </a:t>
            </a:r>
            <a:endParaRPr/>
          </a:p>
          <a:p>
            <a:pPr indent="0" lvl="0" marL="0" marR="0" rtl="0" algn="ctr">
              <a:spcBef>
                <a:spcPts val="0"/>
              </a:spcBef>
              <a:spcAft>
                <a:spcPts val="0"/>
              </a:spcAft>
              <a:buNone/>
            </a:pPr>
            <a:r>
              <a:rPr b="0" i="0" lang="en-GB" sz="1400" u="none" cap="none" strike="noStrike">
                <a:solidFill>
                  <a:schemeClr val="dk1"/>
                </a:solidFill>
                <a:latin typeface="Calibri"/>
                <a:ea typeface="Calibri"/>
                <a:cs typeface="Calibri"/>
                <a:sym typeface="Calibri"/>
              </a:rPr>
              <a:t>etnico</a:t>
            </a:r>
            <a:endParaRPr b="0" i="0" sz="1400" u="none" cap="none" strike="noStrike">
              <a:solidFill>
                <a:schemeClr val="dk1"/>
              </a:solidFill>
              <a:latin typeface="Calibri"/>
              <a:ea typeface="Calibri"/>
              <a:cs typeface="Calibri"/>
              <a:sym typeface="Calibri"/>
            </a:endParaRPr>
          </a:p>
        </p:txBody>
      </p:sp>
      <p:sp>
        <p:nvSpPr>
          <p:cNvPr id="110" name="Google Shape;110;p3"/>
          <p:cNvSpPr/>
          <p:nvPr/>
        </p:nvSpPr>
        <p:spPr>
          <a:xfrm>
            <a:off x="827584" y="3405323"/>
            <a:ext cx="1296144" cy="432048"/>
          </a:xfrm>
          <a:prstGeom prst="rect">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400" u="none" cap="none" strike="noStrike">
                <a:solidFill>
                  <a:schemeClr val="dk1"/>
                </a:solidFill>
                <a:latin typeface="Calibri"/>
                <a:ea typeface="Calibri"/>
                <a:cs typeface="Calibri"/>
                <a:sym typeface="Calibri"/>
              </a:rPr>
              <a:t>Piatto </a:t>
            </a:r>
            <a:endParaRPr/>
          </a:p>
        </p:txBody>
      </p:sp>
      <p:sp>
        <p:nvSpPr>
          <p:cNvPr id="103" name="Google Shape;103;p3"/>
          <p:cNvSpPr/>
          <p:nvPr/>
        </p:nvSpPr>
        <p:spPr>
          <a:xfrm>
            <a:off x="3647287" y="3395494"/>
            <a:ext cx="1296144" cy="432048"/>
          </a:xfrm>
          <a:prstGeom prst="rect">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200" u="none" cap="none" strike="noStrike">
                <a:solidFill>
                  <a:schemeClr val="dk1"/>
                </a:solidFill>
                <a:latin typeface="Calibri"/>
                <a:ea typeface="Calibri"/>
                <a:cs typeface="Calibri"/>
                <a:sym typeface="Calibri"/>
              </a:rPr>
              <a:t>Piatto offerto </a:t>
            </a:r>
            <a:endParaRPr/>
          </a:p>
          <a:p>
            <a:pPr indent="0" lvl="0" marL="0" marR="0" rtl="0" algn="ctr">
              <a:spcBef>
                <a:spcPts val="0"/>
              </a:spcBef>
              <a:spcAft>
                <a:spcPts val="0"/>
              </a:spcAft>
              <a:buNone/>
            </a:pPr>
            <a:r>
              <a:rPr b="0" i="0" lang="en-GB" sz="1200" u="none" cap="none" strike="noStrike">
                <a:solidFill>
                  <a:schemeClr val="dk1"/>
                </a:solidFill>
                <a:latin typeface="Calibri"/>
                <a:ea typeface="Calibri"/>
                <a:cs typeface="Calibri"/>
                <a:sym typeface="Calibri"/>
              </a:rPr>
              <a:t>da Ristorante</a:t>
            </a:r>
            <a:endParaRPr/>
          </a:p>
        </p:txBody>
      </p:sp>
      <p:sp>
        <p:nvSpPr>
          <p:cNvPr id="111" name="Google Shape;111;p3"/>
          <p:cNvSpPr/>
          <p:nvPr/>
        </p:nvSpPr>
        <p:spPr>
          <a:xfrm>
            <a:off x="6405174" y="1389845"/>
            <a:ext cx="1296144" cy="432048"/>
          </a:xfrm>
          <a:prstGeom prst="rect">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600" u="none" cap="none" strike="noStrike">
                <a:solidFill>
                  <a:schemeClr val="dk1"/>
                </a:solidFill>
                <a:latin typeface="Calibri"/>
                <a:ea typeface="Calibri"/>
                <a:cs typeface="Calibri"/>
                <a:sym typeface="Calibri"/>
              </a:rPr>
              <a:t>Proprietario</a:t>
            </a:r>
            <a:endParaRPr b="0" i="0" sz="1600" u="none" cap="none" strike="noStrike">
              <a:solidFill>
                <a:schemeClr val="dk1"/>
              </a:solidFill>
              <a:latin typeface="Calibri"/>
              <a:ea typeface="Calibri"/>
              <a:cs typeface="Calibri"/>
              <a:sym typeface="Calibri"/>
            </a:endParaRPr>
          </a:p>
        </p:txBody>
      </p:sp>
      <p:sp>
        <p:nvSpPr>
          <p:cNvPr id="112" name="Google Shape;112;p3"/>
          <p:cNvSpPr/>
          <p:nvPr/>
        </p:nvSpPr>
        <p:spPr>
          <a:xfrm>
            <a:off x="7263017" y="2756515"/>
            <a:ext cx="1296144" cy="432048"/>
          </a:xfrm>
          <a:prstGeom prst="rect">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000" u="none" cap="none" strike="noStrike">
                <a:solidFill>
                  <a:schemeClr val="dk1"/>
                </a:solidFill>
                <a:latin typeface="Calibri"/>
                <a:ea typeface="Calibri"/>
                <a:cs typeface="Calibri"/>
                <a:sym typeface="Calibri"/>
              </a:rPr>
              <a:t>Proprietario non nato in Lombardia</a:t>
            </a:r>
            <a:endParaRPr b="0" i="0" sz="1000" u="none" cap="none" strike="noStrike">
              <a:solidFill>
                <a:schemeClr val="dk1"/>
              </a:solidFill>
              <a:latin typeface="Calibri"/>
              <a:ea typeface="Calibri"/>
              <a:cs typeface="Calibri"/>
              <a:sym typeface="Calibri"/>
            </a:endParaRPr>
          </a:p>
        </p:txBody>
      </p:sp>
      <p:sp>
        <p:nvSpPr>
          <p:cNvPr id="113" name="Google Shape;113;p3"/>
          <p:cNvSpPr/>
          <p:nvPr/>
        </p:nvSpPr>
        <p:spPr>
          <a:xfrm>
            <a:off x="3647287" y="4592004"/>
            <a:ext cx="1296144" cy="432048"/>
          </a:xfrm>
          <a:prstGeom prst="rect">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400" u="none" cap="none" strike="noStrike">
                <a:solidFill>
                  <a:schemeClr val="dk1"/>
                </a:solidFill>
                <a:latin typeface="Calibri"/>
                <a:ea typeface="Calibri"/>
                <a:cs typeface="Calibri"/>
                <a:sym typeface="Calibri"/>
              </a:rPr>
              <a:t>Ingrediente</a:t>
            </a:r>
            <a:endParaRPr b="0" i="0" sz="1400" u="none" cap="none" strike="noStrike">
              <a:solidFill>
                <a:schemeClr val="dk1"/>
              </a:solidFill>
              <a:latin typeface="Calibri"/>
              <a:ea typeface="Calibri"/>
              <a:cs typeface="Calibri"/>
              <a:sym typeface="Calibri"/>
            </a:endParaRPr>
          </a:p>
        </p:txBody>
      </p:sp>
      <p:sp>
        <p:nvSpPr>
          <p:cNvPr id="114" name="Google Shape;114;p3"/>
          <p:cNvSpPr/>
          <p:nvPr/>
        </p:nvSpPr>
        <p:spPr>
          <a:xfrm>
            <a:off x="2339752" y="5517232"/>
            <a:ext cx="1296144" cy="432048"/>
          </a:xfrm>
          <a:prstGeom prst="rect">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200" u="none" cap="none" strike="noStrike">
                <a:solidFill>
                  <a:schemeClr val="dk1"/>
                </a:solidFill>
                <a:latin typeface="Calibri"/>
                <a:ea typeface="Calibri"/>
                <a:cs typeface="Calibri"/>
                <a:sym typeface="Calibri"/>
              </a:rPr>
              <a:t>Ingrediente</a:t>
            </a:r>
            <a:endParaRPr b="0" i="0" sz="12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rPr b="0" i="0" lang="en-GB" sz="1200" u="none" cap="none" strike="noStrike">
                <a:solidFill>
                  <a:schemeClr val="dk1"/>
                </a:solidFill>
                <a:latin typeface="Calibri"/>
                <a:ea typeface="Calibri"/>
                <a:cs typeface="Calibri"/>
                <a:sym typeface="Calibri"/>
              </a:rPr>
              <a:t>con intolleranza</a:t>
            </a:r>
            <a:endParaRPr b="0" i="0" sz="1200" u="none" cap="none" strike="noStrike">
              <a:solidFill>
                <a:schemeClr val="dk1"/>
              </a:solidFill>
              <a:latin typeface="Calibri"/>
              <a:ea typeface="Calibri"/>
              <a:cs typeface="Calibri"/>
              <a:sym typeface="Calibri"/>
            </a:endParaRPr>
          </a:p>
        </p:txBody>
      </p:sp>
      <p:sp>
        <p:nvSpPr>
          <p:cNvPr id="105" name="Google Shape;105;p3"/>
          <p:cNvSpPr/>
          <p:nvPr/>
        </p:nvSpPr>
        <p:spPr>
          <a:xfrm>
            <a:off x="3995936" y="5507419"/>
            <a:ext cx="1296144" cy="432048"/>
          </a:xfrm>
          <a:prstGeom prst="rect">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050" u="none" cap="none" strike="noStrike">
                <a:solidFill>
                  <a:schemeClr val="dk1"/>
                </a:solidFill>
                <a:latin typeface="Calibri"/>
                <a:ea typeface="Calibri"/>
                <a:cs typeface="Calibri"/>
                <a:sym typeface="Calibri"/>
              </a:rPr>
              <a:t>Ingrediente non ammesso da dieta</a:t>
            </a:r>
            <a:endParaRPr b="0" i="0" sz="1050" u="none" cap="none" strike="noStrike">
              <a:solidFill>
                <a:schemeClr val="dk1"/>
              </a:solidFill>
              <a:latin typeface="Calibri"/>
              <a:ea typeface="Calibri"/>
              <a:cs typeface="Calibri"/>
              <a:sym typeface="Calibri"/>
            </a:endParaRPr>
          </a:p>
        </p:txBody>
      </p:sp>
      <p:sp>
        <p:nvSpPr>
          <p:cNvPr id="106" name="Google Shape;106;p3"/>
          <p:cNvSpPr/>
          <p:nvPr/>
        </p:nvSpPr>
        <p:spPr>
          <a:xfrm>
            <a:off x="6732240" y="5493932"/>
            <a:ext cx="1296144" cy="432048"/>
          </a:xfrm>
          <a:prstGeom prst="rect">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400" u="none" cap="none" strike="noStrike">
                <a:solidFill>
                  <a:schemeClr val="dk1"/>
                </a:solidFill>
                <a:latin typeface="Calibri"/>
                <a:ea typeface="Calibri"/>
                <a:cs typeface="Calibri"/>
                <a:sym typeface="Calibri"/>
              </a:rPr>
              <a:t>Religione</a:t>
            </a:r>
            <a:endParaRPr b="0" i="0" sz="1050" u="none" cap="none" strike="noStrike">
              <a:solidFill>
                <a:schemeClr val="dk1"/>
              </a:solidFill>
              <a:latin typeface="Calibri"/>
              <a:ea typeface="Calibri"/>
              <a:cs typeface="Calibri"/>
              <a:sym typeface="Calibri"/>
            </a:endParaRPr>
          </a:p>
        </p:txBody>
      </p:sp>
      <p:sp>
        <p:nvSpPr>
          <p:cNvPr id="115" name="Google Shape;115;p3"/>
          <p:cNvSpPr/>
          <p:nvPr/>
        </p:nvSpPr>
        <p:spPr>
          <a:xfrm>
            <a:off x="807080" y="6165304"/>
            <a:ext cx="1296144" cy="432048"/>
          </a:xfrm>
          <a:prstGeom prst="rect">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400" u="none" cap="none" strike="noStrike">
                <a:solidFill>
                  <a:schemeClr val="dk1"/>
                </a:solidFill>
                <a:latin typeface="Calibri"/>
                <a:ea typeface="Calibri"/>
                <a:cs typeface="Calibri"/>
                <a:sym typeface="Calibri"/>
              </a:rPr>
              <a:t>Patologia</a:t>
            </a:r>
            <a:endParaRPr b="0" i="0" sz="1050" u="none" cap="none" strike="noStrike">
              <a:solidFill>
                <a:schemeClr val="dk1"/>
              </a:solidFill>
              <a:latin typeface="Calibri"/>
              <a:ea typeface="Calibri"/>
              <a:cs typeface="Calibri"/>
              <a:sym typeface="Calibri"/>
            </a:endParaRPr>
          </a:p>
        </p:txBody>
      </p:sp>
      <p:sp>
        <p:nvSpPr>
          <p:cNvPr id="101" name="Google Shape;101;p3"/>
          <p:cNvSpPr/>
          <p:nvPr/>
        </p:nvSpPr>
        <p:spPr>
          <a:xfrm>
            <a:off x="899592" y="1392109"/>
            <a:ext cx="1296144" cy="432048"/>
          </a:xfrm>
          <a:prstGeom prst="rect">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none" cap="none" strike="noStrike">
                <a:solidFill>
                  <a:schemeClr val="dk1"/>
                </a:solidFill>
                <a:latin typeface="Calibri"/>
                <a:ea typeface="Calibri"/>
                <a:cs typeface="Calibri"/>
                <a:sym typeface="Calibri"/>
              </a:rPr>
              <a:t>Comune</a:t>
            </a:r>
            <a:endParaRPr b="0" i="0" sz="1800" u="none" cap="none" strike="noStrike">
              <a:solidFill>
                <a:schemeClr val="dk1"/>
              </a:solidFill>
              <a:latin typeface="Calibri"/>
              <a:ea typeface="Calibri"/>
              <a:cs typeface="Calibri"/>
              <a:sym typeface="Calibri"/>
            </a:endParaRPr>
          </a:p>
        </p:txBody>
      </p:sp>
      <p:sp>
        <p:nvSpPr>
          <p:cNvPr id="116" name="Google Shape;116;p3"/>
          <p:cNvSpPr/>
          <p:nvPr/>
        </p:nvSpPr>
        <p:spPr>
          <a:xfrm>
            <a:off x="2339752" y="1497111"/>
            <a:ext cx="864096" cy="216024"/>
          </a:xfrm>
          <a:prstGeom prst="diamond">
            <a:avLst/>
          </a:prstGeom>
          <a:solidFill>
            <a:schemeClr val="lt1"/>
          </a:solid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7" name="Google Shape;117;p3"/>
          <p:cNvSpPr/>
          <p:nvPr/>
        </p:nvSpPr>
        <p:spPr>
          <a:xfrm>
            <a:off x="2437891" y="3524544"/>
            <a:ext cx="864096" cy="216024"/>
          </a:xfrm>
          <a:prstGeom prst="diamond">
            <a:avLst/>
          </a:prstGeom>
          <a:solidFill>
            <a:schemeClr val="lt1"/>
          </a:solid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none" cap="none" strike="noStrike">
                <a:solidFill>
                  <a:schemeClr val="lt1"/>
                </a:solidFill>
                <a:latin typeface="Calibri"/>
                <a:ea typeface="Calibri"/>
                <a:cs typeface="Calibri"/>
                <a:sym typeface="Calibri"/>
              </a:rPr>
              <a:t>&gt;&lt;</a:t>
            </a:r>
            <a:endParaRPr/>
          </a:p>
        </p:txBody>
      </p:sp>
      <p:sp>
        <p:nvSpPr>
          <p:cNvPr id="118" name="Google Shape;118;p3"/>
          <p:cNvSpPr/>
          <p:nvPr/>
        </p:nvSpPr>
        <p:spPr>
          <a:xfrm>
            <a:off x="5652120" y="5601944"/>
            <a:ext cx="864096" cy="216024"/>
          </a:xfrm>
          <a:prstGeom prst="diamond">
            <a:avLst/>
          </a:prstGeom>
          <a:solidFill>
            <a:schemeClr val="lt1"/>
          </a:solid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9" name="Google Shape;119;p3"/>
          <p:cNvSpPr/>
          <p:nvPr/>
        </p:nvSpPr>
        <p:spPr>
          <a:xfrm>
            <a:off x="1043608" y="5615431"/>
            <a:ext cx="864096" cy="216024"/>
          </a:xfrm>
          <a:prstGeom prst="diamond">
            <a:avLst/>
          </a:prstGeom>
          <a:solidFill>
            <a:schemeClr val="lt1"/>
          </a:solid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0" name="Google Shape;120;p3"/>
          <p:cNvSpPr/>
          <p:nvPr/>
        </p:nvSpPr>
        <p:spPr>
          <a:xfrm>
            <a:off x="8064212" y="1463428"/>
            <a:ext cx="864096" cy="216024"/>
          </a:xfrm>
          <a:prstGeom prst="diamond">
            <a:avLst/>
          </a:prstGeom>
          <a:solidFill>
            <a:schemeClr val="lt1"/>
          </a:solid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121" name="Google Shape;121;p3"/>
          <p:cNvCxnSpPr/>
          <p:nvPr/>
        </p:nvCxnSpPr>
        <p:spPr>
          <a:xfrm rot="10800000">
            <a:off x="7450512" y="1820411"/>
            <a:ext cx="0" cy="936104"/>
          </a:xfrm>
          <a:prstGeom prst="straightConnector1">
            <a:avLst/>
          </a:prstGeom>
          <a:noFill/>
          <a:ln cap="flat" cmpd="sng" w="19050">
            <a:solidFill>
              <a:schemeClr val="dk1"/>
            </a:solidFill>
            <a:prstDash val="solid"/>
            <a:round/>
            <a:headEnd len="sm" w="sm" type="none"/>
            <a:tailEnd len="med" w="med" type="stealth"/>
          </a:ln>
        </p:spPr>
      </p:cxnSp>
      <p:cxnSp>
        <p:nvCxnSpPr>
          <p:cNvPr id="122" name="Google Shape;122;p3"/>
          <p:cNvCxnSpPr>
            <a:stCxn id="114" idx="0"/>
          </p:cNvCxnSpPr>
          <p:nvPr/>
        </p:nvCxnSpPr>
        <p:spPr>
          <a:xfrm flipH="1" rot="10800000">
            <a:off x="2987824" y="5024032"/>
            <a:ext cx="939900" cy="493200"/>
          </a:xfrm>
          <a:prstGeom prst="straightConnector1">
            <a:avLst/>
          </a:prstGeom>
          <a:noFill/>
          <a:ln cap="flat" cmpd="sng" w="19050">
            <a:solidFill>
              <a:schemeClr val="dk1"/>
            </a:solidFill>
            <a:prstDash val="solid"/>
            <a:round/>
            <a:headEnd len="sm" w="sm" type="none"/>
            <a:tailEnd len="med" w="med" type="stealth"/>
          </a:ln>
        </p:spPr>
      </p:cxnSp>
      <p:cxnSp>
        <p:nvCxnSpPr>
          <p:cNvPr id="123" name="Google Shape;123;p3"/>
          <p:cNvCxnSpPr>
            <a:stCxn id="105" idx="0"/>
          </p:cNvCxnSpPr>
          <p:nvPr/>
        </p:nvCxnSpPr>
        <p:spPr>
          <a:xfrm rot="10800000">
            <a:off x="4424408" y="5024119"/>
            <a:ext cx="219600" cy="483300"/>
          </a:xfrm>
          <a:prstGeom prst="straightConnector1">
            <a:avLst/>
          </a:prstGeom>
          <a:noFill/>
          <a:ln cap="flat" cmpd="sng" w="19050">
            <a:solidFill>
              <a:schemeClr val="dk1"/>
            </a:solidFill>
            <a:prstDash val="solid"/>
            <a:round/>
            <a:headEnd len="sm" w="sm" type="none"/>
            <a:tailEnd len="med" w="med" type="stealth"/>
          </a:ln>
        </p:spPr>
      </p:cxnSp>
      <p:cxnSp>
        <p:nvCxnSpPr>
          <p:cNvPr id="124" name="Google Shape;124;p3"/>
          <p:cNvCxnSpPr>
            <a:endCxn id="111" idx="1"/>
          </p:cNvCxnSpPr>
          <p:nvPr/>
        </p:nvCxnSpPr>
        <p:spPr>
          <a:xfrm>
            <a:off x="4642674" y="1591469"/>
            <a:ext cx="1762500" cy="14400"/>
          </a:xfrm>
          <a:prstGeom prst="straightConnector1">
            <a:avLst/>
          </a:prstGeom>
          <a:noFill/>
          <a:ln cap="flat" cmpd="sng" w="9525">
            <a:solidFill>
              <a:schemeClr val="dk1"/>
            </a:solidFill>
            <a:prstDash val="solid"/>
            <a:round/>
            <a:headEnd len="sm" w="sm" type="none"/>
            <a:tailEnd len="sm" w="sm" type="none"/>
          </a:ln>
        </p:spPr>
      </p:cxnSp>
      <p:sp>
        <p:nvSpPr>
          <p:cNvPr id="125" name="Google Shape;125;p3"/>
          <p:cNvSpPr/>
          <p:nvPr/>
        </p:nvSpPr>
        <p:spPr>
          <a:xfrm>
            <a:off x="5168842" y="1484784"/>
            <a:ext cx="864096" cy="216024"/>
          </a:xfrm>
          <a:prstGeom prst="diamond">
            <a:avLst/>
          </a:prstGeom>
          <a:solidFill>
            <a:schemeClr val="lt1"/>
          </a:solid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6" name="Google Shape;126;p3"/>
          <p:cNvSpPr/>
          <p:nvPr/>
        </p:nvSpPr>
        <p:spPr>
          <a:xfrm>
            <a:off x="7178566" y="1204730"/>
            <a:ext cx="1334813" cy="240442"/>
          </a:xfrm>
          <a:custGeom>
            <a:rect b="b" l="l" r="r" t="t"/>
            <a:pathLst>
              <a:path extrusionOk="0" h="240442" w="1334813">
                <a:moveTo>
                  <a:pt x="1334813" y="240442"/>
                </a:moveTo>
                <a:cubicBezTo>
                  <a:pt x="1297589" y="151104"/>
                  <a:pt x="1260365" y="61766"/>
                  <a:pt x="1072055" y="24980"/>
                </a:cubicBezTo>
                <a:cubicBezTo>
                  <a:pt x="883745" y="-11806"/>
                  <a:pt x="383627" y="-3047"/>
                  <a:pt x="204951" y="19725"/>
                </a:cubicBezTo>
                <a:cubicBezTo>
                  <a:pt x="26275" y="42497"/>
                  <a:pt x="13137" y="102056"/>
                  <a:pt x="0" y="161615"/>
                </a:cubicBezTo>
              </a:path>
            </a:pathLst>
          </a:cu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7" name="Google Shape;127;p3"/>
          <p:cNvSpPr/>
          <p:nvPr/>
        </p:nvSpPr>
        <p:spPr>
          <a:xfrm>
            <a:off x="7551683" y="1692166"/>
            <a:ext cx="966951" cy="252328"/>
          </a:xfrm>
          <a:custGeom>
            <a:rect b="b" l="l" r="r" t="t"/>
            <a:pathLst>
              <a:path extrusionOk="0" h="252328" w="966951">
                <a:moveTo>
                  <a:pt x="0" y="120868"/>
                </a:moveTo>
                <a:cubicBezTo>
                  <a:pt x="1313" y="151961"/>
                  <a:pt x="2627" y="183054"/>
                  <a:pt x="105103" y="204951"/>
                </a:cubicBezTo>
                <a:cubicBezTo>
                  <a:pt x="207579" y="226848"/>
                  <a:pt x="491358" y="254000"/>
                  <a:pt x="614855" y="252248"/>
                </a:cubicBezTo>
                <a:cubicBezTo>
                  <a:pt x="738352" y="250496"/>
                  <a:pt x="787400" y="236482"/>
                  <a:pt x="846083" y="194441"/>
                </a:cubicBezTo>
                <a:cubicBezTo>
                  <a:pt x="904766" y="152400"/>
                  <a:pt x="935858" y="76200"/>
                  <a:pt x="966951" y="0"/>
                </a:cubicBezTo>
              </a:path>
            </a:pathLst>
          </a:custGeom>
          <a:no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128" name="Google Shape;128;p3"/>
          <p:cNvCxnSpPr/>
          <p:nvPr/>
        </p:nvCxnSpPr>
        <p:spPr>
          <a:xfrm flipH="1" rot="10800000">
            <a:off x="6991337" y="1791896"/>
            <a:ext cx="288639" cy="1793188"/>
          </a:xfrm>
          <a:prstGeom prst="straightConnector1">
            <a:avLst/>
          </a:prstGeom>
          <a:noFill/>
          <a:ln cap="flat" cmpd="sng" w="19050">
            <a:solidFill>
              <a:schemeClr val="dk1"/>
            </a:solidFill>
            <a:prstDash val="solid"/>
            <a:round/>
            <a:headEnd len="sm" w="sm" type="none"/>
            <a:tailEnd len="med" w="med" type="stealth"/>
          </a:ln>
        </p:spPr>
      </p:cxnSp>
      <p:sp>
        <p:nvSpPr>
          <p:cNvPr id="129" name="Google Shape;129;p3"/>
          <p:cNvSpPr/>
          <p:nvPr/>
        </p:nvSpPr>
        <p:spPr>
          <a:xfrm>
            <a:off x="6534063" y="3615666"/>
            <a:ext cx="1296144" cy="432048"/>
          </a:xfrm>
          <a:prstGeom prst="rect">
            <a:avLst/>
          </a:pr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000" u="none" cap="none" strike="noStrike">
                <a:solidFill>
                  <a:schemeClr val="dk1"/>
                </a:solidFill>
                <a:latin typeface="Calibri"/>
                <a:ea typeface="Calibri"/>
                <a:cs typeface="Calibri"/>
                <a:sym typeface="Calibri"/>
              </a:rPr>
              <a:t>Proprietario nato all’estero</a:t>
            </a:r>
            <a:endParaRPr b="0" i="0" sz="1000" u="none" cap="none" strike="noStrike">
              <a:solidFill>
                <a:schemeClr val="dk1"/>
              </a:solidFill>
              <a:latin typeface="Calibri"/>
              <a:ea typeface="Calibri"/>
              <a:cs typeface="Calibri"/>
              <a:sym typeface="Calibri"/>
            </a:endParaRPr>
          </a:p>
        </p:txBody>
      </p:sp>
      <p:cxnSp>
        <p:nvCxnSpPr>
          <p:cNvPr id="130" name="Google Shape;130;p3"/>
          <p:cNvCxnSpPr>
            <a:stCxn id="119" idx="3"/>
          </p:cNvCxnSpPr>
          <p:nvPr/>
        </p:nvCxnSpPr>
        <p:spPr>
          <a:xfrm>
            <a:off x="1907704" y="5723443"/>
            <a:ext cx="401700" cy="2700"/>
          </a:xfrm>
          <a:prstGeom prst="straightConnector1">
            <a:avLst/>
          </a:prstGeom>
          <a:noFill/>
          <a:ln cap="flat" cmpd="sng" w="9525">
            <a:solidFill>
              <a:schemeClr val="dk1"/>
            </a:solidFill>
            <a:prstDash val="solid"/>
            <a:round/>
            <a:headEnd len="sm" w="sm" type="none"/>
            <a:tailEnd len="sm" w="sm" type="none"/>
          </a:ln>
        </p:spPr>
      </p:cxnSp>
      <p:cxnSp>
        <p:nvCxnSpPr>
          <p:cNvPr id="131" name="Google Shape;131;p3"/>
          <p:cNvCxnSpPr>
            <a:stCxn id="119" idx="2"/>
            <a:endCxn id="115" idx="0"/>
          </p:cNvCxnSpPr>
          <p:nvPr/>
        </p:nvCxnSpPr>
        <p:spPr>
          <a:xfrm flipH="1">
            <a:off x="1455256" y="5831455"/>
            <a:ext cx="20400" cy="333900"/>
          </a:xfrm>
          <a:prstGeom prst="straightConnector1">
            <a:avLst/>
          </a:prstGeom>
          <a:noFill/>
          <a:ln cap="flat" cmpd="sng" w="9525">
            <a:solidFill>
              <a:schemeClr val="dk1"/>
            </a:solidFill>
            <a:prstDash val="solid"/>
            <a:round/>
            <a:headEnd len="sm" w="sm" type="none"/>
            <a:tailEnd len="sm" w="sm" type="none"/>
          </a:ln>
        </p:spPr>
      </p:cxnSp>
      <p:sp>
        <p:nvSpPr>
          <p:cNvPr id="132" name="Google Shape;132;p3"/>
          <p:cNvSpPr txBox="1"/>
          <p:nvPr/>
        </p:nvSpPr>
        <p:spPr>
          <a:xfrm>
            <a:off x="98987" y="1341537"/>
            <a:ext cx="792088" cy="64633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GB" sz="1200" u="sng" cap="none" strike="noStrike">
                <a:solidFill>
                  <a:schemeClr val="dk1"/>
                </a:solidFill>
                <a:latin typeface="Calibri"/>
                <a:ea typeface="Calibri"/>
                <a:cs typeface="Calibri"/>
                <a:sym typeface="Calibri"/>
              </a:rPr>
              <a:t>Codice</a:t>
            </a:r>
            <a:endParaRPr b="0" i="0" sz="1200" u="sng" cap="none" strike="noStrike">
              <a:solidFill>
                <a:schemeClr val="dk1"/>
              </a:solidFill>
              <a:latin typeface="Calibri"/>
              <a:ea typeface="Calibri"/>
              <a:cs typeface="Calibri"/>
              <a:sym typeface="Calibri"/>
            </a:endParaRPr>
          </a:p>
          <a:p>
            <a:pPr indent="0" lvl="0" marL="0" marR="0" rtl="0" algn="r">
              <a:spcBef>
                <a:spcPts val="0"/>
              </a:spcBef>
              <a:spcAft>
                <a:spcPts val="0"/>
              </a:spcAft>
              <a:buNone/>
            </a:pPr>
            <a:r>
              <a:rPr b="0" i="0" lang="en-GB" sz="1200" u="none" cap="none" strike="noStrike">
                <a:solidFill>
                  <a:schemeClr val="dk1"/>
                </a:solidFill>
                <a:latin typeface="Calibri"/>
                <a:ea typeface="Calibri"/>
                <a:cs typeface="Calibri"/>
                <a:sym typeface="Calibri"/>
              </a:rPr>
              <a:t>Nome</a:t>
            </a:r>
            <a:endParaRPr/>
          </a:p>
          <a:p>
            <a:pPr indent="0" lvl="0" marL="0" marR="0" rtl="0" algn="r">
              <a:spcBef>
                <a:spcPts val="0"/>
              </a:spcBef>
              <a:spcAft>
                <a:spcPts val="0"/>
              </a:spcAft>
              <a:buNone/>
            </a:pPr>
            <a:r>
              <a:rPr b="0" i="0" lang="en-GB" sz="1200" u="none" cap="none" strike="noStrike">
                <a:solidFill>
                  <a:schemeClr val="dk1"/>
                </a:solidFill>
                <a:latin typeface="Calibri"/>
                <a:ea typeface="Calibri"/>
                <a:cs typeface="Calibri"/>
                <a:sym typeface="Calibri"/>
              </a:rPr>
              <a:t>Provincia</a:t>
            </a:r>
            <a:endParaRPr b="0" i="0" sz="1200" u="none" cap="none" strike="noStrike">
              <a:solidFill>
                <a:schemeClr val="dk1"/>
              </a:solidFill>
              <a:latin typeface="Calibri"/>
              <a:ea typeface="Calibri"/>
              <a:cs typeface="Calibri"/>
              <a:sym typeface="Calibri"/>
            </a:endParaRPr>
          </a:p>
        </p:txBody>
      </p:sp>
      <p:sp>
        <p:nvSpPr>
          <p:cNvPr id="133" name="Google Shape;133;p3"/>
          <p:cNvSpPr txBox="1"/>
          <p:nvPr/>
        </p:nvSpPr>
        <p:spPr>
          <a:xfrm>
            <a:off x="2123728" y="6058162"/>
            <a:ext cx="144016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GB" sz="1200" u="sng" cap="none" strike="noStrike">
                <a:solidFill>
                  <a:schemeClr val="dk1"/>
                </a:solidFill>
                <a:latin typeface="Calibri"/>
                <a:ea typeface="Calibri"/>
                <a:cs typeface="Calibri"/>
                <a:sym typeface="Calibri"/>
              </a:rPr>
              <a:t>Codice</a:t>
            </a:r>
            <a:endParaRPr sz="1200" u="sng">
              <a:solidFill>
                <a:schemeClr val="dk1"/>
              </a:solidFill>
              <a:latin typeface="Calibri"/>
              <a:ea typeface="Calibri"/>
              <a:cs typeface="Calibri"/>
              <a:sym typeface="Calibri"/>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Nome</a:t>
            </a:r>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Stima popolazione</a:t>
            </a:r>
            <a:endParaRPr sz="1200">
              <a:solidFill>
                <a:schemeClr val="dk1"/>
              </a:solidFill>
              <a:latin typeface="Calibri"/>
              <a:ea typeface="Calibri"/>
              <a:cs typeface="Calibri"/>
              <a:sym typeface="Calibri"/>
            </a:endParaRPr>
          </a:p>
        </p:txBody>
      </p:sp>
      <p:sp>
        <p:nvSpPr>
          <p:cNvPr id="134" name="Google Shape;134;p3"/>
          <p:cNvSpPr txBox="1"/>
          <p:nvPr/>
        </p:nvSpPr>
        <p:spPr>
          <a:xfrm>
            <a:off x="7043617" y="5925980"/>
            <a:ext cx="144016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200" u="sng">
                <a:solidFill>
                  <a:schemeClr val="dk1"/>
                </a:solidFill>
                <a:latin typeface="Calibri"/>
                <a:ea typeface="Calibri"/>
                <a:cs typeface="Calibri"/>
                <a:sym typeface="Calibri"/>
              </a:rPr>
              <a:t>Codice</a:t>
            </a:r>
            <a:endParaRPr sz="1200" u="sng">
              <a:solidFill>
                <a:schemeClr val="dk1"/>
              </a:solidFill>
              <a:latin typeface="Calibri"/>
              <a:ea typeface="Calibri"/>
              <a:cs typeface="Calibri"/>
              <a:sym typeface="Calibri"/>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Nome</a:t>
            </a:r>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Stima popolazione</a:t>
            </a:r>
            <a:endParaRPr sz="1200">
              <a:solidFill>
                <a:schemeClr val="dk1"/>
              </a:solidFill>
              <a:latin typeface="Calibri"/>
              <a:ea typeface="Calibri"/>
              <a:cs typeface="Calibri"/>
              <a:sym typeface="Calibri"/>
            </a:endParaRPr>
          </a:p>
        </p:txBody>
      </p:sp>
      <p:sp>
        <p:nvSpPr>
          <p:cNvPr id="135" name="Google Shape;135;p3"/>
          <p:cNvSpPr txBox="1"/>
          <p:nvPr/>
        </p:nvSpPr>
        <p:spPr>
          <a:xfrm>
            <a:off x="107504" y="3354252"/>
            <a:ext cx="654298" cy="46166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GB" sz="1200" u="sng">
                <a:solidFill>
                  <a:schemeClr val="dk1"/>
                </a:solidFill>
                <a:latin typeface="Calibri"/>
                <a:ea typeface="Calibri"/>
                <a:cs typeface="Calibri"/>
                <a:sym typeface="Calibri"/>
              </a:rPr>
              <a:t>Codice</a:t>
            </a:r>
            <a:endParaRPr sz="1200" u="sng">
              <a:solidFill>
                <a:schemeClr val="dk1"/>
              </a:solidFill>
              <a:latin typeface="Calibri"/>
              <a:ea typeface="Calibri"/>
              <a:cs typeface="Calibri"/>
              <a:sym typeface="Calibri"/>
            </a:endParaRPr>
          </a:p>
          <a:p>
            <a:pPr indent="0" lvl="0" marL="0" marR="0" rtl="0" algn="r">
              <a:spcBef>
                <a:spcPts val="0"/>
              </a:spcBef>
              <a:spcAft>
                <a:spcPts val="0"/>
              </a:spcAft>
              <a:buNone/>
            </a:pPr>
            <a:r>
              <a:rPr lang="en-GB" sz="1200">
                <a:solidFill>
                  <a:schemeClr val="dk1"/>
                </a:solidFill>
                <a:latin typeface="Calibri"/>
                <a:ea typeface="Calibri"/>
                <a:cs typeface="Calibri"/>
                <a:sym typeface="Calibri"/>
              </a:rPr>
              <a:t>Nome</a:t>
            </a:r>
            <a:endParaRPr/>
          </a:p>
        </p:txBody>
      </p:sp>
      <p:cxnSp>
        <p:nvCxnSpPr>
          <p:cNvPr id="136" name="Google Shape;136;p3"/>
          <p:cNvCxnSpPr/>
          <p:nvPr/>
        </p:nvCxnSpPr>
        <p:spPr>
          <a:xfrm>
            <a:off x="4941741" y="3510374"/>
            <a:ext cx="401739" cy="2566"/>
          </a:xfrm>
          <a:prstGeom prst="straightConnector1">
            <a:avLst/>
          </a:prstGeom>
          <a:noFill/>
          <a:ln cap="flat" cmpd="sng" w="9525">
            <a:solidFill>
              <a:schemeClr val="dk1"/>
            </a:solidFill>
            <a:prstDash val="solid"/>
            <a:round/>
            <a:headEnd len="sm" w="sm" type="none"/>
            <a:tailEnd len="sm" w="sm" type="none"/>
          </a:ln>
        </p:spPr>
      </p:cxnSp>
      <p:sp>
        <p:nvSpPr>
          <p:cNvPr id="137" name="Google Shape;137;p3"/>
          <p:cNvSpPr/>
          <p:nvPr/>
        </p:nvSpPr>
        <p:spPr>
          <a:xfrm>
            <a:off x="5356354" y="3453100"/>
            <a:ext cx="119908" cy="119916"/>
          </a:xfrm>
          <a:prstGeom prst="ellipse">
            <a:avLst/>
          </a:prstGeom>
          <a:solidFill>
            <a:schemeClr val="dk1"/>
          </a:solidFill>
          <a:ln cap="flat" cmpd="sng" w="127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8" name="Google Shape;138;p3"/>
          <p:cNvSpPr txBox="1"/>
          <p:nvPr/>
        </p:nvSpPr>
        <p:spPr>
          <a:xfrm>
            <a:off x="5425032" y="3364464"/>
            <a:ext cx="607906" cy="276999"/>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GB" sz="1200" u="sng">
                <a:solidFill>
                  <a:schemeClr val="dk1"/>
                </a:solidFill>
                <a:latin typeface="Calibri"/>
                <a:ea typeface="Calibri"/>
                <a:cs typeface="Calibri"/>
                <a:sym typeface="Calibri"/>
              </a:rPr>
              <a:t>Codice</a:t>
            </a:r>
            <a:endParaRPr sz="1200" u="sng">
              <a:solidFill>
                <a:schemeClr val="dk1"/>
              </a:solidFill>
              <a:latin typeface="Calibri"/>
              <a:ea typeface="Calibri"/>
              <a:cs typeface="Calibri"/>
              <a:sym typeface="Calibri"/>
            </a:endParaRPr>
          </a:p>
        </p:txBody>
      </p:sp>
      <p:grpSp>
        <p:nvGrpSpPr>
          <p:cNvPr id="139" name="Google Shape;139;p3"/>
          <p:cNvGrpSpPr/>
          <p:nvPr/>
        </p:nvGrpSpPr>
        <p:grpSpPr>
          <a:xfrm>
            <a:off x="4932040" y="3694931"/>
            <a:ext cx="534521" cy="119916"/>
            <a:chOff x="4941741" y="3453100"/>
            <a:chExt cx="534521" cy="119916"/>
          </a:xfrm>
        </p:grpSpPr>
        <p:cxnSp>
          <p:nvCxnSpPr>
            <p:cNvPr id="140" name="Google Shape;140;p3"/>
            <p:cNvCxnSpPr/>
            <p:nvPr/>
          </p:nvCxnSpPr>
          <p:spPr>
            <a:xfrm>
              <a:off x="4941741" y="3510374"/>
              <a:ext cx="401739" cy="2566"/>
            </a:xfrm>
            <a:prstGeom prst="straightConnector1">
              <a:avLst/>
            </a:prstGeom>
            <a:noFill/>
            <a:ln cap="flat" cmpd="sng" w="9525">
              <a:solidFill>
                <a:schemeClr val="dk1"/>
              </a:solidFill>
              <a:prstDash val="solid"/>
              <a:round/>
              <a:headEnd len="sm" w="sm" type="none"/>
              <a:tailEnd len="sm" w="sm" type="none"/>
            </a:ln>
          </p:spPr>
        </p:cxnSp>
        <p:sp>
          <p:nvSpPr>
            <p:cNvPr id="141" name="Google Shape;141;p3"/>
            <p:cNvSpPr/>
            <p:nvPr/>
          </p:nvSpPr>
          <p:spPr>
            <a:xfrm>
              <a:off x="5356354" y="3453100"/>
              <a:ext cx="119908" cy="119916"/>
            </a:xfrm>
            <a:prstGeom prst="ellipse">
              <a:avLst/>
            </a:prstGeom>
            <a:solidFill>
              <a:schemeClr val="lt1"/>
            </a:solidFill>
            <a:ln cap="flat" cmpd="sng" w="127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42" name="Google Shape;142;p3"/>
          <p:cNvSpPr txBox="1"/>
          <p:nvPr/>
        </p:nvSpPr>
        <p:spPr>
          <a:xfrm>
            <a:off x="5324971" y="3607956"/>
            <a:ext cx="654298" cy="276999"/>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GB" sz="1200">
                <a:solidFill>
                  <a:schemeClr val="dk1"/>
                </a:solidFill>
                <a:latin typeface="Calibri"/>
                <a:ea typeface="Calibri"/>
                <a:cs typeface="Calibri"/>
                <a:sym typeface="Calibri"/>
              </a:rPr>
              <a:t>Costo</a:t>
            </a:r>
            <a:endParaRPr sz="1200">
              <a:solidFill>
                <a:schemeClr val="dk1"/>
              </a:solidFill>
              <a:latin typeface="Calibri"/>
              <a:ea typeface="Calibri"/>
              <a:cs typeface="Calibri"/>
              <a:sym typeface="Calibri"/>
            </a:endParaRPr>
          </a:p>
        </p:txBody>
      </p:sp>
      <p:cxnSp>
        <p:nvCxnSpPr>
          <p:cNvPr id="143" name="Google Shape;143;p3"/>
          <p:cNvCxnSpPr/>
          <p:nvPr/>
        </p:nvCxnSpPr>
        <p:spPr>
          <a:xfrm>
            <a:off x="3798852" y="1821147"/>
            <a:ext cx="32931" cy="1547564"/>
          </a:xfrm>
          <a:prstGeom prst="straightConnector1">
            <a:avLst/>
          </a:prstGeom>
          <a:noFill/>
          <a:ln cap="flat" cmpd="sng" w="9525">
            <a:solidFill>
              <a:schemeClr val="dk1"/>
            </a:solidFill>
            <a:prstDash val="solid"/>
            <a:round/>
            <a:headEnd len="sm" w="sm" type="none"/>
            <a:tailEnd len="sm" w="sm" type="none"/>
          </a:ln>
        </p:spPr>
      </p:cxnSp>
      <p:sp>
        <p:nvSpPr>
          <p:cNvPr id="144" name="Google Shape;144;p3"/>
          <p:cNvSpPr/>
          <p:nvPr/>
        </p:nvSpPr>
        <p:spPr>
          <a:xfrm>
            <a:off x="3366804" y="2757251"/>
            <a:ext cx="864096" cy="216024"/>
          </a:xfrm>
          <a:prstGeom prst="diamond">
            <a:avLst/>
          </a:prstGeom>
          <a:solidFill>
            <a:schemeClr val="lt1"/>
          </a:solid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5" name="Google Shape;145;p3"/>
          <p:cNvSpPr txBox="1"/>
          <p:nvPr/>
        </p:nvSpPr>
        <p:spPr>
          <a:xfrm>
            <a:off x="2873335" y="1206144"/>
            <a:ext cx="521297"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(1,1)</a:t>
            </a:r>
            <a:endParaRPr/>
          </a:p>
        </p:txBody>
      </p:sp>
      <p:sp>
        <p:nvSpPr>
          <p:cNvPr id="146" name="Google Shape;146;p3"/>
          <p:cNvSpPr txBox="1"/>
          <p:nvPr/>
        </p:nvSpPr>
        <p:spPr>
          <a:xfrm>
            <a:off x="5264221" y="5402549"/>
            <a:ext cx="524503"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(1,n)</a:t>
            </a:r>
            <a:endParaRPr/>
          </a:p>
        </p:txBody>
      </p:sp>
      <p:sp>
        <p:nvSpPr>
          <p:cNvPr id="147" name="Google Shape;147;p3"/>
          <p:cNvSpPr txBox="1"/>
          <p:nvPr/>
        </p:nvSpPr>
        <p:spPr>
          <a:xfrm>
            <a:off x="3162230" y="3705179"/>
            <a:ext cx="521297"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(1,1)</a:t>
            </a:r>
            <a:endParaRPr/>
          </a:p>
        </p:txBody>
      </p:sp>
      <p:sp>
        <p:nvSpPr>
          <p:cNvPr id="148" name="Google Shape;148;p3"/>
          <p:cNvSpPr txBox="1"/>
          <p:nvPr/>
        </p:nvSpPr>
        <p:spPr>
          <a:xfrm>
            <a:off x="3310486" y="2919411"/>
            <a:ext cx="521297"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(1,1)</a:t>
            </a:r>
            <a:endParaRPr/>
          </a:p>
        </p:txBody>
      </p:sp>
      <p:sp>
        <p:nvSpPr>
          <p:cNvPr id="149" name="Google Shape;149;p3"/>
          <p:cNvSpPr txBox="1"/>
          <p:nvPr/>
        </p:nvSpPr>
        <p:spPr>
          <a:xfrm>
            <a:off x="5880671" y="1264107"/>
            <a:ext cx="524503"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(1,n)</a:t>
            </a:r>
            <a:endParaRPr/>
          </a:p>
        </p:txBody>
      </p:sp>
      <p:sp>
        <p:nvSpPr>
          <p:cNvPr id="150" name="Google Shape;150;p3"/>
          <p:cNvSpPr txBox="1"/>
          <p:nvPr/>
        </p:nvSpPr>
        <p:spPr>
          <a:xfrm>
            <a:off x="4679489" y="1257670"/>
            <a:ext cx="524503"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(1,n)</a:t>
            </a:r>
            <a:endParaRPr/>
          </a:p>
        </p:txBody>
      </p:sp>
      <p:sp>
        <p:nvSpPr>
          <p:cNvPr id="151" name="Google Shape;151;p3"/>
          <p:cNvSpPr txBox="1"/>
          <p:nvPr/>
        </p:nvSpPr>
        <p:spPr>
          <a:xfrm>
            <a:off x="1455152" y="5857527"/>
            <a:ext cx="524503"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(1,n)</a:t>
            </a:r>
            <a:endParaRPr/>
          </a:p>
        </p:txBody>
      </p:sp>
      <p:sp>
        <p:nvSpPr>
          <p:cNvPr id="152" name="Google Shape;152;p3"/>
          <p:cNvSpPr txBox="1"/>
          <p:nvPr/>
        </p:nvSpPr>
        <p:spPr>
          <a:xfrm>
            <a:off x="1810747" y="5361225"/>
            <a:ext cx="524503"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(1,n)</a:t>
            </a:r>
            <a:endParaRPr/>
          </a:p>
        </p:txBody>
      </p:sp>
      <p:sp>
        <p:nvSpPr>
          <p:cNvPr id="153" name="Google Shape;153;p3"/>
          <p:cNvSpPr txBox="1"/>
          <p:nvPr/>
        </p:nvSpPr>
        <p:spPr>
          <a:xfrm>
            <a:off x="2102106" y="3691082"/>
            <a:ext cx="524503"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(1,n)</a:t>
            </a:r>
            <a:endParaRPr/>
          </a:p>
        </p:txBody>
      </p:sp>
      <p:sp>
        <p:nvSpPr>
          <p:cNvPr id="154" name="Google Shape;154;p3"/>
          <p:cNvSpPr txBox="1"/>
          <p:nvPr/>
        </p:nvSpPr>
        <p:spPr>
          <a:xfrm>
            <a:off x="3257315" y="1841360"/>
            <a:ext cx="524503"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(1,n)</a:t>
            </a:r>
            <a:endParaRPr/>
          </a:p>
        </p:txBody>
      </p:sp>
      <p:sp>
        <p:nvSpPr>
          <p:cNvPr id="155" name="Google Shape;155;p3"/>
          <p:cNvSpPr txBox="1"/>
          <p:nvPr/>
        </p:nvSpPr>
        <p:spPr>
          <a:xfrm>
            <a:off x="2133277" y="1172655"/>
            <a:ext cx="524503"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(1,n)</a:t>
            </a:r>
            <a:endParaRPr/>
          </a:p>
        </p:txBody>
      </p:sp>
      <p:sp>
        <p:nvSpPr>
          <p:cNvPr id="156" name="Google Shape;156;p3"/>
          <p:cNvSpPr txBox="1"/>
          <p:nvPr/>
        </p:nvSpPr>
        <p:spPr>
          <a:xfrm>
            <a:off x="4346589" y="3825230"/>
            <a:ext cx="524503"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(1,n)</a:t>
            </a:r>
            <a:endParaRPr/>
          </a:p>
        </p:txBody>
      </p:sp>
      <p:sp>
        <p:nvSpPr>
          <p:cNvPr id="157" name="Google Shape;157;p3"/>
          <p:cNvSpPr txBox="1"/>
          <p:nvPr/>
        </p:nvSpPr>
        <p:spPr>
          <a:xfrm>
            <a:off x="7772906" y="1944494"/>
            <a:ext cx="524503"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(0,n)</a:t>
            </a:r>
            <a:endParaRPr/>
          </a:p>
        </p:txBody>
      </p:sp>
      <p:sp>
        <p:nvSpPr>
          <p:cNvPr id="158" name="Google Shape;158;p3"/>
          <p:cNvSpPr txBox="1"/>
          <p:nvPr/>
        </p:nvSpPr>
        <p:spPr>
          <a:xfrm>
            <a:off x="7956376" y="847874"/>
            <a:ext cx="524503"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(0,n)</a:t>
            </a:r>
            <a:endParaRPr/>
          </a:p>
        </p:txBody>
      </p:sp>
      <p:cxnSp>
        <p:nvCxnSpPr>
          <p:cNvPr id="159" name="Google Shape;159;p3"/>
          <p:cNvCxnSpPr>
            <a:stCxn id="109" idx="0"/>
          </p:cNvCxnSpPr>
          <p:nvPr/>
        </p:nvCxnSpPr>
        <p:spPr>
          <a:xfrm rot="10800000">
            <a:off x="4230940" y="1818187"/>
            <a:ext cx="701100" cy="363000"/>
          </a:xfrm>
          <a:prstGeom prst="straightConnector1">
            <a:avLst/>
          </a:prstGeom>
          <a:noFill/>
          <a:ln cap="flat" cmpd="sng" w="19050">
            <a:solidFill>
              <a:schemeClr val="dk1"/>
            </a:solidFill>
            <a:prstDash val="solid"/>
            <a:round/>
            <a:headEnd len="sm" w="sm" type="none"/>
            <a:tailEnd len="med" w="med" type="stealth"/>
          </a:ln>
        </p:spPr>
      </p:cxnSp>
      <p:sp>
        <p:nvSpPr>
          <p:cNvPr id="160" name="Google Shape;160;p3"/>
          <p:cNvSpPr txBox="1"/>
          <p:nvPr/>
        </p:nvSpPr>
        <p:spPr>
          <a:xfrm>
            <a:off x="6253964" y="5369790"/>
            <a:ext cx="524503"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(1,n)</a:t>
            </a:r>
            <a:endParaRPr/>
          </a:p>
        </p:txBody>
      </p:sp>
      <p:cxnSp>
        <p:nvCxnSpPr>
          <p:cNvPr id="161" name="Google Shape;161;p3"/>
          <p:cNvCxnSpPr>
            <a:endCxn id="113" idx="0"/>
          </p:cNvCxnSpPr>
          <p:nvPr/>
        </p:nvCxnSpPr>
        <p:spPr>
          <a:xfrm>
            <a:off x="4276759" y="3827604"/>
            <a:ext cx="18600" cy="764400"/>
          </a:xfrm>
          <a:prstGeom prst="straightConnector1">
            <a:avLst/>
          </a:prstGeom>
          <a:noFill/>
          <a:ln cap="flat" cmpd="sng" w="9525">
            <a:solidFill>
              <a:schemeClr val="dk1"/>
            </a:solidFill>
            <a:prstDash val="solid"/>
            <a:round/>
            <a:headEnd len="sm" w="sm" type="none"/>
            <a:tailEnd len="sm" w="sm" type="none"/>
          </a:ln>
        </p:spPr>
      </p:cxnSp>
      <p:sp>
        <p:nvSpPr>
          <p:cNvPr id="162" name="Google Shape;162;p3"/>
          <p:cNvSpPr/>
          <p:nvPr/>
        </p:nvSpPr>
        <p:spPr>
          <a:xfrm>
            <a:off x="3863311" y="4100605"/>
            <a:ext cx="864096" cy="216024"/>
          </a:xfrm>
          <a:prstGeom prst="diamond">
            <a:avLst/>
          </a:prstGeom>
          <a:solidFill>
            <a:schemeClr val="lt1"/>
          </a:solid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a:solidFill>
                  <a:schemeClr val="lt1"/>
                </a:solidFill>
                <a:latin typeface="Calibri"/>
                <a:ea typeface="Calibri"/>
                <a:cs typeface="Calibri"/>
                <a:sym typeface="Calibri"/>
              </a:rPr>
              <a:t>&gt;&lt;</a:t>
            </a:r>
            <a:endParaRPr/>
          </a:p>
        </p:txBody>
      </p:sp>
      <p:sp>
        <p:nvSpPr>
          <p:cNvPr id="163" name="Google Shape;163;p3"/>
          <p:cNvSpPr txBox="1"/>
          <p:nvPr/>
        </p:nvSpPr>
        <p:spPr>
          <a:xfrm>
            <a:off x="4319218" y="4260145"/>
            <a:ext cx="524503"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(1,n)</a:t>
            </a:r>
            <a:endParaRPr/>
          </a:p>
        </p:txBody>
      </p:sp>
      <p:sp>
        <p:nvSpPr>
          <p:cNvPr id="164" name="Google Shape;164;p3"/>
          <p:cNvSpPr txBox="1"/>
          <p:nvPr/>
        </p:nvSpPr>
        <p:spPr>
          <a:xfrm>
            <a:off x="5340019" y="1451829"/>
            <a:ext cx="521741"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Calibri"/>
                <a:ea typeface="Calibri"/>
                <a:cs typeface="Calibri"/>
                <a:sym typeface="Calibri"/>
              </a:rPr>
              <a:t>di</a:t>
            </a:r>
            <a:endParaRPr/>
          </a:p>
        </p:txBody>
      </p:sp>
      <p:sp>
        <p:nvSpPr>
          <p:cNvPr id="165" name="Google Shape;165;p3"/>
          <p:cNvSpPr txBox="1"/>
          <p:nvPr/>
        </p:nvSpPr>
        <p:spPr>
          <a:xfrm>
            <a:off x="2527865" y="1483826"/>
            <a:ext cx="521741"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Calibri"/>
                <a:ea typeface="Calibri"/>
                <a:cs typeface="Calibri"/>
                <a:sym typeface="Calibri"/>
              </a:rPr>
              <a:t>in</a:t>
            </a:r>
            <a:endParaRPr/>
          </a:p>
        </p:txBody>
      </p:sp>
      <p:sp>
        <p:nvSpPr>
          <p:cNvPr id="166" name="Google Shape;166;p3"/>
          <p:cNvSpPr txBox="1"/>
          <p:nvPr/>
        </p:nvSpPr>
        <p:spPr>
          <a:xfrm>
            <a:off x="8170860" y="1431224"/>
            <a:ext cx="650800"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Calibri"/>
                <a:ea typeface="Calibri"/>
                <a:cs typeface="Calibri"/>
                <a:sym typeface="Calibri"/>
              </a:rPr>
              <a:t>parente</a:t>
            </a:r>
            <a:endParaRPr sz="1100">
              <a:solidFill>
                <a:schemeClr val="dk1"/>
              </a:solidFill>
              <a:latin typeface="Calibri"/>
              <a:ea typeface="Calibri"/>
              <a:cs typeface="Calibri"/>
              <a:sym typeface="Calibri"/>
            </a:endParaRPr>
          </a:p>
        </p:txBody>
      </p:sp>
      <p:sp>
        <p:nvSpPr>
          <p:cNvPr id="167" name="Google Shape;167;p3"/>
          <p:cNvSpPr txBox="1"/>
          <p:nvPr/>
        </p:nvSpPr>
        <p:spPr>
          <a:xfrm>
            <a:off x="3487001" y="2726243"/>
            <a:ext cx="650800"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Calibri"/>
                <a:ea typeface="Calibri"/>
                <a:cs typeface="Calibri"/>
                <a:sym typeface="Calibri"/>
              </a:rPr>
              <a:t>In menù</a:t>
            </a:r>
            <a:endParaRPr sz="1100">
              <a:solidFill>
                <a:schemeClr val="dk1"/>
              </a:solidFill>
              <a:latin typeface="Calibri"/>
              <a:ea typeface="Calibri"/>
              <a:cs typeface="Calibri"/>
              <a:sym typeface="Calibri"/>
            </a:endParaRPr>
          </a:p>
        </p:txBody>
      </p:sp>
      <p:sp>
        <p:nvSpPr>
          <p:cNvPr id="168" name="Google Shape;168;p3"/>
          <p:cNvSpPr txBox="1"/>
          <p:nvPr/>
        </p:nvSpPr>
        <p:spPr>
          <a:xfrm>
            <a:off x="2525812" y="3498682"/>
            <a:ext cx="650800"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Calibri"/>
                <a:ea typeface="Calibri"/>
                <a:cs typeface="Calibri"/>
                <a:sym typeface="Calibri"/>
              </a:rPr>
              <a:t>È un</a:t>
            </a:r>
            <a:endParaRPr/>
          </a:p>
        </p:txBody>
      </p:sp>
      <p:sp>
        <p:nvSpPr>
          <p:cNvPr id="169" name="Google Shape;169;p3"/>
          <p:cNvSpPr txBox="1"/>
          <p:nvPr/>
        </p:nvSpPr>
        <p:spPr>
          <a:xfrm>
            <a:off x="3969959" y="4065771"/>
            <a:ext cx="650800"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Calibri"/>
                <a:ea typeface="Calibri"/>
                <a:cs typeface="Calibri"/>
                <a:sym typeface="Calibri"/>
              </a:rPr>
              <a:t>di</a:t>
            </a:r>
            <a:endParaRPr/>
          </a:p>
        </p:txBody>
      </p:sp>
      <p:sp>
        <p:nvSpPr>
          <p:cNvPr id="170" name="Google Shape;170;p3"/>
          <p:cNvSpPr txBox="1"/>
          <p:nvPr/>
        </p:nvSpPr>
        <p:spPr>
          <a:xfrm>
            <a:off x="5740216" y="5592172"/>
            <a:ext cx="650800"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Calibri"/>
                <a:ea typeface="Calibri"/>
                <a:cs typeface="Calibri"/>
                <a:sym typeface="Calibri"/>
              </a:rPr>
              <a:t>da</a:t>
            </a:r>
            <a:endParaRPr/>
          </a:p>
        </p:txBody>
      </p:sp>
      <p:sp>
        <p:nvSpPr>
          <p:cNvPr id="171" name="Google Shape;171;p3"/>
          <p:cNvSpPr txBox="1"/>
          <p:nvPr/>
        </p:nvSpPr>
        <p:spPr>
          <a:xfrm>
            <a:off x="1115899" y="5580427"/>
            <a:ext cx="650800"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Calibri"/>
                <a:ea typeface="Calibri"/>
                <a:cs typeface="Calibri"/>
                <a:sym typeface="Calibri"/>
              </a:rPr>
              <a:t>provoca</a:t>
            </a:r>
            <a:endParaRPr sz="1100">
              <a:solidFill>
                <a:schemeClr val="dk1"/>
              </a:solidFill>
              <a:latin typeface="Calibri"/>
              <a:ea typeface="Calibri"/>
              <a:cs typeface="Calibri"/>
              <a:sym typeface="Calibri"/>
            </a:endParaRPr>
          </a:p>
        </p:txBody>
      </p:sp>
      <p:sp>
        <p:nvSpPr>
          <p:cNvPr id="172" name="Google Shape;172;p3"/>
          <p:cNvSpPr txBox="1"/>
          <p:nvPr/>
        </p:nvSpPr>
        <p:spPr>
          <a:xfrm>
            <a:off x="5561958" y="2162001"/>
            <a:ext cx="650800"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Calibri"/>
                <a:ea typeface="Calibri"/>
                <a:cs typeface="Calibri"/>
                <a:sym typeface="Calibri"/>
              </a:rPr>
              <a:t>Etnia</a:t>
            </a:r>
            <a:endParaRPr sz="1100">
              <a:solidFill>
                <a:schemeClr val="dk1"/>
              </a:solidFill>
              <a:latin typeface="Calibri"/>
              <a:ea typeface="Calibri"/>
              <a:cs typeface="Calibri"/>
              <a:sym typeface="Calibri"/>
            </a:endParaRPr>
          </a:p>
        </p:txBody>
      </p:sp>
      <p:sp>
        <p:nvSpPr>
          <p:cNvPr id="173" name="Google Shape;173;p3"/>
          <p:cNvSpPr txBox="1"/>
          <p:nvPr/>
        </p:nvSpPr>
        <p:spPr>
          <a:xfrm>
            <a:off x="8297409" y="1671666"/>
            <a:ext cx="796577" cy="43088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Calibri"/>
                <a:ea typeface="Calibri"/>
                <a:cs typeface="Calibri"/>
                <a:sym typeface="Calibri"/>
              </a:rPr>
              <a:t>Tipo</a:t>
            </a:r>
            <a:endParaRPr sz="1100">
              <a:solidFill>
                <a:schemeClr val="dk1"/>
              </a:solidFill>
              <a:latin typeface="Calibri"/>
              <a:ea typeface="Calibri"/>
              <a:cs typeface="Calibri"/>
              <a:sym typeface="Calibri"/>
            </a:endParaRPr>
          </a:p>
          <a:p>
            <a:pPr indent="0" lvl="0" marL="0" marR="0" rtl="0" algn="ctr">
              <a:spcBef>
                <a:spcPts val="0"/>
              </a:spcBef>
              <a:spcAft>
                <a:spcPts val="0"/>
              </a:spcAft>
              <a:buNone/>
            </a:pPr>
            <a:r>
              <a:rPr lang="en-GB" sz="1100">
                <a:solidFill>
                  <a:schemeClr val="dk1"/>
                </a:solidFill>
                <a:latin typeface="Calibri"/>
                <a:ea typeface="Calibri"/>
                <a:cs typeface="Calibri"/>
                <a:sym typeface="Calibri"/>
              </a:rPr>
              <a:t>parentela</a:t>
            </a:r>
            <a:endParaRPr sz="1100">
              <a:solidFill>
                <a:schemeClr val="dk1"/>
              </a:solidFill>
              <a:latin typeface="Calibri"/>
              <a:ea typeface="Calibri"/>
              <a:cs typeface="Calibri"/>
              <a:sym typeface="Calibri"/>
            </a:endParaRPr>
          </a:p>
        </p:txBody>
      </p:sp>
      <p:sp>
        <p:nvSpPr>
          <p:cNvPr id="174" name="Google Shape;174;p3"/>
          <p:cNvSpPr txBox="1"/>
          <p:nvPr/>
        </p:nvSpPr>
        <p:spPr>
          <a:xfrm>
            <a:off x="4663193" y="4014185"/>
            <a:ext cx="796577"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Calibri"/>
                <a:ea typeface="Calibri"/>
                <a:cs typeface="Calibri"/>
                <a:sym typeface="Calibri"/>
              </a:rPr>
              <a:t>quantità</a:t>
            </a:r>
            <a:endParaRPr sz="1100">
              <a:solidFill>
                <a:schemeClr val="dk1"/>
              </a:solidFill>
              <a:latin typeface="Calibri"/>
              <a:ea typeface="Calibri"/>
              <a:cs typeface="Calibri"/>
              <a:sym typeface="Calibri"/>
            </a:endParaRPr>
          </a:p>
        </p:txBody>
      </p:sp>
      <p:sp>
        <p:nvSpPr>
          <p:cNvPr id="175" name="Google Shape;175;p3"/>
          <p:cNvSpPr/>
          <p:nvPr/>
        </p:nvSpPr>
        <p:spPr>
          <a:xfrm>
            <a:off x="3657600" y="3229812"/>
            <a:ext cx="1587696" cy="391002"/>
          </a:xfrm>
          <a:custGeom>
            <a:rect b="b" l="l" r="r" t="t"/>
            <a:pathLst>
              <a:path extrusionOk="0" h="391002" w="1587696">
                <a:moveTo>
                  <a:pt x="1550276" y="391002"/>
                </a:moveTo>
                <a:cubicBezTo>
                  <a:pt x="1582683" y="306919"/>
                  <a:pt x="1615090" y="222836"/>
                  <a:pt x="1550276" y="159774"/>
                </a:cubicBezTo>
                <a:cubicBezTo>
                  <a:pt x="1485462" y="96712"/>
                  <a:pt x="1361965" y="37153"/>
                  <a:pt x="1161393" y="12629"/>
                </a:cubicBezTo>
                <a:cubicBezTo>
                  <a:pt x="960820" y="-11895"/>
                  <a:pt x="540406" y="5622"/>
                  <a:pt x="346841" y="12629"/>
                </a:cubicBezTo>
                <a:cubicBezTo>
                  <a:pt x="153276" y="19636"/>
                  <a:pt x="76638" y="37153"/>
                  <a:pt x="0" y="54671"/>
                </a:cubicBezTo>
              </a:path>
            </a:pathLst>
          </a:custGeom>
          <a:noFill/>
          <a:ln cap="flat" cmpd="sng" w="190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6" name="Google Shape;176;p3"/>
          <p:cNvSpPr/>
          <p:nvPr/>
        </p:nvSpPr>
        <p:spPr>
          <a:xfrm>
            <a:off x="3571134" y="3227188"/>
            <a:ext cx="119908" cy="119916"/>
          </a:xfrm>
          <a:prstGeom prst="ellipse">
            <a:avLst/>
          </a:prstGeom>
          <a:solidFill>
            <a:schemeClr val="dk1"/>
          </a:solidFill>
          <a:ln cap="flat" cmpd="sng" w="127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7" name="Google Shape;177;p3"/>
          <p:cNvSpPr txBox="1"/>
          <p:nvPr/>
        </p:nvSpPr>
        <p:spPr>
          <a:xfrm>
            <a:off x="5126035" y="1038945"/>
            <a:ext cx="865642" cy="43088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Calibri"/>
                <a:ea typeface="Calibri"/>
                <a:cs typeface="Calibri"/>
                <a:sym typeface="Calibri"/>
              </a:rPr>
              <a:t>Quota possesso</a:t>
            </a:r>
            <a:endParaRPr sz="1100">
              <a:solidFill>
                <a:schemeClr val="dk1"/>
              </a:solidFill>
              <a:latin typeface="Calibri"/>
              <a:ea typeface="Calibri"/>
              <a:cs typeface="Calibri"/>
              <a:sym typeface="Calibri"/>
            </a:endParaRPr>
          </a:p>
        </p:txBody>
      </p:sp>
      <p:sp>
        <p:nvSpPr>
          <p:cNvPr id="178" name="Google Shape;178;p3"/>
          <p:cNvSpPr txBox="1"/>
          <p:nvPr/>
        </p:nvSpPr>
        <p:spPr>
          <a:xfrm>
            <a:off x="6342600" y="1847223"/>
            <a:ext cx="865642" cy="76944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100" u="sng">
                <a:solidFill>
                  <a:schemeClr val="dk1"/>
                </a:solidFill>
                <a:latin typeface="Calibri"/>
                <a:ea typeface="Calibri"/>
                <a:cs typeface="Calibri"/>
                <a:sym typeface="Calibri"/>
              </a:rPr>
              <a:t>CF</a:t>
            </a:r>
            <a:endParaRPr/>
          </a:p>
          <a:p>
            <a:pPr indent="0" lvl="0" marL="0" marR="0" rtl="0" algn="l">
              <a:spcBef>
                <a:spcPts val="0"/>
              </a:spcBef>
              <a:spcAft>
                <a:spcPts val="0"/>
              </a:spcAft>
              <a:buNone/>
            </a:pPr>
            <a:r>
              <a:rPr lang="en-GB" sz="1100">
                <a:solidFill>
                  <a:schemeClr val="dk1"/>
                </a:solidFill>
                <a:latin typeface="Calibri"/>
                <a:ea typeface="Calibri"/>
                <a:cs typeface="Calibri"/>
                <a:sym typeface="Calibri"/>
              </a:rPr>
              <a:t>Nome</a:t>
            </a:r>
            <a:endParaRPr/>
          </a:p>
          <a:p>
            <a:pPr indent="0" lvl="0" marL="0" marR="0" rtl="0" algn="l">
              <a:spcBef>
                <a:spcPts val="0"/>
              </a:spcBef>
              <a:spcAft>
                <a:spcPts val="0"/>
              </a:spcAft>
              <a:buNone/>
            </a:pPr>
            <a:r>
              <a:rPr lang="en-GB" sz="1100">
                <a:solidFill>
                  <a:schemeClr val="dk1"/>
                </a:solidFill>
                <a:latin typeface="Calibri"/>
                <a:ea typeface="Calibri"/>
                <a:cs typeface="Calibri"/>
                <a:sym typeface="Calibri"/>
              </a:rPr>
              <a:t>Cognome</a:t>
            </a:r>
            <a:endParaRPr sz="1100">
              <a:solidFill>
                <a:schemeClr val="dk1"/>
              </a:solidFill>
              <a:latin typeface="Calibri"/>
              <a:ea typeface="Calibri"/>
              <a:cs typeface="Calibri"/>
              <a:sym typeface="Calibri"/>
            </a:endParaRPr>
          </a:p>
          <a:p>
            <a:pPr indent="0" lvl="0" marL="0" marR="0" rtl="0" algn="l">
              <a:spcBef>
                <a:spcPts val="0"/>
              </a:spcBef>
              <a:spcAft>
                <a:spcPts val="0"/>
              </a:spcAft>
              <a:buNone/>
            </a:pPr>
            <a:r>
              <a:rPr lang="en-GB" sz="1100">
                <a:solidFill>
                  <a:schemeClr val="dk1"/>
                </a:solidFill>
                <a:latin typeface="Calibri"/>
                <a:ea typeface="Calibri"/>
                <a:cs typeface="Calibri"/>
                <a:sym typeface="Calibri"/>
              </a:rPr>
              <a:t>indirizzo</a:t>
            </a:r>
            <a:endParaRPr sz="1100">
              <a:solidFill>
                <a:schemeClr val="dk1"/>
              </a:solidFill>
              <a:latin typeface="Calibri"/>
              <a:ea typeface="Calibri"/>
              <a:cs typeface="Calibri"/>
              <a:sym typeface="Calibri"/>
            </a:endParaRPr>
          </a:p>
        </p:txBody>
      </p:sp>
      <p:sp>
        <p:nvSpPr>
          <p:cNvPr id="179" name="Google Shape;179;p3"/>
          <p:cNvSpPr txBox="1"/>
          <p:nvPr/>
        </p:nvSpPr>
        <p:spPr>
          <a:xfrm>
            <a:off x="4920726" y="4517953"/>
            <a:ext cx="654298" cy="46166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GB" sz="1200" u="sng">
                <a:solidFill>
                  <a:schemeClr val="dk1"/>
                </a:solidFill>
                <a:latin typeface="Calibri"/>
                <a:ea typeface="Calibri"/>
                <a:cs typeface="Calibri"/>
                <a:sym typeface="Calibri"/>
              </a:rPr>
              <a:t>Codice</a:t>
            </a:r>
            <a:endParaRPr sz="1200" u="sng">
              <a:solidFill>
                <a:schemeClr val="dk1"/>
              </a:solidFill>
              <a:latin typeface="Calibri"/>
              <a:ea typeface="Calibri"/>
              <a:cs typeface="Calibri"/>
              <a:sym typeface="Calibri"/>
            </a:endParaRPr>
          </a:p>
          <a:p>
            <a:pPr indent="0" lvl="0" marL="0" marR="0" rtl="0" algn="r">
              <a:spcBef>
                <a:spcPts val="0"/>
              </a:spcBef>
              <a:spcAft>
                <a:spcPts val="0"/>
              </a:spcAft>
              <a:buNone/>
            </a:pPr>
            <a:r>
              <a:rPr lang="en-GB" sz="1200">
                <a:solidFill>
                  <a:schemeClr val="dk1"/>
                </a:solidFill>
                <a:latin typeface="Calibri"/>
                <a:ea typeface="Calibri"/>
                <a:cs typeface="Calibri"/>
                <a:sym typeface="Calibri"/>
              </a:rPr>
              <a:t>Nome</a:t>
            </a:r>
            <a:endParaRPr/>
          </a:p>
        </p:txBody>
      </p:sp>
      <p:sp>
        <p:nvSpPr>
          <p:cNvPr id="180" name="Google Shape;180;p3"/>
          <p:cNvSpPr/>
          <p:nvPr/>
        </p:nvSpPr>
        <p:spPr>
          <a:xfrm>
            <a:off x="270412" y="99170"/>
            <a:ext cx="2870094" cy="959557"/>
          </a:xfrm>
          <a:prstGeom prst="rect">
            <a:avLst/>
          </a:prstGeom>
          <a:solidFill>
            <a:schemeClr val="lt1"/>
          </a:solidFill>
          <a:ln cap="flat" cmpd="sng" w="127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1" name="Google Shape;181;p3"/>
          <p:cNvSpPr txBox="1"/>
          <p:nvPr/>
        </p:nvSpPr>
        <p:spPr>
          <a:xfrm>
            <a:off x="359357" y="86085"/>
            <a:ext cx="2690249" cy="93871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100">
                <a:solidFill>
                  <a:schemeClr val="dk1"/>
                </a:solidFill>
                <a:latin typeface="Calibri"/>
                <a:ea typeface="Calibri"/>
                <a:cs typeface="Calibri"/>
                <a:sym typeface="Calibri"/>
              </a:rPr>
              <a:t>Eccetto che per le entità “Piatto offerto da ristorante” e Ristorante gli identificatori sono rappresentati da stringhe di caratteri </a:t>
            </a:r>
            <a:r>
              <a:rPr lang="en-GB" sz="1100" u="sng">
                <a:solidFill>
                  <a:schemeClr val="dk1"/>
                </a:solidFill>
                <a:latin typeface="Calibri"/>
                <a:ea typeface="Calibri"/>
                <a:cs typeface="Calibri"/>
                <a:sym typeface="Calibri"/>
              </a:rPr>
              <a:t>sottolineati</a:t>
            </a:r>
            <a:r>
              <a:rPr lang="en-GB" sz="1100">
                <a:solidFill>
                  <a:schemeClr val="dk1"/>
                </a:solidFill>
                <a:latin typeface="Calibri"/>
                <a:ea typeface="Calibri"/>
                <a:cs typeface="Calibri"/>
                <a:sym typeface="Calibri"/>
              </a:rPr>
              <a:t> e gli attributi da stringhe di caratteri accanto a Entità o Relationship</a:t>
            </a:r>
            <a:endParaRPr/>
          </a:p>
        </p:txBody>
      </p:sp>
      <p:cxnSp>
        <p:nvCxnSpPr>
          <p:cNvPr id="182" name="Google Shape;182;p3"/>
          <p:cNvCxnSpPr/>
          <p:nvPr/>
        </p:nvCxnSpPr>
        <p:spPr>
          <a:xfrm flipH="1" rot="10800000">
            <a:off x="3579428" y="1071086"/>
            <a:ext cx="111610" cy="312823"/>
          </a:xfrm>
          <a:prstGeom prst="straightConnector1">
            <a:avLst/>
          </a:prstGeom>
          <a:noFill/>
          <a:ln cap="flat" cmpd="sng" w="9525">
            <a:solidFill>
              <a:schemeClr val="dk1"/>
            </a:solidFill>
            <a:prstDash val="solid"/>
            <a:round/>
            <a:headEnd len="sm" w="sm" type="none"/>
            <a:tailEnd len="sm" w="sm" type="none"/>
          </a:ln>
        </p:spPr>
      </p:cxnSp>
      <p:sp>
        <p:nvSpPr>
          <p:cNvPr id="183" name="Google Shape;183;p3"/>
          <p:cNvSpPr/>
          <p:nvPr/>
        </p:nvSpPr>
        <p:spPr>
          <a:xfrm>
            <a:off x="3647286" y="978189"/>
            <a:ext cx="119908" cy="119916"/>
          </a:xfrm>
          <a:prstGeom prst="ellipse">
            <a:avLst/>
          </a:prstGeom>
          <a:solidFill>
            <a:schemeClr val="lt1"/>
          </a:solidFill>
          <a:ln cap="flat" cmpd="sng" w="127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184" name="Google Shape;184;p3"/>
          <p:cNvCxnSpPr/>
          <p:nvPr/>
        </p:nvCxnSpPr>
        <p:spPr>
          <a:xfrm flipH="1" rot="10800000">
            <a:off x="3810059" y="1056063"/>
            <a:ext cx="111610" cy="312823"/>
          </a:xfrm>
          <a:prstGeom prst="straightConnector1">
            <a:avLst/>
          </a:prstGeom>
          <a:noFill/>
          <a:ln cap="flat" cmpd="sng" w="9525">
            <a:solidFill>
              <a:schemeClr val="dk1"/>
            </a:solidFill>
            <a:prstDash val="solid"/>
            <a:round/>
            <a:headEnd len="sm" w="sm" type="none"/>
            <a:tailEnd len="sm" w="sm" type="none"/>
          </a:ln>
        </p:spPr>
      </p:cxnSp>
      <p:sp>
        <p:nvSpPr>
          <p:cNvPr id="185" name="Google Shape;185;p3"/>
          <p:cNvSpPr/>
          <p:nvPr/>
        </p:nvSpPr>
        <p:spPr>
          <a:xfrm>
            <a:off x="3877917" y="963166"/>
            <a:ext cx="119908" cy="119916"/>
          </a:xfrm>
          <a:prstGeom prst="ellipse">
            <a:avLst/>
          </a:prstGeom>
          <a:solidFill>
            <a:schemeClr val="lt1"/>
          </a:solidFill>
          <a:ln cap="flat" cmpd="sng" w="127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6" name="Google Shape;186;p3"/>
          <p:cNvSpPr txBox="1"/>
          <p:nvPr/>
        </p:nvSpPr>
        <p:spPr>
          <a:xfrm>
            <a:off x="3735372" y="732933"/>
            <a:ext cx="840932"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Calibri"/>
                <a:ea typeface="Calibri"/>
                <a:cs typeface="Calibri"/>
                <a:sym typeface="Calibri"/>
              </a:rPr>
              <a:t>Indirizzo</a:t>
            </a:r>
            <a:endParaRPr sz="1100">
              <a:solidFill>
                <a:schemeClr val="dk1"/>
              </a:solidFill>
              <a:latin typeface="Calibri"/>
              <a:ea typeface="Calibri"/>
              <a:cs typeface="Calibri"/>
              <a:sym typeface="Calibri"/>
            </a:endParaRPr>
          </a:p>
        </p:txBody>
      </p:sp>
      <p:sp>
        <p:nvSpPr>
          <p:cNvPr id="187" name="Google Shape;187;p3"/>
          <p:cNvSpPr txBox="1"/>
          <p:nvPr/>
        </p:nvSpPr>
        <p:spPr>
          <a:xfrm>
            <a:off x="3322772" y="724578"/>
            <a:ext cx="650800" cy="2616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GB" sz="1100">
                <a:solidFill>
                  <a:schemeClr val="dk1"/>
                </a:solidFill>
                <a:latin typeface="Calibri"/>
                <a:ea typeface="Calibri"/>
                <a:cs typeface="Calibri"/>
                <a:sym typeface="Calibri"/>
              </a:rPr>
              <a:t>Nome</a:t>
            </a:r>
            <a:endParaRPr/>
          </a:p>
        </p:txBody>
      </p:sp>
      <p:sp>
        <p:nvSpPr>
          <p:cNvPr id="188" name="Google Shape;188;p3"/>
          <p:cNvSpPr/>
          <p:nvPr/>
        </p:nvSpPr>
        <p:spPr>
          <a:xfrm>
            <a:off x="4125309" y="1120275"/>
            <a:ext cx="119908" cy="119916"/>
          </a:xfrm>
          <a:prstGeom prst="ellipse">
            <a:avLst/>
          </a:prstGeom>
          <a:solidFill>
            <a:schemeClr val="dk1"/>
          </a:solidFill>
          <a:ln cap="flat" cmpd="sng" w="127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cxnSp>
        <p:nvCxnSpPr>
          <p:cNvPr id="189" name="Google Shape;189;p3"/>
          <p:cNvCxnSpPr>
            <a:stCxn id="188" idx="2"/>
          </p:cNvCxnSpPr>
          <p:nvPr/>
        </p:nvCxnSpPr>
        <p:spPr>
          <a:xfrm rot="10800000">
            <a:off x="3519009" y="1167333"/>
            <a:ext cx="606300" cy="12900"/>
          </a:xfrm>
          <a:prstGeom prst="straightConnector1">
            <a:avLst/>
          </a:prstGeom>
          <a:noFill/>
          <a:ln cap="flat" cmpd="sng" w="9525">
            <a:solidFill>
              <a:schemeClr val="dk1"/>
            </a:solidFill>
            <a:prstDash val="solid"/>
            <a:round/>
            <a:headEnd len="sm" w="sm" type="none"/>
            <a:tailEnd len="sm" w="sm" type="none"/>
          </a:ln>
        </p:spPr>
      </p:cxnSp>
      <p:grpSp>
        <p:nvGrpSpPr>
          <p:cNvPr id="190" name="Google Shape;190;p3"/>
          <p:cNvGrpSpPr/>
          <p:nvPr/>
        </p:nvGrpSpPr>
        <p:grpSpPr>
          <a:xfrm>
            <a:off x="7832356" y="3148314"/>
            <a:ext cx="1204304" cy="935390"/>
            <a:chOff x="7832356" y="3148314"/>
            <a:chExt cx="1204304" cy="935390"/>
          </a:xfrm>
        </p:grpSpPr>
        <p:sp>
          <p:nvSpPr>
            <p:cNvPr id="191" name="Google Shape;191;p3"/>
            <p:cNvSpPr txBox="1"/>
            <p:nvPr/>
          </p:nvSpPr>
          <p:spPr>
            <a:xfrm>
              <a:off x="8244573" y="3148314"/>
              <a:ext cx="792088"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200">
                  <a:solidFill>
                    <a:schemeClr val="dk1"/>
                  </a:solidFill>
                  <a:latin typeface="Calibri"/>
                  <a:ea typeface="Calibri"/>
                  <a:cs typeface="Calibri"/>
                  <a:sym typeface="Calibri"/>
                </a:rPr>
                <a:t>Regione</a:t>
              </a:r>
              <a:endParaRPr sz="1200">
                <a:solidFill>
                  <a:schemeClr val="dk1"/>
                </a:solidFill>
                <a:latin typeface="Calibri"/>
                <a:ea typeface="Calibri"/>
                <a:cs typeface="Calibri"/>
                <a:sym typeface="Calibri"/>
              </a:endParaRPr>
            </a:p>
          </p:txBody>
        </p:sp>
        <p:sp>
          <p:nvSpPr>
            <p:cNvPr id="192" name="Google Shape;192;p3"/>
            <p:cNvSpPr txBox="1"/>
            <p:nvPr/>
          </p:nvSpPr>
          <p:spPr>
            <a:xfrm>
              <a:off x="7832356" y="3806705"/>
              <a:ext cx="792088"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GB" sz="1200">
                  <a:solidFill>
                    <a:schemeClr val="dk1"/>
                  </a:solidFill>
                  <a:latin typeface="Calibri"/>
                  <a:ea typeface="Calibri"/>
                  <a:cs typeface="Calibri"/>
                  <a:sym typeface="Calibri"/>
                </a:rPr>
                <a:t>Stato</a:t>
              </a:r>
              <a:endParaRPr sz="1200">
                <a:solidFill>
                  <a:schemeClr val="dk1"/>
                </a:solidFill>
                <a:latin typeface="Calibri"/>
                <a:ea typeface="Calibri"/>
                <a:cs typeface="Calibri"/>
                <a:sym typeface="Calibri"/>
              </a:endParaRPr>
            </a:p>
          </p:txBody>
        </p:sp>
      </p:grpSp>
      <p:sp>
        <p:nvSpPr>
          <p:cNvPr id="193" name="Google Shape;193;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
        <p:nvSpPr>
          <p:cNvPr id="194" name="Google Shape;194;p3"/>
          <p:cNvSpPr txBox="1"/>
          <p:nvPr/>
        </p:nvSpPr>
        <p:spPr>
          <a:xfrm>
            <a:off x="5736246" y="4241024"/>
            <a:ext cx="3373007"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GB" sz="1200">
                <a:solidFill>
                  <a:srgbClr val="FF0000"/>
                </a:solidFill>
                <a:latin typeface="Calibri"/>
                <a:ea typeface="Calibri"/>
                <a:cs typeface="Calibri"/>
                <a:sym typeface="Calibri"/>
              </a:rPr>
              <a:t>3. Le tre entità della </a:t>
            </a:r>
            <a:r>
              <a:rPr b="1" lang="en-GB" sz="1200">
                <a:solidFill>
                  <a:srgbClr val="FF0000"/>
                </a:solidFill>
                <a:latin typeface="Calibri"/>
                <a:ea typeface="Calibri"/>
                <a:cs typeface="Calibri"/>
                <a:sym typeface="Calibri"/>
              </a:rPr>
              <a:t>generalizzazione</a:t>
            </a:r>
            <a:r>
              <a:rPr b="1" lang="en-GB" sz="1200">
                <a:solidFill>
                  <a:srgbClr val="FF0000"/>
                </a:solidFill>
                <a:latin typeface="Calibri"/>
                <a:ea typeface="Calibri"/>
                <a:cs typeface="Calibri"/>
                <a:sym typeface="Calibri"/>
              </a:rPr>
              <a:t> su Ingrediente sono visitate tutte insieme dalle query</a:t>
            </a:r>
            <a:endParaRPr/>
          </a:p>
          <a:p>
            <a:pPr indent="0" lvl="0" marL="0" marR="0" rtl="0" algn="l">
              <a:spcBef>
                <a:spcPts val="0"/>
              </a:spcBef>
              <a:spcAft>
                <a:spcPts val="0"/>
              </a:spcAft>
              <a:buNone/>
            </a:pPr>
            <a:r>
              <a:rPr b="1" lang="en-GB" sz="1200">
                <a:solidFill>
                  <a:srgbClr val="FF0000"/>
                </a:solidFill>
                <a:latin typeface="Calibri"/>
                <a:ea typeface="Calibri"/>
                <a:cs typeface="Calibri"/>
                <a:sym typeface="Calibri"/>
              </a:rPr>
              <a:t>4. Le tre entità relative a Proprietario sono visitate tutte Insieme dalle interrogazioni</a:t>
            </a:r>
            <a:endParaRPr b="1" sz="1200">
              <a:solidFill>
                <a:srgbClr val="FF0000"/>
              </a:solidFill>
              <a:latin typeface="Calibri"/>
              <a:ea typeface="Calibri"/>
              <a:cs typeface="Calibri"/>
              <a:sym typeface="Calibri"/>
            </a:endParaRPr>
          </a:p>
        </p:txBody>
      </p:sp>
      <p:sp>
        <p:nvSpPr>
          <p:cNvPr id="195" name="Google Shape;195;p3"/>
          <p:cNvSpPr/>
          <p:nvPr/>
        </p:nvSpPr>
        <p:spPr>
          <a:xfrm>
            <a:off x="2222938" y="4456386"/>
            <a:ext cx="3389586" cy="1755228"/>
          </a:xfrm>
          <a:custGeom>
            <a:rect b="b" l="l" r="r" t="t"/>
            <a:pathLst>
              <a:path extrusionOk="0" h="1755228" w="3389586">
                <a:moveTo>
                  <a:pt x="935421" y="378373"/>
                </a:moveTo>
                <a:lnTo>
                  <a:pt x="331076" y="814552"/>
                </a:lnTo>
                <a:lnTo>
                  <a:pt x="99848" y="945931"/>
                </a:lnTo>
                <a:lnTo>
                  <a:pt x="10510" y="1156138"/>
                </a:lnTo>
                <a:lnTo>
                  <a:pt x="0" y="1539766"/>
                </a:lnTo>
                <a:lnTo>
                  <a:pt x="68317" y="1539766"/>
                </a:lnTo>
                <a:lnTo>
                  <a:pt x="1187669" y="1755228"/>
                </a:lnTo>
                <a:cubicBezTo>
                  <a:pt x="1343439" y="1734457"/>
                  <a:pt x="1203494" y="1755418"/>
                  <a:pt x="1313793" y="1734207"/>
                </a:cubicBezTo>
                <a:cubicBezTo>
                  <a:pt x="1343488" y="1728497"/>
                  <a:pt x="1403131" y="1718442"/>
                  <a:pt x="1403131" y="1718442"/>
                </a:cubicBezTo>
                <a:lnTo>
                  <a:pt x="2475186" y="1707931"/>
                </a:lnTo>
                <a:lnTo>
                  <a:pt x="2617076" y="1707931"/>
                </a:lnTo>
                <a:lnTo>
                  <a:pt x="3084786" y="1707931"/>
                </a:lnTo>
                <a:cubicBezTo>
                  <a:pt x="3104055" y="1690414"/>
                  <a:pt x="3124930" y="1674515"/>
                  <a:pt x="3142593" y="1655380"/>
                </a:cubicBezTo>
                <a:cubicBezTo>
                  <a:pt x="3146350" y="1651310"/>
                  <a:pt x="3145057" y="1644399"/>
                  <a:pt x="3147848" y="1639614"/>
                </a:cubicBezTo>
                <a:cubicBezTo>
                  <a:pt x="3157395" y="1623247"/>
                  <a:pt x="3179379" y="1592317"/>
                  <a:pt x="3179379" y="1592317"/>
                </a:cubicBezTo>
                <a:lnTo>
                  <a:pt x="3216165" y="1392621"/>
                </a:lnTo>
                <a:lnTo>
                  <a:pt x="3216165" y="1303283"/>
                </a:lnTo>
                <a:lnTo>
                  <a:pt x="3179379" y="972207"/>
                </a:lnTo>
                <a:cubicBezTo>
                  <a:pt x="3186386" y="930166"/>
                  <a:pt x="3190063" y="887432"/>
                  <a:pt x="3200400" y="846083"/>
                </a:cubicBezTo>
                <a:cubicBezTo>
                  <a:pt x="3202524" y="837586"/>
                  <a:pt x="3216165" y="825062"/>
                  <a:pt x="3216165" y="825062"/>
                </a:cubicBezTo>
                <a:lnTo>
                  <a:pt x="3352800" y="620111"/>
                </a:lnTo>
                <a:cubicBezTo>
                  <a:pt x="3356303" y="599090"/>
                  <a:pt x="3356953" y="577389"/>
                  <a:pt x="3363310" y="557048"/>
                </a:cubicBezTo>
                <a:cubicBezTo>
                  <a:pt x="3365922" y="548688"/>
                  <a:pt x="3377241" y="544592"/>
                  <a:pt x="3379076" y="536028"/>
                </a:cubicBezTo>
                <a:cubicBezTo>
                  <a:pt x="3382747" y="518900"/>
                  <a:pt x="3379076" y="500993"/>
                  <a:pt x="3379076" y="483476"/>
                </a:cubicBezTo>
                <a:lnTo>
                  <a:pt x="3389586" y="394138"/>
                </a:lnTo>
                <a:lnTo>
                  <a:pt x="3389586" y="252248"/>
                </a:lnTo>
                <a:lnTo>
                  <a:pt x="3326524" y="68317"/>
                </a:lnTo>
                <a:cubicBezTo>
                  <a:pt x="3316014" y="56055"/>
                  <a:pt x="3305857" y="43481"/>
                  <a:pt x="3294993" y="31531"/>
                </a:cubicBezTo>
                <a:cubicBezTo>
                  <a:pt x="3286661" y="22366"/>
                  <a:pt x="3277475" y="14014"/>
                  <a:pt x="3268717" y="5255"/>
                </a:cubicBezTo>
                <a:lnTo>
                  <a:pt x="2753710" y="0"/>
                </a:lnTo>
                <a:lnTo>
                  <a:pt x="2627586" y="47297"/>
                </a:lnTo>
                <a:lnTo>
                  <a:pt x="2543503" y="47297"/>
                </a:lnTo>
                <a:lnTo>
                  <a:pt x="1849821" y="47297"/>
                </a:lnTo>
                <a:lnTo>
                  <a:pt x="1035269" y="126124"/>
                </a:lnTo>
                <a:lnTo>
                  <a:pt x="935421" y="378373"/>
                </a:lnTo>
                <a:close/>
              </a:path>
            </a:pathLst>
          </a:custGeom>
          <a:noFill/>
          <a:ln cap="flat" cmpd="sng" w="19050">
            <a:solidFill>
              <a:schemeClr val="dk1"/>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6" name="Google Shape;196;p3"/>
          <p:cNvSpPr/>
          <p:nvPr/>
        </p:nvSpPr>
        <p:spPr>
          <a:xfrm>
            <a:off x="157655" y="3111062"/>
            <a:ext cx="5891048" cy="972207"/>
          </a:xfrm>
          <a:custGeom>
            <a:rect b="b" l="l" r="r" t="t"/>
            <a:pathLst>
              <a:path extrusionOk="0" h="972207" w="5891048">
                <a:moveTo>
                  <a:pt x="2737945" y="162910"/>
                </a:moveTo>
                <a:lnTo>
                  <a:pt x="1923393" y="105104"/>
                </a:lnTo>
                <a:lnTo>
                  <a:pt x="1792014" y="105104"/>
                </a:lnTo>
                <a:lnTo>
                  <a:pt x="630621" y="89338"/>
                </a:lnTo>
                <a:lnTo>
                  <a:pt x="567559" y="89338"/>
                </a:lnTo>
                <a:lnTo>
                  <a:pt x="183931" y="162910"/>
                </a:lnTo>
                <a:lnTo>
                  <a:pt x="21021" y="336331"/>
                </a:lnTo>
                <a:lnTo>
                  <a:pt x="0" y="599090"/>
                </a:lnTo>
                <a:lnTo>
                  <a:pt x="126124" y="788276"/>
                </a:lnTo>
                <a:cubicBezTo>
                  <a:pt x="304477" y="827049"/>
                  <a:pt x="185637" y="805569"/>
                  <a:pt x="341586" y="825062"/>
                </a:cubicBezTo>
                <a:cubicBezTo>
                  <a:pt x="366168" y="828135"/>
                  <a:pt x="415159" y="835572"/>
                  <a:pt x="415159" y="835572"/>
                </a:cubicBezTo>
                <a:lnTo>
                  <a:pt x="1508235" y="972207"/>
                </a:lnTo>
                <a:lnTo>
                  <a:pt x="1933904" y="972207"/>
                </a:lnTo>
                <a:lnTo>
                  <a:pt x="3016469" y="861848"/>
                </a:lnTo>
                <a:lnTo>
                  <a:pt x="4125311" y="809297"/>
                </a:lnTo>
                <a:lnTo>
                  <a:pt x="5150069" y="846083"/>
                </a:lnTo>
                <a:lnTo>
                  <a:pt x="5376042" y="846083"/>
                </a:lnTo>
                <a:lnTo>
                  <a:pt x="5722883" y="825062"/>
                </a:lnTo>
                <a:cubicBezTo>
                  <a:pt x="5736897" y="818055"/>
                  <a:pt x="5751129" y="811469"/>
                  <a:pt x="5764924" y="804041"/>
                </a:cubicBezTo>
                <a:cubicBezTo>
                  <a:pt x="5773917" y="799198"/>
                  <a:pt x="5782064" y="792844"/>
                  <a:pt x="5791200" y="788276"/>
                </a:cubicBezTo>
                <a:cubicBezTo>
                  <a:pt x="5815354" y="776199"/>
                  <a:pt x="5800349" y="789638"/>
                  <a:pt x="5812221" y="777766"/>
                </a:cubicBezTo>
                <a:lnTo>
                  <a:pt x="5891048" y="698938"/>
                </a:lnTo>
                <a:cubicBezTo>
                  <a:pt x="5889296" y="606097"/>
                  <a:pt x="5887545" y="513255"/>
                  <a:pt x="5885793" y="420414"/>
                </a:cubicBezTo>
                <a:lnTo>
                  <a:pt x="5885793" y="336331"/>
                </a:lnTo>
                <a:lnTo>
                  <a:pt x="5806966" y="131379"/>
                </a:lnTo>
                <a:lnTo>
                  <a:pt x="5144814" y="0"/>
                </a:lnTo>
                <a:lnTo>
                  <a:pt x="3972911" y="0"/>
                </a:lnTo>
                <a:lnTo>
                  <a:pt x="3657600" y="36786"/>
                </a:lnTo>
                <a:lnTo>
                  <a:pt x="3053255" y="147145"/>
                </a:lnTo>
                <a:lnTo>
                  <a:pt x="2737945" y="162910"/>
                </a:lnTo>
                <a:close/>
              </a:path>
            </a:pathLst>
          </a:custGeom>
          <a:noFill/>
          <a:ln cap="flat" cmpd="sng" w="25400">
            <a:solidFill>
              <a:srgbClr val="395E89"/>
            </a:solidFill>
            <a:prstDash val="lgDashDot"/>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7" name="Google Shape;197;p3"/>
          <p:cNvSpPr/>
          <p:nvPr/>
        </p:nvSpPr>
        <p:spPr>
          <a:xfrm>
            <a:off x="6237890" y="1103586"/>
            <a:ext cx="2653862" cy="3032235"/>
          </a:xfrm>
          <a:custGeom>
            <a:rect b="b" l="l" r="r" t="t"/>
            <a:pathLst>
              <a:path extrusionOk="0" h="3032235" w="2653862">
                <a:moveTo>
                  <a:pt x="21020" y="504497"/>
                </a:moveTo>
                <a:lnTo>
                  <a:pt x="0" y="683173"/>
                </a:lnTo>
                <a:lnTo>
                  <a:pt x="31531" y="777766"/>
                </a:lnTo>
                <a:lnTo>
                  <a:pt x="42041" y="1066800"/>
                </a:lnTo>
                <a:lnTo>
                  <a:pt x="168165" y="1702676"/>
                </a:lnTo>
                <a:lnTo>
                  <a:pt x="262758" y="2370083"/>
                </a:lnTo>
                <a:lnTo>
                  <a:pt x="194441" y="2732690"/>
                </a:lnTo>
                <a:lnTo>
                  <a:pt x="225972" y="2958662"/>
                </a:lnTo>
                <a:lnTo>
                  <a:pt x="273269" y="3032235"/>
                </a:lnTo>
                <a:lnTo>
                  <a:pt x="2296510" y="3016469"/>
                </a:lnTo>
                <a:lnTo>
                  <a:pt x="2611820" y="2590800"/>
                </a:lnTo>
                <a:cubicBezTo>
                  <a:pt x="2618574" y="2496261"/>
                  <a:pt x="2617076" y="2541815"/>
                  <a:pt x="2617076" y="2454166"/>
                </a:cubicBezTo>
                <a:lnTo>
                  <a:pt x="2653862" y="1960180"/>
                </a:lnTo>
                <a:lnTo>
                  <a:pt x="2653862" y="1891862"/>
                </a:lnTo>
                <a:lnTo>
                  <a:pt x="1986455" y="1250731"/>
                </a:lnTo>
                <a:lnTo>
                  <a:pt x="1492469" y="1124607"/>
                </a:lnTo>
                <a:lnTo>
                  <a:pt x="1529255" y="840828"/>
                </a:lnTo>
                <a:cubicBezTo>
                  <a:pt x="1531007" y="825062"/>
                  <a:pt x="1529733" y="808657"/>
                  <a:pt x="1534510" y="793531"/>
                </a:cubicBezTo>
                <a:cubicBezTo>
                  <a:pt x="1540408" y="774855"/>
                  <a:pt x="1560786" y="740980"/>
                  <a:pt x="1560786" y="740980"/>
                </a:cubicBezTo>
                <a:lnTo>
                  <a:pt x="1618593" y="567559"/>
                </a:lnTo>
                <a:lnTo>
                  <a:pt x="1618593" y="504497"/>
                </a:lnTo>
                <a:lnTo>
                  <a:pt x="1618593" y="241738"/>
                </a:lnTo>
                <a:cubicBezTo>
                  <a:pt x="1613338" y="227724"/>
                  <a:pt x="1609020" y="213322"/>
                  <a:pt x="1602827" y="199697"/>
                </a:cubicBezTo>
                <a:cubicBezTo>
                  <a:pt x="1600213" y="193947"/>
                  <a:pt x="1595988" y="189071"/>
                  <a:pt x="1592317" y="183931"/>
                </a:cubicBezTo>
                <a:cubicBezTo>
                  <a:pt x="1559725" y="138303"/>
                  <a:pt x="1590810" y="184301"/>
                  <a:pt x="1566041" y="147145"/>
                </a:cubicBezTo>
                <a:cubicBezTo>
                  <a:pt x="1560604" y="125398"/>
                  <a:pt x="1561256" y="119331"/>
                  <a:pt x="1545020" y="99848"/>
                </a:cubicBezTo>
                <a:cubicBezTo>
                  <a:pt x="1542512" y="96839"/>
                  <a:pt x="1538013" y="96345"/>
                  <a:pt x="1534510" y="94593"/>
                </a:cubicBezTo>
                <a:lnTo>
                  <a:pt x="1340069" y="26276"/>
                </a:lnTo>
                <a:lnTo>
                  <a:pt x="620110" y="0"/>
                </a:lnTo>
                <a:lnTo>
                  <a:pt x="294289" y="57807"/>
                </a:lnTo>
                <a:lnTo>
                  <a:pt x="120869" y="178676"/>
                </a:lnTo>
                <a:lnTo>
                  <a:pt x="21020" y="504497"/>
                </a:lnTo>
                <a:close/>
              </a:path>
            </a:pathLst>
          </a:custGeom>
          <a:noFill/>
          <a:ln cap="flat" cmpd="sng" w="25400">
            <a:solidFill>
              <a:schemeClr val="dk1"/>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8" name="Google Shape;198;p3"/>
          <p:cNvSpPr txBox="1"/>
          <p:nvPr/>
        </p:nvSpPr>
        <p:spPr>
          <a:xfrm>
            <a:off x="80195" y="2080876"/>
            <a:ext cx="3373007" cy="830997"/>
          </a:xfrm>
          <a:prstGeom prst="rect">
            <a:avLst/>
          </a:prstGeom>
          <a:noFill/>
          <a:ln>
            <a:noFill/>
          </a:ln>
        </p:spPr>
        <p:txBody>
          <a:bodyPr anchorCtr="0" anchor="t" bIns="45700" lIns="91425" spcFirstLastPara="1" rIns="91425" wrap="square" tIns="45700">
            <a:spAutoFit/>
          </a:bodyPr>
          <a:lstStyle/>
          <a:p>
            <a:pPr indent="-228600" lvl="0" marL="228600" marR="0" rtl="0" algn="l">
              <a:spcBef>
                <a:spcPts val="0"/>
              </a:spcBef>
              <a:spcAft>
                <a:spcPts val="0"/>
              </a:spcAft>
              <a:buClr>
                <a:srgbClr val="FF0000"/>
              </a:buClr>
              <a:buSzPts val="1200"/>
              <a:buFont typeface="Calibri"/>
              <a:buAutoNum type="arabicPeriod"/>
            </a:pPr>
            <a:r>
              <a:rPr b="1" lang="en-GB" sz="1200">
                <a:solidFill>
                  <a:srgbClr val="FF0000"/>
                </a:solidFill>
                <a:latin typeface="Calibri"/>
                <a:ea typeface="Calibri"/>
                <a:cs typeface="Calibri"/>
                <a:sym typeface="Calibri"/>
              </a:rPr>
              <a:t>Le due entità di Ristorante sono visitate separatamente </a:t>
            </a:r>
            <a:r>
              <a:rPr b="1" lang="en-GB" sz="1200">
                <a:solidFill>
                  <a:srgbClr val="FF0000"/>
                </a:solidFill>
                <a:latin typeface="Calibri"/>
                <a:ea typeface="Calibri"/>
                <a:cs typeface="Calibri"/>
                <a:sym typeface="Calibri"/>
              </a:rPr>
              <a:t>dalle</a:t>
            </a:r>
            <a:r>
              <a:rPr b="1" lang="en-GB" sz="1200">
                <a:solidFill>
                  <a:srgbClr val="FF0000"/>
                </a:solidFill>
                <a:latin typeface="Calibri"/>
                <a:ea typeface="Calibri"/>
                <a:cs typeface="Calibri"/>
                <a:sym typeface="Calibri"/>
              </a:rPr>
              <a:t> interrogazioni</a:t>
            </a:r>
            <a:endParaRPr b="1" sz="1200">
              <a:solidFill>
                <a:srgbClr val="FF0000"/>
              </a:solidFill>
              <a:latin typeface="Calibri"/>
              <a:ea typeface="Calibri"/>
              <a:cs typeface="Calibri"/>
              <a:sym typeface="Calibri"/>
            </a:endParaRPr>
          </a:p>
          <a:p>
            <a:pPr indent="-228600" lvl="0" marL="228600" marR="0" rtl="0" algn="l">
              <a:spcBef>
                <a:spcPts val="0"/>
              </a:spcBef>
              <a:spcAft>
                <a:spcPts val="0"/>
              </a:spcAft>
              <a:buClr>
                <a:srgbClr val="FF0000"/>
              </a:buClr>
              <a:buSzPts val="1200"/>
              <a:buFont typeface="Calibri"/>
              <a:buAutoNum type="arabicPeriod"/>
            </a:pPr>
            <a:r>
              <a:rPr b="1" lang="en-GB" sz="1200">
                <a:solidFill>
                  <a:srgbClr val="FF0000"/>
                </a:solidFill>
                <a:latin typeface="Calibri"/>
                <a:ea typeface="Calibri"/>
                <a:cs typeface="Calibri"/>
                <a:sym typeface="Calibri"/>
              </a:rPr>
              <a:t>Le due entità relative a piatto sono visitate insieme dalle interrogazioni </a:t>
            </a:r>
            <a:endParaRPr/>
          </a:p>
        </p:txBody>
      </p:sp>
      <p:sp>
        <p:nvSpPr>
          <p:cNvPr id="199" name="Google Shape;199;p3"/>
          <p:cNvSpPr/>
          <p:nvPr/>
        </p:nvSpPr>
        <p:spPr>
          <a:xfrm>
            <a:off x="3237186" y="688428"/>
            <a:ext cx="2953407" cy="2075793"/>
          </a:xfrm>
          <a:custGeom>
            <a:rect b="b" l="l" r="r" t="t"/>
            <a:pathLst>
              <a:path extrusionOk="0" h="2075793" w="2953407">
                <a:moveTo>
                  <a:pt x="0" y="1072055"/>
                </a:moveTo>
                <a:lnTo>
                  <a:pt x="15766" y="1255986"/>
                </a:lnTo>
                <a:lnTo>
                  <a:pt x="304800" y="1513489"/>
                </a:lnTo>
                <a:lnTo>
                  <a:pt x="383628" y="1529255"/>
                </a:lnTo>
                <a:lnTo>
                  <a:pt x="851338" y="1602827"/>
                </a:lnTo>
                <a:lnTo>
                  <a:pt x="877614" y="1655379"/>
                </a:lnTo>
                <a:lnTo>
                  <a:pt x="966952" y="1944413"/>
                </a:lnTo>
                <a:lnTo>
                  <a:pt x="1361090" y="2075793"/>
                </a:lnTo>
                <a:lnTo>
                  <a:pt x="1434662" y="2075793"/>
                </a:lnTo>
                <a:lnTo>
                  <a:pt x="2485697" y="2054772"/>
                </a:lnTo>
                <a:lnTo>
                  <a:pt x="2522483" y="2007475"/>
                </a:lnTo>
                <a:lnTo>
                  <a:pt x="2900855" y="1813034"/>
                </a:lnTo>
                <a:lnTo>
                  <a:pt x="2911366" y="1765738"/>
                </a:lnTo>
                <a:lnTo>
                  <a:pt x="2953407" y="1545020"/>
                </a:lnTo>
                <a:lnTo>
                  <a:pt x="2737945" y="1345324"/>
                </a:lnTo>
                <a:lnTo>
                  <a:pt x="1954924" y="1319048"/>
                </a:lnTo>
                <a:lnTo>
                  <a:pt x="1902373" y="1313793"/>
                </a:lnTo>
                <a:lnTo>
                  <a:pt x="1566042" y="1093075"/>
                </a:lnTo>
                <a:lnTo>
                  <a:pt x="1481959" y="746234"/>
                </a:lnTo>
                <a:lnTo>
                  <a:pt x="1439917" y="383627"/>
                </a:lnTo>
                <a:cubicBezTo>
                  <a:pt x="1425903" y="360855"/>
                  <a:pt x="1401657" y="341780"/>
                  <a:pt x="1397876" y="315310"/>
                </a:cubicBezTo>
                <a:lnTo>
                  <a:pt x="1392621" y="278524"/>
                </a:lnTo>
                <a:lnTo>
                  <a:pt x="1261242" y="47296"/>
                </a:lnTo>
                <a:lnTo>
                  <a:pt x="719959" y="0"/>
                </a:lnTo>
                <a:lnTo>
                  <a:pt x="294290" y="42041"/>
                </a:lnTo>
                <a:lnTo>
                  <a:pt x="89338" y="147144"/>
                </a:lnTo>
                <a:lnTo>
                  <a:pt x="52552" y="430924"/>
                </a:lnTo>
                <a:lnTo>
                  <a:pt x="52552" y="656896"/>
                </a:lnTo>
                <a:lnTo>
                  <a:pt x="0" y="1072055"/>
                </a:lnTo>
                <a:close/>
              </a:path>
            </a:pathLst>
          </a:custGeom>
          <a:noFill/>
          <a:ln cap="flat" cmpd="sng" w="25400">
            <a:solidFill>
              <a:srgbClr val="395E89"/>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g87bfe5b206_0_0"/>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pic>
        <p:nvPicPr>
          <p:cNvPr id="206" name="Google Shape;206;g87bfe5b206_0_0"/>
          <p:cNvPicPr preferRelativeResize="0"/>
          <p:nvPr/>
        </p:nvPicPr>
        <p:blipFill>
          <a:blip r:embed="rId3">
            <a:alphaModFix/>
          </a:blip>
          <a:stretch>
            <a:fillRect/>
          </a:stretch>
        </p:blipFill>
        <p:spPr>
          <a:xfrm>
            <a:off x="152400" y="0"/>
            <a:ext cx="8365248" cy="6858001"/>
          </a:xfrm>
          <a:prstGeom prst="rect">
            <a:avLst/>
          </a:prstGeom>
          <a:noFill/>
          <a:ln>
            <a:noFill/>
          </a:ln>
        </p:spPr>
      </p:pic>
      <p:sp>
        <p:nvSpPr>
          <p:cNvPr id="207" name="Google Shape;207;g87bfe5b206_0_0"/>
          <p:cNvSpPr txBox="1"/>
          <p:nvPr/>
        </p:nvSpPr>
        <p:spPr>
          <a:xfrm>
            <a:off x="6393900" y="2547850"/>
            <a:ext cx="2452200" cy="311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latin typeface="Calibri"/>
                <a:ea typeface="Calibri"/>
                <a:cs typeface="Calibri"/>
                <a:sym typeface="Calibri"/>
              </a:rPr>
              <a:t>Come Codice1 e Codice2 in Piatto si intendono rispettivamente Codice dell’entità ‘Piatto offerto da ristorante’ e Codice dell’entità ‘Piatto’.</a:t>
            </a:r>
            <a:endParaRPr>
              <a:latin typeface="Calibri"/>
              <a:ea typeface="Calibri"/>
              <a:cs typeface="Calibri"/>
              <a:sym typeface="Calibri"/>
            </a:endParaRPr>
          </a:p>
          <a:p>
            <a:pPr indent="0" lvl="0" marL="0" rtl="0" algn="l">
              <a:spcBef>
                <a:spcPts val="0"/>
              </a:spcBef>
              <a:spcAft>
                <a:spcPts val="0"/>
              </a:spcAft>
              <a:buNone/>
            </a:pPr>
            <a:r>
              <a:rPr lang="en-GB">
                <a:latin typeface="Calibri"/>
                <a:ea typeface="Calibri"/>
                <a:cs typeface="Calibri"/>
                <a:sym typeface="Calibri"/>
              </a:rPr>
              <a:t>Inoltre, per semplicità, le entità risultato della ristrutturazione delle generalizzazioni sono state chiamate ‘Ingrediente’ e ‘Proprietario’. Stessa cosa vale per la merge tra ‘Piatto’, la relazione ‘è un’ e ‘Piatto offerto da ristorante.</a:t>
            </a:r>
            <a:endParaRPr>
              <a:latin typeface="Calibri"/>
              <a:ea typeface="Calibri"/>
              <a:cs typeface="Calibri"/>
              <a:sym typeface="Calibri"/>
            </a:endParaRPr>
          </a:p>
        </p:txBody>
      </p:sp>
      <p:sp>
        <p:nvSpPr>
          <p:cNvPr id="208" name="Google Shape;208;g87bfe5b206_0_0"/>
          <p:cNvSpPr txBox="1"/>
          <p:nvPr/>
        </p:nvSpPr>
        <p:spPr>
          <a:xfrm>
            <a:off x="428625" y="161925"/>
            <a:ext cx="2562300" cy="36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latin typeface="Calibri"/>
                <a:ea typeface="Calibri"/>
                <a:cs typeface="Calibri"/>
                <a:sym typeface="Calibri"/>
              </a:rPr>
              <a:t>De Iaco Federico e Froio Valeria</a:t>
            </a:r>
            <a:endParaRPr>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g87bfb87ec2_0_0"/>
          <p:cNvSpPr txBox="1"/>
          <p:nvPr>
            <p:ph idx="12" type="sldNum"/>
          </p:nvPr>
        </p:nvSpPr>
        <p:spPr>
          <a:xfrm>
            <a:off x="6553200" y="6356350"/>
            <a:ext cx="21336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
        <p:nvSpPr>
          <p:cNvPr id="215" name="Google Shape;215;g87bfb87ec2_0_0"/>
          <p:cNvSpPr txBox="1"/>
          <p:nvPr/>
        </p:nvSpPr>
        <p:spPr>
          <a:xfrm>
            <a:off x="93025" y="93025"/>
            <a:ext cx="8878200" cy="6628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a:latin typeface="Calibri"/>
                <a:ea typeface="Calibri"/>
                <a:cs typeface="Calibri"/>
                <a:sym typeface="Calibri"/>
              </a:rPr>
              <a:t>Modello Relazionale</a:t>
            </a:r>
            <a:endParaRPr b="1">
              <a:latin typeface="Calibri"/>
              <a:ea typeface="Calibri"/>
              <a:cs typeface="Calibri"/>
              <a:sym typeface="Calibri"/>
            </a:endParaRPr>
          </a:p>
          <a:p>
            <a:pPr indent="0" lvl="0" marL="0" rtl="0" algn="ctr">
              <a:spcBef>
                <a:spcPts val="0"/>
              </a:spcBef>
              <a:spcAft>
                <a:spcPts val="0"/>
              </a:spcAft>
              <a:buNone/>
            </a:pPr>
            <a:r>
              <a:t/>
            </a:r>
            <a:endParaRPr b="1">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Comune(</a:t>
            </a:r>
            <a:r>
              <a:rPr lang="en-GB" u="sng">
                <a:latin typeface="Calibri"/>
                <a:ea typeface="Calibri"/>
                <a:cs typeface="Calibri"/>
                <a:sym typeface="Calibri"/>
              </a:rPr>
              <a:t>Codice</a:t>
            </a:r>
            <a:r>
              <a:rPr lang="en-GB">
                <a:latin typeface="Calibri"/>
                <a:ea typeface="Calibri"/>
                <a:cs typeface="Calibri"/>
                <a:sym typeface="Calibri"/>
              </a:rPr>
              <a:t>, Nome, Provincia)</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Ristorante(</a:t>
            </a:r>
            <a:r>
              <a:rPr lang="en-GB" u="sng">
                <a:latin typeface="Calibri"/>
                <a:ea typeface="Calibri"/>
                <a:cs typeface="Calibri"/>
                <a:sym typeface="Calibri"/>
              </a:rPr>
              <a:t>Nome, Indirizzo</a:t>
            </a:r>
            <a:r>
              <a:rPr lang="en-GB">
                <a:latin typeface="Calibri"/>
                <a:ea typeface="Calibri"/>
                <a:cs typeface="Calibri"/>
                <a:sym typeface="Calibri"/>
              </a:rPr>
              <a:t>, Comune)</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di(</a:t>
            </a:r>
            <a:r>
              <a:rPr lang="en-GB" u="sng">
                <a:latin typeface="Calibri"/>
                <a:ea typeface="Calibri"/>
                <a:cs typeface="Calibri"/>
                <a:sym typeface="Calibri"/>
              </a:rPr>
              <a:t>NomeRist, IndirizzoRist, Proprietario,</a:t>
            </a:r>
            <a:r>
              <a:rPr lang="en-GB">
                <a:latin typeface="Calibri"/>
                <a:ea typeface="Calibri"/>
                <a:cs typeface="Calibri"/>
                <a:sym typeface="Calibri"/>
              </a:rPr>
              <a:t> Quota di possesso)</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Proprietario(</a:t>
            </a:r>
            <a:r>
              <a:rPr lang="en-GB" u="sng">
                <a:latin typeface="Calibri"/>
                <a:ea typeface="Calibri"/>
                <a:cs typeface="Calibri"/>
                <a:sym typeface="Calibri"/>
              </a:rPr>
              <a:t>CF</a:t>
            </a:r>
            <a:r>
              <a:rPr lang="en-GB">
                <a:latin typeface="Calibri"/>
                <a:ea typeface="Calibri"/>
                <a:cs typeface="Calibri"/>
                <a:sym typeface="Calibri"/>
              </a:rPr>
              <a:t>, Nome, Cognome, Indirizzo, Regione, Stato, Type)</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Parentela(</a:t>
            </a:r>
            <a:r>
              <a:rPr lang="en-GB" u="sng">
                <a:latin typeface="Calibri"/>
                <a:ea typeface="Calibri"/>
                <a:cs typeface="Calibri"/>
                <a:sym typeface="Calibri"/>
              </a:rPr>
              <a:t>Proprietario1, Proprietario2,</a:t>
            </a:r>
            <a:r>
              <a:rPr lang="en-GB">
                <a:latin typeface="Calibri"/>
                <a:ea typeface="Calibri"/>
                <a:cs typeface="Calibri"/>
                <a:sym typeface="Calibri"/>
              </a:rPr>
              <a:t> Tipo di </a:t>
            </a:r>
            <a:r>
              <a:rPr lang="en-GB">
                <a:latin typeface="Calibri"/>
                <a:ea typeface="Calibri"/>
                <a:cs typeface="Calibri"/>
                <a:sym typeface="Calibri"/>
              </a:rPr>
              <a:t>parentela</a:t>
            </a:r>
            <a:r>
              <a:rPr lang="en-GB">
                <a:latin typeface="Calibri"/>
                <a:ea typeface="Calibri"/>
                <a:cs typeface="Calibri"/>
                <a:sym typeface="Calibri"/>
              </a:rPr>
              <a:t>)</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Ristorante etnico(</a:t>
            </a:r>
            <a:r>
              <a:rPr lang="en-GB" u="sng">
                <a:latin typeface="Calibri"/>
                <a:ea typeface="Calibri"/>
                <a:cs typeface="Calibri"/>
                <a:sym typeface="Calibri"/>
              </a:rPr>
              <a:t>NomeRist, IndirizzoRist</a:t>
            </a:r>
            <a:r>
              <a:rPr lang="en-GB">
                <a:latin typeface="Calibri"/>
                <a:ea typeface="Calibri"/>
                <a:cs typeface="Calibri"/>
                <a:sym typeface="Calibri"/>
              </a:rPr>
              <a:t>, Etnia)</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Piatto(</a:t>
            </a:r>
            <a:r>
              <a:rPr lang="en-GB" u="sng">
                <a:latin typeface="Calibri"/>
                <a:ea typeface="Calibri"/>
                <a:cs typeface="Calibri"/>
                <a:sym typeface="Calibri"/>
              </a:rPr>
              <a:t>Codice1,NomeRist, IndirizzoRist</a:t>
            </a:r>
            <a:r>
              <a:rPr lang="en-GB">
                <a:latin typeface="Calibri"/>
                <a:ea typeface="Calibri"/>
                <a:cs typeface="Calibri"/>
                <a:sym typeface="Calibri"/>
              </a:rPr>
              <a:t>, Codice2, Costo, Nome)</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di(</a:t>
            </a:r>
            <a:r>
              <a:rPr lang="en-GB" u="sng">
                <a:latin typeface="Calibri"/>
                <a:ea typeface="Calibri"/>
                <a:cs typeface="Calibri"/>
                <a:sym typeface="Calibri"/>
              </a:rPr>
              <a:t>Ingrediente, CodicePiatto, NomeRist, IndirizzoRist</a:t>
            </a:r>
            <a:r>
              <a:rPr lang="en-GB">
                <a:latin typeface="Calibri"/>
                <a:ea typeface="Calibri"/>
                <a:cs typeface="Calibri"/>
                <a:sym typeface="Calibri"/>
              </a:rPr>
              <a:t>)</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Ingrediente(</a:t>
            </a:r>
            <a:r>
              <a:rPr lang="en-GB" u="sng">
                <a:latin typeface="Calibri"/>
                <a:ea typeface="Calibri"/>
                <a:cs typeface="Calibri"/>
                <a:sym typeface="Calibri"/>
              </a:rPr>
              <a:t>Codice</a:t>
            </a:r>
            <a:r>
              <a:rPr lang="en-GB">
                <a:latin typeface="Calibri"/>
                <a:ea typeface="Calibri"/>
                <a:cs typeface="Calibri"/>
                <a:sym typeface="Calibri"/>
              </a:rPr>
              <a:t>, Nome, Type)</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Provoca(</a:t>
            </a:r>
            <a:r>
              <a:rPr lang="en-GB" u="sng">
                <a:latin typeface="Calibri"/>
                <a:ea typeface="Calibri"/>
                <a:cs typeface="Calibri"/>
                <a:sym typeface="Calibri"/>
              </a:rPr>
              <a:t>Ingrediente, Patologia</a:t>
            </a:r>
            <a:r>
              <a:rPr lang="en-GB">
                <a:latin typeface="Calibri"/>
                <a:ea typeface="Calibri"/>
                <a:cs typeface="Calibri"/>
                <a:sym typeface="Calibri"/>
              </a:rPr>
              <a:t>)</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da(</a:t>
            </a:r>
            <a:r>
              <a:rPr lang="en-GB" u="sng">
                <a:latin typeface="Calibri"/>
                <a:ea typeface="Calibri"/>
                <a:cs typeface="Calibri"/>
                <a:sym typeface="Calibri"/>
              </a:rPr>
              <a:t>Ingrediente, Religione</a:t>
            </a:r>
            <a:r>
              <a:rPr lang="en-GB">
                <a:latin typeface="Calibri"/>
                <a:ea typeface="Calibri"/>
                <a:cs typeface="Calibri"/>
                <a:sym typeface="Calibri"/>
              </a:rPr>
              <a:t>)</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Patologia(</a:t>
            </a:r>
            <a:r>
              <a:rPr lang="en-GB" u="sng">
                <a:latin typeface="Calibri"/>
                <a:ea typeface="Calibri"/>
                <a:cs typeface="Calibri"/>
                <a:sym typeface="Calibri"/>
              </a:rPr>
              <a:t>Codice</a:t>
            </a:r>
            <a:r>
              <a:rPr lang="en-GB">
                <a:latin typeface="Calibri"/>
                <a:ea typeface="Calibri"/>
                <a:cs typeface="Calibri"/>
                <a:sym typeface="Calibri"/>
              </a:rPr>
              <a:t>, Nome, Stima Popolazione)</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GB">
                <a:latin typeface="Calibri"/>
                <a:ea typeface="Calibri"/>
                <a:cs typeface="Calibri"/>
                <a:sym typeface="Calibri"/>
              </a:rPr>
              <a:t>Religione(</a:t>
            </a:r>
            <a:r>
              <a:rPr lang="en-GB" u="sng">
                <a:latin typeface="Calibri"/>
                <a:ea typeface="Calibri"/>
                <a:cs typeface="Calibri"/>
                <a:sym typeface="Calibri"/>
              </a:rPr>
              <a:t>Codice</a:t>
            </a:r>
            <a:r>
              <a:rPr lang="en-GB">
                <a:latin typeface="Calibri"/>
                <a:ea typeface="Calibri"/>
                <a:cs typeface="Calibri"/>
                <a:sym typeface="Calibri"/>
              </a:rPr>
              <a:t>, Nome, Stima Popolazione)</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cxnSp>
        <p:nvCxnSpPr>
          <p:cNvPr id="216" name="Google Shape;216;g87bfb87ec2_0_0"/>
          <p:cNvCxnSpPr/>
          <p:nvPr/>
        </p:nvCxnSpPr>
        <p:spPr>
          <a:xfrm flipH="1">
            <a:off x="4267200" y="285750"/>
            <a:ext cx="1524000" cy="333600"/>
          </a:xfrm>
          <a:prstGeom prst="straightConnector1">
            <a:avLst/>
          </a:prstGeom>
          <a:noFill/>
          <a:ln cap="flat" cmpd="sng" w="9525">
            <a:solidFill>
              <a:schemeClr val="dk2"/>
            </a:solidFill>
            <a:prstDash val="solid"/>
            <a:round/>
            <a:headEnd len="med" w="med" type="none"/>
            <a:tailEnd len="med" w="med" type="triangle"/>
          </a:ln>
        </p:spPr>
      </p:cxnSp>
      <p:cxnSp>
        <p:nvCxnSpPr>
          <p:cNvPr id="217" name="Google Shape;217;g87bfb87ec2_0_0"/>
          <p:cNvCxnSpPr/>
          <p:nvPr/>
        </p:nvCxnSpPr>
        <p:spPr>
          <a:xfrm flipH="1">
            <a:off x="3286125" y="1661300"/>
            <a:ext cx="1104900" cy="209700"/>
          </a:xfrm>
          <a:prstGeom prst="straightConnector1">
            <a:avLst/>
          </a:prstGeom>
          <a:noFill/>
          <a:ln cap="flat" cmpd="sng" w="9525">
            <a:solidFill>
              <a:schemeClr val="dk2"/>
            </a:solidFill>
            <a:prstDash val="solid"/>
            <a:round/>
            <a:headEnd len="med" w="med" type="none"/>
            <a:tailEnd len="med" w="med" type="triangle"/>
          </a:ln>
        </p:spPr>
      </p:cxnSp>
      <p:cxnSp>
        <p:nvCxnSpPr>
          <p:cNvPr id="218" name="Google Shape;218;g87bfb87ec2_0_0"/>
          <p:cNvCxnSpPr/>
          <p:nvPr/>
        </p:nvCxnSpPr>
        <p:spPr>
          <a:xfrm rot="10800000">
            <a:off x="3152850" y="2095550"/>
            <a:ext cx="523800" cy="207600"/>
          </a:xfrm>
          <a:prstGeom prst="straightConnector1">
            <a:avLst/>
          </a:prstGeom>
          <a:noFill/>
          <a:ln cap="flat" cmpd="sng" w="9525">
            <a:solidFill>
              <a:schemeClr val="dk2"/>
            </a:solidFill>
            <a:prstDash val="solid"/>
            <a:round/>
            <a:headEnd len="med" w="med" type="none"/>
            <a:tailEnd len="med" w="med" type="triangle"/>
          </a:ln>
        </p:spPr>
      </p:cxnSp>
      <p:cxnSp>
        <p:nvCxnSpPr>
          <p:cNvPr id="219" name="Google Shape;219;g87bfb87ec2_0_0"/>
          <p:cNvCxnSpPr/>
          <p:nvPr/>
        </p:nvCxnSpPr>
        <p:spPr>
          <a:xfrm rot="10800000">
            <a:off x="3305250" y="2095275"/>
            <a:ext cx="1362000" cy="219300"/>
          </a:xfrm>
          <a:prstGeom prst="straightConnector1">
            <a:avLst/>
          </a:prstGeom>
          <a:noFill/>
          <a:ln cap="flat" cmpd="sng" w="9525">
            <a:solidFill>
              <a:schemeClr val="dk2"/>
            </a:solidFill>
            <a:prstDash val="solid"/>
            <a:round/>
            <a:headEnd len="med" w="med" type="none"/>
            <a:tailEnd len="med" w="med" type="triangle"/>
          </a:ln>
        </p:spPr>
      </p:cxnSp>
      <p:cxnSp>
        <p:nvCxnSpPr>
          <p:cNvPr id="220" name="Google Shape;220;g87bfb87ec2_0_0"/>
          <p:cNvCxnSpPr/>
          <p:nvPr/>
        </p:nvCxnSpPr>
        <p:spPr>
          <a:xfrm flipH="1">
            <a:off x="5772225" y="277800"/>
            <a:ext cx="18900" cy="817500"/>
          </a:xfrm>
          <a:prstGeom prst="straightConnector1">
            <a:avLst/>
          </a:prstGeom>
          <a:noFill/>
          <a:ln cap="flat" cmpd="sng" w="9525">
            <a:solidFill>
              <a:schemeClr val="dk2"/>
            </a:solidFill>
            <a:prstDash val="solid"/>
            <a:round/>
            <a:headEnd len="med" w="med" type="none"/>
            <a:tailEnd len="med" w="med" type="none"/>
          </a:ln>
        </p:spPr>
      </p:cxnSp>
      <p:cxnSp>
        <p:nvCxnSpPr>
          <p:cNvPr id="221" name="Google Shape;221;g87bfb87ec2_0_0"/>
          <p:cNvCxnSpPr/>
          <p:nvPr/>
        </p:nvCxnSpPr>
        <p:spPr>
          <a:xfrm flipH="1" rot="10800000">
            <a:off x="4552950" y="4448325"/>
            <a:ext cx="1905000" cy="399900"/>
          </a:xfrm>
          <a:prstGeom prst="straightConnector1">
            <a:avLst/>
          </a:prstGeom>
          <a:noFill/>
          <a:ln cap="flat" cmpd="sng" w="9525">
            <a:solidFill>
              <a:schemeClr val="dk2"/>
            </a:solidFill>
            <a:prstDash val="solid"/>
            <a:round/>
            <a:headEnd len="med" w="med" type="none"/>
            <a:tailEnd len="med" w="med" type="none"/>
          </a:ln>
        </p:spPr>
      </p:cxnSp>
      <p:cxnSp>
        <p:nvCxnSpPr>
          <p:cNvPr id="222" name="Google Shape;222;g87bfb87ec2_0_0"/>
          <p:cNvCxnSpPr/>
          <p:nvPr/>
        </p:nvCxnSpPr>
        <p:spPr>
          <a:xfrm flipH="1">
            <a:off x="3906525" y="5424825"/>
            <a:ext cx="2643600" cy="201900"/>
          </a:xfrm>
          <a:prstGeom prst="straightConnector1">
            <a:avLst/>
          </a:prstGeom>
          <a:noFill/>
          <a:ln cap="flat" cmpd="sng" w="9525">
            <a:solidFill>
              <a:schemeClr val="dk2"/>
            </a:solidFill>
            <a:prstDash val="solid"/>
            <a:round/>
            <a:headEnd len="med" w="med" type="none"/>
            <a:tailEnd len="med" w="med" type="triangle"/>
          </a:ln>
        </p:spPr>
      </p:cxnSp>
      <p:cxnSp>
        <p:nvCxnSpPr>
          <p:cNvPr id="223" name="Google Shape;223;g87bfb87ec2_0_0"/>
          <p:cNvCxnSpPr/>
          <p:nvPr/>
        </p:nvCxnSpPr>
        <p:spPr>
          <a:xfrm flipH="1" rot="10800000">
            <a:off x="5191275" y="4832950"/>
            <a:ext cx="1743000" cy="18600"/>
          </a:xfrm>
          <a:prstGeom prst="straightConnector1">
            <a:avLst/>
          </a:prstGeom>
          <a:noFill/>
          <a:ln cap="flat" cmpd="sng" w="9525">
            <a:solidFill>
              <a:schemeClr val="dk2"/>
            </a:solidFill>
            <a:prstDash val="solid"/>
            <a:round/>
            <a:headEnd len="med" w="med" type="none"/>
            <a:tailEnd len="med" w="med" type="none"/>
          </a:ln>
        </p:spPr>
      </p:cxnSp>
      <p:cxnSp>
        <p:nvCxnSpPr>
          <p:cNvPr id="224" name="Google Shape;224;g87bfb87ec2_0_0"/>
          <p:cNvCxnSpPr/>
          <p:nvPr/>
        </p:nvCxnSpPr>
        <p:spPr>
          <a:xfrm flipH="1" rot="10800000">
            <a:off x="6550125" y="4830225"/>
            <a:ext cx="392700" cy="594600"/>
          </a:xfrm>
          <a:prstGeom prst="straightConnector1">
            <a:avLst/>
          </a:prstGeom>
          <a:noFill/>
          <a:ln cap="flat" cmpd="sng" w="9525">
            <a:solidFill>
              <a:schemeClr val="dk2"/>
            </a:solidFill>
            <a:prstDash val="solid"/>
            <a:round/>
            <a:headEnd len="med" w="med" type="none"/>
            <a:tailEnd len="med" w="med" type="none"/>
          </a:ln>
        </p:spPr>
      </p:cxnSp>
      <p:cxnSp>
        <p:nvCxnSpPr>
          <p:cNvPr id="225" name="Google Shape;225;g87bfb87ec2_0_0"/>
          <p:cNvCxnSpPr/>
          <p:nvPr/>
        </p:nvCxnSpPr>
        <p:spPr>
          <a:xfrm rot="10800000">
            <a:off x="4610175" y="4219650"/>
            <a:ext cx="1857300" cy="219000"/>
          </a:xfrm>
          <a:prstGeom prst="straightConnector1">
            <a:avLst/>
          </a:prstGeom>
          <a:noFill/>
          <a:ln cap="flat" cmpd="sng" w="9525">
            <a:solidFill>
              <a:schemeClr val="dk2"/>
            </a:solidFill>
            <a:prstDash val="solid"/>
            <a:round/>
            <a:headEnd len="med" w="med" type="none"/>
            <a:tailEnd len="med" w="med" type="triangle"/>
          </a:ln>
        </p:spPr>
      </p:cxnSp>
      <p:cxnSp>
        <p:nvCxnSpPr>
          <p:cNvPr id="226" name="Google Shape;226;g87bfb87ec2_0_0"/>
          <p:cNvCxnSpPr/>
          <p:nvPr/>
        </p:nvCxnSpPr>
        <p:spPr>
          <a:xfrm flipH="1" rot="10800000">
            <a:off x="4400550" y="4181550"/>
            <a:ext cx="28500" cy="219000"/>
          </a:xfrm>
          <a:prstGeom prst="straightConnector1">
            <a:avLst/>
          </a:prstGeom>
          <a:noFill/>
          <a:ln cap="flat" cmpd="sng" w="9525">
            <a:solidFill>
              <a:schemeClr val="dk2"/>
            </a:solidFill>
            <a:prstDash val="solid"/>
            <a:round/>
            <a:headEnd len="med" w="med" type="none"/>
            <a:tailEnd len="med" w="med" type="triangle"/>
          </a:ln>
        </p:spPr>
      </p:cxnSp>
      <p:cxnSp>
        <p:nvCxnSpPr>
          <p:cNvPr id="227" name="Google Shape;227;g87bfb87ec2_0_0"/>
          <p:cNvCxnSpPr/>
          <p:nvPr/>
        </p:nvCxnSpPr>
        <p:spPr>
          <a:xfrm flipH="1" rot="10800000">
            <a:off x="5381625" y="4314675"/>
            <a:ext cx="2238300" cy="95400"/>
          </a:xfrm>
          <a:prstGeom prst="straightConnector1">
            <a:avLst/>
          </a:prstGeom>
          <a:noFill/>
          <a:ln cap="flat" cmpd="sng" w="9525">
            <a:solidFill>
              <a:schemeClr val="dk2"/>
            </a:solidFill>
            <a:prstDash val="solid"/>
            <a:round/>
            <a:headEnd len="med" w="med" type="none"/>
            <a:tailEnd len="med" w="med" type="none"/>
          </a:ln>
        </p:spPr>
      </p:cxnSp>
      <p:cxnSp>
        <p:nvCxnSpPr>
          <p:cNvPr id="228" name="Google Shape;228;g87bfb87ec2_0_0"/>
          <p:cNvCxnSpPr/>
          <p:nvPr/>
        </p:nvCxnSpPr>
        <p:spPr>
          <a:xfrm flipH="1">
            <a:off x="4038600" y="4886325"/>
            <a:ext cx="3238500" cy="352500"/>
          </a:xfrm>
          <a:prstGeom prst="straightConnector1">
            <a:avLst/>
          </a:prstGeom>
          <a:noFill/>
          <a:ln cap="flat" cmpd="sng" w="9525">
            <a:solidFill>
              <a:schemeClr val="dk2"/>
            </a:solidFill>
            <a:prstDash val="solid"/>
            <a:round/>
            <a:headEnd len="med" w="med" type="none"/>
            <a:tailEnd len="med" w="med" type="triangle"/>
          </a:ln>
        </p:spPr>
      </p:cxnSp>
      <p:cxnSp>
        <p:nvCxnSpPr>
          <p:cNvPr id="229" name="Google Shape;229;g87bfb87ec2_0_0"/>
          <p:cNvCxnSpPr/>
          <p:nvPr/>
        </p:nvCxnSpPr>
        <p:spPr>
          <a:xfrm flipH="1">
            <a:off x="7248600" y="4314675"/>
            <a:ext cx="352500" cy="585000"/>
          </a:xfrm>
          <a:prstGeom prst="straightConnector1">
            <a:avLst/>
          </a:prstGeom>
          <a:noFill/>
          <a:ln cap="flat" cmpd="sng" w="9525">
            <a:solidFill>
              <a:schemeClr val="dk2"/>
            </a:solidFill>
            <a:prstDash val="solid"/>
            <a:round/>
            <a:headEnd len="med" w="med" type="none"/>
            <a:tailEnd len="med" w="med" type="none"/>
          </a:ln>
        </p:spPr>
      </p:cxnSp>
      <p:cxnSp>
        <p:nvCxnSpPr>
          <p:cNvPr id="230" name="Google Shape;230;g87bfb87ec2_0_0"/>
          <p:cNvCxnSpPr/>
          <p:nvPr/>
        </p:nvCxnSpPr>
        <p:spPr>
          <a:xfrm rot="10800000">
            <a:off x="3248100" y="3366050"/>
            <a:ext cx="752400" cy="238200"/>
          </a:xfrm>
          <a:prstGeom prst="straightConnector1">
            <a:avLst/>
          </a:prstGeom>
          <a:noFill/>
          <a:ln cap="flat" cmpd="sng" w="9525">
            <a:solidFill>
              <a:schemeClr val="dk2"/>
            </a:solidFill>
            <a:prstDash val="solid"/>
            <a:round/>
            <a:headEnd len="med" w="med" type="none"/>
            <a:tailEnd len="med" w="med" type="triangle"/>
          </a:ln>
        </p:spPr>
      </p:cxnSp>
      <p:cxnSp>
        <p:nvCxnSpPr>
          <p:cNvPr id="231" name="Google Shape;231;g87bfb87ec2_0_0"/>
          <p:cNvCxnSpPr/>
          <p:nvPr/>
        </p:nvCxnSpPr>
        <p:spPr>
          <a:xfrm rot="10800000">
            <a:off x="3381225" y="3813725"/>
            <a:ext cx="1047900" cy="200100"/>
          </a:xfrm>
          <a:prstGeom prst="straightConnector1">
            <a:avLst/>
          </a:prstGeom>
          <a:noFill/>
          <a:ln cap="flat" cmpd="sng" w="9525">
            <a:solidFill>
              <a:schemeClr val="dk2"/>
            </a:solidFill>
            <a:prstDash val="solid"/>
            <a:round/>
            <a:headEnd len="med" w="med" type="none"/>
            <a:tailEnd len="med" w="med" type="triangle"/>
          </a:ln>
        </p:spPr>
      </p:cxnSp>
      <p:cxnSp>
        <p:nvCxnSpPr>
          <p:cNvPr id="232" name="Google Shape;232;g87bfb87ec2_0_0"/>
          <p:cNvCxnSpPr/>
          <p:nvPr/>
        </p:nvCxnSpPr>
        <p:spPr>
          <a:xfrm rot="10800000">
            <a:off x="1876425" y="3467100"/>
            <a:ext cx="1257300" cy="114300"/>
          </a:xfrm>
          <a:prstGeom prst="straightConnector1">
            <a:avLst/>
          </a:prstGeom>
          <a:noFill/>
          <a:ln cap="flat" cmpd="sng" w="9525">
            <a:solidFill>
              <a:schemeClr val="dk2"/>
            </a:solidFill>
            <a:prstDash val="solid"/>
            <a:round/>
            <a:headEnd len="med" w="med" type="none"/>
            <a:tailEnd len="med" w="med" type="none"/>
          </a:ln>
        </p:spPr>
      </p:cxnSp>
      <p:cxnSp>
        <p:nvCxnSpPr>
          <p:cNvPr id="233" name="Google Shape;233;g87bfb87ec2_0_0"/>
          <p:cNvCxnSpPr/>
          <p:nvPr/>
        </p:nvCxnSpPr>
        <p:spPr>
          <a:xfrm flipH="1">
            <a:off x="1847625" y="3438525"/>
            <a:ext cx="28800" cy="857400"/>
          </a:xfrm>
          <a:prstGeom prst="straightConnector1">
            <a:avLst/>
          </a:prstGeom>
          <a:noFill/>
          <a:ln cap="flat" cmpd="sng" w="9525">
            <a:solidFill>
              <a:schemeClr val="dk2"/>
            </a:solidFill>
            <a:prstDash val="solid"/>
            <a:round/>
            <a:headEnd len="med" w="med" type="none"/>
            <a:tailEnd len="med" w="med" type="none"/>
          </a:ln>
        </p:spPr>
      </p:cxnSp>
      <p:cxnSp>
        <p:nvCxnSpPr>
          <p:cNvPr id="234" name="Google Shape;234;g87bfb87ec2_0_0"/>
          <p:cNvCxnSpPr/>
          <p:nvPr/>
        </p:nvCxnSpPr>
        <p:spPr>
          <a:xfrm flipH="1" rot="10800000">
            <a:off x="1823925" y="4192788"/>
            <a:ext cx="2419500" cy="105000"/>
          </a:xfrm>
          <a:prstGeom prst="straightConnector1">
            <a:avLst/>
          </a:prstGeom>
          <a:noFill/>
          <a:ln cap="flat" cmpd="sng" w="9525">
            <a:solidFill>
              <a:schemeClr val="dk2"/>
            </a:solidFill>
            <a:prstDash val="solid"/>
            <a:round/>
            <a:headEnd len="med" w="med" type="none"/>
            <a:tailEnd len="med" w="med" type="triangle"/>
          </a:ln>
        </p:spPr>
      </p:cxnSp>
      <p:sp>
        <p:nvSpPr>
          <p:cNvPr id="235" name="Google Shape;235;g87bfb87ec2_0_0"/>
          <p:cNvSpPr/>
          <p:nvPr/>
        </p:nvSpPr>
        <p:spPr>
          <a:xfrm>
            <a:off x="3981450" y="1064900"/>
            <a:ext cx="1152600" cy="200100"/>
          </a:xfrm>
          <a:prstGeom prst="roundRect">
            <a:avLst>
              <a:gd fmla="val 16667"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g87bfb87ec2_0_0"/>
          <p:cNvSpPr/>
          <p:nvPr/>
        </p:nvSpPr>
        <p:spPr>
          <a:xfrm>
            <a:off x="2581275" y="1461200"/>
            <a:ext cx="1686000" cy="200100"/>
          </a:xfrm>
          <a:prstGeom prst="roundRect">
            <a:avLst>
              <a:gd fmla="val 16667"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g87bfb87ec2_0_0"/>
          <p:cNvSpPr/>
          <p:nvPr/>
        </p:nvSpPr>
        <p:spPr>
          <a:xfrm>
            <a:off x="4086225" y="2742325"/>
            <a:ext cx="1686000" cy="200100"/>
          </a:xfrm>
          <a:prstGeom prst="roundRect">
            <a:avLst>
              <a:gd fmla="val 16667"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g87bfb87ec2_0_0"/>
          <p:cNvSpPr/>
          <p:nvPr/>
        </p:nvSpPr>
        <p:spPr>
          <a:xfrm>
            <a:off x="3328875" y="3153650"/>
            <a:ext cx="1743000" cy="200100"/>
          </a:xfrm>
          <a:prstGeom prst="roundRect">
            <a:avLst>
              <a:gd fmla="val 16667"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g87bfb87ec2_0_0"/>
          <p:cNvSpPr/>
          <p:nvPr/>
        </p:nvSpPr>
        <p:spPr>
          <a:xfrm>
            <a:off x="4714875" y="3528500"/>
            <a:ext cx="1647900" cy="200100"/>
          </a:xfrm>
          <a:prstGeom prst="roundRect">
            <a:avLst>
              <a:gd fmla="val 16667" name="adj"/>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40" name="Google Shape;240;g87bfb87ec2_0_0"/>
          <p:cNvCxnSpPr>
            <a:stCxn id="236" idx="0"/>
            <a:endCxn id="235" idx="2"/>
          </p:cNvCxnSpPr>
          <p:nvPr/>
        </p:nvCxnSpPr>
        <p:spPr>
          <a:xfrm flipH="1" rot="10800000">
            <a:off x="3424275" y="1265000"/>
            <a:ext cx="1133400" cy="196200"/>
          </a:xfrm>
          <a:prstGeom prst="straightConnector1">
            <a:avLst/>
          </a:prstGeom>
          <a:noFill/>
          <a:ln cap="flat" cmpd="sng" w="9525">
            <a:solidFill>
              <a:schemeClr val="dk2"/>
            </a:solidFill>
            <a:prstDash val="solid"/>
            <a:round/>
            <a:headEnd len="med" w="med" type="none"/>
            <a:tailEnd len="med" w="med" type="triangle"/>
          </a:ln>
        </p:spPr>
      </p:cxnSp>
      <p:cxnSp>
        <p:nvCxnSpPr>
          <p:cNvPr id="241" name="Google Shape;241;g87bfb87ec2_0_0"/>
          <p:cNvCxnSpPr>
            <a:stCxn id="237" idx="0"/>
          </p:cNvCxnSpPr>
          <p:nvPr/>
        </p:nvCxnSpPr>
        <p:spPr>
          <a:xfrm flipH="1" rot="10800000">
            <a:off x="4929225" y="2531725"/>
            <a:ext cx="2081100" cy="210600"/>
          </a:xfrm>
          <a:prstGeom prst="straightConnector1">
            <a:avLst/>
          </a:prstGeom>
          <a:noFill/>
          <a:ln cap="flat" cmpd="sng" w="9525">
            <a:solidFill>
              <a:schemeClr val="dk2"/>
            </a:solidFill>
            <a:prstDash val="solid"/>
            <a:round/>
            <a:headEnd len="med" w="med" type="none"/>
            <a:tailEnd len="med" w="med" type="none"/>
          </a:ln>
        </p:spPr>
      </p:cxnSp>
      <p:cxnSp>
        <p:nvCxnSpPr>
          <p:cNvPr id="242" name="Google Shape;242;g87bfb87ec2_0_0"/>
          <p:cNvCxnSpPr/>
          <p:nvPr/>
        </p:nvCxnSpPr>
        <p:spPr>
          <a:xfrm rot="10800000">
            <a:off x="7000875" y="1474550"/>
            <a:ext cx="0" cy="1057200"/>
          </a:xfrm>
          <a:prstGeom prst="straightConnector1">
            <a:avLst/>
          </a:prstGeom>
          <a:noFill/>
          <a:ln cap="flat" cmpd="sng" w="9525">
            <a:solidFill>
              <a:schemeClr val="dk2"/>
            </a:solidFill>
            <a:prstDash val="solid"/>
            <a:round/>
            <a:headEnd len="med" w="med" type="none"/>
            <a:tailEnd len="med" w="med" type="none"/>
          </a:ln>
        </p:spPr>
      </p:cxnSp>
      <p:cxnSp>
        <p:nvCxnSpPr>
          <p:cNvPr id="243" name="Google Shape;243;g87bfb87ec2_0_0"/>
          <p:cNvCxnSpPr>
            <a:endCxn id="235" idx="2"/>
          </p:cNvCxnSpPr>
          <p:nvPr/>
        </p:nvCxnSpPr>
        <p:spPr>
          <a:xfrm rot="10800000">
            <a:off x="4557750" y="1265000"/>
            <a:ext cx="2443200" cy="209400"/>
          </a:xfrm>
          <a:prstGeom prst="straightConnector1">
            <a:avLst/>
          </a:prstGeom>
          <a:noFill/>
          <a:ln cap="flat" cmpd="sng" w="9525">
            <a:solidFill>
              <a:schemeClr val="dk2"/>
            </a:solidFill>
            <a:prstDash val="solid"/>
            <a:round/>
            <a:headEnd len="med" w="med" type="none"/>
            <a:tailEnd len="med" w="med" type="triangle"/>
          </a:ln>
        </p:spPr>
      </p:cxnSp>
      <p:cxnSp>
        <p:nvCxnSpPr>
          <p:cNvPr id="244" name="Google Shape;244;g87bfb87ec2_0_0"/>
          <p:cNvCxnSpPr>
            <a:stCxn id="238" idx="0"/>
          </p:cNvCxnSpPr>
          <p:nvPr/>
        </p:nvCxnSpPr>
        <p:spPr>
          <a:xfrm rot="10800000">
            <a:off x="2009775" y="2865050"/>
            <a:ext cx="2190600" cy="288600"/>
          </a:xfrm>
          <a:prstGeom prst="straightConnector1">
            <a:avLst/>
          </a:prstGeom>
          <a:noFill/>
          <a:ln cap="flat" cmpd="sng" w="9525">
            <a:solidFill>
              <a:schemeClr val="dk2"/>
            </a:solidFill>
            <a:prstDash val="solid"/>
            <a:round/>
            <a:headEnd len="med" w="med" type="none"/>
            <a:tailEnd len="med" w="med" type="none"/>
          </a:ln>
        </p:spPr>
      </p:cxnSp>
      <p:cxnSp>
        <p:nvCxnSpPr>
          <p:cNvPr id="245" name="Google Shape;245;g87bfb87ec2_0_0"/>
          <p:cNvCxnSpPr/>
          <p:nvPr/>
        </p:nvCxnSpPr>
        <p:spPr>
          <a:xfrm flipH="1" rot="10800000">
            <a:off x="2009775" y="1455425"/>
            <a:ext cx="19200" cy="1409700"/>
          </a:xfrm>
          <a:prstGeom prst="straightConnector1">
            <a:avLst/>
          </a:prstGeom>
          <a:noFill/>
          <a:ln cap="flat" cmpd="sng" w="9525">
            <a:solidFill>
              <a:schemeClr val="dk2"/>
            </a:solidFill>
            <a:prstDash val="solid"/>
            <a:round/>
            <a:headEnd len="med" w="med" type="none"/>
            <a:tailEnd len="med" w="med" type="none"/>
          </a:ln>
        </p:spPr>
      </p:cxnSp>
      <p:cxnSp>
        <p:nvCxnSpPr>
          <p:cNvPr id="246" name="Google Shape;246;g87bfb87ec2_0_0"/>
          <p:cNvCxnSpPr>
            <a:endCxn id="235" idx="2"/>
          </p:cNvCxnSpPr>
          <p:nvPr/>
        </p:nvCxnSpPr>
        <p:spPr>
          <a:xfrm flipH="1" rot="10800000">
            <a:off x="2028750" y="1265000"/>
            <a:ext cx="2529000" cy="190500"/>
          </a:xfrm>
          <a:prstGeom prst="straightConnector1">
            <a:avLst/>
          </a:prstGeom>
          <a:noFill/>
          <a:ln cap="flat" cmpd="sng" w="9525">
            <a:solidFill>
              <a:schemeClr val="dk2"/>
            </a:solidFill>
            <a:prstDash val="solid"/>
            <a:round/>
            <a:headEnd len="med" w="med" type="none"/>
            <a:tailEnd len="med" w="med" type="triangle"/>
          </a:ln>
        </p:spPr>
      </p:cxnSp>
      <p:cxnSp>
        <p:nvCxnSpPr>
          <p:cNvPr id="247" name="Google Shape;247;g87bfb87ec2_0_0"/>
          <p:cNvCxnSpPr>
            <a:stCxn id="239" idx="0"/>
          </p:cNvCxnSpPr>
          <p:nvPr/>
        </p:nvCxnSpPr>
        <p:spPr>
          <a:xfrm flipH="1" rot="10800000">
            <a:off x="5538825" y="3303200"/>
            <a:ext cx="1766700" cy="225300"/>
          </a:xfrm>
          <a:prstGeom prst="straightConnector1">
            <a:avLst/>
          </a:prstGeom>
          <a:noFill/>
          <a:ln cap="flat" cmpd="sng" w="9525">
            <a:solidFill>
              <a:schemeClr val="dk2"/>
            </a:solidFill>
            <a:prstDash val="solid"/>
            <a:round/>
            <a:headEnd len="med" w="med" type="none"/>
            <a:tailEnd len="med" w="med" type="none"/>
          </a:ln>
        </p:spPr>
      </p:cxnSp>
      <p:cxnSp>
        <p:nvCxnSpPr>
          <p:cNvPr id="248" name="Google Shape;248;g87bfb87ec2_0_0"/>
          <p:cNvCxnSpPr/>
          <p:nvPr/>
        </p:nvCxnSpPr>
        <p:spPr>
          <a:xfrm rot="10800000">
            <a:off x="7315200" y="1436300"/>
            <a:ext cx="0" cy="1876500"/>
          </a:xfrm>
          <a:prstGeom prst="straightConnector1">
            <a:avLst/>
          </a:prstGeom>
          <a:noFill/>
          <a:ln cap="flat" cmpd="sng" w="9525">
            <a:solidFill>
              <a:schemeClr val="dk2"/>
            </a:solidFill>
            <a:prstDash val="solid"/>
            <a:round/>
            <a:headEnd len="med" w="med" type="none"/>
            <a:tailEnd len="med" w="med" type="none"/>
          </a:ln>
        </p:spPr>
      </p:cxnSp>
      <p:cxnSp>
        <p:nvCxnSpPr>
          <p:cNvPr id="249" name="Google Shape;249;g87bfb87ec2_0_0"/>
          <p:cNvCxnSpPr>
            <a:endCxn id="235" idx="3"/>
          </p:cNvCxnSpPr>
          <p:nvPr/>
        </p:nvCxnSpPr>
        <p:spPr>
          <a:xfrm rot="10800000">
            <a:off x="5134050" y="1164950"/>
            <a:ext cx="2181300" cy="271500"/>
          </a:xfrm>
          <a:prstGeom prst="straightConnector1">
            <a:avLst/>
          </a:prstGeom>
          <a:noFill/>
          <a:ln cap="flat" cmpd="sng" w="9525">
            <a:solidFill>
              <a:schemeClr val="dk2"/>
            </a:solidFill>
            <a:prstDash val="solid"/>
            <a:round/>
            <a:headEnd len="med" w="med" type="none"/>
            <a:tailEnd len="med" w="med" type="triangle"/>
          </a:ln>
        </p:spPr>
      </p:cxnSp>
      <p:sp>
        <p:nvSpPr>
          <p:cNvPr id="250" name="Google Shape;250;g87bfb87ec2_0_0"/>
          <p:cNvSpPr txBox="1"/>
          <p:nvPr/>
        </p:nvSpPr>
        <p:spPr>
          <a:xfrm>
            <a:off x="6238875" y="209550"/>
            <a:ext cx="2562300" cy="36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a:latin typeface="Calibri"/>
                <a:ea typeface="Calibri"/>
                <a:cs typeface="Calibri"/>
                <a:sym typeface="Calibri"/>
              </a:rPr>
              <a:t>De Iaco Federico e Froio Valeria</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2013-04-16T09:55:49Z</dcterms:created>
  <dc:creator>Batini Carlo</dc:creator>
</cp:coreProperties>
</file>