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78" r:id="rId2"/>
    <p:sldId id="256" r:id="rId3"/>
    <p:sldId id="259" r:id="rId4"/>
  </p:sldIdLst>
  <p:sldSz cx="9144000" cy="6858000" type="screen4x3"/>
  <p:notesSz cx="6761163" cy="99425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7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795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683D69-1EBD-4150-8C71-6C85E3A95A99}" type="datetimeFigureOut">
              <a:rPr lang="it-IT" smtClean="0"/>
              <a:pPr/>
              <a:t>26/05/2020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D5B1CD-14D3-40F9-BF8A-AAE62EDB1F1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4202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C59B11-085B-4C23-A183-88DA1926D6B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1243013"/>
            <a:ext cx="4475163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6275" y="4784725"/>
            <a:ext cx="5408613" cy="3914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B12012-50E4-4EF1-8D18-8DD7DE4A7BE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366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15D14-C029-4111-997C-D2D8B26B8B61}" type="datetime1">
              <a:rPr lang="it-IT" smtClean="0"/>
              <a:t>26/05/2020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9CCC-080E-4783-A788-5D21F794CA9C}" type="datetime1">
              <a:rPr lang="it-IT" smtClean="0"/>
              <a:t>26/05/2020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C78E9-B763-4788-B1AB-5E4812DCB128}" type="datetime1">
              <a:rPr lang="it-IT" smtClean="0"/>
              <a:t>26/05/2020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985B-A39D-4202-BF7B-F35152D5CC63}" type="datetime1">
              <a:rPr lang="it-IT" smtClean="0"/>
              <a:t>26/05/2020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D872A-C8A2-43DF-A810-17F1503909BF}" type="datetime1">
              <a:rPr lang="it-IT" smtClean="0"/>
              <a:t>26/05/2020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C7F34-9E2F-45F1-964B-2866C272F258}" type="datetime1">
              <a:rPr lang="it-IT" smtClean="0"/>
              <a:t>26/05/2020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66CCC-F55E-4CB6-B306-E22079A0EB70}" type="datetime1">
              <a:rPr lang="it-IT" smtClean="0"/>
              <a:t>26/05/2020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D2DB3-C4F3-4185-BF4D-6AF045D537B3}" type="datetime1">
              <a:rPr lang="it-IT" smtClean="0"/>
              <a:t>26/05/2020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57961-81DA-4EAD-B83E-5D3049EC74AF}" type="datetime1">
              <a:rPr lang="it-IT" smtClean="0"/>
              <a:t>26/05/2020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04ABF-1A0A-461B-834A-5AE690CDDB9F}" type="datetime1">
              <a:rPr lang="it-IT" smtClean="0"/>
              <a:t>26/05/2020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E4EE2-E7ED-4C8A-A9C0-8DFD4089B933}" type="datetime1">
              <a:rPr lang="it-IT" smtClean="0"/>
              <a:t>26/05/2020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0097E-A492-433E-A261-15241BE7CC20}" type="datetime1">
              <a:rPr lang="it-IT" smtClean="0"/>
              <a:t>26/05/2020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Esercizio</a:t>
            </a:r>
            <a:r>
              <a:rPr lang="en-GB" smtClean="0"/>
              <a:t> 5.3 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err="1" smtClean="0"/>
              <a:t>Progettazione</a:t>
            </a:r>
            <a:r>
              <a:rPr lang="en-GB" dirty="0" smtClean="0"/>
              <a:t> </a:t>
            </a:r>
            <a:r>
              <a:rPr lang="en-GB" dirty="0" err="1" smtClean="0"/>
              <a:t>logica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err="1" smtClean="0"/>
              <a:t>dello</a:t>
            </a:r>
            <a:r>
              <a:rPr lang="en-GB" dirty="0" smtClean="0"/>
              <a:t> schema </a:t>
            </a:r>
            <a:r>
              <a:rPr lang="en-GB" dirty="0" err="1" smtClean="0"/>
              <a:t>Ristoranti</a:t>
            </a:r>
            <a:endParaRPr lang="en-GB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890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274042"/>
          </a:xfrm>
        </p:spPr>
        <p:txBody>
          <a:bodyPr>
            <a:noAutofit/>
          </a:bodyPr>
          <a:lstStyle/>
          <a:p>
            <a:r>
              <a:rPr lang="it-IT" sz="3200" dirty="0" smtClean="0"/>
              <a:t>Esercizio </a:t>
            </a:r>
            <a:r>
              <a:rPr lang="it-IT" sz="3200" dirty="0" smtClean="0"/>
              <a:t>5.3</a:t>
            </a:r>
            <a:endParaRPr lang="it-IT" sz="3200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35496" y="908720"/>
            <a:ext cx="8928992" cy="56886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sz="1200" dirty="0" smtClean="0"/>
              <a:t>In Lombardia tra due anni </a:t>
            </a:r>
            <a:r>
              <a:rPr lang="it-IT" sz="1200" dirty="0" err="1" smtClean="0"/>
              <a:t>verra’</a:t>
            </a:r>
            <a:r>
              <a:rPr lang="it-IT" sz="1200" dirty="0" smtClean="0"/>
              <a:t> tenuto l’EXPO. La Regione Lombardia vuole organizzare al meglio l’evento. In particolare vuole fornire ai </a:t>
            </a:r>
            <a:r>
              <a:rPr lang="it-IT" sz="1200" dirty="0" err="1" smtClean="0"/>
              <a:t>vistatori</a:t>
            </a:r>
            <a:r>
              <a:rPr lang="it-IT" sz="1200" dirty="0" smtClean="0"/>
              <a:t> un ricco insieme di informazioni sui ristoranti e sui cibi offerti, attraverso la creazione di una base di dati. Anzitutto vuole rappresentare i ristoranti della regione, con nome, indirizzo nel comune, </a:t>
            </a:r>
            <a:r>
              <a:rPr lang="it-IT" sz="1200" dirty="0" err="1" smtClean="0"/>
              <a:t>comune</a:t>
            </a:r>
            <a:r>
              <a:rPr lang="it-IT" sz="1200" dirty="0" smtClean="0"/>
              <a:t>, con codice e  nome del comune e provincia. Tra i ristoranti, per quelli etnici rappresentare la etnia di riferimento (</a:t>
            </a:r>
            <a:r>
              <a:rPr lang="it-IT" sz="1200" dirty="0" err="1" smtClean="0"/>
              <a:t>es</a:t>
            </a:r>
            <a:r>
              <a:rPr lang="it-IT" sz="1200" dirty="0" smtClean="0"/>
              <a:t> Somalia).  Per contrastare infiltrazioni della </a:t>
            </a:r>
            <a:r>
              <a:rPr lang="it-IT" sz="1200" dirty="0" err="1" smtClean="0"/>
              <a:t>criminalita’</a:t>
            </a:r>
            <a:r>
              <a:rPr lang="it-IT" sz="1200" dirty="0" smtClean="0"/>
              <a:t> organizzata, si vuole anche rappresentare i proprietari dei ristoranti, con codice fiscale, nome, cognome, data di nascita, quota di possesso del ristorante (ad es. “Mario Rossi” </a:t>
            </a:r>
            <a:r>
              <a:rPr lang="it-IT" sz="1200" dirty="0" err="1" smtClean="0"/>
              <a:t>puo’</a:t>
            </a:r>
            <a:r>
              <a:rPr lang="it-IT" sz="1200" dirty="0" smtClean="0"/>
              <a:t> possedere il 30% del ristorante “Vesuvio”) e parentele eventualmente esistenti tra proprietari, con tipo di parentela (ad es. “Mario Rossi” e’ cugino di “Aldo Verdi” e marito di “Anna Pini”). Tra i proprietari, rappresentare quelli non nati in Lombardia, con regione di nascita, o paese estero di nascita per quelli nati all’estero. </a:t>
            </a:r>
            <a:endParaRPr lang="it-IT" sz="1200" dirty="0" smtClean="0"/>
          </a:p>
          <a:p>
            <a:pPr>
              <a:buNone/>
            </a:pPr>
            <a:r>
              <a:rPr lang="it-IT" sz="1200" dirty="0" smtClean="0"/>
              <a:t>I ristoranti espongono menu, composti, come sappiamo, da un insieme di piatti offerti. Per ogni ristorante si vuole rappresentare i piatti offerti (ad es. “spaghetti alla carbonara”, “agnello al forno”). I piatti offerti sono caratterizzati da un codice (unico per piatto per tutti i ristoranti) un nome e un costo. Il costo dipende dal ristorante, mentre il nome del piatto </a:t>
            </a:r>
            <a:r>
              <a:rPr lang="it-IT" sz="1200" dirty="0" err="1" smtClean="0"/>
              <a:t>e’</a:t>
            </a:r>
            <a:r>
              <a:rPr lang="it-IT" sz="1200" dirty="0" smtClean="0"/>
              <a:t> identico per tutti i ristoranti. </a:t>
            </a:r>
          </a:p>
          <a:p>
            <a:pPr>
              <a:buNone/>
            </a:pPr>
            <a:r>
              <a:rPr lang="it-IT" sz="1200" dirty="0" smtClean="0"/>
              <a:t>Ogni piatto ha un insieme di ingredienti, che sono descritti ciascuno da un codice (unico per tutti i ristoranti) e un nome. La </a:t>
            </a:r>
            <a:r>
              <a:rPr lang="it-IT" sz="1200" dirty="0" err="1" smtClean="0"/>
              <a:t>quantita’</a:t>
            </a:r>
            <a:r>
              <a:rPr lang="it-IT" sz="1200" dirty="0" smtClean="0"/>
              <a:t> del singolo ingrediente nel piatto dipende dal singolo ristorante. Si suggerisce, se possibile, di non utilizzare nessuna relazione ternaria per rappresentare le precedenti specifiche, </a:t>
            </a:r>
            <a:r>
              <a:rPr lang="it-IT" sz="1200" dirty="0" err="1" smtClean="0"/>
              <a:t>perche</a:t>
            </a:r>
            <a:r>
              <a:rPr lang="it-IT" sz="1200" dirty="0" smtClean="0"/>
              <a:t>’ </a:t>
            </a:r>
            <a:r>
              <a:rPr lang="it-IT" sz="1200" dirty="0" err="1" smtClean="0"/>
              <a:t>cio’</a:t>
            </a:r>
            <a:r>
              <a:rPr lang="it-IT" sz="1200" dirty="0" smtClean="0"/>
              <a:t> darebbe luogo ad uno schema troppo complicato.</a:t>
            </a:r>
          </a:p>
          <a:p>
            <a:pPr>
              <a:buNone/>
            </a:pPr>
            <a:r>
              <a:rPr lang="it-IT" sz="1200" dirty="0" smtClean="0"/>
              <a:t>Alcuni ingredienti possono presentare intolleranze; questi ingredienti vanno associati alla patologia o alle patologie che presentano la intolleranza (ad esempio la celiachia </a:t>
            </a:r>
            <a:r>
              <a:rPr lang="it-IT" sz="1200" dirty="0" err="1" smtClean="0"/>
              <a:t>e’</a:t>
            </a:r>
            <a:r>
              <a:rPr lang="it-IT" sz="1200" dirty="0" smtClean="0"/>
              <a:t> una patologia che deriva da una intolleranza all’ingrediente “glutine”), patologie che vanno descritte con codice e nome, e con la stima della popolazione mondiale che ha quella patologia (acquisita dall’ IMS, Istituto Mondiale della </a:t>
            </a:r>
            <a:r>
              <a:rPr lang="it-IT" sz="1200" dirty="0" err="1" smtClean="0"/>
              <a:t>Sanita’</a:t>
            </a:r>
            <a:r>
              <a:rPr lang="it-IT" sz="1200" dirty="0" smtClean="0"/>
              <a:t>). Inoltre vi sono ingredienti che non sono ammessi in una o </a:t>
            </a:r>
            <a:r>
              <a:rPr lang="it-IT" sz="1200" dirty="0" err="1" smtClean="0"/>
              <a:t>piu’</a:t>
            </a:r>
            <a:r>
              <a:rPr lang="it-IT" sz="1200" dirty="0" smtClean="0"/>
              <a:t> diete religiose, e per essi vanno segnalate la o le religioni che non li ammettono, con nome e codice, e con la stima della popolazione mondiale che afferisce a quella religione, acquisita dall’ONU, </a:t>
            </a:r>
            <a:r>
              <a:rPr lang="it-IT" sz="1200" dirty="0" err="1" smtClean="0"/>
              <a:t>Organzizzazione</a:t>
            </a:r>
            <a:r>
              <a:rPr lang="it-IT" sz="1200" dirty="0" smtClean="0"/>
              <a:t> delle Nazioni Unite. IMS e ONU non vanno rappresentati nello schema, ovviamente.</a:t>
            </a:r>
          </a:p>
          <a:p>
            <a:pPr>
              <a:buAutoNum type="arabicPeriod"/>
            </a:pPr>
            <a:r>
              <a:rPr lang="it-IT" sz="1600" b="1" dirty="0" smtClean="0">
                <a:solidFill>
                  <a:srgbClr val="FF0000"/>
                </a:solidFill>
              </a:rPr>
              <a:t>Tradurre lo schema </a:t>
            </a:r>
            <a:r>
              <a:rPr lang="it-IT" sz="1600" b="1" dirty="0" err="1" smtClean="0">
                <a:solidFill>
                  <a:srgbClr val="FF0000"/>
                </a:solidFill>
              </a:rPr>
              <a:t>Entity</a:t>
            </a:r>
            <a:r>
              <a:rPr lang="it-IT" sz="1600" b="1" dirty="0" smtClean="0">
                <a:solidFill>
                  <a:srgbClr val="FF0000"/>
                </a:solidFill>
              </a:rPr>
              <a:t> </a:t>
            </a:r>
            <a:r>
              <a:rPr lang="it-IT" sz="1600" b="1" dirty="0" err="1" smtClean="0">
                <a:solidFill>
                  <a:srgbClr val="FF0000"/>
                </a:solidFill>
              </a:rPr>
              <a:t>Relationship</a:t>
            </a:r>
            <a:r>
              <a:rPr lang="it-IT" sz="1600" b="1" dirty="0" smtClean="0">
                <a:solidFill>
                  <a:srgbClr val="FF0000"/>
                </a:solidFill>
              </a:rPr>
              <a:t> in uno schema </a:t>
            </a:r>
            <a:r>
              <a:rPr lang="it-IT" sz="1600" b="1" dirty="0" err="1" smtClean="0">
                <a:solidFill>
                  <a:srgbClr val="FF0000"/>
                </a:solidFill>
              </a:rPr>
              <a:t>Entity</a:t>
            </a:r>
            <a:r>
              <a:rPr lang="it-IT" sz="1600" b="1" dirty="0" smtClean="0">
                <a:solidFill>
                  <a:srgbClr val="FF0000"/>
                </a:solidFill>
              </a:rPr>
              <a:t> </a:t>
            </a:r>
            <a:r>
              <a:rPr lang="it-IT" sz="1600" b="1" dirty="0" err="1" smtClean="0">
                <a:solidFill>
                  <a:srgbClr val="FF0000"/>
                </a:solidFill>
              </a:rPr>
              <a:t>Relationship</a:t>
            </a:r>
            <a:r>
              <a:rPr lang="it-IT" sz="1600" b="1" dirty="0" smtClean="0">
                <a:solidFill>
                  <a:srgbClr val="FF0000"/>
                </a:solidFill>
              </a:rPr>
              <a:t> </a:t>
            </a:r>
            <a:r>
              <a:rPr lang="it-IT" sz="1600" b="1" dirty="0" err="1" smtClean="0">
                <a:solidFill>
                  <a:srgbClr val="FF0000"/>
                </a:solidFill>
              </a:rPr>
              <a:t>sermplificato</a:t>
            </a:r>
            <a:r>
              <a:rPr lang="it-IT" sz="1600" b="1" dirty="0" smtClean="0">
                <a:solidFill>
                  <a:srgbClr val="FF0000"/>
                </a:solidFill>
              </a:rPr>
              <a:t>, in cui non compaiano le strutture non direttamente traducibili nel modello relazionale e </a:t>
            </a:r>
            <a:r>
              <a:rPr lang="it-IT" sz="1600" b="1" dirty="0" smtClean="0">
                <a:solidFill>
                  <a:srgbClr val="FF0000"/>
                </a:solidFill>
              </a:rPr>
              <a:t>rispettando le indicazioni sul carico applicativo.</a:t>
            </a:r>
          </a:p>
          <a:p>
            <a:pPr>
              <a:buAutoNum type="arabicPeriod"/>
            </a:pPr>
            <a:r>
              <a:rPr lang="it-IT" sz="1600" b="1" dirty="0" smtClean="0">
                <a:solidFill>
                  <a:srgbClr val="FF0000"/>
                </a:solidFill>
              </a:rPr>
              <a:t>Tradurre lo schema </a:t>
            </a:r>
            <a:r>
              <a:rPr lang="it-IT" sz="1600" b="1" dirty="0" err="1" smtClean="0">
                <a:solidFill>
                  <a:srgbClr val="FF0000"/>
                </a:solidFill>
              </a:rPr>
              <a:t>Entity</a:t>
            </a:r>
            <a:r>
              <a:rPr lang="it-IT" sz="1600" b="1" dirty="0" smtClean="0">
                <a:solidFill>
                  <a:srgbClr val="FF0000"/>
                </a:solidFill>
              </a:rPr>
              <a:t> </a:t>
            </a:r>
            <a:r>
              <a:rPr lang="it-IT" sz="1600" b="1" dirty="0" err="1" smtClean="0">
                <a:solidFill>
                  <a:srgbClr val="FF0000"/>
                </a:solidFill>
              </a:rPr>
              <a:t>Relationship</a:t>
            </a:r>
            <a:r>
              <a:rPr lang="it-IT" sz="1600" b="1" dirty="0" smtClean="0">
                <a:solidFill>
                  <a:srgbClr val="FF0000"/>
                </a:solidFill>
              </a:rPr>
              <a:t> semplificato nel modello relazionale</a:t>
            </a:r>
            <a:endParaRPr lang="it-IT" sz="1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Connettore diritto 34"/>
          <p:cNvCxnSpPr>
            <a:stCxn id="16" idx="3"/>
          </p:cNvCxnSpPr>
          <p:nvPr/>
        </p:nvCxnSpPr>
        <p:spPr>
          <a:xfrm>
            <a:off x="2195736" y="1608133"/>
            <a:ext cx="1184541" cy="3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/>
          <p:cNvCxnSpPr>
            <a:endCxn id="7" idx="1"/>
          </p:cNvCxnSpPr>
          <p:nvPr/>
        </p:nvCxnSpPr>
        <p:spPr>
          <a:xfrm flipV="1">
            <a:off x="2123728" y="3611518"/>
            <a:ext cx="1523559" cy="277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/>
          <p:cNvCxnSpPr>
            <a:stCxn id="13" idx="3"/>
            <a:endCxn id="14" idx="1"/>
          </p:cNvCxnSpPr>
          <p:nvPr/>
        </p:nvCxnSpPr>
        <p:spPr>
          <a:xfrm flipV="1">
            <a:off x="5292080" y="5709956"/>
            <a:ext cx="1440160" cy="13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56333" y="164140"/>
            <a:ext cx="4197442" cy="403984"/>
          </a:xfrm>
        </p:spPr>
        <p:txBody>
          <a:bodyPr>
            <a:noAutofit/>
          </a:bodyPr>
          <a:lstStyle/>
          <a:p>
            <a:r>
              <a:rPr lang="en-GB" sz="3200" dirty="0" err="1" smtClean="0"/>
              <a:t>Progettazione</a:t>
            </a:r>
            <a:r>
              <a:rPr lang="en-GB" sz="3200" dirty="0" smtClean="0"/>
              <a:t> </a:t>
            </a:r>
            <a:r>
              <a:rPr lang="en-GB" sz="3200" dirty="0" err="1" smtClean="0"/>
              <a:t>logica</a:t>
            </a:r>
            <a:endParaRPr lang="en-GB" sz="3200" dirty="0"/>
          </a:p>
        </p:txBody>
      </p:sp>
      <p:sp>
        <p:nvSpPr>
          <p:cNvPr id="4" name="Rettangolo 3"/>
          <p:cNvSpPr/>
          <p:nvPr/>
        </p:nvSpPr>
        <p:spPr>
          <a:xfrm>
            <a:off x="3347864" y="1389099"/>
            <a:ext cx="1296144" cy="43204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Ristorante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4283968" y="2181187"/>
            <a:ext cx="1296144" cy="43204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Ristorante </a:t>
            </a:r>
          </a:p>
          <a:p>
            <a:pPr algn="ctr"/>
            <a:r>
              <a:rPr lang="en-GB" sz="1400" dirty="0" err="1" smtClean="0">
                <a:solidFill>
                  <a:schemeClr val="tx1"/>
                </a:solidFill>
              </a:rPr>
              <a:t>etnico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827584" y="3405323"/>
            <a:ext cx="1296144" cy="43204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err="1" smtClean="0">
                <a:solidFill>
                  <a:schemeClr val="tx1"/>
                </a:solidFill>
              </a:rPr>
              <a:t>Piatto</a:t>
            </a:r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647287" y="3395494"/>
            <a:ext cx="1296144" cy="43204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err="1" smtClean="0">
                <a:solidFill>
                  <a:schemeClr val="tx1"/>
                </a:solidFill>
              </a:rPr>
              <a:t>Piatto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 smtClean="0">
                <a:solidFill>
                  <a:schemeClr val="tx1"/>
                </a:solidFill>
              </a:rPr>
              <a:t>offerto</a:t>
            </a:r>
            <a:r>
              <a:rPr lang="en-GB" sz="1200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da Ristorante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6405174" y="1389845"/>
            <a:ext cx="1296144" cy="43204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err="1" smtClean="0">
                <a:solidFill>
                  <a:schemeClr val="tx1"/>
                </a:solidFill>
              </a:rPr>
              <a:t>Proprietario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7263017" y="2756515"/>
            <a:ext cx="1296144" cy="43204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err="1" smtClean="0">
                <a:solidFill>
                  <a:schemeClr val="tx1"/>
                </a:solidFill>
              </a:rPr>
              <a:t>Proprietario</a:t>
            </a:r>
            <a:r>
              <a:rPr lang="en-GB" sz="1000" dirty="0">
                <a:solidFill>
                  <a:schemeClr val="tx1"/>
                </a:solidFill>
              </a:rPr>
              <a:t> n</a:t>
            </a:r>
            <a:r>
              <a:rPr lang="en-GB" sz="1000" dirty="0" smtClean="0">
                <a:solidFill>
                  <a:schemeClr val="tx1"/>
                </a:solidFill>
              </a:rPr>
              <a:t>on </a:t>
            </a:r>
            <a:r>
              <a:rPr lang="en-GB" sz="1000" dirty="0" err="1" smtClean="0">
                <a:solidFill>
                  <a:schemeClr val="tx1"/>
                </a:solidFill>
              </a:rPr>
              <a:t>nato</a:t>
            </a:r>
            <a:r>
              <a:rPr lang="en-GB" sz="1000" dirty="0" smtClean="0">
                <a:solidFill>
                  <a:schemeClr val="tx1"/>
                </a:solidFill>
              </a:rPr>
              <a:t> in </a:t>
            </a:r>
            <a:r>
              <a:rPr lang="en-GB" sz="1000" dirty="0" err="1" smtClean="0">
                <a:solidFill>
                  <a:schemeClr val="tx1"/>
                </a:solidFill>
              </a:rPr>
              <a:t>Lombardia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3647287" y="4592004"/>
            <a:ext cx="1296144" cy="43204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err="1" smtClean="0">
                <a:solidFill>
                  <a:schemeClr val="tx1"/>
                </a:solidFill>
              </a:rPr>
              <a:t>Ingrediente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2339752" y="5517232"/>
            <a:ext cx="1296144" cy="43204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err="1" smtClean="0">
                <a:solidFill>
                  <a:schemeClr val="tx1"/>
                </a:solidFill>
              </a:rPr>
              <a:t>Ingrediente</a:t>
            </a:r>
            <a:endParaRPr lang="en-GB" sz="1200" dirty="0" smtClean="0">
              <a:solidFill>
                <a:schemeClr val="tx1"/>
              </a:solidFill>
            </a:endParaRPr>
          </a:p>
          <a:p>
            <a:pPr algn="ctr"/>
            <a:r>
              <a:rPr lang="en-GB" sz="1200" dirty="0">
                <a:solidFill>
                  <a:schemeClr val="tx1"/>
                </a:solidFill>
              </a:rPr>
              <a:t>c</a:t>
            </a:r>
            <a:r>
              <a:rPr lang="en-GB" sz="1200" dirty="0" smtClean="0">
                <a:solidFill>
                  <a:schemeClr val="tx1"/>
                </a:solidFill>
              </a:rPr>
              <a:t>on </a:t>
            </a:r>
            <a:r>
              <a:rPr lang="en-GB" sz="1200" dirty="0" err="1" smtClean="0">
                <a:solidFill>
                  <a:schemeClr val="tx1"/>
                </a:solidFill>
              </a:rPr>
              <a:t>intolleranza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3995936" y="5507419"/>
            <a:ext cx="1296144" cy="43204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 err="1" smtClean="0">
                <a:solidFill>
                  <a:schemeClr val="tx1"/>
                </a:solidFill>
              </a:rPr>
              <a:t>Ingrediente</a:t>
            </a:r>
            <a:r>
              <a:rPr lang="en-GB" sz="1050" dirty="0">
                <a:solidFill>
                  <a:schemeClr val="tx1"/>
                </a:solidFill>
              </a:rPr>
              <a:t> </a:t>
            </a:r>
            <a:r>
              <a:rPr lang="en-GB" sz="1050" dirty="0" smtClean="0">
                <a:solidFill>
                  <a:schemeClr val="tx1"/>
                </a:solidFill>
              </a:rPr>
              <a:t>non </a:t>
            </a:r>
            <a:r>
              <a:rPr lang="en-GB" sz="1050" dirty="0" err="1" smtClean="0">
                <a:solidFill>
                  <a:schemeClr val="tx1"/>
                </a:solidFill>
              </a:rPr>
              <a:t>ammesso</a:t>
            </a:r>
            <a:r>
              <a:rPr lang="en-GB" sz="1050" dirty="0" smtClean="0">
                <a:solidFill>
                  <a:schemeClr val="tx1"/>
                </a:solidFill>
              </a:rPr>
              <a:t> da </a:t>
            </a:r>
            <a:r>
              <a:rPr lang="en-GB" sz="1050" dirty="0" err="1" smtClean="0">
                <a:solidFill>
                  <a:schemeClr val="tx1"/>
                </a:solidFill>
              </a:rPr>
              <a:t>dieta</a:t>
            </a:r>
            <a:endParaRPr lang="en-GB" sz="1050" dirty="0">
              <a:solidFill>
                <a:schemeClr val="tx1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732240" y="5493932"/>
            <a:ext cx="1296144" cy="43204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err="1" smtClean="0">
                <a:solidFill>
                  <a:schemeClr val="tx1"/>
                </a:solidFill>
              </a:rPr>
              <a:t>Religione</a:t>
            </a:r>
            <a:endParaRPr lang="en-GB" sz="1050" dirty="0">
              <a:solidFill>
                <a:schemeClr val="tx1"/>
              </a:solidFill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807080" y="6165304"/>
            <a:ext cx="1296144" cy="43204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err="1" smtClean="0">
                <a:solidFill>
                  <a:schemeClr val="tx1"/>
                </a:solidFill>
              </a:rPr>
              <a:t>Patologia</a:t>
            </a:r>
            <a:endParaRPr lang="en-GB" sz="1050" dirty="0">
              <a:solidFill>
                <a:schemeClr val="tx1"/>
              </a:solidFill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899592" y="1392109"/>
            <a:ext cx="1296144" cy="43204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/>
                </a:solidFill>
              </a:rPr>
              <a:t>Comune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7" name="Rombo 16"/>
          <p:cNvSpPr/>
          <p:nvPr/>
        </p:nvSpPr>
        <p:spPr>
          <a:xfrm>
            <a:off x="2339752" y="1497111"/>
            <a:ext cx="864096" cy="216024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ombo 19"/>
          <p:cNvSpPr/>
          <p:nvPr/>
        </p:nvSpPr>
        <p:spPr>
          <a:xfrm>
            <a:off x="2437891" y="3524544"/>
            <a:ext cx="864096" cy="216024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&gt;&lt;</a:t>
            </a:r>
            <a:endParaRPr lang="en-GB" dirty="0"/>
          </a:p>
        </p:txBody>
      </p:sp>
      <p:sp>
        <p:nvSpPr>
          <p:cNvPr id="21" name="Rombo 20"/>
          <p:cNvSpPr/>
          <p:nvPr/>
        </p:nvSpPr>
        <p:spPr>
          <a:xfrm>
            <a:off x="5652120" y="5601944"/>
            <a:ext cx="864096" cy="216024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ombo 21"/>
          <p:cNvSpPr/>
          <p:nvPr/>
        </p:nvSpPr>
        <p:spPr>
          <a:xfrm>
            <a:off x="1043608" y="5615431"/>
            <a:ext cx="864096" cy="216024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ombo 22"/>
          <p:cNvSpPr/>
          <p:nvPr/>
        </p:nvSpPr>
        <p:spPr>
          <a:xfrm>
            <a:off x="8064212" y="1463428"/>
            <a:ext cx="864096" cy="216024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Connettore 2 24"/>
          <p:cNvCxnSpPr/>
          <p:nvPr/>
        </p:nvCxnSpPr>
        <p:spPr>
          <a:xfrm flipV="1">
            <a:off x="7450512" y="1820411"/>
            <a:ext cx="0" cy="936104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>
            <a:stCxn id="11" idx="0"/>
          </p:cNvCxnSpPr>
          <p:nvPr/>
        </p:nvCxnSpPr>
        <p:spPr>
          <a:xfrm flipV="1">
            <a:off x="2987824" y="5024052"/>
            <a:ext cx="939810" cy="49318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>
            <a:stCxn id="13" idx="0"/>
          </p:cNvCxnSpPr>
          <p:nvPr/>
        </p:nvCxnSpPr>
        <p:spPr>
          <a:xfrm flipH="1" flipV="1">
            <a:off x="4424278" y="5024052"/>
            <a:ext cx="219730" cy="48336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/>
          <p:cNvCxnSpPr>
            <a:endCxn id="8" idx="1"/>
          </p:cNvCxnSpPr>
          <p:nvPr/>
        </p:nvCxnSpPr>
        <p:spPr>
          <a:xfrm>
            <a:off x="4642641" y="1591578"/>
            <a:ext cx="1762533" cy="142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mbo 17"/>
          <p:cNvSpPr/>
          <p:nvPr/>
        </p:nvSpPr>
        <p:spPr>
          <a:xfrm>
            <a:off x="5168842" y="1484784"/>
            <a:ext cx="864096" cy="216024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Figura a mano libera 38"/>
          <p:cNvSpPr/>
          <p:nvPr/>
        </p:nvSpPr>
        <p:spPr>
          <a:xfrm>
            <a:off x="7178566" y="1204730"/>
            <a:ext cx="1334813" cy="240442"/>
          </a:xfrm>
          <a:custGeom>
            <a:avLst/>
            <a:gdLst>
              <a:gd name="connsiteX0" fmla="*/ 1334813 w 1334813"/>
              <a:gd name="connsiteY0" fmla="*/ 240442 h 240442"/>
              <a:gd name="connsiteX1" fmla="*/ 1072055 w 1334813"/>
              <a:gd name="connsiteY1" fmla="*/ 24980 h 240442"/>
              <a:gd name="connsiteX2" fmla="*/ 204951 w 1334813"/>
              <a:gd name="connsiteY2" fmla="*/ 19725 h 240442"/>
              <a:gd name="connsiteX3" fmla="*/ 0 w 1334813"/>
              <a:gd name="connsiteY3" fmla="*/ 161615 h 240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34813" h="240442">
                <a:moveTo>
                  <a:pt x="1334813" y="240442"/>
                </a:moveTo>
                <a:cubicBezTo>
                  <a:pt x="1297589" y="151104"/>
                  <a:pt x="1260365" y="61766"/>
                  <a:pt x="1072055" y="24980"/>
                </a:cubicBezTo>
                <a:cubicBezTo>
                  <a:pt x="883745" y="-11806"/>
                  <a:pt x="383627" y="-3047"/>
                  <a:pt x="204951" y="19725"/>
                </a:cubicBezTo>
                <a:cubicBezTo>
                  <a:pt x="26275" y="42497"/>
                  <a:pt x="13137" y="102056"/>
                  <a:pt x="0" y="161615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Figura a mano libera 39"/>
          <p:cNvSpPr/>
          <p:nvPr/>
        </p:nvSpPr>
        <p:spPr>
          <a:xfrm>
            <a:off x="7551683" y="1692166"/>
            <a:ext cx="966951" cy="252328"/>
          </a:xfrm>
          <a:custGeom>
            <a:avLst/>
            <a:gdLst>
              <a:gd name="connsiteX0" fmla="*/ 0 w 966951"/>
              <a:gd name="connsiteY0" fmla="*/ 120868 h 252328"/>
              <a:gd name="connsiteX1" fmla="*/ 105103 w 966951"/>
              <a:gd name="connsiteY1" fmla="*/ 204951 h 252328"/>
              <a:gd name="connsiteX2" fmla="*/ 614855 w 966951"/>
              <a:gd name="connsiteY2" fmla="*/ 252248 h 252328"/>
              <a:gd name="connsiteX3" fmla="*/ 846083 w 966951"/>
              <a:gd name="connsiteY3" fmla="*/ 194441 h 252328"/>
              <a:gd name="connsiteX4" fmla="*/ 966951 w 966951"/>
              <a:gd name="connsiteY4" fmla="*/ 0 h 252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6951" h="252328">
                <a:moveTo>
                  <a:pt x="0" y="120868"/>
                </a:moveTo>
                <a:cubicBezTo>
                  <a:pt x="1313" y="151961"/>
                  <a:pt x="2627" y="183054"/>
                  <a:pt x="105103" y="204951"/>
                </a:cubicBezTo>
                <a:cubicBezTo>
                  <a:pt x="207579" y="226848"/>
                  <a:pt x="491358" y="254000"/>
                  <a:pt x="614855" y="252248"/>
                </a:cubicBezTo>
                <a:cubicBezTo>
                  <a:pt x="738352" y="250496"/>
                  <a:pt x="787400" y="236482"/>
                  <a:pt x="846083" y="194441"/>
                </a:cubicBezTo>
                <a:cubicBezTo>
                  <a:pt x="904766" y="152400"/>
                  <a:pt x="935858" y="76200"/>
                  <a:pt x="966951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Connettore 2 40"/>
          <p:cNvCxnSpPr/>
          <p:nvPr/>
        </p:nvCxnSpPr>
        <p:spPr>
          <a:xfrm flipV="1">
            <a:off x="6991337" y="1791896"/>
            <a:ext cx="288639" cy="17931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ttangolo 42"/>
          <p:cNvSpPr/>
          <p:nvPr/>
        </p:nvSpPr>
        <p:spPr>
          <a:xfrm>
            <a:off x="6534063" y="3615666"/>
            <a:ext cx="1296144" cy="43204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err="1" smtClean="0">
                <a:solidFill>
                  <a:schemeClr val="tx1"/>
                </a:solidFill>
              </a:rPr>
              <a:t>Proprietario</a:t>
            </a:r>
            <a:r>
              <a:rPr lang="en-GB" sz="1000" dirty="0">
                <a:solidFill>
                  <a:schemeClr val="tx1"/>
                </a:solidFill>
              </a:rPr>
              <a:t> </a:t>
            </a:r>
            <a:r>
              <a:rPr lang="en-GB" sz="1000" dirty="0" err="1" smtClean="0">
                <a:solidFill>
                  <a:schemeClr val="tx1"/>
                </a:solidFill>
              </a:rPr>
              <a:t>nato</a:t>
            </a:r>
            <a:r>
              <a:rPr lang="en-GB" sz="1000" dirty="0" smtClean="0">
                <a:solidFill>
                  <a:schemeClr val="tx1"/>
                </a:solidFill>
              </a:rPr>
              <a:t> </a:t>
            </a:r>
            <a:r>
              <a:rPr lang="en-GB" sz="1000" dirty="0" err="1" smtClean="0">
                <a:solidFill>
                  <a:schemeClr val="tx1"/>
                </a:solidFill>
              </a:rPr>
              <a:t>all’estero</a:t>
            </a:r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44" name="Connettore diritto 43"/>
          <p:cNvCxnSpPr>
            <a:stCxn id="22" idx="3"/>
          </p:cNvCxnSpPr>
          <p:nvPr/>
        </p:nvCxnSpPr>
        <p:spPr>
          <a:xfrm>
            <a:off x="1907704" y="5723443"/>
            <a:ext cx="401739" cy="25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/>
          <p:cNvCxnSpPr>
            <a:stCxn id="22" idx="2"/>
            <a:endCxn id="15" idx="0"/>
          </p:cNvCxnSpPr>
          <p:nvPr/>
        </p:nvCxnSpPr>
        <p:spPr>
          <a:xfrm flipH="1">
            <a:off x="1455152" y="5831455"/>
            <a:ext cx="20504" cy="3338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asellaDiTesto 48"/>
          <p:cNvSpPr txBox="1"/>
          <p:nvPr/>
        </p:nvSpPr>
        <p:spPr>
          <a:xfrm>
            <a:off x="98987" y="1341537"/>
            <a:ext cx="792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u="sng" dirty="0" err="1" smtClean="0"/>
              <a:t>Codice</a:t>
            </a:r>
            <a:endParaRPr lang="en-GB" sz="1200" u="sng" dirty="0" smtClean="0"/>
          </a:p>
          <a:p>
            <a:pPr algn="r"/>
            <a:r>
              <a:rPr lang="en-GB" sz="1200" dirty="0" smtClean="0"/>
              <a:t>Nome</a:t>
            </a:r>
          </a:p>
          <a:p>
            <a:pPr algn="r"/>
            <a:r>
              <a:rPr lang="en-GB" sz="1200" dirty="0" err="1"/>
              <a:t>P</a:t>
            </a:r>
            <a:r>
              <a:rPr lang="en-GB" sz="1200" dirty="0" err="1" smtClean="0"/>
              <a:t>rovincia</a:t>
            </a:r>
            <a:endParaRPr lang="en-GB" sz="1200" dirty="0"/>
          </a:p>
        </p:txBody>
      </p:sp>
      <p:sp>
        <p:nvSpPr>
          <p:cNvPr id="50" name="CasellaDiTesto 49"/>
          <p:cNvSpPr txBox="1"/>
          <p:nvPr/>
        </p:nvSpPr>
        <p:spPr>
          <a:xfrm>
            <a:off x="2123728" y="6058162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u="sng" dirty="0" err="1" smtClean="0"/>
              <a:t>Codice</a:t>
            </a:r>
            <a:endParaRPr lang="en-GB" sz="1200" u="sng" dirty="0" smtClean="0"/>
          </a:p>
          <a:p>
            <a:r>
              <a:rPr lang="en-GB" sz="1200" dirty="0" smtClean="0"/>
              <a:t>Nome</a:t>
            </a:r>
          </a:p>
          <a:p>
            <a:r>
              <a:rPr lang="en-GB" sz="1200" dirty="0" err="1" smtClean="0"/>
              <a:t>Stima</a:t>
            </a:r>
            <a:r>
              <a:rPr lang="en-GB" sz="1200" dirty="0"/>
              <a:t> </a:t>
            </a:r>
            <a:r>
              <a:rPr lang="en-GB" sz="1200" dirty="0" err="1" smtClean="0"/>
              <a:t>popolazione</a:t>
            </a:r>
            <a:endParaRPr lang="en-GB" sz="1200" dirty="0"/>
          </a:p>
        </p:txBody>
      </p:sp>
      <p:sp>
        <p:nvSpPr>
          <p:cNvPr id="51" name="CasellaDiTesto 50"/>
          <p:cNvSpPr txBox="1"/>
          <p:nvPr/>
        </p:nvSpPr>
        <p:spPr>
          <a:xfrm>
            <a:off x="7043617" y="5925980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u="sng" dirty="0" err="1" smtClean="0"/>
              <a:t>Codice</a:t>
            </a:r>
            <a:endParaRPr lang="en-GB" sz="1200" u="sng" dirty="0" smtClean="0"/>
          </a:p>
          <a:p>
            <a:r>
              <a:rPr lang="en-GB" sz="1200" dirty="0" smtClean="0"/>
              <a:t>Nome</a:t>
            </a:r>
          </a:p>
          <a:p>
            <a:r>
              <a:rPr lang="en-GB" sz="1200" dirty="0" err="1" smtClean="0"/>
              <a:t>Stima</a:t>
            </a:r>
            <a:r>
              <a:rPr lang="en-GB" sz="1200" dirty="0"/>
              <a:t> </a:t>
            </a:r>
            <a:r>
              <a:rPr lang="en-GB" sz="1200" dirty="0" err="1" smtClean="0"/>
              <a:t>popolazione</a:t>
            </a:r>
            <a:endParaRPr lang="en-GB" sz="1200" dirty="0"/>
          </a:p>
        </p:txBody>
      </p:sp>
      <p:sp>
        <p:nvSpPr>
          <p:cNvPr id="52" name="CasellaDiTesto 51"/>
          <p:cNvSpPr txBox="1"/>
          <p:nvPr/>
        </p:nvSpPr>
        <p:spPr>
          <a:xfrm>
            <a:off x="107504" y="3354252"/>
            <a:ext cx="654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u="sng" dirty="0" err="1" smtClean="0"/>
              <a:t>Codice</a:t>
            </a:r>
            <a:endParaRPr lang="en-GB" sz="1200" u="sng" dirty="0" smtClean="0"/>
          </a:p>
          <a:p>
            <a:pPr algn="r"/>
            <a:r>
              <a:rPr lang="en-GB" sz="1200" dirty="0" smtClean="0"/>
              <a:t>Nome</a:t>
            </a:r>
          </a:p>
        </p:txBody>
      </p:sp>
      <p:cxnSp>
        <p:nvCxnSpPr>
          <p:cNvPr id="54" name="Connettore diritto 53"/>
          <p:cNvCxnSpPr/>
          <p:nvPr/>
        </p:nvCxnSpPr>
        <p:spPr>
          <a:xfrm>
            <a:off x="4941741" y="3510374"/>
            <a:ext cx="401739" cy="25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e 54"/>
          <p:cNvSpPr/>
          <p:nvPr/>
        </p:nvSpPr>
        <p:spPr>
          <a:xfrm>
            <a:off x="5356354" y="3453100"/>
            <a:ext cx="119908" cy="119916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CasellaDiTesto 55"/>
          <p:cNvSpPr txBox="1"/>
          <p:nvPr/>
        </p:nvSpPr>
        <p:spPr>
          <a:xfrm>
            <a:off x="5425032" y="3364464"/>
            <a:ext cx="6079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u="sng" dirty="0" err="1" smtClean="0"/>
              <a:t>Codice</a:t>
            </a:r>
            <a:endParaRPr lang="en-GB" sz="1200" u="sng" dirty="0" smtClean="0"/>
          </a:p>
        </p:txBody>
      </p:sp>
      <p:grpSp>
        <p:nvGrpSpPr>
          <p:cNvPr id="58" name="Gruppo 57"/>
          <p:cNvGrpSpPr/>
          <p:nvPr/>
        </p:nvGrpSpPr>
        <p:grpSpPr>
          <a:xfrm>
            <a:off x="4932040" y="3694931"/>
            <a:ext cx="534521" cy="119916"/>
            <a:chOff x="4941741" y="3453100"/>
            <a:chExt cx="534521" cy="119916"/>
          </a:xfrm>
        </p:grpSpPr>
        <p:cxnSp>
          <p:nvCxnSpPr>
            <p:cNvPr id="59" name="Connettore diritto 58"/>
            <p:cNvCxnSpPr/>
            <p:nvPr/>
          </p:nvCxnSpPr>
          <p:spPr>
            <a:xfrm>
              <a:off x="4941741" y="3510374"/>
              <a:ext cx="401739" cy="256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Ovale 59"/>
            <p:cNvSpPr/>
            <p:nvPr/>
          </p:nvSpPr>
          <p:spPr>
            <a:xfrm>
              <a:off x="5356354" y="3453100"/>
              <a:ext cx="119908" cy="11991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1" name="CasellaDiTesto 60"/>
          <p:cNvSpPr txBox="1"/>
          <p:nvPr/>
        </p:nvSpPr>
        <p:spPr>
          <a:xfrm>
            <a:off x="5324971" y="3607956"/>
            <a:ext cx="6542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 err="1" smtClean="0"/>
              <a:t>Costo</a:t>
            </a:r>
            <a:endParaRPr lang="en-GB" sz="1200" dirty="0" smtClean="0"/>
          </a:p>
        </p:txBody>
      </p:sp>
      <p:cxnSp>
        <p:nvCxnSpPr>
          <p:cNvPr id="62" name="Connettore diritto 61"/>
          <p:cNvCxnSpPr/>
          <p:nvPr/>
        </p:nvCxnSpPr>
        <p:spPr>
          <a:xfrm>
            <a:off x="3798852" y="1821147"/>
            <a:ext cx="32931" cy="15475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mbo 18"/>
          <p:cNvSpPr/>
          <p:nvPr/>
        </p:nvSpPr>
        <p:spPr>
          <a:xfrm>
            <a:off x="3366804" y="2757251"/>
            <a:ext cx="864096" cy="216024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CasellaDiTesto 65"/>
          <p:cNvSpPr txBox="1"/>
          <p:nvPr/>
        </p:nvSpPr>
        <p:spPr>
          <a:xfrm>
            <a:off x="2873335" y="1206144"/>
            <a:ext cx="5212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(1,1)</a:t>
            </a:r>
            <a:endParaRPr lang="en-GB" sz="1400" dirty="0"/>
          </a:p>
        </p:txBody>
      </p:sp>
      <p:sp>
        <p:nvSpPr>
          <p:cNvPr id="67" name="CasellaDiTesto 66"/>
          <p:cNvSpPr txBox="1"/>
          <p:nvPr/>
        </p:nvSpPr>
        <p:spPr>
          <a:xfrm>
            <a:off x="5264221" y="5402549"/>
            <a:ext cx="524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(1,n)</a:t>
            </a:r>
            <a:endParaRPr lang="en-GB" sz="1400" dirty="0"/>
          </a:p>
        </p:txBody>
      </p:sp>
      <p:sp>
        <p:nvSpPr>
          <p:cNvPr id="68" name="CasellaDiTesto 67"/>
          <p:cNvSpPr txBox="1"/>
          <p:nvPr/>
        </p:nvSpPr>
        <p:spPr>
          <a:xfrm>
            <a:off x="3162230" y="3705179"/>
            <a:ext cx="5212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(1,1)</a:t>
            </a:r>
            <a:endParaRPr lang="en-GB" sz="1400" dirty="0"/>
          </a:p>
        </p:txBody>
      </p:sp>
      <p:sp>
        <p:nvSpPr>
          <p:cNvPr id="70" name="CasellaDiTesto 69"/>
          <p:cNvSpPr txBox="1"/>
          <p:nvPr/>
        </p:nvSpPr>
        <p:spPr>
          <a:xfrm>
            <a:off x="3310486" y="2919411"/>
            <a:ext cx="5212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(1,1)</a:t>
            </a:r>
            <a:endParaRPr lang="en-GB" sz="1400" dirty="0"/>
          </a:p>
        </p:txBody>
      </p:sp>
      <p:sp>
        <p:nvSpPr>
          <p:cNvPr id="74" name="CasellaDiTesto 73"/>
          <p:cNvSpPr txBox="1"/>
          <p:nvPr/>
        </p:nvSpPr>
        <p:spPr>
          <a:xfrm>
            <a:off x="5880671" y="1264107"/>
            <a:ext cx="524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(1,n)</a:t>
            </a:r>
            <a:endParaRPr lang="en-GB" sz="1400" dirty="0"/>
          </a:p>
        </p:txBody>
      </p:sp>
      <p:sp>
        <p:nvSpPr>
          <p:cNvPr id="75" name="CasellaDiTesto 74"/>
          <p:cNvSpPr txBox="1"/>
          <p:nvPr/>
        </p:nvSpPr>
        <p:spPr>
          <a:xfrm>
            <a:off x="4679489" y="1257670"/>
            <a:ext cx="524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(1,n)</a:t>
            </a:r>
            <a:endParaRPr lang="en-GB" sz="1400" dirty="0"/>
          </a:p>
        </p:txBody>
      </p:sp>
      <p:sp>
        <p:nvSpPr>
          <p:cNvPr id="76" name="CasellaDiTesto 75"/>
          <p:cNvSpPr txBox="1"/>
          <p:nvPr/>
        </p:nvSpPr>
        <p:spPr>
          <a:xfrm>
            <a:off x="1455152" y="5857527"/>
            <a:ext cx="524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(1,n)</a:t>
            </a:r>
            <a:endParaRPr lang="en-GB" sz="1400" dirty="0"/>
          </a:p>
        </p:txBody>
      </p:sp>
      <p:sp>
        <p:nvSpPr>
          <p:cNvPr id="77" name="CasellaDiTesto 76"/>
          <p:cNvSpPr txBox="1"/>
          <p:nvPr/>
        </p:nvSpPr>
        <p:spPr>
          <a:xfrm>
            <a:off x="1810747" y="5361225"/>
            <a:ext cx="524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(1,n)</a:t>
            </a:r>
            <a:endParaRPr lang="en-GB" sz="1400" dirty="0"/>
          </a:p>
        </p:txBody>
      </p:sp>
      <p:sp>
        <p:nvSpPr>
          <p:cNvPr id="78" name="CasellaDiTesto 77"/>
          <p:cNvSpPr txBox="1"/>
          <p:nvPr/>
        </p:nvSpPr>
        <p:spPr>
          <a:xfrm>
            <a:off x="2102106" y="3691082"/>
            <a:ext cx="524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(1,n)</a:t>
            </a:r>
            <a:endParaRPr lang="en-GB" sz="1400" dirty="0"/>
          </a:p>
        </p:txBody>
      </p:sp>
      <p:sp>
        <p:nvSpPr>
          <p:cNvPr id="79" name="CasellaDiTesto 78"/>
          <p:cNvSpPr txBox="1"/>
          <p:nvPr/>
        </p:nvSpPr>
        <p:spPr>
          <a:xfrm>
            <a:off x="3257315" y="1841360"/>
            <a:ext cx="524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(1,n)</a:t>
            </a:r>
            <a:endParaRPr lang="en-GB" sz="1400" dirty="0"/>
          </a:p>
        </p:txBody>
      </p:sp>
      <p:sp>
        <p:nvSpPr>
          <p:cNvPr id="80" name="CasellaDiTesto 79"/>
          <p:cNvSpPr txBox="1"/>
          <p:nvPr/>
        </p:nvSpPr>
        <p:spPr>
          <a:xfrm>
            <a:off x="2133277" y="1172655"/>
            <a:ext cx="524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(1,n)</a:t>
            </a:r>
            <a:endParaRPr lang="en-GB" sz="1400" dirty="0"/>
          </a:p>
        </p:txBody>
      </p:sp>
      <p:sp>
        <p:nvSpPr>
          <p:cNvPr id="81" name="CasellaDiTesto 80"/>
          <p:cNvSpPr txBox="1"/>
          <p:nvPr/>
        </p:nvSpPr>
        <p:spPr>
          <a:xfrm>
            <a:off x="4346589" y="3825230"/>
            <a:ext cx="524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(1,n)</a:t>
            </a:r>
            <a:endParaRPr lang="en-GB" sz="1400" dirty="0"/>
          </a:p>
        </p:txBody>
      </p:sp>
      <p:sp>
        <p:nvSpPr>
          <p:cNvPr id="82" name="CasellaDiTesto 81"/>
          <p:cNvSpPr txBox="1"/>
          <p:nvPr/>
        </p:nvSpPr>
        <p:spPr>
          <a:xfrm>
            <a:off x="7772906" y="1944494"/>
            <a:ext cx="524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(0,n)</a:t>
            </a:r>
            <a:endParaRPr lang="en-GB" sz="1400" dirty="0"/>
          </a:p>
        </p:txBody>
      </p:sp>
      <p:sp>
        <p:nvSpPr>
          <p:cNvPr id="83" name="CasellaDiTesto 82"/>
          <p:cNvSpPr txBox="1"/>
          <p:nvPr/>
        </p:nvSpPr>
        <p:spPr>
          <a:xfrm>
            <a:off x="7956376" y="847874"/>
            <a:ext cx="524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(0,n)</a:t>
            </a:r>
            <a:endParaRPr lang="en-GB" sz="1400" dirty="0"/>
          </a:p>
        </p:txBody>
      </p:sp>
      <p:cxnSp>
        <p:nvCxnSpPr>
          <p:cNvPr id="84" name="Connettore 2 83"/>
          <p:cNvCxnSpPr>
            <a:stCxn id="5" idx="0"/>
          </p:cNvCxnSpPr>
          <p:nvPr/>
        </p:nvCxnSpPr>
        <p:spPr>
          <a:xfrm flipH="1" flipV="1">
            <a:off x="4230900" y="1818330"/>
            <a:ext cx="701140" cy="36285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CasellaDiTesto 86"/>
          <p:cNvSpPr txBox="1"/>
          <p:nvPr/>
        </p:nvSpPr>
        <p:spPr>
          <a:xfrm>
            <a:off x="6253964" y="5369790"/>
            <a:ext cx="524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(1,n)</a:t>
            </a:r>
            <a:endParaRPr lang="en-GB" sz="1400" dirty="0"/>
          </a:p>
        </p:txBody>
      </p:sp>
      <p:cxnSp>
        <p:nvCxnSpPr>
          <p:cNvPr id="89" name="Connettore diritto 88"/>
          <p:cNvCxnSpPr>
            <a:endCxn id="10" idx="0"/>
          </p:cNvCxnSpPr>
          <p:nvPr/>
        </p:nvCxnSpPr>
        <p:spPr>
          <a:xfrm>
            <a:off x="4276760" y="3827542"/>
            <a:ext cx="18599" cy="7644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ombo 87"/>
          <p:cNvSpPr/>
          <p:nvPr/>
        </p:nvSpPr>
        <p:spPr>
          <a:xfrm>
            <a:off x="3863311" y="4100605"/>
            <a:ext cx="864096" cy="216024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&gt;&lt;</a:t>
            </a:r>
            <a:endParaRPr lang="en-GB" dirty="0"/>
          </a:p>
        </p:txBody>
      </p:sp>
      <p:sp>
        <p:nvSpPr>
          <p:cNvPr id="91" name="CasellaDiTesto 90"/>
          <p:cNvSpPr txBox="1"/>
          <p:nvPr/>
        </p:nvSpPr>
        <p:spPr>
          <a:xfrm>
            <a:off x="4319218" y="4260145"/>
            <a:ext cx="524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(1,n)</a:t>
            </a:r>
            <a:endParaRPr lang="en-GB" sz="1400" dirty="0"/>
          </a:p>
        </p:txBody>
      </p:sp>
      <p:sp>
        <p:nvSpPr>
          <p:cNvPr id="92" name="CasellaDiTesto 91"/>
          <p:cNvSpPr txBox="1"/>
          <p:nvPr/>
        </p:nvSpPr>
        <p:spPr>
          <a:xfrm>
            <a:off x="5340019" y="1451829"/>
            <a:ext cx="5217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di</a:t>
            </a:r>
            <a:endParaRPr lang="en-GB" sz="1100" dirty="0"/>
          </a:p>
        </p:txBody>
      </p:sp>
      <p:sp>
        <p:nvSpPr>
          <p:cNvPr id="93" name="CasellaDiTesto 92"/>
          <p:cNvSpPr txBox="1"/>
          <p:nvPr/>
        </p:nvSpPr>
        <p:spPr>
          <a:xfrm>
            <a:off x="2527865" y="1483826"/>
            <a:ext cx="5217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in</a:t>
            </a:r>
            <a:endParaRPr lang="en-GB" sz="1100" dirty="0"/>
          </a:p>
        </p:txBody>
      </p:sp>
      <p:sp>
        <p:nvSpPr>
          <p:cNvPr id="94" name="CasellaDiTesto 93"/>
          <p:cNvSpPr txBox="1"/>
          <p:nvPr/>
        </p:nvSpPr>
        <p:spPr>
          <a:xfrm>
            <a:off x="8170860" y="1431224"/>
            <a:ext cx="650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err="1" smtClean="0"/>
              <a:t>parente</a:t>
            </a:r>
            <a:endParaRPr lang="en-GB" sz="1100" dirty="0"/>
          </a:p>
        </p:txBody>
      </p:sp>
      <p:sp>
        <p:nvSpPr>
          <p:cNvPr id="95" name="CasellaDiTesto 94"/>
          <p:cNvSpPr txBox="1"/>
          <p:nvPr/>
        </p:nvSpPr>
        <p:spPr>
          <a:xfrm>
            <a:off x="3487001" y="2726243"/>
            <a:ext cx="650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In </a:t>
            </a:r>
            <a:r>
              <a:rPr lang="en-GB" sz="1100" dirty="0" err="1" smtClean="0"/>
              <a:t>menù</a:t>
            </a:r>
            <a:endParaRPr lang="en-GB" sz="1100" dirty="0"/>
          </a:p>
        </p:txBody>
      </p:sp>
      <p:sp>
        <p:nvSpPr>
          <p:cNvPr id="96" name="CasellaDiTesto 95"/>
          <p:cNvSpPr txBox="1"/>
          <p:nvPr/>
        </p:nvSpPr>
        <p:spPr>
          <a:xfrm>
            <a:off x="2525812" y="3498682"/>
            <a:ext cx="650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È un</a:t>
            </a:r>
            <a:endParaRPr lang="en-GB" sz="1100" dirty="0"/>
          </a:p>
        </p:txBody>
      </p:sp>
      <p:sp>
        <p:nvSpPr>
          <p:cNvPr id="97" name="CasellaDiTesto 96"/>
          <p:cNvSpPr txBox="1"/>
          <p:nvPr/>
        </p:nvSpPr>
        <p:spPr>
          <a:xfrm>
            <a:off x="3969959" y="4065771"/>
            <a:ext cx="650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di</a:t>
            </a:r>
            <a:endParaRPr lang="en-GB" sz="1100" dirty="0"/>
          </a:p>
        </p:txBody>
      </p:sp>
      <p:sp>
        <p:nvSpPr>
          <p:cNvPr id="98" name="CasellaDiTesto 97"/>
          <p:cNvSpPr txBox="1"/>
          <p:nvPr/>
        </p:nvSpPr>
        <p:spPr>
          <a:xfrm>
            <a:off x="5740216" y="5592172"/>
            <a:ext cx="650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da</a:t>
            </a:r>
            <a:endParaRPr lang="en-GB" sz="1100" dirty="0"/>
          </a:p>
        </p:txBody>
      </p:sp>
      <p:sp>
        <p:nvSpPr>
          <p:cNvPr id="99" name="CasellaDiTesto 98"/>
          <p:cNvSpPr txBox="1"/>
          <p:nvPr/>
        </p:nvSpPr>
        <p:spPr>
          <a:xfrm>
            <a:off x="1115899" y="5580427"/>
            <a:ext cx="650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err="1" smtClean="0"/>
              <a:t>provoca</a:t>
            </a:r>
            <a:endParaRPr lang="en-GB" sz="1100" dirty="0"/>
          </a:p>
        </p:txBody>
      </p:sp>
      <p:sp>
        <p:nvSpPr>
          <p:cNvPr id="100" name="CasellaDiTesto 99"/>
          <p:cNvSpPr txBox="1"/>
          <p:nvPr/>
        </p:nvSpPr>
        <p:spPr>
          <a:xfrm>
            <a:off x="5561958" y="2162001"/>
            <a:ext cx="650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err="1" smtClean="0"/>
              <a:t>Etnia</a:t>
            </a:r>
            <a:endParaRPr lang="en-GB" sz="1100" dirty="0"/>
          </a:p>
        </p:txBody>
      </p:sp>
      <p:sp>
        <p:nvSpPr>
          <p:cNvPr id="101" name="CasellaDiTesto 100"/>
          <p:cNvSpPr txBox="1"/>
          <p:nvPr/>
        </p:nvSpPr>
        <p:spPr>
          <a:xfrm>
            <a:off x="8297409" y="1671666"/>
            <a:ext cx="79657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err="1" smtClean="0"/>
              <a:t>Tipo</a:t>
            </a:r>
            <a:endParaRPr lang="en-GB" sz="1100" dirty="0" smtClean="0"/>
          </a:p>
          <a:p>
            <a:pPr algn="ctr"/>
            <a:r>
              <a:rPr lang="en-GB" sz="1100" dirty="0" err="1" smtClean="0"/>
              <a:t>parentela</a:t>
            </a:r>
            <a:endParaRPr lang="en-GB" sz="1100" dirty="0"/>
          </a:p>
        </p:txBody>
      </p:sp>
      <p:sp>
        <p:nvSpPr>
          <p:cNvPr id="102" name="CasellaDiTesto 101"/>
          <p:cNvSpPr txBox="1"/>
          <p:nvPr/>
        </p:nvSpPr>
        <p:spPr>
          <a:xfrm>
            <a:off x="4663193" y="4014185"/>
            <a:ext cx="7965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err="1" smtClean="0"/>
              <a:t>quantità</a:t>
            </a:r>
            <a:endParaRPr lang="en-GB" sz="1100" dirty="0"/>
          </a:p>
        </p:txBody>
      </p:sp>
      <p:sp>
        <p:nvSpPr>
          <p:cNvPr id="104" name="Figura a mano libera 103"/>
          <p:cNvSpPr/>
          <p:nvPr/>
        </p:nvSpPr>
        <p:spPr>
          <a:xfrm>
            <a:off x="3657600" y="3229812"/>
            <a:ext cx="1587696" cy="391002"/>
          </a:xfrm>
          <a:custGeom>
            <a:avLst/>
            <a:gdLst>
              <a:gd name="connsiteX0" fmla="*/ 1550276 w 1587696"/>
              <a:gd name="connsiteY0" fmla="*/ 391002 h 391002"/>
              <a:gd name="connsiteX1" fmla="*/ 1550276 w 1587696"/>
              <a:gd name="connsiteY1" fmla="*/ 159774 h 391002"/>
              <a:gd name="connsiteX2" fmla="*/ 1161393 w 1587696"/>
              <a:gd name="connsiteY2" fmla="*/ 12629 h 391002"/>
              <a:gd name="connsiteX3" fmla="*/ 346841 w 1587696"/>
              <a:gd name="connsiteY3" fmla="*/ 12629 h 391002"/>
              <a:gd name="connsiteX4" fmla="*/ 0 w 1587696"/>
              <a:gd name="connsiteY4" fmla="*/ 54671 h 391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7696" h="391002">
                <a:moveTo>
                  <a:pt x="1550276" y="391002"/>
                </a:moveTo>
                <a:cubicBezTo>
                  <a:pt x="1582683" y="306919"/>
                  <a:pt x="1615090" y="222836"/>
                  <a:pt x="1550276" y="159774"/>
                </a:cubicBezTo>
                <a:cubicBezTo>
                  <a:pt x="1485462" y="96712"/>
                  <a:pt x="1361965" y="37153"/>
                  <a:pt x="1161393" y="12629"/>
                </a:cubicBezTo>
                <a:cubicBezTo>
                  <a:pt x="960820" y="-11895"/>
                  <a:pt x="540406" y="5622"/>
                  <a:pt x="346841" y="12629"/>
                </a:cubicBezTo>
                <a:cubicBezTo>
                  <a:pt x="153276" y="19636"/>
                  <a:pt x="76638" y="37153"/>
                  <a:pt x="0" y="54671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Ovale 104"/>
          <p:cNvSpPr/>
          <p:nvPr/>
        </p:nvSpPr>
        <p:spPr>
          <a:xfrm>
            <a:off x="3571134" y="3227188"/>
            <a:ext cx="119908" cy="119916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CasellaDiTesto 105"/>
          <p:cNvSpPr txBox="1"/>
          <p:nvPr/>
        </p:nvSpPr>
        <p:spPr>
          <a:xfrm>
            <a:off x="5126035" y="1038945"/>
            <a:ext cx="8656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Quota </a:t>
            </a:r>
            <a:r>
              <a:rPr lang="en-GB" sz="1100" dirty="0" err="1" smtClean="0"/>
              <a:t>possesso</a:t>
            </a:r>
            <a:endParaRPr lang="en-GB" sz="1100" dirty="0"/>
          </a:p>
        </p:txBody>
      </p:sp>
      <p:sp>
        <p:nvSpPr>
          <p:cNvPr id="85" name="CasellaDiTesto 84"/>
          <p:cNvSpPr txBox="1"/>
          <p:nvPr/>
        </p:nvSpPr>
        <p:spPr>
          <a:xfrm>
            <a:off x="6342600" y="1847223"/>
            <a:ext cx="8656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u="sng" dirty="0" smtClean="0"/>
              <a:t>CF</a:t>
            </a:r>
          </a:p>
          <a:p>
            <a:r>
              <a:rPr lang="en-GB" sz="1100" dirty="0" smtClean="0"/>
              <a:t>Nome</a:t>
            </a:r>
          </a:p>
          <a:p>
            <a:r>
              <a:rPr lang="en-GB" sz="1100" dirty="0" err="1" smtClean="0"/>
              <a:t>Cognome</a:t>
            </a:r>
            <a:endParaRPr lang="en-GB" sz="1100" dirty="0" smtClean="0"/>
          </a:p>
          <a:p>
            <a:r>
              <a:rPr lang="en-GB" sz="1100" dirty="0" err="1" smtClean="0"/>
              <a:t>indirizzo</a:t>
            </a:r>
            <a:endParaRPr lang="en-GB" sz="1100" dirty="0"/>
          </a:p>
        </p:txBody>
      </p:sp>
      <p:sp>
        <p:nvSpPr>
          <p:cNvPr id="86" name="CasellaDiTesto 85"/>
          <p:cNvSpPr txBox="1"/>
          <p:nvPr/>
        </p:nvSpPr>
        <p:spPr>
          <a:xfrm>
            <a:off x="4920726" y="4517953"/>
            <a:ext cx="654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u="sng" dirty="0" err="1" smtClean="0"/>
              <a:t>Codice</a:t>
            </a:r>
            <a:endParaRPr lang="en-GB" sz="1200" u="sng" dirty="0" smtClean="0"/>
          </a:p>
          <a:p>
            <a:pPr algn="r"/>
            <a:r>
              <a:rPr lang="en-GB" sz="1200" dirty="0" smtClean="0"/>
              <a:t>Nome</a:t>
            </a:r>
          </a:p>
        </p:txBody>
      </p:sp>
      <p:sp>
        <p:nvSpPr>
          <p:cNvPr id="3" name="Rettangolo 2"/>
          <p:cNvSpPr/>
          <p:nvPr/>
        </p:nvSpPr>
        <p:spPr>
          <a:xfrm>
            <a:off x="270412" y="99170"/>
            <a:ext cx="2870094" cy="95955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CasellaDiTesto 89"/>
          <p:cNvSpPr txBox="1"/>
          <p:nvPr/>
        </p:nvSpPr>
        <p:spPr>
          <a:xfrm>
            <a:off x="359357" y="86085"/>
            <a:ext cx="269024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 smtClean="0"/>
              <a:t>Eccetto</a:t>
            </a:r>
            <a:r>
              <a:rPr lang="en-GB" sz="1100" dirty="0" smtClean="0"/>
              <a:t> </a:t>
            </a:r>
            <a:r>
              <a:rPr lang="en-GB" sz="1100" dirty="0" err="1" smtClean="0"/>
              <a:t>che</a:t>
            </a:r>
            <a:r>
              <a:rPr lang="en-GB" sz="1100" dirty="0" smtClean="0"/>
              <a:t> per le </a:t>
            </a:r>
            <a:r>
              <a:rPr lang="en-GB" sz="1100" dirty="0" err="1" smtClean="0"/>
              <a:t>entità</a:t>
            </a:r>
            <a:r>
              <a:rPr lang="en-GB" sz="1100" dirty="0" smtClean="0"/>
              <a:t> “</a:t>
            </a:r>
            <a:r>
              <a:rPr lang="en-GB" sz="1100" dirty="0" err="1" smtClean="0"/>
              <a:t>Piatto</a:t>
            </a:r>
            <a:r>
              <a:rPr lang="en-GB" sz="1100" dirty="0" smtClean="0"/>
              <a:t> </a:t>
            </a:r>
            <a:r>
              <a:rPr lang="en-GB" sz="1100" dirty="0" err="1" smtClean="0"/>
              <a:t>offerto</a:t>
            </a:r>
            <a:r>
              <a:rPr lang="en-GB" sz="1100" dirty="0" smtClean="0"/>
              <a:t> da ristorante” e Ristorante </a:t>
            </a:r>
            <a:r>
              <a:rPr lang="en-GB" sz="1100" dirty="0" err="1" smtClean="0"/>
              <a:t>gli</a:t>
            </a:r>
            <a:r>
              <a:rPr lang="en-GB" sz="1100" dirty="0" smtClean="0"/>
              <a:t> </a:t>
            </a:r>
            <a:r>
              <a:rPr lang="en-GB" sz="1100" dirty="0" err="1" smtClean="0"/>
              <a:t>identificatori</a:t>
            </a:r>
            <a:r>
              <a:rPr lang="en-GB" sz="1100" dirty="0" smtClean="0"/>
              <a:t> </a:t>
            </a:r>
            <a:r>
              <a:rPr lang="en-GB" sz="1100" dirty="0" err="1" smtClean="0"/>
              <a:t>sono</a:t>
            </a:r>
            <a:r>
              <a:rPr lang="en-GB" sz="1100" dirty="0" smtClean="0"/>
              <a:t> </a:t>
            </a:r>
            <a:r>
              <a:rPr lang="en-GB" sz="1100" dirty="0" err="1" smtClean="0"/>
              <a:t>rappresentati</a:t>
            </a:r>
            <a:r>
              <a:rPr lang="en-GB" sz="1100" dirty="0" smtClean="0"/>
              <a:t> da </a:t>
            </a:r>
            <a:r>
              <a:rPr lang="en-GB" sz="1100" dirty="0" err="1" smtClean="0"/>
              <a:t>stringhe</a:t>
            </a:r>
            <a:r>
              <a:rPr lang="en-GB" sz="1100" dirty="0" smtClean="0"/>
              <a:t> di </a:t>
            </a:r>
            <a:r>
              <a:rPr lang="en-GB" sz="1100" dirty="0" err="1" smtClean="0"/>
              <a:t>caratteri</a:t>
            </a:r>
            <a:r>
              <a:rPr lang="en-GB" sz="1100" dirty="0" smtClean="0"/>
              <a:t> </a:t>
            </a:r>
            <a:r>
              <a:rPr lang="en-GB" sz="1100" u="sng" dirty="0" err="1" smtClean="0"/>
              <a:t>sottolienati</a:t>
            </a:r>
            <a:r>
              <a:rPr lang="en-GB" sz="1100" dirty="0" smtClean="0"/>
              <a:t> e </a:t>
            </a:r>
            <a:r>
              <a:rPr lang="en-GB" sz="1100" dirty="0" err="1" smtClean="0"/>
              <a:t>gli</a:t>
            </a:r>
            <a:r>
              <a:rPr lang="en-GB" sz="1100" dirty="0" smtClean="0"/>
              <a:t> </a:t>
            </a:r>
            <a:r>
              <a:rPr lang="en-GB" sz="1100" dirty="0" err="1" smtClean="0"/>
              <a:t>attributi</a:t>
            </a:r>
            <a:r>
              <a:rPr lang="en-GB" sz="1100" dirty="0" smtClean="0"/>
              <a:t> da </a:t>
            </a:r>
            <a:r>
              <a:rPr lang="en-GB" sz="1100" dirty="0" err="1" smtClean="0"/>
              <a:t>stringhe</a:t>
            </a:r>
            <a:r>
              <a:rPr lang="en-GB" sz="1100" dirty="0" smtClean="0"/>
              <a:t> di </a:t>
            </a:r>
            <a:r>
              <a:rPr lang="en-GB" sz="1100" dirty="0" err="1" smtClean="0"/>
              <a:t>caratteri</a:t>
            </a:r>
            <a:r>
              <a:rPr lang="en-GB" sz="1100" dirty="0" smtClean="0"/>
              <a:t> </a:t>
            </a:r>
            <a:r>
              <a:rPr lang="en-GB" sz="1100" dirty="0" err="1" smtClean="0"/>
              <a:t>accanto</a:t>
            </a:r>
            <a:r>
              <a:rPr lang="en-GB" sz="1100" dirty="0" smtClean="0"/>
              <a:t> a </a:t>
            </a:r>
            <a:r>
              <a:rPr lang="en-GB" sz="1100" dirty="0" err="1"/>
              <a:t>E</a:t>
            </a:r>
            <a:r>
              <a:rPr lang="en-GB" sz="1100" dirty="0" err="1" smtClean="0"/>
              <a:t>ntità</a:t>
            </a:r>
            <a:r>
              <a:rPr lang="en-GB" sz="1100" dirty="0" smtClean="0"/>
              <a:t> o Relationship</a:t>
            </a:r>
            <a:endParaRPr lang="en-GB" sz="1100" dirty="0"/>
          </a:p>
        </p:txBody>
      </p:sp>
      <p:cxnSp>
        <p:nvCxnSpPr>
          <p:cNvPr id="103" name="Connettore diritto 102"/>
          <p:cNvCxnSpPr/>
          <p:nvPr/>
        </p:nvCxnSpPr>
        <p:spPr>
          <a:xfrm flipV="1">
            <a:off x="3579428" y="1071086"/>
            <a:ext cx="111610" cy="3128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Ovale 107"/>
          <p:cNvSpPr/>
          <p:nvPr/>
        </p:nvSpPr>
        <p:spPr>
          <a:xfrm>
            <a:off x="3647286" y="978189"/>
            <a:ext cx="119908" cy="119916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2" name="Connettore diritto 111"/>
          <p:cNvCxnSpPr/>
          <p:nvPr/>
        </p:nvCxnSpPr>
        <p:spPr>
          <a:xfrm flipV="1">
            <a:off x="3810059" y="1056063"/>
            <a:ext cx="111610" cy="3128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Ovale 112"/>
          <p:cNvSpPr/>
          <p:nvPr/>
        </p:nvSpPr>
        <p:spPr>
          <a:xfrm>
            <a:off x="3877917" y="963166"/>
            <a:ext cx="119908" cy="119916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CasellaDiTesto 113"/>
          <p:cNvSpPr txBox="1"/>
          <p:nvPr/>
        </p:nvSpPr>
        <p:spPr>
          <a:xfrm>
            <a:off x="3735372" y="732933"/>
            <a:ext cx="8409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err="1" smtClean="0"/>
              <a:t>Indirizzo</a:t>
            </a:r>
            <a:endParaRPr lang="en-GB" sz="1100" dirty="0"/>
          </a:p>
        </p:txBody>
      </p:sp>
      <p:sp>
        <p:nvSpPr>
          <p:cNvPr id="115" name="CasellaDiTesto 114"/>
          <p:cNvSpPr txBox="1"/>
          <p:nvPr/>
        </p:nvSpPr>
        <p:spPr>
          <a:xfrm>
            <a:off x="3322772" y="724578"/>
            <a:ext cx="650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Nome</a:t>
            </a:r>
            <a:endParaRPr lang="en-GB" sz="1100" dirty="0"/>
          </a:p>
        </p:txBody>
      </p:sp>
      <p:sp>
        <p:nvSpPr>
          <p:cNvPr id="116" name="Ovale 115"/>
          <p:cNvSpPr/>
          <p:nvPr/>
        </p:nvSpPr>
        <p:spPr>
          <a:xfrm>
            <a:off x="4125309" y="1120275"/>
            <a:ext cx="119908" cy="119916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" name="Connettore diritto 26"/>
          <p:cNvCxnSpPr>
            <a:stCxn id="116" idx="2"/>
          </p:cNvCxnSpPr>
          <p:nvPr/>
        </p:nvCxnSpPr>
        <p:spPr>
          <a:xfrm flipH="1" flipV="1">
            <a:off x="3519148" y="1167280"/>
            <a:ext cx="606161" cy="129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uppo 23"/>
          <p:cNvGrpSpPr/>
          <p:nvPr/>
        </p:nvGrpSpPr>
        <p:grpSpPr>
          <a:xfrm>
            <a:off x="7832356" y="3148314"/>
            <a:ext cx="1204305" cy="935390"/>
            <a:chOff x="7832356" y="3148314"/>
            <a:chExt cx="1204305" cy="935390"/>
          </a:xfrm>
        </p:grpSpPr>
        <p:sp>
          <p:nvSpPr>
            <p:cNvPr id="107" name="CasellaDiTesto 106"/>
            <p:cNvSpPr txBox="1"/>
            <p:nvPr/>
          </p:nvSpPr>
          <p:spPr>
            <a:xfrm>
              <a:off x="8244573" y="3148314"/>
              <a:ext cx="7920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 err="1" smtClean="0"/>
                <a:t>Regione</a:t>
              </a:r>
              <a:endParaRPr lang="en-GB" sz="1200" dirty="0"/>
            </a:p>
          </p:txBody>
        </p:sp>
        <p:sp>
          <p:nvSpPr>
            <p:cNvPr id="109" name="CasellaDiTesto 108"/>
            <p:cNvSpPr txBox="1"/>
            <p:nvPr/>
          </p:nvSpPr>
          <p:spPr>
            <a:xfrm>
              <a:off x="7832356" y="3806705"/>
              <a:ext cx="7920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 err="1" smtClean="0"/>
                <a:t>Stato</a:t>
              </a:r>
              <a:endParaRPr lang="en-GB" sz="1200" dirty="0"/>
            </a:p>
          </p:txBody>
        </p:sp>
      </p:grp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30" name="CasellaDiTesto 29"/>
          <p:cNvSpPr txBox="1"/>
          <p:nvPr/>
        </p:nvSpPr>
        <p:spPr>
          <a:xfrm>
            <a:off x="5736246" y="4241024"/>
            <a:ext cx="33730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rgbClr val="FF0000"/>
                </a:solidFill>
              </a:rPr>
              <a:t>3. Le </a:t>
            </a:r>
            <a:r>
              <a:rPr lang="en-GB" sz="1200" b="1" dirty="0" err="1" smtClean="0">
                <a:solidFill>
                  <a:srgbClr val="FF0000"/>
                </a:solidFill>
              </a:rPr>
              <a:t>tre</a:t>
            </a:r>
            <a:r>
              <a:rPr lang="en-GB" sz="1200" b="1" dirty="0" smtClean="0">
                <a:solidFill>
                  <a:srgbClr val="FF0000"/>
                </a:solidFill>
              </a:rPr>
              <a:t> </a:t>
            </a:r>
            <a:r>
              <a:rPr lang="en-GB" sz="1200" b="1" dirty="0" err="1" smtClean="0">
                <a:solidFill>
                  <a:srgbClr val="FF0000"/>
                </a:solidFill>
              </a:rPr>
              <a:t>entità</a:t>
            </a:r>
            <a:r>
              <a:rPr lang="en-GB" sz="1200" b="1" dirty="0" smtClean="0">
                <a:solidFill>
                  <a:srgbClr val="FF0000"/>
                </a:solidFill>
              </a:rPr>
              <a:t> </a:t>
            </a:r>
            <a:r>
              <a:rPr lang="en-GB" sz="1200" b="1" dirty="0" err="1" smtClean="0">
                <a:solidFill>
                  <a:srgbClr val="FF0000"/>
                </a:solidFill>
              </a:rPr>
              <a:t>della</a:t>
            </a:r>
            <a:r>
              <a:rPr lang="en-GB" sz="1200" b="1" dirty="0" smtClean="0">
                <a:solidFill>
                  <a:srgbClr val="FF0000"/>
                </a:solidFill>
              </a:rPr>
              <a:t> </a:t>
            </a:r>
            <a:r>
              <a:rPr lang="en-GB" sz="1200" b="1" dirty="0" err="1" smtClean="0">
                <a:solidFill>
                  <a:srgbClr val="FF0000"/>
                </a:solidFill>
              </a:rPr>
              <a:t>generalizzazion</a:t>
            </a:r>
            <a:r>
              <a:rPr lang="en-GB" sz="1200" b="1" dirty="0" smtClean="0">
                <a:solidFill>
                  <a:srgbClr val="FF0000"/>
                </a:solidFill>
              </a:rPr>
              <a:t> </a:t>
            </a:r>
            <a:r>
              <a:rPr lang="en-GB" sz="1200" b="1" dirty="0" err="1" smtClean="0">
                <a:solidFill>
                  <a:srgbClr val="FF0000"/>
                </a:solidFill>
              </a:rPr>
              <a:t>su</a:t>
            </a:r>
            <a:r>
              <a:rPr lang="en-GB" sz="1200" b="1" dirty="0" smtClean="0">
                <a:solidFill>
                  <a:srgbClr val="FF0000"/>
                </a:solidFill>
              </a:rPr>
              <a:t> </a:t>
            </a:r>
            <a:r>
              <a:rPr lang="en-GB" sz="1200" b="1" dirty="0" err="1" smtClean="0">
                <a:solidFill>
                  <a:srgbClr val="FF0000"/>
                </a:solidFill>
              </a:rPr>
              <a:t>Ingrediente</a:t>
            </a:r>
            <a:r>
              <a:rPr lang="en-GB" sz="1200" b="1" dirty="0">
                <a:solidFill>
                  <a:srgbClr val="FF0000"/>
                </a:solidFill>
              </a:rPr>
              <a:t> </a:t>
            </a:r>
            <a:r>
              <a:rPr lang="en-GB" sz="1200" b="1" dirty="0" err="1">
                <a:solidFill>
                  <a:srgbClr val="FF0000"/>
                </a:solidFill>
              </a:rPr>
              <a:t>s</a:t>
            </a:r>
            <a:r>
              <a:rPr lang="en-GB" sz="1200" b="1" dirty="0" err="1" smtClean="0">
                <a:solidFill>
                  <a:srgbClr val="FF0000"/>
                </a:solidFill>
              </a:rPr>
              <a:t>ono</a:t>
            </a:r>
            <a:r>
              <a:rPr lang="en-GB" sz="1200" b="1" dirty="0" smtClean="0">
                <a:solidFill>
                  <a:srgbClr val="FF0000"/>
                </a:solidFill>
              </a:rPr>
              <a:t> </a:t>
            </a:r>
            <a:r>
              <a:rPr lang="en-GB" sz="1200" b="1" dirty="0" err="1" smtClean="0">
                <a:solidFill>
                  <a:srgbClr val="FF0000"/>
                </a:solidFill>
              </a:rPr>
              <a:t>visitate</a:t>
            </a:r>
            <a:r>
              <a:rPr lang="en-GB" sz="1200" b="1" dirty="0" smtClean="0">
                <a:solidFill>
                  <a:srgbClr val="FF0000"/>
                </a:solidFill>
              </a:rPr>
              <a:t> </a:t>
            </a:r>
            <a:r>
              <a:rPr lang="en-GB" sz="1200" b="1" dirty="0" err="1" smtClean="0">
                <a:solidFill>
                  <a:srgbClr val="FF0000"/>
                </a:solidFill>
              </a:rPr>
              <a:t>tutte</a:t>
            </a:r>
            <a:r>
              <a:rPr lang="en-GB" sz="1200" b="1" dirty="0" smtClean="0">
                <a:solidFill>
                  <a:srgbClr val="FF0000"/>
                </a:solidFill>
              </a:rPr>
              <a:t> </a:t>
            </a:r>
            <a:r>
              <a:rPr lang="en-GB" sz="1200" b="1" dirty="0" err="1" smtClean="0">
                <a:solidFill>
                  <a:srgbClr val="FF0000"/>
                </a:solidFill>
              </a:rPr>
              <a:t>insieme</a:t>
            </a:r>
            <a:r>
              <a:rPr lang="en-GB" sz="1200" b="1" dirty="0" smtClean="0">
                <a:solidFill>
                  <a:srgbClr val="FF0000"/>
                </a:solidFill>
              </a:rPr>
              <a:t> dale query</a:t>
            </a:r>
          </a:p>
          <a:p>
            <a:r>
              <a:rPr lang="en-GB" sz="1200" b="1" dirty="0" smtClean="0">
                <a:solidFill>
                  <a:srgbClr val="FF0000"/>
                </a:solidFill>
              </a:rPr>
              <a:t>4. Le </a:t>
            </a:r>
            <a:r>
              <a:rPr lang="en-GB" sz="1200" b="1" dirty="0" err="1" smtClean="0">
                <a:solidFill>
                  <a:srgbClr val="FF0000"/>
                </a:solidFill>
              </a:rPr>
              <a:t>tre</a:t>
            </a:r>
            <a:r>
              <a:rPr lang="en-GB" sz="1200" b="1" dirty="0" smtClean="0">
                <a:solidFill>
                  <a:srgbClr val="FF0000"/>
                </a:solidFill>
              </a:rPr>
              <a:t> </a:t>
            </a:r>
            <a:r>
              <a:rPr lang="en-GB" sz="1200" b="1" dirty="0" err="1" smtClean="0">
                <a:solidFill>
                  <a:srgbClr val="FF0000"/>
                </a:solidFill>
              </a:rPr>
              <a:t>entità</a:t>
            </a:r>
            <a:r>
              <a:rPr lang="en-GB" sz="1200" b="1" dirty="0" smtClean="0">
                <a:solidFill>
                  <a:srgbClr val="FF0000"/>
                </a:solidFill>
              </a:rPr>
              <a:t> relative a </a:t>
            </a:r>
            <a:r>
              <a:rPr lang="en-GB" sz="1200" b="1" dirty="0" err="1" smtClean="0">
                <a:solidFill>
                  <a:srgbClr val="FF0000"/>
                </a:solidFill>
              </a:rPr>
              <a:t>Proprietario</a:t>
            </a:r>
            <a:r>
              <a:rPr lang="en-GB" sz="1200" b="1" dirty="0" smtClean="0">
                <a:solidFill>
                  <a:srgbClr val="FF0000"/>
                </a:solidFill>
              </a:rPr>
              <a:t> </a:t>
            </a:r>
            <a:r>
              <a:rPr lang="en-GB" sz="1200" b="1" dirty="0" err="1" smtClean="0">
                <a:solidFill>
                  <a:srgbClr val="FF0000"/>
                </a:solidFill>
              </a:rPr>
              <a:t>sono</a:t>
            </a:r>
            <a:r>
              <a:rPr lang="en-GB" sz="1200" b="1" dirty="0" smtClean="0">
                <a:solidFill>
                  <a:srgbClr val="FF0000"/>
                </a:solidFill>
              </a:rPr>
              <a:t> </a:t>
            </a:r>
            <a:r>
              <a:rPr lang="en-GB" sz="1200" b="1" dirty="0" err="1" smtClean="0">
                <a:solidFill>
                  <a:srgbClr val="FF0000"/>
                </a:solidFill>
              </a:rPr>
              <a:t>visitate</a:t>
            </a:r>
            <a:r>
              <a:rPr lang="en-GB" sz="1200" b="1" dirty="0" smtClean="0">
                <a:solidFill>
                  <a:srgbClr val="FF0000"/>
                </a:solidFill>
              </a:rPr>
              <a:t> </a:t>
            </a:r>
            <a:r>
              <a:rPr lang="en-GB" sz="1200" b="1" dirty="0" err="1" smtClean="0">
                <a:solidFill>
                  <a:srgbClr val="FF0000"/>
                </a:solidFill>
              </a:rPr>
              <a:t>tutte</a:t>
            </a:r>
            <a:r>
              <a:rPr lang="en-GB" sz="1200" b="1" dirty="0" smtClean="0">
                <a:solidFill>
                  <a:srgbClr val="FF0000"/>
                </a:solidFill>
              </a:rPr>
              <a:t> </a:t>
            </a:r>
            <a:r>
              <a:rPr lang="en-GB" sz="1200" b="1" dirty="0" err="1" smtClean="0">
                <a:solidFill>
                  <a:srgbClr val="FF0000"/>
                </a:solidFill>
              </a:rPr>
              <a:t>Insieme</a:t>
            </a:r>
            <a:r>
              <a:rPr lang="en-GB" sz="1200" b="1" dirty="0" smtClean="0">
                <a:solidFill>
                  <a:srgbClr val="FF0000"/>
                </a:solidFill>
              </a:rPr>
              <a:t> </a:t>
            </a:r>
            <a:r>
              <a:rPr lang="en-GB" sz="1200" b="1" dirty="0" err="1" smtClean="0">
                <a:solidFill>
                  <a:srgbClr val="FF0000"/>
                </a:solidFill>
              </a:rPr>
              <a:t>dalle</a:t>
            </a:r>
            <a:r>
              <a:rPr lang="en-GB" sz="1200" b="1" dirty="0" smtClean="0">
                <a:solidFill>
                  <a:srgbClr val="FF0000"/>
                </a:solidFill>
              </a:rPr>
              <a:t> </a:t>
            </a:r>
            <a:r>
              <a:rPr lang="en-GB" sz="1200" b="1" dirty="0" err="1" smtClean="0">
                <a:solidFill>
                  <a:srgbClr val="FF0000"/>
                </a:solidFill>
              </a:rPr>
              <a:t>interrogazioni</a:t>
            </a:r>
            <a:endParaRPr lang="en-GB" sz="1200" b="1" dirty="0" smtClean="0">
              <a:solidFill>
                <a:srgbClr val="FF0000"/>
              </a:solidFill>
            </a:endParaRPr>
          </a:p>
        </p:txBody>
      </p:sp>
      <p:sp>
        <p:nvSpPr>
          <p:cNvPr id="31" name="Figura a mano libera 30"/>
          <p:cNvSpPr/>
          <p:nvPr/>
        </p:nvSpPr>
        <p:spPr>
          <a:xfrm>
            <a:off x="2222938" y="4456386"/>
            <a:ext cx="3389586" cy="1755228"/>
          </a:xfrm>
          <a:custGeom>
            <a:avLst/>
            <a:gdLst>
              <a:gd name="connsiteX0" fmla="*/ 935421 w 3389586"/>
              <a:gd name="connsiteY0" fmla="*/ 378373 h 1755228"/>
              <a:gd name="connsiteX1" fmla="*/ 331076 w 3389586"/>
              <a:gd name="connsiteY1" fmla="*/ 814552 h 1755228"/>
              <a:gd name="connsiteX2" fmla="*/ 99848 w 3389586"/>
              <a:gd name="connsiteY2" fmla="*/ 945931 h 1755228"/>
              <a:gd name="connsiteX3" fmla="*/ 10510 w 3389586"/>
              <a:gd name="connsiteY3" fmla="*/ 1156138 h 1755228"/>
              <a:gd name="connsiteX4" fmla="*/ 0 w 3389586"/>
              <a:gd name="connsiteY4" fmla="*/ 1539766 h 1755228"/>
              <a:gd name="connsiteX5" fmla="*/ 68317 w 3389586"/>
              <a:gd name="connsiteY5" fmla="*/ 1539766 h 1755228"/>
              <a:gd name="connsiteX6" fmla="*/ 1187669 w 3389586"/>
              <a:gd name="connsiteY6" fmla="*/ 1755228 h 1755228"/>
              <a:gd name="connsiteX7" fmla="*/ 1313793 w 3389586"/>
              <a:gd name="connsiteY7" fmla="*/ 1734207 h 1755228"/>
              <a:gd name="connsiteX8" fmla="*/ 1403131 w 3389586"/>
              <a:gd name="connsiteY8" fmla="*/ 1718442 h 1755228"/>
              <a:gd name="connsiteX9" fmla="*/ 2475186 w 3389586"/>
              <a:gd name="connsiteY9" fmla="*/ 1707931 h 1755228"/>
              <a:gd name="connsiteX10" fmla="*/ 2617076 w 3389586"/>
              <a:gd name="connsiteY10" fmla="*/ 1707931 h 1755228"/>
              <a:gd name="connsiteX11" fmla="*/ 3084786 w 3389586"/>
              <a:gd name="connsiteY11" fmla="*/ 1707931 h 1755228"/>
              <a:gd name="connsiteX12" fmla="*/ 3142593 w 3389586"/>
              <a:gd name="connsiteY12" fmla="*/ 1655380 h 1755228"/>
              <a:gd name="connsiteX13" fmla="*/ 3147848 w 3389586"/>
              <a:gd name="connsiteY13" fmla="*/ 1639614 h 1755228"/>
              <a:gd name="connsiteX14" fmla="*/ 3179379 w 3389586"/>
              <a:gd name="connsiteY14" fmla="*/ 1592317 h 1755228"/>
              <a:gd name="connsiteX15" fmla="*/ 3216165 w 3389586"/>
              <a:gd name="connsiteY15" fmla="*/ 1392621 h 1755228"/>
              <a:gd name="connsiteX16" fmla="*/ 3216165 w 3389586"/>
              <a:gd name="connsiteY16" fmla="*/ 1303283 h 1755228"/>
              <a:gd name="connsiteX17" fmla="*/ 3179379 w 3389586"/>
              <a:gd name="connsiteY17" fmla="*/ 972207 h 1755228"/>
              <a:gd name="connsiteX18" fmla="*/ 3200400 w 3389586"/>
              <a:gd name="connsiteY18" fmla="*/ 846083 h 1755228"/>
              <a:gd name="connsiteX19" fmla="*/ 3216165 w 3389586"/>
              <a:gd name="connsiteY19" fmla="*/ 825062 h 1755228"/>
              <a:gd name="connsiteX20" fmla="*/ 3352800 w 3389586"/>
              <a:gd name="connsiteY20" fmla="*/ 620111 h 1755228"/>
              <a:gd name="connsiteX21" fmla="*/ 3363310 w 3389586"/>
              <a:gd name="connsiteY21" fmla="*/ 557048 h 1755228"/>
              <a:gd name="connsiteX22" fmla="*/ 3379076 w 3389586"/>
              <a:gd name="connsiteY22" fmla="*/ 536028 h 1755228"/>
              <a:gd name="connsiteX23" fmla="*/ 3379076 w 3389586"/>
              <a:gd name="connsiteY23" fmla="*/ 483476 h 1755228"/>
              <a:gd name="connsiteX24" fmla="*/ 3389586 w 3389586"/>
              <a:gd name="connsiteY24" fmla="*/ 394138 h 1755228"/>
              <a:gd name="connsiteX25" fmla="*/ 3389586 w 3389586"/>
              <a:gd name="connsiteY25" fmla="*/ 252248 h 1755228"/>
              <a:gd name="connsiteX26" fmla="*/ 3326524 w 3389586"/>
              <a:gd name="connsiteY26" fmla="*/ 68317 h 1755228"/>
              <a:gd name="connsiteX27" fmla="*/ 3294993 w 3389586"/>
              <a:gd name="connsiteY27" fmla="*/ 31531 h 1755228"/>
              <a:gd name="connsiteX28" fmla="*/ 3268717 w 3389586"/>
              <a:gd name="connsiteY28" fmla="*/ 5255 h 1755228"/>
              <a:gd name="connsiteX29" fmla="*/ 2753710 w 3389586"/>
              <a:gd name="connsiteY29" fmla="*/ 0 h 1755228"/>
              <a:gd name="connsiteX30" fmla="*/ 2627586 w 3389586"/>
              <a:gd name="connsiteY30" fmla="*/ 47297 h 1755228"/>
              <a:gd name="connsiteX31" fmla="*/ 2543503 w 3389586"/>
              <a:gd name="connsiteY31" fmla="*/ 47297 h 1755228"/>
              <a:gd name="connsiteX32" fmla="*/ 1849821 w 3389586"/>
              <a:gd name="connsiteY32" fmla="*/ 47297 h 1755228"/>
              <a:gd name="connsiteX33" fmla="*/ 1035269 w 3389586"/>
              <a:gd name="connsiteY33" fmla="*/ 126124 h 1755228"/>
              <a:gd name="connsiteX34" fmla="*/ 935421 w 3389586"/>
              <a:gd name="connsiteY34" fmla="*/ 378373 h 1755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389586" h="1755228">
                <a:moveTo>
                  <a:pt x="935421" y="378373"/>
                </a:moveTo>
                <a:lnTo>
                  <a:pt x="331076" y="814552"/>
                </a:lnTo>
                <a:lnTo>
                  <a:pt x="99848" y="945931"/>
                </a:lnTo>
                <a:lnTo>
                  <a:pt x="10510" y="1156138"/>
                </a:lnTo>
                <a:lnTo>
                  <a:pt x="0" y="1539766"/>
                </a:lnTo>
                <a:lnTo>
                  <a:pt x="68317" y="1539766"/>
                </a:lnTo>
                <a:lnTo>
                  <a:pt x="1187669" y="1755228"/>
                </a:lnTo>
                <a:cubicBezTo>
                  <a:pt x="1343439" y="1734457"/>
                  <a:pt x="1203494" y="1755418"/>
                  <a:pt x="1313793" y="1734207"/>
                </a:cubicBezTo>
                <a:cubicBezTo>
                  <a:pt x="1343488" y="1728497"/>
                  <a:pt x="1403131" y="1718442"/>
                  <a:pt x="1403131" y="1718442"/>
                </a:cubicBezTo>
                <a:lnTo>
                  <a:pt x="2475186" y="1707931"/>
                </a:lnTo>
                <a:lnTo>
                  <a:pt x="2617076" y="1707931"/>
                </a:lnTo>
                <a:lnTo>
                  <a:pt x="3084786" y="1707931"/>
                </a:lnTo>
                <a:cubicBezTo>
                  <a:pt x="3104055" y="1690414"/>
                  <a:pt x="3124930" y="1674515"/>
                  <a:pt x="3142593" y="1655380"/>
                </a:cubicBezTo>
                <a:cubicBezTo>
                  <a:pt x="3146350" y="1651310"/>
                  <a:pt x="3145057" y="1644399"/>
                  <a:pt x="3147848" y="1639614"/>
                </a:cubicBezTo>
                <a:cubicBezTo>
                  <a:pt x="3157395" y="1623247"/>
                  <a:pt x="3179379" y="1592317"/>
                  <a:pt x="3179379" y="1592317"/>
                </a:cubicBezTo>
                <a:lnTo>
                  <a:pt x="3216165" y="1392621"/>
                </a:lnTo>
                <a:lnTo>
                  <a:pt x="3216165" y="1303283"/>
                </a:lnTo>
                <a:lnTo>
                  <a:pt x="3179379" y="972207"/>
                </a:lnTo>
                <a:cubicBezTo>
                  <a:pt x="3186386" y="930166"/>
                  <a:pt x="3190063" y="887432"/>
                  <a:pt x="3200400" y="846083"/>
                </a:cubicBezTo>
                <a:cubicBezTo>
                  <a:pt x="3202524" y="837586"/>
                  <a:pt x="3216165" y="825062"/>
                  <a:pt x="3216165" y="825062"/>
                </a:cubicBezTo>
                <a:lnTo>
                  <a:pt x="3352800" y="620111"/>
                </a:lnTo>
                <a:cubicBezTo>
                  <a:pt x="3356303" y="599090"/>
                  <a:pt x="3356953" y="577389"/>
                  <a:pt x="3363310" y="557048"/>
                </a:cubicBezTo>
                <a:cubicBezTo>
                  <a:pt x="3365922" y="548688"/>
                  <a:pt x="3377241" y="544592"/>
                  <a:pt x="3379076" y="536028"/>
                </a:cubicBezTo>
                <a:cubicBezTo>
                  <a:pt x="3382747" y="518900"/>
                  <a:pt x="3379076" y="500993"/>
                  <a:pt x="3379076" y="483476"/>
                </a:cubicBezTo>
                <a:lnTo>
                  <a:pt x="3389586" y="394138"/>
                </a:lnTo>
                <a:lnTo>
                  <a:pt x="3389586" y="252248"/>
                </a:lnTo>
                <a:lnTo>
                  <a:pt x="3326524" y="68317"/>
                </a:lnTo>
                <a:cubicBezTo>
                  <a:pt x="3316014" y="56055"/>
                  <a:pt x="3305857" y="43481"/>
                  <a:pt x="3294993" y="31531"/>
                </a:cubicBezTo>
                <a:cubicBezTo>
                  <a:pt x="3286661" y="22366"/>
                  <a:pt x="3277475" y="14014"/>
                  <a:pt x="3268717" y="5255"/>
                </a:cubicBezTo>
                <a:lnTo>
                  <a:pt x="2753710" y="0"/>
                </a:lnTo>
                <a:lnTo>
                  <a:pt x="2627586" y="47297"/>
                </a:lnTo>
                <a:lnTo>
                  <a:pt x="2543503" y="47297"/>
                </a:lnTo>
                <a:lnTo>
                  <a:pt x="1849821" y="47297"/>
                </a:lnTo>
                <a:lnTo>
                  <a:pt x="1035269" y="126124"/>
                </a:lnTo>
                <a:lnTo>
                  <a:pt x="935421" y="378373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Figura a mano libera 35"/>
          <p:cNvSpPr/>
          <p:nvPr/>
        </p:nvSpPr>
        <p:spPr>
          <a:xfrm>
            <a:off x="157655" y="3111062"/>
            <a:ext cx="5891048" cy="972207"/>
          </a:xfrm>
          <a:custGeom>
            <a:avLst/>
            <a:gdLst>
              <a:gd name="connsiteX0" fmla="*/ 2737945 w 5891048"/>
              <a:gd name="connsiteY0" fmla="*/ 162910 h 972207"/>
              <a:gd name="connsiteX1" fmla="*/ 1923393 w 5891048"/>
              <a:gd name="connsiteY1" fmla="*/ 105104 h 972207"/>
              <a:gd name="connsiteX2" fmla="*/ 1792014 w 5891048"/>
              <a:gd name="connsiteY2" fmla="*/ 105104 h 972207"/>
              <a:gd name="connsiteX3" fmla="*/ 630621 w 5891048"/>
              <a:gd name="connsiteY3" fmla="*/ 89338 h 972207"/>
              <a:gd name="connsiteX4" fmla="*/ 567559 w 5891048"/>
              <a:gd name="connsiteY4" fmla="*/ 89338 h 972207"/>
              <a:gd name="connsiteX5" fmla="*/ 183931 w 5891048"/>
              <a:gd name="connsiteY5" fmla="*/ 162910 h 972207"/>
              <a:gd name="connsiteX6" fmla="*/ 21021 w 5891048"/>
              <a:gd name="connsiteY6" fmla="*/ 336331 h 972207"/>
              <a:gd name="connsiteX7" fmla="*/ 0 w 5891048"/>
              <a:gd name="connsiteY7" fmla="*/ 599090 h 972207"/>
              <a:gd name="connsiteX8" fmla="*/ 126124 w 5891048"/>
              <a:gd name="connsiteY8" fmla="*/ 788276 h 972207"/>
              <a:gd name="connsiteX9" fmla="*/ 341586 w 5891048"/>
              <a:gd name="connsiteY9" fmla="*/ 825062 h 972207"/>
              <a:gd name="connsiteX10" fmla="*/ 415159 w 5891048"/>
              <a:gd name="connsiteY10" fmla="*/ 835572 h 972207"/>
              <a:gd name="connsiteX11" fmla="*/ 1508235 w 5891048"/>
              <a:gd name="connsiteY11" fmla="*/ 972207 h 972207"/>
              <a:gd name="connsiteX12" fmla="*/ 1933904 w 5891048"/>
              <a:gd name="connsiteY12" fmla="*/ 972207 h 972207"/>
              <a:gd name="connsiteX13" fmla="*/ 3016469 w 5891048"/>
              <a:gd name="connsiteY13" fmla="*/ 861848 h 972207"/>
              <a:gd name="connsiteX14" fmla="*/ 4125311 w 5891048"/>
              <a:gd name="connsiteY14" fmla="*/ 809297 h 972207"/>
              <a:gd name="connsiteX15" fmla="*/ 5150069 w 5891048"/>
              <a:gd name="connsiteY15" fmla="*/ 846083 h 972207"/>
              <a:gd name="connsiteX16" fmla="*/ 5376042 w 5891048"/>
              <a:gd name="connsiteY16" fmla="*/ 846083 h 972207"/>
              <a:gd name="connsiteX17" fmla="*/ 5722883 w 5891048"/>
              <a:gd name="connsiteY17" fmla="*/ 825062 h 972207"/>
              <a:gd name="connsiteX18" fmla="*/ 5764924 w 5891048"/>
              <a:gd name="connsiteY18" fmla="*/ 804041 h 972207"/>
              <a:gd name="connsiteX19" fmla="*/ 5791200 w 5891048"/>
              <a:gd name="connsiteY19" fmla="*/ 788276 h 972207"/>
              <a:gd name="connsiteX20" fmla="*/ 5812221 w 5891048"/>
              <a:gd name="connsiteY20" fmla="*/ 777766 h 972207"/>
              <a:gd name="connsiteX21" fmla="*/ 5891048 w 5891048"/>
              <a:gd name="connsiteY21" fmla="*/ 698938 h 972207"/>
              <a:gd name="connsiteX22" fmla="*/ 5885793 w 5891048"/>
              <a:gd name="connsiteY22" fmla="*/ 420414 h 972207"/>
              <a:gd name="connsiteX23" fmla="*/ 5885793 w 5891048"/>
              <a:gd name="connsiteY23" fmla="*/ 336331 h 972207"/>
              <a:gd name="connsiteX24" fmla="*/ 5806966 w 5891048"/>
              <a:gd name="connsiteY24" fmla="*/ 131379 h 972207"/>
              <a:gd name="connsiteX25" fmla="*/ 5144814 w 5891048"/>
              <a:gd name="connsiteY25" fmla="*/ 0 h 972207"/>
              <a:gd name="connsiteX26" fmla="*/ 3972911 w 5891048"/>
              <a:gd name="connsiteY26" fmla="*/ 0 h 972207"/>
              <a:gd name="connsiteX27" fmla="*/ 3657600 w 5891048"/>
              <a:gd name="connsiteY27" fmla="*/ 36786 h 972207"/>
              <a:gd name="connsiteX28" fmla="*/ 3053255 w 5891048"/>
              <a:gd name="connsiteY28" fmla="*/ 147145 h 972207"/>
              <a:gd name="connsiteX29" fmla="*/ 2737945 w 5891048"/>
              <a:gd name="connsiteY29" fmla="*/ 162910 h 972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5891048" h="972207">
                <a:moveTo>
                  <a:pt x="2737945" y="162910"/>
                </a:moveTo>
                <a:lnTo>
                  <a:pt x="1923393" y="105104"/>
                </a:lnTo>
                <a:lnTo>
                  <a:pt x="1792014" y="105104"/>
                </a:lnTo>
                <a:lnTo>
                  <a:pt x="630621" y="89338"/>
                </a:lnTo>
                <a:lnTo>
                  <a:pt x="567559" y="89338"/>
                </a:lnTo>
                <a:lnTo>
                  <a:pt x="183931" y="162910"/>
                </a:lnTo>
                <a:lnTo>
                  <a:pt x="21021" y="336331"/>
                </a:lnTo>
                <a:lnTo>
                  <a:pt x="0" y="599090"/>
                </a:lnTo>
                <a:lnTo>
                  <a:pt x="126124" y="788276"/>
                </a:lnTo>
                <a:cubicBezTo>
                  <a:pt x="304477" y="827049"/>
                  <a:pt x="185637" y="805569"/>
                  <a:pt x="341586" y="825062"/>
                </a:cubicBezTo>
                <a:cubicBezTo>
                  <a:pt x="366168" y="828135"/>
                  <a:pt x="415159" y="835572"/>
                  <a:pt x="415159" y="835572"/>
                </a:cubicBezTo>
                <a:lnTo>
                  <a:pt x="1508235" y="972207"/>
                </a:lnTo>
                <a:lnTo>
                  <a:pt x="1933904" y="972207"/>
                </a:lnTo>
                <a:lnTo>
                  <a:pt x="3016469" y="861848"/>
                </a:lnTo>
                <a:lnTo>
                  <a:pt x="4125311" y="809297"/>
                </a:lnTo>
                <a:lnTo>
                  <a:pt x="5150069" y="846083"/>
                </a:lnTo>
                <a:lnTo>
                  <a:pt x="5376042" y="846083"/>
                </a:lnTo>
                <a:lnTo>
                  <a:pt x="5722883" y="825062"/>
                </a:lnTo>
                <a:cubicBezTo>
                  <a:pt x="5736897" y="818055"/>
                  <a:pt x="5751129" y="811469"/>
                  <a:pt x="5764924" y="804041"/>
                </a:cubicBezTo>
                <a:cubicBezTo>
                  <a:pt x="5773917" y="799198"/>
                  <a:pt x="5782064" y="792844"/>
                  <a:pt x="5791200" y="788276"/>
                </a:cubicBezTo>
                <a:cubicBezTo>
                  <a:pt x="5815354" y="776199"/>
                  <a:pt x="5800349" y="789638"/>
                  <a:pt x="5812221" y="777766"/>
                </a:cubicBezTo>
                <a:lnTo>
                  <a:pt x="5891048" y="698938"/>
                </a:lnTo>
                <a:cubicBezTo>
                  <a:pt x="5889296" y="606097"/>
                  <a:pt x="5887545" y="513255"/>
                  <a:pt x="5885793" y="420414"/>
                </a:cubicBezTo>
                <a:lnTo>
                  <a:pt x="5885793" y="336331"/>
                </a:lnTo>
                <a:lnTo>
                  <a:pt x="5806966" y="131379"/>
                </a:lnTo>
                <a:lnTo>
                  <a:pt x="5144814" y="0"/>
                </a:lnTo>
                <a:lnTo>
                  <a:pt x="3972911" y="0"/>
                </a:lnTo>
                <a:lnTo>
                  <a:pt x="3657600" y="36786"/>
                </a:lnTo>
                <a:lnTo>
                  <a:pt x="3053255" y="147145"/>
                </a:lnTo>
                <a:lnTo>
                  <a:pt x="2737945" y="162910"/>
                </a:lnTo>
                <a:close/>
              </a:path>
            </a:pathLst>
          </a:custGeom>
          <a:noFill/>
          <a:ln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Figura a mano libera 37"/>
          <p:cNvSpPr/>
          <p:nvPr/>
        </p:nvSpPr>
        <p:spPr>
          <a:xfrm>
            <a:off x="6237890" y="1103586"/>
            <a:ext cx="2653862" cy="3032235"/>
          </a:xfrm>
          <a:custGeom>
            <a:avLst/>
            <a:gdLst>
              <a:gd name="connsiteX0" fmla="*/ 21020 w 2653862"/>
              <a:gd name="connsiteY0" fmla="*/ 504497 h 3032235"/>
              <a:gd name="connsiteX1" fmla="*/ 0 w 2653862"/>
              <a:gd name="connsiteY1" fmla="*/ 683173 h 3032235"/>
              <a:gd name="connsiteX2" fmla="*/ 31531 w 2653862"/>
              <a:gd name="connsiteY2" fmla="*/ 777766 h 3032235"/>
              <a:gd name="connsiteX3" fmla="*/ 42041 w 2653862"/>
              <a:gd name="connsiteY3" fmla="*/ 1066800 h 3032235"/>
              <a:gd name="connsiteX4" fmla="*/ 168165 w 2653862"/>
              <a:gd name="connsiteY4" fmla="*/ 1702676 h 3032235"/>
              <a:gd name="connsiteX5" fmla="*/ 262758 w 2653862"/>
              <a:gd name="connsiteY5" fmla="*/ 2370083 h 3032235"/>
              <a:gd name="connsiteX6" fmla="*/ 194441 w 2653862"/>
              <a:gd name="connsiteY6" fmla="*/ 2732690 h 3032235"/>
              <a:gd name="connsiteX7" fmla="*/ 225972 w 2653862"/>
              <a:gd name="connsiteY7" fmla="*/ 2958662 h 3032235"/>
              <a:gd name="connsiteX8" fmla="*/ 273269 w 2653862"/>
              <a:gd name="connsiteY8" fmla="*/ 3032235 h 3032235"/>
              <a:gd name="connsiteX9" fmla="*/ 2296510 w 2653862"/>
              <a:gd name="connsiteY9" fmla="*/ 3016469 h 3032235"/>
              <a:gd name="connsiteX10" fmla="*/ 2611820 w 2653862"/>
              <a:gd name="connsiteY10" fmla="*/ 2590800 h 3032235"/>
              <a:gd name="connsiteX11" fmla="*/ 2617076 w 2653862"/>
              <a:gd name="connsiteY11" fmla="*/ 2454166 h 3032235"/>
              <a:gd name="connsiteX12" fmla="*/ 2653862 w 2653862"/>
              <a:gd name="connsiteY12" fmla="*/ 1960180 h 3032235"/>
              <a:gd name="connsiteX13" fmla="*/ 2653862 w 2653862"/>
              <a:gd name="connsiteY13" fmla="*/ 1891862 h 3032235"/>
              <a:gd name="connsiteX14" fmla="*/ 1986455 w 2653862"/>
              <a:gd name="connsiteY14" fmla="*/ 1250731 h 3032235"/>
              <a:gd name="connsiteX15" fmla="*/ 1492469 w 2653862"/>
              <a:gd name="connsiteY15" fmla="*/ 1124607 h 3032235"/>
              <a:gd name="connsiteX16" fmla="*/ 1529255 w 2653862"/>
              <a:gd name="connsiteY16" fmla="*/ 840828 h 3032235"/>
              <a:gd name="connsiteX17" fmla="*/ 1534510 w 2653862"/>
              <a:gd name="connsiteY17" fmla="*/ 793531 h 3032235"/>
              <a:gd name="connsiteX18" fmla="*/ 1560786 w 2653862"/>
              <a:gd name="connsiteY18" fmla="*/ 740980 h 3032235"/>
              <a:gd name="connsiteX19" fmla="*/ 1618593 w 2653862"/>
              <a:gd name="connsiteY19" fmla="*/ 567559 h 3032235"/>
              <a:gd name="connsiteX20" fmla="*/ 1618593 w 2653862"/>
              <a:gd name="connsiteY20" fmla="*/ 504497 h 3032235"/>
              <a:gd name="connsiteX21" fmla="*/ 1618593 w 2653862"/>
              <a:gd name="connsiteY21" fmla="*/ 241738 h 3032235"/>
              <a:gd name="connsiteX22" fmla="*/ 1602827 w 2653862"/>
              <a:gd name="connsiteY22" fmla="*/ 199697 h 3032235"/>
              <a:gd name="connsiteX23" fmla="*/ 1592317 w 2653862"/>
              <a:gd name="connsiteY23" fmla="*/ 183931 h 3032235"/>
              <a:gd name="connsiteX24" fmla="*/ 1566041 w 2653862"/>
              <a:gd name="connsiteY24" fmla="*/ 147145 h 3032235"/>
              <a:gd name="connsiteX25" fmla="*/ 1545020 w 2653862"/>
              <a:gd name="connsiteY25" fmla="*/ 99848 h 3032235"/>
              <a:gd name="connsiteX26" fmla="*/ 1534510 w 2653862"/>
              <a:gd name="connsiteY26" fmla="*/ 94593 h 3032235"/>
              <a:gd name="connsiteX27" fmla="*/ 1340069 w 2653862"/>
              <a:gd name="connsiteY27" fmla="*/ 26276 h 3032235"/>
              <a:gd name="connsiteX28" fmla="*/ 620110 w 2653862"/>
              <a:gd name="connsiteY28" fmla="*/ 0 h 3032235"/>
              <a:gd name="connsiteX29" fmla="*/ 294289 w 2653862"/>
              <a:gd name="connsiteY29" fmla="*/ 57807 h 3032235"/>
              <a:gd name="connsiteX30" fmla="*/ 120869 w 2653862"/>
              <a:gd name="connsiteY30" fmla="*/ 178676 h 3032235"/>
              <a:gd name="connsiteX31" fmla="*/ 21020 w 2653862"/>
              <a:gd name="connsiteY31" fmla="*/ 504497 h 3032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653862" h="3032235">
                <a:moveTo>
                  <a:pt x="21020" y="504497"/>
                </a:moveTo>
                <a:lnTo>
                  <a:pt x="0" y="683173"/>
                </a:lnTo>
                <a:lnTo>
                  <a:pt x="31531" y="777766"/>
                </a:lnTo>
                <a:lnTo>
                  <a:pt x="42041" y="1066800"/>
                </a:lnTo>
                <a:lnTo>
                  <a:pt x="168165" y="1702676"/>
                </a:lnTo>
                <a:lnTo>
                  <a:pt x="262758" y="2370083"/>
                </a:lnTo>
                <a:lnTo>
                  <a:pt x="194441" y="2732690"/>
                </a:lnTo>
                <a:lnTo>
                  <a:pt x="225972" y="2958662"/>
                </a:lnTo>
                <a:lnTo>
                  <a:pt x="273269" y="3032235"/>
                </a:lnTo>
                <a:lnTo>
                  <a:pt x="2296510" y="3016469"/>
                </a:lnTo>
                <a:lnTo>
                  <a:pt x="2611820" y="2590800"/>
                </a:lnTo>
                <a:cubicBezTo>
                  <a:pt x="2618574" y="2496261"/>
                  <a:pt x="2617076" y="2541815"/>
                  <a:pt x="2617076" y="2454166"/>
                </a:cubicBezTo>
                <a:lnTo>
                  <a:pt x="2653862" y="1960180"/>
                </a:lnTo>
                <a:lnTo>
                  <a:pt x="2653862" y="1891862"/>
                </a:lnTo>
                <a:lnTo>
                  <a:pt x="1986455" y="1250731"/>
                </a:lnTo>
                <a:lnTo>
                  <a:pt x="1492469" y="1124607"/>
                </a:lnTo>
                <a:lnTo>
                  <a:pt x="1529255" y="840828"/>
                </a:lnTo>
                <a:cubicBezTo>
                  <a:pt x="1531007" y="825062"/>
                  <a:pt x="1529733" y="808657"/>
                  <a:pt x="1534510" y="793531"/>
                </a:cubicBezTo>
                <a:cubicBezTo>
                  <a:pt x="1540408" y="774855"/>
                  <a:pt x="1560786" y="740980"/>
                  <a:pt x="1560786" y="740980"/>
                </a:cubicBezTo>
                <a:lnTo>
                  <a:pt x="1618593" y="567559"/>
                </a:lnTo>
                <a:lnTo>
                  <a:pt x="1618593" y="504497"/>
                </a:lnTo>
                <a:lnTo>
                  <a:pt x="1618593" y="241738"/>
                </a:lnTo>
                <a:cubicBezTo>
                  <a:pt x="1613338" y="227724"/>
                  <a:pt x="1609020" y="213322"/>
                  <a:pt x="1602827" y="199697"/>
                </a:cubicBezTo>
                <a:cubicBezTo>
                  <a:pt x="1600213" y="193947"/>
                  <a:pt x="1595988" y="189071"/>
                  <a:pt x="1592317" y="183931"/>
                </a:cubicBezTo>
                <a:cubicBezTo>
                  <a:pt x="1559725" y="138303"/>
                  <a:pt x="1590810" y="184301"/>
                  <a:pt x="1566041" y="147145"/>
                </a:cubicBezTo>
                <a:cubicBezTo>
                  <a:pt x="1560604" y="125398"/>
                  <a:pt x="1561256" y="119331"/>
                  <a:pt x="1545020" y="99848"/>
                </a:cubicBezTo>
                <a:cubicBezTo>
                  <a:pt x="1542512" y="96839"/>
                  <a:pt x="1538013" y="96345"/>
                  <a:pt x="1534510" y="94593"/>
                </a:cubicBezTo>
                <a:lnTo>
                  <a:pt x="1340069" y="26276"/>
                </a:lnTo>
                <a:lnTo>
                  <a:pt x="620110" y="0"/>
                </a:lnTo>
                <a:lnTo>
                  <a:pt x="294289" y="57807"/>
                </a:lnTo>
                <a:lnTo>
                  <a:pt x="120869" y="178676"/>
                </a:lnTo>
                <a:lnTo>
                  <a:pt x="21020" y="504497"/>
                </a:lnTo>
                <a:close/>
              </a:path>
            </a:pathLst>
          </a:cu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CasellaDiTesto 109"/>
          <p:cNvSpPr txBox="1"/>
          <p:nvPr/>
        </p:nvSpPr>
        <p:spPr>
          <a:xfrm>
            <a:off x="80195" y="2080876"/>
            <a:ext cx="33730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GB" sz="1200" b="1" dirty="0" smtClean="0">
                <a:solidFill>
                  <a:srgbClr val="FF0000"/>
                </a:solidFill>
              </a:rPr>
              <a:t>Le due </a:t>
            </a:r>
            <a:r>
              <a:rPr lang="en-GB" sz="1200" b="1" dirty="0" err="1" smtClean="0">
                <a:solidFill>
                  <a:srgbClr val="FF0000"/>
                </a:solidFill>
              </a:rPr>
              <a:t>entità</a:t>
            </a:r>
            <a:r>
              <a:rPr lang="en-GB" sz="1200" b="1" dirty="0" smtClean="0">
                <a:solidFill>
                  <a:srgbClr val="FF0000"/>
                </a:solidFill>
              </a:rPr>
              <a:t> di Ristorante </a:t>
            </a:r>
            <a:r>
              <a:rPr lang="en-GB" sz="1200" b="1" dirty="0" err="1" smtClean="0">
                <a:solidFill>
                  <a:srgbClr val="FF0000"/>
                </a:solidFill>
              </a:rPr>
              <a:t>sono</a:t>
            </a:r>
            <a:r>
              <a:rPr lang="en-GB" sz="1200" b="1" dirty="0" smtClean="0">
                <a:solidFill>
                  <a:srgbClr val="FF0000"/>
                </a:solidFill>
              </a:rPr>
              <a:t> </a:t>
            </a:r>
            <a:r>
              <a:rPr lang="en-GB" sz="1200" b="1" dirty="0" err="1" smtClean="0">
                <a:solidFill>
                  <a:srgbClr val="FF0000"/>
                </a:solidFill>
              </a:rPr>
              <a:t>visitate</a:t>
            </a:r>
            <a:r>
              <a:rPr lang="en-GB" sz="1200" b="1" dirty="0" smtClean="0">
                <a:solidFill>
                  <a:srgbClr val="FF0000"/>
                </a:solidFill>
              </a:rPr>
              <a:t> </a:t>
            </a:r>
            <a:r>
              <a:rPr lang="en-GB" sz="1200" b="1" dirty="0" err="1" smtClean="0">
                <a:solidFill>
                  <a:srgbClr val="FF0000"/>
                </a:solidFill>
              </a:rPr>
              <a:t>separatamente</a:t>
            </a:r>
            <a:r>
              <a:rPr lang="en-GB" sz="1200" b="1" dirty="0" smtClean="0">
                <a:solidFill>
                  <a:srgbClr val="FF0000"/>
                </a:solidFill>
              </a:rPr>
              <a:t> dale </a:t>
            </a:r>
            <a:r>
              <a:rPr lang="en-GB" sz="1200" b="1" dirty="0" err="1" smtClean="0">
                <a:solidFill>
                  <a:srgbClr val="FF0000"/>
                </a:solidFill>
              </a:rPr>
              <a:t>interrogazioni</a:t>
            </a:r>
            <a:endParaRPr lang="en-GB" sz="1200" b="1" dirty="0" smtClean="0">
              <a:solidFill>
                <a:srgbClr val="FF0000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200" b="1" dirty="0">
                <a:solidFill>
                  <a:srgbClr val="FF0000"/>
                </a:solidFill>
              </a:rPr>
              <a:t>Le due </a:t>
            </a:r>
            <a:r>
              <a:rPr lang="en-GB" sz="1200" b="1" dirty="0" err="1">
                <a:solidFill>
                  <a:srgbClr val="FF0000"/>
                </a:solidFill>
              </a:rPr>
              <a:t>entità</a:t>
            </a:r>
            <a:r>
              <a:rPr lang="en-GB" sz="1200" b="1" dirty="0">
                <a:solidFill>
                  <a:srgbClr val="FF0000"/>
                </a:solidFill>
              </a:rPr>
              <a:t> relative a </a:t>
            </a:r>
            <a:r>
              <a:rPr lang="en-GB" sz="1200" b="1" dirty="0" err="1">
                <a:solidFill>
                  <a:srgbClr val="FF0000"/>
                </a:solidFill>
              </a:rPr>
              <a:t>piatto</a:t>
            </a:r>
            <a:r>
              <a:rPr lang="en-GB" sz="1200" b="1" dirty="0">
                <a:solidFill>
                  <a:srgbClr val="FF0000"/>
                </a:solidFill>
              </a:rPr>
              <a:t> </a:t>
            </a:r>
            <a:r>
              <a:rPr lang="en-GB" sz="1200" b="1" dirty="0" err="1">
                <a:solidFill>
                  <a:srgbClr val="FF0000"/>
                </a:solidFill>
              </a:rPr>
              <a:t>sono</a:t>
            </a:r>
            <a:r>
              <a:rPr lang="en-GB" sz="1200" b="1" dirty="0">
                <a:solidFill>
                  <a:srgbClr val="FF0000"/>
                </a:solidFill>
              </a:rPr>
              <a:t> </a:t>
            </a:r>
            <a:r>
              <a:rPr lang="en-GB" sz="1200" b="1" dirty="0" err="1">
                <a:solidFill>
                  <a:srgbClr val="FF0000"/>
                </a:solidFill>
              </a:rPr>
              <a:t>visitate</a:t>
            </a:r>
            <a:r>
              <a:rPr lang="en-GB" sz="1200" b="1" dirty="0">
                <a:solidFill>
                  <a:srgbClr val="FF0000"/>
                </a:solidFill>
              </a:rPr>
              <a:t> </a:t>
            </a:r>
            <a:r>
              <a:rPr lang="en-GB" sz="1200" b="1" dirty="0" err="1">
                <a:solidFill>
                  <a:srgbClr val="FF0000"/>
                </a:solidFill>
              </a:rPr>
              <a:t>insieme</a:t>
            </a:r>
            <a:r>
              <a:rPr lang="en-GB" sz="1200" b="1" dirty="0">
                <a:solidFill>
                  <a:srgbClr val="FF0000"/>
                </a:solidFill>
              </a:rPr>
              <a:t> </a:t>
            </a:r>
            <a:r>
              <a:rPr lang="en-GB" sz="1200" b="1" dirty="0" err="1" smtClean="0">
                <a:solidFill>
                  <a:srgbClr val="FF0000"/>
                </a:solidFill>
              </a:rPr>
              <a:t>dalle</a:t>
            </a:r>
            <a:r>
              <a:rPr lang="en-GB" sz="1200" b="1" dirty="0" smtClean="0">
                <a:solidFill>
                  <a:srgbClr val="FF0000"/>
                </a:solidFill>
              </a:rPr>
              <a:t> </a:t>
            </a:r>
            <a:r>
              <a:rPr lang="en-GB" sz="1200" b="1" dirty="0" err="1" smtClean="0">
                <a:solidFill>
                  <a:srgbClr val="FF0000"/>
                </a:solidFill>
              </a:rPr>
              <a:t>interrogazioni</a:t>
            </a:r>
            <a:r>
              <a:rPr lang="en-GB" sz="1200" b="1" dirty="0" smtClean="0">
                <a:solidFill>
                  <a:srgbClr val="FF0000"/>
                </a:solidFill>
              </a:rPr>
              <a:t> </a:t>
            </a:r>
            <a:endParaRPr lang="en-GB" sz="1200" b="1" dirty="0" smtClean="0">
              <a:solidFill>
                <a:srgbClr val="FF0000"/>
              </a:solidFill>
            </a:endParaRPr>
          </a:p>
        </p:txBody>
      </p:sp>
      <p:sp>
        <p:nvSpPr>
          <p:cNvPr id="34" name="Figura a mano libera 33"/>
          <p:cNvSpPr/>
          <p:nvPr/>
        </p:nvSpPr>
        <p:spPr>
          <a:xfrm>
            <a:off x="3237186" y="688428"/>
            <a:ext cx="2953407" cy="2075793"/>
          </a:xfrm>
          <a:custGeom>
            <a:avLst/>
            <a:gdLst>
              <a:gd name="connsiteX0" fmla="*/ 0 w 2953407"/>
              <a:gd name="connsiteY0" fmla="*/ 1072055 h 2075793"/>
              <a:gd name="connsiteX1" fmla="*/ 15766 w 2953407"/>
              <a:gd name="connsiteY1" fmla="*/ 1255986 h 2075793"/>
              <a:gd name="connsiteX2" fmla="*/ 304800 w 2953407"/>
              <a:gd name="connsiteY2" fmla="*/ 1513489 h 2075793"/>
              <a:gd name="connsiteX3" fmla="*/ 383628 w 2953407"/>
              <a:gd name="connsiteY3" fmla="*/ 1529255 h 2075793"/>
              <a:gd name="connsiteX4" fmla="*/ 851338 w 2953407"/>
              <a:gd name="connsiteY4" fmla="*/ 1602827 h 2075793"/>
              <a:gd name="connsiteX5" fmla="*/ 877614 w 2953407"/>
              <a:gd name="connsiteY5" fmla="*/ 1655379 h 2075793"/>
              <a:gd name="connsiteX6" fmla="*/ 966952 w 2953407"/>
              <a:gd name="connsiteY6" fmla="*/ 1944413 h 2075793"/>
              <a:gd name="connsiteX7" fmla="*/ 1361090 w 2953407"/>
              <a:gd name="connsiteY7" fmla="*/ 2075793 h 2075793"/>
              <a:gd name="connsiteX8" fmla="*/ 1434662 w 2953407"/>
              <a:gd name="connsiteY8" fmla="*/ 2075793 h 2075793"/>
              <a:gd name="connsiteX9" fmla="*/ 2485697 w 2953407"/>
              <a:gd name="connsiteY9" fmla="*/ 2054772 h 2075793"/>
              <a:gd name="connsiteX10" fmla="*/ 2522483 w 2953407"/>
              <a:gd name="connsiteY10" fmla="*/ 2007475 h 2075793"/>
              <a:gd name="connsiteX11" fmla="*/ 2900855 w 2953407"/>
              <a:gd name="connsiteY11" fmla="*/ 1813034 h 2075793"/>
              <a:gd name="connsiteX12" fmla="*/ 2911366 w 2953407"/>
              <a:gd name="connsiteY12" fmla="*/ 1765738 h 2075793"/>
              <a:gd name="connsiteX13" fmla="*/ 2953407 w 2953407"/>
              <a:gd name="connsiteY13" fmla="*/ 1545020 h 2075793"/>
              <a:gd name="connsiteX14" fmla="*/ 2737945 w 2953407"/>
              <a:gd name="connsiteY14" fmla="*/ 1345324 h 2075793"/>
              <a:gd name="connsiteX15" fmla="*/ 1954924 w 2953407"/>
              <a:gd name="connsiteY15" fmla="*/ 1319048 h 2075793"/>
              <a:gd name="connsiteX16" fmla="*/ 1902373 w 2953407"/>
              <a:gd name="connsiteY16" fmla="*/ 1313793 h 2075793"/>
              <a:gd name="connsiteX17" fmla="*/ 1566042 w 2953407"/>
              <a:gd name="connsiteY17" fmla="*/ 1093075 h 2075793"/>
              <a:gd name="connsiteX18" fmla="*/ 1481959 w 2953407"/>
              <a:gd name="connsiteY18" fmla="*/ 746234 h 2075793"/>
              <a:gd name="connsiteX19" fmla="*/ 1439917 w 2953407"/>
              <a:gd name="connsiteY19" fmla="*/ 383627 h 2075793"/>
              <a:gd name="connsiteX20" fmla="*/ 1397876 w 2953407"/>
              <a:gd name="connsiteY20" fmla="*/ 315310 h 2075793"/>
              <a:gd name="connsiteX21" fmla="*/ 1392621 w 2953407"/>
              <a:gd name="connsiteY21" fmla="*/ 278524 h 2075793"/>
              <a:gd name="connsiteX22" fmla="*/ 1261242 w 2953407"/>
              <a:gd name="connsiteY22" fmla="*/ 47296 h 2075793"/>
              <a:gd name="connsiteX23" fmla="*/ 719959 w 2953407"/>
              <a:gd name="connsiteY23" fmla="*/ 0 h 2075793"/>
              <a:gd name="connsiteX24" fmla="*/ 294290 w 2953407"/>
              <a:gd name="connsiteY24" fmla="*/ 42041 h 2075793"/>
              <a:gd name="connsiteX25" fmla="*/ 89338 w 2953407"/>
              <a:gd name="connsiteY25" fmla="*/ 147144 h 2075793"/>
              <a:gd name="connsiteX26" fmla="*/ 52552 w 2953407"/>
              <a:gd name="connsiteY26" fmla="*/ 430924 h 2075793"/>
              <a:gd name="connsiteX27" fmla="*/ 52552 w 2953407"/>
              <a:gd name="connsiteY27" fmla="*/ 656896 h 2075793"/>
              <a:gd name="connsiteX28" fmla="*/ 0 w 2953407"/>
              <a:gd name="connsiteY28" fmla="*/ 1072055 h 2075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953407" h="2075793">
                <a:moveTo>
                  <a:pt x="0" y="1072055"/>
                </a:moveTo>
                <a:lnTo>
                  <a:pt x="15766" y="1255986"/>
                </a:lnTo>
                <a:lnTo>
                  <a:pt x="304800" y="1513489"/>
                </a:lnTo>
                <a:lnTo>
                  <a:pt x="383628" y="1529255"/>
                </a:lnTo>
                <a:lnTo>
                  <a:pt x="851338" y="1602827"/>
                </a:lnTo>
                <a:lnTo>
                  <a:pt x="877614" y="1655379"/>
                </a:lnTo>
                <a:lnTo>
                  <a:pt x="966952" y="1944413"/>
                </a:lnTo>
                <a:lnTo>
                  <a:pt x="1361090" y="2075793"/>
                </a:lnTo>
                <a:lnTo>
                  <a:pt x="1434662" y="2075793"/>
                </a:lnTo>
                <a:lnTo>
                  <a:pt x="2485697" y="2054772"/>
                </a:lnTo>
                <a:lnTo>
                  <a:pt x="2522483" y="2007475"/>
                </a:lnTo>
                <a:lnTo>
                  <a:pt x="2900855" y="1813034"/>
                </a:lnTo>
                <a:lnTo>
                  <a:pt x="2911366" y="1765738"/>
                </a:lnTo>
                <a:lnTo>
                  <a:pt x="2953407" y="1545020"/>
                </a:lnTo>
                <a:lnTo>
                  <a:pt x="2737945" y="1345324"/>
                </a:lnTo>
                <a:lnTo>
                  <a:pt x="1954924" y="1319048"/>
                </a:lnTo>
                <a:lnTo>
                  <a:pt x="1902373" y="1313793"/>
                </a:lnTo>
                <a:lnTo>
                  <a:pt x="1566042" y="1093075"/>
                </a:lnTo>
                <a:lnTo>
                  <a:pt x="1481959" y="746234"/>
                </a:lnTo>
                <a:lnTo>
                  <a:pt x="1439917" y="383627"/>
                </a:lnTo>
                <a:cubicBezTo>
                  <a:pt x="1425903" y="360855"/>
                  <a:pt x="1401657" y="341780"/>
                  <a:pt x="1397876" y="315310"/>
                </a:cubicBezTo>
                <a:lnTo>
                  <a:pt x="1392621" y="278524"/>
                </a:lnTo>
                <a:lnTo>
                  <a:pt x="1261242" y="47296"/>
                </a:lnTo>
                <a:lnTo>
                  <a:pt x="719959" y="0"/>
                </a:lnTo>
                <a:lnTo>
                  <a:pt x="294290" y="42041"/>
                </a:lnTo>
                <a:lnTo>
                  <a:pt x="89338" y="147144"/>
                </a:lnTo>
                <a:lnTo>
                  <a:pt x="52552" y="430924"/>
                </a:lnTo>
                <a:lnTo>
                  <a:pt x="52552" y="656896"/>
                </a:lnTo>
                <a:lnTo>
                  <a:pt x="0" y="1072055"/>
                </a:lnTo>
                <a:close/>
              </a:path>
            </a:pathLst>
          </a:cu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4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747</Words>
  <Application>Microsoft Office PowerPoint</Application>
  <PresentationFormat>Presentazione su schermo (4:3)</PresentationFormat>
  <Paragraphs>86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di Office</vt:lpstr>
      <vt:lpstr>Esercizio 5.3   Progettazione logica  dello schema Ristoranti</vt:lpstr>
      <vt:lpstr>Esercizio 5.3</vt:lpstr>
      <vt:lpstr>Progettazione logica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Testo</dc:title>
  <dc:creator>Batini Carlo</dc:creator>
  <cp:lastModifiedBy>carlo batini</cp:lastModifiedBy>
  <cp:revision>41</cp:revision>
  <cp:lastPrinted>2019-03-25T13:38:14Z</cp:lastPrinted>
  <dcterms:created xsi:type="dcterms:W3CDTF">2013-04-16T09:55:49Z</dcterms:created>
  <dcterms:modified xsi:type="dcterms:W3CDTF">2020-05-26T05:37:09Z</dcterms:modified>
</cp:coreProperties>
</file>