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29" r:id="rId3"/>
    <p:sldId id="263" r:id="rId4"/>
    <p:sldId id="264" r:id="rId5"/>
    <p:sldId id="265" r:id="rId6"/>
    <p:sldId id="266" r:id="rId7"/>
    <p:sldId id="267" r:id="rId8"/>
    <p:sldId id="257" r:id="rId9"/>
    <p:sldId id="259" r:id="rId10"/>
    <p:sldId id="258" r:id="rId11"/>
    <p:sldId id="260" r:id="rId12"/>
    <p:sldId id="292" r:id="rId13"/>
    <p:sldId id="316" r:id="rId14"/>
    <p:sldId id="293" r:id="rId15"/>
    <p:sldId id="317" r:id="rId16"/>
    <p:sldId id="318" r:id="rId17"/>
    <p:sldId id="300" r:id="rId18"/>
    <p:sldId id="319" r:id="rId19"/>
    <p:sldId id="320" r:id="rId20"/>
    <p:sldId id="261" r:id="rId21"/>
    <p:sldId id="330" r:id="rId22"/>
    <p:sldId id="262" r:id="rId23"/>
    <p:sldId id="289" r:id="rId24"/>
    <p:sldId id="269" r:id="rId25"/>
    <p:sldId id="290" r:id="rId26"/>
    <p:sldId id="299" r:id="rId27"/>
    <p:sldId id="301" r:id="rId28"/>
    <p:sldId id="294" r:id="rId29"/>
    <p:sldId id="291" r:id="rId30"/>
    <p:sldId id="324" r:id="rId31"/>
    <p:sldId id="305" r:id="rId32"/>
    <p:sldId id="270" r:id="rId33"/>
    <p:sldId id="286" r:id="rId34"/>
    <p:sldId id="287" r:id="rId35"/>
    <p:sldId id="271" r:id="rId36"/>
    <p:sldId id="272" r:id="rId37"/>
    <p:sldId id="273" r:id="rId38"/>
    <p:sldId id="268" r:id="rId39"/>
    <p:sldId id="285" r:id="rId40"/>
    <p:sldId id="280" r:id="rId41"/>
    <p:sldId id="327" r:id="rId42"/>
    <p:sldId id="328" r:id="rId43"/>
    <p:sldId id="321" r:id="rId44"/>
    <p:sldId id="274" r:id="rId45"/>
    <p:sldId id="331" r:id="rId46"/>
    <p:sldId id="275" r:id="rId47"/>
    <p:sldId id="303" r:id="rId48"/>
    <p:sldId id="323" r:id="rId49"/>
    <p:sldId id="332" r:id="rId50"/>
    <p:sldId id="322" r:id="rId51"/>
    <p:sldId id="325" r:id="rId52"/>
    <p:sldId id="276" r:id="rId53"/>
    <p:sldId id="281" r:id="rId54"/>
    <p:sldId id="282" r:id="rId55"/>
    <p:sldId id="283" r:id="rId56"/>
    <p:sldId id="284" r:id="rId57"/>
    <p:sldId id="277" r:id="rId58"/>
    <p:sldId id="278" r:id="rId59"/>
    <p:sldId id="279" r:id="rId60"/>
    <p:sldId id="288" r:id="rId61"/>
    <p:sldId id="295" r:id="rId62"/>
    <p:sldId id="296" r:id="rId63"/>
    <p:sldId id="297" r:id="rId64"/>
    <p:sldId id="298" r:id="rId65"/>
    <p:sldId id="302" r:id="rId66"/>
    <p:sldId id="304" r:id="rId67"/>
    <p:sldId id="306" r:id="rId68"/>
    <p:sldId id="307" r:id="rId69"/>
    <p:sldId id="326" r:id="rId70"/>
    <p:sldId id="311" r:id="rId71"/>
    <p:sldId id="312" r:id="rId72"/>
    <p:sldId id="313" r:id="rId73"/>
    <p:sldId id="314" r:id="rId74"/>
    <p:sldId id="315" r:id="rId75"/>
    <p:sldId id="308" r:id="rId76"/>
    <p:sldId id="309" r:id="rId77"/>
    <p:sldId id="310" r:id="rId78"/>
    <p:sldId id="333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86435" autoAdjust="0"/>
  </p:normalViewPr>
  <p:slideViewPr>
    <p:cSldViewPr snapToGrid="0">
      <p:cViewPr varScale="1">
        <p:scale>
          <a:sx n="83" d="100"/>
          <a:sy n="83" d="100"/>
        </p:scale>
        <p:origin x="1101" y="36"/>
      </p:cViewPr>
      <p:guideLst/>
    </p:cSldViewPr>
  </p:slideViewPr>
  <p:outlineViewPr>
    <p:cViewPr>
      <p:scale>
        <a:sx n="33" d="100"/>
        <a:sy n="33" d="100"/>
      </p:scale>
      <p:origin x="0" y="-1347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16737-6598-455C-BD0B-31A7EE649CE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BE61C-9A8A-4206-863B-9E4C6861FB2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56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63073-58C8-46DE-AB11-A17C45F56147}" type="datetime1">
              <a:rPr lang="en-GB" smtClean="0"/>
              <a:t>09/06/2020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36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A34CB-C50F-4D68-A67A-5258518B48D7}" type="datetime1">
              <a:rPr lang="en-GB" smtClean="0"/>
              <a:t>09/06/2020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10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8CB1-8C7D-4BF3-B7CB-BC4B32000C4E}" type="datetime1">
              <a:rPr lang="en-GB" smtClean="0"/>
              <a:t>09/06/2020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63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6"/>
            <a:ext cx="8666922" cy="693391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577470" cy="4889846"/>
          </a:xfrm>
        </p:spPr>
        <p:txBody>
          <a:bodyPr/>
          <a:lstStyle/>
          <a:p>
            <a:pPr lvl="0"/>
            <a:r>
              <a:rPr lang="it-IT" dirty="0" smtClean="0"/>
              <a:t>Modifica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ED1D-4E27-4B28-8BD3-1D92D6F3AE10}" type="datetime1">
              <a:rPr lang="en-GB" smtClean="0"/>
              <a:t>09/06/2020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83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84-517F-4E46-8CA5-5D4BA793D197}" type="datetime1">
              <a:rPr lang="en-GB" smtClean="0"/>
              <a:t>09/06/2020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82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A1F2-B4B6-4328-B52F-2D8B05C73E09}" type="datetime1">
              <a:rPr lang="en-GB" smtClean="0"/>
              <a:t>09/06/2020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43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9D3BB-BFAC-4ECE-A8EE-CB0B6B5CD44F}" type="datetime1">
              <a:rPr lang="en-GB" smtClean="0"/>
              <a:t>09/06/2020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4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1D6B-5629-4099-A718-A7E7E47D2FF3}" type="datetime1">
              <a:rPr lang="en-GB" smtClean="0"/>
              <a:t>09/06/2020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2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054EA-EA7D-4167-80BD-34F0B09FF55B}" type="datetime1">
              <a:rPr lang="en-GB" smtClean="0"/>
              <a:t>09/06/2020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27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B555-C1D1-45A7-9EE3-3B934D0322B2}" type="datetime1">
              <a:rPr lang="en-GB" smtClean="0"/>
              <a:t>09/06/2020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67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D114-BE50-48C4-9B97-64987F384447}" type="datetime1">
              <a:rPr lang="en-GB" smtClean="0"/>
              <a:t>09/06/2020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85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4EB83-115B-45B0-8A64-3CF57ACB898F}" type="datetime1">
              <a:rPr lang="en-GB" smtClean="0"/>
              <a:t>09/06/2020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7EF3B-A56D-4C04-9378-F07C3061235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00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8363" y="3347678"/>
            <a:ext cx="8659505" cy="1946658"/>
          </a:xfrm>
        </p:spPr>
        <p:txBody>
          <a:bodyPr>
            <a:noAutofit/>
          </a:bodyPr>
          <a:lstStyle/>
          <a:p>
            <a:r>
              <a:rPr lang="en-GB" sz="3200" dirty="0" err="1" smtClean="0">
                <a:latin typeface="+mn-lt"/>
              </a:rPr>
              <a:t>Analisi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dei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compiti</a:t>
            </a:r>
            <a:r>
              <a:rPr lang="en-GB" sz="3200" dirty="0" smtClean="0">
                <a:latin typeface="+mn-lt"/>
              </a:rPr>
              <a:t>, </a:t>
            </a:r>
            <a:r>
              <a:rPr lang="en-GB" sz="3200" dirty="0" err="1" smtClean="0">
                <a:latin typeface="+mn-lt"/>
              </a:rPr>
              <a:t>lezioni</a:t>
            </a:r>
            <a:r>
              <a:rPr lang="en-GB" sz="3200" dirty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apprese</a:t>
            </a:r>
            <a:r>
              <a:rPr lang="en-GB" sz="3200" dirty="0" smtClean="0">
                <a:latin typeface="+mn-lt"/>
              </a:rPr>
              <a:t> </a:t>
            </a:r>
            <a:br>
              <a:rPr lang="en-GB" sz="3200" dirty="0" smtClean="0">
                <a:latin typeface="+mn-lt"/>
              </a:rPr>
            </a:br>
            <a:r>
              <a:rPr lang="en-GB" sz="3200" dirty="0" smtClean="0">
                <a:latin typeface="+mn-lt"/>
              </a:rPr>
              <a:t>e </a:t>
            </a:r>
            <a:r>
              <a:rPr lang="en-GB" sz="3200" dirty="0" err="1" smtClean="0">
                <a:latin typeface="+mn-lt"/>
              </a:rPr>
              <a:t>consigli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che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emergono</a:t>
            </a:r>
            <a:r>
              <a:rPr lang="en-GB" sz="3200" dirty="0" smtClean="0">
                <a:latin typeface="+mn-lt"/>
              </a:rPr>
              <a:t/>
            </a:r>
            <a:br>
              <a:rPr lang="en-GB" sz="3200" dirty="0" smtClean="0">
                <a:latin typeface="+mn-lt"/>
              </a:rPr>
            </a:br>
            <a:r>
              <a:rPr lang="en-GB" sz="3200" dirty="0" err="1" smtClean="0">
                <a:latin typeface="+mn-lt"/>
              </a:rPr>
              <a:t>dalla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simulazione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dell’esame</a:t>
            </a:r>
            <a:r>
              <a:rPr lang="en-GB" sz="3200" dirty="0" smtClean="0">
                <a:latin typeface="+mn-lt"/>
              </a:rPr>
              <a:t> </a:t>
            </a:r>
            <a:br>
              <a:rPr lang="en-GB" sz="3200" dirty="0" smtClean="0">
                <a:latin typeface="+mn-lt"/>
              </a:rPr>
            </a:br>
            <a:r>
              <a:rPr lang="en-GB" sz="3200" dirty="0" smtClean="0">
                <a:latin typeface="+mn-lt"/>
              </a:rPr>
              <a:t>di </a:t>
            </a:r>
            <a:r>
              <a:rPr lang="en-GB" sz="3200" dirty="0" err="1" smtClean="0">
                <a:latin typeface="+mn-lt"/>
              </a:rPr>
              <a:t>Basi</a:t>
            </a:r>
            <a:r>
              <a:rPr lang="en-GB" sz="3200" dirty="0" smtClean="0">
                <a:latin typeface="+mn-lt"/>
              </a:rPr>
              <a:t> di </a:t>
            </a:r>
            <a:r>
              <a:rPr lang="en-GB" sz="3200" dirty="0" err="1" smtClean="0">
                <a:latin typeface="+mn-lt"/>
              </a:rPr>
              <a:t>Dati</a:t>
            </a:r>
            <a:r>
              <a:rPr lang="en-GB" sz="3200" dirty="0">
                <a:latin typeface="+mn-lt"/>
              </a:rPr>
              <a:t> </a:t>
            </a:r>
            <a:r>
              <a:rPr lang="en-GB" sz="3200" dirty="0" smtClean="0">
                <a:latin typeface="+mn-lt"/>
              </a:rPr>
              <a:t>A.A. 2019-20</a:t>
            </a:r>
            <a:br>
              <a:rPr lang="en-GB" sz="3200" dirty="0" smtClean="0">
                <a:latin typeface="+mn-lt"/>
              </a:rPr>
            </a:br>
            <a:r>
              <a:rPr lang="en-GB" sz="3200" dirty="0" smtClean="0">
                <a:latin typeface="+mn-lt"/>
              </a:rPr>
              <a:t/>
            </a:r>
            <a:br>
              <a:rPr lang="en-GB" sz="3200" dirty="0" smtClean="0">
                <a:latin typeface="+mn-lt"/>
              </a:rPr>
            </a:br>
            <a:r>
              <a:rPr lang="en-GB" sz="3200" dirty="0" err="1" smtClean="0">
                <a:latin typeface="+mn-lt"/>
              </a:rPr>
              <a:t>Domande</a:t>
            </a:r>
            <a:r>
              <a:rPr lang="en-GB" sz="3200" dirty="0" smtClean="0">
                <a:latin typeface="+mn-lt"/>
              </a:rPr>
              <a:t> di </a:t>
            </a:r>
            <a:r>
              <a:rPr lang="en-GB" sz="3200" dirty="0" err="1" smtClean="0">
                <a:latin typeface="+mn-lt"/>
              </a:rPr>
              <a:t>progettazione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concettuale</a:t>
            </a:r>
            <a:r>
              <a:rPr lang="en-GB" sz="3200" dirty="0" smtClean="0">
                <a:latin typeface="+mn-lt"/>
              </a:rPr>
              <a:t>, </a:t>
            </a:r>
            <a:r>
              <a:rPr lang="en-GB" sz="3200" dirty="0" err="1" smtClean="0">
                <a:latin typeface="+mn-lt"/>
              </a:rPr>
              <a:t>progettazione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logica</a:t>
            </a:r>
            <a:r>
              <a:rPr lang="en-GB" sz="3200" dirty="0" smtClean="0">
                <a:latin typeface="+mn-lt"/>
              </a:rPr>
              <a:t> e </a:t>
            </a:r>
            <a:r>
              <a:rPr lang="en-GB" sz="3200" dirty="0" err="1" smtClean="0">
                <a:latin typeface="+mn-lt"/>
              </a:rPr>
              <a:t>modello</a:t>
            </a:r>
            <a:r>
              <a:rPr lang="en-GB" sz="3200" dirty="0" smtClean="0">
                <a:latin typeface="+mn-lt"/>
              </a:rPr>
              <a:t> </a:t>
            </a:r>
            <a:r>
              <a:rPr lang="en-GB" sz="3200" dirty="0" err="1" smtClean="0">
                <a:latin typeface="+mn-lt"/>
              </a:rPr>
              <a:t>relazionale</a:t>
            </a:r>
            <a:r>
              <a:rPr lang="en-GB" sz="3200" dirty="0" smtClean="0">
                <a:latin typeface="+mn-lt"/>
              </a:rPr>
              <a:t/>
            </a:r>
            <a:br>
              <a:rPr lang="en-GB" sz="3200" dirty="0" smtClean="0">
                <a:latin typeface="+mn-lt"/>
              </a:rPr>
            </a:br>
            <a:r>
              <a:rPr lang="en-GB" sz="3200" dirty="0">
                <a:latin typeface="+mn-lt"/>
              </a:rPr>
              <a:t/>
            </a:r>
            <a:br>
              <a:rPr lang="en-GB" sz="3200" dirty="0">
                <a:latin typeface="+mn-lt"/>
              </a:rPr>
            </a:br>
            <a:r>
              <a:rPr lang="en-GB" sz="3200" dirty="0" smtClean="0">
                <a:latin typeface="+mn-lt"/>
              </a:rPr>
              <a:t>C. Batini</a:t>
            </a:r>
            <a:endParaRPr lang="en-GB" sz="3200" dirty="0"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Formato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697" y="1287117"/>
            <a:ext cx="8765627" cy="488984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Un </a:t>
            </a:r>
            <a:r>
              <a:rPr lang="en-GB" sz="2400" dirty="0" err="1" smtClean="0"/>
              <a:t>unico</a:t>
            </a:r>
            <a:r>
              <a:rPr lang="en-GB" sz="2400" dirty="0" smtClean="0"/>
              <a:t> file pdf, </a:t>
            </a:r>
            <a:r>
              <a:rPr lang="en-GB" sz="2400" b="1" dirty="0" smtClean="0"/>
              <a:t>non</a:t>
            </a:r>
            <a:r>
              <a:rPr lang="en-GB" sz="2400" dirty="0" smtClean="0"/>
              <a:t> </a:t>
            </a:r>
            <a:r>
              <a:rPr lang="en-GB" sz="2400" dirty="0" err="1" smtClean="0"/>
              <a:t>più</a:t>
            </a:r>
            <a:r>
              <a:rPr lang="en-GB" sz="2400" dirty="0" smtClean="0"/>
              <a:t> file; </a:t>
            </a:r>
            <a:r>
              <a:rPr lang="en-GB" sz="2400" dirty="0" err="1" smtClean="0"/>
              <a:t>più</a:t>
            </a:r>
            <a:r>
              <a:rPr lang="en-GB" sz="2400" dirty="0" smtClean="0"/>
              <a:t> file non </a:t>
            </a:r>
            <a:r>
              <a:rPr lang="en-GB" sz="2400" dirty="0" err="1" smtClean="0"/>
              <a:t>vengono</a:t>
            </a:r>
            <a:r>
              <a:rPr lang="en-GB" sz="2400" dirty="0" smtClean="0"/>
              <a:t> </a:t>
            </a:r>
            <a:r>
              <a:rPr lang="en-GB" sz="2400" dirty="0" err="1" smtClean="0"/>
              <a:t>presi</a:t>
            </a:r>
            <a:r>
              <a:rPr lang="en-GB" sz="2400" dirty="0" smtClean="0"/>
              <a:t> in </a:t>
            </a:r>
            <a:r>
              <a:rPr lang="en-GB" sz="2400" dirty="0" err="1" smtClean="0"/>
              <a:t>considerazione</a:t>
            </a:r>
            <a:r>
              <a:rPr lang="en-GB" sz="2400" dirty="0" smtClean="0"/>
              <a:t> </a:t>
            </a:r>
          </a:p>
          <a:p>
            <a:r>
              <a:rPr lang="en-GB" sz="2400" dirty="0" err="1" smtClean="0"/>
              <a:t>Usare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CognomeNomeMatricola</a:t>
            </a:r>
            <a:r>
              <a:rPr lang="en-GB" sz="2400" dirty="0" smtClean="0"/>
              <a:t> come </a:t>
            </a:r>
            <a:r>
              <a:rPr lang="en-GB" sz="2400" dirty="0" err="1" smtClean="0"/>
              <a:t>nome</a:t>
            </a:r>
            <a:r>
              <a:rPr lang="en-GB" sz="2400" dirty="0" smtClean="0"/>
              <a:t> del file</a:t>
            </a:r>
          </a:p>
          <a:p>
            <a:r>
              <a:rPr lang="en-GB" sz="2400" dirty="0" err="1" smtClean="0"/>
              <a:t>Scrivere</a:t>
            </a:r>
            <a:r>
              <a:rPr lang="en-GB" sz="2400" dirty="0" smtClean="0"/>
              <a:t> </a:t>
            </a:r>
            <a:r>
              <a:rPr lang="en-GB" sz="2400" dirty="0" err="1" smtClean="0"/>
              <a:t>Cognome</a:t>
            </a:r>
            <a:r>
              <a:rPr lang="en-GB" sz="2400" dirty="0" smtClean="0"/>
              <a:t> e </a:t>
            </a:r>
            <a:r>
              <a:rPr lang="en-GB" sz="2400" dirty="0" err="1" smtClean="0"/>
              <a:t>nome</a:t>
            </a:r>
            <a:r>
              <a:rPr lang="en-GB" sz="2400" dirty="0" smtClean="0"/>
              <a:t> e </a:t>
            </a:r>
            <a:r>
              <a:rPr lang="en-GB" sz="2400" dirty="0" err="1" smtClean="0"/>
              <a:t>matricola</a:t>
            </a:r>
            <a:r>
              <a:rPr lang="en-GB" sz="2400" dirty="0" smtClean="0"/>
              <a:t> </a:t>
            </a:r>
            <a:r>
              <a:rPr lang="en-GB" sz="2400" dirty="0" err="1" smtClean="0"/>
              <a:t>nella</a:t>
            </a:r>
            <a:r>
              <a:rPr lang="en-GB" sz="2400" dirty="0" smtClean="0"/>
              <a:t> parte </a:t>
            </a:r>
            <a:r>
              <a:rPr lang="en-GB" sz="2400" dirty="0" err="1" smtClean="0"/>
              <a:t>superiore</a:t>
            </a:r>
            <a:r>
              <a:rPr lang="en-GB" sz="2400" dirty="0" smtClean="0"/>
              <a:t> </a:t>
            </a:r>
            <a:r>
              <a:rPr lang="en-GB" sz="2400" dirty="0" err="1" smtClean="0"/>
              <a:t>della</a:t>
            </a:r>
            <a:r>
              <a:rPr lang="en-GB" sz="2400" dirty="0" smtClean="0"/>
              <a:t> prima </a:t>
            </a:r>
            <a:r>
              <a:rPr lang="en-GB" sz="2400" dirty="0" err="1" smtClean="0"/>
              <a:t>pagina</a:t>
            </a:r>
            <a:r>
              <a:rPr lang="en-GB" sz="2400" dirty="0" smtClean="0"/>
              <a:t> del file</a:t>
            </a:r>
          </a:p>
          <a:p>
            <a:r>
              <a:rPr lang="en-GB" sz="2400" dirty="0" smtClean="0"/>
              <a:t>Non </a:t>
            </a:r>
            <a:r>
              <a:rPr lang="en-GB" sz="2400" dirty="0" err="1" smtClean="0"/>
              <a:t>usare</a:t>
            </a:r>
            <a:r>
              <a:rPr lang="en-GB" sz="2400" dirty="0" smtClean="0"/>
              <a:t> se </a:t>
            </a:r>
            <a:r>
              <a:rPr lang="en-GB" sz="2400" dirty="0" err="1" smtClean="0"/>
              <a:t>possibile</a:t>
            </a:r>
            <a:r>
              <a:rPr lang="en-GB" sz="2400" dirty="0" smtClean="0"/>
              <a:t> lo zip</a:t>
            </a:r>
          </a:p>
          <a:p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28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Consiglio</a:t>
            </a:r>
            <a:r>
              <a:rPr lang="en-GB" dirty="0"/>
              <a:t> </a:t>
            </a:r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Inserite</a:t>
            </a:r>
            <a:r>
              <a:rPr lang="en-GB" sz="2400" dirty="0" smtClean="0"/>
              <a:t> </a:t>
            </a:r>
            <a:r>
              <a:rPr lang="en-GB" sz="2400" dirty="0" err="1" smtClean="0"/>
              <a:t>nel</a:t>
            </a:r>
            <a:r>
              <a:rPr lang="en-GB" sz="2400" dirty="0" smtClean="0"/>
              <a:t> </a:t>
            </a:r>
            <a:r>
              <a:rPr lang="en-GB" sz="2400" dirty="0" err="1" smtClean="0"/>
              <a:t>compito</a:t>
            </a:r>
            <a:r>
              <a:rPr lang="en-GB" sz="2400" dirty="0" smtClean="0"/>
              <a:t> </a:t>
            </a:r>
            <a:r>
              <a:rPr lang="en-GB" sz="2400" b="1" dirty="0" err="1" smtClean="0"/>
              <a:t>tutto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ciò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che</a:t>
            </a:r>
            <a:r>
              <a:rPr lang="en-GB" sz="2400" b="1" dirty="0" smtClean="0"/>
              <a:t> vi </a:t>
            </a:r>
            <a:r>
              <a:rPr lang="en-GB" sz="2400" b="1" dirty="0" err="1" smtClean="0"/>
              <a:t>viene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chiesto</a:t>
            </a:r>
            <a:r>
              <a:rPr lang="en-GB" sz="2400" b="1" dirty="0" smtClean="0"/>
              <a:t> di </a:t>
            </a:r>
            <a:r>
              <a:rPr lang="en-GB" sz="2400" b="1" dirty="0" err="1" smtClean="0"/>
              <a:t>specificare</a:t>
            </a:r>
            <a:r>
              <a:rPr lang="en-GB" sz="2400" b="1" dirty="0" smtClean="0"/>
              <a:t>, ad </a:t>
            </a:r>
            <a:r>
              <a:rPr lang="en-GB" sz="2400" dirty="0" err="1" smtClean="0"/>
              <a:t>esempio</a:t>
            </a:r>
            <a:r>
              <a:rPr lang="en-GB" sz="2400" dirty="0" smtClean="0"/>
              <a:t>  </a:t>
            </a:r>
            <a:r>
              <a:rPr lang="en-GB" sz="2400" dirty="0" err="1" smtClean="0"/>
              <a:t>alcuni</a:t>
            </a:r>
            <a:r>
              <a:rPr lang="en-GB" sz="2400" dirty="0" smtClean="0"/>
              <a:t> </a:t>
            </a:r>
            <a:r>
              <a:rPr lang="en-GB" sz="2400" dirty="0" err="1" smtClean="0"/>
              <a:t>studenti</a:t>
            </a:r>
            <a:r>
              <a:rPr lang="en-GB" sz="2400" dirty="0" smtClean="0"/>
              <a:t> non </a:t>
            </a:r>
            <a:r>
              <a:rPr lang="en-GB" sz="2400" dirty="0" err="1" smtClean="0"/>
              <a:t>hanno</a:t>
            </a:r>
            <a:r>
              <a:rPr lang="en-GB" sz="2400" dirty="0" smtClean="0"/>
              <a:t> </a:t>
            </a:r>
            <a:r>
              <a:rPr lang="en-GB" sz="2400" dirty="0" err="1" smtClean="0"/>
              <a:t>riportato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tipo</a:t>
            </a:r>
            <a:r>
              <a:rPr lang="en-GB" sz="2400" dirty="0" smtClean="0"/>
              <a:t> di </a:t>
            </a:r>
            <a:r>
              <a:rPr lang="en-GB" sz="2400" dirty="0" err="1" smtClean="0"/>
              <a:t>carico</a:t>
            </a:r>
            <a:r>
              <a:rPr lang="en-GB" sz="2400" dirty="0" smtClean="0"/>
              <a:t> </a:t>
            </a:r>
            <a:r>
              <a:rPr lang="en-GB" sz="2400" dirty="0" err="1" smtClean="0"/>
              <a:t>applicativo</a:t>
            </a:r>
            <a:r>
              <a:rPr lang="en-GB" sz="2400" dirty="0" smtClean="0"/>
              <a:t> </a:t>
            </a:r>
            <a:r>
              <a:rPr lang="en-GB" sz="2400" dirty="0" err="1" smtClean="0"/>
              <a:t>assunto</a:t>
            </a:r>
            <a:r>
              <a:rPr lang="en-GB" sz="2400" dirty="0" smtClean="0"/>
              <a:t> </a:t>
            </a:r>
            <a:r>
              <a:rPr lang="en-GB" sz="2400" dirty="0" err="1" smtClean="0"/>
              <a:t>nella</a:t>
            </a:r>
            <a:r>
              <a:rPr lang="en-GB" sz="2400" dirty="0" smtClean="0"/>
              <a:t> </a:t>
            </a:r>
            <a:r>
              <a:rPr lang="en-GB" sz="2400" dirty="0" err="1" smtClean="0"/>
              <a:t>progettazione</a:t>
            </a:r>
            <a:r>
              <a:rPr lang="en-GB" sz="2400" dirty="0" smtClean="0"/>
              <a:t> </a:t>
            </a:r>
            <a:r>
              <a:rPr lang="en-GB" sz="2400" dirty="0" err="1" smtClean="0"/>
              <a:t>logica</a:t>
            </a:r>
            <a:r>
              <a:rPr lang="en-GB" sz="2400" dirty="0" smtClean="0"/>
              <a:t>; </a:t>
            </a:r>
            <a:r>
              <a:rPr lang="en-GB" sz="2400" dirty="0" err="1" smtClean="0"/>
              <a:t>questo</a:t>
            </a:r>
            <a:r>
              <a:rPr lang="en-GB" sz="2400" dirty="0" smtClean="0"/>
              <a:t> è un </a:t>
            </a:r>
            <a:r>
              <a:rPr lang="en-GB" sz="2400" dirty="0" err="1" smtClean="0"/>
              <a:t>errore</a:t>
            </a:r>
            <a:r>
              <a:rPr lang="en-GB" sz="2400" dirty="0" smtClean="0"/>
              <a:t> grave.</a:t>
            </a:r>
            <a:endParaRPr lang="en-GB" sz="2400" dirty="0"/>
          </a:p>
          <a:p>
            <a:r>
              <a:rPr lang="en-GB" sz="2400" b="1" dirty="0" err="1" smtClean="0"/>
              <a:t>Segnate</a:t>
            </a:r>
            <a:r>
              <a:rPr lang="en-GB" sz="2400" b="1" dirty="0" smtClean="0"/>
              <a:t> I </a:t>
            </a:r>
            <a:r>
              <a:rPr lang="en-GB" sz="2400" b="1" dirty="0" err="1" smtClean="0"/>
              <a:t>vincoli</a:t>
            </a:r>
            <a:r>
              <a:rPr lang="en-GB" sz="2400" b="1" dirty="0" smtClean="0"/>
              <a:t> di </a:t>
            </a:r>
            <a:r>
              <a:rPr lang="en-GB" sz="2400" b="1" dirty="0" err="1" smtClean="0"/>
              <a:t>integrità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referenziale</a:t>
            </a:r>
            <a:r>
              <a:rPr lang="en-GB" sz="2400" b="1" dirty="0" smtClean="0"/>
              <a:t> con </a:t>
            </a:r>
            <a:r>
              <a:rPr lang="en-GB" sz="2400" b="1" dirty="0" err="1" smtClean="0"/>
              <a:t>frecce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ed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eventuali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linee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chiuse</a:t>
            </a:r>
            <a:r>
              <a:rPr lang="en-GB" sz="2400" b="1" dirty="0" smtClean="0"/>
              <a:t> per </a:t>
            </a:r>
            <a:r>
              <a:rPr lang="en-GB" sz="2400" b="1" dirty="0" err="1" smtClean="0"/>
              <a:t>raccogliere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più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attributi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disegnati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sullo</a:t>
            </a:r>
            <a:r>
              <a:rPr lang="en-GB" sz="2400" b="1" dirty="0" smtClean="0"/>
              <a:t> schema, NON indicate I </a:t>
            </a:r>
            <a:r>
              <a:rPr lang="en-GB" sz="2400" b="1" dirty="0" err="1" smtClean="0"/>
              <a:t>vincoli</a:t>
            </a:r>
            <a:r>
              <a:rPr lang="en-GB" sz="2400" b="1" dirty="0" smtClean="0"/>
              <a:t> di </a:t>
            </a:r>
            <a:r>
              <a:rPr lang="en-GB" sz="2400" b="1" dirty="0" err="1" smtClean="0"/>
              <a:t>integrità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referenziale</a:t>
            </a:r>
            <a:r>
              <a:rPr lang="en-GB" sz="2400" b="1" dirty="0" smtClean="0"/>
              <a:t> con </a:t>
            </a:r>
            <a:r>
              <a:rPr lang="en-GB" sz="2400" b="1" dirty="0" err="1" smtClean="0"/>
              <a:t>frasi</a:t>
            </a:r>
            <a:r>
              <a:rPr lang="en-GB" sz="2400" b="1" dirty="0" smtClean="0"/>
              <a:t> in </a:t>
            </a:r>
            <a:r>
              <a:rPr lang="en-GB" sz="2400" b="1" dirty="0" err="1" smtClean="0"/>
              <a:t>linguaggio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naturale</a:t>
            </a:r>
            <a:endParaRPr lang="en-GB" sz="2400" b="1" dirty="0" smtClean="0"/>
          </a:p>
          <a:p>
            <a:r>
              <a:rPr lang="en-GB" sz="2400" dirty="0" err="1" smtClean="0"/>
              <a:t>Riguardo</a:t>
            </a:r>
            <a:r>
              <a:rPr lang="en-GB" sz="2400" dirty="0" smtClean="0"/>
              <a:t> </a:t>
            </a:r>
            <a:r>
              <a:rPr lang="en-GB" sz="2400" dirty="0" err="1" smtClean="0"/>
              <a:t>alla</a:t>
            </a:r>
            <a:r>
              <a:rPr lang="en-GB" sz="2400" dirty="0" smtClean="0"/>
              <a:t> </a:t>
            </a:r>
            <a:r>
              <a:rPr lang="en-GB" sz="2400" dirty="0" err="1" smtClean="0"/>
              <a:t>rappresentaizone</a:t>
            </a:r>
            <a:r>
              <a:rPr lang="en-GB" sz="2400" dirty="0" smtClean="0"/>
              <a:t> </a:t>
            </a:r>
            <a:r>
              <a:rPr lang="en-GB" sz="2400" dirty="0" err="1" smtClean="0"/>
              <a:t>grafica</a:t>
            </a:r>
            <a:r>
              <a:rPr lang="en-GB" sz="2400" dirty="0" smtClean="0"/>
              <a:t> del </a:t>
            </a:r>
            <a:r>
              <a:rPr lang="en-GB" sz="2400" dirty="0" err="1" smtClean="0"/>
              <a:t>modello</a:t>
            </a:r>
            <a:r>
              <a:rPr lang="en-GB" sz="2400" dirty="0" smtClean="0"/>
              <a:t> ER </a:t>
            </a:r>
            <a:r>
              <a:rPr lang="en-GB" sz="2400" dirty="0" err="1" smtClean="0"/>
              <a:t>utilizzate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simbolismo</a:t>
            </a:r>
            <a:r>
              <a:rPr lang="en-GB" sz="2400" dirty="0" smtClean="0"/>
              <a:t> </a:t>
            </a:r>
            <a:r>
              <a:rPr lang="en-GB" sz="2400" dirty="0" err="1" smtClean="0"/>
              <a:t>descritto</a:t>
            </a:r>
            <a:r>
              <a:rPr lang="en-GB" sz="2400" dirty="0" smtClean="0"/>
              <a:t> </a:t>
            </a:r>
            <a:r>
              <a:rPr lang="en-GB" sz="2400" dirty="0" err="1" smtClean="0"/>
              <a:t>nelle</a:t>
            </a:r>
            <a:r>
              <a:rPr lang="en-GB" sz="2400" dirty="0" smtClean="0"/>
              <a:t> dispense e </a:t>
            </a:r>
            <a:r>
              <a:rPr lang="en-GB" sz="2400" dirty="0" err="1" smtClean="0"/>
              <a:t>utilizzato</a:t>
            </a:r>
            <a:r>
              <a:rPr lang="en-GB" sz="2400" dirty="0" smtClean="0"/>
              <a:t> </a:t>
            </a:r>
            <a:r>
              <a:rPr lang="en-GB" sz="2400" dirty="0" err="1" smtClean="0"/>
              <a:t>nelle</a:t>
            </a:r>
            <a:r>
              <a:rPr lang="en-GB" sz="2400" dirty="0" smtClean="0"/>
              <a:t> </a:t>
            </a:r>
            <a:r>
              <a:rPr lang="en-GB" sz="2400" dirty="0" err="1" smtClean="0"/>
              <a:t>lezioni</a:t>
            </a:r>
            <a:r>
              <a:rPr lang="en-GB" sz="2400" dirty="0" smtClean="0"/>
              <a:t> e </a:t>
            </a:r>
            <a:r>
              <a:rPr lang="en-GB" sz="2400" dirty="0" err="1" smtClean="0"/>
              <a:t>negli</a:t>
            </a:r>
            <a:r>
              <a:rPr lang="en-GB" sz="2400" dirty="0" smtClean="0"/>
              <a:t> </a:t>
            </a:r>
            <a:r>
              <a:rPr lang="en-GB" sz="2400" dirty="0" err="1" smtClean="0"/>
              <a:t>esercizi</a:t>
            </a:r>
            <a:r>
              <a:rPr lang="en-GB" sz="2400" dirty="0" smtClean="0"/>
              <a:t>, NON </a:t>
            </a:r>
            <a:r>
              <a:rPr lang="en-GB" sz="2400" dirty="0" err="1" smtClean="0"/>
              <a:t>utilizzate</a:t>
            </a:r>
            <a:r>
              <a:rPr lang="en-GB" sz="2400" dirty="0" smtClean="0"/>
              <a:t> </a:t>
            </a:r>
            <a:r>
              <a:rPr lang="en-GB" sz="2400" dirty="0" err="1" smtClean="0"/>
              <a:t>altri</a:t>
            </a:r>
            <a:r>
              <a:rPr lang="en-GB" sz="2400" dirty="0" smtClean="0"/>
              <a:t> </a:t>
            </a:r>
            <a:r>
              <a:rPr lang="en-GB" sz="2400" dirty="0" err="1" smtClean="0"/>
              <a:t>formalismi</a:t>
            </a:r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1817409"/>
            <a:ext cx="8666922" cy="693391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Considerazioni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come </a:t>
            </a:r>
            <a:r>
              <a:rPr lang="en-GB" dirty="0" err="1" smtClean="0"/>
              <a:t>procedere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rispondere</a:t>
            </a:r>
            <a:r>
              <a:rPr lang="en-GB" dirty="0" smtClean="0"/>
              <a:t> </a:t>
            </a:r>
            <a:r>
              <a:rPr lang="en-GB" dirty="0" err="1" smtClean="0"/>
              <a:t>alle</a:t>
            </a:r>
            <a:r>
              <a:rPr lang="en-GB" dirty="0" smtClean="0"/>
              <a:t> </a:t>
            </a:r>
            <a:r>
              <a:rPr lang="en-GB" dirty="0" err="1" smtClean="0"/>
              <a:t>domande</a:t>
            </a:r>
            <a:r>
              <a:rPr lang="en-GB" dirty="0" smtClean="0"/>
              <a:t> sui </a:t>
            </a:r>
            <a:r>
              <a:rPr lang="en-GB" dirty="0" err="1" smtClean="0"/>
              <a:t>requisiti</a:t>
            </a:r>
            <a:r>
              <a:rPr lang="en-GB" dirty="0" smtClean="0"/>
              <a:t> + </a:t>
            </a:r>
            <a:r>
              <a:rPr lang="en-GB" dirty="0" err="1" smtClean="0"/>
              <a:t>progettazione</a:t>
            </a:r>
            <a:r>
              <a:rPr lang="en-GB" dirty="0" smtClean="0"/>
              <a:t> </a:t>
            </a:r>
            <a:r>
              <a:rPr lang="en-GB" dirty="0" err="1" smtClean="0"/>
              <a:t>concettuale</a:t>
            </a:r>
            <a:r>
              <a:rPr lang="en-GB" dirty="0" smtClean="0"/>
              <a:t> + </a:t>
            </a:r>
            <a:r>
              <a:rPr lang="en-GB" dirty="0" err="1" smtClean="0"/>
              <a:t>progettazione</a:t>
            </a:r>
            <a:r>
              <a:rPr lang="en-GB" dirty="0" smtClean="0"/>
              <a:t> </a:t>
            </a:r>
            <a:r>
              <a:rPr lang="en-GB" dirty="0" err="1" smtClean="0"/>
              <a:t>logica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5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Metodo</a:t>
            </a:r>
            <a:r>
              <a:rPr lang="en-GB" dirty="0" smtClean="0"/>
              <a:t> a </a:t>
            </a:r>
            <a:r>
              <a:rPr lang="en-GB" dirty="0" err="1" smtClean="0"/>
              <a:t>cascata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13</a:t>
            </a:fld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4094672" y="1443487"/>
            <a:ext cx="1224951" cy="224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Traccia</a:t>
            </a:r>
            <a:endParaRPr lang="en-GB" dirty="0"/>
          </a:p>
        </p:txBody>
      </p:sp>
      <p:sp>
        <p:nvSpPr>
          <p:cNvPr id="6" name="Ovale 5"/>
          <p:cNvSpPr/>
          <p:nvPr/>
        </p:nvSpPr>
        <p:spPr>
          <a:xfrm>
            <a:off x="3275163" y="2734575"/>
            <a:ext cx="3131388" cy="4456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Requisiti</a:t>
            </a:r>
            <a:endParaRPr lang="en-GB" dirty="0"/>
          </a:p>
        </p:txBody>
      </p:sp>
      <p:sp>
        <p:nvSpPr>
          <p:cNvPr id="7" name="Ovale 6"/>
          <p:cNvSpPr/>
          <p:nvPr/>
        </p:nvSpPr>
        <p:spPr>
          <a:xfrm>
            <a:off x="3326562" y="4116239"/>
            <a:ext cx="3131388" cy="44569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Schema ER</a:t>
            </a:r>
            <a:endParaRPr lang="en-GB" dirty="0"/>
          </a:p>
        </p:txBody>
      </p:sp>
      <p:sp>
        <p:nvSpPr>
          <p:cNvPr id="8" name="Ovale 7"/>
          <p:cNvSpPr/>
          <p:nvPr/>
        </p:nvSpPr>
        <p:spPr>
          <a:xfrm>
            <a:off x="3326562" y="5359221"/>
            <a:ext cx="3131388" cy="44569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Schema </a:t>
            </a:r>
            <a:r>
              <a:rPr lang="en-GB" dirty="0" err="1" smtClean="0"/>
              <a:t>Relazionale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93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Cosa </a:t>
            </a:r>
            <a:r>
              <a:rPr lang="en-GB" dirty="0" err="1" smtClean="0"/>
              <a:t>concepire</a:t>
            </a:r>
            <a:r>
              <a:rPr lang="en-GB" dirty="0" smtClean="0"/>
              <a:t> prima?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470211"/>
            <a:ext cx="8577470" cy="4706751"/>
          </a:xfrm>
        </p:spPr>
        <p:txBody>
          <a:bodyPr>
            <a:normAutofit/>
          </a:bodyPr>
          <a:lstStyle/>
          <a:p>
            <a:r>
              <a:rPr lang="en-GB" sz="2800" dirty="0" err="1" smtClean="0"/>
              <a:t>Tra</a:t>
            </a:r>
            <a:r>
              <a:rPr lang="en-GB" sz="2800" dirty="0" smtClean="0"/>
              <a:t> </a:t>
            </a:r>
            <a:r>
              <a:rPr lang="en-GB" sz="2800" dirty="0" err="1" smtClean="0"/>
              <a:t>testo</a:t>
            </a:r>
            <a:r>
              <a:rPr lang="en-GB" sz="2800" dirty="0" smtClean="0"/>
              <a:t> in </a:t>
            </a:r>
            <a:r>
              <a:rPr lang="en-GB" sz="2800" dirty="0" err="1" smtClean="0"/>
              <a:t>linguaggio</a:t>
            </a:r>
            <a:r>
              <a:rPr lang="en-GB" sz="2800" dirty="0" smtClean="0"/>
              <a:t> </a:t>
            </a:r>
            <a:r>
              <a:rPr lang="en-GB" sz="2800" dirty="0" err="1" smtClean="0"/>
              <a:t>naturale</a:t>
            </a:r>
            <a:r>
              <a:rPr lang="en-GB" sz="2800" dirty="0" smtClean="0"/>
              <a:t> per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requisiti</a:t>
            </a:r>
            <a:r>
              <a:rPr lang="en-GB" sz="2800" dirty="0" smtClean="0"/>
              <a:t> e schema </a:t>
            </a:r>
            <a:r>
              <a:rPr lang="en-GB" sz="2800" dirty="0" err="1" smtClean="0"/>
              <a:t>concettuale</a:t>
            </a:r>
            <a:r>
              <a:rPr lang="en-GB" sz="2800" dirty="0" smtClean="0"/>
              <a:t> vi </a:t>
            </a:r>
            <a:r>
              <a:rPr lang="en-GB" sz="2800" dirty="0" err="1" smtClean="0"/>
              <a:t>deve</a:t>
            </a:r>
            <a:r>
              <a:rPr lang="en-GB" sz="2800" dirty="0" smtClean="0"/>
              <a:t> </a:t>
            </a:r>
            <a:r>
              <a:rPr lang="en-GB" sz="2800" dirty="0" err="1" smtClean="0"/>
              <a:t>essere</a:t>
            </a:r>
            <a:r>
              <a:rPr lang="en-GB" sz="2800" dirty="0" smtClean="0"/>
              <a:t> </a:t>
            </a:r>
            <a:r>
              <a:rPr lang="en-GB" sz="2800" dirty="0" err="1" smtClean="0"/>
              <a:t>coerenza</a:t>
            </a:r>
            <a:r>
              <a:rPr lang="en-GB" sz="2800" dirty="0" smtClean="0"/>
              <a:t>, in termini di </a:t>
            </a:r>
            <a:r>
              <a:rPr lang="en-GB" sz="2800" b="1" dirty="0" err="1" smtClean="0"/>
              <a:t>completezza</a:t>
            </a:r>
            <a:r>
              <a:rPr lang="en-GB" sz="2800" b="1" dirty="0" smtClean="0"/>
              <a:t> e </a:t>
            </a:r>
            <a:r>
              <a:rPr lang="en-GB" sz="2800" b="1" dirty="0" err="1" smtClean="0"/>
              <a:t>pertinenza</a:t>
            </a:r>
            <a:r>
              <a:rPr lang="en-GB" sz="2800" b="1" dirty="0" smtClean="0"/>
              <a:t> </a:t>
            </a:r>
            <a:r>
              <a:rPr lang="en-GB" sz="2800" dirty="0" smtClean="0"/>
              <a:t>(</a:t>
            </a:r>
            <a:r>
              <a:rPr lang="en-GB" sz="2800" dirty="0" err="1" smtClean="0"/>
              <a:t>vedi</a:t>
            </a:r>
            <a:r>
              <a:rPr lang="en-GB" sz="2800" dirty="0" smtClean="0"/>
              <a:t> </a:t>
            </a:r>
            <a:r>
              <a:rPr lang="en-GB" sz="2800" dirty="0" err="1" smtClean="0"/>
              <a:t>dispensa</a:t>
            </a:r>
            <a:r>
              <a:rPr lang="en-GB" sz="2800" dirty="0" smtClean="0"/>
              <a:t> </a:t>
            </a:r>
            <a:r>
              <a:rPr lang="en-GB" sz="2800" dirty="0" err="1" smtClean="0"/>
              <a:t>sulle</a:t>
            </a:r>
            <a:r>
              <a:rPr lang="en-GB" sz="2800" dirty="0" smtClean="0"/>
              <a:t> </a:t>
            </a:r>
            <a:r>
              <a:rPr lang="en-GB" sz="2800" dirty="0" err="1" smtClean="0"/>
              <a:t>qualità</a:t>
            </a:r>
            <a:r>
              <a:rPr lang="en-GB" sz="2800" dirty="0" smtClean="0"/>
              <a:t>). </a:t>
            </a:r>
          </a:p>
          <a:p>
            <a:r>
              <a:rPr lang="en-GB" sz="2800" dirty="0" smtClean="0"/>
              <a:t>Per </a:t>
            </a:r>
            <a:r>
              <a:rPr lang="en-GB" sz="2800" dirty="0" err="1" smtClean="0"/>
              <a:t>ottenere</a:t>
            </a:r>
            <a:r>
              <a:rPr lang="en-GB" sz="2800" dirty="0" smtClean="0"/>
              <a:t> </a:t>
            </a:r>
            <a:r>
              <a:rPr lang="en-GB" sz="2800" dirty="0" err="1" smtClean="0"/>
              <a:t>ciò</a:t>
            </a:r>
            <a:r>
              <a:rPr lang="en-GB" sz="2800" dirty="0" smtClean="0"/>
              <a:t>, </a:t>
            </a:r>
            <a:r>
              <a:rPr lang="en-GB" sz="2800" dirty="0" err="1" smtClean="0"/>
              <a:t>il</a:t>
            </a:r>
            <a:r>
              <a:rPr lang="en-GB" sz="2800" dirty="0" smtClean="0"/>
              <a:t> </a:t>
            </a:r>
            <a:r>
              <a:rPr lang="en-GB" sz="2800" dirty="0" err="1" smtClean="0"/>
              <a:t>mio</a:t>
            </a:r>
            <a:r>
              <a:rPr lang="en-GB" sz="2800" dirty="0" smtClean="0"/>
              <a:t> </a:t>
            </a:r>
            <a:r>
              <a:rPr lang="en-GB" sz="2800" dirty="0" err="1" smtClean="0"/>
              <a:t>consiglio</a:t>
            </a:r>
            <a:r>
              <a:rPr lang="en-GB" sz="2800" dirty="0" smtClean="0"/>
              <a:t> è </a:t>
            </a:r>
            <a:r>
              <a:rPr lang="en-GB" sz="2800" dirty="0" err="1" smtClean="0"/>
              <a:t>quello</a:t>
            </a:r>
            <a:r>
              <a:rPr lang="en-GB" sz="2800" dirty="0" smtClean="0"/>
              <a:t> di </a:t>
            </a:r>
            <a:r>
              <a:rPr lang="en-GB" sz="2800" dirty="0" err="1" smtClean="0"/>
              <a:t>concepire</a:t>
            </a:r>
            <a:r>
              <a:rPr lang="en-GB" sz="2800" dirty="0" smtClean="0"/>
              <a:t> prima lo schema e poi I </a:t>
            </a:r>
            <a:r>
              <a:rPr lang="en-GB" sz="2800" dirty="0" err="1" smtClean="0"/>
              <a:t>requisiti</a:t>
            </a:r>
            <a:r>
              <a:rPr lang="en-GB" sz="2800" dirty="0" smtClean="0"/>
              <a:t>. </a:t>
            </a:r>
            <a:r>
              <a:rPr lang="en-GB" sz="2800" dirty="0" err="1" smtClean="0"/>
              <a:t>Sembra</a:t>
            </a:r>
            <a:r>
              <a:rPr lang="en-GB" sz="2800" dirty="0" smtClean="0"/>
              <a:t> un </a:t>
            </a:r>
            <a:r>
              <a:rPr lang="en-GB" sz="2800" dirty="0" err="1" smtClean="0"/>
              <a:t>percorso</a:t>
            </a:r>
            <a:r>
              <a:rPr lang="en-GB" sz="2800" dirty="0" smtClean="0"/>
              <a:t> </a:t>
            </a:r>
            <a:r>
              <a:rPr lang="en-GB" sz="2800" dirty="0" err="1" smtClean="0"/>
              <a:t>meno</a:t>
            </a:r>
            <a:r>
              <a:rPr lang="en-GB" sz="2800" dirty="0" smtClean="0"/>
              <a:t> </a:t>
            </a:r>
            <a:r>
              <a:rPr lang="en-GB" sz="2800" dirty="0" err="1" smtClean="0"/>
              <a:t>naturale</a:t>
            </a:r>
            <a:r>
              <a:rPr lang="en-GB" sz="2800" dirty="0" smtClean="0"/>
              <a:t>, ma se vi </a:t>
            </a:r>
            <a:r>
              <a:rPr lang="en-GB" sz="2800" dirty="0" err="1" smtClean="0"/>
              <a:t>sentite</a:t>
            </a:r>
            <a:r>
              <a:rPr lang="en-GB" sz="2800" dirty="0" smtClean="0"/>
              <a:t> di </a:t>
            </a:r>
            <a:r>
              <a:rPr lang="en-GB" sz="2800" dirty="0" err="1" smtClean="0"/>
              <a:t>conoscere</a:t>
            </a:r>
            <a:r>
              <a:rPr lang="en-GB" sz="2800" dirty="0" smtClean="0"/>
              <a:t> bene </a:t>
            </a:r>
            <a:r>
              <a:rPr lang="en-GB" sz="2800" dirty="0" err="1" smtClean="0"/>
              <a:t>il</a:t>
            </a:r>
            <a:r>
              <a:rPr lang="en-GB" sz="2800" dirty="0" smtClean="0"/>
              <a:t> </a:t>
            </a:r>
            <a:r>
              <a:rPr lang="en-GB" sz="2800" dirty="0" err="1" smtClean="0"/>
              <a:t>modello</a:t>
            </a:r>
            <a:r>
              <a:rPr lang="en-GB" sz="2800" dirty="0" smtClean="0"/>
              <a:t> </a:t>
            </a:r>
            <a:r>
              <a:rPr lang="en-GB" sz="2800" dirty="0" err="1" smtClean="0"/>
              <a:t>Entità</a:t>
            </a:r>
            <a:r>
              <a:rPr lang="en-GB" sz="2800" dirty="0" smtClean="0"/>
              <a:t> </a:t>
            </a:r>
            <a:r>
              <a:rPr lang="en-GB" sz="2800" dirty="0" err="1" smtClean="0"/>
              <a:t>Relazione</a:t>
            </a:r>
            <a:r>
              <a:rPr lang="en-GB" sz="2800" dirty="0" smtClean="0"/>
              <a:t>, è </a:t>
            </a:r>
            <a:r>
              <a:rPr lang="en-GB" sz="2800" dirty="0" err="1" smtClean="0"/>
              <a:t>addirittura</a:t>
            </a:r>
            <a:r>
              <a:rPr lang="en-GB" sz="2800" dirty="0" smtClean="0"/>
              <a:t> </a:t>
            </a:r>
            <a:r>
              <a:rPr lang="en-GB" sz="2800" dirty="0" err="1" smtClean="0"/>
              <a:t>il</a:t>
            </a:r>
            <a:r>
              <a:rPr lang="en-GB" sz="2800" dirty="0" smtClean="0"/>
              <a:t> </a:t>
            </a:r>
            <a:r>
              <a:rPr lang="en-GB" sz="2800" dirty="0" err="1" smtClean="0"/>
              <a:t>metodo</a:t>
            </a:r>
            <a:r>
              <a:rPr lang="en-GB" sz="2800" dirty="0" smtClean="0"/>
              <a:t> </a:t>
            </a:r>
            <a:r>
              <a:rPr lang="en-GB" sz="2800" dirty="0" err="1" smtClean="0"/>
              <a:t>più</a:t>
            </a:r>
            <a:r>
              <a:rPr lang="en-GB" sz="2800" dirty="0" smtClean="0"/>
              <a:t> </a:t>
            </a:r>
            <a:r>
              <a:rPr lang="en-GB" sz="2800" dirty="0" err="1" smtClean="0"/>
              <a:t>efficiente</a:t>
            </a:r>
            <a:r>
              <a:rPr lang="en-GB" sz="2800" dirty="0" smtClean="0"/>
              <a:t> (</a:t>
            </a:r>
            <a:r>
              <a:rPr lang="en-GB" sz="2800" dirty="0" err="1" smtClean="0"/>
              <a:t>cioè</a:t>
            </a:r>
            <a:r>
              <a:rPr lang="en-GB" sz="2800" dirty="0" smtClean="0"/>
              <a:t> vi fa </a:t>
            </a:r>
            <a:r>
              <a:rPr lang="en-GB" sz="2800" dirty="0" err="1" smtClean="0"/>
              <a:t>perdere</a:t>
            </a:r>
            <a:r>
              <a:rPr lang="en-GB" sz="2800" dirty="0" smtClean="0"/>
              <a:t> </a:t>
            </a:r>
            <a:r>
              <a:rPr lang="en-GB" sz="2800" dirty="0" err="1" smtClean="0"/>
              <a:t>meno</a:t>
            </a:r>
            <a:r>
              <a:rPr lang="en-GB" sz="2800" dirty="0" smtClean="0"/>
              <a:t> tempo) e </a:t>
            </a:r>
            <a:r>
              <a:rPr lang="en-GB" sz="2800" dirty="0" err="1" smtClean="0"/>
              <a:t>che</a:t>
            </a:r>
            <a:r>
              <a:rPr lang="en-GB" sz="2800" dirty="0" smtClean="0"/>
              <a:t> in </a:t>
            </a:r>
            <a:r>
              <a:rPr lang="en-GB" sz="2800" dirty="0" err="1" smtClean="0"/>
              <a:t>modo</a:t>
            </a:r>
            <a:r>
              <a:rPr lang="en-GB" sz="2800" dirty="0" smtClean="0"/>
              <a:t> </a:t>
            </a:r>
            <a:r>
              <a:rPr lang="en-GB" sz="2800" dirty="0" err="1" smtClean="0"/>
              <a:t>più</a:t>
            </a:r>
            <a:r>
              <a:rPr lang="en-GB" sz="2800" dirty="0" smtClean="0"/>
              <a:t> </a:t>
            </a:r>
            <a:r>
              <a:rPr lang="en-GB" sz="2800" dirty="0" err="1" smtClean="0"/>
              <a:t>effidabile</a:t>
            </a:r>
            <a:r>
              <a:rPr lang="en-GB" sz="2800" dirty="0" smtClean="0"/>
              <a:t> e </a:t>
            </a:r>
            <a:r>
              <a:rPr lang="en-GB" sz="2800" dirty="0" err="1" smtClean="0"/>
              <a:t>naturale</a:t>
            </a:r>
            <a:r>
              <a:rPr lang="en-GB" sz="2800" dirty="0" smtClean="0"/>
              <a:t> vi porta a </a:t>
            </a:r>
            <a:r>
              <a:rPr lang="en-GB" sz="2800" dirty="0" err="1" smtClean="0"/>
              <a:t>scrivere</a:t>
            </a:r>
            <a:r>
              <a:rPr lang="en-GB" sz="2800" dirty="0" smtClean="0"/>
              <a:t> </a:t>
            </a:r>
            <a:r>
              <a:rPr lang="en-GB" sz="2800" dirty="0" err="1" smtClean="0"/>
              <a:t>requisiti</a:t>
            </a:r>
            <a:r>
              <a:rPr lang="en-GB" sz="2800" dirty="0" smtClean="0"/>
              <a:t> e schema </a:t>
            </a:r>
            <a:r>
              <a:rPr lang="en-GB" sz="2800" dirty="0" err="1" smtClean="0"/>
              <a:t>coerenti</a:t>
            </a:r>
            <a:r>
              <a:rPr lang="en-GB" sz="2800" dirty="0" smtClean="0"/>
              <a:t> </a:t>
            </a:r>
            <a:r>
              <a:rPr lang="en-GB" sz="2800" dirty="0" err="1" smtClean="0"/>
              <a:t>tra</a:t>
            </a:r>
            <a:r>
              <a:rPr lang="en-GB" sz="2800" dirty="0" smtClean="0"/>
              <a:t> </a:t>
            </a:r>
            <a:r>
              <a:rPr lang="en-GB" sz="2800" dirty="0" err="1" smtClean="0"/>
              <a:t>loro</a:t>
            </a:r>
            <a:r>
              <a:rPr lang="en-GB" sz="2800" dirty="0"/>
              <a:t> </a:t>
            </a:r>
            <a:r>
              <a:rPr lang="en-GB" sz="2800" dirty="0" smtClean="0">
                <a:sym typeface="Wingdings" panose="05000000000000000000" pitchFamily="2" charset="2"/>
              </a:rPr>
              <a:t></a:t>
            </a:r>
            <a:endParaRPr lang="en-GB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0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Metodo</a:t>
            </a:r>
            <a:r>
              <a:rPr lang="en-GB" dirty="0" smtClean="0"/>
              <a:t> secondo me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performante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15</a:t>
            </a:fld>
            <a:endParaRPr lang="en-GB"/>
          </a:p>
        </p:txBody>
      </p:sp>
      <p:sp>
        <p:nvSpPr>
          <p:cNvPr id="5" name="Ovale 4"/>
          <p:cNvSpPr/>
          <p:nvPr/>
        </p:nvSpPr>
        <p:spPr>
          <a:xfrm>
            <a:off x="4094672" y="1443487"/>
            <a:ext cx="1224951" cy="224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Traccia</a:t>
            </a:r>
            <a:endParaRPr lang="en-GB" dirty="0"/>
          </a:p>
        </p:txBody>
      </p:sp>
      <p:sp>
        <p:nvSpPr>
          <p:cNvPr id="9" name="Ovale 8"/>
          <p:cNvSpPr/>
          <p:nvPr/>
        </p:nvSpPr>
        <p:spPr>
          <a:xfrm>
            <a:off x="3275163" y="2734575"/>
            <a:ext cx="3131388" cy="44569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Requisiti</a:t>
            </a:r>
            <a:endParaRPr lang="en-GB" dirty="0"/>
          </a:p>
        </p:txBody>
      </p:sp>
      <p:sp>
        <p:nvSpPr>
          <p:cNvPr id="10" name="Ovale 9"/>
          <p:cNvSpPr/>
          <p:nvPr/>
        </p:nvSpPr>
        <p:spPr>
          <a:xfrm>
            <a:off x="3326562" y="4116239"/>
            <a:ext cx="3131388" cy="44569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Schema ER</a:t>
            </a:r>
            <a:endParaRPr lang="en-GB" dirty="0"/>
          </a:p>
        </p:txBody>
      </p:sp>
      <p:sp>
        <p:nvSpPr>
          <p:cNvPr id="11" name="Ovale 10"/>
          <p:cNvSpPr/>
          <p:nvPr/>
        </p:nvSpPr>
        <p:spPr>
          <a:xfrm>
            <a:off x="3326562" y="5359221"/>
            <a:ext cx="3131388" cy="44569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Schema </a:t>
            </a:r>
            <a:r>
              <a:rPr lang="en-GB" dirty="0" err="1" smtClean="0"/>
              <a:t>Relazionale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4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926" y="2579240"/>
            <a:ext cx="8666922" cy="693391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Considerazioni</a:t>
            </a:r>
            <a:r>
              <a:rPr lang="en-GB" dirty="0" smtClean="0"/>
              <a:t> </a:t>
            </a:r>
            <a:r>
              <a:rPr lang="en-GB" dirty="0" err="1" smtClean="0"/>
              <a:t>ed</a:t>
            </a:r>
            <a:r>
              <a:rPr lang="en-GB" dirty="0" smtClean="0"/>
              <a:t> </a:t>
            </a:r>
            <a:r>
              <a:rPr lang="en-GB" dirty="0" err="1" smtClean="0"/>
              <a:t>esempi</a:t>
            </a:r>
            <a:r>
              <a:rPr lang="en-GB" dirty="0" smtClean="0"/>
              <a:t> di </a:t>
            </a:r>
            <a:r>
              <a:rPr lang="en-GB" dirty="0" err="1" smtClean="0"/>
              <a:t>errori</a:t>
            </a:r>
            <a:r>
              <a:rPr lang="en-GB" dirty="0" smtClean="0"/>
              <a:t> e </a:t>
            </a:r>
            <a:r>
              <a:rPr lang="en-GB" dirty="0" err="1" smtClean="0"/>
              <a:t>buone</a:t>
            </a:r>
            <a:r>
              <a:rPr lang="en-GB" dirty="0" smtClean="0"/>
              <a:t> </a:t>
            </a:r>
            <a:r>
              <a:rPr lang="en-GB" dirty="0" err="1" smtClean="0"/>
              <a:t>pratiche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sui </a:t>
            </a:r>
            <a:r>
              <a:rPr lang="en-GB" dirty="0" err="1" smtClean="0"/>
              <a:t>Requisiti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2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Esempio</a:t>
            </a:r>
            <a:r>
              <a:rPr lang="en-GB" dirty="0" smtClean="0"/>
              <a:t> di </a:t>
            </a:r>
            <a:r>
              <a:rPr lang="en-GB" dirty="0" err="1" smtClean="0"/>
              <a:t>Requisiti</a:t>
            </a:r>
            <a:r>
              <a:rPr lang="en-GB" dirty="0" smtClean="0"/>
              <a:t> </a:t>
            </a:r>
            <a:r>
              <a:rPr lang="en-GB" dirty="0" err="1" smtClean="0"/>
              <a:t>scritti</a:t>
            </a:r>
            <a:r>
              <a:rPr lang="en-GB" dirty="0" smtClean="0"/>
              <a:t> in </a:t>
            </a:r>
            <a:r>
              <a:rPr lang="en-GB" dirty="0" err="1" smtClean="0"/>
              <a:t>modo</a:t>
            </a:r>
            <a:r>
              <a:rPr lang="en-GB" dirty="0" smtClean="0"/>
              <a:t> </a:t>
            </a:r>
            <a:r>
              <a:rPr lang="en-GB" dirty="0" err="1" smtClean="0"/>
              <a:t>approssimativo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17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1981579"/>
            <a:ext cx="8592160" cy="22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14338"/>
            <a:ext cx="8666922" cy="693391"/>
          </a:xfrm>
        </p:spPr>
        <p:txBody>
          <a:bodyPr/>
          <a:lstStyle/>
          <a:p>
            <a:r>
              <a:rPr lang="en-GB" dirty="0" err="1" smtClean="0"/>
              <a:t>Esempio</a:t>
            </a:r>
            <a:r>
              <a:rPr lang="en-GB" dirty="0" smtClean="0"/>
              <a:t> di </a:t>
            </a:r>
            <a:r>
              <a:rPr lang="en-GB" dirty="0" err="1" smtClean="0"/>
              <a:t>requisiti</a:t>
            </a:r>
            <a:r>
              <a:rPr lang="en-GB" dirty="0" smtClean="0"/>
              <a:t> un </a:t>
            </a:r>
            <a:r>
              <a:rPr lang="en-GB" dirty="0" err="1" smtClean="0"/>
              <a:t>pò</a:t>
            </a:r>
            <a:r>
              <a:rPr lang="en-GB" dirty="0" smtClean="0"/>
              <a:t> </a:t>
            </a:r>
            <a:r>
              <a:rPr lang="en-GB" dirty="0" err="1" smtClean="0"/>
              <a:t>generici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Di </a:t>
            </a:r>
            <a:r>
              <a:rPr lang="it-IT" dirty="0"/>
              <a:t>un’associazione ospedaliera si tiene traccia dei vari ospedali con nome dell’ospedale e del suo indirizzo, in un ospedale ci sono più reparti identificati dal loro nome e dall’ospedale in cui risiedono, in un ospedale lavora del personale di cui si tiene traccia dei dati anagrafici e dello stipendio, il personale può essere amministrativo di cui si vuole sapere la mansione oppure sanitario, diviso in infermieri e medici con annessa specializzazione, ogni dipendente lavora in un solo ospedale. </a:t>
            </a:r>
          </a:p>
          <a:p>
            <a:r>
              <a:rPr lang="it-IT" dirty="0"/>
              <a:t>Un paziente (con i relativi dati) è ricoverato in un reparto, in un reparto lavorano medici e infermieri. </a:t>
            </a:r>
          </a:p>
          <a:p>
            <a:r>
              <a:rPr lang="it-IT" dirty="0"/>
              <a:t>Un paziente può subire un’operazione chirurgica di cui si tiene traccia del tipo di operazione e della data, in un’operazione posso essere usati degli strumenti particolari di cui si salva il codice strumento e si tiene conto della data in cui è stato usato uno strumento. </a:t>
            </a:r>
          </a:p>
          <a:p>
            <a:r>
              <a:rPr lang="it-IT" dirty="0"/>
              <a:t>Le operazioni sono svolte da medici e infermieri.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65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Requisiti</a:t>
            </a:r>
            <a:r>
              <a:rPr lang="en-GB" dirty="0" smtClean="0"/>
              <a:t> </a:t>
            </a:r>
            <a:r>
              <a:rPr lang="en-GB" dirty="0" err="1" smtClean="0"/>
              <a:t>decisamente</a:t>
            </a:r>
            <a:r>
              <a:rPr lang="en-GB" dirty="0" smtClean="0"/>
              <a:t> </a:t>
            </a:r>
            <a:r>
              <a:rPr lang="en-GB" dirty="0" err="1" smtClean="0"/>
              <a:t>ottimi</a:t>
            </a:r>
            <a:r>
              <a:rPr lang="en-GB" dirty="0" smtClean="0"/>
              <a:t> (notate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particolari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19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14" y="1192279"/>
            <a:ext cx="6826918" cy="5346634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1214436" y="2895600"/>
            <a:ext cx="4291013" cy="2524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arrotondato 6"/>
          <p:cNvSpPr/>
          <p:nvPr/>
        </p:nvSpPr>
        <p:spPr>
          <a:xfrm>
            <a:off x="4561472" y="5334000"/>
            <a:ext cx="3091865" cy="3667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arrotondato 7"/>
          <p:cNvSpPr/>
          <p:nvPr/>
        </p:nvSpPr>
        <p:spPr>
          <a:xfrm>
            <a:off x="2556460" y="6215062"/>
            <a:ext cx="3811003" cy="3667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arrotondato 9"/>
          <p:cNvSpPr/>
          <p:nvPr/>
        </p:nvSpPr>
        <p:spPr>
          <a:xfrm>
            <a:off x="1054390" y="4163615"/>
            <a:ext cx="4365335" cy="27384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0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Sommario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5" y="1287117"/>
            <a:ext cx="8669391" cy="5069234"/>
          </a:xfrm>
        </p:spPr>
        <p:txBody>
          <a:bodyPr>
            <a:normAutofit/>
          </a:bodyPr>
          <a:lstStyle/>
          <a:p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seguito</a:t>
            </a:r>
            <a:r>
              <a:rPr lang="en-GB" dirty="0" smtClean="0"/>
              <a:t> </a:t>
            </a:r>
            <a:r>
              <a:rPr lang="en-GB" dirty="0" err="1" smtClean="0"/>
              <a:t>vengono</a:t>
            </a:r>
            <a:r>
              <a:rPr lang="en-GB" dirty="0" smtClean="0"/>
              <a:t> </a:t>
            </a:r>
            <a:r>
              <a:rPr lang="en-GB" dirty="0" err="1" smtClean="0"/>
              <a:t>analizzati</a:t>
            </a:r>
            <a:r>
              <a:rPr lang="en-GB" dirty="0" smtClean="0"/>
              <a:t> I </a:t>
            </a:r>
            <a:r>
              <a:rPr lang="en-GB" dirty="0" err="1" smtClean="0"/>
              <a:t>compiti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gli</a:t>
            </a:r>
            <a:r>
              <a:rPr lang="en-GB" dirty="0" smtClean="0"/>
              <a:t> student </a:t>
            </a:r>
            <a:r>
              <a:rPr lang="en-GB" dirty="0" err="1" smtClean="0"/>
              <a:t>hanno</a:t>
            </a:r>
            <a:r>
              <a:rPr lang="en-GB" dirty="0" smtClean="0"/>
              <a:t> </a:t>
            </a:r>
            <a:r>
              <a:rPr lang="en-GB" dirty="0" err="1" smtClean="0"/>
              <a:t>prodotto</a:t>
            </a:r>
            <a:r>
              <a:rPr lang="en-GB" dirty="0" smtClean="0"/>
              <a:t> </a:t>
            </a:r>
            <a:r>
              <a:rPr lang="en-GB" dirty="0" err="1" smtClean="0"/>
              <a:t>durante</a:t>
            </a:r>
            <a:r>
              <a:rPr lang="en-GB" dirty="0" smtClean="0"/>
              <a:t> la </a:t>
            </a:r>
            <a:r>
              <a:rPr lang="en-GB" dirty="0" err="1" smtClean="0"/>
              <a:t>simulazione</a:t>
            </a:r>
            <a:r>
              <a:rPr lang="en-GB" dirty="0" smtClean="0"/>
              <a:t> </a:t>
            </a:r>
            <a:r>
              <a:rPr lang="en-GB" dirty="0" err="1" smtClean="0"/>
              <a:t>dell’esame</a:t>
            </a:r>
            <a:r>
              <a:rPr lang="en-GB" dirty="0" smtClean="0"/>
              <a:t> con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nuov</a:t>
            </a:r>
            <a:r>
              <a:rPr lang="en-GB" dirty="0" err="1" smtClean="0"/>
              <a:t>o</a:t>
            </a:r>
            <a:r>
              <a:rPr lang="en-GB" dirty="0" smtClean="0"/>
              <a:t> </a:t>
            </a:r>
            <a:r>
              <a:rPr lang="en-GB" dirty="0" err="1" smtClean="0"/>
              <a:t>metodo</a:t>
            </a:r>
            <a:r>
              <a:rPr lang="en-GB" dirty="0" smtClean="0"/>
              <a:t> “</a:t>
            </a:r>
            <a:r>
              <a:rPr lang="en-GB" dirty="0" err="1" smtClean="0"/>
              <a:t>forzato</a:t>
            </a:r>
            <a:r>
              <a:rPr lang="en-GB" dirty="0" smtClean="0"/>
              <a:t>” </a:t>
            </a:r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emergenza</a:t>
            </a:r>
            <a:r>
              <a:rPr lang="en-GB" dirty="0" smtClean="0"/>
              <a:t> coronavirus. Da </a:t>
            </a:r>
            <a:r>
              <a:rPr lang="en-GB" dirty="0" err="1" smtClean="0"/>
              <a:t>una</a:t>
            </a:r>
            <a:r>
              <a:rPr lang="en-GB" dirty="0" smtClean="0"/>
              <a:t> parte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compito</a:t>
            </a:r>
            <a:r>
              <a:rPr lang="en-GB" dirty="0" smtClean="0"/>
              <a:t> </a:t>
            </a:r>
            <a:r>
              <a:rPr lang="en-GB" dirty="0" err="1" smtClean="0"/>
              <a:t>dello</a:t>
            </a:r>
            <a:r>
              <a:rPr lang="en-GB" dirty="0" smtClean="0"/>
              <a:t> </a:t>
            </a:r>
            <a:r>
              <a:rPr lang="en-GB" dirty="0" err="1" smtClean="0"/>
              <a:t>studente</a:t>
            </a:r>
            <a:r>
              <a:rPr lang="en-GB" dirty="0" smtClean="0"/>
              <a:t> è </a:t>
            </a:r>
            <a:r>
              <a:rPr lang="en-GB" dirty="0" err="1" smtClean="0"/>
              <a:t>diventato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semplice</a:t>
            </a:r>
            <a:r>
              <a:rPr lang="en-GB" dirty="0" smtClean="0"/>
              <a:t>, </a:t>
            </a:r>
            <a:r>
              <a:rPr lang="en-GB" dirty="0" err="1" smtClean="0"/>
              <a:t>perchè</a:t>
            </a:r>
            <a:r>
              <a:rPr lang="en-GB" dirty="0" smtClean="0"/>
              <a:t> </a:t>
            </a:r>
            <a:r>
              <a:rPr lang="en-GB" dirty="0" smtClean="0"/>
              <a:t> </a:t>
            </a:r>
            <a:r>
              <a:rPr lang="en-GB" dirty="0" err="1" smtClean="0"/>
              <a:t>conosce</a:t>
            </a:r>
            <a:r>
              <a:rPr lang="en-GB" dirty="0" smtClean="0"/>
              <a:t> in </a:t>
            </a:r>
            <a:r>
              <a:rPr lang="en-GB" dirty="0" err="1" smtClean="0"/>
              <a:t>anticipo</a:t>
            </a:r>
            <a:r>
              <a:rPr lang="en-GB" dirty="0" smtClean="0"/>
              <a:t> </a:t>
            </a:r>
            <a:r>
              <a:rPr lang="en-GB" dirty="0" err="1" smtClean="0"/>
              <a:t>l’insieme</a:t>
            </a:r>
            <a:r>
              <a:rPr lang="en-GB" dirty="0" smtClean="0"/>
              <a:t> </a:t>
            </a:r>
            <a:r>
              <a:rPr lang="en-GB" dirty="0" err="1" smtClean="0"/>
              <a:t>degli</a:t>
            </a:r>
            <a:r>
              <a:rPr lang="en-GB" dirty="0" smtClean="0"/>
              <a:t> </a:t>
            </a:r>
            <a:r>
              <a:rPr lang="en-GB" dirty="0" err="1" smtClean="0"/>
              <a:t>elaborati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deve</a:t>
            </a:r>
            <a:r>
              <a:rPr lang="en-GB" dirty="0" smtClean="0"/>
              <a:t> </a:t>
            </a:r>
            <a:r>
              <a:rPr lang="en-GB" dirty="0" err="1" smtClean="0"/>
              <a:t>produrre</a:t>
            </a:r>
            <a:r>
              <a:rPr lang="en-GB" dirty="0" smtClean="0"/>
              <a:t>, </a:t>
            </a:r>
            <a:r>
              <a:rPr lang="en-GB" dirty="0" err="1" smtClean="0"/>
              <a:t>dall’altra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complica</a:t>
            </a:r>
            <a:r>
              <a:rPr lang="en-GB" dirty="0" smtClean="0"/>
              <a:t>, </a:t>
            </a:r>
            <a:r>
              <a:rPr lang="en-GB" dirty="0" err="1" smtClean="0"/>
              <a:t>perchè</a:t>
            </a:r>
            <a:r>
              <a:rPr lang="en-GB" dirty="0" smtClean="0"/>
              <a:t> </a:t>
            </a:r>
            <a:r>
              <a:rPr lang="en-GB" dirty="0" err="1" smtClean="0"/>
              <a:t>ora</a:t>
            </a:r>
            <a:r>
              <a:rPr lang="en-GB" dirty="0" smtClean="0"/>
              <a:t> lo student </a:t>
            </a:r>
            <a:r>
              <a:rPr lang="en-GB" dirty="0" err="1" smtClean="0"/>
              <a:t>deve</a:t>
            </a:r>
            <a:r>
              <a:rPr lang="en-GB" dirty="0" smtClean="0"/>
              <a:t> </a:t>
            </a:r>
            <a:r>
              <a:rPr lang="en-GB" dirty="0" err="1" smtClean="0"/>
              <a:t>concepire</a:t>
            </a:r>
            <a:r>
              <a:rPr lang="en-GB" dirty="0" smtClean="0"/>
              <a:t> un </a:t>
            </a:r>
            <a:r>
              <a:rPr lang="en-GB" dirty="0" err="1" smtClean="0"/>
              <a:t>intero</a:t>
            </a:r>
            <a:r>
              <a:rPr lang="en-GB" dirty="0" smtClean="0"/>
              <a:t> </a:t>
            </a:r>
            <a:r>
              <a:rPr lang="en-GB" dirty="0" err="1" smtClean="0"/>
              <a:t>percorso</a:t>
            </a:r>
            <a:r>
              <a:rPr lang="en-GB" dirty="0" smtClean="0"/>
              <a:t> </a:t>
            </a:r>
            <a:r>
              <a:rPr lang="en-GB" dirty="0" err="1" smtClean="0"/>
              <a:t>progettuale</a:t>
            </a:r>
            <a:r>
              <a:rPr lang="en-GB" dirty="0" smtClean="0"/>
              <a:t>, sotto </a:t>
            </a:r>
            <a:r>
              <a:rPr lang="en-GB" dirty="0" err="1" smtClean="0"/>
              <a:t>determinati</a:t>
            </a:r>
            <a:r>
              <a:rPr lang="en-GB" dirty="0" smtClean="0"/>
              <a:t> </a:t>
            </a:r>
            <a:r>
              <a:rPr lang="en-GB" dirty="0" err="1" smtClean="0"/>
              <a:t>vincoli</a:t>
            </a:r>
            <a:r>
              <a:rPr lang="en-GB" dirty="0" smtClean="0"/>
              <a:t>. </a:t>
            </a:r>
          </a:p>
          <a:p>
            <a:r>
              <a:rPr lang="en-GB" dirty="0" err="1" smtClean="0"/>
              <a:t>Inoltre</a:t>
            </a:r>
            <a:r>
              <a:rPr lang="en-GB" dirty="0" smtClean="0"/>
              <a:t>, </a:t>
            </a:r>
            <a:r>
              <a:rPr lang="en-GB" dirty="0" err="1" smtClean="0"/>
              <a:t>essendo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tipo</a:t>
            </a:r>
            <a:r>
              <a:rPr lang="en-GB" dirty="0" smtClean="0"/>
              <a:t> di </a:t>
            </a:r>
            <a:r>
              <a:rPr lang="en-GB" dirty="0" err="1" smtClean="0"/>
              <a:t>esame</a:t>
            </a:r>
            <a:r>
              <a:rPr lang="en-GB" dirty="0" smtClean="0"/>
              <a:t> </a:t>
            </a:r>
            <a:r>
              <a:rPr lang="en-GB" dirty="0" err="1" smtClean="0"/>
              <a:t>nuovo</a:t>
            </a:r>
            <a:r>
              <a:rPr lang="en-GB" dirty="0" smtClean="0"/>
              <a:t>, </a:t>
            </a:r>
            <a:r>
              <a:rPr lang="en-GB" dirty="0" err="1" smtClean="0"/>
              <a:t>c’è</a:t>
            </a:r>
            <a:r>
              <a:rPr lang="en-GB" dirty="0" smtClean="0"/>
              <a:t> la </a:t>
            </a:r>
            <a:r>
              <a:rPr lang="en-GB" dirty="0" err="1" smtClean="0"/>
              <a:t>possibilità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docente</a:t>
            </a:r>
            <a:r>
              <a:rPr lang="en-GB" dirty="0" smtClean="0"/>
              <a:t> </a:t>
            </a:r>
            <a:r>
              <a:rPr lang="en-GB" dirty="0" err="1" smtClean="0"/>
              <a:t>usi</a:t>
            </a:r>
            <a:r>
              <a:rPr lang="en-GB" dirty="0" smtClean="0"/>
              <a:t> </a:t>
            </a:r>
            <a:r>
              <a:rPr lang="en-GB" dirty="0" err="1" smtClean="0"/>
              <a:t>espressioni</a:t>
            </a:r>
            <a:r>
              <a:rPr lang="en-GB" dirty="0" smtClean="0"/>
              <a:t> non </a:t>
            </a:r>
            <a:r>
              <a:rPr lang="en-GB" dirty="0" err="1" smtClean="0"/>
              <a:t>chiare</a:t>
            </a:r>
            <a:r>
              <a:rPr lang="en-GB" dirty="0" smtClean="0"/>
              <a:t>, </a:t>
            </a:r>
            <a:r>
              <a:rPr lang="en-GB" dirty="0" err="1" smtClean="0"/>
              <a:t>che</a:t>
            </a:r>
            <a:r>
              <a:rPr lang="en-GB" dirty="0" smtClean="0"/>
              <a:t> non </a:t>
            </a:r>
            <a:r>
              <a:rPr lang="en-GB" dirty="0" err="1" smtClean="0"/>
              <a:t>siano</a:t>
            </a:r>
            <a:r>
              <a:rPr lang="en-GB" dirty="0" smtClean="0"/>
              <a:t> </a:t>
            </a:r>
            <a:r>
              <a:rPr lang="en-GB" dirty="0" err="1" smtClean="0"/>
              <a:t>riconducibili</a:t>
            </a:r>
            <a:r>
              <a:rPr lang="en-GB" dirty="0" smtClean="0"/>
              <a:t> </a:t>
            </a:r>
            <a:r>
              <a:rPr lang="en-GB" dirty="0" err="1" smtClean="0"/>
              <a:t>facilmente</a:t>
            </a:r>
            <a:r>
              <a:rPr lang="en-GB" dirty="0" smtClean="0"/>
              <a:t> </a:t>
            </a:r>
            <a:r>
              <a:rPr lang="en-GB" dirty="0" err="1" smtClean="0"/>
              <a:t>nell’ambito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autonoma</a:t>
            </a:r>
            <a:r>
              <a:rPr lang="en-GB" dirty="0" smtClean="0"/>
              <a:t> </a:t>
            </a:r>
            <a:r>
              <a:rPr lang="en-GB" dirty="0" err="1" smtClean="0"/>
              <a:t>concezione</a:t>
            </a:r>
            <a:r>
              <a:rPr lang="en-GB" dirty="0" smtClean="0"/>
              <a:t> del </a:t>
            </a:r>
            <a:r>
              <a:rPr lang="en-GB" dirty="0" err="1" smtClean="0"/>
              <a:t>percorso</a:t>
            </a:r>
            <a:r>
              <a:rPr lang="en-GB" dirty="0" smtClean="0"/>
              <a:t> </a:t>
            </a:r>
            <a:r>
              <a:rPr lang="en-GB" dirty="0" err="1" smtClean="0"/>
              <a:t>progettuale</a:t>
            </a:r>
            <a:r>
              <a:rPr lang="en-GB" dirty="0" smtClean="0"/>
              <a:t>.</a:t>
            </a:r>
          </a:p>
          <a:p>
            <a:r>
              <a:rPr lang="en-GB" dirty="0" smtClean="0"/>
              <a:t>Per </a:t>
            </a:r>
            <a:r>
              <a:rPr lang="en-GB" dirty="0" err="1" smtClean="0"/>
              <a:t>ridurre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possibili</a:t>
            </a:r>
            <a:r>
              <a:rPr lang="en-GB" dirty="0" smtClean="0"/>
              <a:t> </a:t>
            </a:r>
            <a:r>
              <a:rPr lang="en-GB" dirty="0" err="1" smtClean="0"/>
              <a:t>questi</a:t>
            </a:r>
            <a:r>
              <a:rPr lang="en-GB" dirty="0" smtClean="0"/>
              <a:t> </a:t>
            </a:r>
            <a:r>
              <a:rPr lang="en-GB" dirty="0" err="1" smtClean="0"/>
              <a:t>rischi</a:t>
            </a:r>
            <a:r>
              <a:rPr lang="en-GB" dirty="0" smtClean="0"/>
              <a:t> </a:t>
            </a:r>
            <a:r>
              <a:rPr lang="en-GB" dirty="0" err="1" smtClean="0"/>
              <a:t>abbiamo</a:t>
            </a:r>
            <a:r>
              <a:rPr lang="en-GB" dirty="0" smtClean="0"/>
              <a:t> volute </a:t>
            </a:r>
            <a:r>
              <a:rPr lang="en-GB" dirty="0" err="1" smtClean="0"/>
              <a:t>sperimentare</a:t>
            </a:r>
            <a:r>
              <a:rPr lang="en-GB" dirty="0" smtClean="0"/>
              <a:t> prima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simulazione</a:t>
            </a:r>
            <a:r>
              <a:rPr lang="en-GB" dirty="0" smtClean="0"/>
              <a:t> </a:t>
            </a:r>
            <a:r>
              <a:rPr lang="en-GB" dirty="0" err="1" smtClean="0"/>
              <a:t>dell’esame</a:t>
            </a:r>
            <a:r>
              <a:rPr lang="en-GB" dirty="0" smtClean="0"/>
              <a:t>, e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seguito</a:t>
            </a:r>
            <a:r>
              <a:rPr lang="en-GB" dirty="0" smtClean="0"/>
              <a:t> </a:t>
            </a:r>
            <a:r>
              <a:rPr lang="en-GB" dirty="0" err="1" smtClean="0"/>
              <a:t>compaiono</a:t>
            </a:r>
            <a:r>
              <a:rPr lang="en-GB" dirty="0" smtClean="0"/>
              <a:t> I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frequenti</a:t>
            </a:r>
            <a:r>
              <a:rPr lang="en-GB" dirty="0" smtClean="0"/>
              <a:t> </a:t>
            </a:r>
            <a:r>
              <a:rPr lang="en-GB" dirty="0" err="1" smtClean="0"/>
              <a:t>errori</a:t>
            </a:r>
            <a:r>
              <a:rPr lang="en-GB" dirty="0" smtClean="0"/>
              <a:t> di </a:t>
            </a:r>
            <a:r>
              <a:rPr lang="en-GB" dirty="0" err="1" smtClean="0"/>
              <a:t>intepretazione</a:t>
            </a:r>
            <a:r>
              <a:rPr lang="en-GB" dirty="0" smtClean="0"/>
              <a:t> del </a:t>
            </a:r>
            <a:r>
              <a:rPr lang="en-GB" dirty="0" err="1" smtClean="0"/>
              <a:t>percorso</a:t>
            </a:r>
            <a:r>
              <a:rPr lang="en-GB" dirty="0" smtClean="0"/>
              <a:t> </a:t>
            </a:r>
            <a:r>
              <a:rPr lang="en-GB" dirty="0" err="1" smtClean="0"/>
              <a:t>progettuale</a:t>
            </a:r>
            <a:r>
              <a:rPr lang="en-GB" dirty="0" smtClean="0"/>
              <a:t> e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singoli</a:t>
            </a:r>
            <a:r>
              <a:rPr lang="en-GB" dirty="0" smtClean="0"/>
              <a:t> elaborate, e </a:t>
            </a:r>
            <a:r>
              <a:rPr lang="en-GB" dirty="0" err="1" smtClean="0"/>
              <a:t>anche</a:t>
            </a:r>
            <a:r>
              <a:rPr lang="en-GB" dirty="0" smtClean="0"/>
              <a:t> le </a:t>
            </a:r>
            <a:r>
              <a:rPr lang="en-GB" dirty="0" err="1" smtClean="0"/>
              <a:t>buone</a:t>
            </a:r>
            <a:r>
              <a:rPr lang="en-GB" dirty="0" smtClean="0"/>
              <a:t> </a:t>
            </a:r>
            <a:r>
              <a:rPr lang="en-GB" dirty="0" err="1" smtClean="0"/>
              <a:t>pratiche</a:t>
            </a:r>
            <a:r>
              <a:rPr lang="en-GB" dirty="0" smtClean="0"/>
              <a:t>. </a:t>
            </a:r>
            <a:r>
              <a:rPr lang="en-GB" dirty="0" err="1" smtClean="0"/>
              <a:t>Noi</a:t>
            </a:r>
            <a:r>
              <a:rPr lang="en-GB" dirty="0" smtClean="0"/>
              <a:t> </a:t>
            </a:r>
            <a:r>
              <a:rPr lang="en-GB" dirty="0" err="1" smtClean="0"/>
              <a:t>docenti</a:t>
            </a:r>
            <a:r>
              <a:rPr lang="en-GB" dirty="0" smtClean="0"/>
              <a:t> </a:t>
            </a:r>
            <a:r>
              <a:rPr lang="en-GB" dirty="0" err="1" smtClean="0"/>
              <a:t>abbiamo</a:t>
            </a:r>
            <a:r>
              <a:rPr lang="en-GB" dirty="0" smtClean="0"/>
              <a:t> </a:t>
            </a:r>
            <a:r>
              <a:rPr lang="en-GB" dirty="0" err="1" smtClean="0"/>
              <a:t>riflettuto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come </a:t>
            </a:r>
            <a:r>
              <a:rPr lang="en-GB" dirty="0" err="1" smtClean="0"/>
              <a:t>migliorare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testo</a:t>
            </a:r>
            <a:r>
              <a:rPr lang="en-GB" dirty="0" smtClean="0"/>
              <a:t> di </a:t>
            </a:r>
            <a:r>
              <a:rPr lang="en-GB" dirty="0" err="1" smtClean="0"/>
              <a:t>esame</a:t>
            </a:r>
            <a:r>
              <a:rPr lang="en-GB" dirty="0" smtClean="0"/>
              <a:t> </a:t>
            </a:r>
            <a:r>
              <a:rPr lang="en-GB" dirty="0" err="1" smtClean="0"/>
              <a:t>nelle</a:t>
            </a:r>
            <a:r>
              <a:rPr lang="en-GB" dirty="0" smtClean="0"/>
              <a:t> </a:t>
            </a:r>
            <a:r>
              <a:rPr lang="en-GB" dirty="0" err="1" smtClean="0"/>
              <a:t>prossime</a:t>
            </a:r>
            <a:r>
              <a:rPr lang="en-GB" dirty="0" smtClean="0"/>
              <a:t> </a:t>
            </a:r>
            <a:r>
              <a:rPr lang="en-GB" dirty="0" err="1" smtClean="0"/>
              <a:t>erogazioni</a:t>
            </a:r>
            <a:r>
              <a:rPr lang="en-GB" dirty="0" smtClean="0"/>
              <a:t>, e </a:t>
            </a:r>
            <a:r>
              <a:rPr lang="en-GB" dirty="0" err="1" smtClean="0"/>
              <a:t>quindi</a:t>
            </a:r>
            <a:r>
              <a:rPr lang="en-GB" dirty="0" smtClean="0"/>
              <a:t> ci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tutti</a:t>
            </a:r>
            <a:r>
              <a:rPr lang="en-GB" dirty="0" smtClean="0"/>
              <a:t> I </a:t>
            </a:r>
            <a:r>
              <a:rPr lang="en-GB" dirty="0" err="1" smtClean="0"/>
              <a:t>presupposti</a:t>
            </a:r>
            <a:r>
              <a:rPr lang="en-GB" dirty="0" smtClean="0"/>
              <a:t> per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esperienza</a:t>
            </a:r>
            <a:r>
              <a:rPr lang="en-GB" dirty="0" smtClean="0"/>
              <a:t> </a:t>
            </a:r>
            <a:r>
              <a:rPr lang="en-GB" dirty="0" err="1" smtClean="0"/>
              <a:t>senza</a:t>
            </a:r>
            <a:r>
              <a:rPr lang="en-GB" dirty="0" smtClean="0"/>
              <a:t> </a:t>
            </a:r>
            <a:r>
              <a:rPr lang="en-GB" dirty="0" err="1" smtClean="0"/>
              <a:t>sorprese</a:t>
            </a:r>
            <a:r>
              <a:rPr lang="en-GB" dirty="0" smtClean="0"/>
              <a:t> e </a:t>
            </a:r>
            <a:r>
              <a:rPr lang="en-GB" dirty="0" err="1" smtClean="0"/>
              <a:t>affrontabile</a:t>
            </a:r>
            <a:r>
              <a:rPr lang="en-GB" dirty="0" smtClean="0"/>
              <a:t> </a:t>
            </a:r>
            <a:r>
              <a:rPr lang="en-GB" dirty="0" err="1" smtClean="0"/>
              <a:t>serenamente</a:t>
            </a:r>
            <a:r>
              <a:rPr lang="en-GB" dirty="0" smtClean="0"/>
              <a:t> da parte </a:t>
            </a:r>
            <a:r>
              <a:rPr lang="en-GB" dirty="0" err="1" smtClean="0"/>
              <a:t>degli</a:t>
            </a:r>
            <a:r>
              <a:rPr lang="en-GB" dirty="0" smtClean="0"/>
              <a:t>  </a:t>
            </a:r>
            <a:r>
              <a:rPr lang="en-GB" smtClean="0"/>
              <a:t>studenti.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0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3282" y="2062547"/>
            <a:ext cx="6645280" cy="693391"/>
          </a:xfrm>
        </p:spPr>
        <p:txBody>
          <a:bodyPr>
            <a:noAutofit/>
          </a:bodyPr>
          <a:lstStyle/>
          <a:p>
            <a:r>
              <a:rPr lang="en-GB" sz="3200" dirty="0" err="1"/>
              <a:t>Considerazioni</a:t>
            </a:r>
            <a:r>
              <a:rPr lang="en-GB" sz="3200" dirty="0"/>
              <a:t> </a:t>
            </a:r>
            <a:r>
              <a:rPr lang="en-GB" sz="3200" dirty="0" err="1"/>
              <a:t>ed</a:t>
            </a:r>
            <a:r>
              <a:rPr lang="en-GB" sz="3200" dirty="0"/>
              <a:t> </a:t>
            </a:r>
            <a:r>
              <a:rPr lang="en-GB" sz="3200" dirty="0" err="1"/>
              <a:t>esempi</a:t>
            </a:r>
            <a:r>
              <a:rPr lang="en-GB" sz="3200" dirty="0"/>
              <a:t> di </a:t>
            </a:r>
            <a:r>
              <a:rPr lang="en-GB" sz="3200" dirty="0" err="1"/>
              <a:t>errori</a:t>
            </a:r>
            <a:r>
              <a:rPr lang="en-GB" sz="3200" dirty="0"/>
              <a:t> e </a:t>
            </a:r>
            <a:r>
              <a:rPr lang="en-GB" sz="3200" dirty="0" err="1"/>
              <a:t>buone</a:t>
            </a:r>
            <a:r>
              <a:rPr lang="en-GB" sz="3200" dirty="0"/>
              <a:t> </a:t>
            </a:r>
            <a:r>
              <a:rPr lang="en-GB" sz="3200" dirty="0" err="1"/>
              <a:t>pratiche</a:t>
            </a:r>
            <a:r>
              <a:rPr lang="en-GB" sz="3200" dirty="0"/>
              <a:t>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err="1" smtClean="0"/>
              <a:t>sulla</a:t>
            </a:r>
            <a:r>
              <a:rPr lang="en-GB" sz="3200" dirty="0" smtClean="0"/>
              <a:t> </a:t>
            </a:r>
            <a:r>
              <a:rPr lang="en-GB" sz="3200" dirty="0" err="1" smtClean="0"/>
              <a:t>progettazione</a:t>
            </a:r>
            <a:r>
              <a:rPr lang="en-GB" sz="3200" dirty="0" smtClean="0"/>
              <a:t> </a:t>
            </a:r>
            <a:r>
              <a:rPr lang="en-GB" sz="3200" dirty="0" err="1" smtClean="0"/>
              <a:t>concettuale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7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Sensazione</a:t>
            </a:r>
            <a:r>
              <a:rPr lang="en-GB" dirty="0" smtClean="0"/>
              <a:t> </a:t>
            </a:r>
            <a:r>
              <a:rPr lang="en-GB" dirty="0" err="1" smtClean="0"/>
              <a:t>complessiva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3773" y="1207827"/>
            <a:ext cx="8841079" cy="54249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La </a:t>
            </a:r>
            <a:r>
              <a:rPr lang="en-GB" dirty="0" err="1" smtClean="0"/>
              <a:t>sensazione</a:t>
            </a:r>
            <a:r>
              <a:rPr lang="en-GB" dirty="0" smtClean="0"/>
              <a:t> </a:t>
            </a:r>
            <a:r>
              <a:rPr lang="en-GB" dirty="0" err="1" smtClean="0"/>
              <a:t>complessiva</a:t>
            </a:r>
            <a:r>
              <a:rPr lang="en-GB" dirty="0" smtClean="0"/>
              <a:t> è </a:t>
            </a:r>
            <a:r>
              <a:rPr lang="en-GB" dirty="0" err="1" smtClean="0"/>
              <a:t>che</a:t>
            </a:r>
            <a:r>
              <a:rPr lang="en-GB" dirty="0" smtClean="0"/>
              <a:t> le </a:t>
            </a:r>
            <a:r>
              <a:rPr lang="en-GB" dirty="0" err="1" smtClean="0"/>
              <a:t>maggiori</a:t>
            </a:r>
            <a:r>
              <a:rPr lang="en-GB" dirty="0" smtClean="0"/>
              <a:t> </a:t>
            </a:r>
            <a:r>
              <a:rPr lang="en-GB" dirty="0" err="1" smtClean="0"/>
              <a:t>carenze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I </a:t>
            </a:r>
            <a:r>
              <a:rPr lang="en-GB" dirty="0" err="1" smtClean="0"/>
              <a:t>tre</a:t>
            </a:r>
            <a:r>
              <a:rPr lang="en-GB" dirty="0" smtClean="0"/>
              <a:t> </a:t>
            </a:r>
            <a:r>
              <a:rPr lang="en-GB" dirty="0" err="1" smtClean="0"/>
              <a:t>argomenti</a:t>
            </a:r>
            <a:r>
              <a:rPr lang="en-GB" dirty="0" smtClean="0"/>
              <a:t> </a:t>
            </a:r>
          </a:p>
          <a:p>
            <a:pPr lvl="1"/>
            <a:r>
              <a:rPr lang="en-GB" sz="2000" dirty="0" err="1" smtClean="0"/>
              <a:t>Progettazione</a:t>
            </a:r>
            <a:r>
              <a:rPr lang="en-GB" sz="2000" dirty="0" smtClean="0"/>
              <a:t> </a:t>
            </a:r>
            <a:r>
              <a:rPr lang="en-GB" sz="2000" dirty="0" err="1" smtClean="0"/>
              <a:t>concettuale</a:t>
            </a:r>
            <a:endParaRPr lang="en-GB" sz="2000" dirty="0" smtClean="0"/>
          </a:p>
          <a:p>
            <a:pPr lvl="1"/>
            <a:r>
              <a:rPr lang="en-GB" sz="2000" dirty="0" err="1" smtClean="0"/>
              <a:t>Progettazione</a:t>
            </a:r>
            <a:r>
              <a:rPr lang="en-GB" sz="2000" dirty="0" smtClean="0"/>
              <a:t> </a:t>
            </a:r>
            <a:r>
              <a:rPr lang="en-GB" sz="2000" dirty="0" err="1" smtClean="0"/>
              <a:t>logica</a:t>
            </a:r>
            <a:endParaRPr lang="en-GB" sz="2000" dirty="0" smtClean="0"/>
          </a:p>
          <a:p>
            <a:pPr lvl="1"/>
            <a:r>
              <a:rPr lang="en-GB" sz="2000" dirty="0" err="1" smtClean="0"/>
              <a:t>Modello</a:t>
            </a:r>
            <a:r>
              <a:rPr lang="en-GB" sz="2000" dirty="0" smtClean="0"/>
              <a:t> </a:t>
            </a:r>
            <a:r>
              <a:rPr lang="en-GB" sz="2000" dirty="0" err="1" smtClean="0"/>
              <a:t>relazionale</a:t>
            </a:r>
            <a:r>
              <a:rPr lang="en-GB" sz="2000" dirty="0" smtClean="0"/>
              <a:t> 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s</a:t>
            </a:r>
            <a:r>
              <a:rPr lang="en-GB" dirty="0" err="1" smtClean="0"/>
              <a:t>iano</a:t>
            </a:r>
            <a:r>
              <a:rPr lang="en-GB" dirty="0" smtClean="0"/>
              <a:t> </a:t>
            </a:r>
            <a:r>
              <a:rPr lang="en-GB" dirty="0" err="1" smtClean="0"/>
              <a:t>sulla</a:t>
            </a:r>
            <a:r>
              <a:rPr lang="en-GB" dirty="0" smtClean="0"/>
              <a:t> </a:t>
            </a:r>
            <a:r>
              <a:rPr lang="en-GB" dirty="0" err="1" smtClean="0"/>
              <a:t>progettazione</a:t>
            </a:r>
            <a:r>
              <a:rPr lang="en-GB" dirty="0" smtClean="0"/>
              <a:t> </a:t>
            </a:r>
            <a:r>
              <a:rPr lang="en-GB" dirty="0" err="1" smtClean="0"/>
              <a:t>concettuale</a:t>
            </a:r>
            <a:r>
              <a:rPr lang="en-GB" dirty="0" smtClean="0"/>
              <a:t>. </a:t>
            </a:r>
            <a:r>
              <a:rPr lang="en-GB" dirty="0" err="1" smtClean="0"/>
              <a:t>Questo</a:t>
            </a:r>
            <a:r>
              <a:rPr lang="en-GB" dirty="0" smtClean="0"/>
              <a:t> è </a:t>
            </a:r>
            <a:r>
              <a:rPr lang="en-GB" dirty="0" err="1" smtClean="0"/>
              <a:t>anche</a:t>
            </a:r>
            <a:r>
              <a:rPr lang="en-GB" dirty="0" smtClean="0"/>
              <a:t> </a:t>
            </a:r>
            <a:r>
              <a:rPr lang="en-GB" dirty="0" err="1" smtClean="0"/>
              <a:t>dimostrato</a:t>
            </a:r>
            <a:r>
              <a:rPr lang="en-GB" dirty="0" smtClean="0"/>
              <a:t> </a:t>
            </a:r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quantità</a:t>
            </a:r>
            <a:r>
              <a:rPr lang="en-GB" dirty="0" smtClean="0"/>
              <a:t> di </a:t>
            </a:r>
            <a:r>
              <a:rPr lang="en-GB" dirty="0" err="1" smtClean="0"/>
              <a:t>esempi</a:t>
            </a:r>
            <a:r>
              <a:rPr lang="en-GB" dirty="0" smtClean="0"/>
              <a:t> di </a:t>
            </a:r>
            <a:r>
              <a:rPr lang="en-GB" dirty="0" err="1" smtClean="0"/>
              <a:t>errori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compaiono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seguito</a:t>
            </a:r>
            <a:r>
              <a:rPr lang="en-GB" dirty="0" smtClean="0"/>
              <a:t>, largamente </a:t>
            </a:r>
            <a:r>
              <a:rPr lang="en-GB" dirty="0" err="1" smtClean="0"/>
              <a:t>prevalenti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progettazione</a:t>
            </a:r>
            <a:r>
              <a:rPr lang="en-GB" dirty="0" smtClean="0"/>
              <a:t> </a:t>
            </a:r>
            <a:r>
              <a:rPr lang="en-GB" dirty="0" err="1" smtClean="0"/>
              <a:t>concettuale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err="1" smtClean="0"/>
              <a:t>Ciò</a:t>
            </a:r>
            <a:r>
              <a:rPr lang="en-GB" dirty="0" smtClean="0"/>
              <a:t> è </a:t>
            </a:r>
            <a:r>
              <a:rPr lang="en-GB" dirty="0" err="1" smtClean="0"/>
              <a:t>pericoloso</a:t>
            </a:r>
            <a:r>
              <a:rPr lang="en-GB" dirty="0" smtClean="0"/>
              <a:t>, </a:t>
            </a:r>
            <a:r>
              <a:rPr lang="en-GB" dirty="0" err="1" smtClean="0"/>
              <a:t>perchè</a:t>
            </a:r>
            <a:r>
              <a:rPr lang="en-GB" dirty="0" smtClean="0"/>
              <a:t> </a:t>
            </a:r>
            <a:r>
              <a:rPr lang="en-GB" dirty="0" err="1" smtClean="0"/>
              <a:t>generare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schema </a:t>
            </a:r>
            <a:r>
              <a:rPr lang="en-GB" dirty="0" err="1" smtClean="0"/>
              <a:t>concettuale</a:t>
            </a:r>
            <a:r>
              <a:rPr lang="en-GB" dirty="0" smtClean="0"/>
              <a:t> “</a:t>
            </a:r>
            <a:r>
              <a:rPr lang="en-GB" dirty="0" err="1" smtClean="0"/>
              <a:t>fatto</a:t>
            </a:r>
            <a:r>
              <a:rPr lang="en-GB" dirty="0" smtClean="0"/>
              <a:t> male”, porta poi a fare </a:t>
            </a:r>
            <a:r>
              <a:rPr lang="en-GB" dirty="0" err="1" smtClean="0"/>
              <a:t>errori</a:t>
            </a:r>
            <a:r>
              <a:rPr lang="en-GB" dirty="0" smtClean="0"/>
              <a:t> a </a:t>
            </a:r>
            <a:r>
              <a:rPr lang="en-GB" dirty="0" err="1" smtClean="0"/>
              <a:t>cascata</a:t>
            </a:r>
            <a:r>
              <a:rPr lang="en-GB" dirty="0" smtClean="0"/>
              <a:t> </a:t>
            </a:r>
            <a:r>
              <a:rPr lang="en-GB" dirty="0" err="1" smtClean="0"/>
              <a:t>nelle</a:t>
            </a:r>
            <a:r>
              <a:rPr lang="en-GB" dirty="0" smtClean="0"/>
              <a:t> </a:t>
            </a:r>
            <a:r>
              <a:rPr lang="en-GB" dirty="0" err="1" smtClean="0"/>
              <a:t>parti</a:t>
            </a:r>
            <a:r>
              <a:rPr lang="en-GB" dirty="0" smtClean="0"/>
              <a:t> successive, </a:t>
            </a:r>
            <a:r>
              <a:rPr lang="en-GB" dirty="0" err="1" smtClean="0"/>
              <a:t>soprattutto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generazione</a:t>
            </a:r>
            <a:r>
              <a:rPr lang="en-GB" dirty="0" smtClean="0"/>
              <a:t> del </a:t>
            </a:r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relazionale</a:t>
            </a:r>
            <a:r>
              <a:rPr lang="en-GB" dirty="0" smtClean="0"/>
              <a:t> con </a:t>
            </a:r>
            <a:r>
              <a:rPr lang="en-GB" dirty="0" err="1" smtClean="0"/>
              <a:t>relartive</a:t>
            </a:r>
            <a:r>
              <a:rPr lang="en-GB" dirty="0" smtClean="0"/>
              <a:t> </a:t>
            </a:r>
            <a:r>
              <a:rPr lang="en-GB" dirty="0" err="1" smtClean="0"/>
              <a:t>chiavi</a:t>
            </a:r>
            <a:r>
              <a:rPr lang="en-GB" dirty="0" smtClean="0"/>
              <a:t> </a:t>
            </a:r>
            <a:r>
              <a:rPr lang="en-GB" dirty="0" err="1" smtClean="0"/>
              <a:t>primarie</a:t>
            </a:r>
            <a:r>
              <a:rPr lang="en-GB" dirty="0" smtClean="0"/>
              <a:t> e </a:t>
            </a:r>
            <a:r>
              <a:rPr lang="en-GB" dirty="0" err="1" smtClean="0"/>
              <a:t>vincoli</a:t>
            </a:r>
            <a:r>
              <a:rPr lang="en-GB" dirty="0" smtClean="0"/>
              <a:t> di </a:t>
            </a:r>
            <a:r>
              <a:rPr lang="en-GB" dirty="0" err="1" smtClean="0"/>
              <a:t>integrità</a:t>
            </a:r>
            <a:r>
              <a:rPr lang="en-GB" dirty="0" smtClean="0"/>
              <a:t> </a:t>
            </a:r>
            <a:r>
              <a:rPr lang="en-GB" dirty="0" err="1" smtClean="0"/>
              <a:t>relazionale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r>
              <a:rPr lang="en-GB" dirty="0" smtClean="0"/>
              <a:t>E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tanto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in </a:t>
            </a:r>
            <a:r>
              <a:rPr lang="en-GB" dirty="0" err="1" smtClean="0"/>
              <a:t>quanto</a:t>
            </a:r>
            <a:r>
              <a:rPr lang="en-GB" dirty="0" smtClean="0"/>
              <a:t> </a:t>
            </a:r>
            <a:r>
              <a:rPr lang="en-GB" dirty="0" err="1" smtClean="0"/>
              <a:t>siete</a:t>
            </a:r>
            <a:r>
              <a:rPr lang="en-GB" dirty="0" smtClean="0"/>
              <a:t> </a:t>
            </a:r>
            <a:r>
              <a:rPr lang="en-GB" dirty="0" err="1" smtClean="0"/>
              <a:t>voi</a:t>
            </a:r>
            <a:r>
              <a:rPr lang="en-GB" dirty="0" smtClean="0"/>
              <a:t> I </a:t>
            </a:r>
            <a:r>
              <a:rPr lang="en-GB" dirty="0" err="1" smtClean="0"/>
              <a:t>protagonisti</a:t>
            </a:r>
            <a:r>
              <a:rPr lang="en-GB" dirty="0" smtClean="0"/>
              <a:t> “</a:t>
            </a:r>
            <a:r>
              <a:rPr lang="en-GB" dirty="0" err="1" smtClean="0"/>
              <a:t>senza</a:t>
            </a:r>
            <a:r>
              <a:rPr lang="en-GB" dirty="0" smtClean="0"/>
              <a:t> rete” di </a:t>
            </a:r>
            <a:r>
              <a:rPr lang="en-GB" dirty="0" err="1" smtClean="0"/>
              <a:t>tutto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progetto</a:t>
            </a:r>
            <a:r>
              <a:rPr lang="en-GB" dirty="0" smtClean="0"/>
              <a:t>, fin </a:t>
            </a:r>
            <a:r>
              <a:rPr lang="en-GB" dirty="0" err="1" smtClean="0"/>
              <a:t>dai</a:t>
            </a:r>
            <a:r>
              <a:rPr lang="en-GB" dirty="0" smtClean="0"/>
              <a:t> </a:t>
            </a:r>
            <a:r>
              <a:rPr lang="en-GB" dirty="0" err="1" smtClean="0"/>
              <a:t>requisiti</a:t>
            </a:r>
            <a:r>
              <a:rPr lang="en-GB" dirty="0" smtClean="0"/>
              <a:t> in </a:t>
            </a:r>
            <a:r>
              <a:rPr lang="en-GB" dirty="0" err="1" smtClean="0"/>
              <a:t>linguaggio</a:t>
            </a:r>
            <a:r>
              <a:rPr lang="en-GB" dirty="0" smtClean="0"/>
              <a:t> natural. Se non </a:t>
            </a:r>
            <a:r>
              <a:rPr lang="en-GB" dirty="0" err="1" smtClean="0"/>
              <a:t>avete</a:t>
            </a:r>
            <a:r>
              <a:rPr lang="en-GB" dirty="0" smtClean="0"/>
              <a:t> ben </a:t>
            </a:r>
            <a:r>
              <a:rPr lang="en-GB" dirty="0" err="1" smtClean="0"/>
              <a:t>chiaro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Entità</a:t>
            </a:r>
            <a:r>
              <a:rPr lang="en-GB" dirty="0" smtClean="0"/>
              <a:t> </a:t>
            </a:r>
            <a:r>
              <a:rPr lang="en-GB" dirty="0" err="1" smtClean="0"/>
              <a:t>Relazione</a:t>
            </a:r>
            <a:r>
              <a:rPr lang="en-GB" dirty="0" smtClean="0"/>
              <a:t>, </a:t>
            </a:r>
            <a:r>
              <a:rPr lang="en-GB" dirty="0" err="1" smtClean="0"/>
              <a:t>tendete</a:t>
            </a:r>
            <a:r>
              <a:rPr lang="en-GB" dirty="0" smtClean="0"/>
              <a:t> ad </a:t>
            </a:r>
            <a:r>
              <a:rPr lang="en-GB" dirty="0" err="1" smtClean="0"/>
              <a:t>usarlo</a:t>
            </a:r>
            <a:r>
              <a:rPr lang="en-GB" dirty="0" smtClean="0"/>
              <a:t>, come </a:t>
            </a:r>
            <a:r>
              <a:rPr lang="en-GB" dirty="0" err="1" smtClean="0"/>
              <a:t>vedremo</a:t>
            </a:r>
            <a:r>
              <a:rPr lang="en-GB" dirty="0" smtClean="0"/>
              <a:t> ad </a:t>
            </a:r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dirty="0" err="1" smtClean="0"/>
              <a:t>negli</a:t>
            </a:r>
            <a:r>
              <a:rPr lang="en-GB" dirty="0" smtClean="0"/>
              <a:t> </a:t>
            </a:r>
            <a:r>
              <a:rPr lang="en-GB" b="1" dirty="0" err="1" smtClean="0"/>
              <a:t>identificatori</a:t>
            </a:r>
            <a:r>
              <a:rPr lang="en-GB" b="1" dirty="0" smtClean="0"/>
              <a:t>, e </a:t>
            </a:r>
            <a:r>
              <a:rPr lang="en-GB" b="1" dirty="0" err="1" smtClean="0"/>
              <a:t>relazioni</a:t>
            </a:r>
            <a:r>
              <a:rPr lang="en-GB" b="1" dirty="0" smtClean="0"/>
              <a:t> </a:t>
            </a:r>
            <a:r>
              <a:rPr lang="en-GB" b="1" dirty="0" err="1" smtClean="0"/>
              <a:t>ternarie</a:t>
            </a:r>
            <a:r>
              <a:rPr lang="en-GB" b="1" dirty="0" smtClean="0"/>
              <a:t> e </a:t>
            </a:r>
            <a:r>
              <a:rPr lang="en-GB" b="1" dirty="0" err="1" smtClean="0"/>
              <a:t>quaternarie</a:t>
            </a:r>
            <a:r>
              <a:rPr lang="en-GB" dirty="0" smtClean="0"/>
              <a:t>, in </a:t>
            </a:r>
            <a:r>
              <a:rPr lang="en-GB" dirty="0" err="1" smtClean="0"/>
              <a:t>maniera</a:t>
            </a:r>
            <a:r>
              <a:rPr lang="en-GB" dirty="0" smtClean="0"/>
              <a:t> </a:t>
            </a:r>
            <a:r>
              <a:rPr lang="en-GB" dirty="0" err="1" smtClean="0"/>
              <a:t>scorretta</a:t>
            </a:r>
            <a:r>
              <a:rPr lang="en-GB" dirty="0"/>
              <a:t> </a:t>
            </a:r>
            <a:r>
              <a:rPr lang="en-GB" dirty="0" err="1" smtClean="0"/>
              <a:t>sianellaprogettaizone</a:t>
            </a:r>
            <a:r>
              <a:rPr lang="en-GB" dirty="0" smtClean="0"/>
              <a:t> </a:t>
            </a:r>
            <a:r>
              <a:rPr lang="en-GB" dirty="0" err="1" smtClean="0"/>
              <a:t>concettuale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fase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la precede </a:t>
            </a:r>
            <a:r>
              <a:rPr lang="en-GB" dirty="0" err="1" smtClean="0"/>
              <a:t>che</a:t>
            </a:r>
            <a:r>
              <a:rPr lang="en-GB" dirty="0" smtClean="0"/>
              <a:t> in </a:t>
            </a:r>
            <a:r>
              <a:rPr lang="en-GB" dirty="0" err="1" smtClean="0"/>
              <a:t>quella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segue, è come se </a:t>
            </a:r>
            <a:r>
              <a:rPr lang="en-GB" dirty="0" err="1" smtClean="0"/>
              <a:t>aveste</a:t>
            </a:r>
            <a:r>
              <a:rPr lang="en-GB" dirty="0" smtClean="0"/>
              <a:t> “</a:t>
            </a:r>
            <a:r>
              <a:rPr lang="en-GB" dirty="0" err="1" smtClean="0"/>
              <a:t>occhiali</a:t>
            </a:r>
            <a:r>
              <a:rPr lang="en-GB" dirty="0" smtClean="0"/>
              <a:t> </a:t>
            </a:r>
            <a:r>
              <a:rPr lang="en-GB" dirty="0" err="1" smtClean="0"/>
              <a:t>appannati</a:t>
            </a:r>
            <a:r>
              <a:rPr lang="en-GB" dirty="0" smtClean="0"/>
              <a:t>” in </a:t>
            </a:r>
            <a:r>
              <a:rPr lang="en-GB" dirty="0" err="1" smtClean="0"/>
              <a:t>tutto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progetto</a:t>
            </a:r>
            <a:r>
              <a:rPr lang="en-GB" dirty="0" smtClean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0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Ospedale</a:t>
            </a:r>
            <a:r>
              <a:rPr lang="en-GB" dirty="0" smtClean="0"/>
              <a:t> come </a:t>
            </a:r>
            <a:r>
              <a:rPr lang="en-GB" dirty="0" err="1" smtClean="0"/>
              <a:t>entità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73326" y="1287117"/>
            <a:ext cx="8577470" cy="27563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 smtClean="0"/>
              <a:t>Lo studente scrive: l’ospedale </a:t>
            </a:r>
            <a:r>
              <a:rPr lang="it-IT" dirty="0"/>
              <a:t>è suddiviso in diversi reparti: cura del paziente, operazioni chirurgiche ed esami medici. Ogni reparto ha un codice identificativo all’interno dell’ospedale e un piano di riferimento all’in-terno della struttura. All’interno dell’ospedale lavora il personale distinguibile in personale sanitario, cioè medici ed infermieri, e personale amministrativo. Tutto il personale è identificato da un ID (unico in tutti gli </a:t>
            </a:r>
            <a:r>
              <a:rPr lang="it-IT" dirty="0" err="1"/>
              <a:t>ospe-dali</a:t>
            </a:r>
            <a:r>
              <a:rPr lang="it-IT" dirty="0"/>
              <a:t> in caso di necessità di interventi in sedi differenti), nome, cognome e data di nascita. I pazienti dell’ospedale sono rappresentati dal Codice Fiscale, nome, cognome, data di nascita e luogo di nascita.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Sulla base di questi requisiti, ospedale non è entità, perché una entità è una classe di oggetti del mondo reale. Aveva senso Ospedale come entità se i requisiti avessero riguardato un insieme di ospedali</a:t>
            </a:r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914400" y="4778291"/>
            <a:ext cx="7109409" cy="1307951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8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Considerazione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Devo</a:t>
            </a:r>
            <a:r>
              <a:rPr lang="en-GB" dirty="0" smtClean="0"/>
              <a:t> </a:t>
            </a:r>
            <a:r>
              <a:rPr lang="en-GB" dirty="0" err="1" smtClean="0"/>
              <a:t>ammettere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nelle</a:t>
            </a:r>
            <a:r>
              <a:rPr lang="en-GB" dirty="0" smtClean="0"/>
              <a:t> </a:t>
            </a:r>
            <a:r>
              <a:rPr lang="en-GB" dirty="0" err="1" smtClean="0"/>
              <a:t>specifiche</a:t>
            </a:r>
            <a:r>
              <a:rPr lang="en-GB" dirty="0" smtClean="0"/>
              <a:t> </a:t>
            </a:r>
            <a:r>
              <a:rPr lang="en-GB" dirty="0" err="1" smtClean="0"/>
              <a:t>c’era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ambiguità</a:t>
            </a:r>
            <a:r>
              <a:rPr lang="en-GB" dirty="0" smtClean="0"/>
              <a:t>, </a:t>
            </a:r>
            <a:r>
              <a:rPr lang="en-GB" dirty="0" err="1" smtClean="0"/>
              <a:t>quando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diceva</a:t>
            </a:r>
            <a:endParaRPr lang="en-GB" dirty="0" smtClean="0"/>
          </a:p>
          <a:p>
            <a:r>
              <a:rPr lang="it-IT" dirty="0"/>
              <a:t>Il dominio del progetto è una base di dati di una </a:t>
            </a:r>
            <a:r>
              <a:rPr lang="it-IT" b="1" i="1" dirty="0"/>
              <a:t>struttura ospedaliera</a:t>
            </a:r>
            <a:r>
              <a:rPr lang="it-IT" dirty="0"/>
              <a:t>. Un ospedale è un istituto di cura di pazienti, dove operano medici, infermieri e personale amministrativo</a:t>
            </a:r>
            <a:r>
              <a:rPr lang="it-IT" dirty="0" smtClean="0"/>
              <a:t>,</a:t>
            </a:r>
          </a:p>
          <a:p>
            <a:pPr marL="0" indent="0">
              <a:buNone/>
            </a:pPr>
            <a:r>
              <a:rPr lang="it-IT" dirty="0"/>
              <a:t>p</a:t>
            </a:r>
            <a:r>
              <a:rPr lang="it-IT" dirty="0" smtClean="0"/>
              <a:t>erché struttura ospedaliera è un termine collettivo. Cercheremo di non far uso di termini collettivi nei </a:t>
            </a:r>
            <a:r>
              <a:rPr lang="it-IT" dirty="0" err="1" smtClean="0"/>
              <a:t>prossimii</a:t>
            </a:r>
            <a:r>
              <a:rPr lang="it-IT" dirty="0" smtClean="0"/>
              <a:t> requisiti, ma anche voi non dovete scrivere requisiti come quelli della pagina successiva 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dirty="0" smtClean="0">
                <a:sym typeface="Wingdings" panose="05000000000000000000" pitchFamily="2" charset="2"/>
              </a:rPr>
              <a:t>Se, insomma, i requisiti riguardano, ad es., </a:t>
            </a:r>
            <a:r>
              <a:rPr lang="it-IT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una</a:t>
            </a:r>
            <a:r>
              <a:rPr lang="it-IT" dirty="0" smtClean="0">
                <a:sym typeface="Wingdings" panose="05000000000000000000" pitchFamily="2" charset="2"/>
              </a:rPr>
              <a:t> Università, Università non è un entità dello schema.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53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Ancora</a:t>
            </a:r>
            <a:r>
              <a:rPr lang="en-GB" dirty="0" smtClean="0"/>
              <a:t> </a:t>
            </a:r>
            <a:r>
              <a:rPr lang="en-GB" dirty="0" err="1" smtClean="0"/>
              <a:t>ospedale</a:t>
            </a:r>
            <a:r>
              <a:rPr lang="en-GB" dirty="0" smtClean="0"/>
              <a:t> come </a:t>
            </a:r>
            <a:r>
              <a:rPr lang="en-GB" dirty="0" err="1" smtClean="0"/>
              <a:t>entità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06" y="1304385"/>
            <a:ext cx="8577263" cy="110271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79" y="3126512"/>
            <a:ext cx="8798573" cy="2337731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24</a:t>
            </a:fld>
            <a:endParaRPr lang="en-GB"/>
          </a:p>
        </p:txBody>
      </p:sp>
      <p:sp>
        <p:nvSpPr>
          <p:cNvPr id="6" name="Rettangolo arrotondato 5"/>
          <p:cNvSpPr/>
          <p:nvPr/>
        </p:nvSpPr>
        <p:spPr>
          <a:xfrm>
            <a:off x="206279" y="3126511"/>
            <a:ext cx="1676309" cy="13080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arrotondato 6"/>
          <p:cNvSpPr/>
          <p:nvPr/>
        </p:nvSpPr>
        <p:spPr>
          <a:xfrm>
            <a:off x="1153236" y="1278113"/>
            <a:ext cx="586853" cy="36746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2 8"/>
          <p:cNvCxnSpPr>
            <a:endCxn id="6" idx="0"/>
          </p:cNvCxnSpPr>
          <p:nvPr/>
        </p:nvCxnSpPr>
        <p:spPr>
          <a:xfrm flipH="1">
            <a:off x="1044434" y="1645579"/>
            <a:ext cx="449996" cy="148093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965524" y="2268379"/>
            <a:ext cx="37542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/>
              <a:t>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721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Scelta</a:t>
            </a:r>
            <a:r>
              <a:rPr lang="en-GB" dirty="0" smtClean="0"/>
              <a:t> </a:t>
            </a:r>
            <a:r>
              <a:rPr lang="en-GB" dirty="0" err="1" smtClean="0"/>
              <a:t>senza</a:t>
            </a:r>
            <a:r>
              <a:rPr lang="en-GB" dirty="0" smtClean="0"/>
              <a:t> </a:t>
            </a:r>
            <a:r>
              <a:rPr lang="en-GB" dirty="0" err="1" smtClean="0"/>
              <a:t>senso</a:t>
            </a:r>
            <a:r>
              <a:rPr lang="en-GB" dirty="0" smtClean="0"/>
              <a:t> per </a:t>
            </a:r>
            <a:r>
              <a:rPr lang="en-GB" dirty="0" err="1" smtClean="0"/>
              <a:t>attributi</a:t>
            </a:r>
            <a:r>
              <a:rPr lang="en-GB" dirty="0" smtClean="0"/>
              <a:t> e </a:t>
            </a:r>
            <a:r>
              <a:rPr lang="en-GB" dirty="0" err="1"/>
              <a:t>i</a:t>
            </a:r>
            <a:r>
              <a:rPr lang="en-GB" dirty="0" err="1" smtClean="0"/>
              <a:t>dentificatore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8"/>
            <a:ext cx="8577470" cy="156963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Ha un </a:t>
            </a:r>
            <a:r>
              <a:rPr lang="en-GB" sz="2800" dirty="0" err="1" smtClean="0"/>
              <a:t>senso</a:t>
            </a:r>
            <a:r>
              <a:rPr lang="en-GB" sz="2800" dirty="0" smtClean="0"/>
              <a:t> </a:t>
            </a:r>
            <a:r>
              <a:rPr lang="en-GB" sz="2800" dirty="0" err="1" smtClean="0"/>
              <a:t>scegliere</a:t>
            </a:r>
            <a:r>
              <a:rPr lang="en-GB" sz="2800" dirty="0" smtClean="0"/>
              <a:t> come </a:t>
            </a:r>
            <a:r>
              <a:rPr lang="en-GB" sz="2800" dirty="0" err="1" smtClean="0"/>
              <a:t>attributi</a:t>
            </a:r>
            <a:r>
              <a:rPr lang="en-GB" sz="2800" dirty="0" smtClean="0"/>
              <a:t> di </a:t>
            </a:r>
            <a:r>
              <a:rPr lang="en-GB" sz="2800" dirty="0" err="1" smtClean="0"/>
              <a:t>ospedale</a:t>
            </a:r>
            <a:r>
              <a:rPr lang="en-GB" sz="2800" dirty="0" smtClean="0"/>
              <a:t> </a:t>
            </a:r>
            <a:r>
              <a:rPr lang="en-GB" sz="2800" dirty="0" err="1" smtClean="0"/>
              <a:t>nome</a:t>
            </a:r>
            <a:r>
              <a:rPr lang="en-GB" sz="2800" dirty="0" smtClean="0"/>
              <a:t> e </a:t>
            </a:r>
            <a:r>
              <a:rPr lang="en-GB" sz="2800" dirty="0" err="1" smtClean="0"/>
              <a:t>cognome</a:t>
            </a:r>
            <a:r>
              <a:rPr lang="en-GB" sz="2800" dirty="0" smtClean="0"/>
              <a:t>, e </a:t>
            </a:r>
            <a:r>
              <a:rPr lang="en-GB" sz="2800" dirty="0" err="1" smtClean="0"/>
              <a:t>definire</a:t>
            </a:r>
            <a:r>
              <a:rPr lang="en-GB" sz="2800" dirty="0" smtClean="0"/>
              <a:t> </a:t>
            </a:r>
            <a:r>
              <a:rPr lang="en-GB" sz="2800" dirty="0" err="1" smtClean="0"/>
              <a:t>su</a:t>
            </a:r>
            <a:r>
              <a:rPr lang="en-GB" sz="2800" dirty="0" smtClean="0"/>
              <a:t> di </a:t>
            </a:r>
            <a:r>
              <a:rPr lang="en-GB" sz="2800" dirty="0" err="1" smtClean="0"/>
              <a:t>essi</a:t>
            </a:r>
            <a:r>
              <a:rPr lang="en-GB" sz="2800" dirty="0" smtClean="0"/>
              <a:t> </a:t>
            </a:r>
            <a:r>
              <a:rPr lang="en-GB" sz="2800" dirty="0" err="1" smtClean="0"/>
              <a:t>l’identificatore</a:t>
            </a:r>
            <a:r>
              <a:rPr lang="en-GB" sz="2800" dirty="0" smtClean="0"/>
              <a:t>? Cosa è </a:t>
            </a:r>
            <a:r>
              <a:rPr lang="en-GB" sz="2800" dirty="0" err="1" smtClean="0"/>
              <a:t>il</a:t>
            </a:r>
            <a:r>
              <a:rPr lang="en-GB" sz="2800" dirty="0" smtClean="0"/>
              <a:t> </a:t>
            </a:r>
            <a:r>
              <a:rPr lang="en-GB" sz="2800" dirty="0" err="1" smtClean="0"/>
              <a:t>nome</a:t>
            </a:r>
            <a:r>
              <a:rPr lang="en-GB" sz="2800" dirty="0" smtClean="0"/>
              <a:t> e </a:t>
            </a:r>
            <a:r>
              <a:rPr lang="en-GB" sz="2800" dirty="0" err="1" smtClean="0"/>
              <a:t>cognome</a:t>
            </a:r>
            <a:r>
              <a:rPr lang="en-GB" sz="2800" dirty="0" smtClean="0"/>
              <a:t> di un </a:t>
            </a:r>
            <a:r>
              <a:rPr lang="en-GB" sz="2800" dirty="0" err="1" smtClean="0"/>
              <a:t>ospedale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25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33" y="3085355"/>
            <a:ext cx="5452511" cy="28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Scelta</a:t>
            </a:r>
            <a:r>
              <a:rPr lang="en-GB" dirty="0" smtClean="0"/>
              <a:t> </a:t>
            </a:r>
            <a:r>
              <a:rPr lang="en-GB" dirty="0" err="1" smtClean="0"/>
              <a:t>sbagliata</a:t>
            </a:r>
            <a:r>
              <a:rPr lang="en-GB" dirty="0" smtClean="0"/>
              <a:t> per </a:t>
            </a:r>
            <a:r>
              <a:rPr lang="en-GB" dirty="0" err="1" smtClean="0"/>
              <a:t>identificatore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580" y="1171111"/>
            <a:ext cx="8577470" cy="2327953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Nno</a:t>
            </a:r>
            <a:r>
              <a:rPr lang="en-GB" sz="2400" dirty="0" smtClean="0"/>
              <a:t> ha </a:t>
            </a:r>
            <a:r>
              <a:rPr lang="en-GB" sz="2400" dirty="0" err="1" smtClean="0"/>
              <a:t>senso</a:t>
            </a:r>
            <a:r>
              <a:rPr lang="en-GB" sz="2400" dirty="0" smtClean="0"/>
              <a:t> in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entità</a:t>
            </a:r>
            <a:r>
              <a:rPr lang="en-GB" sz="2400" dirty="0" smtClean="0"/>
              <a:t> con </a:t>
            </a:r>
            <a:r>
              <a:rPr lang="en-GB" sz="2400" dirty="0" err="1" smtClean="0"/>
              <a:t>tre</a:t>
            </a:r>
            <a:r>
              <a:rPr lang="en-GB" sz="2400" dirty="0" smtClean="0"/>
              <a:t> </a:t>
            </a:r>
            <a:r>
              <a:rPr lang="en-GB" sz="2400" dirty="0" err="1" smtClean="0"/>
              <a:t>attributi</a:t>
            </a:r>
            <a:r>
              <a:rPr lang="en-GB" sz="2400" dirty="0" smtClean="0"/>
              <a:t>, cap, </a:t>
            </a:r>
            <a:r>
              <a:rPr lang="en-GB" sz="2400" dirty="0" err="1" smtClean="0"/>
              <a:t>provincia</a:t>
            </a:r>
            <a:r>
              <a:rPr lang="en-GB" sz="2400" dirty="0" smtClean="0"/>
              <a:t> e </a:t>
            </a:r>
            <a:r>
              <a:rPr lang="en-GB" sz="2400" dirty="0" err="1" smtClean="0"/>
              <a:t>nome</a:t>
            </a:r>
            <a:r>
              <a:rPr lang="en-GB" sz="2400" dirty="0" smtClean="0"/>
              <a:t>, </a:t>
            </a:r>
            <a:r>
              <a:rPr lang="en-GB" sz="2400" dirty="0" err="1" smtClean="0"/>
              <a:t>includerli</a:t>
            </a:r>
            <a:r>
              <a:rPr lang="en-GB" sz="2400" dirty="0" smtClean="0"/>
              <a:t> </a:t>
            </a:r>
            <a:r>
              <a:rPr lang="en-GB" sz="2400" dirty="0" err="1" smtClean="0"/>
              <a:t>tutti</a:t>
            </a:r>
            <a:r>
              <a:rPr lang="en-GB" sz="2400" dirty="0" smtClean="0"/>
              <a:t> e </a:t>
            </a:r>
            <a:r>
              <a:rPr lang="en-GB" sz="2400" dirty="0" err="1" smtClean="0"/>
              <a:t>tre</a:t>
            </a:r>
            <a:r>
              <a:rPr lang="en-GB" sz="2400" dirty="0" smtClean="0"/>
              <a:t> </a:t>
            </a:r>
            <a:r>
              <a:rPr lang="en-GB" sz="2400" dirty="0" err="1" smtClean="0"/>
              <a:t>nell’identificatore</a:t>
            </a:r>
            <a:r>
              <a:rPr lang="en-GB" sz="2400" dirty="0" smtClean="0"/>
              <a:t>, al </a:t>
            </a:r>
            <a:r>
              <a:rPr lang="en-GB" sz="2400" dirty="0" err="1" smtClean="0"/>
              <a:t>massimo</a:t>
            </a:r>
            <a:r>
              <a:rPr lang="en-GB" sz="2400" dirty="0" smtClean="0"/>
              <a:t> </a:t>
            </a:r>
            <a:r>
              <a:rPr lang="en-GB" sz="2400" dirty="0" err="1" smtClean="0"/>
              <a:t>nome</a:t>
            </a:r>
            <a:r>
              <a:rPr lang="en-GB" sz="2400" dirty="0" smtClean="0"/>
              <a:t> e provincial. </a:t>
            </a:r>
          </a:p>
          <a:p>
            <a:r>
              <a:rPr lang="en-GB" sz="2400" dirty="0" err="1" smtClean="0"/>
              <a:t>Nno</a:t>
            </a:r>
            <a:r>
              <a:rPr lang="en-GB" sz="2400" dirty="0" smtClean="0"/>
              <a:t> ha </a:t>
            </a:r>
            <a:r>
              <a:rPr lang="en-GB" sz="2400" dirty="0" err="1" smtClean="0"/>
              <a:t>senso</a:t>
            </a:r>
            <a:r>
              <a:rPr lang="en-GB" sz="2400" dirty="0" smtClean="0"/>
              <a:t> in </a:t>
            </a:r>
            <a:r>
              <a:rPr lang="en-GB" sz="2400" dirty="0" err="1" smtClean="0"/>
              <a:t>ogni</a:t>
            </a:r>
            <a:r>
              <a:rPr lang="en-GB" sz="2400" dirty="0" smtClean="0"/>
              <a:t> </a:t>
            </a:r>
            <a:r>
              <a:rPr lang="en-GB" sz="2400" dirty="0" err="1" smtClean="0"/>
              <a:t>caso</a:t>
            </a:r>
            <a:r>
              <a:rPr lang="en-GB" sz="2400" dirty="0" smtClean="0"/>
              <a:t> </a:t>
            </a:r>
            <a:r>
              <a:rPr lang="en-GB" sz="2400" dirty="0" err="1" smtClean="0"/>
              <a:t>includere</a:t>
            </a:r>
            <a:r>
              <a:rPr lang="en-GB" sz="2400" dirty="0" smtClean="0"/>
              <a:t> CAP </a:t>
            </a:r>
            <a:r>
              <a:rPr lang="en-GB" sz="2400" dirty="0" err="1" smtClean="0"/>
              <a:t>nell’identificatore</a:t>
            </a:r>
            <a:r>
              <a:rPr lang="en-GB" sz="2400" dirty="0" smtClean="0"/>
              <a:t> </a:t>
            </a:r>
            <a:r>
              <a:rPr lang="en-GB" sz="2400" dirty="0" err="1" smtClean="0"/>
              <a:t>anche</a:t>
            </a:r>
            <a:r>
              <a:rPr lang="en-GB" sz="2400" dirty="0" smtClean="0"/>
              <a:t> per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seconda</a:t>
            </a:r>
            <a:r>
              <a:rPr lang="en-GB" sz="2400" dirty="0" smtClean="0"/>
              <a:t> </a:t>
            </a:r>
            <a:r>
              <a:rPr lang="en-GB" sz="2400" dirty="0" err="1" smtClean="0"/>
              <a:t>ragione</a:t>
            </a:r>
            <a:r>
              <a:rPr lang="en-GB" sz="2400" dirty="0" smtClean="0"/>
              <a:t> (</a:t>
            </a:r>
            <a:r>
              <a:rPr lang="en-GB" sz="2400" dirty="0" err="1" smtClean="0"/>
              <a:t>che</a:t>
            </a:r>
            <a:r>
              <a:rPr lang="en-GB" sz="2400" dirty="0" smtClean="0"/>
              <a:t> porta ad un secondo </a:t>
            </a:r>
            <a:r>
              <a:rPr lang="en-GB" sz="2400" dirty="0" err="1" smtClean="0"/>
              <a:t>errore</a:t>
            </a:r>
            <a:r>
              <a:rPr lang="en-GB" sz="2400" dirty="0" smtClean="0"/>
              <a:t>): ci </a:t>
            </a:r>
            <a:r>
              <a:rPr lang="en-GB" sz="2400" dirty="0" err="1" smtClean="0"/>
              <a:t>sono</a:t>
            </a:r>
            <a:r>
              <a:rPr lang="en-GB" sz="2400" dirty="0" smtClean="0"/>
              <a:t> </a:t>
            </a:r>
            <a:r>
              <a:rPr lang="en-GB" sz="2400" dirty="0" err="1" smtClean="0"/>
              <a:t>molte</a:t>
            </a:r>
            <a:r>
              <a:rPr lang="en-GB" sz="2400" dirty="0" smtClean="0"/>
              <a:t> </a:t>
            </a:r>
            <a:r>
              <a:rPr lang="en-GB" sz="2400" dirty="0" err="1" smtClean="0"/>
              <a:t>città</a:t>
            </a:r>
            <a:r>
              <a:rPr lang="en-GB" sz="2400" dirty="0" smtClean="0"/>
              <a:t> a cui </a:t>
            </a:r>
            <a:r>
              <a:rPr lang="en-GB" sz="2400" dirty="0" err="1" smtClean="0"/>
              <a:t>corrispondono</a:t>
            </a:r>
            <a:r>
              <a:rPr lang="en-GB" sz="2400" dirty="0" smtClean="0"/>
              <a:t> </a:t>
            </a:r>
            <a:r>
              <a:rPr lang="en-GB" sz="2400" dirty="0" err="1" smtClean="0"/>
              <a:t>più</a:t>
            </a:r>
            <a:r>
              <a:rPr lang="en-GB" sz="2400" dirty="0" smtClean="0"/>
              <a:t> CAP.</a:t>
            </a:r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26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078" y="3308333"/>
            <a:ext cx="30384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878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+mn-lt"/>
              </a:rPr>
              <a:t>S</a:t>
            </a:r>
            <a:r>
              <a:rPr lang="en-GB" dirty="0" smtClean="0">
                <a:latin typeface="+mn-lt"/>
              </a:rPr>
              <a:t>chema </a:t>
            </a:r>
            <a:r>
              <a:rPr lang="en-GB" dirty="0" err="1" smtClean="0">
                <a:latin typeface="+mn-lt"/>
              </a:rPr>
              <a:t>incoerente</a:t>
            </a:r>
            <a:r>
              <a:rPr lang="en-GB" dirty="0" smtClean="0">
                <a:latin typeface="+mn-lt"/>
              </a:rPr>
              <a:t> con </a:t>
            </a:r>
            <a:r>
              <a:rPr lang="en-GB" dirty="0" err="1" smtClean="0">
                <a:latin typeface="+mn-lt"/>
              </a:rPr>
              <a:t>i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requisiti</a:t>
            </a:r>
            <a:r>
              <a:rPr lang="en-GB" dirty="0" smtClean="0">
                <a:latin typeface="+mn-lt"/>
              </a:rPr>
              <a:t> (e </a:t>
            </a:r>
            <a:r>
              <a:rPr lang="en-GB" dirty="0" err="1" smtClean="0">
                <a:latin typeface="+mn-lt"/>
              </a:rPr>
              <a:t>poco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nitido</a:t>
            </a:r>
            <a:r>
              <a:rPr lang="en-GB" dirty="0" smtClean="0">
                <a:latin typeface="+mn-lt"/>
              </a:rPr>
              <a:t>)</a:t>
            </a:r>
            <a:endParaRPr lang="en-GB" dirty="0">
              <a:latin typeface="+mn-lt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143123" y="1486894"/>
            <a:ext cx="4258655" cy="4690069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Un ospedale è un istituto di cura di pazienti, dove operano medici, infermieri e personale amministrativo, dove ci sono reparti in cui i pazienti vengono curati e in cui vengono svolte operazioni chirurgiche e esami medici su prenotazione, che può utilizzare apparecchiature diagnostiche. </a:t>
            </a:r>
          </a:p>
          <a:p>
            <a:r>
              <a:rPr lang="it-IT" dirty="0"/>
              <a:t>Un ospedale, per considerarsi tale, deve avere almeno un dipendente e un reparto. </a:t>
            </a:r>
          </a:p>
          <a:p>
            <a:r>
              <a:rPr lang="it-IT" dirty="0"/>
              <a:t>I reparti possono essere vuoti. </a:t>
            </a:r>
          </a:p>
          <a:p>
            <a:r>
              <a:rPr lang="it-IT" dirty="0"/>
              <a:t>Quando un paziente effettua un esame si memorizza prenotazione e esito. </a:t>
            </a:r>
          </a:p>
          <a:p>
            <a:r>
              <a:rPr lang="it-IT" dirty="0"/>
              <a:t>Se un paziente viene ricoverato si memorizza data ingresso e uscita </a:t>
            </a:r>
          </a:p>
          <a:p>
            <a:r>
              <a:rPr lang="it-IT" dirty="0"/>
              <a:t>Si assume che un’apparecchiatura diagnostica sia utilizzata da almeno un reparto. </a:t>
            </a:r>
          </a:p>
          <a:p>
            <a:r>
              <a:rPr lang="it-IT" dirty="0"/>
              <a:t>Un ospedale ha sede in una città, in cui possono esserci o meno ospedali. </a:t>
            </a:r>
            <a:endParaRPr lang="en-GB" dirty="0"/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27</a:t>
            </a:fld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778" y="1402920"/>
            <a:ext cx="4611024" cy="45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Errata </a:t>
            </a:r>
            <a:r>
              <a:rPr lang="en-GB" dirty="0" err="1" smtClean="0"/>
              <a:t>cardinalità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577470" cy="1778812"/>
          </a:xfrm>
        </p:spPr>
        <p:txBody>
          <a:bodyPr/>
          <a:lstStyle/>
          <a:p>
            <a:r>
              <a:rPr lang="en-GB" dirty="0" smtClean="0"/>
              <a:t>In </a:t>
            </a:r>
            <a:r>
              <a:rPr lang="en-GB" dirty="0" err="1" smtClean="0"/>
              <a:t>questo</a:t>
            </a:r>
            <a:r>
              <a:rPr lang="en-GB" dirty="0" smtClean="0"/>
              <a:t> schema solo </a:t>
            </a:r>
            <a:r>
              <a:rPr lang="en-GB" dirty="0" err="1" smtClean="0"/>
              <a:t>alcuni</a:t>
            </a:r>
            <a:r>
              <a:rPr lang="en-GB" dirty="0" smtClean="0"/>
              <a:t> </a:t>
            </a:r>
            <a:r>
              <a:rPr lang="en-GB" dirty="0" err="1" smtClean="0"/>
              <a:t>medici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Primari</a:t>
            </a:r>
            <a:r>
              <a:rPr lang="en-GB" dirty="0" smtClean="0"/>
              <a:t>, </a:t>
            </a:r>
            <a:r>
              <a:rPr lang="en-GB" dirty="0" err="1" smtClean="0"/>
              <a:t>quindi</a:t>
            </a:r>
            <a:r>
              <a:rPr lang="en-GB" dirty="0" smtClean="0"/>
              <a:t> è errata la </a:t>
            </a:r>
            <a:r>
              <a:rPr lang="en-GB" dirty="0" err="1" smtClean="0"/>
              <a:t>cardinalità</a:t>
            </a:r>
            <a:r>
              <a:rPr lang="en-GB" dirty="0" smtClean="0"/>
              <a:t> indicate </a:t>
            </a:r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freccia</a:t>
            </a:r>
            <a:r>
              <a:rPr lang="en-GB" dirty="0" smtClean="0"/>
              <a:t> (</a:t>
            </a:r>
            <a:r>
              <a:rPr lang="en-GB" dirty="0" err="1" smtClean="0"/>
              <a:t>dovrebbe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0)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607362" y="6218892"/>
            <a:ext cx="2057400" cy="365125"/>
          </a:xfrm>
        </p:spPr>
        <p:txBody>
          <a:bodyPr/>
          <a:lstStyle/>
          <a:p>
            <a:fld id="{5B97EF3B-A56D-4C04-9378-F07C30612350}" type="slidenum">
              <a:rPr lang="en-GB" smtClean="0"/>
              <a:t>28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163" y="2792710"/>
            <a:ext cx="4896410" cy="2692366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 flipH="1" flipV="1">
            <a:off x="4852895" y="4834967"/>
            <a:ext cx="496047" cy="50799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1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Scelta</a:t>
            </a:r>
            <a:r>
              <a:rPr lang="en-GB" dirty="0" smtClean="0"/>
              <a:t> </a:t>
            </a:r>
            <a:r>
              <a:rPr lang="en-GB" dirty="0" err="1" smtClean="0"/>
              <a:t>inopportuna</a:t>
            </a:r>
            <a:r>
              <a:rPr lang="en-GB" dirty="0" smtClean="0"/>
              <a:t> per </a:t>
            </a:r>
            <a:r>
              <a:rPr lang="en-GB" dirty="0" err="1" smtClean="0"/>
              <a:t>identificatore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577470" cy="1629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/>
              <a:t>Codice</a:t>
            </a:r>
            <a:r>
              <a:rPr lang="en-GB" dirty="0" smtClean="0"/>
              <a:t> di </a:t>
            </a:r>
            <a:r>
              <a:rPr lang="en-GB" dirty="0" err="1" smtClean="0"/>
              <a:t>esame</a:t>
            </a:r>
            <a:r>
              <a:rPr lang="en-GB" dirty="0" smtClean="0"/>
              <a:t> è un </a:t>
            </a:r>
            <a:r>
              <a:rPr lang="en-GB" dirty="0" err="1" smtClean="0"/>
              <a:t>identificatore</a:t>
            </a:r>
            <a:r>
              <a:rPr lang="en-GB" dirty="0" smtClean="0"/>
              <a:t> </a:t>
            </a:r>
            <a:r>
              <a:rPr lang="en-GB" dirty="0" err="1" smtClean="0"/>
              <a:t>lecito</a:t>
            </a:r>
            <a:r>
              <a:rPr lang="en-GB" dirty="0" smtClean="0"/>
              <a:t>, ma assume </a:t>
            </a:r>
            <a:r>
              <a:rPr lang="en-GB" dirty="0" err="1" smtClean="0"/>
              <a:t>implicitamente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codice</a:t>
            </a:r>
            <a:r>
              <a:rPr lang="en-GB" dirty="0" smtClean="0"/>
              <a:t> </a:t>
            </a:r>
            <a:r>
              <a:rPr lang="en-GB" dirty="0" err="1" smtClean="0"/>
              <a:t>abbia</a:t>
            </a:r>
            <a:r>
              <a:rPr lang="en-GB" dirty="0" smtClean="0"/>
              <a:t> </a:t>
            </a:r>
            <a:r>
              <a:rPr lang="en-GB" dirty="0" err="1" smtClean="0"/>
              <a:t>valori</a:t>
            </a:r>
            <a:r>
              <a:rPr lang="en-GB" dirty="0" smtClean="0"/>
              <a:t> </a:t>
            </a:r>
            <a:r>
              <a:rPr lang="en-GB" dirty="0" err="1" smtClean="0"/>
              <a:t>progressivi</a:t>
            </a:r>
            <a:r>
              <a:rPr lang="en-GB" dirty="0" smtClean="0"/>
              <a:t>, </a:t>
            </a:r>
            <a:r>
              <a:rPr lang="en-GB" dirty="0" err="1" smtClean="0"/>
              <a:t>esame</a:t>
            </a:r>
            <a:r>
              <a:rPr lang="en-GB" dirty="0" smtClean="0"/>
              <a:t> 1, </a:t>
            </a:r>
            <a:r>
              <a:rPr lang="en-GB" dirty="0" err="1" smtClean="0"/>
              <a:t>esame</a:t>
            </a:r>
            <a:r>
              <a:rPr lang="en-GB" dirty="0" smtClean="0"/>
              <a:t> 2, </a:t>
            </a:r>
            <a:r>
              <a:rPr lang="en-GB" dirty="0" err="1" smtClean="0"/>
              <a:t>esame</a:t>
            </a:r>
            <a:r>
              <a:rPr lang="en-GB" dirty="0" smtClean="0"/>
              <a:t> 1.237.818. La </a:t>
            </a:r>
            <a:r>
              <a:rPr lang="en-GB" dirty="0" err="1" smtClean="0"/>
              <a:t>scelta</a:t>
            </a:r>
            <a:r>
              <a:rPr lang="en-GB" dirty="0" smtClean="0"/>
              <a:t> è </a:t>
            </a:r>
            <a:r>
              <a:rPr lang="en-GB" dirty="0" err="1" smtClean="0"/>
              <a:t>poco</a:t>
            </a:r>
            <a:r>
              <a:rPr lang="en-GB" dirty="0" smtClean="0"/>
              <a:t> </a:t>
            </a:r>
            <a:r>
              <a:rPr lang="en-GB" dirty="0" err="1" smtClean="0"/>
              <a:t>sensata</a:t>
            </a:r>
            <a:r>
              <a:rPr lang="en-GB" dirty="0" smtClean="0"/>
              <a:t>, in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,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scelta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ragionevole</a:t>
            </a:r>
            <a:r>
              <a:rPr lang="en-GB" dirty="0" smtClean="0"/>
              <a:t> è un </a:t>
            </a:r>
            <a:r>
              <a:rPr lang="en-GB" b="1" dirty="0" err="1" smtClean="0"/>
              <a:t>progressivo</a:t>
            </a:r>
            <a:r>
              <a:rPr lang="en-GB" b="1" dirty="0" smtClean="0"/>
              <a:t> </a:t>
            </a:r>
            <a:r>
              <a:rPr lang="en-GB" b="1" dirty="0" err="1" smtClean="0"/>
              <a:t>nel</a:t>
            </a:r>
            <a:r>
              <a:rPr lang="en-GB" b="1" dirty="0" smtClean="0"/>
              <a:t> </a:t>
            </a:r>
            <a:r>
              <a:rPr lang="en-GB" b="1" dirty="0" err="1" smtClean="0"/>
              <a:t>giorno</a:t>
            </a:r>
            <a:r>
              <a:rPr lang="en-GB" dirty="0" smtClean="0"/>
              <a:t>, con due </a:t>
            </a:r>
            <a:r>
              <a:rPr lang="en-GB" dirty="0" err="1" smtClean="0"/>
              <a:t>attributi</a:t>
            </a:r>
            <a:r>
              <a:rPr lang="en-GB" dirty="0" smtClean="0"/>
              <a:t> come </a:t>
            </a:r>
            <a:r>
              <a:rPr lang="en-GB" dirty="0" err="1" smtClean="0"/>
              <a:t>identificatore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29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767" y="3835401"/>
            <a:ext cx="42291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Testo</a:t>
            </a:r>
            <a:r>
              <a:rPr lang="en-GB" dirty="0" smtClean="0"/>
              <a:t> </a:t>
            </a:r>
            <a:r>
              <a:rPr lang="en-GB" dirty="0" err="1" smtClean="0"/>
              <a:t>dell’esame</a:t>
            </a:r>
            <a:r>
              <a:rPr lang="en-GB" dirty="0" smtClean="0"/>
              <a:t> - 1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577470" cy="5069234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Lo scopo di questo esercizio di esame è di far produrre allo studente un progetto che riguardi tutte </a:t>
            </a:r>
            <a:r>
              <a:rPr lang="it-IT" dirty="0" smtClean="0"/>
              <a:t>le tematiche </a:t>
            </a:r>
            <a:r>
              <a:rPr lang="it-IT" dirty="0"/>
              <a:t>affrontate durante il corso: a) progettazione concettuale, b) progettazione logica, </a:t>
            </a:r>
            <a:r>
              <a:rPr lang="it-IT" dirty="0" smtClean="0"/>
              <a:t>c) modello </a:t>
            </a:r>
            <a:r>
              <a:rPr lang="it-IT" dirty="0"/>
              <a:t>relazionale, d) SQL </a:t>
            </a:r>
            <a:r>
              <a:rPr lang="it-IT" dirty="0" err="1"/>
              <a:t>query</a:t>
            </a:r>
            <a:r>
              <a:rPr lang="it-IT" dirty="0"/>
              <a:t> </a:t>
            </a:r>
            <a:r>
              <a:rPr lang="it-IT" dirty="0" err="1"/>
              <a:t>language</a:t>
            </a:r>
            <a:r>
              <a:rPr lang="it-IT" dirty="0"/>
              <a:t>, e) algebra relazionale.</a:t>
            </a:r>
          </a:p>
          <a:p>
            <a:r>
              <a:rPr lang="it-IT" dirty="0"/>
              <a:t>L’emergenza COVID-19 impone di individuare modalità di esame diverse rispetto a quelle </a:t>
            </a:r>
            <a:r>
              <a:rPr lang="it-IT" dirty="0" smtClean="0"/>
              <a:t>tradizionali, per </a:t>
            </a:r>
            <a:r>
              <a:rPr lang="it-IT" dirty="0"/>
              <a:t>questa ragione, rispetto alle tradizionali cinque domande in presenza tra di loro indipendenti, </a:t>
            </a:r>
            <a:r>
              <a:rPr lang="it-IT" dirty="0" smtClean="0"/>
              <a:t>cioè basate </a:t>
            </a:r>
            <a:r>
              <a:rPr lang="it-IT" dirty="0"/>
              <a:t>su diversi requisiti, in questo appello si è preferito proporre allo studente un progetto </a:t>
            </a:r>
            <a:r>
              <a:rPr lang="it-IT" dirty="0" smtClean="0"/>
              <a:t>che affronti </a:t>
            </a:r>
            <a:r>
              <a:rPr lang="it-IT" dirty="0"/>
              <a:t>i cinque argomenti nell’ambito di un unico insieme di requisiti. Il tempo a disposizione è </a:t>
            </a:r>
            <a:r>
              <a:rPr lang="it-IT" dirty="0" smtClean="0"/>
              <a:t>di quattro </a:t>
            </a:r>
            <a:r>
              <a:rPr lang="it-IT" dirty="0"/>
              <a:t>ore, entro le quali lo studente deve inviare mediante messaggio di posta elettronica </a:t>
            </a:r>
            <a:r>
              <a:rPr lang="it-IT" dirty="0" smtClean="0"/>
              <a:t>agli indirizzi </a:t>
            </a:r>
            <a:r>
              <a:rPr lang="it-IT" dirty="0"/>
              <a:t>carlo.batini@unimib.it e chiara.damiani@unimib.it (per il turno A-L) </a:t>
            </a:r>
            <a:r>
              <a:rPr lang="it-IT" dirty="0" smtClean="0"/>
              <a:t>e raimondo.schettini@unimib.it </a:t>
            </a:r>
            <a:r>
              <a:rPr lang="it-IT" dirty="0"/>
              <a:t>e paolo.napoletano@unimib.it (per il turno M-Z) un file in </a:t>
            </a:r>
            <a:r>
              <a:rPr lang="it-IT" dirty="0" smtClean="0"/>
              <a:t>attachment in </a:t>
            </a:r>
            <a:r>
              <a:rPr lang="it-IT" dirty="0"/>
              <a:t>formato PDF, che sarà oggetto di correzione e valutazione.</a:t>
            </a:r>
          </a:p>
          <a:p>
            <a:r>
              <a:rPr lang="it-IT" dirty="0"/>
              <a:t>Vi è una seconda differenza rispetto all’esame tradizionale; mentre per le diverse domande </a:t>
            </a:r>
            <a:r>
              <a:rPr lang="it-IT" dirty="0" smtClean="0"/>
              <a:t>venivano forniti </a:t>
            </a:r>
            <a:r>
              <a:rPr lang="it-IT" dirty="0"/>
              <a:t>requisiti in genere molto dettagliati (ad es. il testo per la progettazione concettuale è un </a:t>
            </a:r>
            <a:r>
              <a:rPr lang="it-IT" dirty="0" smtClean="0"/>
              <a:t>testo di </a:t>
            </a:r>
            <a:r>
              <a:rPr lang="it-IT" dirty="0"/>
              <a:t>almeno venti righe), questa volta, per evidenti motivi legati al far svolgere il compito da </a:t>
            </a:r>
            <a:r>
              <a:rPr lang="it-IT" dirty="0" smtClean="0"/>
              <a:t>ciascuno studente </a:t>
            </a:r>
            <a:r>
              <a:rPr lang="it-IT" dirty="0"/>
              <a:t>autonomamente, verranno inizialmente forniti requisiti molto generici, facenti </a:t>
            </a:r>
            <a:r>
              <a:rPr lang="it-IT" dirty="0" smtClean="0"/>
              <a:t>riferimento a </a:t>
            </a:r>
            <a:r>
              <a:rPr lang="it-IT" dirty="0"/>
              <a:t>un dominio comune di ampia notorietà, requisiti che lo studente dovrà sviluppare in un testo </a:t>
            </a:r>
            <a:r>
              <a:rPr lang="it-IT" dirty="0" smtClean="0"/>
              <a:t>in linguaggio </a:t>
            </a:r>
            <a:r>
              <a:rPr lang="it-IT" dirty="0"/>
              <a:t>naturale originale, che dovrà poi essere utilizzato per produrre l’elaborato </a:t>
            </a:r>
            <a:r>
              <a:rPr lang="it-IT" dirty="0" smtClean="0"/>
              <a:t>d’esame </a:t>
            </a:r>
            <a:r>
              <a:rPr lang="en-GB" dirty="0" smtClean="0"/>
              <a:t>(</a:t>
            </a:r>
            <a:r>
              <a:rPr lang="en-GB" dirty="0" err="1" smtClean="0"/>
              <a:t>progetto</a:t>
            </a:r>
            <a:r>
              <a:rPr lang="en-GB" dirty="0"/>
              <a:t>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Notazione</a:t>
            </a:r>
            <a:r>
              <a:rPr lang="en-GB" dirty="0" smtClean="0"/>
              <a:t> </a:t>
            </a:r>
            <a:r>
              <a:rPr lang="en-GB" dirty="0" err="1" smtClean="0"/>
              <a:t>grafica</a:t>
            </a:r>
            <a:r>
              <a:rPr lang="en-GB" dirty="0" smtClean="0"/>
              <a:t> </a:t>
            </a:r>
            <a:r>
              <a:rPr lang="en-GB" dirty="0" err="1" smtClean="0"/>
              <a:t>sbagliata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5" y="1287117"/>
            <a:ext cx="4900037" cy="4421705"/>
          </a:xfrm>
        </p:spPr>
        <p:txBody>
          <a:bodyPr>
            <a:normAutofit/>
          </a:bodyPr>
          <a:lstStyle/>
          <a:p>
            <a:r>
              <a:rPr lang="en-GB" sz="2800" dirty="0" smtClean="0"/>
              <a:t>Questa </a:t>
            </a:r>
            <a:r>
              <a:rPr lang="en-GB" sz="2800" dirty="0" err="1" smtClean="0"/>
              <a:t>notazione</a:t>
            </a:r>
            <a:r>
              <a:rPr lang="en-GB" sz="2800" dirty="0" smtClean="0"/>
              <a:t> </a:t>
            </a:r>
            <a:r>
              <a:rPr lang="en-GB" sz="2800" dirty="0" err="1" smtClean="0"/>
              <a:t>grafica</a:t>
            </a:r>
            <a:r>
              <a:rPr lang="en-GB" sz="2800" dirty="0" smtClean="0"/>
              <a:t> non compare in </a:t>
            </a:r>
            <a:r>
              <a:rPr lang="en-GB" sz="2800" dirty="0" err="1" smtClean="0"/>
              <a:t>nessuna</a:t>
            </a:r>
            <a:r>
              <a:rPr lang="en-GB" sz="2800" dirty="0" smtClean="0"/>
              <a:t> </a:t>
            </a:r>
            <a:r>
              <a:rPr lang="en-GB" sz="2800" dirty="0" err="1" smtClean="0"/>
              <a:t>delle</a:t>
            </a:r>
            <a:r>
              <a:rPr lang="en-GB" sz="2800" dirty="0" smtClean="0"/>
              <a:t> </a:t>
            </a:r>
            <a:r>
              <a:rPr lang="en-GB" sz="2800" dirty="0" err="1" smtClean="0"/>
              <a:t>mie</a:t>
            </a:r>
            <a:r>
              <a:rPr lang="en-GB" sz="2800" dirty="0" smtClean="0"/>
              <a:t> dispense, video, </a:t>
            </a:r>
            <a:r>
              <a:rPr lang="en-GB" sz="2800" dirty="0" err="1" smtClean="0"/>
              <a:t>lezioni</a:t>
            </a:r>
            <a:r>
              <a:rPr lang="en-GB" sz="2800" dirty="0" smtClean="0"/>
              <a:t> a voce </a:t>
            </a:r>
            <a:r>
              <a:rPr lang="en-GB" sz="2800" dirty="0" err="1" smtClean="0"/>
              <a:t>ecc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r>
              <a:rPr lang="en-GB" sz="2800" dirty="0" err="1" smtClean="0"/>
              <a:t>Dovete</a:t>
            </a:r>
            <a:r>
              <a:rPr lang="en-GB" sz="2800" dirty="0" smtClean="0"/>
              <a:t> </a:t>
            </a:r>
            <a:r>
              <a:rPr lang="en-GB" sz="2800" dirty="0" err="1" smtClean="0"/>
              <a:t>utilizzare</a:t>
            </a:r>
            <a:r>
              <a:rPr lang="en-GB" sz="2800" dirty="0" smtClean="0"/>
              <a:t> la </a:t>
            </a:r>
            <a:r>
              <a:rPr lang="en-GB" sz="2800" dirty="0" err="1" smtClean="0"/>
              <a:t>notazione</a:t>
            </a:r>
            <a:r>
              <a:rPr lang="en-GB" sz="2800" dirty="0" smtClean="0"/>
              <a:t> con </a:t>
            </a:r>
            <a:r>
              <a:rPr lang="en-GB" sz="2800" dirty="0" err="1" smtClean="0"/>
              <a:t>cardinalità</a:t>
            </a:r>
            <a:r>
              <a:rPr lang="en-GB" sz="2800" dirty="0" smtClean="0"/>
              <a:t> </a:t>
            </a:r>
            <a:r>
              <a:rPr lang="en-GB" sz="2800" dirty="0" err="1" smtClean="0"/>
              <a:t>minime</a:t>
            </a:r>
            <a:r>
              <a:rPr lang="en-GB" sz="2800" dirty="0" smtClean="0"/>
              <a:t> e </a:t>
            </a:r>
            <a:r>
              <a:rPr lang="en-GB" sz="2800" dirty="0" err="1" smtClean="0"/>
              <a:t>massime</a:t>
            </a:r>
            <a:r>
              <a:rPr lang="en-GB" sz="2800" dirty="0" smtClean="0"/>
              <a:t> </a:t>
            </a:r>
            <a:r>
              <a:rPr lang="en-GB" sz="2800" dirty="0" err="1" smtClean="0"/>
              <a:t>tra</a:t>
            </a:r>
            <a:r>
              <a:rPr lang="en-GB" sz="2800" dirty="0" smtClean="0"/>
              <a:t> </a:t>
            </a:r>
            <a:r>
              <a:rPr lang="en-GB" sz="2800" dirty="0" err="1" smtClean="0"/>
              <a:t>parentesi</a:t>
            </a:r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30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339" y="1287117"/>
            <a:ext cx="3125685" cy="51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6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Esame</a:t>
            </a:r>
            <a:r>
              <a:rPr lang="en-GB" dirty="0" smtClean="0"/>
              <a:t> ha un </a:t>
            </a:r>
            <a:r>
              <a:rPr lang="en-GB" dirty="0" err="1" smtClean="0"/>
              <a:t>identificatore</a:t>
            </a:r>
            <a:r>
              <a:rPr lang="en-GB" dirty="0" smtClean="0"/>
              <a:t> </a:t>
            </a:r>
            <a:r>
              <a:rPr lang="en-GB" dirty="0" err="1" smtClean="0"/>
              <a:t>infelice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2831" y="1287117"/>
            <a:ext cx="4548560" cy="4889846"/>
          </a:xfrm>
        </p:spPr>
        <p:txBody>
          <a:bodyPr>
            <a:noAutofit/>
          </a:bodyPr>
          <a:lstStyle/>
          <a:p>
            <a:r>
              <a:rPr lang="en-GB" sz="2800" dirty="0" smtClean="0"/>
              <a:t>Qui </a:t>
            </a:r>
            <a:r>
              <a:rPr lang="en-GB" sz="2800" dirty="0" err="1" smtClean="0"/>
              <a:t>si</a:t>
            </a:r>
            <a:r>
              <a:rPr lang="en-GB" sz="2800" dirty="0" smtClean="0"/>
              <a:t> </a:t>
            </a:r>
            <a:r>
              <a:rPr lang="en-GB" sz="2800" dirty="0" err="1" smtClean="0"/>
              <a:t>capisce</a:t>
            </a:r>
            <a:r>
              <a:rPr lang="en-GB" sz="2800" dirty="0" smtClean="0"/>
              <a:t> </a:t>
            </a:r>
            <a:r>
              <a:rPr lang="en-GB" sz="2800" dirty="0" err="1" smtClean="0"/>
              <a:t>che</a:t>
            </a:r>
            <a:r>
              <a:rPr lang="en-GB" sz="2800" dirty="0" smtClean="0"/>
              <a:t> </a:t>
            </a:r>
            <a:r>
              <a:rPr lang="en-GB" sz="2800" dirty="0" err="1" smtClean="0"/>
              <a:t>ogni</a:t>
            </a:r>
            <a:r>
              <a:rPr lang="en-GB" sz="2800" dirty="0" smtClean="0"/>
              <a:t> </a:t>
            </a:r>
            <a:r>
              <a:rPr lang="en-GB" sz="2800" dirty="0" err="1" smtClean="0"/>
              <a:t>istanza</a:t>
            </a:r>
            <a:r>
              <a:rPr lang="en-GB" sz="2800" dirty="0" smtClean="0"/>
              <a:t> di </a:t>
            </a:r>
            <a:r>
              <a:rPr lang="en-GB" sz="2800" dirty="0" err="1" smtClean="0"/>
              <a:t>esame</a:t>
            </a:r>
            <a:r>
              <a:rPr lang="en-GB" sz="2800" dirty="0" smtClean="0"/>
              <a:t> </a:t>
            </a:r>
            <a:r>
              <a:rPr lang="en-GB" sz="2800" dirty="0" err="1" smtClean="0"/>
              <a:t>corrisponde</a:t>
            </a:r>
            <a:r>
              <a:rPr lang="en-GB" sz="2800" dirty="0" smtClean="0"/>
              <a:t> a un solo </a:t>
            </a:r>
            <a:r>
              <a:rPr lang="en-GB" sz="2800" dirty="0" err="1" smtClean="0"/>
              <a:t>paziente</a:t>
            </a:r>
            <a:r>
              <a:rPr lang="en-GB" sz="2800" dirty="0" smtClean="0"/>
              <a:t>, </a:t>
            </a:r>
            <a:r>
              <a:rPr lang="en-GB" sz="2800" dirty="0" err="1" smtClean="0"/>
              <a:t>quindi</a:t>
            </a:r>
            <a:r>
              <a:rPr lang="en-GB" sz="2800" dirty="0" smtClean="0"/>
              <a:t> ci </a:t>
            </a:r>
            <a:r>
              <a:rPr lang="en-GB" sz="2800" dirty="0" err="1" smtClean="0"/>
              <a:t>si</a:t>
            </a:r>
            <a:r>
              <a:rPr lang="en-GB" sz="2800" dirty="0" smtClean="0"/>
              <a:t> </a:t>
            </a:r>
            <a:r>
              <a:rPr lang="en-GB" sz="2800" dirty="0" err="1" smtClean="0"/>
              <a:t>aspetterebbe</a:t>
            </a:r>
            <a:r>
              <a:rPr lang="en-GB" sz="2800" dirty="0" smtClean="0"/>
              <a:t> un </a:t>
            </a:r>
            <a:r>
              <a:rPr lang="en-GB" sz="2800" dirty="0" err="1" smtClean="0"/>
              <a:t>identificatore</a:t>
            </a:r>
            <a:r>
              <a:rPr lang="en-GB" sz="2800" dirty="0" smtClean="0"/>
              <a:t> </a:t>
            </a:r>
            <a:r>
              <a:rPr lang="en-GB" sz="2800" dirty="0" err="1" smtClean="0"/>
              <a:t>coerente</a:t>
            </a:r>
            <a:r>
              <a:rPr lang="en-GB" sz="2800" dirty="0" smtClean="0"/>
              <a:t> con </a:t>
            </a:r>
            <a:r>
              <a:rPr lang="en-GB" sz="2800" dirty="0" err="1" smtClean="0"/>
              <a:t>questo</a:t>
            </a:r>
            <a:r>
              <a:rPr lang="en-GB" sz="2800" dirty="0" smtClean="0"/>
              <a:t> </a:t>
            </a:r>
            <a:r>
              <a:rPr lang="en-GB" sz="2800" dirty="0" err="1" smtClean="0"/>
              <a:t>significato</a:t>
            </a:r>
            <a:r>
              <a:rPr lang="en-GB" sz="2800" dirty="0" smtClean="0"/>
              <a:t>.</a:t>
            </a:r>
          </a:p>
          <a:p>
            <a:r>
              <a:rPr lang="en-GB" sz="2800" dirty="0" err="1" smtClean="0"/>
              <a:t>Invece</a:t>
            </a:r>
            <a:r>
              <a:rPr lang="en-GB" sz="2800" dirty="0" smtClean="0"/>
              <a:t> qui </a:t>
            </a:r>
            <a:r>
              <a:rPr lang="en-GB" sz="2800" dirty="0" err="1" smtClean="0"/>
              <a:t>l’identificatore</a:t>
            </a:r>
            <a:r>
              <a:rPr lang="en-GB" sz="2800" dirty="0" smtClean="0"/>
              <a:t> è </a:t>
            </a:r>
            <a:r>
              <a:rPr lang="en-GB" sz="2800" dirty="0" err="1" smtClean="0"/>
              <a:t>formato</a:t>
            </a:r>
            <a:r>
              <a:rPr lang="en-GB" sz="2800" dirty="0" smtClean="0"/>
              <a:t> da due </a:t>
            </a:r>
            <a:r>
              <a:rPr lang="en-GB" sz="2800" dirty="0" err="1" smtClean="0"/>
              <a:t>attributi</a:t>
            </a:r>
            <a:r>
              <a:rPr lang="en-GB" sz="2800" dirty="0" smtClean="0"/>
              <a:t> </a:t>
            </a:r>
            <a:r>
              <a:rPr lang="en-GB" sz="2800" dirty="0" err="1" smtClean="0"/>
              <a:t>il</a:t>
            </a:r>
            <a:r>
              <a:rPr lang="en-GB" sz="2800" dirty="0" smtClean="0"/>
              <a:t> cui </a:t>
            </a:r>
            <a:r>
              <a:rPr lang="en-GB" sz="2800" dirty="0" err="1" smtClean="0"/>
              <a:t>nome</a:t>
            </a:r>
            <a:r>
              <a:rPr lang="en-GB" sz="2800" dirty="0" smtClean="0"/>
              <a:t> </a:t>
            </a:r>
            <a:r>
              <a:rPr lang="en-GB" sz="2800" dirty="0" err="1" smtClean="0"/>
              <a:t>inizia</a:t>
            </a:r>
            <a:r>
              <a:rPr lang="en-GB" sz="2800" dirty="0" smtClean="0"/>
              <a:t> con </a:t>
            </a:r>
            <a:r>
              <a:rPr lang="en-GB" sz="2800" dirty="0" err="1" smtClean="0"/>
              <a:t>tipologia</a:t>
            </a:r>
            <a:r>
              <a:rPr lang="en-GB" sz="2800" dirty="0" smtClean="0"/>
              <a:t>/</a:t>
            </a:r>
            <a:r>
              <a:rPr lang="en-GB" sz="2800" dirty="0" err="1" smtClean="0"/>
              <a:t>tipo</a:t>
            </a:r>
            <a:r>
              <a:rPr lang="en-GB" sz="2800" dirty="0" smtClean="0"/>
              <a:t>;  come </a:t>
            </a:r>
            <a:r>
              <a:rPr lang="en-GB" sz="2800" dirty="0" err="1" smtClean="0"/>
              <a:t>fanno</a:t>
            </a:r>
            <a:r>
              <a:rPr lang="en-GB" sz="2800" dirty="0" smtClean="0"/>
              <a:t> a </a:t>
            </a:r>
            <a:r>
              <a:rPr lang="en-GB" sz="2800" dirty="0" err="1" smtClean="0"/>
              <a:t>identificare</a:t>
            </a:r>
            <a:r>
              <a:rPr lang="en-GB" sz="2800" dirty="0" smtClean="0"/>
              <a:t> </a:t>
            </a:r>
            <a:r>
              <a:rPr lang="en-GB" sz="2800" dirty="0" err="1" smtClean="0"/>
              <a:t>univocamente</a:t>
            </a:r>
            <a:r>
              <a:rPr lang="en-GB" sz="2800" dirty="0" smtClean="0"/>
              <a:t> un </a:t>
            </a:r>
            <a:r>
              <a:rPr lang="en-GB" sz="2800" dirty="0" err="1" smtClean="0"/>
              <a:t>esame</a:t>
            </a:r>
            <a:r>
              <a:rPr lang="en-GB" sz="2800" dirty="0" smtClean="0"/>
              <a:t> di </a:t>
            </a:r>
            <a:r>
              <a:rPr lang="en-GB" sz="2800" dirty="0" err="1" smtClean="0"/>
              <a:t>paziente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31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91" y="1058517"/>
            <a:ext cx="4213302" cy="5239269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6010355" y="2422478"/>
            <a:ext cx="511791" cy="5254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873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Relationship </a:t>
            </a:r>
            <a:r>
              <a:rPr lang="en-GB" dirty="0" err="1" smtClean="0"/>
              <a:t>ricorsiva</a:t>
            </a:r>
            <a:r>
              <a:rPr lang="en-GB" dirty="0" smtClean="0"/>
              <a:t> </a:t>
            </a:r>
            <a:r>
              <a:rPr lang="en-GB" dirty="0" err="1" smtClean="0"/>
              <a:t>senza</a:t>
            </a:r>
            <a:r>
              <a:rPr lang="en-GB" dirty="0" smtClean="0"/>
              <a:t> </a:t>
            </a:r>
            <a:r>
              <a:rPr lang="en-GB" dirty="0" err="1" smtClean="0"/>
              <a:t>significato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32526"/>
            <a:ext cx="8577470" cy="1797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 smtClean="0"/>
              <a:t>Cosa </a:t>
            </a:r>
            <a:r>
              <a:rPr lang="en-GB" sz="2800" dirty="0" err="1" smtClean="0"/>
              <a:t>significa</a:t>
            </a:r>
            <a:r>
              <a:rPr lang="en-GB" sz="2800" dirty="0" smtClean="0"/>
              <a:t> </a:t>
            </a:r>
            <a:r>
              <a:rPr lang="en-GB" sz="2800" dirty="0" err="1" smtClean="0"/>
              <a:t>rappresentare</a:t>
            </a:r>
            <a:r>
              <a:rPr lang="en-GB" sz="2800" dirty="0" smtClean="0"/>
              <a:t> per </a:t>
            </a:r>
            <a:r>
              <a:rPr lang="en-GB" sz="2800" dirty="0" err="1" smtClean="0"/>
              <a:t>ogni</a:t>
            </a:r>
            <a:r>
              <a:rPr lang="en-GB" sz="2800" dirty="0" smtClean="0"/>
              <a:t> </a:t>
            </a:r>
            <a:r>
              <a:rPr lang="en-GB" sz="2800" dirty="0" err="1" smtClean="0"/>
              <a:t>infermiere</a:t>
            </a:r>
            <a:r>
              <a:rPr lang="en-GB" sz="2800" dirty="0" smtClean="0"/>
              <a:t> I </a:t>
            </a:r>
            <a:r>
              <a:rPr lang="en-GB" sz="2800" dirty="0" err="1" smtClean="0"/>
              <a:t>colleghi</a:t>
            </a:r>
            <a:r>
              <a:rPr lang="en-GB" sz="2800" dirty="0" smtClean="0"/>
              <a:t>? Questa relationship, se ha un </a:t>
            </a:r>
            <a:r>
              <a:rPr lang="en-GB" sz="2800" dirty="0" err="1" smtClean="0"/>
              <a:t>significato</a:t>
            </a:r>
            <a:r>
              <a:rPr lang="en-GB" sz="2800" dirty="0" smtClean="0"/>
              <a:t>, </a:t>
            </a:r>
            <a:r>
              <a:rPr lang="en-GB" sz="2800" dirty="0" err="1" smtClean="0"/>
              <a:t>rappresenta</a:t>
            </a:r>
            <a:r>
              <a:rPr lang="en-GB" sz="2800" dirty="0" smtClean="0"/>
              <a:t> un </a:t>
            </a:r>
            <a:r>
              <a:rPr lang="en-GB" sz="2800" dirty="0" err="1" smtClean="0"/>
              <a:t>grafo</a:t>
            </a:r>
            <a:r>
              <a:rPr lang="en-GB" sz="2800" dirty="0" smtClean="0"/>
              <a:t> complete di </a:t>
            </a:r>
            <a:r>
              <a:rPr lang="en-GB" sz="2800" dirty="0" err="1" smtClean="0"/>
              <a:t>tutte</a:t>
            </a:r>
            <a:r>
              <a:rPr lang="en-GB" sz="2800" dirty="0" smtClean="0"/>
              <a:t> le </a:t>
            </a:r>
            <a:r>
              <a:rPr lang="en-GB" sz="2800" dirty="0" err="1" smtClean="0"/>
              <a:t>coppie</a:t>
            </a:r>
            <a:r>
              <a:rPr lang="en-GB" sz="2800" dirty="0" smtClean="0"/>
              <a:t> di </a:t>
            </a:r>
            <a:r>
              <a:rPr lang="en-GB" sz="2800" dirty="0" err="1" smtClean="0"/>
              <a:t>infermieri</a:t>
            </a:r>
            <a:r>
              <a:rPr lang="en-GB" sz="2800" dirty="0" smtClean="0"/>
              <a:t>, ma </a:t>
            </a:r>
            <a:r>
              <a:rPr lang="en-GB" sz="2800" dirty="0" err="1" smtClean="0"/>
              <a:t>rappresentare</a:t>
            </a:r>
            <a:r>
              <a:rPr lang="en-GB" sz="2800" dirty="0" smtClean="0"/>
              <a:t> </a:t>
            </a:r>
            <a:r>
              <a:rPr lang="en-GB" sz="2800" dirty="0" err="1" smtClean="0"/>
              <a:t>tutte</a:t>
            </a:r>
            <a:r>
              <a:rPr lang="en-GB" sz="2800" dirty="0" smtClean="0"/>
              <a:t> le </a:t>
            </a:r>
            <a:r>
              <a:rPr lang="en-GB" sz="2800" dirty="0" err="1" smtClean="0"/>
              <a:t>coppie</a:t>
            </a:r>
            <a:r>
              <a:rPr lang="en-GB" sz="2800" dirty="0" smtClean="0"/>
              <a:t> di un </a:t>
            </a:r>
            <a:r>
              <a:rPr lang="en-GB" sz="2800" dirty="0" err="1" smtClean="0"/>
              <a:t>insieme</a:t>
            </a:r>
            <a:r>
              <a:rPr lang="en-GB" sz="2800" dirty="0" smtClean="0"/>
              <a:t> non porta </a:t>
            </a:r>
            <a:r>
              <a:rPr lang="en-GB" sz="2800" dirty="0" err="1" smtClean="0"/>
              <a:t>nessuna</a:t>
            </a:r>
            <a:r>
              <a:rPr lang="en-GB" sz="2800" dirty="0" smtClean="0"/>
              <a:t> </a:t>
            </a:r>
            <a:r>
              <a:rPr lang="en-GB" sz="2800" dirty="0" err="1" smtClean="0"/>
              <a:t>informazione</a:t>
            </a:r>
            <a:r>
              <a:rPr lang="en-GB" sz="2800" dirty="0" smtClean="0"/>
              <a:t>…</a:t>
            </a:r>
            <a:endParaRPr lang="en-GB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20" y="3313706"/>
            <a:ext cx="5381625" cy="264795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71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733675" y="1419226"/>
            <a:ext cx="6271177" cy="8112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Schema </a:t>
            </a:r>
            <a:r>
              <a:rPr lang="en-GB" dirty="0" err="1" smtClean="0"/>
              <a:t>povero</a:t>
            </a:r>
            <a:r>
              <a:rPr lang="en-GB" dirty="0" smtClean="0"/>
              <a:t> di </a:t>
            </a:r>
            <a:r>
              <a:rPr lang="en-GB" dirty="0" err="1" smtClean="0"/>
              <a:t>significato</a:t>
            </a:r>
            <a:r>
              <a:rPr lang="en-GB" dirty="0" smtClean="0"/>
              <a:t>, e con </a:t>
            </a:r>
            <a:br>
              <a:rPr lang="en-GB" dirty="0" smtClean="0"/>
            </a:br>
            <a:r>
              <a:rPr lang="en-GB" dirty="0" smtClean="0"/>
              <a:t>un </a:t>
            </a:r>
            <a:r>
              <a:rPr lang="en-GB" dirty="0" err="1" smtClean="0"/>
              <a:t>evidente</a:t>
            </a:r>
            <a:r>
              <a:rPr lang="en-GB" dirty="0" smtClean="0"/>
              <a:t> </a:t>
            </a:r>
            <a:r>
              <a:rPr lang="en-GB" dirty="0" err="1" smtClean="0"/>
              <a:t>errore</a:t>
            </a:r>
            <a:r>
              <a:rPr lang="en-GB" dirty="0" smtClean="0"/>
              <a:t> di </a:t>
            </a:r>
            <a:r>
              <a:rPr lang="en-GB" dirty="0" err="1" smtClean="0"/>
              <a:t>distrazione</a:t>
            </a:r>
            <a:r>
              <a:rPr lang="en-GB" dirty="0" smtClean="0"/>
              <a:t>,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pesa</a:t>
            </a:r>
            <a:r>
              <a:rPr lang="en-GB" dirty="0" smtClean="0"/>
              <a:t>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4477" y="2338070"/>
            <a:ext cx="5058396" cy="19553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 smtClean="0"/>
              <a:t>Questo</a:t>
            </a:r>
            <a:r>
              <a:rPr lang="en-GB" sz="1600" dirty="0" smtClean="0"/>
              <a:t> è un </a:t>
            </a:r>
            <a:r>
              <a:rPr lang="en-GB" sz="1600" dirty="0" err="1" smtClean="0"/>
              <a:t>caso</a:t>
            </a:r>
            <a:r>
              <a:rPr lang="en-GB" sz="1600" dirty="0" smtClean="0"/>
              <a:t> </a:t>
            </a:r>
            <a:r>
              <a:rPr lang="en-GB" sz="1600" dirty="0" err="1" smtClean="0"/>
              <a:t>interessante</a:t>
            </a:r>
            <a:r>
              <a:rPr lang="en-GB" sz="1600" dirty="0" smtClean="0"/>
              <a:t> di </a:t>
            </a:r>
            <a:r>
              <a:rPr lang="en-GB" sz="1600" dirty="0" err="1" smtClean="0"/>
              <a:t>compresenza</a:t>
            </a:r>
            <a:r>
              <a:rPr lang="en-GB" sz="1600" dirty="0" smtClean="0"/>
              <a:t> di </a:t>
            </a:r>
            <a:r>
              <a:rPr lang="en-GB" sz="1600" dirty="0" err="1" smtClean="0"/>
              <a:t>diversi</a:t>
            </a:r>
            <a:r>
              <a:rPr lang="en-GB" sz="1600" dirty="0" smtClean="0"/>
              <a:t> </a:t>
            </a:r>
            <a:r>
              <a:rPr lang="en-GB" sz="1600" dirty="0" err="1" smtClean="0"/>
              <a:t>errori</a:t>
            </a:r>
            <a:r>
              <a:rPr lang="en-GB" sz="1600" dirty="0" smtClean="0"/>
              <a:t>, </a:t>
            </a:r>
            <a:r>
              <a:rPr lang="en-GB" sz="1600" dirty="0" err="1" smtClean="0"/>
              <a:t>scorrelati</a:t>
            </a:r>
            <a:r>
              <a:rPr lang="en-GB" sz="1600" dirty="0" smtClean="0"/>
              <a:t> </a:t>
            </a:r>
            <a:r>
              <a:rPr lang="en-GB" sz="1600" dirty="0" err="1" smtClean="0"/>
              <a:t>tra</a:t>
            </a:r>
            <a:r>
              <a:rPr lang="en-GB" sz="1600" dirty="0" smtClean="0"/>
              <a:t> </a:t>
            </a:r>
            <a:r>
              <a:rPr lang="en-GB" sz="1600" dirty="0" err="1" smtClean="0"/>
              <a:t>loro</a:t>
            </a:r>
            <a:endParaRPr lang="en-GB" sz="1600" dirty="0" smtClean="0"/>
          </a:p>
          <a:p>
            <a:pPr marL="342900" indent="-342900">
              <a:buAutoNum type="arabicPeriod"/>
            </a:pPr>
            <a:r>
              <a:rPr lang="en-GB" sz="1600" b="1" dirty="0" smtClean="0"/>
              <a:t>Il </a:t>
            </a:r>
            <a:r>
              <a:rPr lang="en-GB" sz="1600" b="1" dirty="0" err="1" smtClean="0"/>
              <a:t>nome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della</a:t>
            </a:r>
            <a:r>
              <a:rPr lang="en-GB" sz="1600" b="1" dirty="0" smtClean="0"/>
              <a:t> relationship non ha </a:t>
            </a:r>
            <a:r>
              <a:rPr lang="en-GB" sz="1600" b="1" dirty="0" err="1" smtClean="0"/>
              <a:t>senso</a:t>
            </a:r>
            <a:r>
              <a:rPr lang="en-GB" sz="1600" b="1" dirty="0" smtClean="0"/>
              <a:t> </a:t>
            </a:r>
            <a:r>
              <a:rPr lang="en-GB" sz="1600" dirty="0" smtClean="0"/>
              <a:t>e di </a:t>
            </a:r>
            <a:r>
              <a:rPr lang="en-GB" sz="1600" dirty="0" err="1" smtClean="0"/>
              <a:t>esso</a:t>
            </a:r>
            <a:r>
              <a:rPr lang="en-GB" sz="1600" dirty="0" smtClean="0"/>
              <a:t> non </a:t>
            </a:r>
            <a:r>
              <a:rPr lang="en-GB" sz="1600" dirty="0" err="1" smtClean="0"/>
              <a:t>c’e</a:t>
            </a:r>
            <a:r>
              <a:rPr lang="en-GB" sz="1600" dirty="0" smtClean="0"/>
              <a:t>’ </a:t>
            </a:r>
            <a:r>
              <a:rPr lang="en-GB" sz="1600" dirty="0" err="1" smtClean="0"/>
              <a:t>traccia</a:t>
            </a:r>
            <a:r>
              <a:rPr lang="en-GB" sz="1600" dirty="0" smtClean="0"/>
              <a:t> </a:t>
            </a:r>
            <a:r>
              <a:rPr lang="en-GB" sz="1600" dirty="0" err="1" smtClean="0"/>
              <a:t>nelle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specifiche</a:t>
            </a:r>
            <a:r>
              <a:rPr lang="en-GB" sz="1600" dirty="0" smtClean="0"/>
              <a:t>, </a:t>
            </a:r>
            <a:r>
              <a:rPr lang="en-GB" sz="1600" dirty="0" err="1" smtClean="0"/>
              <a:t>probabilmente</a:t>
            </a:r>
            <a:r>
              <a:rPr lang="en-GB" sz="1600" dirty="0" smtClean="0"/>
              <a:t> è un cut and paste </a:t>
            </a:r>
            <a:r>
              <a:rPr lang="en-GB" sz="1600" dirty="0" err="1" smtClean="0"/>
              <a:t>eseguito</a:t>
            </a:r>
            <a:r>
              <a:rPr lang="en-GB" sz="1600" dirty="0" smtClean="0"/>
              <a:t> </a:t>
            </a:r>
            <a:r>
              <a:rPr lang="en-GB" sz="1600" dirty="0" err="1" smtClean="0"/>
              <a:t>distrattamente</a:t>
            </a:r>
            <a:r>
              <a:rPr lang="en-GB" sz="1600" dirty="0" smtClean="0"/>
              <a:t>, ma chi </a:t>
            </a:r>
            <a:r>
              <a:rPr lang="en-GB" sz="1600" dirty="0" err="1" smtClean="0"/>
              <a:t>può</a:t>
            </a:r>
            <a:r>
              <a:rPr lang="en-GB" sz="1600" dirty="0" smtClean="0"/>
              <a:t> </a:t>
            </a:r>
            <a:r>
              <a:rPr lang="en-GB" sz="1600" dirty="0" err="1" smtClean="0"/>
              <a:t>saperlo</a:t>
            </a:r>
            <a:r>
              <a:rPr lang="en-GB" sz="1600" dirty="0" smtClean="0"/>
              <a:t>? È un </a:t>
            </a:r>
            <a:r>
              <a:rPr lang="en-GB" sz="1600" dirty="0" err="1" smtClean="0"/>
              <a:t>errore</a:t>
            </a:r>
            <a:r>
              <a:rPr lang="en-GB" sz="1600" dirty="0" smtClean="0"/>
              <a:t> grave</a:t>
            </a:r>
          </a:p>
          <a:p>
            <a:pPr marL="342900" indent="-342900">
              <a:buAutoNum type="arabicPeriod"/>
            </a:pPr>
            <a:r>
              <a:rPr lang="en-GB" sz="1600" dirty="0" smtClean="0"/>
              <a:t>Stanza è </a:t>
            </a:r>
            <a:r>
              <a:rPr lang="en-GB" sz="1600" dirty="0" err="1" smtClean="0"/>
              <a:t>caratterizzato</a:t>
            </a:r>
            <a:r>
              <a:rPr lang="en-GB" sz="1600" dirty="0" smtClean="0"/>
              <a:t> da un </a:t>
            </a:r>
            <a:r>
              <a:rPr lang="en-GB" sz="1600" dirty="0" err="1" smtClean="0"/>
              <a:t>identificatore</a:t>
            </a:r>
            <a:r>
              <a:rPr lang="en-GB" sz="1600" dirty="0" smtClean="0"/>
              <a:t> </a:t>
            </a:r>
            <a:r>
              <a:rPr lang="en-GB" sz="1600" dirty="0" err="1" smtClean="0"/>
              <a:t>esterno</a:t>
            </a:r>
            <a:r>
              <a:rPr lang="en-GB" sz="1600" dirty="0" smtClean="0"/>
              <a:t>, e </a:t>
            </a:r>
            <a:r>
              <a:rPr lang="en-GB" sz="1600" dirty="0" err="1" smtClean="0"/>
              <a:t>niente</a:t>
            </a:r>
            <a:r>
              <a:rPr lang="en-GB" sz="1600" dirty="0" smtClean="0"/>
              <a:t> </a:t>
            </a:r>
            <a:r>
              <a:rPr lang="en-GB" sz="1600" dirty="0" err="1" smtClean="0"/>
              <a:t>altro</a:t>
            </a:r>
            <a:r>
              <a:rPr lang="en-GB" sz="1600" dirty="0" smtClean="0"/>
              <a:t>. </a:t>
            </a:r>
            <a:r>
              <a:rPr lang="en-GB" sz="1600" dirty="0" err="1" smtClean="0"/>
              <a:t>Ciò</a:t>
            </a:r>
            <a:r>
              <a:rPr lang="en-GB" sz="1600" dirty="0" smtClean="0"/>
              <a:t> è‘ </a:t>
            </a:r>
            <a:r>
              <a:rPr lang="en-GB" sz="1600" dirty="0" err="1" smtClean="0"/>
              <a:t>coerente</a:t>
            </a:r>
            <a:r>
              <a:rPr lang="en-GB" sz="1600" dirty="0" smtClean="0"/>
              <a:t> con I </a:t>
            </a:r>
            <a:r>
              <a:rPr lang="en-GB" sz="1600" dirty="0" err="1" smtClean="0"/>
              <a:t>requisiti</a:t>
            </a:r>
            <a:r>
              <a:rPr lang="en-GB" sz="1600" dirty="0" smtClean="0"/>
              <a:t>, </a:t>
            </a:r>
            <a:r>
              <a:rPr lang="en-GB" sz="1600" dirty="0" err="1" smtClean="0"/>
              <a:t>rappresentsati</a:t>
            </a:r>
            <a:r>
              <a:rPr lang="en-GB" sz="1600" dirty="0" smtClean="0"/>
              <a:t>  </a:t>
            </a:r>
            <a:r>
              <a:rPr lang="en-GB" sz="1600" dirty="0" err="1" smtClean="0"/>
              <a:t>nella</a:t>
            </a:r>
            <a:r>
              <a:rPr lang="en-GB" sz="1600" dirty="0" smtClean="0"/>
              <a:t> cornice </a:t>
            </a:r>
            <a:r>
              <a:rPr lang="en-GB" sz="1600" dirty="0" err="1" smtClean="0"/>
              <a:t>rossa</a:t>
            </a:r>
            <a:r>
              <a:rPr lang="en-GB" sz="1600" dirty="0" smtClean="0"/>
              <a:t>, ma è </a:t>
            </a:r>
            <a:r>
              <a:rPr lang="en-GB" sz="1600" dirty="0" err="1" smtClean="0"/>
              <a:t>chiaro</a:t>
            </a:r>
            <a:r>
              <a:rPr lang="en-GB" sz="1600" dirty="0" smtClean="0"/>
              <a:t> </a:t>
            </a:r>
            <a:r>
              <a:rPr lang="en-GB" sz="1600" dirty="0" err="1" smtClean="0"/>
              <a:t>che</a:t>
            </a:r>
            <a:r>
              <a:rPr lang="en-GB" sz="1600" dirty="0" smtClean="0"/>
              <a:t> in </a:t>
            </a:r>
            <a:r>
              <a:rPr lang="en-GB" sz="1600" dirty="0" err="1" smtClean="0"/>
              <a:t>una</a:t>
            </a:r>
            <a:r>
              <a:rPr lang="en-GB" sz="1600" dirty="0" smtClean="0"/>
              <a:t> base di </a:t>
            </a:r>
            <a:r>
              <a:rPr lang="en-GB" sz="1600" dirty="0" err="1" smtClean="0"/>
              <a:t>dati</a:t>
            </a:r>
            <a:r>
              <a:rPr lang="en-GB" sz="1600" dirty="0" smtClean="0"/>
              <a:t> </a:t>
            </a:r>
            <a:r>
              <a:rPr lang="en-GB" sz="1600" dirty="0" err="1" smtClean="0"/>
              <a:t>creeremno</a:t>
            </a:r>
            <a:r>
              <a:rPr lang="en-GB" sz="1600" dirty="0" smtClean="0"/>
              <a:t> </a:t>
            </a:r>
            <a:r>
              <a:rPr lang="en-GB" sz="1600" dirty="0" err="1" smtClean="0"/>
              <a:t>una</a:t>
            </a:r>
            <a:r>
              <a:rPr lang="en-GB" sz="1600" dirty="0" smtClean="0"/>
              <a:t> </a:t>
            </a:r>
            <a:r>
              <a:rPr lang="en-GB" sz="1600" dirty="0" err="1" smtClean="0"/>
              <a:t>tabella</a:t>
            </a:r>
            <a:r>
              <a:rPr lang="en-GB" sz="1600" dirty="0" smtClean="0"/>
              <a:t> stanza solo se ad </a:t>
            </a:r>
            <a:r>
              <a:rPr lang="en-GB" sz="1600" dirty="0" err="1" smtClean="0"/>
              <a:t>essa</a:t>
            </a:r>
            <a:r>
              <a:rPr lang="en-GB" sz="1600" dirty="0" smtClean="0"/>
              <a:t> </a:t>
            </a:r>
            <a:r>
              <a:rPr lang="en-GB" sz="1600" dirty="0" err="1" smtClean="0"/>
              <a:t>attrribuiremo</a:t>
            </a:r>
            <a:r>
              <a:rPr lang="en-GB" sz="1600" dirty="0" smtClean="0"/>
              <a:t> </a:t>
            </a:r>
            <a:r>
              <a:rPr lang="en-GB" sz="1600" dirty="0" err="1" smtClean="0"/>
              <a:t>altri</a:t>
            </a:r>
            <a:r>
              <a:rPr lang="en-GB" sz="1600" dirty="0" smtClean="0"/>
              <a:t> </a:t>
            </a:r>
            <a:r>
              <a:rPr lang="en-GB" sz="1600" dirty="0" err="1" smtClean="0"/>
              <a:t>attributi</a:t>
            </a:r>
            <a:r>
              <a:rPr lang="en-GB" sz="1600" dirty="0" smtClean="0"/>
              <a:t>.</a:t>
            </a:r>
          </a:p>
          <a:p>
            <a:pPr marL="342900" indent="-342900">
              <a:buAutoNum type="arabicPeriod"/>
            </a:pPr>
            <a:r>
              <a:rPr lang="en-GB" sz="1600" dirty="0" smtClean="0"/>
              <a:t>È </a:t>
            </a:r>
            <a:r>
              <a:rPr lang="en-GB" sz="1600" dirty="0" err="1" smtClean="0"/>
              <a:t>strano</a:t>
            </a:r>
            <a:r>
              <a:rPr lang="en-GB" sz="1600" dirty="0" smtClean="0"/>
              <a:t>, ma non </a:t>
            </a:r>
            <a:r>
              <a:rPr lang="en-GB" sz="1600" dirty="0" err="1" smtClean="0"/>
              <a:t>si</a:t>
            </a:r>
            <a:r>
              <a:rPr lang="en-GB" sz="1600" dirty="0" smtClean="0"/>
              <a:t> </a:t>
            </a:r>
            <a:r>
              <a:rPr lang="en-GB" sz="1600" dirty="0" err="1" smtClean="0"/>
              <a:t>può</a:t>
            </a:r>
            <a:r>
              <a:rPr lang="en-GB" sz="1600" dirty="0" smtClean="0"/>
              <a:t> </a:t>
            </a:r>
            <a:r>
              <a:rPr lang="en-GB" sz="1600" dirty="0" err="1" smtClean="0"/>
              <a:t>considerare</a:t>
            </a:r>
            <a:r>
              <a:rPr lang="en-GB" sz="1600" dirty="0" smtClean="0"/>
              <a:t> </a:t>
            </a:r>
            <a:r>
              <a:rPr lang="en-GB" sz="1600" dirty="0" err="1" smtClean="0"/>
              <a:t>errore</a:t>
            </a:r>
            <a:r>
              <a:rPr lang="en-GB" sz="1600" dirty="0" smtClean="0"/>
              <a:t>, </a:t>
            </a:r>
            <a:r>
              <a:rPr lang="en-GB" sz="1600" dirty="0" err="1" smtClean="0"/>
              <a:t>che</a:t>
            </a:r>
            <a:r>
              <a:rPr lang="en-GB" sz="1600" dirty="0" smtClean="0"/>
              <a:t> stanza non </a:t>
            </a:r>
            <a:r>
              <a:rPr lang="en-GB" sz="1600" dirty="0" err="1" smtClean="0"/>
              <a:t>sia</a:t>
            </a:r>
            <a:r>
              <a:rPr lang="en-GB" sz="1600" dirty="0" smtClean="0"/>
              <a:t> </a:t>
            </a:r>
            <a:r>
              <a:rPr lang="en-GB" sz="1600" dirty="0" err="1" smtClean="0"/>
              <a:t>collegata</a:t>
            </a:r>
            <a:r>
              <a:rPr lang="en-GB" sz="1600" dirty="0" smtClean="0"/>
              <a:t> con </a:t>
            </a:r>
            <a:r>
              <a:rPr lang="en-GB" sz="1600" dirty="0" err="1" smtClean="0"/>
              <a:t>paziente</a:t>
            </a:r>
            <a:r>
              <a:rPr lang="en-GB" sz="1600" dirty="0" smtClean="0"/>
              <a:t>. </a:t>
            </a:r>
          </a:p>
          <a:p>
            <a:pPr marL="342900" indent="-342900">
              <a:buAutoNum type="arabicPeriod"/>
            </a:pPr>
            <a:r>
              <a:rPr lang="en-GB" sz="1600" dirty="0" err="1" smtClean="0"/>
              <a:t>Insomma</a:t>
            </a:r>
            <a:r>
              <a:rPr lang="en-GB" sz="1600" dirty="0" smtClean="0"/>
              <a:t> </a:t>
            </a:r>
            <a:r>
              <a:rPr lang="en-GB" sz="1600" dirty="0" err="1" smtClean="0"/>
              <a:t>siamo</a:t>
            </a:r>
            <a:r>
              <a:rPr lang="en-GB" sz="1600" dirty="0" smtClean="0"/>
              <a:t> di </a:t>
            </a:r>
            <a:r>
              <a:rPr lang="en-GB" sz="1600" dirty="0" err="1" smtClean="0"/>
              <a:t>fronte</a:t>
            </a:r>
            <a:r>
              <a:rPr lang="en-GB" sz="1600" dirty="0" smtClean="0"/>
              <a:t> a </a:t>
            </a:r>
            <a:r>
              <a:rPr lang="en-GB" sz="1600" dirty="0" err="1" smtClean="0"/>
              <a:t>requisiti</a:t>
            </a:r>
            <a:r>
              <a:rPr lang="en-GB" sz="1600" dirty="0" smtClean="0"/>
              <a:t> </a:t>
            </a:r>
            <a:r>
              <a:rPr lang="en-GB" sz="1600" dirty="0" err="1" smtClean="0"/>
              <a:t>piuttosto</a:t>
            </a:r>
            <a:r>
              <a:rPr lang="en-GB" sz="1600" dirty="0" smtClean="0"/>
              <a:t> “</a:t>
            </a:r>
            <a:r>
              <a:rPr lang="en-GB" sz="1600" dirty="0" err="1" smtClean="0"/>
              <a:t>poveri</a:t>
            </a:r>
            <a:r>
              <a:rPr lang="en-GB" sz="1600" dirty="0" smtClean="0"/>
              <a:t>”. </a:t>
            </a:r>
          </a:p>
          <a:p>
            <a:pPr marL="342900" indent="-342900">
              <a:buAutoNum type="arabicPeriod"/>
            </a:pPr>
            <a:endParaRPr lang="en-GB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33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808" y="1594811"/>
            <a:ext cx="5981842" cy="4406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731" y="2938463"/>
            <a:ext cx="2672668" cy="27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5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Errata relationship </a:t>
            </a:r>
            <a:r>
              <a:rPr lang="en-GB" dirty="0" err="1" smtClean="0"/>
              <a:t>ternaria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435721"/>
            <a:ext cx="3698599" cy="4707903"/>
          </a:xfrm>
        </p:spPr>
        <p:txBody>
          <a:bodyPr>
            <a:noAutofit/>
          </a:bodyPr>
          <a:lstStyle/>
          <a:p>
            <a:r>
              <a:rPr lang="en-GB" sz="2400" dirty="0" smtClean="0"/>
              <a:t>Qui la </a:t>
            </a:r>
            <a:r>
              <a:rPr lang="en-GB" sz="2400" dirty="0" err="1" smtClean="0"/>
              <a:t>relazione</a:t>
            </a:r>
            <a:r>
              <a:rPr lang="en-GB" sz="2400" dirty="0" smtClean="0"/>
              <a:t> </a:t>
            </a:r>
            <a:r>
              <a:rPr lang="en-GB" sz="2400" dirty="0" err="1" smtClean="0"/>
              <a:t>ternaria</a:t>
            </a:r>
            <a:r>
              <a:rPr lang="en-GB" sz="2400" dirty="0" smtClean="0"/>
              <a:t> medico-</a:t>
            </a:r>
            <a:r>
              <a:rPr lang="en-GB" sz="2400" dirty="0" err="1" smtClean="0"/>
              <a:t>infermiere</a:t>
            </a:r>
            <a:r>
              <a:rPr lang="en-GB" sz="2400" dirty="0" smtClean="0"/>
              <a:t>-</a:t>
            </a:r>
            <a:r>
              <a:rPr lang="en-GB" sz="2400" dirty="0" err="1" smtClean="0"/>
              <a:t>reparto</a:t>
            </a:r>
            <a:r>
              <a:rPr lang="en-GB" sz="2400" dirty="0" smtClean="0"/>
              <a:t> è </a:t>
            </a:r>
            <a:r>
              <a:rPr lang="en-GB" sz="2400" dirty="0" err="1" smtClean="0"/>
              <a:t>chiaramente</a:t>
            </a:r>
            <a:r>
              <a:rPr lang="en-GB" sz="2400" dirty="0" smtClean="0"/>
              <a:t> </a:t>
            </a:r>
            <a:r>
              <a:rPr lang="en-GB" sz="2400" dirty="0" err="1" smtClean="0"/>
              <a:t>sbagliata</a:t>
            </a:r>
            <a:r>
              <a:rPr lang="en-GB" sz="2400" dirty="0" smtClean="0"/>
              <a:t>, </a:t>
            </a:r>
            <a:r>
              <a:rPr lang="en-GB" sz="2400" dirty="0" err="1" smtClean="0"/>
              <a:t>perchè</a:t>
            </a:r>
            <a:r>
              <a:rPr lang="en-GB" sz="2400" dirty="0" smtClean="0"/>
              <a:t> </a:t>
            </a:r>
            <a:r>
              <a:rPr lang="en-GB" sz="2400" dirty="0" err="1" smtClean="0"/>
              <a:t>corrisponde</a:t>
            </a:r>
            <a:r>
              <a:rPr lang="en-GB" sz="2400" dirty="0" smtClean="0"/>
              <a:t> a due </a:t>
            </a:r>
            <a:r>
              <a:rPr lang="en-GB" sz="2400" dirty="0" err="1" smtClean="0"/>
              <a:t>relazioni</a:t>
            </a:r>
            <a:r>
              <a:rPr lang="en-GB" sz="2400" dirty="0" smtClean="0"/>
              <a:t> </a:t>
            </a:r>
            <a:r>
              <a:rPr lang="en-GB" sz="2400" dirty="0" err="1" smtClean="0"/>
              <a:t>binarie</a:t>
            </a:r>
            <a:r>
              <a:rPr lang="en-GB" sz="2400" dirty="0" smtClean="0"/>
              <a:t> </a:t>
            </a:r>
            <a:r>
              <a:rPr lang="en-GB" sz="2400" dirty="0" err="1" smtClean="0"/>
              <a:t>infermiere-reparto</a:t>
            </a:r>
            <a:r>
              <a:rPr lang="en-GB" sz="2400" dirty="0" smtClean="0"/>
              <a:t> e medico-</a:t>
            </a:r>
            <a:r>
              <a:rPr lang="en-GB" sz="2400" dirty="0" err="1" smtClean="0"/>
              <a:t>reparto</a:t>
            </a:r>
            <a:r>
              <a:rPr lang="en-GB" sz="2400" dirty="0" smtClean="0"/>
              <a:t>.</a:t>
            </a:r>
          </a:p>
          <a:p>
            <a:r>
              <a:rPr lang="en-GB" sz="2400" dirty="0" err="1" smtClean="0"/>
              <a:t>Ogni</a:t>
            </a:r>
            <a:r>
              <a:rPr lang="en-GB" sz="2400" dirty="0" smtClean="0"/>
              <a:t> </a:t>
            </a:r>
            <a:r>
              <a:rPr lang="en-GB" sz="2400" dirty="0" err="1" smtClean="0"/>
              <a:t>volta</a:t>
            </a:r>
            <a:r>
              <a:rPr lang="en-GB" sz="2400" dirty="0" smtClean="0"/>
              <a:t> </a:t>
            </a:r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 smtClean="0"/>
              <a:t>usate</a:t>
            </a:r>
            <a:r>
              <a:rPr lang="en-GB" sz="2400" dirty="0" smtClean="0"/>
              <a:t> </a:t>
            </a:r>
            <a:r>
              <a:rPr lang="en-GB" sz="2400" dirty="0" err="1" smtClean="0"/>
              <a:t>una</a:t>
            </a:r>
            <a:r>
              <a:rPr lang="en-GB" sz="2400" dirty="0" smtClean="0"/>
              <a:t> relationship </a:t>
            </a:r>
            <a:r>
              <a:rPr lang="en-GB" sz="2400" dirty="0" err="1" smtClean="0"/>
              <a:t>ternaria</a:t>
            </a:r>
            <a:r>
              <a:rPr lang="en-GB" sz="2400" dirty="0" smtClean="0"/>
              <a:t> </a:t>
            </a:r>
            <a:r>
              <a:rPr lang="en-GB" sz="2400" dirty="0" err="1" smtClean="0"/>
              <a:t>chiedetevi</a:t>
            </a:r>
            <a:r>
              <a:rPr lang="en-GB" sz="2400" dirty="0" smtClean="0"/>
              <a:t> </a:t>
            </a:r>
            <a:r>
              <a:rPr lang="en-GB" sz="2400" dirty="0" err="1" smtClean="0"/>
              <a:t>sempre</a:t>
            </a:r>
            <a:r>
              <a:rPr lang="en-GB" sz="2400" dirty="0" smtClean="0"/>
              <a:t> se in </a:t>
            </a:r>
            <a:r>
              <a:rPr lang="en-GB" sz="2400" dirty="0" err="1" smtClean="0"/>
              <a:t>realtà</a:t>
            </a:r>
            <a:r>
              <a:rPr lang="en-GB" sz="2400" dirty="0" smtClean="0"/>
              <a:t> </a:t>
            </a:r>
            <a:r>
              <a:rPr lang="en-GB" sz="2400" dirty="0" err="1" smtClean="0"/>
              <a:t>corrisponde</a:t>
            </a:r>
            <a:r>
              <a:rPr lang="en-GB" sz="2400" dirty="0" smtClean="0"/>
              <a:t> a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coppia</a:t>
            </a:r>
            <a:r>
              <a:rPr lang="en-GB" sz="2400" dirty="0" smtClean="0"/>
              <a:t> (o, </a:t>
            </a:r>
            <a:r>
              <a:rPr lang="en-GB" sz="2400" dirty="0" err="1" smtClean="0"/>
              <a:t>più</a:t>
            </a:r>
            <a:r>
              <a:rPr lang="en-GB" sz="2400" dirty="0" smtClean="0"/>
              <a:t> </a:t>
            </a:r>
            <a:r>
              <a:rPr lang="en-GB" sz="2400" dirty="0" err="1" smtClean="0"/>
              <a:t>raramente</a:t>
            </a:r>
            <a:r>
              <a:rPr lang="en-GB" sz="2400" dirty="0" smtClean="0"/>
              <a:t> a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terna</a:t>
            </a:r>
            <a:r>
              <a:rPr lang="en-GB" sz="2400" dirty="0" smtClean="0"/>
              <a:t>) di relationship </a:t>
            </a:r>
            <a:r>
              <a:rPr lang="en-GB" sz="2400" dirty="0" err="1" smtClean="0"/>
              <a:t>binarie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34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608" y="1435721"/>
            <a:ext cx="4731244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Relationship con </a:t>
            </a:r>
            <a:r>
              <a:rPr lang="en-GB" dirty="0" err="1" smtClean="0"/>
              <a:t>identificatore</a:t>
            </a:r>
            <a:r>
              <a:rPr lang="en-GB" dirty="0" smtClean="0"/>
              <a:t> – </a:t>
            </a:r>
            <a:r>
              <a:rPr lang="en-GB" dirty="0" err="1" smtClean="0"/>
              <a:t>errore</a:t>
            </a:r>
            <a:r>
              <a:rPr lang="en-GB" dirty="0" smtClean="0"/>
              <a:t> </a:t>
            </a:r>
            <a:r>
              <a:rPr lang="en-GB" dirty="0" err="1" smtClean="0"/>
              <a:t>molto</a:t>
            </a:r>
            <a:r>
              <a:rPr lang="en-GB" dirty="0" smtClean="0"/>
              <a:t> grave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7930" y="1463039"/>
            <a:ext cx="4067093" cy="4325509"/>
          </a:xfrm>
        </p:spPr>
        <p:txBody>
          <a:bodyPr>
            <a:noAutofit/>
          </a:bodyPr>
          <a:lstStyle/>
          <a:p>
            <a:r>
              <a:rPr lang="en-GB" sz="2400" dirty="0" smtClean="0"/>
              <a:t>Le relationship non </a:t>
            </a:r>
            <a:r>
              <a:rPr lang="en-GB" sz="2400" dirty="0" err="1" smtClean="0"/>
              <a:t>possono</a:t>
            </a:r>
            <a:r>
              <a:rPr lang="en-GB" sz="2400" dirty="0" smtClean="0"/>
              <a:t> </a:t>
            </a:r>
            <a:r>
              <a:rPr lang="en-GB" sz="2400" dirty="0" err="1" smtClean="0"/>
              <a:t>avere</a:t>
            </a:r>
            <a:r>
              <a:rPr lang="en-GB" sz="2400" dirty="0" smtClean="0"/>
              <a:t> </a:t>
            </a:r>
            <a:r>
              <a:rPr lang="en-GB" sz="2400" dirty="0" err="1" smtClean="0"/>
              <a:t>identificatori</a:t>
            </a:r>
            <a:r>
              <a:rPr lang="en-GB" sz="2400" dirty="0" smtClean="0"/>
              <a:t>, </a:t>
            </a:r>
            <a:r>
              <a:rPr lang="en-GB" sz="2400" dirty="0" err="1" smtClean="0"/>
              <a:t>esse</a:t>
            </a:r>
            <a:r>
              <a:rPr lang="en-GB" sz="2400" dirty="0" smtClean="0"/>
              <a:t> </a:t>
            </a:r>
            <a:r>
              <a:rPr lang="en-GB" sz="2400" dirty="0" err="1" smtClean="0"/>
              <a:t>sono</a:t>
            </a:r>
            <a:r>
              <a:rPr lang="en-GB" sz="2400" dirty="0" smtClean="0"/>
              <a:t> </a:t>
            </a:r>
            <a:r>
              <a:rPr lang="en-GB" sz="2400" dirty="0" err="1" smtClean="0"/>
              <a:t>infatti</a:t>
            </a:r>
            <a:r>
              <a:rPr lang="en-GB" sz="2400" dirty="0" smtClean="0"/>
              <a:t> </a:t>
            </a:r>
            <a:r>
              <a:rPr lang="en-GB" sz="2400" dirty="0" err="1" smtClean="0"/>
              <a:t>insiemi</a:t>
            </a:r>
            <a:r>
              <a:rPr lang="en-GB" sz="2400" dirty="0" smtClean="0"/>
              <a:t> di </a:t>
            </a:r>
            <a:r>
              <a:rPr lang="en-GB" sz="2400" dirty="0" err="1" smtClean="0"/>
              <a:t>coppie</a:t>
            </a:r>
            <a:r>
              <a:rPr lang="en-GB" sz="2400" dirty="0" smtClean="0"/>
              <a:t> di </a:t>
            </a:r>
            <a:r>
              <a:rPr lang="en-GB" sz="2400" dirty="0" err="1" smtClean="0"/>
              <a:t>valori</a:t>
            </a:r>
            <a:r>
              <a:rPr lang="en-GB" sz="2400" dirty="0" smtClean="0"/>
              <a:t> di due, o </a:t>
            </a:r>
            <a:r>
              <a:rPr lang="en-GB" sz="2400" dirty="0" err="1" smtClean="0"/>
              <a:t>tre</a:t>
            </a:r>
            <a:r>
              <a:rPr lang="en-GB" sz="2400" dirty="0" smtClean="0"/>
              <a:t>, </a:t>
            </a:r>
            <a:r>
              <a:rPr lang="en-GB" sz="2400" dirty="0" err="1" smtClean="0"/>
              <a:t>entità</a:t>
            </a:r>
            <a:r>
              <a:rPr lang="en-GB" sz="2400" dirty="0" smtClean="0"/>
              <a:t> e come </a:t>
            </a:r>
            <a:r>
              <a:rPr lang="en-GB" sz="2400" dirty="0" err="1" smtClean="0"/>
              <a:t>tali</a:t>
            </a:r>
            <a:r>
              <a:rPr lang="en-GB" sz="2400" dirty="0" smtClean="0"/>
              <a:t> </a:t>
            </a:r>
            <a:r>
              <a:rPr lang="en-GB" sz="2400" dirty="0" err="1" smtClean="0"/>
              <a:t>i</a:t>
            </a:r>
            <a:r>
              <a:rPr lang="en-GB" sz="2400" dirty="0" smtClean="0"/>
              <a:t> </a:t>
            </a:r>
            <a:r>
              <a:rPr lang="en-GB" sz="2400" dirty="0" err="1" smtClean="0"/>
              <a:t>loro</a:t>
            </a:r>
            <a:r>
              <a:rPr lang="en-GB" sz="2400" dirty="0" smtClean="0"/>
              <a:t> </a:t>
            </a:r>
            <a:r>
              <a:rPr lang="en-GB" sz="2400" dirty="0" err="1" smtClean="0"/>
              <a:t>identificatori</a:t>
            </a:r>
            <a:r>
              <a:rPr lang="en-GB" sz="2400" dirty="0" smtClean="0"/>
              <a:t> </a:t>
            </a:r>
            <a:r>
              <a:rPr lang="en-GB" sz="2400" dirty="0" err="1" smtClean="0"/>
              <a:t>corrispondono</a:t>
            </a:r>
            <a:r>
              <a:rPr lang="en-GB" sz="2400" dirty="0" smtClean="0"/>
              <a:t> </a:t>
            </a:r>
            <a:r>
              <a:rPr lang="en-GB" sz="2400" dirty="0" err="1" smtClean="0"/>
              <a:t>all’insieme</a:t>
            </a:r>
            <a:r>
              <a:rPr lang="en-GB" sz="2400" dirty="0" smtClean="0"/>
              <a:t> </a:t>
            </a:r>
            <a:r>
              <a:rPr lang="en-GB" sz="2400" dirty="0" err="1" smtClean="0"/>
              <a:t>degli</a:t>
            </a:r>
            <a:r>
              <a:rPr lang="en-GB" sz="2400" dirty="0" smtClean="0"/>
              <a:t> </a:t>
            </a:r>
            <a:r>
              <a:rPr lang="en-GB" sz="2400" dirty="0" err="1" smtClean="0"/>
              <a:t>identificatori</a:t>
            </a:r>
            <a:r>
              <a:rPr lang="en-GB" sz="2400" dirty="0" smtClean="0"/>
              <a:t> </a:t>
            </a:r>
            <a:r>
              <a:rPr lang="en-GB" sz="2400" dirty="0" err="1" smtClean="0"/>
              <a:t>delle</a:t>
            </a:r>
            <a:r>
              <a:rPr lang="en-GB" sz="2400" dirty="0" smtClean="0"/>
              <a:t> due, o </a:t>
            </a:r>
            <a:r>
              <a:rPr lang="en-GB" sz="2400" dirty="0" err="1" smtClean="0"/>
              <a:t>tre</a:t>
            </a:r>
            <a:r>
              <a:rPr lang="en-GB" sz="2400" dirty="0" smtClean="0"/>
              <a:t>, </a:t>
            </a:r>
            <a:r>
              <a:rPr lang="en-GB" sz="2400" dirty="0" err="1" smtClean="0"/>
              <a:t>entità</a:t>
            </a:r>
            <a:r>
              <a:rPr lang="en-GB" sz="2400" dirty="0" smtClean="0"/>
              <a:t>. </a:t>
            </a:r>
          </a:p>
          <a:p>
            <a:r>
              <a:rPr lang="en-GB" sz="2400" dirty="0" err="1" smtClean="0"/>
              <a:t>Associare</a:t>
            </a:r>
            <a:r>
              <a:rPr lang="en-GB" sz="2400" dirty="0" smtClean="0"/>
              <a:t> un </a:t>
            </a:r>
            <a:r>
              <a:rPr lang="en-GB" sz="2400" dirty="0" err="1" smtClean="0"/>
              <a:t>identificatore</a:t>
            </a:r>
            <a:r>
              <a:rPr lang="en-GB" sz="2400" dirty="0" smtClean="0"/>
              <a:t> a </a:t>
            </a:r>
            <a:r>
              <a:rPr lang="en-GB" sz="2400" dirty="0" err="1" smtClean="0"/>
              <a:t>una</a:t>
            </a:r>
            <a:r>
              <a:rPr lang="en-GB" sz="2400" dirty="0" smtClean="0"/>
              <a:t> relationship  è un </a:t>
            </a:r>
            <a:r>
              <a:rPr lang="en-GB" sz="2400" dirty="0" err="1" smtClean="0"/>
              <a:t>errore</a:t>
            </a:r>
            <a:r>
              <a:rPr lang="en-GB" sz="2400" dirty="0" smtClean="0"/>
              <a:t> </a:t>
            </a:r>
            <a:r>
              <a:rPr lang="en-GB" sz="2400" dirty="0" err="1" smtClean="0"/>
              <a:t>molto</a:t>
            </a:r>
            <a:r>
              <a:rPr lang="en-GB" sz="2400" dirty="0" smtClean="0"/>
              <a:t> grave </a:t>
            </a:r>
            <a:endParaRPr lang="en-GB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433" y="1175758"/>
            <a:ext cx="3366094" cy="306215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985" y="4584134"/>
            <a:ext cx="2552222" cy="1904130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50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Generalizzazione</a:t>
            </a:r>
            <a:r>
              <a:rPr lang="en-GB" dirty="0" smtClean="0"/>
              <a:t> inutile – </a:t>
            </a:r>
            <a:r>
              <a:rPr lang="en-GB" dirty="0" err="1" smtClean="0"/>
              <a:t>errore</a:t>
            </a:r>
            <a:r>
              <a:rPr lang="en-GB" dirty="0" smtClean="0"/>
              <a:t> grave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577470" cy="2290970"/>
          </a:xfrm>
        </p:spPr>
        <p:txBody>
          <a:bodyPr/>
          <a:lstStyle/>
          <a:p>
            <a:r>
              <a:rPr lang="en-GB" dirty="0" smtClean="0"/>
              <a:t>Questa,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un’errore</a:t>
            </a:r>
            <a:r>
              <a:rPr lang="en-GB" dirty="0" smtClean="0"/>
              <a:t> è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ingenuità</a:t>
            </a:r>
            <a:r>
              <a:rPr lang="en-GB" dirty="0" smtClean="0"/>
              <a:t>,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tentativo</a:t>
            </a:r>
            <a:r>
              <a:rPr lang="en-GB" dirty="0" smtClean="0"/>
              <a:t> di </a:t>
            </a:r>
            <a:r>
              <a:rPr lang="en-GB" dirty="0" err="1" smtClean="0"/>
              <a:t>rsappresentare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generalizzazione</a:t>
            </a:r>
            <a:r>
              <a:rPr lang="en-GB" dirty="0" smtClean="0"/>
              <a:t>, </a:t>
            </a:r>
            <a:r>
              <a:rPr lang="en-GB" dirty="0" err="1" smtClean="0"/>
              <a:t>l’entità</a:t>
            </a:r>
            <a:r>
              <a:rPr lang="en-GB" dirty="0" smtClean="0"/>
              <a:t> </a:t>
            </a:r>
            <a:r>
              <a:rPr lang="en-GB" dirty="0" err="1" smtClean="0"/>
              <a:t>genitore</a:t>
            </a:r>
            <a:r>
              <a:rPr lang="en-GB" dirty="0" smtClean="0"/>
              <a:t> non ha </a:t>
            </a:r>
            <a:r>
              <a:rPr lang="en-GB" dirty="0" err="1" smtClean="0"/>
              <a:t>attributi</a:t>
            </a:r>
            <a:r>
              <a:rPr lang="en-GB" dirty="0" smtClean="0"/>
              <a:t> (e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già</a:t>
            </a:r>
            <a:r>
              <a:rPr lang="en-GB" dirty="0" smtClean="0"/>
              <a:t> ci dice </a:t>
            </a:r>
            <a:r>
              <a:rPr lang="en-GB" dirty="0" err="1" smtClean="0"/>
              <a:t>che</a:t>
            </a:r>
            <a:r>
              <a:rPr lang="en-GB" dirty="0" smtClean="0"/>
              <a:t> è </a:t>
            </a:r>
            <a:r>
              <a:rPr lang="en-GB" dirty="0" err="1" smtClean="0"/>
              <a:t>una</a:t>
            </a:r>
            <a:r>
              <a:rPr lang="en-GB" dirty="0" smtClean="0"/>
              <a:t> falsa </a:t>
            </a:r>
            <a:r>
              <a:rPr lang="en-GB" dirty="0" err="1" smtClean="0"/>
              <a:t>generalizzazione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almeno</a:t>
            </a:r>
            <a:r>
              <a:rPr lang="en-GB" dirty="0" smtClean="0"/>
              <a:t> </a:t>
            </a:r>
            <a:r>
              <a:rPr lang="en-GB" dirty="0" err="1" smtClean="0"/>
              <a:t>l’identificatore</a:t>
            </a:r>
            <a:r>
              <a:rPr lang="en-GB" dirty="0" smtClean="0"/>
              <a:t> </a:t>
            </a:r>
            <a:r>
              <a:rPr lang="en-GB" dirty="0" err="1" smtClean="0"/>
              <a:t>dovrebbe</a:t>
            </a:r>
            <a:r>
              <a:rPr lang="en-GB" dirty="0" smtClean="0"/>
              <a:t> </a:t>
            </a:r>
            <a:r>
              <a:rPr lang="en-GB" dirty="0" err="1" smtClean="0"/>
              <a:t>averlo</a:t>
            </a:r>
            <a:r>
              <a:rPr lang="en-GB" dirty="0" smtClean="0"/>
              <a:t>, ma, per di </a:t>
            </a:r>
            <a:r>
              <a:rPr lang="en-GB" dirty="0" err="1" smtClean="0"/>
              <a:t>più</a:t>
            </a:r>
            <a:r>
              <a:rPr lang="en-GB" dirty="0" smtClean="0"/>
              <a:t>, le </a:t>
            </a:r>
            <a:r>
              <a:rPr lang="en-GB" dirty="0" err="1" smtClean="0"/>
              <a:t>entità</a:t>
            </a:r>
            <a:r>
              <a:rPr lang="en-GB" dirty="0" smtClean="0"/>
              <a:t> </a:t>
            </a:r>
            <a:r>
              <a:rPr lang="en-GB" dirty="0" err="1" smtClean="0"/>
              <a:t>figlie</a:t>
            </a:r>
            <a:r>
              <a:rPr lang="en-GB" dirty="0" smtClean="0"/>
              <a:t> </a:t>
            </a:r>
            <a:r>
              <a:rPr lang="en-GB" dirty="0" err="1" smtClean="0"/>
              <a:t>hanno</a:t>
            </a:r>
            <a:r>
              <a:rPr lang="en-GB" dirty="0" smtClean="0"/>
              <a:t> </a:t>
            </a:r>
            <a:r>
              <a:rPr lang="en-GB" dirty="0" err="1" smtClean="0"/>
              <a:t>molti</a:t>
            </a:r>
            <a:r>
              <a:rPr lang="en-GB" dirty="0" smtClean="0"/>
              <a:t> </a:t>
            </a:r>
            <a:r>
              <a:rPr lang="en-GB" dirty="0" err="1" smtClean="0"/>
              <a:t>attributi</a:t>
            </a:r>
            <a:r>
              <a:rPr lang="en-GB" dirty="0" smtClean="0"/>
              <a:t> in commune, </a:t>
            </a:r>
            <a:r>
              <a:rPr lang="en-GB" dirty="0" err="1" smtClean="0"/>
              <a:t>ciò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va</a:t>
            </a:r>
            <a:r>
              <a:rPr lang="en-GB" dirty="0" smtClean="0"/>
              <a:t> </a:t>
            </a:r>
            <a:r>
              <a:rPr lang="en-GB" dirty="0" err="1" smtClean="0"/>
              <a:t>contro</a:t>
            </a:r>
            <a:r>
              <a:rPr lang="en-GB" dirty="0" smtClean="0"/>
              <a:t> la </a:t>
            </a:r>
            <a:r>
              <a:rPr lang="en-GB" b="1" dirty="0" err="1" smtClean="0"/>
              <a:t>proprietà</a:t>
            </a:r>
            <a:r>
              <a:rPr lang="en-GB" b="1" dirty="0" smtClean="0"/>
              <a:t> di </a:t>
            </a:r>
            <a:r>
              <a:rPr lang="en-GB" b="1" dirty="0" err="1" smtClean="0"/>
              <a:t>ereditarietà</a:t>
            </a:r>
            <a:r>
              <a:rPr lang="en-GB" dirty="0" smtClean="0"/>
              <a:t>,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suggerisce</a:t>
            </a:r>
            <a:r>
              <a:rPr lang="en-GB" dirty="0" smtClean="0"/>
              <a:t> di </a:t>
            </a:r>
            <a:r>
              <a:rPr lang="en-GB" dirty="0" err="1" smtClean="0"/>
              <a:t>associare</a:t>
            </a:r>
            <a:r>
              <a:rPr lang="en-GB" dirty="0" smtClean="0"/>
              <a:t> </a:t>
            </a: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dirty="0" err="1" smtClean="0"/>
              <a:t>attributi</a:t>
            </a:r>
            <a:r>
              <a:rPr lang="en-GB" dirty="0" smtClean="0"/>
              <a:t> </a:t>
            </a:r>
            <a:r>
              <a:rPr lang="en-GB" dirty="0" err="1" smtClean="0"/>
              <a:t>comuni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entità</a:t>
            </a:r>
            <a:r>
              <a:rPr lang="en-GB" dirty="0" smtClean="0"/>
              <a:t> </a:t>
            </a:r>
            <a:r>
              <a:rPr lang="en-GB" dirty="0" err="1" smtClean="0"/>
              <a:t>genitore</a:t>
            </a:r>
            <a:r>
              <a:rPr lang="en-GB" dirty="0" smtClean="0"/>
              <a:t>. 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674" y="3547880"/>
            <a:ext cx="6737434" cy="282206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9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Infelice</a:t>
            </a:r>
            <a:r>
              <a:rPr lang="en-GB" dirty="0" smtClean="0"/>
              <a:t> </a:t>
            </a:r>
            <a:r>
              <a:rPr lang="en-GB" dirty="0" err="1" smtClean="0"/>
              <a:t>scelta</a:t>
            </a:r>
            <a:r>
              <a:rPr lang="en-GB" dirty="0" smtClean="0"/>
              <a:t> del </a:t>
            </a:r>
            <a:r>
              <a:rPr lang="en-GB" dirty="0" err="1" smtClean="0"/>
              <a:t>genitore</a:t>
            </a:r>
            <a:r>
              <a:rPr lang="en-GB" dirty="0" smtClean="0"/>
              <a:t> in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generalizzazione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7171" y="1328952"/>
            <a:ext cx="4164107" cy="4671424"/>
          </a:xfrm>
        </p:spPr>
        <p:txBody>
          <a:bodyPr>
            <a:noAutofit/>
          </a:bodyPr>
          <a:lstStyle/>
          <a:p>
            <a:r>
              <a:rPr lang="en-GB" sz="2200" dirty="0" smtClean="0"/>
              <a:t>Le </a:t>
            </a:r>
            <a:r>
              <a:rPr lang="en-GB" sz="2200" dirty="0" err="1" smtClean="0"/>
              <a:t>generalizzazioni</a:t>
            </a:r>
            <a:r>
              <a:rPr lang="en-GB" sz="2200" dirty="0" smtClean="0"/>
              <a:t> non </a:t>
            </a:r>
            <a:r>
              <a:rPr lang="en-GB" sz="2200" dirty="0" err="1" smtClean="0"/>
              <a:t>possono</a:t>
            </a:r>
            <a:r>
              <a:rPr lang="en-GB" sz="2200" dirty="0" smtClean="0"/>
              <a:t> </a:t>
            </a:r>
            <a:r>
              <a:rPr lang="en-GB" sz="2200" dirty="0" err="1" smtClean="0"/>
              <a:t>forzare</a:t>
            </a:r>
            <a:r>
              <a:rPr lang="en-GB" sz="2200" dirty="0" smtClean="0"/>
              <a:t> la </a:t>
            </a:r>
            <a:r>
              <a:rPr lang="en-GB" sz="2200" dirty="0" err="1" smtClean="0"/>
              <a:t>realtà</a:t>
            </a:r>
            <a:r>
              <a:rPr lang="en-GB" sz="2200" dirty="0" smtClean="0"/>
              <a:t>. In </a:t>
            </a:r>
            <a:r>
              <a:rPr lang="en-GB" sz="2200" dirty="0" err="1" smtClean="0"/>
              <a:t>questo</a:t>
            </a:r>
            <a:r>
              <a:rPr lang="en-GB" sz="2200" dirty="0" smtClean="0"/>
              <a:t> </a:t>
            </a:r>
            <a:r>
              <a:rPr lang="en-GB" sz="2200" dirty="0" err="1" smtClean="0"/>
              <a:t>caso</a:t>
            </a:r>
            <a:r>
              <a:rPr lang="en-GB" sz="2200" dirty="0" smtClean="0"/>
              <a:t> non è </a:t>
            </a:r>
            <a:r>
              <a:rPr lang="en-GB" sz="2200" dirty="0" err="1" smtClean="0"/>
              <a:t>vero</a:t>
            </a:r>
            <a:r>
              <a:rPr lang="en-GB" sz="2200" dirty="0" smtClean="0"/>
              <a:t> </a:t>
            </a:r>
            <a:r>
              <a:rPr lang="en-GB" sz="2200" dirty="0" err="1" smtClean="0"/>
              <a:t>che</a:t>
            </a:r>
            <a:r>
              <a:rPr lang="en-GB" sz="2200" dirty="0" smtClean="0"/>
              <a:t> </a:t>
            </a:r>
            <a:r>
              <a:rPr lang="en-GB" sz="2200" dirty="0" err="1" smtClean="0"/>
              <a:t>l’essenza</a:t>
            </a:r>
            <a:r>
              <a:rPr lang="en-GB" sz="2200" dirty="0" smtClean="0"/>
              <a:t> </a:t>
            </a:r>
            <a:r>
              <a:rPr lang="en-GB" sz="2200" dirty="0" err="1" smtClean="0"/>
              <a:t>comune</a:t>
            </a:r>
            <a:r>
              <a:rPr lang="en-GB" sz="2200" dirty="0" smtClean="0"/>
              <a:t> a </a:t>
            </a:r>
            <a:r>
              <a:rPr lang="en-GB" sz="2200" dirty="0" err="1" smtClean="0"/>
              <a:t>esame</a:t>
            </a:r>
            <a:r>
              <a:rPr lang="en-GB" sz="2200" dirty="0" smtClean="0"/>
              <a:t> e </a:t>
            </a:r>
            <a:r>
              <a:rPr lang="en-GB" sz="2200" dirty="0" err="1" smtClean="0"/>
              <a:t>operazione</a:t>
            </a:r>
            <a:r>
              <a:rPr lang="en-GB" sz="2200" dirty="0" smtClean="0"/>
              <a:t> è </a:t>
            </a:r>
            <a:r>
              <a:rPr lang="en-GB" sz="2200" dirty="0" err="1" smtClean="0"/>
              <a:t>l’essere</a:t>
            </a:r>
            <a:r>
              <a:rPr lang="en-GB" sz="2200" dirty="0" smtClean="0"/>
              <a:t> </a:t>
            </a:r>
            <a:r>
              <a:rPr lang="en-GB" sz="2200" dirty="0" err="1" smtClean="0"/>
              <a:t>interventi</a:t>
            </a:r>
            <a:r>
              <a:rPr lang="en-GB" sz="2200" dirty="0" smtClean="0"/>
              <a:t>.</a:t>
            </a:r>
          </a:p>
          <a:p>
            <a:r>
              <a:rPr lang="en-GB" sz="2200" dirty="0" smtClean="0"/>
              <a:t>Il </a:t>
            </a:r>
            <a:r>
              <a:rPr lang="en-GB" sz="2200" dirty="0" err="1" smtClean="0"/>
              <a:t>fatto</a:t>
            </a:r>
            <a:r>
              <a:rPr lang="en-GB" sz="2200" dirty="0" smtClean="0"/>
              <a:t> </a:t>
            </a:r>
            <a:r>
              <a:rPr lang="en-GB" sz="2200" dirty="0" err="1" smtClean="0"/>
              <a:t>che</a:t>
            </a:r>
            <a:r>
              <a:rPr lang="en-GB" sz="2200" dirty="0" smtClean="0"/>
              <a:t> </a:t>
            </a:r>
            <a:r>
              <a:rPr lang="en-GB" sz="2200" dirty="0" err="1" smtClean="0"/>
              <a:t>sia</a:t>
            </a:r>
            <a:r>
              <a:rPr lang="en-GB" sz="2200" dirty="0" smtClean="0"/>
              <a:t> </a:t>
            </a:r>
            <a:r>
              <a:rPr lang="en-GB" sz="2200" dirty="0" err="1" smtClean="0"/>
              <a:t>una</a:t>
            </a:r>
            <a:r>
              <a:rPr lang="en-GB" sz="2200" dirty="0" smtClean="0"/>
              <a:t> </a:t>
            </a:r>
            <a:r>
              <a:rPr lang="en-GB" sz="2200" dirty="0" err="1" smtClean="0"/>
              <a:t>forzatura</a:t>
            </a:r>
            <a:r>
              <a:rPr lang="en-GB" sz="2200" dirty="0" smtClean="0"/>
              <a:t> </a:t>
            </a:r>
            <a:r>
              <a:rPr lang="en-GB" sz="2200" dirty="0" err="1" smtClean="0"/>
              <a:t>della</a:t>
            </a:r>
            <a:r>
              <a:rPr lang="en-GB" sz="2200" dirty="0" smtClean="0"/>
              <a:t> </a:t>
            </a:r>
            <a:r>
              <a:rPr lang="en-GB" sz="2200" dirty="0" err="1" smtClean="0"/>
              <a:t>relatà</a:t>
            </a:r>
            <a:r>
              <a:rPr lang="en-GB" sz="2200" dirty="0" smtClean="0"/>
              <a:t>, è </a:t>
            </a:r>
            <a:r>
              <a:rPr lang="en-GB" sz="2200" dirty="0" err="1" smtClean="0"/>
              <a:t>confermato</a:t>
            </a:r>
            <a:r>
              <a:rPr lang="en-GB" sz="2200" dirty="0" smtClean="0"/>
              <a:t> </a:t>
            </a:r>
            <a:r>
              <a:rPr lang="en-GB" sz="2200" dirty="0" err="1" smtClean="0"/>
              <a:t>dalla</a:t>
            </a:r>
            <a:r>
              <a:rPr lang="en-GB" sz="2200" dirty="0" smtClean="0"/>
              <a:t> </a:t>
            </a:r>
            <a:r>
              <a:rPr lang="en-GB" sz="2200" dirty="0" err="1" smtClean="0"/>
              <a:t>attribuzione</a:t>
            </a:r>
            <a:r>
              <a:rPr lang="en-GB" sz="2200" dirty="0" smtClean="0"/>
              <a:t> a </a:t>
            </a:r>
            <a:r>
              <a:rPr lang="en-GB" sz="2200" dirty="0" err="1" smtClean="0"/>
              <a:t>intervento</a:t>
            </a:r>
            <a:r>
              <a:rPr lang="en-GB" sz="2200" dirty="0" smtClean="0"/>
              <a:t> di un </a:t>
            </a:r>
            <a:r>
              <a:rPr lang="en-GB" sz="2200" dirty="0" err="1" smtClean="0"/>
              <a:t>insieme</a:t>
            </a:r>
            <a:r>
              <a:rPr lang="en-GB" sz="2200" dirty="0" smtClean="0"/>
              <a:t> di </a:t>
            </a:r>
            <a:r>
              <a:rPr lang="en-GB" sz="2200" dirty="0" err="1" smtClean="0"/>
              <a:t>legami</a:t>
            </a:r>
            <a:r>
              <a:rPr lang="en-GB" sz="2200" dirty="0" smtClean="0"/>
              <a:t> </a:t>
            </a:r>
            <a:r>
              <a:rPr lang="en-GB" sz="2200" dirty="0" err="1" smtClean="0"/>
              <a:t>che</a:t>
            </a:r>
            <a:r>
              <a:rPr lang="en-GB" sz="2200" dirty="0" smtClean="0"/>
              <a:t> </a:t>
            </a:r>
            <a:r>
              <a:rPr lang="en-GB" sz="2200" dirty="0" err="1" smtClean="0"/>
              <a:t>dovrebbero</a:t>
            </a:r>
            <a:r>
              <a:rPr lang="en-GB" sz="2200" dirty="0" smtClean="0"/>
              <a:t> </a:t>
            </a:r>
            <a:r>
              <a:rPr lang="en-GB" sz="2200" dirty="0" err="1" smtClean="0"/>
              <a:t>essere</a:t>
            </a:r>
            <a:r>
              <a:rPr lang="en-GB" sz="2200" dirty="0" smtClean="0"/>
              <a:t> </a:t>
            </a:r>
            <a:r>
              <a:rPr lang="en-GB" sz="2200" dirty="0" err="1" smtClean="0"/>
              <a:t>associati</a:t>
            </a:r>
            <a:r>
              <a:rPr lang="en-GB" sz="2200" dirty="0" smtClean="0"/>
              <a:t> in </a:t>
            </a:r>
            <a:r>
              <a:rPr lang="en-GB" sz="2200" dirty="0" err="1" smtClean="0"/>
              <a:t>modo</a:t>
            </a:r>
            <a:r>
              <a:rPr lang="en-GB" sz="2200" dirty="0" smtClean="0"/>
              <a:t> </a:t>
            </a:r>
            <a:r>
              <a:rPr lang="en-GB" sz="2200" dirty="0" err="1" smtClean="0"/>
              <a:t>diversificato</a:t>
            </a:r>
            <a:r>
              <a:rPr lang="en-GB" sz="2200" dirty="0" smtClean="0"/>
              <a:t> con </a:t>
            </a:r>
            <a:r>
              <a:rPr lang="en-GB" sz="2200" dirty="0" err="1" smtClean="0"/>
              <a:t>esame</a:t>
            </a:r>
            <a:r>
              <a:rPr lang="en-GB" sz="2200" dirty="0" smtClean="0"/>
              <a:t> e </a:t>
            </a:r>
            <a:r>
              <a:rPr lang="en-GB" sz="2200" dirty="0" err="1" smtClean="0"/>
              <a:t>operazione</a:t>
            </a:r>
            <a:r>
              <a:rPr lang="en-GB" sz="2200" dirty="0" smtClean="0"/>
              <a:t>, è come se lo </a:t>
            </a:r>
            <a:r>
              <a:rPr lang="en-GB" sz="2200" dirty="0" err="1" smtClean="0"/>
              <a:t>studente</a:t>
            </a:r>
            <a:r>
              <a:rPr lang="en-GB" sz="2200" dirty="0" smtClean="0"/>
              <a:t> </a:t>
            </a:r>
            <a:r>
              <a:rPr lang="en-GB" sz="2200" dirty="0" err="1" smtClean="0"/>
              <a:t>si</a:t>
            </a:r>
            <a:r>
              <a:rPr lang="en-GB" sz="2200" dirty="0" smtClean="0"/>
              <a:t> </a:t>
            </a:r>
            <a:r>
              <a:rPr lang="en-GB" sz="2200" dirty="0" err="1" smtClean="0"/>
              <a:t>volesse</a:t>
            </a:r>
            <a:r>
              <a:rPr lang="en-GB" sz="2200" dirty="0" smtClean="0"/>
              <a:t> </a:t>
            </a:r>
            <a:r>
              <a:rPr lang="en-GB" sz="2200" dirty="0" err="1" smtClean="0"/>
              <a:t>autoconvincere</a:t>
            </a:r>
            <a:r>
              <a:rPr lang="en-GB" sz="2200" dirty="0" smtClean="0"/>
              <a:t> </a:t>
            </a:r>
            <a:r>
              <a:rPr lang="en-GB" sz="2200" dirty="0" err="1" smtClean="0"/>
              <a:t>che</a:t>
            </a:r>
            <a:r>
              <a:rPr lang="en-GB" sz="2200" dirty="0" smtClean="0"/>
              <a:t> un </a:t>
            </a:r>
            <a:r>
              <a:rPr lang="en-GB" sz="2200" dirty="0" err="1" smtClean="0"/>
              <a:t>esame</a:t>
            </a:r>
            <a:r>
              <a:rPr lang="en-GB" sz="2200" dirty="0" smtClean="0"/>
              <a:t> medico e </a:t>
            </a:r>
            <a:r>
              <a:rPr lang="en-GB" sz="2200" dirty="0" err="1" smtClean="0"/>
              <a:t>una</a:t>
            </a:r>
            <a:r>
              <a:rPr lang="en-GB" sz="2200" dirty="0" smtClean="0"/>
              <a:t> </a:t>
            </a:r>
            <a:r>
              <a:rPr lang="en-GB" sz="2200" dirty="0" err="1" smtClean="0"/>
              <a:t>operazione</a:t>
            </a:r>
            <a:r>
              <a:rPr lang="en-GB" sz="2200" dirty="0" smtClean="0"/>
              <a:t> </a:t>
            </a:r>
            <a:r>
              <a:rPr lang="en-GB" sz="2200" dirty="0" err="1" smtClean="0"/>
              <a:t>siano</a:t>
            </a:r>
            <a:r>
              <a:rPr lang="en-GB" sz="2200" dirty="0" smtClean="0"/>
              <a:t> </a:t>
            </a:r>
            <a:r>
              <a:rPr lang="en-GB" sz="2200" dirty="0" err="1" smtClean="0"/>
              <a:t>eventi</a:t>
            </a:r>
            <a:r>
              <a:rPr lang="en-GB" sz="2200" dirty="0" smtClean="0"/>
              <a:t> </a:t>
            </a:r>
            <a:r>
              <a:rPr lang="en-GB" sz="2200" dirty="0" err="1" smtClean="0"/>
              <a:t>molto</a:t>
            </a:r>
            <a:r>
              <a:rPr lang="en-GB" sz="2200" dirty="0" smtClean="0"/>
              <a:t> </a:t>
            </a:r>
            <a:r>
              <a:rPr lang="en-GB" sz="2200" dirty="0" err="1" smtClean="0"/>
              <a:t>simili</a:t>
            </a:r>
            <a:r>
              <a:rPr lang="en-GB" sz="2200" dirty="0" smtClean="0"/>
              <a:t> </a:t>
            </a:r>
            <a:r>
              <a:rPr lang="en-GB" sz="2200" dirty="0" err="1" smtClean="0"/>
              <a:t>tra</a:t>
            </a:r>
            <a:r>
              <a:rPr lang="en-GB" sz="2200" dirty="0" smtClean="0"/>
              <a:t> </a:t>
            </a:r>
            <a:r>
              <a:rPr lang="en-GB" sz="2200" dirty="0" err="1" smtClean="0"/>
              <a:t>loro</a:t>
            </a:r>
            <a:r>
              <a:rPr lang="en-GB" sz="2200" dirty="0" smtClean="0"/>
              <a:t>.</a:t>
            </a:r>
            <a:endParaRPr lang="en-GB" sz="2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811" y="1328952"/>
            <a:ext cx="4938041" cy="4572752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37</a:t>
            </a:fld>
            <a:endParaRPr lang="en-GB"/>
          </a:p>
        </p:txBody>
      </p:sp>
      <p:sp>
        <p:nvSpPr>
          <p:cNvPr id="6" name="Rettangolo arrotondato 5"/>
          <p:cNvSpPr/>
          <p:nvPr/>
        </p:nvSpPr>
        <p:spPr>
          <a:xfrm>
            <a:off x="4838131" y="2340591"/>
            <a:ext cx="2135875" cy="15967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7"/>
            <a:ext cx="8666922" cy="519392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Esame</a:t>
            </a:r>
            <a:r>
              <a:rPr lang="en-GB" dirty="0" smtClean="0"/>
              <a:t> e </a:t>
            </a:r>
            <a:r>
              <a:rPr lang="en-GB" dirty="0" err="1" smtClean="0"/>
              <a:t>operazione</a:t>
            </a:r>
            <a:r>
              <a:rPr lang="en-GB" dirty="0" smtClean="0"/>
              <a:t> come relationship </a:t>
            </a:r>
            <a:r>
              <a:rPr lang="en-GB" dirty="0" err="1" smtClean="0"/>
              <a:t>ternarie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9980" y="927309"/>
            <a:ext cx="3975945" cy="21553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200" dirty="0" smtClean="0"/>
              <a:t>Lo studente scrive: l </a:t>
            </a:r>
            <a:r>
              <a:rPr lang="it-IT" sz="1200" dirty="0"/>
              <a:t>personale è diviso in medici, infermieri e personale amministrativo. Per ognuno di loro si vuole sapere la matricola, la data di nascita il nome e il cognome. I medici prenderanno parte in esami medici oppure in operazioni chirurgiche, per le quali si vuole conoscere l’esito (positivo o negativo), l’ora di inizio intervento e di fine. Oltre a sapere chi ha effettuato la visita/operazione, si vuole sapere anche a chi è stata effettuata e in che reparto. I pazienti sono descritti da un codice fiscale, nome, cognome e data di nascita. Una volta che a un paziente viene diagnosticata una malattia se ne terrà traccia. Per quanto riguarda le malattie si è interessati al nome e al tasso di mortalità </a:t>
            </a:r>
            <a:endParaRPr lang="en-GB" sz="1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300" y="1293276"/>
            <a:ext cx="4966362" cy="4589286"/>
          </a:xfrm>
          <a:prstGeom prst="rect">
            <a:avLst/>
          </a:prstGeom>
        </p:spPr>
      </p:pic>
      <p:sp>
        <p:nvSpPr>
          <p:cNvPr id="5" name="Segnaposto contenuto 2"/>
          <p:cNvSpPr txBox="1">
            <a:spLocks/>
          </p:cNvSpPr>
          <p:nvPr/>
        </p:nvSpPr>
        <p:spPr>
          <a:xfrm>
            <a:off x="57366" y="3168528"/>
            <a:ext cx="3975945" cy="2155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dirty="0" smtClean="0"/>
              <a:t>Vedere una operazione (analogo per esame) come </a:t>
            </a:r>
            <a:r>
              <a:rPr lang="it-IT" sz="1200" dirty="0" err="1" smtClean="0"/>
              <a:t>relationship</a:t>
            </a:r>
            <a:r>
              <a:rPr lang="it-IT" sz="1200" dirty="0" smtClean="0"/>
              <a:t> ternaria, e non come entità, è un errore di rappresentazione, perché con questa rappresentazione un paziente può fare diverse operazioni con diverse unità di personale in diversi reparti, e non è questo ciò che si voleva esprimere.  Inoltre, sempre basandosi sul nome della </a:t>
            </a:r>
            <a:r>
              <a:rPr lang="it-IT" sz="1200" dirty="0" err="1" smtClean="0"/>
              <a:t>relationship</a:t>
            </a:r>
            <a:r>
              <a:rPr lang="it-IT" sz="1200" dirty="0" smtClean="0"/>
              <a:t>, una operazione coinvolge solo </a:t>
            </a:r>
            <a:r>
              <a:rPr lang="it-IT" sz="1200" dirty="0" err="1" smtClean="0"/>
              <a:t>unba</a:t>
            </a:r>
            <a:r>
              <a:rPr lang="it-IT" sz="1200" dirty="0" smtClean="0"/>
              <a:t> unità di personale. Non è questo ciò che accade negli ospedali. Inoltre, ma non è questo l’errore principale, essendo una operazione un insieme costituito da  terne paziente-personale-reparto non vi possono essere due terne paziente-personale-reparto identiche, co esiti e ore diverse.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200" dirty="0" smtClean="0"/>
              <a:t>Insomma, operazione risponde in maniera molto più diretta e naturale con un concetto di entità, cui associare esito, ora inizio ecc. oltre che un identificatore, da collegare poi con paziente, ecc.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600" b="1" dirty="0" smtClean="0">
                <a:solidFill>
                  <a:srgbClr val="FF0000"/>
                </a:solidFill>
              </a:rPr>
              <a:t>Le relazioni ternarie non sono così frequenti!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98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…o, </a:t>
            </a:r>
            <a:r>
              <a:rPr lang="en-GB" dirty="0" err="1" smtClean="0"/>
              <a:t>addirittura</a:t>
            </a:r>
            <a:r>
              <a:rPr lang="en-GB" dirty="0" smtClean="0"/>
              <a:t>, </a:t>
            </a:r>
            <a:r>
              <a:rPr lang="en-GB" dirty="0" err="1" smtClean="0"/>
              <a:t>quaternaria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39576"/>
            <a:ext cx="8577470" cy="1416301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Qui </a:t>
            </a:r>
            <a:r>
              <a:rPr lang="en-GB" dirty="0" err="1" smtClean="0"/>
              <a:t>addirittura</a:t>
            </a:r>
            <a:r>
              <a:rPr lang="en-GB" dirty="0" smtClean="0"/>
              <a:t>, </a:t>
            </a:r>
            <a:r>
              <a:rPr lang="en-GB" dirty="0" err="1" smtClean="0"/>
              <a:t>Ricovero</a:t>
            </a:r>
            <a:r>
              <a:rPr lang="en-GB" dirty="0"/>
              <a:t> </a:t>
            </a:r>
            <a:r>
              <a:rPr lang="en-GB" dirty="0" smtClean="0"/>
              <a:t>è espresso come relationship </a:t>
            </a:r>
            <a:r>
              <a:rPr lang="en-GB" dirty="0" err="1" smtClean="0"/>
              <a:t>quaternaria</a:t>
            </a:r>
            <a:r>
              <a:rPr lang="en-GB" dirty="0" smtClean="0"/>
              <a:t>. </a:t>
            </a:r>
            <a:r>
              <a:rPr lang="en-GB" dirty="0" err="1" smtClean="0"/>
              <a:t>Abbiamo</a:t>
            </a:r>
            <a:r>
              <a:rPr lang="en-GB" dirty="0" smtClean="0"/>
              <a:t> </a:t>
            </a:r>
            <a:r>
              <a:rPr lang="en-GB" dirty="0" err="1" smtClean="0"/>
              <a:t>discusso</a:t>
            </a:r>
            <a:r>
              <a:rPr lang="en-GB" dirty="0" smtClean="0"/>
              <a:t> prima la </a:t>
            </a:r>
            <a:r>
              <a:rPr lang="en-GB" dirty="0" err="1" smtClean="0"/>
              <a:t>questione</a:t>
            </a:r>
            <a:r>
              <a:rPr lang="en-GB" dirty="0" smtClean="0"/>
              <a:t> per </a:t>
            </a:r>
            <a:r>
              <a:rPr lang="en-GB" dirty="0" err="1" smtClean="0"/>
              <a:t>altri</a:t>
            </a:r>
            <a:r>
              <a:rPr lang="en-GB" dirty="0" smtClean="0"/>
              <a:t> due </a:t>
            </a:r>
            <a:r>
              <a:rPr lang="en-GB" dirty="0" err="1" smtClean="0"/>
              <a:t>concetti</a:t>
            </a:r>
            <a:r>
              <a:rPr lang="en-GB" dirty="0" smtClean="0"/>
              <a:t>, </a:t>
            </a:r>
            <a:r>
              <a:rPr lang="en-GB" dirty="0" err="1" smtClean="0"/>
              <a:t>esame</a:t>
            </a:r>
            <a:r>
              <a:rPr lang="en-GB" dirty="0" smtClean="0"/>
              <a:t> e </a:t>
            </a:r>
            <a:r>
              <a:rPr lang="en-GB" dirty="0" err="1" smtClean="0"/>
              <a:t>operazione</a:t>
            </a:r>
            <a:r>
              <a:rPr lang="en-GB" dirty="0" smtClean="0"/>
              <a:t>. Qui </a:t>
            </a:r>
            <a:r>
              <a:rPr lang="en-GB" dirty="0" err="1" smtClean="0"/>
              <a:t>ricovero</a:t>
            </a:r>
            <a:r>
              <a:rPr lang="en-GB" dirty="0" smtClean="0"/>
              <a:t> è un </a:t>
            </a:r>
            <a:r>
              <a:rPr lang="en-GB" dirty="0" err="1" smtClean="0"/>
              <a:t>aspetto</a:t>
            </a:r>
            <a:r>
              <a:rPr lang="en-GB" dirty="0" smtClean="0"/>
              <a:t> </a:t>
            </a:r>
            <a:r>
              <a:rPr lang="en-GB" dirty="0" err="1" smtClean="0"/>
              <a:t>essenziale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vita </a:t>
            </a:r>
            <a:r>
              <a:rPr lang="en-GB" dirty="0" err="1" smtClean="0"/>
              <a:t>dell’ospedale</a:t>
            </a:r>
            <a:r>
              <a:rPr lang="en-GB" dirty="0" smtClean="0"/>
              <a:t>, e </a:t>
            </a:r>
            <a:r>
              <a:rPr lang="en-GB" dirty="0" err="1" smtClean="0"/>
              <a:t>quindi</a:t>
            </a:r>
            <a:r>
              <a:rPr lang="en-GB" dirty="0" smtClean="0"/>
              <a:t> </a:t>
            </a:r>
            <a:r>
              <a:rPr lang="en-GB" b="1" dirty="0" err="1" smtClean="0"/>
              <a:t>va</a:t>
            </a:r>
            <a:r>
              <a:rPr lang="en-GB" b="1" dirty="0" smtClean="0"/>
              <a:t> </a:t>
            </a:r>
            <a:r>
              <a:rPr lang="en-GB" b="1" dirty="0" err="1" smtClean="0"/>
              <a:t>rappresentato</a:t>
            </a:r>
            <a:r>
              <a:rPr lang="en-GB" b="1" dirty="0" smtClean="0"/>
              <a:t> con </a:t>
            </a:r>
            <a:r>
              <a:rPr lang="en-GB" b="1" dirty="0" err="1" smtClean="0"/>
              <a:t>il</a:t>
            </a:r>
            <a:r>
              <a:rPr lang="en-GB" b="1" dirty="0" smtClean="0"/>
              <a:t> </a:t>
            </a:r>
            <a:r>
              <a:rPr lang="en-GB" b="1" dirty="0" err="1" smtClean="0"/>
              <a:t>concetto</a:t>
            </a:r>
            <a:r>
              <a:rPr lang="en-GB" b="1" dirty="0" smtClean="0"/>
              <a:t> “</a:t>
            </a:r>
            <a:r>
              <a:rPr lang="en-GB" b="1" dirty="0" err="1" smtClean="0"/>
              <a:t>basico</a:t>
            </a:r>
            <a:r>
              <a:rPr lang="en-GB" b="1" dirty="0" smtClean="0"/>
              <a:t>” del </a:t>
            </a:r>
            <a:r>
              <a:rPr lang="en-GB" b="1" dirty="0" err="1" smtClean="0"/>
              <a:t>modello</a:t>
            </a:r>
            <a:r>
              <a:rPr lang="en-GB" b="1" dirty="0" smtClean="0"/>
              <a:t> ER, la </a:t>
            </a:r>
            <a:r>
              <a:rPr lang="en-GB" b="1" dirty="0" err="1" smtClean="0"/>
              <a:t>entità</a:t>
            </a:r>
            <a:r>
              <a:rPr lang="en-GB" b="1" dirty="0" smtClean="0"/>
              <a:t>. </a:t>
            </a:r>
            <a:endParaRPr lang="en-GB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39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44" y="2655877"/>
            <a:ext cx="6642527" cy="375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Testo</a:t>
            </a:r>
            <a:r>
              <a:rPr lang="en-GB" dirty="0"/>
              <a:t> </a:t>
            </a:r>
            <a:r>
              <a:rPr lang="en-GB" dirty="0" err="1"/>
              <a:t>dell’esame</a:t>
            </a:r>
            <a:r>
              <a:rPr lang="en-GB" dirty="0"/>
              <a:t> - </a:t>
            </a:r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643568" cy="48898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Il progetto dovrà prevedere le seguenti parti</a:t>
            </a:r>
          </a:p>
          <a:p>
            <a:r>
              <a:rPr lang="it-IT" dirty="0"/>
              <a:t>Parte 1 - </a:t>
            </a:r>
            <a:r>
              <a:rPr lang="it-IT" b="1" dirty="0"/>
              <a:t>Requisiti </a:t>
            </a:r>
            <a:r>
              <a:rPr lang="it-IT" dirty="0"/>
              <a:t>– Testo scritto contenente dei requisiti dettagliati in linguaggio naturale </a:t>
            </a:r>
            <a:r>
              <a:rPr lang="it-IT" dirty="0" err="1" smtClean="0"/>
              <a:t>ch</a:t>
            </a:r>
            <a:r>
              <a:rPr lang="it-IT" dirty="0" smtClean="0"/>
              <a:t> sviluppino </a:t>
            </a:r>
            <a:r>
              <a:rPr lang="it-IT" dirty="0"/>
              <a:t>quelli generici forniti dalla traccia</a:t>
            </a:r>
          </a:p>
          <a:p>
            <a:r>
              <a:rPr lang="it-IT" dirty="0"/>
              <a:t>Parte 2 - </a:t>
            </a:r>
            <a:r>
              <a:rPr lang="it-IT" b="1" dirty="0"/>
              <a:t>Schema ER </a:t>
            </a:r>
            <a:r>
              <a:rPr lang="it-IT" dirty="0"/>
              <a:t>– Produrre lo Schema </a:t>
            </a:r>
            <a:r>
              <a:rPr lang="it-IT" dirty="0" err="1"/>
              <a:t>Entity</a:t>
            </a:r>
            <a:r>
              <a:rPr lang="it-IT" dirty="0"/>
              <a:t> </a:t>
            </a:r>
            <a:r>
              <a:rPr lang="it-IT" dirty="0" err="1"/>
              <a:t>Relationship</a:t>
            </a:r>
            <a:r>
              <a:rPr lang="it-IT" dirty="0"/>
              <a:t> che rispetti correttamente i </a:t>
            </a:r>
            <a:r>
              <a:rPr lang="it-IT" dirty="0" smtClean="0"/>
              <a:t>requisiti </a:t>
            </a:r>
            <a:r>
              <a:rPr lang="en-GB" dirty="0" err="1" smtClean="0"/>
              <a:t>dettagliati</a:t>
            </a:r>
            <a:r>
              <a:rPr lang="en-GB" dirty="0" smtClean="0"/>
              <a:t> </a:t>
            </a:r>
            <a:r>
              <a:rPr lang="en-GB" dirty="0"/>
              <a:t>al </a:t>
            </a:r>
            <a:r>
              <a:rPr lang="en-GB" dirty="0" err="1"/>
              <a:t>punto</a:t>
            </a:r>
            <a:r>
              <a:rPr lang="en-GB" dirty="0"/>
              <a:t> 1</a:t>
            </a:r>
          </a:p>
          <a:p>
            <a:r>
              <a:rPr lang="it-IT" dirty="0"/>
              <a:t>Parte 3 – </a:t>
            </a:r>
            <a:r>
              <a:rPr lang="it-IT" b="1" dirty="0"/>
              <a:t>Progettazione logica e traduzione in schema relazionale </a:t>
            </a:r>
            <a:r>
              <a:rPr lang="it-IT" dirty="0"/>
              <a:t>– Produrre il relativo schema </a:t>
            </a:r>
            <a:r>
              <a:rPr lang="it-IT" dirty="0" smtClean="0"/>
              <a:t>logico relazionale </a:t>
            </a:r>
            <a:r>
              <a:rPr lang="it-IT" dirty="0"/>
              <a:t>che risulti dalla traduzione dello schema ER. Nello schema relazionale devono </a:t>
            </a:r>
            <a:r>
              <a:rPr lang="it-IT" dirty="0" err="1" smtClean="0"/>
              <a:t>comparirele</a:t>
            </a:r>
            <a:r>
              <a:rPr lang="it-IT" dirty="0" smtClean="0"/>
              <a:t> </a:t>
            </a:r>
            <a:r>
              <a:rPr lang="it-IT" dirty="0"/>
              <a:t>chiavi primarie e i vincoli di integrità referenziale. A tal scopo, effettuare la ristrutturazione </a:t>
            </a:r>
            <a:r>
              <a:rPr lang="it-IT" dirty="0" err="1" smtClean="0"/>
              <a:t>delloschema</a:t>
            </a:r>
            <a:r>
              <a:rPr lang="it-IT" dirty="0" smtClean="0"/>
              <a:t> </a:t>
            </a:r>
            <a:r>
              <a:rPr lang="it-IT" dirty="0"/>
              <a:t>ER prima di tradurlo nello schema relazionale.</a:t>
            </a:r>
          </a:p>
          <a:p>
            <a:r>
              <a:rPr lang="it-IT" dirty="0"/>
              <a:t>Parte 4 - </a:t>
            </a:r>
            <a:r>
              <a:rPr lang="it-IT" b="1" dirty="0"/>
              <a:t>Domande modello relazionale </a:t>
            </a:r>
            <a:r>
              <a:rPr lang="it-IT" dirty="0"/>
              <a:t>– Modificare lo schema </a:t>
            </a:r>
            <a:r>
              <a:rPr lang="it-IT" dirty="0" err="1" smtClean="0"/>
              <a:t>relazionarisultante</a:t>
            </a:r>
            <a:r>
              <a:rPr lang="it-IT" dirty="0" smtClean="0"/>
              <a:t> </a:t>
            </a:r>
            <a:r>
              <a:rPr lang="it-IT" dirty="0"/>
              <a:t>dalla parte 3 </a:t>
            </a:r>
            <a:r>
              <a:rPr lang="it-IT" dirty="0" smtClean="0"/>
              <a:t>per rappresentare </a:t>
            </a:r>
            <a:r>
              <a:rPr lang="it-IT" dirty="0"/>
              <a:t>almeno un vincolo di </a:t>
            </a:r>
            <a:r>
              <a:rPr lang="it-IT" dirty="0" err="1"/>
              <a:t>tupla</a:t>
            </a:r>
            <a:endParaRPr lang="it-IT" dirty="0"/>
          </a:p>
          <a:p>
            <a:r>
              <a:rPr lang="it-IT" dirty="0"/>
              <a:t>Parte 5 - </a:t>
            </a:r>
            <a:r>
              <a:rPr lang="it-IT" b="1" dirty="0"/>
              <a:t>Domanda di algebra relazionale </a:t>
            </a:r>
            <a:r>
              <a:rPr lang="it-IT" dirty="0"/>
              <a:t>– Scrivere il testo di almeno 2 </a:t>
            </a:r>
            <a:r>
              <a:rPr lang="it-IT" dirty="0" err="1"/>
              <a:t>query</a:t>
            </a:r>
            <a:r>
              <a:rPr lang="it-IT" dirty="0"/>
              <a:t> in algebra </a:t>
            </a:r>
            <a:r>
              <a:rPr lang="it-IT" dirty="0" err="1" smtClean="0"/>
              <a:t>relazionalee</a:t>
            </a:r>
            <a:r>
              <a:rPr lang="it-IT" dirty="0" smtClean="0"/>
              <a:t> </a:t>
            </a:r>
            <a:r>
              <a:rPr lang="it-IT" dirty="0"/>
              <a:t>produrre le relative soluzioni</a:t>
            </a:r>
          </a:p>
          <a:p>
            <a:r>
              <a:rPr lang="it-IT" dirty="0"/>
              <a:t>Parte 6 - </a:t>
            </a:r>
            <a:r>
              <a:rPr lang="it-IT" b="1" dirty="0"/>
              <a:t>Domanda SQL </a:t>
            </a:r>
            <a:r>
              <a:rPr lang="it-IT" dirty="0"/>
              <a:t>- Scrivere il testo di 3 </a:t>
            </a:r>
            <a:r>
              <a:rPr lang="it-IT" dirty="0" err="1"/>
              <a:t>query</a:t>
            </a:r>
            <a:r>
              <a:rPr lang="it-IT" dirty="0"/>
              <a:t> in SQL e produrre le relative soluzioni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7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5571" y="685850"/>
            <a:ext cx="8737831" cy="693391"/>
          </a:xfrm>
        </p:spPr>
        <p:txBody>
          <a:bodyPr>
            <a:noAutofit/>
          </a:bodyPr>
          <a:lstStyle/>
          <a:p>
            <a:r>
              <a:rPr lang="en-GB" sz="2400" dirty="0" smtClean="0"/>
              <a:t>Schema </a:t>
            </a:r>
            <a:r>
              <a:rPr lang="en-GB" sz="2400" dirty="0" err="1" smtClean="0"/>
              <a:t>molto</a:t>
            </a:r>
            <a:r>
              <a:rPr lang="en-GB" sz="2400" dirty="0" smtClean="0"/>
              <a:t> ben </a:t>
            </a:r>
            <a:r>
              <a:rPr lang="en-GB" sz="2400" dirty="0" err="1" smtClean="0"/>
              <a:t>fatto</a:t>
            </a:r>
            <a:r>
              <a:rPr lang="en-GB" sz="2400" dirty="0" smtClean="0"/>
              <a:t>, ma con la </a:t>
            </a:r>
            <a:r>
              <a:rPr lang="en-GB" sz="2400" dirty="0" err="1" smtClean="0"/>
              <a:t>scelta</a:t>
            </a:r>
            <a:r>
              <a:rPr lang="en-GB" sz="2400" dirty="0" smtClean="0"/>
              <a:t> </a:t>
            </a:r>
            <a:r>
              <a:rPr lang="en-GB" sz="2400" dirty="0" err="1" smtClean="0"/>
              <a:t>ripetuta</a:t>
            </a:r>
            <a:r>
              <a:rPr lang="en-GB" sz="2400" dirty="0" smtClean="0"/>
              <a:t> </a:t>
            </a:r>
            <a:r>
              <a:rPr lang="en-GB" sz="2400" dirty="0" err="1" smtClean="0"/>
              <a:t>più</a:t>
            </a:r>
            <a:r>
              <a:rPr lang="en-GB" sz="2400" dirty="0" smtClean="0"/>
              <a:t> volte di </a:t>
            </a:r>
            <a:r>
              <a:rPr lang="en-GB" sz="2400" dirty="0" err="1" smtClean="0"/>
              <a:t>definire</a:t>
            </a:r>
            <a:r>
              <a:rPr lang="en-GB" sz="2400" dirty="0" smtClean="0"/>
              <a:t> </a:t>
            </a:r>
            <a:r>
              <a:rPr lang="en-GB" sz="2400" b="1" dirty="0" err="1" smtClean="0"/>
              <a:t>entità</a:t>
            </a:r>
            <a:r>
              <a:rPr lang="en-GB" sz="2400" b="1" dirty="0" smtClean="0"/>
              <a:t> con </a:t>
            </a:r>
            <a:r>
              <a:rPr lang="en-GB" sz="2400" b="1" dirty="0" err="1" smtClean="0"/>
              <a:t>il</a:t>
            </a:r>
            <a:r>
              <a:rPr lang="en-GB" sz="2400" b="1" dirty="0" smtClean="0"/>
              <a:t> solo </a:t>
            </a:r>
            <a:r>
              <a:rPr lang="en-GB" sz="2400" b="1" dirty="0" err="1" smtClean="0"/>
              <a:t>identificatore</a:t>
            </a:r>
            <a:r>
              <a:rPr lang="en-GB" sz="2400" dirty="0" smtClean="0"/>
              <a:t>. Se </a:t>
            </a:r>
            <a:r>
              <a:rPr lang="en-GB" sz="2400" dirty="0" err="1" smtClean="0"/>
              <a:t>pensate</a:t>
            </a:r>
            <a:r>
              <a:rPr lang="en-GB" sz="2400" dirty="0" smtClean="0"/>
              <a:t> ad un </a:t>
            </a:r>
            <a:r>
              <a:rPr lang="en-GB" sz="2400" dirty="0" err="1" smtClean="0"/>
              <a:t>caso</a:t>
            </a:r>
            <a:r>
              <a:rPr lang="en-GB" sz="2400" dirty="0" smtClean="0"/>
              <a:t> </a:t>
            </a:r>
            <a:r>
              <a:rPr lang="en-GB" sz="2400" dirty="0" err="1" smtClean="0"/>
              <a:t>reale</a:t>
            </a:r>
            <a:r>
              <a:rPr lang="en-GB" sz="2400" dirty="0" smtClean="0"/>
              <a:t>, è come, in </a:t>
            </a:r>
            <a:r>
              <a:rPr lang="en-GB" sz="2400" dirty="0" err="1" smtClean="0"/>
              <a:t>uno</a:t>
            </a:r>
            <a:r>
              <a:rPr lang="en-GB" sz="2400" dirty="0" smtClean="0"/>
              <a:t> schema </a:t>
            </a:r>
            <a:r>
              <a:rPr lang="en-GB" sz="2400" dirty="0" err="1" smtClean="0"/>
              <a:t>relaizonale</a:t>
            </a:r>
            <a:r>
              <a:rPr lang="en-GB" sz="2400" dirty="0" smtClean="0"/>
              <a:t>, </a:t>
            </a:r>
            <a:r>
              <a:rPr lang="en-GB" sz="2400" dirty="0" err="1" smtClean="0"/>
              <a:t>avere</a:t>
            </a:r>
            <a:r>
              <a:rPr lang="en-GB" sz="2400" dirty="0" smtClean="0"/>
              <a:t>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tabella</a:t>
            </a:r>
            <a:r>
              <a:rPr lang="en-GB" sz="2400" dirty="0" smtClean="0"/>
              <a:t> con un solo </a:t>
            </a:r>
            <a:r>
              <a:rPr lang="en-GB" sz="2400" dirty="0" err="1" smtClean="0"/>
              <a:t>attributo</a:t>
            </a:r>
            <a:r>
              <a:rPr lang="en-GB" sz="2400" dirty="0" smtClean="0"/>
              <a:t> </a:t>
            </a:r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 smtClean="0"/>
              <a:t>definisce</a:t>
            </a:r>
            <a:r>
              <a:rPr lang="en-GB" sz="2400" dirty="0" smtClean="0"/>
              <a:t> la </a:t>
            </a:r>
            <a:r>
              <a:rPr lang="en-GB" sz="2400" dirty="0" err="1" smtClean="0"/>
              <a:t>chiave</a:t>
            </a:r>
            <a:r>
              <a:rPr lang="en-GB" sz="2400" dirty="0" smtClean="0"/>
              <a:t>, </a:t>
            </a:r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 smtClean="0"/>
              <a:t>ce</a:t>
            </a:r>
            <a:r>
              <a:rPr lang="en-GB" sz="2400" dirty="0" smtClean="0"/>
              <a:t> ne </a:t>
            </a:r>
            <a:r>
              <a:rPr lang="en-GB" sz="2400" dirty="0" err="1" smtClean="0"/>
              <a:t>facciamo</a:t>
            </a:r>
            <a:r>
              <a:rPr lang="en-GB" sz="2400" dirty="0" smtClean="0"/>
              <a:t>? Per cui associate </a:t>
            </a:r>
            <a:r>
              <a:rPr lang="en-GB" sz="2400" dirty="0" err="1" smtClean="0"/>
              <a:t>sempre</a:t>
            </a:r>
            <a:r>
              <a:rPr lang="en-GB" sz="2400" dirty="0" smtClean="0"/>
              <a:t> </a:t>
            </a:r>
            <a:r>
              <a:rPr lang="en-GB" sz="2400" dirty="0" err="1" smtClean="0"/>
              <a:t>alle</a:t>
            </a:r>
            <a:r>
              <a:rPr lang="en-GB" sz="2400" dirty="0" smtClean="0"/>
              <a:t> </a:t>
            </a:r>
            <a:r>
              <a:rPr lang="en-GB" sz="2400" dirty="0" err="1" smtClean="0"/>
              <a:t>entità</a:t>
            </a:r>
            <a:r>
              <a:rPr lang="en-GB" sz="2400" dirty="0" smtClean="0"/>
              <a:t> </a:t>
            </a:r>
            <a:r>
              <a:rPr lang="en-GB" sz="2400" dirty="0" err="1" smtClean="0"/>
              <a:t>uno</a:t>
            </a:r>
            <a:r>
              <a:rPr lang="en-GB" sz="2400" dirty="0" smtClean="0"/>
              <a:t> o </a:t>
            </a:r>
            <a:r>
              <a:rPr lang="en-GB" sz="2400" dirty="0" err="1" smtClean="0"/>
              <a:t>più</a:t>
            </a:r>
            <a:r>
              <a:rPr lang="en-GB" sz="2400" dirty="0" smtClean="0"/>
              <a:t> </a:t>
            </a:r>
            <a:r>
              <a:rPr lang="en-GB" sz="2400" dirty="0" err="1" smtClean="0"/>
              <a:t>attributi</a:t>
            </a:r>
            <a:r>
              <a:rPr lang="en-GB" sz="2400" dirty="0" smtClean="0"/>
              <a:t> </a:t>
            </a:r>
            <a:r>
              <a:rPr lang="en-GB" sz="2400" dirty="0" err="1" smtClean="0"/>
              <a:t>oltre</a:t>
            </a:r>
            <a:r>
              <a:rPr lang="en-GB" sz="2400" dirty="0" smtClean="0"/>
              <a:t> </a:t>
            </a:r>
            <a:r>
              <a:rPr lang="en-GB" sz="2400" dirty="0" err="1" smtClean="0"/>
              <a:t>all’identificatore</a:t>
            </a:r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40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02" y="2224586"/>
            <a:ext cx="5713098" cy="439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Errore</a:t>
            </a:r>
            <a:r>
              <a:rPr lang="en-GB" dirty="0" smtClean="0"/>
              <a:t> “</a:t>
            </a:r>
            <a:r>
              <a:rPr lang="en-GB" dirty="0" err="1" smtClean="0"/>
              <a:t>concettuale</a:t>
            </a:r>
            <a:r>
              <a:rPr lang="en-GB" dirty="0" smtClean="0"/>
              <a:t>” </a:t>
            </a:r>
            <a:r>
              <a:rPr lang="en-GB" dirty="0" err="1" smtClean="0"/>
              <a:t>sul</a:t>
            </a:r>
            <a:r>
              <a:rPr lang="en-GB" dirty="0" smtClean="0"/>
              <a:t> </a:t>
            </a:r>
            <a:r>
              <a:rPr lang="en-GB" dirty="0" err="1" smtClean="0"/>
              <a:t>ruolo</a:t>
            </a:r>
            <a:r>
              <a:rPr lang="en-GB" dirty="0" smtClean="0"/>
              <a:t> di </a:t>
            </a:r>
            <a:r>
              <a:rPr lang="en-GB" dirty="0" err="1" smtClean="0"/>
              <a:t>identificazione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di </a:t>
            </a:r>
            <a:r>
              <a:rPr lang="en-GB" dirty="0" err="1" smtClean="0"/>
              <a:t>entità</a:t>
            </a:r>
            <a:r>
              <a:rPr lang="en-GB" dirty="0" smtClean="0"/>
              <a:t> e relationship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6651" y="1296642"/>
            <a:ext cx="3648842" cy="4889846"/>
          </a:xfrm>
        </p:spPr>
        <p:txBody>
          <a:bodyPr>
            <a:normAutofit/>
          </a:bodyPr>
          <a:lstStyle/>
          <a:p>
            <a:r>
              <a:rPr lang="en-GB" sz="1800" dirty="0" smtClean="0"/>
              <a:t>In </a:t>
            </a:r>
            <a:r>
              <a:rPr lang="en-GB" sz="1800" dirty="0" err="1" smtClean="0"/>
              <a:t>questo</a:t>
            </a:r>
            <a:r>
              <a:rPr lang="en-GB" sz="1800" dirty="0" smtClean="0"/>
              <a:t> schema le due </a:t>
            </a:r>
            <a:r>
              <a:rPr lang="en-GB" sz="1800" dirty="0" err="1" smtClean="0"/>
              <a:t>entità</a:t>
            </a:r>
            <a:r>
              <a:rPr lang="en-GB" sz="1800" dirty="0" smtClean="0"/>
              <a:t> </a:t>
            </a:r>
            <a:r>
              <a:rPr lang="en-GB" sz="1800" dirty="0" err="1" smtClean="0"/>
              <a:t>Esame</a:t>
            </a:r>
            <a:r>
              <a:rPr lang="en-GB" sz="1800" dirty="0" smtClean="0"/>
              <a:t> medico e </a:t>
            </a:r>
            <a:r>
              <a:rPr lang="en-GB" sz="1800" dirty="0" err="1" smtClean="0"/>
              <a:t>Operazione</a:t>
            </a:r>
            <a:r>
              <a:rPr lang="en-GB" sz="1800" dirty="0" smtClean="0"/>
              <a:t> </a:t>
            </a:r>
            <a:r>
              <a:rPr lang="en-GB" sz="1800" dirty="0" err="1" smtClean="0"/>
              <a:t>chirurgica</a:t>
            </a:r>
            <a:r>
              <a:rPr lang="en-GB" sz="1800" dirty="0" smtClean="0"/>
              <a:t>, </a:t>
            </a:r>
            <a:r>
              <a:rPr lang="en-GB" sz="1800" dirty="0" err="1" smtClean="0"/>
              <a:t>identificate</a:t>
            </a:r>
            <a:r>
              <a:rPr lang="en-GB" sz="1800" dirty="0" smtClean="0"/>
              <a:t> da </a:t>
            </a:r>
            <a:r>
              <a:rPr lang="en-GB" sz="1800" b="1" dirty="0" err="1" smtClean="0">
                <a:solidFill>
                  <a:srgbClr val="FF0000"/>
                </a:solidFill>
              </a:rPr>
              <a:t>nome</a:t>
            </a:r>
            <a:r>
              <a:rPr lang="en-GB" sz="1800" dirty="0" smtClean="0"/>
              <a:t>, </a:t>
            </a:r>
            <a:r>
              <a:rPr lang="en-GB" sz="1800" dirty="0" err="1" smtClean="0"/>
              <a:t>fanno</a:t>
            </a:r>
            <a:r>
              <a:rPr lang="en-GB" sz="1800" dirty="0" smtClean="0"/>
              <a:t> </a:t>
            </a:r>
            <a:r>
              <a:rPr lang="en-GB" sz="1800" dirty="0" err="1" smtClean="0"/>
              <a:t>riferimento</a:t>
            </a:r>
            <a:r>
              <a:rPr lang="en-GB" sz="1800" dirty="0" smtClean="0"/>
              <a:t> </a:t>
            </a:r>
            <a:r>
              <a:rPr lang="en-GB" sz="1800" dirty="0" err="1" smtClean="0"/>
              <a:t>più</a:t>
            </a:r>
            <a:r>
              <a:rPr lang="en-GB" sz="1800" dirty="0" smtClean="0"/>
              <a:t> </a:t>
            </a:r>
            <a:r>
              <a:rPr lang="en-GB" sz="1800" dirty="0" err="1" smtClean="0"/>
              <a:t>che</a:t>
            </a:r>
            <a:r>
              <a:rPr lang="en-GB" sz="1800" dirty="0" smtClean="0"/>
              <a:t> </a:t>
            </a:r>
            <a:r>
              <a:rPr lang="en-GB" sz="1800" dirty="0" err="1" smtClean="0"/>
              <a:t>uno</a:t>
            </a:r>
            <a:r>
              <a:rPr lang="en-GB" sz="1800" dirty="0" smtClean="0"/>
              <a:t> </a:t>
            </a:r>
            <a:r>
              <a:rPr lang="en-GB" sz="1800" dirty="0" err="1" smtClean="0"/>
              <a:t>specifico</a:t>
            </a:r>
            <a:r>
              <a:rPr lang="en-GB" sz="1800" dirty="0" smtClean="0"/>
              <a:t> </a:t>
            </a:r>
            <a:r>
              <a:rPr lang="en-GB" sz="1800" dirty="0" err="1" smtClean="0"/>
              <a:t>esame</a:t>
            </a:r>
            <a:r>
              <a:rPr lang="en-GB" sz="1800" dirty="0" smtClean="0"/>
              <a:t>/</a:t>
            </a:r>
            <a:r>
              <a:rPr lang="en-GB" sz="1800" dirty="0" err="1" smtClean="0"/>
              <a:t>operazione</a:t>
            </a:r>
            <a:r>
              <a:rPr lang="en-GB" sz="1800" dirty="0" smtClean="0"/>
              <a:t> a </a:t>
            </a:r>
            <a:r>
              <a:rPr lang="en-GB" sz="1800" dirty="0" err="1" smtClean="0"/>
              <a:t>una</a:t>
            </a:r>
            <a:r>
              <a:rPr lang="en-GB" sz="1800" dirty="0" smtClean="0"/>
              <a:t> </a:t>
            </a:r>
            <a:r>
              <a:rPr lang="en-GB" sz="1800" b="1" dirty="0" err="1" smtClean="0">
                <a:solidFill>
                  <a:srgbClr val="FF0000"/>
                </a:solidFill>
              </a:rPr>
              <a:t>tipologia</a:t>
            </a:r>
            <a:r>
              <a:rPr lang="en-GB" sz="1800" dirty="0" smtClean="0"/>
              <a:t> di </a:t>
            </a:r>
            <a:r>
              <a:rPr lang="en-GB" sz="1800" dirty="0" err="1" smtClean="0"/>
              <a:t>esame</a:t>
            </a:r>
            <a:r>
              <a:rPr lang="en-GB" sz="1800" dirty="0" smtClean="0"/>
              <a:t>/</a:t>
            </a:r>
            <a:r>
              <a:rPr lang="en-GB" sz="1800" dirty="0" err="1" smtClean="0"/>
              <a:t>operazione</a:t>
            </a:r>
            <a:r>
              <a:rPr lang="en-GB" sz="1800" dirty="0" smtClean="0"/>
              <a:t> (</a:t>
            </a:r>
            <a:r>
              <a:rPr lang="en-GB" sz="1800" dirty="0" err="1" smtClean="0"/>
              <a:t>es</a:t>
            </a:r>
            <a:r>
              <a:rPr lang="en-GB" sz="1800" dirty="0" smtClean="0"/>
              <a:t>. </a:t>
            </a:r>
            <a:r>
              <a:rPr lang="en-GB" sz="1800" dirty="0" err="1" smtClean="0"/>
              <a:t>glicemia</a:t>
            </a:r>
            <a:r>
              <a:rPr lang="en-GB" sz="1800" dirty="0" smtClean="0"/>
              <a:t> vs </a:t>
            </a:r>
            <a:r>
              <a:rPr lang="en-GB" sz="1800" dirty="0" err="1" smtClean="0"/>
              <a:t>protesi</a:t>
            </a:r>
            <a:r>
              <a:rPr lang="en-GB" sz="1800" dirty="0" smtClean="0"/>
              <a:t> </a:t>
            </a:r>
            <a:r>
              <a:rPr lang="en-GB" sz="1800" dirty="0" err="1" smtClean="0"/>
              <a:t>all’anca</a:t>
            </a:r>
            <a:r>
              <a:rPr lang="en-GB" sz="1800" dirty="0" smtClean="0"/>
              <a:t>) e </a:t>
            </a:r>
            <a:r>
              <a:rPr lang="en-GB" sz="1800" dirty="0" err="1" smtClean="0"/>
              <a:t>ciò</a:t>
            </a:r>
            <a:r>
              <a:rPr lang="en-GB" sz="1800" dirty="0" smtClean="0"/>
              <a:t> è in </a:t>
            </a:r>
            <a:r>
              <a:rPr lang="en-GB" sz="1800" dirty="0" err="1" smtClean="0"/>
              <a:t>contrasto</a:t>
            </a:r>
            <a:r>
              <a:rPr lang="en-GB" sz="1800" dirty="0" smtClean="0"/>
              <a:t> con </a:t>
            </a:r>
            <a:r>
              <a:rPr lang="en-GB" sz="1800" dirty="0" err="1" smtClean="0"/>
              <a:t>il</a:t>
            </a:r>
            <a:r>
              <a:rPr lang="en-GB" sz="1800" dirty="0" smtClean="0"/>
              <a:t> </a:t>
            </a:r>
            <a:r>
              <a:rPr lang="en-GB" sz="1800" dirty="0" err="1" smtClean="0"/>
              <a:t>contesto</a:t>
            </a:r>
            <a:r>
              <a:rPr lang="en-GB" sz="1800" dirty="0" smtClean="0"/>
              <a:t>, in cui </a:t>
            </a:r>
            <a:r>
              <a:rPr lang="en-GB" sz="1800" dirty="0" err="1" smtClean="0"/>
              <a:t>si</a:t>
            </a:r>
            <a:r>
              <a:rPr lang="en-GB" sz="1800" dirty="0" smtClean="0"/>
              <a:t> </a:t>
            </a:r>
            <a:r>
              <a:rPr lang="en-GB" sz="1800" dirty="0" err="1" smtClean="0"/>
              <a:t>vede</a:t>
            </a:r>
            <a:r>
              <a:rPr lang="en-GB" sz="1800" dirty="0" smtClean="0"/>
              <a:t> </a:t>
            </a:r>
            <a:r>
              <a:rPr lang="en-GB" sz="1800" dirty="0" err="1" smtClean="0"/>
              <a:t>chiaramente</a:t>
            </a:r>
            <a:r>
              <a:rPr lang="en-GB" sz="1800" dirty="0"/>
              <a:t> </a:t>
            </a:r>
            <a:r>
              <a:rPr lang="en-GB" sz="1800" dirty="0" err="1" smtClean="0"/>
              <a:t>dalle</a:t>
            </a:r>
            <a:r>
              <a:rPr lang="en-GB" sz="1800" dirty="0" smtClean="0"/>
              <a:t> relationship </a:t>
            </a:r>
            <a:r>
              <a:rPr lang="en-GB" sz="1800" i="1" dirty="0" err="1" smtClean="0"/>
              <a:t>esame</a:t>
            </a:r>
            <a:r>
              <a:rPr lang="en-GB" sz="1800" dirty="0" smtClean="0"/>
              <a:t> e </a:t>
            </a:r>
            <a:r>
              <a:rPr lang="en-GB" sz="1800" i="1" dirty="0" err="1" smtClean="0"/>
              <a:t>assiste</a:t>
            </a:r>
            <a:r>
              <a:rPr lang="en-GB" sz="1800" dirty="0" smtClean="0"/>
              <a:t>, cui </a:t>
            </a:r>
            <a:r>
              <a:rPr lang="en-GB" sz="1800" dirty="0" err="1" smtClean="0"/>
              <a:t>sono</a:t>
            </a:r>
            <a:r>
              <a:rPr lang="en-GB" sz="1800" dirty="0" smtClean="0"/>
              <a:t> associate data e </a:t>
            </a:r>
            <a:r>
              <a:rPr lang="en-GB" sz="1800" dirty="0" err="1" smtClean="0"/>
              <a:t>ora</a:t>
            </a:r>
            <a:r>
              <a:rPr lang="en-GB" sz="1800" dirty="0" smtClean="0"/>
              <a:t>, </a:t>
            </a:r>
            <a:r>
              <a:rPr lang="en-GB" sz="1800" dirty="0" err="1" smtClean="0"/>
              <a:t>che</a:t>
            </a:r>
            <a:r>
              <a:rPr lang="en-GB" sz="1800" dirty="0" smtClean="0"/>
              <a:t> </a:t>
            </a:r>
            <a:r>
              <a:rPr lang="en-GB" sz="1800" dirty="0" err="1" smtClean="0"/>
              <a:t>si</a:t>
            </a:r>
            <a:r>
              <a:rPr lang="en-GB" sz="1800" dirty="0" smtClean="0"/>
              <a:t> </a:t>
            </a:r>
            <a:r>
              <a:rPr lang="en-GB" sz="1800" dirty="0" err="1" smtClean="0"/>
              <a:t>sta</a:t>
            </a:r>
            <a:r>
              <a:rPr lang="en-GB" sz="1800" dirty="0" smtClean="0"/>
              <a:t> </a:t>
            </a:r>
            <a:r>
              <a:rPr lang="en-GB" sz="1800" dirty="0" err="1" smtClean="0"/>
              <a:t>parlando</a:t>
            </a:r>
            <a:r>
              <a:rPr lang="en-GB" sz="1800" dirty="0" smtClean="0"/>
              <a:t> di </a:t>
            </a:r>
            <a:r>
              <a:rPr lang="en-GB" sz="1800" dirty="0" err="1" smtClean="0"/>
              <a:t>specifici</a:t>
            </a:r>
            <a:r>
              <a:rPr lang="en-GB" sz="1800" dirty="0" smtClean="0"/>
              <a:t> </a:t>
            </a:r>
            <a:r>
              <a:rPr lang="en-GB" sz="1800" dirty="0" err="1" smtClean="0"/>
              <a:t>esami</a:t>
            </a:r>
            <a:r>
              <a:rPr lang="en-GB" sz="1800" dirty="0" smtClean="0"/>
              <a:t> e </a:t>
            </a:r>
            <a:r>
              <a:rPr lang="en-GB" sz="1800" dirty="0" err="1" smtClean="0"/>
              <a:t>operazioni</a:t>
            </a:r>
            <a:r>
              <a:rPr lang="en-GB" sz="1800" dirty="0" smtClean="0"/>
              <a:t>. </a:t>
            </a:r>
          </a:p>
          <a:p>
            <a:r>
              <a:rPr lang="en-GB" sz="1800" dirty="0" err="1" smtClean="0"/>
              <a:t>Questo</a:t>
            </a:r>
            <a:r>
              <a:rPr lang="en-GB" sz="1800" dirty="0" smtClean="0"/>
              <a:t> è un </a:t>
            </a:r>
            <a:r>
              <a:rPr lang="en-GB" sz="1800" dirty="0" err="1" smtClean="0"/>
              <a:t>errore</a:t>
            </a:r>
            <a:r>
              <a:rPr lang="en-GB" sz="1800" dirty="0" smtClean="0"/>
              <a:t> </a:t>
            </a:r>
            <a:r>
              <a:rPr lang="en-GB" sz="1800" dirty="0" err="1" smtClean="0"/>
              <a:t>frequente</a:t>
            </a:r>
            <a:r>
              <a:rPr lang="en-GB" sz="1800" dirty="0" smtClean="0"/>
              <a:t>, </a:t>
            </a:r>
            <a:r>
              <a:rPr lang="en-GB" sz="1800" dirty="0" err="1" smtClean="0"/>
              <a:t>cioè</a:t>
            </a:r>
            <a:r>
              <a:rPr lang="en-GB" sz="1800" dirty="0" smtClean="0"/>
              <a:t> dare </a:t>
            </a:r>
            <a:r>
              <a:rPr lang="en-GB" sz="1800" dirty="0" err="1" smtClean="0"/>
              <a:t>alle</a:t>
            </a:r>
            <a:r>
              <a:rPr lang="en-GB" sz="1800" dirty="0" smtClean="0"/>
              <a:t> relationship “</a:t>
            </a:r>
            <a:r>
              <a:rPr lang="en-GB" sz="1800" dirty="0" err="1" smtClean="0"/>
              <a:t>potere</a:t>
            </a:r>
            <a:r>
              <a:rPr lang="en-GB" sz="1800" dirty="0" smtClean="0"/>
              <a:t>” di </a:t>
            </a:r>
            <a:r>
              <a:rPr lang="en-GB" sz="1800" dirty="0" err="1" smtClean="0"/>
              <a:t>indentificazione</a:t>
            </a:r>
            <a:r>
              <a:rPr lang="en-GB" sz="1800" dirty="0"/>
              <a:t>;</a:t>
            </a:r>
            <a:r>
              <a:rPr lang="en-GB" sz="1800" dirty="0" smtClean="0"/>
              <a:t> </a:t>
            </a:r>
            <a:r>
              <a:rPr lang="en-GB" sz="1800" b="1" dirty="0" err="1" smtClean="0"/>
              <a:t>nel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modello</a:t>
            </a:r>
            <a:r>
              <a:rPr lang="en-GB" sz="1800" b="1" dirty="0" smtClean="0"/>
              <a:t> ER le </a:t>
            </a:r>
            <a:r>
              <a:rPr lang="en-GB" sz="1800" b="1" dirty="0" err="1" smtClean="0"/>
              <a:t>uniche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strutture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dotate</a:t>
            </a:r>
            <a:r>
              <a:rPr lang="en-GB" sz="1800" b="1" dirty="0" smtClean="0"/>
              <a:t> di </a:t>
            </a:r>
            <a:r>
              <a:rPr lang="en-GB" sz="1800" b="1" dirty="0" err="1" smtClean="0"/>
              <a:t>identificatore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sono</a:t>
            </a:r>
            <a:r>
              <a:rPr lang="en-GB" sz="1800" b="1" dirty="0" smtClean="0"/>
              <a:t> le </a:t>
            </a:r>
            <a:r>
              <a:rPr lang="en-GB" sz="1800" b="1" dirty="0" err="1" smtClean="0"/>
              <a:t>entità</a:t>
            </a:r>
            <a:r>
              <a:rPr lang="en-GB" sz="1800" b="1" dirty="0" smtClean="0"/>
              <a:t>.</a:t>
            </a:r>
            <a:endParaRPr lang="en-GB" sz="1800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41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630" y="1962150"/>
            <a:ext cx="5036640" cy="3700462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7637228" y="2981739"/>
            <a:ext cx="1101255" cy="7598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arrotondato 7"/>
          <p:cNvSpPr/>
          <p:nvPr/>
        </p:nvSpPr>
        <p:spPr>
          <a:xfrm>
            <a:off x="5929974" y="4174760"/>
            <a:ext cx="1149614" cy="7598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2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6"/>
            <a:ext cx="8666922" cy="579435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Vediamo</a:t>
            </a:r>
            <a:r>
              <a:rPr lang="en-GB" dirty="0" smtClean="0"/>
              <a:t> </a:t>
            </a:r>
            <a:r>
              <a:rPr lang="en-GB" dirty="0" err="1" smtClean="0"/>
              <a:t>subito</a:t>
            </a:r>
            <a:r>
              <a:rPr lang="en-GB" dirty="0" smtClean="0"/>
              <a:t> lo schema </a:t>
            </a:r>
            <a:r>
              <a:rPr lang="en-GB" dirty="0" err="1" smtClean="0"/>
              <a:t>relazionale</a:t>
            </a:r>
            <a:r>
              <a:rPr lang="en-GB" dirty="0" smtClean="0"/>
              <a:t> </a:t>
            </a:r>
            <a:r>
              <a:rPr lang="en-GB" dirty="0" err="1" smtClean="0"/>
              <a:t>corrispondente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112838"/>
            <a:ext cx="4048809" cy="5440361"/>
          </a:xfrm>
        </p:spPr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considerazione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slide </a:t>
            </a:r>
            <a:r>
              <a:rPr lang="en-GB" dirty="0" err="1" smtClean="0"/>
              <a:t>precedente</a:t>
            </a:r>
            <a:r>
              <a:rPr lang="en-GB" dirty="0" smtClean="0"/>
              <a:t> ha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conferma</a:t>
            </a:r>
            <a:r>
              <a:rPr lang="en-GB" dirty="0" smtClean="0"/>
              <a:t> </a:t>
            </a:r>
            <a:r>
              <a:rPr lang="en-GB" dirty="0" err="1" smtClean="0"/>
              <a:t>nello</a:t>
            </a:r>
            <a:r>
              <a:rPr lang="en-GB" dirty="0" smtClean="0"/>
              <a:t> schema </a:t>
            </a:r>
            <a:r>
              <a:rPr lang="en-GB" dirty="0" err="1" smtClean="0"/>
              <a:t>relazionale</a:t>
            </a:r>
            <a:r>
              <a:rPr lang="en-GB" dirty="0" smtClean="0"/>
              <a:t>, in cui le </a:t>
            </a:r>
            <a:r>
              <a:rPr lang="en-GB" dirty="0" err="1" smtClean="0"/>
              <a:t>relazioni</a:t>
            </a:r>
            <a:r>
              <a:rPr lang="en-GB" dirty="0" smtClean="0"/>
              <a:t> </a:t>
            </a:r>
            <a:r>
              <a:rPr lang="en-GB" i="1" dirty="0" err="1" smtClean="0"/>
              <a:t>operazione</a:t>
            </a:r>
            <a:r>
              <a:rPr lang="en-GB" i="1" dirty="0" smtClean="0"/>
              <a:t> e </a:t>
            </a:r>
            <a:r>
              <a:rPr lang="en-GB" i="1" dirty="0" err="1" smtClean="0"/>
              <a:t>esame</a:t>
            </a:r>
            <a:r>
              <a:rPr lang="en-GB" i="1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risultato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traduzione</a:t>
            </a:r>
            <a:r>
              <a:rPr lang="en-GB" dirty="0" smtClean="0"/>
              <a:t>  “come se” le relationship </a:t>
            </a:r>
            <a:r>
              <a:rPr lang="en-GB" b="1" dirty="0" err="1"/>
              <a:t>operazione</a:t>
            </a:r>
            <a:r>
              <a:rPr lang="en-GB" b="1" dirty="0"/>
              <a:t> e </a:t>
            </a:r>
            <a:r>
              <a:rPr lang="en-GB" b="1" dirty="0" err="1"/>
              <a:t>esame</a:t>
            </a:r>
            <a:r>
              <a:rPr lang="en-GB" b="1" dirty="0"/>
              <a:t> </a:t>
            </a:r>
            <a:r>
              <a:rPr lang="en-GB" dirty="0" err="1" smtClean="0"/>
              <a:t>dello</a:t>
            </a:r>
            <a:r>
              <a:rPr lang="en-GB" dirty="0" smtClean="0"/>
              <a:t> schema </a:t>
            </a:r>
            <a:r>
              <a:rPr lang="en-GB" dirty="0" err="1" smtClean="0"/>
              <a:t>precedente</a:t>
            </a:r>
            <a:r>
              <a:rPr lang="en-GB" dirty="0" smtClean="0"/>
              <a:t> </a:t>
            </a:r>
            <a:r>
              <a:rPr lang="en-GB" dirty="0" err="1" smtClean="0"/>
              <a:t>avessero</a:t>
            </a:r>
            <a:r>
              <a:rPr lang="en-GB" dirty="0" smtClean="0"/>
              <a:t> un </a:t>
            </a:r>
            <a:r>
              <a:rPr lang="en-GB" dirty="0" err="1" smtClean="0"/>
              <a:t>identificatore</a:t>
            </a:r>
            <a:r>
              <a:rPr lang="en-GB" dirty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comprendesse</a:t>
            </a:r>
            <a:r>
              <a:rPr lang="en-GB" dirty="0" smtClean="0"/>
              <a:t> data e </a:t>
            </a:r>
            <a:r>
              <a:rPr lang="en-GB" dirty="0" err="1" smtClean="0"/>
              <a:t>ora</a:t>
            </a:r>
            <a:r>
              <a:rPr lang="en-GB" dirty="0" smtClean="0"/>
              <a:t>. </a:t>
            </a:r>
          </a:p>
          <a:p>
            <a:r>
              <a:rPr lang="en-GB" dirty="0" err="1" smtClean="0"/>
              <a:t>Inoltre</a:t>
            </a:r>
            <a:r>
              <a:rPr lang="en-GB" dirty="0" smtClean="0"/>
              <a:t>, </a:t>
            </a:r>
            <a:r>
              <a:rPr lang="en-GB" dirty="0" err="1" smtClean="0"/>
              <a:t>vedendo</a:t>
            </a:r>
            <a:r>
              <a:rPr lang="en-GB" dirty="0" smtClean="0"/>
              <a:t> la </a:t>
            </a:r>
            <a:r>
              <a:rPr lang="en-GB" dirty="0" err="1" smtClean="0"/>
              <a:t>relazione</a:t>
            </a:r>
            <a:r>
              <a:rPr lang="en-GB" dirty="0" smtClean="0"/>
              <a:t> </a:t>
            </a:r>
            <a:r>
              <a:rPr lang="en-GB" i="1" dirty="0" err="1" smtClean="0"/>
              <a:t>operazione</a:t>
            </a:r>
            <a:r>
              <a:rPr lang="en-GB" dirty="0" smtClean="0"/>
              <a:t> (lo </a:t>
            </a:r>
            <a:r>
              <a:rPr lang="en-GB" dirty="0" err="1" smtClean="0"/>
              <a:t>stesso</a:t>
            </a:r>
            <a:r>
              <a:rPr lang="en-GB" dirty="0" smtClean="0"/>
              <a:t> per </a:t>
            </a:r>
            <a:r>
              <a:rPr lang="en-GB" i="1" dirty="0" err="1" smtClean="0"/>
              <a:t>esame</a:t>
            </a:r>
            <a:r>
              <a:rPr lang="en-GB" dirty="0" smtClean="0"/>
              <a:t>) </a:t>
            </a:r>
            <a:r>
              <a:rPr lang="en-GB" dirty="0" err="1" smtClean="0"/>
              <a:t>indipendentemente</a:t>
            </a:r>
            <a:r>
              <a:rPr lang="en-GB" dirty="0" smtClean="0"/>
              <a:t> dal </a:t>
            </a:r>
            <a:r>
              <a:rPr lang="en-GB" dirty="0" err="1" smtClean="0"/>
              <a:t>processo</a:t>
            </a:r>
            <a:r>
              <a:rPr lang="en-GB" dirty="0" smtClean="0"/>
              <a:t> di </a:t>
            </a:r>
            <a:r>
              <a:rPr lang="en-GB" dirty="0" err="1" smtClean="0"/>
              <a:t>traduzione</a:t>
            </a:r>
            <a:r>
              <a:rPr lang="en-GB" dirty="0" smtClean="0"/>
              <a:t>, la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è data </a:t>
            </a:r>
            <a:r>
              <a:rPr lang="en-GB" dirty="0" err="1" smtClean="0"/>
              <a:t>soltanto</a:t>
            </a:r>
            <a:r>
              <a:rPr lang="en-GB" dirty="0" smtClean="0"/>
              <a:t> da </a:t>
            </a:r>
          </a:p>
          <a:p>
            <a:pPr marL="0" indent="0">
              <a:buNone/>
            </a:pPr>
            <a:r>
              <a:rPr lang="en-GB" dirty="0" smtClean="0"/>
              <a:t>   </a:t>
            </a:r>
            <a:r>
              <a:rPr lang="en-GB" u="sng" dirty="0" smtClean="0"/>
              <a:t>CF, </a:t>
            </a:r>
            <a:r>
              <a:rPr lang="en-GB" u="sng" dirty="0" err="1" smtClean="0"/>
              <a:t>nome</a:t>
            </a:r>
            <a:r>
              <a:rPr lang="en-GB" u="sng" dirty="0" smtClean="0"/>
              <a:t> op </a:t>
            </a:r>
            <a:r>
              <a:rPr lang="en-GB" u="sng" dirty="0" err="1" smtClean="0"/>
              <a:t>chirurgica</a:t>
            </a:r>
            <a:r>
              <a:rPr lang="en-GB" u="sng" dirty="0" smtClean="0"/>
              <a:t>, data</a:t>
            </a:r>
          </a:p>
          <a:p>
            <a:pPr marL="0" indent="0">
              <a:buNone/>
            </a:pPr>
            <a:r>
              <a:rPr lang="en-GB" dirty="0"/>
              <a:t>e</a:t>
            </a:r>
            <a:r>
              <a:rPr lang="en-GB" dirty="0" smtClean="0"/>
              <a:t> </a:t>
            </a:r>
            <a:r>
              <a:rPr lang="en-GB" i="1" dirty="0" err="1" smtClean="0"/>
              <a:t>ora</a:t>
            </a:r>
            <a:r>
              <a:rPr lang="en-GB" dirty="0" smtClean="0"/>
              <a:t> è di </a:t>
            </a:r>
            <a:r>
              <a:rPr lang="en-GB" dirty="0" err="1" smtClean="0"/>
              <a:t>troppo</a:t>
            </a:r>
            <a:r>
              <a:rPr lang="en-GB" dirty="0" smtClean="0"/>
              <a:t>!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42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246" y="1112838"/>
            <a:ext cx="4459395" cy="5440361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4814371" y="3213253"/>
            <a:ext cx="2655065" cy="3562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arrotondato 6"/>
          <p:cNvSpPr/>
          <p:nvPr/>
        </p:nvSpPr>
        <p:spPr>
          <a:xfrm>
            <a:off x="4779485" y="4122145"/>
            <a:ext cx="2655065" cy="3562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758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149" y="3139152"/>
            <a:ext cx="3560302" cy="693391"/>
          </a:xfrm>
        </p:spPr>
        <p:txBody>
          <a:bodyPr>
            <a:noAutofit/>
          </a:bodyPr>
          <a:lstStyle/>
          <a:p>
            <a:r>
              <a:rPr lang="en-GB" sz="2000" b="1" dirty="0" smtClean="0"/>
              <a:t>Lo schema </a:t>
            </a:r>
            <a:r>
              <a:rPr lang="en-GB" sz="2000" b="1" dirty="0" err="1" smtClean="0"/>
              <a:t>che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tra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tutti</a:t>
            </a:r>
            <a:r>
              <a:rPr lang="en-GB" sz="2000" b="1" dirty="0" smtClean="0"/>
              <a:t> è </a:t>
            </a:r>
            <a:r>
              <a:rPr lang="en-GB" sz="2000" b="1" dirty="0" err="1" smtClean="0"/>
              <a:t>quello</a:t>
            </a:r>
            <a:r>
              <a:rPr lang="en-GB" sz="2000" b="1" dirty="0" smtClean="0"/>
              <a:t> “</a:t>
            </a:r>
            <a:r>
              <a:rPr lang="en-GB" sz="2000" b="1" dirty="0" err="1" smtClean="0"/>
              <a:t>disegnato</a:t>
            </a:r>
            <a:r>
              <a:rPr lang="en-GB" sz="2000" b="1" dirty="0" smtClean="0"/>
              <a:t>” </a:t>
            </a:r>
            <a:r>
              <a:rPr lang="en-GB" sz="2000" b="1" dirty="0" err="1" smtClean="0"/>
              <a:t>meglio</a:t>
            </a:r>
            <a:r>
              <a:rPr lang="en-GB" sz="2000" b="1" dirty="0" smtClean="0"/>
              <a:t>, </a:t>
            </a:r>
            <a:r>
              <a:rPr lang="en-GB" sz="2000" b="1" dirty="0" err="1" smtClean="0"/>
              <a:t>ovvero</a:t>
            </a:r>
            <a:r>
              <a:rPr lang="en-GB" sz="2000" b="1" dirty="0" smtClean="0"/>
              <a:t> </a:t>
            </a:r>
            <a:br>
              <a:rPr lang="en-GB" sz="2000" b="1" dirty="0" smtClean="0"/>
            </a:br>
            <a:r>
              <a:rPr lang="en-GB" sz="2000" b="1" dirty="0" err="1" smtClean="0"/>
              <a:t>anche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l’occhio</a:t>
            </a:r>
            <a:r>
              <a:rPr lang="en-GB" sz="2000" b="1" dirty="0" smtClean="0"/>
              <a:t> </a:t>
            </a:r>
            <a:br>
              <a:rPr lang="en-GB" sz="2000" b="1" dirty="0" smtClean="0"/>
            </a:br>
            <a:r>
              <a:rPr lang="en-GB" sz="2000" b="1" dirty="0" err="1" smtClean="0"/>
              <a:t>vuole</a:t>
            </a:r>
            <a:r>
              <a:rPr lang="en-GB" sz="2000" b="1" dirty="0" smtClean="0"/>
              <a:t> la </a:t>
            </a:r>
            <a:r>
              <a:rPr lang="en-GB" sz="2000" b="1" dirty="0" err="1" smtClean="0"/>
              <a:t>sua</a:t>
            </a:r>
            <a:r>
              <a:rPr lang="en-GB" sz="2000" b="1" dirty="0" smtClean="0"/>
              <a:t> parte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(</a:t>
            </a:r>
            <a:r>
              <a:rPr lang="en-GB" sz="2000" b="1" dirty="0" err="1" smtClean="0"/>
              <a:t>però</a:t>
            </a:r>
            <a:r>
              <a:rPr lang="en-GB" sz="2000" b="1" dirty="0" smtClean="0"/>
              <a:t> con un </a:t>
            </a:r>
            <a:r>
              <a:rPr lang="en-GB" sz="2000" b="1" dirty="0" err="1" smtClean="0"/>
              <a:t>errore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piuttosto</a:t>
            </a:r>
            <a:r>
              <a:rPr lang="en-GB" sz="2000" b="1" dirty="0" smtClean="0"/>
              <a:t> grave</a:t>
            </a:r>
            <a:r>
              <a:rPr lang="en-GB" sz="2000" dirty="0" smtClean="0"/>
              <a:t>, la relationship </a:t>
            </a:r>
            <a:r>
              <a:rPr lang="en-GB" sz="2000" dirty="0" err="1" smtClean="0"/>
              <a:t>Prenota</a:t>
            </a:r>
            <a:r>
              <a:rPr lang="en-GB" sz="2000" dirty="0" smtClean="0"/>
              <a:t> e </a:t>
            </a:r>
            <a:r>
              <a:rPr lang="en-GB" sz="2000" dirty="0" err="1" smtClean="0"/>
              <a:t>il</a:t>
            </a:r>
            <a:r>
              <a:rPr lang="en-GB" sz="2000" dirty="0" smtClean="0"/>
              <a:t> </a:t>
            </a:r>
            <a:r>
              <a:rPr lang="en-GB" sz="2000" dirty="0" err="1" smtClean="0"/>
              <a:t>codice</a:t>
            </a:r>
            <a:r>
              <a:rPr lang="en-GB" sz="2000" dirty="0" smtClean="0"/>
              <a:t> </a:t>
            </a:r>
            <a:r>
              <a:rPr lang="en-GB" sz="2000" dirty="0" err="1" smtClean="0"/>
              <a:t>prenotazione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sembra</a:t>
            </a:r>
            <a:r>
              <a:rPr lang="en-GB" sz="2000" dirty="0" smtClean="0"/>
              <a:t> </a:t>
            </a:r>
            <a:r>
              <a:rPr lang="en-GB" sz="2000" dirty="0" err="1" smtClean="0"/>
              <a:t>essere</a:t>
            </a:r>
            <a:r>
              <a:rPr lang="en-GB" sz="2000" dirty="0" smtClean="0"/>
              <a:t> </a:t>
            </a:r>
            <a:r>
              <a:rPr lang="en-GB" sz="2000" dirty="0" err="1" smtClean="0"/>
              <a:t>nelle</a:t>
            </a:r>
            <a:r>
              <a:rPr lang="en-GB" sz="2000" dirty="0" smtClean="0"/>
              <a:t> </a:t>
            </a:r>
            <a:r>
              <a:rPr lang="en-GB" sz="2000" dirty="0" err="1" smtClean="0"/>
              <a:t>intenzioni</a:t>
            </a:r>
            <a:r>
              <a:rPr lang="en-GB" sz="2000" dirty="0" smtClean="0"/>
              <a:t> un </a:t>
            </a:r>
            <a:r>
              <a:rPr lang="en-GB" sz="2000" dirty="0" err="1" smtClean="0"/>
              <a:t>identificatore</a:t>
            </a:r>
            <a:r>
              <a:rPr lang="en-GB" sz="2000" dirty="0" smtClean="0"/>
              <a:t> di </a:t>
            </a:r>
            <a:r>
              <a:rPr lang="en-GB" sz="2000" dirty="0" err="1" smtClean="0"/>
              <a:t>prenota</a:t>
            </a:r>
            <a:r>
              <a:rPr lang="en-GB" sz="2000" dirty="0" smtClean="0"/>
              <a:t>; con </a:t>
            </a:r>
            <a:r>
              <a:rPr lang="en-GB" sz="2000" dirty="0" err="1" smtClean="0"/>
              <a:t>questo</a:t>
            </a:r>
            <a:r>
              <a:rPr lang="en-GB" sz="2000" dirty="0" smtClean="0"/>
              <a:t> schema un </a:t>
            </a:r>
            <a:r>
              <a:rPr lang="en-GB" sz="2000" dirty="0" err="1" smtClean="0"/>
              <a:t>paziente</a:t>
            </a:r>
            <a:r>
              <a:rPr lang="en-GB" sz="2000" dirty="0" smtClean="0"/>
              <a:t> </a:t>
            </a:r>
            <a:r>
              <a:rPr lang="en-GB" sz="2000" dirty="0" err="1" smtClean="0"/>
              <a:t>può</a:t>
            </a:r>
            <a:r>
              <a:rPr lang="en-GB" sz="2000" dirty="0" smtClean="0"/>
              <a:t> </a:t>
            </a:r>
            <a:r>
              <a:rPr lang="en-GB" sz="2000" dirty="0" err="1" smtClean="0"/>
              <a:t>prenotare</a:t>
            </a:r>
            <a:r>
              <a:rPr lang="en-GB" sz="2000" dirty="0" smtClean="0"/>
              <a:t> un </a:t>
            </a:r>
            <a:r>
              <a:rPr lang="en-GB" sz="2000" dirty="0" err="1" smtClean="0"/>
              <a:t>certo</a:t>
            </a:r>
            <a:r>
              <a:rPr lang="en-GB" sz="2000" dirty="0" smtClean="0"/>
              <a:t> </a:t>
            </a:r>
            <a:r>
              <a:rPr lang="en-GB" sz="2000" dirty="0" err="1" smtClean="0"/>
              <a:t>esame</a:t>
            </a:r>
            <a:r>
              <a:rPr lang="en-GB" sz="2000" dirty="0" smtClean="0"/>
              <a:t> (</a:t>
            </a:r>
            <a:r>
              <a:rPr lang="en-GB" sz="2000" dirty="0" err="1" smtClean="0"/>
              <a:t>es</a:t>
            </a:r>
            <a:r>
              <a:rPr lang="en-GB" sz="2000" dirty="0" smtClean="0"/>
              <a:t>. </a:t>
            </a:r>
            <a:r>
              <a:rPr lang="en-GB" sz="2000" dirty="0" err="1" smtClean="0"/>
              <a:t>Glicemia</a:t>
            </a:r>
            <a:r>
              <a:rPr lang="en-GB" sz="2000" dirty="0" smtClean="0"/>
              <a:t>) </a:t>
            </a:r>
            <a:r>
              <a:rPr lang="en-GB" sz="2000" dirty="0" err="1" smtClean="0"/>
              <a:t>una</a:t>
            </a:r>
            <a:r>
              <a:rPr lang="en-GB" sz="2000" dirty="0" smtClean="0"/>
              <a:t> sola </a:t>
            </a:r>
            <a:r>
              <a:rPr lang="en-GB" sz="2000" dirty="0" err="1" smtClean="0"/>
              <a:t>volta</a:t>
            </a:r>
            <a:r>
              <a:rPr lang="en-GB" sz="2000" dirty="0" smtClean="0"/>
              <a:t>, e </a:t>
            </a:r>
            <a:r>
              <a:rPr lang="en-GB" sz="2000" dirty="0" err="1" smtClean="0"/>
              <a:t>questo</a:t>
            </a:r>
            <a:r>
              <a:rPr lang="en-GB" sz="2000" dirty="0" smtClean="0"/>
              <a:t> </a:t>
            </a:r>
            <a:r>
              <a:rPr lang="en-GB" sz="2000" dirty="0" err="1" smtClean="0"/>
              <a:t>perchè</a:t>
            </a:r>
            <a:r>
              <a:rPr lang="en-GB" sz="2000" dirty="0" smtClean="0"/>
              <a:t> </a:t>
            </a:r>
            <a:r>
              <a:rPr lang="en-GB" sz="2000" dirty="0" err="1" smtClean="0"/>
              <a:t>Prenota</a:t>
            </a:r>
            <a:r>
              <a:rPr lang="en-GB" sz="2000" dirty="0" smtClean="0"/>
              <a:t> è </a:t>
            </a:r>
            <a:r>
              <a:rPr lang="en-GB" sz="2000" dirty="0" err="1" smtClean="0"/>
              <a:t>una</a:t>
            </a:r>
            <a:r>
              <a:rPr lang="en-GB" sz="2000" dirty="0" smtClean="0"/>
              <a:t> relationship, </a:t>
            </a:r>
            <a:r>
              <a:rPr lang="en-GB" sz="2000" dirty="0" err="1" smtClean="0"/>
              <a:t>quindi</a:t>
            </a:r>
            <a:r>
              <a:rPr lang="en-GB" sz="2000" dirty="0" smtClean="0"/>
              <a:t> </a:t>
            </a:r>
            <a:r>
              <a:rPr lang="en-GB" sz="2000" b="1" dirty="0" smtClean="0"/>
              <a:t>un </a:t>
            </a:r>
            <a:r>
              <a:rPr lang="en-GB" sz="2000" b="1" dirty="0" err="1" smtClean="0"/>
              <a:t>insieme</a:t>
            </a:r>
            <a:r>
              <a:rPr lang="en-GB" sz="2000" b="1" dirty="0" smtClean="0"/>
              <a:t> di </a:t>
            </a:r>
            <a:r>
              <a:rPr lang="en-GB" sz="2000" b="1" dirty="0" err="1" smtClean="0"/>
              <a:t>coppie</a:t>
            </a:r>
            <a:r>
              <a:rPr lang="en-GB" sz="2000" b="1" dirty="0" smtClean="0"/>
              <a:t>,</a:t>
            </a:r>
            <a:r>
              <a:rPr lang="en-GB" sz="2000" dirty="0" smtClean="0"/>
              <a:t> e, </a:t>
            </a:r>
            <a:r>
              <a:rPr lang="en-GB" sz="2000" dirty="0" err="1" smtClean="0"/>
              <a:t>inoltre</a:t>
            </a:r>
            <a:r>
              <a:rPr lang="en-GB" sz="2000" dirty="0" smtClean="0"/>
              <a:t>, </a:t>
            </a:r>
            <a:r>
              <a:rPr lang="en-GB" sz="2000" b="1" dirty="0" smtClean="0"/>
              <a:t>non </a:t>
            </a:r>
            <a:r>
              <a:rPr lang="en-GB" sz="2000" b="1" dirty="0" err="1" smtClean="0"/>
              <a:t>può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avere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identificatore</a:t>
            </a:r>
            <a:r>
              <a:rPr lang="en-GB" sz="2000" b="1" dirty="0" smtClean="0"/>
              <a:t> </a:t>
            </a:r>
            <a:r>
              <a:rPr lang="en-GB" sz="2000" dirty="0" err="1" smtClean="0"/>
              <a:t>perchè</a:t>
            </a:r>
            <a:r>
              <a:rPr lang="en-GB" sz="2000" dirty="0" smtClean="0"/>
              <a:t> è </a:t>
            </a:r>
            <a:r>
              <a:rPr lang="en-GB" sz="2000" dirty="0" err="1" smtClean="0"/>
              <a:t>identificata</a:t>
            </a:r>
            <a:r>
              <a:rPr lang="en-GB" sz="2000" dirty="0" smtClean="0"/>
              <a:t> </a:t>
            </a:r>
            <a:r>
              <a:rPr lang="en-GB" sz="2000" dirty="0" err="1" smtClean="0"/>
              <a:t>dagli</a:t>
            </a:r>
            <a:r>
              <a:rPr lang="en-GB" sz="2000" dirty="0" smtClean="0"/>
              <a:t> </a:t>
            </a:r>
            <a:r>
              <a:rPr lang="en-GB" sz="2000" dirty="0" err="1" smtClean="0"/>
              <a:t>identificatori</a:t>
            </a:r>
            <a:r>
              <a:rPr lang="en-GB" sz="2000" dirty="0" smtClean="0"/>
              <a:t> </a:t>
            </a:r>
            <a:r>
              <a:rPr lang="en-GB" sz="2000" dirty="0" err="1" smtClean="0"/>
              <a:t>delle</a:t>
            </a:r>
            <a:r>
              <a:rPr lang="en-GB" sz="2000" dirty="0" smtClean="0"/>
              <a:t> due </a:t>
            </a:r>
            <a:r>
              <a:rPr lang="en-GB" sz="2000" dirty="0" err="1" smtClean="0"/>
              <a:t>entità</a:t>
            </a:r>
            <a:r>
              <a:rPr lang="en-GB" sz="2000" dirty="0" smtClean="0"/>
              <a:t> </a:t>
            </a:r>
            <a:r>
              <a:rPr lang="en-GB" sz="2000" dirty="0" err="1" smtClean="0"/>
              <a:t>coinvolte</a:t>
            </a:r>
            <a:r>
              <a:rPr lang="en-GB" sz="2000" dirty="0" smtClean="0"/>
              <a:t>) </a:t>
            </a:r>
            <a:endParaRPr lang="en-GB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43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38" y="254410"/>
            <a:ext cx="4657344" cy="6101941"/>
          </a:xfrm>
          <a:prstGeom prst="rect">
            <a:avLst/>
          </a:prstGeom>
        </p:spPr>
      </p:pic>
      <p:sp>
        <p:nvSpPr>
          <p:cNvPr id="9" name="Parentesi graffa chiusa 8"/>
          <p:cNvSpPr/>
          <p:nvPr/>
        </p:nvSpPr>
        <p:spPr>
          <a:xfrm>
            <a:off x="3866776" y="2354729"/>
            <a:ext cx="806824" cy="3723342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69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344" y="304089"/>
            <a:ext cx="8666922" cy="387909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Possibile</a:t>
            </a:r>
            <a:r>
              <a:rPr lang="en-GB" dirty="0" smtClean="0"/>
              <a:t> schema </a:t>
            </a:r>
            <a:r>
              <a:rPr lang="en-GB" dirty="0" err="1" smtClean="0"/>
              <a:t>progettato</a:t>
            </a:r>
            <a:r>
              <a:rPr lang="en-GB" dirty="0" smtClean="0"/>
              <a:t> da me</a:t>
            </a:r>
            <a:endParaRPr lang="en-GB" dirty="0"/>
          </a:p>
        </p:txBody>
      </p:sp>
      <p:sp>
        <p:nvSpPr>
          <p:cNvPr id="9" name="Rettangolo 8"/>
          <p:cNvSpPr/>
          <p:nvPr/>
        </p:nvSpPr>
        <p:spPr>
          <a:xfrm>
            <a:off x="1017652" y="2682780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Paziente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86340" y="5109100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Reparto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17652" y="3909452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Stanza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17652" y="1524773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Comune</a:t>
            </a: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55" name="Gruppo 54"/>
          <p:cNvGrpSpPr/>
          <p:nvPr/>
        </p:nvGrpSpPr>
        <p:grpSpPr>
          <a:xfrm>
            <a:off x="966852" y="1939521"/>
            <a:ext cx="1272988" cy="735106"/>
            <a:chOff x="900239" y="1508375"/>
            <a:chExt cx="1272988" cy="735106"/>
          </a:xfrm>
        </p:grpSpPr>
        <p:cxnSp>
          <p:nvCxnSpPr>
            <p:cNvPr id="15" name="Connettore diritto 14"/>
            <p:cNvCxnSpPr/>
            <p:nvPr/>
          </p:nvCxnSpPr>
          <p:spPr>
            <a:xfrm>
              <a:off x="1533745" y="1508375"/>
              <a:ext cx="5977" cy="7351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mbo 12"/>
            <p:cNvSpPr/>
            <p:nvPr/>
          </p:nvSpPr>
          <p:spPr>
            <a:xfrm>
              <a:off x="900239" y="1680200"/>
              <a:ext cx="1272988" cy="378011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err="1" smtClean="0">
                  <a:solidFill>
                    <a:schemeClr val="tx1"/>
                  </a:solidFill>
                </a:rPr>
                <a:t>nato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1" name="Connettore diritto 20"/>
          <p:cNvCxnSpPr/>
          <p:nvPr/>
        </p:nvCxnSpPr>
        <p:spPr>
          <a:xfrm>
            <a:off x="1610102" y="3152681"/>
            <a:ext cx="5977" cy="735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mbo 21"/>
          <p:cNvSpPr/>
          <p:nvPr/>
        </p:nvSpPr>
        <p:spPr>
          <a:xfrm>
            <a:off x="976596" y="3324506"/>
            <a:ext cx="1272988" cy="37801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tx1"/>
                </a:solidFill>
              </a:rPr>
              <a:t>ricoverato</a:t>
            </a:r>
            <a:endParaRPr lang="en-GB" sz="1100" dirty="0">
              <a:solidFill>
                <a:schemeClr val="tx1"/>
              </a:solidFill>
            </a:endParaRPr>
          </a:p>
        </p:txBody>
      </p:sp>
      <p:cxnSp>
        <p:nvCxnSpPr>
          <p:cNvPr id="24" name="Connettore diritto 23"/>
          <p:cNvCxnSpPr/>
          <p:nvPr/>
        </p:nvCxnSpPr>
        <p:spPr>
          <a:xfrm>
            <a:off x="1619846" y="4365841"/>
            <a:ext cx="5977" cy="735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mbo 24"/>
          <p:cNvSpPr/>
          <p:nvPr/>
        </p:nvSpPr>
        <p:spPr>
          <a:xfrm>
            <a:off x="986340" y="4537666"/>
            <a:ext cx="1272988" cy="37801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</a:t>
            </a:r>
            <a:r>
              <a:rPr lang="en-GB" dirty="0" smtClean="0"/>
              <a:t>i</a:t>
            </a:r>
            <a:endParaRPr lang="en-GB" dirty="0"/>
          </a:p>
        </p:txBody>
      </p:sp>
      <p:sp>
        <p:nvSpPr>
          <p:cNvPr id="36" name="Rettangolo 35"/>
          <p:cNvSpPr/>
          <p:nvPr/>
        </p:nvSpPr>
        <p:spPr>
          <a:xfrm>
            <a:off x="3726882" y="5109100"/>
            <a:ext cx="1171388" cy="605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Sala </a:t>
            </a:r>
            <a:r>
              <a:rPr lang="en-GB" sz="1600" dirty="0" err="1" smtClean="0">
                <a:solidFill>
                  <a:schemeClr val="tx1"/>
                </a:solidFill>
              </a:rPr>
              <a:t>operatoria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3735923" y="3881063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Operazione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3786723" y="2699964"/>
            <a:ext cx="1171388" cy="452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Esame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2157728" y="1388284"/>
            <a:ext cx="68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u="sng" dirty="0" err="1" smtClean="0"/>
              <a:t>Codice</a:t>
            </a:r>
            <a:endParaRPr lang="en-GB" sz="1200" u="sng" dirty="0" smtClean="0"/>
          </a:p>
          <a:p>
            <a:r>
              <a:rPr lang="en-GB" sz="1200" dirty="0" smtClean="0"/>
              <a:t>Nome</a:t>
            </a:r>
          </a:p>
          <a:p>
            <a:r>
              <a:rPr lang="en-GB" sz="1200" dirty="0" err="1" smtClean="0"/>
              <a:t>Regione</a:t>
            </a:r>
            <a:endParaRPr lang="en-GB" sz="12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177344" y="2585262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u="sng" dirty="0" err="1" smtClean="0"/>
              <a:t>CFiscale</a:t>
            </a:r>
            <a:endParaRPr lang="en-GB" sz="1200" u="sng" dirty="0" smtClean="0"/>
          </a:p>
          <a:p>
            <a:pPr algn="r"/>
            <a:r>
              <a:rPr lang="en-GB" sz="1200" dirty="0" smtClean="0"/>
              <a:t>Nome</a:t>
            </a:r>
          </a:p>
          <a:p>
            <a:pPr algn="r"/>
            <a:r>
              <a:rPr lang="en-GB" sz="1200" dirty="0" err="1" smtClean="0"/>
              <a:t>Cognome</a:t>
            </a:r>
            <a:endParaRPr lang="en-GB" sz="1200" dirty="0"/>
          </a:p>
        </p:txBody>
      </p:sp>
      <p:sp>
        <p:nvSpPr>
          <p:cNvPr id="5" name="Rettangolo 4"/>
          <p:cNvSpPr/>
          <p:nvPr/>
        </p:nvSpPr>
        <p:spPr>
          <a:xfrm>
            <a:off x="5870418" y="2678980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Infermiere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410918" y="2662479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Medico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410918" y="3834679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Chirurgo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742983" y="1582362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Personale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27" name="Connettore diritto 26"/>
          <p:cNvCxnSpPr>
            <a:stCxn id="6" idx="2"/>
            <a:endCxn id="7" idx="0"/>
          </p:cNvCxnSpPr>
          <p:nvPr/>
        </p:nvCxnSpPr>
        <p:spPr>
          <a:xfrm>
            <a:off x="7996612" y="3110715"/>
            <a:ext cx="0" cy="723964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 flipH="1">
            <a:off x="6378418" y="2325217"/>
            <a:ext cx="1751106" cy="21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>
            <a:off x="8129524" y="2335889"/>
            <a:ext cx="0" cy="3265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6379197" y="2345472"/>
            <a:ext cx="0" cy="3387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>
            <a:off x="7410918" y="2006734"/>
            <a:ext cx="0" cy="338738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5944151" y="1446946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u="sng" dirty="0" err="1" smtClean="0"/>
              <a:t>CFiscale</a:t>
            </a:r>
            <a:endParaRPr lang="en-GB" sz="1200" u="sng" dirty="0" smtClean="0"/>
          </a:p>
          <a:p>
            <a:pPr algn="r"/>
            <a:r>
              <a:rPr lang="en-GB" sz="1200" dirty="0" smtClean="0"/>
              <a:t>Nome</a:t>
            </a:r>
          </a:p>
          <a:p>
            <a:pPr algn="r"/>
            <a:r>
              <a:rPr lang="en-GB" sz="1200" dirty="0" err="1" smtClean="0"/>
              <a:t>Cognome</a:t>
            </a:r>
            <a:endParaRPr lang="en-GB" sz="1200" dirty="0"/>
          </a:p>
        </p:txBody>
      </p:sp>
      <p:grpSp>
        <p:nvGrpSpPr>
          <p:cNvPr id="46" name="Gruppo 45"/>
          <p:cNvGrpSpPr/>
          <p:nvPr/>
        </p:nvGrpSpPr>
        <p:grpSpPr>
          <a:xfrm>
            <a:off x="2189040" y="4243453"/>
            <a:ext cx="547610" cy="122388"/>
            <a:chOff x="2688763" y="3494869"/>
            <a:chExt cx="547610" cy="122388"/>
          </a:xfrm>
        </p:grpSpPr>
        <p:cxnSp>
          <p:nvCxnSpPr>
            <p:cNvPr id="43" name="Connettore diritto 42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e 43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2189040" y="3992198"/>
            <a:ext cx="547610" cy="122388"/>
            <a:chOff x="2688763" y="3494869"/>
            <a:chExt cx="547610" cy="122388"/>
          </a:xfrm>
        </p:grpSpPr>
        <p:cxnSp>
          <p:nvCxnSpPr>
            <p:cNvPr id="48" name="Connettore diritto 47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e 48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CasellaDiTesto 49"/>
          <p:cNvSpPr txBox="1"/>
          <p:nvPr/>
        </p:nvSpPr>
        <p:spPr>
          <a:xfrm>
            <a:off x="2776114" y="3911386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Piano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2776114" y="4166147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cxnSp>
        <p:nvCxnSpPr>
          <p:cNvPr id="57" name="Connettore diritto 56"/>
          <p:cNvCxnSpPr/>
          <p:nvPr/>
        </p:nvCxnSpPr>
        <p:spPr>
          <a:xfrm>
            <a:off x="4318629" y="4365841"/>
            <a:ext cx="5977" cy="735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mbo 57"/>
          <p:cNvSpPr/>
          <p:nvPr/>
        </p:nvSpPr>
        <p:spPr>
          <a:xfrm>
            <a:off x="3685123" y="4537666"/>
            <a:ext cx="1272988" cy="37801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In </a:t>
            </a: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62" name="Gruppo 61"/>
          <p:cNvGrpSpPr/>
          <p:nvPr/>
        </p:nvGrpSpPr>
        <p:grpSpPr>
          <a:xfrm>
            <a:off x="4907311" y="5392493"/>
            <a:ext cx="547610" cy="122388"/>
            <a:chOff x="2688763" y="3494869"/>
            <a:chExt cx="547610" cy="122388"/>
          </a:xfrm>
        </p:grpSpPr>
        <p:cxnSp>
          <p:nvCxnSpPr>
            <p:cNvPr id="63" name="Connettore diritto 62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e 63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" name="Gruppo 64"/>
          <p:cNvGrpSpPr/>
          <p:nvPr/>
        </p:nvGrpSpPr>
        <p:grpSpPr>
          <a:xfrm>
            <a:off x="4907311" y="5141238"/>
            <a:ext cx="547610" cy="122388"/>
            <a:chOff x="2688763" y="3494869"/>
            <a:chExt cx="547610" cy="122388"/>
          </a:xfrm>
        </p:grpSpPr>
        <p:cxnSp>
          <p:nvCxnSpPr>
            <p:cNvPr id="66" name="Connettore diritto 65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e 66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8" name="CasellaDiTesto 67"/>
          <p:cNvSpPr txBox="1"/>
          <p:nvPr/>
        </p:nvSpPr>
        <p:spPr>
          <a:xfrm>
            <a:off x="5494385" y="5060426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Piano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5494385" y="5315187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grpSp>
        <p:nvGrpSpPr>
          <p:cNvPr id="70" name="Gruppo 69"/>
          <p:cNvGrpSpPr/>
          <p:nvPr/>
        </p:nvGrpSpPr>
        <p:grpSpPr>
          <a:xfrm>
            <a:off x="4907311" y="5576075"/>
            <a:ext cx="547610" cy="122388"/>
            <a:chOff x="2688763" y="3494869"/>
            <a:chExt cx="547610" cy="122388"/>
          </a:xfrm>
        </p:grpSpPr>
        <p:cxnSp>
          <p:nvCxnSpPr>
            <p:cNvPr id="71" name="Connettore diritto 70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e 71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CasellaDiTesto 72"/>
          <p:cNvSpPr txBox="1"/>
          <p:nvPr/>
        </p:nvSpPr>
        <p:spPr>
          <a:xfrm>
            <a:off x="5494385" y="5498769"/>
            <a:ext cx="1089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Metri</a:t>
            </a:r>
            <a:r>
              <a:rPr lang="en-GB" sz="1200" dirty="0" smtClean="0"/>
              <a:t> </a:t>
            </a:r>
            <a:r>
              <a:rPr lang="en-GB" sz="1200" dirty="0" err="1" smtClean="0"/>
              <a:t>quadrati</a:t>
            </a:r>
            <a:endParaRPr lang="en-GB" sz="1200" dirty="0" smtClean="0"/>
          </a:p>
        </p:txBody>
      </p:sp>
      <p:sp>
        <p:nvSpPr>
          <p:cNvPr id="77" name="CasellaDiTesto 76"/>
          <p:cNvSpPr txBox="1"/>
          <p:nvPr/>
        </p:nvSpPr>
        <p:spPr>
          <a:xfrm>
            <a:off x="2195086" y="5010052"/>
            <a:ext cx="1185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u="sng" dirty="0" err="1" smtClean="0"/>
              <a:t>Numero</a:t>
            </a:r>
            <a:r>
              <a:rPr lang="en-GB" sz="1200" u="sng" dirty="0" smtClean="0"/>
              <a:t> </a:t>
            </a:r>
          </a:p>
          <a:p>
            <a:r>
              <a:rPr lang="en-GB" sz="1200" dirty="0" smtClean="0"/>
              <a:t>Nome</a:t>
            </a:r>
          </a:p>
          <a:p>
            <a:r>
              <a:rPr lang="en-GB" sz="1200" dirty="0" err="1" smtClean="0"/>
              <a:t>Specializzazione</a:t>
            </a:r>
            <a:endParaRPr lang="en-GB" sz="1200" dirty="0" smtClean="0"/>
          </a:p>
        </p:txBody>
      </p:sp>
      <p:sp>
        <p:nvSpPr>
          <p:cNvPr id="78" name="CasellaDiTesto 77"/>
          <p:cNvSpPr txBox="1"/>
          <p:nvPr/>
        </p:nvSpPr>
        <p:spPr>
          <a:xfrm>
            <a:off x="1827662" y="192727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79" name="CasellaDiTesto 78"/>
          <p:cNvSpPr txBox="1"/>
          <p:nvPr/>
        </p:nvSpPr>
        <p:spPr>
          <a:xfrm>
            <a:off x="3285576" y="2549102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81" name="CasellaDiTesto 80"/>
          <p:cNvSpPr txBox="1"/>
          <p:nvPr/>
        </p:nvSpPr>
        <p:spPr>
          <a:xfrm>
            <a:off x="1723237" y="362746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2" name="CasellaDiTesto 81"/>
          <p:cNvSpPr txBox="1"/>
          <p:nvPr/>
        </p:nvSpPr>
        <p:spPr>
          <a:xfrm>
            <a:off x="1729640" y="309388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1704343" y="483202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4" name="CasellaDiTesto 83"/>
          <p:cNvSpPr txBox="1"/>
          <p:nvPr/>
        </p:nvSpPr>
        <p:spPr>
          <a:xfrm>
            <a:off x="3655772" y="477930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5" name="CasellaDiTesto 84"/>
          <p:cNvSpPr txBox="1"/>
          <p:nvPr/>
        </p:nvSpPr>
        <p:spPr>
          <a:xfrm>
            <a:off x="1763571" y="4344254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87" name="CasellaDiTesto 86"/>
          <p:cNvSpPr txBox="1"/>
          <p:nvPr/>
        </p:nvSpPr>
        <p:spPr>
          <a:xfrm>
            <a:off x="5120018" y="4089902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88" name="CasellaDiTesto 87"/>
          <p:cNvSpPr txBox="1"/>
          <p:nvPr/>
        </p:nvSpPr>
        <p:spPr>
          <a:xfrm>
            <a:off x="1870928" y="2376433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cxnSp>
        <p:nvCxnSpPr>
          <p:cNvPr id="90" name="Connettore diritto 89"/>
          <p:cNvCxnSpPr>
            <a:stCxn id="9" idx="3"/>
            <a:endCxn id="38" idx="1"/>
          </p:cNvCxnSpPr>
          <p:nvPr/>
        </p:nvCxnSpPr>
        <p:spPr>
          <a:xfrm>
            <a:off x="2189040" y="2906898"/>
            <a:ext cx="1597683" cy="19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3622590" y="4287066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94" name="CasellaDiTesto 93"/>
          <p:cNvSpPr txBox="1"/>
          <p:nvPr/>
        </p:nvSpPr>
        <p:spPr>
          <a:xfrm>
            <a:off x="2141206" y="3477621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/>
              <a:t>Giorno</a:t>
            </a:r>
            <a:r>
              <a:rPr lang="en-GB" sz="900" dirty="0" smtClean="0"/>
              <a:t> di </a:t>
            </a:r>
            <a:r>
              <a:rPr lang="en-GB" sz="900" dirty="0" err="1" smtClean="0"/>
              <a:t>arrivo</a:t>
            </a:r>
            <a:endParaRPr lang="en-GB" sz="900" dirty="0" smtClean="0"/>
          </a:p>
          <a:p>
            <a:r>
              <a:rPr lang="en-GB" sz="900" dirty="0" err="1" smtClean="0"/>
              <a:t>Giorno</a:t>
            </a:r>
            <a:r>
              <a:rPr lang="en-GB" sz="900" dirty="0" smtClean="0"/>
              <a:t> di </a:t>
            </a:r>
            <a:r>
              <a:rPr lang="en-GB" sz="900" dirty="0" err="1" smtClean="0"/>
              <a:t>partenza</a:t>
            </a:r>
            <a:endParaRPr lang="en-GB" sz="900" dirty="0"/>
          </a:p>
        </p:txBody>
      </p:sp>
      <p:sp>
        <p:nvSpPr>
          <p:cNvPr id="53" name="Rombo 52"/>
          <p:cNvSpPr/>
          <p:nvPr/>
        </p:nvSpPr>
        <p:spPr>
          <a:xfrm>
            <a:off x="2503798" y="2763293"/>
            <a:ext cx="1022318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fa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6" name="CasellaDiTesto 95"/>
          <p:cNvSpPr txBox="1"/>
          <p:nvPr/>
        </p:nvSpPr>
        <p:spPr>
          <a:xfrm>
            <a:off x="2164693" y="259177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</a:t>
            </a:r>
            <a:r>
              <a:rPr lang="en-GB" sz="1400" dirty="0"/>
              <a:t>0</a:t>
            </a:r>
            <a:r>
              <a:rPr lang="en-GB" sz="1400" dirty="0" smtClean="0"/>
              <a:t>,n) </a:t>
            </a:r>
            <a:endParaRPr lang="en-GB" sz="1400" dirty="0"/>
          </a:p>
        </p:txBody>
      </p:sp>
      <p:sp>
        <p:nvSpPr>
          <p:cNvPr id="97" name="Rombo 96"/>
          <p:cNvSpPr/>
          <p:nvPr/>
        </p:nvSpPr>
        <p:spPr>
          <a:xfrm>
            <a:off x="3472843" y="3344853"/>
            <a:ext cx="1022318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fa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99" name="Connettore diritto 98"/>
          <p:cNvCxnSpPr>
            <a:endCxn id="97" idx="1"/>
          </p:cNvCxnSpPr>
          <p:nvPr/>
        </p:nvCxnSpPr>
        <p:spPr>
          <a:xfrm>
            <a:off x="2200657" y="3050995"/>
            <a:ext cx="1272186" cy="452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diritto 100"/>
          <p:cNvCxnSpPr>
            <a:stCxn id="97" idx="3"/>
          </p:cNvCxnSpPr>
          <p:nvPr/>
        </p:nvCxnSpPr>
        <p:spPr>
          <a:xfrm flipH="1">
            <a:off x="4455291" y="3503570"/>
            <a:ext cx="39870" cy="384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uppo 102"/>
          <p:cNvGrpSpPr/>
          <p:nvPr/>
        </p:nvGrpSpPr>
        <p:grpSpPr>
          <a:xfrm rot="19585214">
            <a:off x="3846287" y="2486701"/>
            <a:ext cx="547610" cy="122388"/>
            <a:chOff x="2688763" y="3494869"/>
            <a:chExt cx="547610" cy="122388"/>
          </a:xfrm>
        </p:grpSpPr>
        <p:cxnSp>
          <p:nvCxnSpPr>
            <p:cNvPr id="104" name="Connettore diritto 103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e 104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uppo 105"/>
          <p:cNvGrpSpPr/>
          <p:nvPr/>
        </p:nvGrpSpPr>
        <p:grpSpPr>
          <a:xfrm rot="19569702">
            <a:off x="4290072" y="2473263"/>
            <a:ext cx="547610" cy="122388"/>
            <a:chOff x="2688763" y="3494869"/>
            <a:chExt cx="547610" cy="122388"/>
          </a:xfrm>
        </p:grpSpPr>
        <p:cxnSp>
          <p:nvCxnSpPr>
            <p:cNvPr id="107" name="Connettore diritto 106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e 107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9" name="CasellaDiTesto 108"/>
          <p:cNvSpPr txBox="1"/>
          <p:nvPr/>
        </p:nvSpPr>
        <p:spPr>
          <a:xfrm>
            <a:off x="4953357" y="2053435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Nome</a:t>
            </a:r>
          </a:p>
        </p:txBody>
      </p:sp>
      <p:sp>
        <p:nvSpPr>
          <p:cNvPr id="110" name="CasellaDiTesto 109"/>
          <p:cNvSpPr txBox="1"/>
          <p:nvPr/>
        </p:nvSpPr>
        <p:spPr>
          <a:xfrm>
            <a:off x="3797065" y="2037458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sp>
        <p:nvSpPr>
          <p:cNvPr id="111" name="CasellaDiTesto 110"/>
          <p:cNvSpPr txBox="1"/>
          <p:nvPr/>
        </p:nvSpPr>
        <p:spPr>
          <a:xfrm>
            <a:off x="2189572" y="313483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</a:t>
            </a:r>
            <a:r>
              <a:rPr lang="en-GB" sz="1400" dirty="0"/>
              <a:t>0</a:t>
            </a:r>
            <a:r>
              <a:rPr lang="en-GB" sz="1400" dirty="0" smtClean="0"/>
              <a:t>,n) </a:t>
            </a:r>
            <a:endParaRPr lang="en-GB" sz="1400" dirty="0"/>
          </a:p>
        </p:txBody>
      </p:sp>
      <p:sp>
        <p:nvSpPr>
          <p:cNvPr id="112" name="CasellaDiTesto 111"/>
          <p:cNvSpPr txBox="1"/>
          <p:nvPr/>
        </p:nvSpPr>
        <p:spPr>
          <a:xfrm>
            <a:off x="3331877" y="3598456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115" name="CasellaDiTesto 114"/>
          <p:cNvSpPr txBox="1"/>
          <p:nvPr/>
        </p:nvSpPr>
        <p:spPr>
          <a:xfrm>
            <a:off x="4304654" y="3280511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/>
              <a:t>Patologia</a:t>
            </a:r>
            <a:endParaRPr lang="en-GB" sz="900" dirty="0"/>
          </a:p>
        </p:txBody>
      </p:sp>
      <p:sp>
        <p:nvSpPr>
          <p:cNvPr id="119" name="Rombo 118"/>
          <p:cNvSpPr/>
          <p:nvPr/>
        </p:nvSpPr>
        <p:spPr>
          <a:xfrm>
            <a:off x="1056628" y="5876653"/>
            <a:ext cx="1202700" cy="346636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In 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121" name="Connettore 2 120"/>
          <p:cNvCxnSpPr>
            <a:stCxn id="119" idx="3"/>
          </p:cNvCxnSpPr>
          <p:nvPr/>
        </p:nvCxnSpPr>
        <p:spPr>
          <a:xfrm>
            <a:off x="2259328" y="6049971"/>
            <a:ext cx="6604649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diritto 122"/>
          <p:cNvCxnSpPr/>
          <p:nvPr/>
        </p:nvCxnSpPr>
        <p:spPr>
          <a:xfrm flipH="1">
            <a:off x="8883986" y="1806480"/>
            <a:ext cx="19903" cy="422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diritto 129"/>
          <p:cNvCxnSpPr>
            <a:stCxn id="8" idx="3"/>
          </p:cNvCxnSpPr>
          <p:nvPr/>
        </p:nvCxnSpPr>
        <p:spPr>
          <a:xfrm>
            <a:off x="7914371" y="1806480"/>
            <a:ext cx="989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ttore diritto 135"/>
          <p:cNvCxnSpPr>
            <a:stCxn id="10" idx="2"/>
            <a:endCxn id="119" idx="0"/>
          </p:cNvCxnSpPr>
          <p:nvPr/>
        </p:nvCxnSpPr>
        <p:spPr>
          <a:xfrm>
            <a:off x="1572034" y="5557336"/>
            <a:ext cx="85944" cy="319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CasellaDiTesto 136"/>
          <p:cNvSpPr txBox="1"/>
          <p:nvPr/>
        </p:nvSpPr>
        <p:spPr>
          <a:xfrm>
            <a:off x="7960865" y="1438239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138" name="CasellaDiTesto 137"/>
          <p:cNvSpPr txBox="1"/>
          <p:nvPr/>
        </p:nvSpPr>
        <p:spPr>
          <a:xfrm>
            <a:off x="1058474" y="553001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139" name="CasellaDiTesto 138"/>
          <p:cNvSpPr txBox="1"/>
          <p:nvPr/>
        </p:nvSpPr>
        <p:spPr>
          <a:xfrm>
            <a:off x="8101595" y="214560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err="1" smtClean="0"/>
              <a:t>Specializ</a:t>
            </a:r>
            <a:endParaRPr lang="en-GB" sz="1200" dirty="0" smtClean="0"/>
          </a:p>
          <a:p>
            <a:pPr algn="r"/>
            <a:r>
              <a:rPr lang="en-GB" sz="1200" dirty="0" err="1" smtClean="0"/>
              <a:t>zazione</a:t>
            </a:r>
            <a:endParaRPr lang="en-GB" sz="1200" dirty="0"/>
          </a:p>
        </p:txBody>
      </p:sp>
      <p:grpSp>
        <p:nvGrpSpPr>
          <p:cNvPr id="140" name="Gruppo 139"/>
          <p:cNvGrpSpPr/>
          <p:nvPr/>
        </p:nvGrpSpPr>
        <p:grpSpPr>
          <a:xfrm rot="19569702">
            <a:off x="4649194" y="2492756"/>
            <a:ext cx="547610" cy="122388"/>
            <a:chOff x="2688763" y="3494869"/>
            <a:chExt cx="547610" cy="122388"/>
          </a:xfrm>
        </p:grpSpPr>
        <p:cxnSp>
          <p:nvCxnSpPr>
            <p:cNvPr id="141" name="Connettore diritto 140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e 141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4" name="CasellaDiTesto 143"/>
          <p:cNvSpPr txBox="1"/>
          <p:nvPr/>
        </p:nvSpPr>
        <p:spPr>
          <a:xfrm>
            <a:off x="4411355" y="2045611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Giorno</a:t>
            </a:r>
            <a:endParaRPr lang="en-GB" sz="1200" dirty="0" smtClean="0"/>
          </a:p>
        </p:txBody>
      </p:sp>
      <p:grpSp>
        <p:nvGrpSpPr>
          <p:cNvPr id="16" name="Gruppo 15"/>
          <p:cNvGrpSpPr/>
          <p:nvPr/>
        </p:nvGrpSpPr>
        <p:grpSpPr>
          <a:xfrm>
            <a:off x="3813115" y="2510675"/>
            <a:ext cx="843685" cy="122388"/>
            <a:chOff x="3813115" y="2510675"/>
            <a:chExt cx="843685" cy="122388"/>
          </a:xfrm>
        </p:grpSpPr>
        <p:cxnSp>
          <p:nvCxnSpPr>
            <p:cNvPr id="102" name="Connettore diritto 101"/>
            <p:cNvCxnSpPr/>
            <p:nvPr/>
          </p:nvCxnSpPr>
          <p:spPr>
            <a:xfrm flipH="1">
              <a:off x="3943721" y="2570821"/>
              <a:ext cx="713079" cy="1048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e 112"/>
            <p:cNvSpPr/>
            <p:nvPr/>
          </p:nvSpPr>
          <p:spPr>
            <a:xfrm rot="10800000">
              <a:off x="3813115" y="2510675"/>
              <a:ext cx="132584" cy="1223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Gruppo 113"/>
          <p:cNvGrpSpPr/>
          <p:nvPr/>
        </p:nvGrpSpPr>
        <p:grpSpPr>
          <a:xfrm rot="19585214">
            <a:off x="4632086" y="3663435"/>
            <a:ext cx="547610" cy="122388"/>
            <a:chOff x="2688763" y="3494869"/>
            <a:chExt cx="547610" cy="122388"/>
          </a:xfrm>
        </p:grpSpPr>
        <p:cxnSp>
          <p:nvCxnSpPr>
            <p:cNvPr id="116" name="Connettore diritto 115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e 116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uppo 117"/>
          <p:cNvGrpSpPr/>
          <p:nvPr/>
        </p:nvGrpSpPr>
        <p:grpSpPr>
          <a:xfrm rot="19569702">
            <a:off x="4847228" y="3763930"/>
            <a:ext cx="547610" cy="122388"/>
            <a:chOff x="2688763" y="3494869"/>
            <a:chExt cx="547610" cy="122388"/>
          </a:xfrm>
        </p:grpSpPr>
        <p:cxnSp>
          <p:nvCxnSpPr>
            <p:cNvPr id="120" name="Connettore diritto 119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e 121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4" name="Gruppo 123"/>
          <p:cNvGrpSpPr/>
          <p:nvPr/>
        </p:nvGrpSpPr>
        <p:grpSpPr>
          <a:xfrm rot="1548021">
            <a:off x="4548113" y="3726065"/>
            <a:ext cx="843685" cy="122388"/>
            <a:chOff x="3813115" y="2510675"/>
            <a:chExt cx="843685" cy="122388"/>
          </a:xfrm>
        </p:grpSpPr>
        <p:cxnSp>
          <p:nvCxnSpPr>
            <p:cNvPr id="125" name="Connettore diritto 124"/>
            <p:cNvCxnSpPr/>
            <p:nvPr/>
          </p:nvCxnSpPr>
          <p:spPr>
            <a:xfrm flipH="1">
              <a:off x="3943721" y="2570821"/>
              <a:ext cx="713079" cy="1048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e 125"/>
            <p:cNvSpPr/>
            <p:nvPr/>
          </p:nvSpPr>
          <p:spPr>
            <a:xfrm rot="10800000">
              <a:off x="3813115" y="2510675"/>
              <a:ext cx="132584" cy="1223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uppo 126"/>
          <p:cNvGrpSpPr/>
          <p:nvPr/>
        </p:nvGrpSpPr>
        <p:grpSpPr>
          <a:xfrm rot="1917903">
            <a:off x="4859514" y="4345689"/>
            <a:ext cx="547610" cy="122388"/>
            <a:chOff x="2688763" y="3494869"/>
            <a:chExt cx="547610" cy="122388"/>
          </a:xfrm>
        </p:grpSpPr>
        <p:cxnSp>
          <p:nvCxnSpPr>
            <p:cNvPr id="128" name="Connettore diritto 127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e 128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1" name="CasellaDiTesto 130"/>
          <p:cNvSpPr txBox="1"/>
          <p:nvPr/>
        </p:nvSpPr>
        <p:spPr>
          <a:xfrm>
            <a:off x="5375404" y="4348194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Tipologia</a:t>
            </a:r>
            <a:endParaRPr lang="en-GB" sz="1200" dirty="0" smtClean="0"/>
          </a:p>
        </p:txBody>
      </p:sp>
      <p:grpSp>
        <p:nvGrpSpPr>
          <p:cNvPr id="132" name="Gruppo 131"/>
          <p:cNvGrpSpPr/>
          <p:nvPr/>
        </p:nvGrpSpPr>
        <p:grpSpPr>
          <a:xfrm rot="19569702">
            <a:off x="4906077" y="2601284"/>
            <a:ext cx="547610" cy="122388"/>
            <a:chOff x="2688763" y="3494869"/>
            <a:chExt cx="547610" cy="122388"/>
          </a:xfrm>
        </p:grpSpPr>
        <p:cxnSp>
          <p:nvCxnSpPr>
            <p:cNvPr id="133" name="Connettore diritto 132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e 133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5" name="CasellaDiTesto 134"/>
          <p:cNvSpPr txBox="1"/>
          <p:nvPr/>
        </p:nvSpPr>
        <p:spPr>
          <a:xfrm>
            <a:off x="5171975" y="2226621"/>
            <a:ext cx="487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Esito</a:t>
            </a:r>
            <a:endParaRPr lang="en-GB" sz="1200" dirty="0" smtClean="0"/>
          </a:p>
        </p:txBody>
      </p:sp>
      <p:cxnSp>
        <p:nvCxnSpPr>
          <p:cNvPr id="145" name="Connettore diritto 144"/>
          <p:cNvCxnSpPr/>
          <p:nvPr/>
        </p:nvCxnSpPr>
        <p:spPr>
          <a:xfrm flipH="1" flipV="1">
            <a:off x="2466841" y="3965286"/>
            <a:ext cx="36957" cy="46444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e 145"/>
          <p:cNvSpPr/>
          <p:nvPr/>
        </p:nvSpPr>
        <p:spPr>
          <a:xfrm rot="16200000">
            <a:off x="2400549" y="3839778"/>
            <a:ext cx="132584" cy="12238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7" name="Connettore diritto 146"/>
          <p:cNvCxnSpPr/>
          <p:nvPr/>
        </p:nvCxnSpPr>
        <p:spPr>
          <a:xfrm flipV="1">
            <a:off x="4907311" y="4092854"/>
            <a:ext cx="2473264" cy="12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ombo 147"/>
          <p:cNvSpPr/>
          <p:nvPr/>
        </p:nvSpPr>
        <p:spPr>
          <a:xfrm>
            <a:off x="5797588" y="3403732"/>
            <a:ext cx="1306490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 smtClean="0">
                <a:solidFill>
                  <a:schemeClr val="tx1"/>
                </a:solidFill>
              </a:rPr>
              <a:t>coinvolti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49" name="CasellaDiTesto 148"/>
          <p:cNvSpPr txBox="1"/>
          <p:nvPr/>
        </p:nvSpPr>
        <p:spPr>
          <a:xfrm>
            <a:off x="6582707" y="313335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150" name="CasellaDiTesto 149"/>
          <p:cNvSpPr txBox="1"/>
          <p:nvPr/>
        </p:nvSpPr>
        <p:spPr>
          <a:xfrm>
            <a:off x="6921576" y="373650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cxnSp>
        <p:nvCxnSpPr>
          <p:cNvPr id="151" name="Connettore diritto 150"/>
          <p:cNvCxnSpPr>
            <a:endCxn id="148" idx="2"/>
          </p:cNvCxnSpPr>
          <p:nvPr/>
        </p:nvCxnSpPr>
        <p:spPr>
          <a:xfrm flipV="1">
            <a:off x="4905860" y="3721166"/>
            <a:ext cx="1544973" cy="2665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ombo 151"/>
          <p:cNvSpPr/>
          <p:nvPr/>
        </p:nvSpPr>
        <p:spPr>
          <a:xfrm>
            <a:off x="5831821" y="3938969"/>
            <a:ext cx="1306490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 smtClean="0">
                <a:solidFill>
                  <a:schemeClr val="tx1"/>
                </a:solidFill>
              </a:rPr>
              <a:t>coinvolti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53" name="CasellaDiTesto 152"/>
          <p:cNvSpPr txBox="1"/>
          <p:nvPr/>
        </p:nvSpPr>
        <p:spPr>
          <a:xfrm>
            <a:off x="5675756" y="357273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cxnSp>
        <p:nvCxnSpPr>
          <p:cNvPr id="154" name="Connettore diritto 153"/>
          <p:cNvCxnSpPr/>
          <p:nvPr/>
        </p:nvCxnSpPr>
        <p:spPr>
          <a:xfrm flipV="1">
            <a:off x="6451943" y="3127216"/>
            <a:ext cx="4169" cy="268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CasellaDiTesto 154"/>
          <p:cNvSpPr txBox="1"/>
          <p:nvPr/>
        </p:nvSpPr>
        <p:spPr>
          <a:xfrm>
            <a:off x="4819485" y="3264355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sp>
        <p:nvSpPr>
          <p:cNvPr id="156" name="CasellaDiTesto 155"/>
          <p:cNvSpPr txBox="1"/>
          <p:nvPr/>
        </p:nvSpPr>
        <p:spPr>
          <a:xfrm>
            <a:off x="5156121" y="3416470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Giorno</a:t>
            </a:r>
            <a:endParaRPr lang="en-GB" sz="1200" dirty="0" smtClean="0"/>
          </a:p>
        </p:txBody>
      </p:sp>
      <p:cxnSp>
        <p:nvCxnSpPr>
          <p:cNvPr id="157" name="Connettore diritto 156"/>
          <p:cNvCxnSpPr/>
          <p:nvPr/>
        </p:nvCxnSpPr>
        <p:spPr>
          <a:xfrm flipH="1" flipV="1">
            <a:off x="5130893" y="5114339"/>
            <a:ext cx="36957" cy="46444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e 157"/>
          <p:cNvSpPr/>
          <p:nvPr/>
        </p:nvSpPr>
        <p:spPr>
          <a:xfrm rot="16200000">
            <a:off x="5064601" y="4988831"/>
            <a:ext cx="132584" cy="12238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9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344" y="304089"/>
            <a:ext cx="8666922" cy="387909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Altro</a:t>
            </a:r>
            <a:r>
              <a:rPr lang="en-GB" dirty="0" smtClean="0"/>
              <a:t> </a:t>
            </a:r>
            <a:r>
              <a:rPr lang="en-GB" dirty="0" err="1" smtClean="0"/>
              <a:t>possibile</a:t>
            </a:r>
            <a:r>
              <a:rPr lang="en-GB" dirty="0" smtClean="0"/>
              <a:t> schema</a:t>
            </a:r>
            <a:endParaRPr lang="en-GB" dirty="0"/>
          </a:p>
        </p:txBody>
      </p:sp>
      <p:sp>
        <p:nvSpPr>
          <p:cNvPr id="9" name="Rettangolo 8"/>
          <p:cNvSpPr/>
          <p:nvPr/>
        </p:nvSpPr>
        <p:spPr>
          <a:xfrm>
            <a:off x="1017652" y="2682780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Paziente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986340" y="5109100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Reparto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17652" y="3909452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Stanza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17652" y="1524773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Comune</a:t>
            </a: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55" name="Gruppo 54"/>
          <p:cNvGrpSpPr/>
          <p:nvPr/>
        </p:nvGrpSpPr>
        <p:grpSpPr>
          <a:xfrm>
            <a:off x="966852" y="1939521"/>
            <a:ext cx="1272988" cy="735106"/>
            <a:chOff x="900239" y="1508375"/>
            <a:chExt cx="1272988" cy="735106"/>
          </a:xfrm>
        </p:grpSpPr>
        <p:cxnSp>
          <p:nvCxnSpPr>
            <p:cNvPr id="15" name="Connettore diritto 14"/>
            <p:cNvCxnSpPr/>
            <p:nvPr/>
          </p:nvCxnSpPr>
          <p:spPr>
            <a:xfrm>
              <a:off x="1533745" y="1508375"/>
              <a:ext cx="5977" cy="7351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mbo 12"/>
            <p:cNvSpPr/>
            <p:nvPr/>
          </p:nvSpPr>
          <p:spPr>
            <a:xfrm>
              <a:off x="900239" y="1680200"/>
              <a:ext cx="1272988" cy="378011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err="1" smtClean="0">
                  <a:solidFill>
                    <a:schemeClr val="tx1"/>
                  </a:solidFill>
                </a:rPr>
                <a:t>nato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1" name="Connettore diritto 20"/>
          <p:cNvCxnSpPr/>
          <p:nvPr/>
        </p:nvCxnSpPr>
        <p:spPr>
          <a:xfrm>
            <a:off x="1610102" y="3152681"/>
            <a:ext cx="5977" cy="735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mbo 21"/>
          <p:cNvSpPr/>
          <p:nvPr/>
        </p:nvSpPr>
        <p:spPr>
          <a:xfrm>
            <a:off x="976596" y="3324506"/>
            <a:ext cx="1272988" cy="37801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err="1" smtClean="0">
                <a:solidFill>
                  <a:schemeClr val="tx1"/>
                </a:solidFill>
              </a:rPr>
              <a:t>ricoverato</a:t>
            </a:r>
            <a:endParaRPr lang="en-GB" sz="1100" dirty="0">
              <a:solidFill>
                <a:schemeClr val="tx1"/>
              </a:solidFill>
            </a:endParaRPr>
          </a:p>
        </p:txBody>
      </p:sp>
      <p:cxnSp>
        <p:nvCxnSpPr>
          <p:cNvPr id="24" name="Connettore diritto 23"/>
          <p:cNvCxnSpPr/>
          <p:nvPr/>
        </p:nvCxnSpPr>
        <p:spPr>
          <a:xfrm>
            <a:off x="1619846" y="4365841"/>
            <a:ext cx="5977" cy="735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mbo 24"/>
          <p:cNvSpPr/>
          <p:nvPr/>
        </p:nvSpPr>
        <p:spPr>
          <a:xfrm>
            <a:off x="986340" y="4537666"/>
            <a:ext cx="1272988" cy="37801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di</a:t>
            </a:r>
            <a:r>
              <a:rPr lang="en-GB" dirty="0" smtClean="0"/>
              <a:t>i</a:t>
            </a:r>
            <a:endParaRPr lang="en-GB" dirty="0"/>
          </a:p>
        </p:txBody>
      </p:sp>
      <p:sp>
        <p:nvSpPr>
          <p:cNvPr id="36" name="Rettangolo 35"/>
          <p:cNvSpPr/>
          <p:nvPr/>
        </p:nvSpPr>
        <p:spPr>
          <a:xfrm>
            <a:off x="3726882" y="5109100"/>
            <a:ext cx="1171388" cy="6057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Sala </a:t>
            </a:r>
            <a:r>
              <a:rPr lang="en-GB" sz="1600" dirty="0" err="1" smtClean="0">
                <a:solidFill>
                  <a:schemeClr val="tx1"/>
                </a:solidFill>
              </a:rPr>
              <a:t>operatoria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3735923" y="3881063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Operazione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3786723" y="2699964"/>
            <a:ext cx="1171388" cy="452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Esame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2157728" y="1388284"/>
            <a:ext cx="688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u="sng" dirty="0" err="1" smtClean="0"/>
              <a:t>Codice</a:t>
            </a:r>
            <a:endParaRPr lang="en-GB" sz="1200" u="sng" dirty="0" smtClean="0"/>
          </a:p>
          <a:p>
            <a:r>
              <a:rPr lang="en-GB" sz="1200" dirty="0" smtClean="0"/>
              <a:t>Nome</a:t>
            </a:r>
          </a:p>
          <a:p>
            <a:r>
              <a:rPr lang="en-GB" sz="1200" dirty="0" err="1" smtClean="0"/>
              <a:t>Regione</a:t>
            </a:r>
            <a:endParaRPr lang="en-GB" sz="12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177344" y="2585262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u="sng" dirty="0" err="1" smtClean="0"/>
              <a:t>CFiscale</a:t>
            </a:r>
            <a:endParaRPr lang="en-GB" sz="1200" u="sng" dirty="0" smtClean="0"/>
          </a:p>
          <a:p>
            <a:pPr algn="r"/>
            <a:r>
              <a:rPr lang="en-GB" sz="1200" dirty="0" smtClean="0"/>
              <a:t>Nome</a:t>
            </a:r>
          </a:p>
          <a:p>
            <a:pPr algn="r"/>
            <a:r>
              <a:rPr lang="en-GB" sz="1200" dirty="0" err="1" smtClean="0"/>
              <a:t>Cognome</a:t>
            </a:r>
            <a:endParaRPr lang="en-GB" sz="1200" dirty="0"/>
          </a:p>
        </p:txBody>
      </p:sp>
      <p:sp>
        <p:nvSpPr>
          <p:cNvPr id="5" name="Rettangolo 4"/>
          <p:cNvSpPr/>
          <p:nvPr/>
        </p:nvSpPr>
        <p:spPr>
          <a:xfrm>
            <a:off x="5870418" y="2678980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Infermiere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410918" y="2662479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Medico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410918" y="3834679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Chirurgo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742983" y="1582362"/>
            <a:ext cx="1171388" cy="4482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 smtClean="0">
                <a:solidFill>
                  <a:schemeClr val="tx1"/>
                </a:solidFill>
              </a:rPr>
              <a:t>Personale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27" name="Connettore diritto 26"/>
          <p:cNvCxnSpPr>
            <a:stCxn id="6" idx="2"/>
            <a:endCxn id="7" idx="0"/>
          </p:cNvCxnSpPr>
          <p:nvPr/>
        </p:nvCxnSpPr>
        <p:spPr>
          <a:xfrm>
            <a:off x="7996612" y="3110715"/>
            <a:ext cx="0" cy="723964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 flipH="1">
            <a:off x="6378418" y="2325217"/>
            <a:ext cx="1751106" cy="21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/>
          <p:cNvCxnSpPr/>
          <p:nvPr/>
        </p:nvCxnSpPr>
        <p:spPr>
          <a:xfrm>
            <a:off x="8129524" y="2335889"/>
            <a:ext cx="0" cy="3265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6379197" y="2345472"/>
            <a:ext cx="0" cy="3387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>
            <a:off x="7410918" y="2006734"/>
            <a:ext cx="0" cy="338738"/>
          </a:xfrm>
          <a:prstGeom prst="line">
            <a:avLst/>
          </a:prstGeom>
          <a:ln w="190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5944151" y="1446946"/>
            <a:ext cx="782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u="sng" dirty="0" err="1" smtClean="0"/>
              <a:t>CFiscale</a:t>
            </a:r>
            <a:endParaRPr lang="en-GB" sz="1200" u="sng" dirty="0" smtClean="0"/>
          </a:p>
          <a:p>
            <a:pPr algn="r"/>
            <a:r>
              <a:rPr lang="en-GB" sz="1200" dirty="0" smtClean="0"/>
              <a:t>Nome</a:t>
            </a:r>
          </a:p>
          <a:p>
            <a:pPr algn="r"/>
            <a:r>
              <a:rPr lang="en-GB" sz="1200" dirty="0" err="1" smtClean="0"/>
              <a:t>Cognome</a:t>
            </a:r>
            <a:endParaRPr lang="en-GB" sz="1200" dirty="0"/>
          </a:p>
        </p:txBody>
      </p:sp>
      <p:grpSp>
        <p:nvGrpSpPr>
          <p:cNvPr id="46" name="Gruppo 45"/>
          <p:cNvGrpSpPr/>
          <p:nvPr/>
        </p:nvGrpSpPr>
        <p:grpSpPr>
          <a:xfrm>
            <a:off x="2189040" y="4243453"/>
            <a:ext cx="547610" cy="122388"/>
            <a:chOff x="2688763" y="3494869"/>
            <a:chExt cx="547610" cy="122388"/>
          </a:xfrm>
        </p:grpSpPr>
        <p:cxnSp>
          <p:nvCxnSpPr>
            <p:cNvPr id="43" name="Connettore diritto 42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e 43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2189040" y="3992198"/>
            <a:ext cx="547610" cy="122388"/>
            <a:chOff x="2688763" y="3494869"/>
            <a:chExt cx="547610" cy="122388"/>
          </a:xfrm>
        </p:grpSpPr>
        <p:cxnSp>
          <p:nvCxnSpPr>
            <p:cNvPr id="48" name="Connettore diritto 47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e 48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CasellaDiTesto 49"/>
          <p:cNvSpPr txBox="1"/>
          <p:nvPr/>
        </p:nvSpPr>
        <p:spPr>
          <a:xfrm>
            <a:off x="2776114" y="3911386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Piano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2776114" y="4166147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cxnSp>
        <p:nvCxnSpPr>
          <p:cNvPr id="57" name="Connettore diritto 56"/>
          <p:cNvCxnSpPr/>
          <p:nvPr/>
        </p:nvCxnSpPr>
        <p:spPr>
          <a:xfrm>
            <a:off x="4318629" y="4365841"/>
            <a:ext cx="5977" cy="7351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mbo 57"/>
          <p:cNvSpPr/>
          <p:nvPr/>
        </p:nvSpPr>
        <p:spPr>
          <a:xfrm>
            <a:off x="3685123" y="4537666"/>
            <a:ext cx="1272988" cy="378011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In </a:t>
            </a: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62" name="Gruppo 61"/>
          <p:cNvGrpSpPr/>
          <p:nvPr/>
        </p:nvGrpSpPr>
        <p:grpSpPr>
          <a:xfrm>
            <a:off x="4907311" y="5392493"/>
            <a:ext cx="547610" cy="122388"/>
            <a:chOff x="2688763" y="3494869"/>
            <a:chExt cx="547610" cy="122388"/>
          </a:xfrm>
        </p:grpSpPr>
        <p:cxnSp>
          <p:nvCxnSpPr>
            <p:cNvPr id="63" name="Connettore diritto 62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e 63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5" name="Gruppo 64"/>
          <p:cNvGrpSpPr/>
          <p:nvPr/>
        </p:nvGrpSpPr>
        <p:grpSpPr>
          <a:xfrm>
            <a:off x="4907311" y="5141238"/>
            <a:ext cx="547610" cy="122388"/>
            <a:chOff x="2688763" y="3494869"/>
            <a:chExt cx="547610" cy="122388"/>
          </a:xfrm>
        </p:grpSpPr>
        <p:cxnSp>
          <p:nvCxnSpPr>
            <p:cNvPr id="66" name="Connettore diritto 65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e 66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8" name="CasellaDiTesto 67"/>
          <p:cNvSpPr txBox="1"/>
          <p:nvPr/>
        </p:nvSpPr>
        <p:spPr>
          <a:xfrm>
            <a:off x="5494385" y="5060426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Piano</a:t>
            </a:r>
          </a:p>
        </p:txBody>
      </p:sp>
      <p:sp>
        <p:nvSpPr>
          <p:cNvPr id="69" name="CasellaDiTesto 68"/>
          <p:cNvSpPr txBox="1"/>
          <p:nvPr/>
        </p:nvSpPr>
        <p:spPr>
          <a:xfrm>
            <a:off x="5494385" y="5315187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grpSp>
        <p:nvGrpSpPr>
          <p:cNvPr id="70" name="Gruppo 69"/>
          <p:cNvGrpSpPr/>
          <p:nvPr/>
        </p:nvGrpSpPr>
        <p:grpSpPr>
          <a:xfrm>
            <a:off x="4907311" y="5576075"/>
            <a:ext cx="547610" cy="122388"/>
            <a:chOff x="2688763" y="3494869"/>
            <a:chExt cx="547610" cy="122388"/>
          </a:xfrm>
        </p:grpSpPr>
        <p:cxnSp>
          <p:nvCxnSpPr>
            <p:cNvPr id="71" name="Connettore diritto 70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e 71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CasellaDiTesto 72"/>
          <p:cNvSpPr txBox="1"/>
          <p:nvPr/>
        </p:nvSpPr>
        <p:spPr>
          <a:xfrm>
            <a:off x="5494385" y="5498769"/>
            <a:ext cx="1089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Metri</a:t>
            </a:r>
            <a:r>
              <a:rPr lang="en-GB" sz="1200" dirty="0" smtClean="0"/>
              <a:t> </a:t>
            </a:r>
            <a:r>
              <a:rPr lang="en-GB" sz="1200" dirty="0" err="1" smtClean="0"/>
              <a:t>quadrati</a:t>
            </a:r>
            <a:endParaRPr lang="en-GB" sz="1200" dirty="0" smtClean="0"/>
          </a:p>
        </p:txBody>
      </p:sp>
      <p:cxnSp>
        <p:nvCxnSpPr>
          <p:cNvPr id="75" name="Connettore diritto 74"/>
          <p:cNvCxnSpPr>
            <a:stCxn id="37" idx="3"/>
          </p:cNvCxnSpPr>
          <p:nvPr/>
        </p:nvCxnSpPr>
        <p:spPr>
          <a:xfrm flipV="1">
            <a:off x="4907311" y="4092854"/>
            <a:ext cx="2473264" cy="12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mbo 59"/>
          <p:cNvSpPr/>
          <p:nvPr/>
        </p:nvSpPr>
        <p:spPr>
          <a:xfrm>
            <a:off x="5797588" y="3403732"/>
            <a:ext cx="1306490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 smtClean="0">
                <a:solidFill>
                  <a:schemeClr val="tx1"/>
                </a:solidFill>
              </a:rPr>
              <a:t>coinvolti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2195086" y="5010052"/>
            <a:ext cx="1185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u="sng" dirty="0" err="1" smtClean="0"/>
              <a:t>Numero</a:t>
            </a:r>
            <a:r>
              <a:rPr lang="en-GB" sz="1200" u="sng" dirty="0" smtClean="0"/>
              <a:t> </a:t>
            </a:r>
          </a:p>
          <a:p>
            <a:r>
              <a:rPr lang="en-GB" sz="1200" dirty="0" smtClean="0"/>
              <a:t>Nome</a:t>
            </a:r>
          </a:p>
          <a:p>
            <a:r>
              <a:rPr lang="en-GB" sz="1200" dirty="0" err="1" smtClean="0"/>
              <a:t>Specializzazione</a:t>
            </a:r>
            <a:endParaRPr lang="en-GB" sz="1200" dirty="0" smtClean="0"/>
          </a:p>
        </p:txBody>
      </p:sp>
      <p:sp>
        <p:nvSpPr>
          <p:cNvPr id="78" name="CasellaDiTesto 77"/>
          <p:cNvSpPr txBox="1"/>
          <p:nvPr/>
        </p:nvSpPr>
        <p:spPr>
          <a:xfrm>
            <a:off x="1827662" y="192727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79" name="CasellaDiTesto 78"/>
          <p:cNvSpPr txBox="1"/>
          <p:nvPr/>
        </p:nvSpPr>
        <p:spPr>
          <a:xfrm>
            <a:off x="3285576" y="2549102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80" name="CasellaDiTesto 79"/>
          <p:cNvSpPr txBox="1"/>
          <p:nvPr/>
        </p:nvSpPr>
        <p:spPr>
          <a:xfrm>
            <a:off x="6582707" y="3133359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1" name="CasellaDiTesto 80"/>
          <p:cNvSpPr txBox="1"/>
          <p:nvPr/>
        </p:nvSpPr>
        <p:spPr>
          <a:xfrm>
            <a:off x="1723237" y="362746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2" name="CasellaDiTesto 81"/>
          <p:cNvSpPr txBox="1"/>
          <p:nvPr/>
        </p:nvSpPr>
        <p:spPr>
          <a:xfrm>
            <a:off x="1729640" y="3093888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1704343" y="483202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4" name="CasellaDiTesto 83"/>
          <p:cNvSpPr txBox="1"/>
          <p:nvPr/>
        </p:nvSpPr>
        <p:spPr>
          <a:xfrm>
            <a:off x="3655772" y="477930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85" name="CasellaDiTesto 84"/>
          <p:cNvSpPr txBox="1"/>
          <p:nvPr/>
        </p:nvSpPr>
        <p:spPr>
          <a:xfrm>
            <a:off x="950098" y="4318899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87" name="CasellaDiTesto 86"/>
          <p:cNvSpPr txBox="1"/>
          <p:nvPr/>
        </p:nvSpPr>
        <p:spPr>
          <a:xfrm>
            <a:off x="5120018" y="4089902"/>
            <a:ext cx="884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88" name="CasellaDiTesto 87"/>
          <p:cNvSpPr txBox="1"/>
          <p:nvPr/>
        </p:nvSpPr>
        <p:spPr>
          <a:xfrm>
            <a:off x="1870928" y="2376433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cxnSp>
        <p:nvCxnSpPr>
          <p:cNvPr id="90" name="Connettore diritto 89"/>
          <p:cNvCxnSpPr>
            <a:stCxn id="9" idx="3"/>
            <a:endCxn id="38" idx="1"/>
          </p:cNvCxnSpPr>
          <p:nvPr/>
        </p:nvCxnSpPr>
        <p:spPr>
          <a:xfrm>
            <a:off x="2189040" y="2906898"/>
            <a:ext cx="1597683" cy="193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diritto 91"/>
          <p:cNvCxnSpPr>
            <a:endCxn id="5" idx="2"/>
          </p:cNvCxnSpPr>
          <p:nvPr/>
        </p:nvCxnSpPr>
        <p:spPr>
          <a:xfrm flipV="1">
            <a:off x="6451943" y="3127216"/>
            <a:ext cx="4169" cy="268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3622590" y="4287066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94" name="CasellaDiTesto 93"/>
          <p:cNvSpPr txBox="1"/>
          <p:nvPr/>
        </p:nvSpPr>
        <p:spPr>
          <a:xfrm>
            <a:off x="2141206" y="3477621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/>
              <a:t>Giorno</a:t>
            </a:r>
            <a:r>
              <a:rPr lang="en-GB" sz="900" dirty="0" smtClean="0"/>
              <a:t> di </a:t>
            </a:r>
            <a:r>
              <a:rPr lang="en-GB" sz="900" dirty="0" err="1" smtClean="0"/>
              <a:t>arrivo</a:t>
            </a:r>
            <a:endParaRPr lang="en-GB" sz="900" dirty="0" smtClean="0"/>
          </a:p>
          <a:p>
            <a:r>
              <a:rPr lang="en-GB" sz="900" dirty="0" err="1" smtClean="0"/>
              <a:t>Giorno</a:t>
            </a:r>
            <a:r>
              <a:rPr lang="en-GB" sz="900" dirty="0" smtClean="0"/>
              <a:t> di </a:t>
            </a:r>
            <a:r>
              <a:rPr lang="en-GB" sz="900" dirty="0" err="1" smtClean="0"/>
              <a:t>partenza</a:t>
            </a:r>
            <a:endParaRPr lang="en-GB" sz="900" dirty="0"/>
          </a:p>
        </p:txBody>
      </p:sp>
      <p:sp>
        <p:nvSpPr>
          <p:cNvPr id="53" name="Rombo 52"/>
          <p:cNvSpPr/>
          <p:nvPr/>
        </p:nvSpPr>
        <p:spPr>
          <a:xfrm>
            <a:off x="2503798" y="2763293"/>
            <a:ext cx="1022318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fa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5" name="CasellaDiTesto 94"/>
          <p:cNvSpPr txBox="1"/>
          <p:nvPr/>
        </p:nvSpPr>
        <p:spPr>
          <a:xfrm>
            <a:off x="6921576" y="3736501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96" name="CasellaDiTesto 95"/>
          <p:cNvSpPr txBox="1"/>
          <p:nvPr/>
        </p:nvSpPr>
        <p:spPr>
          <a:xfrm>
            <a:off x="2164693" y="2591770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</a:t>
            </a:r>
            <a:r>
              <a:rPr lang="en-GB" sz="1400" dirty="0"/>
              <a:t>0</a:t>
            </a:r>
            <a:r>
              <a:rPr lang="en-GB" sz="1400" dirty="0" smtClean="0"/>
              <a:t>,n) </a:t>
            </a:r>
            <a:endParaRPr lang="en-GB" sz="1400" dirty="0"/>
          </a:p>
        </p:txBody>
      </p:sp>
      <p:sp>
        <p:nvSpPr>
          <p:cNvPr id="97" name="Rombo 96"/>
          <p:cNvSpPr/>
          <p:nvPr/>
        </p:nvSpPr>
        <p:spPr>
          <a:xfrm>
            <a:off x="3472843" y="3344853"/>
            <a:ext cx="1022318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fa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99" name="Connettore diritto 98"/>
          <p:cNvCxnSpPr>
            <a:endCxn id="97" idx="1"/>
          </p:cNvCxnSpPr>
          <p:nvPr/>
        </p:nvCxnSpPr>
        <p:spPr>
          <a:xfrm>
            <a:off x="2200657" y="3050995"/>
            <a:ext cx="1272186" cy="452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diritto 100"/>
          <p:cNvCxnSpPr>
            <a:stCxn id="97" idx="3"/>
          </p:cNvCxnSpPr>
          <p:nvPr/>
        </p:nvCxnSpPr>
        <p:spPr>
          <a:xfrm flipH="1">
            <a:off x="4455291" y="3503570"/>
            <a:ext cx="39870" cy="384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uppo 102"/>
          <p:cNvGrpSpPr/>
          <p:nvPr/>
        </p:nvGrpSpPr>
        <p:grpSpPr>
          <a:xfrm rot="19585214">
            <a:off x="3846287" y="2486701"/>
            <a:ext cx="547610" cy="122388"/>
            <a:chOff x="2688763" y="3494869"/>
            <a:chExt cx="547610" cy="122388"/>
          </a:xfrm>
        </p:grpSpPr>
        <p:cxnSp>
          <p:nvCxnSpPr>
            <p:cNvPr id="104" name="Connettore diritto 103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e 104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uppo 105"/>
          <p:cNvGrpSpPr/>
          <p:nvPr/>
        </p:nvGrpSpPr>
        <p:grpSpPr>
          <a:xfrm rot="19569702">
            <a:off x="4290072" y="2473263"/>
            <a:ext cx="547610" cy="122388"/>
            <a:chOff x="2688763" y="3494869"/>
            <a:chExt cx="547610" cy="122388"/>
          </a:xfrm>
        </p:grpSpPr>
        <p:cxnSp>
          <p:nvCxnSpPr>
            <p:cNvPr id="107" name="Connettore diritto 106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e 107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9" name="CasellaDiTesto 108"/>
          <p:cNvSpPr txBox="1"/>
          <p:nvPr/>
        </p:nvSpPr>
        <p:spPr>
          <a:xfrm>
            <a:off x="4953357" y="2053435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Nome</a:t>
            </a:r>
          </a:p>
        </p:txBody>
      </p:sp>
      <p:sp>
        <p:nvSpPr>
          <p:cNvPr id="110" name="CasellaDiTesto 109"/>
          <p:cNvSpPr txBox="1"/>
          <p:nvPr/>
        </p:nvSpPr>
        <p:spPr>
          <a:xfrm>
            <a:off x="3797065" y="2037458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sp>
        <p:nvSpPr>
          <p:cNvPr id="111" name="CasellaDiTesto 110"/>
          <p:cNvSpPr txBox="1"/>
          <p:nvPr/>
        </p:nvSpPr>
        <p:spPr>
          <a:xfrm>
            <a:off x="2189572" y="313483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</a:t>
            </a:r>
            <a:r>
              <a:rPr lang="en-GB" sz="1400" dirty="0"/>
              <a:t>0</a:t>
            </a:r>
            <a:r>
              <a:rPr lang="en-GB" sz="1400" dirty="0" smtClean="0"/>
              <a:t>,n) </a:t>
            </a:r>
            <a:endParaRPr lang="en-GB" sz="1400" dirty="0"/>
          </a:p>
        </p:txBody>
      </p:sp>
      <p:sp>
        <p:nvSpPr>
          <p:cNvPr id="112" name="CasellaDiTesto 111"/>
          <p:cNvSpPr txBox="1"/>
          <p:nvPr/>
        </p:nvSpPr>
        <p:spPr>
          <a:xfrm>
            <a:off x="3331877" y="3598456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115" name="CasellaDiTesto 114"/>
          <p:cNvSpPr txBox="1"/>
          <p:nvPr/>
        </p:nvSpPr>
        <p:spPr>
          <a:xfrm>
            <a:off x="4304654" y="3280511"/>
            <a:ext cx="6222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 smtClean="0"/>
              <a:t>Patologia</a:t>
            </a:r>
            <a:endParaRPr lang="en-GB" sz="900" dirty="0"/>
          </a:p>
        </p:txBody>
      </p:sp>
      <p:sp>
        <p:nvSpPr>
          <p:cNvPr id="119" name="Rombo 118"/>
          <p:cNvSpPr/>
          <p:nvPr/>
        </p:nvSpPr>
        <p:spPr>
          <a:xfrm>
            <a:off x="1056628" y="5876653"/>
            <a:ext cx="1202700" cy="346636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In 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121" name="Connettore 2 120"/>
          <p:cNvCxnSpPr>
            <a:stCxn id="119" idx="3"/>
          </p:cNvCxnSpPr>
          <p:nvPr/>
        </p:nvCxnSpPr>
        <p:spPr>
          <a:xfrm>
            <a:off x="2259328" y="6049971"/>
            <a:ext cx="6604649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diritto 122"/>
          <p:cNvCxnSpPr/>
          <p:nvPr/>
        </p:nvCxnSpPr>
        <p:spPr>
          <a:xfrm flipH="1">
            <a:off x="8883986" y="1806480"/>
            <a:ext cx="19903" cy="422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diritto 129"/>
          <p:cNvCxnSpPr>
            <a:stCxn id="8" idx="3"/>
          </p:cNvCxnSpPr>
          <p:nvPr/>
        </p:nvCxnSpPr>
        <p:spPr>
          <a:xfrm>
            <a:off x="7914371" y="1806480"/>
            <a:ext cx="989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ttore diritto 135"/>
          <p:cNvCxnSpPr>
            <a:stCxn id="10" idx="2"/>
            <a:endCxn id="119" idx="0"/>
          </p:cNvCxnSpPr>
          <p:nvPr/>
        </p:nvCxnSpPr>
        <p:spPr>
          <a:xfrm>
            <a:off x="1572034" y="5557336"/>
            <a:ext cx="85944" cy="319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CasellaDiTesto 136"/>
          <p:cNvSpPr txBox="1"/>
          <p:nvPr/>
        </p:nvSpPr>
        <p:spPr>
          <a:xfrm>
            <a:off x="7960865" y="1438239"/>
            <a:ext cx="56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(1,1) </a:t>
            </a:r>
            <a:endParaRPr lang="en-GB" sz="1400" dirty="0"/>
          </a:p>
        </p:txBody>
      </p:sp>
      <p:sp>
        <p:nvSpPr>
          <p:cNvPr id="138" name="CasellaDiTesto 137"/>
          <p:cNvSpPr txBox="1"/>
          <p:nvPr/>
        </p:nvSpPr>
        <p:spPr>
          <a:xfrm>
            <a:off x="1058474" y="5530017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139" name="CasellaDiTesto 138"/>
          <p:cNvSpPr txBox="1"/>
          <p:nvPr/>
        </p:nvSpPr>
        <p:spPr>
          <a:xfrm>
            <a:off x="8101595" y="214560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err="1" smtClean="0"/>
              <a:t>Specializ</a:t>
            </a:r>
            <a:endParaRPr lang="en-GB" sz="1200" dirty="0" smtClean="0"/>
          </a:p>
          <a:p>
            <a:pPr algn="r"/>
            <a:r>
              <a:rPr lang="en-GB" sz="1200" dirty="0" err="1" smtClean="0"/>
              <a:t>zazione</a:t>
            </a:r>
            <a:endParaRPr lang="en-GB" sz="1200" dirty="0"/>
          </a:p>
        </p:txBody>
      </p:sp>
      <p:grpSp>
        <p:nvGrpSpPr>
          <p:cNvPr id="140" name="Gruppo 139"/>
          <p:cNvGrpSpPr/>
          <p:nvPr/>
        </p:nvGrpSpPr>
        <p:grpSpPr>
          <a:xfrm rot="19569702">
            <a:off x="4649194" y="2492756"/>
            <a:ext cx="547610" cy="122388"/>
            <a:chOff x="2688763" y="3494869"/>
            <a:chExt cx="547610" cy="122388"/>
          </a:xfrm>
        </p:grpSpPr>
        <p:cxnSp>
          <p:nvCxnSpPr>
            <p:cNvPr id="141" name="Connettore diritto 140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e 141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4" name="CasellaDiTesto 143"/>
          <p:cNvSpPr txBox="1"/>
          <p:nvPr/>
        </p:nvSpPr>
        <p:spPr>
          <a:xfrm>
            <a:off x="4391952" y="2020469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Giorno</a:t>
            </a:r>
            <a:endParaRPr lang="en-GB" sz="1200" dirty="0" smtClean="0"/>
          </a:p>
        </p:txBody>
      </p:sp>
      <p:grpSp>
        <p:nvGrpSpPr>
          <p:cNvPr id="16" name="Gruppo 15"/>
          <p:cNvGrpSpPr/>
          <p:nvPr/>
        </p:nvGrpSpPr>
        <p:grpSpPr>
          <a:xfrm>
            <a:off x="3813115" y="2510675"/>
            <a:ext cx="843685" cy="122388"/>
            <a:chOff x="3813115" y="2510675"/>
            <a:chExt cx="843685" cy="122388"/>
          </a:xfrm>
        </p:grpSpPr>
        <p:cxnSp>
          <p:nvCxnSpPr>
            <p:cNvPr id="102" name="Connettore diritto 101"/>
            <p:cNvCxnSpPr/>
            <p:nvPr/>
          </p:nvCxnSpPr>
          <p:spPr>
            <a:xfrm flipH="1">
              <a:off x="3943721" y="2570821"/>
              <a:ext cx="713079" cy="1048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e 112"/>
            <p:cNvSpPr/>
            <p:nvPr/>
          </p:nvSpPr>
          <p:spPr>
            <a:xfrm rot="10800000">
              <a:off x="3813115" y="2510675"/>
              <a:ext cx="132584" cy="1223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Gruppo 113"/>
          <p:cNvGrpSpPr/>
          <p:nvPr/>
        </p:nvGrpSpPr>
        <p:grpSpPr>
          <a:xfrm rot="19585214">
            <a:off x="4632086" y="3663435"/>
            <a:ext cx="547610" cy="122388"/>
            <a:chOff x="2688763" y="3494869"/>
            <a:chExt cx="547610" cy="122388"/>
          </a:xfrm>
        </p:grpSpPr>
        <p:cxnSp>
          <p:nvCxnSpPr>
            <p:cNvPr id="116" name="Connettore diritto 115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e 116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uppo 117"/>
          <p:cNvGrpSpPr/>
          <p:nvPr/>
        </p:nvGrpSpPr>
        <p:grpSpPr>
          <a:xfrm rot="19569702">
            <a:off x="4847228" y="3763930"/>
            <a:ext cx="547610" cy="122388"/>
            <a:chOff x="2688763" y="3494869"/>
            <a:chExt cx="547610" cy="122388"/>
          </a:xfrm>
        </p:grpSpPr>
        <p:cxnSp>
          <p:nvCxnSpPr>
            <p:cNvPr id="120" name="Connettore diritto 119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e 121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4" name="Gruppo 123"/>
          <p:cNvGrpSpPr/>
          <p:nvPr/>
        </p:nvGrpSpPr>
        <p:grpSpPr>
          <a:xfrm rot="1548021">
            <a:off x="4558184" y="3700310"/>
            <a:ext cx="721162" cy="104176"/>
            <a:chOff x="3813115" y="2510675"/>
            <a:chExt cx="843685" cy="122388"/>
          </a:xfrm>
        </p:grpSpPr>
        <p:cxnSp>
          <p:nvCxnSpPr>
            <p:cNvPr id="125" name="Connettore diritto 124"/>
            <p:cNvCxnSpPr/>
            <p:nvPr/>
          </p:nvCxnSpPr>
          <p:spPr>
            <a:xfrm flipH="1">
              <a:off x="3943721" y="2570821"/>
              <a:ext cx="713079" cy="1048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e 125"/>
            <p:cNvSpPr/>
            <p:nvPr/>
          </p:nvSpPr>
          <p:spPr>
            <a:xfrm rot="10800000">
              <a:off x="3813115" y="2510675"/>
              <a:ext cx="132584" cy="1223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uppo 126"/>
          <p:cNvGrpSpPr/>
          <p:nvPr/>
        </p:nvGrpSpPr>
        <p:grpSpPr>
          <a:xfrm rot="1917903">
            <a:off x="4859514" y="4345689"/>
            <a:ext cx="547610" cy="122388"/>
            <a:chOff x="2688763" y="3494869"/>
            <a:chExt cx="547610" cy="122388"/>
          </a:xfrm>
        </p:grpSpPr>
        <p:cxnSp>
          <p:nvCxnSpPr>
            <p:cNvPr id="128" name="Connettore diritto 127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e 128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1" name="CasellaDiTesto 130"/>
          <p:cNvSpPr txBox="1"/>
          <p:nvPr/>
        </p:nvSpPr>
        <p:spPr>
          <a:xfrm>
            <a:off x="5375404" y="4348194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Tipologia</a:t>
            </a:r>
            <a:endParaRPr lang="en-GB" sz="1200" dirty="0" smtClean="0"/>
          </a:p>
        </p:txBody>
      </p:sp>
      <p:grpSp>
        <p:nvGrpSpPr>
          <p:cNvPr id="132" name="Gruppo 131"/>
          <p:cNvGrpSpPr/>
          <p:nvPr/>
        </p:nvGrpSpPr>
        <p:grpSpPr>
          <a:xfrm rot="19569702">
            <a:off x="4906077" y="2601284"/>
            <a:ext cx="547610" cy="122388"/>
            <a:chOff x="2688763" y="3494869"/>
            <a:chExt cx="547610" cy="122388"/>
          </a:xfrm>
        </p:grpSpPr>
        <p:cxnSp>
          <p:nvCxnSpPr>
            <p:cNvPr id="133" name="Connettore diritto 132"/>
            <p:cNvCxnSpPr/>
            <p:nvPr/>
          </p:nvCxnSpPr>
          <p:spPr>
            <a:xfrm>
              <a:off x="2688763" y="3556063"/>
              <a:ext cx="417005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e 133"/>
            <p:cNvSpPr/>
            <p:nvPr/>
          </p:nvSpPr>
          <p:spPr>
            <a:xfrm>
              <a:off x="3103789" y="3494869"/>
              <a:ext cx="132584" cy="1223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5" name="CasellaDiTesto 134"/>
          <p:cNvSpPr txBox="1"/>
          <p:nvPr/>
        </p:nvSpPr>
        <p:spPr>
          <a:xfrm>
            <a:off x="5171975" y="2226621"/>
            <a:ext cx="487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Esito</a:t>
            </a:r>
            <a:endParaRPr lang="en-GB" sz="1200" dirty="0" smtClean="0"/>
          </a:p>
        </p:txBody>
      </p:sp>
      <p:sp>
        <p:nvSpPr>
          <p:cNvPr id="146" name="Ovale 145"/>
          <p:cNvSpPr/>
          <p:nvPr/>
        </p:nvSpPr>
        <p:spPr>
          <a:xfrm rot="16200000">
            <a:off x="2390127" y="4120907"/>
            <a:ext cx="132584" cy="12238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igura a mano libera 2"/>
          <p:cNvSpPr/>
          <p:nvPr/>
        </p:nvSpPr>
        <p:spPr>
          <a:xfrm>
            <a:off x="1494118" y="4273176"/>
            <a:ext cx="980141" cy="233781"/>
          </a:xfrm>
          <a:custGeom>
            <a:avLst/>
            <a:gdLst>
              <a:gd name="connsiteX0" fmla="*/ 980141 w 980141"/>
              <a:gd name="connsiteY0" fmla="*/ 0 h 233781"/>
              <a:gd name="connsiteX1" fmla="*/ 980141 w 980141"/>
              <a:gd name="connsiteY1" fmla="*/ 65742 h 233781"/>
              <a:gd name="connsiteX2" fmla="*/ 872564 w 980141"/>
              <a:gd name="connsiteY2" fmla="*/ 191248 h 233781"/>
              <a:gd name="connsiteX3" fmla="*/ 824753 w 980141"/>
              <a:gd name="connsiteY3" fmla="*/ 215153 h 233781"/>
              <a:gd name="connsiteX4" fmla="*/ 782917 w 980141"/>
              <a:gd name="connsiteY4" fmla="*/ 221130 h 233781"/>
              <a:gd name="connsiteX5" fmla="*/ 699247 w 980141"/>
              <a:gd name="connsiteY5" fmla="*/ 233083 h 233781"/>
              <a:gd name="connsiteX6" fmla="*/ 406400 w 980141"/>
              <a:gd name="connsiteY6" fmla="*/ 233083 h 233781"/>
              <a:gd name="connsiteX7" fmla="*/ 0 w 980141"/>
              <a:gd name="connsiteY7" fmla="*/ 179295 h 23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0141" h="233781">
                <a:moveTo>
                  <a:pt x="980141" y="0"/>
                </a:moveTo>
                <a:lnTo>
                  <a:pt x="980141" y="65742"/>
                </a:lnTo>
                <a:lnTo>
                  <a:pt x="872564" y="191248"/>
                </a:lnTo>
                <a:cubicBezTo>
                  <a:pt x="856627" y="199216"/>
                  <a:pt x="841657" y="209518"/>
                  <a:pt x="824753" y="215153"/>
                </a:cubicBezTo>
                <a:cubicBezTo>
                  <a:pt x="811389" y="219608"/>
                  <a:pt x="796643" y="217962"/>
                  <a:pt x="782917" y="221130"/>
                </a:cubicBezTo>
                <a:cubicBezTo>
                  <a:pt x="709283" y="238123"/>
                  <a:pt x="788314" y="233083"/>
                  <a:pt x="699247" y="233083"/>
                </a:cubicBezTo>
                <a:lnTo>
                  <a:pt x="406400" y="233083"/>
                </a:lnTo>
                <a:lnTo>
                  <a:pt x="0" y="17929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CasellaDiTesto 142"/>
          <p:cNvSpPr txBox="1"/>
          <p:nvPr/>
        </p:nvSpPr>
        <p:spPr>
          <a:xfrm>
            <a:off x="4819485" y="3264355"/>
            <a:ext cx="69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Numero</a:t>
            </a:r>
            <a:endParaRPr lang="en-GB" sz="1200" dirty="0" smtClean="0"/>
          </a:p>
        </p:txBody>
      </p:sp>
      <p:sp>
        <p:nvSpPr>
          <p:cNvPr id="147" name="CasellaDiTesto 146"/>
          <p:cNvSpPr txBox="1"/>
          <p:nvPr/>
        </p:nvSpPr>
        <p:spPr>
          <a:xfrm>
            <a:off x="5156121" y="3416470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Giorno</a:t>
            </a:r>
            <a:endParaRPr lang="en-GB" sz="1200" dirty="0" smtClean="0"/>
          </a:p>
        </p:txBody>
      </p:sp>
      <p:cxnSp>
        <p:nvCxnSpPr>
          <p:cNvPr id="18" name="Connettore diritto 17"/>
          <p:cNvCxnSpPr>
            <a:endCxn id="60" idx="2"/>
          </p:cNvCxnSpPr>
          <p:nvPr/>
        </p:nvCxnSpPr>
        <p:spPr>
          <a:xfrm flipV="1">
            <a:off x="4905860" y="3721166"/>
            <a:ext cx="1544973" cy="2665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ombo 147"/>
          <p:cNvSpPr/>
          <p:nvPr/>
        </p:nvSpPr>
        <p:spPr>
          <a:xfrm>
            <a:off x="5831821" y="3938969"/>
            <a:ext cx="1306490" cy="317434"/>
          </a:xfrm>
          <a:prstGeom prst="diamo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 err="1" smtClean="0">
                <a:solidFill>
                  <a:schemeClr val="tx1"/>
                </a:solidFill>
              </a:rPr>
              <a:t>coinvolti</a:t>
            </a: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49" name="CasellaDiTesto 148"/>
          <p:cNvSpPr txBox="1"/>
          <p:nvPr/>
        </p:nvSpPr>
        <p:spPr>
          <a:xfrm>
            <a:off x="5675756" y="3572736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(1,n) </a:t>
            </a:r>
            <a:endParaRPr lang="en-GB" sz="1400" dirty="0"/>
          </a:p>
        </p:txBody>
      </p:sp>
      <p:sp>
        <p:nvSpPr>
          <p:cNvPr id="23" name="Rettangolo arrotondato 22"/>
          <p:cNvSpPr/>
          <p:nvPr/>
        </p:nvSpPr>
        <p:spPr>
          <a:xfrm>
            <a:off x="615576" y="3643246"/>
            <a:ext cx="2857267" cy="113606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0" name="Connettore diritto 149"/>
          <p:cNvCxnSpPr/>
          <p:nvPr/>
        </p:nvCxnSpPr>
        <p:spPr>
          <a:xfrm flipH="1" flipV="1">
            <a:off x="5130893" y="5114339"/>
            <a:ext cx="36957" cy="464444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Ovale 150"/>
          <p:cNvSpPr/>
          <p:nvPr/>
        </p:nvSpPr>
        <p:spPr>
          <a:xfrm rot="16200000">
            <a:off x="5064601" y="4988831"/>
            <a:ext cx="132584" cy="122388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Progettazione</a:t>
            </a:r>
            <a:r>
              <a:rPr lang="en-GB" dirty="0" smtClean="0"/>
              <a:t> </a:t>
            </a:r>
            <a:r>
              <a:rPr lang="en-GB" dirty="0" err="1" smtClean="0"/>
              <a:t>logica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1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Considerazioni</a:t>
            </a:r>
            <a:r>
              <a:rPr lang="en-GB" dirty="0" smtClean="0"/>
              <a:t> </a:t>
            </a:r>
            <a:r>
              <a:rPr lang="en-GB" dirty="0" err="1" smtClean="0"/>
              <a:t>generali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478943"/>
            <a:ext cx="8577470" cy="4698020"/>
          </a:xfrm>
        </p:spPr>
        <p:txBody>
          <a:bodyPr/>
          <a:lstStyle/>
          <a:p>
            <a:r>
              <a:rPr lang="en-GB" dirty="0" err="1" smtClean="0"/>
              <a:t>Ho</a:t>
            </a:r>
            <a:r>
              <a:rPr lang="en-GB" dirty="0" smtClean="0"/>
              <a:t> </a:t>
            </a:r>
            <a:r>
              <a:rPr lang="en-GB" dirty="0" err="1" smtClean="0"/>
              <a:t>deciso</a:t>
            </a:r>
            <a:r>
              <a:rPr lang="en-GB" dirty="0" smtClean="0"/>
              <a:t> di </a:t>
            </a:r>
            <a:r>
              <a:rPr lang="en-GB" dirty="0" err="1" smtClean="0"/>
              <a:t>considerare</a:t>
            </a:r>
            <a:r>
              <a:rPr lang="en-GB" dirty="0" smtClean="0"/>
              <a:t> far parte di </a:t>
            </a:r>
            <a:r>
              <a:rPr lang="en-GB" dirty="0" err="1" smtClean="0"/>
              <a:t>questa</a:t>
            </a:r>
            <a:r>
              <a:rPr lang="en-GB" dirty="0" smtClean="0"/>
              <a:t> </a:t>
            </a:r>
            <a:r>
              <a:rPr lang="en-GB" dirty="0" err="1" smtClean="0"/>
              <a:t>domanda</a:t>
            </a:r>
            <a:r>
              <a:rPr lang="en-GB" dirty="0" smtClean="0"/>
              <a:t> </a:t>
            </a:r>
            <a:r>
              <a:rPr lang="en-GB" b="1" dirty="0" smtClean="0"/>
              <a:t>lo schema </a:t>
            </a:r>
            <a:r>
              <a:rPr lang="en-GB" b="1" dirty="0" err="1" smtClean="0"/>
              <a:t>semplificato</a:t>
            </a:r>
            <a:r>
              <a:rPr lang="en-GB" dirty="0" smtClean="0"/>
              <a:t>, </a:t>
            </a:r>
            <a:r>
              <a:rPr lang="en-GB" dirty="0" err="1" smtClean="0"/>
              <a:t>mentre</a:t>
            </a:r>
            <a:r>
              <a:rPr lang="en-GB" dirty="0" smtClean="0"/>
              <a:t> lo schema </a:t>
            </a:r>
            <a:r>
              <a:rPr lang="en-GB" dirty="0" err="1" smtClean="0"/>
              <a:t>relazionale</a:t>
            </a:r>
            <a:r>
              <a:rPr lang="en-GB" dirty="0" smtClean="0"/>
              <a:t> </a:t>
            </a:r>
            <a:r>
              <a:rPr lang="en-GB" dirty="0" err="1" smtClean="0"/>
              <a:t>l’ho</a:t>
            </a:r>
            <a:r>
              <a:rPr lang="en-GB" dirty="0" smtClean="0"/>
              <a:t> </a:t>
            </a:r>
            <a:r>
              <a:rPr lang="en-GB" dirty="0" err="1" smtClean="0"/>
              <a:t>considerato</a:t>
            </a:r>
            <a:r>
              <a:rPr lang="en-GB" dirty="0"/>
              <a:t> </a:t>
            </a:r>
            <a:r>
              <a:rPr lang="en-GB" dirty="0" smtClean="0"/>
              <a:t>parte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domanda</a:t>
            </a:r>
            <a:r>
              <a:rPr lang="en-GB" dirty="0" smtClean="0"/>
              <a:t> </a:t>
            </a:r>
            <a:r>
              <a:rPr lang="en-GB" dirty="0" err="1" smtClean="0"/>
              <a:t>sul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relazionale</a:t>
            </a:r>
            <a:r>
              <a:rPr lang="en-GB" dirty="0" smtClean="0"/>
              <a:t> (</a:t>
            </a:r>
            <a:r>
              <a:rPr lang="en-GB" dirty="0" err="1" smtClean="0"/>
              <a:t>insieme</a:t>
            </a:r>
            <a:r>
              <a:rPr lang="en-GB" dirty="0" smtClean="0"/>
              <a:t> al </a:t>
            </a:r>
            <a:r>
              <a:rPr lang="en-GB" dirty="0" err="1" smtClean="0"/>
              <a:t>vincolo</a:t>
            </a:r>
            <a:r>
              <a:rPr lang="en-GB" dirty="0" smtClean="0"/>
              <a:t> di </a:t>
            </a:r>
            <a:r>
              <a:rPr lang="en-GB" dirty="0" err="1" smtClean="0"/>
              <a:t>tupla</a:t>
            </a:r>
            <a:r>
              <a:rPr lang="en-GB" dirty="0" smtClean="0"/>
              <a:t>)</a:t>
            </a:r>
          </a:p>
          <a:p>
            <a:r>
              <a:rPr lang="en-GB" dirty="0" smtClean="0"/>
              <a:t>Qui in </a:t>
            </a:r>
            <a:r>
              <a:rPr lang="en-GB" dirty="0" err="1" smtClean="0"/>
              <a:t>genere</a:t>
            </a:r>
            <a:r>
              <a:rPr lang="en-GB" dirty="0" smtClean="0"/>
              <a:t> non vi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stati</a:t>
            </a:r>
            <a:r>
              <a:rPr lang="en-GB" dirty="0" smtClean="0"/>
              <a:t> </a:t>
            </a:r>
            <a:r>
              <a:rPr lang="en-GB" dirty="0" err="1" smtClean="0"/>
              <a:t>errori</a:t>
            </a:r>
            <a:r>
              <a:rPr lang="en-GB" dirty="0" smtClean="0"/>
              <a:t> </a:t>
            </a:r>
            <a:r>
              <a:rPr lang="en-GB" dirty="0" err="1" smtClean="0"/>
              <a:t>significativi</a:t>
            </a:r>
            <a:r>
              <a:rPr lang="en-GB" dirty="0" smtClean="0"/>
              <a:t>. </a:t>
            </a:r>
            <a:r>
              <a:rPr lang="en-GB" dirty="0" err="1" smtClean="0"/>
              <a:t>Bisogona</a:t>
            </a:r>
            <a:r>
              <a:rPr lang="en-GB" dirty="0" smtClean="0"/>
              <a:t> fare un </a:t>
            </a:r>
            <a:r>
              <a:rPr lang="en-GB" dirty="0" err="1" smtClean="0"/>
              <a:t>pò</a:t>
            </a:r>
            <a:r>
              <a:rPr lang="en-GB" dirty="0" smtClean="0"/>
              <a:t> di </a:t>
            </a:r>
            <a:r>
              <a:rPr lang="en-GB" dirty="0" err="1" smtClean="0"/>
              <a:t>attezione</a:t>
            </a:r>
            <a:r>
              <a:rPr lang="en-GB" dirty="0" smtClean="0"/>
              <a:t> </a:t>
            </a:r>
            <a:r>
              <a:rPr lang="en-GB" dirty="0" err="1" smtClean="0"/>
              <a:t>alle</a:t>
            </a:r>
            <a:r>
              <a:rPr lang="en-GB" dirty="0" smtClean="0"/>
              <a:t> </a:t>
            </a:r>
            <a:r>
              <a:rPr lang="en-GB" dirty="0" err="1" smtClean="0"/>
              <a:t>cardinalità</a:t>
            </a:r>
            <a:r>
              <a:rPr lang="en-GB" dirty="0" smtClean="0"/>
              <a:t>, come </a:t>
            </a:r>
            <a:r>
              <a:rPr lang="en-GB" dirty="0" err="1" smtClean="0"/>
              <a:t>abbiamo</a:t>
            </a:r>
            <a:r>
              <a:rPr lang="en-GB" dirty="0" smtClean="0"/>
              <a:t> </a:t>
            </a:r>
            <a:r>
              <a:rPr lang="en-GB" dirty="0" err="1" smtClean="0"/>
              <a:t>visto</a:t>
            </a:r>
            <a:r>
              <a:rPr lang="en-GB" dirty="0" smtClean="0"/>
              <a:t> in </a:t>
            </a:r>
            <a:r>
              <a:rPr lang="en-GB" dirty="0" err="1" smtClean="0"/>
              <a:t>altri</a:t>
            </a:r>
            <a:r>
              <a:rPr lang="en-GB" dirty="0" smtClean="0"/>
              <a:t> </a:t>
            </a:r>
            <a:r>
              <a:rPr lang="en-GB" dirty="0" err="1" smtClean="0"/>
              <a:t>esercizi</a:t>
            </a:r>
            <a:r>
              <a:rPr lang="en-GB" dirty="0" smtClean="0"/>
              <a:t>. </a:t>
            </a:r>
            <a:r>
              <a:rPr lang="en-GB" dirty="0" err="1" smtClean="0"/>
              <a:t>L’errore</a:t>
            </a:r>
            <a:r>
              <a:rPr lang="en-GB" dirty="0" smtClean="0"/>
              <a:t> o </a:t>
            </a:r>
            <a:r>
              <a:rPr lang="en-GB" dirty="0" err="1" smtClean="0"/>
              <a:t>mancanza</a:t>
            </a:r>
            <a:r>
              <a:rPr lang="en-GB" dirty="0"/>
              <a:t> </a:t>
            </a:r>
            <a:r>
              <a:rPr lang="en-GB" dirty="0" err="1" smtClean="0"/>
              <a:t>veramente</a:t>
            </a:r>
            <a:r>
              <a:rPr lang="en-GB" dirty="0" smtClean="0"/>
              <a:t> grave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incide</a:t>
            </a:r>
            <a:r>
              <a:rPr lang="en-GB" dirty="0" smtClean="0"/>
              <a:t> </a:t>
            </a:r>
            <a:r>
              <a:rPr lang="en-GB" dirty="0" err="1" smtClean="0"/>
              <a:t>sul</a:t>
            </a:r>
            <a:r>
              <a:rPr lang="en-GB" dirty="0" smtClean="0"/>
              <a:t> </a:t>
            </a:r>
            <a:r>
              <a:rPr lang="en-GB" dirty="0" err="1" smtClean="0"/>
              <a:t>voto</a:t>
            </a:r>
            <a:r>
              <a:rPr lang="en-GB" dirty="0" smtClean="0"/>
              <a:t> di </a:t>
            </a:r>
            <a:r>
              <a:rPr lang="en-GB" dirty="0" err="1" smtClean="0"/>
              <a:t>questa</a:t>
            </a:r>
            <a:r>
              <a:rPr lang="en-GB" dirty="0" smtClean="0"/>
              <a:t> </a:t>
            </a:r>
            <a:r>
              <a:rPr lang="en-GB" dirty="0" err="1" smtClean="0"/>
              <a:t>domanda</a:t>
            </a:r>
            <a:r>
              <a:rPr lang="en-GB" dirty="0" smtClean="0"/>
              <a:t> è</a:t>
            </a:r>
            <a:r>
              <a:rPr lang="en-GB" b="1" dirty="0" smtClean="0"/>
              <a:t> la </a:t>
            </a:r>
            <a:r>
              <a:rPr lang="en-GB" b="1" dirty="0" err="1" smtClean="0"/>
              <a:t>assenza</a:t>
            </a:r>
            <a:r>
              <a:rPr lang="en-GB" b="1" dirty="0" smtClean="0"/>
              <a:t> di </a:t>
            </a:r>
            <a:r>
              <a:rPr lang="en-GB" b="1" dirty="0" err="1" smtClean="0"/>
              <a:t>assunzioni</a:t>
            </a:r>
            <a:r>
              <a:rPr lang="en-GB" b="1" dirty="0" smtClean="0"/>
              <a:t> </a:t>
            </a:r>
            <a:r>
              <a:rPr lang="en-GB" b="1" dirty="0" err="1" smtClean="0"/>
              <a:t>sul</a:t>
            </a:r>
            <a:r>
              <a:rPr lang="en-GB" b="1" dirty="0" smtClean="0"/>
              <a:t> </a:t>
            </a:r>
            <a:r>
              <a:rPr lang="en-GB" b="1" dirty="0" err="1" smtClean="0"/>
              <a:t>carico</a:t>
            </a:r>
            <a:r>
              <a:rPr lang="en-GB" b="1" dirty="0" smtClean="0"/>
              <a:t> </a:t>
            </a:r>
            <a:r>
              <a:rPr lang="en-GB" b="1" dirty="0" err="1" smtClean="0"/>
              <a:t>applicativo</a:t>
            </a:r>
            <a:r>
              <a:rPr lang="en-GB" b="1" dirty="0" smtClean="0"/>
              <a:t> (</a:t>
            </a:r>
            <a:r>
              <a:rPr lang="en-GB" b="1" dirty="0" err="1" smtClean="0"/>
              <a:t>es</a:t>
            </a:r>
            <a:r>
              <a:rPr lang="en-GB" b="1" dirty="0" smtClean="0"/>
              <a:t> </a:t>
            </a:r>
            <a:r>
              <a:rPr lang="en-GB" b="1" dirty="0" err="1" smtClean="0"/>
              <a:t>si</a:t>
            </a:r>
            <a:r>
              <a:rPr lang="en-GB" b="1" dirty="0" smtClean="0"/>
              <a:t> assume </a:t>
            </a:r>
            <a:r>
              <a:rPr lang="en-GB" b="1" dirty="0" err="1" smtClean="0"/>
              <a:t>che</a:t>
            </a:r>
            <a:r>
              <a:rPr lang="en-GB" b="1" dirty="0" smtClean="0"/>
              <a:t> </a:t>
            </a:r>
            <a:r>
              <a:rPr lang="en-GB" b="1" dirty="0" err="1" smtClean="0"/>
              <a:t>tutte</a:t>
            </a:r>
            <a:r>
              <a:rPr lang="en-GB" b="1" dirty="0" smtClean="0"/>
              <a:t> le </a:t>
            </a:r>
            <a:r>
              <a:rPr lang="en-GB" b="1" dirty="0" err="1" smtClean="0"/>
              <a:t>interrogazioni</a:t>
            </a:r>
            <a:r>
              <a:rPr lang="en-GB" b="1" dirty="0" smtClean="0"/>
              <a:t> </a:t>
            </a:r>
            <a:r>
              <a:rPr lang="en-GB" b="1" dirty="0" err="1" smtClean="0"/>
              <a:t>ecc</a:t>
            </a:r>
            <a:r>
              <a:rPr lang="en-GB" b="1" dirty="0" smtClean="0"/>
              <a:t>.)</a:t>
            </a:r>
          </a:p>
          <a:p>
            <a:r>
              <a:rPr lang="en-GB" b="1" dirty="0" err="1" smtClean="0"/>
              <a:t>Diversi</a:t>
            </a:r>
            <a:r>
              <a:rPr lang="en-GB" b="1" dirty="0" smtClean="0"/>
              <a:t> di </a:t>
            </a:r>
            <a:r>
              <a:rPr lang="en-GB" b="1" dirty="0" err="1" smtClean="0"/>
              <a:t>voi</a:t>
            </a:r>
            <a:r>
              <a:rPr lang="en-GB" b="1" dirty="0" smtClean="0"/>
              <a:t> </a:t>
            </a:r>
            <a:r>
              <a:rPr lang="en-GB" b="1" dirty="0" err="1" smtClean="0"/>
              <a:t>hanno</a:t>
            </a:r>
            <a:r>
              <a:rPr lang="en-GB" b="1" dirty="0" smtClean="0"/>
              <a:t> </a:t>
            </a:r>
            <a:r>
              <a:rPr lang="en-GB" b="1" dirty="0" err="1" smtClean="0"/>
              <a:t>messo</a:t>
            </a:r>
            <a:r>
              <a:rPr lang="en-GB" b="1" dirty="0" smtClean="0"/>
              <a:t> </a:t>
            </a:r>
            <a:r>
              <a:rPr lang="en-GB" b="1" dirty="0" err="1" smtClean="0"/>
              <a:t>direttamente</a:t>
            </a:r>
            <a:r>
              <a:rPr lang="en-GB" b="1" dirty="0" smtClean="0"/>
              <a:t> lo schema </a:t>
            </a:r>
            <a:r>
              <a:rPr lang="en-GB" b="1" dirty="0" err="1" smtClean="0"/>
              <a:t>senza</a:t>
            </a:r>
            <a:r>
              <a:rPr lang="en-GB" b="1" dirty="0" smtClean="0"/>
              <a:t> </a:t>
            </a:r>
            <a:r>
              <a:rPr lang="en-GB" b="1" dirty="0" err="1" smtClean="0"/>
              <a:t>fornire</a:t>
            </a:r>
            <a:r>
              <a:rPr lang="en-GB" b="1" dirty="0" smtClean="0"/>
              <a:t> </a:t>
            </a:r>
            <a:r>
              <a:rPr lang="en-GB" b="1" dirty="0" err="1" smtClean="0"/>
              <a:t>quelle</a:t>
            </a:r>
            <a:r>
              <a:rPr lang="en-GB" b="1" dirty="0" smtClean="0"/>
              <a:t> </a:t>
            </a:r>
            <a:r>
              <a:rPr lang="en-GB" b="1" dirty="0" err="1" smtClean="0"/>
              <a:t>assunzioni</a:t>
            </a:r>
            <a:endParaRPr lang="en-GB" b="1" dirty="0" smtClean="0"/>
          </a:p>
          <a:p>
            <a:r>
              <a:rPr lang="en-GB" dirty="0" err="1" smtClean="0"/>
              <a:t>Anche</a:t>
            </a:r>
            <a:r>
              <a:rPr lang="en-GB" dirty="0" smtClean="0"/>
              <a:t> qui, </a:t>
            </a:r>
            <a:r>
              <a:rPr lang="en-GB" dirty="0" err="1" smtClean="0"/>
              <a:t>spesso</a:t>
            </a:r>
            <a:r>
              <a:rPr lang="en-GB" dirty="0" smtClean="0"/>
              <a:t> </a:t>
            </a:r>
            <a:r>
              <a:rPr lang="en-GB" dirty="0" err="1"/>
              <a:t>s</a:t>
            </a:r>
            <a:r>
              <a:rPr lang="en-GB" dirty="0" err="1" smtClean="0"/>
              <a:t>arà</a:t>
            </a:r>
            <a:r>
              <a:rPr lang="en-GB" dirty="0" smtClean="0"/>
              <a:t> </a:t>
            </a:r>
            <a:r>
              <a:rPr lang="en-GB" dirty="0" err="1" smtClean="0"/>
              <a:t>stata</a:t>
            </a:r>
            <a:r>
              <a:rPr lang="en-GB" dirty="0" smtClean="0"/>
              <a:t> </a:t>
            </a:r>
            <a:r>
              <a:rPr lang="en-GB" dirty="0" err="1" smtClean="0"/>
              <a:t>dimenticanza</a:t>
            </a:r>
            <a:r>
              <a:rPr lang="en-GB" dirty="0" smtClean="0"/>
              <a:t>, ma </a:t>
            </a:r>
            <a:r>
              <a:rPr lang="en-GB" dirty="0" err="1" smtClean="0"/>
              <a:t>siccome</a:t>
            </a:r>
            <a:r>
              <a:rPr lang="en-GB" dirty="0" smtClean="0"/>
              <a:t> non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</a:t>
            </a:r>
            <a:r>
              <a:rPr lang="en-GB" dirty="0" err="1" smtClean="0"/>
              <a:t>intervenire</a:t>
            </a:r>
            <a:r>
              <a:rPr lang="en-GB" dirty="0" smtClean="0"/>
              <a:t> </a:t>
            </a:r>
            <a:r>
              <a:rPr lang="en-GB" dirty="0" err="1" smtClean="0"/>
              <a:t>successivamente</a:t>
            </a:r>
            <a:r>
              <a:rPr lang="en-GB" dirty="0" smtClean="0"/>
              <a:t> per </a:t>
            </a:r>
            <a:r>
              <a:rPr lang="en-GB" dirty="0" err="1" smtClean="0"/>
              <a:t>aggiungere</a:t>
            </a:r>
            <a:r>
              <a:rPr lang="en-GB" dirty="0" smtClean="0"/>
              <a:t> </a:t>
            </a:r>
            <a:r>
              <a:rPr lang="en-GB" dirty="0" err="1" smtClean="0"/>
              <a:t>qualche</a:t>
            </a:r>
            <a:r>
              <a:rPr lang="en-GB" dirty="0" smtClean="0"/>
              <a:t> </a:t>
            </a:r>
            <a:r>
              <a:rPr lang="en-GB" dirty="0" err="1" smtClean="0"/>
              <a:t>particolare</a:t>
            </a:r>
            <a:r>
              <a:rPr lang="en-GB" dirty="0" smtClean="0"/>
              <a:t> al </a:t>
            </a:r>
            <a:r>
              <a:rPr lang="en-GB" dirty="0" err="1" smtClean="0"/>
              <a:t>compito</a:t>
            </a:r>
            <a:r>
              <a:rPr lang="en-GB" dirty="0" smtClean="0"/>
              <a:t>, </a:t>
            </a:r>
            <a:r>
              <a:rPr lang="en-GB" dirty="0" err="1" smtClean="0"/>
              <a:t>questa</a:t>
            </a:r>
            <a:r>
              <a:rPr lang="en-GB" dirty="0" smtClean="0"/>
              <a:t> </a:t>
            </a:r>
            <a:r>
              <a:rPr lang="en-GB" dirty="0" err="1" smtClean="0"/>
              <a:t>dimenticanza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</a:t>
            </a:r>
            <a:r>
              <a:rPr lang="en-GB" dirty="0" err="1" smtClean="0"/>
              <a:t>costare</a:t>
            </a:r>
            <a:r>
              <a:rPr lang="en-GB" dirty="0" smtClean="0"/>
              <a:t> un </a:t>
            </a:r>
            <a:r>
              <a:rPr lang="en-GB" dirty="0" err="1" smtClean="0"/>
              <a:t>pò</a:t>
            </a:r>
            <a:r>
              <a:rPr lang="en-GB" dirty="0" smtClean="0"/>
              <a:t>  </a:t>
            </a:r>
            <a:r>
              <a:rPr lang="en-GB" dirty="0" err="1" smtClean="0"/>
              <a:t>caro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821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Vincoli</a:t>
            </a:r>
            <a:r>
              <a:rPr lang="en-GB" dirty="0" smtClean="0"/>
              <a:t> di </a:t>
            </a:r>
            <a:r>
              <a:rPr lang="en-GB" dirty="0" err="1" smtClean="0"/>
              <a:t>integrità</a:t>
            </a:r>
            <a:r>
              <a:rPr lang="en-GB" dirty="0" smtClean="0"/>
              <a:t> </a:t>
            </a:r>
            <a:r>
              <a:rPr lang="en-GB" dirty="0" err="1" smtClean="0"/>
              <a:t>complessi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7" y="1287117"/>
            <a:ext cx="2641324" cy="4889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err="1" smtClean="0"/>
              <a:t>Esempio</a:t>
            </a:r>
            <a:r>
              <a:rPr lang="en-GB" sz="2800" dirty="0" smtClean="0"/>
              <a:t> di due </a:t>
            </a:r>
            <a:r>
              <a:rPr lang="en-GB" sz="2800" dirty="0" err="1" smtClean="0"/>
              <a:t>vincoli</a:t>
            </a:r>
            <a:r>
              <a:rPr lang="en-GB" sz="2800" dirty="0" smtClean="0"/>
              <a:t> di </a:t>
            </a:r>
            <a:r>
              <a:rPr lang="en-GB" sz="2800" dirty="0" err="1" smtClean="0"/>
              <a:t>integrità</a:t>
            </a:r>
            <a:r>
              <a:rPr lang="en-GB" sz="2800" dirty="0" smtClean="0"/>
              <a:t> </a:t>
            </a:r>
            <a:r>
              <a:rPr lang="en-GB" sz="2800" dirty="0" err="1" smtClean="0"/>
              <a:t>referenziale</a:t>
            </a:r>
            <a:r>
              <a:rPr lang="en-GB" sz="2800" dirty="0" smtClean="0"/>
              <a:t> </a:t>
            </a:r>
            <a:r>
              <a:rPr lang="en-GB" sz="2800" dirty="0" err="1" smtClean="0"/>
              <a:t>rispettivamente</a:t>
            </a:r>
            <a:r>
              <a:rPr lang="en-GB" sz="2800" dirty="0" smtClean="0"/>
              <a:t> </a:t>
            </a:r>
            <a:r>
              <a:rPr lang="en-GB" sz="2800" dirty="0" err="1" smtClean="0"/>
              <a:t>definiti</a:t>
            </a:r>
            <a:r>
              <a:rPr lang="en-GB" sz="2800" dirty="0" smtClean="0"/>
              <a:t> con due e </a:t>
            </a:r>
            <a:r>
              <a:rPr lang="en-GB" sz="2800" dirty="0" err="1" smtClean="0"/>
              <a:t>tre</a:t>
            </a:r>
            <a:r>
              <a:rPr lang="en-GB" sz="2800" dirty="0" smtClean="0"/>
              <a:t> </a:t>
            </a:r>
            <a:r>
              <a:rPr lang="en-GB" sz="2800" dirty="0" err="1" smtClean="0"/>
              <a:t>attributi</a:t>
            </a:r>
            <a:r>
              <a:rPr lang="en-GB" sz="2800" dirty="0" smtClean="0"/>
              <a:t>, </a:t>
            </a:r>
            <a:r>
              <a:rPr lang="en-GB" sz="2800" dirty="0" err="1" smtClean="0"/>
              <a:t>corretti</a:t>
            </a:r>
            <a:endParaRPr lang="en-GB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48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597" y="1457326"/>
            <a:ext cx="5508415" cy="4948237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4052047" y="5420659"/>
            <a:ext cx="4237318" cy="6215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2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5977" y="2235761"/>
            <a:ext cx="8666922" cy="693391"/>
          </a:xfrm>
        </p:spPr>
        <p:txBody>
          <a:bodyPr/>
          <a:lstStyle/>
          <a:p>
            <a:r>
              <a:rPr lang="en-GB" dirty="0" err="1" smtClean="0"/>
              <a:t>Schemi</a:t>
            </a:r>
            <a:r>
              <a:rPr lang="en-GB" dirty="0" smtClean="0"/>
              <a:t> </a:t>
            </a:r>
            <a:r>
              <a:rPr lang="en-GB" dirty="0" err="1" smtClean="0"/>
              <a:t>concettuale</a:t>
            </a:r>
            <a:r>
              <a:rPr lang="en-GB" dirty="0" smtClean="0"/>
              <a:t> e </a:t>
            </a:r>
            <a:r>
              <a:rPr lang="en-GB" dirty="0" err="1" smtClean="0"/>
              <a:t>logico</a:t>
            </a:r>
            <a:r>
              <a:rPr lang="en-GB" dirty="0" smtClean="0"/>
              <a:t> </a:t>
            </a:r>
            <a:r>
              <a:rPr lang="en-GB" dirty="0" err="1" smtClean="0"/>
              <a:t>insieme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3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Testo</a:t>
            </a:r>
            <a:r>
              <a:rPr lang="en-GB" dirty="0"/>
              <a:t> </a:t>
            </a:r>
            <a:r>
              <a:rPr lang="en-GB" dirty="0" err="1"/>
              <a:t>dell’esame</a:t>
            </a:r>
            <a:r>
              <a:rPr lang="en-GB" dirty="0"/>
              <a:t> - </a:t>
            </a:r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Seguono ora alcuni vincoli sulle parti 1-6.</a:t>
            </a:r>
          </a:p>
          <a:p>
            <a:pPr marL="0" indent="0">
              <a:buNone/>
            </a:pPr>
            <a:r>
              <a:rPr lang="en-GB" b="1" dirty="0"/>
              <a:t>Parte 1 e </a:t>
            </a:r>
            <a:r>
              <a:rPr lang="en-GB" b="1" dirty="0" smtClean="0"/>
              <a:t>2 - </a:t>
            </a:r>
            <a:r>
              <a:rPr lang="it-IT" dirty="0" smtClean="0"/>
              <a:t>I </a:t>
            </a:r>
            <a:r>
              <a:rPr lang="it-IT" dirty="0"/>
              <a:t>requisiti alla Parte 1 dovranno permettere la produzione di uno schema ER completo (ad </a:t>
            </a:r>
            <a:r>
              <a:rPr lang="it-IT" dirty="0" smtClean="0"/>
              <a:t>esempi ogni </a:t>
            </a:r>
            <a:r>
              <a:rPr lang="it-IT" dirty="0"/>
              <a:t>entità deve avere un identificatore) che abbia almeno otto entità, e che utilizzi concetti </a:t>
            </a:r>
            <a:r>
              <a:rPr lang="it-IT" dirty="0" smtClean="0"/>
              <a:t>che appartengano </a:t>
            </a:r>
            <a:r>
              <a:rPr lang="it-IT" dirty="0"/>
              <a:t>a tutti i seguenti elementi base obbligatori</a:t>
            </a:r>
            <a:r>
              <a:rPr lang="it-IT" dirty="0" smtClean="0"/>
              <a:t>:</a:t>
            </a:r>
          </a:p>
          <a:p>
            <a:r>
              <a:rPr lang="en-GB" dirty="0" err="1"/>
              <a:t>Entità</a:t>
            </a:r>
            <a:endParaRPr lang="en-GB" dirty="0"/>
          </a:p>
          <a:p>
            <a:r>
              <a:rPr lang="en-GB" dirty="0"/>
              <a:t>2. </a:t>
            </a:r>
            <a:r>
              <a:rPr lang="en-GB" dirty="0" err="1"/>
              <a:t>Attributo</a:t>
            </a:r>
            <a:r>
              <a:rPr lang="en-GB" dirty="0"/>
              <a:t> di </a:t>
            </a:r>
            <a:r>
              <a:rPr lang="en-GB" dirty="0" err="1"/>
              <a:t>Entità</a:t>
            </a:r>
            <a:endParaRPr lang="en-GB" dirty="0"/>
          </a:p>
          <a:p>
            <a:r>
              <a:rPr lang="en-GB" dirty="0"/>
              <a:t>3. Relationship </a:t>
            </a:r>
            <a:r>
              <a:rPr lang="en-GB" dirty="0" err="1"/>
              <a:t>binaria</a:t>
            </a:r>
            <a:endParaRPr lang="en-GB" dirty="0"/>
          </a:p>
          <a:p>
            <a:r>
              <a:rPr lang="en-GB" dirty="0"/>
              <a:t>4. </a:t>
            </a:r>
            <a:r>
              <a:rPr lang="en-GB" dirty="0" err="1"/>
              <a:t>Attributo</a:t>
            </a:r>
            <a:r>
              <a:rPr lang="en-GB" dirty="0"/>
              <a:t> di relationship</a:t>
            </a:r>
          </a:p>
          <a:p>
            <a:r>
              <a:rPr lang="pt-BR" dirty="0"/>
              <a:t>5. Cardinalità (1,1), (1,n), (0,n)</a:t>
            </a:r>
          </a:p>
          <a:p>
            <a:r>
              <a:rPr lang="en-GB" dirty="0"/>
              <a:t>6. </a:t>
            </a:r>
            <a:r>
              <a:rPr lang="en-GB" dirty="0" err="1"/>
              <a:t>Identificatore</a:t>
            </a:r>
            <a:r>
              <a:rPr lang="en-GB" dirty="0"/>
              <a:t> </a:t>
            </a:r>
            <a:r>
              <a:rPr lang="en-GB" dirty="0" err="1"/>
              <a:t>interno</a:t>
            </a:r>
            <a:endParaRPr lang="en-GB" dirty="0"/>
          </a:p>
          <a:p>
            <a:r>
              <a:rPr lang="it-IT" dirty="0"/>
              <a:t>7. Generalizzazione tra entità genitore e almeno due entità figlie</a:t>
            </a:r>
          </a:p>
          <a:p>
            <a:pPr marL="0" indent="0">
              <a:buNone/>
            </a:pPr>
            <a:r>
              <a:rPr lang="it-IT" dirty="0"/>
              <a:t>e, inoltre, utilizzi concetti che appartengano al maggior numero possibile dei seguenti </a:t>
            </a:r>
            <a:r>
              <a:rPr lang="it-IT" dirty="0" smtClean="0"/>
              <a:t>elementi </a:t>
            </a:r>
            <a:r>
              <a:rPr lang="en-GB" dirty="0" err="1" smtClean="0"/>
              <a:t>avanzati</a:t>
            </a:r>
            <a:r>
              <a:rPr lang="en-GB" dirty="0" smtClean="0"/>
              <a:t> </a:t>
            </a:r>
            <a:r>
              <a:rPr lang="en-GB" dirty="0"/>
              <a:t>del </a:t>
            </a:r>
            <a:r>
              <a:rPr lang="en-GB" dirty="0" err="1"/>
              <a:t>modello</a:t>
            </a:r>
            <a:r>
              <a:rPr lang="en-GB" dirty="0"/>
              <a:t>:</a:t>
            </a:r>
          </a:p>
          <a:p>
            <a:r>
              <a:rPr lang="en-GB" dirty="0"/>
              <a:t>8. Relationship </a:t>
            </a:r>
            <a:r>
              <a:rPr lang="en-GB" dirty="0" err="1"/>
              <a:t>ternaria</a:t>
            </a:r>
            <a:endParaRPr lang="en-GB" dirty="0"/>
          </a:p>
          <a:p>
            <a:r>
              <a:rPr lang="it-IT" dirty="0"/>
              <a:t>9. </a:t>
            </a:r>
            <a:r>
              <a:rPr lang="it-IT" dirty="0" err="1"/>
              <a:t>Relationship</a:t>
            </a:r>
            <a:r>
              <a:rPr lang="it-IT" dirty="0"/>
              <a:t> binaria sulla stessa entità</a:t>
            </a:r>
          </a:p>
          <a:p>
            <a:r>
              <a:rPr lang="en-GB" dirty="0"/>
              <a:t>10. </a:t>
            </a:r>
            <a:r>
              <a:rPr lang="en-GB" dirty="0" err="1"/>
              <a:t>Identificatore</a:t>
            </a:r>
            <a:r>
              <a:rPr lang="en-GB" dirty="0"/>
              <a:t> </a:t>
            </a:r>
            <a:r>
              <a:rPr lang="en-GB" dirty="0" err="1"/>
              <a:t>esterno</a:t>
            </a:r>
            <a:endParaRPr lang="en-GB" dirty="0"/>
          </a:p>
          <a:p>
            <a:r>
              <a:rPr lang="it-IT" dirty="0"/>
              <a:t>11. Coppia di attributi che costituiscono ciascuno un identificatore interno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2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95" y="1058517"/>
            <a:ext cx="6305550" cy="517273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7"/>
            <a:ext cx="8666922" cy="581172"/>
          </a:xfrm>
        </p:spPr>
        <p:txBody>
          <a:bodyPr/>
          <a:lstStyle/>
          <a:p>
            <a:r>
              <a:rPr lang="en-GB" dirty="0" err="1" smtClean="0"/>
              <a:t>Traduzione</a:t>
            </a:r>
            <a:r>
              <a:rPr lang="en-GB" dirty="0" smtClean="0"/>
              <a:t> </a:t>
            </a:r>
            <a:r>
              <a:rPr lang="en-GB" dirty="0" err="1" smtClean="0"/>
              <a:t>corretta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5457825" y="6440099"/>
            <a:ext cx="2057400" cy="365125"/>
          </a:xfrm>
        </p:spPr>
        <p:txBody>
          <a:bodyPr/>
          <a:lstStyle/>
          <a:p>
            <a:fld id="{5B97EF3B-A56D-4C04-9378-F07C30612350}" type="slidenum">
              <a:rPr lang="en-GB" smtClean="0"/>
              <a:t>50</a:t>
            </a:fld>
            <a:endParaRPr lang="en-GB"/>
          </a:p>
        </p:txBody>
      </p:sp>
      <p:sp>
        <p:nvSpPr>
          <p:cNvPr id="6" name="Rettangolo arrotondato 5"/>
          <p:cNvSpPr/>
          <p:nvPr/>
        </p:nvSpPr>
        <p:spPr>
          <a:xfrm>
            <a:off x="3657600" y="2417515"/>
            <a:ext cx="3024963" cy="12719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5209608" y="3732028"/>
            <a:ext cx="248217" cy="229037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2498651" y="3689498"/>
            <a:ext cx="1708077" cy="229131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8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6"/>
            <a:ext cx="3738023" cy="69339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Schema </a:t>
            </a:r>
            <a:r>
              <a:rPr lang="en-GB" dirty="0" err="1" smtClean="0"/>
              <a:t>relazionale</a:t>
            </a:r>
            <a:r>
              <a:rPr lang="en-GB" dirty="0" smtClean="0"/>
              <a:t> </a:t>
            </a:r>
            <a:r>
              <a:rPr lang="en-GB" dirty="0" err="1" smtClean="0"/>
              <a:t>insufficiente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3319" y="1287117"/>
            <a:ext cx="3651622" cy="4889846"/>
          </a:xfrm>
        </p:spPr>
        <p:txBody>
          <a:bodyPr/>
          <a:lstStyle/>
          <a:p>
            <a:r>
              <a:rPr lang="en-GB" dirty="0" smtClean="0"/>
              <a:t>In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, a parte la </a:t>
            </a:r>
            <a:r>
              <a:rPr lang="en-GB" dirty="0" err="1" smtClean="0"/>
              <a:t>assenza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vincoli</a:t>
            </a:r>
            <a:r>
              <a:rPr lang="en-GB" dirty="0" smtClean="0"/>
              <a:t> di </a:t>
            </a:r>
            <a:r>
              <a:rPr lang="en-GB" dirty="0" err="1" smtClean="0"/>
              <a:t>integrità</a:t>
            </a:r>
            <a:r>
              <a:rPr lang="en-GB" dirty="0" smtClean="0"/>
              <a:t> </a:t>
            </a:r>
            <a:r>
              <a:rPr lang="en-GB" dirty="0" err="1" smtClean="0"/>
              <a:t>referenziale</a:t>
            </a:r>
            <a:r>
              <a:rPr lang="en-GB" dirty="0" smtClean="0"/>
              <a:t>, </a:t>
            </a:r>
            <a:r>
              <a:rPr lang="en-GB" dirty="0" err="1" smtClean="0"/>
              <a:t>che</a:t>
            </a:r>
            <a:r>
              <a:rPr lang="en-GB" dirty="0" smtClean="0"/>
              <a:t> è da </a:t>
            </a:r>
            <a:r>
              <a:rPr lang="en-GB" dirty="0" err="1" smtClean="0"/>
              <a:t>considerare</a:t>
            </a:r>
            <a:r>
              <a:rPr lang="en-GB" dirty="0" smtClean="0"/>
              <a:t> un grave </a:t>
            </a:r>
            <a:r>
              <a:rPr lang="en-GB" dirty="0" err="1" smtClean="0"/>
              <a:t>errore</a:t>
            </a:r>
            <a:r>
              <a:rPr lang="en-GB" dirty="0" smtClean="0"/>
              <a:t>, ci </a:t>
            </a:r>
            <a:r>
              <a:rPr lang="en-GB" dirty="0" err="1" smtClean="0"/>
              <a:t>sono</a:t>
            </a:r>
            <a:r>
              <a:rPr lang="en-GB" dirty="0" smtClean="0"/>
              <a:t> diverse </a:t>
            </a:r>
            <a:r>
              <a:rPr lang="en-GB" dirty="0" err="1" smtClean="0"/>
              <a:t>chiavi</a:t>
            </a:r>
            <a:r>
              <a:rPr lang="en-GB" dirty="0" smtClean="0"/>
              <a:t> </a:t>
            </a:r>
            <a:r>
              <a:rPr lang="en-GB" dirty="0" err="1" smtClean="0"/>
              <a:t>primarie</a:t>
            </a:r>
            <a:r>
              <a:rPr lang="en-GB" dirty="0" smtClean="0"/>
              <a:t> </a:t>
            </a:r>
            <a:r>
              <a:rPr lang="en-GB" dirty="0" err="1" smtClean="0"/>
              <a:t>sbagliate</a:t>
            </a:r>
            <a:r>
              <a:rPr lang="en-GB" dirty="0" smtClean="0"/>
              <a:t>.</a:t>
            </a:r>
          </a:p>
          <a:p>
            <a:r>
              <a:rPr lang="en-GB" dirty="0" smtClean="0"/>
              <a:t>Ad </a:t>
            </a:r>
            <a:r>
              <a:rPr lang="en-GB" dirty="0" err="1" smtClean="0"/>
              <a:t>esempio</a:t>
            </a:r>
            <a:r>
              <a:rPr lang="en-GB" dirty="0" smtClean="0"/>
              <a:t> la relationship  </a:t>
            </a:r>
            <a:r>
              <a:rPr lang="en-GB" dirty="0" err="1" smtClean="0"/>
              <a:t>ternaria</a:t>
            </a:r>
            <a:r>
              <a:rPr lang="en-GB" dirty="0" smtClean="0"/>
              <a:t> </a:t>
            </a:r>
            <a:r>
              <a:rPr lang="en-GB" i="1" dirty="0" err="1" smtClean="0"/>
              <a:t>Eseguito</a:t>
            </a:r>
            <a:r>
              <a:rPr lang="en-GB" dirty="0" smtClean="0"/>
              <a:t> </a:t>
            </a:r>
            <a:r>
              <a:rPr lang="en-GB" dirty="0" err="1" smtClean="0"/>
              <a:t>viene</a:t>
            </a:r>
            <a:r>
              <a:rPr lang="en-GB" dirty="0" smtClean="0"/>
              <a:t> </a:t>
            </a:r>
            <a:r>
              <a:rPr lang="en-GB" dirty="0" err="1" smtClean="0"/>
              <a:t>tradotta</a:t>
            </a:r>
            <a:r>
              <a:rPr lang="en-GB" dirty="0" smtClean="0"/>
              <a:t> in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relazione</a:t>
            </a:r>
            <a:r>
              <a:rPr lang="en-GB" dirty="0" smtClean="0"/>
              <a:t> </a:t>
            </a:r>
            <a:r>
              <a:rPr lang="en-GB" dirty="0" err="1" smtClean="0"/>
              <a:t>Eseguito</a:t>
            </a:r>
            <a:r>
              <a:rPr lang="en-GB" dirty="0" smtClean="0"/>
              <a:t>, e </a:t>
            </a:r>
            <a:r>
              <a:rPr lang="en-GB" dirty="0" err="1" smtClean="0"/>
              <a:t>tra</a:t>
            </a:r>
            <a:r>
              <a:rPr lang="en-GB" dirty="0" smtClean="0"/>
              <a:t> le due non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capisce</a:t>
            </a:r>
            <a:r>
              <a:rPr lang="en-GB" dirty="0" smtClean="0"/>
              <a:t> </a:t>
            </a:r>
            <a:r>
              <a:rPr lang="en-GB" dirty="0" err="1" smtClean="0"/>
              <a:t>assolutamernte</a:t>
            </a:r>
            <a:r>
              <a:rPr lang="en-GB" dirty="0" smtClean="0"/>
              <a:t> la </a:t>
            </a:r>
            <a:r>
              <a:rPr lang="en-GB" dirty="0" err="1" smtClean="0"/>
              <a:t>corrispondenza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</a:t>
            </a:r>
            <a:r>
              <a:rPr lang="en-GB" dirty="0" err="1" smtClean="0"/>
              <a:t>chiavi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entità</a:t>
            </a:r>
            <a:r>
              <a:rPr lang="en-GB" dirty="0" smtClean="0"/>
              <a:t> </a:t>
            </a:r>
            <a:r>
              <a:rPr lang="en-GB" dirty="0" err="1" smtClean="0"/>
              <a:t>coinvolte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relationship e </a:t>
            </a:r>
            <a:r>
              <a:rPr lang="en-GB" dirty="0" err="1" smtClean="0"/>
              <a:t>attributi</a:t>
            </a:r>
            <a:r>
              <a:rPr lang="en-GB" dirty="0" smtClean="0"/>
              <a:t> e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relazione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51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440" y="266320"/>
            <a:ext cx="4393020" cy="341513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033" y="3946358"/>
            <a:ext cx="4941834" cy="10338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033" y="5027742"/>
            <a:ext cx="4695825" cy="1585913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5304492" y="1099441"/>
            <a:ext cx="2426721" cy="2225234"/>
          </a:xfrm>
          <a:custGeom>
            <a:avLst/>
            <a:gdLst>
              <a:gd name="connsiteX0" fmla="*/ 273019 w 1824466"/>
              <a:gd name="connsiteY0" fmla="*/ 316356 h 1490775"/>
              <a:gd name="connsiteX1" fmla="*/ 47670 w 1824466"/>
              <a:gd name="connsiteY1" fmla="*/ 485369 h 1490775"/>
              <a:gd name="connsiteX2" fmla="*/ 43336 w 1824466"/>
              <a:gd name="connsiteY2" fmla="*/ 554707 h 1490775"/>
              <a:gd name="connsiteX3" fmla="*/ 0 w 1824466"/>
              <a:gd name="connsiteY3" fmla="*/ 784391 h 1490775"/>
              <a:gd name="connsiteX4" fmla="*/ 30335 w 1824466"/>
              <a:gd name="connsiteY4" fmla="*/ 806059 h 1490775"/>
              <a:gd name="connsiteX5" fmla="*/ 43336 w 1824466"/>
              <a:gd name="connsiteY5" fmla="*/ 819060 h 1490775"/>
              <a:gd name="connsiteX6" fmla="*/ 398695 w 1824466"/>
              <a:gd name="connsiteY6" fmla="*/ 875397 h 1490775"/>
              <a:gd name="connsiteX7" fmla="*/ 784390 w 1824466"/>
              <a:gd name="connsiteY7" fmla="*/ 940402 h 1490775"/>
              <a:gd name="connsiteX8" fmla="*/ 823393 w 1824466"/>
              <a:gd name="connsiteY8" fmla="*/ 979405 h 1490775"/>
              <a:gd name="connsiteX9" fmla="*/ 1005406 w 1824466"/>
              <a:gd name="connsiteY9" fmla="*/ 1256758 h 1490775"/>
              <a:gd name="connsiteX10" fmla="*/ 1165751 w 1824466"/>
              <a:gd name="connsiteY10" fmla="*/ 1456106 h 1490775"/>
              <a:gd name="connsiteX11" fmla="*/ 1529778 w 1824466"/>
              <a:gd name="connsiteY11" fmla="*/ 1490775 h 1490775"/>
              <a:gd name="connsiteX12" fmla="*/ 1824466 w 1824466"/>
              <a:gd name="connsiteY12" fmla="*/ 1404102 h 1490775"/>
              <a:gd name="connsiteX13" fmla="*/ 1733459 w 1824466"/>
              <a:gd name="connsiteY13" fmla="*/ 840728 h 1490775"/>
              <a:gd name="connsiteX14" fmla="*/ 1512443 w 1824466"/>
              <a:gd name="connsiteY14" fmla="*/ 524372 h 1490775"/>
              <a:gd name="connsiteX15" fmla="*/ 1204754 w 1824466"/>
              <a:gd name="connsiteY15" fmla="*/ 407363 h 1490775"/>
              <a:gd name="connsiteX16" fmla="*/ 1109414 w 1824466"/>
              <a:gd name="connsiteY16" fmla="*/ 333691 h 1490775"/>
              <a:gd name="connsiteX17" fmla="*/ 1035742 w 1824466"/>
              <a:gd name="connsiteY17" fmla="*/ 225350 h 1490775"/>
              <a:gd name="connsiteX18" fmla="*/ 992405 w 1824466"/>
              <a:gd name="connsiteY18" fmla="*/ 39003 h 1490775"/>
              <a:gd name="connsiteX19" fmla="*/ 832060 w 1824466"/>
              <a:gd name="connsiteY19" fmla="*/ 0 h 1490775"/>
              <a:gd name="connsiteX20" fmla="*/ 728053 w 1824466"/>
              <a:gd name="connsiteY20" fmla="*/ 82339 h 1490775"/>
              <a:gd name="connsiteX21" fmla="*/ 728053 w 1824466"/>
              <a:gd name="connsiteY21" fmla="*/ 281687 h 1490775"/>
              <a:gd name="connsiteX22" fmla="*/ 784390 w 1824466"/>
              <a:gd name="connsiteY22" fmla="*/ 463701 h 1490775"/>
              <a:gd name="connsiteX23" fmla="*/ 273019 w 1824466"/>
              <a:gd name="connsiteY23" fmla="*/ 316356 h 1490775"/>
              <a:gd name="connsiteX0" fmla="*/ 273019 w 1824466"/>
              <a:gd name="connsiteY0" fmla="*/ 316356 h 1490775"/>
              <a:gd name="connsiteX1" fmla="*/ 47670 w 1824466"/>
              <a:gd name="connsiteY1" fmla="*/ 485369 h 1490775"/>
              <a:gd name="connsiteX2" fmla="*/ 43336 w 1824466"/>
              <a:gd name="connsiteY2" fmla="*/ 554707 h 1490775"/>
              <a:gd name="connsiteX3" fmla="*/ 0 w 1824466"/>
              <a:gd name="connsiteY3" fmla="*/ 784391 h 1490775"/>
              <a:gd name="connsiteX4" fmla="*/ 30335 w 1824466"/>
              <a:gd name="connsiteY4" fmla="*/ 806059 h 1490775"/>
              <a:gd name="connsiteX5" fmla="*/ 43336 w 1824466"/>
              <a:gd name="connsiteY5" fmla="*/ 819060 h 1490775"/>
              <a:gd name="connsiteX6" fmla="*/ 398695 w 1824466"/>
              <a:gd name="connsiteY6" fmla="*/ 875397 h 1490775"/>
              <a:gd name="connsiteX7" fmla="*/ 784390 w 1824466"/>
              <a:gd name="connsiteY7" fmla="*/ 940402 h 1490775"/>
              <a:gd name="connsiteX8" fmla="*/ 823393 w 1824466"/>
              <a:gd name="connsiteY8" fmla="*/ 979405 h 1490775"/>
              <a:gd name="connsiteX9" fmla="*/ 1005406 w 1824466"/>
              <a:gd name="connsiteY9" fmla="*/ 1256758 h 1490775"/>
              <a:gd name="connsiteX10" fmla="*/ 1165751 w 1824466"/>
              <a:gd name="connsiteY10" fmla="*/ 1456106 h 1490775"/>
              <a:gd name="connsiteX11" fmla="*/ 1529778 w 1824466"/>
              <a:gd name="connsiteY11" fmla="*/ 1490775 h 1490775"/>
              <a:gd name="connsiteX12" fmla="*/ 1824466 w 1824466"/>
              <a:gd name="connsiteY12" fmla="*/ 1404102 h 1490775"/>
              <a:gd name="connsiteX13" fmla="*/ 1733459 w 1824466"/>
              <a:gd name="connsiteY13" fmla="*/ 840728 h 1490775"/>
              <a:gd name="connsiteX14" fmla="*/ 1512443 w 1824466"/>
              <a:gd name="connsiteY14" fmla="*/ 524372 h 1490775"/>
              <a:gd name="connsiteX15" fmla="*/ 1204754 w 1824466"/>
              <a:gd name="connsiteY15" fmla="*/ 407363 h 1490775"/>
              <a:gd name="connsiteX16" fmla="*/ 1109414 w 1824466"/>
              <a:gd name="connsiteY16" fmla="*/ 333691 h 1490775"/>
              <a:gd name="connsiteX17" fmla="*/ 1035742 w 1824466"/>
              <a:gd name="connsiteY17" fmla="*/ 225350 h 1490775"/>
              <a:gd name="connsiteX18" fmla="*/ 992405 w 1824466"/>
              <a:gd name="connsiteY18" fmla="*/ 39003 h 1490775"/>
              <a:gd name="connsiteX19" fmla="*/ 832060 w 1824466"/>
              <a:gd name="connsiteY19" fmla="*/ 0 h 1490775"/>
              <a:gd name="connsiteX20" fmla="*/ 728053 w 1824466"/>
              <a:gd name="connsiteY20" fmla="*/ 82339 h 1490775"/>
              <a:gd name="connsiteX21" fmla="*/ 728053 w 1824466"/>
              <a:gd name="connsiteY21" fmla="*/ 281687 h 1490775"/>
              <a:gd name="connsiteX22" fmla="*/ 615378 w 1824466"/>
              <a:gd name="connsiteY22" fmla="*/ 407364 h 1490775"/>
              <a:gd name="connsiteX23" fmla="*/ 273019 w 1824466"/>
              <a:gd name="connsiteY23" fmla="*/ 316356 h 1490775"/>
              <a:gd name="connsiteX0" fmla="*/ 273019 w 1824466"/>
              <a:gd name="connsiteY0" fmla="*/ 316356 h 1669099"/>
              <a:gd name="connsiteX1" fmla="*/ 47670 w 1824466"/>
              <a:gd name="connsiteY1" fmla="*/ 485369 h 1669099"/>
              <a:gd name="connsiteX2" fmla="*/ 43336 w 1824466"/>
              <a:gd name="connsiteY2" fmla="*/ 554707 h 1669099"/>
              <a:gd name="connsiteX3" fmla="*/ 0 w 1824466"/>
              <a:gd name="connsiteY3" fmla="*/ 784391 h 1669099"/>
              <a:gd name="connsiteX4" fmla="*/ 30335 w 1824466"/>
              <a:gd name="connsiteY4" fmla="*/ 806059 h 1669099"/>
              <a:gd name="connsiteX5" fmla="*/ 43336 w 1824466"/>
              <a:gd name="connsiteY5" fmla="*/ 819060 h 1669099"/>
              <a:gd name="connsiteX6" fmla="*/ 398695 w 1824466"/>
              <a:gd name="connsiteY6" fmla="*/ 875397 h 1669099"/>
              <a:gd name="connsiteX7" fmla="*/ 784390 w 1824466"/>
              <a:gd name="connsiteY7" fmla="*/ 940402 h 1669099"/>
              <a:gd name="connsiteX8" fmla="*/ 823393 w 1824466"/>
              <a:gd name="connsiteY8" fmla="*/ 979405 h 1669099"/>
              <a:gd name="connsiteX9" fmla="*/ 1005406 w 1824466"/>
              <a:gd name="connsiteY9" fmla="*/ 1256758 h 1669099"/>
              <a:gd name="connsiteX10" fmla="*/ 1114339 w 1824466"/>
              <a:gd name="connsiteY10" fmla="*/ 1669099 h 1669099"/>
              <a:gd name="connsiteX11" fmla="*/ 1529778 w 1824466"/>
              <a:gd name="connsiteY11" fmla="*/ 1490775 h 1669099"/>
              <a:gd name="connsiteX12" fmla="*/ 1824466 w 1824466"/>
              <a:gd name="connsiteY12" fmla="*/ 1404102 h 1669099"/>
              <a:gd name="connsiteX13" fmla="*/ 1733459 w 1824466"/>
              <a:gd name="connsiteY13" fmla="*/ 840728 h 1669099"/>
              <a:gd name="connsiteX14" fmla="*/ 1512443 w 1824466"/>
              <a:gd name="connsiteY14" fmla="*/ 524372 h 1669099"/>
              <a:gd name="connsiteX15" fmla="*/ 1204754 w 1824466"/>
              <a:gd name="connsiteY15" fmla="*/ 407363 h 1669099"/>
              <a:gd name="connsiteX16" fmla="*/ 1109414 w 1824466"/>
              <a:gd name="connsiteY16" fmla="*/ 333691 h 1669099"/>
              <a:gd name="connsiteX17" fmla="*/ 1035742 w 1824466"/>
              <a:gd name="connsiteY17" fmla="*/ 225350 h 1669099"/>
              <a:gd name="connsiteX18" fmla="*/ 992405 w 1824466"/>
              <a:gd name="connsiteY18" fmla="*/ 39003 h 1669099"/>
              <a:gd name="connsiteX19" fmla="*/ 832060 w 1824466"/>
              <a:gd name="connsiteY19" fmla="*/ 0 h 1669099"/>
              <a:gd name="connsiteX20" fmla="*/ 728053 w 1824466"/>
              <a:gd name="connsiteY20" fmla="*/ 82339 h 1669099"/>
              <a:gd name="connsiteX21" fmla="*/ 728053 w 1824466"/>
              <a:gd name="connsiteY21" fmla="*/ 281687 h 1669099"/>
              <a:gd name="connsiteX22" fmla="*/ 615378 w 1824466"/>
              <a:gd name="connsiteY22" fmla="*/ 407364 h 1669099"/>
              <a:gd name="connsiteX23" fmla="*/ 273019 w 1824466"/>
              <a:gd name="connsiteY23" fmla="*/ 316356 h 1669099"/>
              <a:gd name="connsiteX0" fmla="*/ 273019 w 1824466"/>
              <a:gd name="connsiteY0" fmla="*/ 316356 h 2015913"/>
              <a:gd name="connsiteX1" fmla="*/ 47670 w 1824466"/>
              <a:gd name="connsiteY1" fmla="*/ 485369 h 2015913"/>
              <a:gd name="connsiteX2" fmla="*/ 43336 w 1824466"/>
              <a:gd name="connsiteY2" fmla="*/ 554707 h 2015913"/>
              <a:gd name="connsiteX3" fmla="*/ 0 w 1824466"/>
              <a:gd name="connsiteY3" fmla="*/ 784391 h 2015913"/>
              <a:gd name="connsiteX4" fmla="*/ 30335 w 1824466"/>
              <a:gd name="connsiteY4" fmla="*/ 806059 h 2015913"/>
              <a:gd name="connsiteX5" fmla="*/ 43336 w 1824466"/>
              <a:gd name="connsiteY5" fmla="*/ 819060 h 2015913"/>
              <a:gd name="connsiteX6" fmla="*/ 398695 w 1824466"/>
              <a:gd name="connsiteY6" fmla="*/ 875397 h 2015913"/>
              <a:gd name="connsiteX7" fmla="*/ 784390 w 1824466"/>
              <a:gd name="connsiteY7" fmla="*/ 940402 h 2015913"/>
              <a:gd name="connsiteX8" fmla="*/ 823393 w 1824466"/>
              <a:gd name="connsiteY8" fmla="*/ 979405 h 2015913"/>
              <a:gd name="connsiteX9" fmla="*/ 1005406 w 1824466"/>
              <a:gd name="connsiteY9" fmla="*/ 1256758 h 2015913"/>
              <a:gd name="connsiteX10" fmla="*/ 1114339 w 1824466"/>
              <a:gd name="connsiteY10" fmla="*/ 1669099 h 2015913"/>
              <a:gd name="connsiteX11" fmla="*/ 1294752 w 1824466"/>
              <a:gd name="connsiteY11" fmla="*/ 2015913 h 2015913"/>
              <a:gd name="connsiteX12" fmla="*/ 1824466 w 1824466"/>
              <a:gd name="connsiteY12" fmla="*/ 1404102 h 2015913"/>
              <a:gd name="connsiteX13" fmla="*/ 1733459 w 1824466"/>
              <a:gd name="connsiteY13" fmla="*/ 840728 h 2015913"/>
              <a:gd name="connsiteX14" fmla="*/ 1512443 w 1824466"/>
              <a:gd name="connsiteY14" fmla="*/ 524372 h 2015913"/>
              <a:gd name="connsiteX15" fmla="*/ 1204754 w 1824466"/>
              <a:gd name="connsiteY15" fmla="*/ 407363 h 2015913"/>
              <a:gd name="connsiteX16" fmla="*/ 1109414 w 1824466"/>
              <a:gd name="connsiteY16" fmla="*/ 333691 h 2015913"/>
              <a:gd name="connsiteX17" fmla="*/ 1035742 w 1824466"/>
              <a:gd name="connsiteY17" fmla="*/ 225350 h 2015913"/>
              <a:gd name="connsiteX18" fmla="*/ 992405 w 1824466"/>
              <a:gd name="connsiteY18" fmla="*/ 39003 h 2015913"/>
              <a:gd name="connsiteX19" fmla="*/ 832060 w 1824466"/>
              <a:gd name="connsiteY19" fmla="*/ 0 h 2015913"/>
              <a:gd name="connsiteX20" fmla="*/ 728053 w 1824466"/>
              <a:gd name="connsiteY20" fmla="*/ 82339 h 2015913"/>
              <a:gd name="connsiteX21" fmla="*/ 728053 w 1824466"/>
              <a:gd name="connsiteY21" fmla="*/ 281687 h 2015913"/>
              <a:gd name="connsiteX22" fmla="*/ 615378 w 1824466"/>
              <a:gd name="connsiteY22" fmla="*/ 407364 h 2015913"/>
              <a:gd name="connsiteX23" fmla="*/ 273019 w 1824466"/>
              <a:gd name="connsiteY23" fmla="*/ 316356 h 2015913"/>
              <a:gd name="connsiteX0" fmla="*/ 273019 w 1824466"/>
              <a:gd name="connsiteY0" fmla="*/ 316356 h 2015913"/>
              <a:gd name="connsiteX1" fmla="*/ 47670 w 1824466"/>
              <a:gd name="connsiteY1" fmla="*/ 485369 h 2015913"/>
              <a:gd name="connsiteX2" fmla="*/ 43336 w 1824466"/>
              <a:gd name="connsiteY2" fmla="*/ 554707 h 2015913"/>
              <a:gd name="connsiteX3" fmla="*/ 0 w 1824466"/>
              <a:gd name="connsiteY3" fmla="*/ 784391 h 2015913"/>
              <a:gd name="connsiteX4" fmla="*/ 30335 w 1824466"/>
              <a:gd name="connsiteY4" fmla="*/ 806059 h 2015913"/>
              <a:gd name="connsiteX5" fmla="*/ 43336 w 1824466"/>
              <a:gd name="connsiteY5" fmla="*/ 819060 h 2015913"/>
              <a:gd name="connsiteX6" fmla="*/ 398695 w 1824466"/>
              <a:gd name="connsiteY6" fmla="*/ 875397 h 2015913"/>
              <a:gd name="connsiteX7" fmla="*/ 784390 w 1824466"/>
              <a:gd name="connsiteY7" fmla="*/ 940402 h 2015913"/>
              <a:gd name="connsiteX8" fmla="*/ 823393 w 1824466"/>
              <a:gd name="connsiteY8" fmla="*/ 979405 h 2015913"/>
              <a:gd name="connsiteX9" fmla="*/ 1005406 w 1824466"/>
              <a:gd name="connsiteY9" fmla="*/ 1256758 h 2015913"/>
              <a:gd name="connsiteX10" fmla="*/ 1114339 w 1824466"/>
              <a:gd name="connsiteY10" fmla="*/ 1669099 h 2015913"/>
              <a:gd name="connsiteX11" fmla="*/ 1294752 w 1824466"/>
              <a:gd name="connsiteY11" fmla="*/ 2015913 h 2015913"/>
              <a:gd name="connsiteX12" fmla="*/ 1824466 w 1824466"/>
              <a:gd name="connsiteY12" fmla="*/ 1404102 h 2015913"/>
              <a:gd name="connsiteX13" fmla="*/ 1733459 w 1824466"/>
              <a:gd name="connsiteY13" fmla="*/ 840728 h 2015913"/>
              <a:gd name="connsiteX14" fmla="*/ 1512443 w 1824466"/>
              <a:gd name="connsiteY14" fmla="*/ 524372 h 2015913"/>
              <a:gd name="connsiteX15" fmla="*/ 1204754 w 1824466"/>
              <a:gd name="connsiteY15" fmla="*/ 407363 h 2015913"/>
              <a:gd name="connsiteX16" fmla="*/ 1109414 w 1824466"/>
              <a:gd name="connsiteY16" fmla="*/ 333691 h 2015913"/>
              <a:gd name="connsiteX17" fmla="*/ 1035742 w 1824466"/>
              <a:gd name="connsiteY17" fmla="*/ 225350 h 2015913"/>
              <a:gd name="connsiteX18" fmla="*/ 992405 w 1824466"/>
              <a:gd name="connsiteY18" fmla="*/ 39003 h 2015913"/>
              <a:gd name="connsiteX19" fmla="*/ 832060 w 1824466"/>
              <a:gd name="connsiteY19" fmla="*/ 0 h 2015913"/>
              <a:gd name="connsiteX20" fmla="*/ 728053 w 1824466"/>
              <a:gd name="connsiteY20" fmla="*/ 82339 h 2015913"/>
              <a:gd name="connsiteX21" fmla="*/ 728053 w 1824466"/>
              <a:gd name="connsiteY21" fmla="*/ 281687 h 2015913"/>
              <a:gd name="connsiteX22" fmla="*/ 615378 w 1824466"/>
              <a:gd name="connsiteY22" fmla="*/ 407364 h 2015913"/>
              <a:gd name="connsiteX23" fmla="*/ 273019 w 1824466"/>
              <a:gd name="connsiteY23" fmla="*/ 316356 h 2015913"/>
              <a:gd name="connsiteX0" fmla="*/ 273019 w 2041131"/>
              <a:gd name="connsiteY0" fmla="*/ 316356 h 2015913"/>
              <a:gd name="connsiteX1" fmla="*/ 47670 w 2041131"/>
              <a:gd name="connsiteY1" fmla="*/ 485369 h 2015913"/>
              <a:gd name="connsiteX2" fmla="*/ 43336 w 2041131"/>
              <a:gd name="connsiteY2" fmla="*/ 554707 h 2015913"/>
              <a:gd name="connsiteX3" fmla="*/ 0 w 2041131"/>
              <a:gd name="connsiteY3" fmla="*/ 784391 h 2015913"/>
              <a:gd name="connsiteX4" fmla="*/ 30335 w 2041131"/>
              <a:gd name="connsiteY4" fmla="*/ 806059 h 2015913"/>
              <a:gd name="connsiteX5" fmla="*/ 43336 w 2041131"/>
              <a:gd name="connsiteY5" fmla="*/ 819060 h 2015913"/>
              <a:gd name="connsiteX6" fmla="*/ 398695 w 2041131"/>
              <a:gd name="connsiteY6" fmla="*/ 875397 h 2015913"/>
              <a:gd name="connsiteX7" fmla="*/ 784390 w 2041131"/>
              <a:gd name="connsiteY7" fmla="*/ 940402 h 2015913"/>
              <a:gd name="connsiteX8" fmla="*/ 823393 w 2041131"/>
              <a:gd name="connsiteY8" fmla="*/ 979405 h 2015913"/>
              <a:gd name="connsiteX9" fmla="*/ 1005406 w 2041131"/>
              <a:gd name="connsiteY9" fmla="*/ 1256758 h 2015913"/>
              <a:gd name="connsiteX10" fmla="*/ 1114339 w 2041131"/>
              <a:gd name="connsiteY10" fmla="*/ 1669099 h 2015913"/>
              <a:gd name="connsiteX11" fmla="*/ 1294752 w 2041131"/>
              <a:gd name="connsiteY11" fmla="*/ 2015913 h 2015913"/>
              <a:gd name="connsiteX12" fmla="*/ 2041131 w 2041131"/>
              <a:gd name="connsiteY12" fmla="*/ 1404102 h 2015913"/>
              <a:gd name="connsiteX13" fmla="*/ 1733459 w 2041131"/>
              <a:gd name="connsiteY13" fmla="*/ 840728 h 2015913"/>
              <a:gd name="connsiteX14" fmla="*/ 1512443 w 2041131"/>
              <a:gd name="connsiteY14" fmla="*/ 524372 h 2015913"/>
              <a:gd name="connsiteX15" fmla="*/ 1204754 w 2041131"/>
              <a:gd name="connsiteY15" fmla="*/ 407363 h 2015913"/>
              <a:gd name="connsiteX16" fmla="*/ 1109414 w 2041131"/>
              <a:gd name="connsiteY16" fmla="*/ 333691 h 2015913"/>
              <a:gd name="connsiteX17" fmla="*/ 1035742 w 2041131"/>
              <a:gd name="connsiteY17" fmla="*/ 225350 h 2015913"/>
              <a:gd name="connsiteX18" fmla="*/ 992405 w 2041131"/>
              <a:gd name="connsiteY18" fmla="*/ 39003 h 2015913"/>
              <a:gd name="connsiteX19" fmla="*/ 832060 w 2041131"/>
              <a:gd name="connsiteY19" fmla="*/ 0 h 2015913"/>
              <a:gd name="connsiteX20" fmla="*/ 728053 w 2041131"/>
              <a:gd name="connsiteY20" fmla="*/ 82339 h 2015913"/>
              <a:gd name="connsiteX21" fmla="*/ 728053 w 2041131"/>
              <a:gd name="connsiteY21" fmla="*/ 281687 h 2015913"/>
              <a:gd name="connsiteX22" fmla="*/ 615378 w 2041131"/>
              <a:gd name="connsiteY22" fmla="*/ 407364 h 2015913"/>
              <a:gd name="connsiteX23" fmla="*/ 273019 w 2041131"/>
              <a:gd name="connsiteY23" fmla="*/ 316356 h 2015913"/>
              <a:gd name="connsiteX0" fmla="*/ 456703 w 2224815"/>
              <a:gd name="connsiteY0" fmla="*/ 316356 h 2015913"/>
              <a:gd name="connsiteX1" fmla="*/ 0 w 2224815"/>
              <a:gd name="connsiteY1" fmla="*/ 136501 h 2015913"/>
              <a:gd name="connsiteX2" fmla="*/ 227020 w 2224815"/>
              <a:gd name="connsiteY2" fmla="*/ 554707 h 2015913"/>
              <a:gd name="connsiteX3" fmla="*/ 183684 w 2224815"/>
              <a:gd name="connsiteY3" fmla="*/ 784391 h 2015913"/>
              <a:gd name="connsiteX4" fmla="*/ 214019 w 2224815"/>
              <a:gd name="connsiteY4" fmla="*/ 806059 h 2015913"/>
              <a:gd name="connsiteX5" fmla="*/ 227020 w 2224815"/>
              <a:gd name="connsiteY5" fmla="*/ 819060 h 2015913"/>
              <a:gd name="connsiteX6" fmla="*/ 582379 w 2224815"/>
              <a:gd name="connsiteY6" fmla="*/ 875397 h 2015913"/>
              <a:gd name="connsiteX7" fmla="*/ 968074 w 2224815"/>
              <a:gd name="connsiteY7" fmla="*/ 940402 h 2015913"/>
              <a:gd name="connsiteX8" fmla="*/ 1007077 w 2224815"/>
              <a:gd name="connsiteY8" fmla="*/ 979405 h 2015913"/>
              <a:gd name="connsiteX9" fmla="*/ 1189090 w 2224815"/>
              <a:gd name="connsiteY9" fmla="*/ 1256758 h 2015913"/>
              <a:gd name="connsiteX10" fmla="*/ 1298023 w 2224815"/>
              <a:gd name="connsiteY10" fmla="*/ 1669099 h 2015913"/>
              <a:gd name="connsiteX11" fmla="*/ 1478436 w 2224815"/>
              <a:gd name="connsiteY11" fmla="*/ 2015913 h 2015913"/>
              <a:gd name="connsiteX12" fmla="*/ 2224815 w 2224815"/>
              <a:gd name="connsiteY12" fmla="*/ 1404102 h 2015913"/>
              <a:gd name="connsiteX13" fmla="*/ 1917143 w 2224815"/>
              <a:gd name="connsiteY13" fmla="*/ 840728 h 2015913"/>
              <a:gd name="connsiteX14" fmla="*/ 1696127 w 2224815"/>
              <a:gd name="connsiteY14" fmla="*/ 524372 h 2015913"/>
              <a:gd name="connsiteX15" fmla="*/ 1388438 w 2224815"/>
              <a:gd name="connsiteY15" fmla="*/ 407363 h 2015913"/>
              <a:gd name="connsiteX16" fmla="*/ 1293098 w 2224815"/>
              <a:gd name="connsiteY16" fmla="*/ 333691 h 2015913"/>
              <a:gd name="connsiteX17" fmla="*/ 1219426 w 2224815"/>
              <a:gd name="connsiteY17" fmla="*/ 225350 h 2015913"/>
              <a:gd name="connsiteX18" fmla="*/ 1176089 w 2224815"/>
              <a:gd name="connsiteY18" fmla="*/ 39003 h 2015913"/>
              <a:gd name="connsiteX19" fmla="*/ 1015744 w 2224815"/>
              <a:gd name="connsiteY19" fmla="*/ 0 h 2015913"/>
              <a:gd name="connsiteX20" fmla="*/ 911737 w 2224815"/>
              <a:gd name="connsiteY20" fmla="*/ 82339 h 2015913"/>
              <a:gd name="connsiteX21" fmla="*/ 911737 w 2224815"/>
              <a:gd name="connsiteY21" fmla="*/ 281687 h 2015913"/>
              <a:gd name="connsiteX22" fmla="*/ 799062 w 2224815"/>
              <a:gd name="connsiteY22" fmla="*/ 407364 h 2015913"/>
              <a:gd name="connsiteX23" fmla="*/ 456703 w 2224815"/>
              <a:gd name="connsiteY23" fmla="*/ 316356 h 2015913"/>
              <a:gd name="connsiteX0" fmla="*/ 643249 w 2411361"/>
              <a:gd name="connsiteY0" fmla="*/ 316356 h 2015913"/>
              <a:gd name="connsiteX1" fmla="*/ 186546 w 2411361"/>
              <a:gd name="connsiteY1" fmla="*/ 136501 h 2015913"/>
              <a:gd name="connsiteX2" fmla="*/ 2269 w 2411361"/>
              <a:gd name="connsiteY2" fmla="*/ 429849 h 2015913"/>
              <a:gd name="connsiteX3" fmla="*/ 370230 w 2411361"/>
              <a:gd name="connsiteY3" fmla="*/ 784391 h 2015913"/>
              <a:gd name="connsiteX4" fmla="*/ 400565 w 2411361"/>
              <a:gd name="connsiteY4" fmla="*/ 806059 h 2015913"/>
              <a:gd name="connsiteX5" fmla="*/ 413566 w 2411361"/>
              <a:gd name="connsiteY5" fmla="*/ 819060 h 2015913"/>
              <a:gd name="connsiteX6" fmla="*/ 768925 w 2411361"/>
              <a:gd name="connsiteY6" fmla="*/ 875397 h 2015913"/>
              <a:gd name="connsiteX7" fmla="*/ 1154620 w 2411361"/>
              <a:gd name="connsiteY7" fmla="*/ 940402 h 2015913"/>
              <a:gd name="connsiteX8" fmla="*/ 1193623 w 2411361"/>
              <a:gd name="connsiteY8" fmla="*/ 979405 h 2015913"/>
              <a:gd name="connsiteX9" fmla="*/ 1375636 w 2411361"/>
              <a:gd name="connsiteY9" fmla="*/ 1256758 h 2015913"/>
              <a:gd name="connsiteX10" fmla="*/ 1484569 w 2411361"/>
              <a:gd name="connsiteY10" fmla="*/ 1669099 h 2015913"/>
              <a:gd name="connsiteX11" fmla="*/ 1664982 w 2411361"/>
              <a:gd name="connsiteY11" fmla="*/ 2015913 h 2015913"/>
              <a:gd name="connsiteX12" fmla="*/ 2411361 w 2411361"/>
              <a:gd name="connsiteY12" fmla="*/ 1404102 h 2015913"/>
              <a:gd name="connsiteX13" fmla="*/ 2103689 w 2411361"/>
              <a:gd name="connsiteY13" fmla="*/ 840728 h 2015913"/>
              <a:gd name="connsiteX14" fmla="*/ 1882673 w 2411361"/>
              <a:gd name="connsiteY14" fmla="*/ 524372 h 2015913"/>
              <a:gd name="connsiteX15" fmla="*/ 1574984 w 2411361"/>
              <a:gd name="connsiteY15" fmla="*/ 407363 h 2015913"/>
              <a:gd name="connsiteX16" fmla="*/ 1479644 w 2411361"/>
              <a:gd name="connsiteY16" fmla="*/ 333691 h 2015913"/>
              <a:gd name="connsiteX17" fmla="*/ 1405972 w 2411361"/>
              <a:gd name="connsiteY17" fmla="*/ 225350 h 2015913"/>
              <a:gd name="connsiteX18" fmla="*/ 1362635 w 2411361"/>
              <a:gd name="connsiteY18" fmla="*/ 39003 h 2015913"/>
              <a:gd name="connsiteX19" fmla="*/ 1202290 w 2411361"/>
              <a:gd name="connsiteY19" fmla="*/ 0 h 2015913"/>
              <a:gd name="connsiteX20" fmla="*/ 1098283 w 2411361"/>
              <a:gd name="connsiteY20" fmla="*/ 82339 h 2015913"/>
              <a:gd name="connsiteX21" fmla="*/ 1098283 w 2411361"/>
              <a:gd name="connsiteY21" fmla="*/ 281687 h 2015913"/>
              <a:gd name="connsiteX22" fmla="*/ 985608 w 2411361"/>
              <a:gd name="connsiteY22" fmla="*/ 407364 h 2015913"/>
              <a:gd name="connsiteX23" fmla="*/ 643249 w 2411361"/>
              <a:gd name="connsiteY23" fmla="*/ 316356 h 2015913"/>
              <a:gd name="connsiteX0" fmla="*/ 658609 w 2426721"/>
              <a:gd name="connsiteY0" fmla="*/ 316356 h 2015913"/>
              <a:gd name="connsiteX1" fmla="*/ 201906 w 2426721"/>
              <a:gd name="connsiteY1" fmla="*/ 136501 h 2015913"/>
              <a:gd name="connsiteX2" fmla="*/ 17629 w 2426721"/>
              <a:gd name="connsiteY2" fmla="*/ 429849 h 2015913"/>
              <a:gd name="connsiteX3" fmla="*/ 0 w 2426721"/>
              <a:gd name="connsiteY3" fmla="*/ 890887 h 2015913"/>
              <a:gd name="connsiteX4" fmla="*/ 415925 w 2426721"/>
              <a:gd name="connsiteY4" fmla="*/ 806059 h 2015913"/>
              <a:gd name="connsiteX5" fmla="*/ 428926 w 2426721"/>
              <a:gd name="connsiteY5" fmla="*/ 819060 h 2015913"/>
              <a:gd name="connsiteX6" fmla="*/ 784285 w 2426721"/>
              <a:gd name="connsiteY6" fmla="*/ 875397 h 2015913"/>
              <a:gd name="connsiteX7" fmla="*/ 1169980 w 2426721"/>
              <a:gd name="connsiteY7" fmla="*/ 940402 h 2015913"/>
              <a:gd name="connsiteX8" fmla="*/ 1208983 w 2426721"/>
              <a:gd name="connsiteY8" fmla="*/ 979405 h 2015913"/>
              <a:gd name="connsiteX9" fmla="*/ 1390996 w 2426721"/>
              <a:gd name="connsiteY9" fmla="*/ 1256758 h 2015913"/>
              <a:gd name="connsiteX10" fmla="*/ 1499929 w 2426721"/>
              <a:gd name="connsiteY10" fmla="*/ 1669099 h 2015913"/>
              <a:gd name="connsiteX11" fmla="*/ 1680342 w 2426721"/>
              <a:gd name="connsiteY11" fmla="*/ 2015913 h 2015913"/>
              <a:gd name="connsiteX12" fmla="*/ 2426721 w 2426721"/>
              <a:gd name="connsiteY12" fmla="*/ 1404102 h 2015913"/>
              <a:gd name="connsiteX13" fmla="*/ 2119049 w 2426721"/>
              <a:gd name="connsiteY13" fmla="*/ 840728 h 2015913"/>
              <a:gd name="connsiteX14" fmla="*/ 1898033 w 2426721"/>
              <a:gd name="connsiteY14" fmla="*/ 524372 h 2015913"/>
              <a:gd name="connsiteX15" fmla="*/ 1590344 w 2426721"/>
              <a:gd name="connsiteY15" fmla="*/ 407363 h 2015913"/>
              <a:gd name="connsiteX16" fmla="*/ 1495004 w 2426721"/>
              <a:gd name="connsiteY16" fmla="*/ 333691 h 2015913"/>
              <a:gd name="connsiteX17" fmla="*/ 1421332 w 2426721"/>
              <a:gd name="connsiteY17" fmla="*/ 225350 h 2015913"/>
              <a:gd name="connsiteX18" fmla="*/ 1377995 w 2426721"/>
              <a:gd name="connsiteY18" fmla="*/ 39003 h 2015913"/>
              <a:gd name="connsiteX19" fmla="*/ 1217650 w 2426721"/>
              <a:gd name="connsiteY19" fmla="*/ 0 h 2015913"/>
              <a:gd name="connsiteX20" fmla="*/ 1113643 w 2426721"/>
              <a:gd name="connsiteY20" fmla="*/ 82339 h 2015913"/>
              <a:gd name="connsiteX21" fmla="*/ 1113643 w 2426721"/>
              <a:gd name="connsiteY21" fmla="*/ 281687 h 2015913"/>
              <a:gd name="connsiteX22" fmla="*/ 1000968 w 2426721"/>
              <a:gd name="connsiteY22" fmla="*/ 407364 h 2015913"/>
              <a:gd name="connsiteX23" fmla="*/ 658609 w 2426721"/>
              <a:gd name="connsiteY23" fmla="*/ 316356 h 2015913"/>
              <a:gd name="connsiteX0" fmla="*/ 658609 w 2426721"/>
              <a:gd name="connsiteY0" fmla="*/ 316356 h 2015913"/>
              <a:gd name="connsiteX1" fmla="*/ 201906 w 2426721"/>
              <a:gd name="connsiteY1" fmla="*/ 136501 h 2015913"/>
              <a:gd name="connsiteX2" fmla="*/ 17629 w 2426721"/>
              <a:gd name="connsiteY2" fmla="*/ 429849 h 2015913"/>
              <a:gd name="connsiteX3" fmla="*/ 0 w 2426721"/>
              <a:gd name="connsiteY3" fmla="*/ 890887 h 2015913"/>
              <a:gd name="connsiteX4" fmla="*/ 415925 w 2426721"/>
              <a:gd name="connsiteY4" fmla="*/ 806059 h 2015913"/>
              <a:gd name="connsiteX5" fmla="*/ 461976 w 2426721"/>
              <a:gd name="connsiteY5" fmla="*/ 830077 h 2015913"/>
              <a:gd name="connsiteX6" fmla="*/ 784285 w 2426721"/>
              <a:gd name="connsiteY6" fmla="*/ 875397 h 2015913"/>
              <a:gd name="connsiteX7" fmla="*/ 1169980 w 2426721"/>
              <a:gd name="connsiteY7" fmla="*/ 940402 h 2015913"/>
              <a:gd name="connsiteX8" fmla="*/ 1208983 w 2426721"/>
              <a:gd name="connsiteY8" fmla="*/ 979405 h 2015913"/>
              <a:gd name="connsiteX9" fmla="*/ 1390996 w 2426721"/>
              <a:gd name="connsiteY9" fmla="*/ 1256758 h 2015913"/>
              <a:gd name="connsiteX10" fmla="*/ 1499929 w 2426721"/>
              <a:gd name="connsiteY10" fmla="*/ 1669099 h 2015913"/>
              <a:gd name="connsiteX11" fmla="*/ 1680342 w 2426721"/>
              <a:gd name="connsiteY11" fmla="*/ 2015913 h 2015913"/>
              <a:gd name="connsiteX12" fmla="*/ 2426721 w 2426721"/>
              <a:gd name="connsiteY12" fmla="*/ 1404102 h 2015913"/>
              <a:gd name="connsiteX13" fmla="*/ 2119049 w 2426721"/>
              <a:gd name="connsiteY13" fmla="*/ 840728 h 2015913"/>
              <a:gd name="connsiteX14" fmla="*/ 1898033 w 2426721"/>
              <a:gd name="connsiteY14" fmla="*/ 524372 h 2015913"/>
              <a:gd name="connsiteX15" fmla="*/ 1590344 w 2426721"/>
              <a:gd name="connsiteY15" fmla="*/ 407363 h 2015913"/>
              <a:gd name="connsiteX16" fmla="*/ 1495004 w 2426721"/>
              <a:gd name="connsiteY16" fmla="*/ 333691 h 2015913"/>
              <a:gd name="connsiteX17" fmla="*/ 1421332 w 2426721"/>
              <a:gd name="connsiteY17" fmla="*/ 225350 h 2015913"/>
              <a:gd name="connsiteX18" fmla="*/ 1377995 w 2426721"/>
              <a:gd name="connsiteY18" fmla="*/ 39003 h 2015913"/>
              <a:gd name="connsiteX19" fmla="*/ 1217650 w 2426721"/>
              <a:gd name="connsiteY19" fmla="*/ 0 h 2015913"/>
              <a:gd name="connsiteX20" fmla="*/ 1113643 w 2426721"/>
              <a:gd name="connsiteY20" fmla="*/ 82339 h 2015913"/>
              <a:gd name="connsiteX21" fmla="*/ 1113643 w 2426721"/>
              <a:gd name="connsiteY21" fmla="*/ 281687 h 2015913"/>
              <a:gd name="connsiteX22" fmla="*/ 1000968 w 2426721"/>
              <a:gd name="connsiteY22" fmla="*/ 407364 h 2015913"/>
              <a:gd name="connsiteX23" fmla="*/ 658609 w 2426721"/>
              <a:gd name="connsiteY23" fmla="*/ 316356 h 2015913"/>
              <a:gd name="connsiteX0" fmla="*/ 658609 w 2426721"/>
              <a:gd name="connsiteY0" fmla="*/ 316356 h 2015913"/>
              <a:gd name="connsiteX1" fmla="*/ 201906 w 2426721"/>
              <a:gd name="connsiteY1" fmla="*/ 136501 h 2015913"/>
              <a:gd name="connsiteX2" fmla="*/ 17629 w 2426721"/>
              <a:gd name="connsiteY2" fmla="*/ 429849 h 2015913"/>
              <a:gd name="connsiteX3" fmla="*/ 0 w 2426721"/>
              <a:gd name="connsiteY3" fmla="*/ 890887 h 2015913"/>
              <a:gd name="connsiteX4" fmla="*/ 415925 w 2426721"/>
              <a:gd name="connsiteY4" fmla="*/ 806059 h 2015913"/>
              <a:gd name="connsiteX5" fmla="*/ 461976 w 2426721"/>
              <a:gd name="connsiteY5" fmla="*/ 830077 h 2015913"/>
              <a:gd name="connsiteX6" fmla="*/ 784285 w 2426721"/>
              <a:gd name="connsiteY6" fmla="*/ 875397 h 2015913"/>
              <a:gd name="connsiteX7" fmla="*/ 1169980 w 2426721"/>
              <a:gd name="connsiteY7" fmla="*/ 940402 h 2015913"/>
              <a:gd name="connsiteX8" fmla="*/ 1208983 w 2426721"/>
              <a:gd name="connsiteY8" fmla="*/ 979405 h 2015913"/>
              <a:gd name="connsiteX9" fmla="*/ 1390996 w 2426721"/>
              <a:gd name="connsiteY9" fmla="*/ 1256758 h 2015913"/>
              <a:gd name="connsiteX10" fmla="*/ 1499929 w 2426721"/>
              <a:gd name="connsiteY10" fmla="*/ 1669099 h 2015913"/>
              <a:gd name="connsiteX11" fmla="*/ 1680342 w 2426721"/>
              <a:gd name="connsiteY11" fmla="*/ 2015913 h 2015913"/>
              <a:gd name="connsiteX12" fmla="*/ 2426721 w 2426721"/>
              <a:gd name="connsiteY12" fmla="*/ 1404102 h 2015913"/>
              <a:gd name="connsiteX13" fmla="*/ 2119049 w 2426721"/>
              <a:gd name="connsiteY13" fmla="*/ 840728 h 2015913"/>
              <a:gd name="connsiteX14" fmla="*/ 1898033 w 2426721"/>
              <a:gd name="connsiteY14" fmla="*/ 524372 h 2015913"/>
              <a:gd name="connsiteX15" fmla="*/ 1590344 w 2426721"/>
              <a:gd name="connsiteY15" fmla="*/ 407363 h 2015913"/>
              <a:gd name="connsiteX16" fmla="*/ 1495004 w 2426721"/>
              <a:gd name="connsiteY16" fmla="*/ 333691 h 2015913"/>
              <a:gd name="connsiteX17" fmla="*/ 1421332 w 2426721"/>
              <a:gd name="connsiteY17" fmla="*/ 225350 h 2015913"/>
              <a:gd name="connsiteX18" fmla="*/ 1377995 w 2426721"/>
              <a:gd name="connsiteY18" fmla="*/ 39003 h 2015913"/>
              <a:gd name="connsiteX19" fmla="*/ 1217650 w 2426721"/>
              <a:gd name="connsiteY19" fmla="*/ 0 h 2015913"/>
              <a:gd name="connsiteX20" fmla="*/ 1113643 w 2426721"/>
              <a:gd name="connsiteY20" fmla="*/ 82339 h 2015913"/>
              <a:gd name="connsiteX21" fmla="*/ 823532 w 2426721"/>
              <a:gd name="connsiteY21" fmla="*/ 164174 h 2015913"/>
              <a:gd name="connsiteX22" fmla="*/ 1000968 w 2426721"/>
              <a:gd name="connsiteY22" fmla="*/ 407364 h 2015913"/>
              <a:gd name="connsiteX23" fmla="*/ 658609 w 2426721"/>
              <a:gd name="connsiteY23" fmla="*/ 316356 h 2015913"/>
              <a:gd name="connsiteX0" fmla="*/ 658609 w 2426721"/>
              <a:gd name="connsiteY0" fmla="*/ 316356 h 2015913"/>
              <a:gd name="connsiteX1" fmla="*/ 201906 w 2426721"/>
              <a:gd name="connsiteY1" fmla="*/ 136501 h 2015913"/>
              <a:gd name="connsiteX2" fmla="*/ 17629 w 2426721"/>
              <a:gd name="connsiteY2" fmla="*/ 429849 h 2015913"/>
              <a:gd name="connsiteX3" fmla="*/ 0 w 2426721"/>
              <a:gd name="connsiteY3" fmla="*/ 890887 h 2015913"/>
              <a:gd name="connsiteX4" fmla="*/ 415925 w 2426721"/>
              <a:gd name="connsiteY4" fmla="*/ 806059 h 2015913"/>
              <a:gd name="connsiteX5" fmla="*/ 461976 w 2426721"/>
              <a:gd name="connsiteY5" fmla="*/ 830077 h 2015913"/>
              <a:gd name="connsiteX6" fmla="*/ 784285 w 2426721"/>
              <a:gd name="connsiteY6" fmla="*/ 875397 h 2015913"/>
              <a:gd name="connsiteX7" fmla="*/ 1169980 w 2426721"/>
              <a:gd name="connsiteY7" fmla="*/ 940402 h 2015913"/>
              <a:gd name="connsiteX8" fmla="*/ 1208983 w 2426721"/>
              <a:gd name="connsiteY8" fmla="*/ 979405 h 2015913"/>
              <a:gd name="connsiteX9" fmla="*/ 1390996 w 2426721"/>
              <a:gd name="connsiteY9" fmla="*/ 1256758 h 2015913"/>
              <a:gd name="connsiteX10" fmla="*/ 1499929 w 2426721"/>
              <a:gd name="connsiteY10" fmla="*/ 1669099 h 2015913"/>
              <a:gd name="connsiteX11" fmla="*/ 1680342 w 2426721"/>
              <a:gd name="connsiteY11" fmla="*/ 2015913 h 2015913"/>
              <a:gd name="connsiteX12" fmla="*/ 2426721 w 2426721"/>
              <a:gd name="connsiteY12" fmla="*/ 1404102 h 2015913"/>
              <a:gd name="connsiteX13" fmla="*/ 2119049 w 2426721"/>
              <a:gd name="connsiteY13" fmla="*/ 840728 h 2015913"/>
              <a:gd name="connsiteX14" fmla="*/ 1898033 w 2426721"/>
              <a:gd name="connsiteY14" fmla="*/ 524372 h 2015913"/>
              <a:gd name="connsiteX15" fmla="*/ 1590344 w 2426721"/>
              <a:gd name="connsiteY15" fmla="*/ 407363 h 2015913"/>
              <a:gd name="connsiteX16" fmla="*/ 1495004 w 2426721"/>
              <a:gd name="connsiteY16" fmla="*/ 333691 h 2015913"/>
              <a:gd name="connsiteX17" fmla="*/ 1421332 w 2426721"/>
              <a:gd name="connsiteY17" fmla="*/ 225350 h 2015913"/>
              <a:gd name="connsiteX18" fmla="*/ 1377995 w 2426721"/>
              <a:gd name="connsiteY18" fmla="*/ 39003 h 2015913"/>
              <a:gd name="connsiteX19" fmla="*/ 1217650 w 2426721"/>
              <a:gd name="connsiteY19" fmla="*/ 0 h 2015913"/>
              <a:gd name="connsiteX20" fmla="*/ 1113643 w 2426721"/>
              <a:gd name="connsiteY20" fmla="*/ 82339 h 2015913"/>
              <a:gd name="connsiteX21" fmla="*/ 823532 w 2426721"/>
              <a:gd name="connsiteY21" fmla="*/ 164174 h 2015913"/>
              <a:gd name="connsiteX22" fmla="*/ 681479 w 2426721"/>
              <a:gd name="connsiteY22" fmla="*/ 231094 h 2015913"/>
              <a:gd name="connsiteX23" fmla="*/ 658609 w 2426721"/>
              <a:gd name="connsiteY23" fmla="*/ 316356 h 2015913"/>
              <a:gd name="connsiteX0" fmla="*/ 658609 w 2426721"/>
              <a:gd name="connsiteY0" fmla="*/ 480060 h 2179617"/>
              <a:gd name="connsiteX1" fmla="*/ 201906 w 2426721"/>
              <a:gd name="connsiteY1" fmla="*/ 300205 h 2179617"/>
              <a:gd name="connsiteX2" fmla="*/ 17629 w 2426721"/>
              <a:gd name="connsiteY2" fmla="*/ 593553 h 2179617"/>
              <a:gd name="connsiteX3" fmla="*/ 0 w 2426721"/>
              <a:gd name="connsiteY3" fmla="*/ 1054591 h 2179617"/>
              <a:gd name="connsiteX4" fmla="*/ 415925 w 2426721"/>
              <a:gd name="connsiteY4" fmla="*/ 969763 h 2179617"/>
              <a:gd name="connsiteX5" fmla="*/ 461976 w 2426721"/>
              <a:gd name="connsiteY5" fmla="*/ 993781 h 2179617"/>
              <a:gd name="connsiteX6" fmla="*/ 784285 w 2426721"/>
              <a:gd name="connsiteY6" fmla="*/ 1039101 h 2179617"/>
              <a:gd name="connsiteX7" fmla="*/ 1169980 w 2426721"/>
              <a:gd name="connsiteY7" fmla="*/ 1104106 h 2179617"/>
              <a:gd name="connsiteX8" fmla="*/ 1208983 w 2426721"/>
              <a:gd name="connsiteY8" fmla="*/ 1143109 h 2179617"/>
              <a:gd name="connsiteX9" fmla="*/ 1390996 w 2426721"/>
              <a:gd name="connsiteY9" fmla="*/ 1420462 h 2179617"/>
              <a:gd name="connsiteX10" fmla="*/ 1499929 w 2426721"/>
              <a:gd name="connsiteY10" fmla="*/ 1832803 h 2179617"/>
              <a:gd name="connsiteX11" fmla="*/ 1680342 w 2426721"/>
              <a:gd name="connsiteY11" fmla="*/ 2179617 h 2179617"/>
              <a:gd name="connsiteX12" fmla="*/ 2426721 w 2426721"/>
              <a:gd name="connsiteY12" fmla="*/ 1567806 h 2179617"/>
              <a:gd name="connsiteX13" fmla="*/ 2119049 w 2426721"/>
              <a:gd name="connsiteY13" fmla="*/ 1004432 h 2179617"/>
              <a:gd name="connsiteX14" fmla="*/ 1898033 w 2426721"/>
              <a:gd name="connsiteY14" fmla="*/ 688076 h 2179617"/>
              <a:gd name="connsiteX15" fmla="*/ 1590344 w 2426721"/>
              <a:gd name="connsiteY15" fmla="*/ 571067 h 2179617"/>
              <a:gd name="connsiteX16" fmla="*/ 1495004 w 2426721"/>
              <a:gd name="connsiteY16" fmla="*/ 497395 h 2179617"/>
              <a:gd name="connsiteX17" fmla="*/ 1421332 w 2426721"/>
              <a:gd name="connsiteY17" fmla="*/ 389054 h 2179617"/>
              <a:gd name="connsiteX18" fmla="*/ 1377995 w 2426721"/>
              <a:gd name="connsiteY18" fmla="*/ 202707 h 2179617"/>
              <a:gd name="connsiteX19" fmla="*/ 1217650 w 2426721"/>
              <a:gd name="connsiteY19" fmla="*/ 163704 h 2179617"/>
              <a:gd name="connsiteX20" fmla="*/ 889634 w 2426721"/>
              <a:gd name="connsiteY20" fmla="*/ 0 h 2179617"/>
              <a:gd name="connsiteX21" fmla="*/ 823532 w 2426721"/>
              <a:gd name="connsiteY21" fmla="*/ 327878 h 2179617"/>
              <a:gd name="connsiteX22" fmla="*/ 681479 w 2426721"/>
              <a:gd name="connsiteY22" fmla="*/ 394798 h 2179617"/>
              <a:gd name="connsiteX23" fmla="*/ 658609 w 2426721"/>
              <a:gd name="connsiteY23" fmla="*/ 480060 h 2179617"/>
              <a:gd name="connsiteX0" fmla="*/ 658609 w 2426721"/>
              <a:gd name="connsiteY0" fmla="*/ 525677 h 2225234"/>
              <a:gd name="connsiteX1" fmla="*/ 201906 w 2426721"/>
              <a:gd name="connsiteY1" fmla="*/ 345822 h 2225234"/>
              <a:gd name="connsiteX2" fmla="*/ 17629 w 2426721"/>
              <a:gd name="connsiteY2" fmla="*/ 639170 h 2225234"/>
              <a:gd name="connsiteX3" fmla="*/ 0 w 2426721"/>
              <a:gd name="connsiteY3" fmla="*/ 1100208 h 2225234"/>
              <a:gd name="connsiteX4" fmla="*/ 415925 w 2426721"/>
              <a:gd name="connsiteY4" fmla="*/ 1015380 h 2225234"/>
              <a:gd name="connsiteX5" fmla="*/ 461976 w 2426721"/>
              <a:gd name="connsiteY5" fmla="*/ 1039398 h 2225234"/>
              <a:gd name="connsiteX6" fmla="*/ 784285 w 2426721"/>
              <a:gd name="connsiteY6" fmla="*/ 1084718 h 2225234"/>
              <a:gd name="connsiteX7" fmla="*/ 1169980 w 2426721"/>
              <a:gd name="connsiteY7" fmla="*/ 1149723 h 2225234"/>
              <a:gd name="connsiteX8" fmla="*/ 1208983 w 2426721"/>
              <a:gd name="connsiteY8" fmla="*/ 1188726 h 2225234"/>
              <a:gd name="connsiteX9" fmla="*/ 1390996 w 2426721"/>
              <a:gd name="connsiteY9" fmla="*/ 1466079 h 2225234"/>
              <a:gd name="connsiteX10" fmla="*/ 1499929 w 2426721"/>
              <a:gd name="connsiteY10" fmla="*/ 1878420 h 2225234"/>
              <a:gd name="connsiteX11" fmla="*/ 1680342 w 2426721"/>
              <a:gd name="connsiteY11" fmla="*/ 2225234 h 2225234"/>
              <a:gd name="connsiteX12" fmla="*/ 2426721 w 2426721"/>
              <a:gd name="connsiteY12" fmla="*/ 1613423 h 2225234"/>
              <a:gd name="connsiteX13" fmla="*/ 2119049 w 2426721"/>
              <a:gd name="connsiteY13" fmla="*/ 1050049 h 2225234"/>
              <a:gd name="connsiteX14" fmla="*/ 1898033 w 2426721"/>
              <a:gd name="connsiteY14" fmla="*/ 733693 h 2225234"/>
              <a:gd name="connsiteX15" fmla="*/ 1590344 w 2426721"/>
              <a:gd name="connsiteY15" fmla="*/ 616684 h 2225234"/>
              <a:gd name="connsiteX16" fmla="*/ 1495004 w 2426721"/>
              <a:gd name="connsiteY16" fmla="*/ 543012 h 2225234"/>
              <a:gd name="connsiteX17" fmla="*/ 1421332 w 2426721"/>
              <a:gd name="connsiteY17" fmla="*/ 434671 h 2225234"/>
              <a:gd name="connsiteX18" fmla="*/ 1377995 w 2426721"/>
              <a:gd name="connsiteY18" fmla="*/ 248324 h 2225234"/>
              <a:gd name="connsiteX19" fmla="*/ 1269062 w 2426721"/>
              <a:gd name="connsiteY19" fmla="*/ 0 h 2225234"/>
              <a:gd name="connsiteX20" fmla="*/ 889634 w 2426721"/>
              <a:gd name="connsiteY20" fmla="*/ 45617 h 2225234"/>
              <a:gd name="connsiteX21" fmla="*/ 823532 w 2426721"/>
              <a:gd name="connsiteY21" fmla="*/ 373495 h 2225234"/>
              <a:gd name="connsiteX22" fmla="*/ 681479 w 2426721"/>
              <a:gd name="connsiteY22" fmla="*/ 440415 h 2225234"/>
              <a:gd name="connsiteX23" fmla="*/ 658609 w 2426721"/>
              <a:gd name="connsiteY23" fmla="*/ 525677 h 2225234"/>
              <a:gd name="connsiteX0" fmla="*/ 658609 w 2426721"/>
              <a:gd name="connsiteY0" fmla="*/ 525677 h 2225234"/>
              <a:gd name="connsiteX1" fmla="*/ 201906 w 2426721"/>
              <a:gd name="connsiteY1" fmla="*/ 345822 h 2225234"/>
              <a:gd name="connsiteX2" fmla="*/ 17629 w 2426721"/>
              <a:gd name="connsiteY2" fmla="*/ 639170 h 2225234"/>
              <a:gd name="connsiteX3" fmla="*/ 0 w 2426721"/>
              <a:gd name="connsiteY3" fmla="*/ 1100208 h 2225234"/>
              <a:gd name="connsiteX4" fmla="*/ 415925 w 2426721"/>
              <a:gd name="connsiteY4" fmla="*/ 1015380 h 2225234"/>
              <a:gd name="connsiteX5" fmla="*/ 461976 w 2426721"/>
              <a:gd name="connsiteY5" fmla="*/ 1039398 h 2225234"/>
              <a:gd name="connsiteX6" fmla="*/ 784285 w 2426721"/>
              <a:gd name="connsiteY6" fmla="*/ 1084718 h 2225234"/>
              <a:gd name="connsiteX7" fmla="*/ 1169980 w 2426721"/>
              <a:gd name="connsiteY7" fmla="*/ 1149723 h 2225234"/>
              <a:gd name="connsiteX8" fmla="*/ 1208983 w 2426721"/>
              <a:gd name="connsiteY8" fmla="*/ 1188726 h 2225234"/>
              <a:gd name="connsiteX9" fmla="*/ 1390996 w 2426721"/>
              <a:gd name="connsiteY9" fmla="*/ 1466079 h 2225234"/>
              <a:gd name="connsiteX10" fmla="*/ 1499929 w 2426721"/>
              <a:gd name="connsiteY10" fmla="*/ 1878420 h 2225234"/>
              <a:gd name="connsiteX11" fmla="*/ 1680342 w 2426721"/>
              <a:gd name="connsiteY11" fmla="*/ 2225234 h 2225234"/>
              <a:gd name="connsiteX12" fmla="*/ 2426721 w 2426721"/>
              <a:gd name="connsiteY12" fmla="*/ 1613423 h 2225234"/>
              <a:gd name="connsiteX13" fmla="*/ 2119049 w 2426721"/>
              <a:gd name="connsiteY13" fmla="*/ 1050049 h 2225234"/>
              <a:gd name="connsiteX14" fmla="*/ 1898033 w 2426721"/>
              <a:gd name="connsiteY14" fmla="*/ 733693 h 2225234"/>
              <a:gd name="connsiteX15" fmla="*/ 1590344 w 2426721"/>
              <a:gd name="connsiteY15" fmla="*/ 616684 h 2225234"/>
              <a:gd name="connsiteX16" fmla="*/ 1495004 w 2426721"/>
              <a:gd name="connsiteY16" fmla="*/ 543012 h 2225234"/>
              <a:gd name="connsiteX17" fmla="*/ 1421332 w 2426721"/>
              <a:gd name="connsiteY17" fmla="*/ 434671 h 2225234"/>
              <a:gd name="connsiteX18" fmla="*/ 1631383 w 2426721"/>
              <a:gd name="connsiteY18" fmla="*/ 9625 h 2225234"/>
              <a:gd name="connsiteX19" fmla="*/ 1269062 w 2426721"/>
              <a:gd name="connsiteY19" fmla="*/ 0 h 2225234"/>
              <a:gd name="connsiteX20" fmla="*/ 889634 w 2426721"/>
              <a:gd name="connsiteY20" fmla="*/ 45617 h 2225234"/>
              <a:gd name="connsiteX21" fmla="*/ 823532 w 2426721"/>
              <a:gd name="connsiteY21" fmla="*/ 373495 h 2225234"/>
              <a:gd name="connsiteX22" fmla="*/ 681479 w 2426721"/>
              <a:gd name="connsiteY22" fmla="*/ 440415 h 2225234"/>
              <a:gd name="connsiteX23" fmla="*/ 658609 w 2426721"/>
              <a:gd name="connsiteY23" fmla="*/ 525677 h 2225234"/>
              <a:gd name="connsiteX0" fmla="*/ 658609 w 2426721"/>
              <a:gd name="connsiteY0" fmla="*/ 525677 h 2225234"/>
              <a:gd name="connsiteX1" fmla="*/ 201906 w 2426721"/>
              <a:gd name="connsiteY1" fmla="*/ 345822 h 2225234"/>
              <a:gd name="connsiteX2" fmla="*/ 17629 w 2426721"/>
              <a:gd name="connsiteY2" fmla="*/ 639170 h 2225234"/>
              <a:gd name="connsiteX3" fmla="*/ 0 w 2426721"/>
              <a:gd name="connsiteY3" fmla="*/ 1100208 h 2225234"/>
              <a:gd name="connsiteX4" fmla="*/ 415925 w 2426721"/>
              <a:gd name="connsiteY4" fmla="*/ 1015380 h 2225234"/>
              <a:gd name="connsiteX5" fmla="*/ 461976 w 2426721"/>
              <a:gd name="connsiteY5" fmla="*/ 1039398 h 2225234"/>
              <a:gd name="connsiteX6" fmla="*/ 784285 w 2426721"/>
              <a:gd name="connsiteY6" fmla="*/ 1084718 h 2225234"/>
              <a:gd name="connsiteX7" fmla="*/ 1169980 w 2426721"/>
              <a:gd name="connsiteY7" fmla="*/ 1149723 h 2225234"/>
              <a:gd name="connsiteX8" fmla="*/ 1208983 w 2426721"/>
              <a:gd name="connsiteY8" fmla="*/ 1188726 h 2225234"/>
              <a:gd name="connsiteX9" fmla="*/ 1390996 w 2426721"/>
              <a:gd name="connsiteY9" fmla="*/ 1466079 h 2225234"/>
              <a:gd name="connsiteX10" fmla="*/ 1499929 w 2426721"/>
              <a:gd name="connsiteY10" fmla="*/ 1878420 h 2225234"/>
              <a:gd name="connsiteX11" fmla="*/ 1680342 w 2426721"/>
              <a:gd name="connsiteY11" fmla="*/ 2225234 h 2225234"/>
              <a:gd name="connsiteX12" fmla="*/ 2426721 w 2426721"/>
              <a:gd name="connsiteY12" fmla="*/ 1613423 h 2225234"/>
              <a:gd name="connsiteX13" fmla="*/ 2119049 w 2426721"/>
              <a:gd name="connsiteY13" fmla="*/ 1050049 h 2225234"/>
              <a:gd name="connsiteX14" fmla="*/ 1898033 w 2426721"/>
              <a:gd name="connsiteY14" fmla="*/ 733693 h 2225234"/>
              <a:gd name="connsiteX15" fmla="*/ 1590344 w 2426721"/>
              <a:gd name="connsiteY15" fmla="*/ 616684 h 2225234"/>
              <a:gd name="connsiteX16" fmla="*/ 1495004 w 2426721"/>
              <a:gd name="connsiteY16" fmla="*/ 543012 h 2225234"/>
              <a:gd name="connsiteX17" fmla="*/ 1696754 w 2426721"/>
              <a:gd name="connsiteY17" fmla="*/ 320830 h 2225234"/>
              <a:gd name="connsiteX18" fmla="*/ 1631383 w 2426721"/>
              <a:gd name="connsiteY18" fmla="*/ 9625 h 2225234"/>
              <a:gd name="connsiteX19" fmla="*/ 1269062 w 2426721"/>
              <a:gd name="connsiteY19" fmla="*/ 0 h 2225234"/>
              <a:gd name="connsiteX20" fmla="*/ 889634 w 2426721"/>
              <a:gd name="connsiteY20" fmla="*/ 45617 h 2225234"/>
              <a:gd name="connsiteX21" fmla="*/ 823532 w 2426721"/>
              <a:gd name="connsiteY21" fmla="*/ 373495 h 2225234"/>
              <a:gd name="connsiteX22" fmla="*/ 681479 w 2426721"/>
              <a:gd name="connsiteY22" fmla="*/ 440415 h 2225234"/>
              <a:gd name="connsiteX23" fmla="*/ 658609 w 2426721"/>
              <a:gd name="connsiteY23" fmla="*/ 525677 h 2225234"/>
              <a:gd name="connsiteX0" fmla="*/ 658609 w 2426721"/>
              <a:gd name="connsiteY0" fmla="*/ 525677 h 2225234"/>
              <a:gd name="connsiteX1" fmla="*/ 201906 w 2426721"/>
              <a:gd name="connsiteY1" fmla="*/ 345822 h 2225234"/>
              <a:gd name="connsiteX2" fmla="*/ 17629 w 2426721"/>
              <a:gd name="connsiteY2" fmla="*/ 639170 h 2225234"/>
              <a:gd name="connsiteX3" fmla="*/ 0 w 2426721"/>
              <a:gd name="connsiteY3" fmla="*/ 1100208 h 2225234"/>
              <a:gd name="connsiteX4" fmla="*/ 415925 w 2426721"/>
              <a:gd name="connsiteY4" fmla="*/ 1015380 h 2225234"/>
              <a:gd name="connsiteX5" fmla="*/ 461976 w 2426721"/>
              <a:gd name="connsiteY5" fmla="*/ 1039398 h 2225234"/>
              <a:gd name="connsiteX6" fmla="*/ 784285 w 2426721"/>
              <a:gd name="connsiteY6" fmla="*/ 1084718 h 2225234"/>
              <a:gd name="connsiteX7" fmla="*/ 1169980 w 2426721"/>
              <a:gd name="connsiteY7" fmla="*/ 1149723 h 2225234"/>
              <a:gd name="connsiteX8" fmla="*/ 1208983 w 2426721"/>
              <a:gd name="connsiteY8" fmla="*/ 1188726 h 2225234"/>
              <a:gd name="connsiteX9" fmla="*/ 1390996 w 2426721"/>
              <a:gd name="connsiteY9" fmla="*/ 1466079 h 2225234"/>
              <a:gd name="connsiteX10" fmla="*/ 1499929 w 2426721"/>
              <a:gd name="connsiteY10" fmla="*/ 1878420 h 2225234"/>
              <a:gd name="connsiteX11" fmla="*/ 1680342 w 2426721"/>
              <a:gd name="connsiteY11" fmla="*/ 2225234 h 2225234"/>
              <a:gd name="connsiteX12" fmla="*/ 2426721 w 2426721"/>
              <a:gd name="connsiteY12" fmla="*/ 1613423 h 2225234"/>
              <a:gd name="connsiteX13" fmla="*/ 2119049 w 2426721"/>
              <a:gd name="connsiteY13" fmla="*/ 1050049 h 2225234"/>
              <a:gd name="connsiteX14" fmla="*/ 1898033 w 2426721"/>
              <a:gd name="connsiteY14" fmla="*/ 733693 h 2225234"/>
              <a:gd name="connsiteX15" fmla="*/ 1590344 w 2426721"/>
              <a:gd name="connsiteY15" fmla="*/ 616684 h 2225234"/>
              <a:gd name="connsiteX16" fmla="*/ 1759408 w 2426721"/>
              <a:gd name="connsiteY16" fmla="*/ 509961 h 2225234"/>
              <a:gd name="connsiteX17" fmla="*/ 1696754 w 2426721"/>
              <a:gd name="connsiteY17" fmla="*/ 320830 h 2225234"/>
              <a:gd name="connsiteX18" fmla="*/ 1631383 w 2426721"/>
              <a:gd name="connsiteY18" fmla="*/ 9625 h 2225234"/>
              <a:gd name="connsiteX19" fmla="*/ 1269062 w 2426721"/>
              <a:gd name="connsiteY19" fmla="*/ 0 h 2225234"/>
              <a:gd name="connsiteX20" fmla="*/ 889634 w 2426721"/>
              <a:gd name="connsiteY20" fmla="*/ 45617 h 2225234"/>
              <a:gd name="connsiteX21" fmla="*/ 823532 w 2426721"/>
              <a:gd name="connsiteY21" fmla="*/ 373495 h 2225234"/>
              <a:gd name="connsiteX22" fmla="*/ 681479 w 2426721"/>
              <a:gd name="connsiteY22" fmla="*/ 440415 h 2225234"/>
              <a:gd name="connsiteX23" fmla="*/ 658609 w 2426721"/>
              <a:gd name="connsiteY23" fmla="*/ 525677 h 2225234"/>
              <a:gd name="connsiteX0" fmla="*/ 658609 w 2426721"/>
              <a:gd name="connsiteY0" fmla="*/ 525677 h 2225234"/>
              <a:gd name="connsiteX1" fmla="*/ 201906 w 2426721"/>
              <a:gd name="connsiteY1" fmla="*/ 345822 h 2225234"/>
              <a:gd name="connsiteX2" fmla="*/ 17629 w 2426721"/>
              <a:gd name="connsiteY2" fmla="*/ 639170 h 2225234"/>
              <a:gd name="connsiteX3" fmla="*/ 0 w 2426721"/>
              <a:gd name="connsiteY3" fmla="*/ 1100208 h 2225234"/>
              <a:gd name="connsiteX4" fmla="*/ 415925 w 2426721"/>
              <a:gd name="connsiteY4" fmla="*/ 1015380 h 2225234"/>
              <a:gd name="connsiteX5" fmla="*/ 461976 w 2426721"/>
              <a:gd name="connsiteY5" fmla="*/ 1039398 h 2225234"/>
              <a:gd name="connsiteX6" fmla="*/ 784285 w 2426721"/>
              <a:gd name="connsiteY6" fmla="*/ 1084718 h 2225234"/>
              <a:gd name="connsiteX7" fmla="*/ 1169980 w 2426721"/>
              <a:gd name="connsiteY7" fmla="*/ 1149723 h 2225234"/>
              <a:gd name="connsiteX8" fmla="*/ 1208983 w 2426721"/>
              <a:gd name="connsiteY8" fmla="*/ 1188726 h 2225234"/>
              <a:gd name="connsiteX9" fmla="*/ 1390996 w 2426721"/>
              <a:gd name="connsiteY9" fmla="*/ 1466079 h 2225234"/>
              <a:gd name="connsiteX10" fmla="*/ 1499929 w 2426721"/>
              <a:gd name="connsiteY10" fmla="*/ 1878420 h 2225234"/>
              <a:gd name="connsiteX11" fmla="*/ 1680342 w 2426721"/>
              <a:gd name="connsiteY11" fmla="*/ 2225234 h 2225234"/>
              <a:gd name="connsiteX12" fmla="*/ 2426721 w 2426721"/>
              <a:gd name="connsiteY12" fmla="*/ 1613423 h 2225234"/>
              <a:gd name="connsiteX13" fmla="*/ 2119049 w 2426721"/>
              <a:gd name="connsiteY13" fmla="*/ 1050049 h 2225234"/>
              <a:gd name="connsiteX14" fmla="*/ 1898033 w 2426721"/>
              <a:gd name="connsiteY14" fmla="*/ 733693 h 2225234"/>
              <a:gd name="connsiteX15" fmla="*/ 1755597 w 2426721"/>
              <a:gd name="connsiteY15" fmla="*/ 616684 h 2225234"/>
              <a:gd name="connsiteX16" fmla="*/ 1759408 w 2426721"/>
              <a:gd name="connsiteY16" fmla="*/ 509961 h 2225234"/>
              <a:gd name="connsiteX17" fmla="*/ 1696754 w 2426721"/>
              <a:gd name="connsiteY17" fmla="*/ 320830 h 2225234"/>
              <a:gd name="connsiteX18" fmla="*/ 1631383 w 2426721"/>
              <a:gd name="connsiteY18" fmla="*/ 9625 h 2225234"/>
              <a:gd name="connsiteX19" fmla="*/ 1269062 w 2426721"/>
              <a:gd name="connsiteY19" fmla="*/ 0 h 2225234"/>
              <a:gd name="connsiteX20" fmla="*/ 889634 w 2426721"/>
              <a:gd name="connsiteY20" fmla="*/ 45617 h 2225234"/>
              <a:gd name="connsiteX21" fmla="*/ 823532 w 2426721"/>
              <a:gd name="connsiteY21" fmla="*/ 373495 h 2225234"/>
              <a:gd name="connsiteX22" fmla="*/ 681479 w 2426721"/>
              <a:gd name="connsiteY22" fmla="*/ 440415 h 2225234"/>
              <a:gd name="connsiteX23" fmla="*/ 658609 w 2426721"/>
              <a:gd name="connsiteY23" fmla="*/ 525677 h 222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6721" h="2225234">
                <a:moveTo>
                  <a:pt x="658609" y="525677"/>
                </a:moveTo>
                <a:lnTo>
                  <a:pt x="201906" y="345822"/>
                </a:lnTo>
                <a:cubicBezTo>
                  <a:pt x="277579" y="485224"/>
                  <a:pt x="51280" y="513439"/>
                  <a:pt x="17629" y="639170"/>
                </a:cubicBezTo>
                <a:cubicBezTo>
                  <a:pt x="-16022" y="764901"/>
                  <a:pt x="14445" y="1023647"/>
                  <a:pt x="0" y="1100208"/>
                </a:cubicBezTo>
                <a:cubicBezTo>
                  <a:pt x="10112" y="1107431"/>
                  <a:pt x="338929" y="1025515"/>
                  <a:pt x="415925" y="1015380"/>
                </a:cubicBezTo>
                <a:cubicBezTo>
                  <a:pt x="492921" y="1005245"/>
                  <a:pt x="461976" y="1039398"/>
                  <a:pt x="461976" y="1039398"/>
                </a:cubicBezTo>
                <a:lnTo>
                  <a:pt x="784285" y="1084718"/>
                </a:lnTo>
                <a:cubicBezTo>
                  <a:pt x="902286" y="1103105"/>
                  <a:pt x="1041415" y="1128055"/>
                  <a:pt x="1169980" y="1149723"/>
                </a:cubicBezTo>
                <a:lnTo>
                  <a:pt x="1208983" y="1188726"/>
                </a:lnTo>
                <a:lnTo>
                  <a:pt x="1390996" y="1466079"/>
                </a:lnTo>
                <a:lnTo>
                  <a:pt x="1499929" y="1878420"/>
                </a:lnTo>
                <a:lnTo>
                  <a:pt x="1680342" y="2225234"/>
                </a:lnTo>
                <a:cubicBezTo>
                  <a:pt x="2271882" y="2179205"/>
                  <a:pt x="2250150" y="1817360"/>
                  <a:pt x="2426721" y="1613423"/>
                </a:cubicBezTo>
                <a:lnTo>
                  <a:pt x="2119049" y="1050049"/>
                </a:lnTo>
                <a:lnTo>
                  <a:pt x="1898033" y="733693"/>
                </a:lnTo>
                <a:lnTo>
                  <a:pt x="1755597" y="616684"/>
                </a:lnTo>
                <a:lnTo>
                  <a:pt x="1759408" y="509961"/>
                </a:lnTo>
                <a:lnTo>
                  <a:pt x="1696754" y="320830"/>
                </a:lnTo>
                <a:lnTo>
                  <a:pt x="1631383" y="9625"/>
                </a:lnTo>
                <a:lnTo>
                  <a:pt x="1269062" y="0"/>
                </a:lnTo>
                <a:lnTo>
                  <a:pt x="889634" y="45617"/>
                </a:lnTo>
                <a:lnTo>
                  <a:pt x="823532" y="373495"/>
                </a:lnTo>
                <a:lnTo>
                  <a:pt x="681479" y="440415"/>
                </a:lnTo>
                <a:lnTo>
                  <a:pt x="658609" y="525677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4511329" y="2270832"/>
            <a:ext cx="1841801" cy="195447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55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relazionale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5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Errato</a:t>
            </a:r>
            <a:r>
              <a:rPr lang="en-GB" dirty="0" smtClean="0"/>
              <a:t> </a:t>
            </a:r>
            <a:r>
              <a:rPr lang="en-GB" dirty="0" err="1" smtClean="0"/>
              <a:t>vincolo</a:t>
            </a:r>
            <a:r>
              <a:rPr lang="en-GB" dirty="0" smtClean="0"/>
              <a:t> di </a:t>
            </a:r>
            <a:r>
              <a:rPr lang="en-GB" dirty="0" err="1" smtClean="0"/>
              <a:t>integrità</a:t>
            </a:r>
            <a:r>
              <a:rPr lang="en-GB" dirty="0" smtClean="0"/>
              <a:t> ref.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5" y="1287117"/>
            <a:ext cx="3997885" cy="488984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Il </a:t>
            </a:r>
            <a:r>
              <a:rPr lang="en-GB" sz="2800" dirty="0" err="1" smtClean="0"/>
              <a:t>vincolo</a:t>
            </a:r>
            <a:r>
              <a:rPr lang="en-GB" sz="2800" dirty="0" smtClean="0"/>
              <a:t> di </a:t>
            </a:r>
            <a:r>
              <a:rPr lang="en-GB" sz="2800" dirty="0" err="1" smtClean="0"/>
              <a:t>integrità</a:t>
            </a:r>
            <a:r>
              <a:rPr lang="en-GB" sz="2800" dirty="0" smtClean="0"/>
              <a:t> </a:t>
            </a:r>
            <a:r>
              <a:rPr lang="en-GB" sz="2800" dirty="0" err="1" smtClean="0"/>
              <a:t>referenziale</a:t>
            </a:r>
            <a:r>
              <a:rPr lang="en-GB" sz="2800" dirty="0" smtClean="0"/>
              <a:t> </a:t>
            </a:r>
            <a:r>
              <a:rPr lang="en-GB" sz="2800" dirty="0" err="1" smtClean="0"/>
              <a:t>indicato</a:t>
            </a:r>
            <a:r>
              <a:rPr lang="en-GB" sz="2800" dirty="0" smtClean="0"/>
              <a:t> </a:t>
            </a:r>
            <a:r>
              <a:rPr lang="en-GB" sz="2800" dirty="0" err="1" smtClean="0"/>
              <a:t>dalla</a:t>
            </a:r>
            <a:r>
              <a:rPr lang="en-GB" sz="2800" dirty="0" smtClean="0"/>
              <a:t> </a:t>
            </a:r>
            <a:r>
              <a:rPr lang="en-GB" sz="2800" dirty="0" err="1" smtClean="0"/>
              <a:t>freccia</a:t>
            </a:r>
            <a:r>
              <a:rPr lang="en-GB" sz="2800" dirty="0" smtClean="0"/>
              <a:t> è </a:t>
            </a:r>
            <a:r>
              <a:rPr lang="en-GB" sz="2800" dirty="0" err="1" smtClean="0"/>
              <a:t>sbagliato</a:t>
            </a:r>
            <a:r>
              <a:rPr lang="en-GB" sz="2800" dirty="0" smtClean="0"/>
              <a:t>, </a:t>
            </a:r>
            <a:r>
              <a:rPr lang="en-GB" sz="2800" dirty="0" err="1" smtClean="0"/>
              <a:t>perchè</a:t>
            </a:r>
            <a:r>
              <a:rPr lang="en-GB" sz="2800" dirty="0" smtClean="0"/>
              <a:t> è </a:t>
            </a:r>
            <a:r>
              <a:rPr lang="en-GB" sz="2800" dirty="0" err="1" smtClean="0"/>
              <a:t>incoerente</a:t>
            </a:r>
            <a:r>
              <a:rPr lang="en-GB" sz="2800" dirty="0" smtClean="0"/>
              <a:t> </a:t>
            </a:r>
            <a:r>
              <a:rPr lang="en-GB" sz="2800" dirty="0" err="1" smtClean="0"/>
              <a:t>definire</a:t>
            </a:r>
            <a:r>
              <a:rPr lang="en-GB" sz="2800" dirty="0" smtClean="0"/>
              <a:t> per </a:t>
            </a:r>
            <a:r>
              <a:rPr lang="en-GB" sz="2800" dirty="0" err="1" smtClean="0"/>
              <a:t>O_chirurgica</a:t>
            </a:r>
            <a:r>
              <a:rPr lang="en-GB" sz="2800" dirty="0" smtClean="0"/>
              <a:t> </a:t>
            </a:r>
            <a:r>
              <a:rPr lang="en-GB" sz="2800" dirty="0" err="1" smtClean="0"/>
              <a:t>una</a:t>
            </a:r>
            <a:r>
              <a:rPr lang="en-GB" sz="2800" dirty="0" smtClean="0"/>
              <a:t> </a:t>
            </a:r>
            <a:r>
              <a:rPr lang="en-GB" sz="2800" dirty="0" err="1" smtClean="0"/>
              <a:t>chiave</a:t>
            </a:r>
            <a:r>
              <a:rPr lang="en-GB" sz="2800" dirty="0" smtClean="0"/>
              <a:t> </a:t>
            </a:r>
            <a:r>
              <a:rPr lang="en-GB" sz="2800" dirty="0" err="1" smtClean="0"/>
              <a:t>primaria</a:t>
            </a:r>
            <a:r>
              <a:rPr lang="en-GB" sz="2800" dirty="0" smtClean="0"/>
              <a:t> definite </a:t>
            </a:r>
            <a:r>
              <a:rPr lang="en-GB" sz="2800" dirty="0" err="1" smtClean="0"/>
              <a:t>su</a:t>
            </a:r>
            <a:r>
              <a:rPr lang="en-GB" sz="2800" dirty="0" smtClean="0"/>
              <a:t> due </a:t>
            </a:r>
            <a:r>
              <a:rPr lang="en-GB" sz="2800" dirty="0" err="1" smtClean="0"/>
              <a:t>attributi</a:t>
            </a:r>
            <a:r>
              <a:rPr lang="en-GB" sz="2800" dirty="0" smtClean="0"/>
              <a:t> e </a:t>
            </a:r>
            <a:r>
              <a:rPr lang="en-GB" sz="2800" dirty="0" err="1" smtClean="0"/>
              <a:t>nella</a:t>
            </a:r>
            <a:r>
              <a:rPr lang="en-GB" sz="2800" dirty="0" smtClean="0"/>
              <a:t> parte </a:t>
            </a:r>
            <a:r>
              <a:rPr lang="en-GB" sz="2800" dirty="0" err="1" smtClean="0"/>
              <a:t>sinistra</a:t>
            </a:r>
            <a:r>
              <a:rPr lang="en-GB" sz="2800" dirty="0" smtClean="0"/>
              <a:t> del </a:t>
            </a:r>
            <a:r>
              <a:rPr lang="en-GB" sz="2800" dirty="0" err="1" smtClean="0"/>
              <a:t>vincolo</a:t>
            </a:r>
            <a:r>
              <a:rPr lang="en-GB" sz="2800" dirty="0" smtClean="0"/>
              <a:t> </a:t>
            </a:r>
            <a:r>
              <a:rPr lang="en-GB" sz="2800" dirty="0" err="1" smtClean="0"/>
              <a:t>avere</a:t>
            </a:r>
            <a:r>
              <a:rPr lang="en-GB" sz="2800" dirty="0" smtClean="0"/>
              <a:t> un solo </a:t>
            </a:r>
            <a:r>
              <a:rPr lang="en-GB" sz="2800" dirty="0" err="1" smtClean="0"/>
              <a:t>attributo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53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52" y="1169653"/>
            <a:ext cx="4455855" cy="5334591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 flipH="1" flipV="1">
            <a:off x="6951175" y="4823352"/>
            <a:ext cx="953401" cy="3726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7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Errata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0324" y="1169653"/>
            <a:ext cx="3997885" cy="4889846"/>
          </a:xfrm>
        </p:spPr>
        <p:txBody>
          <a:bodyPr>
            <a:normAutofit/>
          </a:bodyPr>
          <a:lstStyle/>
          <a:p>
            <a:r>
              <a:rPr lang="en-GB" sz="2400" dirty="0" smtClean="0"/>
              <a:t>La </a:t>
            </a:r>
            <a:r>
              <a:rPr lang="en-GB" sz="2400" dirty="0" err="1" smtClean="0"/>
              <a:t>chiave</a:t>
            </a:r>
            <a:r>
              <a:rPr lang="en-GB" sz="2400" dirty="0" smtClean="0"/>
              <a:t> di </a:t>
            </a:r>
            <a:r>
              <a:rPr lang="en-GB" sz="2400" dirty="0" err="1" smtClean="0"/>
              <a:t>P_Amministrativo</a:t>
            </a:r>
            <a:r>
              <a:rPr lang="en-GB" sz="2400" dirty="0" smtClean="0"/>
              <a:t> è </a:t>
            </a:r>
            <a:r>
              <a:rPr lang="en-GB" sz="2400" dirty="0" err="1" smtClean="0"/>
              <a:t>composta</a:t>
            </a:r>
            <a:r>
              <a:rPr lang="en-GB" sz="2400" dirty="0" smtClean="0"/>
              <a:t> </a:t>
            </a:r>
            <a:r>
              <a:rPr lang="en-GB" sz="2400" dirty="0" err="1" smtClean="0"/>
              <a:t>anche</a:t>
            </a:r>
            <a:r>
              <a:rPr lang="en-GB" sz="2400" dirty="0" smtClean="0"/>
              <a:t> da </a:t>
            </a:r>
            <a:r>
              <a:rPr lang="en-GB" sz="2400" dirty="0" err="1"/>
              <a:t>P</a:t>
            </a:r>
            <a:r>
              <a:rPr lang="en-GB" sz="2400" dirty="0" err="1" smtClean="0"/>
              <a:t>arente</a:t>
            </a:r>
            <a:r>
              <a:rPr lang="en-GB" sz="2400" dirty="0" smtClean="0"/>
              <a:t>, </a:t>
            </a:r>
            <a:r>
              <a:rPr lang="en-GB" sz="2400" dirty="0" err="1" smtClean="0"/>
              <a:t>perche</a:t>
            </a:r>
            <a:r>
              <a:rPr lang="en-GB" sz="2400" dirty="0" smtClean="0"/>
              <a:t>’ </a:t>
            </a:r>
            <a:r>
              <a:rPr lang="en-GB" sz="2400" dirty="0" err="1" smtClean="0"/>
              <a:t>nello</a:t>
            </a:r>
            <a:r>
              <a:rPr lang="en-GB" sz="2400" dirty="0" smtClean="0"/>
              <a:t> schema </a:t>
            </a:r>
            <a:r>
              <a:rPr lang="en-GB" sz="2400" dirty="0" err="1" smtClean="0"/>
              <a:t>concettuale</a:t>
            </a:r>
            <a:r>
              <a:rPr lang="en-GB" sz="2400" dirty="0" smtClean="0"/>
              <a:t> </a:t>
            </a:r>
            <a:r>
              <a:rPr lang="en-GB" sz="2400" dirty="0" err="1" smtClean="0"/>
              <a:t>semplificato</a:t>
            </a:r>
            <a:r>
              <a:rPr lang="en-GB" sz="2400" dirty="0" smtClean="0"/>
              <a:t> la </a:t>
            </a:r>
            <a:r>
              <a:rPr lang="en-GB" sz="2400" dirty="0" err="1" smtClean="0"/>
              <a:t>relazione</a:t>
            </a:r>
            <a:r>
              <a:rPr lang="en-GB" sz="2400" dirty="0" smtClean="0"/>
              <a:t> di </a:t>
            </a:r>
            <a:r>
              <a:rPr lang="en-GB" sz="2400" dirty="0" err="1" smtClean="0"/>
              <a:t>parentela</a:t>
            </a:r>
            <a:r>
              <a:rPr lang="en-GB" sz="2400" dirty="0" smtClean="0"/>
              <a:t> è </a:t>
            </a:r>
            <a:r>
              <a:rPr lang="en-GB" sz="2400" dirty="0" err="1" smtClean="0"/>
              <a:t>molti</a:t>
            </a:r>
            <a:r>
              <a:rPr lang="en-GB" sz="2400" dirty="0" smtClean="0"/>
              <a:t> a </a:t>
            </a:r>
            <a:r>
              <a:rPr lang="en-GB" sz="2400" dirty="0" err="1" smtClean="0"/>
              <a:t>molti</a:t>
            </a:r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Si </a:t>
            </a:r>
            <a:r>
              <a:rPr lang="en-GB" sz="2400" dirty="0" err="1" smtClean="0"/>
              <a:t>veda</a:t>
            </a:r>
            <a:r>
              <a:rPr lang="en-GB" sz="2400" dirty="0" smtClean="0"/>
              <a:t> </a:t>
            </a:r>
            <a:r>
              <a:rPr lang="en-GB" sz="2400" dirty="0" err="1" smtClean="0"/>
              <a:t>anche</a:t>
            </a:r>
            <a:r>
              <a:rPr lang="en-GB" sz="2400" dirty="0" smtClean="0"/>
              <a:t> </a:t>
            </a:r>
            <a:r>
              <a:rPr lang="en-GB" sz="2400" dirty="0" err="1" smtClean="0"/>
              <a:t>Trattamento</a:t>
            </a:r>
            <a:r>
              <a:rPr lang="en-GB" sz="2400" dirty="0" smtClean="0"/>
              <a:t> di cui </a:t>
            </a:r>
            <a:r>
              <a:rPr lang="en-GB" sz="2400" dirty="0" err="1" smtClean="0"/>
              <a:t>si</a:t>
            </a:r>
            <a:r>
              <a:rPr lang="en-GB" sz="2400" dirty="0" smtClean="0"/>
              <a:t> è </a:t>
            </a:r>
            <a:r>
              <a:rPr lang="en-GB" sz="2400" dirty="0" err="1" smtClean="0"/>
              <a:t>parlato</a:t>
            </a:r>
            <a:r>
              <a:rPr lang="en-GB" sz="2400" dirty="0" smtClean="0"/>
              <a:t> </a:t>
            </a:r>
            <a:r>
              <a:rPr lang="en-GB" sz="2400" dirty="0" err="1" smtClean="0"/>
              <a:t>nella</a:t>
            </a:r>
            <a:r>
              <a:rPr lang="en-GB" sz="2400" dirty="0" smtClean="0"/>
              <a:t> </a:t>
            </a:r>
            <a:r>
              <a:rPr lang="en-GB" sz="2400" dirty="0" err="1" smtClean="0"/>
              <a:t>progettazione</a:t>
            </a:r>
            <a:r>
              <a:rPr lang="en-GB" sz="2400" dirty="0" smtClean="0"/>
              <a:t> </a:t>
            </a:r>
            <a:r>
              <a:rPr lang="en-GB" sz="2400" dirty="0" err="1" smtClean="0"/>
              <a:t>concettuale</a:t>
            </a:r>
            <a:r>
              <a:rPr lang="en-GB" sz="2400" dirty="0" smtClean="0"/>
              <a:t>, </a:t>
            </a:r>
            <a:r>
              <a:rPr lang="en-GB" sz="2400" dirty="0" err="1" smtClean="0"/>
              <a:t>rappresentato</a:t>
            </a:r>
            <a:r>
              <a:rPr lang="en-GB" sz="2400" dirty="0" smtClean="0"/>
              <a:t> con la sola </a:t>
            </a:r>
            <a:r>
              <a:rPr lang="en-GB" sz="2400" dirty="0" err="1" smtClean="0"/>
              <a:t>chiave</a:t>
            </a:r>
            <a:r>
              <a:rPr lang="en-GB" sz="2400" dirty="0" smtClean="0"/>
              <a:t> </a:t>
            </a:r>
            <a:r>
              <a:rPr lang="en-GB" sz="2400" dirty="0" err="1" smtClean="0"/>
              <a:t>primaria</a:t>
            </a:r>
            <a:r>
              <a:rPr lang="en-GB" sz="2400" dirty="0" smtClean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54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652" y="1169653"/>
            <a:ext cx="4455855" cy="5334591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 flipH="1" flipV="1">
            <a:off x="7371539" y="2101821"/>
            <a:ext cx="953401" cy="372693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0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6"/>
            <a:ext cx="3787704" cy="693391"/>
          </a:xfrm>
        </p:spPr>
        <p:txBody>
          <a:bodyPr/>
          <a:lstStyle/>
          <a:p>
            <a:r>
              <a:rPr lang="en-GB" dirty="0" err="1" smtClean="0"/>
              <a:t>Vincoli</a:t>
            </a:r>
            <a:r>
              <a:rPr lang="en-GB" dirty="0" smtClean="0"/>
              <a:t> </a:t>
            </a:r>
            <a:r>
              <a:rPr lang="en-GB" dirty="0" err="1" smtClean="0"/>
              <a:t>ir</a:t>
            </a:r>
            <a:r>
              <a:rPr lang="en-GB" dirty="0" smtClean="0"/>
              <a:t> </a:t>
            </a:r>
            <a:r>
              <a:rPr lang="en-GB" dirty="0" err="1" smtClean="0"/>
              <a:t>sbagliati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4184374" cy="4889846"/>
          </a:xfrm>
        </p:spPr>
        <p:txBody>
          <a:bodyPr/>
          <a:lstStyle/>
          <a:p>
            <a:r>
              <a:rPr lang="en-GB" dirty="0" smtClean="0"/>
              <a:t>Schema al </a:t>
            </a:r>
            <a:r>
              <a:rPr lang="en-GB" dirty="0" err="1" smtClean="0"/>
              <a:t>limite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leggibilità</a:t>
            </a:r>
            <a:r>
              <a:rPr lang="en-GB" dirty="0" smtClean="0"/>
              <a:t>, e </a:t>
            </a:r>
            <a:r>
              <a:rPr lang="en-GB" dirty="0" err="1" smtClean="0"/>
              <a:t>quind</a:t>
            </a:r>
            <a:r>
              <a:rPr lang="en-GB" dirty="0" err="1"/>
              <a:t>i</a:t>
            </a:r>
            <a:r>
              <a:rPr lang="en-GB" dirty="0" err="1" smtClean="0"/>
              <a:t>a</a:t>
            </a:r>
            <a:r>
              <a:rPr lang="en-GB" dirty="0" smtClean="0"/>
              <a:t> </a:t>
            </a:r>
            <a:r>
              <a:rPr lang="en-GB" dirty="0" err="1" smtClean="0"/>
              <a:t>rischio</a:t>
            </a:r>
            <a:r>
              <a:rPr lang="en-GB" dirty="0" smtClean="0"/>
              <a:t> di </a:t>
            </a:r>
            <a:r>
              <a:rPr lang="en-GB" dirty="0" err="1" smtClean="0"/>
              <a:t>annullamento</a:t>
            </a:r>
            <a:r>
              <a:rPr lang="en-GB" dirty="0" smtClean="0"/>
              <a:t>, in cui in </a:t>
            </a:r>
            <a:r>
              <a:rPr lang="en-GB" dirty="0" err="1" smtClean="0"/>
              <a:t>ogni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vedono</a:t>
            </a:r>
            <a:r>
              <a:rPr lang="en-GB" dirty="0" smtClean="0"/>
              <a:t> </a:t>
            </a:r>
            <a:r>
              <a:rPr lang="en-GB" b="1" dirty="0" err="1" smtClean="0"/>
              <a:t>vincoli</a:t>
            </a:r>
            <a:r>
              <a:rPr lang="en-GB" b="1" dirty="0" smtClean="0"/>
              <a:t> di </a:t>
            </a:r>
            <a:r>
              <a:rPr lang="en-GB" b="1" dirty="0" err="1" smtClean="0"/>
              <a:t>ir</a:t>
            </a:r>
            <a:r>
              <a:rPr lang="en-GB" b="1" dirty="0" smtClean="0"/>
              <a:t> </a:t>
            </a:r>
            <a:r>
              <a:rPr lang="en-GB" b="1" dirty="0" err="1" smtClean="0"/>
              <a:t>definiti</a:t>
            </a:r>
            <a:r>
              <a:rPr lang="en-GB" b="1" dirty="0" smtClean="0"/>
              <a:t> </a:t>
            </a:r>
            <a:r>
              <a:rPr lang="en-GB" b="1" dirty="0" err="1" smtClean="0"/>
              <a:t>su</a:t>
            </a:r>
            <a:r>
              <a:rPr lang="en-GB" b="1" dirty="0" smtClean="0"/>
              <a:t> due  </a:t>
            </a:r>
            <a:r>
              <a:rPr lang="en-GB" b="1" dirty="0" err="1" smtClean="0"/>
              <a:t>attributi</a:t>
            </a:r>
            <a:r>
              <a:rPr lang="en-GB" b="1" dirty="0" smtClean="0"/>
              <a:t> (</a:t>
            </a:r>
            <a:r>
              <a:rPr lang="en-GB" b="1" dirty="0" err="1" smtClean="0"/>
              <a:t>nome</a:t>
            </a:r>
            <a:r>
              <a:rPr lang="en-GB" b="1" dirty="0" smtClean="0"/>
              <a:t>, </a:t>
            </a:r>
            <a:r>
              <a:rPr lang="en-GB" b="1" dirty="0" err="1" smtClean="0"/>
              <a:t>indirizzo</a:t>
            </a:r>
            <a:r>
              <a:rPr lang="en-GB" b="1" dirty="0" smtClean="0"/>
              <a:t>) </a:t>
            </a:r>
            <a:r>
              <a:rPr lang="en-GB" b="1" dirty="0" err="1" smtClean="0"/>
              <a:t>rappresentati</a:t>
            </a:r>
            <a:r>
              <a:rPr lang="en-GB" b="1" dirty="0" smtClean="0"/>
              <a:t> </a:t>
            </a:r>
            <a:r>
              <a:rPr lang="en-GB" b="1" dirty="0" err="1" smtClean="0"/>
              <a:t>mediante</a:t>
            </a:r>
            <a:r>
              <a:rPr lang="en-GB" b="1" dirty="0" smtClean="0"/>
              <a:t> </a:t>
            </a:r>
            <a:r>
              <a:rPr lang="en-GB" b="1" dirty="0" err="1" smtClean="0"/>
              <a:t>una</a:t>
            </a:r>
            <a:r>
              <a:rPr lang="en-GB" b="1" dirty="0" smtClean="0"/>
              <a:t> </a:t>
            </a:r>
            <a:r>
              <a:rPr lang="en-GB" b="1" dirty="0" err="1" smtClean="0"/>
              <a:t>coppia</a:t>
            </a:r>
            <a:r>
              <a:rPr lang="en-GB" b="1" dirty="0" smtClean="0"/>
              <a:t> di </a:t>
            </a:r>
            <a:r>
              <a:rPr lang="en-GB" b="1" dirty="0" err="1" smtClean="0"/>
              <a:t>vincoli</a:t>
            </a:r>
            <a:r>
              <a:rPr lang="en-GB" b="1" dirty="0" smtClean="0"/>
              <a:t>, </a:t>
            </a:r>
            <a:r>
              <a:rPr lang="en-GB" b="1" dirty="0" err="1" smtClean="0"/>
              <a:t>errore</a:t>
            </a:r>
            <a:r>
              <a:rPr lang="en-GB" b="1" dirty="0" smtClean="0"/>
              <a:t> grave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In </a:t>
            </a:r>
            <a:r>
              <a:rPr lang="en-GB" dirty="0" err="1" smtClean="0"/>
              <a:t>ogni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 se </a:t>
            </a:r>
            <a:r>
              <a:rPr lang="en-GB" dirty="0" err="1" smtClean="0"/>
              <a:t>foste</a:t>
            </a:r>
            <a:r>
              <a:rPr lang="en-GB" dirty="0" smtClean="0"/>
              <a:t> </a:t>
            </a:r>
            <a:r>
              <a:rPr lang="en-GB" dirty="0" err="1" smtClean="0"/>
              <a:t>voi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docente</a:t>
            </a:r>
            <a:r>
              <a:rPr lang="en-GB" dirty="0" smtClean="0"/>
              <a:t>, </a:t>
            </a:r>
            <a:r>
              <a:rPr lang="en-GB" dirty="0" err="1" smtClean="0"/>
              <a:t>riuscireste</a:t>
            </a:r>
            <a:r>
              <a:rPr lang="en-GB" dirty="0" smtClean="0"/>
              <a:t> a </a:t>
            </a:r>
            <a:r>
              <a:rPr lang="en-GB" dirty="0" err="1" smtClean="0"/>
              <a:t>correggere</a:t>
            </a:r>
            <a:r>
              <a:rPr lang="en-GB" dirty="0" smtClean="0"/>
              <a:t>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compito</a:t>
            </a:r>
            <a:r>
              <a:rPr lang="en-GB" dirty="0" smtClean="0"/>
              <a:t>, </a:t>
            </a:r>
            <a:r>
              <a:rPr lang="en-GB" dirty="0" err="1" smtClean="0"/>
              <a:t>cos’</a:t>
            </a:r>
            <a:r>
              <a:rPr lang="en-GB" dirty="0" smtClean="0"/>
              <a:t> </a:t>
            </a:r>
            <a:r>
              <a:rPr lang="en-GB" dirty="0" err="1" smtClean="0"/>
              <a:t>scuro</a:t>
            </a:r>
            <a:r>
              <a:rPr lang="en-GB" dirty="0" smtClean="0"/>
              <a:t>? </a:t>
            </a:r>
            <a:r>
              <a:rPr lang="en-GB" dirty="0" err="1" smtClean="0"/>
              <a:t>Tenetre</a:t>
            </a:r>
            <a:r>
              <a:rPr lang="en-GB" dirty="0" smtClean="0"/>
              <a:t> </a:t>
            </a:r>
            <a:r>
              <a:rPr lang="en-GB" dirty="0" err="1" smtClean="0"/>
              <a:t>presente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non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</a:t>
            </a:r>
            <a:r>
              <a:rPr lang="en-GB" dirty="0" err="1" smtClean="0"/>
              <a:t>chiedere</a:t>
            </a:r>
            <a:r>
              <a:rPr lang="en-GB" dirty="0" smtClean="0"/>
              <a:t> “me lo </a:t>
            </a:r>
            <a:r>
              <a:rPr lang="en-GB" dirty="0" err="1" smtClean="0"/>
              <a:t>rispedisca</a:t>
            </a:r>
            <a:r>
              <a:rPr lang="en-GB" dirty="0" smtClean="0"/>
              <a:t>”, </a:t>
            </a:r>
            <a:r>
              <a:rPr lang="en-GB" dirty="0" err="1" smtClean="0"/>
              <a:t>quel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è </a:t>
            </a:r>
            <a:r>
              <a:rPr lang="en-GB" dirty="0" err="1" smtClean="0"/>
              <a:t>fatto</a:t>
            </a:r>
            <a:r>
              <a:rPr lang="en-GB" dirty="0" smtClean="0"/>
              <a:t> è </a:t>
            </a:r>
            <a:r>
              <a:rPr lang="en-GB" dirty="0" err="1" smtClean="0"/>
              <a:t>fatto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55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748" y="365126"/>
            <a:ext cx="4558252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Schema (quasi) </a:t>
            </a:r>
            <a:r>
              <a:rPr lang="en-GB" dirty="0" err="1" smtClean="0"/>
              <a:t>perfetto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613" y="1687167"/>
            <a:ext cx="2146024" cy="1303683"/>
          </a:xfrm>
        </p:spPr>
        <p:txBody>
          <a:bodyPr>
            <a:noAutofit/>
          </a:bodyPr>
          <a:lstStyle/>
          <a:p>
            <a:r>
              <a:rPr lang="en-GB" sz="2000" dirty="0" err="1" smtClean="0"/>
              <a:t>Questo</a:t>
            </a:r>
            <a:r>
              <a:rPr lang="en-GB" sz="2000" dirty="0" smtClean="0"/>
              <a:t> schema è quasi </a:t>
            </a:r>
            <a:r>
              <a:rPr lang="en-GB" sz="2000" dirty="0" err="1" smtClean="0"/>
              <a:t>perfetto</a:t>
            </a:r>
            <a:r>
              <a:rPr lang="en-GB" sz="2000" dirty="0" smtClean="0"/>
              <a:t>, dove </a:t>
            </a:r>
            <a:r>
              <a:rPr lang="en-GB" sz="2000" dirty="0" err="1" smtClean="0"/>
              <a:t>il</a:t>
            </a:r>
            <a:r>
              <a:rPr lang="en-GB" sz="2000" dirty="0" smtClean="0"/>
              <a:t> quasi </a:t>
            </a:r>
            <a:r>
              <a:rPr lang="en-GB" sz="2000" dirty="0" err="1" smtClean="0"/>
              <a:t>deriva</a:t>
            </a:r>
            <a:r>
              <a:rPr lang="en-GB" sz="2000" dirty="0" smtClean="0"/>
              <a:t> dal verso </a:t>
            </a:r>
            <a:r>
              <a:rPr lang="en-GB" sz="2000" dirty="0" err="1" smtClean="0"/>
              <a:t>delle</a:t>
            </a:r>
            <a:r>
              <a:rPr lang="en-GB" sz="2000" dirty="0" smtClean="0"/>
              <a:t> </a:t>
            </a:r>
            <a:r>
              <a:rPr lang="en-GB" sz="2000" dirty="0" err="1" smtClean="0"/>
              <a:t>frecce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talvolta</a:t>
            </a:r>
            <a:r>
              <a:rPr lang="en-GB" sz="2000" dirty="0" smtClean="0"/>
              <a:t>, </a:t>
            </a:r>
            <a:r>
              <a:rPr lang="en-GB" sz="2000" dirty="0" err="1" smtClean="0"/>
              <a:t>riottose</a:t>
            </a:r>
            <a:r>
              <a:rPr lang="en-GB" sz="2000" dirty="0" smtClean="0"/>
              <a:t>, </a:t>
            </a:r>
            <a:r>
              <a:rPr lang="en-GB" sz="2000" dirty="0" err="1" smtClean="0"/>
              <a:t>puntano</a:t>
            </a:r>
            <a:r>
              <a:rPr lang="en-GB" sz="2000" dirty="0" smtClean="0"/>
              <a:t> </a:t>
            </a:r>
            <a:r>
              <a:rPr lang="en-GB" sz="2000" dirty="0" err="1" smtClean="0"/>
              <a:t>all’interno</a:t>
            </a:r>
            <a:r>
              <a:rPr lang="en-GB" sz="2000" dirty="0" smtClean="0"/>
              <a:t> </a:t>
            </a:r>
            <a:r>
              <a:rPr lang="en-GB" sz="2000" dirty="0" err="1" smtClean="0"/>
              <a:t>invece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all’esterno</a:t>
            </a:r>
            <a:r>
              <a:rPr lang="en-GB" sz="2000" dirty="0" smtClean="0"/>
              <a:t>. </a:t>
            </a:r>
            <a:r>
              <a:rPr lang="en-GB" sz="2000" dirty="0" err="1" smtClean="0"/>
              <a:t>Comunque</a:t>
            </a:r>
            <a:r>
              <a:rPr lang="en-GB" sz="2000" dirty="0" smtClean="0"/>
              <a:t> </a:t>
            </a:r>
            <a:r>
              <a:rPr lang="en-GB" sz="2000" dirty="0" err="1" smtClean="0"/>
              <a:t>ciò</a:t>
            </a:r>
            <a:r>
              <a:rPr lang="en-GB" sz="2000" dirty="0" smtClean="0"/>
              <a:t> non </a:t>
            </a:r>
            <a:r>
              <a:rPr lang="en-GB" sz="2000" dirty="0" err="1" smtClean="0"/>
              <a:t>influisce</a:t>
            </a:r>
            <a:r>
              <a:rPr lang="en-GB" sz="2000" dirty="0" smtClean="0"/>
              <a:t> </a:t>
            </a:r>
            <a:r>
              <a:rPr lang="en-GB" sz="2000" dirty="0" err="1" smtClean="0"/>
              <a:t>sul</a:t>
            </a:r>
            <a:r>
              <a:rPr lang="en-GB" sz="2000" dirty="0" smtClean="0"/>
              <a:t> </a:t>
            </a:r>
            <a:r>
              <a:rPr lang="en-GB" sz="2000" dirty="0" err="1" smtClean="0"/>
              <a:t>voto</a:t>
            </a:r>
            <a:r>
              <a:rPr lang="en-GB" sz="2000" dirty="0" smtClean="0"/>
              <a:t> finale.</a:t>
            </a:r>
            <a:endParaRPr lang="en-GB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56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1447801"/>
            <a:ext cx="640476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1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Disegno</a:t>
            </a:r>
            <a:r>
              <a:rPr lang="en-GB" dirty="0" smtClean="0"/>
              <a:t> </a:t>
            </a:r>
            <a:r>
              <a:rPr lang="en-GB" dirty="0" err="1" smtClean="0"/>
              <a:t>incomprensibile</a:t>
            </a:r>
            <a:r>
              <a:rPr lang="en-GB" dirty="0" smtClean="0"/>
              <a:t>, e </a:t>
            </a:r>
            <a:r>
              <a:rPr lang="en-GB" dirty="0" err="1" smtClean="0"/>
              <a:t>quindi</a:t>
            </a:r>
            <a:r>
              <a:rPr lang="en-GB" dirty="0" smtClean="0"/>
              <a:t> o non </a:t>
            </a:r>
            <a:r>
              <a:rPr lang="en-GB" dirty="0" err="1" smtClean="0"/>
              <a:t>valutabile</a:t>
            </a:r>
            <a:r>
              <a:rPr lang="en-GB" dirty="0" smtClean="0"/>
              <a:t> o </a:t>
            </a:r>
            <a:r>
              <a:rPr lang="en-GB" dirty="0" err="1" smtClean="0"/>
              <a:t>valutabile</a:t>
            </a:r>
            <a:r>
              <a:rPr lang="en-GB" dirty="0" smtClean="0"/>
              <a:t> come </a:t>
            </a:r>
            <a:r>
              <a:rPr lang="en-GB" dirty="0" err="1" smtClean="0"/>
              <a:t>insufficiente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90" y="1381125"/>
            <a:ext cx="8185923" cy="516255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9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 </a:t>
            </a:r>
            <a:r>
              <a:rPr lang="en-GB" dirty="0" err="1" smtClean="0"/>
              <a:t>ogni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 con </a:t>
            </a:r>
            <a:r>
              <a:rPr lang="en-GB" dirty="0" err="1" smtClean="0"/>
              <a:t>molte</a:t>
            </a:r>
            <a:r>
              <a:rPr lang="en-GB" dirty="0" smtClean="0"/>
              <a:t> </a:t>
            </a:r>
            <a:r>
              <a:rPr lang="en-GB" dirty="0" err="1" smtClean="0"/>
              <a:t>chiavi</a:t>
            </a:r>
            <a:r>
              <a:rPr lang="en-GB" dirty="0" smtClean="0"/>
              <a:t> </a:t>
            </a:r>
            <a:r>
              <a:rPr lang="en-GB" dirty="0" err="1" smtClean="0"/>
              <a:t>primarie</a:t>
            </a:r>
            <a:r>
              <a:rPr lang="en-GB" dirty="0" smtClean="0"/>
              <a:t> </a:t>
            </a:r>
            <a:r>
              <a:rPr lang="en-GB" dirty="0" err="1" smtClean="0"/>
              <a:t>sbagliate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iad</a:t>
            </a:r>
            <a:r>
              <a:rPr lang="en-GB" dirty="0" smtClean="0"/>
              <a:t> </a:t>
            </a:r>
            <a:r>
              <a:rPr lang="en-GB" dirty="0" err="1" smtClean="0"/>
              <a:t>esempio</a:t>
            </a:r>
            <a:r>
              <a:rPr lang="en-GB" dirty="0" smtClean="0"/>
              <a:t> </a:t>
            </a:r>
            <a:r>
              <a:rPr lang="en-GB" i="1" dirty="0" err="1" smtClean="0"/>
              <a:t>direzione</a:t>
            </a:r>
            <a:r>
              <a:rPr lang="en-GB" dirty="0" smtClean="0"/>
              <a:t>) 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5" y="1193801"/>
            <a:ext cx="8185923" cy="516255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0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29" y="189570"/>
            <a:ext cx="8666922" cy="693391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Inoltre</a:t>
            </a:r>
            <a:r>
              <a:rPr lang="en-GB" sz="2400" dirty="0" smtClean="0"/>
              <a:t> in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linea</a:t>
            </a:r>
            <a:r>
              <a:rPr lang="en-GB" sz="2400" dirty="0" smtClean="0"/>
              <a:t> con due </a:t>
            </a:r>
            <a:r>
              <a:rPr lang="en-GB" sz="2400" dirty="0" err="1" smtClean="0"/>
              <a:t>frecce</a:t>
            </a:r>
            <a:r>
              <a:rPr lang="en-GB" sz="2400" dirty="0" smtClean="0"/>
              <a:t> non </a:t>
            </a:r>
            <a:r>
              <a:rPr lang="en-GB" sz="2400" dirty="0" err="1" smtClean="0"/>
              <a:t>si</a:t>
            </a:r>
            <a:r>
              <a:rPr lang="en-GB" sz="2400" dirty="0" smtClean="0"/>
              <a:t> </a:t>
            </a:r>
            <a:r>
              <a:rPr lang="en-GB" sz="2400" dirty="0" err="1" smtClean="0"/>
              <a:t>capisce</a:t>
            </a:r>
            <a:r>
              <a:rPr lang="en-GB" sz="2400" dirty="0" smtClean="0"/>
              <a:t> </a:t>
            </a:r>
            <a:r>
              <a:rPr lang="en-GB" sz="2400" dirty="0"/>
              <a:t> </a:t>
            </a:r>
            <a:r>
              <a:rPr lang="en-GB" sz="2400" dirty="0" smtClean="0"/>
              <a:t>quale è la parte </a:t>
            </a:r>
            <a:r>
              <a:rPr lang="en-GB" sz="2400" dirty="0" err="1" smtClean="0"/>
              <a:t>sinistra</a:t>
            </a:r>
            <a:r>
              <a:rPr lang="en-GB" sz="2400" dirty="0" smtClean="0"/>
              <a:t> e la parte </a:t>
            </a:r>
            <a:r>
              <a:rPr lang="en-GB" sz="2400" dirty="0" err="1" smtClean="0"/>
              <a:t>destra</a:t>
            </a:r>
            <a:r>
              <a:rPr lang="en-GB" sz="2400" dirty="0" smtClean="0"/>
              <a:t> (</a:t>
            </a:r>
            <a:r>
              <a:rPr lang="en-GB" sz="2400" dirty="0" err="1" smtClean="0"/>
              <a:t>inoltre</a:t>
            </a:r>
            <a:r>
              <a:rPr lang="en-GB" sz="2400" dirty="0" smtClean="0"/>
              <a:t> </a:t>
            </a:r>
            <a:r>
              <a:rPr lang="en-GB" sz="2400" dirty="0" err="1" smtClean="0"/>
              <a:t>anche</a:t>
            </a:r>
            <a:r>
              <a:rPr lang="en-GB" sz="2400" dirty="0" smtClean="0"/>
              <a:t> qui </a:t>
            </a:r>
            <a:r>
              <a:rPr lang="en-GB" sz="2400" b="1" dirty="0" smtClean="0"/>
              <a:t>due </a:t>
            </a:r>
            <a:r>
              <a:rPr lang="en-GB" sz="2400" b="1" dirty="0" err="1" smtClean="0"/>
              <a:t>vincoli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invece</a:t>
            </a:r>
            <a:r>
              <a:rPr lang="en-GB" sz="2400" b="1" dirty="0" smtClean="0"/>
              <a:t> di </a:t>
            </a:r>
            <a:r>
              <a:rPr lang="en-GB" sz="2400" b="1" dirty="0" err="1" smtClean="0"/>
              <a:t>uno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29" y="984251"/>
            <a:ext cx="8185923" cy="516255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59</a:t>
            </a:fld>
            <a:endParaRPr lang="en-GB"/>
          </a:p>
        </p:txBody>
      </p:sp>
      <p:sp>
        <p:nvSpPr>
          <p:cNvPr id="5" name="Rettangolo arrotondato 4"/>
          <p:cNvSpPr/>
          <p:nvPr/>
        </p:nvSpPr>
        <p:spPr>
          <a:xfrm>
            <a:off x="6405563" y="2457450"/>
            <a:ext cx="2009775" cy="485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arrotondato 5"/>
          <p:cNvSpPr/>
          <p:nvPr/>
        </p:nvSpPr>
        <p:spPr>
          <a:xfrm>
            <a:off x="2147888" y="1058517"/>
            <a:ext cx="2009775" cy="485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7058025" y="1023938"/>
            <a:ext cx="604838" cy="13049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4248151" y="1023938"/>
            <a:ext cx="3414712" cy="16316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arrotondato 12"/>
          <p:cNvSpPr/>
          <p:nvPr/>
        </p:nvSpPr>
        <p:spPr>
          <a:xfrm>
            <a:off x="4891088" y="1272208"/>
            <a:ext cx="571500" cy="485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5557838" y="1041228"/>
            <a:ext cx="2105025" cy="45419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88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Testo</a:t>
            </a:r>
            <a:r>
              <a:rPr lang="en-GB" dirty="0"/>
              <a:t> </a:t>
            </a:r>
            <a:r>
              <a:rPr lang="en-GB" dirty="0" err="1"/>
              <a:t>dell’esame</a:t>
            </a:r>
            <a:r>
              <a:rPr lang="en-GB" dirty="0"/>
              <a:t> - </a:t>
            </a:r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Parte 3</a:t>
            </a:r>
          </a:p>
          <a:p>
            <a:pPr marL="0" indent="0">
              <a:buNone/>
            </a:pPr>
            <a:r>
              <a:rPr lang="it-IT" dirty="0"/>
              <a:t>Nella parte 3 dovranno essere assunte delle specifiche sul carico applicativo che permettano </a:t>
            </a:r>
            <a:r>
              <a:rPr lang="it-IT" dirty="0" smtClean="0"/>
              <a:t>di orientare </a:t>
            </a:r>
            <a:r>
              <a:rPr lang="it-IT" dirty="0"/>
              <a:t>la traduzione delle gerarchie di generalizzazione.</a:t>
            </a:r>
          </a:p>
          <a:p>
            <a:r>
              <a:rPr lang="en-GB" b="1" dirty="0"/>
              <a:t>Parte </a:t>
            </a:r>
            <a:r>
              <a:rPr lang="en-GB" b="1" dirty="0" smtClean="0"/>
              <a:t>5 </a:t>
            </a:r>
          </a:p>
          <a:p>
            <a:pPr marL="0" indent="0">
              <a:buNone/>
            </a:pPr>
            <a:r>
              <a:rPr lang="it-IT" dirty="0" smtClean="0"/>
              <a:t>La </a:t>
            </a:r>
            <a:r>
              <a:rPr lang="it-IT" dirty="0"/>
              <a:t>Parte 5 del progetto è costituita da due testi in linguaggio naturale di interrogazioni in </a:t>
            </a:r>
            <a:r>
              <a:rPr lang="it-IT" dirty="0" smtClean="0"/>
              <a:t>Algebra Relazionale </a:t>
            </a:r>
            <a:r>
              <a:rPr lang="it-IT" dirty="0"/>
              <a:t>e relative interrogazioni, che utilizzino ognuna almeno tre tabelle e che </a:t>
            </a:r>
            <a:r>
              <a:rPr lang="it-IT" dirty="0" smtClean="0"/>
              <a:t>contengano complessivamente </a:t>
            </a:r>
            <a:r>
              <a:rPr lang="it-IT" dirty="0"/>
              <a:t>almeno 5 diversi tipi di operatori algebrici.</a:t>
            </a:r>
          </a:p>
          <a:p>
            <a:r>
              <a:rPr lang="en-GB" b="1" dirty="0"/>
              <a:t>Parte 6</a:t>
            </a:r>
          </a:p>
          <a:p>
            <a:pPr marL="0" indent="0">
              <a:buNone/>
            </a:pPr>
            <a:r>
              <a:rPr lang="it-IT" dirty="0"/>
              <a:t>La Parte 6 del progetto </a:t>
            </a:r>
            <a:r>
              <a:rPr lang="it-IT" dirty="0" err="1"/>
              <a:t>e’</a:t>
            </a:r>
            <a:r>
              <a:rPr lang="it-IT" dirty="0"/>
              <a:t> costituita da tre testi in linguaggio naturale e relative interrogazioni SQL </a:t>
            </a:r>
            <a:r>
              <a:rPr lang="it-IT" dirty="0" smtClean="0"/>
              <a:t>che diano </a:t>
            </a:r>
            <a:r>
              <a:rPr lang="it-IT" dirty="0"/>
              <a:t>luogo il primo a una </a:t>
            </a:r>
            <a:r>
              <a:rPr lang="it-IT" dirty="0" err="1"/>
              <a:t>query</a:t>
            </a:r>
            <a:r>
              <a:rPr lang="it-IT" dirty="0"/>
              <a:t> SQL con almeno un join tra due tabelle, il secondo a una </a:t>
            </a:r>
            <a:r>
              <a:rPr lang="it-IT" dirty="0" err="1"/>
              <a:t>query</a:t>
            </a:r>
            <a:r>
              <a:rPr lang="it-IT" dirty="0"/>
              <a:t> </a:t>
            </a:r>
            <a:r>
              <a:rPr lang="it-IT" dirty="0" smtClean="0"/>
              <a:t>con almeno </a:t>
            </a:r>
            <a:r>
              <a:rPr lang="it-IT" dirty="0"/>
              <a:t>una </a:t>
            </a:r>
            <a:r>
              <a:rPr lang="it-IT" dirty="0" err="1"/>
              <a:t>nidifcazione</a:t>
            </a:r>
            <a:r>
              <a:rPr lang="it-IT" dirty="0"/>
              <a:t> e il terzo con i requisiti delle </a:t>
            </a:r>
            <a:r>
              <a:rPr lang="it-IT" dirty="0" err="1"/>
              <a:t>query</a:t>
            </a:r>
            <a:r>
              <a:rPr lang="it-IT" dirty="0"/>
              <a:t> precedenti (join + nidificazione) più </a:t>
            </a:r>
            <a:r>
              <a:rPr lang="it-IT" dirty="0" smtClean="0"/>
              <a:t>l’uso </a:t>
            </a:r>
            <a:r>
              <a:rPr lang="en-GB" dirty="0" smtClean="0"/>
              <a:t>del </a:t>
            </a:r>
            <a:r>
              <a:rPr lang="en-GB" dirty="0"/>
              <a:t>group by.</a:t>
            </a:r>
          </a:p>
          <a:p>
            <a:pPr marL="0" indent="0">
              <a:buNone/>
            </a:pPr>
            <a:r>
              <a:rPr lang="it-IT" dirty="0"/>
              <a:t>Si raccomanda di rispondere a tutte le domande, usando bene il tempo. In sede di esame, i </a:t>
            </a:r>
            <a:r>
              <a:rPr lang="it-IT" dirty="0" err="1" smtClean="0"/>
              <a:t>messaggigiunti</a:t>
            </a:r>
            <a:r>
              <a:rPr lang="it-IT" dirty="0" smtClean="0"/>
              <a:t> </a:t>
            </a:r>
            <a:r>
              <a:rPr lang="it-IT" dirty="0"/>
              <a:t>dopo quattro ore non saranno presi in considerazione e l’esame non si può considerare svolto.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8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Attributi</a:t>
            </a:r>
            <a:r>
              <a:rPr lang="en-GB" dirty="0" smtClean="0"/>
              <a:t> </a:t>
            </a:r>
            <a:r>
              <a:rPr lang="en-GB" dirty="0" err="1" smtClean="0"/>
              <a:t>senza</a:t>
            </a:r>
            <a:r>
              <a:rPr lang="en-GB" dirty="0" smtClean="0"/>
              <a:t> </a:t>
            </a:r>
            <a:r>
              <a:rPr lang="en-GB" dirty="0" err="1" smtClean="0"/>
              <a:t>senso</a:t>
            </a:r>
            <a:r>
              <a:rPr lang="en-GB" dirty="0" smtClean="0"/>
              <a:t> </a:t>
            </a:r>
            <a:r>
              <a:rPr lang="en-GB" dirty="0" err="1" smtClean="0"/>
              <a:t>plausibile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relazionale</a:t>
            </a:r>
            <a:r>
              <a:rPr lang="en-GB" dirty="0" smtClean="0"/>
              <a:t> e </a:t>
            </a:r>
            <a:r>
              <a:rPr lang="en-GB" dirty="0" err="1" smtClean="0"/>
              <a:t>scelta</a:t>
            </a:r>
            <a:r>
              <a:rPr lang="en-GB" dirty="0" smtClean="0"/>
              <a:t>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r>
              <a:rPr lang="en-GB" dirty="0" err="1" smtClean="0"/>
              <a:t>infelice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5396" y="1482667"/>
            <a:ext cx="8577470" cy="179674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 err="1" smtClean="0"/>
              <a:t>Nella</a:t>
            </a:r>
            <a:r>
              <a:rPr lang="en-GB" sz="2000" dirty="0" smtClean="0"/>
              <a:t> </a:t>
            </a:r>
            <a:r>
              <a:rPr lang="en-GB" sz="2000" dirty="0" err="1" smtClean="0"/>
              <a:t>relazione</a:t>
            </a:r>
            <a:r>
              <a:rPr lang="en-GB" sz="2000" dirty="0" smtClean="0"/>
              <a:t> qui sotto </a:t>
            </a:r>
            <a:r>
              <a:rPr lang="en-GB" sz="2000" dirty="0" err="1" smtClean="0"/>
              <a:t>si</a:t>
            </a:r>
            <a:r>
              <a:rPr lang="en-GB" sz="2000" dirty="0" smtClean="0"/>
              <a:t> </a:t>
            </a:r>
            <a:r>
              <a:rPr lang="en-GB" sz="2000" dirty="0" err="1" smtClean="0"/>
              <a:t>mescolano</a:t>
            </a:r>
            <a:r>
              <a:rPr lang="en-GB" sz="2000" dirty="0" smtClean="0"/>
              <a:t> </a:t>
            </a:r>
            <a:r>
              <a:rPr lang="en-GB" sz="2000" dirty="0" err="1" smtClean="0"/>
              <a:t>almeno</a:t>
            </a:r>
            <a:r>
              <a:rPr lang="en-GB" sz="2000" dirty="0" smtClean="0"/>
              <a:t> due </a:t>
            </a:r>
            <a:r>
              <a:rPr lang="en-GB" sz="2000" dirty="0" err="1" smtClean="0"/>
              <a:t>errori</a:t>
            </a:r>
            <a:r>
              <a:rPr lang="en-GB" sz="2000" dirty="0" smtClean="0"/>
              <a:t> </a:t>
            </a:r>
            <a:r>
              <a:rPr lang="en-GB" sz="2000" dirty="0" err="1" smtClean="0"/>
              <a:t>molto</a:t>
            </a:r>
            <a:r>
              <a:rPr lang="en-GB" sz="2000" dirty="0" smtClean="0"/>
              <a:t> </a:t>
            </a:r>
            <a:r>
              <a:rPr lang="en-GB" sz="2000" dirty="0" err="1" smtClean="0"/>
              <a:t>gravi</a:t>
            </a:r>
            <a:r>
              <a:rPr lang="en-GB" sz="2000" dirty="0" smtClean="0"/>
              <a:t>, </a:t>
            </a:r>
            <a:r>
              <a:rPr lang="en-GB" sz="2000" dirty="0" err="1" smtClean="0"/>
              <a:t>Lista</a:t>
            </a:r>
            <a:r>
              <a:rPr lang="en-GB" sz="2000" dirty="0" smtClean="0"/>
              <a:t> </a:t>
            </a:r>
            <a:r>
              <a:rPr lang="en-GB" sz="2000" dirty="0" err="1" smtClean="0"/>
              <a:t>Pazienti</a:t>
            </a:r>
            <a:r>
              <a:rPr lang="en-GB" sz="2000" dirty="0" smtClean="0"/>
              <a:t> e </a:t>
            </a:r>
            <a:r>
              <a:rPr lang="en-GB" sz="2000" dirty="0" err="1" smtClean="0"/>
              <a:t>Lista</a:t>
            </a:r>
            <a:r>
              <a:rPr lang="en-GB" sz="2000" dirty="0" smtClean="0"/>
              <a:t> </a:t>
            </a:r>
            <a:r>
              <a:rPr lang="en-GB" sz="2000" dirty="0" err="1" smtClean="0"/>
              <a:t>Personale</a:t>
            </a:r>
            <a:r>
              <a:rPr lang="en-GB" sz="2000" dirty="0" smtClean="0"/>
              <a:t> </a:t>
            </a:r>
            <a:r>
              <a:rPr lang="en-GB" sz="2000" dirty="0" err="1" smtClean="0"/>
              <a:t>cosa</a:t>
            </a:r>
            <a:r>
              <a:rPr lang="en-GB" sz="2000" dirty="0" smtClean="0"/>
              <a:t> </a:t>
            </a:r>
            <a:r>
              <a:rPr lang="en-GB" sz="2000" dirty="0" err="1" smtClean="0"/>
              <a:t>significano</a:t>
            </a:r>
            <a:r>
              <a:rPr lang="en-GB" sz="2000" dirty="0" smtClean="0"/>
              <a:t>? E’ un </a:t>
            </a:r>
            <a:r>
              <a:rPr lang="en-GB" sz="2000" dirty="0" err="1" smtClean="0"/>
              <a:t>valore</a:t>
            </a:r>
            <a:r>
              <a:rPr lang="en-GB" sz="2000" dirty="0" smtClean="0"/>
              <a:t> o </a:t>
            </a:r>
            <a:r>
              <a:rPr lang="en-GB" sz="2000" dirty="0" err="1" smtClean="0"/>
              <a:t>una</a:t>
            </a:r>
            <a:r>
              <a:rPr lang="en-GB" sz="2000" dirty="0" smtClean="0"/>
              <a:t> </a:t>
            </a:r>
            <a:r>
              <a:rPr lang="en-GB" sz="2000" dirty="0" err="1" smtClean="0"/>
              <a:t>lista</a:t>
            </a:r>
            <a:r>
              <a:rPr lang="en-GB" sz="2000" dirty="0" smtClean="0"/>
              <a:t> di </a:t>
            </a:r>
            <a:r>
              <a:rPr lang="en-GB" sz="2000" dirty="0" err="1" smtClean="0"/>
              <a:t>valori</a:t>
            </a:r>
            <a:r>
              <a:rPr lang="en-GB" sz="2000" dirty="0" smtClean="0"/>
              <a:t>? </a:t>
            </a:r>
            <a:r>
              <a:rPr lang="en-GB" sz="2000" dirty="0" err="1" smtClean="0"/>
              <a:t>Una</a:t>
            </a:r>
            <a:r>
              <a:rPr lang="en-GB" sz="2000" dirty="0" smtClean="0"/>
              <a:t> </a:t>
            </a:r>
            <a:r>
              <a:rPr lang="en-GB" sz="2000" dirty="0" err="1" smtClean="0"/>
              <a:t>lista</a:t>
            </a:r>
            <a:r>
              <a:rPr lang="en-GB" sz="2000" dirty="0" smtClean="0"/>
              <a:t> di </a:t>
            </a:r>
            <a:r>
              <a:rPr lang="en-GB" sz="2000" dirty="0" err="1" smtClean="0"/>
              <a:t>valori</a:t>
            </a:r>
            <a:r>
              <a:rPr lang="en-GB" sz="2000" dirty="0" smtClean="0"/>
              <a:t> non </a:t>
            </a:r>
            <a:r>
              <a:rPr lang="en-GB" sz="2000" dirty="0" err="1" smtClean="0"/>
              <a:t>può</a:t>
            </a:r>
            <a:r>
              <a:rPr lang="en-GB" sz="2000" dirty="0" smtClean="0"/>
              <a:t> </a:t>
            </a:r>
            <a:r>
              <a:rPr lang="en-GB" sz="2000" dirty="0" err="1" smtClean="0"/>
              <a:t>esserci</a:t>
            </a:r>
            <a:r>
              <a:rPr lang="en-GB" sz="2000" dirty="0" smtClean="0"/>
              <a:t> </a:t>
            </a:r>
            <a:r>
              <a:rPr lang="en-GB" sz="2000" dirty="0" err="1" smtClean="0"/>
              <a:t>nel</a:t>
            </a:r>
            <a:r>
              <a:rPr lang="en-GB" sz="2000" dirty="0" smtClean="0"/>
              <a:t> </a:t>
            </a:r>
            <a:r>
              <a:rPr lang="en-GB" sz="2000" dirty="0" err="1" smtClean="0"/>
              <a:t>modello</a:t>
            </a:r>
            <a:r>
              <a:rPr lang="en-GB" sz="2000" dirty="0" smtClean="0"/>
              <a:t> </a:t>
            </a:r>
            <a:r>
              <a:rPr lang="en-GB" sz="2000" dirty="0" err="1" smtClean="0"/>
              <a:t>relaizionale</a:t>
            </a:r>
            <a:r>
              <a:rPr lang="en-GB" sz="2000" dirty="0" smtClean="0"/>
              <a:t>, </a:t>
            </a:r>
            <a:r>
              <a:rPr lang="en-GB" sz="2000" dirty="0" err="1" smtClean="0"/>
              <a:t>d’altra</a:t>
            </a:r>
            <a:r>
              <a:rPr lang="en-GB" sz="2000" dirty="0" smtClean="0"/>
              <a:t> parte se è un </a:t>
            </a:r>
            <a:r>
              <a:rPr lang="en-GB" sz="2000" dirty="0" err="1" smtClean="0"/>
              <a:t>insieme</a:t>
            </a:r>
            <a:r>
              <a:rPr lang="en-GB" sz="2000" dirty="0" smtClean="0"/>
              <a:t> di </a:t>
            </a:r>
            <a:r>
              <a:rPr lang="en-GB" sz="2000" dirty="0" err="1" smtClean="0"/>
              <a:t>valori</a:t>
            </a:r>
            <a:r>
              <a:rPr lang="en-GB" sz="2000" dirty="0" smtClean="0"/>
              <a:t> in diverse tuple, </a:t>
            </a:r>
            <a:r>
              <a:rPr lang="en-GB" sz="2000" dirty="0" err="1" smtClean="0"/>
              <a:t>allora</a:t>
            </a:r>
            <a:r>
              <a:rPr lang="en-GB" sz="2000" dirty="0" smtClean="0"/>
              <a:t> </a:t>
            </a:r>
            <a:r>
              <a:rPr lang="en-GB" sz="2000" dirty="0" err="1" smtClean="0"/>
              <a:t>l’attributo</a:t>
            </a:r>
            <a:r>
              <a:rPr lang="en-GB" sz="2000" dirty="0" smtClean="0"/>
              <a:t> </a:t>
            </a:r>
            <a:r>
              <a:rPr lang="en-GB" sz="2000" dirty="0" err="1" smtClean="0"/>
              <a:t>partecipa</a:t>
            </a:r>
            <a:r>
              <a:rPr lang="en-GB" sz="2000" dirty="0" smtClean="0"/>
              <a:t> </a:t>
            </a:r>
            <a:r>
              <a:rPr lang="en-GB" sz="2000" dirty="0" err="1" smtClean="0"/>
              <a:t>alla</a:t>
            </a:r>
            <a:r>
              <a:rPr lang="en-GB" sz="2000" dirty="0" smtClean="0"/>
              <a:t> </a:t>
            </a:r>
            <a:r>
              <a:rPr lang="en-GB" sz="2000" dirty="0" err="1" smtClean="0"/>
              <a:t>chiave</a:t>
            </a:r>
            <a:r>
              <a:rPr lang="en-GB" sz="2000" dirty="0" smtClean="0"/>
              <a:t> </a:t>
            </a:r>
            <a:r>
              <a:rPr lang="en-GB" sz="2000" dirty="0" err="1" smtClean="0"/>
              <a:t>primaria</a:t>
            </a:r>
            <a:r>
              <a:rPr lang="en-GB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 smtClean="0"/>
              <a:t>Passando</a:t>
            </a:r>
            <a:r>
              <a:rPr lang="en-GB" sz="2000" dirty="0" smtClean="0"/>
              <a:t> </a:t>
            </a:r>
            <a:r>
              <a:rPr lang="en-GB" sz="2000" dirty="0" err="1" smtClean="0"/>
              <a:t>alla</a:t>
            </a:r>
            <a:r>
              <a:rPr lang="en-GB" sz="2000" dirty="0" smtClean="0"/>
              <a:t> </a:t>
            </a:r>
            <a:r>
              <a:rPr lang="en-GB" sz="2000" dirty="0" err="1" smtClean="0"/>
              <a:t>chiave</a:t>
            </a:r>
            <a:r>
              <a:rPr lang="en-GB" sz="2000" dirty="0" smtClean="0"/>
              <a:t> Nome, </a:t>
            </a:r>
            <a:r>
              <a:rPr lang="en-GB" sz="2000" dirty="0" err="1" smtClean="0"/>
              <a:t>Primario</a:t>
            </a:r>
            <a:r>
              <a:rPr lang="en-GB" sz="2000" dirty="0" smtClean="0"/>
              <a:t>, è </a:t>
            </a:r>
            <a:r>
              <a:rPr lang="en-GB" sz="2000" dirty="0" err="1" smtClean="0"/>
              <a:t>innaturale</a:t>
            </a:r>
            <a:r>
              <a:rPr lang="en-GB" sz="2000" dirty="0" smtClean="0"/>
              <a:t>! </a:t>
            </a:r>
            <a:r>
              <a:rPr lang="en-GB" sz="2000" dirty="0" err="1" smtClean="0"/>
              <a:t>perchè</a:t>
            </a:r>
            <a:r>
              <a:rPr lang="en-GB" sz="2000" dirty="0" smtClean="0"/>
              <a:t> </a:t>
            </a:r>
            <a:r>
              <a:rPr lang="en-GB" sz="2000" dirty="0" err="1" smtClean="0"/>
              <a:t>si</a:t>
            </a:r>
            <a:r>
              <a:rPr lang="en-GB" sz="2000" dirty="0" smtClean="0"/>
              <a:t> </a:t>
            </a:r>
            <a:r>
              <a:rPr lang="en-GB" sz="2000" dirty="0" err="1" smtClean="0"/>
              <a:t>dovrebbe</a:t>
            </a:r>
            <a:r>
              <a:rPr lang="en-GB" sz="2000" dirty="0" smtClean="0"/>
              <a:t> </a:t>
            </a:r>
            <a:r>
              <a:rPr lang="en-GB" sz="2000" dirty="0" err="1" smtClean="0"/>
              <a:t>assumere</a:t>
            </a:r>
            <a:r>
              <a:rPr lang="en-GB" sz="2000" dirty="0" smtClean="0"/>
              <a:t> come </a:t>
            </a:r>
            <a:r>
              <a:rPr lang="en-GB" sz="2000" dirty="0" err="1" smtClean="0"/>
              <a:t>valori</a:t>
            </a:r>
            <a:r>
              <a:rPr lang="en-GB" sz="2000" dirty="0" smtClean="0"/>
              <a:t> </a:t>
            </a:r>
            <a:r>
              <a:rPr lang="en-GB" sz="2000" dirty="0" err="1" smtClean="0"/>
              <a:t>identificanti</a:t>
            </a:r>
            <a:r>
              <a:rPr lang="en-GB" sz="2000" dirty="0" smtClean="0"/>
              <a:t> </a:t>
            </a:r>
            <a:r>
              <a:rPr lang="en-GB" sz="2000" dirty="0" err="1" smtClean="0"/>
              <a:t>Reparto</a:t>
            </a:r>
            <a:r>
              <a:rPr lang="en-GB" sz="2000" dirty="0" smtClean="0"/>
              <a:t> </a:t>
            </a:r>
            <a:r>
              <a:rPr lang="en-GB" sz="2000" dirty="0" err="1" smtClean="0"/>
              <a:t>Pediatria</a:t>
            </a:r>
            <a:r>
              <a:rPr lang="en-GB" sz="2000" dirty="0" smtClean="0"/>
              <a:t> del </a:t>
            </a:r>
            <a:r>
              <a:rPr lang="en-GB" sz="2000" dirty="0" err="1" smtClean="0"/>
              <a:t>dott</a:t>
            </a:r>
            <a:r>
              <a:rPr lang="en-GB" sz="2000" dirty="0" smtClean="0"/>
              <a:t>. </a:t>
            </a:r>
            <a:r>
              <a:rPr lang="en-GB" sz="2000" dirty="0" err="1" smtClean="0"/>
              <a:t>Gelmetti</a:t>
            </a:r>
            <a:r>
              <a:rPr lang="en-GB" sz="2000" dirty="0" smtClean="0"/>
              <a:t> e </a:t>
            </a:r>
            <a:r>
              <a:rPr lang="en-GB" sz="2000" dirty="0" err="1"/>
              <a:t>R</a:t>
            </a:r>
            <a:r>
              <a:rPr lang="en-GB" sz="2000" dirty="0" err="1" smtClean="0"/>
              <a:t>eparto</a:t>
            </a:r>
            <a:r>
              <a:rPr lang="en-GB" sz="2000" dirty="0" smtClean="0"/>
              <a:t> </a:t>
            </a:r>
            <a:r>
              <a:rPr lang="en-GB" sz="2000" dirty="0" err="1" smtClean="0"/>
              <a:t>pediatria</a:t>
            </a:r>
            <a:r>
              <a:rPr lang="en-GB" sz="2000" dirty="0" smtClean="0"/>
              <a:t> del </a:t>
            </a:r>
            <a:r>
              <a:rPr lang="en-GB" sz="2000" dirty="0" err="1" smtClean="0"/>
              <a:t>Prof.</a:t>
            </a:r>
            <a:r>
              <a:rPr lang="en-GB" sz="2000" dirty="0" smtClean="0"/>
              <a:t> Rossi, ha </a:t>
            </a:r>
            <a:r>
              <a:rPr lang="en-GB" sz="2000" dirty="0" err="1" smtClean="0"/>
              <a:t>senso</a:t>
            </a:r>
            <a:r>
              <a:rPr lang="en-GB" sz="2000" dirty="0" smtClean="0"/>
              <a:t>? </a:t>
            </a:r>
            <a:r>
              <a:rPr lang="en-GB" sz="2000" dirty="0" err="1" smtClean="0"/>
              <a:t>Nella</a:t>
            </a:r>
            <a:r>
              <a:rPr lang="en-GB" sz="2000" dirty="0" smtClean="0"/>
              <a:t> </a:t>
            </a:r>
            <a:r>
              <a:rPr lang="en-GB" sz="2000" dirty="0" err="1" smtClean="0"/>
              <a:t>pratica</a:t>
            </a:r>
            <a:r>
              <a:rPr lang="en-GB" sz="2000" dirty="0" smtClean="0"/>
              <a:t> </a:t>
            </a:r>
            <a:r>
              <a:rPr lang="en-GB" sz="2000" dirty="0" err="1" smtClean="0"/>
              <a:t>quotidiana</a:t>
            </a:r>
            <a:r>
              <a:rPr lang="en-GB" sz="2000" dirty="0" smtClean="0"/>
              <a:t> </a:t>
            </a:r>
            <a:r>
              <a:rPr lang="en-GB" sz="2000" dirty="0" err="1" smtClean="0"/>
              <a:t>probabilmente</a:t>
            </a:r>
            <a:r>
              <a:rPr lang="en-GB" sz="2000" dirty="0" smtClean="0"/>
              <a:t> </a:t>
            </a:r>
            <a:r>
              <a:rPr lang="en-GB" sz="2000" dirty="0" err="1" smtClean="0"/>
              <a:t>si</a:t>
            </a:r>
            <a:r>
              <a:rPr lang="en-GB" sz="2000" dirty="0" smtClean="0"/>
              <a:t>, ma in </a:t>
            </a:r>
            <a:r>
              <a:rPr lang="en-GB" sz="2000" dirty="0" err="1" smtClean="0"/>
              <a:t>una</a:t>
            </a:r>
            <a:r>
              <a:rPr lang="en-GB" sz="2000" dirty="0" smtClean="0"/>
              <a:t> base di </a:t>
            </a:r>
            <a:r>
              <a:rPr lang="en-GB" sz="2000" dirty="0" err="1" smtClean="0"/>
              <a:t>dati</a:t>
            </a:r>
            <a:r>
              <a:rPr lang="en-GB" sz="2000" dirty="0" smtClean="0"/>
              <a:t> </a:t>
            </a:r>
            <a:r>
              <a:rPr lang="en-GB" sz="2000" dirty="0"/>
              <a:t>s</a:t>
            </a:r>
            <a:r>
              <a:rPr lang="en-GB" sz="2000" dirty="0" smtClean="0"/>
              <a:t>econdo me </a:t>
            </a:r>
            <a:r>
              <a:rPr lang="en-GB" sz="2000" dirty="0" err="1" smtClean="0"/>
              <a:t>nol</a:t>
            </a:r>
            <a:endParaRPr lang="en-GB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60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4513938"/>
            <a:ext cx="8570259" cy="8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Schema con </a:t>
            </a:r>
            <a:r>
              <a:rPr lang="en-GB" dirty="0" err="1" smtClean="0"/>
              <a:t>molti</a:t>
            </a:r>
            <a:r>
              <a:rPr lang="en-GB" dirty="0" smtClean="0"/>
              <a:t> </a:t>
            </a:r>
            <a:r>
              <a:rPr lang="en-GB" dirty="0" err="1" smtClean="0"/>
              <a:t>errori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6687" y="1287117"/>
            <a:ext cx="3395433" cy="4889846"/>
          </a:xfrm>
        </p:spPr>
        <p:txBody>
          <a:bodyPr>
            <a:normAutofit/>
          </a:bodyPr>
          <a:lstStyle/>
          <a:p>
            <a:r>
              <a:rPr lang="en-GB" sz="1800" dirty="0" err="1" smtClean="0"/>
              <a:t>Codice</a:t>
            </a:r>
            <a:r>
              <a:rPr lang="en-GB" sz="1800" dirty="0" smtClean="0"/>
              <a:t> </a:t>
            </a:r>
            <a:r>
              <a:rPr lang="en-GB" sz="1800" dirty="0" err="1" smtClean="0"/>
              <a:t>nome</a:t>
            </a:r>
            <a:r>
              <a:rPr lang="en-GB" sz="1800" dirty="0" smtClean="0"/>
              <a:t> e </a:t>
            </a:r>
            <a:r>
              <a:rPr lang="en-GB" sz="1800" dirty="0" err="1" smtClean="0"/>
              <a:t>regione</a:t>
            </a:r>
            <a:r>
              <a:rPr lang="en-GB" sz="1800" dirty="0" smtClean="0"/>
              <a:t> </a:t>
            </a:r>
            <a:r>
              <a:rPr lang="en-GB" sz="1800" dirty="0" err="1" smtClean="0"/>
              <a:t>sono</a:t>
            </a:r>
            <a:r>
              <a:rPr lang="en-GB" sz="1800" dirty="0" smtClean="0"/>
              <a:t> </a:t>
            </a:r>
            <a:r>
              <a:rPr lang="en-GB" sz="1800" dirty="0" err="1" smtClean="0"/>
              <a:t>eccessivi</a:t>
            </a:r>
            <a:r>
              <a:rPr lang="en-GB" sz="1800" dirty="0" smtClean="0"/>
              <a:t> come </a:t>
            </a:r>
            <a:r>
              <a:rPr lang="en-GB" sz="1800" dirty="0" err="1" smtClean="0"/>
              <a:t>chiave</a:t>
            </a:r>
            <a:r>
              <a:rPr lang="en-GB" sz="1800" dirty="0" smtClean="0"/>
              <a:t> </a:t>
            </a:r>
            <a:r>
              <a:rPr lang="en-GB" sz="1800" dirty="0" err="1" smtClean="0"/>
              <a:t>primaria</a:t>
            </a:r>
            <a:r>
              <a:rPr lang="en-GB" sz="1800" dirty="0" smtClean="0"/>
              <a:t> di </a:t>
            </a:r>
            <a:r>
              <a:rPr lang="en-GB" sz="1800" dirty="0" err="1" smtClean="0"/>
              <a:t>Comune</a:t>
            </a:r>
            <a:endParaRPr lang="en-GB" sz="1800" dirty="0" smtClean="0"/>
          </a:p>
          <a:p>
            <a:r>
              <a:rPr lang="en-GB" sz="1800" dirty="0" err="1" smtClean="0"/>
              <a:t>Inoltre</a:t>
            </a:r>
            <a:r>
              <a:rPr lang="en-GB" sz="1800" dirty="0" smtClean="0"/>
              <a:t> non </a:t>
            </a:r>
            <a:r>
              <a:rPr lang="en-GB" sz="1800" dirty="0" err="1" smtClean="0"/>
              <a:t>sono</a:t>
            </a:r>
            <a:r>
              <a:rPr lang="en-GB" sz="1800" dirty="0" smtClean="0"/>
              <a:t> </a:t>
            </a:r>
            <a:r>
              <a:rPr lang="en-GB" sz="1800" dirty="0" err="1" smtClean="0"/>
              <a:t>collegati</a:t>
            </a:r>
            <a:r>
              <a:rPr lang="en-GB" sz="1800" dirty="0" smtClean="0"/>
              <a:t> da </a:t>
            </a:r>
            <a:r>
              <a:rPr lang="en-GB" sz="1800" dirty="0" err="1" smtClean="0"/>
              <a:t>una</a:t>
            </a:r>
            <a:r>
              <a:rPr lang="en-GB" sz="1800" dirty="0" smtClean="0"/>
              <a:t> </a:t>
            </a:r>
            <a:r>
              <a:rPr lang="en-GB" sz="1800" dirty="0" err="1" smtClean="0"/>
              <a:t>unica</a:t>
            </a:r>
            <a:r>
              <a:rPr lang="en-GB" sz="1800" dirty="0" smtClean="0"/>
              <a:t> </a:t>
            </a:r>
            <a:r>
              <a:rPr lang="en-GB" sz="1800" dirty="0" err="1" smtClean="0"/>
              <a:t>linea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La </a:t>
            </a:r>
            <a:r>
              <a:rPr lang="en-GB" sz="1800" dirty="0" err="1" smtClean="0"/>
              <a:t>chiave</a:t>
            </a:r>
            <a:r>
              <a:rPr lang="en-GB" sz="1800" dirty="0" smtClean="0"/>
              <a:t> di </a:t>
            </a:r>
            <a:r>
              <a:rPr lang="en-GB" sz="1800" dirty="0" err="1" smtClean="0"/>
              <a:t>operazione</a:t>
            </a:r>
            <a:r>
              <a:rPr lang="en-GB" sz="1800" dirty="0" smtClean="0"/>
              <a:t> è </a:t>
            </a:r>
            <a:r>
              <a:rPr lang="en-GB" sz="1800" dirty="0" err="1" smtClean="0"/>
              <a:t>concettualmente</a:t>
            </a:r>
            <a:r>
              <a:rPr lang="en-GB" sz="1800" dirty="0" smtClean="0"/>
              <a:t> </a:t>
            </a:r>
            <a:r>
              <a:rPr lang="en-GB" sz="1800" dirty="0" err="1" smtClean="0"/>
              <a:t>sbagliata</a:t>
            </a:r>
            <a:r>
              <a:rPr lang="en-GB" sz="1800" dirty="0" smtClean="0"/>
              <a:t> (ha </a:t>
            </a:r>
            <a:r>
              <a:rPr lang="en-GB" sz="1800" dirty="0" err="1" smtClean="0"/>
              <a:t>senso</a:t>
            </a:r>
            <a:r>
              <a:rPr lang="en-GB" sz="1800" dirty="0" smtClean="0"/>
              <a:t> dire la </a:t>
            </a:r>
            <a:r>
              <a:rPr lang="en-GB" sz="1800" dirty="0" err="1" smtClean="0"/>
              <a:t>operazione</a:t>
            </a:r>
            <a:r>
              <a:rPr lang="en-GB" sz="1800" dirty="0" smtClean="0"/>
              <a:t> del 20/3/2020 </a:t>
            </a:r>
            <a:r>
              <a:rPr lang="en-GB" sz="1800" dirty="0" err="1" smtClean="0"/>
              <a:t>fatta</a:t>
            </a:r>
            <a:r>
              <a:rPr lang="en-GB" sz="1800" dirty="0" smtClean="0"/>
              <a:t> da Rossi? E se, ad </a:t>
            </a:r>
            <a:r>
              <a:rPr lang="en-GB" sz="1800" dirty="0" err="1" smtClean="0"/>
              <a:t>esempio</a:t>
            </a:r>
            <a:r>
              <a:rPr lang="en-GB" sz="1800" dirty="0" smtClean="0"/>
              <a:t>, </a:t>
            </a:r>
            <a:r>
              <a:rPr lang="en-GB" sz="1800" dirty="0"/>
              <a:t>R</a:t>
            </a:r>
            <a:r>
              <a:rPr lang="en-GB" sz="1800" dirty="0" smtClean="0"/>
              <a:t>ossi ha </a:t>
            </a:r>
            <a:r>
              <a:rPr lang="en-GB" sz="1800" dirty="0" err="1" smtClean="0"/>
              <a:t>fatto</a:t>
            </a:r>
            <a:r>
              <a:rPr lang="en-GB" sz="1800" dirty="0" smtClean="0"/>
              <a:t> </a:t>
            </a:r>
            <a:r>
              <a:rPr lang="en-GB" sz="1800" dirty="0" err="1" smtClean="0"/>
              <a:t>più</a:t>
            </a:r>
            <a:r>
              <a:rPr lang="en-GB" sz="1800" dirty="0" smtClean="0"/>
              <a:t> </a:t>
            </a:r>
            <a:r>
              <a:rPr lang="en-GB" sz="1800" dirty="0" err="1" smtClean="0"/>
              <a:t>operazioni</a:t>
            </a:r>
            <a:r>
              <a:rPr lang="en-GB" sz="1800" dirty="0" smtClean="0"/>
              <a:t>?</a:t>
            </a:r>
          </a:p>
          <a:p>
            <a:r>
              <a:rPr lang="en-GB" sz="1800" dirty="0" err="1" smtClean="0"/>
              <a:t>Naturalmente</a:t>
            </a:r>
            <a:r>
              <a:rPr lang="en-GB" sz="1800" dirty="0" smtClean="0"/>
              <a:t>, </a:t>
            </a:r>
            <a:r>
              <a:rPr lang="en-GB" sz="1800" dirty="0" err="1" smtClean="0"/>
              <a:t>si</a:t>
            </a:r>
            <a:r>
              <a:rPr lang="en-GB" sz="1800" dirty="0" smtClean="0"/>
              <a:t> </a:t>
            </a:r>
            <a:r>
              <a:rPr lang="en-GB" sz="1800" dirty="0" err="1" smtClean="0"/>
              <a:t>può</a:t>
            </a:r>
            <a:r>
              <a:rPr lang="en-GB" sz="1800" dirty="0" smtClean="0"/>
              <a:t> </a:t>
            </a:r>
            <a:r>
              <a:rPr lang="en-GB" sz="1800" dirty="0" err="1" smtClean="0"/>
              <a:t>obiettare</a:t>
            </a:r>
            <a:r>
              <a:rPr lang="en-GB" sz="1800" dirty="0"/>
              <a:t> </a:t>
            </a:r>
            <a:r>
              <a:rPr lang="en-GB" sz="1800" dirty="0" err="1" smtClean="0"/>
              <a:t>che</a:t>
            </a:r>
            <a:r>
              <a:rPr lang="en-GB" sz="1800" dirty="0" smtClean="0"/>
              <a:t> </a:t>
            </a:r>
            <a:r>
              <a:rPr lang="en-GB" sz="1800" dirty="0" err="1" smtClean="0"/>
              <a:t>ciò</a:t>
            </a:r>
            <a:r>
              <a:rPr lang="en-GB" sz="1800" dirty="0" smtClean="0"/>
              <a:t> </a:t>
            </a:r>
            <a:r>
              <a:rPr lang="en-GB" sz="1800" dirty="0" err="1" smtClean="0"/>
              <a:t>compariva</a:t>
            </a:r>
            <a:r>
              <a:rPr lang="en-GB" sz="1800" dirty="0" smtClean="0"/>
              <a:t> </a:t>
            </a:r>
            <a:r>
              <a:rPr lang="en-GB" sz="1800" dirty="0" err="1" smtClean="0"/>
              <a:t>anche</a:t>
            </a:r>
            <a:r>
              <a:rPr lang="en-GB" sz="1800" dirty="0" smtClean="0"/>
              <a:t> </a:t>
            </a:r>
            <a:r>
              <a:rPr lang="en-GB" sz="1800" dirty="0" err="1" smtClean="0"/>
              <a:t>nello</a:t>
            </a:r>
            <a:r>
              <a:rPr lang="en-GB" sz="1800" dirty="0" smtClean="0"/>
              <a:t> schema ER. </a:t>
            </a:r>
            <a:r>
              <a:rPr lang="en-GB" sz="1800" dirty="0" err="1" smtClean="0"/>
              <a:t>Beh</a:t>
            </a:r>
            <a:r>
              <a:rPr lang="en-GB" sz="1800" dirty="0" smtClean="0"/>
              <a:t>, </a:t>
            </a:r>
            <a:r>
              <a:rPr lang="en-GB" sz="1800" dirty="0" err="1" smtClean="0"/>
              <a:t>questa</a:t>
            </a:r>
            <a:r>
              <a:rPr lang="en-GB" sz="1800" dirty="0" smtClean="0"/>
              <a:t> non è </a:t>
            </a:r>
            <a:r>
              <a:rPr lang="en-GB" sz="1800" dirty="0" err="1" smtClean="0"/>
              <a:t>una</a:t>
            </a:r>
            <a:r>
              <a:rPr lang="en-GB" sz="1800" dirty="0" smtClean="0"/>
              <a:t> </a:t>
            </a:r>
            <a:r>
              <a:rPr lang="en-GB" sz="1800" dirty="0" err="1" smtClean="0"/>
              <a:t>attenuantese</a:t>
            </a:r>
            <a:r>
              <a:rPr lang="en-GB" sz="1800" dirty="0" smtClean="0"/>
              <a:t> non ci </a:t>
            </a:r>
            <a:r>
              <a:rPr lang="en-GB" sz="1800" dirty="0" err="1" smtClean="0"/>
              <a:t>si</a:t>
            </a:r>
            <a:r>
              <a:rPr lang="en-GB" sz="1800" dirty="0" smtClean="0"/>
              <a:t> è </a:t>
            </a:r>
            <a:r>
              <a:rPr lang="en-GB" sz="1800" dirty="0" err="1" smtClean="0"/>
              <a:t>accorti</a:t>
            </a:r>
            <a:r>
              <a:rPr lang="en-GB" sz="1800" dirty="0" smtClean="0"/>
              <a:t> prima, </a:t>
            </a:r>
            <a:r>
              <a:rPr lang="en-GB" sz="1800" dirty="0" err="1" smtClean="0"/>
              <a:t>occorre</a:t>
            </a:r>
            <a:r>
              <a:rPr lang="en-GB" sz="1800" dirty="0" smtClean="0"/>
              <a:t> </a:t>
            </a:r>
            <a:r>
              <a:rPr lang="en-GB" sz="1800" dirty="0" err="1" smtClean="0"/>
              <a:t>accorgersene</a:t>
            </a:r>
            <a:r>
              <a:rPr lang="en-GB" sz="1800" dirty="0" smtClean="0"/>
              <a:t> </a:t>
            </a:r>
            <a:r>
              <a:rPr lang="en-GB" sz="1800" dirty="0" err="1" smtClean="0"/>
              <a:t>adesso</a:t>
            </a:r>
            <a:r>
              <a:rPr lang="en-GB" sz="1800" dirty="0" smtClean="0"/>
              <a:t>. </a:t>
            </a:r>
            <a:endParaRPr lang="en-GB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61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713" y="1390402"/>
            <a:ext cx="5265495" cy="44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11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errata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577470" cy="116368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 err="1" smtClean="0"/>
              <a:t>questo</a:t>
            </a:r>
            <a:r>
              <a:rPr lang="en-GB" dirty="0" smtClean="0"/>
              <a:t> schema, in cui è </a:t>
            </a:r>
            <a:r>
              <a:rPr lang="en-GB" dirty="0" err="1" smtClean="0"/>
              <a:t>stato</a:t>
            </a:r>
            <a:r>
              <a:rPr lang="en-GB" dirty="0" smtClean="0"/>
              <a:t> </a:t>
            </a:r>
            <a:r>
              <a:rPr lang="en-GB" dirty="0" err="1" smtClean="0"/>
              <a:t>ereditata</a:t>
            </a:r>
            <a:r>
              <a:rPr lang="en-GB" dirty="0" smtClean="0"/>
              <a:t> </a:t>
            </a:r>
            <a:r>
              <a:rPr lang="en-GB" dirty="0" err="1" smtClean="0"/>
              <a:t>l’errata</a:t>
            </a:r>
            <a:r>
              <a:rPr lang="en-GB" dirty="0" smtClean="0"/>
              <a:t> </a:t>
            </a:r>
            <a:r>
              <a:rPr lang="en-GB" dirty="0" err="1" smtClean="0"/>
              <a:t>scelta</a:t>
            </a:r>
            <a:r>
              <a:rPr lang="en-GB" dirty="0" smtClean="0"/>
              <a:t> di </a:t>
            </a:r>
            <a:r>
              <a:rPr lang="en-GB" dirty="0" err="1" smtClean="0"/>
              <a:t>rappresentare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ospedali</a:t>
            </a:r>
            <a:r>
              <a:rPr lang="en-GB" dirty="0" smtClean="0"/>
              <a:t>,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reparto</a:t>
            </a:r>
            <a:r>
              <a:rPr lang="en-GB" dirty="0" smtClean="0"/>
              <a:t> </a:t>
            </a:r>
            <a:r>
              <a:rPr lang="en-GB" dirty="0" err="1" smtClean="0"/>
              <a:t>dovrebbe</a:t>
            </a:r>
            <a:r>
              <a:rPr lang="en-GB" dirty="0" smtClean="0"/>
              <a:t> </a:t>
            </a:r>
            <a:r>
              <a:rPr lang="en-GB" dirty="0" err="1" smtClean="0"/>
              <a:t>chiaramente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identificato</a:t>
            </a:r>
            <a:r>
              <a:rPr lang="en-GB" dirty="0" smtClean="0"/>
              <a:t> da </a:t>
            </a:r>
            <a:r>
              <a:rPr lang="en-GB" dirty="0" err="1" smtClean="0"/>
              <a:t>nome</a:t>
            </a:r>
            <a:r>
              <a:rPr lang="en-GB" dirty="0" smtClean="0"/>
              <a:t> + </a:t>
            </a:r>
            <a:r>
              <a:rPr lang="en-GB" dirty="0" err="1" smtClean="0"/>
              <a:t>ospedale</a:t>
            </a:r>
            <a:r>
              <a:rPr lang="en-GB" dirty="0" smtClean="0"/>
              <a:t> (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reparto</a:t>
            </a:r>
            <a:r>
              <a:rPr lang="en-GB" dirty="0" smtClean="0"/>
              <a:t> </a:t>
            </a:r>
            <a:r>
              <a:rPr lang="en-GB" dirty="0" err="1" smtClean="0"/>
              <a:t>cardiochirurgia</a:t>
            </a:r>
            <a:r>
              <a:rPr lang="en-GB" dirty="0" smtClean="0"/>
              <a:t> </a:t>
            </a:r>
            <a:r>
              <a:rPr lang="en-GB" dirty="0" err="1" smtClean="0"/>
              <a:t>dell’ospedale</a:t>
            </a:r>
            <a:r>
              <a:rPr lang="en-GB" dirty="0" smtClean="0"/>
              <a:t> Sacco)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62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89" y="3008017"/>
            <a:ext cx="7924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1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716" y="226903"/>
            <a:ext cx="8666922" cy="496111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non </a:t>
            </a:r>
            <a:r>
              <a:rPr lang="en-GB" dirty="0" err="1" smtClean="0"/>
              <a:t>sbagliata</a:t>
            </a:r>
            <a:r>
              <a:rPr lang="en-GB" dirty="0" smtClean="0"/>
              <a:t> ma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r>
              <a:rPr lang="en-GB" dirty="0" err="1" smtClean="0"/>
              <a:t>infelice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27591" y="877187"/>
            <a:ext cx="8840047" cy="2806994"/>
          </a:xfrm>
        </p:spPr>
        <p:txBody>
          <a:bodyPr>
            <a:normAutofit fontScale="92500" lnSpcReduction="20000"/>
          </a:bodyPr>
          <a:lstStyle/>
          <a:p>
            <a:r>
              <a:rPr lang="en-GB" dirty="0" err="1" smtClean="0"/>
              <a:t>Fermo</a:t>
            </a:r>
            <a:r>
              <a:rPr lang="en-GB" dirty="0" smtClean="0"/>
              <a:t> </a:t>
            </a:r>
            <a:r>
              <a:rPr lang="en-GB" dirty="0" err="1" smtClean="0"/>
              <a:t>restando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anche</a:t>
            </a:r>
            <a:r>
              <a:rPr lang="en-GB" dirty="0" smtClean="0"/>
              <a:t>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elaborato</a:t>
            </a:r>
            <a:r>
              <a:rPr lang="en-GB" dirty="0" smtClean="0"/>
              <a:t> </a:t>
            </a:r>
            <a:r>
              <a:rPr lang="en-GB" dirty="0" err="1" smtClean="0"/>
              <a:t>riporta</a:t>
            </a:r>
            <a:r>
              <a:rPr lang="en-GB" dirty="0" smtClean="0"/>
              <a:t> </a:t>
            </a:r>
            <a:r>
              <a:rPr lang="en-GB" dirty="0" err="1" smtClean="0"/>
              <a:t>scorrettamente</a:t>
            </a:r>
            <a:r>
              <a:rPr lang="en-GB" dirty="0" smtClean="0"/>
              <a:t> </a:t>
            </a:r>
            <a:r>
              <a:rPr lang="en-GB" dirty="0" err="1" smtClean="0"/>
              <a:t>gli</a:t>
            </a:r>
            <a:r>
              <a:rPr lang="en-GB" dirty="0" smtClean="0"/>
              <a:t> </a:t>
            </a:r>
            <a:r>
              <a:rPr lang="en-GB" dirty="0" err="1" smtClean="0"/>
              <a:t>ospedali</a:t>
            </a:r>
            <a:r>
              <a:rPr lang="en-GB" dirty="0" smtClean="0"/>
              <a:t>, </a:t>
            </a:r>
            <a:r>
              <a:rPr lang="en-GB" dirty="0"/>
              <a:t>q</a:t>
            </a:r>
            <a:r>
              <a:rPr lang="en-GB" dirty="0" smtClean="0"/>
              <a:t>ui la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di </a:t>
            </a:r>
            <a:r>
              <a:rPr lang="en-GB" dirty="0" err="1"/>
              <a:t>O</a:t>
            </a:r>
            <a:r>
              <a:rPr lang="en-GB" dirty="0" err="1" smtClean="0"/>
              <a:t>spedale</a:t>
            </a:r>
            <a:r>
              <a:rPr lang="en-GB" dirty="0" smtClean="0"/>
              <a:t> è </a:t>
            </a:r>
            <a:r>
              <a:rPr lang="en-GB" dirty="0" err="1" smtClean="0"/>
              <a:t>condizionata</a:t>
            </a:r>
            <a:r>
              <a:rPr lang="en-GB" dirty="0" smtClean="0"/>
              <a:t> </a:t>
            </a:r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di </a:t>
            </a:r>
            <a:r>
              <a:rPr lang="en-GB" dirty="0" err="1" smtClean="0"/>
              <a:t>Comune</a:t>
            </a:r>
            <a:r>
              <a:rPr lang="en-GB" dirty="0" smtClean="0"/>
              <a:t>, e lo </a:t>
            </a:r>
            <a:r>
              <a:rPr lang="en-GB" dirty="0" err="1" smtClean="0"/>
              <a:t>stesso</a:t>
            </a:r>
            <a:r>
              <a:rPr lang="en-GB" dirty="0" smtClean="0"/>
              <a:t> per </a:t>
            </a:r>
            <a:r>
              <a:rPr lang="en-GB" dirty="0" err="1" smtClean="0"/>
              <a:t>reparto</a:t>
            </a:r>
            <a:r>
              <a:rPr lang="en-GB" dirty="0" smtClean="0"/>
              <a:t> verso </a:t>
            </a:r>
            <a:r>
              <a:rPr lang="en-GB" dirty="0" err="1" smtClean="0"/>
              <a:t>ospedale</a:t>
            </a:r>
            <a:r>
              <a:rPr lang="en-GB" dirty="0" smtClean="0"/>
              <a:t>. </a:t>
            </a:r>
            <a:r>
              <a:rPr lang="en-GB" dirty="0" err="1" smtClean="0"/>
              <a:t>Ciò</a:t>
            </a:r>
            <a:r>
              <a:rPr lang="en-GB" dirty="0" smtClean="0"/>
              <a:t> è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r>
              <a:rPr lang="en-GB" dirty="0" err="1" smtClean="0"/>
              <a:t>artificioso</a:t>
            </a:r>
            <a:r>
              <a:rPr lang="en-GB" dirty="0" smtClean="0"/>
              <a:t>, </a:t>
            </a:r>
            <a:r>
              <a:rPr lang="en-GB" dirty="0" err="1" smtClean="0"/>
              <a:t>questo</a:t>
            </a:r>
            <a:r>
              <a:rPr lang="en-GB" dirty="0" smtClean="0"/>
              <a:t> è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 in cui </a:t>
            </a:r>
            <a:r>
              <a:rPr lang="en-GB" dirty="0" err="1" smtClean="0"/>
              <a:t>occorre</a:t>
            </a:r>
            <a:r>
              <a:rPr lang="en-GB" dirty="0" smtClean="0"/>
              <a:t> dare un </a:t>
            </a:r>
            <a:r>
              <a:rPr lang="en-GB" dirty="0" err="1" smtClean="0"/>
              <a:t>codice</a:t>
            </a:r>
            <a:r>
              <a:rPr lang="en-GB" dirty="0" smtClean="0"/>
              <a:t> </a:t>
            </a:r>
            <a:r>
              <a:rPr lang="en-GB" dirty="0" err="1" smtClean="0"/>
              <a:t>agli</a:t>
            </a:r>
            <a:r>
              <a:rPr lang="en-GB" dirty="0" smtClean="0"/>
              <a:t> </a:t>
            </a:r>
            <a:r>
              <a:rPr lang="en-GB" dirty="0" err="1" smtClean="0"/>
              <a:t>ospedali</a:t>
            </a:r>
            <a:r>
              <a:rPr lang="en-GB" dirty="0" smtClean="0"/>
              <a:t>, ad </a:t>
            </a:r>
            <a:r>
              <a:rPr lang="en-GB" dirty="0" err="1" smtClean="0"/>
              <a:t>esempio</a:t>
            </a:r>
            <a:r>
              <a:rPr lang="en-GB" dirty="0" smtClean="0"/>
              <a:t>  </a:t>
            </a:r>
            <a:r>
              <a:rPr lang="en-GB" dirty="0" err="1" smtClean="0"/>
              <a:t>nell’ambito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comuni</a:t>
            </a:r>
            <a:r>
              <a:rPr lang="en-GB" dirty="0" smtClean="0"/>
              <a:t> e, ad </a:t>
            </a:r>
            <a:r>
              <a:rPr lang="en-GB" dirty="0" err="1" smtClean="0"/>
              <a:t>esempio</a:t>
            </a:r>
            <a:r>
              <a:rPr lang="en-GB" dirty="0" smtClean="0"/>
              <a:t>, un </a:t>
            </a:r>
            <a:r>
              <a:rPr lang="en-GB" dirty="0" err="1" smtClean="0"/>
              <a:t>numero</a:t>
            </a:r>
            <a:r>
              <a:rPr lang="en-GB" dirty="0" smtClean="0"/>
              <a:t> </a:t>
            </a:r>
            <a:r>
              <a:rPr lang="en-GB" dirty="0" err="1" smtClean="0"/>
              <a:t>progressivo</a:t>
            </a:r>
            <a:r>
              <a:rPr lang="en-GB" dirty="0" smtClean="0"/>
              <a:t> </a:t>
            </a:r>
            <a:r>
              <a:rPr lang="en-GB" dirty="0" err="1" smtClean="0"/>
              <a:t>ai</a:t>
            </a:r>
            <a:r>
              <a:rPr lang="en-GB" dirty="0" smtClean="0"/>
              <a:t> </a:t>
            </a:r>
            <a:r>
              <a:rPr lang="en-GB" dirty="0" err="1" smtClean="0"/>
              <a:t>reparti</a:t>
            </a:r>
            <a:r>
              <a:rPr lang="en-GB" dirty="0" smtClean="0"/>
              <a:t> </a:t>
            </a:r>
            <a:r>
              <a:rPr lang="en-GB" dirty="0" err="1" smtClean="0"/>
              <a:t>negli</a:t>
            </a:r>
            <a:r>
              <a:rPr lang="en-GB" dirty="0" smtClean="0"/>
              <a:t> </a:t>
            </a:r>
            <a:r>
              <a:rPr lang="en-GB" dirty="0" err="1" smtClean="0"/>
              <a:t>ospedali</a:t>
            </a:r>
            <a:r>
              <a:rPr lang="en-GB" dirty="0" smtClean="0"/>
              <a:t> </a:t>
            </a:r>
            <a:r>
              <a:rPr lang="en-GB" dirty="0" err="1" smtClean="0"/>
              <a:t>dando</a:t>
            </a:r>
            <a:r>
              <a:rPr lang="en-GB" dirty="0" smtClean="0"/>
              <a:t> </a:t>
            </a:r>
            <a:r>
              <a:rPr lang="en-GB" dirty="0" err="1" smtClean="0"/>
              <a:t>luogo</a:t>
            </a:r>
            <a:r>
              <a:rPr lang="en-GB" dirty="0" smtClean="0"/>
              <a:t> </a:t>
            </a:r>
            <a:r>
              <a:rPr lang="en-GB" dirty="0" err="1" smtClean="0"/>
              <a:t>allo</a:t>
            </a:r>
            <a:r>
              <a:rPr lang="en-GB" dirty="0" smtClean="0"/>
              <a:t> schema</a:t>
            </a:r>
          </a:p>
          <a:p>
            <a:r>
              <a:rPr lang="en-GB" dirty="0" err="1" smtClean="0"/>
              <a:t>Comune</a:t>
            </a:r>
            <a:r>
              <a:rPr lang="en-GB" dirty="0" smtClean="0"/>
              <a:t> (</a:t>
            </a:r>
            <a:r>
              <a:rPr lang="en-GB" u="sng" dirty="0" err="1" smtClean="0"/>
              <a:t>codice</a:t>
            </a:r>
            <a:r>
              <a:rPr lang="en-GB" dirty="0" smtClean="0"/>
              <a:t>, </a:t>
            </a:r>
            <a:r>
              <a:rPr lang="en-GB" dirty="0" err="1" smtClean="0"/>
              <a:t>nome</a:t>
            </a:r>
            <a:r>
              <a:rPr lang="en-GB" dirty="0" smtClean="0"/>
              <a:t>, </a:t>
            </a:r>
            <a:r>
              <a:rPr lang="en-GB" dirty="0" err="1" smtClean="0"/>
              <a:t>regione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Ospedale</a:t>
            </a:r>
            <a:r>
              <a:rPr lang="en-GB" dirty="0" smtClean="0"/>
              <a:t> (</a:t>
            </a:r>
            <a:r>
              <a:rPr lang="en-GB" u="sng" dirty="0" err="1" smtClean="0"/>
              <a:t>codice</a:t>
            </a:r>
            <a:r>
              <a:rPr lang="en-GB" u="sng" dirty="0" smtClean="0"/>
              <a:t> </a:t>
            </a:r>
            <a:r>
              <a:rPr lang="en-GB" u="sng" dirty="0" err="1" smtClean="0"/>
              <a:t>ospedale</a:t>
            </a:r>
            <a:r>
              <a:rPr lang="en-GB" u="sng" dirty="0" smtClean="0"/>
              <a:t>, </a:t>
            </a:r>
            <a:r>
              <a:rPr lang="en-GB" u="sng" dirty="0" err="1" smtClean="0"/>
              <a:t>codice</a:t>
            </a:r>
            <a:r>
              <a:rPr lang="en-GB" u="sng" dirty="0" smtClean="0"/>
              <a:t> </a:t>
            </a:r>
            <a:r>
              <a:rPr lang="en-GB" u="sng" dirty="0" err="1" smtClean="0"/>
              <a:t>comune</a:t>
            </a:r>
            <a:r>
              <a:rPr lang="en-GB" dirty="0" smtClean="0"/>
              <a:t>, </a:t>
            </a:r>
            <a:r>
              <a:rPr lang="en-GB" dirty="0" err="1" smtClean="0"/>
              <a:t>nome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Reparto</a:t>
            </a:r>
            <a:r>
              <a:rPr lang="en-GB" dirty="0" smtClean="0"/>
              <a:t> (</a:t>
            </a:r>
            <a:r>
              <a:rPr lang="en-GB" u="sng" dirty="0" err="1" smtClean="0"/>
              <a:t>numero</a:t>
            </a:r>
            <a:r>
              <a:rPr lang="en-GB" u="sng" dirty="0" smtClean="0"/>
              <a:t>, </a:t>
            </a:r>
            <a:r>
              <a:rPr lang="en-GB" u="sng" dirty="0" err="1" smtClean="0"/>
              <a:t>codice</a:t>
            </a:r>
            <a:r>
              <a:rPr lang="en-GB" u="sng" dirty="0" smtClean="0"/>
              <a:t> </a:t>
            </a:r>
            <a:r>
              <a:rPr lang="en-GB" u="sng" dirty="0" err="1" smtClean="0"/>
              <a:t>ospedale</a:t>
            </a:r>
            <a:r>
              <a:rPr lang="en-GB" u="sng" dirty="0" smtClean="0"/>
              <a:t>, </a:t>
            </a:r>
            <a:r>
              <a:rPr lang="en-GB" u="sng" dirty="0" err="1" smtClean="0"/>
              <a:t>codice</a:t>
            </a:r>
            <a:r>
              <a:rPr lang="en-GB" u="sng" dirty="0" smtClean="0"/>
              <a:t> </a:t>
            </a:r>
            <a:r>
              <a:rPr lang="en-GB" u="sng" dirty="0" err="1" smtClean="0"/>
              <a:t>comune</a:t>
            </a:r>
            <a:r>
              <a:rPr lang="en-GB" dirty="0" smtClean="0"/>
              <a:t>, </a:t>
            </a:r>
            <a:r>
              <a:rPr lang="en-GB" dirty="0" err="1" smtClean="0"/>
              <a:t>nome</a:t>
            </a:r>
            <a:r>
              <a:rPr lang="en-GB" dirty="0" smtClean="0"/>
              <a:t>, </a:t>
            </a:r>
            <a:r>
              <a:rPr lang="en-GB" dirty="0" err="1" smtClean="0"/>
              <a:t>numero</a:t>
            </a:r>
            <a:r>
              <a:rPr lang="en-GB" dirty="0" smtClean="0"/>
              <a:t> </a:t>
            </a:r>
            <a:r>
              <a:rPr lang="en-GB" dirty="0" err="1" smtClean="0"/>
              <a:t>stanze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Notate </a:t>
            </a:r>
            <a:r>
              <a:rPr lang="en-GB" dirty="0" err="1" smtClean="0"/>
              <a:t>anche</a:t>
            </a:r>
            <a:r>
              <a:rPr lang="en-GB" dirty="0" smtClean="0"/>
              <a:t> la </a:t>
            </a:r>
            <a:r>
              <a:rPr lang="en-GB" dirty="0" err="1" smtClean="0"/>
              <a:t>linea</a:t>
            </a:r>
            <a:r>
              <a:rPr lang="en-GB" dirty="0" smtClean="0"/>
              <a:t> continua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chiave</a:t>
            </a:r>
            <a:r>
              <a:rPr lang="en-GB" dirty="0" smtClean="0"/>
              <a:t> di </a:t>
            </a:r>
            <a:r>
              <a:rPr lang="en-GB" dirty="0" err="1" smtClean="0"/>
              <a:t>reparto</a:t>
            </a: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Aggiungete</a:t>
            </a:r>
            <a:r>
              <a:rPr lang="en-GB" dirty="0" smtClean="0"/>
              <a:t> </a:t>
            </a:r>
            <a:r>
              <a:rPr lang="en-GB" dirty="0" err="1" smtClean="0"/>
              <a:t>voi</a:t>
            </a:r>
            <a:r>
              <a:rPr lang="en-GB" dirty="0" smtClean="0"/>
              <a:t> I </a:t>
            </a:r>
            <a:r>
              <a:rPr lang="en-GB" dirty="0" err="1" smtClean="0"/>
              <a:t>vincoli</a:t>
            </a:r>
            <a:r>
              <a:rPr lang="en-GB" dirty="0" smtClean="0"/>
              <a:t> di </a:t>
            </a:r>
            <a:r>
              <a:rPr lang="en-GB" dirty="0" err="1" smtClean="0"/>
              <a:t>integrità</a:t>
            </a:r>
            <a:r>
              <a:rPr lang="en-GB" dirty="0" smtClean="0"/>
              <a:t> </a:t>
            </a:r>
            <a:r>
              <a:rPr lang="en-GB" dirty="0" err="1" smtClean="0"/>
              <a:t>referenziale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63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04" y="3873072"/>
            <a:ext cx="7020921" cy="27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11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716" y="226903"/>
            <a:ext cx="8666922" cy="496111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Altra</a:t>
            </a:r>
            <a:r>
              <a:rPr lang="en-GB" dirty="0" smtClean="0"/>
              <a:t> </a:t>
            </a:r>
            <a:r>
              <a:rPr lang="en-GB" dirty="0" err="1" smtClean="0"/>
              <a:t>scelta</a:t>
            </a:r>
            <a:r>
              <a:rPr lang="en-GB" dirty="0" smtClean="0"/>
              <a:t> </a:t>
            </a:r>
            <a:r>
              <a:rPr lang="en-GB" dirty="0" err="1" smtClean="0"/>
              <a:t>sensata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6112" y="1058517"/>
            <a:ext cx="8577470" cy="2099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/>
              <a:t>Altra</a:t>
            </a:r>
            <a:r>
              <a:rPr lang="en-GB" dirty="0" smtClean="0"/>
              <a:t> </a:t>
            </a:r>
            <a:r>
              <a:rPr lang="en-GB" dirty="0" err="1" smtClean="0"/>
              <a:t>scelta</a:t>
            </a:r>
            <a:r>
              <a:rPr lang="en-GB" dirty="0" smtClean="0"/>
              <a:t> </a:t>
            </a:r>
            <a:r>
              <a:rPr lang="en-GB" dirty="0" err="1" smtClean="0"/>
              <a:t>possibile</a:t>
            </a:r>
            <a:r>
              <a:rPr lang="en-GB" dirty="0" smtClean="0"/>
              <a:t> </a:t>
            </a:r>
            <a:r>
              <a:rPr lang="en-GB" dirty="0" err="1" smtClean="0"/>
              <a:t>quella</a:t>
            </a:r>
            <a:r>
              <a:rPr lang="en-GB" dirty="0" smtClean="0"/>
              <a:t> in cui I </a:t>
            </a:r>
            <a:r>
              <a:rPr lang="en-GB" dirty="0" err="1" smtClean="0"/>
              <a:t>codici</a:t>
            </a:r>
            <a:r>
              <a:rPr lang="en-GB" dirty="0"/>
              <a:t> </a:t>
            </a:r>
            <a:r>
              <a:rPr lang="en-GB" dirty="0" err="1" smtClean="0"/>
              <a:t>ospedale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unici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base </a:t>
            </a:r>
            <a:r>
              <a:rPr lang="en-GB" dirty="0" err="1" smtClean="0"/>
              <a:t>dati</a:t>
            </a:r>
            <a:endParaRPr lang="en-GB" dirty="0" smtClean="0"/>
          </a:p>
          <a:p>
            <a:r>
              <a:rPr lang="en-GB" dirty="0" err="1" smtClean="0"/>
              <a:t>Comune</a:t>
            </a:r>
            <a:r>
              <a:rPr lang="en-GB" dirty="0" smtClean="0"/>
              <a:t> (</a:t>
            </a:r>
            <a:r>
              <a:rPr lang="en-GB" u="sng" dirty="0" err="1" smtClean="0"/>
              <a:t>codice</a:t>
            </a:r>
            <a:r>
              <a:rPr lang="en-GB" dirty="0" smtClean="0"/>
              <a:t>, </a:t>
            </a:r>
            <a:r>
              <a:rPr lang="en-GB" dirty="0" err="1" smtClean="0"/>
              <a:t>nome</a:t>
            </a:r>
            <a:r>
              <a:rPr lang="en-GB" dirty="0" smtClean="0"/>
              <a:t>, </a:t>
            </a:r>
            <a:r>
              <a:rPr lang="en-GB" dirty="0" err="1" smtClean="0"/>
              <a:t>regione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Ospedale</a:t>
            </a:r>
            <a:r>
              <a:rPr lang="en-GB" dirty="0" smtClean="0"/>
              <a:t> (</a:t>
            </a:r>
            <a:r>
              <a:rPr lang="en-GB" u="sng" dirty="0" err="1" smtClean="0"/>
              <a:t>codice</a:t>
            </a:r>
            <a:r>
              <a:rPr lang="en-GB" u="sng" dirty="0" smtClean="0"/>
              <a:t> </a:t>
            </a:r>
            <a:r>
              <a:rPr lang="en-GB" u="sng" dirty="0" err="1" smtClean="0"/>
              <a:t>ospedale</a:t>
            </a:r>
            <a:r>
              <a:rPr lang="en-GB" u="sng" dirty="0" smtClean="0"/>
              <a:t>, </a:t>
            </a:r>
            <a:r>
              <a:rPr lang="en-GB" dirty="0" err="1" smtClean="0"/>
              <a:t>codice</a:t>
            </a:r>
            <a:r>
              <a:rPr lang="en-GB" dirty="0" smtClean="0"/>
              <a:t> </a:t>
            </a:r>
            <a:r>
              <a:rPr lang="en-GB" dirty="0" err="1" smtClean="0"/>
              <a:t>comune</a:t>
            </a:r>
            <a:r>
              <a:rPr lang="en-GB" dirty="0" smtClean="0"/>
              <a:t>, </a:t>
            </a:r>
            <a:r>
              <a:rPr lang="en-GB" dirty="0" err="1" smtClean="0"/>
              <a:t>nome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Reparto</a:t>
            </a:r>
            <a:r>
              <a:rPr lang="en-GB" dirty="0" smtClean="0"/>
              <a:t> (</a:t>
            </a:r>
            <a:r>
              <a:rPr lang="en-GB" u="sng" dirty="0" err="1" smtClean="0"/>
              <a:t>numero</a:t>
            </a:r>
            <a:r>
              <a:rPr lang="en-GB" u="sng" dirty="0" smtClean="0"/>
              <a:t>, </a:t>
            </a:r>
            <a:r>
              <a:rPr lang="en-GB" u="sng" dirty="0" err="1" smtClean="0"/>
              <a:t>codice</a:t>
            </a:r>
            <a:r>
              <a:rPr lang="en-GB" u="sng" dirty="0" smtClean="0"/>
              <a:t> </a:t>
            </a:r>
            <a:r>
              <a:rPr lang="en-GB" u="sng" dirty="0" err="1" smtClean="0"/>
              <a:t>ospedale</a:t>
            </a:r>
            <a:r>
              <a:rPr lang="en-GB" dirty="0" smtClean="0"/>
              <a:t>, </a:t>
            </a:r>
            <a:r>
              <a:rPr lang="en-GB" dirty="0" err="1" smtClean="0"/>
              <a:t>nome</a:t>
            </a:r>
            <a:r>
              <a:rPr lang="en-GB" dirty="0" smtClean="0"/>
              <a:t>, </a:t>
            </a:r>
            <a:r>
              <a:rPr lang="en-GB" dirty="0" err="1" smtClean="0"/>
              <a:t>numero</a:t>
            </a:r>
            <a:r>
              <a:rPr lang="en-GB" dirty="0" smtClean="0"/>
              <a:t> </a:t>
            </a:r>
            <a:r>
              <a:rPr lang="en-GB" dirty="0" err="1" smtClean="0"/>
              <a:t>stanze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64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86" y="3633251"/>
            <a:ext cx="7020921" cy="272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078" y="306078"/>
            <a:ext cx="8666922" cy="693391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Chiavi</a:t>
            </a:r>
            <a:r>
              <a:rPr lang="en-GB" dirty="0" smtClean="0"/>
              <a:t> </a:t>
            </a:r>
            <a:r>
              <a:rPr lang="en-GB" dirty="0" err="1" smtClean="0"/>
              <a:t>primarie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coincidono</a:t>
            </a:r>
            <a:r>
              <a:rPr lang="en-GB" dirty="0" smtClean="0"/>
              <a:t> con </a:t>
            </a:r>
            <a:r>
              <a:rPr lang="en-GB" dirty="0" err="1" smtClean="0"/>
              <a:t>l’intero</a:t>
            </a:r>
            <a:r>
              <a:rPr lang="en-GB" dirty="0" smtClean="0"/>
              <a:t> </a:t>
            </a:r>
            <a:r>
              <a:rPr lang="en-GB" dirty="0" err="1" smtClean="0"/>
              <a:t>insieme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di </a:t>
            </a:r>
            <a:r>
              <a:rPr lang="en-GB" dirty="0" err="1" smtClean="0"/>
              <a:t>attributi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relazione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4442" y="1166487"/>
            <a:ext cx="8778240" cy="2815756"/>
          </a:xfrm>
        </p:spPr>
        <p:txBody>
          <a:bodyPr/>
          <a:lstStyle/>
          <a:p>
            <a:r>
              <a:rPr lang="en-GB" b="1" dirty="0" err="1" smtClean="0"/>
              <a:t>Sono</a:t>
            </a:r>
            <a:r>
              <a:rPr lang="en-GB" b="1" dirty="0" smtClean="0"/>
              <a:t> quasi </a:t>
            </a:r>
            <a:r>
              <a:rPr lang="en-GB" b="1" dirty="0" err="1" smtClean="0"/>
              <a:t>sempre</a:t>
            </a:r>
            <a:r>
              <a:rPr lang="en-GB" b="1" dirty="0" smtClean="0"/>
              <a:t> </a:t>
            </a:r>
            <a:r>
              <a:rPr lang="en-GB" b="1" dirty="0" err="1" smtClean="0"/>
              <a:t>l’indizio</a:t>
            </a:r>
            <a:r>
              <a:rPr lang="en-GB" b="1" dirty="0" smtClean="0"/>
              <a:t> di un </a:t>
            </a:r>
            <a:r>
              <a:rPr lang="en-GB" b="1" dirty="0" err="1" smtClean="0"/>
              <a:t>errore</a:t>
            </a:r>
            <a:r>
              <a:rPr lang="en-GB" b="1" dirty="0" smtClean="0"/>
              <a:t>. </a:t>
            </a:r>
            <a:r>
              <a:rPr lang="en-GB" dirty="0" smtClean="0"/>
              <a:t>In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caso</a:t>
            </a:r>
            <a:r>
              <a:rPr lang="en-GB" dirty="0" smtClean="0"/>
              <a:t>, ad </a:t>
            </a:r>
            <a:r>
              <a:rPr lang="en-GB" dirty="0" err="1" smtClean="0"/>
              <a:t>esempio</a:t>
            </a:r>
            <a:r>
              <a:rPr lang="en-GB" dirty="0" smtClean="0"/>
              <a:t>, </a:t>
            </a:r>
            <a:r>
              <a:rPr lang="en-GB" dirty="0" err="1" smtClean="0"/>
              <a:t>si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</a:t>
            </a:r>
            <a:r>
              <a:rPr lang="en-GB" dirty="0" err="1" smtClean="0"/>
              <a:t>assumere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in </a:t>
            </a:r>
            <a:r>
              <a:rPr lang="en-GB" b="1" dirty="0" err="1" smtClean="0"/>
              <a:t>assiste</a:t>
            </a:r>
            <a:r>
              <a:rPr lang="en-GB" dirty="0" smtClean="0"/>
              <a:t> o </a:t>
            </a:r>
            <a:r>
              <a:rPr lang="en-GB" b="1" dirty="0" err="1" smtClean="0"/>
              <a:t>esame</a:t>
            </a:r>
            <a:r>
              <a:rPr lang="en-GB" dirty="0" smtClean="0"/>
              <a:t> non </a:t>
            </a:r>
            <a:r>
              <a:rPr lang="en-GB" dirty="0" err="1" smtClean="0"/>
              <a:t>serva</a:t>
            </a:r>
            <a:r>
              <a:rPr lang="en-GB" dirty="0" smtClean="0"/>
              <a:t> </a:t>
            </a:r>
            <a:r>
              <a:rPr lang="en-GB" dirty="0" err="1" smtClean="0"/>
              <a:t>l’ora</a:t>
            </a:r>
            <a:r>
              <a:rPr lang="en-GB" dirty="0" smtClean="0"/>
              <a:t>, ma </a:t>
            </a:r>
            <a:r>
              <a:rPr lang="en-GB" dirty="0" err="1" smtClean="0"/>
              <a:t>basti</a:t>
            </a:r>
            <a:r>
              <a:rPr lang="en-GB" dirty="0" smtClean="0"/>
              <a:t> la data. In </a:t>
            </a:r>
            <a:r>
              <a:rPr lang="en-GB" dirty="0" err="1" smtClean="0"/>
              <a:t>più</a:t>
            </a:r>
            <a:r>
              <a:rPr lang="en-GB" dirty="0" smtClean="0"/>
              <a:t> è </a:t>
            </a:r>
            <a:r>
              <a:rPr lang="en-GB" dirty="0" err="1" smtClean="0"/>
              <a:t>infelice</a:t>
            </a:r>
            <a:r>
              <a:rPr lang="en-GB" dirty="0" smtClean="0"/>
              <a:t> </a:t>
            </a:r>
            <a:r>
              <a:rPr lang="en-GB" dirty="0" err="1" smtClean="0"/>
              <a:t>identificare</a:t>
            </a:r>
            <a:r>
              <a:rPr lang="en-GB" dirty="0" smtClean="0"/>
              <a:t> un </a:t>
            </a:r>
            <a:r>
              <a:rPr lang="en-GB" dirty="0" err="1" smtClean="0"/>
              <a:t>eseme</a:t>
            </a:r>
            <a:r>
              <a:rPr lang="en-GB" dirty="0" smtClean="0"/>
              <a:t> con CF del </a:t>
            </a:r>
            <a:r>
              <a:rPr lang="en-GB" dirty="0" err="1" smtClean="0"/>
              <a:t>paziente</a:t>
            </a:r>
            <a:r>
              <a:rPr lang="en-GB" dirty="0" smtClean="0"/>
              <a:t>, </a:t>
            </a:r>
            <a:r>
              <a:rPr lang="en-GB" dirty="0" err="1" smtClean="0"/>
              <a:t>nome</a:t>
            </a:r>
            <a:r>
              <a:rPr lang="en-GB" dirty="0" smtClean="0"/>
              <a:t> </a:t>
            </a:r>
            <a:r>
              <a:rPr lang="en-GB" dirty="0" err="1" smtClean="0"/>
              <a:t>esame</a:t>
            </a:r>
            <a:r>
              <a:rPr lang="en-GB" dirty="0" smtClean="0"/>
              <a:t> medico e data, è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naturale</a:t>
            </a:r>
            <a:r>
              <a:rPr lang="en-GB" dirty="0" smtClean="0"/>
              <a:t> </a:t>
            </a:r>
            <a:r>
              <a:rPr lang="en-GB" dirty="0" err="1" smtClean="0"/>
              <a:t>identificare</a:t>
            </a:r>
            <a:r>
              <a:rPr lang="en-GB" dirty="0" smtClean="0"/>
              <a:t> </a:t>
            </a:r>
            <a:r>
              <a:rPr lang="en-GB" dirty="0" err="1" smtClean="0"/>
              <a:t>esame</a:t>
            </a:r>
            <a:r>
              <a:rPr lang="en-GB" dirty="0" smtClean="0"/>
              <a:t> con </a:t>
            </a:r>
            <a:r>
              <a:rPr lang="en-GB" dirty="0" err="1" smtClean="0"/>
              <a:t>numero</a:t>
            </a:r>
            <a:r>
              <a:rPr lang="en-GB" dirty="0" smtClean="0"/>
              <a:t> </a:t>
            </a:r>
            <a:r>
              <a:rPr lang="en-GB" dirty="0" err="1" smtClean="0"/>
              <a:t>progressivo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giorno</a:t>
            </a:r>
            <a:r>
              <a:rPr lang="en-GB" dirty="0" smtClean="0"/>
              <a:t> e data, </a:t>
            </a:r>
            <a:r>
              <a:rPr lang="en-GB" dirty="0" err="1" smtClean="0"/>
              <a:t>oppure</a:t>
            </a:r>
            <a:r>
              <a:rPr lang="en-GB" dirty="0" smtClean="0"/>
              <a:t> </a:t>
            </a:r>
            <a:r>
              <a:rPr lang="en-GB" dirty="0" err="1" smtClean="0"/>
              <a:t>anche</a:t>
            </a:r>
            <a:r>
              <a:rPr lang="en-GB" dirty="0" smtClean="0"/>
              <a:t> con un </a:t>
            </a:r>
            <a:r>
              <a:rPr lang="en-GB" dirty="0" err="1" smtClean="0"/>
              <a:t>numero</a:t>
            </a:r>
            <a:r>
              <a:rPr lang="en-GB" dirty="0" smtClean="0"/>
              <a:t> progressive </a:t>
            </a:r>
            <a:r>
              <a:rPr lang="en-GB" dirty="0" err="1" smtClean="0"/>
              <a:t>nell’anno</a:t>
            </a:r>
            <a:r>
              <a:rPr lang="en-GB" dirty="0" smtClean="0"/>
              <a:t>, ma non con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codice</a:t>
            </a:r>
            <a:r>
              <a:rPr lang="en-GB" dirty="0"/>
              <a:t> </a:t>
            </a:r>
            <a:r>
              <a:rPr lang="en-GB" dirty="0" err="1" smtClean="0"/>
              <a:t>fiscale</a:t>
            </a:r>
            <a:r>
              <a:rPr lang="en-GB" dirty="0" smtClean="0"/>
              <a:t> del </a:t>
            </a:r>
            <a:r>
              <a:rPr lang="en-GB" dirty="0" err="1" smtClean="0"/>
              <a:t>paziente</a:t>
            </a:r>
            <a:r>
              <a:rPr lang="en-GB" dirty="0" smtClean="0"/>
              <a:t>. </a:t>
            </a:r>
          </a:p>
          <a:p>
            <a:r>
              <a:rPr lang="en-GB" dirty="0" smtClean="0"/>
              <a:t>Qui, </a:t>
            </a:r>
            <a:r>
              <a:rPr lang="en-GB" dirty="0" err="1" smtClean="0"/>
              <a:t>infine</a:t>
            </a:r>
            <a:r>
              <a:rPr lang="en-GB" dirty="0" smtClean="0"/>
              <a:t>, </a:t>
            </a:r>
            <a:r>
              <a:rPr lang="en-GB" dirty="0" err="1" smtClean="0"/>
              <a:t>esame</a:t>
            </a:r>
            <a:r>
              <a:rPr lang="en-GB" dirty="0" smtClean="0"/>
              <a:t> ha un </a:t>
            </a:r>
            <a:r>
              <a:rPr lang="en-GB" dirty="0" err="1" smtClean="0"/>
              <a:t>significato</a:t>
            </a:r>
            <a:r>
              <a:rPr lang="en-GB" dirty="0" smtClean="0"/>
              <a:t> un </a:t>
            </a:r>
            <a:r>
              <a:rPr lang="en-GB" dirty="0" err="1" smtClean="0"/>
              <a:t>pò</a:t>
            </a:r>
            <a:r>
              <a:rPr lang="en-GB" dirty="0" smtClean="0"/>
              <a:t> </a:t>
            </a:r>
            <a:r>
              <a:rPr lang="en-GB" dirty="0" err="1" smtClean="0"/>
              <a:t>diverso</a:t>
            </a:r>
            <a:r>
              <a:rPr lang="en-GB" dirty="0" smtClean="0"/>
              <a:t> </a:t>
            </a:r>
            <a:r>
              <a:rPr lang="en-GB" dirty="0" err="1" smtClean="0"/>
              <a:t>rispetto</a:t>
            </a:r>
            <a:r>
              <a:rPr lang="en-GB" dirty="0" smtClean="0"/>
              <a:t> a </a:t>
            </a:r>
            <a:r>
              <a:rPr lang="en-GB" dirty="0" err="1" smtClean="0"/>
              <a:t>esame</a:t>
            </a:r>
            <a:r>
              <a:rPr lang="en-GB" dirty="0" smtClean="0"/>
              <a:t> </a:t>
            </a:r>
            <a:r>
              <a:rPr lang="en-GB" dirty="0" err="1" smtClean="0"/>
              <a:t>universitario</a:t>
            </a:r>
            <a:r>
              <a:rPr lang="en-GB" dirty="0" smtClean="0"/>
              <a:t>, in cui la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sensata</a:t>
            </a:r>
            <a:r>
              <a:rPr lang="en-GB" dirty="0" smtClean="0"/>
              <a:t> è </a:t>
            </a:r>
            <a:r>
              <a:rPr lang="en-GB" dirty="0" err="1" smtClean="0"/>
              <a:t>matricola</a:t>
            </a:r>
            <a:r>
              <a:rPr lang="en-GB" dirty="0" smtClean="0"/>
              <a:t> </a:t>
            </a:r>
            <a:r>
              <a:rPr lang="en-GB" dirty="0" err="1" smtClean="0"/>
              <a:t>studente</a:t>
            </a:r>
            <a:r>
              <a:rPr lang="en-GB" dirty="0" smtClean="0"/>
              <a:t> + </a:t>
            </a:r>
            <a:r>
              <a:rPr lang="en-GB" dirty="0" err="1" smtClean="0"/>
              <a:t>codice</a:t>
            </a:r>
            <a:r>
              <a:rPr lang="en-GB" dirty="0" smtClean="0"/>
              <a:t> </a:t>
            </a:r>
            <a:r>
              <a:rPr lang="en-GB" dirty="0" err="1" smtClean="0"/>
              <a:t>corso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65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08" y="4022366"/>
            <a:ext cx="7464038" cy="22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279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+mn-lt"/>
              </a:rPr>
              <a:t>Come ci </a:t>
            </a:r>
            <a:r>
              <a:rPr lang="en-GB" dirty="0" err="1" smtClean="0">
                <a:latin typeface="+mn-lt"/>
              </a:rPr>
              <a:t>si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può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accorgere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guardando</a:t>
            </a:r>
            <a:r>
              <a:rPr lang="en-GB" dirty="0" smtClean="0">
                <a:latin typeface="+mn-lt"/>
              </a:rPr>
              <a:t> lo schema </a:t>
            </a:r>
            <a:r>
              <a:rPr lang="en-GB" dirty="0" err="1" smtClean="0">
                <a:latin typeface="+mn-lt"/>
              </a:rPr>
              <a:t>relazionale</a:t>
            </a:r>
            <a:r>
              <a:rPr lang="en-GB" dirty="0" smtClean="0">
                <a:latin typeface="+mn-lt"/>
              </a:rPr>
              <a:t> di </a:t>
            </a:r>
            <a:r>
              <a:rPr lang="en-GB" dirty="0" err="1" smtClean="0">
                <a:latin typeface="+mn-lt"/>
              </a:rPr>
              <a:t>qualche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errore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concettuale</a:t>
            </a:r>
            <a:endParaRPr lang="en-GB" dirty="0">
              <a:latin typeface="+mn-lt"/>
            </a:endParaRPr>
          </a:p>
        </p:txBody>
      </p:sp>
      <p:sp>
        <p:nvSpPr>
          <p:cNvPr id="10" name="Segnaposto contenuto 9"/>
          <p:cNvSpPr>
            <a:spLocks noGrp="1"/>
          </p:cNvSpPr>
          <p:nvPr>
            <p:ph sz="half" idx="2"/>
          </p:nvPr>
        </p:nvSpPr>
        <p:spPr>
          <a:xfrm>
            <a:off x="4261449" y="1474817"/>
            <a:ext cx="4704272" cy="2148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Qui lo schema </a:t>
            </a:r>
            <a:r>
              <a:rPr lang="en-GB" sz="2000" dirty="0" err="1" smtClean="0">
                <a:solidFill>
                  <a:srgbClr val="FF0000"/>
                </a:solidFill>
              </a:rPr>
              <a:t>concettuale</a:t>
            </a:r>
            <a:r>
              <a:rPr lang="en-GB" sz="2000" dirty="0" smtClean="0">
                <a:solidFill>
                  <a:srgbClr val="FF0000"/>
                </a:solidFill>
              </a:rPr>
              <a:t> ha </a:t>
            </a:r>
            <a:r>
              <a:rPr lang="en-GB" sz="2000" dirty="0" err="1">
                <a:solidFill>
                  <a:srgbClr val="FF0000"/>
                </a:solidFill>
              </a:rPr>
              <a:t>alcuni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probemi</a:t>
            </a:r>
            <a:r>
              <a:rPr lang="en-GB" sz="2000" dirty="0" smtClean="0">
                <a:solidFill>
                  <a:srgbClr val="FF0000"/>
                </a:solidFill>
              </a:rPr>
              <a:t>,  </a:t>
            </a:r>
            <a:r>
              <a:rPr lang="en-GB" sz="2000" dirty="0">
                <a:solidFill>
                  <a:srgbClr val="FF0000"/>
                </a:solidFill>
              </a:rPr>
              <a:t>come </a:t>
            </a:r>
            <a:r>
              <a:rPr lang="en-GB" sz="2000" dirty="0" err="1">
                <a:solidFill>
                  <a:srgbClr val="FF0000"/>
                </a:solidFill>
              </a:rPr>
              <a:t>abbiamo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visto</a:t>
            </a:r>
            <a:r>
              <a:rPr lang="en-GB" sz="2000" dirty="0" smtClean="0">
                <a:solidFill>
                  <a:srgbClr val="FF0000"/>
                </a:solidFill>
              </a:rPr>
              <a:t>, ma </a:t>
            </a:r>
            <a:r>
              <a:rPr lang="en-GB" sz="2000" dirty="0">
                <a:solidFill>
                  <a:srgbClr val="FF0000"/>
                </a:solidFill>
              </a:rPr>
              <a:t>la  </a:t>
            </a:r>
            <a:r>
              <a:rPr lang="en-GB" sz="2000" dirty="0" err="1">
                <a:solidFill>
                  <a:srgbClr val="FF0000"/>
                </a:solidFill>
              </a:rPr>
              <a:t>traduzione</a:t>
            </a:r>
            <a:r>
              <a:rPr lang="en-GB" sz="2000" dirty="0">
                <a:solidFill>
                  <a:srgbClr val="FF0000"/>
                </a:solidFill>
              </a:rPr>
              <a:t> è </a:t>
            </a:r>
            <a:r>
              <a:rPr lang="en-GB" sz="2000" dirty="0" err="1" smtClean="0">
                <a:solidFill>
                  <a:srgbClr val="FF0000"/>
                </a:solidFill>
              </a:rPr>
              <a:t>corretta</a:t>
            </a:r>
            <a:r>
              <a:rPr lang="en-GB" sz="2000" dirty="0" smtClean="0">
                <a:solidFill>
                  <a:srgbClr val="FF0000"/>
                </a:solidFill>
              </a:rPr>
              <a:t>; </a:t>
            </a:r>
            <a:r>
              <a:rPr lang="en-GB" sz="2000" dirty="0" err="1" smtClean="0">
                <a:solidFill>
                  <a:srgbClr val="FF0000"/>
                </a:solidFill>
              </a:rPr>
              <a:t>guardando</a:t>
            </a:r>
            <a:r>
              <a:rPr lang="en-GB" sz="2000" dirty="0" smtClean="0">
                <a:solidFill>
                  <a:srgbClr val="FF0000"/>
                </a:solidFill>
              </a:rPr>
              <a:t> lo schema </a:t>
            </a:r>
            <a:r>
              <a:rPr lang="en-GB" sz="2000" dirty="0" err="1" smtClean="0">
                <a:solidFill>
                  <a:srgbClr val="FF0000"/>
                </a:solidFill>
              </a:rPr>
              <a:t>relazionale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salta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all’occhio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che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ospedale</a:t>
            </a:r>
            <a:r>
              <a:rPr lang="en-GB" sz="2000" dirty="0" smtClean="0">
                <a:solidFill>
                  <a:srgbClr val="FF0000"/>
                </a:solidFill>
              </a:rPr>
              <a:t> non </a:t>
            </a:r>
            <a:r>
              <a:rPr lang="en-GB" sz="2000" dirty="0" err="1" smtClean="0">
                <a:solidFill>
                  <a:srgbClr val="FF0000"/>
                </a:solidFill>
              </a:rPr>
              <a:t>può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avere</a:t>
            </a:r>
            <a:r>
              <a:rPr lang="en-GB" sz="2000" dirty="0" smtClean="0">
                <a:solidFill>
                  <a:srgbClr val="FF0000"/>
                </a:solidFill>
              </a:rPr>
              <a:t> un solo </a:t>
            </a:r>
            <a:r>
              <a:rPr lang="en-GB" sz="2000" dirty="0" err="1" smtClean="0">
                <a:solidFill>
                  <a:srgbClr val="FF0000"/>
                </a:solidFill>
              </a:rPr>
              <a:t>attributo</a:t>
            </a:r>
            <a:r>
              <a:rPr lang="en-GB" sz="2000" dirty="0" smtClean="0">
                <a:solidFill>
                  <a:srgbClr val="FF0000"/>
                </a:solidFill>
              </a:rPr>
              <a:t>, </a:t>
            </a:r>
            <a:r>
              <a:rPr lang="en-GB" sz="2000" dirty="0" err="1" smtClean="0">
                <a:solidFill>
                  <a:srgbClr val="FF0000"/>
                </a:solidFill>
              </a:rPr>
              <a:t>che</a:t>
            </a:r>
            <a:r>
              <a:rPr lang="en-GB" sz="2000" dirty="0" smtClean="0">
                <a:solidFill>
                  <a:srgbClr val="FF0000"/>
                </a:solidFill>
              </a:rPr>
              <a:t> coincide con la </a:t>
            </a:r>
            <a:r>
              <a:rPr lang="en-GB" sz="2000" dirty="0" err="1" smtClean="0">
                <a:solidFill>
                  <a:srgbClr val="FF0000"/>
                </a:solidFill>
              </a:rPr>
              <a:t>chiave</a:t>
            </a:r>
            <a:r>
              <a:rPr lang="en-GB" sz="2000" dirty="0" smtClean="0">
                <a:solidFill>
                  <a:srgbClr val="FF0000"/>
                </a:solidFill>
              </a:rPr>
              <a:t>. Le </a:t>
            </a:r>
            <a:r>
              <a:rPr lang="en-GB" sz="2000" dirty="0" err="1" smtClean="0">
                <a:solidFill>
                  <a:srgbClr val="FF0000"/>
                </a:solidFill>
              </a:rPr>
              <a:t>basi</a:t>
            </a:r>
            <a:r>
              <a:rPr lang="en-GB" sz="2000" dirty="0" smtClean="0">
                <a:solidFill>
                  <a:srgbClr val="FF0000"/>
                </a:solidFill>
              </a:rPr>
              <a:t> di </a:t>
            </a:r>
            <a:r>
              <a:rPr lang="en-GB" sz="2000" dirty="0" err="1" smtClean="0">
                <a:solidFill>
                  <a:srgbClr val="FF0000"/>
                </a:solidFill>
              </a:rPr>
              <a:t>dati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si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</a:rPr>
              <a:t>usano</a:t>
            </a:r>
            <a:r>
              <a:rPr lang="en-GB" sz="2000" dirty="0" smtClean="0">
                <a:solidFill>
                  <a:srgbClr val="FF0000"/>
                </a:solidFill>
              </a:rPr>
              <a:t> per </a:t>
            </a:r>
            <a:r>
              <a:rPr lang="en-GB" sz="2000" dirty="0" err="1" smtClean="0">
                <a:solidFill>
                  <a:srgbClr val="FF0000"/>
                </a:solidFill>
              </a:rPr>
              <a:t>descrivere</a:t>
            </a:r>
            <a:r>
              <a:rPr lang="en-GB" sz="2000" dirty="0" smtClean="0">
                <a:solidFill>
                  <a:srgbClr val="FF0000"/>
                </a:solidFill>
              </a:rPr>
              <a:t> la </a:t>
            </a:r>
            <a:r>
              <a:rPr lang="en-GB" sz="2000" dirty="0" err="1" smtClean="0">
                <a:solidFill>
                  <a:srgbClr val="FF0000"/>
                </a:solidFill>
              </a:rPr>
              <a:t>realtà</a:t>
            </a:r>
            <a:r>
              <a:rPr lang="en-GB" sz="2000" dirty="0" smtClean="0">
                <a:solidFill>
                  <a:srgbClr val="FF0000"/>
                </a:solidFill>
              </a:rPr>
              <a:t>, e </a:t>
            </a:r>
            <a:r>
              <a:rPr lang="en-GB" sz="2000" dirty="0" err="1" smtClean="0">
                <a:solidFill>
                  <a:srgbClr val="FF0000"/>
                </a:solidFill>
              </a:rPr>
              <a:t>ospedale</a:t>
            </a:r>
            <a:r>
              <a:rPr lang="en-GB" sz="2000" dirty="0" smtClean="0">
                <a:solidFill>
                  <a:srgbClr val="FF0000"/>
                </a:solidFill>
              </a:rPr>
              <a:t> non è </a:t>
            </a:r>
            <a:r>
              <a:rPr lang="en-GB" sz="2000" dirty="0" err="1" smtClean="0">
                <a:solidFill>
                  <a:srgbClr val="FF0000"/>
                </a:solidFill>
              </a:rPr>
              <a:t>descritto</a:t>
            </a:r>
            <a:r>
              <a:rPr lang="en-GB" sz="2000" dirty="0" smtClean="0">
                <a:solidFill>
                  <a:srgbClr val="FF0000"/>
                </a:solidFill>
              </a:rPr>
              <a:t> da </a:t>
            </a:r>
            <a:r>
              <a:rPr lang="en-GB" sz="2000" dirty="0" err="1" smtClean="0">
                <a:solidFill>
                  <a:srgbClr val="FF0000"/>
                </a:solidFill>
              </a:rPr>
              <a:t>niente</a:t>
            </a:r>
            <a:r>
              <a:rPr lang="en-GB" sz="2000" dirty="0" smtClean="0">
                <a:solidFill>
                  <a:srgbClr val="FF0000"/>
                </a:solidFill>
              </a:rPr>
              <a:t>….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66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7" y="1515992"/>
            <a:ext cx="3752078" cy="46657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38" y="3848859"/>
            <a:ext cx="5028368" cy="2507492"/>
          </a:xfrm>
          <a:prstGeom prst="rect">
            <a:avLst/>
          </a:prstGeom>
        </p:spPr>
      </p:pic>
      <p:sp>
        <p:nvSpPr>
          <p:cNvPr id="2" name="Rettangolo arrotondato 1"/>
          <p:cNvSpPr/>
          <p:nvPr/>
        </p:nvSpPr>
        <p:spPr>
          <a:xfrm>
            <a:off x="209176" y="5498353"/>
            <a:ext cx="1834777" cy="68337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3784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075" y="292936"/>
            <a:ext cx="8667750" cy="705685"/>
          </a:xfrm>
        </p:spPr>
        <p:txBody>
          <a:bodyPr/>
          <a:lstStyle/>
          <a:p>
            <a:pPr algn="ctr"/>
            <a:r>
              <a:rPr lang="en-GB" dirty="0" err="1" smtClean="0">
                <a:latin typeface="+mn-lt"/>
              </a:rPr>
              <a:t>L’onnipresenza</a:t>
            </a:r>
            <a:r>
              <a:rPr lang="en-GB" dirty="0" smtClean="0">
                <a:latin typeface="+mn-lt"/>
              </a:rPr>
              <a:t> </a:t>
            </a:r>
            <a:r>
              <a:rPr lang="en-GB" dirty="0" err="1" smtClean="0">
                <a:latin typeface="+mn-lt"/>
              </a:rPr>
              <a:t>oppressiva</a:t>
            </a:r>
            <a:r>
              <a:rPr lang="en-GB" dirty="0" smtClean="0">
                <a:latin typeface="+mn-lt"/>
              </a:rPr>
              <a:t> di </a:t>
            </a:r>
            <a:r>
              <a:rPr lang="en-GB" dirty="0" err="1" smtClean="0">
                <a:latin typeface="+mn-lt"/>
              </a:rPr>
              <a:t>ospedale</a:t>
            </a:r>
            <a:endParaRPr lang="en-GB" dirty="0">
              <a:latin typeface="+mn-lt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38113" y="1362075"/>
            <a:ext cx="3359596" cy="425684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Se </a:t>
            </a:r>
            <a:r>
              <a:rPr lang="en-GB" sz="2000" dirty="0" err="1" smtClean="0"/>
              <a:t>guardate</a:t>
            </a:r>
            <a:r>
              <a:rPr lang="en-GB" sz="2000" dirty="0" smtClean="0"/>
              <a:t> </a:t>
            </a:r>
            <a:r>
              <a:rPr lang="en-GB" sz="2000" dirty="0" err="1" smtClean="0"/>
              <a:t>questo</a:t>
            </a:r>
            <a:r>
              <a:rPr lang="en-GB" sz="2000" dirty="0" smtClean="0"/>
              <a:t> schema, </a:t>
            </a:r>
            <a:r>
              <a:rPr lang="en-GB" sz="2000" dirty="0" err="1" smtClean="0"/>
              <a:t>penso</a:t>
            </a:r>
            <a:r>
              <a:rPr lang="en-GB" sz="2000" dirty="0" smtClean="0"/>
              <a:t> </a:t>
            </a:r>
            <a:r>
              <a:rPr lang="en-GB" sz="2000" dirty="0" err="1" smtClean="0"/>
              <a:t>converrete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ospedale</a:t>
            </a:r>
            <a:r>
              <a:rPr lang="en-GB" sz="2000" dirty="0" smtClean="0"/>
              <a:t> è </a:t>
            </a:r>
            <a:r>
              <a:rPr lang="en-GB" sz="2000" dirty="0" err="1" smtClean="0"/>
              <a:t>una</a:t>
            </a:r>
            <a:r>
              <a:rPr lang="en-GB" sz="2000" dirty="0" smtClean="0"/>
              <a:t> </a:t>
            </a:r>
            <a:r>
              <a:rPr lang="en-GB" sz="2000" dirty="0" err="1" smtClean="0"/>
              <a:t>presenza</a:t>
            </a:r>
            <a:r>
              <a:rPr lang="en-GB" sz="2000" dirty="0" smtClean="0"/>
              <a:t> </a:t>
            </a:r>
            <a:r>
              <a:rPr lang="en-GB" sz="2000" dirty="0" err="1" smtClean="0"/>
              <a:t>oppressiva</a:t>
            </a:r>
            <a:r>
              <a:rPr lang="en-GB" sz="2000" dirty="0" smtClean="0"/>
              <a:t>, </a:t>
            </a:r>
            <a:r>
              <a:rPr lang="en-GB" sz="2000" dirty="0" err="1" smtClean="0"/>
              <a:t>c’è</a:t>
            </a:r>
            <a:r>
              <a:rPr lang="en-GB" sz="2000" dirty="0" smtClean="0"/>
              <a:t> da </a:t>
            </a:r>
            <a:r>
              <a:rPr lang="en-GB" sz="2000" dirty="0" err="1" smtClean="0"/>
              <a:t>tutte</a:t>
            </a:r>
            <a:r>
              <a:rPr lang="en-GB" sz="2000" dirty="0" smtClean="0"/>
              <a:t> le </a:t>
            </a:r>
            <a:r>
              <a:rPr lang="en-GB" sz="2000" dirty="0" err="1" smtClean="0"/>
              <a:t>parti</a:t>
            </a:r>
            <a:r>
              <a:rPr lang="en-GB" sz="2000" dirty="0" smtClean="0"/>
              <a:t>. Non </a:t>
            </a:r>
            <a:r>
              <a:rPr lang="en-GB" sz="2000" dirty="0" err="1" smtClean="0"/>
              <a:t>voglio</a:t>
            </a:r>
            <a:r>
              <a:rPr lang="en-GB" sz="2000" dirty="0" smtClean="0"/>
              <a:t> dire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questo</a:t>
            </a:r>
            <a:r>
              <a:rPr lang="en-GB" sz="2000" dirty="0" smtClean="0"/>
              <a:t> </a:t>
            </a:r>
            <a:r>
              <a:rPr lang="en-GB" sz="2000" dirty="0" err="1" smtClean="0"/>
              <a:t>sia</a:t>
            </a:r>
            <a:r>
              <a:rPr lang="en-GB" sz="2000" dirty="0" smtClean="0"/>
              <a:t> </a:t>
            </a:r>
            <a:r>
              <a:rPr lang="en-GB" sz="2000" dirty="0" err="1" smtClean="0"/>
              <a:t>sempre</a:t>
            </a:r>
            <a:r>
              <a:rPr lang="en-GB" sz="2000" dirty="0" smtClean="0"/>
              <a:t> </a:t>
            </a:r>
            <a:r>
              <a:rPr lang="en-GB" sz="2000" dirty="0" err="1" smtClean="0"/>
              <a:t>un’errore</a:t>
            </a:r>
            <a:r>
              <a:rPr lang="en-GB" sz="2000" dirty="0" smtClean="0"/>
              <a:t>, </a:t>
            </a:r>
            <a:r>
              <a:rPr lang="en-GB" sz="2000" dirty="0" err="1" smtClean="0"/>
              <a:t>quello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voglio</a:t>
            </a:r>
            <a:r>
              <a:rPr lang="en-GB" sz="2000" dirty="0" smtClean="0"/>
              <a:t> far </a:t>
            </a:r>
            <a:r>
              <a:rPr lang="en-GB" sz="2000" dirty="0" err="1" smtClean="0"/>
              <a:t>notare</a:t>
            </a:r>
            <a:r>
              <a:rPr lang="en-GB" sz="2000" dirty="0" smtClean="0"/>
              <a:t>, è </a:t>
            </a:r>
            <a:r>
              <a:rPr lang="en-GB" sz="2000" dirty="0" err="1" smtClean="0"/>
              <a:t>che</a:t>
            </a:r>
            <a:r>
              <a:rPr lang="en-GB" sz="2000" dirty="0" smtClean="0"/>
              <a:t> </a:t>
            </a:r>
            <a:r>
              <a:rPr lang="en-GB" sz="2000" dirty="0" err="1" smtClean="0"/>
              <a:t>ciò</a:t>
            </a:r>
            <a:r>
              <a:rPr lang="en-GB" sz="2000" dirty="0" smtClean="0"/>
              <a:t> è </a:t>
            </a:r>
            <a:r>
              <a:rPr lang="en-GB" sz="2000" dirty="0" err="1" smtClean="0"/>
              <a:t>indizio</a:t>
            </a:r>
            <a:r>
              <a:rPr lang="en-GB" sz="2000" dirty="0" smtClean="0"/>
              <a:t> di </a:t>
            </a:r>
            <a:r>
              <a:rPr lang="en-GB" sz="2000" dirty="0" err="1" smtClean="0"/>
              <a:t>qualcosa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non </a:t>
            </a:r>
            <a:r>
              <a:rPr lang="en-GB" sz="2000" dirty="0" err="1" smtClean="0"/>
              <a:t>va</a:t>
            </a:r>
            <a:r>
              <a:rPr lang="en-GB" sz="2000" dirty="0" smtClean="0"/>
              <a:t>, e qui </a:t>
            </a:r>
            <a:r>
              <a:rPr lang="en-GB" sz="2000" dirty="0" err="1" smtClean="0"/>
              <a:t>quel</a:t>
            </a:r>
            <a:r>
              <a:rPr lang="en-GB" sz="2000" dirty="0" smtClean="0"/>
              <a:t> </a:t>
            </a:r>
            <a:r>
              <a:rPr lang="en-GB" sz="2000" dirty="0" err="1" smtClean="0"/>
              <a:t>qualcosa</a:t>
            </a:r>
            <a:r>
              <a:rPr lang="en-GB" sz="2000" dirty="0" smtClean="0"/>
              <a:t> </a:t>
            </a:r>
            <a:r>
              <a:rPr lang="en-GB" sz="2000" dirty="0" err="1" smtClean="0"/>
              <a:t>che</a:t>
            </a:r>
            <a:r>
              <a:rPr lang="en-GB" sz="2000" dirty="0" smtClean="0"/>
              <a:t> non </a:t>
            </a:r>
            <a:r>
              <a:rPr lang="en-GB" sz="2000" dirty="0" err="1" smtClean="0"/>
              <a:t>va</a:t>
            </a:r>
            <a:r>
              <a:rPr lang="en-GB" sz="2000" dirty="0" smtClean="0"/>
              <a:t> è </a:t>
            </a:r>
            <a:r>
              <a:rPr lang="en-GB" sz="2000" dirty="0" err="1" smtClean="0"/>
              <a:t>che</a:t>
            </a:r>
            <a:r>
              <a:rPr lang="en-GB" sz="2000" dirty="0" smtClean="0"/>
              <a:t> la base di </a:t>
            </a:r>
            <a:r>
              <a:rPr lang="en-GB" sz="2000" dirty="0" err="1" smtClean="0"/>
              <a:t>dati</a:t>
            </a:r>
            <a:r>
              <a:rPr lang="en-GB" sz="2000" dirty="0" smtClean="0"/>
              <a:t> </a:t>
            </a:r>
            <a:r>
              <a:rPr lang="en-GB" sz="2000" b="1" dirty="0" smtClean="0"/>
              <a:t>è </a:t>
            </a:r>
            <a:r>
              <a:rPr lang="en-GB" sz="2000" b="1" dirty="0" err="1" smtClean="0"/>
              <a:t>su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uno</a:t>
            </a:r>
            <a:r>
              <a:rPr lang="en-GB" sz="2000" b="1" dirty="0" smtClean="0"/>
              <a:t> e </a:t>
            </a:r>
            <a:r>
              <a:rPr lang="en-GB" sz="2000" b="1" dirty="0" err="1" smtClean="0"/>
              <a:t>su</a:t>
            </a:r>
            <a:r>
              <a:rPr lang="en-GB" sz="2000" b="1" dirty="0" smtClean="0"/>
              <a:t> un solo </a:t>
            </a:r>
            <a:r>
              <a:rPr lang="en-GB" sz="2000" b="1" dirty="0" err="1" smtClean="0"/>
              <a:t>ospedale</a:t>
            </a:r>
            <a:r>
              <a:rPr lang="en-GB" sz="2000" b="1" dirty="0" smtClean="0"/>
              <a:t>. </a:t>
            </a:r>
            <a:endParaRPr lang="en-GB" sz="2000" b="1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67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376" y="1267577"/>
            <a:ext cx="5444231" cy="390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166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Anche</a:t>
            </a:r>
            <a:r>
              <a:rPr lang="en-GB" dirty="0" smtClean="0"/>
              <a:t> qui </a:t>
            </a:r>
            <a:r>
              <a:rPr lang="en-GB" dirty="0" err="1" smtClean="0"/>
              <a:t>c’e</a:t>
            </a:r>
            <a:r>
              <a:rPr lang="en-GB" dirty="0" smtClean="0"/>
              <a:t>’ </a:t>
            </a:r>
            <a:r>
              <a:rPr lang="en-GB" dirty="0" err="1" smtClean="0"/>
              <a:t>qualcosa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non </a:t>
            </a:r>
            <a:r>
              <a:rPr lang="en-GB" dirty="0" err="1" smtClean="0"/>
              <a:t>va</a:t>
            </a:r>
            <a:r>
              <a:rPr lang="en-GB" dirty="0" smtClean="0"/>
              <a:t>…</a:t>
            </a:r>
            <a:endParaRPr lang="en-GB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212923" y="1404593"/>
            <a:ext cx="4004236" cy="531688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err="1" smtClean="0"/>
              <a:t>Questo</a:t>
            </a:r>
            <a:r>
              <a:rPr lang="en-GB" dirty="0" smtClean="0"/>
              <a:t> schema è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risultato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traduzione</a:t>
            </a:r>
            <a:r>
              <a:rPr lang="en-GB" dirty="0" smtClean="0"/>
              <a:t> di </a:t>
            </a:r>
            <a:r>
              <a:rPr lang="en-GB" dirty="0" err="1" smtClean="0"/>
              <a:t>uno</a:t>
            </a:r>
            <a:r>
              <a:rPr lang="en-GB" dirty="0" smtClean="0"/>
              <a:t> schema ER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abbiamo</a:t>
            </a:r>
            <a:r>
              <a:rPr lang="en-GB" dirty="0" smtClean="0"/>
              <a:t> </a:t>
            </a:r>
            <a:r>
              <a:rPr lang="en-GB" dirty="0" err="1" smtClean="0"/>
              <a:t>visto</a:t>
            </a:r>
            <a:r>
              <a:rPr lang="en-GB" dirty="0" smtClean="0"/>
              <a:t>, </a:t>
            </a:r>
            <a:r>
              <a:rPr lang="en-GB" dirty="0" err="1" smtClean="0"/>
              <a:t>esprime</a:t>
            </a:r>
            <a:r>
              <a:rPr lang="en-GB" dirty="0" smtClean="0"/>
              <a:t> </a:t>
            </a:r>
            <a:r>
              <a:rPr lang="en-GB" dirty="0" err="1" smtClean="0"/>
              <a:t>Ricovero</a:t>
            </a:r>
            <a:r>
              <a:rPr lang="en-GB" dirty="0" smtClean="0"/>
              <a:t> con </a:t>
            </a:r>
            <a:r>
              <a:rPr lang="en-GB" dirty="0" err="1" smtClean="0"/>
              <a:t>una</a:t>
            </a:r>
            <a:r>
              <a:rPr lang="en-GB" dirty="0" smtClean="0"/>
              <a:t> relationship </a:t>
            </a:r>
            <a:r>
              <a:rPr lang="en-GB" dirty="0" err="1" smtClean="0"/>
              <a:t>quaternaria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r>
              <a:rPr lang="en-GB" dirty="0" err="1" smtClean="0"/>
              <a:t>Guardandolo</a:t>
            </a:r>
            <a:r>
              <a:rPr lang="en-GB" dirty="0" smtClean="0"/>
              <a:t>, </a:t>
            </a:r>
            <a:r>
              <a:rPr lang="en-GB" dirty="0" err="1" smtClean="0"/>
              <a:t>salta</a:t>
            </a:r>
            <a:r>
              <a:rPr lang="en-GB" dirty="0" smtClean="0"/>
              <a:t> </a:t>
            </a:r>
            <a:r>
              <a:rPr lang="en-GB" dirty="0" err="1" smtClean="0"/>
              <a:t>all’occhio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la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di </a:t>
            </a:r>
            <a:r>
              <a:rPr lang="en-GB" dirty="0" err="1" smtClean="0"/>
              <a:t>Ricovero</a:t>
            </a:r>
            <a:r>
              <a:rPr lang="en-GB" dirty="0" smtClean="0"/>
              <a:t> </a:t>
            </a:r>
            <a:r>
              <a:rPr lang="en-GB" dirty="0" err="1" smtClean="0"/>
              <a:t>risultato</a:t>
            </a:r>
            <a:r>
              <a:rPr lang="en-GB" dirty="0" smtClean="0"/>
              <a:t> </a:t>
            </a:r>
            <a:r>
              <a:rPr lang="en-GB" dirty="0" err="1" smtClean="0"/>
              <a:t>dell’esito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traduzione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quaternaria</a:t>
            </a:r>
            <a:r>
              <a:rPr lang="en-GB" dirty="0" smtClean="0"/>
              <a:t> è </a:t>
            </a:r>
            <a:r>
              <a:rPr lang="en-GB" dirty="0" err="1" smtClean="0"/>
              <a:t>formata</a:t>
            </a:r>
            <a:r>
              <a:rPr lang="en-GB" dirty="0" smtClean="0"/>
              <a:t> (</a:t>
            </a:r>
            <a:r>
              <a:rPr lang="en-GB" dirty="0" err="1" smtClean="0"/>
              <a:t>ovviamente</a:t>
            </a:r>
            <a:r>
              <a:rPr lang="en-GB" dirty="0" smtClean="0"/>
              <a:t>) da </a:t>
            </a:r>
            <a:r>
              <a:rPr lang="en-GB" dirty="0" err="1" smtClean="0"/>
              <a:t>quattro</a:t>
            </a:r>
            <a:r>
              <a:rPr lang="en-GB" dirty="0" smtClean="0"/>
              <a:t> </a:t>
            </a:r>
            <a:r>
              <a:rPr lang="en-GB" dirty="0" err="1" smtClean="0"/>
              <a:t>attributi</a:t>
            </a:r>
            <a:r>
              <a:rPr lang="en-GB" dirty="0" smtClean="0"/>
              <a:t>. </a:t>
            </a:r>
          </a:p>
          <a:p>
            <a:pPr marL="0" indent="0">
              <a:buNone/>
            </a:pPr>
            <a:r>
              <a:rPr lang="en-GB" dirty="0" smtClean="0"/>
              <a:t>Se come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certo</a:t>
            </a:r>
            <a:r>
              <a:rPr lang="en-GB" dirty="0" smtClean="0"/>
              <a:t> </a:t>
            </a:r>
            <a:r>
              <a:rPr lang="en-GB" dirty="0" err="1" smtClean="0"/>
              <a:t>avete</a:t>
            </a:r>
            <a:r>
              <a:rPr lang="en-GB" dirty="0" smtClean="0"/>
              <a:t> </a:t>
            </a:r>
            <a:r>
              <a:rPr lang="en-GB" dirty="0" err="1" smtClean="0"/>
              <a:t>acquistato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sensibilità</a:t>
            </a:r>
            <a:r>
              <a:rPr lang="en-GB" dirty="0" smtClean="0"/>
              <a:t> di </a:t>
            </a:r>
            <a:r>
              <a:rPr lang="en-GB" dirty="0" err="1" smtClean="0"/>
              <a:t>progetti</a:t>
            </a:r>
            <a:r>
              <a:rPr lang="en-GB" dirty="0" smtClean="0"/>
              <a:t> </a:t>
            </a:r>
            <a:r>
              <a:rPr lang="en-GB" dirty="0" err="1" smtClean="0"/>
              <a:t>reali</a:t>
            </a:r>
            <a:r>
              <a:rPr lang="en-GB" dirty="0" smtClean="0"/>
              <a:t> di </a:t>
            </a:r>
            <a:r>
              <a:rPr lang="en-GB" dirty="0" err="1" smtClean="0"/>
              <a:t>basi</a:t>
            </a:r>
            <a:r>
              <a:rPr lang="en-GB" dirty="0" smtClean="0"/>
              <a:t> di </a:t>
            </a:r>
            <a:r>
              <a:rPr lang="en-GB" dirty="0" err="1" smtClean="0"/>
              <a:t>dati</a:t>
            </a:r>
            <a:r>
              <a:rPr lang="en-GB" dirty="0" smtClean="0"/>
              <a:t>, </a:t>
            </a:r>
            <a:r>
              <a:rPr lang="en-GB" dirty="0" err="1" smtClean="0"/>
              <a:t>direi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possiamo</a:t>
            </a:r>
            <a:r>
              <a:rPr lang="en-GB" dirty="0" smtClean="0"/>
              <a:t> </a:t>
            </a:r>
            <a:r>
              <a:rPr lang="en-GB" dirty="0" err="1" smtClean="0"/>
              <a:t>arrivare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conclusione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anche</a:t>
            </a:r>
            <a:r>
              <a:rPr lang="en-GB" dirty="0" smtClean="0"/>
              <a:t> in </a:t>
            </a:r>
            <a:r>
              <a:rPr lang="en-GB" dirty="0" err="1" smtClean="0"/>
              <a:t>precedenza</a:t>
            </a:r>
            <a:r>
              <a:rPr lang="en-GB" dirty="0" smtClean="0"/>
              <a:t> </a:t>
            </a:r>
            <a:r>
              <a:rPr lang="en-GB" dirty="0" err="1"/>
              <a:t>R</a:t>
            </a:r>
            <a:r>
              <a:rPr lang="en-GB" dirty="0" err="1" smtClean="0"/>
              <a:t>icovero</a:t>
            </a:r>
            <a:r>
              <a:rPr lang="en-GB" dirty="0" smtClean="0"/>
              <a:t> </a:t>
            </a:r>
            <a:r>
              <a:rPr lang="en-GB" dirty="0" err="1" smtClean="0"/>
              <a:t>doveva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entità</a:t>
            </a:r>
            <a:r>
              <a:rPr lang="en-GB" dirty="0" smtClean="0"/>
              <a:t> con un </a:t>
            </a:r>
            <a:r>
              <a:rPr lang="en-GB" dirty="0" err="1" smtClean="0"/>
              <a:t>identificatore</a:t>
            </a:r>
            <a:r>
              <a:rPr lang="en-GB" dirty="0" smtClean="0"/>
              <a:t> </a:t>
            </a:r>
            <a:r>
              <a:rPr lang="en-GB" dirty="0" err="1" smtClean="0"/>
              <a:t>facilmente</a:t>
            </a:r>
            <a:r>
              <a:rPr lang="en-GB" dirty="0" smtClean="0"/>
              <a:t> </a:t>
            </a:r>
            <a:r>
              <a:rPr lang="en-GB" dirty="0" err="1" smtClean="0"/>
              <a:t>traducibile</a:t>
            </a:r>
            <a:r>
              <a:rPr lang="en-GB" dirty="0" smtClean="0"/>
              <a:t> in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. E se </a:t>
            </a:r>
            <a:r>
              <a:rPr lang="en-GB" dirty="0" err="1" smtClean="0"/>
              <a:t>nellì’esame</a:t>
            </a:r>
            <a:r>
              <a:rPr lang="en-GB" dirty="0" smtClean="0"/>
              <a:t> non </a:t>
            </a:r>
            <a:r>
              <a:rPr lang="en-GB" dirty="0" err="1" smtClean="0"/>
              <a:t>volete</a:t>
            </a:r>
            <a:r>
              <a:rPr lang="en-GB" dirty="0" smtClean="0"/>
              <a:t> </a:t>
            </a:r>
            <a:r>
              <a:rPr lang="en-GB" dirty="0" err="1" smtClean="0"/>
              <a:t>tornare</a:t>
            </a:r>
            <a:r>
              <a:rPr lang="en-GB" dirty="0" smtClean="0"/>
              <a:t> </a:t>
            </a:r>
            <a:r>
              <a:rPr lang="en-GB" dirty="0" err="1" smtClean="0"/>
              <a:t>indietro</a:t>
            </a:r>
            <a:r>
              <a:rPr lang="en-GB" dirty="0" smtClean="0"/>
              <a:t> e </a:t>
            </a:r>
            <a:r>
              <a:rPr lang="en-GB" dirty="0" err="1" smtClean="0"/>
              <a:t>modificare</a:t>
            </a:r>
            <a:r>
              <a:rPr lang="en-GB" dirty="0" smtClean="0"/>
              <a:t> lo schema, </a:t>
            </a:r>
            <a:r>
              <a:rPr lang="en-GB" dirty="0" err="1" smtClean="0"/>
              <a:t>almeno</a:t>
            </a:r>
            <a:r>
              <a:rPr lang="en-GB" dirty="0" smtClean="0"/>
              <a:t> </a:t>
            </a:r>
            <a:r>
              <a:rPr lang="en-GB" dirty="0" err="1" smtClean="0"/>
              <a:t>modificatelo</a:t>
            </a:r>
            <a:r>
              <a:rPr lang="en-GB" dirty="0" smtClean="0"/>
              <a:t> qui, </a:t>
            </a:r>
            <a:r>
              <a:rPr lang="en-GB" dirty="0" err="1" smtClean="0"/>
              <a:t>cambiando</a:t>
            </a:r>
            <a:r>
              <a:rPr lang="en-GB" dirty="0" smtClean="0"/>
              <a:t> la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di </a:t>
            </a:r>
            <a:r>
              <a:rPr lang="en-GB" dirty="0" err="1"/>
              <a:t>R</a:t>
            </a:r>
            <a:r>
              <a:rPr lang="en-GB" dirty="0" err="1" smtClean="0"/>
              <a:t>icovero</a:t>
            </a:r>
            <a:endParaRPr lang="en-GB" dirty="0" smtClean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68</a:t>
            </a:fld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59" y="2543175"/>
            <a:ext cx="4787693" cy="26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77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Strani</a:t>
            </a:r>
            <a:r>
              <a:rPr lang="en-GB" dirty="0" smtClean="0"/>
              <a:t> </a:t>
            </a:r>
            <a:r>
              <a:rPr lang="en-GB" dirty="0" err="1" smtClean="0"/>
              <a:t>nomi</a:t>
            </a:r>
            <a:r>
              <a:rPr lang="en-GB" dirty="0" smtClean="0"/>
              <a:t> di </a:t>
            </a:r>
            <a:r>
              <a:rPr lang="en-GB" dirty="0" err="1" smtClean="0"/>
              <a:t>alcune</a:t>
            </a:r>
            <a:r>
              <a:rPr lang="en-GB" dirty="0" smtClean="0"/>
              <a:t> </a:t>
            </a:r>
            <a:r>
              <a:rPr lang="en-GB" dirty="0" err="1" smtClean="0"/>
              <a:t>relazioni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486441"/>
            <a:ext cx="3432400" cy="4690521"/>
          </a:xfrm>
        </p:spPr>
        <p:txBody>
          <a:bodyPr/>
          <a:lstStyle/>
          <a:p>
            <a:r>
              <a:rPr lang="en-GB" dirty="0" smtClean="0"/>
              <a:t>Se </a:t>
            </a:r>
            <a:r>
              <a:rPr lang="en-GB" dirty="0" err="1" smtClean="0"/>
              <a:t>uso</a:t>
            </a:r>
            <a:r>
              <a:rPr lang="en-GB" dirty="0" smtClean="0"/>
              <a:t> come </a:t>
            </a:r>
            <a:r>
              <a:rPr lang="en-GB" dirty="0" err="1" smtClean="0"/>
              <a:t>nome</a:t>
            </a:r>
            <a:r>
              <a:rPr lang="en-GB" dirty="0" smtClean="0"/>
              <a:t> di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relazione</a:t>
            </a:r>
            <a:r>
              <a:rPr lang="en-GB" dirty="0" smtClean="0"/>
              <a:t>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modello</a:t>
            </a:r>
            <a:r>
              <a:rPr lang="en-GB" dirty="0" smtClean="0"/>
              <a:t> </a:t>
            </a:r>
            <a:r>
              <a:rPr lang="en-GB" dirty="0" err="1" smtClean="0"/>
              <a:t>relazionale</a:t>
            </a:r>
            <a:r>
              <a:rPr lang="en-GB" dirty="0" smtClean="0"/>
              <a:t> la </a:t>
            </a:r>
            <a:r>
              <a:rPr lang="en-GB" dirty="0" err="1" smtClean="0"/>
              <a:t>parola</a:t>
            </a:r>
            <a:r>
              <a:rPr lang="en-GB" dirty="0" smtClean="0"/>
              <a:t> </a:t>
            </a:r>
            <a:r>
              <a:rPr lang="en-GB" dirty="0" err="1" smtClean="0"/>
              <a:t>relazione</a:t>
            </a:r>
            <a:r>
              <a:rPr lang="en-GB" dirty="0" smtClean="0"/>
              <a:t>, </a:t>
            </a:r>
            <a:r>
              <a:rPr lang="en-GB" dirty="0" err="1" smtClean="0"/>
              <a:t>penso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vi </a:t>
            </a:r>
            <a:r>
              <a:rPr lang="en-GB" dirty="0" err="1" smtClean="0"/>
              <a:t>meravigliereste</a:t>
            </a:r>
            <a:r>
              <a:rPr lang="en-GB" dirty="0" smtClean="0"/>
              <a:t>. </a:t>
            </a:r>
          </a:p>
          <a:p>
            <a:r>
              <a:rPr lang="en-GB" dirty="0" smtClean="0"/>
              <a:t>In </a:t>
            </a:r>
            <a:r>
              <a:rPr lang="en-GB" dirty="0" err="1" smtClean="0"/>
              <a:t>questo</a:t>
            </a:r>
            <a:r>
              <a:rPr lang="en-GB" dirty="0" smtClean="0"/>
              <a:t> schema, per </a:t>
            </a:r>
            <a:r>
              <a:rPr lang="en-GB" dirty="0" err="1" smtClean="0"/>
              <a:t>il</a:t>
            </a:r>
            <a:r>
              <a:rPr lang="en-GB" dirty="0" smtClean="0"/>
              <a:t> resto </a:t>
            </a:r>
            <a:r>
              <a:rPr lang="en-GB" dirty="0" err="1" smtClean="0"/>
              <a:t>molto</a:t>
            </a:r>
            <a:r>
              <a:rPr lang="en-GB" dirty="0" smtClean="0"/>
              <a:t> ben </a:t>
            </a:r>
            <a:r>
              <a:rPr lang="en-GB" dirty="0" err="1" smtClean="0"/>
              <a:t>fatto</a:t>
            </a:r>
            <a:r>
              <a:rPr lang="en-GB" dirty="0" smtClean="0"/>
              <a:t>, </a:t>
            </a:r>
            <a:r>
              <a:rPr lang="en-GB" dirty="0" err="1" smtClean="0"/>
              <a:t>tutte</a:t>
            </a:r>
            <a:r>
              <a:rPr lang="en-GB" dirty="0" smtClean="0"/>
              <a:t> le </a:t>
            </a:r>
            <a:r>
              <a:rPr lang="en-GB" dirty="0" err="1" smtClean="0"/>
              <a:t>relazioni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cornice </a:t>
            </a:r>
            <a:r>
              <a:rPr lang="en-GB" dirty="0" err="1" smtClean="0"/>
              <a:t>rossa</a:t>
            </a:r>
            <a:r>
              <a:rPr lang="en-GB" dirty="0" smtClean="0"/>
              <a:t> </a:t>
            </a:r>
            <a:r>
              <a:rPr lang="en-GB" dirty="0" err="1" smtClean="0"/>
              <a:t>hanno</a:t>
            </a:r>
            <a:r>
              <a:rPr lang="en-GB" dirty="0" smtClean="0"/>
              <a:t> </a:t>
            </a:r>
            <a:r>
              <a:rPr lang="en-GB" dirty="0" err="1" smtClean="0"/>
              <a:t>stranamante</a:t>
            </a:r>
            <a:r>
              <a:rPr lang="en-GB" dirty="0" smtClean="0"/>
              <a:t> “</a:t>
            </a:r>
            <a:r>
              <a:rPr lang="en-GB" dirty="0" err="1" smtClean="0"/>
              <a:t>relazione</a:t>
            </a:r>
            <a:r>
              <a:rPr lang="en-GB" dirty="0" smtClean="0"/>
              <a:t>” come parte del </a:t>
            </a:r>
            <a:r>
              <a:rPr lang="en-GB" dirty="0" err="1" smtClean="0"/>
              <a:t>nome</a:t>
            </a:r>
            <a:r>
              <a:rPr lang="en-GB" dirty="0" smtClean="0"/>
              <a:t> …</a:t>
            </a:r>
          </a:p>
          <a:p>
            <a:r>
              <a:rPr lang="en-GB" dirty="0" err="1" smtClean="0"/>
              <a:t>Questo</a:t>
            </a:r>
            <a:r>
              <a:rPr lang="en-GB" dirty="0" smtClean="0"/>
              <a:t> non è un </a:t>
            </a:r>
            <a:r>
              <a:rPr lang="en-GB" dirty="0" err="1" smtClean="0"/>
              <a:t>errore</a:t>
            </a:r>
            <a:r>
              <a:rPr lang="en-GB" dirty="0" smtClean="0"/>
              <a:t>, ma in </a:t>
            </a:r>
            <a:r>
              <a:rPr lang="en-GB" dirty="0" err="1" smtClean="0"/>
              <a:t>qualche</a:t>
            </a:r>
            <a:r>
              <a:rPr lang="en-GB" dirty="0" smtClean="0"/>
              <a:t> </a:t>
            </a:r>
            <a:r>
              <a:rPr lang="en-GB" dirty="0" err="1" smtClean="0"/>
              <a:t>modo</a:t>
            </a:r>
            <a:r>
              <a:rPr lang="en-GB" dirty="0" smtClean="0"/>
              <a:t> “</a:t>
            </a:r>
            <a:r>
              <a:rPr lang="en-GB" dirty="0" err="1" smtClean="0"/>
              <a:t>svaluta</a:t>
            </a:r>
            <a:r>
              <a:rPr lang="en-GB" dirty="0" smtClean="0"/>
              <a:t>” la </a:t>
            </a:r>
            <a:r>
              <a:rPr lang="en-GB" dirty="0" err="1" smtClean="0"/>
              <a:t>risposta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69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486" y="1705847"/>
            <a:ext cx="4996927" cy="4052386"/>
          </a:xfrm>
          <a:prstGeom prst="rect">
            <a:avLst/>
          </a:prstGeom>
        </p:spPr>
      </p:pic>
      <p:sp>
        <p:nvSpPr>
          <p:cNvPr id="6" name="Rettangolo arrotondato 5"/>
          <p:cNvSpPr/>
          <p:nvPr/>
        </p:nvSpPr>
        <p:spPr>
          <a:xfrm>
            <a:off x="4151636" y="2860209"/>
            <a:ext cx="866730" cy="283420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92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Traccia</a:t>
            </a:r>
            <a:r>
              <a:rPr lang="en-GB" dirty="0" smtClean="0"/>
              <a:t> </a:t>
            </a:r>
            <a:r>
              <a:rPr lang="en-GB" dirty="0" err="1" smtClean="0"/>
              <a:t>proposta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dominio del progetto è una base di dati di una </a:t>
            </a:r>
            <a:r>
              <a:rPr lang="it-IT" b="1" i="1" dirty="0"/>
              <a:t>struttura ospedaliera</a:t>
            </a:r>
            <a:r>
              <a:rPr lang="it-IT" dirty="0"/>
              <a:t>. Un ospedale è un istituto </a:t>
            </a:r>
            <a:r>
              <a:rPr lang="it-IT" dirty="0" smtClean="0"/>
              <a:t>di cura </a:t>
            </a:r>
            <a:r>
              <a:rPr lang="it-IT" dirty="0"/>
              <a:t>di pazienti, dove operano medici, infermieri e personale amministrativo, dove ci sono reparti </a:t>
            </a:r>
            <a:r>
              <a:rPr lang="it-IT" dirty="0" smtClean="0"/>
              <a:t>in cui </a:t>
            </a:r>
            <a:r>
              <a:rPr lang="it-IT" dirty="0"/>
              <a:t>i pazienti vengono curati e in cui vengono svolte operazioni chirurgiche e esami medici </a:t>
            </a:r>
            <a:r>
              <a:rPr lang="it-IT" dirty="0" smtClean="0"/>
              <a:t>su prenotazione</a:t>
            </a:r>
            <a:r>
              <a:rPr lang="it-IT" dirty="0"/>
              <a:t>, che può utilizzare apparecchiature diagnostiche. A partire da questi </a:t>
            </a:r>
            <a:r>
              <a:rPr lang="it-IT" dirty="0" smtClean="0"/>
              <a:t>requisiti, svilupparne </a:t>
            </a:r>
            <a:r>
              <a:rPr lang="it-IT" dirty="0"/>
              <a:t>altri che permettano di rispondere alle domande precedenti.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Percorso</a:t>
            </a:r>
            <a:r>
              <a:rPr lang="en-GB" dirty="0" smtClean="0"/>
              <a:t> </a:t>
            </a:r>
            <a:r>
              <a:rPr lang="en-GB" dirty="0" err="1" smtClean="0"/>
              <a:t>corretto</a:t>
            </a:r>
            <a:r>
              <a:rPr lang="en-GB" dirty="0" smtClean="0"/>
              <a:t> </a:t>
            </a:r>
            <a:r>
              <a:rPr lang="en-GB" dirty="0" err="1" smtClean="0"/>
              <a:t>dai</a:t>
            </a:r>
            <a:r>
              <a:rPr lang="en-GB" dirty="0" smtClean="0"/>
              <a:t> </a:t>
            </a:r>
            <a:r>
              <a:rPr lang="en-GB" dirty="0" err="1" smtClean="0"/>
              <a:t>requisiti</a:t>
            </a:r>
            <a:r>
              <a:rPr lang="en-GB" dirty="0" smtClean="0"/>
              <a:t> </a:t>
            </a:r>
            <a:r>
              <a:rPr lang="en-GB" dirty="0" err="1" smtClean="0"/>
              <a:t>allo</a:t>
            </a:r>
            <a:r>
              <a:rPr lang="en-GB" dirty="0" smtClean="0"/>
              <a:t> schema </a:t>
            </a:r>
            <a:r>
              <a:rPr lang="en-GB" dirty="0" err="1" smtClean="0"/>
              <a:t>relazionale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2160" y="1205230"/>
            <a:ext cx="7731087" cy="446149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</a:t>
            </a:r>
            <a:r>
              <a:rPr lang="it-IT" dirty="0" smtClean="0"/>
              <a:t>n </a:t>
            </a:r>
            <a:r>
              <a:rPr lang="it-IT" dirty="0"/>
              <a:t>esame può portare </a:t>
            </a:r>
            <a:r>
              <a:rPr lang="it-IT" dirty="0" smtClean="0"/>
              <a:t>a dover eseguire altri </a:t>
            </a:r>
            <a:r>
              <a:rPr lang="it-IT" dirty="0"/>
              <a:t>esami per accertamenti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70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066" y="2908301"/>
            <a:ext cx="5629275" cy="3448050"/>
          </a:xfrm>
          <a:prstGeom prst="rect">
            <a:avLst/>
          </a:prstGeom>
        </p:spPr>
      </p:pic>
      <p:cxnSp>
        <p:nvCxnSpPr>
          <p:cNvPr id="8" name="Connettore 2 7"/>
          <p:cNvCxnSpPr>
            <a:stCxn id="3" idx="2"/>
          </p:cNvCxnSpPr>
          <p:nvPr/>
        </p:nvCxnSpPr>
        <p:spPr>
          <a:xfrm flipH="1">
            <a:off x="4377703" y="1651379"/>
            <a:ext cx="1" cy="96216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3839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7458" y="187705"/>
            <a:ext cx="8666922" cy="39914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Lo schema è </a:t>
            </a:r>
            <a:r>
              <a:rPr lang="en-GB" dirty="0" err="1" smtClean="0"/>
              <a:t>perfetto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13394" y="6417974"/>
            <a:ext cx="2057400" cy="365125"/>
          </a:xfrm>
        </p:spPr>
        <p:txBody>
          <a:bodyPr/>
          <a:lstStyle/>
          <a:p>
            <a:fld id="{5B97EF3B-A56D-4C04-9378-F07C30612350}" type="slidenum">
              <a:rPr lang="en-GB" smtClean="0"/>
              <a:t>71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2" y="661917"/>
            <a:ext cx="8359252" cy="44208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348" y="5295540"/>
            <a:ext cx="2248838" cy="1274834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H="1" flipV="1">
            <a:off x="4641092" y="5082815"/>
            <a:ext cx="1337480" cy="28778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8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6"/>
            <a:ext cx="3905364" cy="69339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7" y="1464235"/>
            <a:ext cx="3836712" cy="471272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La </a:t>
            </a:r>
            <a:r>
              <a:rPr lang="en-GB" dirty="0" err="1" smtClean="0"/>
              <a:t>traduzione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relazione</a:t>
            </a:r>
            <a:r>
              <a:rPr lang="en-GB" dirty="0" smtClean="0"/>
              <a:t> </a:t>
            </a:r>
            <a:r>
              <a:rPr lang="en-GB" dirty="0" err="1" smtClean="0"/>
              <a:t>ternaria</a:t>
            </a:r>
            <a:r>
              <a:rPr lang="en-GB" dirty="0" smtClean="0"/>
              <a:t> </a:t>
            </a:r>
            <a:r>
              <a:rPr lang="en-GB" dirty="0" err="1" smtClean="0"/>
              <a:t>Ospite</a:t>
            </a:r>
            <a:r>
              <a:rPr lang="en-GB" dirty="0" smtClean="0"/>
              <a:t> è </a:t>
            </a:r>
            <a:r>
              <a:rPr lang="en-GB" dirty="0" err="1" smtClean="0"/>
              <a:t>sbagliata</a:t>
            </a:r>
            <a:r>
              <a:rPr lang="en-GB" dirty="0" smtClean="0"/>
              <a:t>, in </a:t>
            </a:r>
            <a:r>
              <a:rPr lang="en-GB" dirty="0" err="1" smtClean="0"/>
              <a:t>quanto</a:t>
            </a:r>
            <a:r>
              <a:rPr lang="en-GB" dirty="0" smtClean="0"/>
              <a:t> </a:t>
            </a:r>
            <a:r>
              <a:rPr lang="en-GB" dirty="0" err="1" smtClean="0"/>
              <a:t>viene</a:t>
            </a:r>
            <a:r>
              <a:rPr lang="en-GB" dirty="0" smtClean="0"/>
              <a:t> </a:t>
            </a:r>
            <a:r>
              <a:rPr lang="en-GB" dirty="0" err="1" smtClean="0"/>
              <a:t>inclusa</a:t>
            </a:r>
            <a:r>
              <a:rPr lang="en-GB" dirty="0" smtClean="0"/>
              <a:t> </a:t>
            </a:r>
            <a:r>
              <a:rPr lang="en-GB" dirty="0" err="1" smtClean="0"/>
              <a:t>nella</a:t>
            </a:r>
            <a:r>
              <a:rPr lang="en-GB" dirty="0" smtClean="0"/>
              <a:t> </a:t>
            </a:r>
            <a:r>
              <a:rPr lang="en-GB" dirty="0" err="1" smtClean="0"/>
              <a:t>chiave</a:t>
            </a:r>
            <a:r>
              <a:rPr lang="en-GB" dirty="0" smtClean="0"/>
              <a:t> </a:t>
            </a:r>
            <a:r>
              <a:rPr lang="en-GB" dirty="0" err="1" smtClean="0"/>
              <a:t>primaria</a:t>
            </a:r>
            <a:r>
              <a:rPr lang="en-GB" dirty="0" smtClean="0"/>
              <a:t> (</a:t>
            </a:r>
            <a:r>
              <a:rPr lang="en-GB" dirty="0" err="1" smtClean="0"/>
              <a:t>peraltro</a:t>
            </a:r>
            <a:r>
              <a:rPr lang="en-GB" dirty="0" smtClean="0"/>
              <a:t> </a:t>
            </a:r>
            <a:r>
              <a:rPr lang="en-GB" dirty="0" err="1" smtClean="0"/>
              <a:t>rappresentata</a:t>
            </a:r>
            <a:r>
              <a:rPr lang="en-GB" dirty="0" smtClean="0"/>
              <a:t> </a:t>
            </a:r>
            <a:r>
              <a:rPr lang="en-GB" dirty="0" err="1" smtClean="0"/>
              <a:t>scorrettamente</a:t>
            </a:r>
            <a:r>
              <a:rPr lang="en-GB" dirty="0" smtClean="0"/>
              <a:t> come </a:t>
            </a:r>
            <a:r>
              <a:rPr lang="en-GB" dirty="0" err="1" smtClean="0"/>
              <a:t>linea</a:t>
            </a:r>
            <a:r>
              <a:rPr lang="en-GB" dirty="0" smtClean="0"/>
              <a:t> </a:t>
            </a:r>
            <a:r>
              <a:rPr lang="en-GB" dirty="0" err="1" smtClean="0"/>
              <a:t>spezzata</a:t>
            </a:r>
            <a:r>
              <a:rPr lang="en-GB" dirty="0" smtClean="0"/>
              <a:t>) </a:t>
            </a:r>
            <a:r>
              <a:rPr lang="en-GB" dirty="0" err="1" smtClean="0"/>
              <a:t>inizio-cura</a:t>
            </a:r>
            <a:r>
              <a:rPr lang="en-GB" dirty="0" smtClean="0"/>
              <a:t>, </a:t>
            </a:r>
            <a:r>
              <a:rPr lang="en-GB" dirty="0" err="1" smtClean="0"/>
              <a:t>che</a:t>
            </a:r>
            <a:r>
              <a:rPr lang="en-GB" dirty="0" smtClean="0"/>
              <a:t> è un </a:t>
            </a:r>
            <a:r>
              <a:rPr lang="en-GB" dirty="0" err="1" smtClean="0"/>
              <a:t>attributo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relationship e </a:t>
            </a:r>
            <a:r>
              <a:rPr lang="en-GB" dirty="0" err="1" smtClean="0"/>
              <a:t>quindi</a:t>
            </a:r>
            <a:r>
              <a:rPr lang="en-GB" dirty="0" smtClean="0"/>
              <a:t> non </a:t>
            </a:r>
            <a:r>
              <a:rPr lang="en-GB" dirty="0" err="1" smtClean="0"/>
              <a:t>può</a:t>
            </a:r>
            <a:r>
              <a:rPr lang="en-GB" dirty="0" smtClean="0"/>
              <a:t> far parte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chiave</a:t>
            </a:r>
            <a:r>
              <a:rPr lang="en-GB" dirty="0" smtClean="0"/>
              <a:t>,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può</a:t>
            </a:r>
            <a:r>
              <a:rPr lang="en-GB" dirty="0" smtClean="0"/>
              <a:t> </a:t>
            </a:r>
            <a:r>
              <a:rPr lang="en-GB" dirty="0" err="1" smtClean="0"/>
              <a:t>essere</a:t>
            </a:r>
            <a:r>
              <a:rPr lang="en-GB" dirty="0" smtClean="0"/>
              <a:t> </a:t>
            </a:r>
            <a:r>
              <a:rPr lang="en-GB" dirty="0" err="1" smtClean="0"/>
              <a:t>costituita</a:t>
            </a:r>
            <a:r>
              <a:rPr lang="en-GB" dirty="0" smtClean="0"/>
              <a:t> </a:t>
            </a:r>
            <a:r>
              <a:rPr lang="en-GB" b="1" dirty="0" smtClean="0"/>
              <a:t>solo </a:t>
            </a:r>
            <a:r>
              <a:rPr lang="en-GB" b="1" dirty="0" err="1" smtClean="0"/>
              <a:t>dalle</a:t>
            </a:r>
            <a:r>
              <a:rPr lang="en-GB" b="1" dirty="0" smtClean="0"/>
              <a:t> </a:t>
            </a:r>
            <a:r>
              <a:rPr lang="en-GB" b="1" dirty="0" err="1" smtClean="0"/>
              <a:t>chiavi</a:t>
            </a:r>
            <a:r>
              <a:rPr lang="en-GB" b="1" dirty="0" smtClean="0"/>
              <a:t>  </a:t>
            </a:r>
            <a:r>
              <a:rPr lang="en-GB" b="1" dirty="0" err="1" smtClean="0"/>
              <a:t>derivanti</a:t>
            </a:r>
            <a:r>
              <a:rPr lang="en-GB" b="1" dirty="0" smtClean="0"/>
              <a:t> da </a:t>
            </a:r>
            <a:r>
              <a:rPr lang="en-GB" b="1" dirty="0" err="1" smtClean="0"/>
              <a:t>identificatori</a:t>
            </a:r>
            <a:r>
              <a:rPr lang="en-GB" b="1" dirty="0" smtClean="0"/>
              <a:t> </a:t>
            </a:r>
            <a:r>
              <a:rPr lang="en-GB" b="1" dirty="0" err="1" smtClean="0"/>
              <a:t>delle</a:t>
            </a:r>
            <a:r>
              <a:rPr lang="en-GB" b="1" dirty="0" smtClean="0"/>
              <a:t> </a:t>
            </a:r>
            <a:r>
              <a:rPr lang="en-GB" b="1" dirty="0" err="1" smtClean="0"/>
              <a:t>entità</a:t>
            </a:r>
            <a:r>
              <a:rPr lang="en-GB" b="1" dirty="0" smtClean="0"/>
              <a:t> </a:t>
            </a:r>
            <a:r>
              <a:rPr lang="en-GB" b="1" dirty="0" err="1" smtClean="0"/>
              <a:t>coinvolte</a:t>
            </a:r>
            <a:r>
              <a:rPr lang="en-GB" b="1" dirty="0" smtClean="0"/>
              <a:t> </a:t>
            </a:r>
            <a:r>
              <a:rPr lang="en-GB" b="1" dirty="0" err="1" smtClean="0"/>
              <a:t>nella</a:t>
            </a:r>
            <a:r>
              <a:rPr lang="en-GB" b="1" dirty="0" smtClean="0"/>
              <a:t> relationship.</a:t>
            </a:r>
            <a:endParaRPr lang="en-GB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72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741" y="447945"/>
            <a:ext cx="4501184" cy="5908406"/>
          </a:xfrm>
          <a:prstGeom prst="rect">
            <a:avLst/>
          </a:prstGeom>
        </p:spPr>
      </p:pic>
      <p:sp>
        <p:nvSpPr>
          <p:cNvPr id="7" name="Rettangolo arrotondato 6"/>
          <p:cNvSpPr/>
          <p:nvPr/>
        </p:nvSpPr>
        <p:spPr>
          <a:xfrm>
            <a:off x="5329238" y="1895475"/>
            <a:ext cx="1457325" cy="10572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arrotondato 7"/>
          <p:cNvSpPr/>
          <p:nvPr/>
        </p:nvSpPr>
        <p:spPr>
          <a:xfrm>
            <a:off x="4733925" y="5719763"/>
            <a:ext cx="3386137" cy="3368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nettore 2 9"/>
          <p:cNvCxnSpPr/>
          <p:nvPr/>
        </p:nvCxnSpPr>
        <p:spPr>
          <a:xfrm>
            <a:off x="6196013" y="2995613"/>
            <a:ext cx="914400" cy="26384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4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7930" y="365127"/>
            <a:ext cx="8666922" cy="442948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Notazione</a:t>
            </a:r>
            <a:r>
              <a:rPr lang="en-GB" dirty="0" smtClean="0"/>
              <a:t> </a:t>
            </a:r>
            <a:r>
              <a:rPr lang="en-GB" dirty="0" err="1" smtClean="0"/>
              <a:t>faticosa</a:t>
            </a:r>
            <a:r>
              <a:rPr lang="en-GB" dirty="0" smtClean="0"/>
              <a:t> da </a:t>
            </a:r>
            <a:r>
              <a:rPr lang="en-GB" dirty="0" err="1" smtClean="0"/>
              <a:t>correggere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43354" y="1111624"/>
            <a:ext cx="3407441" cy="5065339"/>
          </a:xfrm>
        </p:spPr>
        <p:txBody>
          <a:bodyPr>
            <a:normAutofit lnSpcReduction="10000"/>
          </a:bodyPr>
          <a:lstStyle/>
          <a:p>
            <a:r>
              <a:rPr lang="en-GB" dirty="0" err="1" smtClean="0"/>
              <a:t>Cercate</a:t>
            </a:r>
            <a:r>
              <a:rPr lang="en-GB" dirty="0" smtClean="0"/>
              <a:t> di non </a:t>
            </a:r>
            <a:r>
              <a:rPr lang="en-GB" dirty="0" err="1" smtClean="0"/>
              <a:t>usare</a:t>
            </a:r>
            <a:r>
              <a:rPr lang="en-GB" dirty="0" smtClean="0"/>
              <a:t> </a:t>
            </a:r>
            <a:r>
              <a:rPr lang="en-GB" dirty="0" err="1" smtClean="0"/>
              <a:t>questo</a:t>
            </a:r>
            <a:r>
              <a:rPr lang="en-GB" dirty="0" smtClean="0"/>
              <a:t> </a:t>
            </a:r>
            <a:r>
              <a:rPr lang="en-GB" dirty="0" err="1" smtClean="0"/>
              <a:t>modo</a:t>
            </a:r>
            <a:r>
              <a:rPr lang="en-GB" dirty="0" smtClean="0"/>
              <a:t> di </a:t>
            </a:r>
            <a:r>
              <a:rPr lang="en-GB" dirty="0" err="1" smtClean="0"/>
              <a:t>indicare</a:t>
            </a:r>
            <a:r>
              <a:rPr lang="en-GB" dirty="0" smtClean="0"/>
              <a:t> I </a:t>
            </a:r>
            <a:r>
              <a:rPr lang="en-GB" dirty="0" err="1" smtClean="0"/>
              <a:t>vincoli</a:t>
            </a:r>
            <a:r>
              <a:rPr lang="en-GB" dirty="0" smtClean="0"/>
              <a:t> di </a:t>
            </a:r>
            <a:r>
              <a:rPr lang="en-GB" dirty="0" err="1" smtClean="0"/>
              <a:t>integrità</a:t>
            </a:r>
            <a:r>
              <a:rPr lang="en-GB" dirty="0" smtClean="0"/>
              <a:t> </a:t>
            </a:r>
            <a:r>
              <a:rPr lang="en-GB" dirty="0" err="1" smtClean="0"/>
              <a:t>relazionale</a:t>
            </a:r>
            <a:r>
              <a:rPr lang="en-GB" dirty="0" smtClean="0"/>
              <a:t> </a:t>
            </a:r>
            <a:r>
              <a:rPr lang="en-GB" dirty="0" err="1" smtClean="0"/>
              <a:t>perche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r>
              <a:rPr lang="en-GB" dirty="0" err="1" smtClean="0"/>
              <a:t>difficili</a:t>
            </a:r>
            <a:r>
              <a:rPr lang="en-GB" dirty="0" smtClean="0"/>
              <a:t> da </a:t>
            </a:r>
            <a:r>
              <a:rPr lang="en-GB" dirty="0" err="1" smtClean="0"/>
              <a:t>verificare</a:t>
            </a:r>
            <a:r>
              <a:rPr lang="en-GB" dirty="0" smtClean="0"/>
              <a:t>, e </a:t>
            </a:r>
            <a:r>
              <a:rPr lang="en-GB" dirty="0" err="1" smtClean="0"/>
              <a:t>molto</a:t>
            </a:r>
            <a:r>
              <a:rPr lang="en-GB" dirty="0" smtClean="0"/>
              <a:t> </a:t>
            </a:r>
            <a:r>
              <a:rPr lang="en-GB" dirty="0" err="1" smtClean="0"/>
              <a:t>stancanti</a:t>
            </a:r>
            <a:r>
              <a:rPr lang="en-GB" dirty="0" smtClean="0"/>
              <a:t>. </a:t>
            </a:r>
          </a:p>
          <a:p>
            <a:r>
              <a:rPr lang="en-GB" dirty="0" smtClean="0"/>
              <a:t>Non è </a:t>
            </a:r>
            <a:r>
              <a:rPr lang="en-GB" dirty="0" err="1" smtClean="0"/>
              <a:t>opportuno</a:t>
            </a:r>
            <a:r>
              <a:rPr lang="en-GB" dirty="0" smtClean="0"/>
              <a:t> </a:t>
            </a:r>
            <a:r>
              <a:rPr lang="en-GB" dirty="0" err="1" smtClean="0"/>
              <a:t>predisporre</a:t>
            </a:r>
            <a:r>
              <a:rPr lang="en-GB" dirty="0" smtClean="0"/>
              <a:t> male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docente</a:t>
            </a:r>
            <a:r>
              <a:rPr lang="en-GB" dirty="0" smtClean="0"/>
              <a:t>; </a:t>
            </a:r>
            <a:r>
              <a:rPr lang="en-GB" dirty="0" err="1" smtClean="0"/>
              <a:t>questa</a:t>
            </a:r>
            <a:r>
              <a:rPr lang="en-GB" dirty="0" smtClean="0"/>
              <a:t> non è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minaccia</a:t>
            </a:r>
            <a:r>
              <a:rPr lang="en-GB" dirty="0" smtClean="0"/>
              <a:t>, ma è un </a:t>
            </a:r>
            <a:r>
              <a:rPr lang="en-GB" dirty="0" err="1" smtClean="0"/>
              <a:t>semplice</a:t>
            </a:r>
            <a:r>
              <a:rPr lang="en-GB" dirty="0" smtClean="0"/>
              <a:t> </a:t>
            </a:r>
            <a:r>
              <a:rPr lang="en-GB" dirty="0" err="1" smtClean="0"/>
              <a:t>invito</a:t>
            </a:r>
            <a:r>
              <a:rPr lang="en-GB" dirty="0" smtClean="0"/>
              <a:t> a </a:t>
            </a:r>
            <a:r>
              <a:rPr lang="en-GB" dirty="0" err="1" smtClean="0"/>
              <a:t>mettersi</a:t>
            </a:r>
            <a:r>
              <a:rPr lang="en-GB" dirty="0" smtClean="0"/>
              <a:t> </a:t>
            </a:r>
            <a:r>
              <a:rPr lang="en-GB" dirty="0" err="1" smtClean="0"/>
              <a:t>nei</a:t>
            </a:r>
            <a:r>
              <a:rPr lang="en-GB" dirty="0" smtClean="0"/>
              <a:t> panni del </a:t>
            </a:r>
            <a:r>
              <a:rPr lang="en-GB" dirty="0" err="1" smtClean="0"/>
              <a:t>docente</a:t>
            </a:r>
            <a:r>
              <a:rPr lang="en-GB" dirty="0" smtClean="0"/>
              <a:t>….</a:t>
            </a:r>
          </a:p>
          <a:p>
            <a:r>
              <a:rPr lang="en-GB" dirty="0" smtClean="0"/>
              <a:t>Se poi le </a:t>
            </a:r>
            <a:r>
              <a:rPr lang="en-GB" dirty="0" err="1" smtClean="0"/>
              <a:t>volete</a:t>
            </a:r>
            <a:r>
              <a:rPr lang="en-GB" dirty="0" smtClean="0"/>
              <a:t> </a:t>
            </a:r>
            <a:r>
              <a:rPr lang="en-GB" dirty="0" err="1" smtClean="0"/>
              <a:t>assolutamente</a:t>
            </a:r>
            <a:r>
              <a:rPr lang="en-GB" dirty="0" smtClean="0"/>
              <a:t> </a:t>
            </a:r>
            <a:r>
              <a:rPr lang="en-GB" dirty="0" err="1" smtClean="0"/>
              <a:t>esprimere</a:t>
            </a:r>
            <a:r>
              <a:rPr lang="en-GB" dirty="0" smtClean="0"/>
              <a:t> </a:t>
            </a:r>
            <a:r>
              <a:rPr lang="en-GB" dirty="0" err="1" smtClean="0"/>
              <a:t>così</a:t>
            </a:r>
            <a:r>
              <a:rPr lang="en-GB" dirty="0" smtClean="0"/>
              <a:t>, </a:t>
            </a:r>
            <a:r>
              <a:rPr lang="en-GB" dirty="0" err="1" smtClean="0"/>
              <a:t>esprimetele</a:t>
            </a:r>
            <a:r>
              <a:rPr lang="en-GB" dirty="0" smtClean="0"/>
              <a:t> ANCHE con la </a:t>
            </a:r>
            <a:r>
              <a:rPr lang="en-GB" dirty="0" err="1" smtClean="0"/>
              <a:t>notazione</a:t>
            </a:r>
            <a:r>
              <a:rPr lang="en-GB" dirty="0" smtClean="0"/>
              <a:t> </a:t>
            </a:r>
            <a:r>
              <a:rPr lang="en-GB" dirty="0" err="1" smtClean="0"/>
              <a:t>grafica</a:t>
            </a:r>
            <a:r>
              <a:rPr lang="en-GB" dirty="0" smtClean="0"/>
              <a:t>, ma non </a:t>
            </a:r>
            <a:r>
              <a:rPr lang="en-GB" dirty="0" err="1" smtClean="0"/>
              <a:t>perdete</a:t>
            </a:r>
            <a:r>
              <a:rPr lang="en-GB" dirty="0" smtClean="0"/>
              <a:t> tempo….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73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55" y="880508"/>
            <a:ext cx="485814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057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07116" y="365126"/>
            <a:ext cx="5197736" cy="693391"/>
          </a:xfrm>
        </p:spPr>
        <p:txBody>
          <a:bodyPr/>
          <a:lstStyle/>
          <a:p>
            <a:r>
              <a:rPr lang="en-GB" dirty="0" err="1" smtClean="0"/>
              <a:t>Errori</a:t>
            </a:r>
            <a:r>
              <a:rPr lang="en-GB" dirty="0" smtClean="0"/>
              <a:t> a </a:t>
            </a:r>
            <a:r>
              <a:rPr lang="en-GB" dirty="0" err="1" smtClean="0"/>
              <a:t>cascata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799" y="305482"/>
            <a:ext cx="3827072" cy="2885686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en-GB" sz="1600" dirty="0" smtClean="0"/>
              <a:t>Qui </a:t>
            </a:r>
            <a:r>
              <a:rPr lang="en-GB" sz="1600" dirty="0" err="1" smtClean="0"/>
              <a:t>c’e</a:t>
            </a:r>
            <a:r>
              <a:rPr lang="en-GB" sz="1600" dirty="0" smtClean="0"/>
              <a:t>’ un </a:t>
            </a:r>
            <a:r>
              <a:rPr lang="en-GB" sz="1600" dirty="0" err="1" smtClean="0"/>
              <a:t>insieme</a:t>
            </a:r>
            <a:r>
              <a:rPr lang="en-GB" sz="1600" dirty="0" smtClean="0"/>
              <a:t> di </a:t>
            </a:r>
            <a:r>
              <a:rPr lang="en-GB" sz="1600" dirty="0" err="1" smtClean="0"/>
              <a:t>errori</a:t>
            </a:r>
            <a:r>
              <a:rPr lang="en-GB" sz="1600" dirty="0" smtClean="0"/>
              <a:t> a </a:t>
            </a:r>
            <a:r>
              <a:rPr lang="en-GB" sz="1600" dirty="0" err="1" smtClean="0"/>
              <a:t>cascata</a:t>
            </a:r>
            <a:r>
              <a:rPr lang="en-GB" sz="1600" dirty="0" smtClean="0"/>
              <a:t>. </a:t>
            </a:r>
          </a:p>
          <a:p>
            <a:pPr marL="342900" indent="-342900">
              <a:buAutoNum type="arabicPeriod"/>
            </a:pPr>
            <a:r>
              <a:rPr lang="en-GB" sz="1600" dirty="0" smtClean="0"/>
              <a:t>Per </a:t>
            </a:r>
            <a:r>
              <a:rPr lang="en-GB" sz="1600" dirty="0" err="1" smtClean="0"/>
              <a:t>essere</a:t>
            </a:r>
            <a:r>
              <a:rPr lang="en-GB" sz="1600" dirty="0" smtClean="0"/>
              <a:t> </a:t>
            </a:r>
            <a:r>
              <a:rPr lang="en-GB" sz="1600" dirty="0" err="1" smtClean="0"/>
              <a:t>più</a:t>
            </a:r>
            <a:r>
              <a:rPr lang="en-GB" sz="1600" dirty="0" smtClean="0"/>
              <a:t> </a:t>
            </a:r>
            <a:r>
              <a:rPr lang="en-GB" sz="1600" dirty="0" err="1" smtClean="0"/>
              <a:t>precisi</a:t>
            </a:r>
            <a:r>
              <a:rPr lang="en-GB" sz="1600" dirty="0" smtClean="0"/>
              <a:t>, </a:t>
            </a:r>
            <a:r>
              <a:rPr lang="en-GB" sz="1600" dirty="0" err="1" smtClean="0"/>
              <a:t>ogni</a:t>
            </a:r>
            <a:r>
              <a:rPr lang="en-GB" sz="1600" dirty="0" smtClean="0"/>
              <a:t> </a:t>
            </a:r>
            <a:r>
              <a:rPr lang="en-GB" sz="1600" dirty="0" err="1" smtClean="0"/>
              <a:t>paziente</a:t>
            </a:r>
            <a:r>
              <a:rPr lang="en-GB" sz="1600" dirty="0" smtClean="0"/>
              <a:t>, </a:t>
            </a:r>
            <a:r>
              <a:rPr lang="en-GB" sz="1600" dirty="0" err="1" smtClean="0"/>
              <a:t>ogni</a:t>
            </a:r>
            <a:r>
              <a:rPr lang="en-GB" sz="1600" dirty="0" smtClean="0"/>
              <a:t> medico e </a:t>
            </a:r>
            <a:r>
              <a:rPr lang="en-GB" sz="1600" dirty="0" err="1" smtClean="0"/>
              <a:t>ogni</a:t>
            </a:r>
            <a:r>
              <a:rPr lang="en-GB" sz="1600" dirty="0" smtClean="0"/>
              <a:t> </a:t>
            </a:r>
            <a:r>
              <a:rPr lang="en-GB" sz="1600" dirty="0" err="1" smtClean="0"/>
              <a:t>esame</a:t>
            </a:r>
            <a:r>
              <a:rPr lang="en-GB" sz="1600" dirty="0" smtClean="0"/>
              <a:t> </a:t>
            </a:r>
            <a:r>
              <a:rPr lang="en-GB" sz="1600" dirty="0" err="1" smtClean="0"/>
              <a:t>possono</a:t>
            </a:r>
            <a:r>
              <a:rPr lang="en-GB" sz="1600" dirty="0" smtClean="0"/>
              <a:t> </a:t>
            </a:r>
            <a:r>
              <a:rPr lang="en-GB" sz="1600" dirty="0" err="1" smtClean="0"/>
              <a:t>comparire</a:t>
            </a:r>
            <a:r>
              <a:rPr lang="en-GB" sz="1600" dirty="0" smtClean="0"/>
              <a:t> </a:t>
            </a:r>
            <a:r>
              <a:rPr lang="en-GB" sz="1600" dirty="0" err="1" smtClean="0"/>
              <a:t>una</a:t>
            </a:r>
            <a:r>
              <a:rPr lang="en-GB" sz="1600" dirty="0" smtClean="0"/>
              <a:t> </a:t>
            </a:r>
            <a:r>
              <a:rPr lang="en-GB" sz="1600" dirty="0" err="1" smtClean="0"/>
              <a:t>ed</a:t>
            </a:r>
            <a:r>
              <a:rPr lang="en-GB" sz="1600" dirty="0" smtClean="0"/>
              <a:t> </a:t>
            </a:r>
            <a:r>
              <a:rPr lang="en-GB" sz="1600" dirty="0" err="1" smtClean="0"/>
              <a:t>una</a:t>
            </a:r>
            <a:r>
              <a:rPr lang="en-GB" sz="1600" dirty="0" smtClean="0"/>
              <a:t> sola </a:t>
            </a:r>
            <a:r>
              <a:rPr lang="en-GB" sz="1600" dirty="0" err="1" smtClean="0"/>
              <a:t>volta</a:t>
            </a:r>
            <a:r>
              <a:rPr lang="en-GB" sz="1600" dirty="0" smtClean="0"/>
              <a:t> </a:t>
            </a:r>
            <a:r>
              <a:rPr lang="en-GB" sz="1600" dirty="0" err="1" smtClean="0"/>
              <a:t>nella</a:t>
            </a:r>
            <a:r>
              <a:rPr lang="en-GB" sz="1600" dirty="0" smtClean="0"/>
              <a:t> relationship </a:t>
            </a:r>
            <a:r>
              <a:rPr lang="en-GB" sz="1600" dirty="0" err="1" smtClean="0"/>
              <a:t>Effettua</a:t>
            </a:r>
            <a:r>
              <a:rPr lang="en-GB" sz="1600" dirty="0" smtClean="0"/>
              <a:t>, e </a:t>
            </a:r>
            <a:r>
              <a:rPr lang="en-GB" sz="1600" dirty="0" err="1" smtClean="0"/>
              <a:t>ciò</a:t>
            </a:r>
            <a:r>
              <a:rPr lang="en-GB" sz="1600" dirty="0" smtClean="0"/>
              <a:t> è </a:t>
            </a:r>
            <a:r>
              <a:rPr lang="en-GB" sz="1600" dirty="0" err="1" smtClean="0"/>
              <a:t>già</a:t>
            </a:r>
            <a:r>
              <a:rPr lang="en-GB" sz="1600" dirty="0" smtClean="0"/>
              <a:t> </a:t>
            </a:r>
            <a:r>
              <a:rPr lang="en-GB" sz="1600" dirty="0" err="1" smtClean="0"/>
              <a:t>singolare</a:t>
            </a:r>
            <a:r>
              <a:rPr lang="en-GB" sz="1600" dirty="0" smtClean="0"/>
              <a:t>. </a:t>
            </a:r>
          </a:p>
          <a:p>
            <a:pPr marL="342900" indent="-342900">
              <a:buAutoNum type="arabicPeriod"/>
            </a:pPr>
            <a:r>
              <a:rPr lang="en-GB" sz="1600" dirty="0" smtClean="0"/>
              <a:t>Poi </a:t>
            </a:r>
            <a:r>
              <a:rPr lang="en-GB" sz="1600" dirty="0" err="1" smtClean="0"/>
              <a:t>Esame</a:t>
            </a:r>
            <a:r>
              <a:rPr lang="en-GB" sz="1600" dirty="0" smtClean="0"/>
              <a:t> è </a:t>
            </a:r>
            <a:r>
              <a:rPr lang="en-GB" sz="1600" dirty="0" err="1" smtClean="0"/>
              <a:t>identificato</a:t>
            </a:r>
            <a:r>
              <a:rPr lang="en-GB" sz="1600" dirty="0" smtClean="0"/>
              <a:t> da ben </a:t>
            </a:r>
            <a:r>
              <a:rPr lang="en-GB" sz="1600" dirty="0" err="1" smtClean="0"/>
              <a:t>quattro</a:t>
            </a:r>
            <a:r>
              <a:rPr lang="en-GB" sz="1600" dirty="0" smtClean="0"/>
              <a:t> </a:t>
            </a:r>
            <a:r>
              <a:rPr lang="en-GB" sz="1600" dirty="0" err="1" smtClean="0"/>
              <a:t>attributi</a:t>
            </a:r>
            <a:r>
              <a:rPr lang="en-GB" sz="1600" dirty="0" smtClean="0"/>
              <a:t>, </a:t>
            </a:r>
            <a:r>
              <a:rPr lang="en-GB" sz="1600" dirty="0" err="1" smtClean="0"/>
              <a:t>ciò</a:t>
            </a:r>
            <a:r>
              <a:rPr lang="en-GB" sz="1600" dirty="0" smtClean="0"/>
              <a:t> non ha </a:t>
            </a:r>
            <a:r>
              <a:rPr lang="en-GB" sz="1600" dirty="0" err="1" smtClean="0"/>
              <a:t>senso</a:t>
            </a:r>
            <a:r>
              <a:rPr lang="en-GB" sz="1600" dirty="0" smtClean="0"/>
              <a:t>. </a:t>
            </a:r>
          </a:p>
          <a:p>
            <a:pPr marL="342900" indent="-342900">
              <a:buAutoNum type="arabicPeriod"/>
            </a:pPr>
            <a:r>
              <a:rPr lang="en-GB" sz="1600" dirty="0" err="1" smtClean="0"/>
              <a:t>Infine</a:t>
            </a:r>
            <a:r>
              <a:rPr lang="en-GB" sz="1600" dirty="0" smtClean="0"/>
              <a:t>, la </a:t>
            </a:r>
            <a:r>
              <a:rPr lang="en-GB" sz="1600" dirty="0" err="1" smtClean="0"/>
              <a:t>relaizone</a:t>
            </a:r>
            <a:r>
              <a:rPr lang="en-GB" sz="1600" dirty="0" smtClean="0"/>
              <a:t> </a:t>
            </a:r>
            <a:r>
              <a:rPr lang="en-GB" sz="1600" dirty="0" err="1" smtClean="0"/>
              <a:t>Effettua</a:t>
            </a:r>
            <a:r>
              <a:rPr lang="en-GB" sz="1600" dirty="0" smtClean="0"/>
              <a:t> </a:t>
            </a:r>
            <a:r>
              <a:rPr lang="en-GB" sz="1600" dirty="0" err="1" smtClean="0"/>
              <a:t>nello</a:t>
            </a:r>
            <a:r>
              <a:rPr lang="en-GB" sz="1600" dirty="0" smtClean="0"/>
              <a:t> schema </a:t>
            </a:r>
            <a:r>
              <a:rPr lang="en-GB" sz="1600" dirty="0" err="1" smtClean="0"/>
              <a:t>relazionale</a:t>
            </a:r>
            <a:r>
              <a:rPr lang="en-GB" sz="1600" dirty="0" smtClean="0"/>
              <a:t> ha </a:t>
            </a:r>
            <a:r>
              <a:rPr lang="en-GB" sz="1600" dirty="0" err="1" smtClean="0"/>
              <a:t>una</a:t>
            </a:r>
            <a:r>
              <a:rPr lang="en-GB" sz="1600" dirty="0" smtClean="0"/>
              <a:t> </a:t>
            </a:r>
            <a:r>
              <a:rPr lang="en-GB" sz="1600" dirty="0" err="1" smtClean="0"/>
              <a:t>chiave</a:t>
            </a:r>
            <a:r>
              <a:rPr lang="en-GB" sz="1600" dirty="0" smtClean="0"/>
              <a:t> </a:t>
            </a:r>
            <a:r>
              <a:rPr lang="en-GB" sz="1600" dirty="0" err="1" smtClean="0"/>
              <a:t>primaria</a:t>
            </a:r>
            <a:r>
              <a:rPr lang="en-GB" sz="1600" dirty="0" smtClean="0"/>
              <a:t> di </a:t>
            </a:r>
            <a:r>
              <a:rPr lang="en-GB" sz="1600" dirty="0" err="1" smtClean="0"/>
              <a:t>sei</a:t>
            </a:r>
            <a:r>
              <a:rPr lang="en-GB" sz="1600" dirty="0" smtClean="0"/>
              <a:t> </a:t>
            </a:r>
            <a:r>
              <a:rPr lang="en-GB" sz="1600" dirty="0" err="1" smtClean="0"/>
              <a:t>attributi</a:t>
            </a:r>
            <a:r>
              <a:rPr lang="en-GB" sz="1600" dirty="0" smtClean="0"/>
              <a:t>, </a:t>
            </a:r>
            <a:r>
              <a:rPr lang="en-GB" sz="1600" dirty="0" err="1" smtClean="0"/>
              <a:t>anche</a:t>
            </a:r>
            <a:r>
              <a:rPr lang="en-GB" sz="1600" dirty="0" smtClean="0"/>
              <a:t> </a:t>
            </a:r>
            <a:r>
              <a:rPr lang="en-GB" sz="1600" dirty="0" err="1" smtClean="0"/>
              <a:t>questo</a:t>
            </a:r>
            <a:r>
              <a:rPr lang="en-GB" sz="1600" dirty="0" smtClean="0"/>
              <a:t> non ha </a:t>
            </a:r>
            <a:r>
              <a:rPr lang="en-GB" sz="1600" dirty="0" err="1" smtClean="0"/>
              <a:t>senso</a:t>
            </a:r>
            <a:r>
              <a:rPr lang="en-GB" sz="1600" dirty="0" smtClean="0"/>
              <a:t>.</a:t>
            </a:r>
          </a:p>
          <a:p>
            <a:pPr marL="342900" indent="-342900">
              <a:buAutoNum type="arabicPeriod"/>
            </a:pPr>
            <a:r>
              <a:rPr lang="en-GB" sz="1600" dirty="0" err="1" smtClean="0"/>
              <a:t>Qualcuno</a:t>
            </a:r>
            <a:r>
              <a:rPr lang="en-GB" sz="1600" dirty="0" smtClean="0"/>
              <a:t> </a:t>
            </a:r>
            <a:r>
              <a:rPr lang="en-GB" sz="1600" dirty="0" err="1" smtClean="0"/>
              <a:t>potrebbe</a:t>
            </a:r>
            <a:r>
              <a:rPr lang="en-GB" sz="1600" dirty="0" smtClean="0"/>
              <a:t> dire: </a:t>
            </a:r>
            <a:r>
              <a:rPr lang="en-GB" sz="1600" dirty="0" err="1" smtClean="0"/>
              <a:t>d’accord</a:t>
            </a:r>
            <a:r>
              <a:rPr lang="en-GB" sz="1600" dirty="0" smtClean="0"/>
              <a:t> ma la </a:t>
            </a:r>
            <a:r>
              <a:rPr lang="en-GB" sz="1600" dirty="0" err="1" smtClean="0"/>
              <a:t>traduzione</a:t>
            </a:r>
            <a:r>
              <a:rPr lang="en-GB" sz="1600" dirty="0" smtClean="0"/>
              <a:t> </a:t>
            </a:r>
            <a:r>
              <a:rPr lang="en-GB" sz="1600" dirty="0" err="1" smtClean="0"/>
              <a:t>della</a:t>
            </a:r>
            <a:r>
              <a:rPr lang="en-GB" sz="1600" dirty="0" smtClean="0"/>
              <a:t> relationship </a:t>
            </a:r>
            <a:r>
              <a:rPr lang="en-GB" sz="1600" b="1" dirty="0" err="1" smtClean="0"/>
              <a:t>Effettua</a:t>
            </a:r>
            <a:r>
              <a:rPr lang="en-GB" sz="1600" dirty="0" smtClean="0"/>
              <a:t> (ER) e la </a:t>
            </a:r>
            <a:r>
              <a:rPr lang="en-GB" sz="1600" dirty="0" err="1" smtClean="0"/>
              <a:t>chiave</a:t>
            </a:r>
            <a:r>
              <a:rPr lang="en-GB" sz="1600" dirty="0" smtClean="0"/>
              <a:t> </a:t>
            </a:r>
            <a:r>
              <a:rPr lang="en-GB" sz="1600" dirty="0" err="1" smtClean="0"/>
              <a:t>della</a:t>
            </a:r>
            <a:r>
              <a:rPr lang="en-GB" sz="1600" dirty="0" smtClean="0"/>
              <a:t> </a:t>
            </a:r>
            <a:r>
              <a:rPr lang="en-GB" sz="1600" dirty="0" err="1" smtClean="0"/>
              <a:t>relazione</a:t>
            </a:r>
            <a:r>
              <a:rPr lang="en-GB" sz="1600" dirty="0" smtClean="0"/>
              <a:t> </a:t>
            </a:r>
            <a:r>
              <a:rPr lang="en-GB" sz="1600" i="1" dirty="0" err="1" smtClean="0"/>
              <a:t>Effettua</a:t>
            </a:r>
            <a:r>
              <a:rPr lang="en-GB" sz="1600" i="1" dirty="0" smtClean="0"/>
              <a:t> (</a:t>
            </a:r>
            <a:r>
              <a:rPr lang="en-GB" sz="1600" i="1" dirty="0" err="1" smtClean="0"/>
              <a:t>Relazionale</a:t>
            </a:r>
            <a:r>
              <a:rPr lang="en-GB" sz="1600" i="1" dirty="0" smtClean="0"/>
              <a:t>) </a:t>
            </a:r>
            <a:r>
              <a:rPr lang="en-GB" sz="1600" dirty="0" err="1" smtClean="0"/>
              <a:t>sono</a:t>
            </a:r>
            <a:r>
              <a:rPr lang="en-GB" sz="1600" dirty="0" smtClean="0"/>
              <a:t> </a:t>
            </a:r>
            <a:r>
              <a:rPr lang="en-GB" sz="1600" dirty="0" err="1" smtClean="0"/>
              <a:t>corrette</a:t>
            </a:r>
            <a:r>
              <a:rPr lang="en-GB" sz="1600" dirty="0" smtClean="0"/>
              <a:t>. </a:t>
            </a:r>
            <a:r>
              <a:rPr lang="en-GB" sz="1600" dirty="0" err="1" smtClean="0"/>
              <a:t>D’accordo</a:t>
            </a:r>
            <a:r>
              <a:rPr lang="en-GB" sz="1600" dirty="0" smtClean="0"/>
              <a:t>, ma è </a:t>
            </a:r>
            <a:r>
              <a:rPr lang="en-GB" sz="1600" dirty="0" err="1" smtClean="0"/>
              <a:t>chiaro</a:t>
            </a:r>
            <a:r>
              <a:rPr lang="en-GB" sz="1600" dirty="0" smtClean="0"/>
              <a:t> </a:t>
            </a:r>
            <a:r>
              <a:rPr lang="en-GB" sz="1600" dirty="0" err="1" smtClean="0"/>
              <a:t>che</a:t>
            </a:r>
            <a:r>
              <a:rPr lang="en-GB" sz="1600" dirty="0" smtClean="0"/>
              <a:t> I </a:t>
            </a:r>
            <a:r>
              <a:rPr lang="en-GB" sz="1600" dirty="0" err="1" smtClean="0"/>
              <a:t>primi</a:t>
            </a:r>
            <a:r>
              <a:rPr lang="en-GB" sz="1600" dirty="0" smtClean="0"/>
              <a:t> due </a:t>
            </a:r>
            <a:r>
              <a:rPr lang="en-GB" sz="1600" dirty="0" err="1" smtClean="0"/>
              <a:t>errori</a:t>
            </a:r>
            <a:r>
              <a:rPr lang="en-GB" sz="1600" dirty="0" smtClean="0"/>
              <a:t> </a:t>
            </a:r>
            <a:r>
              <a:rPr lang="en-GB" sz="1600" dirty="0" err="1" smtClean="0"/>
              <a:t>creano</a:t>
            </a:r>
            <a:r>
              <a:rPr lang="en-GB" sz="1600" dirty="0" smtClean="0"/>
              <a:t> </a:t>
            </a:r>
            <a:r>
              <a:rPr lang="en-GB" sz="1600" dirty="0" err="1" smtClean="0"/>
              <a:t>una</a:t>
            </a:r>
            <a:r>
              <a:rPr lang="en-GB" sz="1600" dirty="0" smtClean="0"/>
              <a:t> specie di “</a:t>
            </a:r>
            <a:r>
              <a:rPr lang="en-GB" sz="1600" dirty="0" err="1" smtClean="0"/>
              <a:t>valanga</a:t>
            </a:r>
            <a:r>
              <a:rPr lang="en-GB" sz="1600" dirty="0" smtClean="0"/>
              <a:t>”, “</a:t>
            </a:r>
            <a:r>
              <a:rPr lang="en-GB" sz="1600" dirty="0" err="1" smtClean="0"/>
              <a:t>sporcando</a:t>
            </a:r>
            <a:r>
              <a:rPr lang="en-GB" sz="1600" dirty="0" smtClean="0"/>
              <a:t>” </a:t>
            </a:r>
            <a:r>
              <a:rPr lang="en-GB" sz="1600" dirty="0" err="1" smtClean="0"/>
              <a:t>trutto</a:t>
            </a:r>
            <a:r>
              <a:rPr lang="en-GB" sz="1600" dirty="0" smtClean="0"/>
              <a:t> </a:t>
            </a:r>
            <a:r>
              <a:rPr lang="en-GB" sz="1600" dirty="0" err="1" smtClean="0"/>
              <a:t>il</a:t>
            </a:r>
            <a:r>
              <a:rPr lang="en-GB" sz="1600" dirty="0" smtClean="0"/>
              <a:t> </a:t>
            </a:r>
            <a:r>
              <a:rPr lang="en-GB" sz="1600" dirty="0" err="1" smtClean="0"/>
              <a:t>compito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74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88" y="5339734"/>
            <a:ext cx="8003774" cy="101661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12" y="1287117"/>
            <a:ext cx="4533766" cy="3455546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3474720" y="2886324"/>
            <a:ext cx="1238845" cy="245341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arrotondato 11"/>
          <p:cNvSpPr/>
          <p:nvPr/>
        </p:nvSpPr>
        <p:spPr>
          <a:xfrm>
            <a:off x="337930" y="5339734"/>
            <a:ext cx="8335348" cy="1076969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0881" y="2020932"/>
            <a:ext cx="8666922" cy="693391"/>
          </a:xfrm>
        </p:spPr>
        <p:txBody>
          <a:bodyPr/>
          <a:lstStyle/>
          <a:p>
            <a:r>
              <a:rPr lang="en-GB" dirty="0" smtClean="0"/>
              <a:t>Due </a:t>
            </a:r>
            <a:r>
              <a:rPr lang="en-GB" dirty="0" err="1" smtClean="0"/>
              <a:t>compiti</a:t>
            </a:r>
            <a:r>
              <a:rPr lang="en-GB" dirty="0" smtClean="0"/>
              <a:t> </a:t>
            </a:r>
            <a:r>
              <a:rPr lang="en-GB" dirty="0" err="1" smtClean="0"/>
              <a:t>annullati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3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Ecco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due </a:t>
            </a:r>
            <a:r>
              <a:rPr lang="en-GB" dirty="0" err="1" smtClean="0"/>
              <a:t>schemi</a:t>
            </a:r>
            <a:r>
              <a:rPr lang="en-GB" dirty="0" smtClean="0"/>
              <a:t> ER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76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04" y="2358187"/>
            <a:ext cx="4174967" cy="329297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195" y="2480807"/>
            <a:ext cx="4958649" cy="31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Riguardo</a:t>
            </a:r>
            <a:r>
              <a:rPr lang="en-GB" dirty="0" smtClean="0"/>
              <a:t> al </a:t>
            </a:r>
            <a:r>
              <a:rPr lang="en-GB" dirty="0" err="1" smtClean="0"/>
              <a:t>copiare</a:t>
            </a:r>
            <a:r>
              <a:rPr lang="en-GB" dirty="0" smtClean="0"/>
              <a:t> e al </a:t>
            </a:r>
            <a:r>
              <a:rPr lang="en-GB" dirty="0" err="1" smtClean="0"/>
              <a:t>collaborare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8279" y="1380225"/>
            <a:ext cx="8672517" cy="4796737"/>
          </a:xfrm>
        </p:spPr>
        <p:txBody>
          <a:bodyPr>
            <a:normAutofit/>
          </a:bodyPr>
          <a:lstStyle/>
          <a:p>
            <a:r>
              <a:rPr lang="en-GB" sz="2800" dirty="0" smtClean="0"/>
              <a:t>E’ </a:t>
            </a:r>
            <a:r>
              <a:rPr lang="en-GB" sz="2800" dirty="0" err="1" smtClean="0"/>
              <a:t>dovere</a:t>
            </a:r>
            <a:r>
              <a:rPr lang="en-GB" sz="2800" dirty="0" smtClean="0"/>
              <a:t> </a:t>
            </a:r>
            <a:r>
              <a:rPr lang="en-GB" sz="2800" dirty="0" err="1" smtClean="0"/>
              <a:t>etico</a:t>
            </a:r>
            <a:r>
              <a:rPr lang="en-GB" sz="2800" dirty="0" smtClean="0"/>
              <a:t> </a:t>
            </a:r>
            <a:r>
              <a:rPr lang="en-GB" sz="2800" dirty="0" err="1" smtClean="0"/>
              <a:t>degli</a:t>
            </a:r>
            <a:r>
              <a:rPr lang="en-GB" sz="2800" dirty="0" smtClean="0"/>
              <a:t> </a:t>
            </a:r>
            <a:r>
              <a:rPr lang="en-GB" sz="2800" dirty="0" err="1" smtClean="0"/>
              <a:t>studenti</a:t>
            </a:r>
            <a:r>
              <a:rPr lang="en-GB" sz="2800" dirty="0" smtClean="0"/>
              <a:t> non </a:t>
            </a:r>
            <a:r>
              <a:rPr lang="en-GB" sz="2800" dirty="0" err="1" smtClean="0"/>
              <a:t>collaborare</a:t>
            </a:r>
            <a:r>
              <a:rPr lang="en-GB" sz="2800" dirty="0" smtClean="0"/>
              <a:t>, </a:t>
            </a:r>
            <a:r>
              <a:rPr lang="en-GB" sz="2800" dirty="0" err="1" smtClean="0"/>
              <a:t>nè</a:t>
            </a:r>
            <a:r>
              <a:rPr lang="en-GB" sz="2800" dirty="0" smtClean="0"/>
              <a:t> </a:t>
            </a:r>
            <a:r>
              <a:rPr lang="en-GB" sz="2800" dirty="0" err="1" smtClean="0"/>
              <a:t>copiare</a:t>
            </a:r>
            <a:r>
              <a:rPr lang="en-GB" sz="2800" dirty="0" smtClean="0"/>
              <a:t> </a:t>
            </a:r>
            <a:r>
              <a:rPr lang="en-GB" sz="2800" dirty="0" err="1" smtClean="0"/>
              <a:t>nè</a:t>
            </a:r>
            <a:r>
              <a:rPr lang="en-GB" sz="2800" dirty="0" smtClean="0"/>
              <a:t> far </a:t>
            </a:r>
            <a:r>
              <a:rPr lang="en-GB" sz="2800" dirty="0" err="1" smtClean="0"/>
              <a:t>copiare</a:t>
            </a:r>
            <a:r>
              <a:rPr lang="en-GB" sz="2800" dirty="0" smtClean="0"/>
              <a:t>, ma è </a:t>
            </a:r>
            <a:r>
              <a:rPr lang="en-GB" sz="2800" dirty="0" err="1" smtClean="0"/>
              <a:t>anche</a:t>
            </a:r>
            <a:r>
              <a:rPr lang="en-GB" sz="2800" dirty="0" smtClean="0"/>
              <a:t> </a:t>
            </a:r>
            <a:r>
              <a:rPr lang="en-GB" sz="2800" dirty="0" err="1" smtClean="0"/>
              <a:t>conveniente</a:t>
            </a:r>
            <a:r>
              <a:rPr lang="en-GB" sz="2800" dirty="0"/>
              <a:t>.</a:t>
            </a:r>
            <a:endParaRPr lang="en-GB" sz="2800" dirty="0" smtClean="0"/>
          </a:p>
          <a:p>
            <a:r>
              <a:rPr lang="en-GB" sz="2800" dirty="0" err="1" smtClean="0"/>
              <a:t>Infatti</a:t>
            </a:r>
            <a:r>
              <a:rPr lang="en-GB" sz="2800" dirty="0" smtClean="0"/>
              <a:t> se </a:t>
            </a:r>
            <a:r>
              <a:rPr lang="en-GB" sz="2800" dirty="0" err="1" smtClean="0"/>
              <a:t>io</a:t>
            </a:r>
            <a:r>
              <a:rPr lang="en-GB" sz="2800" dirty="0" smtClean="0"/>
              <a:t> </a:t>
            </a:r>
            <a:r>
              <a:rPr lang="en-GB" sz="2800" dirty="0" err="1" smtClean="0"/>
              <a:t>valuto</a:t>
            </a:r>
            <a:r>
              <a:rPr lang="en-GB" sz="2800" dirty="0" smtClean="0"/>
              <a:t> </a:t>
            </a:r>
            <a:r>
              <a:rPr lang="en-GB" sz="2800" dirty="0" err="1" smtClean="0"/>
              <a:t>che</a:t>
            </a:r>
            <a:r>
              <a:rPr lang="en-GB" sz="2800" dirty="0" smtClean="0"/>
              <a:t> a </a:t>
            </a:r>
            <a:r>
              <a:rPr lang="en-GB" sz="2800" dirty="0" err="1" smtClean="0"/>
              <a:t>mio</a:t>
            </a:r>
            <a:r>
              <a:rPr lang="en-GB" sz="2800" dirty="0" smtClean="0"/>
              <a:t> </a:t>
            </a:r>
            <a:r>
              <a:rPr lang="en-GB" sz="2800" dirty="0" err="1" smtClean="0"/>
              <a:t>giudizio</a:t>
            </a:r>
            <a:r>
              <a:rPr lang="en-GB" sz="2800" dirty="0" smtClean="0"/>
              <a:t> due </a:t>
            </a:r>
            <a:r>
              <a:rPr lang="en-GB" sz="2800" dirty="0" err="1" smtClean="0"/>
              <a:t>compiti</a:t>
            </a:r>
            <a:r>
              <a:rPr lang="en-GB" sz="2800" dirty="0" smtClean="0"/>
              <a:t> </a:t>
            </a:r>
            <a:r>
              <a:rPr lang="en-GB" sz="2800" dirty="0" err="1" smtClean="0"/>
              <a:t>sono</a:t>
            </a:r>
            <a:r>
              <a:rPr lang="en-GB" sz="2800" dirty="0" smtClean="0"/>
              <a:t> </a:t>
            </a:r>
            <a:r>
              <a:rPr lang="en-GB" sz="2800" dirty="0" err="1" smtClean="0"/>
              <a:t>molto</a:t>
            </a:r>
            <a:r>
              <a:rPr lang="en-GB" sz="2800" dirty="0" smtClean="0"/>
              <a:t> </a:t>
            </a:r>
            <a:r>
              <a:rPr lang="en-GB" sz="2800" dirty="0" err="1" smtClean="0"/>
              <a:t>simili</a:t>
            </a:r>
            <a:r>
              <a:rPr lang="en-GB" sz="2800" dirty="0" smtClean="0"/>
              <a:t>, </a:t>
            </a:r>
            <a:r>
              <a:rPr lang="en-GB" sz="2800" dirty="0" err="1" smtClean="0"/>
              <a:t>sulla</a:t>
            </a:r>
            <a:r>
              <a:rPr lang="en-GB" sz="2800" dirty="0" smtClean="0"/>
              <a:t> base di </a:t>
            </a:r>
            <a:r>
              <a:rPr lang="en-GB" sz="2800" dirty="0" err="1" smtClean="0"/>
              <a:t>una</a:t>
            </a:r>
            <a:r>
              <a:rPr lang="en-GB" sz="2800" dirty="0" smtClean="0"/>
              <a:t> </a:t>
            </a:r>
            <a:r>
              <a:rPr lang="en-GB" sz="2800" dirty="0" err="1" smtClean="0"/>
              <a:t>mia</a:t>
            </a:r>
            <a:r>
              <a:rPr lang="en-GB" sz="2800" dirty="0" smtClean="0"/>
              <a:t> </a:t>
            </a:r>
            <a:r>
              <a:rPr lang="en-GB" sz="2800" dirty="0" err="1" smtClean="0"/>
              <a:t>definizione</a:t>
            </a:r>
            <a:r>
              <a:rPr lang="en-GB" sz="2800" dirty="0" smtClean="0"/>
              <a:t> e </a:t>
            </a:r>
            <a:r>
              <a:rPr lang="en-GB" sz="2800" dirty="0" err="1" smtClean="0"/>
              <a:t>misura</a:t>
            </a:r>
            <a:r>
              <a:rPr lang="en-GB" sz="2800" dirty="0" smtClean="0"/>
              <a:t> di </a:t>
            </a:r>
            <a:r>
              <a:rPr lang="en-GB" sz="2800" dirty="0" err="1" smtClean="0"/>
              <a:t>similitudine</a:t>
            </a:r>
            <a:r>
              <a:rPr lang="en-GB" sz="2800" dirty="0" smtClean="0"/>
              <a:t>, tenuto </a:t>
            </a:r>
            <a:r>
              <a:rPr lang="en-GB" sz="2800" dirty="0" err="1" smtClean="0"/>
              <a:t>conto</a:t>
            </a:r>
            <a:r>
              <a:rPr lang="en-GB" sz="2800" dirty="0" smtClean="0"/>
              <a:t> </a:t>
            </a:r>
            <a:r>
              <a:rPr lang="en-GB" sz="2800" dirty="0" err="1" smtClean="0"/>
              <a:t>che</a:t>
            </a:r>
            <a:r>
              <a:rPr lang="en-GB" sz="2800" dirty="0" smtClean="0"/>
              <a:t> </a:t>
            </a:r>
            <a:r>
              <a:rPr lang="en-GB" sz="2800" dirty="0" err="1" smtClean="0"/>
              <a:t>sia</a:t>
            </a:r>
            <a:r>
              <a:rPr lang="en-GB" sz="2800" dirty="0" smtClean="0"/>
              <a:t> </a:t>
            </a:r>
            <a:r>
              <a:rPr lang="en-GB" sz="2800" dirty="0" err="1" smtClean="0"/>
              <a:t>il</a:t>
            </a:r>
            <a:r>
              <a:rPr lang="en-GB" sz="2800" dirty="0" smtClean="0"/>
              <a:t> </a:t>
            </a:r>
            <a:r>
              <a:rPr lang="en-GB" sz="2800" dirty="0" err="1" smtClean="0"/>
              <a:t>copiare</a:t>
            </a:r>
            <a:r>
              <a:rPr lang="en-GB" sz="2800" dirty="0" smtClean="0"/>
              <a:t> </a:t>
            </a:r>
            <a:r>
              <a:rPr lang="en-GB" sz="2800" dirty="0" err="1" smtClean="0"/>
              <a:t>che</a:t>
            </a:r>
            <a:r>
              <a:rPr lang="en-GB" sz="2800" dirty="0" smtClean="0"/>
              <a:t> </a:t>
            </a:r>
            <a:r>
              <a:rPr lang="en-GB" sz="2800" dirty="0" err="1" smtClean="0"/>
              <a:t>il</a:t>
            </a:r>
            <a:r>
              <a:rPr lang="en-GB" sz="2800" dirty="0" smtClean="0"/>
              <a:t> far </a:t>
            </a:r>
            <a:r>
              <a:rPr lang="en-GB" sz="2800" dirty="0" err="1" smtClean="0"/>
              <a:t>copiare</a:t>
            </a:r>
            <a:r>
              <a:rPr lang="en-GB" sz="2800" dirty="0" smtClean="0"/>
              <a:t> </a:t>
            </a:r>
            <a:r>
              <a:rPr lang="en-GB" sz="2800" dirty="0" err="1" smtClean="0"/>
              <a:t>che</a:t>
            </a:r>
            <a:r>
              <a:rPr lang="en-GB" sz="2800" dirty="0" smtClean="0"/>
              <a:t> </a:t>
            </a:r>
            <a:r>
              <a:rPr lang="en-GB" sz="2800" dirty="0" err="1" smtClean="0"/>
              <a:t>il</a:t>
            </a:r>
            <a:r>
              <a:rPr lang="en-GB" sz="2800" dirty="0" smtClean="0"/>
              <a:t> </a:t>
            </a:r>
            <a:r>
              <a:rPr lang="en-GB" sz="2800" dirty="0" err="1" smtClean="0"/>
              <a:t>collaborare</a:t>
            </a:r>
            <a:r>
              <a:rPr lang="en-GB" sz="2800" dirty="0" smtClean="0"/>
              <a:t> </a:t>
            </a:r>
            <a:r>
              <a:rPr lang="en-GB" sz="2800" dirty="0" err="1" smtClean="0"/>
              <a:t>sono</a:t>
            </a:r>
            <a:r>
              <a:rPr lang="en-GB" sz="2800" dirty="0" smtClean="0"/>
              <a:t> </a:t>
            </a:r>
            <a:r>
              <a:rPr lang="en-GB" sz="2800" dirty="0" err="1" smtClean="0"/>
              <a:t>comportamenti</a:t>
            </a:r>
            <a:r>
              <a:rPr lang="en-GB" sz="2800" dirty="0" smtClean="0"/>
              <a:t> </a:t>
            </a:r>
            <a:r>
              <a:rPr lang="en-GB" sz="2800" dirty="0" err="1" smtClean="0"/>
              <a:t>scorretti</a:t>
            </a:r>
            <a:r>
              <a:rPr lang="en-GB" sz="2800" dirty="0" smtClean="0"/>
              <a:t>, </a:t>
            </a:r>
            <a:r>
              <a:rPr lang="en-GB" sz="2800" dirty="0" err="1" smtClean="0"/>
              <a:t>annullo</a:t>
            </a:r>
            <a:r>
              <a:rPr lang="en-GB" sz="2800" dirty="0" smtClean="0"/>
              <a:t> </a:t>
            </a:r>
            <a:r>
              <a:rPr lang="en-GB" sz="2800" dirty="0" err="1" smtClean="0"/>
              <a:t>i</a:t>
            </a:r>
            <a:r>
              <a:rPr lang="en-GB" sz="2800" dirty="0" smtClean="0"/>
              <a:t> due </a:t>
            </a:r>
            <a:r>
              <a:rPr lang="en-GB" sz="2800" dirty="0" err="1" smtClean="0"/>
              <a:t>compiti</a:t>
            </a:r>
            <a:r>
              <a:rPr lang="en-GB" sz="2800" dirty="0" smtClean="0"/>
              <a:t>, e </a:t>
            </a:r>
            <a:r>
              <a:rPr lang="en-GB" sz="2800" dirty="0" err="1" smtClean="0"/>
              <a:t>invito</a:t>
            </a:r>
            <a:r>
              <a:rPr lang="en-GB" sz="2800" dirty="0" smtClean="0"/>
              <a:t> </a:t>
            </a:r>
            <a:r>
              <a:rPr lang="en-GB" sz="2800" dirty="0" err="1" smtClean="0"/>
              <a:t>gli</a:t>
            </a:r>
            <a:r>
              <a:rPr lang="en-GB" sz="2800" dirty="0" smtClean="0"/>
              <a:t> </a:t>
            </a:r>
            <a:r>
              <a:rPr lang="en-GB" sz="2800" dirty="0" err="1" smtClean="0"/>
              <a:t>studenti</a:t>
            </a:r>
            <a:r>
              <a:rPr lang="en-GB" sz="2800" dirty="0" smtClean="0"/>
              <a:t> a </a:t>
            </a:r>
            <a:r>
              <a:rPr lang="en-GB" sz="2800" dirty="0" err="1" smtClean="0"/>
              <a:t>presentarsi</a:t>
            </a:r>
            <a:r>
              <a:rPr lang="en-GB" sz="2800" dirty="0" smtClean="0"/>
              <a:t> in </a:t>
            </a:r>
            <a:r>
              <a:rPr lang="en-GB" sz="2800" dirty="0" err="1" smtClean="0"/>
              <a:t>appelli</a:t>
            </a:r>
            <a:r>
              <a:rPr lang="en-GB" sz="2800" dirty="0" smtClean="0"/>
              <a:t> </a:t>
            </a:r>
            <a:r>
              <a:rPr lang="en-GB" sz="2800" dirty="0" err="1" smtClean="0"/>
              <a:t>diversi</a:t>
            </a:r>
            <a:r>
              <a:rPr lang="en-GB" sz="2800" dirty="0" smtClean="0"/>
              <a:t>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Conclusioni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Questa </a:t>
            </a:r>
            <a:r>
              <a:rPr lang="en-GB" sz="2400" dirty="0" err="1" smtClean="0"/>
              <a:t>prova</a:t>
            </a:r>
            <a:r>
              <a:rPr lang="en-GB" sz="2400" dirty="0" smtClean="0"/>
              <a:t> è </a:t>
            </a:r>
            <a:r>
              <a:rPr lang="en-GB" sz="2400" dirty="0" err="1" smtClean="0"/>
              <a:t>servita</a:t>
            </a:r>
            <a:r>
              <a:rPr lang="en-GB" sz="2400" dirty="0" smtClean="0"/>
              <a:t> a </a:t>
            </a:r>
            <a:r>
              <a:rPr lang="en-GB" sz="2400" dirty="0" err="1" smtClean="0"/>
              <a:t>noi</a:t>
            </a:r>
            <a:r>
              <a:rPr lang="en-GB" sz="2400" dirty="0" smtClean="0"/>
              <a:t> </a:t>
            </a:r>
            <a:r>
              <a:rPr lang="en-GB" sz="2400" dirty="0" err="1" smtClean="0"/>
              <a:t>docenti</a:t>
            </a:r>
            <a:r>
              <a:rPr lang="en-GB" sz="2400" dirty="0" smtClean="0"/>
              <a:t> per </a:t>
            </a:r>
            <a:r>
              <a:rPr lang="en-GB" sz="2400" dirty="0" err="1" smtClean="0"/>
              <a:t>migliorare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testo</a:t>
            </a:r>
            <a:r>
              <a:rPr lang="en-GB" sz="2400" dirty="0" smtClean="0"/>
              <a:t> </a:t>
            </a:r>
            <a:r>
              <a:rPr lang="en-GB" sz="2400" dirty="0" err="1" smtClean="0"/>
              <a:t>d’esame</a:t>
            </a:r>
            <a:r>
              <a:rPr lang="en-GB" sz="2400" dirty="0" smtClean="0"/>
              <a:t> e per </a:t>
            </a:r>
            <a:r>
              <a:rPr lang="en-GB" sz="2400" dirty="0" err="1" smtClean="0"/>
              <a:t>capire</a:t>
            </a:r>
            <a:r>
              <a:rPr lang="en-GB" sz="2400" dirty="0" smtClean="0"/>
              <a:t> </a:t>
            </a:r>
            <a:r>
              <a:rPr lang="en-GB" sz="2400" dirty="0" err="1" smtClean="0"/>
              <a:t>quali</a:t>
            </a:r>
            <a:r>
              <a:rPr lang="en-GB" sz="2400" dirty="0" smtClean="0"/>
              <a:t> </a:t>
            </a:r>
            <a:r>
              <a:rPr lang="en-GB" sz="2400" dirty="0" err="1" smtClean="0"/>
              <a:t>sono</a:t>
            </a:r>
            <a:r>
              <a:rPr lang="en-GB" sz="2400" dirty="0" smtClean="0"/>
              <a:t> I </a:t>
            </a:r>
            <a:r>
              <a:rPr lang="en-GB" sz="2400" dirty="0" err="1" smtClean="0"/>
              <a:t>possibili</a:t>
            </a:r>
            <a:r>
              <a:rPr lang="en-GB" sz="2400" dirty="0" smtClean="0"/>
              <a:t> “</a:t>
            </a:r>
            <a:r>
              <a:rPr lang="en-GB" sz="2400" dirty="0" err="1" smtClean="0"/>
              <a:t>errori</a:t>
            </a:r>
            <a:r>
              <a:rPr lang="en-GB" sz="2400" dirty="0" smtClean="0"/>
              <a:t> di </a:t>
            </a:r>
            <a:r>
              <a:rPr lang="en-GB" sz="2400" dirty="0" err="1" smtClean="0"/>
              <a:t>approccio</a:t>
            </a:r>
            <a:r>
              <a:rPr lang="en-GB" sz="2400" dirty="0" smtClean="0"/>
              <a:t>” e </a:t>
            </a:r>
            <a:r>
              <a:rPr lang="en-GB" sz="2400" dirty="0" err="1" smtClean="0"/>
              <a:t>segnalarveli</a:t>
            </a:r>
            <a:r>
              <a:rPr lang="en-GB" sz="2400" dirty="0" smtClean="0"/>
              <a:t>. </a:t>
            </a:r>
          </a:p>
          <a:p>
            <a:r>
              <a:rPr lang="en-GB" sz="2400" dirty="0" err="1" smtClean="0"/>
              <a:t>Analizzate</a:t>
            </a:r>
            <a:r>
              <a:rPr lang="en-GB" sz="2400" dirty="0" smtClean="0"/>
              <a:t> con </a:t>
            </a:r>
            <a:r>
              <a:rPr lang="en-GB" sz="2400" dirty="0" err="1" smtClean="0"/>
              <a:t>cura</a:t>
            </a:r>
            <a:r>
              <a:rPr lang="en-GB" sz="2400" dirty="0" smtClean="0"/>
              <a:t> </a:t>
            </a:r>
            <a:r>
              <a:rPr lang="en-GB" sz="2400" dirty="0" err="1" smtClean="0"/>
              <a:t>gli</a:t>
            </a:r>
            <a:r>
              <a:rPr lang="en-GB" sz="2400" dirty="0" smtClean="0"/>
              <a:t> </a:t>
            </a:r>
            <a:r>
              <a:rPr lang="en-GB" sz="2400" dirty="0" err="1" smtClean="0"/>
              <a:t>errori</a:t>
            </a:r>
            <a:r>
              <a:rPr lang="en-GB" sz="2400" dirty="0" smtClean="0"/>
              <a:t> </a:t>
            </a:r>
            <a:r>
              <a:rPr lang="en-GB" sz="2400" dirty="0" err="1" smtClean="0"/>
              <a:t>mostrati</a:t>
            </a:r>
            <a:r>
              <a:rPr lang="en-GB" sz="2400" dirty="0" smtClean="0"/>
              <a:t>, </a:t>
            </a:r>
            <a:r>
              <a:rPr lang="en-GB" sz="2400" dirty="0" err="1" smtClean="0"/>
              <a:t>cercate</a:t>
            </a:r>
            <a:r>
              <a:rPr lang="en-GB" sz="2400" dirty="0" smtClean="0"/>
              <a:t> di </a:t>
            </a:r>
            <a:r>
              <a:rPr lang="en-GB" sz="2400" dirty="0" err="1" smtClean="0"/>
              <a:t>capire</a:t>
            </a:r>
            <a:r>
              <a:rPr lang="en-GB" sz="2400" dirty="0" smtClean="0"/>
              <a:t> se </a:t>
            </a:r>
            <a:r>
              <a:rPr lang="en-GB" sz="2400" dirty="0" err="1" smtClean="0"/>
              <a:t>nel</a:t>
            </a:r>
            <a:r>
              <a:rPr lang="en-GB" sz="2400" dirty="0" smtClean="0"/>
              <a:t> Vostro </a:t>
            </a:r>
            <a:r>
              <a:rPr lang="en-GB" sz="2400" dirty="0" err="1" smtClean="0"/>
              <a:t>elaborato</a:t>
            </a:r>
            <a:r>
              <a:rPr lang="en-GB" sz="2400" dirty="0" smtClean="0"/>
              <a:t> li </a:t>
            </a:r>
            <a:r>
              <a:rPr lang="en-GB" sz="2400" dirty="0" err="1" smtClean="0"/>
              <a:t>avete</a:t>
            </a:r>
            <a:r>
              <a:rPr lang="en-GB" sz="2400" dirty="0" smtClean="0"/>
              <a:t> </a:t>
            </a:r>
            <a:r>
              <a:rPr lang="en-GB" sz="2400" dirty="0" err="1" smtClean="0"/>
              <a:t>commessi</a:t>
            </a:r>
            <a:r>
              <a:rPr lang="en-GB" sz="2400" dirty="0" smtClean="0"/>
              <a:t>, </a:t>
            </a:r>
            <a:r>
              <a:rPr lang="en-GB" sz="2400" dirty="0" err="1" smtClean="0"/>
              <a:t>migliorate</a:t>
            </a:r>
            <a:r>
              <a:rPr lang="en-GB" sz="2400" dirty="0" smtClean="0"/>
              <a:t> la </a:t>
            </a:r>
            <a:r>
              <a:rPr lang="en-GB" sz="2400" dirty="0" err="1" smtClean="0"/>
              <a:t>vostra</a:t>
            </a:r>
            <a:r>
              <a:rPr lang="en-GB" sz="2400" dirty="0" smtClean="0"/>
              <a:t> </a:t>
            </a:r>
            <a:r>
              <a:rPr lang="en-GB" sz="2400" dirty="0" err="1" smtClean="0"/>
              <a:t>preparazione</a:t>
            </a:r>
            <a:r>
              <a:rPr lang="en-GB" sz="2400" dirty="0" smtClean="0"/>
              <a:t>, </a:t>
            </a:r>
            <a:r>
              <a:rPr lang="en-GB" sz="2400" dirty="0" err="1" smtClean="0"/>
              <a:t>vederete</a:t>
            </a:r>
            <a:r>
              <a:rPr lang="en-GB" sz="2400" dirty="0" smtClean="0"/>
              <a:t> </a:t>
            </a:r>
            <a:r>
              <a:rPr lang="en-GB" sz="2400" dirty="0" err="1" smtClean="0"/>
              <a:t>che</a:t>
            </a:r>
            <a:r>
              <a:rPr lang="en-GB" sz="2400" dirty="0" smtClean="0"/>
              <a:t> in </a:t>
            </a:r>
            <a:r>
              <a:rPr lang="en-GB" sz="2400" dirty="0" err="1" smtClean="0"/>
              <a:t>occasione</a:t>
            </a:r>
            <a:r>
              <a:rPr lang="en-GB" sz="2400" dirty="0" smtClean="0"/>
              <a:t> del </a:t>
            </a:r>
            <a:r>
              <a:rPr lang="en-GB" sz="2400" dirty="0" err="1" smtClean="0"/>
              <a:t>compito</a:t>
            </a:r>
            <a:r>
              <a:rPr lang="en-GB" sz="2400" dirty="0" smtClean="0"/>
              <a:t> “</a:t>
            </a:r>
            <a:r>
              <a:rPr lang="en-GB" sz="2400" dirty="0" err="1" smtClean="0"/>
              <a:t>vero</a:t>
            </a:r>
            <a:r>
              <a:rPr lang="en-GB" sz="2400" dirty="0" smtClean="0"/>
              <a:t>” vi </a:t>
            </a:r>
            <a:r>
              <a:rPr lang="en-GB" sz="2400" dirty="0" err="1" smtClean="0"/>
              <a:t>sarà</a:t>
            </a:r>
            <a:r>
              <a:rPr lang="en-GB" sz="2400" dirty="0" smtClean="0"/>
              <a:t> </a:t>
            </a:r>
            <a:r>
              <a:rPr lang="en-GB" sz="2400" dirty="0" err="1" smtClean="0"/>
              <a:t>stata</a:t>
            </a:r>
            <a:r>
              <a:rPr lang="en-GB" sz="2400" dirty="0" smtClean="0"/>
              <a:t> utile </a:t>
            </a:r>
            <a:r>
              <a:rPr lang="en-GB" sz="2400" dirty="0" err="1" smtClean="0"/>
              <a:t>questa</a:t>
            </a:r>
            <a:r>
              <a:rPr lang="en-GB" sz="2400" dirty="0" smtClean="0"/>
              <a:t> </a:t>
            </a:r>
            <a:r>
              <a:rPr lang="en-GB" sz="2400" dirty="0" err="1" smtClean="0"/>
              <a:t>esperienza</a:t>
            </a:r>
            <a:r>
              <a:rPr lang="en-GB" sz="2400" dirty="0" smtClean="0"/>
              <a:t>, e </a:t>
            </a:r>
            <a:r>
              <a:rPr lang="en-GB" sz="2400" dirty="0" err="1" smtClean="0"/>
              <a:t>cercate</a:t>
            </a:r>
            <a:r>
              <a:rPr lang="en-GB" sz="2400" dirty="0" smtClean="0"/>
              <a:t> di dare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massimo</a:t>
            </a:r>
            <a:r>
              <a:rPr lang="en-GB" sz="2400" dirty="0" smtClean="0"/>
              <a:t>!</a:t>
            </a:r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404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Consiglio</a:t>
            </a:r>
            <a:r>
              <a:rPr lang="en-GB" dirty="0" smtClean="0"/>
              <a:t> 1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Cercare</a:t>
            </a:r>
            <a:r>
              <a:rPr lang="en-GB" sz="2400" dirty="0" smtClean="0"/>
              <a:t> di </a:t>
            </a:r>
            <a:r>
              <a:rPr lang="en-GB" sz="2400" dirty="0" err="1" smtClean="0"/>
              <a:t>rispondere</a:t>
            </a:r>
            <a:r>
              <a:rPr lang="en-GB" sz="2400" dirty="0" smtClean="0"/>
              <a:t> </a:t>
            </a:r>
            <a:r>
              <a:rPr lang="en-GB" sz="2400" dirty="0" err="1" smtClean="0"/>
              <a:t>almeno</a:t>
            </a:r>
            <a:r>
              <a:rPr lang="en-GB" sz="2400" dirty="0" smtClean="0"/>
              <a:t> </a:t>
            </a:r>
            <a:r>
              <a:rPr lang="en-GB" sz="2400" dirty="0" err="1" smtClean="0"/>
              <a:t>parzialmente</a:t>
            </a:r>
            <a:r>
              <a:rPr lang="en-GB" sz="2400" dirty="0" smtClean="0"/>
              <a:t> a </a:t>
            </a:r>
            <a:r>
              <a:rPr lang="en-GB" sz="2400" dirty="0" err="1" smtClean="0"/>
              <a:t>tutte</a:t>
            </a:r>
            <a:r>
              <a:rPr lang="en-GB" sz="2400" dirty="0" smtClean="0"/>
              <a:t> le </a:t>
            </a:r>
            <a:r>
              <a:rPr lang="en-GB" sz="2400" dirty="0" err="1" smtClean="0"/>
              <a:t>domande</a:t>
            </a:r>
            <a:r>
              <a:rPr lang="en-GB" sz="2400" dirty="0" smtClean="0"/>
              <a:t>. </a:t>
            </a:r>
            <a:r>
              <a:rPr lang="en-GB" sz="2400" dirty="0" err="1" smtClean="0"/>
              <a:t>Sono</a:t>
            </a:r>
            <a:r>
              <a:rPr lang="en-GB" sz="2400" dirty="0" smtClean="0"/>
              <a:t> </a:t>
            </a:r>
            <a:r>
              <a:rPr lang="en-GB" sz="2400" dirty="0" err="1" smtClean="0"/>
              <a:t>consapevole</a:t>
            </a:r>
            <a:r>
              <a:rPr lang="en-GB" sz="2400" dirty="0" smtClean="0"/>
              <a:t> </a:t>
            </a:r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compito</a:t>
            </a:r>
            <a:r>
              <a:rPr lang="en-GB" sz="2400" dirty="0" smtClean="0"/>
              <a:t> è a </a:t>
            </a:r>
            <a:r>
              <a:rPr lang="en-GB" sz="2400" dirty="0" err="1" smtClean="0"/>
              <a:t>cascata</a:t>
            </a:r>
            <a:r>
              <a:rPr lang="en-GB" sz="2400" dirty="0" smtClean="0"/>
              <a:t>, e </a:t>
            </a:r>
            <a:r>
              <a:rPr lang="en-GB" sz="2400" dirty="0" err="1" smtClean="0"/>
              <a:t>si</a:t>
            </a:r>
            <a:r>
              <a:rPr lang="en-GB" sz="2400" dirty="0" smtClean="0"/>
              <a:t> </a:t>
            </a:r>
            <a:r>
              <a:rPr lang="en-GB" sz="2400" dirty="0" err="1" smtClean="0"/>
              <a:t>può</a:t>
            </a:r>
            <a:r>
              <a:rPr lang="en-GB" sz="2400" dirty="0" smtClean="0"/>
              <a:t> </a:t>
            </a:r>
            <a:r>
              <a:rPr lang="en-GB" sz="2400" dirty="0" err="1" smtClean="0"/>
              <a:t>affrontare</a:t>
            </a:r>
            <a:r>
              <a:rPr lang="en-GB" sz="2400" dirty="0" smtClean="0"/>
              <a:t> </a:t>
            </a:r>
            <a:r>
              <a:rPr lang="en-GB" sz="2400" dirty="0" err="1" smtClean="0"/>
              <a:t>l’argomento</a:t>
            </a:r>
            <a:r>
              <a:rPr lang="en-GB" sz="2400" dirty="0" smtClean="0"/>
              <a:t> I solo </a:t>
            </a:r>
            <a:r>
              <a:rPr lang="en-GB" sz="2400" dirty="0" err="1" smtClean="0"/>
              <a:t>dopo</a:t>
            </a:r>
            <a:r>
              <a:rPr lang="en-GB" sz="2400" dirty="0" smtClean="0"/>
              <a:t> aver finite </a:t>
            </a:r>
            <a:r>
              <a:rPr lang="en-GB" sz="2400" dirty="0" err="1" smtClean="0"/>
              <a:t>l’argomento</a:t>
            </a:r>
            <a:r>
              <a:rPr lang="en-GB" sz="2400" dirty="0" smtClean="0"/>
              <a:t> i-1, ma se vi </a:t>
            </a:r>
            <a:r>
              <a:rPr lang="en-GB" sz="2400" dirty="0" err="1" smtClean="0"/>
              <a:t>trovate</a:t>
            </a:r>
            <a:r>
              <a:rPr lang="en-GB" sz="2400" dirty="0" smtClean="0"/>
              <a:t> a </a:t>
            </a:r>
            <a:r>
              <a:rPr lang="en-GB" sz="2400" dirty="0" err="1" smtClean="0"/>
              <a:t>corto</a:t>
            </a:r>
            <a:r>
              <a:rPr lang="en-GB" sz="2400" dirty="0" smtClean="0"/>
              <a:t> di tempo </a:t>
            </a:r>
            <a:r>
              <a:rPr lang="en-GB" sz="2400" dirty="0" err="1" smtClean="0"/>
              <a:t>potete</a:t>
            </a:r>
            <a:r>
              <a:rPr lang="en-GB" sz="2400" dirty="0" smtClean="0"/>
              <a:t> procedure a “</a:t>
            </a:r>
            <a:r>
              <a:rPr lang="en-GB" sz="2400" dirty="0" err="1" smtClean="0"/>
              <a:t>imbuto</a:t>
            </a:r>
            <a:r>
              <a:rPr lang="en-GB" sz="2400" dirty="0" smtClean="0"/>
              <a:t>” </a:t>
            </a:r>
            <a:r>
              <a:rPr lang="en-GB" sz="2400" dirty="0" err="1" smtClean="0"/>
              <a:t>isolando</a:t>
            </a:r>
            <a:r>
              <a:rPr lang="en-GB" sz="2400" dirty="0" smtClean="0"/>
              <a:t> </a:t>
            </a:r>
            <a:r>
              <a:rPr lang="en-GB" sz="2400" dirty="0" err="1" smtClean="0"/>
              <a:t>una</a:t>
            </a:r>
            <a:r>
              <a:rPr lang="en-GB" sz="2400" dirty="0" smtClean="0"/>
              <a:t> parte  </a:t>
            </a:r>
            <a:r>
              <a:rPr lang="en-GB" sz="2400" dirty="0" err="1" smtClean="0"/>
              <a:t>dello</a:t>
            </a:r>
            <a:r>
              <a:rPr lang="en-GB" sz="2400" dirty="0" smtClean="0"/>
              <a:t> schema ER e </a:t>
            </a:r>
            <a:r>
              <a:rPr lang="en-GB" sz="2400" dirty="0" err="1" smtClean="0"/>
              <a:t>procedendo</a:t>
            </a:r>
            <a:r>
              <a:rPr lang="en-GB" sz="2400" dirty="0" smtClean="0"/>
              <a:t> solo per </a:t>
            </a:r>
            <a:r>
              <a:rPr lang="en-GB" sz="2400" dirty="0" err="1" smtClean="0"/>
              <a:t>quella</a:t>
            </a:r>
            <a:r>
              <a:rPr lang="en-GB" sz="2400" dirty="0" smtClean="0"/>
              <a:t> parte, </a:t>
            </a:r>
            <a:r>
              <a:rPr lang="en-GB" sz="2400" dirty="0" err="1" smtClean="0"/>
              <a:t>oppure</a:t>
            </a:r>
            <a:r>
              <a:rPr lang="en-GB" sz="2400" dirty="0" smtClean="0"/>
              <a:t> </a:t>
            </a:r>
            <a:r>
              <a:rPr lang="en-GB" sz="2400" dirty="0" err="1" smtClean="0"/>
              <a:t>piuttosto</a:t>
            </a:r>
            <a:r>
              <a:rPr lang="en-GB" sz="2400" dirty="0" smtClean="0"/>
              <a:t> </a:t>
            </a:r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 smtClean="0"/>
              <a:t>rispondere</a:t>
            </a:r>
            <a:r>
              <a:rPr lang="en-GB" sz="2400" dirty="0" smtClean="0"/>
              <a:t> </a:t>
            </a:r>
            <a:r>
              <a:rPr lang="en-GB" sz="2400" dirty="0" err="1" smtClean="0"/>
              <a:t>totalmente</a:t>
            </a:r>
            <a:r>
              <a:rPr lang="en-GB" sz="2400" dirty="0" smtClean="0"/>
              <a:t> </a:t>
            </a:r>
            <a:r>
              <a:rPr lang="en-GB" sz="2400" dirty="0" err="1" smtClean="0"/>
              <a:t>alla</a:t>
            </a:r>
            <a:r>
              <a:rPr lang="en-GB" sz="2400" dirty="0" smtClean="0"/>
              <a:t> </a:t>
            </a:r>
            <a:r>
              <a:rPr lang="en-GB" sz="2400" dirty="0" err="1" smtClean="0"/>
              <a:t>domanda</a:t>
            </a:r>
            <a:r>
              <a:rPr lang="en-GB" sz="2400" dirty="0" smtClean="0"/>
              <a:t> SQL </a:t>
            </a:r>
            <a:r>
              <a:rPr lang="en-GB" sz="2400" dirty="0" err="1" smtClean="0"/>
              <a:t>rispondendo</a:t>
            </a:r>
            <a:r>
              <a:rPr lang="en-GB" sz="2400" dirty="0" smtClean="0"/>
              <a:t> un </a:t>
            </a:r>
            <a:r>
              <a:rPr lang="en-GB" sz="2400" dirty="0" err="1" smtClean="0"/>
              <a:t>po</a:t>
            </a:r>
            <a:r>
              <a:rPr lang="en-GB" sz="2400" dirty="0" smtClean="0"/>
              <a:t>’ </a:t>
            </a:r>
            <a:r>
              <a:rPr lang="en-GB" sz="2400" dirty="0" err="1" smtClean="0"/>
              <a:t>alla</a:t>
            </a:r>
            <a:r>
              <a:rPr lang="en-GB" sz="2400" dirty="0" smtClean="0"/>
              <a:t> SQWL e un </a:t>
            </a:r>
            <a:r>
              <a:rPr lang="en-GB" sz="2400" dirty="0" err="1" smtClean="0"/>
              <a:t>pò</a:t>
            </a:r>
            <a:r>
              <a:rPr lang="en-GB" sz="2400" dirty="0" smtClean="0"/>
              <a:t> all’0algebra </a:t>
            </a:r>
            <a:r>
              <a:rPr lang="en-GB" sz="2400" dirty="0" err="1" smtClean="0"/>
              <a:t>relazionale</a:t>
            </a:r>
            <a:r>
              <a:rPr lang="en-GB" sz="2400" dirty="0" smtClean="0"/>
              <a:t>. </a:t>
            </a:r>
          </a:p>
          <a:p>
            <a:r>
              <a:rPr lang="en-GB" sz="2400" dirty="0" err="1" smtClean="0"/>
              <a:t>Riguardo</a:t>
            </a:r>
            <a:r>
              <a:rPr lang="en-GB" sz="2400" dirty="0" smtClean="0"/>
              <a:t> al </a:t>
            </a:r>
            <a:r>
              <a:rPr lang="en-GB" sz="2400" dirty="0" err="1" smtClean="0"/>
              <a:t>modello</a:t>
            </a:r>
            <a:r>
              <a:rPr lang="en-GB" sz="2400" dirty="0" smtClean="0"/>
              <a:t> </a:t>
            </a:r>
            <a:r>
              <a:rPr lang="en-GB" sz="2400" dirty="0" err="1" smtClean="0"/>
              <a:t>relazionale</a:t>
            </a:r>
            <a:r>
              <a:rPr lang="en-GB" sz="2400" dirty="0" smtClean="0"/>
              <a:t> non </a:t>
            </a:r>
            <a:r>
              <a:rPr lang="en-GB" sz="2400" dirty="0" err="1" smtClean="0"/>
              <a:t>scordarsi</a:t>
            </a:r>
            <a:r>
              <a:rPr lang="en-GB" sz="2400" dirty="0" smtClean="0"/>
              <a:t> </a:t>
            </a:r>
            <a:r>
              <a:rPr lang="en-GB" sz="2400" dirty="0" err="1" smtClean="0"/>
              <a:t>chiavi</a:t>
            </a:r>
            <a:r>
              <a:rPr lang="en-GB" sz="2400" dirty="0" smtClean="0"/>
              <a:t> e </a:t>
            </a:r>
            <a:r>
              <a:rPr lang="en-GB" sz="2400" dirty="0" err="1" smtClean="0"/>
              <a:t>vincoli</a:t>
            </a:r>
            <a:r>
              <a:rPr lang="en-GB" sz="2400" dirty="0" smtClean="0"/>
              <a:t> di </a:t>
            </a:r>
            <a:r>
              <a:rPr lang="en-GB" sz="2400" dirty="0" err="1" smtClean="0"/>
              <a:t>integrità</a:t>
            </a:r>
            <a:r>
              <a:rPr lang="en-GB" sz="2400" dirty="0" smtClean="0"/>
              <a:t> </a:t>
            </a:r>
            <a:r>
              <a:rPr lang="en-GB" sz="2400" dirty="0" err="1" smtClean="0"/>
              <a:t>relazionale</a:t>
            </a:r>
            <a:r>
              <a:rPr lang="en-GB" sz="2400" dirty="0" smtClean="0"/>
              <a:t>; </a:t>
            </a:r>
            <a:r>
              <a:rPr lang="en-GB" sz="2400" dirty="0" err="1" smtClean="0"/>
              <a:t>rappresentare</a:t>
            </a:r>
            <a:r>
              <a:rPr lang="en-GB" sz="2400" dirty="0" smtClean="0"/>
              <a:t> </a:t>
            </a:r>
            <a:r>
              <a:rPr lang="en-GB" sz="2400" dirty="0" err="1" smtClean="0"/>
              <a:t>questi</a:t>
            </a:r>
            <a:r>
              <a:rPr lang="en-GB" sz="2400" dirty="0" smtClean="0"/>
              <a:t> </a:t>
            </a:r>
            <a:r>
              <a:rPr lang="en-GB" sz="2400" dirty="0" err="1" smtClean="0"/>
              <a:t>ultimi</a:t>
            </a:r>
            <a:r>
              <a:rPr lang="en-GB" sz="2400" dirty="0" smtClean="0"/>
              <a:t> con la </a:t>
            </a:r>
            <a:r>
              <a:rPr lang="en-GB" sz="2400" dirty="0" err="1" smtClean="0"/>
              <a:t>rappresentazione</a:t>
            </a:r>
            <a:r>
              <a:rPr lang="en-GB" sz="2400" dirty="0" smtClean="0"/>
              <a:t> </a:t>
            </a:r>
            <a:r>
              <a:rPr lang="en-GB" sz="2400" dirty="0" err="1" smtClean="0"/>
              <a:t>grafica</a:t>
            </a:r>
            <a:r>
              <a:rPr lang="en-GB" sz="2400" dirty="0" smtClean="0"/>
              <a:t> </a:t>
            </a:r>
            <a:r>
              <a:rPr lang="en-GB" sz="2400" dirty="0" err="1" smtClean="0"/>
              <a:t>piuttosto</a:t>
            </a:r>
            <a:r>
              <a:rPr lang="en-GB" sz="2400" dirty="0" smtClean="0"/>
              <a:t> </a:t>
            </a:r>
            <a:r>
              <a:rPr lang="en-GB" sz="2400" dirty="0" err="1" smtClean="0"/>
              <a:t>checon</a:t>
            </a:r>
            <a:r>
              <a:rPr lang="en-GB" sz="2400" dirty="0" smtClean="0"/>
              <a:t> la </a:t>
            </a:r>
            <a:r>
              <a:rPr lang="en-GB" sz="2400" dirty="0" err="1" smtClean="0"/>
              <a:t>rappresrentazione</a:t>
            </a:r>
            <a:r>
              <a:rPr lang="en-GB" sz="2400" dirty="0" smtClean="0"/>
              <a:t> </a:t>
            </a:r>
            <a:r>
              <a:rPr lang="en-GB" sz="2400" dirty="0" err="1" smtClean="0"/>
              <a:t>estesa</a:t>
            </a:r>
            <a:r>
              <a:rPr lang="en-GB" sz="2400" dirty="0" smtClean="0"/>
              <a:t>, perch’ la </a:t>
            </a:r>
            <a:r>
              <a:rPr lang="en-GB" sz="2400" dirty="0" err="1" smtClean="0"/>
              <a:t>rappresentazione</a:t>
            </a:r>
            <a:r>
              <a:rPr lang="en-GB" sz="2400" dirty="0" smtClean="0"/>
              <a:t> </a:t>
            </a:r>
            <a:r>
              <a:rPr lang="en-GB" sz="2400" dirty="0" err="1" smtClean="0"/>
              <a:t>grafica</a:t>
            </a:r>
            <a:r>
              <a:rPr lang="en-GB" sz="2400" dirty="0" smtClean="0"/>
              <a:t> è </a:t>
            </a:r>
            <a:r>
              <a:rPr lang="en-GB" sz="2400" dirty="0" err="1" smtClean="0"/>
              <a:t>più</a:t>
            </a:r>
            <a:r>
              <a:rPr lang="en-GB" sz="2400" dirty="0" smtClean="0"/>
              <a:t> facile da </a:t>
            </a:r>
            <a:r>
              <a:rPr lang="en-GB" sz="2400" dirty="0" err="1" smtClean="0"/>
              <a:t>correggere</a:t>
            </a:r>
            <a:r>
              <a:rPr lang="en-GB" sz="2400" dirty="0" smtClean="0"/>
              <a:t> e </a:t>
            </a:r>
            <a:r>
              <a:rPr lang="en-GB" sz="2400" dirty="0" err="1" smtClean="0"/>
              <a:t>più</a:t>
            </a:r>
            <a:r>
              <a:rPr lang="en-GB" sz="2400" dirty="0" smtClean="0"/>
              <a:t> </a:t>
            </a:r>
            <a:r>
              <a:rPr lang="en-GB" sz="2400" dirty="0" err="1" smtClean="0"/>
              <a:t>leggibile</a:t>
            </a:r>
            <a:r>
              <a:rPr lang="en-GB" sz="2400" dirty="0" smtClean="0"/>
              <a:t>, </a:t>
            </a:r>
            <a:r>
              <a:rPr lang="en-GB" sz="2400" dirty="0" err="1" smtClean="0"/>
              <a:t>perciò</a:t>
            </a:r>
            <a:r>
              <a:rPr lang="en-GB" sz="2400" dirty="0" smtClean="0"/>
              <a:t> di </a:t>
            </a:r>
            <a:r>
              <a:rPr lang="en-GB" sz="2400" dirty="0" err="1" smtClean="0"/>
              <a:t>qualità</a:t>
            </a:r>
            <a:r>
              <a:rPr lang="en-GB" sz="2400" dirty="0" smtClean="0"/>
              <a:t> </a:t>
            </a:r>
            <a:r>
              <a:rPr lang="en-GB" sz="2400" dirty="0" err="1" smtClean="0"/>
              <a:t>migliore</a:t>
            </a:r>
            <a:r>
              <a:rPr lang="en-GB" sz="2400" dirty="0" smtClean="0"/>
              <a:t> </a:t>
            </a:r>
            <a:r>
              <a:rPr lang="en-GB" sz="2400" dirty="0" err="1" smtClean="0"/>
              <a:t>della</a:t>
            </a:r>
            <a:r>
              <a:rPr lang="en-GB" sz="2400" dirty="0" smtClean="0"/>
              <a:t> </a:t>
            </a:r>
            <a:r>
              <a:rPr lang="en-GB" sz="2400" dirty="0" err="1" smtClean="0"/>
              <a:t>estesa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Non </a:t>
            </a:r>
            <a:r>
              <a:rPr lang="en-GB" sz="2400" dirty="0" err="1" smtClean="0"/>
              <a:t>scordatevi</a:t>
            </a:r>
            <a:r>
              <a:rPr lang="en-GB" sz="2400" dirty="0" smtClean="0"/>
              <a:t> I requisite </a:t>
            </a:r>
            <a:r>
              <a:rPr lang="en-GB" sz="2400" dirty="0" err="1" smtClean="0"/>
              <a:t>iniziali</a:t>
            </a:r>
            <a:r>
              <a:rPr lang="en-GB" sz="2400" dirty="0" smtClean="0"/>
              <a:t> in </a:t>
            </a:r>
            <a:r>
              <a:rPr lang="en-GB" sz="2400" dirty="0" err="1" smtClean="0"/>
              <a:t>linguaggio</a:t>
            </a:r>
            <a:r>
              <a:rPr lang="en-GB" sz="2400" dirty="0" smtClean="0"/>
              <a:t> </a:t>
            </a:r>
            <a:r>
              <a:rPr lang="en-GB" sz="2400" dirty="0" err="1" smtClean="0"/>
              <a:t>naturale</a:t>
            </a:r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7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Consiglio</a:t>
            </a:r>
            <a:r>
              <a:rPr lang="en-GB" dirty="0"/>
              <a:t> </a:t>
            </a:r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326" y="1287117"/>
            <a:ext cx="8731526" cy="4889846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Evitare</a:t>
            </a:r>
            <a:r>
              <a:rPr lang="en-GB" sz="2400" dirty="0" smtClean="0"/>
              <a:t> di </a:t>
            </a:r>
            <a:r>
              <a:rPr lang="en-GB" sz="2400" dirty="0" err="1" smtClean="0"/>
              <a:t>scrivere</a:t>
            </a:r>
            <a:r>
              <a:rPr lang="en-GB" sz="2400" dirty="0" smtClean="0"/>
              <a:t> a </a:t>
            </a:r>
            <a:r>
              <a:rPr lang="en-GB" sz="2400" dirty="0" err="1" smtClean="0"/>
              <a:t>mano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b="1" dirty="0" err="1" smtClean="0"/>
              <a:t>testo</a:t>
            </a:r>
            <a:r>
              <a:rPr lang="en-GB" sz="2400" dirty="0" smtClean="0"/>
              <a:t>, </a:t>
            </a:r>
            <a:r>
              <a:rPr lang="en-GB" sz="2400" dirty="0" err="1" smtClean="0"/>
              <a:t>molto</a:t>
            </a:r>
            <a:r>
              <a:rPr lang="en-GB" sz="2400" dirty="0" smtClean="0"/>
              <a:t> </a:t>
            </a:r>
            <a:r>
              <a:rPr lang="en-GB" sz="2400" dirty="0" err="1" smtClean="0"/>
              <a:t>meglio</a:t>
            </a:r>
            <a:r>
              <a:rPr lang="en-GB" sz="2400" dirty="0" smtClean="0"/>
              <a:t> </a:t>
            </a:r>
            <a:r>
              <a:rPr lang="en-GB" sz="2400" dirty="0" err="1" smtClean="0"/>
              <a:t>scrivere</a:t>
            </a:r>
            <a:r>
              <a:rPr lang="en-GB" sz="2400" dirty="0" smtClean="0"/>
              <a:t> al computer, con word o Power point </a:t>
            </a:r>
          </a:p>
          <a:p>
            <a:r>
              <a:rPr lang="en-GB" sz="2400" dirty="0" smtClean="0"/>
              <a:t>Per lo schema ER, </a:t>
            </a:r>
            <a:r>
              <a:rPr lang="en-GB" sz="2400" dirty="0" err="1" smtClean="0"/>
              <a:t>si</a:t>
            </a:r>
            <a:r>
              <a:rPr lang="en-GB" sz="2400" dirty="0" smtClean="0"/>
              <a:t> </a:t>
            </a:r>
            <a:r>
              <a:rPr lang="en-GB" sz="2400" dirty="0" err="1" smtClean="0"/>
              <a:t>può</a:t>
            </a:r>
            <a:r>
              <a:rPr lang="en-GB" sz="2400" dirty="0" smtClean="0"/>
              <a:t> </a:t>
            </a:r>
            <a:r>
              <a:rPr lang="en-GB" sz="2400" dirty="0" err="1" smtClean="0"/>
              <a:t>scrivere</a:t>
            </a:r>
            <a:r>
              <a:rPr lang="en-GB" sz="2400" dirty="0" smtClean="0"/>
              <a:t> a </a:t>
            </a:r>
            <a:r>
              <a:rPr lang="en-GB" sz="2400" dirty="0" err="1" smtClean="0"/>
              <a:t>mano</a:t>
            </a:r>
            <a:r>
              <a:rPr lang="en-GB" sz="2400" dirty="0"/>
              <a:t> </a:t>
            </a:r>
            <a:r>
              <a:rPr lang="en-GB" sz="2400" dirty="0" smtClean="0"/>
              <a:t>o con power point,  ma </a:t>
            </a:r>
            <a:r>
              <a:rPr lang="en-GB" sz="2400" dirty="0" err="1" smtClean="0"/>
              <a:t>valutare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rapporto</a:t>
            </a:r>
            <a:r>
              <a:rPr lang="en-GB" sz="2400" dirty="0" smtClean="0"/>
              <a:t> </a:t>
            </a:r>
            <a:r>
              <a:rPr lang="en-GB" sz="2400" dirty="0" err="1" smtClean="0"/>
              <a:t>chiarezza</a:t>
            </a:r>
            <a:r>
              <a:rPr lang="en-GB" sz="2400" dirty="0" smtClean="0"/>
              <a:t>/tempo </a:t>
            </a:r>
            <a:r>
              <a:rPr lang="en-GB" sz="2400" dirty="0" err="1" smtClean="0"/>
              <a:t>impiegato</a:t>
            </a:r>
            <a:r>
              <a:rPr lang="en-GB" sz="2400" dirty="0" smtClean="0"/>
              <a:t>, in </a:t>
            </a:r>
            <a:r>
              <a:rPr lang="en-GB" sz="2400" dirty="0" err="1" smtClean="0"/>
              <a:t>quanto</a:t>
            </a:r>
            <a:r>
              <a:rPr lang="en-GB" sz="2400" dirty="0" smtClean="0"/>
              <a:t> lo schema </a:t>
            </a:r>
            <a:r>
              <a:rPr lang="en-GB" sz="2400" dirty="0" err="1" smtClean="0"/>
              <a:t>ristrutturato</a:t>
            </a:r>
            <a:r>
              <a:rPr lang="en-GB" sz="2400" dirty="0" smtClean="0"/>
              <a:t> </a:t>
            </a:r>
            <a:r>
              <a:rPr lang="en-GB" sz="2400" dirty="0" err="1" smtClean="0"/>
              <a:t>va</a:t>
            </a:r>
            <a:r>
              <a:rPr lang="en-GB" sz="2400" dirty="0" smtClean="0"/>
              <a:t> </a:t>
            </a:r>
            <a:r>
              <a:rPr lang="en-GB" sz="2400" dirty="0" err="1" smtClean="0"/>
              <a:t>riscritto</a:t>
            </a:r>
            <a:r>
              <a:rPr lang="en-GB" sz="2400" dirty="0" smtClean="0"/>
              <a:t> da capo se è a </a:t>
            </a:r>
            <a:r>
              <a:rPr lang="en-GB" sz="2400" dirty="0" err="1" smtClean="0"/>
              <a:t>mano</a:t>
            </a:r>
            <a:r>
              <a:rPr lang="en-GB" sz="2400" dirty="0" smtClean="0"/>
              <a:t>, solo in parte se con Power </a:t>
            </a:r>
            <a:r>
              <a:rPr lang="en-GB" sz="2400" dirty="0" err="1" smtClean="0"/>
              <a:t>pont</a:t>
            </a:r>
            <a:endParaRPr lang="en-GB" sz="2400" dirty="0" smtClean="0"/>
          </a:p>
          <a:p>
            <a:r>
              <a:rPr lang="en-GB" sz="2400" dirty="0" smtClean="0"/>
              <a:t>Per lo schema </a:t>
            </a:r>
            <a:r>
              <a:rPr lang="en-GB" sz="2400" dirty="0" err="1" smtClean="0"/>
              <a:t>relazionale</a:t>
            </a:r>
            <a:r>
              <a:rPr lang="en-GB" sz="2400" dirty="0" smtClean="0"/>
              <a:t>, </a:t>
            </a:r>
            <a:r>
              <a:rPr lang="en-GB" sz="2400" dirty="0" err="1" smtClean="0"/>
              <a:t>cercare</a:t>
            </a:r>
            <a:r>
              <a:rPr lang="en-GB" sz="2400" dirty="0" smtClean="0"/>
              <a:t> di non </a:t>
            </a:r>
            <a:r>
              <a:rPr lang="en-GB" sz="2400" dirty="0" err="1" smtClean="0"/>
              <a:t>scriverlo</a:t>
            </a:r>
            <a:r>
              <a:rPr lang="en-GB" sz="2400" dirty="0" smtClean="0"/>
              <a:t> a </a:t>
            </a:r>
            <a:r>
              <a:rPr lang="en-GB" sz="2400" dirty="0" err="1" smtClean="0"/>
              <a:t>mano</a:t>
            </a:r>
            <a:r>
              <a:rPr lang="en-GB" sz="2400" dirty="0" smtClean="0"/>
              <a:t>, solo I </a:t>
            </a:r>
            <a:r>
              <a:rPr lang="en-GB" sz="2400" dirty="0" err="1" smtClean="0"/>
              <a:t>vincoli</a:t>
            </a:r>
            <a:r>
              <a:rPr lang="en-GB" sz="2400" dirty="0" smtClean="0"/>
              <a:t> di </a:t>
            </a:r>
            <a:r>
              <a:rPr lang="en-GB" sz="2400" dirty="0" err="1" smtClean="0"/>
              <a:t>integrità</a:t>
            </a:r>
            <a:r>
              <a:rPr lang="en-GB" sz="2400" dirty="0" smtClean="0"/>
              <a:t> </a:t>
            </a:r>
            <a:r>
              <a:rPr lang="en-GB" sz="2400" dirty="0" err="1" smtClean="0"/>
              <a:t>referenziale</a:t>
            </a:r>
            <a:r>
              <a:rPr lang="en-GB" sz="2400" dirty="0" smtClean="0"/>
              <a:t> </a:t>
            </a:r>
          </a:p>
          <a:p>
            <a:r>
              <a:rPr lang="en-GB" sz="2400" dirty="0" smtClean="0"/>
              <a:t>La </a:t>
            </a:r>
            <a:r>
              <a:rPr lang="en-GB" sz="2400" dirty="0" err="1" smtClean="0"/>
              <a:t>scrittura</a:t>
            </a:r>
            <a:r>
              <a:rPr lang="en-GB" sz="2400" dirty="0" smtClean="0"/>
              <a:t> a </a:t>
            </a:r>
            <a:r>
              <a:rPr lang="en-GB" sz="2400" dirty="0" err="1" smtClean="0"/>
              <a:t>mano</a:t>
            </a:r>
            <a:r>
              <a:rPr lang="en-GB" sz="2400" dirty="0" smtClean="0"/>
              <a:t> e la successive </a:t>
            </a:r>
            <a:r>
              <a:rPr lang="en-GB" sz="2400" dirty="0" err="1" smtClean="0"/>
              <a:t>scannerizzazione</a:t>
            </a:r>
            <a:r>
              <a:rPr lang="en-GB" sz="2400" dirty="0" smtClean="0"/>
              <a:t> o </a:t>
            </a:r>
            <a:r>
              <a:rPr lang="en-GB" sz="2400" dirty="0" err="1" smtClean="0"/>
              <a:t>foto</a:t>
            </a:r>
            <a:r>
              <a:rPr lang="en-GB" sz="2400" dirty="0" smtClean="0"/>
              <a:t> </a:t>
            </a:r>
            <a:r>
              <a:rPr lang="en-GB" sz="2400" dirty="0" err="1" smtClean="0"/>
              <a:t>portano</a:t>
            </a:r>
            <a:r>
              <a:rPr lang="en-GB" sz="2400" dirty="0" smtClean="0"/>
              <a:t> a </a:t>
            </a:r>
            <a:r>
              <a:rPr lang="en-GB" sz="2400" dirty="0" err="1" smtClean="0"/>
              <a:t>elaborati</a:t>
            </a:r>
            <a:r>
              <a:rPr lang="en-GB" sz="2400" dirty="0" smtClean="0"/>
              <a:t> </a:t>
            </a:r>
            <a:r>
              <a:rPr lang="en-GB" sz="2400" dirty="0" err="1" smtClean="0"/>
              <a:t>più</a:t>
            </a:r>
            <a:r>
              <a:rPr lang="en-GB" sz="2400" dirty="0" smtClean="0"/>
              <a:t> </a:t>
            </a:r>
            <a:r>
              <a:rPr lang="en-GB" sz="2400" dirty="0" err="1" smtClean="0"/>
              <a:t>difficilmente</a:t>
            </a:r>
            <a:r>
              <a:rPr lang="en-GB" sz="2400" dirty="0" smtClean="0"/>
              <a:t> </a:t>
            </a:r>
            <a:r>
              <a:rPr lang="en-GB" sz="2400" dirty="0" err="1" smtClean="0"/>
              <a:t>comprensibili</a:t>
            </a:r>
            <a:r>
              <a:rPr lang="en-GB" sz="2400" dirty="0" smtClean="0"/>
              <a:t> e </a:t>
            </a:r>
            <a:r>
              <a:rPr lang="en-GB" sz="2400" dirty="0" err="1" smtClean="0"/>
              <a:t>più</a:t>
            </a:r>
            <a:r>
              <a:rPr lang="en-GB" sz="2400" dirty="0" smtClean="0"/>
              <a:t> </a:t>
            </a:r>
            <a:r>
              <a:rPr lang="en-GB" sz="2400" dirty="0" err="1" smtClean="0"/>
              <a:t>faticosi</a:t>
            </a:r>
            <a:r>
              <a:rPr lang="en-GB" sz="2400" dirty="0" smtClean="0"/>
              <a:t> da </a:t>
            </a:r>
            <a:r>
              <a:rPr lang="en-GB" sz="2400" dirty="0" err="1" smtClean="0"/>
              <a:t>valutare</a:t>
            </a:r>
            <a:r>
              <a:rPr lang="en-GB" sz="2400" dirty="0" smtClean="0"/>
              <a:t>.</a:t>
            </a:r>
          </a:p>
          <a:p>
            <a:r>
              <a:rPr lang="en-GB" sz="2400" dirty="0" smtClean="0"/>
              <a:t>Non </a:t>
            </a:r>
            <a:r>
              <a:rPr lang="en-GB" sz="2400" dirty="0" err="1" smtClean="0"/>
              <a:t>voglio</a:t>
            </a:r>
            <a:r>
              <a:rPr lang="en-GB" sz="2400" dirty="0" smtClean="0"/>
              <a:t> direr </a:t>
            </a:r>
            <a:r>
              <a:rPr lang="en-GB" sz="2400" dirty="0" err="1" smtClean="0"/>
              <a:t>assolutamento</a:t>
            </a:r>
            <a:r>
              <a:rPr lang="en-GB" sz="2400" dirty="0" smtClean="0"/>
              <a:t> </a:t>
            </a:r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 smtClean="0"/>
              <a:t>ciò</a:t>
            </a:r>
            <a:r>
              <a:rPr lang="en-GB" sz="2400" dirty="0" smtClean="0"/>
              <a:t> influenza la </a:t>
            </a:r>
            <a:r>
              <a:rPr lang="en-GB" sz="2400" dirty="0" err="1" smtClean="0"/>
              <a:t>valutazione</a:t>
            </a:r>
            <a:r>
              <a:rPr lang="en-GB" sz="2400" dirty="0" smtClean="0"/>
              <a:t>, ma, </a:t>
            </a:r>
            <a:r>
              <a:rPr lang="en-GB" sz="2400" dirty="0" err="1" smtClean="0"/>
              <a:t>piuttosto</a:t>
            </a:r>
            <a:r>
              <a:rPr lang="en-GB" sz="2400" dirty="0" smtClean="0"/>
              <a:t>, </a:t>
            </a:r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valutatore</a:t>
            </a:r>
            <a:r>
              <a:rPr lang="en-GB" sz="2400" dirty="0" smtClean="0"/>
              <a:t> è </a:t>
            </a:r>
            <a:r>
              <a:rPr lang="en-GB" sz="2400" dirty="0" err="1" smtClean="0"/>
              <a:t>inconsciamente</a:t>
            </a:r>
            <a:r>
              <a:rPr lang="en-GB" sz="2400" dirty="0" smtClean="0"/>
              <a:t> mal </a:t>
            </a:r>
            <a:r>
              <a:rPr lang="en-GB" sz="2400" dirty="0" err="1" smtClean="0"/>
              <a:t>predisposto</a:t>
            </a:r>
            <a:r>
              <a:rPr lang="en-GB" sz="2400" dirty="0" smtClean="0"/>
              <a:t> verso un </a:t>
            </a:r>
            <a:r>
              <a:rPr lang="en-GB" sz="2400" dirty="0" err="1" smtClean="0"/>
              <a:t>compito</a:t>
            </a:r>
            <a:r>
              <a:rPr lang="en-GB" sz="2400" dirty="0" smtClean="0"/>
              <a:t> </a:t>
            </a:r>
            <a:r>
              <a:rPr lang="en-GB" sz="2400" dirty="0" err="1" smtClean="0"/>
              <a:t>confuso</a:t>
            </a:r>
            <a:r>
              <a:rPr lang="en-GB" sz="2400" dirty="0" smtClean="0"/>
              <a:t>.</a:t>
            </a:r>
          </a:p>
          <a:p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7EF3B-A56D-4C04-9378-F07C306123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5933</Words>
  <Application>Microsoft Office PowerPoint</Application>
  <PresentationFormat>Presentazione su schermo (4:3)</PresentationFormat>
  <Paragraphs>463</Paragraphs>
  <Slides>78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Wingdings</vt:lpstr>
      <vt:lpstr>Tema di Office</vt:lpstr>
      <vt:lpstr>Analisi dei compiti, lezioni apprese  e consigli che emergono dalla simulazione dell’esame  di Basi di Dati A.A. 2019-20  Domande di progettazione concettuale, progettazione logica e modello relazionale  C. Batini</vt:lpstr>
      <vt:lpstr>Sommario</vt:lpstr>
      <vt:lpstr>Testo dell’esame - 1</vt:lpstr>
      <vt:lpstr>Testo dell’esame - 2</vt:lpstr>
      <vt:lpstr>Testo dell’esame - 3</vt:lpstr>
      <vt:lpstr>Testo dell’esame - 4</vt:lpstr>
      <vt:lpstr>Traccia proposta</vt:lpstr>
      <vt:lpstr>Consiglio 1</vt:lpstr>
      <vt:lpstr>Consiglio 2</vt:lpstr>
      <vt:lpstr>Formato</vt:lpstr>
      <vt:lpstr>Consiglio 3</vt:lpstr>
      <vt:lpstr>Considerazioni su come procedere nel rispondere alle domande sui requisiti + progettazione concettuale + progettazione logica</vt:lpstr>
      <vt:lpstr>Metodo a cascata</vt:lpstr>
      <vt:lpstr>Cosa concepire prima?</vt:lpstr>
      <vt:lpstr>Metodo secondo me più performante</vt:lpstr>
      <vt:lpstr>Considerazioni ed esempi di errori e buone pratiche  sui Requisiti</vt:lpstr>
      <vt:lpstr>Esempio di Requisiti scritti in modo approssimativo</vt:lpstr>
      <vt:lpstr>Esempio di requisiti un pò generici</vt:lpstr>
      <vt:lpstr>Requisiti decisamente ottimi (notate i particolari)</vt:lpstr>
      <vt:lpstr>Considerazioni ed esempi di errori e buone pratiche  sulla progettazione concettuale </vt:lpstr>
      <vt:lpstr>Sensazione complessiva</vt:lpstr>
      <vt:lpstr>Ospedale come entità</vt:lpstr>
      <vt:lpstr>Considerazione </vt:lpstr>
      <vt:lpstr>Ancora ospedale come entità</vt:lpstr>
      <vt:lpstr>Scelta senza senso per attributi e identificatore</vt:lpstr>
      <vt:lpstr>Scelta sbagliata per identificatore</vt:lpstr>
      <vt:lpstr>Schema incoerente con i requisiti (e poco nitido)</vt:lpstr>
      <vt:lpstr>Errata cardinalità</vt:lpstr>
      <vt:lpstr>Scelta inopportuna per identificatore</vt:lpstr>
      <vt:lpstr>Notazione grafica sbagliata</vt:lpstr>
      <vt:lpstr>Esame ha un identificatore infelice</vt:lpstr>
      <vt:lpstr>Relationship ricorsiva senza significato</vt:lpstr>
      <vt:lpstr>Schema povero di significato, e con  un evidente errore di distrazione, che pesa molto </vt:lpstr>
      <vt:lpstr>Errata relationship ternaria</vt:lpstr>
      <vt:lpstr>Relationship con identificatore – errore molto grave</vt:lpstr>
      <vt:lpstr>Generalizzazione inutile – errore grave</vt:lpstr>
      <vt:lpstr>Infelice scelta del genitore in una generalizzazione</vt:lpstr>
      <vt:lpstr>Esame e operazione come relationship ternarie</vt:lpstr>
      <vt:lpstr>…o, addirittura, quaternaria!</vt:lpstr>
      <vt:lpstr>Schema molto ben fatto, ma con la scelta ripetuta più volte di definire entità con il solo identificatore. Se pensate ad un caso reale, è come, in uno schema relaizonale, avere una tabella con un solo attributo che definisce la chiave, che ce ne facciamo? Per cui associate sempre alle entità uno o più attributi oltre all’identificatore</vt:lpstr>
      <vt:lpstr>Errore “concettuale” sul ruolo di identificazione  di entità e relationship</vt:lpstr>
      <vt:lpstr>Vediamo subito lo schema relazionale corrispondente</vt:lpstr>
      <vt:lpstr>Lo schema che tra tutti è quello “disegnato” meglio, ovvero  anche l’occhio  vuole la sua parte  (però con un errore piuttosto grave, la relationship Prenota e il codice prenotazione che sembra essere nelle intenzioni un identificatore di prenota; con questo schema un paziente può prenotare un certo esame (es. Glicemia) una sola volta, e questo perchè Prenota è una relationship, quindi un insieme di coppie, e, inoltre, non può avere identificatore perchè è identificata dagli identificatori delle due entità coinvolte) </vt:lpstr>
      <vt:lpstr>Possibile schema progettato da me</vt:lpstr>
      <vt:lpstr>Altro possibile schema</vt:lpstr>
      <vt:lpstr>Progettazione logica</vt:lpstr>
      <vt:lpstr>Considerazioni generali </vt:lpstr>
      <vt:lpstr>Vincoli di integrità complessi</vt:lpstr>
      <vt:lpstr>Schemi concettuale e logico insieme</vt:lpstr>
      <vt:lpstr>Traduzione corretta</vt:lpstr>
      <vt:lpstr>Schema relazionale insufficiente</vt:lpstr>
      <vt:lpstr>Modello relazionale</vt:lpstr>
      <vt:lpstr>Errato vincolo di integrità ref.</vt:lpstr>
      <vt:lpstr>Errata chiave primaria</vt:lpstr>
      <vt:lpstr>Vincoli ir sbagliati</vt:lpstr>
      <vt:lpstr>Schema (quasi) perfetto</vt:lpstr>
      <vt:lpstr>Disegno incomprensibile, e quindi o non valutabile o valutabile come insufficiente</vt:lpstr>
      <vt:lpstr>In ogni caso con molte chiavi primarie sbagliate (ved iad esempio direzione) </vt:lpstr>
      <vt:lpstr>Inoltre in una linea con due frecce non si capisce  quale è la parte sinistra e la parte destra (inoltre anche qui due vincoli invece di uno</vt:lpstr>
      <vt:lpstr>Attributi senza senso plausibile nel modello relazionale e scelta molto infelice della chiave primaria</vt:lpstr>
      <vt:lpstr>Schema con molti errori</vt:lpstr>
      <vt:lpstr>Chiave primaria errata</vt:lpstr>
      <vt:lpstr>Chiave primaria non sbagliata ma molto infelice</vt:lpstr>
      <vt:lpstr>Altra scelta sensata</vt:lpstr>
      <vt:lpstr>Chiavi primarie che coincidono con l’intero insieme  di attributi di una relazione</vt:lpstr>
      <vt:lpstr>Come ci si può accorgere guardando lo schema relazionale di qualche errore concettuale</vt:lpstr>
      <vt:lpstr>L’onnipresenza oppressiva di ospedale</vt:lpstr>
      <vt:lpstr>Anche qui c’e’ qualcosa che non va…</vt:lpstr>
      <vt:lpstr>Strani nomi di alcune relazioni</vt:lpstr>
      <vt:lpstr>Percorso corretto dai requisiti allo schema relazionale</vt:lpstr>
      <vt:lpstr>Lo schema è perfetto</vt:lpstr>
      <vt:lpstr>Presentazione standard di PowerPoint</vt:lpstr>
      <vt:lpstr>Notazione faticosa da correggere</vt:lpstr>
      <vt:lpstr>Errori a cascata</vt:lpstr>
      <vt:lpstr>Due compiti annullati</vt:lpstr>
      <vt:lpstr>Ecco i due schemi ER</vt:lpstr>
      <vt:lpstr>Riguardo al copiare e al collaborare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Consigli per l’esame di  Basi di Dati</dc:title>
  <dc:creator>carlo batini</dc:creator>
  <cp:lastModifiedBy>carlo batini</cp:lastModifiedBy>
  <cp:revision>79</cp:revision>
  <dcterms:created xsi:type="dcterms:W3CDTF">2020-06-04T11:33:23Z</dcterms:created>
  <dcterms:modified xsi:type="dcterms:W3CDTF">2020-06-09T10:51:54Z</dcterms:modified>
</cp:coreProperties>
</file>