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08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38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92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6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37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84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0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403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63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34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37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546A-6C32-4734-AB4C-D03E7D841199}" type="datetimeFigureOut">
              <a:rPr lang="it-IT" smtClean="0"/>
              <a:t>15/11/2020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284B-0B95-4CD8-B40A-152769C3C6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25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Le discours rapporté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82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9894" y="828136"/>
            <a:ext cx="10473906" cy="5348827"/>
          </a:xfrm>
        </p:spPr>
        <p:txBody>
          <a:bodyPr>
            <a:normAutofit fontScale="77500" lnSpcReduction="20000"/>
          </a:bodyPr>
          <a:lstStyle/>
          <a:p>
            <a:r>
              <a:rPr lang="fr-FR" sz="3400" smtClean="0"/>
              <a:t>Les pronoms interrogatifs </a:t>
            </a:r>
            <a:r>
              <a:rPr lang="fr-FR" sz="3400" b="1" smtClean="0"/>
              <a:t>qui, que, quoi</a:t>
            </a:r>
          </a:p>
          <a:p>
            <a:pPr marL="0" indent="0">
              <a:buNone/>
            </a:pPr>
            <a:endParaRPr lang="fr-FR" sz="3400" b="1" smtClean="0"/>
          </a:p>
          <a:p>
            <a:pPr>
              <a:buFont typeface="Calibri" panose="020F0502020204030204" pitchFamily="34" charset="0"/>
              <a:buChar char="­"/>
            </a:pPr>
            <a:r>
              <a:rPr lang="fr-FR" b="1" smtClean="0"/>
              <a:t>Qui</a:t>
            </a:r>
            <a:r>
              <a:rPr lang="fr-FR" smtClean="0"/>
              <a:t> (pour personne) maintenu</a:t>
            </a:r>
          </a:p>
          <a:p>
            <a:pPr marL="0" indent="0">
              <a:buNone/>
            </a:pPr>
            <a:r>
              <a:rPr lang="fr-FR" smtClean="0"/>
              <a:t>Elle m’a demandé : « </a:t>
            </a:r>
            <a:r>
              <a:rPr lang="fr-FR" b="1" smtClean="0"/>
              <a:t>Qui</a:t>
            </a:r>
            <a:r>
              <a:rPr lang="fr-FR" smtClean="0"/>
              <a:t> as-tu vu aujourd’hui ? » -&gt; Elle m’a demandé </a:t>
            </a:r>
            <a:r>
              <a:rPr lang="fr-FR" b="1" smtClean="0"/>
              <a:t>qui</a:t>
            </a:r>
            <a:r>
              <a:rPr lang="fr-FR" smtClean="0"/>
              <a:t> j’avais vu aujourd’hui.</a:t>
            </a:r>
          </a:p>
          <a:p>
            <a:pPr>
              <a:buFont typeface="Calibri" panose="020F0502020204030204" pitchFamily="34" charset="0"/>
              <a:buChar char="­"/>
            </a:pPr>
            <a:endParaRPr lang="fr-FR" smtClean="0"/>
          </a:p>
          <a:p>
            <a:pPr>
              <a:buFont typeface="Calibri" panose="020F0502020204030204" pitchFamily="34" charset="0"/>
              <a:buChar char="­"/>
            </a:pPr>
            <a:r>
              <a:rPr lang="fr-FR" b="1" smtClean="0"/>
              <a:t>Que/qu’est-ce qui</a:t>
            </a:r>
            <a:r>
              <a:rPr lang="fr-FR" smtClean="0"/>
              <a:t> (pour chose = sujet) -&gt; </a:t>
            </a:r>
            <a:r>
              <a:rPr lang="fr-FR" b="1" smtClean="0"/>
              <a:t>ce qui</a:t>
            </a:r>
          </a:p>
          <a:p>
            <a:pPr marL="0" indent="0">
              <a:buNone/>
            </a:pPr>
            <a:r>
              <a:rPr lang="fr-FR" smtClean="0"/>
              <a:t>« </a:t>
            </a:r>
            <a:r>
              <a:rPr lang="fr-FR" b="1" smtClean="0"/>
              <a:t>Qu’est-ce qui </a:t>
            </a:r>
            <a:r>
              <a:rPr lang="fr-FR" smtClean="0"/>
              <a:t>s’est passé ? » -&gt; Tout le monde voulait savoir </a:t>
            </a:r>
            <a:r>
              <a:rPr lang="fr-FR" b="1" smtClean="0"/>
              <a:t>ce qui </a:t>
            </a:r>
            <a:r>
              <a:rPr lang="fr-FR" smtClean="0"/>
              <a:t>s’était passé</a:t>
            </a:r>
          </a:p>
          <a:p>
            <a:pPr>
              <a:buFont typeface="Calibri" panose="020F0502020204030204" pitchFamily="34" charset="0"/>
              <a:buChar char="­"/>
            </a:pPr>
            <a:endParaRPr lang="fr-FR" smtClean="0"/>
          </a:p>
          <a:p>
            <a:pPr>
              <a:buFont typeface="Calibri" panose="020F0502020204030204" pitchFamily="34" charset="0"/>
              <a:buChar char="­"/>
            </a:pPr>
            <a:r>
              <a:rPr lang="fr-FR" b="1" smtClean="0"/>
              <a:t>Que/Qu’est-ce que</a:t>
            </a:r>
            <a:r>
              <a:rPr lang="fr-FR" smtClean="0"/>
              <a:t> (pour chose = complément d’objet direct) -&gt; </a:t>
            </a:r>
            <a:r>
              <a:rPr lang="fr-FR" b="1" smtClean="0"/>
              <a:t>ce que</a:t>
            </a:r>
          </a:p>
          <a:p>
            <a:pPr marL="0" indent="0">
              <a:buNone/>
            </a:pPr>
            <a:r>
              <a:rPr lang="fr-FR" smtClean="0"/>
              <a:t>« </a:t>
            </a:r>
            <a:r>
              <a:rPr lang="fr-FR" b="1" smtClean="0"/>
              <a:t>Qu’est-ce que </a:t>
            </a:r>
            <a:r>
              <a:rPr lang="fr-FR" smtClean="0"/>
              <a:t>tu veux pour ton anniversaire ? » -&gt; Mon frère m’a demandé </a:t>
            </a:r>
            <a:r>
              <a:rPr lang="fr-FR" b="1" smtClean="0"/>
              <a:t>ce que</a:t>
            </a:r>
            <a:r>
              <a:rPr lang="fr-FR" smtClean="0"/>
              <a:t> je voulais pour mon anniversaire.</a:t>
            </a:r>
          </a:p>
          <a:p>
            <a:pPr>
              <a:buFont typeface="Calibri" panose="020F0502020204030204" pitchFamily="34" charset="0"/>
              <a:buChar char="­"/>
            </a:pPr>
            <a:endParaRPr lang="fr-FR" smtClean="0"/>
          </a:p>
          <a:p>
            <a:pPr>
              <a:buFont typeface="Calibri" panose="020F0502020204030204" pitchFamily="34" charset="0"/>
              <a:buChar char="­"/>
            </a:pPr>
            <a:r>
              <a:rPr lang="fr-FR" b="1" smtClean="0"/>
              <a:t>Préposition + quoi </a:t>
            </a:r>
            <a:r>
              <a:rPr lang="fr-FR" smtClean="0"/>
              <a:t>-&gt; maintenus</a:t>
            </a:r>
          </a:p>
          <a:p>
            <a:pPr marL="0" indent="0">
              <a:buNone/>
            </a:pPr>
            <a:r>
              <a:rPr lang="fr-FR" smtClean="0"/>
              <a:t>« </a:t>
            </a:r>
            <a:r>
              <a:rPr lang="fr-FR" b="1" smtClean="0"/>
              <a:t>A quoi </a:t>
            </a:r>
            <a:r>
              <a:rPr lang="fr-FR" smtClean="0"/>
              <a:t>penses-tu ? » -&gt; Il me demande tout le temps </a:t>
            </a:r>
            <a:r>
              <a:rPr lang="fr-FR" b="1" smtClean="0"/>
              <a:t>à quoi </a:t>
            </a:r>
            <a:r>
              <a:rPr lang="fr-FR" smtClean="0"/>
              <a:t>je pense.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56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 discours indirect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Passage du discours direct au discours indirect</a:t>
            </a:r>
          </a:p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134" y="3266749"/>
            <a:ext cx="10917731" cy="17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32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Changements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mtClean="0"/>
              <a:t>Subordination avec la conjonction </a:t>
            </a:r>
            <a:r>
              <a:rPr lang="it-IT" b="1" smtClean="0"/>
              <a:t>que</a:t>
            </a:r>
            <a:r>
              <a:rPr lang="it-IT" smtClean="0"/>
              <a:t> qui doit être répétée devant chaque verbe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Changement de ponctuation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Changement de personne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Changement des temps</a:t>
            </a:r>
          </a:p>
          <a:p>
            <a:pPr marL="514350" indent="-514350">
              <a:buFont typeface="+mj-lt"/>
              <a:buAutoNum type="arabicPeriod"/>
            </a:pPr>
            <a:r>
              <a:rPr lang="it-IT" smtClean="0"/>
              <a:t>Changement des expressions de temps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588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Les verbes de déclaration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Le discours indirect est introduit par un verbe de déclaration, comme </a:t>
            </a:r>
            <a:r>
              <a:rPr lang="it-IT" b="1" smtClean="0"/>
              <a:t>dire</a:t>
            </a:r>
            <a:r>
              <a:rPr lang="it-IT" smtClean="0"/>
              <a:t> :</a:t>
            </a:r>
          </a:p>
          <a:p>
            <a:endParaRPr lang="it-IT"/>
          </a:p>
          <a:p>
            <a:r>
              <a:rPr lang="it-IT" i="1" smtClean="0"/>
              <a:t>Affirmer, ajouter, annoncer, </a:t>
            </a:r>
            <a:r>
              <a:rPr lang="it-IT" i="1" smtClean="0"/>
              <a:t>apprendre</a:t>
            </a:r>
            <a:r>
              <a:rPr lang="it-IT" i="1" smtClean="0"/>
              <a:t>, assurer, avertir, avouer, certifier, confirmer, constater, crier, déclarer, s’écrier, entendre dire, faire remarquer, faire savoir, garantir, hurler, indiquer, informer, jurer, </a:t>
            </a:r>
            <a:r>
              <a:rPr lang="it-IT" i="1" smtClean="0"/>
              <a:t>objecter</a:t>
            </a:r>
            <a:r>
              <a:rPr lang="it-IT" i="1" smtClean="0"/>
              <a:t>, préciser</a:t>
            </a:r>
            <a:r>
              <a:rPr lang="it-IT" i="1" smtClean="0"/>
              <a:t>, prévenir</a:t>
            </a:r>
            <a:r>
              <a:rPr lang="it-IT" i="1" smtClean="0"/>
              <a:t>, promettre, raconter, reconnaître, remarquer, répéter, répliquer, répondre, souligner, soutenir…</a:t>
            </a:r>
            <a:endParaRPr lang="it-IT" i="1"/>
          </a:p>
        </p:txBody>
      </p:sp>
    </p:spTree>
    <p:extLst>
      <p:ext uri="{BB962C8B-B14F-4D97-AF65-F5344CB8AC3E}">
        <p14:creationId xmlns:p14="http://schemas.microsoft.com/office/powerpoint/2010/main" val="422372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Concordance des temps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mtClean="0"/>
              <a:t>Les verbes du discours direct sont à </a:t>
            </a:r>
            <a:r>
              <a:rPr lang="it-IT" b="1" smtClean="0"/>
              <a:t>l’indicatif</a:t>
            </a:r>
            <a:r>
              <a:rPr lang="it-IT" smtClean="0"/>
              <a:t> : ils ne changent pas quand le verbe introducteur est au futur ou au présent.</a:t>
            </a:r>
          </a:p>
          <a:p>
            <a:r>
              <a:rPr lang="it-IT" smtClean="0"/>
              <a:t>« Je n’ai pas aimé ce film. » -&gt; Il me dira qu’il n’a pas aimé ce film.</a:t>
            </a:r>
          </a:p>
          <a:p>
            <a:endParaRPr lang="it-IT"/>
          </a:p>
          <a:p>
            <a:r>
              <a:rPr lang="fr-FR" smtClean="0"/>
              <a:t>Les verbes du discours direct sont au </a:t>
            </a:r>
            <a:r>
              <a:rPr lang="fr-FR" b="1" smtClean="0"/>
              <a:t>subjonctif</a:t>
            </a:r>
            <a:r>
              <a:rPr lang="fr-FR" smtClean="0"/>
              <a:t> ou au </a:t>
            </a:r>
            <a:r>
              <a:rPr lang="fr-FR" b="1" smtClean="0"/>
              <a:t>conditionnel</a:t>
            </a:r>
            <a:r>
              <a:rPr lang="fr-FR" smtClean="0"/>
              <a:t> : ils ne changent pas non plus.</a:t>
            </a:r>
          </a:p>
          <a:p>
            <a:r>
              <a:rPr lang="fr-FR" smtClean="0"/>
              <a:t>« Il faudrait relire le dossier. » -&gt; Ils m’ont dit qu’il faudrait relire le dossier</a:t>
            </a:r>
          </a:p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7587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672860"/>
            <a:ext cx="10439400" cy="5504103"/>
          </a:xfrm>
        </p:spPr>
        <p:txBody>
          <a:bodyPr>
            <a:normAutofit fontScale="85000" lnSpcReduction="20000"/>
          </a:bodyPr>
          <a:lstStyle/>
          <a:p>
            <a:r>
              <a:rPr lang="fr-FR" smtClean="0"/>
              <a:t>Quand le verbe de la principale est à un temps du passé, les verbes des subordonnées suivent les règles de la concordance des temps.</a:t>
            </a:r>
          </a:p>
          <a:p>
            <a:endParaRPr lang="fr-FR" smtClean="0"/>
          </a:p>
          <a:p>
            <a:r>
              <a:rPr lang="fr-FR" smtClean="0">
                <a:solidFill>
                  <a:srgbClr val="FF0000"/>
                </a:solidFill>
              </a:rPr>
              <a:t>présent</a:t>
            </a:r>
            <a:r>
              <a:rPr lang="fr-FR" smtClean="0"/>
              <a:t>                  		-&gt;                        </a:t>
            </a:r>
            <a:r>
              <a:rPr lang="fr-FR" smtClean="0">
                <a:solidFill>
                  <a:srgbClr val="0070C0"/>
                </a:solidFill>
              </a:rPr>
              <a:t>imparfait</a:t>
            </a:r>
          </a:p>
          <a:p>
            <a:pPr marL="0" indent="0">
              <a:buNone/>
            </a:pPr>
            <a:r>
              <a:rPr lang="fr-FR" smtClean="0"/>
              <a:t>Il m’a dit : « Je </a:t>
            </a:r>
            <a:r>
              <a:rPr lang="fr-FR" smtClean="0">
                <a:solidFill>
                  <a:srgbClr val="FF0000"/>
                </a:solidFill>
              </a:rPr>
              <a:t>suis</a:t>
            </a:r>
            <a:r>
              <a:rPr lang="fr-FR" smtClean="0"/>
              <a:t> allemand » -&gt; Il m’a dit qu’il </a:t>
            </a:r>
            <a:r>
              <a:rPr lang="fr-FR" smtClean="0">
                <a:solidFill>
                  <a:srgbClr val="0070C0"/>
                </a:solidFill>
              </a:rPr>
              <a:t>était</a:t>
            </a:r>
            <a:r>
              <a:rPr lang="fr-FR" smtClean="0"/>
              <a:t> allemand</a:t>
            </a:r>
          </a:p>
          <a:p>
            <a:pPr marL="0" indent="0">
              <a:buNone/>
            </a:pPr>
            <a:endParaRPr lang="fr-FR" smtClean="0"/>
          </a:p>
          <a:p>
            <a:r>
              <a:rPr lang="fr-FR" smtClean="0">
                <a:solidFill>
                  <a:srgbClr val="FF0000"/>
                </a:solidFill>
              </a:rPr>
              <a:t>passé composé </a:t>
            </a:r>
            <a:r>
              <a:rPr lang="fr-FR"/>
              <a:t>	</a:t>
            </a:r>
            <a:r>
              <a:rPr lang="fr-FR" smtClean="0"/>
              <a:t>	-&gt;                        </a:t>
            </a:r>
            <a:r>
              <a:rPr lang="fr-FR" smtClean="0">
                <a:solidFill>
                  <a:srgbClr val="0070C0"/>
                </a:solidFill>
              </a:rPr>
              <a:t>plus-que-parfait</a:t>
            </a:r>
          </a:p>
          <a:p>
            <a:pPr marL="0" indent="0">
              <a:buNone/>
            </a:pPr>
            <a:r>
              <a:rPr lang="fr-FR" sz="2400" smtClean="0"/>
              <a:t>Amélie a dit : « J’</a:t>
            </a:r>
            <a:r>
              <a:rPr lang="fr-FR" sz="2400" smtClean="0">
                <a:solidFill>
                  <a:srgbClr val="FF0000"/>
                </a:solidFill>
              </a:rPr>
              <a:t>ai rencontré </a:t>
            </a:r>
            <a:r>
              <a:rPr lang="fr-FR" sz="2400" smtClean="0"/>
              <a:t>un ami » -&gt; Amélie a dit qu’elle </a:t>
            </a:r>
            <a:r>
              <a:rPr lang="fr-FR" sz="2400" smtClean="0">
                <a:solidFill>
                  <a:srgbClr val="0070C0"/>
                </a:solidFill>
              </a:rPr>
              <a:t>avait rencontré </a:t>
            </a:r>
            <a:r>
              <a:rPr lang="fr-FR" sz="2400" smtClean="0"/>
              <a:t>un ami.</a:t>
            </a:r>
          </a:p>
          <a:p>
            <a:pPr marL="0" indent="0">
              <a:buNone/>
            </a:pPr>
            <a:endParaRPr lang="fr-FR" sz="2400" smtClean="0"/>
          </a:p>
          <a:p>
            <a:r>
              <a:rPr lang="fr-FR" smtClean="0">
                <a:solidFill>
                  <a:srgbClr val="FF0000"/>
                </a:solidFill>
              </a:rPr>
              <a:t>futur proche          		</a:t>
            </a:r>
            <a:r>
              <a:rPr lang="fr-FR" smtClean="0"/>
              <a:t>-&gt;                       	 </a:t>
            </a:r>
            <a:r>
              <a:rPr lang="fr-FR" smtClean="0">
                <a:solidFill>
                  <a:srgbClr val="0070C0"/>
                </a:solidFill>
              </a:rPr>
              <a:t>aller à l’imparfait </a:t>
            </a:r>
            <a:r>
              <a:rPr lang="fr-FR" smtClean="0"/>
              <a:t>+ inf. </a:t>
            </a:r>
          </a:p>
          <a:p>
            <a:pPr marL="0" indent="0">
              <a:buNone/>
            </a:pPr>
            <a:r>
              <a:rPr lang="fr-FR" sz="2400" smtClean="0"/>
              <a:t>La gardienne pensait : « Je </a:t>
            </a:r>
            <a:r>
              <a:rPr lang="fr-FR" sz="2400" smtClean="0">
                <a:solidFill>
                  <a:srgbClr val="FF0000"/>
                </a:solidFill>
              </a:rPr>
              <a:t>vais récupérer </a:t>
            </a:r>
            <a:r>
              <a:rPr lang="fr-FR" sz="2400" smtClean="0"/>
              <a:t>les clefs du portail. » -&gt; La gardienne pensait qu’elle </a:t>
            </a:r>
            <a:r>
              <a:rPr lang="fr-FR" sz="2400" smtClean="0">
                <a:solidFill>
                  <a:srgbClr val="0070C0"/>
                </a:solidFill>
              </a:rPr>
              <a:t>allait récupérer </a:t>
            </a:r>
            <a:r>
              <a:rPr lang="fr-FR" sz="2400" smtClean="0"/>
              <a:t>les clefs du portail.</a:t>
            </a:r>
            <a:r>
              <a:rPr lang="fr-FR" sz="1900" smtClean="0"/>
              <a:t>  </a:t>
            </a:r>
          </a:p>
          <a:p>
            <a:pPr marL="0" indent="0">
              <a:buNone/>
            </a:pPr>
            <a:endParaRPr lang="fr-FR" sz="1900" smtClean="0"/>
          </a:p>
          <a:p>
            <a:r>
              <a:rPr lang="fr-FR" smtClean="0">
                <a:solidFill>
                  <a:srgbClr val="FF0000"/>
                </a:solidFill>
              </a:rPr>
              <a:t>futur simple           		</a:t>
            </a:r>
            <a:r>
              <a:rPr lang="fr-FR" smtClean="0"/>
              <a:t>-&gt;                       	</a:t>
            </a:r>
            <a:r>
              <a:rPr lang="fr-FR" smtClean="0">
                <a:solidFill>
                  <a:srgbClr val="0070C0"/>
                </a:solidFill>
              </a:rPr>
              <a:t>conditionnel présent</a:t>
            </a:r>
          </a:p>
          <a:p>
            <a:pPr marL="0" indent="0">
              <a:buNone/>
            </a:pPr>
            <a:r>
              <a:rPr lang="fr-FR" smtClean="0"/>
              <a:t>Il m’a dit : « </a:t>
            </a:r>
            <a:r>
              <a:rPr lang="fr-FR" smtClean="0">
                <a:solidFill>
                  <a:srgbClr val="FF0000"/>
                </a:solidFill>
              </a:rPr>
              <a:t>Je viendrai </a:t>
            </a:r>
            <a:r>
              <a:rPr lang="fr-FR" smtClean="0"/>
              <a:t>en mars » -&gt; Il m’a dit qu’il </a:t>
            </a:r>
            <a:r>
              <a:rPr lang="fr-FR" smtClean="0">
                <a:solidFill>
                  <a:srgbClr val="0070C0"/>
                </a:solidFill>
              </a:rPr>
              <a:t>viendrait</a:t>
            </a:r>
            <a:r>
              <a:rPr lang="fr-FR" smtClean="0"/>
              <a:t> en mars</a:t>
            </a:r>
          </a:p>
          <a:p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1293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Quand le verbe est à l’impératif -&gt; au discours indirect, il devient infinitif :</a:t>
            </a:r>
          </a:p>
          <a:p>
            <a:endParaRPr lang="it-IT"/>
          </a:p>
          <a:p>
            <a:pPr lvl="1"/>
            <a:r>
              <a:rPr lang="it-IT" smtClean="0"/>
              <a:t>Le médecin lui a conseillé : «Ne sortez pas.»</a:t>
            </a:r>
          </a:p>
          <a:p>
            <a:pPr lvl="1"/>
            <a:r>
              <a:rPr lang="it-IT" smtClean="0"/>
              <a:t>Le médecin lui a conseillé de ne pas sortir.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91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Changement des expressions de temps</a:t>
            </a: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5329" y="1514436"/>
            <a:ext cx="6048375" cy="29337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662735" y="4978244"/>
            <a:ext cx="9494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mtClean="0"/>
              <a:t>Ex. : Jeudi. Nous sommes arrivés à Montréal </a:t>
            </a:r>
            <a:r>
              <a:rPr lang="it-IT" b="1" smtClean="0"/>
              <a:t>hier</a:t>
            </a:r>
            <a:r>
              <a:rPr lang="it-IT" smtClean="0"/>
              <a:t> matin. </a:t>
            </a:r>
            <a:r>
              <a:rPr lang="it-IT" b="1" smtClean="0"/>
              <a:t>Aujourd’hui</a:t>
            </a:r>
            <a:r>
              <a:rPr lang="it-IT" smtClean="0"/>
              <a:t> il neige. -&gt; Mes amis m’ont écrit jeudi qu’ils étaient arrivés à Monréal </a:t>
            </a:r>
            <a:r>
              <a:rPr lang="it-IT" b="1" smtClean="0"/>
              <a:t>la veille </a:t>
            </a:r>
            <a:r>
              <a:rPr lang="it-IT" smtClean="0"/>
              <a:t>et que </a:t>
            </a:r>
            <a:r>
              <a:rPr lang="it-IT" b="1" smtClean="0"/>
              <a:t>ce jour-là </a:t>
            </a:r>
            <a:r>
              <a:rPr lang="it-IT" smtClean="0"/>
              <a:t>il neigeait.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88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L’interrogation indirecte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smtClean="0"/>
              <a:t>L’interrogation totale </a:t>
            </a:r>
            <a:r>
              <a:rPr lang="it-IT" sz="2000" smtClean="0"/>
              <a:t>: s’il s’agit d’une question à laquelle on répond </a:t>
            </a:r>
            <a:r>
              <a:rPr lang="it-IT" sz="2000" i="1" smtClean="0"/>
              <a:t>oui</a:t>
            </a:r>
            <a:r>
              <a:rPr lang="it-IT" sz="2000" smtClean="0"/>
              <a:t> ou </a:t>
            </a:r>
            <a:r>
              <a:rPr lang="it-IT" sz="2000" i="1" smtClean="0"/>
              <a:t>non</a:t>
            </a:r>
            <a:r>
              <a:rPr lang="it-IT" sz="2000" smtClean="0"/>
              <a:t>, l’interrogation indirecte sera introduite par </a:t>
            </a:r>
            <a:r>
              <a:rPr lang="it-IT" sz="2000" b="1" smtClean="0"/>
              <a:t>si</a:t>
            </a:r>
            <a:r>
              <a:rPr lang="it-IT" sz="2000" smtClean="0"/>
              <a:t>.</a:t>
            </a:r>
          </a:p>
          <a:p>
            <a:pPr marL="0" indent="0">
              <a:buNone/>
            </a:pPr>
            <a:r>
              <a:rPr lang="it-IT" sz="2000" smtClean="0"/>
              <a:t>«</a:t>
            </a:r>
            <a:r>
              <a:rPr lang="it-IT" sz="2000" smtClean="0">
                <a:solidFill>
                  <a:srgbClr val="FF0000"/>
                </a:solidFill>
              </a:rPr>
              <a:t>Est-ce que </a:t>
            </a:r>
            <a:r>
              <a:rPr lang="it-IT" sz="2000" smtClean="0"/>
              <a:t>la commande est arrivée ?» -&gt; Il veut savoir </a:t>
            </a:r>
            <a:r>
              <a:rPr lang="it-IT" sz="2000" smtClean="0">
                <a:solidFill>
                  <a:srgbClr val="FF0000"/>
                </a:solidFill>
              </a:rPr>
              <a:t>si</a:t>
            </a:r>
            <a:r>
              <a:rPr lang="it-IT" sz="2000" smtClean="0"/>
              <a:t> la commande est arrivée.</a:t>
            </a:r>
          </a:p>
          <a:p>
            <a:endParaRPr lang="it-IT" sz="2000"/>
          </a:p>
          <a:p>
            <a:r>
              <a:rPr lang="it-IT" sz="2000" b="1" smtClean="0"/>
              <a:t>L’interrogation partielle</a:t>
            </a:r>
          </a:p>
          <a:p>
            <a:r>
              <a:rPr lang="it-IT" sz="2000" smtClean="0"/>
              <a:t>Les adverbes </a:t>
            </a:r>
            <a:r>
              <a:rPr lang="it-IT" sz="2000" b="1" smtClean="0"/>
              <a:t>où, quand, comment, combien, pourquoi </a:t>
            </a:r>
            <a:r>
              <a:rPr lang="it-IT" sz="2000" smtClean="0"/>
              <a:t>sont maintenus, ainsi que les adjectifs et pronoms relatifs </a:t>
            </a:r>
            <a:r>
              <a:rPr lang="it-IT" sz="2000" b="1" smtClean="0"/>
              <a:t>quel, lequel</a:t>
            </a:r>
            <a:r>
              <a:rPr lang="it-IT" sz="2000" smtClean="0"/>
              <a:t>, etc.</a:t>
            </a:r>
          </a:p>
          <a:p>
            <a:endParaRPr lang="it-IT" sz="1800" smtClean="0"/>
          </a:p>
          <a:p>
            <a:endParaRPr lang="it-IT"/>
          </a:p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75" y="4592828"/>
            <a:ext cx="10024853" cy="106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83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389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Le discours rapporté</vt:lpstr>
      <vt:lpstr>Le discours indirect</vt:lpstr>
      <vt:lpstr>Changements</vt:lpstr>
      <vt:lpstr>Les verbes de déclaration</vt:lpstr>
      <vt:lpstr>Concordance des temps</vt:lpstr>
      <vt:lpstr>Presentazione standard di PowerPoint</vt:lpstr>
      <vt:lpstr>Presentazione standard di PowerPoint</vt:lpstr>
      <vt:lpstr>Changement des expressions de temps</vt:lpstr>
      <vt:lpstr>L’interrogation indirecte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discours rapporté</dc:title>
  <dc:creator>laura.kreyder</dc:creator>
  <cp:lastModifiedBy>laura.kreyder</cp:lastModifiedBy>
  <cp:revision>15</cp:revision>
  <dcterms:created xsi:type="dcterms:W3CDTF">2020-11-14T14:32:37Z</dcterms:created>
  <dcterms:modified xsi:type="dcterms:W3CDTF">2020-11-15T11:34:28Z</dcterms:modified>
</cp:coreProperties>
</file>