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AC0B255-8FAE-4F31-9831-35F6551CD2F6}" type="datetimeFigureOut">
              <a:rPr lang="it-IT" smtClean="0"/>
              <a:t>26/10/2020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324655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AC0B255-8FAE-4F31-9831-35F6551CD2F6}" type="datetimeFigureOut">
              <a:rPr lang="it-IT" smtClean="0"/>
              <a:t>26/10/2020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426802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AC0B255-8FAE-4F31-9831-35F6551CD2F6}" type="datetimeFigureOut">
              <a:rPr lang="it-IT" smtClean="0"/>
              <a:t>26/10/2020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121887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AC0B255-8FAE-4F31-9831-35F6551CD2F6}" type="datetimeFigureOut">
              <a:rPr lang="it-IT" smtClean="0"/>
              <a:t>26/10/2020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387294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AC0B255-8FAE-4F31-9831-35F6551CD2F6}" type="datetimeFigureOut">
              <a:rPr lang="it-IT" smtClean="0"/>
              <a:t>26/10/2020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04016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AC0B255-8FAE-4F31-9831-35F6551CD2F6}" type="datetimeFigureOut">
              <a:rPr lang="it-IT" smtClean="0"/>
              <a:t>26/10/2020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845511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AC0B255-8FAE-4F31-9831-35F6551CD2F6}" type="datetimeFigureOut">
              <a:rPr lang="it-IT" smtClean="0"/>
              <a:t>26/10/2020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2316987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AC0B255-8FAE-4F31-9831-35F6551CD2F6}" type="datetimeFigureOut">
              <a:rPr lang="it-IT" smtClean="0"/>
              <a:t>26/10/2020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115689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AC0B255-8FAE-4F31-9831-35F6551CD2F6}" type="datetimeFigureOut">
              <a:rPr lang="it-IT" smtClean="0"/>
              <a:t>26/10/2020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3171846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AC0B255-8FAE-4F31-9831-35F6551CD2F6}" type="datetimeFigureOut">
              <a:rPr lang="it-IT" smtClean="0"/>
              <a:t>26/10/2020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3311473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AC0B255-8FAE-4F31-9831-35F6551CD2F6}" type="datetimeFigureOut">
              <a:rPr lang="it-IT" smtClean="0"/>
              <a:t>26/10/2020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DC99D0-D8BD-4459-9A15-7C646D69A834}" type="slidenum">
              <a:rPr lang="it-IT" smtClean="0"/>
              <a:t>‹N›</a:t>
            </a:fld>
            <a:endParaRPr lang="it-IT"/>
          </a:p>
        </p:txBody>
      </p:sp>
    </p:spTree>
    <p:extLst>
      <p:ext uri="{BB962C8B-B14F-4D97-AF65-F5344CB8AC3E}">
        <p14:creationId xmlns:p14="http://schemas.microsoft.com/office/powerpoint/2010/main" val="1854562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C0B255-8FAE-4F31-9831-35F6551CD2F6}" type="datetimeFigureOut">
              <a:rPr lang="it-IT" smtClean="0"/>
              <a:t>26/10/2020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C99D0-D8BD-4459-9A15-7C646D69A834}" type="slidenum">
              <a:rPr lang="it-IT" smtClean="0"/>
              <a:t>‹N›</a:t>
            </a:fld>
            <a:endParaRPr lang="it-IT"/>
          </a:p>
        </p:txBody>
      </p:sp>
    </p:spTree>
    <p:extLst>
      <p:ext uri="{BB962C8B-B14F-4D97-AF65-F5344CB8AC3E}">
        <p14:creationId xmlns:p14="http://schemas.microsoft.com/office/powerpoint/2010/main" val="3226156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OflduBvCrL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OflduBvCrLQ" TargetMode="External"/><Relationship Id="rId4" Type="http://schemas.openxmlformats.org/officeDocument/2006/relationships/hyperlink" Target="https://www.youtube.com/watch?v=OflduBvCrLQ"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mtClean="0"/>
              <a:t>La lutte contre la pauvreté</a:t>
            </a:r>
            <a:endParaRPr lang="it-IT"/>
          </a:p>
        </p:txBody>
      </p:sp>
    </p:spTree>
    <p:extLst>
      <p:ext uri="{BB962C8B-B14F-4D97-AF65-F5344CB8AC3E}">
        <p14:creationId xmlns:p14="http://schemas.microsoft.com/office/powerpoint/2010/main" val="1812427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445151" cy="1955381"/>
          </a:xfrm>
        </p:spPr>
        <p:txBody>
          <a:bodyPr>
            <a:normAutofit/>
          </a:bodyPr>
          <a:lstStyle/>
          <a:p>
            <a:r>
              <a:rPr lang="fr-FR" smtClean="0"/>
              <a:t>Esther Duflo : « Le micro-crédit ne sort pas de la pauvreté »</a:t>
            </a:r>
            <a:r>
              <a:rPr lang="it-IT" smtClean="0"/>
              <a:t/>
            </a:r>
            <a:br>
              <a:rPr lang="it-IT" smtClean="0"/>
            </a:br>
            <a:endParaRPr lang="it-IT"/>
          </a:p>
        </p:txBody>
      </p:sp>
      <p:sp>
        <p:nvSpPr>
          <p:cNvPr id="3" name="Segnaposto contenuto 2"/>
          <p:cNvSpPr>
            <a:spLocks noGrp="1"/>
          </p:cNvSpPr>
          <p:nvPr>
            <p:ph idx="1"/>
          </p:nvPr>
        </p:nvSpPr>
        <p:spPr/>
        <p:txBody>
          <a:bodyPr/>
          <a:lstStyle/>
          <a:p>
            <a:pPr marL="0" indent="0">
              <a:buNone/>
            </a:pPr>
            <a:r>
              <a:rPr lang="fr-FR"/>
              <a:t> </a:t>
            </a:r>
            <a:endParaRPr lang="it-IT"/>
          </a:p>
          <a:p>
            <a:pPr marL="0" indent="0">
              <a:buNone/>
            </a:pPr>
            <a:r>
              <a:rPr lang="fr-FR" sz="2000" smtClean="0"/>
              <a:t>Esther </a:t>
            </a:r>
            <a:r>
              <a:rPr lang="fr-FR" sz="2000"/>
              <a:t>Duflo, née à Paris, est une économiste, professeure au Massachusetts Institute of Technology (MIT), prix Nobel d'économie en 2019 pour ses travaux sur « l’allègement de la pauvreté globale </a:t>
            </a:r>
            <a:r>
              <a:rPr lang="fr-FR" sz="2000" smtClean="0"/>
              <a:t>».</a:t>
            </a:r>
          </a:p>
          <a:p>
            <a:pPr marL="0" indent="0">
              <a:buNone/>
            </a:pPr>
            <a:endParaRPr lang="fr-FR" sz="2000"/>
          </a:p>
          <a:p>
            <a:r>
              <a:rPr lang="fr-FR" sz="2000" smtClean="0"/>
              <a:t>Entretien, </a:t>
            </a:r>
            <a:r>
              <a:rPr lang="fr-FR" sz="2000" i="1" smtClean="0"/>
              <a:t>L'Invité des Matins</a:t>
            </a:r>
            <a:r>
              <a:rPr lang="fr-FR" sz="2000" smtClean="0"/>
              <a:t>, France Culture, 17 novembre 2017 </a:t>
            </a:r>
            <a:r>
              <a:rPr lang="fr-FR" sz="2000" u="sng" smtClean="0">
                <a:hlinkClick r:id="rId2"/>
              </a:rPr>
              <a:t>https://www.youtube.com/watch?v=OflduBvCrLQ</a:t>
            </a:r>
            <a:r>
              <a:rPr lang="fr-FR" sz="2000" smtClean="0"/>
              <a:t> </a:t>
            </a:r>
            <a:endParaRPr lang="it-IT" sz="2000" smtClean="0"/>
          </a:p>
          <a:p>
            <a:pPr marL="0" indent="0">
              <a:buNone/>
            </a:pPr>
            <a:endParaRPr lang="it-IT" sz="2000"/>
          </a:p>
          <a:p>
            <a:pPr marL="0" indent="0">
              <a:buNone/>
            </a:pPr>
            <a:endParaRPr lang="it-IT" sz="2000"/>
          </a:p>
          <a:p>
            <a:endParaRPr lang="it-IT"/>
          </a:p>
        </p:txBody>
      </p:sp>
    </p:spTree>
    <p:extLst>
      <p:ext uri="{BB962C8B-B14F-4D97-AF65-F5344CB8AC3E}">
        <p14:creationId xmlns:p14="http://schemas.microsoft.com/office/powerpoint/2010/main" val="2600292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flduBvCrLQ"/>
          <p:cNvPicPr>
            <a:picLocks noGrp="1" noRot="1" noChangeAspect="1"/>
          </p:cNvPicPr>
          <p:nvPr>
            <p:ph idx="1"/>
            <a:videoFile r:link="rId1"/>
          </p:nvPr>
        </p:nvPicPr>
        <p:blipFill>
          <a:blip r:embed="rId3"/>
          <a:stretch>
            <a:fillRect/>
          </a:stretch>
        </p:blipFill>
        <p:spPr>
          <a:xfrm>
            <a:off x="3593381" y="1966822"/>
            <a:ext cx="4754114" cy="2674189"/>
          </a:xfrm>
          <a:prstGeom prst="rect">
            <a:avLst/>
          </a:prstGeom>
        </p:spPr>
      </p:pic>
      <p:sp>
        <p:nvSpPr>
          <p:cNvPr id="5" name="Rettangolo 4"/>
          <p:cNvSpPr/>
          <p:nvPr/>
        </p:nvSpPr>
        <p:spPr>
          <a:xfrm>
            <a:off x="2881222" y="5270588"/>
            <a:ext cx="6236899" cy="646331"/>
          </a:xfrm>
          <a:prstGeom prst="rect">
            <a:avLst/>
          </a:prstGeom>
        </p:spPr>
        <p:txBody>
          <a:bodyPr wrap="square">
            <a:spAutoFit/>
          </a:bodyPr>
          <a:lstStyle/>
          <a:p>
            <a:pPr algn="ctr"/>
            <a:r>
              <a:rPr lang="fr-FR" smtClean="0"/>
              <a:t>Entretien, </a:t>
            </a:r>
            <a:r>
              <a:rPr lang="fr-FR" i="1" smtClean="0"/>
              <a:t>L'Invité des Matins</a:t>
            </a:r>
            <a:r>
              <a:rPr lang="fr-FR" smtClean="0"/>
              <a:t>, France Culture, 17 novembre 2017</a:t>
            </a:r>
            <a:endParaRPr lang="it-IT" smtClean="0"/>
          </a:p>
          <a:p>
            <a:pPr algn="ctr"/>
            <a:r>
              <a:rPr lang="fr-FR" u="sng" smtClean="0">
                <a:hlinkClick r:id="rId4"/>
              </a:rPr>
              <a:t>https://www.youtube.com/watch?v=OflduBvCrLQ</a:t>
            </a:r>
            <a:r>
              <a:rPr lang="fr-FR" smtClean="0"/>
              <a:t> </a:t>
            </a:r>
            <a:endParaRPr lang="it-IT"/>
          </a:p>
        </p:txBody>
      </p:sp>
    </p:spTree>
    <p:extLst>
      <p:ext uri="{BB962C8B-B14F-4D97-AF65-F5344CB8AC3E}">
        <p14:creationId xmlns:p14="http://schemas.microsoft.com/office/powerpoint/2010/main" val="3214450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496909" cy="1032354"/>
          </a:xfrm>
        </p:spPr>
        <p:txBody>
          <a:bodyPr>
            <a:normAutofit/>
          </a:bodyPr>
          <a:lstStyle/>
          <a:p>
            <a:pPr algn="ctr"/>
            <a:r>
              <a:rPr kumimoji="0" lang="fr-FR" altLang="it-IT" sz="3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Vocabulaire</a:t>
            </a:r>
            <a:endParaRPr lang="it-IT" sz="3600"/>
          </a:p>
        </p:txBody>
      </p:sp>
      <p:sp>
        <p:nvSpPr>
          <p:cNvPr id="5" name="Rectangle 1"/>
          <p:cNvSpPr>
            <a:spLocks noChangeArrowheads="1"/>
          </p:cNvSpPr>
          <p:nvPr/>
        </p:nvSpPr>
        <p:spPr bwMode="auto">
          <a:xfrm>
            <a:off x="0" y="-1762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1497762295"/>
              </p:ext>
            </p:extLst>
          </p:nvPr>
        </p:nvGraphicFramePr>
        <p:xfrm>
          <a:off x="3389811" y="1811547"/>
          <a:ext cx="5443637" cy="4371529"/>
        </p:xfrm>
        <a:graphic>
          <a:graphicData uri="http://schemas.openxmlformats.org/drawingml/2006/table">
            <a:tbl>
              <a:tblPr firstRow="1" firstCol="1" bandRow="1"/>
              <a:tblGrid>
                <a:gridCol w="2598243"/>
                <a:gridCol w="2845394"/>
              </a:tblGrid>
              <a:tr h="493503">
                <a:tc>
                  <a:txBody>
                    <a:bodyPr/>
                    <a:lstStyle/>
                    <a:p>
                      <a:pPr>
                        <a:lnSpc>
                          <a:spcPct val="200000"/>
                        </a:lnSpc>
                        <a:spcBef>
                          <a:spcPts val="600"/>
                        </a:spcBef>
                        <a:spcAft>
                          <a:spcPts val="0"/>
                        </a:spcAft>
                      </a:pPr>
                      <a:r>
                        <a:rPr lang="fr-FR" sz="1600" b="1" kern="1800">
                          <a:effectLst/>
                          <a:latin typeface="Arial" panose="020B0604020202020204" pitchFamily="34" charset="0"/>
                          <a:ea typeface="Times New Roman" panose="02020603050405020304" pitchFamily="18" charset="0"/>
                          <a:cs typeface="Times New Roman" panose="02020603050405020304" pitchFamily="18" charset="0"/>
                        </a:rPr>
                        <a:t>Vocabulaire </a:t>
                      </a:r>
                      <a:r>
                        <a:rPr lang="fr-FR" sz="1600" b="1" kern="1800" smtClean="0">
                          <a:effectLst/>
                          <a:latin typeface="Arial" panose="020B0604020202020204" pitchFamily="34" charset="0"/>
                          <a:ea typeface="Times New Roman" panose="02020603050405020304" pitchFamily="18" charset="0"/>
                          <a:cs typeface="Times New Roman" panose="02020603050405020304" pitchFamily="18" charset="0"/>
                        </a:rPr>
                        <a:t>Courant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Bef>
                          <a:spcPts val="600"/>
                        </a:spcBef>
                        <a:spcAft>
                          <a:spcPts val="0"/>
                        </a:spcAft>
                      </a:pPr>
                      <a:r>
                        <a:rPr lang="fr-FR" sz="1600" b="1" kern="1800">
                          <a:effectLst/>
                          <a:latin typeface="Arial" panose="020B0604020202020204" pitchFamily="34" charset="0"/>
                          <a:ea typeface="Times New Roman" panose="02020603050405020304" pitchFamily="18" charset="0"/>
                          <a:cs typeface="Times New Roman" panose="02020603050405020304" pitchFamily="18" charset="0"/>
                        </a:rPr>
                        <a:t>Vocabulaire de spécialité</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8026">
                <a:tc>
                  <a:txBody>
                    <a:bodyPr/>
                    <a:lstStyle/>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repas gratuit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l'argent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avant / après</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se surveiller</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se choisir</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besoin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envie</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micro-crédit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emprunter / un emprunt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prêter / un prêt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rembourser la dette</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une carte de crédit</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une augmentation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600"/>
                        </a:spcBef>
                        <a:spcAft>
                          <a:spcPts val="0"/>
                        </a:spcAft>
                      </a:pPr>
                      <a:r>
                        <a:rPr lang="fr-FR" sz="1600" kern="1800">
                          <a:effectLst/>
                          <a:latin typeface="Arial" panose="020B0604020202020204" pitchFamily="34" charset="0"/>
                          <a:ea typeface="Times New Roman" panose="02020603050405020304" pitchFamily="18" charset="0"/>
                          <a:cs typeface="Times New Roman" panose="02020603050405020304" pitchFamily="18" charset="0"/>
                        </a:rPr>
                        <a:t>lissage des consommations</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1576" marR="6157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31746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1325880" y="1554480"/>
            <a:ext cx="9552029" cy="5184648"/>
          </a:xfrm>
        </p:spPr>
        <p:txBody>
          <a:bodyPr>
            <a:normAutofit fontScale="70000" lnSpcReduction="20000"/>
          </a:bodyPr>
          <a:lstStyle/>
          <a:p>
            <a:pPr marL="0" indent="0" algn="just">
              <a:lnSpc>
                <a:spcPct val="160000"/>
              </a:lnSpc>
              <a:spcBef>
                <a:spcPts val="0"/>
              </a:spcBef>
              <a:buNone/>
            </a:pPr>
            <a:r>
              <a:rPr lang="fr-FR" sz="2900" smtClean="0">
                <a:latin typeface="Times New Roman" panose="02020603050405020304" pitchFamily="18" charset="0"/>
                <a:cs typeface="Times New Roman" panose="02020603050405020304" pitchFamily="18" charset="0"/>
              </a:rPr>
              <a:t>Les </a:t>
            </a:r>
            <a:r>
              <a:rPr lang="fr-FR" sz="2900">
                <a:latin typeface="Times New Roman" panose="02020603050405020304" pitchFamily="18" charset="0"/>
                <a:cs typeface="Times New Roman" panose="02020603050405020304" pitchFamily="18" charset="0"/>
              </a:rPr>
              <a:t>économistes ont cru au micro-crédit parce qu'on croit au repas gratuit quand il y a une invention qui permet de, disons, ouvrir une possibilité qui n'était pas là avant. Et l'idée, c'est que, si avant les banques n'étaient pas capables de prêter aux plus pauvres, et que maintenant je trouve une technologie pour le faire, en utilisant le fait que les gens se connaissent bien entre eux, et donc sont capables de se surveiller les uns les autres, de se choisir les uns les autres, [et que] maintenant ça devient possible de prêter aux plus pauvres. Avant ce n'était pas possible, maintenant c'est possible. Si les pauvres remboursent, je n'ai pas perdu d'argent, je peux même en gagner si je mets un petit taux d'intérêt, ou un taux d'intérêt suffisamment élevé et les pauvres sont capables d'emprunter. Et donc l'idée d'Yunus, c'était les pauvres, avec ses emprunts, ils vont lancer les entreprises. </a:t>
            </a:r>
            <a:endParaRPr lang="fr-FR" sz="2900" smtClean="0">
              <a:latin typeface="Times New Roman" panose="02020603050405020304" pitchFamily="18" charset="0"/>
              <a:cs typeface="Times New Roman" panose="02020603050405020304" pitchFamily="18" charset="0"/>
            </a:endParaRPr>
          </a:p>
          <a:p>
            <a:pPr marL="0" indent="0" algn="just">
              <a:lnSpc>
                <a:spcPct val="160000"/>
              </a:lnSpc>
              <a:spcBef>
                <a:spcPts val="0"/>
              </a:spcBef>
              <a:buNone/>
            </a:pPr>
            <a:endParaRPr lang="fr-FR" sz="230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fr-FR" sz="1900" smtClean="0">
                <a:latin typeface="Times New Roman" panose="02020603050405020304" pitchFamily="18" charset="0"/>
                <a:cs typeface="Times New Roman" panose="02020603050405020304" pitchFamily="18" charset="0"/>
              </a:rPr>
              <a:t>Muhammad </a:t>
            </a:r>
            <a:r>
              <a:rPr lang="fr-FR" sz="1900">
                <a:latin typeface="Times New Roman" panose="02020603050405020304" pitchFamily="18" charset="0"/>
                <a:cs typeface="Times New Roman" panose="02020603050405020304" pitchFamily="18" charset="0"/>
              </a:rPr>
              <a:t>Yunus est un économiste et entrepreneur né au Bangladesh, fondateur de la première institution de micro crédit, la Grameen Bank, prix Nobel de la paix en 2006</a:t>
            </a:r>
            <a:r>
              <a:rPr lang="fr-FR" sz="1900" smtClean="0">
                <a:latin typeface="Times New Roman" panose="02020603050405020304" pitchFamily="18" charset="0"/>
                <a:cs typeface="Times New Roman" panose="02020603050405020304" pitchFamily="18" charset="0"/>
              </a:rPr>
              <a:t>.</a:t>
            </a:r>
            <a:endParaRPr lang="it-IT" sz="1900">
              <a:latin typeface="Times New Roman" panose="02020603050405020304" pitchFamily="18" charset="0"/>
              <a:cs typeface="Times New Roman" panose="02020603050405020304" pitchFamily="18" charset="0"/>
            </a:endParaRPr>
          </a:p>
        </p:txBody>
      </p:sp>
      <p:sp>
        <p:nvSpPr>
          <p:cNvPr id="7" name="Rettangolo 6"/>
          <p:cNvSpPr/>
          <p:nvPr/>
        </p:nvSpPr>
        <p:spPr>
          <a:xfrm>
            <a:off x="4589579" y="748022"/>
            <a:ext cx="3356557" cy="461665"/>
          </a:xfrm>
          <a:prstGeom prst="rect">
            <a:avLst/>
          </a:prstGeom>
        </p:spPr>
        <p:txBody>
          <a:bodyPr wrap="square">
            <a:spAutoFit/>
          </a:bodyPr>
          <a:lstStyle/>
          <a:p>
            <a:pPr algn="ctr"/>
            <a:r>
              <a:rPr lang="it-IT" sz="2400" smtClean="0">
                <a:latin typeface="Times New Roman" panose="02020603050405020304" pitchFamily="18" charset="0"/>
                <a:cs typeface="Times New Roman" panose="02020603050405020304" pitchFamily="18" charset="0"/>
              </a:rPr>
              <a:t>Transcription</a:t>
            </a:r>
            <a:endParaRPr lang="it-IT"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6770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73525" y="1630393"/>
            <a:ext cx="8919714" cy="4278702"/>
          </a:xfrm>
        </p:spPr>
        <p:txBody>
          <a:bodyPr>
            <a:normAutofit/>
          </a:bodyPr>
          <a:lstStyle/>
          <a:p>
            <a:pPr marL="0" indent="0" algn="just">
              <a:lnSpc>
                <a:spcPct val="150000"/>
              </a:lnSpc>
              <a:spcBef>
                <a:spcPts val="0"/>
              </a:spcBef>
              <a:buNone/>
            </a:pPr>
            <a:r>
              <a:rPr lang="fr-FR" sz="1800">
                <a:latin typeface="Times New Roman" panose="02020603050405020304" pitchFamily="18" charset="0"/>
                <a:cs typeface="Times New Roman" panose="02020603050405020304" pitchFamily="18" charset="0"/>
              </a:rPr>
              <a:t>Donc la première partie avait raison, c'est-à-dire c'est possible de prêter aux pauvres, et ça c'est une invention qui est une invention importante. Mais la deuxième partie avait tort. C'est-à-dire qu'une fois que les gens ont un emprunt, quand les gens prennent un emprunt, ce qu'ils font avec, dans la grande, l'immense majorité des cas, c'est qu'ils s'achètent quelque chose dont ils ont besoin, dont ils ont envie, mais qu'ils ne commencent pas un business. Par exemple un frigidaire, un vélo, etc. Et après ils vont travailler un peu plus dans le travail qu'ils ont déjà pour rembourser la dette. Et c'est vraiment une minorité très très très extrême de gens qui prennent l'argent, soit pour commencer une nouvelle activité, soit pour étendre l'activité qu'ils ont déjà. </a:t>
            </a:r>
            <a:endParaRPr lang="it-IT"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8396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99404" y="1825626"/>
            <a:ext cx="8704053" cy="3505500"/>
          </a:xfrm>
        </p:spPr>
        <p:txBody>
          <a:bodyPr>
            <a:normAutofit/>
          </a:bodyPr>
          <a:lstStyle/>
          <a:p>
            <a:pPr marL="0" indent="0" algn="just">
              <a:lnSpc>
                <a:spcPct val="150000"/>
              </a:lnSpc>
              <a:spcBef>
                <a:spcPts val="0"/>
              </a:spcBef>
              <a:buNone/>
            </a:pPr>
            <a:r>
              <a:rPr lang="fr-FR" sz="1800" smtClean="0">
                <a:latin typeface="Times New Roman" panose="02020603050405020304" pitchFamily="18" charset="0"/>
                <a:cs typeface="Times New Roman" panose="02020603050405020304" pitchFamily="18" charset="0"/>
              </a:rPr>
              <a:t>Et du coup, le résultat, c'est que le micro-crédit, c'est un petit peu comme une carte de crédit en fait, une carte de crédit pour les pauvres. Et c'est très bien les cartes de crédit, ça permet aux gens de faire des choses qu'ils ne </a:t>
            </a:r>
            <a:r>
              <a:rPr lang="fr-FR" sz="1800" smtClean="0">
                <a:solidFill>
                  <a:srgbClr val="FF0000"/>
                </a:solidFill>
                <a:latin typeface="Times New Roman" panose="02020603050405020304" pitchFamily="18" charset="0"/>
                <a:cs typeface="Times New Roman" panose="02020603050405020304" pitchFamily="18" charset="0"/>
              </a:rPr>
              <a:t>pourraient</a:t>
            </a:r>
            <a:r>
              <a:rPr lang="fr-FR" sz="1800" smtClean="0">
                <a:latin typeface="Times New Roman" panose="02020603050405020304" pitchFamily="18" charset="0"/>
                <a:cs typeface="Times New Roman" panose="02020603050405020304" pitchFamily="18" charset="0"/>
              </a:rPr>
              <a:t> pas faire autrement. Mais ça ne les sort pas de la pauvreté. Et ça, c'est des résultats que j'ai pu trouver avec les équipes avec lesquelles j'ai travaillé, mais qui ont été répétés dans plusieurs contextes, qu'on aille de l'Ethiopie à l'Inde, en Bosnie Herzégovine, même en France, les effets du micro-crédit sont zéro, sur la sortie de la pauvreté, l'augmentation de la consommation, même le lissage de la consommation etc., il n'y a simplement pas d'effets.</a:t>
            </a:r>
            <a:endParaRPr lang="it-IT"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0101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Exercice</a:t>
            </a:r>
            <a:endParaRPr lang="it-IT"/>
          </a:p>
        </p:txBody>
      </p:sp>
      <p:sp>
        <p:nvSpPr>
          <p:cNvPr id="3" name="Segnaposto contenuto 2"/>
          <p:cNvSpPr>
            <a:spLocks noGrp="1"/>
          </p:cNvSpPr>
          <p:nvPr>
            <p:ph idx="1"/>
          </p:nvPr>
        </p:nvSpPr>
        <p:spPr/>
        <p:txBody>
          <a:bodyPr>
            <a:normAutofit fontScale="85000" lnSpcReduction="20000"/>
          </a:bodyPr>
          <a:lstStyle/>
          <a:p>
            <a:pPr marL="0" indent="0">
              <a:buNone/>
            </a:pPr>
            <a:r>
              <a:rPr lang="fr-FR" sz="2400" b="1"/>
              <a:t>Dans cet entretien, Esther Duflo exprime plusieurs fois des hypothèses. Relevez-les </a:t>
            </a:r>
            <a:r>
              <a:rPr lang="fr-FR" sz="2400" b="1" smtClean="0"/>
              <a:t>:</a:t>
            </a:r>
            <a:r>
              <a:rPr lang="fr-FR" sz="2400" b="1"/>
              <a:t> </a:t>
            </a:r>
            <a:endParaRPr lang="fr-FR" sz="2400" b="1" smtClean="0"/>
          </a:p>
          <a:p>
            <a:pPr marL="0" indent="0">
              <a:buNone/>
            </a:pPr>
            <a:endParaRPr lang="it-IT" sz="2400" b="1"/>
          </a:p>
          <a:p>
            <a:r>
              <a:rPr lang="fr-FR" smtClean="0"/>
              <a:t>…………………………………………..</a:t>
            </a:r>
          </a:p>
          <a:p>
            <a:pPr marL="0" indent="0">
              <a:buNone/>
            </a:pPr>
            <a:r>
              <a:rPr lang="fr-FR" smtClean="0"/>
              <a:t>Si </a:t>
            </a:r>
            <a:r>
              <a:rPr lang="fr-FR"/>
              <a:t>avant les banques n'étaient pas capables de prêter aux plus pauvres…, maintenant ça devient </a:t>
            </a:r>
            <a:r>
              <a:rPr lang="fr-FR" smtClean="0"/>
              <a:t>possible.</a:t>
            </a:r>
            <a:endParaRPr lang="it-IT"/>
          </a:p>
          <a:p>
            <a:r>
              <a:rPr lang="fr-FR" smtClean="0"/>
              <a:t>…………………………………………….</a:t>
            </a:r>
          </a:p>
          <a:p>
            <a:pPr marL="0" indent="0">
              <a:buNone/>
            </a:pPr>
            <a:r>
              <a:rPr lang="fr-FR" smtClean="0"/>
              <a:t>Si </a:t>
            </a:r>
            <a:r>
              <a:rPr lang="fr-FR"/>
              <a:t>les pauvres remboursent…, je n'ai pas perdu d'argent. </a:t>
            </a:r>
            <a:endParaRPr lang="fr-FR" smtClean="0"/>
          </a:p>
          <a:p>
            <a:r>
              <a:rPr lang="fr-FR" smtClean="0"/>
              <a:t>……………………………………………...</a:t>
            </a:r>
          </a:p>
          <a:p>
            <a:pPr marL="0" indent="0">
              <a:buNone/>
            </a:pPr>
            <a:r>
              <a:rPr lang="fr-FR" smtClean="0"/>
              <a:t>Je </a:t>
            </a:r>
            <a:r>
              <a:rPr lang="fr-FR"/>
              <a:t>peux même en gagner, si je mets un petit taux d'intérêt. </a:t>
            </a:r>
            <a:endParaRPr lang="fr-FR" smtClean="0"/>
          </a:p>
          <a:p>
            <a:r>
              <a:rPr lang="fr-FR" smtClean="0"/>
              <a:t>……………………………………………..</a:t>
            </a:r>
          </a:p>
          <a:p>
            <a:pPr marL="0" indent="0">
              <a:buNone/>
            </a:pPr>
            <a:r>
              <a:rPr lang="fr-FR" smtClean="0"/>
              <a:t>Les </a:t>
            </a:r>
            <a:r>
              <a:rPr lang="fr-FR"/>
              <a:t>cartes de crédit, ça permet aux gens de faire des choses qu'ils ne pourraient pas faire autrement. </a:t>
            </a:r>
            <a:endParaRPr lang="it-IT" smtClean="0"/>
          </a:p>
          <a:p>
            <a:endParaRPr lang="it-IT"/>
          </a:p>
        </p:txBody>
      </p:sp>
    </p:spTree>
    <p:extLst>
      <p:ext uri="{BB962C8B-B14F-4D97-AF65-F5344CB8AC3E}">
        <p14:creationId xmlns:p14="http://schemas.microsoft.com/office/powerpoint/2010/main" val="238155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584</Words>
  <Application>Microsoft Office PowerPoint</Application>
  <PresentationFormat>Widescreen</PresentationFormat>
  <Paragraphs>43</Paragraphs>
  <Slides>8</Slides>
  <Notes>0</Notes>
  <HiddenSlides>0</HiddenSlides>
  <MMClips>1</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Arial</vt:lpstr>
      <vt:lpstr>Calibri</vt:lpstr>
      <vt:lpstr>Calibri Light</vt:lpstr>
      <vt:lpstr>Times New Roman</vt:lpstr>
      <vt:lpstr>Tema di Office</vt:lpstr>
      <vt:lpstr>La lutte contre la pauvreté</vt:lpstr>
      <vt:lpstr>Esther Duflo : « Le micro-crédit ne sort pas de la pauvreté » </vt:lpstr>
      <vt:lpstr>Presentazione standard di PowerPoint</vt:lpstr>
      <vt:lpstr>Vocabulaire</vt:lpstr>
      <vt:lpstr>Presentazione standard di PowerPoint</vt:lpstr>
      <vt:lpstr>Presentazione standard di PowerPoint</vt:lpstr>
      <vt:lpstr>Presentazione standard di PowerPoint</vt:lpstr>
      <vt:lpstr>Exercice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lutte contre la pauvreté</dc:title>
  <dc:creator>laura.kreyder</dc:creator>
  <cp:lastModifiedBy>laura.kreyder</cp:lastModifiedBy>
  <cp:revision>6</cp:revision>
  <dcterms:created xsi:type="dcterms:W3CDTF">2020-10-26T10:25:59Z</dcterms:created>
  <dcterms:modified xsi:type="dcterms:W3CDTF">2020-10-26T12:29:36Z</dcterms:modified>
</cp:coreProperties>
</file>