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2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04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96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14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5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89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3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188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3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75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6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C63C7-D64A-4955-9F16-77C7E7235278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97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Les pronoms relatifs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9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Préposition + QUI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Si le pronom relatif qui suit la préposition remplace un nom de personne, on peut employer soit </a:t>
            </a:r>
            <a:r>
              <a:rPr lang="it-IT" i="1" smtClean="0"/>
              <a:t>qui</a:t>
            </a:r>
            <a:r>
              <a:rPr lang="it-IT" smtClean="0"/>
              <a:t>, soit </a:t>
            </a:r>
            <a:r>
              <a:rPr lang="it-IT" i="1" smtClean="0"/>
              <a:t>lequel</a:t>
            </a:r>
            <a:r>
              <a:rPr lang="it-IT" smtClean="0"/>
              <a:t>.</a:t>
            </a:r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r>
              <a:rPr lang="it-IT" sz="1800" smtClean="0"/>
              <a:t>Ce sont les clients </a:t>
            </a:r>
            <a:r>
              <a:rPr lang="it-IT" sz="1800" b="1" smtClean="0"/>
              <a:t>avec qui </a:t>
            </a:r>
            <a:r>
              <a:rPr lang="it-IT" sz="1800" smtClean="0"/>
              <a:t>nous faisons le plus d’affaires.</a:t>
            </a:r>
          </a:p>
          <a:p>
            <a:pPr marL="0" indent="0">
              <a:buNone/>
            </a:pPr>
            <a:r>
              <a:rPr lang="it-IT" sz="1800" smtClean="0"/>
              <a:t>Ce sont les clients </a:t>
            </a:r>
            <a:r>
              <a:rPr lang="it-IT" sz="1800" b="1" smtClean="0"/>
              <a:t>avec lesquels </a:t>
            </a:r>
            <a:r>
              <a:rPr lang="it-IT" sz="1800" smtClean="0"/>
              <a:t>nous faisons le plus d’affaires</a:t>
            </a:r>
            <a:r>
              <a:rPr lang="it-IT" sz="1800" smtClean="0"/>
              <a:t>.</a:t>
            </a:r>
          </a:p>
          <a:p>
            <a:pPr marL="0" indent="0">
              <a:buNone/>
            </a:pPr>
            <a:endParaRPr lang="it-IT" sz="1800" smtClean="0"/>
          </a:p>
          <a:p>
            <a:pPr marL="0" indent="0">
              <a:buNone/>
            </a:pPr>
            <a:r>
              <a:rPr lang="it-IT" sz="1800" smtClean="0"/>
              <a:t>Céline est une amie </a:t>
            </a:r>
            <a:r>
              <a:rPr lang="it-IT" sz="1800" b="1" smtClean="0"/>
              <a:t>sur qui </a:t>
            </a:r>
            <a:r>
              <a:rPr lang="it-IT" sz="1800" smtClean="0"/>
              <a:t>je peux compter.</a:t>
            </a:r>
          </a:p>
          <a:p>
            <a:pPr marL="0" indent="0">
              <a:buNone/>
            </a:pPr>
            <a:r>
              <a:rPr lang="it-IT" sz="1800" smtClean="0"/>
              <a:t>Céline est une amie </a:t>
            </a:r>
            <a:r>
              <a:rPr lang="it-IT" sz="1800" b="1" smtClean="0"/>
              <a:t>sur laquelle </a:t>
            </a:r>
            <a:r>
              <a:rPr lang="it-IT" sz="1800" smtClean="0"/>
              <a:t>je peux compter</a:t>
            </a:r>
            <a:r>
              <a:rPr lang="it-IT" sz="1800" smtClean="0"/>
              <a:t>.</a:t>
            </a:r>
          </a:p>
          <a:p>
            <a:pPr marL="0" indent="0">
              <a:buNone/>
            </a:pPr>
            <a:endParaRPr lang="it-IT" sz="1800" smtClean="0"/>
          </a:p>
          <a:p>
            <a:pPr marL="0" indent="0">
              <a:buNone/>
            </a:pPr>
            <a:r>
              <a:rPr lang="it-IT" sz="1800" smtClean="0"/>
              <a:t>Cette société a un administrateur </a:t>
            </a:r>
            <a:r>
              <a:rPr lang="it-IT" sz="1800" b="1" smtClean="0"/>
              <a:t>en qui </a:t>
            </a:r>
            <a:r>
              <a:rPr lang="it-IT" sz="1800" smtClean="0"/>
              <a:t>j’ai toute confiance.</a:t>
            </a:r>
          </a:p>
          <a:p>
            <a:pPr marL="0" indent="0">
              <a:buNone/>
            </a:pPr>
            <a:r>
              <a:rPr lang="it-IT" sz="1800" smtClean="0"/>
              <a:t>Cette société a un administrateur </a:t>
            </a:r>
            <a:r>
              <a:rPr lang="it-IT" sz="1800" b="1" smtClean="0"/>
              <a:t>dans lequel </a:t>
            </a:r>
            <a:r>
              <a:rPr lang="it-IT" sz="1800" smtClean="0"/>
              <a:t>j’ai toute confiance.</a:t>
            </a:r>
          </a:p>
          <a:p>
            <a:endParaRPr lang="it-IT" sz="1800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18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754" y="672860"/>
            <a:ext cx="7235382" cy="5504103"/>
          </a:xfrm>
        </p:spPr>
      </p:pic>
    </p:spTree>
    <p:extLst>
      <p:ext uri="{BB962C8B-B14F-4D97-AF65-F5344CB8AC3E}">
        <p14:creationId xmlns:p14="http://schemas.microsoft.com/office/powerpoint/2010/main" val="392637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mise en relief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La mise en relief consiste à antéposer le terme de la phrase sur lequel on veut mettre l’accent au début de la phrase, précédé de </a:t>
            </a:r>
            <a:r>
              <a:rPr lang="it-IT" i="1" smtClean="0"/>
              <a:t>C’est</a:t>
            </a:r>
            <a:r>
              <a:rPr lang="it-IT" smtClean="0"/>
              <a:t> et suivi d’une proposition relative.</a:t>
            </a:r>
          </a:p>
          <a:p>
            <a:endParaRPr lang="it-IT"/>
          </a:p>
          <a:p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325" y="3446924"/>
            <a:ext cx="7286625" cy="2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7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proposition subordonnée relative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Toute proposition qui est introduite par un pronom relatif est une proposition subordonnée relative.</a:t>
            </a:r>
          </a:p>
          <a:p>
            <a:endParaRPr lang="it-IT"/>
          </a:p>
          <a:p>
            <a:r>
              <a:rPr lang="it-IT" smtClean="0"/>
              <a:t>Le mode de la relative est généralement l’indicatif.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/>
              <a:t>Les pronoms relatifs </a:t>
            </a:r>
            <a:r>
              <a:rPr lang="it-IT" smtClean="0"/>
              <a:t>simples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4800" smtClean="0"/>
              <a:t>Qui</a:t>
            </a:r>
          </a:p>
          <a:p>
            <a:pPr marL="0" indent="0" algn="ctr">
              <a:buNone/>
            </a:pPr>
            <a:r>
              <a:rPr lang="it-IT" sz="4800" smtClean="0"/>
              <a:t>Que</a:t>
            </a:r>
          </a:p>
          <a:p>
            <a:pPr marL="0" indent="0" algn="ctr">
              <a:buNone/>
            </a:pPr>
            <a:r>
              <a:rPr lang="it-IT" sz="4800" smtClean="0"/>
              <a:t>Dont</a:t>
            </a:r>
          </a:p>
          <a:p>
            <a:pPr marL="0" indent="0" algn="ctr">
              <a:buNone/>
            </a:pPr>
            <a:r>
              <a:rPr lang="it-IT" sz="4800" smtClean="0"/>
              <a:t>Où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4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QUI – SUJET de la relative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Remplace un nom ou un pronom qui peut représenter un animé ou une chose :</a:t>
            </a:r>
          </a:p>
          <a:p>
            <a:pPr marL="0" indent="0">
              <a:buNone/>
            </a:pPr>
            <a:r>
              <a:rPr lang="fr-FR" sz="2400" smtClean="0"/>
              <a:t>Payfit est une entreprise française </a:t>
            </a:r>
            <a:r>
              <a:rPr lang="fr-FR" sz="2400" b="1" smtClean="0"/>
              <a:t>qui</a:t>
            </a:r>
            <a:r>
              <a:rPr lang="fr-FR" sz="2400" smtClean="0"/>
              <a:t> développe un outil de gestion de paie et de gestion des ressources humaines.</a:t>
            </a:r>
            <a:endParaRPr lang="fr-FR" sz="2400"/>
          </a:p>
          <a:p>
            <a:pPr marL="0" indent="0">
              <a:buNone/>
            </a:pPr>
            <a:r>
              <a:rPr lang="fr-FR" sz="2400" smtClean="0"/>
              <a:t>Un statisticien est un homme </a:t>
            </a:r>
            <a:r>
              <a:rPr lang="fr-FR" sz="2400" b="1" smtClean="0"/>
              <a:t>qui</a:t>
            </a:r>
            <a:r>
              <a:rPr lang="fr-FR" sz="2400" smtClean="0"/>
              <a:t> étudie des phénomènes à travers la collecte de données</a:t>
            </a:r>
            <a:r>
              <a:rPr lang="fr-FR" sz="2400" smtClean="0"/>
              <a:t>.</a:t>
            </a:r>
          </a:p>
          <a:p>
            <a:pPr marL="0" indent="0">
              <a:buNone/>
            </a:pPr>
            <a:endParaRPr lang="it-IT" smtClean="0"/>
          </a:p>
          <a:p>
            <a:r>
              <a:rPr lang="it-IT" smtClean="0"/>
              <a:t>L’antécédent peut être un pronom :</a:t>
            </a:r>
          </a:p>
          <a:p>
            <a:pPr marL="0" indent="0">
              <a:buNone/>
            </a:pPr>
            <a:r>
              <a:rPr lang="it-IT" sz="2400" smtClean="0"/>
              <a:t>Cet employé, c’est </a:t>
            </a:r>
            <a:r>
              <a:rPr lang="it-IT" sz="2400" b="1" smtClean="0"/>
              <a:t>celui qui </a:t>
            </a:r>
            <a:r>
              <a:rPr lang="it-IT" sz="2400" smtClean="0"/>
              <a:t>s’occupe des passeports.</a:t>
            </a:r>
          </a:p>
          <a:p>
            <a:pPr marL="0" indent="0">
              <a:buNone/>
            </a:pPr>
            <a:r>
              <a:rPr lang="it-IT" sz="2400" smtClean="0"/>
              <a:t>Parmi les projets qui ont été présentés, c’est </a:t>
            </a:r>
            <a:r>
              <a:rPr lang="it-IT" sz="2400" b="1" smtClean="0"/>
              <a:t>le mien qui </a:t>
            </a:r>
            <a:r>
              <a:rPr lang="it-IT" sz="2400" smtClean="0"/>
              <a:t>a gagné.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3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QUE – complément d’objet direct de la relative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Peut remplacer un animé ou un inanimé </a:t>
            </a:r>
            <a:r>
              <a:rPr lang="it-IT"/>
              <a:t>;</a:t>
            </a:r>
            <a:r>
              <a:rPr lang="it-IT" smtClean="0"/>
              <a:t> </a:t>
            </a:r>
            <a:r>
              <a:rPr lang="it-IT" smtClean="0"/>
              <a:t>l’antédécent peut être un nom ou un pronom :</a:t>
            </a:r>
          </a:p>
          <a:p>
            <a:pPr marL="0" indent="0">
              <a:buNone/>
            </a:pPr>
            <a:r>
              <a:rPr lang="it-IT" sz="1700" smtClean="0"/>
              <a:t>Exemples :</a:t>
            </a:r>
            <a:endParaRPr lang="it-IT" sz="1700" smtClean="0"/>
          </a:p>
          <a:p>
            <a:pPr marL="0" indent="0">
              <a:buNone/>
            </a:pPr>
            <a:r>
              <a:rPr lang="it-IT" sz="2400" smtClean="0"/>
              <a:t>Ce sont des fournisseurs </a:t>
            </a:r>
            <a:r>
              <a:rPr lang="it-IT" sz="2400" b="1" smtClean="0"/>
              <a:t>que</a:t>
            </a:r>
            <a:r>
              <a:rPr lang="it-IT" sz="2400" smtClean="0"/>
              <a:t> nous voyons rarement.</a:t>
            </a:r>
          </a:p>
          <a:p>
            <a:pPr marL="0" indent="0">
              <a:buNone/>
            </a:pPr>
            <a:r>
              <a:rPr lang="it-IT" sz="2400" smtClean="0"/>
              <a:t>Nous leur envoyons les quantités de produits </a:t>
            </a:r>
            <a:r>
              <a:rPr lang="it-IT" sz="2400" b="1" smtClean="0"/>
              <a:t>qu’</a:t>
            </a:r>
            <a:r>
              <a:rPr lang="it-IT" sz="2400" smtClean="0"/>
              <a:t>ils nous commandent.</a:t>
            </a:r>
          </a:p>
          <a:p>
            <a:pPr marL="0" indent="0">
              <a:buNone/>
            </a:pPr>
            <a:r>
              <a:rPr lang="it-IT" sz="2400" smtClean="0"/>
              <a:t>C’est à toi </a:t>
            </a:r>
            <a:r>
              <a:rPr lang="it-IT" sz="2400" b="1" smtClean="0"/>
              <a:t>qu’</a:t>
            </a:r>
            <a:r>
              <a:rPr lang="it-IT" sz="2400" smtClean="0"/>
              <a:t>il s’est adressé.</a:t>
            </a:r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r>
              <a:rPr lang="it-IT" b="1" smtClean="0"/>
              <a:t>Attention</a:t>
            </a:r>
            <a:r>
              <a:rPr lang="it-IT" smtClean="0"/>
              <a:t> :</a:t>
            </a:r>
          </a:p>
          <a:p>
            <a:pPr marL="0" indent="0">
              <a:buNone/>
            </a:pPr>
            <a:r>
              <a:rPr lang="it-IT" smtClean="0"/>
              <a:t>QUI ne s’élide pas</a:t>
            </a:r>
          </a:p>
          <a:p>
            <a:pPr marL="0" indent="0">
              <a:buNone/>
            </a:pPr>
            <a:r>
              <a:rPr lang="it-IT" smtClean="0"/>
              <a:t>QUE s’élide </a:t>
            </a:r>
            <a:r>
              <a:rPr lang="it-IT" b="1" smtClean="0"/>
              <a:t>obligatoirement</a:t>
            </a:r>
            <a:r>
              <a:rPr lang="it-IT" smtClean="0"/>
              <a:t> devant une voyelle : QU’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46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DONT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smtClean="0"/>
              <a:t>Dont</a:t>
            </a:r>
            <a:r>
              <a:rPr lang="it-IT" smtClean="0"/>
              <a:t> remplace un </a:t>
            </a:r>
            <a:r>
              <a:rPr lang="it-IT" smtClean="0"/>
              <a:t>complément </a:t>
            </a:r>
            <a:r>
              <a:rPr lang="it-IT" smtClean="0"/>
              <a:t>introduit par la préposition </a:t>
            </a:r>
            <a:r>
              <a:rPr lang="it-IT" i="1" smtClean="0"/>
              <a:t>de</a:t>
            </a:r>
            <a:r>
              <a:rPr lang="it-IT" smtClean="0"/>
              <a:t> :</a:t>
            </a:r>
          </a:p>
          <a:p>
            <a:endParaRPr lang="it-IT"/>
          </a:p>
          <a:p>
            <a:pPr marL="0" indent="0">
              <a:buNone/>
            </a:pPr>
            <a:r>
              <a:rPr lang="it-IT" sz="2400" smtClean="0"/>
              <a:t>J’ai acheté un ordinateur </a:t>
            </a:r>
            <a:r>
              <a:rPr lang="it-IT" sz="2400" b="1" smtClean="0"/>
              <a:t>dont</a:t>
            </a:r>
            <a:r>
              <a:rPr lang="it-IT" sz="2400" smtClean="0"/>
              <a:t> je suis très satisfait (être satisfait de)</a:t>
            </a:r>
          </a:p>
          <a:p>
            <a:pPr marL="0" indent="0">
              <a:buNone/>
            </a:pPr>
            <a:r>
              <a:rPr lang="it-IT" sz="2400" smtClean="0"/>
              <a:t>J’ai écouté avec intérêt les thèses de cet </a:t>
            </a:r>
            <a:r>
              <a:rPr lang="it-IT" sz="2400" smtClean="0"/>
              <a:t>économiste </a:t>
            </a:r>
            <a:r>
              <a:rPr lang="it-IT" sz="2400" b="1" smtClean="0"/>
              <a:t>dont</a:t>
            </a:r>
            <a:r>
              <a:rPr lang="it-IT" sz="2400" smtClean="0"/>
              <a:t> on m’avait tant parlé (parler de)</a:t>
            </a:r>
            <a:endParaRPr lang="it-IT" sz="2400"/>
          </a:p>
          <a:p>
            <a:pPr marL="0" indent="0">
              <a:buNone/>
            </a:pPr>
            <a:r>
              <a:rPr lang="it-IT" sz="2400" smtClean="0"/>
              <a:t>Cette entreprise a un nom </a:t>
            </a:r>
            <a:r>
              <a:rPr lang="it-IT" sz="2400" b="1" smtClean="0"/>
              <a:t>dont</a:t>
            </a:r>
            <a:r>
              <a:rPr lang="it-IT" sz="2400" smtClean="0"/>
              <a:t> l’origine est allemande (l’origine </a:t>
            </a:r>
            <a:r>
              <a:rPr lang="it-IT" sz="2400" smtClean="0"/>
              <a:t>de)</a:t>
            </a:r>
            <a:endParaRPr lang="it-IT" sz="2400" smtClean="0"/>
          </a:p>
          <a:p>
            <a:pPr marL="0" indent="0">
              <a:buNone/>
            </a:pPr>
            <a:endParaRPr lang="it-IT" sz="2400"/>
          </a:p>
          <a:p>
            <a:pPr marL="0" indent="0">
              <a:buNone/>
            </a:pPr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65509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cap="all" smtClean="0"/>
              <a:t>Où – </a:t>
            </a:r>
            <a:r>
              <a:rPr lang="it-IT" smtClean="0"/>
              <a:t>complément de lieu ou de temps</a:t>
            </a:r>
            <a:endParaRPr lang="it-IT" cap="all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smtClean="0"/>
              <a:t>Complément de lieu</a:t>
            </a:r>
          </a:p>
          <a:p>
            <a:pPr marL="0" indent="0">
              <a:buNone/>
            </a:pPr>
            <a:r>
              <a:rPr lang="it-IT" sz="1800" smtClean="0"/>
              <a:t>Le Bordelais est une région </a:t>
            </a:r>
            <a:r>
              <a:rPr lang="it-IT" sz="1800" b="1" smtClean="0"/>
              <a:t>où</a:t>
            </a:r>
            <a:r>
              <a:rPr lang="it-IT" sz="1800" smtClean="0"/>
              <a:t> on produit de très bons vins.</a:t>
            </a:r>
          </a:p>
          <a:p>
            <a:pPr marL="0" indent="0">
              <a:buNone/>
            </a:pPr>
            <a:r>
              <a:rPr lang="it-IT" sz="1800" i="1" smtClean="0"/>
              <a:t>Là où</a:t>
            </a:r>
          </a:p>
          <a:p>
            <a:pPr marL="0" indent="0">
              <a:buNone/>
            </a:pPr>
            <a:r>
              <a:rPr lang="it-IT" sz="1800" smtClean="0"/>
              <a:t>On ira </a:t>
            </a:r>
            <a:r>
              <a:rPr lang="it-IT" sz="1800" b="1" smtClean="0"/>
              <a:t>là où </a:t>
            </a:r>
            <a:r>
              <a:rPr lang="it-IT" sz="1800" smtClean="0"/>
              <a:t>tu préféres.</a:t>
            </a:r>
          </a:p>
          <a:p>
            <a:pPr marL="0" indent="0">
              <a:buNone/>
            </a:pPr>
            <a:r>
              <a:rPr lang="it-IT" sz="1800" i="1" smtClean="0"/>
              <a:t>D’où</a:t>
            </a:r>
          </a:p>
          <a:p>
            <a:pPr marL="0" indent="0">
              <a:buNone/>
            </a:pPr>
            <a:r>
              <a:rPr lang="it-IT" sz="1800" smtClean="0"/>
              <a:t>Dites-nous </a:t>
            </a:r>
            <a:r>
              <a:rPr lang="it-IT" sz="1800" b="1" smtClean="0"/>
              <a:t>d’où</a:t>
            </a:r>
            <a:r>
              <a:rPr lang="it-IT" sz="1800" smtClean="0"/>
              <a:t> vous venez</a:t>
            </a:r>
          </a:p>
          <a:p>
            <a:pPr marL="0" indent="0">
              <a:buNone/>
            </a:pPr>
            <a:r>
              <a:rPr lang="it-IT" sz="1800" i="1" smtClean="0"/>
              <a:t>Par où</a:t>
            </a:r>
          </a:p>
          <a:p>
            <a:pPr marL="0" indent="0">
              <a:buNone/>
            </a:pPr>
            <a:r>
              <a:rPr lang="it-IT" sz="1800" smtClean="0"/>
              <a:t>Les embouteillages, ça dépend </a:t>
            </a:r>
            <a:r>
              <a:rPr lang="it-IT" sz="1800" b="1" smtClean="0"/>
              <a:t>par où </a:t>
            </a:r>
            <a:r>
              <a:rPr lang="it-IT" sz="1800" smtClean="0"/>
              <a:t>on </a:t>
            </a:r>
            <a:r>
              <a:rPr lang="it-IT" sz="1800" smtClean="0"/>
              <a:t>passe</a:t>
            </a:r>
          </a:p>
          <a:p>
            <a:pPr marL="0" indent="0">
              <a:buNone/>
            </a:pPr>
            <a:endParaRPr lang="it-IT" sz="1800" smtClean="0"/>
          </a:p>
          <a:p>
            <a:r>
              <a:rPr lang="it-IT" sz="2400" b="1" smtClean="0"/>
              <a:t>Complément de temps </a:t>
            </a:r>
            <a:r>
              <a:rPr lang="it-IT" sz="1800" smtClean="0"/>
              <a:t>(quand l’antécédent </a:t>
            </a:r>
            <a:r>
              <a:rPr lang="it-IT" sz="1800" smtClean="0"/>
              <a:t>est un mot qui indique </a:t>
            </a:r>
            <a:r>
              <a:rPr lang="it-IT" sz="1800" smtClean="0"/>
              <a:t>le temps)</a:t>
            </a:r>
          </a:p>
          <a:p>
            <a:pPr marL="0" indent="0">
              <a:buNone/>
            </a:pPr>
            <a:r>
              <a:rPr lang="it-IT" sz="1800" smtClean="0"/>
              <a:t>Ces dix jours-là, c’est la période </a:t>
            </a:r>
            <a:r>
              <a:rPr lang="it-IT" sz="1800" b="1" smtClean="0"/>
              <a:t>où</a:t>
            </a:r>
            <a:r>
              <a:rPr lang="it-IT" sz="1800" smtClean="0"/>
              <a:t> j’ai le plus travaillé.</a:t>
            </a:r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36772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Ce + qui, que, dont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L’antécédent peut être le pronom neutre CE. Cette construction est très fréquente.</a:t>
            </a:r>
          </a:p>
          <a:p>
            <a:pPr marL="0" indent="0">
              <a:buNone/>
            </a:pPr>
            <a:endParaRPr lang="it-IT" smtClean="0"/>
          </a:p>
          <a:p>
            <a:pPr marL="0" indent="0">
              <a:buNone/>
            </a:pPr>
            <a:r>
              <a:rPr lang="it-IT" smtClean="0"/>
              <a:t>Exemples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mtClean="0"/>
              <a:t>Il ne fait que </a:t>
            </a:r>
            <a:r>
              <a:rPr lang="it-IT" b="1" smtClean="0"/>
              <a:t>ce qui </a:t>
            </a:r>
            <a:r>
              <a:rPr lang="it-IT" smtClean="0"/>
              <a:t>lui chante.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b="1" smtClean="0"/>
              <a:t>Ce qu’a </a:t>
            </a:r>
            <a:r>
              <a:rPr lang="it-IT" smtClean="0"/>
              <a:t>dit l’expert, ça me confirme </a:t>
            </a:r>
            <a:r>
              <a:rPr lang="it-IT" b="1" smtClean="0"/>
              <a:t>ce que </a:t>
            </a:r>
            <a:r>
              <a:rPr lang="it-IT" smtClean="0"/>
              <a:t>je pensais déjà.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mtClean="0"/>
              <a:t>Nous avons montré </a:t>
            </a:r>
            <a:r>
              <a:rPr lang="it-IT" b="1" smtClean="0"/>
              <a:t>ce dont </a:t>
            </a:r>
            <a:r>
              <a:rPr lang="it-IT" smtClean="0"/>
              <a:t>nous sommes capables.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844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Les pronoms relatifs composés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Quand le pronom relatif est précédé d’une préposition, on emploie le pronom relatif composé.</a:t>
            </a:r>
          </a:p>
          <a:p>
            <a:pPr marL="0" indent="0">
              <a:buNone/>
            </a:pP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12663"/>
              </p:ext>
            </p:extLst>
          </p:nvPr>
        </p:nvGraphicFramePr>
        <p:xfrm>
          <a:off x="3071003" y="3019244"/>
          <a:ext cx="6240133" cy="2501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046"/>
                <a:gridCol w="1785668"/>
                <a:gridCol w="1892419"/>
              </a:tblGrid>
              <a:tr h="500333">
                <a:tc>
                  <a:txBody>
                    <a:bodyPr/>
                    <a:lstStyle/>
                    <a:p>
                      <a:r>
                        <a:rPr lang="it-IT" b="1" smtClean="0">
                          <a:solidFill>
                            <a:schemeClr val="tx1"/>
                          </a:solidFill>
                        </a:rPr>
                        <a:t>Pronom relatif composé</a:t>
                      </a:r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>
                          <a:solidFill>
                            <a:schemeClr val="tx1"/>
                          </a:solidFill>
                        </a:rPr>
                        <a:t>Précédé</a:t>
                      </a:r>
                      <a:r>
                        <a:rPr lang="it-IT" b="1" baseline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it-IT" b="1" i="1" baseline="0" smtClean="0">
                          <a:solidFill>
                            <a:schemeClr val="tx1"/>
                          </a:solidFill>
                        </a:rPr>
                        <a:t>à</a:t>
                      </a:r>
                      <a:endParaRPr lang="it-IT" b="1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>
                          <a:solidFill>
                            <a:schemeClr val="tx1"/>
                          </a:solidFill>
                        </a:rPr>
                        <a:t>Précédé de </a:t>
                      </a:r>
                      <a:r>
                        <a:rPr lang="it-IT" b="1" i="1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it-IT" b="1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0333"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Lequel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Auquel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Duquel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0333"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Laquelle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À laquelle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it-IT" b="0" baseline="0" smtClean="0">
                          <a:solidFill>
                            <a:schemeClr val="tx1"/>
                          </a:solidFill>
                        </a:rPr>
                        <a:t> laquelle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0333"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Lesquels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Auxquels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Desquels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0333"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Lesquelles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Auxquelles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smtClean="0">
                          <a:solidFill>
                            <a:schemeClr val="tx1"/>
                          </a:solidFill>
                        </a:rPr>
                        <a:t>desquelles</a:t>
                      </a:r>
                      <a:endParaRPr lang="it-IT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489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smtClean="0"/>
              <a:t>Exemples de préposition + pronom relatif composé</a:t>
            </a:r>
            <a:endParaRPr lang="it-IT" sz="38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Je ne sais pas comment s’appelle la machine </a:t>
            </a:r>
            <a:r>
              <a:rPr lang="it-IT" b="1" smtClean="0"/>
              <a:t>avec laquelle </a:t>
            </a:r>
            <a:r>
              <a:rPr lang="it-IT" smtClean="0"/>
              <a:t>on coupe le papier</a:t>
            </a:r>
            <a:r>
              <a:rPr lang="it-IT" smtClean="0"/>
              <a:t>.</a:t>
            </a:r>
          </a:p>
          <a:p>
            <a:pPr marL="0" indent="0">
              <a:buNone/>
            </a:pPr>
            <a:endParaRPr lang="it-IT" smtClean="0"/>
          </a:p>
          <a:p>
            <a:r>
              <a:rPr lang="it-IT" smtClean="0"/>
              <a:t>L’ordinateur </a:t>
            </a:r>
            <a:r>
              <a:rPr lang="it-IT" b="1" smtClean="0"/>
              <a:t>sur lequel </a:t>
            </a:r>
            <a:r>
              <a:rPr lang="it-IT" smtClean="0"/>
              <a:t>je travaille est toujours en panne</a:t>
            </a:r>
            <a:r>
              <a:rPr lang="it-IT" smtClean="0"/>
              <a:t>.</a:t>
            </a:r>
          </a:p>
          <a:p>
            <a:pPr marL="0" indent="0">
              <a:buNone/>
            </a:pPr>
            <a:endParaRPr lang="it-IT" smtClean="0"/>
          </a:p>
          <a:p>
            <a:r>
              <a:rPr lang="it-IT" smtClean="0"/>
              <a:t>Rendez-vous au café </a:t>
            </a:r>
            <a:r>
              <a:rPr lang="it-IT" b="1" smtClean="0"/>
              <a:t>en face duquel </a:t>
            </a:r>
            <a:r>
              <a:rPr lang="it-IT" smtClean="0"/>
              <a:t>j’habite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49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594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Les pronoms relatifs</vt:lpstr>
      <vt:lpstr>Les pronoms relatifs simples</vt:lpstr>
      <vt:lpstr>QUI – SUJET de la relative</vt:lpstr>
      <vt:lpstr>QUE – complément d’objet direct de la relative</vt:lpstr>
      <vt:lpstr>DONT</vt:lpstr>
      <vt:lpstr>Où – complément de lieu ou de temps</vt:lpstr>
      <vt:lpstr>Ce + qui, que, dont</vt:lpstr>
      <vt:lpstr>Les pronoms relatifs composés</vt:lpstr>
      <vt:lpstr>Exemples de préposition + pronom relatif composé</vt:lpstr>
      <vt:lpstr>Préposition + QUI</vt:lpstr>
      <vt:lpstr>Presentazione standard di PowerPoint</vt:lpstr>
      <vt:lpstr>La mise en relief</vt:lpstr>
      <vt:lpstr>La proposition subordonnée relative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pronoms relatifs</dc:title>
  <dc:creator>laura.kreyder</dc:creator>
  <cp:lastModifiedBy>laura.kreyder</cp:lastModifiedBy>
  <cp:revision>15</cp:revision>
  <dcterms:created xsi:type="dcterms:W3CDTF">2020-10-09T16:24:45Z</dcterms:created>
  <dcterms:modified xsi:type="dcterms:W3CDTF">2020-10-10T11:58:54Z</dcterms:modified>
</cp:coreProperties>
</file>