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88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92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96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69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23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81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69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7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15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00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03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472C-F3CC-465D-9B47-D09B2B10287C}" type="datetimeFigureOut">
              <a:rPr lang="it-IT" smtClean="0"/>
              <a:t>01/11/2020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64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Le subjonctif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61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Concordance des temps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Comme l’imparfait et le plus-que-parfait du subjonctif sont devenus désuets, la concordance est simplifiée :</a:t>
            </a:r>
          </a:p>
          <a:p>
            <a:pPr marL="0" indent="0" algn="ctr">
              <a:buNone/>
            </a:pPr>
            <a:r>
              <a:rPr lang="it-IT" b="1" smtClean="0"/>
              <a:t>Simultanéité</a:t>
            </a:r>
            <a:r>
              <a:rPr lang="it-IT" smtClean="0"/>
              <a:t> </a:t>
            </a:r>
          </a:p>
          <a:p>
            <a:r>
              <a:rPr lang="it-IT" smtClean="0"/>
              <a:t>Il faut qu’il finisse ses devoirs</a:t>
            </a:r>
          </a:p>
          <a:p>
            <a:r>
              <a:rPr lang="it-IT" smtClean="0"/>
              <a:t>Il fallait qu’il finisse ses devoirs</a:t>
            </a:r>
          </a:p>
          <a:p>
            <a:pPr marL="0" indent="0" algn="ctr">
              <a:buNone/>
            </a:pPr>
            <a:r>
              <a:rPr lang="it-IT" b="1" smtClean="0"/>
              <a:t>Antériorité </a:t>
            </a:r>
          </a:p>
          <a:p>
            <a:r>
              <a:rPr lang="it-IT" smtClean="0"/>
              <a:t>Il faut qu’il ait fini ses devoirs s’il veut sortir</a:t>
            </a:r>
          </a:p>
          <a:p>
            <a:r>
              <a:rPr lang="it-IT" smtClean="0"/>
              <a:t>Il fallait qu’il ait fini ses devoirs s’il voulait sortir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4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490932" cy="480263"/>
          </a:xfrm>
        </p:spPr>
        <p:txBody>
          <a:bodyPr>
            <a:normAutofit fontScale="90000"/>
          </a:bodyPr>
          <a:lstStyle/>
          <a:p>
            <a:r>
              <a:rPr lang="it-IT" sz="2400" smtClean="0"/>
              <a:t>Exercices</a:t>
            </a:r>
            <a:r>
              <a:rPr lang="it-IT" smtClean="0"/>
              <a:t> 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7366" y="992038"/>
            <a:ext cx="10646434" cy="5184925"/>
          </a:xfrm>
        </p:spPr>
        <p:txBody>
          <a:bodyPr>
            <a:noAutofit/>
          </a:bodyPr>
          <a:lstStyle/>
          <a:p>
            <a:r>
              <a:rPr lang="it-IT" sz="1600" smtClean="0"/>
              <a:t>Faites des phrases à partir des éléments donnés. Ex. : Tu peux partir, on le souhaite -&gt; On souhaite que tu puisses partir.</a:t>
            </a:r>
          </a:p>
          <a:p>
            <a:r>
              <a:rPr lang="it-IT" sz="1400" smtClean="0"/>
              <a:t>Elle lui doit de l’argent, je ne le crois pas.</a:t>
            </a:r>
          </a:p>
          <a:p>
            <a:pPr marL="0" indent="0">
              <a:buNone/>
            </a:pPr>
            <a:r>
              <a:rPr lang="it-IT" sz="1400" smtClean="0"/>
              <a:t>Je ne crois pas qu’elle lui doive de l’argent.</a:t>
            </a:r>
          </a:p>
          <a:p>
            <a:r>
              <a:rPr lang="it-IT" sz="1400" smtClean="0"/>
              <a:t>Les adolescents veulent sortir entre eux, c’est normal.</a:t>
            </a:r>
          </a:p>
          <a:p>
            <a:pPr marL="0" indent="0">
              <a:buNone/>
            </a:pPr>
            <a:r>
              <a:rPr lang="it-IT" sz="1400" smtClean="0"/>
              <a:t>C’est normal que les adolescents veuillent sortir entre eux.</a:t>
            </a:r>
          </a:p>
          <a:p>
            <a:r>
              <a:rPr lang="it-IT" sz="1400" smtClean="0"/>
              <a:t>Tu n’es pas en forme, c’est dommage.</a:t>
            </a:r>
          </a:p>
          <a:p>
            <a:pPr marL="0" indent="0">
              <a:buNone/>
            </a:pPr>
            <a:r>
              <a:rPr lang="it-IT" sz="1400" smtClean="0"/>
              <a:t>C’est dommage que tu ne sois pas en forme.</a:t>
            </a:r>
          </a:p>
          <a:p>
            <a:r>
              <a:rPr lang="it-IT" sz="1400" smtClean="0"/>
              <a:t>Tu as un passeport, c’est préférable.</a:t>
            </a:r>
          </a:p>
          <a:p>
            <a:pPr marL="0" indent="0">
              <a:buNone/>
            </a:pPr>
            <a:r>
              <a:rPr lang="it-IT" sz="1400" smtClean="0"/>
              <a:t>C’est préférable que tu aies un passeport.</a:t>
            </a:r>
          </a:p>
          <a:p>
            <a:r>
              <a:rPr lang="it-IT" sz="1400" smtClean="0"/>
              <a:t>Vous ne pouvez pas vous libérer, on le regrette.</a:t>
            </a:r>
          </a:p>
          <a:p>
            <a:pPr marL="0" indent="0">
              <a:buNone/>
            </a:pPr>
            <a:r>
              <a:rPr lang="it-IT" sz="1400" smtClean="0"/>
              <a:t>On regrette que vous ne puissiez pas vous libérer.</a:t>
            </a:r>
          </a:p>
          <a:p>
            <a:r>
              <a:rPr lang="it-IT" sz="1400" smtClean="0"/>
              <a:t>Il fera beau, nous le souhaitons tous.</a:t>
            </a:r>
          </a:p>
          <a:p>
            <a:pPr marL="0" indent="0">
              <a:buNone/>
            </a:pPr>
            <a:r>
              <a:rPr lang="it-IT" sz="1400" smtClean="0"/>
              <a:t>Nous souhaitons tous qu’il fasse beau.</a:t>
            </a:r>
          </a:p>
          <a:p>
            <a:r>
              <a:rPr lang="it-IT" sz="1400" smtClean="0"/>
              <a:t>Elles savent parler italien, j’en suis heureux.</a:t>
            </a:r>
          </a:p>
          <a:p>
            <a:pPr marL="0" indent="0">
              <a:buNone/>
            </a:pPr>
            <a:r>
              <a:rPr lang="it-IT" sz="1400" smtClean="0"/>
              <a:t>Je suis heureux qu’elles sachent parler italien.</a:t>
            </a:r>
          </a:p>
          <a:p>
            <a:r>
              <a:rPr lang="it-IT" sz="1400" smtClean="0"/>
              <a:t>Vous avez beaucoup de travail, je m’en étonne.</a:t>
            </a:r>
          </a:p>
          <a:p>
            <a:pPr marL="0" indent="0">
              <a:buNone/>
            </a:pPr>
            <a:r>
              <a:rPr lang="it-IT" sz="1400" smtClean="0"/>
              <a:t>Je m’étonne que vous ayez beaucoup de travail.</a:t>
            </a:r>
          </a:p>
        </p:txBody>
      </p:sp>
    </p:spTree>
    <p:extLst>
      <p:ext uri="{BB962C8B-B14F-4D97-AF65-F5344CB8AC3E}">
        <p14:creationId xmlns:p14="http://schemas.microsoft.com/office/powerpoint/2010/main" val="6371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Généralités 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Le subjonctif s’emploie essentiellement dans une propoition subordonnée. Il dépend alors du verbe qui est employé dans la principale ou des conjonctions qui introduisent la subordonnée.</a:t>
            </a:r>
            <a:endParaRPr lang="it-IT"/>
          </a:p>
          <a:p>
            <a:r>
              <a:rPr lang="it-IT" smtClean="0"/>
              <a:t>Le subonctif a deux temps encore utilisés : le présent et le passé.</a:t>
            </a:r>
          </a:p>
          <a:p>
            <a:r>
              <a:rPr lang="it-IT" smtClean="0"/>
              <a:t>L’imparfait et le plus-que-parfait du subjonctif ne sont plus usités dans la langue parlée, et très rarement dans la langue écrite.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8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Formation du subjonctif présent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smtClean="0"/>
              <a:t>Verbes du 1°, du 2° et d’une partie du 3° groupe</a:t>
            </a:r>
          </a:p>
          <a:p>
            <a:r>
              <a:rPr lang="it-IT" smtClean="0"/>
              <a:t>Radical de la troisième personne du pluriel du présent de l’indicatif + terminaisons du subjonctif</a:t>
            </a:r>
          </a:p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42777"/>
              </p:ext>
            </p:extLst>
          </p:nvPr>
        </p:nvGraphicFramePr>
        <p:xfrm>
          <a:off x="3834921" y="3597214"/>
          <a:ext cx="403237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842"/>
                <a:gridCol w="1192308"/>
                <a:gridCol w="1722221"/>
              </a:tblGrid>
              <a:tr h="356312">
                <a:tc>
                  <a:txBody>
                    <a:bodyPr/>
                    <a:lstStyle/>
                    <a:p>
                      <a:r>
                        <a:rPr lang="it-IT" smtClean="0">
                          <a:solidFill>
                            <a:sysClr val="windowText" lastClr="000000"/>
                          </a:solidFill>
                        </a:rPr>
                        <a:t>Pronom</a:t>
                      </a:r>
                      <a:endParaRPr lang="it-IT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  <a:endParaRPr lang="it-IT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  <a:endParaRPr lang="it-IT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9297">
                <a:tc>
                  <a:txBody>
                    <a:bodyPr/>
                    <a:lstStyle/>
                    <a:p>
                      <a:r>
                        <a:rPr lang="it-IT" smtClean="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r>
                        <a:rPr lang="it-IT" smtClean="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r>
                        <a:rPr lang="it-IT" smtClean="0">
                          <a:solidFill>
                            <a:sysClr val="windowText" lastClr="000000"/>
                          </a:solidFill>
                        </a:rPr>
                        <a:t>Il</a:t>
                      </a:r>
                    </a:p>
                    <a:p>
                      <a:r>
                        <a:rPr lang="it-IT" smtClean="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r>
                        <a:rPr lang="it-IT" smtClean="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r>
                        <a:rPr lang="it-IT" smtClean="0">
                          <a:solidFill>
                            <a:sysClr val="windowText" lastClr="000000"/>
                          </a:solidFill>
                        </a:rPr>
                        <a:t>ils</a:t>
                      </a:r>
                      <a:endParaRPr lang="it-IT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>
                          <a:solidFill>
                            <a:srgbClr val="FF0000"/>
                          </a:solidFill>
                        </a:rPr>
                        <a:t>parl-</a:t>
                      </a:r>
                    </a:p>
                    <a:p>
                      <a:r>
                        <a:rPr lang="it-IT" smtClean="0">
                          <a:solidFill>
                            <a:srgbClr val="FF0000"/>
                          </a:solidFill>
                        </a:rPr>
                        <a:t>finiss-</a:t>
                      </a:r>
                    </a:p>
                    <a:p>
                      <a:r>
                        <a:rPr lang="it-IT" smtClean="0">
                          <a:solidFill>
                            <a:srgbClr val="FF0000"/>
                          </a:solidFill>
                        </a:rPr>
                        <a:t>mett-</a:t>
                      </a:r>
                      <a:endParaRPr lang="it-IT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b="1" smtClean="0">
                          <a:solidFill>
                            <a:sysClr val="windowText" lastClr="000000"/>
                          </a:solidFill>
                        </a:rPr>
                        <a:t>-es</a:t>
                      </a:r>
                    </a:p>
                    <a:p>
                      <a:r>
                        <a:rPr lang="it-IT" b="1" smtClean="0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b="1" smtClean="0">
                          <a:solidFill>
                            <a:sysClr val="windowText" lastClr="000000"/>
                          </a:solidFill>
                        </a:rPr>
                        <a:t>-ions</a:t>
                      </a:r>
                    </a:p>
                    <a:p>
                      <a:r>
                        <a:rPr lang="it-IT" b="1" smtClean="0">
                          <a:solidFill>
                            <a:sysClr val="windowText" lastClr="000000"/>
                          </a:solidFill>
                        </a:rPr>
                        <a:t>-iez</a:t>
                      </a:r>
                    </a:p>
                    <a:p>
                      <a:r>
                        <a:rPr lang="it-IT" b="1" smtClean="0">
                          <a:solidFill>
                            <a:sysClr val="windowText" lastClr="000000"/>
                          </a:solidFill>
                        </a:rPr>
                        <a:t>-ent</a:t>
                      </a:r>
                      <a:endParaRPr lang="it-IT" b="1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4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Autres verbes du 3° groupe</a:t>
            </a:r>
            <a:br>
              <a:rPr lang="it-IT" smtClean="0"/>
            </a:b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Quand un verbe du 3° groupe a trois radicaux au présent de l’indicatif, il en aura deux au présent du subjonctif.</a:t>
            </a:r>
          </a:p>
          <a:p>
            <a:r>
              <a:rPr lang="it-IT" smtClean="0"/>
              <a:t>Les trois personnes du singulier et la troisième personne du pluriel : radical de la 3° personne du pluriel du présent de l’indicatif + terminaisons.</a:t>
            </a:r>
          </a:p>
          <a:p>
            <a:r>
              <a:rPr lang="it-IT" smtClean="0"/>
              <a:t>La 1° et la 2° personne du pluriel : radical de la 1° personne du pluriel du présent de l’indicatif + terminaisons.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8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Exemple : le verbe venir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4323886"/>
              </p:ext>
            </p:extLst>
          </p:nvPr>
        </p:nvGraphicFramePr>
        <p:xfrm>
          <a:off x="838200" y="2455352"/>
          <a:ext cx="4044351" cy="2211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17"/>
                <a:gridCol w="1348117"/>
                <a:gridCol w="1348117"/>
              </a:tblGrid>
              <a:tr h="340198"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5461">
                <a:tc>
                  <a:txBody>
                    <a:bodyPr/>
                    <a:lstStyle/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Je</a:t>
                      </a:r>
                    </a:p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Il/Elle/On</a:t>
                      </a:r>
                    </a:p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Nous</a:t>
                      </a:r>
                    </a:p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Vous</a:t>
                      </a:r>
                    </a:p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Ils/Elles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vien-</a:t>
                      </a:r>
                    </a:p>
                    <a:p>
                      <a:endParaRPr lang="it-IT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ven-</a:t>
                      </a:r>
                    </a:p>
                    <a:p>
                      <a:endParaRPr lang="it-IT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mtClean="0">
                          <a:solidFill>
                            <a:srgbClr val="FF0000"/>
                          </a:solidFill>
                        </a:rPr>
                        <a:t>vienn-</a:t>
                      </a:r>
                      <a:endParaRPr lang="it-IT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-s</a:t>
                      </a:r>
                      <a:endParaRPr lang="it-IT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-s</a:t>
                      </a:r>
                      <a:endParaRPr lang="it-IT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-t</a:t>
                      </a:r>
                      <a:endParaRPr lang="it-IT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-ons</a:t>
                      </a:r>
                      <a:endParaRPr lang="it-IT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-ez</a:t>
                      </a:r>
                      <a:endParaRPr lang="it-IT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ent</a:t>
                      </a:r>
                      <a:endParaRPr lang="it-IT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56703"/>
              </p:ext>
            </p:extLst>
          </p:nvPr>
        </p:nvGraphicFramePr>
        <p:xfrm>
          <a:off x="6331788" y="2455352"/>
          <a:ext cx="4485735" cy="2211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245"/>
                <a:gridCol w="1495245"/>
                <a:gridCol w="1495245"/>
              </a:tblGrid>
              <a:tr h="390871"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0350">
                <a:tc>
                  <a:txBody>
                    <a:bodyPr/>
                    <a:lstStyle/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 smtClean="0">
                          <a:solidFill>
                            <a:schemeClr val="tx1"/>
                          </a:solidFill>
                        </a:rPr>
                        <a:t> j</a:t>
                      </a:r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 smtClean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 smtClean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 smtClean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mtClean="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>
                          <a:solidFill>
                            <a:srgbClr val="FF0000"/>
                          </a:solidFill>
                        </a:rPr>
                        <a:t>vienn-</a:t>
                      </a:r>
                    </a:p>
                    <a:p>
                      <a:endParaRPr lang="it-IT" smtClean="0">
                        <a:solidFill>
                          <a:srgbClr val="FF0000"/>
                        </a:solidFill>
                      </a:endParaRPr>
                    </a:p>
                    <a:p>
                      <a:endParaRPr lang="it-IT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ven-</a:t>
                      </a:r>
                    </a:p>
                    <a:p>
                      <a:endParaRPr lang="it-IT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mtClean="0">
                          <a:solidFill>
                            <a:srgbClr val="FF0000"/>
                          </a:solidFill>
                        </a:rPr>
                        <a:t>vienn-</a:t>
                      </a:r>
                      <a:endParaRPr lang="it-IT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-e</a:t>
                      </a:r>
                    </a:p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-es</a:t>
                      </a:r>
                    </a:p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-e</a:t>
                      </a:r>
                    </a:p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-ions</a:t>
                      </a:r>
                    </a:p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-iez</a:t>
                      </a:r>
                    </a:p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702498" y="1753703"/>
            <a:ext cx="214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smtClean="0">
                <a:solidFill>
                  <a:schemeClr val="tx1"/>
                </a:solidFill>
              </a:rPr>
              <a:t>Présent de l’indicatif</a:t>
            </a: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861758" y="1825625"/>
            <a:ext cx="221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smtClean="0">
                <a:solidFill>
                  <a:schemeClr val="tx1"/>
                </a:solidFill>
              </a:rPr>
              <a:t>Présent du subjonctif</a:t>
            </a:r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>
            <a:off x="2777706" y="3821502"/>
            <a:ext cx="5084052" cy="34506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2976113" y="3071004"/>
            <a:ext cx="4885645" cy="131121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2976113" y="4382219"/>
            <a:ext cx="4885645" cy="8626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4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Verbes irréguliers au subjonctif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Certains verbes (très peu nombreux) ont un radical irrégulier au subjonctif.</a:t>
            </a:r>
          </a:p>
          <a:p>
            <a:r>
              <a:rPr lang="it-IT" smtClean="0"/>
              <a:t>Le verbe </a:t>
            </a:r>
            <a:r>
              <a:rPr lang="it-IT" b="1" smtClean="0"/>
              <a:t>être</a:t>
            </a:r>
            <a:r>
              <a:rPr lang="it-IT" smtClean="0"/>
              <a:t> et </a:t>
            </a:r>
            <a:r>
              <a:rPr lang="it-IT" b="1" smtClean="0"/>
              <a:t>avoir</a:t>
            </a:r>
            <a:r>
              <a:rPr lang="it-IT" smtClean="0"/>
              <a:t> ont de plus la terminaison -t à la 3° personne du singulier, et le verbe </a:t>
            </a:r>
            <a:r>
              <a:rPr lang="it-IT" b="1" smtClean="0"/>
              <a:t>être</a:t>
            </a:r>
            <a:r>
              <a:rPr lang="it-IT" smtClean="0"/>
              <a:t>, -s à la 1° et 2° du singulier.</a:t>
            </a:r>
          </a:p>
          <a:p>
            <a:pPr marL="0" indent="0"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4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Subjonctif présent du verbe être, avoir et aller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8712151"/>
              </p:ext>
            </p:extLst>
          </p:nvPr>
        </p:nvGraphicFramePr>
        <p:xfrm>
          <a:off x="4590256" y="2562714"/>
          <a:ext cx="3087253" cy="197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084"/>
                <a:gridCol w="826564"/>
                <a:gridCol w="1231605"/>
              </a:tblGrid>
              <a:tr h="420301">
                <a:tc>
                  <a:txBody>
                    <a:bodyPr/>
                    <a:lstStyle/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smtClean="0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35502">
                <a:tc>
                  <a:txBody>
                    <a:bodyPr/>
                    <a:lstStyle/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j’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ai-</a:t>
                      </a:r>
                    </a:p>
                    <a:p>
                      <a:endParaRPr lang="it-IT" sz="1600" smtClean="0">
                        <a:solidFill>
                          <a:srgbClr val="FF0000"/>
                        </a:solidFill>
                      </a:endParaRPr>
                    </a:p>
                    <a:p>
                      <a:endParaRPr lang="it-IT" sz="160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ay-</a:t>
                      </a:r>
                    </a:p>
                    <a:p>
                      <a:endParaRPr lang="it-IT" sz="160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ai-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-es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-t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-ons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-ez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ent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35715"/>
              </p:ext>
            </p:extLst>
          </p:nvPr>
        </p:nvGraphicFramePr>
        <p:xfrm>
          <a:off x="838200" y="2528207"/>
          <a:ext cx="3155830" cy="1992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932"/>
                <a:gridCol w="915838"/>
                <a:gridCol w="1130060"/>
              </a:tblGrid>
              <a:tr h="437555">
                <a:tc>
                  <a:txBody>
                    <a:bodyPr/>
                    <a:lstStyle/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smtClean="0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0997">
                <a:tc>
                  <a:txBody>
                    <a:bodyPr/>
                    <a:lstStyle/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j</a:t>
                      </a:r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soy-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soy-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-t</a:t>
                      </a:r>
                    </a:p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-ons</a:t>
                      </a:r>
                    </a:p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-ez</a:t>
                      </a:r>
                    </a:p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702498" y="1753703"/>
            <a:ext cx="573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smtClean="0"/>
              <a:t>être</a:t>
            </a: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688106" y="1834326"/>
            <a:ext cx="663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smtClean="0">
                <a:solidFill>
                  <a:schemeClr val="tx1"/>
                </a:solidFill>
              </a:rPr>
              <a:t>avoir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95592"/>
              </p:ext>
            </p:extLst>
          </p:nvPr>
        </p:nvGraphicFramePr>
        <p:xfrm>
          <a:off x="8020169" y="2581690"/>
          <a:ext cx="3333630" cy="199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10"/>
                <a:gridCol w="1111210"/>
                <a:gridCol w="1111210"/>
              </a:tblGrid>
              <a:tr h="438110">
                <a:tc>
                  <a:txBody>
                    <a:bodyPr/>
                    <a:lstStyle/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smtClean="0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110">
                <a:tc>
                  <a:txBody>
                    <a:bodyPr/>
                    <a:lstStyle/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j’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 smtClean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 smtClean="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aill-</a:t>
                      </a:r>
                    </a:p>
                    <a:p>
                      <a:endParaRPr lang="it-IT" sz="1600" smtClean="0">
                        <a:solidFill>
                          <a:srgbClr val="FF0000"/>
                        </a:solidFill>
                      </a:endParaRPr>
                    </a:p>
                    <a:p>
                      <a:endParaRPr lang="it-IT" sz="160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all-</a:t>
                      </a:r>
                    </a:p>
                    <a:p>
                      <a:endParaRPr lang="it-IT" sz="160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 smtClean="0">
                          <a:solidFill>
                            <a:srgbClr val="FF0000"/>
                          </a:solidFill>
                        </a:rPr>
                        <a:t>aill-</a:t>
                      </a:r>
                      <a:endParaRPr lang="it-IT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-es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-ions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-iez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ent</a:t>
                      </a:r>
                      <a:endParaRPr lang="it-IT" sz="160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9123948" y="1834326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baseline="0" smtClean="0">
                <a:solidFill>
                  <a:schemeClr val="tx1"/>
                </a:solidFill>
              </a:rPr>
              <a:t>aller</a:t>
            </a:r>
            <a:endParaRPr lang="it-IT" b="1"/>
          </a:p>
        </p:txBody>
      </p:sp>
      <p:sp>
        <p:nvSpPr>
          <p:cNvPr id="10" name="Rettangolo 9"/>
          <p:cNvSpPr/>
          <p:nvPr/>
        </p:nvSpPr>
        <p:spPr>
          <a:xfrm>
            <a:off x="919369" y="5163936"/>
            <a:ext cx="5448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aseline="0" smtClean="0">
                <a:solidFill>
                  <a:schemeClr val="tx1"/>
                </a:solidFill>
              </a:rPr>
              <a:t>Attention à la prononciation :</a:t>
            </a:r>
            <a:r>
              <a:rPr lang="it-IT" smtClean="0">
                <a:solidFill>
                  <a:schemeClr val="tx1"/>
                </a:solidFill>
              </a:rPr>
              <a:t> que j’aie [è], que j’aille [ài]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3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Verbes au radical irrégulier au subjonctif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9556630" cy="3583136"/>
          </a:xfrm>
        </p:spPr>
        <p:txBody>
          <a:bodyPr/>
          <a:lstStyle/>
          <a:p>
            <a:pPr marL="0" indent="0">
              <a:buNone/>
            </a:pPr>
            <a:r>
              <a:rPr lang="it-IT" b="1" smtClean="0"/>
              <a:t>Faire</a:t>
            </a:r>
            <a:r>
              <a:rPr lang="it-IT" smtClean="0"/>
              <a:t> : que je </a:t>
            </a:r>
            <a:r>
              <a:rPr lang="it-IT" smtClean="0">
                <a:solidFill>
                  <a:srgbClr val="FF0000"/>
                </a:solidFill>
              </a:rPr>
              <a:t>fass</a:t>
            </a:r>
            <a:r>
              <a:rPr lang="it-IT" smtClean="0"/>
              <a:t>e</a:t>
            </a:r>
          </a:p>
          <a:p>
            <a:pPr marL="0" indent="0">
              <a:buNone/>
            </a:pPr>
            <a:r>
              <a:rPr lang="it-IT" b="1" smtClean="0"/>
              <a:t>Savoir</a:t>
            </a:r>
            <a:r>
              <a:rPr lang="it-IT" smtClean="0"/>
              <a:t> : que je </a:t>
            </a:r>
            <a:r>
              <a:rPr lang="it-IT" smtClean="0">
                <a:solidFill>
                  <a:srgbClr val="FF0000"/>
                </a:solidFill>
              </a:rPr>
              <a:t>sach</a:t>
            </a:r>
            <a:r>
              <a:rPr lang="it-IT" smtClean="0"/>
              <a:t>e</a:t>
            </a:r>
          </a:p>
          <a:p>
            <a:pPr marL="0" indent="0">
              <a:buNone/>
            </a:pPr>
            <a:r>
              <a:rPr lang="it-IT" b="1" smtClean="0"/>
              <a:t>Pouvoir</a:t>
            </a:r>
            <a:r>
              <a:rPr lang="it-IT" smtClean="0"/>
              <a:t> : que je </a:t>
            </a:r>
            <a:r>
              <a:rPr lang="it-IT" smtClean="0">
                <a:solidFill>
                  <a:srgbClr val="FF0000"/>
                </a:solidFill>
              </a:rPr>
              <a:t>puiss</a:t>
            </a:r>
            <a:r>
              <a:rPr lang="it-IT" smtClean="0"/>
              <a:t>e</a:t>
            </a:r>
          </a:p>
          <a:p>
            <a:pPr marL="0" indent="0">
              <a:buNone/>
            </a:pPr>
            <a:r>
              <a:rPr lang="it-IT" b="1" smtClean="0"/>
              <a:t>Vouloir</a:t>
            </a:r>
            <a:r>
              <a:rPr lang="it-IT" smtClean="0"/>
              <a:t> : que je </a:t>
            </a:r>
            <a:r>
              <a:rPr lang="it-IT" smtClean="0">
                <a:solidFill>
                  <a:srgbClr val="FF0000"/>
                </a:solidFill>
              </a:rPr>
              <a:t>veuill</a:t>
            </a:r>
            <a:r>
              <a:rPr lang="it-IT" smtClean="0"/>
              <a:t>e, que nous voulions</a:t>
            </a:r>
          </a:p>
          <a:p>
            <a:pPr marL="0" indent="0">
              <a:buNone/>
            </a:pPr>
            <a:r>
              <a:rPr lang="it-IT" b="1" smtClean="0"/>
              <a:t>Valoir</a:t>
            </a:r>
            <a:r>
              <a:rPr lang="it-IT" smtClean="0"/>
              <a:t> : que je </a:t>
            </a:r>
            <a:r>
              <a:rPr lang="it-IT" smtClean="0">
                <a:solidFill>
                  <a:srgbClr val="FF0000"/>
                </a:solidFill>
              </a:rPr>
              <a:t>vaill</a:t>
            </a:r>
            <a:r>
              <a:rPr lang="it-IT" smtClean="0"/>
              <a:t>e, que vous valions</a:t>
            </a:r>
          </a:p>
          <a:p>
            <a:pPr marL="0" indent="0">
              <a:buNone/>
            </a:pPr>
            <a:r>
              <a:rPr lang="it-IT" b="1" smtClean="0"/>
              <a:t>Il faut </a:t>
            </a:r>
            <a:r>
              <a:rPr lang="it-IT" smtClean="0"/>
              <a:t>: qu’il </a:t>
            </a:r>
            <a:r>
              <a:rPr lang="it-IT" smtClean="0">
                <a:solidFill>
                  <a:srgbClr val="FF0000"/>
                </a:solidFill>
              </a:rPr>
              <a:t>faill</a:t>
            </a:r>
            <a:r>
              <a:rPr lang="it-IT" smtClean="0"/>
              <a:t>e</a:t>
            </a:r>
          </a:p>
          <a:p>
            <a:pPr marL="0" indent="0">
              <a:buNone/>
            </a:pPr>
            <a:endParaRPr lang="it-IT" smtClean="0"/>
          </a:p>
          <a:p>
            <a:pPr marL="0" indent="0"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Le subjonctif passé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Le subjonctif passé se construit avec l’auxiliaire </a:t>
            </a:r>
            <a:r>
              <a:rPr lang="it-IT" b="1" smtClean="0"/>
              <a:t>être</a:t>
            </a:r>
            <a:r>
              <a:rPr lang="it-IT" smtClean="0"/>
              <a:t> ou </a:t>
            </a:r>
            <a:r>
              <a:rPr lang="it-IT" b="1" smtClean="0"/>
              <a:t>avoir</a:t>
            </a:r>
            <a:r>
              <a:rPr lang="it-IT" smtClean="0"/>
              <a:t> au subjonctif présent suivi du participe passé.</a:t>
            </a:r>
            <a:endParaRPr lang="it-IT"/>
          </a:p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451676"/>
              </p:ext>
            </p:extLst>
          </p:nvPr>
        </p:nvGraphicFramePr>
        <p:xfrm>
          <a:off x="1531668" y="3402482"/>
          <a:ext cx="8127999" cy="2108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mtClean="0"/>
                        <a:t>Manger</a:t>
                      </a:r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Choisir</a:t>
                      </a:r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Revenir </a:t>
                      </a:r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mtClean="0"/>
                        <a:t>Que j’aie mangé</a:t>
                      </a:r>
                    </a:p>
                    <a:p>
                      <a:r>
                        <a:rPr lang="it-IT" smtClean="0"/>
                        <a:t>Que tu aies mangé</a:t>
                      </a:r>
                    </a:p>
                    <a:p>
                      <a:r>
                        <a:rPr lang="it-IT" smtClean="0"/>
                        <a:t>Qu’il ait mangé</a:t>
                      </a:r>
                    </a:p>
                    <a:p>
                      <a:r>
                        <a:rPr lang="it-IT" smtClean="0"/>
                        <a:t>Que nous ayons mangé</a:t>
                      </a:r>
                    </a:p>
                    <a:p>
                      <a:r>
                        <a:rPr lang="it-IT" smtClean="0"/>
                        <a:t>Que vous ayez mangé</a:t>
                      </a:r>
                    </a:p>
                    <a:p>
                      <a:r>
                        <a:rPr lang="it-IT" smtClean="0"/>
                        <a:t>Qu’ils aient mangé</a:t>
                      </a:r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Que j’aie choisi</a:t>
                      </a:r>
                    </a:p>
                    <a:p>
                      <a:r>
                        <a:rPr lang="it-IT" smtClean="0"/>
                        <a:t>Que tu aies choisi</a:t>
                      </a:r>
                    </a:p>
                    <a:p>
                      <a:r>
                        <a:rPr lang="it-IT" smtClean="0"/>
                        <a:t>Qu’il ait choisi</a:t>
                      </a:r>
                    </a:p>
                    <a:p>
                      <a:r>
                        <a:rPr lang="it-IT" smtClean="0"/>
                        <a:t>Que nous ayons choisi</a:t>
                      </a:r>
                    </a:p>
                    <a:p>
                      <a:r>
                        <a:rPr lang="it-IT" smtClean="0"/>
                        <a:t>Que vous ayez choisi</a:t>
                      </a:r>
                    </a:p>
                    <a:p>
                      <a:r>
                        <a:rPr lang="it-IT" smtClean="0"/>
                        <a:t>Qu’ils aient choisi</a:t>
                      </a:r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Que je sois revenu</a:t>
                      </a:r>
                    </a:p>
                    <a:p>
                      <a:r>
                        <a:rPr lang="it-IT" smtClean="0"/>
                        <a:t>Que tu sois revenu</a:t>
                      </a:r>
                    </a:p>
                    <a:p>
                      <a:r>
                        <a:rPr lang="it-IT" smtClean="0"/>
                        <a:t>Qu’il soit revenu</a:t>
                      </a:r>
                    </a:p>
                    <a:p>
                      <a:r>
                        <a:rPr lang="it-IT" smtClean="0"/>
                        <a:t>Que nous soyons revenus</a:t>
                      </a:r>
                    </a:p>
                    <a:p>
                      <a:r>
                        <a:rPr lang="it-IT" smtClean="0"/>
                        <a:t>Que vous soyez revenus</a:t>
                      </a:r>
                    </a:p>
                    <a:p>
                      <a:r>
                        <a:rPr lang="it-IT" smtClean="0"/>
                        <a:t>Qu’ils soient revenus</a:t>
                      </a:r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8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802</Words>
  <Application>Microsoft Office PowerPoint</Application>
  <PresentationFormat>Widescreen</PresentationFormat>
  <Paragraphs>208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Le subjonctif</vt:lpstr>
      <vt:lpstr>Généralités </vt:lpstr>
      <vt:lpstr>Formation du subjonctif présent</vt:lpstr>
      <vt:lpstr>Autres verbes du 3° groupe </vt:lpstr>
      <vt:lpstr>Exemple : le verbe venir</vt:lpstr>
      <vt:lpstr>Verbes irréguliers au subjonctif</vt:lpstr>
      <vt:lpstr>Subjonctif présent du verbe être, avoir et aller</vt:lpstr>
      <vt:lpstr>Verbes au radical irrégulier au subjonctif</vt:lpstr>
      <vt:lpstr>Le subjonctif passé</vt:lpstr>
      <vt:lpstr>Concordance des temps</vt:lpstr>
      <vt:lpstr>Exercices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subjonctif</dc:title>
  <dc:creator>laura.kreyder</dc:creator>
  <cp:lastModifiedBy>laura.kreyder</cp:lastModifiedBy>
  <cp:revision>23</cp:revision>
  <dcterms:created xsi:type="dcterms:W3CDTF">2020-10-30T15:22:23Z</dcterms:created>
  <dcterms:modified xsi:type="dcterms:W3CDTF">2020-11-01T17:08:15Z</dcterms:modified>
</cp:coreProperties>
</file>