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3" r:id="rId2"/>
    <p:sldId id="297" r:id="rId3"/>
    <p:sldId id="300" r:id="rId4"/>
    <p:sldId id="298" r:id="rId5"/>
    <p:sldId id="299" r:id="rId6"/>
    <p:sldId id="302" r:id="rId7"/>
    <p:sldId id="303" r:id="rId8"/>
    <p:sldId id="301" r:id="rId9"/>
    <p:sldId id="304" r:id="rId10"/>
    <p:sldId id="29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74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BA9F3-CF00-4EF9-9AEF-F43570FD326A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351B-2190-48AA-BA0A-EB483AF492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99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it-IT" smtClean="0">
                <a:solidFill>
                  <a:srgbClr val="404040"/>
                </a:solidFill>
                <a:latin typeface="Euphemia"/>
              </a:rPr>
              <a:pPr/>
              <a:t>1</a:t>
            </a:fld>
            <a:endParaRPr lang="it-IT">
              <a:solidFill>
                <a:srgbClr val="404040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403731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710" y="1600200"/>
            <a:ext cx="1105029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92127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1" y="6080760"/>
            <a:ext cx="12193406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5029200"/>
            <a:ext cx="8231742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1" y="1905000"/>
            <a:ext cx="9146380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6981" y="609600"/>
            <a:ext cx="1143299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698203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524464" y="0"/>
            <a:ext cx="9153074" cy="1676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07F09"/>
                </a:solidFill>
              </a:rPr>
              <a:t>Fare clic per modificare lo stile del titolo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524001" y="1905001"/>
            <a:ext cx="4440191" cy="495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Fare clic per modificare stili del testo dello schema</a:t>
            </a:r>
          </a:p>
          <a:p>
            <a:pPr lvl="1">
              <a:defRPr sz="1800"/>
            </a:pPr>
            <a:r>
              <a:rPr sz="2400"/>
              <a:t>Secondo livello</a:t>
            </a:r>
          </a:p>
          <a:p>
            <a:pPr lvl="2">
              <a:defRPr sz="1800"/>
            </a:pPr>
            <a:r>
              <a:rPr sz="2400"/>
              <a:t>Terzo livello</a:t>
            </a:r>
          </a:p>
          <a:p>
            <a:pPr lvl="3">
              <a:defRPr sz="1800"/>
            </a:pPr>
            <a:r>
              <a:rPr sz="2400"/>
              <a:t>Quarto livello</a:t>
            </a:r>
          </a:p>
          <a:p>
            <a:pPr lvl="4">
              <a:defRPr sz="1800"/>
            </a:pPr>
            <a:r>
              <a:rPr sz="2400"/>
              <a:t>Quinto livello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129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4876800"/>
            <a:ext cx="8231742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smtClean="0">
                <a:solidFill>
                  <a:prstClr val="black"/>
                </a:solidFill>
              </a:rPr>
              <a:t>12/8/2011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smtClean="0">
                <a:solidFill>
                  <a:prstClr val="black"/>
                </a:solidFill>
              </a:rPr>
              <a:t>Università degli Studi di Milano-Bicocca  Dipartimento di Sociologia e Ricerca Sociale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4999"/>
            <a:ext cx="4436719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472" y="1904999"/>
            <a:ext cx="4436719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7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828801"/>
            <a:ext cx="442075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590801"/>
            <a:ext cx="442075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42" y="1828801"/>
            <a:ext cx="442075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42" y="2590801"/>
            <a:ext cx="442075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1" y="6309360"/>
            <a:ext cx="12193406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278" y="1371600"/>
            <a:ext cx="3125014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319" y="1293495"/>
            <a:ext cx="5579293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8" y="3536830"/>
            <a:ext cx="3125014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278" y="1371600"/>
            <a:ext cx="3125014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855" y="1202055"/>
            <a:ext cx="5762221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8" y="3536830"/>
            <a:ext cx="3125014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1" y="6309360"/>
            <a:ext cx="12193406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92127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3273" y="609600"/>
            <a:ext cx="914592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273" y="1905000"/>
            <a:ext cx="914592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12/8/2011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9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1923" TargetMode="External"/><Relationship Id="rId2" Type="http://schemas.openxmlformats.org/officeDocument/2006/relationships/hyperlink" Target="https://it.wikipedia.org/wiki/Milan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Porta_Vittoria_(Milano)" TargetMode="External"/><Relationship Id="rId13" Type="http://schemas.openxmlformats.org/officeDocument/2006/relationships/hyperlink" Target="https://it.wikipedia.org/wiki/Porta_Sempione" TargetMode="External"/><Relationship Id="rId18" Type="http://schemas.openxmlformats.org/officeDocument/2006/relationships/hyperlink" Target="https://it.wikipedia.org/wiki/Comasina" TargetMode="External"/><Relationship Id="rId26" Type="http://schemas.openxmlformats.org/officeDocument/2006/relationships/hyperlink" Target="https://it.wikipedia.org/wiki/Ortica_(Milano)" TargetMode="External"/><Relationship Id="rId39" Type="http://schemas.openxmlformats.org/officeDocument/2006/relationships/hyperlink" Target="https://it.wikipedia.org/wiki/Sella_Nuova" TargetMode="External"/><Relationship Id="rId3" Type="http://schemas.openxmlformats.org/officeDocument/2006/relationships/hyperlink" Target="https://it.wikipedia.org/wiki/Centro_Direzionale_di_Milano" TargetMode="External"/><Relationship Id="rId21" Type="http://schemas.openxmlformats.org/officeDocument/2006/relationships/hyperlink" Target="https://it.wikipedia.org/wiki/Bicocca_(Milano)" TargetMode="External"/><Relationship Id="rId34" Type="http://schemas.openxmlformats.org/officeDocument/2006/relationships/hyperlink" Target="https://it.wikipedia.org/wiki/Barona_(Milano)" TargetMode="External"/><Relationship Id="rId42" Type="http://schemas.openxmlformats.org/officeDocument/2006/relationships/hyperlink" Target="https://it.wikipedia.org/wiki/San_Siro_(Milano)" TargetMode="External"/><Relationship Id="rId7" Type="http://schemas.openxmlformats.org/officeDocument/2006/relationships/hyperlink" Target="https://it.wikipedia.org/wiki/Corso_Buenos_Aires" TargetMode="External"/><Relationship Id="rId12" Type="http://schemas.openxmlformats.org/officeDocument/2006/relationships/hyperlink" Target="https://it.wikipedia.org/wiki/Porta_Magenta" TargetMode="External"/><Relationship Id="rId17" Type="http://schemas.openxmlformats.org/officeDocument/2006/relationships/hyperlink" Target="https://it.wikipedia.org/wiki/Bruzzano" TargetMode="External"/><Relationship Id="rId25" Type="http://schemas.openxmlformats.org/officeDocument/2006/relationships/hyperlink" Target="https://it.wikipedia.org/wiki/Cimiano" TargetMode="External"/><Relationship Id="rId33" Type="http://schemas.openxmlformats.org/officeDocument/2006/relationships/hyperlink" Target="https://it.wikipedia.org/wiki/Gratosoglio" TargetMode="External"/><Relationship Id="rId38" Type="http://schemas.openxmlformats.org/officeDocument/2006/relationships/hyperlink" Target="https://it.wikipedia.org/wiki/Baggio_(Milano)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it.wikipedia.org/wiki/Affori" TargetMode="External"/><Relationship Id="rId20" Type="http://schemas.openxmlformats.org/officeDocument/2006/relationships/hyperlink" Target="https://it.wikipedia.org/wiki/Ospedale_di_Niguarda" TargetMode="External"/><Relationship Id="rId29" Type="http://schemas.openxmlformats.org/officeDocument/2006/relationships/hyperlink" Target="https://it.wikipedia.org/wiki/Taliedo" TargetMode="External"/><Relationship Id="rId41" Type="http://schemas.openxmlformats.org/officeDocument/2006/relationships/hyperlink" Target="https://it.wikipedia.org/wiki/Gallaratese_(Milano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Porta_Venezia_(Milano)" TargetMode="External"/><Relationship Id="rId11" Type="http://schemas.openxmlformats.org/officeDocument/2006/relationships/hyperlink" Target="https://it.wikipedia.org/wiki/Porta_Genova" TargetMode="External"/><Relationship Id="rId24" Type="http://schemas.openxmlformats.org/officeDocument/2006/relationships/hyperlink" Target="https://it.wikipedia.org/wiki/Quartiere_Feltre" TargetMode="External"/><Relationship Id="rId32" Type="http://schemas.openxmlformats.org/officeDocument/2006/relationships/hyperlink" Target="https://it.wikipedia.org/wiki/Quartiere_Chiesa_Rossa" TargetMode="External"/><Relationship Id="rId37" Type="http://schemas.openxmlformats.org/officeDocument/2006/relationships/hyperlink" Target="https://it.wikipedia.org/wiki/Lorenteggio" TargetMode="External"/><Relationship Id="rId40" Type="http://schemas.openxmlformats.org/officeDocument/2006/relationships/hyperlink" Target="https://it.wikipedia.org/wiki/QT8" TargetMode="External"/><Relationship Id="rId45" Type="http://schemas.openxmlformats.org/officeDocument/2006/relationships/hyperlink" Target="https://it.wikipedia.org/wiki/Quarto_Oggiaro" TargetMode="External"/><Relationship Id="rId5" Type="http://schemas.openxmlformats.org/officeDocument/2006/relationships/hyperlink" Target="https://it.wikipedia.org/wiki/Viale_Zara" TargetMode="External"/><Relationship Id="rId15" Type="http://schemas.openxmlformats.org/officeDocument/2006/relationships/hyperlink" Target="https://it.wikipedia.org/wiki/Dergano" TargetMode="External"/><Relationship Id="rId23" Type="http://schemas.openxmlformats.org/officeDocument/2006/relationships/hyperlink" Target="https://it.wikipedia.org/wiki/Citt%C3%A0_Studi" TargetMode="External"/><Relationship Id="rId28" Type="http://schemas.openxmlformats.org/officeDocument/2006/relationships/hyperlink" Target="https://it.wikipedia.org/wiki/Forlanini_(Milano)" TargetMode="External"/><Relationship Id="rId36" Type="http://schemas.openxmlformats.org/officeDocument/2006/relationships/hyperlink" Target="https://it.wikipedia.org/wiki/Giambellino_(Milano)" TargetMode="External"/><Relationship Id="rId10" Type="http://schemas.openxmlformats.org/officeDocument/2006/relationships/hyperlink" Target="https://it.wikipedia.org/wiki/Porta_Ticinese" TargetMode="External"/><Relationship Id="rId19" Type="http://schemas.openxmlformats.org/officeDocument/2006/relationships/hyperlink" Target="https://it.wikipedia.org/wiki/Niguarda" TargetMode="External"/><Relationship Id="rId31" Type="http://schemas.openxmlformats.org/officeDocument/2006/relationships/hyperlink" Target="https://it.wikipedia.org/wiki/Vigentino" TargetMode="External"/><Relationship Id="rId44" Type="http://schemas.openxmlformats.org/officeDocument/2006/relationships/hyperlink" Target="https://it.wikipedia.org/wiki/Certosa_di_Garegnano" TargetMode="External"/><Relationship Id="rId4" Type="http://schemas.openxmlformats.org/officeDocument/2006/relationships/hyperlink" Target="https://it.wikipedia.org/wiki/Greco_(Milano)" TargetMode="External"/><Relationship Id="rId9" Type="http://schemas.openxmlformats.org/officeDocument/2006/relationships/hyperlink" Target="https://it.wikipedia.org/wiki/Porta_Romana_(Milano)" TargetMode="External"/><Relationship Id="rId14" Type="http://schemas.openxmlformats.org/officeDocument/2006/relationships/hyperlink" Target="https://it.wikipedia.org/wiki/Bovisa" TargetMode="External"/><Relationship Id="rId22" Type="http://schemas.openxmlformats.org/officeDocument/2006/relationships/hyperlink" Target="https://it.wikipedia.org/wiki/Viale_Monza" TargetMode="External"/><Relationship Id="rId27" Type="http://schemas.openxmlformats.org/officeDocument/2006/relationships/hyperlink" Target="https://it.wikipedia.org/wiki/Lambrate" TargetMode="External"/><Relationship Id="rId30" Type="http://schemas.openxmlformats.org/officeDocument/2006/relationships/hyperlink" Target="https://it.wikipedia.org/wiki/Rogoredo_(Milano)" TargetMode="External"/><Relationship Id="rId35" Type="http://schemas.openxmlformats.org/officeDocument/2006/relationships/hyperlink" Target="https://it.wikipedia.org/wiki/Ronchetto_sul_Naviglio" TargetMode="External"/><Relationship Id="rId43" Type="http://schemas.openxmlformats.org/officeDocument/2006/relationships/hyperlink" Target="https://it.wikipedia.org/wiki/Vialb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472" y="5013176"/>
            <a:ext cx="8229598" cy="1224136"/>
          </a:xfrm>
        </p:spPr>
        <p:txBody>
          <a:bodyPr>
            <a:normAutofit/>
          </a:bodyPr>
          <a:lstStyle/>
          <a:p>
            <a:r>
              <a:rPr lang="it-IT" sz="3200" i="1" dirty="0">
                <a:latin typeface="Arial" pitchFamily="34" charset="0"/>
                <a:cs typeface="Arial" pitchFamily="34" charset="0"/>
              </a:rPr>
              <a:t>Ezio Marra </a:t>
            </a:r>
          </a:p>
          <a:p>
            <a:r>
              <a:rPr lang="it-IT" sz="2800" dirty="0">
                <a:latin typeface="Arial" pitchFamily="34" charset="0"/>
                <a:cs typeface="Arial" pitchFamily="34" charset="0"/>
              </a:rPr>
              <a:t>Università degli Studi di Milano-Bicocca</a:t>
            </a:r>
            <a:endParaRPr lang="it-IT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448" y="1905000"/>
            <a:ext cx="9721080" cy="2667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it-IT" sz="2200" dirty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2200" dirty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2200" dirty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2200" dirty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6000" b="1" dirty="0" smtClean="0">
                <a:solidFill>
                  <a:srgbClr val="00B0F0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3.Milano e la Metropoli:</a:t>
            </a:r>
            <a:br>
              <a:rPr lang="it-IT" sz="6000" b="1" dirty="0" smtClean="0">
                <a:solidFill>
                  <a:srgbClr val="00B0F0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 smtClean="0">
                <a:solidFill>
                  <a:srgbClr val="00B0F0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ovvero la confusione dei territori</a:t>
            </a:r>
            <a:r>
              <a:rPr lang="it-IT" sz="6000" b="1" dirty="0">
                <a:solidFill>
                  <a:srgbClr val="00B0F0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6000" b="1" dirty="0">
                <a:solidFill>
                  <a:srgbClr val="00B0F0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2200" b="1" dirty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2200" b="1" dirty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2200" dirty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2200" dirty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2200" dirty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2200" dirty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2200" dirty="0" smtClean="0"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Laboratorio 1 – 21 aprile 26 maggio 2021</a:t>
            </a:r>
            <a:endParaRPr lang="it-IT" sz="2200" dirty="0">
              <a:effectLst>
                <a:outerShdw blurRad="88900" algn="ctr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 descr="Logo Bicocca_Sociolog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20536" y="1772816"/>
            <a:ext cx="1080120" cy="10801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67437" y="914400"/>
            <a:ext cx="384374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Milano - </a:t>
            </a:r>
            <a:r>
              <a:rPr lang="en-US" sz="3600" b="1" dirty="0" err="1" smtClean="0">
                <a:solidFill>
                  <a:srgbClr val="FF0000"/>
                </a:solidFill>
              </a:rPr>
              <a:t>Turismo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1"/>
            <a:ext cx="8686800" cy="660027"/>
          </a:xfrm>
        </p:spPr>
        <p:txBody>
          <a:bodyPr/>
          <a:lstStyle/>
          <a:p>
            <a:pPr marL="91440" indent="-91440" algn="ctr">
              <a:defRPr/>
            </a:pP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Zone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omogenee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della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CMM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325" y="2057400"/>
            <a:ext cx="7543800" cy="38115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07" y="1389064"/>
            <a:ext cx="8462275" cy="49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7891" y="466163"/>
            <a:ext cx="9145920" cy="672829"/>
          </a:xfrm>
        </p:spPr>
        <p:txBody>
          <a:bodyPr/>
          <a:lstStyle/>
          <a:p>
            <a:r>
              <a:rPr lang="it-IT" b="1" dirty="0" smtClean="0"/>
              <a:t>C’era una volta: i sestieri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it-IT" smtClean="0">
                <a:solidFill>
                  <a:prstClr val="white"/>
                </a:solidFill>
              </a:rPr>
              <a:pPr/>
              <a:t>2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6" name="image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1" y="1138992"/>
            <a:ext cx="5396753" cy="48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Milano comune fino al 1872 aveva come confini la cosiddetta ‘cerchia dei bastioni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Nel 1782 il </a:t>
            </a:r>
            <a:r>
              <a:rPr lang="it-IT" sz="2000" dirty="0" smtClean="0"/>
              <a:t>territorio agricolo </a:t>
            </a:r>
            <a:r>
              <a:rPr lang="it-IT" sz="2000" dirty="0"/>
              <a:t>formato da cascine e borghi che circondava </a:t>
            </a:r>
            <a:r>
              <a:rPr lang="it-IT" sz="2000" dirty="0" smtClean="0"/>
              <a:t>Milano divenne un Comune </a:t>
            </a:r>
            <a:r>
              <a:rPr lang="it-IT" sz="2000" dirty="0"/>
              <a:t>a forma di </a:t>
            </a:r>
            <a:r>
              <a:rPr lang="it-IT" sz="2000" dirty="0" smtClean="0"/>
              <a:t>ciambella, </a:t>
            </a:r>
            <a:r>
              <a:rPr lang="it-IT" sz="2000" dirty="0"/>
              <a:t>detto “</a:t>
            </a:r>
            <a:r>
              <a:rPr lang="it-IT" sz="2000" b="1" dirty="0"/>
              <a:t>dei Corpi Santi</a:t>
            </a:r>
            <a:r>
              <a:rPr lang="it-IT" sz="2000" dirty="0" smtClean="0"/>
              <a:t>“.</a:t>
            </a:r>
          </a:p>
          <a:p>
            <a:r>
              <a:rPr lang="it-IT" sz="2000" dirty="0"/>
              <a:t>La </a:t>
            </a:r>
            <a:r>
              <a:rPr lang="it-IT" sz="2000" dirty="0" smtClean="0"/>
              <a:t> </a:t>
            </a:r>
            <a:r>
              <a:rPr lang="it-IT" sz="2000" dirty="0"/>
              <a:t>riforma che portò </a:t>
            </a:r>
            <a:r>
              <a:rPr lang="it-IT" sz="2000" dirty="0">
                <a:hlinkClick r:id="rId2" tooltip="Milano"/>
              </a:rPr>
              <a:t>Milano</a:t>
            </a:r>
            <a:r>
              <a:rPr lang="it-IT" sz="2000" dirty="0"/>
              <a:t> a </a:t>
            </a:r>
            <a:r>
              <a:rPr lang="it-IT" sz="2000" dirty="0" smtClean="0"/>
              <a:t>dimensioni </a:t>
            </a:r>
            <a:r>
              <a:rPr lang="it-IT" sz="2000" dirty="0"/>
              <a:t>simili alle attuali fu decisa </a:t>
            </a:r>
            <a:r>
              <a:rPr lang="it-IT" sz="2000" dirty="0" smtClean="0"/>
              <a:t>nel</a:t>
            </a:r>
            <a:r>
              <a:rPr lang="it-IT" sz="2000" dirty="0"/>
              <a:t> </a:t>
            </a:r>
            <a:r>
              <a:rPr lang="it-IT" sz="2000" dirty="0">
                <a:hlinkClick r:id="rId3" tooltip="1923"/>
              </a:rPr>
              <a:t>1923</a:t>
            </a:r>
            <a:r>
              <a:rPr lang="it-IT" sz="2000" dirty="0"/>
              <a:t>, quando </a:t>
            </a:r>
            <a:r>
              <a:rPr lang="it-IT" sz="2000" dirty="0" smtClean="0"/>
              <a:t>altri undici </a:t>
            </a:r>
            <a:r>
              <a:rPr lang="it-IT" sz="2000" dirty="0"/>
              <a:t>comuni vennero annessi al capoluogo. </a:t>
            </a:r>
            <a:r>
              <a:rPr lang="it-IT" sz="2000" dirty="0" smtClean="0"/>
              <a:t>Nel 1924 furono annesse anche alcune frazioni che portarono alla configurazione attuale.</a:t>
            </a:r>
          </a:p>
          <a:p>
            <a:endParaRPr lang="it-IT" sz="2000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32524" y="1904999"/>
            <a:ext cx="4802385" cy="4088921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it-IT" smtClean="0">
                <a:solidFill>
                  <a:prstClr val="white"/>
                </a:solidFill>
              </a:rPr>
              <a:pPr/>
              <a:t>3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1438" y="609600"/>
            <a:ext cx="5262881" cy="726617"/>
          </a:xfrm>
        </p:spPr>
        <p:txBody>
          <a:bodyPr>
            <a:normAutofit fontScale="90000"/>
          </a:bodyPr>
          <a:lstStyle/>
          <a:p>
            <a:r>
              <a:rPr lang="it-IT" sz="2700" dirty="0" smtClean="0"/>
              <a:t>Nel 1978-1999 c’’erano 20 zone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smtClean="0">
                <a:solidFill>
                  <a:schemeClr val="tx1"/>
                </a:solidFill>
              </a:rPr>
              <a:t>che più o meno rispettavano le identità locali precedenti.</a:t>
            </a:r>
            <a:endParaRPr lang="it-IT" sz="22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it-IT" smtClean="0">
                <a:solidFill>
                  <a:prstClr val="white"/>
                </a:solidFill>
              </a:rPr>
              <a:pPr/>
              <a:t>4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6" name="image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7" y="1787853"/>
            <a:ext cx="4285714" cy="388571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05143" y="215894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1: Centro storico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02122"/>
                </a:solidFill>
                <a:latin typeface="Arial" panose="020B0604020202020204" pitchFamily="34" charset="0"/>
              </a:rPr>
              <a:t>Zona 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2: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3" tooltip="Centro Direzionale di Milano"/>
              </a:rPr>
              <a:t>Centro direzionale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4" tooltip="Greco (Milano)"/>
              </a:rPr>
              <a:t>Greco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5" tooltip="Viale Zara"/>
              </a:rPr>
              <a:t>Zara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3: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6" tooltip="Porta Venezia (Milano)"/>
              </a:rPr>
              <a:t>Porta Venezia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7" tooltip="Corso Buenos Aires"/>
              </a:rPr>
              <a:t>Buenos Aires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4: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8" tooltip="Porta Vittoria (Milano)"/>
              </a:rPr>
              <a:t>Porta Vittoria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9" tooltip="Porta Romana (Milano)"/>
              </a:rPr>
              <a:t>Porta Romana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5: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10" tooltip="Porta Ticinese"/>
              </a:rPr>
              <a:t>Porta Ticinese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11" tooltip="Porta Genova"/>
              </a:rPr>
              <a:t>Porta Genova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6: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12" tooltip="Porta Magenta"/>
              </a:rPr>
              <a:t>Magenta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13" tooltip="Porta Sempione"/>
              </a:rPr>
              <a:t>Sempione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7: </a:t>
            </a:r>
            <a:r>
              <a:rPr lang="it-IT" dirty="0" err="1">
                <a:solidFill>
                  <a:srgbClr val="0645AD"/>
                </a:solidFill>
                <a:latin typeface="Arial" panose="020B0604020202020204" pitchFamily="34" charset="0"/>
                <a:hlinkClick r:id="rId14" tooltip="Bovisa"/>
              </a:rPr>
              <a:t>Bovisa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15" tooltip="Dergano"/>
              </a:rPr>
              <a:t>Dergano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8: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16" tooltip="Affori"/>
              </a:rPr>
              <a:t>Affori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17" tooltip="Bruzzano"/>
              </a:rPr>
              <a:t>Bruzzano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 err="1">
                <a:solidFill>
                  <a:srgbClr val="0645AD"/>
                </a:solidFill>
                <a:latin typeface="Arial" panose="020B0604020202020204" pitchFamily="34" charset="0"/>
                <a:hlinkClick r:id="rId18" tooltip="Comasina"/>
              </a:rPr>
              <a:t>Comasina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9: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19" tooltip="Niguarda"/>
              </a:rPr>
              <a:t>Niguarda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20" tooltip="Ospedale di Niguarda"/>
              </a:rPr>
              <a:t>Ca' </a:t>
            </a:r>
            <a:r>
              <a:rPr lang="it-IT" dirty="0" err="1">
                <a:solidFill>
                  <a:srgbClr val="0645AD"/>
                </a:solidFill>
                <a:latin typeface="Arial" panose="020B0604020202020204" pitchFamily="34" charset="0"/>
                <a:hlinkClick r:id="rId20" tooltip="Ospedale di Niguarda"/>
              </a:rPr>
              <a:t>Granda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21" tooltip="Bicocca (Milano)"/>
              </a:rPr>
              <a:t>Bicocca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10: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22" tooltip="Viale Monza"/>
              </a:rPr>
              <a:t>Monza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 Padova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11: </a:t>
            </a:r>
            <a:r>
              <a:rPr lang="it-IT" u="sng" dirty="0">
                <a:solidFill>
                  <a:srgbClr val="FAA700"/>
                </a:solidFill>
                <a:latin typeface="Arial" panose="020B0604020202020204" pitchFamily="34" charset="0"/>
                <a:hlinkClick r:id="rId23"/>
              </a:rPr>
              <a:t>Città Studi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it-IT" dirty="0" err="1">
                <a:solidFill>
                  <a:srgbClr val="202122"/>
                </a:solidFill>
                <a:latin typeface="Arial" panose="020B0604020202020204" pitchFamily="34" charset="0"/>
              </a:rPr>
              <a:t>Argonne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12: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24" tooltip="Quartiere Feltre"/>
              </a:rPr>
              <a:t>Feltre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 Carnia, </a:t>
            </a:r>
            <a:r>
              <a:rPr lang="it-IT" dirty="0" err="1">
                <a:solidFill>
                  <a:srgbClr val="0645AD"/>
                </a:solidFill>
                <a:latin typeface="Arial" panose="020B0604020202020204" pitchFamily="34" charset="0"/>
                <a:hlinkClick r:id="rId25" tooltip="Cimiano"/>
              </a:rPr>
              <a:t>Cimiano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26" tooltip="Ortica (Milano)"/>
              </a:rPr>
              <a:t>Ortica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27" tooltip="Lambrate"/>
              </a:rPr>
              <a:t>Lambrate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13: </a:t>
            </a:r>
            <a:r>
              <a:rPr lang="it-IT" dirty="0" err="1">
                <a:solidFill>
                  <a:srgbClr val="0645AD"/>
                </a:solidFill>
                <a:latin typeface="Arial" panose="020B0604020202020204" pitchFamily="34" charset="0"/>
                <a:hlinkClick r:id="rId28" tooltip="Forlanini (Milano)"/>
              </a:rPr>
              <a:t>Forlanini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 err="1">
                <a:solidFill>
                  <a:srgbClr val="0645AD"/>
                </a:solidFill>
                <a:latin typeface="Arial" panose="020B0604020202020204" pitchFamily="34" charset="0"/>
                <a:hlinkClick r:id="rId29" tooltip="Taliedo"/>
              </a:rPr>
              <a:t>Taliedo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14: Corvetto,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30" tooltip="Rogoredo (Milano)"/>
              </a:rPr>
              <a:t>Rogoredo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31" tooltip="Vigentino"/>
              </a:rPr>
              <a:t>Vigentino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15: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32" tooltip="Quartiere Chiesa Rossa"/>
              </a:rPr>
              <a:t>Chiesa Rossa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 err="1">
                <a:solidFill>
                  <a:srgbClr val="0645AD"/>
                </a:solidFill>
                <a:latin typeface="Arial" panose="020B0604020202020204" pitchFamily="34" charset="0"/>
                <a:hlinkClick r:id="rId33" tooltip="Gratosoglio"/>
              </a:rPr>
              <a:t>Gratosoglio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16: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34" tooltip="Barona (Milano)"/>
              </a:rPr>
              <a:t>Barona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35" tooltip="Ronchetto sul Naviglio"/>
              </a:rPr>
              <a:t>Ronchetto sul Naviglio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17: </a:t>
            </a:r>
            <a:r>
              <a:rPr lang="it-IT" dirty="0" err="1">
                <a:solidFill>
                  <a:srgbClr val="0645AD"/>
                </a:solidFill>
                <a:latin typeface="Arial" panose="020B0604020202020204" pitchFamily="34" charset="0"/>
                <a:hlinkClick r:id="rId36" tooltip="Giambellino (Milano)"/>
              </a:rPr>
              <a:t>Giambellino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 Inganni,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37" tooltip="Lorenteggio"/>
              </a:rPr>
              <a:t>Lorenteggio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18: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38" tooltip="Baggio (Milano)"/>
              </a:rPr>
              <a:t>Baggio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39" tooltip="Sella Nuova"/>
              </a:rPr>
              <a:t>Sella Nuova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19: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40" tooltip="QT8"/>
              </a:rPr>
              <a:t>QT8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41" tooltip="Gallaratese (Milano)"/>
              </a:rPr>
              <a:t>Gallaratese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42" tooltip="San Siro (Milano)"/>
              </a:rPr>
              <a:t>San Siro</a:t>
            </a:r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Zona 20: </a:t>
            </a:r>
            <a:r>
              <a:rPr lang="it-IT" dirty="0" err="1">
                <a:solidFill>
                  <a:srgbClr val="0645AD"/>
                </a:solidFill>
                <a:latin typeface="Arial" panose="020B0604020202020204" pitchFamily="34" charset="0"/>
                <a:hlinkClick r:id="rId43" tooltip="Vialba"/>
              </a:rPr>
              <a:t>Vialba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44" tooltip="Certosa di Garegnano"/>
              </a:rPr>
              <a:t>Certosa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it-IT" dirty="0">
                <a:solidFill>
                  <a:srgbClr val="0645AD"/>
                </a:solidFill>
                <a:latin typeface="Arial" panose="020B0604020202020204" pitchFamily="34" charset="0"/>
                <a:hlinkClick r:id="rId45" tooltip="Quarto Oggiaro"/>
              </a:rPr>
              <a:t>Quarto </a:t>
            </a:r>
            <a:r>
              <a:rPr lang="it-IT" dirty="0" err="1">
                <a:solidFill>
                  <a:srgbClr val="0645AD"/>
                </a:solidFill>
                <a:latin typeface="Arial" panose="020B0604020202020204" pitchFamily="34" charset="0"/>
                <a:hlinkClick r:id="rId45" tooltip="Quarto Oggiaro"/>
              </a:rPr>
              <a:t>Oggiaro</a:t>
            </a:r>
            <a:endParaRPr lang="it-IT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6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3273" y="609600"/>
            <a:ext cx="9145920" cy="1013962"/>
          </a:xfrm>
        </p:spPr>
        <p:txBody>
          <a:bodyPr>
            <a:normAutofit/>
          </a:bodyPr>
          <a:lstStyle/>
          <a:p>
            <a:r>
              <a:rPr lang="it-IT" dirty="0" smtClean="0"/>
              <a:t>diventate 9 zone e denominate Municipi </a:t>
            </a:r>
            <a:r>
              <a:rPr lang="it-IT" dirty="0"/>
              <a:t>dal 2016</a:t>
            </a:r>
            <a:br>
              <a:rPr lang="it-IT" dirty="0"/>
            </a:br>
            <a:r>
              <a:rPr lang="it-IT" sz="2000" b="1" dirty="0">
                <a:solidFill>
                  <a:schemeClr val="tx1"/>
                </a:solidFill>
              </a:rPr>
              <a:t>fonte:</a:t>
            </a:r>
            <a:r>
              <a:rPr lang="it-IT" sz="2000" dirty="0">
                <a:solidFill>
                  <a:srgbClr val="00B0F0"/>
                </a:solidFill>
              </a:rPr>
              <a:t> https://www.milanopost.info/tag/trasformazione-zone-in-municipi/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it-IT" smtClean="0">
                <a:solidFill>
                  <a:prstClr val="white"/>
                </a:solidFill>
              </a:rPr>
              <a:pPr/>
              <a:t>5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440" y="1673980"/>
            <a:ext cx="8473439" cy="427978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869440" y="5769094"/>
            <a:ext cx="9204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https://www.yesmilano.it/esplora/itinerari/i-quartieri-di-milano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28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Nascono i NIL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questo va aggiunto che il Piano di Governo del Territorio (PGT) nel 2009 ha introdotto 88 Nuclei d'Identità Locale (NIL), ossia aree definibili come </a:t>
            </a:r>
            <a:r>
              <a:rPr lang="it-IT" sz="2800" b="1" dirty="0">
                <a:solidFill>
                  <a:srgbClr val="FF0000"/>
                </a:solidFill>
              </a:rPr>
              <a:t>quartieri</a:t>
            </a:r>
            <a:r>
              <a:rPr lang="it-IT" dirty="0"/>
              <a:t> di Milano, in cui è possibile riconoscere quartieri storici e di progetto, con caratteristiche differenti gli uni dagli altri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 realtà i NIL (Nuclei di Identità Locale) sono troppi e i ‘nuovi’ Municipi sono troppo pochi e non hanno un nome che li identifichi in quanto ‘accorpano’ territori eterogenei.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it-IT" smtClean="0">
                <a:solidFill>
                  <a:prstClr val="white"/>
                </a:solidFill>
              </a:rPr>
              <a:pPr/>
              <a:t>6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523273" y="609600"/>
            <a:ext cx="9145920" cy="772454"/>
          </a:xfrm>
        </p:spPr>
        <p:txBody>
          <a:bodyPr/>
          <a:lstStyle/>
          <a:p>
            <a:r>
              <a:rPr lang="it-IT" dirty="0" smtClean="0"/>
              <a:t>Milano è concentrica ma i municipi sono ‘radiali’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it-IT" sz="2000" dirty="0" smtClean="0"/>
              <a:t>In realtà possiamo suddividere Milano in 4 diverse zone:</a:t>
            </a:r>
          </a:p>
          <a:p>
            <a:r>
              <a:rPr lang="it-IT" sz="2000" dirty="0" smtClean="0"/>
              <a:t>1) Il centro che coincide con la cerchia dei bastioni</a:t>
            </a:r>
          </a:p>
          <a:p>
            <a:r>
              <a:rPr lang="it-IT" sz="2000" dirty="0" smtClean="0"/>
              <a:t>2) Il semi-centro che è racchiuso dalla cosiddetta ‘circonvallazione esterna</a:t>
            </a:r>
          </a:p>
          <a:p>
            <a:r>
              <a:rPr lang="it-IT" sz="2000" dirty="0" smtClean="0"/>
              <a:t>3) la periferia costituita dai NIL che confinano con i comuni circostanti</a:t>
            </a:r>
          </a:p>
          <a:p>
            <a:r>
              <a:rPr lang="it-IT" sz="2000" dirty="0" smtClean="0"/>
              <a:t>4) La semi-periferia che è compresa tra il se-centro e la periferia</a:t>
            </a:r>
            <a:endParaRPr lang="it-IT" sz="2000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5023" y="1386758"/>
            <a:ext cx="5296959" cy="4607162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it-IT" smtClean="0">
                <a:solidFill>
                  <a:prstClr val="white"/>
                </a:solidFill>
              </a:rPr>
              <a:pPr/>
              <a:t>7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3273" y="609600"/>
            <a:ext cx="9145920" cy="798335"/>
          </a:xfrm>
        </p:spPr>
        <p:txBody>
          <a:bodyPr/>
          <a:lstStyle/>
          <a:p>
            <a:r>
              <a:rPr lang="it-IT" dirty="0" smtClean="0"/>
              <a:t>Nascono le Città-metropolitane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3273" y="1407935"/>
            <a:ext cx="9145920" cy="4114800"/>
          </a:xfrm>
        </p:spPr>
        <p:txBody>
          <a:bodyPr>
            <a:noAutofit/>
          </a:bodyPr>
          <a:lstStyle/>
          <a:p>
            <a:r>
              <a:rPr lang="it-IT" dirty="0"/>
              <a:t>La città metropolitana di Milano è stata costituita nel territorio della Provincia di Milano come effetto dell’entrata in vigore della Legge </a:t>
            </a:r>
            <a:r>
              <a:rPr lang="it-IT" dirty="0" smtClean="0"/>
              <a:t>56/2014 (la cosiddetta legge Derio). </a:t>
            </a:r>
            <a:r>
              <a:rPr lang="it-IT" dirty="0"/>
              <a:t>Il primo Consiglio metropolitano è stato eletto nel settembre 2014 e Sindaco metropolitano è per legge il sindaco del Comune capoluogo. A</a:t>
            </a:r>
            <a:r>
              <a:rPr lang="it-IT" dirty="0" smtClean="0"/>
              <a:t> </a:t>
            </a:r>
            <a:r>
              <a:rPr lang="it-IT" dirty="0"/>
              <a:t>dicembre del 2014 la Conferenza </a:t>
            </a:r>
            <a:r>
              <a:rPr lang="it-IT" dirty="0" smtClean="0"/>
              <a:t>metropolitana </a:t>
            </a:r>
            <a:r>
              <a:rPr lang="it-IT" dirty="0"/>
              <a:t>ha approvato lo Statuto della Città </a:t>
            </a:r>
            <a:r>
              <a:rPr lang="it-IT" dirty="0" smtClean="0"/>
              <a:t>metropolitana che </a:t>
            </a:r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1° gennaio 2015 </a:t>
            </a:r>
            <a:r>
              <a:rPr lang="it-IT" dirty="0" smtClean="0"/>
              <a:t> </a:t>
            </a:r>
            <a:r>
              <a:rPr lang="it-IT" dirty="0"/>
              <a:t>è ufficialmente subentrata alla Provincia di Milano assumendone </a:t>
            </a:r>
            <a:r>
              <a:rPr lang="it-IT" dirty="0" smtClean="0"/>
              <a:t>molte nuove funzioni e il patrimonio, il </a:t>
            </a:r>
            <a:r>
              <a:rPr lang="it-IT" dirty="0"/>
              <a:t>personale e </a:t>
            </a:r>
            <a:r>
              <a:rPr lang="it-IT" dirty="0" smtClean="0"/>
              <a:t>le vecchie funzioni della provincia. </a:t>
            </a:r>
            <a:endParaRPr lang="it-IT" dirty="0"/>
          </a:p>
          <a:p>
            <a:r>
              <a:rPr lang="it-IT" dirty="0"/>
              <a:t>La città metropolitana di Milano conta oltre tre milioni di abitanti, attestandosi tra le più grandi a livello europeo, è infatti la terza area più popolata d’Europa dopo Londra e Parigi. Ne fanno parte 234 comuni per un’estensione totale di 1.575 kmq.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it-IT" smtClean="0">
                <a:solidFill>
                  <a:prstClr val="white"/>
                </a:solidFill>
              </a:rPr>
              <a:pPr/>
              <a:t>8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Aggiungiamo le zone omogenee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 la </a:t>
            </a:r>
            <a:r>
              <a:rPr lang="it-IT" dirty="0" err="1" smtClean="0"/>
              <a:t>nascità</a:t>
            </a:r>
            <a:r>
              <a:rPr lang="it-IT" dirty="0" smtClean="0"/>
              <a:t> della </a:t>
            </a:r>
            <a:r>
              <a:rPr lang="it-IT" dirty="0" err="1" smtClean="0"/>
              <a:t>Città-metropolitana</a:t>
            </a:r>
            <a:r>
              <a:rPr lang="it-IT" dirty="0" smtClean="0"/>
              <a:t> vengono istituite le cosiddette ‘zone-omogenee’: 7 accorpamenti dei comuni ‘esterni’ in aree omogenee dal punto di vista socio-territoriale.</a:t>
            </a:r>
          </a:p>
          <a:p>
            <a:r>
              <a:rPr lang="it-IT" dirty="0" smtClean="0"/>
              <a:t>A questo punto ci troviamo di fronte a 16 sub-aree di governo del territorio (9 Municipi più 7 zone omogenee.</a:t>
            </a:r>
          </a:p>
          <a:p>
            <a:r>
              <a:rPr lang="it-IT" dirty="0" smtClean="0"/>
              <a:t>Quindi 132 comuni aggregati in 7 zone omogenee e 88 NIL aggregati in 9 Municipi per un totale di 220 unità elementari di governo </a:t>
            </a:r>
            <a:r>
              <a:rPr lang="it-IT" smtClean="0"/>
              <a:t>del territorio.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Università degli Studi di Milano-Bicocca  Dipartimento di Sociologia e Ricerca Sociale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it-IT" smtClean="0">
                <a:solidFill>
                  <a:prstClr val="white"/>
                </a:solidFill>
              </a:rPr>
              <a:pPr/>
              <a:t>9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S102801098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574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Euphemia</vt:lpstr>
      <vt:lpstr>Times New Roman</vt:lpstr>
      <vt:lpstr>Wingdings</vt:lpstr>
      <vt:lpstr>1_TS102801098</vt:lpstr>
      <vt:lpstr>  3.Milano e la Metropoli: ovvero la confusione dei territori    Laboratorio 1 – 21 aprile 26 maggio 2021</vt:lpstr>
      <vt:lpstr>C’era una volta: i sestieri</vt:lpstr>
      <vt:lpstr>Milano comune fino al 1872 aveva come confini la cosiddetta ‘cerchia dei bastioni</vt:lpstr>
      <vt:lpstr>Nel 1978-1999 c’’erano 20 zone  che più o meno rispettavano le identità locali precedenti.</vt:lpstr>
      <vt:lpstr>diventate 9 zone e denominate Municipi dal 2016 fonte: https://www.milanopost.info/tag/trasformazione-zone-in-municipi/</vt:lpstr>
      <vt:lpstr>Nascono i NIL</vt:lpstr>
      <vt:lpstr>Milano è concentrica ma i municipi sono ‘radiali’</vt:lpstr>
      <vt:lpstr>Nascono le Città-metropolitane</vt:lpstr>
      <vt:lpstr>Aggiungiamo le zone omogenee</vt:lpstr>
      <vt:lpstr>Zone omogenee della CMM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ezio marra</dc:creator>
  <cp:lastModifiedBy>ezio</cp:lastModifiedBy>
  <cp:revision>71</cp:revision>
  <dcterms:created xsi:type="dcterms:W3CDTF">2014-06-22T20:51:19Z</dcterms:created>
  <dcterms:modified xsi:type="dcterms:W3CDTF">2021-04-21T15:07:23Z</dcterms:modified>
</cp:coreProperties>
</file>