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11" r:id="rId5"/>
    <p:sldMasterId id="2147483724" r:id="rId6"/>
    <p:sldMasterId id="2147483737" r:id="rId7"/>
    <p:sldMasterId id="2147483750" r:id="rId8"/>
  </p:sldMasterIdLst>
  <p:notesMasterIdLst>
    <p:notesMasterId r:id="rId79"/>
  </p:notesMasterIdLst>
  <p:sldIdLst>
    <p:sldId id="263"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286" r:id="rId47"/>
    <p:sldId id="264" r:id="rId48"/>
    <p:sldId id="276" r:id="rId49"/>
    <p:sldId id="277" r:id="rId50"/>
    <p:sldId id="272" r:id="rId51"/>
    <p:sldId id="267" r:id="rId52"/>
    <p:sldId id="278" r:id="rId53"/>
    <p:sldId id="271" r:id="rId54"/>
    <p:sldId id="279" r:id="rId55"/>
    <p:sldId id="268" r:id="rId56"/>
    <p:sldId id="269" r:id="rId57"/>
    <p:sldId id="280" r:id="rId58"/>
    <p:sldId id="284" r:id="rId59"/>
    <p:sldId id="281" r:id="rId60"/>
    <p:sldId id="282" r:id="rId61"/>
    <p:sldId id="283" r:id="rId62"/>
    <p:sldId id="287" r:id="rId63"/>
    <p:sldId id="289" r:id="rId64"/>
    <p:sldId id="292" r:id="rId65"/>
    <p:sldId id="288" r:id="rId66"/>
    <p:sldId id="293" r:id="rId67"/>
    <p:sldId id="290" r:id="rId68"/>
    <p:sldId id="285" r:id="rId69"/>
    <p:sldId id="273" r:id="rId70"/>
    <p:sldId id="257" r:id="rId71"/>
    <p:sldId id="260" r:id="rId72"/>
    <p:sldId id="261" r:id="rId73"/>
    <p:sldId id="262" r:id="rId74"/>
    <p:sldId id="265" r:id="rId75"/>
    <p:sldId id="266" r:id="rId76"/>
    <p:sldId id="274" r:id="rId77"/>
    <p:sldId id="275" r:id="rId7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0074" autoAdjust="0"/>
    <p:restoredTop sz="94660"/>
  </p:normalViewPr>
  <p:slideViewPr>
    <p:cSldViewPr snapToGrid="0">
      <p:cViewPr varScale="1">
        <p:scale>
          <a:sx n="47" d="100"/>
          <a:sy n="47" d="100"/>
        </p:scale>
        <p:origin x="60" y="14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BA9F3-CF00-4EF9-9AEF-F43570FD326A}" type="datetimeFigureOut">
              <a:rPr lang="it-IT" smtClean="0"/>
              <a:t>21/04/2021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B351B-2190-48AA-BA0A-EB483AF4927A}" type="slidenum">
              <a:rPr lang="it-IT" smtClean="0"/>
              <a:t>‹N›</a:t>
            </a:fld>
            <a:endParaRPr lang="it-IT"/>
          </a:p>
        </p:txBody>
      </p:sp>
    </p:spTree>
    <p:extLst>
      <p:ext uri="{BB962C8B-B14F-4D97-AF65-F5344CB8AC3E}">
        <p14:creationId xmlns:p14="http://schemas.microsoft.com/office/powerpoint/2010/main" val="3424993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BF105DB2-FD3E-441D-8B7E-7AE83ECE27B3}" type="slidenum">
              <a:rPr lang="it-IT" smtClean="0">
                <a:solidFill>
                  <a:srgbClr val="404040"/>
                </a:solidFill>
                <a:latin typeface="Euphemia"/>
              </a:rPr>
              <a:pPr/>
              <a:t>1</a:t>
            </a:fld>
            <a:endParaRPr lang="it-IT">
              <a:solidFill>
                <a:srgbClr val="404040"/>
              </a:solidFill>
              <a:latin typeface="Euphemia"/>
            </a:endParaRPr>
          </a:p>
        </p:txBody>
      </p:sp>
    </p:spTree>
    <p:extLst>
      <p:ext uri="{BB962C8B-B14F-4D97-AF65-F5344CB8AC3E}">
        <p14:creationId xmlns:p14="http://schemas.microsoft.com/office/powerpoint/2010/main" val="4037312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4ADEB789-0D2B-42BA-B7BD-F1D6548E50FC}"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21</a:t>
            </a:fld>
            <a:endParaRPr lang="it-IT" altLang="en-US" smtClean="0">
              <a:latin typeface="Times New Roman" panose="02020603050405020304" pitchFamily="18" charset="0"/>
              <a:ea typeface="MS PGothic" panose="020B0600070205080204" pitchFamily="34" charset="-128"/>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285733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284C210C-0D00-4E06-AA5E-75CB4EC7036F}"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22</a:t>
            </a:fld>
            <a:endParaRPr lang="it-IT" altLang="en-US" smtClean="0">
              <a:latin typeface="Times New Roman" panose="02020603050405020304" pitchFamily="18" charset="0"/>
              <a:ea typeface="MS PGothic" panose="020B0600070205080204" pitchFamily="34" charset="-128"/>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562555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31415003-4C80-4E37-8787-D44E7AC87DC5}"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24</a:t>
            </a:fld>
            <a:endParaRPr lang="it-IT" altLang="en-US" smtClean="0">
              <a:latin typeface="Times New Roman" panose="02020603050405020304" pitchFamily="18" charset="0"/>
              <a:ea typeface="MS PGothic" panose="020B0600070205080204" pitchFamily="34" charset="-128"/>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165572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31415003-4C80-4E37-8787-D44E7AC87DC5}"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25</a:t>
            </a:fld>
            <a:endParaRPr lang="it-IT" altLang="en-US" smtClean="0">
              <a:latin typeface="Times New Roman" panose="02020603050405020304" pitchFamily="18" charset="0"/>
              <a:ea typeface="MS PGothic" panose="020B0600070205080204" pitchFamily="34" charset="-128"/>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651009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7B178505-DD94-4F10-BBDA-4E7ADBDDE10D}"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27</a:t>
            </a:fld>
            <a:endParaRPr lang="it-IT" altLang="en-US" smtClean="0">
              <a:latin typeface="Times New Roman" panose="02020603050405020304" pitchFamily="18" charset="0"/>
              <a:ea typeface="MS PGothic" panose="020B0600070205080204" pitchFamily="34"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544806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D155CAE1-E572-4311-97C9-D5A86228C6A9}"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28</a:t>
            </a:fld>
            <a:endParaRPr lang="it-IT" altLang="en-US" smtClean="0">
              <a:latin typeface="Times New Roman" panose="02020603050405020304" pitchFamily="18" charset="0"/>
              <a:ea typeface="MS PGothic" panose="020B0600070205080204" pitchFamily="34" charset="-128"/>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09451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DC4A88C6-1592-4A44-80AB-0FF11863FA52}"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29</a:t>
            </a:fld>
            <a:endParaRPr lang="it-IT" altLang="en-US" smtClean="0">
              <a:latin typeface="Times New Roman" panose="02020603050405020304" pitchFamily="18" charset="0"/>
              <a:ea typeface="MS PGothic" panose="020B0600070205080204" pitchFamily="34" charset="-128"/>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920411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A35AEB88-8754-4F94-8E82-8130E0A4862C}"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31</a:t>
            </a:fld>
            <a:endParaRPr lang="it-IT" altLang="en-US" smtClean="0">
              <a:latin typeface="Times New Roman" panose="02020603050405020304" pitchFamily="18" charset="0"/>
              <a:ea typeface="MS PGothic" panose="020B0600070205080204" pitchFamily="34" charset="-128"/>
            </a:endParaRPr>
          </a:p>
        </p:txBody>
      </p:sp>
      <p:sp>
        <p:nvSpPr>
          <p:cNvPr id="5734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it-IT" altLang="en-US" smtClean="0"/>
          </a:p>
        </p:txBody>
      </p:sp>
    </p:spTree>
    <p:extLst>
      <p:ext uri="{BB962C8B-B14F-4D97-AF65-F5344CB8AC3E}">
        <p14:creationId xmlns:p14="http://schemas.microsoft.com/office/powerpoint/2010/main" val="1504338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smtClean="0"/>
              <a:t>See Liverani 2009</a:t>
            </a:r>
          </a:p>
        </p:txBody>
      </p:sp>
      <p:sp>
        <p:nvSpPr>
          <p:cNvPr id="6451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674B1EC-79BB-454A-BB48-630630C1F6A5}" type="slidenum">
              <a:rPr lang="it-IT" altLang="en-US" smtClean="0">
                <a:latin typeface="Euphemia" pitchFamily="34" charset="0"/>
              </a:rPr>
              <a:pPr fontAlgn="base">
                <a:spcBef>
                  <a:spcPct val="0"/>
                </a:spcBef>
                <a:spcAft>
                  <a:spcPct val="0"/>
                </a:spcAft>
              </a:pPr>
              <a:t>34</a:t>
            </a:fld>
            <a:endParaRPr lang="it-IT" altLang="en-US" smtClean="0">
              <a:latin typeface="Euphemia" pitchFamily="34" charset="0"/>
            </a:endParaRPr>
          </a:p>
        </p:txBody>
      </p:sp>
    </p:spTree>
    <p:extLst>
      <p:ext uri="{BB962C8B-B14F-4D97-AF65-F5344CB8AC3E}">
        <p14:creationId xmlns:p14="http://schemas.microsoft.com/office/powerpoint/2010/main" val="1834679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smtClean="0"/>
              <a:t>See Liverani 2009</a:t>
            </a:r>
          </a:p>
        </p:txBody>
      </p:sp>
      <p:sp>
        <p:nvSpPr>
          <p:cNvPr id="2662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8A7E32D-0F43-40A6-AE17-FDEEFC24E516}" type="slidenum">
              <a:rPr lang="it-IT" altLang="en-US" smtClean="0">
                <a:latin typeface="Euphemia" pitchFamily="34" charset="0"/>
              </a:rPr>
              <a:pPr fontAlgn="base">
                <a:spcBef>
                  <a:spcPct val="0"/>
                </a:spcBef>
                <a:spcAft>
                  <a:spcPct val="0"/>
                </a:spcAft>
              </a:pPr>
              <a:t>42</a:t>
            </a:fld>
            <a:endParaRPr lang="it-IT" altLang="en-US" smtClean="0">
              <a:latin typeface="Euphemia" pitchFamily="34" charset="0"/>
            </a:endParaRPr>
          </a:p>
        </p:txBody>
      </p:sp>
    </p:spTree>
    <p:extLst>
      <p:ext uri="{BB962C8B-B14F-4D97-AF65-F5344CB8AC3E}">
        <p14:creationId xmlns:p14="http://schemas.microsoft.com/office/powerpoint/2010/main" val="2622487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en-US" smtClean="0"/>
          </a:p>
        </p:txBody>
      </p:sp>
      <p:sp>
        <p:nvSpPr>
          <p:cNvPr id="1843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9B34BB6-5E6A-4757-9F00-37A8E6A6D5E2}" type="slidenum">
              <a:rPr lang="it-IT" altLang="en-US" smtClean="0">
                <a:latin typeface="Euphemia" pitchFamily="34" charset="0"/>
              </a:rPr>
              <a:pPr fontAlgn="base">
                <a:spcBef>
                  <a:spcPct val="0"/>
                </a:spcBef>
                <a:spcAft>
                  <a:spcPct val="0"/>
                </a:spcAft>
              </a:pPr>
              <a:t>8</a:t>
            </a:fld>
            <a:endParaRPr lang="it-IT" altLang="en-US" smtClean="0">
              <a:latin typeface="Euphemia" pitchFamily="34" charset="0"/>
            </a:endParaRPr>
          </a:p>
        </p:txBody>
      </p:sp>
    </p:spTree>
    <p:extLst>
      <p:ext uri="{BB962C8B-B14F-4D97-AF65-F5344CB8AC3E}">
        <p14:creationId xmlns:p14="http://schemas.microsoft.com/office/powerpoint/2010/main" val="527019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BA48E5B-851D-41D5-945A-6CAFEE9678D5}" type="slidenum">
              <a:rPr lang="it-IT" altLang="it-IT" smtClean="0">
                <a:latin typeface="Times New Roman" panose="02020603050405020304" pitchFamily="18" charset="0"/>
                <a:ea typeface="MS PGothic" panose="020B0600070205080204" pitchFamily="34" charset="-128"/>
                <a:cs typeface="Arial" panose="020B0604020202020204" pitchFamily="34" charset="0"/>
              </a:rPr>
              <a:pPr fontAlgn="base">
                <a:spcBef>
                  <a:spcPct val="0"/>
                </a:spcBef>
                <a:spcAft>
                  <a:spcPct val="0"/>
                </a:spcAft>
              </a:pPr>
              <a:t>50</a:t>
            </a:fld>
            <a:endParaRPr lang="it-IT" altLang="it-IT" smtClean="0">
              <a:latin typeface="Times New Roman" panose="02020603050405020304" pitchFamily="18" charset="0"/>
              <a:ea typeface="MS PGothic" panose="020B0600070205080204" pitchFamily="34" charset="-128"/>
              <a:cs typeface="Arial" panose="020B0604020202020204" pitchFamily="34" charset="0"/>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Tree>
    <p:extLst>
      <p:ext uri="{BB962C8B-B14F-4D97-AF65-F5344CB8AC3E}">
        <p14:creationId xmlns:p14="http://schemas.microsoft.com/office/powerpoint/2010/main" val="397840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31C792F4-1A09-4A9C-A454-E8DCF00D120A}"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11</a:t>
            </a:fld>
            <a:endParaRPr lang="it-IT" altLang="en-US" smtClean="0">
              <a:latin typeface="Times New Roman" panose="02020603050405020304" pitchFamily="18" charset="0"/>
              <a:ea typeface="MS PGothic" panose="020B0600070205080204" pitchFamily="34" charset="-128"/>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497714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A4CF162C-B3F0-4BA1-8B76-53BA58D725D7}"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12</a:t>
            </a:fld>
            <a:endParaRPr lang="it-IT" altLang="en-US" smtClean="0">
              <a:latin typeface="Times New Roman" panose="02020603050405020304" pitchFamily="18" charset="0"/>
              <a:ea typeface="MS PGothic" panose="020B0600070205080204" pitchFamily="34" charset="-128"/>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i="1" smtClean="0"/>
              <a:t>Obviously this is not the place to enter into the merit of the eclipse of the centrality of the </a:t>
            </a:r>
            <a:r>
              <a:rPr lang="en-GB" altLang="en-US" smtClean="0"/>
              <a:t>worker</a:t>
            </a:r>
            <a:r>
              <a:rPr lang="en-GB" altLang="en-US" i="1" smtClean="0"/>
              <a:t> as typical of industrial society and in particular of the so-called Fordist period which is seen by some as the testing ground for class conflict.A few years on the typical figures of the current period are no longer those of the </a:t>
            </a:r>
            <a:r>
              <a:rPr lang="en-GB" altLang="en-US" smtClean="0"/>
              <a:t>capitalist </a:t>
            </a:r>
            <a:r>
              <a:rPr lang="en-GB" altLang="en-US" i="1" smtClean="0"/>
              <a:t>and</a:t>
            </a:r>
            <a:r>
              <a:rPr lang="en-GB" altLang="en-US" smtClean="0"/>
              <a:t> </a:t>
            </a:r>
            <a:r>
              <a:rPr lang="en-GB" altLang="en-US" i="1" smtClean="0"/>
              <a:t>of the </a:t>
            </a:r>
            <a:r>
              <a:rPr lang="en-GB" altLang="en-US" smtClean="0"/>
              <a:t>worker,</a:t>
            </a:r>
            <a:r>
              <a:rPr lang="en-GB" altLang="en-US" i="1" smtClean="0"/>
              <a:t> but have become that of the </a:t>
            </a:r>
            <a:r>
              <a:rPr lang="en-GB" altLang="en-US" smtClean="0"/>
              <a:t>tourist</a:t>
            </a:r>
            <a:r>
              <a:rPr lang="en-GB" altLang="en-US" i="1" smtClean="0"/>
              <a:t> and the </a:t>
            </a:r>
            <a:r>
              <a:rPr lang="en-GB" altLang="en-US" smtClean="0"/>
              <a:t>vagabond</a:t>
            </a:r>
            <a:r>
              <a:rPr lang="en-GB" altLang="en-US" i="1" smtClean="0"/>
              <a:t> (Bauman 1996) or of </a:t>
            </a:r>
            <a:r>
              <a:rPr lang="en-GB" altLang="en-US" smtClean="0"/>
              <a:t>tourists </a:t>
            </a:r>
            <a:r>
              <a:rPr lang="en-GB" altLang="en-US" i="1" smtClean="0"/>
              <a:t>and</a:t>
            </a:r>
            <a:r>
              <a:rPr lang="en-GB" altLang="en-US" smtClean="0"/>
              <a:t> migrants </a:t>
            </a:r>
            <a:r>
              <a:rPr lang="en-GB" altLang="en-US" i="1" smtClean="0"/>
              <a:t>(MacCannell 1992, Augè 2004). In some way </a:t>
            </a:r>
            <a:r>
              <a:rPr lang="en-GB" altLang="en-US" smtClean="0"/>
              <a:t>tourists</a:t>
            </a:r>
            <a:r>
              <a:rPr lang="en-GB" altLang="en-US" i="1" smtClean="0"/>
              <a:t> represent the </a:t>
            </a:r>
            <a:r>
              <a:rPr lang="en-GB" altLang="en-US" smtClean="0"/>
              <a:t>affluent class,</a:t>
            </a:r>
            <a:r>
              <a:rPr lang="en-GB" altLang="en-US" i="1" smtClean="0"/>
              <a:t> while </a:t>
            </a:r>
            <a:r>
              <a:rPr lang="en-GB" altLang="en-US" smtClean="0"/>
              <a:t>migrants </a:t>
            </a:r>
            <a:r>
              <a:rPr lang="en-GB" altLang="en-US" i="1" smtClean="0"/>
              <a:t>broadly represent the </a:t>
            </a:r>
            <a:r>
              <a:rPr lang="en-GB" altLang="en-US" smtClean="0"/>
              <a:t>new proletariat</a:t>
            </a:r>
            <a:r>
              <a:rPr lang="en-GB" altLang="en-US" i="1" smtClean="0"/>
              <a:t> (if we wish to reason with criteria which are largely obsolete) but which is very different from the previous version.</a:t>
            </a:r>
            <a:endParaRPr lang="it-IT" altLang="en-US" smtClean="0"/>
          </a:p>
          <a:p>
            <a:pPr eaLnBrk="1" hangingPunct="1">
              <a:spcBef>
                <a:spcPct val="0"/>
              </a:spcBef>
            </a:pPr>
            <a:endParaRPr lang="it-IT" altLang="en-US" smtClean="0"/>
          </a:p>
        </p:txBody>
      </p:sp>
    </p:spTree>
    <p:extLst>
      <p:ext uri="{BB962C8B-B14F-4D97-AF65-F5344CB8AC3E}">
        <p14:creationId xmlns:p14="http://schemas.microsoft.com/office/powerpoint/2010/main" val="571276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6A193474-1C85-423A-A008-E5014324CCDB}"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14</a:t>
            </a:fld>
            <a:endParaRPr lang="it-IT" altLang="en-US" smtClean="0">
              <a:latin typeface="Times New Roman" panose="02020603050405020304" pitchFamily="18" charset="0"/>
              <a:ea typeface="MS PGothic" panose="020B0600070205080204" pitchFamily="34" charset="-128"/>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690453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821AD58B-156D-41B5-A5B2-560EA7365F0B}"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15</a:t>
            </a:fld>
            <a:endParaRPr lang="it-IT" altLang="en-US" smtClean="0">
              <a:latin typeface="Times New Roman" panose="02020603050405020304" pitchFamily="18" charset="0"/>
              <a:ea typeface="MS PGothic" panose="020B0600070205080204" pitchFamily="34" charset="-128"/>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054464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7CC08ACF-971D-4FCB-AD0F-40450DD8F783}"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16</a:t>
            </a:fld>
            <a:endParaRPr lang="it-IT" altLang="en-US" smtClean="0">
              <a:latin typeface="Times New Roman" panose="02020603050405020304" pitchFamily="18" charset="0"/>
              <a:ea typeface="MS PGothic" panose="020B0600070205080204" pitchFamily="34" charset="-128"/>
            </a:endParaRPr>
          </a:p>
        </p:txBody>
      </p:sp>
      <p:sp>
        <p:nvSpPr>
          <p:cNvPr id="31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smtClean="0"/>
              <a:t>Viaggio a Bilbao 2002</a:t>
            </a:r>
          </a:p>
        </p:txBody>
      </p:sp>
    </p:spTree>
    <p:extLst>
      <p:ext uri="{BB962C8B-B14F-4D97-AF65-F5344CB8AC3E}">
        <p14:creationId xmlns:p14="http://schemas.microsoft.com/office/powerpoint/2010/main" val="420509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EEF16823-FB6F-4951-A60C-6FC66C67842E}"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17</a:t>
            </a:fld>
            <a:endParaRPr lang="it-IT" altLang="en-US" smtClean="0">
              <a:latin typeface="Times New Roman" panose="02020603050405020304" pitchFamily="18" charset="0"/>
              <a:ea typeface="MS PGothic" panose="020B0600070205080204" pitchFamily="34" charset="-128"/>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302299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Euphemia" pitchFamily="34" charset="0"/>
              </a:defRPr>
            </a:lvl1pPr>
            <a:lvl2pPr marL="742950" indent="-285750">
              <a:spcBef>
                <a:spcPct val="30000"/>
              </a:spcBef>
              <a:defRPr sz="1200">
                <a:solidFill>
                  <a:schemeClr val="tx1"/>
                </a:solidFill>
                <a:latin typeface="Euphemia" pitchFamily="34" charset="0"/>
              </a:defRPr>
            </a:lvl2pPr>
            <a:lvl3pPr marL="1143000" indent="-228600">
              <a:spcBef>
                <a:spcPct val="30000"/>
              </a:spcBef>
              <a:defRPr sz="1200">
                <a:solidFill>
                  <a:schemeClr val="tx1"/>
                </a:solidFill>
                <a:latin typeface="Euphemia" pitchFamily="34" charset="0"/>
              </a:defRPr>
            </a:lvl3pPr>
            <a:lvl4pPr marL="1600200" indent="-228600">
              <a:spcBef>
                <a:spcPct val="30000"/>
              </a:spcBef>
              <a:defRPr sz="1200">
                <a:solidFill>
                  <a:schemeClr val="tx1"/>
                </a:solidFill>
                <a:latin typeface="Euphemia" pitchFamily="34" charset="0"/>
              </a:defRPr>
            </a:lvl4pPr>
            <a:lvl5pPr marL="2057400" indent="-228600">
              <a:spcBef>
                <a:spcPct val="30000"/>
              </a:spcBef>
              <a:defRPr sz="1200">
                <a:solidFill>
                  <a:schemeClr val="tx1"/>
                </a:solidFill>
                <a:latin typeface="Euphemia" pitchFamily="34" charset="0"/>
              </a:defRPr>
            </a:lvl5pPr>
            <a:lvl6pPr marL="2514600" indent="-228600" eaLnBrk="0" fontAlgn="base" hangingPunct="0">
              <a:spcBef>
                <a:spcPct val="30000"/>
              </a:spcBef>
              <a:spcAft>
                <a:spcPct val="0"/>
              </a:spcAft>
              <a:defRPr sz="1200">
                <a:solidFill>
                  <a:schemeClr val="tx1"/>
                </a:solidFill>
                <a:latin typeface="Euphemia" pitchFamily="34" charset="0"/>
              </a:defRPr>
            </a:lvl6pPr>
            <a:lvl7pPr marL="2971800" indent="-228600" eaLnBrk="0" fontAlgn="base" hangingPunct="0">
              <a:spcBef>
                <a:spcPct val="30000"/>
              </a:spcBef>
              <a:spcAft>
                <a:spcPct val="0"/>
              </a:spcAft>
              <a:defRPr sz="1200">
                <a:solidFill>
                  <a:schemeClr val="tx1"/>
                </a:solidFill>
                <a:latin typeface="Euphemia" pitchFamily="34" charset="0"/>
              </a:defRPr>
            </a:lvl7pPr>
            <a:lvl8pPr marL="3429000" indent="-228600" eaLnBrk="0" fontAlgn="base" hangingPunct="0">
              <a:spcBef>
                <a:spcPct val="30000"/>
              </a:spcBef>
              <a:spcAft>
                <a:spcPct val="0"/>
              </a:spcAft>
              <a:defRPr sz="1200">
                <a:solidFill>
                  <a:schemeClr val="tx1"/>
                </a:solidFill>
                <a:latin typeface="Euphemia" pitchFamily="34" charset="0"/>
              </a:defRPr>
            </a:lvl8pPr>
            <a:lvl9pPr marL="3886200" indent="-228600" eaLnBrk="0" fontAlgn="base" hangingPunct="0">
              <a:spcBef>
                <a:spcPct val="30000"/>
              </a:spcBef>
              <a:spcAft>
                <a:spcPct val="0"/>
              </a:spcAft>
              <a:defRPr sz="1200">
                <a:solidFill>
                  <a:schemeClr val="tx1"/>
                </a:solidFill>
                <a:latin typeface="Euphemia" pitchFamily="34" charset="0"/>
              </a:defRPr>
            </a:lvl9pPr>
          </a:lstStyle>
          <a:p>
            <a:pPr fontAlgn="base">
              <a:spcBef>
                <a:spcPct val="0"/>
              </a:spcBef>
              <a:spcAft>
                <a:spcPct val="0"/>
              </a:spcAft>
            </a:pPr>
            <a:fld id="{F5D68B32-B99F-4EA3-B455-6CA220487EF4}" type="slidenum">
              <a:rPr lang="it-IT" altLang="en-US" smtClean="0">
                <a:latin typeface="Times New Roman" panose="02020603050405020304" pitchFamily="18" charset="0"/>
                <a:ea typeface="MS PGothic" panose="020B0600070205080204" pitchFamily="34" charset="-128"/>
              </a:rPr>
              <a:pPr fontAlgn="base">
                <a:spcBef>
                  <a:spcPct val="0"/>
                </a:spcBef>
                <a:spcAft>
                  <a:spcPct val="0"/>
                </a:spcAft>
              </a:pPr>
              <a:t>18</a:t>
            </a:fld>
            <a:endParaRPr lang="it-IT" altLang="en-US" smtClean="0">
              <a:latin typeface="Times New Roman" panose="02020603050405020304" pitchFamily="18" charset="0"/>
              <a:ea typeface="MS PGothic" panose="020B0600070205080204" pitchFamily="34" charset="-128"/>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0415689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6" name="title block"/>
          <p:cNvSpPr/>
          <p:nvPr/>
        </p:nvSpPr>
        <p:spPr>
          <a:xfrm>
            <a:off x="1141710" y="1600200"/>
            <a:ext cx="11050290" cy="327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nvGrpSpPr>
          <p:cNvPr id="7" name="top graphic"/>
          <p:cNvGrpSpPr/>
          <p:nvPr/>
        </p:nvGrpSpPr>
        <p:grpSpPr>
          <a:xfrm>
            <a:off x="1279" y="0"/>
            <a:ext cx="12192127" cy="429768"/>
            <a:chOff x="1279" y="0"/>
            <a:chExt cx="12188952" cy="429768"/>
          </a:xfrm>
        </p:grpSpPr>
        <p:sp>
          <p:nvSpPr>
            <p:cNvPr id="8" name="Rectangle 7"/>
            <p:cNvSpPr/>
            <p:nvPr/>
          </p:nvSpPr>
          <p:spPr>
            <a:xfrm>
              <a:off x="1279" y="0"/>
              <a:ext cx="1218895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228600"/>
              <a:ext cx="12188952" cy="201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0" name="Rectangle 9"/>
            <p:cNvSpPr/>
            <p:nvPr/>
          </p:nvSpPr>
          <p:spPr>
            <a:xfrm>
              <a:off x="1279" y="306324"/>
              <a:ext cx="1218895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23" name="bottom graphic"/>
          <p:cNvGrpSpPr/>
          <p:nvPr/>
        </p:nvGrpSpPr>
        <p:grpSpPr>
          <a:xfrm>
            <a:off x="1" y="6080760"/>
            <a:ext cx="12193406" cy="777240"/>
            <a:chOff x="0" y="6080760"/>
            <a:chExt cx="12190231" cy="777240"/>
          </a:xfrm>
        </p:grpSpPr>
        <p:sp>
          <p:nvSpPr>
            <p:cNvPr id="13" name="Rectangle 12"/>
            <p:cNvSpPr/>
            <p:nvPr/>
          </p:nvSpPr>
          <p:spPr>
            <a:xfrm>
              <a:off x="0" y="6217920"/>
              <a:ext cx="12188825" cy="64008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14" name="Rectangle 13"/>
            <p:cNvSpPr/>
            <p:nvPr/>
          </p:nvSpPr>
          <p:spPr>
            <a:xfrm>
              <a:off x="1279" y="60807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5" name="Rectangle 14"/>
            <p:cNvSpPr/>
            <p:nvPr/>
          </p:nvSpPr>
          <p:spPr>
            <a:xfrm>
              <a:off x="1279" y="6172200"/>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3" name="Subtitle 2"/>
          <p:cNvSpPr>
            <a:spLocks noGrp="1"/>
          </p:cNvSpPr>
          <p:nvPr>
            <p:ph type="subTitle" idx="1"/>
          </p:nvPr>
        </p:nvSpPr>
        <p:spPr>
          <a:xfrm>
            <a:off x="1522809" y="5029200"/>
            <a:ext cx="8231742" cy="838200"/>
          </a:xfrm>
        </p:spPr>
        <p:txBody>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a:p>
        </p:txBody>
      </p:sp>
      <p:sp>
        <p:nvSpPr>
          <p:cNvPr id="2" name="Title 1"/>
          <p:cNvSpPr>
            <a:spLocks noGrp="1"/>
          </p:cNvSpPr>
          <p:nvPr>
            <p:ph type="ctrTitle"/>
          </p:nvPr>
        </p:nvSpPr>
        <p:spPr>
          <a:xfrm>
            <a:off x="1522811" y="1905000"/>
            <a:ext cx="9146380" cy="2667000"/>
          </a:xfrm>
        </p:spPr>
        <p:txBody>
          <a:bodyPr anchor="b">
            <a:normAutofit/>
          </a:bodyPr>
          <a:lstStyle>
            <a:lvl1pPr>
              <a:lnSpc>
                <a:spcPct val="80000"/>
              </a:lnSpc>
              <a:defRPr sz="6600">
                <a:solidFill>
                  <a:schemeClr val="bg1"/>
                </a:solidFill>
                <a:effectLst>
                  <a:outerShdw blurRad="88900" algn="ctr" rotWithShape="0">
                    <a:prstClr val="black">
                      <a:alpha val="35000"/>
                    </a:prstClr>
                  </a:outerShdw>
                </a:effectLst>
              </a:defRPr>
            </a:lvl1pPr>
          </a:lstStyle>
          <a:p>
            <a:r>
              <a:rPr lang="it-IT" smtClean="0"/>
              <a:t>Fare clic per modificare lo stile del titolo</a:t>
            </a:r>
            <a:endParaRPr/>
          </a:p>
        </p:txBody>
      </p:sp>
      <p:sp>
        <p:nvSpPr>
          <p:cNvPr id="4" name="Segnaposto data 3"/>
          <p:cNvSpPr>
            <a:spLocks noGrp="1"/>
          </p:cNvSpPr>
          <p:nvPr>
            <p:ph type="dt" sz="half" idx="10"/>
          </p:nvPr>
        </p:nvSpPr>
        <p:spPr/>
        <p:txBody>
          <a:bodyPr/>
          <a:lstStyle/>
          <a:p>
            <a:r>
              <a:rPr lang="it-IT" smtClean="0">
                <a:solidFill>
                  <a:prstClr val="white"/>
                </a:solidFill>
              </a:rPr>
              <a:t>12/8/2011</a:t>
            </a:r>
            <a:endParaRPr lang="it-IT">
              <a:solidFill>
                <a:prstClr val="white"/>
              </a:solidFill>
            </a:endParaRPr>
          </a:p>
        </p:txBody>
      </p:sp>
      <p:sp>
        <p:nvSpPr>
          <p:cNvPr id="5" name="Segnaposto piè di pagina 4"/>
          <p:cNvSpPr>
            <a:spLocks noGrp="1"/>
          </p:cNvSpPr>
          <p:nvPr>
            <p:ph type="ftr" sz="quarter" idx="11"/>
          </p:nvPr>
        </p:nvSpPr>
        <p:spPr/>
        <p:txBody>
          <a:bodyPr/>
          <a:lstStyle/>
          <a:p>
            <a:r>
              <a:rPr lang="it-IT" smtClean="0">
                <a:solidFill>
                  <a:prstClr val="white"/>
                </a:solidFill>
              </a:rPr>
              <a:t>corso di Marketing Urbano - prof.Ezio Marra</a:t>
            </a:r>
            <a:endParaRPr lang="it-IT">
              <a:solidFill>
                <a:prstClr val="white"/>
              </a:solidFill>
            </a:endParaRPr>
          </a:p>
        </p:txBody>
      </p:sp>
      <p:sp>
        <p:nvSpPr>
          <p:cNvPr id="6" name="Segnaposto numero diapositiva 5"/>
          <p:cNvSpPr>
            <a:spLocks noGrp="1"/>
          </p:cNvSpPr>
          <p:nvPr>
            <p:ph type="sldNum" sz="quarter" idx="12"/>
          </p:nvPr>
        </p:nvSpPr>
        <p:spPr/>
        <p:txBody>
          <a:bodyPr/>
          <a:lstStyle/>
          <a:p>
            <a:fld id="{DF28FB93-0A08-4E7D-8E63-9EFA29F1E093}" type="slidenum">
              <a:rPr lang="it-IT" smtClean="0">
                <a:solidFill>
                  <a:prstClr val="white"/>
                </a:solidFill>
              </a:rPr>
              <a:pPr/>
              <a:t>‹N›</a:t>
            </a:fld>
            <a:endParaRPr lang="it-IT">
              <a:solidFill>
                <a:prstClr val="white"/>
              </a:solidFill>
            </a:endParaRPr>
          </a:p>
        </p:txBody>
      </p:sp>
    </p:spTree>
    <p:extLst>
      <p:ext uri="{BB962C8B-B14F-4D97-AF65-F5344CB8AC3E}">
        <p14:creationId xmlns:p14="http://schemas.microsoft.com/office/powerpoint/2010/main" val="41681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corso di Marketing Urbano - prof.Ezio Marra</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17406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6981" y="609600"/>
            <a:ext cx="1143299" cy="5410200"/>
          </a:xfrm>
        </p:spPr>
        <p:txBody>
          <a:bodyPr vert="eaVert"/>
          <a:lstStyle/>
          <a:p>
            <a:r>
              <a:rPr lang="it-IT" smtClean="0"/>
              <a:t>Fare clic per modificare lo stile del titolo</a:t>
            </a:r>
            <a:endParaRPr/>
          </a:p>
        </p:txBody>
      </p:sp>
      <p:sp>
        <p:nvSpPr>
          <p:cNvPr id="3" name="Vertical Text Placeholder 2"/>
          <p:cNvSpPr>
            <a:spLocks noGrp="1"/>
          </p:cNvSpPr>
          <p:nvPr>
            <p:ph type="body" orient="vert" idx="1"/>
          </p:nvPr>
        </p:nvSpPr>
        <p:spPr>
          <a:xfrm>
            <a:off x="1522809" y="609600"/>
            <a:ext cx="7698203" cy="5410200"/>
          </a:xfrm>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corso di Marketing Urbano - prof.Ezio Marra</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43156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block"/>
          <p:cNvSpPr/>
          <p:nvPr/>
        </p:nvSpPr>
        <p:spPr>
          <a:xfrm>
            <a:off x="1141710" y="1600200"/>
            <a:ext cx="11050290" cy="327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nvGrpSpPr>
          <p:cNvPr id="7" name="top graphic"/>
          <p:cNvGrpSpPr/>
          <p:nvPr/>
        </p:nvGrpSpPr>
        <p:grpSpPr>
          <a:xfrm>
            <a:off x="1279" y="0"/>
            <a:ext cx="12192127" cy="429768"/>
            <a:chOff x="1279" y="0"/>
            <a:chExt cx="12188952" cy="429768"/>
          </a:xfrm>
        </p:grpSpPr>
        <p:sp>
          <p:nvSpPr>
            <p:cNvPr id="8" name="Rectangle 7"/>
            <p:cNvSpPr/>
            <p:nvPr/>
          </p:nvSpPr>
          <p:spPr>
            <a:xfrm>
              <a:off x="1279" y="0"/>
              <a:ext cx="1218895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228600"/>
              <a:ext cx="12188952" cy="201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0" name="Rectangle 9"/>
            <p:cNvSpPr/>
            <p:nvPr/>
          </p:nvSpPr>
          <p:spPr>
            <a:xfrm>
              <a:off x="1279" y="306324"/>
              <a:ext cx="1218895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23" name="bottom graphic"/>
          <p:cNvGrpSpPr/>
          <p:nvPr/>
        </p:nvGrpSpPr>
        <p:grpSpPr>
          <a:xfrm>
            <a:off x="1" y="6080760"/>
            <a:ext cx="12193406" cy="777240"/>
            <a:chOff x="0" y="6080760"/>
            <a:chExt cx="12190231" cy="777240"/>
          </a:xfrm>
        </p:grpSpPr>
        <p:sp>
          <p:nvSpPr>
            <p:cNvPr id="13" name="Rectangle 12"/>
            <p:cNvSpPr/>
            <p:nvPr/>
          </p:nvSpPr>
          <p:spPr>
            <a:xfrm>
              <a:off x="0" y="6217920"/>
              <a:ext cx="12188825" cy="64008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14" name="Rectangle 13"/>
            <p:cNvSpPr/>
            <p:nvPr/>
          </p:nvSpPr>
          <p:spPr>
            <a:xfrm>
              <a:off x="1279" y="60807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5" name="Rectangle 14"/>
            <p:cNvSpPr/>
            <p:nvPr/>
          </p:nvSpPr>
          <p:spPr>
            <a:xfrm>
              <a:off x="1279" y="6172200"/>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3" name="Subtitle 2"/>
          <p:cNvSpPr>
            <a:spLocks noGrp="1"/>
          </p:cNvSpPr>
          <p:nvPr>
            <p:ph type="subTitle" idx="1"/>
          </p:nvPr>
        </p:nvSpPr>
        <p:spPr>
          <a:xfrm>
            <a:off x="1522809" y="5029200"/>
            <a:ext cx="8231742" cy="838200"/>
          </a:xfrm>
        </p:spPr>
        <p:txBody>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a:p>
        </p:txBody>
      </p:sp>
      <p:sp>
        <p:nvSpPr>
          <p:cNvPr id="2" name="Title 1"/>
          <p:cNvSpPr>
            <a:spLocks noGrp="1"/>
          </p:cNvSpPr>
          <p:nvPr>
            <p:ph type="ctrTitle"/>
          </p:nvPr>
        </p:nvSpPr>
        <p:spPr>
          <a:xfrm>
            <a:off x="1522811" y="1905000"/>
            <a:ext cx="9146380" cy="2667000"/>
          </a:xfrm>
        </p:spPr>
        <p:txBody>
          <a:bodyPr anchor="b">
            <a:normAutofit/>
          </a:bodyPr>
          <a:lstStyle>
            <a:lvl1pPr>
              <a:lnSpc>
                <a:spcPct val="80000"/>
              </a:lnSpc>
              <a:defRPr sz="6600">
                <a:solidFill>
                  <a:schemeClr val="bg1"/>
                </a:solidFill>
                <a:effectLst>
                  <a:outerShdw blurRad="88900" algn="ctr" rotWithShape="0">
                    <a:prstClr val="black">
                      <a:alpha val="35000"/>
                    </a:prstClr>
                  </a:outerShdw>
                </a:effectLst>
              </a:defRPr>
            </a:lvl1pPr>
          </a:lstStyle>
          <a:p>
            <a:r>
              <a:rPr lang="it-IT" smtClean="0"/>
              <a:t>Fare clic per modificare lo stile del titolo</a:t>
            </a:r>
            <a:endParaRPr/>
          </a:p>
        </p:txBody>
      </p:sp>
      <p:sp>
        <p:nvSpPr>
          <p:cNvPr id="4" name="Segnaposto data 3"/>
          <p:cNvSpPr>
            <a:spLocks noGrp="1"/>
          </p:cNvSpPr>
          <p:nvPr>
            <p:ph type="dt" sz="half" idx="10"/>
          </p:nvPr>
        </p:nvSpPr>
        <p:spPr/>
        <p:txBody>
          <a:bodyPr/>
          <a:lstStyle/>
          <a:p>
            <a:r>
              <a:rPr lang="it-IT" smtClean="0">
                <a:solidFill>
                  <a:prstClr val="white"/>
                </a:solidFill>
              </a:rPr>
              <a:t>12/8/2011</a:t>
            </a:r>
            <a:endParaRPr lang="it-IT">
              <a:solidFill>
                <a:prstClr val="white"/>
              </a:solidFill>
            </a:endParaRPr>
          </a:p>
        </p:txBody>
      </p:sp>
      <p:sp>
        <p:nvSpPr>
          <p:cNvPr id="5" name="Segnaposto piè di pagina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6" name="Segnaposto numero diapositiva 5"/>
          <p:cNvSpPr>
            <a:spLocks noGrp="1"/>
          </p:cNvSpPr>
          <p:nvPr>
            <p:ph type="sldNum" sz="quarter" idx="12"/>
          </p:nvPr>
        </p:nvSpPr>
        <p:spPr/>
        <p:txBody>
          <a:bodyPr/>
          <a:lstStyle/>
          <a:p>
            <a:fld id="{DF28FB93-0A08-4E7D-8E63-9EFA29F1E093}" type="slidenum">
              <a:rPr lang="it-IT" smtClean="0">
                <a:solidFill>
                  <a:prstClr val="white"/>
                </a:solidFill>
              </a:rPr>
              <a:pPr/>
              <a:t>‹N›</a:t>
            </a:fld>
            <a:endParaRPr lang="it-IT">
              <a:solidFill>
                <a:prstClr val="white"/>
              </a:solidFill>
            </a:endParaRPr>
          </a:p>
        </p:txBody>
      </p:sp>
    </p:spTree>
    <p:extLst>
      <p:ext uri="{BB962C8B-B14F-4D97-AF65-F5344CB8AC3E}">
        <p14:creationId xmlns:p14="http://schemas.microsoft.com/office/powerpoint/2010/main" val="429215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it-IT" smtClean="0"/>
              <a:t>Fare clic per modificare lo stile del titolo</a:t>
            </a:r>
            <a:endParaRPr/>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49631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522810" y="1905000"/>
            <a:ext cx="9146382" cy="2667000"/>
          </a:xfrm>
        </p:spPr>
        <p:txBody>
          <a:bodyPr anchor="b">
            <a:normAutofit/>
          </a:bodyPr>
          <a:lstStyle>
            <a:lvl1pPr algn="l">
              <a:defRPr sz="5400" b="0" cap="none" baseline="0"/>
            </a:lvl1pPr>
          </a:lstStyle>
          <a:p>
            <a:r>
              <a:rPr lang="it-IT" smtClean="0"/>
              <a:t>Fare clic per modificare lo stile del titolo</a:t>
            </a:r>
            <a:endParaRPr/>
          </a:p>
        </p:txBody>
      </p:sp>
      <p:sp>
        <p:nvSpPr>
          <p:cNvPr id="3" name="Text Placeholder 2"/>
          <p:cNvSpPr>
            <a:spLocks noGrp="1"/>
          </p:cNvSpPr>
          <p:nvPr>
            <p:ph type="body" idx="1"/>
          </p:nvPr>
        </p:nvSpPr>
        <p:spPr>
          <a:xfrm>
            <a:off x="1522809" y="4876800"/>
            <a:ext cx="8231742"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solidFill>
                  <a:schemeClr val="tx1"/>
                </a:solidFill>
              </a:defRPr>
            </a:lvl1pPr>
          </a:lstStyle>
          <a:p>
            <a:r>
              <a:rPr lang="it-IT" smtClean="0">
                <a:solidFill>
                  <a:prstClr val="black"/>
                </a:solidFill>
              </a:rPr>
              <a:t>12/8/2011</a:t>
            </a:r>
            <a:endParaRPr>
              <a:solidFill>
                <a:prstClr val="black"/>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it-IT" smtClean="0">
                <a:solidFill>
                  <a:prstClr val="black"/>
                </a:solidFill>
              </a:rPr>
              <a:t>Università degli Studi di Milano-Bicocca  Dipartimento di Sociologia e Ricerca Sociale</a:t>
            </a:r>
            <a:endParaRPr>
              <a:solidFill>
                <a:prstClr val="black"/>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F28FB93-0A08-4E7D-8E63-9EFA29F1E093}" type="slidenum">
              <a:rPr>
                <a:solidFill>
                  <a:prstClr val="black"/>
                </a:solidFill>
              </a:rPr>
              <a:pPr/>
              <a:t>‹N›</a:t>
            </a:fld>
            <a:endParaRPr>
              <a:solidFill>
                <a:prstClr val="black"/>
              </a:solidFill>
            </a:endParaRPr>
          </a:p>
        </p:txBody>
      </p:sp>
    </p:spTree>
    <p:extLst>
      <p:ext uri="{BB962C8B-B14F-4D97-AF65-F5344CB8AC3E}">
        <p14:creationId xmlns:p14="http://schemas.microsoft.com/office/powerpoint/2010/main" val="135191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Content Placeholder 2"/>
          <p:cNvSpPr>
            <a:spLocks noGrp="1"/>
          </p:cNvSpPr>
          <p:nvPr>
            <p:ph sz="half" idx="1"/>
          </p:nvPr>
        </p:nvSpPr>
        <p:spPr>
          <a:xfrm>
            <a:off x="1522810"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Content Placeholder 3"/>
          <p:cNvSpPr>
            <a:spLocks noGrp="1"/>
          </p:cNvSpPr>
          <p:nvPr>
            <p:ph sz="half" idx="2"/>
          </p:nvPr>
        </p:nvSpPr>
        <p:spPr>
          <a:xfrm>
            <a:off x="6232472"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83187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a:p>
        </p:txBody>
      </p:sp>
      <p:sp>
        <p:nvSpPr>
          <p:cNvPr id="3" name="Text Placeholder 2"/>
          <p:cNvSpPr>
            <a:spLocks noGrp="1"/>
          </p:cNvSpPr>
          <p:nvPr>
            <p:ph type="body" idx="1"/>
          </p:nvPr>
        </p:nvSpPr>
        <p:spPr>
          <a:xfrm>
            <a:off x="1522810"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522810"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Text Placeholder 4"/>
          <p:cNvSpPr>
            <a:spLocks noGrp="1"/>
          </p:cNvSpPr>
          <p:nvPr>
            <p:ph type="body" sz="quarter" idx="3"/>
          </p:nvPr>
        </p:nvSpPr>
        <p:spPr>
          <a:xfrm>
            <a:off x="6248442"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48442"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7" name="Date Placeholder 6"/>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8" name="Footer Placeholder 7"/>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9" name="Slide Number Placeholder 8"/>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79741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Date Placeholder 2"/>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4" name="Footer Placeholder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5" name="Slide Number Placeholder 4"/>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24887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grpSp>
        <p:nvGrpSpPr>
          <p:cNvPr id="6"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Date Placeholder 1"/>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3" name="Footer Placeholder 2"/>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4" name="Slide Number Placeholder 3"/>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17386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1"/>
            </a:lvl1pPr>
          </a:lstStyle>
          <a:p>
            <a:r>
              <a:rPr lang="it-IT" smtClean="0"/>
              <a:t>Fare clic per modificare lo stile del titolo</a:t>
            </a:r>
            <a:endParaRPr/>
          </a:p>
        </p:txBody>
      </p:sp>
      <p:sp>
        <p:nvSpPr>
          <p:cNvPr id="3" name="Content Placeholder 2"/>
          <p:cNvSpPr>
            <a:spLocks noGrp="1"/>
          </p:cNvSpPr>
          <p:nvPr>
            <p:ph idx="1"/>
          </p:nvPr>
        </p:nvSpPr>
        <p:spPr>
          <a:xfrm>
            <a:off x="1492319" y="1293495"/>
            <a:ext cx="5579293" cy="40233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Text Placeholder 3"/>
          <p:cNvSpPr>
            <a:spLocks noGrp="1"/>
          </p:cNvSpPr>
          <p:nvPr>
            <p:ph type="body" sz="half" idx="2"/>
          </p:nvPr>
        </p:nvSpPr>
        <p:spPr>
          <a:xfrm>
            <a:off x="7925278" y="3536830"/>
            <a:ext cx="3125014" cy="1797169"/>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74557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it-IT" smtClean="0"/>
              <a:t>Fare clic per modificare lo stile del titolo</a:t>
            </a:r>
            <a:endParaRPr/>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corso di Marketing Urbano - prof.Ezio Marra</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00788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0"/>
            </a:lvl1pPr>
          </a:lstStyle>
          <a:p>
            <a:r>
              <a:rPr lang="it-IT" smtClean="0"/>
              <a:t>Fare clic per modificare lo stile del titolo</a:t>
            </a:r>
            <a:endParaRPr/>
          </a:p>
        </p:txBody>
      </p:sp>
      <p:sp>
        <p:nvSpPr>
          <p:cNvPr id="3" name="Picture Placeholder 2"/>
          <p:cNvSpPr>
            <a:spLocks noGrp="1"/>
          </p:cNvSpPr>
          <p:nvPr>
            <p:ph type="pic" idx="1"/>
          </p:nvPr>
        </p:nvSpPr>
        <p:spPr>
          <a:xfrm>
            <a:off x="1400855" y="1202055"/>
            <a:ext cx="5762221" cy="4206240"/>
          </a:xfrm>
          <a:solidFill>
            <a:schemeClr val="bg1">
              <a:lumMod val="95000"/>
            </a:schemeClr>
          </a:solidFill>
        </p:spPr>
        <p:txBody>
          <a:bodyPr tIns="914400">
            <a:normAutofit/>
          </a:bodyPr>
          <a:lstStyle>
            <a:lvl1pPr marL="0" indent="0" algn="ctr">
              <a:spcBef>
                <a:spcPts val="0"/>
              </a:spcBef>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a:p>
        </p:txBody>
      </p:sp>
      <p:sp>
        <p:nvSpPr>
          <p:cNvPr id="4" name="Text Placeholder 3"/>
          <p:cNvSpPr>
            <a:spLocks noGrp="1"/>
          </p:cNvSpPr>
          <p:nvPr>
            <p:ph type="body" sz="half" idx="2"/>
          </p:nvPr>
        </p:nvSpPr>
        <p:spPr>
          <a:xfrm>
            <a:off x="7925278" y="3536830"/>
            <a:ext cx="3125014" cy="1797171"/>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5528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61368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6981" y="609600"/>
            <a:ext cx="1143299" cy="5410200"/>
          </a:xfrm>
        </p:spPr>
        <p:txBody>
          <a:bodyPr vert="eaVert"/>
          <a:lstStyle/>
          <a:p>
            <a:r>
              <a:rPr lang="it-IT" smtClean="0"/>
              <a:t>Fare clic per modificare lo stile del titolo</a:t>
            </a:r>
            <a:endParaRPr/>
          </a:p>
        </p:txBody>
      </p:sp>
      <p:sp>
        <p:nvSpPr>
          <p:cNvPr id="3" name="Vertical Text Placeholder 2"/>
          <p:cNvSpPr>
            <a:spLocks noGrp="1"/>
          </p:cNvSpPr>
          <p:nvPr>
            <p:ph type="body" orient="vert" idx="1"/>
          </p:nvPr>
        </p:nvSpPr>
        <p:spPr>
          <a:xfrm>
            <a:off x="1522809" y="609600"/>
            <a:ext cx="7698203" cy="5410200"/>
          </a:xfrm>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29651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Due contenuti">
    <p:spTree>
      <p:nvGrpSpPr>
        <p:cNvPr id="1" name=""/>
        <p:cNvGrpSpPr/>
        <p:nvPr/>
      </p:nvGrpSpPr>
      <p:grpSpPr>
        <a:xfrm>
          <a:off x="0" y="0"/>
          <a:ext cx="0" cy="0"/>
          <a:chOff x="0" y="0"/>
          <a:chExt cx="0" cy="0"/>
        </a:xfrm>
      </p:grpSpPr>
      <p:sp>
        <p:nvSpPr>
          <p:cNvPr id="35" name="Shape 35"/>
          <p:cNvSpPr>
            <a:spLocks noGrp="1"/>
          </p:cNvSpPr>
          <p:nvPr>
            <p:ph type="title"/>
          </p:nvPr>
        </p:nvSpPr>
        <p:spPr>
          <a:xfrm>
            <a:off x="1524464" y="0"/>
            <a:ext cx="9153074" cy="1676400"/>
          </a:xfrm>
          <a:prstGeom prst="rect">
            <a:avLst/>
          </a:prstGeom>
        </p:spPr>
        <p:txBody>
          <a:bodyPr/>
          <a:lstStyle/>
          <a:p>
            <a:pPr lvl="0">
              <a:defRPr sz="1800">
                <a:solidFill>
                  <a:srgbClr val="000000"/>
                </a:solidFill>
              </a:defRPr>
            </a:pPr>
            <a:r>
              <a:rPr sz="3200">
                <a:solidFill>
                  <a:srgbClr val="F07F09"/>
                </a:solidFill>
              </a:rPr>
              <a:t>Fare clic per modificare lo stile del titolo</a:t>
            </a:r>
          </a:p>
        </p:txBody>
      </p:sp>
      <p:sp>
        <p:nvSpPr>
          <p:cNvPr id="36" name="Shape 36"/>
          <p:cNvSpPr>
            <a:spLocks noGrp="1"/>
          </p:cNvSpPr>
          <p:nvPr>
            <p:ph type="body" idx="1"/>
          </p:nvPr>
        </p:nvSpPr>
        <p:spPr>
          <a:xfrm>
            <a:off x="1524001" y="1905001"/>
            <a:ext cx="4440191" cy="4953001"/>
          </a:xfrm>
          <a:prstGeom prst="rect">
            <a:avLst/>
          </a:prstGeom>
        </p:spPr>
        <p:txBody>
          <a:bodyPr/>
          <a:lstStyle/>
          <a:p>
            <a:pPr lvl="0">
              <a:defRPr sz="1800"/>
            </a:pPr>
            <a:r>
              <a:rPr sz="2400"/>
              <a:t>Fare clic per modificare stili del testo dello schema</a:t>
            </a:r>
          </a:p>
          <a:p>
            <a:pPr lvl="1">
              <a:defRPr sz="1800"/>
            </a:pPr>
            <a:r>
              <a:rPr sz="2400"/>
              <a:t>Secondo livello</a:t>
            </a:r>
          </a:p>
          <a:p>
            <a:pPr lvl="2">
              <a:defRPr sz="1800"/>
            </a:pPr>
            <a:r>
              <a:rPr sz="2400"/>
              <a:t>Terzo livello</a:t>
            </a:r>
          </a:p>
          <a:p>
            <a:pPr lvl="3">
              <a:defRPr sz="1800"/>
            </a:pPr>
            <a:r>
              <a:rPr sz="2400"/>
              <a:t>Quarto livello</a:t>
            </a:r>
          </a:p>
          <a:p>
            <a:pPr lvl="4">
              <a:defRPr sz="1800"/>
            </a:pPr>
            <a:r>
              <a:rPr sz="2400"/>
              <a:t>Quinto livello</a:t>
            </a:r>
          </a:p>
        </p:txBody>
      </p:sp>
      <p:sp>
        <p:nvSpPr>
          <p:cNvPr id="37" name="Shape 37"/>
          <p:cNvSpPr>
            <a:spLocks noGrp="1"/>
          </p:cNvSpPr>
          <p:nvPr>
            <p:ph type="sldNum" sz="quarter" idx="2"/>
          </p:nvPr>
        </p:nvSpPr>
        <p:spPr>
          <a:prstGeom prst="rect">
            <a:avLst/>
          </a:prstGeom>
        </p:spPr>
        <p:txBody>
          <a:bodyPr/>
          <a:lstStyle/>
          <a:p>
            <a:fld id="{86CB4B4D-7CA3-9044-876B-883B54F8677D}"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23021298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block"/>
          <p:cNvSpPr/>
          <p:nvPr/>
        </p:nvSpPr>
        <p:spPr>
          <a:xfrm>
            <a:off x="1141710" y="1600200"/>
            <a:ext cx="11050290" cy="327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nvGrpSpPr>
          <p:cNvPr id="7" name="top graphic"/>
          <p:cNvGrpSpPr/>
          <p:nvPr/>
        </p:nvGrpSpPr>
        <p:grpSpPr>
          <a:xfrm>
            <a:off x="1279" y="0"/>
            <a:ext cx="12192127" cy="429768"/>
            <a:chOff x="1279" y="0"/>
            <a:chExt cx="12188952" cy="429768"/>
          </a:xfrm>
        </p:grpSpPr>
        <p:sp>
          <p:nvSpPr>
            <p:cNvPr id="8" name="Rectangle 7"/>
            <p:cNvSpPr/>
            <p:nvPr/>
          </p:nvSpPr>
          <p:spPr>
            <a:xfrm>
              <a:off x="1279" y="0"/>
              <a:ext cx="1218895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228600"/>
              <a:ext cx="12188952" cy="201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0" name="Rectangle 9"/>
            <p:cNvSpPr/>
            <p:nvPr/>
          </p:nvSpPr>
          <p:spPr>
            <a:xfrm>
              <a:off x="1279" y="306324"/>
              <a:ext cx="1218895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23" name="bottom graphic"/>
          <p:cNvGrpSpPr/>
          <p:nvPr/>
        </p:nvGrpSpPr>
        <p:grpSpPr>
          <a:xfrm>
            <a:off x="1" y="6080760"/>
            <a:ext cx="12193406" cy="777240"/>
            <a:chOff x="0" y="6080760"/>
            <a:chExt cx="12190231" cy="777240"/>
          </a:xfrm>
        </p:grpSpPr>
        <p:sp>
          <p:nvSpPr>
            <p:cNvPr id="13" name="Rectangle 12"/>
            <p:cNvSpPr/>
            <p:nvPr/>
          </p:nvSpPr>
          <p:spPr>
            <a:xfrm>
              <a:off x="0" y="6217920"/>
              <a:ext cx="12188825" cy="64008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14" name="Rectangle 13"/>
            <p:cNvSpPr/>
            <p:nvPr/>
          </p:nvSpPr>
          <p:spPr>
            <a:xfrm>
              <a:off x="1279" y="60807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5" name="Rectangle 14"/>
            <p:cNvSpPr/>
            <p:nvPr/>
          </p:nvSpPr>
          <p:spPr>
            <a:xfrm>
              <a:off x="1279" y="6172200"/>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3" name="Subtitle 2"/>
          <p:cNvSpPr>
            <a:spLocks noGrp="1"/>
          </p:cNvSpPr>
          <p:nvPr>
            <p:ph type="subTitle" idx="1"/>
          </p:nvPr>
        </p:nvSpPr>
        <p:spPr>
          <a:xfrm>
            <a:off x="1522809" y="5029200"/>
            <a:ext cx="8231742" cy="838200"/>
          </a:xfrm>
        </p:spPr>
        <p:txBody>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a:p>
        </p:txBody>
      </p:sp>
      <p:sp>
        <p:nvSpPr>
          <p:cNvPr id="2" name="Title 1"/>
          <p:cNvSpPr>
            <a:spLocks noGrp="1"/>
          </p:cNvSpPr>
          <p:nvPr>
            <p:ph type="ctrTitle"/>
          </p:nvPr>
        </p:nvSpPr>
        <p:spPr>
          <a:xfrm>
            <a:off x="1522811" y="1905000"/>
            <a:ext cx="9146380" cy="2667000"/>
          </a:xfrm>
        </p:spPr>
        <p:txBody>
          <a:bodyPr anchor="b">
            <a:normAutofit/>
          </a:bodyPr>
          <a:lstStyle>
            <a:lvl1pPr>
              <a:lnSpc>
                <a:spcPct val="80000"/>
              </a:lnSpc>
              <a:defRPr sz="6600">
                <a:solidFill>
                  <a:schemeClr val="bg1"/>
                </a:solidFill>
                <a:effectLst>
                  <a:outerShdw blurRad="88900" algn="ctr" rotWithShape="0">
                    <a:prstClr val="black">
                      <a:alpha val="35000"/>
                    </a:prstClr>
                  </a:outerShdw>
                </a:effectLst>
              </a:defRPr>
            </a:lvl1pPr>
          </a:lstStyle>
          <a:p>
            <a:r>
              <a:rPr lang="it-IT" smtClean="0"/>
              <a:t>Fare clic per modificare lo stile del titolo</a:t>
            </a:r>
            <a:endParaRPr/>
          </a:p>
        </p:txBody>
      </p:sp>
      <p:sp>
        <p:nvSpPr>
          <p:cNvPr id="4" name="Segnaposto data 3"/>
          <p:cNvSpPr>
            <a:spLocks noGrp="1"/>
          </p:cNvSpPr>
          <p:nvPr>
            <p:ph type="dt" sz="half" idx="10"/>
          </p:nvPr>
        </p:nvSpPr>
        <p:spPr/>
        <p:txBody>
          <a:bodyPr/>
          <a:lstStyle/>
          <a:p>
            <a:r>
              <a:rPr lang="it-IT" smtClean="0">
                <a:solidFill>
                  <a:prstClr val="white"/>
                </a:solidFill>
              </a:rPr>
              <a:t>12/8/2011</a:t>
            </a:r>
            <a:endParaRPr lang="it-IT">
              <a:solidFill>
                <a:prstClr val="white"/>
              </a:solidFill>
            </a:endParaRPr>
          </a:p>
        </p:txBody>
      </p:sp>
      <p:sp>
        <p:nvSpPr>
          <p:cNvPr id="5" name="Segnaposto piè di pagina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6" name="Segnaposto numero diapositiva 5"/>
          <p:cNvSpPr>
            <a:spLocks noGrp="1"/>
          </p:cNvSpPr>
          <p:nvPr>
            <p:ph type="sldNum" sz="quarter" idx="12"/>
          </p:nvPr>
        </p:nvSpPr>
        <p:spPr/>
        <p:txBody>
          <a:bodyPr/>
          <a:lstStyle/>
          <a:p>
            <a:fld id="{DF28FB93-0A08-4E7D-8E63-9EFA29F1E093}" type="slidenum">
              <a:rPr lang="it-IT" smtClean="0">
                <a:solidFill>
                  <a:prstClr val="white"/>
                </a:solidFill>
              </a:rPr>
              <a:pPr/>
              <a:t>‹N›</a:t>
            </a:fld>
            <a:endParaRPr lang="it-IT">
              <a:solidFill>
                <a:prstClr val="white"/>
              </a:solidFill>
            </a:endParaRPr>
          </a:p>
        </p:txBody>
      </p:sp>
    </p:spTree>
    <p:extLst>
      <p:ext uri="{BB962C8B-B14F-4D97-AF65-F5344CB8AC3E}">
        <p14:creationId xmlns:p14="http://schemas.microsoft.com/office/powerpoint/2010/main" val="37705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it-IT" smtClean="0"/>
              <a:t>Fare clic per modificare lo stile del titolo</a:t>
            </a:r>
            <a:endParaRPr/>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9716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522810" y="1905000"/>
            <a:ext cx="9146382" cy="2667000"/>
          </a:xfrm>
        </p:spPr>
        <p:txBody>
          <a:bodyPr anchor="b">
            <a:normAutofit/>
          </a:bodyPr>
          <a:lstStyle>
            <a:lvl1pPr algn="l">
              <a:defRPr sz="5400" b="0" cap="none" baseline="0"/>
            </a:lvl1pPr>
          </a:lstStyle>
          <a:p>
            <a:r>
              <a:rPr lang="it-IT" smtClean="0"/>
              <a:t>Fare clic per modificare lo stile del titolo</a:t>
            </a:r>
            <a:endParaRPr/>
          </a:p>
        </p:txBody>
      </p:sp>
      <p:sp>
        <p:nvSpPr>
          <p:cNvPr id="3" name="Text Placeholder 2"/>
          <p:cNvSpPr>
            <a:spLocks noGrp="1"/>
          </p:cNvSpPr>
          <p:nvPr>
            <p:ph type="body" idx="1"/>
          </p:nvPr>
        </p:nvSpPr>
        <p:spPr>
          <a:xfrm>
            <a:off x="1522809" y="4876800"/>
            <a:ext cx="8231742"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solidFill>
                  <a:schemeClr val="tx1"/>
                </a:solidFill>
              </a:defRPr>
            </a:lvl1pPr>
          </a:lstStyle>
          <a:p>
            <a:r>
              <a:rPr lang="it-IT" smtClean="0">
                <a:solidFill>
                  <a:prstClr val="black"/>
                </a:solidFill>
              </a:rPr>
              <a:t>12/8/2011</a:t>
            </a:r>
            <a:endParaRPr>
              <a:solidFill>
                <a:prstClr val="black"/>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it-IT" smtClean="0">
                <a:solidFill>
                  <a:prstClr val="black"/>
                </a:solidFill>
              </a:rPr>
              <a:t>Università degli Studi di Milano-Bicocca  Dipartimento di Sociologia e Ricerca Sociale</a:t>
            </a:r>
            <a:endParaRPr>
              <a:solidFill>
                <a:prstClr val="black"/>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F28FB93-0A08-4E7D-8E63-9EFA29F1E093}" type="slidenum">
              <a:rPr>
                <a:solidFill>
                  <a:prstClr val="black"/>
                </a:solidFill>
              </a:rPr>
              <a:pPr/>
              <a:t>‹N›</a:t>
            </a:fld>
            <a:endParaRPr>
              <a:solidFill>
                <a:prstClr val="black"/>
              </a:solidFill>
            </a:endParaRPr>
          </a:p>
        </p:txBody>
      </p:sp>
    </p:spTree>
    <p:extLst>
      <p:ext uri="{BB962C8B-B14F-4D97-AF65-F5344CB8AC3E}">
        <p14:creationId xmlns:p14="http://schemas.microsoft.com/office/powerpoint/2010/main" val="178141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Content Placeholder 2"/>
          <p:cNvSpPr>
            <a:spLocks noGrp="1"/>
          </p:cNvSpPr>
          <p:nvPr>
            <p:ph sz="half" idx="1"/>
          </p:nvPr>
        </p:nvSpPr>
        <p:spPr>
          <a:xfrm>
            <a:off x="1522810"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Content Placeholder 3"/>
          <p:cNvSpPr>
            <a:spLocks noGrp="1"/>
          </p:cNvSpPr>
          <p:nvPr>
            <p:ph sz="half" idx="2"/>
          </p:nvPr>
        </p:nvSpPr>
        <p:spPr>
          <a:xfrm>
            <a:off x="6232472"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04331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a:p>
        </p:txBody>
      </p:sp>
      <p:sp>
        <p:nvSpPr>
          <p:cNvPr id="3" name="Text Placeholder 2"/>
          <p:cNvSpPr>
            <a:spLocks noGrp="1"/>
          </p:cNvSpPr>
          <p:nvPr>
            <p:ph type="body" idx="1"/>
          </p:nvPr>
        </p:nvSpPr>
        <p:spPr>
          <a:xfrm>
            <a:off x="1522810"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522810"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Text Placeholder 4"/>
          <p:cNvSpPr>
            <a:spLocks noGrp="1"/>
          </p:cNvSpPr>
          <p:nvPr>
            <p:ph type="body" sz="quarter" idx="3"/>
          </p:nvPr>
        </p:nvSpPr>
        <p:spPr>
          <a:xfrm>
            <a:off x="6248442"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48442"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7" name="Date Placeholder 6"/>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8" name="Footer Placeholder 7"/>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9" name="Slide Number Placeholder 8"/>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513619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Date Placeholder 2"/>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4" name="Footer Placeholder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5" name="Slide Number Placeholder 4"/>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8812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522810" y="1905000"/>
            <a:ext cx="9146382" cy="2667000"/>
          </a:xfrm>
        </p:spPr>
        <p:txBody>
          <a:bodyPr anchor="b">
            <a:normAutofit/>
          </a:bodyPr>
          <a:lstStyle>
            <a:lvl1pPr algn="l">
              <a:defRPr sz="5400" b="0" cap="none" baseline="0"/>
            </a:lvl1pPr>
          </a:lstStyle>
          <a:p>
            <a:r>
              <a:rPr lang="it-IT" smtClean="0"/>
              <a:t>Fare clic per modificare lo stile del titolo</a:t>
            </a:r>
            <a:endParaRPr/>
          </a:p>
        </p:txBody>
      </p:sp>
      <p:sp>
        <p:nvSpPr>
          <p:cNvPr id="3" name="Text Placeholder 2"/>
          <p:cNvSpPr>
            <a:spLocks noGrp="1"/>
          </p:cNvSpPr>
          <p:nvPr>
            <p:ph type="body" idx="1"/>
          </p:nvPr>
        </p:nvSpPr>
        <p:spPr>
          <a:xfrm>
            <a:off x="1522809" y="4876800"/>
            <a:ext cx="8231742"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solidFill>
                  <a:schemeClr val="tx1"/>
                </a:solidFill>
              </a:defRPr>
            </a:lvl1pPr>
          </a:lstStyle>
          <a:p>
            <a:r>
              <a:rPr lang="it-IT" smtClean="0">
                <a:solidFill>
                  <a:prstClr val="black"/>
                </a:solidFill>
              </a:rPr>
              <a:t>12/8/2011</a:t>
            </a:r>
            <a:endParaRPr>
              <a:solidFill>
                <a:prstClr val="black"/>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it-IT" smtClean="0">
                <a:solidFill>
                  <a:prstClr val="black"/>
                </a:solidFill>
              </a:rPr>
              <a:t>corso di Marketing Urbano - prof.Ezio Marra</a:t>
            </a:r>
            <a:endParaRPr>
              <a:solidFill>
                <a:prstClr val="black"/>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F28FB93-0A08-4E7D-8E63-9EFA29F1E093}" type="slidenum">
              <a:rPr>
                <a:solidFill>
                  <a:prstClr val="black"/>
                </a:solidFill>
              </a:rPr>
              <a:pPr/>
              <a:t>‹N›</a:t>
            </a:fld>
            <a:endParaRPr>
              <a:solidFill>
                <a:prstClr val="black"/>
              </a:solidFill>
            </a:endParaRPr>
          </a:p>
        </p:txBody>
      </p:sp>
    </p:spTree>
    <p:extLst>
      <p:ext uri="{BB962C8B-B14F-4D97-AF65-F5344CB8AC3E}">
        <p14:creationId xmlns:p14="http://schemas.microsoft.com/office/powerpoint/2010/main" val="1141969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grpSp>
        <p:nvGrpSpPr>
          <p:cNvPr id="6"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Date Placeholder 1"/>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3" name="Footer Placeholder 2"/>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4" name="Slide Number Placeholder 3"/>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419177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1"/>
            </a:lvl1pPr>
          </a:lstStyle>
          <a:p>
            <a:r>
              <a:rPr lang="it-IT" smtClean="0"/>
              <a:t>Fare clic per modificare lo stile del titolo</a:t>
            </a:r>
            <a:endParaRPr/>
          </a:p>
        </p:txBody>
      </p:sp>
      <p:sp>
        <p:nvSpPr>
          <p:cNvPr id="3" name="Content Placeholder 2"/>
          <p:cNvSpPr>
            <a:spLocks noGrp="1"/>
          </p:cNvSpPr>
          <p:nvPr>
            <p:ph idx="1"/>
          </p:nvPr>
        </p:nvSpPr>
        <p:spPr>
          <a:xfrm>
            <a:off x="1492319" y="1293495"/>
            <a:ext cx="5579293" cy="40233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Text Placeholder 3"/>
          <p:cNvSpPr>
            <a:spLocks noGrp="1"/>
          </p:cNvSpPr>
          <p:nvPr>
            <p:ph type="body" sz="half" idx="2"/>
          </p:nvPr>
        </p:nvSpPr>
        <p:spPr>
          <a:xfrm>
            <a:off x="7925278" y="3536830"/>
            <a:ext cx="3125014" cy="1797169"/>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97108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0"/>
            </a:lvl1pPr>
          </a:lstStyle>
          <a:p>
            <a:r>
              <a:rPr lang="it-IT" smtClean="0"/>
              <a:t>Fare clic per modificare lo stile del titolo</a:t>
            </a:r>
            <a:endParaRPr/>
          </a:p>
        </p:txBody>
      </p:sp>
      <p:sp>
        <p:nvSpPr>
          <p:cNvPr id="3" name="Picture Placeholder 2"/>
          <p:cNvSpPr>
            <a:spLocks noGrp="1"/>
          </p:cNvSpPr>
          <p:nvPr>
            <p:ph type="pic" idx="1"/>
          </p:nvPr>
        </p:nvSpPr>
        <p:spPr>
          <a:xfrm>
            <a:off x="1400855" y="1202055"/>
            <a:ext cx="5762221" cy="4206240"/>
          </a:xfrm>
          <a:solidFill>
            <a:schemeClr val="bg1">
              <a:lumMod val="95000"/>
            </a:schemeClr>
          </a:solidFill>
        </p:spPr>
        <p:txBody>
          <a:bodyPr tIns="914400">
            <a:normAutofit/>
          </a:bodyPr>
          <a:lstStyle>
            <a:lvl1pPr marL="0" indent="0" algn="ctr">
              <a:spcBef>
                <a:spcPts val="0"/>
              </a:spcBef>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a:p>
        </p:txBody>
      </p:sp>
      <p:sp>
        <p:nvSpPr>
          <p:cNvPr id="4" name="Text Placeholder 3"/>
          <p:cNvSpPr>
            <a:spLocks noGrp="1"/>
          </p:cNvSpPr>
          <p:nvPr>
            <p:ph type="body" sz="half" idx="2"/>
          </p:nvPr>
        </p:nvSpPr>
        <p:spPr>
          <a:xfrm>
            <a:off x="7925278" y="3536830"/>
            <a:ext cx="3125014" cy="1797171"/>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04123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59350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6981" y="609600"/>
            <a:ext cx="1143299" cy="5410200"/>
          </a:xfrm>
        </p:spPr>
        <p:txBody>
          <a:bodyPr vert="eaVert"/>
          <a:lstStyle/>
          <a:p>
            <a:r>
              <a:rPr lang="it-IT" smtClean="0"/>
              <a:t>Fare clic per modificare lo stile del titolo</a:t>
            </a:r>
            <a:endParaRPr/>
          </a:p>
        </p:txBody>
      </p:sp>
      <p:sp>
        <p:nvSpPr>
          <p:cNvPr id="3" name="Vertical Text Placeholder 2"/>
          <p:cNvSpPr>
            <a:spLocks noGrp="1"/>
          </p:cNvSpPr>
          <p:nvPr>
            <p:ph type="body" orient="vert" idx="1"/>
          </p:nvPr>
        </p:nvSpPr>
        <p:spPr>
          <a:xfrm>
            <a:off x="1522809" y="609600"/>
            <a:ext cx="7698203" cy="5410200"/>
          </a:xfrm>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76615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Due contenuti">
    <p:spTree>
      <p:nvGrpSpPr>
        <p:cNvPr id="1" name=""/>
        <p:cNvGrpSpPr/>
        <p:nvPr/>
      </p:nvGrpSpPr>
      <p:grpSpPr>
        <a:xfrm>
          <a:off x="0" y="0"/>
          <a:ext cx="0" cy="0"/>
          <a:chOff x="0" y="0"/>
          <a:chExt cx="0" cy="0"/>
        </a:xfrm>
      </p:grpSpPr>
      <p:sp>
        <p:nvSpPr>
          <p:cNvPr id="35" name="Shape 35"/>
          <p:cNvSpPr>
            <a:spLocks noGrp="1"/>
          </p:cNvSpPr>
          <p:nvPr>
            <p:ph type="title"/>
          </p:nvPr>
        </p:nvSpPr>
        <p:spPr>
          <a:xfrm>
            <a:off x="1524464" y="0"/>
            <a:ext cx="9153074" cy="1676400"/>
          </a:xfrm>
          <a:prstGeom prst="rect">
            <a:avLst/>
          </a:prstGeom>
        </p:spPr>
        <p:txBody>
          <a:bodyPr/>
          <a:lstStyle/>
          <a:p>
            <a:pPr lvl="0">
              <a:defRPr sz="1800">
                <a:solidFill>
                  <a:srgbClr val="000000"/>
                </a:solidFill>
              </a:defRPr>
            </a:pPr>
            <a:r>
              <a:rPr sz="3200">
                <a:solidFill>
                  <a:srgbClr val="F07F09"/>
                </a:solidFill>
              </a:rPr>
              <a:t>Fare clic per modificare lo stile del titolo</a:t>
            </a:r>
          </a:p>
        </p:txBody>
      </p:sp>
      <p:sp>
        <p:nvSpPr>
          <p:cNvPr id="36" name="Shape 36"/>
          <p:cNvSpPr>
            <a:spLocks noGrp="1"/>
          </p:cNvSpPr>
          <p:nvPr>
            <p:ph type="body" idx="1"/>
          </p:nvPr>
        </p:nvSpPr>
        <p:spPr>
          <a:xfrm>
            <a:off x="1524001" y="1905001"/>
            <a:ext cx="4440191" cy="4953001"/>
          </a:xfrm>
          <a:prstGeom prst="rect">
            <a:avLst/>
          </a:prstGeom>
        </p:spPr>
        <p:txBody>
          <a:bodyPr/>
          <a:lstStyle/>
          <a:p>
            <a:pPr lvl="0">
              <a:defRPr sz="1800"/>
            </a:pPr>
            <a:r>
              <a:rPr sz="2400"/>
              <a:t>Fare clic per modificare stili del testo dello schema</a:t>
            </a:r>
          </a:p>
          <a:p>
            <a:pPr lvl="1">
              <a:defRPr sz="1800"/>
            </a:pPr>
            <a:r>
              <a:rPr sz="2400"/>
              <a:t>Secondo livello</a:t>
            </a:r>
          </a:p>
          <a:p>
            <a:pPr lvl="2">
              <a:defRPr sz="1800"/>
            </a:pPr>
            <a:r>
              <a:rPr sz="2400"/>
              <a:t>Terzo livello</a:t>
            </a:r>
          </a:p>
          <a:p>
            <a:pPr lvl="3">
              <a:defRPr sz="1800"/>
            </a:pPr>
            <a:r>
              <a:rPr sz="2400"/>
              <a:t>Quarto livello</a:t>
            </a:r>
          </a:p>
          <a:p>
            <a:pPr lvl="4">
              <a:defRPr sz="1800"/>
            </a:pPr>
            <a:r>
              <a:rPr sz="2400"/>
              <a:t>Quinto livello</a:t>
            </a:r>
          </a:p>
        </p:txBody>
      </p:sp>
      <p:sp>
        <p:nvSpPr>
          <p:cNvPr id="37" name="Shape 37"/>
          <p:cNvSpPr>
            <a:spLocks noGrp="1"/>
          </p:cNvSpPr>
          <p:nvPr>
            <p:ph type="sldNum" sz="quarter" idx="2"/>
          </p:nvPr>
        </p:nvSpPr>
        <p:spPr>
          <a:prstGeom prst="rect">
            <a:avLst/>
          </a:prstGeom>
        </p:spPr>
        <p:txBody>
          <a:bodyPr/>
          <a:lstStyle/>
          <a:p>
            <a:fld id="{86CB4B4D-7CA3-9044-876B-883B54F8677D}"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4678182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block"/>
          <p:cNvSpPr/>
          <p:nvPr/>
        </p:nvSpPr>
        <p:spPr>
          <a:xfrm>
            <a:off x="1141710" y="1600200"/>
            <a:ext cx="11050290" cy="327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nvGrpSpPr>
          <p:cNvPr id="7" name="top graphic"/>
          <p:cNvGrpSpPr/>
          <p:nvPr/>
        </p:nvGrpSpPr>
        <p:grpSpPr>
          <a:xfrm>
            <a:off x="1279" y="0"/>
            <a:ext cx="12192127" cy="429768"/>
            <a:chOff x="1279" y="0"/>
            <a:chExt cx="12188952" cy="429768"/>
          </a:xfrm>
        </p:grpSpPr>
        <p:sp>
          <p:nvSpPr>
            <p:cNvPr id="8" name="Rectangle 7"/>
            <p:cNvSpPr/>
            <p:nvPr/>
          </p:nvSpPr>
          <p:spPr>
            <a:xfrm>
              <a:off x="1279" y="0"/>
              <a:ext cx="1218895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228600"/>
              <a:ext cx="12188952" cy="201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0" name="Rectangle 9"/>
            <p:cNvSpPr/>
            <p:nvPr/>
          </p:nvSpPr>
          <p:spPr>
            <a:xfrm>
              <a:off x="1279" y="306324"/>
              <a:ext cx="1218895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23" name="bottom graphic"/>
          <p:cNvGrpSpPr/>
          <p:nvPr/>
        </p:nvGrpSpPr>
        <p:grpSpPr>
          <a:xfrm>
            <a:off x="1" y="6080760"/>
            <a:ext cx="12193406" cy="777240"/>
            <a:chOff x="0" y="6080760"/>
            <a:chExt cx="12190231" cy="777240"/>
          </a:xfrm>
        </p:grpSpPr>
        <p:sp>
          <p:nvSpPr>
            <p:cNvPr id="13" name="Rectangle 12"/>
            <p:cNvSpPr/>
            <p:nvPr/>
          </p:nvSpPr>
          <p:spPr>
            <a:xfrm>
              <a:off x="0" y="6217920"/>
              <a:ext cx="12188825" cy="64008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14" name="Rectangle 13"/>
            <p:cNvSpPr/>
            <p:nvPr/>
          </p:nvSpPr>
          <p:spPr>
            <a:xfrm>
              <a:off x="1279" y="60807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5" name="Rectangle 14"/>
            <p:cNvSpPr/>
            <p:nvPr/>
          </p:nvSpPr>
          <p:spPr>
            <a:xfrm>
              <a:off x="1279" y="6172200"/>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3" name="Subtitle 2"/>
          <p:cNvSpPr>
            <a:spLocks noGrp="1"/>
          </p:cNvSpPr>
          <p:nvPr>
            <p:ph type="subTitle" idx="1"/>
          </p:nvPr>
        </p:nvSpPr>
        <p:spPr>
          <a:xfrm>
            <a:off x="1522809" y="5029200"/>
            <a:ext cx="8231742" cy="838200"/>
          </a:xfrm>
        </p:spPr>
        <p:txBody>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a:p>
        </p:txBody>
      </p:sp>
      <p:sp>
        <p:nvSpPr>
          <p:cNvPr id="2" name="Title 1"/>
          <p:cNvSpPr>
            <a:spLocks noGrp="1"/>
          </p:cNvSpPr>
          <p:nvPr>
            <p:ph type="ctrTitle"/>
          </p:nvPr>
        </p:nvSpPr>
        <p:spPr>
          <a:xfrm>
            <a:off x="1522811" y="1905000"/>
            <a:ext cx="9146380" cy="2667000"/>
          </a:xfrm>
        </p:spPr>
        <p:txBody>
          <a:bodyPr anchor="b">
            <a:normAutofit/>
          </a:bodyPr>
          <a:lstStyle>
            <a:lvl1pPr>
              <a:lnSpc>
                <a:spcPct val="80000"/>
              </a:lnSpc>
              <a:defRPr sz="6600">
                <a:solidFill>
                  <a:schemeClr val="bg1"/>
                </a:solidFill>
                <a:effectLst>
                  <a:outerShdw blurRad="88900" algn="ctr" rotWithShape="0">
                    <a:prstClr val="black">
                      <a:alpha val="35000"/>
                    </a:prstClr>
                  </a:outerShdw>
                </a:effectLst>
              </a:defRPr>
            </a:lvl1pPr>
          </a:lstStyle>
          <a:p>
            <a:r>
              <a:rPr lang="it-IT" smtClean="0"/>
              <a:t>Fare clic per modificare lo stile del titolo</a:t>
            </a:r>
            <a:endParaRPr/>
          </a:p>
        </p:txBody>
      </p:sp>
      <p:sp>
        <p:nvSpPr>
          <p:cNvPr id="4" name="Segnaposto data 3"/>
          <p:cNvSpPr>
            <a:spLocks noGrp="1"/>
          </p:cNvSpPr>
          <p:nvPr>
            <p:ph type="dt" sz="half" idx="10"/>
          </p:nvPr>
        </p:nvSpPr>
        <p:spPr/>
        <p:txBody>
          <a:bodyPr/>
          <a:lstStyle/>
          <a:p>
            <a:r>
              <a:rPr lang="it-IT" smtClean="0">
                <a:solidFill>
                  <a:prstClr val="white"/>
                </a:solidFill>
              </a:rPr>
              <a:t>12/8/2011</a:t>
            </a:r>
            <a:endParaRPr lang="it-IT">
              <a:solidFill>
                <a:prstClr val="white"/>
              </a:solidFill>
            </a:endParaRPr>
          </a:p>
        </p:txBody>
      </p:sp>
      <p:sp>
        <p:nvSpPr>
          <p:cNvPr id="5" name="Segnaposto piè di pagina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6" name="Segnaposto numero diapositiva 5"/>
          <p:cNvSpPr>
            <a:spLocks noGrp="1"/>
          </p:cNvSpPr>
          <p:nvPr>
            <p:ph type="sldNum" sz="quarter" idx="12"/>
          </p:nvPr>
        </p:nvSpPr>
        <p:spPr/>
        <p:txBody>
          <a:bodyPr/>
          <a:lstStyle/>
          <a:p>
            <a:fld id="{DF28FB93-0A08-4E7D-8E63-9EFA29F1E093}" type="slidenum">
              <a:rPr lang="it-IT" smtClean="0">
                <a:solidFill>
                  <a:prstClr val="white"/>
                </a:solidFill>
              </a:rPr>
              <a:pPr/>
              <a:t>‹N›</a:t>
            </a:fld>
            <a:endParaRPr lang="it-IT">
              <a:solidFill>
                <a:prstClr val="white"/>
              </a:solidFill>
            </a:endParaRPr>
          </a:p>
        </p:txBody>
      </p:sp>
    </p:spTree>
    <p:extLst>
      <p:ext uri="{BB962C8B-B14F-4D97-AF65-F5344CB8AC3E}">
        <p14:creationId xmlns:p14="http://schemas.microsoft.com/office/powerpoint/2010/main" val="12101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it-IT" smtClean="0"/>
              <a:t>Fare clic per modificare lo stile del titolo</a:t>
            </a:r>
            <a:endParaRPr/>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00397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522810" y="1905000"/>
            <a:ext cx="9146382" cy="2667000"/>
          </a:xfrm>
        </p:spPr>
        <p:txBody>
          <a:bodyPr anchor="b">
            <a:normAutofit/>
          </a:bodyPr>
          <a:lstStyle>
            <a:lvl1pPr algn="l">
              <a:defRPr sz="5400" b="0" cap="none" baseline="0"/>
            </a:lvl1pPr>
          </a:lstStyle>
          <a:p>
            <a:r>
              <a:rPr lang="it-IT" smtClean="0"/>
              <a:t>Fare clic per modificare lo stile del titolo</a:t>
            </a:r>
            <a:endParaRPr/>
          </a:p>
        </p:txBody>
      </p:sp>
      <p:sp>
        <p:nvSpPr>
          <p:cNvPr id="3" name="Text Placeholder 2"/>
          <p:cNvSpPr>
            <a:spLocks noGrp="1"/>
          </p:cNvSpPr>
          <p:nvPr>
            <p:ph type="body" idx="1"/>
          </p:nvPr>
        </p:nvSpPr>
        <p:spPr>
          <a:xfrm>
            <a:off x="1522809" y="4876800"/>
            <a:ext cx="8231742"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solidFill>
                  <a:schemeClr val="tx1"/>
                </a:solidFill>
              </a:defRPr>
            </a:lvl1pPr>
          </a:lstStyle>
          <a:p>
            <a:r>
              <a:rPr lang="it-IT" smtClean="0">
                <a:solidFill>
                  <a:prstClr val="black"/>
                </a:solidFill>
              </a:rPr>
              <a:t>12/8/2011</a:t>
            </a:r>
            <a:endParaRPr>
              <a:solidFill>
                <a:prstClr val="black"/>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it-IT" smtClean="0">
                <a:solidFill>
                  <a:prstClr val="black"/>
                </a:solidFill>
              </a:rPr>
              <a:t>Università degli Studi di Milano-Bicocca  Dipartimento di Sociologia e Ricerca Sociale</a:t>
            </a:r>
            <a:endParaRPr>
              <a:solidFill>
                <a:prstClr val="black"/>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F28FB93-0A08-4E7D-8E63-9EFA29F1E093}" type="slidenum">
              <a:rPr>
                <a:solidFill>
                  <a:prstClr val="black"/>
                </a:solidFill>
              </a:rPr>
              <a:pPr/>
              <a:t>‹N›</a:t>
            </a:fld>
            <a:endParaRPr>
              <a:solidFill>
                <a:prstClr val="black"/>
              </a:solidFill>
            </a:endParaRPr>
          </a:p>
        </p:txBody>
      </p:sp>
    </p:spTree>
    <p:extLst>
      <p:ext uri="{BB962C8B-B14F-4D97-AF65-F5344CB8AC3E}">
        <p14:creationId xmlns:p14="http://schemas.microsoft.com/office/powerpoint/2010/main" val="264910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Content Placeholder 2"/>
          <p:cNvSpPr>
            <a:spLocks noGrp="1"/>
          </p:cNvSpPr>
          <p:nvPr>
            <p:ph sz="half" idx="1"/>
          </p:nvPr>
        </p:nvSpPr>
        <p:spPr>
          <a:xfrm>
            <a:off x="1522810"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Content Placeholder 3"/>
          <p:cNvSpPr>
            <a:spLocks noGrp="1"/>
          </p:cNvSpPr>
          <p:nvPr>
            <p:ph sz="half" idx="2"/>
          </p:nvPr>
        </p:nvSpPr>
        <p:spPr>
          <a:xfrm>
            <a:off x="6232472"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32541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Content Placeholder 2"/>
          <p:cNvSpPr>
            <a:spLocks noGrp="1"/>
          </p:cNvSpPr>
          <p:nvPr>
            <p:ph sz="half" idx="1"/>
          </p:nvPr>
        </p:nvSpPr>
        <p:spPr>
          <a:xfrm>
            <a:off x="1522810"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Content Placeholder 3"/>
          <p:cNvSpPr>
            <a:spLocks noGrp="1"/>
          </p:cNvSpPr>
          <p:nvPr>
            <p:ph sz="half" idx="2"/>
          </p:nvPr>
        </p:nvSpPr>
        <p:spPr>
          <a:xfrm>
            <a:off x="6232472"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corso di Marketing Urbano - prof.Ezio Marra</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92434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a:p>
        </p:txBody>
      </p:sp>
      <p:sp>
        <p:nvSpPr>
          <p:cNvPr id="3" name="Text Placeholder 2"/>
          <p:cNvSpPr>
            <a:spLocks noGrp="1"/>
          </p:cNvSpPr>
          <p:nvPr>
            <p:ph type="body" idx="1"/>
          </p:nvPr>
        </p:nvSpPr>
        <p:spPr>
          <a:xfrm>
            <a:off x="1522810"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522810"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Text Placeholder 4"/>
          <p:cNvSpPr>
            <a:spLocks noGrp="1"/>
          </p:cNvSpPr>
          <p:nvPr>
            <p:ph type="body" sz="quarter" idx="3"/>
          </p:nvPr>
        </p:nvSpPr>
        <p:spPr>
          <a:xfrm>
            <a:off x="6248442"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48442"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7" name="Date Placeholder 6"/>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8" name="Footer Placeholder 7"/>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9" name="Slide Number Placeholder 8"/>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7345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Date Placeholder 2"/>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4" name="Footer Placeholder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5" name="Slide Number Placeholder 4"/>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90094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grpSp>
        <p:nvGrpSpPr>
          <p:cNvPr id="6"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Date Placeholder 1"/>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3" name="Footer Placeholder 2"/>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4" name="Slide Number Placeholder 3"/>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2180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1"/>
            </a:lvl1pPr>
          </a:lstStyle>
          <a:p>
            <a:r>
              <a:rPr lang="it-IT" smtClean="0"/>
              <a:t>Fare clic per modificare lo stile del titolo</a:t>
            </a:r>
            <a:endParaRPr/>
          </a:p>
        </p:txBody>
      </p:sp>
      <p:sp>
        <p:nvSpPr>
          <p:cNvPr id="3" name="Content Placeholder 2"/>
          <p:cNvSpPr>
            <a:spLocks noGrp="1"/>
          </p:cNvSpPr>
          <p:nvPr>
            <p:ph idx="1"/>
          </p:nvPr>
        </p:nvSpPr>
        <p:spPr>
          <a:xfrm>
            <a:off x="1492319" y="1293495"/>
            <a:ext cx="5579293" cy="40233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Text Placeholder 3"/>
          <p:cNvSpPr>
            <a:spLocks noGrp="1"/>
          </p:cNvSpPr>
          <p:nvPr>
            <p:ph type="body" sz="half" idx="2"/>
          </p:nvPr>
        </p:nvSpPr>
        <p:spPr>
          <a:xfrm>
            <a:off x="7925278" y="3536830"/>
            <a:ext cx="3125014" cy="1797169"/>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20447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0"/>
            </a:lvl1pPr>
          </a:lstStyle>
          <a:p>
            <a:r>
              <a:rPr lang="it-IT" smtClean="0"/>
              <a:t>Fare clic per modificare lo stile del titolo</a:t>
            </a:r>
            <a:endParaRPr/>
          </a:p>
        </p:txBody>
      </p:sp>
      <p:sp>
        <p:nvSpPr>
          <p:cNvPr id="3" name="Picture Placeholder 2"/>
          <p:cNvSpPr>
            <a:spLocks noGrp="1"/>
          </p:cNvSpPr>
          <p:nvPr>
            <p:ph type="pic" idx="1"/>
          </p:nvPr>
        </p:nvSpPr>
        <p:spPr>
          <a:xfrm>
            <a:off x="1400855" y="1202055"/>
            <a:ext cx="5762221" cy="4206240"/>
          </a:xfrm>
          <a:solidFill>
            <a:schemeClr val="bg1">
              <a:lumMod val="95000"/>
            </a:schemeClr>
          </a:solidFill>
        </p:spPr>
        <p:txBody>
          <a:bodyPr tIns="914400">
            <a:normAutofit/>
          </a:bodyPr>
          <a:lstStyle>
            <a:lvl1pPr marL="0" indent="0" algn="ctr">
              <a:spcBef>
                <a:spcPts val="0"/>
              </a:spcBef>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a:p>
        </p:txBody>
      </p:sp>
      <p:sp>
        <p:nvSpPr>
          <p:cNvPr id="4" name="Text Placeholder 3"/>
          <p:cNvSpPr>
            <a:spLocks noGrp="1"/>
          </p:cNvSpPr>
          <p:nvPr>
            <p:ph type="body" sz="half" idx="2"/>
          </p:nvPr>
        </p:nvSpPr>
        <p:spPr>
          <a:xfrm>
            <a:off x="7925278" y="3536830"/>
            <a:ext cx="3125014" cy="1797171"/>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413327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418031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6981" y="609600"/>
            <a:ext cx="1143299" cy="5410200"/>
          </a:xfrm>
        </p:spPr>
        <p:txBody>
          <a:bodyPr vert="eaVert"/>
          <a:lstStyle/>
          <a:p>
            <a:r>
              <a:rPr lang="it-IT" smtClean="0"/>
              <a:t>Fare clic per modificare lo stile del titolo</a:t>
            </a:r>
            <a:endParaRPr/>
          </a:p>
        </p:txBody>
      </p:sp>
      <p:sp>
        <p:nvSpPr>
          <p:cNvPr id="3" name="Vertical Text Placeholder 2"/>
          <p:cNvSpPr>
            <a:spLocks noGrp="1"/>
          </p:cNvSpPr>
          <p:nvPr>
            <p:ph type="body" orient="vert" idx="1"/>
          </p:nvPr>
        </p:nvSpPr>
        <p:spPr>
          <a:xfrm>
            <a:off x="1522809" y="609600"/>
            <a:ext cx="7698203" cy="5410200"/>
          </a:xfrm>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53946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1_Due contenuti">
    <p:spTree>
      <p:nvGrpSpPr>
        <p:cNvPr id="1" name=""/>
        <p:cNvGrpSpPr/>
        <p:nvPr/>
      </p:nvGrpSpPr>
      <p:grpSpPr>
        <a:xfrm>
          <a:off x="0" y="0"/>
          <a:ext cx="0" cy="0"/>
          <a:chOff x="0" y="0"/>
          <a:chExt cx="0" cy="0"/>
        </a:xfrm>
      </p:grpSpPr>
      <p:sp>
        <p:nvSpPr>
          <p:cNvPr id="35" name="Shape 35"/>
          <p:cNvSpPr>
            <a:spLocks noGrp="1"/>
          </p:cNvSpPr>
          <p:nvPr>
            <p:ph type="title"/>
          </p:nvPr>
        </p:nvSpPr>
        <p:spPr>
          <a:xfrm>
            <a:off x="1524464" y="0"/>
            <a:ext cx="9153074" cy="1676400"/>
          </a:xfrm>
          <a:prstGeom prst="rect">
            <a:avLst/>
          </a:prstGeom>
        </p:spPr>
        <p:txBody>
          <a:bodyPr/>
          <a:lstStyle/>
          <a:p>
            <a:pPr lvl="0">
              <a:defRPr sz="1800">
                <a:solidFill>
                  <a:srgbClr val="000000"/>
                </a:solidFill>
              </a:defRPr>
            </a:pPr>
            <a:r>
              <a:rPr sz="3200">
                <a:solidFill>
                  <a:srgbClr val="F07F09"/>
                </a:solidFill>
              </a:rPr>
              <a:t>Fare clic per modificare lo stile del titolo</a:t>
            </a:r>
          </a:p>
        </p:txBody>
      </p:sp>
      <p:sp>
        <p:nvSpPr>
          <p:cNvPr id="36" name="Shape 36"/>
          <p:cNvSpPr>
            <a:spLocks noGrp="1"/>
          </p:cNvSpPr>
          <p:nvPr>
            <p:ph type="body" idx="1"/>
          </p:nvPr>
        </p:nvSpPr>
        <p:spPr>
          <a:xfrm>
            <a:off x="1524001" y="1905001"/>
            <a:ext cx="4440191" cy="4953001"/>
          </a:xfrm>
          <a:prstGeom prst="rect">
            <a:avLst/>
          </a:prstGeom>
        </p:spPr>
        <p:txBody>
          <a:bodyPr/>
          <a:lstStyle/>
          <a:p>
            <a:pPr lvl="0">
              <a:defRPr sz="1800"/>
            </a:pPr>
            <a:r>
              <a:rPr sz="2400"/>
              <a:t>Fare clic per modificare stili del testo dello schema</a:t>
            </a:r>
          </a:p>
          <a:p>
            <a:pPr lvl="1">
              <a:defRPr sz="1800"/>
            </a:pPr>
            <a:r>
              <a:rPr sz="2400"/>
              <a:t>Secondo livello</a:t>
            </a:r>
          </a:p>
          <a:p>
            <a:pPr lvl="2">
              <a:defRPr sz="1800"/>
            </a:pPr>
            <a:r>
              <a:rPr sz="2400"/>
              <a:t>Terzo livello</a:t>
            </a:r>
          </a:p>
          <a:p>
            <a:pPr lvl="3">
              <a:defRPr sz="1800"/>
            </a:pPr>
            <a:r>
              <a:rPr sz="2400"/>
              <a:t>Quarto livello</a:t>
            </a:r>
          </a:p>
          <a:p>
            <a:pPr lvl="4">
              <a:defRPr sz="1800"/>
            </a:pPr>
            <a:r>
              <a:rPr sz="2400"/>
              <a:t>Quinto livello</a:t>
            </a:r>
          </a:p>
        </p:txBody>
      </p:sp>
      <p:sp>
        <p:nvSpPr>
          <p:cNvPr id="37" name="Shape 37"/>
          <p:cNvSpPr>
            <a:spLocks noGrp="1"/>
          </p:cNvSpPr>
          <p:nvPr>
            <p:ph type="sldNum" sz="quarter" idx="2"/>
          </p:nvPr>
        </p:nvSpPr>
        <p:spPr>
          <a:prstGeom prst="rect">
            <a:avLst/>
          </a:prstGeom>
        </p:spPr>
        <p:txBody>
          <a:bodyPr/>
          <a:lstStyle/>
          <a:p>
            <a:fld id="{86CB4B4D-7CA3-9044-876B-883B54F8677D}"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69158108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block"/>
          <p:cNvSpPr/>
          <p:nvPr/>
        </p:nvSpPr>
        <p:spPr>
          <a:xfrm>
            <a:off x="1141710" y="1600200"/>
            <a:ext cx="11050290" cy="327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nvGrpSpPr>
          <p:cNvPr id="7" name="top graphic"/>
          <p:cNvGrpSpPr/>
          <p:nvPr/>
        </p:nvGrpSpPr>
        <p:grpSpPr>
          <a:xfrm>
            <a:off x="1279" y="0"/>
            <a:ext cx="12192127" cy="429768"/>
            <a:chOff x="1279" y="0"/>
            <a:chExt cx="12188952" cy="429768"/>
          </a:xfrm>
        </p:grpSpPr>
        <p:sp>
          <p:nvSpPr>
            <p:cNvPr id="8" name="Rectangle 7"/>
            <p:cNvSpPr/>
            <p:nvPr/>
          </p:nvSpPr>
          <p:spPr>
            <a:xfrm>
              <a:off x="1279" y="0"/>
              <a:ext cx="1218895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228600"/>
              <a:ext cx="12188952" cy="201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0" name="Rectangle 9"/>
            <p:cNvSpPr/>
            <p:nvPr/>
          </p:nvSpPr>
          <p:spPr>
            <a:xfrm>
              <a:off x="1279" y="306324"/>
              <a:ext cx="1218895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23" name="bottom graphic"/>
          <p:cNvGrpSpPr/>
          <p:nvPr/>
        </p:nvGrpSpPr>
        <p:grpSpPr>
          <a:xfrm>
            <a:off x="1" y="6080760"/>
            <a:ext cx="12193406" cy="777240"/>
            <a:chOff x="0" y="6080760"/>
            <a:chExt cx="12190231" cy="777240"/>
          </a:xfrm>
        </p:grpSpPr>
        <p:sp>
          <p:nvSpPr>
            <p:cNvPr id="13" name="Rectangle 12"/>
            <p:cNvSpPr/>
            <p:nvPr/>
          </p:nvSpPr>
          <p:spPr>
            <a:xfrm>
              <a:off x="0" y="6217920"/>
              <a:ext cx="12188825" cy="64008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14" name="Rectangle 13"/>
            <p:cNvSpPr/>
            <p:nvPr/>
          </p:nvSpPr>
          <p:spPr>
            <a:xfrm>
              <a:off x="1279" y="60807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5" name="Rectangle 14"/>
            <p:cNvSpPr/>
            <p:nvPr/>
          </p:nvSpPr>
          <p:spPr>
            <a:xfrm>
              <a:off x="1279" y="6172200"/>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3" name="Subtitle 2"/>
          <p:cNvSpPr>
            <a:spLocks noGrp="1"/>
          </p:cNvSpPr>
          <p:nvPr>
            <p:ph type="subTitle" idx="1"/>
          </p:nvPr>
        </p:nvSpPr>
        <p:spPr>
          <a:xfrm>
            <a:off x="1522809" y="5029200"/>
            <a:ext cx="8231742" cy="838200"/>
          </a:xfrm>
        </p:spPr>
        <p:txBody>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a:p>
        </p:txBody>
      </p:sp>
      <p:sp>
        <p:nvSpPr>
          <p:cNvPr id="2" name="Title 1"/>
          <p:cNvSpPr>
            <a:spLocks noGrp="1"/>
          </p:cNvSpPr>
          <p:nvPr>
            <p:ph type="ctrTitle"/>
          </p:nvPr>
        </p:nvSpPr>
        <p:spPr>
          <a:xfrm>
            <a:off x="1522811" y="1905000"/>
            <a:ext cx="9146380" cy="2667000"/>
          </a:xfrm>
        </p:spPr>
        <p:txBody>
          <a:bodyPr anchor="b">
            <a:normAutofit/>
          </a:bodyPr>
          <a:lstStyle>
            <a:lvl1pPr>
              <a:lnSpc>
                <a:spcPct val="80000"/>
              </a:lnSpc>
              <a:defRPr sz="6600">
                <a:solidFill>
                  <a:schemeClr val="bg1"/>
                </a:solidFill>
                <a:effectLst>
                  <a:outerShdw blurRad="88900" algn="ctr" rotWithShape="0">
                    <a:prstClr val="black">
                      <a:alpha val="35000"/>
                    </a:prstClr>
                  </a:outerShdw>
                </a:effectLst>
              </a:defRPr>
            </a:lvl1pPr>
          </a:lstStyle>
          <a:p>
            <a:r>
              <a:rPr lang="it-IT" smtClean="0"/>
              <a:t>Fare clic per modificare lo stile del titolo</a:t>
            </a:r>
            <a:endParaRPr/>
          </a:p>
        </p:txBody>
      </p:sp>
      <p:sp>
        <p:nvSpPr>
          <p:cNvPr id="4" name="Segnaposto data 3"/>
          <p:cNvSpPr>
            <a:spLocks noGrp="1"/>
          </p:cNvSpPr>
          <p:nvPr>
            <p:ph type="dt" sz="half" idx="10"/>
          </p:nvPr>
        </p:nvSpPr>
        <p:spPr/>
        <p:txBody>
          <a:bodyPr/>
          <a:lstStyle/>
          <a:p>
            <a:r>
              <a:rPr lang="it-IT" smtClean="0">
                <a:solidFill>
                  <a:prstClr val="white"/>
                </a:solidFill>
              </a:rPr>
              <a:t>12/8/2011</a:t>
            </a:r>
            <a:endParaRPr lang="it-IT">
              <a:solidFill>
                <a:prstClr val="white"/>
              </a:solidFill>
            </a:endParaRPr>
          </a:p>
        </p:txBody>
      </p:sp>
      <p:sp>
        <p:nvSpPr>
          <p:cNvPr id="5" name="Segnaposto piè di pagina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6" name="Segnaposto numero diapositiva 5"/>
          <p:cNvSpPr>
            <a:spLocks noGrp="1"/>
          </p:cNvSpPr>
          <p:nvPr>
            <p:ph type="sldNum" sz="quarter" idx="12"/>
          </p:nvPr>
        </p:nvSpPr>
        <p:spPr/>
        <p:txBody>
          <a:bodyPr/>
          <a:lstStyle/>
          <a:p>
            <a:fld id="{DF28FB93-0A08-4E7D-8E63-9EFA29F1E093}" type="slidenum">
              <a:rPr lang="it-IT" smtClean="0">
                <a:solidFill>
                  <a:prstClr val="white"/>
                </a:solidFill>
              </a:rPr>
              <a:pPr/>
              <a:t>‹N›</a:t>
            </a:fld>
            <a:endParaRPr lang="it-IT">
              <a:solidFill>
                <a:prstClr val="white"/>
              </a:solidFill>
            </a:endParaRPr>
          </a:p>
        </p:txBody>
      </p:sp>
    </p:spTree>
    <p:extLst>
      <p:ext uri="{BB962C8B-B14F-4D97-AF65-F5344CB8AC3E}">
        <p14:creationId xmlns:p14="http://schemas.microsoft.com/office/powerpoint/2010/main" val="238557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it-IT" smtClean="0"/>
              <a:t>Fare clic per modificare lo stile del titolo</a:t>
            </a:r>
            <a:endParaRPr/>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45319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a:p>
        </p:txBody>
      </p:sp>
      <p:sp>
        <p:nvSpPr>
          <p:cNvPr id="3" name="Text Placeholder 2"/>
          <p:cNvSpPr>
            <a:spLocks noGrp="1"/>
          </p:cNvSpPr>
          <p:nvPr>
            <p:ph type="body" idx="1"/>
          </p:nvPr>
        </p:nvSpPr>
        <p:spPr>
          <a:xfrm>
            <a:off x="1522810"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522810"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Text Placeholder 4"/>
          <p:cNvSpPr>
            <a:spLocks noGrp="1"/>
          </p:cNvSpPr>
          <p:nvPr>
            <p:ph type="body" sz="quarter" idx="3"/>
          </p:nvPr>
        </p:nvSpPr>
        <p:spPr>
          <a:xfrm>
            <a:off x="6248442"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48442"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7" name="Date Placeholder 6"/>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8" name="Footer Placeholder 7"/>
          <p:cNvSpPr>
            <a:spLocks noGrp="1"/>
          </p:cNvSpPr>
          <p:nvPr>
            <p:ph type="ftr" sz="quarter" idx="11"/>
          </p:nvPr>
        </p:nvSpPr>
        <p:spPr/>
        <p:txBody>
          <a:bodyPr/>
          <a:lstStyle/>
          <a:p>
            <a:r>
              <a:rPr lang="it-IT" smtClean="0">
                <a:solidFill>
                  <a:prstClr val="white"/>
                </a:solidFill>
              </a:rPr>
              <a:t>corso di Marketing Urbano - prof.Ezio Marra</a:t>
            </a:r>
            <a:endParaRPr>
              <a:solidFill>
                <a:prstClr val="white"/>
              </a:solidFill>
            </a:endParaRPr>
          </a:p>
        </p:txBody>
      </p:sp>
      <p:sp>
        <p:nvSpPr>
          <p:cNvPr id="9" name="Slide Number Placeholder 8"/>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28757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522810" y="1905000"/>
            <a:ext cx="9146382" cy="2667000"/>
          </a:xfrm>
        </p:spPr>
        <p:txBody>
          <a:bodyPr anchor="b">
            <a:normAutofit/>
          </a:bodyPr>
          <a:lstStyle>
            <a:lvl1pPr algn="l">
              <a:defRPr sz="5400" b="0" cap="none" baseline="0"/>
            </a:lvl1pPr>
          </a:lstStyle>
          <a:p>
            <a:r>
              <a:rPr lang="it-IT" smtClean="0"/>
              <a:t>Fare clic per modificare lo stile del titolo</a:t>
            </a:r>
            <a:endParaRPr/>
          </a:p>
        </p:txBody>
      </p:sp>
      <p:sp>
        <p:nvSpPr>
          <p:cNvPr id="3" name="Text Placeholder 2"/>
          <p:cNvSpPr>
            <a:spLocks noGrp="1"/>
          </p:cNvSpPr>
          <p:nvPr>
            <p:ph type="body" idx="1"/>
          </p:nvPr>
        </p:nvSpPr>
        <p:spPr>
          <a:xfrm>
            <a:off x="1522809" y="4876800"/>
            <a:ext cx="8231742"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solidFill>
                  <a:schemeClr val="tx1"/>
                </a:solidFill>
              </a:defRPr>
            </a:lvl1pPr>
          </a:lstStyle>
          <a:p>
            <a:r>
              <a:rPr lang="it-IT" smtClean="0">
                <a:solidFill>
                  <a:prstClr val="black"/>
                </a:solidFill>
              </a:rPr>
              <a:t>12/8/2011</a:t>
            </a:r>
            <a:endParaRPr>
              <a:solidFill>
                <a:prstClr val="black"/>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it-IT" smtClean="0">
                <a:solidFill>
                  <a:prstClr val="black"/>
                </a:solidFill>
              </a:rPr>
              <a:t>Università degli Studi di Milano-Bicocca  Dipartimento di Sociologia e Ricerca Sociale</a:t>
            </a:r>
            <a:endParaRPr>
              <a:solidFill>
                <a:prstClr val="black"/>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F28FB93-0A08-4E7D-8E63-9EFA29F1E093}" type="slidenum">
              <a:rPr>
                <a:solidFill>
                  <a:prstClr val="black"/>
                </a:solidFill>
              </a:rPr>
              <a:pPr/>
              <a:t>‹N›</a:t>
            </a:fld>
            <a:endParaRPr>
              <a:solidFill>
                <a:prstClr val="black"/>
              </a:solidFill>
            </a:endParaRPr>
          </a:p>
        </p:txBody>
      </p:sp>
    </p:spTree>
    <p:extLst>
      <p:ext uri="{BB962C8B-B14F-4D97-AF65-F5344CB8AC3E}">
        <p14:creationId xmlns:p14="http://schemas.microsoft.com/office/powerpoint/2010/main" val="79261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Content Placeholder 2"/>
          <p:cNvSpPr>
            <a:spLocks noGrp="1"/>
          </p:cNvSpPr>
          <p:nvPr>
            <p:ph sz="half" idx="1"/>
          </p:nvPr>
        </p:nvSpPr>
        <p:spPr>
          <a:xfrm>
            <a:off x="1522810"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Content Placeholder 3"/>
          <p:cNvSpPr>
            <a:spLocks noGrp="1"/>
          </p:cNvSpPr>
          <p:nvPr>
            <p:ph sz="half" idx="2"/>
          </p:nvPr>
        </p:nvSpPr>
        <p:spPr>
          <a:xfrm>
            <a:off x="6232472"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73421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a:p>
        </p:txBody>
      </p:sp>
      <p:sp>
        <p:nvSpPr>
          <p:cNvPr id="3" name="Text Placeholder 2"/>
          <p:cNvSpPr>
            <a:spLocks noGrp="1"/>
          </p:cNvSpPr>
          <p:nvPr>
            <p:ph type="body" idx="1"/>
          </p:nvPr>
        </p:nvSpPr>
        <p:spPr>
          <a:xfrm>
            <a:off x="1522810"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522810"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Text Placeholder 4"/>
          <p:cNvSpPr>
            <a:spLocks noGrp="1"/>
          </p:cNvSpPr>
          <p:nvPr>
            <p:ph type="body" sz="quarter" idx="3"/>
          </p:nvPr>
        </p:nvSpPr>
        <p:spPr>
          <a:xfrm>
            <a:off x="6248442"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48442"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7" name="Date Placeholder 6"/>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8" name="Footer Placeholder 7"/>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9" name="Slide Number Placeholder 8"/>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93018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Date Placeholder 2"/>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4" name="Footer Placeholder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5" name="Slide Number Placeholder 4"/>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20252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grpSp>
        <p:nvGrpSpPr>
          <p:cNvPr id="6"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Date Placeholder 1"/>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3" name="Footer Placeholder 2"/>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4" name="Slide Number Placeholder 3"/>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51402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1"/>
            </a:lvl1pPr>
          </a:lstStyle>
          <a:p>
            <a:r>
              <a:rPr lang="it-IT" smtClean="0"/>
              <a:t>Fare clic per modificare lo stile del titolo</a:t>
            </a:r>
            <a:endParaRPr/>
          </a:p>
        </p:txBody>
      </p:sp>
      <p:sp>
        <p:nvSpPr>
          <p:cNvPr id="3" name="Content Placeholder 2"/>
          <p:cNvSpPr>
            <a:spLocks noGrp="1"/>
          </p:cNvSpPr>
          <p:nvPr>
            <p:ph idx="1"/>
          </p:nvPr>
        </p:nvSpPr>
        <p:spPr>
          <a:xfrm>
            <a:off x="1492319" y="1293495"/>
            <a:ext cx="5579293" cy="40233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Text Placeholder 3"/>
          <p:cNvSpPr>
            <a:spLocks noGrp="1"/>
          </p:cNvSpPr>
          <p:nvPr>
            <p:ph type="body" sz="half" idx="2"/>
          </p:nvPr>
        </p:nvSpPr>
        <p:spPr>
          <a:xfrm>
            <a:off x="7925278" y="3536830"/>
            <a:ext cx="3125014" cy="1797169"/>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417561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0"/>
            </a:lvl1pPr>
          </a:lstStyle>
          <a:p>
            <a:r>
              <a:rPr lang="it-IT" smtClean="0"/>
              <a:t>Fare clic per modificare lo stile del titolo</a:t>
            </a:r>
            <a:endParaRPr/>
          </a:p>
        </p:txBody>
      </p:sp>
      <p:sp>
        <p:nvSpPr>
          <p:cNvPr id="3" name="Picture Placeholder 2"/>
          <p:cNvSpPr>
            <a:spLocks noGrp="1"/>
          </p:cNvSpPr>
          <p:nvPr>
            <p:ph type="pic" idx="1"/>
          </p:nvPr>
        </p:nvSpPr>
        <p:spPr>
          <a:xfrm>
            <a:off x="1400855" y="1202055"/>
            <a:ext cx="5762221" cy="4206240"/>
          </a:xfrm>
          <a:solidFill>
            <a:schemeClr val="bg1">
              <a:lumMod val="95000"/>
            </a:schemeClr>
          </a:solidFill>
        </p:spPr>
        <p:txBody>
          <a:bodyPr tIns="914400">
            <a:normAutofit/>
          </a:bodyPr>
          <a:lstStyle>
            <a:lvl1pPr marL="0" indent="0" algn="ctr">
              <a:spcBef>
                <a:spcPts val="0"/>
              </a:spcBef>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a:p>
        </p:txBody>
      </p:sp>
      <p:sp>
        <p:nvSpPr>
          <p:cNvPr id="4" name="Text Placeholder 3"/>
          <p:cNvSpPr>
            <a:spLocks noGrp="1"/>
          </p:cNvSpPr>
          <p:nvPr>
            <p:ph type="body" sz="half" idx="2"/>
          </p:nvPr>
        </p:nvSpPr>
        <p:spPr>
          <a:xfrm>
            <a:off x="7925278" y="3536830"/>
            <a:ext cx="3125014" cy="1797171"/>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03122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50267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6981" y="609600"/>
            <a:ext cx="1143299" cy="5410200"/>
          </a:xfrm>
        </p:spPr>
        <p:txBody>
          <a:bodyPr vert="eaVert"/>
          <a:lstStyle/>
          <a:p>
            <a:r>
              <a:rPr lang="it-IT" smtClean="0"/>
              <a:t>Fare clic per modificare lo stile del titolo</a:t>
            </a:r>
            <a:endParaRPr/>
          </a:p>
        </p:txBody>
      </p:sp>
      <p:sp>
        <p:nvSpPr>
          <p:cNvPr id="3" name="Vertical Text Placeholder 2"/>
          <p:cNvSpPr>
            <a:spLocks noGrp="1"/>
          </p:cNvSpPr>
          <p:nvPr>
            <p:ph type="body" orient="vert" idx="1"/>
          </p:nvPr>
        </p:nvSpPr>
        <p:spPr>
          <a:xfrm>
            <a:off x="1522809" y="609600"/>
            <a:ext cx="7698203" cy="5410200"/>
          </a:xfrm>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71395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Due contenuti">
    <p:spTree>
      <p:nvGrpSpPr>
        <p:cNvPr id="1" name=""/>
        <p:cNvGrpSpPr/>
        <p:nvPr/>
      </p:nvGrpSpPr>
      <p:grpSpPr>
        <a:xfrm>
          <a:off x="0" y="0"/>
          <a:ext cx="0" cy="0"/>
          <a:chOff x="0" y="0"/>
          <a:chExt cx="0" cy="0"/>
        </a:xfrm>
      </p:grpSpPr>
      <p:sp>
        <p:nvSpPr>
          <p:cNvPr id="35" name="Shape 35"/>
          <p:cNvSpPr>
            <a:spLocks noGrp="1"/>
          </p:cNvSpPr>
          <p:nvPr>
            <p:ph type="title"/>
          </p:nvPr>
        </p:nvSpPr>
        <p:spPr>
          <a:xfrm>
            <a:off x="1524464" y="0"/>
            <a:ext cx="9153074" cy="1676400"/>
          </a:xfrm>
          <a:prstGeom prst="rect">
            <a:avLst/>
          </a:prstGeom>
        </p:spPr>
        <p:txBody>
          <a:bodyPr/>
          <a:lstStyle/>
          <a:p>
            <a:pPr lvl="0">
              <a:defRPr sz="1800">
                <a:solidFill>
                  <a:srgbClr val="000000"/>
                </a:solidFill>
              </a:defRPr>
            </a:pPr>
            <a:r>
              <a:rPr sz="3200">
                <a:solidFill>
                  <a:srgbClr val="F07F09"/>
                </a:solidFill>
              </a:rPr>
              <a:t>Fare clic per modificare lo stile del titolo</a:t>
            </a:r>
          </a:p>
        </p:txBody>
      </p:sp>
      <p:sp>
        <p:nvSpPr>
          <p:cNvPr id="36" name="Shape 36"/>
          <p:cNvSpPr>
            <a:spLocks noGrp="1"/>
          </p:cNvSpPr>
          <p:nvPr>
            <p:ph type="body" idx="1"/>
          </p:nvPr>
        </p:nvSpPr>
        <p:spPr>
          <a:xfrm>
            <a:off x="1524001" y="1905001"/>
            <a:ext cx="4440191" cy="4953001"/>
          </a:xfrm>
          <a:prstGeom prst="rect">
            <a:avLst/>
          </a:prstGeom>
        </p:spPr>
        <p:txBody>
          <a:bodyPr/>
          <a:lstStyle/>
          <a:p>
            <a:pPr lvl="0">
              <a:defRPr sz="1800"/>
            </a:pPr>
            <a:r>
              <a:rPr sz="2400"/>
              <a:t>Fare clic per modificare stili del testo dello schema</a:t>
            </a:r>
          </a:p>
          <a:p>
            <a:pPr lvl="1">
              <a:defRPr sz="1800"/>
            </a:pPr>
            <a:r>
              <a:rPr sz="2400"/>
              <a:t>Secondo livello</a:t>
            </a:r>
          </a:p>
          <a:p>
            <a:pPr lvl="2">
              <a:defRPr sz="1800"/>
            </a:pPr>
            <a:r>
              <a:rPr sz="2400"/>
              <a:t>Terzo livello</a:t>
            </a:r>
          </a:p>
          <a:p>
            <a:pPr lvl="3">
              <a:defRPr sz="1800"/>
            </a:pPr>
            <a:r>
              <a:rPr sz="2400"/>
              <a:t>Quarto livello</a:t>
            </a:r>
          </a:p>
          <a:p>
            <a:pPr lvl="4">
              <a:defRPr sz="1800"/>
            </a:pPr>
            <a:r>
              <a:rPr sz="2400"/>
              <a:t>Quinto livello</a:t>
            </a:r>
          </a:p>
        </p:txBody>
      </p:sp>
      <p:sp>
        <p:nvSpPr>
          <p:cNvPr id="37" name="Shape 37"/>
          <p:cNvSpPr>
            <a:spLocks noGrp="1"/>
          </p:cNvSpPr>
          <p:nvPr>
            <p:ph type="sldNum" sz="quarter" idx="2"/>
          </p:nvPr>
        </p:nvSpPr>
        <p:spPr>
          <a:prstGeom prst="rect">
            <a:avLst/>
          </a:prstGeom>
        </p:spPr>
        <p:txBody>
          <a:bodyPr/>
          <a:lstStyle/>
          <a:p>
            <a:fld id="{86CB4B4D-7CA3-9044-876B-883B54F8677D}"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05599469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Date Placeholder 2"/>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4" name="Footer Placeholder 3"/>
          <p:cNvSpPr>
            <a:spLocks noGrp="1"/>
          </p:cNvSpPr>
          <p:nvPr>
            <p:ph type="ftr" sz="quarter" idx="11"/>
          </p:nvPr>
        </p:nvSpPr>
        <p:spPr/>
        <p:txBody>
          <a:bodyPr/>
          <a:lstStyle/>
          <a:p>
            <a:r>
              <a:rPr lang="it-IT" smtClean="0">
                <a:solidFill>
                  <a:prstClr val="white"/>
                </a:solidFill>
              </a:rPr>
              <a:t>corso di Marketing Urbano - prof.Ezio Marra</a:t>
            </a:r>
            <a:endParaRPr>
              <a:solidFill>
                <a:prstClr val="white"/>
              </a:solidFill>
            </a:endParaRPr>
          </a:p>
        </p:txBody>
      </p:sp>
      <p:sp>
        <p:nvSpPr>
          <p:cNvPr id="5" name="Slide Number Placeholder 4"/>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07349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block"/>
          <p:cNvSpPr/>
          <p:nvPr/>
        </p:nvSpPr>
        <p:spPr>
          <a:xfrm>
            <a:off x="1141710" y="1600200"/>
            <a:ext cx="11050290" cy="327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nvGrpSpPr>
          <p:cNvPr id="7" name="top graphic"/>
          <p:cNvGrpSpPr/>
          <p:nvPr/>
        </p:nvGrpSpPr>
        <p:grpSpPr>
          <a:xfrm>
            <a:off x="1279" y="0"/>
            <a:ext cx="12192127" cy="429768"/>
            <a:chOff x="1279" y="0"/>
            <a:chExt cx="12188952" cy="429768"/>
          </a:xfrm>
        </p:grpSpPr>
        <p:sp>
          <p:nvSpPr>
            <p:cNvPr id="8" name="Rectangle 7"/>
            <p:cNvSpPr/>
            <p:nvPr/>
          </p:nvSpPr>
          <p:spPr>
            <a:xfrm>
              <a:off x="1279" y="0"/>
              <a:ext cx="1218895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228600"/>
              <a:ext cx="12188952" cy="201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0" name="Rectangle 9"/>
            <p:cNvSpPr/>
            <p:nvPr/>
          </p:nvSpPr>
          <p:spPr>
            <a:xfrm>
              <a:off x="1279" y="306324"/>
              <a:ext cx="1218895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23" name="bottom graphic"/>
          <p:cNvGrpSpPr/>
          <p:nvPr/>
        </p:nvGrpSpPr>
        <p:grpSpPr>
          <a:xfrm>
            <a:off x="1" y="6080760"/>
            <a:ext cx="12193406" cy="777240"/>
            <a:chOff x="0" y="6080760"/>
            <a:chExt cx="12190231" cy="777240"/>
          </a:xfrm>
        </p:grpSpPr>
        <p:sp>
          <p:nvSpPr>
            <p:cNvPr id="13" name="Rectangle 12"/>
            <p:cNvSpPr/>
            <p:nvPr/>
          </p:nvSpPr>
          <p:spPr>
            <a:xfrm>
              <a:off x="0" y="6217920"/>
              <a:ext cx="12188825" cy="64008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14" name="Rectangle 13"/>
            <p:cNvSpPr/>
            <p:nvPr/>
          </p:nvSpPr>
          <p:spPr>
            <a:xfrm>
              <a:off x="1279" y="60807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5" name="Rectangle 14"/>
            <p:cNvSpPr/>
            <p:nvPr/>
          </p:nvSpPr>
          <p:spPr>
            <a:xfrm>
              <a:off x="1279" y="6172200"/>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3" name="Subtitle 2"/>
          <p:cNvSpPr>
            <a:spLocks noGrp="1"/>
          </p:cNvSpPr>
          <p:nvPr>
            <p:ph type="subTitle" idx="1"/>
          </p:nvPr>
        </p:nvSpPr>
        <p:spPr>
          <a:xfrm>
            <a:off x="1522809" y="5029200"/>
            <a:ext cx="8231742" cy="838200"/>
          </a:xfrm>
        </p:spPr>
        <p:txBody>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a:p>
        </p:txBody>
      </p:sp>
      <p:sp>
        <p:nvSpPr>
          <p:cNvPr id="2" name="Title 1"/>
          <p:cNvSpPr>
            <a:spLocks noGrp="1"/>
          </p:cNvSpPr>
          <p:nvPr>
            <p:ph type="ctrTitle"/>
          </p:nvPr>
        </p:nvSpPr>
        <p:spPr>
          <a:xfrm>
            <a:off x="1522811" y="1905000"/>
            <a:ext cx="9146380" cy="2667000"/>
          </a:xfrm>
        </p:spPr>
        <p:txBody>
          <a:bodyPr anchor="b">
            <a:normAutofit/>
          </a:bodyPr>
          <a:lstStyle>
            <a:lvl1pPr>
              <a:lnSpc>
                <a:spcPct val="80000"/>
              </a:lnSpc>
              <a:defRPr sz="6600">
                <a:solidFill>
                  <a:schemeClr val="bg1"/>
                </a:solidFill>
                <a:effectLst>
                  <a:outerShdw blurRad="88900" algn="ctr" rotWithShape="0">
                    <a:prstClr val="black">
                      <a:alpha val="35000"/>
                    </a:prstClr>
                  </a:outerShdw>
                </a:effectLst>
              </a:defRPr>
            </a:lvl1pPr>
          </a:lstStyle>
          <a:p>
            <a:r>
              <a:rPr lang="it-IT" smtClean="0"/>
              <a:t>Fare clic per modificare lo stile del titolo</a:t>
            </a:r>
            <a:endParaRPr/>
          </a:p>
        </p:txBody>
      </p:sp>
      <p:sp>
        <p:nvSpPr>
          <p:cNvPr id="4" name="Segnaposto data 3"/>
          <p:cNvSpPr>
            <a:spLocks noGrp="1"/>
          </p:cNvSpPr>
          <p:nvPr>
            <p:ph type="dt" sz="half" idx="10"/>
          </p:nvPr>
        </p:nvSpPr>
        <p:spPr/>
        <p:txBody>
          <a:bodyPr/>
          <a:lstStyle/>
          <a:p>
            <a:r>
              <a:rPr lang="it-IT" smtClean="0">
                <a:solidFill>
                  <a:prstClr val="white"/>
                </a:solidFill>
              </a:rPr>
              <a:t>12/8/2011</a:t>
            </a:r>
            <a:endParaRPr lang="it-IT">
              <a:solidFill>
                <a:prstClr val="white"/>
              </a:solidFill>
            </a:endParaRPr>
          </a:p>
        </p:txBody>
      </p:sp>
      <p:sp>
        <p:nvSpPr>
          <p:cNvPr id="5" name="Segnaposto piè di pagina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6" name="Segnaposto numero diapositiva 5"/>
          <p:cNvSpPr>
            <a:spLocks noGrp="1"/>
          </p:cNvSpPr>
          <p:nvPr>
            <p:ph type="sldNum" sz="quarter" idx="12"/>
          </p:nvPr>
        </p:nvSpPr>
        <p:spPr/>
        <p:txBody>
          <a:bodyPr/>
          <a:lstStyle/>
          <a:p>
            <a:fld id="{DF28FB93-0A08-4E7D-8E63-9EFA29F1E093}" type="slidenum">
              <a:rPr lang="it-IT" smtClean="0">
                <a:solidFill>
                  <a:prstClr val="white"/>
                </a:solidFill>
              </a:rPr>
              <a:pPr/>
              <a:t>‹N›</a:t>
            </a:fld>
            <a:endParaRPr lang="it-IT">
              <a:solidFill>
                <a:prstClr val="white"/>
              </a:solidFill>
            </a:endParaRPr>
          </a:p>
        </p:txBody>
      </p:sp>
    </p:spTree>
    <p:extLst>
      <p:ext uri="{BB962C8B-B14F-4D97-AF65-F5344CB8AC3E}">
        <p14:creationId xmlns:p14="http://schemas.microsoft.com/office/powerpoint/2010/main" val="151882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it-IT" smtClean="0"/>
              <a:t>Fare clic per modificare lo stile del titolo</a:t>
            </a:r>
            <a:endParaRPr/>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45301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522810" y="1905000"/>
            <a:ext cx="9146382" cy="2667000"/>
          </a:xfrm>
        </p:spPr>
        <p:txBody>
          <a:bodyPr anchor="b">
            <a:normAutofit/>
          </a:bodyPr>
          <a:lstStyle>
            <a:lvl1pPr algn="l">
              <a:defRPr sz="5400" b="0" cap="none" baseline="0"/>
            </a:lvl1pPr>
          </a:lstStyle>
          <a:p>
            <a:r>
              <a:rPr lang="it-IT" smtClean="0"/>
              <a:t>Fare clic per modificare lo stile del titolo</a:t>
            </a:r>
            <a:endParaRPr/>
          </a:p>
        </p:txBody>
      </p:sp>
      <p:sp>
        <p:nvSpPr>
          <p:cNvPr id="3" name="Text Placeholder 2"/>
          <p:cNvSpPr>
            <a:spLocks noGrp="1"/>
          </p:cNvSpPr>
          <p:nvPr>
            <p:ph type="body" idx="1"/>
          </p:nvPr>
        </p:nvSpPr>
        <p:spPr>
          <a:xfrm>
            <a:off x="1522809" y="4876800"/>
            <a:ext cx="8231742"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solidFill>
                  <a:schemeClr val="tx1"/>
                </a:solidFill>
              </a:defRPr>
            </a:lvl1pPr>
          </a:lstStyle>
          <a:p>
            <a:r>
              <a:rPr lang="it-IT" smtClean="0">
                <a:solidFill>
                  <a:prstClr val="black"/>
                </a:solidFill>
              </a:rPr>
              <a:t>12/8/2011</a:t>
            </a:r>
            <a:endParaRPr>
              <a:solidFill>
                <a:prstClr val="black"/>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it-IT" smtClean="0">
                <a:solidFill>
                  <a:prstClr val="black"/>
                </a:solidFill>
              </a:rPr>
              <a:t>Università degli Studi di Milano-Bicocca  Dipartimento di Sociologia e Ricerca Sociale</a:t>
            </a:r>
            <a:endParaRPr>
              <a:solidFill>
                <a:prstClr val="black"/>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F28FB93-0A08-4E7D-8E63-9EFA29F1E093}" type="slidenum">
              <a:rPr>
                <a:solidFill>
                  <a:prstClr val="black"/>
                </a:solidFill>
              </a:rPr>
              <a:pPr/>
              <a:t>‹N›</a:t>
            </a:fld>
            <a:endParaRPr>
              <a:solidFill>
                <a:prstClr val="black"/>
              </a:solidFill>
            </a:endParaRPr>
          </a:p>
        </p:txBody>
      </p:sp>
    </p:spTree>
    <p:extLst>
      <p:ext uri="{BB962C8B-B14F-4D97-AF65-F5344CB8AC3E}">
        <p14:creationId xmlns:p14="http://schemas.microsoft.com/office/powerpoint/2010/main" val="325021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Content Placeholder 2"/>
          <p:cNvSpPr>
            <a:spLocks noGrp="1"/>
          </p:cNvSpPr>
          <p:nvPr>
            <p:ph sz="half" idx="1"/>
          </p:nvPr>
        </p:nvSpPr>
        <p:spPr>
          <a:xfrm>
            <a:off x="1522810"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Content Placeholder 3"/>
          <p:cNvSpPr>
            <a:spLocks noGrp="1"/>
          </p:cNvSpPr>
          <p:nvPr>
            <p:ph sz="half" idx="2"/>
          </p:nvPr>
        </p:nvSpPr>
        <p:spPr>
          <a:xfrm>
            <a:off x="6232472"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25578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a:p>
        </p:txBody>
      </p:sp>
      <p:sp>
        <p:nvSpPr>
          <p:cNvPr id="3" name="Text Placeholder 2"/>
          <p:cNvSpPr>
            <a:spLocks noGrp="1"/>
          </p:cNvSpPr>
          <p:nvPr>
            <p:ph type="body" idx="1"/>
          </p:nvPr>
        </p:nvSpPr>
        <p:spPr>
          <a:xfrm>
            <a:off x="1522810"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522810"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Text Placeholder 4"/>
          <p:cNvSpPr>
            <a:spLocks noGrp="1"/>
          </p:cNvSpPr>
          <p:nvPr>
            <p:ph type="body" sz="quarter" idx="3"/>
          </p:nvPr>
        </p:nvSpPr>
        <p:spPr>
          <a:xfrm>
            <a:off x="6248442"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48442"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7" name="Date Placeholder 6"/>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8" name="Footer Placeholder 7"/>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9" name="Slide Number Placeholder 8"/>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01416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Date Placeholder 2"/>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4" name="Footer Placeholder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5" name="Slide Number Placeholder 4"/>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68494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grpSp>
        <p:nvGrpSpPr>
          <p:cNvPr id="6"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Date Placeholder 1"/>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3" name="Footer Placeholder 2"/>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4" name="Slide Number Placeholder 3"/>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03745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1"/>
            </a:lvl1pPr>
          </a:lstStyle>
          <a:p>
            <a:r>
              <a:rPr lang="it-IT" smtClean="0"/>
              <a:t>Fare clic per modificare lo stile del titolo</a:t>
            </a:r>
            <a:endParaRPr/>
          </a:p>
        </p:txBody>
      </p:sp>
      <p:sp>
        <p:nvSpPr>
          <p:cNvPr id="3" name="Content Placeholder 2"/>
          <p:cNvSpPr>
            <a:spLocks noGrp="1"/>
          </p:cNvSpPr>
          <p:nvPr>
            <p:ph idx="1"/>
          </p:nvPr>
        </p:nvSpPr>
        <p:spPr>
          <a:xfrm>
            <a:off x="1492319" y="1293495"/>
            <a:ext cx="5579293" cy="40233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Text Placeholder 3"/>
          <p:cNvSpPr>
            <a:spLocks noGrp="1"/>
          </p:cNvSpPr>
          <p:nvPr>
            <p:ph type="body" sz="half" idx="2"/>
          </p:nvPr>
        </p:nvSpPr>
        <p:spPr>
          <a:xfrm>
            <a:off x="7925278" y="3536830"/>
            <a:ext cx="3125014" cy="1797169"/>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427424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0"/>
            </a:lvl1pPr>
          </a:lstStyle>
          <a:p>
            <a:r>
              <a:rPr lang="it-IT" smtClean="0"/>
              <a:t>Fare clic per modificare lo stile del titolo</a:t>
            </a:r>
            <a:endParaRPr/>
          </a:p>
        </p:txBody>
      </p:sp>
      <p:sp>
        <p:nvSpPr>
          <p:cNvPr id="3" name="Picture Placeholder 2"/>
          <p:cNvSpPr>
            <a:spLocks noGrp="1"/>
          </p:cNvSpPr>
          <p:nvPr>
            <p:ph type="pic" idx="1"/>
          </p:nvPr>
        </p:nvSpPr>
        <p:spPr>
          <a:xfrm>
            <a:off x="1400855" y="1202055"/>
            <a:ext cx="5762221" cy="4206240"/>
          </a:xfrm>
          <a:solidFill>
            <a:schemeClr val="bg1">
              <a:lumMod val="95000"/>
            </a:schemeClr>
          </a:solidFill>
        </p:spPr>
        <p:txBody>
          <a:bodyPr tIns="914400">
            <a:normAutofit/>
          </a:bodyPr>
          <a:lstStyle>
            <a:lvl1pPr marL="0" indent="0" algn="ctr">
              <a:spcBef>
                <a:spcPts val="0"/>
              </a:spcBef>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a:p>
        </p:txBody>
      </p:sp>
      <p:sp>
        <p:nvSpPr>
          <p:cNvPr id="4" name="Text Placeholder 3"/>
          <p:cNvSpPr>
            <a:spLocks noGrp="1"/>
          </p:cNvSpPr>
          <p:nvPr>
            <p:ph type="body" sz="half" idx="2"/>
          </p:nvPr>
        </p:nvSpPr>
        <p:spPr>
          <a:xfrm>
            <a:off x="7925278" y="3536830"/>
            <a:ext cx="3125014" cy="1797171"/>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6641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70813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grpSp>
        <p:nvGrpSpPr>
          <p:cNvPr id="6"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Date Placeholder 1"/>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3" name="Footer Placeholder 2"/>
          <p:cNvSpPr>
            <a:spLocks noGrp="1"/>
          </p:cNvSpPr>
          <p:nvPr>
            <p:ph type="ftr" sz="quarter" idx="11"/>
          </p:nvPr>
        </p:nvSpPr>
        <p:spPr/>
        <p:txBody>
          <a:bodyPr/>
          <a:lstStyle/>
          <a:p>
            <a:r>
              <a:rPr lang="it-IT" smtClean="0">
                <a:solidFill>
                  <a:prstClr val="white"/>
                </a:solidFill>
              </a:rPr>
              <a:t>corso di Marketing Urbano - prof.Ezio Marra</a:t>
            </a:r>
            <a:endParaRPr>
              <a:solidFill>
                <a:prstClr val="white"/>
              </a:solidFill>
            </a:endParaRPr>
          </a:p>
        </p:txBody>
      </p:sp>
      <p:sp>
        <p:nvSpPr>
          <p:cNvPr id="4" name="Slide Number Placeholder 3"/>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6022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6981" y="609600"/>
            <a:ext cx="1143299" cy="5410200"/>
          </a:xfrm>
        </p:spPr>
        <p:txBody>
          <a:bodyPr vert="eaVert"/>
          <a:lstStyle/>
          <a:p>
            <a:r>
              <a:rPr lang="it-IT" smtClean="0"/>
              <a:t>Fare clic per modificare lo stile del titolo</a:t>
            </a:r>
            <a:endParaRPr/>
          </a:p>
        </p:txBody>
      </p:sp>
      <p:sp>
        <p:nvSpPr>
          <p:cNvPr id="3" name="Vertical Text Placeholder 2"/>
          <p:cNvSpPr>
            <a:spLocks noGrp="1"/>
          </p:cNvSpPr>
          <p:nvPr>
            <p:ph type="body" orient="vert" idx="1"/>
          </p:nvPr>
        </p:nvSpPr>
        <p:spPr>
          <a:xfrm>
            <a:off x="1522809" y="609600"/>
            <a:ext cx="7698203" cy="5410200"/>
          </a:xfrm>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96381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_Due contenuti">
    <p:spTree>
      <p:nvGrpSpPr>
        <p:cNvPr id="1" name=""/>
        <p:cNvGrpSpPr/>
        <p:nvPr/>
      </p:nvGrpSpPr>
      <p:grpSpPr>
        <a:xfrm>
          <a:off x="0" y="0"/>
          <a:ext cx="0" cy="0"/>
          <a:chOff x="0" y="0"/>
          <a:chExt cx="0" cy="0"/>
        </a:xfrm>
      </p:grpSpPr>
      <p:sp>
        <p:nvSpPr>
          <p:cNvPr id="35" name="Shape 35"/>
          <p:cNvSpPr>
            <a:spLocks noGrp="1"/>
          </p:cNvSpPr>
          <p:nvPr>
            <p:ph type="title"/>
          </p:nvPr>
        </p:nvSpPr>
        <p:spPr>
          <a:xfrm>
            <a:off x="1524464" y="0"/>
            <a:ext cx="9153074" cy="1676400"/>
          </a:xfrm>
          <a:prstGeom prst="rect">
            <a:avLst/>
          </a:prstGeom>
        </p:spPr>
        <p:txBody>
          <a:bodyPr/>
          <a:lstStyle/>
          <a:p>
            <a:pPr lvl="0">
              <a:defRPr sz="1800">
                <a:solidFill>
                  <a:srgbClr val="000000"/>
                </a:solidFill>
              </a:defRPr>
            </a:pPr>
            <a:r>
              <a:rPr sz="3200">
                <a:solidFill>
                  <a:srgbClr val="F07F09"/>
                </a:solidFill>
              </a:rPr>
              <a:t>Fare clic per modificare lo stile del titolo</a:t>
            </a:r>
          </a:p>
        </p:txBody>
      </p:sp>
      <p:sp>
        <p:nvSpPr>
          <p:cNvPr id="36" name="Shape 36"/>
          <p:cNvSpPr>
            <a:spLocks noGrp="1"/>
          </p:cNvSpPr>
          <p:nvPr>
            <p:ph type="body" idx="1"/>
          </p:nvPr>
        </p:nvSpPr>
        <p:spPr>
          <a:xfrm>
            <a:off x="1524001" y="1905001"/>
            <a:ext cx="4440191" cy="4953001"/>
          </a:xfrm>
          <a:prstGeom prst="rect">
            <a:avLst/>
          </a:prstGeom>
        </p:spPr>
        <p:txBody>
          <a:bodyPr/>
          <a:lstStyle/>
          <a:p>
            <a:pPr lvl="0">
              <a:defRPr sz="1800"/>
            </a:pPr>
            <a:r>
              <a:rPr sz="2400"/>
              <a:t>Fare clic per modificare stili del testo dello schema</a:t>
            </a:r>
          </a:p>
          <a:p>
            <a:pPr lvl="1">
              <a:defRPr sz="1800"/>
            </a:pPr>
            <a:r>
              <a:rPr sz="2400"/>
              <a:t>Secondo livello</a:t>
            </a:r>
          </a:p>
          <a:p>
            <a:pPr lvl="2">
              <a:defRPr sz="1800"/>
            </a:pPr>
            <a:r>
              <a:rPr sz="2400"/>
              <a:t>Terzo livello</a:t>
            </a:r>
          </a:p>
          <a:p>
            <a:pPr lvl="3">
              <a:defRPr sz="1800"/>
            </a:pPr>
            <a:r>
              <a:rPr sz="2400"/>
              <a:t>Quarto livello</a:t>
            </a:r>
          </a:p>
          <a:p>
            <a:pPr lvl="4">
              <a:defRPr sz="1800"/>
            </a:pPr>
            <a:r>
              <a:rPr sz="2400"/>
              <a:t>Quinto livello</a:t>
            </a:r>
          </a:p>
        </p:txBody>
      </p:sp>
      <p:sp>
        <p:nvSpPr>
          <p:cNvPr id="37" name="Shape 37"/>
          <p:cNvSpPr>
            <a:spLocks noGrp="1"/>
          </p:cNvSpPr>
          <p:nvPr>
            <p:ph type="sldNum" sz="quarter" idx="2"/>
          </p:nvPr>
        </p:nvSpPr>
        <p:spPr>
          <a:prstGeom prst="rect">
            <a:avLst/>
          </a:prstGeom>
        </p:spPr>
        <p:txBody>
          <a:bodyPr/>
          <a:lstStyle/>
          <a:p>
            <a:fld id="{86CB4B4D-7CA3-9044-876B-883B54F8677D}"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56217047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block"/>
          <p:cNvSpPr/>
          <p:nvPr/>
        </p:nvSpPr>
        <p:spPr>
          <a:xfrm>
            <a:off x="1141710" y="1600200"/>
            <a:ext cx="11050290" cy="327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nvGrpSpPr>
          <p:cNvPr id="7" name="top graphic"/>
          <p:cNvGrpSpPr/>
          <p:nvPr/>
        </p:nvGrpSpPr>
        <p:grpSpPr>
          <a:xfrm>
            <a:off x="1279" y="0"/>
            <a:ext cx="12192127" cy="429768"/>
            <a:chOff x="1279" y="0"/>
            <a:chExt cx="12188952" cy="429768"/>
          </a:xfrm>
        </p:grpSpPr>
        <p:sp>
          <p:nvSpPr>
            <p:cNvPr id="8" name="Rectangle 7"/>
            <p:cNvSpPr/>
            <p:nvPr/>
          </p:nvSpPr>
          <p:spPr>
            <a:xfrm>
              <a:off x="1279" y="0"/>
              <a:ext cx="1218895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228600"/>
              <a:ext cx="12188952" cy="201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0" name="Rectangle 9"/>
            <p:cNvSpPr/>
            <p:nvPr/>
          </p:nvSpPr>
          <p:spPr>
            <a:xfrm>
              <a:off x="1279" y="306324"/>
              <a:ext cx="1218895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23" name="bottom graphic"/>
          <p:cNvGrpSpPr/>
          <p:nvPr/>
        </p:nvGrpSpPr>
        <p:grpSpPr>
          <a:xfrm>
            <a:off x="1" y="6080760"/>
            <a:ext cx="12193406" cy="777240"/>
            <a:chOff x="0" y="6080760"/>
            <a:chExt cx="12190231" cy="777240"/>
          </a:xfrm>
        </p:grpSpPr>
        <p:sp>
          <p:nvSpPr>
            <p:cNvPr id="13" name="Rectangle 12"/>
            <p:cNvSpPr/>
            <p:nvPr/>
          </p:nvSpPr>
          <p:spPr>
            <a:xfrm>
              <a:off x="0" y="6217920"/>
              <a:ext cx="12188825" cy="64008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14" name="Rectangle 13"/>
            <p:cNvSpPr/>
            <p:nvPr/>
          </p:nvSpPr>
          <p:spPr>
            <a:xfrm>
              <a:off x="1279" y="60807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5" name="Rectangle 14"/>
            <p:cNvSpPr/>
            <p:nvPr/>
          </p:nvSpPr>
          <p:spPr>
            <a:xfrm>
              <a:off x="1279" y="6172200"/>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3" name="Subtitle 2"/>
          <p:cNvSpPr>
            <a:spLocks noGrp="1"/>
          </p:cNvSpPr>
          <p:nvPr>
            <p:ph type="subTitle" idx="1"/>
          </p:nvPr>
        </p:nvSpPr>
        <p:spPr>
          <a:xfrm>
            <a:off x="1522809" y="5029200"/>
            <a:ext cx="8231742" cy="838200"/>
          </a:xfrm>
        </p:spPr>
        <p:txBody>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a:p>
        </p:txBody>
      </p:sp>
      <p:sp>
        <p:nvSpPr>
          <p:cNvPr id="2" name="Title 1"/>
          <p:cNvSpPr>
            <a:spLocks noGrp="1"/>
          </p:cNvSpPr>
          <p:nvPr>
            <p:ph type="ctrTitle"/>
          </p:nvPr>
        </p:nvSpPr>
        <p:spPr>
          <a:xfrm>
            <a:off x="1522811" y="1905000"/>
            <a:ext cx="9146380" cy="2667000"/>
          </a:xfrm>
        </p:spPr>
        <p:txBody>
          <a:bodyPr anchor="b">
            <a:normAutofit/>
          </a:bodyPr>
          <a:lstStyle>
            <a:lvl1pPr>
              <a:lnSpc>
                <a:spcPct val="80000"/>
              </a:lnSpc>
              <a:defRPr sz="6600">
                <a:solidFill>
                  <a:schemeClr val="bg1"/>
                </a:solidFill>
                <a:effectLst>
                  <a:outerShdw blurRad="88900" algn="ctr" rotWithShape="0">
                    <a:prstClr val="black">
                      <a:alpha val="35000"/>
                    </a:prstClr>
                  </a:outerShdw>
                </a:effectLst>
              </a:defRPr>
            </a:lvl1pPr>
          </a:lstStyle>
          <a:p>
            <a:r>
              <a:rPr lang="it-IT" smtClean="0"/>
              <a:t>Fare clic per modificare lo stile del titolo</a:t>
            </a:r>
            <a:endParaRPr/>
          </a:p>
        </p:txBody>
      </p:sp>
      <p:sp>
        <p:nvSpPr>
          <p:cNvPr id="4" name="Segnaposto data 3"/>
          <p:cNvSpPr>
            <a:spLocks noGrp="1"/>
          </p:cNvSpPr>
          <p:nvPr>
            <p:ph type="dt" sz="half" idx="10"/>
          </p:nvPr>
        </p:nvSpPr>
        <p:spPr/>
        <p:txBody>
          <a:bodyPr/>
          <a:lstStyle/>
          <a:p>
            <a:r>
              <a:rPr lang="it-IT" smtClean="0">
                <a:solidFill>
                  <a:prstClr val="white"/>
                </a:solidFill>
              </a:rPr>
              <a:t>12/8/2011</a:t>
            </a:r>
            <a:endParaRPr lang="it-IT">
              <a:solidFill>
                <a:prstClr val="white"/>
              </a:solidFill>
            </a:endParaRPr>
          </a:p>
        </p:txBody>
      </p:sp>
      <p:sp>
        <p:nvSpPr>
          <p:cNvPr id="5" name="Segnaposto piè di pagina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6" name="Segnaposto numero diapositiva 5"/>
          <p:cNvSpPr>
            <a:spLocks noGrp="1"/>
          </p:cNvSpPr>
          <p:nvPr>
            <p:ph type="sldNum" sz="quarter" idx="12"/>
          </p:nvPr>
        </p:nvSpPr>
        <p:spPr/>
        <p:txBody>
          <a:bodyPr/>
          <a:lstStyle/>
          <a:p>
            <a:fld id="{DF28FB93-0A08-4E7D-8E63-9EFA29F1E093}" type="slidenum">
              <a:rPr lang="it-IT" smtClean="0">
                <a:solidFill>
                  <a:prstClr val="white"/>
                </a:solidFill>
              </a:rPr>
              <a:pPr/>
              <a:t>‹N›</a:t>
            </a:fld>
            <a:endParaRPr lang="it-IT">
              <a:solidFill>
                <a:prstClr val="white"/>
              </a:solidFill>
            </a:endParaRPr>
          </a:p>
        </p:txBody>
      </p:sp>
    </p:spTree>
    <p:extLst>
      <p:ext uri="{BB962C8B-B14F-4D97-AF65-F5344CB8AC3E}">
        <p14:creationId xmlns:p14="http://schemas.microsoft.com/office/powerpoint/2010/main" val="289343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it-IT" smtClean="0"/>
              <a:t>Fare clic per modificare lo stile del titolo</a:t>
            </a:r>
            <a:endParaRPr/>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5638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522810" y="1905000"/>
            <a:ext cx="9146382" cy="2667000"/>
          </a:xfrm>
        </p:spPr>
        <p:txBody>
          <a:bodyPr anchor="b">
            <a:normAutofit/>
          </a:bodyPr>
          <a:lstStyle>
            <a:lvl1pPr algn="l">
              <a:defRPr sz="5400" b="0" cap="none" baseline="0"/>
            </a:lvl1pPr>
          </a:lstStyle>
          <a:p>
            <a:r>
              <a:rPr lang="it-IT" smtClean="0"/>
              <a:t>Fare clic per modificare lo stile del titolo</a:t>
            </a:r>
            <a:endParaRPr/>
          </a:p>
        </p:txBody>
      </p:sp>
      <p:sp>
        <p:nvSpPr>
          <p:cNvPr id="3" name="Text Placeholder 2"/>
          <p:cNvSpPr>
            <a:spLocks noGrp="1"/>
          </p:cNvSpPr>
          <p:nvPr>
            <p:ph type="body" idx="1"/>
          </p:nvPr>
        </p:nvSpPr>
        <p:spPr>
          <a:xfrm>
            <a:off x="1522809" y="4876800"/>
            <a:ext cx="8231742"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solidFill>
                  <a:schemeClr val="tx1"/>
                </a:solidFill>
              </a:defRPr>
            </a:lvl1pPr>
          </a:lstStyle>
          <a:p>
            <a:r>
              <a:rPr lang="it-IT" smtClean="0">
                <a:solidFill>
                  <a:prstClr val="black"/>
                </a:solidFill>
              </a:rPr>
              <a:t>12/8/2011</a:t>
            </a:r>
            <a:endParaRPr>
              <a:solidFill>
                <a:prstClr val="black"/>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it-IT" smtClean="0">
                <a:solidFill>
                  <a:prstClr val="black"/>
                </a:solidFill>
              </a:rPr>
              <a:t>Università degli Studi di Milano-Bicocca  Dipartimento di Sociologia e Ricerca Sociale</a:t>
            </a:r>
            <a:endParaRPr>
              <a:solidFill>
                <a:prstClr val="black"/>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F28FB93-0A08-4E7D-8E63-9EFA29F1E093}" type="slidenum">
              <a:rPr>
                <a:solidFill>
                  <a:prstClr val="black"/>
                </a:solidFill>
              </a:rPr>
              <a:pPr/>
              <a:t>‹N›</a:t>
            </a:fld>
            <a:endParaRPr>
              <a:solidFill>
                <a:prstClr val="black"/>
              </a:solidFill>
            </a:endParaRPr>
          </a:p>
        </p:txBody>
      </p:sp>
    </p:spTree>
    <p:extLst>
      <p:ext uri="{BB962C8B-B14F-4D97-AF65-F5344CB8AC3E}">
        <p14:creationId xmlns:p14="http://schemas.microsoft.com/office/powerpoint/2010/main" val="184712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Content Placeholder 2"/>
          <p:cNvSpPr>
            <a:spLocks noGrp="1"/>
          </p:cNvSpPr>
          <p:nvPr>
            <p:ph sz="half" idx="1"/>
          </p:nvPr>
        </p:nvSpPr>
        <p:spPr>
          <a:xfrm>
            <a:off x="1522810"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Content Placeholder 3"/>
          <p:cNvSpPr>
            <a:spLocks noGrp="1"/>
          </p:cNvSpPr>
          <p:nvPr>
            <p:ph sz="half" idx="2"/>
          </p:nvPr>
        </p:nvSpPr>
        <p:spPr>
          <a:xfrm>
            <a:off x="6232472"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73701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a:p>
        </p:txBody>
      </p:sp>
      <p:sp>
        <p:nvSpPr>
          <p:cNvPr id="3" name="Text Placeholder 2"/>
          <p:cNvSpPr>
            <a:spLocks noGrp="1"/>
          </p:cNvSpPr>
          <p:nvPr>
            <p:ph type="body" idx="1"/>
          </p:nvPr>
        </p:nvSpPr>
        <p:spPr>
          <a:xfrm>
            <a:off x="1522810"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522810"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Text Placeholder 4"/>
          <p:cNvSpPr>
            <a:spLocks noGrp="1"/>
          </p:cNvSpPr>
          <p:nvPr>
            <p:ph type="body" sz="quarter" idx="3"/>
          </p:nvPr>
        </p:nvSpPr>
        <p:spPr>
          <a:xfrm>
            <a:off x="6248442"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48442"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7" name="Date Placeholder 6"/>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8" name="Footer Placeholder 7"/>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9" name="Slide Number Placeholder 8"/>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80336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Date Placeholder 2"/>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4" name="Footer Placeholder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5" name="Slide Number Placeholder 4"/>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411512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grpSp>
        <p:nvGrpSpPr>
          <p:cNvPr id="6"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Date Placeholder 1"/>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3" name="Footer Placeholder 2"/>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4" name="Slide Number Placeholder 3"/>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510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1"/>
            </a:lvl1pPr>
          </a:lstStyle>
          <a:p>
            <a:r>
              <a:rPr lang="it-IT" smtClean="0"/>
              <a:t>Fare clic per modificare lo stile del titolo</a:t>
            </a:r>
            <a:endParaRPr/>
          </a:p>
        </p:txBody>
      </p:sp>
      <p:sp>
        <p:nvSpPr>
          <p:cNvPr id="3" name="Content Placeholder 2"/>
          <p:cNvSpPr>
            <a:spLocks noGrp="1"/>
          </p:cNvSpPr>
          <p:nvPr>
            <p:ph idx="1"/>
          </p:nvPr>
        </p:nvSpPr>
        <p:spPr>
          <a:xfrm>
            <a:off x="1492319" y="1293495"/>
            <a:ext cx="5579293" cy="40233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Text Placeholder 3"/>
          <p:cNvSpPr>
            <a:spLocks noGrp="1"/>
          </p:cNvSpPr>
          <p:nvPr>
            <p:ph type="body" sz="half" idx="2"/>
          </p:nvPr>
        </p:nvSpPr>
        <p:spPr>
          <a:xfrm>
            <a:off x="7925278" y="3536830"/>
            <a:ext cx="3125014" cy="1797169"/>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92982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1"/>
            </a:lvl1pPr>
          </a:lstStyle>
          <a:p>
            <a:r>
              <a:rPr lang="it-IT" smtClean="0"/>
              <a:t>Fare clic per modificare lo stile del titolo</a:t>
            </a:r>
            <a:endParaRPr/>
          </a:p>
        </p:txBody>
      </p:sp>
      <p:sp>
        <p:nvSpPr>
          <p:cNvPr id="3" name="Content Placeholder 2"/>
          <p:cNvSpPr>
            <a:spLocks noGrp="1"/>
          </p:cNvSpPr>
          <p:nvPr>
            <p:ph idx="1"/>
          </p:nvPr>
        </p:nvSpPr>
        <p:spPr>
          <a:xfrm>
            <a:off x="1492319" y="1293495"/>
            <a:ext cx="5579293" cy="40233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Text Placeholder 3"/>
          <p:cNvSpPr>
            <a:spLocks noGrp="1"/>
          </p:cNvSpPr>
          <p:nvPr>
            <p:ph type="body" sz="half" idx="2"/>
          </p:nvPr>
        </p:nvSpPr>
        <p:spPr>
          <a:xfrm>
            <a:off x="7925278" y="3536830"/>
            <a:ext cx="3125014" cy="1797169"/>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corso di Marketing Urbano - prof.Ezio Marra</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88091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0"/>
            </a:lvl1pPr>
          </a:lstStyle>
          <a:p>
            <a:r>
              <a:rPr lang="it-IT" smtClean="0"/>
              <a:t>Fare clic per modificare lo stile del titolo</a:t>
            </a:r>
            <a:endParaRPr/>
          </a:p>
        </p:txBody>
      </p:sp>
      <p:sp>
        <p:nvSpPr>
          <p:cNvPr id="3" name="Picture Placeholder 2"/>
          <p:cNvSpPr>
            <a:spLocks noGrp="1"/>
          </p:cNvSpPr>
          <p:nvPr>
            <p:ph type="pic" idx="1"/>
          </p:nvPr>
        </p:nvSpPr>
        <p:spPr>
          <a:xfrm>
            <a:off x="1400855" y="1202055"/>
            <a:ext cx="5762221" cy="4206240"/>
          </a:xfrm>
          <a:solidFill>
            <a:schemeClr val="bg1">
              <a:lumMod val="95000"/>
            </a:schemeClr>
          </a:solidFill>
        </p:spPr>
        <p:txBody>
          <a:bodyPr tIns="914400">
            <a:normAutofit/>
          </a:bodyPr>
          <a:lstStyle>
            <a:lvl1pPr marL="0" indent="0" algn="ctr">
              <a:spcBef>
                <a:spcPts val="0"/>
              </a:spcBef>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a:p>
        </p:txBody>
      </p:sp>
      <p:sp>
        <p:nvSpPr>
          <p:cNvPr id="4" name="Text Placeholder 3"/>
          <p:cNvSpPr>
            <a:spLocks noGrp="1"/>
          </p:cNvSpPr>
          <p:nvPr>
            <p:ph type="body" sz="half" idx="2"/>
          </p:nvPr>
        </p:nvSpPr>
        <p:spPr>
          <a:xfrm>
            <a:off x="7925278" y="3536830"/>
            <a:ext cx="3125014" cy="1797171"/>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28594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07173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6981" y="609600"/>
            <a:ext cx="1143299" cy="5410200"/>
          </a:xfrm>
        </p:spPr>
        <p:txBody>
          <a:bodyPr vert="eaVert"/>
          <a:lstStyle/>
          <a:p>
            <a:r>
              <a:rPr lang="it-IT" smtClean="0"/>
              <a:t>Fare clic per modificare lo stile del titolo</a:t>
            </a:r>
            <a:endParaRPr/>
          </a:p>
        </p:txBody>
      </p:sp>
      <p:sp>
        <p:nvSpPr>
          <p:cNvPr id="3" name="Vertical Text Placeholder 2"/>
          <p:cNvSpPr>
            <a:spLocks noGrp="1"/>
          </p:cNvSpPr>
          <p:nvPr>
            <p:ph type="body" orient="vert" idx="1"/>
          </p:nvPr>
        </p:nvSpPr>
        <p:spPr>
          <a:xfrm>
            <a:off x="1522809" y="609600"/>
            <a:ext cx="7698203" cy="5410200"/>
          </a:xfrm>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50038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1_Due contenuti">
    <p:spTree>
      <p:nvGrpSpPr>
        <p:cNvPr id="1" name=""/>
        <p:cNvGrpSpPr/>
        <p:nvPr/>
      </p:nvGrpSpPr>
      <p:grpSpPr>
        <a:xfrm>
          <a:off x="0" y="0"/>
          <a:ext cx="0" cy="0"/>
          <a:chOff x="0" y="0"/>
          <a:chExt cx="0" cy="0"/>
        </a:xfrm>
      </p:grpSpPr>
      <p:sp>
        <p:nvSpPr>
          <p:cNvPr id="35" name="Shape 35"/>
          <p:cNvSpPr>
            <a:spLocks noGrp="1"/>
          </p:cNvSpPr>
          <p:nvPr>
            <p:ph type="title"/>
          </p:nvPr>
        </p:nvSpPr>
        <p:spPr>
          <a:xfrm>
            <a:off x="1524464" y="0"/>
            <a:ext cx="9153074" cy="1676400"/>
          </a:xfrm>
          <a:prstGeom prst="rect">
            <a:avLst/>
          </a:prstGeom>
        </p:spPr>
        <p:txBody>
          <a:bodyPr/>
          <a:lstStyle/>
          <a:p>
            <a:pPr lvl="0">
              <a:defRPr sz="1800">
                <a:solidFill>
                  <a:srgbClr val="000000"/>
                </a:solidFill>
              </a:defRPr>
            </a:pPr>
            <a:r>
              <a:rPr sz="3200">
                <a:solidFill>
                  <a:srgbClr val="F07F09"/>
                </a:solidFill>
              </a:rPr>
              <a:t>Fare clic per modificare lo stile del titolo</a:t>
            </a:r>
          </a:p>
        </p:txBody>
      </p:sp>
      <p:sp>
        <p:nvSpPr>
          <p:cNvPr id="36" name="Shape 36"/>
          <p:cNvSpPr>
            <a:spLocks noGrp="1"/>
          </p:cNvSpPr>
          <p:nvPr>
            <p:ph type="body" idx="1"/>
          </p:nvPr>
        </p:nvSpPr>
        <p:spPr>
          <a:xfrm>
            <a:off x="1524001" y="1905001"/>
            <a:ext cx="4440191" cy="4953001"/>
          </a:xfrm>
          <a:prstGeom prst="rect">
            <a:avLst/>
          </a:prstGeom>
        </p:spPr>
        <p:txBody>
          <a:bodyPr/>
          <a:lstStyle/>
          <a:p>
            <a:pPr lvl="0">
              <a:defRPr sz="1800"/>
            </a:pPr>
            <a:r>
              <a:rPr sz="2400"/>
              <a:t>Fare clic per modificare stili del testo dello schema</a:t>
            </a:r>
          </a:p>
          <a:p>
            <a:pPr lvl="1">
              <a:defRPr sz="1800"/>
            </a:pPr>
            <a:r>
              <a:rPr sz="2400"/>
              <a:t>Secondo livello</a:t>
            </a:r>
          </a:p>
          <a:p>
            <a:pPr lvl="2">
              <a:defRPr sz="1800"/>
            </a:pPr>
            <a:r>
              <a:rPr sz="2400"/>
              <a:t>Terzo livello</a:t>
            </a:r>
          </a:p>
          <a:p>
            <a:pPr lvl="3">
              <a:defRPr sz="1800"/>
            </a:pPr>
            <a:r>
              <a:rPr sz="2400"/>
              <a:t>Quarto livello</a:t>
            </a:r>
          </a:p>
          <a:p>
            <a:pPr lvl="4">
              <a:defRPr sz="1800"/>
            </a:pPr>
            <a:r>
              <a:rPr sz="2400"/>
              <a:t>Quinto livello</a:t>
            </a:r>
          </a:p>
        </p:txBody>
      </p:sp>
      <p:sp>
        <p:nvSpPr>
          <p:cNvPr id="37" name="Shape 37"/>
          <p:cNvSpPr>
            <a:spLocks noGrp="1"/>
          </p:cNvSpPr>
          <p:nvPr>
            <p:ph type="sldNum" sz="quarter" idx="2"/>
          </p:nvPr>
        </p:nvSpPr>
        <p:spPr>
          <a:prstGeom prst="rect">
            <a:avLst/>
          </a:prstGeom>
        </p:spPr>
        <p:txBody>
          <a:bodyPr/>
          <a:lstStyle/>
          <a:p>
            <a:fld id="{86CB4B4D-7CA3-9044-876B-883B54F8677D}"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67051960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block"/>
          <p:cNvSpPr/>
          <p:nvPr/>
        </p:nvSpPr>
        <p:spPr>
          <a:xfrm>
            <a:off x="1141710" y="1600200"/>
            <a:ext cx="11050290" cy="3276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nvGrpSpPr>
          <p:cNvPr id="7" name="top graphic"/>
          <p:cNvGrpSpPr/>
          <p:nvPr/>
        </p:nvGrpSpPr>
        <p:grpSpPr>
          <a:xfrm>
            <a:off x="1279" y="0"/>
            <a:ext cx="12192127" cy="429768"/>
            <a:chOff x="1279" y="0"/>
            <a:chExt cx="12188952" cy="429768"/>
          </a:xfrm>
        </p:grpSpPr>
        <p:sp>
          <p:nvSpPr>
            <p:cNvPr id="8" name="Rectangle 7"/>
            <p:cNvSpPr/>
            <p:nvPr/>
          </p:nvSpPr>
          <p:spPr>
            <a:xfrm>
              <a:off x="1279" y="0"/>
              <a:ext cx="1218895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228600"/>
              <a:ext cx="12188952" cy="201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0" name="Rectangle 9"/>
            <p:cNvSpPr/>
            <p:nvPr/>
          </p:nvSpPr>
          <p:spPr>
            <a:xfrm>
              <a:off x="1279" y="306324"/>
              <a:ext cx="1218895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23" name="bottom graphic"/>
          <p:cNvGrpSpPr/>
          <p:nvPr/>
        </p:nvGrpSpPr>
        <p:grpSpPr>
          <a:xfrm>
            <a:off x="1" y="6080760"/>
            <a:ext cx="12193406" cy="777240"/>
            <a:chOff x="0" y="6080760"/>
            <a:chExt cx="12190231" cy="777240"/>
          </a:xfrm>
        </p:grpSpPr>
        <p:sp>
          <p:nvSpPr>
            <p:cNvPr id="13" name="Rectangle 12"/>
            <p:cNvSpPr/>
            <p:nvPr/>
          </p:nvSpPr>
          <p:spPr>
            <a:xfrm>
              <a:off x="0" y="6217920"/>
              <a:ext cx="12188825" cy="64008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14" name="Rectangle 13"/>
            <p:cNvSpPr/>
            <p:nvPr/>
          </p:nvSpPr>
          <p:spPr>
            <a:xfrm>
              <a:off x="1279" y="60807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5" name="Rectangle 14"/>
            <p:cNvSpPr/>
            <p:nvPr/>
          </p:nvSpPr>
          <p:spPr>
            <a:xfrm>
              <a:off x="1279" y="6172200"/>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3" name="Subtitle 2"/>
          <p:cNvSpPr>
            <a:spLocks noGrp="1"/>
          </p:cNvSpPr>
          <p:nvPr>
            <p:ph type="subTitle" idx="1"/>
          </p:nvPr>
        </p:nvSpPr>
        <p:spPr>
          <a:xfrm>
            <a:off x="1522809" y="5029200"/>
            <a:ext cx="8231742" cy="838200"/>
          </a:xfrm>
        </p:spPr>
        <p:txBody>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a:p>
        </p:txBody>
      </p:sp>
      <p:sp>
        <p:nvSpPr>
          <p:cNvPr id="2" name="Title 1"/>
          <p:cNvSpPr>
            <a:spLocks noGrp="1"/>
          </p:cNvSpPr>
          <p:nvPr>
            <p:ph type="ctrTitle"/>
          </p:nvPr>
        </p:nvSpPr>
        <p:spPr>
          <a:xfrm>
            <a:off x="1522811" y="1905000"/>
            <a:ext cx="9146380" cy="2667000"/>
          </a:xfrm>
        </p:spPr>
        <p:txBody>
          <a:bodyPr anchor="b">
            <a:normAutofit/>
          </a:bodyPr>
          <a:lstStyle>
            <a:lvl1pPr>
              <a:lnSpc>
                <a:spcPct val="80000"/>
              </a:lnSpc>
              <a:defRPr sz="6600">
                <a:solidFill>
                  <a:schemeClr val="bg1"/>
                </a:solidFill>
                <a:effectLst>
                  <a:outerShdw blurRad="88900" algn="ctr" rotWithShape="0">
                    <a:prstClr val="black">
                      <a:alpha val="35000"/>
                    </a:prstClr>
                  </a:outerShdw>
                </a:effectLst>
              </a:defRPr>
            </a:lvl1pPr>
          </a:lstStyle>
          <a:p>
            <a:r>
              <a:rPr lang="it-IT" smtClean="0"/>
              <a:t>Fare clic per modificare lo stile del titolo</a:t>
            </a:r>
            <a:endParaRPr/>
          </a:p>
        </p:txBody>
      </p:sp>
      <p:sp>
        <p:nvSpPr>
          <p:cNvPr id="4" name="Segnaposto data 3"/>
          <p:cNvSpPr>
            <a:spLocks noGrp="1"/>
          </p:cNvSpPr>
          <p:nvPr>
            <p:ph type="dt" sz="half" idx="10"/>
          </p:nvPr>
        </p:nvSpPr>
        <p:spPr/>
        <p:txBody>
          <a:bodyPr/>
          <a:lstStyle/>
          <a:p>
            <a:r>
              <a:rPr lang="it-IT" smtClean="0">
                <a:solidFill>
                  <a:prstClr val="white"/>
                </a:solidFill>
              </a:rPr>
              <a:t>12/8/2011</a:t>
            </a:r>
            <a:endParaRPr lang="it-IT">
              <a:solidFill>
                <a:prstClr val="white"/>
              </a:solidFill>
            </a:endParaRPr>
          </a:p>
        </p:txBody>
      </p:sp>
      <p:sp>
        <p:nvSpPr>
          <p:cNvPr id="5" name="Segnaposto piè di pagina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6" name="Segnaposto numero diapositiva 5"/>
          <p:cNvSpPr>
            <a:spLocks noGrp="1"/>
          </p:cNvSpPr>
          <p:nvPr>
            <p:ph type="sldNum" sz="quarter" idx="12"/>
          </p:nvPr>
        </p:nvSpPr>
        <p:spPr/>
        <p:txBody>
          <a:bodyPr/>
          <a:lstStyle/>
          <a:p>
            <a:fld id="{DF28FB93-0A08-4E7D-8E63-9EFA29F1E093}" type="slidenum">
              <a:rPr lang="it-IT" smtClean="0">
                <a:solidFill>
                  <a:prstClr val="white"/>
                </a:solidFill>
              </a:rPr>
              <a:pPr/>
              <a:t>‹N›</a:t>
            </a:fld>
            <a:endParaRPr lang="it-IT">
              <a:solidFill>
                <a:prstClr val="white"/>
              </a:solidFill>
            </a:endParaRPr>
          </a:p>
        </p:txBody>
      </p:sp>
    </p:spTree>
    <p:extLst>
      <p:ext uri="{BB962C8B-B14F-4D97-AF65-F5344CB8AC3E}">
        <p14:creationId xmlns:p14="http://schemas.microsoft.com/office/powerpoint/2010/main" val="20385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it-IT" smtClean="0"/>
              <a:t>Fare clic per modificare lo stile del titolo</a:t>
            </a:r>
            <a:endParaRPr/>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63271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522810" y="1905000"/>
            <a:ext cx="9146382" cy="2667000"/>
          </a:xfrm>
        </p:spPr>
        <p:txBody>
          <a:bodyPr anchor="b">
            <a:normAutofit/>
          </a:bodyPr>
          <a:lstStyle>
            <a:lvl1pPr algn="l">
              <a:defRPr sz="5400" b="0" cap="none" baseline="0"/>
            </a:lvl1pPr>
          </a:lstStyle>
          <a:p>
            <a:r>
              <a:rPr lang="it-IT" smtClean="0"/>
              <a:t>Fare clic per modificare lo stile del titolo</a:t>
            </a:r>
            <a:endParaRPr/>
          </a:p>
        </p:txBody>
      </p:sp>
      <p:sp>
        <p:nvSpPr>
          <p:cNvPr id="3" name="Text Placeholder 2"/>
          <p:cNvSpPr>
            <a:spLocks noGrp="1"/>
          </p:cNvSpPr>
          <p:nvPr>
            <p:ph type="body" idx="1"/>
          </p:nvPr>
        </p:nvSpPr>
        <p:spPr>
          <a:xfrm>
            <a:off x="1522809" y="4876800"/>
            <a:ext cx="8231742"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lvl1pPr>
              <a:defRPr>
                <a:solidFill>
                  <a:schemeClr val="tx1"/>
                </a:solidFill>
              </a:defRPr>
            </a:lvl1pPr>
          </a:lstStyle>
          <a:p>
            <a:r>
              <a:rPr lang="it-IT" smtClean="0">
                <a:solidFill>
                  <a:prstClr val="black"/>
                </a:solidFill>
              </a:rPr>
              <a:t>12/8/2011</a:t>
            </a:r>
            <a:endParaRPr>
              <a:solidFill>
                <a:prstClr val="black"/>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it-IT" smtClean="0">
                <a:solidFill>
                  <a:prstClr val="black"/>
                </a:solidFill>
              </a:rPr>
              <a:t>Università degli Studi di Milano-Bicocca  Dipartimento di Sociologia e Ricerca Sociale</a:t>
            </a:r>
            <a:endParaRPr>
              <a:solidFill>
                <a:prstClr val="black"/>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F28FB93-0A08-4E7D-8E63-9EFA29F1E093}" type="slidenum">
              <a:rPr>
                <a:solidFill>
                  <a:prstClr val="black"/>
                </a:solidFill>
              </a:rPr>
              <a:pPr/>
              <a:t>‹N›</a:t>
            </a:fld>
            <a:endParaRPr>
              <a:solidFill>
                <a:prstClr val="black"/>
              </a:solidFill>
            </a:endParaRPr>
          </a:p>
        </p:txBody>
      </p:sp>
    </p:spTree>
    <p:extLst>
      <p:ext uri="{BB962C8B-B14F-4D97-AF65-F5344CB8AC3E}">
        <p14:creationId xmlns:p14="http://schemas.microsoft.com/office/powerpoint/2010/main" val="47463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Content Placeholder 2"/>
          <p:cNvSpPr>
            <a:spLocks noGrp="1"/>
          </p:cNvSpPr>
          <p:nvPr>
            <p:ph sz="half" idx="1"/>
          </p:nvPr>
        </p:nvSpPr>
        <p:spPr>
          <a:xfrm>
            <a:off x="1522810"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Content Placeholder 3"/>
          <p:cNvSpPr>
            <a:spLocks noGrp="1"/>
          </p:cNvSpPr>
          <p:nvPr>
            <p:ph sz="half" idx="2"/>
          </p:nvPr>
        </p:nvSpPr>
        <p:spPr>
          <a:xfrm>
            <a:off x="6232472" y="1904999"/>
            <a:ext cx="4436719"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48371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a:p>
        </p:txBody>
      </p:sp>
      <p:sp>
        <p:nvSpPr>
          <p:cNvPr id="3" name="Text Placeholder 2"/>
          <p:cNvSpPr>
            <a:spLocks noGrp="1"/>
          </p:cNvSpPr>
          <p:nvPr>
            <p:ph type="body" idx="1"/>
          </p:nvPr>
        </p:nvSpPr>
        <p:spPr>
          <a:xfrm>
            <a:off x="1522810"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522810"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5" name="Text Placeholder 4"/>
          <p:cNvSpPr>
            <a:spLocks noGrp="1"/>
          </p:cNvSpPr>
          <p:nvPr>
            <p:ph type="body" sz="quarter" idx="3"/>
          </p:nvPr>
        </p:nvSpPr>
        <p:spPr>
          <a:xfrm>
            <a:off x="6248442" y="1828801"/>
            <a:ext cx="4420750"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248442" y="2590801"/>
            <a:ext cx="4420750"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7" name="Date Placeholder 6"/>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8" name="Footer Placeholder 7"/>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9" name="Slide Number Placeholder 8"/>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09843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Date Placeholder 2"/>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4" name="Footer Placeholder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5" name="Slide Number Placeholder 4"/>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7277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0"/>
            </a:lvl1pPr>
          </a:lstStyle>
          <a:p>
            <a:r>
              <a:rPr lang="it-IT" smtClean="0"/>
              <a:t>Fare clic per modificare lo stile del titolo</a:t>
            </a:r>
            <a:endParaRPr/>
          </a:p>
        </p:txBody>
      </p:sp>
      <p:sp>
        <p:nvSpPr>
          <p:cNvPr id="3" name="Picture Placeholder 2"/>
          <p:cNvSpPr>
            <a:spLocks noGrp="1"/>
          </p:cNvSpPr>
          <p:nvPr>
            <p:ph type="pic" idx="1"/>
          </p:nvPr>
        </p:nvSpPr>
        <p:spPr>
          <a:xfrm>
            <a:off x="1400855" y="1202055"/>
            <a:ext cx="5762221" cy="4206240"/>
          </a:xfrm>
          <a:solidFill>
            <a:schemeClr val="bg1">
              <a:lumMod val="95000"/>
            </a:schemeClr>
          </a:solidFill>
        </p:spPr>
        <p:txBody>
          <a:bodyPr tIns="914400">
            <a:normAutofit/>
          </a:bodyPr>
          <a:lstStyle>
            <a:lvl1pPr marL="0" indent="0" algn="ctr">
              <a:spcBef>
                <a:spcPts val="0"/>
              </a:spcBef>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a:p>
        </p:txBody>
      </p:sp>
      <p:sp>
        <p:nvSpPr>
          <p:cNvPr id="4" name="Text Placeholder 3"/>
          <p:cNvSpPr>
            <a:spLocks noGrp="1"/>
          </p:cNvSpPr>
          <p:nvPr>
            <p:ph type="body" sz="half" idx="2"/>
          </p:nvPr>
        </p:nvSpPr>
        <p:spPr>
          <a:xfrm>
            <a:off x="7925278" y="3536830"/>
            <a:ext cx="3125014" cy="1797171"/>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corso di Marketing Urbano - prof.Ezio Marra</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1340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grpSp>
        <p:nvGrpSpPr>
          <p:cNvPr id="6"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Date Placeholder 1"/>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3" name="Footer Placeholder 2"/>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4" name="Slide Number Placeholder 3"/>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05596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1"/>
            </a:lvl1pPr>
          </a:lstStyle>
          <a:p>
            <a:r>
              <a:rPr lang="it-IT" smtClean="0"/>
              <a:t>Fare clic per modificare lo stile del titolo</a:t>
            </a:r>
            <a:endParaRPr/>
          </a:p>
        </p:txBody>
      </p:sp>
      <p:sp>
        <p:nvSpPr>
          <p:cNvPr id="3" name="Content Placeholder 2"/>
          <p:cNvSpPr>
            <a:spLocks noGrp="1"/>
          </p:cNvSpPr>
          <p:nvPr>
            <p:ph idx="1"/>
          </p:nvPr>
        </p:nvSpPr>
        <p:spPr>
          <a:xfrm>
            <a:off x="1492319" y="1293495"/>
            <a:ext cx="5579293" cy="40233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Text Placeholder 3"/>
          <p:cNvSpPr>
            <a:spLocks noGrp="1"/>
          </p:cNvSpPr>
          <p:nvPr>
            <p:ph type="body" sz="half" idx="2"/>
          </p:nvPr>
        </p:nvSpPr>
        <p:spPr>
          <a:xfrm>
            <a:off x="7925278" y="3536830"/>
            <a:ext cx="3125014" cy="1797169"/>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30572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frame"/>
          <p:cNvSpPr/>
          <p:nvPr/>
        </p:nvSpPr>
        <p:spPr>
          <a:xfrm>
            <a:off x="1217927" y="1019175"/>
            <a:ext cx="6128076" cy="4572000"/>
          </a:xfrm>
          <a:prstGeom prst="rect">
            <a:avLst/>
          </a:prstGeom>
          <a:noFill/>
          <a:ln w="1016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7925278" y="1371600"/>
            <a:ext cx="3125014" cy="2057400"/>
          </a:xfrm>
        </p:spPr>
        <p:txBody>
          <a:bodyPr anchor="b">
            <a:normAutofit/>
          </a:bodyPr>
          <a:lstStyle>
            <a:lvl1pPr algn="l">
              <a:defRPr sz="3200" b="0"/>
            </a:lvl1pPr>
          </a:lstStyle>
          <a:p>
            <a:r>
              <a:rPr lang="it-IT" smtClean="0"/>
              <a:t>Fare clic per modificare lo stile del titolo</a:t>
            </a:r>
            <a:endParaRPr/>
          </a:p>
        </p:txBody>
      </p:sp>
      <p:sp>
        <p:nvSpPr>
          <p:cNvPr id="3" name="Picture Placeholder 2"/>
          <p:cNvSpPr>
            <a:spLocks noGrp="1"/>
          </p:cNvSpPr>
          <p:nvPr>
            <p:ph type="pic" idx="1"/>
          </p:nvPr>
        </p:nvSpPr>
        <p:spPr>
          <a:xfrm>
            <a:off x="1400855" y="1202055"/>
            <a:ext cx="5762221" cy="4206240"/>
          </a:xfrm>
          <a:solidFill>
            <a:schemeClr val="bg1">
              <a:lumMod val="95000"/>
            </a:schemeClr>
          </a:solidFill>
        </p:spPr>
        <p:txBody>
          <a:bodyPr tIns="914400">
            <a:normAutofit/>
          </a:bodyPr>
          <a:lstStyle>
            <a:lvl1pPr marL="0" indent="0" algn="ctr">
              <a:spcBef>
                <a:spcPts val="0"/>
              </a:spcBef>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a:p>
        </p:txBody>
      </p:sp>
      <p:sp>
        <p:nvSpPr>
          <p:cNvPr id="4" name="Text Placeholder 3"/>
          <p:cNvSpPr>
            <a:spLocks noGrp="1"/>
          </p:cNvSpPr>
          <p:nvPr>
            <p:ph type="body" sz="half" idx="2"/>
          </p:nvPr>
        </p:nvSpPr>
        <p:spPr>
          <a:xfrm>
            <a:off x="7925278" y="3536830"/>
            <a:ext cx="3125014" cy="1797171"/>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6" name="Footer Placeholder 5"/>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30343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55293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6981" y="609600"/>
            <a:ext cx="1143299" cy="5410200"/>
          </a:xfrm>
        </p:spPr>
        <p:txBody>
          <a:bodyPr vert="eaVert"/>
          <a:lstStyle/>
          <a:p>
            <a:r>
              <a:rPr lang="it-IT" smtClean="0"/>
              <a:t>Fare clic per modificare lo stile del titolo</a:t>
            </a:r>
            <a:endParaRPr/>
          </a:p>
        </p:txBody>
      </p:sp>
      <p:sp>
        <p:nvSpPr>
          <p:cNvPr id="3" name="Vertical Text Placeholder 2"/>
          <p:cNvSpPr>
            <a:spLocks noGrp="1"/>
          </p:cNvSpPr>
          <p:nvPr>
            <p:ph type="body" orient="vert" idx="1"/>
          </p:nvPr>
        </p:nvSpPr>
        <p:spPr>
          <a:xfrm>
            <a:off x="1522809" y="609600"/>
            <a:ext cx="7698203" cy="5410200"/>
          </a:xfrm>
        </p:spPr>
        <p:txBody>
          <a:bodyPr vert="eaVert"/>
          <a:lstStyle>
            <a:lvl5pPr>
              <a:defRPr/>
            </a:lvl5pPr>
            <a:lvl6pPr>
              <a:defRPr/>
            </a:lvl6pPr>
            <a:lvl7pPr>
              <a:defRPr/>
            </a:lvl7pPr>
            <a:lvl8pPr>
              <a:defRPr/>
            </a:lvl8pPr>
            <a:lvl9pPr>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10"/>
          </p:nvPr>
        </p:nvSpPr>
        <p:spPr/>
        <p:txBody>
          <a:body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74899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1_Due contenuti">
    <p:spTree>
      <p:nvGrpSpPr>
        <p:cNvPr id="1" name=""/>
        <p:cNvGrpSpPr/>
        <p:nvPr/>
      </p:nvGrpSpPr>
      <p:grpSpPr>
        <a:xfrm>
          <a:off x="0" y="0"/>
          <a:ext cx="0" cy="0"/>
          <a:chOff x="0" y="0"/>
          <a:chExt cx="0" cy="0"/>
        </a:xfrm>
      </p:grpSpPr>
      <p:sp>
        <p:nvSpPr>
          <p:cNvPr id="35" name="Shape 35"/>
          <p:cNvSpPr>
            <a:spLocks noGrp="1"/>
          </p:cNvSpPr>
          <p:nvPr>
            <p:ph type="title"/>
          </p:nvPr>
        </p:nvSpPr>
        <p:spPr>
          <a:xfrm>
            <a:off x="1524464" y="0"/>
            <a:ext cx="9153074" cy="1676400"/>
          </a:xfrm>
          <a:prstGeom prst="rect">
            <a:avLst/>
          </a:prstGeom>
        </p:spPr>
        <p:txBody>
          <a:bodyPr/>
          <a:lstStyle/>
          <a:p>
            <a:pPr lvl="0">
              <a:defRPr sz="1800">
                <a:solidFill>
                  <a:srgbClr val="000000"/>
                </a:solidFill>
              </a:defRPr>
            </a:pPr>
            <a:r>
              <a:rPr sz="3200">
                <a:solidFill>
                  <a:srgbClr val="F07F09"/>
                </a:solidFill>
              </a:rPr>
              <a:t>Fare clic per modificare lo stile del titolo</a:t>
            </a:r>
          </a:p>
        </p:txBody>
      </p:sp>
      <p:sp>
        <p:nvSpPr>
          <p:cNvPr id="36" name="Shape 36"/>
          <p:cNvSpPr>
            <a:spLocks noGrp="1"/>
          </p:cNvSpPr>
          <p:nvPr>
            <p:ph type="body" idx="1"/>
          </p:nvPr>
        </p:nvSpPr>
        <p:spPr>
          <a:xfrm>
            <a:off x="1524001" y="1905001"/>
            <a:ext cx="4440191" cy="4953001"/>
          </a:xfrm>
          <a:prstGeom prst="rect">
            <a:avLst/>
          </a:prstGeom>
        </p:spPr>
        <p:txBody>
          <a:bodyPr/>
          <a:lstStyle/>
          <a:p>
            <a:pPr lvl="0">
              <a:defRPr sz="1800"/>
            </a:pPr>
            <a:r>
              <a:rPr sz="2400"/>
              <a:t>Fare clic per modificare stili del testo dello schema</a:t>
            </a:r>
          </a:p>
          <a:p>
            <a:pPr lvl="1">
              <a:defRPr sz="1800"/>
            </a:pPr>
            <a:r>
              <a:rPr sz="2400"/>
              <a:t>Secondo livello</a:t>
            </a:r>
          </a:p>
          <a:p>
            <a:pPr lvl="2">
              <a:defRPr sz="1800"/>
            </a:pPr>
            <a:r>
              <a:rPr sz="2400"/>
              <a:t>Terzo livello</a:t>
            </a:r>
          </a:p>
          <a:p>
            <a:pPr lvl="3">
              <a:defRPr sz="1800"/>
            </a:pPr>
            <a:r>
              <a:rPr sz="2400"/>
              <a:t>Quarto livello</a:t>
            </a:r>
          </a:p>
          <a:p>
            <a:pPr lvl="4">
              <a:defRPr sz="1800"/>
            </a:pPr>
            <a:r>
              <a:rPr sz="2400"/>
              <a:t>Quinto livello</a:t>
            </a:r>
          </a:p>
        </p:txBody>
      </p:sp>
      <p:sp>
        <p:nvSpPr>
          <p:cNvPr id="37" name="Shape 37"/>
          <p:cNvSpPr>
            <a:spLocks noGrp="1"/>
          </p:cNvSpPr>
          <p:nvPr>
            <p:ph type="sldNum" sz="quarter" idx="2"/>
          </p:nvPr>
        </p:nvSpPr>
        <p:spPr>
          <a:prstGeom prst="rect">
            <a:avLst/>
          </a:prstGeom>
        </p:spPr>
        <p:txBody>
          <a:bodyPr/>
          <a:lstStyle/>
          <a:p>
            <a:fld id="{86CB4B4D-7CA3-9044-876B-883B54F8677D}"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5453588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grpSp>
        <p:nvGrpSpPr>
          <p:cNvPr id="14"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10" name="top graphic"/>
          <p:cNvGrpSpPr/>
          <p:nvPr/>
        </p:nvGrpSpPr>
        <p:grpSpPr>
          <a:xfrm>
            <a:off x="1279" y="0"/>
            <a:ext cx="12192127" cy="320040"/>
            <a:chOff x="1279" y="0"/>
            <a:chExt cx="12188952" cy="320040"/>
          </a:xfrm>
        </p:grpSpPr>
        <p:sp>
          <p:nvSpPr>
            <p:cNvPr id="11" name="Rectangle 10"/>
            <p:cNvSpPr/>
            <p:nvPr/>
          </p:nvSpPr>
          <p:spPr>
            <a:xfrm>
              <a:off x="1279" y="0"/>
              <a:ext cx="12188952" cy="170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2" name="Rectangle 11"/>
            <p:cNvSpPr/>
            <p:nvPr/>
          </p:nvSpPr>
          <p:spPr>
            <a:xfrm>
              <a:off x="1279" y="170234"/>
              <a:ext cx="12188952" cy="14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3" name="Rectangle 12"/>
            <p:cNvSpPr/>
            <p:nvPr/>
          </p:nvSpPr>
          <p:spPr>
            <a:xfrm>
              <a:off x="1279" y="231421"/>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Title Placeholder 1"/>
          <p:cNvSpPr>
            <a:spLocks noGrp="1"/>
          </p:cNvSpPr>
          <p:nvPr>
            <p:ph type="title"/>
          </p:nvPr>
        </p:nvSpPr>
        <p:spPr>
          <a:xfrm>
            <a:off x="1523273" y="609600"/>
            <a:ext cx="9145920" cy="1066800"/>
          </a:xfrm>
          <a:prstGeom prst="rect">
            <a:avLst/>
          </a:prstGeom>
        </p:spPr>
        <p:txBody>
          <a:bodyPr vert="horz" lIns="91440" tIns="45720" rIns="91440" bIns="45720" rtlCol="0" anchor="b">
            <a:normAutofit/>
          </a:bodyPr>
          <a:lstStyle/>
          <a:p>
            <a:r>
              <a:rPr lang="it-IT" smtClean="0"/>
              <a:t>Fare clic per modificare lo stile del titolo</a:t>
            </a:r>
            <a:endParaRPr/>
          </a:p>
        </p:txBody>
      </p:sp>
      <p:sp>
        <p:nvSpPr>
          <p:cNvPr id="3" name="Text Placeholder 2"/>
          <p:cNvSpPr>
            <a:spLocks noGrp="1"/>
          </p:cNvSpPr>
          <p:nvPr>
            <p:ph type="body" idx="1"/>
          </p:nvPr>
        </p:nvSpPr>
        <p:spPr>
          <a:xfrm>
            <a:off x="1523273" y="1905000"/>
            <a:ext cx="914592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2"/>
          </p:nvPr>
        </p:nvSpPr>
        <p:spPr>
          <a:xfrm>
            <a:off x="7996445" y="6516865"/>
            <a:ext cx="1327968" cy="228600"/>
          </a:xfrm>
          <a:prstGeom prst="rect">
            <a:avLst/>
          </a:prstGeom>
        </p:spPr>
        <p:txBody>
          <a:bodyPr vert="horz" lIns="91440" tIns="45720" rIns="91440" bIns="45720" rtlCol="0" anchor="ctr"/>
          <a:lstStyle>
            <a:lvl1pPr algn="r">
              <a:defRPr sz="800">
                <a:solidFill>
                  <a:schemeClr val="bg1"/>
                </a:solidFill>
              </a:defRPr>
            </a:lvl1p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3"/>
          </p:nvPr>
        </p:nvSpPr>
        <p:spPr>
          <a:xfrm>
            <a:off x="1507891" y="6516865"/>
            <a:ext cx="6063724" cy="228600"/>
          </a:xfrm>
          <a:prstGeom prst="rect">
            <a:avLst/>
          </a:prstGeom>
        </p:spPr>
        <p:txBody>
          <a:bodyPr vert="horz" lIns="91440" tIns="45720" rIns="91440" bIns="45720" rtlCol="0" anchor="ctr"/>
          <a:lstStyle>
            <a:lvl1pPr algn="l">
              <a:defRPr sz="800" cap="all" baseline="0">
                <a:solidFill>
                  <a:schemeClr val="bg1"/>
                </a:solidFill>
              </a:defRPr>
            </a:lvl1pPr>
          </a:lstStyle>
          <a:p>
            <a:r>
              <a:rPr lang="it-IT" smtClean="0">
                <a:solidFill>
                  <a:prstClr val="white"/>
                </a:solidFill>
              </a:rPr>
              <a:t>corso di Marketing Urbano - prof.Ezio Marra</a:t>
            </a:r>
            <a:endParaRPr>
              <a:solidFill>
                <a:prstClr val="white"/>
              </a:solidFill>
            </a:endParaRPr>
          </a:p>
        </p:txBody>
      </p:sp>
      <p:sp>
        <p:nvSpPr>
          <p:cNvPr id="6" name="Slide Number Placeholder 5"/>
          <p:cNvSpPr>
            <a:spLocks noGrp="1"/>
          </p:cNvSpPr>
          <p:nvPr>
            <p:ph type="sldNum" sz="quarter" idx="4"/>
          </p:nvPr>
        </p:nvSpPr>
        <p:spPr>
          <a:xfrm>
            <a:off x="9732629" y="6516865"/>
            <a:ext cx="936563" cy="228600"/>
          </a:xfrm>
          <a:prstGeom prst="rect">
            <a:avLst/>
          </a:prstGeom>
        </p:spPr>
        <p:txBody>
          <a:bodyPr vert="horz" lIns="91440" tIns="45720" rIns="91440" bIns="45720" rtlCol="0" anchor="ctr"/>
          <a:lstStyle>
            <a:lvl1pPr algn="r">
              <a:defRPr sz="800">
                <a:solidFill>
                  <a:schemeClr val="bg1"/>
                </a:solidFill>
              </a:defRPr>
            </a:lvl1p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40806632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1"/>
        </a:buClr>
        <a:buSzPct val="80000"/>
        <a:buFont typeface="Wingdings"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Clr>
          <a:schemeClr val="tx1"/>
        </a:buClr>
        <a:buSzPct val="10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tx1"/>
        </a:buClr>
        <a:buSzPct val="80000"/>
        <a:buFont typeface="Wingdings" pitchFamily="2" charset="2"/>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pSp>
        <p:nvGrpSpPr>
          <p:cNvPr id="14"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10" name="top graphic"/>
          <p:cNvGrpSpPr/>
          <p:nvPr/>
        </p:nvGrpSpPr>
        <p:grpSpPr>
          <a:xfrm>
            <a:off x="1279" y="0"/>
            <a:ext cx="12192127" cy="320040"/>
            <a:chOff x="1279" y="0"/>
            <a:chExt cx="12188952" cy="320040"/>
          </a:xfrm>
        </p:grpSpPr>
        <p:sp>
          <p:nvSpPr>
            <p:cNvPr id="11" name="Rectangle 10"/>
            <p:cNvSpPr/>
            <p:nvPr/>
          </p:nvSpPr>
          <p:spPr>
            <a:xfrm>
              <a:off x="1279" y="0"/>
              <a:ext cx="12188952" cy="170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2" name="Rectangle 11"/>
            <p:cNvSpPr/>
            <p:nvPr/>
          </p:nvSpPr>
          <p:spPr>
            <a:xfrm>
              <a:off x="1279" y="170234"/>
              <a:ext cx="12188952" cy="14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3" name="Rectangle 12"/>
            <p:cNvSpPr/>
            <p:nvPr/>
          </p:nvSpPr>
          <p:spPr>
            <a:xfrm>
              <a:off x="1279" y="231421"/>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Title Placeholder 1"/>
          <p:cNvSpPr>
            <a:spLocks noGrp="1"/>
          </p:cNvSpPr>
          <p:nvPr>
            <p:ph type="title"/>
          </p:nvPr>
        </p:nvSpPr>
        <p:spPr>
          <a:xfrm>
            <a:off x="1523273" y="609600"/>
            <a:ext cx="9145920" cy="1066800"/>
          </a:xfrm>
          <a:prstGeom prst="rect">
            <a:avLst/>
          </a:prstGeom>
        </p:spPr>
        <p:txBody>
          <a:bodyPr vert="horz" lIns="91440" tIns="45720" rIns="91440" bIns="45720" rtlCol="0" anchor="b">
            <a:normAutofit/>
          </a:bodyPr>
          <a:lstStyle/>
          <a:p>
            <a:r>
              <a:rPr lang="it-IT" smtClean="0"/>
              <a:t>Fare clic per modificare lo stile del titolo</a:t>
            </a:r>
            <a:endParaRPr/>
          </a:p>
        </p:txBody>
      </p:sp>
      <p:sp>
        <p:nvSpPr>
          <p:cNvPr id="3" name="Text Placeholder 2"/>
          <p:cNvSpPr>
            <a:spLocks noGrp="1"/>
          </p:cNvSpPr>
          <p:nvPr>
            <p:ph type="body" idx="1"/>
          </p:nvPr>
        </p:nvSpPr>
        <p:spPr>
          <a:xfrm>
            <a:off x="1523273" y="1905000"/>
            <a:ext cx="914592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2"/>
          </p:nvPr>
        </p:nvSpPr>
        <p:spPr>
          <a:xfrm>
            <a:off x="7996445" y="6516865"/>
            <a:ext cx="1327968" cy="228600"/>
          </a:xfrm>
          <a:prstGeom prst="rect">
            <a:avLst/>
          </a:prstGeom>
        </p:spPr>
        <p:txBody>
          <a:bodyPr vert="horz" lIns="91440" tIns="45720" rIns="91440" bIns="45720" rtlCol="0" anchor="ctr"/>
          <a:lstStyle>
            <a:lvl1pPr algn="r">
              <a:defRPr sz="800">
                <a:solidFill>
                  <a:schemeClr val="bg1"/>
                </a:solidFill>
              </a:defRPr>
            </a:lvl1p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3"/>
          </p:nvPr>
        </p:nvSpPr>
        <p:spPr>
          <a:xfrm>
            <a:off x="1507891" y="6516865"/>
            <a:ext cx="6063724" cy="228600"/>
          </a:xfrm>
          <a:prstGeom prst="rect">
            <a:avLst/>
          </a:prstGeom>
        </p:spPr>
        <p:txBody>
          <a:bodyPr vert="horz" lIns="91440" tIns="45720" rIns="91440" bIns="45720" rtlCol="0" anchor="ctr"/>
          <a:lstStyle>
            <a:lvl1pPr algn="l">
              <a:defRPr sz="800" cap="all" baseline="0">
                <a:solidFill>
                  <a:schemeClr val="bg1"/>
                </a:solidFill>
              </a:defRPr>
            </a:lvl1p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4"/>
          </p:nvPr>
        </p:nvSpPr>
        <p:spPr>
          <a:xfrm>
            <a:off x="9732629" y="6516865"/>
            <a:ext cx="936563" cy="228600"/>
          </a:xfrm>
          <a:prstGeom prst="rect">
            <a:avLst/>
          </a:prstGeom>
        </p:spPr>
        <p:txBody>
          <a:bodyPr vert="horz" lIns="91440" tIns="45720" rIns="91440" bIns="45720" rtlCol="0" anchor="ctr"/>
          <a:lstStyle>
            <a:lvl1pPr algn="r">
              <a:defRPr sz="800">
                <a:solidFill>
                  <a:schemeClr val="bg1"/>
                </a:solidFill>
              </a:defRPr>
            </a:lvl1p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0389990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1"/>
        </a:buClr>
        <a:buSzPct val="80000"/>
        <a:buFont typeface="Wingdings"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Clr>
          <a:schemeClr val="tx1"/>
        </a:buClr>
        <a:buSzPct val="10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tx1"/>
        </a:buClr>
        <a:buSzPct val="80000"/>
        <a:buFont typeface="Wingdings" pitchFamily="2" charset="2"/>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pSp>
        <p:nvGrpSpPr>
          <p:cNvPr id="14"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10" name="top graphic"/>
          <p:cNvGrpSpPr/>
          <p:nvPr/>
        </p:nvGrpSpPr>
        <p:grpSpPr>
          <a:xfrm>
            <a:off x="1279" y="0"/>
            <a:ext cx="12192127" cy="320040"/>
            <a:chOff x="1279" y="0"/>
            <a:chExt cx="12188952" cy="320040"/>
          </a:xfrm>
        </p:grpSpPr>
        <p:sp>
          <p:nvSpPr>
            <p:cNvPr id="11" name="Rectangle 10"/>
            <p:cNvSpPr/>
            <p:nvPr/>
          </p:nvSpPr>
          <p:spPr>
            <a:xfrm>
              <a:off x="1279" y="0"/>
              <a:ext cx="12188952" cy="170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2" name="Rectangle 11"/>
            <p:cNvSpPr/>
            <p:nvPr/>
          </p:nvSpPr>
          <p:spPr>
            <a:xfrm>
              <a:off x="1279" y="170234"/>
              <a:ext cx="12188952" cy="14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3" name="Rectangle 12"/>
            <p:cNvSpPr/>
            <p:nvPr/>
          </p:nvSpPr>
          <p:spPr>
            <a:xfrm>
              <a:off x="1279" y="231421"/>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Title Placeholder 1"/>
          <p:cNvSpPr>
            <a:spLocks noGrp="1"/>
          </p:cNvSpPr>
          <p:nvPr>
            <p:ph type="title"/>
          </p:nvPr>
        </p:nvSpPr>
        <p:spPr>
          <a:xfrm>
            <a:off x="1523273" y="609600"/>
            <a:ext cx="9145920" cy="1066800"/>
          </a:xfrm>
          <a:prstGeom prst="rect">
            <a:avLst/>
          </a:prstGeom>
        </p:spPr>
        <p:txBody>
          <a:bodyPr vert="horz" lIns="91440" tIns="45720" rIns="91440" bIns="45720" rtlCol="0" anchor="b">
            <a:normAutofit/>
          </a:bodyPr>
          <a:lstStyle/>
          <a:p>
            <a:r>
              <a:rPr lang="it-IT" smtClean="0"/>
              <a:t>Fare clic per modificare lo stile del titolo</a:t>
            </a:r>
            <a:endParaRPr/>
          </a:p>
        </p:txBody>
      </p:sp>
      <p:sp>
        <p:nvSpPr>
          <p:cNvPr id="3" name="Text Placeholder 2"/>
          <p:cNvSpPr>
            <a:spLocks noGrp="1"/>
          </p:cNvSpPr>
          <p:nvPr>
            <p:ph type="body" idx="1"/>
          </p:nvPr>
        </p:nvSpPr>
        <p:spPr>
          <a:xfrm>
            <a:off x="1523273" y="1905000"/>
            <a:ext cx="914592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2"/>
          </p:nvPr>
        </p:nvSpPr>
        <p:spPr>
          <a:xfrm>
            <a:off x="7996445" y="6516865"/>
            <a:ext cx="1327968" cy="228600"/>
          </a:xfrm>
          <a:prstGeom prst="rect">
            <a:avLst/>
          </a:prstGeom>
        </p:spPr>
        <p:txBody>
          <a:bodyPr vert="horz" lIns="91440" tIns="45720" rIns="91440" bIns="45720" rtlCol="0" anchor="ctr"/>
          <a:lstStyle>
            <a:lvl1pPr algn="r">
              <a:defRPr sz="800">
                <a:solidFill>
                  <a:schemeClr val="bg1"/>
                </a:solidFill>
              </a:defRPr>
            </a:lvl1p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3"/>
          </p:nvPr>
        </p:nvSpPr>
        <p:spPr>
          <a:xfrm>
            <a:off x="1507891" y="6516865"/>
            <a:ext cx="6063724" cy="228600"/>
          </a:xfrm>
          <a:prstGeom prst="rect">
            <a:avLst/>
          </a:prstGeom>
        </p:spPr>
        <p:txBody>
          <a:bodyPr vert="horz" lIns="91440" tIns="45720" rIns="91440" bIns="45720" rtlCol="0" anchor="ctr"/>
          <a:lstStyle>
            <a:lvl1pPr algn="l">
              <a:defRPr sz="800" cap="all" baseline="0">
                <a:solidFill>
                  <a:schemeClr val="bg1"/>
                </a:solidFill>
              </a:defRPr>
            </a:lvl1p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4"/>
          </p:nvPr>
        </p:nvSpPr>
        <p:spPr>
          <a:xfrm>
            <a:off x="9732629" y="6516865"/>
            <a:ext cx="936563" cy="228600"/>
          </a:xfrm>
          <a:prstGeom prst="rect">
            <a:avLst/>
          </a:prstGeom>
        </p:spPr>
        <p:txBody>
          <a:bodyPr vert="horz" lIns="91440" tIns="45720" rIns="91440" bIns="45720" rtlCol="0" anchor="ctr"/>
          <a:lstStyle>
            <a:lvl1pPr algn="r">
              <a:defRPr sz="800">
                <a:solidFill>
                  <a:schemeClr val="bg1"/>
                </a:solidFill>
              </a:defRPr>
            </a:lvl1p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4962095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1"/>
        </a:buClr>
        <a:buSzPct val="80000"/>
        <a:buFont typeface="Wingdings"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Clr>
          <a:schemeClr val="tx1"/>
        </a:buClr>
        <a:buSzPct val="10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tx1"/>
        </a:buClr>
        <a:buSzPct val="80000"/>
        <a:buFont typeface="Wingdings" pitchFamily="2" charset="2"/>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pSp>
        <p:nvGrpSpPr>
          <p:cNvPr id="14"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10" name="top graphic"/>
          <p:cNvGrpSpPr/>
          <p:nvPr/>
        </p:nvGrpSpPr>
        <p:grpSpPr>
          <a:xfrm>
            <a:off x="1279" y="0"/>
            <a:ext cx="12192127" cy="320040"/>
            <a:chOff x="1279" y="0"/>
            <a:chExt cx="12188952" cy="320040"/>
          </a:xfrm>
        </p:grpSpPr>
        <p:sp>
          <p:nvSpPr>
            <p:cNvPr id="11" name="Rectangle 10"/>
            <p:cNvSpPr/>
            <p:nvPr/>
          </p:nvSpPr>
          <p:spPr>
            <a:xfrm>
              <a:off x="1279" y="0"/>
              <a:ext cx="12188952" cy="170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2" name="Rectangle 11"/>
            <p:cNvSpPr/>
            <p:nvPr/>
          </p:nvSpPr>
          <p:spPr>
            <a:xfrm>
              <a:off x="1279" y="170234"/>
              <a:ext cx="12188952" cy="14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3" name="Rectangle 12"/>
            <p:cNvSpPr/>
            <p:nvPr/>
          </p:nvSpPr>
          <p:spPr>
            <a:xfrm>
              <a:off x="1279" y="231421"/>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Title Placeholder 1"/>
          <p:cNvSpPr>
            <a:spLocks noGrp="1"/>
          </p:cNvSpPr>
          <p:nvPr>
            <p:ph type="title"/>
          </p:nvPr>
        </p:nvSpPr>
        <p:spPr>
          <a:xfrm>
            <a:off x="1523273" y="609600"/>
            <a:ext cx="9145920" cy="1066800"/>
          </a:xfrm>
          <a:prstGeom prst="rect">
            <a:avLst/>
          </a:prstGeom>
        </p:spPr>
        <p:txBody>
          <a:bodyPr vert="horz" lIns="91440" tIns="45720" rIns="91440" bIns="45720" rtlCol="0" anchor="b">
            <a:normAutofit/>
          </a:bodyPr>
          <a:lstStyle/>
          <a:p>
            <a:r>
              <a:rPr lang="it-IT" smtClean="0"/>
              <a:t>Fare clic per modificare lo stile del titolo</a:t>
            </a:r>
            <a:endParaRPr/>
          </a:p>
        </p:txBody>
      </p:sp>
      <p:sp>
        <p:nvSpPr>
          <p:cNvPr id="3" name="Text Placeholder 2"/>
          <p:cNvSpPr>
            <a:spLocks noGrp="1"/>
          </p:cNvSpPr>
          <p:nvPr>
            <p:ph type="body" idx="1"/>
          </p:nvPr>
        </p:nvSpPr>
        <p:spPr>
          <a:xfrm>
            <a:off x="1523273" y="1905000"/>
            <a:ext cx="914592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2"/>
          </p:nvPr>
        </p:nvSpPr>
        <p:spPr>
          <a:xfrm>
            <a:off x="7996445" y="6516865"/>
            <a:ext cx="1327968" cy="228600"/>
          </a:xfrm>
          <a:prstGeom prst="rect">
            <a:avLst/>
          </a:prstGeom>
        </p:spPr>
        <p:txBody>
          <a:bodyPr vert="horz" lIns="91440" tIns="45720" rIns="91440" bIns="45720" rtlCol="0" anchor="ctr"/>
          <a:lstStyle>
            <a:lvl1pPr algn="r">
              <a:defRPr sz="800">
                <a:solidFill>
                  <a:schemeClr val="bg1"/>
                </a:solidFill>
              </a:defRPr>
            </a:lvl1p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3"/>
          </p:nvPr>
        </p:nvSpPr>
        <p:spPr>
          <a:xfrm>
            <a:off x="1507891" y="6516865"/>
            <a:ext cx="6063724" cy="228600"/>
          </a:xfrm>
          <a:prstGeom prst="rect">
            <a:avLst/>
          </a:prstGeom>
        </p:spPr>
        <p:txBody>
          <a:bodyPr vert="horz" lIns="91440" tIns="45720" rIns="91440" bIns="45720" rtlCol="0" anchor="ctr"/>
          <a:lstStyle>
            <a:lvl1pPr algn="l">
              <a:defRPr sz="800" cap="all" baseline="0">
                <a:solidFill>
                  <a:schemeClr val="bg1"/>
                </a:solidFill>
              </a:defRPr>
            </a:lvl1p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4"/>
          </p:nvPr>
        </p:nvSpPr>
        <p:spPr>
          <a:xfrm>
            <a:off x="9732629" y="6516865"/>
            <a:ext cx="936563" cy="228600"/>
          </a:xfrm>
          <a:prstGeom prst="rect">
            <a:avLst/>
          </a:prstGeom>
        </p:spPr>
        <p:txBody>
          <a:bodyPr vert="horz" lIns="91440" tIns="45720" rIns="91440" bIns="45720" rtlCol="0" anchor="ctr"/>
          <a:lstStyle>
            <a:lvl1pPr algn="r">
              <a:defRPr sz="800">
                <a:solidFill>
                  <a:schemeClr val="bg1"/>
                </a:solidFill>
              </a:defRPr>
            </a:lvl1p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16210734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1"/>
        </a:buClr>
        <a:buSzPct val="80000"/>
        <a:buFont typeface="Wingdings"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Clr>
          <a:schemeClr val="tx1"/>
        </a:buClr>
        <a:buSzPct val="10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tx1"/>
        </a:buClr>
        <a:buSzPct val="80000"/>
        <a:buFont typeface="Wingdings" pitchFamily="2" charset="2"/>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pSp>
        <p:nvGrpSpPr>
          <p:cNvPr id="14"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10" name="top graphic"/>
          <p:cNvGrpSpPr/>
          <p:nvPr/>
        </p:nvGrpSpPr>
        <p:grpSpPr>
          <a:xfrm>
            <a:off x="1279" y="0"/>
            <a:ext cx="12192127" cy="320040"/>
            <a:chOff x="1279" y="0"/>
            <a:chExt cx="12188952" cy="320040"/>
          </a:xfrm>
        </p:grpSpPr>
        <p:sp>
          <p:nvSpPr>
            <p:cNvPr id="11" name="Rectangle 10"/>
            <p:cNvSpPr/>
            <p:nvPr/>
          </p:nvSpPr>
          <p:spPr>
            <a:xfrm>
              <a:off x="1279" y="0"/>
              <a:ext cx="12188952" cy="170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2" name="Rectangle 11"/>
            <p:cNvSpPr/>
            <p:nvPr/>
          </p:nvSpPr>
          <p:spPr>
            <a:xfrm>
              <a:off x="1279" y="170234"/>
              <a:ext cx="12188952" cy="14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3" name="Rectangle 12"/>
            <p:cNvSpPr/>
            <p:nvPr/>
          </p:nvSpPr>
          <p:spPr>
            <a:xfrm>
              <a:off x="1279" y="231421"/>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Title Placeholder 1"/>
          <p:cNvSpPr>
            <a:spLocks noGrp="1"/>
          </p:cNvSpPr>
          <p:nvPr>
            <p:ph type="title"/>
          </p:nvPr>
        </p:nvSpPr>
        <p:spPr>
          <a:xfrm>
            <a:off x="1523273" y="609600"/>
            <a:ext cx="9145920" cy="1066800"/>
          </a:xfrm>
          <a:prstGeom prst="rect">
            <a:avLst/>
          </a:prstGeom>
        </p:spPr>
        <p:txBody>
          <a:bodyPr vert="horz" lIns="91440" tIns="45720" rIns="91440" bIns="45720" rtlCol="0" anchor="b">
            <a:normAutofit/>
          </a:bodyPr>
          <a:lstStyle/>
          <a:p>
            <a:r>
              <a:rPr lang="it-IT" smtClean="0"/>
              <a:t>Fare clic per modificare lo stile del titolo</a:t>
            </a:r>
            <a:endParaRPr/>
          </a:p>
        </p:txBody>
      </p:sp>
      <p:sp>
        <p:nvSpPr>
          <p:cNvPr id="3" name="Text Placeholder 2"/>
          <p:cNvSpPr>
            <a:spLocks noGrp="1"/>
          </p:cNvSpPr>
          <p:nvPr>
            <p:ph type="body" idx="1"/>
          </p:nvPr>
        </p:nvSpPr>
        <p:spPr>
          <a:xfrm>
            <a:off x="1523273" y="1905000"/>
            <a:ext cx="914592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2"/>
          </p:nvPr>
        </p:nvSpPr>
        <p:spPr>
          <a:xfrm>
            <a:off x="7996445" y="6516865"/>
            <a:ext cx="1327968" cy="228600"/>
          </a:xfrm>
          <a:prstGeom prst="rect">
            <a:avLst/>
          </a:prstGeom>
        </p:spPr>
        <p:txBody>
          <a:bodyPr vert="horz" lIns="91440" tIns="45720" rIns="91440" bIns="45720" rtlCol="0" anchor="ctr"/>
          <a:lstStyle>
            <a:lvl1pPr algn="r">
              <a:defRPr sz="800">
                <a:solidFill>
                  <a:schemeClr val="bg1"/>
                </a:solidFill>
              </a:defRPr>
            </a:lvl1p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3"/>
          </p:nvPr>
        </p:nvSpPr>
        <p:spPr>
          <a:xfrm>
            <a:off x="1507891" y="6516865"/>
            <a:ext cx="6063724" cy="228600"/>
          </a:xfrm>
          <a:prstGeom prst="rect">
            <a:avLst/>
          </a:prstGeom>
        </p:spPr>
        <p:txBody>
          <a:bodyPr vert="horz" lIns="91440" tIns="45720" rIns="91440" bIns="45720" rtlCol="0" anchor="ctr"/>
          <a:lstStyle>
            <a:lvl1pPr algn="l">
              <a:defRPr sz="800" cap="all" baseline="0">
                <a:solidFill>
                  <a:schemeClr val="bg1"/>
                </a:solidFill>
              </a:defRPr>
            </a:lvl1p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4"/>
          </p:nvPr>
        </p:nvSpPr>
        <p:spPr>
          <a:xfrm>
            <a:off x="9732629" y="6516865"/>
            <a:ext cx="936563" cy="228600"/>
          </a:xfrm>
          <a:prstGeom prst="rect">
            <a:avLst/>
          </a:prstGeom>
        </p:spPr>
        <p:txBody>
          <a:bodyPr vert="horz" lIns="91440" tIns="45720" rIns="91440" bIns="45720" rtlCol="0" anchor="ctr"/>
          <a:lstStyle>
            <a:lvl1pPr algn="r">
              <a:defRPr sz="800">
                <a:solidFill>
                  <a:schemeClr val="bg1"/>
                </a:solidFill>
              </a:defRPr>
            </a:lvl1p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66992700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1"/>
        </a:buClr>
        <a:buSzPct val="80000"/>
        <a:buFont typeface="Wingdings"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Clr>
          <a:schemeClr val="tx1"/>
        </a:buClr>
        <a:buSzPct val="10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tx1"/>
        </a:buClr>
        <a:buSzPct val="80000"/>
        <a:buFont typeface="Wingdings" pitchFamily="2" charset="2"/>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pSp>
        <p:nvGrpSpPr>
          <p:cNvPr id="14"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10" name="top graphic"/>
          <p:cNvGrpSpPr/>
          <p:nvPr/>
        </p:nvGrpSpPr>
        <p:grpSpPr>
          <a:xfrm>
            <a:off x="1279" y="0"/>
            <a:ext cx="12192127" cy="320040"/>
            <a:chOff x="1279" y="0"/>
            <a:chExt cx="12188952" cy="320040"/>
          </a:xfrm>
        </p:grpSpPr>
        <p:sp>
          <p:nvSpPr>
            <p:cNvPr id="11" name="Rectangle 10"/>
            <p:cNvSpPr/>
            <p:nvPr/>
          </p:nvSpPr>
          <p:spPr>
            <a:xfrm>
              <a:off x="1279" y="0"/>
              <a:ext cx="12188952" cy="170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2" name="Rectangle 11"/>
            <p:cNvSpPr/>
            <p:nvPr/>
          </p:nvSpPr>
          <p:spPr>
            <a:xfrm>
              <a:off x="1279" y="170234"/>
              <a:ext cx="12188952" cy="14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3" name="Rectangle 12"/>
            <p:cNvSpPr/>
            <p:nvPr/>
          </p:nvSpPr>
          <p:spPr>
            <a:xfrm>
              <a:off x="1279" y="231421"/>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Title Placeholder 1"/>
          <p:cNvSpPr>
            <a:spLocks noGrp="1"/>
          </p:cNvSpPr>
          <p:nvPr>
            <p:ph type="title"/>
          </p:nvPr>
        </p:nvSpPr>
        <p:spPr>
          <a:xfrm>
            <a:off x="1523273" y="609600"/>
            <a:ext cx="9145920" cy="1066800"/>
          </a:xfrm>
          <a:prstGeom prst="rect">
            <a:avLst/>
          </a:prstGeom>
        </p:spPr>
        <p:txBody>
          <a:bodyPr vert="horz" lIns="91440" tIns="45720" rIns="91440" bIns="45720" rtlCol="0" anchor="b">
            <a:normAutofit/>
          </a:bodyPr>
          <a:lstStyle/>
          <a:p>
            <a:r>
              <a:rPr lang="it-IT" smtClean="0"/>
              <a:t>Fare clic per modificare lo stile del titolo</a:t>
            </a:r>
            <a:endParaRPr/>
          </a:p>
        </p:txBody>
      </p:sp>
      <p:sp>
        <p:nvSpPr>
          <p:cNvPr id="3" name="Text Placeholder 2"/>
          <p:cNvSpPr>
            <a:spLocks noGrp="1"/>
          </p:cNvSpPr>
          <p:nvPr>
            <p:ph type="body" idx="1"/>
          </p:nvPr>
        </p:nvSpPr>
        <p:spPr>
          <a:xfrm>
            <a:off x="1523273" y="1905000"/>
            <a:ext cx="914592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2"/>
          </p:nvPr>
        </p:nvSpPr>
        <p:spPr>
          <a:xfrm>
            <a:off x="7996445" y="6516865"/>
            <a:ext cx="1327968" cy="228600"/>
          </a:xfrm>
          <a:prstGeom prst="rect">
            <a:avLst/>
          </a:prstGeom>
        </p:spPr>
        <p:txBody>
          <a:bodyPr vert="horz" lIns="91440" tIns="45720" rIns="91440" bIns="45720" rtlCol="0" anchor="ctr"/>
          <a:lstStyle>
            <a:lvl1pPr algn="r">
              <a:defRPr sz="800">
                <a:solidFill>
                  <a:schemeClr val="bg1"/>
                </a:solidFill>
              </a:defRPr>
            </a:lvl1p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3"/>
          </p:nvPr>
        </p:nvSpPr>
        <p:spPr>
          <a:xfrm>
            <a:off x="1507891" y="6516865"/>
            <a:ext cx="6063724" cy="228600"/>
          </a:xfrm>
          <a:prstGeom prst="rect">
            <a:avLst/>
          </a:prstGeom>
        </p:spPr>
        <p:txBody>
          <a:bodyPr vert="horz" lIns="91440" tIns="45720" rIns="91440" bIns="45720" rtlCol="0" anchor="ctr"/>
          <a:lstStyle>
            <a:lvl1pPr algn="l">
              <a:defRPr sz="800" cap="all" baseline="0">
                <a:solidFill>
                  <a:schemeClr val="bg1"/>
                </a:solidFill>
              </a:defRPr>
            </a:lvl1p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4"/>
          </p:nvPr>
        </p:nvSpPr>
        <p:spPr>
          <a:xfrm>
            <a:off x="9732629" y="6516865"/>
            <a:ext cx="936563" cy="228600"/>
          </a:xfrm>
          <a:prstGeom prst="rect">
            <a:avLst/>
          </a:prstGeom>
        </p:spPr>
        <p:txBody>
          <a:bodyPr vert="horz" lIns="91440" tIns="45720" rIns="91440" bIns="45720" rtlCol="0" anchor="ctr"/>
          <a:lstStyle>
            <a:lvl1pPr algn="r">
              <a:defRPr sz="800">
                <a:solidFill>
                  <a:schemeClr val="bg1"/>
                </a:solidFill>
              </a:defRPr>
            </a:lvl1p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41191556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1"/>
        </a:buClr>
        <a:buSzPct val="80000"/>
        <a:buFont typeface="Wingdings"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Clr>
          <a:schemeClr val="tx1"/>
        </a:buClr>
        <a:buSzPct val="10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tx1"/>
        </a:buClr>
        <a:buSzPct val="80000"/>
        <a:buFont typeface="Wingdings" pitchFamily="2" charset="2"/>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pSp>
        <p:nvGrpSpPr>
          <p:cNvPr id="14"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10" name="top graphic"/>
          <p:cNvGrpSpPr/>
          <p:nvPr/>
        </p:nvGrpSpPr>
        <p:grpSpPr>
          <a:xfrm>
            <a:off x="1279" y="0"/>
            <a:ext cx="12192127" cy="320040"/>
            <a:chOff x="1279" y="0"/>
            <a:chExt cx="12188952" cy="320040"/>
          </a:xfrm>
        </p:grpSpPr>
        <p:sp>
          <p:nvSpPr>
            <p:cNvPr id="11" name="Rectangle 10"/>
            <p:cNvSpPr/>
            <p:nvPr/>
          </p:nvSpPr>
          <p:spPr>
            <a:xfrm>
              <a:off x="1279" y="0"/>
              <a:ext cx="12188952" cy="170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2" name="Rectangle 11"/>
            <p:cNvSpPr/>
            <p:nvPr/>
          </p:nvSpPr>
          <p:spPr>
            <a:xfrm>
              <a:off x="1279" y="170234"/>
              <a:ext cx="12188952" cy="14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3" name="Rectangle 12"/>
            <p:cNvSpPr/>
            <p:nvPr/>
          </p:nvSpPr>
          <p:spPr>
            <a:xfrm>
              <a:off x="1279" y="231421"/>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Title Placeholder 1"/>
          <p:cNvSpPr>
            <a:spLocks noGrp="1"/>
          </p:cNvSpPr>
          <p:nvPr>
            <p:ph type="title"/>
          </p:nvPr>
        </p:nvSpPr>
        <p:spPr>
          <a:xfrm>
            <a:off x="1523273" y="609600"/>
            <a:ext cx="9145920" cy="1066800"/>
          </a:xfrm>
          <a:prstGeom prst="rect">
            <a:avLst/>
          </a:prstGeom>
        </p:spPr>
        <p:txBody>
          <a:bodyPr vert="horz" lIns="91440" tIns="45720" rIns="91440" bIns="45720" rtlCol="0" anchor="b">
            <a:normAutofit/>
          </a:bodyPr>
          <a:lstStyle/>
          <a:p>
            <a:r>
              <a:rPr lang="it-IT" smtClean="0"/>
              <a:t>Fare clic per modificare lo stile del titolo</a:t>
            </a:r>
            <a:endParaRPr/>
          </a:p>
        </p:txBody>
      </p:sp>
      <p:sp>
        <p:nvSpPr>
          <p:cNvPr id="3" name="Text Placeholder 2"/>
          <p:cNvSpPr>
            <a:spLocks noGrp="1"/>
          </p:cNvSpPr>
          <p:nvPr>
            <p:ph type="body" idx="1"/>
          </p:nvPr>
        </p:nvSpPr>
        <p:spPr>
          <a:xfrm>
            <a:off x="1523273" y="1905000"/>
            <a:ext cx="914592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2"/>
          </p:nvPr>
        </p:nvSpPr>
        <p:spPr>
          <a:xfrm>
            <a:off x="7996445" y="6516865"/>
            <a:ext cx="1327968" cy="228600"/>
          </a:xfrm>
          <a:prstGeom prst="rect">
            <a:avLst/>
          </a:prstGeom>
        </p:spPr>
        <p:txBody>
          <a:bodyPr vert="horz" lIns="91440" tIns="45720" rIns="91440" bIns="45720" rtlCol="0" anchor="ctr"/>
          <a:lstStyle>
            <a:lvl1pPr algn="r">
              <a:defRPr sz="800">
                <a:solidFill>
                  <a:schemeClr val="bg1"/>
                </a:solidFill>
              </a:defRPr>
            </a:lvl1p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3"/>
          </p:nvPr>
        </p:nvSpPr>
        <p:spPr>
          <a:xfrm>
            <a:off x="1507891" y="6516865"/>
            <a:ext cx="6063724" cy="228600"/>
          </a:xfrm>
          <a:prstGeom prst="rect">
            <a:avLst/>
          </a:prstGeom>
        </p:spPr>
        <p:txBody>
          <a:bodyPr vert="horz" lIns="91440" tIns="45720" rIns="91440" bIns="45720" rtlCol="0" anchor="ctr"/>
          <a:lstStyle>
            <a:lvl1pPr algn="l">
              <a:defRPr sz="800" cap="all" baseline="0">
                <a:solidFill>
                  <a:schemeClr val="bg1"/>
                </a:solidFill>
              </a:defRPr>
            </a:lvl1p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4"/>
          </p:nvPr>
        </p:nvSpPr>
        <p:spPr>
          <a:xfrm>
            <a:off x="9732629" y="6516865"/>
            <a:ext cx="936563" cy="228600"/>
          </a:xfrm>
          <a:prstGeom prst="rect">
            <a:avLst/>
          </a:prstGeom>
        </p:spPr>
        <p:txBody>
          <a:bodyPr vert="horz" lIns="91440" tIns="45720" rIns="91440" bIns="45720" rtlCol="0" anchor="ctr"/>
          <a:lstStyle>
            <a:lvl1pPr algn="r">
              <a:defRPr sz="800">
                <a:solidFill>
                  <a:schemeClr val="bg1"/>
                </a:solidFill>
              </a:defRPr>
            </a:lvl1p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37233186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1"/>
        </a:buClr>
        <a:buSzPct val="80000"/>
        <a:buFont typeface="Wingdings"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Clr>
          <a:schemeClr val="tx1"/>
        </a:buClr>
        <a:buSzPct val="10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tx1"/>
        </a:buClr>
        <a:buSzPct val="80000"/>
        <a:buFont typeface="Wingdings" pitchFamily="2" charset="2"/>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pSp>
        <p:nvGrpSpPr>
          <p:cNvPr id="14" name="bottom graphic"/>
          <p:cNvGrpSpPr/>
          <p:nvPr/>
        </p:nvGrpSpPr>
        <p:grpSpPr>
          <a:xfrm>
            <a:off x="1" y="6309360"/>
            <a:ext cx="12193406"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sz="1800">
                <a:solidFill>
                  <a:prstClr val="white"/>
                </a:solidFill>
              </a:endParaRPr>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grpSp>
        <p:nvGrpSpPr>
          <p:cNvPr id="10" name="top graphic"/>
          <p:cNvGrpSpPr/>
          <p:nvPr/>
        </p:nvGrpSpPr>
        <p:grpSpPr>
          <a:xfrm>
            <a:off x="1279" y="0"/>
            <a:ext cx="12192127" cy="320040"/>
            <a:chOff x="1279" y="0"/>
            <a:chExt cx="12188952" cy="320040"/>
          </a:xfrm>
        </p:grpSpPr>
        <p:sp>
          <p:nvSpPr>
            <p:cNvPr id="11" name="Rectangle 10"/>
            <p:cNvSpPr/>
            <p:nvPr/>
          </p:nvSpPr>
          <p:spPr>
            <a:xfrm>
              <a:off x="1279" y="0"/>
              <a:ext cx="12188952" cy="170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2" name="Rectangle 11"/>
            <p:cNvSpPr/>
            <p:nvPr/>
          </p:nvSpPr>
          <p:spPr>
            <a:xfrm>
              <a:off x="1279" y="170234"/>
              <a:ext cx="12188952" cy="14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13" name="Rectangle 12"/>
            <p:cNvSpPr/>
            <p:nvPr/>
          </p:nvSpPr>
          <p:spPr>
            <a:xfrm>
              <a:off x="1279" y="231421"/>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grpSp>
      <p:sp>
        <p:nvSpPr>
          <p:cNvPr id="2" name="Title Placeholder 1"/>
          <p:cNvSpPr>
            <a:spLocks noGrp="1"/>
          </p:cNvSpPr>
          <p:nvPr>
            <p:ph type="title"/>
          </p:nvPr>
        </p:nvSpPr>
        <p:spPr>
          <a:xfrm>
            <a:off x="1523273" y="609600"/>
            <a:ext cx="9145920" cy="1066800"/>
          </a:xfrm>
          <a:prstGeom prst="rect">
            <a:avLst/>
          </a:prstGeom>
        </p:spPr>
        <p:txBody>
          <a:bodyPr vert="horz" lIns="91440" tIns="45720" rIns="91440" bIns="45720" rtlCol="0" anchor="b">
            <a:normAutofit/>
          </a:bodyPr>
          <a:lstStyle/>
          <a:p>
            <a:r>
              <a:rPr lang="it-IT" smtClean="0"/>
              <a:t>Fare clic per modificare lo stile del titolo</a:t>
            </a:r>
            <a:endParaRPr/>
          </a:p>
        </p:txBody>
      </p:sp>
      <p:sp>
        <p:nvSpPr>
          <p:cNvPr id="3" name="Text Placeholder 2"/>
          <p:cNvSpPr>
            <a:spLocks noGrp="1"/>
          </p:cNvSpPr>
          <p:nvPr>
            <p:ph type="body" idx="1"/>
          </p:nvPr>
        </p:nvSpPr>
        <p:spPr>
          <a:xfrm>
            <a:off x="1523273" y="1905000"/>
            <a:ext cx="914592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a:p>
        </p:txBody>
      </p:sp>
      <p:sp>
        <p:nvSpPr>
          <p:cNvPr id="4" name="Date Placeholder 3"/>
          <p:cNvSpPr>
            <a:spLocks noGrp="1"/>
          </p:cNvSpPr>
          <p:nvPr>
            <p:ph type="dt" sz="half" idx="2"/>
          </p:nvPr>
        </p:nvSpPr>
        <p:spPr>
          <a:xfrm>
            <a:off x="7996445" y="6516865"/>
            <a:ext cx="1327968" cy="228600"/>
          </a:xfrm>
          <a:prstGeom prst="rect">
            <a:avLst/>
          </a:prstGeom>
        </p:spPr>
        <p:txBody>
          <a:bodyPr vert="horz" lIns="91440" tIns="45720" rIns="91440" bIns="45720" rtlCol="0" anchor="ctr"/>
          <a:lstStyle>
            <a:lvl1pPr algn="r">
              <a:defRPr sz="800">
                <a:solidFill>
                  <a:schemeClr val="bg1"/>
                </a:solidFill>
              </a:defRPr>
            </a:lvl1pPr>
          </a:lstStyle>
          <a:p>
            <a:r>
              <a:rPr lang="it-IT" smtClean="0">
                <a:solidFill>
                  <a:prstClr val="white"/>
                </a:solidFill>
              </a:rPr>
              <a:t>12/8/2011</a:t>
            </a:r>
            <a:endParaRPr>
              <a:solidFill>
                <a:prstClr val="white"/>
              </a:solidFill>
            </a:endParaRPr>
          </a:p>
        </p:txBody>
      </p:sp>
      <p:sp>
        <p:nvSpPr>
          <p:cNvPr id="5" name="Footer Placeholder 4"/>
          <p:cNvSpPr>
            <a:spLocks noGrp="1"/>
          </p:cNvSpPr>
          <p:nvPr>
            <p:ph type="ftr" sz="quarter" idx="3"/>
          </p:nvPr>
        </p:nvSpPr>
        <p:spPr>
          <a:xfrm>
            <a:off x="1507891" y="6516865"/>
            <a:ext cx="6063724" cy="228600"/>
          </a:xfrm>
          <a:prstGeom prst="rect">
            <a:avLst/>
          </a:prstGeom>
        </p:spPr>
        <p:txBody>
          <a:bodyPr vert="horz" lIns="91440" tIns="45720" rIns="91440" bIns="45720" rtlCol="0" anchor="ctr"/>
          <a:lstStyle>
            <a:lvl1pPr algn="l">
              <a:defRPr sz="800" cap="all" baseline="0">
                <a:solidFill>
                  <a:schemeClr val="bg1"/>
                </a:solidFill>
              </a:defRPr>
            </a:lvl1pPr>
          </a:lstStyle>
          <a:p>
            <a:r>
              <a:rPr lang="it-IT" smtClean="0">
                <a:solidFill>
                  <a:prstClr val="white"/>
                </a:solidFill>
              </a:rPr>
              <a:t>Università degli Studi di Milano-Bicocca  Dipartimento di Sociologia e Ricerca Sociale</a:t>
            </a:r>
            <a:endParaRPr>
              <a:solidFill>
                <a:prstClr val="white"/>
              </a:solidFill>
            </a:endParaRPr>
          </a:p>
        </p:txBody>
      </p:sp>
      <p:sp>
        <p:nvSpPr>
          <p:cNvPr id="6" name="Slide Number Placeholder 5"/>
          <p:cNvSpPr>
            <a:spLocks noGrp="1"/>
          </p:cNvSpPr>
          <p:nvPr>
            <p:ph type="sldNum" sz="quarter" idx="4"/>
          </p:nvPr>
        </p:nvSpPr>
        <p:spPr>
          <a:xfrm>
            <a:off x="9732629" y="6516865"/>
            <a:ext cx="936563" cy="228600"/>
          </a:xfrm>
          <a:prstGeom prst="rect">
            <a:avLst/>
          </a:prstGeom>
        </p:spPr>
        <p:txBody>
          <a:bodyPr vert="horz" lIns="91440" tIns="45720" rIns="91440" bIns="45720" rtlCol="0" anchor="ctr"/>
          <a:lstStyle>
            <a:lvl1pPr algn="r">
              <a:defRPr sz="800">
                <a:solidFill>
                  <a:schemeClr val="bg1"/>
                </a:solidFill>
              </a:defRPr>
            </a:lvl1pPr>
          </a:lstStyle>
          <a:p>
            <a:fld id="{DF28FB93-0A08-4E7D-8E63-9EFA29F1E093}"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40097183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1"/>
        </a:buClr>
        <a:buSzPct val="80000"/>
        <a:buFont typeface="Wingdings"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Clr>
          <a:schemeClr val="tx1"/>
        </a:buClr>
        <a:buSzPct val="10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tx1"/>
        </a:buClr>
        <a:buSzPct val="80000"/>
        <a:buFont typeface="Wingdings" pitchFamily="2" charset="2"/>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mam-e.it/design/architettura/renzo-piano-nuovo-ponte-genova/"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hyperlink" Target="7%20Il%20segno%20die%20dieci%206%20Museum.pptx" TargetMode="External"/><Relationship Id="rId3" Type="http://schemas.openxmlformats.org/officeDocument/2006/relationships/image" Target="../media/image31.png"/><Relationship Id="rId7" Type="http://schemas.openxmlformats.org/officeDocument/2006/relationships/hyperlink" Target="6%20Il%20segno%20dei%20dieci%205%20Mega%20eventi.pptx" TargetMode="External"/><Relationship Id="rId12" Type="http://schemas.openxmlformats.org/officeDocument/2006/relationships/hyperlink" Target="11%20Il%20segno%20dei%20dieci%2010%20Heritage%20cities%20(deleted%204fc7632f-46dd3-e994e841).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5%20Il%20segno%20dei%20dieci%204%20Waterfront.pptx" TargetMode="External"/><Relationship Id="rId11" Type="http://schemas.openxmlformats.org/officeDocument/2006/relationships/hyperlink" Target="10%20Il%20segno%20dei%20dieci%209%20Wifi%20cities.pptx" TargetMode="External"/><Relationship Id="rId5" Type="http://schemas.openxmlformats.org/officeDocument/2006/relationships/hyperlink" Target="3%20Il%20segno%20dei%20dieci%202%20Iconic%20building.pptx" TargetMode="External"/><Relationship Id="rId10" Type="http://schemas.openxmlformats.org/officeDocument/2006/relationships/hyperlink" Target="9%20Il%20segno%20dei%20dieci%208%20Luci%20della%20citt&#224;%20(deleted%204fc759c2-128ce4-82c5eb00).pptx" TargetMode="External"/><Relationship Id="rId4" Type="http://schemas.openxmlformats.org/officeDocument/2006/relationships/hyperlink" Target="2%20Il%20segno%20dei%20dieci%201%20film%20commission.pptx" TargetMode="External"/><Relationship Id="rId9" Type="http://schemas.openxmlformats.org/officeDocument/2006/relationships/hyperlink" Target="8%20Il%20segno%20dei%20dieci%207%20Eventi%20culturali%20ripetuti.pptx" TargetMode="External"/></Relationships>
</file>

<file path=ppt/slides/_rels/slide32.xml.rels><?xml version="1.0" encoding="UTF-8" standalone="yes"?>
<Relationships xmlns="http://schemas.openxmlformats.org/package/2006/relationships"><Relationship Id="rId2" Type="http://schemas.openxmlformats.org/officeDocument/2006/relationships/hyperlink" Target="5%20Il%20segno%20dei%20dieci%204%20Waterfront.pptx"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iwa-network.org/programs/cities-of-the-future/" TargetMode="External"/><Relationship Id="rId2" Type="http://schemas.openxmlformats.org/officeDocument/2006/relationships/hyperlink" Target="5%20Il%20segno%20dei%20dieci%204%20Waterfront.pptx"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1.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43472" y="5013176"/>
            <a:ext cx="8229598" cy="1224136"/>
          </a:xfrm>
        </p:spPr>
        <p:txBody>
          <a:bodyPr>
            <a:normAutofit/>
          </a:bodyPr>
          <a:lstStyle/>
          <a:p>
            <a:r>
              <a:rPr lang="it-IT" sz="3200" i="1" dirty="0">
                <a:latin typeface="Arial" pitchFamily="34" charset="0"/>
                <a:cs typeface="Arial" pitchFamily="34" charset="0"/>
              </a:rPr>
              <a:t>Ezio Marra </a:t>
            </a:r>
          </a:p>
          <a:p>
            <a:r>
              <a:rPr lang="it-IT" sz="2800" dirty="0">
                <a:latin typeface="Arial" pitchFamily="34" charset="0"/>
                <a:cs typeface="Arial" pitchFamily="34" charset="0"/>
              </a:rPr>
              <a:t>Università degli Studi di Milano-Bicocca</a:t>
            </a:r>
            <a:endParaRPr lang="it-IT" sz="2800" i="1" dirty="0">
              <a:latin typeface="Arial" pitchFamily="34" charset="0"/>
              <a:cs typeface="Arial" pitchFamily="34" charset="0"/>
            </a:endParaRPr>
          </a:p>
        </p:txBody>
      </p:sp>
      <p:sp>
        <p:nvSpPr>
          <p:cNvPr id="2" name="Title 1"/>
          <p:cNvSpPr>
            <a:spLocks noGrp="1"/>
          </p:cNvSpPr>
          <p:nvPr>
            <p:ph type="ctrTitle"/>
          </p:nvPr>
        </p:nvSpPr>
        <p:spPr>
          <a:xfrm>
            <a:off x="1127448" y="1905000"/>
            <a:ext cx="9721080" cy="2667000"/>
          </a:xfrm>
        </p:spPr>
        <p:txBody>
          <a:bodyPr>
            <a:normAutofit/>
          </a:bodyPr>
          <a:lstStyle/>
          <a:p>
            <a:pPr>
              <a:spcBef>
                <a:spcPts val="0"/>
              </a:spcBef>
            </a:pPr>
            <a:r>
              <a:rPr lang="it-IT" sz="2200" dirty="0">
                <a:effectLst>
                  <a:outerShdw blurRad="88900" algn="ctr">
                    <a:prstClr val="black">
                      <a:alpha val="35000"/>
                    </a:prstClr>
                  </a:outerShdw>
                </a:effectLst>
                <a:latin typeface="Arial" pitchFamily="34" charset="0"/>
                <a:cs typeface="Arial" pitchFamily="34" charset="0"/>
              </a:rPr>
              <a:t/>
            </a:r>
            <a:br>
              <a:rPr lang="it-IT" sz="2200" dirty="0">
                <a:effectLst>
                  <a:outerShdw blurRad="88900" algn="ctr">
                    <a:prstClr val="black">
                      <a:alpha val="35000"/>
                    </a:prstClr>
                  </a:outerShdw>
                </a:effectLst>
                <a:latin typeface="Arial" pitchFamily="34" charset="0"/>
                <a:cs typeface="Arial" pitchFamily="34" charset="0"/>
              </a:rPr>
            </a:br>
            <a:r>
              <a:rPr lang="it-IT" sz="2200" dirty="0">
                <a:effectLst>
                  <a:outerShdw blurRad="88900" algn="ctr">
                    <a:prstClr val="black">
                      <a:alpha val="35000"/>
                    </a:prstClr>
                  </a:outerShdw>
                </a:effectLst>
                <a:latin typeface="Arial" pitchFamily="34" charset="0"/>
                <a:cs typeface="Arial" pitchFamily="34" charset="0"/>
              </a:rPr>
              <a:t/>
            </a:r>
            <a:br>
              <a:rPr lang="it-IT" sz="2200" dirty="0">
                <a:effectLst>
                  <a:outerShdw blurRad="88900" algn="ctr">
                    <a:prstClr val="black">
                      <a:alpha val="35000"/>
                    </a:prstClr>
                  </a:outerShdw>
                </a:effectLst>
                <a:latin typeface="Arial" pitchFamily="34" charset="0"/>
                <a:cs typeface="Arial" pitchFamily="34" charset="0"/>
              </a:rPr>
            </a:br>
            <a:r>
              <a:rPr lang="it-IT" sz="2200" dirty="0" smtClean="0">
                <a:effectLst>
                  <a:outerShdw blurRad="88900" algn="ctr">
                    <a:prstClr val="black">
                      <a:alpha val="35000"/>
                    </a:prstClr>
                  </a:outerShdw>
                </a:effectLst>
                <a:latin typeface="Arial" pitchFamily="34" charset="0"/>
                <a:cs typeface="Arial" pitchFamily="34" charset="0"/>
              </a:rPr>
              <a:t>Milano come blue-green-city:</a:t>
            </a:r>
            <a:r>
              <a:rPr lang="it-IT" sz="2200" dirty="0">
                <a:effectLst>
                  <a:outerShdw blurRad="88900" algn="ctr">
                    <a:prstClr val="black">
                      <a:alpha val="35000"/>
                    </a:prstClr>
                  </a:outerShdw>
                </a:effectLst>
                <a:latin typeface="Arial" pitchFamily="34" charset="0"/>
                <a:cs typeface="Arial" pitchFamily="34" charset="0"/>
              </a:rPr>
              <a:t/>
            </a:r>
            <a:br>
              <a:rPr lang="it-IT" sz="2200" dirty="0">
                <a:effectLst>
                  <a:outerShdw blurRad="88900" algn="ctr">
                    <a:prstClr val="black">
                      <a:alpha val="35000"/>
                    </a:prstClr>
                  </a:outerShdw>
                </a:effectLst>
                <a:latin typeface="Arial" pitchFamily="34" charset="0"/>
                <a:cs typeface="Arial" pitchFamily="34" charset="0"/>
              </a:rPr>
            </a:br>
            <a:r>
              <a:rPr lang="it-IT" sz="2200" dirty="0">
                <a:effectLst>
                  <a:outerShdw blurRad="88900" algn="ctr">
                    <a:prstClr val="black">
                      <a:alpha val="35000"/>
                    </a:prstClr>
                  </a:outerShdw>
                </a:effectLst>
                <a:latin typeface="Arial" pitchFamily="34" charset="0"/>
                <a:cs typeface="Arial" pitchFamily="34" charset="0"/>
              </a:rPr>
              <a:t/>
            </a:r>
            <a:br>
              <a:rPr lang="it-IT" sz="2200" dirty="0">
                <a:effectLst>
                  <a:outerShdw blurRad="88900" algn="ctr">
                    <a:prstClr val="black">
                      <a:alpha val="35000"/>
                    </a:prstClr>
                  </a:outerShdw>
                </a:effectLst>
                <a:latin typeface="Arial" pitchFamily="34" charset="0"/>
                <a:cs typeface="Arial" pitchFamily="34" charset="0"/>
              </a:rPr>
            </a:br>
            <a:r>
              <a:rPr lang="it-IT" sz="2800" b="1" dirty="0" smtClean="0">
                <a:effectLst>
                  <a:outerShdw blurRad="88900" algn="ctr">
                    <a:prstClr val="black">
                      <a:alpha val="35000"/>
                    </a:prstClr>
                  </a:outerShdw>
                </a:effectLst>
                <a:latin typeface="Arial" pitchFamily="34" charset="0"/>
                <a:cs typeface="Arial" pitchFamily="34" charset="0"/>
              </a:rPr>
              <a:t>I Navigli come futuro della città</a:t>
            </a:r>
            <a:r>
              <a:rPr lang="it-IT" sz="2200" dirty="0">
                <a:effectLst>
                  <a:outerShdw blurRad="88900" algn="ctr">
                    <a:prstClr val="black">
                      <a:alpha val="35000"/>
                    </a:prstClr>
                  </a:outerShdw>
                </a:effectLst>
                <a:latin typeface="Arial" pitchFamily="34" charset="0"/>
                <a:cs typeface="Arial" pitchFamily="34" charset="0"/>
              </a:rPr>
              <a:t/>
            </a:r>
            <a:br>
              <a:rPr lang="it-IT" sz="2200" dirty="0">
                <a:effectLst>
                  <a:outerShdw blurRad="88900" algn="ctr">
                    <a:prstClr val="black">
                      <a:alpha val="35000"/>
                    </a:prstClr>
                  </a:outerShdw>
                </a:effectLst>
                <a:latin typeface="Arial" pitchFamily="34" charset="0"/>
                <a:cs typeface="Arial" pitchFamily="34" charset="0"/>
              </a:rPr>
            </a:br>
            <a:r>
              <a:rPr lang="it-IT" sz="2200" dirty="0">
                <a:effectLst>
                  <a:outerShdw blurRad="88900" algn="ctr">
                    <a:prstClr val="black">
                      <a:alpha val="35000"/>
                    </a:prstClr>
                  </a:outerShdw>
                </a:effectLst>
                <a:latin typeface="Arial" pitchFamily="34" charset="0"/>
                <a:cs typeface="Arial" pitchFamily="34" charset="0"/>
              </a:rPr>
              <a:t/>
            </a:r>
            <a:br>
              <a:rPr lang="it-IT" sz="2200" dirty="0">
                <a:effectLst>
                  <a:outerShdw blurRad="88900" algn="ctr">
                    <a:prstClr val="black">
                      <a:alpha val="35000"/>
                    </a:prstClr>
                  </a:outerShdw>
                </a:effectLst>
                <a:latin typeface="Arial" pitchFamily="34" charset="0"/>
                <a:cs typeface="Arial" pitchFamily="34" charset="0"/>
              </a:rPr>
            </a:br>
            <a:r>
              <a:rPr lang="it-IT" sz="2200" dirty="0">
                <a:effectLst>
                  <a:outerShdw blurRad="88900" algn="ctr">
                    <a:prstClr val="black">
                      <a:alpha val="35000"/>
                    </a:prstClr>
                  </a:outerShdw>
                </a:effectLst>
                <a:latin typeface="Arial" pitchFamily="34" charset="0"/>
                <a:cs typeface="Arial" pitchFamily="34" charset="0"/>
              </a:rPr>
              <a:t/>
            </a:r>
            <a:br>
              <a:rPr lang="it-IT" sz="2200" dirty="0">
                <a:effectLst>
                  <a:outerShdw blurRad="88900" algn="ctr">
                    <a:prstClr val="black">
                      <a:alpha val="35000"/>
                    </a:prstClr>
                  </a:outerShdw>
                </a:effectLst>
                <a:latin typeface="Arial" pitchFamily="34" charset="0"/>
                <a:cs typeface="Arial" pitchFamily="34" charset="0"/>
              </a:rPr>
            </a:br>
            <a:r>
              <a:rPr lang="it-IT" sz="2200" dirty="0">
                <a:effectLst>
                  <a:outerShdw blurRad="88900" algn="ctr">
                    <a:prstClr val="black">
                      <a:alpha val="35000"/>
                    </a:prstClr>
                  </a:outerShdw>
                </a:effectLst>
                <a:latin typeface="Arial" pitchFamily="34" charset="0"/>
                <a:cs typeface="Arial" pitchFamily="34" charset="0"/>
              </a:rPr>
              <a:t/>
            </a:r>
            <a:br>
              <a:rPr lang="it-IT" sz="2200" dirty="0">
                <a:effectLst>
                  <a:outerShdw blurRad="88900" algn="ctr">
                    <a:prstClr val="black">
                      <a:alpha val="35000"/>
                    </a:prstClr>
                  </a:outerShdw>
                </a:effectLst>
                <a:latin typeface="Arial" pitchFamily="34" charset="0"/>
                <a:cs typeface="Arial" pitchFamily="34" charset="0"/>
              </a:rPr>
            </a:br>
            <a:r>
              <a:rPr lang="it-IT" sz="2200" dirty="0" smtClean="0">
                <a:effectLst>
                  <a:outerShdw blurRad="88900" algn="ctr">
                    <a:prstClr val="black">
                      <a:alpha val="35000"/>
                    </a:prstClr>
                  </a:outerShdw>
                </a:effectLst>
                <a:latin typeface="Arial" pitchFamily="34" charset="0"/>
                <a:cs typeface="Arial" pitchFamily="34" charset="0"/>
              </a:rPr>
              <a:t>Laboratorio 1 – 21 aprile 26 maggio 2021</a:t>
            </a:r>
            <a:endParaRPr lang="it-IT" sz="2200" dirty="0">
              <a:effectLst>
                <a:outerShdw blurRad="88900" algn="ctr">
                  <a:prstClr val="black">
                    <a:alpha val="35000"/>
                  </a:prstClr>
                </a:outerShdw>
              </a:effectLst>
              <a:latin typeface="Arial" pitchFamily="34" charset="0"/>
              <a:cs typeface="Arial" pitchFamily="34" charset="0"/>
            </a:endParaRPr>
          </a:p>
        </p:txBody>
      </p:sp>
      <p:pic>
        <p:nvPicPr>
          <p:cNvPr id="4" name="Immagine 3" descr="Logo Bicocca_Sociologia.gif"/>
          <p:cNvPicPr>
            <a:picLocks noChangeAspect="1"/>
          </p:cNvPicPr>
          <p:nvPr/>
        </p:nvPicPr>
        <p:blipFill>
          <a:blip r:embed="rId3" cstate="print"/>
          <a:stretch>
            <a:fillRect/>
          </a:stretch>
        </p:blipFill>
        <p:spPr>
          <a:xfrm>
            <a:off x="10920536" y="1772816"/>
            <a:ext cx="1080120" cy="1080120"/>
          </a:xfrm>
          <a:prstGeom prst="rect">
            <a:avLst/>
          </a:prstGeom>
        </p:spPr>
      </p:pic>
      <p:sp>
        <p:nvSpPr>
          <p:cNvPr id="5" name="CasellaDiTesto 4"/>
          <p:cNvSpPr txBox="1"/>
          <p:nvPr/>
        </p:nvSpPr>
        <p:spPr>
          <a:xfrm>
            <a:off x="1867437" y="914400"/>
            <a:ext cx="3843745" cy="590931"/>
          </a:xfrm>
          <a:prstGeom prst="rect">
            <a:avLst/>
          </a:prstGeom>
          <a:noFill/>
        </p:spPr>
        <p:txBody>
          <a:bodyPr wrap="none" rtlCol="0">
            <a:spAutoFit/>
          </a:bodyPr>
          <a:lstStyle/>
          <a:p>
            <a:pPr>
              <a:lnSpc>
                <a:spcPct val="90000"/>
              </a:lnSpc>
            </a:pPr>
            <a:r>
              <a:rPr lang="en-US" sz="3600" b="1" dirty="0" smtClean="0">
                <a:solidFill>
                  <a:srgbClr val="FF0000"/>
                </a:solidFill>
              </a:rPr>
              <a:t>Milano - </a:t>
            </a:r>
            <a:r>
              <a:rPr lang="en-US" sz="3600" b="1" dirty="0" err="1" smtClean="0">
                <a:solidFill>
                  <a:srgbClr val="FF0000"/>
                </a:solidFill>
              </a:rPr>
              <a:t>Turismo</a:t>
            </a:r>
            <a:endParaRPr lang="en-US" sz="3600" b="1" dirty="0">
              <a:solidFill>
                <a:srgbClr val="FF0000"/>
              </a:solidFill>
            </a:endParaRPr>
          </a:p>
        </p:txBody>
      </p:sp>
    </p:spTree>
    <p:extLst>
      <p:ext uri="{BB962C8B-B14F-4D97-AF65-F5344CB8AC3E}">
        <p14:creationId xmlns:p14="http://schemas.microsoft.com/office/powerpoint/2010/main" val="258945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5"/>
          <p:cNvSpPr>
            <a:spLocks noGrp="1"/>
          </p:cNvSpPr>
          <p:nvPr>
            <p:ph type="title"/>
          </p:nvPr>
        </p:nvSpPr>
        <p:spPr>
          <a:xfrm>
            <a:off x="3071813" y="274638"/>
            <a:ext cx="5545138" cy="1143000"/>
          </a:xfrm>
        </p:spPr>
        <p:txBody>
          <a:bodyPr>
            <a:normAutofit fontScale="90000"/>
          </a:bodyPr>
          <a:lstStyle/>
          <a:p>
            <a:pPr>
              <a:defRPr/>
            </a:pPr>
            <a:r>
              <a:rPr lang="it-IT" altLang="en-US" sz="2800" b="1" dirty="0">
                <a:solidFill>
                  <a:srgbClr val="FF0000"/>
                </a:solidFill>
              </a:rPr>
              <a:t>From </a:t>
            </a:r>
            <a:r>
              <a:rPr lang="it-IT" altLang="en-US" sz="2800" b="1" dirty="0" err="1">
                <a:solidFill>
                  <a:srgbClr val="FF0000"/>
                </a:solidFill>
              </a:rPr>
              <a:t>Fordism</a:t>
            </a:r>
            <a:r>
              <a:rPr lang="it-IT" altLang="en-US" sz="2800" b="1" dirty="0">
                <a:solidFill>
                  <a:srgbClr val="FF0000"/>
                </a:solidFill>
              </a:rPr>
              <a:t> to </a:t>
            </a:r>
            <a:r>
              <a:rPr lang="it-IT" altLang="en-US" sz="2800" b="1" dirty="0" err="1">
                <a:solidFill>
                  <a:srgbClr val="FF0000"/>
                </a:solidFill>
              </a:rPr>
              <a:t>Tourism</a:t>
            </a:r>
            <a:r>
              <a:rPr lang="it-IT" altLang="en-US" sz="2800" b="1" dirty="0">
                <a:solidFill>
                  <a:srgbClr val="FF0000"/>
                </a:solidFill>
              </a:rPr>
              <a:t/>
            </a:r>
            <a:br>
              <a:rPr lang="it-IT" altLang="en-US" sz="2800" b="1" dirty="0">
                <a:solidFill>
                  <a:srgbClr val="FF0000"/>
                </a:solidFill>
              </a:rPr>
            </a:br>
            <a:r>
              <a:rPr lang="it-IT" altLang="en-US" sz="2800" b="1" dirty="0">
                <a:solidFill>
                  <a:srgbClr val="FF0000"/>
                </a:solidFill>
              </a:rPr>
              <a:t>Sharon </a:t>
            </a:r>
            <a:r>
              <a:rPr lang="it-IT" altLang="en-US" sz="2800" b="1" dirty="0" err="1">
                <a:solidFill>
                  <a:srgbClr val="FF0000"/>
                </a:solidFill>
              </a:rPr>
              <a:t>Zukin</a:t>
            </a:r>
            <a:r>
              <a:rPr lang="it-IT" altLang="en-US" sz="2800" b="1" dirty="0">
                <a:solidFill>
                  <a:srgbClr val="FF0000"/>
                </a:solidFill>
              </a:rPr>
              <a:t>: The culture of </a:t>
            </a:r>
            <a:r>
              <a:rPr lang="it-IT" altLang="en-US" sz="2800" b="1" dirty="0" err="1">
                <a:solidFill>
                  <a:srgbClr val="FF0000"/>
                </a:solidFill>
              </a:rPr>
              <a:t>cities</a:t>
            </a:r>
            <a:r>
              <a:rPr lang="it-IT" altLang="en-US" sz="2800" b="1" dirty="0">
                <a:solidFill>
                  <a:srgbClr val="FF0000"/>
                </a:solidFill>
              </a:rPr>
              <a:t> </a:t>
            </a:r>
            <a:r>
              <a:rPr lang="it-IT" altLang="en-US" sz="2800" dirty="0">
                <a:solidFill>
                  <a:srgbClr val="FF0000"/>
                </a:solidFill>
              </a:rPr>
              <a:t>(1995)</a:t>
            </a:r>
          </a:p>
        </p:txBody>
      </p:sp>
      <p:sp>
        <p:nvSpPr>
          <p:cNvPr id="7" name="Segnaposto contenuto 6"/>
          <p:cNvSpPr>
            <a:spLocks noGrp="1"/>
          </p:cNvSpPr>
          <p:nvPr>
            <p:ph idx="1"/>
          </p:nvPr>
        </p:nvSpPr>
        <p:spPr>
          <a:xfrm>
            <a:off x="2279651" y="1557339"/>
            <a:ext cx="7848600" cy="4751387"/>
          </a:xfrm>
        </p:spPr>
        <p:txBody>
          <a:bodyPr/>
          <a:lstStyle/>
          <a:p>
            <a:pPr marL="0" algn="just">
              <a:spcBef>
                <a:spcPts val="0"/>
              </a:spcBef>
              <a:defRPr/>
            </a:pPr>
            <a:r>
              <a:rPr lang="en-US" b="1" dirty="0"/>
              <a:t>Cities are often criticized because they represent the basest instincts of </a:t>
            </a:r>
            <a:r>
              <a:rPr lang="en-US" b="1"/>
              <a:t>human </a:t>
            </a:r>
            <a:r>
              <a:rPr lang="en-US" b="1" smtClean="0"/>
              <a:t>society. </a:t>
            </a:r>
            <a:r>
              <a:rPr lang="en-US" b="1" dirty="0"/>
              <a:t>They are built versions of </a:t>
            </a:r>
            <a:r>
              <a:rPr lang="en-US" b="1" dirty="0" err="1"/>
              <a:t>Leviatan</a:t>
            </a:r>
            <a:r>
              <a:rPr lang="en-US" b="1" dirty="0"/>
              <a:t> and Mammon, mapping the power of the bureaucratic machine or the social pressure </a:t>
            </a:r>
            <a:r>
              <a:rPr lang="en-US" b="1"/>
              <a:t>of </a:t>
            </a:r>
            <a:r>
              <a:rPr lang="en-US" b="1" smtClean="0"/>
              <a:t>money. </a:t>
            </a:r>
            <a:r>
              <a:rPr lang="en-US" b="1" dirty="0"/>
              <a:t>We who live in cities like to think of “culture” as the antidote to this </a:t>
            </a:r>
            <a:r>
              <a:rPr lang="en-US" b="1"/>
              <a:t>crass </a:t>
            </a:r>
            <a:r>
              <a:rPr lang="en-US" b="1" smtClean="0"/>
              <a:t>vision. </a:t>
            </a:r>
            <a:r>
              <a:rPr lang="en-US" dirty="0" smtClean="0"/>
              <a:t>[…] </a:t>
            </a:r>
          </a:p>
          <a:p>
            <a:pPr marL="0" algn="just">
              <a:spcBef>
                <a:spcPts val="0"/>
              </a:spcBef>
              <a:defRPr/>
            </a:pPr>
            <a:endParaRPr lang="en-US" b="1" dirty="0"/>
          </a:p>
          <a:p>
            <a:pPr marL="0" algn="just">
              <a:spcBef>
                <a:spcPts val="0"/>
              </a:spcBef>
              <a:defRPr/>
            </a:pPr>
            <a:r>
              <a:rPr lang="en-US" b="1" dirty="0"/>
              <a:t>With the </a:t>
            </a:r>
            <a:r>
              <a:rPr lang="en-US" sz="2800" b="1" dirty="0">
                <a:solidFill>
                  <a:srgbClr val="FF0000"/>
                </a:solidFill>
              </a:rPr>
              <a:t>disappearance of local manufacturing </a:t>
            </a:r>
            <a:r>
              <a:rPr lang="en-US" b="1" dirty="0"/>
              <a:t>industries and periodic crises in government and finance, </a:t>
            </a:r>
            <a:r>
              <a:rPr lang="en-US" sz="2800" b="1" dirty="0">
                <a:solidFill>
                  <a:srgbClr val="FF0000"/>
                </a:solidFill>
              </a:rPr>
              <a:t>culture is more and more </a:t>
            </a:r>
            <a:r>
              <a:rPr lang="en-US" b="1" dirty="0"/>
              <a:t>the business of cities – </a:t>
            </a:r>
            <a:r>
              <a:rPr lang="en-US" sz="2800" b="1" dirty="0">
                <a:solidFill>
                  <a:srgbClr val="FF0000"/>
                </a:solidFill>
              </a:rPr>
              <a:t>the basis of their tourist attractions </a:t>
            </a:r>
            <a:r>
              <a:rPr lang="en-US" b="1" dirty="0"/>
              <a:t>and their unique, </a:t>
            </a:r>
            <a:r>
              <a:rPr lang="en-US" b="1"/>
              <a:t>competitive </a:t>
            </a:r>
            <a:r>
              <a:rPr lang="en-US" b="1" smtClean="0"/>
              <a:t>edge.</a:t>
            </a:r>
            <a:endParaRPr lang="it-IT" dirty="0" smtClean="0"/>
          </a:p>
          <a:p>
            <a:pPr>
              <a:buFont typeface="Arial" panose="020B0604020202020204" pitchFamily="34" charset="0"/>
              <a:buNone/>
              <a:defRPr/>
            </a:pPr>
            <a:endParaRPr lang="it-IT" dirty="0"/>
          </a:p>
        </p:txBody>
      </p:sp>
      <p:sp>
        <p:nvSpPr>
          <p:cNvPr id="4" name="Segnaposto piè di pagina 3"/>
          <p:cNvSpPr>
            <a:spLocks noGrp="1"/>
          </p:cNvSpPr>
          <p:nvPr>
            <p:ph type="ftr" sz="quarter" idx="11"/>
          </p:nvPr>
        </p:nvSpPr>
        <p:spPr/>
        <p:txBody>
          <a:bodyPr/>
          <a:lstStyle/>
          <a:p>
            <a:pPr>
              <a:defRPr/>
            </a:pPr>
            <a:r>
              <a:rPr lang="it-IT"/>
              <a:t>Milano novembre 2013</a:t>
            </a:r>
          </a:p>
        </p:txBody>
      </p:sp>
      <p:sp>
        <p:nvSpPr>
          <p:cNvPr id="20485"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BA629E74-B7D5-43BA-B124-49A4F204916A}" type="slidenum">
              <a:rPr lang="it-IT" altLang="en-US" sz="1200">
                <a:solidFill>
                  <a:srgbClr val="898989"/>
                </a:solidFill>
                <a:latin typeface="Calibri" panose="020F0502020204030204" pitchFamily="34" charset="0"/>
              </a:rPr>
              <a:pPr fontAlgn="base">
                <a:lnSpc>
                  <a:spcPct val="100000"/>
                </a:lnSpc>
                <a:spcBef>
                  <a:spcPct val="0"/>
                </a:spcBef>
                <a:spcAft>
                  <a:spcPct val="0"/>
                </a:spcAft>
                <a:buClrTx/>
                <a:buSzTx/>
                <a:buFontTx/>
                <a:buNone/>
              </a:pPr>
              <a:t>10</a:t>
            </a:fld>
            <a:endParaRPr lang="it-IT" altLang="en-US" sz="1200">
              <a:solidFill>
                <a:srgbClr val="898989"/>
              </a:solidFill>
              <a:latin typeface="Calibri" panose="020F0502020204030204" pitchFamily="34" charset="0"/>
            </a:endParaRPr>
          </a:p>
        </p:txBody>
      </p:sp>
    </p:spTree>
    <p:extLst>
      <p:ext uri="{BB962C8B-B14F-4D97-AF65-F5344CB8AC3E}">
        <p14:creationId xmlns:p14="http://schemas.microsoft.com/office/powerpoint/2010/main" val="48336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p>
        </p:txBody>
      </p:sp>
      <p:sp>
        <p:nvSpPr>
          <p:cNvPr id="21507"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702CD8C4-84E3-4470-B6AF-0E1C8814A0E1}"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11</a:t>
            </a:fld>
            <a:endParaRPr lang="it-IT" altLang="en-US" sz="1400">
              <a:latin typeface="Tahoma" panose="020B0604030504040204" pitchFamily="34" charset="0"/>
              <a:ea typeface="MS PGothic" panose="020B0600070205080204" pitchFamily="34" charset="-128"/>
            </a:endParaRPr>
          </a:p>
        </p:txBody>
      </p:sp>
      <p:sp>
        <p:nvSpPr>
          <p:cNvPr id="21508" name="Rectangle 2"/>
          <p:cNvSpPr>
            <a:spLocks noGrp="1" noChangeArrowheads="1"/>
          </p:cNvSpPr>
          <p:nvPr>
            <p:ph type="title"/>
          </p:nvPr>
        </p:nvSpPr>
        <p:spPr/>
        <p:txBody>
          <a:bodyPr/>
          <a:lstStyle/>
          <a:p>
            <a:pPr eaLnBrk="1" hangingPunct="1"/>
            <a:r>
              <a:rPr lang="it-IT" altLang="en-US" sz="2400" b="1">
                <a:solidFill>
                  <a:srgbClr val="C42708"/>
                </a:solidFill>
              </a:rPr>
              <a:t>Symbolic economy of Manhattan (Zukin)</a:t>
            </a:r>
          </a:p>
        </p:txBody>
      </p:sp>
      <p:pic>
        <p:nvPicPr>
          <p:cNvPr id="21509" name="Picture 2" descr="C:\Users\user\Dropbox\dal fordismo al turismo\conv_23_0oo_12\manhattan00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19514" y="1600201"/>
            <a:ext cx="4537075" cy="4525963"/>
          </a:xfrm>
          <a:noFill/>
        </p:spPr>
      </p:pic>
    </p:spTree>
    <p:extLst>
      <p:ext uri="{BB962C8B-B14F-4D97-AF65-F5344CB8AC3E}">
        <p14:creationId xmlns:p14="http://schemas.microsoft.com/office/powerpoint/2010/main" val="30748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p>
        </p:txBody>
      </p:sp>
      <p:sp>
        <p:nvSpPr>
          <p:cNvPr id="23555"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D54167B7-5111-4539-B7A2-7576B13BCEBA}"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12</a:t>
            </a:fld>
            <a:endParaRPr lang="it-IT" altLang="en-US" sz="1400">
              <a:latin typeface="Tahoma" panose="020B0604030504040204" pitchFamily="34" charset="0"/>
              <a:ea typeface="MS PGothic" panose="020B0600070205080204" pitchFamily="34" charset="-128"/>
            </a:endParaRPr>
          </a:p>
        </p:txBody>
      </p:sp>
      <p:sp>
        <p:nvSpPr>
          <p:cNvPr id="23556" name="Rectangle 2"/>
          <p:cNvSpPr>
            <a:spLocks noGrp="1" noChangeArrowheads="1"/>
          </p:cNvSpPr>
          <p:nvPr>
            <p:ph type="title"/>
          </p:nvPr>
        </p:nvSpPr>
        <p:spPr/>
        <p:txBody>
          <a:bodyPr/>
          <a:lstStyle/>
          <a:p>
            <a:pPr eaLnBrk="1" hangingPunct="1"/>
            <a:r>
              <a:rPr lang="it-IT" altLang="en-US" sz="2400" b="1">
                <a:solidFill>
                  <a:srgbClr val="C42708"/>
                </a:solidFill>
              </a:rPr>
              <a:t>Grosz – Street scene – Recent book on FIAT</a:t>
            </a:r>
          </a:p>
        </p:txBody>
      </p:sp>
      <p:pic>
        <p:nvPicPr>
          <p:cNvPr id="2355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032627" y="1484314"/>
            <a:ext cx="3171825" cy="4752975"/>
          </a:xfrm>
          <a:noFill/>
        </p:spPr>
      </p:pic>
      <p:pic>
        <p:nvPicPr>
          <p:cNvPr id="235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451" y="1557338"/>
            <a:ext cx="3384550"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5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olo 1"/>
          <p:cNvSpPr>
            <a:spLocks noGrp="1"/>
          </p:cNvSpPr>
          <p:nvPr>
            <p:ph type="title"/>
          </p:nvPr>
        </p:nvSpPr>
        <p:spPr/>
        <p:txBody>
          <a:bodyPr/>
          <a:lstStyle/>
          <a:p>
            <a:r>
              <a:rPr lang="it-IT" altLang="en-US" sz="2800">
                <a:solidFill>
                  <a:srgbClr val="FF0000"/>
                </a:solidFill>
              </a:rPr>
              <a:t>From Autos to Architecture</a:t>
            </a:r>
          </a:p>
        </p:txBody>
      </p:sp>
      <p:sp>
        <p:nvSpPr>
          <p:cNvPr id="4" name="Segnaposto piè di pagina 3"/>
          <p:cNvSpPr>
            <a:spLocks noGrp="1"/>
          </p:cNvSpPr>
          <p:nvPr>
            <p:ph type="ftr" sz="quarter" idx="11"/>
          </p:nvPr>
        </p:nvSpPr>
        <p:spPr/>
        <p:txBody>
          <a:bodyPr/>
          <a:lstStyle/>
          <a:p>
            <a:pPr>
              <a:defRPr/>
            </a:pPr>
            <a:r>
              <a:rPr lang="it-IT"/>
              <a:t>Milano novembre 2013</a:t>
            </a:r>
          </a:p>
        </p:txBody>
      </p:sp>
      <p:sp>
        <p:nvSpPr>
          <p:cNvPr id="25604"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3067397C-79CE-466C-8790-510A9F30B76D}" type="slidenum">
              <a:rPr lang="it-IT" altLang="en-US" sz="1200">
                <a:solidFill>
                  <a:srgbClr val="898989"/>
                </a:solidFill>
                <a:latin typeface="Calibri" panose="020F0502020204030204" pitchFamily="34" charset="0"/>
              </a:rPr>
              <a:pPr fontAlgn="base">
                <a:lnSpc>
                  <a:spcPct val="100000"/>
                </a:lnSpc>
                <a:spcBef>
                  <a:spcPct val="0"/>
                </a:spcBef>
                <a:spcAft>
                  <a:spcPct val="0"/>
                </a:spcAft>
                <a:buClrTx/>
                <a:buSzTx/>
                <a:buFontTx/>
                <a:buNone/>
              </a:pPr>
              <a:t>13</a:t>
            </a:fld>
            <a:endParaRPr lang="it-IT" altLang="en-US" sz="1200">
              <a:solidFill>
                <a:srgbClr val="898989"/>
              </a:solidFill>
              <a:latin typeface="Calibri" panose="020F0502020204030204" pitchFamily="34" charset="0"/>
            </a:endParaRPr>
          </a:p>
        </p:txBody>
      </p:sp>
      <p:pic>
        <p:nvPicPr>
          <p:cNvPr id="25605" name="Picture 2" descr="C:\Users\urban2\Desktop\AtosArCh.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311902" y="1052514"/>
            <a:ext cx="3138487" cy="5011737"/>
          </a:xfrm>
          <a:noFill/>
        </p:spPr>
      </p:pic>
    </p:spTree>
    <p:extLst>
      <p:ext uri="{BB962C8B-B14F-4D97-AF65-F5344CB8AC3E}">
        <p14:creationId xmlns:p14="http://schemas.microsoft.com/office/powerpoint/2010/main" val="174221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olo 5"/>
          <p:cNvSpPr>
            <a:spLocks noGrp="1"/>
          </p:cNvSpPr>
          <p:nvPr>
            <p:ph type="title"/>
          </p:nvPr>
        </p:nvSpPr>
        <p:spPr/>
        <p:txBody>
          <a:bodyPr/>
          <a:lstStyle/>
          <a:p>
            <a:r>
              <a:rPr lang="it-IT" altLang="en-US" sz="2800">
                <a:solidFill>
                  <a:srgbClr val="FF0000"/>
                </a:solidFill>
              </a:rPr>
              <a:t>From fordism to cycling</a:t>
            </a:r>
          </a:p>
        </p:txBody>
      </p:sp>
      <p:sp>
        <p:nvSpPr>
          <p:cNvPr id="12290"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p>
        </p:txBody>
      </p:sp>
      <p:sp>
        <p:nvSpPr>
          <p:cNvPr id="26628"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B10677D8-0034-4DCE-A7D8-0A631C073F08}"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14</a:t>
            </a:fld>
            <a:endParaRPr lang="it-IT" altLang="en-US" sz="1400">
              <a:latin typeface="Tahoma" panose="020B0604030504040204" pitchFamily="34" charset="0"/>
              <a:ea typeface="MS PGothic" panose="020B0600070205080204" pitchFamily="34" charset="-128"/>
            </a:endParaRPr>
          </a:p>
        </p:txBody>
      </p:sp>
      <p:pic>
        <p:nvPicPr>
          <p:cNvPr id="26629" name="Picture 2" descr="C:\Users\user\Dropbox\dal fordismo al turismo\conv_23_0oo_12\biciauto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1484314"/>
            <a:ext cx="742315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21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endParaRPr lang="it-IT">
              <a:solidFill>
                <a:schemeClr val="tx1"/>
              </a:solidFill>
              <a:latin typeface="Tahoma" pitchFamily="34" charset="0"/>
              <a:ea typeface="ＭＳ Ｐゴシック" pitchFamily="34" charset="-128"/>
            </a:endParaRPr>
          </a:p>
        </p:txBody>
      </p:sp>
      <p:sp>
        <p:nvSpPr>
          <p:cNvPr id="28675"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30C96736-D32F-4D5E-B20B-E8D655841820}"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15</a:t>
            </a:fld>
            <a:endParaRPr lang="it-IT" altLang="en-US" sz="1400">
              <a:latin typeface="Tahoma" panose="020B0604030504040204" pitchFamily="34" charset="0"/>
              <a:ea typeface="MS PGothic" panose="020B0600070205080204" pitchFamily="34" charset="-128"/>
            </a:endParaRPr>
          </a:p>
        </p:txBody>
      </p:sp>
      <p:sp>
        <p:nvSpPr>
          <p:cNvPr id="28676" name="Rectangle 2"/>
          <p:cNvSpPr>
            <a:spLocks noGrp="1" noChangeArrowheads="1"/>
          </p:cNvSpPr>
          <p:nvPr>
            <p:ph type="title"/>
          </p:nvPr>
        </p:nvSpPr>
        <p:spPr/>
        <p:txBody>
          <a:bodyPr/>
          <a:lstStyle/>
          <a:p>
            <a:pPr eaLnBrk="1" hangingPunct="1"/>
            <a:r>
              <a:rPr lang="it-IT" altLang="en-US" sz="2400" b="1">
                <a:solidFill>
                  <a:srgbClr val="C42708"/>
                </a:solidFill>
              </a:rPr>
              <a:t>Fordism - Bilbao - 1930</a:t>
            </a:r>
          </a:p>
        </p:txBody>
      </p:sp>
      <p:sp>
        <p:nvSpPr>
          <p:cNvPr id="28677" name="Segnaposto contenuto 5"/>
          <p:cNvSpPr>
            <a:spLocks noGrp="1"/>
          </p:cNvSpPr>
          <p:nvPr>
            <p:ph idx="1"/>
          </p:nvPr>
        </p:nvSpPr>
        <p:spPr/>
        <p:txBody>
          <a:bodyPr/>
          <a:lstStyle/>
          <a:p>
            <a:pPr eaLnBrk="1" hangingPunct="1"/>
            <a:endParaRPr lang="en-US" altLang="en-US" smtClean="0"/>
          </a:p>
        </p:txBody>
      </p:sp>
      <p:pic>
        <p:nvPicPr>
          <p:cNvPr id="28678" name="Picture 2" descr="C:\Users\user\Dropbox\dal fordismo al turismo\area guggenheim.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1700214"/>
            <a:ext cx="61912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06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p>
        </p:txBody>
      </p:sp>
      <p:sp>
        <p:nvSpPr>
          <p:cNvPr id="30723"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703CC98B-805E-47D5-80EC-E09AEC558D9E}"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16</a:t>
            </a:fld>
            <a:endParaRPr lang="it-IT" altLang="en-US" sz="1400">
              <a:latin typeface="Tahoma" panose="020B0604030504040204" pitchFamily="34" charset="0"/>
              <a:ea typeface="MS PGothic" panose="020B0600070205080204" pitchFamily="34" charset="-128"/>
            </a:endParaRPr>
          </a:p>
        </p:txBody>
      </p:sp>
      <p:sp>
        <p:nvSpPr>
          <p:cNvPr id="30724" name="Rectangle 2"/>
          <p:cNvSpPr>
            <a:spLocks noGrp="1" noChangeArrowheads="1"/>
          </p:cNvSpPr>
          <p:nvPr>
            <p:ph type="title"/>
          </p:nvPr>
        </p:nvSpPr>
        <p:spPr/>
        <p:txBody>
          <a:bodyPr/>
          <a:lstStyle/>
          <a:p>
            <a:pPr eaLnBrk="1" hangingPunct="1"/>
            <a:r>
              <a:rPr lang="it-IT" altLang="en-US" sz="2400" b="1">
                <a:solidFill>
                  <a:srgbClr val="C42708"/>
                </a:solidFill>
              </a:rPr>
              <a:t>Postfordism – Bilbao 2002</a:t>
            </a:r>
          </a:p>
        </p:txBody>
      </p:sp>
      <p:pic>
        <p:nvPicPr>
          <p:cNvPr id="30725" name="Picture 2" descr="C:\Users\user\Dropbox\dal fordismo al turismo\bilbao10_06_05 (5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40013" y="1676401"/>
            <a:ext cx="7200900" cy="4449763"/>
          </a:xfrm>
          <a:noFill/>
        </p:spPr>
      </p:pic>
    </p:spTree>
    <p:extLst>
      <p:ext uri="{BB962C8B-B14F-4D97-AF65-F5344CB8AC3E}">
        <p14:creationId xmlns:p14="http://schemas.microsoft.com/office/powerpoint/2010/main" val="284749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p>
        </p:txBody>
      </p:sp>
      <p:sp>
        <p:nvSpPr>
          <p:cNvPr id="34819"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89161CE2-3946-4B6C-ACB5-14A4233AB0BF}"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17</a:t>
            </a:fld>
            <a:endParaRPr lang="it-IT" altLang="en-US" sz="1400">
              <a:latin typeface="Tahoma" panose="020B0604030504040204" pitchFamily="34" charset="0"/>
              <a:ea typeface="MS PGothic" panose="020B0600070205080204" pitchFamily="34" charset="-128"/>
            </a:endParaRPr>
          </a:p>
        </p:txBody>
      </p:sp>
      <p:sp>
        <p:nvSpPr>
          <p:cNvPr id="34820" name="Rectangle 2"/>
          <p:cNvSpPr>
            <a:spLocks noGrp="1" noChangeArrowheads="1"/>
          </p:cNvSpPr>
          <p:nvPr>
            <p:ph type="title"/>
          </p:nvPr>
        </p:nvSpPr>
        <p:spPr/>
        <p:txBody>
          <a:bodyPr/>
          <a:lstStyle/>
          <a:p>
            <a:pPr eaLnBrk="1" hangingPunct="1"/>
            <a:r>
              <a:rPr lang="it-IT" altLang="en-US" sz="2400" b="1">
                <a:solidFill>
                  <a:srgbClr val="C42708"/>
                </a:solidFill>
              </a:rPr>
              <a:t>Fordism - Harbor of Genoa and Camalli</a:t>
            </a:r>
            <a:br>
              <a:rPr lang="it-IT" altLang="en-US" sz="2400" b="1">
                <a:solidFill>
                  <a:srgbClr val="C42708"/>
                </a:solidFill>
              </a:rPr>
            </a:br>
            <a:r>
              <a:rPr lang="it-IT" altLang="en-US" sz="1600" b="1">
                <a:solidFill>
                  <a:srgbClr val="C42708"/>
                </a:solidFill>
              </a:rPr>
              <a:t>(longshoremen, dockers)</a:t>
            </a:r>
          </a:p>
        </p:txBody>
      </p:sp>
      <p:pic>
        <p:nvPicPr>
          <p:cNvPr id="34821" name="Picture 2" descr="C:\Users\user\Dropbox\dal fordismo al turismo\conv_23_0oo_12\Camalli_190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5188" y="1844676"/>
            <a:ext cx="3600450" cy="3095625"/>
          </a:xfrm>
          <a:noFill/>
        </p:spPr>
      </p:pic>
      <p:pic>
        <p:nvPicPr>
          <p:cNvPr id="34822" name="Picture 2" descr="C:\Users\user\Dropbox\dal fordismo al turismo\conv_23_0oo_12\Camall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9651" y="3068638"/>
            <a:ext cx="414655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12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p>
        </p:txBody>
      </p:sp>
      <p:sp>
        <p:nvSpPr>
          <p:cNvPr id="36867"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0B34D43C-F332-4F4C-841F-E599DB09A6C6}"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18</a:t>
            </a:fld>
            <a:endParaRPr lang="it-IT" altLang="en-US" sz="1400">
              <a:latin typeface="Tahoma" panose="020B0604030504040204" pitchFamily="34" charset="0"/>
              <a:ea typeface="MS PGothic" panose="020B0600070205080204" pitchFamily="34" charset="-128"/>
            </a:endParaRPr>
          </a:p>
        </p:txBody>
      </p:sp>
      <p:sp>
        <p:nvSpPr>
          <p:cNvPr id="36868" name="Rectangle 2"/>
          <p:cNvSpPr>
            <a:spLocks noGrp="1" noChangeArrowheads="1"/>
          </p:cNvSpPr>
          <p:nvPr>
            <p:ph type="title"/>
          </p:nvPr>
        </p:nvSpPr>
        <p:spPr/>
        <p:txBody>
          <a:bodyPr/>
          <a:lstStyle/>
          <a:p>
            <a:pPr eaLnBrk="1" hangingPunct="1"/>
            <a:r>
              <a:rPr lang="it-IT" altLang="en-US" sz="2400" b="1">
                <a:solidFill>
                  <a:srgbClr val="C42708"/>
                </a:solidFill>
              </a:rPr>
              <a:t>Postfordism – Genoa: Bigo, Bolla,</a:t>
            </a:r>
            <a:br>
              <a:rPr lang="it-IT" altLang="en-US" sz="2400" b="1">
                <a:solidFill>
                  <a:srgbClr val="C42708"/>
                </a:solidFill>
              </a:rPr>
            </a:br>
            <a:r>
              <a:rPr lang="it-IT" altLang="en-US" sz="2400" b="1">
                <a:solidFill>
                  <a:srgbClr val="C42708"/>
                </a:solidFill>
              </a:rPr>
              <a:t> Magazzini del Cotone</a:t>
            </a:r>
          </a:p>
        </p:txBody>
      </p:sp>
      <p:pic>
        <p:nvPicPr>
          <p:cNvPr id="36869" name="Picture 2" descr="C:\Users\user\Desktop\bigo_bola_coton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43227" y="1773239"/>
            <a:ext cx="6681787" cy="4429125"/>
          </a:xfrm>
          <a:noFill/>
        </p:spPr>
      </p:pic>
    </p:spTree>
    <p:extLst>
      <p:ext uri="{BB962C8B-B14F-4D97-AF65-F5344CB8AC3E}">
        <p14:creationId xmlns:p14="http://schemas.microsoft.com/office/powerpoint/2010/main" val="120192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p:cNvSpPr>
            <a:spLocks noGrp="1"/>
          </p:cNvSpPr>
          <p:nvPr>
            <p:ph type="title"/>
          </p:nvPr>
        </p:nvSpPr>
        <p:spPr/>
        <p:txBody>
          <a:bodyPr/>
          <a:lstStyle/>
          <a:p>
            <a:r>
              <a:rPr lang="it-IT" altLang="en-US" smtClean="0"/>
              <a:t>Crollo del </a:t>
            </a:r>
            <a:r>
              <a:rPr lang="it-IT" altLang="en-US" b="1" smtClean="0"/>
              <a:t>Ponte Morandi</a:t>
            </a:r>
            <a:r>
              <a:rPr lang="it-IT" altLang="en-US" smtClean="0"/>
              <a:t>,  14 agosto 2018</a:t>
            </a:r>
            <a:endParaRPr lang="en-US" altLang="en-US" smtClean="0"/>
          </a:p>
        </p:txBody>
      </p:sp>
      <p:sp>
        <p:nvSpPr>
          <p:cNvPr id="4" name="Segnaposto data 3"/>
          <p:cNvSpPr>
            <a:spLocks noGrp="1"/>
          </p:cNvSpPr>
          <p:nvPr>
            <p:ph type="dt" sz="quarter" idx="10"/>
          </p:nvPr>
        </p:nvSpPr>
        <p:spPr/>
        <p:txBody>
          <a:bodyPr/>
          <a:lstStyle/>
          <a:p>
            <a:pPr>
              <a:defRPr/>
            </a:pPr>
            <a:fld id="{09DB2F96-986E-412F-9314-E2F615F50468}" type="datetime1">
              <a:rPr lang="it-IT" smtClean="0"/>
              <a:pPr>
                <a:defRPr/>
              </a:pPr>
              <a:t>21/04/2021</a:t>
            </a:fld>
            <a:endParaRPr lang="it-IT"/>
          </a:p>
        </p:txBody>
      </p:sp>
      <p:sp>
        <p:nvSpPr>
          <p:cNvPr id="5" name="Segnaposto piè di pagina 4"/>
          <p:cNvSpPr>
            <a:spLocks noGrp="1"/>
          </p:cNvSpPr>
          <p:nvPr>
            <p:ph type="ftr" sz="quarter" idx="11"/>
          </p:nvPr>
        </p:nvSpPr>
        <p:spPr/>
        <p:txBody>
          <a:bodyPr/>
          <a:lstStyle/>
          <a:p>
            <a:pPr>
              <a:defRPr/>
            </a:pPr>
            <a:r>
              <a:rPr lang="it-IT" smtClean="0"/>
              <a:t>Ezio Marra - Università di Milano-Bicocca - Scienze del Turismo e Comunità Locale</a:t>
            </a:r>
            <a:endParaRPr lang="it-IT"/>
          </a:p>
        </p:txBody>
      </p:sp>
      <p:sp>
        <p:nvSpPr>
          <p:cNvPr id="6" name="Segnaposto numero diapositiva 5"/>
          <p:cNvSpPr>
            <a:spLocks noGrp="1"/>
          </p:cNvSpPr>
          <p:nvPr>
            <p:ph type="sldNum" sz="quarter" idx="12"/>
          </p:nvPr>
        </p:nvSpPr>
        <p:spPr/>
        <p:txBody>
          <a:bodyPr/>
          <a:lstStyle/>
          <a:p>
            <a:pPr>
              <a:defRPr/>
            </a:pPr>
            <a:fld id="{0F8558A8-D95B-4B87-86DC-144A017A4A59}" type="slidenum">
              <a:rPr lang="en-US" smtClean="0"/>
              <a:pPr>
                <a:defRPr/>
              </a:pPr>
              <a:t>19</a:t>
            </a:fld>
            <a:endParaRPr lang="en-US"/>
          </a:p>
        </p:txBody>
      </p:sp>
      <p:pic>
        <p:nvPicPr>
          <p:cNvPr id="38918" name="Picture 2" descr="Immagine correlat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51101" y="1905000"/>
            <a:ext cx="7289800" cy="4114800"/>
          </a:xfrm>
          <a:noFill/>
        </p:spPr>
      </p:pic>
    </p:spTree>
    <p:extLst>
      <p:ext uri="{BB962C8B-B14F-4D97-AF65-F5344CB8AC3E}">
        <p14:creationId xmlns:p14="http://schemas.microsoft.com/office/powerpoint/2010/main" val="18260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contenuto 2"/>
          <p:cNvSpPr>
            <a:spLocks noGrp="1"/>
          </p:cNvSpPr>
          <p:nvPr>
            <p:ph idx="1"/>
          </p:nvPr>
        </p:nvSpPr>
        <p:spPr>
          <a:xfrm>
            <a:off x="1524001" y="765176"/>
            <a:ext cx="9144000" cy="5254625"/>
          </a:xfrm>
        </p:spPr>
        <p:txBody>
          <a:bodyPr/>
          <a:lstStyle/>
          <a:p>
            <a:r>
              <a:rPr lang="en-US" altLang="en-US" sz="2000"/>
              <a:t>The </a:t>
            </a:r>
            <a:r>
              <a:rPr lang="en-US" altLang="en-US" sz="2000" b="1">
                <a:solidFill>
                  <a:srgbClr val="FF0000"/>
                </a:solidFill>
              </a:rPr>
              <a:t>contemporary metropolis</a:t>
            </a:r>
            <a:r>
              <a:rPr lang="en-US" altLang="en-US" sz="2000"/>
              <a:t>, </a:t>
            </a:r>
            <a:r>
              <a:rPr lang="en-US" altLang="en-US" sz="2000" b="1">
                <a:solidFill>
                  <a:srgbClr val="00B050"/>
                </a:solidFill>
              </a:rPr>
              <a:t>dynamic and reticular </a:t>
            </a:r>
            <a:r>
              <a:rPr lang="en-US" altLang="en-US" sz="2000"/>
              <a:t>(De Matteis, 1991), brings with it the dimension of competition between cities.</a:t>
            </a:r>
          </a:p>
          <a:p>
            <a:r>
              <a:rPr lang="en-US" altLang="en-US" sz="2000"/>
              <a:t> In fact, it is the </a:t>
            </a:r>
            <a:r>
              <a:rPr lang="en-US" altLang="en-US" sz="2000" b="1">
                <a:solidFill>
                  <a:srgbClr val="FF0000"/>
                </a:solidFill>
              </a:rPr>
              <a:t>post-industrial</a:t>
            </a:r>
            <a:r>
              <a:rPr lang="en-US" altLang="en-US" sz="2000"/>
              <a:t> paradigm that proposes new interpretative models of the urban structure, favouring the affirmation of the concept of </a:t>
            </a:r>
            <a:r>
              <a:rPr lang="en-US" altLang="en-US" sz="2000" b="1">
                <a:solidFill>
                  <a:srgbClr val="FF0000"/>
                </a:solidFill>
              </a:rPr>
              <a:t>competition</a:t>
            </a:r>
            <a:r>
              <a:rPr lang="en-US" altLang="en-US" sz="2000"/>
              <a:t> (Ciciotti, 2006).</a:t>
            </a:r>
          </a:p>
          <a:p>
            <a:r>
              <a:rPr lang="en-US" altLang="en-US" sz="2000"/>
              <a:t> Cities began to search for their own specialization in order to </a:t>
            </a:r>
            <a:r>
              <a:rPr lang="en-US" altLang="en-US" sz="2000" b="1">
                <a:solidFill>
                  <a:srgbClr val="FF0000"/>
                </a:solidFill>
              </a:rPr>
              <a:t>reposition </a:t>
            </a:r>
            <a:r>
              <a:rPr lang="en-US" altLang="en-US" sz="2000"/>
              <a:t>themselves in a competitive market, in which </a:t>
            </a:r>
            <a:r>
              <a:rPr lang="en-US" altLang="en-US" sz="2000" b="1">
                <a:solidFill>
                  <a:srgbClr val="FF0000"/>
                </a:solidFill>
              </a:rPr>
              <a:t>the efficiency in terms of supply of resources was no longer sufficient</a:t>
            </a:r>
            <a:r>
              <a:rPr lang="en-US" altLang="en-US" sz="2000"/>
              <a:t> and </a:t>
            </a:r>
            <a:r>
              <a:rPr lang="en-US" altLang="en-US" sz="2000" b="1">
                <a:solidFill>
                  <a:srgbClr val="009900"/>
                </a:solidFill>
              </a:rPr>
              <a:t>other elements became predominant. </a:t>
            </a:r>
          </a:p>
          <a:p>
            <a:r>
              <a:rPr lang="en-US" altLang="en-US" sz="2000" b="1">
                <a:solidFill>
                  <a:srgbClr val="FF0000"/>
                </a:solidFill>
              </a:rPr>
              <a:t>These</a:t>
            </a:r>
            <a:r>
              <a:rPr lang="en-US" altLang="en-US" sz="2000"/>
              <a:t> are the </a:t>
            </a:r>
            <a:r>
              <a:rPr lang="en-US" altLang="en-US" sz="2000" b="1">
                <a:solidFill>
                  <a:srgbClr val="FF0000"/>
                </a:solidFill>
              </a:rPr>
              <a:t>elements</a:t>
            </a:r>
            <a:r>
              <a:rPr lang="en-US" altLang="en-US" sz="2000"/>
              <a:t> that </a:t>
            </a:r>
            <a:r>
              <a:rPr lang="en-US" altLang="en-US" sz="2000" b="1">
                <a:solidFill>
                  <a:srgbClr val="FF0000"/>
                </a:solidFill>
              </a:rPr>
              <a:t>determine</a:t>
            </a:r>
            <a:r>
              <a:rPr lang="en-US" altLang="en-US" sz="2000"/>
              <a:t> what we define as </a:t>
            </a:r>
            <a:r>
              <a:rPr lang="en-US" altLang="en-US" b="1" smtClean="0">
                <a:solidFill>
                  <a:srgbClr val="FF0000"/>
                </a:solidFill>
              </a:rPr>
              <a:t>the "urban distinction"</a:t>
            </a:r>
            <a:r>
              <a:rPr lang="en-US" altLang="en-US" sz="2000"/>
              <a:t> and that allow cities to add specific hallmarks to their specialization. </a:t>
            </a:r>
          </a:p>
        </p:txBody>
      </p:sp>
      <p:sp>
        <p:nvSpPr>
          <p:cNvPr id="4" name="Segnaposto data 3"/>
          <p:cNvSpPr>
            <a:spLocks noGrp="1"/>
          </p:cNvSpPr>
          <p:nvPr>
            <p:ph type="dt" sz="quarter" idx="10"/>
          </p:nvPr>
        </p:nvSpPr>
        <p:spPr/>
        <p:txBody>
          <a:bodyPr/>
          <a:lstStyle/>
          <a:p>
            <a:pPr>
              <a:defRPr/>
            </a:pPr>
            <a:fld id="{85EFB416-C43D-4DEB-8EB4-4D51213F2302}" type="datetime1">
              <a:rPr lang="it-IT" smtClean="0"/>
              <a:pPr>
                <a:defRPr/>
              </a:pPr>
              <a:t>21/04/2021</a:t>
            </a:fld>
            <a:endParaRPr lang="it-IT"/>
          </a:p>
        </p:txBody>
      </p:sp>
      <p:sp>
        <p:nvSpPr>
          <p:cNvPr id="5" name="Segnaposto piè di pagina 4"/>
          <p:cNvSpPr>
            <a:spLocks noGrp="1"/>
          </p:cNvSpPr>
          <p:nvPr>
            <p:ph type="ftr" sz="quarter" idx="11"/>
          </p:nvPr>
        </p:nvSpPr>
        <p:spPr/>
        <p:txBody>
          <a:bodyPr/>
          <a:lstStyle/>
          <a:p>
            <a:pPr>
              <a:defRPr/>
            </a:pPr>
            <a:r>
              <a:rPr lang="it-IT" smtClean="0"/>
              <a:t>Ezio Marra - Università di Milano-Bicocca - Scienze del Turismo e Comunità Locale</a:t>
            </a:r>
            <a:endParaRPr lang="it-IT"/>
          </a:p>
        </p:txBody>
      </p:sp>
      <p:sp>
        <p:nvSpPr>
          <p:cNvPr id="6" name="Segnaposto numero diapositiva 5"/>
          <p:cNvSpPr>
            <a:spLocks noGrp="1"/>
          </p:cNvSpPr>
          <p:nvPr>
            <p:ph type="sldNum" sz="quarter" idx="12"/>
          </p:nvPr>
        </p:nvSpPr>
        <p:spPr/>
        <p:txBody>
          <a:bodyPr/>
          <a:lstStyle/>
          <a:p>
            <a:pPr>
              <a:defRPr/>
            </a:pPr>
            <a:fld id="{F4F1E465-3015-4416-8D72-43012F855B9F}" type="slidenum">
              <a:rPr lang="en-US" smtClean="0"/>
              <a:pPr>
                <a:defRPr/>
              </a:pPr>
              <a:t>2</a:t>
            </a:fld>
            <a:endParaRPr lang="en-US"/>
          </a:p>
        </p:txBody>
      </p:sp>
    </p:spTree>
    <p:extLst>
      <p:ext uri="{BB962C8B-B14F-4D97-AF65-F5344CB8AC3E}">
        <p14:creationId xmlns:p14="http://schemas.microsoft.com/office/powerpoint/2010/main" val="400030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defRPr/>
            </a:pPr>
            <a:r>
              <a:rPr lang="it-IT" sz="3600" b="1" dirty="0">
                <a:solidFill>
                  <a:srgbClr val="FF0000"/>
                </a:solidFill>
              </a:rPr>
              <a:t>Come gli alberi di una barca a vela:</a:t>
            </a:r>
            <a:br>
              <a:rPr lang="it-IT" sz="3600" b="1" dirty="0">
                <a:solidFill>
                  <a:srgbClr val="FF0000"/>
                </a:solidFill>
              </a:rPr>
            </a:br>
            <a:r>
              <a:rPr lang="it-IT" sz="3600" b="1" dirty="0">
                <a:solidFill>
                  <a:srgbClr val="FF0000"/>
                </a:solidFill>
              </a:rPr>
              <a:t> </a:t>
            </a:r>
            <a:r>
              <a:rPr lang="it-IT" b="1" dirty="0">
                <a:hlinkClick r:id="rId2"/>
              </a:rPr>
              <a:t>43 lampioni</a:t>
            </a:r>
            <a:r>
              <a:rPr lang="it-IT" dirty="0"/>
              <a:t> </a:t>
            </a:r>
            <a:r>
              <a:rPr lang="it-IT" dirty="0" smtClean="0"/>
              <a:t>(per </a:t>
            </a:r>
            <a:r>
              <a:rPr lang="it-IT" dirty="0"/>
              <a:t>ricordare </a:t>
            </a:r>
            <a:r>
              <a:rPr lang="en-US" dirty="0" err="1"/>
              <a:t>il</a:t>
            </a:r>
            <a:r>
              <a:rPr lang="en-US" dirty="0"/>
              <a:t> </a:t>
            </a:r>
            <a:r>
              <a:rPr lang="en-US" dirty="0" err="1"/>
              <a:t>numero</a:t>
            </a:r>
            <a:r>
              <a:rPr lang="en-US" dirty="0"/>
              <a:t> </a:t>
            </a:r>
            <a:r>
              <a:rPr lang="en-US" dirty="0" err="1"/>
              <a:t>delle</a:t>
            </a:r>
            <a:r>
              <a:rPr lang="en-US" dirty="0"/>
              <a:t> </a:t>
            </a:r>
            <a:r>
              <a:rPr lang="en-US" dirty="0" err="1" smtClean="0"/>
              <a:t>vittime</a:t>
            </a:r>
            <a:r>
              <a:rPr lang="en-US" dirty="0" smtClean="0"/>
              <a:t>)</a:t>
            </a:r>
            <a:br>
              <a:rPr lang="en-US" dirty="0" smtClean="0"/>
            </a:br>
            <a:r>
              <a:rPr lang="en-US" sz="2200" dirty="0">
                <a:solidFill>
                  <a:schemeClr val="accent3">
                    <a:lumMod val="60000"/>
                    <a:lumOff val="40000"/>
                  </a:schemeClr>
                </a:solidFill>
              </a:rPr>
              <a:t>Renzo Piano</a:t>
            </a:r>
          </a:p>
        </p:txBody>
      </p:sp>
      <p:sp>
        <p:nvSpPr>
          <p:cNvPr id="4" name="Segnaposto data 3"/>
          <p:cNvSpPr>
            <a:spLocks noGrp="1"/>
          </p:cNvSpPr>
          <p:nvPr>
            <p:ph type="dt" sz="quarter" idx="10"/>
          </p:nvPr>
        </p:nvSpPr>
        <p:spPr/>
        <p:txBody>
          <a:bodyPr/>
          <a:lstStyle/>
          <a:p>
            <a:pPr>
              <a:defRPr/>
            </a:pPr>
            <a:fld id="{09DB2F96-986E-412F-9314-E2F615F50468}" type="datetime1">
              <a:rPr lang="it-IT" smtClean="0"/>
              <a:pPr>
                <a:defRPr/>
              </a:pPr>
              <a:t>21/04/2021</a:t>
            </a:fld>
            <a:endParaRPr lang="it-IT"/>
          </a:p>
        </p:txBody>
      </p:sp>
      <p:sp>
        <p:nvSpPr>
          <p:cNvPr id="5" name="Segnaposto piè di pagina 4"/>
          <p:cNvSpPr>
            <a:spLocks noGrp="1"/>
          </p:cNvSpPr>
          <p:nvPr>
            <p:ph type="ftr" sz="quarter" idx="11"/>
          </p:nvPr>
        </p:nvSpPr>
        <p:spPr/>
        <p:txBody>
          <a:bodyPr/>
          <a:lstStyle/>
          <a:p>
            <a:pPr>
              <a:defRPr/>
            </a:pPr>
            <a:r>
              <a:rPr lang="it-IT" smtClean="0"/>
              <a:t>Ezio Marra - Università di Milano-Bicocca - Scienze del Turismo e Comunità Locale</a:t>
            </a:r>
            <a:endParaRPr lang="it-IT"/>
          </a:p>
        </p:txBody>
      </p:sp>
      <p:sp>
        <p:nvSpPr>
          <p:cNvPr id="6" name="Segnaposto numero diapositiva 5"/>
          <p:cNvSpPr>
            <a:spLocks noGrp="1"/>
          </p:cNvSpPr>
          <p:nvPr>
            <p:ph type="sldNum" sz="quarter" idx="12"/>
          </p:nvPr>
        </p:nvSpPr>
        <p:spPr/>
        <p:txBody>
          <a:bodyPr/>
          <a:lstStyle/>
          <a:p>
            <a:pPr>
              <a:defRPr/>
            </a:pPr>
            <a:fld id="{DFD7BFC8-90AC-48FD-A826-F1BFF8D2F901}" type="slidenum">
              <a:rPr lang="en-US" smtClean="0"/>
              <a:pPr>
                <a:defRPr/>
              </a:pPr>
              <a:t>20</a:t>
            </a:fld>
            <a:endParaRPr lang="en-US"/>
          </a:p>
        </p:txBody>
      </p:sp>
      <p:pic>
        <p:nvPicPr>
          <p:cNvPr id="39942" name="Picture 2" descr="Fotoinserimento del progetto di Renzo Pian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92351" y="1974850"/>
            <a:ext cx="7607300" cy="3975100"/>
          </a:xfrm>
          <a:noFill/>
        </p:spPr>
      </p:pic>
    </p:spTree>
    <p:extLst>
      <p:ext uri="{BB962C8B-B14F-4D97-AF65-F5344CB8AC3E}">
        <p14:creationId xmlns:p14="http://schemas.microsoft.com/office/powerpoint/2010/main" val="171854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p>
        </p:txBody>
      </p:sp>
      <p:sp>
        <p:nvSpPr>
          <p:cNvPr id="40963"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975BA200-D491-4DA4-9590-34A6F31110FF}"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21</a:t>
            </a:fld>
            <a:endParaRPr lang="it-IT" altLang="en-US" sz="1400">
              <a:latin typeface="Tahoma" panose="020B0604030504040204" pitchFamily="34" charset="0"/>
              <a:ea typeface="MS PGothic" panose="020B0600070205080204" pitchFamily="34" charset="-128"/>
            </a:endParaRPr>
          </a:p>
        </p:txBody>
      </p:sp>
      <p:sp>
        <p:nvSpPr>
          <p:cNvPr id="40964" name="Rectangle 2"/>
          <p:cNvSpPr>
            <a:spLocks noGrp="1" noChangeArrowheads="1"/>
          </p:cNvSpPr>
          <p:nvPr>
            <p:ph type="title"/>
          </p:nvPr>
        </p:nvSpPr>
        <p:spPr/>
        <p:txBody>
          <a:bodyPr/>
          <a:lstStyle/>
          <a:p>
            <a:pPr eaLnBrk="1" hangingPunct="1"/>
            <a:r>
              <a:rPr lang="it-IT" altLang="en-US" sz="2400" b="1">
                <a:solidFill>
                  <a:srgbClr val="C42708"/>
                </a:solidFill>
              </a:rPr>
              <a:t>Fordismo – Ferriere Fiat</a:t>
            </a:r>
          </a:p>
        </p:txBody>
      </p:sp>
      <p:pic>
        <p:nvPicPr>
          <p:cNvPr id="40965" name="Picture 2" descr="C:\Users\user\Dropbox\dal fordismo al turismo\conv_23_0oo_12\Fiat_Ferrier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52701" y="1557339"/>
            <a:ext cx="7086600" cy="4568825"/>
          </a:xfrm>
          <a:noFill/>
        </p:spPr>
      </p:pic>
    </p:spTree>
    <p:extLst>
      <p:ext uri="{BB962C8B-B14F-4D97-AF65-F5344CB8AC3E}">
        <p14:creationId xmlns:p14="http://schemas.microsoft.com/office/powerpoint/2010/main" val="105168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p>
        </p:txBody>
      </p:sp>
      <p:sp>
        <p:nvSpPr>
          <p:cNvPr id="43011"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B7907E68-7340-4E06-B3BA-986C06A9378C}"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22</a:t>
            </a:fld>
            <a:endParaRPr lang="it-IT" altLang="en-US" sz="1400">
              <a:latin typeface="Tahoma" panose="020B0604030504040204" pitchFamily="34" charset="0"/>
              <a:ea typeface="MS PGothic" panose="020B0600070205080204" pitchFamily="34" charset="-128"/>
            </a:endParaRPr>
          </a:p>
        </p:txBody>
      </p:sp>
      <p:sp>
        <p:nvSpPr>
          <p:cNvPr id="43012" name="Rectangle 2"/>
          <p:cNvSpPr>
            <a:spLocks noGrp="1" noChangeArrowheads="1"/>
          </p:cNvSpPr>
          <p:nvPr>
            <p:ph type="title"/>
          </p:nvPr>
        </p:nvSpPr>
        <p:spPr/>
        <p:txBody>
          <a:bodyPr/>
          <a:lstStyle/>
          <a:p>
            <a:pPr eaLnBrk="1" hangingPunct="1"/>
            <a:r>
              <a:rPr lang="it-IT" altLang="en-US" sz="2400" b="1">
                <a:solidFill>
                  <a:srgbClr val="C42708"/>
                </a:solidFill>
              </a:rPr>
              <a:t>Fordismo – Il lingotto nel 1931</a:t>
            </a:r>
          </a:p>
        </p:txBody>
      </p:sp>
      <p:pic>
        <p:nvPicPr>
          <p:cNvPr id="43013" name="Picture 2" descr="C:\Users\user\Dropbox\dal fordismo al turismo\conv_23_0oo_12\lingotto_193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52676" y="1600201"/>
            <a:ext cx="7486650" cy="4525963"/>
          </a:xfrm>
          <a:noFill/>
        </p:spPr>
      </p:pic>
    </p:spTree>
    <p:extLst>
      <p:ext uri="{BB962C8B-B14F-4D97-AF65-F5344CB8AC3E}">
        <p14:creationId xmlns:p14="http://schemas.microsoft.com/office/powerpoint/2010/main" val="310366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43252" y="274638"/>
            <a:ext cx="5616575" cy="1143000"/>
          </a:xfrm>
        </p:spPr>
        <p:txBody>
          <a:bodyPr rtlCol="0">
            <a:normAutofit fontScale="90000"/>
          </a:bodyPr>
          <a:lstStyle/>
          <a:p>
            <a:pPr>
              <a:defRPr/>
            </a:pPr>
            <a:r>
              <a:rPr lang="en-US" sz="2700" dirty="0" err="1">
                <a:solidFill>
                  <a:srgbClr val="FF0000"/>
                </a:solidFill>
              </a:rPr>
              <a:t>Postfordism</a:t>
            </a:r>
            <a:r>
              <a:rPr lang="en-US" sz="2700" dirty="0">
                <a:solidFill>
                  <a:srgbClr val="FF0000"/>
                </a:solidFill>
              </a:rPr>
              <a:t/>
            </a:r>
            <a:br>
              <a:rPr lang="en-US" sz="2700" dirty="0">
                <a:solidFill>
                  <a:srgbClr val="FF0000"/>
                </a:solidFill>
              </a:rPr>
            </a:br>
            <a:r>
              <a:rPr lang="en-US" sz="2700" dirty="0">
                <a:solidFill>
                  <a:srgbClr val="FF0000"/>
                </a:solidFill>
              </a:rPr>
              <a:t>The renewed </a:t>
            </a:r>
            <a:r>
              <a:rPr lang="en-US" sz="2700" dirty="0" err="1">
                <a:solidFill>
                  <a:srgbClr val="FF0000"/>
                </a:solidFill>
              </a:rPr>
              <a:t>Lingotto</a:t>
            </a:r>
            <a:r>
              <a:rPr lang="en-US" sz="2700" dirty="0">
                <a:solidFill>
                  <a:srgbClr val="FF0000"/>
                </a:solidFill>
              </a:rPr>
              <a:t> (ex-Fiat </a:t>
            </a:r>
            <a:r>
              <a:rPr lang="en-US" sz="2700">
                <a:solidFill>
                  <a:srgbClr val="FF0000"/>
                </a:solidFill>
              </a:rPr>
              <a:t>factory). </a:t>
            </a:r>
            <a:r>
              <a:rPr lang="en-US" sz="2700" dirty="0">
                <a:solidFill>
                  <a:srgbClr val="FF0000"/>
                </a:solidFill>
              </a:rPr>
              <a:t/>
            </a:r>
            <a:br>
              <a:rPr lang="en-US" sz="2700" dirty="0">
                <a:solidFill>
                  <a:srgbClr val="FF0000"/>
                </a:solidFill>
              </a:rPr>
            </a:br>
            <a:r>
              <a:rPr lang="en-US" sz="1600" dirty="0">
                <a:solidFill>
                  <a:srgbClr val="FF0000"/>
                </a:solidFill>
              </a:rPr>
              <a:t>(Source: Brochure ‘‘Always on the move’’, Turin City Hall, 2006)</a:t>
            </a:r>
            <a:endParaRPr lang="it-IT" sz="1600" dirty="0">
              <a:solidFill>
                <a:srgbClr val="FF0000"/>
              </a:solidFill>
            </a:endParaRPr>
          </a:p>
        </p:txBody>
      </p:sp>
      <p:sp>
        <p:nvSpPr>
          <p:cNvPr id="4" name="Segnaposto piè di pagina 3"/>
          <p:cNvSpPr>
            <a:spLocks noGrp="1"/>
          </p:cNvSpPr>
          <p:nvPr>
            <p:ph type="ftr" sz="quarter" idx="11"/>
          </p:nvPr>
        </p:nvSpPr>
        <p:spPr/>
        <p:txBody>
          <a:bodyPr/>
          <a:lstStyle/>
          <a:p>
            <a:pPr>
              <a:defRPr/>
            </a:pPr>
            <a:r>
              <a:rPr lang="it-IT"/>
              <a:t>Milano novembre 2013</a:t>
            </a:r>
          </a:p>
        </p:txBody>
      </p:sp>
      <p:sp>
        <p:nvSpPr>
          <p:cNvPr id="45060"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F12BA414-B460-4275-812F-0A16D486D3F5}" type="slidenum">
              <a:rPr lang="it-IT" altLang="en-US" sz="1200">
                <a:solidFill>
                  <a:srgbClr val="898989"/>
                </a:solidFill>
                <a:latin typeface="Calibri" panose="020F0502020204030204" pitchFamily="34" charset="0"/>
              </a:rPr>
              <a:pPr fontAlgn="base">
                <a:lnSpc>
                  <a:spcPct val="100000"/>
                </a:lnSpc>
                <a:spcBef>
                  <a:spcPct val="0"/>
                </a:spcBef>
                <a:spcAft>
                  <a:spcPct val="0"/>
                </a:spcAft>
                <a:buClrTx/>
                <a:buSzTx/>
                <a:buFontTx/>
                <a:buNone/>
              </a:pPr>
              <a:t>23</a:t>
            </a:fld>
            <a:endParaRPr lang="it-IT" altLang="en-US" sz="1200">
              <a:solidFill>
                <a:srgbClr val="898989"/>
              </a:solidFill>
              <a:latin typeface="Calibri" panose="020F0502020204030204" pitchFamily="34" charset="0"/>
            </a:endParaRPr>
          </a:p>
        </p:txBody>
      </p:sp>
      <p:pic>
        <p:nvPicPr>
          <p:cNvPr id="4506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7801" y="1600201"/>
            <a:ext cx="6756400" cy="4525963"/>
          </a:xfrm>
          <a:noFill/>
        </p:spPr>
      </p:pic>
    </p:spTree>
    <p:extLst>
      <p:ext uri="{BB962C8B-B14F-4D97-AF65-F5344CB8AC3E}">
        <p14:creationId xmlns:p14="http://schemas.microsoft.com/office/powerpoint/2010/main" val="394932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p>
        </p:txBody>
      </p:sp>
      <p:sp>
        <p:nvSpPr>
          <p:cNvPr id="46083"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E4DA2E4E-5EAE-431A-A27C-9A12003CC98E}"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24</a:t>
            </a:fld>
            <a:endParaRPr lang="it-IT" altLang="en-US" sz="1400">
              <a:latin typeface="Tahoma" panose="020B0604030504040204" pitchFamily="34" charset="0"/>
              <a:ea typeface="MS PGothic" panose="020B0600070205080204" pitchFamily="34" charset="-128"/>
            </a:endParaRPr>
          </a:p>
        </p:txBody>
      </p:sp>
      <p:sp>
        <p:nvSpPr>
          <p:cNvPr id="46084" name="Rectangle 2"/>
          <p:cNvSpPr>
            <a:spLocks noGrp="1" noChangeArrowheads="1"/>
          </p:cNvSpPr>
          <p:nvPr>
            <p:ph type="title"/>
          </p:nvPr>
        </p:nvSpPr>
        <p:spPr>
          <a:xfrm>
            <a:off x="3071814" y="274638"/>
            <a:ext cx="5688013" cy="1143000"/>
          </a:xfrm>
        </p:spPr>
        <p:txBody>
          <a:bodyPr/>
          <a:lstStyle/>
          <a:p>
            <a:pPr eaLnBrk="1" hangingPunct="1"/>
            <a:r>
              <a:rPr lang="it-IT" altLang="en-US" sz="2400" b="1">
                <a:solidFill>
                  <a:srgbClr val="C42708"/>
                </a:solidFill>
              </a:rPr>
              <a:t>Posfordism – Lingotto: EATALY, Lingotto Gallery, </a:t>
            </a:r>
            <a:br>
              <a:rPr lang="it-IT" altLang="en-US" sz="2400" b="1">
                <a:solidFill>
                  <a:srgbClr val="C42708"/>
                </a:solidFill>
              </a:rPr>
            </a:br>
            <a:r>
              <a:rPr lang="it-IT" altLang="en-US" sz="2400" b="1">
                <a:solidFill>
                  <a:srgbClr val="C42708"/>
                </a:solidFill>
              </a:rPr>
              <a:t>Auditorium, Pinacoteca Agnelli</a:t>
            </a:r>
          </a:p>
        </p:txBody>
      </p:sp>
      <p:pic>
        <p:nvPicPr>
          <p:cNvPr id="46085" name="Picture 2" descr="C:\Users\user\Desktop\eatal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24114" y="1484313"/>
            <a:ext cx="3743325" cy="2449512"/>
          </a:xfrm>
          <a:noFill/>
        </p:spPr>
      </p:pic>
      <p:pic>
        <p:nvPicPr>
          <p:cNvPr id="46086" name="Picture 2" descr="C:\Users\user\Desktop\lingottogalle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1412875"/>
            <a:ext cx="35623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3" descr="C:\Users\user\Desktop\auditorium-lingotto-platea~s600x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2" y="4005264"/>
            <a:ext cx="366553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4" descr="C:\Users\user\Desktop\pinacotecagnell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901" y="4005263"/>
            <a:ext cx="38163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52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p>
        </p:txBody>
      </p:sp>
      <p:sp>
        <p:nvSpPr>
          <p:cNvPr id="46083"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E4DA2E4E-5EAE-431A-A27C-9A12003CC98E}"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25</a:t>
            </a:fld>
            <a:endParaRPr lang="it-IT" altLang="en-US" sz="1400">
              <a:latin typeface="Tahoma" panose="020B0604030504040204" pitchFamily="34" charset="0"/>
              <a:ea typeface="MS PGothic" panose="020B0600070205080204" pitchFamily="34" charset="-128"/>
            </a:endParaRPr>
          </a:p>
        </p:txBody>
      </p:sp>
      <p:sp>
        <p:nvSpPr>
          <p:cNvPr id="46084" name="Rectangle 2"/>
          <p:cNvSpPr>
            <a:spLocks noGrp="1" noChangeArrowheads="1"/>
          </p:cNvSpPr>
          <p:nvPr>
            <p:ph type="title"/>
          </p:nvPr>
        </p:nvSpPr>
        <p:spPr>
          <a:xfrm>
            <a:off x="3071814" y="274638"/>
            <a:ext cx="5688013" cy="1143000"/>
          </a:xfrm>
        </p:spPr>
        <p:txBody>
          <a:bodyPr/>
          <a:lstStyle/>
          <a:p>
            <a:pPr eaLnBrk="1" hangingPunct="1"/>
            <a:r>
              <a:rPr lang="it-IT" altLang="en-US" sz="2400" b="1">
                <a:solidFill>
                  <a:srgbClr val="C42708"/>
                </a:solidFill>
              </a:rPr>
              <a:t>Posfordism – Lingotto: EATALY, Lingotto Gallery, </a:t>
            </a:r>
            <a:br>
              <a:rPr lang="it-IT" altLang="en-US" sz="2400" b="1">
                <a:solidFill>
                  <a:srgbClr val="C42708"/>
                </a:solidFill>
              </a:rPr>
            </a:br>
            <a:r>
              <a:rPr lang="it-IT" altLang="en-US" sz="2400" b="1">
                <a:solidFill>
                  <a:srgbClr val="C42708"/>
                </a:solidFill>
              </a:rPr>
              <a:t>Auditorium, Pinacoteca Agnelli</a:t>
            </a:r>
          </a:p>
        </p:txBody>
      </p:sp>
      <p:pic>
        <p:nvPicPr>
          <p:cNvPr id="46085" name="Picture 2" descr="C:\Users\user\Desktop\eatal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24114" y="1484313"/>
            <a:ext cx="3743325" cy="2449512"/>
          </a:xfrm>
          <a:noFill/>
        </p:spPr>
      </p:pic>
      <p:pic>
        <p:nvPicPr>
          <p:cNvPr id="46086" name="Picture 2" descr="C:\Users\user\Desktop\lingottogaller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3338" y="1412875"/>
            <a:ext cx="35623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3" descr="C:\Users\user\Desktop\auditorium-lingotto-platea~s600x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2" y="4005264"/>
            <a:ext cx="366553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4" descr="C:\Users\user\Desktop\pinacotecagnell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901" y="4005263"/>
            <a:ext cx="381635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666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olo 1"/>
          <p:cNvSpPr>
            <a:spLocks noGrp="1"/>
          </p:cNvSpPr>
          <p:nvPr>
            <p:ph type="title"/>
          </p:nvPr>
        </p:nvSpPr>
        <p:spPr>
          <a:xfrm>
            <a:off x="3143251" y="274638"/>
            <a:ext cx="5689600" cy="1143000"/>
          </a:xfrm>
        </p:spPr>
        <p:txBody>
          <a:bodyPr/>
          <a:lstStyle/>
          <a:p>
            <a:pPr eaLnBrk="1" hangingPunct="1"/>
            <a:r>
              <a:rPr lang="it-IT" altLang="en-US" sz="2400">
                <a:solidFill>
                  <a:srgbClr val="FF0000"/>
                </a:solidFill>
                <a:cs typeface="Calibri" panose="020F0502020204030204" pitchFamily="34" charset="0"/>
              </a:rPr>
              <a:t>Fordism – Pirelli’s Workers</a:t>
            </a:r>
          </a:p>
        </p:txBody>
      </p:sp>
      <p:sp>
        <p:nvSpPr>
          <p:cNvPr id="4" name="Segnaposto piè di pagina 3"/>
          <p:cNvSpPr>
            <a:spLocks noGrp="1"/>
          </p:cNvSpPr>
          <p:nvPr>
            <p:ph type="ftr" sz="quarter" idx="11"/>
          </p:nvPr>
        </p:nvSpPr>
        <p:spPr/>
        <p:txBody>
          <a:bodyPr/>
          <a:lstStyle/>
          <a:p>
            <a:pPr>
              <a:defRPr/>
            </a:pPr>
            <a:r>
              <a:rPr lang="it-IT"/>
              <a:t>Milano novembre 2013</a:t>
            </a:r>
          </a:p>
        </p:txBody>
      </p:sp>
      <p:sp>
        <p:nvSpPr>
          <p:cNvPr id="48132"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5979BBCD-E3A3-45D4-99E5-685B7FBFCF5E}" type="slidenum">
              <a:rPr lang="it-IT" altLang="en-US" sz="1200">
                <a:solidFill>
                  <a:srgbClr val="898989"/>
                </a:solidFill>
                <a:latin typeface="Calibri" panose="020F0502020204030204" pitchFamily="34" charset="0"/>
              </a:rPr>
              <a:pPr fontAlgn="base">
                <a:lnSpc>
                  <a:spcPct val="100000"/>
                </a:lnSpc>
                <a:spcBef>
                  <a:spcPct val="0"/>
                </a:spcBef>
                <a:spcAft>
                  <a:spcPct val="0"/>
                </a:spcAft>
                <a:buClrTx/>
                <a:buSzTx/>
                <a:buFontTx/>
                <a:buNone/>
              </a:pPr>
              <a:t>26</a:t>
            </a:fld>
            <a:endParaRPr lang="it-IT" altLang="en-US" sz="1200">
              <a:solidFill>
                <a:srgbClr val="898989"/>
              </a:solidFill>
              <a:latin typeface="Calibri" panose="020F0502020204030204" pitchFamily="34" charset="0"/>
            </a:endParaRPr>
          </a:p>
        </p:txBody>
      </p:sp>
      <p:pic>
        <p:nvPicPr>
          <p:cNvPr id="48133" name="Picture 2" descr="C:\Users\user\Dropbox\dal fordismo al turismo\conv_23_0oo_12\operai_pirell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1" y="1954214"/>
            <a:ext cx="5715000" cy="3819525"/>
          </a:xfrm>
          <a:noFill/>
        </p:spPr>
      </p:pic>
    </p:spTree>
    <p:extLst>
      <p:ext uri="{BB962C8B-B14F-4D97-AF65-F5344CB8AC3E}">
        <p14:creationId xmlns:p14="http://schemas.microsoft.com/office/powerpoint/2010/main" val="156393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endParaRPr lang="it-IT">
              <a:solidFill>
                <a:schemeClr val="tx1"/>
              </a:solidFill>
              <a:latin typeface="Tahoma" pitchFamily="34" charset="0"/>
              <a:ea typeface="ＭＳ Ｐゴシック" pitchFamily="34" charset="-128"/>
            </a:endParaRPr>
          </a:p>
        </p:txBody>
      </p:sp>
      <p:sp>
        <p:nvSpPr>
          <p:cNvPr id="49155"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2C729EF8-1FDB-4A96-B729-8D10C471882D}"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27</a:t>
            </a:fld>
            <a:endParaRPr lang="it-IT" altLang="en-US" sz="1400">
              <a:latin typeface="Tahoma" panose="020B0604030504040204" pitchFamily="34" charset="0"/>
              <a:ea typeface="MS PGothic" panose="020B0600070205080204" pitchFamily="34" charset="-128"/>
            </a:endParaRPr>
          </a:p>
        </p:txBody>
      </p:sp>
      <p:sp>
        <p:nvSpPr>
          <p:cNvPr id="49156" name="Rectangle 2"/>
          <p:cNvSpPr>
            <a:spLocks noGrp="1" noChangeArrowheads="1"/>
          </p:cNvSpPr>
          <p:nvPr>
            <p:ph type="title"/>
          </p:nvPr>
        </p:nvSpPr>
        <p:spPr/>
        <p:txBody>
          <a:bodyPr/>
          <a:lstStyle/>
          <a:p>
            <a:pPr eaLnBrk="1" hangingPunct="1"/>
            <a:r>
              <a:rPr lang="it-IT" altLang="en-US" sz="2400" b="1">
                <a:solidFill>
                  <a:srgbClr val="C42708"/>
                </a:solidFill>
              </a:rPr>
              <a:t> Fordism: Bicocca Pirelli 1922</a:t>
            </a:r>
          </a:p>
        </p:txBody>
      </p:sp>
      <p:sp>
        <p:nvSpPr>
          <p:cNvPr id="49157" name="Segnaposto contenuto 5"/>
          <p:cNvSpPr>
            <a:spLocks noGrp="1"/>
          </p:cNvSpPr>
          <p:nvPr>
            <p:ph idx="1"/>
          </p:nvPr>
        </p:nvSpPr>
        <p:spPr/>
        <p:txBody>
          <a:bodyPr/>
          <a:lstStyle/>
          <a:p>
            <a:pPr eaLnBrk="1" hangingPunct="1"/>
            <a:endParaRPr lang="en-US" altLang="en-US" smtClean="0"/>
          </a:p>
        </p:txBody>
      </p:sp>
      <p:pic>
        <p:nvPicPr>
          <p:cNvPr id="491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2" y="1700214"/>
            <a:ext cx="7272337"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755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endParaRPr lang="it-IT">
              <a:solidFill>
                <a:schemeClr val="tx1"/>
              </a:solidFill>
              <a:latin typeface="Tahoma" pitchFamily="34" charset="0"/>
              <a:ea typeface="ＭＳ Ｐゴシック" pitchFamily="34" charset="-128"/>
            </a:endParaRPr>
          </a:p>
        </p:txBody>
      </p:sp>
      <p:sp>
        <p:nvSpPr>
          <p:cNvPr id="51203"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FA38CCCB-064C-4FE1-80ED-A5A25EDA2FEF}"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28</a:t>
            </a:fld>
            <a:endParaRPr lang="it-IT" altLang="en-US" sz="1400">
              <a:latin typeface="Tahoma" panose="020B0604030504040204" pitchFamily="34" charset="0"/>
              <a:ea typeface="MS PGothic" panose="020B0600070205080204" pitchFamily="34" charset="-128"/>
            </a:endParaRPr>
          </a:p>
        </p:txBody>
      </p:sp>
      <p:sp>
        <p:nvSpPr>
          <p:cNvPr id="51204" name="Rectangle 2"/>
          <p:cNvSpPr>
            <a:spLocks noGrp="1" noChangeArrowheads="1"/>
          </p:cNvSpPr>
          <p:nvPr>
            <p:ph type="title"/>
          </p:nvPr>
        </p:nvSpPr>
        <p:spPr/>
        <p:txBody>
          <a:bodyPr/>
          <a:lstStyle/>
          <a:p>
            <a:pPr eaLnBrk="1" hangingPunct="1"/>
            <a:r>
              <a:rPr lang="it-IT" altLang="en-US" sz="2400" b="1">
                <a:solidFill>
                  <a:srgbClr val="C42708"/>
                </a:solidFill>
              </a:rPr>
              <a:t>B   Postfordism-Bicocca University 2010</a:t>
            </a:r>
          </a:p>
        </p:txBody>
      </p:sp>
      <p:sp>
        <p:nvSpPr>
          <p:cNvPr id="51205" name="Segnaposto contenuto 5"/>
          <p:cNvSpPr>
            <a:spLocks noGrp="1"/>
          </p:cNvSpPr>
          <p:nvPr>
            <p:ph idx="1"/>
          </p:nvPr>
        </p:nvSpPr>
        <p:spPr/>
        <p:txBody>
          <a:bodyPr/>
          <a:lstStyle/>
          <a:p>
            <a:pPr eaLnBrk="1" hangingPunct="1"/>
            <a:endParaRPr lang="en-US" altLang="en-US" smtClean="0"/>
          </a:p>
        </p:txBody>
      </p:sp>
      <p:pic>
        <p:nvPicPr>
          <p:cNvPr id="51206" name="Picture 2" descr="http://www.crisp-org.it/immagini/File/Bicocca%20veduta%20aerea.bas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7352" y="1628775"/>
            <a:ext cx="667543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67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Milano novembre 2013</a:t>
            </a:r>
          </a:p>
        </p:txBody>
      </p:sp>
      <p:sp>
        <p:nvSpPr>
          <p:cNvPr id="53251"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0DD2F704-0B08-403F-A663-0FC3CA3341DD}"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29</a:t>
            </a:fld>
            <a:endParaRPr lang="it-IT" altLang="en-US" sz="1400">
              <a:latin typeface="Tahoma" panose="020B0604030504040204" pitchFamily="34" charset="0"/>
              <a:ea typeface="MS PGothic" panose="020B0600070205080204" pitchFamily="34" charset="-128"/>
            </a:endParaRPr>
          </a:p>
        </p:txBody>
      </p:sp>
      <p:sp>
        <p:nvSpPr>
          <p:cNvPr id="53252" name="Rectangle 2"/>
          <p:cNvSpPr>
            <a:spLocks noGrp="1" noChangeArrowheads="1"/>
          </p:cNvSpPr>
          <p:nvPr>
            <p:ph type="title"/>
          </p:nvPr>
        </p:nvSpPr>
        <p:spPr/>
        <p:txBody>
          <a:bodyPr/>
          <a:lstStyle/>
          <a:p>
            <a:pPr eaLnBrk="1" hangingPunct="1"/>
            <a:r>
              <a:rPr lang="it-IT" altLang="en-US" sz="2400" b="1">
                <a:solidFill>
                  <a:srgbClr val="C42708"/>
                </a:solidFill>
              </a:rPr>
              <a:t>Postfordism – Pirelli RE Meeting Tower</a:t>
            </a:r>
          </a:p>
        </p:txBody>
      </p:sp>
      <p:pic>
        <p:nvPicPr>
          <p:cNvPr id="53253" name="Picture 2" descr="C:\Users\user\Desktop\2-Pirelli-HQ.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68626" y="1600201"/>
            <a:ext cx="6254750" cy="4525963"/>
          </a:xfrm>
          <a:noFill/>
        </p:spPr>
      </p:pic>
    </p:spTree>
    <p:extLst>
      <p:ext uri="{BB962C8B-B14F-4D97-AF65-F5344CB8AC3E}">
        <p14:creationId xmlns:p14="http://schemas.microsoft.com/office/powerpoint/2010/main" val="68862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p:cNvSpPr>
            <a:spLocks noGrp="1"/>
          </p:cNvSpPr>
          <p:nvPr>
            <p:ph type="title"/>
          </p:nvPr>
        </p:nvSpPr>
        <p:spPr/>
        <p:txBody>
          <a:bodyPr/>
          <a:lstStyle/>
          <a:p>
            <a:r>
              <a:rPr lang="en-US" altLang="en-US" smtClean="0"/>
              <a:t>Urban regimes and coalitions of power (adapted from Belligni and Ravazzi 2012)</a:t>
            </a:r>
          </a:p>
        </p:txBody>
      </p:sp>
      <p:sp>
        <p:nvSpPr>
          <p:cNvPr id="4" name="Segnaposto data 3"/>
          <p:cNvSpPr>
            <a:spLocks noGrp="1"/>
          </p:cNvSpPr>
          <p:nvPr>
            <p:ph type="dt" sz="quarter" idx="10"/>
          </p:nvPr>
        </p:nvSpPr>
        <p:spPr/>
        <p:txBody>
          <a:bodyPr/>
          <a:lstStyle/>
          <a:p>
            <a:pPr>
              <a:defRPr/>
            </a:pPr>
            <a:fld id="{044B928F-EB0A-4054-979B-78D6F2B42ABA}" type="datetime1">
              <a:rPr lang="it-IT" smtClean="0"/>
              <a:pPr>
                <a:defRPr/>
              </a:pPr>
              <a:t>21/04/2021</a:t>
            </a:fld>
            <a:endParaRPr lang="it-IT"/>
          </a:p>
        </p:txBody>
      </p:sp>
      <p:sp>
        <p:nvSpPr>
          <p:cNvPr id="5" name="Segnaposto piè di pagina 4"/>
          <p:cNvSpPr>
            <a:spLocks noGrp="1"/>
          </p:cNvSpPr>
          <p:nvPr>
            <p:ph type="ftr" sz="quarter" idx="11"/>
          </p:nvPr>
        </p:nvSpPr>
        <p:spPr/>
        <p:txBody>
          <a:bodyPr/>
          <a:lstStyle/>
          <a:p>
            <a:pPr>
              <a:defRPr/>
            </a:pPr>
            <a:r>
              <a:rPr lang="it-IT" smtClean="0"/>
              <a:t>Ezio Marra - Università di Milano-Bicocca - Scienze del Turismo e Comunità Locale</a:t>
            </a:r>
            <a:endParaRPr lang="it-IT"/>
          </a:p>
        </p:txBody>
      </p:sp>
      <p:sp>
        <p:nvSpPr>
          <p:cNvPr id="6" name="Segnaposto numero diapositiva 5"/>
          <p:cNvSpPr>
            <a:spLocks noGrp="1"/>
          </p:cNvSpPr>
          <p:nvPr>
            <p:ph type="sldNum" sz="quarter" idx="12"/>
          </p:nvPr>
        </p:nvSpPr>
        <p:spPr/>
        <p:txBody>
          <a:bodyPr/>
          <a:lstStyle/>
          <a:p>
            <a:pPr>
              <a:defRPr/>
            </a:pPr>
            <a:fld id="{B30E439B-CC06-420E-A923-E1D7ACD2ED49}" type="slidenum">
              <a:rPr lang="en-US" smtClean="0"/>
              <a:pPr>
                <a:defRPr/>
              </a:pPr>
              <a:t>3</a:t>
            </a:fld>
            <a:endParaRPr lang="en-US"/>
          </a:p>
        </p:txBody>
      </p:sp>
      <p:sp>
        <p:nvSpPr>
          <p:cNvPr id="12294" name="Segnaposto contenuto 7"/>
          <p:cNvSpPr>
            <a:spLocks noGrp="1"/>
          </p:cNvSpPr>
          <p:nvPr>
            <p:ph idx="1"/>
          </p:nvPr>
        </p:nvSpPr>
        <p:spPr/>
        <p:txBody>
          <a:bodyPr/>
          <a:lstStyle/>
          <a:p>
            <a:r>
              <a:rPr lang="it-IT" altLang="en-US" sz="2600" b="1">
                <a:solidFill>
                  <a:srgbClr val="FF0000"/>
                </a:solidFill>
              </a:rPr>
              <a:t>1) The city as a growth machine (Logan &amp; Molotch)</a:t>
            </a:r>
          </a:p>
          <a:p>
            <a:r>
              <a:rPr lang="it-IT" altLang="en-US" sz="2600" b="1">
                <a:solidFill>
                  <a:srgbClr val="FF0000"/>
                </a:solidFill>
              </a:rPr>
              <a:t>2) The fordist city (Gramsci, Americanismo e fordismo)</a:t>
            </a:r>
          </a:p>
          <a:p>
            <a:r>
              <a:rPr lang="it-IT" altLang="en-US" sz="2600" b="1">
                <a:solidFill>
                  <a:srgbClr val="FF0000"/>
                </a:solidFill>
              </a:rPr>
              <a:t>3) The polytechnic city (The creative city, Florida)</a:t>
            </a:r>
          </a:p>
          <a:p>
            <a:r>
              <a:rPr lang="it-IT" altLang="en-US" sz="2600" b="1">
                <a:solidFill>
                  <a:srgbClr val="FF0000"/>
                </a:solidFill>
              </a:rPr>
              <a:t>4) The pyrotechnic city (</a:t>
            </a:r>
            <a:r>
              <a:rPr lang="en-US" altLang="en-US" sz="2600" b="1">
                <a:solidFill>
                  <a:srgbClr val="FF0000"/>
                </a:solidFill>
              </a:rPr>
              <a:t>The City As an Entertainment Machine, Terry N. Clark) Urban tourism?</a:t>
            </a:r>
          </a:p>
          <a:p>
            <a:r>
              <a:rPr lang="it-IT" altLang="en-US" sz="2600" b="1">
                <a:solidFill>
                  <a:srgbClr val="FF0000"/>
                </a:solidFill>
              </a:rPr>
              <a:t>5) The blue-green city (David Owen, Robert C. Brears) Sustainable urban tourism </a:t>
            </a:r>
            <a:r>
              <a:rPr lang="it-IT" altLang="en-US" sz="2800" b="1">
                <a:solidFill>
                  <a:srgbClr val="FF0000"/>
                </a:solidFill>
              </a:rPr>
              <a:t>?</a:t>
            </a:r>
            <a:endParaRPr lang="en-US" altLang="en-US" sz="2800" b="1">
              <a:solidFill>
                <a:srgbClr val="FF0000"/>
              </a:solidFill>
            </a:endParaRPr>
          </a:p>
          <a:p>
            <a:endParaRPr lang="en-US" altLang="en-US" sz="2800" b="1">
              <a:solidFill>
                <a:srgbClr val="FF0000"/>
              </a:solidFill>
            </a:endParaRPr>
          </a:p>
          <a:p>
            <a:endParaRPr lang="en-US" altLang="en-US" smtClean="0"/>
          </a:p>
        </p:txBody>
      </p:sp>
    </p:spTree>
    <p:extLst>
      <p:ext uri="{BB962C8B-B14F-4D97-AF65-F5344CB8AC3E}">
        <p14:creationId xmlns:p14="http://schemas.microsoft.com/office/powerpoint/2010/main" val="251072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olo 1"/>
          <p:cNvSpPr>
            <a:spLocks noGrp="1"/>
          </p:cNvSpPr>
          <p:nvPr>
            <p:ph type="title"/>
          </p:nvPr>
        </p:nvSpPr>
        <p:spPr/>
        <p:txBody>
          <a:bodyPr/>
          <a:lstStyle/>
          <a:p>
            <a:r>
              <a:rPr lang="it-IT" altLang="en-US" smtClean="0"/>
              <a:t>Postfordism: Milan Porta Nuova</a:t>
            </a:r>
            <a:endParaRPr lang="en-US" altLang="en-US" smtClean="0"/>
          </a:p>
        </p:txBody>
      </p:sp>
      <p:sp>
        <p:nvSpPr>
          <p:cNvPr id="4" name="Segnaposto data 3"/>
          <p:cNvSpPr>
            <a:spLocks noGrp="1"/>
          </p:cNvSpPr>
          <p:nvPr>
            <p:ph type="dt" sz="quarter" idx="10"/>
          </p:nvPr>
        </p:nvSpPr>
        <p:spPr/>
        <p:txBody>
          <a:bodyPr/>
          <a:lstStyle/>
          <a:p>
            <a:pPr>
              <a:defRPr/>
            </a:pPr>
            <a:fld id="{09DB2F96-986E-412F-9314-E2F615F50468}" type="datetime1">
              <a:rPr lang="it-IT" smtClean="0"/>
              <a:pPr>
                <a:defRPr/>
              </a:pPr>
              <a:t>21/04/2021</a:t>
            </a:fld>
            <a:endParaRPr lang="it-IT"/>
          </a:p>
        </p:txBody>
      </p:sp>
      <p:sp>
        <p:nvSpPr>
          <p:cNvPr id="5" name="Segnaposto piè di pagina 4"/>
          <p:cNvSpPr>
            <a:spLocks noGrp="1"/>
          </p:cNvSpPr>
          <p:nvPr>
            <p:ph type="ftr" sz="quarter" idx="11"/>
          </p:nvPr>
        </p:nvSpPr>
        <p:spPr/>
        <p:txBody>
          <a:bodyPr/>
          <a:lstStyle/>
          <a:p>
            <a:pPr>
              <a:defRPr/>
            </a:pPr>
            <a:r>
              <a:rPr lang="it-IT" smtClean="0"/>
              <a:t>Ezio Marra - Università di Milano-Bicocca - Scienze del Turismo e Comunità Locale</a:t>
            </a:r>
            <a:endParaRPr lang="it-IT"/>
          </a:p>
        </p:txBody>
      </p:sp>
      <p:sp>
        <p:nvSpPr>
          <p:cNvPr id="6" name="Segnaposto numero diapositiva 5"/>
          <p:cNvSpPr>
            <a:spLocks noGrp="1"/>
          </p:cNvSpPr>
          <p:nvPr>
            <p:ph type="sldNum" sz="quarter" idx="12"/>
          </p:nvPr>
        </p:nvSpPr>
        <p:spPr/>
        <p:txBody>
          <a:bodyPr/>
          <a:lstStyle/>
          <a:p>
            <a:pPr>
              <a:defRPr/>
            </a:pPr>
            <a:fld id="{5BC5DCC7-697A-4DEF-A10A-A2944F6F61EF}" type="slidenum">
              <a:rPr lang="en-US" smtClean="0"/>
              <a:pPr>
                <a:defRPr/>
              </a:pPr>
              <a:t>30</a:t>
            </a:fld>
            <a:endParaRPr lang="en-US"/>
          </a:p>
        </p:txBody>
      </p:sp>
      <p:pic>
        <p:nvPicPr>
          <p:cNvPr id="55302" name="Picture 2" descr="Risultati immagini per milano unicredi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55976" y="1905000"/>
            <a:ext cx="5480050" cy="4114800"/>
          </a:xfrm>
          <a:noFill/>
        </p:spPr>
      </p:pic>
    </p:spTree>
    <p:extLst>
      <p:ext uri="{BB962C8B-B14F-4D97-AF65-F5344CB8AC3E}">
        <p14:creationId xmlns:p14="http://schemas.microsoft.com/office/powerpoint/2010/main" val="306729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1563688" y="26988"/>
            <a:ext cx="9144000" cy="1066800"/>
          </a:xfrm>
        </p:spPr>
        <p:txBody>
          <a:bodyPr/>
          <a:lstStyle/>
          <a:p>
            <a:pPr eaLnBrk="1" hangingPunct="1">
              <a:defRPr/>
            </a:pPr>
            <a:r>
              <a:rPr lang="it-IT" sz="2399" b="1" dirty="0">
                <a:solidFill>
                  <a:srgbClr val="C42708"/>
                </a:solidFill>
              </a:rPr>
              <a:t>The </a:t>
            </a:r>
            <a:r>
              <a:rPr lang="it-IT" sz="2399" b="1" dirty="0" err="1">
                <a:solidFill>
                  <a:srgbClr val="C42708"/>
                </a:solidFill>
              </a:rPr>
              <a:t>Sign</a:t>
            </a:r>
            <a:r>
              <a:rPr lang="it-IT" sz="2399" b="1" dirty="0">
                <a:solidFill>
                  <a:srgbClr val="C42708"/>
                </a:solidFill>
              </a:rPr>
              <a:t> of </a:t>
            </a:r>
            <a:r>
              <a:rPr lang="it-IT" sz="2399" b="1" dirty="0" err="1">
                <a:solidFill>
                  <a:srgbClr val="C42708"/>
                </a:solidFill>
              </a:rPr>
              <a:t>Ten</a:t>
            </a:r>
            <a:endParaRPr lang="it-IT" sz="2399" b="1" dirty="0">
              <a:solidFill>
                <a:srgbClr val="C42708"/>
              </a:solidFill>
            </a:endParaRPr>
          </a:p>
        </p:txBody>
      </p:sp>
      <p:sp>
        <p:nvSpPr>
          <p:cNvPr id="46084" name="Rectangle 3" descr="Rectangle: Click to edit Master text styles&#10;Second level&#10;Third level&#10;Fourth level&#10;Fifth level"/>
          <p:cNvSpPr>
            <a:spLocks noGrp="1" noChangeArrowheads="1"/>
          </p:cNvSpPr>
          <p:nvPr>
            <p:ph idx="1"/>
          </p:nvPr>
        </p:nvSpPr>
        <p:spPr>
          <a:xfrm>
            <a:off x="2352677" y="1557339"/>
            <a:ext cx="7773987" cy="4325937"/>
          </a:xfrm>
        </p:spPr>
        <p:txBody>
          <a:bodyPr>
            <a:normAutofit fontScale="85000" lnSpcReduction="20000"/>
          </a:bodyPr>
          <a:lstStyle/>
          <a:p>
            <a:pPr>
              <a:buClr>
                <a:srgbClr val="6F89F7"/>
              </a:buClr>
              <a:buSzPct val="110000"/>
              <a:buFont typeface="Wingdings" panose="05000000000000000000" pitchFamily="2" charset="2"/>
              <a:buBlip>
                <a:blip r:embed="rId3"/>
              </a:buBlip>
              <a:defRPr/>
            </a:pPr>
            <a:r>
              <a:rPr lang="it-IT" sz="1799" b="1" kern="0" dirty="0">
                <a:solidFill>
                  <a:srgbClr val="FFFF00"/>
                </a:solidFill>
                <a:ea typeface="MS PGothic" pitchFamily="34" charset="-128"/>
                <a:hlinkClick r:id="rId4" action="ppaction://hlinkpres?slideindex=1&amp;slidetitle="/>
              </a:rPr>
              <a:t>1) Film </a:t>
            </a:r>
            <a:r>
              <a:rPr lang="it-IT" sz="1799" b="1" kern="0" dirty="0" err="1">
                <a:solidFill>
                  <a:srgbClr val="FFFF00"/>
                </a:solidFill>
                <a:ea typeface="MS PGothic" pitchFamily="34" charset="-128"/>
                <a:hlinkClick r:id="rId4" action="ppaction://hlinkpres?slideindex=1&amp;slidetitle="/>
              </a:rPr>
              <a:t>commission</a:t>
            </a:r>
            <a:r>
              <a:rPr lang="it-IT" sz="1799" b="1" kern="0" dirty="0">
                <a:solidFill>
                  <a:srgbClr val="FFFF00"/>
                </a:solidFill>
                <a:ea typeface="MS PGothic" pitchFamily="34" charset="-128"/>
                <a:hlinkClick r:id="rId4" action="ppaction://hlinkpres?slideindex=1&amp;slidetitle="/>
              </a:rPr>
              <a:t> o City </a:t>
            </a:r>
            <a:r>
              <a:rPr lang="it-IT" sz="1799" b="1" kern="0" dirty="0" err="1">
                <a:solidFill>
                  <a:srgbClr val="FFFF00"/>
                </a:solidFill>
                <a:ea typeface="MS PGothic" pitchFamily="34" charset="-128"/>
                <a:hlinkClick r:id="rId4" action="ppaction://hlinkpres?slideindex=1&amp;slidetitle="/>
              </a:rPr>
              <a:t>shaped</a:t>
            </a:r>
            <a:r>
              <a:rPr lang="it-IT" sz="1799" b="1" kern="0" dirty="0">
                <a:solidFill>
                  <a:srgbClr val="FFFF00"/>
                </a:solidFill>
                <a:ea typeface="MS PGothic" pitchFamily="34" charset="-128"/>
                <a:hlinkClick r:id="rId4" action="ppaction://hlinkpres?slideindex=1&amp;slidetitle="/>
              </a:rPr>
              <a:t> by </a:t>
            </a:r>
            <a:r>
              <a:rPr lang="it-IT" sz="1799" b="1" kern="0" dirty="0" err="1">
                <a:solidFill>
                  <a:srgbClr val="FFFF00"/>
                </a:solidFill>
                <a:ea typeface="MS PGothic" pitchFamily="34" charset="-128"/>
                <a:hlinkClick r:id="rId4" action="ppaction://hlinkpres?slideindex=1&amp;slidetitle="/>
              </a:rPr>
              <a:t>movies</a:t>
            </a:r>
            <a:endParaRPr lang="it-IT" sz="1799" b="1" kern="0" dirty="0">
              <a:solidFill>
                <a:srgbClr val="FFFF00"/>
              </a:solidFill>
              <a:ea typeface="MS PGothic" pitchFamily="34" charset="-128"/>
            </a:endParaRPr>
          </a:p>
          <a:p>
            <a:pPr>
              <a:buClr>
                <a:srgbClr val="6F89F7"/>
              </a:buClr>
              <a:buSzPct val="110000"/>
              <a:buFont typeface="Wingdings" panose="05000000000000000000" pitchFamily="2" charset="2"/>
              <a:buBlip>
                <a:blip r:embed="rId3"/>
              </a:buBlip>
              <a:defRPr/>
            </a:pPr>
            <a:r>
              <a:rPr lang="it-IT" sz="1799" b="1" kern="0" dirty="0">
                <a:solidFill>
                  <a:srgbClr val="FFFF00"/>
                </a:solidFill>
                <a:ea typeface="MS PGothic" pitchFamily="34" charset="-128"/>
                <a:hlinkClick r:id="rId5" action="ppaction://hlinkpres?slideindex=1&amp;slidetitle="/>
              </a:rPr>
              <a:t>2) </a:t>
            </a:r>
            <a:r>
              <a:rPr lang="it-IT" sz="1799" b="1" kern="0" dirty="0" err="1">
                <a:solidFill>
                  <a:srgbClr val="FFFF00"/>
                </a:solidFill>
                <a:ea typeface="MS PGothic" pitchFamily="34" charset="-128"/>
                <a:hlinkClick r:id="rId5" action="ppaction://hlinkpres?slideindex=1&amp;slidetitle="/>
              </a:rPr>
              <a:t>Iconic</a:t>
            </a:r>
            <a:r>
              <a:rPr lang="it-IT" sz="1799" b="1" kern="0" dirty="0">
                <a:solidFill>
                  <a:srgbClr val="FFFF00"/>
                </a:solidFill>
                <a:ea typeface="MS PGothic" pitchFamily="34" charset="-128"/>
                <a:hlinkClick r:id="rId5" action="ppaction://hlinkpres?slideindex=1&amp;slidetitle="/>
              </a:rPr>
              <a:t> Building &amp; the </a:t>
            </a:r>
            <a:r>
              <a:rPr lang="it-IT" sz="1799" b="1" kern="0" dirty="0" err="1">
                <a:solidFill>
                  <a:srgbClr val="FFFF00"/>
                </a:solidFill>
                <a:ea typeface="MS PGothic" pitchFamily="34" charset="-128"/>
                <a:hlinkClick r:id="rId5" action="ppaction://hlinkpres?slideindex=1&amp;slidetitle="/>
              </a:rPr>
              <a:t>Archistar</a:t>
            </a:r>
            <a:r>
              <a:rPr lang="it-IT" sz="1799" b="1" kern="0" dirty="0">
                <a:solidFill>
                  <a:srgbClr val="FFFF00"/>
                </a:solidFill>
                <a:ea typeface="MS PGothic" pitchFamily="34" charset="-128"/>
              </a:rPr>
              <a:t> </a:t>
            </a:r>
            <a:r>
              <a:rPr lang="it-IT" sz="1799" b="1" kern="0" dirty="0">
                <a:solidFill>
                  <a:srgbClr val="92D050"/>
                </a:solidFill>
                <a:ea typeface="MS PGothic" pitchFamily="34" charset="-128"/>
              </a:rPr>
              <a:t>(</a:t>
            </a:r>
            <a:r>
              <a:rPr lang="it-IT" sz="1799" b="1" kern="0" dirty="0" err="1">
                <a:solidFill>
                  <a:srgbClr val="92D050"/>
                </a:solidFill>
                <a:ea typeface="MS PGothic" pitchFamily="34" charset="-128"/>
              </a:rPr>
              <a:t>Beaubourg</a:t>
            </a:r>
            <a:r>
              <a:rPr lang="it-IT" sz="1799" b="1" kern="0" dirty="0">
                <a:solidFill>
                  <a:srgbClr val="92D050"/>
                </a:solidFill>
                <a:ea typeface="MS PGothic" pitchFamily="34" charset="-128"/>
              </a:rPr>
              <a:t>, Bilbao, Unicredit </a:t>
            </a:r>
            <a:r>
              <a:rPr lang="it-IT" sz="1799" b="1" kern="0" dirty="0" err="1">
                <a:solidFill>
                  <a:srgbClr val="92D050"/>
                </a:solidFill>
                <a:ea typeface="MS PGothic" pitchFamily="34" charset="-128"/>
              </a:rPr>
              <a:t>Tover</a:t>
            </a:r>
            <a:r>
              <a:rPr lang="it-IT" sz="1799" b="1" kern="0" dirty="0">
                <a:solidFill>
                  <a:srgbClr val="92D050"/>
                </a:solidFill>
                <a:ea typeface="MS PGothic" pitchFamily="34" charset="-128"/>
              </a:rPr>
              <a:t>, Vertical </a:t>
            </a:r>
            <a:r>
              <a:rPr lang="it-IT" sz="1799" b="1" kern="0" dirty="0" err="1">
                <a:solidFill>
                  <a:srgbClr val="92D050"/>
                </a:solidFill>
                <a:ea typeface="MS PGothic" pitchFamily="34" charset="-128"/>
              </a:rPr>
              <a:t>Forest</a:t>
            </a:r>
            <a:r>
              <a:rPr lang="it-IT" sz="1799" b="1" kern="0" dirty="0">
                <a:solidFill>
                  <a:srgbClr val="92D050"/>
                </a:solidFill>
                <a:ea typeface="MS PGothic" pitchFamily="34" charset="-128"/>
              </a:rPr>
              <a:t>)</a:t>
            </a:r>
          </a:p>
          <a:p>
            <a:pPr>
              <a:buClr>
                <a:srgbClr val="6F89F7"/>
              </a:buClr>
              <a:buSzPct val="110000"/>
              <a:buBlip>
                <a:blip r:embed="rId3"/>
              </a:buBlip>
              <a:defRPr/>
            </a:pPr>
            <a:r>
              <a:rPr lang="it-IT" sz="2100" b="1" kern="0" dirty="0">
                <a:solidFill>
                  <a:srgbClr val="FF0000"/>
                </a:solidFill>
                <a:ea typeface="MS PGothic" pitchFamily="34" charset="-128"/>
                <a:hlinkClick r:id="rId6" action="ppaction://hlinkpres?slideindex=1&amp;slidetitle="/>
              </a:rPr>
              <a:t>3) </a:t>
            </a:r>
            <a:r>
              <a:rPr lang="it-IT" sz="2100" b="1" kern="0" dirty="0" err="1">
                <a:solidFill>
                  <a:srgbClr val="FF0000"/>
                </a:solidFill>
                <a:ea typeface="MS PGothic" pitchFamily="34" charset="-128"/>
                <a:hlinkClick r:id="rId6" action="ppaction://hlinkpres?slideindex=1&amp;slidetitle="/>
              </a:rPr>
              <a:t>Rediscovering</a:t>
            </a:r>
            <a:r>
              <a:rPr lang="it-IT" sz="2100" b="1" kern="0" dirty="0">
                <a:solidFill>
                  <a:srgbClr val="FF0000"/>
                </a:solidFill>
                <a:ea typeface="MS PGothic" pitchFamily="34" charset="-128"/>
                <a:hlinkClick r:id="rId6" action="ppaction://hlinkpres?slideindex=1&amp;slidetitle="/>
              </a:rPr>
              <a:t> the </a:t>
            </a:r>
            <a:r>
              <a:rPr lang="it-IT" sz="2100" b="1" kern="0" dirty="0" err="1">
                <a:solidFill>
                  <a:srgbClr val="FF0000"/>
                </a:solidFill>
                <a:ea typeface="MS PGothic" pitchFamily="34" charset="-128"/>
                <a:hlinkClick r:id="rId6" action="ppaction://hlinkpres?slideindex=1&amp;slidetitle="/>
              </a:rPr>
              <a:t>waterfront</a:t>
            </a:r>
            <a:r>
              <a:rPr lang="it-IT" sz="2100" b="1" kern="0" dirty="0">
                <a:solidFill>
                  <a:srgbClr val="FF0000"/>
                </a:solidFill>
                <a:ea typeface="MS PGothic" pitchFamily="34" charset="-128"/>
                <a:hlinkClick r:id="rId6" action="ppaction://hlinkpres?slideindex=1&amp;slidetitle="/>
              </a:rPr>
              <a:t> (Genova, Baltimora, Navigli etc.)</a:t>
            </a:r>
            <a:endParaRPr lang="it-IT" sz="2100" b="1" kern="0" dirty="0">
              <a:solidFill>
                <a:srgbClr val="FF0000"/>
              </a:solidFill>
              <a:ea typeface="MS PGothic" pitchFamily="34" charset="-128"/>
            </a:endParaRPr>
          </a:p>
          <a:p>
            <a:pPr>
              <a:buClr>
                <a:srgbClr val="6F89F7"/>
              </a:buClr>
              <a:buSzPct val="110000"/>
              <a:buFont typeface="Wingdings" panose="05000000000000000000" pitchFamily="2" charset="2"/>
              <a:buBlip>
                <a:blip r:embed="rId3"/>
              </a:buBlip>
              <a:defRPr/>
            </a:pPr>
            <a:r>
              <a:rPr lang="it-IT" sz="1799" b="1" kern="0" dirty="0">
                <a:solidFill>
                  <a:srgbClr val="FFFF00"/>
                </a:solidFill>
                <a:ea typeface="MS PGothic" pitchFamily="34" charset="-128"/>
                <a:hlinkClick r:id="rId7" action="ppaction://hlinkpres?slideindex=1&amp;slidetitle="/>
              </a:rPr>
              <a:t>4) Mega </a:t>
            </a:r>
            <a:r>
              <a:rPr lang="it-IT" sz="1799" b="1" kern="0" dirty="0" err="1">
                <a:solidFill>
                  <a:srgbClr val="FFFF00"/>
                </a:solidFill>
                <a:ea typeface="MS PGothic" pitchFamily="34" charset="-128"/>
                <a:hlinkClick r:id="rId7" action="ppaction://hlinkpres?slideindex=1&amp;slidetitle="/>
              </a:rPr>
              <a:t>Events</a:t>
            </a:r>
            <a:r>
              <a:rPr lang="it-IT" sz="1799" b="1" kern="0" dirty="0">
                <a:solidFill>
                  <a:srgbClr val="FFFF00"/>
                </a:solidFill>
                <a:ea typeface="MS PGothic" pitchFamily="34" charset="-128"/>
                <a:hlinkClick r:id="rId7" action="ppaction://hlinkpres?slideindex=1&amp;slidetitle="/>
              </a:rPr>
              <a:t>  (Olympic Games, Expo’, FIIFA World </a:t>
            </a:r>
            <a:r>
              <a:rPr lang="it-IT" sz="1799" b="1" kern="0" dirty="0" err="1">
                <a:solidFill>
                  <a:srgbClr val="FFFF00"/>
                </a:solidFill>
                <a:ea typeface="MS PGothic" pitchFamily="34" charset="-128"/>
                <a:hlinkClick r:id="rId7" action="ppaction://hlinkpres?slideindex=1&amp;slidetitle="/>
              </a:rPr>
              <a:t>Cup</a:t>
            </a:r>
            <a:r>
              <a:rPr lang="it-IT" sz="1799" b="1" kern="0" dirty="0">
                <a:solidFill>
                  <a:srgbClr val="FFFF00"/>
                </a:solidFill>
                <a:ea typeface="MS PGothic" pitchFamily="34" charset="-128"/>
                <a:hlinkClick r:id="rId7" action="ppaction://hlinkpres?slideindex=1&amp;slidetitle="/>
              </a:rPr>
              <a:t>, etc.)</a:t>
            </a:r>
            <a:r>
              <a:rPr lang="it-IT" sz="1799" b="1" kern="0" dirty="0">
                <a:solidFill>
                  <a:srgbClr val="FFFF00"/>
                </a:solidFill>
                <a:ea typeface="MS PGothic" pitchFamily="34" charset="-128"/>
              </a:rPr>
              <a:t> </a:t>
            </a:r>
          </a:p>
          <a:p>
            <a:pPr>
              <a:buClr>
                <a:srgbClr val="6F89F7"/>
              </a:buClr>
              <a:buSzPct val="110000"/>
              <a:buFont typeface="Wingdings" panose="05000000000000000000" pitchFamily="2" charset="2"/>
              <a:buBlip>
                <a:blip r:embed="rId3"/>
              </a:buBlip>
              <a:defRPr/>
            </a:pPr>
            <a:r>
              <a:rPr lang="it-IT" sz="1799" b="1" kern="0" dirty="0">
                <a:solidFill>
                  <a:srgbClr val="FFFF00"/>
                </a:solidFill>
                <a:ea typeface="MS PGothic" pitchFamily="34" charset="-128"/>
                <a:hlinkClick r:id="rId8" action="ppaction://hlinkpres?slideindex=1&amp;slidetitle="/>
              </a:rPr>
              <a:t>5) </a:t>
            </a:r>
            <a:r>
              <a:rPr lang="it-IT" sz="1799" b="1" kern="0" dirty="0" err="1">
                <a:solidFill>
                  <a:srgbClr val="FFFF00"/>
                </a:solidFill>
                <a:ea typeface="MS PGothic" pitchFamily="34" charset="-128"/>
                <a:hlinkClick r:id="rId8" action="ppaction://hlinkpres?slideindex=1&amp;slidetitle="/>
              </a:rPr>
              <a:t>Museums</a:t>
            </a:r>
            <a:r>
              <a:rPr lang="it-IT" sz="1799" b="1" kern="0" dirty="0">
                <a:solidFill>
                  <a:srgbClr val="FFFF00"/>
                </a:solidFill>
                <a:ea typeface="MS PGothic" pitchFamily="34" charset="-128"/>
                <a:hlinkClick r:id="rId8" action="ppaction://hlinkpres?slideindex=1&amp;slidetitle="/>
              </a:rPr>
              <a:t> (vari tipi di musei e mostre rendono la città più attraente)</a:t>
            </a:r>
            <a:endParaRPr lang="it-IT" sz="1799" b="1" kern="0" dirty="0">
              <a:solidFill>
                <a:srgbClr val="FFFF00"/>
              </a:solidFill>
              <a:ea typeface="MS PGothic" pitchFamily="34" charset="-128"/>
            </a:endParaRPr>
          </a:p>
          <a:p>
            <a:pPr>
              <a:buClr>
                <a:srgbClr val="6F89F7"/>
              </a:buClr>
              <a:buSzPct val="110000"/>
              <a:buFont typeface="Wingdings" panose="05000000000000000000" pitchFamily="2" charset="2"/>
              <a:buBlip>
                <a:blip r:embed="rId3"/>
              </a:buBlip>
              <a:defRPr/>
            </a:pPr>
            <a:r>
              <a:rPr lang="it-IT" sz="1799" b="1" kern="0" dirty="0">
                <a:solidFill>
                  <a:srgbClr val="FFFF00"/>
                </a:solidFill>
                <a:ea typeface="MS PGothic" pitchFamily="34" charset="-128"/>
                <a:hlinkClick r:id="rId9" action="ppaction://hlinkpres?slideindex=1&amp;slidetitle="/>
              </a:rPr>
              <a:t>6) Cultural </a:t>
            </a:r>
            <a:r>
              <a:rPr lang="it-IT" sz="1799" b="1" kern="0" dirty="0" err="1">
                <a:solidFill>
                  <a:srgbClr val="FFFF00"/>
                </a:solidFill>
                <a:ea typeface="MS PGothic" pitchFamily="34" charset="-128"/>
                <a:hlinkClick r:id="rId9" action="ppaction://hlinkpres?slideindex=1&amp;slidetitle="/>
              </a:rPr>
              <a:t>events</a:t>
            </a:r>
            <a:r>
              <a:rPr lang="it-IT" sz="1799" b="1" kern="0" dirty="0">
                <a:solidFill>
                  <a:srgbClr val="FFFF00"/>
                </a:solidFill>
                <a:ea typeface="MS PGothic" pitchFamily="34" charset="-128"/>
                <a:hlinkClick r:id="rId9" action="ppaction://hlinkpres?slideindex=1&amp;slidetitle="/>
              </a:rPr>
              <a:t>, </a:t>
            </a:r>
            <a:r>
              <a:rPr lang="it-IT" sz="1799" b="1" kern="0" dirty="0" err="1">
                <a:solidFill>
                  <a:srgbClr val="FFFF00"/>
                </a:solidFill>
                <a:ea typeface="MS PGothic" pitchFamily="34" charset="-128"/>
                <a:hlinkClick r:id="rId9" action="ppaction://hlinkpres?slideindex=1&amp;slidetitle="/>
              </a:rPr>
              <a:t>Festivalization</a:t>
            </a:r>
            <a:r>
              <a:rPr lang="it-IT" sz="1799" b="1" kern="0" dirty="0">
                <a:solidFill>
                  <a:srgbClr val="FFFF00"/>
                </a:solidFill>
                <a:ea typeface="MS PGothic" pitchFamily="34" charset="-128"/>
                <a:hlinkClick r:id="rId9" action="ppaction://hlinkpres?slideindex=1&amp;slidetitle="/>
              </a:rPr>
              <a:t> (Settembre musica, Umbria Jazz, Maggio musicale fiorentino, Carnevale di Venezia, MITO Settembre musica, </a:t>
            </a:r>
            <a:r>
              <a:rPr lang="it-IT" sz="1799" b="1" kern="0" dirty="0" err="1">
                <a:solidFill>
                  <a:srgbClr val="FFFF00"/>
                </a:solidFill>
                <a:ea typeface="MS PGothic" pitchFamily="34" charset="-128"/>
                <a:hlinkClick r:id="rId9" action="ppaction://hlinkpres?slideindex=1&amp;slidetitle="/>
              </a:rPr>
              <a:t>etc</a:t>
            </a:r>
            <a:r>
              <a:rPr lang="it-IT" sz="1799" b="1" kern="0" dirty="0">
                <a:solidFill>
                  <a:srgbClr val="FFFF00"/>
                </a:solidFill>
                <a:ea typeface="MS PGothic" pitchFamily="34" charset="-128"/>
                <a:hlinkClick r:id="rId9" action="ppaction://hlinkpres?slideindex=1&amp;slidetitle="/>
              </a:rPr>
              <a:t>,)</a:t>
            </a:r>
            <a:endParaRPr lang="it-IT" sz="1799" b="1" kern="0" dirty="0">
              <a:solidFill>
                <a:srgbClr val="FFFF00"/>
              </a:solidFill>
              <a:ea typeface="MS PGothic" pitchFamily="34" charset="-128"/>
            </a:endParaRPr>
          </a:p>
          <a:p>
            <a:pPr>
              <a:buClr>
                <a:srgbClr val="6F89F7"/>
              </a:buClr>
              <a:buSzPct val="110000"/>
              <a:buFont typeface="Wingdings" panose="05000000000000000000" pitchFamily="2" charset="2"/>
              <a:buBlip>
                <a:blip r:embed="rId3"/>
              </a:buBlip>
              <a:defRPr/>
            </a:pPr>
            <a:r>
              <a:rPr lang="it-IT" sz="1799" b="1" kern="0" dirty="0">
                <a:solidFill>
                  <a:srgbClr val="FFFF00"/>
                </a:solidFill>
                <a:ea typeface="MS PGothic" pitchFamily="34" charset="-128"/>
                <a:hlinkClick r:id="rId10" action="ppaction://hlinkpres?slideindex=1&amp;slidetitle="/>
              </a:rPr>
              <a:t>7) Luci della città (Venezia da sempre le stesse luci, Torino, ecc,)</a:t>
            </a:r>
            <a:endParaRPr lang="it-IT" sz="1799" b="1" kern="0" dirty="0">
              <a:solidFill>
                <a:srgbClr val="FFFF00"/>
              </a:solidFill>
              <a:ea typeface="MS PGothic" pitchFamily="34" charset="-128"/>
            </a:endParaRPr>
          </a:p>
          <a:p>
            <a:pPr>
              <a:buClr>
                <a:srgbClr val="6F89F7"/>
              </a:buClr>
              <a:buSzPct val="110000"/>
              <a:buFont typeface="Wingdings" panose="05000000000000000000" pitchFamily="2" charset="2"/>
              <a:buBlip>
                <a:blip r:embed="rId3"/>
              </a:buBlip>
              <a:defRPr/>
            </a:pPr>
            <a:r>
              <a:rPr lang="it-IT" sz="1799" b="1" kern="0" dirty="0">
                <a:solidFill>
                  <a:srgbClr val="FFFF00"/>
                </a:solidFill>
                <a:ea typeface="MS PGothic" pitchFamily="34" charset="-128"/>
                <a:hlinkClick r:id="rId11" action="ppaction://hlinkpres?slideindex=1&amp;slidetitle="/>
              </a:rPr>
              <a:t>8) </a:t>
            </a:r>
            <a:r>
              <a:rPr lang="it-IT" sz="1799" b="1" kern="0" dirty="0" err="1">
                <a:solidFill>
                  <a:srgbClr val="FFFF00"/>
                </a:solidFill>
                <a:ea typeface="MS PGothic" pitchFamily="34" charset="-128"/>
                <a:hlinkClick r:id="rId11" action="ppaction://hlinkpres?slideindex=1&amp;slidetitle="/>
              </a:rPr>
              <a:t>Wi-fi</a:t>
            </a:r>
            <a:r>
              <a:rPr lang="it-IT" sz="1799" b="1" kern="0" dirty="0">
                <a:solidFill>
                  <a:srgbClr val="FFFF00"/>
                </a:solidFill>
                <a:ea typeface="MS PGothic" pitchFamily="34" charset="-128"/>
                <a:hlinkClick r:id="rId11" action="ppaction://hlinkpres?slideindex=1&amp;slidetitle="/>
              </a:rPr>
              <a:t>  </a:t>
            </a:r>
            <a:r>
              <a:rPr lang="it-IT" sz="1799" b="1" kern="0" dirty="0" err="1">
                <a:solidFill>
                  <a:srgbClr val="FFFF00"/>
                </a:solidFill>
                <a:ea typeface="MS PGothic" pitchFamily="34" charset="-128"/>
                <a:hlinkClick r:id="rId11" action="ppaction://hlinkpres?slideindex=1&amp;slidetitle="/>
              </a:rPr>
              <a:t>cities</a:t>
            </a:r>
            <a:endParaRPr lang="it-IT" sz="1799" b="1" kern="0" dirty="0">
              <a:solidFill>
                <a:srgbClr val="FFFF00"/>
              </a:solidFill>
              <a:ea typeface="MS PGothic" pitchFamily="34" charset="-128"/>
            </a:endParaRPr>
          </a:p>
          <a:p>
            <a:pPr>
              <a:buClr>
                <a:srgbClr val="6F89F7"/>
              </a:buClr>
              <a:buSzPct val="110000"/>
              <a:buFont typeface="Wingdings" panose="05000000000000000000" pitchFamily="2" charset="2"/>
              <a:buBlip>
                <a:blip r:embed="rId3"/>
              </a:buBlip>
              <a:defRPr/>
            </a:pPr>
            <a:r>
              <a:rPr lang="it-IT" sz="1799" b="1" kern="0" dirty="0">
                <a:solidFill>
                  <a:srgbClr val="FFFF00"/>
                </a:solidFill>
                <a:ea typeface="MS PGothic" pitchFamily="34" charset="-128"/>
                <a:hlinkClick r:id="rId12" action="ppaction://hlinkpres?slideindex=1&amp;slidetitle="/>
              </a:rPr>
              <a:t>9) Heritage </a:t>
            </a:r>
            <a:r>
              <a:rPr lang="it-IT" sz="1799" b="1" kern="0" dirty="0" err="1">
                <a:solidFill>
                  <a:srgbClr val="FFFF00"/>
                </a:solidFill>
                <a:ea typeface="MS PGothic" pitchFamily="34" charset="-128"/>
                <a:hlinkClick r:id="rId12" action="ppaction://hlinkpres?slideindex=1&amp;slidetitle="/>
              </a:rPr>
              <a:t>cities</a:t>
            </a:r>
            <a:endParaRPr lang="it-IT" sz="1799" b="1" kern="0" dirty="0">
              <a:solidFill>
                <a:srgbClr val="FFFF00"/>
              </a:solidFill>
              <a:ea typeface="MS PGothic" pitchFamily="34" charset="-128"/>
              <a:hlinkClick r:id="" action="ppaction://hlinkpres?slideindex=1&amp;slidetitle="/>
            </a:endParaRPr>
          </a:p>
          <a:p>
            <a:pPr>
              <a:buClr>
                <a:srgbClr val="6F89F7"/>
              </a:buClr>
              <a:buSzPct val="110000"/>
              <a:buFont typeface="Wingdings" panose="05000000000000000000" pitchFamily="2" charset="2"/>
              <a:buBlip>
                <a:blip r:embed="rId3"/>
              </a:buBlip>
              <a:defRPr/>
            </a:pPr>
            <a:r>
              <a:rPr lang="it-IT" sz="2100" b="1" kern="0" dirty="0">
                <a:solidFill>
                  <a:srgbClr val="FF0000"/>
                </a:solidFill>
                <a:ea typeface="MS PGothic" pitchFamily="34" charset="-128"/>
                <a:hlinkClick r:id="" action="ppaction://hlinkpres?slideindex=1&amp;slidetitle="/>
              </a:rPr>
              <a:t>10) Green </a:t>
            </a:r>
            <a:r>
              <a:rPr lang="it-IT" sz="2100" b="1" kern="0" dirty="0" err="1">
                <a:solidFill>
                  <a:srgbClr val="FF0000"/>
                </a:solidFill>
                <a:ea typeface="MS PGothic" pitchFamily="34" charset="-128"/>
                <a:hlinkClick r:id="rId12" action="ppaction://hlinkpres?slideindex=1&amp;slidetitle="/>
              </a:rPr>
              <a:t>Cities</a:t>
            </a:r>
            <a:endParaRPr lang="it-IT" sz="2100" b="1" kern="0" dirty="0">
              <a:solidFill>
                <a:srgbClr val="FF0000"/>
              </a:solidFill>
              <a:ea typeface="MS PGothic" pitchFamily="34" charset="-128"/>
              <a:hlinkClick r:id="rId12" action="ppaction://hlinkpres?slideindex=1&amp;slidetitle="/>
            </a:endParaRPr>
          </a:p>
          <a:p>
            <a:pPr marL="0" indent="0">
              <a:buClr>
                <a:srgbClr val="6F89F7"/>
              </a:buClr>
              <a:buSzPct val="110000"/>
              <a:buNone/>
              <a:defRPr/>
            </a:pPr>
            <a:endParaRPr lang="it-IT" dirty="0" smtClean="0"/>
          </a:p>
        </p:txBody>
      </p:sp>
      <p:sp>
        <p:nvSpPr>
          <p:cNvPr id="46081" name="Segnaposto piè di pagina 4"/>
          <p:cNvSpPr>
            <a:spLocks noGrp="1"/>
          </p:cNvSpPr>
          <p:nvPr>
            <p:ph type="ftr"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399">
                <a:solidFill>
                  <a:schemeClr val="tx1"/>
                </a:solidFill>
                <a:latin typeface="Tahoma" pitchFamily="34" charset="0"/>
                <a:ea typeface="MS PGothic" pitchFamily="34" charset="-128"/>
              </a:defRPr>
            </a:lvl1pPr>
            <a:lvl2pPr marL="742727" indent="-285664" eaLnBrk="0" hangingPunct="0">
              <a:defRPr sz="2399">
                <a:solidFill>
                  <a:schemeClr val="tx1"/>
                </a:solidFill>
                <a:latin typeface="Tahoma" pitchFamily="34" charset="0"/>
                <a:ea typeface="MS PGothic" pitchFamily="34" charset="-128"/>
              </a:defRPr>
            </a:lvl2pPr>
            <a:lvl3pPr marL="1142657" indent="-228531" eaLnBrk="0" hangingPunct="0">
              <a:defRPr sz="2399">
                <a:solidFill>
                  <a:schemeClr val="tx1"/>
                </a:solidFill>
                <a:latin typeface="Tahoma" pitchFamily="34" charset="0"/>
                <a:ea typeface="MS PGothic" pitchFamily="34" charset="-128"/>
              </a:defRPr>
            </a:lvl3pPr>
            <a:lvl4pPr marL="1599720" indent="-228531" eaLnBrk="0" hangingPunct="0">
              <a:defRPr sz="2399">
                <a:solidFill>
                  <a:schemeClr val="tx1"/>
                </a:solidFill>
                <a:latin typeface="Tahoma" pitchFamily="34" charset="0"/>
                <a:ea typeface="MS PGothic" pitchFamily="34" charset="-128"/>
              </a:defRPr>
            </a:lvl4pPr>
            <a:lvl5pPr marL="2056783" indent="-228531" eaLnBrk="0" hangingPunct="0">
              <a:defRPr sz="2399">
                <a:solidFill>
                  <a:schemeClr val="tx1"/>
                </a:solidFill>
                <a:latin typeface="Tahoma" pitchFamily="34" charset="0"/>
                <a:ea typeface="MS PGothic" pitchFamily="34" charset="-128"/>
              </a:defRPr>
            </a:lvl5pPr>
            <a:lvl6pPr marL="2513846" indent="-228531" eaLnBrk="0" fontAlgn="base" hangingPunct="0">
              <a:spcBef>
                <a:spcPct val="0"/>
              </a:spcBef>
              <a:spcAft>
                <a:spcPct val="0"/>
              </a:spcAft>
              <a:defRPr sz="2399">
                <a:solidFill>
                  <a:schemeClr val="tx1"/>
                </a:solidFill>
                <a:latin typeface="Tahoma" pitchFamily="34" charset="0"/>
                <a:ea typeface="MS PGothic" pitchFamily="34" charset="-128"/>
              </a:defRPr>
            </a:lvl6pPr>
            <a:lvl7pPr marL="2970908" indent="-228531" eaLnBrk="0" fontAlgn="base" hangingPunct="0">
              <a:spcBef>
                <a:spcPct val="0"/>
              </a:spcBef>
              <a:spcAft>
                <a:spcPct val="0"/>
              </a:spcAft>
              <a:defRPr sz="2399">
                <a:solidFill>
                  <a:schemeClr val="tx1"/>
                </a:solidFill>
                <a:latin typeface="Tahoma" pitchFamily="34" charset="0"/>
                <a:ea typeface="MS PGothic" pitchFamily="34" charset="-128"/>
              </a:defRPr>
            </a:lvl7pPr>
            <a:lvl8pPr marL="3427971" indent="-228531" eaLnBrk="0" fontAlgn="base" hangingPunct="0">
              <a:spcBef>
                <a:spcPct val="0"/>
              </a:spcBef>
              <a:spcAft>
                <a:spcPct val="0"/>
              </a:spcAft>
              <a:defRPr sz="2399">
                <a:solidFill>
                  <a:schemeClr val="tx1"/>
                </a:solidFill>
                <a:latin typeface="Tahoma" pitchFamily="34" charset="0"/>
                <a:ea typeface="MS PGothic" pitchFamily="34" charset="-128"/>
              </a:defRPr>
            </a:lvl8pPr>
            <a:lvl9pPr marL="3885034" indent="-228531" eaLnBrk="0" fontAlgn="base" hangingPunct="0">
              <a:spcBef>
                <a:spcPct val="0"/>
              </a:spcBef>
              <a:spcAft>
                <a:spcPct val="0"/>
              </a:spcAft>
              <a:defRPr sz="2399">
                <a:solidFill>
                  <a:schemeClr val="tx1"/>
                </a:solidFill>
                <a:latin typeface="Tahoma" pitchFamily="34" charset="0"/>
                <a:ea typeface="MS PGothic" pitchFamily="34" charset="-128"/>
              </a:defRPr>
            </a:lvl9pPr>
          </a:lstStyle>
          <a:p>
            <a:pPr eaLnBrk="1" hangingPunct="1">
              <a:defRPr/>
            </a:pPr>
            <a:r>
              <a:rPr lang="it-IT" sz="1200" b="1" dirty="0"/>
              <a:t>Genova </a:t>
            </a:r>
            <a:r>
              <a:rPr lang="it-IT" sz="1200" b="1"/>
              <a:t>5 Maggio 2017</a:t>
            </a:r>
            <a:endParaRPr lang="it-IT" sz="1200" dirty="0"/>
          </a:p>
        </p:txBody>
      </p:sp>
      <p:sp>
        <p:nvSpPr>
          <p:cNvPr id="56325"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1363" indent="-284163">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1413" indent="-227013">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598613" indent="-227013">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5813" indent="-227013">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3013" indent="-227013"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0213" indent="-227013"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7413" indent="-227013"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4613" indent="-227013"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BB10E263-5B93-4795-9C34-8575C69874BE}" type="slidenum">
              <a:rPr lang="it-IT" altLang="en-US" sz="1400">
                <a:latin typeface="Tahoma" panose="020B0604030504040204" pitchFamily="34" charset="0"/>
                <a:ea typeface="MS PGothic" panose="020B0600070205080204" pitchFamily="34" charset="-128"/>
              </a:rPr>
              <a:pPr fontAlgn="base">
                <a:lnSpc>
                  <a:spcPct val="100000"/>
                </a:lnSpc>
                <a:spcBef>
                  <a:spcPct val="0"/>
                </a:spcBef>
                <a:spcAft>
                  <a:spcPct val="0"/>
                </a:spcAft>
                <a:buClrTx/>
                <a:buSzTx/>
                <a:buFontTx/>
                <a:buNone/>
              </a:pPr>
              <a:t>31</a:t>
            </a:fld>
            <a:endParaRPr lang="it-IT" altLang="en-US" sz="1400">
              <a:latin typeface="Tahom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147116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b="1" kern="0" dirty="0" smtClean="0">
                <a:solidFill>
                  <a:srgbClr val="FFFF00"/>
                </a:solidFill>
                <a:ea typeface="MS PGothic" pitchFamily="34" charset="-128"/>
                <a:hlinkClick r:id="rId2" action="ppaction://hlinkpres?slideindex=1&amp;slidetitle="/>
              </a:rPr>
              <a:t>3.1) </a:t>
            </a:r>
            <a:r>
              <a:rPr lang="it-IT" b="1" kern="0" dirty="0" err="1">
                <a:solidFill>
                  <a:srgbClr val="FFFF00"/>
                </a:solidFill>
                <a:ea typeface="MS PGothic" pitchFamily="34" charset="-128"/>
                <a:hlinkClick r:id="rId2" action="ppaction://hlinkpres?slideindex=1&amp;slidetitle="/>
              </a:rPr>
              <a:t>Rediscovering</a:t>
            </a:r>
            <a:r>
              <a:rPr lang="it-IT" b="1" kern="0" dirty="0">
                <a:solidFill>
                  <a:srgbClr val="FFFF00"/>
                </a:solidFill>
                <a:ea typeface="MS PGothic" pitchFamily="34" charset="-128"/>
                <a:hlinkClick r:id="rId2" action="ppaction://hlinkpres?slideindex=1&amp;slidetitle="/>
              </a:rPr>
              <a:t> the </a:t>
            </a:r>
            <a:r>
              <a:rPr lang="it-IT" b="1" kern="0" dirty="0" err="1">
                <a:solidFill>
                  <a:srgbClr val="FFFF00"/>
                </a:solidFill>
                <a:ea typeface="MS PGothic" pitchFamily="34" charset="-128"/>
                <a:hlinkClick r:id="rId2" action="ppaction://hlinkpres?slideindex=1&amp;slidetitle="/>
              </a:rPr>
              <a:t>waterfront</a:t>
            </a:r>
            <a:r>
              <a:rPr lang="it-IT" b="1" kern="0" dirty="0">
                <a:solidFill>
                  <a:srgbClr val="FFFF00"/>
                </a:solidFill>
                <a:ea typeface="MS PGothic" pitchFamily="34" charset="-128"/>
                <a:hlinkClick r:id="rId2" action="ppaction://hlinkpres?slideindex=1&amp;slidetitle="/>
              </a:rPr>
              <a:t> (Genova, Baltimora, Navigli </a:t>
            </a:r>
            <a:r>
              <a:rPr lang="it-IT" b="1" kern="0" dirty="0" smtClean="0">
                <a:solidFill>
                  <a:srgbClr val="FFFF00"/>
                </a:solidFill>
                <a:ea typeface="MS PGothic" pitchFamily="34" charset="-128"/>
                <a:hlinkClick r:id="rId2" action="ppaction://hlinkpres?slideindex=1&amp;slidetitle="/>
              </a:rPr>
              <a:t>etc.)</a:t>
            </a:r>
            <a:endParaRPr lang="it-IT" b="1" kern="0" dirty="0">
              <a:solidFill>
                <a:srgbClr val="92D050"/>
              </a:solidFill>
              <a:ea typeface="MS PGothic" pitchFamily="34" charset="-128"/>
            </a:endParaRPr>
          </a:p>
        </p:txBody>
      </p:sp>
      <p:sp>
        <p:nvSpPr>
          <p:cNvPr id="61443" name="Segnaposto contenuto 2"/>
          <p:cNvSpPr>
            <a:spLocks noGrp="1"/>
          </p:cNvSpPr>
          <p:nvPr>
            <p:ph idx="1"/>
          </p:nvPr>
        </p:nvSpPr>
        <p:spPr>
          <a:xfrm>
            <a:off x="1524002" y="1905000"/>
            <a:ext cx="9972675" cy="4114800"/>
          </a:xfrm>
        </p:spPr>
        <p:txBody>
          <a:bodyPr/>
          <a:lstStyle/>
          <a:p>
            <a:r>
              <a:rPr lang="en-US" altLang="en-US" sz="1800"/>
              <a:t>Water has always been a fundamental element for cities, which are born near water, rivers and seas, because it was the prevailing transport system for transporting materials. </a:t>
            </a:r>
          </a:p>
          <a:p>
            <a:r>
              <a:rPr lang="en-US" altLang="en-US" sz="1800"/>
              <a:t>The first city in the world was born in Mesopotamia, which is the land between two rivers (Tigris and Euphrates) and was called UR. The first cities are mainly born in the East and mainly when we move from an agriculture of the rain, to an agriculture of the canals. </a:t>
            </a:r>
          </a:p>
          <a:p>
            <a:r>
              <a:rPr lang="en-US" altLang="en-US" sz="1800"/>
              <a:t>The canals are fundamental because they allow an irrigation agriculture, which increases the possibility of exploitation of the fields. With the intensive use of water the productive capacity increases, but the organization of the channels is fundamental. In Mesopotamia it was reserved for </a:t>
            </a:r>
            <a:r>
              <a:rPr lang="en-US" altLang="en-US" sz="1800">
                <a:solidFill>
                  <a:srgbClr val="FF0000"/>
                </a:solidFill>
              </a:rPr>
              <a:t>the temple</a:t>
            </a:r>
            <a:r>
              <a:rPr lang="en-US" altLang="en-US" sz="1800"/>
              <a:t>. </a:t>
            </a:r>
          </a:p>
          <a:p>
            <a:r>
              <a:rPr lang="en-US" altLang="en-US" sz="1800"/>
              <a:t>The surplus of agricultural production allows capital to be invested and therefore cities to be built.  With the introduction of technical, mechanical and technological means there has been a further leap in quality, when agriculture is industrialized productivity increases exponentially as well as profits.</a:t>
            </a:r>
          </a:p>
        </p:txBody>
      </p:sp>
      <p:sp>
        <p:nvSpPr>
          <p:cNvPr id="4" name="Segnaposto data 3"/>
          <p:cNvSpPr>
            <a:spLocks noGrp="1"/>
          </p:cNvSpPr>
          <p:nvPr>
            <p:ph type="dt" sz="quarter" idx="10"/>
          </p:nvPr>
        </p:nvSpPr>
        <p:spPr/>
        <p:txBody>
          <a:bodyPr/>
          <a:lstStyle/>
          <a:p>
            <a:pPr>
              <a:defRPr/>
            </a:pPr>
            <a:fld id="{044B928F-EB0A-4054-979B-78D6F2B42ABA}" type="datetime1">
              <a:rPr lang="it-IT" smtClean="0"/>
              <a:pPr>
                <a:defRPr/>
              </a:pPr>
              <a:t>21/04/2021</a:t>
            </a:fld>
            <a:endParaRPr lang="it-IT"/>
          </a:p>
        </p:txBody>
      </p:sp>
      <p:sp>
        <p:nvSpPr>
          <p:cNvPr id="5" name="Segnaposto piè di pagina 4"/>
          <p:cNvSpPr>
            <a:spLocks noGrp="1"/>
          </p:cNvSpPr>
          <p:nvPr>
            <p:ph type="ftr" sz="quarter" idx="11"/>
          </p:nvPr>
        </p:nvSpPr>
        <p:spPr/>
        <p:txBody>
          <a:bodyPr/>
          <a:lstStyle/>
          <a:p>
            <a:pPr>
              <a:defRPr/>
            </a:pPr>
            <a:r>
              <a:rPr lang="it-IT" smtClean="0"/>
              <a:t>Ezio Marra - Università di Milano-Bicocca - Scienze del Turismo e Comunità Locale</a:t>
            </a:r>
            <a:endParaRPr lang="it-IT"/>
          </a:p>
        </p:txBody>
      </p:sp>
      <p:sp>
        <p:nvSpPr>
          <p:cNvPr id="6" name="Segnaposto numero diapositiva 5"/>
          <p:cNvSpPr>
            <a:spLocks noGrp="1"/>
          </p:cNvSpPr>
          <p:nvPr>
            <p:ph type="sldNum" sz="quarter" idx="12"/>
          </p:nvPr>
        </p:nvSpPr>
        <p:spPr/>
        <p:txBody>
          <a:bodyPr/>
          <a:lstStyle/>
          <a:p>
            <a:pPr>
              <a:defRPr/>
            </a:pPr>
            <a:fld id="{91631F8E-CBBD-4D1A-B3D2-45D9AEB2FC2D}" type="slidenum">
              <a:rPr lang="en-US" smtClean="0"/>
              <a:pPr>
                <a:defRPr/>
              </a:pPr>
              <a:t>32</a:t>
            </a:fld>
            <a:endParaRPr lang="en-US"/>
          </a:p>
        </p:txBody>
      </p:sp>
    </p:spTree>
    <p:extLst>
      <p:ext uri="{BB962C8B-B14F-4D97-AF65-F5344CB8AC3E}">
        <p14:creationId xmlns:p14="http://schemas.microsoft.com/office/powerpoint/2010/main" val="425849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r>
              <a:rPr lang="it-IT" b="1" kern="0" dirty="0" smtClean="0">
                <a:solidFill>
                  <a:srgbClr val="FFFF00"/>
                </a:solidFill>
                <a:ea typeface="MS PGothic" pitchFamily="34" charset="-128"/>
                <a:hlinkClick r:id="rId2" action="ppaction://hlinkpres?slideindex=1&amp;slidetitle="/>
              </a:rPr>
              <a:t>3.2) </a:t>
            </a:r>
            <a:r>
              <a:rPr lang="it-IT" b="1" kern="0" dirty="0" err="1">
                <a:solidFill>
                  <a:srgbClr val="FFFF00"/>
                </a:solidFill>
                <a:ea typeface="MS PGothic" pitchFamily="34" charset="-128"/>
                <a:hlinkClick r:id="rId2" action="ppaction://hlinkpres?slideindex=1&amp;slidetitle="/>
              </a:rPr>
              <a:t>Rediscovering</a:t>
            </a:r>
            <a:r>
              <a:rPr lang="it-IT" b="1" kern="0" dirty="0">
                <a:solidFill>
                  <a:srgbClr val="FFFF00"/>
                </a:solidFill>
                <a:ea typeface="MS PGothic" pitchFamily="34" charset="-128"/>
                <a:hlinkClick r:id="rId2" action="ppaction://hlinkpres?slideindex=1&amp;slidetitle="/>
              </a:rPr>
              <a:t> the </a:t>
            </a:r>
            <a:r>
              <a:rPr lang="it-IT" b="1" kern="0" dirty="0" err="1">
                <a:solidFill>
                  <a:srgbClr val="FFFF00"/>
                </a:solidFill>
                <a:ea typeface="MS PGothic" pitchFamily="34" charset="-128"/>
                <a:hlinkClick r:id="rId2" action="ppaction://hlinkpres?slideindex=1&amp;slidetitle="/>
              </a:rPr>
              <a:t>waterfront</a:t>
            </a:r>
            <a:r>
              <a:rPr lang="it-IT" b="1" kern="0" dirty="0">
                <a:solidFill>
                  <a:srgbClr val="FFFF00"/>
                </a:solidFill>
                <a:ea typeface="MS PGothic" pitchFamily="34" charset="-128"/>
                <a:hlinkClick r:id="rId2" action="ppaction://hlinkpres?slideindex=1&amp;slidetitle="/>
              </a:rPr>
              <a:t> (Genova, Baltimora, Navigli etc.)</a:t>
            </a:r>
            <a:endParaRPr lang="en-US" dirty="0"/>
          </a:p>
        </p:txBody>
      </p:sp>
      <p:sp>
        <p:nvSpPr>
          <p:cNvPr id="62467" name="Segnaposto contenuto 2"/>
          <p:cNvSpPr>
            <a:spLocks noGrp="1"/>
          </p:cNvSpPr>
          <p:nvPr>
            <p:ph idx="1"/>
          </p:nvPr>
        </p:nvSpPr>
        <p:spPr/>
        <p:txBody>
          <a:bodyPr/>
          <a:lstStyle/>
          <a:p>
            <a:r>
              <a:rPr lang="en-US" altLang="en-US" sz="2000"/>
              <a:t>The cities especially those of port, when the ports change and are transformed and cranes and containers are introduced, there is the problem of recovering the old ports. Typical case: Genoa and the recovery of the port area (Renzo Piano), with the Aquarium of Genoa. The city is transformed by changing the ports. Some rivers in some cities are very neglected, in other contexts they are key places for local tourism... </a:t>
            </a:r>
          </a:p>
          <a:p>
            <a:r>
              <a:rPr lang="en-US" altLang="en-US" sz="2000"/>
              <a:t>Case Studies: Sidney, Boston, San Francisco, New York, Baltimore... examples in Europe: Barcelona, Valencia, London, Genoa, Athens, etc. Chicago (lake). Amsterdam &amp; Milan (Canals), Bilbao, Rome, Turin, London, Paris, Berlin, Vienna, etc. (rivers)</a:t>
            </a:r>
          </a:p>
          <a:p>
            <a:r>
              <a:rPr lang="it-IT" altLang="en-US" sz="2000"/>
              <a:t>LINK: </a:t>
            </a:r>
            <a:r>
              <a:rPr lang="en-US" altLang="en-US" sz="2000">
                <a:hlinkClick r:id="rId3"/>
              </a:rPr>
              <a:t>https://iwa-network.org/programs/cities-of-the-future/</a:t>
            </a:r>
            <a:endParaRPr lang="en-US" altLang="en-US" sz="2000"/>
          </a:p>
          <a:p>
            <a:r>
              <a:rPr lang="it-IT" altLang="en-US" sz="2000"/>
              <a:t>International water association</a:t>
            </a:r>
            <a:endParaRPr lang="en-US" altLang="en-US" sz="2000"/>
          </a:p>
        </p:txBody>
      </p:sp>
      <p:sp>
        <p:nvSpPr>
          <p:cNvPr id="4" name="Segnaposto data 3"/>
          <p:cNvSpPr>
            <a:spLocks noGrp="1"/>
          </p:cNvSpPr>
          <p:nvPr>
            <p:ph type="dt" sz="quarter" idx="10"/>
          </p:nvPr>
        </p:nvSpPr>
        <p:spPr/>
        <p:txBody>
          <a:bodyPr/>
          <a:lstStyle/>
          <a:p>
            <a:pPr>
              <a:defRPr/>
            </a:pPr>
            <a:fld id="{85EFB416-C43D-4DEB-8EB4-4D51213F2302}" type="datetime1">
              <a:rPr lang="it-IT" smtClean="0"/>
              <a:pPr>
                <a:defRPr/>
              </a:pPr>
              <a:t>21/04/2021</a:t>
            </a:fld>
            <a:endParaRPr lang="it-IT"/>
          </a:p>
        </p:txBody>
      </p:sp>
      <p:sp>
        <p:nvSpPr>
          <p:cNvPr id="5" name="Segnaposto piè di pagina 4"/>
          <p:cNvSpPr>
            <a:spLocks noGrp="1"/>
          </p:cNvSpPr>
          <p:nvPr>
            <p:ph type="ftr" sz="quarter" idx="11"/>
          </p:nvPr>
        </p:nvSpPr>
        <p:spPr/>
        <p:txBody>
          <a:bodyPr/>
          <a:lstStyle/>
          <a:p>
            <a:pPr>
              <a:defRPr/>
            </a:pPr>
            <a:r>
              <a:rPr lang="it-IT" smtClean="0"/>
              <a:t>Ezio Marra - Università di Milano-Bicocca - Scienze del Turismo e Comunità Locale</a:t>
            </a:r>
            <a:endParaRPr lang="it-IT"/>
          </a:p>
        </p:txBody>
      </p:sp>
      <p:sp>
        <p:nvSpPr>
          <p:cNvPr id="6" name="Segnaposto numero diapositiva 5"/>
          <p:cNvSpPr>
            <a:spLocks noGrp="1"/>
          </p:cNvSpPr>
          <p:nvPr>
            <p:ph type="sldNum" sz="quarter" idx="12"/>
          </p:nvPr>
        </p:nvSpPr>
        <p:spPr/>
        <p:txBody>
          <a:bodyPr/>
          <a:lstStyle/>
          <a:p>
            <a:pPr>
              <a:defRPr/>
            </a:pPr>
            <a:fld id="{CB095170-8757-4CBE-BF66-E4B0DB93FC56}" type="slidenum">
              <a:rPr lang="en-US" smtClean="0"/>
              <a:pPr>
                <a:defRPr/>
              </a:pPr>
              <a:t>33</a:t>
            </a:fld>
            <a:endParaRPr lang="en-US"/>
          </a:p>
        </p:txBody>
      </p:sp>
    </p:spTree>
    <p:extLst>
      <p:ext uri="{BB962C8B-B14F-4D97-AF65-F5344CB8AC3E}">
        <p14:creationId xmlns:p14="http://schemas.microsoft.com/office/powerpoint/2010/main" val="73554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41463" y="452438"/>
            <a:ext cx="9144000" cy="1066800"/>
          </a:xfrm>
        </p:spPr>
        <p:txBody>
          <a:bodyPr rtlCol="0">
            <a:normAutofit fontScale="90000"/>
          </a:bodyPr>
          <a:lstStyle/>
          <a:p>
            <a:pPr>
              <a:defRPr/>
            </a:pPr>
            <a:r>
              <a:rPr lang="it-IT" sz="3100" b="1" dirty="0"/>
              <a:t>The </a:t>
            </a:r>
            <a:r>
              <a:rPr lang="it-IT" sz="3100" b="1" i="1" dirty="0"/>
              <a:t>long </a:t>
            </a:r>
            <a:r>
              <a:rPr lang="it-IT" sz="3100" b="1" i="1" dirty="0" err="1"/>
              <a:t>field</a:t>
            </a:r>
            <a:r>
              <a:rPr lang="it-IT" sz="3100" b="1" i="1" dirty="0"/>
              <a:t> </a:t>
            </a:r>
            <a:r>
              <a:rPr lang="it-IT" sz="3100" b="1" dirty="0"/>
              <a:t>and the First City:</a:t>
            </a:r>
            <a:br>
              <a:rPr lang="it-IT" sz="3100" b="1" dirty="0"/>
            </a:br>
            <a:r>
              <a:rPr lang="it-IT" sz="3100" b="1" dirty="0"/>
              <a:t> </a:t>
            </a:r>
            <a:r>
              <a:rPr lang="it-IT" sz="2000" b="1" dirty="0" err="1"/>
              <a:t>Primary</a:t>
            </a:r>
            <a:r>
              <a:rPr lang="it-IT" sz="2000" b="1" dirty="0"/>
              <a:t> and </a:t>
            </a:r>
            <a:r>
              <a:rPr lang="it-IT" sz="2000" b="1" dirty="0" err="1"/>
              <a:t>Secondary</a:t>
            </a:r>
            <a:r>
              <a:rPr lang="it-IT" sz="2000" b="1" dirty="0"/>
              <a:t> </a:t>
            </a:r>
            <a:r>
              <a:rPr lang="it-IT" sz="2000" b="1" dirty="0" err="1"/>
              <a:t>Urbanization</a:t>
            </a:r>
            <a:r>
              <a:rPr lang="it-IT" sz="2000" b="1" dirty="0"/>
              <a:t> and the Land of the </a:t>
            </a:r>
            <a:r>
              <a:rPr lang="it-IT" sz="2000" b="1" dirty="0" err="1"/>
              <a:t>Two</a:t>
            </a:r>
            <a:r>
              <a:rPr lang="it-IT" sz="2000" b="1" dirty="0"/>
              <a:t> </a:t>
            </a:r>
            <a:r>
              <a:rPr lang="it-IT" sz="2000" b="1" dirty="0" err="1"/>
              <a:t>Rivers</a:t>
            </a:r>
            <a:r>
              <a:rPr lang="it-IT" sz="2000" b="1" dirty="0"/>
              <a:t> </a:t>
            </a:r>
            <a:r>
              <a:rPr lang="it-IT" b="1" dirty="0"/>
              <a:t/>
            </a:r>
            <a:br>
              <a:rPr lang="it-IT" b="1" dirty="0"/>
            </a:br>
            <a:endParaRPr lang="it-IT" dirty="0"/>
          </a:p>
        </p:txBody>
      </p:sp>
      <p:pic>
        <p:nvPicPr>
          <p:cNvPr id="63491" name="Segnaposto contenuto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41464" y="1484313"/>
            <a:ext cx="3382963" cy="3287712"/>
          </a:xfrm>
        </p:spPr>
      </p:pic>
      <p:sp>
        <p:nvSpPr>
          <p:cNvPr id="63492"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4A5F248-53A7-4FD0-A16D-889C84C8529F}"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63494"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B2C7A62-0E64-4FF7-91A2-9E6580AC64FD}" type="slidenum">
              <a:rPr lang="it-IT" altLang="en-US" smtClean="0">
                <a:solidFill>
                  <a:schemeClr val="bg1"/>
                </a:solidFill>
              </a:rPr>
              <a:pPr fontAlgn="base">
                <a:spcBef>
                  <a:spcPct val="0"/>
                </a:spcBef>
                <a:spcAft>
                  <a:spcPct val="0"/>
                </a:spcAft>
              </a:pPr>
              <a:t>34</a:t>
            </a:fld>
            <a:endParaRPr lang="it-IT" altLang="en-US" smtClean="0">
              <a:solidFill>
                <a:schemeClr val="bg1"/>
              </a:solidFill>
            </a:endParaRPr>
          </a:p>
        </p:txBody>
      </p:sp>
      <p:sp>
        <p:nvSpPr>
          <p:cNvPr id="63495" name="CasellaDiTesto 8"/>
          <p:cNvSpPr txBox="1">
            <a:spLocks noChangeArrowheads="1"/>
          </p:cNvSpPr>
          <p:nvPr/>
        </p:nvSpPr>
        <p:spPr bwMode="auto">
          <a:xfrm>
            <a:off x="5159377" y="1160464"/>
            <a:ext cx="6624637"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1600" b="1"/>
              <a:t>The word Mesopotamia means literally «between the rivers,»: the plain between the Tigris and Euphrates.</a:t>
            </a:r>
          </a:p>
          <a:p>
            <a:pPr eaLnBrk="1" hangingPunct="1"/>
            <a:r>
              <a:rPr lang="it-IT" altLang="en-US" sz="1600"/>
              <a:t>The centre and symbol of the first urbanization is the city of Uruk. In the </a:t>
            </a:r>
            <a:r>
              <a:rPr lang="it-IT" altLang="en-US" sz="1600" b="1"/>
              <a:t>Uruk</a:t>
            </a:r>
            <a:r>
              <a:rPr lang="it-IT" altLang="en-US" sz="1600"/>
              <a:t> period a characteristic irrigation system was developed: it consisted  in </a:t>
            </a:r>
            <a:r>
              <a:rPr lang="it-IT" altLang="en-US" sz="1600" b="1"/>
              <a:t>network of pools and canals</a:t>
            </a:r>
            <a:r>
              <a:rPr lang="it-IT" altLang="en-US" sz="1600"/>
              <a:t>, and blocks of fields in the shape of elongated strips on both sides of a canal.</a:t>
            </a:r>
          </a:p>
          <a:p>
            <a:pPr eaLnBrk="1" hangingPunct="1"/>
            <a:r>
              <a:rPr lang="it-IT" altLang="en-US" sz="1600"/>
              <a:t>In contrast to the small squared fields in use in central Mesopotamia, watered by flooding, and arranged by family groups, the </a:t>
            </a:r>
            <a:r>
              <a:rPr lang="it-IT" altLang="en-US" sz="1600" b="1"/>
              <a:t>long fields </a:t>
            </a:r>
            <a:r>
              <a:rPr lang="it-IT" altLang="en-US" sz="1600"/>
              <a:t>were much bigger (c. 30 hectares vs. 1 o 2) of the other system. The system could be arranged only thanks to an action of </a:t>
            </a:r>
            <a:r>
              <a:rPr lang="it-IT" altLang="en-US" sz="1600" b="1"/>
              <a:t>a communal agency</a:t>
            </a:r>
            <a:r>
              <a:rPr lang="it-IT" altLang="en-US" sz="1600"/>
              <a:t>, together with the excavation of the canal.</a:t>
            </a:r>
          </a:p>
          <a:p>
            <a:pPr eaLnBrk="1" hangingPunct="1"/>
            <a:r>
              <a:rPr lang="it-IT" altLang="en-US" sz="1600"/>
              <a:t>Additional technological improvements include the introduction of the oxen-driven plough. The result was a per farmer productivity increase that can be estimated at least as doubling, with the consequent availability of a </a:t>
            </a:r>
            <a:r>
              <a:rPr lang="it-IT" altLang="en-US" sz="1600" b="1"/>
              <a:t>substantial surplus</a:t>
            </a:r>
            <a:r>
              <a:rPr lang="it-IT" altLang="en-US" sz="1600"/>
              <a:t>.</a:t>
            </a:r>
          </a:p>
          <a:p>
            <a:pPr eaLnBrk="1" hangingPunct="1"/>
            <a:r>
              <a:rPr lang="it-IT" altLang="en-US" sz="1600"/>
              <a:t>The </a:t>
            </a:r>
            <a:r>
              <a:rPr lang="it-IT" altLang="en-US" sz="1600" b="1"/>
              <a:t>blocks</a:t>
            </a:r>
            <a:r>
              <a:rPr lang="it-IT" altLang="en-US" sz="1600"/>
              <a:t> of long fields </a:t>
            </a:r>
            <a:r>
              <a:rPr lang="it-IT" altLang="en-US" sz="1600" b="1"/>
              <a:t>belonged to the temple </a:t>
            </a:r>
            <a:r>
              <a:rPr lang="it-IT" altLang="en-US" sz="1600"/>
              <a:t>that managed and </a:t>
            </a:r>
            <a:r>
              <a:rPr lang="it-IT" altLang="en-US" sz="1600" b="1"/>
              <a:t>organized</a:t>
            </a:r>
            <a:r>
              <a:rPr lang="it-IT" altLang="en-US" sz="1600"/>
              <a:t> their exploitation and appropriated their crops, only detracting the amount for ‘producers’ rations.</a:t>
            </a:r>
          </a:p>
          <a:p>
            <a:pPr eaLnBrk="1" hangingPunct="1"/>
            <a:endParaRPr lang="it-IT" altLang="en-US" sz="1600"/>
          </a:p>
        </p:txBody>
      </p:sp>
      <p:sp>
        <p:nvSpPr>
          <p:cNvPr id="63496" name="CasellaDiTesto 2"/>
          <p:cNvSpPr txBox="1">
            <a:spLocks noChangeArrowheads="1"/>
          </p:cNvSpPr>
          <p:nvPr/>
        </p:nvSpPr>
        <p:spPr bwMode="auto">
          <a:xfrm>
            <a:off x="1557338" y="4419600"/>
            <a:ext cx="36020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it-IT" altLang="en-US"/>
              <a:t>The «long fields» in Lower Mesopotamian rural landscape</a:t>
            </a:r>
          </a:p>
        </p:txBody>
      </p:sp>
    </p:spTree>
    <p:extLst>
      <p:ext uri="{BB962C8B-B14F-4D97-AF65-F5344CB8AC3E}">
        <p14:creationId xmlns:p14="http://schemas.microsoft.com/office/powerpoint/2010/main" val="82324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p:cNvSpPr>
            <a:spLocks noGrp="1"/>
          </p:cNvSpPr>
          <p:nvPr>
            <p:ph type="title"/>
          </p:nvPr>
        </p:nvSpPr>
        <p:spPr/>
        <p:txBody>
          <a:bodyPr/>
          <a:lstStyle/>
          <a:p>
            <a:pPr eaLnBrk="1" hangingPunct="1"/>
            <a:r>
              <a:rPr lang="it-IT" altLang="en-US" smtClean="0"/>
              <a:t>Copenaghen &amp; Curitiba</a:t>
            </a:r>
            <a:endParaRPr lang="en-GB" altLang="en-US" smtClean="0"/>
          </a:p>
        </p:txBody>
      </p:sp>
      <p:pic>
        <p:nvPicPr>
          <p:cNvPr id="82947"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664202" y="1924050"/>
            <a:ext cx="5553075" cy="3657600"/>
          </a:xfrm>
        </p:spPr>
      </p:pic>
      <p:sp>
        <p:nvSpPr>
          <p:cNvPr id="82948"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7F7C063-6DF0-4C3A-9FCA-6514026CC050}"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82950"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4B12F79-1437-4692-965F-65C77ED9966B}" type="slidenum">
              <a:rPr lang="en-GB" altLang="en-US" smtClean="0">
                <a:solidFill>
                  <a:schemeClr val="bg1"/>
                </a:solidFill>
              </a:rPr>
              <a:pPr fontAlgn="base">
                <a:spcBef>
                  <a:spcPct val="0"/>
                </a:spcBef>
                <a:spcAft>
                  <a:spcPct val="0"/>
                </a:spcAft>
              </a:pPr>
              <a:t>35</a:t>
            </a:fld>
            <a:endParaRPr lang="en-GB" altLang="en-US" smtClean="0">
              <a:solidFill>
                <a:schemeClr val="bg1"/>
              </a:solidFill>
            </a:endParaRPr>
          </a:p>
        </p:txBody>
      </p:sp>
      <p:pic>
        <p:nvPicPr>
          <p:cNvPr id="82951"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5427" y="1890713"/>
            <a:ext cx="370522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73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olo 1"/>
          <p:cNvSpPr>
            <a:spLocks noGrp="1"/>
          </p:cNvSpPr>
          <p:nvPr>
            <p:ph type="title"/>
          </p:nvPr>
        </p:nvSpPr>
        <p:spPr/>
        <p:txBody>
          <a:bodyPr/>
          <a:lstStyle/>
          <a:p>
            <a:pPr eaLnBrk="1" hangingPunct="1"/>
            <a:endParaRPr lang="en-GB" altLang="en-US" smtClean="0"/>
          </a:p>
        </p:txBody>
      </p:sp>
      <p:pic>
        <p:nvPicPr>
          <p:cNvPr id="83971" name="Segnaposto contenuto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9788" y="404813"/>
            <a:ext cx="7056438" cy="4114800"/>
          </a:xfrm>
        </p:spPr>
      </p:pic>
      <p:sp>
        <p:nvSpPr>
          <p:cNvPr id="83972"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9CE6B06-7C70-4F79-BA60-7AEE3E7EC36C}"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83974"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FC5DF7A-1023-4F10-8831-D375710A303F}" type="slidenum">
              <a:rPr lang="en-GB" altLang="en-US" smtClean="0">
                <a:solidFill>
                  <a:schemeClr val="bg1"/>
                </a:solidFill>
              </a:rPr>
              <a:pPr fontAlgn="base">
                <a:spcBef>
                  <a:spcPct val="0"/>
                </a:spcBef>
                <a:spcAft>
                  <a:spcPct val="0"/>
                </a:spcAft>
              </a:pPr>
              <a:t>36</a:t>
            </a:fld>
            <a:endParaRPr lang="en-GB" altLang="en-US" smtClean="0">
              <a:solidFill>
                <a:schemeClr val="bg1"/>
              </a:solidFill>
            </a:endParaRPr>
          </a:p>
        </p:txBody>
      </p:sp>
      <p:pic>
        <p:nvPicPr>
          <p:cNvPr id="83975"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6239" y="771525"/>
            <a:ext cx="4067175"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Immagin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1" y="4527550"/>
            <a:ext cx="42481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Immagin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7776" y="4518026"/>
            <a:ext cx="42100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8" name="Immagin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67814" y="4465639"/>
            <a:ext cx="3000375"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46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6239" y="4149726"/>
            <a:ext cx="42005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Segnaposto contenuto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202739" y="1700213"/>
            <a:ext cx="1057275" cy="1809750"/>
          </a:xfrm>
        </p:spPr>
      </p:pic>
      <p:sp>
        <p:nvSpPr>
          <p:cNvPr id="84996"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6129411-400C-4CC1-996E-F41C5EB67BF5}"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84998"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51675B4-E532-4B33-A445-739883FF2E23}" type="slidenum">
              <a:rPr lang="en-GB" altLang="en-US" smtClean="0">
                <a:solidFill>
                  <a:schemeClr val="bg1"/>
                </a:solidFill>
              </a:rPr>
              <a:pPr fontAlgn="base">
                <a:spcBef>
                  <a:spcPct val="0"/>
                </a:spcBef>
                <a:spcAft>
                  <a:spcPct val="0"/>
                </a:spcAft>
              </a:pPr>
              <a:t>37</a:t>
            </a:fld>
            <a:endParaRPr lang="en-GB" altLang="en-US" smtClean="0">
              <a:solidFill>
                <a:schemeClr val="bg1"/>
              </a:solidFill>
            </a:endParaRPr>
          </a:p>
        </p:txBody>
      </p:sp>
      <p:pic>
        <p:nvPicPr>
          <p:cNvPr id="84999" name="Immagin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4863" y="350838"/>
            <a:ext cx="7004050" cy="604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73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Segnaposto contenuto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16276" y="620713"/>
            <a:ext cx="5256212" cy="5588000"/>
          </a:xfrm>
        </p:spPr>
      </p:pic>
      <p:sp>
        <p:nvSpPr>
          <p:cNvPr id="86019"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05EEB87-020A-44A4-A793-A8AD06866A69}"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86021"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B5F7F3E-E546-43BB-B208-71D71059C8B7}" type="slidenum">
              <a:rPr lang="en-GB" altLang="en-US" smtClean="0">
                <a:solidFill>
                  <a:schemeClr val="bg1"/>
                </a:solidFill>
              </a:rPr>
              <a:pPr fontAlgn="base">
                <a:spcBef>
                  <a:spcPct val="0"/>
                </a:spcBef>
                <a:spcAft>
                  <a:spcPct val="0"/>
                </a:spcAft>
              </a:pPr>
              <a:t>38</a:t>
            </a:fld>
            <a:endParaRPr lang="en-GB" altLang="en-US" smtClean="0">
              <a:solidFill>
                <a:schemeClr val="bg1"/>
              </a:solidFill>
            </a:endParaRPr>
          </a:p>
        </p:txBody>
      </p:sp>
    </p:spTree>
    <p:extLst>
      <p:ext uri="{BB962C8B-B14F-4D97-AF65-F5344CB8AC3E}">
        <p14:creationId xmlns:p14="http://schemas.microsoft.com/office/powerpoint/2010/main" val="250110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Collegamento </a:t>
            </a:r>
            <a:r>
              <a:rPr lang="it-IT" dirty="0" err="1" smtClean="0"/>
              <a:t>LoVe</a:t>
            </a:r>
            <a:endParaRPr lang="en-US"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en-US" smtClean="0">
                <a:solidFill>
                  <a:prstClr val="white"/>
                </a:solidFill>
              </a:rPr>
              <a:pPr/>
              <a:t>39</a:t>
            </a:fld>
            <a:endParaRPr lang="en-US">
              <a:solidFill>
                <a:prstClr val="white"/>
              </a:solidFill>
            </a:endParaRPr>
          </a:p>
        </p:txBody>
      </p:sp>
      <p:pic>
        <p:nvPicPr>
          <p:cNvPr id="6" name="Segnaposto contenuto 5"/>
          <p:cNvPicPr>
            <a:picLocks noGrp="1"/>
          </p:cNvPicPr>
          <p:nvPr>
            <p:ph idx="1"/>
          </p:nvPr>
        </p:nvPicPr>
        <p:blipFill>
          <a:blip r:embed="rId2"/>
          <a:stretch>
            <a:fillRect/>
          </a:stretch>
        </p:blipFill>
        <p:spPr>
          <a:xfrm>
            <a:off x="2215662" y="1817077"/>
            <a:ext cx="7024382" cy="4031273"/>
          </a:xfrm>
          <a:prstGeom prst="rect">
            <a:avLst/>
          </a:prstGeom>
        </p:spPr>
      </p:pic>
    </p:spTree>
    <p:extLst>
      <p:ext uri="{BB962C8B-B14F-4D97-AF65-F5344CB8AC3E}">
        <p14:creationId xmlns:p14="http://schemas.microsoft.com/office/powerpoint/2010/main" val="39018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p:cNvSpPr>
            <a:spLocks noGrp="1"/>
          </p:cNvSpPr>
          <p:nvPr>
            <p:ph type="title"/>
          </p:nvPr>
        </p:nvSpPr>
        <p:spPr/>
        <p:txBody>
          <a:bodyPr/>
          <a:lstStyle/>
          <a:p>
            <a:endParaRPr lang="en-US" altLang="en-US" smtClean="0"/>
          </a:p>
        </p:txBody>
      </p:sp>
      <p:pic>
        <p:nvPicPr>
          <p:cNvPr id="13315" name="Segnaposto contenuto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9" y="7938"/>
            <a:ext cx="12188825" cy="6856412"/>
          </a:xfrm>
        </p:spPr>
      </p:pic>
      <p:sp>
        <p:nvSpPr>
          <p:cNvPr id="4" name="Segnaposto data 3"/>
          <p:cNvSpPr>
            <a:spLocks noGrp="1"/>
          </p:cNvSpPr>
          <p:nvPr>
            <p:ph type="dt" sz="quarter" idx="10"/>
          </p:nvPr>
        </p:nvSpPr>
        <p:spPr/>
        <p:txBody>
          <a:bodyPr/>
          <a:lstStyle/>
          <a:p>
            <a:pPr>
              <a:defRPr/>
            </a:pPr>
            <a:fld id="{044B928F-EB0A-4054-979B-78D6F2B42ABA}" type="datetime1">
              <a:rPr lang="it-IT" smtClean="0"/>
              <a:pPr>
                <a:defRPr/>
              </a:pPr>
              <a:t>21/04/2021</a:t>
            </a:fld>
            <a:endParaRPr lang="it-IT"/>
          </a:p>
        </p:txBody>
      </p:sp>
      <p:sp>
        <p:nvSpPr>
          <p:cNvPr id="5" name="Segnaposto piè di pagina 4"/>
          <p:cNvSpPr>
            <a:spLocks noGrp="1"/>
          </p:cNvSpPr>
          <p:nvPr>
            <p:ph type="ftr" sz="quarter" idx="11"/>
          </p:nvPr>
        </p:nvSpPr>
        <p:spPr/>
        <p:txBody>
          <a:bodyPr/>
          <a:lstStyle/>
          <a:p>
            <a:pPr>
              <a:defRPr/>
            </a:pPr>
            <a:r>
              <a:rPr lang="it-IT" smtClean="0"/>
              <a:t>Ezio Marra - Università di Milano-Bicocca - Scienze del Turismo e Comunità Locale</a:t>
            </a:r>
            <a:endParaRPr lang="it-IT"/>
          </a:p>
        </p:txBody>
      </p:sp>
      <p:sp>
        <p:nvSpPr>
          <p:cNvPr id="6" name="Segnaposto numero diapositiva 5"/>
          <p:cNvSpPr>
            <a:spLocks noGrp="1"/>
          </p:cNvSpPr>
          <p:nvPr>
            <p:ph type="sldNum" sz="quarter" idx="12"/>
          </p:nvPr>
        </p:nvSpPr>
        <p:spPr/>
        <p:txBody>
          <a:bodyPr/>
          <a:lstStyle/>
          <a:p>
            <a:pPr>
              <a:defRPr/>
            </a:pPr>
            <a:fld id="{9AF08403-BE61-4B54-9B6D-64D9A6BC3549}" type="slidenum">
              <a:rPr lang="en-US" smtClean="0"/>
              <a:pPr>
                <a:defRPr/>
              </a:pPr>
              <a:t>4</a:t>
            </a:fld>
            <a:endParaRPr lang="en-US"/>
          </a:p>
        </p:txBody>
      </p:sp>
    </p:spTree>
    <p:extLst>
      <p:ext uri="{BB962C8B-B14F-4D97-AF65-F5344CB8AC3E}">
        <p14:creationId xmlns:p14="http://schemas.microsoft.com/office/powerpoint/2010/main" val="109257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4000" dirty="0" err="1"/>
              <a:t>Sitting</a:t>
            </a:r>
            <a:r>
              <a:rPr lang="it-IT" sz="4000" dirty="0"/>
              <a:t> on the City </a:t>
            </a:r>
            <a:r>
              <a:rPr lang="it-IT" sz="4000" dirty="0" err="1"/>
              <a:t>Walls</a:t>
            </a:r>
            <a:r>
              <a:rPr lang="it-IT" dirty="0"/>
              <a:t/>
            </a:r>
            <a:br>
              <a:rPr lang="it-IT" dirty="0"/>
            </a:br>
            <a:r>
              <a:rPr lang="it-IT" sz="2700" dirty="0"/>
              <a:t>Quali modelli di città per il futuro ?</a:t>
            </a:r>
            <a:br>
              <a:rPr lang="it-IT" sz="2700" dirty="0"/>
            </a:br>
            <a:r>
              <a:rPr lang="it-IT" sz="2700" dirty="0"/>
              <a:t>Quale eredità e quale modello per Milano ?</a:t>
            </a:r>
          </a:p>
        </p:txBody>
      </p:sp>
      <p:sp>
        <p:nvSpPr>
          <p:cNvPr id="3" name="Segnaposto contenuto 2"/>
          <p:cNvSpPr>
            <a:spLocks noGrp="1"/>
          </p:cNvSpPr>
          <p:nvPr>
            <p:ph idx="1"/>
          </p:nvPr>
        </p:nvSpPr>
        <p:spPr>
          <a:xfrm>
            <a:off x="1523273" y="1676400"/>
            <a:ext cx="9145920" cy="4114800"/>
          </a:xfrm>
        </p:spPr>
        <p:txBody>
          <a:bodyPr>
            <a:normAutofit fontScale="92500" lnSpcReduction="20000"/>
          </a:bodyPr>
          <a:lstStyle/>
          <a:p>
            <a:r>
              <a:rPr lang="it-IT" dirty="0" smtClean="0"/>
              <a:t>1) Città policentrica (</a:t>
            </a:r>
            <a:r>
              <a:rPr lang="it-IT" dirty="0" err="1" smtClean="0"/>
              <a:t>as</a:t>
            </a:r>
            <a:r>
              <a:rPr lang="it-IT" dirty="0" smtClean="0"/>
              <a:t> a </a:t>
            </a:r>
            <a:r>
              <a:rPr lang="it-IT" dirty="0" err="1"/>
              <a:t>G</a:t>
            </a:r>
            <a:r>
              <a:rPr lang="it-IT" dirty="0" err="1" smtClean="0"/>
              <a:t>rowth</a:t>
            </a:r>
            <a:r>
              <a:rPr lang="it-IT" dirty="0" smtClean="0"/>
              <a:t> </a:t>
            </a:r>
            <a:r>
              <a:rPr lang="it-IT" dirty="0"/>
              <a:t>M</a:t>
            </a:r>
            <a:r>
              <a:rPr lang="it-IT" dirty="0" smtClean="0"/>
              <a:t>achine Harvey </a:t>
            </a:r>
            <a:r>
              <a:rPr lang="it-IT" dirty="0" err="1" smtClean="0"/>
              <a:t>Molotch</a:t>
            </a:r>
            <a:r>
              <a:rPr lang="it-IT" dirty="0" smtClean="0"/>
              <a:t>) come </a:t>
            </a:r>
            <a:r>
              <a:rPr lang="it-IT" dirty="0" err="1" smtClean="0"/>
              <a:t>immobiliarismo</a:t>
            </a:r>
            <a:r>
              <a:rPr lang="it-IT" dirty="0" smtClean="0"/>
              <a:t> e Real Estate</a:t>
            </a:r>
          </a:p>
          <a:p>
            <a:r>
              <a:rPr lang="it-IT" dirty="0" smtClean="0"/>
              <a:t>2) Città «fordista» (Grande industria – automobile)</a:t>
            </a:r>
          </a:p>
          <a:p>
            <a:r>
              <a:rPr lang="it-IT" dirty="0"/>
              <a:t>3</a:t>
            </a:r>
            <a:r>
              <a:rPr lang="it-IT" dirty="0" smtClean="0"/>
              <a:t>) Città politecnica (</a:t>
            </a:r>
            <a:r>
              <a:rPr lang="it-IT" dirty="0" err="1" smtClean="0"/>
              <a:t>as</a:t>
            </a:r>
            <a:r>
              <a:rPr lang="it-IT" dirty="0" smtClean="0"/>
              <a:t> a Creative City – Richard Florida - 2002) ICT – Fashion – Salone del mobile, design, ecc. SMART CITY?</a:t>
            </a:r>
          </a:p>
          <a:p>
            <a:r>
              <a:rPr lang="it-IT" dirty="0"/>
              <a:t>4</a:t>
            </a:r>
            <a:r>
              <a:rPr lang="it-IT" dirty="0" smtClean="0"/>
              <a:t>) Città pirotecnica (</a:t>
            </a:r>
            <a:r>
              <a:rPr lang="it-IT" dirty="0" err="1" smtClean="0"/>
              <a:t>as</a:t>
            </a:r>
            <a:r>
              <a:rPr lang="it-IT" dirty="0" smtClean="0"/>
              <a:t> an Entertainment </a:t>
            </a:r>
            <a:r>
              <a:rPr lang="it-IT" dirty="0"/>
              <a:t>M</a:t>
            </a:r>
            <a:r>
              <a:rPr lang="it-IT" dirty="0" smtClean="0"/>
              <a:t>achine – </a:t>
            </a:r>
            <a:r>
              <a:rPr lang="it-IT" dirty="0" err="1" smtClean="0"/>
              <a:t>S.Belligni</a:t>
            </a:r>
            <a:r>
              <a:rPr lang="it-IT" dirty="0" smtClean="0"/>
              <a:t> e </a:t>
            </a:r>
            <a:r>
              <a:rPr lang="it-IT" dirty="0" err="1" smtClean="0"/>
              <a:t>S.Ravazzi</a:t>
            </a:r>
            <a:r>
              <a:rPr lang="it-IT" dirty="0" smtClean="0"/>
              <a:t> 2012 - Terry Clark - 2004) </a:t>
            </a:r>
            <a:r>
              <a:rPr lang="it-IT" dirty="0" err="1" smtClean="0"/>
              <a:t>Spectacle</a:t>
            </a:r>
            <a:r>
              <a:rPr lang="it-IT" dirty="0" smtClean="0"/>
              <a:t> – Mega </a:t>
            </a:r>
            <a:r>
              <a:rPr lang="it-IT" dirty="0" err="1" smtClean="0"/>
              <a:t>events</a:t>
            </a:r>
            <a:r>
              <a:rPr lang="it-IT" dirty="0" smtClean="0"/>
              <a:t> The Society of the </a:t>
            </a:r>
            <a:r>
              <a:rPr lang="it-IT" dirty="0" err="1" smtClean="0"/>
              <a:t>spectacle</a:t>
            </a:r>
            <a:r>
              <a:rPr lang="it-IT" dirty="0" smtClean="0"/>
              <a:t> – </a:t>
            </a:r>
            <a:r>
              <a:rPr lang="it-IT" dirty="0" err="1" smtClean="0"/>
              <a:t>Guy</a:t>
            </a:r>
            <a:r>
              <a:rPr lang="it-IT" dirty="0" smtClean="0"/>
              <a:t> </a:t>
            </a:r>
            <a:r>
              <a:rPr lang="it-IT" dirty="0" err="1" smtClean="0"/>
              <a:t>Debord</a:t>
            </a:r>
            <a:r>
              <a:rPr lang="it-IT" dirty="0" smtClean="0"/>
              <a:t> 1967</a:t>
            </a:r>
          </a:p>
          <a:p>
            <a:r>
              <a:rPr lang="it-IT" dirty="0"/>
              <a:t>5</a:t>
            </a:r>
            <a:r>
              <a:rPr lang="it-IT" dirty="0" smtClean="0"/>
              <a:t>)  Metropoli Sostenibile (Green </a:t>
            </a:r>
            <a:r>
              <a:rPr lang="it-IT" dirty="0" err="1" smtClean="0"/>
              <a:t>Metropolis</a:t>
            </a:r>
            <a:r>
              <a:rPr lang="it-IT" dirty="0" smtClean="0"/>
              <a:t> – David Owen 2009)  territorio urbano – regione metropolitana – regione urbana milanese ??? Superamento della contrapposizione città-campagna</a:t>
            </a:r>
          </a:p>
          <a:p>
            <a:r>
              <a:rPr lang="it-IT" dirty="0" smtClean="0"/>
              <a:t>6) Blue-green </a:t>
            </a:r>
            <a:r>
              <a:rPr lang="it-IT" dirty="0" err="1" smtClean="0"/>
              <a:t>cities</a:t>
            </a:r>
            <a:endParaRPr lang="it-IT" dirty="0" smtClean="0"/>
          </a:p>
          <a:p>
            <a:pPr marL="0" indent="0">
              <a:buNone/>
            </a:pPr>
            <a:endParaRPr lang="it-IT" dirty="0" smtClean="0"/>
          </a:p>
          <a:p>
            <a:pPr marL="0" indent="0">
              <a:buNone/>
            </a:pPr>
            <a:endParaRPr lang="it-IT"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it-IT" smtClean="0">
                <a:solidFill>
                  <a:prstClr val="white"/>
                </a:solidFill>
              </a:rPr>
              <a:pPr/>
              <a:t>40</a:t>
            </a:fld>
            <a:endParaRPr lang="it-IT">
              <a:solidFill>
                <a:prstClr val="white"/>
              </a:solidFill>
            </a:endParaRPr>
          </a:p>
        </p:txBody>
      </p:sp>
    </p:spTree>
    <p:extLst>
      <p:ext uri="{BB962C8B-B14F-4D97-AF65-F5344CB8AC3E}">
        <p14:creationId xmlns:p14="http://schemas.microsoft.com/office/powerpoint/2010/main" val="17673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olo 1"/>
          <p:cNvSpPr>
            <a:spLocks noGrp="1"/>
          </p:cNvSpPr>
          <p:nvPr>
            <p:ph type="title"/>
          </p:nvPr>
        </p:nvSpPr>
        <p:spPr/>
        <p:txBody>
          <a:bodyPr/>
          <a:lstStyle/>
          <a:p>
            <a:pPr eaLnBrk="1" hangingPunct="1"/>
            <a:r>
              <a:rPr lang="it-IT" altLang="en-US" sz="4400" b="1" dirty="0" smtClean="0"/>
              <a:t>Milan </a:t>
            </a:r>
            <a:r>
              <a:rPr lang="it-IT" altLang="en-US" sz="4400" b="1" dirty="0" err="1"/>
              <a:t>is</a:t>
            </a:r>
            <a:r>
              <a:rPr lang="it-IT" altLang="en-US" sz="4400" b="1" dirty="0"/>
              <a:t> </a:t>
            </a:r>
            <a:r>
              <a:rPr lang="it-IT" altLang="en-US" sz="4400" b="1" dirty="0" err="1"/>
              <a:t>without</a:t>
            </a:r>
            <a:r>
              <a:rPr lang="it-IT" altLang="en-US" sz="4400" b="1" dirty="0"/>
              <a:t> </a:t>
            </a:r>
            <a:r>
              <a:rPr lang="it-IT" altLang="en-US" sz="4400" b="1" dirty="0" err="1"/>
              <a:t>rivers</a:t>
            </a:r>
            <a:r>
              <a:rPr lang="it-IT" altLang="en-US" sz="4400" b="1" dirty="0"/>
              <a:t> ?</a:t>
            </a:r>
          </a:p>
        </p:txBody>
      </p:sp>
      <p:sp>
        <p:nvSpPr>
          <p:cNvPr id="24579" name="Segnaposto contenuto 2"/>
          <p:cNvSpPr>
            <a:spLocks noGrp="1"/>
          </p:cNvSpPr>
          <p:nvPr>
            <p:ph idx="1"/>
          </p:nvPr>
        </p:nvSpPr>
        <p:spPr/>
        <p:txBody>
          <a:bodyPr/>
          <a:lstStyle/>
          <a:p>
            <a:pPr eaLnBrk="1" hangingPunct="1"/>
            <a:r>
              <a:rPr lang="it-IT" altLang="en-US" smtClean="0"/>
              <a:t>The first city was around two rivers.</a:t>
            </a:r>
          </a:p>
          <a:p>
            <a:pPr eaLnBrk="1" hangingPunct="1"/>
            <a:r>
              <a:rPr lang="it-IT" altLang="en-US" smtClean="0"/>
              <a:t>All the cities are near the sea or near rivers</a:t>
            </a:r>
          </a:p>
        </p:txBody>
      </p:sp>
      <p:sp>
        <p:nvSpPr>
          <p:cNvPr id="24580"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2F57620-65DC-42BE-930A-4B632D5AA3C3}"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24582"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749B9D7-908C-4F21-84A3-CE724338EA42}" type="slidenum">
              <a:rPr lang="it-IT" altLang="en-US" smtClean="0">
                <a:solidFill>
                  <a:schemeClr val="bg1"/>
                </a:solidFill>
              </a:rPr>
              <a:pPr fontAlgn="base">
                <a:spcBef>
                  <a:spcPct val="0"/>
                </a:spcBef>
                <a:spcAft>
                  <a:spcPct val="0"/>
                </a:spcAft>
              </a:pPr>
              <a:t>41</a:t>
            </a:fld>
            <a:endParaRPr lang="it-IT" altLang="en-US" smtClean="0">
              <a:solidFill>
                <a:schemeClr val="bg1"/>
              </a:solidFill>
            </a:endParaRPr>
          </a:p>
        </p:txBody>
      </p:sp>
    </p:spTree>
    <p:extLst>
      <p:ext uri="{BB962C8B-B14F-4D97-AF65-F5344CB8AC3E}">
        <p14:creationId xmlns:p14="http://schemas.microsoft.com/office/powerpoint/2010/main" val="33805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41463" y="452438"/>
            <a:ext cx="9144000" cy="1066800"/>
          </a:xfrm>
        </p:spPr>
        <p:txBody>
          <a:bodyPr rtlCol="0">
            <a:normAutofit fontScale="90000"/>
          </a:bodyPr>
          <a:lstStyle/>
          <a:p>
            <a:pPr>
              <a:defRPr/>
            </a:pPr>
            <a:r>
              <a:rPr lang="it-IT" sz="3100" b="1" dirty="0"/>
              <a:t>The </a:t>
            </a:r>
            <a:r>
              <a:rPr lang="it-IT" sz="3100" b="1" i="1" dirty="0"/>
              <a:t>long </a:t>
            </a:r>
            <a:r>
              <a:rPr lang="it-IT" sz="3100" b="1" i="1" dirty="0" err="1"/>
              <a:t>field</a:t>
            </a:r>
            <a:r>
              <a:rPr lang="it-IT" sz="3100" b="1" i="1" dirty="0"/>
              <a:t> </a:t>
            </a:r>
            <a:r>
              <a:rPr lang="it-IT" sz="3100" b="1" dirty="0"/>
              <a:t>and the First City:</a:t>
            </a:r>
            <a:br>
              <a:rPr lang="it-IT" sz="3100" b="1" dirty="0"/>
            </a:br>
            <a:r>
              <a:rPr lang="it-IT" sz="3100" b="1" dirty="0"/>
              <a:t> </a:t>
            </a:r>
            <a:r>
              <a:rPr lang="it-IT" sz="2000" b="1" dirty="0" err="1"/>
              <a:t>Primary</a:t>
            </a:r>
            <a:r>
              <a:rPr lang="it-IT" sz="2000" b="1" dirty="0"/>
              <a:t> and </a:t>
            </a:r>
            <a:r>
              <a:rPr lang="it-IT" sz="2000" b="1" dirty="0" err="1"/>
              <a:t>Secondary</a:t>
            </a:r>
            <a:r>
              <a:rPr lang="it-IT" sz="2000" b="1" dirty="0"/>
              <a:t> </a:t>
            </a:r>
            <a:r>
              <a:rPr lang="it-IT" sz="2000" b="1" dirty="0" err="1"/>
              <a:t>Urbanization</a:t>
            </a:r>
            <a:r>
              <a:rPr lang="it-IT" sz="2000" b="1" dirty="0"/>
              <a:t> and the Land of the </a:t>
            </a:r>
            <a:r>
              <a:rPr lang="it-IT" sz="2000" b="1" dirty="0" err="1"/>
              <a:t>Two</a:t>
            </a:r>
            <a:r>
              <a:rPr lang="it-IT" sz="2000" b="1" dirty="0"/>
              <a:t> </a:t>
            </a:r>
            <a:r>
              <a:rPr lang="it-IT" sz="2000" b="1" dirty="0" err="1"/>
              <a:t>Rivers</a:t>
            </a:r>
            <a:r>
              <a:rPr lang="it-IT" sz="2000" b="1" dirty="0"/>
              <a:t> </a:t>
            </a:r>
            <a:r>
              <a:rPr lang="it-IT" b="1" dirty="0"/>
              <a:t/>
            </a:r>
            <a:br>
              <a:rPr lang="it-IT" b="1" dirty="0"/>
            </a:br>
            <a:endParaRPr lang="it-IT" dirty="0"/>
          </a:p>
        </p:txBody>
      </p:sp>
      <p:pic>
        <p:nvPicPr>
          <p:cNvPr id="25603" name="Segnaposto contenuto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41464" y="1484313"/>
            <a:ext cx="3382963" cy="3287712"/>
          </a:xfrm>
        </p:spPr>
      </p:pic>
      <p:sp>
        <p:nvSpPr>
          <p:cNvPr id="25604"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E446318-DFCB-457E-94B1-34EA10F0C654}"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25606"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2C2ED54-78F0-4A73-AA33-81538CF3748F}" type="slidenum">
              <a:rPr lang="it-IT" altLang="en-US" smtClean="0">
                <a:solidFill>
                  <a:schemeClr val="bg1"/>
                </a:solidFill>
              </a:rPr>
              <a:pPr fontAlgn="base">
                <a:spcBef>
                  <a:spcPct val="0"/>
                </a:spcBef>
                <a:spcAft>
                  <a:spcPct val="0"/>
                </a:spcAft>
              </a:pPr>
              <a:t>42</a:t>
            </a:fld>
            <a:endParaRPr lang="it-IT" altLang="en-US" smtClean="0">
              <a:solidFill>
                <a:schemeClr val="bg1"/>
              </a:solidFill>
            </a:endParaRPr>
          </a:p>
        </p:txBody>
      </p:sp>
      <p:sp>
        <p:nvSpPr>
          <p:cNvPr id="25607" name="CasellaDiTesto 8"/>
          <p:cNvSpPr txBox="1">
            <a:spLocks noChangeArrowheads="1"/>
          </p:cNvSpPr>
          <p:nvPr/>
        </p:nvSpPr>
        <p:spPr bwMode="auto">
          <a:xfrm>
            <a:off x="5159377" y="1160464"/>
            <a:ext cx="6624637"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1600" b="1"/>
              <a:t>The word Mesopotamia means literally «between the rivers,»: the plain between the Tigris and Euphrates.</a:t>
            </a:r>
          </a:p>
          <a:p>
            <a:pPr eaLnBrk="1" hangingPunct="1"/>
            <a:r>
              <a:rPr lang="it-IT" altLang="en-US" sz="1600"/>
              <a:t>The centre and symbol of the first urbanization is the city of Uruk. In the </a:t>
            </a:r>
            <a:r>
              <a:rPr lang="it-IT" altLang="en-US" sz="1600" b="1"/>
              <a:t>Uruk</a:t>
            </a:r>
            <a:r>
              <a:rPr lang="it-IT" altLang="en-US" sz="1600"/>
              <a:t> period a characteristic irrigation system was developed: it consisted  in </a:t>
            </a:r>
            <a:r>
              <a:rPr lang="it-IT" altLang="en-US" sz="1600" b="1"/>
              <a:t>network of pools and canals</a:t>
            </a:r>
            <a:r>
              <a:rPr lang="it-IT" altLang="en-US" sz="1600"/>
              <a:t>, and blocks of fields in the shape of elongated strips on both sides of a canal.</a:t>
            </a:r>
          </a:p>
          <a:p>
            <a:pPr eaLnBrk="1" hangingPunct="1"/>
            <a:r>
              <a:rPr lang="it-IT" altLang="en-US" sz="1600"/>
              <a:t>In contrast to the small squared fields in use in central Mesopotamia, watered by flooding, and arranged by family groups, the </a:t>
            </a:r>
            <a:r>
              <a:rPr lang="it-IT" altLang="en-US" sz="1600" b="1"/>
              <a:t>long fields </a:t>
            </a:r>
            <a:r>
              <a:rPr lang="it-IT" altLang="en-US" sz="1600"/>
              <a:t>were much bigger (c. 30 hectares vs. 1 o 2) of the other system. The system could be arranged only thanks to an action of </a:t>
            </a:r>
            <a:r>
              <a:rPr lang="it-IT" altLang="en-US" sz="1600" b="1"/>
              <a:t>a communal agency</a:t>
            </a:r>
            <a:r>
              <a:rPr lang="it-IT" altLang="en-US" sz="1600"/>
              <a:t>, together with the excavation of the canal.</a:t>
            </a:r>
          </a:p>
          <a:p>
            <a:pPr eaLnBrk="1" hangingPunct="1"/>
            <a:r>
              <a:rPr lang="it-IT" altLang="en-US" sz="1600"/>
              <a:t>Additional technological improvements include the introduction of the oxen-driven plough. The result was a per farmer productivity increase that can be estimated at least as doubling, with the consequent availability of a </a:t>
            </a:r>
            <a:r>
              <a:rPr lang="it-IT" altLang="en-US" sz="1600" b="1"/>
              <a:t>substantial surplus</a:t>
            </a:r>
            <a:r>
              <a:rPr lang="it-IT" altLang="en-US" sz="1600"/>
              <a:t>.</a:t>
            </a:r>
          </a:p>
          <a:p>
            <a:pPr eaLnBrk="1" hangingPunct="1"/>
            <a:r>
              <a:rPr lang="it-IT" altLang="en-US" sz="1600"/>
              <a:t>The </a:t>
            </a:r>
            <a:r>
              <a:rPr lang="it-IT" altLang="en-US" sz="1600" b="1"/>
              <a:t>blocks</a:t>
            </a:r>
            <a:r>
              <a:rPr lang="it-IT" altLang="en-US" sz="1600"/>
              <a:t> of long fields </a:t>
            </a:r>
            <a:r>
              <a:rPr lang="it-IT" altLang="en-US" sz="1600" b="1"/>
              <a:t>belonged to the temple </a:t>
            </a:r>
            <a:r>
              <a:rPr lang="it-IT" altLang="en-US" sz="1600"/>
              <a:t>that managed and </a:t>
            </a:r>
            <a:r>
              <a:rPr lang="it-IT" altLang="en-US" sz="1600" b="1"/>
              <a:t>organized</a:t>
            </a:r>
            <a:r>
              <a:rPr lang="it-IT" altLang="en-US" sz="1600"/>
              <a:t> their exploitation and appropriated their crops, only detracting the amount for ‘producers’ rations.</a:t>
            </a:r>
          </a:p>
          <a:p>
            <a:pPr eaLnBrk="1" hangingPunct="1"/>
            <a:endParaRPr lang="it-IT" altLang="en-US" sz="1600"/>
          </a:p>
        </p:txBody>
      </p:sp>
      <p:sp>
        <p:nvSpPr>
          <p:cNvPr id="25608" name="CasellaDiTesto 2"/>
          <p:cNvSpPr txBox="1">
            <a:spLocks noChangeArrowheads="1"/>
          </p:cNvSpPr>
          <p:nvPr/>
        </p:nvSpPr>
        <p:spPr bwMode="auto">
          <a:xfrm>
            <a:off x="1557338" y="4419600"/>
            <a:ext cx="36020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it-IT" altLang="en-US"/>
              <a:t>The «long fields» in Lower Mesopotamian rural landscape</a:t>
            </a:r>
          </a:p>
        </p:txBody>
      </p:sp>
    </p:spTree>
    <p:extLst>
      <p:ext uri="{BB962C8B-B14F-4D97-AF65-F5344CB8AC3E}">
        <p14:creationId xmlns:p14="http://schemas.microsoft.com/office/powerpoint/2010/main" val="312818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olo 7"/>
          <p:cNvSpPr>
            <a:spLocks noGrp="1"/>
          </p:cNvSpPr>
          <p:nvPr>
            <p:ph type="title"/>
          </p:nvPr>
        </p:nvSpPr>
        <p:spPr>
          <a:xfrm>
            <a:off x="1524464" y="609600"/>
            <a:ext cx="9143538" cy="798334"/>
          </a:xfrm>
        </p:spPr>
        <p:txBody>
          <a:bodyPr/>
          <a:lstStyle/>
          <a:p>
            <a:pPr eaLnBrk="1" hangingPunct="1"/>
            <a:r>
              <a:rPr lang="it-IT" altLang="it-IT" sz="2800" b="1" dirty="0">
                <a:solidFill>
                  <a:srgbClr val="FF0000"/>
                </a:solidFill>
              </a:rPr>
              <a:t>Tag </a:t>
            </a:r>
            <a:r>
              <a:rPr lang="it-IT" altLang="it-IT" sz="2800" b="1" dirty="0" err="1">
                <a:solidFill>
                  <a:srgbClr val="FF0000"/>
                </a:solidFill>
              </a:rPr>
              <a:t>cloud</a:t>
            </a:r>
            <a:r>
              <a:rPr lang="it-IT" altLang="it-IT" sz="2800" b="1" dirty="0">
                <a:solidFill>
                  <a:srgbClr val="FF0000"/>
                </a:solidFill>
              </a:rPr>
              <a:t>: Milan for </a:t>
            </a:r>
            <a:r>
              <a:rPr lang="it-IT" altLang="it-IT" sz="2800" b="1" dirty="0" err="1">
                <a:solidFill>
                  <a:srgbClr val="FF0000"/>
                </a:solidFill>
              </a:rPr>
              <a:t>foreigners</a:t>
            </a:r>
            <a:endParaRPr lang="it-IT" altLang="it-IT" sz="2800" b="1" dirty="0">
              <a:solidFill>
                <a:srgbClr val="FF0000"/>
              </a:solidFill>
            </a:endParaRPr>
          </a:p>
        </p:txBody>
      </p:sp>
      <p:sp>
        <p:nvSpPr>
          <p:cNvPr id="73731" name="Segnaposto contenuto 8"/>
          <p:cNvSpPr>
            <a:spLocks noGrp="1"/>
          </p:cNvSpPr>
          <p:nvPr>
            <p:ph idx="1"/>
          </p:nvPr>
        </p:nvSpPr>
        <p:spPr>
          <a:xfrm>
            <a:off x="1524464" y="1696858"/>
            <a:ext cx="9143538" cy="4322942"/>
          </a:xfrm>
        </p:spPr>
        <p:txBody>
          <a:bodyPr/>
          <a:lstStyle/>
          <a:p>
            <a:pPr eaLnBrk="1" hangingPunct="1"/>
            <a:endParaRPr lang="it-IT" altLang="it-IT" smtClean="0"/>
          </a:p>
        </p:txBody>
      </p:sp>
      <p:sp>
        <p:nvSpPr>
          <p:cNvPr id="2" name="Segnaposto piè di pagina 1"/>
          <p:cNvSpPr>
            <a:spLocks noGrp="1"/>
          </p:cNvSpPr>
          <p:nvPr>
            <p:ph type="ftr" sz="quarter" idx="11"/>
          </p:nvPr>
        </p:nvSpPr>
        <p:spPr/>
        <p:txBody>
          <a:bodyPr/>
          <a:lstStyle/>
          <a:p>
            <a:pPr>
              <a:defRPr/>
            </a:pPr>
            <a:r>
              <a:rPr lang="it-IT">
                <a:solidFill>
                  <a:prstClr val="white"/>
                </a:solidFill>
              </a:rPr>
              <a:t>Milano 23 ottobre 2012</a:t>
            </a:r>
          </a:p>
        </p:txBody>
      </p:sp>
      <p:sp>
        <p:nvSpPr>
          <p:cNvPr id="3" name="Segnaposto numero diapositiva 2"/>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79160F8-5962-42A5-A8E0-2AD7C3DC00C7}" type="slidenum">
              <a:rPr lang="it-IT" altLang="it-IT">
                <a:solidFill>
                  <a:srgbClr val="898989"/>
                </a:solidFill>
                <a:latin typeface="Calibri" panose="020F0502020204030204" pitchFamily="34" charset="0"/>
              </a:rPr>
              <a:pPr eaLnBrk="1" hangingPunct="1"/>
              <a:t>43</a:t>
            </a:fld>
            <a:endParaRPr lang="it-IT" altLang="it-IT">
              <a:solidFill>
                <a:srgbClr val="898989"/>
              </a:solidFill>
              <a:latin typeface="Calibri" panose="020F0502020204030204" pitchFamily="34" charset="0"/>
            </a:endParaRPr>
          </a:p>
        </p:txBody>
      </p:sp>
      <p:pic>
        <p:nvPicPr>
          <p:cNvPr id="737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696860"/>
            <a:ext cx="8640960" cy="432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6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buNone/>
            </a:pPr>
            <a:r>
              <a:rPr lang="it-IT" sz="2000" dirty="0" smtClean="0"/>
              <a:t>.</a:t>
            </a:r>
            <a:endParaRPr lang="it-IT" sz="2000"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it-IT" smtClean="0">
                <a:solidFill>
                  <a:prstClr val="white"/>
                </a:solidFill>
              </a:rPr>
              <a:pPr/>
              <a:t>44</a:t>
            </a:fld>
            <a:endParaRPr lang="it-IT">
              <a:solidFill>
                <a:prstClr val="white"/>
              </a:solidFill>
            </a:endParaRPr>
          </a:p>
        </p:txBody>
      </p:sp>
      <p:sp>
        <p:nvSpPr>
          <p:cNvPr id="6" name="Rettangolo 5"/>
          <p:cNvSpPr/>
          <p:nvPr/>
        </p:nvSpPr>
        <p:spPr>
          <a:xfrm>
            <a:off x="2324100" y="550009"/>
            <a:ext cx="7734300" cy="5262979"/>
          </a:xfrm>
          <a:prstGeom prst="rect">
            <a:avLst/>
          </a:prstGeom>
        </p:spPr>
        <p:txBody>
          <a:bodyPr wrap="square">
            <a:spAutoFit/>
          </a:bodyPr>
          <a:lstStyle/>
          <a:p>
            <a:r>
              <a:rPr lang="it-IT" sz="2800" dirty="0" smtClean="0"/>
              <a:t>Milano </a:t>
            </a:r>
            <a:r>
              <a:rPr lang="it-IT" sz="2800" dirty="0"/>
              <a:t>al tempo di Leonardo era già un grande sistema metropolitano basato sull’acqua e ‘centrato’ su un sistema </a:t>
            </a:r>
            <a:r>
              <a:rPr lang="it-IT" sz="2800" b="1" dirty="0">
                <a:solidFill>
                  <a:srgbClr val="FF0000"/>
                </a:solidFill>
              </a:rPr>
              <a:t>‘</a:t>
            </a:r>
            <a:r>
              <a:rPr lang="it-IT" sz="2800" b="1" dirty="0" err="1">
                <a:solidFill>
                  <a:srgbClr val="FF0000"/>
                </a:solidFill>
              </a:rPr>
              <a:t>agromanageriale</a:t>
            </a:r>
            <a:r>
              <a:rPr lang="it-IT" sz="2800" b="1" dirty="0">
                <a:solidFill>
                  <a:srgbClr val="FF0000"/>
                </a:solidFill>
              </a:rPr>
              <a:t> idraulico’ </a:t>
            </a:r>
            <a:r>
              <a:rPr lang="it-IT" sz="2800" dirty="0"/>
              <a:t>di canali artificiali che gestivano l’economia organizzando e facendo pagare i trasporti, l’irrigazione e il traffico delle merci (i dazi).</a:t>
            </a:r>
          </a:p>
          <a:p>
            <a:r>
              <a:rPr lang="it-IT" sz="2800" dirty="0"/>
              <a:t>Il sistema richiedeva grande organizzazione e grandi capacità tecniche.</a:t>
            </a:r>
          </a:p>
          <a:p>
            <a:r>
              <a:rPr lang="it-IT" sz="2800" dirty="0"/>
              <a:t>Poi Milano è ridiventata città. Adesso con il tema di EXPO 2015 ha avuto l’occasione per ritornare Metropoli</a:t>
            </a:r>
            <a:endParaRPr lang="en-US" sz="2800" dirty="0"/>
          </a:p>
        </p:txBody>
      </p:sp>
    </p:spTree>
    <p:extLst>
      <p:ext uri="{BB962C8B-B14F-4D97-AF65-F5344CB8AC3E}">
        <p14:creationId xmlns:p14="http://schemas.microsoft.com/office/powerpoint/2010/main" val="121587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p:cNvSpPr>
            <a:spLocks noGrp="1"/>
          </p:cNvSpPr>
          <p:nvPr>
            <p:ph type="title"/>
          </p:nvPr>
        </p:nvSpPr>
        <p:spPr/>
        <p:txBody>
          <a:bodyPr/>
          <a:lstStyle/>
          <a:p>
            <a:pPr eaLnBrk="1" hangingPunct="1"/>
            <a:r>
              <a:rPr lang="it-IT" altLang="en-US" smtClean="0"/>
              <a:t>The improvement of canals</a:t>
            </a:r>
          </a:p>
        </p:txBody>
      </p:sp>
      <p:sp>
        <p:nvSpPr>
          <p:cNvPr id="3" name="Segnaposto contenuto 2"/>
          <p:cNvSpPr>
            <a:spLocks noGrp="1"/>
          </p:cNvSpPr>
          <p:nvPr>
            <p:ph idx="1"/>
          </p:nvPr>
        </p:nvSpPr>
        <p:spPr/>
        <p:txBody>
          <a:bodyPr rtlCol="0">
            <a:normAutofit lnSpcReduction="10000"/>
          </a:bodyPr>
          <a:lstStyle/>
          <a:p>
            <a:pPr>
              <a:defRPr/>
            </a:pPr>
            <a:r>
              <a:rPr lang="it-IT" dirty="0" err="1"/>
              <a:t>Lombardy</a:t>
            </a:r>
            <a:r>
              <a:rPr lang="it-IT" dirty="0"/>
              <a:t> </a:t>
            </a:r>
            <a:r>
              <a:rPr lang="it-IT" dirty="0" err="1"/>
              <a:t>underwent</a:t>
            </a:r>
            <a:r>
              <a:rPr lang="it-IT" dirty="0"/>
              <a:t> an </a:t>
            </a:r>
            <a:r>
              <a:rPr lang="it-IT" dirty="0" err="1"/>
              <a:t>agricultural</a:t>
            </a:r>
            <a:r>
              <a:rPr lang="it-IT" dirty="0"/>
              <a:t> </a:t>
            </a:r>
            <a:r>
              <a:rPr lang="it-IT" dirty="0" err="1"/>
              <a:t>revolution</a:t>
            </a:r>
            <a:r>
              <a:rPr lang="it-IT" dirty="0"/>
              <a:t> (and a </a:t>
            </a:r>
            <a:r>
              <a:rPr lang="it-IT" dirty="0" err="1"/>
              <a:t>connected</a:t>
            </a:r>
            <a:r>
              <a:rPr lang="it-IT" dirty="0"/>
              <a:t> </a:t>
            </a:r>
            <a:r>
              <a:rPr lang="it-IT" dirty="0" err="1"/>
              <a:t>process</a:t>
            </a:r>
            <a:r>
              <a:rPr lang="it-IT" dirty="0"/>
              <a:t> of general </a:t>
            </a:r>
            <a:r>
              <a:rPr lang="it-IT" dirty="0" err="1"/>
              <a:t>economic</a:t>
            </a:r>
            <a:r>
              <a:rPr lang="it-IT" dirty="0"/>
              <a:t> </a:t>
            </a:r>
            <a:r>
              <a:rPr lang="it-IT" dirty="0" err="1"/>
              <a:t>growth</a:t>
            </a:r>
            <a:r>
              <a:rPr lang="it-IT" dirty="0"/>
              <a:t>) in the </a:t>
            </a:r>
            <a:r>
              <a:rPr lang="it-IT" dirty="0" err="1"/>
              <a:t>fourteenth</a:t>
            </a:r>
            <a:r>
              <a:rPr lang="it-IT" dirty="0"/>
              <a:t> and </a:t>
            </a:r>
            <a:r>
              <a:rPr lang="it-IT" dirty="0" err="1"/>
              <a:t>fifteenth</a:t>
            </a:r>
            <a:r>
              <a:rPr lang="it-IT" dirty="0"/>
              <a:t> </a:t>
            </a:r>
            <a:r>
              <a:rPr lang="it-IT" dirty="0" err="1"/>
              <a:t>centuries</a:t>
            </a:r>
            <a:r>
              <a:rPr lang="it-IT" dirty="0"/>
              <a:t>. The </a:t>
            </a:r>
            <a:r>
              <a:rPr lang="it-IT" dirty="0" err="1"/>
              <a:t>basis</a:t>
            </a:r>
            <a:r>
              <a:rPr lang="it-IT" dirty="0"/>
              <a:t> for </a:t>
            </a:r>
            <a:r>
              <a:rPr lang="it-IT" dirty="0" err="1"/>
              <a:t>this</a:t>
            </a:r>
            <a:r>
              <a:rPr lang="it-IT" dirty="0"/>
              <a:t> </a:t>
            </a:r>
            <a:r>
              <a:rPr lang="it-IT" dirty="0" err="1"/>
              <a:t>transformation</a:t>
            </a:r>
            <a:r>
              <a:rPr lang="it-IT" dirty="0"/>
              <a:t> </a:t>
            </a:r>
            <a:r>
              <a:rPr lang="it-IT" dirty="0" err="1"/>
              <a:t>was</a:t>
            </a:r>
            <a:r>
              <a:rPr lang="it-IT" dirty="0"/>
              <a:t> a </a:t>
            </a:r>
            <a:r>
              <a:rPr lang="it-IT" dirty="0" err="1"/>
              <a:t>series</a:t>
            </a:r>
            <a:r>
              <a:rPr lang="it-IT" dirty="0"/>
              <a:t> of </a:t>
            </a:r>
            <a:r>
              <a:rPr lang="it-IT" dirty="0" err="1"/>
              <a:t>fundamental</a:t>
            </a:r>
            <a:r>
              <a:rPr lang="it-IT" dirty="0"/>
              <a:t> </a:t>
            </a:r>
            <a:r>
              <a:rPr lang="it-IT" dirty="0" err="1"/>
              <a:t>institutional</a:t>
            </a:r>
            <a:r>
              <a:rPr lang="it-IT" dirty="0"/>
              <a:t> </a:t>
            </a:r>
            <a:r>
              <a:rPr lang="it-IT" dirty="0" err="1"/>
              <a:t>changes</a:t>
            </a:r>
            <a:r>
              <a:rPr lang="it-IT" dirty="0"/>
              <a:t>. </a:t>
            </a:r>
            <a:r>
              <a:rPr lang="it-IT" dirty="0" err="1"/>
              <a:t>These</a:t>
            </a:r>
            <a:r>
              <a:rPr lang="it-IT" dirty="0"/>
              <a:t> </a:t>
            </a:r>
            <a:r>
              <a:rPr lang="it-IT" dirty="0" err="1"/>
              <a:t>latter</a:t>
            </a:r>
            <a:r>
              <a:rPr lang="it-IT" dirty="0"/>
              <a:t>—</a:t>
            </a:r>
            <a:r>
              <a:rPr lang="it-IT" dirty="0" err="1"/>
              <a:t>consisting</a:t>
            </a:r>
            <a:r>
              <a:rPr lang="it-IT" dirty="0"/>
              <a:t> </a:t>
            </a:r>
            <a:r>
              <a:rPr lang="it-IT" dirty="0" err="1"/>
              <a:t>most</a:t>
            </a:r>
            <a:r>
              <a:rPr lang="it-IT" dirty="0"/>
              <a:t> </a:t>
            </a:r>
            <a:r>
              <a:rPr lang="it-IT" dirty="0" err="1"/>
              <a:t>importantly</a:t>
            </a:r>
            <a:r>
              <a:rPr lang="it-IT" dirty="0"/>
              <a:t> of the transfer of control over the </a:t>
            </a:r>
            <a:r>
              <a:rPr lang="it-IT" dirty="0" err="1"/>
              <a:t>land</a:t>
            </a:r>
            <a:r>
              <a:rPr lang="it-IT" dirty="0"/>
              <a:t> </a:t>
            </a:r>
            <a:r>
              <a:rPr lang="it-IT" dirty="0" err="1"/>
              <a:t>into</a:t>
            </a:r>
            <a:r>
              <a:rPr lang="it-IT" dirty="0"/>
              <a:t> new </a:t>
            </a:r>
            <a:r>
              <a:rPr lang="it-IT" dirty="0" err="1"/>
              <a:t>hands</a:t>
            </a:r>
            <a:r>
              <a:rPr lang="it-IT" dirty="0"/>
              <a:t>—must in turn be </a:t>
            </a:r>
            <a:r>
              <a:rPr lang="it-IT" dirty="0" err="1"/>
              <a:t>attributed</a:t>
            </a:r>
            <a:r>
              <a:rPr lang="it-IT" dirty="0"/>
              <a:t> </a:t>
            </a:r>
            <a:r>
              <a:rPr lang="it-IT" dirty="0" err="1"/>
              <a:t>essentially</a:t>
            </a:r>
            <a:r>
              <a:rPr lang="it-IT" dirty="0"/>
              <a:t> to the </a:t>
            </a:r>
            <a:r>
              <a:rPr lang="it-IT" dirty="0" err="1"/>
              <a:t>policies</a:t>
            </a:r>
            <a:r>
              <a:rPr lang="it-IT" dirty="0"/>
              <a:t> of the Visconti and Sforza </a:t>
            </a:r>
            <a:r>
              <a:rPr lang="it-IT" dirty="0" err="1"/>
              <a:t>dukes</a:t>
            </a:r>
            <a:r>
              <a:rPr lang="it-IT" dirty="0"/>
              <a:t> </a:t>
            </a:r>
            <a:r>
              <a:rPr lang="it-IT" dirty="0" err="1"/>
              <a:t>who</a:t>
            </a:r>
            <a:r>
              <a:rPr lang="it-IT" dirty="0"/>
              <a:t>, </a:t>
            </a:r>
            <a:r>
              <a:rPr lang="it-IT" dirty="0" err="1"/>
              <a:t>through</a:t>
            </a:r>
            <a:r>
              <a:rPr lang="it-IT" dirty="0"/>
              <a:t> </a:t>
            </a:r>
            <a:r>
              <a:rPr lang="it-IT" dirty="0" err="1"/>
              <a:t>direct</a:t>
            </a:r>
            <a:r>
              <a:rPr lang="it-IT" dirty="0"/>
              <a:t> or </a:t>
            </a:r>
            <a:r>
              <a:rPr lang="it-IT" dirty="0" err="1"/>
              <a:t>indirect</a:t>
            </a:r>
            <a:r>
              <a:rPr lang="it-IT" dirty="0"/>
              <a:t> </a:t>
            </a:r>
            <a:r>
              <a:rPr lang="it-IT" dirty="0" err="1"/>
              <a:t>means</a:t>
            </a:r>
            <a:r>
              <a:rPr lang="it-IT" dirty="0"/>
              <a:t>, </a:t>
            </a:r>
            <a:r>
              <a:rPr lang="it-IT" dirty="0" err="1"/>
              <a:t>encouraged</a:t>
            </a:r>
            <a:r>
              <a:rPr lang="it-IT" dirty="0"/>
              <a:t>, </a:t>
            </a:r>
            <a:r>
              <a:rPr lang="it-IT" dirty="0" err="1"/>
              <a:t>initiated</a:t>
            </a:r>
            <a:r>
              <a:rPr lang="it-IT" dirty="0"/>
              <a:t>, </a:t>
            </a:r>
            <a:r>
              <a:rPr lang="it-IT" dirty="0" err="1"/>
              <a:t>facilitated</a:t>
            </a:r>
            <a:r>
              <a:rPr lang="it-IT" dirty="0"/>
              <a:t>, and </a:t>
            </a:r>
            <a:r>
              <a:rPr lang="it-IT" dirty="0" err="1"/>
              <a:t>acquiesced</a:t>
            </a:r>
            <a:r>
              <a:rPr lang="it-IT" dirty="0"/>
              <a:t> in the </a:t>
            </a:r>
            <a:r>
              <a:rPr lang="it-IT" dirty="0" err="1"/>
              <a:t>processes</a:t>
            </a:r>
            <a:r>
              <a:rPr lang="it-IT" dirty="0"/>
              <a:t> by </a:t>
            </a:r>
            <a:r>
              <a:rPr lang="it-IT" dirty="0" err="1"/>
              <a:t>which</a:t>
            </a:r>
            <a:r>
              <a:rPr lang="it-IT" dirty="0"/>
              <a:t> the </a:t>
            </a:r>
            <a:r>
              <a:rPr lang="it-IT" dirty="0" err="1"/>
              <a:t>change</a:t>
            </a:r>
            <a:r>
              <a:rPr lang="it-IT" dirty="0"/>
              <a:t> </a:t>
            </a:r>
            <a:r>
              <a:rPr lang="it-IT" dirty="0" err="1"/>
              <a:t>took</a:t>
            </a:r>
            <a:r>
              <a:rPr lang="it-IT" dirty="0"/>
              <a:t> </a:t>
            </a:r>
            <a:r>
              <a:rPr lang="it-IT" dirty="0" err="1"/>
              <a:t>place</a:t>
            </a:r>
            <a:r>
              <a:rPr lang="it-IT" dirty="0"/>
              <a:t>.</a:t>
            </a:r>
          </a:p>
          <a:p>
            <a:pPr>
              <a:defRPr/>
            </a:pPr>
            <a:r>
              <a:rPr lang="it-IT" sz="1500" dirty="0" err="1"/>
              <a:t>Dowd</a:t>
            </a:r>
            <a:r>
              <a:rPr lang="it-IT" sz="1500" dirty="0"/>
              <a:t> F.D.(1961), </a:t>
            </a:r>
            <a:r>
              <a:rPr lang="it-IT" sz="1500" i="1" dirty="0"/>
              <a:t>The </a:t>
            </a:r>
            <a:r>
              <a:rPr lang="it-IT" sz="1500" i="1" dirty="0" err="1"/>
              <a:t>Economic</a:t>
            </a:r>
            <a:r>
              <a:rPr lang="it-IT" sz="1500" i="1" dirty="0"/>
              <a:t> Expansion of </a:t>
            </a:r>
            <a:r>
              <a:rPr lang="it-IT" sz="1500" i="1" dirty="0" err="1"/>
              <a:t>Lombardy</a:t>
            </a:r>
            <a:r>
              <a:rPr lang="it-IT" sz="1500" i="1" dirty="0"/>
              <a:t>, 1300–1500</a:t>
            </a:r>
            <a:r>
              <a:rPr lang="it-IT" sz="1500" dirty="0"/>
              <a:t>, The Journal of </a:t>
            </a:r>
            <a:r>
              <a:rPr lang="it-IT" sz="1500" dirty="0" err="1"/>
              <a:t>Economic</a:t>
            </a:r>
            <a:r>
              <a:rPr lang="it-IT" sz="1500" dirty="0"/>
              <a:t> </a:t>
            </a:r>
            <a:r>
              <a:rPr lang="it-IT" sz="1500" dirty="0" err="1"/>
              <a:t>History</a:t>
            </a:r>
            <a:r>
              <a:rPr lang="it-IT" sz="1500" dirty="0"/>
              <a:t> / XXI:02,1961, pp. 143-160</a:t>
            </a:r>
            <a:r>
              <a:rPr lang="it-IT" dirty="0" smtClean="0"/>
              <a:t> </a:t>
            </a:r>
            <a:endParaRPr lang="it-IT" dirty="0"/>
          </a:p>
          <a:p>
            <a:pPr>
              <a:defRPr/>
            </a:pPr>
            <a:endParaRPr lang="it-IT" dirty="0"/>
          </a:p>
        </p:txBody>
      </p:sp>
      <p:sp>
        <p:nvSpPr>
          <p:cNvPr id="31748"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895A994-3AA4-4EAF-8BD2-141C90141D80}"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31750"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D226051-AEA7-4E97-8FD7-2306AF1FE8D0}" type="slidenum">
              <a:rPr lang="it-IT" altLang="en-US" smtClean="0">
                <a:solidFill>
                  <a:schemeClr val="bg1"/>
                </a:solidFill>
              </a:rPr>
              <a:pPr fontAlgn="base">
                <a:spcBef>
                  <a:spcPct val="0"/>
                </a:spcBef>
                <a:spcAft>
                  <a:spcPct val="0"/>
                </a:spcAft>
              </a:pPr>
              <a:t>45</a:t>
            </a:fld>
            <a:endParaRPr lang="it-IT" altLang="en-US" smtClean="0">
              <a:solidFill>
                <a:schemeClr val="bg1"/>
              </a:solidFill>
            </a:endParaRPr>
          </a:p>
        </p:txBody>
      </p:sp>
    </p:spTree>
    <p:extLst>
      <p:ext uri="{BB962C8B-B14F-4D97-AF65-F5344CB8AC3E}">
        <p14:creationId xmlns:p14="http://schemas.microsoft.com/office/powerpoint/2010/main" val="148687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pPr>
              <a:defRPr/>
            </a:pPr>
            <a:r>
              <a:rPr lang="it-IT">
                <a:solidFill>
                  <a:prstClr val="white"/>
                </a:solidFill>
              </a:rPr>
              <a:t>Milano 23 ottobre 2012</a:t>
            </a:r>
          </a:p>
        </p:txBody>
      </p:sp>
      <p:sp>
        <p:nvSpPr>
          <p:cNvPr id="3" name="Segnaposto numero diapositiva 2"/>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5E2C348-13F6-4A9B-A220-1321B3AA7D18}" type="slidenum">
              <a:rPr lang="it-IT" altLang="it-IT">
                <a:solidFill>
                  <a:srgbClr val="898989"/>
                </a:solidFill>
                <a:latin typeface="Calibri" panose="020F0502020204030204" pitchFamily="34" charset="0"/>
              </a:rPr>
              <a:pPr eaLnBrk="1" hangingPunct="1"/>
              <a:t>46</a:t>
            </a:fld>
            <a:endParaRPr lang="it-IT" altLang="it-IT">
              <a:solidFill>
                <a:srgbClr val="898989"/>
              </a:solidFill>
              <a:latin typeface="Calibri" panose="020F0502020204030204" pitchFamily="34" charset="0"/>
            </a:endParaRPr>
          </a:p>
        </p:txBody>
      </p:sp>
      <p:pic>
        <p:nvPicPr>
          <p:cNvPr id="747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230" y="1321719"/>
            <a:ext cx="9505056" cy="496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itolo 9"/>
          <p:cNvSpPr>
            <a:spLocks noGrp="1"/>
          </p:cNvSpPr>
          <p:nvPr>
            <p:ph type="title"/>
          </p:nvPr>
        </p:nvSpPr>
        <p:spPr>
          <a:xfrm>
            <a:off x="3071813" y="333375"/>
            <a:ext cx="5688012" cy="1143000"/>
          </a:xfrm>
        </p:spPr>
        <p:txBody>
          <a:bodyPr>
            <a:normAutofit fontScale="90000"/>
          </a:bodyPr>
          <a:lstStyle/>
          <a:p>
            <a:pPr eaLnBrk="1" hangingPunct="1"/>
            <a:r>
              <a:rPr lang="it-IT" altLang="it-IT" sz="2800" b="1">
                <a:solidFill>
                  <a:srgbClr val="FF0000"/>
                </a:solidFill>
              </a:rPr>
              <a:t>Tag Cloud: Milan for its inhabitants</a:t>
            </a:r>
            <a:r>
              <a:rPr lang="it-IT" altLang="it-IT" sz="2800"/>
              <a:t/>
            </a:r>
            <a:br>
              <a:rPr lang="it-IT" altLang="it-IT" sz="2800"/>
            </a:br>
            <a:endParaRPr lang="it-IT" altLang="it-IT" sz="2800"/>
          </a:p>
        </p:txBody>
      </p:sp>
    </p:spTree>
    <p:extLst>
      <p:ext uri="{BB962C8B-B14F-4D97-AF65-F5344CB8AC3E}">
        <p14:creationId xmlns:p14="http://schemas.microsoft.com/office/powerpoint/2010/main" val="41810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a:spLocks noGrp="1"/>
          </p:cNvSpPr>
          <p:nvPr>
            <p:ph type="title"/>
          </p:nvPr>
        </p:nvSpPr>
        <p:spPr>
          <a:xfrm>
            <a:off x="1524001" y="609601"/>
            <a:ext cx="9144000" cy="798513"/>
          </a:xfrm>
        </p:spPr>
        <p:txBody>
          <a:bodyPr/>
          <a:lstStyle/>
          <a:p>
            <a:pPr eaLnBrk="1" hangingPunct="1"/>
            <a:r>
              <a:rPr lang="it-IT" altLang="en-US" smtClean="0"/>
              <a:t>The Po Valley </a:t>
            </a:r>
            <a:r>
              <a:rPr lang="it-IT" altLang="en-US" sz="1200"/>
              <a:t>(source:G.Fantoni 2008)</a:t>
            </a:r>
          </a:p>
        </p:txBody>
      </p:sp>
      <p:pic>
        <p:nvPicPr>
          <p:cNvPr id="32771" name="Segnaposto contenuto 6"/>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19289" y="1408114"/>
            <a:ext cx="8748713" cy="4611687"/>
          </a:xfrm>
        </p:spPr>
      </p:pic>
      <p:sp>
        <p:nvSpPr>
          <p:cNvPr id="32772"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A2F9BD2-F5A2-4C01-889D-EECA383C5089}"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32774"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3B66B51-525A-46FB-92B9-1560522C3914}" type="slidenum">
              <a:rPr lang="it-IT" altLang="en-US" smtClean="0">
                <a:solidFill>
                  <a:schemeClr val="bg1"/>
                </a:solidFill>
              </a:rPr>
              <a:pPr fontAlgn="base">
                <a:spcBef>
                  <a:spcPct val="0"/>
                </a:spcBef>
                <a:spcAft>
                  <a:spcPct val="0"/>
                </a:spcAft>
              </a:pPr>
              <a:t>47</a:t>
            </a:fld>
            <a:endParaRPr lang="it-IT" altLang="en-US" smtClean="0">
              <a:solidFill>
                <a:schemeClr val="bg1"/>
              </a:solidFill>
            </a:endParaRPr>
          </a:p>
        </p:txBody>
      </p:sp>
    </p:spTree>
    <p:extLst>
      <p:ext uri="{BB962C8B-B14F-4D97-AF65-F5344CB8AC3E}">
        <p14:creationId xmlns:p14="http://schemas.microsoft.com/office/powerpoint/2010/main" val="269556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olo 1"/>
          <p:cNvSpPr>
            <a:spLocks noGrp="1"/>
          </p:cNvSpPr>
          <p:nvPr>
            <p:ph type="title"/>
          </p:nvPr>
        </p:nvSpPr>
        <p:spPr>
          <a:xfrm>
            <a:off x="3143672" y="836712"/>
            <a:ext cx="5688632" cy="360362"/>
          </a:xfrm>
        </p:spPr>
        <p:txBody>
          <a:bodyPr>
            <a:normAutofit fontScale="90000"/>
          </a:bodyPr>
          <a:lstStyle/>
          <a:p>
            <a:r>
              <a:rPr lang="it-IT" sz="2400" b="1" dirty="0">
                <a:latin typeface="Times New Roman" pitchFamily="18" charset="0"/>
                <a:cs typeface="Times New Roman" pitchFamily="18" charset="0"/>
              </a:rPr>
              <a:t>Il sistema dei Navigli e Milano metropoli ante litteram</a:t>
            </a:r>
          </a:p>
        </p:txBody>
      </p:sp>
      <p:sp>
        <p:nvSpPr>
          <p:cNvPr id="335874" name="Segnaposto piè di pagina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it-IT" sz="1200">
                <a:solidFill>
                  <a:srgbClr val="40458C"/>
                </a:solidFill>
              </a:rPr>
              <a:t>Milano - Aprile 2012</a:t>
            </a:r>
          </a:p>
        </p:txBody>
      </p:sp>
      <p:sp>
        <p:nvSpPr>
          <p:cNvPr id="335875" name="Segnaposto numero diapositiva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2A6FE921-65CA-4635-909B-677EECC57653}" type="slidenum">
              <a:rPr lang="it-IT" sz="1400">
                <a:solidFill>
                  <a:srgbClr val="40458C"/>
                </a:solidFill>
              </a:rPr>
              <a:pPr eaLnBrk="1" hangingPunct="1"/>
              <a:t>48</a:t>
            </a:fld>
            <a:endParaRPr lang="it-IT" sz="1400">
              <a:solidFill>
                <a:srgbClr val="40458C"/>
              </a:solidFill>
            </a:endParaRPr>
          </a:p>
        </p:txBody>
      </p:sp>
      <p:pic>
        <p:nvPicPr>
          <p:cNvPr id="335876" name="Picture 2" descr="C:\Users\urban2\Documents\My Dropbox\Competizione Urbana\RICERCA_10_IMMAGINI_CITTA'\04_Waterfront\mappa_navigli_bi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79578" y="1484784"/>
            <a:ext cx="7559675" cy="4824412"/>
          </a:xfrm>
          <a:noFill/>
        </p:spPr>
      </p:pic>
    </p:spTree>
    <p:extLst>
      <p:ext uri="{BB962C8B-B14F-4D97-AF65-F5344CB8AC3E}">
        <p14:creationId xmlns:p14="http://schemas.microsoft.com/office/powerpoint/2010/main" val="174954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Titolo 1"/>
          <p:cNvSpPr>
            <a:spLocks noGrp="1"/>
          </p:cNvSpPr>
          <p:nvPr>
            <p:ph type="title"/>
          </p:nvPr>
        </p:nvSpPr>
        <p:spPr>
          <a:xfrm>
            <a:off x="2855640" y="620688"/>
            <a:ext cx="6192688" cy="647700"/>
          </a:xfrm>
        </p:spPr>
        <p:txBody>
          <a:bodyPr>
            <a:normAutofit fontScale="90000"/>
          </a:bodyPr>
          <a:lstStyle/>
          <a:p>
            <a:pPr algn="ctr"/>
            <a:r>
              <a:rPr lang="it-IT" sz="2400" b="1" dirty="0">
                <a:cs typeface="Times New Roman" pitchFamily="18" charset="0"/>
              </a:rPr>
              <a:t>Pianta di Milano </a:t>
            </a:r>
            <a:r>
              <a:rPr lang="it-IT" sz="2400" b="1" dirty="0" smtClean="0">
                <a:cs typeface="Times New Roman" pitchFamily="18" charset="0"/>
              </a:rPr>
              <a:t>rinascimentale:</a:t>
            </a:r>
            <a:r>
              <a:rPr lang="it-IT" sz="2400" b="1" dirty="0">
                <a:cs typeface="Times New Roman" pitchFamily="18" charset="0"/>
              </a:rPr>
              <a:t/>
            </a:r>
            <a:br>
              <a:rPr lang="it-IT" sz="2400" b="1" dirty="0">
                <a:cs typeface="Times New Roman" pitchFamily="18" charset="0"/>
              </a:rPr>
            </a:br>
            <a:r>
              <a:rPr lang="it-IT" sz="2400" b="1" dirty="0">
                <a:cs typeface="Times New Roman" pitchFamily="18" charset="0"/>
              </a:rPr>
              <a:t>i principali corsi d</a:t>
            </a:r>
            <a:r>
              <a:rPr lang="it-IT" altLang="it-IT" sz="2400" b="1" dirty="0">
                <a:cs typeface="Times New Roman" pitchFamily="18" charset="0"/>
              </a:rPr>
              <a:t>’</a:t>
            </a:r>
            <a:r>
              <a:rPr lang="it-IT" sz="2400" b="1" dirty="0">
                <a:cs typeface="Times New Roman" pitchFamily="18" charset="0"/>
              </a:rPr>
              <a:t>acqua</a:t>
            </a:r>
          </a:p>
        </p:txBody>
      </p:sp>
      <p:sp>
        <p:nvSpPr>
          <p:cNvPr id="334850" name="Segnaposto piè di pagina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it-IT" sz="1200">
                <a:solidFill>
                  <a:srgbClr val="40458C"/>
                </a:solidFill>
              </a:rPr>
              <a:t>Milano - Aprile 2012</a:t>
            </a:r>
          </a:p>
        </p:txBody>
      </p:sp>
      <p:sp>
        <p:nvSpPr>
          <p:cNvPr id="334851" name="Segnaposto numero diapositiva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FE651C79-F2DD-4329-8F7F-5262E6704A5C}" type="slidenum">
              <a:rPr lang="it-IT" sz="1400">
                <a:solidFill>
                  <a:srgbClr val="40458C"/>
                </a:solidFill>
              </a:rPr>
              <a:pPr eaLnBrk="1" hangingPunct="1"/>
              <a:t>49</a:t>
            </a:fld>
            <a:endParaRPr lang="it-IT" sz="1400">
              <a:solidFill>
                <a:srgbClr val="40458C"/>
              </a:solidFill>
            </a:endParaRPr>
          </a:p>
        </p:txBody>
      </p:sp>
      <p:pic>
        <p:nvPicPr>
          <p:cNvPr id="334852" name="Segnaposto contenuto 12" descr="navigliXV_Milano_Città.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423592" y="1268389"/>
            <a:ext cx="7704658" cy="4535984"/>
          </a:xfrm>
        </p:spPr>
      </p:pic>
      <p:sp>
        <p:nvSpPr>
          <p:cNvPr id="334853" name="CasellaDiTesto 13"/>
          <p:cNvSpPr txBox="1">
            <a:spLocks noChangeArrowheads="1"/>
          </p:cNvSpPr>
          <p:nvPr/>
        </p:nvSpPr>
        <p:spPr bwMode="auto">
          <a:xfrm>
            <a:off x="2855548" y="5804373"/>
            <a:ext cx="73453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fontAlgn="base" hangingPunct="1">
              <a:spcBef>
                <a:spcPts val="200"/>
              </a:spcBef>
              <a:spcAft>
                <a:spcPct val="0"/>
              </a:spcAft>
            </a:pPr>
            <a:r>
              <a:rPr lang="it-IT" sz="1400" b="1" dirty="0">
                <a:solidFill>
                  <a:srgbClr val="40458C"/>
                </a:solidFill>
              </a:rPr>
              <a:t>1.Conca di Varenna 2.Conca di </a:t>
            </a:r>
            <a:r>
              <a:rPr lang="it-IT" sz="1400" b="1" dirty="0" err="1">
                <a:solidFill>
                  <a:srgbClr val="40458C"/>
                </a:solidFill>
              </a:rPr>
              <a:t>S.Ambrogio</a:t>
            </a:r>
            <a:r>
              <a:rPr lang="it-IT" sz="1400" b="1" dirty="0">
                <a:solidFill>
                  <a:srgbClr val="40458C"/>
                </a:solidFill>
              </a:rPr>
              <a:t> 3.Conca di </a:t>
            </a:r>
            <a:r>
              <a:rPr lang="it-IT" sz="1400" b="1" dirty="0" err="1">
                <a:solidFill>
                  <a:srgbClr val="40458C"/>
                </a:solidFill>
              </a:rPr>
              <a:t>P.ta</a:t>
            </a:r>
            <a:r>
              <a:rPr lang="it-IT" sz="1400" b="1" dirty="0">
                <a:solidFill>
                  <a:srgbClr val="40458C"/>
                </a:solidFill>
              </a:rPr>
              <a:t> Orientale</a:t>
            </a:r>
          </a:p>
          <a:p>
            <a:pPr eaLnBrk="1" fontAlgn="base" hangingPunct="1">
              <a:spcBef>
                <a:spcPts val="200"/>
              </a:spcBef>
              <a:spcAft>
                <a:spcPct val="0"/>
              </a:spcAft>
            </a:pPr>
            <a:r>
              <a:rPr lang="it-IT" sz="1400" b="1" dirty="0">
                <a:solidFill>
                  <a:srgbClr val="40458C"/>
                </a:solidFill>
              </a:rPr>
              <a:t>4.Conca di Borgonuovo 5.Conca di </a:t>
            </a:r>
            <a:r>
              <a:rPr lang="it-IT" sz="1400" b="1" dirty="0" err="1">
                <a:solidFill>
                  <a:srgbClr val="40458C"/>
                </a:solidFill>
              </a:rPr>
              <a:t>S.Marco</a:t>
            </a:r>
            <a:r>
              <a:rPr lang="it-IT" sz="1400" b="1" dirty="0">
                <a:solidFill>
                  <a:srgbClr val="40458C"/>
                </a:solidFill>
              </a:rPr>
              <a:t> 6.Conca dell</a:t>
            </a:r>
            <a:r>
              <a:rPr lang="it-IT" altLang="it-IT" sz="1400" b="1" dirty="0">
                <a:solidFill>
                  <a:srgbClr val="40458C"/>
                </a:solidFill>
              </a:rPr>
              <a:t>’</a:t>
            </a:r>
            <a:r>
              <a:rPr lang="it-IT" sz="1400" b="1" dirty="0">
                <a:solidFill>
                  <a:srgbClr val="40458C"/>
                </a:solidFill>
              </a:rPr>
              <a:t>Incoronata</a:t>
            </a:r>
          </a:p>
        </p:txBody>
      </p:sp>
    </p:spTree>
    <p:extLst>
      <p:ext uri="{BB962C8B-B14F-4D97-AF65-F5344CB8AC3E}">
        <p14:creationId xmlns:p14="http://schemas.microsoft.com/office/powerpoint/2010/main" val="411734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p:txBody>
          <a:bodyPr/>
          <a:lstStyle/>
          <a:p>
            <a:pPr eaLnBrk="1" hangingPunct="1"/>
            <a:r>
              <a:rPr lang="it-IT" altLang="en-US" sz="4000" b="1"/>
              <a:t>Postourism</a:t>
            </a:r>
          </a:p>
        </p:txBody>
      </p:sp>
      <p:sp>
        <p:nvSpPr>
          <p:cNvPr id="14339" name="Segnaposto contenuto 2"/>
          <p:cNvSpPr>
            <a:spLocks noGrp="1"/>
          </p:cNvSpPr>
          <p:nvPr>
            <p:ph idx="1"/>
          </p:nvPr>
        </p:nvSpPr>
        <p:spPr/>
        <p:txBody>
          <a:bodyPr/>
          <a:lstStyle/>
          <a:p>
            <a:pPr eaLnBrk="1" hangingPunct="1"/>
            <a:endParaRPr lang="it-IT" altLang="en-US" smtClean="0"/>
          </a:p>
        </p:txBody>
      </p:sp>
      <p:sp>
        <p:nvSpPr>
          <p:cNvPr id="14340"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8E4D0D3-A041-486C-98C0-EFDFC224E5CF}"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14342"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783D9E7-EDC2-4695-B43B-DC45DFF6C83A}" type="slidenum">
              <a:rPr lang="it-IT" altLang="en-US" smtClean="0">
                <a:solidFill>
                  <a:schemeClr val="bg1"/>
                </a:solidFill>
              </a:rPr>
              <a:pPr fontAlgn="base">
                <a:spcBef>
                  <a:spcPct val="0"/>
                </a:spcBef>
                <a:spcAft>
                  <a:spcPct val="0"/>
                </a:spcAft>
              </a:pPr>
              <a:t>5</a:t>
            </a:fld>
            <a:endParaRPr lang="it-IT" altLang="en-US" smtClean="0">
              <a:solidFill>
                <a:schemeClr val="bg1"/>
              </a:solidFill>
            </a:endParaRPr>
          </a:p>
        </p:txBody>
      </p:sp>
    </p:spTree>
    <p:extLst>
      <p:ext uri="{BB962C8B-B14F-4D97-AF65-F5344CB8AC3E}">
        <p14:creationId xmlns:p14="http://schemas.microsoft.com/office/powerpoint/2010/main" val="253993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5"/>
          <p:cNvSpPr>
            <a:spLocks noGrp="1"/>
          </p:cNvSpPr>
          <p:nvPr>
            <p:ph type="title"/>
          </p:nvPr>
        </p:nvSpPr>
        <p:spPr/>
        <p:txBody>
          <a:bodyPr/>
          <a:lstStyle/>
          <a:p>
            <a:pPr eaLnBrk="1" hangingPunct="1"/>
            <a:r>
              <a:rPr lang="it-IT" altLang="it-IT" sz="2800">
                <a:solidFill>
                  <a:srgbClr val="FF0000"/>
                </a:solidFill>
              </a:rPr>
              <a:t>From fordism to cycling</a:t>
            </a:r>
          </a:p>
        </p:txBody>
      </p:sp>
      <p:sp>
        <p:nvSpPr>
          <p:cNvPr id="12290" name="Segnaposto piè di pagina 4"/>
          <p:cNvSpPr>
            <a:spLocks noGrp="1"/>
          </p:cNvSpPr>
          <p:nvPr>
            <p:ph type="ftr"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it-IT" b="1">
                <a:solidFill>
                  <a:schemeClr val="tx1"/>
                </a:solidFill>
                <a:latin typeface="Tahoma" pitchFamily="34" charset="0"/>
                <a:ea typeface="ＭＳ Ｐゴシック" pitchFamily="34" charset="-128"/>
              </a:rPr>
              <a:t>Ezio Marra - Università di Milano-Bicocca - Scienze del Turismo e Comunità Locale</a:t>
            </a:r>
          </a:p>
        </p:txBody>
      </p:sp>
      <p:sp>
        <p:nvSpPr>
          <p:cNvPr id="41988"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800"/>
              </a:spcBef>
              <a:buClr>
                <a:schemeClr val="tx1"/>
              </a:buClr>
              <a:buSzPct val="80000"/>
              <a:buFont typeface="Wingdings" panose="05000000000000000000" pitchFamily="2" charset="2"/>
              <a:buChar char="§"/>
              <a:defRPr sz="2400">
                <a:solidFill>
                  <a:schemeClr val="tx1"/>
                </a:solidFill>
                <a:latin typeface="Arial" panose="020B0604020202020204" pitchFamily="34" charset="0"/>
              </a:defRPr>
            </a:lvl1pPr>
            <a:lvl2pPr marL="742950" indent="-285750">
              <a:lnSpc>
                <a:spcPct val="90000"/>
              </a:lnSpc>
              <a:spcBef>
                <a:spcPts val="1000"/>
              </a:spcBef>
              <a:buClr>
                <a:schemeClr val="tx1"/>
              </a:buClr>
              <a:buSzPct val="100000"/>
              <a:buFont typeface="Arial" panose="020B0604020202020204" pitchFamily="34" charset="0"/>
              <a:buChar char="–"/>
              <a:defRPr sz="2000">
                <a:solidFill>
                  <a:schemeClr val="tx1"/>
                </a:solidFill>
                <a:latin typeface="Arial" panose="020B0604020202020204" pitchFamily="34" charset="0"/>
              </a:defRPr>
            </a:lvl2pPr>
            <a:lvl3pPr marL="1143000" indent="-228600">
              <a:lnSpc>
                <a:spcPct val="90000"/>
              </a:lnSpc>
              <a:spcBef>
                <a:spcPts val="800"/>
              </a:spcBef>
              <a:buClr>
                <a:schemeClr val="tx1"/>
              </a:buClr>
              <a:buSzPct val="80000"/>
              <a:buFont typeface="Wingdings" panose="05000000000000000000" pitchFamily="2" charset="2"/>
              <a:buChar char="§"/>
              <a:defRPr>
                <a:solidFill>
                  <a:schemeClr val="tx1"/>
                </a:solidFill>
                <a:latin typeface="Arial" panose="020B0604020202020204" pitchFamily="34" charset="0"/>
              </a:defRPr>
            </a:lvl3pPr>
            <a:lvl4pPr marL="1600200" indent="-228600">
              <a:lnSpc>
                <a:spcPct val="90000"/>
              </a:lnSpc>
              <a:spcBef>
                <a:spcPts val="800"/>
              </a:spcBef>
              <a:buClr>
                <a:schemeClr val="tx1"/>
              </a:buClr>
              <a:buSzPct val="100000"/>
              <a:buFont typeface="Arial" panose="020B0604020202020204" pitchFamily="34" charset="0"/>
              <a:buChar char="–"/>
              <a:defRPr sz="1600">
                <a:solidFill>
                  <a:schemeClr val="tx1"/>
                </a:solidFill>
                <a:latin typeface="Arial" panose="020B0604020202020204" pitchFamily="34" charset="0"/>
              </a:defRPr>
            </a:lvl4pPr>
            <a:lvl5pPr marL="2057400" indent="-228600">
              <a:lnSpc>
                <a:spcPct val="90000"/>
              </a:lnSpc>
              <a:spcBef>
                <a:spcPts val="800"/>
              </a:spcBef>
              <a:buClr>
                <a:schemeClr val="tx1"/>
              </a:buClr>
              <a:buSzPct val="80000"/>
              <a:buFont typeface="Wingdings" panose="05000000000000000000" pitchFamily="2" charset="2"/>
              <a:buChar char="§"/>
              <a:defRPr sz="1600">
                <a:solidFill>
                  <a:schemeClr val="tx1"/>
                </a:solidFill>
                <a:latin typeface="Arial" panose="020B0604020202020204" pitchFamily="34" charset="0"/>
              </a:defRPr>
            </a:lvl5pPr>
            <a:lvl6pPr marL="25146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6pPr>
            <a:lvl7pPr marL="29718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7pPr>
            <a:lvl8pPr marL="34290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8pPr>
            <a:lvl9pPr marL="3886200" indent="-228600" eaLnBrk="0" fontAlgn="base" hangingPunct="0">
              <a:lnSpc>
                <a:spcPct val="90000"/>
              </a:lnSpc>
              <a:spcBef>
                <a:spcPts val="800"/>
              </a:spcBef>
              <a:spcAft>
                <a:spcPct val="0"/>
              </a:spcAft>
              <a:buClr>
                <a:schemeClr val="tx1"/>
              </a:buClr>
              <a:buSzPct val="80000"/>
              <a:buFont typeface="Wingdings" panose="05000000000000000000" pitchFamily="2" charset="2"/>
              <a:buChar char="§"/>
              <a:defRPr sz="1600">
                <a:solidFill>
                  <a:schemeClr val="tx1"/>
                </a:solidFill>
                <a:latin typeface="Arial" panose="020B0604020202020204" pitchFamily="34" charset="0"/>
              </a:defRPr>
            </a:lvl9pPr>
          </a:lstStyle>
          <a:p>
            <a:pPr fontAlgn="base">
              <a:lnSpc>
                <a:spcPct val="100000"/>
              </a:lnSpc>
              <a:spcBef>
                <a:spcPct val="0"/>
              </a:spcBef>
              <a:spcAft>
                <a:spcPct val="0"/>
              </a:spcAft>
              <a:buClrTx/>
              <a:buSzTx/>
              <a:buFontTx/>
              <a:buNone/>
            </a:pPr>
            <a:fld id="{F43D781E-C89D-409F-B321-C77BC971A99C}" type="slidenum">
              <a:rPr lang="it-IT" altLang="it-IT" sz="1400">
                <a:latin typeface="Tahoma" panose="020B0604030504040204" pitchFamily="34" charset="0"/>
                <a:ea typeface="MS PGothic" panose="020B0600070205080204" pitchFamily="34" charset="-128"/>
                <a:cs typeface="Arial" panose="020B0604020202020204" pitchFamily="34" charset="0"/>
              </a:rPr>
              <a:pPr fontAlgn="base">
                <a:lnSpc>
                  <a:spcPct val="100000"/>
                </a:lnSpc>
                <a:spcBef>
                  <a:spcPct val="0"/>
                </a:spcBef>
                <a:spcAft>
                  <a:spcPct val="0"/>
                </a:spcAft>
                <a:buClrTx/>
                <a:buSzTx/>
                <a:buFontTx/>
                <a:buNone/>
              </a:pPr>
              <a:t>50</a:t>
            </a:fld>
            <a:endParaRPr lang="it-IT" altLang="it-IT" sz="1400">
              <a:latin typeface="Tahoma" panose="020B0604030504040204" pitchFamily="34" charset="0"/>
              <a:ea typeface="MS PGothic" panose="020B0600070205080204" pitchFamily="34" charset="-128"/>
              <a:cs typeface="Arial" panose="020B0604020202020204" pitchFamily="34" charset="0"/>
            </a:endParaRPr>
          </a:p>
        </p:txBody>
      </p:sp>
      <p:pic>
        <p:nvPicPr>
          <p:cNvPr id="41989" name="Picture 2" descr="C:\Users\user\Dropbox\dal fordismo al turismo\conv_23_0oo_12\biciauto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844676"/>
            <a:ext cx="7639050"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Segnaposto data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D12DBDD-0999-4D2B-9706-73E931F7594E}"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Tree>
    <p:extLst>
      <p:ext uri="{BB962C8B-B14F-4D97-AF65-F5344CB8AC3E}">
        <p14:creationId xmlns:p14="http://schemas.microsoft.com/office/powerpoint/2010/main" val="111174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Riapertura dei Navigli interni a Milano</a:t>
            </a:r>
            <a:endParaRPr lang="en-US" dirty="0"/>
          </a:p>
        </p:txBody>
      </p:sp>
      <p:sp>
        <p:nvSpPr>
          <p:cNvPr id="3" name="Segnaposto piè di pagina 2"/>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4" name="Segnaposto numero diapositiva 3"/>
          <p:cNvSpPr>
            <a:spLocks noGrp="1"/>
          </p:cNvSpPr>
          <p:nvPr>
            <p:ph type="sldNum" sz="quarter" idx="12"/>
          </p:nvPr>
        </p:nvSpPr>
        <p:spPr/>
        <p:txBody>
          <a:bodyPr/>
          <a:lstStyle/>
          <a:p>
            <a:fld id="{DF28FB93-0A08-4E7D-8E63-9EFA29F1E093}" type="slidenum">
              <a:rPr lang="en-US" smtClean="0">
                <a:solidFill>
                  <a:prstClr val="white"/>
                </a:solidFill>
              </a:rPr>
              <a:pPr/>
              <a:t>51</a:t>
            </a:fld>
            <a:endParaRPr lang="en-US">
              <a:solidFill>
                <a:prstClr val="white"/>
              </a:solidFill>
            </a:endParaRPr>
          </a:p>
        </p:txBody>
      </p:sp>
      <p:pic>
        <p:nvPicPr>
          <p:cNvPr id="5" name="Immagine 4"/>
          <p:cNvPicPr/>
          <p:nvPr/>
        </p:nvPicPr>
        <p:blipFill>
          <a:blip r:embed="rId2"/>
          <a:stretch>
            <a:fillRect/>
          </a:stretch>
        </p:blipFill>
        <p:spPr>
          <a:xfrm>
            <a:off x="2754044" y="1676400"/>
            <a:ext cx="6332220" cy="4286885"/>
          </a:xfrm>
          <a:prstGeom prst="rect">
            <a:avLst/>
          </a:prstGeom>
        </p:spPr>
      </p:pic>
    </p:spTree>
    <p:extLst>
      <p:ext uri="{BB962C8B-B14F-4D97-AF65-F5344CB8AC3E}">
        <p14:creationId xmlns:p14="http://schemas.microsoft.com/office/powerpoint/2010/main" val="327076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07891" y="0"/>
            <a:ext cx="9145920" cy="1066800"/>
          </a:xfrm>
        </p:spPr>
        <p:txBody>
          <a:bodyPr/>
          <a:lstStyle/>
          <a:p>
            <a:r>
              <a:rPr lang="it-IT" dirty="0" smtClean="0"/>
              <a:t>Riapertura dei Navigli</a:t>
            </a:r>
            <a:endParaRPr lang="en-US" dirty="0"/>
          </a:p>
        </p:txBody>
      </p:sp>
      <p:sp>
        <p:nvSpPr>
          <p:cNvPr id="3" name="Segnaposto contenuto 2"/>
          <p:cNvSpPr>
            <a:spLocks noGrp="1"/>
          </p:cNvSpPr>
          <p:nvPr>
            <p:ph idx="1"/>
          </p:nvPr>
        </p:nvSpPr>
        <p:spPr>
          <a:xfrm>
            <a:off x="1523273" y="1280160"/>
            <a:ext cx="9145920" cy="4739640"/>
          </a:xfrm>
        </p:spPr>
        <p:txBody>
          <a:bodyPr>
            <a:normAutofit/>
          </a:bodyPr>
          <a:lstStyle/>
          <a:p>
            <a:r>
              <a:rPr lang="it-IT" dirty="0"/>
              <a:t>P</a:t>
            </a:r>
            <a:r>
              <a:rPr lang="it-IT" dirty="0" smtClean="0"/>
              <a:t>rima </a:t>
            </a:r>
            <a:r>
              <a:rPr lang="it-IT" dirty="0"/>
              <a:t>fase </a:t>
            </a:r>
            <a:r>
              <a:rPr lang="it-IT" dirty="0" smtClean="0"/>
              <a:t>consiste </a:t>
            </a:r>
            <a:r>
              <a:rPr lang="it-IT" dirty="0"/>
              <a:t>nel ricostituire </a:t>
            </a:r>
            <a:r>
              <a:rPr lang="it-IT" dirty="0" smtClean="0"/>
              <a:t>l'antica connessione </a:t>
            </a:r>
            <a:r>
              <a:rPr lang="it-IT" dirty="0"/>
              <a:t>idraulica della città, attraverso tubazioni, per </a:t>
            </a:r>
            <a:r>
              <a:rPr lang="it-IT" dirty="0" smtClean="0"/>
              <a:t>ricollegare le </a:t>
            </a:r>
            <a:r>
              <a:rPr lang="it-IT" dirty="0"/>
              <a:t>acque del Naviglio Martesana con la Darsena, la </a:t>
            </a:r>
            <a:r>
              <a:rPr lang="it-IT" dirty="0" err="1"/>
              <a:t>Vettabbia</a:t>
            </a:r>
            <a:r>
              <a:rPr lang="it-IT" dirty="0"/>
              <a:t> e </a:t>
            </a:r>
            <a:r>
              <a:rPr lang="it-IT" dirty="0" smtClean="0"/>
              <a:t>il sistema </a:t>
            </a:r>
            <a:r>
              <a:rPr lang="it-IT" dirty="0"/>
              <a:t>dei canali irrigui del Sud Milano</a:t>
            </a:r>
            <a:r>
              <a:rPr lang="it-IT" dirty="0" smtClean="0"/>
              <a:t>. </a:t>
            </a:r>
            <a:r>
              <a:rPr lang="it-IT" dirty="0"/>
              <a:t>T</a:t>
            </a:r>
            <a:r>
              <a:rPr lang="it-IT" dirty="0" smtClean="0"/>
              <a:t>racciato </a:t>
            </a:r>
            <a:r>
              <a:rPr lang="it-IT" dirty="0"/>
              <a:t>totale lungo 7,7 </a:t>
            </a:r>
            <a:r>
              <a:rPr lang="it-IT" dirty="0" smtClean="0"/>
              <a:t>chilometri</a:t>
            </a:r>
          </a:p>
          <a:p>
            <a:r>
              <a:rPr lang="it-IT" dirty="0"/>
              <a:t>La seconda fase vedrà invece la riapertura di cinque tratti di </a:t>
            </a:r>
            <a:r>
              <a:rPr lang="it-IT" dirty="0" smtClean="0"/>
              <a:t>superficie per </a:t>
            </a:r>
            <a:r>
              <a:rPr lang="it-IT" dirty="0"/>
              <a:t>una lunghezza complessiva di poco più di due chilometri. </a:t>
            </a:r>
            <a:endParaRPr lang="it-IT" dirty="0" smtClean="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en-US" smtClean="0">
                <a:solidFill>
                  <a:prstClr val="white"/>
                </a:solidFill>
              </a:rPr>
              <a:pPr/>
              <a:t>52</a:t>
            </a:fld>
            <a:endParaRPr lang="en-US">
              <a:solidFill>
                <a:prstClr val="white"/>
              </a:solidFill>
            </a:endParaRPr>
          </a:p>
        </p:txBody>
      </p:sp>
    </p:spTree>
    <p:extLst>
      <p:ext uri="{BB962C8B-B14F-4D97-AF65-F5344CB8AC3E}">
        <p14:creationId xmlns:p14="http://schemas.microsoft.com/office/powerpoint/2010/main" val="295748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Riapertura seconda fase</a:t>
            </a:r>
            <a:endParaRPr lang="en-US" dirty="0"/>
          </a:p>
        </p:txBody>
      </p:sp>
      <p:sp>
        <p:nvSpPr>
          <p:cNvPr id="3" name="Segnaposto contenuto 2"/>
          <p:cNvSpPr>
            <a:spLocks noGrp="1"/>
          </p:cNvSpPr>
          <p:nvPr>
            <p:ph idx="1"/>
          </p:nvPr>
        </p:nvSpPr>
        <p:spPr/>
        <p:txBody>
          <a:bodyPr>
            <a:normAutofit fontScale="92500" lnSpcReduction="10000"/>
          </a:bodyPr>
          <a:lstStyle/>
          <a:p>
            <a:r>
              <a:rPr lang="it-IT" dirty="0"/>
              <a:t>Il primo tratto previsto è il prolungamento della Martesana in via Melchiorre Gioia, lungo 850 metri e largo 10,5;</a:t>
            </a:r>
          </a:p>
          <a:p>
            <a:r>
              <a:rPr lang="it-IT" dirty="0"/>
              <a:t>Il secondo tratto, lungo 230 metri e largo 7, è in corrispondenza della Conca dell'Incoronata-San Marco. </a:t>
            </a:r>
            <a:endParaRPr lang="it-IT" dirty="0" smtClean="0"/>
          </a:p>
          <a:p>
            <a:r>
              <a:rPr lang="it-IT" dirty="0" smtClean="0"/>
              <a:t>Il </a:t>
            </a:r>
            <a:r>
              <a:rPr lang="it-IT" dirty="0"/>
              <a:t>terzo tratto, lungo 410 metri e largo 7, vicino alla futura fermata del metrò Sforza-Policlinico, potrà sfruttare i lavori in corso per la realizzazione della linea 4, proprio come </a:t>
            </a:r>
            <a:endParaRPr lang="it-IT" dirty="0" smtClean="0"/>
          </a:p>
          <a:p>
            <a:r>
              <a:rPr lang="it-IT" dirty="0" smtClean="0"/>
              <a:t>il </a:t>
            </a:r>
            <a:r>
              <a:rPr lang="it-IT" dirty="0"/>
              <a:t>quarto tratto, di 300 metri per 7 di larghezza, vicino a piazza </a:t>
            </a:r>
            <a:r>
              <a:rPr lang="it-IT" dirty="0" err="1"/>
              <a:t>Vetra</a:t>
            </a:r>
            <a:r>
              <a:rPr lang="it-IT" dirty="0"/>
              <a:t>. </a:t>
            </a:r>
            <a:endParaRPr lang="it-IT" dirty="0" smtClean="0"/>
          </a:p>
          <a:p>
            <a:r>
              <a:rPr lang="it-IT" dirty="0" smtClean="0"/>
              <a:t>Il </a:t>
            </a:r>
            <a:r>
              <a:rPr lang="it-IT" dirty="0"/>
              <a:t>quinto tratto infine sarà collegato alla Darsena, in corrispondenza della conca di </a:t>
            </a:r>
            <a:r>
              <a:rPr lang="it-IT" dirty="0" err="1"/>
              <a:t>Viarenna</a:t>
            </a:r>
            <a:r>
              <a:rPr lang="it-IT" dirty="0"/>
              <a:t>, per una lunghezza di 260 metri e una larghezza di 12</a:t>
            </a:r>
            <a:endParaRPr lang="en-US" dirty="0"/>
          </a:p>
          <a:p>
            <a:endParaRPr lang="en-US"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en-US" smtClean="0">
                <a:solidFill>
                  <a:prstClr val="white"/>
                </a:solidFill>
              </a:rPr>
              <a:pPr/>
              <a:t>53</a:t>
            </a:fld>
            <a:endParaRPr lang="en-US">
              <a:solidFill>
                <a:prstClr val="white"/>
              </a:solidFill>
            </a:endParaRPr>
          </a:p>
        </p:txBody>
      </p:sp>
    </p:spTree>
    <p:extLst>
      <p:ext uri="{BB962C8B-B14F-4D97-AF65-F5344CB8AC3E}">
        <p14:creationId xmlns:p14="http://schemas.microsoft.com/office/powerpoint/2010/main" val="329976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Riapertura tempi e costi</a:t>
            </a:r>
            <a:endParaRPr lang="en-US" dirty="0"/>
          </a:p>
        </p:txBody>
      </p:sp>
      <p:sp>
        <p:nvSpPr>
          <p:cNvPr id="3" name="Segnaposto contenuto 2"/>
          <p:cNvSpPr>
            <a:spLocks noGrp="1"/>
          </p:cNvSpPr>
          <p:nvPr>
            <p:ph idx="1"/>
          </p:nvPr>
        </p:nvSpPr>
        <p:spPr/>
        <p:txBody>
          <a:bodyPr>
            <a:normAutofit/>
          </a:bodyPr>
          <a:lstStyle/>
          <a:p>
            <a:r>
              <a:rPr lang="it-IT" dirty="0"/>
              <a:t>La riapertura delle 5 tratte avrà un costo di 150 milioni di </a:t>
            </a:r>
            <a:r>
              <a:rPr lang="it-IT" dirty="0" smtClean="0"/>
              <a:t>euro. (</a:t>
            </a:r>
            <a:r>
              <a:rPr lang="it-IT" dirty="0"/>
              <a:t>mentre per la riapertura completa ne servirebbero altri 350). </a:t>
            </a:r>
            <a:r>
              <a:rPr lang="it-IT" dirty="0" smtClean="0"/>
              <a:t>Risorse che </a:t>
            </a:r>
            <a:r>
              <a:rPr lang="it-IT" dirty="0"/>
              <a:t>andranno suddivise sui 5 anni di cantieri e che, </a:t>
            </a:r>
            <a:r>
              <a:rPr lang="it-IT" dirty="0" smtClean="0"/>
              <a:t>considerando l'impatto </a:t>
            </a:r>
            <a:r>
              <a:rPr lang="it-IT" dirty="0"/>
              <a:t>positivo che possono generare in termini di </a:t>
            </a:r>
            <a:r>
              <a:rPr lang="it-IT" dirty="0" smtClean="0"/>
              <a:t>riqualificazione urbana</a:t>
            </a:r>
            <a:r>
              <a:rPr lang="it-IT" dirty="0"/>
              <a:t>, sostegno irriguo al sistema agricolo, sostenibilità </a:t>
            </a:r>
            <a:r>
              <a:rPr lang="it-IT" dirty="0" smtClean="0"/>
              <a:t>ambientale, valore </a:t>
            </a:r>
            <a:r>
              <a:rPr lang="it-IT" dirty="0"/>
              <a:t>degli immobili (solo per citare alcuni degli effetti più </a:t>
            </a:r>
            <a:r>
              <a:rPr lang="it-IT" dirty="0" smtClean="0"/>
              <a:t>facilmente misurabili</a:t>
            </a:r>
            <a:r>
              <a:rPr lang="it-IT" dirty="0"/>
              <a:t>), si prestano ad attivare fondi non solo privati ma </a:t>
            </a:r>
            <a:r>
              <a:rPr lang="it-IT" dirty="0" smtClean="0"/>
              <a:t>regionali, </a:t>
            </a:r>
            <a:r>
              <a:rPr lang="en-US" dirty="0" err="1" smtClean="0"/>
              <a:t>statali</a:t>
            </a:r>
            <a:r>
              <a:rPr lang="en-US" dirty="0" smtClean="0"/>
              <a:t> </a:t>
            </a:r>
            <a:r>
              <a:rPr lang="en-US" dirty="0" err="1"/>
              <a:t>ed</a:t>
            </a:r>
            <a:r>
              <a:rPr lang="en-US" dirty="0"/>
              <a:t> </a:t>
            </a:r>
            <a:r>
              <a:rPr lang="en-US" dirty="0" err="1" smtClean="0"/>
              <a:t>europei</a:t>
            </a:r>
            <a:r>
              <a:rPr lang="en-US" dirty="0" smtClean="0"/>
              <a:t>.     </a:t>
            </a:r>
            <a:r>
              <a:rPr lang="it-IT" dirty="0" smtClean="0"/>
              <a:t>I </a:t>
            </a:r>
            <a:r>
              <a:rPr lang="it-IT" dirty="0"/>
              <a:t>cantieri potrebbero partire già nel 2018 e concludersi nel 2022</a:t>
            </a:r>
            <a:endParaRPr lang="en-US"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en-US" smtClean="0">
                <a:solidFill>
                  <a:prstClr val="white"/>
                </a:solidFill>
              </a:rPr>
              <a:pPr/>
              <a:t>54</a:t>
            </a:fld>
            <a:endParaRPr lang="en-US">
              <a:solidFill>
                <a:prstClr val="white"/>
              </a:solidFill>
            </a:endParaRPr>
          </a:p>
        </p:txBody>
      </p:sp>
    </p:spTree>
    <p:extLst>
      <p:ext uri="{BB962C8B-B14F-4D97-AF65-F5344CB8AC3E}">
        <p14:creationId xmlns:p14="http://schemas.microsoft.com/office/powerpoint/2010/main" val="406482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Città-Metropolitana</a:t>
            </a:r>
            <a:endParaRPr lang="en-US" dirty="0"/>
          </a:p>
        </p:txBody>
      </p:sp>
      <p:sp>
        <p:nvSpPr>
          <p:cNvPr id="3" name="Segnaposto contenuto 2"/>
          <p:cNvSpPr>
            <a:spLocks noGrp="1"/>
          </p:cNvSpPr>
          <p:nvPr>
            <p:ph idx="1"/>
          </p:nvPr>
        </p:nvSpPr>
        <p:spPr/>
        <p:txBody>
          <a:bodyPr/>
          <a:lstStyle/>
          <a:p>
            <a:endParaRPr lang="en-US"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en-US" smtClean="0">
                <a:solidFill>
                  <a:prstClr val="white"/>
                </a:solidFill>
              </a:rPr>
              <a:pPr/>
              <a:t>55</a:t>
            </a:fld>
            <a:endParaRPr lang="en-US">
              <a:solidFill>
                <a:prstClr val="white"/>
              </a:solidFill>
            </a:endParaRPr>
          </a:p>
        </p:txBody>
      </p:sp>
    </p:spTree>
    <p:extLst>
      <p:ext uri="{BB962C8B-B14F-4D97-AF65-F5344CB8AC3E}">
        <p14:creationId xmlns:p14="http://schemas.microsoft.com/office/powerpoint/2010/main" val="98678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Città Metropolitana di Milano </a:t>
            </a:r>
            <a:endParaRPr lang="en-US"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en-US" smtClean="0">
                <a:solidFill>
                  <a:prstClr val="white"/>
                </a:solidFill>
              </a:rPr>
              <a:pPr/>
              <a:t>56</a:t>
            </a:fld>
            <a:endParaRPr lang="en-US">
              <a:solidFill>
                <a:prstClr val="white"/>
              </a:solidFill>
            </a:endParaRPr>
          </a:p>
        </p:txBody>
      </p:sp>
      <p:pic>
        <p:nvPicPr>
          <p:cNvPr id="9218" name="Picture 2" descr="http://www.cittametropolitana.mi.it/export/sites/default/PSM/doc/Zone-omogene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86569" y="1905000"/>
            <a:ext cx="582045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15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Milano verde</a:t>
            </a:r>
            <a:endParaRPr lang="en-US"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en-US" smtClean="0">
                <a:solidFill>
                  <a:prstClr val="white"/>
                </a:solidFill>
              </a:rPr>
              <a:pPr/>
              <a:t>57</a:t>
            </a:fld>
            <a:endParaRPr lang="en-US">
              <a:solidFill>
                <a:prstClr val="white"/>
              </a:solidFill>
            </a:endParaRPr>
          </a:p>
        </p:txBody>
      </p:sp>
      <p:pic>
        <p:nvPicPr>
          <p:cNvPr id="12290" name="Picture 2" descr="http://www.pietromezzi.it/wp-content/uploads/2012/09/A.A.-PROVINCI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89093" y="1905000"/>
            <a:ext cx="581540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05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Milano Blue</a:t>
            </a:r>
            <a:endParaRPr lang="en-US"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en-US" smtClean="0">
                <a:solidFill>
                  <a:prstClr val="white"/>
                </a:solidFill>
              </a:rPr>
              <a:pPr/>
              <a:t>58</a:t>
            </a:fld>
            <a:endParaRPr lang="en-US">
              <a:solidFill>
                <a:prstClr val="white"/>
              </a:solidFill>
            </a:endParaRPr>
          </a:p>
        </p:txBody>
      </p:sp>
      <p:pic>
        <p:nvPicPr>
          <p:cNvPr id="1026" name="Picture 2" descr="https://asiloisola.files.wordpress.com/2016/06/carta-intreccio-delle-acque_fig-3.jpg?w=709&amp;h=53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4883" y="1905000"/>
            <a:ext cx="5483821" cy="41148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Risultati immagini per blue green cit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7584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en-US" smtClean="0">
                <a:solidFill>
                  <a:prstClr val="white"/>
                </a:solidFill>
              </a:rPr>
              <a:pPr/>
              <a:t>59</a:t>
            </a:fld>
            <a:endParaRPr lang="en-US">
              <a:solidFill>
                <a:prstClr val="white"/>
              </a:solidFill>
            </a:endParaRPr>
          </a:p>
        </p:txBody>
      </p:sp>
      <p:pic>
        <p:nvPicPr>
          <p:cNvPr id="13314" name="Picture 2" descr="Risultati immagini per leonardo 2019 milan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96152" y="1905000"/>
            <a:ext cx="6601283"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45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p:txBody>
          <a:bodyPr/>
          <a:lstStyle/>
          <a:p>
            <a:pPr eaLnBrk="1" hangingPunct="1"/>
            <a:endParaRPr lang="it-IT" altLang="en-US" sz="4000" b="1"/>
          </a:p>
        </p:txBody>
      </p:sp>
      <p:sp>
        <p:nvSpPr>
          <p:cNvPr id="15363"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CA2CD88-9131-4234-8DDF-2D359EE40C38}"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15365"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85A58F6-FF1D-4CB6-B3E5-FC96A9906B17}" type="slidenum">
              <a:rPr lang="it-IT" altLang="en-US" smtClean="0">
                <a:solidFill>
                  <a:schemeClr val="bg1"/>
                </a:solidFill>
              </a:rPr>
              <a:pPr fontAlgn="base">
                <a:spcBef>
                  <a:spcPct val="0"/>
                </a:spcBef>
                <a:spcAft>
                  <a:spcPct val="0"/>
                </a:spcAft>
              </a:pPr>
              <a:t>6</a:t>
            </a:fld>
            <a:endParaRPr lang="it-IT" altLang="en-US" smtClean="0">
              <a:solidFill>
                <a:schemeClr val="bg1"/>
              </a:solidFill>
            </a:endParaRPr>
          </a:p>
        </p:txBody>
      </p:sp>
      <p:sp>
        <p:nvSpPr>
          <p:cNvPr id="15366" name="Segnaposto contenuto 7"/>
          <p:cNvSpPr>
            <a:spLocks noGrp="1"/>
          </p:cNvSpPr>
          <p:nvPr>
            <p:ph idx="1"/>
          </p:nvPr>
        </p:nvSpPr>
        <p:spPr/>
        <p:txBody>
          <a:bodyPr/>
          <a:lstStyle/>
          <a:p>
            <a:pPr eaLnBrk="1" hangingPunct="1"/>
            <a:endParaRPr lang="en-GB" altLang="en-US" smtClean="0"/>
          </a:p>
        </p:txBody>
      </p:sp>
      <p:pic>
        <p:nvPicPr>
          <p:cNvPr id="15367" name="Immagin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609600"/>
            <a:ext cx="91582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03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Blue Green</a:t>
            </a:r>
            <a:endParaRPr lang="en-US"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en-US" smtClean="0">
                <a:solidFill>
                  <a:prstClr val="white"/>
                </a:solidFill>
              </a:rPr>
              <a:pPr/>
              <a:t>60</a:t>
            </a:fld>
            <a:endParaRPr lang="en-US">
              <a:solidFill>
                <a:prstClr val="white"/>
              </a:solidFill>
            </a:endParaRPr>
          </a:p>
        </p:txBody>
      </p:sp>
      <p:pic>
        <p:nvPicPr>
          <p:cNvPr id="10242" name="Picture 2" descr="Risultati immagini per blue green citi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9045" y="2158273"/>
            <a:ext cx="5521569" cy="349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Collegamento </a:t>
            </a:r>
            <a:r>
              <a:rPr lang="it-IT" dirty="0" err="1" smtClean="0"/>
              <a:t>LoVe</a:t>
            </a:r>
            <a:endParaRPr lang="en-US"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en-US" smtClean="0">
                <a:solidFill>
                  <a:prstClr val="white"/>
                </a:solidFill>
              </a:rPr>
              <a:pPr/>
              <a:t>61</a:t>
            </a:fld>
            <a:endParaRPr lang="en-US">
              <a:solidFill>
                <a:prstClr val="white"/>
              </a:solidFill>
            </a:endParaRPr>
          </a:p>
        </p:txBody>
      </p:sp>
      <p:pic>
        <p:nvPicPr>
          <p:cNvPr id="6" name="Segnaposto contenuto 5"/>
          <p:cNvPicPr>
            <a:picLocks noGrp="1"/>
          </p:cNvPicPr>
          <p:nvPr>
            <p:ph idx="1"/>
          </p:nvPr>
        </p:nvPicPr>
        <p:blipFill>
          <a:blip r:embed="rId2"/>
          <a:stretch>
            <a:fillRect/>
          </a:stretch>
        </p:blipFill>
        <p:spPr>
          <a:xfrm>
            <a:off x="2215662" y="1817077"/>
            <a:ext cx="7024382" cy="4031273"/>
          </a:xfrm>
          <a:prstGeom prst="rect">
            <a:avLst/>
          </a:prstGeom>
        </p:spPr>
      </p:pic>
    </p:spTree>
    <p:extLst>
      <p:ext uri="{BB962C8B-B14F-4D97-AF65-F5344CB8AC3E}">
        <p14:creationId xmlns:p14="http://schemas.microsoft.com/office/powerpoint/2010/main" val="346369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Esercizi di </a:t>
            </a:r>
            <a:r>
              <a:rPr lang="it-IT" dirty="0" err="1" smtClean="0"/>
              <a:t>Destination</a:t>
            </a:r>
            <a:r>
              <a:rPr lang="it-IT" dirty="0" smtClean="0"/>
              <a:t> Management</a:t>
            </a:r>
            <a:endParaRPr lang="it-IT" dirty="0"/>
          </a:p>
        </p:txBody>
      </p:sp>
      <p:sp>
        <p:nvSpPr>
          <p:cNvPr id="3" name="Segnaposto contenuto 2"/>
          <p:cNvSpPr>
            <a:spLocks noGrp="1"/>
          </p:cNvSpPr>
          <p:nvPr>
            <p:ph idx="1"/>
          </p:nvPr>
        </p:nvSpPr>
        <p:spPr/>
        <p:txBody>
          <a:bodyPr/>
          <a:lstStyle/>
          <a:p>
            <a:r>
              <a:rPr lang="it-IT" dirty="0" smtClean="0"/>
              <a:t>Nell’ambito del progetto su ‘I percorsi di Leonardo’ un gruppo di 43 studenti del corso di Marketing Urbano </a:t>
            </a:r>
            <a:r>
              <a:rPr lang="it-IT" dirty="0"/>
              <a:t>(</a:t>
            </a:r>
            <a:r>
              <a:rPr lang="it-IT" dirty="0" smtClean="0"/>
              <a:t>laurea Magistrale in Turismo Territorio e Sviluppo Locale) ha lavorato per individuare gli elementi complementari ed essenziali per rendere fruibili e accessibili i punti di interesse leonardesco presenti lungo i Navigli.</a:t>
            </a:r>
            <a:endParaRPr lang="it-IT"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it-IT" smtClean="0">
                <a:solidFill>
                  <a:prstClr val="white"/>
                </a:solidFill>
              </a:rPr>
              <a:pPr/>
              <a:t>62</a:t>
            </a:fld>
            <a:endParaRPr lang="it-IT">
              <a:solidFill>
                <a:prstClr val="white"/>
              </a:solidFill>
            </a:endParaRPr>
          </a:p>
        </p:txBody>
      </p:sp>
    </p:spTree>
    <p:extLst>
      <p:ext uri="{BB962C8B-B14F-4D97-AF65-F5344CB8AC3E}">
        <p14:creationId xmlns:p14="http://schemas.microsoft.com/office/powerpoint/2010/main" val="429480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1523273" y="609600"/>
            <a:ext cx="9145920" cy="798335"/>
          </a:xfrm>
        </p:spPr>
        <p:txBody>
          <a:bodyPr>
            <a:noAutofit/>
          </a:bodyPr>
          <a:lstStyle/>
          <a:p>
            <a:pPr algn="ctr"/>
            <a:r>
              <a:rPr lang="it-IT" sz="2800" dirty="0" smtClean="0"/>
              <a:t>Il Gruppo di Lavoro</a:t>
            </a:r>
            <a:br>
              <a:rPr lang="it-IT" sz="2800" dirty="0" smtClean="0"/>
            </a:br>
            <a:endParaRPr lang="it-IT" sz="2800" dirty="0"/>
          </a:p>
        </p:txBody>
      </p:sp>
      <p:sp>
        <p:nvSpPr>
          <p:cNvPr id="3" name="Segnaposto contenuto 2"/>
          <p:cNvSpPr>
            <a:spLocks noGrp="1"/>
          </p:cNvSpPr>
          <p:nvPr>
            <p:ph idx="1"/>
          </p:nvPr>
        </p:nvSpPr>
        <p:spPr>
          <a:xfrm>
            <a:off x="1055440" y="1313645"/>
            <a:ext cx="10657184" cy="4706155"/>
          </a:xfrm>
        </p:spPr>
        <p:txBody>
          <a:bodyPr>
            <a:normAutofit fontScale="85000" lnSpcReduction="10000"/>
          </a:bodyPr>
          <a:lstStyle/>
          <a:p>
            <a:pPr marL="0" indent="0" algn="just">
              <a:buNone/>
            </a:pPr>
            <a:r>
              <a:rPr lang="it-IT" sz="1800" b="1" dirty="0">
                <a:solidFill>
                  <a:srgbClr val="0070C0"/>
                </a:solidFill>
              </a:rPr>
              <a:t>Gruppo di lavoro: 43 laureati triennali iscritti alla laurea Magistrale in Turismo Territorio e Sviluppo Locale (UNIMIB) del corso di Marketing Urbano (</a:t>
            </a:r>
            <a:r>
              <a:rPr lang="it-IT" sz="1800" b="1" dirty="0" smtClean="0">
                <a:solidFill>
                  <a:srgbClr val="0070C0"/>
                </a:solidFill>
              </a:rPr>
              <a:t>Prof .</a:t>
            </a:r>
            <a:r>
              <a:rPr lang="it-IT" sz="1800" b="1" dirty="0">
                <a:solidFill>
                  <a:srgbClr val="0070C0"/>
                </a:solidFill>
              </a:rPr>
              <a:t>Ezio Marra).</a:t>
            </a:r>
          </a:p>
          <a:p>
            <a:pPr marL="0" indent="0" algn="just">
              <a:buNone/>
            </a:pPr>
            <a:r>
              <a:rPr lang="it-IT" sz="1800" b="1" dirty="0">
                <a:solidFill>
                  <a:srgbClr val="0070C0"/>
                </a:solidFill>
              </a:rPr>
              <a:t> 24 lombardi (di cui 4 milanesi), 15 italiani di </a:t>
            </a:r>
            <a:r>
              <a:rPr lang="it-IT" sz="1800" b="1" dirty="0" smtClean="0">
                <a:solidFill>
                  <a:srgbClr val="0070C0"/>
                </a:solidFill>
              </a:rPr>
              <a:t>molte altre </a:t>
            </a:r>
            <a:r>
              <a:rPr lang="it-IT" sz="1800" b="1" dirty="0">
                <a:solidFill>
                  <a:srgbClr val="0070C0"/>
                </a:solidFill>
              </a:rPr>
              <a:t>regioni italiane, 4 dall’estero (Cina, Libia, Spagna, Polonia).  </a:t>
            </a:r>
          </a:p>
          <a:p>
            <a:pPr marL="0" indent="0" algn="just">
              <a:buNone/>
            </a:pPr>
            <a:r>
              <a:rPr lang="it-IT" sz="1800" b="1" dirty="0">
                <a:solidFill>
                  <a:srgbClr val="0070C0"/>
                </a:solidFill>
              </a:rPr>
              <a:t>14 provenienti da lauree triennali di UNIMIB (prevalentemente Scienze del Turismo e Comunità Locale). Altri provenienti da altre lauree di altri atenei italiani e stranieri (Archeologia, Scienze culturali, Bocconi, Scienze </a:t>
            </a:r>
            <a:r>
              <a:rPr lang="it-IT" sz="1800" b="1" dirty="0" smtClean="0">
                <a:solidFill>
                  <a:srgbClr val="0070C0"/>
                </a:solidFill>
              </a:rPr>
              <a:t>dell’ambiente</a:t>
            </a:r>
            <a:r>
              <a:rPr lang="it-IT" sz="1800" b="1" dirty="0">
                <a:solidFill>
                  <a:srgbClr val="0070C0"/>
                </a:solidFill>
              </a:rPr>
              <a:t>, Geografia, ecc.).</a:t>
            </a:r>
          </a:p>
          <a:p>
            <a:pPr marL="0" indent="0">
              <a:buNone/>
            </a:pPr>
            <a:r>
              <a:rPr lang="it-IT" sz="1600" dirty="0" smtClean="0"/>
              <a:t>1</a:t>
            </a:r>
            <a:r>
              <a:rPr lang="it-IT" sz="1600" dirty="0"/>
              <a:t>)  </a:t>
            </a:r>
            <a:r>
              <a:rPr lang="it-IT" sz="1600" b="1" dirty="0">
                <a:solidFill>
                  <a:srgbClr val="FF0000"/>
                </a:solidFill>
              </a:rPr>
              <a:t>Dalla Darsena ad </a:t>
            </a:r>
            <a:r>
              <a:rPr lang="it-IT" sz="1600" b="1" dirty="0" smtClean="0">
                <a:solidFill>
                  <a:srgbClr val="FF0000"/>
                </a:solidFill>
              </a:rPr>
              <a:t>Abbiategrasso </a:t>
            </a:r>
            <a:r>
              <a:rPr lang="it-IT" sz="1600" dirty="0"/>
              <a:t>(Grande1): Beatrice Bonetti, Silvia Campus, Roberta Cassina, Elena Colli, Elisa Colombo, Francesca Cortesi, Debora Fontana, Lezia Fusaro, </a:t>
            </a:r>
            <a:r>
              <a:rPr lang="it-IT" sz="1600" dirty="0" err="1"/>
              <a:t>Lizhou</a:t>
            </a:r>
            <a:r>
              <a:rPr lang="it-IT" sz="1600" dirty="0"/>
              <a:t> Li, Matteo </a:t>
            </a:r>
            <a:r>
              <a:rPr lang="it-IT" sz="1600" dirty="0" err="1"/>
              <a:t>Medzela</a:t>
            </a:r>
            <a:r>
              <a:rPr lang="it-IT" sz="1600" dirty="0"/>
              <a:t>, </a:t>
            </a:r>
            <a:r>
              <a:rPr lang="it-IT" sz="1600" dirty="0" err="1"/>
              <a:t>Andrés</a:t>
            </a:r>
            <a:r>
              <a:rPr lang="it-IT" sz="1600" dirty="0"/>
              <a:t> </a:t>
            </a:r>
            <a:r>
              <a:rPr lang="it-IT" sz="1600" dirty="0" err="1"/>
              <a:t>Pérez</a:t>
            </a:r>
            <a:r>
              <a:rPr lang="it-IT" sz="1600" dirty="0"/>
              <a:t>, </a:t>
            </a:r>
            <a:r>
              <a:rPr lang="it-IT" sz="1600" dirty="0" err="1"/>
              <a:t>Nesreenrande</a:t>
            </a:r>
            <a:r>
              <a:rPr lang="it-IT" sz="1600" dirty="0"/>
              <a:t> Ramadan </a:t>
            </a:r>
          </a:p>
          <a:p>
            <a:pPr marL="0" indent="0">
              <a:buNone/>
            </a:pPr>
            <a:r>
              <a:rPr lang="it-IT" sz="1600" dirty="0"/>
              <a:t>2) </a:t>
            </a:r>
            <a:r>
              <a:rPr lang="it-IT" sz="1600" b="1" dirty="0">
                <a:solidFill>
                  <a:srgbClr val="FF0000"/>
                </a:solidFill>
              </a:rPr>
              <a:t>Da Abbiategrasso a Lonate Pozzolo </a:t>
            </a:r>
            <a:r>
              <a:rPr lang="it-IT" sz="1600" dirty="0"/>
              <a:t>(Grande2): Simone Avite, Luis Abad, Carolina Arena, Umberto Battello, Alessia Compagnoni, Federico Mandelli, Elena Paolini, </a:t>
            </a:r>
            <a:r>
              <a:rPr lang="it-IT" sz="1600" dirty="0" err="1"/>
              <a:t>Karem</a:t>
            </a:r>
            <a:r>
              <a:rPr lang="it-IT" sz="1600" dirty="0"/>
              <a:t> </a:t>
            </a:r>
            <a:r>
              <a:rPr lang="it-IT" sz="1600" dirty="0" err="1"/>
              <a:t>Tayseir</a:t>
            </a:r>
            <a:endParaRPr lang="it-IT" sz="1600" dirty="0"/>
          </a:p>
          <a:p>
            <a:pPr marL="0" indent="0">
              <a:buNone/>
            </a:pPr>
            <a:r>
              <a:rPr lang="it-IT" sz="1600" dirty="0"/>
              <a:t>3) </a:t>
            </a:r>
            <a:r>
              <a:rPr lang="it-IT" sz="1600" b="1" dirty="0">
                <a:solidFill>
                  <a:srgbClr val="FF0000"/>
                </a:solidFill>
              </a:rPr>
              <a:t>«Lontano dal rumore…inseguendo Leonardo» Da Milano a Pavia</a:t>
            </a:r>
            <a:r>
              <a:rPr lang="it-IT" sz="1600" dirty="0"/>
              <a:t> (Pavese): Irene Barbieri, Luca </a:t>
            </a:r>
            <a:r>
              <a:rPr lang="it-IT" sz="1600" dirty="0" err="1"/>
              <a:t>Bedogni</a:t>
            </a:r>
            <a:r>
              <a:rPr lang="it-IT" sz="1600" dirty="0"/>
              <a:t>, Gabriele </a:t>
            </a:r>
            <a:r>
              <a:rPr lang="it-IT" sz="1600" dirty="0" err="1"/>
              <a:t>Betteghella</a:t>
            </a:r>
            <a:r>
              <a:rPr lang="it-IT" sz="1600" dirty="0"/>
              <a:t> , Fabiana Bizzarro, </a:t>
            </a:r>
            <a:r>
              <a:rPr lang="it-IT" sz="1600" dirty="0" err="1"/>
              <a:t>Giusita</a:t>
            </a:r>
            <a:r>
              <a:rPr lang="it-IT" sz="1600" dirty="0"/>
              <a:t> Lory Cimminelli, Ester </a:t>
            </a:r>
            <a:r>
              <a:rPr lang="it-IT" sz="1600" dirty="0" err="1"/>
              <a:t>Colasante</a:t>
            </a:r>
            <a:r>
              <a:rPr lang="it-IT" sz="1600" dirty="0"/>
              <a:t>, Riccardo </a:t>
            </a:r>
            <a:r>
              <a:rPr lang="it-IT" sz="1600" dirty="0" err="1"/>
              <a:t>Corrati</a:t>
            </a:r>
            <a:r>
              <a:rPr lang="it-IT" sz="1600" dirty="0"/>
              <a:t> , Angela Floris, Giulia </a:t>
            </a:r>
            <a:r>
              <a:rPr lang="it-IT" sz="1600" dirty="0" err="1"/>
              <a:t>Pampararo</a:t>
            </a:r>
            <a:endParaRPr lang="it-IT" sz="1600" dirty="0"/>
          </a:p>
          <a:p>
            <a:pPr marL="0" indent="0">
              <a:buNone/>
            </a:pPr>
            <a:r>
              <a:rPr lang="it-IT" sz="1600" dirty="0"/>
              <a:t>4) </a:t>
            </a:r>
            <a:r>
              <a:rPr lang="it-IT" sz="1600" b="1" dirty="0">
                <a:solidFill>
                  <a:srgbClr val="FF0000"/>
                </a:solidFill>
              </a:rPr>
              <a:t>Il Naviglio di Bereguardo</a:t>
            </a:r>
            <a:r>
              <a:rPr lang="it-IT" sz="1600" dirty="0"/>
              <a:t> (Bereguardo): Letizia </a:t>
            </a:r>
            <a:r>
              <a:rPr lang="it-IT" sz="1600" dirty="0" err="1"/>
              <a:t>Badà</a:t>
            </a:r>
            <a:r>
              <a:rPr lang="it-IT" sz="1600" dirty="0"/>
              <a:t>, Elisa Galbiati, Elisa Grilli, Alessia Moretti, Ilaria </a:t>
            </a:r>
            <a:r>
              <a:rPr lang="it-IT" sz="1600" dirty="0" err="1"/>
              <a:t>Perico</a:t>
            </a:r>
            <a:r>
              <a:rPr lang="it-IT" sz="1600" dirty="0"/>
              <a:t>, Giulia Rinaldi</a:t>
            </a:r>
          </a:p>
          <a:p>
            <a:pPr marL="0" indent="0">
              <a:buNone/>
            </a:pPr>
            <a:r>
              <a:rPr lang="it-IT" sz="1600" dirty="0"/>
              <a:t>5) </a:t>
            </a:r>
            <a:r>
              <a:rPr lang="it-IT" sz="1600" b="1" dirty="0">
                <a:solidFill>
                  <a:srgbClr val="FF0000"/>
                </a:solidFill>
              </a:rPr>
              <a:t>Naviglio della Martesana e Naviglio di Paderno</a:t>
            </a:r>
            <a:r>
              <a:rPr lang="it-IT" sz="1600" b="1" dirty="0"/>
              <a:t> </a:t>
            </a:r>
            <a:r>
              <a:rPr lang="it-IT" sz="1600" dirty="0"/>
              <a:t>(Martesana): Lia </a:t>
            </a:r>
            <a:r>
              <a:rPr lang="it-IT" sz="1600" dirty="0" err="1"/>
              <a:t>Bonaita</a:t>
            </a:r>
            <a:r>
              <a:rPr lang="it-IT" sz="1600" dirty="0"/>
              <a:t>, ,Jessica </a:t>
            </a:r>
            <a:r>
              <a:rPr lang="it-IT" sz="1600" dirty="0" err="1"/>
              <a:t>Buzzerio</a:t>
            </a:r>
            <a:r>
              <a:rPr lang="it-IT" sz="1600" dirty="0"/>
              <a:t>, Martina </a:t>
            </a:r>
            <a:r>
              <a:rPr lang="it-IT" sz="1600" dirty="0" err="1"/>
              <a:t>Carnelli</a:t>
            </a:r>
            <a:r>
              <a:rPr lang="it-IT" sz="1600" dirty="0"/>
              <a:t>, Lorenzo </a:t>
            </a:r>
            <a:r>
              <a:rPr lang="it-IT" sz="1600" dirty="0" err="1"/>
              <a:t>Corosu</a:t>
            </a:r>
            <a:r>
              <a:rPr lang="it-IT" sz="1600" dirty="0"/>
              <a:t>, Silvia Duchini, Francesca </a:t>
            </a:r>
            <a:r>
              <a:rPr lang="it-IT" sz="1600" dirty="0" err="1"/>
              <a:t>Garzetti</a:t>
            </a:r>
            <a:r>
              <a:rPr lang="it-IT" sz="1600" dirty="0"/>
              <a:t>, Cecilia Messina, Federico Raucci</a:t>
            </a:r>
          </a:p>
          <a:p>
            <a:pPr marL="0" indent="0">
              <a:buNone/>
            </a:pPr>
            <a:endParaRPr lang="it-IT" sz="1800" dirty="0"/>
          </a:p>
        </p:txBody>
      </p:sp>
      <p:sp>
        <p:nvSpPr>
          <p:cNvPr id="4" name="Segnaposto piè di pagina 3"/>
          <p:cNvSpPr>
            <a:spLocks noGrp="1"/>
          </p:cNvSpPr>
          <p:nvPr>
            <p:ph type="ftr" sz="quarter" idx="11"/>
          </p:nvPr>
        </p:nvSpPr>
        <p:spPr/>
        <p:txBody>
          <a:bodyPr/>
          <a:lstStyle/>
          <a:p>
            <a:r>
              <a:rPr lang="it-IT" smtClean="0">
                <a:solidFill>
                  <a:prstClr val="white"/>
                </a:solidFill>
              </a:rPr>
              <a:t>corso di Marketing Urbano - prof.Ezio Marra</a:t>
            </a:r>
            <a:endParaRPr lang="it-IT">
              <a:solidFill>
                <a:prstClr val="white"/>
              </a:solidFill>
            </a:endParaRPr>
          </a:p>
        </p:txBody>
      </p:sp>
    </p:spTree>
    <p:extLst>
      <p:ext uri="{BB962C8B-B14F-4D97-AF65-F5344CB8AC3E}">
        <p14:creationId xmlns:p14="http://schemas.microsoft.com/office/powerpoint/2010/main" val="348993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smtClean="0"/>
              <a:t>corso di Marketing Urbano - prof.Ezio Marra</a:t>
            </a:r>
            <a:endParaRPr lang="it-IT"/>
          </a:p>
        </p:txBody>
      </p:sp>
      <p:pic>
        <p:nvPicPr>
          <p:cNvPr id="12" name="image5.jpeg"/>
          <p:cNvPicPr/>
          <p:nvPr/>
        </p:nvPicPr>
        <p:blipFill>
          <a:blip r:embed="rId2" cstate="print">
            <a:extLst/>
          </a:blip>
          <a:srcRect l="13767" t="6885" r="31992" b="21678"/>
          <a:stretch>
            <a:fillRect/>
          </a:stretch>
        </p:blipFill>
        <p:spPr>
          <a:xfrm>
            <a:off x="9993221" y="242356"/>
            <a:ext cx="2198779" cy="2148085"/>
          </a:xfrm>
          <a:prstGeom prst="rect">
            <a:avLst/>
          </a:prstGeom>
          <a:ln w="12700">
            <a:miter lim="400000"/>
          </a:ln>
        </p:spPr>
      </p:pic>
      <p:pic>
        <p:nvPicPr>
          <p:cNvPr id="17" name="image8.jpg" descr="D:\Ceee\UniBicocca\TTSL\Mktg Urbano - Marra Gilli\foto martesana\Foto Silvia Martesana.jpg"/>
          <p:cNvPicPr/>
          <p:nvPr/>
        </p:nvPicPr>
        <p:blipFill>
          <a:blip r:embed="rId3" cstate="print">
            <a:extLst/>
          </a:blip>
          <a:stretch>
            <a:fillRect/>
          </a:stretch>
        </p:blipFill>
        <p:spPr>
          <a:xfrm>
            <a:off x="10324818" y="3648077"/>
            <a:ext cx="1832497" cy="2703399"/>
          </a:xfrm>
          <a:prstGeom prst="rect">
            <a:avLst/>
          </a:prstGeom>
          <a:ln w="12700">
            <a:miter lim="400000"/>
          </a:ln>
        </p:spPr>
      </p:pic>
      <p:pic>
        <p:nvPicPr>
          <p:cNvPr id="18" name="Picture 2" descr="C:\Users\Asus di Ester\Desktop\Naviglio Pavese 06-06-2014\IMG_1105.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89156" y="2832743"/>
            <a:ext cx="5131437" cy="3562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Immagine 10" descr="IMG_332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407" y="374168"/>
            <a:ext cx="4634594" cy="3127931"/>
          </a:xfrm>
          <a:prstGeom prst="rect">
            <a:avLst/>
          </a:prstGeom>
        </p:spPr>
      </p:pic>
      <p:pic>
        <p:nvPicPr>
          <p:cNvPr id="19" name="Picture 3" descr="C:\Users\Ilaria\Pictures\2014-05-29 naviglio bereguardo\naviglio bereguardo 017.JPG"/>
          <p:cNvPicPr>
            <a:picLocks noChangeAspect="1" noChangeArrowheads="1"/>
          </p:cNvPicPr>
          <p:nvPr/>
        </p:nvPicPr>
        <p:blipFill>
          <a:blip r:embed="rId6" cstate="print"/>
          <a:srcRect/>
          <a:stretch>
            <a:fillRect/>
          </a:stretch>
        </p:blipFill>
        <p:spPr bwMode="auto">
          <a:xfrm>
            <a:off x="5385855" y="2186003"/>
            <a:ext cx="5255155" cy="4269813"/>
          </a:xfrm>
          <a:prstGeom prst="rect">
            <a:avLst/>
          </a:prstGeom>
          <a:ln>
            <a:noFill/>
          </a:ln>
          <a:effectLst>
            <a:softEdge rad="112500"/>
          </a:effectLst>
        </p:spPr>
      </p:pic>
      <p:pic>
        <p:nvPicPr>
          <p:cNvPr id="14" name="image7.jpg" descr="D:\Ceee\UniBicocca\TTSL\Mktg Urbano - Marra Gilli\foto martesana\20140602_182208.jpg"/>
          <p:cNvPicPr/>
          <p:nvPr/>
        </p:nvPicPr>
        <p:blipFill>
          <a:blip r:embed="rId7" cstate="print">
            <a:extLst/>
          </a:blip>
          <a:stretch>
            <a:fillRect/>
          </a:stretch>
        </p:blipFill>
        <p:spPr>
          <a:xfrm>
            <a:off x="9519484" y="2390442"/>
            <a:ext cx="2637831" cy="2223314"/>
          </a:xfrm>
          <a:prstGeom prst="rect">
            <a:avLst/>
          </a:prstGeom>
          <a:ln w="12700">
            <a:miter lim="400000"/>
          </a:ln>
        </p:spPr>
      </p:pic>
      <p:pic>
        <p:nvPicPr>
          <p:cNvPr id="16" name="image9.jpg" descr="E:\foto martesana\DSCN0803.JPG"/>
          <p:cNvPicPr/>
          <p:nvPr/>
        </p:nvPicPr>
        <p:blipFill>
          <a:blip r:embed="rId8" cstate="print">
            <a:extLst/>
          </a:blip>
          <a:stretch>
            <a:fillRect/>
          </a:stretch>
        </p:blipFill>
        <p:spPr>
          <a:xfrm>
            <a:off x="8142460" y="4613180"/>
            <a:ext cx="2441364" cy="1769961"/>
          </a:xfrm>
          <a:prstGeom prst="rect">
            <a:avLst/>
          </a:prstGeom>
          <a:ln w="12700">
            <a:miter lim="400000"/>
          </a:ln>
        </p:spPr>
      </p:pic>
      <p:pic>
        <p:nvPicPr>
          <p:cNvPr id="6" name="Immagine 5" descr="P1170923.JPG"/>
          <p:cNvPicPr>
            <a:picLocks noChangeAspect="1"/>
          </p:cNvPicPr>
          <p:nvPr/>
        </p:nvPicPr>
        <p:blipFill>
          <a:blip r:embed="rId9" cstate="print">
            <a:lum contrast="20000"/>
          </a:blip>
          <a:srcRect t="37790" r="12518"/>
          <a:stretch>
            <a:fillRect/>
          </a:stretch>
        </p:blipFill>
        <p:spPr>
          <a:xfrm>
            <a:off x="5364001" y="319633"/>
            <a:ext cx="4585679" cy="2778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CasellaDiTesto 1"/>
          <p:cNvSpPr txBox="1"/>
          <p:nvPr/>
        </p:nvSpPr>
        <p:spPr>
          <a:xfrm>
            <a:off x="1725768" y="374168"/>
            <a:ext cx="1609859" cy="424732"/>
          </a:xfrm>
          <a:prstGeom prst="rect">
            <a:avLst/>
          </a:prstGeom>
          <a:noFill/>
        </p:spPr>
        <p:txBody>
          <a:bodyPr wrap="square" rtlCol="0">
            <a:spAutoFit/>
          </a:bodyPr>
          <a:lstStyle/>
          <a:p>
            <a:pPr>
              <a:lnSpc>
                <a:spcPct val="90000"/>
              </a:lnSpc>
            </a:pPr>
            <a:r>
              <a:rPr lang="it-IT" sz="2400" b="1" dirty="0" smtClean="0">
                <a:solidFill>
                  <a:srgbClr val="FF0000"/>
                </a:solidFill>
              </a:rPr>
              <a:t>Grande 1</a:t>
            </a:r>
            <a:endParaRPr lang="it-IT" sz="2400" b="1" dirty="0">
              <a:solidFill>
                <a:srgbClr val="FF0000"/>
              </a:solidFill>
            </a:endParaRPr>
          </a:p>
        </p:txBody>
      </p:sp>
      <p:sp>
        <p:nvSpPr>
          <p:cNvPr id="3" name="CasellaDiTesto 2"/>
          <p:cNvSpPr txBox="1"/>
          <p:nvPr/>
        </p:nvSpPr>
        <p:spPr>
          <a:xfrm>
            <a:off x="7881870" y="2548801"/>
            <a:ext cx="1637614" cy="424732"/>
          </a:xfrm>
          <a:prstGeom prst="rect">
            <a:avLst/>
          </a:prstGeom>
          <a:noFill/>
        </p:spPr>
        <p:txBody>
          <a:bodyPr wrap="square" rtlCol="0">
            <a:spAutoFit/>
          </a:bodyPr>
          <a:lstStyle/>
          <a:p>
            <a:pPr>
              <a:lnSpc>
                <a:spcPct val="90000"/>
              </a:lnSpc>
            </a:pPr>
            <a:r>
              <a:rPr lang="it-IT" sz="2400" b="1" dirty="0" smtClean="0">
                <a:solidFill>
                  <a:srgbClr val="FF0000"/>
                </a:solidFill>
              </a:rPr>
              <a:t>Grande 2</a:t>
            </a:r>
            <a:endParaRPr lang="it-IT" sz="2400" b="1" dirty="0">
              <a:solidFill>
                <a:srgbClr val="FF0000"/>
              </a:solidFill>
            </a:endParaRPr>
          </a:p>
        </p:txBody>
      </p:sp>
      <p:sp>
        <p:nvSpPr>
          <p:cNvPr id="5" name="CasellaDiTesto 4"/>
          <p:cNvSpPr txBox="1"/>
          <p:nvPr/>
        </p:nvSpPr>
        <p:spPr>
          <a:xfrm>
            <a:off x="3411156" y="5733143"/>
            <a:ext cx="1909304" cy="424732"/>
          </a:xfrm>
          <a:prstGeom prst="rect">
            <a:avLst/>
          </a:prstGeom>
          <a:noFill/>
        </p:spPr>
        <p:txBody>
          <a:bodyPr wrap="square" rtlCol="0">
            <a:spAutoFit/>
          </a:bodyPr>
          <a:lstStyle/>
          <a:p>
            <a:pPr>
              <a:lnSpc>
                <a:spcPct val="90000"/>
              </a:lnSpc>
            </a:pPr>
            <a:r>
              <a:rPr lang="it-IT" sz="2400" b="1" dirty="0" smtClean="0">
                <a:solidFill>
                  <a:srgbClr val="FF0000"/>
                </a:solidFill>
              </a:rPr>
              <a:t>Pavese</a:t>
            </a:r>
            <a:endParaRPr lang="it-IT" sz="2400" b="1" dirty="0">
              <a:solidFill>
                <a:srgbClr val="FF0000"/>
              </a:solidFill>
            </a:endParaRPr>
          </a:p>
        </p:txBody>
      </p:sp>
      <p:sp>
        <p:nvSpPr>
          <p:cNvPr id="20" name="CasellaDiTesto 19"/>
          <p:cNvSpPr txBox="1"/>
          <p:nvPr/>
        </p:nvSpPr>
        <p:spPr>
          <a:xfrm>
            <a:off x="7483366" y="3256033"/>
            <a:ext cx="1912204" cy="424732"/>
          </a:xfrm>
          <a:prstGeom prst="rect">
            <a:avLst/>
          </a:prstGeom>
          <a:noFill/>
        </p:spPr>
        <p:txBody>
          <a:bodyPr wrap="square" rtlCol="0">
            <a:spAutoFit/>
          </a:bodyPr>
          <a:lstStyle/>
          <a:p>
            <a:pPr>
              <a:lnSpc>
                <a:spcPct val="90000"/>
              </a:lnSpc>
            </a:pPr>
            <a:r>
              <a:rPr lang="it-IT" sz="2400" b="1" dirty="0" smtClean="0">
                <a:solidFill>
                  <a:srgbClr val="FF0000"/>
                </a:solidFill>
              </a:rPr>
              <a:t>Bereguardo</a:t>
            </a:r>
            <a:endParaRPr lang="it-IT" sz="2400" b="1" dirty="0">
              <a:solidFill>
                <a:srgbClr val="FF0000"/>
              </a:solidFill>
            </a:endParaRPr>
          </a:p>
        </p:txBody>
      </p:sp>
      <p:sp>
        <p:nvSpPr>
          <p:cNvPr id="21" name="CasellaDiTesto 20"/>
          <p:cNvSpPr txBox="1"/>
          <p:nvPr/>
        </p:nvSpPr>
        <p:spPr>
          <a:xfrm rot="17593304">
            <a:off x="9135890" y="3187226"/>
            <a:ext cx="2080922" cy="424732"/>
          </a:xfrm>
          <a:prstGeom prst="rect">
            <a:avLst/>
          </a:prstGeom>
          <a:noFill/>
        </p:spPr>
        <p:txBody>
          <a:bodyPr wrap="square" rtlCol="0">
            <a:spAutoFit/>
          </a:bodyPr>
          <a:lstStyle/>
          <a:p>
            <a:pPr>
              <a:lnSpc>
                <a:spcPct val="90000"/>
              </a:lnSpc>
            </a:pPr>
            <a:r>
              <a:rPr lang="it-IT" sz="2400" b="1" dirty="0" smtClean="0">
                <a:solidFill>
                  <a:srgbClr val="FF0000"/>
                </a:solidFill>
              </a:rPr>
              <a:t>Martesana</a:t>
            </a:r>
            <a:endParaRPr lang="it-IT" sz="2400" b="1" dirty="0">
              <a:solidFill>
                <a:srgbClr val="FF0000"/>
              </a:solidFill>
            </a:endParaRPr>
          </a:p>
        </p:txBody>
      </p:sp>
    </p:spTree>
    <p:extLst>
      <p:ext uri="{BB962C8B-B14F-4D97-AF65-F5344CB8AC3E}">
        <p14:creationId xmlns:p14="http://schemas.microsoft.com/office/powerpoint/2010/main" val="198506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1523273" y="609600"/>
            <a:ext cx="9145920" cy="624840"/>
          </a:xfrm>
        </p:spPr>
        <p:txBody>
          <a:bodyPr>
            <a:noAutofit/>
          </a:bodyPr>
          <a:lstStyle/>
          <a:p>
            <a:r>
              <a:rPr lang="it-IT" sz="2800" dirty="0" smtClean="0"/>
              <a:t>I percorsi di Leonardo – Elementi Primari e Secondari</a:t>
            </a:r>
            <a:endParaRPr lang="it-IT" sz="2800" dirty="0"/>
          </a:p>
        </p:txBody>
      </p:sp>
      <p:pic>
        <p:nvPicPr>
          <p:cNvPr id="5" name="Segnaposto contenuto 4"/>
          <p:cNvPicPr>
            <a:picLocks noGrp="1" noChangeAspect="1"/>
          </p:cNvPicPr>
          <p:nvPr>
            <p:ph idx="1"/>
          </p:nvPr>
        </p:nvPicPr>
        <p:blipFill>
          <a:blip r:embed="rId2"/>
          <a:stretch>
            <a:fillRect/>
          </a:stretch>
        </p:blipFill>
        <p:spPr>
          <a:xfrm>
            <a:off x="1752600" y="1390918"/>
            <a:ext cx="8808720" cy="4827002"/>
          </a:xfrm>
          <a:prstGeom prst="rect">
            <a:avLst/>
          </a:prstGeom>
        </p:spPr>
      </p:pic>
      <p:sp>
        <p:nvSpPr>
          <p:cNvPr id="4" name="Segnaposto piè di pagina 3"/>
          <p:cNvSpPr>
            <a:spLocks noGrp="1"/>
          </p:cNvSpPr>
          <p:nvPr>
            <p:ph type="ftr" sz="quarter" idx="11"/>
          </p:nvPr>
        </p:nvSpPr>
        <p:spPr/>
        <p:txBody>
          <a:bodyPr/>
          <a:lstStyle/>
          <a:p>
            <a:r>
              <a:rPr lang="it-IT" smtClean="0">
                <a:solidFill>
                  <a:prstClr val="white"/>
                </a:solidFill>
              </a:rPr>
              <a:t>corso di Marketing Urbano - prof.Ezio Marra</a:t>
            </a:r>
            <a:endParaRPr lang="it-IT">
              <a:solidFill>
                <a:prstClr val="white"/>
              </a:solidFill>
            </a:endParaRPr>
          </a:p>
        </p:txBody>
      </p:sp>
    </p:spTree>
    <p:extLst>
      <p:ext uri="{BB962C8B-B14F-4D97-AF65-F5344CB8AC3E}">
        <p14:creationId xmlns:p14="http://schemas.microsoft.com/office/powerpoint/2010/main" val="40445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I percorsi di Leonardo – Elementi </a:t>
            </a:r>
            <a:r>
              <a:rPr lang="it-IT" dirty="0" smtClean="0"/>
              <a:t>Aggiuntivi e Eventi</a:t>
            </a:r>
            <a:endParaRPr lang="it-IT" dirty="0"/>
          </a:p>
        </p:txBody>
      </p:sp>
      <p:pic>
        <p:nvPicPr>
          <p:cNvPr id="5" name="Segnaposto contenuto 4"/>
          <p:cNvPicPr>
            <a:picLocks noGrp="1" noChangeAspect="1"/>
          </p:cNvPicPr>
          <p:nvPr>
            <p:ph idx="1"/>
          </p:nvPr>
        </p:nvPicPr>
        <p:blipFill>
          <a:blip r:embed="rId2"/>
          <a:stretch>
            <a:fillRect/>
          </a:stretch>
        </p:blipFill>
        <p:spPr>
          <a:xfrm>
            <a:off x="1889318" y="1676400"/>
            <a:ext cx="8946321" cy="4617720"/>
          </a:xfrm>
          <a:prstGeom prst="rect">
            <a:avLst/>
          </a:prstGeom>
        </p:spPr>
      </p:pic>
      <p:sp>
        <p:nvSpPr>
          <p:cNvPr id="4" name="Segnaposto piè di pagina 3"/>
          <p:cNvSpPr>
            <a:spLocks noGrp="1"/>
          </p:cNvSpPr>
          <p:nvPr>
            <p:ph type="ftr" sz="quarter" idx="11"/>
          </p:nvPr>
        </p:nvSpPr>
        <p:spPr/>
        <p:txBody>
          <a:bodyPr/>
          <a:lstStyle/>
          <a:p>
            <a:r>
              <a:rPr lang="it-IT" smtClean="0">
                <a:solidFill>
                  <a:prstClr val="white"/>
                </a:solidFill>
              </a:rPr>
              <a:t>corso di Marketing Urbano - prof.Ezio Marra</a:t>
            </a:r>
            <a:endParaRPr lang="it-IT">
              <a:solidFill>
                <a:prstClr val="white"/>
              </a:solidFill>
            </a:endParaRPr>
          </a:p>
        </p:txBody>
      </p:sp>
    </p:spTree>
    <p:extLst>
      <p:ext uri="{BB962C8B-B14F-4D97-AF65-F5344CB8AC3E}">
        <p14:creationId xmlns:p14="http://schemas.microsoft.com/office/powerpoint/2010/main" val="157225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1523273" y="609600"/>
            <a:ext cx="9145920" cy="798335"/>
          </a:xfrm>
        </p:spPr>
        <p:txBody>
          <a:bodyPr>
            <a:noAutofit/>
          </a:bodyPr>
          <a:lstStyle/>
          <a:p>
            <a:r>
              <a:rPr lang="it-IT" dirty="0" smtClean="0"/>
              <a:t>I percorsi di Leonardo – Comunità Locale e Narrazioni</a:t>
            </a:r>
            <a:endParaRPr lang="it-IT" dirty="0"/>
          </a:p>
        </p:txBody>
      </p:sp>
      <p:pic>
        <p:nvPicPr>
          <p:cNvPr id="5" name="Segnaposto contenuto 4"/>
          <p:cNvPicPr>
            <a:picLocks noGrp="1" noChangeAspect="1"/>
          </p:cNvPicPr>
          <p:nvPr>
            <p:ph idx="1"/>
          </p:nvPr>
        </p:nvPicPr>
        <p:blipFill>
          <a:blip r:embed="rId2"/>
          <a:stretch>
            <a:fillRect/>
          </a:stretch>
        </p:blipFill>
        <p:spPr>
          <a:xfrm>
            <a:off x="1722120" y="1407935"/>
            <a:ext cx="8947073" cy="4794745"/>
          </a:xfrm>
          <a:prstGeom prst="rect">
            <a:avLst/>
          </a:prstGeom>
        </p:spPr>
      </p:pic>
      <p:sp>
        <p:nvSpPr>
          <p:cNvPr id="4" name="Segnaposto piè di pagina 3"/>
          <p:cNvSpPr>
            <a:spLocks noGrp="1"/>
          </p:cNvSpPr>
          <p:nvPr>
            <p:ph type="ftr" sz="quarter" idx="11"/>
          </p:nvPr>
        </p:nvSpPr>
        <p:spPr/>
        <p:txBody>
          <a:bodyPr/>
          <a:lstStyle/>
          <a:p>
            <a:r>
              <a:rPr lang="it-IT" smtClean="0">
                <a:solidFill>
                  <a:prstClr val="white"/>
                </a:solidFill>
              </a:rPr>
              <a:t>corso di Marketing Urbano - prof.Ezio Marra</a:t>
            </a:r>
            <a:endParaRPr lang="it-IT">
              <a:solidFill>
                <a:prstClr val="white"/>
              </a:solidFill>
            </a:endParaRPr>
          </a:p>
        </p:txBody>
      </p:sp>
    </p:spTree>
    <p:extLst>
      <p:ext uri="{BB962C8B-B14F-4D97-AF65-F5344CB8AC3E}">
        <p14:creationId xmlns:p14="http://schemas.microsoft.com/office/powerpoint/2010/main" val="310805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1523273" y="609600"/>
            <a:ext cx="9145920" cy="960120"/>
          </a:xfrm>
        </p:spPr>
        <p:txBody>
          <a:bodyPr/>
          <a:lstStyle/>
          <a:p>
            <a:r>
              <a:rPr lang="it-IT" dirty="0" smtClean="0"/>
              <a:t>Particolare di mappa su Google </a:t>
            </a:r>
            <a:r>
              <a:rPr lang="it-IT" dirty="0" err="1" smtClean="0"/>
              <a:t>MAPSengine</a:t>
            </a:r>
            <a:endParaRPr lang="it-IT" dirty="0"/>
          </a:p>
        </p:txBody>
      </p:sp>
      <p:pic>
        <p:nvPicPr>
          <p:cNvPr id="5" name="Segnaposto contenuto 4"/>
          <p:cNvPicPr>
            <a:picLocks noGrp="1" noChangeAspect="1"/>
          </p:cNvPicPr>
          <p:nvPr>
            <p:ph idx="1"/>
          </p:nvPr>
        </p:nvPicPr>
        <p:blipFill>
          <a:blip r:embed="rId2"/>
          <a:stretch>
            <a:fillRect/>
          </a:stretch>
        </p:blipFill>
        <p:spPr>
          <a:xfrm>
            <a:off x="1676400" y="1569720"/>
            <a:ext cx="9372599" cy="4632960"/>
          </a:xfrm>
          <a:prstGeom prst="rect">
            <a:avLst/>
          </a:prstGeom>
        </p:spPr>
      </p:pic>
      <p:sp>
        <p:nvSpPr>
          <p:cNvPr id="4" name="Segnaposto piè di pagina 3"/>
          <p:cNvSpPr>
            <a:spLocks noGrp="1"/>
          </p:cNvSpPr>
          <p:nvPr>
            <p:ph type="ftr" sz="quarter" idx="11"/>
          </p:nvPr>
        </p:nvSpPr>
        <p:spPr/>
        <p:txBody>
          <a:bodyPr/>
          <a:lstStyle/>
          <a:p>
            <a:r>
              <a:rPr lang="it-IT" smtClean="0">
                <a:solidFill>
                  <a:prstClr val="white"/>
                </a:solidFill>
              </a:rPr>
              <a:t>corso di Marketing Urbano - prof.Ezio Marra</a:t>
            </a:r>
            <a:endParaRPr lang="it-IT">
              <a:solidFill>
                <a:prstClr val="white"/>
              </a:solidFill>
            </a:endParaRPr>
          </a:p>
        </p:txBody>
      </p:sp>
    </p:spTree>
    <p:extLst>
      <p:ext uri="{BB962C8B-B14F-4D97-AF65-F5344CB8AC3E}">
        <p14:creationId xmlns:p14="http://schemas.microsoft.com/office/powerpoint/2010/main" val="306821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 percorsi di Leonardo </a:t>
            </a:r>
            <a:endParaRPr lang="it-IT" dirty="0"/>
          </a:p>
        </p:txBody>
      </p:sp>
      <p:sp>
        <p:nvSpPr>
          <p:cNvPr id="3" name="Segnaposto contenuto 2"/>
          <p:cNvSpPr>
            <a:spLocks noGrp="1"/>
          </p:cNvSpPr>
          <p:nvPr>
            <p:ph idx="1"/>
          </p:nvPr>
        </p:nvSpPr>
        <p:spPr/>
        <p:txBody>
          <a:bodyPr>
            <a:normAutofit lnSpcReduction="10000"/>
          </a:bodyPr>
          <a:lstStyle/>
          <a:p>
            <a:r>
              <a:rPr lang="it-IT" dirty="0" smtClean="0"/>
              <a:t>I percorsi di Leonardo promossi dalla Navigli </a:t>
            </a:r>
            <a:r>
              <a:rPr lang="it-IT" dirty="0" err="1" smtClean="0"/>
              <a:t>Scarl</a:t>
            </a:r>
            <a:r>
              <a:rPr lang="it-IT" dirty="0" smtClean="0"/>
              <a:t> costituiscono, in sintonia con le tematiche di EXPO 2015, un’ottima occasione per ridare a Milano un’identità di</a:t>
            </a:r>
          </a:p>
          <a:p>
            <a:r>
              <a:rPr lang="it-IT" dirty="0" smtClean="0"/>
              <a:t>GREEN METROPOLIS</a:t>
            </a:r>
          </a:p>
          <a:p>
            <a:r>
              <a:rPr lang="it-IT" dirty="0" smtClean="0"/>
              <a:t>Come indicato nelle diapositive precedenti i milanesi conoscono bene i Navigli mentre i turisti stranieri ignorano in grandissima parte la loro esistenza.</a:t>
            </a:r>
          </a:p>
          <a:p>
            <a:r>
              <a:rPr lang="it-IT" dirty="0" smtClean="0"/>
              <a:t>A Milano i percorsi di Leonardo offrono un’ottima occasione per diventare un punto di attrazione e di riferimento turistico internazionale per il ‘turismo lento e sostenibile’ e per il ‘turismo culturale urbano’</a:t>
            </a:r>
            <a:endParaRPr lang="it-IT" dirty="0"/>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it-IT" smtClean="0">
                <a:solidFill>
                  <a:prstClr val="white"/>
                </a:solidFill>
              </a:rPr>
              <a:pPr/>
              <a:t>69</a:t>
            </a:fld>
            <a:endParaRPr lang="it-IT">
              <a:solidFill>
                <a:prstClr val="white"/>
              </a:solidFill>
            </a:endParaRPr>
          </a:p>
        </p:txBody>
      </p:sp>
    </p:spTree>
    <p:extLst>
      <p:ext uri="{BB962C8B-B14F-4D97-AF65-F5344CB8AC3E}">
        <p14:creationId xmlns:p14="http://schemas.microsoft.com/office/powerpoint/2010/main" val="117870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p:txBody>
          <a:bodyPr/>
          <a:lstStyle/>
          <a:p>
            <a:pPr eaLnBrk="1" hangingPunct="1"/>
            <a:r>
              <a:rPr lang="it-IT" altLang="en-US" smtClean="0"/>
              <a:t>City no limits: city boundless is a metropolis</a:t>
            </a:r>
          </a:p>
        </p:txBody>
      </p:sp>
      <p:sp>
        <p:nvSpPr>
          <p:cNvPr id="16387" name="Segnaposto contenuto 2"/>
          <p:cNvSpPr>
            <a:spLocks noGrp="1"/>
          </p:cNvSpPr>
          <p:nvPr>
            <p:ph idx="1"/>
          </p:nvPr>
        </p:nvSpPr>
        <p:spPr/>
        <p:txBody>
          <a:bodyPr/>
          <a:lstStyle/>
          <a:p>
            <a:pPr eaLnBrk="1" hangingPunct="1"/>
            <a:r>
              <a:rPr lang="it-IT" altLang="en-US" smtClean="0"/>
              <a:t>«These coming cities…will diffuse itself until it has taken up considerable areas and many of the characteristics of what is now country…The country will take itself many of the qualities of the city. The old antithesis… will cease the boundary lines will atogether disappear» (Wells, 1905 – 1967).</a:t>
            </a:r>
          </a:p>
          <a:p>
            <a:pPr eaLnBrk="1" hangingPunct="1"/>
            <a:endParaRPr lang="it-IT" altLang="en-US" smtClean="0"/>
          </a:p>
          <a:p>
            <a:pPr eaLnBrk="1" hangingPunct="1"/>
            <a:r>
              <a:rPr lang="en-US" altLang="en-US" smtClean="0">
                <a:solidFill>
                  <a:srgbClr val="FF0000"/>
                </a:solidFill>
              </a:rPr>
              <a:t>Of course boundless doesn’t mean infinite, but you don’t know where to put the boundaries</a:t>
            </a:r>
            <a:endParaRPr lang="it-IT" altLang="en-US" smtClean="0">
              <a:solidFill>
                <a:srgbClr val="FF0000"/>
              </a:solidFill>
            </a:endParaRPr>
          </a:p>
          <a:p>
            <a:pPr eaLnBrk="1" hangingPunct="1"/>
            <a:endParaRPr lang="it-IT" altLang="en-US" smtClean="0"/>
          </a:p>
          <a:p>
            <a:pPr eaLnBrk="1" hangingPunct="1"/>
            <a:endParaRPr lang="it-IT" altLang="en-US" smtClean="0"/>
          </a:p>
        </p:txBody>
      </p:sp>
      <p:sp>
        <p:nvSpPr>
          <p:cNvPr id="16388"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7FEDBD2-D985-40E3-BAC2-88CCBD93CB62}"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5" name="Segnaposto piè di pagina 4"/>
          <p:cNvSpPr>
            <a:spLocks noGrp="1"/>
          </p:cNvSpPr>
          <p:nvPr>
            <p:ph type="ftr" sz="quarter" idx="11"/>
          </p:nvPr>
        </p:nvSpPr>
        <p:spPr/>
        <p:txBody>
          <a:bodyPr/>
          <a:lstStyle/>
          <a:p>
            <a:pPr>
              <a:defRPr/>
            </a:pPr>
            <a:r>
              <a:rPr lang="it-IT"/>
              <a:t>Ezio Marra - Università di Milano-Bicocca - Scienze del Turismo e Comunità Locale</a:t>
            </a:r>
          </a:p>
        </p:txBody>
      </p:sp>
      <p:sp>
        <p:nvSpPr>
          <p:cNvPr id="16390"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1A198A5-05AA-4939-A3E9-2D59F8CCC50B}" type="slidenum">
              <a:rPr lang="it-IT" altLang="en-US" smtClean="0">
                <a:solidFill>
                  <a:schemeClr val="bg1"/>
                </a:solidFill>
              </a:rPr>
              <a:pPr fontAlgn="base">
                <a:spcBef>
                  <a:spcPct val="0"/>
                </a:spcBef>
                <a:spcAft>
                  <a:spcPct val="0"/>
                </a:spcAft>
              </a:pPr>
              <a:t>7</a:t>
            </a:fld>
            <a:endParaRPr lang="it-IT" altLang="en-US" smtClean="0">
              <a:solidFill>
                <a:schemeClr val="bg1"/>
              </a:solidFill>
            </a:endParaRPr>
          </a:p>
        </p:txBody>
      </p:sp>
    </p:spTree>
    <p:extLst>
      <p:ext uri="{BB962C8B-B14F-4D97-AF65-F5344CB8AC3E}">
        <p14:creationId xmlns:p14="http://schemas.microsoft.com/office/powerpoint/2010/main" val="276242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solidFill>
                  <a:prstClr val="white"/>
                </a:solidFill>
              </a:rPr>
              <a:t>Università degli Studi di Milano-Bicocca  Dipartimento di Sociologia e Ricerca Sociale</a:t>
            </a:r>
            <a:endParaRPr lang="it-IT">
              <a:solidFill>
                <a:prstClr val="white"/>
              </a:solidFill>
            </a:endParaRPr>
          </a:p>
        </p:txBody>
      </p:sp>
      <p:sp>
        <p:nvSpPr>
          <p:cNvPr id="5" name="Segnaposto numero diapositiva 4"/>
          <p:cNvSpPr>
            <a:spLocks noGrp="1"/>
          </p:cNvSpPr>
          <p:nvPr>
            <p:ph type="sldNum" sz="quarter" idx="12"/>
          </p:nvPr>
        </p:nvSpPr>
        <p:spPr/>
        <p:txBody>
          <a:bodyPr/>
          <a:lstStyle/>
          <a:p>
            <a:fld id="{DF28FB93-0A08-4E7D-8E63-9EFA29F1E093}" type="slidenum">
              <a:rPr lang="it-IT" smtClean="0">
                <a:solidFill>
                  <a:prstClr val="white"/>
                </a:solidFill>
              </a:rPr>
              <a:pPr/>
              <a:t>70</a:t>
            </a:fld>
            <a:endParaRPr lang="it-IT">
              <a:solidFill>
                <a:prstClr val="white"/>
              </a:solidFill>
            </a:endParaRPr>
          </a:p>
        </p:txBody>
      </p:sp>
      <p:sp>
        <p:nvSpPr>
          <p:cNvPr id="6" name="Rettangolo 5"/>
          <p:cNvSpPr/>
          <p:nvPr/>
        </p:nvSpPr>
        <p:spPr>
          <a:xfrm>
            <a:off x="2310354" y="2967335"/>
            <a:ext cx="7571303" cy="923330"/>
          </a:xfrm>
          <a:prstGeom prst="rect">
            <a:avLst/>
          </a:prstGeom>
          <a:noFill/>
        </p:spPr>
        <p:txBody>
          <a:bodyPr wrap="none" lIns="91440" tIns="45720" rIns="91440" bIns="45720">
            <a:spAutoFit/>
            <a:scene3d>
              <a:camera prst="isometricOffAxis1Right"/>
              <a:lightRig rig="threePt" dir="t"/>
            </a:scene3d>
          </a:bodyPr>
          <a:lstStyle/>
          <a:p>
            <a:pPr algn="ctr"/>
            <a:r>
              <a:rPr lang="it-IT" sz="5400" b="1" cap="none" spc="0" dirty="0" smtClean="0">
                <a:ln w="12700">
                  <a:solidFill>
                    <a:schemeClr val="accent1"/>
                  </a:solidFill>
                  <a:prstDash val="solid"/>
                </a:ln>
                <a:solidFill>
                  <a:srgbClr val="FF0000"/>
                </a:solidFill>
                <a:effectLst>
                  <a:outerShdw dist="38100" dir="2640000" algn="bl" rotWithShape="0">
                    <a:schemeClr val="accent1"/>
                  </a:outerShdw>
                </a:effectLst>
              </a:rPr>
              <a:t>Grazie per l’attenzione</a:t>
            </a:r>
            <a:endParaRPr lang="it-IT" sz="5400" b="1" cap="none" spc="0" dirty="0">
              <a:ln w="12700">
                <a:solidFill>
                  <a:schemeClr val="accent1"/>
                </a:solidFill>
                <a:prstDash val="solid"/>
              </a:ln>
              <a:solidFill>
                <a:srgbClr val="FF0000"/>
              </a:solidFill>
              <a:effectLst>
                <a:outerShdw dist="38100" dir="2640000" algn="bl" rotWithShape="0">
                  <a:schemeClr val="accent1"/>
                </a:outerShdw>
              </a:effectLst>
            </a:endParaRPr>
          </a:p>
        </p:txBody>
      </p:sp>
    </p:spTree>
    <p:extLst>
      <p:ext uri="{BB962C8B-B14F-4D97-AF65-F5344CB8AC3E}">
        <p14:creationId xmlns:p14="http://schemas.microsoft.com/office/powerpoint/2010/main" val="9325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7"/>
          <p:cNvSpPr>
            <a:spLocks noGrp="1"/>
          </p:cNvSpPr>
          <p:nvPr>
            <p:ph type="title"/>
          </p:nvPr>
        </p:nvSpPr>
        <p:spPr>
          <a:xfrm>
            <a:off x="1524001" y="609600"/>
            <a:ext cx="9144000" cy="947738"/>
          </a:xfrm>
        </p:spPr>
        <p:txBody>
          <a:bodyPr/>
          <a:lstStyle/>
          <a:p>
            <a:pPr eaLnBrk="1" hangingPunct="1"/>
            <a:r>
              <a:rPr lang="it-IT" altLang="en-US" sz="2400">
                <a:solidFill>
                  <a:srgbClr val="000000"/>
                </a:solidFill>
              </a:rPr>
              <a:t>The fourth generation metropolis (readapted from Martinotti 1993)</a:t>
            </a:r>
            <a:endParaRPr lang="it-IT" altLang="en-US" smtClean="0"/>
          </a:p>
        </p:txBody>
      </p:sp>
      <p:sp>
        <p:nvSpPr>
          <p:cNvPr id="17411" name="Segnaposto data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CB4FECF-2E1A-4DC9-A852-4C19D5BACD63}"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6" name="Segnaposto piè di pagina 5"/>
          <p:cNvSpPr>
            <a:spLocks noGrp="1"/>
          </p:cNvSpPr>
          <p:nvPr>
            <p:ph type="ftr" sz="quarter" idx="11"/>
          </p:nvPr>
        </p:nvSpPr>
        <p:spPr/>
        <p:txBody>
          <a:bodyPr/>
          <a:lstStyle/>
          <a:p>
            <a:pPr>
              <a:defRPr/>
            </a:pPr>
            <a:r>
              <a:rPr lang="it-IT"/>
              <a:t>Ezio Marra - Università di Milano-Bicocca - Scienze del Turismo e Comunità Locale</a:t>
            </a:r>
          </a:p>
        </p:txBody>
      </p:sp>
      <p:sp>
        <p:nvSpPr>
          <p:cNvPr id="17413" name="Segnaposto numero diapositiva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CF17829-CA35-45C0-B3FF-038892BA1BDD}" type="slidenum">
              <a:rPr lang="it-IT" altLang="en-US" smtClean="0">
                <a:solidFill>
                  <a:schemeClr val="bg1"/>
                </a:solidFill>
              </a:rPr>
              <a:pPr fontAlgn="base">
                <a:spcBef>
                  <a:spcPct val="0"/>
                </a:spcBef>
                <a:spcAft>
                  <a:spcPct val="0"/>
                </a:spcAft>
              </a:pPr>
              <a:t>8</a:t>
            </a:fld>
            <a:endParaRPr lang="it-IT" altLang="en-US" smtClean="0">
              <a:solidFill>
                <a:schemeClr val="bg1"/>
              </a:solidFill>
            </a:endParaRPr>
          </a:p>
        </p:txBody>
      </p:sp>
      <p:graphicFrame>
        <p:nvGraphicFramePr>
          <p:cNvPr id="11" name="Tabella 10"/>
          <p:cNvGraphicFramePr>
            <a:graphicFrameLocks noGrp="1"/>
          </p:cNvGraphicFramePr>
          <p:nvPr/>
        </p:nvGraphicFramePr>
        <p:xfrm>
          <a:off x="766763" y="1676401"/>
          <a:ext cx="10801350" cy="4560889"/>
        </p:xfrm>
        <a:graphic>
          <a:graphicData uri="http://schemas.openxmlformats.org/drawingml/2006/table">
            <a:tbl>
              <a:tblPr firstRow="1" bandRow="1">
                <a:tableStyleId>{6E25E649-3F16-4E02-A733-19D2CDBF48F0}</a:tableStyleId>
              </a:tblPr>
              <a:tblGrid>
                <a:gridCol w="2205897"/>
                <a:gridCol w="2114643"/>
                <a:gridCol w="2160270"/>
                <a:gridCol w="2160270"/>
                <a:gridCol w="2160270"/>
              </a:tblGrid>
              <a:tr h="1152995">
                <a:tc>
                  <a:txBody>
                    <a:bodyPr/>
                    <a:lstStyle/>
                    <a:p>
                      <a:endParaRPr lang="it-IT" sz="1800" dirty="0"/>
                    </a:p>
                  </a:txBody>
                  <a:tcPr marL="91441" marR="91441">
                    <a:noFill/>
                  </a:tcPr>
                </a:tc>
                <a:tc>
                  <a:txBody>
                    <a:bodyPr/>
                    <a:lstStyle/>
                    <a:p>
                      <a:r>
                        <a:rPr lang="it-IT" sz="1800" dirty="0" smtClean="0"/>
                        <a:t>LIVE</a:t>
                      </a:r>
                      <a:endParaRPr lang="it-IT" sz="1800" dirty="0"/>
                    </a:p>
                  </a:txBody>
                  <a:tcPr marL="91441" marR="91441">
                    <a:solidFill>
                      <a:srgbClr val="FF0000"/>
                    </a:solidFill>
                  </a:tcPr>
                </a:tc>
                <a:tc>
                  <a:txBody>
                    <a:bodyPr/>
                    <a:lstStyle/>
                    <a:p>
                      <a:r>
                        <a:rPr lang="it-IT" sz="1800" dirty="0" smtClean="0"/>
                        <a:t>WORK</a:t>
                      </a:r>
                      <a:endParaRPr lang="it-IT" sz="1800" dirty="0"/>
                    </a:p>
                  </a:txBody>
                  <a:tcPr marL="91441" marR="91441">
                    <a:solidFill>
                      <a:schemeClr val="tx1">
                        <a:lumMod val="65000"/>
                        <a:lumOff val="35000"/>
                      </a:schemeClr>
                    </a:solidFill>
                  </a:tcPr>
                </a:tc>
                <a:tc>
                  <a:txBody>
                    <a:bodyPr/>
                    <a:lstStyle/>
                    <a:p>
                      <a:r>
                        <a:rPr lang="it-IT" sz="1800" dirty="0" smtClean="0"/>
                        <a:t>CONSUME</a:t>
                      </a:r>
                    </a:p>
                    <a:p>
                      <a:r>
                        <a:rPr lang="it-IT" sz="1800" dirty="0" err="1" smtClean="0"/>
                        <a:t>Goods</a:t>
                      </a:r>
                      <a:r>
                        <a:rPr lang="it-IT" sz="1800" dirty="0" smtClean="0"/>
                        <a:t> &amp; Services</a:t>
                      </a:r>
                      <a:endParaRPr lang="it-IT" sz="1800" dirty="0"/>
                    </a:p>
                  </a:txBody>
                  <a:tcPr marL="91441" marR="91441">
                    <a:solidFill>
                      <a:schemeClr val="accent3">
                        <a:lumMod val="60000"/>
                        <a:lumOff val="40000"/>
                      </a:schemeClr>
                    </a:solidFill>
                  </a:tcPr>
                </a:tc>
                <a:tc>
                  <a:txBody>
                    <a:bodyPr/>
                    <a:lstStyle/>
                    <a:p>
                      <a:r>
                        <a:rPr lang="it-IT" sz="1800" dirty="0" smtClean="0"/>
                        <a:t>CONSUME</a:t>
                      </a:r>
                    </a:p>
                    <a:p>
                      <a:r>
                        <a:rPr lang="it-IT" sz="1800" dirty="0" smtClean="0"/>
                        <a:t>Art,</a:t>
                      </a:r>
                      <a:r>
                        <a:rPr lang="it-IT" sz="1800" baseline="0" dirty="0" smtClean="0"/>
                        <a:t> </a:t>
                      </a:r>
                      <a:r>
                        <a:rPr lang="it-IT" sz="1800" baseline="0" dirty="0" err="1" smtClean="0"/>
                        <a:t>Amenities</a:t>
                      </a:r>
                      <a:r>
                        <a:rPr lang="it-IT" sz="1800" baseline="0" dirty="0" smtClean="0"/>
                        <a:t> &amp;</a:t>
                      </a:r>
                    </a:p>
                    <a:p>
                      <a:r>
                        <a:rPr lang="it-IT" sz="1800" baseline="0" dirty="0" smtClean="0"/>
                        <a:t>Entertainment</a:t>
                      </a:r>
                      <a:endParaRPr lang="it-IT" sz="1800" dirty="0"/>
                    </a:p>
                  </a:txBody>
                  <a:tcPr marL="91441" marR="91441">
                    <a:solidFill>
                      <a:srgbClr val="00B050"/>
                    </a:solidFill>
                  </a:tcPr>
                </a:tc>
              </a:tr>
              <a:tr h="617751">
                <a:tc>
                  <a:txBody>
                    <a:bodyPr/>
                    <a:lstStyle/>
                    <a:p>
                      <a:pPr marL="342900" indent="-342900" algn="ctr" fontAlgn="b">
                        <a:buAutoNum type="alphaUcParenR"/>
                      </a:pPr>
                      <a:r>
                        <a:rPr lang="it-IT" sz="1800" b="1" i="0" u="none" strike="noStrike" dirty="0" err="1" smtClean="0">
                          <a:solidFill>
                            <a:schemeClr val="bg1"/>
                          </a:solidFill>
                          <a:effectLst/>
                          <a:latin typeface="Calibri" panose="020F0502020204030204" pitchFamily="34" charset="0"/>
                        </a:rPr>
                        <a:t>Inhabitants</a:t>
                      </a:r>
                      <a:endParaRPr lang="it-IT" sz="1800" b="1" i="0" u="none" strike="noStrike" dirty="0" smtClean="0">
                        <a:solidFill>
                          <a:schemeClr val="bg1"/>
                        </a:solidFill>
                        <a:effectLst/>
                        <a:latin typeface="Calibri" panose="020F0502020204030204" pitchFamily="34" charset="0"/>
                      </a:endParaRPr>
                    </a:p>
                  </a:txBody>
                  <a:tcPr marL="9525" marR="9525" marT="9525" marB="0" anchor="b">
                    <a:solidFill>
                      <a:srgbClr val="FF0000"/>
                    </a:solidFill>
                  </a:tcPr>
                </a:tc>
                <a:tc>
                  <a:txBody>
                    <a:bodyPr/>
                    <a:lstStyle/>
                    <a:p>
                      <a:pPr algn="ctr" fontAlgn="ctr"/>
                      <a:r>
                        <a:rPr lang="it-IT" sz="1800" b="1" i="0" u="none" strike="noStrike" dirty="0">
                          <a:solidFill>
                            <a:schemeClr val="bg1"/>
                          </a:solidFill>
                          <a:effectLst/>
                          <a:latin typeface="Calibri" panose="020F0502020204030204" pitchFamily="34" charset="0"/>
                        </a:rPr>
                        <a:t>Y</a:t>
                      </a:r>
                    </a:p>
                  </a:txBody>
                  <a:tcPr marL="9525" marR="9525" marT="9525" marB="0" anchor="ctr">
                    <a:solidFill>
                      <a:srgbClr val="FF0000"/>
                    </a:solidFill>
                  </a:tcPr>
                </a:tc>
                <a:tc>
                  <a:txBody>
                    <a:bodyPr/>
                    <a:lstStyle/>
                    <a:p>
                      <a:pPr algn="ctr" fontAlgn="ctr"/>
                      <a:r>
                        <a:rPr lang="it-IT" sz="1800" b="1" i="0" u="none" strike="noStrike" dirty="0">
                          <a:solidFill>
                            <a:schemeClr val="bg1"/>
                          </a:solidFill>
                          <a:effectLst/>
                          <a:latin typeface="Calibri" panose="020F0502020204030204" pitchFamily="34" charset="0"/>
                        </a:rPr>
                        <a:t>Y/N</a:t>
                      </a:r>
                    </a:p>
                  </a:txBody>
                  <a:tcPr marL="9525" marR="9525" marT="9525" marB="0" anchor="ctr">
                    <a:solidFill>
                      <a:srgbClr val="FF0000"/>
                    </a:solidFill>
                  </a:tcPr>
                </a:tc>
                <a:tc>
                  <a:txBody>
                    <a:bodyPr/>
                    <a:lstStyle/>
                    <a:p>
                      <a:pPr algn="ctr" fontAlgn="ctr"/>
                      <a:r>
                        <a:rPr lang="it-IT" sz="1800" b="1" i="0" u="none" strike="noStrike" dirty="0">
                          <a:solidFill>
                            <a:schemeClr val="bg1"/>
                          </a:solidFill>
                          <a:effectLst/>
                          <a:latin typeface="Calibri" panose="020F0502020204030204" pitchFamily="34" charset="0"/>
                        </a:rPr>
                        <a:t>Y</a:t>
                      </a:r>
                    </a:p>
                  </a:txBody>
                  <a:tcPr marL="9525" marR="9525" marT="9525" marB="0" anchor="ctr">
                    <a:solidFill>
                      <a:srgbClr val="FF0000"/>
                    </a:solidFill>
                  </a:tcPr>
                </a:tc>
                <a:tc>
                  <a:txBody>
                    <a:bodyPr/>
                    <a:lstStyle/>
                    <a:p>
                      <a:pPr algn="ctr" fontAlgn="ctr"/>
                      <a:r>
                        <a:rPr lang="it-IT" sz="1800" b="1" i="0" u="none" strike="noStrike" dirty="0">
                          <a:solidFill>
                            <a:schemeClr val="bg1"/>
                          </a:solidFill>
                          <a:effectLst/>
                          <a:latin typeface="Calibri" panose="020F0502020204030204" pitchFamily="34" charset="0"/>
                        </a:rPr>
                        <a:t>Y</a:t>
                      </a:r>
                    </a:p>
                  </a:txBody>
                  <a:tcPr marL="9525" marR="9525" marT="9525" marB="0" anchor="ctr">
                    <a:solidFill>
                      <a:srgbClr val="FF0000"/>
                    </a:solidFill>
                  </a:tcPr>
                </a:tc>
              </a:tr>
              <a:tr h="617751">
                <a:tc>
                  <a:txBody>
                    <a:bodyPr/>
                    <a:lstStyle/>
                    <a:p>
                      <a:pPr algn="ctr" fontAlgn="b"/>
                      <a:r>
                        <a:rPr lang="it-IT" sz="1800" b="1" i="0" u="none" strike="noStrike" dirty="0">
                          <a:solidFill>
                            <a:schemeClr val="bg1"/>
                          </a:solidFill>
                          <a:effectLst/>
                          <a:latin typeface="Calibri" panose="020F0502020204030204" pitchFamily="34" charset="0"/>
                        </a:rPr>
                        <a:t>B) </a:t>
                      </a:r>
                      <a:r>
                        <a:rPr lang="it-IT" sz="1800" b="1" i="0" u="none" strike="noStrike" dirty="0" err="1" smtClean="0">
                          <a:solidFill>
                            <a:schemeClr val="bg1"/>
                          </a:solidFill>
                          <a:effectLst/>
                          <a:latin typeface="Calibri" panose="020F0502020204030204" pitchFamily="34" charset="0"/>
                        </a:rPr>
                        <a:t>Commuters</a:t>
                      </a:r>
                      <a:endParaRPr lang="it-IT" sz="1800" b="1" i="0" u="none" strike="noStrike" dirty="0" smtClean="0">
                        <a:solidFill>
                          <a:schemeClr val="bg1"/>
                        </a:solidFill>
                        <a:effectLst/>
                        <a:latin typeface="Calibri" panose="020F0502020204030204" pitchFamily="34" charset="0"/>
                      </a:endParaRPr>
                    </a:p>
                  </a:txBody>
                  <a:tcPr marL="9525" marR="9525" marT="9525" marB="0" anchor="b">
                    <a:solidFill>
                      <a:schemeClr val="bg1">
                        <a:lumMod val="65000"/>
                      </a:schemeClr>
                    </a:solidFill>
                  </a:tcPr>
                </a:tc>
                <a:tc>
                  <a:txBody>
                    <a:bodyPr/>
                    <a:lstStyle/>
                    <a:p>
                      <a:pPr algn="ctr" fontAlgn="ctr"/>
                      <a:r>
                        <a:rPr lang="it-IT" sz="1800" b="1" i="0" u="none" strike="noStrike" dirty="0">
                          <a:solidFill>
                            <a:schemeClr val="bg1"/>
                          </a:solidFill>
                          <a:effectLst/>
                          <a:latin typeface="Calibri" panose="020F0502020204030204" pitchFamily="34" charset="0"/>
                        </a:rPr>
                        <a:t>N</a:t>
                      </a:r>
                    </a:p>
                  </a:txBody>
                  <a:tcPr marL="9525" marR="9525" marT="9525" marB="0" anchor="ctr">
                    <a:solidFill>
                      <a:schemeClr val="bg1">
                        <a:lumMod val="65000"/>
                      </a:schemeClr>
                    </a:solidFill>
                  </a:tcPr>
                </a:tc>
                <a:tc>
                  <a:txBody>
                    <a:bodyPr/>
                    <a:lstStyle/>
                    <a:p>
                      <a:pPr algn="ctr" fontAlgn="ctr"/>
                      <a:r>
                        <a:rPr lang="it-IT" sz="1800" b="1" i="0" u="none" strike="noStrike" dirty="0">
                          <a:solidFill>
                            <a:schemeClr val="bg1"/>
                          </a:solidFill>
                          <a:effectLst/>
                          <a:latin typeface="Calibri" panose="020F0502020204030204" pitchFamily="34" charset="0"/>
                        </a:rPr>
                        <a:t>Y</a:t>
                      </a:r>
                    </a:p>
                  </a:txBody>
                  <a:tcPr marL="9525" marR="9525" marT="9525" marB="0" anchor="ctr">
                    <a:solidFill>
                      <a:schemeClr val="bg1">
                        <a:lumMod val="65000"/>
                      </a:schemeClr>
                    </a:solidFill>
                  </a:tcPr>
                </a:tc>
                <a:tc>
                  <a:txBody>
                    <a:bodyPr/>
                    <a:lstStyle/>
                    <a:p>
                      <a:pPr algn="ctr" fontAlgn="ctr"/>
                      <a:r>
                        <a:rPr lang="it-IT" sz="1800" b="1" i="0" u="none" strike="noStrike" dirty="0">
                          <a:solidFill>
                            <a:schemeClr val="bg1"/>
                          </a:solidFill>
                          <a:effectLst/>
                          <a:latin typeface="Calibri" panose="020F0502020204030204" pitchFamily="34" charset="0"/>
                        </a:rPr>
                        <a:t>Y/N</a:t>
                      </a:r>
                    </a:p>
                  </a:txBody>
                  <a:tcPr marL="9525" marR="9525" marT="9525" marB="0" anchor="ctr">
                    <a:solidFill>
                      <a:schemeClr val="bg1">
                        <a:lumMod val="65000"/>
                      </a:schemeClr>
                    </a:solidFill>
                  </a:tcPr>
                </a:tc>
                <a:tc>
                  <a:txBody>
                    <a:bodyPr/>
                    <a:lstStyle/>
                    <a:p>
                      <a:pPr algn="ctr" fontAlgn="ctr"/>
                      <a:r>
                        <a:rPr lang="it-IT" sz="1800" b="1" i="0" u="none" strike="noStrike" dirty="0" smtClean="0">
                          <a:solidFill>
                            <a:schemeClr val="bg1"/>
                          </a:solidFill>
                          <a:effectLst/>
                          <a:latin typeface="Calibri" panose="020F0502020204030204" pitchFamily="34" charset="0"/>
                        </a:rPr>
                        <a:t>Y/N</a:t>
                      </a:r>
                    </a:p>
                  </a:txBody>
                  <a:tcPr marL="9525" marR="9525" marT="9525" marB="0" anchor="ctr">
                    <a:solidFill>
                      <a:schemeClr val="bg1">
                        <a:lumMod val="65000"/>
                      </a:schemeClr>
                    </a:solidFill>
                  </a:tcPr>
                </a:tc>
              </a:tr>
              <a:tr h="638381">
                <a:tc>
                  <a:txBody>
                    <a:bodyPr/>
                    <a:lstStyle/>
                    <a:p>
                      <a:pPr algn="ctr" fontAlgn="b"/>
                      <a:r>
                        <a:rPr lang="it-IT" sz="1800" b="1" i="0" u="none" strike="noStrike" dirty="0">
                          <a:solidFill>
                            <a:schemeClr val="bg1"/>
                          </a:solidFill>
                          <a:effectLst/>
                          <a:latin typeface="Calibri" panose="020F0502020204030204" pitchFamily="34" charset="0"/>
                        </a:rPr>
                        <a:t>C) Short </a:t>
                      </a:r>
                      <a:r>
                        <a:rPr lang="it-IT" sz="1800" b="1" i="0" u="none" strike="noStrike" dirty="0" err="1">
                          <a:solidFill>
                            <a:schemeClr val="bg1"/>
                          </a:solidFill>
                          <a:effectLst/>
                          <a:latin typeface="Calibri" panose="020F0502020204030204" pitchFamily="34" charset="0"/>
                        </a:rPr>
                        <a:t>distance</a:t>
                      </a:r>
                      <a:r>
                        <a:rPr lang="it-IT" sz="1800" b="1" i="0" u="none" strike="noStrike" dirty="0">
                          <a:solidFill>
                            <a:schemeClr val="bg1"/>
                          </a:solidFill>
                          <a:effectLst/>
                          <a:latin typeface="Calibri" panose="020F0502020204030204" pitchFamily="34" charset="0"/>
                        </a:rPr>
                        <a:t> </a:t>
                      </a:r>
                      <a:r>
                        <a:rPr lang="it-IT" sz="1800" b="1" i="0" u="none" strike="noStrike" dirty="0" err="1">
                          <a:solidFill>
                            <a:schemeClr val="bg1"/>
                          </a:solidFill>
                          <a:effectLst/>
                          <a:latin typeface="Calibri" panose="020F0502020204030204" pitchFamily="34" charset="0"/>
                        </a:rPr>
                        <a:t>users</a:t>
                      </a:r>
                      <a:endParaRPr lang="it-IT" sz="1800" b="1" i="0" u="none" strike="noStrike" dirty="0">
                        <a:solidFill>
                          <a:schemeClr val="bg1"/>
                        </a:solidFill>
                        <a:effectLst/>
                        <a:latin typeface="Calibri" panose="020F0502020204030204" pitchFamily="34" charset="0"/>
                      </a:endParaRPr>
                    </a:p>
                  </a:txBody>
                  <a:tcPr marL="9525" marR="9525" marT="9525" marB="0" anchor="b">
                    <a:solidFill>
                      <a:schemeClr val="accent3">
                        <a:lumMod val="60000"/>
                        <a:lumOff val="40000"/>
                      </a:schemeClr>
                    </a:solidFill>
                  </a:tcPr>
                </a:tc>
                <a:tc>
                  <a:txBody>
                    <a:bodyPr/>
                    <a:lstStyle/>
                    <a:p>
                      <a:pPr algn="ctr" fontAlgn="ctr"/>
                      <a:r>
                        <a:rPr lang="it-IT" sz="1800" b="1" i="0" u="none" strike="noStrike">
                          <a:solidFill>
                            <a:schemeClr val="bg1"/>
                          </a:solidFill>
                          <a:effectLst/>
                          <a:latin typeface="Calibri" panose="020F0502020204030204" pitchFamily="34" charset="0"/>
                        </a:rPr>
                        <a:t>N</a:t>
                      </a:r>
                    </a:p>
                  </a:txBody>
                  <a:tcPr marL="9525" marR="9525" marT="9525" marB="0" anchor="ctr">
                    <a:solidFill>
                      <a:schemeClr val="accent3">
                        <a:lumMod val="60000"/>
                        <a:lumOff val="40000"/>
                      </a:schemeClr>
                    </a:solidFill>
                  </a:tcPr>
                </a:tc>
                <a:tc>
                  <a:txBody>
                    <a:bodyPr/>
                    <a:lstStyle/>
                    <a:p>
                      <a:pPr algn="ctr" fontAlgn="ctr"/>
                      <a:r>
                        <a:rPr lang="it-IT" sz="1800" b="1" i="0" u="none" strike="noStrike" dirty="0">
                          <a:solidFill>
                            <a:schemeClr val="bg1"/>
                          </a:solidFill>
                          <a:effectLst/>
                          <a:latin typeface="Calibri" panose="020F0502020204030204" pitchFamily="34" charset="0"/>
                        </a:rPr>
                        <a:t>N</a:t>
                      </a:r>
                    </a:p>
                  </a:txBody>
                  <a:tcPr marL="9525" marR="9525" marT="9525" marB="0" anchor="ctr">
                    <a:solidFill>
                      <a:schemeClr val="accent3">
                        <a:lumMod val="60000"/>
                        <a:lumOff val="40000"/>
                      </a:schemeClr>
                    </a:solidFill>
                  </a:tcPr>
                </a:tc>
                <a:tc>
                  <a:txBody>
                    <a:bodyPr/>
                    <a:lstStyle/>
                    <a:p>
                      <a:pPr algn="ctr" fontAlgn="ctr"/>
                      <a:r>
                        <a:rPr lang="it-IT" sz="1800" b="1" i="0" u="none" strike="noStrike" dirty="0">
                          <a:solidFill>
                            <a:schemeClr val="bg1"/>
                          </a:solidFill>
                          <a:effectLst/>
                          <a:latin typeface="Calibri" panose="020F0502020204030204" pitchFamily="34" charset="0"/>
                        </a:rPr>
                        <a:t>Y</a:t>
                      </a:r>
                    </a:p>
                  </a:txBody>
                  <a:tcPr marL="9525" marR="9525" marT="9525" marB="0" anchor="ctr">
                    <a:solidFill>
                      <a:schemeClr val="accent3">
                        <a:lumMod val="60000"/>
                        <a:lumOff val="40000"/>
                      </a:schemeClr>
                    </a:solidFill>
                  </a:tcPr>
                </a:tc>
                <a:tc>
                  <a:txBody>
                    <a:bodyPr/>
                    <a:lstStyle/>
                    <a:p>
                      <a:pPr algn="ctr" fontAlgn="ctr"/>
                      <a:r>
                        <a:rPr lang="it-IT" sz="1800" b="1" i="0" u="none" strike="noStrike" dirty="0">
                          <a:solidFill>
                            <a:schemeClr val="bg1"/>
                          </a:solidFill>
                          <a:effectLst/>
                          <a:latin typeface="Calibri" panose="020F0502020204030204" pitchFamily="34" charset="0"/>
                        </a:rPr>
                        <a:t>Y/N</a:t>
                      </a:r>
                    </a:p>
                  </a:txBody>
                  <a:tcPr marL="9525" marR="9525" marT="9525" marB="0" anchor="ctr">
                    <a:solidFill>
                      <a:schemeClr val="accent3">
                        <a:lumMod val="60000"/>
                        <a:lumOff val="40000"/>
                      </a:schemeClr>
                    </a:solidFill>
                  </a:tcPr>
                </a:tc>
              </a:tr>
              <a:tr h="916260">
                <a:tc>
                  <a:txBody>
                    <a:bodyPr/>
                    <a:lstStyle/>
                    <a:p>
                      <a:pPr algn="ctr" fontAlgn="b"/>
                      <a:r>
                        <a:rPr lang="en-US" sz="1800" b="1" i="0" u="none" strike="noStrike" dirty="0">
                          <a:solidFill>
                            <a:schemeClr val="bg1"/>
                          </a:solidFill>
                          <a:effectLst/>
                          <a:latin typeface="Calibri" panose="020F0502020204030204" pitchFamily="34" charset="0"/>
                        </a:rPr>
                        <a:t>D) Metro businessmen or business tourists</a:t>
                      </a:r>
                    </a:p>
                  </a:txBody>
                  <a:tcPr marL="9525" marR="9525" marT="9525" marB="0" anchor="b">
                    <a:solidFill>
                      <a:srgbClr val="7030A0"/>
                    </a:solidFill>
                  </a:tcPr>
                </a:tc>
                <a:tc>
                  <a:txBody>
                    <a:bodyPr/>
                    <a:lstStyle/>
                    <a:p>
                      <a:pPr algn="ctr" fontAlgn="ctr"/>
                      <a:r>
                        <a:rPr lang="it-IT" sz="1800" b="1" i="0" u="none" strike="noStrike" dirty="0">
                          <a:solidFill>
                            <a:schemeClr val="bg1"/>
                          </a:solidFill>
                          <a:effectLst/>
                          <a:latin typeface="Calibri" panose="020F0502020204030204" pitchFamily="34" charset="0"/>
                        </a:rPr>
                        <a:t>N</a:t>
                      </a:r>
                    </a:p>
                  </a:txBody>
                  <a:tcPr marL="9525" marR="9525" marT="9525" marB="0" anchor="ctr">
                    <a:solidFill>
                      <a:srgbClr val="7030A0"/>
                    </a:solidFill>
                  </a:tcPr>
                </a:tc>
                <a:tc>
                  <a:txBody>
                    <a:bodyPr/>
                    <a:lstStyle/>
                    <a:p>
                      <a:pPr algn="ctr" fontAlgn="ctr"/>
                      <a:r>
                        <a:rPr lang="it-IT" sz="1800" b="1" i="0" u="none" strike="noStrike" dirty="0">
                          <a:solidFill>
                            <a:schemeClr val="bg1"/>
                          </a:solidFill>
                          <a:effectLst/>
                          <a:latin typeface="Calibri" panose="020F0502020204030204" pitchFamily="34" charset="0"/>
                        </a:rPr>
                        <a:t>Y</a:t>
                      </a:r>
                    </a:p>
                  </a:txBody>
                  <a:tcPr marL="9525" marR="9525" marT="9525" marB="0" anchor="ctr">
                    <a:solidFill>
                      <a:srgbClr val="7030A0"/>
                    </a:solidFill>
                  </a:tcPr>
                </a:tc>
                <a:tc>
                  <a:txBody>
                    <a:bodyPr/>
                    <a:lstStyle/>
                    <a:p>
                      <a:pPr algn="ctr" fontAlgn="ctr"/>
                      <a:r>
                        <a:rPr lang="it-IT" sz="1800" b="1" i="0" u="none" strike="noStrike" dirty="0">
                          <a:solidFill>
                            <a:schemeClr val="bg1"/>
                          </a:solidFill>
                          <a:effectLst/>
                          <a:latin typeface="Calibri" panose="020F0502020204030204" pitchFamily="34" charset="0"/>
                        </a:rPr>
                        <a:t>Y</a:t>
                      </a:r>
                    </a:p>
                  </a:txBody>
                  <a:tcPr marL="9525" marR="9525" marT="9525" marB="0" anchor="ctr">
                    <a:lnB>
                      <a:noFill/>
                    </a:lnB>
                    <a:solidFill>
                      <a:srgbClr val="7030A0"/>
                    </a:solidFill>
                  </a:tcPr>
                </a:tc>
                <a:tc>
                  <a:txBody>
                    <a:bodyPr/>
                    <a:lstStyle/>
                    <a:p>
                      <a:pPr algn="ctr" fontAlgn="ctr"/>
                      <a:r>
                        <a:rPr lang="it-IT" sz="1800" b="1" i="0" u="none" strike="noStrike" dirty="0">
                          <a:solidFill>
                            <a:schemeClr val="bg1"/>
                          </a:solidFill>
                          <a:effectLst/>
                          <a:latin typeface="Calibri" panose="020F0502020204030204" pitchFamily="34" charset="0"/>
                        </a:rPr>
                        <a:t>Y/N</a:t>
                      </a:r>
                    </a:p>
                  </a:txBody>
                  <a:tcPr marL="9525" marR="9525" marT="9525" marB="0" anchor="ctr">
                    <a:lnB>
                      <a:noFill/>
                    </a:lnB>
                    <a:solidFill>
                      <a:srgbClr val="7030A0"/>
                    </a:solidFill>
                  </a:tcPr>
                </a:tc>
              </a:tr>
              <a:tr h="617751">
                <a:tc>
                  <a:txBody>
                    <a:bodyPr/>
                    <a:lstStyle/>
                    <a:p>
                      <a:pPr algn="ctr" fontAlgn="b"/>
                      <a:r>
                        <a:rPr lang="it-IT" sz="1800" b="1" i="0" u="none" strike="noStrike" dirty="0">
                          <a:solidFill>
                            <a:schemeClr val="bg1"/>
                          </a:solidFill>
                          <a:effectLst/>
                          <a:latin typeface="Calibri" panose="020F0502020204030204" pitchFamily="34" charset="0"/>
                        </a:rPr>
                        <a:t>E)</a:t>
                      </a:r>
                      <a:r>
                        <a:rPr lang="it-IT" sz="1800" b="1" i="0" u="none" strike="noStrike" dirty="0" err="1">
                          <a:solidFill>
                            <a:schemeClr val="bg1"/>
                          </a:solidFill>
                          <a:effectLst/>
                          <a:latin typeface="Calibri" panose="020F0502020204030204" pitchFamily="34" charset="0"/>
                        </a:rPr>
                        <a:t>Leisure</a:t>
                      </a:r>
                      <a:r>
                        <a:rPr lang="it-IT" sz="1800" b="1" i="0" u="none" strike="noStrike" dirty="0">
                          <a:solidFill>
                            <a:schemeClr val="bg1"/>
                          </a:solidFill>
                          <a:effectLst/>
                          <a:latin typeface="Calibri" panose="020F0502020204030204" pitchFamily="34" charset="0"/>
                        </a:rPr>
                        <a:t>  </a:t>
                      </a:r>
                      <a:r>
                        <a:rPr lang="it-IT" sz="1800" b="1" i="0" u="none" strike="noStrike" dirty="0" err="1" smtClean="0">
                          <a:solidFill>
                            <a:schemeClr val="bg1"/>
                          </a:solidFill>
                          <a:effectLst/>
                          <a:latin typeface="Calibri" panose="020F0502020204030204" pitchFamily="34" charset="0"/>
                        </a:rPr>
                        <a:t>tourists</a:t>
                      </a:r>
                      <a:endParaRPr lang="it-IT" sz="1800" b="1" i="0" u="none" strike="noStrike" dirty="0" smtClean="0">
                        <a:solidFill>
                          <a:schemeClr val="bg1"/>
                        </a:solidFill>
                        <a:effectLst/>
                        <a:latin typeface="Calibri" panose="020F0502020204030204" pitchFamily="34" charset="0"/>
                      </a:endParaRPr>
                    </a:p>
                  </a:txBody>
                  <a:tcPr marL="9525" marR="9525" marT="9525" marB="0" anchor="b">
                    <a:solidFill>
                      <a:srgbClr val="00B050"/>
                    </a:solidFill>
                  </a:tcPr>
                </a:tc>
                <a:tc>
                  <a:txBody>
                    <a:bodyPr/>
                    <a:lstStyle/>
                    <a:p>
                      <a:pPr algn="ctr" fontAlgn="ctr"/>
                      <a:r>
                        <a:rPr lang="it-IT" sz="1800" b="1" i="0" u="none" strike="noStrike">
                          <a:solidFill>
                            <a:schemeClr val="bg1"/>
                          </a:solidFill>
                          <a:effectLst/>
                          <a:latin typeface="Calibri" panose="020F0502020204030204" pitchFamily="34" charset="0"/>
                        </a:rPr>
                        <a:t>N</a:t>
                      </a:r>
                    </a:p>
                  </a:txBody>
                  <a:tcPr marL="9525" marR="9525" marT="9525" marB="0" anchor="ctr">
                    <a:solidFill>
                      <a:srgbClr val="00B050"/>
                    </a:solidFill>
                  </a:tcPr>
                </a:tc>
                <a:tc>
                  <a:txBody>
                    <a:bodyPr/>
                    <a:lstStyle/>
                    <a:p>
                      <a:pPr algn="ctr" fontAlgn="ctr"/>
                      <a:r>
                        <a:rPr lang="it-IT" sz="1800" b="1" i="0" u="none" strike="noStrike">
                          <a:solidFill>
                            <a:schemeClr val="bg1"/>
                          </a:solidFill>
                          <a:effectLst/>
                          <a:latin typeface="Calibri" panose="020F0502020204030204" pitchFamily="34" charset="0"/>
                        </a:rPr>
                        <a:t>N</a:t>
                      </a:r>
                    </a:p>
                  </a:txBody>
                  <a:tcPr marL="9525" marR="9525" marT="9525" marB="0" anchor="ctr">
                    <a:lnR>
                      <a:noFill/>
                    </a:lnR>
                    <a:solidFill>
                      <a:srgbClr val="00B050"/>
                    </a:solidFill>
                  </a:tcPr>
                </a:tc>
                <a:tc>
                  <a:txBody>
                    <a:bodyPr/>
                    <a:lstStyle/>
                    <a:p>
                      <a:pPr algn="ctr" fontAlgn="ctr"/>
                      <a:r>
                        <a:rPr lang="it-IT" sz="1800" b="1" i="0" u="none" strike="noStrike" dirty="0">
                          <a:solidFill>
                            <a:schemeClr val="bg1"/>
                          </a:solidFill>
                          <a:effectLst/>
                          <a:latin typeface="Calibri" panose="020F0502020204030204" pitchFamily="34" charset="0"/>
                        </a:rPr>
                        <a:t>Y</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rgbClr val="00B050"/>
                    </a:solidFill>
                  </a:tcPr>
                </a:tc>
                <a:tc>
                  <a:txBody>
                    <a:bodyPr/>
                    <a:lstStyle/>
                    <a:p>
                      <a:pPr algn="ctr" fontAlgn="ctr"/>
                      <a:r>
                        <a:rPr lang="it-IT" sz="1800" b="1" i="0" u="none" strike="noStrike" dirty="0">
                          <a:solidFill>
                            <a:schemeClr val="bg1"/>
                          </a:solidFill>
                          <a:effectLst/>
                          <a:latin typeface="Calibri" panose="020F0502020204030204" pitchFamily="34" charset="0"/>
                        </a:rPr>
                        <a:t>Y</a:t>
                      </a:r>
                    </a:p>
                  </a:txBody>
                  <a:tcPr marL="9525" marR="9525" marT="9525" marB="0" anchor="ctr">
                    <a:lnL>
                      <a:noFill/>
                    </a:lnL>
                    <a:lnR>
                      <a:noFill/>
                    </a:lnR>
                    <a:lnT>
                      <a:noFill/>
                    </a:lnT>
                    <a:lnB w="25400" cmpd="sng">
                      <a:noFill/>
                    </a:lnB>
                    <a:lnTlToBr w="12700" cmpd="sng">
                      <a:noFill/>
                      <a:prstDash val="solid"/>
                    </a:lnTlToBr>
                    <a:lnBlToTr w="12700" cmpd="sng">
                      <a:noFill/>
                      <a:prstDash val="solid"/>
                    </a:lnBlToTr>
                    <a:solidFill>
                      <a:srgbClr val="00B050"/>
                    </a:solidFill>
                  </a:tcPr>
                </a:tc>
              </a:tr>
            </a:tbl>
          </a:graphicData>
        </a:graphic>
      </p:graphicFrame>
    </p:spTree>
    <p:extLst>
      <p:ext uri="{BB962C8B-B14F-4D97-AF65-F5344CB8AC3E}">
        <p14:creationId xmlns:p14="http://schemas.microsoft.com/office/powerpoint/2010/main" val="299945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7"/>
          <p:cNvSpPr>
            <a:spLocks noGrp="1"/>
          </p:cNvSpPr>
          <p:nvPr>
            <p:ph type="title"/>
          </p:nvPr>
        </p:nvSpPr>
        <p:spPr>
          <a:xfrm>
            <a:off x="995363" y="639764"/>
            <a:ext cx="9494838" cy="884237"/>
          </a:xfrm>
        </p:spPr>
        <p:txBody>
          <a:bodyPr/>
          <a:lstStyle/>
          <a:p>
            <a:pPr eaLnBrk="1" hangingPunct="1"/>
            <a:r>
              <a:rPr lang="it-IT" altLang="en-US" sz="2400">
                <a:solidFill>
                  <a:schemeClr val="tx1"/>
                </a:solidFill>
              </a:rPr>
              <a:t>The fourth generation metropolis (readapted from Martinotti 1993)</a:t>
            </a:r>
            <a:br>
              <a:rPr lang="it-IT" altLang="en-US" sz="2400">
                <a:solidFill>
                  <a:schemeClr val="tx1"/>
                </a:solidFill>
              </a:rPr>
            </a:br>
            <a:r>
              <a:rPr lang="it-IT" altLang="en-US" sz="2400">
                <a:solidFill>
                  <a:schemeClr val="tx1"/>
                </a:solidFill>
              </a:rPr>
              <a:t>Venn diagrams</a:t>
            </a:r>
          </a:p>
        </p:txBody>
      </p:sp>
      <p:sp>
        <p:nvSpPr>
          <p:cNvPr id="19459" name="Segnaposto data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7B686CC-91B8-4FBD-9D76-67E410132BF2}" type="datetime1">
              <a:rPr lang="it-IT" altLang="en-US" smtClean="0">
                <a:solidFill>
                  <a:schemeClr val="bg1"/>
                </a:solidFill>
              </a:rPr>
              <a:pPr fontAlgn="base">
                <a:spcBef>
                  <a:spcPct val="0"/>
                </a:spcBef>
                <a:spcAft>
                  <a:spcPct val="0"/>
                </a:spcAft>
              </a:pPr>
              <a:t>21/04/2021</a:t>
            </a:fld>
            <a:endParaRPr lang="it-IT" altLang="en-US" smtClean="0">
              <a:solidFill>
                <a:schemeClr val="bg1"/>
              </a:solidFill>
            </a:endParaRPr>
          </a:p>
        </p:txBody>
      </p:sp>
      <p:sp>
        <p:nvSpPr>
          <p:cNvPr id="6" name="Segnaposto piè di pagina 5"/>
          <p:cNvSpPr>
            <a:spLocks noGrp="1"/>
          </p:cNvSpPr>
          <p:nvPr>
            <p:ph type="ftr" sz="quarter" idx="11"/>
          </p:nvPr>
        </p:nvSpPr>
        <p:spPr/>
        <p:txBody>
          <a:bodyPr/>
          <a:lstStyle/>
          <a:p>
            <a:pPr>
              <a:defRPr/>
            </a:pPr>
            <a:r>
              <a:rPr lang="it-IT"/>
              <a:t>Ezio Marra - Università di Milano-Bicocca - Scienze del Turismo e Comunità Locale</a:t>
            </a:r>
          </a:p>
        </p:txBody>
      </p:sp>
      <p:sp>
        <p:nvSpPr>
          <p:cNvPr id="19461" name="Segnaposto numero diapositiva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A4291FD-428D-42FD-AAF0-87719923AD4C}" type="slidenum">
              <a:rPr lang="it-IT" altLang="en-US" smtClean="0">
                <a:solidFill>
                  <a:schemeClr val="bg1"/>
                </a:solidFill>
              </a:rPr>
              <a:pPr fontAlgn="base">
                <a:spcBef>
                  <a:spcPct val="0"/>
                </a:spcBef>
                <a:spcAft>
                  <a:spcPct val="0"/>
                </a:spcAft>
              </a:pPr>
              <a:t>9</a:t>
            </a:fld>
            <a:endParaRPr lang="it-IT" altLang="en-US" smtClean="0">
              <a:solidFill>
                <a:schemeClr val="bg1"/>
              </a:solidFill>
            </a:endParaRPr>
          </a:p>
        </p:txBody>
      </p:sp>
      <p:sp>
        <p:nvSpPr>
          <p:cNvPr id="10" name="Ovale 9"/>
          <p:cNvSpPr/>
          <p:nvPr/>
        </p:nvSpPr>
        <p:spPr>
          <a:xfrm>
            <a:off x="1198563" y="2593975"/>
            <a:ext cx="863600" cy="863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Ovale 10"/>
          <p:cNvSpPr/>
          <p:nvPr/>
        </p:nvSpPr>
        <p:spPr>
          <a:xfrm>
            <a:off x="1384302" y="2613025"/>
            <a:ext cx="865187" cy="863600"/>
          </a:xfrm>
          <a:prstGeom prst="ellipse">
            <a:avLst/>
          </a:prstGeom>
          <a:noFill/>
          <a:ln>
            <a:solidFill>
              <a:srgbClr val="00091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Rettangolo 11"/>
          <p:cNvSpPr/>
          <p:nvPr/>
        </p:nvSpPr>
        <p:spPr>
          <a:xfrm>
            <a:off x="1012827" y="2827339"/>
            <a:ext cx="611187" cy="369887"/>
          </a:xfrm>
          <a:prstGeom prst="rect">
            <a:avLst/>
          </a:prstGeom>
          <a:noFill/>
        </p:spPr>
        <p:txBody>
          <a:bodyPr>
            <a:spAutoFit/>
          </a:bodyPr>
          <a:lstStyle/>
          <a:p>
            <a:pPr algn="ctr">
              <a:defRPr/>
            </a:pPr>
            <a:r>
              <a:rPr lang="it-IT" dirty="0">
                <a:ln w="0"/>
                <a:solidFill>
                  <a:srgbClr val="FF0000"/>
                </a:solidFill>
                <a:effectLst>
                  <a:outerShdw blurRad="38100" dist="25400" dir="5400000" algn="ctr" rotWithShape="0">
                    <a:srgbClr val="6E747A">
                      <a:alpha val="43000"/>
                    </a:srgbClr>
                  </a:outerShdw>
                </a:effectLst>
              </a:rPr>
              <a:t>A</a:t>
            </a:r>
          </a:p>
        </p:txBody>
      </p:sp>
      <p:sp>
        <p:nvSpPr>
          <p:cNvPr id="13" name="Rettangolo 12"/>
          <p:cNvSpPr/>
          <p:nvPr/>
        </p:nvSpPr>
        <p:spPr>
          <a:xfrm>
            <a:off x="1979614" y="2903538"/>
            <a:ext cx="339725" cy="368300"/>
          </a:xfrm>
          <a:prstGeom prst="rect">
            <a:avLst/>
          </a:prstGeom>
          <a:noFill/>
        </p:spPr>
        <p:txBody>
          <a:bodyPr wrap="none">
            <a:spAutoFit/>
          </a:bodyPr>
          <a:lstStyle/>
          <a:p>
            <a:pPr algn="ctr">
              <a:defRPr/>
            </a:pPr>
            <a:r>
              <a:rPr lang="it-IT" dirty="0">
                <a:ln w="0"/>
                <a:solidFill>
                  <a:srgbClr val="7030A0"/>
                </a:solidFill>
                <a:effectLst>
                  <a:outerShdw blurRad="38100" dist="25400" dir="5400000" algn="ctr" rotWithShape="0">
                    <a:srgbClr val="6E747A">
                      <a:alpha val="43000"/>
                    </a:srgbClr>
                  </a:outerShdw>
                </a:effectLst>
              </a:rPr>
              <a:t>B</a:t>
            </a:r>
          </a:p>
        </p:txBody>
      </p:sp>
      <p:sp>
        <p:nvSpPr>
          <p:cNvPr id="15" name="Rettangolo 14"/>
          <p:cNvSpPr/>
          <p:nvPr/>
        </p:nvSpPr>
        <p:spPr>
          <a:xfrm>
            <a:off x="1060451" y="2065338"/>
            <a:ext cx="1928812" cy="368300"/>
          </a:xfrm>
          <a:prstGeom prst="rect">
            <a:avLst/>
          </a:prstGeom>
          <a:noFill/>
        </p:spPr>
        <p:txBody>
          <a:bodyPr wrap="none">
            <a:spAutoFit/>
          </a:bodyPr>
          <a:lstStyle/>
          <a:p>
            <a:pPr algn="ctr">
              <a:defRPr/>
            </a:pPr>
            <a:r>
              <a:rPr lang="it-IT" dirty="0">
                <a:ln w="0"/>
                <a:effectLst>
                  <a:outerShdw blurRad="38100" dist="19050" dir="2700000" algn="tl" rotWithShape="0">
                    <a:schemeClr val="dk1">
                      <a:alpha val="40000"/>
                    </a:schemeClr>
                  </a:outerShdw>
                </a:effectLst>
              </a:rPr>
              <a:t>1) </a:t>
            </a:r>
            <a:r>
              <a:rPr lang="it-IT" dirty="0" err="1">
                <a:ln w="0"/>
                <a:effectLst>
                  <a:outerShdw blurRad="38100" dist="19050" dir="2700000" algn="tl" rotWithShape="0">
                    <a:schemeClr val="dk1">
                      <a:alpha val="40000"/>
                    </a:schemeClr>
                  </a:outerShdw>
                </a:effectLst>
              </a:rPr>
              <a:t>Traditional</a:t>
            </a:r>
            <a:r>
              <a:rPr lang="it-IT" dirty="0">
                <a:ln w="0"/>
                <a:effectLst>
                  <a:outerShdw blurRad="38100" dist="19050" dir="2700000" algn="tl" rotWithShape="0">
                    <a:schemeClr val="dk1">
                      <a:alpha val="40000"/>
                    </a:schemeClr>
                  </a:outerShdw>
                </a:effectLst>
              </a:rPr>
              <a:t> city</a:t>
            </a:r>
          </a:p>
        </p:txBody>
      </p:sp>
      <p:sp>
        <p:nvSpPr>
          <p:cNvPr id="16" name="Ovale 15"/>
          <p:cNvSpPr/>
          <p:nvPr/>
        </p:nvSpPr>
        <p:spPr>
          <a:xfrm>
            <a:off x="1173163" y="4240213"/>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Ovale 16"/>
          <p:cNvSpPr/>
          <p:nvPr/>
        </p:nvSpPr>
        <p:spPr>
          <a:xfrm>
            <a:off x="1631951" y="4287838"/>
            <a:ext cx="938212" cy="914400"/>
          </a:xfrm>
          <a:prstGeom prst="ellipse">
            <a:avLst/>
          </a:prstGeom>
          <a:noFill/>
          <a:ln>
            <a:solidFill>
              <a:srgbClr val="00091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Rettangolo 17"/>
          <p:cNvSpPr/>
          <p:nvPr/>
        </p:nvSpPr>
        <p:spPr>
          <a:xfrm>
            <a:off x="1270002" y="4511675"/>
            <a:ext cx="338137" cy="369888"/>
          </a:xfrm>
          <a:prstGeom prst="rect">
            <a:avLst/>
          </a:prstGeom>
          <a:noFill/>
        </p:spPr>
        <p:txBody>
          <a:bodyPr wrap="none">
            <a:spAutoFit/>
          </a:bodyPr>
          <a:lstStyle/>
          <a:p>
            <a:pPr algn="ctr">
              <a:defRPr/>
            </a:pPr>
            <a:r>
              <a:rPr lang="it-IT" dirty="0">
                <a:ln w="0"/>
                <a:solidFill>
                  <a:srgbClr val="FF0000"/>
                </a:solidFill>
                <a:effectLst>
                  <a:outerShdw blurRad="38100" dist="19050" dir="2700000" algn="tl" rotWithShape="0">
                    <a:schemeClr val="dk1">
                      <a:alpha val="40000"/>
                    </a:schemeClr>
                  </a:outerShdw>
                </a:effectLst>
              </a:rPr>
              <a:t>A</a:t>
            </a:r>
          </a:p>
        </p:txBody>
      </p:sp>
      <p:sp>
        <p:nvSpPr>
          <p:cNvPr id="19" name="Rettangolo 18"/>
          <p:cNvSpPr/>
          <p:nvPr/>
        </p:nvSpPr>
        <p:spPr>
          <a:xfrm>
            <a:off x="2155827" y="4559300"/>
            <a:ext cx="338137" cy="369888"/>
          </a:xfrm>
          <a:prstGeom prst="rect">
            <a:avLst/>
          </a:prstGeom>
          <a:noFill/>
        </p:spPr>
        <p:txBody>
          <a:bodyPr wrap="none">
            <a:spAutoFit/>
          </a:bodyPr>
          <a:lstStyle/>
          <a:p>
            <a:pPr algn="ctr">
              <a:defRPr/>
            </a:pPr>
            <a:r>
              <a:rPr lang="it-IT" dirty="0">
                <a:ln w="0"/>
                <a:solidFill>
                  <a:srgbClr val="7030A0"/>
                </a:solidFill>
                <a:effectLst>
                  <a:outerShdw blurRad="38100" dist="19050" dir="2700000" algn="tl" rotWithShape="0">
                    <a:schemeClr val="dk1">
                      <a:alpha val="40000"/>
                    </a:schemeClr>
                  </a:outerShdw>
                </a:effectLst>
              </a:rPr>
              <a:t>B</a:t>
            </a:r>
          </a:p>
        </p:txBody>
      </p:sp>
      <p:sp>
        <p:nvSpPr>
          <p:cNvPr id="20" name="Rettangolo 19"/>
          <p:cNvSpPr/>
          <p:nvPr/>
        </p:nvSpPr>
        <p:spPr>
          <a:xfrm>
            <a:off x="869952" y="3648075"/>
            <a:ext cx="3184525" cy="369888"/>
          </a:xfrm>
          <a:prstGeom prst="rect">
            <a:avLst/>
          </a:prstGeom>
          <a:noFill/>
        </p:spPr>
        <p:txBody>
          <a:bodyPr wrap="none">
            <a:spAutoFit/>
          </a:bodyPr>
          <a:lstStyle/>
          <a:p>
            <a:pPr algn="ctr">
              <a:defRPr/>
            </a:pPr>
            <a:r>
              <a:rPr lang="it-IT" dirty="0">
                <a:ln w="0"/>
                <a:effectLst>
                  <a:outerShdw blurRad="38100" dist="19050" dir="2700000" algn="tl" rotWithShape="0">
                    <a:schemeClr val="dk1">
                      <a:alpha val="40000"/>
                    </a:schemeClr>
                  </a:outerShdw>
                </a:effectLst>
              </a:rPr>
              <a:t>2) First generation </a:t>
            </a:r>
            <a:r>
              <a:rPr lang="it-IT" dirty="0" err="1">
                <a:ln w="0"/>
                <a:effectLst>
                  <a:outerShdw blurRad="38100" dist="19050" dir="2700000" algn="tl" rotWithShape="0">
                    <a:schemeClr val="dk1">
                      <a:alpha val="40000"/>
                    </a:schemeClr>
                  </a:outerShdw>
                </a:effectLst>
              </a:rPr>
              <a:t>metropolis</a:t>
            </a:r>
            <a:endParaRPr lang="it-IT" dirty="0">
              <a:ln w="0"/>
              <a:effectLst>
                <a:outerShdw blurRad="38100" dist="19050" dir="2700000" algn="tl" rotWithShape="0">
                  <a:schemeClr val="dk1">
                    <a:alpha val="40000"/>
                  </a:schemeClr>
                </a:outerShdw>
              </a:effectLst>
            </a:endParaRPr>
          </a:p>
        </p:txBody>
      </p:sp>
      <p:sp>
        <p:nvSpPr>
          <p:cNvPr id="21" name="Ovale 20"/>
          <p:cNvSpPr/>
          <p:nvPr/>
        </p:nvSpPr>
        <p:spPr>
          <a:xfrm>
            <a:off x="3722689" y="2263775"/>
            <a:ext cx="1000125" cy="10096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Ovale 21"/>
          <p:cNvSpPr/>
          <p:nvPr/>
        </p:nvSpPr>
        <p:spPr>
          <a:xfrm>
            <a:off x="4367213" y="2319338"/>
            <a:ext cx="1004888" cy="990600"/>
          </a:xfrm>
          <a:prstGeom prst="ellipse">
            <a:avLst/>
          </a:prstGeom>
          <a:noFill/>
          <a:ln>
            <a:solidFill>
              <a:srgbClr val="00091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3" name="Ovale 22"/>
          <p:cNvSpPr/>
          <p:nvPr/>
        </p:nvSpPr>
        <p:spPr>
          <a:xfrm>
            <a:off x="4089401" y="2836863"/>
            <a:ext cx="1035050" cy="995362"/>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5" name="Segnaposto contenuto 24"/>
          <p:cNvSpPr>
            <a:spLocks noGrp="1"/>
          </p:cNvSpPr>
          <p:nvPr>
            <p:ph idx="1"/>
          </p:nvPr>
        </p:nvSpPr>
        <p:spPr>
          <a:xfrm>
            <a:off x="3919539" y="2557463"/>
            <a:ext cx="339725" cy="341312"/>
          </a:xfrm>
        </p:spPr>
        <p:txBody>
          <a:bodyPr rtlCol="0">
            <a:spAutoFit/>
          </a:bodyPr>
          <a:lstStyle/>
          <a:p>
            <a:pPr marL="0" indent="0" algn="ctr">
              <a:buNone/>
              <a:defRPr/>
            </a:pPr>
            <a:r>
              <a:rPr lang="it-IT" sz="1800" dirty="0">
                <a:ln w="0"/>
                <a:solidFill>
                  <a:srgbClr val="FF0000"/>
                </a:solidFill>
                <a:effectLst>
                  <a:outerShdw blurRad="38100" dist="19050" dir="2700000" algn="tl" rotWithShape="0">
                    <a:schemeClr val="dk1">
                      <a:alpha val="40000"/>
                    </a:schemeClr>
                  </a:outerShdw>
                </a:effectLst>
              </a:rPr>
              <a:t>A</a:t>
            </a:r>
          </a:p>
        </p:txBody>
      </p:sp>
      <p:sp>
        <p:nvSpPr>
          <p:cNvPr id="27" name="Rettangolo 26"/>
          <p:cNvSpPr/>
          <p:nvPr/>
        </p:nvSpPr>
        <p:spPr>
          <a:xfrm>
            <a:off x="4956177" y="2613025"/>
            <a:ext cx="338137" cy="368300"/>
          </a:xfrm>
          <a:prstGeom prst="rect">
            <a:avLst/>
          </a:prstGeom>
        </p:spPr>
        <p:txBody>
          <a:bodyPr wrap="none">
            <a:spAutoFit/>
          </a:bodyPr>
          <a:lstStyle/>
          <a:p>
            <a:pPr algn="ctr">
              <a:defRPr/>
            </a:pPr>
            <a:r>
              <a:rPr lang="it-IT" dirty="0">
                <a:ln w="0"/>
                <a:solidFill>
                  <a:srgbClr val="7030A0"/>
                </a:solidFill>
                <a:effectLst>
                  <a:outerShdw blurRad="38100" dist="19050" dir="2700000" algn="tl" rotWithShape="0">
                    <a:schemeClr val="dk1">
                      <a:alpha val="40000"/>
                    </a:schemeClr>
                  </a:outerShdw>
                </a:effectLst>
              </a:rPr>
              <a:t>B</a:t>
            </a:r>
          </a:p>
        </p:txBody>
      </p:sp>
      <p:sp>
        <p:nvSpPr>
          <p:cNvPr id="28" name="Rettangolo 27"/>
          <p:cNvSpPr/>
          <p:nvPr/>
        </p:nvSpPr>
        <p:spPr>
          <a:xfrm>
            <a:off x="4430714" y="3332164"/>
            <a:ext cx="352425" cy="369887"/>
          </a:xfrm>
          <a:prstGeom prst="rect">
            <a:avLst/>
          </a:prstGeom>
          <a:noFill/>
        </p:spPr>
        <p:txBody>
          <a:bodyPr wrap="none">
            <a:spAutoFit/>
          </a:bodyPr>
          <a:lstStyle/>
          <a:p>
            <a:pPr algn="ctr">
              <a:defRPr/>
            </a:pPr>
            <a:r>
              <a:rPr lang="it-IT" dirty="0">
                <a:ln w="0"/>
                <a:solidFill>
                  <a:srgbClr val="00B0F0"/>
                </a:solidFill>
                <a:effectLst>
                  <a:outerShdw blurRad="38100" dist="19050" dir="2700000" algn="tl" rotWithShape="0">
                    <a:schemeClr val="dk1">
                      <a:alpha val="40000"/>
                    </a:schemeClr>
                  </a:outerShdw>
                </a:effectLst>
              </a:rPr>
              <a:t>C</a:t>
            </a:r>
          </a:p>
        </p:txBody>
      </p:sp>
      <p:sp>
        <p:nvSpPr>
          <p:cNvPr id="30" name="Rettangolo 29"/>
          <p:cNvSpPr/>
          <p:nvPr/>
        </p:nvSpPr>
        <p:spPr>
          <a:xfrm>
            <a:off x="3463927" y="1752600"/>
            <a:ext cx="3519487" cy="369888"/>
          </a:xfrm>
          <a:prstGeom prst="rect">
            <a:avLst/>
          </a:prstGeom>
        </p:spPr>
        <p:txBody>
          <a:bodyPr wrap="none">
            <a:spAutoFit/>
          </a:bodyPr>
          <a:lstStyle/>
          <a:p>
            <a:pPr algn="ctr">
              <a:defRPr/>
            </a:pPr>
            <a:r>
              <a:rPr lang="it-IT" dirty="0">
                <a:ln w="0"/>
                <a:effectLst>
                  <a:outerShdw blurRad="38100" dist="19050" dir="2700000" algn="tl" rotWithShape="0">
                    <a:schemeClr val="dk1">
                      <a:alpha val="40000"/>
                    </a:schemeClr>
                  </a:outerShdw>
                </a:effectLst>
              </a:rPr>
              <a:t>3) Second generation </a:t>
            </a:r>
            <a:r>
              <a:rPr lang="it-IT" dirty="0" err="1">
                <a:ln w="0"/>
                <a:effectLst>
                  <a:outerShdw blurRad="38100" dist="19050" dir="2700000" algn="tl" rotWithShape="0">
                    <a:schemeClr val="dk1">
                      <a:alpha val="40000"/>
                    </a:schemeClr>
                  </a:outerShdw>
                </a:effectLst>
              </a:rPr>
              <a:t>metropolis</a:t>
            </a:r>
            <a:endParaRPr lang="it-IT" dirty="0">
              <a:ln w="0"/>
              <a:effectLst>
                <a:outerShdw blurRad="38100" dist="19050" dir="2700000" algn="tl" rotWithShape="0">
                  <a:schemeClr val="dk1">
                    <a:alpha val="40000"/>
                  </a:schemeClr>
                </a:outerShdw>
              </a:effectLst>
            </a:endParaRPr>
          </a:p>
        </p:txBody>
      </p:sp>
      <p:sp>
        <p:nvSpPr>
          <p:cNvPr id="31" name="Ovale 30"/>
          <p:cNvSpPr/>
          <p:nvPr/>
        </p:nvSpPr>
        <p:spPr>
          <a:xfrm>
            <a:off x="4179889" y="4394200"/>
            <a:ext cx="1109663" cy="10683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2" name="Ovale 31"/>
          <p:cNvSpPr/>
          <p:nvPr/>
        </p:nvSpPr>
        <p:spPr>
          <a:xfrm>
            <a:off x="4938714" y="4522789"/>
            <a:ext cx="1190625" cy="1209675"/>
          </a:xfrm>
          <a:prstGeom prst="ellipse">
            <a:avLst/>
          </a:prstGeom>
          <a:noFill/>
          <a:ln>
            <a:solidFill>
              <a:srgbClr val="00091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33" name="Ovale 32"/>
          <p:cNvSpPr/>
          <p:nvPr/>
        </p:nvSpPr>
        <p:spPr>
          <a:xfrm>
            <a:off x="4621214" y="4992689"/>
            <a:ext cx="1177925" cy="112077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4" name="Ovale 33"/>
          <p:cNvSpPr/>
          <p:nvPr/>
        </p:nvSpPr>
        <p:spPr>
          <a:xfrm>
            <a:off x="5202239" y="5194300"/>
            <a:ext cx="481013" cy="427038"/>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5" name="Rettangolo 34"/>
          <p:cNvSpPr/>
          <p:nvPr/>
        </p:nvSpPr>
        <p:spPr>
          <a:xfrm>
            <a:off x="3887788" y="3602039"/>
            <a:ext cx="3257550" cy="369887"/>
          </a:xfrm>
          <a:prstGeom prst="rect">
            <a:avLst/>
          </a:prstGeom>
          <a:noFill/>
        </p:spPr>
        <p:txBody>
          <a:bodyPr wrap="none">
            <a:spAutoFit/>
          </a:bodyPr>
          <a:lstStyle/>
          <a:p>
            <a:pPr algn="ctr">
              <a:defRPr/>
            </a:pPr>
            <a:r>
              <a:rPr lang="it-IT" dirty="0">
                <a:ln w="0"/>
                <a:effectLst>
                  <a:outerShdw blurRad="38100" dist="19050" dir="2700000" algn="tl" rotWithShape="0">
                    <a:schemeClr val="dk1">
                      <a:alpha val="40000"/>
                    </a:schemeClr>
                  </a:outerShdw>
                </a:effectLst>
              </a:rPr>
              <a:t>4) Third generation </a:t>
            </a:r>
            <a:r>
              <a:rPr lang="it-IT" dirty="0" err="1">
                <a:ln w="0"/>
                <a:effectLst>
                  <a:outerShdw blurRad="38100" dist="19050" dir="2700000" algn="tl" rotWithShape="0">
                    <a:schemeClr val="dk1">
                      <a:alpha val="40000"/>
                    </a:schemeClr>
                  </a:outerShdw>
                </a:effectLst>
              </a:rPr>
              <a:t>metropolis</a:t>
            </a:r>
            <a:endParaRPr lang="it-IT" sz="5400" dirty="0">
              <a:ln w="0"/>
              <a:effectLst>
                <a:outerShdw blurRad="38100" dist="19050" dir="2700000" algn="tl" rotWithShape="0">
                  <a:schemeClr val="dk1">
                    <a:alpha val="40000"/>
                  </a:schemeClr>
                </a:outerShdw>
              </a:effectLst>
            </a:endParaRPr>
          </a:p>
        </p:txBody>
      </p:sp>
      <p:sp>
        <p:nvSpPr>
          <p:cNvPr id="36" name="Rettangolo 35"/>
          <p:cNvSpPr/>
          <p:nvPr/>
        </p:nvSpPr>
        <p:spPr>
          <a:xfrm>
            <a:off x="4400552" y="4697413"/>
            <a:ext cx="338137" cy="368300"/>
          </a:xfrm>
          <a:prstGeom prst="rect">
            <a:avLst/>
          </a:prstGeom>
          <a:noFill/>
        </p:spPr>
        <p:txBody>
          <a:bodyPr wrap="none">
            <a:spAutoFit/>
          </a:bodyPr>
          <a:lstStyle/>
          <a:p>
            <a:pPr algn="ctr">
              <a:defRPr/>
            </a:pPr>
            <a:r>
              <a:rPr lang="it-IT" dirty="0">
                <a:ln w="0"/>
                <a:solidFill>
                  <a:srgbClr val="FF0000"/>
                </a:solidFill>
                <a:effectLst>
                  <a:outerShdw blurRad="38100" dist="19050" dir="2700000" algn="tl" rotWithShape="0">
                    <a:schemeClr val="dk1">
                      <a:alpha val="40000"/>
                    </a:schemeClr>
                  </a:outerShdw>
                </a:effectLst>
              </a:rPr>
              <a:t>A</a:t>
            </a:r>
          </a:p>
        </p:txBody>
      </p:sp>
      <p:sp>
        <p:nvSpPr>
          <p:cNvPr id="37" name="Rettangolo 36"/>
          <p:cNvSpPr/>
          <p:nvPr/>
        </p:nvSpPr>
        <p:spPr>
          <a:xfrm>
            <a:off x="5572127" y="4675188"/>
            <a:ext cx="338137" cy="368300"/>
          </a:xfrm>
          <a:prstGeom prst="rect">
            <a:avLst/>
          </a:prstGeom>
          <a:noFill/>
        </p:spPr>
        <p:txBody>
          <a:bodyPr wrap="none">
            <a:spAutoFit/>
          </a:bodyPr>
          <a:lstStyle/>
          <a:p>
            <a:pPr algn="ctr">
              <a:defRPr/>
            </a:pPr>
            <a:r>
              <a:rPr lang="it-IT" dirty="0">
                <a:ln w="0"/>
                <a:solidFill>
                  <a:srgbClr val="7030A0"/>
                </a:solidFill>
                <a:effectLst>
                  <a:outerShdw blurRad="38100" dist="19050" dir="2700000" algn="tl" rotWithShape="0">
                    <a:schemeClr val="dk1">
                      <a:alpha val="40000"/>
                    </a:schemeClr>
                  </a:outerShdw>
                </a:effectLst>
              </a:rPr>
              <a:t>B</a:t>
            </a:r>
          </a:p>
        </p:txBody>
      </p:sp>
      <p:sp>
        <p:nvSpPr>
          <p:cNvPr id="39" name="Rettangolo 38"/>
          <p:cNvSpPr/>
          <p:nvPr/>
        </p:nvSpPr>
        <p:spPr>
          <a:xfrm>
            <a:off x="4879977" y="5610225"/>
            <a:ext cx="350837" cy="368300"/>
          </a:xfrm>
          <a:prstGeom prst="rect">
            <a:avLst/>
          </a:prstGeom>
        </p:spPr>
        <p:txBody>
          <a:bodyPr wrap="none">
            <a:spAutoFit/>
          </a:bodyPr>
          <a:lstStyle/>
          <a:p>
            <a:pPr algn="ctr">
              <a:defRPr/>
            </a:pPr>
            <a:r>
              <a:rPr lang="it-IT" dirty="0">
                <a:ln w="0"/>
                <a:solidFill>
                  <a:srgbClr val="00B0F0"/>
                </a:solidFill>
                <a:effectLst>
                  <a:outerShdw blurRad="38100" dist="19050" dir="2700000" algn="tl" rotWithShape="0">
                    <a:schemeClr val="dk1">
                      <a:alpha val="40000"/>
                    </a:schemeClr>
                  </a:outerShdw>
                </a:effectLst>
              </a:rPr>
              <a:t>C</a:t>
            </a:r>
          </a:p>
        </p:txBody>
      </p:sp>
      <p:sp>
        <p:nvSpPr>
          <p:cNvPr id="40" name="Rettangolo 39"/>
          <p:cNvSpPr/>
          <p:nvPr/>
        </p:nvSpPr>
        <p:spPr>
          <a:xfrm>
            <a:off x="5254627" y="5219700"/>
            <a:ext cx="352425" cy="368300"/>
          </a:xfrm>
          <a:prstGeom prst="rect">
            <a:avLst/>
          </a:prstGeom>
          <a:noFill/>
        </p:spPr>
        <p:txBody>
          <a:bodyPr wrap="none">
            <a:spAutoFit/>
          </a:bodyPr>
          <a:lstStyle/>
          <a:p>
            <a:pPr algn="ctr">
              <a:defRPr/>
            </a:pPr>
            <a:r>
              <a:rPr lang="it-IT" dirty="0">
                <a:ln w="0"/>
                <a:solidFill>
                  <a:srgbClr val="7030A0"/>
                </a:solidFill>
                <a:effectLst>
                  <a:outerShdw blurRad="38100" dist="19050" dir="2700000" algn="tl" rotWithShape="0">
                    <a:schemeClr val="dk1">
                      <a:alpha val="40000"/>
                    </a:schemeClr>
                  </a:outerShdw>
                </a:effectLst>
              </a:rPr>
              <a:t>D</a:t>
            </a:r>
          </a:p>
        </p:txBody>
      </p:sp>
      <p:sp>
        <p:nvSpPr>
          <p:cNvPr id="41" name="Ovale 40"/>
          <p:cNvSpPr/>
          <p:nvPr/>
        </p:nvSpPr>
        <p:spPr>
          <a:xfrm>
            <a:off x="7304088" y="2789238"/>
            <a:ext cx="1608138" cy="16049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2" name="Ovale 41"/>
          <p:cNvSpPr/>
          <p:nvPr/>
        </p:nvSpPr>
        <p:spPr>
          <a:xfrm>
            <a:off x="8488363" y="2555876"/>
            <a:ext cx="1728788" cy="1681163"/>
          </a:xfrm>
          <a:prstGeom prst="ellipse">
            <a:avLst/>
          </a:prstGeom>
          <a:noFill/>
          <a:ln>
            <a:solidFill>
              <a:srgbClr val="00091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3" name="Ovale 42"/>
          <p:cNvSpPr/>
          <p:nvPr/>
        </p:nvSpPr>
        <p:spPr>
          <a:xfrm>
            <a:off x="8358189" y="3473450"/>
            <a:ext cx="1800225" cy="172085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4" name="Ovale 43"/>
          <p:cNvSpPr/>
          <p:nvPr/>
        </p:nvSpPr>
        <p:spPr>
          <a:xfrm>
            <a:off x="9229726" y="3616326"/>
            <a:ext cx="501650" cy="493713"/>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5" name="Ovale 44"/>
          <p:cNvSpPr/>
          <p:nvPr/>
        </p:nvSpPr>
        <p:spPr>
          <a:xfrm>
            <a:off x="8632827" y="3802064"/>
            <a:ext cx="1862137" cy="177323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6" name="Rettangolo 45"/>
          <p:cNvSpPr/>
          <p:nvPr/>
        </p:nvSpPr>
        <p:spPr>
          <a:xfrm>
            <a:off x="9153527" y="2809875"/>
            <a:ext cx="339725" cy="368300"/>
          </a:xfrm>
          <a:prstGeom prst="rect">
            <a:avLst/>
          </a:prstGeom>
          <a:noFill/>
        </p:spPr>
        <p:txBody>
          <a:bodyPr wrap="none">
            <a:spAutoFit/>
          </a:bodyPr>
          <a:lstStyle/>
          <a:p>
            <a:pPr algn="ctr">
              <a:defRPr/>
            </a:pPr>
            <a:r>
              <a:rPr lang="it-IT" dirty="0">
                <a:ln w="0"/>
                <a:effectLst>
                  <a:outerShdw blurRad="38100" dist="19050" dir="2700000" algn="tl" rotWithShape="0">
                    <a:schemeClr val="dk1">
                      <a:alpha val="40000"/>
                    </a:schemeClr>
                  </a:outerShdw>
                </a:effectLst>
              </a:rPr>
              <a:t>B</a:t>
            </a:r>
          </a:p>
        </p:txBody>
      </p:sp>
      <p:sp>
        <p:nvSpPr>
          <p:cNvPr id="48" name="Rettangolo 47"/>
          <p:cNvSpPr/>
          <p:nvPr/>
        </p:nvSpPr>
        <p:spPr>
          <a:xfrm>
            <a:off x="7718427" y="3332164"/>
            <a:ext cx="338137" cy="369887"/>
          </a:xfrm>
          <a:prstGeom prst="rect">
            <a:avLst/>
          </a:prstGeom>
        </p:spPr>
        <p:txBody>
          <a:bodyPr wrap="none">
            <a:spAutoFit/>
          </a:bodyPr>
          <a:lstStyle/>
          <a:p>
            <a:pPr algn="ctr">
              <a:defRPr/>
            </a:pPr>
            <a:r>
              <a:rPr lang="it-IT" dirty="0">
                <a:ln w="0"/>
                <a:solidFill>
                  <a:srgbClr val="FF0000"/>
                </a:solidFill>
                <a:effectLst>
                  <a:outerShdw blurRad="38100" dist="19050" dir="2700000" algn="tl" rotWithShape="0">
                    <a:schemeClr val="dk1">
                      <a:alpha val="40000"/>
                    </a:schemeClr>
                  </a:outerShdw>
                </a:effectLst>
              </a:rPr>
              <a:t>A</a:t>
            </a:r>
          </a:p>
        </p:txBody>
      </p:sp>
      <p:sp>
        <p:nvSpPr>
          <p:cNvPr id="49" name="Rettangolo 48"/>
          <p:cNvSpPr/>
          <p:nvPr/>
        </p:nvSpPr>
        <p:spPr>
          <a:xfrm>
            <a:off x="9037638" y="4421189"/>
            <a:ext cx="350838" cy="369887"/>
          </a:xfrm>
          <a:prstGeom prst="rect">
            <a:avLst/>
          </a:prstGeom>
          <a:noFill/>
        </p:spPr>
        <p:txBody>
          <a:bodyPr wrap="none">
            <a:spAutoFit/>
          </a:bodyPr>
          <a:lstStyle/>
          <a:p>
            <a:pPr algn="ctr">
              <a:defRPr/>
            </a:pPr>
            <a:r>
              <a:rPr lang="it-IT" dirty="0">
                <a:ln w="0"/>
                <a:solidFill>
                  <a:srgbClr val="00B0F0"/>
                </a:solidFill>
                <a:effectLst>
                  <a:outerShdw blurRad="38100" dist="19050" dir="2700000" algn="tl" rotWithShape="0">
                    <a:schemeClr val="dk1">
                      <a:alpha val="40000"/>
                    </a:schemeClr>
                  </a:outerShdw>
                </a:effectLst>
              </a:rPr>
              <a:t>C</a:t>
            </a:r>
          </a:p>
        </p:txBody>
      </p:sp>
      <p:sp>
        <p:nvSpPr>
          <p:cNvPr id="50" name="Rettangolo 49"/>
          <p:cNvSpPr/>
          <p:nvPr/>
        </p:nvSpPr>
        <p:spPr>
          <a:xfrm flipH="1">
            <a:off x="9301164" y="3686175"/>
            <a:ext cx="384175" cy="369888"/>
          </a:xfrm>
          <a:prstGeom prst="rect">
            <a:avLst/>
          </a:prstGeom>
          <a:noFill/>
        </p:spPr>
        <p:txBody>
          <a:bodyPr>
            <a:spAutoFit/>
          </a:bodyPr>
          <a:lstStyle/>
          <a:p>
            <a:pPr algn="ctr">
              <a:defRPr/>
            </a:pPr>
            <a:r>
              <a:rPr lang="it-IT" dirty="0">
                <a:ln w="0"/>
                <a:solidFill>
                  <a:srgbClr val="7030A0"/>
                </a:solidFill>
                <a:effectLst>
                  <a:outerShdw blurRad="38100" dist="19050" dir="2700000" algn="tl" rotWithShape="0">
                    <a:schemeClr val="dk1">
                      <a:alpha val="40000"/>
                    </a:schemeClr>
                  </a:outerShdw>
                </a:effectLst>
              </a:rPr>
              <a:t>D</a:t>
            </a:r>
          </a:p>
        </p:txBody>
      </p:sp>
      <p:sp>
        <p:nvSpPr>
          <p:cNvPr id="51" name="Rettangolo 50"/>
          <p:cNvSpPr/>
          <p:nvPr/>
        </p:nvSpPr>
        <p:spPr>
          <a:xfrm>
            <a:off x="10047288" y="4659314"/>
            <a:ext cx="338138" cy="369887"/>
          </a:xfrm>
          <a:prstGeom prst="rect">
            <a:avLst/>
          </a:prstGeom>
          <a:noFill/>
        </p:spPr>
        <p:txBody>
          <a:bodyPr wrap="none">
            <a:spAutoFit/>
          </a:bodyPr>
          <a:lstStyle/>
          <a:p>
            <a:pPr algn="ctr">
              <a:defRPr/>
            </a:pPr>
            <a:r>
              <a:rPr lang="it-IT" dirty="0">
                <a:ln w="0"/>
                <a:solidFill>
                  <a:srgbClr val="00B050"/>
                </a:solidFill>
                <a:effectLst>
                  <a:outerShdw blurRad="38100" dist="19050" dir="2700000" algn="tl" rotWithShape="0">
                    <a:schemeClr val="dk1">
                      <a:alpha val="40000"/>
                    </a:schemeClr>
                  </a:outerShdw>
                </a:effectLst>
              </a:rPr>
              <a:t>E</a:t>
            </a:r>
          </a:p>
        </p:txBody>
      </p:sp>
      <p:sp>
        <p:nvSpPr>
          <p:cNvPr id="2" name="Rettangolo 1"/>
          <p:cNvSpPr/>
          <p:nvPr/>
        </p:nvSpPr>
        <p:spPr>
          <a:xfrm>
            <a:off x="7332663" y="1979614"/>
            <a:ext cx="3403600" cy="369887"/>
          </a:xfrm>
          <a:prstGeom prst="rect">
            <a:avLst/>
          </a:prstGeom>
          <a:noFill/>
        </p:spPr>
        <p:txBody>
          <a:bodyPr wrap="none">
            <a:spAutoFit/>
          </a:bodyPr>
          <a:lstStyle/>
          <a:p>
            <a:pPr algn="ctr">
              <a:defRPr/>
            </a:pPr>
            <a:r>
              <a:rPr lang="it-IT" dirty="0">
                <a:ln w="0"/>
                <a:effectLst>
                  <a:outerShdw blurRad="38100" dist="19050" dir="2700000" algn="tl" rotWithShape="0">
                    <a:schemeClr val="dk1">
                      <a:alpha val="40000"/>
                    </a:schemeClr>
                  </a:outerShdw>
                </a:effectLst>
              </a:rPr>
              <a:t>5) </a:t>
            </a:r>
            <a:r>
              <a:rPr lang="it-IT" dirty="0" err="1">
                <a:ln w="0"/>
                <a:effectLst>
                  <a:outerShdw blurRad="38100" dist="19050" dir="2700000" algn="tl" rotWithShape="0">
                    <a:schemeClr val="dk1">
                      <a:alpha val="40000"/>
                    </a:schemeClr>
                  </a:outerShdw>
                </a:effectLst>
              </a:rPr>
              <a:t>Fourth</a:t>
            </a:r>
            <a:r>
              <a:rPr lang="it-IT" dirty="0">
                <a:ln w="0"/>
                <a:effectLst>
                  <a:outerShdw blurRad="38100" dist="19050" dir="2700000" algn="tl" rotWithShape="0">
                    <a:schemeClr val="dk1">
                      <a:alpha val="40000"/>
                    </a:schemeClr>
                  </a:outerShdw>
                </a:effectLst>
              </a:rPr>
              <a:t> generation </a:t>
            </a:r>
            <a:r>
              <a:rPr lang="it-IT" dirty="0" err="1">
                <a:ln w="0"/>
                <a:effectLst>
                  <a:outerShdw blurRad="38100" dist="19050" dir="2700000" algn="tl" rotWithShape="0">
                    <a:schemeClr val="dk1">
                      <a:alpha val="40000"/>
                    </a:schemeClr>
                  </a:outerShdw>
                </a:effectLst>
              </a:rPr>
              <a:t>metropolis</a:t>
            </a:r>
            <a:endParaRPr lang="it-IT" dirty="0">
              <a:ln w="0"/>
              <a:effectLst>
                <a:outerShdw blurRad="38100" dist="19050" dir="2700000" algn="tl" rotWithShape="0">
                  <a:schemeClr val="dk1">
                    <a:alpha val="40000"/>
                  </a:schemeClr>
                </a:outerShdw>
              </a:effectLst>
            </a:endParaRPr>
          </a:p>
        </p:txBody>
      </p:sp>
      <p:sp>
        <p:nvSpPr>
          <p:cNvPr id="19499" name="Rettangolo 2"/>
          <p:cNvSpPr>
            <a:spLocks noChangeArrowheads="1"/>
          </p:cNvSpPr>
          <p:nvPr/>
        </p:nvSpPr>
        <p:spPr bwMode="auto">
          <a:xfrm>
            <a:off x="4683126" y="3244850"/>
            <a:ext cx="2825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sustainable urban tourism</a:t>
            </a:r>
          </a:p>
        </p:txBody>
      </p:sp>
    </p:spTree>
    <p:extLst>
      <p:ext uri="{BB962C8B-B14F-4D97-AF65-F5344CB8AC3E}">
        <p14:creationId xmlns:p14="http://schemas.microsoft.com/office/powerpoint/2010/main" val="148453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102801098">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12000"/>
                <a:satMod val="240000"/>
              </a:schemeClr>
              <a:schemeClr val="phClr">
                <a:tint val="98000"/>
              </a:schemeClr>
            </a:duotone>
          </a:blip>
          <a:tile tx="0" ty="0" sx="100000" sy="100000" flip="none" algn="ctr"/>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1_TS102801098">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12000"/>
                <a:satMod val="240000"/>
              </a:schemeClr>
              <a:schemeClr val="phClr">
                <a:tint val="98000"/>
              </a:schemeClr>
            </a:duotone>
          </a:blip>
          <a:tile tx="0" ty="0" sx="100000" sy="100000" flip="none" algn="ctr"/>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2_TS102801098">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12000"/>
                <a:satMod val="240000"/>
              </a:schemeClr>
              <a:schemeClr val="phClr">
                <a:tint val="98000"/>
              </a:schemeClr>
            </a:duotone>
          </a:blip>
          <a:tile tx="0" ty="0" sx="100000" sy="100000" flip="none" algn="ctr"/>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4.xml><?xml version="1.0" encoding="utf-8"?>
<a:theme xmlns:a="http://schemas.openxmlformats.org/drawingml/2006/main" name="3_TS102801098">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12000"/>
                <a:satMod val="240000"/>
              </a:schemeClr>
              <a:schemeClr val="phClr">
                <a:tint val="98000"/>
              </a:schemeClr>
            </a:duotone>
          </a:blip>
          <a:tile tx="0" ty="0" sx="100000" sy="100000" flip="none" algn="ctr"/>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5.xml><?xml version="1.0" encoding="utf-8"?>
<a:theme xmlns:a="http://schemas.openxmlformats.org/drawingml/2006/main" name="4_TS102801098">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12000"/>
                <a:satMod val="240000"/>
              </a:schemeClr>
              <a:schemeClr val="phClr">
                <a:tint val="98000"/>
              </a:schemeClr>
            </a:duotone>
          </a:blip>
          <a:tile tx="0" ty="0" sx="100000" sy="100000" flip="none" algn="ctr"/>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6.xml><?xml version="1.0" encoding="utf-8"?>
<a:theme xmlns:a="http://schemas.openxmlformats.org/drawingml/2006/main" name="5_TS102801098">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12000"/>
                <a:satMod val="240000"/>
              </a:schemeClr>
              <a:schemeClr val="phClr">
                <a:tint val="98000"/>
              </a:schemeClr>
            </a:duotone>
          </a:blip>
          <a:tile tx="0" ty="0" sx="100000" sy="100000" flip="none" algn="ctr"/>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7.xml><?xml version="1.0" encoding="utf-8"?>
<a:theme xmlns:a="http://schemas.openxmlformats.org/drawingml/2006/main" name="6_TS102801098">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12000"/>
                <a:satMod val="240000"/>
              </a:schemeClr>
              <a:schemeClr val="phClr">
                <a:tint val="98000"/>
              </a:schemeClr>
            </a:duotone>
          </a:blip>
          <a:tile tx="0" ty="0" sx="100000" sy="100000" flip="none" algn="ctr"/>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8.xml><?xml version="1.0" encoding="utf-8"?>
<a:theme xmlns:a="http://schemas.openxmlformats.org/drawingml/2006/main" name="7_TS102801098">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12000"/>
                <a:satMod val="240000"/>
              </a:schemeClr>
              <a:schemeClr val="phClr">
                <a:tint val="98000"/>
              </a:schemeClr>
            </a:duotone>
          </a:blip>
          <a:tile tx="0" ty="0" sx="100000" sy="100000" flip="none" algn="ctr"/>
        </a:blip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9.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3595</Words>
  <Application>Microsoft Office PowerPoint</Application>
  <PresentationFormat>Widescreen</PresentationFormat>
  <Paragraphs>384</Paragraphs>
  <Slides>70</Slides>
  <Notes>20</Notes>
  <HiddenSlides>8</HiddenSlides>
  <MMClips>0</MMClips>
  <ScaleCrop>false</ScaleCrop>
  <HeadingPairs>
    <vt:vector size="6" baseType="variant">
      <vt:variant>
        <vt:lpstr>Caratteri utilizzati</vt:lpstr>
      </vt:variant>
      <vt:variant>
        <vt:i4>8</vt:i4>
      </vt:variant>
      <vt:variant>
        <vt:lpstr>Tema</vt:lpstr>
      </vt:variant>
      <vt:variant>
        <vt:i4>8</vt:i4>
      </vt:variant>
      <vt:variant>
        <vt:lpstr>Titoli diapositive</vt:lpstr>
      </vt:variant>
      <vt:variant>
        <vt:i4>70</vt:i4>
      </vt:variant>
    </vt:vector>
  </HeadingPairs>
  <TitlesOfParts>
    <vt:vector size="86" baseType="lpstr">
      <vt:lpstr>MS PGothic</vt:lpstr>
      <vt:lpstr>MS PGothic</vt:lpstr>
      <vt:lpstr>Arial</vt:lpstr>
      <vt:lpstr>Calibri</vt:lpstr>
      <vt:lpstr>Euphemia</vt:lpstr>
      <vt:lpstr>Tahoma</vt:lpstr>
      <vt:lpstr>Times New Roman</vt:lpstr>
      <vt:lpstr>Wingdings</vt:lpstr>
      <vt:lpstr>TS102801098</vt:lpstr>
      <vt:lpstr>1_TS102801098</vt:lpstr>
      <vt:lpstr>2_TS102801098</vt:lpstr>
      <vt:lpstr>3_TS102801098</vt:lpstr>
      <vt:lpstr>4_TS102801098</vt:lpstr>
      <vt:lpstr>5_TS102801098</vt:lpstr>
      <vt:lpstr>6_TS102801098</vt:lpstr>
      <vt:lpstr>7_TS102801098</vt:lpstr>
      <vt:lpstr>  Milano come blue-green-city:  I Navigli come futuro della città    Laboratorio 1 – 21 aprile 26 maggio 2021</vt:lpstr>
      <vt:lpstr>Presentazione standard di PowerPoint</vt:lpstr>
      <vt:lpstr>Urban regimes and coalitions of power (adapted from Belligni and Ravazzi 2012)</vt:lpstr>
      <vt:lpstr>Presentazione standard di PowerPoint</vt:lpstr>
      <vt:lpstr>Postourism</vt:lpstr>
      <vt:lpstr>Presentazione standard di PowerPoint</vt:lpstr>
      <vt:lpstr>City no limits: city boundless is a metropolis</vt:lpstr>
      <vt:lpstr>The fourth generation metropolis (readapted from Martinotti 1993)</vt:lpstr>
      <vt:lpstr>The fourth generation metropolis (readapted from Martinotti 1993) Venn diagrams</vt:lpstr>
      <vt:lpstr>From Fordism to Tourism Sharon Zukin: The culture of cities (1995)</vt:lpstr>
      <vt:lpstr>Symbolic economy of Manhattan (Zukin)</vt:lpstr>
      <vt:lpstr>Grosz – Street scene – Recent book on FIAT</vt:lpstr>
      <vt:lpstr>From Autos to Architecture</vt:lpstr>
      <vt:lpstr>From fordism to cycling</vt:lpstr>
      <vt:lpstr>Fordism - Bilbao - 1930</vt:lpstr>
      <vt:lpstr>Postfordism – Bilbao 2002</vt:lpstr>
      <vt:lpstr>Fordism - Harbor of Genoa and Camalli (longshoremen, dockers)</vt:lpstr>
      <vt:lpstr>Postfordism – Genoa: Bigo, Bolla,  Magazzini del Cotone</vt:lpstr>
      <vt:lpstr>Crollo del Ponte Morandi,  14 agosto 2018</vt:lpstr>
      <vt:lpstr>Come gli alberi di una barca a vela:  43 lampioni (per ricordare il numero delle vittime) Renzo Piano</vt:lpstr>
      <vt:lpstr>Fordismo – Ferriere Fiat</vt:lpstr>
      <vt:lpstr>Fordismo – Il lingotto nel 1931</vt:lpstr>
      <vt:lpstr>Postfordism The renewed Lingotto (ex-Fiat factory).  (Source: Brochure ‘‘Always on the move’’, Turin City Hall, 2006)</vt:lpstr>
      <vt:lpstr>Posfordism – Lingotto: EATALY, Lingotto Gallery,  Auditorium, Pinacoteca Agnelli</vt:lpstr>
      <vt:lpstr>Posfordism – Lingotto: EATALY, Lingotto Gallery,  Auditorium, Pinacoteca Agnelli</vt:lpstr>
      <vt:lpstr>Fordism – Pirelli’s Workers</vt:lpstr>
      <vt:lpstr> Fordism: Bicocca Pirelli 1922</vt:lpstr>
      <vt:lpstr>B   Postfordism-Bicocca University 2010</vt:lpstr>
      <vt:lpstr>Postfordism – Pirelli RE Meeting Tower</vt:lpstr>
      <vt:lpstr>Postfordism: Milan Porta Nuova</vt:lpstr>
      <vt:lpstr>The Sign of Ten</vt:lpstr>
      <vt:lpstr>3.1) Rediscovering the waterfront (Genova, Baltimora, Navigli etc.)</vt:lpstr>
      <vt:lpstr>3.2) Rediscovering the waterfront (Genova, Baltimora, Navigli etc.)</vt:lpstr>
      <vt:lpstr>The long field and the First City:  Primary and Secondary Urbanization and the Land of the Two Rivers  </vt:lpstr>
      <vt:lpstr>Copenaghen &amp; Curitiba</vt:lpstr>
      <vt:lpstr>Presentazione standard di PowerPoint</vt:lpstr>
      <vt:lpstr>Presentazione standard di PowerPoint</vt:lpstr>
      <vt:lpstr>Presentazione standard di PowerPoint</vt:lpstr>
      <vt:lpstr>Collegamento LoVe</vt:lpstr>
      <vt:lpstr>Sitting on the City Walls Quali modelli di città per il futuro ? Quale eredità e quale modello per Milano ?</vt:lpstr>
      <vt:lpstr>Milan is without rivers ?</vt:lpstr>
      <vt:lpstr>The long field and the First City:  Primary and Secondary Urbanization and the Land of the Two Rivers  </vt:lpstr>
      <vt:lpstr>Tag cloud: Milan for foreigners</vt:lpstr>
      <vt:lpstr>Presentazione standard di PowerPoint</vt:lpstr>
      <vt:lpstr>The improvement of canals</vt:lpstr>
      <vt:lpstr>Tag Cloud: Milan for its inhabitants </vt:lpstr>
      <vt:lpstr>The Po Valley (source:G.Fantoni 2008)</vt:lpstr>
      <vt:lpstr>Il sistema dei Navigli e Milano metropoli ante litteram</vt:lpstr>
      <vt:lpstr>Pianta di Milano rinascimentale: i principali corsi d’acqua</vt:lpstr>
      <vt:lpstr>From fordism to cycling</vt:lpstr>
      <vt:lpstr>Riapertura dei Navigli interni a Milano</vt:lpstr>
      <vt:lpstr>Riapertura dei Navigli</vt:lpstr>
      <vt:lpstr>Riapertura seconda fase</vt:lpstr>
      <vt:lpstr>Riapertura tempi e costi</vt:lpstr>
      <vt:lpstr>Città-Metropolitana</vt:lpstr>
      <vt:lpstr>Città Metropolitana di Milano </vt:lpstr>
      <vt:lpstr>Milano verde</vt:lpstr>
      <vt:lpstr>Milano Blue</vt:lpstr>
      <vt:lpstr>Presentazione standard di PowerPoint</vt:lpstr>
      <vt:lpstr>Blue Green</vt:lpstr>
      <vt:lpstr>Collegamento LoVe</vt:lpstr>
      <vt:lpstr>Esercizi di Destination Management</vt:lpstr>
      <vt:lpstr>Il Gruppo di Lavoro </vt:lpstr>
      <vt:lpstr>Presentazione standard di PowerPoint</vt:lpstr>
      <vt:lpstr>I percorsi di Leonardo – Elementi Primari e Secondari</vt:lpstr>
      <vt:lpstr>I percorsi di Leonardo – Elementi Aggiuntivi e Eventi</vt:lpstr>
      <vt:lpstr>I percorsi di Leonardo – Comunità Locale e Narrazioni</vt:lpstr>
      <vt:lpstr>Particolare di mappa su Google MAPSengine</vt:lpstr>
      <vt:lpstr>I percorsi di Leonardo </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ezio marra</dc:creator>
  <cp:lastModifiedBy>ezio</cp:lastModifiedBy>
  <cp:revision>53</cp:revision>
  <dcterms:created xsi:type="dcterms:W3CDTF">2014-06-22T20:51:19Z</dcterms:created>
  <dcterms:modified xsi:type="dcterms:W3CDTF">2021-04-21T13:37:36Z</dcterms:modified>
</cp:coreProperties>
</file>