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3" r:id="rId2"/>
    <p:sldId id="321" r:id="rId3"/>
    <p:sldId id="305" r:id="rId4"/>
    <p:sldId id="328" r:id="rId5"/>
    <p:sldId id="298" r:id="rId6"/>
    <p:sldId id="306" r:id="rId7"/>
    <p:sldId id="315" r:id="rId8"/>
    <p:sldId id="307" r:id="rId9"/>
    <p:sldId id="317" r:id="rId10"/>
    <p:sldId id="316" r:id="rId11"/>
    <p:sldId id="310" r:id="rId12"/>
    <p:sldId id="303" r:id="rId13"/>
    <p:sldId id="296" r:id="rId14"/>
    <p:sldId id="325" r:id="rId15"/>
    <p:sldId id="300" r:id="rId16"/>
    <p:sldId id="322" r:id="rId17"/>
    <p:sldId id="323" r:id="rId18"/>
    <p:sldId id="324" r:id="rId19"/>
    <p:sldId id="326" r:id="rId20"/>
    <p:sldId id="327"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74" autoAdjust="0"/>
    <p:restoredTop sz="94660"/>
  </p:normalViewPr>
  <p:slideViewPr>
    <p:cSldViewPr snapToGrid="0">
      <p:cViewPr varScale="1">
        <p:scale>
          <a:sx n="57" d="100"/>
          <a:sy n="57" d="100"/>
        </p:scale>
        <p:origin x="78" y="1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BA9F3-CF00-4EF9-9AEF-F43570FD326A}" type="datetimeFigureOut">
              <a:rPr lang="it-IT" smtClean="0"/>
              <a:t>12/05/2021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B351B-2190-48AA-BA0A-EB483AF4927A}" type="slidenum">
              <a:rPr lang="it-IT" smtClean="0"/>
              <a:t>‹N›</a:t>
            </a:fld>
            <a:endParaRPr lang="it-IT"/>
          </a:p>
        </p:txBody>
      </p:sp>
    </p:spTree>
    <p:extLst>
      <p:ext uri="{BB962C8B-B14F-4D97-AF65-F5344CB8AC3E}">
        <p14:creationId xmlns:p14="http://schemas.microsoft.com/office/powerpoint/2010/main" val="34249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F105DB2-FD3E-441D-8B7E-7AE83ECE27B3}" type="slidenum">
              <a:rPr lang="it-IT" smtClean="0">
                <a:solidFill>
                  <a:srgbClr val="404040"/>
                </a:solidFill>
                <a:latin typeface="Euphemia"/>
              </a:rPr>
              <a:pPr/>
              <a:t>1</a:t>
            </a:fld>
            <a:endParaRPr lang="it-IT">
              <a:solidFill>
                <a:srgbClr val="404040"/>
              </a:solidFill>
              <a:latin typeface="Euphemia"/>
            </a:endParaRPr>
          </a:p>
        </p:txBody>
      </p:sp>
    </p:spTree>
    <p:extLst>
      <p:ext uri="{BB962C8B-B14F-4D97-AF65-F5344CB8AC3E}">
        <p14:creationId xmlns:p14="http://schemas.microsoft.com/office/powerpoint/2010/main" val="4037312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block"/>
          <p:cNvSpPr/>
          <p:nvPr/>
        </p:nvSpPr>
        <p:spPr>
          <a:xfrm>
            <a:off x="1141710" y="1600200"/>
            <a:ext cx="1105029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nvGrpSpPr>
          <p:cNvPr id="7" name="top graphic"/>
          <p:cNvGrpSpPr/>
          <p:nvPr/>
        </p:nvGrpSpPr>
        <p:grpSpPr>
          <a:xfrm>
            <a:off x="1279" y="0"/>
            <a:ext cx="12192127"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grpSp>
        <p:nvGrpSpPr>
          <p:cNvPr id="23" name="bottom graphic"/>
          <p:cNvGrpSpPr/>
          <p:nvPr/>
        </p:nvGrpSpPr>
        <p:grpSpPr>
          <a:xfrm>
            <a:off x="1" y="6080760"/>
            <a:ext cx="12193406"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solidFill>
                  <a:prstClr val="white"/>
                </a:solidFill>
              </a:endParaRPr>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
        <p:nvSpPr>
          <p:cNvPr id="3" name="Subtitle 2"/>
          <p:cNvSpPr>
            <a:spLocks noGrp="1"/>
          </p:cNvSpPr>
          <p:nvPr>
            <p:ph type="subTitle" idx="1"/>
          </p:nvPr>
        </p:nvSpPr>
        <p:spPr>
          <a:xfrm>
            <a:off x="1522809" y="5029200"/>
            <a:ext cx="8231742"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2" name="Title 1"/>
          <p:cNvSpPr>
            <a:spLocks noGrp="1"/>
          </p:cNvSpPr>
          <p:nvPr>
            <p:ph type="ctrTitle"/>
          </p:nvPr>
        </p:nvSpPr>
        <p:spPr>
          <a:xfrm>
            <a:off x="1522811" y="1905000"/>
            <a:ext cx="9146380"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it-IT" smtClean="0"/>
              <a:t>Fare clic per modificare lo stile del titolo</a:t>
            </a:r>
            <a:endParaRPr/>
          </a:p>
        </p:txBody>
      </p:sp>
      <p:sp>
        <p:nvSpPr>
          <p:cNvPr id="4" name="Segnaposto data 3"/>
          <p:cNvSpPr>
            <a:spLocks noGrp="1"/>
          </p:cNvSpPr>
          <p:nvPr>
            <p:ph type="dt" sz="half" idx="10"/>
          </p:nvPr>
        </p:nvSpPr>
        <p:spPr/>
        <p:txBody>
          <a:bodyPr/>
          <a:lstStyle/>
          <a:p>
            <a:r>
              <a:rPr lang="it-IT" smtClean="0">
                <a:solidFill>
                  <a:prstClr val="white"/>
                </a:solidFill>
              </a:rPr>
              <a:t>12/8/2011</a:t>
            </a:r>
            <a:endParaRPr lang="it-IT">
              <a:solidFill>
                <a:prstClr val="white"/>
              </a:solidFill>
            </a:endParaRPr>
          </a:p>
        </p:txBody>
      </p:sp>
      <p:sp>
        <p:nvSpPr>
          <p:cNvPr id="5" name="Segnaposto piè di pagina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6" name="Segnaposto numero diapositiva 5"/>
          <p:cNvSpPr>
            <a:spLocks noGrp="1"/>
          </p:cNvSpPr>
          <p:nvPr>
            <p:ph type="sldNum" sz="quarter" idx="12"/>
          </p:nvPr>
        </p:nvSpPr>
        <p:spPr/>
        <p:txBody>
          <a:bodyPr/>
          <a:lstStyle/>
          <a:p>
            <a:fld id="{DF28FB93-0A08-4E7D-8E63-9EFA29F1E093}" type="slidenum">
              <a:rPr lang="it-IT" smtClean="0">
                <a:solidFill>
                  <a:prstClr val="white"/>
                </a:solidFill>
              </a:rPr>
              <a:pPr/>
              <a:t>‹N›</a:t>
            </a:fld>
            <a:endParaRPr lang="it-IT">
              <a:solidFill>
                <a:prstClr val="white"/>
              </a:solidFill>
            </a:endParaRPr>
          </a:p>
        </p:txBody>
      </p:sp>
    </p:spTree>
    <p:extLst>
      <p:ext uri="{BB962C8B-B14F-4D97-AF65-F5344CB8AC3E}">
        <p14:creationId xmlns:p14="http://schemas.microsoft.com/office/powerpoint/2010/main" val="429215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161368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6981" y="609600"/>
            <a:ext cx="1143299" cy="5410200"/>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1522809" y="609600"/>
            <a:ext cx="7698203" cy="5410200"/>
          </a:xfrm>
        </p:spPr>
        <p:txBody>
          <a:bodyPr vert="eaVert"/>
          <a:lstStyle>
            <a:lvl5pPr>
              <a:defRPr/>
            </a:lvl5pPr>
            <a:lvl6pPr>
              <a:defRPr/>
            </a:lvl6pPr>
            <a:lvl7pPr>
              <a:defRPr/>
            </a:lvl7pPr>
            <a:lvl8pPr>
              <a:defRPr/>
            </a:lvl8pPr>
            <a:lvl9pP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29651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ue contenuti">
    <p:spTree>
      <p:nvGrpSpPr>
        <p:cNvPr id="1" name=""/>
        <p:cNvGrpSpPr/>
        <p:nvPr/>
      </p:nvGrpSpPr>
      <p:grpSpPr>
        <a:xfrm>
          <a:off x="0" y="0"/>
          <a:ext cx="0" cy="0"/>
          <a:chOff x="0" y="0"/>
          <a:chExt cx="0" cy="0"/>
        </a:xfrm>
      </p:grpSpPr>
      <p:sp>
        <p:nvSpPr>
          <p:cNvPr id="35" name="Shape 35"/>
          <p:cNvSpPr>
            <a:spLocks noGrp="1"/>
          </p:cNvSpPr>
          <p:nvPr>
            <p:ph type="title"/>
          </p:nvPr>
        </p:nvSpPr>
        <p:spPr>
          <a:xfrm>
            <a:off x="1524464" y="0"/>
            <a:ext cx="9153074" cy="1676400"/>
          </a:xfrm>
          <a:prstGeom prst="rect">
            <a:avLst/>
          </a:prstGeom>
        </p:spPr>
        <p:txBody>
          <a:bodyPr/>
          <a:lstStyle/>
          <a:p>
            <a:pPr lvl="0">
              <a:defRPr sz="1800">
                <a:solidFill>
                  <a:srgbClr val="000000"/>
                </a:solidFill>
              </a:defRPr>
            </a:pPr>
            <a:r>
              <a:rPr sz="3200">
                <a:solidFill>
                  <a:srgbClr val="F07F09"/>
                </a:solidFill>
              </a:rPr>
              <a:t>Fare clic per modificare lo stile del titolo</a:t>
            </a:r>
          </a:p>
        </p:txBody>
      </p:sp>
      <p:sp>
        <p:nvSpPr>
          <p:cNvPr id="36" name="Shape 36"/>
          <p:cNvSpPr>
            <a:spLocks noGrp="1"/>
          </p:cNvSpPr>
          <p:nvPr>
            <p:ph type="body" idx="1"/>
          </p:nvPr>
        </p:nvSpPr>
        <p:spPr>
          <a:xfrm>
            <a:off x="1524001" y="1905001"/>
            <a:ext cx="4440191" cy="4953001"/>
          </a:xfrm>
          <a:prstGeom prst="rect">
            <a:avLst/>
          </a:prstGeom>
        </p:spPr>
        <p:txBody>
          <a:bodyPr/>
          <a:lstStyle/>
          <a:p>
            <a:pPr lvl="0">
              <a:defRPr sz="1800"/>
            </a:pPr>
            <a:r>
              <a:rPr sz="2400"/>
              <a:t>Fare clic per modificare stili del testo dello schema</a:t>
            </a:r>
          </a:p>
          <a:p>
            <a:pPr lvl="1">
              <a:defRPr sz="1800"/>
            </a:pPr>
            <a:r>
              <a:rPr sz="2400"/>
              <a:t>Secondo livello</a:t>
            </a:r>
          </a:p>
          <a:p>
            <a:pPr lvl="2">
              <a:defRPr sz="1800"/>
            </a:pPr>
            <a:r>
              <a:rPr sz="2400"/>
              <a:t>Terzo livello</a:t>
            </a:r>
          </a:p>
          <a:p>
            <a:pPr lvl="3">
              <a:defRPr sz="1800"/>
            </a:pPr>
            <a:r>
              <a:rPr sz="2400"/>
              <a:t>Quarto livello</a:t>
            </a:r>
          </a:p>
          <a:p>
            <a:pPr lvl="4">
              <a:defRPr sz="1800"/>
            </a:pPr>
            <a:r>
              <a:rPr sz="2400"/>
              <a:t>Quinto livello</a:t>
            </a:r>
          </a:p>
        </p:txBody>
      </p:sp>
      <p:sp>
        <p:nvSpPr>
          <p:cNvPr id="37" name="Shape 37"/>
          <p:cNvSpPr>
            <a:spLocks noGrp="1"/>
          </p:cNvSpPr>
          <p:nvPr>
            <p:ph type="sldNum" sz="quarter" idx="2"/>
          </p:nvPr>
        </p:nvSpPr>
        <p:spPr>
          <a:prstGeom prst="rect">
            <a:avLst/>
          </a:prstGeom>
        </p:spPr>
        <p:txBody>
          <a:bodyPr/>
          <a:lstStyle/>
          <a:p>
            <a:fld id="{86CB4B4D-7CA3-9044-876B-883B54F8677D}"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12302129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it-IT" smtClean="0"/>
              <a:t>Fare clic per modificare lo stile del titolo</a:t>
            </a:r>
            <a:endParaRPr/>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249631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2" cy="2667000"/>
          </a:xfrm>
        </p:spPr>
        <p:txBody>
          <a:bodyPr anchor="b">
            <a:normAutofit/>
          </a:bodyPr>
          <a:lstStyle>
            <a:lvl1pPr algn="l">
              <a:defRPr sz="5400" b="0" cap="none" baseline="0"/>
            </a:lvl1pPr>
          </a:lstStyle>
          <a:p>
            <a:r>
              <a:rPr lang="it-IT" smtClean="0"/>
              <a:t>Fare clic per modificare lo stile del titolo</a:t>
            </a:r>
            <a:endParaRPr/>
          </a:p>
        </p:txBody>
      </p:sp>
      <p:sp>
        <p:nvSpPr>
          <p:cNvPr id="3" name="Text Placeholder 2"/>
          <p:cNvSpPr>
            <a:spLocks noGrp="1"/>
          </p:cNvSpPr>
          <p:nvPr>
            <p:ph type="body" idx="1"/>
          </p:nvPr>
        </p:nvSpPr>
        <p:spPr>
          <a:xfrm>
            <a:off x="1522809" y="4876800"/>
            <a:ext cx="8231742"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solidFill>
                  <a:schemeClr val="tx1"/>
                </a:solidFill>
              </a:defRPr>
            </a:lvl1pPr>
          </a:lstStyle>
          <a:p>
            <a:r>
              <a:rPr lang="it-IT" smtClean="0">
                <a:solidFill>
                  <a:prstClr val="black"/>
                </a:solidFill>
              </a:rPr>
              <a:t>12/8/2011</a:t>
            </a:r>
            <a:endParaRPr>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it-IT" smtClean="0">
                <a:solidFill>
                  <a:prstClr val="black"/>
                </a:solidFill>
              </a:rPr>
              <a:t>Università degli Studi di Milano-Bicocca  Dipartimento di Sociologia e Ricerca Sociale</a:t>
            </a:r>
            <a:endParaRPr>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val="135191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522810" y="1904999"/>
            <a:ext cx="4436719"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232472" y="1904999"/>
            <a:ext cx="4436719"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83187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a:p>
        </p:txBody>
      </p:sp>
      <p:sp>
        <p:nvSpPr>
          <p:cNvPr id="3" name="Text Placeholder 2"/>
          <p:cNvSpPr>
            <a:spLocks noGrp="1"/>
          </p:cNvSpPr>
          <p:nvPr>
            <p:ph type="body" idx="1"/>
          </p:nvPr>
        </p:nvSpPr>
        <p:spPr>
          <a:xfrm>
            <a:off x="1522810" y="1828801"/>
            <a:ext cx="4420750"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522810" y="2590801"/>
            <a:ext cx="442075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248442" y="1828801"/>
            <a:ext cx="4420750"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48442" y="2590801"/>
            <a:ext cx="442075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8" name="Footer Placeholder 7"/>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9" name="Slide Number Placeholder 8"/>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79741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4" name="Footer Placeholder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5" name="Slide Number Placeholder 4"/>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124887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grpSp>
        <p:nvGrpSpPr>
          <p:cNvPr id="6" name="bottom graphic"/>
          <p:cNvGrpSpPr/>
          <p:nvPr/>
        </p:nvGrpSpPr>
        <p:grpSpPr>
          <a:xfrm>
            <a:off x="1" y="6309360"/>
            <a:ext cx="12193406"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solidFill>
                  <a:prstClr val="white"/>
                </a:solidFill>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
        <p:nvSpPr>
          <p:cNvPr id="2" name="Date Placeholder 1"/>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3" name="Footer Placeholder 2"/>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4" name="Slide Number Placeholder 3"/>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217386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frame"/>
          <p:cNvSpPr/>
          <p:nvPr/>
        </p:nvSpPr>
        <p:spPr>
          <a:xfrm>
            <a:off x="1217927" y="1019175"/>
            <a:ext cx="6128076"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2" name="Title 1"/>
          <p:cNvSpPr>
            <a:spLocks noGrp="1"/>
          </p:cNvSpPr>
          <p:nvPr>
            <p:ph type="title"/>
          </p:nvPr>
        </p:nvSpPr>
        <p:spPr>
          <a:xfrm>
            <a:off x="7925278" y="1371600"/>
            <a:ext cx="3125014" cy="2057400"/>
          </a:xfrm>
        </p:spPr>
        <p:txBody>
          <a:bodyPr anchor="b">
            <a:normAutofit/>
          </a:bodyPr>
          <a:lstStyle>
            <a:lvl1pPr algn="l">
              <a:defRPr sz="3200" b="1"/>
            </a:lvl1pPr>
          </a:lstStyle>
          <a:p>
            <a:r>
              <a:rPr lang="it-IT" smtClean="0"/>
              <a:t>Fare clic per modificare lo stile del titolo</a:t>
            </a:r>
            <a:endParaRPr/>
          </a:p>
        </p:txBody>
      </p:sp>
      <p:sp>
        <p:nvSpPr>
          <p:cNvPr id="3" name="Content Placeholder 2"/>
          <p:cNvSpPr>
            <a:spLocks noGrp="1"/>
          </p:cNvSpPr>
          <p:nvPr>
            <p:ph idx="1"/>
          </p:nvPr>
        </p:nvSpPr>
        <p:spPr>
          <a:xfrm>
            <a:off x="1492319" y="1293495"/>
            <a:ext cx="5579293"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7925278" y="3536830"/>
            <a:ext cx="3125014"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7455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frame"/>
          <p:cNvSpPr/>
          <p:nvPr/>
        </p:nvSpPr>
        <p:spPr>
          <a:xfrm>
            <a:off x="1217927" y="1019175"/>
            <a:ext cx="6128076"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2" name="Title 1"/>
          <p:cNvSpPr>
            <a:spLocks noGrp="1"/>
          </p:cNvSpPr>
          <p:nvPr>
            <p:ph type="title"/>
          </p:nvPr>
        </p:nvSpPr>
        <p:spPr>
          <a:xfrm>
            <a:off x="7925278" y="1371600"/>
            <a:ext cx="3125014" cy="2057400"/>
          </a:xfrm>
        </p:spPr>
        <p:txBody>
          <a:bodyPr anchor="b">
            <a:normAutofit/>
          </a:bodyPr>
          <a:lstStyle>
            <a:lvl1pPr algn="l">
              <a:defRPr sz="3200" b="0"/>
            </a:lvl1pPr>
          </a:lstStyle>
          <a:p>
            <a:r>
              <a:rPr lang="it-IT" smtClean="0"/>
              <a:t>Fare clic per modificare lo stile del titolo</a:t>
            </a:r>
            <a:endParaRPr/>
          </a:p>
        </p:txBody>
      </p:sp>
      <p:sp>
        <p:nvSpPr>
          <p:cNvPr id="3" name="Picture Placeholder 2"/>
          <p:cNvSpPr>
            <a:spLocks noGrp="1"/>
          </p:cNvSpPr>
          <p:nvPr>
            <p:ph type="pic" idx="1"/>
          </p:nvPr>
        </p:nvSpPr>
        <p:spPr>
          <a:xfrm>
            <a:off x="1400855" y="1202055"/>
            <a:ext cx="5762221"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7925278" y="3536830"/>
            <a:ext cx="3125014"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solidFill>
                  <a:prstClr val="white"/>
                </a:solidFill>
              </a:rPr>
              <a:t>12/8/2011</a:t>
            </a:r>
            <a:endParaRPr>
              <a:solidFill>
                <a:prstClr val="white"/>
              </a:solidFill>
            </a:endParaRPr>
          </a:p>
        </p:txBody>
      </p:sp>
      <p:sp>
        <p:nvSpPr>
          <p:cNvPr id="6" name="Footer Placeholder 5"/>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7" name="Slide Number Placeholder 6"/>
          <p:cNvSpPr>
            <a:spLocks noGrp="1"/>
          </p:cNvSpPr>
          <p:nvPr>
            <p:ph type="sldNum" sz="quarter" idx="12"/>
          </p:nvPr>
        </p:nvSpPr>
        <p:spPr/>
        <p:txBody>
          <a:body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5528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14" name="bottom graphic"/>
          <p:cNvGrpSpPr/>
          <p:nvPr/>
        </p:nvGrpSpPr>
        <p:grpSpPr>
          <a:xfrm>
            <a:off x="1" y="6309360"/>
            <a:ext cx="12193406"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0">
                <a:solidFill>
                  <a:prstClr val="white"/>
                </a:solidFill>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grpSp>
        <p:nvGrpSpPr>
          <p:cNvPr id="10" name="top graphic"/>
          <p:cNvGrpSpPr/>
          <p:nvPr/>
        </p:nvGrpSpPr>
        <p:grpSpPr>
          <a:xfrm>
            <a:off x="1279" y="0"/>
            <a:ext cx="12192127"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prstClr val="white"/>
                </a:solidFill>
              </a:endParaRPr>
            </a:p>
          </p:txBody>
        </p:sp>
      </p:grpSp>
      <p:sp>
        <p:nvSpPr>
          <p:cNvPr id="2" name="Title Placeholder 1"/>
          <p:cNvSpPr>
            <a:spLocks noGrp="1"/>
          </p:cNvSpPr>
          <p:nvPr>
            <p:ph type="title"/>
          </p:nvPr>
        </p:nvSpPr>
        <p:spPr>
          <a:xfrm>
            <a:off x="1523273" y="609600"/>
            <a:ext cx="9145920" cy="1066800"/>
          </a:xfrm>
          <a:prstGeom prst="rect">
            <a:avLst/>
          </a:prstGeom>
        </p:spPr>
        <p:txBody>
          <a:bodyPr vert="horz" lIns="91440" tIns="45720" rIns="91440" bIns="45720"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523273" y="1905000"/>
            <a:ext cx="914592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7996445" y="6516865"/>
            <a:ext cx="1327968" cy="228600"/>
          </a:xfrm>
          <a:prstGeom prst="rect">
            <a:avLst/>
          </a:prstGeom>
        </p:spPr>
        <p:txBody>
          <a:bodyPr vert="horz" lIns="91440" tIns="45720" rIns="91440" bIns="45720" rtlCol="0" anchor="ctr"/>
          <a:lstStyle>
            <a:lvl1pPr algn="r">
              <a:defRPr sz="800">
                <a:solidFill>
                  <a:schemeClr val="bg1"/>
                </a:solidFill>
              </a:defRPr>
            </a:lvl1pPr>
          </a:lstStyle>
          <a:p>
            <a:r>
              <a:rPr lang="it-IT" smtClean="0">
                <a:solidFill>
                  <a:prstClr val="white"/>
                </a:solidFill>
              </a:rPr>
              <a:t>12/8/2011</a:t>
            </a:r>
            <a:endParaRPr>
              <a:solidFill>
                <a:prstClr val="white"/>
              </a:solidFill>
            </a:endParaRPr>
          </a:p>
        </p:txBody>
      </p:sp>
      <p:sp>
        <p:nvSpPr>
          <p:cNvPr id="5" name="Footer Placeholder 4"/>
          <p:cNvSpPr>
            <a:spLocks noGrp="1"/>
          </p:cNvSpPr>
          <p:nvPr>
            <p:ph type="ftr" sz="quarter" idx="3"/>
          </p:nvPr>
        </p:nvSpPr>
        <p:spPr>
          <a:xfrm>
            <a:off x="1507891" y="6516865"/>
            <a:ext cx="6063724" cy="228600"/>
          </a:xfrm>
          <a:prstGeom prst="rect">
            <a:avLst/>
          </a:prstGeom>
        </p:spPr>
        <p:txBody>
          <a:bodyPr vert="horz" lIns="91440" tIns="45720" rIns="91440" bIns="45720" rtlCol="0" anchor="ctr"/>
          <a:lstStyle>
            <a:lvl1pPr algn="l">
              <a:defRPr sz="800" cap="all" baseline="0">
                <a:solidFill>
                  <a:schemeClr val="bg1"/>
                </a:solidFill>
              </a:defRPr>
            </a:lvl1pPr>
          </a:lstStyle>
          <a:p>
            <a:r>
              <a:rPr lang="it-IT" smtClean="0">
                <a:solidFill>
                  <a:prstClr val="white"/>
                </a:solidFill>
              </a:rPr>
              <a:t>Università degli Studi di Milano-Bicocca  Dipartimento di Sociologia e Ricerca Sociale</a:t>
            </a:r>
            <a:endParaRPr>
              <a:solidFill>
                <a:prstClr val="white"/>
              </a:solidFill>
            </a:endParaRPr>
          </a:p>
        </p:txBody>
      </p:sp>
      <p:sp>
        <p:nvSpPr>
          <p:cNvPr id="6" name="Slide Number Placeholder 5"/>
          <p:cNvSpPr>
            <a:spLocks noGrp="1"/>
          </p:cNvSpPr>
          <p:nvPr>
            <p:ph type="sldNum" sz="quarter" idx="4"/>
          </p:nvPr>
        </p:nvSpPr>
        <p:spPr>
          <a:xfrm>
            <a:off x="9732629" y="6516865"/>
            <a:ext cx="936563" cy="228600"/>
          </a:xfrm>
          <a:prstGeom prst="rect">
            <a:avLst/>
          </a:prstGeom>
        </p:spPr>
        <p:txBody>
          <a:bodyPr vert="horz" lIns="91440" tIns="45720" rIns="91440" bIns="45720" rtlCol="0" anchor="ctr"/>
          <a:lstStyle>
            <a:lvl1pPr algn="r">
              <a:defRPr sz="800">
                <a:solidFill>
                  <a:schemeClr val="bg1"/>
                </a:solidFill>
              </a:defRPr>
            </a:lvl1pPr>
          </a:lstStyle>
          <a:p>
            <a:fld id="{DF28FB93-0A08-4E7D-8E63-9EFA29F1E093}" type="slidenum">
              <a:rPr>
                <a:solidFill>
                  <a:prstClr val="white"/>
                </a:solidFill>
              </a:rPr>
              <a:pPr/>
              <a:t>‹N›</a:t>
            </a:fld>
            <a:endParaRPr>
              <a:solidFill>
                <a:prstClr val="white"/>
              </a:solidFill>
            </a:endParaRPr>
          </a:p>
        </p:txBody>
      </p:sp>
    </p:spTree>
    <p:extLst>
      <p:ext uri="{BB962C8B-B14F-4D97-AF65-F5344CB8AC3E}">
        <p14:creationId xmlns:p14="http://schemas.microsoft.com/office/powerpoint/2010/main" val="3038999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hyperlink" Target="https://youtu.be/c2TR4FaaPU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t.wikipedia.org/wiki/1923" TargetMode="External"/><Relationship Id="rId2" Type="http://schemas.openxmlformats.org/officeDocument/2006/relationships/hyperlink" Target="https://it.wikipedia.org/wiki/Milano"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ilcielosumilano.it/author/roberto-schena/"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ilcielosumilano.it/author/roberto-schena/"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ilcielosumilano.it/author/roberto-schena/" TargetMode="Externa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it.wikipedia.org/wiki/Porta_Vittoria_(Milano)" TargetMode="External"/><Relationship Id="rId13" Type="http://schemas.openxmlformats.org/officeDocument/2006/relationships/hyperlink" Target="https://it.wikipedia.org/wiki/Porta_Sempione" TargetMode="External"/><Relationship Id="rId18" Type="http://schemas.openxmlformats.org/officeDocument/2006/relationships/hyperlink" Target="https://it.wikipedia.org/wiki/Comasina" TargetMode="External"/><Relationship Id="rId26" Type="http://schemas.openxmlformats.org/officeDocument/2006/relationships/hyperlink" Target="https://it.wikipedia.org/wiki/Ortica_(Milano)" TargetMode="External"/><Relationship Id="rId39" Type="http://schemas.openxmlformats.org/officeDocument/2006/relationships/hyperlink" Target="https://it.wikipedia.org/wiki/Sella_Nuova" TargetMode="External"/><Relationship Id="rId3" Type="http://schemas.openxmlformats.org/officeDocument/2006/relationships/hyperlink" Target="https://it.wikipedia.org/wiki/Centro_Direzionale_di_Milano" TargetMode="External"/><Relationship Id="rId21" Type="http://schemas.openxmlformats.org/officeDocument/2006/relationships/hyperlink" Target="https://it.wikipedia.org/wiki/Bicocca_(Milano)" TargetMode="External"/><Relationship Id="rId34" Type="http://schemas.openxmlformats.org/officeDocument/2006/relationships/hyperlink" Target="https://it.wikipedia.org/wiki/Barona_(Milano)" TargetMode="External"/><Relationship Id="rId42" Type="http://schemas.openxmlformats.org/officeDocument/2006/relationships/hyperlink" Target="https://it.wikipedia.org/wiki/San_Siro_(Milano)" TargetMode="External"/><Relationship Id="rId7" Type="http://schemas.openxmlformats.org/officeDocument/2006/relationships/hyperlink" Target="https://it.wikipedia.org/wiki/Corso_Buenos_Aires" TargetMode="External"/><Relationship Id="rId12" Type="http://schemas.openxmlformats.org/officeDocument/2006/relationships/hyperlink" Target="https://it.wikipedia.org/wiki/Porta_Magenta" TargetMode="External"/><Relationship Id="rId17" Type="http://schemas.openxmlformats.org/officeDocument/2006/relationships/hyperlink" Target="https://it.wikipedia.org/wiki/Bruzzano" TargetMode="External"/><Relationship Id="rId25" Type="http://schemas.openxmlformats.org/officeDocument/2006/relationships/hyperlink" Target="https://it.wikipedia.org/wiki/Cimiano" TargetMode="External"/><Relationship Id="rId33" Type="http://schemas.openxmlformats.org/officeDocument/2006/relationships/hyperlink" Target="https://it.wikipedia.org/wiki/Gratosoglio" TargetMode="External"/><Relationship Id="rId38" Type="http://schemas.openxmlformats.org/officeDocument/2006/relationships/hyperlink" Target="https://it.wikipedia.org/wiki/Baggio_(Milano)" TargetMode="External"/><Relationship Id="rId2" Type="http://schemas.openxmlformats.org/officeDocument/2006/relationships/image" Target="../media/image9.png"/><Relationship Id="rId16" Type="http://schemas.openxmlformats.org/officeDocument/2006/relationships/hyperlink" Target="https://it.wikipedia.org/wiki/Affori" TargetMode="External"/><Relationship Id="rId20" Type="http://schemas.openxmlformats.org/officeDocument/2006/relationships/hyperlink" Target="https://it.wikipedia.org/wiki/Ospedale_di_Niguarda" TargetMode="External"/><Relationship Id="rId29" Type="http://schemas.openxmlformats.org/officeDocument/2006/relationships/hyperlink" Target="https://it.wikipedia.org/wiki/Taliedo" TargetMode="External"/><Relationship Id="rId41" Type="http://schemas.openxmlformats.org/officeDocument/2006/relationships/hyperlink" Target="https://it.wikipedia.org/wiki/Gallaratese_(Milano)" TargetMode="External"/><Relationship Id="rId1" Type="http://schemas.openxmlformats.org/officeDocument/2006/relationships/slideLayout" Target="../slideLayouts/slideLayout2.xml"/><Relationship Id="rId6" Type="http://schemas.openxmlformats.org/officeDocument/2006/relationships/hyperlink" Target="https://it.wikipedia.org/wiki/Porta_Venezia_(Milano)" TargetMode="External"/><Relationship Id="rId11" Type="http://schemas.openxmlformats.org/officeDocument/2006/relationships/hyperlink" Target="https://it.wikipedia.org/wiki/Porta_Genova" TargetMode="External"/><Relationship Id="rId24" Type="http://schemas.openxmlformats.org/officeDocument/2006/relationships/hyperlink" Target="https://it.wikipedia.org/wiki/Quartiere_Feltre" TargetMode="External"/><Relationship Id="rId32" Type="http://schemas.openxmlformats.org/officeDocument/2006/relationships/hyperlink" Target="https://it.wikipedia.org/wiki/Quartiere_Chiesa_Rossa" TargetMode="External"/><Relationship Id="rId37" Type="http://schemas.openxmlformats.org/officeDocument/2006/relationships/hyperlink" Target="https://it.wikipedia.org/wiki/Lorenteggio" TargetMode="External"/><Relationship Id="rId40" Type="http://schemas.openxmlformats.org/officeDocument/2006/relationships/hyperlink" Target="https://it.wikipedia.org/wiki/QT8" TargetMode="External"/><Relationship Id="rId45" Type="http://schemas.openxmlformats.org/officeDocument/2006/relationships/hyperlink" Target="https://it.wikipedia.org/wiki/Quarto_Oggiaro" TargetMode="External"/><Relationship Id="rId5" Type="http://schemas.openxmlformats.org/officeDocument/2006/relationships/hyperlink" Target="https://it.wikipedia.org/wiki/Viale_Zara" TargetMode="External"/><Relationship Id="rId15" Type="http://schemas.openxmlformats.org/officeDocument/2006/relationships/hyperlink" Target="https://it.wikipedia.org/wiki/Dergano" TargetMode="External"/><Relationship Id="rId23" Type="http://schemas.openxmlformats.org/officeDocument/2006/relationships/hyperlink" Target="https://it.wikipedia.org/wiki/Citt%C3%A0_Studi" TargetMode="External"/><Relationship Id="rId28" Type="http://schemas.openxmlformats.org/officeDocument/2006/relationships/hyperlink" Target="https://it.wikipedia.org/wiki/Forlanini_(Milano)" TargetMode="External"/><Relationship Id="rId36" Type="http://schemas.openxmlformats.org/officeDocument/2006/relationships/hyperlink" Target="https://it.wikipedia.org/wiki/Giambellino_(Milano)" TargetMode="External"/><Relationship Id="rId10" Type="http://schemas.openxmlformats.org/officeDocument/2006/relationships/hyperlink" Target="https://it.wikipedia.org/wiki/Porta_Ticinese" TargetMode="External"/><Relationship Id="rId19" Type="http://schemas.openxmlformats.org/officeDocument/2006/relationships/hyperlink" Target="https://it.wikipedia.org/wiki/Niguarda" TargetMode="External"/><Relationship Id="rId31" Type="http://schemas.openxmlformats.org/officeDocument/2006/relationships/hyperlink" Target="https://it.wikipedia.org/wiki/Vigentino" TargetMode="External"/><Relationship Id="rId44" Type="http://schemas.openxmlformats.org/officeDocument/2006/relationships/hyperlink" Target="https://it.wikipedia.org/wiki/Certosa_di_Garegnano" TargetMode="External"/><Relationship Id="rId4" Type="http://schemas.openxmlformats.org/officeDocument/2006/relationships/hyperlink" Target="https://it.wikipedia.org/wiki/Greco_(Milano)" TargetMode="External"/><Relationship Id="rId9" Type="http://schemas.openxmlformats.org/officeDocument/2006/relationships/hyperlink" Target="https://it.wikipedia.org/wiki/Porta_Romana_(Milano)" TargetMode="External"/><Relationship Id="rId14" Type="http://schemas.openxmlformats.org/officeDocument/2006/relationships/hyperlink" Target="https://it.wikipedia.org/wiki/Bovisa" TargetMode="External"/><Relationship Id="rId22" Type="http://schemas.openxmlformats.org/officeDocument/2006/relationships/hyperlink" Target="https://it.wikipedia.org/wiki/Viale_Monza" TargetMode="External"/><Relationship Id="rId27" Type="http://schemas.openxmlformats.org/officeDocument/2006/relationships/hyperlink" Target="https://it.wikipedia.org/wiki/Lambrate" TargetMode="External"/><Relationship Id="rId30" Type="http://schemas.openxmlformats.org/officeDocument/2006/relationships/hyperlink" Target="https://it.wikipedia.org/wiki/Rogoredo_(Milano)" TargetMode="External"/><Relationship Id="rId35" Type="http://schemas.openxmlformats.org/officeDocument/2006/relationships/hyperlink" Target="https://it.wikipedia.org/wiki/Ronchetto_sul_Naviglio" TargetMode="External"/><Relationship Id="rId43" Type="http://schemas.openxmlformats.org/officeDocument/2006/relationships/hyperlink" Target="https://it.wikipedia.org/wiki/Vialb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inkiesta.it/author/andrea-cocci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3472" y="5013176"/>
            <a:ext cx="8229598" cy="1224136"/>
          </a:xfrm>
        </p:spPr>
        <p:txBody>
          <a:bodyPr>
            <a:normAutofit/>
          </a:bodyPr>
          <a:lstStyle/>
          <a:p>
            <a:r>
              <a:rPr lang="it-IT" sz="3200" i="1" dirty="0">
                <a:latin typeface="Arial" pitchFamily="34" charset="0"/>
                <a:cs typeface="Arial" pitchFamily="34" charset="0"/>
              </a:rPr>
              <a:t>Ezio Marra </a:t>
            </a:r>
          </a:p>
          <a:p>
            <a:r>
              <a:rPr lang="it-IT" sz="2800" dirty="0">
                <a:latin typeface="Arial" pitchFamily="34" charset="0"/>
                <a:cs typeface="Arial" pitchFamily="34" charset="0"/>
              </a:rPr>
              <a:t>Università degli Studi di Milano-Bicocca</a:t>
            </a:r>
            <a:endParaRPr lang="it-IT" sz="2800" i="1" dirty="0">
              <a:latin typeface="Arial" pitchFamily="34" charset="0"/>
              <a:cs typeface="Arial" pitchFamily="34" charset="0"/>
            </a:endParaRPr>
          </a:p>
        </p:txBody>
      </p:sp>
      <p:sp>
        <p:nvSpPr>
          <p:cNvPr id="2" name="Title 1"/>
          <p:cNvSpPr>
            <a:spLocks noGrp="1"/>
          </p:cNvSpPr>
          <p:nvPr>
            <p:ph type="ctrTitle"/>
          </p:nvPr>
        </p:nvSpPr>
        <p:spPr>
          <a:xfrm>
            <a:off x="1127448" y="1905000"/>
            <a:ext cx="9721080" cy="2905992"/>
          </a:xfrm>
        </p:spPr>
        <p:txBody>
          <a:bodyPr>
            <a:normAutofit fontScale="90000"/>
          </a:bodyPr>
          <a:lstStyle/>
          <a:p>
            <a:pPr>
              <a:spcBef>
                <a:spcPts val="0"/>
              </a:spcBef>
            </a:pP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200" dirty="0" smtClean="0">
                <a:effectLst>
                  <a:outerShdw blurRad="88900" algn="ctr">
                    <a:prstClr val="black">
                      <a:alpha val="35000"/>
                    </a:prstClr>
                  </a:outerShdw>
                </a:effectLst>
                <a:latin typeface="Arial" pitchFamily="34" charset="0"/>
                <a:cs typeface="Arial" pitchFamily="34" charset="0"/>
              </a:rPr>
              <a:t/>
            </a:r>
            <a:br>
              <a:rPr lang="it-IT" sz="2200" dirty="0" smtClean="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6000" b="1" dirty="0" smtClean="0">
                <a:solidFill>
                  <a:srgbClr val="00B0F0"/>
                </a:solidFill>
                <a:effectLst>
                  <a:outerShdw blurRad="88900" algn="ctr">
                    <a:prstClr val="black">
                      <a:alpha val="35000"/>
                    </a:prstClr>
                  </a:outerShdw>
                </a:effectLst>
                <a:latin typeface="Arial" pitchFamily="34" charset="0"/>
                <a:cs typeface="Arial" pitchFamily="34" charset="0"/>
              </a:rPr>
              <a:t>6.I Borghi di Milano</a:t>
            </a:r>
            <a:br>
              <a:rPr lang="it-IT" sz="6000" b="1" dirty="0" smtClean="0">
                <a:solidFill>
                  <a:srgbClr val="00B0F0"/>
                </a:solidFill>
                <a:effectLst>
                  <a:outerShdw blurRad="88900" algn="ctr">
                    <a:prstClr val="black">
                      <a:alpha val="35000"/>
                    </a:prstClr>
                  </a:outerShdw>
                </a:effectLst>
                <a:latin typeface="Arial" pitchFamily="34" charset="0"/>
                <a:cs typeface="Arial" pitchFamily="34" charset="0"/>
              </a:rPr>
            </a:br>
            <a:r>
              <a:rPr lang="it-IT" sz="6000" b="1" dirty="0">
                <a:solidFill>
                  <a:srgbClr val="00B0F0"/>
                </a:solidFill>
                <a:effectLst>
                  <a:outerShdw blurRad="88900" algn="ctr">
                    <a:prstClr val="black">
                      <a:alpha val="35000"/>
                    </a:prstClr>
                  </a:outerShdw>
                </a:effectLst>
                <a:latin typeface="Arial" pitchFamily="34" charset="0"/>
                <a:cs typeface="Arial" pitchFamily="34" charset="0"/>
              </a:rPr>
              <a:t/>
            </a:r>
            <a:br>
              <a:rPr lang="it-IT" sz="6000" b="1" dirty="0">
                <a:solidFill>
                  <a:srgbClr val="00B0F0"/>
                </a:solidFill>
                <a:effectLst>
                  <a:outerShdw blurRad="88900" algn="ctr">
                    <a:prstClr val="black">
                      <a:alpha val="35000"/>
                    </a:prstClr>
                  </a:outerShdw>
                </a:effectLst>
                <a:latin typeface="Arial" pitchFamily="34" charset="0"/>
                <a:cs typeface="Arial" pitchFamily="34" charset="0"/>
              </a:rPr>
            </a:br>
            <a:r>
              <a:rPr lang="it-IT" sz="2200" b="1" dirty="0">
                <a:effectLst>
                  <a:outerShdw blurRad="88900" algn="ctr">
                    <a:prstClr val="black">
                      <a:alpha val="35000"/>
                    </a:prstClr>
                  </a:outerShdw>
                </a:effectLst>
                <a:latin typeface="Arial" pitchFamily="34" charset="0"/>
                <a:cs typeface="Arial" pitchFamily="34" charset="0"/>
              </a:rPr>
              <a:t/>
            </a:r>
            <a:br>
              <a:rPr lang="it-IT" sz="2200" b="1" dirty="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200" dirty="0">
                <a:effectLst>
                  <a:outerShdw blurRad="88900" algn="ctr">
                    <a:prstClr val="black">
                      <a:alpha val="35000"/>
                    </a:prstClr>
                  </a:outerShdw>
                </a:effectLst>
                <a:latin typeface="Arial" pitchFamily="34" charset="0"/>
                <a:cs typeface="Arial" pitchFamily="34" charset="0"/>
              </a:rPr>
              <a:t/>
            </a:r>
            <a:br>
              <a:rPr lang="it-IT" sz="2200" dirty="0">
                <a:effectLst>
                  <a:outerShdw blurRad="88900" algn="ctr">
                    <a:prstClr val="black">
                      <a:alpha val="35000"/>
                    </a:prstClr>
                  </a:outerShdw>
                </a:effectLst>
                <a:latin typeface="Arial" pitchFamily="34" charset="0"/>
                <a:cs typeface="Arial" pitchFamily="34" charset="0"/>
              </a:rPr>
            </a:br>
            <a:r>
              <a:rPr lang="it-IT" sz="2700" b="1" dirty="0" smtClean="0">
                <a:solidFill>
                  <a:srgbClr val="FF0000"/>
                </a:solidFill>
                <a:effectLst>
                  <a:outerShdw blurRad="88900" algn="ctr">
                    <a:prstClr val="black">
                      <a:alpha val="35000"/>
                    </a:prstClr>
                  </a:outerShdw>
                </a:effectLst>
                <a:latin typeface="Arial" pitchFamily="34" charset="0"/>
                <a:cs typeface="Arial" pitchFamily="34" charset="0"/>
              </a:rPr>
              <a:t>Laboratorio 1 – Lezione 4 - 12 maggio 2021</a:t>
            </a:r>
            <a:endParaRPr lang="it-IT" sz="2700" b="1" dirty="0">
              <a:solidFill>
                <a:srgbClr val="FF0000"/>
              </a:solidFill>
              <a:effectLst>
                <a:outerShdw blurRad="88900" algn="ctr">
                  <a:prstClr val="black">
                    <a:alpha val="35000"/>
                  </a:prstClr>
                </a:outerShdw>
              </a:effectLst>
              <a:latin typeface="Arial" pitchFamily="34" charset="0"/>
              <a:cs typeface="Arial" pitchFamily="34" charset="0"/>
            </a:endParaRPr>
          </a:p>
        </p:txBody>
      </p:sp>
      <p:pic>
        <p:nvPicPr>
          <p:cNvPr id="4" name="Immagine 3" descr="Logo Bicocca_Sociologia.gif"/>
          <p:cNvPicPr>
            <a:picLocks noChangeAspect="1"/>
          </p:cNvPicPr>
          <p:nvPr/>
        </p:nvPicPr>
        <p:blipFill>
          <a:blip r:embed="rId3" cstate="print"/>
          <a:stretch>
            <a:fillRect/>
          </a:stretch>
        </p:blipFill>
        <p:spPr>
          <a:xfrm>
            <a:off x="10920536" y="1772816"/>
            <a:ext cx="1080120" cy="1080120"/>
          </a:xfrm>
          <a:prstGeom prst="rect">
            <a:avLst/>
          </a:prstGeom>
        </p:spPr>
      </p:pic>
      <p:sp>
        <p:nvSpPr>
          <p:cNvPr id="5" name="CasellaDiTesto 4"/>
          <p:cNvSpPr txBox="1"/>
          <p:nvPr/>
        </p:nvSpPr>
        <p:spPr>
          <a:xfrm>
            <a:off x="1825874" y="798016"/>
            <a:ext cx="3843745" cy="590931"/>
          </a:xfrm>
          <a:prstGeom prst="rect">
            <a:avLst/>
          </a:prstGeom>
          <a:noFill/>
        </p:spPr>
        <p:txBody>
          <a:bodyPr wrap="none" rtlCol="0">
            <a:spAutoFit/>
          </a:bodyPr>
          <a:lstStyle/>
          <a:p>
            <a:pPr>
              <a:lnSpc>
                <a:spcPct val="90000"/>
              </a:lnSpc>
            </a:pPr>
            <a:r>
              <a:rPr lang="en-US" sz="3600" b="1" dirty="0" smtClean="0">
                <a:solidFill>
                  <a:srgbClr val="FF0000"/>
                </a:solidFill>
              </a:rPr>
              <a:t>Milano - </a:t>
            </a:r>
            <a:r>
              <a:rPr lang="en-US" sz="3600" b="1" dirty="0" err="1" smtClean="0">
                <a:solidFill>
                  <a:srgbClr val="FF0000"/>
                </a:solidFill>
              </a:rPr>
              <a:t>Turismo</a:t>
            </a:r>
            <a:endParaRPr lang="en-US" sz="3600" b="1" dirty="0">
              <a:solidFill>
                <a:srgbClr val="FF0000"/>
              </a:solidFill>
            </a:endParaRPr>
          </a:p>
        </p:txBody>
      </p:sp>
    </p:spTree>
    <p:extLst>
      <p:ext uri="{BB962C8B-B14F-4D97-AF65-F5344CB8AC3E}">
        <p14:creationId xmlns:p14="http://schemas.microsoft.com/office/powerpoint/2010/main" val="258945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Parole chiave: Borghi e periferie – Storie di Milano</a:t>
            </a:r>
            <a:endParaRPr lang="it-IT" dirty="0"/>
          </a:p>
        </p:txBody>
      </p:sp>
      <p:sp>
        <p:nvSpPr>
          <p:cNvPr id="6" name="Segnaposto contenuto 5"/>
          <p:cNvSpPr>
            <a:spLocks noGrp="1"/>
          </p:cNvSpPr>
          <p:nvPr>
            <p:ph sz="half" idx="1"/>
          </p:nvPr>
        </p:nvSpPr>
        <p:spPr/>
        <p:txBody>
          <a:bodyPr>
            <a:normAutofit lnSpcReduction="10000"/>
          </a:bodyPr>
          <a:lstStyle/>
          <a:p>
            <a:r>
              <a:rPr lang="it-IT" dirty="0" smtClean="0"/>
              <a:t>Nomi dei borghi</a:t>
            </a:r>
          </a:p>
          <a:p>
            <a:r>
              <a:rPr lang="it-IT" dirty="0" smtClean="0"/>
              <a:t>Giorgio Gaber: </a:t>
            </a:r>
            <a:r>
              <a:rPr lang="it-IT" dirty="0" err="1" smtClean="0"/>
              <a:t>Cerutti</a:t>
            </a:r>
            <a:r>
              <a:rPr lang="it-IT" dirty="0" smtClean="0"/>
              <a:t> Gino</a:t>
            </a:r>
          </a:p>
          <a:p>
            <a:r>
              <a:rPr lang="it-IT" dirty="0" smtClean="0"/>
              <a:t>Enzo Iannacci: Banda dell’Ortica</a:t>
            </a:r>
          </a:p>
          <a:p>
            <a:r>
              <a:rPr lang="it-IT" dirty="0" smtClean="0"/>
              <a:t>Milano nera</a:t>
            </a:r>
          </a:p>
          <a:p>
            <a:r>
              <a:rPr lang="it-IT" dirty="0" smtClean="0"/>
              <a:t>Ronchetti</a:t>
            </a:r>
          </a:p>
          <a:p>
            <a:r>
              <a:rPr lang="it-IT" dirty="0" smtClean="0"/>
              <a:t>Vicolo dei lavandai</a:t>
            </a:r>
          </a:p>
          <a:p>
            <a:endParaRPr lang="it-IT" dirty="0"/>
          </a:p>
        </p:txBody>
      </p:sp>
      <p:sp>
        <p:nvSpPr>
          <p:cNvPr id="7" name="Segnaposto contenuto 6"/>
          <p:cNvSpPr>
            <a:spLocks noGrp="1"/>
          </p:cNvSpPr>
          <p:nvPr>
            <p:ph sz="half" idx="2"/>
          </p:nvPr>
        </p:nvSpPr>
        <p:spPr/>
        <p:txBody>
          <a:bodyPr>
            <a:normAutofit lnSpcReduction="10000"/>
          </a:bodyPr>
          <a:lstStyle/>
          <a:p>
            <a:r>
              <a:rPr lang="it-IT" dirty="0" smtClean="0"/>
              <a:t>Fuori Milano</a:t>
            </a:r>
          </a:p>
          <a:p>
            <a:r>
              <a:rPr lang="it-IT" dirty="0" smtClean="0"/>
              <a:t>Arese, Bollate, Rho, Magenta, Legnano, Parabiago, Morimondo, ecc.</a:t>
            </a:r>
          </a:p>
          <a:p>
            <a:r>
              <a:rPr lang="it-IT" dirty="0"/>
              <a:t>NIL (Nuclei di Identità Locale) ???</a:t>
            </a:r>
          </a:p>
          <a:p>
            <a:r>
              <a:rPr lang="it-IT" dirty="0"/>
              <a:t>Associazioni di comuni </a:t>
            </a:r>
            <a:r>
              <a:rPr lang="it-IT" dirty="0" smtClean="0"/>
              <a:t>(???)</a:t>
            </a:r>
          </a:p>
          <a:p>
            <a:r>
              <a:rPr lang="it-IT" dirty="0" smtClean="0"/>
              <a:t>La ville d’un </a:t>
            </a:r>
            <a:r>
              <a:rPr lang="it-IT" dirty="0" err="1" smtClean="0"/>
              <a:t>quart</a:t>
            </a:r>
            <a:r>
              <a:rPr lang="it-IT" dirty="0" smtClean="0"/>
              <a:t> d’</a:t>
            </a:r>
            <a:r>
              <a:rPr lang="it-IT" dirty="0" err="1" smtClean="0"/>
              <a:t>heure</a:t>
            </a:r>
            <a:endParaRPr lang="it-IT" dirty="0" smtClean="0"/>
          </a:p>
          <a:p>
            <a:r>
              <a:rPr lang="it-IT" dirty="0" smtClean="0"/>
              <a:t>Stefano Boeri</a:t>
            </a:r>
            <a:endParaRPr lang="it-IT" dirty="0"/>
          </a:p>
          <a:p>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10</a:t>
            </a:fld>
            <a:endParaRPr lang="it-IT">
              <a:solidFill>
                <a:prstClr val="white"/>
              </a:solidFill>
            </a:endParaRPr>
          </a:p>
        </p:txBody>
      </p:sp>
    </p:spTree>
    <p:extLst>
      <p:ext uri="{BB962C8B-B14F-4D97-AF65-F5344CB8AC3E}">
        <p14:creationId xmlns:p14="http://schemas.microsoft.com/office/powerpoint/2010/main" val="370534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AbbracciaMI</a:t>
            </a:r>
            <a:r>
              <a:rPr lang="it-IT" dirty="0" smtClean="0"/>
              <a:t> - </a:t>
            </a:r>
            <a:r>
              <a:rPr lang="it-IT" dirty="0" err="1" smtClean="0"/>
              <a:t>AbbracciaTO</a:t>
            </a:r>
            <a:endParaRPr lang="it-IT" dirty="0"/>
          </a:p>
        </p:txBody>
      </p:sp>
      <p:pic>
        <p:nvPicPr>
          <p:cNvPr id="9" name="Segnaposto contenuto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31373" y="1679390"/>
            <a:ext cx="4187535" cy="4506606"/>
          </a:xfrm>
        </p:spPr>
      </p:pic>
      <p:pic>
        <p:nvPicPr>
          <p:cNvPr id="8" name="Segnaposto contenuto 7"/>
          <p:cNvPicPr>
            <a:picLocks noGrp="1" noChangeAspect="1"/>
          </p:cNvPicPr>
          <p:nvPr>
            <p:ph sz="half" idx="2"/>
          </p:nvPr>
        </p:nvPicPr>
        <p:blipFill>
          <a:blip r:embed="rId3"/>
          <a:stretch>
            <a:fillRect/>
          </a:stretch>
        </p:blipFill>
        <p:spPr>
          <a:xfrm>
            <a:off x="7381136" y="898821"/>
            <a:ext cx="4183946" cy="5287176"/>
          </a:xfrm>
          <a:prstGeom prst="rect">
            <a:avLst/>
          </a:prstGeom>
        </p:spPr>
      </p:pic>
      <p:sp>
        <p:nvSpPr>
          <p:cNvPr id="3" name="Segnaposto piè di pagina 2"/>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4" name="Segnaposto numero diapositiva 3"/>
          <p:cNvSpPr>
            <a:spLocks noGrp="1"/>
          </p:cNvSpPr>
          <p:nvPr>
            <p:ph type="sldNum" sz="quarter" idx="12"/>
          </p:nvPr>
        </p:nvSpPr>
        <p:spPr/>
        <p:txBody>
          <a:bodyPr/>
          <a:lstStyle/>
          <a:p>
            <a:fld id="{DF28FB93-0A08-4E7D-8E63-9EFA29F1E093}" type="slidenum">
              <a:rPr lang="it-IT" smtClean="0">
                <a:solidFill>
                  <a:prstClr val="white"/>
                </a:solidFill>
              </a:rPr>
              <a:pPr/>
              <a:t>11</a:t>
            </a:fld>
            <a:endParaRPr lang="it-IT">
              <a:solidFill>
                <a:prstClr val="white"/>
              </a:solidFill>
            </a:endParaRPr>
          </a:p>
        </p:txBody>
      </p:sp>
      <p:sp>
        <p:nvSpPr>
          <p:cNvPr id="10" name="Rettangolo 9"/>
          <p:cNvSpPr/>
          <p:nvPr/>
        </p:nvSpPr>
        <p:spPr>
          <a:xfrm>
            <a:off x="4419900" y="3244334"/>
            <a:ext cx="3352200" cy="369332"/>
          </a:xfrm>
          <a:prstGeom prst="rect">
            <a:avLst/>
          </a:prstGeom>
        </p:spPr>
        <p:txBody>
          <a:bodyPr wrap="none">
            <a:spAutoFit/>
          </a:bodyPr>
          <a:lstStyle/>
          <a:p>
            <a:r>
              <a:rPr lang="it-IT" dirty="0">
                <a:solidFill>
                  <a:srgbClr val="1155CC"/>
                </a:solidFill>
                <a:latin typeface="Arial" panose="020B0604020202020204" pitchFamily="34" charset="0"/>
                <a:hlinkClick r:id="rId4"/>
              </a:rPr>
              <a:t>https://youtu.be/c2TR4FaaPU4</a:t>
            </a:r>
            <a:endParaRPr lang="it-IT" dirty="0"/>
          </a:p>
        </p:txBody>
      </p:sp>
      <p:sp>
        <p:nvSpPr>
          <p:cNvPr id="11" name="Rettangolo 10"/>
          <p:cNvSpPr/>
          <p:nvPr/>
        </p:nvSpPr>
        <p:spPr>
          <a:xfrm>
            <a:off x="4419900" y="3244334"/>
            <a:ext cx="3352200" cy="369332"/>
          </a:xfrm>
          <a:prstGeom prst="rect">
            <a:avLst/>
          </a:prstGeom>
        </p:spPr>
        <p:txBody>
          <a:bodyPr wrap="none">
            <a:spAutoFit/>
          </a:bodyPr>
          <a:lstStyle/>
          <a:p>
            <a:r>
              <a:rPr lang="it-IT" dirty="0">
                <a:solidFill>
                  <a:srgbClr val="1155CC"/>
                </a:solidFill>
                <a:latin typeface="Arial" panose="020B0604020202020204" pitchFamily="34" charset="0"/>
                <a:hlinkClick r:id="rId4"/>
              </a:rPr>
              <a:t>https://youtu.be/c2TR4FaaPU4</a:t>
            </a:r>
            <a:endParaRPr lang="it-IT" dirty="0"/>
          </a:p>
        </p:txBody>
      </p:sp>
    </p:spTree>
    <p:extLst>
      <p:ext uri="{BB962C8B-B14F-4D97-AF65-F5344CB8AC3E}">
        <p14:creationId xmlns:p14="http://schemas.microsoft.com/office/powerpoint/2010/main" val="231624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523273" y="609600"/>
            <a:ext cx="9145920" cy="772454"/>
          </a:xfrm>
        </p:spPr>
        <p:txBody>
          <a:bodyPr/>
          <a:lstStyle/>
          <a:p>
            <a:r>
              <a:rPr lang="it-IT" dirty="0" smtClean="0"/>
              <a:t>Milano è concentrica ma i municipi sono ‘radiali’</a:t>
            </a:r>
            <a:endParaRPr lang="it-IT" dirty="0"/>
          </a:p>
        </p:txBody>
      </p:sp>
      <p:sp>
        <p:nvSpPr>
          <p:cNvPr id="7" name="Segnaposto contenuto 6"/>
          <p:cNvSpPr>
            <a:spLocks noGrp="1"/>
          </p:cNvSpPr>
          <p:nvPr>
            <p:ph sz="half" idx="1"/>
          </p:nvPr>
        </p:nvSpPr>
        <p:spPr/>
        <p:txBody>
          <a:bodyPr>
            <a:noAutofit/>
          </a:bodyPr>
          <a:lstStyle/>
          <a:p>
            <a:r>
              <a:rPr lang="it-IT" sz="2000" dirty="0" smtClean="0"/>
              <a:t>In realtà possiamo suddividere Milano in 4 diverse zone:</a:t>
            </a:r>
          </a:p>
          <a:p>
            <a:r>
              <a:rPr lang="it-IT" sz="2000" dirty="0" smtClean="0"/>
              <a:t>1) Il centro che coincide con la cerchia dei bastioni</a:t>
            </a:r>
          </a:p>
          <a:p>
            <a:r>
              <a:rPr lang="it-IT" sz="2000" dirty="0" smtClean="0"/>
              <a:t>2) Il semi-centro che è racchiuso dalla cosiddetta ‘circonvallazione esterna</a:t>
            </a:r>
          </a:p>
          <a:p>
            <a:r>
              <a:rPr lang="it-IT" sz="2000" dirty="0" smtClean="0"/>
              <a:t>3) la periferia costituita dai NIL che confinano con i comuni circostanti</a:t>
            </a:r>
          </a:p>
          <a:p>
            <a:r>
              <a:rPr lang="it-IT" sz="2000" dirty="0" smtClean="0"/>
              <a:t>4) La semi-periferia che è compresa tra il se-centro e la periferia</a:t>
            </a:r>
            <a:endParaRPr lang="it-IT" sz="2000" dirty="0"/>
          </a:p>
        </p:txBody>
      </p:sp>
      <p:pic>
        <p:nvPicPr>
          <p:cNvPr id="9" name="Segnaposto contenuto 8"/>
          <p:cNvPicPr>
            <a:picLocks noGrp="1" noChangeAspect="1"/>
          </p:cNvPicPr>
          <p:nvPr>
            <p:ph sz="half" idx="2"/>
          </p:nvPr>
        </p:nvPicPr>
        <p:blipFill>
          <a:blip r:embed="rId2"/>
          <a:stretch>
            <a:fillRect/>
          </a:stretch>
        </p:blipFill>
        <p:spPr>
          <a:xfrm>
            <a:off x="6096233" y="1502088"/>
            <a:ext cx="5296959" cy="4607162"/>
          </a:xfrm>
          <a:prstGeom prst="rect">
            <a:avLst/>
          </a:prstGeom>
        </p:spPr>
      </p:pic>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12</a:t>
            </a:fld>
            <a:endParaRPr lang="it-IT">
              <a:solidFill>
                <a:prstClr val="white"/>
              </a:solidFill>
            </a:endParaRPr>
          </a:p>
        </p:txBody>
      </p:sp>
      <p:sp>
        <p:nvSpPr>
          <p:cNvPr id="2" name="Ovale 1"/>
          <p:cNvSpPr/>
          <p:nvPr/>
        </p:nvSpPr>
        <p:spPr>
          <a:xfrm>
            <a:off x="6919784" y="2496065"/>
            <a:ext cx="906162" cy="947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6133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1"/>
            <a:ext cx="8686800" cy="660027"/>
          </a:xfrm>
        </p:spPr>
        <p:txBody>
          <a:bodyPr/>
          <a:lstStyle/>
          <a:p>
            <a:pPr marL="91440" indent="-91440" algn="ctr">
              <a:defRPr/>
            </a:pPr>
            <a:r>
              <a:rPr lang="en-US" sz="3400" b="1" dirty="0" smtClean="0">
                <a:solidFill>
                  <a:schemeClr val="accent2">
                    <a:lumMod val="75000"/>
                  </a:schemeClr>
                </a:solidFill>
                <a:latin typeface="Arial Black" panose="020B0A04020102020204" pitchFamily="34" charset="0"/>
                <a:cs typeface="Times New Roman" panose="02020603050405020304" pitchFamily="18" charset="0"/>
              </a:rPr>
              <a:t>Zone </a:t>
            </a:r>
            <a:r>
              <a:rPr lang="en-US" sz="3400" b="1" dirty="0" err="1" smtClean="0">
                <a:solidFill>
                  <a:schemeClr val="accent2">
                    <a:lumMod val="75000"/>
                  </a:schemeClr>
                </a:solidFill>
                <a:latin typeface="Arial Black" panose="020B0A04020102020204" pitchFamily="34" charset="0"/>
                <a:cs typeface="Times New Roman" panose="02020603050405020304" pitchFamily="18" charset="0"/>
              </a:rPr>
              <a:t>omogenee</a:t>
            </a:r>
            <a:r>
              <a:rPr lang="en-US" sz="3400" b="1" dirty="0" smtClean="0">
                <a:solidFill>
                  <a:schemeClr val="accent2">
                    <a:lumMod val="75000"/>
                  </a:schemeClr>
                </a:solidFill>
                <a:latin typeface="Arial Black" panose="020B0A04020102020204" pitchFamily="34" charset="0"/>
                <a:cs typeface="Times New Roman" panose="02020603050405020304" pitchFamily="18" charset="0"/>
              </a:rPr>
              <a:t> </a:t>
            </a:r>
            <a:r>
              <a:rPr lang="en-US" sz="3400" b="1" dirty="0" err="1" smtClean="0">
                <a:solidFill>
                  <a:schemeClr val="accent2">
                    <a:lumMod val="75000"/>
                  </a:schemeClr>
                </a:solidFill>
                <a:latin typeface="Arial Black" panose="020B0A04020102020204" pitchFamily="34" charset="0"/>
                <a:cs typeface="Times New Roman" panose="02020603050405020304" pitchFamily="18" charset="0"/>
              </a:rPr>
              <a:t>della</a:t>
            </a:r>
            <a:r>
              <a:rPr lang="en-US" sz="3400" b="1" dirty="0" smtClean="0">
                <a:solidFill>
                  <a:schemeClr val="accent2">
                    <a:lumMod val="75000"/>
                  </a:schemeClr>
                </a:solidFill>
                <a:latin typeface="Arial Black" panose="020B0A04020102020204" pitchFamily="34" charset="0"/>
                <a:cs typeface="Times New Roman" panose="02020603050405020304" pitchFamily="18" charset="0"/>
              </a:rPr>
              <a:t> CMM</a:t>
            </a:r>
            <a:endParaRPr lang="en-US" sz="3400" dirty="0">
              <a:solidFill>
                <a:schemeClr val="accent2">
                  <a:lumMod val="75000"/>
                </a:schemeClr>
              </a:solidFill>
              <a:latin typeface="Arial Black" panose="020B0A04020102020204" pitchFamily="34" charset="0"/>
              <a:cs typeface="Times New Roman" panose="02020603050405020304" pitchFamily="18" charset="0"/>
            </a:endParaRPr>
          </a:p>
        </p:txBody>
      </p:sp>
      <p:sp>
        <p:nvSpPr>
          <p:cNvPr id="3" name="Content Placeholder 2"/>
          <p:cNvSpPr>
            <a:spLocks noGrp="1"/>
          </p:cNvSpPr>
          <p:nvPr>
            <p:ph idx="1"/>
          </p:nvPr>
        </p:nvSpPr>
        <p:spPr>
          <a:xfrm>
            <a:off x="2346325" y="2057400"/>
            <a:ext cx="7543800" cy="3811588"/>
          </a:xfrm>
        </p:spPr>
        <p:txBody>
          <a:bodyPr/>
          <a:lstStyle/>
          <a:p>
            <a:pPr eaLnBrk="1" hangingPunct="1">
              <a:buFont typeface="Wingdings" panose="05000000000000000000" pitchFamily="2" charset="2"/>
              <a:buNone/>
              <a:defRPr/>
            </a:pPr>
            <a:endParaRPr lang="en-US" altLang="en-US" sz="3600" dirty="0">
              <a:solidFill>
                <a:srgbClr val="0070C0"/>
              </a:solidFill>
              <a:latin typeface="Arial Black" panose="020B0A04020102020204" pitchFamily="34" charset="0"/>
            </a:endParaRPr>
          </a:p>
          <a:p>
            <a:pPr eaLnBrk="1" hangingPunct="1">
              <a:defRPr/>
            </a:pPr>
            <a:endParaRPr lang="en-US" altLang="en-US" dirty="0">
              <a:latin typeface="Arial Black" panose="020B0A04020102020204" pitchFamily="34" charset="0"/>
            </a:endParaRPr>
          </a:p>
        </p:txBody>
      </p:sp>
      <p:pic>
        <p:nvPicPr>
          <p:cNvPr id="4" name="Immagine 3"/>
          <p:cNvPicPr>
            <a:picLocks noChangeAspect="1"/>
          </p:cNvPicPr>
          <p:nvPr/>
        </p:nvPicPr>
        <p:blipFill>
          <a:blip r:embed="rId2"/>
          <a:stretch>
            <a:fillRect/>
          </a:stretch>
        </p:blipFill>
        <p:spPr>
          <a:xfrm>
            <a:off x="2134007" y="1389064"/>
            <a:ext cx="8462275" cy="4904160"/>
          </a:xfrm>
          <a:prstGeom prst="rect">
            <a:avLst/>
          </a:prstGeom>
        </p:spPr>
      </p:pic>
    </p:spTree>
    <p:extLst>
      <p:ext uri="{BB962C8B-B14F-4D97-AF65-F5344CB8AC3E}">
        <p14:creationId xmlns:p14="http://schemas.microsoft.com/office/powerpoint/2010/main" val="36100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3273" y="131805"/>
            <a:ext cx="9145920" cy="1066800"/>
          </a:xfrm>
        </p:spPr>
        <p:txBody>
          <a:bodyPr/>
          <a:lstStyle/>
          <a:p>
            <a:r>
              <a:rPr lang="it-IT" dirty="0" smtClean="0"/>
              <a:t>Intervista a Roberto </a:t>
            </a:r>
            <a:r>
              <a:rPr lang="it-IT" dirty="0" err="1" smtClean="0"/>
              <a:t>Schena</a:t>
            </a:r>
            <a:endParaRPr lang="it-IT" dirty="0"/>
          </a:p>
        </p:txBody>
      </p:sp>
      <p:sp>
        <p:nvSpPr>
          <p:cNvPr id="3" name="Segnaposto contenuto 2"/>
          <p:cNvSpPr>
            <a:spLocks noGrp="1"/>
          </p:cNvSpPr>
          <p:nvPr>
            <p:ph idx="1"/>
          </p:nvPr>
        </p:nvSpPr>
        <p:spPr>
          <a:xfrm>
            <a:off x="1523273" y="1556951"/>
            <a:ext cx="9145920" cy="4462849"/>
          </a:xfrm>
        </p:spPr>
        <p:txBody>
          <a:bodyPr/>
          <a:lstStyle/>
          <a:p>
            <a:r>
              <a:rPr lang="it-IT" dirty="0"/>
              <a:t>http://www.corrierealtomilanese.com/2018/03/14/milano-la-citta-dei-70-borghi-sabato-24-marzo-cam-presenta-lautore-roberto-schena-alla-memoria-del-mondo-video/</a:t>
            </a:r>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14</a:t>
            </a:fld>
            <a:endParaRPr lang="it-IT">
              <a:solidFill>
                <a:prstClr val="white"/>
              </a:solidFill>
            </a:endParaRPr>
          </a:p>
        </p:txBody>
      </p:sp>
    </p:spTree>
    <p:extLst>
      <p:ext uri="{BB962C8B-B14F-4D97-AF65-F5344CB8AC3E}">
        <p14:creationId xmlns:p14="http://schemas.microsoft.com/office/powerpoint/2010/main" val="16515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Milano comune fino al 1872 aveva come confini la cosiddetta ‘cerchia dei bastioni</a:t>
            </a:r>
            <a:endParaRPr lang="it-IT" dirty="0"/>
          </a:p>
        </p:txBody>
      </p:sp>
      <p:sp>
        <p:nvSpPr>
          <p:cNvPr id="7" name="Segnaposto contenuto 6"/>
          <p:cNvSpPr>
            <a:spLocks noGrp="1"/>
          </p:cNvSpPr>
          <p:nvPr>
            <p:ph sz="half" idx="1"/>
          </p:nvPr>
        </p:nvSpPr>
        <p:spPr/>
        <p:txBody>
          <a:bodyPr>
            <a:normAutofit/>
          </a:bodyPr>
          <a:lstStyle/>
          <a:p>
            <a:r>
              <a:rPr lang="it-IT" sz="2000" dirty="0"/>
              <a:t>Nel 1782 il </a:t>
            </a:r>
            <a:r>
              <a:rPr lang="it-IT" sz="2000" dirty="0" smtClean="0"/>
              <a:t>territorio agricolo </a:t>
            </a:r>
            <a:r>
              <a:rPr lang="it-IT" sz="2000" dirty="0"/>
              <a:t>formato da cascine e borghi che circondava </a:t>
            </a:r>
            <a:r>
              <a:rPr lang="it-IT" sz="2000" dirty="0" smtClean="0"/>
              <a:t>Milano divenne un Comune </a:t>
            </a:r>
            <a:r>
              <a:rPr lang="it-IT" sz="2000" dirty="0"/>
              <a:t>a forma di </a:t>
            </a:r>
            <a:r>
              <a:rPr lang="it-IT" sz="2000" dirty="0" smtClean="0"/>
              <a:t>ciambella, </a:t>
            </a:r>
            <a:r>
              <a:rPr lang="it-IT" sz="2000" dirty="0"/>
              <a:t>detto “</a:t>
            </a:r>
            <a:r>
              <a:rPr lang="it-IT" sz="2000" b="1" dirty="0"/>
              <a:t>dei Corpi Santi</a:t>
            </a:r>
            <a:r>
              <a:rPr lang="it-IT" sz="2000" dirty="0" smtClean="0"/>
              <a:t>“.</a:t>
            </a:r>
          </a:p>
          <a:p>
            <a:r>
              <a:rPr lang="it-IT" sz="2000" dirty="0"/>
              <a:t>La </a:t>
            </a:r>
            <a:r>
              <a:rPr lang="it-IT" sz="2000" dirty="0" smtClean="0"/>
              <a:t> </a:t>
            </a:r>
            <a:r>
              <a:rPr lang="it-IT" sz="2000" dirty="0"/>
              <a:t>riforma che portò </a:t>
            </a:r>
            <a:r>
              <a:rPr lang="it-IT" sz="2000" dirty="0">
                <a:hlinkClick r:id="rId2" tooltip="Milano"/>
              </a:rPr>
              <a:t>Milano</a:t>
            </a:r>
            <a:r>
              <a:rPr lang="it-IT" sz="2000" dirty="0"/>
              <a:t> a </a:t>
            </a:r>
            <a:r>
              <a:rPr lang="it-IT" sz="2000" dirty="0" smtClean="0"/>
              <a:t>dimensioni </a:t>
            </a:r>
            <a:r>
              <a:rPr lang="it-IT" sz="2000" dirty="0"/>
              <a:t>simili alle attuali fu decisa </a:t>
            </a:r>
            <a:r>
              <a:rPr lang="it-IT" sz="2000" dirty="0" smtClean="0"/>
              <a:t>nel</a:t>
            </a:r>
            <a:r>
              <a:rPr lang="it-IT" sz="2000" dirty="0"/>
              <a:t> </a:t>
            </a:r>
            <a:r>
              <a:rPr lang="it-IT" sz="2000" dirty="0">
                <a:hlinkClick r:id="rId3" tooltip="1923"/>
              </a:rPr>
              <a:t>1923</a:t>
            </a:r>
            <a:r>
              <a:rPr lang="it-IT" sz="2000" dirty="0"/>
              <a:t>, quando </a:t>
            </a:r>
            <a:r>
              <a:rPr lang="it-IT" sz="2000" dirty="0" smtClean="0"/>
              <a:t>altri undici </a:t>
            </a:r>
            <a:r>
              <a:rPr lang="it-IT" sz="2000" dirty="0"/>
              <a:t>comuni vennero annessi al capoluogo. </a:t>
            </a:r>
            <a:r>
              <a:rPr lang="it-IT" sz="2000" dirty="0" smtClean="0"/>
              <a:t>Nel 1924 furono annesse anche alcune frazioni che portarono alla configurazione attuale.</a:t>
            </a:r>
          </a:p>
          <a:p>
            <a:endParaRPr lang="it-IT" sz="2000" dirty="0"/>
          </a:p>
        </p:txBody>
      </p:sp>
      <p:pic>
        <p:nvPicPr>
          <p:cNvPr id="9" name="Segnaposto contenuto 8"/>
          <p:cNvPicPr>
            <a:picLocks noGrp="1" noChangeAspect="1"/>
          </p:cNvPicPr>
          <p:nvPr>
            <p:ph sz="half" idx="2"/>
          </p:nvPr>
        </p:nvPicPr>
        <p:blipFill>
          <a:blip r:embed="rId4"/>
          <a:stretch>
            <a:fillRect/>
          </a:stretch>
        </p:blipFill>
        <p:spPr>
          <a:xfrm>
            <a:off x="6232524" y="1904999"/>
            <a:ext cx="4802385" cy="4088921"/>
          </a:xfrm>
          <a:prstGeom prst="rect">
            <a:avLst/>
          </a:prstGeom>
        </p:spPr>
      </p:pic>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15</a:t>
            </a:fld>
            <a:endParaRPr lang="it-IT">
              <a:solidFill>
                <a:prstClr val="white"/>
              </a:solidFill>
            </a:endParaRPr>
          </a:p>
        </p:txBody>
      </p:sp>
    </p:spTree>
    <p:extLst>
      <p:ext uri="{BB962C8B-B14F-4D97-AF65-F5344CB8AC3E}">
        <p14:creationId xmlns:p14="http://schemas.microsoft.com/office/powerpoint/2010/main" val="40556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1523273" y="609600"/>
            <a:ext cx="9145920" cy="967213"/>
          </a:xfrm>
        </p:spPr>
        <p:txBody>
          <a:bodyPr>
            <a:normAutofit fontScale="90000"/>
          </a:bodyPr>
          <a:lstStyle/>
          <a:p>
            <a:r>
              <a:rPr lang="it-IT" sz="2000" dirty="0" smtClean="0"/>
              <a:t>1. I borghi di Milano - </a:t>
            </a:r>
            <a:r>
              <a:rPr lang="it-IT" sz="2000" dirty="0"/>
              <a:t>Fonte: </a:t>
            </a:r>
            <a:r>
              <a:rPr lang="it-IT" sz="2000" cap="all" dirty="0">
                <a:hlinkClick r:id="rId2" tooltip="Posts by Roberto Schena"/>
              </a:rPr>
              <a:t>ROBERTO </a:t>
            </a:r>
            <a:r>
              <a:rPr lang="it-IT" sz="2000" cap="all" dirty="0" smtClean="0">
                <a:hlinkClick r:id="rId2" tooltip="Posts by Roberto Schena"/>
              </a:rPr>
              <a:t>SCHENA</a:t>
            </a:r>
            <a:r>
              <a:rPr lang="it-IT" sz="2000" cap="all" dirty="0"/>
              <a:t/>
            </a:r>
            <a:br>
              <a:rPr lang="it-IT" sz="2000" cap="all" dirty="0"/>
            </a:br>
            <a:r>
              <a:rPr lang="it-IT" sz="1600" cap="all" dirty="0">
                <a:solidFill>
                  <a:srgbClr val="00B0F0"/>
                </a:solidFill>
              </a:rPr>
              <a:t>http://www.ilcielosumilano.it/2021/02/10/la-mappa-dei-centri-storici-o-degli-antichi-borghi/</a:t>
            </a:r>
            <a:r>
              <a:rPr lang="it-IT" sz="1600" dirty="0" smtClean="0">
                <a:solidFill>
                  <a:srgbClr val="00B0F0"/>
                </a:solidFill>
              </a:rPr>
              <a:t/>
            </a:r>
            <a:br>
              <a:rPr lang="it-IT" sz="1600" dirty="0" smtClean="0">
                <a:solidFill>
                  <a:srgbClr val="00B0F0"/>
                </a:solidFill>
              </a:rPr>
            </a:br>
            <a:endParaRPr lang="it-IT" sz="1600" dirty="0">
              <a:solidFill>
                <a:srgbClr val="00B0F0"/>
              </a:solidFill>
            </a:endParaRPr>
          </a:p>
        </p:txBody>
      </p:sp>
      <p:sp>
        <p:nvSpPr>
          <p:cNvPr id="11" name="Segnaposto testo 10"/>
          <p:cNvSpPr>
            <a:spLocks noGrp="1"/>
          </p:cNvSpPr>
          <p:nvPr>
            <p:ph type="body" idx="1"/>
          </p:nvPr>
        </p:nvSpPr>
        <p:spPr>
          <a:xfrm>
            <a:off x="1242723" y="1322557"/>
            <a:ext cx="4420750" cy="685801"/>
          </a:xfrm>
        </p:spPr>
        <p:txBody>
          <a:bodyPr/>
          <a:lstStyle/>
          <a:p>
            <a:r>
              <a:rPr lang="it-IT" dirty="0" smtClean="0"/>
              <a:t>Adesso i borghi  </a:t>
            </a:r>
            <a:endParaRPr lang="it-IT" dirty="0"/>
          </a:p>
        </p:txBody>
      </p:sp>
      <p:sp>
        <p:nvSpPr>
          <p:cNvPr id="13" name="Segnaposto testo 12"/>
          <p:cNvSpPr>
            <a:spLocks noGrp="1"/>
          </p:cNvSpPr>
          <p:nvPr>
            <p:ph type="body" sz="quarter" idx="3"/>
          </p:nvPr>
        </p:nvSpPr>
        <p:spPr>
          <a:xfrm>
            <a:off x="7025781" y="1123879"/>
            <a:ext cx="4420750" cy="685801"/>
          </a:xfrm>
        </p:spPr>
        <p:txBody>
          <a:bodyPr/>
          <a:lstStyle/>
          <a:p>
            <a:r>
              <a:rPr lang="it-IT" dirty="0" smtClean="0"/>
              <a:t>          Mappa storica – 1873 dopo annessione Corpi santi</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16</a:t>
            </a:fld>
            <a:endParaRPr lang="it-IT">
              <a:solidFill>
                <a:prstClr val="white"/>
              </a:solidFill>
            </a:endParaRPr>
          </a:p>
        </p:txBody>
      </p:sp>
      <p:pic>
        <p:nvPicPr>
          <p:cNvPr id="1028" name="Picture 4" descr="http://www.ilcielosumilano.it/wp-content/uploads/2021/02/il-comune-dei-corpi-santi-in-una-vecchia-mappa-e-le-sue-principali-localita-.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869308" y="1722769"/>
            <a:ext cx="4204845" cy="46481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lcielosumilano.it/wp-content/uploads/2021/02/mappa-in-bassa.jp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1169773" y="2137454"/>
            <a:ext cx="5327157" cy="3933833"/>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p:cNvPicPr>
            <a:picLocks noChangeAspect="1"/>
          </p:cNvPicPr>
          <p:nvPr/>
        </p:nvPicPr>
        <p:blipFill>
          <a:blip r:embed="rId5"/>
          <a:stretch>
            <a:fillRect/>
          </a:stretch>
        </p:blipFill>
        <p:spPr>
          <a:xfrm>
            <a:off x="3580627" y="1278539"/>
            <a:ext cx="3333750" cy="714375"/>
          </a:xfrm>
          <a:prstGeom prst="rect">
            <a:avLst/>
          </a:prstGeom>
        </p:spPr>
      </p:pic>
    </p:spTree>
    <p:extLst>
      <p:ext uri="{BB962C8B-B14F-4D97-AF65-F5344CB8AC3E}">
        <p14:creationId xmlns:p14="http://schemas.microsoft.com/office/powerpoint/2010/main" val="115901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3273" y="609600"/>
            <a:ext cx="9145920" cy="1037968"/>
          </a:xfrm>
        </p:spPr>
        <p:txBody>
          <a:bodyPr>
            <a:noAutofit/>
          </a:bodyPr>
          <a:lstStyle/>
          <a:p>
            <a:r>
              <a:rPr lang="it-IT" sz="1800" dirty="0" smtClean="0"/>
              <a:t>2. I </a:t>
            </a:r>
            <a:r>
              <a:rPr lang="it-IT" sz="1800" dirty="0"/>
              <a:t>borghi di Milano - Fonte: </a:t>
            </a:r>
            <a:r>
              <a:rPr lang="it-IT" sz="1800" cap="all" dirty="0">
                <a:hlinkClick r:id="rId2" tooltip="Posts by Roberto Schena"/>
              </a:rPr>
              <a:t>ROBERTO SCHENA</a:t>
            </a:r>
            <a:r>
              <a:rPr lang="it-IT" sz="1800" cap="all" dirty="0"/>
              <a:t/>
            </a:r>
            <a:br>
              <a:rPr lang="it-IT" sz="1800" cap="all" dirty="0"/>
            </a:br>
            <a:r>
              <a:rPr lang="it-IT" sz="1600" cap="all" dirty="0">
                <a:solidFill>
                  <a:srgbClr val="00B0F0"/>
                </a:solidFill>
              </a:rPr>
              <a:t>http://www.ilcielosumilano.it/2021/02/10/la-mappa-dei-centri-storici-o-degli-antichi-borghi/</a:t>
            </a:r>
            <a:r>
              <a:rPr lang="it-IT" sz="1600" dirty="0">
                <a:solidFill>
                  <a:srgbClr val="00B0F0"/>
                </a:solidFill>
              </a:rPr>
              <a:t/>
            </a:r>
            <a:br>
              <a:rPr lang="it-IT" sz="1600" dirty="0">
                <a:solidFill>
                  <a:srgbClr val="00B0F0"/>
                </a:solidFill>
              </a:rPr>
            </a:br>
            <a:endParaRPr lang="it-IT" sz="1600" dirty="0"/>
          </a:p>
        </p:txBody>
      </p:sp>
      <p:sp>
        <p:nvSpPr>
          <p:cNvPr id="3" name="Segnaposto testo 2"/>
          <p:cNvSpPr>
            <a:spLocks noGrp="1"/>
          </p:cNvSpPr>
          <p:nvPr>
            <p:ph type="body" idx="1"/>
          </p:nvPr>
        </p:nvSpPr>
        <p:spPr>
          <a:xfrm>
            <a:off x="1502112" y="1379166"/>
            <a:ext cx="4420750" cy="685801"/>
          </a:xfrm>
        </p:spPr>
        <p:txBody>
          <a:bodyPr/>
          <a:lstStyle/>
          <a:p>
            <a:r>
              <a:rPr lang="it-IT" dirty="0" smtClean="0"/>
              <a:t>Nord-Ovest</a:t>
            </a:r>
            <a:endParaRPr lang="it-IT" dirty="0"/>
          </a:p>
        </p:txBody>
      </p:sp>
      <p:sp>
        <p:nvSpPr>
          <p:cNvPr id="5" name="Segnaposto testo 4"/>
          <p:cNvSpPr>
            <a:spLocks noGrp="1"/>
          </p:cNvSpPr>
          <p:nvPr>
            <p:ph type="body" sz="quarter" idx="3"/>
          </p:nvPr>
        </p:nvSpPr>
        <p:spPr>
          <a:xfrm>
            <a:off x="6269604" y="1372931"/>
            <a:ext cx="4420750" cy="685801"/>
          </a:xfrm>
        </p:spPr>
        <p:txBody>
          <a:bodyPr/>
          <a:lstStyle/>
          <a:p>
            <a:r>
              <a:rPr lang="it-IT" dirty="0" smtClean="0"/>
              <a:t>                 Nord-Est</a:t>
            </a:r>
            <a:endParaRPr lang="it-IT" dirty="0"/>
          </a:p>
        </p:txBody>
      </p:sp>
      <p:sp>
        <p:nvSpPr>
          <p:cNvPr id="7" name="Segnaposto piè di pagina 6"/>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8" name="Segnaposto numero diapositiva 7"/>
          <p:cNvSpPr>
            <a:spLocks noGrp="1"/>
          </p:cNvSpPr>
          <p:nvPr>
            <p:ph type="sldNum" sz="quarter" idx="12"/>
          </p:nvPr>
        </p:nvSpPr>
        <p:spPr/>
        <p:txBody>
          <a:bodyPr/>
          <a:lstStyle/>
          <a:p>
            <a:fld id="{DF28FB93-0A08-4E7D-8E63-9EFA29F1E093}" type="slidenum">
              <a:rPr lang="it-IT" smtClean="0">
                <a:solidFill>
                  <a:prstClr val="white"/>
                </a:solidFill>
              </a:rPr>
              <a:pPr/>
              <a:t>17</a:t>
            </a:fld>
            <a:endParaRPr lang="it-IT">
              <a:solidFill>
                <a:prstClr val="white"/>
              </a:solidFill>
            </a:endParaRPr>
          </a:p>
        </p:txBody>
      </p:sp>
      <p:pic>
        <p:nvPicPr>
          <p:cNvPr id="2050" name="Picture 2" descr="http://www.ilcielosumilano.it/wp-content/uploads/2021/02/in-bassa-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40373" y="1871231"/>
            <a:ext cx="5913151" cy="42012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lcielosumilano.it/wp-content/uploads/2021/02/in-bassa-3.jp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484601" y="1871231"/>
            <a:ext cx="4892645" cy="4222301"/>
          </a:xfrm>
          <a:prstGeom prst="rect">
            <a:avLst/>
          </a:prstGeom>
          <a:noFill/>
          <a:extLst>
            <a:ext uri="{909E8E84-426E-40DD-AFC4-6F175D3DCCD1}">
              <a14:hiddenFill xmlns:a14="http://schemas.microsoft.com/office/drawing/2010/main">
                <a:solidFill>
                  <a:srgbClr val="FFFFFF"/>
                </a:solidFill>
              </a14:hiddenFill>
            </a:ext>
          </a:extLst>
        </p:spPr>
      </p:pic>
      <p:sp>
        <p:nvSpPr>
          <p:cNvPr id="9" name="Ovale 8"/>
          <p:cNvSpPr/>
          <p:nvPr/>
        </p:nvSpPr>
        <p:spPr>
          <a:xfrm>
            <a:off x="7497474" y="2619632"/>
            <a:ext cx="526180" cy="617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a:blip r:embed="rId5"/>
          <a:stretch>
            <a:fillRect/>
          </a:stretch>
        </p:blipFill>
        <p:spPr>
          <a:xfrm>
            <a:off x="3915837" y="1198836"/>
            <a:ext cx="3333750" cy="714375"/>
          </a:xfrm>
          <a:prstGeom prst="rect">
            <a:avLst/>
          </a:prstGeom>
        </p:spPr>
      </p:pic>
    </p:spTree>
    <p:extLst>
      <p:ext uri="{BB962C8B-B14F-4D97-AF65-F5344CB8AC3E}">
        <p14:creationId xmlns:p14="http://schemas.microsoft.com/office/powerpoint/2010/main" val="101672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3273" y="609600"/>
            <a:ext cx="9145920" cy="815546"/>
          </a:xfrm>
        </p:spPr>
        <p:txBody>
          <a:bodyPr>
            <a:normAutofit fontScale="90000"/>
          </a:bodyPr>
          <a:lstStyle/>
          <a:p>
            <a:r>
              <a:rPr lang="it-IT" sz="1800" dirty="0" smtClean="0"/>
              <a:t>3. </a:t>
            </a:r>
            <a:r>
              <a:rPr lang="it-IT" sz="1800" dirty="0"/>
              <a:t>I borghi di Milano - Fonte: </a:t>
            </a:r>
            <a:r>
              <a:rPr lang="it-IT" sz="1800" cap="all" dirty="0">
                <a:hlinkClick r:id="rId2" tooltip="Posts by Roberto Schena"/>
              </a:rPr>
              <a:t>ROBERTO SCHENA</a:t>
            </a:r>
            <a:r>
              <a:rPr lang="it-IT" sz="1800" cap="all" dirty="0"/>
              <a:t/>
            </a:r>
            <a:br>
              <a:rPr lang="it-IT" sz="1800" cap="all" dirty="0"/>
            </a:br>
            <a:r>
              <a:rPr lang="it-IT" sz="1800" cap="all" dirty="0">
                <a:solidFill>
                  <a:srgbClr val="00B0F0"/>
                </a:solidFill>
              </a:rPr>
              <a:t>http://www.ilcielosumilano.it/2021/02/10/la-mappa-dei-centri-storici-o-degli-antichi-borghi/</a:t>
            </a:r>
            <a:endParaRPr lang="it-IT" sz="1800" dirty="0"/>
          </a:p>
        </p:txBody>
      </p:sp>
      <p:sp>
        <p:nvSpPr>
          <p:cNvPr id="3" name="Segnaposto testo 2"/>
          <p:cNvSpPr>
            <a:spLocks noGrp="1"/>
          </p:cNvSpPr>
          <p:nvPr>
            <p:ph type="body" idx="1"/>
          </p:nvPr>
        </p:nvSpPr>
        <p:spPr>
          <a:xfrm>
            <a:off x="1507891" y="1294004"/>
            <a:ext cx="4420750" cy="685801"/>
          </a:xfrm>
        </p:spPr>
        <p:txBody>
          <a:bodyPr/>
          <a:lstStyle/>
          <a:p>
            <a:r>
              <a:rPr lang="it-IT" dirty="0" smtClean="0"/>
              <a:t>Sud-Ovest</a:t>
            </a:r>
            <a:endParaRPr lang="it-IT" dirty="0"/>
          </a:p>
        </p:txBody>
      </p:sp>
      <p:sp>
        <p:nvSpPr>
          <p:cNvPr id="5" name="Segnaposto testo 4"/>
          <p:cNvSpPr>
            <a:spLocks noGrp="1"/>
          </p:cNvSpPr>
          <p:nvPr>
            <p:ph type="body" sz="quarter" idx="3"/>
          </p:nvPr>
        </p:nvSpPr>
        <p:spPr>
          <a:xfrm>
            <a:off x="6248442" y="1251489"/>
            <a:ext cx="4420750" cy="685801"/>
          </a:xfrm>
        </p:spPr>
        <p:txBody>
          <a:bodyPr/>
          <a:lstStyle/>
          <a:p>
            <a:r>
              <a:rPr lang="it-IT" dirty="0" smtClean="0"/>
              <a:t>Sud-Est</a:t>
            </a:r>
          </a:p>
          <a:p>
            <a:endParaRPr lang="it-IT" dirty="0"/>
          </a:p>
        </p:txBody>
      </p:sp>
      <p:sp>
        <p:nvSpPr>
          <p:cNvPr id="7" name="Segnaposto piè di pagina 6"/>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8" name="Segnaposto numero diapositiva 7"/>
          <p:cNvSpPr>
            <a:spLocks noGrp="1"/>
          </p:cNvSpPr>
          <p:nvPr>
            <p:ph type="sldNum" sz="quarter" idx="12"/>
          </p:nvPr>
        </p:nvSpPr>
        <p:spPr/>
        <p:txBody>
          <a:bodyPr/>
          <a:lstStyle/>
          <a:p>
            <a:fld id="{DF28FB93-0A08-4E7D-8E63-9EFA29F1E093}" type="slidenum">
              <a:rPr lang="it-IT" smtClean="0">
                <a:solidFill>
                  <a:prstClr val="white"/>
                </a:solidFill>
              </a:rPr>
              <a:pPr/>
              <a:t>18</a:t>
            </a:fld>
            <a:endParaRPr lang="it-IT">
              <a:solidFill>
                <a:prstClr val="white"/>
              </a:solidFill>
            </a:endParaRPr>
          </a:p>
        </p:txBody>
      </p:sp>
      <p:pic>
        <p:nvPicPr>
          <p:cNvPr id="3074" name="Picture 2" descr="http://www.ilcielosumilano.it/wp-content/uploads/2021/02/in-bassa-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5692" y="1789897"/>
            <a:ext cx="6281056" cy="44379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lcielosumilano.it/wp-content/uploads/2021/02/in-bassa-1.jp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425514" y="1687941"/>
            <a:ext cx="5403955" cy="431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4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p:txBody>
          <a:bodyPr/>
          <a:lstStyle/>
          <a:p>
            <a:r>
              <a:rPr lang="it-IT" dirty="0" smtClean="0"/>
              <a:t>Milano che gira – Fonte Guido Lopez, Silvestro Severgnini, Milano in Mano, Mursia, 2018</a:t>
            </a:r>
            <a:endParaRPr lang="it-IT" dirty="0"/>
          </a:p>
        </p:txBody>
      </p:sp>
      <p:pic>
        <p:nvPicPr>
          <p:cNvPr id="15" name="Segnaposto contenuto 14"/>
          <p:cNvPicPr>
            <a:picLocks noGrp="1" noChangeAspect="1"/>
          </p:cNvPicPr>
          <p:nvPr>
            <p:ph sz="half" idx="1"/>
          </p:nvPr>
        </p:nvPicPr>
        <p:blipFill>
          <a:blip r:embed="rId2"/>
          <a:stretch>
            <a:fillRect/>
          </a:stretch>
        </p:blipFill>
        <p:spPr>
          <a:xfrm>
            <a:off x="980302" y="1861428"/>
            <a:ext cx="5205947" cy="3938009"/>
          </a:xfrm>
          <a:prstGeom prst="rect">
            <a:avLst/>
          </a:prstGeom>
        </p:spPr>
      </p:pic>
      <p:pic>
        <p:nvPicPr>
          <p:cNvPr id="16" name="Segnaposto contenuto 15"/>
          <p:cNvPicPr>
            <a:picLocks noGrp="1" noChangeAspect="1"/>
          </p:cNvPicPr>
          <p:nvPr>
            <p:ph sz="half" idx="2"/>
          </p:nvPr>
        </p:nvPicPr>
        <p:blipFill>
          <a:blip r:embed="rId3"/>
          <a:stretch>
            <a:fillRect/>
          </a:stretch>
        </p:blipFill>
        <p:spPr>
          <a:xfrm>
            <a:off x="6232525" y="1861427"/>
            <a:ext cx="5739439" cy="3938009"/>
          </a:xfrm>
          <a:prstGeom prst="rect">
            <a:avLst/>
          </a:prstGeom>
        </p:spPr>
      </p:pic>
      <p:sp>
        <p:nvSpPr>
          <p:cNvPr id="7" name="Segnaposto piè di pagina 6"/>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8" name="Segnaposto numero diapositiva 7"/>
          <p:cNvSpPr>
            <a:spLocks noGrp="1"/>
          </p:cNvSpPr>
          <p:nvPr>
            <p:ph type="sldNum" sz="quarter" idx="12"/>
          </p:nvPr>
        </p:nvSpPr>
        <p:spPr/>
        <p:txBody>
          <a:bodyPr/>
          <a:lstStyle/>
          <a:p>
            <a:fld id="{DF28FB93-0A08-4E7D-8E63-9EFA29F1E093}" type="slidenum">
              <a:rPr lang="it-IT" smtClean="0">
                <a:solidFill>
                  <a:prstClr val="white"/>
                </a:solidFill>
              </a:rPr>
              <a:pPr/>
              <a:t>19</a:t>
            </a:fld>
            <a:endParaRPr lang="it-IT">
              <a:solidFill>
                <a:prstClr val="white"/>
              </a:solidFill>
            </a:endParaRPr>
          </a:p>
        </p:txBody>
      </p:sp>
    </p:spTree>
    <p:extLst>
      <p:ext uri="{BB962C8B-B14F-4D97-AF65-F5344CB8AC3E}">
        <p14:creationId xmlns:p14="http://schemas.microsoft.com/office/powerpoint/2010/main" val="111488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305064" y="1032164"/>
            <a:ext cx="9145920" cy="4114800"/>
          </a:xfrm>
        </p:spPr>
        <p:txBody>
          <a:bodyPr>
            <a:normAutofit lnSpcReduction="10000"/>
          </a:bodyPr>
          <a:lstStyle/>
          <a:p>
            <a:pPr marL="0" indent="0" algn="ctr">
              <a:buNone/>
            </a:pPr>
            <a:endParaRPr lang="it-IT" sz="9600" dirty="0" smtClean="0">
              <a:solidFill>
                <a:schemeClr val="accent3">
                  <a:lumMod val="60000"/>
                  <a:lumOff val="40000"/>
                </a:schemeClr>
              </a:solidFill>
              <a:latin typeface="Berlin Sans FB Demi" panose="020E0802020502020306" pitchFamily="34" charset="0"/>
            </a:endParaRPr>
          </a:p>
          <a:p>
            <a:pPr marL="0" indent="0" algn="ctr">
              <a:buNone/>
            </a:pPr>
            <a:r>
              <a:rPr lang="it-IT" sz="9600" dirty="0" smtClean="0">
                <a:solidFill>
                  <a:schemeClr val="accent3">
                    <a:lumMod val="60000"/>
                    <a:lumOff val="40000"/>
                  </a:schemeClr>
                </a:solidFill>
                <a:latin typeface="Berlin Sans FB Demi" panose="020E0802020502020306" pitchFamily="34" charset="0"/>
              </a:rPr>
              <a:t>Borghi</a:t>
            </a:r>
          </a:p>
          <a:p>
            <a:pPr marL="0" indent="0" algn="ctr">
              <a:buNone/>
            </a:pPr>
            <a:r>
              <a:rPr lang="it-IT" sz="9600" dirty="0" smtClean="0">
                <a:solidFill>
                  <a:schemeClr val="accent3">
                    <a:lumMod val="60000"/>
                    <a:lumOff val="40000"/>
                  </a:schemeClr>
                </a:solidFill>
                <a:latin typeface="Berlin Sans FB Demi" panose="020E0802020502020306" pitchFamily="34" charset="0"/>
              </a:rPr>
              <a:t>Periferie</a:t>
            </a:r>
            <a:endParaRPr lang="it-IT" sz="9600" dirty="0">
              <a:solidFill>
                <a:schemeClr val="accent3">
                  <a:lumMod val="60000"/>
                  <a:lumOff val="40000"/>
                </a:schemeClr>
              </a:solidFill>
              <a:latin typeface="Berlin Sans FB Demi" panose="020E0802020502020306" pitchFamily="34" charset="0"/>
            </a:endParaRPr>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2</a:t>
            </a:fld>
            <a:endParaRPr lang="it-IT">
              <a:solidFill>
                <a:prstClr val="white"/>
              </a:solidFill>
            </a:endParaRPr>
          </a:p>
        </p:txBody>
      </p:sp>
    </p:spTree>
    <p:extLst>
      <p:ext uri="{BB962C8B-B14F-4D97-AF65-F5344CB8AC3E}">
        <p14:creationId xmlns:p14="http://schemas.microsoft.com/office/powerpoint/2010/main" val="199546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4990" y="-196173"/>
            <a:ext cx="9145920" cy="1066800"/>
          </a:xfrm>
        </p:spPr>
        <p:txBody>
          <a:bodyPr/>
          <a:lstStyle/>
          <a:p>
            <a:r>
              <a:rPr lang="it-IT" dirty="0" smtClean="0"/>
              <a:t>Libri </a:t>
            </a:r>
            <a:endParaRPr lang="it-IT" dirty="0"/>
          </a:p>
        </p:txBody>
      </p:sp>
      <p:sp>
        <p:nvSpPr>
          <p:cNvPr id="5" name="Segnaposto piè di pagina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6" name="Segnaposto numero diapositiva 5"/>
          <p:cNvSpPr>
            <a:spLocks noGrp="1"/>
          </p:cNvSpPr>
          <p:nvPr>
            <p:ph type="sldNum" sz="quarter" idx="12"/>
          </p:nvPr>
        </p:nvSpPr>
        <p:spPr/>
        <p:txBody>
          <a:bodyPr/>
          <a:lstStyle/>
          <a:p>
            <a:fld id="{DF28FB93-0A08-4E7D-8E63-9EFA29F1E093}" type="slidenum">
              <a:rPr lang="it-IT" smtClean="0">
                <a:solidFill>
                  <a:prstClr val="white"/>
                </a:solidFill>
              </a:rPr>
              <a:pPr/>
              <a:t>20</a:t>
            </a:fld>
            <a:endParaRPr lang="it-IT">
              <a:solidFill>
                <a:prstClr val="white"/>
              </a:solidFill>
            </a:endParaRPr>
          </a:p>
        </p:txBody>
      </p:sp>
      <p:pic>
        <p:nvPicPr>
          <p:cNvPr id="4098" name="Picture 2" descr="https://img.ibs.it/images/9788891813626_0_0_0_75.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08622" y="734646"/>
            <a:ext cx="3529835" cy="5384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mg.ibs.it/images/9788842559627_0_0_814_7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038457" y="734646"/>
            <a:ext cx="3810373" cy="5384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img.ibs.it/images/9788857225418_0_0_0_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77" y="734646"/>
            <a:ext cx="3713276" cy="524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3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Borghi</a:t>
            </a:r>
            <a:endParaRPr lang="it-IT" dirty="0"/>
          </a:p>
        </p:txBody>
      </p:sp>
      <p:pic>
        <p:nvPicPr>
          <p:cNvPr id="9" name="Segnaposto contenuto 8"/>
          <p:cNvPicPr>
            <a:picLocks noGrp="1" noChangeAspect="1"/>
          </p:cNvPicPr>
          <p:nvPr>
            <p:ph sz="half" idx="1"/>
          </p:nvPr>
        </p:nvPicPr>
        <p:blipFill>
          <a:blip r:embed="rId2"/>
          <a:stretch>
            <a:fillRect/>
          </a:stretch>
        </p:blipFill>
        <p:spPr>
          <a:xfrm>
            <a:off x="1507891" y="1682240"/>
            <a:ext cx="4246725" cy="4312160"/>
          </a:xfrm>
          <a:prstGeom prst="rect">
            <a:avLst/>
          </a:prstGeom>
        </p:spPr>
      </p:pic>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3</a:t>
            </a:fld>
            <a:endParaRPr lang="it-IT">
              <a:solidFill>
                <a:prstClr val="white"/>
              </a:solidFill>
            </a:endParaRPr>
          </a:p>
        </p:txBody>
      </p:sp>
      <p:pic>
        <p:nvPicPr>
          <p:cNvPr id="1026" name="Picture 2" descr="https://www.milanocittastato.it/wp-content/uploads/2017/12/zon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32525" y="1676400"/>
            <a:ext cx="4740961" cy="427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5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normAutofit/>
          </a:bodyPr>
          <a:lstStyle/>
          <a:p>
            <a:r>
              <a:rPr lang="it-IT" dirty="0" smtClean="0"/>
              <a:t>Densità NIL - </a:t>
            </a:r>
            <a:r>
              <a:rPr lang="it-IT" dirty="0"/>
              <a:t>Statistiche demografiche al 1 gennaio </a:t>
            </a:r>
            <a:r>
              <a:rPr lang="it-IT" dirty="0" smtClean="0"/>
              <a:t>2017 - </a:t>
            </a:r>
            <a:r>
              <a:rPr lang="it-IT" sz="1600" dirty="0"/>
              <a:t>a cura dell’Ufficio Servizi </a:t>
            </a:r>
            <a:r>
              <a:rPr lang="it-IT" sz="1600" dirty="0" err="1" smtClean="0"/>
              <a:t>statisticidella</a:t>
            </a:r>
            <a:r>
              <a:rPr lang="it-IT" sz="1600" dirty="0" smtClean="0"/>
              <a:t> </a:t>
            </a:r>
            <a:r>
              <a:rPr lang="it-IT" sz="1600" dirty="0"/>
              <a:t>Città metropolitana di Milano</a:t>
            </a:r>
            <a:endParaRPr lang="it-IT" sz="1600" dirty="0"/>
          </a:p>
        </p:txBody>
      </p:sp>
      <p:pic>
        <p:nvPicPr>
          <p:cNvPr id="11" name="Segnaposto contenuto 10"/>
          <p:cNvPicPr>
            <a:picLocks noGrp="1" noChangeAspect="1"/>
          </p:cNvPicPr>
          <p:nvPr>
            <p:ph sz="half" idx="1"/>
          </p:nvPr>
        </p:nvPicPr>
        <p:blipFill>
          <a:blip r:embed="rId2"/>
          <a:stretch>
            <a:fillRect/>
          </a:stretch>
        </p:blipFill>
        <p:spPr>
          <a:xfrm>
            <a:off x="1159598" y="1676400"/>
            <a:ext cx="5124977" cy="4513385"/>
          </a:xfrm>
          <a:prstGeom prst="rect">
            <a:avLst/>
          </a:prstGeom>
        </p:spPr>
      </p:pic>
      <p:sp>
        <p:nvSpPr>
          <p:cNvPr id="10" name="Segnaposto contenuto 9"/>
          <p:cNvSpPr>
            <a:spLocks noGrp="1"/>
          </p:cNvSpPr>
          <p:nvPr>
            <p:ph sz="half" idx="2"/>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6" name="Segnaposto numero diapositiva 5"/>
          <p:cNvSpPr>
            <a:spLocks noGrp="1"/>
          </p:cNvSpPr>
          <p:nvPr>
            <p:ph type="sldNum" sz="quarter" idx="12"/>
          </p:nvPr>
        </p:nvSpPr>
        <p:spPr/>
        <p:txBody>
          <a:bodyPr/>
          <a:lstStyle/>
          <a:p>
            <a:fld id="{DF28FB93-0A08-4E7D-8E63-9EFA29F1E093}" type="slidenum">
              <a:rPr lang="it-IT" smtClean="0">
                <a:solidFill>
                  <a:prstClr val="white"/>
                </a:solidFill>
              </a:rPr>
              <a:pPr/>
              <a:t>4</a:t>
            </a:fld>
            <a:endParaRPr lang="it-IT">
              <a:solidFill>
                <a:prstClr val="white"/>
              </a:solidFill>
            </a:endParaRPr>
          </a:p>
        </p:txBody>
      </p:sp>
      <p:pic>
        <p:nvPicPr>
          <p:cNvPr id="7" name="Immagine 6"/>
          <p:cNvPicPr>
            <a:picLocks noChangeAspect="1"/>
          </p:cNvPicPr>
          <p:nvPr/>
        </p:nvPicPr>
        <p:blipFill>
          <a:blip r:embed="rId3"/>
          <a:stretch>
            <a:fillRect/>
          </a:stretch>
        </p:blipFill>
        <p:spPr>
          <a:xfrm>
            <a:off x="6019800" y="3352800"/>
            <a:ext cx="152400" cy="152400"/>
          </a:xfrm>
          <a:prstGeom prst="rect">
            <a:avLst/>
          </a:prstGeom>
        </p:spPr>
      </p:pic>
    </p:spTree>
    <p:extLst>
      <p:ext uri="{BB962C8B-B14F-4D97-AF65-F5344CB8AC3E}">
        <p14:creationId xmlns:p14="http://schemas.microsoft.com/office/powerpoint/2010/main" val="258765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41438" y="609600"/>
            <a:ext cx="5262881" cy="726617"/>
          </a:xfrm>
        </p:spPr>
        <p:txBody>
          <a:bodyPr>
            <a:normAutofit fontScale="90000"/>
          </a:bodyPr>
          <a:lstStyle/>
          <a:p>
            <a:r>
              <a:rPr lang="it-IT" sz="2700" dirty="0" smtClean="0"/>
              <a:t>Nel 1978-1999 c’’erano 20 zone </a:t>
            </a:r>
            <a:r>
              <a:rPr lang="it-IT" dirty="0" smtClean="0"/>
              <a:t/>
            </a:r>
            <a:br>
              <a:rPr lang="it-IT" dirty="0" smtClean="0"/>
            </a:br>
            <a:r>
              <a:rPr lang="it-IT" sz="2200" dirty="0" smtClean="0">
                <a:solidFill>
                  <a:schemeClr val="tx1"/>
                </a:solidFill>
              </a:rPr>
              <a:t>che più o meno rispettavano le identità locali precedenti.</a:t>
            </a:r>
            <a:endParaRPr lang="it-IT" sz="2200" dirty="0">
              <a:solidFill>
                <a:schemeClr val="tx1"/>
              </a:solidFill>
            </a:endParaRPr>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5</a:t>
            </a:fld>
            <a:endParaRPr lang="it-IT">
              <a:solidFill>
                <a:prstClr val="white"/>
              </a:solidFill>
            </a:endParaRPr>
          </a:p>
        </p:txBody>
      </p:sp>
      <p:pic>
        <p:nvPicPr>
          <p:cNvPr id="6" name="image2.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159977" y="1787853"/>
            <a:ext cx="4285714" cy="3885714"/>
          </a:xfrm>
          <a:prstGeom prst="rect">
            <a:avLst/>
          </a:prstGeom>
        </p:spPr>
      </p:pic>
      <p:sp>
        <p:nvSpPr>
          <p:cNvPr id="9" name="Rettangolo 8"/>
          <p:cNvSpPr/>
          <p:nvPr/>
        </p:nvSpPr>
        <p:spPr>
          <a:xfrm>
            <a:off x="905143" y="215894"/>
            <a:ext cx="6096000" cy="5909310"/>
          </a:xfrm>
          <a:prstGeom prst="rect">
            <a:avLst/>
          </a:prstGeom>
        </p:spPr>
        <p:txBody>
          <a:bodyPr>
            <a:spAutoFit/>
          </a:bodyPr>
          <a:lstStyle/>
          <a:p>
            <a:r>
              <a:rPr lang="it-IT" dirty="0" smtClean="0">
                <a:solidFill>
                  <a:srgbClr val="202122"/>
                </a:solidFill>
                <a:latin typeface="Arial" panose="020B0604020202020204" pitchFamily="34" charset="0"/>
              </a:rPr>
              <a:t>.</a:t>
            </a:r>
          </a:p>
          <a:p>
            <a:pPr>
              <a:buFont typeface="Arial" panose="020B0604020202020204" pitchFamily="34" charset="0"/>
              <a:buChar char="•"/>
            </a:pPr>
            <a:r>
              <a:rPr lang="it-IT" dirty="0">
                <a:solidFill>
                  <a:srgbClr val="202122"/>
                </a:solidFill>
                <a:latin typeface="Arial" panose="020B0604020202020204" pitchFamily="34" charset="0"/>
              </a:rPr>
              <a:t>Zona 1: Centro storico</a:t>
            </a:r>
          </a:p>
          <a:p>
            <a:pPr>
              <a:buFont typeface="Arial" panose="020B0604020202020204" pitchFamily="34" charset="0"/>
              <a:buChar char="•"/>
            </a:pPr>
            <a:r>
              <a:rPr lang="it-IT" dirty="0" smtClean="0">
                <a:solidFill>
                  <a:srgbClr val="202122"/>
                </a:solidFill>
                <a:latin typeface="Arial" panose="020B0604020202020204" pitchFamily="34" charset="0"/>
              </a:rPr>
              <a:t>Zona </a:t>
            </a:r>
            <a:r>
              <a:rPr lang="it-IT" dirty="0">
                <a:solidFill>
                  <a:srgbClr val="202122"/>
                </a:solidFill>
                <a:latin typeface="Arial" panose="020B0604020202020204" pitchFamily="34" charset="0"/>
              </a:rPr>
              <a:t>2: </a:t>
            </a:r>
            <a:r>
              <a:rPr lang="it-IT" dirty="0">
                <a:solidFill>
                  <a:srgbClr val="0645AD"/>
                </a:solidFill>
                <a:latin typeface="Arial" panose="020B0604020202020204" pitchFamily="34" charset="0"/>
                <a:hlinkClick r:id="rId3" tooltip="Centro Direzionale di Milano"/>
              </a:rPr>
              <a:t>Centro direzionale</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4" tooltip="Greco (Milano)"/>
              </a:rPr>
              <a:t>Greco</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5" tooltip="Viale Zara"/>
              </a:rPr>
              <a:t>Zara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3: </a:t>
            </a:r>
            <a:r>
              <a:rPr lang="it-IT" dirty="0">
                <a:solidFill>
                  <a:srgbClr val="0645AD"/>
                </a:solidFill>
                <a:latin typeface="Arial" panose="020B0604020202020204" pitchFamily="34" charset="0"/>
                <a:hlinkClick r:id="rId6" tooltip="Porta Venezia (Milano)"/>
              </a:rPr>
              <a:t>Porta Venezia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7" tooltip="Corso Buenos Aires"/>
              </a:rPr>
              <a:t>Buenos Aires</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4: </a:t>
            </a:r>
            <a:r>
              <a:rPr lang="it-IT" dirty="0">
                <a:solidFill>
                  <a:srgbClr val="0645AD"/>
                </a:solidFill>
                <a:latin typeface="Arial" panose="020B0604020202020204" pitchFamily="34" charset="0"/>
                <a:hlinkClick r:id="rId8" tooltip="Porta Vittoria (Milano)"/>
              </a:rPr>
              <a:t>Porta Vittoria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9" tooltip="Porta Romana (Milano)"/>
              </a:rPr>
              <a:t>Porta Romana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5: </a:t>
            </a:r>
            <a:r>
              <a:rPr lang="it-IT" dirty="0">
                <a:solidFill>
                  <a:srgbClr val="0645AD"/>
                </a:solidFill>
                <a:latin typeface="Arial" panose="020B0604020202020204" pitchFamily="34" charset="0"/>
                <a:hlinkClick r:id="rId10" tooltip="Porta Ticinese"/>
              </a:rPr>
              <a:t>Porta Ticinese</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11" tooltip="Porta Genova"/>
              </a:rPr>
              <a:t>Porta Genova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6: </a:t>
            </a:r>
            <a:r>
              <a:rPr lang="it-IT" dirty="0">
                <a:solidFill>
                  <a:srgbClr val="0645AD"/>
                </a:solidFill>
                <a:latin typeface="Arial" panose="020B0604020202020204" pitchFamily="34" charset="0"/>
                <a:hlinkClick r:id="rId12" tooltip="Porta Magenta"/>
              </a:rPr>
              <a:t>Magenta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13" tooltip="Porta Sempione"/>
              </a:rPr>
              <a:t>Sempione</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7: </a:t>
            </a:r>
            <a:r>
              <a:rPr lang="it-IT" dirty="0" err="1">
                <a:solidFill>
                  <a:srgbClr val="0645AD"/>
                </a:solidFill>
                <a:latin typeface="Arial" panose="020B0604020202020204" pitchFamily="34" charset="0"/>
                <a:hlinkClick r:id="rId14" tooltip="Bovisa"/>
              </a:rPr>
              <a:t>Bovisa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15" tooltip="Dergano"/>
              </a:rPr>
              <a:t>Dergano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8: </a:t>
            </a:r>
            <a:r>
              <a:rPr lang="it-IT" dirty="0">
                <a:solidFill>
                  <a:srgbClr val="0645AD"/>
                </a:solidFill>
                <a:latin typeface="Arial" panose="020B0604020202020204" pitchFamily="34" charset="0"/>
                <a:hlinkClick r:id="rId16" tooltip="Affori"/>
              </a:rPr>
              <a:t>Affori</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17" tooltip="Bruzzano"/>
              </a:rPr>
              <a:t>Bruzzano</a:t>
            </a:r>
            <a:r>
              <a:rPr lang="it-IT" dirty="0">
                <a:solidFill>
                  <a:srgbClr val="202122"/>
                </a:solidFill>
                <a:latin typeface="Arial" panose="020B0604020202020204" pitchFamily="34" charset="0"/>
              </a:rPr>
              <a:t>, </a:t>
            </a:r>
            <a:r>
              <a:rPr lang="it-IT" dirty="0" err="1">
                <a:solidFill>
                  <a:srgbClr val="0645AD"/>
                </a:solidFill>
                <a:latin typeface="Arial" panose="020B0604020202020204" pitchFamily="34" charset="0"/>
                <a:hlinkClick r:id="rId18" tooltip="Comasina"/>
              </a:rPr>
              <a:t>Comasina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9: </a:t>
            </a:r>
            <a:r>
              <a:rPr lang="it-IT" dirty="0">
                <a:solidFill>
                  <a:srgbClr val="0645AD"/>
                </a:solidFill>
                <a:latin typeface="Arial" panose="020B0604020202020204" pitchFamily="34" charset="0"/>
                <a:hlinkClick r:id="rId19" tooltip="Niguarda"/>
              </a:rPr>
              <a:t>Niguarda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20" tooltip="Ospedale di Niguarda"/>
              </a:rPr>
              <a:t>Ca' </a:t>
            </a:r>
            <a:r>
              <a:rPr lang="it-IT" dirty="0" err="1">
                <a:solidFill>
                  <a:srgbClr val="0645AD"/>
                </a:solidFill>
                <a:latin typeface="Arial" panose="020B0604020202020204" pitchFamily="34" charset="0"/>
                <a:hlinkClick r:id="rId20" tooltip="Ospedale di Niguarda"/>
              </a:rPr>
              <a:t>Granda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21" tooltip="Bicocca (Milano)"/>
              </a:rPr>
              <a:t>Bicocca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10: </a:t>
            </a:r>
            <a:r>
              <a:rPr lang="it-IT" dirty="0">
                <a:solidFill>
                  <a:srgbClr val="0645AD"/>
                </a:solidFill>
                <a:latin typeface="Arial" panose="020B0604020202020204" pitchFamily="34" charset="0"/>
                <a:hlinkClick r:id="rId22" tooltip="Viale Monza"/>
              </a:rPr>
              <a:t>Monza</a:t>
            </a:r>
            <a:r>
              <a:rPr lang="it-IT" dirty="0">
                <a:solidFill>
                  <a:srgbClr val="202122"/>
                </a:solidFill>
                <a:latin typeface="Arial" panose="020B0604020202020204" pitchFamily="34" charset="0"/>
              </a:rPr>
              <a:t>, Padova</a:t>
            </a:r>
          </a:p>
          <a:p>
            <a:pPr>
              <a:buFont typeface="Arial" panose="020B0604020202020204" pitchFamily="34" charset="0"/>
              <a:buChar char="•"/>
            </a:pPr>
            <a:r>
              <a:rPr lang="it-IT" dirty="0">
                <a:solidFill>
                  <a:srgbClr val="202122"/>
                </a:solidFill>
                <a:latin typeface="Arial" panose="020B0604020202020204" pitchFamily="34" charset="0"/>
              </a:rPr>
              <a:t>Zona 11: </a:t>
            </a:r>
            <a:r>
              <a:rPr lang="it-IT" u="sng" dirty="0">
                <a:solidFill>
                  <a:srgbClr val="FAA700"/>
                </a:solidFill>
                <a:latin typeface="Arial" panose="020B0604020202020204" pitchFamily="34" charset="0"/>
                <a:hlinkClick r:id="rId23"/>
              </a:rPr>
              <a:t>Città Studi</a:t>
            </a:r>
            <a:r>
              <a:rPr lang="it-IT" dirty="0">
                <a:solidFill>
                  <a:srgbClr val="202122"/>
                </a:solidFill>
                <a:latin typeface="Arial" panose="020B0604020202020204" pitchFamily="34" charset="0"/>
              </a:rPr>
              <a:t>, </a:t>
            </a:r>
            <a:r>
              <a:rPr lang="it-IT" dirty="0" err="1">
                <a:solidFill>
                  <a:srgbClr val="202122"/>
                </a:solidFill>
                <a:latin typeface="Arial" panose="020B0604020202020204" pitchFamily="34" charset="0"/>
              </a:rPr>
              <a:t>Argonne</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12: </a:t>
            </a:r>
            <a:r>
              <a:rPr lang="it-IT" dirty="0">
                <a:solidFill>
                  <a:srgbClr val="0645AD"/>
                </a:solidFill>
                <a:latin typeface="Arial" panose="020B0604020202020204" pitchFamily="34" charset="0"/>
                <a:hlinkClick r:id="rId24" tooltip="Quartiere Feltre"/>
              </a:rPr>
              <a:t>Feltre</a:t>
            </a:r>
            <a:r>
              <a:rPr lang="it-IT" dirty="0">
                <a:solidFill>
                  <a:srgbClr val="202122"/>
                </a:solidFill>
                <a:latin typeface="Arial" panose="020B0604020202020204" pitchFamily="34" charset="0"/>
              </a:rPr>
              <a:t>, Carnia, </a:t>
            </a:r>
            <a:r>
              <a:rPr lang="it-IT" dirty="0" err="1">
                <a:solidFill>
                  <a:srgbClr val="0645AD"/>
                </a:solidFill>
                <a:latin typeface="Arial" panose="020B0604020202020204" pitchFamily="34" charset="0"/>
                <a:hlinkClick r:id="rId25" tooltip="Cimiano"/>
              </a:rPr>
              <a:t>Cimiano</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26" tooltip="Ortica (Milano)"/>
              </a:rPr>
              <a:t>Ortica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27" tooltip="Lambrate"/>
              </a:rPr>
              <a:t>Lambrate</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13: </a:t>
            </a:r>
            <a:r>
              <a:rPr lang="it-IT" dirty="0" err="1">
                <a:solidFill>
                  <a:srgbClr val="0645AD"/>
                </a:solidFill>
                <a:latin typeface="Arial" panose="020B0604020202020204" pitchFamily="34" charset="0"/>
                <a:hlinkClick r:id="rId28" tooltip="Forlanini (Milano)"/>
              </a:rPr>
              <a:t>Forlanini</a:t>
            </a:r>
            <a:r>
              <a:rPr lang="it-IT" dirty="0">
                <a:solidFill>
                  <a:srgbClr val="202122"/>
                </a:solidFill>
                <a:latin typeface="Arial" panose="020B0604020202020204" pitchFamily="34" charset="0"/>
              </a:rPr>
              <a:t>, </a:t>
            </a:r>
            <a:r>
              <a:rPr lang="it-IT" dirty="0" err="1">
                <a:solidFill>
                  <a:srgbClr val="0645AD"/>
                </a:solidFill>
                <a:latin typeface="Arial" panose="020B0604020202020204" pitchFamily="34" charset="0"/>
                <a:hlinkClick r:id="rId29" tooltip="Taliedo"/>
              </a:rPr>
              <a:t>Taliedo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14: Corvetto, </a:t>
            </a:r>
            <a:r>
              <a:rPr lang="it-IT" dirty="0">
                <a:solidFill>
                  <a:srgbClr val="0645AD"/>
                </a:solidFill>
                <a:latin typeface="Arial" panose="020B0604020202020204" pitchFamily="34" charset="0"/>
                <a:hlinkClick r:id="rId30" tooltip="Rogoredo (Milano)"/>
              </a:rPr>
              <a:t>Rogoredo</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31" tooltip="Vigentino"/>
              </a:rPr>
              <a:t>Vigentino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15: </a:t>
            </a:r>
            <a:r>
              <a:rPr lang="it-IT" dirty="0">
                <a:solidFill>
                  <a:srgbClr val="0645AD"/>
                </a:solidFill>
                <a:latin typeface="Arial" panose="020B0604020202020204" pitchFamily="34" charset="0"/>
                <a:hlinkClick r:id="rId32" tooltip="Quartiere Chiesa Rossa"/>
              </a:rPr>
              <a:t>Chiesa Rossa</a:t>
            </a:r>
            <a:r>
              <a:rPr lang="it-IT" dirty="0">
                <a:solidFill>
                  <a:srgbClr val="202122"/>
                </a:solidFill>
                <a:latin typeface="Arial" panose="020B0604020202020204" pitchFamily="34" charset="0"/>
              </a:rPr>
              <a:t>, </a:t>
            </a:r>
            <a:r>
              <a:rPr lang="it-IT" dirty="0" err="1">
                <a:solidFill>
                  <a:srgbClr val="0645AD"/>
                </a:solidFill>
                <a:latin typeface="Arial" panose="020B0604020202020204" pitchFamily="34" charset="0"/>
                <a:hlinkClick r:id="rId33" tooltip="Gratosoglio"/>
              </a:rPr>
              <a:t>Gratosoglio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16: </a:t>
            </a:r>
            <a:r>
              <a:rPr lang="it-IT" dirty="0">
                <a:solidFill>
                  <a:srgbClr val="0645AD"/>
                </a:solidFill>
                <a:latin typeface="Arial" panose="020B0604020202020204" pitchFamily="34" charset="0"/>
                <a:hlinkClick r:id="rId34" tooltip="Barona (Milano)"/>
              </a:rPr>
              <a:t>Barona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35" tooltip="Ronchetto sul Naviglio"/>
              </a:rPr>
              <a:t>Ronchetto sul Naviglio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17: </a:t>
            </a:r>
            <a:r>
              <a:rPr lang="it-IT" dirty="0" err="1">
                <a:solidFill>
                  <a:srgbClr val="0645AD"/>
                </a:solidFill>
                <a:latin typeface="Arial" panose="020B0604020202020204" pitchFamily="34" charset="0"/>
                <a:hlinkClick r:id="rId36" tooltip="Giambellino (Milano)"/>
              </a:rPr>
              <a:t>Giambellino</a:t>
            </a:r>
            <a:r>
              <a:rPr lang="it-IT" dirty="0">
                <a:solidFill>
                  <a:srgbClr val="202122"/>
                </a:solidFill>
                <a:latin typeface="Arial" panose="020B0604020202020204" pitchFamily="34" charset="0"/>
              </a:rPr>
              <a:t>, Inganni, </a:t>
            </a:r>
            <a:r>
              <a:rPr lang="it-IT" dirty="0">
                <a:solidFill>
                  <a:srgbClr val="0645AD"/>
                </a:solidFill>
                <a:latin typeface="Arial" panose="020B0604020202020204" pitchFamily="34" charset="0"/>
                <a:hlinkClick r:id="rId37" tooltip="Lorenteggio"/>
              </a:rPr>
              <a:t>Lorenteggio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18: </a:t>
            </a:r>
            <a:r>
              <a:rPr lang="it-IT" dirty="0">
                <a:solidFill>
                  <a:srgbClr val="0645AD"/>
                </a:solidFill>
                <a:latin typeface="Arial" panose="020B0604020202020204" pitchFamily="34" charset="0"/>
                <a:hlinkClick r:id="rId38" tooltip="Baggio (Milano)"/>
              </a:rPr>
              <a:t>Baggio</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39" tooltip="Sella Nuova"/>
              </a:rPr>
              <a:t>Sella Nuova</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19: </a:t>
            </a:r>
            <a:r>
              <a:rPr lang="it-IT" dirty="0">
                <a:solidFill>
                  <a:srgbClr val="0645AD"/>
                </a:solidFill>
                <a:latin typeface="Arial" panose="020B0604020202020204" pitchFamily="34" charset="0"/>
                <a:hlinkClick r:id="rId40" tooltip="QT8"/>
              </a:rPr>
              <a:t>QT8</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41" tooltip="Gallaratese (Milano)"/>
              </a:rPr>
              <a:t>Gallaratese</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42" tooltip="San Siro (Milano)"/>
              </a:rPr>
              <a:t>San Siro</a:t>
            </a:r>
            <a:endParaRPr lang="it-IT" dirty="0">
              <a:solidFill>
                <a:srgbClr val="202122"/>
              </a:solidFill>
              <a:latin typeface="Arial" panose="020B0604020202020204" pitchFamily="34" charset="0"/>
            </a:endParaRPr>
          </a:p>
          <a:p>
            <a:pPr>
              <a:buFont typeface="Arial" panose="020B0604020202020204" pitchFamily="34" charset="0"/>
              <a:buChar char="•"/>
            </a:pPr>
            <a:r>
              <a:rPr lang="it-IT" dirty="0">
                <a:solidFill>
                  <a:srgbClr val="202122"/>
                </a:solidFill>
                <a:latin typeface="Arial" panose="020B0604020202020204" pitchFamily="34" charset="0"/>
              </a:rPr>
              <a:t>Zona 20: </a:t>
            </a:r>
            <a:r>
              <a:rPr lang="it-IT" dirty="0" err="1">
                <a:solidFill>
                  <a:srgbClr val="0645AD"/>
                </a:solidFill>
                <a:latin typeface="Arial" panose="020B0604020202020204" pitchFamily="34" charset="0"/>
                <a:hlinkClick r:id="rId43" tooltip="Vialba"/>
              </a:rPr>
              <a:t>Vialba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44" tooltip="Certosa di Garegnano"/>
              </a:rPr>
              <a:t>Certosa</a:t>
            </a:r>
            <a:r>
              <a:rPr lang="it-IT" dirty="0">
                <a:solidFill>
                  <a:srgbClr val="202122"/>
                </a:solidFill>
                <a:latin typeface="Arial" panose="020B0604020202020204" pitchFamily="34" charset="0"/>
              </a:rPr>
              <a:t>, </a:t>
            </a:r>
            <a:r>
              <a:rPr lang="it-IT" dirty="0">
                <a:solidFill>
                  <a:srgbClr val="0645AD"/>
                </a:solidFill>
                <a:latin typeface="Arial" panose="020B0604020202020204" pitchFamily="34" charset="0"/>
                <a:hlinkClick r:id="rId45" tooltip="Quarto Oggiaro"/>
              </a:rPr>
              <a:t>Quarto </a:t>
            </a:r>
            <a:r>
              <a:rPr lang="it-IT" dirty="0" err="1">
                <a:solidFill>
                  <a:srgbClr val="0645AD"/>
                </a:solidFill>
                <a:latin typeface="Arial" panose="020B0604020202020204" pitchFamily="34" charset="0"/>
                <a:hlinkClick r:id="rId45" tooltip="Quarto Oggiaro"/>
              </a:rPr>
              <a:t>Oggiaro</a:t>
            </a:r>
            <a:endParaRPr lang="it-IT"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43726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Milano. La città dei 70 borghi</a:t>
            </a:r>
            <a:endParaRPr lang="it-IT" dirty="0"/>
          </a:p>
        </p:txBody>
      </p:sp>
      <p:sp>
        <p:nvSpPr>
          <p:cNvPr id="8" name="Segnaposto contenuto 7"/>
          <p:cNvSpPr>
            <a:spLocks noGrp="1"/>
          </p:cNvSpPr>
          <p:nvPr>
            <p:ph idx="1"/>
          </p:nvPr>
        </p:nvSpPr>
        <p:spPr>
          <a:xfrm>
            <a:off x="1059874" y="1676400"/>
            <a:ext cx="10463644" cy="4114800"/>
          </a:xfrm>
        </p:spPr>
        <p:txBody>
          <a:bodyPr>
            <a:noAutofit/>
          </a:bodyPr>
          <a:lstStyle/>
          <a:p>
            <a:pPr algn="just"/>
            <a:r>
              <a:rPr lang="it-IT" sz="1800" dirty="0"/>
              <a:t>Non solo grattacieli. </a:t>
            </a:r>
            <a:r>
              <a:rPr lang="it-IT" sz="2000" b="1" dirty="0">
                <a:solidFill>
                  <a:srgbClr val="FF0000"/>
                </a:solidFill>
              </a:rPr>
              <a:t>Ronchetto delle Rane e Muggiano </a:t>
            </a:r>
            <a:r>
              <a:rPr lang="it-IT" sz="1800" dirty="0"/>
              <a:t>tra rogge e fontanili ancora vivi, ai piedi delle case coloniche, </a:t>
            </a:r>
            <a:r>
              <a:rPr lang="it-IT" sz="2000" b="1" dirty="0" err="1">
                <a:solidFill>
                  <a:srgbClr val="FF0000"/>
                </a:solidFill>
              </a:rPr>
              <a:t>Macconago</a:t>
            </a:r>
            <a:r>
              <a:rPr lang="it-IT" sz="1800" dirty="0"/>
              <a:t> con un castello medievale che nessuno conosce e il suo borgo ancora in piedi (per poco), cascina Campazzo nel </a:t>
            </a:r>
            <a:r>
              <a:rPr lang="it-IT" sz="2000" b="1" dirty="0">
                <a:solidFill>
                  <a:srgbClr val="FF0000"/>
                </a:solidFill>
              </a:rPr>
              <a:t>parco del </a:t>
            </a:r>
            <a:r>
              <a:rPr lang="it-IT" sz="2000" b="1" dirty="0" err="1">
                <a:solidFill>
                  <a:srgbClr val="FF0000"/>
                </a:solidFill>
              </a:rPr>
              <a:t>Ticinello</a:t>
            </a:r>
            <a:r>
              <a:rPr lang="it-IT" sz="1800" dirty="0"/>
              <a:t>, il vero parco storico della città, dove comprare latte appena munto, </a:t>
            </a:r>
            <a:r>
              <a:rPr lang="it-IT" sz="2000" b="1" dirty="0">
                <a:solidFill>
                  <a:srgbClr val="FF0000"/>
                </a:solidFill>
              </a:rPr>
              <a:t>Chiaravalle</a:t>
            </a:r>
            <a:r>
              <a:rPr lang="it-IT" sz="1800" dirty="0"/>
              <a:t> con la sua abbazia importante come il Duomo, </a:t>
            </a:r>
            <a:r>
              <a:rPr lang="it-IT" sz="2000" b="1" dirty="0" err="1">
                <a:solidFill>
                  <a:srgbClr val="FF0000"/>
                </a:solidFill>
              </a:rPr>
              <a:t>Assiano</a:t>
            </a:r>
            <a:r>
              <a:rPr lang="it-IT" sz="1800" dirty="0"/>
              <a:t> misconosciuta e la sua vasta area naturalistica frequentata da aironi e gazze ladre e molto, molto altro ancora. Ed è Milano! All'interno del suo perimetro comunale, la città possiede un tesoro più unico che raro: una settantina di borghi, fra antichi comuni, splendidi gruppi cascinali, villaggi medievali, corti, vie, strade e piazze d'epoca. La città dei 70 borghi è un libro che racconta qualcosa delle loro vicende, ma soprattutto mostra la (trascurata) bellezza della città orizzontale. </a:t>
            </a:r>
            <a:r>
              <a:rPr lang="it-IT" sz="2000" b="1" dirty="0">
                <a:solidFill>
                  <a:srgbClr val="FF0000"/>
                </a:solidFill>
              </a:rPr>
              <a:t>"Non sembra neanche </a:t>
            </a:r>
            <a:r>
              <a:rPr lang="it-IT" sz="2000" b="1" dirty="0" smtClean="0">
                <a:solidFill>
                  <a:srgbClr val="FF0000"/>
                </a:solidFill>
              </a:rPr>
              <a:t>Milano« </a:t>
            </a:r>
            <a:r>
              <a:rPr lang="it-IT" sz="1800" dirty="0" smtClean="0"/>
              <a:t>verrebbe </a:t>
            </a:r>
            <a:r>
              <a:rPr lang="it-IT" sz="1800" dirty="0"/>
              <a:t>da dire, osservando alcuni angoli degli antichi borghi. E, invece, più Milano di così si muore, perché l'identità della città, dopo che i navigli sono stati coperti, è stata custodita proprio lì, nelle parti ai margini, meno considerate e per questo divenute ancora più preziose, della città. Sono molti i borghi milanesi che hanno conservato più o meno lo stesso paesaggio di quando Milano fu occupata da Napoleone e visitata dal Stendhal. Essi costituiscono un patrimonio immenso. Purtroppo, mostra segni di crescente rovina. Questo lavoro vuole segnalare ai milanesi le condizioni in cui versa ogni angolo storico del loro territorio, autentica rete di ecomusei.</a:t>
            </a:r>
          </a:p>
        </p:txBody>
      </p:sp>
      <p:sp>
        <p:nvSpPr>
          <p:cNvPr id="5" name="Segnaposto piè di pagina 4"/>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6" name="Segnaposto numero diapositiva 5"/>
          <p:cNvSpPr>
            <a:spLocks noGrp="1"/>
          </p:cNvSpPr>
          <p:nvPr>
            <p:ph type="sldNum" sz="quarter" idx="12"/>
          </p:nvPr>
        </p:nvSpPr>
        <p:spPr/>
        <p:txBody>
          <a:bodyPr/>
          <a:lstStyle/>
          <a:p>
            <a:fld id="{DF28FB93-0A08-4E7D-8E63-9EFA29F1E093}" type="slidenum">
              <a:rPr lang="it-IT" smtClean="0">
                <a:solidFill>
                  <a:prstClr val="white"/>
                </a:solidFill>
              </a:rPr>
              <a:pPr/>
              <a:t>6</a:t>
            </a:fld>
            <a:endParaRPr lang="it-IT">
              <a:solidFill>
                <a:prstClr val="white"/>
              </a:solidFill>
            </a:endParaRPr>
          </a:p>
        </p:txBody>
      </p:sp>
    </p:spTree>
    <p:extLst>
      <p:ext uri="{BB962C8B-B14F-4D97-AF65-F5344CB8AC3E}">
        <p14:creationId xmlns:p14="http://schemas.microsoft.com/office/powerpoint/2010/main" val="4221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https://www.linkiesta.it/2016/04/gianni-biondillo-le-periferie-non-esistono/</a:t>
            </a:r>
          </a:p>
        </p:txBody>
      </p:sp>
      <p:sp>
        <p:nvSpPr>
          <p:cNvPr id="3" name="Segnaposto contenuto 2"/>
          <p:cNvSpPr>
            <a:spLocks noGrp="1"/>
          </p:cNvSpPr>
          <p:nvPr>
            <p:ph idx="1"/>
          </p:nvPr>
        </p:nvSpPr>
        <p:spPr/>
        <p:txBody>
          <a:bodyPr/>
          <a:lstStyle/>
          <a:p>
            <a:r>
              <a:rPr lang="it-IT" b="1" dirty="0"/>
              <a:t>Gianni </a:t>
            </a:r>
            <a:r>
              <a:rPr lang="it-IT" b="1" dirty="0" err="1"/>
              <a:t>Biondillo</a:t>
            </a:r>
            <a:r>
              <a:rPr lang="it-IT" b="1" dirty="0"/>
              <a:t>: «Le periferie non esistono»</a:t>
            </a:r>
          </a:p>
          <a:p>
            <a:r>
              <a:rPr lang="it-IT" b="1" dirty="0">
                <a:hlinkClick r:id="rId2"/>
              </a:rPr>
              <a:t>Andrea Coccia</a:t>
            </a:r>
            <a:endParaRPr lang="it-IT" b="1" dirty="0"/>
          </a:p>
          <a:p>
            <a:r>
              <a:rPr lang="it-IT" b="1" dirty="0"/>
              <a:t>Via Padova, </a:t>
            </a:r>
            <a:r>
              <a:rPr lang="it-IT" b="1" dirty="0" err="1"/>
              <a:t>Giambellino</a:t>
            </a:r>
            <a:r>
              <a:rPr lang="it-IT" b="1" dirty="0"/>
              <a:t>, Quarto </a:t>
            </a:r>
            <a:r>
              <a:rPr lang="it-IT" b="1" dirty="0" err="1"/>
              <a:t>Oggiaro</a:t>
            </a:r>
            <a:r>
              <a:rPr lang="it-IT" b="1" dirty="0"/>
              <a:t>: per lo scrittore e architetto milanese i "quartieri difficili" di Milano non sono paragonabili ai quartieri ghetto del Belgio e della Francia: «Abbiamo fatto le cose all'italiana, paradossalmente è per questo che ci salviamo»</a:t>
            </a:r>
          </a:p>
          <a:p>
            <a:r>
              <a:rPr lang="it-IT" dirty="0"/>
              <a:t/>
            </a:r>
            <a:br>
              <a:rPr lang="it-IT" dirty="0"/>
            </a:b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7</a:t>
            </a:fld>
            <a:endParaRPr lang="it-IT">
              <a:solidFill>
                <a:prstClr val="white"/>
              </a:solidFill>
            </a:endParaRPr>
          </a:p>
        </p:txBody>
      </p:sp>
    </p:spTree>
    <p:extLst>
      <p:ext uri="{BB962C8B-B14F-4D97-AF65-F5344CB8AC3E}">
        <p14:creationId xmlns:p14="http://schemas.microsoft.com/office/powerpoint/2010/main" val="163454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8</a:t>
            </a:fld>
            <a:endParaRPr lang="it-IT">
              <a:solidFill>
                <a:prstClr val="white"/>
              </a:solidFill>
            </a:endParaRPr>
          </a:p>
        </p:txBody>
      </p:sp>
      <p:pic>
        <p:nvPicPr>
          <p:cNvPr id="3074" name="Picture 2" descr="http://www.moreno-web.net/wordpress/wp-content/uploads/2020/07/VISUEL-PROMO-LIVRE-CARLOS-MORENO-v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7891" y="1381143"/>
            <a:ext cx="9319436" cy="486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10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it-IT"/>
          </a:p>
        </p:txBody>
      </p:sp>
      <p:sp>
        <p:nvSpPr>
          <p:cNvPr id="8" name="Segnaposto contenuto 7"/>
          <p:cNvSpPr>
            <a:spLocks noGrp="1"/>
          </p:cNvSpPr>
          <p:nvPr>
            <p:ph sz="half" idx="2"/>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solidFill>
                  <a:prstClr val="white"/>
                </a:solidFill>
              </a:rPr>
              <a:t>Università degli Studi di Milano-Bicocca  Dipartimento di Sociologia e Ricerca Sociale</a:t>
            </a:r>
            <a:endParaRPr lang="it-IT">
              <a:solidFill>
                <a:prstClr val="white"/>
              </a:solidFill>
            </a:endParaRPr>
          </a:p>
        </p:txBody>
      </p:sp>
      <p:sp>
        <p:nvSpPr>
          <p:cNvPr id="5" name="Segnaposto numero diapositiva 4"/>
          <p:cNvSpPr>
            <a:spLocks noGrp="1"/>
          </p:cNvSpPr>
          <p:nvPr>
            <p:ph type="sldNum" sz="quarter" idx="12"/>
          </p:nvPr>
        </p:nvSpPr>
        <p:spPr/>
        <p:txBody>
          <a:bodyPr/>
          <a:lstStyle/>
          <a:p>
            <a:fld id="{DF28FB93-0A08-4E7D-8E63-9EFA29F1E093}" type="slidenum">
              <a:rPr lang="it-IT" smtClean="0">
                <a:solidFill>
                  <a:prstClr val="white"/>
                </a:solidFill>
              </a:rPr>
              <a:pPr/>
              <a:t>9</a:t>
            </a:fld>
            <a:endParaRPr lang="it-IT">
              <a:solidFill>
                <a:prstClr val="white"/>
              </a:solidFill>
            </a:endParaRPr>
          </a:p>
        </p:txBody>
      </p:sp>
      <p:pic>
        <p:nvPicPr>
          <p:cNvPr id="5122" name="Picture 2" descr="La ville du quart d'heure en images - Ville de Pari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40376" y="564355"/>
            <a:ext cx="8390662" cy="524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S102801098">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848</Words>
  <Application>Microsoft Office PowerPoint</Application>
  <PresentationFormat>Widescreen</PresentationFormat>
  <Paragraphs>114</Paragraphs>
  <Slides>20</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Arial</vt:lpstr>
      <vt:lpstr>Arial Black</vt:lpstr>
      <vt:lpstr>Berlin Sans FB Demi</vt:lpstr>
      <vt:lpstr>Calibri</vt:lpstr>
      <vt:lpstr>Euphemia</vt:lpstr>
      <vt:lpstr>Times New Roman</vt:lpstr>
      <vt:lpstr>Wingdings</vt:lpstr>
      <vt:lpstr>1_TS102801098</vt:lpstr>
      <vt:lpstr>    6.I Borghi di Milano     Laboratorio 1 – Lezione 4 - 12 maggio 2021</vt:lpstr>
      <vt:lpstr>Presentazione standard di PowerPoint</vt:lpstr>
      <vt:lpstr>Borghi</vt:lpstr>
      <vt:lpstr>Densità NIL - Statistiche demografiche al 1 gennaio 2017 - a cura dell’Ufficio Servizi statisticidella Città metropolitana di Milano</vt:lpstr>
      <vt:lpstr>Nel 1978-1999 c’’erano 20 zone  che più o meno rispettavano le identità locali precedenti.</vt:lpstr>
      <vt:lpstr>Milano. La città dei 70 borghi</vt:lpstr>
      <vt:lpstr>https://www.linkiesta.it/2016/04/gianni-biondillo-le-periferie-non-esistono/</vt:lpstr>
      <vt:lpstr>Presentazione standard di PowerPoint</vt:lpstr>
      <vt:lpstr>Presentazione standard di PowerPoint</vt:lpstr>
      <vt:lpstr>Parole chiave: Borghi e periferie – Storie di Milano</vt:lpstr>
      <vt:lpstr>AbbracciaMI - AbbracciaTO</vt:lpstr>
      <vt:lpstr>Milano è concentrica ma i municipi sono ‘radiali’</vt:lpstr>
      <vt:lpstr>Zone omogenee della CMM</vt:lpstr>
      <vt:lpstr>Intervista a Roberto Schena</vt:lpstr>
      <vt:lpstr>Milano comune fino al 1872 aveva come confini la cosiddetta ‘cerchia dei bastioni</vt:lpstr>
      <vt:lpstr>1. I borghi di Milano - Fonte: ROBERTO SCHENA http://www.ilcielosumilano.it/2021/02/10/la-mappa-dei-centri-storici-o-degli-antichi-borghi/ </vt:lpstr>
      <vt:lpstr>2. I borghi di Milano - Fonte: ROBERTO SCHENA http://www.ilcielosumilano.it/2021/02/10/la-mappa-dei-centri-storici-o-degli-antichi-borghi/ </vt:lpstr>
      <vt:lpstr>3. I borghi di Milano - Fonte: ROBERTO SCHENA http://www.ilcielosumilano.it/2021/02/10/la-mappa-dei-centri-storici-o-degli-antichi-borghi/</vt:lpstr>
      <vt:lpstr>Milano che gira – Fonte Guido Lopez, Silvestro Severgnini, Milano in Mano, Mursia, 2018</vt:lpstr>
      <vt:lpstr>Libri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ezio marra</dc:creator>
  <cp:lastModifiedBy>ezio</cp:lastModifiedBy>
  <cp:revision>120</cp:revision>
  <dcterms:created xsi:type="dcterms:W3CDTF">2014-06-22T20:51:19Z</dcterms:created>
  <dcterms:modified xsi:type="dcterms:W3CDTF">2021-05-12T14:59:02Z</dcterms:modified>
</cp:coreProperties>
</file>