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9" r:id="rId5"/>
    <p:sldId id="258" r:id="rId6"/>
    <p:sldId id="264" r:id="rId7"/>
    <p:sldId id="261" r:id="rId8"/>
    <p:sldId id="262" r:id="rId9"/>
    <p:sldId id="275" r:id="rId10"/>
    <p:sldId id="268" r:id="rId11"/>
    <p:sldId id="263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07" autoAdjust="0"/>
  </p:normalViewPr>
  <p:slideViewPr>
    <p:cSldViewPr snapToGrid="0">
      <p:cViewPr varScale="1">
        <p:scale>
          <a:sx n="112" d="100"/>
          <a:sy n="112" d="100"/>
        </p:scale>
        <p:origin x="616" y="176"/>
      </p:cViewPr>
      <p:guideLst/>
    </p:cSldViewPr>
  </p:slideViewPr>
  <p:outlineViewPr>
    <p:cViewPr>
      <p:scale>
        <a:sx n="33" d="100"/>
        <a:sy n="33" d="100"/>
      </p:scale>
      <p:origin x="0" y="-119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167BC3-D65E-4536-8EF6-C938FFE98489}" type="datetime1">
              <a:rPr lang="it-IT" smtClean="0"/>
              <a:t>01/10/20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8D2D-C43D-4886-9A92-0C42EBE491C7}" type="datetime1">
              <a:rPr lang="it-IT" smtClean="0"/>
              <a:pPr/>
              <a:t>01/10/20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69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20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Titolo copertina 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1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2</a:t>
            </a:r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Segnaposto immagine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000" i="1"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Intestazione sezione</a:t>
            </a:r>
          </a:p>
        </p:txBody>
      </p:sp>
      <p:sp>
        <p:nvSpPr>
          <p:cNvPr id="14" name="Segnaposto testo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15" name="Segnaposto testo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it-IT" dirty="0"/>
              <a:t>Intestazione sezione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1</a:t>
            </a:r>
          </a:p>
        </p:txBody>
      </p:sp>
      <p:sp>
        <p:nvSpPr>
          <p:cNvPr id="17" name="Segnaposto testo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it-IT" dirty="0"/>
              <a:t>2</a:t>
            </a:r>
          </a:p>
        </p:txBody>
      </p:sp>
      <p:sp>
        <p:nvSpPr>
          <p:cNvPr id="18" name="Segnaposto testo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it-IT" dirty="0"/>
              <a:t>3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21" name="Segnaposto testo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dirty="0"/>
              <a:t>Descrizione della sezione</a:t>
            </a:r>
          </a:p>
        </p:txBody>
      </p:sp>
      <p:sp>
        <p:nvSpPr>
          <p:cNvPr id="25" name="Casella di testo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26" name="Casella di testo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ccia: sinistra-destra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Freccia: sinistra-destra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 quadrante</a:t>
            </a:r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Titolo sezione 1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Titolo sezione 2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Titolo sezione 3</a:t>
            </a:r>
          </a:p>
        </p:txBody>
      </p:sp>
      <p:sp>
        <p:nvSpPr>
          <p:cNvPr id="14" name="Rettangolo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5" name="Rettangolo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" name="Rettangolo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Rettangolo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8" name="Rettangolo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9" name="Rettangolo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20" name="Elemento grafico 19" descr="Freccia a destra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Elemento grafico 20" descr="Freccia a destra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Anno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Anno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MM</a:t>
            </a:r>
          </a:p>
        </p:txBody>
      </p:sp>
      <p:sp>
        <p:nvSpPr>
          <p:cNvPr id="35" name="Segnaposto testo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Titolo elemento</a:t>
            </a:r>
          </a:p>
        </p:txBody>
      </p:sp>
      <p:sp>
        <p:nvSpPr>
          <p:cNvPr id="36" name="Segnaposto testo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Mese, Anno</a:t>
            </a:r>
          </a:p>
        </p:txBody>
      </p:sp>
      <p:sp>
        <p:nvSpPr>
          <p:cNvPr id="37" name="Freccia: Destra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8" name="Segnaposto immagine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dirty="0"/>
              <a:t>Inserire o trascinare l'immagine qui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Breve biografia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2" name="Segnaposto immagine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dirty="0"/>
              <a:t>Inserire o trascinare l'immagine qui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Breve biografia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6" name="Segnaposto immagine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dirty="0"/>
              <a:t>Inserire o trascinare l'immagine qui</a:t>
            </a:r>
          </a:p>
        </p:txBody>
      </p:sp>
      <p:sp>
        <p:nvSpPr>
          <p:cNvPr id="17" name="Segnaposto testo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Breve biografia</a:t>
            </a:r>
          </a:p>
        </p:txBody>
      </p:sp>
      <p:sp>
        <p:nvSpPr>
          <p:cNvPr id="19" name="Segnaposto testo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20" name="Rettangolo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2" name="Rettangolo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8" name="Segnaposto testo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0" name="Segnaposto testo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2" name="Segnaposto testo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4" name="Segnaposto testo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6" name="Segnaposto testo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18" name="Segnaposto immagine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immagine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immagine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3" name="Segnaposto testo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it-IT" dirty="0"/>
              <a:t>Nome completo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Titolo</a:t>
            </a:r>
          </a:p>
        </p:txBody>
      </p:sp>
      <p:sp>
        <p:nvSpPr>
          <p:cNvPr id="25" name="Segnaposto immagine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Titolo copertina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8C95A7-836C-4CD7-8EB0-6C95903F0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Grazie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dirty="0"/>
              <a:t>Nome completo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Telefono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dirty="0"/>
              <a:t>Posta elettronica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it-IT" dirty="0"/>
              <a:t>Sito Web</a:t>
            </a:r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260000" rtlCol="0" anchor="b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Titolo diapositiva divisore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8" name="Segnaposto immagine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806" y="764519"/>
            <a:ext cx="3932788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296000" rtlCol="0" anchor="b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12" name="Segnaposto immagine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52806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immagine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13594" y="764519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5" name="Segnaposto testo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8" name="Segnaposto testo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5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7" name="Segnaposto immagine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8" name="Segnaposto immagine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immagin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sp>
        <p:nvSpPr>
          <p:cNvPr id="23" name="Rettangolo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4" name="Rettangolo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5" name="Rettangolo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6" name="Rettangolo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7" name="Rettangolo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immagine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5" name="Segnaposto testo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9" name="Segnaposto immagin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immagine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ttangolo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7" name="Rettangolo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4" name="Rettangolo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immagine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it-IT" dirty="0"/>
              <a:t>Inserire o trascinare la foto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900" y="432000"/>
            <a:ext cx="66601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9" name="Segnaposto immagin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00800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Rettangolo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7" name="Rettangolo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33" name="Segnaposto testo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1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35" name="Segnaposto testo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36" name="Segnaposto testo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37" name="Segnaposto immagine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8" name="Segnaposto immagine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0" rIns="108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4" name="Rettangolo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30" name="Rettangolo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Segnaposto immagine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 dirty="0"/>
              <a:t>Inserire o trascinare il design dello schermo qui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432000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Fare clic per modificare il titolo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it-IT" dirty="0"/>
              <a:t>Testo enfatizzato</a:t>
            </a:r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2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1" name="Segnaposto testo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3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3" name="Segnaposto testo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it-IT" dirty="0"/>
              <a:t>Punto elenco 4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it-IT" dirty="0"/>
              <a:t>Descrizione punto elenco</a:t>
            </a:r>
          </a:p>
        </p:txBody>
      </p:sp>
      <p:sp>
        <p:nvSpPr>
          <p:cNvPr id="18" name="Segnaposto immagine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9" name="Segnaposto immagine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0" name="Segnaposto immagine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it-IT" dirty="0"/>
              <a:t>Sottotitolo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Rettangolo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7" name="Rettangolo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it-IT" smtClean="0"/>
              <a:pPr rtl="0"/>
              <a:t>‹N›</a:t>
            </a:fld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4" name="Rettangolo 6">
            <a:extLst>
              <a:ext uri="{FF2B5EF4-FFF2-40B4-BE49-F238E27FC236}">
                <a16:creationId xmlns:a16="http://schemas.microsoft.com/office/drawing/2014/main" id="{BCC973EA-C8AF-4B29-93CC-A9F4F15E238E}"/>
              </a:ext>
            </a:extLst>
          </p:cNvPr>
          <p:cNvSpPr/>
          <p:nvPr/>
        </p:nvSpPr>
        <p:spPr>
          <a:xfrm flipV="1">
            <a:off x="9937275" y="6181746"/>
            <a:ext cx="124300" cy="10878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  <a:gd name="connsiteX0" fmla="*/ 4330700 w 4330700"/>
              <a:gd name="connsiteY0" fmla="*/ 588834 h 588834"/>
              <a:gd name="connsiteX1" fmla="*/ 0 w 4330700"/>
              <a:gd name="connsiteY1" fmla="*/ 588834 h 588834"/>
              <a:gd name="connsiteX2" fmla="*/ 0 w 4330700"/>
              <a:gd name="connsiteY2" fmla="*/ 0 h 588834"/>
              <a:gd name="connsiteX0" fmla="*/ 550806 w 550806"/>
              <a:gd name="connsiteY0" fmla="*/ 588834 h 588834"/>
              <a:gd name="connsiteX1" fmla="*/ 0 w 550806"/>
              <a:gd name="connsiteY1" fmla="*/ 588834 h 588834"/>
              <a:gd name="connsiteX2" fmla="*/ 0 w 550806"/>
              <a:gd name="connsiteY2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806" h="588834">
                <a:moveTo>
                  <a:pt x="550806" y="588834"/>
                </a:move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egnaposto immagine 18" descr="Lungo tunnel di legno">
            <a:extLst>
              <a:ext uri="{FF2B5EF4-FFF2-40B4-BE49-F238E27FC236}">
                <a16:creationId xmlns:a16="http://schemas.microsoft.com/office/drawing/2014/main" id="{26BCC204-42D7-4F58-B6DF-AB0501ACD7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2" name="Titolo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17" y="2860447"/>
            <a:ext cx="4860000" cy="1800000"/>
          </a:xfrm>
        </p:spPr>
        <p:txBody>
          <a:bodyPr rtlCol="0"/>
          <a:lstStyle/>
          <a:p>
            <a:pPr rtl="0"/>
            <a:r>
              <a:rPr lang="it-IT" dirty="0"/>
              <a:t>Diritto penale</a:t>
            </a:r>
            <a:br>
              <a:rPr lang="it-IT" dirty="0"/>
            </a:br>
            <a:r>
              <a:rPr lang="it-IT" dirty="0"/>
              <a:t>(modulo A)</a:t>
            </a:r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917" y="4796624"/>
            <a:ext cx="4860000" cy="836602"/>
          </a:xfrm>
        </p:spPr>
        <p:txBody>
          <a:bodyPr rtlCol="0"/>
          <a:lstStyle/>
          <a:p>
            <a:pPr rtl="0"/>
            <a:r>
              <a:rPr lang="it-IT" dirty="0"/>
              <a:t>Claudia Pecorella</a:t>
            </a:r>
            <a:endParaRPr lang="it-IT" noProof="1"/>
          </a:p>
        </p:txBody>
      </p:sp>
      <p:grpSp>
        <p:nvGrpSpPr>
          <p:cNvPr id="112" name="Gruppo 111" descr="Parentesi immagine in evidenza&#10;">
            <a:extLst>
              <a:ext uri="{FF2B5EF4-FFF2-40B4-BE49-F238E27FC236}">
                <a16:creationId xmlns:a16="http://schemas.microsoft.com/office/drawing/2014/main" id="{D624720B-51E1-474D-90C6-CD74ED1DA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4000" y="144000"/>
            <a:ext cx="4860000" cy="6498000"/>
            <a:chOff x="408650" y="404285"/>
            <a:chExt cx="4330700" cy="3164637"/>
          </a:xfrm>
        </p:grpSpPr>
        <p:sp>
          <p:nvSpPr>
            <p:cNvPr id="110" name="Rettangolo 6">
              <a:extLst>
                <a:ext uri="{FF2B5EF4-FFF2-40B4-BE49-F238E27FC236}">
                  <a16:creationId xmlns:a16="http://schemas.microsoft.com/office/drawing/2014/main" id="{E4561AC7-2339-461B-BFF9-BEBEF60974E1}"/>
                </a:ext>
              </a:extLst>
            </p:cNvPr>
            <p:cNvSpPr/>
            <p:nvPr/>
          </p:nvSpPr>
          <p:spPr>
            <a:xfrm>
              <a:off x="408650" y="3386488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1" name="Rettangolo 6">
              <a:extLst>
                <a:ext uri="{FF2B5EF4-FFF2-40B4-BE49-F238E27FC236}">
                  <a16:creationId xmlns:a16="http://schemas.microsoft.com/office/drawing/2014/main" id="{6FFCCB15-66C7-4E86-BF09-14C5B1569970}"/>
                </a:ext>
              </a:extLst>
            </p:cNvPr>
            <p:cNvSpPr/>
            <p:nvPr/>
          </p:nvSpPr>
          <p:spPr>
            <a:xfrm flipV="1">
              <a:off x="408650" y="404285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grpSp>
        <p:nvGrpSpPr>
          <p:cNvPr id="4" name="Gruppo 3" descr="Segnaposto logo">
            <a:extLst>
              <a:ext uri="{FF2B5EF4-FFF2-40B4-BE49-F238E27FC236}">
                <a16:creationId xmlns:a16="http://schemas.microsoft.com/office/drawing/2014/main" id="{15BDFF4F-F29E-432C-8919-538354CC3582}"/>
              </a:ext>
            </a:extLst>
          </p:cNvPr>
          <p:cNvGrpSpPr/>
          <p:nvPr/>
        </p:nvGrpSpPr>
        <p:grpSpPr>
          <a:xfrm>
            <a:off x="245917" y="2568729"/>
            <a:ext cx="2173095" cy="3723894"/>
            <a:chOff x="2087087" y="2034539"/>
            <a:chExt cx="2173095" cy="3723894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C906931-C069-4BF7-9D34-6BD0A441F1D0}"/>
                </a:ext>
              </a:extLst>
            </p:cNvPr>
            <p:cNvSpPr/>
            <p:nvPr/>
          </p:nvSpPr>
          <p:spPr>
            <a:xfrm>
              <a:off x="2087087" y="5235213"/>
              <a:ext cx="2173095" cy="5232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 anchor="ctr">
              <a:noAutofit/>
            </a:bodyPr>
            <a:lstStyle/>
            <a:p>
              <a:pPr algn="ctr" rtl="0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Edizione online</a:t>
              </a:r>
              <a:endParaRPr lang="it-IT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" name="Rettangolo 6">
              <a:extLst>
                <a:ext uri="{FF2B5EF4-FFF2-40B4-BE49-F238E27FC236}">
                  <a16:creationId xmlns:a16="http://schemas.microsoft.com/office/drawing/2014/main" id="{FA7AA601-65CC-44E2-A893-84390726E282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8FDCC8BE-5223-4CB6-8D1A-CF93D63652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 rot="10800000">
            <a:off x="19665" y="30234"/>
            <a:ext cx="9350326" cy="6797531"/>
          </a:xfrm>
        </p:spPr>
      </p:pic>
      <p:sp>
        <p:nvSpPr>
          <p:cNvPr id="3" name="Titolo 2">
            <a:extLst>
              <a:ext uri="{FF2B5EF4-FFF2-40B4-BE49-F238E27FC236}">
                <a16:creationId xmlns:a16="http://schemas.microsoft.com/office/drawing/2014/main" id="{15B08D19-26C2-431E-9138-F390BDD0F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2" y="520505"/>
            <a:ext cx="4086359" cy="5441619"/>
          </a:xfrm>
        </p:spPr>
        <p:txBody>
          <a:bodyPr rtlCol="0"/>
          <a:lstStyle/>
          <a:p>
            <a:pPr rtl="0"/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Gli studenti</a:t>
            </a:r>
            <a:br>
              <a:rPr lang="it-IT" dirty="0"/>
            </a:br>
            <a:endParaRPr lang="it-IT" dirty="0"/>
          </a:p>
        </p:txBody>
      </p:sp>
      <p:sp>
        <p:nvSpPr>
          <p:cNvPr id="9" name="Rettangolo 6" descr="Linea di divisione in evidenza">
            <a:extLst>
              <a:ext uri="{FF2B5EF4-FFF2-40B4-BE49-F238E27FC236}">
                <a16:creationId xmlns:a16="http://schemas.microsoft.com/office/drawing/2014/main" id="{125F0C7C-308A-40B5-BDB9-10CCBC23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257204" y="737600"/>
            <a:ext cx="3934796" cy="316551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13" name="Segnaposto immagine 12">
            <a:extLst>
              <a:ext uri="{FF2B5EF4-FFF2-40B4-BE49-F238E27FC236}">
                <a16:creationId xmlns:a16="http://schemas.microsoft.com/office/drawing/2014/main" id="{5B202DF4-C175-4E49-B8FA-60E2FD7987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8553534" y="922194"/>
            <a:ext cx="3414291" cy="2050640"/>
          </a:xfrm>
        </p:spPr>
      </p:pic>
      <p:sp>
        <p:nvSpPr>
          <p:cNvPr id="8" name="Rettangolo 6" descr="Divisore in evidenza immagine in basso">
            <a:extLst>
              <a:ext uri="{FF2B5EF4-FFF2-40B4-BE49-F238E27FC236}">
                <a16:creationId xmlns:a16="http://schemas.microsoft.com/office/drawing/2014/main" id="{30600985-B2DF-4BDC-A233-B58FEEFD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8411306" y="3041129"/>
            <a:ext cx="3761029" cy="57453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8A726CC1-B260-4FE5-87C1-F6F4BC6F2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9298" y="4623110"/>
            <a:ext cx="3782702" cy="736681"/>
          </a:xfrm>
        </p:spPr>
        <p:txBody>
          <a:bodyPr rtlCol="0"/>
          <a:lstStyle/>
          <a:p>
            <a:pPr rtl="0"/>
            <a:r>
              <a:rPr lang="it-IT" sz="2400" noProof="1"/>
              <a:t>Creazione di gruppi </a:t>
            </a:r>
          </a:p>
          <a:p>
            <a:pPr rtl="0"/>
            <a:r>
              <a:rPr lang="it-IT" sz="2400" noProof="1"/>
              <a:t>Fino a 6 persone per gruppo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BCDD0B-55B2-4C56-A95D-0116EAD85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43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egnaposto immagine 39">
            <a:extLst>
              <a:ext uri="{FF2B5EF4-FFF2-40B4-BE49-F238E27FC236}">
                <a16:creationId xmlns:a16="http://schemas.microsoft.com/office/drawing/2014/main" id="{2EC3AED0-517E-41C1-9ECD-ABB0A85049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-53556"/>
            <a:ext cx="12191999" cy="6778800"/>
          </a:xfrm>
        </p:spPr>
      </p:pic>
      <p:sp>
        <p:nvSpPr>
          <p:cNvPr id="22" name="Titolo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49" y="45665"/>
            <a:ext cx="4778730" cy="6480000"/>
          </a:xfrm>
        </p:spPr>
        <p:txBody>
          <a:bodyPr rtlCol="0"/>
          <a:lstStyle/>
          <a:p>
            <a:pPr rtl="0"/>
            <a:r>
              <a:rPr lang="it-IT" dirty="0"/>
              <a:t>I casi</a:t>
            </a:r>
          </a:p>
        </p:txBody>
      </p:sp>
      <p:sp>
        <p:nvSpPr>
          <p:cNvPr id="23" name="Sottotitolo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020" y="5290398"/>
            <a:ext cx="3932788" cy="750814"/>
          </a:xfrm>
        </p:spPr>
        <p:txBody>
          <a:bodyPr rtlCol="0"/>
          <a:lstStyle/>
          <a:p>
            <a:pPr rtl="0"/>
            <a:r>
              <a:rPr lang="it-IT" sz="2800" noProof="1"/>
              <a:t>2 casi diversi                      per 9 settimane</a:t>
            </a:r>
          </a:p>
        </p:txBody>
      </p:sp>
      <p:sp>
        <p:nvSpPr>
          <p:cNvPr id="7" name="Rettangolo 6" descr="Divisore immagine in basso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594" y="3514958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17" name="Rettangolo 6" descr="Divisore immagine in alto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18325" y="565448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5F55E0-64E3-4ECA-91B8-E1B34EDB6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562" y="1171796"/>
            <a:ext cx="1842246" cy="198835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0320068-9F2D-BE43-B830-36947C956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36" y="747882"/>
            <a:ext cx="1812023" cy="27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0D8BC0DD-63B7-4597-9A0D-AFD93722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34" y="493609"/>
            <a:ext cx="3971035" cy="432000"/>
          </a:xfrm>
        </p:spPr>
        <p:txBody>
          <a:bodyPr rtlCol="0"/>
          <a:lstStyle/>
          <a:p>
            <a:pPr rtl="0"/>
            <a:r>
              <a:rPr lang="it-IT" dirty="0"/>
              <a:t>Un duplice ruolo: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9A90E5C-4CCE-49A8-A134-376EA82AB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907" y="1039405"/>
            <a:ext cx="3979862" cy="432000"/>
          </a:xfrm>
        </p:spPr>
        <p:txBody>
          <a:bodyPr rtlCol="0"/>
          <a:lstStyle/>
          <a:p>
            <a:pPr rtl="0"/>
            <a:r>
              <a:rPr lang="it-IT" dirty="0"/>
              <a:t>avvocati e giudici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F3FAAD-3533-4254-8878-00AFC4F2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45" y="1925876"/>
            <a:ext cx="4107624" cy="3447981"/>
          </a:xfrm>
        </p:spPr>
        <p:txBody>
          <a:bodyPr rtlCol="0"/>
          <a:lstStyle/>
          <a:p>
            <a:pPr marL="0" indent="0" rtl="0">
              <a:buNone/>
            </a:pPr>
            <a:r>
              <a:rPr lang="it-IT" sz="2800" dirty="0"/>
              <a:t>Agli studenti del gruppo </a:t>
            </a:r>
            <a:r>
              <a:rPr lang="it-IT" sz="2800" dirty="0" err="1"/>
              <a:t>Mustard</a:t>
            </a:r>
            <a:r>
              <a:rPr lang="it-IT" sz="2800" dirty="0"/>
              <a:t> sarà chiesto di intervenire come avvocati rispetto ai loro singoli casi e come giudici rispetto ai casi discussi dal gruppo </a:t>
            </a:r>
            <a:r>
              <a:rPr lang="it-IT" sz="2800" dirty="0" err="1"/>
              <a:t>Orchid</a:t>
            </a:r>
            <a:r>
              <a:rPr lang="it-IT" sz="2800" dirty="0"/>
              <a:t> e viceversa.</a:t>
            </a:r>
            <a:endParaRPr lang="it-IT" sz="2800" noProof="1"/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69B66177-D401-4472-A2DB-433B202701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5189220" y="1255405"/>
            <a:ext cx="7002780" cy="3935414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14EF13-6714-4D25-9365-6F3B5EA805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09431" y="6213621"/>
            <a:ext cx="537262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870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egnaposto immagine 17">
            <a:extLst>
              <a:ext uri="{FF2B5EF4-FFF2-40B4-BE49-F238E27FC236}">
                <a16:creationId xmlns:a16="http://schemas.microsoft.com/office/drawing/2014/main" id="{ACF36960-4969-4798-A8C8-46030DFF29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143999" y="520863"/>
            <a:ext cx="4680001" cy="5726269"/>
          </a:xfrm>
        </p:spPr>
      </p:pic>
      <p:grpSp>
        <p:nvGrpSpPr>
          <p:cNvPr id="73" name="Gruppo 72" descr="Segnaposto immagine">
            <a:extLst>
              <a:ext uri="{FF2B5EF4-FFF2-40B4-BE49-F238E27FC236}">
                <a16:creationId xmlns:a16="http://schemas.microsoft.com/office/drawing/2014/main" id="{B6D8D491-92D5-4337-BEB1-FCB3EB42F01F}"/>
              </a:ext>
            </a:extLst>
          </p:cNvPr>
          <p:cNvGrpSpPr/>
          <p:nvPr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74" name="Rettangolo 6">
              <a:extLst>
                <a:ext uri="{FF2B5EF4-FFF2-40B4-BE49-F238E27FC236}">
                  <a16:creationId xmlns:a16="http://schemas.microsoft.com/office/drawing/2014/main" id="{B8F9FC5C-E147-4E48-832E-5E7D4F0060C2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75" name="Rettangolo 6">
              <a:extLst>
                <a:ext uri="{FF2B5EF4-FFF2-40B4-BE49-F238E27FC236}">
                  <a16:creationId xmlns:a16="http://schemas.microsoft.com/office/drawing/2014/main" id="{3817EB80-63DB-4AF9-B1C2-7A558E6371C9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37" name="Titolo 36">
            <a:extLst>
              <a:ext uri="{FF2B5EF4-FFF2-40B4-BE49-F238E27FC236}">
                <a16:creationId xmlns:a16="http://schemas.microsoft.com/office/drawing/2014/main" id="{4B1315E4-875E-4E7A-B7C4-CC242E88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Programmazione settimanale</a:t>
            </a:r>
          </a:p>
        </p:txBody>
      </p:sp>
      <p:sp>
        <p:nvSpPr>
          <p:cNvPr id="40" name="Segnaposto testo 39">
            <a:extLst>
              <a:ext uri="{FF2B5EF4-FFF2-40B4-BE49-F238E27FC236}">
                <a16:creationId xmlns:a16="http://schemas.microsoft.com/office/drawing/2014/main" id="{E3F48742-5436-4A86-A73D-1BA6F7BAE2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it-IT" b="1" dirty="0">
                <a:solidFill>
                  <a:srgbClr val="C00000"/>
                </a:solidFill>
              </a:rPr>
              <a:t>LUNEDI’</a:t>
            </a:r>
          </a:p>
        </p:txBody>
      </p:sp>
      <p:sp>
        <p:nvSpPr>
          <p:cNvPr id="41" name="Segnaposto testo 40">
            <a:extLst>
              <a:ext uri="{FF2B5EF4-FFF2-40B4-BE49-F238E27FC236}">
                <a16:creationId xmlns:a16="http://schemas.microsoft.com/office/drawing/2014/main" id="{86C7F081-0447-467E-A32F-6B62B2A8E2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it-IT" sz="2400" dirty="0"/>
              <a:t>Presentazione dei casi</a:t>
            </a:r>
            <a:endParaRPr lang="it-IT" sz="2400" noProof="1"/>
          </a:p>
        </p:txBody>
      </p:sp>
      <p:sp>
        <p:nvSpPr>
          <p:cNvPr id="42" name="Segnaposto testo 41">
            <a:extLst>
              <a:ext uri="{FF2B5EF4-FFF2-40B4-BE49-F238E27FC236}">
                <a16:creationId xmlns:a16="http://schemas.microsoft.com/office/drawing/2014/main" id="{463E1EDF-5BAC-426A-94B7-55FCD838BEC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it-IT" b="1" dirty="0">
                <a:solidFill>
                  <a:srgbClr val="C00000"/>
                </a:solidFill>
              </a:rPr>
              <a:t>GIOVEDI’</a:t>
            </a:r>
          </a:p>
        </p:txBody>
      </p: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D711F734-B3F3-4391-94AE-5D1B79762BB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 rtlCol="0"/>
          <a:lstStyle/>
          <a:p>
            <a:pPr rtl="0"/>
            <a:r>
              <a:rPr lang="it-IT" sz="2400" dirty="0"/>
              <a:t>Discussione dei casi</a:t>
            </a:r>
            <a:endParaRPr lang="it-IT" sz="2400" noProof="1"/>
          </a:p>
        </p:txBody>
      </p:sp>
      <p:sp>
        <p:nvSpPr>
          <p:cNvPr id="44" name="Segnaposto testo 43">
            <a:extLst>
              <a:ext uri="{FF2B5EF4-FFF2-40B4-BE49-F238E27FC236}">
                <a16:creationId xmlns:a16="http://schemas.microsoft.com/office/drawing/2014/main" id="{AF45A5B3-0701-4C27-8200-149553525BF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it-IT" b="1" dirty="0">
                <a:solidFill>
                  <a:srgbClr val="C00000"/>
                </a:solidFill>
              </a:rPr>
              <a:t>VENERDI’</a:t>
            </a:r>
          </a:p>
        </p:txBody>
      </p:sp>
      <p:sp>
        <p:nvSpPr>
          <p:cNvPr id="45" name="Segnaposto testo 44">
            <a:extLst>
              <a:ext uri="{FF2B5EF4-FFF2-40B4-BE49-F238E27FC236}">
                <a16:creationId xmlns:a16="http://schemas.microsoft.com/office/drawing/2014/main" id="{C3DC4BA8-7AEF-43F5-90F5-037ECABF5CC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792000" y="4605832"/>
            <a:ext cx="1980000" cy="1244168"/>
          </a:xfrm>
        </p:spPr>
        <p:txBody>
          <a:bodyPr rtlCol="0"/>
          <a:lstStyle/>
          <a:p>
            <a:pPr rtl="0"/>
            <a:r>
              <a:rPr lang="it-IT" sz="2400" dirty="0"/>
              <a:t>Materiale caricato sulla piattaforma</a:t>
            </a:r>
            <a:endParaRPr lang="it-IT" sz="2400" noProof="1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06F84B-83F0-4BBC-AD8E-6C4E663B2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5</a:t>
            </a:fld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66972D4-9A37-4B74-9614-F3AB6A3BE5D8}"/>
              </a:ext>
            </a:extLst>
          </p:cNvPr>
          <p:cNvSpPr txBox="1"/>
          <p:nvPr/>
        </p:nvSpPr>
        <p:spPr>
          <a:xfrm>
            <a:off x="5377344" y="1364639"/>
            <a:ext cx="1426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8.30-9.30</a:t>
            </a:r>
          </a:p>
          <a:p>
            <a:r>
              <a:rPr lang="it-IT" sz="2400" dirty="0"/>
              <a:t>[</a:t>
            </a:r>
            <a:r>
              <a:rPr lang="it-IT" sz="2400" dirty="0" err="1"/>
              <a:t>Mustard</a:t>
            </a:r>
            <a:r>
              <a:rPr lang="it-IT" sz="2400" dirty="0"/>
              <a:t>]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9CA44B-32CF-4B45-AE85-9F4E98C8970E}"/>
              </a:ext>
            </a:extLst>
          </p:cNvPr>
          <p:cNvSpPr txBox="1"/>
          <p:nvPr/>
        </p:nvSpPr>
        <p:spPr>
          <a:xfrm>
            <a:off x="5424606" y="2434955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9.30-10.30</a:t>
            </a:r>
          </a:p>
          <a:p>
            <a:r>
              <a:rPr lang="it-IT" sz="2400" dirty="0"/>
              <a:t>[</a:t>
            </a:r>
            <a:r>
              <a:rPr lang="it-IT" sz="2400" dirty="0" err="1"/>
              <a:t>Orchid</a:t>
            </a:r>
            <a:r>
              <a:rPr lang="it-IT" sz="2400" dirty="0"/>
              <a:t>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CBE4CE-96B8-4858-989B-30AA8662989D}"/>
              </a:ext>
            </a:extLst>
          </p:cNvPr>
          <p:cNvSpPr txBox="1"/>
          <p:nvPr/>
        </p:nvSpPr>
        <p:spPr>
          <a:xfrm>
            <a:off x="7609065" y="1358603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12.30-14.30</a:t>
            </a:r>
          </a:p>
          <a:p>
            <a:r>
              <a:rPr lang="it-IT" sz="2400" dirty="0"/>
              <a:t> [</a:t>
            </a:r>
            <a:r>
              <a:rPr lang="it-IT" sz="2400" dirty="0" err="1"/>
              <a:t>Mustard</a:t>
            </a:r>
            <a:r>
              <a:rPr lang="it-IT" sz="2400" dirty="0"/>
              <a:t>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8CF6CC-A1F2-4DF0-A735-27071B5DDA0E}"/>
              </a:ext>
            </a:extLst>
          </p:cNvPr>
          <p:cNvSpPr txBox="1"/>
          <p:nvPr/>
        </p:nvSpPr>
        <p:spPr>
          <a:xfrm>
            <a:off x="7661924" y="2471069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14.30-16.30</a:t>
            </a:r>
          </a:p>
          <a:p>
            <a:r>
              <a:rPr lang="it-IT" sz="2400" dirty="0"/>
              <a:t>[</a:t>
            </a:r>
            <a:r>
              <a:rPr lang="it-IT" sz="2400" dirty="0" err="1"/>
              <a:t>Orchid</a:t>
            </a:r>
            <a:r>
              <a:rPr lang="it-IT" sz="2400" dirty="0"/>
              <a:t>]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2A81548-A283-4256-97B7-1ED806EF85E6}"/>
              </a:ext>
            </a:extLst>
          </p:cNvPr>
          <p:cNvSpPr txBox="1"/>
          <p:nvPr/>
        </p:nvSpPr>
        <p:spPr>
          <a:xfrm>
            <a:off x="9792000" y="1377024"/>
            <a:ext cx="2256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Casi</a:t>
            </a:r>
          </a:p>
          <a:p>
            <a:r>
              <a:rPr lang="it-IT" sz="2400" dirty="0"/>
              <a:t>Registrazione di tutti gli incontri</a:t>
            </a:r>
          </a:p>
          <a:p>
            <a:r>
              <a:rPr lang="it-IT" sz="2400" dirty="0"/>
              <a:t>Slides didattiche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DA9A6-0313-4B4F-8298-49E833455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Il materiale disponibile sulla piattaforma</a:t>
            </a:r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EDFCE70F-39B6-4AB4-9E2B-13682787A1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2"/>
          <a:srcRect/>
          <a:stretch/>
        </p:blipFill>
        <p:spPr>
          <a:xfrm>
            <a:off x="598441" y="1977694"/>
            <a:ext cx="1643084" cy="1643084"/>
          </a:xfr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8C9B008-144F-4910-A6A8-BEA6802070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099" y="3971431"/>
            <a:ext cx="2123701" cy="1026453"/>
          </a:xfrm>
        </p:spPr>
        <p:txBody>
          <a:bodyPr rtlCol="0"/>
          <a:lstStyle/>
          <a:p>
            <a:pPr rtl="0"/>
            <a:r>
              <a:rPr lang="it-IT" sz="2400" dirty="0"/>
              <a:t>Registrazione degli incontri</a:t>
            </a:r>
          </a:p>
        </p:txBody>
      </p:sp>
      <p:pic>
        <p:nvPicPr>
          <p:cNvPr id="28" name="Segnaposto immagine 27">
            <a:extLst>
              <a:ext uri="{FF2B5EF4-FFF2-40B4-BE49-F238E27FC236}">
                <a16:creationId xmlns:a16="http://schemas.microsoft.com/office/drawing/2014/main" id="{59CF1C61-6CBB-44C0-9851-9402710E17E5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3"/>
          <a:srcRect/>
          <a:stretch/>
        </p:blipFill>
        <p:spPr>
          <a:xfrm>
            <a:off x="2894360" y="2457073"/>
            <a:ext cx="1734980" cy="1135850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D21558F-5D14-474B-8899-E6F5062B1D8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73094" y="3968517"/>
            <a:ext cx="1845812" cy="888667"/>
          </a:xfrm>
        </p:spPr>
        <p:txBody>
          <a:bodyPr rtlCol="0"/>
          <a:lstStyle/>
          <a:p>
            <a:pPr rtl="0"/>
            <a:r>
              <a:rPr lang="it-IT" sz="2400" dirty="0"/>
              <a:t>Materiale didattico per i singoli casi</a:t>
            </a:r>
          </a:p>
        </p:txBody>
      </p:sp>
      <p:pic>
        <p:nvPicPr>
          <p:cNvPr id="30" name="Segnaposto immagine 29">
            <a:extLst>
              <a:ext uri="{FF2B5EF4-FFF2-40B4-BE49-F238E27FC236}">
                <a16:creationId xmlns:a16="http://schemas.microsoft.com/office/drawing/2014/main" id="{D62E427A-7CC1-4C88-89A9-DAE587B9D83F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4"/>
          <a:srcRect/>
          <a:stretch/>
        </p:blipFill>
        <p:spPr>
          <a:xfrm>
            <a:off x="7632752" y="2453044"/>
            <a:ext cx="1475999" cy="1115580"/>
          </a:xfrm>
        </p:spPr>
      </p:pic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844AD36-3CE8-4453-943C-29B2BFF2E97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822412" y="3968516"/>
            <a:ext cx="2081489" cy="725829"/>
          </a:xfrm>
        </p:spPr>
        <p:txBody>
          <a:bodyPr rtlCol="0"/>
          <a:lstStyle/>
          <a:p>
            <a:pPr rtl="0"/>
            <a:r>
              <a:rPr lang="it-IT" sz="2400" dirty="0"/>
              <a:t>Test di autovalutazione</a:t>
            </a:r>
          </a:p>
        </p:txBody>
      </p:sp>
      <p:pic>
        <p:nvPicPr>
          <p:cNvPr id="32" name="Segnaposto immagine 31">
            <a:extLst>
              <a:ext uri="{FF2B5EF4-FFF2-40B4-BE49-F238E27FC236}">
                <a16:creationId xmlns:a16="http://schemas.microsoft.com/office/drawing/2014/main" id="{A7A47F2D-D684-4AD1-97D9-618D5B2B2F6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5"/>
          <a:srcRect/>
          <a:stretch/>
        </p:blipFill>
        <p:spPr>
          <a:xfrm>
            <a:off x="5282175" y="2422426"/>
            <a:ext cx="1476000" cy="1177659"/>
          </a:xfrm>
        </p:spPr>
      </p:pic>
      <p:pic>
        <p:nvPicPr>
          <p:cNvPr id="45" name="Elemento grafico 44" descr="Palma">
            <a:extLst>
              <a:ext uri="{FF2B5EF4-FFF2-40B4-BE49-F238E27FC236}">
                <a16:creationId xmlns:a16="http://schemas.microsoft.com/office/drawing/2014/main" id="{FE3FE708-9F8B-4AE0-880C-F3EF804FBD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34195" y="1143330"/>
            <a:ext cx="755703" cy="755703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1F60993A-28E1-4723-8C62-E19D80B590D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771850" y="3968517"/>
            <a:ext cx="1980000" cy="725829"/>
          </a:xfrm>
        </p:spPr>
        <p:txBody>
          <a:bodyPr rtlCol="0"/>
          <a:lstStyle/>
          <a:p>
            <a:pPr rtl="0"/>
            <a:r>
              <a:rPr lang="it-IT" sz="2400" dirty="0"/>
              <a:t>Slides usate negli incontri</a:t>
            </a:r>
          </a:p>
        </p:txBody>
      </p:sp>
      <p:pic>
        <p:nvPicPr>
          <p:cNvPr id="34" name="Segnaposto immagine 33">
            <a:extLst>
              <a:ext uri="{FF2B5EF4-FFF2-40B4-BE49-F238E27FC236}">
                <a16:creationId xmlns:a16="http://schemas.microsoft.com/office/drawing/2014/main" id="{C930C1FA-2B80-4B29-9FEC-4D72DA9A5739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8"/>
          <a:srcRect/>
          <a:stretch/>
        </p:blipFill>
        <p:spPr>
          <a:xfrm>
            <a:off x="9856912" y="2427337"/>
            <a:ext cx="1835928" cy="1115580"/>
          </a:xfr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73E3BDEF-B95D-4AE6-AD68-3C076899F33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389405" y="4046671"/>
            <a:ext cx="1980000" cy="360000"/>
          </a:xfrm>
        </p:spPr>
        <p:txBody>
          <a:bodyPr rtlCol="0"/>
          <a:lstStyle/>
          <a:p>
            <a:pPr rtl="0"/>
            <a:r>
              <a:rPr lang="it-IT" sz="2400" dirty="0"/>
              <a:t>Altro materiale di lettura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C3E855-9F95-4134-BADA-80F9CB3EA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62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A31E7-6C29-45A4-877E-3AF8619A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Team (mail e giorno di ricevimento online)</a:t>
            </a:r>
          </a:p>
        </p:txBody>
      </p:sp>
      <p:pic>
        <p:nvPicPr>
          <p:cNvPr id="22" name="Segnaposto immagine 21">
            <a:extLst>
              <a:ext uri="{FF2B5EF4-FFF2-40B4-BE49-F238E27FC236}">
                <a16:creationId xmlns:a16="http://schemas.microsoft.com/office/drawing/2014/main" id="{8EA1FFD3-9F86-4FE3-8943-80097EC9BC0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512915" y="2437397"/>
            <a:ext cx="1352367" cy="1116934"/>
          </a:xfrm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29E1AA36-C61C-4443-9B7E-2D25BDFBF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5970" y="2319681"/>
            <a:ext cx="2093120" cy="701538"/>
          </a:xfrm>
        </p:spPr>
        <p:txBody>
          <a:bodyPr rtlCol="0"/>
          <a:lstStyle/>
          <a:p>
            <a:pPr rtl="0"/>
            <a:r>
              <a:rPr lang="it-IT" noProof="1"/>
              <a:t>Massimiliano Dova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CADB35D-93F4-44DB-AD3E-7480E28AB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915" y="3800064"/>
            <a:ext cx="2664625" cy="566196"/>
          </a:xfrm>
        </p:spPr>
        <p:txBody>
          <a:bodyPr rtlCol="0"/>
          <a:lstStyle/>
          <a:p>
            <a:pPr rtl="0"/>
            <a:r>
              <a:rPr lang="it-IT" sz="2400" dirty="0" err="1"/>
              <a:t>massimiliano.dova@unimib.it</a:t>
            </a:r>
            <a:endParaRPr lang="it-IT" sz="2400" noProof="1"/>
          </a:p>
        </p:txBody>
      </p:sp>
      <p:pic>
        <p:nvPicPr>
          <p:cNvPr id="24" name="Segnaposto immagine 23">
            <a:extLst>
              <a:ext uri="{FF2B5EF4-FFF2-40B4-BE49-F238E27FC236}">
                <a16:creationId xmlns:a16="http://schemas.microsoft.com/office/drawing/2014/main" id="{5B6CD8F1-0725-42FC-B20D-9C4BE0EA744A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3"/>
          <a:srcRect/>
          <a:stretch/>
        </p:blipFill>
        <p:spPr>
          <a:xfrm>
            <a:off x="4523213" y="2319681"/>
            <a:ext cx="1352367" cy="1352367"/>
          </a:xfr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7395C3A3-4012-4B8A-BA87-C3DD52DCB1A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it-IT" noProof="1"/>
              <a:t>Noemi Maria Cardinale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11C12F6F-1EB4-4699-B57C-58486A1A22D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518930" y="3800064"/>
            <a:ext cx="2773410" cy="701538"/>
          </a:xfrm>
        </p:spPr>
        <p:txBody>
          <a:bodyPr rtlCol="0"/>
          <a:lstStyle/>
          <a:p>
            <a:pPr rtl="0"/>
            <a:r>
              <a:rPr lang="it-IT" sz="2400" dirty="0" err="1"/>
              <a:t>n.cardinale@campus.unimib.it</a:t>
            </a:r>
            <a:endParaRPr lang="it-IT" sz="2400" noProof="1"/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1CB7C8E8-0B2D-48EA-B38A-8824335022AB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/>
          <a:srcRect/>
          <a:stretch/>
        </p:blipFill>
        <p:spPr>
          <a:xfrm>
            <a:off x="8642427" y="2319681"/>
            <a:ext cx="1134536" cy="1352367"/>
          </a:xfrm>
        </p:spPr>
      </p:pic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7703A7B9-2572-4305-BA72-39B4336FCD3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it-IT" noProof="1"/>
              <a:t>Giordana Pepé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2E37AB88-81A1-49DC-9D09-F9E5B658A01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92440" y="3800064"/>
            <a:ext cx="3678873" cy="1800000"/>
          </a:xfrm>
        </p:spPr>
        <p:txBody>
          <a:bodyPr rtlCol="0"/>
          <a:lstStyle/>
          <a:p>
            <a:pPr rtl="0"/>
            <a:r>
              <a:rPr lang="it-IT" sz="2400" noProof="1"/>
              <a:t>g.pepe6@campus.unimib.it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6C5279-C636-4D97-8B89-DAC480104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7</a:t>
            </a:fld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F2500574-2F9F-5147-BD64-F6B0224D4481}"/>
              </a:ext>
            </a:extLst>
          </p:cNvPr>
          <p:cNvSpPr txBox="1">
            <a:spLocks/>
          </p:cNvSpPr>
          <p:nvPr/>
        </p:nvSpPr>
        <p:spPr>
          <a:xfrm>
            <a:off x="512914" y="4611993"/>
            <a:ext cx="2664625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Mercoledì ore 10.00</a:t>
            </a:r>
          </a:p>
          <a:p>
            <a:endParaRPr lang="it-IT" sz="2400" noProof="1"/>
          </a:p>
        </p:txBody>
      </p:sp>
      <p:sp>
        <p:nvSpPr>
          <p:cNvPr id="14" name="Segnaposto testo 7">
            <a:extLst>
              <a:ext uri="{FF2B5EF4-FFF2-40B4-BE49-F238E27FC236}">
                <a16:creationId xmlns:a16="http://schemas.microsoft.com/office/drawing/2014/main" id="{9C537B47-0238-F34D-A573-4A505E85C54B}"/>
              </a:ext>
            </a:extLst>
          </p:cNvPr>
          <p:cNvSpPr txBox="1">
            <a:spLocks/>
          </p:cNvSpPr>
          <p:nvPr/>
        </p:nvSpPr>
        <p:spPr>
          <a:xfrm>
            <a:off x="532969" y="5145105"/>
            <a:ext cx="2664625" cy="5661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noProof="1"/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2FC77F43-D869-6144-B5FA-7932A64D2649}"/>
              </a:ext>
            </a:extLst>
          </p:cNvPr>
          <p:cNvSpPr txBox="1">
            <a:spLocks/>
          </p:cNvSpPr>
          <p:nvPr/>
        </p:nvSpPr>
        <p:spPr>
          <a:xfrm>
            <a:off x="4518930" y="4611993"/>
            <a:ext cx="2664625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Martedì ore 10.00</a:t>
            </a:r>
          </a:p>
          <a:p>
            <a:endParaRPr lang="it-IT" sz="2400" noProof="1"/>
          </a:p>
        </p:txBody>
      </p:sp>
      <p:sp>
        <p:nvSpPr>
          <p:cNvPr id="18" name="Segnaposto testo 7">
            <a:extLst>
              <a:ext uri="{FF2B5EF4-FFF2-40B4-BE49-F238E27FC236}">
                <a16:creationId xmlns:a16="http://schemas.microsoft.com/office/drawing/2014/main" id="{0E0D1844-0717-8244-A0A0-289460659231}"/>
              </a:ext>
            </a:extLst>
          </p:cNvPr>
          <p:cNvSpPr txBox="1">
            <a:spLocks/>
          </p:cNvSpPr>
          <p:nvPr/>
        </p:nvSpPr>
        <p:spPr>
          <a:xfrm>
            <a:off x="8255031" y="4611993"/>
            <a:ext cx="2664625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noProof="1"/>
              <a:t>Venedì ore 9.00</a:t>
            </a:r>
          </a:p>
          <a:p>
            <a:endParaRPr lang="it-IT" sz="2400" noProof="1"/>
          </a:p>
        </p:txBody>
      </p:sp>
    </p:spTree>
    <p:extLst>
      <p:ext uri="{BB962C8B-B14F-4D97-AF65-F5344CB8AC3E}">
        <p14:creationId xmlns:p14="http://schemas.microsoft.com/office/powerpoint/2010/main" val="16790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33738"/>
            <a:ext cx="6100060" cy="587636"/>
          </a:xfrm>
        </p:spPr>
        <p:txBody>
          <a:bodyPr rtlCol="0"/>
          <a:lstStyle/>
          <a:p>
            <a:pPr rtl="0"/>
            <a:r>
              <a:rPr lang="it-IT" sz="3600" dirty="0"/>
              <a:t>Valutazione </a:t>
            </a:r>
            <a:r>
              <a:rPr lang="it-IT" sz="3600" i="1" dirty="0"/>
              <a:t>in itinere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3C7B196D-A4EB-4450-8C2E-D4F26C77F84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13984" y="1778612"/>
            <a:ext cx="4453143" cy="3734151"/>
          </a:xfrm>
        </p:spPr>
        <p:txBody>
          <a:bodyPr rtlCol="0"/>
          <a:lstStyle/>
          <a:p>
            <a:pPr rtl="0"/>
            <a:endParaRPr lang="it-IT" sz="4000" dirty="0"/>
          </a:p>
          <a:p>
            <a:pPr rtl="0"/>
            <a:r>
              <a:rPr lang="it-IT" sz="4000" dirty="0"/>
              <a:t>Lezioni del modulo B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16852965-5187-4677-B878-4167E7B6925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60480" y="1569140"/>
            <a:ext cx="4356294" cy="4153093"/>
          </a:xfrm>
        </p:spPr>
        <p:txBody>
          <a:bodyPr rtlCol="0"/>
          <a:lstStyle/>
          <a:p>
            <a:pPr rtl="0"/>
            <a:r>
              <a:rPr lang="it-IT" sz="4000" dirty="0"/>
              <a:t>Partecipazione alla soluzione dei casi del modulo A</a:t>
            </a:r>
          </a:p>
        </p:txBody>
      </p:sp>
      <p:sp>
        <p:nvSpPr>
          <p:cNvPr id="31" name="Segnaposto testo 30">
            <a:extLst>
              <a:ext uri="{FF2B5EF4-FFF2-40B4-BE49-F238E27FC236}">
                <a16:creationId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34182" y="1505419"/>
            <a:ext cx="2728942" cy="1038553"/>
          </a:xfrm>
        </p:spPr>
        <p:txBody>
          <a:bodyPr rtlCol="0"/>
          <a:lstStyle/>
          <a:p>
            <a:pPr rtl="0"/>
            <a:r>
              <a:rPr lang="it-IT" sz="6000" dirty="0"/>
              <a:t>2</a:t>
            </a:r>
          </a:p>
        </p:txBody>
      </p: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A362839C-0A6B-4785-ACD4-42645537AFF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163124" y="2169298"/>
            <a:ext cx="3708212" cy="3379796"/>
          </a:xfrm>
        </p:spPr>
        <p:txBody>
          <a:bodyPr rtlCol="0"/>
          <a:lstStyle/>
          <a:p>
            <a:pPr rtl="0"/>
            <a:r>
              <a:rPr lang="it-IT" sz="4000" dirty="0"/>
              <a:t>TEST di auto-valutazione</a:t>
            </a:r>
          </a:p>
        </p:txBody>
      </p:sp>
      <p:sp>
        <p:nvSpPr>
          <p:cNvPr id="33" name="Segnaposto testo 32">
            <a:extLst>
              <a:ext uri="{FF2B5EF4-FFF2-40B4-BE49-F238E27FC236}">
                <a16:creationId xmlns:a16="http://schemas.microsoft.com/office/drawing/2014/main" id="{D57220B4-795B-4602-8E69-5D53D12DCC8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83828" y="2205689"/>
            <a:ext cx="1918751" cy="788010"/>
          </a:xfrm>
        </p:spPr>
        <p:txBody>
          <a:bodyPr rtlCol="0"/>
          <a:lstStyle/>
          <a:p>
            <a:pPr rtl="0"/>
            <a:r>
              <a:rPr lang="it-IT" sz="6000" dirty="0"/>
              <a:t> 3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2C7452-8DFB-4E08-B517-7802CB6719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8</a:t>
            </a:fld>
            <a:endParaRPr lang="it-IT" dirty="0"/>
          </a:p>
        </p:txBody>
      </p:sp>
      <p:sp>
        <p:nvSpPr>
          <p:cNvPr id="35" name="Casella di testo 34" descr="Intersezione grafico">
            <a:extLst>
              <a:ext uri="{FF2B5EF4-FFF2-40B4-BE49-F238E27FC236}">
                <a16:creationId xmlns:a16="http://schemas.microsoft.com/office/drawing/2014/main" id="{C5D495D0-4A34-43A1-9AFE-E5EEA87C362C}"/>
              </a:ext>
            </a:extLst>
          </p:cNvPr>
          <p:cNvSpPr txBox="1">
            <a:spLocks/>
          </p:cNvSpPr>
          <p:nvPr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34" name="Casella di testo 33" descr="Intersezione grafico">
            <a:extLst>
              <a:ext uri="{FF2B5EF4-FFF2-40B4-BE49-F238E27FC236}">
                <a16:creationId xmlns:a16="http://schemas.microsoft.com/office/drawing/2014/main" id="{151C5405-FC56-458C-AB6B-DB7AE365F968}"/>
              </a:ext>
            </a:extLst>
          </p:cNvPr>
          <p:cNvSpPr txBox="1">
            <a:spLocks/>
          </p:cNvSpPr>
          <p:nvPr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CBD16-81A8-4558-ABC7-ACD25AA392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58929" y="2205688"/>
            <a:ext cx="2811618" cy="1038553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246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immagine 16">
            <a:extLst>
              <a:ext uri="{FF2B5EF4-FFF2-40B4-BE49-F238E27FC236}">
                <a16:creationId xmlns:a16="http://schemas.microsoft.com/office/drawing/2014/main" id="{B86473A2-BB16-4117-9FAD-80DAA10126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323999" y="190415"/>
            <a:ext cx="3109514" cy="6477169"/>
          </a:xfrm>
        </p:spPr>
      </p:pic>
      <p:grpSp>
        <p:nvGrpSpPr>
          <p:cNvPr id="19" name="Gruppo 18" descr="Segnaposto immagine">
            <a:extLst>
              <a:ext uri="{FF2B5EF4-FFF2-40B4-BE49-F238E27FC236}">
                <a16:creationId xmlns:a16="http://schemas.microsoft.com/office/drawing/2014/main" id="{BB6BAB5E-56A9-4E78-8778-39484DAF3BCE}"/>
              </a:ext>
            </a:extLst>
          </p:cNvPr>
          <p:cNvGrpSpPr/>
          <p:nvPr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0" name="Rettangolo 6">
              <a:extLst>
                <a:ext uri="{FF2B5EF4-FFF2-40B4-BE49-F238E27FC236}">
                  <a16:creationId xmlns:a16="http://schemas.microsoft.com/office/drawing/2014/main" id="{68477B4D-D607-4B29-84FD-3A057814D551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1F9BFE96-C2A2-4D45-A2B9-0D865A368628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3" name="Titolo 2">
            <a:extLst>
              <a:ext uri="{FF2B5EF4-FFF2-40B4-BE49-F238E27FC236}">
                <a16:creationId xmlns:a16="http://schemas.microsoft.com/office/drawing/2014/main" id="{A9D2A798-EAD7-4A9E-8E13-92C8A652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422" y="419009"/>
            <a:ext cx="6660100" cy="432000"/>
          </a:xfrm>
        </p:spPr>
        <p:txBody>
          <a:bodyPr rtlCol="0"/>
          <a:lstStyle/>
          <a:p>
            <a:pPr rtl="0"/>
            <a:r>
              <a:rPr lang="it-IT" dirty="0"/>
              <a:t>Esame finale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A067C501-D3C5-44F0-981A-33DA8BDEE47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091422" y="1119511"/>
            <a:ext cx="6660099" cy="1654321"/>
          </a:xfrm>
        </p:spPr>
        <p:txBody>
          <a:bodyPr rtlCol="0"/>
          <a:lstStyle/>
          <a:p>
            <a:pPr rtl="0"/>
            <a:r>
              <a:rPr lang="it-IT" sz="2400" noProof="1"/>
              <a:t>Gli studenti che avranno frequentato </a:t>
            </a:r>
            <a:r>
              <a:rPr lang="it-IT" sz="2400" b="1" noProof="1">
                <a:solidFill>
                  <a:srgbClr val="C00000"/>
                </a:solidFill>
              </a:rPr>
              <a:t>attivamente</a:t>
            </a:r>
            <a:r>
              <a:rPr lang="it-IT" sz="2400" noProof="1"/>
              <a:t> entrambi i moduli e avranno svolto </a:t>
            </a:r>
            <a:r>
              <a:rPr lang="it-IT" sz="2400" b="1" noProof="1">
                <a:solidFill>
                  <a:srgbClr val="C00000"/>
                </a:solidFill>
              </a:rPr>
              <a:t>tutti i test </a:t>
            </a:r>
            <a:r>
              <a:rPr lang="it-IT" sz="2400" noProof="1"/>
              <a:t>di autovalutazione riceveranno una votazione finale che, se per loro soddisfacente, potrà sostituire l’esame finale orale.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CB0BC8-0F62-4186-A6C6-0B88B01D7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it-IT" smtClean="0"/>
              <a:pPr rtl="0"/>
              <a:t>9</a:t>
            </a:fld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C7FA66F-00CD-1548-9888-0770E73200E5}"/>
              </a:ext>
            </a:extLst>
          </p:cNvPr>
          <p:cNvSpPr txBox="1"/>
          <p:nvPr/>
        </p:nvSpPr>
        <p:spPr>
          <a:xfrm>
            <a:off x="4283068" y="3340161"/>
            <a:ext cx="4026045" cy="2308324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/>
              <a:t>Appelli di diritto penale: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Giovedì 21 gennaio 2021</a:t>
            </a:r>
          </a:p>
          <a:p>
            <a:pPr>
              <a:lnSpc>
                <a:spcPct val="200000"/>
              </a:lnSpc>
            </a:pPr>
            <a:r>
              <a:rPr lang="it-IT" sz="2400" dirty="0"/>
              <a:t>Giovedì 11 febbraio 2021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91441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17_TF16411248.potx" id="{AFE863E5-7321-4D59-8F9C-2D4930C9146E}" vid="{0A5F6786-A8A0-48BC-AAC2-A5659259F11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43E42B-7C8A-4AB1-9F29-E7D83A36D5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 architettura</Template>
  <TotalTime>303</TotalTime>
  <Words>270</Words>
  <Application>Microsoft Macintosh PowerPoint</Application>
  <PresentationFormat>Widescreen</PresentationFormat>
  <Paragraphs>67</Paragraphs>
  <Slides>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</vt:lpstr>
      <vt:lpstr>Tema di Office</vt:lpstr>
      <vt:lpstr>Diritto penale (modulo A)</vt:lpstr>
      <vt:lpstr>     Gli studenti </vt:lpstr>
      <vt:lpstr>I casi</vt:lpstr>
      <vt:lpstr>Un duplice ruolo:</vt:lpstr>
      <vt:lpstr>Programmazione settimanale</vt:lpstr>
      <vt:lpstr>Il materiale disponibile sulla piattaforma</vt:lpstr>
      <vt:lpstr>Team (mail e giorno di ricevimento online)</vt:lpstr>
      <vt:lpstr>Valutazione in itinere</vt:lpstr>
      <vt:lpstr>Esame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penale (modulo A)</dc:title>
  <dc:creator>claudia.pecorella@unimib.it</dc:creator>
  <cp:lastModifiedBy>claudia.pecorella@unimib.it</cp:lastModifiedBy>
  <cp:revision>32</cp:revision>
  <dcterms:created xsi:type="dcterms:W3CDTF">2020-09-27T15:44:02Z</dcterms:created>
  <dcterms:modified xsi:type="dcterms:W3CDTF">2020-10-01T07:43:13Z</dcterms:modified>
</cp:coreProperties>
</file>