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1" r:id="rId6"/>
    <p:sldId id="283" r:id="rId7"/>
    <p:sldId id="284" r:id="rId8"/>
    <p:sldId id="285" r:id="rId9"/>
    <p:sldId id="279" r:id="rId10"/>
    <p:sldId id="287" r:id="rId11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>
            <p14:sldId id="256"/>
          </p14:sldIdLst>
        </p14:section>
        <p14:section name="Diseñar, Transformación, Anotar, Trabajar en colaboración, Información" id="{B9B51309-D148-4332-87C2-07BE32FBCA3B}">
          <p14:sldIdLst>
            <p14:sldId id="271"/>
            <p14:sldId id="283"/>
            <p14:sldId id="284"/>
            <p14:sldId id="285"/>
            <p14:sldId id="279"/>
            <p14:sldId id="287"/>
          </p14:sldIdLst>
        </p14:section>
        <p14:section name="Más informació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7C177B-B36A-42FB-963C-4A4062E11465}" type="datetime1">
              <a:rPr lang="es-ES" smtClean="0"/>
              <a:t>05/10/2020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D6E2F-8700-4332-938B-4B711CF8351C}" type="datetime1">
              <a:rPr lang="es-ES" smtClean="0"/>
              <a:pPr/>
              <a:t>05/10/2020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52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35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Editar el estilo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BF53A3-647D-4EB5-8024-AB2FE87A599F}" type="datetime1">
              <a:rPr lang="es-ES" noProof="0" smtClean="0"/>
              <a:t>05/10/2020</a:t>
            </a:fld>
            <a:endParaRPr lang="es-ES" noProof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8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10" name="Rectá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Editar el estilo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Quinto nivel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5AAFFC4-FA62-427A-8CE9-ACD9FDA24490}" type="datetime1">
              <a:rPr lang="es-ES" noProof="0" smtClean="0"/>
              <a:t>05/10/2020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 fontScale="90000"/>
          </a:bodyPr>
          <a:lstStyle/>
          <a:p>
            <a:pPr rtl="0"/>
            <a:r>
              <a:rPr lang="es-ES" sz="4800" dirty="0" smtClean="0">
                <a:solidFill>
                  <a:schemeClr val="bg1"/>
                </a:solidFill>
              </a:rPr>
              <a:t>ULTERIORI CONOSCENZE LINGUISTICHE </a:t>
            </a:r>
            <a:br>
              <a:rPr lang="es-ES" sz="4800" dirty="0" smtClean="0">
                <a:solidFill>
                  <a:schemeClr val="bg1"/>
                </a:solidFill>
              </a:rPr>
            </a:br>
            <a:r>
              <a:rPr lang="es-ES" sz="4800" dirty="0" smtClean="0">
                <a:solidFill>
                  <a:schemeClr val="bg1"/>
                </a:solidFill>
              </a:rPr>
              <a:t>ECOAZ - ECOFIN</a:t>
            </a:r>
            <a:br>
              <a:rPr lang="es-ES" sz="4800" dirty="0" smtClean="0">
                <a:solidFill>
                  <a:schemeClr val="bg1"/>
                </a:solidFill>
              </a:rPr>
            </a:br>
            <a:r>
              <a:rPr lang="es-ES" sz="4800" dirty="0" err="1" smtClean="0">
                <a:solidFill>
                  <a:schemeClr val="bg1"/>
                </a:solidFill>
              </a:rPr>
              <a:t>a.a</a:t>
            </a:r>
            <a:r>
              <a:rPr lang="es-ES" sz="4800" dirty="0" smtClean="0">
                <a:solidFill>
                  <a:schemeClr val="bg1"/>
                </a:solidFill>
              </a:rPr>
              <a:t>. 2020/2021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855620" y="3715352"/>
            <a:ext cx="9582736" cy="1405288"/>
          </a:xfrm>
        </p:spPr>
        <p:txBody>
          <a:bodyPr rtlCol="0">
            <a:normAutofit/>
          </a:bodyPr>
          <a:lstStyle/>
          <a:p>
            <a:pPr marL="0" indent="0" algn="r" rtl="0">
              <a:lnSpc>
                <a:spcPct val="100000"/>
              </a:lnSpc>
              <a:buNone/>
            </a:pPr>
            <a:r>
              <a:rPr lang="es-ES" sz="2400" dirty="0" err="1" smtClean="0">
                <a:solidFill>
                  <a:schemeClr val="bg1"/>
                </a:solidFill>
                <a:latin typeface="+mj-lt"/>
              </a:rPr>
              <a:t>Prof.ssa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 Ana Mar</a:t>
            </a:r>
            <a:r>
              <a:rPr lang="es-MX" sz="2400" dirty="0" err="1" smtClean="0">
                <a:solidFill>
                  <a:schemeClr val="bg1"/>
                </a:solidFill>
                <a:latin typeface="+mj-lt"/>
              </a:rPr>
              <a:t>ía</a:t>
            </a:r>
            <a:r>
              <a:rPr lang="es-MX" sz="2400" dirty="0" smtClean="0">
                <a:solidFill>
                  <a:schemeClr val="bg1"/>
                </a:solidFill>
                <a:latin typeface="+mj-lt"/>
              </a:rPr>
              <a:t> González Luna </a:t>
            </a:r>
          </a:p>
          <a:p>
            <a:pPr marL="0" indent="0" algn="r" rtl="0">
              <a:lnSpc>
                <a:spcPct val="100000"/>
              </a:lnSpc>
              <a:buNone/>
            </a:pPr>
            <a:r>
              <a:rPr lang="es-MX" sz="2400" dirty="0" smtClean="0">
                <a:solidFill>
                  <a:schemeClr val="bg1"/>
                </a:solidFill>
                <a:latin typeface="+mj-lt"/>
              </a:rPr>
              <a:t>Anamaria.gonzalez@unimib.it</a:t>
            </a:r>
            <a:endParaRPr lang="es-E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Imagen 3" descr="Logotipo de PowerPoin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907283" y="5209538"/>
            <a:ext cx="2474189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7457184" cy="640080"/>
          </a:xfrm>
        </p:spPr>
        <p:txBody>
          <a:bodyPr rtlCol="0">
            <a:noAutofit/>
          </a:bodyPr>
          <a:lstStyle/>
          <a:p>
            <a:pPr rtl="0"/>
            <a:r>
              <a:rPr lang="es-E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OGGETTIVI </a:t>
            </a:r>
            <a:endParaRPr lang="es-E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Marcador de posición de contenido 17"/>
          <p:cNvSpPr txBox="1">
            <a:spLocks/>
          </p:cNvSpPr>
          <p:nvPr/>
        </p:nvSpPr>
        <p:spPr>
          <a:xfrm>
            <a:off x="541610" y="1524708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it-IT" dirty="0"/>
              <a:t>Il corso intende fornire agli studenti una conoscenza approfondita delle strutture linguistiche acquisite, completare lo studio delle competenze morfosintattiche e arricchire quelle lessicali attraverso lo studio di testi di economia aziendale.</a:t>
            </a:r>
            <a:endParaRPr lang="es-E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 sintetici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t-IT" dirty="0"/>
              <a:t>I contenuti grammaticali e comunicativi del corso corrispondono ad un livello linguistico  B2 del Quadro comune europeo di riferimento per la conoscenza delle lingue (QCER).</a:t>
            </a:r>
          </a:p>
          <a:p>
            <a:r>
              <a:rPr lang="it-IT" dirty="0"/>
              <a:t>I contenuti socio-culturali tengono conto del mondo dell’economia e del relativo lessico specifico nei paesi di lingua spagnola</a:t>
            </a:r>
          </a:p>
        </p:txBody>
      </p:sp>
    </p:spTree>
    <p:extLst>
      <p:ext uri="{BB962C8B-B14F-4D97-AF65-F5344CB8AC3E}">
        <p14:creationId xmlns:p14="http://schemas.microsoft.com/office/powerpoint/2010/main" val="16809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Programma : la lengua </a:t>
            </a:r>
            <a:r>
              <a:rPr lang="it-IT" dirty="0" err="1" smtClean="0"/>
              <a:t>espa</a:t>
            </a:r>
            <a:r>
              <a:rPr lang="es-MX" dirty="0" smtClean="0"/>
              <a:t>ñola en el mundo de la economía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30070" cy="3977640"/>
          </a:xfrm>
        </p:spPr>
        <p:txBody>
          <a:bodyPr numCol="2">
            <a:normAutofit fontScale="32500" lnSpcReduction="2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 smtClean="0"/>
              <a:t>Tiempos </a:t>
            </a:r>
            <a:r>
              <a:rPr lang="es-ES" sz="7200" dirty="0"/>
              <a:t>del pasado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Perífrasis verbales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Tiempos del subjuntivo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Oraciones sustantivas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Oraciones temporales  y finales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Oraciones causales y consecutivas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Oraciones concesivas y de </a:t>
            </a:r>
            <a:r>
              <a:rPr lang="es-ES" sz="7200" dirty="0" err="1"/>
              <a:t>realtivo</a:t>
            </a:r>
            <a:endParaRPr lang="es-ES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Oraciones condicionales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Estilo indirecto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87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didattico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0856816" cy="397764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Lezioni da remoto</a:t>
            </a:r>
          </a:p>
          <a:p>
            <a:r>
              <a:rPr lang="it-IT" sz="2800" dirty="0" smtClean="0"/>
              <a:t>Sincrone</a:t>
            </a:r>
          </a:p>
          <a:p>
            <a:r>
              <a:rPr lang="it-IT" sz="2800" dirty="0" err="1" smtClean="0"/>
              <a:t>Webex</a:t>
            </a:r>
            <a:r>
              <a:rPr lang="it-IT" sz="2800" dirty="0" smtClean="0"/>
              <a:t> </a:t>
            </a:r>
            <a:r>
              <a:rPr lang="it-IT" sz="2800" dirty="0"/>
              <a:t>: https://unimib.webex.com/meet/anamaria.gonzalez</a:t>
            </a:r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588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02644" y="448056"/>
            <a:ext cx="6695682" cy="640080"/>
          </a:xfrm>
        </p:spPr>
        <p:txBody>
          <a:bodyPr rtlCol="0"/>
          <a:lstStyle/>
          <a:p>
            <a:pPr rtl="0"/>
            <a:r>
              <a:rPr lang="es-E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Modalit</a:t>
            </a:r>
            <a:r>
              <a:rPr lang="it-IT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à di verifica del apprendimento </a:t>
            </a:r>
            <a:endParaRPr lang="es-E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5" name="Marcador de contenido 17"/>
          <p:cNvSpPr txBox="1">
            <a:spLocks/>
          </p:cNvSpPr>
          <p:nvPr/>
        </p:nvSpPr>
        <p:spPr>
          <a:xfrm>
            <a:off x="541609" y="145549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endParaRPr lang="es-E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8" name="Grupo 17" descr="Círculo pequeño con el número 1 en su interior para indicar que se encuentra en el paso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Elipse 18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/>
            </a:p>
          </p:txBody>
        </p:sp>
        <p:sp>
          <p:nvSpPr>
            <p:cNvPr id="20" name="Cuadro de texto 19" descr="Número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E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Marcador de contenido 17"/>
          <p:cNvSpPr txBox="1">
            <a:spLocks/>
          </p:cNvSpPr>
          <p:nvPr/>
        </p:nvSpPr>
        <p:spPr>
          <a:xfrm>
            <a:off x="1056513" y="1958189"/>
            <a:ext cx="4585731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Per </a:t>
            </a:r>
            <a:r>
              <a:rPr lang="es-E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frequentanti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endParaRPr lang="es-ES" sz="20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33" name="Grupo 32" descr="Círculo pequeño con el número 2 en su interior para indicar que se encuentra en el paso 2"/>
          <p:cNvGrpSpPr/>
          <p:nvPr/>
        </p:nvGrpSpPr>
        <p:grpSpPr bwMode="blackWhite">
          <a:xfrm>
            <a:off x="531552" y="2804257"/>
            <a:ext cx="558179" cy="409838"/>
            <a:chOff x="6953426" y="711274"/>
            <a:chExt cx="558179" cy="409838"/>
          </a:xfrm>
        </p:grpSpPr>
        <p:sp>
          <p:nvSpPr>
            <p:cNvPr id="34" name="Elipse 33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/>
            </a:p>
          </p:txBody>
        </p:sp>
        <p:sp>
          <p:nvSpPr>
            <p:cNvPr id="35" name="Cuadro de texto 34" descr="Número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ES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36" name="Marcador de contenido 17"/>
          <p:cNvSpPr txBox="1">
            <a:spLocks/>
          </p:cNvSpPr>
          <p:nvPr/>
        </p:nvSpPr>
        <p:spPr>
          <a:xfrm>
            <a:off x="1056513" y="2844450"/>
            <a:ext cx="4504252" cy="106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non </a:t>
            </a:r>
            <a:r>
              <a:rPr lang="es-E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frequentanti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s-ES" sz="20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Elipse 23" descr="Círculo pequeño"/>
          <p:cNvSpPr/>
          <p:nvPr/>
        </p:nvSpPr>
        <p:spPr bwMode="blackWhite">
          <a:xfrm>
            <a:off x="603195" y="4208299"/>
            <a:ext cx="409838" cy="409838"/>
          </a:xfrm>
          <a:prstGeom prst="ellipse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32" name="Marcador de contenido 17"/>
          <p:cNvSpPr txBox="1">
            <a:spLocks/>
          </p:cNvSpPr>
          <p:nvPr/>
        </p:nvSpPr>
        <p:spPr>
          <a:xfrm>
            <a:off x="1056513" y="4236460"/>
            <a:ext cx="4504252" cy="76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s-E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Prova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s-E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scritta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+ </a:t>
            </a:r>
            <a:r>
              <a:rPr lang="es-E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prova</a:t>
            </a:r>
            <a:r>
              <a:rPr lang="es-ES" sz="20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s-E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orale</a:t>
            </a:r>
            <a:endParaRPr lang="es-ES" sz="2000" dirty="0" smtClean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es-ES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37" name="Grupo 36" descr="Círculo pequeño con el número 4 en su interior para indicar que se encuentra en el paso 4"/>
          <p:cNvGrpSpPr/>
          <p:nvPr/>
        </p:nvGrpSpPr>
        <p:grpSpPr bwMode="blackWhite">
          <a:xfrm>
            <a:off x="531552" y="5137379"/>
            <a:ext cx="558179" cy="409838"/>
            <a:chOff x="6953426" y="711274"/>
            <a:chExt cx="558179" cy="409838"/>
          </a:xfrm>
        </p:grpSpPr>
        <p:sp>
          <p:nvSpPr>
            <p:cNvPr id="38" name="Elipse 37" descr="Círculo pequeño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/>
            </a:p>
          </p:txBody>
        </p:sp>
        <p:sp>
          <p:nvSpPr>
            <p:cNvPr id="39" name="Cuadro de texto 38" descr="Número 4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endParaRPr lang="es-ES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Materiale bibliografico e didattico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dirty="0" smtClean="0"/>
              <a:t>Disponibile nella piattaforma e-learning del corso </a:t>
            </a:r>
          </a:p>
          <a:p>
            <a:r>
              <a:rPr lang="it-IT" dirty="0" smtClean="0"/>
              <a:t>Manuale di grammatica:</a:t>
            </a:r>
          </a:p>
          <a:p>
            <a:r>
              <a:rPr lang="it-IT" dirty="0" err="1" smtClean="0"/>
              <a:t>Gonzalez</a:t>
            </a:r>
            <a:r>
              <a:rPr lang="it-IT" dirty="0" smtClean="0"/>
              <a:t>-Lisi-</a:t>
            </a:r>
            <a:r>
              <a:rPr lang="it-IT" dirty="0" err="1" smtClean="0"/>
              <a:t>Sagi</a:t>
            </a:r>
            <a:r>
              <a:rPr lang="it-IT" dirty="0" smtClean="0"/>
              <a:t> Vela, </a:t>
            </a:r>
            <a:r>
              <a:rPr lang="it-IT" i="1" dirty="0" err="1" smtClean="0"/>
              <a:t>Nueve</a:t>
            </a:r>
            <a:r>
              <a:rPr lang="it-IT" i="1" dirty="0" smtClean="0"/>
              <a:t> </a:t>
            </a:r>
            <a:r>
              <a:rPr lang="it-IT" i="1" dirty="0" err="1" smtClean="0"/>
              <a:t>temas</a:t>
            </a:r>
            <a:r>
              <a:rPr lang="it-IT" i="1" dirty="0" smtClean="0"/>
              <a:t>. </a:t>
            </a:r>
            <a:r>
              <a:rPr lang="it-IT" i="1" dirty="0" err="1" smtClean="0"/>
              <a:t>Gram</a:t>
            </a:r>
            <a:r>
              <a:rPr lang="es-MX" i="1" dirty="0" smtClean="0"/>
              <a:t>ática, léxico y lecturas de economía. </a:t>
            </a:r>
          </a:p>
          <a:p>
            <a:r>
              <a:rPr lang="es-MX" dirty="0" err="1" smtClean="0"/>
              <a:t>Materiale</a:t>
            </a:r>
            <a:r>
              <a:rPr lang="es-MX" dirty="0" smtClean="0"/>
              <a:t> di </a:t>
            </a:r>
            <a:r>
              <a:rPr lang="es-MX" dirty="0" err="1" smtClean="0"/>
              <a:t>letture</a:t>
            </a:r>
            <a:r>
              <a:rPr lang="es-MX" dirty="0" smtClean="0"/>
              <a:t> </a:t>
            </a:r>
            <a:r>
              <a:rPr lang="es-MX" dirty="0" err="1" smtClean="0"/>
              <a:t>ed</a:t>
            </a:r>
            <a:r>
              <a:rPr lang="es-MX" dirty="0" smtClean="0"/>
              <a:t> </a:t>
            </a:r>
            <a:r>
              <a:rPr lang="es-MX" dirty="0" err="1" smtClean="0"/>
              <a:t>esercizi</a:t>
            </a:r>
            <a:r>
              <a:rPr lang="es-MX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762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8_TF10001108.potx" id="{3068D4C4-799F-4D37-B4B4-23B54CC64B2C}" vid="{0428EABF-2A66-4C1D-8919-2064943E471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16c05727-aa75-4e4a-9b5f-8a80a1165891"/>
    <ds:schemaRef ds:uri="http://purl.org/dc/dcmitype/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 damos la bienvenida a PowerPoint 2016</Template>
  <TotalTime>0</TotalTime>
  <Words>207</Words>
  <Application>Microsoft Office PowerPoint</Application>
  <PresentationFormat>Panorámica</PresentationFormat>
  <Paragraphs>38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Segoe UI Semibold</vt:lpstr>
      <vt:lpstr>WelcomeDoc</vt:lpstr>
      <vt:lpstr>ULTERIORI CONOSCENZE LINGUISTICHE  ECOAZ - ECOFIN a.a. 2020/2021</vt:lpstr>
      <vt:lpstr>OGGETTIVI </vt:lpstr>
      <vt:lpstr>Contenuti sintetici </vt:lpstr>
      <vt:lpstr>Programma : la lengua española en el mundo de la economía </vt:lpstr>
      <vt:lpstr>Metodo didattico </vt:lpstr>
      <vt:lpstr>Modalità di verifica del apprendimento </vt:lpstr>
      <vt:lpstr>Materiale bibliografico e didattico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2020-10-05T09:46:42Z</dcterms:created>
  <dcterms:modified xsi:type="dcterms:W3CDTF">2020-10-05T14:07:07Z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