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4"/>
  </p:sldMasterIdLst>
  <p:notesMasterIdLst>
    <p:notesMasterId r:id="rId12"/>
  </p:notesMasterIdLst>
  <p:handoutMasterIdLst>
    <p:handoutMasterId r:id="rId13"/>
  </p:handoutMasterIdLst>
  <p:sldIdLst>
    <p:sldId id="256" r:id="rId5"/>
    <p:sldId id="271" r:id="rId6"/>
    <p:sldId id="283" r:id="rId7"/>
    <p:sldId id="284" r:id="rId8"/>
    <p:sldId id="285" r:id="rId9"/>
    <p:sldId id="279" r:id="rId10"/>
    <p:sldId id="287" r:id="rId11"/>
  </p:sldIdLst>
  <p:sldSz cx="12192000" cy="6858000"/>
  <p:notesSz cx="6858000" cy="9144000"/>
  <p:defaultTextStyle>
    <a:defPPr rtl="0"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Le damos la bienvenida" id="{E75E278A-FF0E-49A4-B170-79828D63BBAD}">
          <p14:sldIdLst>
            <p14:sldId id="256"/>
          </p14:sldIdLst>
        </p14:section>
        <p14:section name="Diseñar, Transformación, Anotar, Trabajar en colaboración, Información" id="{B9B51309-D148-4332-87C2-07BE32FBCA3B}">
          <p14:sldIdLst>
            <p14:sldId id="271"/>
            <p14:sldId id="283"/>
            <p14:sldId id="284"/>
            <p14:sldId id="285"/>
            <p14:sldId id="279"/>
            <p14:sldId id="287"/>
          </p14:sldIdLst>
        </p14:section>
        <p14:section name="Más información" id="{2CC34DB2-6590-42C0-AD4B-A04C6060184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Autor" initials="A" lastIdx="0" clrIdx="6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4726"/>
    <a:srgbClr val="404040"/>
    <a:srgbClr val="FF9B45"/>
    <a:srgbClr val="DD462F"/>
    <a:srgbClr val="F8CFB6"/>
    <a:srgbClr val="F8CAB6"/>
    <a:srgbClr val="923922"/>
    <a:srgbClr val="F5F5F5"/>
    <a:srgbClr val="F2F2F2"/>
    <a:srgbClr val="D2B4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241" autoAdjust="0"/>
  </p:normalViewPr>
  <p:slideViewPr>
    <p:cSldViewPr snapToGrid="0">
      <p:cViewPr varScale="1">
        <p:scale>
          <a:sx n="66" d="100"/>
          <a:sy n="66" d="100"/>
        </p:scale>
        <p:origin x="600" y="3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7" d="100"/>
          <a:sy n="77" d="100"/>
        </p:scale>
        <p:origin x="402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E7C177B-B36A-42FB-963C-4A4062E11465}" type="datetime1">
              <a:rPr lang="es-ES" smtClean="0"/>
              <a:t>05/10/2020</a:t>
            </a:fld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/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C679768-A2FC-4D08-91F6-8DCE6C566B3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02551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noProof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ED6E2F-8700-4332-938B-4B711CF8351C}" type="datetime1">
              <a:rPr lang="es-ES" smtClean="0"/>
              <a:pPr/>
              <a:t>05/10/2020</a:t>
            </a:fld>
            <a:endParaRPr lang="es-ES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ES" noProof="0"/>
          </a:p>
        </p:txBody>
      </p:sp>
      <p:sp>
        <p:nvSpPr>
          <p:cNvPr id="5" name="Marcador de posición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noProof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F61EA0F-A667-4B49-8422-0062BC55E249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F61EA0F-A667-4B49-8422-0062BC55E249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1769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noProof="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6528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noProof="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43513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 bwMode="blackWhite">
          <a:xfrm>
            <a:off x="254950" y="262784"/>
            <a:ext cx="11682101" cy="633243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sz="1800" noProof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es-ES" sz="1800" noProof="0"/>
          </a:p>
        </p:txBody>
      </p:sp>
      <p:cxnSp>
        <p:nvCxnSpPr>
          <p:cNvPr id="12" name="Conector recto 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521207" y="448056"/>
            <a:ext cx="6877119" cy="640080"/>
          </a:xfrm>
        </p:spPr>
        <p:txBody>
          <a:bodyPr rtlCol="0" anchor="b" anchorCtr="0">
            <a:normAutofit/>
          </a:bodyPr>
          <a:lstStyle>
            <a:lvl1pPr>
              <a:defRPr sz="28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3" name="Marcador de posición de contenido 2"/>
          <p:cNvSpPr>
            <a:spLocks noGrp="1"/>
          </p:cNvSpPr>
          <p:nvPr>
            <p:ph sz="quarter" idx="10"/>
          </p:nvPr>
        </p:nvSpPr>
        <p:spPr>
          <a:xfrm>
            <a:off x="539496" y="1435608"/>
            <a:ext cx="44165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s-ES" noProof="0" smtClean="0"/>
              <a:t>Editar el estilo de texto del patrón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s-ES" noProof="0" smtClean="0"/>
              <a:t>Segundo nivel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s-ES" noProof="0" smtClean="0"/>
              <a:t>Tercer nivel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s-ES" noProof="0" smtClean="0"/>
              <a:t>Cuarto nivel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s-ES" noProof="0" smtClean="0"/>
              <a:t>Quinto nivel</a:t>
            </a:r>
            <a:endParaRPr lang="es-ES" noProof="0"/>
          </a:p>
        </p:txBody>
      </p:sp>
      <p:sp>
        <p:nvSpPr>
          <p:cNvPr id="6" name="Marcador de fecha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8BBF53A3-647D-4EB5-8024-AB2FE87A599F}" type="datetime1">
              <a:rPr lang="es-ES" noProof="0" smtClean="0"/>
              <a:t>05/10/2020</a:t>
            </a:fld>
            <a:endParaRPr lang="es-ES" noProof="0"/>
          </a:p>
        </p:txBody>
      </p:sp>
      <p:sp>
        <p:nvSpPr>
          <p:cNvPr id="7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es-ES" noProof="0"/>
          </a:p>
        </p:txBody>
      </p:sp>
      <p:sp>
        <p:nvSpPr>
          <p:cNvPr id="8" name="Marcador de posición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37192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/>
          <p:cNvSpPr/>
          <p:nvPr userDrawn="1"/>
        </p:nvSpPr>
        <p:spPr>
          <a:xfrm>
            <a:off x="254951" y="262784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sz="1800" noProof="0"/>
          </a:p>
        </p:txBody>
      </p:sp>
      <p:sp>
        <p:nvSpPr>
          <p:cNvPr id="10" name="Rectángulo 9"/>
          <p:cNvSpPr/>
          <p:nvPr userDrawn="1"/>
        </p:nvSpPr>
        <p:spPr bwMode="blackWhite">
          <a:xfrm>
            <a:off x="254950" y="262784"/>
            <a:ext cx="11682101" cy="207264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sz="1800" noProof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21208" y="1536192"/>
            <a:ext cx="6876288" cy="640080"/>
          </a:xfrm>
        </p:spPr>
        <p:txBody>
          <a:bodyPr rtlCol="0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/>
          </a:p>
        </p:txBody>
      </p:sp>
      <p:sp>
        <p:nvSpPr>
          <p:cNvPr id="7" name="Marcador de contenido 6"/>
          <p:cNvSpPr>
            <a:spLocks noGrp="1"/>
          </p:cNvSpPr>
          <p:nvPr>
            <p:ph sz="quarter" idx="13"/>
          </p:nvPr>
        </p:nvSpPr>
        <p:spPr>
          <a:xfrm>
            <a:off x="539496" y="2560320"/>
            <a:ext cx="94457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s-ES" noProof="0" smtClean="0"/>
              <a:t>Editar el estilo de texto del patrón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s-ES" noProof="0" smtClean="0"/>
              <a:t>Segundo nivel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s-ES" noProof="0" smtClean="0"/>
              <a:t>Tercer nivel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s-ES" noProof="0" smtClean="0"/>
              <a:t>Cuarto nivel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s-ES" noProof="0" smtClean="0"/>
              <a:t>Quinto nivel</a:t>
            </a:r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es-ES" sz="1800" noProof="0"/>
          </a:p>
        </p:txBody>
      </p:sp>
      <p:sp>
        <p:nvSpPr>
          <p:cNvPr id="2" name="Marcador de posición de título 1"/>
          <p:cNvSpPr>
            <a:spLocks noGrp="1"/>
          </p:cNvSpPr>
          <p:nvPr>
            <p:ph type="title"/>
          </p:nvPr>
        </p:nvSpPr>
        <p:spPr>
          <a:xfrm>
            <a:off x="521208" y="448056"/>
            <a:ext cx="6876288" cy="64008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539496" y="1435608"/>
            <a:ext cx="4416552" cy="3977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E5AAFFC4-FA62-427A-8CE9-ACD9FDA24490}" type="datetime1">
              <a:rPr lang="es-ES" noProof="0" smtClean="0"/>
              <a:t>05/10/2020</a:t>
            </a:fld>
            <a:endParaRPr lang="es-ES" noProof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es-ES" noProof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375904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es-ES" noProof="0" smtClean="0"/>
              <a:pPr rtl="0"/>
              <a:t>‹Nº›</a:t>
            </a:fld>
            <a:endParaRPr lang="es-ES" noProof="0"/>
          </a:p>
        </p:txBody>
      </p:sp>
      <p:cxnSp>
        <p:nvCxnSpPr>
          <p:cNvPr id="8" name="Conector recto 7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Tx/>
        <a:buNone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228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20574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514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1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38200" y="1164324"/>
            <a:ext cx="10515600" cy="2387600"/>
          </a:xfrm>
        </p:spPr>
        <p:txBody>
          <a:bodyPr rtlCol="0" anchor="ctr" anchorCtr="0">
            <a:normAutofit fontScale="90000"/>
          </a:bodyPr>
          <a:lstStyle/>
          <a:p>
            <a:pPr rtl="0"/>
            <a:r>
              <a:rPr lang="es-ES" sz="4800" dirty="0" smtClean="0">
                <a:solidFill>
                  <a:schemeClr val="bg1"/>
                </a:solidFill>
              </a:rPr>
              <a:t>ULTERIORI CONOSCENZE LINGUISTICHE </a:t>
            </a:r>
            <a:br>
              <a:rPr lang="es-ES" sz="4800" dirty="0" smtClean="0">
                <a:solidFill>
                  <a:schemeClr val="bg1"/>
                </a:solidFill>
              </a:rPr>
            </a:br>
            <a:r>
              <a:rPr lang="es-ES" sz="4800" dirty="0" smtClean="0">
                <a:solidFill>
                  <a:schemeClr val="bg1"/>
                </a:solidFill>
              </a:rPr>
              <a:t>ECOAZ - ECOFIN</a:t>
            </a:r>
            <a:br>
              <a:rPr lang="es-ES" sz="4800" dirty="0" smtClean="0">
                <a:solidFill>
                  <a:schemeClr val="bg1"/>
                </a:solidFill>
              </a:rPr>
            </a:br>
            <a:r>
              <a:rPr lang="es-ES" sz="4800" dirty="0" err="1" smtClean="0">
                <a:solidFill>
                  <a:schemeClr val="bg1"/>
                </a:solidFill>
              </a:rPr>
              <a:t>a.a</a:t>
            </a:r>
            <a:r>
              <a:rPr lang="es-ES" sz="4800" dirty="0" smtClean="0">
                <a:solidFill>
                  <a:schemeClr val="bg1"/>
                </a:solidFill>
              </a:rPr>
              <a:t>. 2020/2021</a:t>
            </a:r>
            <a:endParaRPr lang="es-ES" sz="4800" dirty="0">
              <a:solidFill>
                <a:schemeClr val="bg1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855620" y="3715352"/>
            <a:ext cx="9582736" cy="1405288"/>
          </a:xfrm>
        </p:spPr>
        <p:txBody>
          <a:bodyPr rtlCol="0">
            <a:normAutofit/>
          </a:bodyPr>
          <a:lstStyle/>
          <a:p>
            <a:pPr marL="0" indent="0" algn="r" rtl="0">
              <a:lnSpc>
                <a:spcPct val="100000"/>
              </a:lnSpc>
              <a:buNone/>
            </a:pPr>
            <a:r>
              <a:rPr lang="es-ES" sz="2400" dirty="0" err="1" smtClean="0">
                <a:solidFill>
                  <a:schemeClr val="bg1"/>
                </a:solidFill>
                <a:latin typeface="+mj-lt"/>
              </a:rPr>
              <a:t>Prof.ssa</a:t>
            </a:r>
            <a:r>
              <a:rPr lang="es-ES" sz="2400" dirty="0" smtClean="0">
                <a:solidFill>
                  <a:schemeClr val="bg1"/>
                </a:solidFill>
                <a:latin typeface="+mj-lt"/>
              </a:rPr>
              <a:t> Ana Mar</a:t>
            </a:r>
            <a:r>
              <a:rPr lang="es-MX" sz="2400" dirty="0" err="1" smtClean="0">
                <a:solidFill>
                  <a:schemeClr val="bg1"/>
                </a:solidFill>
                <a:latin typeface="+mj-lt"/>
              </a:rPr>
              <a:t>ía</a:t>
            </a:r>
            <a:r>
              <a:rPr lang="es-MX" sz="2400" dirty="0" smtClean="0">
                <a:solidFill>
                  <a:schemeClr val="bg1"/>
                </a:solidFill>
                <a:latin typeface="+mj-lt"/>
              </a:rPr>
              <a:t> González Luna </a:t>
            </a:r>
          </a:p>
          <a:p>
            <a:pPr marL="0" indent="0" algn="r" rtl="0">
              <a:lnSpc>
                <a:spcPct val="100000"/>
              </a:lnSpc>
              <a:buNone/>
            </a:pPr>
            <a:r>
              <a:rPr lang="es-MX" sz="2400" dirty="0" smtClean="0">
                <a:solidFill>
                  <a:schemeClr val="bg1"/>
                </a:solidFill>
                <a:latin typeface="+mj-lt"/>
              </a:rPr>
              <a:t>Anamaria.gonzalez@unimib.it</a:t>
            </a:r>
            <a:endParaRPr lang="es-ES" sz="24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4" name="Imagen 3" descr="Logotipo de PowerPoint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invGray">
          <a:xfrm>
            <a:off x="907283" y="5209538"/>
            <a:ext cx="2474189" cy="822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80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title"/>
          </p:nvPr>
        </p:nvSpPr>
        <p:spPr>
          <a:xfrm>
            <a:off x="521207" y="448056"/>
            <a:ext cx="7457184" cy="640080"/>
          </a:xfrm>
        </p:spPr>
        <p:txBody>
          <a:bodyPr rtlCol="0">
            <a:noAutofit/>
          </a:bodyPr>
          <a:lstStyle/>
          <a:p>
            <a:pPr rtl="0"/>
            <a:r>
              <a:rPr lang="es-ES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OGGETTIVI </a:t>
            </a:r>
            <a:endParaRPr lang="es-ES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38" name="Marcador de posición de contenido 17"/>
          <p:cNvSpPr txBox="1">
            <a:spLocks/>
          </p:cNvSpPr>
          <p:nvPr/>
        </p:nvSpPr>
        <p:spPr>
          <a:xfrm>
            <a:off x="541610" y="1524708"/>
            <a:ext cx="4321704" cy="38715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spcAft>
                <a:spcPts val="600"/>
              </a:spcAft>
              <a:buNone/>
              <a:defRPr/>
            </a:pPr>
            <a:r>
              <a:rPr lang="it-IT" dirty="0"/>
              <a:t>Il corso intende fornire agli studenti una conoscenza approfondita delle strutture linguistiche acquisite, completare lo studio delle competenze morfosintattiche e arricchire quelle lessicali attraverso lo studio di testi di economia aziendale.</a:t>
            </a:r>
            <a:endParaRPr lang="es-ES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7616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Contenuti sintetici </a:t>
            </a:r>
            <a:endParaRPr lang="it-IT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it-IT" dirty="0"/>
              <a:t>I contenuti grammaticali e comunicativi del corso corrispondono ad un livello linguistico  B2 del Quadro comune europeo di riferimento per la conoscenza delle lingue (QCER).</a:t>
            </a:r>
          </a:p>
          <a:p>
            <a:r>
              <a:rPr lang="it-IT" dirty="0"/>
              <a:t>I contenuti socio-culturali tengono conto del mondo dell’economia e del relativo lessico specifico nei paesi di lingua spagnola</a:t>
            </a:r>
          </a:p>
        </p:txBody>
      </p:sp>
    </p:spTree>
    <p:extLst>
      <p:ext uri="{BB962C8B-B14F-4D97-AF65-F5344CB8AC3E}">
        <p14:creationId xmlns:p14="http://schemas.microsoft.com/office/powerpoint/2010/main" val="1680964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Programma : la lengua </a:t>
            </a:r>
            <a:r>
              <a:rPr lang="it-IT" dirty="0" err="1" smtClean="0"/>
              <a:t>espa</a:t>
            </a:r>
            <a:r>
              <a:rPr lang="es-MX" dirty="0" smtClean="0"/>
              <a:t>ñola en el mundo de la economía </a:t>
            </a:r>
            <a:endParaRPr lang="it-IT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0"/>
          </p:nvPr>
        </p:nvSpPr>
        <p:spPr>
          <a:xfrm>
            <a:off x="539496" y="1435608"/>
            <a:ext cx="11030070" cy="3977640"/>
          </a:xfrm>
        </p:spPr>
        <p:txBody>
          <a:bodyPr numCol="2">
            <a:normAutofit fontScale="32500" lnSpcReduction="20000"/>
          </a:bodyPr>
          <a:lstStyle/>
          <a:p>
            <a:pPr marL="857250" indent="-857250">
              <a:buFont typeface="Arial" panose="020B0604020202020204" pitchFamily="34" charset="0"/>
              <a:buChar char="•"/>
            </a:pPr>
            <a:r>
              <a:rPr lang="es-ES" sz="7200" dirty="0" smtClean="0"/>
              <a:t>Tiempos </a:t>
            </a:r>
            <a:r>
              <a:rPr lang="es-ES" sz="7200" dirty="0"/>
              <a:t>del pasado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s-ES" sz="7200" dirty="0"/>
              <a:t>Perífrasis verbales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s-ES" sz="7200" dirty="0"/>
              <a:t>Tiempos del subjuntivo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s-ES" sz="7200" dirty="0"/>
              <a:t>Oraciones sustantivas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s-ES" sz="7200" dirty="0"/>
              <a:t>Oraciones temporales  y finales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s-ES" sz="7200" dirty="0"/>
              <a:t>Oraciones causales y consecutivas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s-ES" sz="7200" dirty="0"/>
              <a:t>Oraciones concesivas y de </a:t>
            </a:r>
            <a:r>
              <a:rPr lang="es-ES" sz="7200" dirty="0" err="1"/>
              <a:t>realtivo</a:t>
            </a:r>
            <a:endParaRPr lang="es-ES" sz="7200" dirty="0"/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s-ES" sz="7200" dirty="0"/>
              <a:t>Oraciones condicionales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s-ES" sz="7200" dirty="0"/>
              <a:t>Estilo indirecto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68791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Metodo didattico </a:t>
            </a:r>
            <a:endParaRPr lang="it-IT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0"/>
          </p:nvPr>
        </p:nvSpPr>
        <p:spPr>
          <a:xfrm>
            <a:off x="539496" y="1435608"/>
            <a:ext cx="10856816" cy="3977640"/>
          </a:xfrm>
        </p:spPr>
        <p:txBody>
          <a:bodyPr>
            <a:normAutofit/>
          </a:bodyPr>
          <a:lstStyle/>
          <a:p>
            <a:r>
              <a:rPr lang="it-IT" sz="2800" dirty="0" smtClean="0"/>
              <a:t>Lezioni da remoto</a:t>
            </a:r>
          </a:p>
          <a:p>
            <a:r>
              <a:rPr lang="it-IT" sz="2800" dirty="0" smtClean="0"/>
              <a:t>Sincrone</a:t>
            </a:r>
          </a:p>
          <a:p>
            <a:r>
              <a:rPr lang="it-IT" sz="2800" dirty="0" err="1" smtClean="0"/>
              <a:t>Webex</a:t>
            </a:r>
            <a:r>
              <a:rPr lang="it-IT" sz="2800" dirty="0" smtClean="0"/>
              <a:t> </a:t>
            </a:r>
            <a:r>
              <a:rPr lang="it-IT" sz="2800" dirty="0"/>
              <a:t>: https://unimib.webex.com/meet/anamaria.gonzalez</a:t>
            </a:r>
          </a:p>
          <a:p>
            <a:endParaRPr lang="it-IT" sz="2800" dirty="0"/>
          </a:p>
          <a:p>
            <a:endParaRPr lang="it-IT" sz="2800" dirty="0" smtClean="0"/>
          </a:p>
          <a:p>
            <a:endParaRPr lang="it-IT" sz="2800" dirty="0" smtClean="0"/>
          </a:p>
          <a:p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25883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702644" y="448056"/>
            <a:ext cx="6695682" cy="640080"/>
          </a:xfrm>
        </p:spPr>
        <p:txBody>
          <a:bodyPr rtlCol="0"/>
          <a:lstStyle/>
          <a:p>
            <a:pPr rtl="0"/>
            <a:r>
              <a:rPr lang="es-ES" dirty="0" err="1" smtClean="0">
                <a:latin typeface="Segoe UI Light" panose="020B0502040204020203" pitchFamily="34" charset="0"/>
                <a:cs typeface="Segoe UI Light" panose="020B0502040204020203" pitchFamily="34" charset="0"/>
              </a:rPr>
              <a:t>Modalit</a:t>
            </a:r>
            <a:r>
              <a:rPr lang="it-IT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à di verifica del apprendimento </a:t>
            </a:r>
            <a:endParaRPr lang="es-ES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25" name="Marcador de contenido 17"/>
          <p:cNvSpPr txBox="1">
            <a:spLocks/>
          </p:cNvSpPr>
          <p:nvPr/>
        </p:nvSpPr>
        <p:spPr>
          <a:xfrm>
            <a:off x="541609" y="1455491"/>
            <a:ext cx="5110161" cy="4711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rtl="0">
              <a:spcAft>
                <a:spcPts val="2000"/>
              </a:spcAft>
              <a:buNone/>
            </a:pPr>
            <a:endParaRPr lang="es-ES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pSp>
        <p:nvGrpSpPr>
          <p:cNvPr id="18" name="Grupo 17" descr="Círculo pequeño con el número 1 en su interior para indicar que se encuentra en el paso 1"/>
          <p:cNvGrpSpPr/>
          <p:nvPr/>
        </p:nvGrpSpPr>
        <p:grpSpPr bwMode="blackWhite">
          <a:xfrm>
            <a:off x="531552" y="1917997"/>
            <a:ext cx="558179" cy="409838"/>
            <a:chOff x="6953426" y="711274"/>
            <a:chExt cx="558179" cy="409838"/>
          </a:xfrm>
        </p:grpSpPr>
        <p:sp>
          <p:nvSpPr>
            <p:cNvPr id="19" name="Elipse 18" descr="Círculo pequeño"/>
            <p:cNvSpPr/>
            <p:nvPr/>
          </p:nvSpPr>
          <p:spPr bwMode="blackWhite">
            <a:xfrm>
              <a:off x="7025069" y="711274"/>
              <a:ext cx="409838" cy="409838"/>
            </a:xfrm>
            <a:prstGeom prst="ellipse">
              <a:avLst/>
            </a:prstGeom>
            <a:solidFill>
              <a:srgbClr val="D247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/>
            </a:p>
          </p:txBody>
        </p:sp>
        <p:sp>
          <p:nvSpPr>
            <p:cNvPr id="20" name="Cuadro de texto 19" descr="Número 1"/>
            <p:cNvSpPr txBox="1">
              <a:spLocks noChangeAspect="1"/>
            </p:cNvSpPr>
            <p:nvPr/>
          </p:nvSpPr>
          <p:spPr bwMode="blackWhite">
            <a:xfrm>
              <a:off x="6953426" y="727564"/>
              <a:ext cx="5581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es-ES" dirty="0">
                  <a:solidFill>
                    <a:schemeClr val="bg1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1</a:t>
              </a:r>
            </a:p>
          </p:txBody>
        </p:sp>
      </p:grpSp>
      <p:sp>
        <p:nvSpPr>
          <p:cNvPr id="21" name="Marcador de contenido 17"/>
          <p:cNvSpPr txBox="1">
            <a:spLocks/>
          </p:cNvSpPr>
          <p:nvPr/>
        </p:nvSpPr>
        <p:spPr>
          <a:xfrm>
            <a:off x="1056513" y="1958189"/>
            <a:ext cx="4585731" cy="5965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rtl="0">
              <a:spcAft>
                <a:spcPts val="600"/>
              </a:spcAft>
              <a:buNone/>
              <a:defRPr/>
            </a:pPr>
            <a:r>
              <a:rPr lang="es-ES" sz="20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Per </a:t>
            </a:r>
            <a:r>
              <a:rPr lang="es-ES" sz="2000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frequentanti</a:t>
            </a:r>
            <a:r>
              <a:rPr lang="es-ES" sz="20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</a:t>
            </a:r>
            <a:endParaRPr lang="es-ES" sz="2000" dirty="0">
              <a:solidFill>
                <a:prstClr val="black">
                  <a:lumMod val="75000"/>
                  <a:lumOff val="25000"/>
                </a:prstClr>
              </a:solidFill>
              <a:cs typeface="Segoe UI"/>
            </a:endParaRPr>
          </a:p>
        </p:txBody>
      </p:sp>
      <p:grpSp>
        <p:nvGrpSpPr>
          <p:cNvPr id="33" name="Grupo 32" descr="Círculo pequeño con el número 2 en su interior para indicar que se encuentra en el paso 2"/>
          <p:cNvGrpSpPr/>
          <p:nvPr/>
        </p:nvGrpSpPr>
        <p:grpSpPr bwMode="blackWhite">
          <a:xfrm>
            <a:off x="531552" y="2804257"/>
            <a:ext cx="558179" cy="409838"/>
            <a:chOff x="6953426" y="711274"/>
            <a:chExt cx="558179" cy="409838"/>
          </a:xfrm>
        </p:grpSpPr>
        <p:sp>
          <p:nvSpPr>
            <p:cNvPr id="34" name="Elipse 33" descr="Círculo pequeño"/>
            <p:cNvSpPr/>
            <p:nvPr/>
          </p:nvSpPr>
          <p:spPr bwMode="blackWhite">
            <a:xfrm>
              <a:off x="7025069" y="711274"/>
              <a:ext cx="409838" cy="409838"/>
            </a:xfrm>
            <a:prstGeom prst="ellipse">
              <a:avLst/>
            </a:prstGeom>
            <a:solidFill>
              <a:srgbClr val="D247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/>
            </a:p>
          </p:txBody>
        </p:sp>
        <p:sp>
          <p:nvSpPr>
            <p:cNvPr id="35" name="Cuadro de texto 34" descr="Número 2"/>
            <p:cNvSpPr txBox="1">
              <a:spLocks noChangeAspect="1"/>
            </p:cNvSpPr>
            <p:nvPr/>
          </p:nvSpPr>
          <p:spPr bwMode="blackWhite">
            <a:xfrm>
              <a:off x="6953426" y="727564"/>
              <a:ext cx="5581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es-ES">
                  <a:solidFill>
                    <a:schemeClr val="bg1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2</a:t>
              </a:r>
            </a:p>
          </p:txBody>
        </p:sp>
      </p:grpSp>
      <p:sp>
        <p:nvSpPr>
          <p:cNvPr id="36" name="Marcador de contenido 17"/>
          <p:cNvSpPr txBox="1">
            <a:spLocks/>
          </p:cNvSpPr>
          <p:nvPr/>
        </p:nvSpPr>
        <p:spPr>
          <a:xfrm>
            <a:off x="1056513" y="2844450"/>
            <a:ext cx="4504252" cy="10658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rtl="0">
              <a:spcAft>
                <a:spcPts val="2000"/>
              </a:spcAft>
              <a:buNone/>
              <a:defRPr/>
            </a:pPr>
            <a:r>
              <a:rPr lang="es-ES" sz="20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Per non </a:t>
            </a:r>
            <a:r>
              <a:rPr lang="es-ES" sz="2000" dirty="0" err="1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frequentanti</a:t>
            </a:r>
            <a:r>
              <a:rPr lang="es-ES" sz="20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lang="es-ES" sz="2000" dirty="0">
              <a:solidFill>
                <a:prstClr val="black">
                  <a:lumMod val="75000"/>
                  <a:lumOff val="25000"/>
                </a:prst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4" name="Elipse 23" descr="Círculo pequeño"/>
          <p:cNvSpPr/>
          <p:nvPr/>
        </p:nvSpPr>
        <p:spPr bwMode="blackWhite">
          <a:xfrm>
            <a:off x="603195" y="4208299"/>
            <a:ext cx="409838" cy="409838"/>
          </a:xfrm>
          <a:prstGeom prst="ellipse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sp>
        <p:nvSpPr>
          <p:cNvPr id="32" name="Marcador de contenido 17"/>
          <p:cNvSpPr txBox="1">
            <a:spLocks/>
          </p:cNvSpPr>
          <p:nvPr/>
        </p:nvSpPr>
        <p:spPr>
          <a:xfrm>
            <a:off x="1056513" y="4236460"/>
            <a:ext cx="4504252" cy="761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rtl="0">
              <a:spcAft>
                <a:spcPts val="600"/>
              </a:spcAft>
              <a:buNone/>
              <a:defRPr/>
            </a:pPr>
            <a:r>
              <a:rPr lang="es-ES" sz="2000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Prova</a:t>
            </a:r>
            <a:r>
              <a:rPr lang="es-ES" sz="20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</a:t>
            </a:r>
            <a:r>
              <a:rPr lang="es-ES" sz="2000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scritta</a:t>
            </a:r>
            <a:r>
              <a:rPr lang="es-ES" sz="20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+ </a:t>
            </a:r>
            <a:r>
              <a:rPr lang="es-ES" sz="2000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prova</a:t>
            </a:r>
            <a:r>
              <a:rPr lang="es-ES" sz="2000" dirty="0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 </a:t>
            </a:r>
            <a:r>
              <a:rPr lang="es-ES" sz="2000" dirty="0" err="1" smtClean="0">
                <a:solidFill>
                  <a:prstClr val="black">
                    <a:lumMod val="75000"/>
                    <a:lumOff val="25000"/>
                  </a:prstClr>
                </a:solidFill>
                <a:cs typeface="Segoe UI"/>
              </a:rPr>
              <a:t>orale</a:t>
            </a:r>
            <a:endParaRPr lang="es-ES" sz="2000" dirty="0" smtClean="0">
              <a:solidFill>
                <a:prstClr val="black">
                  <a:lumMod val="75000"/>
                  <a:lumOff val="25000"/>
                </a:prstClr>
              </a:solidFill>
              <a:cs typeface="Segoe UI"/>
            </a:endParaRPr>
          </a:p>
          <a:p>
            <a:pPr marL="0" lvl="0" indent="0" rtl="0">
              <a:spcAft>
                <a:spcPts val="600"/>
              </a:spcAft>
              <a:buNone/>
              <a:defRPr/>
            </a:pPr>
            <a:endParaRPr lang="es-ES" dirty="0">
              <a:solidFill>
                <a:prstClr val="black">
                  <a:lumMod val="75000"/>
                  <a:lumOff val="25000"/>
                </a:prstClr>
              </a:solidFill>
              <a:cs typeface="Segoe UI"/>
            </a:endParaRPr>
          </a:p>
        </p:txBody>
      </p:sp>
      <p:grpSp>
        <p:nvGrpSpPr>
          <p:cNvPr id="37" name="Grupo 36" descr="Círculo pequeño con el número 4 en su interior para indicar que se encuentra en el paso 4"/>
          <p:cNvGrpSpPr/>
          <p:nvPr/>
        </p:nvGrpSpPr>
        <p:grpSpPr bwMode="blackWhite">
          <a:xfrm>
            <a:off x="531552" y="5137379"/>
            <a:ext cx="558179" cy="409838"/>
            <a:chOff x="6953426" y="711274"/>
            <a:chExt cx="558179" cy="409838"/>
          </a:xfrm>
        </p:grpSpPr>
        <p:sp>
          <p:nvSpPr>
            <p:cNvPr id="38" name="Elipse 37" descr="Círculo pequeño"/>
            <p:cNvSpPr/>
            <p:nvPr/>
          </p:nvSpPr>
          <p:spPr bwMode="blackWhite">
            <a:xfrm>
              <a:off x="7025069" y="711274"/>
              <a:ext cx="409838" cy="409838"/>
            </a:xfrm>
            <a:prstGeom prst="ellipse">
              <a:avLst/>
            </a:prstGeom>
            <a:solidFill>
              <a:srgbClr val="D247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/>
            </a:p>
          </p:txBody>
        </p:sp>
        <p:sp>
          <p:nvSpPr>
            <p:cNvPr id="39" name="Cuadro de texto 38" descr="Número 4"/>
            <p:cNvSpPr txBox="1">
              <a:spLocks noChangeAspect="1"/>
            </p:cNvSpPr>
            <p:nvPr/>
          </p:nvSpPr>
          <p:spPr bwMode="blackWhite">
            <a:xfrm>
              <a:off x="6953426" y="727564"/>
              <a:ext cx="5581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endParaRPr lang="es-ES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07001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Materiale bibliografico e didattico </a:t>
            </a:r>
            <a:endParaRPr lang="it-IT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it-IT" dirty="0" smtClean="0"/>
              <a:t>Disponibile nella piattaforma e-learning del corso </a:t>
            </a:r>
          </a:p>
          <a:p>
            <a:r>
              <a:rPr lang="it-IT" dirty="0" smtClean="0"/>
              <a:t>Manuale di grammatica:</a:t>
            </a:r>
          </a:p>
          <a:p>
            <a:r>
              <a:rPr lang="it-IT" dirty="0" err="1" smtClean="0"/>
              <a:t>Gonzalez</a:t>
            </a:r>
            <a:r>
              <a:rPr lang="it-IT" dirty="0" smtClean="0"/>
              <a:t>-Lisi-</a:t>
            </a:r>
            <a:r>
              <a:rPr lang="it-IT" dirty="0" err="1" smtClean="0"/>
              <a:t>Sagi</a:t>
            </a:r>
            <a:r>
              <a:rPr lang="it-IT" dirty="0" smtClean="0"/>
              <a:t> Vela, </a:t>
            </a:r>
            <a:r>
              <a:rPr lang="it-IT" i="1" dirty="0" err="1" smtClean="0"/>
              <a:t>Nueve</a:t>
            </a:r>
            <a:r>
              <a:rPr lang="it-IT" i="1" dirty="0" smtClean="0"/>
              <a:t> </a:t>
            </a:r>
            <a:r>
              <a:rPr lang="it-IT" i="1" dirty="0" err="1" smtClean="0"/>
              <a:t>temas</a:t>
            </a:r>
            <a:r>
              <a:rPr lang="it-IT" i="1" dirty="0" smtClean="0"/>
              <a:t>. </a:t>
            </a:r>
            <a:r>
              <a:rPr lang="it-IT" i="1" dirty="0" err="1" smtClean="0"/>
              <a:t>Gram</a:t>
            </a:r>
            <a:r>
              <a:rPr lang="es-MX" i="1" dirty="0" smtClean="0"/>
              <a:t>ática, léxico y lecturas de economía. </a:t>
            </a:r>
          </a:p>
          <a:p>
            <a:r>
              <a:rPr lang="es-MX" dirty="0" err="1" smtClean="0"/>
              <a:t>Materiale</a:t>
            </a:r>
            <a:r>
              <a:rPr lang="es-MX" dirty="0" smtClean="0"/>
              <a:t> di </a:t>
            </a:r>
            <a:r>
              <a:rPr lang="es-MX" dirty="0" err="1" smtClean="0"/>
              <a:t>letture</a:t>
            </a:r>
            <a:r>
              <a:rPr lang="es-MX" dirty="0" smtClean="0"/>
              <a:t> </a:t>
            </a:r>
            <a:r>
              <a:rPr lang="es-MX" dirty="0" err="1" smtClean="0"/>
              <a:t>ed</a:t>
            </a:r>
            <a:r>
              <a:rPr lang="es-MX" dirty="0" smtClean="0"/>
              <a:t> </a:t>
            </a:r>
            <a:r>
              <a:rPr lang="es-MX" dirty="0" err="1" smtClean="0"/>
              <a:t>esercizi</a:t>
            </a:r>
            <a:r>
              <a:rPr lang="es-MX" dirty="0" smtClean="0"/>
              <a:t>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47622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elcomeDo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6715158_TF10001108.potx" id="{3068D4C4-799F-4D37-B4B4-23B54CC64B2C}" vid="{0428EABF-2A66-4C1D-8919-2064943E471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la oficin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8a52e8c320b9a064ae3583ae3861c9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8020cb39231a0945110f9cd888b521a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50072C5-DDE0-4258-BA7A-4D4B80DFA632}">
  <ds:schemaRefs>
    <ds:schemaRef ds:uri="http://schemas.microsoft.com/office/infopath/2007/PartnerControls"/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16c05727-aa75-4e4a-9b5f-8a80a1165891"/>
    <ds:schemaRef ds:uri="http://purl.org/dc/dcmitype/"/>
    <ds:schemaRef ds:uri="71af3243-3dd4-4a8d-8c0d-dd76da1f02a5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EE8C63A-4744-4DE4-BB49-0FF0B5375C6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D7FC771-7DFE-49DA-B577-71181BFBCB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Le damos la bienvenida a PowerPoint 2016</Template>
  <TotalTime>0</TotalTime>
  <Words>207</Words>
  <Application>Microsoft Office PowerPoint</Application>
  <PresentationFormat>Panorámica</PresentationFormat>
  <Paragraphs>38</Paragraphs>
  <Slides>7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Arial</vt:lpstr>
      <vt:lpstr>Calibri</vt:lpstr>
      <vt:lpstr>Segoe UI</vt:lpstr>
      <vt:lpstr>Segoe UI Light</vt:lpstr>
      <vt:lpstr>Segoe UI Semibold</vt:lpstr>
      <vt:lpstr>WelcomeDoc</vt:lpstr>
      <vt:lpstr>ULTERIORI CONOSCENZE LINGUISTICHE  ECOAZ - ECOFIN a.a. 2020/2021</vt:lpstr>
      <vt:lpstr>OGGETTIVI </vt:lpstr>
      <vt:lpstr>Contenuti sintetici </vt:lpstr>
      <vt:lpstr>Programma : la lengua española en el mundo de la economía </vt:lpstr>
      <vt:lpstr>Metodo didattico </vt:lpstr>
      <vt:lpstr>Modalità di verifica del apprendimento </vt:lpstr>
      <vt:lpstr>Materiale bibliografico e didattico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2020-10-05T09:46:42Z</dcterms:created>
  <dcterms:modified xsi:type="dcterms:W3CDTF">2020-10-05T14:07:07Z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