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6" r:id="rId16"/>
    <p:sldId id="277" r:id="rId17"/>
    <p:sldId id="278" r:id="rId18"/>
    <p:sldId id="279" r:id="rId19"/>
    <p:sldId id="280" r:id="rId20"/>
    <p:sldId id="271" r:id="rId21"/>
    <p:sldId id="272" r:id="rId22"/>
    <p:sldId id="273" r:id="rId23"/>
    <p:sldId id="274" r:id="rId24"/>
    <p:sldId id="275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CULTURA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DEFINICI</a:t>
            </a:r>
            <a:r>
              <a:rPr lang="es-MX" dirty="0" smtClean="0"/>
              <a:t>ÓN</a:t>
            </a:r>
          </a:p>
          <a:p>
            <a:r>
              <a:rPr lang="es-MX" dirty="0" smtClean="0"/>
              <a:t>CLASIFICACIÓN </a:t>
            </a:r>
          </a:p>
          <a:p>
            <a:r>
              <a:rPr lang="es-MX" dirty="0" smtClean="0"/>
              <a:t>ELEMENTOS</a:t>
            </a:r>
          </a:p>
          <a:p>
            <a:r>
              <a:rPr lang="es-MX" dirty="0" smtClean="0"/>
              <a:t>CAMBIOS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2195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CULTURA SIMBÓLICA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dirty="0"/>
              <a:t>La cultura se basa en los significados arbitrariamente asignados que son compartidos por una sociedad.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504677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CULTURA SEGÚN SU EXTENSIÓN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2" y="162838"/>
            <a:ext cx="11040150" cy="413822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s-ES" sz="2400" dirty="0"/>
              <a:t>•	</a:t>
            </a:r>
            <a:r>
              <a:rPr lang="es-ES" sz="2400" b="1" dirty="0"/>
              <a:t>Universal</a:t>
            </a:r>
            <a:r>
              <a:rPr lang="es-ES" sz="2400" dirty="0"/>
              <a:t>: cuando es tomada desde el punto de vista de una abstracción a partir de los rasgos que son comunes en las sociedades del mundo. Por ej., el saludo.</a:t>
            </a:r>
          </a:p>
          <a:p>
            <a:r>
              <a:rPr lang="es-ES" sz="2400" dirty="0"/>
              <a:t>•	</a:t>
            </a:r>
            <a:r>
              <a:rPr lang="es-ES" sz="2400" b="1" dirty="0"/>
              <a:t>Total</a:t>
            </a:r>
            <a:r>
              <a:rPr lang="es-ES" sz="2400" dirty="0"/>
              <a:t>: conformada por la suma de todos los rasgos particulares a una misma sociedad.</a:t>
            </a:r>
          </a:p>
          <a:p>
            <a:r>
              <a:rPr lang="es-ES" sz="2400" dirty="0"/>
              <a:t>•</a:t>
            </a:r>
            <a:r>
              <a:rPr lang="es-ES" sz="2400" b="1" dirty="0"/>
              <a:t>	Particular</a:t>
            </a:r>
            <a:r>
              <a:rPr lang="es-ES" sz="2400" dirty="0"/>
              <a:t>: igual a la subcultura; conjunto de pautas compartidas por un grupo que se integra a la cultura general y que a su vez se diferencia de ellas. Ej.: las diferentes culturas en un mismo país.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732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CULTURA SEGÚN SU DESARROLLO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1" y="150312"/>
            <a:ext cx="10701947" cy="475989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2400" dirty="0"/>
              <a:t>•</a:t>
            </a:r>
            <a:r>
              <a:rPr lang="es-ES" sz="2400" b="1" dirty="0"/>
              <a:t>	Primitiva</a:t>
            </a:r>
            <a:r>
              <a:rPr lang="es-ES" sz="2400" dirty="0"/>
              <a:t>: aquella cultura que mantiene rasgos precarios de desarrollo técnico y que por ser conservadora no tiende a la innovación.</a:t>
            </a:r>
          </a:p>
          <a:p>
            <a:r>
              <a:rPr lang="es-ES" sz="2400" dirty="0"/>
              <a:t>•	</a:t>
            </a:r>
            <a:r>
              <a:rPr lang="es-ES" sz="2400" b="1" dirty="0"/>
              <a:t>Civilizada</a:t>
            </a:r>
            <a:r>
              <a:rPr lang="es-ES" sz="2400" dirty="0"/>
              <a:t>: cultura que se actualiza produciendo nuevos elementos que le permitan el desarrollo a la sociedad.</a:t>
            </a:r>
          </a:p>
          <a:p>
            <a:r>
              <a:rPr lang="es-ES" sz="2400" dirty="0"/>
              <a:t>•	</a:t>
            </a:r>
            <a:r>
              <a:rPr lang="es-ES" sz="2400" b="1" dirty="0"/>
              <a:t>Analfabeta o pre-alfabeta</a:t>
            </a:r>
            <a:r>
              <a:rPr lang="es-ES" sz="2400" dirty="0"/>
              <a:t>: se maneja con lenguaje oral y no ha incorporado la escritura ni siquiera parcialmente.</a:t>
            </a:r>
          </a:p>
          <a:p>
            <a:r>
              <a:rPr lang="es-ES" sz="2400" dirty="0"/>
              <a:t>•	</a:t>
            </a:r>
            <a:r>
              <a:rPr lang="es-ES" sz="2400" b="1" dirty="0"/>
              <a:t>Alfabeta</a:t>
            </a:r>
            <a:r>
              <a:rPr lang="es-ES" sz="2400" dirty="0"/>
              <a:t>: cultura que ya ha incorporado el lenguaje tanto escrito como oral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050102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CULTURA SEGÚN SU DIRECCIÓN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5677" y="200416"/>
            <a:ext cx="10835013" cy="472695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2400" dirty="0"/>
              <a:t>•</a:t>
            </a:r>
            <a:r>
              <a:rPr lang="es-ES" sz="2400" b="1" dirty="0"/>
              <a:t>	Posfigurativa</a:t>
            </a:r>
            <a:r>
              <a:rPr lang="es-ES" sz="2400" dirty="0"/>
              <a:t>: </a:t>
            </a:r>
            <a:r>
              <a:rPr lang="es-ES" sz="2400" dirty="0" smtClean="0"/>
              <a:t>mira </a:t>
            </a:r>
            <a:r>
              <a:rPr lang="es-ES" sz="2400" dirty="0"/>
              <a:t>al pasado para repetirlo en el presente. Cultura tomada de nuestros mayores sin variaciones. Es generacional y se da particularmente en pueblos primitivos.</a:t>
            </a:r>
          </a:p>
          <a:p>
            <a:r>
              <a:rPr lang="es-ES" sz="2400" dirty="0"/>
              <a:t>•</a:t>
            </a:r>
            <a:r>
              <a:rPr lang="es-ES" sz="2400" b="1" dirty="0"/>
              <a:t>	Configurativa</a:t>
            </a:r>
            <a:r>
              <a:rPr lang="es-ES" sz="2400" dirty="0"/>
              <a:t>: </a:t>
            </a:r>
            <a:r>
              <a:rPr lang="es-ES" sz="2400" dirty="0" smtClean="0"/>
              <a:t>su modelo </a:t>
            </a:r>
            <a:r>
              <a:rPr lang="es-ES" sz="2400" dirty="0"/>
              <a:t>no es el pasado, sino la conducta de los contemporáneos. Los individuos imitan modos de comportamiento de sus pares y recrean los propios.</a:t>
            </a:r>
          </a:p>
          <a:p>
            <a:r>
              <a:rPr lang="es-ES" sz="2400" dirty="0"/>
              <a:t>•	</a:t>
            </a:r>
            <a:r>
              <a:rPr lang="es-ES" sz="2400" b="1" dirty="0"/>
              <a:t>Prefigurativa</a:t>
            </a:r>
            <a:r>
              <a:rPr lang="es-ES" sz="2400" dirty="0"/>
              <a:t>: </a:t>
            </a:r>
            <a:r>
              <a:rPr lang="es-ES" sz="2400" dirty="0" smtClean="0"/>
              <a:t>innovadora </a:t>
            </a:r>
            <a:r>
              <a:rPr lang="es-ES" sz="2400" dirty="0"/>
              <a:t>que se proyecta con pautas y comportamientos nuevos y que son válidos para una nueva generación y que no toman como guía el modelo de los padres a seguir pero si como referentes.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43359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Elementos de la cultura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2" y="100208"/>
            <a:ext cx="11403404" cy="420085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CONCRETOS O MATERIALES:  fiestas, alimentos, ropa (moda), arte plasmado, construcciones arquitectónicas, instrumentos de trabajo (herramientas), monumentos representativos históricos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SIMBÓLICOS O ESPIRITUALES: </a:t>
            </a:r>
            <a:r>
              <a:rPr lang="es-ES" dirty="0"/>
              <a:t>creencias (filosofía, espiritualidad/religión), valores (criterio de juicio moral y/o ética), actos humanitarios, normas y sanciones (jurídicas, morales, convencionalismos sociales), organización social y sistemas políticos, símbolos (representaciones de creencias y valores), arte (apreciación), lenguaje (un sistema de comunicación simbólica), tecnología y ciencia.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2368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Cultura (UNESCO 1982)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 </a:t>
            </a:r>
            <a:r>
              <a:rPr lang="es-ES" sz="2800" b="1" dirty="0" smtClean="0"/>
              <a:t>“el </a:t>
            </a:r>
            <a:r>
              <a:rPr lang="es-ES" sz="2800" b="1" dirty="0"/>
              <a:t>conjunto de los rasgos </a:t>
            </a:r>
            <a:r>
              <a:rPr lang="es-ES" sz="2800" b="1" dirty="0" smtClean="0"/>
              <a:t>distintivos, espirituales </a:t>
            </a:r>
            <a:r>
              <a:rPr lang="es-ES" sz="2800" b="1" dirty="0"/>
              <a:t>y materiales, intelectuales y afectivos que </a:t>
            </a:r>
            <a:r>
              <a:rPr lang="es-ES" sz="2800" b="1" dirty="0" smtClean="0"/>
              <a:t>caracterizan a </a:t>
            </a:r>
            <a:r>
              <a:rPr lang="es-ES" sz="2800" b="1" dirty="0"/>
              <a:t>una sociedad o un grupo social. </a:t>
            </a:r>
            <a:endParaRPr lang="es-ES" sz="2800" b="1" dirty="0" smtClean="0"/>
          </a:p>
          <a:p>
            <a:r>
              <a:rPr lang="es-ES" sz="2800" b="1" dirty="0" smtClean="0"/>
              <a:t>La cultura engloba</a:t>
            </a:r>
            <a:r>
              <a:rPr lang="es-ES" sz="2800" b="1" dirty="0"/>
              <a:t>, además de las artes y </a:t>
            </a:r>
            <a:r>
              <a:rPr lang="es-ES" sz="2800" b="1" dirty="0" smtClean="0"/>
              <a:t>las letras</a:t>
            </a:r>
            <a:r>
              <a:rPr lang="es-ES" sz="2800" b="1" dirty="0"/>
              <a:t>, los modos de vida, los derechos fundamentales al ser humano</a:t>
            </a:r>
            <a:r>
              <a:rPr lang="es-ES" sz="2800" b="1" dirty="0" smtClean="0"/>
              <a:t>, los </a:t>
            </a:r>
            <a:r>
              <a:rPr lang="es-ES" sz="2800" b="1" dirty="0"/>
              <a:t>sistemas de valores, las tradiciones y las creencias</a:t>
            </a:r>
            <a:r>
              <a:rPr lang="es-ES" sz="2800" dirty="0"/>
              <a:t>”.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122023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Guillermo Bonfil 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b="1" dirty="0"/>
              <a:t>Todos los </a:t>
            </a:r>
            <a:r>
              <a:rPr lang="es-ES" sz="2400" b="1" u="sng" dirty="0"/>
              <a:t>pueblos</a:t>
            </a:r>
            <a:r>
              <a:rPr lang="es-ES" sz="2400" b="1" dirty="0"/>
              <a:t>, todas las </a:t>
            </a:r>
            <a:r>
              <a:rPr lang="es-ES" sz="2400" b="1" dirty="0" smtClean="0"/>
              <a:t>sociedades y </a:t>
            </a:r>
            <a:r>
              <a:rPr lang="es-ES" sz="2400" b="1" dirty="0"/>
              <a:t>todos los grupos humanos tienen cultura. Y todos los </a:t>
            </a:r>
            <a:r>
              <a:rPr lang="es-ES" sz="2400" b="1" u="sng" dirty="0"/>
              <a:t>individuos</a:t>
            </a:r>
            <a:r>
              <a:rPr lang="es-ES" sz="2400" b="1" dirty="0"/>
              <a:t>, </a:t>
            </a:r>
            <a:r>
              <a:rPr lang="es-ES" sz="2400" b="1" dirty="0" smtClean="0"/>
              <a:t>que necesariamente </a:t>
            </a:r>
            <a:r>
              <a:rPr lang="es-ES" sz="2400" b="1" dirty="0"/>
              <a:t>pertenecen a algún sistema social organizado, </a:t>
            </a:r>
            <a:r>
              <a:rPr lang="es-ES" sz="2400" b="1" dirty="0" smtClean="0"/>
              <a:t>tienen también </a:t>
            </a:r>
            <a:r>
              <a:rPr lang="es-ES" sz="2400" b="1" dirty="0"/>
              <a:t>cultura, porque la sociedad se las transmite y porque exige a </a:t>
            </a:r>
            <a:r>
              <a:rPr lang="es-ES" sz="2400" b="1" dirty="0" smtClean="0"/>
              <a:t>todos el </a:t>
            </a:r>
            <a:r>
              <a:rPr lang="es-ES" sz="2400" b="1" dirty="0"/>
              <a:t>manejo de elementos culturales indispensables para participar en </a:t>
            </a:r>
            <a:r>
              <a:rPr lang="es-ES" sz="2400" b="1" dirty="0" smtClean="0"/>
              <a:t>la vida social.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3009969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Cultura como identidad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3200" dirty="0"/>
              <a:t>Cada cultura genera sus </a:t>
            </a:r>
            <a:r>
              <a:rPr lang="es-ES" sz="3200" dirty="0" smtClean="0"/>
              <a:t>propias formas </a:t>
            </a:r>
            <a:r>
              <a:rPr lang="es-ES" sz="3200" dirty="0"/>
              <a:t>de ser, su sello, su manera de habitar el mundo; cada </a:t>
            </a:r>
            <a:r>
              <a:rPr lang="es-ES" sz="3200" dirty="0" smtClean="0"/>
              <a:t>sociedad es </a:t>
            </a:r>
            <a:r>
              <a:rPr lang="es-ES" sz="3200" dirty="0"/>
              <a:t>única, y por lo mismo tiene su particular </a:t>
            </a:r>
            <a:r>
              <a:rPr lang="es-ES" sz="3200" u="sng" dirty="0"/>
              <a:t>identidad.</a:t>
            </a:r>
            <a:endParaRPr lang="it-IT" sz="3200" u="sng" dirty="0"/>
          </a:p>
        </p:txBody>
      </p:sp>
    </p:spTree>
    <p:extLst>
      <p:ext uri="{BB962C8B-B14F-4D97-AF65-F5344CB8AC3E}">
        <p14:creationId xmlns:p14="http://schemas.microsoft.com/office/powerpoint/2010/main" val="33344491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Identidad cultural (Unesco)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800" b="1" dirty="0">
                <a:latin typeface="WarnockPro-Regular"/>
              </a:rPr>
              <a:t>La identidad cultural es una riqueza que dinamiza las </a:t>
            </a:r>
            <a:r>
              <a:rPr lang="es-ES" sz="2800" b="1" dirty="0" smtClean="0">
                <a:latin typeface="WarnockPro-Regular"/>
              </a:rPr>
              <a:t>posibilidades de </a:t>
            </a:r>
            <a:r>
              <a:rPr lang="es-ES" sz="2800" b="1" dirty="0">
                <a:latin typeface="WarnockPro-Regular"/>
              </a:rPr>
              <a:t>realización de la especie humana, al movilizar a cada pueblo y </a:t>
            </a:r>
            <a:r>
              <a:rPr lang="es-ES" sz="2800" b="1" dirty="0" smtClean="0">
                <a:latin typeface="WarnockPro-Regular"/>
              </a:rPr>
              <a:t>a cada </a:t>
            </a:r>
            <a:r>
              <a:rPr lang="es-ES" sz="2800" b="1" dirty="0">
                <a:latin typeface="WarnockPro-Regular"/>
              </a:rPr>
              <a:t>grupo para nutrirse de su pasado y acoger los aportes </a:t>
            </a:r>
            <a:r>
              <a:rPr lang="es-ES" sz="2800" b="1" dirty="0" smtClean="0">
                <a:latin typeface="WarnockPro-Regular"/>
              </a:rPr>
              <a:t>externos compatibles </a:t>
            </a:r>
            <a:r>
              <a:rPr lang="es-ES" sz="2800" b="1" dirty="0">
                <a:latin typeface="WarnockPro-Regular"/>
              </a:rPr>
              <a:t>con su idiosincrasia y continuar así el proceso de su </a:t>
            </a:r>
            <a:r>
              <a:rPr lang="es-ES" sz="2800" b="1" dirty="0" smtClean="0">
                <a:latin typeface="WarnockPro-Regular"/>
              </a:rPr>
              <a:t>propia </a:t>
            </a:r>
            <a:r>
              <a:rPr lang="it-IT" sz="2800" b="1" dirty="0" err="1" smtClean="0">
                <a:latin typeface="WarnockPro-Regular"/>
              </a:rPr>
              <a:t>creación</a:t>
            </a:r>
            <a:r>
              <a:rPr lang="it-IT" sz="2800" b="1" dirty="0" smtClean="0">
                <a:latin typeface="WarnockPro-Regular"/>
              </a:rPr>
              <a:t>.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137534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Diversidad cultural 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sz="3200" dirty="0"/>
              <a:t>la diversidad cultural se refiere a la multiplicidad de formas en que </a:t>
            </a:r>
            <a:r>
              <a:rPr lang="es-ES" sz="3200" dirty="0" smtClean="0"/>
              <a:t>se expresan </a:t>
            </a:r>
            <a:r>
              <a:rPr lang="es-ES" sz="3200" dirty="0"/>
              <a:t>las culturas de los grupos y sociedades. </a:t>
            </a:r>
            <a:endParaRPr lang="es-ES" sz="3200" dirty="0" smtClean="0"/>
          </a:p>
          <a:p>
            <a:r>
              <a:rPr lang="es-ES" sz="3200" dirty="0" smtClean="0"/>
              <a:t>Estas expresiones se </a:t>
            </a:r>
            <a:r>
              <a:rPr lang="es-ES" sz="3200" dirty="0"/>
              <a:t>transmiten dentro y entre los grupos y las </a:t>
            </a:r>
            <a:r>
              <a:rPr lang="es-ES" sz="3200" dirty="0" smtClean="0"/>
              <a:t>sociedades y se manifiestan en las distintas formas del patrimonio cultural </a:t>
            </a:r>
            <a:r>
              <a:rPr lang="es-ES" sz="3200" dirty="0"/>
              <a:t>y </a:t>
            </a:r>
            <a:r>
              <a:rPr lang="es-ES" sz="3200" dirty="0" smtClean="0"/>
              <a:t>también a través </a:t>
            </a:r>
            <a:r>
              <a:rPr lang="es-ES" sz="3200" dirty="0"/>
              <a:t>de distintos modos de creación artística, </a:t>
            </a:r>
            <a:r>
              <a:rPr lang="es-ES" sz="3200" dirty="0" smtClean="0"/>
              <a:t>producción</a:t>
            </a:r>
            <a:r>
              <a:rPr lang="es-ES" sz="3200" dirty="0"/>
              <a:t>, </a:t>
            </a:r>
            <a:r>
              <a:rPr lang="es-ES" sz="3200" dirty="0" smtClean="0"/>
              <a:t>difusión,  distribución </a:t>
            </a:r>
            <a:r>
              <a:rPr lang="es-ES" sz="3200" dirty="0"/>
              <a:t>y disfrute de las expresiones culturales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656976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Drae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1. f. cultivo.</a:t>
            </a:r>
          </a:p>
          <a:p>
            <a:endParaRPr lang="es-ES" dirty="0"/>
          </a:p>
          <a:p>
            <a:r>
              <a:rPr lang="es-ES" dirty="0"/>
              <a:t>2. f. Conjunto de conocimientos que permite a alguien desarrollar su juicio crítico.</a:t>
            </a:r>
          </a:p>
          <a:p>
            <a:endParaRPr lang="es-ES" dirty="0"/>
          </a:p>
          <a:p>
            <a:r>
              <a:rPr lang="es-ES" dirty="0"/>
              <a:t>3. f. Conjunto de modos de vida y costumbres, conocimientos y grado de desarrollo artístico, científico, industrial, en una época, grupo social, etc.</a:t>
            </a:r>
          </a:p>
          <a:p>
            <a:endParaRPr lang="es-ES" dirty="0"/>
          </a:p>
          <a:p>
            <a:r>
              <a:rPr lang="es-ES" dirty="0"/>
              <a:t>4. f. desus. Culto religioso.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1156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CAMBIOS CULTURALES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600" dirty="0" smtClean="0"/>
              <a:t>ENCULTURACIÓN</a:t>
            </a:r>
          </a:p>
          <a:p>
            <a:r>
              <a:rPr lang="es-MX" sz="3600" dirty="0" smtClean="0"/>
              <a:t>ACULTURACIÓN</a:t>
            </a:r>
          </a:p>
          <a:p>
            <a:r>
              <a:rPr lang="es-MX" sz="3600" dirty="0" smtClean="0"/>
              <a:t>TRANSCULTURACIÓN</a:t>
            </a:r>
          </a:p>
          <a:p>
            <a:r>
              <a:rPr lang="es-MX" sz="3600" dirty="0" smtClean="0"/>
              <a:t>INCULTURACIÓN 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4972362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ENCULTURACIÓN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b="1" dirty="0"/>
              <a:t>es el proceso en el que el individuo se culturiza, es decir, el proceso en el que el ser humano, desde que es niño o niña, se culturiza. </a:t>
            </a:r>
            <a:endParaRPr lang="es-ES" sz="2400" b="1" dirty="0" smtClean="0"/>
          </a:p>
          <a:p>
            <a:r>
              <a:rPr lang="es-ES" sz="2400" b="1" dirty="0" smtClean="0"/>
              <a:t>Este </a:t>
            </a:r>
            <a:r>
              <a:rPr lang="es-ES" sz="2400" b="1" dirty="0"/>
              <a:t>proceso es parte de la cultura, y como la cultura cambia constantemente, también lo hacen la forma y los medios con los que se culturaliza.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2693544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ACULTURACIÓN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1" y="250522"/>
            <a:ext cx="10964993" cy="4050546"/>
          </a:xfrm>
        </p:spPr>
        <p:txBody>
          <a:bodyPr>
            <a:normAutofit/>
          </a:bodyPr>
          <a:lstStyle/>
          <a:p>
            <a:r>
              <a:rPr lang="es-ES" sz="2400" b="1" dirty="0" smtClean="0"/>
              <a:t>Se </a:t>
            </a:r>
            <a:r>
              <a:rPr lang="es-ES" sz="2400" b="1" dirty="0"/>
              <a:t>da normalmente en momento de conquista o de invasión. Es normalmente de manera forzosa e impuesta, como la conquista de América, la invasión de Iraq</a:t>
            </a:r>
            <a:r>
              <a:rPr lang="es-ES" sz="2400" b="1" dirty="0" smtClean="0"/>
              <a:t>.</a:t>
            </a:r>
          </a:p>
          <a:p>
            <a:r>
              <a:rPr lang="es-ES" sz="2400" b="1" dirty="0" smtClean="0"/>
              <a:t> </a:t>
            </a:r>
            <a:r>
              <a:rPr lang="es-ES" sz="2400" b="1" dirty="0"/>
              <a:t>Ejemplos de resultados de este fenómeno: comida (potaje, </a:t>
            </a:r>
            <a:r>
              <a:rPr lang="es-ES" sz="2400" b="1" dirty="0" smtClean="0"/>
              <a:t>pozole, polenta, chocolate). </a:t>
            </a:r>
            <a:r>
              <a:rPr lang="es-ES" sz="2400" b="1" dirty="0"/>
              <a:t>El fenómeno contrario recibe el nombre de </a:t>
            </a:r>
            <a:r>
              <a:rPr lang="es-ES" sz="2400" b="1" u="sng" dirty="0"/>
              <a:t>deculturación</a:t>
            </a:r>
            <a:r>
              <a:rPr lang="es-ES" sz="2400" b="1" dirty="0"/>
              <a:t>, y consiste en la pérdida de características culturales propias a causa de la incorporación de otras foráneas.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8230646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Transculturación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b="1" dirty="0"/>
              <a:t>La transculturación es un fenómeno que ocurre cuando un grupo social recibe y adopta las formas culturales que provienen de otro grupo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39031052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Inculturación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b="1" dirty="0" smtClean="0"/>
              <a:t>La inculturación se </a:t>
            </a:r>
            <a:r>
              <a:rPr lang="es-ES" sz="3200" b="1" dirty="0"/>
              <a:t>da cuando la persona se integra a otras culturas las acepta y dialoga con la gente de esa determinada cultura.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1005963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treccani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cultura</a:t>
            </a:r>
            <a:r>
              <a:rPr lang="it-IT" dirty="0"/>
              <a:t> s. f. [dal </a:t>
            </a:r>
            <a:r>
              <a:rPr lang="it-IT" dirty="0" err="1"/>
              <a:t>lat</a:t>
            </a:r>
            <a:r>
              <a:rPr lang="it-IT" dirty="0"/>
              <a:t>. </a:t>
            </a:r>
            <a:r>
              <a:rPr lang="it-IT" i="1" dirty="0"/>
              <a:t>cultura</a:t>
            </a:r>
            <a:r>
              <a:rPr lang="it-IT" dirty="0"/>
              <a:t>, </a:t>
            </a:r>
            <a:r>
              <a:rPr lang="it-IT" dirty="0" err="1"/>
              <a:t>der</a:t>
            </a:r>
            <a:r>
              <a:rPr lang="it-IT" dirty="0"/>
              <a:t>. di </a:t>
            </a:r>
            <a:r>
              <a:rPr lang="it-IT" i="1" dirty="0" err="1"/>
              <a:t>colĕre</a:t>
            </a:r>
            <a:r>
              <a:rPr lang="it-IT" dirty="0"/>
              <a:t> «coltivare», part. pass. </a:t>
            </a:r>
            <a:r>
              <a:rPr lang="it-IT" i="1" dirty="0" err="1"/>
              <a:t>cultus</a:t>
            </a:r>
            <a:r>
              <a:rPr lang="it-IT" dirty="0"/>
              <a:t>; nel </a:t>
            </a:r>
            <a:r>
              <a:rPr lang="it-IT" dirty="0" err="1"/>
              <a:t>sign</a:t>
            </a:r>
            <a:r>
              <a:rPr lang="it-IT" dirty="0"/>
              <a:t>. 2, per influenza del </a:t>
            </a:r>
            <a:r>
              <a:rPr lang="it-IT" dirty="0" err="1"/>
              <a:t>ted</a:t>
            </a:r>
            <a:r>
              <a:rPr lang="it-IT" dirty="0"/>
              <a:t>. </a:t>
            </a:r>
            <a:r>
              <a:rPr lang="it-IT" i="1" dirty="0" err="1"/>
              <a:t>Kultur</a:t>
            </a:r>
            <a:r>
              <a:rPr lang="it-IT" dirty="0"/>
              <a:t>]. </a:t>
            </a:r>
            <a:endParaRPr lang="it-IT" dirty="0" smtClean="0"/>
          </a:p>
          <a:p>
            <a:r>
              <a:rPr lang="it-IT" dirty="0"/>
              <a:t> </a:t>
            </a:r>
            <a:r>
              <a:rPr lang="it-IT" b="1" dirty="0"/>
              <a:t>1.</a:t>
            </a:r>
            <a:r>
              <a:rPr lang="it-IT" dirty="0"/>
              <a:t> </a:t>
            </a:r>
            <a:r>
              <a:rPr lang="it-IT" b="1" dirty="0"/>
              <a:t>a.</a:t>
            </a:r>
            <a:r>
              <a:rPr lang="it-IT" dirty="0"/>
              <a:t> L’insieme delle cognizioni intellettuali che una persona ha acquisito attraverso lo studio e l’esperienza, rielaborandole peraltro con un personale e profondo ripensamento così da convertire le nozioni da semplice erudizione in elemento costitutivo della sua personalità morale, della sua spiritualità e del suo gusto estetico, e, in breve, nella consapevolezza di sé e del proprio mondo: </a:t>
            </a:r>
            <a:r>
              <a:rPr lang="it-IT" i="1" dirty="0"/>
              <a:t>formarsi una c</a:t>
            </a:r>
            <a:r>
              <a:rPr lang="it-IT" dirty="0"/>
              <a:t>.; </a:t>
            </a:r>
            <a:r>
              <a:rPr lang="it-IT" i="1" dirty="0"/>
              <a:t>avere</a:t>
            </a:r>
            <a:r>
              <a:rPr lang="it-IT" dirty="0"/>
              <a:t>, </a:t>
            </a:r>
            <a:r>
              <a:rPr lang="it-IT" i="1" dirty="0"/>
              <a:t>possedere una discreta c</a:t>
            </a:r>
            <a:r>
              <a:rPr lang="it-IT" dirty="0"/>
              <a:t>.; </a:t>
            </a:r>
            <a:r>
              <a:rPr lang="it-IT" i="1" dirty="0"/>
              <a:t>uomo di grande</a:t>
            </a:r>
            <a:r>
              <a:rPr lang="it-IT" dirty="0"/>
              <a:t>, </a:t>
            </a:r>
            <a:r>
              <a:rPr lang="it-IT" i="1" dirty="0"/>
              <a:t>di media</a:t>
            </a:r>
            <a:r>
              <a:rPr lang="it-IT" dirty="0"/>
              <a:t>, </a:t>
            </a:r>
            <a:r>
              <a:rPr lang="it-IT" i="1" dirty="0"/>
              <a:t>di scarsa c</a:t>
            </a:r>
            <a:r>
              <a:rPr lang="it-IT" dirty="0"/>
              <a:t>.; </a:t>
            </a:r>
            <a:r>
              <a:rPr lang="it-IT" i="1" dirty="0"/>
              <a:t>gli uomini di cultura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394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Origen de la palabra cultura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El término proviene del latín </a:t>
            </a:r>
            <a:r>
              <a:rPr lang="es-MX" b="1" i="1" dirty="0" smtClean="0"/>
              <a:t>cultus</a:t>
            </a:r>
            <a:r>
              <a:rPr lang="es-MX" dirty="0" smtClean="0"/>
              <a:t>, que a su vez deriva de la voz </a:t>
            </a:r>
            <a:r>
              <a:rPr lang="es-MX" b="1" i="1" dirty="0" smtClean="0"/>
              <a:t>colere </a:t>
            </a:r>
            <a:r>
              <a:rPr lang="es-MX" dirty="0" smtClean="0"/>
              <a:t>que siginifica </a:t>
            </a:r>
            <a:r>
              <a:rPr lang="es-MX" u="sng" dirty="0" smtClean="0"/>
              <a:t>cuidado</a:t>
            </a:r>
            <a:r>
              <a:rPr lang="es-MX" dirty="0" smtClean="0"/>
              <a:t> del campo o del ganado.</a:t>
            </a:r>
          </a:p>
          <a:p>
            <a:r>
              <a:rPr lang="es-MX" dirty="0" smtClean="0"/>
              <a:t>S. XIII: el término designaba una parcela cultivada.</a:t>
            </a:r>
          </a:p>
          <a:p>
            <a:r>
              <a:rPr lang="es-MX" dirty="0" smtClean="0"/>
              <a:t>S. XVI: el término cambia su sentido y designa la acción más que el estado:  el cultivo de la tierra o el cuidado del ganado (agricultura).   </a:t>
            </a:r>
          </a:p>
          <a:p>
            <a:r>
              <a:rPr lang="es-MX" dirty="0" smtClean="0"/>
              <a:t>S. XVII: adquiere una connotación metafórica: cultivo di cualquier facultad.</a:t>
            </a:r>
          </a:p>
          <a:p>
            <a:r>
              <a:rPr lang="es-MX" dirty="0" smtClean="0"/>
              <a:t>S. XVIII: sentido figurado del término (siglo de la Ilustración): formación de la mente.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23364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Clasificación SEGÚN SUS DEFINICIONES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MX" sz="3200" dirty="0" smtClean="0"/>
              <a:t>TÓPICA</a:t>
            </a:r>
          </a:p>
          <a:p>
            <a:r>
              <a:rPr lang="es-MX" sz="3200" dirty="0" smtClean="0"/>
              <a:t>HISTÓRICA</a:t>
            </a:r>
          </a:p>
          <a:p>
            <a:r>
              <a:rPr lang="es-MX" sz="3200" dirty="0" smtClean="0"/>
              <a:t>MENTAL</a:t>
            </a:r>
          </a:p>
          <a:p>
            <a:r>
              <a:rPr lang="es-MX" sz="3200" dirty="0" smtClean="0"/>
              <a:t>ESTRUCTURAL</a:t>
            </a:r>
          </a:p>
          <a:p>
            <a:r>
              <a:rPr lang="es-MX" sz="3200" dirty="0" smtClean="0"/>
              <a:t>SIMBÓLICA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94060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CULTURA TÓPICA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3200" dirty="0"/>
              <a:t>La cultura consiste en una lista de tópicos o categorías, tales como organización social, religión o economía.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672401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CULTURA HISTÓRICA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s-ES" sz="3200" dirty="0"/>
              <a:t>La cultura es la herencia social, es la manera que los seres humanos solucionan problemas de adaptación al ambiente o a la vida en común</a:t>
            </a:r>
            <a:r>
              <a:rPr lang="es-ES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1755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CULTURA MENTAL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s-ES" sz="3200" dirty="0"/>
              <a:t>La cultura es un complejo de ideas, o los hábitos aprendidos, que inhiben impulsos y distinguen a las personas de los demás</a:t>
            </a:r>
            <a:r>
              <a:rPr lang="es-ES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9237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CULTURA ESTRUCTURAL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200" dirty="0"/>
              <a:t>La cultura consiste en </a:t>
            </a:r>
            <a:r>
              <a:rPr lang="it-IT" sz="3200" dirty="0" err="1"/>
              <a:t>ideas</a:t>
            </a:r>
            <a:r>
              <a:rPr lang="it-IT" sz="3200" dirty="0"/>
              <a:t>, </a:t>
            </a:r>
            <a:r>
              <a:rPr lang="it-IT" sz="3200" dirty="0" err="1"/>
              <a:t>símbolos</a:t>
            </a:r>
            <a:r>
              <a:rPr lang="it-IT" sz="3200" dirty="0"/>
              <a:t> o </a:t>
            </a:r>
            <a:r>
              <a:rPr lang="it-IT" sz="3200" dirty="0" err="1"/>
              <a:t>comportamientos</a:t>
            </a:r>
            <a:r>
              <a:rPr lang="it-IT" sz="3200" dirty="0"/>
              <a:t>, </a:t>
            </a:r>
            <a:r>
              <a:rPr lang="it-IT" sz="3200" dirty="0" err="1"/>
              <a:t>modelados</a:t>
            </a:r>
            <a:r>
              <a:rPr lang="it-IT" sz="3200" dirty="0"/>
              <a:t> o </a:t>
            </a:r>
            <a:r>
              <a:rPr lang="it-IT" sz="3200" dirty="0" err="1"/>
              <a:t>pautados</a:t>
            </a:r>
            <a:r>
              <a:rPr lang="it-IT" sz="3200" dirty="0"/>
              <a:t> e inter-</a:t>
            </a:r>
            <a:r>
              <a:rPr lang="it-IT" sz="3200" dirty="0" err="1"/>
              <a:t>relacionados</a:t>
            </a:r>
            <a:r>
              <a:rPr lang="it-IT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2591415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69</TotalTime>
  <Words>1305</Words>
  <Application>Microsoft Office PowerPoint</Application>
  <PresentationFormat>Panorámica</PresentationFormat>
  <Paragraphs>82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8" baseType="lpstr">
      <vt:lpstr>Century Gothic</vt:lpstr>
      <vt:lpstr>WarnockPro-Regular</vt:lpstr>
      <vt:lpstr>Wingdings 3</vt:lpstr>
      <vt:lpstr>Sezione</vt:lpstr>
      <vt:lpstr>CULTURA </vt:lpstr>
      <vt:lpstr>Drae </vt:lpstr>
      <vt:lpstr>treccani</vt:lpstr>
      <vt:lpstr>Origen de la palabra cultura</vt:lpstr>
      <vt:lpstr>Clasificación SEGÚN SUS DEFINICIONES  </vt:lpstr>
      <vt:lpstr>CULTURA TÓPICA </vt:lpstr>
      <vt:lpstr>CULTURA HISTÓRICA </vt:lpstr>
      <vt:lpstr>CULTURA MENTAL </vt:lpstr>
      <vt:lpstr>CULTURA ESTRUCTURAL </vt:lpstr>
      <vt:lpstr>CULTURA SIMBÓLICA </vt:lpstr>
      <vt:lpstr>CULTURA SEGÚN SU EXTENSIÓN </vt:lpstr>
      <vt:lpstr>CULTURA SEGÚN SU DESARROLLO </vt:lpstr>
      <vt:lpstr>CULTURA SEGÚN SU DIRECCIÓN </vt:lpstr>
      <vt:lpstr>Elementos de la cultura </vt:lpstr>
      <vt:lpstr>Cultura (UNESCO 1982)</vt:lpstr>
      <vt:lpstr>Guillermo Bonfil </vt:lpstr>
      <vt:lpstr>Cultura como identidad</vt:lpstr>
      <vt:lpstr>Identidad cultural (Unesco)</vt:lpstr>
      <vt:lpstr>Diversidad cultural </vt:lpstr>
      <vt:lpstr>CAMBIOS CULTURALES </vt:lpstr>
      <vt:lpstr>ENCULTURACIÓN </vt:lpstr>
      <vt:lpstr>ACULTURACIÓN </vt:lpstr>
      <vt:lpstr>Transculturación </vt:lpstr>
      <vt:lpstr>Inculturación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</dc:title>
  <dc:creator>anamaria.gonzalez@unimib.it</dc:creator>
  <cp:lastModifiedBy>anamaria.gonzalez</cp:lastModifiedBy>
  <cp:revision>8</cp:revision>
  <dcterms:created xsi:type="dcterms:W3CDTF">2018-10-01T10:36:42Z</dcterms:created>
  <dcterms:modified xsi:type="dcterms:W3CDTF">2020-10-01T22:15:39Z</dcterms:modified>
</cp:coreProperties>
</file>