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8"/>
    <p:restoredTop sz="94677"/>
  </p:normalViewPr>
  <p:slideViewPr>
    <p:cSldViewPr snapToGrid="0" snapToObjects="1">
      <p:cViewPr varScale="1">
        <p:scale>
          <a:sx n="84" d="100"/>
          <a:sy n="84" d="100"/>
        </p:scale>
        <p:origin x="1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42BBC4-744F-E84D-9A48-1014A7FDC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1661128-1E73-0443-AAB7-10AF20A6D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7E55DD-4A5A-CA47-B27B-718C6565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792-0238-7746-BBA7-35707EC3DEC5}" type="datetimeFigureOut">
              <a:rPr lang="it-IT" smtClean="0"/>
              <a:t>07/10/20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FD27E7-52F4-8C4A-A05F-ADA9FF828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51753B-9492-5049-B0EE-4C0BA1CA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654-7465-924D-9DCA-4DEC09F8E8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83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0A6EDC-7E09-7F4C-9722-87595795D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03A112B-C6F8-4144-A78E-3FF1A912F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4F32A6-5162-F542-89E3-168E09E46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792-0238-7746-BBA7-35707EC3DEC5}" type="datetimeFigureOut">
              <a:rPr lang="it-IT" smtClean="0"/>
              <a:t>07/10/20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622772-32AC-0A4E-B492-D7CA1E7A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6DABE8-529E-284B-A26E-97CE01F5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654-7465-924D-9DCA-4DEC09F8E8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02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B64891-5F3B-9447-A8D4-4CEDA460D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490A77A-C636-0C42-89D1-1A6E1CB50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936B04-582A-0B49-85E0-53280047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792-0238-7746-BBA7-35707EC3DEC5}" type="datetimeFigureOut">
              <a:rPr lang="it-IT" smtClean="0"/>
              <a:t>07/10/20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CC691B-E908-BC44-BB55-B98BEF34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C66332-D35C-9A45-897E-FB945326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654-7465-924D-9DCA-4DEC09F8E8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2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2307FF-0394-8A44-8C71-2157AD9AF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A207ED-44D4-CF47-8AF8-7830EDDDF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763C00-7F0D-E849-A79C-958531F5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792-0238-7746-BBA7-35707EC3DEC5}" type="datetimeFigureOut">
              <a:rPr lang="it-IT" smtClean="0"/>
              <a:t>07/10/20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C47972-E5D5-CB4D-86A5-C45492ED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60656E-4687-5B42-8A12-5F36E833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654-7465-924D-9DCA-4DEC09F8E8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25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A6E391-2C48-9C46-BB31-79F8873A4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5CC97B-A98D-9049-8035-771FB6D34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D3D23A-96F8-AA47-A059-D86D2C3A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792-0238-7746-BBA7-35707EC3DEC5}" type="datetimeFigureOut">
              <a:rPr lang="it-IT" smtClean="0"/>
              <a:t>07/10/20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AF11CD-FD79-6E43-9FE4-0FD3C3DA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D91196-2303-3C4A-8518-F1FADCDE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654-7465-924D-9DCA-4DEC09F8E8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337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7679B9-3E22-8446-A26B-13867E6E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B48217-BDB9-5844-9C6E-25DE81ABD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54FDA3-0656-4241-B857-F492AEDDD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5BAAD0D-3C7A-FC41-B6BC-85E440B59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792-0238-7746-BBA7-35707EC3DEC5}" type="datetimeFigureOut">
              <a:rPr lang="it-IT" smtClean="0"/>
              <a:t>07/10/20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8E4233-F063-E947-A77C-A09BEB9B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5D8E8B-00AE-DD45-816D-EDFACCCA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654-7465-924D-9DCA-4DEC09F8E8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78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F58791-35BA-3C49-A43E-557B7E612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117364-6DA3-434F-B8A1-F68A0E5EC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BD0E0A3-8CEB-8745-8CB4-B5B02752D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0FDBF0A-E4E7-0A43-8EBC-26A9CC965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A4A10D1-27FB-694A-94E9-9CFC67AE6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3878F0A-FAAB-254F-B375-C1BEBBFC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792-0238-7746-BBA7-35707EC3DEC5}" type="datetimeFigureOut">
              <a:rPr lang="it-IT" smtClean="0"/>
              <a:t>07/10/20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AB6E74E-C4BF-334B-A6A6-1CED12977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6082385-68FB-394C-ACFE-A181FBA8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654-7465-924D-9DCA-4DEC09F8E8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4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DE5794-70FB-7241-A642-AA1F1B88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F8B838F-60A5-D741-BAA8-A6BBD434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792-0238-7746-BBA7-35707EC3DEC5}" type="datetimeFigureOut">
              <a:rPr lang="it-IT" smtClean="0"/>
              <a:t>07/10/20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0F89743-31BD-844A-9596-5A8E406C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9956359-F7EF-D449-9A3A-68DD64649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654-7465-924D-9DCA-4DEC09F8E8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62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474B5DF-3DED-5742-969D-D047A86BA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792-0238-7746-BBA7-35707EC3DEC5}" type="datetimeFigureOut">
              <a:rPr lang="it-IT" smtClean="0"/>
              <a:t>07/10/20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558C33A-AB26-3F4F-8DAA-5EE2F2C48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7D1091A-86D6-6642-8868-EDE8A08FA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654-7465-924D-9DCA-4DEC09F8E8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14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24EA45-9553-CD4F-A10F-A1BCE5C16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B4A80B-A44B-264D-95CF-9E183C3BC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0A970FE-4C13-3E41-9FB1-84E8D493B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F8A93D1-522C-044A-A3E9-5CC5AA55E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792-0238-7746-BBA7-35707EC3DEC5}" type="datetimeFigureOut">
              <a:rPr lang="it-IT" smtClean="0"/>
              <a:t>07/10/20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3C148C-53F5-6842-9B8B-C8C8BC51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ECDBF8-6B92-C742-ADDF-F9560B92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654-7465-924D-9DCA-4DEC09F8E8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59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DC8E76-8433-4246-A84A-9FC7DA62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D141AE9-4E68-3F4C-80D8-C8AC582BF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50AFF3-B69D-CD49-9D4C-D9ADDD352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008881-02D2-D44C-98B4-15471129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792-0238-7746-BBA7-35707EC3DEC5}" type="datetimeFigureOut">
              <a:rPr lang="it-IT" smtClean="0"/>
              <a:t>07/10/20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36C94A-3128-8149-B4EE-ED39697B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56A7A6-0BB8-A94D-A17B-DC43B3C27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7654-7465-924D-9DCA-4DEC09F8E8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950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FB415E7-8620-1E48-B3D8-E4545DBB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A4CA9D-3825-D246-807F-A26610B43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11AE58-F9A1-C041-A71C-9F75517C0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D792-0238-7746-BBA7-35707EC3DEC5}" type="datetimeFigureOut">
              <a:rPr lang="it-IT" smtClean="0"/>
              <a:t>07/10/20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248340-999E-2C40-9C72-660B8FB9B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2E28E7-037B-E14A-A042-887C41BC1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57654-7465-924D-9DCA-4DEC09F8E8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37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AFE983-860F-724D-B516-A930E34B2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5433"/>
            <a:ext cx="9144000" cy="1544529"/>
          </a:xfrm>
        </p:spPr>
        <p:txBody>
          <a:bodyPr>
            <a:normAutofit/>
          </a:bodyPr>
          <a:lstStyle/>
          <a:p>
            <a:pPr algn="just"/>
            <a:r>
              <a:rPr lang="it-IT" sz="3200" b="1" dirty="0"/>
              <a:t>I principi del diritto amministrativo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98B8465-7287-5F4B-8585-67F9F39D7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7360" y="4968240"/>
            <a:ext cx="8951661" cy="29744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1800" dirty="0"/>
              <a:t>(Rossi, Principi di diritto amministrativo, pp. 83 – 108)</a:t>
            </a:r>
          </a:p>
        </p:txBody>
      </p:sp>
    </p:spTree>
    <p:extLst>
      <p:ext uri="{BB962C8B-B14F-4D97-AF65-F5344CB8AC3E}">
        <p14:creationId xmlns:p14="http://schemas.microsoft.com/office/powerpoint/2010/main" val="341600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807A65-3A2D-EF41-AEA6-ADC56DB7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Principio di legalità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4ADB31-371F-F24D-82C0-F2AAEE838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it-IT" dirty="0"/>
              <a:t>La rilevanza della legge ai fini dell’organizzazione e dell’attività</a:t>
            </a:r>
          </a:p>
          <a:p>
            <a:endParaRPr lang="it-IT" dirty="0"/>
          </a:p>
          <a:p>
            <a:r>
              <a:rPr lang="it-IT" dirty="0"/>
              <a:t>Art. 97 </a:t>
            </a:r>
            <a:r>
              <a:rPr lang="it-IT" dirty="0" err="1"/>
              <a:t>Cost</a:t>
            </a:r>
            <a:r>
              <a:rPr lang="it-IT" dirty="0"/>
              <a:t>: principio di legalità e riserva di legge</a:t>
            </a:r>
          </a:p>
          <a:p>
            <a:endParaRPr lang="it-IT" dirty="0"/>
          </a:p>
          <a:p>
            <a:r>
              <a:rPr lang="it-IT" dirty="0"/>
              <a:t>Legalità/garanzia e legalità/indirizzo</a:t>
            </a:r>
          </a:p>
          <a:p>
            <a:endParaRPr lang="it-IT" dirty="0"/>
          </a:p>
          <a:p>
            <a:r>
              <a:rPr lang="it-IT" dirty="0"/>
              <a:t>Legalità e tipicità dei provvedimenti (problematica dei poteri impliciti)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871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42BB66-DFA4-E746-8EF7-B873E9AE3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Doverosità e responsabilità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BC9D96-5EC0-B24E-85F3-B97FEABAB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just"/>
            <a:r>
              <a:rPr lang="it-IT" dirty="0"/>
              <a:t>Doverosità = dovere, per la p.a., di perseguire il fine pubblico nel miglior modo possibile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Potere autoritativo doveroso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Responsabilità per inadeguato o omesso perseguimento del fine</a:t>
            </a:r>
          </a:p>
        </p:txBody>
      </p:sp>
    </p:spTree>
    <p:extLst>
      <p:ext uri="{BB962C8B-B14F-4D97-AF65-F5344CB8AC3E}">
        <p14:creationId xmlns:p14="http://schemas.microsoft.com/office/powerpoint/2010/main" val="354451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381668-A28A-E34C-B667-E49CD0F7E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err="1"/>
              <a:t>Giustiziabilità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6DBBF0-EBB1-1D43-B9F9-F274113C2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371600"/>
            <a:ext cx="10789920" cy="4998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Art. 103 </a:t>
            </a:r>
            <a:r>
              <a:rPr lang="it-IT" b="1" dirty="0" err="1"/>
              <a:t>Cost</a:t>
            </a:r>
            <a:r>
              <a:rPr lang="it-IT" b="1" dirty="0"/>
              <a:t>.</a:t>
            </a:r>
            <a:r>
              <a:rPr lang="it-IT" dirty="0"/>
              <a:t>: </a:t>
            </a:r>
          </a:p>
          <a:p>
            <a:pPr algn="just"/>
            <a:r>
              <a:rPr lang="en-US" dirty="0"/>
              <a:t>Il </a:t>
            </a:r>
            <a:r>
              <a:rPr lang="en-US" dirty="0" err="1"/>
              <a:t>Consiglio</a:t>
            </a:r>
            <a:r>
              <a:rPr lang="en-US" dirty="0"/>
              <a:t> di </a:t>
            </a:r>
            <a:r>
              <a:rPr lang="en-US" dirty="0" err="1"/>
              <a:t>Stato</a:t>
            </a:r>
            <a:r>
              <a:rPr lang="en-US" dirty="0"/>
              <a:t> e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di </a:t>
            </a:r>
            <a:r>
              <a:rPr lang="en-US" dirty="0" err="1"/>
              <a:t>giustizia</a:t>
            </a:r>
            <a:r>
              <a:rPr lang="en-US" dirty="0"/>
              <a:t> </a:t>
            </a:r>
            <a:r>
              <a:rPr lang="en-US" dirty="0" err="1"/>
              <a:t>amministrativa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giurisdizione</a:t>
            </a:r>
            <a:r>
              <a:rPr lang="en-US" dirty="0"/>
              <a:t>  per la </a:t>
            </a:r>
            <a:r>
              <a:rPr lang="en-US" dirty="0" err="1"/>
              <a:t>tutela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confronti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pubblica</a:t>
            </a:r>
            <a:r>
              <a:rPr lang="en-US" dirty="0"/>
              <a:t> </a:t>
            </a:r>
            <a:r>
              <a:rPr lang="en-US" dirty="0" err="1"/>
              <a:t>amministrazione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interessi</a:t>
            </a:r>
            <a:r>
              <a:rPr lang="en-US" dirty="0"/>
              <a:t> </a:t>
            </a:r>
            <a:r>
              <a:rPr lang="en-US" dirty="0" err="1"/>
              <a:t>legittimi</a:t>
            </a:r>
            <a:r>
              <a:rPr lang="en-US" dirty="0"/>
              <a:t> e, in </a:t>
            </a:r>
            <a:r>
              <a:rPr lang="en-US" dirty="0" err="1"/>
              <a:t>particolari</a:t>
            </a:r>
            <a:r>
              <a:rPr lang="en-US" dirty="0"/>
              <a:t> </a:t>
            </a:r>
            <a:r>
              <a:rPr lang="en-US" dirty="0" err="1"/>
              <a:t>materie</a:t>
            </a:r>
            <a:r>
              <a:rPr lang="en-US" dirty="0"/>
              <a:t> indicate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legge</a:t>
            </a:r>
            <a:r>
              <a:rPr lang="en-US" dirty="0"/>
              <a:t>,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diritti</a:t>
            </a:r>
            <a:r>
              <a:rPr lang="en-US" dirty="0"/>
              <a:t> </a:t>
            </a:r>
            <a:r>
              <a:rPr lang="en-US" dirty="0" err="1"/>
              <a:t>soggettivi</a:t>
            </a:r>
            <a:r>
              <a:rPr lang="en-US" dirty="0"/>
              <a:t>.</a:t>
            </a:r>
            <a:endParaRPr lang="it-IT" dirty="0"/>
          </a:p>
          <a:p>
            <a:pPr algn="just"/>
            <a:r>
              <a:rPr lang="en-US" dirty="0"/>
              <a:t>La Corte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conti</a:t>
            </a:r>
            <a:r>
              <a:rPr lang="en-US" dirty="0"/>
              <a:t> ha </a:t>
            </a:r>
            <a:r>
              <a:rPr lang="en-US" dirty="0" err="1"/>
              <a:t>giurisdizione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materie</a:t>
            </a:r>
            <a:r>
              <a:rPr lang="en-US" dirty="0"/>
              <a:t>  di  </a:t>
            </a:r>
            <a:r>
              <a:rPr lang="en-US" dirty="0" err="1"/>
              <a:t>contabilità</a:t>
            </a:r>
            <a:r>
              <a:rPr lang="en-US" dirty="0"/>
              <a:t>  </a:t>
            </a:r>
            <a:r>
              <a:rPr lang="en-US" dirty="0" err="1"/>
              <a:t>pubblica</a:t>
            </a:r>
            <a:r>
              <a:rPr lang="en-US" dirty="0"/>
              <a:t>  e  </a:t>
            </a:r>
            <a:r>
              <a:rPr lang="en-US" dirty="0" err="1"/>
              <a:t>nelle</a:t>
            </a:r>
            <a:r>
              <a:rPr lang="en-US" dirty="0"/>
              <a:t>  </a:t>
            </a:r>
            <a:r>
              <a:rPr lang="en-US" dirty="0" err="1"/>
              <a:t>altre</a:t>
            </a:r>
            <a:r>
              <a:rPr lang="en-US" dirty="0"/>
              <a:t>  </a:t>
            </a:r>
            <a:r>
              <a:rPr lang="en-US" dirty="0" err="1"/>
              <a:t>specificate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legge</a:t>
            </a:r>
            <a:r>
              <a:rPr lang="en-US" dirty="0"/>
              <a:t>.</a:t>
            </a:r>
            <a:r>
              <a:rPr lang="it-IT" dirty="0">
                <a:effectLst/>
              </a:rPr>
              <a:t> </a:t>
            </a:r>
          </a:p>
          <a:p>
            <a:pPr marL="0" indent="0">
              <a:buNone/>
            </a:pPr>
            <a:r>
              <a:rPr lang="it-IT" b="1" dirty="0"/>
              <a:t>Art. 113 </a:t>
            </a:r>
            <a:r>
              <a:rPr lang="it-IT" b="1" dirty="0" err="1"/>
              <a:t>Cost</a:t>
            </a:r>
            <a:r>
              <a:rPr lang="it-IT" dirty="0"/>
              <a:t>.:</a:t>
            </a:r>
          </a:p>
          <a:p>
            <a:pPr algn="just"/>
            <a:r>
              <a:rPr lang="it-IT" dirty="0"/>
              <a:t>Contro gli atti della pubblica amministrazione </a:t>
            </a:r>
            <a:r>
              <a:rPr lang="it-IT" dirty="0" err="1"/>
              <a:t>e`</a:t>
            </a:r>
            <a:r>
              <a:rPr lang="it-IT" dirty="0"/>
              <a:t> sempre ammessa la tutela giurisdizionale dei di- ritti e degli interessi legittimi dinanzi agli  organi  di giurisdizione ordinaria o amministrativa [24</a:t>
            </a:r>
            <a:r>
              <a:rPr lang="it-IT" baseline="30000" dirty="0"/>
              <a:t>1</a:t>
            </a:r>
            <a:r>
              <a:rPr lang="it-IT" dirty="0"/>
              <a:t>, 103</a:t>
            </a:r>
            <a:r>
              <a:rPr lang="it-IT" baseline="30000" dirty="0"/>
              <a:t>1,</a:t>
            </a:r>
            <a:r>
              <a:rPr lang="it-IT" dirty="0"/>
              <a:t> </a:t>
            </a:r>
            <a:r>
              <a:rPr lang="it-IT" baseline="30000" dirty="0"/>
              <a:t>2</a:t>
            </a:r>
            <a:r>
              <a:rPr lang="it-IT" dirty="0"/>
              <a:t>, 125</a:t>
            </a:r>
            <a:r>
              <a:rPr lang="it-IT" baseline="30000" dirty="0"/>
              <a:t>1</a:t>
            </a:r>
            <a:r>
              <a:rPr lang="it-IT" dirty="0"/>
              <a:t>].</a:t>
            </a:r>
          </a:p>
          <a:p>
            <a:pPr marL="0" indent="0" algn="just">
              <a:buNone/>
            </a:pPr>
            <a:r>
              <a:rPr lang="it-IT" dirty="0"/>
              <a:t>(…)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209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5A22AE-46CC-C148-9F4E-73B72606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Proporzionalità e ragionevolezza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4A2AF7-D7AD-C540-8BD3-FA1ADCAB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2640"/>
            <a:ext cx="10515600" cy="4104323"/>
          </a:xfrm>
        </p:spPr>
        <p:txBody>
          <a:bodyPr/>
          <a:lstStyle/>
          <a:p>
            <a:pPr algn="just"/>
            <a:r>
              <a:rPr lang="it-IT" dirty="0"/>
              <a:t>Proporzionalità: necessità di soddisfare l’interesse pubblico con minore restrizione possibile della sfera soggettiva dei privati – valutazione relativa all’intensità del potere esercitato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Ragionevolezza – giustificabilità del potere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Vizio di eccesso di potere e sindacato del giudice amministrativo</a:t>
            </a:r>
          </a:p>
        </p:txBody>
      </p:sp>
    </p:spTree>
    <p:extLst>
      <p:ext uri="{BB962C8B-B14F-4D97-AF65-F5344CB8AC3E}">
        <p14:creationId xmlns:p14="http://schemas.microsoft.com/office/powerpoint/2010/main" val="342688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C29089-6F49-D749-9C53-8044AAD0C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Buon andamento ed efficienza - </a:t>
            </a:r>
            <a:r>
              <a:rPr lang="it-IT" b="1" dirty="0" err="1"/>
              <a:t>Imaparzialità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D5DEC7-3CDE-E446-B122-50907FF2D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it-IT" dirty="0"/>
              <a:t>Art. 97, c. 2 </a:t>
            </a:r>
          </a:p>
          <a:p>
            <a:endParaRPr lang="it-IT" dirty="0"/>
          </a:p>
          <a:p>
            <a:pPr algn="just"/>
            <a:r>
              <a:rPr lang="it-IT" dirty="0"/>
              <a:t>Collegamento del buona andamento con efficienza, economicità, efficacia + accessibilità e trasparenza. Buon andamento come sintesi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Imparzialità nell’attività e nell’organizzazione</a:t>
            </a:r>
          </a:p>
        </p:txBody>
      </p:sp>
    </p:spTree>
    <p:extLst>
      <p:ext uri="{BB962C8B-B14F-4D97-AF65-F5344CB8AC3E}">
        <p14:creationId xmlns:p14="http://schemas.microsoft.com/office/powerpoint/2010/main" val="240707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B119ED-3807-BF44-9237-53EC5BDC0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Distinzione politica/amministrazione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B407E8-20FC-BE46-B41D-697DD736D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it-IT" dirty="0"/>
              <a:t>Il modello dell’art. 95 </a:t>
            </a:r>
            <a:r>
              <a:rPr lang="it-IT" dirty="0" err="1"/>
              <a:t>Cost</a:t>
            </a:r>
            <a:r>
              <a:rPr lang="it-IT" dirty="0"/>
              <a:t>: il ministro responsabile per l’attività del ministero</a:t>
            </a:r>
          </a:p>
          <a:p>
            <a:endParaRPr lang="it-IT" dirty="0"/>
          </a:p>
          <a:p>
            <a:r>
              <a:rPr lang="it-IT" dirty="0"/>
              <a:t>Distinzione tra organi politici e organi gestionali (dirigenti) nel d. </a:t>
            </a:r>
            <a:r>
              <a:rPr lang="it-IT" dirty="0" err="1"/>
              <a:t>lgs</a:t>
            </a:r>
            <a:r>
              <a:rPr lang="it-IT" dirty="0"/>
              <a:t> 165/2001</a:t>
            </a:r>
          </a:p>
        </p:txBody>
      </p:sp>
    </p:spTree>
    <p:extLst>
      <p:ext uri="{BB962C8B-B14F-4D97-AF65-F5344CB8AC3E}">
        <p14:creationId xmlns:p14="http://schemas.microsoft.com/office/powerpoint/2010/main" val="91952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28A850-5A50-D94C-BE80-98A69584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Principio autonomistico e sussidiarietà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6BC335-8813-134B-8BE3-173DD9D49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39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Art. 5 </a:t>
            </a:r>
            <a:r>
              <a:rPr lang="it-IT" dirty="0" err="1"/>
              <a:t>Cost</a:t>
            </a:r>
            <a:r>
              <a:rPr lang="it-IT" dirty="0"/>
              <a:t> e 114 </a:t>
            </a:r>
            <a:r>
              <a:rPr lang="it-IT" dirty="0" err="1"/>
              <a:t>Cost</a:t>
            </a:r>
            <a:r>
              <a:rPr lang="it-IT" dirty="0"/>
              <a:t>: l’articolazione della Repubblica negli enti territoriali dotati di autonomia costituzionalmente garantita -  indivisibilità e autonomia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Art. 118 </a:t>
            </a:r>
            <a:r>
              <a:rPr lang="it-IT" dirty="0" err="1"/>
              <a:t>Cost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1. Le funzioni amministrative sono attribuite ai Comuni salvo che, per assicurarne l’esercizio uni- </a:t>
            </a:r>
            <a:r>
              <a:rPr lang="it-IT" dirty="0" err="1"/>
              <a:t>tario</a:t>
            </a:r>
            <a:r>
              <a:rPr lang="it-IT" dirty="0"/>
              <a:t>,  siano  conferite  a  Province,  </a:t>
            </a:r>
            <a:r>
              <a:rPr lang="it-IT" dirty="0" err="1"/>
              <a:t>Citta`</a:t>
            </a:r>
            <a:r>
              <a:rPr lang="it-IT" dirty="0"/>
              <a:t>  metropoli- tane, Regioni e Stato, sulla base dei </a:t>
            </a:r>
            <a:r>
              <a:rPr lang="it-IT" dirty="0" err="1"/>
              <a:t>princ`ıpi</a:t>
            </a:r>
            <a:r>
              <a:rPr lang="it-IT" dirty="0"/>
              <a:t> di </a:t>
            </a:r>
            <a:r>
              <a:rPr lang="it-IT" dirty="0" err="1"/>
              <a:t>sussidiarieta</a:t>
            </a:r>
            <a:r>
              <a:rPr lang="it-IT" dirty="0"/>
              <a:t>`,  differenziazione  ed  adeguatezza.</a:t>
            </a:r>
          </a:p>
          <a:p>
            <a:pPr marL="0" indent="0" algn="just">
              <a:buNone/>
            </a:pPr>
            <a:r>
              <a:rPr lang="it-IT" dirty="0"/>
              <a:t>…</a:t>
            </a:r>
          </a:p>
          <a:p>
            <a:pPr marL="0" indent="0" algn="just">
              <a:buNone/>
            </a:pPr>
            <a:r>
              <a:rPr lang="it-IT" dirty="0"/>
              <a:t>4. Stato,  Regioni,  </a:t>
            </a:r>
            <a:r>
              <a:rPr lang="it-IT" dirty="0" err="1"/>
              <a:t>Citta`</a:t>
            </a:r>
            <a:r>
              <a:rPr lang="it-IT" dirty="0"/>
              <a:t>  metropolitane,  Province  e Comuni favoriscono l’autonoma iniziativa dei </a:t>
            </a:r>
            <a:r>
              <a:rPr lang="it-IT" dirty="0" err="1"/>
              <a:t>cit</a:t>
            </a:r>
            <a:r>
              <a:rPr lang="it-IT" dirty="0"/>
              <a:t>- </a:t>
            </a:r>
            <a:r>
              <a:rPr lang="it-IT" dirty="0" err="1"/>
              <a:t>tadini</a:t>
            </a:r>
            <a:r>
              <a:rPr lang="it-IT" dirty="0"/>
              <a:t>, singoli e associati, per lo svolgimento di </a:t>
            </a:r>
            <a:r>
              <a:rPr lang="it-IT" dirty="0" err="1"/>
              <a:t>attivita`</a:t>
            </a:r>
            <a:r>
              <a:rPr lang="it-IT" dirty="0"/>
              <a:t>  di interesse generale, sulla base del </a:t>
            </a:r>
            <a:r>
              <a:rPr lang="it-IT" dirty="0" err="1"/>
              <a:t>princi</a:t>
            </a:r>
            <a:r>
              <a:rPr lang="it-IT" dirty="0"/>
              <a:t>- pio  di  </a:t>
            </a:r>
            <a:r>
              <a:rPr lang="it-IT" dirty="0" err="1"/>
              <a:t>sussidiarieta</a:t>
            </a:r>
            <a:r>
              <a:rPr lang="it-IT" dirty="0"/>
              <a:t>`.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7131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429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I principi del diritto amministrativo</vt:lpstr>
      <vt:lpstr>Principio di legalità</vt:lpstr>
      <vt:lpstr>Doverosità e responsabilità</vt:lpstr>
      <vt:lpstr>Giustiziabilità</vt:lpstr>
      <vt:lpstr>Proporzionalità e ragionevolezza</vt:lpstr>
      <vt:lpstr>Buon andamento ed efficienza - Imaparzialità</vt:lpstr>
      <vt:lpstr>Distinzione politica/amministrazione</vt:lpstr>
      <vt:lpstr>Principio autonomistico e sussidiarietà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principi del diritto amministrativo</dc:title>
  <dc:creator>Microsoft Office User</dc:creator>
  <cp:lastModifiedBy>Microsoft Office User</cp:lastModifiedBy>
  <cp:revision>6</cp:revision>
  <dcterms:created xsi:type="dcterms:W3CDTF">2020-10-07T07:35:07Z</dcterms:created>
  <dcterms:modified xsi:type="dcterms:W3CDTF">2020-10-07T08:45:25Z</dcterms:modified>
</cp:coreProperties>
</file>