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EL ADJETIVO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POSICIÓN: antes o después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Cuando colocamos </a:t>
            </a:r>
            <a:r>
              <a:rPr lang="es-MX" dirty="0" smtClean="0"/>
              <a:t>después </a:t>
            </a:r>
            <a:r>
              <a:rPr lang="es-MX" u="sng" dirty="0" smtClean="0"/>
              <a:t> </a:t>
            </a:r>
            <a:r>
              <a:rPr lang="es-MX" u="sng" dirty="0"/>
              <a:t>limitamos</a:t>
            </a:r>
            <a:r>
              <a:rPr lang="es-MX" dirty="0"/>
              <a:t> la cantidad </a:t>
            </a:r>
            <a:r>
              <a:rPr lang="es-MX" dirty="0" smtClean="0"/>
              <a:t>posible </a:t>
            </a:r>
            <a:r>
              <a:rPr lang="es-MX" dirty="0"/>
              <a:t>de objetos a la que se puede referir ese </a:t>
            </a:r>
            <a:r>
              <a:rPr lang="es-MX" dirty="0" smtClean="0"/>
              <a:t>sustantivo</a:t>
            </a:r>
          </a:p>
          <a:p>
            <a:pPr lvl="1"/>
            <a:r>
              <a:rPr lang="es-MX" dirty="0" smtClean="0"/>
              <a:t>La ciudad está bien, pero los barrios viejos están bastantes sucios</a:t>
            </a:r>
            <a:endParaRPr lang="es-MX" dirty="0"/>
          </a:p>
          <a:p>
            <a:pPr lvl="1"/>
            <a:endParaRPr lang="es-MX" dirty="0"/>
          </a:p>
          <a:p>
            <a:endParaRPr lang="es-MX" dirty="0"/>
          </a:p>
          <a:p>
            <a:r>
              <a:rPr lang="es-MX" dirty="0"/>
              <a:t>Cuando colocamos antes </a:t>
            </a:r>
            <a:r>
              <a:rPr lang="es-MX" u="sng" dirty="0"/>
              <a:t>destacamos</a:t>
            </a:r>
            <a:r>
              <a:rPr lang="es-MX" dirty="0"/>
              <a:t> una </a:t>
            </a:r>
            <a:r>
              <a:rPr lang="es-MX" dirty="0" smtClean="0"/>
              <a:t>característica</a:t>
            </a:r>
          </a:p>
          <a:p>
            <a:pPr lvl="1"/>
            <a:r>
              <a:rPr lang="es-MX" dirty="0" smtClean="0"/>
              <a:t>Visité </a:t>
            </a:r>
            <a:r>
              <a:rPr lang="es-MX" dirty="0" err="1" smtClean="0"/>
              <a:t>entrañalbes</a:t>
            </a:r>
            <a:r>
              <a:rPr lang="es-MX" dirty="0" smtClean="0"/>
              <a:t> cafés de la plaza Mayor y comí deliciosas especialidades de las pastelerías.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420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Cambio de significado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Con adjetivos como viejo, grande, bueno, simple, cierto, diferente, medio, solo, único, etc.</a:t>
            </a:r>
          </a:p>
          <a:p>
            <a:pPr lvl="1"/>
            <a:r>
              <a:rPr lang="es-MX" dirty="0" smtClean="0"/>
              <a:t>País pobre/ pobre país; mujer buena/buena mujer; padre bueno/buen padre</a:t>
            </a:r>
            <a:endParaRPr lang="es-MX" dirty="0"/>
          </a:p>
          <a:p>
            <a:r>
              <a:rPr lang="es-MX" dirty="0" smtClean="0"/>
              <a:t>Con los adjetivos grande y pequeño:</a:t>
            </a:r>
          </a:p>
          <a:p>
            <a:r>
              <a:rPr lang="es-MX" dirty="0" smtClean="0"/>
              <a:t>Antes del sustantivo se señala tamaño y también importancia.</a:t>
            </a:r>
          </a:p>
          <a:p>
            <a:endParaRPr lang="es-MX" dirty="0"/>
          </a:p>
          <a:p>
            <a:r>
              <a:rPr lang="es-MX" dirty="0" smtClean="0"/>
              <a:t>Bueno y malo: ante masculino </a:t>
            </a:r>
            <a:r>
              <a:rPr lang="es-MX" dirty="0" err="1" smtClean="0"/>
              <a:t>singural</a:t>
            </a:r>
            <a:r>
              <a:rPr lang="es-MX" dirty="0" smtClean="0"/>
              <a:t>→ BUEN, MAL </a:t>
            </a:r>
          </a:p>
          <a:p>
            <a:pPr lvl="1"/>
            <a:r>
              <a:rPr lang="es-MX" dirty="0" smtClean="0"/>
              <a:t>Buen hombre, mal asunto.</a:t>
            </a:r>
          </a:p>
          <a:p>
            <a:r>
              <a:rPr lang="es-MX" dirty="0" smtClean="0"/>
              <a:t>Grande: ante masculino y femenino singular → GRAN </a:t>
            </a:r>
          </a:p>
          <a:p>
            <a:pPr lvl="1"/>
            <a:r>
              <a:rPr lang="es-MX" dirty="0" smtClean="0"/>
              <a:t>gran hombre, </a:t>
            </a:r>
            <a:r>
              <a:rPr lang="es-MX" smtClean="0"/>
              <a:t>gran oportunidad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4232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 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LOS ADJETIVOS SON PALABRAS QUE DAN INFORMACIÓN SOBRE LAS CARACTERÍSTICAS DE COSAS Y PERSONAS (SUSTANTIVOS)</a:t>
            </a:r>
          </a:p>
          <a:p>
            <a:endParaRPr lang="es-MX" dirty="0"/>
          </a:p>
          <a:p>
            <a:r>
              <a:rPr lang="es-MX" dirty="0" smtClean="0"/>
              <a:t>LOS ADJETIVOS CONCUERDAN CON EL SUSTANTIVO EN </a:t>
            </a:r>
          </a:p>
          <a:p>
            <a:pPr lvl="1"/>
            <a:r>
              <a:rPr lang="es-MX" dirty="0" smtClean="0"/>
              <a:t>GÉNERO (masculino y femenino) </a:t>
            </a:r>
          </a:p>
          <a:p>
            <a:pPr lvl="1"/>
            <a:r>
              <a:rPr lang="es-MX" dirty="0" smtClean="0"/>
              <a:t>NÚMERO (singular y plural)</a:t>
            </a:r>
          </a:p>
          <a:p>
            <a:endParaRPr lang="es-MX" dirty="0"/>
          </a:p>
          <a:p>
            <a:r>
              <a:rPr lang="es-MX" dirty="0" smtClean="0"/>
              <a:t>SU POSICIÓN NORMAL ES DESPUÉS DEL SUSTANTIVO</a:t>
            </a:r>
          </a:p>
          <a:p>
            <a:r>
              <a:rPr lang="es-MX" dirty="0" smtClean="0"/>
              <a:t>PUEDEN LLEVAR CUANTIFICADORES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12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GÉNERO DE LOS ADJETIVOS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200" dirty="0" smtClean="0"/>
              <a:t>DOS TERMINACIONES: </a:t>
            </a:r>
          </a:p>
          <a:p>
            <a:pPr lvl="1"/>
            <a:r>
              <a:rPr lang="es-MX" sz="3200" dirty="0" smtClean="0"/>
              <a:t> </a:t>
            </a:r>
            <a:r>
              <a:rPr lang="es-MX" sz="3200" b="1" dirty="0" smtClean="0"/>
              <a:t>-O</a:t>
            </a:r>
            <a:r>
              <a:rPr lang="es-MX" sz="3200" dirty="0" smtClean="0"/>
              <a:t> → masculino:   rápido, bonito</a:t>
            </a:r>
          </a:p>
          <a:p>
            <a:pPr lvl="1"/>
            <a:r>
              <a:rPr lang="es-MX" sz="3200" dirty="0" smtClean="0"/>
              <a:t> </a:t>
            </a:r>
            <a:r>
              <a:rPr lang="es-MX" sz="3200" b="1" dirty="0" smtClean="0"/>
              <a:t>-A</a:t>
            </a:r>
            <a:r>
              <a:rPr lang="es-MX" sz="3200" dirty="0" smtClean="0"/>
              <a:t> → femenino: rápida, bonita</a:t>
            </a:r>
          </a:p>
          <a:p>
            <a:r>
              <a:rPr lang="es-MX" sz="3200" dirty="0" smtClean="0"/>
              <a:t>FORMACIÓN DE LA FORMA FEMENINA:</a:t>
            </a:r>
          </a:p>
          <a:p>
            <a:pPr lvl="1"/>
            <a:r>
              <a:rPr lang="es-MX" sz="3200" dirty="0" smtClean="0"/>
              <a:t>Terminación en </a:t>
            </a:r>
            <a:r>
              <a:rPr lang="es-MX" sz="3200" b="1" dirty="0" smtClean="0"/>
              <a:t>–OR</a:t>
            </a:r>
            <a:r>
              <a:rPr lang="es-MX" sz="3200" dirty="0" smtClean="0"/>
              <a:t> o </a:t>
            </a:r>
            <a:r>
              <a:rPr lang="es-MX" sz="3200" b="1" dirty="0" smtClean="0"/>
              <a:t>VOCAL TÓNICA + N</a:t>
            </a:r>
            <a:r>
              <a:rPr lang="es-MX" sz="3200" dirty="0" smtClean="0"/>
              <a:t>   se añada </a:t>
            </a:r>
            <a:r>
              <a:rPr lang="es-MX" sz="3500" b="1" dirty="0" smtClean="0"/>
              <a:t>A</a:t>
            </a:r>
          </a:p>
          <a:p>
            <a:pPr lvl="2"/>
            <a:r>
              <a:rPr lang="es-MX" sz="3200" dirty="0" smtClean="0"/>
              <a:t>Hablador/habladora;  dormilón/dormilona</a:t>
            </a:r>
          </a:p>
          <a:p>
            <a:pPr lvl="1"/>
            <a:endParaRPr lang="es-MX" sz="3200" dirty="0" smtClean="0"/>
          </a:p>
          <a:p>
            <a:pPr lvl="2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38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Formación forma femenina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sz="3200" dirty="0"/>
              <a:t>Terminación en consonante +</a:t>
            </a:r>
            <a:r>
              <a:rPr lang="es-MX" sz="3200" b="1" dirty="0"/>
              <a:t>A</a:t>
            </a:r>
          </a:p>
          <a:p>
            <a:pPr lvl="1"/>
            <a:r>
              <a:rPr lang="es-MX" sz="2800" dirty="0"/>
              <a:t>Español/española; </a:t>
            </a:r>
            <a:r>
              <a:rPr lang="es-MX" sz="2800" dirty="0" smtClean="0"/>
              <a:t>inglés/inglesa</a:t>
            </a:r>
          </a:p>
          <a:p>
            <a:pPr lvl="1"/>
            <a:endParaRPr lang="es-MX" sz="2800" dirty="0"/>
          </a:p>
          <a:p>
            <a:r>
              <a:rPr lang="es-MX" sz="3200" dirty="0"/>
              <a:t>Terminación en </a:t>
            </a:r>
            <a:r>
              <a:rPr lang="es-MX" sz="3200" b="1" dirty="0"/>
              <a:t>–E, -ISTA, -L, -N, -R, Z</a:t>
            </a:r>
            <a:r>
              <a:rPr lang="es-MX" sz="3200" dirty="0"/>
              <a:t>:  tienen una sola forma para masculino y femenino.</a:t>
            </a:r>
          </a:p>
          <a:p>
            <a:pPr lvl="1"/>
            <a:r>
              <a:rPr lang="es-MX" sz="2800" dirty="0"/>
              <a:t>Pensamiento pacifista/organización pacifista</a:t>
            </a:r>
          </a:p>
          <a:p>
            <a:pPr lvl="1"/>
            <a:r>
              <a:rPr lang="es-MX" sz="2800" dirty="0"/>
              <a:t>Hombre elegante/mujer elegante</a:t>
            </a:r>
          </a:p>
        </p:txBody>
      </p:sp>
    </p:spTree>
    <p:extLst>
      <p:ext uri="{BB962C8B-B14F-4D97-AF65-F5344CB8AC3E}">
        <p14:creationId xmlns:p14="http://schemas.microsoft.com/office/powerpoint/2010/main" val="39746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Formación </a:t>
            </a:r>
            <a:r>
              <a:rPr lang="es-MX" dirty="0" smtClean="0"/>
              <a:t>forma femenina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sz="3200" dirty="0" smtClean="0"/>
              <a:t>Los adjetivos de procedencia (como los gentilicios) con terminación</a:t>
            </a:r>
          </a:p>
          <a:p>
            <a:pPr marL="400050" lvl="1" indent="0">
              <a:buNone/>
            </a:pPr>
            <a:r>
              <a:rPr lang="es-MX" sz="3000" dirty="0" smtClean="0"/>
              <a:t> </a:t>
            </a:r>
            <a:r>
              <a:rPr lang="es-MX" sz="3000" b="1" dirty="0" smtClean="0"/>
              <a:t>–A, -ENSE, -Í, -Ú </a:t>
            </a:r>
            <a:r>
              <a:rPr lang="es-MX" sz="3000" dirty="0" smtClean="0"/>
              <a:t>  </a:t>
            </a:r>
          </a:p>
          <a:p>
            <a:pPr marL="400050" lvl="1" indent="0">
              <a:buNone/>
            </a:pPr>
            <a:r>
              <a:rPr lang="es-MX" sz="3000" dirty="0" smtClean="0"/>
              <a:t>mantienen la misma forma en masculino y femenino</a:t>
            </a:r>
          </a:p>
          <a:p>
            <a:endParaRPr lang="es-MX" sz="2200" dirty="0"/>
          </a:p>
          <a:p>
            <a:pPr lvl="1"/>
            <a:r>
              <a:rPr lang="es-MX" sz="2200" dirty="0" smtClean="0"/>
              <a:t>Muchacho belga/muchacha belga</a:t>
            </a:r>
          </a:p>
          <a:p>
            <a:pPr lvl="1"/>
            <a:r>
              <a:rPr lang="es-MX" sz="2200" dirty="0" smtClean="0"/>
              <a:t>Pueblo iraní/ política iraní</a:t>
            </a:r>
          </a:p>
          <a:p>
            <a:pPr lvl="1"/>
            <a:r>
              <a:rPr lang="es-MX" sz="2200" dirty="0" smtClean="0"/>
              <a:t>Estilo estadounidense/mujer estadounidense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480228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NÚMERO DE LOS ADJETIVOS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FORMACIÓN DEL PLURAL</a:t>
            </a:r>
          </a:p>
          <a:p>
            <a:r>
              <a:rPr lang="es-MX" sz="3200" dirty="0" smtClean="0"/>
              <a:t>Terminación en </a:t>
            </a:r>
            <a:r>
              <a:rPr lang="es-MX" sz="3200" b="1" dirty="0" smtClean="0"/>
              <a:t>vocal  +S</a:t>
            </a:r>
          </a:p>
          <a:p>
            <a:pPr lvl="1"/>
            <a:r>
              <a:rPr lang="es-MX" sz="2600" dirty="0" smtClean="0"/>
              <a:t>Largo/largos; corta/cortas</a:t>
            </a:r>
          </a:p>
          <a:p>
            <a:r>
              <a:rPr lang="es-MX" sz="3200" dirty="0" smtClean="0"/>
              <a:t>Terminación en </a:t>
            </a:r>
            <a:r>
              <a:rPr lang="es-MX" sz="3200" b="1" dirty="0" smtClean="0"/>
              <a:t>consonante + -ES</a:t>
            </a:r>
          </a:p>
          <a:p>
            <a:pPr marL="457200" lvl="1" indent="0">
              <a:buNone/>
            </a:pPr>
            <a:r>
              <a:rPr lang="es-MX" sz="3000" dirty="0" smtClean="0"/>
              <a:t>	Normal/normales</a:t>
            </a:r>
          </a:p>
          <a:p>
            <a:r>
              <a:rPr lang="es-MX" sz="3200" dirty="0" smtClean="0"/>
              <a:t>Terminación en </a:t>
            </a:r>
            <a:r>
              <a:rPr lang="es-MX" sz="3200" b="1" dirty="0" smtClean="0"/>
              <a:t>–Í,</a:t>
            </a:r>
            <a:r>
              <a:rPr lang="es-MX" sz="3200" dirty="0" smtClean="0"/>
              <a:t> o </a:t>
            </a:r>
            <a:r>
              <a:rPr lang="es-MX" sz="3200" b="1" dirty="0" smtClean="0"/>
              <a:t>Ú</a:t>
            </a:r>
            <a:r>
              <a:rPr lang="es-MX" sz="3200" dirty="0" smtClean="0"/>
              <a:t>: se añade </a:t>
            </a:r>
            <a:r>
              <a:rPr lang="es-MX" sz="3200" b="1" dirty="0" smtClean="0"/>
              <a:t>-S</a:t>
            </a:r>
            <a:r>
              <a:rPr lang="es-MX" sz="3200" dirty="0" smtClean="0"/>
              <a:t> o </a:t>
            </a:r>
            <a:r>
              <a:rPr lang="es-MX" sz="3200" b="1" dirty="0" smtClean="0"/>
              <a:t>–ES</a:t>
            </a:r>
          </a:p>
          <a:p>
            <a:pPr lvl="1"/>
            <a:r>
              <a:rPr lang="es-MX" sz="2800" dirty="0" smtClean="0"/>
              <a:t>Marroquí/marroquís/marroquíes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670196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DESPUÉS DEL SUSTANTIVO (Colocación normal)</a:t>
            </a:r>
          </a:p>
          <a:p>
            <a:pPr marL="0" indent="0">
              <a:buNone/>
            </a:pPr>
            <a:endParaRPr lang="es-MX" dirty="0" smtClean="0"/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 adjetivos de </a:t>
            </a:r>
            <a:r>
              <a:rPr lang="es-MX" u="sng" dirty="0" smtClean="0"/>
              <a:t>clase</a:t>
            </a:r>
            <a:r>
              <a:rPr lang="es-MX" dirty="0" smtClean="0"/>
              <a:t> que concretan el significado del sustantivo precisándola.  En este caso es incompatible con los cuantificadores (muy, bastante, poco, etc.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 adjetivos de </a:t>
            </a:r>
            <a:r>
              <a:rPr lang="es-MX" u="sng" dirty="0" smtClean="0"/>
              <a:t>origen y procedencia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 adjetivos que indican </a:t>
            </a:r>
            <a:r>
              <a:rPr lang="es-MX" u="sng" dirty="0" smtClean="0"/>
              <a:t>color y forma</a:t>
            </a:r>
          </a:p>
          <a:p>
            <a:pPr marL="457200" indent="-457200">
              <a:buFont typeface="+mj-lt"/>
              <a:buAutoNum type="arabicPeriod"/>
            </a:pPr>
            <a:r>
              <a:rPr lang="es-MX" u="sng" dirty="0" smtClean="0"/>
              <a:t>Participios</a:t>
            </a:r>
            <a:r>
              <a:rPr lang="es-MX" dirty="0" smtClean="0"/>
              <a:t> con valor de adjetivo (terminado, cerrado, roto)</a:t>
            </a:r>
          </a:p>
          <a:p>
            <a:pPr marL="457200" indent="-457200">
              <a:buFont typeface="+mj-lt"/>
              <a:buAutoNum type="arabicPeriod"/>
            </a:pPr>
            <a:r>
              <a:rPr lang="es-MX" u="sng" dirty="0" smtClean="0"/>
              <a:t>Adjetivos de estado</a:t>
            </a:r>
            <a:r>
              <a:rPr lang="es-MX" dirty="0" smtClean="0"/>
              <a:t> como resultado de proceso</a:t>
            </a:r>
          </a:p>
          <a:p>
            <a:pPr marL="457200" indent="-45720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2957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 del adjetivo: después del sustantivo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dirty="0" smtClean="0"/>
              <a:t>EJEMPLOS: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1. Teléfonos móviles; Aparato electrónico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 Comida argentina; Especialidades turcas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3. Vestido rojo; pared amarilla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4. Trabajo terminado, discurso cerrado, vidrio roto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5</a:t>
            </a:r>
            <a:r>
              <a:rPr lang="es-MX" dirty="0" smtClean="0"/>
              <a:t>. Trabajador cansado; niño enfermo; botella vacía</a:t>
            </a:r>
          </a:p>
          <a:p>
            <a:pPr marL="0" indent="0">
              <a:buNone/>
            </a:pPr>
            <a:endParaRPr lang="es-MX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249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POSICIÓN: antes o después</a:t>
            </a:r>
            <a:endParaRPr lang="it-I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Adjetivos de valoración (bueno, divertido, feo, bonito):</a:t>
            </a:r>
          </a:p>
          <a:p>
            <a:pPr marL="400050" lvl="1" indent="0">
              <a:buNone/>
            </a:pPr>
            <a:r>
              <a:rPr lang="es-MX" dirty="0" smtClean="0"/>
              <a:t>Me regalaron una </a:t>
            </a:r>
            <a:r>
              <a:rPr lang="es-MX" u="sng" dirty="0" smtClean="0"/>
              <a:t>novela estupenda</a:t>
            </a:r>
            <a:r>
              <a:rPr lang="es-MX" dirty="0" smtClean="0"/>
              <a:t> </a:t>
            </a:r>
          </a:p>
          <a:p>
            <a:pPr marL="400050" lvl="1" indent="0">
              <a:buNone/>
            </a:pPr>
            <a:r>
              <a:rPr lang="es-MX" dirty="0" smtClean="0"/>
              <a:t>Les hablaré de una </a:t>
            </a:r>
            <a:r>
              <a:rPr lang="es-MX" u="sng" dirty="0" smtClean="0"/>
              <a:t>estupenda novela</a:t>
            </a:r>
            <a:r>
              <a:rPr lang="es-MX" dirty="0" smtClean="0"/>
              <a:t>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Adjetivos de descripción física (excepto los de color y forma):</a:t>
            </a:r>
          </a:p>
          <a:p>
            <a:pPr marL="400050" lvl="1" indent="0">
              <a:buNone/>
            </a:pPr>
            <a:r>
              <a:rPr lang="es-MX" dirty="0" smtClean="0"/>
              <a:t>Hay una </a:t>
            </a:r>
            <a:r>
              <a:rPr lang="es-MX" u="sng" dirty="0" smtClean="0"/>
              <a:t>pequeña sala</a:t>
            </a:r>
            <a:r>
              <a:rPr lang="es-MX" dirty="0" smtClean="0"/>
              <a:t> de reuniones en el segundo piso</a:t>
            </a:r>
          </a:p>
          <a:p>
            <a:pPr marL="400050" lvl="1" indent="0">
              <a:buNone/>
            </a:pPr>
            <a:r>
              <a:rPr lang="es-MX" dirty="0" smtClean="0"/>
              <a:t>Tenemos dos </a:t>
            </a:r>
            <a:r>
              <a:rPr lang="es-MX" u="sng" dirty="0" smtClean="0"/>
              <a:t>salas pequeñas</a:t>
            </a:r>
            <a:r>
              <a:rPr lang="es-MX" dirty="0" smtClean="0"/>
              <a:t> y una grande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1166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1455</TotalTime>
  <Words>542</Words>
  <Application>Microsoft Office PowerPoint</Application>
  <PresentationFormat>Panorámica</PresentationFormat>
  <Paragraphs>86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EL ADJETIVO</vt:lpstr>
      <vt:lpstr>DEFINICIÓN </vt:lpstr>
      <vt:lpstr>GÉNERO DE LOS ADJETIVOS</vt:lpstr>
      <vt:lpstr>Formación forma femenina</vt:lpstr>
      <vt:lpstr>Formación forma femenina</vt:lpstr>
      <vt:lpstr>NÚMERO DE LOS ADJETIVOS</vt:lpstr>
      <vt:lpstr>POSICIÓN</vt:lpstr>
      <vt:lpstr>Posición del adjetivo: después del sustantivo</vt:lpstr>
      <vt:lpstr>POSICIÓN: antes o después</vt:lpstr>
      <vt:lpstr>POSICIÓN: antes o después</vt:lpstr>
      <vt:lpstr>Cambio de significado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ADJETIVO</dc:title>
  <dc:creator>anamaria.gonzalez</dc:creator>
  <cp:lastModifiedBy>anamaria.gonzalez</cp:lastModifiedBy>
  <cp:revision>12</cp:revision>
  <dcterms:created xsi:type="dcterms:W3CDTF">2018-10-10T07:26:05Z</dcterms:created>
  <dcterms:modified xsi:type="dcterms:W3CDTF">2020-10-08T06:33:45Z</dcterms:modified>
</cp:coreProperties>
</file>