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69" r:id="rId4"/>
    <p:sldId id="257" r:id="rId5"/>
    <p:sldId id="259" r:id="rId6"/>
    <p:sldId id="261" r:id="rId7"/>
    <p:sldId id="263" r:id="rId8"/>
    <p:sldId id="268" r:id="rId9"/>
    <p:sldId id="265" r:id="rId10"/>
    <p:sldId id="267" r:id="rId11"/>
    <p:sldId id="270" r:id="rId12"/>
    <p:sldId id="271" r:id="rId13"/>
    <p:sldId id="272" r:id="rId14"/>
    <p:sldId id="273" r:id="rId15"/>
    <p:sldId id="274" r:id="rId16"/>
    <p:sldId id="262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0" d="100"/>
          <a:sy n="50" d="100"/>
        </p:scale>
        <p:origin x="17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C3FC3-0784-4B71-86AC-5CCDFC69237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DED0-1B8E-403B-83F1-BB0B0E5B4DD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82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21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29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65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5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01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99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74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88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45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85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38E-9D82-4957-ABF0-17D60D04DAE0}" type="datetimeFigureOut">
              <a:rPr lang="it-IT" smtClean="0"/>
              <a:t>12/10/2020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721D-2CEB-40FA-8EEC-7557EF534A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1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UNA LENGUA Y NUMEROSAS CULTURAS</a:t>
            </a:r>
            <a:endParaRPr lang="it-I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El español como expresión de una cultura</a:t>
            </a:r>
          </a:p>
          <a:p>
            <a:r>
              <a:rPr lang="es-MX" dirty="0" smtClean="0"/>
              <a:t>La cultura/ las culturas de habla española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954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81158" y="357166"/>
            <a:ext cx="5857916" cy="192882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Se vende una negrita de 15 años, medio bozal y sin vicios algunos. Sabe lavar bien y tiene buenos principios de costura y de cocina. Su precio: 400 pesos cobre.</a:t>
            </a:r>
          </a:p>
          <a:p>
            <a:r>
              <a:rPr lang="es-MX" sz="2000" dirty="0"/>
              <a:t>(Uruguay, 1829-1830)</a:t>
            </a:r>
            <a:endParaRPr lang="it-IT" sz="2000" dirty="0"/>
          </a:p>
        </p:txBody>
      </p:sp>
      <p:sp>
        <p:nvSpPr>
          <p:cNvPr id="3" name="Rettangolo arrotondato 2"/>
          <p:cNvSpPr/>
          <p:nvPr/>
        </p:nvSpPr>
        <p:spPr>
          <a:xfrm>
            <a:off x="7881950" y="1571612"/>
            <a:ext cx="2786050" cy="300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Candombé, candombé, candombé candombé.</a:t>
            </a:r>
          </a:p>
          <a:p>
            <a:pPr algn="ctr"/>
            <a:r>
              <a:rPr lang="es-MX" dirty="0"/>
              <a:t>Buriay curumbamba, María Curumbé, Hé, e,</a:t>
            </a:r>
          </a:p>
          <a:p>
            <a:pPr algn="ctr"/>
            <a:r>
              <a:rPr lang="es-MX" dirty="0"/>
              <a:t>Hé, e, Manuay Curumbé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2309786" y="3143248"/>
            <a:ext cx="4071966" cy="3714752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¿Sabéis mi otro apellido, el que me viene de aquella tierra enorme, el apellido sangriento y capturado, que pasó sobre el mar entre cadenas, que pasó entre cadenas el mar?</a:t>
            </a:r>
          </a:p>
          <a:p>
            <a:pPr algn="ctr"/>
            <a:r>
              <a:rPr lang="es-MX" dirty="0"/>
              <a:t>¡Ah, no podéis recordarlo!</a:t>
            </a:r>
          </a:p>
          <a:p>
            <a:pPr algn="ctr"/>
            <a:r>
              <a:rPr lang="es-MX" dirty="0"/>
              <a:t>Lo habéis disuelto en tinta inmemorial.</a:t>
            </a:r>
          </a:p>
          <a:p>
            <a:pPr algn="ctr"/>
            <a:r>
              <a:rPr lang="es-MX" dirty="0"/>
              <a:t>Lo habéis robado a un pobre negro indefenso.</a:t>
            </a:r>
          </a:p>
          <a:p>
            <a:pPr algn="ctr"/>
            <a:r>
              <a:rPr lang="es-MX" dirty="0"/>
              <a:t>(Nicolás Guillén, </a:t>
            </a:r>
            <a:r>
              <a:rPr lang="es-MX" i="1" dirty="0"/>
              <a:t>El apellido</a:t>
            </a:r>
            <a:r>
              <a:rPr lang="es-MX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361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s-MX" dirty="0" smtClean="0"/>
              <a:t>El mestizaje 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b="1" dirty="0" smtClean="0"/>
              <a:t>Proceso étnico:</a:t>
            </a:r>
          </a:p>
          <a:p>
            <a:pPr lvl="1"/>
            <a:r>
              <a:rPr lang="es-MX" dirty="0" smtClean="0"/>
              <a:t> promovido por la Corona Española</a:t>
            </a:r>
          </a:p>
          <a:p>
            <a:pPr lvl="1"/>
            <a:r>
              <a:rPr lang="es-MX" dirty="0" smtClean="0"/>
              <a:t>favorecido por la ausencia de mujeres españolas</a:t>
            </a:r>
          </a:p>
          <a:p>
            <a:pPr lvl="1"/>
            <a:r>
              <a:rPr lang="es-MX" dirty="0" smtClean="0"/>
              <a:t>Las castas </a:t>
            </a:r>
          </a:p>
          <a:p>
            <a:r>
              <a:rPr lang="es-MX" b="1" dirty="0" smtClean="0"/>
              <a:t>Proceso cultural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¿Cultura mestiza o hibrida?  </a:t>
            </a:r>
          </a:p>
          <a:p>
            <a:pPr lvl="1"/>
            <a:r>
              <a:rPr lang="es-MX" dirty="0" smtClean="0"/>
              <a:t>Identidad y Nacionalismo (la raza de bronce)</a:t>
            </a:r>
          </a:p>
          <a:p>
            <a:pPr lvl="1"/>
            <a:r>
              <a:rPr lang="es-MX" dirty="0" smtClean="0"/>
              <a:t>Aspecto lingüístico:  lenguas indígenas como patrimonio cultural</a:t>
            </a:r>
          </a:p>
          <a:p>
            <a:pPr lvl="1"/>
            <a:r>
              <a:rPr lang="es-MX" dirty="0" smtClean="0"/>
              <a:t>Aspecto religioso</a:t>
            </a:r>
          </a:p>
          <a:p>
            <a:pPr lvl="1"/>
            <a:endParaRPr lang="es-MX" dirty="0" smtClean="0"/>
          </a:p>
          <a:p>
            <a:pPr lvl="1"/>
            <a:endParaRPr lang="es-MX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452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Las castas 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MX" dirty="0" smtClean="0"/>
              <a:t>Mestizo: blanco + india</a:t>
            </a:r>
          </a:p>
          <a:p>
            <a:r>
              <a:rPr lang="es-MX" dirty="0" smtClean="0"/>
              <a:t>Castizo: mestizo + española</a:t>
            </a:r>
          </a:p>
          <a:p>
            <a:r>
              <a:rPr lang="es-MX" dirty="0" smtClean="0"/>
              <a:t>Chamizo: castizo + mestiza</a:t>
            </a:r>
          </a:p>
          <a:p>
            <a:r>
              <a:rPr lang="es-MX" dirty="0" smtClean="0"/>
              <a:t>Coyote mestizo: chamizo + mestiza</a:t>
            </a:r>
          </a:p>
          <a:p>
            <a:r>
              <a:rPr lang="es-MX" dirty="0" smtClean="0"/>
              <a:t>Ahí te estás: coyote mestizo + mulata </a:t>
            </a:r>
          </a:p>
          <a:p>
            <a:r>
              <a:rPr lang="es-MX" dirty="0" smtClean="0"/>
              <a:t> Mulato: blanco + negra </a:t>
            </a:r>
          </a:p>
          <a:p>
            <a:pPr lvl="1"/>
            <a:r>
              <a:rPr lang="es-MX" dirty="0" smtClean="0"/>
              <a:t>Reconversión semántica de elementos indígenas: </a:t>
            </a:r>
          </a:p>
          <a:p>
            <a:pPr lvl="2">
              <a:buNone/>
            </a:pPr>
            <a:r>
              <a:rPr lang="es-MX" dirty="0" smtClean="0"/>
              <a:t>taíno: jíbaro</a:t>
            </a:r>
          </a:p>
          <a:p>
            <a:pPr lvl="2">
              <a:buNone/>
            </a:pPr>
            <a:r>
              <a:rPr lang="es-MX" dirty="0" smtClean="0"/>
              <a:t>Nahua: coyote </a:t>
            </a:r>
          </a:p>
          <a:p>
            <a:pPr lvl="2">
              <a:buNone/>
            </a:pPr>
            <a:r>
              <a:rPr lang="es-MX" dirty="0" smtClean="0"/>
              <a:t>Inca: chino</a:t>
            </a:r>
          </a:p>
          <a:p>
            <a:pPr lvl="2">
              <a:buNone/>
            </a:pPr>
            <a:r>
              <a:rPr lang="es-MX" dirty="0" smtClean="0"/>
              <a:t>Aimara: cholo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421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7" y="103472"/>
            <a:ext cx="3810000" cy="5029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7856" y="5342022"/>
            <a:ext cx="3810001" cy="539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 chino cambujo e india: Loba</a:t>
            </a:r>
            <a:endParaRPr lang="it-I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59" y="103472"/>
            <a:ext cx="3716956" cy="5029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213459" y="5332396"/>
            <a:ext cx="3716956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 español y mulata: Morisca </a:t>
            </a:r>
            <a:endParaRPr lang="it-IT" dirty="0"/>
          </a:p>
        </p:txBody>
      </p:sp>
      <p:pic>
        <p:nvPicPr>
          <p:cNvPr id="1032" name="Picture 8" descr="Pintura de castas (Miguel Cabrera) – IMAGENES | Historia de América Latina  Colon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43" y="103472"/>
            <a:ext cx="390785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284143" y="5342022"/>
            <a:ext cx="3795562" cy="539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 mestizo e india: Coyote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407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5" y="0"/>
            <a:ext cx="10799547" cy="68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91" y="-223337"/>
            <a:ext cx="6728059" cy="67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3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Cuestionamientos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MX" dirty="0" smtClean="0"/>
              <a:t>Como </a:t>
            </a:r>
            <a:r>
              <a:rPr lang="es-MX" u="sng" dirty="0" smtClean="0"/>
              <a:t>proceso cultural</a:t>
            </a:r>
            <a:r>
              <a:rPr lang="es-MX" dirty="0" smtClean="0"/>
              <a:t>:   ¿cómo definimos la conquista de América y su colonización de tres siglos, teniendo en cuenta la destrucción de templos, códices, ídolos y la imposición de la religión católica, de nuevas leyes, la adquisición de una nueva lengua y una serie de conocimientos?  </a:t>
            </a:r>
          </a:p>
          <a:p>
            <a:r>
              <a:rPr lang="es-MX" dirty="0" smtClean="0"/>
              <a:t>El </a:t>
            </a:r>
            <a:r>
              <a:rPr lang="es-MX" u="sng" dirty="0" smtClean="0"/>
              <a:t>contacto entre culturas</a:t>
            </a:r>
            <a:r>
              <a:rPr lang="es-MX" dirty="0" smtClean="0"/>
              <a:t>:  la europea, las americanas (indígenas) y las africanas (esclavos), ¿fue un enriquecimiento o una pérdida?  ¿Cómo colocamos este contacto y el proceso que derivó: aculturación, transculturación o inculturación? </a:t>
            </a:r>
          </a:p>
          <a:p>
            <a:r>
              <a:rPr lang="es-MX" dirty="0" smtClean="0"/>
              <a:t>¿qué </a:t>
            </a:r>
            <a:r>
              <a:rPr lang="es-MX" u="sng" dirty="0" smtClean="0"/>
              <a:t>expresiones culturales </a:t>
            </a:r>
            <a:r>
              <a:rPr lang="es-MX" dirty="0" smtClean="0"/>
              <a:t>hispanoamericanas conoces? (literatura, música, arquitectura, pintura, gastronomía, etc.)</a:t>
            </a:r>
          </a:p>
          <a:p>
            <a:endParaRPr lang="es-MX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3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Cuestionamientos de hoy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MX" dirty="0" smtClean="0"/>
              <a:t>Del modelo cultural europeo </a:t>
            </a:r>
          </a:p>
          <a:p>
            <a:pPr lvl="1"/>
            <a:r>
              <a:rPr lang="es-MX" dirty="0" smtClean="0"/>
              <a:t>español durante la colonia; </a:t>
            </a:r>
          </a:p>
          <a:p>
            <a:pPr lvl="1"/>
            <a:r>
              <a:rPr lang="es-MX" dirty="0" smtClean="0"/>
              <a:t>francés e italiano durante el siglo XIX</a:t>
            </a:r>
          </a:p>
          <a:p>
            <a:pPr marL="0" indent="0">
              <a:buNone/>
            </a:pPr>
            <a:r>
              <a:rPr lang="es-MX" dirty="0" smtClean="0"/>
              <a:t>Al modelo del siglo XX: </a:t>
            </a:r>
          </a:p>
          <a:p>
            <a:pPr lvl="1"/>
            <a:r>
              <a:rPr lang="es-MX" dirty="0" smtClean="0"/>
              <a:t>Estadounidense</a:t>
            </a:r>
          </a:p>
          <a:p>
            <a:pPr lvl="1"/>
            <a:r>
              <a:rPr lang="es-MX" dirty="0" smtClean="0"/>
              <a:t>Europeo </a:t>
            </a:r>
          </a:p>
          <a:p>
            <a:pPr marL="457200" lvl="1" indent="0">
              <a:buNone/>
            </a:pPr>
            <a:endParaRPr lang="es-MX" dirty="0" smtClean="0"/>
          </a:p>
          <a:p>
            <a:r>
              <a:rPr lang="es-MX" dirty="0" smtClean="0"/>
              <a:t>¿Qué sucede ante los nuevos modelos culturales del siglo XXI?</a:t>
            </a:r>
          </a:p>
          <a:p>
            <a:endParaRPr lang="it-IT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193533" y="2319688"/>
            <a:ext cx="0" cy="654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0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La lengua como casa – frontera – gueto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MX" dirty="0" smtClean="0"/>
              <a:t>Espacio </a:t>
            </a:r>
            <a:r>
              <a:rPr lang="es-MX" dirty="0" smtClean="0"/>
              <a:t>físico, histórico y relacional. </a:t>
            </a:r>
            <a:endParaRPr lang="es-MX" dirty="0" smtClean="0"/>
          </a:p>
          <a:p>
            <a:pPr marL="457200" lvl="1" indent="0">
              <a:buNone/>
            </a:pPr>
            <a:r>
              <a:rPr lang="es-MX" b="1" dirty="0" smtClean="0"/>
              <a:t>Barrera </a:t>
            </a:r>
            <a:r>
              <a:rPr lang="es-MX" b="1" dirty="0" smtClean="0"/>
              <a:t>que transforman la distancia y la diferencia en exclusión. </a:t>
            </a:r>
            <a:endParaRPr lang="es-MX" b="1" dirty="0" smtClean="0"/>
          </a:p>
          <a:p>
            <a:pPr marL="457200" lvl="1" indent="0">
              <a:buNone/>
            </a:pPr>
            <a:endParaRPr lang="es-MX" dirty="0" smtClean="0"/>
          </a:p>
          <a:p>
            <a:pPr lvl="1">
              <a:buNone/>
            </a:pPr>
            <a:r>
              <a:rPr lang="es-MX" sz="3200" i="1" dirty="0" smtClean="0"/>
              <a:t>“Una lengua </a:t>
            </a:r>
            <a:r>
              <a:rPr lang="es-MX" sz="3200" i="1" dirty="0" smtClean="0"/>
              <a:t>es </a:t>
            </a:r>
            <a:r>
              <a:rPr lang="es-MX" sz="3200" i="1" dirty="0" smtClean="0"/>
              <a:t>el lugar desde donde se ve el mundo y en que se trazan los límites de nuestro pensamiento y nuestro sentir. Desde la lengua se ve el mar. Desde mi lengua se oye su sonido, así como desde otras se escuchará el sonido del bosque o el silencio del desierto. Por eso, la voz del mar ha sido la de nuestra inquietud</a:t>
            </a:r>
            <a:r>
              <a:rPr lang="es-MX" sz="3200" dirty="0" smtClean="0"/>
              <a:t>” </a:t>
            </a:r>
            <a:r>
              <a:rPr lang="es-MX" dirty="0" smtClean="0"/>
              <a:t>(Vergilio Ferreria)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9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¿Encuentro o desencuentro?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DESCUBRIMIENTO (?) Y  CONQUISTA DE AMÉRICA </a:t>
            </a:r>
          </a:p>
          <a:p>
            <a:endParaRPr lang="es-MX" dirty="0" smtClean="0"/>
          </a:p>
          <a:p>
            <a:r>
              <a:rPr lang="es-MX" dirty="0" smtClean="0"/>
              <a:t>EL “OTRO” ¿QUIÉN ES? </a:t>
            </a:r>
          </a:p>
          <a:p>
            <a:pPr lvl="6"/>
            <a:r>
              <a:rPr lang="es-MX" sz="2800" dirty="0" smtClean="0"/>
              <a:t>El indio</a:t>
            </a:r>
          </a:p>
          <a:p>
            <a:pPr lvl="7"/>
            <a:endParaRPr lang="es-MX" sz="2400" dirty="0"/>
          </a:p>
          <a:p>
            <a:pPr lvl="7"/>
            <a:endParaRPr lang="es-MX" sz="2400" dirty="0" smtClean="0"/>
          </a:p>
          <a:p>
            <a:pPr lvl="7"/>
            <a:endParaRPr lang="es-MX" sz="2400" dirty="0"/>
          </a:p>
          <a:p>
            <a:pPr lvl="7"/>
            <a:endParaRPr lang="es-MX" sz="2400" dirty="0" smtClean="0"/>
          </a:p>
          <a:p>
            <a:pPr lvl="6"/>
            <a:r>
              <a:rPr lang="es-MX" sz="2800" dirty="0" smtClean="0"/>
              <a:t>El europeo </a:t>
            </a:r>
            <a:endParaRPr lang="es-MX" sz="2800" dirty="0"/>
          </a:p>
          <a:p>
            <a:pPr marL="0" indent="0">
              <a:buNone/>
            </a:pPr>
            <a:endParaRPr lang="it-IT" sz="2400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2290814" y="3431314"/>
            <a:ext cx="1347537" cy="856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2290814" y="4287779"/>
            <a:ext cx="1482292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0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El español: lengua de migración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MX" dirty="0" smtClean="0"/>
              <a:t>   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De Europa                                                     a América</a:t>
            </a:r>
          </a:p>
          <a:p>
            <a:pPr marL="457200" lvl="1" indent="0">
              <a:buNone/>
            </a:pPr>
            <a:endParaRPr lang="es-MX" dirty="0"/>
          </a:p>
          <a:p>
            <a:pPr marL="457200" lvl="1" indent="0">
              <a:buNone/>
            </a:pPr>
            <a:r>
              <a:rPr lang="es-MX" sz="2800" dirty="0" smtClean="0"/>
              <a:t>De América 				         a Europa </a:t>
            </a:r>
          </a:p>
          <a:p>
            <a:pPr marL="457200" lvl="1" indent="0">
              <a:buNone/>
            </a:pPr>
            <a:endParaRPr lang="es-MX" dirty="0"/>
          </a:p>
          <a:p>
            <a:pPr marL="457200" lvl="1" indent="0">
              <a:buNone/>
            </a:pPr>
            <a:endParaRPr lang="es-MX" dirty="0" smtClean="0"/>
          </a:p>
          <a:p>
            <a:pPr marL="457200" lvl="1" indent="0">
              <a:buNone/>
            </a:pPr>
            <a:r>
              <a:rPr lang="es-MX" sz="2800" dirty="0" smtClean="0"/>
              <a:t>Dentro del continente americano </a:t>
            </a:r>
            <a:r>
              <a:rPr lang="es-MX" dirty="0" smtClean="0"/>
              <a:t> </a:t>
            </a:r>
          </a:p>
          <a:p>
            <a:pPr marL="457200" lvl="1" indent="0">
              <a:buNone/>
            </a:pPr>
            <a:endParaRPr lang="es-MX" dirty="0" smtClean="0"/>
          </a:p>
          <a:p>
            <a:endParaRPr lang="it-IT" dirty="0"/>
          </a:p>
        </p:txBody>
      </p:sp>
      <p:sp>
        <p:nvSpPr>
          <p:cNvPr id="7" name="Flecha derecha 6"/>
          <p:cNvSpPr/>
          <p:nvPr/>
        </p:nvSpPr>
        <p:spPr>
          <a:xfrm>
            <a:off x="4899260" y="2329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lecha curvada hacia la derecha 7"/>
          <p:cNvSpPr/>
          <p:nvPr/>
        </p:nvSpPr>
        <p:spPr>
          <a:xfrm flipH="1">
            <a:off x="8835992" y="4572000"/>
            <a:ext cx="1337911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4899260" y="32228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lecha curvada hacia la derecha 9"/>
          <p:cNvSpPr/>
          <p:nvPr/>
        </p:nvSpPr>
        <p:spPr>
          <a:xfrm>
            <a:off x="6602931" y="4572000"/>
            <a:ext cx="1309035" cy="1299411"/>
          </a:xfrm>
          <a:prstGeom prst="curvedRightArrow">
            <a:avLst>
              <a:gd name="adj1" fmla="val 25000"/>
              <a:gd name="adj2" fmla="val 50000"/>
              <a:gd name="adj3" fmla="val 32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4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513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MX" sz="4400" dirty="0"/>
              <a:t>La política lingüística en Hispanoamérica del siglo XV al siglo XX</a:t>
            </a:r>
            <a:r>
              <a:rPr lang="es-MX" dirty="0"/>
              <a:t>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51342"/>
            <a:ext cx="12192000" cy="450665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s-MX" dirty="0" smtClean="0"/>
              <a:t>                 </a:t>
            </a:r>
            <a:endParaRPr lang="es-MX" dirty="0" smtClean="0"/>
          </a:p>
          <a:p>
            <a:pPr lvl="0"/>
            <a:r>
              <a:rPr lang="es-MX" dirty="0"/>
              <a:t> </a:t>
            </a:r>
            <a:r>
              <a:rPr lang="es-MX" dirty="0" smtClean="0"/>
              <a:t>                  </a:t>
            </a:r>
          </a:p>
          <a:p>
            <a:pPr lvl="0"/>
            <a:endParaRPr lang="es-MX" dirty="0"/>
          </a:p>
          <a:p>
            <a:pPr lvl="0"/>
            <a:endParaRPr lang="es-MX" dirty="0" smtClean="0"/>
          </a:p>
          <a:p>
            <a:pPr lvl="0"/>
            <a:r>
              <a:rPr lang="es-MX" sz="3200" dirty="0"/>
              <a:t> </a:t>
            </a:r>
            <a:r>
              <a:rPr lang="es-MX" sz="3200" dirty="0" smtClean="0"/>
              <a:t>                     </a:t>
            </a:r>
            <a:r>
              <a:rPr lang="es-MX" sz="3200" dirty="0" smtClean="0"/>
              <a:t>De </a:t>
            </a:r>
            <a:r>
              <a:rPr lang="es-MX" sz="3200" dirty="0"/>
              <a:t>la conquista (1492) a la Real </a:t>
            </a:r>
            <a:r>
              <a:rPr lang="es-MX" sz="3200" dirty="0" smtClean="0"/>
              <a:t>Cédula </a:t>
            </a:r>
            <a:r>
              <a:rPr lang="es-MX" sz="3200" dirty="0"/>
              <a:t>de Carlos III (</a:t>
            </a:r>
            <a:r>
              <a:rPr lang="es-MX" sz="3200" dirty="0" smtClean="0"/>
              <a:t>1770</a:t>
            </a:r>
          </a:p>
          <a:p>
            <a:pPr lvl="0"/>
            <a:endParaRPr lang="es-MX" sz="3200" dirty="0"/>
          </a:p>
          <a:p>
            <a:pPr lvl="0"/>
            <a:r>
              <a:rPr lang="es-MX" sz="3200" dirty="0" smtClean="0"/>
              <a:t>De </a:t>
            </a:r>
            <a:r>
              <a:rPr lang="es-MX" sz="3200" dirty="0"/>
              <a:t>la Independencia </a:t>
            </a:r>
            <a:r>
              <a:rPr lang="es-MX" sz="3200" dirty="0" smtClean="0"/>
              <a:t>(s. XIX) al </a:t>
            </a:r>
            <a:r>
              <a:rPr lang="es-MX" sz="3200" dirty="0"/>
              <a:t>siglo XX.</a:t>
            </a:r>
            <a:endParaRPr lang="it-IT" sz="3200" dirty="0"/>
          </a:p>
          <a:p>
            <a:endParaRPr lang="it-IT" sz="3200" dirty="0"/>
          </a:p>
        </p:txBody>
      </p:sp>
      <p:sp>
        <p:nvSpPr>
          <p:cNvPr id="4" name="Freccia a destra 3"/>
          <p:cNvSpPr/>
          <p:nvPr/>
        </p:nvSpPr>
        <p:spPr>
          <a:xfrm>
            <a:off x="706876" y="42242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711981" y="52988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5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Entre la castellanización y la evangelización </a:t>
            </a:r>
            <a:endParaRPr lang="it-IT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Colonizadores – la conquista material</a:t>
            </a:r>
            <a:endParaRPr lang="it-I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dirty="0" smtClean="0"/>
              <a:t>Interés político, poder civil: imponer la lengua española.</a:t>
            </a:r>
          </a:p>
          <a:p>
            <a:r>
              <a:rPr lang="es-MX" dirty="0" smtClean="0"/>
              <a:t>La Corona Española nunca impuso la lengua española hasta el 1770 (Cédula de Aranjuez) con Carlos III. </a:t>
            </a:r>
          </a:p>
          <a:p>
            <a:r>
              <a:rPr lang="es-MX" dirty="0" smtClean="0"/>
              <a:t>En 1821 solo el 30% de la población hablaba castellano.</a:t>
            </a:r>
            <a:endParaRPr lang="it-IT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Misioneros  - la conquista espiritual</a:t>
            </a:r>
            <a:endParaRPr lang="it-IT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dirty="0" smtClean="0"/>
              <a:t>Evangelizar en la lengua de los pueblos indígenas.  </a:t>
            </a:r>
          </a:p>
          <a:p>
            <a:pPr marL="457200" lvl="1" indent="0">
              <a:buNone/>
            </a:pPr>
            <a:r>
              <a:rPr lang="es-MX" sz="1800" dirty="0" smtClean="0"/>
              <a:t>Diccionarios</a:t>
            </a:r>
          </a:p>
          <a:p>
            <a:pPr marL="457200" lvl="1" indent="0">
              <a:buNone/>
            </a:pPr>
            <a:r>
              <a:rPr lang="es-MX" sz="1800" dirty="0" smtClean="0"/>
              <a:t>Gramáticas y arte de la lengua</a:t>
            </a:r>
            <a:endParaRPr lang="es-MX" sz="1800" dirty="0"/>
          </a:p>
          <a:p>
            <a:pPr marL="457200" lvl="1" indent="0">
              <a:buNone/>
            </a:pPr>
            <a:r>
              <a:rPr lang="es-MX" sz="1800" dirty="0" smtClean="0"/>
              <a:t>Sobreviven las lenguas indígenas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dirty="0" smtClean="0"/>
              <a:t>Las nuevas repúblicas americanas: Español como lengua oficial.  Unidad nacional a través de la unidad lingüística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60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Las raíces de la cultura hispanoamericana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s-MX" sz="4000" b="1" dirty="0" smtClean="0"/>
          </a:p>
          <a:p>
            <a:pPr algn="ctr"/>
            <a:r>
              <a:rPr lang="es-MX" sz="4000" b="1" dirty="0" smtClean="0"/>
              <a:t>La raíz indígena </a:t>
            </a:r>
          </a:p>
          <a:p>
            <a:pPr algn="ctr"/>
            <a:endParaRPr lang="es-MX" sz="4000" b="1" dirty="0"/>
          </a:p>
          <a:p>
            <a:pPr algn="ctr"/>
            <a:r>
              <a:rPr lang="es-MX" sz="4000" b="1" dirty="0" smtClean="0"/>
              <a:t>La raíz europea</a:t>
            </a:r>
          </a:p>
          <a:p>
            <a:pPr algn="ctr"/>
            <a:endParaRPr lang="es-MX" sz="4000" b="1" dirty="0"/>
          </a:p>
          <a:p>
            <a:pPr algn="ctr"/>
            <a:r>
              <a:rPr lang="es-MX" sz="4000" b="1" dirty="0" smtClean="0"/>
              <a:t>La raíz africana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12352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s-MX" dirty="0" smtClean="0"/>
              <a:t>Los indígenas 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De súbditos de la Corona  a ciudadanos de una Nación  (marginados y discriminados). </a:t>
            </a:r>
          </a:p>
          <a:p>
            <a:r>
              <a:rPr lang="es-ES" dirty="0" smtClean="0"/>
              <a:t>Idiomas indígenas como escollo para alcanzar la integración de los indios a la “cultura nacional” y realizar así una unidad necesaria para el progreso del país.</a:t>
            </a:r>
          </a:p>
          <a:p>
            <a:r>
              <a:rPr lang="es-MX" dirty="0" smtClean="0"/>
              <a:t>S. XX: “</a:t>
            </a:r>
            <a:r>
              <a:rPr lang="es-MX" dirty="0" smtClean="0"/>
              <a:t>indigenismo antropológico’, que revalúa el legado prehispánico sin atender a la situación contemporánea de los indígenas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205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52596" y="571480"/>
            <a:ext cx="4057672" cy="2057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Millón y medio de esclavos africanos fueron llevados a Hispanoamérica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8382016" y="857232"/>
            <a:ext cx="185738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ESCLAVITUD</a:t>
            </a:r>
          </a:p>
          <a:p>
            <a:pPr algn="ctr"/>
            <a:r>
              <a:rPr lang="es-MX" dirty="0"/>
              <a:t>RAZISMO </a:t>
            </a:r>
          </a:p>
          <a:p>
            <a:pPr algn="ctr"/>
            <a:r>
              <a:rPr lang="es-MX" dirty="0"/>
              <a:t>MARGINACIÓN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2595538" y="3214686"/>
            <a:ext cx="2643206" cy="1414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Documentación escasa, realidad poco estudiada 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5453058" y="44291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239008" y="3929066"/>
            <a:ext cx="2714644" cy="170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La reconstrucción del español de América resulta por tanto incompleta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6738942" y="1428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012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830</Words>
  <Application>Microsoft Office PowerPoint</Application>
  <PresentationFormat>Panorámica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UNA LENGUA Y NUMEROSAS CULTURAS</vt:lpstr>
      <vt:lpstr>La lengua como casa – frontera – gueto </vt:lpstr>
      <vt:lpstr>¿Encuentro o desencuentro?</vt:lpstr>
      <vt:lpstr>El español: lengua de migración</vt:lpstr>
      <vt:lpstr>La política lingüística en Hispanoamérica del siglo XV al siglo XX. </vt:lpstr>
      <vt:lpstr>Entre la castellanización y la evangelización </vt:lpstr>
      <vt:lpstr>Las raíces de la cultura hispanoamericana</vt:lpstr>
      <vt:lpstr>Los indígenas </vt:lpstr>
      <vt:lpstr>Presentación de PowerPoint</vt:lpstr>
      <vt:lpstr>Presentación de PowerPoint</vt:lpstr>
      <vt:lpstr>El mestizaje </vt:lpstr>
      <vt:lpstr>Las castas </vt:lpstr>
      <vt:lpstr>Presentación de PowerPoint</vt:lpstr>
      <vt:lpstr>Presentación de PowerPoint</vt:lpstr>
      <vt:lpstr>Presentación de PowerPoint</vt:lpstr>
      <vt:lpstr>Cuestionamientos</vt:lpstr>
      <vt:lpstr>Cuestionamientos de hoy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LENGUA Y NUMEROSAS CULTURAS</dc:title>
  <dc:creator>anamaria.gonzalez</dc:creator>
  <cp:lastModifiedBy>anamaria.gonzalez</cp:lastModifiedBy>
  <cp:revision>16</cp:revision>
  <dcterms:created xsi:type="dcterms:W3CDTF">2020-10-12T17:09:12Z</dcterms:created>
  <dcterms:modified xsi:type="dcterms:W3CDTF">2020-10-13T06:55:30Z</dcterms:modified>
</cp:coreProperties>
</file>