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77"/>
  </p:normalViewPr>
  <p:slideViewPr>
    <p:cSldViewPr snapToGrid="0" snapToObjects="1">
      <p:cViewPr varScale="1">
        <p:scale>
          <a:sx n="84" d="100"/>
          <a:sy n="84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E81C45-C74B-F440-81C0-941FF5224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77AE7C-2B70-624B-BFBC-44BC7C5B3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F1345A-213B-A540-93CC-7A66F5777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2F36E9-7334-DD48-97D9-3AB220A5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A7557-B8A7-764E-A946-259BCBC0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50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84F415-58A5-F643-97B8-7D2DBDABD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D56719-CF0E-2D4D-9C74-8304BDAAD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AB917A-3CF1-814B-AF98-88D2F4674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323A49-0333-8440-A1F2-8F8C6A91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995F74-2E2E-364B-B3FD-C4334BD8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635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A5122DC-BC89-2C47-8098-6FA304BF93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A26CC4C-EF02-9046-98FB-98A17F754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FAD5DD-647B-884B-A4C0-2A242949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A61DF6-18AA-3B49-9A9A-6985F7F1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BAF6BA-4883-9A4F-8C1C-722647720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34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E9648A-D844-B348-80E3-F43F30057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E4137B-5F5D-A648-A966-92E613603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E10B12-AE7E-394F-9C10-395F3D23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569CAA-153C-424A-A143-ACD598AAB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09971A-37D4-0A4C-8ADD-A25B7729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47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6B8B25-23A9-FF4B-96FA-84AC3B08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5823C5-6D7D-4648-992C-21A869471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F3A828-DB16-8C49-BB75-2E0BA14B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C821CD-7D78-424A-BBE0-727773F0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32EE3D-6509-2344-903B-B76FE481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46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5DB7C-3422-2942-961E-488D625CB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23ED30-574D-6A44-B6B4-904FA8BC32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CB2B753-887A-3B4D-B960-32A658E12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01B07E-FE7D-AC42-A666-DA964D64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25A0A9-C917-6C4D-84B3-20EE24DC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D3C60B-C288-E34E-89A0-6A2B940F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26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22355B-14A7-FF46-B701-EDC86E0C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63F3F0-1222-9B49-AAE6-23BF595CD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A5F088-05B3-0C48-A07A-848721950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5A17A7-081D-AF42-8B2E-A47602608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372A436-13D6-BF46-A100-2657FA3C7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9B6049D-76A2-C04D-A449-CA206004A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ED2B44-7971-EE42-BCA2-7D0D2F5C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49B1BAA-F0D9-C742-BECD-E8564FBC4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25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DD05D-C86E-ED4E-8806-6F29559B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AAEDA5-2981-154A-970D-282AE0714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3D786F2-920F-1D49-92DD-A8766B2D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04E37FA-314C-8F44-8D1B-D03930F83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90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9E7E7A-B4EC-9546-A1A1-76B5045B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B02FB0-4DE7-2C48-8C1C-E6189A981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E3B0641-8CE0-8D40-B605-9FCC6975C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681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5625DF-5508-8446-878C-7F612ED3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0A1A33-FBEF-1146-BB35-9F5F5422C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D82F35-DF27-5D4B-8752-8F022A24B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185EA6-9441-9645-B924-B2FFE47D7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E56128-C28C-6F45-B9B9-082AA2151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6BE179-E1BB-744C-B645-A4182752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1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E77B81-E011-4842-83CF-1F808C66A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5025C29-0F78-3A4D-9B80-C1D8E8167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8AC88C6-5B44-8040-A7D1-C8D823768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C61914-1885-EC4F-B79F-6C6465D71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A228AE-2248-9B47-AA32-7FF952CF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83EFD2-B911-5F4D-8154-AB5B6351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20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DFF2049-B543-A242-8F1C-6BCC1CDE1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BF82EA-0AD7-8F4C-8E06-C8B535013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253889-E8C1-784C-A194-9A73F4FEF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FF90-CD16-D440-A1F6-5062BEC84CF0}" type="datetimeFigureOut">
              <a:rPr lang="it-IT" smtClean="0"/>
              <a:t>14/10/20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34E3F1-F2CB-D94B-886F-08CC2B89A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BE0447-0FCA-5248-91C7-9FBCF927C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9A60F-CC31-3141-89B9-31FFB9EDC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86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26DDBB-EE93-0F44-8F22-B6EB6D338F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Le attività della pubblica amministrazione e gli strumenti giuridici pubblici o privati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90B9C51-F3A3-894D-82EF-6E68E102FA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algn="just"/>
            <a:r>
              <a:rPr lang="it-IT" dirty="0"/>
              <a:t>G. Rossi, Principi di diritto amministrativo, </a:t>
            </a:r>
            <a:r>
              <a:rPr lang="it-IT" dirty="0" err="1"/>
              <a:t>cap</a:t>
            </a:r>
            <a:r>
              <a:rPr lang="it-IT" dirty="0"/>
              <a:t> V</a:t>
            </a:r>
          </a:p>
        </p:txBody>
      </p:sp>
    </p:spTree>
    <p:extLst>
      <p:ext uri="{BB962C8B-B14F-4D97-AF65-F5344CB8AC3E}">
        <p14:creationId xmlns:p14="http://schemas.microsoft.com/office/powerpoint/2010/main" val="199697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0D36D2-0E91-0643-8692-0E0C0E7F4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Cosa fanno le amministrazioni per tutelare gli interessi pubblici? La tipologia di 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BD8AB9-F2DB-C64F-A468-7874A3693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690688"/>
            <a:ext cx="10774680" cy="49387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b="1" dirty="0"/>
              <a:t>I) Funzioni </a:t>
            </a:r>
            <a:r>
              <a:rPr lang="it-IT" sz="3000" dirty="0"/>
              <a:t>–</a:t>
            </a:r>
            <a:r>
              <a:rPr lang="it-IT" dirty="0"/>
              <a:t> attengono al regolare svolgimento della vita collettiva:</a:t>
            </a:r>
          </a:p>
          <a:p>
            <a:pPr>
              <a:buFontTx/>
              <a:buChar char="-"/>
            </a:pPr>
            <a:r>
              <a:rPr lang="it-IT" dirty="0"/>
              <a:t>Definizione e individuazione soggetti della collettività (cittadinanza, anagrafe…</a:t>
            </a:r>
          </a:p>
          <a:p>
            <a:pPr>
              <a:buFontTx/>
              <a:buChar char="-"/>
            </a:pPr>
            <a:r>
              <a:rPr lang="it-IT" dirty="0"/>
              <a:t>Reperimento risorse finanziarie (potere fiscale…)</a:t>
            </a:r>
          </a:p>
          <a:p>
            <a:pPr>
              <a:buFontTx/>
              <a:buChar char="-"/>
            </a:pPr>
            <a:r>
              <a:rPr lang="it-IT" dirty="0"/>
              <a:t>Rapporti internazionali e difesa</a:t>
            </a:r>
          </a:p>
          <a:p>
            <a:pPr>
              <a:buFontTx/>
              <a:buChar char="-"/>
            </a:pPr>
            <a:r>
              <a:rPr lang="it-IT" dirty="0"/>
              <a:t>Ordine pubblico e sicurezza</a:t>
            </a:r>
          </a:p>
          <a:p>
            <a:pPr>
              <a:buFontTx/>
              <a:buChar char="-"/>
            </a:pPr>
            <a:r>
              <a:rPr lang="it-IT" dirty="0"/>
              <a:t>Garanzia di svolgimento delle attività economiche (credito, attività produttive e commerciali), promozione dello sviluppo, garanzia della concorrenza e regolazione…</a:t>
            </a:r>
          </a:p>
          <a:p>
            <a:pPr>
              <a:buFontTx/>
              <a:buChar char="-"/>
            </a:pPr>
            <a:r>
              <a:rPr lang="it-IT" dirty="0"/>
              <a:t>Governo del territorio</a:t>
            </a:r>
          </a:p>
          <a:p>
            <a:pPr>
              <a:buFontTx/>
              <a:buChar char="-"/>
            </a:pPr>
            <a:r>
              <a:rPr lang="it-IT" dirty="0"/>
              <a:t>Infrastrutture </a:t>
            </a:r>
          </a:p>
          <a:p>
            <a:pPr>
              <a:buFontTx/>
              <a:buChar char="-"/>
            </a:pPr>
            <a:r>
              <a:rPr lang="it-IT" dirty="0"/>
              <a:t>Ambiente e beni culturali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3546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48E426-E021-C242-B1E1-12D346F0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85800"/>
            <a:ext cx="10591800" cy="5491163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/>
              <a:t>II) Servizi </a:t>
            </a:r>
            <a:r>
              <a:rPr lang="it-IT" sz="3200" dirty="0"/>
              <a:t>– garanzia del benessere </a:t>
            </a:r>
          </a:p>
          <a:p>
            <a:pPr algn="just">
              <a:buFontTx/>
              <a:buChar char="-"/>
            </a:pPr>
            <a:r>
              <a:rPr lang="it-IT" sz="3200" dirty="0"/>
              <a:t>Servizi sociali (sanità, assistenza sociale, istruzione) – finanziati prevalentemente attraverso il prelievo fiscale</a:t>
            </a:r>
          </a:p>
          <a:p>
            <a:pPr algn="just">
              <a:buFontTx/>
              <a:buChar char="-"/>
            </a:pPr>
            <a:r>
              <a:rPr lang="it-IT" sz="3200" dirty="0"/>
              <a:t>Servizi economici (trasporti, energia, telecomunicazioni, poste, idrico </a:t>
            </a:r>
            <a:r>
              <a:rPr lang="it-IT" sz="3200" dirty="0" err="1"/>
              <a:t>ecc</a:t>
            </a:r>
            <a:r>
              <a:rPr lang="it-IT" sz="3200" dirty="0"/>
              <a:t>) – erogabili in forma di impresa e finanziati prevalentemente mediante il prezzo pagato dagli utenti</a:t>
            </a:r>
          </a:p>
          <a:p>
            <a:pPr algn="just">
              <a:buFontTx/>
              <a:buChar char="-"/>
            </a:pPr>
            <a:endParaRPr lang="it-IT" sz="3200" dirty="0"/>
          </a:p>
          <a:p>
            <a:pPr marL="0" indent="0" algn="just">
              <a:buNone/>
            </a:pPr>
            <a:r>
              <a:rPr lang="it-IT" sz="3200" b="1" dirty="0"/>
              <a:t>III) Imprese</a:t>
            </a:r>
          </a:p>
          <a:p>
            <a:pPr marL="0" indent="0" algn="just">
              <a:buNone/>
            </a:pPr>
            <a:r>
              <a:rPr lang="it-IT" sz="3200" dirty="0"/>
              <a:t>Le vicende alterne dello Stato proprietario e i vincoli europei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7189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3B3CCB-5A26-3A40-ACF7-A477906F8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795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/>
              <a:t>Strumenti giuridici utilizzati dalle p.a.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D58993-D3D9-5844-9018-834818802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Autofit/>
          </a:bodyPr>
          <a:lstStyle/>
          <a:p>
            <a:r>
              <a:rPr lang="it-IT" sz="3000" dirty="0"/>
              <a:t>Strumenti autoritativi – esercizio del potere pubblico ed emanazione di provvedimenti, attraverso procedimenti amministrativi</a:t>
            </a:r>
          </a:p>
          <a:p>
            <a:endParaRPr lang="it-IT" sz="3000" dirty="0"/>
          </a:p>
          <a:p>
            <a:r>
              <a:rPr lang="it-IT" sz="3000" dirty="0"/>
              <a:t>Strumenti consensuali </a:t>
            </a:r>
          </a:p>
          <a:p>
            <a:pPr lvl="1"/>
            <a:r>
              <a:rPr lang="it-IT" sz="3000" dirty="0"/>
              <a:t>Ai fini della gestione dei servizi pubblici</a:t>
            </a:r>
          </a:p>
          <a:p>
            <a:pPr lvl="1"/>
            <a:r>
              <a:rPr lang="it-IT" sz="3000" dirty="0"/>
              <a:t>Attività contrattuale strumentale e finale (v. opere pubbliche)</a:t>
            </a:r>
          </a:p>
          <a:p>
            <a:pPr marL="0" indent="0">
              <a:buNone/>
            </a:pPr>
            <a:endParaRPr lang="it-IT" sz="3000" dirty="0"/>
          </a:p>
          <a:p>
            <a:r>
              <a:rPr lang="it-IT" sz="3000" dirty="0"/>
              <a:t>La questione dell’autonomia privata dell’amministrazione e il mix di strumenti pubblici e privati</a:t>
            </a:r>
          </a:p>
        </p:txBody>
      </p:sp>
    </p:spTree>
    <p:extLst>
      <p:ext uri="{BB962C8B-B14F-4D97-AF65-F5344CB8AC3E}">
        <p14:creationId xmlns:p14="http://schemas.microsoft.com/office/powerpoint/2010/main" val="1246205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229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Le attività della pubblica amministrazione e gli strumenti giuridici pubblici o privati</vt:lpstr>
      <vt:lpstr>Cosa fanno le amministrazioni per tutelare gli interessi pubblici? La tipologia di attività</vt:lpstr>
      <vt:lpstr>Presentazione standard di PowerPoint</vt:lpstr>
      <vt:lpstr>Strumenti giuridici utilizzati dalle p.a.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attività della pubblica amministrazione e gli strumenti giuridici pubblici o privati</dc:title>
  <dc:creator>Microsoft Office User</dc:creator>
  <cp:lastModifiedBy>Microsoft Office User</cp:lastModifiedBy>
  <cp:revision>3</cp:revision>
  <dcterms:created xsi:type="dcterms:W3CDTF">2020-10-13T15:39:31Z</dcterms:created>
  <dcterms:modified xsi:type="dcterms:W3CDTF">2020-10-14T09:24:31Z</dcterms:modified>
</cp:coreProperties>
</file>