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handoutMasterIdLst>
    <p:handoutMasterId r:id="rId15"/>
  </p:handoutMasterIdLst>
  <p:sldIdLst>
    <p:sldId id="258" r:id="rId2"/>
    <p:sldId id="377" r:id="rId3"/>
    <p:sldId id="379" r:id="rId4"/>
    <p:sldId id="312" r:id="rId5"/>
    <p:sldId id="380" r:id="rId6"/>
    <p:sldId id="381" r:id="rId7"/>
    <p:sldId id="257" r:id="rId8"/>
    <p:sldId id="371" r:id="rId9"/>
    <p:sldId id="329" r:id="rId10"/>
    <p:sldId id="374" r:id="rId11"/>
    <p:sldId id="375" r:id="rId12"/>
    <p:sldId id="376" r:id="rId1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60AFAF-CF54-453F-85A6-EE7AE76A6D38}" type="datetime1">
              <a:rPr lang="it-IT" smtClean="0"/>
              <a:t>15/10/20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013D0E-6236-446F-904B-E774D9F98961}" type="datetime1">
              <a:rPr lang="it-IT" smtClean="0"/>
              <a:t>15/10/20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"/>
              <a:t>Fare clic per modificare gli stili del testo dello schema</a:t>
            </a:r>
            <a:endParaRPr lang="en-US"/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174C5-5F1C-46D4-AE8C-029118772663}" type="slidenum">
              <a:rPr lang="it-IT"/>
              <a:pPr/>
              <a:t>9</a:t>
            </a:fld>
            <a:endParaRPr lang="it-IT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02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174C5-5F1C-46D4-AE8C-029118772663}" type="slidenum">
              <a:rPr lang="it-IT"/>
              <a:pPr/>
              <a:t>10</a:t>
            </a:fld>
            <a:endParaRPr lang="it-IT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803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174C5-5F1C-46D4-AE8C-029118772663}" type="slidenum">
              <a:rPr lang="it-IT"/>
              <a:pPr/>
              <a:t>11</a:t>
            </a:fld>
            <a:endParaRPr lang="it-IT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12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ttango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tango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tango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ttore dirit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56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0" name="Segnaposto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AB36474-6F91-425C-BA3E-6B12C4C4BB9A}" type="datetime1">
              <a:rPr lang="it-IT" smtClean="0"/>
              <a:t>15/10/20</a:t>
            </a:fld>
            <a:endParaRPr lang="en-US" dirty="0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3F3710-490B-4740-B6D7-B9792C8AB872}" type="datetime1">
              <a:rPr lang="it-IT" smtClean="0"/>
              <a:t>15/10/20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318586-27FC-4E59-A573-09A0053DE2D5}" type="datetime1">
              <a:rPr lang="it-IT" smtClean="0"/>
              <a:t>15/10/20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FEEA0C-1FCD-40E6-A1D4-23BFBD0CE371}" type="datetime1">
              <a:rPr lang="it-IT" smtClean="0"/>
              <a:t>15/10/20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ttango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tango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tango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56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448F23ED-F6BB-4CDB-8CED-5F2E9AE92607}" type="datetime1">
              <a:rPr lang="it-IT" smtClean="0"/>
              <a:t>15/10/20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D466EC-ACF2-4AF5-A2DE-2C9D1A6828FD}" type="datetime1">
              <a:rPr lang="it-IT" smtClean="0"/>
              <a:t>15/10/20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48AAC1-8B74-4EE6-9B7A-D8C2183B6272}" type="datetime1">
              <a:rPr lang="it-IT" smtClean="0"/>
              <a:t>15/10/20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98DF3E-2C46-4BD0-9CFF-FBAEC93B7840}" type="datetime1">
              <a:rPr lang="it-IT" smtClean="0"/>
              <a:t>15/10/20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9F376C-F698-4333-9878-8CD80B2B39D3}" type="datetime1">
              <a:rPr lang="it-IT" smtClean="0"/>
              <a:t>15/10/20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" dirty="0"/>
              <a:t>Fare clic per modificare lo stile del titolo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7579D569-2C97-4786-A562-991193493077}" type="datetime1">
              <a:rPr lang="it-IT" smtClean="0"/>
              <a:t>15/10/20</a:t>
            </a:fld>
            <a:endParaRPr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3D5E0B24-8B1C-463E-9C62-AF58AAE602D6}" type="datetime1">
              <a:rPr lang="it-IT" smtClean="0"/>
              <a:t>15/10/20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tango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tango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"/>
              <a:t>Fare clic per modificare gli stili del testo dello schema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7732347-0869-477C-BE48-3F9F51733ED7}" type="datetime1">
              <a:rPr lang="it-IT" smtClean="0"/>
              <a:t>15/10/20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ttango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tango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3"/>
            <a:ext cx="6718433" cy="5278522"/>
          </a:xfrm>
        </p:spPr>
        <p:txBody>
          <a:bodyPr rtlCol="0">
            <a:normAutofit/>
          </a:bodyPr>
          <a:lstStyle/>
          <a:p>
            <a:pPr algn="ctr" rtl="0"/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CORSO DI </a:t>
            </a:r>
            <a:b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DIRITTO PENALE </a:t>
            </a:r>
            <a:b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(Claudia Pecorella)</a:t>
            </a:r>
            <a:b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gioved</a:t>
            </a:r>
            <a:r>
              <a:rPr lang="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ì 15 ottobre 2020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599607" y="459474"/>
            <a:ext cx="11017770" cy="5849846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  <a:buFontTx/>
              <a:buNone/>
            </a:pPr>
            <a:endParaRPr lang="it-IT" sz="2800" b="1" dirty="0"/>
          </a:p>
          <a:p>
            <a:pPr algn="ctr">
              <a:lnSpc>
                <a:spcPct val="60000"/>
              </a:lnSpc>
              <a:buFontTx/>
              <a:buNone/>
            </a:pPr>
            <a:r>
              <a:rPr lang="it-IT" sz="3200" dirty="0">
                <a:solidFill>
                  <a:schemeClr val="accent2">
                    <a:lumMod val="50000"/>
                  </a:schemeClr>
                </a:solidFill>
              </a:rPr>
              <a:t>C. cost. 168/1994</a:t>
            </a:r>
          </a:p>
          <a:p>
            <a:pPr algn="ctr">
              <a:lnSpc>
                <a:spcPct val="60000"/>
              </a:lnSpc>
              <a:buFontTx/>
              <a:buNone/>
            </a:pPr>
            <a:endParaRPr lang="it-IT" sz="3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60000"/>
              </a:lnSpc>
              <a:buFontTx/>
              <a:buNone/>
            </a:pPr>
            <a:endParaRPr lang="it-IT" sz="2800" b="1" dirty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800" dirty="0"/>
              <a:t>   sono </a:t>
            </a:r>
            <a:r>
              <a:rPr lang="it-IT" sz="2800" b="1" dirty="0"/>
              <a:t>illegittimi</a:t>
            </a:r>
            <a:r>
              <a:rPr lang="it-IT" sz="2800" dirty="0"/>
              <a:t> gli artt. </a:t>
            </a:r>
            <a:r>
              <a:rPr lang="it-IT" sz="2800" b="1" dirty="0"/>
              <a:t>17</a:t>
            </a:r>
            <a:r>
              <a:rPr lang="it-IT" sz="2800" dirty="0"/>
              <a:t> e </a:t>
            </a:r>
            <a:r>
              <a:rPr lang="it-IT" sz="2800" b="1" dirty="0"/>
              <a:t>22</a:t>
            </a:r>
            <a:r>
              <a:rPr lang="it-IT" sz="2800" dirty="0"/>
              <a:t> c.p. nella parte in cui non escludono la pena dell’ergastolo per i minori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it-IT" sz="2800" dirty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800" dirty="0"/>
              <a:t>   (parziale </a:t>
            </a:r>
            <a:r>
              <a:rPr lang="it-IT" sz="2800" b="1" dirty="0"/>
              <a:t>illegittimità</a:t>
            </a:r>
            <a:r>
              <a:rPr lang="it-IT" sz="2800" dirty="0"/>
              <a:t> consequenziale degli artt. </a:t>
            </a:r>
            <a:r>
              <a:rPr lang="it-IT" sz="2800" b="1" dirty="0"/>
              <a:t>69</a:t>
            </a:r>
            <a:r>
              <a:rPr lang="it-IT" sz="2800" dirty="0"/>
              <a:t> e </a:t>
            </a:r>
            <a:r>
              <a:rPr lang="it-IT" sz="2800" b="1" dirty="0"/>
              <a:t>73</a:t>
            </a:r>
            <a:r>
              <a:rPr lang="it-IT" sz="2800" dirty="0"/>
              <a:t> c.p.)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it-IT" sz="2800" dirty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it-IT" sz="2800" dirty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it-IT" sz="2800" dirty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it-IT" sz="2800" dirty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it-IT" sz="2800" dirty="0"/>
          </a:p>
          <a:p>
            <a:pPr>
              <a:lnSpc>
                <a:spcPct val="60000"/>
              </a:lnSpc>
              <a:buFontTx/>
              <a:buNone/>
            </a:pP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18445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69202" y="624110"/>
            <a:ext cx="5075071" cy="716658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chemeClr val="accent2">
                    <a:lumMod val="50000"/>
                  </a:schemeClr>
                </a:solidFill>
              </a:rPr>
              <a:t>C. cost. 135 /2003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809469" y="1723868"/>
            <a:ext cx="10762938" cy="444143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60000"/>
              </a:lnSpc>
              <a:buFontTx/>
              <a:buNone/>
            </a:pPr>
            <a:endParaRPr lang="it-IT" sz="2800" b="1" dirty="0"/>
          </a:p>
          <a:p>
            <a:pPr>
              <a:lnSpc>
                <a:spcPct val="220000"/>
              </a:lnSpc>
              <a:spcBef>
                <a:spcPts val="0"/>
              </a:spcBef>
              <a:buNone/>
            </a:pPr>
            <a:r>
              <a:rPr lang="it-IT" sz="2800" b="1" dirty="0"/>
              <a:t>	</a:t>
            </a:r>
            <a:r>
              <a:rPr lang="it-IT" sz="5100" dirty="0"/>
              <a:t>la disciplina del cd </a:t>
            </a:r>
            <a:r>
              <a:rPr lang="it-IT" sz="5100" b="1" dirty="0">
                <a:solidFill>
                  <a:srgbClr val="C00000"/>
                </a:solidFill>
              </a:rPr>
              <a:t>ergastolo ostativo </a:t>
            </a:r>
            <a:r>
              <a:rPr lang="it-IT" sz="5100" dirty="0"/>
              <a:t>(art. 4-bis </a:t>
            </a:r>
            <a:r>
              <a:rPr lang="it-IT" sz="5100" dirty="0" err="1"/>
              <a:t>o.p.</a:t>
            </a:r>
            <a:r>
              <a:rPr lang="it-IT" sz="5100" dirty="0"/>
              <a:t>) </a:t>
            </a:r>
            <a:r>
              <a:rPr lang="it-IT" sz="5100" b="1" dirty="0"/>
              <a:t>non è illegittima </a:t>
            </a:r>
            <a:r>
              <a:rPr lang="it-IT" sz="5100" dirty="0"/>
              <a:t>perché l’impossibilità di beneficiare della liberazione condizionale «deriva dalla scelta del condannato di non collaborare, pur essendo nelle condizioni per farlo»</a:t>
            </a:r>
            <a:endParaRPr lang="it-IT" sz="2800" b="1" dirty="0"/>
          </a:p>
          <a:p>
            <a:pPr>
              <a:lnSpc>
                <a:spcPct val="60000"/>
              </a:lnSpc>
              <a:buFontTx/>
              <a:buNone/>
            </a:pP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11347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716F1A46-3782-48DD-8420-4C97434538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305771"/>
            <a:ext cx="7696201" cy="6246457"/>
          </a:xfrm>
        </p:spPr>
      </p:pic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CB3F247-7083-4C19-BD59-813E4B99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D5E0B24-8B1C-463E-9C62-AF58AAE602D6}" type="datetime1">
              <a:rPr lang="it-IT" smtClean="0"/>
              <a:t>15/10/20</a:t>
            </a:fld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106782F-5FEB-4F6E-AC7E-E0B9549F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b="1" dirty="0">
                <a:solidFill>
                  <a:srgbClr val="C00000"/>
                </a:solidFill>
              </a:rPr>
              <a:t>CORTE EDU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B75663C-2F46-46A2-97E2-AC7BEF316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878110"/>
            <a:ext cx="3144774" cy="1154393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Viola c. Italia</a:t>
            </a:r>
          </a:p>
          <a:p>
            <a:pPr algn="ctr"/>
            <a:r>
              <a:rPr lang="it-IT" sz="2800" dirty="0"/>
              <a:t>13 giugno 2019</a:t>
            </a:r>
          </a:p>
        </p:txBody>
      </p:sp>
    </p:spTree>
    <p:extLst>
      <p:ext uri="{BB962C8B-B14F-4D97-AF65-F5344CB8AC3E}">
        <p14:creationId xmlns:p14="http://schemas.microsoft.com/office/powerpoint/2010/main" val="103014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4860" y="0"/>
            <a:ext cx="12191979" cy="6857990"/>
          </a:xfrm>
          <a:prstGeom prst="rect">
            <a:avLst/>
          </a:prstGeom>
        </p:spPr>
      </p:pic>
      <p:sp>
        <p:nvSpPr>
          <p:cNvPr id="64" name="Rettangolo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ttangolo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952160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it" sz="3600" dirty="0">
                <a:solidFill>
                  <a:schemeClr val="tx1"/>
                </a:solidFill>
              </a:rPr>
              <a:t>LA</a:t>
            </a:r>
            <a:br>
              <a:rPr lang="it" sz="3600" dirty="0">
                <a:solidFill>
                  <a:schemeClr val="tx1"/>
                </a:solidFill>
              </a:rPr>
            </a:br>
            <a:r>
              <a:rPr lang="it" sz="3600" dirty="0">
                <a:solidFill>
                  <a:schemeClr val="tx1"/>
                </a:solidFill>
              </a:rPr>
              <a:t>QUERELA</a:t>
            </a:r>
          </a:p>
        </p:txBody>
      </p:sp>
    </p:spTree>
    <p:extLst>
      <p:ext uri="{BB962C8B-B14F-4D97-AF65-F5344CB8AC3E}">
        <p14:creationId xmlns:p14="http://schemas.microsoft.com/office/powerpoint/2010/main" val="199740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4480" y="678190"/>
            <a:ext cx="10751360" cy="4508408"/>
          </a:xfrm>
        </p:spPr>
        <p:txBody>
          <a:bodyPr>
            <a:normAutofit/>
          </a:bodyPr>
          <a:lstStyle/>
          <a:p>
            <a:pPr marL="393192" lvl="1" indent="0">
              <a:spcAft>
                <a:spcPts val="600"/>
              </a:spcAft>
              <a:buNone/>
            </a:pP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93192" lvl="1" indent="0" algn="ctr">
              <a:spcAft>
                <a:spcPts val="600"/>
              </a:spcAft>
              <a:buNone/>
            </a:pP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PROCEDIBILI A QUERELA</a:t>
            </a:r>
          </a:p>
          <a:p>
            <a:pPr marL="393192" lvl="1" indent="0" algn="ctr">
              <a:spcAft>
                <a:spcPts val="600"/>
              </a:spcAft>
              <a:buNone/>
            </a:pPr>
            <a:endParaRPr lang="it-IT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93192" lvl="1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it-IT" sz="3200" dirty="0"/>
              <a:t>Minaccia (art. 612 c.p.)</a:t>
            </a:r>
          </a:p>
          <a:p>
            <a:pPr marL="393192" lvl="1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it-IT" sz="3200" dirty="0"/>
              <a:t>Percosse (art. 581 c.p.)</a:t>
            </a:r>
          </a:p>
          <a:p>
            <a:pPr marL="393192" lvl="1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it-IT" sz="3200" dirty="0"/>
              <a:t>Lesioni lievissime (fino a 20 giorni) (art. 582 c.p.)</a:t>
            </a:r>
          </a:p>
          <a:p>
            <a:pPr marL="393192" lvl="1" indent="0">
              <a:spcAft>
                <a:spcPts val="600"/>
              </a:spcAft>
              <a:buNone/>
            </a:pPr>
            <a:endParaRPr lang="it-IT" sz="2800" dirty="0"/>
          </a:p>
          <a:p>
            <a:pPr marL="393192" lvl="1" indent="0">
              <a:spcAft>
                <a:spcPts val="600"/>
              </a:spcAft>
              <a:buNone/>
            </a:pPr>
            <a:endParaRPr lang="it-IT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7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6800" y="678189"/>
            <a:ext cx="10479039" cy="5328505"/>
          </a:xfrm>
        </p:spPr>
        <p:txBody>
          <a:bodyPr>
            <a:normAutofit/>
          </a:bodyPr>
          <a:lstStyle/>
          <a:p>
            <a:pPr marL="393192" lvl="1" indent="0">
              <a:spcAft>
                <a:spcPts val="600"/>
              </a:spcAft>
              <a:buNone/>
            </a:pP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93192" lvl="1" indent="0" algn="ctr">
              <a:spcAft>
                <a:spcPts val="600"/>
              </a:spcAft>
              <a:buNone/>
            </a:pP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Segue…</a:t>
            </a:r>
          </a:p>
          <a:p>
            <a:pPr marL="393192" lvl="1" indent="0">
              <a:spcAft>
                <a:spcPts val="600"/>
              </a:spcAft>
              <a:buNone/>
            </a:pPr>
            <a:endParaRPr lang="it-IT" sz="2800" dirty="0"/>
          </a:p>
          <a:p>
            <a:pPr marL="393192" lvl="1" indent="0">
              <a:spcAft>
                <a:spcPts val="600"/>
              </a:spcAft>
              <a:buNone/>
            </a:pPr>
            <a:r>
              <a:rPr lang="it-IT" sz="3200" dirty="0"/>
              <a:t>Violenza sessuale (art. 609-bis e -</a:t>
            </a:r>
            <a:r>
              <a:rPr lang="it-IT" sz="3200" dirty="0" err="1"/>
              <a:t>septies</a:t>
            </a:r>
            <a:r>
              <a:rPr lang="it-IT" sz="3200" dirty="0"/>
              <a:t> c.p.)</a:t>
            </a:r>
          </a:p>
          <a:p>
            <a:pPr marL="393192" lvl="1" indent="0">
              <a:spcAft>
                <a:spcPts val="600"/>
              </a:spcAft>
              <a:buNone/>
            </a:pPr>
            <a:endParaRPr lang="it-IT" sz="2800" dirty="0"/>
          </a:p>
          <a:p>
            <a:pPr marL="393192" lvl="1" indent="0">
              <a:spcAft>
                <a:spcPts val="600"/>
              </a:spcAft>
              <a:buNone/>
            </a:pPr>
            <a:r>
              <a:rPr lang="it-IT" sz="3200" b="1" dirty="0">
                <a:solidFill>
                  <a:srgbClr val="C00000"/>
                </a:solidFill>
              </a:rPr>
              <a:t>Un anno </a:t>
            </a:r>
            <a:r>
              <a:rPr lang="it-IT" sz="3200" dirty="0"/>
              <a:t>per proporre querela (codice Rosso)</a:t>
            </a:r>
          </a:p>
          <a:p>
            <a:pPr marL="393192" lvl="1" indent="0">
              <a:spcAft>
                <a:spcPts val="600"/>
              </a:spcAft>
              <a:buNone/>
            </a:pPr>
            <a:r>
              <a:rPr lang="it-IT" sz="3200" dirty="0"/>
              <a:t>Querela sempre </a:t>
            </a:r>
            <a:r>
              <a:rPr lang="it-IT" sz="3200" b="1" dirty="0">
                <a:solidFill>
                  <a:srgbClr val="C00000"/>
                </a:solidFill>
              </a:rPr>
              <a:t>irrevocabile</a:t>
            </a:r>
          </a:p>
          <a:p>
            <a:pPr marL="393192" lvl="1" indent="0">
              <a:spcAft>
                <a:spcPts val="600"/>
              </a:spcAft>
              <a:buNone/>
            </a:pPr>
            <a:r>
              <a:rPr lang="it-IT" sz="3200" dirty="0"/>
              <a:t>Ipotesi di procedibilità d’ufficio</a:t>
            </a:r>
            <a:endParaRPr lang="it-IT" sz="2800" dirty="0"/>
          </a:p>
          <a:p>
            <a:pPr marL="393192" lvl="1" indent="0">
              <a:spcAft>
                <a:spcPts val="600"/>
              </a:spcAft>
              <a:buNone/>
            </a:pPr>
            <a:endParaRPr lang="it-IT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6800" y="678189"/>
            <a:ext cx="10479039" cy="5328505"/>
          </a:xfrm>
        </p:spPr>
        <p:txBody>
          <a:bodyPr>
            <a:normAutofit/>
          </a:bodyPr>
          <a:lstStyle/>
          <a:p>
            <a:pPr marL="393192" lvl="1" indent="0">
              <a:spcAft>
                <a:spcPts val="600"/>
              </a:spcAft>
              <a:buNone/>
            </a:pP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93192" lvl="1" indent="0" algn="ctr">
              <a:spcAft>
                <a:spcPts val="600"/>
              </a:spcAft>
              <a:buNone/>
            </a:pP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Segue…</a:t>
            </a:r>
          </a:p>
          <a:p>
            <a:pPr marL="393192" lvl="1" indent="0" algn="ctr">
              <a:spcAft>
                <a:spcPts val="600"/>
              </a:spcAft>
              <a:buNone/>
            </a:pPr>
            <a:endParaRPr lang="it-IT" sz="2800" dirty="0"/>
          </a:p>
          <a:p>
            <a:pPr marL="393192" lvl="1" indent="0">
              <a:spcAft>
                <a:spcPts val="600"/>
              </a:spcAft>
              <a:buNone/>
            </a:pPr>
            <a:r>
              <a:rPr lang="it-IT" sz="3200" dirty="0"/>
              <a:t>Atti persecutori (art. 612-bis c.p.)</a:t>
            </a:r>
          </a:p>
          <a:p>
            <a:pPr marL="393192" lvl="1" indent="0">
              <a:spcAft>
                <a:spcPts val="600"/>
              </a:spcAft>
              <a:buNone/>
            </a:pPr>
            <a:endParaRPr lang="it-IT" sz="2800" dirty="0"/>
          </a:p>
          <a:p>
            <a:pPr marL="393192" lvl="1" indent="0">
              <a:spcAft>
                <a:spcPts val="600"/>
              </a:spcAft>
              <a:buNone/>
            </a:pPr>
            <a:r>
              <a:rPr lang="it-IT" sz="3200" b="1" dirty="0">
                <a:solidFill>
                  <a:srgbClr val="C00000"/>
                </a:solidFill>
              </a:rPr>
              <a:t>Sei mesi </a:t>
            </a:r>
            <a:r>
              <a:rPr lang="it-IT" sz="3200" dirty="0"/>
              <a:t>per proporre querela </a:t>
            </a:r>
          </a:p>
          <a:p>
            <a:pPr marL="393192" lvl="1" indent="0">
              <a:spcAft>
                <a:spcPts val="600"/>
              </a:spcAft>
              <a:buNone/>
            </a:pPr>
            <a:r>
              <a:rPr lang="it-IT" sz="3200" b="1" dirty="0">
                <a:solidFill>
                  <a:srgbClr val="C00000"/>
                </a:solidFill>
              </a:rPr>
              <a:t>Revoca </a:t>
            </a:r>
            <a:r>
              <a:rPr lang="it-IT" sz="3200" dirty="0"/>
              <a:t>solo</a:t>
            </a:r>
            <a:r>
              <a:rPr lang="it-IT" sz="3200" b="1" dirty="0">
                <a:solidFill>
                  <a:srgbClr val="C00000"/>
                </a:solidFill>
              </a:rPr>
              <a:t> processuale</a:t>
            </a:r>
          </a:p>
          <a:p>
            <a:pPr marL="393192" lvl="1" indent="0">
              <a:spcAft>
                <a:spcPts val="600"/>
              </a:spcAft>
              <a:buNone/>
            </a:pPr>
            <a:r>
              <a:rPr lang="it-IT" sz="3200" dirty="0"/>
              <a:t>Querela </a:t>
            </a:r>
            <a:r>
              <a:rPr lang="it-IT" sz="3200" b="1" dirty="0">
                <a:solidFill>
                  <a:srgbClr val="C00000"/>
                </a:solidFill>
              </a:rPr>
              <a:t>irrevocabile se minaccia grave e reiterata</a:t>
            </a:r>
          </a:p>
          <a:p>
            <a:pPr marL="393192" lvl="1" indent="0">
              <a:spcAft>
                <a:spcPts val="600"/>
              </a:spcAft>
              <a:buNone/>
            </a:pPr>
            <a:r>
              <a:rPr lang="it-IT" sz="3200" dirty="0"/>
              <a:t>Ipotesi di procedibilità d’ufficio</a:t>
            </a:r>
            <a:endParaRPr lang="it-IT" sz="2800" dirty="0"/>
          </a:p>
          <a:p>
            <a:pPr marL="393192" lvl="1" indent="0">
              <a:spcAft>
                <a:spcPts val="600"/>
              </a:spcAft>
              <a:buNone/>
            </a:pPr>
            <a:endParaRPr lang="it-IT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2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6800" y="678189"/>
            <a:ext cx="10479039" cy="5328505"/>
          </a:xfrm>
        </p:spPr>
        <p:txBody>
          <a:bodyPr>
            <a:normAutofit/>
          </a:bodyPr>
          <a:lstStyle/>
          <a:p>
            <a:pPr marL="393192" lvl="1" indent="0">
              <a:spcAft>
                <a:spcPts val="600"/>
              </a:spcAft>
              <a:buNone/>
            </a:pP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93192" lvl="1" indent="0" algn="ctr">
              <a:spcAft>
                <a:spcPts val="600"/>
              </a:spcAft>
              <a:buNone/>
            </a:pP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Segue…</a:t>
            </a:r>
          </a:p>
          <a:p>
            <a:pPr marL="393192" lvl="1" indent="0" algn="ctr">
              <a:spcAft>
                <a:spcPts val="600"/>
              </a:spcAft>
              <a:buNone/>
            </a:pPr>
            <a:endParaRPr lang="it-IT" sz="2800" dirty="0"/>
          </a:p>
          <a:p>
            <a:pPr marL="393192" lvl="1" indent="0">
              <a:spcAft>
                <a:spcPts val="600"/>
              </a:spcAft>
              <a:buNone/>
            </a:pPr>
            <a:r>
              <a:rPr lang="it-IT" sz="3200" dirty="0"/>
              <a:t>Diffusione illecita di immagini o video sessualmente espliciti (art. 612-ter c.p.)</a:t>
            </a:r>
          </a:p>
          <a:p>
            <a:pPr marL="393192" lvl="1" indent="0">
              <a:spcAft>
                <a:spcPts val="600"/>
              </a:spcAft>
              <a:buNone/>
            </a:pPr>
            <a:endParaRPr lang="it-IT" sz="2800" dirty="0"/>
          </a:p>
          <a:p>
            <a:pPr marL="393192" lvl="1" indent="0">
              <a:spcAft>
                <a:spcPts val="600"/>
              </a:spcAft>
              <a:buNone/>
            </a:pPr>
            <a:r>
              <a:rPr lang="it-IT" sz="3200" b="1" dirty="0">
                <a:solidFill>
                  <a:srgbClr val="C00000"/>
                </a:solidFill>
              </a:rPr>
              <a:t>Sei mesi </a:t>
            </a:r>
            <a:r>
              <a:rPr lang="it-IT" sz="3200" dirty="0"/>
              <a:t>per proporre querela </a:t>
            </a:r>
            <a:endParaRPr lang="it-IT" sz="3200" b="1" dirty="0">
              <a:solidFill>
                <a:srgbClr val="C00000"/>
              </a:solidFill>
            </a:endParaRPr>
          </a:p>
          <a:p>
            <a:pPr marL="393192" lvl="1" indent="0">
              <a:spcAft>
                <a:spcPts val="600"/>
              </a:spcAft>
              <a:buNone/>
            </a:pPr>
            <a:r>
              <a:rPr lang="it-IT" sz="3200" b="1" dirty="0">
                <a:solidFill>
                  <a:srgbClr val="C00000"/>
                </a:solidFill>
              </a:rPr>
              <a:t>Revoca solo processuale</a:t>
            </a:r>
          </a:p>
          <a:p>
            <a:pPr marL="393192" lvl="1" indent="0">
              <a:spcAft>
                <a:spcPts val="600"/>
              </a:spcAft>
              <a:buNone/>
            </a:pPr>
            <a:r>
              <a:rPr lang="it-IT" sz="3200" dirty="0"/>
              <a:t>Ipotesi di procedibilità d’ufficio</a:t>
            </a:r>
            <a:endParaRPr lang="it-IT" sz="2800" dirty="0"/>
          </a:p>
          <a:p>
            <a:pPr marL="393192" lvl="1" indent="0">
              <a:spcAft>
                <a:spcPts val="600"/>
              </a:spcAft>
              <a:buNone/>
            </a:pPr>
            <a:endParaRPr lang="it-IT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8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ttangolo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ttangolo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6"/>
            <a:ext cx="4775075" cy="2251963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it" sz="3200" dirty="0">
                <a:solidFill>
                  <a:schemeClr val="tx1"/>
                </a:solidFill>
              </a:rPr>
              <a:t>ERGASTOLO </a:t>
            </a:r>
            <a:br>
              <a:rPr lang="it" sz="3200" dirty="0">
                <a:solidFill>
                  <a:schemeClr val="tx1"/>
                </a:solidFill>
              </a:rPr>
            </a:br>
            <a:r>
              <a:rPr lang="it" sz="3200" dirty="0">
                <a:solidFill>
                  <a:schemeClr val="tx1"/>
                </a:solidFill>
              </a:rPr>
              <a:t>e</a:t>
            </a:r>
            <a:br>
              <a:rPr lang="it" sz="3200" dirty="0">
                <a:solidFill>
                  <a:schemeClr val="tx1"/>
                </a:solidFill>
              </a:rPr>
            </a:br>
            <a:r>
              <a:rPr lang="it" sz="3200" dirty="0">
                <a:solidFill>
                  <a:schemeClr val="tx1"/>
                </a:solidFill>
              </a:rPr>
              <a:t>COSTITUZIONE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4459" y="624110"/>
            <a:ext cx="11137692" cy="1364730"/>
          </a:xfrm>
        </p:spPr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chemeClr val="tx2">
                    <a:lumMod val="75000"/>
                  </a:schemeClr>
                </a:solidFill>
              </a:rPr>
              <a:t>L’art. 22 c.p. è compatibile con</a:t>
            </a:r>
            <a:br>
              <a:rPr lang="it-IT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3600" dirty="0">
                <a:solidFill>
                  <a:schemeClr val="tx2">
                    <a:lumMod val="75000"/>
                  </a:schemeClr>
                </a:solidFill>
              </a:rPr>
              <a:t> l’art. 27 comma 3 </a:t>
            </a:r>
            <a:r>
              <a:rPr lang="it-IT" sz="3600" dirty="0" err="1">
                <a:solidFill>
                  <a:schemeClr val="tx2">
                    <a:lumMod val="75000"/>
                  </a:schemeClr>
                </a:solidFill>
              </a:rPr>
              <a:t>Cost</a:t>
            </a:r>
            <a:r>
              <a:rPr lang="it-IT" sz="3600" dirty="0">
                <a:solidFill>
                  <a:schemeClr val="tx2">
                    <a:lumMod val="75000"/>
                  </a:schemeClr>
                </a:solidFill>
              </a:rPr>
              <a:t>.?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6696" y="3618933"/>
            <a:ext cx="3213100" cy="25273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143673" y="2197894"/>
            <a:ext cx="67707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Century Gothic" charset="0"/>
                <a:ea typeface="Century Gothic" charset="0"/>
                <a:cs typeface="Century Gothic" charset="0"/>
              </a:rPr>
              <a:t>Art. 22 c.p</a:t>
            </a:r>
            <a:r>
              <a:rPr lang="it-IT" dirty="0"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endParaRPr lang="it-IT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it-IT" sz="2800" dirty="0">
                <a:latin typeface="Century Gothic" charset="0"/>
                <a:ea typeface="Century Gothic" charset="0"/>
                <a:cs typeface="Century Gothic" charset="0"/>
              </a:rPr>
              <a:t>“La pena dell’ergastolo è </a:t>
            </a:r>
            <a:r>
              <a:rPr lang="it-IT" sz="2800" b="1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perpetua</a:t>
            </a:r>
            <a:r>
              <a:rPr lang="it-IT" sz="2800" dirty="0">
                <a:latin typeface="Century Gothic" charset="0"/>
                <a:ea typeface="Century Gothic" charset="0"/>
                <a:cs typeface="Century Gothic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3307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794479" y="459474"/>
            <a:ext cx="10418164" cy="3977638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  <a:buFontTx/>
              <a:buNone/>
            </a:pPr>
            <a:endParaRPr lang="it-IT" sz="2800" b="1" dirty="0"/>
          </a:p>
          <a:p>
            <a:pPr algn="ctr">
              <a:lnSpc>
                <a:spcPct val="60000"/>
              </a:lnSpc>
              <a:buFontTx/>
              <a:buNone/>
            </a:pPr>
            <a:r>
              <a:rPr lang="it-IT" sz="3200" dirty="0">
                <a:solidFill>
                  <a:schemeClr val="accent2">
                    <a:lumMod val="50000"/>
                  </a:schemeClr>
                </a:solidFill>
              </a:rPr>
              <a:t>C. </a:t>
            </a:r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</a:rPr>
              <a:t>cost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</a:rPr>
              <a:t>. 264/1974</a:t>
            </a:r>
          </a:p>
          <a:p>
            <a:pPr>
              <a:lnSpc>
                <a:spcPct val="60000"/>
              </a:lnSpc>
              <a:buFontTx/>
              <a:buNone/>
            </a:pPr>
            <a:endParaRPr lang="it-IT" sz="2800" b="1" dirty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800" dirty="0"/>
              <a:t>   E’ una pena </a:t>
            </a:r>
            <a:r>
              <a:rPr lang="it-IT" sz="2800" b="1" dirty="0"/>
              <a:t>legittima</a:t>
            </a:r>
            <a:r>
              <a:rPr lang="it-IT" sz="2800" dirty="0"/>
              <a:t> perché la liberazione condizionale     (art. 176 c.p.) «consente l’effettivo reinserimento anche dell’ergastolano nel consorzio civile»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it-IT" sz="2800" dirty="0"/>
          </a:p>
          <a:p>
            <a:pPr>
              <a:lnSpc>
                <a:spcPct val="60000"/>
              </a:lnSpc>
              <a:buFontTx/>
              <a:buNone/>
            </a:pPr>
            <a:endParaRPr lang="it-IT" sz="2800" b="1" dirty="0"/>
          </a:p>
          <a:p>
            <a:pPr>
              <a:lnSpc>
                <a:spcPct val="60000"/>
              </a:lnSpc>
              <a:buFontTx/>
              <a:buNone/>
            </a:pPr>
            <a:endParaRPr lang="it-IT" sz="2800" b="1" dirty="0"/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3967207" y="4433913"/>
            <a:ext cx="4819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2400" b="1" dirty="0"/>
              <a:t>[dopo 28 anni (l. 1634/1962)]</a:t>
            </a: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4139848" y="5013177"/>
            <a:ext cx="44743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sz="2400" b="1" dirty="0"/>
              <a:t>dopo 26 anni (l. 663/1986)</a:t>
            </a:r>
          </a:p>
        </p:txBody>
      </p:sp>
    </p:spTree>
    <p:extLst>
      <p:ext uri="{BB962C8B-B14F-4D97-AF65-F5344CB8AC3E}">
        <p14:creationId xmlns:p14="http://schemas.microsoft.com/office/powerpoint/2010/main" val="422727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/>
      <p:bldP spid="1802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57_TF56410444" id="{9E32E7D9-E4D4-4E34-9CBF-5EF99946F492}" vid="{4EB8DC7B-672E-465F-9749-D0C21D91E9B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{6FCE5BFC-8320-44D1-A124-960D936CA712}tf56410444_win32</Template>
  <TotalTime>79</TotalTime>
  <Words>349</Words>
  <Application>Microsoft Macintosh PowerPoint</Application>
  <PresentationFormat>Widescreen</PresentationFormat>
  <Paragraphs>70</Paragraphs>
  <Slides>12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Avenir Next LT Pro</vt:lpstr>
      <vt:lpstr>Avenir Next LT Pro Light</vt:lpstr>
      <vt:lpstr>Calibri</vt:lpstr>
      <vt:lpstr>Century Gothic</vt:lpstr>
      <vt:lpstr>Garamond</vt:lpstr>
      <vt:lpstr>SavonVTI</vt:lpstr>
      <vt:lpstr>CORSO DI  DIRITTO PENALE   (Claudia Pecorella)  giovedì 15 ottobre 2020</vt:lpstr>
      <vt:lpstr>LA QUERELA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ERGASTOLO  e COSTITUZIONE</vt:lpstr>
      <vt:lpstr>L’art. 22 c.p. è compatibile con  l’art. 27 comma 3 Cost.?</vt:lpstr>
      <vt:lpstr>Presentazione standard di PowerPoint</vt:lpstr>
      <vt:lpstr>Presentazione standard di PowerPoint</vt:lpstr>
      <vt:lpstr>C. cost. 135 /2003</vt:lpstr>
      <vt:lpstr>CORTE 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Diritto penale  (mod.A)</dc:title>
  <dc:creator>claudia.pecorella@unimib.it</dc:creator>
  <cp:lastModifiedBy>claudia.pecorella@unimib.it</cp:lastModifiedBy>
  <cp:revision>24</cp:revision>
  <dcterms:created xsi:type="dcterms:W3CDTF">2020-09-25T14:53:21Z</dcterms:created>
  <dcterms:modified xsi:type="dcterms:W3CDTF">2020-10-15T15:08:20Z</dcterms:modified>
</cp:coreProperties>
</file>