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1" r:id="rId11"/>
    <p:sldId id="273" r:id="rId12"/>
    <p:sldId id="274" r:id="rId13"/>
    <p:sldId id="268" r:id="rId14"/>
    <p:sldId id="270" r:id="rId15"/>
    <p:sldId id="283" r:id="rId16"/>
    <p:sldId id="269" r:id="rId17"/>
    <p:sldId id="267" r:id="rId18"/>
    <p:sldId id="276" r:id="rId19"/>
    <p:sldId id="284" r:id="rId20"/>
    <p:sldId id="285" r:id="rId21"/>
    <p:sldId id="279" r:id="rId22"/>
    <p:sldId id="280" r:id="rId23"/>
    <p:sldId id="281" r:id="rId24"/>
    <p:sldId id="282" r:id="rId25"/>
    <p:sldId id="266" r:id="rId26"/>
    <p:sldId id="287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1B16ECC-979C-4629-A0CC-A6CB324C8276}" type="datetimeFigureOut">
              <a:rPr lang="it-IT" smtClean="0"/>
              <a:pPr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F28EA7D-8772-4D04-B7BA-BEE0DC98639C}" type="slidenum">
              <a:rPr lang="it-IT" smtClean="0"/>
              <a:pPr/>
              <a:t>‹Nº›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8077200" cy="2824336"/>
          </a:xfrm>
        </p:spPr>
        <p:txBody>
          <a:bodyPr>
            <a:normAutofit/>
          </a:bodyPr>
          <a:lstStyle/>
          <a:p>
            <a:r>
              <a:rPr lang="it-IT" dirty="0" smtClean="0"/>
              <a:t>Culto a la </a:t>
            </a:r>
            <a:r>
              <a:rPr lang="it-IT" dirty="0" err="1" smtClean="0"/>
              <a:t>muerte</a:t>
            </a:r>
            <a:r>
              <a:rPr lang="it-IT" dirty="0" smtClean="0"/>
              <a:t> en México </a:t>
            </a:r>
            <a:br>
              <a:rPr lang="it-IT" dirty="0" smtClean="0"/>
            </a:br>
            <a:r>
              <a:rPr lang="it-IT" dirty="0" smtClean="0"/>
              <a:t>D</a:t>
            </a:r>
            <a:r>
              <a:rPr lang="es-MX" dirty="0" smtClean="0"/>
              <a:t>ía de </a:t>
            </a:r>
            <a:r>
              <a:rPr lang="es-MX" dirty="0" smtClean="0"/>
              <a:t>muertos</a:t>
            </a:r>
            <a:br>
              <a:rPr lang="es-MX" dirty="0" smtClean="0"/>
            </a:br>
            <a:r>
              <a:rPr lang="es-MX" dirty="0" smtClean="0"/>
              <a:t>La Santa Muerte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3200400"/>
          </a:xfrm>
        </p:spPr>
        <p:txBody>
          <a:bodyPr/>
          <a:lstStyle/>
          <a:p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Tzompantli</a:t>
            </a:r>
            <a:r>
              <a:rPr lang="es-MX" dirty="0" smtClean="0"/>
              <a:t>: origen prehispánico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Hilera </a:t>
            </a:r>
            <a:r>
              <a:rPr lang="es-MX" dirty="0"/>
              <a:t>de cráneos de quienes habían sido sacrificados en honor de los </a:t>
            </a:r>
            <a:r>
              <a:rPr lang="es-MX" dirty="0" smtClean="0"/>
              <a:t>dioses.</a:t>
            </a:r>
          </a:p>
          <a:p>
            <a:endParaRPr lang="es-MX" dirty="0" smtClean="0"/>
          </a:p>
          <a:p>
            <a:r>
              <a:rPr lang="es-MX" dirty="0"/>
              <a:t>La exhibición de las cabezas de los enemigos o incluso las de los ajusticiados por diversas causas ha sido una práctica bastante común entre muchos pueblos del mundo.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upload.wikimedia.org/wikipedia/commons/a/ae/Tzompantli_Tovar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85860"/>
            <a:ext cx="522922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jorgalbrtotranseunte.files.wordpress.com/2012/02/dsc0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85860"/>
            <a:ext cx="49911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Expresión artística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MX" b="1" dirty="0" smtClean="0">
                <a:solidFill>
                  <a:schemeClr val="tx2">
                    <a:lumMod val="75000"/>
                  </a:schemeClr>
                </a:solidFill>
              </a:rPr>
              <a:t>José Guadalupe Posadas </a:t>
            </a:r>
            <a:r>
              <a:rPr lang="es-MX" dirty="0" smtClean="0"/>
              <a:t>(1852-1913)</a:t>
            </a:r>
          </a:p>
          <a:p>
            <a:r>
              <a:rPr lang="es-MX" dirty="0" smtClean="0"/>
              <a:t>Grabador, ilustrador y caricaturista.</a:t>
            </a:r>
          </a:p>
          <a:p>
            <a:r>
              <a:rPr lang="es-MX" dirty="0" smtClean="0"/>
              <a:t>Crítica socio-política de la burguesía mexicana y del gobierno de Porfirio Díaz a través de las calacas o calaveras:</a:t>
            </a:r>
          </a:p>
          <a:p>
            <a:pPr lvl="1"/>
            <a:r>
              <a:rPr lang="es-MX" dirty="0" smtClean="0"/>
              <a:t>La Catrina (La calavera Garbanzera)</a:t>
            </a:r>
            <a:r>
              <a:rPr lang="es-ES" dirty="0" smtClean="0"/>
              <a:t> </a:t>
            </a:r>
          </a:p>
          <a:p>
            <a:r>
              <a:rPr lang="es-ES" dirty="0" smtClean="0"/>
              <a:t>Se representa una perspectiva del mexicano que no temía a la muerte sino a la angustia de la vida, porque en ella el hombre es presa fácil de asechanzas y sufrimientos.</a:t>
            </a:r>
          </a:p>
          <a:p>
            <a:r>
              <a:rPr lang="es-ES" dirty="0" smtClean="0"/>
              <a:t>Fusión de tradición precolombina, colonial y popular.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romeguide.it/fotomostre/5956/muerte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3571875" cy="2533651"/>
          </a:xfrm>
          <a:prstGeom prst="rect">
            <a:avLst/>
          </a:prstGeom>
          <a:noFill/>
        </p:spPr>
      </p:pic>
      <p:pic>
        <p:nvPicPr>
          <p:cNvPr id="21508" name="Picture 4" descr="http://culturacolectiva.com/wp-content/uploads/2013/01/don-quijote-de-jose-guadalupe-posada-619x348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3000372"/>
            <a:ext cx="5895975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70" y="569728"/>
            <a:ext cx="7620660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31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Encuentro de dos mundos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Fiesta del Día de Muertos como efecto del encuentro entre dos mundos</a:t>
            </a:r>
            <a:r>
              <a:rPr lang="es-MX" dirty="0" smtClean="0"/>
              <a:t>.</a:t>
            </a:r>
          </a:p>
          <a:p>
            <a:endParaRPr lang="es-MX" dirty="0" smtClean="0"/>
          </a:p>
          <a:p>
            <a:r>
              <a:rPr lang="es-MX" dirty="0" smtClean="0"/>
              <a:t>Conviven </a:t>
            </a:r>
            <a:r>
              <a:rPr lang="es-MX" dirty="0" smtClean="0"/>
              <a:t>tradición precolombina y tradición católica,  junto con una diversidad de manisfestaciones de la pluralidad étnica y cultural del país.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Manifestaciones locales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Manifestación que varía de lugar a lugar por razones culturales, económicas y sociales</a:t>
            </a:r>
          </a:p>
          <a:p>
            <a:r>
              <a:rPr lang="es-MX" dirty="0" smtClean="0"/>
              <a:t>Se modifica con el transcurso del tiempo, con el cambio de los pueblos y  el contacto con otras culturas.</a:t>
            </a:r>
          </a:p>
          <a:p>
            <a:r>
              <a:rPr lang="es-MX" dirty="0" smtClean="0"/>
              <a:t>Romper con modelos preconcebidos y evitar comparaciones simplistas</a:t>
            </a:r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Altar de muertos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Creencia </a:t>
            </a:r>
            <a:r>
              <a:rPr lang="es-MX" dirty="0"/>
              <a:t>de que las ánimas de los difuntos regresan esas </a:t>
            </a:r>
            <a:r>
              <a:rPr lang="es-MX" dirty="0" smtClean="0"/>
              <a:t>noches del 31 0ct, 1-2 noviembre </a:t>
            </a:r>
            <a:r>
              <a:rPr lang="es-MX" dirty="0"/>
              <a:t>el espíritu de sus difuntos regresa del mundo de los muertos para convivir con la familia ese día, y así consolarlos y confortarlos por la pérdida. </a:t>
            </a:r>
            <a:endParaRPr lang="es-MX" dirty="0" smtClean="0"/>
          </a:p>
          <a:p>
            <a:r>
              <a:rPr lang="es-MX" dirty="0" smtClean="0"/>
              <a:t>Significado de la cosecha: el </a:t>
            </a:r>
            <a:r>
              <a:rPr lang="es-MX" dirty="0" smtClean="0"/>
              <a:t>maíz.</a:t>
            </a:r>
            <a:endParaRPr lang="es-MX" dirty="0" smtClean="0"/>
          </a:p>
          <a:p>
            <a:r>
              <a:rPr lang="es-MX" dirty="0" smtClean="0"/>
              <a:t>Representación </a:t>
            </a:r>
            <a:r>
              <a:rPr lang="es-MX" dirty="0"/>
              <a:t>iconoplástica de la visión que todo un pueblo tiene sobre el tema de la </a:t>
            </a:r>
            <a:r>
              <a:rPr lang="es-MX" dirty="0" smtClean="0"/>
              <a:t>muerte.</a:t>
            </a:r>
            <a:endParaRPr lang="it-IT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72" y="1359228"/>
            <a:ext cx="6925656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Una fiesta religiosa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De origen prehispánica se mezcla con la religión católica (</a:t>
            </a:r>
            <a:r>
              <a:rPr lang="es-MX" dirty="0" smtClean="0"/>
              <a:t>mestizaje-</a:t>
            </a:r>
            <a:r>
              <a:rPr lang="es-MX" dirty="0" err="1" smtClean="0"/>
              <a:t>eclectisísmo</a:t>
            </a:r>
            <a:r>
              <a:rPr lang="es-MX" dirty="0" smtClean="0"/>
              <a:t>)</a:t>
            </a:r>
          </a:p>
          <a:p>
            <a:endParaRPr lang="es-MX" dirty="0" smtClean="0"/>
          </a:p>
          <a:p>
            <a:r>
              <a:rPr lang="es-MX" dirty="0" smtClean="0"/>
              <a:t>Coincidencia con el día de los difuntos y de Todos los </a:t>
            </a:r>
            <a:r>
              <a:rPr lang="es-MX" dirty="0" smtClean="0"/>
              <a:t>Santos</a:t>
            </a:r>
          </a:p>
          <a:p>
            <a:endParaRPr lang="es-MX" dirty="0"/>
          </a:p>
          <a:p>
            <a:r>
              <a:rPr lang="es-MX" dirty="0" smtClean="0"/>
              <a:t>¿Una forma de aculturación?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77" y="1106222"/>
            <a:ext cx="7998645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56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Ofrendas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Imagen del difunto</a:t>
            </a:r>
          </a:p>
          <a:p>
            <a:r>
              <a:rPr lang="es-MX" dirty="0" smtClean="0"/>
              <a:t>Cruz</a:t>
            </a:r>
          </a:p>
          <a:p>
            <a:r>
              <a:rPr lang="es-MX" dirty="0" smtClean="0"/>
              <a:t>Copal o incienso</a:t>
            </a:r>
          </a:p>
          <a:p>
            <a:r>
              <a:rPr lang="es-MX" dirty="0" smtClean="0"/>
              <a:t>Arco de flores</a:t>
            </a:r>
          </a:p>
          <a:p>
            <a:r>
              <a:rPr lang="es-MX" dirty="0" smtClean="0"/>
              <a:t>Papel picado</a:t>
            </a:r>
          </a:p>
          <a:p>
            <a:r>
              <a:rPr lang="es-MX" dirty="0" smtClean="0"/>
              <a:t>Velas / veladoras /cirios</a:t>
            </a:r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Agua</a:t>
            </a:r>
          </a:p>
          <a:p>
            <a:r>
              <a:rPr lang="es-MX" dirty="0" smtClean="0"/>
              <a:t>Flores</a:t>
            </a:r>
          </a:p>
          <a:p>
            <a:r>
              <a:rPr lang="es-MX" dirty="0" smtClean="0"/>
              <a:t>Calaveras</a:t>
            </a:r>
          </a:p>
          <a:p>
            <a:r>
              <a:rPr lang="es-MX" dirty="0" smtClean="0"/>
              <a:t>Comida</a:t>
            </a:r>
          </a:p>
          <a:p>
            <a:r>
              <a:rPr lang="es-MX" dirty="0" smtClean="0"/>
              <a:t>Pan</a:t>
            </a:r>
          </a:p>
          <a:p>
            <a:r>
              <a:rPr lang="es-MX" dirty="0" smtClean="0"/>
              <a:t>Bebidas alcohólicas 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.ytimg.com/vi/jRS972AJHdM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736"/>
            <a:ext cx="665797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kadryzeswiata.pl/wp-content/uploads/2013/11/8150349351_aadf99fd6e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571612"/>
            <a:ext cx="501015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2012profeciasmayasfindelmundo.files.wordpress.com/2012/10/pan-de-muerto-de-coco.png?w=233&amp;h=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2219325" cy="2847976"/>
          </a:xfrm>
          <a:prstGeom prst="rect">
            <a:avLst/>
          </a:prstGeom>
          <a:noFill/>
        </p:spPr>
      </p:pic>
      <p:pic>
        <p:nvPicPr>
          <p:cNvPr id="39940" name="Picture 4" descr="Pan de muer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571480"/>
            <a:ext cx="1238250" cy="1038225"/>
          </a:xfrm>
          <a:prstGeom prst="rect">
            <a:avLst/>
          </a:prstGeom>
          <a:noFill/>
        </p:spPr>
      </p:pic>
      <p:pic>
        <p:nvPicPr>
          <p:cNvPr id="39942" name="Picture 6" descr="http://blog.mexgrocer.com/wp-content/uploads/2010/10/pandemuerto-300x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285992"/>
            <a:ext cx="2857500" cy="213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Aspecto turístico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¿cuáles políticas públicas de fomento al turismo?</a:t>
            </a:r>
          </a:p>
          <a:p>
            <a:r>
              <a:rPr lang="es-MX" dirty="0" smtClean="0"/>
              <a:t>Reconocimiento UNESCO tiene como consecuencia el aumento de la demanda turística.</a:t>
            </a:r>
          </a:p>
          <a:p>
            <a:r>
              <a:rPr lang="es-MX" dirty="0" smtClean="0"/>
              <a:t>Política turística de los años ‘40. El nacionalismo mexicano como política cultural. Y la explotación turística de una ceremonia popular y religiosa. Riesgos y beneficios.</a:t>
            </a:r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8856984" cy="86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74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Santa Muerte</a:t>
            </a:r>
            <a:endParaRPr lang="it-IT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583" y="1774825"/>
            <a:ext cx="4109682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15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Orígenes </a:t>
            </a:r>
            <a:endParaRPr lang="it-I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 smtClean="0"/>
              <a:t>Orígenes </a:t>
            </a:r>
            <a:r>
              <a:rPr lang="es-ES" dirty="0"/>
              <a:t>del </a:t>
            </a:r>
            <a:r>
              <a:rPr lang="es-ES" dirty="0" smtClean="0"/>
              <a:t>culto: </a:t>
            </a:r>
            <a:r>
              <a:rPr lang="es-ES" dirty="0"/>
              <a:t>inciertos</a:t>
            </a:r>
          </a:p>
          <a:p>
            <a:endParaRPr lang="es-ES" dirty="0"/>
          </a:p>
          <a:p>
            <a:r>
              <a:rPr lang="es-ES" dirty="0"/>
              <a:t> culto de la muerte precolombino</a:t>
            </a:r>
          </a:p>
          <a:p>
            <a:endParaRPr lang="es-ES" dirty="0"/>
          </a:p>
          <a:p>
            <a:r>
              <a:rPr lang="es-ES" dirty="0"/>
              <a:t> religión Yoruba 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ES" dirty="0" smtClean="0"/>
              <a:t>’60 visión de un </a:t>
            </a:r>
            <a:r>
              <a:rPr lang="es-ES" dirty="0"/>
              <a:t>habitante de </a:t>
            </a:r>
            <a:r>
              <a:rPr lang="es-ES" dirty="0" smtClean="0"/>
              <a:t>Veracruz. [</a:t>
            </a:r>
            <a:r>
              <a:rPr lang="es-ES" dirty="0"/>
              <a:t>leyenda popular: aparición de la Muerte a un hombre del pueblo para hacer que su devoción empezase, </a:t>
            </a:r>
            <a:r>
              <a:rPr lang="es-ES" dirty="0" smtClean="0"/>
              <a:t>explicando </a:t>
            </a:r>
            <a:r>
              <a:rPr lang="es-ES" dirty="0"/>
              <a:t>que era en virtud de los sacrificios de los mexicanos que ella les concedía gracia y protección]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ES" dirty="0" smtClean="0"/>
              <a:t>’90, cárcel </a:t>
            </a:r>
            <a:r>
              <a:rPr lang="es-ES" dirty="0"/>
              <a:t>reclusorio norte.                                                 [cárcel </a:t>
            </a:r>
            <a:r>
              <a:rPr lang="es-ES" dirty="0" smtClean="0"/>
              <a:t>donde </a:t>
            </a:r>
            <a:r>
              <a:rPr lang="es-ES" dirty="0"/>
              <a:t>el tatuaje de la Santa Muerte tiene su origen, sustituyendo los altares de la Virgen de Guadalupe. El tatuaje, con frases como ‘muerte a </a:t>
            </a:r>
            <a:r>
              <a:rPr lang="es-ES" dirty="0" smtClean="0"/>
              <a:t>mis enemigos</a:t>
            </a:r>
            <a:r>
              <a:rPr lang="es-ES" dirty="0"/>
              <a:t>’ asume la función de voto religioso y de identificación]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634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Características</a:t>
            </a:r>
            <a:endParaRPr lang="it-I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•"/>
            </a:pPr>
            <a:r>
              <a:rPr lang="es-ES_tradnl" altLang="it-IT" dirty="0">
                <a:latin typeface="Verdana" panose="020B0604030504040204" pitchFamily="34" charset="0"/>
              </a:rPr>
              <a:t>Los adeptos afirman que no hay correspondencia con el satanismo; es una “presencia espiritual” benévola, un ángel que tiene poderes especiales.</a:t>
            </a:r>
          </a:p>
          <a:p>
            <a:endParaRPr lang="es-ES_tradnl" altLang="it-IT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_tradnl" altLang="it-IT" dirty="0">
                <a:latin typeface="Verdana" panose="020B0604030504040204" pitchFamily="34" charset="0"/>
              </a:rPr>
              <a:t> Las personas más devotas son delincuentes o bien aquellas cuya vida es peligrosa.</a:t>
            </a:r>
          </a:p>
          <a:p>
            <a:endParaRPr lang="es-ES_tradnl" altLang="it-IT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_tradnl" altLang="it-IT" dirty="0">
                <a:latin typeface="Verdana" panose="020B0604030504040204" pitchFamily="34" charset="0"/>
              </a:rPr>
              <a:t> Es venerada como una Virgen por personas de todas las clases sociales.</a:t>
            </a:r>
          </a:p>
          <a:p>
            <a:endParaRPr lang="es-ES_tradnl" altLang="it-IT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_tradnl" altLang="it-IT" dirty="0">
                <a:latin typeface="Verdana" panose="020B0604030504040204" pitchFamily="34" charset="0"/>
              </a:rPr>
              <a:t> Se le pide protección en el crimen y en el peligro. Los narcotraficantes la consagran antes de contrabandear la droga y antes de matar a un enemigo.</a:t>
            </a:r>
            <a:endParaRPr lang="it-IT" altLang="it-IT" dirty="0">
              <a:latin typeface="Verdana" panose="020B060403050404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01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Todos los Santos Día de Muertos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MX" dirty="0"/>
              <a:t>El culto a la vida, si de verdad es </a:t>
            </a:r>
            <a:r>
              <a:rPr lang="es-MX" dirty="0" smtClean="0"/>
              <a:t>profundo </a:t>
            </a:r>
            <a:r>
              <a:rPr lang="es-MX" dirty="0"/>
              <a:t>y total, es también culto a la muerte. Ambas son inseparables. Una civilización que niega la muerte acaba por negar la vida.  </a:t>
            </a:r>
            <a:endParaRPr lang="it-IT" dirty="0"/>
          </a:p>
          <a:p>
            <a:pPr algn="r">
              <a:buNone/>
            </a:pPr>
            <a:endParaRPr lang="es-MX" sz="2400" dirty="0" smtClean="0"/>
          </a:p>
          <a:p>
            <a:pPr algn="r">
              <a:buNone/>
            </a:pPr>
            <a:r>
              <a:rPr lang="es-MX" sz="2400" dirty="0" smtClean="0"/>
              <a:t>Octavio </a:t>
            </a:r>
            <a:r>
              <a:rPr lang="es-MX" sz="2400" dirty="0"/>
              <a:t>Paz, “Todos los Santos Día de Muertos</a:t>
            </a:r>
            <a:r>
              <a:rPr lang="es-MX" sz="2400" dirty="0" smtClean="0"/>
              <a:t>”,</a:t>
            </a:r>
          </a:p>
          <a:p>
            <a:pPr algn="r">
              <a:buNone/>
            </a:pPr>
            <a:r>
              <a:rPr lang="es-MX" sz="2400" dirty="0" smtClean="0"/>
              <a:t> </a:t>
            </a:r>
            <a:r>
              <a:rPr lang="es-MX" sz="2400" dirty="0"/>
              <a:t>El laberinto de la soledad (1950) </a:t>
            </a:r>
            <a:endParaRPr lang="it-IT" sz="2400" dirty="0"/>
          </a:p>
          <a:p>
            <a:r>
              <a:rPr lang="es-MX" dirty="0"/>
              <a:t> </a:t>
            </a:r>
            <a:endParaRPr lang="it-IT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Aspecto y símbolos </a:t>
            </a:r>
            <a:endParaRPr lang="it-IT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2140" y="1556792"/>
            <a:ext cx="4248472" cy="453650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9512" y="1844824"/>
            <a:ext cx="3672408" cy="453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B050"/>
                </a:solidFill>
              </a:rPr>
              <a:t>la </a:t>
            </a:r>
            <a:r>
              <a:rPr lang="es-ES" b="1" dirty="0">
                <a:solidFill>
                  <a:srgbClr val="00B050"/>
                </a:solidFill>
              </a:rPr>
              <a:t>Muerte Verde</a:t>
            </a:r>
            <a:r>
              <a:rPr lang="es-ES" dirty="0"/>
              <a:t>, a quien se reza para proteger a las personas que están en la cárcel y para salir de la drogadicción;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 - </a:t>
            </a:r>
            <a:r>
              <a:rPr lang="es-ES" b="1" dirty="0">
                <a:solidFill>
                  <a:srgbClr val="FF0000"/>
                </a:solidFill>
              </a:rPr>
              <a:t>la Muerte Roja </a:t>
            </a:r>
            <a:r>
              <a:rPr lang="es-ES" dirty="0"/>
              <a:t>para el vigor sexual y satisfacción en amor</a:t>
            </a:r>
            <a:r>
              <a:rPr lang="es-ES" dirty="0" smtClean="0"/>
              <a:t>;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- </a:t>
            </a:r>
            <a:r>
              <a:rPr lang="es-ES" dirty="0"/>
              <a:t>la </a:t>
            </a:r>
            <a:r>
              <a:rPr lang="es-ES" b="1" dirty="0">
                <a:solidFill>
                  <a:schemeClr val="tx1"/>
                </a:solidFill>
              </a:rPr>
              <a:t>Muerte Negra </a:t>
            </a:r>
            <a:r>
              <a:rPr lang="es-ES" dirty="0"/>
              <a:t>para cometer crímenes o ser protegidos. 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 - la Santa Muerte vestida de </a:t>
            </a:r>
            <a:r>
              <a:rPr lang="es-ES" b="1" dirty="0"/>
              <a:t>blanco</a:t>
            </a:r>
            <a:r>
              <a:rPr lang="es-ES" dirty="0"/>
              <a:t> es la más ecuménica, que se refiere a la renovación y al renacimiento espiritual.</a:t>
            </a:r>
          </a:p>
        </p:txBody>
      </p:sp>
    </p:spTree>
    <p:extLst>
      <p:ext uri="{BB962C8B-B14F-4D97-AF65-F5344CB8AC3E}">
        <p14:creationId xmlns:p14="http://schemas.microsoft.com/office/powerpoint/2010/main" val="372788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UNESCO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Patrimonio Oral e Inmaterial de la Humanidad (2003)</a:t>
            </a:r>
          </a:p>
          <a:p>
            <a:endParaRPr lang="es-MX" dirty="0"/>
          </a:p>
          <a:p>
            <a:r>
              <a:rPr lang="es-MX" dirty="0" smtClean="0"/>
              <a:t>Diversidad de prácticas y creencias</a:t>
            </a:r>
          </a:p>
          <a:p>
            <a:endParaRPr lang="es-MX" dirty="0" smtClean="0"/>
          </a:p>
          <a:p>
            <a:r>
              <a:rPr lang="es-MX" dirty="0" smtClean="0"/>
              <a:t>Arquitectura simbólica y ritual:</a:t>
            </a:r>
          </a:p>
          <a:p>
            <a:pPr lvl="1"/>
            <a:r>
              <a:rPr lang="es-MX" dirty="0" smtClean="0"/>
              <a:t>Cempoalxúchitl (flor simbólica de la celebración)</a:t>
            </a:r>
          </a:p>
          <a:p>
            <a:pPr lvl="1"/>
            <a:r>
              <a:rPr lang="es-MX" dirty="0" smtClean="0"/>
              <a:t>Representaciones cosmogónicas (arreglo y ofrendas)</a:t>
            </a:r>
          </a:p>
          <a:p>
            <a:pPr lvl="1"/>
            <a:r>
              <a:rPr lang="es-MX" dirty="0" smtClean="0"/>
              <a:t>Culinaria ceremonial</a:t>
            </a:r>
          </a:p>
          <a:p>
            <a:pPr lvl="1"/>
            <a:r>
              <a:rPr lang="es-MX" dirty="0" smtClean="0"/>
              <a:t>Organización de espacios rituales</a:t>
            </a:r>
          </a:p>
          <a:p>
            <a:pPr lvl="1"/>
            <a:r>
              <a:rPr lang="es-MX" dirty="0" smtClean="0"/>
              <a:t>Danza, música, canto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TAi9nhink4Te5lffSzcn1ab-kHAQfAqt_jqRAw-oKAc2XtOM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3429024" cy="2457456"/>
          </a:xfrm>
          <a:prstGeom prst="rect">
            <a:avLst/>
          </a:prstGeom>
          <a:noFill/>
        </p:spPr>
      </p:pic>
      <p:pic>
        <p:nvPicPr>
          <p:cNvPr id="1028" name="Picture 4" descr="https://c2.staticflickr.com/6/5091/5565979711_b8bf63e5b9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071678"/>
            <a:ext cx="49911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alinkamexico.files.wordpress.com/2012/10/cempazuchitl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85860"/>
            <a:ext cx="49911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Situación geográfica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Las celebraciones indígenas en torno a la muerte tienen lugar en un grupo de territorios localizados en la región centro-sur de México.</a:t>
            </a:r>
          </a:p>
          <a:p>
            <a:r>
              <a:rPr lang="es-MX" dirty="0" smtClean="0"/>
              <a:t>Manifestaciones culturales de aprox. 5’872,000 indígenas (97.2% población indígena)</a:t>
            </a: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pload.wikimedia.org/wikipedia/commons/5/5d/Mapa_pol%C3%ADtico_de_M%C3%A9xico_a_color_%28nombres_de_estados_y_capitales%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6715172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Sentido / perspectiva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MX" dirty="0" smtClean="0"/>
              <a:t>Tradición mesoamericana es parte su cultura:</a:t>
            </a:r>
          </a:p>
          <a:p>
            <a:r>
              <a:rPr lang="es-MX" dirty="0" smtClean="0"/>
              <a:t>Conmemoración de las ánimas de los difuntos:</a:t>
            </a:r>
          </a:p>
          <a:p>
            <a:pPr lvl="1"/>
            <a:r>
              <a:rPr lang="es-MX" dirty="0" smtClean="0"/>
              <a:t>Acto social</a:t>
            </a:r>
          </a:p>
          <a:p>
            <a:pPr lvl="1"/>
            <a:r>
              <a:rPr lang="es-MX" dirty="0" smtClean="0"/>
              <a:t>Culto religioso a los antepasados</a:t>
            </a:r>
          </a:p>
          <a:p>
            <a:pPr>
              <a:buNone/>
            </a:pPr>
            <a:r>
              <a:rPr lang="es-MX" dirty="0" smtClean="0"/>
              <a:t>Comunidades urbanas y tradicionales:</a:t>
            </a:r>
          </a:p>
          <a:p>
            <a:r>
              <a:rPr lang="es-MX" dirty="0" smtClean="0"/>
              <a:t>Las ofrendas de muertos son:</a:t>
            </a:r>
          </a:p>
          <a:p>
            <a:pPr lvl="1"/>
            <a:r>
              <a:rPr lang="es-MX" dirty="0" smtClean="0"/>
              <a:t>Recreación artística</a:t>
            </a:r>
          </a:p>
          <a:p>
            <a:pPr lvl="1"/>
            <a:r>
              <a:rPr lang="es-MX" dirty="0" smtClean="0"/>
              <a:t>Juego de imaginación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724</TotalTime>
  <Words>883</Words>
  <Application>Microsoft Office PowerPoint</Application>
  <PresentationFormat>Presentación en pantalla (4:3)</PresentationFormat>
  <Paragraphs>103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Corbel</vt:lpstr>
      <vt:lpstr>Verdana</vt:lpstr>
      <vt:lpstr>Wingdings</vt:lpstr>
      <vt:lpstr>Wingdings 2</vt:lpstr>
      <vt:lpstr>Wingdings 3</vt:lpstr>
      <vt:lpstr>Modulo</vt:lpstr>
      <vt:lpstr>Culto a la muerte en México  Día de muertos La Santa Muerte </vt:lpstr>
      <vt:lpstr>Una fiesta religiosa</vt:lpstr>
      <vt:lpstr>Todos los Santos Día de Muertos</vt:lpstr>
      <vt:lpstr>UNESCO</vt:lpstr>
      <vt:lpstr>Presentación de PowerPoint</vt:lpstr>
      <vt:lpstr>Presentación de PowerPoint</vt:lpstr>
      <vt:lpstr>Situación geográfica</vt:lpstr>
      <vt:lpstr>Presentación de PowerPoint</vt:lpstr>
      <vt:lpstr>Sentido / perspectiva</vt:lpstr>
      <vt:lpstr>Tzompantli: origen prehispánico</vt:lpstr>
      <vt:lpstr>Presentación de PowerPoint</vt:lpstr>
      <vt:lpstr>Presentación de PowerPoint</vt:lpstr>
      <vt:lpstr>Expresión artística</vt:lpstr>
      <vt:lpstr>Presentación de PowerPoint</vt:lpstr>
      <vt:lpstr>Presentación de PowerPoint</vt:lpstr>
      <vt:lpstr>Encuentro de dos mundos</vt:lpstr>
      <vt:lpstr>Manifestaciones locales</vt:lpstr>
      <vt:lpstr>Altar de muertos</vt:lpstr>
      <vt:lpstr>Presentación de PowerPoint</vt:lpstr>
      <vt:lpstr>Presentación de PowerPoint</vt:lpstr>
      <vt:lpstr>Ofrendas</vt:lpstr>
      <vt:lpstr>Presentación de PowerPoint</vt:lpstr>
      <vt:lpstr>Presentación de PowerPoint</vt:lpstr>
      <vt:lpstr>Presentación de PowerPoint</vt:lpstr>
      <vt:lpstr>Aspecto turístico</vt:lpstr>
      <vt:lpstr>Presentación de PowerPoint</vt:lpstr>
      <vt:lpstr>La Santa Muerte</vt:lpstr>
      <vt:lpstr>Orígenes </vt:lpstr>
      <vt:lpstr>Características</vt:lpstr>
      <vt:lpstr>Aspecto y símbolos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de muertos México</dc:title>
  <dc:creator>Anamaria</dc:creator>
  <cp:lastModifiedBy>anamaria.gonzalez</cp:lastModifiedBy>
  <cp:revision>27</cp:revision>
  <dcterms:created xsi:type="dcterms:W3CDTF">2014-10-29T22:14:37Z</dcterms:created>
  <dcterms:modified xsi:type="dcterms:W3CDTF">2020-10-16T10:24:15Z</dcterms:modified>
</cp:coreProperties>
</file>