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2" r:id="rId3"/>
    <p:sldId id="278" r:id="rId4"/>
    <p:sldId id="257" r:id="rId5"/>
    <p:sldId id="262" r:id="rId6"/>
    <p:sldId id="264" r:id="rId7"/>
    <p:sldId id="300" r:id="rId8"/>
    <p:sldId id="299" r:id="rId9"/>
    <p:sldId id="301" r:id="rId10"/>
    <p:sldId id="267" r:id="rId11"/>
    <p:sldId id="268" r:id="rId12"/>
    <p:sldId id="269" r:id="rId13"/>
    <p:sldId id="271" r:id="rId14"/>
    <p:sldId id="273" r:id="rId15"/>
    <p:sldId id="275" r:id="rId16"/>
    <p:sldId id="281" r:id="rId17"/>
    <p:sldId id="283" r:id="rId18"/>
    <p:sldId id="286" r:id="rId19"/>
    <p:sldId id="284" r:id="rId20"/>
    <p:sldId id="285" r:id="rId21"/>
    <p:sldId id="287" r:id="rId22"/>
    <p:sldId id="288" r:id="rId23"/>
    <p:sldId id="289" r:id="rId24"/>
    <p:sldId id="292" r:id="rId25"/>
    <p:sldId id="290" r:id="rId26"/>
    <p:sldId id="291" r:id="rId27"/>
    <p:sldId id="293" r:id="rId28"/>
    <p:sldId id="294" r:id="rId29"/>
    <p:sldId id="298" r:id="rId30"/>
    <p:sldId id="295" r:id="rId31"/>
    <p:sldId id="296" r:id="rId32"/>
    <p:sldId id="297" r:id="rId33"/>
    <p:sldId id="279" r:id="rId34"/>
    <p:sldId id="259" r:id="rId35"/>
    <p:sldId id="261"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136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C601B4E0-C211-453A-8143-D202E3E6C163}" type="datetimeFigureOut">
              <a:rPr lang="it-IT" smtClean="0"/>
              <a:pPr/>
              <a:t>08/10/2020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15C0F429-61D8-4D00-A8EF-351BA4EE9EFD}" type="slidenum">
              <a:rPr lang="it-IT" smtClean="0"/>
              <a:pPr/>
              <a:t>‹Nº›</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1B4E0-C211-453A-8143-D202E3E6C163}" type="datetimeFigureOut">
              <a:rPr lang="it-IT" smtClean="0"/>
              <a:pPr/>
              <a:t>08/10/2020</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C0F429-61D8-4D00-A8EF-351BA4EE9EFD}" type="slidenum">
              <a:rPr lang="it-IT" smtClean="0"/>
              <a:pPr/>
              <a:t>‹Nº›</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dle.rae.es/?id=7qluXx1"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Ex</a:t>
            </a:r>
            <a:r>
              <a:rPr lang="es-MX" dirty="0" smtClean="0"/>
              <a:t>pansión del español en el mundo</a:t>
            </a:r>
            <a:endParaRPr lang="it-IT" dirty="0"/>
          </a:p>
        </p:txBody>
      </p:sp>
      <p:sp>
        <p:nvSpPr>
          <p:cNvPr id="3" name="Sottotitolo 2"/>
          <p:cNvSpPr>
            <a:spLocks noGrp="1"/>
          </p:cNvSpPr>
          <p:nvPr>
            <p:ph type="subTitle" idx="1"/>
          </p:nvPr>
        </p:nvSpPr>
        <p:spPr/>
        <p:txBody>
          <a:bodyPr>
            <a:normAutofit fontScale="92500" lnSpcReduction="10000"/>
          </a:bodyPr>
          <a:lstStyle/>
          <a:p>
            <a:r>
              <a:rPr lang="es-MX" dirty="0" smtClean="0"/>
              <a:t>El castellano nace en el extremo oriental del reino asturiano y se va ensanchando su territorio en el transcurso del tiempo hacia el sur.</a:t>
            </a:r>
          </a:p>
          <a:p>
            <a:endParaRPr lang="es-MX"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Millones de hablantes por lenguas </a:t>
            </a:r>
            <a:endParaRPr lang="it-IT" dirty="0"/>
          </a:p>
        </p:txBody>
      </p:sp>
      <p:sp>
        <p:nvSpPr>
          <p:cNvPr id="3" name="Segnaposto contenuto 2"/>
          <p:cNvSpPr>
            <a:spLocks noGrp="1"/>
          </p:cNvSpPr>
          <p:nvPr>
            <p:ph idx="1"/>
          </p:nvPr>
        </p:nvSpPr>
        <p:spPr/>
        <p:txBody>
          <a:bodyPr>
            <a:normAutofit fontScale="92500" lnSpcReduction="10000"/>
          </a:bodyPr>
          <a:lstStyle/>
          <a:p>
            <a:pPr>
              <a:buNone/>
            </a:pPr>
            <a:r>
              <a:rPr lang="es-ES" dirty="0" smtClean="0"/>
              <a:t>Actualmente, se hablan entre 6.000 y 6.500 lenguas en el mundo, si bien la mayoría de los habitantes del globo se comunica en un número reducido de ellas. </a:t>
            </a:r>
          </a:p>
          <a:p>
            <a:pPr>
              <a:buNone/>
            </a:pPr>
            <a:r>
              <a:rPr lang="es-ES" dirty="0" smtClean="0"/>
              <a:t>Algunos idiomas cuentan con una población nativa muy extensa, como el chino, el español, el hindi y el inglés. </a:t>
            </a:r>
          </a:p>
          <a:p>
            <a:pPr>
              <a:buNone/>
            </a:pPr>
            <a:r>
              <a:rPr lang="es-ES" dirty="0" smtClean="0"/>
              <a:t>Otros no tienen una demografía tan potente, pero poseen una amplia difusión internacional, como el francés, el árabe o el portugués.</a:t>
            </a:r>
            <a:endParaRPr lang="it-IT"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Hispanidad / Hispanofonía</a:t>
            </a:r>
            <a:endParaRPr lang="it-IT" dirty="0"/>
          </a:p>
        </p:txBody>
      </p:sp>
      <p:sp>
        <p:nvSpPr>
          <p:cNvPr id="3" name="Segnaposto contenuto 2"/>
          <p:cNvSpPr>
            <a:spLocks noGrp="1"/>
          </p:cNvSpPr>
          <p:nvPr>
            <p:ph idx="1"/>
          </p:nvPr>
        </p:nvSpPr>
        <p:spPr/>
        <p:txBody>
          <a:bodyPr>
            <a:normAutofit fontScale="92500"/>
          </a:bodyPr>
          <a:lstStyle/>
          <a:p>
            <a:r>
              <a:rPr lang="es-ES" dirty="0" smtClean="0"/>
              <a:t>La hispanidad remite a los países hispanos, es decir, aquellos en los que el español es lengua materna y representa la entidad étnica y cultural de sus habitantes. </a:t>
            </a:r>
          </a:p>
          <a:p>
            <a:r>
              <a:rPr lang="es-ES" dirty="0" smtClean="0"/>
              <a:t>Los territorios hispanófonos son aquellos donde el español no es la lengua materna de la mayoría de sus habitantes, pero donde estos se mueven en su ámbito lingüístico con relativa fluidez, como ocurre en muchas regiones de Estados Unidos.</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Hispanofonía</a:t>
            </a:r>
            <a:endParaRPr lang="it-IT" dirty="0"/>
          </a:p>
        </p:txBody>
      </p:sp>
      <p:sp>
        <p:nvSpPr>
          <p:cNvPr id="3" name="Segnaposto contenuto 2"/>
          <p:cNvSpPr>
            <a:spLocks noGrp="1"/>
          </p:cNvSpPr>
          <p:nvPr>
            <p:ph idx="1"/>
          </p:nvPr>
        </p:nvSpPr>
        <p:spPr/>
        <p:txBody>
          <a:bodyPr>
            <a:normAutofit lnSpcReduction="10000"/>
          </a:bodyPr>
          <a:lstStyle/>
          <a:p>
            <a:r>
              <a:rPr lang="es-ES" dirty="0" smtClean="0"/>
              <a:t>Entre las comunidades hispanohablantes, una de las que demuestra mayor pujanza es la estadounidense. La población hispana es más joven que la media norteamericana. En 2006, el 33,8% eran menores de 18 años frente al 21,3% de los blancos no hispanos. La población hispana es en estos momentos la principal minoría de Estados Unidos y sus previsiones de crecimiento la hacen mantener esa supremacía</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Crecimiento</a:t>
            </a:r>
            <a:endParaRPr lang="it-IT" dirty="0"/>
          </a:p>
        </p:txBody>
      </p:sp>
      <p:sp>
        <p:nvSpPr>
          <p:cNvPr id="3" name="Segnaposto contenuto 2"/>
          <p:cNvSpPr>
            <a:spLocks noGrp="1"/>
          </p:cNvSpPr>
          <p:nvPr>
            <p:ph idx="1"/>
          </p:nvPr>
        </p:nvSpPr>
        <p:spPr/>
        <p:txBody>
          <a:bodyPr>
            <a:normAutofit fontScale="92500" lnSpcReduction="20000"/>
          </a:bodyPr>
          <a:lstStyle/>
          <a:p>
            <a:r>
              <a:rPr lang="es-ES" dirty="0" smtClean="0"/>
              <a:t>El análisis de la evolución demográfica de las cinco lenguas más habladas del mundo —chino, inglés, español, hindi, árabe— entre 1950 y 2050 refleja que, en términos relativos, la proporción de hablantes de chino e inglés desciende por razones de demografía mundial. Por el contrario, tanto el español como el hindi están conociendo un aumento moderado, pero continuo, de su número de hablantes. El árabe, aunque revela un nivel menor de uso, presenta un mayor crecimiento relativo.  </a:t>
            </a:r>
            <a:endParaRPr lang="it-IT"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Crecimiento en E.U.</a:t>
            </a:r>
            <a:endParaRPr lang="it-IT" dirty="0"/>
          </a:p>
        </p:txBody>
      </p:sp>
      <p:sp>
        <p:nvSpPr>
          <p:cNvPr id="3" name="Segnaposto contenuto 2"/>
          <p:cNvSpPr>
            <a:spLocks noGrp="1"/>
          </p:cNvSpPr>
          <p:nvPr>
            <p:ph idx="1"/>
          </p:nvPr>
        </p:nvSpPr>
        <p:spPr/>
        <p:txBody>
          <a:bodyPr>
            <a:normAutofit fontScale="85000" lnSpcReduction="10000"/>
          </a:bodyPr>
          <a:lstStyle/>
          <a:p>
            <a:endParaRPr lang="es-ES" dirty="0" smtClean="0"/>
          </a:p>
          <a:p>
            <a:r>
              <a:rPr lang="es-ES" b="1" dirty="0"/>
              <a:t>Estados Unidos será en 2060 el segundo país hispanohablante </a:t>
            </a:r>
            <a:r>
              <a:rPr lang="es-ES" dirty="0"/>
              <a:t>del mundo después de México: casi uno de cada tres estadounidenses será hispano.</a:t>
            </a:r>
          </a:p>
          <a:p>
            <a:r>
              <a:rPr lang="es-ES" dirty="0" smtClean="0"/>
              <a:t>Las estimaciones realizadas por la Oficina del Censo de Estados Unidos hablan de que los hispanos serán 132,8 millones en 2050, casi el triple de los 50,5 millones de la actualidad. </a:t>
            </a:r>
          </a:p>
          <a:p>
            <a:r>
              <a:rPr lang="es-ES" dirty="0" smtClean="0"/>
              <a:t>Si </a:t>
            </a:r>
            <a:r>
              <a:rPr lang="es-ES" dirty="0"/>
              <a:t>no cambia la tendencia, dentro de tres o cuatro generaciones el 10% de la población mundial se entenderá en español.</a:t>
            </a:r>
          </a:p>
          <a:p>
            <a:endParaRPr lang="es-ES" dirty="0" smtClean="0"/>
          </a:p>
          <a:p>
            <a:endParaRPr lang="it-IT"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ELE (español lengua extranjera)</a:t>
            </a:r>
            <a:endParaRPr lang="it-IT" dirty="0"/>
          </a:p>
        </p:txBody>
      </p:sp>
      <p:sp>
        <p:nvSpPr>
          <p:cNvPr id="3" name="Segnaposto contenuto 2"/>
          <p:cNvSpPr>
            <a:spLocks noGrp="1"/>
          </p:cNvSpPr>
          <p:nvPr>
            <p:ph idx="1"/>
          </p:nvPr>
        </p:nvSpPr>
        <p:spPr/>
        <p:txBody>
          <a:bodyPr>
            <a:normAutofit fontScale="92500" lnSpcReduction="20000"/>
          </a:bodyPr>
          <a:lstStyle/>
          <a:p>
            <a:r>
              <a:rPr lang="es-ES" dirty="0"/>
              <a:t>Un total de </a:t>
            </a:r>
            <a:r>
              <a:rPr lang="es-ES" b="1" dirty="0"/>
              <a:t>21.882.448 alumnos estudian español </a:t>
            </a:r>
            <a:r>
              <a:rPr lang="es-ES" dirty="0"/>
              <a:t>como lengua </a:t>
            </a:r>
            <a:r>
              <a:rPr lang="es-ES" dirty="0" smtClean="0"/>
              <a:t>extranjera en 2019 </a:t>
            </a:r>
            <a:r>
              <a:rPr lang="es-ES" dirty="0"/>
              <a:t>(67.000 más que el año pasado), según datos referidos a 110 países y en todos los niveles de enseñanza</a:t>
            </a:r>
            <a:r>
              <a:rPr lang="es-ES" dirty="0" smtClean="0"/>
              <a:t>.</a:t>
            </a:r>
            <a:r>
              <a:rPr lang="es-ES" dirty="0"/>
              <a:t> </a:t>
            </a:r>
            <a:endParaRPr lang="es-ES" dirty="0" smtClean="0"/>
          </a:p>
          <a:p>
            <a:r>
              <a:rPr lang="es-ES" dirty="0" smtClean="0"/>
              <a:t>En</a:t>
            </a:r>
            <a:r>
              <a:rPr lang="es-ES" dirty="0"/>
              <a:t> </a:t>
            </a:r>
            <a:r>
              <a:rPr lang="es-ES" b="1" dirty="0"/>
              <a:t>EE. UU</a:t>
            </a:r>
            <a:r>
              <a:rPr lang="es-ES" dirty="0"/>
              <a:t>. </a:t>
            </a:r>
            <a:r>
              <a:rPr lang="es-ES" dirty="0" smtClean="0"/>
              <a:t>es</a:t>
            </a:r>
            <a:r>
              <a:rPr lang="es-ES" dirty="0"/>
              <a:t> </a:t>
            </a:r>
            <a:r>
              <a:rPr lang="es-ES" b="1" dirty="0"/>
              <a:t>el idioma más estudiado </a:t>
            </a:r>
            <a:r>
              <a:rPr lang="es-ES" dirty="0"/>
              <a:t>en todos los niveles de enseñanza.</a:t>
            </a:r>
          </a:p>
          <a:p>
            <a:r>
              <a:rPr lang="es-ES" dirty="0"/>
              <a:t>En el Reino Unido, el español es percibido como </a:t>
            </a:r>
            <a:r>
              <a:rPr lang="es-ES" b="1" dirty="0"/>
              <a:t>la lengua más importante para el futuro</a:t>
            </a:r>
            <a:r>
              <a:rPr lang="es-ES" dirty="0"/>
              <a:t>.</a:t>
            </a:r>
          </a:p>
          <a:p>
            <a:r>
              <a:rPr lang="es-ES" dirty="0"/>
              <a:t>En la </a:t>
            </a:r>
            <a:r>
              <a:rPr lang="es-ES" b="1" dirty="0"/>
              <a:t>Unión Europea</a:t>
            </a:r>
            <a:r>
              <a:rPr lang="es-ES" dirty="0"/>
              <a:t>, Francia, Italia, Reino Unido y Alemania (por este orden) son los países con un mayor número de estudiantes de español.</a:t>
            </a:r>
          </a:p>
          <a:p>
            <a:endParaRPr lang="es-E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Migración</a:t>
            </a:r>
            <a:endParaRPr lang="it-IT" dirty="0"/>
          </a:p>
        </p:txBody>
      </p:sp>
      <p:sp>
        <p:nvSpPr>
          <p:cNvPr id="3" name="Segnaposto contenuto 2"/>
          <p:cNvSpPr>
            <a:spLocks noGrp="1"/>
          </p:cNvSpPr>
          <p:nvPr>
            <p:ph idx="1"/>
          </p:nvPr>
        </p:nvSpPr>
        <p:spPr/>
        <p:txBody>
          <a:bodyPr>
            <a:normAutofit fontScale="92500" lnSpcReduction="20000"/>
          </a:bodyPr>
          <a:lstStyle/>
          <a:p>
            <a:r>
              <a:rPr lang="es-ES" dirty="0" smtClean="0"/>
              <a:t>Del lat. </a:t>
            </a:r>
            <a:r>
              <a:rPr lang="es-ES" i="1" dirty="0" smtClean="0"/>
              <a:t>migratio, -ōnis.</a:t>
            </a:r>
            <a:endParaRPr lang="es-ES" dirty="0" smtClean="0"/>
          </a:p>
          <a:p>
            <a:r>
              <a:rPr lang="es-ES" dirty="0" smtClean="0"/>
              <a:t>1. f. Viaje periódico de las aves, peces u otros animales migratorios.</a:t>
            </a:r>
          </a:p>
          <a:p>
            <a:r>
              <a:rPr lang="es-ES" dirty="0" smtClean="0"/>
              <a:t>2. f. </a:t>
            </a:r>
            <a:r>
              <a:rPr lang="es-ES" sz="3500" b="1" dirty="0" smtClean="0"/>
              <a:t>Desplazamiento geográfico de individuos o grupos, generalmente por causas económicas o sociales.</a:t>
            </a:r>
          </a:p>
          <a:p>
            <a:r>
              <a:rPr lang="es-ES" dirty="0" smtClean="0"/>
              <a:t>3. f. Inform. Paso de los programas, archivos y datos de un sistema desde una determinada plataforma tecnológica a otra diferente.</a:t>
            </a:r>
          </a:p>
          <a:p>
            <a:r>
              <a:rPr lang="es-ES" dirty="0" smtClean="0"/>
              <a:t>4. f. Quím. Desplazamiento de una sustancia.</a:t>
            </a:r>
          </a:p>
          <a:p>
            <a:endParaRPr lang="it-IT"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Emigración</a:t>
            </a:r>
            <a:endParaRPr lang="it-IT" dirty="0"/>
          </a:p>
        </p:txBody>
      </p:sp>
      <p:sp>
        <p:nvSpPr>
          <p:cNvPr id="3" name="Segnaposto contenuto 2"/>
          <p:cNvSpPr>
            <a:spLocks noGrp="1"/>
          </p:cNvSpPr>
          <p:nvPr>
            <p:ph idx="1"/>
          </p:nvPr>
        </p:nvSpPr>
        <p:spPr/>
        <p:txBody>
          <a:bodyPr/>
          <a:lstStyle/>
          <a:p>
            <a:r>
              <a:rPr lang="es-ES" dirty="0" smtClean="0"/>
              <a:t>Del lat. </a:t>
            </a:r>
            <a:r>
              <a:rPr lang="es-ES" i="1" dirty="0" smtClean="0"/>
              <a:t>emigratio, -ōnis.</a:t>
            </a:r>
            <a:endParaRPr lang="es-ES" dirty="0" smtClean="0"/>
          </a:p>
          <a:p>
            <a:r>
              <a:rPr lang="es-ES" dirty="0" smtClean="0"/>
              <a:t>1. f. Acción y efecto de emigrar.</a:t>
            </a:r>
          </a:p>
          <a:p>
            <a:r>
              <a:rPr lang="es-ES" dirty="0" smtClean="0"/>
              <a:t>2. f. </a:t>
            </a:r>
            <a:r>
              <a:rPr lang="es-ES" b="1" dirty="0" smtClean="0"/>
              <a:t>Conjunto de personas que emigran de un lugar.</a:t>
            </a:r>
          </a:p>
          <a:p>
            <a:r>
              <a:rPr lang="es-ES" u="sng" dirty="0" smtClean="0"/>
              <a:t>emigración</a:t>
            </a:r>
            <a:r>
              <a:rPr lang="es-ES" dirty="0" smtClean="0"/>
              <a:t> golondrina</a:t>
            </a:r>
          </a:p>
          <a:p>
            <a:r>
              <a:rPr lang="es-ES" dirty="0" smtClean="0"/>
              <a:t>1. f. p. us. emigración que no tiene como fin establecerse en otro país, sino realizar en él ciertos trabajos para volver después al propio.</a:t>
            </a:r>
          </a:p>
          <a:p>
            <a:endParaRPr lang="it-IT"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Inmigración</a:t>
            </a:r>
            <a:endParaRPr lang="it-IT" dirty="0"/>
          </a:p>
        </p:txBody>
      </p:sp>
      <p:sp>
        <p:nvSpPr>
          <p:cNvPr id="3" name="Segnaposto contenuto 2"/>
          <p:cNvSpPr>
            <a:spLocks noGrp="1"/>
          </p:cNvSpPr>
          <p:nvPr>
            <p:ph idx="1"/>
          </p:nvPr>
        </p:nvSpPr>
        <p:spPr/>
        <p:txBody>
          <a:bodyPr/>
          <a:lstStyle/>
          <a:p>
            <a:r>
              <a:rPr lang="es-ES" dirty="0" smtClean="0"/>
              <a:t>Acción y efecto de inmigrar.</a:t>
            </a:r>
          </a:p>
          <a:p>
            <a:r>
              <a:rPr lang="es-ES" dirty="0" smtClean="0"/>
              <a:t>Inmigrante </a:t>
            </a:r>
            <a:r>
              <a:rPr lang="es-ES" dirty="0" smtClean="0">
                <a:latin typeface="Calibri"/>
                <a:cs typeface="Calibri"/>
              </a:rPr>
              <a:t>→ </a:t>
            </a:r>
            <a:r>
              <a:rPr lang="it-IT" dirty="0" err="1" smtClean="0"/>
              <a:t>Que</a:t>
            </a:r>
            <a:r>
              <a:rPr lang="it-IT" dirty="0" smtClean="0"/>
              <a:t> </a:t>
            </a:r>
            <a:r>
              <a:rPr lang="it-IT" dirty="0" err="1" smtClean="0"/>
              <a:t>inmigra</a:t>
            </a:r>
            <a:endParaRPr lang="it-IT" dirty="0" smtClean="0"/>
          </a:p>
          <a:p>
            <a:r>
              <a:rPr lang="es-MX" dirty="0" smtClean="0"/>
              <a:t>Migrante </a:t>
            </a:r>
            <a:r>
              <a:rPr lang="es-ES" dirty="0" smtClean="0">
                <a:cs typeface="Calibri"/>
              </a:rPr>
              <a:t>→ </a:t>
            </a:r>
            <a:r>
              <a:rPr lang="it-IT" dirty="0" err="1" smtClean="0"/>
              <a:t>Que</a:t>
            </a:r>
            <a:r>
              <a:rPr lang="it-IT" dirty="0" smtClean="0"/>
              <a:t> migra</a:t>
            </a:r>
          </a:p>
          <a:p>
            <a:r>
              <a:rPr lang="es-MX" dirty="0" smtClean="0"/>
              <a:t>Emigrante </a:t>
            </a:r>
            <a:r>
              <a:rPr lang="es-ES" dirty="0" smtClean="0">
                <a:cs typeface="Calibri"/>
              </a:rPr>
              <a:t>→ </a:t>
            </a:r>
            <a:r>
              <a:rPr lang="it-IT" dirty="0" err="1" smtClean="0"/>
              <a:t>Que</a:t>
            </a:r>
            <a:r>
              <a:rPr lang="it-IT" dirty="0" smtClean="0"/>
              <a:t> emigra</a:t>
            </a:r>
            <a:endParaRPr lang="it-IT"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Migrar</a:t>
            </a:r>
            <a:endParaRPr lang="it-IT" dirty="0"/>
          </a:p>
        </p:txBody>
      </p:sp>
      <p:sp>
        <p:nvSpPr>
          <p:cNvPr id="3" name="Segnaposto contenuto 2"/>
          <p:cNvSpPr>
            <a:spLocks noGrp="1"/>
          </p:cNvSpPr>
          <p:nvPr>
            <p:ph idx="1"/>
          </p:nvPr>
        </p:nvSpPr>
        <p:spPr/>
        <p:txBody>
          <a:bodyPr>
            <a:normAutofit/>
          </a:bodyPr>
          <a:lstStyle/>
          <a:p>
            <a:r>
              <a:rPr lang="es-ES" dirty="0" smtClean="0"/>
              <a:t>Del lat. </a:t>
            </a:r>
            <a:r>
              <a:rPr lang="es-ES" i="1" dirty="0" smtClean="0"/>
              <a:t>migrāre.</a:t>
            </a:r>
            <a:endParaRPr lang="es-ES" dirty="0" smtClean="0"/>
          </a:p>
          <a:p>
            <a:r>
              <a:rPr lang="es-ES" dirty="0" smtClean="0"/>
              <a:t>1. intr. Trasladarse desde el lugar en que se habita a otro diferente.</a:t>
            </a:r>
          </a:p>
          <a:p>
            <a:pPr>
              <a:buNone/>
            </a:pPr>
            <a:endParaRPr lang="es-ES" dirty="0" smtClean="0"/>
          </a:p>
          <a:p>
            <a:endParaRPr lang="it-IT"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stretch>
            <a:fillRect/>
          </a:stretch>
        </p:blipFill>
        <p:spPr>
          <a:xfrm>
            <a:off x="971600" y="764704"/>
            <a:ext cx="6192688" cy="5184576"/>
          </a:xfrm>
          <a:prstGeom prst="rect">
            <a:avLst/>
          </a:prstGeom>
        </p:spPr>
      </p:pic>
    </p:spTree>
    <p:extLst>
      <p:ext uri="{BB962C8B-B14F-4D97-AF65-F5344CB8AC3E}">
        <p14:creationId xmlns:p14="http://schemas.microsoft.com/office/powerpoint/2010/main" val="2803988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Emigrar </a:t>
            </a:r>
            <a:endParaRPr lang="it-IT" dirty="0"/>
          </a:p>
        </p:txBody>
      </p:sp>
      <p:sp>
        <p:nvSpPr>
          <p:cNvPr id="3" name="Segnaposto contenuto 2"/>
          <p:cNvSpPr>
            <a:spLocks noGrp="1"/>
          </p:cNvSpPr>
          <p:nvPr>
            <p:ph idx="1"/>
          </p:nvPr>
        </p:nvSpPr>
        <p:spPr/>
        <p:txBody>
          <a:bodyPr>
            <a:normAutofit fontScale="92500"/>
          </a:bodyPr>
          <a:lstStyle/>
          <a:p>
            <a:r>
              <a:rPr lang="es-ES" dirty="0" smtClean="0"/>
              <a:t>1. intr. Dicho de una persona: </a:t>
            </a:r>
            <a:r>
              <a:rPr lang="es-ES" b="1" dirty="0" smtClean="0"/>
              <a:t>Abandonar su propio país para establecerse en otro extranjero</a:t>
            </a:r>
            <a:r>
              <a:rPr lang="es-ES" dirty="0" smtClean="0"/>
              <a:t>.</a:t>
            </a:r>
          </a:p>
          <a:p>
            <a:r>
              <a:rPr lang="es-ES" dirty="0" smtClean="0"/>
              <a:t>2. intr. Dicho de una persona: </a:t>
            </a:r>
            <a:r>
              <a:rPr lang="es-ES" b="1" dirty="0" smtClean="0"/>
              <a:t>Abandonar la residencia habitual en busca de mejores medios de vida dentro de su propio país.</a:t>
            </a:r>
          </a:p>
          <a:p>
            <a:r>
              <a:rPr lang="es-ES" dirty="0" smtClean="0"/>
              <a:t>3. intr. Dicho de algunas especies animales o vegetales: Cambiar de lugar por exigencias de la estación, de la alimentación o de la reproducción</a:t>
            </a:r>
            <a:endParaRPr lang="it-IT"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Hispanoamérica </a:t>
            </a:r>
            <a:endParaRPr lang="it-IT" dirty="0"/>
          </a:p>
        </p:txBody>
      </p:sp>
      <p:sp>
        <p:nvSpPr>
          <p:cNvPr id="3" name="Segnaposto contenuto 2"/>
          <p:cNvSpPr>
            <a:spLocks noGrp="1"/>
          </p:cNvSpPr>
          <p:nvPr>
            <p:ph idx="1"/>
          </p:nvPr>
        </p:nvSpPr>
        <p:spPr/>
        <p:txBody>
          <a:bodyPr>
            <a:normAutofit/>
          </a:bodyPr>
          <a:lstStyle/>
          <a:p>
            <a:r>
              <a:rPr lang="es-ES" dirty="0" smtClean="0"/>
              <a:t>conjunto de los países americanos donde el español es la lengua oficial. </a:t>
            </a:r>
          </a:p>
          <a:p>
            <a:r>
              <a:rPr lang="es-ES" dirty="0" smtClean="0"/>
              <a:t>hispanoamericano: </a:t>
            </a:r>
          </a:p>
          <a:p>
            <a:pPr lvl="1"/>
            <a:r>
              <a:rPr lang="es-ES" sz="2600" dirty="0" smtClean="0"/>
              <a:t>adj. Natural de Hispanoamérica</a:t>
            </a:r>
          </a:p>
          <a:p>
            <a:pPr lvl="1"/>
            <a:r>
              <a:rPr lang="es-ES" sz="2600" dirty="0" smtClean="0"/>
              <a:t> adj. Perteneciente o relativo a Hispanoamérica o a los hispanoamericanos.</a:t>
            </a:r>
          </a:p>
          <a:p>
            <a:pPr lvl="1"/>
            <a:r>
              <a:rPr lang="es-ES" sz="2600" dirty="0" smtClean="0"/>
              <a:t> adj. Perteneciente o relativo a españoles y americanos.</a:t>
            </a:r>
          </a:p>
          <a:p>
            <a:endParaRPr lang="it-IT"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Latinoamérica</a:t>
            </a:r>
            <a:endParaRPr lang="it-IT" dirty="0"/>
          </a:p>
        </p:txBody>
      </p:sp>
      <p:sp>
        <p:nvSpPr>
          <p:cNvPr id="3" name="Segnaposto contenuto 2"/>
          <p:cNvSpPr>
            <a:spLocks noGrp="1"/>
          </p:cNvSpPr>
          <p:nvPr>
            <p:ph idx="1"/>
          </p:nvPr>
        </p:nvSpPr>
        <p:spPr/>
        <p:txBody>
          <a:bodyPr/>
          <a:lstStyle/>
          <a:p>
            <a:r>
              <a:rPr lang="es-ES" dirty="0" smtClean="0"/>
              <a:t>conjunto de los países americanos que fueron colonizados por naciones latinas, es decir, España, Portugal o Francia.</a:t>
            </a:r>
          </a:p>
          <a:p>
            <a:r>
              <a:rPr lang="it-IT" dirty="0" err="1" smtClean="0"/>
              <a:t>adj</a:t>
            </a:r>
            <a:r>
              <a:rPr lang="it-IT" dirty="0" smtClean="0"/>
              <a:t>. </a:t>
            </a:r>
            <a:r>
              <a:rPr lang="it-IT" dirty="0" err="1" smtClean="0"/>
              <a:t>Natural</a:t>
            </a:r>
            <a:r>
              <a:rPr lang="it-IT" dirty="0" smtClean="0"/>
              <a:t> de </a:t>
            </a:r>
            <a:r>
              <a:rPr lang="it-IT" dirty="0" err="1" smtClean="0"/>
              <a:t>Latinoamérica</a:t>
            </a:r>
            <a:endParaRPr lang="it-IT" dirty="0" smtClean="0"/>
          </a:p>
          <a:p>
            <a:r>
              <a:rPr lang="es-ES" dirty="0" smtClean="0"/>
              <a:t>adj. Perteneciente o relativo a Latinoamérica o a los latinoamericanos.</a:t>
            </a:r>
          </a:p>
          <a:p>
            <a:endParaRPr lang="it-IT"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Iberoamérica</a:t>
            </a:r>
            <a:endParaRPr lang="it-IT" dirty="0"/>
          </a:p>
        </p:txBody>
      </p:sp>
      <p:sp>
        <p:nvSpPr>
          <p:cNvPr id="3" name="Segnaposto contenuto 2"/>
          <p:cNvSpPr>
            <a:spLocks noGrp="1"/>
          </p:cNvSpPr>
          <p:nvPr>
            <p:ph idx="1"/>
          </p:nvPr>
        </p:nvSpPr>
        <p:spPr/>
        <p:txBody>
          <a:bodyPr/>
          <a:lstStyle/>
          <a:p>
            <a:r>
              <a:rPr lang="es-ES" dirty="0" smtClean="0"/>
              <a:t>conjunto de los países americanos que formaron parte de los reinos de España y Portugal. </a:t>
            </a:r>
          </a:p>
          <a:p>
            <a:r>
              <a:rPr lang="es-ES" dirty="0" smtClean="0"/>
              <a:t>adj. Natural de Iberoamérica,</a:t>
            </a:r>
          </a:p>
          <a:p>
            <a:r>
              <a:rPr lang="es-ES" dirty="0" smtClean="0"/>
              <a:t> adj. Perteneciente o relativo a Iberoamérica o a los iberoamericanos.</a:t>
            </a:r>
          </a:p>
          <a:p>
            <a:r>
              <a:rPr lang="es-ES" dirty="0" smtClean="0"/>
              <a:t> adj. Perteneciente o relativo a Iberoamérica, España y Portugal.</a:t>
            </a:r>
          </a:p>
          <a:p>
            <a:endParaRPr lang="it-IT"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Español</a:t>
            </a:r>
            <a:endParaRPr lang="it-IT" dirty="0"/>
          </a:p>
        </p:txBody>
      </p:sp>
      <p:sp>
        <p:nvSpPr>
          <p:cNvPr id="3" name="Segnaposto contenuto 2"/>
          <p:cNvSpPr>
            <a:spLocks noGrp="1"/>
          </p:cNvSpPr>
          <p:nvPr>
            <p:ph idx="1"/>
          </p:nvPr>
        </p:nvSpPr>
        <p:spPr/>
        <p:txBody>
          <a:bodyPr>
            <a:normAutofit fontScale="92500" lnSpcReduction="20000"/>
          </a:bodyPr>
          <a:lstStyle/>
          <a:p>
            <a:r>
              <a:rPr lang="es-ES" dirty="0" smtClean="0"/>
              <a:t>Del occit. </a:t>
            </a:r>
            <a:r>
              <a:rPr lang="es-ES" i="1" dirty="0" smtClean="0"/>
              <a:t>espaignol,</a:t>
            </a:r>
            <a:r>
              <a:rPr lang="es-ES" dirty="0" smtClean="0"/>
              <a:t> y este del lat. mediev. </a:t>
            </a:r>
            <a:r>
              <a:rPr lang="es-ES" i="1" dirty="0" smtClean="0"/>
              <a:t>Hispaniolus</a:t>
            </a:r>
            <a:r>
              <a:rPr lang="es-ES" dirty="0" smtClean="0"/>
              <a:t> 'de Hispania', España.</a:t>
            </a:r>
          </a:p>
          <a:p>
            <a:r>
              <a:rPr lang="es-ES" dirty="0" smtClean="0"/>
              <a:t>adj. Natural de España, país de Europa. U. t. c. s.</a:t>
            </a:r>
          </a:p>
          <a:p>
            <a:r>
              <a:rPr lang="es-ES" dirty="0" smtClean="0"/>
              <a:t>adj. Perteneciente o relativo a España o a los españoles.</a:t>
            </a:r>
          </a:p>
          <a:p>
            <a:r>
              <a:rPr lang="es-ES" dirty="0" smtClean="0"/>
              <a:t>adj. Perteneciente o relativo al español (lengua). Léxico español.</a:t>
            </a:r>
          </a:p>
          <a:p>
            <a:r>
              <a:rPr lang="es-ES" dirty="0" smtClean="0"/>
              <a:t>4. m. </a:t>
            </a:r>
            <a:r>
              <a:rPr lang="es-ES" b="1" dirty="0" smtClean="0"/>
              <a:t>Lengua romance que se habla en España, gran parte de América, Filipinas, Guinea Ecuatorial y otros lugares del mundo</a:t>
            </a:r>
            <a:r>
              <a:rPr lang="es-ES" dirty="0" smtClean="0"/>
              <a:t>.</a:t>
            </a:r>
          </a:p>
          <a:p>
            <a:endParaRPr lang="it-IT"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Castellano </a:t>
            </a:r>
            <a:endParaRPr lang="it-IT" dirty="0"/>
          </a:p>
        </p:txBody>
      </p:sp>
      <p:sp>
        <p:nvSpPr>
          <p:cNvPr id="3" name="Segnaposto contenuto 2"/>
          <p:cNvSpPr>
            <a:spLocks noGrp="1"/>
          </p:cNvSpPr>
          <p:nvPr>
            <p:ph idx="1"/>
          </p:nvPr>
        </p:nvSpPr>
        <p:spPr/>
        <p:txBody>
          <a:bodyPr>
            <a:normAutofit fontScale="62500" lnSpcReduction="20000"/>
          </a:bodyPr>
          <a:lstStyle/>
          <a:p>
            <a:r>
              <a:rPr lang="es-ES" dirty="0" smtClean="0"/>
              <a:t>Del lat. </a:t>
            </a:r>
            <a:r>
              <a:rPr lang="es-ES" i="1" dirty="0" smtClean="0"/>
              <a:t>castellānus</a:t>
            </a:r>
            <a:r>
              <a:rPr lang="es-ES" dirty="0" smtClean="0"/>
              <a:t> 'perteneciente al castillo'.</a:t>
            </a:r>
          </a:p>
          <a:p>
            <a:r>
              <a:rPr lang="es-ES" dirty="0" smtClean="0"/>
              <a:t>1. adj. Natural de Castilla, región de España. U. t. c. s.</a:t>
            </a:r>
          </a:p>
          <a:p>
            <a:r>
              <a:rPr lang="es-ES" dirty="0" smtClean="0"/>
              <a:t>2. adj. Natural del antiguo reino de Castilla. U. t. c. s.</a:t>
            </a:r>
          </a:p>
          <a:p>
            <a:r>
              <a:rPr lang="es-ES" dirty="0" smtClean="0"/>
              <a:t>3. adj. Perteneciente o relativo a Castilla o a los castellanos.</a:t>
            </a:r>
          </a:p>
          <a:p>
            <a:r>
              <a:rPr lang="es-ES" dirty="0" smtClean="0"/>
              <a:t>4. adj</a:t>
            </a:r>
            <a:r>
              <a:rPr lang="es-ES" sz="4000" b="1" dirty="0" smtClean="0"/>
              <a:t>. Perteneciente o relativo al </a:t>
            </a:r>
            <a:r>
              <a:rPr lang="es-ES" sz="4000" b="1" dirty="0" smtClean="0">
                <a:hlinkClick r:id="rId2"/>
              </a:rPr>
              <a:t>castellano</a:t>
            </a:r>
            <a:r>
              <a:rPr lang="es-ES" sz="4000" b="1" dirty="0" smtClean="0"/>
              <a:t> (‖ lengua). Gramática castellana.</a:t>
            </a:r>
          </a:p>
          <a:p>
            <a:r>
              <a:rPr lang="es-ES" dirty="0" smtClean="0"/>
              <a:t>5. adj. </a:t>
            </a:r>
            <a:r>
              <a:rPr lang="es-ES" sz="4000" b="1" dirty="0" smtClean="0"/>
              <a:t>Perteneciente o relativo al </a:t>
            </a:r>
            <a:r>
              <a:rPr lang="es-ES" sz="4000" b="1" dirty="0" smtClean="0">
                <a:hlinkClick r:id="rId2"/>
              </a:rPr>
              <a:t>castellano</a:t>
            </a:r>
            <a:r>
              <a:rPr lang="es-ES" sz="4000" b="1" dirty="0" smtClean="0"/>
              <a:t> (‖ dialecto). Léxico castellano.</a:t>
            </a:r>
          </a:p>
          <a:p>
            <a:r>
              <a:rPr lang="es-ES" dirty="0" smtClean="0"/>
              <a:t>6. adj. Perteneciente o relativo al </a:t>
            </a:r>
            <a:r>
              <a:rPr lang="es-ES" dirty="0" smtClean="0">
                <a:hlinkClick r:id="rId2"/>
              </a:rPr>
              <a:t>castellano</a:t>
            </a:r>
            <a:r>
              <a:rPr lang="es-ES" dirty="0" smtClean="0"/>
              <a:t> (‖ variedad). </a:t>
            </a:r>
            <a:r>
              <a:rPr lang="es-ES" sz="4000" b="1" dirty="0" smtClean="0"/>
              <a:t>Acento castellano.</a:t>
            </a:r>
          </a:p>
          <a:p>
            <a:r>
              <a:rPr lang="es-ES" dirty="0" smtClean="0"/>
              <a:t>7. adj. Dicho de una gallina: De cierta variedad negra muy ponedora.</a:t>
            </a:r>
          </a:p>
          <a:p>
            <a:r>
              <a:rPr lang="es-ES" dirty="0" smtClean="0"/>
              <a:t>8. m. y f. Señor de un castillo.</a:t>
            </a:r>
            <a:endParaRPr lang="it-IT"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s-MX" dirty="0" smtClean="0"/>
              <a:t>Castellano:  lengua-dialecto-variedad</a:t>
            </a:r>
            <a:endParaRPr lang="it-IT" dirty="0"/>
          </a:p>
        </p:txBody>
      </p:sp>
      <p:sp>
        <p:nvSpPr>
          <p:cNvPr id="3" name="Segnaposto contenuto 2"/>
          <p:cNvSpPr>
            <a:spLocks noGrp="1"/>
          </p:cNvSpPr>
          <p:nvPr>
            <p:ph idx="1"/>
          </p:nvPr>
        </p:nvSpPr>
        <p:spPr/>
        <p:txBody>
          <a:bodyPr>
            <a:normAutofit fontScale="92500"/>
          </a:bodyPr>
          <a:lstStyle/>
          <a:p>
            <a:endParaRPr lang="es-ES" dirty="0" smtClean="0"/>
          </a:p>
          <a:p>
            <a:r>
              <a:rPr lang="es-ES" dirty="0" smtClean="0"/>
              <a:t>9. m. </a:t>
            </a:r>
            <a:r>
              <a:rPr lang="es-ES" u="sng" dirty="0" smtClean="0"/>
              <a:t>Lengua española</a:t>
            </a:r>
            <a:r>
              <a:rPr lang="es-ES" dirty="0" smtClean="0"/>
              <a:t>, especialmente cuando se quiere distinguir de alguna otra lengua vernácula de España.</a:t>
            </a:r>
          </a:p>
          <a:p>
            <a:r>
              <a:rPr lang="es-ES" dirty="0" smtClean="0"/>
              <a:t>10. m. </a:t>
            </a:r>
            <a:r>
              <a:rPr lang="es-ES" u="sng" dirty="0" smtClean="0"/>
              <a:t>Dialecto romance </a:t>
            </a:r>
            <a:r>
              <a:rPr lang="es-ES" dirty="0" smtClean="0"/>
              <a:t>originario de Castilla, del que fundamentalmente proviene el español.</a:t>
            </a:r>
          </a:p>
          <a:p>
            <a:r>
              <a:rPr lang="es-ES" dirty="0" smtClean="0"/>
              <a:t>11. m. </a:t>
            </a:r>
            <a:r>
              <a:rPr lang="es-ES" u="sng" dirty="0" smtClean="0"/>
              <a:t>Variedad del español </a:t>
            </a:r>
            <a:r>
              <a:rPr lang="es-ES" dirty="0" smtClean="0"/>
              <a:t>que se habla en la parte norte de los territorios del antiguo reino de Castilla.</a:t>
            </a:r>
          </a:p>
          <a:p>
            <a:endParaRPr lang="it-IT" dirty="0" smtClean="0"/>
          </a:p>
          <a:p>
            <a:endParaRPr lang="it-IT"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Términos geográficos</a:t>
            </a:r>
            <a:endParaRPr lang="it-IT" dirty="0"/>
          </a:p>
        </p:txBody>
      </p:sp>
      <p:sp>
        <p:nvSpPr>
          <p:cNvPr id="3" name="Segnaposto contenuto 2"/>
          <p:cNvSpPr>
            <a:spLocks noGrp="1"/>
          </p:cNvSpPr>
          <p:nvPr>
            <p:ph idx="1"/>
          </p:nvPr>
        </p:nvSpPr>
        <p:spPr/>
        <p:txBody>
          <a:bodyPr anchor="ctr"/>
          <a:lstStyle/>
          <a:p>
            <a:pPr algn="ctr">
              <a:buNone/>
            </a:pPr>
            <a:r>
              <a:rPr lang="es-MX" sz="4800" dirty="0" smtClean="0"/>
              <a:t>América</a:t>
            </a:r>
          </a:p>
          <a:p>
            <a:pPr algn="ctr">
              <a:buNone/>
            </a:pPr>
            <a:endParaRPr lang="es-MX" sz="4800" dirty="0" smtClean="0"/>
          </a:p>
          <a:p>
            <a:pPr lvl="1" algn="ctr">
              <a:buNone/>
            </a:pPr>
            <a:r>
              <a:rPr lang="es-MX" dirty="0" smtClean="0"/>
              <a:t>América del Norte / Norteamérica</a:t>
            </a:r>
          </a:p>
          <a:p>
            <a:pPr lvl="1" algn="ctr">
              <a:buNone/>
            </a:pPr>
            <a:r>
              <a:rPr lang="es-MX" dirty="0" smtClean="0"/>
              <a:t>América Central / Centroamérica</a:t>
            </a:r>
          </a:p>
          <a:p>
            <a:pPr lvl="1" algn="ctr">
              <a:buNone/>
            </a:pPr>
            <a:r>
              <a:rPr lang="es-MX" dirty="0" smtClean="0"/>
              <a:t>América del Sur / Sudamérica </a:t>
            </a:r>
            <a:endParaRPr lang="it-IT"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s://upload.wikimedia.org/wikipedia/commons/thumb/5/57/North_America.png/300px-North_America.png"/>
          <p:cNvPicPr>
            <a:picLocks noChangeAspect="1" noChangeArrowheads="1"/>
          </p:cNvPicPr>
          <p:nvPr/>
        </p:nvPicPr>
        <p:blipFill>
          <a:blip r:embed="rId2" cstate="print"/>
          <a:srcRect/>
          <a:stretch>
            <a:fillRect/>
          </a:stretch>
        </p:blipFill>
        <p:spPr bwMode="auto">
          <a:xfrm>
            <a:off x="1500166" y="214290"/>
            <a:ext cx="5286412" cy="642939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http://1.bp.blogspot.com/-yrrsYwTeQfY/UbqlnWF-A4I/AAAAAAAATiw/CBivT6vqkzM/s1600/Am%C3%A9rica+Del+Norte+Localizaci%C3%B3n+Geogr%C3%A1fica+Pa%C3%ADses.jpg"/>
          <p:cNvPicPr>
            <a:picLocks noChangeAspect="1" noChangeArrowheads="1"/>
          </p:cNvPicPr>
          <p:nvPr/>
        </p:nvPicPr>
        <p:blipFill>
          <a:blip r:embed="rId2" cstate="print"/>
          <a:srcRect/>
          <a:stretch>
            <a:fillRect/>
          </a:stretch>
        </p:blipFill>
        <p:spPr bwMode="auto">
          <a:xfrm>
            <a:off x="1785918" y="142852"/>
            <a:ext cx="5214974" cy="635795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0" y="785794"/>
            <a:ext cx="9144000" cy="528641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http://www.ensayistas.org/identidad/contenido/geografia/Centro-America.gif"/>
          <p:cNvPicPr>
            <a:picLocks noChangeAspect="1" noChangeArrowheads="1"/>
          </p:cNvPicPr>
          <p:nvPr/>
        </p:nvPicPr>
        <p:blipFill>
          <a:blip r:embed="rId2" cstate="print"/>
          <a:srcRect/>
          <a:stretch>
            <a:fillRect/>
          </a:stretch>
        </p:blipFill>
        <p:spPr bwMode="auto">
          <a:xfrm>
            <a:off x="1500166" y="857232"/>
            <a:ext cx="5929354" cy="5286412"/>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http://www.voyagesphotosmanu.com/Complet/images/mapa_america_sur.gif"/>
          <p:cNvPicPr>
            <a:picLocks noChangeAspect="1" noChangeArrowheads="1"/>
          </p:cNvPicPr>
          <p:nvPr/>
        </p:nvPicPr>
        <p:blipFill>
          <a:blip r:embed="rId2" cstate="print"/>
          <a:srcRect/>
          <a:stretch>
            <a:fillRect/>
          </a:stretch>
        </p:blipFill>
        <p:spPr bwMode="auto">
          <a:xfrm>
            <a:off x="1928794" y="785794"/>
            <a:ext cx="5214974" cy="535785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4.bp.blogspot.com/-EXyMuCIMyu0/UYfEogJsztI/AAAAAAAAB0o/-28SZ4iGY78/s1600/sud+america.jpg"/>
          <p:cNvPicPr>
            <a:picLocks noChangeAspect="1" noChangeArrowheads="1"/>
          </p:cNvPicPr>
          <p:nvPr/>
        </p:nvPicPr>
        <p:blipFill>
          <a:blip r:embed="rId2" cstate="print"/>
          <a:srcRect/>
          <a:stretch>
            <a:fillRect/>
          </a:stretch>
        </p:blipFill>
        <p:spPr bwMode="auto">
          <a:xfrm>
            <a:off x="2214546" y="0"/>
            <a:ext cx="5500726" cy="68580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Historia del español en América</a:t>
            </a:r>
            <a:endParaRPr lang="it-IT" dirty="0"/>
          </a:p>
        </p:txBody>
      </p:sp>
      <p:sp>
        <p:nvSpPr>
          <p:cNvPr id="3" name="Segnaposto contenuto 2"/>
          <p:cNvSpPr>
            <a:spLocks noGrp="1"/>
          </p:cNvSpPr>
          <p:nvPr>
            <p:ph idx="1"/>
          </p:nvPr>
        </p:nvSpPr>
        <p:spPr/>
        <p:txBody>
          <a:bodyPr/>
          <a:lstStyle/>
          <a:p>
            <a:r>
              <a:rPr lang="es-MX" dirty="0" smtClean="0"/>
              <a:t>Colón  lleva consigo a dos intérpretes (lenguas): </a:t>
            </a:r>
          </a:p>
          <a:p>
            <a:pPr lvl="1"/>
            <a:r>
              <a:rPr lang="es-MX" dirty="0" smtClean="0"/>
              <a:t>Rodrigo de Jerez</a:t>
            </a:r>
          </a:p>
          <a:p>
            <a:pPr lvl="1"/>
            <a:r>
              <a:rPr lang="es-MX" dirty="0" smtClean="0"/>
              <a:t>Luis de Torres</a:t>
            </a:r>
          </a:p>
          <a:p>
            <a:pPr lvl="1">
              <a:buNone/>
            </a:pPr>
            <a:r>
              <a:rPr lang="es-MX" dirty="0" smtClean="0"/>
              <a:t>“Diario del Descubrimiento”:</a:t>
            </a:r>
          </a:p>
          <a:p>
            <a:pPr lvl="2">
              <a:buNone/>
            </a:pPr>
            <a:r>
              <a:rPr lang="es-MX" dirty="0" smtClean="0"/>
              <a:t>“tomar lengua”</a:t>
            </a:r>
          </a:p>
          <a:p>
            <a:pPr lvl="2">
              <a:buNone/>
            </a:pPr>
            <a:r>
              <a:rPr lang="es-MX" dirty="0" smtClean="0"/>
              <a:t>“haber lengua”</a:t>
            </a:r>
          </a:p>
          <a:p>
            <a:pPr lvl="1">
              <a:buNone/>
            </a:pPr>
            <a:endParaRPr lang="it-IT"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Los intérpretes</a:t>
            </a:r>
            <a:endParaRPr lang="it-IT" dirty="0"/>
          </a:p>
        </p:txBody>
      </p:sp>
      <p:sp>
        <p:nvSpPr>
          <p:cNvPr id="3" name="Segnaposto contenuto 2"/>
          <p:cNvSpPr>
            <a:spLocks noGrp="1"/>
          </p:cNvSpPr>
          <p:nvPr>
            <p:ph idx="1"/>
          </p:nvPr>
        </p:nvSpPr>
        <p:spPr/>
        <p:txBody>
          <a:bodyPr>
            <a:normAutofit lnSpcReduction="10000"/>
          </a:bodyPr>
          <a:lstStyle/>
          <a:p>
            <a:r>
              <a:rPr lang="es-MX" dirty="0" smtClean="0"/>
              <a:t>Carlos V y la Provisión de Granada </a:t>
            </a:r>
            <a:r>
              <a:rPr lang="es-MX" sz="2000" dirty="0" smtClean="0"/>
              <a:t>(17.11.1526): </a:t>
            </a:r>
            <a:r>
              <a:rPr lang="es-MX" sz="2800" dirty="0" smtClean="0"/>
              <a:t>establece principios jurídicos y normas de conducta que debían regir en los descubrimientos. (Recopilación de Leyes de los Reynos de Indias)</a:t>
            </a:r>
          </a:p>
          <a:p>
            <a:r>
              <a:rPr lang="es-MX" sz="2800" dirty="0" smtClean="0"/>
              <a:t>Ayudan a “darse a entender”; “porque fuesen tratados, favorecidos y defendidos como los otros nuevos súbditos y vasallos”</a:t>
            </a:r>
          </a:p>
          <a:p>
            <a:r>
              <a:rPr lang="es-MX" sz="2800" dirty="0" err="1" smtClean="0"/>
              <a:t>Prohibe</a:t>
            </a:r>
            <a:r>
              <a:rPr lang="es-MX" sz="2800" dirty="0" smtClean="0"/>
              <a:t> </a:t>
            </a:r>
            <a:r>
              <a:rPr lang="es-MX" sz="2800" dirty="0" smtClean="0"/>
              <a:t>llevar indios a España, “excepto solo 3 o 4 para lenguas e intérpretes”, “tratándolos bien y pagándoles su trabajo”</a:t>
            </a:r>
          </a:p>
          <a:p>
            <a:endParaRPr lang="es-MX" sz="2000" dirty="0" smtClean="0"/>
          </a:p>
          <a:p>
            <a:endParaRPr lang="it-IT"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Indios lengua o lenguas</a:t>
            </a:r>
            <a:endParaRPr lang="it-IT" dirty="0"/>
          </a:p>
        </p:txBody>
      </p:sp>
      <p:sp>
        <p:nvSpPr>
          <p:cNvPr id="3" name="Segnaposto contenuto 2"/>
          <p:cNvSpPr>
            <a:spLocks noGrp="1"/>
          </p:cNvSpPr>
          <p:nvPr>
            <p:ph idx="1"/>
          </p:nvPr>
        </p:nvSpPr>
        <p:spPr/>
        <p:txBody>
          <a:bodyPr>
            <a:normAutofit lnSpcReduction="10000"/>
          </a:bodyPr>
          <a:lstStyle/>
          <a:p>
            <a:r>
              <a:rPr lang="es-MX" dirty="0" smtClean="0"/>
              <a:t>Primer instrumento de entendimiento.</a:t>
            </a:r>
          </a:p>
          <a:p>
            <a:pPr lvl="1"/>
            <a:r>
              <a:rPr lang="es-MX" dirty="0" smtClean="0"/>
              <a:t>Guanahaní (Diego Colón)</a:t>
            </a:r>
          </a:p>
          <a:p>
            <a:pPr lvl="1"/>
            <a:r>
              <a:rPr lang="es-MX" smtClean="0"/>
              <a:t>Jerónimo de Aguilar </a:t>
            </a:r>
          </a:p>
          <a:p>
            <a:pPr lvl="1"/>
            <a:endParaRPr lang="es-MX" dirty="0" smtClean="0"/>
          </a:p>
          <a:p>
            <a:pPr lvl="1"/>
            <a:r>
              <a:rPr lang="es-MX" dirty="0" smtClean="0"/>
              <a:t>Mujeres:</a:t>
            </a:r>
          </a:p>
          <a:p>
            <a:pPr lvl="2"/>
            <a:r>
              <a:rPr lang="es-MX" dirty="0" smtClean="0"/>
              <a:t>India Catalina (criada en La Española, intérprete de Pedro de Heredia)</a:t>
            </a:r>
          </a:p>
          <a:p>
            <a:pPr lvl="2"/>
            <a:r>
              <a:rPr lang="es-MX" dirty="0" smtClean="0"/>
              <a:t>Luisa (cacica en Nueva España, lengua de Francisco de Ibarra)</a:t>
            </a:r>
          </a:p>
          <a:p>
            <a:pPr lvl="2"/>
            <a:r>
              <a:rPr lang="es-MX" dirty="0" smtClean="0"/>
              <a:t>Doña Marina: La Malinche (lengua de Hernán Cortés)</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1492 annus mirabilis</a:t>
            </a:r>
            <a:endParaRPr lang="it-IT" dirty="0"/>
          </a:p>
        </p:txBody>
      </p:sp>
      <p:sp>
        <p:nvSpPr>
          <p:cNvPr id="3" name="Segnaposto contenuto 2"/>
          <p:cNvSpPr>
            <a:spLocks noGrp="1"/>
          </p:cNvSpPr>
          <p:nvPr>
            <p:ph idx="1"/>
          </p:nvPr>
        </p:nvSpPr>
        <p:spPr/>
        <p:txBody>
          <a:bodyPr>
            <a:normAutofit lnSpcReduction="10000"/>
          </a:bodyPr>
          <a:lstStyle/>
          <a:p>
            <a:r>
              <a:rPr lang="es-MX" dirty="0" smtClean="0"/>
              <a:t>Culmina el proceso de unificación de España</a:t>
            </a:r>
          </a:p>
          <a:p>
            <a:r>
              <a:rPr lang="es-MX" dirty="0" smtClean="0"/>
              <a:t>Descubrimiento de América</a:t>
            </a:r>
          </a:p>
          <a:p>
            <a:r>
              <a:rPr lang="es-MX" dirty="0" smtClean="0"/>
              <a:t>Publicación de la “Gramática castellana” de Antonio de Nebrija (1ª gramática descriptiva de una lengua neolatina)</a:t>
            </a:r>
          </a:p>
          <a:p>
            <a:r>
              <a:rPr lang="es-MX" dirty="0" smtClean="0"/>
              <a:t>El castellano de dialecto iberorrománico a lengua nacional.</a:t>
            </a:r>
          </a:p>
          <a:p>
            <a:r>
              <a:rPr lang="es-MX" dirty="0" smtClean="0"/>
              <a:t>Inicia expansión de español fuera de España (ej. Sefardíes)</a:t>
            </a:r>
          </a:p>
          <a:p>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2049" name="Picture 1"/>
          <p:cNvPicPr>
            <a:picLocks noGrp="1" noChangeAspect="1" noChangeArrowheads="1"/>
          </p:cNvPicPr>
          <p:nvPr>
            <p:ph idx="1"/>
          </p:nvPr>
        </p:nvPicPr>
        <p:blipFill>
          <a:blip r:embed="rId2" cstate="print"/>
          <a:srcRect/>
          <a:stretch>
            <a:fillRect/>
          </a:stretch>
        </p:blipFill>
        <p:spPr bwMode="auto">
          <a:xfrm>
            <a:off x="1214414" y="0"/>
            <a:ext cx="6143668" cy="68580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es-MX" dirty="0" smtClean="0"/>
              <a:t>Español en el mundo</a:t>
            </a:r>
            <a:br>
              <a:rPr lang="es-MX" dirty="0" smtClean="0"/>
            </a:br>
            <a:r>
              <a:rPr lang="es-MX" dirty="0" smtClean="0"/>
              <a:t>cifras</a:t>
            </a:r>
            <a:endParaRPr lang="it-IT" dirty="0"/>
          </a:p>
        </p:txBody>
      </p:sp>
      <p:sp>
        <p:nvSpPr>
          <p:cNvPr id="3" name="Segnaposto contenuto 2"/>
          <p:cNvSpPr>
            <a:spLocks noGrp="1"/>
          </p:cNvSpPr>
          <p:nvPr>
            <p:ph idx="1"/>
          </p:nvPr>
        </p:nvSpPr>
        <p:spPr/>
        <p:txBody>
          <a:bodyPr>
            <a:normAutofit/>
          </a:bodyPr>
          <a:lstStyle/>
          <a:p>
            <a:r>
              <a:rPr lang="es-ES" sz="2800" dirty="0"/>
              <a:t>En </a:t>
            </a:r>
            <a:r>
              <a:rPr lang="es-ES" sz="2800" dirty="0" smtClean="0"/>
              <a:t>2019, </a:t>
            </a:r>
            <a:r>
              <a:rPr lang="es-ES" sz="2800" dirty="0"/>
              <a:t>más de </a:t>
            </a:r>
            <a:r>
              <a:rPr lang="es-ES" sz="2800" dirty="0" smtClean="0"/>
              <a:t>483 </a:t>
            </a:r>
            <a:r>
              <a:rPr lang="es-ES" sz="2800" dirty="0"/>
              <a:t>millones de personas tienen el español como lengua materna</a:t>
            </a:r>
            <a:r>
              <a:rPr lang="es-ES" sz="2800" dirty="0" smtClean="0"/>
              <a:t>. </a:t>
            </a:r>
          </a:p>
          <a:p>
            <a:r>
              <a:rPr lang="es-ES" sz="2800" dirty="0" smtClean="0"/>
              <a:t>el grupo de usuarios potenciales de español en el mundo alcanza casi </a:t>
            </a:r>
            <a:r>
              <a:rPr lang="it-IT" sz="2800" dirty="0" smtClean="0"/>
              <a:t>580</a:t>
            </a:r>
            <a:r>
              <a:rPr lang="es-ES" sz="2800" dirty="0" smtClean="0"/>
              <a:t> millones </a:t>
            </a:r>
          </a:p>
          <a:p>
            <a:r>
              <a:rPr lang="es-ES" sz="2800" dirty="0" smtClean="0"/>
              <a:t>El español es la segunda lengua materna del mundo por número de hablantes, tras el chino mandarín, y también la segunda lengua en un cómputo global de hablantes (dominio nativo + competencia limitada + estudiantes de español).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Cifras del español </a:t>
            </a:r>
            <a:endParaRPr lang="it-IT" dirty="0"/>
          </a:p>
        </p:txBody>
      </p:sp>
      <p:sp>
        <p:nvSpPr>
          <p:cNvPr id="3" name="Segnaposto contenuto 2"/>
          <p:cNvSpPr>
            <a:spLocks noGrp="1"/>
          </p:cNvSpPr>
          <p:nvPr>
            <p:ph idx="1"/>
          </p:nvPr>
        </p:nvSpPr>
        <p:spPr/>
        <p:txBody>
          <a:bodyPr>
            <a:normAutofit fontScale="85000" lnSpcReduction="10000"/>
          </a:bodyPr>
          <a:lstStyle/>
          <a:p>
            <a:r>
              <a:rPr lang="es-ES" dirty="0"/>
              <a:t>En 2018, el 7,6% de la población mundial es hispanohablante (esos 577 </a:t>
            </a:r>
            <a:r>
              <a:rPr lang="es-ES" dirty="0" smtClean="0"/>
              <a:t>millones de </a:t>
            </a:r>
            <a:r>
              <a:rPr lang="es-ES" dirty="0"/>
              <a:t>usuarios potenciales de español mencionados en la primera línea). </a:t>
            </a:r>
            <a:endParaRPr lang="es-ES" dirty="0" smtClean="0"/>
          </a:p>
          <a:p>
            <a:r>
              <a:rPr lang="es-ES" dirty="0" smtClean="0"/>
              <a:t>Las previsiones </a:t>
            </a:r>
            <a:r>
              <a:rPr lang="es-ES" dirty="0"/>
              <a:t>estiman que el peso de la comunidad hispanohablante en </a:t>
            </a:r>
            <a:r>
              <a:rPr lang="es-ES" dirty="0" smtClean="0"/>
              <a:t>2050 será </a:t>
            </a:r>
            <a:r>
              <a:rPr lang="es-ES" dirty="0"/>
              <a:t>ligeramente superior al actual (concretamente el 7,7% de la </a:t>
            </a:r>
            <a:r>
              <a:rPr lang="es-ES" dirty="0" smtClean="0"/>
              <a:t>población mundial</a:t>
            </a:r>
            <a:r>
              <a:rPr lang="es-ES" dirty="0"/>
              <a:t>). Sin embargo, dichas previsiones también pronostican que, en 2100</a:t>
            </a:r>
            <a:r>
              <a:rPr lang="es-ES" dirty="0" smtClean="0"/>
              <a:t>, este </a:t>
            </a:r>
            <a:r>
              <a:rPr lang="es-ES" dirty="0"/>
              <a:t>porcentaje se situará en el 6,6%, debido fundamentalmente al </a:t>
            </a:r>
            <a:r>
              <a:rPr lang="es-ES" dirty="0" smtClean="0"/>
              <a:t>descenso de </a:t>
            </a:r>
            <a:r>
              <a:rPr lang="es-ES" dirty="0"/>
              <a:t>la población de los países hispanohablantes</a:t>
            </a:r>
            <a:r>
              <a:rPr lang="es-ES"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s-MX" dirty="0" smtClean="0"/>
              <a:t>Los números</a:t>
            </a:r>
            <a:endParaRPr lang="it-IT" dirty="0"/>
          </a:p>
        </p:txBody>
      </p:sp>
      <p:sp>
        <p:nvSpPr>
          <p:cNvPr id="3" name="Segnaposto contenuto 2"/>
          <p:cNvSpPr>
            <a:spLocks noGrp="1"/>
          </p:cNvSpPr>
          <p:nvPr>
            <p:ph idx="1"/>
          </p:nvPr>
        </p:nvSpPr>
        <p:spPr/>
        <p:txBody>
          <a:bodyPr>
            <a:normAutofit/>
          </a:bodyPr>
          <a:lstStyle/>
          <a:p>
            <a:r>
              <a:rPr lang="es-ES" dirty="0" smtClean="0"/>
              <a:t>El español es la </a:t>
            </a:r>
            <a:r>
              <a:rPr lang="es-ES" b="1" dirty="0" smtClean="0"/>
              <a:t>segunda lengua del mundo por número de hablantes</a:t>
            </a:r>
            <a:r>
              <a:rPr lang="es-ES" dirty="0" smtClean="0"/>
              <a:t> y el segundo idioma de comunicación internacional</a:t>
            </a:r>
          </a:p>
          <a:p>
            <a:r>
              <a:rPr lang="es-ES" b="1" dirty="0"/>
              <a:t>Es el tercer idioma en internet, donde tiene un gran potencial de </a:t>
            </a:r>
            <a:r>
              <a:rPr lang="es-ES" b="1" dirty="0" smtClean="0"/>
              <a:t>crecimiento</a:t>
            </a:r>
          </a:p>
          <a:p>
            <a:r>
              <a:rPr lang="es-ES" b="1" dirty="0" smtClean="0"/>
              <a:t>lo </a:t>
            </a:r>
            <a:r>
              <a:rPr lang="es-ES" b="1" dirty="0"/>
              <a:t>estudian 22 millones de personas en 110 países ·</a:t>
            </a:r>
            <a:endParaRPr lang="es-ES" dirty="0"/>
          </a:p>
          <a:p>
            <a:endParaRPr lang="es-ES" dirty="0" smtClean="0"/>
          </a:p>
          <a:p>
            <a:endParaRPr lang="es-ES" dirty="0"/>
          </a:p>
          <a:p>
            <a:endParaRPr lang="it-IT"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Imagen relacionada"/>
          <p:cNvPicPr>
            <a:picLocks noChangeAspect="1" noChangeArrowheads="1"/>
          </p:cNvPicPr>
          <p:nvPr/>
        </p:nvPicPr>
        <p:blipFill>
          <a:blip r:embed="rId2" cstate="print"/>
          <a:srcRect/>
          <a:stretch>
            <a:fillRect/>
          </a:stretch>
        </p:blipFill>
        <p:spPr bwMode="auto">
          <a:xfrm>
            <a:off x="-180528" y="0"/>
            <a:ext cx="9324528" cy="685800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1151</TotalTime>
  <Words>1692</Words>
  <Application>Microsoft Office PowerPoint</Application>
  <PresentationFormat>Presentación en pantalla (4:3)</PresentationFormat>
  <Paragraphs>127</Paragraphs>
  <Slides>35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35</vt:i4>
      </vt:variant>
    </vt:vector>
  </HeadingPairs>
  <TitlesOfParts>
    <vt:vector size="38" baseType="lpstr">
      <vt:lpstr>Arial</vt:lpstr>
      <vt:lpstr>Calibri</vt:lpstr>
      <vt:lpstr>Tema di Office</vt:lpstr>
      <vt:lpstr>Expansión del español en el mundo</vt:lpstr>
      <vt:lpstr>Presentación de PowerPoint</vt:lpstr>
      <vt:lpstr>Presentación de PowerPoint</vt:lpstr>
      <vt:lpstr>1492 annus mirabilis</vt:lpstr>
      <vt:lpstr>Presentación de PowerPoint</vt:lpstr>
      <vt:lpstr>Español en el mundo cifras</vt:lpstr>
      <vt:lpstr>Cifras del español </vt:lpstr>
      <vt:lpstr>Los números</vt:lpstr>
      <vt:lpstr>Presentación de PowerPoint</vt:lpstr>
      <vt:lpstr>Millones de hablantes por lenguas </vt:lpstr>
      <vt:lpstr>Hispanidad / Hispanofonía</vt:lpstr>
      <vt:lpstr>Hispanofonía</vt:lpstr>
      <vt:lpstr>Crecimiento</vt:lpstr>
      <vt:lpstr>Crecimiento en E.U.</vt:lpstr>
      <vt:lpstr>ELE (español lengua extranjera)</vt:lpstr>
      <vt:lpstr>Migración</vt:lpstr>
      <vt:lpstr>Emigración</vt:lpstr>
      <vt:lpstr>Inmigración</vt:lpstr>
      <vt:lpstr>Migrar</vt:lpstr>
      <vt:lpstr>Emigrar </vt:lpstr>
      <vt:lpstr>Hispanoamérica </vt:lpstr>
      <vt:lpstr>Latinoamérica</vt:lpstr>
      <vt:lpstr>Iberoamérica</vt:lpstr>
      <vt:lpstr>Español</vt:lpstr>
      <vt:lpstr>Castellano </vt:lpstr>
      <vt:lpstr>Castellano:  lengua-dialecto-variedad</vt:lpstr>
      <vt:lpstr>Términos geográficos</vt:lpstr>
      <vt:lpstr>Presentación de PowerPoint</vt:lpstr>
      <vt:lpstr>Presentación de PowerPoint</vt:lpstr>
      <vt:lpstr>Presentación de PowerPoint</vt:lpstr>
      <vt:lpstr>Presentación de PowerPoint</vt:lpstr>
      <vt:lpstr>Presentación de PowerPoint</vt:lpstr>
      <vt:lpstr>Historia del español en América</vt:lpstr>
      <vt:lpstr>Los intérpretes</vt:lpstr>
      <vt:lpstr>Indios lengua o lenguas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Expansión del español en el mundo</dc:title>
  <dc:creator>Anamaria</dc:creator>
  <cp:lastModifiedBy>anamaria.gonzalez</cp:lastModifiedBy>
  <cp:revision>32</cp:revision>
  <dcterms:created xsi:type="dcterms:W3CDTF">2014-02-19T21:34:31Z</dcterms:created>
  <dcterms:modified xsi:type="dcterms:W3CDTF">2020-10-08T13:27:01Z</dcterms:modified>
</cp:coreProperties>
</file>