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357" r:id="rId2"/>
    <p:sldId id="358" r:id="rId3"/>
    <p:sldId id="359" r:id="rId4"/>
    <p:sldId id="361" r:id="rId5"/>
    <p:sldId id="362" r:id="rId6"/>
    <p:sldId id="363" r:id="rId7"/>
    <p:sldId id="364" r:id="rId8"/>
    <p:sldId id="365" r:id="rId9"/>
    <p:sldId id="366" r:id="rId10"/>
    <p:sldId id="367" r:id="rId11"/>
    <p:sldId id="368" r:id="rId12"/>
    <p:sldId id="369" r:id="rId13"/>
    <p:sldId id="370" r:id="rId14"/>
    <p:sldId id="395" r:id="rId15"/>
    <p:sldId id="371" r:id="rId16"/>
    <p:sldId id="372" r:id="rId17"/>
    <p:sldId id="373" r:id="rId18"/>
    <p:sldId id="374" r:id="rId19"/>
    <p:sldId id="375" r:id="rId20"/>
    <p:sldId id="376" r:id="rId21"/>
    <p:sldId id="377" r:id="rId22"/>
    <p:sldId id="378" r:id="rId23"/>
    <p:sldId id="379" r:id="rId24"/>
    <p:sldId id="380" r:id="rId25"/>
    <p:sldId id="381" r:id="rId26"/>
    <p:sldId id="382" r:id="rId27"/>
    <p:sldId id="383" r:id="rId28"/>
    <p:sldId id="384" r:id="rId29"/>
    <p:sldId id="385" r:id="rId30"/>
    <p:sldId id="386" r:id="rId31"/>
    <p:sldId id="387" r:id="rId32"/>
    <p:sldId id="388" r:id="rId33"/>
    <p:sldId id="389" r:id="rId34"/>
    <p:sldId id="391" r:id="rId35"/>
    <p:sldId id="392" r:id="rId36"/>
    <p:sldId id="393" r:id="rId37"/>
    <p:sldId id="394" r:id="rId38"/>
    <p:sldId id="256" r:id="rId39"/>
    <p:sldId id="286" r:id="rId40"/>
    <p:sldId id="275" r:id="rId41"/>
    <p:sldId id="276" r:id="rId42"/>
    <p:sldId id="277" r:id="rId43"/>
    <p:sldId id="257" r:id="rId44"/>
    <p:sldId id="258" r:id="rId45"/>
    <p:sldId id="259" r:id="rId46"/>
    <p:sldId id="260" r:id="rId47"/>
    <p:sldId id="261" r:id="rId48"/>
    <p:sldId id="262" r:id="rId49"/>
    <p:sldId id="263" r:id="rId50"/>
    <p:sldId id="278" r:id="rId51"/>
    <p:sldId id="279" r:id="rId52"/>
    <p:sldId id="265" r:id="rId53"/>
    <p:sldId id="269" r:id="rId54"/>
    <p:sldId id="270" r:id="rId55"/>
    <p:sldId id="280" r:id="rId56"/>
    <p:sldId id="283" r:id="rId57"/>
    <p:sldId id="282" r:id="rId58"/>
    <p:sldId id="281" r:id="rId59"/>
    <p:sldId id="284" r:id="rId60"/>
    <p:sldId id="285" r:id="rId61"/>
  </p:sldIdLst>
  <p:sldSz cx="9144000" cy="6858000" type="screen4x3"/>
  <p:notesSz cx="6858000" cy="9144000"/>
  <p:defaultTextStyle>
    <a:defPPr>
      <a:defRPr lang="it-IT"/>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30"/>
  </p:normalViewPr>
  <p:slideViewPr>
    <p:cSldViewPr>
      <p:cViewPr varScale="1">
        <p:scale>
          <a:sx n="92" d="100"/>
          <a:sy n="92" d="100"/>
        </p:scale>
        <p:origin x="1664" y="1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cs typeface="Arial" charset="0"/>
              </a:defRPr>
            </a:lvl1pPr>
          </a:lstStyle>
          <a:p>
            <a:pPr>
              <a:defRPr/>
            </a:pPr>
            <a:endParaRPr lang="it-IT"/>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cs typeface="Arial" charset="0"/>
              </a:defRPr>
            </a:lvl1pPr>
          </a:lstStyle>
          <a:p>
            <a:pPr>
              <a:defRPr/>
            </a:pPr>
            <a:endParaRPr lang="it-IT"/>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cs typeface="Arial" charset="0"/>
              </a:defRPr>
            </a:lvl1pPr>
          </a:lstStyle>
          <a:p>
            <a:pPr>
              <a:defRPr/>
            </a:pPr>
            <a:endParaRPr lang="it-IT"/>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cs typeface="Arial" charset="0"/>
              </a:defRPr>
            </a:lvl1pPr>
          </a:lstStyle>
          <a:p>
            <a:pPr>
              <a:defRPr/>
            </a:pPr>
            <a:fld id="{96397732-7D8F-AC4B-B86A-A273564B2E53}" type="slidenum">
              <a:rPr lang="it-IT"/>
              <a:pPr>
                <a:defRPr/>
              </a:pPr>
              <a:t>‹N›</a:t>
            </a:fld>
            <a:endParaRPr lang="it-IT"/>
          </a:p>
        </p:txBody>
      </p:sp>
    </p:spTree>
    <p:extLst>
      <p:ext uri="{BB962C8B-B14F-4D97-AF65-F5344CB8AC3E}">
        <p14:creationId xmlns:p14="http://schemas.microsoft.com/office/powerpoint/2010/main" val="2716540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it-IT"/>
              <a:t>Fare clic per modificare stile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5F660CC-38B5-0546-9728-F3C4DA7DE211}" type="slidenum">
              <a:rPr lang="it-IT"/>
              <a:pPr>
                <a:defRPr/>
              </a:pPr>
              <a:t>‹N›</a:t>
            </a:fld>
            <a:endParaRPr lang="it-IT"/>
          </a:p>
        </p:txBody>
      </p:sp>
    </p:spTree>
    <p:extLst>
      <p:ext uri="{BB962C8B-B14F-4D97-AF65-F5344CB8AC3E}">
        <p14:creationId xmlns:p14="http://schemas.microsoft.com/office/powerpoint/2010/main" val="1728453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DE371ECC-2906-024D-AC54-E08005D88AB7}" type="slidenum">
              <a:rPr lang="it-IT"/>
              <a:pPr>
                <a:defRPr/>
              </a:pPr>
              <a:t>‹N›</a:t>
            </a:fld>
            <a:endParaRPr lang="it-IT"/>
          </a:p>
        </p:txBody>
      </p:sp>
    </p:spTree>
    <p:extLst>
      <p:ext uri="{BB962C8B-B14F-4D97-AF65-F5344CB8AC3E}">
        <p14:creationId xmlns:p14="http://schemas.microsoft.com/office/powerpoint/2010/main" val="268575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it-IT"/>
              <a:t>Fare clic per modificare stile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6CA2C783-E112-AE4B-86AB-96F421248362}" type="slidenum">
              <a:rPr lang="it-IT"/>
              <a:pPr>
                <a:defRPr/>
              </a:pPr>
              <a:t>‹N›</a:t>
            </a:fld>
            <a:endParaRPr lang="it-IT"/>
          </a:p>
        </p:txBody>
      </p:sp>
    </p:spTree>
    <p:extLst>
      <p:ext uri="{BB962C8B-B14F-4D97-AF65-F5344CB8AC3E}">
        <p14:creationId xmlns:p14="http://schemas.microsoft.com/office/powerpoint/2010/main" val="1035762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E0A2552-A153-8544-8107-BD2FCB816EED}" type="slidenum">
              <a:rPr lang="it-IT"/>
              <a:pPr>
                <a:defRPr/>
              </a:pPr>
              <a:t>‹N›</a:t>
            </a:fld>
            <a:endParaRPr lang="it-IT"/>
          </a:p>
        </p:txBody>
      </p:sp>
    </p:spTree>
    <p:extLst>
      <p:ext uri="{BB962C8B-B14F-4D97-AF65-F5344CB8AC3E}">
        <p14:creationId xmlns:p14="http://schemas.microsoft.com/office/powerpoint/2010/main" val="3158230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176AE0D3-C5F0-4F49-BA1D-E1FAE53D0C96}" type="slidenum">
              <a:rPr lang="it-IT"/>
              <a:pPr>
                <a:defRPr/>
              </a:pPr>
              <a:t>‹N›</a:t>
            </a:fld>
            <a:endParaRPr lang="it-IT"/>
          </a:p>
        </p:txBody>
      </p:sp>
    </p:spTree>
    <p:extLst>
      <p:ext uri="{BB962C8B-B14F-4D97-AF65-F5344CB8AC3E}">
        <p14:creationId xmlns:p14="http://schemas.microsoft.com/office/powerpoint/2010/main" val="2243192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C1FA41B2-BC37-AD4D-9E23-5F0D5F584EBB}" type="slidenum">
              <a:rPr lang="it-IT"/>
              <a:pPr>
                <a:defRPr/>
              </a:pPr>
              <a:t>‹N›</a:t>
            </a:fld>
            <a:endParaRPr lang="it-IT"/>
          </a:p>
        </p:txBody>
      </p:sp>
    </p:spTree>
    <p:extLst>
      <p:ext uri="{BB962C8B-B14F-4D97-AF65-F5344CB8AC3E}">
        <p14:creationId xmlns:p14="http://schemas.microsoft.com/office/powerpoint/2010/main" val="161501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stile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22609DBE-AD17-F149-BFB6-FEBD013CF695}" type="slidenum">
              <a:rPr lang="it-IT"/>
              <a:pPr>
                <a:defRPr/>
              </a:pPr>
              <a:t>‹N›</a:t>
            </a:fld>
            <a:endParaRPr lang="it-IT"/>
          </a:p>
        </p:txBody>
      </p:sp>
    </p:spTree>
    <p:extLst>
      <p:ext uri="{BB962C8B-B14F-4D97-AF65-F5344CB8AC3E}">
        <p14:creationId xmlns:p14="http://schemas.microsoft.com/office/powerpoint/2010/main" val="296353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35943850-0018-B442-A7BD-81AC7285021C}" type="slidenum">
              <a:rPr lang="it-IT"/>
              <a:pPr>
                <a:defRPr/>
              </a:pPr>
              <a:t>‹N›</a:t>
            </a:fld>
            <a:endParaRPr lang="it-IT"/>
          </a:p>
        </p:txBody>
      </p:sp>
    </p:spTree>
    <p:extLst>
      <p:ext uri="{BB962C8B-B14F-4D97-AF65-F5344CB8AC3E}">
        <p14:creationId xmlns:p14="http://schemas.microsoft.com/office/powerpoint/2010/main" val="808295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BB1DE49B-BE63-C545-88D6-1B137ACE1E0B}" type="slidenum">
              <a:rPr lang="it-IT"/>
              <a:pPr>
                <a:defRPr/>
              </a:pPr>
              <a:t>‹N›</a:t>
            </a:fld>
            <a:endParaRPr lang="it-IT"/>
          </a:p>
        </p:txBody>
      </p:sp>
    </p:spTree>
    <p:extLst>
      <p:ext uri="{BB962C8B-B14F-4D97-AF65-F5344CB8AC3E}">
        <p14:creationId xmlns:p14="http://schemas.microsoft.com/office/powerpoint/2010/main" val="3781469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C2D9C18D-237F-5D4E-97B9-8396B91A2191}" type="slidenum">
              <a:rPr lang="it-IT"/>
              <a:pPr>
                <a:defRPr/>
              </a:pPr>
              <a:t>‹N›</a:t>
            </a:fld>
            <a:endParaRPr lang="it-IT"/>
          </a:p>
        </p:txBody>
      </p:sp>
    </p:spTree>
    <p:extLst>
      <p:ext uri="{BB962C8B-B14F-4D97-AF65-F5344CB8AC3E}">
        <p14:creationId xmlns:p14="http://schemas.microsoft.com/office/powerpoint/2010/main" val="188781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a:t>Trascinare l'immagine su un segnaposto o fare clic sull'icona per aggiungerla</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FCC296E6-5564-A349-B721-82595139DA02}" type="slidenum">
              <a:rPr lang="it-IT"/>
              <a:pPr>
                <a:defRPr/>
              </a:pPr>
              <a:t>‹N›</a:t>
            </a:fld>
            <a:endParaRPr lang="it-IT"/>
          </a:p>
        </p:txBody>
      </p:sp>
    </p:spTree>
    <p:extLst>
      <p:ext uri="{BB962C8B-B14F-4D97-AF65-F5344CB8AC3E}">
        <p14:creationId xmlns:p14="http://schemas.microsoft.com/office/powerpoint/2010/main" val="3328315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Arial" charset="0"/>
              </a:defRPr>
            </a:lvl1pPr>
          </a:lstStyle>
          <a:p>
            <a:pPr>
              <a:defRPr/>
            </a:pPr>
            <a:endParaRPr 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Arial" charset="0"/>
              </a:defRPr>
            </a:lvl1pPr>
          </a:lstStyle>
          <a:p>
            <a:pPr>
              <a:defRPr/>
            </a:pPr>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cs typeface="Arial" charset="0"/>
              </a:defRPr>
            </a:lvl1pPr>
          </a:lstStyle>
          <a:p>
            <a:pPr>
              <a:defRPr/>
            </a:pPr>
            <a:fld id="{36C9A26A-8AA3-7643-B55F-E6DB5CC33240}"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4400">
          <a:solidFill>
            <a:schemeClr val="tx2"/>
          </a:solidFill>
          <a:latin typeface="+mj-lt"/>
          <a:ea typeface="ＭＳ Ｐゴシック" charset="0"/>
          <a:cs typeface="+mj-cs"/>
        </a:defRPr>
      </a:lvl1pPr>
      <a:lvl2pPr algn="ctr" rtl="0" eaLnBrk="1" fontAlgn="base" hangingPunct="1">
        <a:spcBef>
          <a:spcPct val="0"/>
        </a:spcBef>
        <a:spcAft>
          <a:spcPct val="0"/>
        </a:spcAft>
        <a:defRPr sz="4400">
          <a:solidFill>
            <a:schemeClr val="tx2"/>
          </a:solidFill>
          <a:latin typeface="Arial" charset="0"/>
          <a:ea typeface="ＭＳ Ｐゴシック" charset="0"/>
          <a:cs typeface="Arial" charset="0"/>
        </a:defRPr>
      </a:lvl2pPr>
      <a:lvl3pPr algn="ctr" rtl="0" eaLnBrk="1" fontAlgn="base" hangingPunct="1">
        <a:spcBef>
          <a:spcPct val="0"/>
        </a:spcBef>
        <a:spcAft>
          <a:spcPct val="0"/>
        </a:spcAft>
        <a:defRPr sz="4400">
          <a:solidFill>
            <a:schemeClr val="tx2"/>
          </a:solidFill>
          <a:latin typeface="Arial" charset="0"/>
          <a:ea typeface="ＭＳ Ｐゴシック" charset="0"/>
          <a:cs typeface="Arial" charset="0"/>
        </a:defRPr>
      </a:lvl3pPr>
      <a:lvl4pPr algn="ctr" rtl="0" eaLnBrk="1" fontAlgn="base" hangingPunct="1">
        <a:spcBef>
          <a:spcPct val="0"/>
        </a:spcBef>
        <a:spcAft>
          <a:spcPct val="0"/>
        </a:spcAft>
        <a:defRPr sz="4400">
          <a:solidFill>
            <a:schemeClr val="tx2"/>
          </a:solidFill>
          <a:latin typeface="Arial" charset="0"/>
          <a:ea typeface="ＭＳ Ｐゴシック" charset="0"/>
          <a:cs typeface="Arial" charset="0"/>
        </a:defRPr>
      </a:lvl4pPr>
      <a:lvl5pPr algn="ctr" rtl="0" eaLnBrk="1" fontAlgn="base" hangingPunct="1">
        <a:spcBef>
          <a:spcPct val="0"/>
        </a:spcBef>
        <a:spcAft>
          <a:spcPct val="0"/>
        </a:spcAft>
        <a:defRPr sz="4400">
          <a:solidFill>
            <a:schemeClr val="tx2"/>
          </a:solidFill>
          <a:latin typeface="Arial" charset="0"/>
          <a:ea typeface="ＭＳ Ｐゴシック"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1" fontAlgn="base" hangingPunct="1">
        <a:spcBef>
          <a:spcPct val="20000"/>
        </a:spcBef>
        <a:spcAft>
          <a:spcPct val="0"/>
        </a:spcAft>
        <a:buChar char="–"/>
        <a:defRPr sz="2800">
          <a:solidFill>
            <a:schemeClr val="tx1"/>
          </a:solidFill>
          <a:latin typeface="+mn-lt"/>
          <a:ea typeface="Arial" charset="0"/>
          <a:cs typeface="+mn-cs"/>
        </a:defRPr>
      </a:lvl2pPr>
      <a:lvl3pPr marL="1143000" indent="-228600" algn="l" rtl="0" eaLnBrk="1" fontAlgn="base" hangingPunct="1">
        <a:spcBef>
          <a:spcPct val="20000"/>
        </a:spcBef>
        <a:spcAft>
          <a:spcPct val="0"/>
        </a:spcAft>
        <a:buChar char="•"/>
        <a:defRPr sz="2400">
          <a:solidFill>
            <a:schemeClr val="tx1"/>
          </a:solidFill>
          <a:latin typeface="+mn-lt"/>
          <a:ea typeface="Arial" charset="0"/>
          <a:cs typeface="+mn-cs"/>
        </a:defRPr>
      </a:lvl3pPr>
      <a:lvl4pPr marL="1600200" indent="-228600" algn="l" rtl="0" eaLnBrk="1" fontAlgn="base" hangingPunct="1">
        <a:spcBef>
          <a:spcPct val="20000"/>
        </a:spcBef>
        <a:spcAft>
          <a:spcPct val="0"/>
        </a:spcAft>
        <a:buChar char="–"/>
        <a:defRPr sz="2000">
          <a:solidFill>
            <a:schemeClr val="tx1"/>
          </a:solidFill>
          <a:latin typeface="+mn-lt"/>
          <a:ea typeface="Arial" charset="0"/>
          <a:cs typeface="+mn-cs"/>
        </a:defRPr>
      </a:lvl4pPr>
      <a:lvl5pPr marL="2057400" indent="-228600" algn="l" rtl="0" eaLnBrk="1" fontAlgn="base" hangingPunct="1">
        <a:spcBef>
          <a:spcPct val="20000"/>
        </a:spcBef>
        <a:spcAft>
          <a:spcPct val="0"/>
        </a:spcAft>
        <a:buChar char="»"/>
        <a:defRPr sz="2000">
          <a:solidFill>
            <a:schemeClr val="tx1"/>
          </a:solidFill>
          <a:latin typeface="+mn-lt"/>
          <a:ea typeface="Arial" charset="0"/>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upload.wikimedia.org/wikipedia/commons/b/b7/ASEAN_members.png"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upload.wikimedia.org/wikipedia/commons/8/87/Flag_of_ASEAN.svg"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2.emf"/></Relationships>
</file>

<file path=ppt/slides/_rels/slide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5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en.citizendium.org/images/4/4c/Anti-Monroe-Doctrine.jpg" TargetMode="Externa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36.jpeg"/></Relationships>
</file>

<file path=ppt/slides/_rels/slide5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a:t>Categorie interpretative del discorso geopolitico </a:t>
            </a:r>
            <a:br>
              <a:rPr lang="it-IT" dirty="0"/>
            </a:br>
            <a:r>
              <a:rPr lang="it-IT" dirty="0"/>
              <a:t>(presente e passato)</a:t>
            </a:r>
          </a:p>
        </p:txBody>
      </p:sp>
      <p:sp>
        <p:nvSpPr>
          <p:cNvPr id="3" name="Sottotitolo 2"/>
          <p:cNvSpPr>
            <a:spLocks noGrp="1"/>
          </p:cNvSpPr>
          <p:nvPr>
            <p:ph type="subTitle" idx="1"/>
          </p:nvPr>
        </p:nvSpPr>
        <p:spPr/>
        <p:txBody>
          <a:bodyPr/>
          <a:lstStyle/>
          <a:p>
            <a:endParaRPr lang="it-IT"/>
          </a:p>
        </p:txBody>
      </p:sp>
    </p:spTree>
    <p:extLst>
      <p:ext uri="{BB962C8B-B14F-4D97-AF65-F5344CB8AC3E}">
        <p14:creationId xmlns:p14="http://schemas.microsoft.com/office/powerpoint/2010/main" val="3423448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pPr eaLnBrk="1" hangingPunct="1"/>
            <a:endParaRPr lang="it-IT">
              <a:latin typeface="Arial" charset="0"/>
              <a:ea typeface="ＭＳ Ｐゴシック" charset="0"/>
            </a:endParaRPr>
          </a:p>
        </p:txBody>
      </p:sp>
      <p:sp>
        <p:nvSpPr>
          <p:cNvPr id="21506" name="Rectangle 3"/>
          <p:cNvSpPr>
            <a:spLocks noGrp="1" noChangeArrowheads="1"/>
          </p:cNvSpPr>
          <p:nvPr>
            <p:ph type="body" idx="1"/>
          </p:nvPr>
        </p:nvSpPr>
        <p:spPr/>
        <p:txBody>
          <a:bodyPr/>
          <a:lstStyle/>
          <a:p>
            <a:pPr eaLnBrk="1" hangingPunct="1"/>
            <a:endParaRPr lang="it-IT">
              <a:latin typeface="Arial" charset="0"/>
              <a:ea typeface="ＭＳ Ｐゴシック" charset="0"/>
            </a:endParaRPr>
          </a:p>
        </p:txBody>
      </p:sp>
      <p:pic>
        <p:nvPicPr>
          <p:cNvPr id="21507" name="Picture 5" descr="British%20Empi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765175"/>
            <a:ext cx="8332787" cy="5000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7318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olo 1"/>
          <p:cNvSpPr>
            <a:spLocks noGrp="1"/>
          </p:cNvSpPr>
          <p:nvPr>
            <p:ph type="title"/>
          </p:nvPr>
        </p:nvSpPr>
        <p:spPr/>
        <p:txBody>
          <a:bodyPr/>
          <a:lstStyle/>
          <a:p>
            <a:pPr eaLnBrk="1" hangingPunct="1"/>
            <a:r>
              <a:rPr lang="it-IT" sz="2800">
                <a:latin typeface="Arial" charset="0"/>
                <a:ea typeface="ＭＳ Ｐゴシック" charset="0"/>
              </a:rPr>
              <a:t>E questi?</a:t>
            </a:r>
          </a:p>
        </p:txBody>
      </p:sp>
      <p:pic>
        <p:nvPicPr>
          <p:cNvPr id="22530" name="Segnaposto contenuto 3" descr="minoranze_cina500.jpg"/>
          <p:cNvPicPr>
            <a:picLocks noGrp="1" noChangeAspect="1"/>
          </p:cNvPicPr>
          <p:nvPr>
            <p:ph idx="1"/>
          </p:nvPr>
        </p:nvPicPr>
        <p:blipFill>
          <a:blip r:embed="rId2">
            <a:extLst>
              <a:ext uri="{28A0092B-C50C-407E-A947-70E740481C1C}">
                <a14:useLocalDpi xmlns:a14="http://schemas.microsoft.com/office/drawing/2010/main" val="0"/>
              </a:ext>
            </a:extLst>
          </a:blip>
          <a:srcRect l="-11095" r="-11095"/>
          <a:stretch>
            <a:fillRect/>
          </a:stretch>
        </p:blipFill>
        <p:spPr>
          <a:xfrm>
            <a:off x="-73025" y="1484313"/>
            <a:ext cx="9217025" cy="5068887"/>
          </a:xfrm>
        </p:spPr>
      </p:pic>
    </p:spTree>
    <p:extLst>
      <p:ext uri="{BB962C8B-B14F-4D97-AF65-F5344CB8AC3E}">
        <p14:creationId xmlns:p14="http://schemas.microsoft.com/office/powerpoint/2010/main" val="20554635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p:txBody>
          <a:bodyPr/>
          <a:lstStyle/>
          <a:p>
            <a:pPr eaLnBrk="1" hangingPunct="1"/>
            <a:endParaRPr lang="it-IT">
              <a:latin typeface="Arial" charset="0"/>
              <a:ea typeface="ＭＳ Ｐゴシック" charset="0"/>
            </a:endParaRPr>
          </a:p>
        </p:txBody>
      </p:sp>
      <p:sp>
        <p:nvSpPr>
          <p:cNvPr id="23554" name="Rectangle 3"/>
          <p:cNvSpPr>
            <a:spLocks noGrp="1" noChangeArrowheads="1"/>
          </p:cNvSpPr>
          <p:nvPr>
            <p:ph type="body" idx="1"/>
          </p:nvPr>
        </p:nvSpPr>
        <p:spPr/>
        <p:txBody>
          <a:bodyPr/>
          <a:lstStyle/>
          <a:p>
            <a:pPr eaLnBrk="1" hangingPunct="1"/>
            <a:endParaRPr lang="it-IT">
              <a:latin typeface="Arial" charset="0"/>
              <a:ea typeface="ＭＳ Ｐゴシック" charset="0"/>
            </a:endParaRPr>
          </a:p>
        </p:txBody>
      </p:sp>
      <p:pic>
        <p:nvPicPr>
          <p:cNvPr id="23555" name="Picture 7" descr="21143-004-BB47CAC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004888"/>
            <a:ext cx="7267575" cy="5853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22414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p:txBody>
          <a:bodyPr/>
          <a:lstStyle/>
          <a:p>
            <a:pPr eaLnBrk="1" hangingPunct="1"/>
            <a:r>
              <a:rPr lang="it-IT" sz="3200">
                <a:latin typeface="Arial" charset="0"/>
                <a:ea typeface="ＭＳ Ｐゴシック" charset="0"/>
              </a:rPr>
              <a:t>Venditore di cappelli uiguro</a:t>
            </a:r>
          </a:p>
        </p:txBody>
      </p:sp>
      <p:sp>
        <p:nvSpPr>
          <p:cNvPr id="24578" name="Rectangle 3"/>
          <p:cNvSpPr>
            <a:spLocks noGrp="1" noChangeArrowheads="1"/>
          </p:cNvSpPr>
          <p:nvPr>
            <p:ph type="body" idx="1"/>
          </p:nvPr>
        </p:nvSpPr>
        <p:spPr/>
        <p:txBody>
          <a:bodyPr/>
          <a:lstStyle/>
          <a:p>
            <a:pPr eaLnBrk="1" hangingPunct="1"/>
            <a:endParaRPr lang="it-IT">
              <a:latin typeface="Arial" charset="0"/>
              <a:ea typeface="ＭＳ Ｐゴシック" charset="0"/>
            </a:endParaRPr>
          </a:p>
        </p:txBody>
      </p:sp>
      <p:pic>
        <p:nvPicPr>
          <p:cNvPr id="24579" name="Picture 5" descr="1harha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2205038"/>
            <a:ext cx="5394325" cy="329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4364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24A8A7ED-CF88-EC46-9315-3B8689FBD8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488" y="1076206"/>
            <a:ext cx="8963025" cy="4705588"/>
          </a:xfrm>
          <a:noFill/>
        </p:spPr>
      </p:pic>
    </p:spTree>
    <p:extLst>
      <p:ext uri="{BB962C8B-B14F-4D97-AF65-F5344CB8AC3E}">
        <p14:creationId xmlns:p14="http://schemas.microsoft.com/office/powerpoint/2010/main" val="32040459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p:txBody>
          <a:bodyPr/>
          <a:lstStyle/>
          <a:p>
            <a:pPr eaLnBrk="1" hangingPunct="1"/>
            <a:endParaRPr lang="it-IT">
              <a:latin typeface="Arial" charset="0"/>
              <a:ea typeface="ＭＳ Ｐゴシック" charset="0"/>
            </a:endParaRPr>
          </a:p>
        </p:txBody>
      </p:sp>
      <p:sp>
        <p:nvSpPr>
          <p:cNvPr id="25602" name="Rectangle 3"/>
          <p:cNvSpPr>
            <a:spLocks noGrp="1" noChangeArrowheads="1"/>
          </p:cNvSpPr>
          <p:nvPr>
            <p:ph type="body" idx="1"/>
          </p:nvPr>
        </p:nvSpPr>
        <p:spPr/>
        <p:txBody>
          <a:bodyPr/>
          <a:lstStyle/>
          <a:p>
            <a:pPr eaLnBrk="1" hangingPunct="1"/>
            <a:endParaRPr lang="it-IT">
              <a:latin typeface="Arial" charset="0"/>
              <a:ea typeface="ＭＳ Ｐゴシック" charset="0"/>
            </a:endParaRPr>
          </a:p>
        </p:txBody>
      </p:sp>
      <p:pic>
        <p:nvPicPr>
          <p:cNvPr id="25603" name="Immagine 1" descr="expansionrussianem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92100"/>
            <a:ext cx="9144000" cy="656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63406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p:txBody>
          <a:bodyPr/>
          <a:lstStyle/>
          <a:p>
            <a:pPr eaLnBrk="1" hangingPunct="1"/>
            <a:r>
              <a:rPr lang="it-IT" sz="3200">
                <a:latin typeface="Arial" charset="0"/>
                <a:ea typeface="ＭＳ Ｐゴシック" charset="0"/>
              </a:rPr>
              <a:t>questo chiaramente no</a:t>
            </a:r>
          </a:p>
        </p:txBody>
      </p:sp>
      <p:pic>
        <p:nvPicPr>
          <p:cNvPr id="26626" name="Segnaposto contenuto 2" descr="ExpansionUSMap.png"/>
          <p:cNvPicPr>
            <a:picLocks noGrp="1" noChangeAspect="1"/>
          </p:cNvPicPr>
          <p:nvPr>
            <p:ph idx="1"/>
          </p:nvPr>
        </p:nvPicPr>
        <p:blipFill>
          <a:blip r:embed="rId2">
            <a:extLst>
              <a:ext uri="{28A0092B-C50C-407E-A947-70E740481C1C}">
                <a14:useLocalDpi xmlns:a14="http://schemas.microsoft.com/office/drawing/2010/main" val="0"/>
              </a:ext>
            </a:extLst>
          </a:blip>
          <a:srcRect l="-10765" r="-10765"/>
          <a:stretch>
            <a:fillRect/>
          </a:stretch>
        </p:blipFill>
        <p:spPr>
          <a:xfrm>
            <a:off x="15875" y="1557338"/>
            <a:ext cx="9093200" cy="5000625"/>
          </a:xfrm>
        </p:spPr>
      </p:pic>
    </p:spTree>
    <p:extLst>
      <p:ext uri="{BB962C8B-B14F-4D97-AF65-F5344CB8AC3E}">
        <p14:creationId xmlns:p14="http://schemas.microsoft.com/office/powerpoint/2010/main" val="30949211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p:txBody>
          <a:bodyPr/>
          <a:lstStyle/>
          <a:p>
            <a:pPr eaLnBrk="1" hangingPunct="1"/>
            <a:endParaRPr lang="it-IT">
              <a:latin typeface="Arial" charset="0"/>
              <a:ea typeface="ＭＳ Ｐゴシック" charset="0"/>
            </a:endParaRPr>
          </a:p>
        </p:txBody>
      </p:sp>
      <p:pic>
        <p:nvPicPr>
          <p:cNvPr id="27650"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832030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a:xfrm>
            <a:off x="457200" y="0"/>
            <a:ext cx="8229600" cy="1773238"/>
          </a:xfrm>
        </p:spPr>
        <p:txBody>
          <a:bodyPr/>
          <a:lstStyle/>
          <a:p>
            <a:pPr eaLnBrk="1" hangingPunct="1"/>
            <a:r>
              <a:rPr lang="it-IT" sz="2800">
                <a:latin typeface="Arial" charset="0"/>
                <a:ea typeface="ＭＳ Ｐゴシック" charset="0"/>
              </a:rPr>
              <a:t>Presunta omogeneità continentale, </a:t>
            </a:r>
            <a:br>
              <a:rPr lang="it-IT" sz="2800">
                <a:latin typeface="Arial" charset="0"/>
                <a:ea typeface="ＭＳ Ｐゴシック" charset="0"/>
              </a:rPr>
            </a:br>
            <a:r>
              <a:rPr lang="it-IT" sz="2800">
                <a:latin typeface="Arial" charset="0"/>
                <a:ea typeface="ＭＳ Ｐゴシック" charset="0"/>
              </a:rPr>
              <a:t>M.W. Lewis, K.E. Wigen, 1997 </a:t>
            </a:r>
          </a:p>
        </p:txBody>
      </p:sp>
      <p:sp>
        <p:nvSpPr>
          <p:cNvPr id="28674" name="Rectangle 3"/>
          <p:cNvSpPr>
            <a:spLocks noGrp="1" noChangeArrowheads="1"/>
          </p:cNvSpPr>
          <p:nvPr>
            <p:ph type="body" idx="1"/>
          </p:nvPr>
        </p:nvSpPr>
        <p:spPr/>
        <p:txBody>
          <a:bodyPr/>
          <a:lstStyle/>
          <a:p>
            <a:pPr eaLnBrk="1" hangingPunct="1"/>
            <a:endParaRPr lang="it-IT">
              <a:latin typeface="Arial" charset="0"/>
              <a:ea typeface="ＭＳ Ｐゴシック" charset="0"/>
            </a:endParaRPr>
          </a:p>
        </p:txBody>
      </p:sp>
      <p:pic>
        <p:nvPicPr>
          <p:cNvPr id="28675" name="Picture 4" descr="continent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628775"/>
            <a:ext cx="8424863" cy="5040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9561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p:txBody>
          <a:bodyPr/>
          <a:lstStyle/>
          <a:p>
            <a:pPr eaLnBrk="1" hangingPunct="1"/>
            <a:endParaRPr lang="it-IT" sz="3600">
              <a:latin typeface="Arial" charset="0"/>
              <a:ea typeface="ＭＳ Ｐゴシック" charset="0"/>
            </a:endParaRPr>
          </a:p>
        </p:txBody>
      </p:sp>
      <p:sp>
        <p:nvSpPr>
          <p:cNvPr id="29698" name="Rectangle 3"/>
          <p:cNvSpPr>
            <a:spLocks noGrp="1" noChangeArrowheads="1"/>
          </p:cNvSpPr>
          <p:nvPr>
            <p:ph type="body" idx="1"/>
          </p:nvPr>
        </p:nvSpPr>
        <p:spPr/>
        <p:txBody>
          <a:bodyPr/>
          <a:lstStyle/>
          <a:p>
            <a:pPr marL="0" indent="0" eaLnBrk="1" hangingPunct="1">
              <a:buFontTx/>
              <a:buNone/>
            </a:pPr>
            <a:r>
              <a:rPr lang="it-IT">
                <a:latin typeface="Arial" charset="0"/>
                <a:ea typeface="ＭＳ Ｐゴシック" charset="0"/>
              </a:rPr>
              <a:t>La “superiorità” </a:t>
            </a:r>
          </a:p>
          <a:p>
            <a:pPr marL="0" indent="0" eaLnBrk="1" hangingPunct="1">
              <a:buFontTx/>
              <a:buNone/>
            </a:pPr>
            <a:r>
              <a:rPr lang="it-IT">
                <a:latin typeface="Arial" charset="0"/>
                <a:ea typeface="ＭＳ Ｐゴシック" charset="0"/>
              </a:rPr>
              <a:t>europea</a:t>
            </a:r>
          </a:p>
        </p:txBody>
      </p:sp>
      <p:pic>
        <p:nvPicPr>
          <p:cNvPr id="29699" name="Picture 4" descr="europr 1796 blak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404813"/>
            <a:ext cx="2824163" cy="4032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00" name="Picture 4" descr="virgin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2997200"/>
            <a:ext cx="4824413" cy="355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512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r>
              <a:rPr lang="it-IT" dirty="0"/>
              <a:t>Categorie “geografiche”: continenti e altri “grandi spazi” (Nord e Sud, Est ed Ovest, emisferi)</a:t>
            </a:r>
          </a:p>
          <a:p>
            <a:endParaRPr lang="it-IT" dirty="0"/>
          </a:p>
          <a:p>
            <a:r>
              <a:rPr lang="it-IT" dirty="0"/>
              <a:t>Categorie “sociali”: nazione, etnia, razza, genere</a:t>
            </a:r>
          </a:p>
          <a:p>
            <a:endParaRPr lang="it-IT" dirty="0"/>
          </a:p>
          <a:p>
            <a:r>
              <a:rPr lang="it-IT" dirty="0"/>
              <a:t>Esseri umani/natura (antropocentrismo o post-</a:t>
            </a:r>
            <a:r>
              <a:rPr lang="it-IT" dirty="0" err="1"/>
              <a:t>humanism</a:t>
            </a:r>
            <a:r>
              <a:rPr lang="it-IT" dirty="0"/>
              <a:t>?)</a:t>
            </a:r>
          </a:p>
          <a:p>
            <a:endParaRPr lang="it-IT" dirty="0"/>
          </a:p>
          <a:p>
            <a:endParaRPr lang="it-IT" dirty="0"/>
          </a:p>
        </p:txBody>
      </p:sp>
    </p:spTree>
    <p:extLst>
      <p:ext uri="{BB962C8B-B14F-4D97-AF65-F5344CB8AC3E}">
        <p14:creationId xmlns:p14="http://schemas.microsoft.com/office/powerpoint/2010/main" val="3832081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p:txBody>
          <a:bodyPr/>
          <a:lstStyle/>
          <a:p>
            <a:pPr eaLnBrk="1" hangingPunct="1"/>
            <a:r>
              <a:rPr lang="it-IT" sz="3200">
                <a:latin typeface="Arial" charset="0"/>
                <a:ea typeface="ＭＳ Ｐゴシック" charset="0"/>
              </a:rPr>
              <a:t>Il </a:t>
            </a:r>
            <a:r>
              <a:rPr lang="ja-JP" altLang="it-IT" sz="3200">
                <a:latin typeface="Arial" charset="0"/>
                <a:ea typeface="ＭＳ Ｐゴシック" charset="0"/>
              </a:rPr>
              <a:t>‘</a:t>
            </a:r>
            <a:r>
              <a:rPr lang="it-IT" altLang="ja-JP" sz="3200">
                <a:latin typeface="Arial" charset="0"/>
                <a:ea typeface="ＭＳ Ｐゴシック" charset="0"/>
              </a:rPr>
              <a:t>nuovo</a:t>
            </a:r>
            <a:r>
              <a:rPr lang="ja-JP" altLang="it-IT" sz="3200">
                <a:latin typeface="Arial" charset="0"/>
                <a:ea typeface="ＭＳ Ｐゴシック" charset="0"/>
              </a:rPr>
              <a:t>’</a:t>
            </a:r>
            <a:r>
              <a:rPr lang="it-IT" altLang="ja-JP" sz="3200">
                <a:latin typeface="Arial" charset="0"/>
                <a:ea typeface="ＭＳ Ｐゴシック" charset="0"/>
              </a:rPr>
              <a:t> continente</a:t>
            </a:r>
            <a:endParaRPr lang="it-IT" sz="3200">
              <a:latin typeface="Arial" charset="0"/>
              <a:ea typeface="ＭＳ Ｐゴシック" charset="0"/>
            </a:endParaRPr>
          </a:p>
        </p:txBody>
      </p:sp>
      <p:sp>
        <p:nvSpPr>
          <p:cNvPr id="30722" name="Rectangle 3"/>
          <p:cNvSpPr>
            <a:spLocks noGrp="1" noChangeArrowheads="1"/>
          </p:cNvSpPr>
          <p:nvPr>
            <p:ph type="body" idx="1"/>
          </p:nvPr>
        </p:nvSpPr>
        <p:spPr/>
        <p:txBody>
          <a:bodyPr/>
          <a:lstStyle/>
          <a:p>
            <a:pPr eaLnBrk="1" hangingPunct="1"/>
            <a:endParaRPr lang="it-IT">
              <a:latin typeface="Arial" charset="0"/>
              <a:ea typeface="ＭＳ Ｐゴシック" charset="0"/>
            </a:endParaRPr>
          </a:p>
        </p:txBody>
      </p:sp>
      <p:pic>
        <p:nvPicPr>
          <p:cNvPr id="30723" name="Picture 4" descr="vespafu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125538"/>
            <a:ext cx="7466013"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64995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p:txBody>
          <a:bodyPr/>
          <a:lstStyle/>
          <a:p>
            <a:pPr eaLnBrk="1" hangingPunct="1"/>
            <a:r>
              <a:rPr lang="it-IT" sz="3200">
                <a:latin typeface="Arial" charset="0"/>
                <a:ea typeface="ＭＳ Ｐゴシック" charset="0"/>
              </a:rPr>
              <a:t>la </a:t>
            </a:r>
            <a:r>
              <a:rPr lang="ja-JP" altLang="it-IT" sz="3200">
                <a:latin typeface="Arial" charset="0"/>
                <a:ea typeface="ＭＳ Ｐゴシック" charset="0"/>
              </a:rPr>
              <a:t>‘</a:t>
            </a:r>
            <a:r>
              <a:rPr lang="it-IT" altLang="ja-JP" sz="3200">
                <a:latin typeface="Arial" charset="0"/>
                <a:ea typeface="ＭＳ Ｐゴシック" charset="0"/>
              </a:rPr>
              <a:t>nera</a:t>
            </a:r>
            <a:r>
              <a:rPr lang="ja-JP" altLang="it-IT" sz="3200">
                <a:latin typeface="Arial" charset="0"/>
                <a:ea typeface="ＭＳ Ｐゴシック" charset="0"/>
              </a:rPr>
              <a:t>’</a:t>
            </a:r>
            <a:r>
              <a:rPr lang="it-IT" altLang="ja-JP" sz="3200">
                <a:latin typeface="Arial" charset="0"/>
                <a:ea typeface="ＭＳ Ｐゴシック" charset="0"/>
              </a:rPr>
              <a:t> Africa</a:t>
            </a:r>
            <a:r>
              <a:rPr lang="it-IT" altLang="ja-JP">
                <a:latin typeface="Arial" charset="0"/>
                <a:ea typeface="ＭＳ Ｐゴシック" charset="0"/>
              </a:rPr>
              <a:t> </a:t>
            </a:r>
            <a:endParaRPr lang="it-IT">
              <a:latin typeface="Arial" charset="0"/>
              <a:ea typeface="ＭＳ Ｐゴシック" charset="0"/>
            </a:endParaRPr>
          </a:p>
        </p:txBody>
      </p:sp>
      <p:pic>
        <p:nvPicPr>
          <p:cNvPr id="31746" name="Picture 4" descr="ratification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412875"/>
            <a:ext cx="3773488" cy="5157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47" name="Picture 6" descr="661190441_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5113" y="188913"/>
            <a:ext cx="2528887" cy="287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16283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olo 1"/>
          <p:cNvSpPr>
            <a:spLocks noGrp="1"/>
          </p:cNvSpPr>
          <p:nvPr>
            <p:ph type="title"/>
          </p:nvPr>
        </p:nvSpPr>
        <p:spPr/>
        <p:txBody>
          <a:bodyPr/>
          <a:lstStyle/>
          <a:p>
            <a:pPr eaLnBrk="1" hangingPunct="1"/>
            <a:r>
              <a:rPr lang="it-IT" sz="2800">
                <a:latin typeface="Arial" charset="0"/>
                <a:ea typeface="ＭＳ Ｐゴシック" charset="0"/>
              </a:rPr>
              <a:t>Configurazione “</a:t>
            </a:r>
            <a:r>
              <a:rPr lang="it-IT" altLang="ja-JP" sz="2800">
                <a:latin typeface="Arial" charset="0"/>
                <a:ea typeface="ＭＳ Ｐゴシック" charset="0"/>
              </a:rPr>
              <a:t>continentalista</a:t>
            </a:r>
            <a:r>
              <a:rPr lang="it-IT" sz="2800">
                <a:latin typeface="Arial" charset="0"/>
                <a:ea typeface="ＭＳ Ｐゴシック" charset="0"/>
              </a:rPr>
              <a:t>”</a:t>
            </a:r>
            <a:r>
              <a:rPr lang="it-IT" altLang="ja-JP" sz="2800">
                <a:latin typeface="Arial" charset="0"/>
                <a:ea typeface="ＭＳ Ｐゴシック" charset="0"/>
              </a:rPr>
              <a:t> </a:t>
            </a:r>
            <a:br>
              <a:rPr lang="it-IT" altLang="ja-JP" sz="2800">
                <a:latin typeface="Arial" charset="0"/>
                <a:ea typeface="ＭＳ Ｐゴシック" charset="0"/>
              </a:rPr>
            </a:br>
            <a:r>
              <a:rPr lang="it-IT" altLang="ja-JP" sz="2800">
                <a:latin typeface="Arial" charset="0"/>
                <a:ea typeface="ＭＳ Ｐゴシック" charset="0"/>
              </a:rPr>
              <a:t>delle costruzioni sovra-nazionali</a:t>
            </a:r>
            <a:endParaRPr lang="it-IT" sz="2800">
              <a:latin typeface="Arial" charset="0"/>
              <a:ea typeface="ＭＳ Ｐゴシック" charset="0"/>
            </a:endParaRPr>
          </a:p>
        </p:txBody>
      </p:sp>
      <p:sp>
        <p:nvSpPr>
          <p:cNvPr id="32770" name="Segnaposto contenuto 2"/>
          <p:cNvSpPr>
            <a:spLocks noGrp="1"/>
          </p:cNvSpPr>
          <p:nvPr>
            <p:ph idx="1"/>
          </p:nvPr>
        </p:nvSpPr>
        <p:spPr/>
        <p:txBody>
          <a:bodyPr/>
          <a:lstStyle/>
          <a:p>
            <a:pPr marL="0" indent="0" eaLnBrk="1" hangingPunct="1">
              <a:buFontTx/>
              <a:buNone/>
            </a:pPr>
            <a:r>
              <a:rPr lang="it-IT" sz="2800">
                <a:latin typeface="Arial" charset="0"/>
                <a:ea typeface="ＭＳ Ｐゴシック" charset="0"/>
              </a:rPr>
              <a:t>“</a:t>
            </a:r>
            <a:r>
              <a:rPr lang="it-IT" altLang="ja-JP" sz="2800">
                <a:latin typeface="Arial" charset="0"/>
                <a:ea typeface="ＭＳ Ｐゴシック" charset="0"/>
              </a:rPr>
              <a:t>There is, </a:t>
            </a:r>
            <a:r>
              <a:rPr lang="it-IT" altLang="ja-JP" sz="2800" i="1">
                <a:latin typeface="Arial" charset="0"/>
                <a:ea typeface="ＭＳ Ｐゴシック" charset="0"/>
              </a:rPr>
              <a:t>of course</a:t>
            </a:r>
            <a:r>
              <a:rPr lang="it-IT" altLang="ja-JP" sz="2800">
                <a:latin typeface="Arial" charset="0"/>
                <a:ea typeface="ＭＳ Ｐゴシック" charset="0"/>
              </a:rPr>
              <a:t>, a tremendous literature on the theme that </a:t>
            </a:r>
            <a:r>
              <a:rPr lang="it-IT" sz="2800">
                <a:latin typeface="Arial" charset="0"/>
                <a:ea typeface="ＭＳ Ｐゴシック" charset="0"/>
              </a:rPr>
              <a:t>“</a:t>
            </a:r>
            <a:r>
              <a:rPr lang="it-IT" altLang="ja-JP" sz="2800">
                <a:latin typeface="Arial" charset="0"/>
                <a:ea typeface="ＭＳ Ｐゴシック" charset="0"/>
              </a:rPr>
              <a:t>Europe</a:t>
            </a:r>
            <a:r>
              <a:rPr lang="it-IT" sz="2800">
                <a:latin typeface="Arial" charset="0"/>
                <a:ea typeface="ＭＳ Ｐゴシック" charset="0"/>
              </a:rPr>
              <a:t>”</a:t>
            </a:r>
            <a:r>
              <a:rPr lang="it-IT" altLang="ja-JP" sz="2800">
                <a:latin typeface="Arial" charset="0"/>
                <a:ea typeface="ＭＳ Ｐゴシック" charset="0"/>
              </a:rPr>
              <a:t> must unite…a new flood of books, articles, plans and speeches advocating a </a:t>
            </a:r>
            <a:r>
              <a:rPr lang="it-IT" sz="2800">
                <a:latin typeface="Arial" charset="0"/>
                <a:ea typeface="ＭＳ Ｐゴシック" charset="0"/>
              </a:rPr>
              <a:t>‘</a:t>
            </a:r>
            <a:r>
              <a:rPr lang="it-IT" altLang="ja-JP" sz="2800">
                <a:latin typeface="Arial" charset="0"/>
                <a:ea typeface="ＭＳ Ｐゴシック" charset="0"/>
              </a:rPr>
              <a:t>United States of Europe or some sort of European confederation all carry a continental emphasis</a:t>
            </a:r>
            <a:r>
              <a:rPr lang="it-IT" sz="2800">
                <a:latin typeface="Arial" charset="0"/>
                <a:ea typeface="ＭＳ Ｐゴシック" charset="0"/>
              </a:rPr>
              <a:t>”</a:t>
            </a:r>
            <a:r>
              <a:rPr lang="it-IT" altLang="ja-JP" sz="2800" i="1">
                <a:latin typeface="Arial" charset="0"/>
                <a:ea typeface="ＭＳ Ｐゴシック" charset="0"/>
              </a:rPr>
              <a:t>, </a:t>
            </a:r>
            <a:r>
              <a:rPr lang="it-IT" altLang="ja-JP" sz="2800">
                <a:latin typeface="Arial" charset="0"/>
                <a:ea typeface="ＭＳ Ｐゴシック" charset="0"/>
              </a:rPr>
              <a:t>E. Staley, 1941</a:t>
            </a:r>
            <a:endParaRPr lang="it-IT" sz="2800">
              <a:latin typeface="Arial" charset="0"/>
              <a:ea typeface="ＭＳ Ｐゴシック" charset="0"/>
            </a:endParaRPr>
          </a:p>
        </p:txBody>
      </p:sp>
    </p:spTree>
    <p:extLst>
      <p:ext uri="{BB962C8B-B14F-4D97-AF65-F5344CB8AC3E}">
        <p14:creationId xmlns:p14="http://schemas.microsoft.com/office/powerpoint/2010/main" val="526992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3"/>
          <p:cNvSpPr>
            <a:spLocks noGrp="1" noChangeArrowheads="1"/>
          </p:cNvSpPr>
          <p:nvPr>
            <p:ph type="body" idx="1"/>
          </p:nvPr>
        </p:nvSpPr>
        <p:spPr>
          <a:xfrm>
            <a:off x="179388" y="260350"/>
            <a:ext cx="8507412" cy="5865813"/>
          </a:xfrm>
        </p:spPr>
        <p:txBody>
          <a:bodyPr/>
          <a:lstStyle/>
          <a:p>
            <a:pPr marL="0" indent="0" eaLnBrk="1" hangingPunct="1">
              <a:buFontTx/>
              <a:buNone/>
            </a:pPr>
            <a:r>
              <a:rPr lang="it-IT" sz="2800">
                <a:latin typeface="Arial" charset="0"/>
                <a:ea typeface="ＭＳ Ｐゴシック" charset="0"/>
              </a:rPr>
              <a:t>“</a:t>
            </a:r>
            <a:r>
              <a:rPr lang="it-IT" altLang="ja-JP" sz="2800">
                <a:latin typeface="Arial" charset="0"/>
                <a:ea typeface="ＭＳ Ｐゴシック" charset="0"/>
              </a:rPr>
              <a:t>One might argue that the continuity permits conquest and culture to spread by easy stages, and hence that each land-mass could be expected to have stages and hence that each land-mass could be expected to have more political and cultural unity, more history and tradition in common, than would exists between places on separate continents. Actually, every continents has natural barriers…which are almost unhinabited and which may be more difficult to cross than the ocean. The sea, especially in earlier centuries, has offered one of the main means of contact between peoples…so that the peripheral areas often developed more traits in common with each other and with other continents that with land-locked regions</a:t>
            </a:r>
            <a:r>
              <a:rPr lang="it-IT" sz="2800">
                <a:latin typeface="Arial" charset="0"/>
                <a:ea typeface="ＭＳ Ｐゴシック" charset="0"/>
              </a:rPr>
              <a:t>”</a:t>
            </a:r>
            <a:r>
              <a:rPr lang="it-IT" altLang="ja-JP" sz="2800">
                <a:latin typeface="Arial" charset="0"/>
                <a:ea typeface="ＭＳ Ｐゴシック" charset="0"/>
              </a:rPr>
              <a:t>, E. Staley, 1941</a:t>
            </a:r>
            <a:endParaRPr lang="it-IT" sz="2800">
              <a:latin typeface="Arial" charset="0"/>
              <a:ea typeface="ＭＳ Ｐゴシック" charset="0"/>
            </a:endParaRPr>
          </a:p>
        </p:txBody>
      </p:sp>
    </p:spTree>
    <p:extLst>
      <p:ext uri="{BB962C8B-B14F-4D97-AF65-F5344CB8AC3E}">
        <p14:creationId xmlns:p14="http://schemas.microsoft.com/office/powerpoint/2010/main" val="41979289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olo 1"/>
          <p:cNvSpPr>
            <a:spLocks noGrp="1"/>
          </p:cNvSpPr>
          <p:nvPr>
            <p:ph type="title"/>
          </p:nvPr>
        </p:nvSpPr>
        <p:spPr>
          <a:xfrm>
            <a:off x="457200" y="274638"/>
            <a:ext cx="8229600" cy="490537"/>
          </a:xfrm>
        </p:spPr>
        <p:txBody>
          <a:bodyPr/>
          <a:lstStyle/>
          <a:p>
            <a:pPr eaLnBrk="1" hangingPunct="1"/>
            <a:br>
              <a:rPr lang="it-IT" sz="2800">
                <a:latin typeface="Arial" charset="0"/>
                <a:ea typeface="ＭＳ Ｐゴシック" charset="0"/>
              </a:rPr>
            </a:br>
            <a:r>
              <a:rPr lang="it-IT" sz="2400">
                <a:latin typeface="Arial" charset="0"/>
                <a:ea typeface="ＭＳ Ｐゴシック" charset="0"/>
              </a:rPr>
              <a:t> </a:t>
            </a:r>
            <a:r>
              <a:rPr lang="it-IT" sz="2800">
                <a:latin typeface="Arial" charset="0"/>
                <a:ea typeface="ＭＳ Ｐゴシック" charset="0"/>
              </a:rPr>
              <a:t>The Historical Atlas, W. R. Shepherd, 1911</a:t>
            </a:r>
          </a:p>
        </p:txBody>
      </p:sp>
      <p:pic>
        <p:nvPicPr>
          <p:cNvPr id="34818" name="Segnaposto contenuto 7" descr="europe_east_roman_empire.jpg"/>
          <p:cNvPicPr>
            <a:picLocks noGrp="1" noChangeAspect="1"/>
          </p:cNvPicPr>
          <p:nvPr>
            <p:ph idx="1"/>
          </p:nvPr>
        </p:nvPicPr>
        <p:blipFill>
          <a:blip r:embed="rId2">
            <a:extLst>
              <a:ext uri="{28A0092B-C50C-407E-A947-70E740481C1C}">
                <a14:useLocalDpi xmlns:a14="http://schemas.microsoft.com/office/drawing/2010/main" val="0"/>
              </a:ext>
            </a:extLst>
          </a:blip>
          <a:srcRect l="-19659" r="-19659"/>
          <a:stretch>
            <a:fillRect/>
          </a:stretch>
        </p:blipFill>
        <p:spPr/>
      </p:pic>
    </p:spTree>
    <p:extLst>
      <p:ext uri="{BB962C8B-B14F-4D97-AF65-F5344CB8AC3E}">
        <p14:creationId xmlns:p14="http://schemas.microsoft.com/office/powerpoint/2010/main" val="3562277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olo 1"/>
          <p:cNvSpPr>
            <a:spLocks noGrp="1"/>
          </p:cNvSpPr>
          <p:nvPr>
            <p:ph type="title"/>
          </p:nvPr>
        </p:nvSpPr>
        <p:spPr/>
        <p:txBody>
          <a:bodyPr/>
          <a:lstStyle/>
          <a:p>
            <a:pPr eaLnBrk="1" hangingPunct="1"/>
            <a:r>
              <a:rPr lang="it-IT" sz="2800">
                <a:latin typeface="Arial" charset="0"/>
                <a:ea typeface="ＭＳ Ｐゴシック" charset="0"/>
              </a:rPr>
              <a:t>The Historical Atlas, W.R. Shepherd, 1911</a:t>
            </a:r>
          </a:p>
        </p:txBody>
      </p:sp>
      <p:pic>
        <p:nvPicPr>
          <p:cNvPr id="35842" name="Segnaposto contenuto 4" descr="shepherd-c-046-047.jpg"/>
          <p:cNvPicPr>
            <a:picLocks noGrp="1" noChangeAspect="1"/>
          </p:cNvPicPr>
          <p:nvPr>
            <p:ph idx="1"/>
          </p:nvPr>
        </p:nvPicPr>
        <p:blipFill>
          <a:blip r:embed="rId2">
            <a:extLst>
              <a:ext uri="{28A0092B-C50C-407E-A947-70E740481C1C}">
                <a14:useLocalDpi xmlns:a14="http://schemas.microsoft.com/office/drawing/2010/main" val="0"/>
              </a:ext>
            </a:extLst>
          </a:blip>
          <a:srcRect l="-22432" r="-22432"/>
          <a:stretch>
            <a:fillRect/>
          </a:stretch>
        </p:blipFill>
        <p:spPr>
          <a:xfrm>
            <a:off x="468313" y="1844675"/>
            <a:ext cx="8229600" cy="4525963"/>
          </a:xfrm>
        </p:spPr>
      </p:pic>
    </p:spTree>
    <p:extLst>
      <p:ext uri="{BB962C8B-B14F-4D97-AF65-F5344CB8AC3E}">
        <p14:creationId xmlns:p14="http://schemas.microsoft.com/office/powerpoint/2010/main" val="5354074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p:txBody>
          <a:bodyPr/>
          <a:lstStyle/>
          <a:p>
            <a:endParaRPr lang="it-IT">
              <a:latin typeface="Arial" charset="0"/>
              <a:ea typeface="ＭＳ Ｐゴシック" charset="0"/>
            </a:endParaRPr>
          </a:p>
        </p:txBody>
      </p:sp>
      <p:pic>
        <p:nvPicPr>
          <p:cNvPr id="36866"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339975" y="404813"/>
            <a:ext cx="4183063" cy="6126162"/>
          </a:xfrm>
          <a:noFill/>
        </p:spPr>
      </p:pic>
    </p:spTree>
    <p:extLst>
      <p:ext uri="{BB962C8B-B14F-4D97-AF65-F5344CB8AC3E}">
        <p14:creationId xmlns:p14="http://schemas.microsoft.com/office/powerpoint/2010/main" val="1000115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title"/>
          </p:nvPr>
        </p:nvSpPr>
        <p:spPr/>
        <p:txBody>
          <a:bodyPr/>
          <a:lstStyle/>
          <a:p>
            <a:pPr eaLnBrk="1" hangingPunct="1"/>
            <a:endParaRPr lang="it-IT">
              <a:latin typeface="Arial" charset="0"/>
              <a:ea typeface="ＭＳ Ｐゴシック" charset="0"/>
            </a:endParaRPr>
          </a:p>
        </p:txBody>
      </p:sp>
      <p:sp>
        <p:nvSpPr>
          <p:cNvPr id="37890" name="Rectangle 3"/>
          <p:cNvSpPr>
            <a:spLocks noGrp="1" noChangeArrowheads="1"/>
          </p:cNvSpPr>
          <p:nvPr>
            <p:ph type="body" idx="1"/>
          </p:nvPr>
        </p:nvSpPr>
        <p:spPr/>
        <p:txBody>
          <a:bodyPr/>
          <a:lstStyle/>
          <a:p>
            <a:pPr eaLnBrk="1" hangingPunct="1"/>
            <a:endParaRPr lang="it-IT">
              <a:latin typeface="Arial" charset="0"/>
              <a:ea typeface="ＭＳ Ｐゴシック" charset="0"/>
            </a:endParaRPr>
          </a:p>
        </p:txBody>
      </p:sp>
      <p:pic>
        <p:nvPicPr>
          <p:cNvPr id="37891" name="Picture 5" descr="euro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04775"/>
            <a:ext cx="7640638" cy="675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13683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p:txBody>
          <a:bodyPr/>
          <a:lstStyle/>
          <a:p>
            <a:pPr eaLnBrk="1" hangingPunct="1"/>
            <a:endParaRPr lang="it-IT">
              <a:latin typeface="Arial" charset="0"/>
              <a:ea typeface="ＭＳ Ｐゴシック" charset="0"/>
            </a:endParaRPr>
          </a:p>
        </p:txBody>
      </p:sp>
      <p:sp>
        <p:nvSpPr>
          <p:cNvPr id="38914" name="Rectangle 3"/>
          <p:cNvSpPr>
            <a:spLocks noGrp="1" noChangeArrowheads="1"/>
          </p:cNvSpPr>
          <p:nvPr>
            <p:ph type="body" idx="1"/>
          </p:nvPr>
        </p:nvSpPr>
        <p:spPr/>
        <p:txBody>
          <a:bodyPr/>
          <a:lstStyle/>
          <a:p>
            <a:pPr eaLnBrk="1" hangingPunct="1"/>
            <a:endParaRPr lang="it-IT">
              <a:latin typeface="Arial" charset="0"/>
              <a:ea typeface="ＭＳ Ｐゴシック" charset="0"/>
            </a:endParaRPr>
          </a:p>
        </p:txBody>
      </p:sp>
      <p:pic>
        <p:nvPicPr>
          <p:cNvPr id="38915" name="Picture 5" descr="Euro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333375"/>
            <a:ext cx="7299325" cy="6264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3817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p:txBody>
          <a:bodyPr/>
          <a:lstStyle/>
          <a:p>
            <a:pPr eaLnBrk="1" hangingPunct="1"/>
            <a:endParaRPr lang="it-IT">
              <a:latin typeface="Arial" charset="0"/>
              <a:ea typeface="ＭＳ Ｐゴシック" charset="0"/>
            </a:endParaRPr>
          </a:p>
        </p:txBody>
      </p:sp>
      <p:sp>
        <p:nvSpPr>
          <p:cNvPr id="39938" name="Rectangle 3"/>
          <p:cNvSpPr>
            <a:spLocks noGrp="1" noChangeArrowheads="1"/>
          </p:cNvSpPr>
          <p:nvPr>
            <p:ph type="body" idx="1"/>
          </p:nvPr>
        </p:nvSpPr>
        <p:spPr>
          <a:xfrm>
            <a:off x="5867400" y="4292600"/>
            <a:ext cx="2505075" cy="709613"/>
          </a:xfrm>
        </p:spPr>
        <p:txBody>
          <a:bodyPr/>
          <a:lstStyle/>
          <a:p>
            <a:pPr eaLnBrk="1" hangingPunct="1">
              <a:buFontTx/>
              <a:buNone/>
            </a:pPr>
            <a:r>
              <a:rPr lang="it-IT">
                <a:latin typeface="Arial" charset="0"/>
                <a:ea typeface="ＭＳ Ｐゴシック" charset="0"/>
              </a:rPr>
              <a:t>Asean</a:t>
            </a:r>
          </a:p>
        </p:txBody>
      </p:sp>
      <p:pic>
        <p:nvPicPr>
          <p:cNvPr id="39939" name="Picture 5" descr="Immagine:ASEAN members.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38" y="0"/>
            <a:ext cx="9240838" cy="4065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40" name="Picture 7" descr="ASEAN_Demographic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13038"/>
            <a:ext cx="4822825" cy="4144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98999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olo 1"/>
          <p:cNvSpPr>
            <a:spLocks noGrp="1"/>
          </p:cNvSpPr>
          <p:nvPr>
            <p:ph type="title"/>
          </p:nvPr>
        </p:nvSpPr>
        <p:spPr/>
        <p:txBody>
          <a:bodyPr/>
          <a:lstStyle/>
          <a:p>
            <a:r>
              <a:rPr lang="it-IT" dirty="0">
                <a:latin typeface="Arial" charset="0"/>
                <a:ea typeface="ＭＳ Ｐゴシック" charset="0"/>
              </a:rPr>
              <a:t>continenti</a:t>
            </a:r>
          </a:p>
        </p:txBody>
      </p:sp>
      <p:sp>
        <p:nvSpPr>
          <p:cNvPr id="51202" name="Segnaposto contenuto 2"/>
          <p:cNvSpPr>
            <a:spLocks noGrp="1"/>
          </p:cNvSpPr>
          <p:nvPr>
            <p:ph idx="1"/>
          </p:nvPr>
        </p:nvSpPr>
        <p:spPr/>
        <p:txBody>
          <a:bodyPr/>
          <a:lstStyle/>
          <a:p>
            <a:r>
              <a:rPr lang="it-IT" altLang="ja-JP" dirty="0">
                <a:latin typeface="Arial" charset="0"/>
                <a:ea typeface="ＭＳ Ｐゴシック" charset="0"/>
              </a:rPr>
              <a:t>E. </a:t>
            </a:r>
            <a:r>
              <a:rPr lang="it-IT" altLang="ja-JP" dirty="0" err="1">
                <a:latin typeface="Arial" charset="0"/>
                <a:ea typeface="ＭＳ Ｐゴシック" charset="0"/>
              </a:rPr>
              <a:t>Staley</a:t>
            </a:r>
            <a:r>
              <a:rPr lang="it-IT" altLang="ja-JP" dirty="0">
                <a:latin typeface="Arial" charset="0"/>
                <a:ea typeface="ＭＳ Ｐゴシック" charset="0"/>
              </a:rPr>
              <a:t>, </a:t>
            </a:r>
            <a:r>
              <a:rPr lang="it-IT" altLang="ja-JP" i="1" dirty="0">
                <a:latin typeface="Arial" charset="0"/>
                <a:ea typeface="ＭＳ Ｐゴシック" charset="0"/>
              </a:rPr>
              <a:t>The </a:t>
            </a:r>
            <a:r>
              <a:rPr lang="it-IT" altLang="ja-JP" i="1" dirty="0" err="1">
                <a:latin typeface="Arial" charset="0"/>
                <a:ea typeface="ＭＳ Ｐゴシック" charset="0"/>
              </a:rPr>
              <a:t>Myth</a:t>
            </a:r>
            <a:r>
              <a:rPr lang="it-IT" altLang="ja-JP" i="1" dirty="0">
                <a:latin typeface="Arial" charset="0"/>
                <a:ea typeface="ＭＳ Ｐゴシック" charset="0"/>
              </a:rPr>
              <a:t> of the </a:t>
            </a:r>
            <a:r>
              <a:rPr lang="it-IT" altLang="ja-JP" i="1" dirty="0" err="1">
                <a:latin typeface="Arial" charset="0"/>
                <a:ea typeface="ＭＳ Ｐゴシック" charset="0"/>
              </a:rPr>
              <a:t>Continents</a:t>
            </a:r>
            <a:r>
              <a:rPr lang="it-IT" altLang="ja-JP" dirty="0">
                <a:latin typeface="Arial" charset="0"/>
                <a:ea typeface="ＭＳ Ｐゴシック" charset="0"/>
              </a:rPr>
              <a:t>, </a:t>
            </a:r>
            <a:r>
              <a:rPr lang="it-IT" altLang="ja-JP" dirty="0" err="1">
                <a:latin typeface="Arial" charset="0"/>
                <a:ea typeface="ＭＳ Ｐゴシック" charset="0"/>
              </a:rPr>
              <a:t>Foreign</a:t>
            </a:r>
            <a:r>
              <a:rPr lang="it-IT" altLang="ja-JP" dirty="0">
                <a:latin typeface="Arial" charset="0"/>
                <a:ea typeface="ＭＳ Ｐゴシック" charset="0"/>
              </a:rPr>
              <a:t> Affairs, 1941</a:t>
            </a:r>
          </a:p>
          <a:p>
            <a:endParaRPr lang="it-IT" dirty="0">
              <a:latin typeface="Arial" charset="0"/>
            </a:endParaRPr>
          </a:p>
          <a:p>
            <a:r>
              <a:rPr lang="it-IT" dirty="0">
                <a:latin typeface="Arial" charset="0"/>
              </a:rPr>
              <a:t>Martin </a:t>
            </a:r>
            <a:r>
              <a:rPr lang="it-IT" dirty="0" err="1">
                <a:latin typeface="Arial" charset="0"/>
              </a:rPr>
              <a:t>W</a:t>
            </a:r>
            <a:r>
              <a:rPr lang="it-IT" dirty="0">
                <a:latin typeface="Arial" charset="0"/>
              </a:rPr>
              <a:t>. Lewis e </a:t>
            </a:r>
            <a:r>
              <a:rPr lang="it-IT" dirty="0" err="1">
                <a:latin typeface="Arial" charset="0"/>
              </a:rPr>
              <a:t>Kären</a:t>
            </a:r>
            <a:r>
              <a:rPr lang="it-IT" dirty="0">
                <a:latin typeface="Arial" charset="0"/>
              </a:rPr>
              <a:t> E. Wigen, </a:t>
            </a:r>
            <a:r>
              <a:rPr lang="it-IT" i="1" dirty="0">
                <a:latin typeface="Arial" charset="0"/>
              </a:rPr>
              <a:t>The </a:t>
            </a:r>
            <a:r>
              <a:rPr lang="it-IT" i="1" dirty="0" err="1">
                <a:latin typeface="Arial" charset="0"/>
              </a:rPr>
              <a:t>Myth</a:t>
            </a:r>
            <a:r>
              <a:rPr lang="it-IT" i="1" dirty="0">
                <a:latin typeface="Arial" charset="0"/>
              </a:rPr>
              <a:t> of </a:t>
            </a:r>
            <a:r>
              <a:rPr lang="it-IT" i="1" dirty="0" err="1">
                <a:latin typeface="Arial" charset="0"/>
              </a:rPr>
              <a:t>Continents</a:t>
            </a:r>
            <a:r>
              <a:rPr lang="it-IT" i="1" dirty="0">
                <a:latin typeface="Arial" charset="0"/>
              </a:rPr>
              <a:t>.</a:t>
            </a:r>
            <a:r>
              <a:rPr lang="it-IT" b="1" dirty="0">
                <a:latin typeface="Arial" charset="0"/>
              </a:rPr>
              <a:t> </a:t>
            </a:r>
            <a:r>
              <a:rPr lang="it-IT" i="1" dirty="0">
                <a:latin typeface="Arial" charset="0"/>
              </a:rPr>
              <a:t>A </a:t>
            </a:r>
            <a:r>
              <a:rPr lang="it-IT" i="1" dirty="0" err="1">
                <a:latin typeface="Arial" charset="0"/>
              </a:rPr>
              <a:t>Critique</a:t>
            </a:r>
            <a:r>
              <a:rPr lang="it-IT" i="1" dirty="0">
                <a:latin typeface="Arial" charset="0"/>
              </a:rPr>
              <a:t> of </a:t>
            </a:r>
            <a:r>
              <a:rPr lang="it-IT" i="1" dirty="0" err="1">
                <a:latin typeface="Arial" charset="0"/>
              </a:rPr>
              <a:t>Metageography</a:t>
            </a:r>
            <a:r>
              <a:rPr lang="it-IT" i="1" dirty="0">
                <a:latin typeface="Arial" charset="0"/>
              </a:rPr>
              <a:t>, 1997</a:t>
            </a:r>
          </a:p>
          <a:p>
            <a:pPr marL="0" indent="0">
              <a:buNone/>
            </a:pPr>
            <a:endParaRPr lang="it-IT" dirty="0">
              <a:latin typeface="Arial" charset="0"/>
              <a:ea typeface="ＭＳ Ｐゴシック" charset="0"/>
            </a:endParaRPr>
          </a:p>
        </p:txBody>
      </p:sp>
    </p:spTree>
    <p:extLst>
      <p:ext uri="{BB962C8B-B14F-4D97-AF65-F5344CB8AC3E}">
        <p14:creationId xmlns:p14="http://schemas.microsoft.com/office/powerpoint/2010/main" val="5167317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p:txBody>
          <a:bodyPr/>
          <a:lstStyle/>
          <a:p>
            <a:pPr eaLnBrk="1" hangingPunct="1"/>
            <a:endParaRPr lang="it-IT">
              <a:latin typeface="Arial" charset="0"/>
              <a:ea typeface="ＭＳ Ｐゴシック" charset="0"/>
            </a:endParaRPr>
          </a:p>
        </p:txBody>
      </p:sp>
      <p:sp>
        <p:nvSpPr>
          <p:cNvPr id="40962" name="Rectangle 3"/>
          <p:cNvSpPr>
            <a:spLocks noGrp="1" noChangeArrowheads="1"/>
          </p:cNvSpPr>
          <p:nvPr>
            <p:ph type="body" idx="1"/>
          </p:nvPr>
        </p:nvSpPr>
        <p:spPr/>
        <p:txBody>
          <a:bodyPr/>
          <a:lstStyle/>
          <a:p>
            <a:pPr eaLnBrk="1" hangingPunct="1"/>
            <a:endParaRPr lang="it-IT">
              <a:latin typeface="Arial" charset="0"/>
              <a:ea typeface="ＭＳ Ｐゴシック" charset="0"/>
            </a:endParaRPr>
          </a:p>
        </p:txBody>
      </p:sp>
      <p:pic>
        <p:nvPicPr>
          <p:cNvPr id="40963" name="Picture 5" descr="mapase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333375"/>
            <a:ext cx="8402637"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40150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p:txBody>
          <a:bodyPr/>
          <a:lstStyle/>
          <a:p>
            <a:pPr eaLnBrk="1" hangingPunct="1"/>
            <a:endParaRPr lang="it-IT">
              <a:latin typeface="Arial" charset="0"/>
              <a:ea typeface="ＭＳ Ｐゴシック" charset="0"/>
            </a:endParaRPr>
          </a:p>
        </p:txBody>
      </p:sp>
      <p:sp>
        <p:nvSpPr>
          <p:cNvPr id="41986" name="Rectangle 3"/>
          <p:cNvSpPr>
            <a:spLocks noGrp="1" noChangeArrowheads="1"/>
          </p:cNvSpPr>
          <p:nvPr>
            <p:ph type="body" idx="1"/>
          </p:nvPr>
        </p:nvSpPr>
        <p:spPr/>
        <p:txBody>
          <a:bodyPr/>
          <a:lstStyle/>
          <a:p>
            <a:pPr eaLnBrk="1" hangingPunct="1"/>
            <a:endParaRPr lang="it-IT">
              <a:latin typeface="Arial" charset="0"/>
              <a:ea typeface="ＭＳ Ｐゴシック" charset="0"/>
            </a:endParaRPr>
          </a:p>
        </p:txBody>
      </p:sp>
      <p:pic>
        <p:nvPicPr>
          <p:cNvPr id="41987" name="Picture 5" descr="Immagine:Flag of ASEAN.sv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052513"/>
            <a:ext cx="7620000" cy="508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32026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olo 1"/>
          <p:cNvSpPr>
            <a:spLocks noGrp="1"/>
          </p:cNvSpPr>
          <p:nvPr>
            <p:ph type="title"/>
          </p:nvPr>
        </p:nvSpPr>
        <p:spPr/>
        <p:txBody>
          <a:bodyPr/>
          <a:lstStyle/>
          <a:p>
            <a:pPr eaLnBrk="1" hangingPunct="1"/>
            <a:endParaRPr lang="it-IT">
              <a:latin typeface="Arial" charset="0"/>
              <a:ea typeface="ＭＳ Ｐゴシック" charset="0"/>
            </a:endParaRPr>
          </a:p>
        </p:txBody>
      </p:sp>
      <p:sp>
        <p:nvSpPr>
          <p:cNvPr id="43010" name="Segnaposto contenuto 2"/>
          <p:cNvSpPr>
            <a:spLocks noGrp="1"/>
          </p:cNvSpPr>
          <p:nvPr>
            <p:ph idx="1"/>
          </p:nvPr>
        </p:nvSpPr>
        <p:spPr/>
        <p:txBody>
          <a:bodyPr/>
          <a:lstStyle/>
          <a:p>
            <a:pPr marL="0" indent="0" eaLnBrk="1" hangingPunct="1">
              <a:buFontTx/>
              <a:buNone/>
            </a:pPr>
            <a:r>
              <a:rPr lang="it-IT">
                <a:latin typeface="Arial" charset="0"/>
                <a:ea typeface="ＭＳ Ｐゴシック" charset="0"/>
              </a:rPr>
              <a:t>“</a:t>
            </a:r>
            <a:r>
              <a:rPr lang="it-IT" altLang="ja-JP" sz="2800">
                <a:latin typeface="Arial" charset="0"/>
                <a:ea typeface="ＭＳ Ｐゴシック" charset="0"/>
              </a:rPr>
              <a:t>Perché rifiutare i miti dell</a:t>
            </a:r>
            <a:r>
              <a:rPr lang="it-IT" sz="2800">
                <a:latin typeface="Arial" charset="0"/>
                <a:ea typeface="ＭＳ Ｐゴシック" charset="0"/>
              </a:rPr>
              <a:t>’</a:t>
            </a:r>
            <a:r>
              <a:rPr lang="it-IT" altLang="ja-JP" sz="2800">
                <a:latin typeface="Arial" charset="0"/>
                <a:ea typeface="ＭＳ Ｐゴシック" charset="0"/>
              </a:rPr>
              <a:t>unità?...La risposta deve essere che mentre i miti di unità hanno la capacità di generare armonia, essi hanno anche la capacità di accentuare le divisioni. Ed i miti si invocano più spesso per queste ultime</a:t>
            </a:r>
            <a:r>
              <a:rPr lang="it-IT" sz="2800">
                <a:latin typeface="Arial" charset="0"/>
                <a:ea typeface="ＭＳ Ｐゴシック" charset="0"/>
              </a:rPr>
              <a:t>”</a:t>
            </a:r>
            <a:r>
              <a:rPr lang="it-IT" altLang="ja-JP" sz="2800">
                <a:latin typeface="Arial" charset="0"/>
                <a:ea typeface="ＭＳ Ｐゴシック" charset="0"/>
              </a:rPr>
              <a:t>, W. Connor, 1969 e 1994</a:t>
            </a:r>
            <a:r>
              <a:rPr lang="it-IT" altLang="ja-JP">
                <a:latin typeface="Arial" charset="0"/>
                <a:ea typeface="ＭＳ Ｐゴシック" charset="0"/>
              </a:rPr>
              <a:t>.</a:t>
            </a:r>
            <a:endParaRPr lang="it-IT">
              <a:latin typeface="Arial" charset="0"/>
              <a:ea typeface="ＭＳ Ｐゴシック" charset="0"/>
            </a:endParaRPr>
          </a:p>
        </p:txBody>
      </p:sp>
    </p:spTree>
    <p:extLst>
      <p:ext uri="{BB962C8B-B14F-4D97-AF65-F5344CB8AC3E}">
        <p14:creationId xmlns:p14="http://schemas.microsoft.com/office/powerpoint/2010/main" val="1996966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olo 1"/>
          <p:cNvSpPr>
            <a:spLocks noGrp="1"/>
          </p:cNvSpPr>
          <p:nvPr>
            <p:ph type="title"/>
          </p:nvPr>
        </p:nvSpPr>
        <p:spPr/>
        <p:txBody>
          <a:bodyPr/>
          <a:lstStyle/>
          <a:p>
            <a:r>
              <a:rPr lang="it-IT" dirty="0">
                <a:latin typeface="Arial" charset="0"/>
                <a:ea typeface="ＭＳ Ｐゴシック" charset="0"/>
              </a:rPr>
              <a:t>Altre categorie “spaziali”</a:t>
            </a:r>
          </a:p>
        </p:txBody>
      </p:sp>
      <p:pic>
        <p:nvPicPr>
          <p:cNvPr id="44034" name="Picture 4" descr="north_south"/>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6700" r="-6700"/>
          <a:stretch>
            <a:fillRect/>
          </a:stretch>
        </p:blipFill>
        <p:spPr>
          <a:noFill/>
        </p:spPr>
      </p:pic>
    </p:spTree>
    <p:extLst>
      <p:ext uri="{BB962C8B-B14F-4D97-AF65-F5344CB8AC3E}">
        <p14:creationId xmlns:p14="http://schemas.microsoft.com/office/powerpoint/2010/main" val="39421554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p:txBody>
          <a:bodyPr/>
          <a:lstStyle/>
          <a:p>
            <a:pPr eaLnBrk="1" hangingPunct="1"/>
            <a:r>
              <a:rPr lang="it-IT">
                <a:latin typeface="Arial" charset="0"/>
                <a:ea typeface="ＭＳ Ｐゴシック" charset="0"/>
              </a:rPr>
              <a:t>Est-ovest</a:t>
            </a:r>
          </a:p>
        </p:txBody>
      </p:sp>
      <p:sp>
        <p:nvSpPr>
          <p:cNvPr id="46082" name="Rectangle 3"/>
          <p:cNvSpPr>
            <a:spLocks noGrp="1" noChangeArrowheads="1"/>
          </p:cNvSpPr>
          <p:nvPr>
            <p:ph type="body" idx="1"/>
          </p:nvPr>
        </p:nvSpPr>
        <p:spPr/>
        <p:txBody>
          <a:bodyPr/>
          <a:lstStyle/>
          <a:p>
            <a:pPr eaLnBrk="1" hangingPunct="1"/>
            <a:endParaRPr lang="it-IT">
              <a:latin typeface="Arial" charset="0"/>
              <a:ea typeface="ＭＳ Ｐゴシック" charset="0"/>
            </a:endParaRPr>
          </a:p>
        </p:txBody>
      </p:sp>
      <p:pic>
        <p:nvPicPr>
          <p:cNvPr id="46083" name="Picture 4" descr="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557338"/>
            <a:ext cx="822325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30754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p:txBody>
          <a:bodyPr/>
          <a:lstStyle/>
          <a:p>
            <a:pPr eaLnBrk="1" hangingPunct="1"/>
            <a:endParaRPr lang="it-IT">
              <a:latin typeface="Arial" charset="0"/>
              <a:ea typeface="ＭＳ Ｐゴシック" charset="0"/>
            </a:endParaRPr>
          </a:p>
        </p:txBody>
      </p:sp>
      <p:sp>
        <p:nvSpPr>
          <p:cNvPr id="47106" name="Rectangle 3"/>
          <p:cNvSpPr>
            <a:spLocks noGrp="1" noChangeArrowheads="1"/>
          </p:cNvSpPr>
          <p:nvPr>
            <p:ph type="body" idx="1"/>
          </p:nvPr>
        </p:nvSpPr>
        <p:spPr>
          <a:xfrm>
            <a:off x="457200" y="1600200"/>
            <a:ext cx="2602632" cy="4525963"/>
          </a:xfrm>
        </p:spPr>
        <p:txBody>
          <a:bodyPr/>
          <a:lstStyle/>
          <a:p>
            <a:pPr eaLnBrk="1" hangingPunct="1"/>
            <a:r>
              <a:rPr lang="it-IT" sz="2400" dirty="0">
                <a:latin typeface="Arial" charset="0"/>
                <a:ea typeface="ＭＳ Ｐゴシック" charset="0"/>
              </a:rPr>
              <a:t>Il confine dell’Occidente</a:t>
            </a:r>
          </a:p>
        </p:txBody>
      </p:sp>
      <p:pic>
        <p:nvPicPr>
          <p:cNvPr id="47107" name="Picture 4" descr="w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260648"/>
            <a:ext cx="5289550" cy="5849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56238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title"/>
          </p:nvPr>
        </p:nvSpPr>
        <p:spPr>
          <a:xfrm>
            <a:off x="4211960" y="274638"/>
            <a:ext cx="4474840" cy="1143000"/>
          </a:xfrm>
        </p:spPr>
        <p:txBody>
          <a:bodyPr/>
          <a:lstStyle/>
          <a:p>
            <a:pPr eaLnBrk="1" hangingPunct="1"/>
            <a:r>
              <a:rPr lang="it-IT" dirty="0">
                <a:latin typeface="Arial" charset="0"/>
                <a:ea typeface="ＭＳ Ｐゴシック" charset="0"/>
              </a:rPr>
              <a:t>L’Oriente</a:t>
            </a:r>
          </a:p>
        </p:txBody>
      </p:sp>
      <p:pic>
        <p:nvPicPr>
          <p:cNvPr id="48130" name="Picture 4" descr="Orientali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765175"/>
            <a:ext cx="3359150" cy="521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31" name="Picture 5" descr="300px-WomenofAlgi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1628775"/>
            <a:ext cx="3914775" cy="301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77905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p:txBody>
          <a:bodyPr/>
          <a:lstStyle/>
          <a:p>
            <a:pPr eaLnBrk="1" hangingPunct="1"/>
            <a:endParaRPr lang="it-IT">
              <a:latin typeface="Arial" charset="0"/>
              <a:ea typeface="ＭＳ Ｐゴシック" charset="0"/>
            </a:endParaRPr>
          </a:p>
        </p:txBody>
      </p:sp>
      <p:sp>
        <p:nvSpPr>
          <p:cNvPr id="49154" name="Rectangle 3"/>
          <p:cNvSpPr>
            <a:spLocks noGrp="1" noChangeArrowheads="1"/>
          </p:cNvSpPr>
          <p:nvPr>
            <p:ph type="body" idx="1"/>
          </p:nvPr>
        </p:nvSpPr>
        <p:spPr>
          <a:xfrm>
            <a:off x="457200" y="549275"/>
            <a:ext cx="8229600" cy="5576888"/>
          </a:xfrm>
        </p:spPr>
        <p:txBody>
          <a:bodyPr/>
          <a:lstStyle/>
          <a:p>
            <a:pPr eaLnBrk="1" hangingPunct="1">
              <a:lnSpc>
                <a:spcPct val="80000"/>
              </a:lnSpc>
            </a:pPr>
            <a:r>
              <a:rPr lang="it-IT" sz="2400" b="1">
                <a:latin typeface="Arial" charset="0"/>
                <a:ea typeface="ＭＳ Ｐゴシック" charset="0"/>
              </a:rPr>
              <a:t>Il dinamico Occidente L</a:t>
            </a:r>
            <a:r>
              <a:rPr lang="ja-JP" altLang="it-IT" sz="2400" b="1">
                <a:latin typeface="Arial" charset="0"/>
                <a:ea typeface="ＭＳ Ｐゴシック" charset="0"/>
              </a:rPr>
              <a:t>’</a:t>
            </a:r>
            <a:r>
              <a:rPr lang="it-IT" altLang="ja-JP" sz="2400" b="1">
                <a:latin typeface="Arial" charset="0"/>
                <a:ea typeface="ＭＳ Ｐゴシック" charset="0"/>
              </a:rPr>
              <a:t>immutabile Oriente</a:t>
            </a:r>
          </a:p>
          <a:p>
            <a:pPr eaLnBrk="1" hangingPunct="1">
              <a:lnSpc>
                <a:spcPct val="80000"/>
              </a:lnSpc>
            </a:pPr>
            <a:r>
              <a:rPr lang="it-IT" sz="2400">
                <a:latin typeface="Arial" charset="0"/>
                <a:ea typeface="ＭＳ Ｐゴシック" charset="0"/>
              </a:rPr>
              <a:t>Inventivo, ingegnoso, proattivo = Imitativo, ignorante, passivo</a:t>
            </a:r>
          </a:p>
          <a:p>
            <a:pPr eaLnBrk="1" hangingPunct="1">
              <a:lnSpc>
                <a:spcPct val="80000"/>
              </a:lnSpc>
            </a:pPr>
            <a:r>
              <a:rPr lang="it-IT" sz="2400">
                <a:latin typeface="Arial" charset="0"/>
                <a:ea typeface="ＭＳ Ｐゴシック" charset="0"/>
              </a:rPr>
              <a:t>Razionale =Irrazionale</a:t>
            </a:r>
          </a:p>
          <a:p>
            <a:pPr eaLnBrk="1" hangingPunct="1">
              <a:lnSpc>
                <a:spcPct val="80000"/>
              </a:lnSpc>
            </a:pPr>
            <a:r>
              <a:rPr lang="it-IT" sz="2400">
                <a:latin typeface="Arial" charset="0"/>
                <a:ea typeface="ＭＳ Ｐゴシック" charset="0"/>
              </a:rPr>
              <a:t>Scientifico = Superstizioso, ritualistico</a:t>
            </a:r>
          </a:p>
          <a:p>
            <a:pPr eaLnBrk="1" hangingPunct="1">
              <a:lnSpc>
                <a:spcPct val="80000"/>
              </a:lnSpc>
            </a:pPr>
            <a:r>
              <a:rPr lang="it-IT" sz="2400">
                <a:latin typeface="Arial" charset="0"/>
                <a:ea typeface="ＭＳ Ｐゴシック" charset="0"/>
              </a:rPr>
              <a:t>Disciplinato, ordinato, autocontrollato, sano, saggio = Pigro, caotico/erratico, spontaneo, insano, emotivo</a:t>
            </a:r>
          </a:p>
          <a:p>
            <a:pPr eaLnBrk="1" hangingPunct="1">
              <a:lnSpc>
                <a:spcPct val="80000"/>
              </a:lnSpc>
            </a:pPr>
            <a:r>
              <a:rPr lang="it-IT" sz="2400">
                <a:latin typeface="Arial" charset="0"/>
                <a:ea typeface="ＭＳ Ｐゴシック" charset="0"/>
              </a:rPr>
              <a:t>Dominato dalla mente = Dominato dal corpo, esotico, eccitante</a:t>
            </a:r>
          </a:p>
          <a:p>
            <a:pPr eaLnBrk="1" hangingPunct="1">
              <a:lnSpc>
                <a:spcPct val="80000"/>
              </a:lnSpc>
            </a:pPr>
            <a:r>
              <a:rPr lang="it-IT" sz="2400">
                <a:latin typeface="Arial" charset="0"/>
                <a:ea typeface="ＭＳ Ｐゴシック" charset="0"/>
              </a:rPr>
              <a:t>Paterno, indipendente, funzionale = Infantile, dipendente, non funzionale</a:t>
            </a:r>
          </a:p>
          <a:p>
            <a:pPr eaLnBrk="1" hangingPunct="1">
              <a:lnSpc>
                <a:spcPct val="80000"/>
              </a:lnSpc>
            </a:pPr>
            <a:r>
              <a:rPr lang="it-IT" sz="2400">
                <a:latin typeface="Arial" charset="0"/>
                <a:ea typeface="ＭＳ Ｐゴシック" charset="0"/>
              </a:rPr>
              <a:t>Libero, democratico, tollerante, onesto = Schiavizzato, dispotico, intollerante, corrotto</a:t>
            </a:r>
          </a:p>
          <a:p>
            <a:pPr eaLnBrk="1" hangingPunct="1">
              <a:lnSpc>
                <a:spcPct val="80000"/>
              </a:lnSpc>
            </a:pPr>
            <a:r>
              <a:rPr lang="it-IT" sz="2400">
                <a:latin typeface="Arial" charset="0"/>
                <a:ea typeface="ＭＳ Ｐゴシック" charset="0"/>
              </a:rPr>
              <a:t>Civilizzato = Selvaggio, barbaro</a:t>
            </a:r>
          </a:p>
          <a:p>
            <a:pPr eaLnBrk="1" hangingPunct="1">
              <a:lnSpc>
                <a:spcPct val="80000"/>
              </a:lnSpc>
            </a:pPr>
            <a:r>
              <a:rPr lang="it-IT" sz="2400">
                <a:latin typeface="Arial" charset="0"/>
                <a:ea typeface="ＭＳ Ｐゴシック" charset="0"/>
              </a:rPr>
              <a:t>Moralmente e economicamente progressista = Moralmente regressivo e economicamente stagnante</a:t>
            </a:r>
          </a:p>
        </p:txBody>
      </p:sp>
    </p:spTree>
    <p:extLst>
      <p:ext uri="{BB962C8B-B14F-4D97-AF65-F5344CB8AC3E}">
        <p14:creationId xmlns:p14="http://schemas.microsoft.com/office/powerpoint/2010/main" val="5304187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041090" y="1915983"/>
            <a:ext cx="4417109" cy="1470025"/>
          </a:xfrm>
        </p:spPr>
        <p:txBody>
          <a:bodyPr/>
          <a:lstStyle/>
          <a:p>
            <a:r>
              <a:rPr lang="it-IT" dirty="0"/>
              <a:t>emisferi</a:t>
            </a:r>
          </a:p>
        </p:txBody>
      </p:sp>
      <p:sp>
        <p:nvSpPr>
          <p:cNvPr id="3" name="Sottotitolo 2"/>
          <p:cNvSpPr>
            <a:spLocks noGrp="1"/>
          </p:cNvSpPr>
          <p:nvPr>
            <p:ph type="subTitle" idx="1"/>
          </p:nvPr>
        </p:nvSpPr>
        <p:spPr/>
        <p:txBody>
          <a:bodyPr/>
          <a:lstStyle/>
          <a:p>
            <a:endParaRPr lang="it-IT" dirty="0"/>
          </a:p>
        </p:txBody>
      </p:sp>
      <p:pic>
        <p:nvPicPr>
          <p:cNvPr id="4" name="Immagine 3" descr="hemispheric-imaginings-monroe-doctrine-narratives-u-s-empire-gretchen-murphy-paperback-cover-ar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3448" y="1061156"/>
            <a:ext cx="2853505" cy="45776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73028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eaLnBrk="1" hangingPunct="1">
              <a:defRPr/>
            </a:pPr>
            <a:endParaRPr lang="it-IT"/>
          </a:p>
        </p:txBody>
      </p:sp>
      <p:sp>
        <p:nvSpPr>
          <p:cNvPr id="3" name="Segnaposto contenuto 2"/>
          <p:cNvSpPr>
            <a:spLocks noGrp="1"/>
          </p:cNvSpPr>
          <p:nvPr>
            <p:ph idx="1"/>
          </p:nvPr>
        </p:nvSpPr>
        <p:spPr/>
        <p:txBody>
          <a:bodyPr/>
          <a:lstStyle/>
          <a:p>
            <a:pPr eaLnBrk="1" hangingPunct="1">
              <a:defRPr/>
            </a:pPr>
            <a:r>
              <a:rPr lang="it-IT" sz="2400" dirty="0"/>
              <a:t>Oltre a porgere alla geografia politica un attore principale (lo stato) e a configurarne i confini (attraverso la mappa come logo), la carta offre alla geopolitica una tavola su cui disegnare le relazioni internazionali, suggerendo rapporti privilegiati fra stati e fra superfici terrestri. </a:t>
            </a:r>
          </a:p>
          <a:p>
            <a:pPr eaLnBrk="1" hangingPunct="1">
              <a:defRPr/>
            </a:pPr>
            <a:r>
              <a:rPr lang="it-IT" sz="2400" dirty="0"/>
              <a:t>“La visione a volo d’uccello”, riconosciuta come tipica di ogni modello geopolitico (John Agnew), è fortemente influenzata dal tipo di proiezione scelta per raffigurare la sfericità del globo sul piatto della mappa </a:t>
            </a:r>
          </a:p>
        </p:txBody>
      </p:sp>
    </p:spTree>
    <p:extLst>
      <p:ext uri="{BB962C8B-B14F-4D97-AF65-F5344CB8AC3E}">
        <p14:creationId xmlns:p14="http://schemas.microsoft.com/office/powerpoint/2010/main" val="3117974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egnaposto contenuto 2"/>
          <p:cNvSpPr>
            <a:spLocks noGrp="1"/>
          </p:cNvSpPr>
          <p:nvPr>
            <p:ph idx="1"/>
          </p:nvPr>
        </p:nvSpPr>
        <p:spPr>
          <a:xfrm>
            <a:off x="457200" y="476250"/>
            <a:ext cx="8229600" cy="5649913"/>
          </a:xfrm>
        </p:spPr>
        <p:txBody>
          <a:bodyPr/>
          <a:lstStyle/>
          <a:p>
            <a:pPr marL="0" indent="0" eaLnBrk="1" hangingPunct="1">
              <a:buFontTx/>
              <a:buNone/>
            </a:pPr>
            <a:r>
              <a:rPr lang="it-IT" sz="2800" dirty="0">
                <a:latin typeface="Arial" charset="0"/>
                <a:ea typeface="ＭＳ Ｐゴシック" charset="0"/>
              </a:rPr>
              <a:t>“</a:t>
            </a:r>
            <a:r>
              <a:rPr lang="it-IT" altLang="ja-JP" sz="2800" dirty="0" err="1">
                <a:latin typeface="Arial" charset="0"/>
                <a:ea typeface="ＭＳ Ｐゴシック" charset="0"/>
              </a:rPr>
              <a:t>Sometimes</a:t>
            </a:r>
            <a:r>
              <a:rPr lang="it-IT" altLang="ja-JP" sz="2800" dirty="0">
                <a:latin typeface="Arial" charset="0"/>
                <a:ea typeface="ＭＳ Ｐゴシック" charset="0"/>
              </a:rPr>
              <a:t> </a:t>
            </a:r>
            <a:r>
              <a:rPr lang="it-IT" altLang="ja-JP" sz="2800" dirty="0" err="1">
                <a:latin typeface="Arial" charset="0"/>
                <a:ea typeface="ＭＳ Ｐゴシック" charset="0"/>
              </a:rPr>
              <a:t>there</a:t>
            </a:r>
            <a:r>
              <a:rPr lang="it-IT" altLang="ja-JP" sz="2800" dirty="0">
                <a:latin typeface="Arial" charset="0"/>
                <a:ea typeface="ＭＳ Ｐゴシック" charset="0"/>
              </a:rPr>
              <a:t> </a:t>
            </a:r>
            <a:r>
              <a:rPr lang="it-IT" altLang="ja-JP" sz="2800" dirty="0" err="1">
                <a:latin typeface="Arial" charset="0"/>
                <a:ea typeface="ＭＳ Ｐゴシック" charset="0"/>
              </a:rPr>
              <a:t>is</a:t>
            </a:r>
            <a:r>
              <a:rPr lang="it-IT" altLang="ja-JP" sz="2800" dirty="0">
                <a:latin typeface="Arial" charset="0"/>
                <a:ea typeface="ＭＳ Ｐゴシック" charset="0"/>
              </a:rPr>
              <a:t> an </a:t>
            </a:r>
            <a:r>
              <a:rPr lang="it-IT" altLang="ja-JP" sz="2800" dirty="0" err="1">
                <a:latin typeface="Arial" charset="0"/>
                <a:ea typeface="ＭＳ Ｐゴシック" charset="0"/>
              </a:rPr>
              <a:t>explicit</a:t>
            </a:r>
            <a:r>
              <a:rPr lang="it-IT" altLang="ja-JP" sz="2800" dirty="0">
                <a:latin typeface="Arial" charset="0"/>
                <a:ea typeface="ＭＳ Ｐゴシック" charset="0"/>
              </a:rPr>
              <a:t> </a:t>
            </a:r>
            <a:r>
              <a:rPr lang="it-IT" altLang="ja-JP" sz="2800" dirty="0" err="1">
                <a:latin typeface="Arial" charset="0"/>
                <a:ea typeface="ＭＳ Ｐゴシック" charset="0"/>
              </a:rPr>
              <a:t>arguments</a:t>
            </a:r>
            <a:r>
              <a:rPr lang="it-IT" altLang="ja-JP" sz="2800" dirty="0">
                <a:latin typeface="Arial" charset="0"/>
                <a:ea typeface="ＭＳ Ｐゴシック" charset="0"/>
              </a:rPr>
              <a:t> to </a:t>
            </a:r>
            <a:r>
              <a:rPr lang="it-IT" altLang="ja-JP" sz="2800" dirty="0" err="1">
                <a:latin typeface="Arial" charset="0"/>
                <a:ea typeface="ＭＳ Ｐゴシック" charset="0"/>
              </a:rPr>
              <a:t>explain</a:t>
            </a:r>
            <a:r>
              <a:rPr lang="it-IT" altLang="ja-JP" sz="2800" dirty="0">
                <a:latin typeface="Arial" charset="0"/>
                <a:ea typeface="ＭＳ Ｐゴシック" charset="0"/>
              </a:rPr>
              <a:t> </a:t>
            </a:r>
            <a:r>
              <a:rPr lang="it-IT" altLang="ja-JP" sz="2800" dirty="0" err="1">
                <a:latin typeface="Arial" charset="0"/>
                <a:ea typeface="ＭＳ Ｐゴシック" charset="0"/>
              </a:rPr>
              <a:t>why</a:t>
            </a:r>
            <a:r>
              <a:rPr lang="it-IT" altLang="ja-JP" sz="2800" dirty="0">
                <a:latin typeface="Arial" charset="0"/>
                <a:ea typeface="ＭＳ Ｐゴシック" charset="0"/>
              </a:rPr>
              <a:t> </a:t>
            </a:r>
            <a:r>
              <a:rPr lang="it-IT" altLang="ja-JP" sz="2800" dirty="0" err="1">
                <a:latin typeface="Arial" charset="0"/>
                <a:ea typeface="ＭＳ Ｐゴシック" charset="0"/>
              </a:rPr>
              <a:t>continents</a:t>
            </a:r>
            <a:r>
              <a:rPr lang="it-IT" altLang="ja-JP" sz="2800" dirty="0">
                <a:latin typeface="Arial" charset="0"/>
                <a:ea typeface="ＭＳ Ｐゴシック" charset="0"/>
              </a:rPr>
              <a:t>, </a:t>
            </a:r>
            <a:r>
              <a:rPr lang="it-IT" altLang="ja-JP" sz="2800" dirty="0" err="1">
                <a:latin typeface="Arial" charset="0"/>
                <a:ea typeface="ＭＳ Ｐゴシック" charset="0"/>
              </a:rPr>
              <a:t>as</a:t>
            </a:r>
            <a:r>
              <a:rPr lang="it-IT" altLang="ja-JP" sz="2800" dirty="0">
                <a:latin typeface="Arial" charset="0"/>
                <a:ea typeface="ＭＳ Ｐゴシック" charset="0"/>
              </a:rPr>
              <a:t> </a:t>
            </a:r>
            <a:r>
              <a:rPr lang="it-IT" altLang="ja-JP" sz="2800" dirty="0" err="1">
                <a:latin typeface="Arial" charset="0"/>
                <a:ea typeface="ＭＳ Ｐゴシック" charset="0"/>
              </a:rPr>
              <a:t>such</a:t>
            </a:r>
            <a:r>
              <a:rPr lang="it-IT" altLang="ja-JP" sz="2800" dirty="0">
                <a:latin typeface="Arial" charset="0"/>
                <a:ea typeface="ＭＳ Ｐゴシック" charset="0"/>
              </a:rPr>
              <a:t>, must be </a:t>
            </a:r>
            <a:r>
              <a:rPr lang="it-IT" altLang="ja-JP" sz="2800" dirty="0" err="1">
                <a:latin typeface="Arial" charset="0"/>
                <a:ea typeface="ＭＳ Ｐゴシック" charset="0"/>
              </a:rPr>
              <a:t>united</a:t>
            </a:r>
            <a:r>
              <a:rPr lang="it-IT" altLang="ja-JP" sz="2800" dirty="0">
                <a:latin typeface="Arial" charset="0"/>
                <a:ea typeface="ＭＳ Ｐゴシック" charset="0"/>
              </a:rPr>
              <a:t>…More </a:t>
            </a:r>
            <a:r>
              <a:rPr lang="it-IT" altLang="ja-JP" sz="2800" dirty="0" err="1">
                <a:latin typeface="Arial" charset="0"/>
                <a:ea typeface="ＭＳ Ｐゴシック" charset="0"/>
              </a:rPr>
              <a:t>often</a:t>
            </a:r>
            <a:r>
              <a:rPr lang="it-IT" altLang="ja-JP" sz="2800" dirty="0">
                <a:latin typeface="Arial" charset="0"/>
                <a:ea typeface="ＭＳ Ｐゴシック" charset="0"/>
              </a:rPr>
              <a:t> </a:t>
            </a:r>
            <a:r>
              <a:rPr lang="it-IT" altLang="ja-JP" sz="2800" dirty="0" err="1">
                <a:latin typeface="Arial" charset="0"/>
                <a:ea typeface="ＭＳ Ｐゴシック" charset="0"/>
              </a:rPr>
              <a:t>than</a:t>
            </a:r>
            <a:r>
              <a:rPr lang="it-IT" altLang="ja-JP" sz="2800" dirty="0">
                <a:latin typeface="Arial" charset="0"/>
                <a:ea typeface="ＭＳ Ｐゴシック" charset="0"/>
              </a:rPr>
              <a:t> </a:t>
            </a:r>
            <a:r>
              <a:rPr lang="it-IT" altLang="ja-JP" sz="2800" dirty="0" err="1">
                <a:latin typeface="Arial" charset="0"/>
                <a:ea typeface="ＭＳ Ｐゴシック" charset="0"/>
              </a:rPr>
              <a:t>not</a:t>
            </a:r>
            <a:r>
              <a:rPr lang="it-IT" altLang="ja-JP" sz="2800" dirty="0">
                <a:latin typeface="Arial" charset="0"/>
                <a:ea typeface="ＭＳ Ｐゴシック" charset="0"/>
              </a:rPr>
              <a:t>, </a:t>
            </a:r>
            <a:r>
              <a:rPr lang="it-IT" altLang="ja-JP" sz="2800" dirty="0" err="1">
                <a:latin typeface="Arial" charset="0"/>
                <a:ea typeface="ＭＳ Ｐゴシック" charset="0"/>
              </a:rPr>
              <a:t>however</a:t>
            </a:r>
            <a:r>
              <a:rPr lang="it-IT" altLang="ja-JP" sz="2800" dirty="0">
                <a:latin typeface="Arial" charset="0"/>
                <a:ea typeface="ＭＳ Ｐゴシック" charset="0"/>
              </a:rPr>
              <a:t>, </a:t>
            </a:r>
            <a:r>
              <a:rPr lang="it-IT" altLang="ja-JP" sz="2800" dirty="0" err="1">
                <a:latin typeface="Arial" charset="0"/>
                <a:ea typeface="ＭＳ Ｐゴシック" charset="0"/>
              </a:rPr>
              <a:t>this</a:t>
            </a:r>
            <a:r>
              <a:rPr lang="it-IT" altLang="ja-JP" sz="2800" dirty="0">
                <a:latin typeface="Arial" charset="0"/>
                <a:ea typeface="ＭＳ Ｐゴシック" charset="0"/>
              </a:rPr>
              <a:t> </a:t>
            </a:r>
            <a:r>
              <a:rPr lang="it-IT" altLang="ja-JP" sz="2800" dirty="0" err="1">
                <a:latin typeface="Arial" charset="0"/>
                <a:ea typeface="ＭＳ Ｐゴシック" charset="0"/>
              </a:rPr>
              <a:t>point</a:t>
            </a:r>
            <a:r>
              <a:rPr lang="it-IT" altLang="ja-JP" sz="2800" dirty="0">
                <a:latin typeface="Arial" charset="0"/>
                <a:ea typeface="ＭＳ Ｐゴシック" charset="0"/>
              </a:rPr>
              <a:t>  </a:t>
            </a:r>
            <a:r>
              <a:rPr lang="it-IT" altLang="ja-JP" sz="2800" dirty="0" err="1">
                <a:latin typeface="Arial" charset="0"/>
                <a:ea typeface="ＭＳ Ｐゴシック" charset="0"/>
              </a:rPr>
              <a:t>is</a:t>
            </a:r>
            <a:r>
              <a:rPr lang="it-IT" altLang="ja-JP" sz="2800" dirty="0">
                <a:latin typeface="Arial" charset="0"/>
                <a:ea typeface="ＭＳ Ｐゴシック" charset="0"/>
              </a:rPr>
              <a:t> </a:t>
            </a:r>
            <a:r>
              <a:rPr lang="it-IT" altLang="ja-JP" sz="2800" dirty="0" err="1">
                <a:latin typeface="Arial" charset="0"/>
                <a:ea typeface="ＭＳ Ｐゴシック" charset="0"/>
              </a:rPr>
              <a:t>simply</a:t>
            </a:r>
            <a:r>
              <a:rPr lang="it-IT" altLang="ja-JP" sz="2800" dirty="0">
                <a:latin typeface="Arial" charset="0"/>
                <a:ea typeface="ＭＳ Ｐゴシック" charset="0"/>
              </a:rPr>
              <a:t> </a:t>
            </a:r>
            <a:r>
              <a:rPr lang="it-IT" altLang="ja-JP" sz="2800" dirty="0" err="1">
                <a:latin typeface="Arial" charset="0"/>
                <a:ea typeface="ＭＳ Ｐゴシック" charset="0"/>
              </a:rPr>
              <a:t>taken</a:t>
            </a:r>
            <a:r>
              <a:rPr lang="it-IT" altLang="ja-JP" sz="2800" dirty="0">
                <a:latin typeface="Arial" charset="0"/>
                <a:ea typeface="ＭＳ Ｐゴシック" charset="0"/>
              </a:rPr>
              <a:t> for </a:t>
            </a:r>
            <a:r>
              <a:rPr lang="it-IT" altLang="ja-JP" sz="2800" dirty="0" err="1">
                <a:latin typeface="Arial" charset="0"/>
                <a:ea typeface="ＭＳ Ｐゴシック" charset="0"/>
              </a:rPr>
              <a:t>granted</a:t>
            </a:r>
            <a:r>
              <a:rPr lang="it-IT" sz="2800" dirty="0">
                <a:latin typeface="Arial" charset="0"/>
                <a:ea typeface="ＭＳ Ｐゴシック" charset="0"/>
              </a:rPr>
              <a:t>”</a:t>
            </a:r>
            <a:r>
              <a:rPr lang="it-IT" altLang="ja-JP" sz="2800" dirty="0">
                <a:latin typeface="Arial" charset="0"/>
                <a:ea typeface="ＭＳ Ｐゴシック" charset="0"/>
              </a:rPr>
              <a:t> E. </a:t>
            </a:r>
            <a:r>
              <a:rPr lang="it-IT" altLang="ja-JP" sz="2800" dirty="0" err="1">
                <a:latin typeface="Arial" charset="0"/>
                <a:ea typeface="ＭＳ Ｐゴシック" charset="0"/>
              </a:rPr>
              <a:t>Staley</a:t>
            </a:r>
            <a:r>
              <a:rPr lang="it-IT" altLang="ja-JP" sz="2800" dirty="0">
                <a:latin typeface="Arial" charset="0"/>
                <a:ea typeface="ＭＳ Ｐゴシック" charset="0"/>
              </a:rPr>
              <a:t>, 1941</a:t>
            </a:r>
          </a:p>
          <a:p>
            <a:pPr marL="0" indent="0" eaLnBrk="1" hangingPunct="1">
              <a:buFontTx/>
              <a:buNone/>
            </a:pPr>
            <a:endParaRPr lang="it-IT" sz="2800" dirty="0">
              <a:latin typeface="Arial" charset="0"/>
              <a:ea typeface="ＭＳ Ｐゴシック" charset="0"/>
            </a:endParaRPr>
          </a:p>
          <a:p>
            <a:pPr marL="0" indent="0" eaLnBrk="1" hangingPunct="1">
              <a:buFontTx/>
              <a:buNone/>
            </a:pPr>
            <a:r>
              <a:rPr lang="it-IT" sz="2800" dirty="0">
                <a:latin typeface="Arial" charset="0"/>
                <a:ea typeface="ＭＳ Ｐゴシック" charset="0"/>
              </a:rPr>
              <a:t>“The </a:t>
            </a:r>
            <a:r>
              <a:rPr lang="it-IT" sz="2800" dirty="0" err="1">
                <a:latin typeface="Arial" charset="0"/>
                <a:ea typeface="ＭＳ Ｐゴシック" charset="0"/>
              </a:rPr>
              <a:t>words</a:t>
            </a:r>
            <a:r>
              <a:rPr lang="it-IT" sz="2800" dirty="0">
                <a:latin typeface="Arial" charset="0"/>
                <a:ea typeface="ＭＳ Ｐゴシック" charset="0"/>
              </a:rPr>
              <a:t> ‘</a:t>
            </a:r>
            <a:r>
              <a:rPr lang="it-IT" altLang="ja-JP" sz="2800" dirty="0" err="1">
                <a:latin typeface="Arial" charset="0"/>
                <a:ea typeface="ＭＳ Ｐゴシック" charset="0"/>
              </a:rPr>
              <a:t>continent</a:t>
            </a:r>
            <a:r>
              <a:rPr lang="it-IT" sz="2800" dirty="0">
                <a:latin typeface="Arial" charset="0"/>
                <a:ea typeface="ＭＳ Ｐゴシック" charset="0"/>
              </a:rPr>
              <a:t>’</a:t>
            </a:r>
            <a:r>
              <a:rPr lang="it-IT" altLang="ja-JP" sz="2800" dirty="0">
                <a:latin typeface="Arial" charset="0"/>
                <a:ea typeface="ＭＳ Ｐゴシック" charset="0"/>
              </a:rPr>
              <a:t> and </a:t>
            </a:r>
            <a:r>
              <a:rPr lang="it-IT" sz="2800" dirty="0">
                <a:latin typeface="Arial" charset="0"/>
                <a:ea typeface="ＭＳ Ｐゴシック" charset="0"/>
              </a:rPr>
              <a:t>‘</a:t>
            </a:r>
            <a:r>
              <a:rPr lang="it-IT" altLang="ja-JP" sz="2800" dirty="0" err="1">
                <a:latin typeface="Arial" charset="0"/>
                <a:ea typeface="ＭＳ Ｐゴシック" charset="0"/>
              </a:rPr>
              <a:t>continental</a:t>
            </a:r>
            <a:r>
              <a:rPr lang="it-IT" sz="2800" dirty="0">
                <a:latin typeface="Arial" charset="0"/>
                <a:ea typeface="ＭＳ Ｐゴシック" charset="0"/>
              </a:rPr>
              <a:t>’</a:t>
            </a:r>
            <a:r>
              <a:rPr lang="it-IT" altLang="ja-JP" sz="2800" dirty="0">
                <a:latin typeface="Arial" charset="0"/>
                <a:ea typeface="ＭＳ Ｐゴシック" charset="0"/>
              </a:rPr>
              <a:t> </a:t>
            </a:r>
            <a:r>
              <a:rPr lang="it-IT" altLang="ja-JP" sz="2800" dirty="0" err="1">
                <a:latin typeface="Arial" charset="0"/>
                <a:ea typeface="ＭＳ Ｐゴシック" charset="0"/>
              </a:rPr>
              <a:t>seem</a:t>
            </a:r>
            <a:r>
              <a:rPr lang="it-IT" altLang="ja-JP" sz="2800" dirty="0">
                <a:latin typeface="Arial" charset="0"/>
                <a:ea typeface="ＭＳ Ｐゴシック" charset="0"/>
              </a:rPr>
              <a:t> to be </a:t>
            </a:r>
            <a:r>
              <a:rPr lang="it-IT" altLang="ja-JP" sz="2800" dirty="0" err="1">
                <a:latin typeface="Arial" charset="0"/>
                <a:ea typeface="ＭＳ Ｐゴシック" charset="0"/>
              </a:rPr>
              <a:t>acquiring</a:t>
            </a:r>
            <a:r>
              <a:rPr lang="it-IT" altLang="ja-JP" sz="2800" dirty="0">
                <a:latin typeface="Arial" charset="0"/>
                <a:ea typeface="ＭＳ Ｐゴシック" charset="0"/>
              </a:rPr>
              <a:t> strong </a:t>
            </a:r>
            <a:r>
              <a:rPr lang="it-IT" altLang="ja-JP" sz="2800" dirty="0" err="1">
                <a:latin typeface="Arial" charset="0"/>
                <a:ea typeface="ＭＳ Ｐゴシック" charset="0"/>
              </a:rPr>
              <a:t>emotional</a:t>
            </a:r>
            <a:r>
              <a:rPr lang="it-IT" altLang="ja-JP" sz="2800" dirty="0">
                <a:latin typeface="Arial" charset="0"/>
                <a:ea typeface="ＭＳ Ｐゴシック" charset="0"/>
              </a:rPr>
              <a:t> and </a:t>
            </a:r>
            <a:r>
              <a:rPr lang="it-IT" altLang="ja-JP" sz="2800" dirty="0" err="1">
                <a:latin typeface="Arial" charset="0"/>
                <a:ea typeface="ＭＳ Ｐゴシック" charset="0"/>
              </a:rPr>
              <a:t>symbolic</a:t>
            </a:r>
            <a:r>
              <a:rPr lang="it-IT" altLang="ja-JP" sz="2800" dirty="0">
                <a:latin typeface="Arial" charset="0"/>
                <a:ea typeface="ＭＳ Ｐゴシック" charset="0"/>
              </a:rPr>
              <a:t> </a:t>
            </a:r>
            <a:r>
              <a:rPr lang="it-IT" altLang="ja-JP" sz="2800" dirty="0" err="1">
                <a:latin typeface="Arial" charset="0"/>
                <a:ea typeface="ＭＳ Ｐゴシック" charset="0"/>
              </a:rPr>
              <a:t>values</a:t>
            </a:r>
            <a:r>
              <a:rPr lang="it-IT" altLang="ja-JP" sz="2800" dirty="0">
                <a:latin typeface="Arial" charset="0"/>
                <a:ea typeface="ＭＳ Ｐゴシック" charset="0"/>
              </a:rPr>
              <a:t> </a:t>
            </a:r>
            <a:r>
              <a:rPr lang="it-IT" altLang="ja-JP" sz="2800" dirty="0" err="1">
                <a:latin typeface="Arial" charset="0"/>
                <a:ea typeface="ＭＳ Ｐゴシック" charset="0"/>
              </a:rPr>
              <a:t>which</a:t>
            </a:r>
            <a:r>
              <a:rPr lang="it-IT" altLang="ja-JP" sz="2800" dirty="0">
                <a:latin typeface="Arial" charset="0"/>
                <a:ea typeface="ＭＳ Ｐゴシック" charset="0"/>
              </a:rPr>
              <a:t> </a:t>
            </a:r>
            <a:r>
              <a:rPr lang="it-IT" altLang="ja-JP" sz="2800" dirty="0" err="1">
                <a:latin typeface="Arial" charset="0"/>
                <a:ea typeface="ＭＳ Ｐゴシック" charset="0"/>
              </a:rPr>
              <a:t>may</a:t>
            </a:r>
            <a:r>
              <a:rPr lang="it-IT" altLang="ja-JP" sz="2800" dirty="0">
                <a:latin typeface="Arial" charset="0"/>
                <a:ea typeface="ＭＳ Ｐゴシック" charset="0"/>
              </a:rPr>
              <a:t> </a:t>
            </a:r>
            <a:r>
              <a:rPr lang="it-IT" altLang="ja-JP" sz="2800" dirty="0" err="1">
                <a:latin typeface="Arial" charset="0"/>
                <a:ea typeface="ＭＳ Ｐゴシック" charset="0"/>
              </a:rPr>
              <a:t>even</a:t>
            </a:r>
            <a:r>
              <a:rPr lang="it-IT" altLang="ja-JP" sz="2800" dirty="0">
                <a:latin typeface="Arial" charset="0"/>
                <a:ea typeface="ＭＳ Ｐゴシック" charset="0"/>
              </a:rPr>
              <a:t> </a:t>
            </a:r>
            <a:r>
              <a:rPr lang="it-IT" altLang="ja-JP" sz="2800" dirty="0" err="1">
                <a:latin typeface="Arial" charset="0"/>
                <a:ea typeface="ＭＳ Ｐゴシック" charset="0"/>
              </a:rPr>
              <a:t>affect</a:t>
            </a:r>
            <a:r>
              <a:rPr lang="it-IT" altLang="ja-JP" sz="2800" dirty="0">
                <a:latin typeface="Arial" charset="0"/>
                <a:ea typeface="ＭＳ Ｐゴシック" charset="0"/>
              </a:rPr>
              <a:t> policy. </a:t>
            </a:r>
            <a:r>
              <a:rPr lang="it-IT" altLang="ja-JP" sz="2800" dirty="0" err="1">
                <a:latin typeface="Arial" charset="0"/>
                <a:ea typeface="ＭＳ Ｐゴシック" charset="0"/>
              </a:rPr>
              <a:t>Is</a:t>
            </a:r>
            <a:r>
              <a:rPr lang="it-IT" altLang="ja-JP" sz="2800" dirty="0">
                <a:latin typeface="Arial" charset="0"/>
                <a:ea typeface="ＭＳ Ｐゴシック" charset="0"/>
              </a:rPr>
              <a:t> </a:t>
            </a:r>
            <a:r>
              <a:rPr lang="it-IT" altLang="ja-JP" sz="2800" dirty="0" err="1">
                <a:latin typeface="Arial" charset="0"/>
                <a:ea typeface="ＭＳ Ｐゴシック" charset="0"/>
              </a:rPr>
              <a:t>this</a:t>
            </a:r>
            <a:r>
              <a:rPr lang="it-IT" altLang="ja-JP" sz="2800" dirty="0">
                <a:latin typeface="Arial" charset="0"/>
                <a:ea typeface="ＭＳ Ｐゴシック" charset="0"/>
              </a:rPr>
              <a:t> a </a:t>
            </a:r>
            <a:r>
              <a:rPr lang="it-IT" altLang="ja-JP" sz="2800" dirty="0" err="1">
                <a:latin typeface="Arial" charset="0"/>
                <a:ea typeface="ＭＳ Ｐゴシック" charset="0"/>
              </a:rPr>
              <a:t>well-founded</a:t>
            </a:r>
            <a:r>
              <a:rPr lang="it-IT" altLang="ja-JP" sz="2800" dirty="0">
                <a:latin typeface="Arial" charset="0"/>
                <a:ea typeface="ＭＳ Ｐゴシック" charset="0"/>
              </a:rPr>
              <a:t> </a:t>
            </a:r>
            <a:r>
              <a:rPr lang="it-IT" altLang="ja-JP" sz="2800" dirty="0" err="1">
                <a:latin typeface="Arial" charset="0"/>
                <a:ea typeface="ＭＳ Ｐゴシック" charset="0"/>
              </a:rPr>
              <a:t>development</a:t>
            </a:r>
            <a:r>
              <a:rPr lang="it-IT" altLang="ja-JP" sz="2800" dirty="0">
                <a:latin typeface="Arial" charset="0"/>
                <a:ea typeface="ＭＳ Ｐゴシック" charset="0"/>
              </a:rPr>
              <a:t>, or </a:t>
            </a:r>
            <a:r>
              <a:rPr lang="it-IT" altLang="ja-JP" sz="2800" dirty="0" err="1">
                <a:latin typeface="Arial" charset="0"/>
                <a:ea typeface="ＭＳ Ｐゴシック" charset="0"/>
              </a:rPr>
              <a:t>have</a:t>
            </a:r>
            <a:r>
              <a:rPr lang="it-IT" altLang="ja-JP" sz="2800" dirty="0">
                <a:latin typeface="Arial" charset="0"/>
                <a:ea typeface="ＭＳ Ｐゴシック" charset="0"/>
              </a:rPr>
              <a:t> </a:t>
            </a:r>
            <a:r>
              <a:rPr lang="it-IT" altLang="ja-JP" sz="2800" dirty="0" err="1">
                <a:latin typeface="Arial" charset="0"/>
                <a:ea typeface="ＭＳ Ｐゴシック" charset="0"/>
              </a:rPr>
              <a:t>we</a:t>
            </a:r>
            <a:r>
              <a:rPr lang="it-IT" altLang="ja-JP" sz="2800" dirty="0">
                <a:latin typeface="Arial" charset="0"/>
                <a:ea typeface="ＭＳ Ｐゴシック" charset="0"/>
              </a:rPr>
              <a:t> </a:t>
            </a:r>
            <a:r>
              <a:rPr lang="it-IT" altLang="ja-JP" sz="2800" dirty="0" err="1">
                <a:latin typeface="Arial" charset="0"/>
                <a:ea typeface="ＭＳ Ｐゴシック" charset="0"/>
              </a:rPr>
              <a:t>here</a:t>
            </a:r>
            <a:r>
              <a:rPr lang="it-IT" altLang="ja-JP" sz="2800" dirty="0">
                <a:latin typeface="Arial" charset="0"/>
                <a:ea typeface="ＭＳ Ｐゴシック" charset="0"/>
              </a:rPr>
              <a:t> an </a:t>
            </a:r>
            <a:r>
              <a:rPr lang="it-IT" altLang="ja-JP" sz="2800" dirty="0" err="1">
                <a:latin typeface="Arial" charset="0"/>
                <a:ea typeface="ＭＳ Ｐゴシック" charset="0"/>
              </a:rPr>
              <a:t>instance</a:t>
            </a:r>
            <a:r>
              <a:rPr lang="it-IT" altLang="ja-JP" sz="2800" dirty="0">
                <a:latin typeface="Arial" charset="0"/>
                <a:ea typeface="ＭＳ Ｐゴシック" charset="0"/>
              </a:rPr>
              <a:t> of the </a:t>
            </a:r>
            <a:r>
              <a:rPr lang="it-IT" altLang="ja-JP" sz="2800" dirty="0" err="1">
                <a:latin typeface="Arial" charset="0"/>
                <a:ea typeface="ＭＳ Ｐゴシック" charset="0"/>
              </a:rPr>
              <a:t>fascination</a:t>
            </a:r>
            <a:r>
              <a:rPr lang="it-IT" altLang="ja-JP" sz="2800" dirty="0">
                <a:latin typeface="Arial" charset="0"/>
                <a:ea typeface="ＭＳ Ｐゴシック" charset="0"/>
              </a:rPr>
              <a:t> (</a:t>
            </a:r>
            <a:r>
              <a:rPr lang="it-IT" altLang="ja-JP" sz="2800" dirty="0" err="1">
                <a:latin typeface="Arial" charset="0"/>
                <a:ea typeface="ＭＳ Ｐゴシック" charset="0"/>
              </a:rPr>
              <a:t>not</a:t>
            </a:r>
            <a:r>
              <a:rPr lang="it-IT" altLang="ja-JP" sz="2800" dirty="0">
                <a:latin typeface="Arial" charset="0"/>
                <a:ea typeface="ＭＳ Ｐゴシック" charset="0"/>
              </a:rPr>
              <a:t> to </a:t>
            </a:r>
            <a:r>
              <a:rPr lang="it-IT" altLang="ja-JP" sz="2800" dirty="0" err="1">
                <a:latin typeface="Arial" charset="0"/>
                <a:ea typeface="ＭＳ Ｐゴシック" charset="0"/>
              </a:rPr>
              <a:t>say</a:t>
            </a:r>
            <a:r>
              <a:rPr lang="it-IT" altLang="ja-JP" sz="2800" dirty="0">
                <a:latin typeface="Arial" charset="0"/>
                <a:ea typeface="ＭＳ Ｐゴシック" charset="0"/>
              </a:rPr>
              <a:t> the </a:t>
            </a:r>
            <a:r>
              <a:rPr lang="it-IT" altLang="ja-JP" sz="2800" dirty="0" err="1">
                <a:latin typeface="Arial" charset="0"/>
                <a:ea typeface="ＭＳ Ｐゴシック" charset="0"/>
              </a:rPr>
              <a:t>tyranny</a:t>
            </a:r>
            <a:r>
              <a:rPr lang="it-IT" altLang="ja-JP" sz="2800" dirty="0">
                <a:latin typeface="Arial" charset="0"/>
                <a:ea typeface="ＭＳ Ｐゴシック" charset="0"/>
              </a:rPr>
              <a:t>) of </a:t>
            </a:r>
            <a:r>
              <a:rPr lang="it-IT" altLang="ja-JP" sz="2800" dirty="0" err="1">
                <a:latin typeface="Arial" charset="0"/>
                <a:ea typeface="ＭＳ Ｐゴシック" charset="0"/>
              </a:rPr>
              <a:t>certain</a:t>
            </a:r>
            <a:r>
              <a:rPr lang="it-IT" altLang="ja-JP" sz="2800" dirty="0">
                <a:latin typeface="Arial" charset="0"/>
                <a:ea typeface="ＭＳ Ｐゴシック" charset="0"/>
              </a:rPr>
              <a:t> </a:t>
            </a:r>
            <a:r>
              <a:rPr lang="it-IT" altLang="ja-JP" sz="2800" dirty="0" err="1">
                <a:latin typeface="Arial" charset="0"/>
                <a:ea typeface="ＭＳ Ｐゴシック" charset="0"/>
              </a:rPr>
              <a:t>words</a:t>
            </a:r>
            <a:r>
              <a:rPr lang="it-IT" altLang="ja-JP" sz="2800" dirty="0">
                <a:latin typeface="Arial" charset="0"/>
                <a:ea typeface="ＭＳ Ｐゴシック" charset="0"/>
              </a:rPr>
              <a:t>?</a:t>
            </a:r>
            <a:r>
              <a:rPr lang="it-IT" sz="2800" dirty="0">
                <a:latin typeface="Arial" charset="0"/>
                <a:ea typeface="ＭＳ Ｐゴシック" charset="0"/>
              </a:rPr>
              <a:t>”</a:t>
            </a:r>
            <a:r>
              <a:rPr lang="it-IT" altLang="ja-JP" sz="2800" dirty="0">
                <a:latin typeface="Arial" charset="0"/>
                <a:ea typeface="ＭＳ Ｐゴシック" charset="0"/>
              </a:rPr>
              <a:t>, E. </a:t>
            </a:r>
            <a:r>
              <a:rPr lang="it-IT" altLang="ja-JP" sz="2800" dirty="0" err="1">
                <a:latin typeface="Arial" charset="0"/>
                <a:ea typeface="ＭＳ Ｐゴシック" charset="0"/>
              </a:rPr>
              <a:t>Staley</a:t>
            </a:r>
            <a:r>
              <a:rPr lang="it-IT" altLang="ja-JP" sz="2800" dirty="0">
                <a:latin typeface="Arial" charset="0"/>
                <a:ea typeface="ＭＳ Ｐゴシック" charset="0"/>
              </a:rPr>
              <a:t>, 1941</a:t>
            </a:r>
          </a:p>
          <a:p>
            <a:pPr marL="0" indent="0" eaLnBrk="1" hangingPunct="1">
              <a:buFontTx/>
              <a:buNone/>
            </a:pPr>
            <a:endParaRPr lang="it-IT" sz="2800" dirty="0">
              <a:latin typeface="Arial" charset="0"/>
              <a:ea typeface="ＭＳ Ｐゴシック" charset="0"/>
            </a:endParaRPr>
          </a:p>
        </p:txBody>
      </p:sp>
    </p:spTree>
    <p:extLst>
      <p:ext uri="{BB962C8B-B14F-4D97-AF65-F5344CB8AC3E}">
        <p14:creationId xmlns:p14="http://schemas.microsoft.com/office/powerpoint/2010/main" val="37380932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eaLnBrk="1" hangingPunct="1">
              <a:defRPr/>
            </a:pPr>
            <a:endParaRPr lang="it-IT"/>
          </a:p>
        </p:txBody>
      </p:sp>
      <p:sp>
        <p:nvSpPr>
          <p:cNvPr id="3" name="Segnaposto contenuto 2"/>
          <p:cNvSpPr>
            <a:spLocks noGrp="1"/>
          </p:cNvSpPr>
          <p:nvPr>
            <p:ph idx="1"/>
          </p:nvPr>
        </p:nvSpPr>
        <p:spPr/>
        <p:txBody>
          <a:bodyPr/>
          <a:lstStyle/>
          <a:p>
            <a:pPr eaLnBrk="1" hangingPunct="1">
              <a:defRPr/>
            </a:pPr>
            <a:r>
              <a:rPr lang="it-IT" sz="2400" dirty="0"/>
              <a:t>La rappresentazione del mondo in due emisferi separati, privilegiata dalla cartografia statunitense per larga parte dell’Ottocento e per tutta la prima metà del Novecento, può essere messa in relazione con una visione “</a:t>
            </a:r>
            <a:r>
              <a:rPr lang="it-IT" sz="2400" dirty="0" err="1"/>
              <a:t>continentalista</a:t>
            </a:r>
            <a:r>
              <a:rPr lang="it-IT" sz="2400" dirty="0"/>
              <a:t>” del ruolo geopolitico americano</a:t>
            </a:r>
          </a:p>
          <a:p>
            <a:pPr eaLnBrk="1" hangingPunct="1">
              <a:defRPr/>
            </a:pPr>
            <a:endParaRPr lang="it-IT" sz="2400" dirty="0"/>
          </a:p>
          <a:p>
            <a:pPr eaLnBrk="1" hangingPunct="1">
              <a:defRPr/>
            </a:pPr>
            <a:r>
              <a:rPr lang="it-IT" sz="2400" dirty="0"/>
              <a:t>la rappresentazione del mondo su una unica tavola può al contrario essere messa in relazione con una visione “globale” dello stesso ruolo. </a:t>
            </a:r>
          </a:p>
          <a:p>
            <a:pPr eaLnBrk="1" hangingPunct="1">
              <a:defRPr/>
            </a:pPr>
            <a:endParaRPr lang="it-IT" dirty="0"/>
          </a:p>
        </p:txBody>
      </p:sp>
    </p:spTree>
    <p:extLst>
      <p:ext uri="{BB962C8B-B14F-4D97-AF65-F5344CB8AC3E}">
        <p14:creationId xmlns:p14="http://schemas.microsoft.com/office/powerpoint/2010/main" val="12297743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defRPr/>
            </a:pPr>
            <a:r>
              <a:rPr lang="it-IT" sz="2800" dirty="0"/>
              <a:t>Visione “emisferica” del mondo</a:t>
            </a:r>
          </a:p>
        </p:txBody>
      </p:sp>
      <p:sp>
        <p:nvSpPr>
          <p:cNvPr id="3" name="Segnaposto contenuto 2"/>
          <p:cNvSpPr>
            <a:spLocks noGrp="1"/>
          </p:cNvSpPr>
          <p:nvPr>
            <p:ph idx="1"/>
          </p:nvPr>
        </p:nvSpPr>
        <p:spPr/>
        <p:txBody>
          <a:bodyPr/>
          <a:lstStyle/>
          <a:p>
            <a:pPr marL="0" indent="0">
              <a:buFontTx/>
              <a:buNone/>
              <a:defRPr/>
            </a:pPr>
            <a:r>
              <a:rPr lang="it-IT" sz="2800" dirty="0"/>
              <a:t>“Le nazioni europee costituiscono una divisione separata del globo, le loro regioni le fanno parti di un sistema distinto…</a:t>
            </a:r>
            <a:r>
              <a:rPr lang="it-IT" sz="2800" b="1" dirty="0"/>
              <a:t>L’America ha un emisfero per sé</a:t>
            </a:r>
            <a:r>
              <a:rPr lang="it-IT" sz="2800" dirty="0"/>
              <a:t>”, T. Jefferson, 1811 (lettera ad Alexander von </a:t>
            </a:r>
            <a:r>
              <a:rPr lang="it-IT" sz="2800" dirty="0" err="1"/>
              <a:t>Humboldt</a:t>
            </a:r>
            <a:r>
              <a:rPr lang="it-IT" sz="2800" dirty="0"/>
              <a:t>)</a:t>
            </a:r>
          </a:p>
        </p:txBody>
      </p:sp>
    </p:spTree>
    <p:extLst>
      <p:ext uri="{BB962C8B-B14F-4D97-AF65-F5344CB8AC3E}">
        <p14:creationId xmlns:p14="http://schemas.microsoft.com/office/powerpoint/2010/main" val="31917854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A new map of the world</a:t>
            </a:r>
          </a:p>
        </p:txBody>
      </p:sp>
      <p:pic>
        <p:nvPicPr>
          <p:cNvPr id="4" name="Immagine 1" descr="morse 1784.png"/>
          <p:cNvPicPr>
            <a:picLocks noGrp="1" noChangeAspect="1"/>
          </p:cNvPicPr>
          <p:nvPr>
            <p:ph idx="1"/>
          </p:nvPr>
        </p:nvPicPr>
        <p:blipFill>
          <a:blip r:embed="rId2">
            <a:extLst>
              <a:ext uri="{28A0092B-C50C-407E-A947-70E740481C1C}">
                <a14:useLocalDpi xmlns:a14="http://schemas.microsoft.com/office/drawing/2010/main" val="0"/>
              </a:ext>
            </a:extLst>
          </a:blip>
          <a:srcRect t="787" b="787"/>
          <a:stretch>
            <a:fillRect/>
          </a:stretch>
        </p:blipFill>
        <p:spPr bwMode="auto">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73527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274638"/>
            <a:ext cx="8229600" cy="706437"/>
          </a:xfrm>
        </p:spPr>
        <p:txBody>
          <a:bodyPr/>
          <a:lstStyle/>
          <a:p>
            <a:r>
              <a:rPr lang="it-IT" sz="3200">
                <a:latin typeface="Verdana" charset="0"/>
              </a:rPr>
              <a:t>1846</a:t>
            </a:r>
          </a:p>
        </p:txBody>
      </p:sp>
      <p:graphicFrame>
        <p:nvGraphicFramePr>
          <p:cNvPr id="20483" name="Object 3"/>
          <p:cNvGraphicFramePr>
            <a:graphicFrameLocks noGrp="1" noChangeAspect="1"/>
          </p:cNvGraphicFramePr>
          <p:nvPr>
            <p:ph idx="1"/>
          </p:nvPr>
        </p:nvGraphicFramePr>
        <p:xfrm>
          <a:off x="2268538" y="920750"/>
          <a:ext cx="4195762" cy="5937250"/>
        </p:xfrm>
        <a:graphic>
          <a:graphicData uri="http://schemas.openxmlformats.org/presentationml/2006/ole">
            <mc:AlternateContent xmlns:mc="http://schemas.openxmlformats.org/markup-compatibility/2006">
              <mc:Choice xmlns:v="urn:schemas-microsoft-com:vml" Requires="v">
                <p:oleObj spid="_x0000_s1025" name="Acrobat Document" r:id="rId3" imgW="5667355" imgH="8020020" progId="AcroExch.Document.7">
                  <p:embed/>
                </p:oleObj>
              </mc:Choice>
              <mc:Fallback>
                <p:oleObj name="Acrobat Document" r:id="rId3" imgW="5667355" imgH="8020020" progId="AcroExch.Document.7">
                  <p:embed/>
                  <p:pic>
                    <p:nvPicPr>
                      <p:cNvPr id="20483"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8538" y="920750"/>
                        <a:ext cx="4195762" cy="5937250"/>
                      </a:xfrm>
                      <a:prstGeom prst="rect">
                        <a:avLst/>
                      </a:prstGeom>
                    </p:spPr>
                  </p:pic>
                </p:oleObj>
              </mc:Fallback>
            </mc:AlternateContent>
          </a:graphicData>
        </a:graphic>
      </p:graphicFrame>
    </p:spTree>
    <p:extLst>
      <p:ext uri="{BB962C8B-B14F-4D97-AF65-F5344CB8AC3E}">
        <p14:creationId xmlns:p14="http://schemas.microsoft.com/office/powerpoint/2010/main" val="30050597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endParaRPr lang="it-IT"/>
          </a:p>
        </p:txBody>
      </p:sp>
      <p:sp>
        <p:nvSpPr>
          <p:cNvPr id="50179" name="Rectangle 3"/>
          <p:cNvSpPr>
            <a:spLocks noGrp="1" noChangeArrowheads="1"/>
          </p:cNvSpPr>
          <p:nvPr>
            <p:ph type="body" idx="1"/>
          </p:nvPr>
        </p:nvSpPr>
        <p:spPr/>
        <p:txBody>
          <a:bodyPr/>
          <a:lstStyle/>
          <a:p>
            <a:endParaRPr lang="it-IT"/>
          </a:p>
        </p:txBody>
      </p:sp>
      <p:pic>
        <p:nvPicPr>
          <p:cNvPr id="50180" name="Picture 4" descr="westernemisphere18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1063" y="260350"/>
            <a:ext cx="4076700" cy="579596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4725853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it-IT" sz="2800">
                <a:latin typeface="Verdana" charset="0"/>
              </a:rPr>
              <a:t>1860</a:t>
            </a:r>
          </a:p>
        </p:txBody>
      </p:sp>
      <p:sp>
        <p:nvSpPr>
          <p:cNvPr id="21507" name="Rectangle 3"/>
          <p:cNvSpPr>
            <a:spLocks noGrp="1" noChangeArrowheads="1"/>
          </p:cNvSpPr>
          <p:nvPr>
            <p:ph type="body" idx="1"/>
          </p:nvPr>
        </p:nvSpPr>
        <p:spPr/>
        <p:txBody>
          <a:bodyPr/>
          <a:lstStyle/>
          <a:p>
            <a:endParaRPr lang="it-IT"/>
          </a:p>
        </p:txBody>
      </p:sp>
      <p:pic>
        <p:nvPicPr>
          <p:cNvPr id="21508" name="Picture 4" descr="00400034_tif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875" y="1052513"/>
            <a:ext cx="4200525" cy="551656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254423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it-IT"/>
              <a:t>La Dottrina di Monroe</a:t>
            </a:r>
          </a:p>
        </p:txBody>
      </p:sp>
      <p:sp>
        <p:nvSpPr>
          <p:cNvPr id="44035" name="Rectangle 3"/>
          <p:cNvSpPr>
            <a:spLocks noGrp="1" noChangeArrowheads="1"/>
          </p:cNvSpPr>
          <p:nvPr>
            <p:ph type="body" idx="1"/>
          </p:nvPr>
        </p:nvSpPr>
        <p:spPr/>
        <p:txBody>
          <a:bodyPr/>
          <a:lstStyle/>
          <a:p>
            <a:pPr>
              <a:lnSpc>
                <a:spcPct val="80000"/>
              </a:lnSpc>
            </a:pPr>
            <a:r>
              <a:rPr lang="it-IT" sz="2800" dirty="0"/>
              <a:t>E</a:t>
            </a:r>
            <a:r>
              <a:rPr lang="ja-JP" altLang="it-IT" sz="2800" dirty="0">
                <a:latin typeface="Arial"/>
              </a:rPr>
              <a:t>’</a:t>
            </a:r>
            <a:r>
              <a:rPr lang="it-IT" sz="2800" dirty="0"/>
              <a:t> sintetizzata dalla frase </a:t>
            </a:r>
            <a:r>
              <a:rPr lang="ja-JP" altLang="it-IT" sz="2800" dirty="0">
                <a:latin typeface="Arial"/>
              </a:rPr>
              <a:t>“</a:t>
            </a:r>
            <a:r>
              <a:rPr lang="it-IT" sz="2800" i="1" dirty="0"/>
              <a:t>L'America agli americani</a:t>
            </a:r>
            <a:r>
              <a:rPr lang="ja-JP" altLang="it-IT" sz="2800" i="1" dirty="0">
                <a:latin typeface="Arial"/>
              </a:rPr>
              <a:t>”</a:t>
            </a:r>
            <a:r>
              <a:rPr lang="it-IT" sz="2800" i="1" dirty="0"/>
              <a:t>, </a:t>
            </a:r>
            <a:r>
              <a:rPr lang="it-IT" sz="2800" dirty="0"/>
              <a:t>attribuita a James Monroe nel 1823: esprime l</a:t>
            </a:r>
            <a:r>
              <a:rPr lang="ja-JP" altLang="it-IT" sz="2800" dirty="0">
                <a:latin typeface="Arial"/>
              </a:rPr>
              <a:t>’</a:t>
            </a:r>
            <a:r>
              <a:rPr lang="it-IT" sz="2800" dirty="0"/>
              <a:t>idea che gli Stati Uniti non avrebbero tollerato nessuna interferenza o intromissione </a:t>
            </a:r>
            <a:r>
              <a:rPr lang="it-IT" sz="2800" b="1" dirty="0"/>
              <a:t>nell'emisfero occidentale </a:t>
            </a:r>
            <a:r>
              <a:rPr lang="it-IT" sz="2800" dirty="0"/>
              <a:t>da parte delle potenze coloniali europee. </a:t>
            </a:r>
          </a:p>
          <a:p>
            <a:pPr>
              <a:lnSpc>
                <a:spcPct val="80000"/>
              </a:lnSpc>
            </a:pPr>
            <a:r>
              <a:rPr lang="it-IT" sz="2800" dirty="0"/>
              <a:t>Il Governo americano si creava così una propria </a:t>
            </a:r>
            <a:r>
              <a:rPr lang="it-IT" sz="2800" b="1" dirty="0"/>
              <a:t>sfera d'influenza esclusiva</a:t>
            </a:r>
            <a:r>
              <a:rPr lang="it-IT" sz="2800" dirty="0"/>
              <a:t>. </a:t>
            </a:r>
          </a:p>
          <a:p>
            <a:pPr>
              <a:lnSpc>
                <a:spcPct val="80000"/>
              </a:lnSpc>
            </a:pPr>
            <a:r>
              <a:rPr lang="it-IT" sz="2800" dirty="0"/>
              <a:t>Inoltre sanciva la volontà degli Stati Uniti di non intromettersi nelle dispute fra le potenze europee, e fra una potenza europea e le rispettive colonie. </a:t>
            </a:r>
          </a:p>
        </p:txBody>
      </p:sp>
    </p:spTree>
    <p:extLst>
      <p:ext uri="{BB962C8B-B14F-4D97-AF65-F5344CB8AC3E}">
        <p14:creationId xmlns:p14="http://schemas.microsoft.com/office/powerpoint/2010/main" val="37243790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noChangeArrowheads="1"/>
          </p:cNvSpPr>
          <p:nvPr>
            <p:ph type="body" idx="1"/>
          </p:nvPr>
        </p:nvSpPr>
        <p:spPr>
          <a:xfrm>
            <a:off x="457200" y="333375"/>
            <a:ext cx="8229600" cy="5792788"/>
          </a:xfrm>
        </p:spPr>
        <p:txBody>
          <a:bodyPr/>
          <a:lstStyle/>
          <a:p>
            <a:r>
              <a:rPr lang="ja-JP" altLang="it-IT" sz="2800">
                <a:latin typeface="Arial"/>
              </a:rPr>
              <a:t>“</a:t>
            </a:r>
            <a:r>
              <a:rPr lang="it-IT" sz="2800"/>
              <a:t>I cittadini degli Stati Uniti provano un fortissimo sentimento di simpatia per la libertà e la felicità di tutti gli uomini che, come loro, abitano di là dell'Atlantico. Noi non abbiamo mai preso parte alle guerre degli Stati europei sorte da questioni puramente europee, né la nostra politica comporta che vi partecipiamo. Soltanto quando si fa offesa ai nostri diritti o questi vengano seriamente minacciati, noi reagiamo alle ingiurie e ci apprestiamo a difenderci. Noi invece, necessariamente, ci sentiamo più direttamente interessati ai movimenti che avvengono in questo emisfero [...]</a:t>
            </a:r>
            <a:r>
              <a:rPr lang="ja-JP" altLang="it-IT" sz="2800">
                <a:latin typeface="Arial"/>
              </a:rPr>
              <a:t>”</a:t>
            </a:r>
            <a:r>
              <a:rPr lang="it-IT" sz="2800"/>
              <a:t> (James Monroe, 1823)</a:t>
            </a:r>
          </a:p>
        </p:txBody>
      </p:sp>
    </p:spTree>
    <p:extLst>
      <p:ext uri="{BB962C8B-B14F-4D97-AF65-F5344CB8AC3E}">
        <p14:creationId xmlns:p14="http://schemas.microsoft.com/office/powerpoint/2010/main" val="37778603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type="body" idx="1"/>
          </p:nvPr>
        </p:nvSpPr>
        <p:spPr/>
        <p:txBody>
          <a:bodyPr/>
          <a:lstStyle/>
          <a:p>
            <a:r>
              <a:rPr lang="it-IT"/>
              <a:t>Il presidente</a:t>
            </a:r>
          </a:p>
          <a:p>
            <a:pPr>
              <a:buFontTx/>
              <a:buNone/>
            </a:pPr>
            <a:r>
              <a:rPr lang="it-IT"/>
              <a:t>James Monroe</a:t>
            </a:r>
          </a:p>
        </p:txBody>
      </p:sp>
      <p:pic>
        <p:nvPicPr>
          <p:cNvPr id="46085" name="Picture 5" descr="James Monro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4663" y="836613"/>
            <a:ext cx="4343400" cy="54038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7206608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274638"/>
            <a:ext cx="3538538" cy="1143000"/>
          </a:xfrm>
        </p:spPr>
        <p:txBody>
          <a:bodyPr>
            <a:normAutofit fontScale="90000"/>
          </a:bodyPr>
          <a:lstStyle/>
          <a:p>
            <a:r>
              <a:rPr lang="it-IT" sz="4000"/>
              <a:t>Corollario Roosevelt</a:t>
            </a:r>
          </a:p>
        </p:txBody>
      </p:sp>
      <p:sp>
        <p:nvSpPr>
          <p:cNvPr id="47107" name="Rectangle 3"/>
          <p:cNvSpPr>
            <a:spLocks noGrp="1" noChangeArrowheads="1"/>
          </p:cNvSpPr>
          <p:nvPr>
            <p:ph type="body" idx="1"/>
          </p:nvPr>
        </p:nvSpPr>
        <p:spPr>
          <a:xfrm>
            <a:off x="468313" y="2781300"/>
            <a:ext cx="8229600" cy="3455988"/>
          </a:xfrm>
        </p:spPr>
        <p:txBody>
          <a:bodyPr/>
          <a:lstStyle/>
          <a:p>
            <a:pPr>
              <a:lnSpc>
                <a:spcPct val="80000"/>
              </a:lnSpc>
            </a:pPr>
            <a:r>
              <a:rPr lang="ja-JP" altLang="it-IT" sz="2000">
                <a:latin typeface="Arial"/>
              </a:rPr>
              <a:t>“</a:t>
            </a:r>
            <a:r>
              <a:rPr lang="it-IT" sz="2000"/>
              <a:t>Tutto ciò che questo paese desidera è vedere i propri vicini stabili, ordinati, prosperi. Ogni paese che si comporat bene può contare sulla nostra calda amicizia. Se una nazione mostra di sapere come comportarsi in modo ragionevolmente efficiente e decente nelle questioni sociali e politiche, se mantiene l</a:t>
            </a:r>
            <a:r>
              <a:rPr lang="ja-JP" altLang="it-IT" sz="2000">
                <a:latin typeface="Arial"/>
              </a:rPr>
              <a:t>’</a:t>
            </a:r>
            <a:r>
              <a:rPr lang="it-IT" sz="2000"/>
              <a:t>ordine e paga i suoi dbiti, non deve temere nulla dagli Stati Uniti. </a:t>
            </a:r>
          </a:p>
          <a:p>
            <a:pPr>
              <a:lnSpc>
                <a:spcPct val="80000"/>
              </a:lnSpc>
            </a:pPr>
            <a:r>
              <a:rPr lang="it-IT" sz="2000"/>
              <a:t>Il malagire cronico, o una impotenza che comporti l</a:t>
            </a:r>
            <a:r>
              <a:rPr lang="ja-JP" altLang="it-IT" sz="2000">
                <a:latin typeface="Arial"/>
              </a:rPr>
              <a:t>’</a:t>
            </a:r>
            <a:r>
              <a:rPr lang="it-IT" sz="2000"/>
              <a:t>allentamentoe generale delle caratteristcihe della vita civile, sia in America, sia altrove, abbisogna dell</a:t>
            </a:r>
            <a:r>
              <a:rPr lang="ja-JP" altLang="it-IT" sz="2000">
                <a:latin typeface="Arial"/>
              </a:rPr>
              <a:t>’</a:t>
            </a:r>
            <a:r>
              <a:rPr lang="it-IT" sz="2000"/>
              <a:t>intervento di una nazione civile, e nell</a:t>
            </a:r>
            <a:r>
              <a:rPr lang="ja-JP" altLang="it-IT" sz="2000">
                <a:latin typeface="Arial"/>
              </a:rPr>
              <a:t>’</a:t>
            </a:r>
            <a:r>
              <a:rPr lang="it-IT" sz="2000"/>
              <a:t>Emisfero Occidentale, l</a:t>
            </a:r>
            <a:r>
              <a:rPr lang="ja-JP" altLang="it-IT" sz="2000">
                <a:latin typeface="Arial"/>
              </a:rPr>
              <a:t>’</a:t>
            </a:r>
            <a:r>
              <a:rPr lang="it-IT" sz="2000"/>
              <a:t>aderenza degli Stati Uniti alla Dottrina Monroe può costringere gli Stati Uniti, anche se riluttanti, di fronte a casi flagranti di malagire o di impotenza, al ruolo di poliziotto internazionale </a:t>
            </a:r>
            <a:r>
              <a:rPr lang="ja-JP" altLang="it-IT" sz="2000">
                <a:latin typeface="Arial"/>
              </a:rPr>
              <a:t>“</a:t>
            </a:r>
            <a:r>
              <a:rPr lang="it-IT" sz="2000"/>
              <a:t> (T. Roosevelt, Discorso al Congresso, 1904)</a:t>
            </a:r>
          </a:p>
        </p:txBody>
      </p:sp>
      <p:pic>
        <p:nvPicPr>
          <p:cNvPr id="47111" name="Picture 7" descr="280px-Tr-bigstick-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725" y="476250"/>
            <a:ext cx="2667000" cy="214312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3004531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title"/>
          </p:nvPr>
        </p:nvSpPr>
        <p:spPr/>
        <p:txBody>
          <a:bodyPr/>
          <a:lstStyle/>
          <a:p>
            <a:pPr eaLnBrk="1" hangingPunct="1"/>
            <a:endParaRPr lang="it-IT">
              <a:latin typeface="Arial" charset="0"/>
              <a:ea typeface="ＭＳ Ｐゴシック" charset="0"/>
            </a:endParaRPr>
          </a:p>
        </p:txBody>
      </p:sp>
      <p:sp>
        <p:nvSpPr>
          <p:cNvPr id="16386" name="Rectangle 3"/>
          <p:cNvSpPr>
            <a:spLocks noGrp="1" noChangeArrowheads="1"/>
          </p:cNvSpPr>
          <p:nvPr>
            <p:ph type="body" idx="1"/>
          </p:nvPr>
        </p:nvSpPr>
        <p:spPr>
          <a:xfrm>
            <a:off x="457200" y="404813"/>
            <a:ext cx="8229600" cy="5721350"/>
          </a:xfrm>
        </p:spPr>
        <p:txBody>
          <a:bodyPr/>
          <a:lstStyle/>
          <a:p>
            <a:pPr eaLnBrk="1" hangingPunct="1">
              <a:buFontTx/>
              <a:buNone/>
            </a:pPr>
            <a:endParaRPr lang="it-IT">
              <a:latin typeface="Arial" charset="0"/>
              <a:ea typeface="ＭＳ Ｐゴシック" charset="0"/>
            </a:endParaRPr>
          </a:p>
          <a:p>
            <a:pPr eaLnBrk="1" hangingPunct="1">
              <a:buFontTx/>
              <a:buNone/>
            </a:pPr>
            <a:r>
              <a:rPr lang="it-IT">
                <a:latin typeface="Arial" charset="0"/>
                <a:ea typeface="ＭＳ Ｐゴシック" charset="0"/>
              </a:rPr>
              <a:t>Walker Connor, Etnonazionalismo. Quando e perché emergono le nazioni, ed. orig. 1994  </a:t>
            </a:r>
          </a:p>
          <a:p>
            <a:pPr eaLnBrk="1" hangingPunct="1">
              <a:buFontTx/>
              <a:buNone/>
            </a:pPr>
            <a:endParaRPr lang="it-IT">
              <a:latin typeface="Arial" charset="0"/>
              <a:ea typeface="ＭＳ Ｐゴシック" charset="0"/>
            </a:endParaRPr>
          </a:p>
          <a:p>
            <a:pPr eaLnBrk="1" hangingPunct="1">
              <a:buFontTx/>
              <a:buNone/>
            </a:pPr>
            <a:r>
              <a:rPr lang="it-IT">
                <a:latin typeface="Arial" charset="0"/>
                <a:ea typeface="ＭＳ Ｐゴシック" charset="0"/>
              </a:rPr>
              <a:t>Il mito delle relazioni terrestri: </a:t>
            </a:r>
          </a:p>
          <a:p>
            <a:pPr eaLnBrk="1" hangingPunct="1"/>
            <a:r>
              <a:rPr lang="it-IT">
                <a:latin typeface="Arial" charset="0"/>
                <a:ea typeface="ＭＳ Ｐゴシック" charset="0"/>
              </a:rPr>
              <a:t>due punti, uniti dalla terra, sono più vicini di due punti ugualmente distanti, ma separati dall</a:t>
            </a:r>
            <a:r>
              <a:rPr lang="ja-JP" altLang="it-IT">
                <a:latin typeface="Arial" charset="0"/>
                <a:ea typeface="ＭＳ Ｐゴシック" charset="0"/>
              </a:rPr>
              <a:t>’</a:t>
            </a:r>
            <a:r>
              <a:rPr lang="it-IT" altLang="ja-JP">
                <a:latin typeface="Arial" charset="0"/>
                <a:ea typeface="ＭＳ Ｐゴシック" charset="0"/>
              </a:rPr>
              <a:t>acqua</a:t>
            </a:r>
          </a:p>
          <a:p>
            <a:pPr eaLnBrk="1" hangingPunct="1"/>
            <a:r>
              <a:rPr lang="it-IT">
                <a:latin typeface="Arial" charset="0"/>
                <a:ea typeface="ＭＳ Ｐゴシック" charset="0"/>
              </a:rPr>
              <a:t>L</a:t>
            </a:r>
            <a:r>
              <a:rPr lang="ja-JP" altLang="it-IT">
                <a:latin typeface="Arial" charset="0"/>
                <a:ea typeface="ＭＳ Ｐゴシック" charset="0"/>
              </a:rPr>
              <a:t>’</a:t>
            </a:r>
            <a:r>
              <a:rPr lang="it-IT" altLang="ja-JP">
                <a:latin typeface="Arial" charset="0"/>
                <a:ea typeface="ＭＳ Ｐゴシック" charset="0"/>
              </a:rPr>
              <a:t>acqua separa, la terra unisce</a:t>
            </a:r>
            <a:endParaRPr lang="it-IT">
              <a:latin typeface="Arial" charset="0"/>
              <a:ea typeface="ＭＳ Ｐゴシック" charset="0"/>
            </a:endParaRPr>
          </a:p>
        </p:txBody>
      </p:sp>
    </p:spTree>
    <p:extLst>
      <p:ext uri="{BB962C8B-B14F-4D97-AF65-F5344CB8AC3E}">
        <p14:creationId xmlns:p14="http://schemas.microsoft.com/office/powerpoint/2010/main" val="7503128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defRPr/>
            </a:pPr>
            <a:endParaRPr lang="it-IT"/>
          </a:p>
        </p:txBody>
      </p:sp>
      <p:pic>
        <p:nvPicPr>
          <p:cNvPr id="4" name="Segnaposto contenuto 3" descr="300px-Roosevelt_monroe_Doctrine_cartoon.jpg"/>
          <p:cNvPicPr>
            <a:picLocks noGrp="1" noChangeAspect="1"/>
          </p:cNvPicPr>
          <p:nvPr>
            <p:ph idx="1"/>
          </p:nvPr>
        </p:nvPicPr>
        <p:blipFill>
          <a:blip r:embed="rId2">
            <a:extLst>
              <a:ext uri="{28A0092B-C50C-407E-A947-70E740481C1C}">
                <a14:useLocalDpi xmlns:a14="http://schemas.microsoft.com/office/drawing/2010/main" val="0"/>
              </a:ext>
            </a:extLst>
          </a:blip>
          <a:srcRect l="-50007" r="-50007"/>
          <a:stretch>
            <a:fillRect/>
          </a:stretch>
        </p:blipFill>
        <p:spPr>
          <a:xfrm>
            <a:off x="4211638" y="692150"/>
            <a:ext cx="5892800" cy="3241675"/>
          </a:xfrm>
        </p:spPr>
      </p:pic>
      <p:pic>
        <p:nvPicPr>
          <p:cNvPr id="171011" name="Immagine 4" descr="us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3644900"/>
            <a:ext cx="5345113" cy="2963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1012" name="Immagine 2" descr="imag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1188" y="260350"/>
            <a:ext cx="3097212" cy="3398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19945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defRPr/>
            </a:pPr>
            <a:endParaRPr lang="it-IT" sz="3200" dirty="0"/>
          </a:p>
        </p:txBody>
      </p:sp>
      <p:sp>
        <p:nvSpPr>
          <p:cNvPr id="48131" name="Rectangle 3"/>
          <p:cNvSpPr>
            <a:spLocks noGrp="1" noChangeArrowheads="1"/>
          </p:cNvSpPr>
          <p:nvPr>
            <p:ph type="body" idx="1"/>
          </p:nvPr>
        </p:nvSpPr>
        <p:spPr/>
        <p:txBody>
          <a:bodyPr/>
          <a:lstStyle/>
          <a:p>
            <a:pPr eaLnBrk="1" hangingPunct="1">
              <a:defRPr/>
            </a:pPr>
            <a:endParaRPr lang="it-IT" dirty="0"/>
          </a:p>
        </p:txBody>
      </p:sp>
      <p:pic>
        <p:nvPicPr>
          <p:cNvPr id="172035" name="Picture 7" descr="Image:Anti-Monroe-Doctrin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07950"/>
            <a:ext cx="4824413" cy="6634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2036" name="Picture 7" descr="280px-Tr-bigstick-carto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725" y="333375"/>
            <a:ext cx="3527425" cy="2835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2037" name="Immagine 1" descr="tr_foreign_03.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11863" y="3933825"/>
            <a:ext cx="1717675" cy="1584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53519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endParaRPr lang="it-IT"/>
          </a:p>
        </p:txBody>
      </p:sp>
      <p:sp>
        <p:nvSpPr>
          <p:cNvPr id="49155" name="Rectangle 3"/>
          <p:cNvSpPr>
            <a:spLocks noGrp="1" noChangeArrowheads="1"/>
          </p:cNvSpPr>
          <p:nvPr>
            <p:ph type="body" idx="1"/>
          </p:nvPr>
        </p:nvSpPr>
        <p:spPr/>
        <p:txBody>
          <a:bodyPr/>
          <a:lstStyle/>
          <a:p>
            <a:endParaRPr lang="it-IT"/>
          </a:p>
        </p:txBody>
      </p:sp>
      <p:pic>
        <p:nvPicPr>
          <p:cNvPr id="49157" name="Picture 5" descr="attori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628775"/>
            <a:ext cx="5915025" cy="39751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0240020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defRPr/>
            </a:pPr>
            <a:r>
              <a:rPr lang="it-IT" sz="2800" dirty="0">
                <a:latin typeface="Verdana" charset="0"/>
              </a:rPr>
              <a:t>Da </a:t>
            </a:r>
            <a:r>
              <a:rPr lang="it-IT" sz="2800" dirty="0" err="1">
                <a:latin typeface="Verdana" charset="0"/>
              </a:rPr>
              <a:t>Boggs</a:t>
            </a:r>
            <a:r>
              <a:rPr lang="it-IT" sz="2800" dirty="0">
                <a:latin typeface="Verdana" charset="0"/>
              </a:rPr>
              <a:t>, 1945 </a:t>
            </a:r>
          </a:p>
        </p:txBody>
      </p:sp>
      <p:sp>
        <p:nvSpPr>
          <p:cNvPr id="21507" name="Rectangle 3"/>
          <p:cNvSpPr>
            <a:spLocks noGrp="1" noChangeArrowheads="1"/>
          </p:cNvSpPr>
          <p:nvPr>
            <p:ph type="body" idx="1"/>
          </p:nvPr>
        </p:nvSpPr>
        <p:spPr/>
        <p:txBody>
          <a:bodyPr/>
          <a:lstStyle/>
          <a:p>
            <a:pPr eaLnBrk="1" hangingPunct="1">
              <a:defRPr/>
            </a:pPr>
            <a:endParaRPr lang="it-IT"/>
          </a:p>
        </p:txBody>
      </p:sp>
      <p:pic>
        <p:nvPicPr>
          <p:cNvPr id="166915" name="Immagine 1" descr="boggs hemispher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268413"/>
            <a:ext cx="8582025" cy="5400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52232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defRPr/>
            </a:pPr>
            <a:endParaRPr lang="it-IT"/>
          </a:p>
        </p:txBody>
      </p:sp>
      <p:sp>
        <p:nvSpPr>
          <p:cNvPr id="3" name="Segnaposto contenuto 2"/>
          <p:cNvSpPr>
            <a:spLocks noGrp="1"/>
          </p:cNvSpPr>
          <p:nvPr>
            <p:ph idx="1"/>
          </p:nvPr>
        </p:nvSpPr>
        <p:spPr/>
        <p:txBody>
          <a:bodyPr>
            <a:normAutofit lnSpcReduction="10000"/>
          </a:bodyPr>
          <a:lstStyle/>
          <a:p>
            <a:pPr marL="0" indent="0">
              <a:buFontTx/>
              <a:buNone/>
            </a:pPr>
            <a:r>
              <a:rPr lang="it-IT" sz="2800">
                <a:latin typeface="Arial" charset="0"/>
                <a:ea typeface="ＭＳ Ｐゴシック" charset="0"/>
              </a:rPr>
              <a:t>“</a:t>
            </a:r>
            <a:r>
              <a:rPr lang="en-US" altLang="ja-JP" sz="2800">
                <a:latin typeface="Arial" charset="0"/>
                <a:ea typeface="ＭＳ Ｐゴシック" charset="0"/>
              </a:rPr>
              <a:t>In my review of nearly 150 nineteenth century school atlases and geographies with world maps, only four which did not utilize the globular projection for general world reference maps were found</a:t>
            </a:r>
            <a:r>
              <a:rPr lang="it-IT" sz="2800">
                <a:latin typeface="Arial" charset="0"/>
                <a:ea typeface="ＭＳ Ｐゴシック" charset="0"/>
              </a:rPr>
              <a:t>”</a:t>
            </a:r>
            <a:r>
              <a:rPr lang="it-IT" altLang="ja-JP" sz="2800">
                <a:latin typeface="Arial" charset="0"/>
                <a:ea typeface="ＭＳ Ｐゴシック" charset="0"/>
              </a:rPr>
              <a:t>, J.C. Patton, 1999</a:t>
            </a:r>
          </a:p>
          <a:p>
            <a:pPr marL="0" indent="0">
              <a:buFontTx/>
              <a:buNone/>
            </a:pPr>
            <a:endParaRPr lang="it-IT" sz="2800">
              <a:latin typeface="Arial" charset="0"/>
              <a:ea typeface="ＭＳ Ｐゴシック" charset="0"/>
            </a:endParaRPr>
          </a:p>
          <a:p>
            <a:pPr marL="0" indent="0">
              <a:buFontTx/>
              <a:buNone/>
            </a:pPr>
            <a:r>
              <a:rPr lang="it-IT" sz="2800">
                <a:latin typeface="Arial" charset="0"/>
                <a:ea typeface="ＭＳ Ｐゴシック" charset="0"/>
              </a:rPr>
              <a:t>“…Illusions persist in the minds of all of us from the old school-book device of flat maps which break the world into ‘</a:t>
            </a:r>
            <a:r>
              <a:rPr lang="it-IT" altLang="ja-JP" sz="2800">
                <a:latin typeface="Arial" charset="0"/>
                <a:ea typeface="ＭＳ Ｐゴシック" charset="0"/>
              </a:rPr>
              <a:t>hemispheres</a:t>
            </a:r>
            <a:r>
              <a:rPr lang="it-IT" sz="2800">
                <a:latin typeface="Arial" charset="0"/>
                <a:ea typeface="ＭＳ Ｐゴシック" charset="0"/>
              </a:rPr>
              <a:t>’</a:t>
            </a:r>
            <a:r>
              <a:rPr lang="it-IT" altLang="ja-JP" sz="2800">
                <a:latin typeface="Arial" charset="0"/>
                <a:ea typeface="ＭＳ Ｐゴシック" charset="0"/>
              </a:rPr>
              <a:t> that have no objective existence whatever in nature</a:t>
            </a:r>
            <a:r>
              <a:rPr lang="it-IT" sz="2800">
                <a:latin typeface="Arial" charset="0"/>
                <a:ea typeface="ＭＳ Ｐゴシック" charset="0"/>
              </a:rPr>
              <a:t>”</a:t>
            </a:r>
            <a:r>
              <a:rPr lang="it-IT" altLang="ja-JP" sz="2800">
                <a:latin typeface="Arial" charset="0"/>
                <a:ea typeface="ＭＳ Ｐゴシック" charset="0"/>
              </a:rPr>
              <a:t>, E. Staley, 1941</a:t>
            </a:r>
          </a:p>
          <a:p>
            <a:pPr marL="0" indent="0">
              <a:buFontTx/>
              <a:buNone/>
            </a:pPr>
            <a:endParaRPr lang="it-IT" sz="2800">
              <a:latin typeface="Arial" charset="0"/>
              <a:ea typeface="ＭＳ Ｐゴシック" charset="0"/>
            </a:endParaRPr>
          </a:p>
        </p:txBody>
      </p:sp>
    </p:spTree>
    <p:extLst>
      <p:ext uri="{BB962C8B-B14F-4D97-AF65-F5344CB8AC3E}">
        <p14:creationId xmlns:p14="http://schemas.microsoft.com/office/powerpoint/2010/main" val="39426948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r>
              <a:rPr lang="it-IT" dirty="0"/>
              <a:t>Ma, è vero? </a:t>
            </a:r>
          </a:p>
        </p:txBody>
      </p:sp>
    </p:spTree>
    <p:extLst>
      <p:ext uri="{BB962C8B-B14F-4D97-AF65-F5344CB8AC3E}">
        <p14:creationId xmlns:p14="http://schemas.microsoft.com/office/powerpoint/2010/main" val="14018301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descr="monroe docrtine on the map.png"/>
          <p:cNvPicPr>
            <a:picLocks noGrp="1" noChangeAspect="1"/>
          </p:cNvPicPr>
          <p:nvPr>
            <p:ph idx="1"/>
          </p:nvPr>
        </p:nvPicPr>
        <p:blipFill>
          <a:blip r:embed="rId2">
            <a:extLst>
              <a:ext uri="{28A0092B-C50C-407E-A947-70E740481C1C}">
                <a14:useLocalDpi xmlns:a14="http://schemas.microsoft.com/office/drawing/2010/main" val="0"/>
              </a:ext>
            </a:extLst>
          </a:blip>
          <a:srcRect l="-50576" r="-50576"/>
          <a:stretch>
            <a:fillRect/>
          </a:stretch>
        </p:blipFill>
        <p:spPr>
          <a:xfrm>
            <a:off x="-1022434" y="131963"/>
            <a:ext cx="11630137" cy="6396127"/>
          </a:xfrm>
        </p:spPr>
      </p:pic>
    </p:spTree>
    <p:extLst>
      <p:ext uri="{BB962C8B-B14F-4D97-AF65-F5344CB8AC3E}">
        <p14:creationId xmlns:p14="http://schemas.microsoft.com/office/powerpoint/2010/main" val="37003993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descr="the atalantic area.png"/>
          <p:cNvPicPr>
            <a:picLocks noGrp="1" noChangeAspect="1"/>
          </p:cNvPicPr>
          <p:nvPr>
            <p:ph idx="1"/>
          </p:nvPr>
        </p:nvPicPr>
        <p:blipFill>
          <a:blip r:embed="rId2">
            <a:extLst>
              <a:ext uri="{28A0092B-C50C-407E-A947-70E740481C1C}">
                <a14:useLocalDpi xmlns:a14="http://schemas.microsoft.com/office/drawing/2010/main" val="0"/>
              </a:ext>
            </a:extLst>
          </a:blip>
          <a:srcRect l="-61836" r="-61836"/>
          <a:stretch>
            <a:fillRect/>
          </a:stretch>
        </p:blipFill>
        <p:spPr/>
      </p:pic>
    </p:spTree>
    <p:extLst>
      <p:ext uri="{BB962C8B-B14F-4D97-AF65-F5344CB8AC3E}">
        <p14:creationId xmlns:p14="http://schemas.microsoft.com/office/powerpoint/2010/main" val="38229579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descr="azimuthal.png"/>
          <p:cNvPicPr>
            <a:picLocks noGrp="1" noChangeAspect="1"/>
          </p:cNvPicPr>
          <p:nvPr>
            <p:ph idx="1"/>
          </p:nvPr>
        </p:nvPicPr>
        <p:blipFill>
          <a:blip r:embed="rId2">
            <a:extLst>
              <a:ext uri="{28A0092B-C50C-407E-A947-70E740481C1C}">
                <a14:useLocalDpi xmlns:a14="http://schemas.microsoft.com/office/drawing/2010/main" val="0"/>
              </a:ext>
            </a:extLst>
          </a:blip>
          <a:srcRect l="-46360" r="-46360"/>
          <a:stretch>
            <a:fillRect/>
          </a:stretch>
        </p:blipFill>
        <p:spPr/>
      </p:pic>
    </p:spTree>
    <p:extLst>
      <p:ext uri="{BB962C8B-B14F-4D97-AF65-F5344CB8AC3E}">
        <p14:creationId xmlns:p14="http://schemas.microsoft.com/office/powerpoint/2010/main" val="10668069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descr="Senza titolo.jpg"/>
          <p:cNvPicPr>
            <a:picLocks noGrp="1" noChangeAspect="1"/>
          </p:cNvPicPr>
          <p:nvPr>
            <p:ph idx="1"/>
          </p:nvPr>
        </p:nvPicPr>
        <p:blipFill>
          <a:blip r:embed="rId2">
            <a:extLst>
              <a:ext uri="{28A0092B-C50C-407E-A947-70E740481C1C}">
                <a14:useLocalDpi xmlns:a14="http://schemas.microsoft.com/office/drawing/2010/main" val="0"/>
              </a:ext>
            </a:extLst>
          </a:blip>
          <a:srcRect l="-49046" r="-49046"/>
          <a:stretch>
            <a:fillRect/>
          </a:stretch>
        </p:blipFill>
        <p:spPr>
          <a:xfrm>
            <a:off x="-633542" y="274638"/>
            <a:ext cx="10639882" cy="5851525"/>
          </a:xfrm>
        </p:spPr>
      </p:pic>
    </p:spTree>
    <p:extLst>
      <p:ext uri="{BB962C8B-B14F-4D97-AF65-F5344CB8AC3E}">
        <p14:creationId xmlns:p14="http://schemas.microsoft.com/office/powerpoint/2010/main" val="153111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olo 1"/>
          <p:cNvSpPr>
            <a:spLocks noGrp="1"/>
          </p:cNvSpPr>
          <p:nvPr>
            <p:ph type="title"/>
          </p:nvPr>
        </p:nvSpPr>
        <p:spPr>
          <a:xfrm>
            <a:off x="457200" y="274638"/>
            <a:ext cx="8229600" cy="490537"/>
          </a:xfrm>
        </p:spPr>
        <p:txBody>
          <a:bodyPr/>
          <a:lstStyle/>
          <a:p>
            <a:pPr eaLnBrk="1" hangingPunct="1"/>
            <a:endParaRPr lang="it-IT">
              <a:latin typeface="Arial" charset="0"/>
              <a:ea typeface="ＭＳ Ｐゴシック" charset="0"/>
            </a:endParaRPr>
          </a:p>
        </p:txBody>
      </p:sp>
      <p:sp>
        <p:nvSpPr>
          <p:cNvPr id="17410" name="Segnaposto contenuto 2"/>
          <p:cNvSpPr>
            <a:spLocks noGrp="1"/>
          </p:cNvSpPr>
          <p:nvPr>
            <p:ph idx="1"/>
          </p:nvPr>
        </p:nvSpPr>
        <p:spPr>
          <a:xfrm>
            <a:off x="457200" y="765175"/>
            <a:ext cx="8229600" cy="5360988"/>
          </a:xfrm>
        </p:spPr>
        <p:txBody>
          <a:bodyPr/>
          <a:lstStyle/>
          <a:p>
            <a:pPr marL="0" indent="0" eaLnBrk="1" hangingPunct="1">
              <a:buFontTx/>
              <a:buNone/>
            </a:pPr>
            <a:r>
              <a:rPr lang="it-IT" sz="2800" dirty="0">
                <a:latin typeface="Arial" charset="0"/>
                <a:ea typeface="ＭＳ Ｐゴシック" charset="0"/>
              </a:rPr>
              <a:t>“Uno dei miti più durevoli e significativi delle relazioni umane è la presunzione che i gruppi che risiedono su un unico blocco terrestre condividano certi interessi e tratti comuni a causa di questa contiguità territoriale, anche se i gruppi in questione possono essere separati da grandi distanze”, </a:t>
            </a:r>
            <a:r>
              <a:rPr lang="it-IT" sz="2800" dirty="0" err="1">
                <a:latin typeface="Arial" charset="0"/>
                <a:ea typeface="ＭＳ Ｐゴシック" charset="0"/>
              </a:rPr>
              <a:t>W</a:t>
            </a:r>
            <a:r>
              <a:rPr lang="it-IT" sz="2800" dirty="0">
                <a:latin typeface="Arial" charset="0"/>
                <a:ea typeface="ＭＳ Ｐゴシック" charset="0"/>
              </a:rPr>
              <a:t>. </a:t>
            </a:r>
            <a:r>
              <a:rPr lang="it-IT" sz="2800" dirty="0" err="1">
                <a:latin typeface="Arial" charset="0"/>
                <a:ea typeface="ＭＳ Ｐゴシック" charset="0"/>
              </a:rPr>
              <a:t>Connor</a:t>
            </a:r>
            <a:r>
              <a:rPr lang="it-IT" sz="2800" dirty="0">
                <a:latin typeface="Arial" charset="0"/>
                <a:ea typeface="ＭＳ Ｐゴシック" charset="0"/>
              </a:rPr>
              <a:t>, 1969 (ed. </a:t>
            </a:r>
            <a:r>
              <a:rPr lang="it-IT" sz="2800" dirty="0" err="1">
                <a:latin typeface="Arial" charset="0"/>
                <a:ea typeface="ＭＳ Ｐゴシック" charset="0"/>
              </a:rPr>
              <a:t>it</a:t>
            </a:r>
            <a:r>
              <a:rPr lang="it-IT" sz="2800" dirty="0">
                <a:latin typeface="Arial" charset="0"/>
                <a:ea typeface="ＭＳ Ｐゴシック" charset="0"/>
              </a:rPr>
              <a:t>. 1994)</a:t>
            </a:r>
          </a:p>
          <a:p>
            <a:pPr marL="0" indent="0" eaLnBrk="1" hangingPunct="1">
              <a:buFontTx/>
              <a:buNone/>
            </a:pPr>
            <a:endParaRPr lang="it-IT" sz="2800" dirty="0">
              <a:latin typeface="Arial" charset="0"/>
              <a:ea typeface="ＭＳ Ｐゴシック" charset="0"/>
            </a:endParaRPr>
          </a:p>
          <a:p>
            <a:pPr marL="0" indent="0" eaLnBrk="1" hangingPunct="1">
              <a:buFontTx/>
              <a:buNone/>
            </a:pPr>
            <a:endParaRPr lang="it-IT" sz="2800" dirty="0">
              <a:latin typeface="Arial" charset="0"/>
              <a:ea typeface="ＭＳ Ｐゴシック" charset="0"/>
            </a:endParaRPr>
          </a:p>
          <a:p>
            <a:pPr marL="0" indent="0" eaLnBrk="1" hangingPunct="1">
              <a:buFontTx/>
              <a:buNone/>
            </a:pPr>
            <a:endParaRPr lang="it-IT" sz="2800" dirty="0">
              <a:latin typeface="Arial" charset="0"/>
              <a:ea typeface="ＭＳ Ｐゴシック" charset="0"/>
            </a:endParaRPr>
          </a:p>
          <a:p>
            <a:pPr marL="0" indent="0" eaLnBrk="1" hangingPunct="1"/>
            <a:endParaRPr lang="it-IT" dirty="0">
              <a:latin typeface="Arial" charset="0"/>
              <a:ea typeface="ＭＳ Ｐゴシック" charset="0"/>
            </a:endParaRPr>
          </a:p>
        </p:txBody>
      </p:sp>
    </p:spTree>
    <p:extLst>
      <p:ext uri="{BB962C8B-B14F-4D97-AF65-F5344CB8AC3E}">
        <p14:creationId xmlns:p14="http://schemas.microsoft.com/office/powerpoint/2010/main" val="27115894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descr="shrinking.png"/>
          <p:cNvPicPr>
            <a:picLocks noGrp="1" noChangeAspect="1"/>
          </p:cNvPicPr>
          <p:nvPr>
            <p:ph idx="1"/>
          </p:nvPr>
        </p:nvPicPr>
        <p:blipFill>
          <a:blip r:embed="rId2">
            <a:extLst>
              <a:ext uri="{28A0092B-C50C-407E-A947-70E740481C1C}">
                <a14:useLocalDpi xmlns:a14="http://schemas.microsoft.com/office/drawing/2010/main" val="0"/>
              </a:ext>
            </a:extLst>
          </a:blip>
          <a:srcRect l="-29241" r="-29241"/>
          <a:stretch>
            <a:fillRect/>
          </a:stretch>
        </p:blipFill>
        <p:spPr/>
      </p:pic>
    </p:spTree>
    <p:extLst>
      <p:ext uri="{BB962C8B-B14F-4D97-AF65-F5344CB8AC3E}">
        <p14:creationId xmlns:p14="http://schemas.microsoft.com/office/powerpoint/2010/main" val="2394114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olo 1"/>
          <p:cNvSpPr>
            <a:spLocks noGrp="1"/>
          </p:cNvSpPr>
          <p:nvPr>
            <p:ph type="title"/>
          </p:nvPr>
        </p:nvSpPr>
        <p:spPr/>
        <p:txBody>
          <a:bodyPr/>
          <a:lstStyle/>
          <a:p>
            <a:pPr eaLnBrk="1" hangingPunct="1"/>
            <a:endParaRPr lang="it-IT">
              <a:latin typeface="Arial" charset="0"/>
              <a:ea typeface="ＭＳ Ｐゴシック" charset="0"/>
            </a:endParaRPr>
          </a:p>
        </p:txBody>
      </p:sp>
      <p:sp>
        <p:nvSpPr>
          <p:cNvPr id="18434" name="Segnaposto contenuto 2"/>
          <p:cNvSpPr>
            <a:spLocks noGrp="1"/>
          </p:cNvSpPr>
          <p:nvPr>
            <p:ph idx="1"/>
          </p:nvPr>
        </p:nvSpPr>
        <p:spPr>
          <a:xfrm>
            <a:off x="663575" y="333375"/>
            <a:ext cx="8229600" cy="5792788"/>
          </a:xfrm>
        </p:spPr>
        <p:txBody>
          <a:bodyPr/>
          <a:lstStyle/>
          <a:p>
            <a:pPr marL="0" indent="0" eaLnBrk="1" hangingPunct="1">
              <a:buFontTx/>
              <a:buNone/>
            </a:pPr>
            <a:r>
              <a:rPr lang="it-IT" sz="2800">
                <a:latin typeface="Arial" charset="0"/>
                <a:ea typeface="ＭＳ Ｐゴシック" charset="0"/>
              </a:rPr>
              <a:t>Il “mito dei continenti” e la costruzione geopolitica degli spazi terrestri</a:t>
            </a:r>
          </a:p>
          <a:p>
            <a:pPr marL="0" indent="0" eaLnBrk="1" hangingPunct="1">
              <a:buFontTx/>
              <a:buNone/>
            </a:pPr>
            <a:endParaRPr lang="it-IT" sz="2800">
              <a:latin typeface="Arial" charset="0"/>
              <a:ea typeface="ＭＳ Ｐゴシック" charset="0"/>
            </a:endParaRPr>
          </a:p>
          <a:p>
            <a:pPr marL="0" indent="0" eaLnBrk="1" hangingPunct="1">
              <a:buFontTx/>
              <a:buAutoNum type="arabicPeriod"/>
            </a:pPr>
            <a:r>
              <a:rPr lang="it-IT" sz="2800">
                <a:latin typeface="Arial" charset="0"/>
                <a:ea typeface="ＭＳ Ｐゴシック" charset="0"/>
              </a:rPr>
              <a:t>Visione “emisferica” del mondo</a:t>
            </a:r>
          </a:p>
          <a:p>
            <a:pPr marL="0" indent="0" eaLnBrk="1" hangingPunct="1">
              <a:buFontTx/>
              <a:buAutoNum type="arabicPeriod"/>
            </a:pPr>
            <a:endParaRPr lang="it-IT" sz="2800">
              <a:latin typeface="Arial" charset="0"/>
              <a:ea typeface="ＭＳ Ｐゴシック" charset="0"/>
            </a:endParaRPr>
          </a:p>
          <a:p>
            <a:pPr marL="0" indent="0" eaLnBrk="1" hangingPunct="1">
              <a:buFontTx/>
              <a:buAutoNum type="arabicPeriod"/>
            </a:pPr>
            <a:r>
              <a:rPr lang="it-IT" sz="2800">
                <a:latin typeface="Arial" charset="0"/>
                <a:ea typeface="ＭＳ Ｐゴシック" charset="0"/>
              </a:rPr>
              <a:t>Decolonizzazione “parziale”</a:t>
            </a:r>
          </a:p>
          <a:p>
            <a:pPr marL="0" indent="0" eaLnBrk="1" hangingPunct="1">
              <a:buFontTx/>
              <a:buAutoNum type="arabicPeriod"/>
            </a:pPr>
            <a:endParaRPr lang="it-IT" sz="2800">
              <a:latin typeface="Arial" charset="0"/>
              <a:ea typeface="ＭＳ Ｐゴシック" charset="0"/>
            </a:endParaRPr>
          </a:p>
          <a:p>
            <a:pPr marL="0" indent="0" eaLnBrk="1" hangingPunct="1">
              <a:buFontTx/>
              <a:buAutoNum type="arabicPeriod"/>
            </a:pPr>
            <a:r>
              <a:rPr lang="it-IT" sz="2800">
                <a:latin typeface="Arial" charset="0"/>
                <a:ea typeface="ＭＳ Ｐゴシック" charset="0"/>
              </a:rPr>
              <a:t>Presunta omogeneità culturale  dei continenti</a:t>
            </a:r>
          </a:p>
          <a:p>
            <a:pPr marL="0" indent="0" eaLnBrk="1" hangingPunct="1">
              <a:buFontTx/>
              <a:buAutoNum type="arabicPeriod"/>
            </a:pPr>
            <a:endParaRPr lang="it-IT" sz="2800">
              <a:latin typeface="Arial" charset="0"/>
              <a:ea typeface="ＭＳ Ｐゴシック" charset="0"/>
            </a:endParaRPr>
          </a:p>
          <a:p>
            <a:pPr marL="0" indent="0" eaLnBrk="1" hangingPunct="1">
              <a:buFontTx/>
              <a:buAutoNum type="arabicPeriod"/>
            </a:pPr>
            <a:r>
              <a:rPr lang="it-IT" sz="2800">
                <a:latin typeface="Arial" charset="0"/>
                <a:ea typeface="ＭＳ Ｐゴシック" charset="0"/>
              </a:rPr>
              <a:t>Configurazione “</a:t>
            </a:r>
            <a:r>
              <a:rPr lang="it-IT" altLang="ja-JP" sz="2800">
                <a:latin typeface="Arial" charset="0"/>
                <a:ea typeface="ＭＳ Ｐゴシック" charset="0"/>
              </a:rPr>
              <a:t>continentalista</a:t>
            </a:r>
            <a:r>
              <a:rPr lang="it-IT" sz="2800">
                <a:latin typeface="Arial" charset="0"/>
                <a:ea typeface="ＭＳ Ｐゴシック" charset="0"/>
              </a:rPr>
              <a:t>”</a:t>
            </a:r>
            <a:r>
              <a:rPr lang="it-IT" altLang="ja-JP" sz="2800">
                <a:latin typeface="Arial" charset="0"/>
                <a:ea typeface="ＭＳ Ｐゴシック" charset="0"/>
              </a:rPr>
              <a:t> delle costruzioni sovra-nazionali</a:t>
            </a:r>
          </a:p>
          <a:p>
            <a:pPr marL="0" indent="0" eaLnBrk="1" hangingPunct="1"/>
            <a:endParaRPr lang="it-IT">
              <a:latin typeface="Arial" charset="0"/>
              <a:ea typeface="ＭＳ Ｐゴシック" charset="0"/>
            </a:endParaRPr>
          </a:p>
        </p:txBody>
      </p:sp>
    </p:spTree>
    <p:extLst>
      <p:ext uri="{BB962C8B-B14F-4D97-AF65-F5344CB8AC3E}">
        <p14:creationId xmlns:p14="http://schemas.microsoft.com/office/powerpoint/2010/main" val="1549986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olo 1"/>
          <p:cNvSpPr>
            <a:spLocks noGrp="1"/>
          </p:cNvSpPr>
          <p:nvPr>
            <p:ph type="title"/>
          </p:nvPr>
        </p:nvSpPr>
        <p:spPr/>
        <p:txBody>
          <a:bodyPr/>
          <a:lstStyle/>
          <a:p>
            <a:pPr eaLnBrk="1" hangingPunct="1"/>
            <a:r>
              <a:rPr lang="it-IT" sz="3200">
                <a:latin typeface="Arial" charset="0"/>
                <a:ea typeface="ＭＳ Ｐゴシック" charset="0"/>
              </a:rPr>
              <a:t>Decolonizzazione parziale?</a:t>
            </a:r>
          </a:p>
        </p:txBody>
      </p:sp>
      <p:sp>
        <p:nvSpPr>
          <p:cNvPr id="19458" name="Segnaposto contenuto 2"/>
          <p:cNvSpPr>
            <a:spLocks noGrp="1"/>
          </p:cNvSpPr>
          <p:nvPr>
            <p:ph idx="1"/>
          </p:nvPr>
        </p:nvSpPr>
        <p:spPr/>
        <p:txBody>
          <a:bodyPr/>
          <a:lstStyle/>
          <a:p>
            <a:pPr marL="0" indent="0" eaLnBrk="1" hangingPunct="1">
              <a:buFontTx/>
              <a:buNone/>
            </a:pPr>
            <a:r>
              <a:rPr lang="it-IT" sz="2800">
                <a:latin typeface="Arial" charset="0"/>
                <a:ea typeface="ＭＳ Ｐゴシック" charset="0"/>
              </a:rPr>
              <a:t>“Solo se scorre dell’acqua salata fra il paese originario e il territorio vi è colonialismo”, W. Connor, 1969 e 1994</a:t>
            </a:r>
          </a:p>
          <a:p>
            <a:pPr marL="0" indent="0" eaLnBrk="1" hangingPunct="1">
              <a:buFontTx/>
              <a:buNone/>
            </a:pPr>
            <a:endParaRPr lang="it-IT">
              <a:latin typeface="Arial" charset="0"/>
              <a:ea typeface="ＭＳ Ｐゴシック" charset="0"/>
            </a:endParaRPr>
          </a:p>
        </p:txBody>
      </p:sp>
    </p:spTree>
    <p:extLst>
      <p:ext uri="{BB962C8B-B14F-4D97-AF65-F5344CB8AC3E}">
        <p14:creationId xmlns:p14="http://schemas.microsoft.com/office/powerpoint/2010/main" val="677022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olo 1"/>
          <p:cNvSpPr>
            <a:spLocks noGrp="1"/>
          </p:cNvSpPr>
          <p:nvPr>
            <p:ph type="title"/>
          </p:nvPr>
        </p:nvSpPr>
        <p:spPr/>
        <p:txBody>
          <a:bodyPr/>
          <a:lstStyle/>
          <a:p>
            <a:pPr eaLnBrk="1" hangingPunct="1"/>
            <a:r>
              <a:rPr lang="it-IT" sz="2800">
                <a:latin typeface="Arial" charset="0"/>
                <a:ea typeface="ＭＳ Ｐゴシック" charset="0"/>
              </a:rPr>
              <a:t>Infatti, questo è senza dubbio un impero</a:t>
            </a:r>
          </a:p>
        </p:txBody>
      </p:sp>
      <p:sp>
        <p:nvSpPr>
          <p:cNvPr id="20482" name="Segnaposto contenuto 2"/>
          <p:cNvSpPr>
            <a:spLocks noGrp="1"/>
          </p:cNvSpPr>
          <p:nvPr>
            <p:ph idx="1"/>
          </p:nvPr>
        </p:nvSpPr>
        <p:spPr>
          <a:xfrm>
            <a:off x="395288" y="1628775"/>
            <a:ext cx="8229600" cy="4525963"/>
          </a:xfrm>
        </p:spPr>
        <p:txBody>
          <a:bodyPr/>
          <a:lstStyle/>
          <a:p>
            <a:pPr marL="0" indent="0" eaLnBrk="1" hangingPunct="1">
              <a:buFontTx/>
              <a:buNone/>
            </a:pPr>
            <a:endParaRPr lang="it-IT" sz="2800">
              <a:latin typeface="Arial" charset="0"/>
              <a:ea typeface="ＭＳ Ｐゴシック" charset="0"/>
            </a:endParaRPr>
          </a:p>
        </p:txBody>
      </p:sp>
      <p:pic>
        <p:nvPicPr>
          <p:cNvPr id="20483" name="Picture 5" descr="British_empire_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773238"/>
            <a:ext cx="6337300" cy="4786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7549886"/>
      </p:ext>
    </p:extLst>
  </p:cSld>
  <p:clrMapOvr>
    <a:masterClrMapping/>
  </p:clrMapOvr>
</p:sld>
</file>

<file path=ppt/theme/theme1.xml><?xml version="1.0" encoding="utf-8"?>
<a:theme xmlns:a="http://schemas.openxmlformats.org/drawingml/2006/main" name="16. nazione-etni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1410</Words>
  <Application>Microsoft Macintosh PowerPoint</Application>
  <PresentationFormat>Presentazione su schermo (4:3)</PresentationFormat>
  <Paragraphs>89</Paragraphs>
  <Slides>60</Slides>
  <Notes>0</Notes>
  <HiddenSlides>0</HiddenSlides>
  <MMClips>0</MMClips>
  <ScaleCrop>false</ScaleCrop>
  <HeadingPairs>
    <vt:vector size="8" baseType="variant">
      <vt:variant>
        <vt:lpstr>Caratteri utilizzati</vt:lpstr>
      </vt:variant>
      <vt:variant>
        <vt:i4>2</vt:i4>
      </vt:variant>
      <vt:variant>
        <vt:lpstr>Tema</vt:lpstr>
      </vt:variant>
      <vt:variant>
        <vt:i4>1</vt:i4>
      </vt:variant>
      <vt:variant>
        <vt:lpstr>Server OLE incorporati</vt:lpstr>
      </vt:variant>
      <vt:variant>
        <vt:i4>1</vt:i4>
      </vt:variant>
      <vt:variant>
        <vt:lpstr>Titoli diapositive</vt:lpstr>
      </vt:variant>
      <vt:variant>
        <vt:i4>60</vt:i4>
      </vt:variant>
    </vt:vector>
  </HeadingPairs>
  <TitlesOfParts>
    <vt:vector size="64" baseType="lpstr">
      <vt:lpstr>Arial</vt:lpstr>
      <vt:lpstr>Verdana</vt:lpstr>
      <vt:lpstr>16. nazione-etnia</vt:lpstr>
      <vt:lpstr>Acrobat Document</vt:lpstr>
      <vt:lpstr>Categorie interpretative del discorso geopolitico  (presente e passato)</vt:lpstr>
      <vt:lpstr>Presentazione standard di PowerPoint</vt:lpstr>
      <vt:lpstr>continenti</vt:lpstr>
      <vt:lpstr>Presentazione standard di PowerPoint</vt:lpstr>
      <vt:lpstr>Presentazione standard di PowerPoint</vt:lpstr>
      <vt:lpstr>Presentazione standard di PowerPoint</vt:lpstr>
      <vt:lpstr>Presentazione standard di PowerPoint</vt:lpstr>
      <vt:lpstr>Decolonizzazione parziale?</vt:lpstr>
      <vt:lpstr>Infatti, questo è senza dubbio un impero</vt:lpstr>
      <vt:lpstr>Presentazione standard di PowerPoint</vt:lpstr>
      <vt:lpstr>E questi?</vt:lpstr>
      <vt:lpstr>Presentazione standard di PowerPoint</vt:lpstr>
      <vt:lpstr>Venditore di cappelli uiguro</vt:lpstr>
      <vt:lpstr>Presentazione standard di PowerPoint</vt:lpstr>
      <vt:lpstr>Presentazione standard di PowerPoint</vt:lpstr>
      <vt:lpstr>questo chiaramente no</vt:lpstr>
      <vt:lpstr>Presentazione standard di PowerPoint</vt:lpstr>
      <vt:lpstr>Presunta omogeneità continentale,  M.W. Lewis, K.E. Wigen, 1997 </vt:lpstr>
      <vt:lpstr>Presentazione standard di PowerPoint</vt:lpstr>
      <vt:lpstr>Il ‘nuovo’ continente</vt:lpstr>
      <vt:lpstr>la ‘nera’ Africa </vt:lpstr>
      <vt:lpstr>Configurazione “continentalista”  delle costruzioni sovra-nazionali</vt:lpstr>
      <vt:lpstr>Presentazione standard di PowerPoint</vt:lpstr>
      <vt:lpstr>  The Historical Atlas, W. R. Shepherd, 1911</vt:lpstr>
      <vt:lpstr>The Historical Atlas, W.R. Shepherd, 1911</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Altre categorie “spaziali”</vt:lpstr>
      <vt:lpstr>Est-ovest</vt:lpstr>
      <vt:lpstr>Presentazione standard di PowerPoint</vt:lpstr>
      <vt:lpstr>L’Oriente</vt:lpstr>
      <vt:lpstr>Presentazione standard di PowerPoint</vt:lpstr>
      <vt:lpstr>emisferi</vt:lpstr>
      <vt:lpstr>Presentazione standard di PowerPoint</vt:lpstr>
      <vt:lpstr>Presentazione standard di PowerPoint</vt:lpstr>
      <vt:lpstr>Visione “emisferica” del mondo</vt:lpstr>
      <vt:lpstr>A new map of the world</vt:lpstr>
      <vt:lpstr>1846</vt:lpstr>
      <vt:lpstr>Presentazione standard di PowerPoint</vt:lpstr>
      <vt:lpstr>1860</vt:lpstr>
      <vt:lpstr>La Dottrina di Monroe</vt:lpstr>
      <vt:lpstr>Presentazione standard di PowerPoint</vt:lpstr>
      <vt:lpstr>Presentazione standard di PowerPoint</vt:lpstr>
      <vt:lpstr>Corollario Roosevelt</vt:lpstr>
      <vt:lpstr>Presentazione standard di PowerPoint</vt:lpstr>
      <vt:lpstr>Presentazione standard di PowerPoint</vt:lpstr>
      <vt:lpstr>Presentazione standard di PowerPoint</vt:lpstr>
      <vt:lpstr>Da Boggs, 1945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Categorie interpretative del discorso geopolitico  (presente e passato)</dc:title>
  <dc:creator>elena.dellagnese@unimib.it</dc:creator>
  <cp:lastModifiedBy>elena.dellagnese@unimib.it</cp:lastModifiedBy>
  <cp:revision>1</cp:revision>
  <dcterms:created xsi:type="dcterms:W3CDTF">2020-10-20T14:49:41Z</dcterms:created>
  <dcterms:modified xsi:type="dcterms:W3CDTF">2020-10-20T14:55:25Z</dcterms:modified>
</cp:coreProperties>
</file>