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24" r:id="rId3"/>
    <p:sldId id="302" r:id="rId4"/>
    <p:sldId id="340" r:id="rId5"/>
    <p:sldId id="339" r:id="rId6"/>
    <p:sldId id="303" r:id="rId7"/>
    <p:sldId id="325" r:id="rId8"/>
    <p:sldId id="304" r:id="rId9"/>
    <p:sldId id="305" r:id="rId10"/>
    <p:sldId id="306" r:id="rId11"/>
    <p:sldId id="307" r:id="rId12"/>
    <p:sldId id="308" r:id="rId13"/>
    <p:sldId id="309" r:id="rId14"/>
    <p:sldId id="310" r:id="rId15"/>
    <p:sldId id="311" r:id="rId16"/>
    <p:sldId id="312" r:id="rId17"/>
    <p:sldId id="313" r:id="rId18"/>
    <p:sldId id="341" r:id="rId19"/>
    <p:sldId id="342" r:id="rId20"/>
    <p:sldId id="343" r:id="rId21"/>
    <p:sldId id="344" r:id="rId22"/>
    <p:sldId id="345" r:id="rId23"/>
    <p:sldId id="346" r:id="rId24"/>
    <p:sldId id="269" r:id="rId25"/>
    <p:sldId id="282" r:id="rId26"/>
    <p:sldId id="272" r:id="rId27"/>
    <p:sldId id="347" r:id="rId28"/>
    <p:sldId id="314" r:id="rId29"/>
    <p:sldId id="318" r:id="rId30"/>
    <p:sldId id="319" r:id="rId31"/>
    <p:sldId id="320" r:id="rId32"/>
    <p:sldId id="321" r:id="rId33"/>
    <p:sldId id="322" r:id="rId34"/>
    <p:sldId id="323"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46"/>
  </p:normalViewPr>
  <p:slideViewPr>
    <p:cSldViewPr snapToGrid="0" snapToObjects="1">
      <p:cViewPr varScale="1">
        <p:scale>
          <a:sx n="76" d="100"/>
          <a:sy n="76" d="100"/>
        </p:scale>
        <p:origin x="216"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DC4FC-B650-8B49-B787-E897C6B7CA8C}" type="datetimeFigureOut">
              <a:rPr lang="it-IT" smtClean="0"/>
              <a:t>20/10/20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C9A79-AA60-8945-BDA0-C810E5A9B06C}" type="slidenum">
              <a:rPr lang="it-IT" smtClean="0"/>
              <a:t>‹N›</a:t>
            </a:fld>
            <a:endParaRPr lang="it-IT"/>
          </a:p>
        </p:txBody>
      </p:sp>
    </p:spTree>
    <p:extLst>
      <p:ext uri="{BB962C8B-B14F-4D97-AF65-F5344CB8AC3E}">
        <p14:creationId xmlns:p14="http://schemas.microsoft.com/office/powerpoint/2010/main" val="228236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208204FC-CE64-4A4A-A19A-7327DFA65A60}" type="slidenum">
              <a:rPr lang="it-IT"/>
              <a:pPr/>
              <a:t>3</a:t>
            </a:fld>
            <a:endParaRPr lang="it-IT"/>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310173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96FA2092-2DB6-497C-9908-5563E6AF5DEB}" type="slidenum">
              <a:rPr lang="it-IT"/>
              <a:pPr/>
              <a:t>17</a:t>
            </a:fld>
            <a:endParaRPr lang="it-IT"/>
          </a:p>
        </p:txBody>
      </p:sp>
      <p:sp>
        <p:nvSpPr>
          <p:cNvPr id="10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242218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A8C09DBF-1178-4B57-B8BF-E93AC62ACB05}" type="slidenum">
              <a:rPr lang="it-IT"/>
              <a:pPr/>
              <a:t>29</a:t>
            </a:fld>
            <a:endParaRPr lang="it-IT"/>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157491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4C3A2AAD-1B6E-43FF-9DC7-0D43C41CB100}" type="slidenum">
              <a:rPr lang="it-IT"/>
              <a:pPr/>
              <a:t>31</a:t>
            </a:fld>
            <a:endParaRPr lang="it-IT"/>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346115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7BDF0F79-D330-4AAC-801B-36C7ACE12AA5}" type="slidenum">
              <a:rPr lang="it-IT"/>
              <a:pPr/>
              <a:t>34</a:t>
            </a:fld>
            <a:endParaRPr lang="it-IT"/>
          </a:p>
        </p:txBody>
      </p:sp>
      <p:sp>
        <p:nvSpPr>
          <p:cNvPr id="1064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213540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1EBFBE2-0899-405E-A0CA-2100338F241A}" type="slidenum">
              <a:rPr lang="it-IT" smtClean="0">
                <a:latin typeface="Arial" charset="0"/>
              </a:rPr>
              <a:pPr/>
              <a:t>5</a:t>
            </a:fld>
            <a:endParaRPr lang="it-IT">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302844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112D7B00-8283-4562-8682-AABCE5D5190C}" type="slidenum">
              <a:rPr lang="it-IT"/>
              <a:pPr/>
              <a:t>6</a:t>
            </a:fld>
            <a:endParaRPr lang="it-IT"/>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6184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10D65790-0C74-4338-A83D-33CDA72A7EF9}" type="slidenum">
              <a:rPr lang="it-IT"/>
              <a:pPr/>
              <a:t>8</a:t>
            </a:fld>
            <a:endParaRPr lang="it-IT"/>
          </a:p>
        </p:txBody>
      </p:sp>
      <p:sp>
        <p:nvSpPr>
          <p:cNvPr id="96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390231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80FA2889-56A5-4D40-ABF3-3E9A67FDF3E4}" type="slidenum">
              <a:rPr lang="it-IT"/>
              <a:pPr/>
              <a:t>9</a:t>
            </a:fld>
            <a:endParaRPr lang="it-IT"/>
          </a:p>
        </p:txBody>
      </p:sp>
      <p:sp>
        <p:nvSpPr>
          <p:cNvPr id="98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314848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5A84CCA4-5650-4E41-BE7E-86A0393E3150}" type="slidenum">
              <a:rPr lang="it-IT"/>
              <a:pPr/>
              <a:t>12</a:t>
            </a:fld>
            <a:endParaRPr lang="it-IT"/>
          </a:p>
        </p:txBody>
      </p:sp>
      <p:sp>
        <p:nvSpPr>
          <p:cNvPr id="9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27799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7954CD0D-39E9-43AA-BA4B-E625FCC2C7BB}" type="slidenum">
              <a:rPr lang="it-IT"/>
              <a:pPr/>
              <a:t>14</a:t>
            </a:fld>
            <a:endParaRPr lang="it-IT"/>
          </a:p>
        </p:txBody>
      </p:sp>
      <p:sp>
        <p:nvSpPr>
          <p:cNvPr id="100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126855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A210381A-2E4C-4066-9028-9E03A0CBF8DA}" type="slidenum">
              <a:rPr lang="it-IT"/>
              <a:pPr/>
              <a:t>15</a:t>
            </a:fld>
            <a:endParaRPr lang="it-IT"/>
          </a:p>
        </p:txBody>
      </p:sp>
      <p:sp>
        <p:nvSpPr>
          <p:cNvPr id="101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89752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1F5D7EA6-E034-4078-85E1-712D74395034}" type="slidenum">
              <a:rPr lang="it-IT"/>
              <a:pPr/>
              <a:t>16</a:t>
            </a:fld>
            <a:endParaRPr lang="it-IT"/>
          </a:p>
        </p:txBody>
      </p:sp>
      <p:sp>
        <p:nvSpPr>
          <p:cNvPr id="102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110915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793B66-4E87-F846-85D5-6AA8BE7781C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18DB83-2DE0-8D49-A39B-3700EB8D6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DCBBAEB-9D8C-A64E-AE01-730BF73BCCC8}"/>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5" name="Segnaposto piè di pagina 4">
            <a:extLst>
              <a:ext uri="{FF2B5EF4-FFF2-40B4-BE49-F238E27FC236}">
                <a16:creationId xmlns:a16="http://schemas.microsoft.com/office/drawing/2014/main" id="{3B10B421-5385-0F42-BE20-42262E58F3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DF713A-AD88-2546-8868-AB45E9AB6DB0}"/>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24771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4A031-EF47-B94C-8464-67E6C911123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C46A68-F3EE-4040-9495-40046960E75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C629C2-6ABC-4645-9C26-6872D265A230}"/>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5" name="Segnaposto piè di pagina 4">
            <a:extLst>
              <a:ext uri="{FF2B5EF4-FFF2-40B4-BE49-F238E27FC236}">
                <a16:creationId xmlns:a16="http://schemas.microsoft.com/office/drawing/2014/main" id="{9CC8452A-1826-794C-AD83-3A4CEDA2F0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630450-2EF4-0047-A99A-7AF484E837D5}"/>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139778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960CBDA-2E8A-6F4B-A355-1226A7E8726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2400C44-5130-E545-BF93-4C2D4DEF9ED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D29FC1-48F4-A741-ACDA-05AEA3A98D05}"/>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5" name="Segnaposto piè di pagina 4">
            <a:extLst>
              <a:ext uri="{FF2B5EF4-FFF2-40B4-BE49-F238E27FC236}">
                <a16:creationId xmlns:a16="http://schemas.microsoft.com/office/drawing/2014/main" id="{DB77B8D5-4EC6-EA49-9B1E-FCE806B92A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6D8EAB-8BAA-8748-A89E-127639CE3160}"/>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48151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51F47A-1B7D-EB48-B7FD-6D8E23FBF2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D6B7EF-4053-C84F-BDFC-3623B013B08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BB6BB6-8DB5-2944-8479-C48A7FEE1AD5}"/>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5" name="Segnaposto piè di pagina 4">
            <a:extLst>
              <a:ext uri="{FF2B5EF4-FFF2-40B4-BE49-F238E27FC236}">
                <a16:creationId xmlns:a16="http://schemas.microsoft.com/office/drawing/2014/main" id="{D37D0910-1C91-2445-A009-9EC0562766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2F6B96-7CA0-6446-8AE9-72B3A9304CCA}"/>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218827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417C99-93C0-E641-BB9B-D17834BAC7B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8F90891-E1B1-4C44-9FB9-F988E8D92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7C450B2-E0CE-F447-B390-319092CD8BE4}"/>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5" name="Segnaposto piè di pagina 4">
            <a:extLst>
              <a:ext uri="{FF2B5EF4-FFF2-40B4-BE49-F238E27FC236}">
                <a16:creationId xmlns:a16="http://schemas.microsoft.com/office/drawing/2014/main" id="{B80EF4D7-3C3A-9143-B4B6-EDF02F50BA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5FA0CC-4A6E-8D47-80D2-42465E3D60B0}"/>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356688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C56FE6-3747-834D-BECD-18FBFA75C1E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061C8E-F7FE-C44A-9F07-561522F7A44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863C541-B3DC-8249-9675-7F823A0FB41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17B3B43-701E-204A-9CAC-8F9BE7752D5A}"/>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6" name="Segnaposto piè di pagina 5">
            <a:extLst>
              <a:ext uri="{FF2B5EF4-FFF2-40B4-BE49-F238E27FC236}">
                <a16:creationId xmlns:a16="http://schemas.microsoft.com/office/drawing/2014/main" id="{40CBC687-34A5-9944-9C38-CE9F3AC543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AE88D7-488F-4A43-98C3-1B494FD73F2B}"/>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260323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00EE1-FE5C-F545-9B57-C2DBD00B5D4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D259873-5B8E-BC45-A8AE-218641992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0587E26-89D6-AB44-B099-C7E782256C8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F4B2C9E-CAAD-C14A-95AE-8667ECF5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496C7C-0081-E747-85FE-34EB689A807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E7492AE-7AA5-084A-AC18-57653CC7347C}"/>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8" name="Segnaposto piè di pagina 7">
            <a:extLst>
              <a:ext uri="{FF2B5EF4-FFF2-40B4-BE49-F238E27FC236}">
                <a16:creationId xmlns:a16="http://schemas.microsoft.com/office/drawing/2014/main" id="{5DA7F6F5-5022-4E40-9B01-AFD95D67766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F6D2E9B-983C-584A-A2AD-E8A95F323008}"/>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194911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572B4-8CA7-C746-BDC2-490CE413038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4D6E49F-BCDD-1542-BEF3-B8830D7560D0}"/>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4" name="Segnaposto piè di pagina 3">
            <a:extLst>
              <a:ext uri="{FF2B5EF4-FFF2-40B4-BE49-F238E27FC236}">
                <a16:creationId xmlns:a16="http://schemas.microsoft.com/office/drawing/2014/main" id="{4556FB22-4B32-7543-B817-4177DC4EC7D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5B7DE48-5A5A-5643-A8E0-AD793A8DE92E}"/>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126498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0AC2A4C-D041-B84D-B040-D02CD0D0AD78}"/>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3" name="Segnaposto piè di pagina 2">
            <a:extLst>
              <a:ext uri="{FF2B5EF4-FFF2-40B4-BE49-F238E27FC236}">
                <a16:creationId xmlns:a16="http://schemas.microsoft.com/office/drawing/2014/main" id="{42825CA5-0345-554E-BB7E-9B5E57337A3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B6942A0-BB1C-5143-9EFE-20B194163ED1}"/>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266092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647F15-AE63-824D-9D94-8F96884E2A7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D614E2-50D6-A64B-B96C-EB57FA90D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4C12FC-0D5F-AA4D-908A-584994DFB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7233DB0-80A5-414A-8CC3-45EC1007AE98}"/>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6" name="Segnaposto piè di pagina 5">
            <a:extLst>
              <a:ext uri="{FF2B5EF4-FFF2-40B4-BE49-F238E27FC236}">
                <a16:creationId xmlns:a16="http://schemas.microsoft.com/office/drawing/2014/main" id="{D7BD98DD-2C56-704E-9EFC-5DA36F78BA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8BA3806-FEF9-B641-93A8-C441DDFB958C}"/>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190684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064B6-F72C-B24F-817F-5D4F82BC322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40019C-2663-D943-B559-FC2E275E4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CA323BC-C5BC-6A42-8C87-86288F8B2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340DF3F-0123-BA40-96D6-D675B66BBF13}"/>
              </a:ext>
            </a:extLst>
          </p:cNvPr>
          <p:cNvSpPr>
            <a:spLocks noGrp="1"/>
          </p:cNvSpPr>
          <p:nvPr>
            <p:ph type="dt" sz="half" idx="10"/>
          </p:nvPr>
        </p:nvSpPr>
        <p:spPr/>
        <p:txBody>
          <a:bodyPr/>
          <a:lstStyle/>
          <a:p>
            <a:fld id="{26FF99BB-7A40-2E40-A7A6-B84816AA1D1B}" type="datetimeFigureOut">
              <a:rPr lang="it-IT" smtClean="0"/>
              <a:t>20/10/20</a:t>
            </a:fld>
            <a:endParaRPr lang="it-IT"/>
          </a:p>
        </p:txBody>
      </p:sp>
      <p:sp>
        <p:nvSpPr>
          <p:cNvPr id="6" name="Segnaposto piè di pagina 5">
            <a:extLst>
              <a:ext uri="{FF2B5EF4-FFF2-40B4-BE49-F238E27FC236}">
                <a16:creationId xmlns:a16="http://schemas.microsoft.com/office/drawing/2014/main" id="{93B67128-1B74-A546-9A4A-25C5FF2EF61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52EF1B-17A2-1C49-8EA6-9708E01311F0}"/>
              </a:ext>
            </a:extLst>
          </p:cNvPr>
          <p:cNvSpPr>
            <a:spLocks noGrp="1"/>
          </p:cNvSpPr>
          <p:nvPr>
            <p:ph type="sldNum" sz="quarter" idx="12"/>
          </p:nvPr>
        </p:nvSpPr>
        <p:spPr/>
        <p:txBody>
          <a:bodyPr/>
          <a:lstStyle/>
          <a:p>
            <a:fld id="{B3BDA1B9-8D7F-C144-BD34-CFAB26F2A18F}" type="slidenum">
              <a:rPr lang="it-IT" smtClean="0"/>
              <a:t>‹N›</a:t>
            </a:fld>
            <a:endParaRPr lang="it-IT"/>
          </a:p>
        </p:txBody>
      </p:sp>
    </p:spTree>
    <p:extLst>
      <p:ext uri="{BB962C8B-B14F-4D97-AF65-F5344CB8AC3E}">
        <p14:creationId xmlns:p14="http://schemas.microsoft.com/office/powerpoint/2010/main" val="109768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A8B66F0-3CDF-8A42-BED0-F0496B37B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89FC1D5-ED51-DE4D-A0D6-07590B46C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08F43A-59EF-7846-A049-C6A385EEA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F99BB-7A40-2E40-A7A6-B84816AA1D1B}" type="datetimeFigureOut">
              <a:rPr lang="it-IT" smtClean="0"/>
              <a:t>20/10/20</a:t>
            </a:fld>
            <a:endParaRPr lang="it-IT"/>
          </a:p>
        </p:txBody>
      </p:sp>
      <p:sp>
        <p:nvSpPr>
          <p:cNvPr id="5" name="Segnaposto piè di pagina 4">
            <a:extLst>
              <a:ext uri="{FF2B5EF4-FFF2-40B4-BE49-F238E27FC236}">
                <a16:creationId xmlns:a16="http://schemas.microsoft.com/office/drawing/2014/main" id="{200A3A1C-C1D2-7C46-B7E8-BD3D357592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7313921-6A53-164D-8455-40EB834F3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DA1B9-8D7F-C144-BD34-CFAB26F2A18F}" type="slidenum">
              <a:rPr lang="it-IT" smtClean="0"/>
              <a:t>‹N›</a:t>
            </a:fld>
            <a:endParaRPr lang="it-IT"/>
          </a:p>
        </p:txBody>
      </p:sp>
    </p:spTree>
    <p:extLst>
      <p:ext uri="{BB962C8B-B14F-4D97-AF65-F5344CB8AC3E}">
        <p14:creationId xmlns:p14="http://schemas.microsoft.com/office/powerpoint/2010/main" val="355028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pload.wikimedia.org/wikipedia/commons/3/33/Bastioni_di_Porta_Venezia_-_Milano.jp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s://www.open.online/wp-content/uploads/2020/03/GOLF_20200312083748182-1152x768.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BDA29-0612-BA40-814A-A97044473243}"/>
              </a:ext>
            </a:extLst>
          </p:cNvPr>
          <p:cNvSpPr>
            <a:spLocks noGrp="1"/>
          </p:cNvSpPr>
          <p:nvPr>
            <p:ph type="ctrTitle"/>
          </p:nvPr>
        </p:nvSpPr>
        <p:spPr/>
        <p:txBody>
          <a:bodyPr/>
          <a:lstStyle/>
          <a:p>
            <a:r>
              <a:rPr lang="it-IT"/>
              <a:t>Confini?</a:t>
            </a:r>
          </a:p>
        </p:txBody>
      </p:sp>
      <p:sp>
        <p:nvSpPr>
          <p:cNvPr id="3" name="Sottotitolo 2">
            <a:extLst>
              <a:ext uri="{FF2B5EF4-FFF2-40B4-BE49-F238E27FC236}">
                <a16:creationId xmlns:a16="http://schemas.microsoft.com/office/drawing/2014/main" id="{C8D320A4-7014-2048-8567-BB2678C3C0AF}"/>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5592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Ettore </a:t>
            </a:r>
            <a:r>
              <a:rPr lang="it-IT" sz="2800" dirty="0" err="1"/>
              <a:t>Tolomei</a:t>
            </a:r>
            <a:r>
              <a:rPr lang="it-IT" sz="2800" dirty="0"/>
              <a:t> e la “Vetta d’Italia” (1904) o </a:t>
            </a:r>
            <a:r>
              <a:rPr lang="it-IT" sz="2800" i="1" dirty="0" err="1"/>
              <a:t>Glockenkarkopf</a:t>
            </a:r>
            <a:r>
              <a:rPr lang="it-IT" sz="2800" i="1" dirty="0"/>
              <a:t>? (confine naturale)</a:t>
            </a:r>
            <a:endParaRPr lang="it-IT" sz="2800" dirty="0"/>
          </a:p>
        </p:txBody>
      </p:sp>
      <p:pic>
        <p:nvPicPr>
          <p:cNvPr id="4" name="Segnaposto contenuto 3" descr="Unknown.jpeg"/>
          <p:cNvPicPr>
            <a:picLocks noGrp="1" noChangeAspect="1"/>
          </p:cNvPicPr>
          <p:nvPr>
            <p:ph idx="1"/>
          </p:nvPr>
        </p:nvPicPr>
        <p:blipFill>
          <a:blip r:embed="rId2">
            <a:extLst>
              <a:ext uri="{28A0092B-C50C-407E-A947-70E740481C1C}">
                <a14:useLocalDpi xmlns:a14="http://schemas.microsoft.com/office/drawing/2010/main" val="0"/>
              </a:ext>
            </a:extLst>
          </a:blip>
          <a:srcRect l="-67682" r="-67682"/>
          <a:stretch>
            <a:fillRect/>
          </a:stretch>
        </p:blipFill>
        <p:spPr>
          <a:xfrm>
            <a:off x="4439816" y="1916833"/>
            <a:ext cx="8229600" cy="4525963"/>
          </a:xfrm>
        </p:spPr>
      </p:pic>
      <p:pic>
        <p:nvPicPr>
          <p:cNvPr id="5" name="Immagine 4" descr="_thumb_VDI_4_object_3810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36" y="2060849"/>
            <a:ext cx="2808312" cy="4096829"/>
          </a:xfrm>
          <a:prstGeom prst="rect">
            <a:avLst/>
          </a:prstGeom>
        </p:spPr>
      </p:pic>
    </p:spTree>
    <p:extLst>
      <p:ext uri="{BB962C8B-B14F-4D97-AF65-F5344CB8AC3E}">
        <p14:creationId xmlns:p14="http://schemas.microsoft.com/office/powerpoint/2010/main" val="410480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descr="739905_10152002753036804_1930554809_o.jpg"/>
          <p:cNvPicPr>
            <a:picLocks noGrp="1" noChangeAspect="1"/>
          </p:cNvPicPr>
          <p:nvPr>
            <p:ph idx="1"/>
          </p:nvPr>
        </p:nvPicPr>
        <p:blipFill>
          <a:blip r:embed="rId2"/>
          <a:stretch>
            <a:fillRect/>
          </a:stretch>
        </p:blipFill>
        <p:spPr>
          <a:xfrm>
            <a:off x="1919536" y="0"/>
            <a:ext cx="8229600" cy="4035112"/>
          </a:xfrm>
        </p:spPr>
      </p:pic>
      <p:pic>
        <p:nvPicPr>
          <p:cNvPr id="81922" name="Picture 2" descr="http://www.studirisorgimentali.org/images/0010-DIO%20SEGNA%20I%20CONFINI%20D%27ITALIA.JPG"/>
          <p:cNvPicPr>
            <a:picLocks noChangeAspect="1" noChangeArrowheads="1"/>
          </p:cNvPicPr>
          <p:nvPr/>
        </p:nvPicPr>
        <p:blipFill>
          <a:blip r:embed="rId3"/>
          <a:srcRect/>
          <a:stretch>
            <a:fillRect/>
          </a:stretch>
        </p:blipFill>
        <p:spPr bwMode="auto">
          <a:xfrm>
            <a:off x="6089988" y="2636913"/>
            <a:ext cx="4189026" cy="3866203"/>
          </a:xfrm>
          <a:prstGeom prst="rect">
            <a:avLst/>
          </a:prstGeom>
          <a:noFill/>
        </p:spPr>
      </p:pic>
    </p:spTree>
    <p:extLst>
      <p:ext uri="{BB962C8B-B14F-4D97-AF65-F5344CB8AC3E}">
        <p14:creationId xmlns:p14="http://schemas.microsoft.com/office/powerpoint/2010/main" val="133565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it-IT" sz="2800" dirty="0"/>
              <a:t>geometrico</a:t>
            </a:r>
          </a:p>
        </p:txBody>
      </p:sp>
      <p:sp>
        <p:nvSpPr>
          <p:cNvPr id="36867" name="Rectangle 3"/>
          <p:cNvSpPr>
            <a:spLocks noGrp="1" noChangeArrowheads="1"/>
          </p:cNvSpPr>
          <p:nvPr>
            <p:ph type="body" idx="1"/>
          </p:nvPr>
        </p:nvSpPr>
        <p:spPr/>
        <p:txBody>
          <a:bodyPr/>
          <a:lstStyle/>
          <a:p>
            <a:pPr eaLnBrk="1" hangingPunct="1">
              <a:defRPr/>
            </a:pPr>
            <a:endParaRPr lang="it-IT">
              <a:cs typeface="+mn-cs"/>
            </a:endParaRPr>
          </a:p>
        </p:txBody>
      </p:sp>
      <p:pic>
        <p:nvPicPr>
          <p:cNvPr id="78851" name="Picture 4" descr="confini geometrici"/>
          <p:cNvPicPr>
            <a:picLocks noChangeAspect="1" noChangeArrowheads="1"/>
          </p:cNvPicPr>
          <p:nvPr/>
        </p:nvPicPr>
        <p:blipFill>
          <a:blip r:embed="rId3"/>
          <a:srcRect/>
          <a:stretch>
            <a:fillRect/>
          </a:stretch>
        </p:blipFill>
        <p:spPr bwMode="auto">
          <a:xfrm>
            <a:off x="3575721" y="1124744"/>
            <a:ext cx="5332413" cy="5448300"/>
          </a:xfrm>
          <a:prstGeom prst="rect">
            <a:avLst/>
          </a:prstGeom>
          <a:noFill/>
          <a:ln w="9525">
            <a:noFill/>
            <a:miter lim="800000"/>
            <a:headEnd/>
            <a:tailEnd/>
          </a:ln>
        </p:spPr>
      </p:pic>
    </p:spTree>
    <p:extLst>
      <p:ext uri="{BB962C8B-B14F-4D97-AF65-F5344CB8AC3E}">
        <p14:creationId xmlns:p14="http://schemas.microsoft.com/office/powerpoint/2010/main" val="288607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astronomico</a:t>
            </a:r>
          </a:p>
        </p:txBody>
      </p:sp>
      <p:pic>
        <p:nvPicPr>
          <p:cNvPr id="4" name="Segnaposto contenuto 3" descr="map2.jpg"/>
          <p:cNvPicPr>
            <a:picLocks noGrp="1" noChangeAspect="1"/>
          </p:cNvPicPr>
          <p:nvPr>
            <p:ph idx="1"/>
          </p:nvPr>
        </p:nvPicPr>
        <p:blipFill>
          <a:blip r:embed="rId2">
            <a:extLst>
              <a:ext uri="{28A0092B-C50C-407E-A947-70E740481C1C}">
                <a14:useLocalDpi xmlns:a14="http://schemas.microsoft.com/office/drawing/2010/main" val="0"/>
              </a:ext>
            </a:extLst>
          </a:blip>
          <a:srcRect l="-28737" r="-28737"/>
          <a:stretch>
            <a:fillRect/>
          </a:stretch>
        </p:blipFill>
        <p:spPr/>
      </p:pic>
    </p:spTree>
    <p:extLst>
      <p:ext uri="{BB962C8B-B14F-4D97-AF65-F5344CB8AC3E}">
        <p14:creationId xmlns:p14="http://schemas.microsoft.com/office/powerpoint/2010/main" val="194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endParaRPr lang="it-IT">
              <a:cs typeface="+mj-cs"/>
            </a:endParaRPr>
          </a:p>
        </p:txBody>
      </p:sp>
      <p:sp>
        <p:nvSpPr>
          <p:cNvPr id="38915" name="Rectangle 3"/>
          <p:cNvSpPr>
            <a:spLocks noGrp="1" noChangeArrowheads="1"/>
          </p:cNvSpPr>
          <p:nvPr>
            <p:ph type="body" idx="1"/>
          </p:nvPr>
        </p:nvSpPr>
        <p:spPr/>
        <p:txBody>
          <a:bodyPr/>
          <a:lstStyle/>
          <a:p>
            <a:pPr eaLnBrk="1" hangingPunct="1">
              <a:defRPr/>
            </a:pPr>
            <a:r>
              <a:rPr lang="it-IT" dirty="0">
                <a:cs typeface="+mn-cs"/>
              </a:rPr>
              <a:t>misto</a:t>
            </a:r>
          </a:p>
        </p:txBody>
      </p:sp>
      <p:pic>
        <p:nvPicPr>
          <p:cNvPr id="80899" name="Picture 4" descr="confine misto"/>
          <p:cNvPicPr>
            <a:picLocks noChangeAspect="1" noChangeArrowheads="1"/>
          </p:cNvPicPr>
          <p:nvPr/>
        </p:nvPicPr>
        <p:blipFill>
          <a:blip r:embed="rId3"/>
          <a:srcRect/>
          <a:stretch>
            <a:fillRect/>
          </a:stretch>
        </p:blipFill>
        <p:spPr bwMode="auto">
          <a:xfrm>
            <a:off x="5087889" y="260649"/>
            <a:ext cx="3887787" cy="6276975"/>
          </a:xfrm>
          <a:prstGeom prst="rect">
            <a:avLst/>
          </a:prstGeom>
          <a:noFill/>
          <a:ln w="9525">
            <a:noFill/>
            <a:miter lim="800000"/>
            <a:headEnd/>
            <a:tailEnd/>
          </a:ln>
        </p:spPr>
      </p:pic>
    </p:spTree>
    <p:extLst>
      <p:ext uri="{BB962C8B-B14F-4D97-AF65-F5344CB8AC3E}">
        <p14:creationId xmlns:p14="http://schemas.microsoft.com/office/powerpoint/2010/main" val="375217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981200" y="549275"/>
            <a:ext cx="8229600" cy="5576888"/>
          </a:xfrm>
        </p:spPr>
        <p:txBody>
          <a:bodyPr/>
          <a:lstStyle/>
          <a:p>
            <a:pPr eaLnBrk="1" hangingPunct="1">
              <a:lnSpc>
                <a:spcPct val="80000"/>
              </a:lnSpc>
            </a:pPr>
            <a:r>
              <a:rPr lang="it-IT" sz="2400" dirty="0"/>
              <a:t>La classificazione </a:t>
            </a:r>
            <a:r>
              <a:rPr lang="ja-JP" altLang="it-IT" sz="2400" dirty="0"/>
              <a:t>“</a:t>
            </a:r>
            <a:r>
              <a:rPr lang="it-IT" altLang="ja-JP" sz="2400" dirty="0"/>
              <a:t>genetica</a:t>
            </a:r>
            <a:r>
              <a:rPr lang="ja-JP" altLang="it-IT" sz="2400" dirty="0"/>
              <a:t>”</a:t>
            </a:r>
            <a:r>
              <a:rPr lang="it-IT" altLang="ja-JP" sz="2400" dirty="0"/>
              <a:t> (</a:t>
            </a:r>
            <a:r>
              <a:rPr lang="it-IT" altLang="ja-JP" sz="2400" dirty="0" err="1"/>
              <a:t>Hartshorne</a:t>
            </a:r>
            <a:r>
              <a:rPr lang="it-IT" altLang="ja-JP" sz="2400" dirty="0"/>
              <a:t>, 1939) fa riferimento al «paesaggio culturale» e distingue tra confini di tipo:</a:t>
            </a:r>
          </a:p>
          <a:p>
            <a:pPr eaLnBrk="1" hangingPunct="1">
              <a:lnSpc>
                <a:spcPct val="80000"/>
              </a:lnSpc>
            </a:pPr>
            <a:endParaRPr lang="it-IT" sz="2400" dirty="0"/>
          </a:p>
          <a:p>
            <a:pPr eaLnBrk="1" hangingPunct="1">
              <a:lnSpc>
                <a:spcPct val="80000"/>
              </a:lnSpc>
            </a:pPr>
            <a:r>
              <a:rPr lang="it-IT" sz="2400" dirty="0"/>
              <a:t>pioniere (tracciato su un territorio </a:t>
            </a:r>
            <a:r>
              <a:rPr lang="ja-JP" altLang="it-IT" sz="2400" dirty="0"/>
              <a:t>“</a:t>
            </a:r>
            <a:r>
              <a:rPr lang="it-IT" altLang="ja-JP" sz="2400" dirty="0"/>
              <a:t>vergine</a:t>
            </a:r>
            <a:r>
              <a:rPr lang="ja-JP" altLang="it-IT" sz="2400" dirty="0"/>
              <a:t>”</a:t>
            </a:r>
            <a:r>
              <a:rPr lang="it-IT" altLang="ja-JP" sz="2400" dirty="0"/>
              <a:t>)</a:t>
            </a:r>
          </a:p>
          <a:p>
            <a:pPr eaLnBrk="1" hangingPunct="1">
              <a:lnSpc>
                <a:spcPct val="80000"/>
              </a:lnSpc>
            </a:pPr>
            <a:r>
              <a:rPr lang="it-IT" sz="2400" dirty="0"/>
              <a:t>antecedente (realizzato prima del configurarsi delle caratteristiche del paesaggio culturale)</a:t>
            </a:r>
          </a:p>
          <a:p>
            <a:pPr eaLnBrk="1" hangingPunct="1">
              <a:lnSpc>
                <a:spcPct val="80000"/>
              </a:lnSpc>
            </a:pPr>
            <a:endParaRPr lang="it-IT" sz="2400" dirty="0"/>
          </a:p>
          <a:p>
            <a:pPr eaLnBrk="1" hangingPunct="1">
              <a:lnSpc>
                <a:spcPct val="80000"/>
              </a:lnSpc>
            </a:pPr>
            <a:r>
              <a:rPr lang="it-IT" sz="2400" dirty="0"/>
              <a:t>susseguente (si adegua alle divisioni imposte da una lunga occupazione)</a:t>
            </a:r>
          </a:p>
          <a:p>
            <a:pPr eaLnBrk="1" hangingPunct="1">
              <a:lnSpc>
                <a:spcPct val="80000"/>
              </a:lnSpc>
            </a:pPr>
            <a:r>
              <a:rPr lang="it-IT" sz="2400" dirty="0"/>
              <a:t>sovraimposto (a un modello culturale di cui non tiene conto)</a:t>
            </a:r>
          </a:p>
          <a:p>
            <a:pPr eaLnBrk="1" hangingPunct="1">
              <a:lnSpc>
                <a:spcPct val="80000"/>
              </a:lnSpc>
            </a:pPr>
            <a:endParaRPr lang="it-IT" sz="2400" dirty="0"/>
          </a:p>
          <a:p>
            <a:pPr eaLnBrk="1" hangingPunct="1">
              <a:lnSpc>
                <a:spcPct val="80000"/>
              </a:lnSpc>
            </a:pPr>
            <a:r>
              <a:rPr lang="it-IT" sz="2400" dirty="0"/>
              <a:t>relitto (confine abbandonato per varie ragioni, che tuttavia ha lasciato una profonda influenza sul paesaggio culturale).</a:t>
            </a:r>
          </a:p>
        </p:txBody>
      </p:sp>
    </p:spTree>
    <p:extLst>
      <p:ext uri="{BB962C8B-B14F-4D97-AF65-F5344CB8AC3E}">
        <p14:creationId xmlns:p14="http://schemas.microsoft.com/office/powerpoint/2010/main" val="33492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it-IT">
              <a:cs typeface="+mj-cs"/>
            </a:endParaRPr>
          </a:p>
        </p:txBody>
      </p:sp>
      <p:sp>
        <p:nvSpPr>
          <p:cNvPr id="41987" name="Rectangle 3"/>
          <p:cNvSpPr>
            <a:spLocks noGrp="1" noChangeArrowheads="1"/>
          </p:cNvSpPr>
          <p:nvPr>
            <p:ph type="body" idx="1"/>
          </p:nvPr>
        </p:nvSpPr>
        <p:spPr/>
        <p:txBody>
          <a:bodyPr/>
          <a:lstStyle/>
          <a:p>
            <a:pPr eaLnBrk="1" hangingPunct="1">
              <a:defRPr/>
            </a:pPr>
            <a:endParaRPr lang="it-IT">
              <a:cs typeface="+mn-cs"/>
            </a:endParaRPr>
          </a:p>
        </p:txBody>
      </p:sp>
      <p:pic>
        <p:nvPicPr>
          <p:cNvPr id="84995" name="Picture 5" descr="gorizia2"/>
          <p:cNvPicPr>
            <a:picLocks noChangeAspect="1" noChangeArrowheads="1"/>
          </p:cNvPicPr>
          <p:nvPr/>
        </p:nvPicPr>
        <p:blipFill>
          <a:blip r:embed="rId3"/>
          <a:srcRect/>
          <a:stretch>
            <a:fillRect/>
          </a:stretch>
        </p:blipFill>
        <p:spPr bwMode="auto">
          <a:xfrm>
            <a:off x="3287713" y="1341438"/>
            <a:ext cx="5840412" cy="4767262"/>
          </a:xfrm>
          <a:prstGeom prst="rect">
            <a:avLst/>
          </a:prstGeom>
          <a:noFill/>
          <a:ln w="9525">
            <a:noFill/>
            <a:miter lim="800000"/>
            <a:headEnd/>
            <a:tailEnd/>
          </a:ln>
        </p:spPr>
      </p:pic>
    </p:spTree>
    <p:extLst>
      <p:ext uri="{BB962C8B-B14F-4D97-AF65-F5344CB8AC3E}">
        <p14:creationId xmlns:p14="http://schemas.microsoft.com/office/powerpoint/2010/main" val="31261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it-IT">
              <a:cs typeface="+mj-cs"/>
            </a:endParaRPr>
          </a:p>
        </p:txBody>
      </p:sp>
      <p:sp>
        <p:nvSpPr>
          <p:cNvPr id="43011" name="Rectangle 3"/>
          <p:cNvSpPr>
            <a:spLocks noGrp="1" noChangeArrowheads="1"/>
          </p:cNvSpPr>
          <p:nvPr>
            <p:ph type="body" idx="1"/>
          </p:nvPr>
        </p:nvSpPr>
        <p:spPr/>
        <p:txBody>
          <a:bodyPr>
            <a:normAutofit lnSpcReduction="10000"/>
          </a:bodyPr>
          <a:lstStyle/>
          <a:p>
            <a:pPr marL="609600" indent="-609600">
              <a:buNone/>
              <a:defRPr/>
            </a:pPr>
            <a:r>
              <a:rPr lang="it-IT" sz="2400" dirty="0"/>
              <a:t>I confini delimitano territori che fra loro diventano:</a:t>
            </a:r>
          </a:p>
          <a:p>
            <a:pPr marL="609600" indent="-609600">
              <a:defRPr/>
            </a:pPr>
            <a:endParaRPr lang="it-IT" sz="2400" dirty="0"/>
          </a:p>
          <a:p>
            <a:pPr marL="609600" indent="-609600">
              <a:buFontTx/>
              <a:buAutoNum type="arabicPeriod"/>
              <a:defRPr/>
            </a:pPr>
            <a:r>
              <a:rPr lang="it-IT" sz="2400" dirty="0"/>
              <a:t>Impermeabili (isolamento e </a:t>
            </a:r>
            <a:r>
              <a:rPr lang="it-IT" sz="2400" dirty="0" err="1"/>
              <a:t>perifericizzazione</a:t>
            </a:r>
            <a:r>
              <a:rPr lang="it-IT" sz="2400" dirty="0"/>
              <a:t>, creazione di zone transfrontaliere di traffici illegali) </a:t>
            </a:r>
          </a:p>
          <a:p>
            <a:pPr marL="609600" indent="-609600">
              <a:buFontTx/>
              <a:buAutoNum type="arabicPeriod"/>
              <a:defRPr/>
            </a:pPr>
            <a:endParaRPr lang="it-IT" sz="2400" dirty="0"/>
          </a:p>
          <a:p>
            <a:pPr marL="609600" indent="-609600">
              <a:buFontTx/>
              <a:buAutoNum type="arabicPeriod"/>
              <a:defRPr/>
            </a:pPr>
            <a:r>
              <a:rPr lang="it-IT" sz="2400" dirty="0"/>
              <a:t>Permeabili (zone transfrontaliere di grandi scambi, se i territori sono complementari)</a:t>
            </a:r>
          </a:p>
          <a:p>
            <a:pPr marL="609600" indent="-609600">
              <a:buFontTx/>
              <a:buAutoNum type="arabicPeriod"/>
              <a:defRPr/>
            </a:pPr>
            <a:endParaRPr lang="it-IT" sz="2400" dirty="0"/>
          </a:p>
          <a:p>
            <a:pPr marL="609600" indent="-609600">
              <a:buFontTx/>
              <a:buAutoNum type="arabicPeriod"/>
              <a:defRPr/>
            </a:pPr>
            <a:r>
              <a:rPr lang="it-IT" sz="2400" dirty="0"/>
              <a:t>Permeabili in modo univoco (</a:t>
            </a:r>
            <a:r>
              <a:rPr lang="it-IT" sz="2400" dirty="0" err="1"/>
              <a:t>maquiladoras</a:t>
            </a:r>
            <a:r>
              <a:rPr lang="it-IT" sz="2400" dirty="0"/>
              <a:t>)</a:t>
            </a:r>
          </a:p>
          <a:p>
            <a:pPr marL="609600" indent="-609600">
              <a:buFontTx/>
              <a:buAutoNum type="arabicPeriod"/>
              <a:defRPr/>
            </a:pPr>
            <a:endParaRPr lang="it-IT" sz="2400" dirty="0"/>
          </a:p>
          <a:p>
            <a:pPr marL="609600" indent="-609600">
              <a:buFontTx/>
              <a:buAutoNum type="arabicPeriod"/>
              <a:defRPr/>
            </a:pPr>
            <a:r>
              <a:rPr lang="it-IT" sz="2400" dirty="0"/>
              <a:t>Selettivi (contrabbando di alcune merci, o di uomini)</a:t>
            </a:r>
          </a:p>
        </p:txBody>
      </p:sp>
    </p:spTree>
    <p:extLst>
      <p:ext uri="{BB962C8B-B14F-4D97-AF65-F5344CB8AC3E}">
        <p14:creationId xmlns:p14="http://schemas.microsoft.com/office/powerpoint/2010/main" val="3737621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D1A04A6E-AF98-EB45-8BD3-29D194013D50}"/>
              </a:ext>
            </a:extLst>
          </p:cNvPr>
          <p:cNvSpPr>
            <a:spLocks noGrp="1"/>
          </p:cNvSpPr>
          <p:nvPr>
            <p:ph type="title"/>
          </p:nvPr>
        </p:nvSpPr>
        <p:spPr>
          <a:xfrm>
            <a:off x="6094105" y="802955"/>
            <a:ext cx="4977976" cy="1454051"/>
          </a:xfrm>
        </p:spPr>
        <p:txBody>
          <a:bodyPr>
            <a:normAutofit/>
          </a:bodyPr>
          <a:lstStyle/>
          <a:p>
            <a:endParaRPr lang="it-IT">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hlinkClick r:id="rId3"/>
            <a:extLst>
              <a:ext uri="{FF2B5EF4-FFF2-40B4-BE49-F238E27FC236}">
                <a16:creationId xmlns:a16="http://schemas.microsoft.com/office/drawing/2014/main" id="{022F2877-A633-1B44-9C69-F8711759E70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6165" r="20059"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E6ACF60B-1F3D-834C-83F8-7A53AAD0DC71}"/>
              </a:ext>
            </a:extLst>
          </p:cNvPr>
          <p:cNvSpPr>
            <a:spLocks noGrp="1"/>
          </p:cNvSpPr>
          <p:nvPr>
            <p:ph idx="1"/>
          </p:nvPr>
        </p:nvSpPr>
        <p:spPr>
          <a:xfrm>
            <a:off x="6090574" y="2421682"/>
            <a:ext cx="4977578" cy="3639289"/>
          </a:xfrm>
        </p:spPr>
        <p:txBody>
          <a:bodyPr anchor="ctr">
            <a:normAutofit/>
          </a:bodyPr>
          <a:lstStyle/>
          <a:p>
            <a:r>
              <a:rPr lang="it-IT" sz="2000" dirty="0">
                <a:solidFill>
                  <a:srgbClr val="000000"/>
                </a:solidFill>
              </a:rPr>
              <a:t>I confini possono cambiare significato? </a:t>
            </a:r>
          </a:p>
        </p:txBody>
      </p:sp>
    </p:spTree>
    <p:extLst>
      <p:ext uri="{BB962C8B-B14F-4D97-AF65-F5344CB8AC3E}">
        <p14:creationId xmlns:p14="http://schemas.microsoft.com/office/powerpoint/2010/main" val="428023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itolo 7">
            <a:extLst>
              <a:ext uri="{FF2B5EF4-FFF2-40B4-BE49-F238E27FC236}">
                <a16:creationId xmlns:a16="http://schemas.microsoft.com/office/drawing/2014/main" id="{2149BA2A-827F-7844-A074-B348B385333F}"/>
              </a:ext>
            </a:extLst>
          </p:cNvPr>
          <p:cNvSpPr>
            <a:spLocks noGrp="1"/>
          </p:cNvSpPr>
          <p:nvPr>
            <p:ph type="title"/>
          </p:nvPr>
        </p:nvSpPr>
        <p:spPr>
          <a:xfrm>
            <a:off x="673749" y="4610244"/>
            <a:ext cx="3649703" cy="1714500"/>
          </a:xfrm>
        </p:spPr>
        <p:txBody>
          <a:bodyPr vert="horz" lIns="91440" tIns="45720" rIns="91440" bIns="45720" rtlCol="0" anchor="ctr">
            <a:normAutofit/>
          </a:bodyPr>
          <a:lstStyle/>
          <a:p>
            <a:r>
              <a:rPr lang="en-US" sz="2800" kern="1200">
                <a:solidFill>
                  <a:schemeClr val="tx1"/>
                </a:solidFill>
                <a:latin typeface="+mj-lt"/>
                <a:ea typeface="+mj-ea"/>
                <a:cs typeface="+mj-cs"/>
              </a:rPr>
              <a:t>Corpi Santi                      Area C</a:t>
            </a:r>
          </a:p>
        </p:txBody>
      </p:sp>
      <p:pic>
        <p:nvPicPr>
          <p:cNvPr id="5" name="Segnaposto contenuto 4">
            <a:extLst>
              <a:ext uri="{FF2B5EF4-FFF2-40B4-BE49-F238E27FC236}">
                <a16:creationId xmlns:a16="http://schemas.microsoft.com/office/drawing/2014/main" id="{909BCAC7-7733-CC4C-90A8-C3B2A8F18623}"/>
              </a:ext>
            </a:extLst>
          </p:cNvPr>
          <p:cNvPicPr>
            <a:picLocks noGrp="1" noChangeAspect="1"/>
          </p:cNvPicPr>
          <p:nvPr>
            <p:ph sz="half" idx="1"/>
          </p:nvPr>
        </p:nvPicPr>
        <p:blipFill rotWithShape="1">
          <a:blip r:embed="rId2"/>
          <a:srcRect r="1" b="1387"/>
          <a:stretch/>
        </p:blipFill>
        <p:spPr>
          <a:xfrm>
            <a:off x="673749" y="370320"/>
            <a:ext cx="3716238" cy="4051011"/>
          </a:xfrm>
          <a:prstGeom prst="rect">
            <a:avLst/>
          </a:prstGeom>
        </p:spPr>
      </p:pic>
      <p:pic>
        <p:nvPicPr>
          <p:cNvPr id="7" name="Immagine 6">
            <a:extLst>
              <a:ext uri="{FF2B5EF4-FFF2-40B4-BE49-F238E27FC236}">
                <a16:creationId xmlns:a16="http://schemas.microsoft.com/office/drawing/2014/main" id="{61AA52BA-4318-6A4F-B6C9-4C24E15D6699}"/>
              </a:ext>
            </a:extLst>
          </p:cNvPr>
          <p:cNvPicPr>
            <a:picLocks noChangeAspect="1"/>
          </p:cNvPicPr>
          <p:nvPr/>
        </p:nvPicPr>
        <p:blipFill rotWithShape="1">
          <a:blip r:embed="rId3"/>
          <a:srcRect r="5592" b="-3"/>
          <a:stretch/>
        </p:blipFill>
        <p:spPr>
          <a:xfrm>
            <a:off x="4719344" y="370320"/>
            <a:ext cx="6798905" cy="4051011"/>
          </a:xfrm>
          <a:prstGeom prst="rect">
            <a:avLst/>
          </a:prstGeom>
        </p:spPr>
      </p:pic>
      <p:cxnSp>
        <p:nvCxnSpPr>
          <p:cNvPr id="16" name="Straight Connector 15">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egnaposto contenuto 8">
            <a:extLst>
              <a:ext uri="{FF2B5EF4-FFF2-40B4-BE49-F238E27FC236}">
                <a16:creationId xmlns:a16="http://schemas.microsoft.com/office/drawing/2014/main" id="{06C6F08C-E8AA-9342-B624-6E8322CC0B52}"/>
              </a:ext>
            </a:extLst>
          </p:cNvPr>
          <p:cNvSpPr>
            <a:spLocks noGrp="1"/>
          </p:cNvSpPr>
          <p:nvPr>
            <p:ph sz="half" idx="2"/>
          </p:nvPr>
        </p:nvSpPr>
        <p:spPr>
          <a:xfrm>
            <a:off x="4793019" y="4610244"/>
            <a:ext cx="6725232" cy="1714500"/>
          </a:xfrm>
        </p:spPr>
        <p:txBody>
          <a:bodyPr vert="horz" lIns="91440" tIns="45720" rIns="91440" bIns="45720" rtlCol="0" anchor="ctr">
            <a:normAutofit/>
          </a:bodyPr>
          <a:lstStyle/>
          <a:p>
            <a:endParaRPr lang="en-US" sz="1700"/>
          </a:p>
        </p:txBody>
      </p:sp>
    </p:spTree>
    <p:extLst>
      <p:ext uri="{BB962C8B-B14F-4D97-AF65-F5344CB8AC3E}">
        <p14:creationId xmlns:p14="http://schemas.microsoft.com/office/powerpoint/2010/main" val="28103463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Confine/</a:t>
            </a:r>
            <a:r>
              <a:rPr lang="it-IT" dirty="0" err="1"/>
              <a:t>boundary</a:t>
            </a:r>
            <a:endParaRPr lang="it-IT" dirty="0"/>
          </a:p>
        </p:txBody>
      </p:sp>
      <p:sp>
        <p:nvSpPr>
          <p:cNvPr id="3" name="Segnaposto contenuto 2"/>
          <p:cNvSpPr>
            <a:spLocks noGrp="1"/>
          </p:cNvSpPr>
          <p:nvPr>
            <p:ph idx="1"/>
          </p:nvPr>
        </p:nvSpPr>
        <p:spPr/>
        <p:txBody>
          <a:bodyPr/>
          <a:lstStyle/>
          <a:p>
            <a:r>
              <a:rPr lang="it-IT" dirty="0"/>
              <a:t>Il confine è una </a:t>
            </a:r>
            <a:r>
              <a:rPr lang="it-IT" b="1" dirty="0"/>
              <a:t>linea</a:t>
            </a:r>
            <a:r>
              <a:rPr lang="it-IT" dirty="0"/>
              <a:t> che delimita il territorio di un uno Stato, ossia il limite della sua sovranità – unica funzione del confine è quello di delimitare l’</a:t>
            </a:r>
            <a:r>
              <a:rPr lang="it-IT" altLang="ja-JP" dirty="0"/>
              <a:t>ambito di applicabilità delle leggi dello Stato</a:t>
            </a:r>
          </a:p>
          <a:p>
            <a:pPr>
              <a:buNone/>
            </a:pPr>
            <a:endParaRPr lang="it-IT" dirty="0"/>
          </a:p>
          <a:p>
            <a:endParaRPr lang="it-IT" dirty="0"/>
          </a:p>
        </p:txBody>
      </p:sp>
    </p:spTree>
    <p:extLst>
      <p:ext uri="{BB962C8B-B14F-4D97-AF65-F5344CB8AC3E}">
        <p14:creationId xmlns:p14="http://schemas.microsoft.com/office/powerpoint/2010/main" val="314232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0E52324-BB56-1742-A93C-B18444E4BCF0}"/>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DFF2796E-DA71-F842-9199-A5515A18A8DC}"/>
              </a:ext>
            </a:extLst>
          </p:cNvPr>
          <p:cNvSpPr>
            <a:spLocks noGrp="1"/>
          </p:cNvSpPr>
          <p:nvPr>
            <p:ph idx="1"/>
          </p:nvPr>
        </p:nvSpPr>
        <p:spPr/>
        <p:txBody>
          <a:bodyPr/>
          <a:lstStyle/>
          <a:p>
            <a:r>
              <a:rPr lang="it-IT" dirty="0"/>
              <a:t>I </a:t>
            </a:r>
            <a:r>
              <a:rPr lang="it-IT" b="1" dirty="0"/>
              <a:t>Corpi Santi di Milano </a:t>
            </a:r>
            <a:r>
              <a:rPr lang="it-IT" dirty="0"/>
              <a:t>sono stati un Comune istituito nel 1782 comprendente borghi e cascine circostanti la città di Milano, oltre le Mura Spagnole – sono stati annessi alla città nel 1873 (dunque il limite dell’AREA C, con le sue porte, è un confine </a:t>
            </a:r>
            <a:r>
              <a:rPr lang="it-IT" dirty="0" err="1"/>
              <a:t>reelitto</a:t>
            </a:r>
            <a:r>
              <a:rPr lang="it-IT" dirty="0"/>
              <a:t>)</a:t>
            </a:r>
          </a:p>
        </p:txBody>
      </p:sp>
    </p:spTree>
    <p:extLst>
      <p:ext uri="{BB962C8B-B14F-4D97-AF65-F5344CB8AC3E}">
        <p14:creationId xmlns:p14="http://schemas.microsoft.com/office/powerpoint/2010/main" val="273786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E5711B4-F778-AB41-96EB-524955D61A8B}"/>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8448DCEF-1595-A741-8F8B-BA1898B97481}"/>
              </a:ext>
            </a:extLst>
          </p:cNvPr>
          <p:cNvSpPr>
            <a:spLocks noGrp="1"/>
          </p:cNvSpPr>
          <p:nvPr>
            <p:ph idx="1"/>
          </p:nvPr>
        </p:nvSpPr>
        <p:spPr/>
        <p:txBody>
          <a:bodyPr>
            <a:normAutofit lnSpcReduction="10000"/>
          </a:bodyPr>
          <a:lstStyle/>
          <a:p>
            <a:r>
              <a:rPr lang="it-IT" dirty="0"/>
              <a:t>Confini che cambiano di significato? I confini italiani durante il </a:t>
            </a:r>
            <a:r>
              <a:rPr lang="it-IT" dirty="0" err="1"/>
              <a:t>lockdown</a:t>
            </a:r>
            <a:r>
              <a:rPr lang="it-IT" dirty="0"/>
              <a:t>:</a:t>
            </a:r>
          </a:p>
          <a:p>
            <a:pPr marL="514350" indent="-514350">
              <a:buFont typeface="+mj-lt"/>
              <a:buAutoNum type="arabicPeriod"/>
            </a:pPr>
            <a:r>
              <a:rPr lang="it-IT" dirty="0"/>
              <a:t>I confini internazionali, precedentemente aperti, tornano ad essere chiusi </a:t>
            </a:r>
          </a:p>
          <a:p>
            <a:pPr marL="514350" indent="-514350">
              <a:buFont typeface="+mj-lt"/>
              <a:buAutoNum type="arabicPeriod"/>
            </a:pPr>
            <a:r>
              <a:rPr lang="it-IT" dirty="0"/>
              <a:t>I confini regionali rischiano di essere chiusi (e scoppia «la guerra delle Regioni», secondo il Corriere della Sera</a:t>
            </a:r>
          </a:p>
          <a:p>
            <a:pPr marL="514350" indent="-514350">
              <a:buFont typeface="+mj-lt"/>
              <a:buAutoNum type="arabicPeriod"/>
            </a:pPr>
            <a:r>
              <a:rPr lang="it-IT" dirty="0"/>
              <a:t>I confini comunali limitano la circolazione</a:t>
            </a:r>
          </a:p>
          <a:p>
            <a:pPr marL="514350" indent="-514350">
              <a:buFont typeface="+mj-lt"/>
              <a:buAutoNum type="arabicPeriod"/>
            </a:pPr>
            <a:r>
              <a:rPr lang="it-IT" dirty="0"/>
              <a:t>Il confine della porta di casa?</a:t>
            </a:r>
          </a:p>
          <a:p>
            <a:pPr marL="0" indent="0">
              <a:buNone/>
            </a:pPr>
            <a:r>
              <a:rPr lang="it-IT" dirty="0"/>
              <a:t>e i confini variabili (100 metri da casa, 1 metro per la distanza sociale, la mascherina… la </a:t>
            </a:r>
            <a:r>
              <a:rPr lang="it-IT" dirty="0" err="1"/>
              <a:t>biopolitica</a:t>
            </a:r>
            <a:r>
              <a:rPr lang="it-IT" dirty="0"/>
              <a:t> del COVID!)</a:t>
            </a:r>
          </a:p>
        </p:txBody>
      </p:sp>
    </p:spTree>
    <p:extLst>
      <p:ext uri="{BB962C8B-B14F-4D97-AF65-F5344CB8AC3E}">
        <p14:creationId xmlns:p14="http://schemas.microsoft.com/office/powerpoint/2010/main" val="47011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354AC-AA9B-EB4A-A937-160AD1DC7750}"/>
              </a:ext>
            </a:extLst>
          </p:cNvPr>
          <p:cNvSpPr>
            <a:spLocks noGrp="1"/>
          </p:cNvSpPr>
          <p:nvPr>
            <p:ph type="title"/>
          </p:nvPr>
        </p:nvSpPr>
        <p:spPr/>
        <p:txBody>
          <a:bodyPr/>
          <a:lstStyle/>
          <a:p>
            <a:r>
              <a:rPr lang="it-IT" dirty="0"/>
              <a:t>Confine Italia-Slovenia</a:t>
            </a:r>
          </a:p>
        </p:txBody>
      </p:sp>
      <p:pic>
        <p:nvPicPr>
          <p:cNvPr id="5" name="Segnaposto contenuto 4">
            <a:extLst>
              <a:ext uri="{FF2B5EF4-FFF2-40B4-BE49-F238E27FC236}">
                <a16:creationId xmlns:a16="http://schemas.microsoft.com/office/drawing/2014/main" id="{1AC2D7CB-95FA-364B-9DF6-0F478E4296CA}"/>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38948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6A013-8C41-0B4D-A584-F46234978236}"/>
              </a:ext>
            </a:extLst>
          </p:cNvPr>
          <p:cNvSpPr>
            <a:spLocks noGrp="1"/>
          </p:cNvSpPr>
          <p:nvPr>
            <p:ph type="title"/>
          </p:nvPr>
        </p:nvSpPr>
        <p:spPr/>
        <p:txBody>
          <a:bodyPr/>
          <a:lstStyle/>
          <a:p>
            <a:r>
              <a:rPr lang="it-IT" dirty="0"/>
              <a:t>Sardegna sicura? </a:t>
            </a:r>
          </a:p>
        </p:txBody>
      </p:sp>
      <p:pic>
        <p:nvPicPr>
          <p:cNvPr id="5" name="Segnaposto contenuto 4">
            <a:extLst>
              <a:ext uri="{FF2B5EF4-FFF2-40B4-BE49-F238E27FC236}">
                <a16:creationId xmlns:a16="http://schemas.microsoft.com/office/drawing/2014/main" id="{3A3B27A9-DC5A-F644-BF49-3E1A3D899D2E}"/>
              </a:ext>
            </a:extLst>
          </p:cNvPr>
          <p:cNvPicPr>
            <a:picLocks noGrp="1" noChangeAspect="1"/>
          </p:cNvPicPr>
          <p:nvPr>
            <p:ph idx="1"/>
          </p:nvPr>
        </p:nvPicPr>
        <p:blipFill>
          <a:blip r:embed="rId2"/>
          <a:stretch>
            <a:fillRect/>
          </a:stretch>
        </p:blipFill>
        <p:spPr>
          <a:xfrm>
            <a:off x="838200" y="3648816"/>
            <a:ext cx="10515600" cy="704956"/>
          </a:xfrm>
        </p:spPr>
      </p:pic>
    </p:spTree>
    <p:extLst>
      <p:ext uri="{BB962C8B-B14F-4D97-AF65-F5344CB8AC3E}">
        <p14:creationId xmlns:p14="http://schemas.microsoft.com/office/powerpoint/2010/main" val="106384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magine 8">
            <a:extLst>
              <a:ext uri="{FF2B5EF4-FFF2-40B4-BE49-F238E27FC236}">
                <a16:creationId xmlns:a16="http://schemas.microsoft.com/office/drawing/2014/main" id="{49FE2D97-054F-254F-B2C0-E626F8DCCED9}"/>
              </a:ext>
            </a:extLst>
          </p:cNvPr>
          <p:cNvPicPr>
            <a:picLocks noGrp="1" noChangeAspect="1" noChangeArrowheads="1"/>
          </p:cNvPicPr>
          <p:nvPr>
            <p:ph idx="1"/>
          </p:nvPr>
        </p:nvPicPr>
        <p:blipFill rotWithShape="1">
          <a:blip r:embed="rId2" r:link="rId3">
            <a:extLst>
              <a:ext uri="{28A0092B-C50C-407E-A947-70E740481C1C}">
                <a14:useLocalDpi xmlns:a14="http://schemas.microsoft.com/office/drawing/2010/main" val="0"/>
              </a:ext>
            </a:extLst>
          </a:blip>
          <a:srcRect t="10774" b="4972"/>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897842B-6A5A-3A45-8269-AD93D5FC133E}"/>
              </a:ext>
            </a:extLst>
          </p:cNvPr>
          <p:cNvSpPr>
            <a:spLocks noChangeArrowheads="1"/>
          </p:cNvSpPr>
          <p:nvPr/>
        </p:nvSpPr>
        <p:spPr bwMode="auto">
          <a:xfrm>
            <a:off x="1125297" y="-1674371"/>
            <a:ext cx="2709171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it-IT"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isolated areas could no longer be reached by public transport and were constantly manned by the police and the army, who controlled all the entry and exit points of the centers concerned, allowing only the passage of supplies and medical teams (Figure 4). The l</a:t>
            </a:r>
            <a:r>
              <a:rPr kumimoji="0" lang="en-US" altLang="it-IT"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imitation of movement was no longer concerning potentially infected individuals, but a portion of the national territory and its entire population (50,000 inhabitants).</a:t>
            </a:r>
            <a:endParaRPr kumimoji="0" lang="en-US" altLang="it-IT" sz="12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9705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3E5E1-8745-A34D-933B-DD544C741E80}"/>
              </a:ext>
            </a:extLst>
          </p:cNvPr>
          <p:cNvSpPr>
            <a:spLocks noGrp="1"/>
          </p:cNvSpPr>
          <p:nvPr>
            <p:ph type="title"/>
          </p:nvPr>
        </p:nvSpPr>
        <p:spPr>
          <a:xfrm>
            <a:off x="7453745" y="365125"/>
            <a:ext cx="4599710" cy="5584020"/>
          </a:xfrm>
        </p:spPr>
        <p:txBody>
          <a:bodyPr>
            <a:normAutofit fontScale="90000"/>
          </a:bodyPr>
          <a:lstStyle/>
          <a:p>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en-US" sz="2800" dirty="0">
                <a:latin typeface="Calibri" panose="020F0502020204030204" pitchFamily="34" charset="0"/>
                <a:ea typeface="Times New Roman" panose="02020603050405020304" pitchFamily="18" charset="0"/>
                <a:cs typeface="Calibri" panose="020F0502020204030204" pitchFamily="34" charset="0"/>
              </a:rPr>
              <a:t>The beach of Palombina (Marche Region) is divided between the municipalities of Ancona and Falconara. </a:t>
            </a:r>
            <a:br>
              <a:rPr lang="en-US" sz="2800" dirty="0">
                <a:latin typeface="Calibri" panose="020F0502020204030204" pitchFamily="34" charset="0"/>
                <a:ea typeface="Times New Roman" panose="02020603050405020304" pitchFamily="18" charset="0"/>
                <a:cs typeface="Calibri" panose="020F0502020204030204" pitchFamily="34" charset="0"/>
              </a:rPr>
            </a:br>
            <a:br>
              <a:rPr lang="en-US" sz="2800" dirty="0">
                <a:latin typeface="Calibri" panose="020F0502020204030204" pitchFamily="34" charset="0"/>
                <a:ea typeface="Times New Roman" panose="02020603050405020304" pitchFamily="18" charset="0"/>
                <a:cs typeface="Calibri" panose="020F0502020204030204" pitchFamily="34" charset="0"/>
              </a:rPr>
            </a:br>
            <a:r>
              <a:rPr lang="en-US" sz="2800" dirty="0">
                <a:latin typeface="Calibri" panose="020F0502020204030204" pitchFamily="34" charset="0"/>
                <a:ea typeface="Times New Roman" panose="02020603050405020304" pitchFamily="18" charset="0"/>
                <a:cs typeface="Calibri" panose="020F0502020204030204" pitchFamily="34" charset="0"/>
              </a:rPr>
              <a:t>Since May 4 Falconara has allowed access to beaches, as the whole region, but the Municipality of Ancona maintains the ban. As a result, a no entry sign demarcates the new border and a new borderscape has been created on the beach.</a:t>
            </a:r>
            <a:endParaRPr lang="it-IT" sz="2800" dirty="0">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FFEFD8E6-E6D1-4243-81BD-7819FFCF5179}"/>
              </a:ext>
            </a:extLst>
          </p:cNvPr>
          <p:cNvSpPr>
            <a:spLocks noGrp="1"/>
          </p:cNvSpPr>
          <p:nvPr>
            <p:ph idx="1"/>
          </p:nvPr>
        </p:nvSpPr>
        <p:spPr>
          <a:xfrm>
            <a:off x="3645104" y="3003182"/>
            <a:ext cx="33645972" cy="11243991"/>
          </a:xfrm>
        </p:spPr>
        <p:txBody>
          <a:bodyPr/>
          <a:lstStyle/>
          <a:p>
            <a:r>
              <a:rPr lang="it-IT" dirty="0"/>
              <a:t>.</a:t>
            </a:r>
          </a:p>
        </p:txBody>
      </p:sp>
      <p:sp>
        <p:nvSpPr>
          <p:cNvPr id="11" name="Rectangle 4">
            <a:extLst>
              <a:ext uri="{FF2B5EF4-FFF2-40B4-BE49-F238E27FC236}">
                <a16:creationId xmlns:a16="http://schemas.microsoft.com/office/drawing/2014/main" id="{85652C04-D3F7-AF4F-BD73-9474B83B0E93}"/>
              </a:ext>
            </a:extLst>
          </p:cNvPr>
          <p:cNvSpPr>
            <a:spLocks noChangeArrowheads="1"/>
          </p:cNvSpPr>
          <p:nvPr/>
        </p:nvSpPr>
        <p:spPr bwMode="auto">
          <a:xfrm>
            <a:off x="3249964" y="-646258"/>
            <a:ext cx="390098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2" name="Oggetto 11">
            <a:extLst>
              <a:ext uri="{FF2B5EF4-FFF2-40B4-BE49-F238E27FC236}">
                <a16:creationId xmlns:a16="http://schemas.microsoft.com/office/drawing/2014/main" id="{4A90247F-3261-7140-A382-C61E0221B555}"/>
              </a:ext>
            </a:extLst>
          </p:cNvPr>
          <p:cNvGraphicFramePr>
            <a:graphicFrameLocks/>
          </p:cNvGraphicFramePr>
          <p:nvPr/>
        </p:nvGraphicFramePr>
        <p:xfrm>
          <a:off x="320013" y="636990"/>
          <a:ext cx="6650181" cy="5584020"/>
        </p:xfrm>
        <a:graphic>
          <a:graphicData uri="http://schemas.openxmlformats.org/presentationml/2006/ole">
            <mc:AlternateContent xmlns:mc="http://schemas.openxmlformats.org/markup-compatibility/2006">
              <mc:Choice xmlns:v="urn:schemas-microsoft-com:vml" Requires="v">
                <p:oleObj spid="_x0000_s2050" r:id="rId3" imgW="5194300" imgH="5080000" progId="StaticMetafile">
                  <p:embed/>
                </p:oleObj>
              </mc:Choice>
              <mc:Fallback>
                <p:oleObj r:id="rId3" imgW="5194300" imgH="5080000" progId="StaticMetafile">
                  <p:embed/>
                  <p:pic>
                    <p:nvPicPr>
                      <p:cNvPr id="12" name="Oggetto 11">
                        <a:extLst>
                          <a:ext uri="{FF2B5EF4-FFF2-40B4-BE49-F238E27FC236}">
                            <a16:creationId xmlns:a16="http://schemas.microsoft.com/office/drawing/2014/main" id="{4A90247F-3261-7140-A382-C61E0221B55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13" y="636990"/>
                        <a:ext cx="6650181" cy="5584020"/>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176500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BE7D3439-A57A-D647-B7EB-1D2C09465771}"/>
              </a:ext>
            </a:extLst>
          </p:cNvPr>
          <p:cNvPicPr>
            <a:picLocks noGrp="1" noChangeAspect="1"/>
          </p:cNvPicPr>
          <p:nvPr>
            <p:ph idx="1"/>
          </p:nvPr>
        </p:nvPicPr>
        <p:blipFill rotWithShape="1">
          <a:blip r:embed="rId2"/>
          <a:srcRect l="5316" r="-1" b="-1"/>
          <a:stretch/>
        </p:blipFill>
        <p:spPr>
          <a:xfrm>
            <a:off x="20" y="1282"/>
            <a:ext cx="12191980" cy="6856718"/>
          </a:xfrm>
          <a:prstGeom prst="rect">
            <a:avLst/>
          </a:prstGeom>
        </p:spPr>
      </p:pic>
    </p:spTree>
    <p:extLst>
      <p:ext uri="{BB962C8B-B14F-4D97-AF65-F5344CB8AC3E}">
        <p14:creationId xmlns:p14="http://schemas.microsoft.com/office/powerpoint/2010/main" val="274087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6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FB0A6B9-529A-C447-8884-112FDF1E0F67}"/>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B1B998EA-4C7B-EB4A-9F0A-D9054D22BBA6}"/>
              </a:ext>
            </a:extLst>
          </p:cNvPr>
          <p:cNvPicPr>
            <a:picLocks noGrp="1" noChangeAspect="1"/>
          </p:cNvPicPr>
          <p:nvPr>
            <p:ph idx="1"/>
          </p:nvPr>
        </p:nvPicPr>
        <p:blipFill rotWithShape="1">
          <a:blip r:embed="rId2"/>
          <a:srcRect r="561" b="1"/>
          <a:stretch/>
        </p:blipFill>
        <p:spPr>
          <a:xfrm>
            <a:off x="976251" y="942538"/>
            <a:ext cx="7163222" cy="4808332"/>
          </a:xfrm>
          <a:prstGeom prst="rect">
            <a:avLst/>
          </a:prstGeom>
          <a:effectLst/>
        </p:spPr>
      </p:pic>
    </p:spTree>
    <p:extLst>
      <p:ext uri="{BB962C8B-B14F-4D97-AF65-F5344CB8AC3E}">
        <p14:creationId xmlns:p14="http://schemas.microsoft.com/office/powerpoint/2010/main" val="33194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Zone di frontiera (</a:t>
            </a:r>
            <a:r>
              <a:rPr lang="it-IT" dirty="0" err="1"/>
              <a:t>border</a:t>
            </a:r>
            <a:r>
              <a:rPr lang="it-IT" dirty="0"/>
              <a:t>)</a:t>
            </a:r>
          </a:p>
        </p:txBody>
      </p:sp>
      <p:sp>
        <p:nvSpPr>
          <p:cNvPr id="3" name="Segnaposto contenuto 2"/>
          <p:cNvSpPr>
            <a:spLocks noGrp="1"/>
          </p:cNvSpPr>
          <p:nvPr>
            <p:ph idx="1"/>
          </p:nvPr>
        </p:nvSpPr>
        <p:spPr/>
        <p:txBody>
          <a:bodyPr/>
          <a:lstStyle/>
          <a:p>
            <a:r>
              <a:rPr lang="it-IT" dirty="0"/>
              <a:t>I confini hanno delle conseguenze sull’organizzazione territoriale delle aree ad essi circostanti (zone di frontiera)</a:t>
            </a:r>
          </a:p>
          <a:p>
            <a:endParaRPr lang="it-IT" dirty="0"/>
          </a:p>
        </p:txBody>
      </p:sp>
      <p:pic>
        <p:nvPicPr>
          <p:cNvPr id="40962" name="Picture 2" descr="http://www.infoinsubria.com/wp-content/uploads/2010/08/insegne-benzina1-176x300.jpg"/>
          <p:cNvPicPr>
            <a:picLocks noChangeAspect="1" noChangeArrowheads="1"/>
          </p:cNvPicPr>
          <p:nvPr/>
        </p:nvPicPr>
        <p:blipFill>
          <a:blip r:embed="rId2"/>
          <a:srcRect/>
          <a:stretch>
            <a:fillRect/>
          </a:stretch>
        </p:blipFill>
        <p:spPr bwMode="auto">
          <a:xfrm>
            <a:off x="3503712" y="3573016"/>
            <a:ext cx="1676400" cy="2857500"/>
          </a:xfrm>
          <a:prstGeom prst="rect">
            <a:avLst/>
          </a:prstGeom>
          <a:noFill/>
        </p:spPr>
      </p:pic>
      <p:pic>
        <p:nvPicPr>
          <p:cNvPr id="4" name="Immagine 3" descr="IMG_55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68960"/>
            <a:ext cx="3573016" cy="3573016"/>
          </a:xfrm>
          <a:prstGeom prst="rect">
            <a:avLst/>
          </a:prstGeom>
        </p:spPr>
      </p:pic>
    </p:spTree>
    <p:extLst>
      <p:ext uri="{BB962C8B-B14F-4D97-AF65-F5344CB8AC3E}">
        <p14:creationId xmlns:p14="http://schemas.microsoft.com/office/powerpoint/2010/main" val="2460584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56364" y="274638"/>
            <a:ext cx="3754437" cy="1143000"/>
          </a:xfrm>
        </p:spPr>
        <p:txBody>
          <a:bodyPr/>
          <a:lstStyle/>
          <a:p>
            <a:pPr eaLnBrk="1" hangingPunct="1">
              <a:defRPr/>
            </a:pPr>
            <a:r>
              <a:rPr lang="it-IT">
                <a:cs typeface="+mj-cs"/>
              </a:rPr>
              <a:t>Stateline</a:t>
            </a:r>
          </a:p>
        </p:txBody>
      </p:sp>
      <p:pic>
        <p:nvPicPr>
          <p:cNvPr id="95234" name="Picture 4" descr="Tahoe%20map%20edited"/>
          <p:cNvPicPr>
            <a:picLocks noChangeAspect="1" noChangeArrowheads="1"/>
          </p:cNvPicPr>
          <p:nvPr/>
        </p:nvPicPr>
        <p:blipFill>
          <a:blip r:embed="rId3"/>
          <a:srcRect/>
          <a:stretch>
            <a:fillRect/>
          </a:stretch>
        </p:blipFill>
        <p:spPr bwMode="auto">
          <a:xfrm>
            <a:off x="2279650" y="476251"/>
            <a:ext cx="3887788" cy="5389563"/>
          </a:xfrm>
          <a:prstGeom prst="rect">
            <a:avLst/>
          </a:prstGeom>
          <a:noFill/>
          <a:ln w="9525">
            <a:noFill/>
            <a:miter lim="800000"/>
            <a:headEnd/>
            <a:tailEnd/>
          </a:ln>
        </p:spPr>
      </p:pic>
      <p:pic>
        <p:nvPicPr>
          <p:cNvPr id="95235" name="Picture 5" descr="tahoemap1"/>
          <p:cNvPicPr>
            <a:picLocks noChangeAspect="1" noChangeArrowheads="1"/>
          </p:cNvPicPr>
          <p:nvPr/>
        </p:nvPicPr>
        <p:blipFill>
          <a:blip r:embed="rId4"/>
          <a:srcRect/>
          <a:stretch>
            <a:fillRect/>
          </a:stretch>
        </p:blipFill>
        <p:spPr bwMode="auto">
          <a:xfrm>
            <a:off x="6456363" y="2420939"/>
            <a:ext cx="3714750" cy="2333625"/>
          </a:xfrm>
          <a:prstGeom prst="rect">
            <a:avLst/>
          </a:prstGeom>
          <a:noFill/>
          <a:ln w="9525">
            <a:noFill/>
            <a:miter lim="800000"/>
            <a:headEnd/>
            <a:tailEnd/>
          </a:ln>
        </p:spPr>
      </p:pic>
    </p:spTree>
    <p:extLst>
      <p:ext uri="{BB962C8B-B14F-4D97-AF65-F5344CB8AC3E}">
        <p14:creationId xmlns:p14="http://schemas.microsoft.com/office/powerpoint/2010/main" val="104894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81200" y="476251"/>
            <a:ext cx="8229600" cy="5649913"/>
          </a:xfrm>
        </p:spPr>
        <p:txBody>
          <a:bodyPr/>
          <a:lstStyle/>
          <a:p>
            <a:pPr eaLnBrk="1" hangingPunct="1">
              <a:buNone/>
            </a:pPr>
            <a:r>
              <a:rPr lang="it-IT" dirty="0"/>
              <a:t>Il confine è una linea, ossia un limite che definisce (ordina) un «territorio»</a:t>
            </a:r>
          </a:p>
          <a:p>
            <a:pPr eaLnBrk="1" hangingPunct="1"/>
            <a:endParaRPr lang="it-IT" dirty="0"/>
          </a:p>
        </p:txBody>
      </p:sp>
      <p:pic>
        <p:nvPicPr>
          <p:cNvPr id="68610" name="Picture 4" descr="terminus"/>
          <p:cNvPicPr>
            <a:picLocks noChangeAspect="1" noChangeArrowheads="1"/>
          </p:cNvPicPr>
          <p:nvPr/>
        </p:nvPicPr>
        <p:blipFill>
          <a:blip r:embed="rId3"/>
          <a:srcRect/>
          <a:stretch>
            <a:fillRect/>
          </a:stretch>
        </p:blipFill>
        <p:spPr bwMode="auto">
          <a:xfrm>
            <a:off x="3000376" y="2205039"/>
            <a:ext cx="2098675" cy="3127375"/>
          </a:xfrm>
          <a:prstGeom prst="rect">
            <a:avLst/>
          </a:prstGeom>
          <a:noFill/>
          <a:ln w="9525">
            <a:noFill/>
            <a:miter lim="800000"/>
            <a:headEnd/>
            <a:tailEnd/>
          </a:ln>
        </p:spPr>
      </p:pic>
      <p:pic>
        <p:nvPicPr>
          <p:cNvPr id="68611" name="Picture 5" descr="450px-Boundary_stone_Maesglase"/>
          <p:cNvPicPr>
            <a:picLocks noChangeAspect="1" noChangeArrowheads="1"/>
          </p:cNvPicPr>
          <p:nvPr/>
        </p:nvPicPr>
        <p:blipFill>
          <a:blip r:embed="rId4"/>
          <a:srcRect/>
          <a:stretch>
            <a:fillRect/>
          </a:stretch>
        </p:blipFill>
        <p:spPr bwMode="auto">
          <a:xfrm>
            <a:off x="5636244" y="1669329"/>
            <a:ext cx="3148087" cy="4198792"/>
          </a:xfrm>
          <a:prstGeom prst="rect">
            <a:avLst/>
          </a:prstGeom>
          <a:noFill/>
          <a:ln w="9525">
            <a:noFill/>
            <a:miter lim="800000"/>
            <a:headEnd/>
            <a:tailEnd/>
          </a:ln>
        </p:spPr>
      </p:pic>
    </p:spTree>
    <p:extLst>
      <p:ext uri="{BB962C8B-B14F-4D97-AF65-F5344CB8AC3E}">
        <p14:creationId xmlns:p14="http://schemas.microsoft.com/office/powerpoint/2010/main" val="254099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descr="homepage-no-resort-fees-1160x490.jpg"/>
          <p:cNvPicPr>
            <a:picLocks noGrp="1" noChangeAspect="1"/>
          </p:cNvPicPr>
          <p:nvPr>
            <p:ph idx="1"/>
          </p:nvPr>
        </p:nvPicPr>
        <p:blipFill>
          <a:blip r:embed="rId2"/>
          <a:stretch>
            <a:fillRect/>
          </a:stretch>
        </p:blipFill>
        <p:spPr>
          <a:xfrm>
            <a:off x="1981200" y="2125034"/>
            <a:ext cx="8229600" cy="3476297"/>
          </a:xfrm>
        </p:spPr>
      </p:pic>
    </p:spTree>
    <p:extLst>
      <p:ext uri="{BB962C8B-B14F-4D97-AF65-F5344CB8AC3E}">
        <p14:creationId xmlns:p14="http://schemas.microsoft.com/office/powerpoint/2010/main" val="1043814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endParaRPr lang="it-IT">
              <a:cs typeface="+mj-cs"/>
            </a:endParaRPr>
          </a:p>
        </p:txBody>
      </p:sp>
      <p:sp>
        <p:nvSpPr>
          <p:cNvPr id="46083" name="Rectangle 3"/>
          <p:cNvSpPr>
            <a:spLocks noGrp="1" noChangeArrowheads="1"/>
          </p:cNvSpPr>
          <p:nvPr>
            <p:ph type="body" idx="1"/>
          </p:nvPr>
        </p:nvSpPr>
        <p:spPr/>
        <p:txBody>
          <a:bodyPr/>
          <a:lstStyle/>
          <a:p>
            <a:pPr eaLnBrk="1" hangingPunct="1">
              <a:defRPr/>
            </a:pPr>
            <a:endParaRPr lang="it-IT">
              <a:cs typeface="+mn-cs"/>
            </a:endParaRPr>
          </a:p>
        </p:txBody>
      </p:sp>
      <p:pic>
        <p:nvPicPr>
          <p:cNvPr id="107523" name="Picture 5" descr="mex"/>
          <p:cNvPicPr>
            <a:picLocks noChangeAspect="1" noChangeArrowheads="1"/>
          </p:cNvPicPr>
          <p:nvPr/>
        </p:nvPicPr>
        <p:blipFill>
          <a:blip r:embed="rId3"/>
          <a:srcRect/>
          <a:stretch>
            <a:fillRect/>
          </a:stretch>
        </p:blipFill>
        <p:spPr bwMode="auto">
          <a:xfrm>
            <a:off x="4079776" y="0"/>
            <a:ext cx="4476750" cy="6667500"/>
          </a:xfrm>
          <a:prstGeom prst="rect">
            <a:avLst/>
          </a:prstGeom>
          <a:noFill/>
          <a:ln w="9525">
            <a:noFill/>
            <a:miter lim="800000"/>
            <a:headEnd/>
            <a:tailEnd/>
          </a:ln>
        </p:spPr>
      </p:pic>
    </p:spTree>
    <p:extLst>
      <p:ext uri="{BB962C8B-B14F-4D97-AF65-F5344CB8AC3E}">
        <p14:creationId xmlns:p14="http://schemas.microsoft.com/office/powerpoint/2010/main" val="3108674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2400" dirty="0"/>
              <a:t>A </a:t>
            </a:r>
            <a:r>
              <a:rPr lang="it-IT" sz="2400" dirty="0" err="1"/>
              <a:t>maquiladora</a:t>
            </a:r>
            <a:r>
              <a:rPr lang="it-IT" sz="2400" dirty="0"/>
              <a:t> </a:t>
            </a:r>
            <a:r>
              <a:rPr lang="it-IT" sz="2400" dirty="0" err="1"/>
              <a:t>is</a:t>
            </a:r>
            <a:r>
              <a:rPr lang="it-IT" sz="2400" dirty="0"/>
              <a:t> a </a:t>
            </a:r>
            <a:r>
              <a:rPr lang="it-IT" sz="2400" dirty="0" err="1"/>
              <a:t>Mexican</a:t>
            </a:r>
            <a:r>
              <a:rPr lang="it-IT" sz="2400" dirty="0"/>
              <a:t> </a:t>
            </a:r>
            <a:r>
              <a:rPr lang="it-IT" sz="2400" dirty="0" err="1"/>
              <a:t>assembly</a:t>
            </a:r>
            <a:r>
              <a:rPr lang="it-IT" sz="2400" dirty="0"/>
              <a:t> </a:t>
            </a:r>
            <a:r>
              <a:rPr lang="it-IT" sz="2400" dirty="0" err="1"/>
              <a:t>plant</a:t>
            </a:r>
            <a:r>
              <a:rPr lang="it-IT" sz="2400" dirty="0"/>
              <a:t> </a:t>
            </a:r>
            <a:r>
              <a:rPr lang="it-IT" sz="2400" dirty="0" err="1"/>
              <a:t>that</a:t>
            </a:r>
            <a:r>
              <a:rPr lang="it-IT" sz="2400" dirty="0"/>
              <a:t> </a:t>
            </a:r>
            <a:r>
              <a:rPr lang="it-IT" sz="2400" dirty="0" err="1"/>
              <a:t>imports</a:t>
            </a:r>
            <a:r>
              <a:rPr lang="it-IT" sz="2400" dirty="0"/>
              <a:t> </a:t>
            </a:r>
            <a:r>
              <a:rPr lang="it-IT" sz="2400" dirty="0" err="1"/>
              <a:t>materials</a:t>
            </a:r>
            <a:r>
              <a:rPr lang="it-IT" sz="2400" dirty="0"/>
              <a:t> and </a:t>
            </a:r>
            <a:r>
              <a:rPr lang="it-IT" sz="2400" dirty="0" err="1"/>
              <a:t>equipment</a:t>
            </a:r>
            <a:r>
              <a:rPr lang="it-IT" sz="2400" dirty="0"/>
              <a:t> on a duty-free and </a:t>
            </a:r>
            <a:r>
              <a:rPr lang="it-IT" sz="2400" dirty="0" err="1"/>
              <a:t>tariff</a:t>
            </a:r>
            <a:r>
              <a:rPr lang="it-IT" sz="2400" dirty="0"/>
              <a:t>-free </a:t>
            </a:r>
            <a:r>
              <a:rPr lang="it-IT" sz="2400" dirty="0" err="1"/>
              <a:t>basis</a:t>
            </a:r>
            <a:r>
              <a:rPr lang="it-IT" sz="2400" dirty="0"/>
              <a:t>. </a:t>
            </a:r>
            <a:r>
              <a:rPr lang="it-IT" sz="2400" dirty="0" err="1"/>
              <a:t>Maquiladoras</a:t>
            </a:r>
            <a:r>
              <a:rPr lang="it-IT" sz="2400" dirty="0"/>
              <a:t> </a:t>
            </a:r>
            <a:r>
              <a:rPr lang="it-IT" sz="2400" dirty="0" err="1"/>
              <a:t>receive</a:t>
            </a:r>
            <a:r>
              <a:rPr lang="it-IT" sz="2400" dirty="0"/>
              <a:t> </a:t>
            </a:r>
            <a:r>
              <a:rPr lang="it-IT" sz="2400" dirty="0" err="1"/>
              <a:t>raw</a:t>
            </a:r>
            <a:r>
              <a:rPr lang="it-IT" sz="2400" dirty="0"/>
              <a:t> </a:t>
            </a:r>
            <a:r>
              <a:rPr lang="it-IT" sz="2400" dirty="0" err="1"/>
              <a:t>materials</a:t>
            </a:r>
            <a:r>
              <a:rPr lang="it-IT" sz="2400" dirty="0"/>
              <a:t> from companies in the U.S. to </a:t>
            </a:r>
            <a:r>
              <a:rPr lang="it-IT" sz="2400" dirty="0" err="1"/>
              <a:t>assemble</a:t>
            </a:r>
            <a:r>
              <a:rPr lang="it-IT" sz="2400" dirty="0"/>
              <a:t> and export back </a:t>
            </a:r>
            <a:r>
              <a:rPr lang="it-IT" sz="2400" dirty="0" err="1"/>
              <a:t>as</a:t>
            </a:r>
            <a:r>
              <a:rPr lang="it-IT" sz="2400" dirty="0"/>
              <a:t> </a:t>
            </a:r>
            <a:r>
              <a:rPr lang="it-IT" sz="2400" dirty="0" err="1"/>
              <a:t>finished</a:t>
            </a:r>
            <a:r>
              <a:rPr lang="it-IT" sz="2400" dirty="0"/>
              <a:t> </a:t>
            </a:r>
            <a:r>
              <a:rPr lang="it-IT" sz="2400" dirty="0" err="1"/>
              <a:t>products</a:t>
            </a:r>
            <a:r>
              <a:rPr lang="it-IT" sz="2400" dirty="0"/>
              <a:t>. </a:t>
            </a:r>
            <a:r>
              <a:rPr lang="it-IT" sz="2400" dirty="0" err="1"/>
              <a:t>Maquiladoras</a:t>
            </a:r>
            <a:r>
              <a:rPr lang="it-IT" sz="2400" dirty="0"/>
              <a:t> are </a:t>
            </a:r>
            <a:r>
              <a:rPr lang="it-IT" sz="2400" dirty="0" err="1"/>
              <a:t>generally</a:t>
            </a:r>
            <a:r>
              <a:rPr lang="it-IT" sz="2400" dirty="0"/>
              <a:t> </a:t>
            </a:r>
            <a:r>
              <a:rPr lang="it-IT" sz="2400" dirty="0" err="1"/>
              <a:t>owned</a:t>
            </a:r>
            <a:r>
              <a:rPr lang="it-IT" sz="2400" dirty="0"/>
              <a:t> by U.S. companies </a:t>
            </a:r>
            <a:r>
              <a:rPr lang="it-IT" sz="2400" dirty="0" err="1"/>
              <a:t>that</a:t>
            </a:r>
            <a:r>
              <a:rPr lang="it-IT" sz="2400" dirty="0"/>
              <a:t> are </a:t>
            </a:r>
            <a:r>
              <a:rPr lang="it-IT" sz="2400" dirty="0" err="1"/>
              <a:t>incentivized</a:t>
            </a:r>
            <a:r>
              <a:rPr lang="it-IT" sz="2400" dirty="0"/>
              <a:t> to </a:t>
            </a:r>
            <a:r>
              <a:rPr lang="it-IT" sz="2400" dirty="0" err="1"/>
              <a:t>build</a:t>
            </a:r>
            <a:r>
              <a:rPr lang="it-IT" sz="2400" dirty="0"/>
              <a:t> </a:t>
            </a:r>
            <a:r>
              <a:rPr lang="it-IT" sz="2400" dirty="0" err="1"/>
              <a:t>Maquilas</a:t>
            </a:r>
            <a:r>
              <a:rPr lang="it-IT" sz="2400" dirty="0"/>
              <a:t> in </a:t>
            </a:r>
            <a:r>
              <a:rPr lang="it-IT" sz="2400" dirty="0" err="1"/>
              <a:t>Mexican</a:t>
            </a:r>
            <a:r>
              <a:rPr lang="it-IT" sz="2400" dirty="0"/>
              <a:t> </a:t>
            </a:r>
            <a:r>
              <a:rPr lang="it-IT" sz="2400" dirty="0" err="1"/>
              <a:t>border</a:t>
            </a:r>
            <a:r>
              <a:rPr lang="it-IT" sz="2400" dirty="0"/>
              <a:t> </a:t>
            </a:r>
            <a:r>
              <a:rPr lang="it-IT" sz="2400" dirty="0" err="1"/>
              <a:t>towns</a:t>
            </a:r>
            <a:r>
              <a:rPr lang="it-IT" sz="2400" dirty="0"/>
              <a:t> in </a:t>
            </a:r>
            <a:r>
              <a:rPr lang="it-IT" sz="2400" dirty="0" err="1"/>
              <a:t>return</a:t>
            </a:r>
            <a:r>
              <a:rPr lang="it-IT" sz="2400" dirty="0"/>
              <a:t> for low-cost </a:t>
            </a:r>
            <a:r>
              <a:rPr lang="it-IT" sz="2400" dirty="0" err="1"/>
              <a:t>labor</a:t>
            </a:r>
            <a:r>
              <a:rPr lang="it-IT" sz="2400" dirty="0"/>
              <a:t> and </a:t>
            </a:r>
            <a:r>
              <a:rPr lang="it-IT" sz="2400" dirty="0" err="1"/>
              <a:t>savings</a:t>
            </a:r>
            <a:endParaRPr lang="it-IT" sz="2400" dirty="0"/>
          </a:p>
        </p:txBody>
      </p:sp>
    </p:spTree>
    <p:extLst>
      <p:ext uri="{BB962C8B-B14F-4D97-AF65-F5344CB8AC3E}">
        <p14:creationId xmlns:p14="http://schemas.microsoft.com/office/powerpoint/2010/main" val="364546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Location_map_Tijuana.png"/>
          <p:cNvPicPr>
            <a:picLocks noGrp="1" noChangeAspect="1"/>
          </p:cNvPicPr>
          <p:nvPr>
            <p:ph idx="1"/>
          </p:nvPr>
        </p:nvPicPr>
        <p:blipFill>
          <a:blip r:embed="rId2">
            <a:extLst>
              <a:ext uri="{28A0092B-C50C-407E-A947-70E740481C1C}">
                <a14:useLocalDpi xmlns:a14="http://schemas.microsoft.com/office/drawing/2010/main" val="0"/>
              </a:ext>
            </a:extLst>
          </a:blip>
          <a:srcRect l="-30863" r="-30863"/>
          <a:stretch>
            <a:fillRect/>
          </a:stretch>
        </p:blipFill>
        <p:spPr>
          <a:xfrm>
            <a:off x="263352" y="272406"/>
            <a:ext cx="11974648" cy="6585595"/>
          </a:xfrm>
        </p:spPr>
      </p:pic>
    </p:spTree>
    <p:extLst>
      <p:ext uri="{BB962C8B-B14F-4D97-AF65-F5344CB8AC3E}">
        <p14:creationId xmlns:p14="http://schemas.microsoft.com/office/powerpoint/2010/main" val="2091356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256588" y="274638"/>
            <a:ext cx="1954212" cy="1143000"/>
          </a:xfrm>
        </p:spPr>
        <p:txBody>
          <a:bodyPr/>
          <a:lstStyle/>
          <a:p>
            <a:pPr eaLnBrk="1" hangingPunct="1">
              <a:defRPr/>
            </a:pPr>
            <a:r>
              <a:rPr lang="it-IT" sz="3200"/>
              <a:t>Batam</a:t>
            </a:r>
          </a:p>
        </p:txBody>
      </p:sp>
      <p:pic>
        <p:nvPicPr>
          <p:cNvPr id="93186" name="Picture 4" descr="Indonesia_Bintan_map"/>
          <p:cNvPicPr>
            <a:picLocks noChangeAspect="1" noChangeArrowheads="1"/>
          </p:cNvPicPr>
          <p:nvPr/>
        </p:nvPicPr>
        <p:blipFill>
          <a:blip r:embed="rId3"/>
          <a:srcRect/>
          <a:stretch>
            <a:fillRect/>
          </a:stretch>
        </p:blipFill>
        <p:spPr bwMode="auto">
          <a:xfrm>
            <a:off x="8507414" y="4941889"/>
            <a:ext cx="2160587" cy="1417637"/>
          </a:xfrm>
          <a:prstGeom prst="rect">
            <a:avLst/>
          </a:prstGeom>
          <a:noFill/>
          <a:ln w="9525">
            <a:noFill/>
            <a:miter lim="800000"/>
            <a:headEnd/>
            <a:tailEnd/>
          </a:ln>
        </p:spPr>
      </p:pic>
      <p:pic>
        <p:nvPicPr>
          <p:cNvPr id="93187" name="Picture 9" descr="peta%20indonesia_rel_2002"/>
          <p:cNvPicPr>
            <a:picLocks noChangeAspect="1" noChangeArrowheads="1"/>
          </p:cNvPicPr>
          <p:nvPr/>
        </p:nvPicPr>
        <p:blipFill>
          <a:blip r:embed="rId4"/>
          <a:srcRect/>
          <a:stretch>
            <a:fillRect/>
          </a:stretch>
        </p:blipFill>
        <p:spPr bwMode="auto">
          <a:xfrm>
            <a:off x="1703388" y="333376"/>
            <a:ext cx="6553200" cy="4403725"/>
          </a:xfrm>
          <a:prstGeom prst="rect">
            <a:avLst/>
          </a:prstGeom>
          <a:noFill/>
          <a:ln w="9525">
            <a:noFill/>
            <a:miter lim="800000"/>
            <a:headEnd/>
            <a:tailEnd/>
          </a:ln>
        </p:spPr>
      </p:pic>
      <p:pic>
        <p:nvPicPr>
          <p:cNvPr id="47114" name="Picture 10" descr="batamap"/>
          <p:cNvPicPr>
            <a:picLocks noGrp="1" noChangeAspect="1" noChangeArrowheads="1"/>
          </p:cNvPicPr>
          <p:nvPr>
            <p:ph type="body" idx="1"/>
          </p:nvPr>
        </p:nvPicPr>
        <p:blipFill>
          <a:blip r:embed="rId5"/>
          <a:srcRect/>
          <a:stretch>
            <a:fillRect/>
          </a:stretch>
        </p:blipFill>
        <p:spPr>
          <a:xfrm>
            <a:off x="5303839" y="3644900"/>
            <a:ext cx="2295525" cy="2882900"/>
          </a:xfrm>
          <a:noFill/>
        </p:spPr>
      </p:pic>
    </p:spTree>
    <p:extLst>
      <p:ext uri="{BB962C8B-B14F-4D97-AF65-F5344CB8AC3E}">
        <p14:creationId xmlns:p14="http://schemas.microsoft.com/office/powerpoint/2010/main" val="49386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BFDC3-5F6B-CB45-BABE-4A6188EB2AB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DE30C93-EA46-B84D-BB52-8ECDF5D06299}"/>
              </a:ext>
            </a:extLst>
          </p:cNvPr>
          <p:cNvSpPr>
            <a:spLocks noGrp="1"/>
          </p:cNvSpPr>
          <p:nvPr>
            <p:ph idx="1"/>
          </p:nvPr>
        </p:nvSpPr>
        <p:spPr/>
        <p:txBody>
          <a:bodyPr/>
          <a:lstStyle/>
          <a:p>
            <a:r>
              <a:rPr lang="it-IT" dirty="0"/>
              <a:t>Come si traccia un confine?</a:t>
            </a:r>
          </a:p>
          <a:p>
            <a:endParaRPr lang="it-IT" dirty="0"/>
          </a:p>
          <a:p>
            <a:r>
              <a:rPr lang="it-IT" dirty="0"/>
              <a:t>(1) political </a:t>
            </a:r>
            <a:r>
              <a:rPr lang="it-IT" dirty="0" err="1"/>
              <a:t>decisions</a:t>
            </a:r>
            <a:r>
              <a:rPr lang="it-IT" dirty="0"/>
              <a:t> on the </a:t>
            </a:r>
            <a:r>
              <a:rPr lang="it-IT" dirty="0" err="1"/>
              <a:t>allocation</a:t>
            </a:r>
            <a:r>
              <a:rPr lang="it-IT" dirty="0"/>
              <a:t> of</a:t>
            </a:r>
          </a:p>
          <a:p>
            <a:r>
              <a:rPr lang="it-IT" dirty="0"/>
              <a:t>territory.</a:t>
            </a:r>
          </a:p>
          <a:p>
            <a:r>
              <a:rPr lang="it-IT" dirty="0"/>
              <a:t>(2) </a:t>
            </a:r>
            <a:r>
              <a:rPr lang="it-IT" dirty="0" err="1"/>
              <a:t>delimitation</a:t>
            </a:r>
            <a:r>
              <a:rPr lang="it-IT" dirty="0"/>
              <a:t> of the </a:t>
            </a:r>
            <a:r>
              <a:rPr lang="it-IT" dirty="0" err="1"/>
              <a:t>boundary</a:t>
            </a:r>
            <a:r>
              <a:rPr lang="it-IT" dirty="0"/>
              <a:t> in a </a:t>
            </a:r>
            <a:r>
              <a:rPr lang="it-IT" dirty="0" err="1"/>
              <a:t>treaty</a:t>
            </a:r>
            <a:r>
              <a:rPr lang="it-IT" dirty="0"/>
              <a:t>.</a:t>
            </a:r>
          </a:p>
          <a:p>
            <a:r>
              <a:rPr lang="it-IT" dirty="0"/>
              <a:t>(3) </a:t>
            </a:r>
            <a:r>
              <a:rPr lang="it-IT" dirty="0" err="1"/>
              <a:t>demarcation</a:t>
            </a:r>
            <a:r>
              <a:rPr lang="it-IT" dirty="0"/>
              <a:t> of the </a:t>
            </a:r>
            <a:r>
              <a:rPr lang="it-IT" dirty="0" err="1"/>
              <a:t>boundary</a:t>
            </a:r>
            <a:r>
              <a:rPr lang="it-IT" dirty="0"/>
              <a:t> on the</a:t>
            </a:r>
          </a:p>
          <a:p>
            <a:r>
              <a:rPr lang="it-IT" dirty="0" err="1"/>
              <a:t>ground</a:t>
            </a:r>
            <a:r>
              <a:rPr lang="it-IT" dirty="0"/>
              <a:t>.</a:t>
            </a:r>
          </a:p>
          <a:p>
            <a:r>
              <a:rPr lang="it-IT" dirty="0"/>
              <a:t>(4 ) </a:t>
            </a:r>
            <a:r>
              <a:rPr lang="it-IT" dirty="0" err="1"/>
              <a:t>administration</a:t>
            </a:r>
            <a:r>
              <a:rPr lang="it-IT" dirty="0"/>
              <a:t> of the </a:t>
            </a:r>
            <a:r>
              <a:rPr lang="it-IT" dirty="0" err="1"/>
              <a:t>boundary</a:t>
            </a:r>
            <a:r>
              <a:rPr lang="it-IT" dirty="0"/>
              <a:t>.</a:t>
            </a:r>
          </a:p>
          <a:p>
            <a:endParaRPr lang="it-IT" dirty="0"/>
          </a:p>
        </p:txBody>
      </p:sp>
    </p:spTree>
    <p:extLst>
      <p:ext uri="{BB962C8B-B14F-4D97-AF65-F5344CB8AC3E}">
        <p14:creationId xmlns:p14="http://schemas.microsoft.com/office/powerpoint/2010/main" val="108530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dirty="0">
              <a:ea typeface="ＭＳ Ｐゴシック" pitchFamily="34" charset="-128"/>
            </a:endParaRPr>
          </a:p>
        </p:txBody>
      </p:sp>
      <p:sp>
        <p:nvSpPr>
          <p:cNvPr id="6147" name="Rectangle 3"/>
          <p:cNvSpPr>
            <a:spLocks noGrp="1" noChangeArrowheads="1"/>
          </p:cNvSpPr>
          <p:nvPr>
            <p:ph type="body" idx="1"/>
          </p:nvPr>
        </p:nvSpPr>
        <p:spPr/>
        <p:txBody>
          <a:bodyPr>
            <a:normAutofit/>
          </a:bodyPr>
          <a:lstStyle/>
          <a:p>
            <a:pPr eaLnBrk="1" hangingPunct="1">
              <a:lnSpc>
                <a:spcPct val="90000"/>
              </a:lnSpc>
            </a:pPr>
            <a:r>
              <a:rPr lang="ja-JP" altLang="it-IT" sz="2400" dirty="0">
                <a:ea typeface="ＭＳ Ｐゴシック" pitchFamily="34" charset="-128"/>
              </a:rPr>
              <a:t>“</a:t>
            </a:r>
            <a:r>
              <a:rPr lang="it-IT" altLang="ja-JP" sz="2400" dirty="0">
                <a:ea typeface="ＭＳ Ｐゴシック" pitchFamily="34" charset="-128"/>
              </a:rPr>
              <a:t>… lo stato, il territorio statale diventa in termini moderni la copia della mappa. E infatti lo stato moderno ha da essere, proprio come una tavola, continuo, omogeneo ed isotropico, deve dunque possedere le tre proprietà che nella geometria euclidea appartengono </a:t>
            </a:r>
            <a:r>
              <a:rPr lang="it-IT" altLang="ja-JP" sz="2400" dirty="0" err="1">
                <a:ea typeface="ＭＳ Ｐゴシック" pitchFamily="34" charset="-128"/>
              </a:rPr>
              <a:t>all</a:t>
            </a:r>
            <a:r>
              <a:rPr lang="ja-JP" altLang="it-IT" sz="2400" dirty="0">
                <a:ea typeface="ＭＳ Ｐゴシック" pitchFamily="34" charset="-128"/>
              </a:rPr>
              <a:t>’</a:t>
            </a:r>
            <a:r>
              <a:rPr lang="it-IT" altLang="ja-JP" sz="2400" dirty="0">
                <a:ea typeface="ＭＳ Ｐゴシック" pitchFamily="34" charset="-128"/>
              </a:rPr>
              <a:t>estensione. Quello che si chiama potere è stato, modernamente, </a:t>
            </a:r>
            <a:r>
              <a:rPr lang="it-IT" altLang="ja-JP" sz="2400" dirty="0" err="1">
                <a:ea typeface="ＭＳ Ｐゴシック" pitchFamily="34" charset="-128"/>
              </a:rPr>
              <a:t>nient</a:t>
            </a:r>
            <a:r>
              <a:rPr lang="ja-JP" altLang="it-IT" sz="2400" dirty="0">
                <a:ea typeface="ＭＳ Ｐゴシック" pitchFamily="34" charset="-128"/>
              </a:rPr>
              <a:t>’</a:t>
            </a:r>
            <a:r>
              <a:rPr lang="it-IT" altLang="ja-JP" sz="2400" dirty="0">
                <a:ea typeface="ＭＳ Ｐゴシック" pitchFamily="34" charset="-128"/>
              </a:rPr>
              <a:t>altro che la pratica d'</a:t>
            </a:r>
            <a:r>
              <a:rPr lang="it-IT" altLang="ja-JP" sz="2400" dirty="0" err="1">
                <a:ea typeface="ＭＳ Ｐゴシック" pitchFamily="34" charset="-128"/>
              </a:rPr>
              <a:t>assecondamento</a:t>
            </a:r>
            <a:r>
              <a:rPr lang="it-IT" altLang="ja-JP" sz="2400" dirty="0">
                <a:ea typeface="ＭＳ Ｐゴシック" pitchFamily="34" charset="-128"/>
              </a:rPr>
              <a:t> di tale modello, dunque l</a:t>
            </a:r>
            <a:r>
              <a:rPr lang="ja-JP" altLang="it-IT" sz="2400" dirty="0">
                <a:ea typeface="ＭＳ Ｐゴシック" pitchFamily="34" charset="-128"/>
              </a:rPr>
              <a:t>’</a:t>
            </a:r>
            <a:r>
              <a:rPr lang="it-IT" altLang="ja-JP" sz="2400" dirty="0">
                <a:ea typeface="ＭＳ Ｐゴシック" pitchFamily="34" charset="-128"/>
              </a:rPr>
              <a:t>esercizio e la gestione del primato della logica cartografica</a:t>
            </a:r>
            <a:r>
              <a:rPr lang="ja-JP" altLang="it-IT" sz="2400" dirty="0">
                <a:ea typeface="ＭＳ Ｐゴシック" pitchFamily="34" charset="-128"/>
              </a:rPr>
              <a:t>”</a:t>
            </a:r>
            <a:r>
              <a:rPr lang="it-IT" sz="2400" dirty="0">
                <a:ea typeface="ＭＳ Ｐゴシック" pitchFamily="34" charset="-128"/>
              </a:rPr>
              <a:t>(Franco Farinelli)</a:t>
            </a:r>
          </a:p>
        </p:txBody>
      </p:sp>
    </p:spTree>
    <p:extLst>
      <p:ext uri="{BB962C8B-B14F-4D97-AF65-F5344CB8AC3E}">
        <p14:creationId xmlns:p14="http://schemas.microsoft.com/office/powerpoint/2010/main" val="80178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35188" y="476251"/>
            <a:ext cx="8229600" cy="360363"/>
          </a:xfrm>
        </p:spPr>
        <p:txBody>
          <a:bodyPr>
            <a:normAutofit fontScale="90000"/>
          </a:bodyPr>
          <a:lstStyle/>
          <a:p>
            <a:pPr eaLnBrk="1" hangingPunct="1">
              <a:defRPr/>
            </a:pPr>
            <a:endParaRPr lang="it-IT" sz="4000"/>
          </a:p>
        </p:txBody>
      </p:sp>
      <p:sp>
        <p:nvSpPr>
          <p:cNvPr id="34819" name="Rectangle 3"/>
          <p:cNvSpPr>
            <a:spLocks noGrp="1" noChangeArrowheads="1"/>
          </p:cNvSpPr>
          <p:nvPr>
            <p:ph type="body" idx="1"/>
          </p:nvPr>
        </p:nvSpPr>
        <p:spPr>
          <a:xfrm>
            <a:off x="1981200" y="908051"/>
            <a:ext cx="8229600" cy="5218113"/>
          </a:xfrm>
        </p:spPr>
        <p:txBody>
          <a:bodyPr/>
          <a:lstStyle/>
          <a:p>
            <a:pPr eaLnBrk="1" hangingPunct="1">
              <a:buNone/>
            </a:pPr>
            <a:r>
              <a:rPr lang="it-IT" dirty="0"/>
              <a:t>Concezione contrattuale del confine:</a:t>
            </a:r>
          </a:p>
          <a:p>
            <a:pPr eaLnBrk="1" hangingPunct="1">
              <a:buFontTx/>
              <a:buNone/>
            </a:pPr>
            <a:endParaRPr lang="it-IT" dirty="0"/>
          </a:p>
          <a:p>
            <a:pPr eaLnBrk="1" hangingPunct="1">
              <a:buFontTx/>
              <a:buNone/>
            </a:pPr>
            <a:r>
              <a:rPr lang="it-IT" dirty="0"/>
              <a:t>linea di delimitazione della sovranità di uno Stato e quindi limite giuridico </a:t>
            </a:r>
            <a:r>
              <a:rPr lang="it-IT" dirty="0" err="1"/>
              <a:t>dell</a:t>
            </a:r>
            <a:r>
              <a:rPr lang="ja-JP" altLang="it-IT" dirty="0"/>
              <a:t>’</a:t>
            </a:r>
            <a:r>
              <a:rPr lang="it-IT" altLang="ja-JP" dirty="0"/>
              <a:t>applicabilità delle sue leggi</a:t>
            </a:r>
          </a:p>
          <a:p>
            <a:pPr eaLnBrk="1" hangingPunct="1">
              <a:buFontTx/>
              <a:buNone/>
            </a:pPr>
            <a:endParaRPr lang="it-IT" dirty="0"/>
          </a:p>
          <a:p>
            <a:pPr eaLnBrk="1" hangingPunct="1">
              <a:buFontTx/>
              <a:buNone/>
            </a:pPr>
            <a:r>
              <a:rPr lang="it-IT" dirty="0"/>
              <a:t>Il confine è </a:t>
            </a:r>
            <a:r>
              <a:rPr lang="ja-JP" altLang="it-IT" dirty="0"/>
              <a:t>“</a:t>
            </a:r>
            <a:r>
              <a:rPr lang="it-IT" altLang="ja-JP" dirty="0"/>
              <a:t>un piano verticale che taglia lo spazio, il suolo e il sottosuolo in due strati adiacenti (sulla superficie della terra si configura come una linea); la zona contigua al confine, ma interna, si chiama zona di frontiera</a:t>
            </a:r>
            <a:r>
              <a:rPr lang="ja-JP" altLang="it-IT" dirty="0"/>
              <a:t>”</a:t>
            </a:r>
            <a:r>
              <a:rPr lang="it-IT" altLang="ja-JP" dirty="0"/>
              <a:t>  </a:t>
            </a:r>
            <a:endParaRPr lang="it-IT" dirty="0"/>
          </a:p>
        </p:txBody>
      </p:sp>
    </p:spTree>
    <p:extLst>
      <p:ext uri="{BB962C8B-B14F-4D97-AF65-F5344CB8AC3E}">
        <p14:creationId xmlns:p14="http://schemas.microsoft.com/office/powerpoint/2010/main" val="182533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endParaRPr lang="it-IT" sz="2400" dirty="0"/>
          </a:p>
          <a:p>
            <a:r>
              <a:rPr lang="it-IT" sz="2400" dirty="0"/>
              <a:t>I confini hanno un solo significato politico: limitano l’applicabilità delle leggi e quindi delimitano il territorio dello Stato.</a:t>
            </a:r>
          </a:p>
          <a:p>
            <a:endParaRPr lang="it-IT" sz="2400" dirty="0"/>
          </a:p>
          <a:p>
            <a:r>
              <a:rPr lang="it-IT" sz="2400" dirty="0"/>
              <a:t>Tuttavia, poiché delimitano anche le identità territoriali, e i meccanismi di solidarietà e sicurezza che ne conseguono, i confini definiscono anche l’inclusione e l’esclusione</a:t>
            </a:r>
          </a:p>
          <a:p>
            <a:endParaRPr lang="it-IT" sz="2400" dirty="0"/>
          </a:p>
        </p:txBody>
      </p:sp>
      <p:sp>
        <p:nvSpPr>
          <p:cNvPr id="3" name="Titolo 2"/>
          <p:cNvSpPr>
            <a:spLocks noGrp="1"/>
          </p:cNvSpPr>
          <p:nvPr>
            <p:ph type="title"/>
          </p:nvPr>
        </p:nvSpPr>
        <p:spPr/>
        <p:txBody>
          <a:bodyPr/>
          <a:lstStyle/>
          <a:p>
            <a:endParaRPr lang="it-IT" dirty="0"/>
          </a:p>
        </p:txBody>
      </p:sp>
    </p:spTree>
    <p:extLst>
      <p:ext uri="{BB962C8B-B14F-4D97-AF65-F5344CB8AC3E}">
        <p14:creationId xmlns:p14="http://schemas.microsoft.com/office/powerpoint/2010/main" val="426521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lang="it-IT" sz="4000"/>
              <a:t>Naturali o artificiali?</a:t>
            </a:r>
            <a:br>
              <a:rPr lang="it-IT" sz="4000"/>
            </a:br>
            <a:endParaRPr lang="it-IT" sz="4000"/>
          </a:p>
        </p:txBody>
      </p:sp>
      <p:sp>
        <p:nvSpPr>
          <p:cNvPr id="31747" name="Rectangle 3"/>
          <p:cNvSpPr>
            <a:spLocks noGrp="1" noChangeArrowheads="1"/>
          </p:cNvSpPr>
          <p:nvPr>
            <p:ph type="body" idx="1"/>
          </p:nvPr>
        </p:nvSpPr>
        <p:spPr>
          <a:xfrm>
            <a:off x="1981200" y="1268761"/>
            <a:ext cx="8229600" cy="4857403"/>
          </a:xfrm>
        </p:spPr>
        <p:txBody>
          <a:bodyPr/>
          <a:lstStyle/>
          <a:p>
            <a:pPr eaLnBrk="1" hangingPunct="1">
              <a:lnSpc>
                <a:spcPct val="80000"/>
              </a:lnSpc>
            </a:pPr>
            <a:r>
              <a:rPr lang="it-IT" sz="2400" dirty="0"/>
              <a:t>I confini sono il frutto di un accordo fra stati – quindi sono sempre il risultato di un processo, o di un accadimento, di natura storica</a:t>
            </a:r>
          </a:p>
          <a:p>
            <a:pPr eaLnBrk="1" hangingPunct="1">
              <a:lnSpc>
                <a:spcPct val="80000"/>
              </a:lnSpc>
              <a:buFontTx/>
              <a:buNone/>
            </a:pPr>
            <a:r>
              <a:rPr lang="it-IT" sz="2400" dirty="0"/>
              <a:t> </a:t>
            </a:r>
          </a:p>
          <a:p>
            <a:pPr eaLnBrk="1" hangingPunct="1">
              <a:lnSpc>
                <a:spcPct val="80000"/>
              </a:lnSpc>
            </a:pPr>
            <a:r>
              <a:rPr lang="it-IT" sz="2400" dirty="0"/>
              <a:t>Nel corso della storia, sono stati ritenuti variamente stabili (perché </a:t>
            </a:r>
            <a:r>
              <a:rPr lang="ja-JP" altLang="it-IT" sz="2400" dirty="0"/>
              <a:t>‘</a:t>
            </a:r>
            <a:r>
              <a:rPr lang="it-IT" altLang="ja-JP" sz="2400" dirty="0"/>
              <a:t>scritti dalla natura</a:t>
            </a:r>
            <a:r>
              <a:rPr lang="ja-JP" altLang="it-IT" sz="2400" dirty="0"/>
              <a:t>’</a:t>
            </a:r>
            <a:r>
              <a:rPr lang="it-IT" altLang="ja-JP" sz="2400" dirty="0"/>
              <a:t>, o imposti dalla cultura) oppure dinamici (perché espressione di un gioco di potere) </a:t>
            </a:r>
          </a:p>
          <a:p>
            <a:pPr eaLnBrk="1" hangingPunct="1">
              <a:lnSpc>
                <a:spcPct val="80000"/>
              </a:lnSpc>
            </a:pPr>
            <a:endParaRPr lang="it-IT" sz="2400" dirty="0"/>
          </a:p>
          <a:p>
            <a:pPr eaLnBrk="1" hangingPunct="1">
              <a:lnSpc>
                <a:spcPct val="80000"/>
              </a:lnSpc>
            </a:pPr>
            <a:endParaRPr lang="it-IT" sz="2400" dirty="0"/>
          </a:p>
        </p:txBody>
      </p:sp>
    </p:spTree>
    <p:extLst>
      <p:ext uri="{BB962C8B-B14F-4D97-AF65-F5344CB8AC3E}">
        <p14:creationId xmlns:p14="http://schemas.microsoft.com/office/powerpoint/2010/main" val="299542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it-IT">
              <a:cs typeface="+mj-cs"/>
            </a:endParaRPr>
          </a:p>
        </p:txBody>
      </p:sp>
      <p:sp>
        <p:nvSpPr>
          <p:cNvPr id="37891" name="Rectangle 3"/>
          <p:cNvSpPr>
            <a:spLocks noGrp="1" noChangeArrowheads="1"/>
          </p:cNvSpPr>
          <p:nvPr>
            <p:ph type="body" idx="1"/>
          </p:nvPr>
        </p:nvSpPr>
        <p:spPr>
          <a:xfrm>
            <a:off x="1981200" y="548681"/>
            <a:ext cx="8229600" cy="5577483"/>
          </a:xfrm>
        </p:spPr>
        <p:txBody>
          <a:bodyPr/>
          <a:lstStyle/>
          <a:p>
            <a:pPr marL="0" indent="0">
              <a:buNone/>
            </a:pPr>
            <a:r>
              <a:rPr lang="it-IT" sz="2400" dirty="0"/>
              <a:t>In base alla loro “morfologia”, i confini possono essere definiti come</a:t>
            </a:r>
          </a:p>
          <a:p>
            <a:pPr marL="609600" indent="-609600">
              <a:buFontTx/>
              <a:buAutoNum type="arabicPeriod"/>
            </a:pPr>
            <a:endParaRPr lang="it-IT" altLang="ja-JP" sz="2400" dirty="0"/>
          </a:p>
          <a:p>
            <a:pPr marL="609600" indent="-609600">
              <a:buFontTx/>
              <a:buAutoNum type="arabicPeriod"/>
            </a:pPr>
            <a:r>
              <a:rPr lang="ja-JP" altLang="it-IT" sz="2400" dirty="0"/>
              <a:t>‘</a:t>
            </a:r>
            <a:r>
              <a:rPr lang="it-IT" altLang="ja-JP" sz="2400" dirty="0"/>
              <a:t>naturali</a:t>
            </a:r>
            <a:r>
              <a:rPr lang="ja-JP" altLang="it-IT" sz="2400" dirty="0"/>
              <a:t>’</a:t>
            </a:r>
            <a:r>
              <a:rPr lang="it-IT" altLang="ja-JP" sz="2400" dirty="0"/>
              <a:t> (in quanto tracciati in riferimento ad elementi della geografia fisica: fiumi, coste, catene montuose…)</a:t>
            </a:r>
          </a:p>
          <a:p>
            <a:pPr marL="609600" indent="-609600">
              <a:buFontTx/>
              <a:buAutoNum type="arabicPeriod"/>
            </a:pPr>
            <a:r>
              <a:rPr lang="it-IT" sz="2400" dirty="0"/>
              <a:t>geometrici (tracciati in riferimento a due punti su una carta)</a:t>
            </a:r>
          </a:p>
          <a:p>
            <a:pPr marL="609600" indent="-609600">
              <a:buFontTx/>
              <a:buAutoNum type="arabicPeriod"/>
            </a:pPr>
            <a:r>
              <a:rPr lang="it-IT" sz="2400" dirty="0"/>
              <a:t>Astronomici (tracciati in riferimento ad un meridiano o a un parallelo)</a:t>
            </a:r>
          </a:p>
          <a:p>
            <a:pPr marL="609600" indent="-609600">
              <a:buFontTx/>
              <a:buAutoNum type="arabicPeriod"/>
            </a:pPr>
            <a:r>
              <a:rPr lang="it-IT" sz="2400" dirty="0"/>
              <a:t>antropogeografici (tracciati in riferimento ad aspetti culturali </a:t>
            </a:r>
            <a:r>
              <a:rPr lang="it-IT" sz="2400" dirty="0" err="1"/>
              <a:t>pre</a:t>
            </a:r>
            <a:r>
              <a:rPr lang="it-IT" sz="2400" dirty="0"/>
              <a:t>-esistenti, come lingua o religione)</a:t>
            </a:r>
          </a:p>
          <a:p>
            <a:pPr marL="609600" indent="-609600">
              <a:buFontTx/>
              <a:buAutoNum type="arabicPeriod"/>
            </a:pPr>
            <a:r>
              <a:rPr lang="it-IT" sz="2400" dirty="0"/>
              <a:t>misti</a:t>
            </a:r>
          </a:p>
        </p:txBody>
      </p:sp>
    </p:spTree>
    <p:extLst>
      <p:ext uri="{BB962C8B-B14F-4D97-AF65-F5344CB8AC3E}">
        <p14:creationId xmlns:p14="http://schemas.microsoft.com/office/powerpoint/2010/main" val="41190121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951</Words>
  <Application>Microsoft Macintosh PowerPoint</Application>
  <PresentationFormat>Widescreen</PresentationFormat>
  <Paragraphs>87</Paragraphs>
  <Slides>34</Slides>
  <Notes>13</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41" baseType="lpstr">
      <vt:lpstr>Arial</vt:lpstr>
      <vt:lpstr>Calibri</vt:lpstr>
      <vt:lpstr>Calibri Light</vt:lpstr>
      <vt:lpstr>Times New Roman</vt:lpstr>
      <vt:lpstr>Tw Cen MT</vt:lpstr>
      <vt:lpstr>Tema di Office</vt:lpstr>
      <vt:lpstr>StaticMetafile</vt:lpstr>
      <vt:lpstr>Confini?</vt:lpstr>
      <vt:lpstr>Confine/boundary</vt:lpstr>
      <vt:lpstr>Presentazione standard di PowerPoint</vt:lpstr>
      <vt:lpstr>Presentazione standard di PowerPoint</vt:lpstr>
      <vt:lpstr>Presentazione standard di PowerPoint</vt:lpstr>
      <vt:lpstr>Presentazione standard di PowerPoint</vt:lpstr>
      <vt:lpstr>Presentazione standard di PowerPoint</vt:lpstr>
      <vt:lpstr>Naturali o artificiali? </vt:lpstr>
      <vt:lpstr>Presentazione standard di PowerPoint</vt:lpstr>
      <vt:lpstr>Ettore Tolomei e la “Vetta d’Italia” (1904) o Glockenkarkopf? (confine naturale)</vt:lpstr>
      <vt:lpstr>Presentazione standard di PowerPoint</vt:lpstr>
      <vt:lpstr>geometrico</vt:lpstr>
      <vt:lpstr>astronomico</vt:lpstr>
      <vt:lpstr>Presentazione standard di PowerPoint</vt:lpstr>
      <vt:lpstr>Presentazione standard di PowerPoint</vt:lpstr>
      <vt:lpstr>Presentazione standard di PowerPoint</vt:lpstr>
      <vt:lpstr>Presentazione standard di PowerPoint</vt:lpstr>
      <vt:lpstr>Presentazione standard di PowerPoint</vt:lpstr>
      <vt:lpstr>Corpi Santi                      Area C</vt:lpstr>
      <vt:lpstr>Presentazione standard di PowerPoint</vt:lpstr>
      <vt:lpstr>Presentazione standard di PowerPoint</vt:lpstr>
      <vt:lpstr>Confine Italia-Slovenia</vt:lpstr>
      <vt:lpstr>Sardegna sicura? </vt:lpstr>
      <vt:lpstr>Presentazione standard di PowerPoint</vt:lpstr>
      <vt:lpstr> The beach of Palombina (Marche Region) is divided between the municipalities of Ancona and Falconara.   Since May 4 Falconara has allowed access to beaches, as the whole region, but the Municipality of Ancona maintains the ban. As a result, a no entry sign demarcates the new border and a new borderscape has been created on the beach.</vt:lpstr>
      <vt:lpstr>Presentazione standard di PowerPoint</vt:lpstr>
      <vt:lpstr>Presentazione standard di PowerPoint</vt:lpstr>
      <vt:lpstr>Zone di frontiera (border)</vt:lpstr>
      <vt:lpstr>Stateline</vt:lpstr>
      <vt:lpstr>Presentazione standard di PowerPoint</vt:lpstr>
      <vt:lpstr>Presentazione standard di PowerPoint</vt:lpstr>
      <vt:lpstr>Presentazione standard di PowerPoint</vt:lpstr>
      <vt:lpstr>Presentazione standard di PowerPoint</vt:lpstr>
      <vt:lpstr>Batam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Confini?</dc:title>
  <dc:creator>elena.dellagnese@unimib.it</dc:creator>
  <cp:lastModifiedBy>elena.dellagnese@unimib.it</cp:lastModifiedBy>
  <cp:revision>1</cp:revision>
  <dcterms:created xsi:type="dcterms:W3CDTF">2020-10-20T11:56:36Z</dcterms:created>
  <dcterms:modified xsi:type="dcterms:W3CDTF">2020-10-20T11:57:11Z</dcterms:modified>
</cp:coreProperties>
</file>